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4" r:id="rId3"/>
    <p:sldId id="270" r:id="rId4"/>
    <p:sldId id="257" r:id="rId5"/>
    <p:sldId id="258" r:id="rId6"/>
    <p:sldId id="259" r:id="rId8"/>
    <p:sldId id="260" r:id="rId9"/>
    <p:sldId id="265" r:id="rId10"/>
    <p:sldId id="261" r:id="rId11"/>
    <p:sldId id="262" r:id="rId12"/>
    <p:sldId id="263" r:id="rId13"/>
    <p:sldId id="264" r:id="rId14"/>
    <p:sldId id="275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一米" initials="一米" lastIdx="0" clrIdx="0"/>
  <p:cmAuthor id="2" name="srk" initials="s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2D09-E2BB-7443-8B7E-08E8D55C488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2D09-E2BB-7443-8B7E-08E8D55C488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2D09-E2BB-7443-8B7E-08E8D55C488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E2D09-E2BB-7443-8B7E-08E8D55C488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F854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5" y="1"/>
            <a:ext cx="945786" cy="9434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55" y="0"/>
            <a:ext cx="945786" cy="94578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882741" y="1119955"/>
            <a:ext cx="2423888" cy="64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altLang="zh-CN" b="1" dirty="0">
                <a:solidFill>
                  <a:srgbClr val="F85415"/>
                </a:solidFill>
                <a:latin typeface="微软雅黑" charset="-122"/>
                <a:ea typeface="微软雅黑" charset="-122"/>
                <a:cs typeface="微软雅黑" charset="-122"/>
              </a:rPr>
              <a:t>CONTENT TABLE</a:t>
            </a:r>
            <a:endParaRPr lang="en-US" altLang="zh-CN" b="1" dirty="0">
              <a:solidFill>
                <a:srgbClr val="F85415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r">
              <a:lnSpc>
                <a:spcPts val="216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目录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1331609" y="2020678"/>
            <a:ext cx="7699316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01 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巨人大班课产品形态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02 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溢米直播云基本介绍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03 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溢米直播云对接方式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kumimoji="1"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04 </a:t>
            </a:r>
            <a:r>
              <a:rPr kumimoji="1"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</a:rPr>
              <a:t>巨人大班课产品落地讨论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en-US" altLang="zh-CN" dirty="0">
              <a:solidFill>
                <a:schemeClr val="bg1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  <a:p>
            <a:pPr indent="0">
              <a:lnSpc>
                <a:spcPct val="150000"/>
              </a:lnSpc>
              <a:buNone/>
            </a:pPr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6557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音视频直播技术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1014730" y="2633980"/>
            <a:ext cx="4064000" cy="545465"/>
          </a:xfrm>
          <a:custGeom>
            <a:avLst/>
            <a:gdLst>
              <a:gd name="connisteX0" fmla="*/ 0 w 4064000"/>
              <a:gd name="connsiteY0" fmla="*/ 412261 h 412261"/>
              <a:gd name="connisteX1" fmla="*/ 1995805 w 4064000"/>
              <a:gd name="connsiteY1" fmla="*/ 781 h 412261"/>
              <a:gd name="connisteX2" fmla="*/ 4064000 w 4064000"/>
              <a:gd name="connsiteY2" fmla="*/ 327171 h 4122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064000" h="412261">
                <a:moveTo>
                  <a:pt x="0" y="412261"/>
                </a:moveTo>
                <a:cubicBezTo>
                  <a:pt x="357505" y="323361"/>
                  <a:pt x="1183005" y="17926"/>
                  <a:pt x="1995805" y="781"/>
                </a:cubicBezTo>
                <a:cubicBezTo>
                  <a:pt x="2808605" y="-16364"/>
                  <a:pt x="3689985" y="253511"/>
                  <a:pt x="4064000" y="32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014730" y="3160395"/>
            <a:ext cx="4064000" cy="76200"/>
          </a:xfrm>
          <a:custGeom>
            <a:avLst/>
            <a:gdLst>
              <a:gd name="connisteX0" fmla="*/ 0 w 4064000"/>
              <a:gd name="connsiteY0" fmla="*/ 412261 h 412261"/>
              <a:gd name="connisteX1" fmla="*/ 1995805 w 4064000"/>
              <a:gd name="connsiteY1" fmla="*/ 781 h 412261"/>
              <a:gd name="connisteX2" fmla="*/ 4064000 w 4064000"/>
              <a:gd name="connsiteY2" fmla="*/ 327171 h 4122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064000" h="412261">
                <a:moveTo>
                  <a:pt x="0" y="412261"/>
                </a:moveTo>
                <a:cubicBezTo>
                  <a:pt x="357505" y="323361"/>
                  <a:pt x="1183005" y="17926"/>
                  <a:pt x="1995805" y="781"/>
                </a:cubicBezTo>
                <a:cubicBezTo>
                  <a:pt x="2808605" y="-16364"/>
                  <a:pt x="3689985" y="253511"/>
                  <a:pt x="4064000" y="32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V="1">
            <a:off x="1014730" y="3179445"/>
            <a:ext cx="4064000" cy="462280"/>
          </a:xfrm>
          <a:custGeom>
            <a:avLst/>
            <a:gdLst>
              <a:gd name="connisteX0" fmla="*/ 0 w 4064000"/>
              <a:gd name="connsiteY0" fmla="*/ 412261 h 412261"/>
              <a:gd name="connisteX1" fmla="*/ 1995805 w 4064000"/>
              <a:gd name="connsiteY1" fmla="*/ 781 h 412261"/>
              <a:gd name="connisteX2" fmla="*/ 4064000 w 4064000"/>
              <a:gd name="connsiteY2" fmla="*/ 327171 h 4122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064000" h="412261">
                <a:moveTo>
                  <a:pt x="0" y="412261"/>
                </a:moveTo>
                <a:cubicBezTo>
                  <a:pt x="357505" y="323361"/>
                  <a:pt x="1183005" y="17926"/>
                  <a:pt x="1995805" y="781"/>
                </a:cubicBezTo>
                <a:cubicBezTo>
                  <a:pt x="2808605" y="-16364"/>
                  <a:pt x="3689985" y="253511"/>
                  <a:pt x="4064000" y="3271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97150" y="2188845"/>
            <a:ext cx="89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通道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614295" y="279971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通道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625725" y="3273425"/>
            <a:ext cx="841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通道</a:t>
            </a:r>
            <a:r>
              <a:rPr lang="en-US" altLang="zh-CN"/>
              <a:t>C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620" y="2633980"/>
            <a:ext cx="232410" cy="2159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425" y="3040380"/>
            <a:ext cx="304165" cy="20256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5" y="2839085"/>
            <a:ext cx="612775" cy="60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730" y="2839085"/>
            <a:ext cx="612775" cy="604520"/>
          </a:xfrm>
          <a:prstGeom prst="rect">
            <a:avLst/>
          </a:prstGeom>
        </p:spPr>
      </p:pic>
      <p:pic>
        <p:nvPicPr>
          <p:cNvPr id="295" name="logo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30" name="组合 29"/>
          <p:cNvGrpSpPr/>
          <p:nvPr/>
        </p:nvGrpSpPr>
        <p:grpSpPr>
          <a:xfrm>
            <a:off x="5972175" y="1557020"/>
            <a:ext cx="5535930" cy="4275455"/>
            <a:chOff x="9405" y="2452"/>
            <a:chExt cx="8718" cy="673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5" y="4129"/>
              <a:ext cx="1120" cy="860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9515" y="2452"/>
              <a:ext cx="8608" cy="1183"/>
              <a:chOff x="9422" y="2361"/>
              <a:chExt cx="8608" cy="118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2" y="2361"/>
                <a:ext cx="1103" cy="898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10542" y="2431"/>
                <a:ext cx="7488" cy="1113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000" dirty="0"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rPr>
                  <a:t>声网、即构、腾讯头部服务商通道支持，</a:t>
                </a:r>
                <a:endPara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endParaRPr>
              </a:p>
              <a:p>
                <a:r>
                  <a:rPr lang="zh-CN" altLang="en-US" sz="2000" dirty="0"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rPr>
                  <a:t>自主切换，连通力高</a:t>
                </a:r>
                <a:endPara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10525" y="4027"/>
              <a:ext cx="7138" cy="111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支持</a:t>
              </a:r>
              <a:r>
                <a:rPr lang="en-US" altLang="zh-CN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1</a:t>
              </a: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对</a:t>
              </a:r>
              <a:r>
                <a:rPr lang="en-US" altLang="zh-CN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1</a:t>
              </a: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，</a:t>
              </a:r>
              <a:r>
                <a:rPr lang="en-US" altLang="zh-CN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1</a:t>
              </a: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对</a:t>
              </a:r>
              <a:r>
                <a:rPr lang="en-US" altLang="zh-CN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6</a:t>
              </a: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，</a:t>
              </a:r>
              <a:r>
                <a:rPr lang="en-US" altLang="zh-CN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1</a:t>
              </a: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对百人互动直播，</a:t>
              </a:r>
              <a:endParaRPr lang="zh-CN" altLang="en-US" sz="20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endParaRPr>
            </a:p>
            <a:p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延时低，互动能力强</a:t>
              </a:r>
              <a:endParaRPr lang="zh-CN" altLang="en-US" sz="20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9653" y="5627"/>
              <a:ext cx="7268" cy="840"/>
              <a:chOff x="9562" y="5605"/>
              <a:chExt cx="7268" cy="84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62" y="5605"/>
                <a:ext cx="840" cy="840"/>
              </a:xfrm>
              <a:prstGeom prst="rect">
                <a:avLst/>
              </a:prstGeom>
            </p:spPr>
          </p:pic>
          <p:sp>
            <p:nvSpPr>
              <p:cNvPr id="22" name="文本框 21"/>
              <p:cNvSpPr txBox="1"/>
              <p:nvPr/>
            </p:nvSpPr>
            <p:spPr>
              <a:xfrm>
                <a:off x="10542" y="5711"/>
                <a:ext cx="6288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000" dirty="0"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rPr>
                  <a:t>老师端美颜滤镜，提升老师亲合力</a:t>
                </a:r>
                <a:endPara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9515" y="6955"/>
              <a:ext cx="8115" cy="860"/>
              <a:chOff x="9515" y="6810"/>
              <a:chExt cx="8115" cy="86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15" y="6810"/>
                <a:ext cx="900" cy="860"/>
              </a:xfrm>
              <a:prstGeom prst="rect">
                <a:avLst/>
              </a:prstGeom>
            </p:spPr>
          </p:pic>
          <p:sp>
            <p:nvSpPr>
              <p:cNvPr id="24" name="文本框 23"/>
              <p:cNvSpPr txBox="1"/>
              <p:nvPr/>
            </p:nvSpPr>
            <p:spPr>
              <a:xfrm>
                <a:off x="10542" y="6926"/>
                <a:ext cx="7088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000" dirty="0"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rPr>
                  <a:t>溢米自建长连接链路，保障通道稳定性</a:t>
                </a:r>
                <a:endPara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15" y="8299"/>
              <a:ext cx="8187" cy="886"/>
              <a:chOff x="9535" y="8172"/>
              <a:chExt cx="8187" cy="88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5" y="8172"/>
                <a:ext cx="1192" cy="886"/>
              </a:xfrm>
              <a:prstGeom prst="rect">
                <a:avLst/>
              </a:prstGeom>
            </p:spPr>
          </p:pic>
          <p:sp>
            <p:nvSpPr>
              <p:cNvPr id="28" name="文本框 27"/>
              <p:cNvSpPr txBox="1"/>
              <p:nvPr/>
            </p:nvSpPr>
            <p:spPr>
              <a:xfrm>
                <a:off x="10634" y="8301"/>
                <a:ext cx="7088" cy="62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sz="2000" dirty="0">
                    <a:latin typeface="微软雅黑" charset="-122"/>
                    <a:ea typeface="微软雅黑" charset="-122"/>
                    <a:cs typeface="微软雅黑" charset="-122"/>
                    <a:sym typeface="微软雅黑" charset="-122"/>
                  </a:rPr>
                  <a:t>实时录制，可供家长查看学生上课过程</a:t>
                </a:r>
                <a:endPara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4683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云教室模型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451610"/>
            <a:ext cx="5803900" cy="4301490"/>
          </a:xfrm>
          <a:prstGeom prst="rect">
            <a:avLst/>
          </a:prstGeom>
        </p:spPr>
      </p:pic>
      <p:pic>
        <p:nvPicPr>
          <p:cNvPr id="295" name="log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2" name="组合 11"/>
          <p:cNvGrpSpPr/>
          <p:nvPr/>
        </p:nvGrpSpPr>
        <p:grpSpPr>
          <a:xfrm>
            <a:off x="6736080" y="3532505"/>
            <a:ext cx="5117465" cy="706120"/>
            <a:chOff x="10605" y="4743"/>
            <a:chExt cx="8059" cy="111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5" y="4981"/>
              <a:ext cx="797" cy="636"/>
            </a:xfrm>
            <a:prstGeom prst="rect">
              <a:avLst/>
            </a:prstGeom>
          </p:spPr>
        </p:pic>
        <p:sp>
          <p:nvSpPr>
            <p:cNvPr id="9" name="TextBox 4"/>
            <p:cNvSpPr txBox="1"/>
            <p:nvPr/>
          </p:nvSpPr>
          <p:spPr>
            <a:xfrm>
              <a:off x="11572" y="4743"/>
              <a:ext cx="709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 indent="0" fontAlgn="auto">
                <a:lnSpc>
                  <a:spcPct val="100000"/>
                </a:lnSpc>
                <a:spcBef>
                  <a:spcPts val="1000"/>
                </a:spcBef>
                <a:buClr>
                  <a:srgbClr val="F85315"/>
                </a:buClr>
                <a:buFont typeface="Wingdings" panose="05000000000000000000" charset="0"/>
                <a:buNone/>
              </a:pP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机构根据实际需要选择适合自己教学风格的皮肤</a:t>
              </a:r>
              <a:endParaRPr lang="zh-CN" altLang="en-US" sz="20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28130" y="2153285"/>
            <a:ext cx="5224780" cy="706120"/>
            <a:chOff x="10436" y="2972"/>
            <a:chExt cx="8228" cy="1112"/>
          </a:xfrm>
        </p:grpSpPr>
        <p:sp>
          <p:nvSpPr>
            <p:cNvPr id="54" name="TextBox 4"/>
            <p:cNvSpPr txBox="1"/>
            <p:nvPr/>
          </p:nvSpPr>
          <p:spPr>
            <a:xfrm>
              <a:off x="11572" y="2972"/>
              <a:ext cx="7093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 indent="0" fontAlgn="auto">
                <a:lnSpc>
                  <a:spcPct val="100000"/>
                </a:lnSpc>
                <a:spcBef>
                  <a:spcPts val="1000"/>
                </a:spcBef>
                <a:buClr>
                  <a:srgbClr val="F85315"/>
                </a:buClr>
                <a:buFont typeface="Wingdings" panose="05000000000000000000" charset="0"/>
                <a:buNone/>
              </a:pP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机构根据实际需要可以定制课件、白板、互动工具等组件功能</a:t>
              </a:r>
              <a:endParaRPr lang="en-US" altLang="zh-CN" sz="20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6" y="3134"/>
              <a:ext cx="1136" cy="789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6736715" y="4851400"/>
            <a:ext cx="5117465" cy="403860"/>
            <a:chOff x="10605" y="4981"/>
            <a:chExt cx="8059" cy="63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5" y="4981"/>
              <a:ext cx="797" cy="636"/>
            </a:xfrm>
            <a:prstGeom prst="rect">
              <a:avLst/>
            </a:prstGeom>
          </p:spPr>
        </p:pic>
        <p:sp>
          <p:nvSpPr>
            <p:cNvPr id="14" name="TextBox 4"/>
            <p:cNvSpPr txBox="1"/>
            <p:nvPr/>
          </p:nvSpPr>
          <p:spPr>
            <a:xfrm>
              <a:off x="11571" y="4981"/>
              <a:ext cx="70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0" lvl="1" indent="0" fontAlgn="auto">
                <a:lnSpc>
                  <a:spcPct val="100000"/>
                </a:lnSpc>
                <a:spcBef>
                  <a:spcPts val="1000"/>
                </a:spcBef>
                <a:buClr>
                  <a:srgbClr val="F85315"/>
                </a:buClr>
                <a:buFont typeface="Wingdings" panose="05000000000000000000" charset="0"/>
                <a:buNone/>
              </a:pPr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  <a:sym typeface="微软雅黑" charset="-122"/>
                </a:rPr>
                <a:t>插件化、可协同开发</a:t>
              </a:r>
              <a:endParaRPr lang="zh-CN" altLang="en-US" sz="20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6765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全平台多终端实时互动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6551295" y="2332355"/>
            <a:ext cx="5198110" cy="2635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支持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Windows 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系统平台</a:t>
            </a:r>
            <a:endParaRPr lang="zh-CN" altLang="en-US" sz="22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0" lvl="1" indent="0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endParaRPr lang="zh-CN" altLang="en-US" sz="22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0" lvl="1" indent="0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支持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iPad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、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Android Pad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、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Windows Pad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，支持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Android 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手机、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iPhone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手机</a:t>
            </a:r>
            <a:endParaRPr lang="zh-CN" altLang="en-US" sz="22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0" lvl="1" indent="0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endParaRPr lang="zh-CN" altLang="en-US" sz="22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0" lvl="1" indent="0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Web/H5 </a:t>
            </a:r>
            <a:r>
              <a:rPr lang="zh-CN" altLang="en-US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支持 </a:t>
            </a:r>
            <a:r>
              <a:rPr lang="en-US" altLang="zh-CN" sz="22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Coming soon</a:t>
            </a:r>
            <a:endParaRPr lang="en-US" altLang="zh-CN" sz="22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" y="2091055"/>
            <a:ext cx="5626100" cy="2933700"/>
          </a:xfrm>
          <a:prstGeom prst="rect">
            <a:avLst/>
          </a:prstGeom>
        </p:spPr>
      </p:pic>
      <p:pic>
        <p:nvPicPr>
          <p:cNvPr id="295" name="log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371" y="2729219"/>
            <a:ext cx="10421257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algn="ctr"/>
            <a:r>
              <a:rPr lang="zh-CN" altLang="en-US" sz="4800" b="1" dirty="0">
                <a:latin typeface="微软雅黑" charset="-122"/>
                <a:ea typeface="微软雅黑" charset="-122"/>
                <a:cs typeface="微软雅黑" charset="-122"/>
              </a:rPr>
              <a:t>溢米直播云</a:t>
            </a:r>
            <a:r>
              <a:rPr lang="zh-CN" altLang="en-US" sz="4800" b="1" dirty="0">
                <a:latin typeface="微软雅黑" charset="-122"/>
                <a:ea typeface="微软雅黑" charset="-122"/>
                <a:cs typeface="微软雅黑" charset="-122"/>
              </a:rPr>
              <a:t>对接</a:t>
            </a:r>
            <a:r>
              <a:rPr lang="zh-CN" altLang="en-US" sz="4800" b="1" dirty="0">
                <a:latin typeface="微软雅黑" charset="-122"/>
                <a:ea typeface="微软雅黑" charset="-122"/>
                <a:cs typeface="微软雅黑" charset="-122"/>
              </a:rPr>
              <a:t>方式</a:t>
            </a:r>
            <a:endParaRPr lang="zh-CN" altLang="en-US" sz="4800" b="1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4683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溢米直播云对接方式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95" name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432435" y="1097915"/>
            <a:ext cx="10948035" cy="5198110"/>
            <a:chOff x="681" y="1729"/>
            <a:chExt cx="17241" cy="8186"/>
          </a:xfrm>
        </p:grpSpPr>
        <p:sp>
          <p:nvSpPr>
            <p:cNvPr id="16" name="矩形 82"/>
            <p:cNvSpPr>
              <a:spLocks noChangeArrowheads="1"/>
            </p:cNvSpPr>
            <p:nvPr/>
          </p:nvSpPr>
          <p:spPr bwMode="auto">
            <a:xfrm>
              <a:off x="2243" y="7078"/>
              <a:ext cx="15665" cy="2837"/>
            </a:xfrm>
            <a:prstGeom prst="rect">
              <a:avLst/>
            </a:prstGeom>
            <a:noFill/>
            <a:ln w="25400">
              <a:solidFill>
                <a:srgbClr val="B2B2B2"/>
              </a:solidFill>
              <a:prstDash val="dash"/>
              <a:miter lim="800000"/>
            </a:ln>
          </p:spPr>
          <p:txBody>
            <a:bodyPr anchor="ctr"/>
            <a:p>
              <a:pPr>
                <a:buFont typeface="Arial" panose="020B0604020202090204" pitchFamily="34" charset="0"/>
                <a:buNone/>
              </a:pPr>
              <a:endParaRPr lang="zh-CN" altLang="en-US" sz="120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68" y="7261"/>
              <a:ext cx="3503" cy="6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音视频</a:t>
              </a:r>
              <a:endParaRPr lang="zh-CN" altLang="en-US" dirty="0" smtClean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6166" y="7261"/>
              <a:ext cx="3535" cy="6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通信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888" y="7261"/>
              <a:ext cx="3502" cy="6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AI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713" y="7261"/>
              <a:ext cx="3803" cy="65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大数据</a:t>
              </a:r>
              <a:endParaRPr lang="zh-CN" altLang="en-US" dirty="0" smtClean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061" y="3581"/>
              <a:ext cx="2623" cy="7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课程管理系统</a:t>
              </a:r>
              <a:endParaRPr lang="zh-CN" altLang="en-US" dirty="0" smtClean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83" y="3601"/>
              <a:ext cx="2091" cy="7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小组教室</a:t>
              </a:r>
              <a:endParaRPr lang="zh-CN" altLang="en-US" dirty="0" smtClean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823" y="5045"/>
              <a:ext cx="2555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云教室 SDK 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15" name="矩形 82"/>
            <p:cNvSpPr>
              <a:spLocks noChangeArrowheads="1"/>
            </p:cNvSpPr>
            <p:nvPr/>
          </p:nvSpPr>
          <p:spPr bwMode="auto">
            <a:xfrm>
              <a:off x="2258" y="3279"/>
              <a:ext cx="15650" cy="1437"/>
            </a:xfrm>
            <a:prstGeom prst="rect">
              <a:avLst/>
            </a:prstGeom>
            <a:noFill/>
            <a:ln w="25400">
              <a:solidFill>
                <a:srgbClr val="B2B2B2"/>
              </a:solidFill>
              <a:prstDash val="dash"/>
              <a:miter lim="800000"/>
            </a:ln>
          </p:spPr>
          <p:txBody>
            <a:bodyPr anchor="ctr"/>
            <a:p>
              <a:pPr>
                <a:buFont typeface="Arial" panose="020B0604020202090204" pitchFamily="34" charset="0"/>
                <a:buNone/>
              </a:pPr>
              <a:endParaRPr lang="zh-CN" altLang="en-US" sz="120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3" y="2065"/>
              <a:ext cx="1298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/>
                <a:t>PC</a:t>
              </a:r>
              <a:endParaRPr lang="zh-CN" altLang="en-US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4463" y="2065"/>
              <a:ext cx="1719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/>
                <a:t>Android</a:t>
              </a:r>
              <a:endParaRPr lang="zh-CN" altLang="en-US" dirty="0" smtClean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9019" y="2065"/>
              <a:ext cx="1558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/>
                <a:t>H5/Web </a:t>
              </a:r>
              <a:endParaRPr lang="en-US" altLang="zh-CN" dirty="0" smtClean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6914" y="2065"/>
              <a:ext cx="1315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/>
                <a:t>iOS</a:t>
              </a:r>
              <a:endParaRPr lang="zh-CN" altLang="en-US" dirty="0" smtClean="0"/>
            </a:p>
          </p:txBody>
        </p:sp>
        <p:sp>
          <p:nvSpPr>
            <p:cNvPr id="30" name="矩形 82"/>
            <p:cNvSpPr>
              <a:spLocks noChangeArrowheads="1"/>
            </p:cNvSpPr>
            <p:nvPr/>
          </p:nvSpPr>
          <p:spPr bwMode="auto">
            <a:xfrm>
              <a:off x="2258" y="1729"/>
              <a:ext cx="15650" cy="1322"/>
            </a:xfrm>
            <a:prstGeom prst="rect">
              <a:avLst/>
            </a:prstGeom>
            <a:noFill/>
            <a:ln w="25400">
              <a:solidFill>
                <a:srgbClr val="B2B2B2"/>
              </a:solidFill>
              <a:prstDash val="dash"/>
              <a:miter lim="800000"/>
            </a:ln>
          </p:spPr>
          <p:txBody>
            <a:bodyPr anchor="ctr"/>
            <a:p>
              <a:pPr>
                <a:buFont typeface="Arial" panose="020B0604020202090204" pitchFamily="34" charset="0"/>
                <a:buNone/>
              </a:pPr>
              <a:endParaRPr lang="zh-CN" altLang="en-US" sz="120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1306" y="2065"/>
              <a:ext cx="1558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小程序</a:t>
              </a:r>
              <a:r>
                <a:rPr lang="en-US" altLang="zh-CN" dirty="0" smtClean="0"/>
                <a:t> </a:t>
              </a:r>
              <a:endParaRPr lang="en-US" altLang="zh-CN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13531" y="2065"/>
              <a:ext cx="1976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智能终端</a:t>
              </a:r>
              <a:r>
                <a:rPr lang="en-US" altLang="zh-CN" dirty="0" smtClean="0"/>
                <a:t> </a:t>
              </a:r>
              <a:endParaRPr lang="en-US" altLang="zh-CN" dirty="0" smtClean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16165" y="2065"/>
              <a:ext cx="1138" cy="794"/>
            </a:xfrm>
            <a:prstGeom prst="rect">
              <a:avLst/>
            </a:prstGeom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lin ang="5400000" scaled="0"/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大屏</a:t>
              </a:r>
              <a:r>
                <a:rPr lang="en-US" altLang="zh-CN" dirty="0" smtClean="0"/>
                <a:t> </a:t>
              </a:r>
              <a:endParaRPr lang="en-US" altLang="zh-CN" dirty="0" smtClean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2468" y="8168"/>
              <a:ext cx="3503" cy="15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500" dirty="0" smtClean="0"/>
                <a:t>直播</a:t>
              </a:r>
              <a:endParaRPr lang="zh-CN" altLang="en-US" sz="1500" dirty="0" smtClean="0"/>
            </a:p>
            <a:p>
              <a:pPr algn="ctr"/>
              <a:r>
                <a:rPr lang="zh-CN" altLang="en-US" sz="1500" dirty="0" smtClean="0"/>
                <a:t>点播 </a:t>
              </a:r>
              <a:endParaRPr lang="zh-CN" altLang="en-US" sz="1500" dirty="0" smtClean="0"/>
            </a:p>
            <a:p>
              <a:pPr algn="ctr"/>
              <a:r>
                <a:rPr lang="zh-CN" altLang="en-US" sz="1500" dirty="0" smtClean="0"/>
                <a:t>互动直播</a:t>
              </a:r>
              <a:endParaRPr lang="zh-CN" altLang="en-US" sz="1500" dirty="0" smtClean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6182" y="8168"/>
              <a:ext cx="3503" cy="15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sz="1500" dirty="0" smtClean="0">
                  <a:sym typeface="+mn-ea"/>
                </a:rPr>
                <a:t>长连接</a:t>
              </a:r>
              <a:endParaRPr lang="zh-CN" altLang="en-US" sz="1500" dirty="0" smtClean="0">
                <a:sym typeface="+mn-ea"/>
              </a:endParaRPr>
            </a:p>
            <a:p>
              <a:pPr lvl="0" algn="ctr"/>
              <a:r>
                <a:rPr lang="zh-CN" altLang="en-US" sz="1500" dirty="0" smtClean="0">
                  <a:sym typeface="+mn-ea"/>
                </a:rPr>
                <a:t>IM</a:t>
              </a:r>
              <a:endParaRPr lang="zh-CN" altLang="en-US" sz="1500" dirty="0" smtClean="0">
                <a:sym typeface="+mn-ea"/>
              </a:endParaRPr>
            </a:p>
            <a:p>
              <a:pPr lvl="0" algn="ctr"/>
              <a:endParaRPr lang="zh-CN" altLang="en-US" sz="1500" dirty="0" smtClean="0"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9888" y="8168"/>
              <a:ext cx="3503" cy="15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500" dirty="0" smtClean="0"/>
                <a:t>智能作业批改</a:t>
              </a:r>
              <a:endParaRPr lang="zh-CN" altLang="en-US" sz="1500" dirty="0" smtClean="0"/>
            </a:p>
            <a:p>
              <a:pPr algn="ctr"/>
              <a:r>
                <a:rPr lang="zh-CN" altLang="en-US" sz="1500" dirty="0" smtClean="0"/>
                <a:t> 机器翻译</a:t>
              </a:r>
              <a:endParaRPr lang="zh-CN" altLang="en-US" sz="1500" dirty="0" smtClean="0"/>
            </a:p>
            <a:p>
              <a:pPr algn="ctr"/>
              <a:r>
                <a:rPr lang="zh-CN" altLang="en-US" sz="1500" dirty="0" smtClean="0"/>
                <a:t> 语音识别</a:t>
              </a:r>
              <a:endParaRPr lang="zh-CN" altLang="en-US" sz="1500" dirty="0" smtClean="0"/>
            </a:p>
            <a:p>
              <a:pPr algn="ctr"/>
              <a:r>
                <a:rPr lang="zh-CN" altLang="en-US" sz="1500" dirty="0" smtClean="0"/>
                <a:t> 情绪识别</a:t>
              </a:r>
              <a:endParaRPr lang="zh-CN" altLang="en-US" sz="1500" dirty="0" smtClean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13713" y="8168"/>
              <a:ext cx="3803" cy="15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500" dirty="0" smtClean="0"/>
                <a:t>知识图谱</a:t>
              </a:r>
              <a:endParaRPr lang="zh-CN" altLang="en-US" sz="1500" dirty="0" smtClean="0"/>
            </a:p>
            <a:p>
              <a:pPr algn="ctr"/>
              <a:r>
                <a:rPr lang="zh-CN" altLang="en-US" sz="1500" dirty="0" smtClean="0"/>
                <a:t>用户画像</a:t>
              </a:r>
              <a:endParaRPr lang="zh-CN" altLang="en-US" sz="1500" dirty="0" smtClean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5145" y="3581"/>
              <a:ext cx="2540" cy="7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教学质量监控</a:t>
              </a:r>
              <a:endParaRPr lang="zh-CN" altLang="en-US" dirty="0" smtClean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696" y="1729"/>
              <a:ext cx="1547" cy="132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dirty="0" smtClean="0">
                  <a:sym typeface="+mn-ea"/>
                </a:rPr>
                <a:t>端</a:t>
              </a:r>
              <a:endParaRPr lang="en-US" altLang="zh-CN" dirty="0" smtClean="0">
                <a:sym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96" y="3278"/>
              <a:ext cx="1547" cy="14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/>
                <a:t>SAAS</a:t>
              </a:r>
              <a:endParaRPr lang="en-US" altLang="zh-CN" dirty="0" smtClean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681" y="7077"/>
              <a:ext cx="1547" cy="283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dirty="0" smtClean="0">
                  <a:sym typeface="+mn-ea"/>
                </a:rPr>
                <a:t>IAAS</a:t>
              </a:r>
              <a:endParaRPr lang="en-US" altLang="zh-CN" dirty="0" smtClean="0">
                <a:sym typeface="+mn-ea"/>
              </a:endParaRPr>
            </a:p>
          </p:txBody>
        </p:sp>
        <p:sp>
          <p:nvSpPr>
            <p:cNvPr id="6" name="矩形 82"/>
            <p:cNvSpPr>
              <a:spLocks noChangeArrowheads="1"/>
            </p:cNvSpPr>
            <p:nvPr/>
          </p:nvSpPr>
          <p:spPr bwMode="auto">
            <a:xfrm>
              <a:off x="2258" y="4897"/>
              <a:ext cx="15665" cy="1964"/>
            </a:xfrm>
            <a:prstGeom prst="rect">
              <a:avLst/>
            </a:prstGeom>
            <a:noFill/>
            <a:ln w="25400">
              <a:solidFill>
                <a:srgbClr val="B2B2B2"/>
              </a:solidFill>
              <a:prstDash val="dash"/>
              <a:miter lim="800000"/>
            </a:ln>
          </p:spPr>
          <p:txBody>
            <a:bodyPr anchor="ctr"/>
            <a:p>
              <a:pPr>
                <a:buFont typeface="Arial" panose="020B0604020202090204" pitchFamily="34" charset="0"/>
                <a:buNone/>
              </a:pPr>
              <a:endParaRPr lang="zh-CN" altLang="en-US" sz="1200">
                <a:solidFill>
                  <a:srgbClr val="FFFFFF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81" y="4897"/>
              <a:ext cx="1547" cy="19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dirty="0" smtClean="0">
                  <a:sym typeface="+mn-ea"/>
                </a:rPr>
                <a:t>PAAS</a:t>
              </a:r>
              <a:endParaRPr lang="en-US" altLang="zh-CN" dirty="0" smtClean="0"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037" y="5090"/>
              <a:ext cx="540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500" b="1">
                  <a:solidFill>
                    <a:schemeClr val="accent1"/>
                  </a:solidFill>
                </a:rPr>
                <a:t>+</a:t>
              </a:r>
              <a:endParaRPr lang="en-US" altLang="zh-CN" sz="2500" b="1">
                <a:solidFill>
                  <a:schemeClr val="accent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311" y="5045"/>
              <a:ext cx="2555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课程管理 API 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823" y="3601"/>
              <a:ext cx="2091" cy="7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对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教室</a:t>
              </a:r>
              <a:endParaRPr lang="zh-CN" altLang="en-US" dirty="0" smtClean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167" y="3601"/>
              <a:ext cx="2091" cy="7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双师教室</a:t>
              </a:r>
              <a:endParaRPr lang="zh-CN" altLang="en-US" dirty="0" smtClean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9597" y="3581"/>
              <a:ext cx="2091" cy="7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 smtClean="0"/>
                <a:t>大班教室</a:t>
              </a:r>
              <a:endParaRPr lang="zh-CN" altLang="en-US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468" y="5921"/>
              <a:ext cx="1586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音视频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180" y="5921"/>
              <a:ext cx="1112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课件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473" y="5921"/>
              <a:ext cx="1141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白板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773" y="5921"/>
              <a:ext cx="1141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录播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117" y="5921"/>
              <a:ext cx="1770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互动工具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755" y="5921"/>
              <a:ext cx="1770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教室创建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704" y="5921"/>
              <a:ext cx="1770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教室配置</a:t>
              </a:r>
              <a:endParaRPr lang="zh-CN" altLang="en-US" dirty="0" smtClean="0">
                <a:sym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729" y="5921"/>
              <a:ext cx="1770" cy="7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zh-CN" altLang="en-US" dirty="0" smtClean="0">
                  <a:sym typeface="+mn-ea"/>
                </a:rPr>
                <a:t>课件上传</a:t>
              </a:r>
              <a:endParaRPr lang="zh-CN" altLang="en-US" dirty="0" smtClean="0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573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溢米直播云对接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方式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PaaS</a:t>
            </a:r>
            <a:endParaRPr kumimoji="1" lang="en-US" altLang="zh-CN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6555105" y="3991610"/>
            <a:ext cx="52793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r>
              <a:rPr lang="zh-CN" altLang="en-US" sz="25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云教室</a:t>
            </a:r>
            <a:r>
              <a:rPr lang="en-US" altLang="zh-CN" sz="25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SDK +  </a:t>
            </a:r>
            <a:r>
              <a:rPr lang="zh-CN" altLang="en-US" sz="25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课程管理</a:t>
            </a:r>
            <a:r>
              <a:rPr lang="en-US" altLang="zh-CN" sz="25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API </a:t>
            </a:r>
            <a:r>
              <a:rPr lang="zh-CN" altLang="en-US" sz="2500" dirty="0"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对接</a:t>
            </a:r>
            <a:endParaRPr lang="en-US" altLang="zh-CN" sz="25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554480"/>
            <a:ext cx="6270625" cy="3121660"/>
          </a:xfrm>
          <a:prstGeom prst="rect">
            <a:avLst/>
          </a:prstGeom>
        </p:spPr>
      </p:pic>
      <p:pic>
        <p:nvPicPr>
          <p:cNvPr id="295" name="log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40" y="1774190"/>
            <a:ext cx="2362200" cy="161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6393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溢米直播云对接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方式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SaaS</a:t>
            </a:r>
            <a:endParaRPr kumimoji="1" lang="en-US" altLang="zh-CN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4" name="TextBox 4"/>
          <p:cNvSpPr txBox="1"/>
          <p:nvPr/>
        </p:nvSpPr>
        <p:spPr>
          <a:xfrm>
            <a:off x="566420" y="4080510"/>
            <a:ext cx="35572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0" algn="l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微软雅黑" charset="-122"/>
                <a:sym typeface="微软雅黑" charset="-122"/>
              </a:rPr>
              <a:t>溢米云教室支持1对1、1对多、大班以及双师互动直播课堂，并配套对应的课程管理系统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  <p:pic>
        <p:nvPicPr>
          <p:cNvPr id="295" name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4600575" y="1280160"/>
            <a:ext cx="7148830" cy="4597400"/>
            <a:chOff x="8920" y="2709"/>
            <a:chExt cx="9583" cy="6547"/>
          </a:xfrm>
        </p:grpSpPr>
        <p:sp>
          <p:nvSpPr>
            <p:cNvPr id="12" name="矩形 11"/>
            <p:cNvSpPr/>
            <p:nvPr/>
          </p:nvSpPr>
          <p:spPr>
            <a:xfrm>
              <a:off x="8920" y="4052"/>
              <a:ext cx="3030" cy="13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一对一教室</a:t>
              </a:r>
              <a:endPara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920" y="5688"/>
              <a:ext cx="3030" cy="12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小班课教室</a:t>
              </a:r>
              <a:endParaRPr lang="zh-CN" altLang="zh-CN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200" y="5688"/>
              <a:ext cx="3246" cy="12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大班课教室</a:t>
              </a:r>
              <a:endPara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199" y="4052"/>
              <a:ext cx="3247" cy="13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互动双师教室</a:t>
              </a:r>
              <a:endPara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8920" y="2709"/>
              <a:ext cx="9583" cy="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标准化快速对接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920" y="7354"/>
              <a:ext cx="1715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音视频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783" y="7354"/>
              <a:ext cx="1416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</a:t>
              </a:r>
              <a:endPara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368" y="7354"/>
              <a:ext cx="1448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白板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001" y="7354"/>
              <a:ext cx="1445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课件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920" y="8469"/>
              <a:ext cx="2054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教学工具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1137" y="8469"/>
              <a:ext cx="2057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互动工具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3361" y="8469"/>
              <a:ext cx="2085" cy="7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滤镜美颜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673" y="4052"/>
              <a:ext cx="2830" cy="1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智能排课系统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673" y="6729"/>
              <a:ext cx="2830" cy="1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H5</a:t>
              </a:r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动态课件制作平台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673" y="8142"/>
              <a:ext cx="2830" cy="11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课堂管理和教学质量监测后台</a:t>
              </a:r>
              <a:endPara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5673" y="5378"/>
              <a:ext cx="2830" cy="1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作业布置批改</a:t>
              </a:r>
              <a:endPara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66420" y="1674495"/>
            <a:ext cx="3451860" cy="1697355"/>
            <a:chOff x="892" y="2419"/>
            <a:chExt cx="5436" cy="2673"/>
          </a:xfrm>
        </p:grpSpPr>
        <p:grpSp>
          <p:nvGrpSpPr>
            <p:cNvPr id="29" name="组合 28"/>
            <p:cNvGrpSpPr/>
            <p:nvPr/>
          </p:nvGrpSpPr>
          <p:grpSpPr>
            <a:xfrm>
              <a:off x="892" y="2419"/>
              <a:ext cx="2123" cy="2673"/>
              <a:chOff x="1548" y="2383"/>
              <a:chExt cx="2123" cy="267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9" y="2383"/>
                <a:ext cx="1740" cy="1560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/>
              <p:nvPr/>
            </p:nvSpPr>
            <p:spPr>
              <a:xfrm>
                <a:off x="1548" y="3943"/>
                <a:ext cx="2123" cy="111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2000" dirty="0">
                    <a:latin typeface="微软雅黑" charset="-122"/>
                    <a:ea typeface="微软雅黑" charset="-122"/>
                    <a:cs typeface="微软雅黑" charset="-122"/>
                  </a:rPr>
                  <a:t>多种班型客户端</a:t>
                </a:r>
                <a:endParaRPr lang="zh-CN" altLang="en-US" sz="2000" dirty="0">
                  <a:latin typeface="微软雅黑" charset="-122"/>
                  <a:ea typeface="微软雅黑" charset="-122"/>
                  <a:cs typeface="微软雅黑" charset="-122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7" y="2544"/>
              <a:ext cx="1139" cy="1139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4205" y="3979"/>
              <a:ext cx="2123" cy="11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000" dirty="0">
                  <a:latin typeface="微软雅黑" charset="-122"/>
                  <a:ea typeface="微软雅黑" charset="-122"/>
                  <a:cs typeface="微软雅黑" charset="-122"/>
                </a:rPr>
                <a:t>课程管理后台</a:t>
              </a:r>
              <a:endParaRPr lang="zh-CN" altLang="en-US" sz="2000" dirty="0">
                <a:latin typeface="微软雅黑" charset="-122"/>
                <a:ea typeface="微软雅黑" charset="-122"/>
                <a:cs typeface="微软雅黑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219" y="2934"/>
              <a:ext cx="947" cy="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500" b="1">
                  <a:solidFill>
                    <a:srgbClr val="F65415"/>
                  </a:solidFill>
                </a:rPr>
                <a:t>+</a:t>
              </a:r>
              <a:endParaRPr lang="en-US" altLang="zh-CN" sz="2500" b="1">
                <a:solidFill>
                  <a:srgbClr val="F6541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371" y="2729219"/>
            <a:ext cx="10421257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algn="ctr"/>
            <a:r>
              <a:rPr lang="zh-CN" altLang="en-US" sz="4800" b="1" dirty="0">
                <a:latin typeface="微软雅黑" charset="-122"/>
                <a:ea typeface="微软雅黑" charset="-122"/>
                <a:cs typeface="微软雅黑" charset="-122"/>
              </a:rPr>
              <a:t>巨人大班课产品落地方式</a:t>
            </a:r>
            <a:endParaRPr lang="zh-CN" altLang="en-US" sz="4800" b="1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4683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分屏产品形态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67030" y="1029970"/>
            <a:ext cx="11227435" cy="6375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TODO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：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、基于溢米直播云做大班云教室页面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定制。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、视频采集和编码需要特殊处理 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720p 3p fps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，保障教学质量。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、需要开发举手、红包等补充互动工具。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3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IM 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互动功能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优势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1、和现有产品形态一致，云教室无需开发白板和课件功能，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分屏同时处理老师视频、课件和白板。</a:t>
            </a: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劣势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、硬件成本较高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、需要高清摄像头保障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720p 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数据的采集编码（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30fps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）以及发送，对学生端下行带宽要求也较高。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endParaRPr lang="zh-CN" altLang="en-US" sz="25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  <p:pic>
        <p:nvPicPr>
          <p:cNvPr id="295" name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4683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三分屏产品形态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pic>
        <p:nvPicPr>
          <p:cNvPr id="295" name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TextBox 4"/>
          <p:cNvSpPr txBox="1"/>
          <p:nvPr/>
        </p:nvSpPr>
        <p:spPr>
          <a:xfrm>
            <a:off x="367030" y="1029970"/>
            <a:ext cx="11227435" cy="611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TODO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：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、基于溢米直播云做大班云教室页面定制。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H5 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课件制作平台开放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3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、需要开发举手、红包等补充互动工具。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4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IM 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互动功能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优势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1、硬件成本较低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、老师无需站立讲课，视频和课件单独通道。</a:t>
            </a: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劣势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、老师转换</a:t>
            </a:r>
            <a:r>
              <a:rPr kumimoji="1" lang="en-US" altLang="zh-CN" sz="2500" dirty="0">
                <a:latin typeface="微软雅黑" charset="-122"/>
                <a:ea typeface="微软雅黑" charset="-122"/>
                <a:sym typeface="+mn-ea"/>
              </a:rPr>
              <a:t>H5 </a:t>
            </a: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课件，需要一定适应性。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endParaRPr lang="zh-CN" altLang="en-US" sz="25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371" y="2729219"/>
            <a:ext cx="10421257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algn="ctr"/>
            <a:r>
              <a:rPr lang="zh-CN" altLang="en-US" sz="4800" b="1" dirty="0">
                <a:latin typeface="微软雅黑" charset="-122"/>
                <a:ea typeface="微软雅黑" charset="-122"/>
                <a:cs typeface="微软雅黑" charset="-122"/>
              </a:rPr>
              <a:t>巨人大班云教室产品形态</a:t>
            </a:r>
            <a:endParaRPr lang="zh-CN" altLang="en-US" sz="4800" b="1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4683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产品形态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巨人大班云教室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367030" y="1029970"/>
            <a:ext cx="11227435" cy="2451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1、1对百人以上的低延时（&lt;200ms）互动直播课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2、支持学生举手上麦，课堂内丰富互动工具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3、老师端高质量音视频上行能力（720p）</a:t>
            </a:r>
            <a:endParaRPr kumimoji="1" lang="zh-CN" altLang="en-US" sz="2500" dirty="0"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r>
              <a:rPr kumimoji="1" lang="zh-CN" altLang="en-US" sz="2500" dirty="0">
                <a:latin typeface="微软雅黑" charset="-122"/>
                <a:ea typeface="微软雅黑" charset="-122"/>
                <a:sym typeface="+mn-ea"/>
              </a:rPr>
              <a:t>4、学生端多设备支持（PC、Android 、iOS）</a:t>
            </a:r>
            <a:endParaRPr kumimoji="1" lang="zh-CN" altLang="en-US" sz="2500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sym typeface="+mn-ea"/>
            </a:endParaRPr>
          </a:p>
          <a:p>
            <a:pPr marL="0" lvl="1" fontAlgn="auto">
              <a:lnSpc>
                <a:spcPct val="100000"/>
              </a:lnSpc>
              <a:spcBef>
                <a:spcPts val="1000"/>
              </a:spcBef>
              <a:buClr>
                <a:srgbClr val="F85315"/>
              </a:buClr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微软雅黑" charset="-122"/>
            </a:endParaRPr>
          </a:p>
        </p:txBody>
      </p:sp>
      <p:pic>
        <p:nvPicPr>
          <p:cNvPr id="295" name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16983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95069" y="120015"/>
            <a:ext cx="69572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产品形态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巨人大班云教室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动态课件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480" y="1202055"/>
            <a:ext cx="1102995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2000" dirty="0">
                <a:latin typeface="微软雅黑" charset="-122"/>
                <a:ea typeface="微软雅黑" charset="-122"/>
              </a:rPr>
              <a:t>   PowerPoint 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可支持的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PPT 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课件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16983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95069" y="120015"/>
            <a:ext cx="69572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产品形态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巨人大班云教室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互动工具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4025" y="982345"/>
            <a:ext cx="55702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500" dirty="0">
                <a:latin typeface="微软雅黑" charset="-122"/>
                <a:ea typeface="微软雅黑" charset="-122"/>
              </a:rPr>
              <a:t>老师端</a:t>
            </a:r>
            <a:endParaRPr kumimoji="1" lang="en-US" altLang="zh-CN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、互动白板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、画笔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3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、全体奖杯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4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、答题器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5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、计时器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6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、红包雨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7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500" dirty="0">
                <a:latin typeface="微软雅黑" charset="-122"/>
                <a:ea typeface="微软雅黑" charset="-122"/>
              </a:rPr>
              <a:t>IM</a:t>
            </a:r>
            <a:endParaRPr kumimoji="1" lang="en-US" altLang="zh-CN" sz="2500" dirty="0"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6685" y="982345"/>
            <a:ext cx="5292725" cy="2014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500" dirty="0">
                <a:latin typeface="微软雅黑" charset="-122"/>
                <a:ea typeface="微软雅黑" charset="-122"/>
              </a:rPr>
              <a:t>学生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端</a:t>
            </a:r>
            <a:endParaRPr kumimoji="1" lang="en-US" altLang="zh-CN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、举手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、答器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</a:t>
            </a:r>
            <a:r>
              <a:rPr kumimoji="1" lang="en-US" altLang="zh-CN" sz="2500" dirty="0">
                <a:latin typeface="微软雅黑" charset="-122"/>
                <a:ea typeface="微软雅黑" charset="-122"/>
              </a:rPr>
              <a:t>IM 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0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5070" y="120015"/>
            <a:ext cx="585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产品形态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巨人大班云教室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音视频</a:t>
            </a:r>
            <a:r>
              <a:rPr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295" name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451" y="309682"/>
            <a:ext cx="1567973" cy="24467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57175" y="982345"/>
            <a:ext cx="11677650" cy="2784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、学生需要看到老师 以及 其它举手并上麦的学生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en-US" altLang="zh-CN" sz="2500" dirty="0">
                <a:latin typeface="微软雅黑" charset="-122"/>
                <a:ea typeface="微软雅黑" charset="-122"/>
              </a:rPr>
              <a:t>2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、老师看到举手且上麦的学生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sz="2500" dirty="0">
                <a:latin typeface="微软雅黑" charset="-122"/>
                <a:ea typeface="微软雅黑" charset="-122"/>
              </a:rPr>
              <a:t>同时举手上麦学生不超过 </a:t>
            </a:r>
            <a:r>
              <a:rPr kumimoji="1" lang="en-US" altLang="zh-CN" sz="2500" dirty="0">
                <a:latin typeface="微软雅黑" charset="-122"/>
                <a:ea typeface="微软雅黑" charset="-122"/>
              </a:rPr>
              <a:t>1</a:t>
            </a:r>
            <a:r>
              <a:rPr kumimoji="1" lang="zh-CN" altLang="en-US" sz="2500" dirty="0">
                <a:latin typeface="微软雅黑" charset="-122"/>
                <a:ea typeface="微软雅黑" charset="-122"/>
              </a:rPr>
              <a:t>人？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371" y="2729219"/>
            <a:ext cx="10421257" cy="82994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pPr algn="ctr"/>
            <a:r>
              <a:rPr lang="zh-CN" altLang="en-US" sz="4800" b="1" dirty="0">
                <a:latin typeface="微软雅黑" charset="-122"/>
                <a:ea typeface="微软雅黑" charset="-122"/>
                <a:cs typeface="微软雅黑" charset="-122"/>
              </a:rPr>
              <a:t>溢米直播云基本功能</a:t>
            </a:r>
            <a:endParaRPr lang="zh-CN" altLang="en-US" sz="4800" b="1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16983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95069" y="120015"/>
            <a:ext cx="69572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溢米直播云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动态课件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480" y="1757680"/>
            <a:ext cx="4992370" cy="3707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2000" dirty="0">
                <a:latin typeface="微软雅黑" charset="-122"/>
                <a:ea typeface="微软雅黑" charset="-122"/>
              </a:rPr>
              <a:t>   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溢米云教室支持多种格式的课件，包括Word、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PDF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、PPT，以及多媒体课件MP3、MP4、图片等，同时支持H5格式的动态课件，支持动效和</a:t>
            </a:r>
            <a:r>
              <a:rPr kumimoji="1" lang="en-US" altLang="zh-CN" sz="2000" dirty="0">
                <a:latin typeface="微软雅黑" charset="-122"/>
                <a:ea typeface="微软雅黑" charset="-122"/>
              </a:rPr>
              <a:t>Gif</a:t>
            </a:r>
            <a:r>
              <a:rPr kumimoji="1" lang="zh-CN" altLang="en-US" sz="2000" dirty="0">
                <a:latin typeface="微软雅黑" charset="-122"/>
                <a:ea typeface="微软雅黑" charset="-122"/>
              </a:rPr>
              <a:t>动图，能百分百呈现课件动态效果，让教学变的更生动、更有趣。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sz="2000" dirty="0">
                <a:latin typeface="微软雅黑" charset="-122"/>
                <a:ea typeface="微软雅黑" charset="-122"/>
              </a:rPr>
              <a:t>   H5课件制作也对外开放，机构教研老师可以利用溢米提供的制作平台制作出精美的动态课件。</a:t>
            </a:r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  <a:p>
            <a:endParaRPr kumimoji="1" lang="zh-CN" altLang="en-US" sz="2500" dirty="0">
              <a:latin typeface="微软雅黑" charset="-122"/>
              <a:ea typeface="微软雅黑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616710"/>
            <a:ext cx="6759575" cy="3764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0" y="16983"/>
            <a:ext cx="12192000" cy="789305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0" y="6428740"/>
            <a:ext cx="1433830" cy="278130"/>
          </a:xfrm>
          <a:prstGeom prst="rect">
            <a:avLst/>
          </a:prstGeom>
          <a:solidFill>
            <a:srgbClr val="F8541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latin typeface="微软雅黑" charset="-122"/>
              <a:ea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50" y="6416155"/>
            <a:ext cx="1329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诚信  自强  厚德</a:t>
            </a:r>
            <a:endParaRPr kumimoji="1" lang="zh-CN" altLang="en-US" sz="120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9" y="0"/>
            <a:ext cx="698426" cy="69668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195069" y="120015"/>
            <a:ext cx="695725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溢米直播云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1" lang="en-US" altLang="zh-CN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- </a:t>
            </a:r>
            <a:r>
              <a:rPr kumimoji="1" lang="zh-CN" altLang="en-US" sz="2800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微软雅黑" charset="-122"/>
              </a:rPr>
              <a:t>互动工具</a:t>
            </a:r>
            <a:endParaRPr kumimoji="1" lang="zh-CN" altLang="en-US" sz="2800" b="1" dirty="0">
              <a:solidFill>
                <a:schemeClr val="bg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01700" y="1148080"/>
            <a:ext cx="2540000" cy="2570480"/>
            <a:chOff x="808" y="2989"/>
            <a:chExt cx="4000" cy="4048"/>
          </a:xfrm>
        </p:grpSpPr>
        <p:grpSp>
          <p:nvGrpSpPr>
            <p:cNvPr id="29" name="组合 28"/>
            <p:cNvGrpSpPr/>
            <p:nvPr/>
          </p:nvGrpSpPr>
          <p:grpSpPr>
            <a:xfrm>
              <a:off x="1548" y="2989"/>
              <a:ext cx="2520" cy="2596"/>
              <a:chOff x="1548" y="2989"/>
              <a:chExt cx="2520" cy="2596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8" y="2989"/>
                <a:ext cx="2520" cy="172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2164" y="4837"/>
                <a:ext cx="1288" cy="74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zh-CN" altLang="en-US" sz="2500" dirty="0">
                    <a:latin typeface="微软雅黑" charset="-122"/>
                    <a:ea typeface="微软雅黑" charset="-122"/>
                    <a:sym typeface="+mn-ea"/>
                  </a:rPr>
                  <a:t>白板</a:t>
                </a:r>
                <a:endParaRPr kumimoji="1" lang="zh-CN" altLang="en-US" sz="2500" dirty="0"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808" y="5803"/>
              <a:ext cx="4000" cy="12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kumimoji="1"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rPr>
                <a:t>互动式电子白板，可同步涂鸦，超越线下课堂的实时交互。</a:t>
              </a:r>
              <a:endParaRPr kumimoji="1"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754110" y="1229360"/>
            <a:ext cx="2540000" cy="2360930"/>
            <a:chOff x="9768" y="1808"/>
            <a:chExt cx="4000" cy="371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8" y="1808"/>
              <a:ext cx="2220" cy="1720"/>
            </a:xfrm>
            <a:prstGeom prst="rect">
              <a:avLst/>
            </a:prstGeom>
          </p:spPr>
        </p:pic>
        <p:grpSp>
          <p:nvGrpSpPr>
            <p:cNvPr id="46" name="组合 45"/>
            <p:cNvGrpSpPr/>
            <p:nvPr/>
          </p:nvGrpSpPr>
          <p:grpSpPr>
            <a:xfrm rot="0">
              <a:off x="9768" y="3690"/>
              <a:ext cx="4000" cy="1837"/>
              <a:chOff x="808" y="4837"/>
              <a:chExt cx="4000" cy="1837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1794" y="4837"/>
                <a:ext cx="2288" cy="74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zh-CN" altLang="en-US" sz="2500" dirty="0">
                    <a:latin typeface="微软雅黑" charset="-122"/>
                    <a:ea typeface="微软雅黑" charset="-122"/>
                    <a:sym typeface="+mn-ea"/>
                  </a:rPr>
                  <a:t>拍照互动</a:t>
                </a:r>
                <a:endParaRPr kumimoji="1" lang="zh-CN" altLang="en-US" sz="2500" dirty="0"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08" y="5803"/>
                <a:ext cx="4000" cy="87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kumimoji="1" lang="zh-CN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charset="-122"/>
                    <a:ea typeface="微软雅黑" charset="-122"/>
                  </a:rPr>
                  <a:t>提供拍照上传功能，学生能将作业本地书写拍照上传。</a:t>
                </a:r>
                <a:endParaRPr kumimoji="1"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4826000" y="1193800"/>
            <a:ext cx="2540000" cy="2570480"/>
            <a:chOff x="5560" y="2042"/>
            <a:chExt cx="4000" cy="4048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0" y="2042"/>
              <a:ext cx="1800" cy="1360"/>
            </a:xfrm>
            <a:prstGeom prst="rect">
              <a:avLst/>
            </a:prstGeom>
          </p:spPr>
        </p:pic>
        <p:grpSp>
          <p:nvGrpSpPr>
            <p:cNvPr id="58" name="组合 57"/>
            <p:cNvGrpSpPr/>
            <p:nvPr/>
          </p:nvGrpSpPr>
          <p:grpSpPr>
            <a:xfrm>
              <a:off x="5560" y="3890"/>
              <a:ext cx="4000" cy="2200"/>
              <a:chOff x="808" y="4837"/>
              <a:chExt cx="4000" cy="2200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2164" y="4837"/>
                <a:ext cx="1288" cy="74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zh-CN" altLang="en-US" sz="2500" dirty="0">
                    <a:latin typeface="微软雅黑" charset="-122"/>
                    <a:ea typeface="微软雅黑" charset="-122"/>
                    <a:sym typeface="+mn-ea"/>
                  </a:rPr>
                  <a:t>画笔</a:t>
                </a:r>
                <a:endParaRPr kumimoji="1" lang="zh-CN" altLang="en-US" sz="2500" dirty="0"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808" y="5803"/>
                <a:ext cx="4000" cy="12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kumimoji="1" lang="zh-CN" altLang="en-US" sz="1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charset="-122"/>
                    <a:ea typeface="微软雅黑" charset="-122"/>
                  </a:rPr>
                  <a:t>提供多种样式的画笔、形状工具，满足不同学科的教学需要。</a:t>
                </a:r>
                <a:endParaRPr kumimoji="1"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1074420" y="3975100"/>
            <a:ext cx="2540000" cy="2568575"/>
            <a:chOff x="1242" y="6260"/>
            <a:chExt cx="4000" cy="4045"/>
          </a:xfrm>
        </p:grpSpPr>
        <p:grpSp>
          <p:nvGrpSpPr>
            <p:cNvPr id="28" name="组合 27"/>
            <p:cNvGrpSpPr/>
            <p:nvPr/>
          </p:nvGrpSpPr>
          <p:grpSpPr>
            <a:xfrm>
              <a:off x="1882" y="6260"/>
              <a:ext cx="2320" cy="2547"/>
              <a:chOff x="4505" y="3129"/>
              <a:chExt cx="2320" cy="2547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5" y="3129"/>
                <a:ext cx="2320" cy="1580"/>
              </a:xfrm>
              <a:prstGeom prst="rect">
                <a:avLst/>
              </a:prstGeom>
            </p:spPr>
          </p:pic>
          <p:sp>
            <p:nvSpPr>
              <p:cNvPr id="20" name="文本框 19"/>
              <p:cNvSpPr txBox="1"/>
              <p:nvPr/>
            </p:nvSpPr>
            <p:spPr>
              <a:xfrm>
                <a:off x="5021" y="4927"/>
                <a:ext cx="1288" cy="74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kumimoji="1" lang="zh-CN" altLang="en-US" sz="2500" dirty="0">
                    <a:latin typeface="微软雅黑" charset="-122"/>
                    <a:ea typeface="微软雅黑" charset="-122"/>
                    <a:sym typeface="+mn-ea"/>
                  </a:rPr>
                  <a:t>奖杯</a:t>
                </a:r>
                <a:endParaRPr kumimoji="1" lang="zh-CN" altLang="en-US" sz="2500" dirty="0"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1242" y="9071"/>
              <a:ext cx="4000" cy="12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kumimoji="1"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rPr>
                <a:t>可给单个或多个学生发送奖杯，鼓励学生积极参与课堂互动。</a:t>
              </a:r>
              <a:endParaRPr kumimoji="1"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946650" y="3997960"/>
            <a:ext cx="2540000" cy="2338070"/>
            <a:chOff x="5576" y="6260"/>
            <a:chExt cx="4000" cy="3682"/>
          </a:xfrm>
        </p:grpSpPr>
        <p:grpSp>
          <p:nvGrpSpPr>
            <p:cNvPr id="63" name="组合 62"/>
            <p:cNvGrpSpPr/>
            <p:nvPr/>
          </p:nvGrpSpPr>
          <p:grpSpPr>
            <a:xfrm>
              <a:off x="6198" y="6260"/>
              <a:ext cx="2360" cy="2617"/>
              <a:chOff x="7868" y="7180"/>
              <a:chExt cx="2360" cy="2617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8" y="7180"/>
                <a:ext cx="2360" cy="1720"/>
              </a:xfrm>
              <a:prstGeom prst="rect">
                <a:avLst/>
              </a:prstGeom>
            </p:spPr>
          </p:pic>
          <p:sp>
            <p:nvSpPr>
              <p:cNvPr id="22" name="文本框 21"/>
              <p:cNvSpPr txBox="1"/>
              <p:nvPr/>
            </p:nvSpPr>
            <p:spPr>
              <a:xfrm>
                <a:off x="8160" y="9048"/>
                <a:ext cx="1788" cy="74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kumimoji="1" lang="zh-CN" altLang="en-US" sz="2500" dirty="0">
                    <a:latin typeface="微软雅黑" charset="-122"/>
                    <a:ea typeface="微软雅黑" charset="-122"/>
                    <a:sym typeface="+mn-ea"/>
                  </a:rPr>
                  <a:t>抢答器</a:t>
                </a:r>
                <a:endParaRPr kumimoji="1" lang="zh-CN" altLang="en-US" sz="2500" dirty="0"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5576" y="9072"/>
              <a:ext cx="400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kumimoji="1"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rPr>
                <a:t>老师出题，可多位学生进行抢答，提高课堂趣味性。</a:t>
              </a:r>
              <a:endParaRPr kumimoji="1"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947150" y="3975100"/>
            <a:ext cx="2540000" cy="2337435"/>
            <a:chOff x="9768" y="6260"/>
            <a:chExt cx="4000" cy="3681"/>
          </a:xfrm>
        </p:grpSpPr>
        <p:grpSp>
          <p:nvGrpSpPr>
            <p:cNvPr id="64" name="组合 63"/>
            <p:cNvGrpSpPr/>
            <p:nvPr/>
          </p:nvGrpSpPr>
          <p:grpSpPr>
            <a:xfrm>
              <a:off x="10754" y="6260"/>
              <a:ext cx="1788" cy="2547"/>
              <a:chOff x="10686" y="7160"/>
              <a:chExt cx="1788" cy="2547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6" y="7160"/>
                <a:ext cx="1680" cy="1580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10686" y="8958"/>
                <a:ext cx="1788" cy="74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kumimoji="1" lang="zh-CN" altLang="en-US" sz="2500" dirty="0">
                    <a:latin typeface="微软雅黑" charset="-122"/>
                    <a:ea typeface="微软雅黑" charset="-122"/>
                    <a:sym typeface="+mn-ea"/>
                  </a:rPr>
                  <a:t>计时器</a:t>
                </a:r>
                <a:endParaRPr kumimoji="1" lang="zh-CN" altLang="en-US" sz="2500" dirty="0">
                  <a:latin typeface="微软雅黑" charset="-122"/>
                  <a:ea typeface="微软雅黑" charset="-122"/>
                  <a:sym typeface="+mn-ea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9768" y="9071"/>
              <a:ext cx="4000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kumimoji="1" lang="zh-CN" altLang="en-US" sz="15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-122"/>
                  <a:ea typeface="微软雅黑" charset="-122"/>
                </a:rPr>
                <a:t>计时工具，方便老师控制课堂节奏。</a:t>
              </a:r>
              <a:endParaRPr kumimoji="1" lang="zh-CN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宽屏</PresentationFormat>
  <Paragraphs>311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汉仪旗黑KW</vt:lpstr>
      <vt:lpstr>Wingdings</vt:lpstr>
      <vt:lpstr>Microsoft YaHei</vt:lpstr>
      <vt:lpstr>Source Han Sans CN Bold Bold</vt:lpstr>
      <vt:lpstr>Thonburi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</dc:creator>
  <cp:lastModifiedBy>yimi</cp:lastModifiedBy>
  <cp:revision>5</cp:revision>
  <dcterms:created xsi:type="dcterms:W3CDTF">2019-08-20T08:14:13Z</dcterms:created>
  <dcterms:modified xsi:type="dcterms:W3CDTF">2019-08-20T08:14:13Z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