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64" r:id="rId5"/>
    <p:sldId id="259" r:id="rId6"/>
    <p:sldId id="260" r:id="rId7"/>
    <p:sldId id="275" r:id="rId8"/>
    <p:sldId id="276" r:id="rId9"/>
    <p:sldId id="268" r:id="rId10"/>
    <p:sldId id="283" r:id="rId11"/>
    <p:sldId id="28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14.png"/><Relationship Id="rId3" Type="http://schemas.openxmlformats.org/officeDocument/2006/relationships/tags" Target="../tags/tag73.xml"/><Relationship Id="rId2" Type="http://schemas.openxmlformats.org/officeDocument/2006/relationships/image" Target="../media/image13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96590" y="2143760"/>
            <a:ext cx="9799200" cy="257040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用于医学图像分割的混合膨胀和注意力残差U-Net</a:t>
            </a:r>
            <a:br>
              <a:rPr lang="zh-CN" altLang="en-US" dirty="0">
                <a:solidFill>
                  <a:srgbClr val="165878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</a:b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71875"/>
            <a:ext cx="10969200" cy="705600"/>
          </a:xfrm>
        </p:spPr>
        <p:txBody>
          <a:bodyPr/>
          <a:p>
            <a:pPr algn="ctr"/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915" y="2109470"/>
            <a:ext cx="4631055" cy="3599815"/>
          </a:xfrm>
        </p:spPr>
        <p:txBody>
          <a:bodyPr>
            <a:normAutofit lnSpcReduction="20000"/>
          </a:bodyPr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消融实验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kumimoji="0" lang="en-US" altLang="zh-CN" b="0" i="0" u="none" strike="noStrike" kern="100" cap="none" normalizeH="0" baseline="0" dirty="0"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模型1：U-Net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kern="100" dirty="0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模型2：加入通道注意力块和残差连接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的U-Net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kern="100" dirty="0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模型3：加入混合膨胀注意卷积层和残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差连接 的U-Net</a:t>
            </a:r>
            <a:endParaRPr kumimoji="0" lang="en-US" altLang="zh-CN" b="0" i="0" u="none" strike="noStrike" kern="100" cap="none" normalizeH="0" baseline="0" dirty="0"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323" y="1505757"/>
            <a:ext cx="4603987" cy="125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23" y="2959179"/>
            <a:ext cx="4635738" cy="10097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98" y="4164938"/>
            <a:ext cx="4603987" cy="99065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22" y="5388153"/>
            <a:ext cx="4629388" cy="99065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918280"/>
            <a:ext cx="10969200" cy="705600"/>
          </a:xfrm>
        </p:spPr>
        <p:txBody>
          <a:bodyPr>
            <a:noAutofit/>
          </a:bodyPr>
          <a:p>
            <a:pPr algn="ctr"/>
            <a:r>
              <a:rPr lang="zh-CN" altLang="en-US" sz="4800"/>
              <a:t>目录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520" y="1623750"/>
            <a:ext cx="10969200" cy="4759200"/>
          </a:xfrm>
        </p:spPr>
        <p:txBody>
          <a:bodyPr/>
          <a:p>
            <a:pPr marL="0" indent="0" algn="ctr">
              <a:buNone/>
            </a:pPr>
            <a:endParaRPr lang="en-US" altLang="zh-CN" sz="2800" b="1"/>
          </a:p>
          <a:p>
            <a:pPr marL="0" indent="0" algn="ctr">
              <a:buNone/>
            </a:pPr>
            <a:r>
              <a:rPr lang="en-US" altLang="zh-CN" sz="2800" b="1"/>
              <a:t>              1.</a:t>
            </a:r>
            <a:r>
              <a:rPr lang="zh-CN" altLang="en-US" sz="2800" b="1"/>
              <a:t>研究目的和改善措施</a:t>
            </a:r>
            <a:endParaRPr lang="zh-CN" altLang="en-US" sz="2800" b="1"/>
          </a:p>
          <a:p>
            <a:pPr marL="0" indent="0" algn="ctr">
              <a:buNone/>
            </a:pPr>
            <a:r>
              <a:rPr lang="en-US" altLang="zh-CN" sz="2800" b="1"/>
              <a:t>    2. </a:t>
            </a:r>
            <a:r>
              <a:rPr lang="zh-CN" altLang="en-US" sz="2800" b="1"/>
              <a:t>数据集介绍</a:t>
            </a:r>
            <a:endParaRPr lang="zh-CN" altLang="en-US" sz="2800" b="1"/>
          </a:p>
          <a:p>
            <a:pPr marL="0" indent="0" algn="ctr">
              <a:buNone/>
            </a:pPr>
            <a:r>
              <a:rPr lang="en-US" altLang="zh-CN" sz="2800" b="1"/>
              <a:t>3.</a:t>
            </a:r>
            <a:r>
              <a:rPr lang="zh-CN" altLang="en-US" sz="2800" b="1"/>
              <a:t>整体流程</a:t>
            </a:r>
            <a:endParaRPr lang="zh-CN" altLang="en-US" sz="2800" b="1"/>
          </a:p>
          <a:p>
            <a:pPr marL="0" indent="0" algn="ctr">
              <a:buNone/>
            </a:pPr>
            <a:r>
              <a:rPr lang="en-US" altLang="zh-CN" sz="2800" b="1"/>
              <a:t>4.</a:t>
            </a:r>
            <a:r>
              <a:rPr lang="zh-CN" altLang="en-US" sz="2800" b="1"/>
              <a:t>研究成果</a:t>
            </a:r>
            <a:endParaRPr lang="zh-CN" altLang="en-US" sz="2800" b="1"/>
          </a:p>
          <a:p>
            <a:pPr marL="0" indent="0">
              <a:buNone/>
            </a:pPr>
            <a:r>
              <a:rPr lang="en-US" altLang="zh-CN" sz="2800" b="1"/>
              <a:t>                                     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研究目的和改善措施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716405"/>
            <a:ext cx="10968990" cy="424815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研究目的：</a:t>
            </a:r>
            <a:r>
              <a:rPr lang="zh-CN" altLang="en-US">
                <a:sym typeface="+mn-ea"/>
              </a:rPr>
              <a:t>医学图像分割是医学图像分析的关键基础，U-Net常用于医学图像的分割，但没有充分挖掘通道的有用特性和利用上下文信息。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>
                <a:sym typeface="+mn-ea"/>
              </a:rPr>
              <a:t>引入：本文提出了一个改进型U-Net模型，增加了通道注意力块和混合膨胀注意卷积层。</a:t>
            </a:r>
            <a:endParaRPr lang="zh-CN" altLang="en-US"/>
          </a:p>
          <a:p>
            <a:r>
              <a:rPr lang="zh-CN" altLang="en-US"/>
              <a:t>改善措施主要有三个方面：（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残差连接添加到左右分支的每一层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   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将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U-Net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的跳过连接换成信道注意力块（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CA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             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在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U-Net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的底部加入混合膨胀注意力卷积层（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HDAC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71875"/>
            <a:ext cx="10969200" cy="705600"/>
          </a:xfrm>
        </p:spPr>
        <p:txBody>
          <a:bodyPr/>
          <a:p>
            <a:pPr algn="ctr"/>
            <a:r>
              <a:rPr lang="zh-CN" altLang="en-US"/>
              <a:t>数据集介绍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20" y="1444625"/>
            <a:ext cx="10968990" cy="5223510"/>
          </a:xfrm>
        </p:spPr>
        <p:txBody>
          <a:bodyPr>
            <a:normAutofit fontScale="90000"/>
          </a:bodyPr>
          <a:p>
            <a:r>
              <a:t>提出的HDA-ResUNet在四个数据集上进行评估：肝脏和肿瘤分割（LiTS 2017），肺分割（肺数据集），显微镜图像中的核分割（DSB 2018）和神经元结构分割（ISBI 2012）</a:t>
            </a:r>
          </a:p>
          <a:p>
            <a:r>
              <a:rPr lang="zh-CN" altLang="en-US"/>
              <a:t>1.LiTS 2017 ：118个样本用于训练，13个样本用于验证，70个用于测试。切片间距重新采样为1mm，输入图片大小为352x 352。只保留含有肝脏的切片作为训练数据，对于肿瘤分割，选择训练后的肝脏模型作为肿瘤的预训练模型，并使用原始分辨率作为防止伪影的输入。</a:t>
            </a:r>
            <a:endParaRPr lang="zh-CN" altLang="en-US"/>
          </a:p>
          <a:p>
            <a:r>
              <a:rPr lang="zh-CN" altLang="en-US"/>
              <a:t>2. Lung dataset：使用</a:t>
            </a:r>
            <a:r>
              <a:rPr lang="en-US" altLang="zh-CN"/>
              <a:t>6</a:t>
            </a:r>
            <a:r>
              <a:rPr lang="zh-CN" altLang="en-US"/>
              <a:t>0%的可访问样本进行训练，20%用于验证，20%用于测试，每张图像分辨率为512×512，截止阈值为[-512,512]，剔除骨骼、血管等无关因素。</a:t>
            </a:r>
            <a:endParaRPr lang="zh-CN" altLang="en-US"/>
          </a:p>
          <a:p>
            <a:r>
              <a:rPr lang="zh-CN" altLang="en-US"/>
              <a:t>3.DSB 2018：536个样本用于训练，67个样本用于验证，67个样本用于测试°每张图像调整为96x96，将属于同一幅图像的所有核掩码(每个掩码包含一个核，且掩码不重叠，即不存在属于两个掩码的像素和数据)集成为一个掩码。</a:t>
            </a:r>
            <a:endParaRPr lang="zh-CN" altLang="en-US"/>
          </a:p>
          <a:p>
            <a:r>
              <a:rPr lang="zh-CN" altLang="en-US"/>
              <a:t>4.ISBI 2012：包含30个512 ×512px的果蝇腹神经索训练切片以及相同数量、相同分辨率的测试切片，并为每张训练图像提供分割</a:t>
            </a:r>
            <a:r>
              <a:rPr lang="zh-CN" altLang="en-US"/>
              <a:t>的真值。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965" y="290265"/>
            <a:ext cx="10969200" cy="705600"/>
          </a:xfrm>
        </p:spPr>
        <p:txBody>
          <a:bodyPr/>
          <a:p>
            <a:pPr algn="ctr"/>
            <a:r>
              <a:rPr lang="zh-CN" altLang="en-US"/>
              <a:t>整体流程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20" y="1080135"/>
            <a:ext cx="10968990" cy="5123815"/>
          </a:xfrm>
        </p:spPr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b="7271"/>
          <a:stretch>
            <a:fillRect/>
          </a:stretch>
        </p:blipFill>
        <p:spPr>
          <a:xfrm>
            <a:off x="1352464" y="1198894"/>
            <a:ext cx="9487770" cy="44601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28820" y="5862320"/>
            <a:ext cx="227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228600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HAD-</a:t>
            </a:r>
            <a:r>
              <a:rPr lang="en-US" altLang="zh-CN" kern="1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ResUNet</a:t>
            </a:r>
            <a:r>
              <a:rPr lang="zh-CN" altLang="en-US" kern="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架构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71875"/>
            <a:ext cx="10969200" cy="705600"/>
          </a:xfrm>
        </p:spPr>
        <p:txBody>
          <a:bodyPr/>
          <a:p>
            <a:pPr algn="ctr"/>
            <a:r>
              <a:rPr lang="zh-CN" altLang="en-US"/>
              <a:t>整体流程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90" y="1444680"/>
            <a:ext cx="10969200" cy="4759200"/>
          </a:xfrm>
        </p:spPr>
        <p:txBody>
          <a:bodyPr/>
          <a:p>
            <a:r>
              <a:rPr lang="en-US" altLang="zh-CN"/>
              <a:t>CA Block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340" t="1904" r="3203"/>
          <a:stretch>
            <a:fillRect/>
          </a:stretch>
        </p:blipFill>
        <p:spPr>
          <a:xfrm>
            <a:off x="553720" y="2560320"/>
            <a:ext cx="7359015" cy="3107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709" t="2816" r="55713" b="-2816"/>
          <a:stretch>
            <a:fillRect/>
          </a:stretch>
        </p:blipFill>
        <p:spPr>
          <a:xfrm>
            <a:off x="8705612" y="1864663"/>
            <a:ext cx="2081227" cy="6184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507" y="2950182"/>
            <a:ext cx="2159111" cy="6223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503" y="4268379"/>
            <a:ext cx="2279767" cy="450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680" y="1444625"/>
            <a:ext cx="868680" cy="5410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71875"/>
            <a:ext cx="10969200" cy="705600"/>
          </a:xfrm>
        </p:spPr>
        <p:txBody>
          <a:bodyPr/>
          <a:p>
            <a:pPr algn="ctr"/>
            <a:r>
              <a:rPr lang="zh-CN" altLang="en-US"/>
              <a:t>整体流程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90" y="1444680"/>
            <a:ext cx="10969200" cy="4759200"/>
          </a:xfrm>
        </p:spPr>
        <p:txBody>
          <a:bodyPr>
            <a:normAutofit/>
          </a:bodyPr>
          <a:p>
            <a:r>
              <a:rPr lang="en-US" altLang="zh-CN"/>
              <a:t>HDAC Layer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110" y="2535103"/>
            <a:ext cx="6350326" cy="2578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35" y="1478915"/>
            <a:ext cx="1882140" cy="75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37170" y="1783080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等效的卷积核大小：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5648"/>
          <a:stretch>
            <a:fillRect/>
          </a:stretch>
        </p:blipFill>
        <p:spPr>
          <a:xfrm>
            <a:off x="8182178" y="2233179"/>
            <a:ext cx="2124104" cy="3531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37170" y="2843530"/>
            <a:ext cx="356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第</a:t>
            </a:r>
            <a:r>
              <a:rPr lang="en-US" altLang="zh-CN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i</a:t>
            </a:r>
            <a:r>
              <a:rPr lang="zh-CN" altLang="en-US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层两个非</a:t>
            </a:r>
            <a:r>
              <a:rPr lang="en-US" altLang="zh-CN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0</a:t>
            </a:r>
            <a:r>
              <a:rPr lang="zh-CN" altLang="en-US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元素之间的距离：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975" y="3385192"/>
            <a:ext cx="3548790" cy="3622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24190" y="410972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kern="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避免产生网格效应：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37195" y="4546600"/>
            <a:ext cx="3361055" cy="1127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1.</a:t>
            </a:r>
            <a:r>
              <a:rPr lang="zh-CN" altLang="en-US" kern="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膨胀系数公约数不能大于</a:t>
            </a:r>
            <a:r>
              <a:rPr lang="en-US" altLang="zh-CN" kern="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</a:t>
            </a:r>
            <a:endParaRPr kumimoji="0" lang="en-US" altLang="zh-CN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2.</a:t>
            </a:r>
            <a:r>
              <a:rPr lang="zh-CN" altLang="en-US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膨胀系数设置为锯齿类结构</a:t>
            </a:r>
            <a:endParaRPr lang="zh-CN" altLang="en-US" kern="1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3.M2&lt;=K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71875"/>
            <a:ext cx="10969200" cy="705600"/>
          </a:xfrm>
        </p:spPr>
        <p:txBody>
          <a:bodyPr/>
          <a:p>
            <a:pPr algn="ctr"/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1836420"/>
            <a:ext cx="4631055" cy="4511675"/>
          </a:xfrm>
        </p:spPr>
        <p:txBody>
          <a:bodyPr>
            <a:normAutofit lnSpcReduction="10000"/>
          </a:bodyPr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zh-CN" altLang="en-US" b="0" i="0" kern="100" dirty="0">
                <a:effectLst/>
                <a:latin typeface="微软雅黑" panose="020B0503020204020204" charset="-122"/>
                <a:ea typeface="微软雅黑" panose="020B0503020204020204" charset="-122"/>
              </a:rPr>
              <a:t>1.LiTS 2017：</a:t>
            </a:r>
            <a:r>
              <a:rPr lang="zh-CN" altLang="en-US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可以看出HDA-ResUNet的学习能力和泛化能力都比U-Net强</a:t>
            </a:r>
            <a:endParaRPr lang="zh-CN" altLang="en-US" kern="100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zh-CN" altLang="en-US" b="0" i="0" kern="10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 Lung dataset</a:t>
            </a:r>
            <a:r>
              <a:rPr lang="zh-CN" altLang="en-US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：在每个评价标准上都取得了很好的结果。</a:t>
            </a:r>
            <a:endParaRPr lang="zh-CN" altLang="zh-CN" kern="1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1122" y="1567151"/>
            <a:ext cx="4812980" cy="19936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122" y="4321810"/>
            <a:ext cx="4775200" cy="172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71875"/>
            <a:ext cx="10969200" cy="705600"/>
          </a:xfrm>
        </p:spPr>
        <p:txBody>
          <a:bodyPr/>
          <a:p>
            <a:pPr algn="ctr"/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1836420"/>
            <a:ext cx="4631055" cy="4511675"/>
          </a:xfrm>
        </p:spPr>
        <p:txBody>
          <a:bodyPr>
            <a:normAutofit lnSpcReduction="10000"/>
          </a:bodyPr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DSB 201：提出的HDA- ResUNet的结果优于U-Net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4630" algn="ctr"/>
                <a:tab pos="2969260" algn="ctr"/>
              </a:tabLst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en-US" altLang="zh-CN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ISBI 2012 </a:t>
            </a:r>
            <a:r>
              <a:rPr lang="zh-CN" altLang="en-US" kern="100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HDA-ResUNet优于其他方法</a:t>
            </a:r>
            <a:endParaRPr lang="zh-CN" altLang="zh-CN" kern="1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88337" y="1836142"/>
            <a:ext cx="48895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9175" y="4298950"/>
            <a:ext cx="5345430" cy="19373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PLACING_PICTURE_USER_VIEWPORT" val="{&quot;height&quot;:2840,&quot;width&quot;:7700}"/>
</p:tagLst>
</file>

<file path=ppt/tags/tag73.xml><?xml version="1.0" encoding="utf-8"?>
<p:tagLst xmlns:p="http://schemas.openxmlformats.org/presentationml/2006/main">
  <p:tag name="KSO_WM_UNIT_PLACING_PICTURE_USER_VIEWPORT" val="{&quot;height&quot;:3492,&quot;width&quot;:9636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COMMONDATA" val="eyJoZGlkIjoiNWExNDJiNmJmMzA3OTQ5YTYxZjRlMzhhYjU4YmRiZjMifQ=="/>
  <p:tag name="KSO_WPP_MARK_KEY" val="66828e46-20a4-449b-8e0d-67a61e27815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WPS 演示</Application>
  <PresentationFormat>宽屏</PresentationFormat>
  <Paragraphs>110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思源黑体 Light</vt:lpstr>
      <vt:lpstr>黑体</vt:lpstr>
      <vt:lpstr>Times New Roman</vt:lpstr>
      <vt:lpstr>微软雅黑</vt:lpstr>
      <vt:lpstr>Arial Unicode MS</vt:lpstr>
      <vt:lpstr>Calibri</vt:lpstr>
      <vt:lpstr>Office 主题​​</vt:lpstr>
      <vt:lpstr>用于医学图像分割的混合膨胀和注意力残差U-Net </vt:lpstr>
      <vt:lpstr>目录</vt:lpstr>
      <vt:lpstr>研究目的和改善措施</vt:lpstr>
      <vt:lpstr>数据集介绍</vt:lpstr>
      <vt:lpstr>整体流程</vt:lpstr>
      <vt:lpstr>整体流程</vt:lpstr>
      <vt:lpstr>整体流程</vt:lpstr>
      <vt:lpstr>实验结果</vt:lpstr>
      <vt:lpstr>实验结果</vt:lpstr>
      <vt:lpstr>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250</cp:revision>
  <dcterms:created xsi:type="dcterms:W3CDTF">2019-06-19T02:08:00Z</dcterms:created>
  <dcterms:modified xsi:type="dcterms:W3CDTF">2022-10-22T13:52:49Z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29366317F2AA456D896E67B1C76A110F</vt:lpwstr>
  </property>
</Properties>
</file>