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8" r:id="rId4"/>
    <p:sldId id="264" r:id="rId5"/>
    <p:sldId id="260" r:id="rId6"/>
    <p:sldId id="287" r:id="rId7"/>
    <p:sldId id="275" r:id="rId8"/>
    <p:sldId id="276" r:id="rId9"/>
    <p:sldId id="268" r:id="rId10"/>
    <p:sldId id="288" r:id="rId11"/>
    <p:sldId id="289" r:id="rId12"/>
    <p:sldId id="292" r:id="rId13"/>
    <p:sldId id="290" r:id="rId14"/>
    <p:sldId id="294" r:id="rId15"/>
    <p:sldId id="284" r:id="rId16"/>
    <p:sldId id="295" r:id="rId17"/>
    <p:sldId id="296" r:id="rId18"/>
    <p:sldId id="297" r:id="rId19"/>
    <p:sldId id="298" r:id="rId20"/>
    <p:sldId id="299"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98.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6.png"/><Relationship Id="rId2" Type="http://schemas.openxmlformats.org/officeDocument/2006/relationships/tags" Target="../tags/tag7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8.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image" Target="../media/image11.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86.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14.png"/><Relationship Id="rId1" Type="http://schemas.openxmlformats.org/officeDocument/2006/relationships/tags" Target="../tags/tag9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15.png"/><Relationship Id="rId1" Type="http://schemas.openxmlformats.org/officeDocument/2006/relationships/tags" Target="../tags/tag9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16.png"/><Relationship Id="rId1" Type="http://schemas.openxmlformats.org/officeDocument/2006/relationships/tags" Target="../tags/tag9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7.png"/><Relationship Id="rId1" Type="http://schemas.openxmlformats.org/officeDocument/2006/relationships/tags" Target="../tags/tag9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png"/><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4.png"/><Relationship Id="rId2" Type="http://schemas.openxmlformats.org/officeDocument/2006/relationships/tags" Target="../tags/tag7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5.xml"/><Relationship Id="rId3" Type="http://schemas.openxmlformats.org/officeDocument/2006/relationships/image" Target="../media/image6.png"/><Relationship Id="rId2" Type="http://schemas.openxmlformats.org/officeDocument/2006/relationships/tags" Target="../tags/tag7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52805" y="2143760"/>
            <a:ext cx="10782300" cy="2570480"/>
          </a:xfrm>
        </p:spPr>
        <p:txBody>
          <a:bodyPr>
            <a:normAutofit fontScale="90000"/>
          </a:bodyPr>
          <a:p>
            <a:r>
              <a:rPr lang="zh-CN" altLang="en-US"/>
              <a:t>基于局部特征和引导形状变形的重叠子宫颈细胞自动分割技术</a:t>
            </a:r>
            <a:br>
              <a:rPr lang="zh-CN" altLang="en-US"/>
            </a:br>
            <a:endParaRPr lang="zh-CN" altLang="en-US"/>
          </a:p>
        </p:txBody>
      </p:sp>
      <p:sp>
        <p:nvSpPr>
          <p:cNvPr id="3" name="文本框 2"/>
          <p:cNvSpPr txBox="1"/>
          <p:nvPr/>
        </p:nvSpPr>
        <p:spPr>
          <a:xfrm>
            <a:off x="760095" y="4574540"/>
            <a:ext cx="10644505" cy="1153795"/>
          </a:xfrm>
          <a:prstGeom prst="rect">
            <a:avLst/>
          </a:prstGeom>
          <a:noFill/>
        </p:spPr>
        <p:txBody>
          <a:bodyPr wrap="square" rtlCol="0">
            <a:noAutofit/>
          </a:bodyPr>
          <a:p>
            <a:r>
              <a:rPr sz="2400" u="sng">
                <a:solidFill>
                  <a:srgbClr val="0563C1"/>
                </a:solidFill>
                <a:uFill>
                  <a:solidFill>
                    <a:srgbClr val="0563C1"/>
                  </a:solidFill>
                </a:uFill>
                <a:sym typeface="+mn-ea"/>
              </a:rPr>
              <a:t>https://www.sciencedirect.com/science/article/abs/pii/S0925231216311201</a:t>
            </a:r>
            <a:endParaRPr sz="2400" u="sng">
              <a:solidFill>
                <a:srgbClr val="0563C1"/>
              </a:solidFill>
              <a:uFill>
                <a:solidFill>
                  <a:srgbClr val="0563C1"/>
                </a:solidFill>
              </a:uFill>
              <a:sym typeface="+mn-ea"/>
            </a:endParaRPr>
          </a:p>
          <a:p>
            <a:endParaRPr sz="2400" u="sng">
              <a:solidFill>
                <a:srgbClr val="0563C1"/>
              </a:solidFill>
              <a:uFill>
                <a:solidFill>
                  <a:srgbClr val="0563C1"/>
                </a:solidFill>
              </a:uFill>
              <a:sym typeface="+mn-ea"/>
            </a:endParaRPr>
          </a:p>
          <a:p>
            <a:pPr algn="ctr"/>
            <a:r>
              <a:rPr sz="2400">
                <a:sym typeface="+mn-ea"/>
              </a:rPr>
              <a:t>发表于20</a:t>
            </a:r>
            <a:r>
              <a:rPr lang="en-US" sz="2400">
                <a:sym typeface="+mn-ea"/>
              </a:rPr>
              <a:t>17</a:t>
            </a:r>
            <a:r>
              <a:rPr sz="2400">
                <a:sym typeface="+mn-ea"/>
              </a:rPr>
              <a:t>年Neurocomputing，</a:t>
            </a:r>
            <a:r>
              <a:rPr lang="en-US" sz="2400">
                <a:sym typeface="+mn-ea"/>
              </a:rPr>
              <a:t>SCI 2</a:t>
            </a:r>
            <a:r>
              <a:rPr lang="zh-CN" altLang="en-US" sz="2400">
                <a:sym typeface="+mn-ea"/>
              </a:rPr>
              <a:t>区</a:t>
            </a:r>
            <a:endParaRPr lang="zh-CN" altLang="en-US" sz="2400">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超像素块特征</a:t>
            </a:r>
            <a:endParaRPr lang="zh-CN" altLang="en-US"/>
          </a:p>
        </p:txBody>
      </p:sp>
      <p:sp>
        <p:nvSpPr>
          <p:cNvPr id="8" name="文本框 7"/>
          <p:cNvSpPr txBox="1"/>
          <p:nvPr/>
        </p:nvSpPr>
        <p:spPr>
          <a:xfrm>
            <a:off x="1426845" y="1349375"/>
            <a:ext cx="9337675" cy="645160"/>
          </a:xfrm>
          <a:prstGeom prst="rect">
            <a:avLst/>
          </a:prstGeom>
          <a:noFill/>
        </p:spPr>
        <p:txBody>
          <a:bodyPr wrap="square" rtlCol="0">
            <a:spAutoFit/>
          </a:bodyPr>
          <a:p>
            <a:r>
              <a:rPr lang="zh-CN" altLang="en-US"/>
              <a:t>从背景中分理出细胞核和细胞簇。对于每个超像素</a:t>
            </a:r>
            <a:r>
              <a:rPr lang="en-US" altLang="zh-CN"/>
              <a:t>Si</a:t>
            </a:r>
            <a:r>
              <a:rPr lang="zh-CN" altLang="en-US"/>
              <a:t>提取局部超像素形状、纹理和边界线索，排列为特征向量</a:t>
            </a: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2949511" y="2078609"/>
                <a:ext cx="5967095" cy="51244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𝑠ℎ𝑎𝑝</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𝑡𝑒𝑥𝑡</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𝑏𝑜𝑢𝑛𝑑</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949511" y="2078609"/>
                <a:ext cx="5967095" cy="512445"/>
              </a:xfrm>
              <a:prstGeom prst="rect">
                <a:avLst/>
              </a:prstGeom>
              <a:blipFill rotWithShape="1">
                <a:blip r:embed="rId1"/>
                <a:stretch>
                  <a:fillRect l="-10" t="-50" r="-118" b="50"/>
                </a:stretch>
              </a:blipFill>
            </p:spPr>
            <p:txBody>
              <a:bodyPr/>
              <a:lstStyle/>
              <a:p>
                <a:r>
                  <a:rPr lang="zh-CN" altLang="en-US">
                    <a:noFill/>
                  </a:rPr>
                  <a:t> </a:t>
                </a:r>
              </a:p>
            </p:txBody>
          </p:sp>
        </mc:Fallback>
      </mc:AlternateContent>
      <p:pic>
        <p:nvPicPr>
          <p:cNvPr id="102" name="图片 101"/>
          <p:cNvPicPr/>
          <p:nvPr>
            <p:custDataLst>
              <p:tags r:id="rId2"/>
            </p:custDataLst>
          </p:nvPr>
        </p:nvPicPr>
        <p:blipFill>
          <a:blip r:embed="rId3"/>
          <a:stretch>
            <a:fillRect/>
          </a:stretch>
        </p:blipFill>
        <p:spPr>
          <a:xfrm>
            <a:off x="1269365" y="2766695"/>
            <a:ext cx="9652635" cy="3983990"/>
          </a:xfrm>
          <a:prstGeom prst="rect">
            <a:avLst/>
          </a:prstGeom>
          <a:noFill/>
          <a:ln w="9525">
            <a:noFill/>
          </a:ln>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形状特征</a:t>
            </a:r>
            <a:endParaRPr lang="zh-CN" altLang="en-US"/>
          </a:p>
        </p:txBody>
      </p:sp>
      <p:sp>
        <p:nvSpPr>
          <p:cNvPr id="8" name="文本框 7"/>
          <p:cNvSpPr txBox="1"/>
          <p:nvPr/>
        </p:nvSpPr>
        <p:spPr>
          <a:xfrm>
            <a:off x="1254125" y="1349375"/>
            <a:ext cx="10153650" cy="368300"/>
          </a:xfrm>
          <a:prstGeom prst="rect">
            <a:avLst/>
          </a:prstGeom>
          <a:noFill/>
        </p:spPr>
        <p:txBody>
          <a:bodyPr wrap="square" rtlCol="0">
            <a:spAutoFit/>
          </a:bodyPr>
          <a:p>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3833431" y="2747899"/>
                <a:ext cx="4525645" cy="6057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𝐸𝐶</m:t>
                      </m:r>
                      <m:r>
                        <a:rPr lang="en-US" altLang="zh-CN" sz="2800" i="1">
                          <a:latin typeface="Cambria Math" panose="02040503050406030204" charset="0"/>
                          <a:cs typeface="Cambria Math" panose="02040503050406030204" charset="0"/>
                        </a:rPr>
                        <m:t>=</m:t>
                      </m:r>
                      <m:rad>
                        <m:radPr>
                          <m:degHide m:val="on"/>
                          <m:ctrlPr>
                            <a:rPr lang="en-US" altLang="zh-CN" sz="2800" i="1">
                              <a:latin typeface="Cambria Math" panose="02040503050406030204" charset="0"/>
                              <a:cs typeface="Cambria Math" panose="02040503050406030204" charset="0"/>
                            </a:rPr>
                          </m:ctrlPr>
                        </m:radPr>
                        <m:deg/>
                        <m:e>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𝐿</m:t>
                              </m:r>
                            </m:e>
                            <m:sub>
                              <m:r>
                                <a:rPr lang="en-US" altLang="zh-CN" sz="2800" i="1">
                                  <a:latin typeface="Cambria Math" panose="02040503050406030204" charset="0"/>
                                  <a:cs typeface="Cambria Math" panose="02040503050406030204" charset="0"/>
                                </a:rPr>
                                <m:t>𝑚</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𝐿</m:t>
                              </m:r>
                            </m:e>
                            <m:sub>
                              <m:r>
                                <a:rPr lang="en-US" sz="2800" i="1">
                                  <a:latin typeface="Cambria Math" panose="02040503050406030204" charset="0"/>
                                </a:rPr>
                                <m:t>𝑥</m:t>
                              </m:r>
                            </m:sub>
                          </m:sSub>
                          <m:sSup>
                            <m:sSupPr>
                              <m:ctrlPr>
                                <a:rPr sz="2800" i="1">
                                  <a:latin typeface="Cambria Math" panose="02040503050406030204" charset="0"/>
                                  <a:cs typeface="Cambria Math" panose="02040503050406030204" charset="0"/>
                                </a:rPr>
                              </m:ctrlPr>
                            </m:sSupPr>
                            <m:e>
                              <m:r>
                                <a:rPr lang="en-US" sz="2800" i="1">
                                  <a:latin typeface="Cambria Math" panose="02040503050406030204" charset="0"/>
                                  <a:cs typeface="Cambria Math" panose="02040503050406030204" charset="0"/>
                                </a:rPr>
                                <m:t>)</m:t>
                              </m:r>
                            </m:e>
                            <m:sup>
                              <m:r>
                                <a:rPr lang="en-US" sz="2800" i="1">
                                  <a:latin typeface="Cambria Math" panose="02040503050406030204" charset="0"/>
                                  <a:cs typeface="Cambria Math" panose="02040503050406030204" charset="0"/>
                                </a:rPr>
                                <m:t>2</m:t>
                              </m:r>
                            </m:sup>
                          </m:sSup>
                        </m:e>
                      </m:rad>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0</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ea typeface="MS Mincho"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833431" y="2747899"/>
                <a:ext cx="4525645" cy="605790"/>
              </a:xfrm>
              <a:prstGeom prst="rect">
                <a:avLst/>
              </a:prstGeom>
              <a:blipFill rotWithShape="1">
                <a:blip r:embed="rId1"/>
                <a:stretch>
                  <a:fillRect l="-13" t="-42" r="-156" b="42"/>
                </a:stretch>
              </a:blipFill>
            </p:spPr>
            <p:txBody>
              <a:bodyPr/>
              <a:lstStyle/>
              <a:p>
                <a:r>
                  <a:rPr lang="zh-CN" altLang="en-US">
                    <a:noFill/>
                  </a:rPr>
                  <a:t> </a:t>
                </a:r>
              </a:p>
            </p:txBody>
          </p:sp>
        </mc:Fallback>
      </mc:AlternateContent>
      <p:sp>
        <p:nvSpPr>
          <p:cNvPr id="5" name="文本框 4"/>
          <p:cNvSpPr txBox="1"/>
          <p:nvPr/>
        </p:nvSpPr>
        <p:spPr>
          <a:xfrm>
            <a:off x="1461135" y="4016375"/>
            <a:ext cx="8942705" cy="368300"/>
          </a:xfrm>
          <a:prstGeom prst="rect">
            <a:avLst/>
          </a:prstGeom>
          <a:noFill/>
        </p:spPr>
        <p:txBody>
          <a:bodyPr wrap="square" rtlCol="0">
            <a:spAutoFit/>
          </a:bodyPr>
          <a:p>
            <a:r>
              <a:rPr lang="zh-CN" altLang="en-US"/>
              <a:t>提供了关于超像素的圆度的良好信息。形状特征以矢量fShap的形式排列如下:</a:t>
            </a: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2"/>
                </p:custDataLst>
              </p:nvPr>
            </p:nvSpPr>
            <p:spPr>
              <a:xfrm>
                <a:off x="4000436" y="4924044"/>
                <a:ext cx="4363085" cy="5124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𝑠ℎ𝑎𝑝</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𝐿</m:t>
                          </m:r>
                        </m:e>
                        <m:sub>
                          <m:r>
                            <a:rPr lang="en-US" altLang="zh-CN" sz="2800" i="1">
                              <a:latin typeface="Cambria Math" panose="02040503050406030204" charset="0"/>
                              <a:cs typeface="Cambria Math" panose="02040503050406030204" charset="0"/>
                            </a:rPr>
                            <m:t>𝑚</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𝐸𝐶</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3"/>
                </p:custDataLst>
              </p:nvPr>
            </p:nvSpPr>
            <p:spPr>
              <a:xfrm>
                <a:off x="4000436" y="4924044"/>
                <a:ext cx="4363085" cy="512445"/>
              </a:xfrm>
              <a:prstGeom prst="rect">
                <a:avLst/>
              </a:prstGeom>
              <a:blipFill rotWithShape="1">
                <a:blip r:embed="rId4"/>
                <a:stretch>
                  <a:fillRect l="-13" t="-50" r="13" b="50"/>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1254125" y="1349375"/>
            <a:ext cx="10153650" cy="922020"/>
          </a:xfrm>
          <a:prstGeom prst="rect">
            <a:avLst/>
          </a:prstGeom>
          <a:noFill/>
        </p:spPr>
        <p:txBody>
          <a:bodyPr wrap="square" rtlCol="0">
            <a:spAutoFit/>
          </a:bodyPr>
          <a:p>
            <a:r>
              <a:t>SLIC超像素的形状不均匀,核超像素趋于椭圆形,而背景超像素的形状为六角形,细胞质不规则。</a:t>
            </a:r>
          </a:p>
          <a:p/>
          <a:p>
            <a:r>
              <a:t>因此,可以由此推导出两个充分的形状特征</a:t>
            </a:r>
            <a:r>
              <a:rPr lang="zh-CN"/>
              <a:t>：小轴长度（</a:t>
            </a:r>
            <a:r>
              <a:rPr lang="en-US" altLang="zh-CN"/>
              <a:t>Lm</a:t>
            </a:r>
            <a:r>
              <a:rPr lang="zh-CN" altLang="en-US"/>
              <a:t>），偏心度（</a:t>
            </a:r>
            <a:r>
              <a:rPr lang="en-US" altLang="zh-CN"/>
              <a:t>EC</a:t>
            </a:r>
            <a:r>
              <a:rPr lang="zh-CN" altLang="en-US"/>
              <a:t>），主轴长度（</a:t>
            </a:r>
            <a:r>
              <a:rPr lang="en-US" altLang="zh-CN"/>
              <a:t>Lx</a:t>
            </a:r>
            <a:r>
              <a:rPr lang="zh-CN" altLang="en-US"/>
              <a:t>）</a:t>
            </a: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纹理特征</a:t>
            </a: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1254125" y="1349375"/>
                <a:ext cx="10153650" cy="1478280"/>
              </a:xfrm>
              <a:prstGeom prst="rect">
                <a:avLst/>
              </a:prstGeom>
              <a:noFill/>
            </p:spPr>
            <p:txBody>
              <a:bodyPr wrap="square" rtlCol="0">
                <a:spAutoFit/>
              </a:bodyPr>
              <a:p>
                <a:r>
                  <a:rPr>
                    <a:sym typeface="+mn-ea"/>
                  </a:rPr>
                  <a:t>核超像素通常通过与相邻超像素相比的均匀纹理和低强度值来区分。因此,利用一组基于直方图的特征和一个比较特征来捕获超像素的纹理属性。</a:t>
                </a:r>
                <a:endParaRPr>
                  <a:sym typeface="+mn-ea"/>
                </a:endParaRPr>
              </a:p>
              <a:p>
                <a:endParaRPr lang="zh-CN" altLang="en-US"/>
              </a:p>
              <a:p>
                <a:r>
                  <a:rPr lang="zh-CN">
                    <a:sym typeface="+mn-ea"/>
                  </a:rPr>
                  <a:t>文章提取了</a:t>
                </a:r>
                <a:r>
                  <a:rPr lang="en-US" altLang="zh-CN">
                    <a:sym typeface="+mn-ea"/>
                  </a:rPr>
                  <a:t>4</a:t>
                </a:r>
                <a:r>
                  <a:rPr lang="zh-CN" altLang="en-US">
                    <a:sym typeface="+mn-ea"/>
                  </a:rPr>
                  <a:t>个标准的纹理特征：平均值</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𝑖</m:t>
                            </m:r>
                          </m:sub>
                        </m:sSub>
                      </m:e>
                    </m:acc>
                  </m:oMath>
                </a14:m>
                <a:r>
                  <a:rPr lang="zh-CN" altLang="en-US">
                    <a:sym typeface="+mn-ea"/>
                  </a:rPr>
                  <a:t>、像素强度标准差</a:t>
                </a:r>
                <a14:m>
                  <m:oMath xmlns:m="http://schemas.openxmlformats.org/officeDocument/2006/math">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zh-CN" altLang="en-US">
                    <a:sym typeface="+mn-ea"/>
                  </a:rPr>
                  <a:t>、梯度幅度</a:t>
                </a:r>
                <a14:m>
                  <m:oMath xmlns:m="http://schemas.openxmlformats.org/officeDocument/2006/math">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zh-CN" altLang="en-US">
                    <a:sym typeface="+mn-ea"/>
                  </a:rPr>
                  <a:t>和比较特征</a:t>
                </a:r>
                <a14:m>
                  <m:oMath xmlns:m="http://schemas.openxmlformats.org/officeDocument/2006/math">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𝛿</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254125" y="1349375"/>
                <a:ext cx="10153650" cy="147828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3833431" y="2999994"/>
                <a:ext cx="436626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𝛿</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𝐵</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sz="2800" i="1">
                          <a:latin typeface="Cambria Math" panose="02040503050406030204" charset="0"/>
                        </a:rPr>
                        <m:t>|</m:t>
                      </m:r>
                      <m:r>
                        <a:rPr lang="en-US" sz="2800" i="1">
                          <a:latin typeface="Cambria Math" panose="02040503050406030204" charset="0"/>
                        </a:rPr>
                        <m:t>𝑀</m:t>
                      </m:r>
                      <m:r>
                        <a:rPr lang="en-US" sz="2800" i="1">
                          <a:latin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−𝑀</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𝐵</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833431" y="2999994"/>
                <a:ext cx="4366260" cy="521970"/>
              </a:xfrm>
              <a:prstGeom prst="rect">
                <a:avLst/>
              </a:prstGeom>
              <a:blipFill rotWithShape="1">
                <a:blip r:embed="rId2"/>
                <a:stretch>
                  <a:fillRect l="-13" t="-49" r="-161" b="49"/>
                </a:stretch>
              </a:blipFill>
            </p:spPr>
            <p:txBody>
              <a:bodyPr/>
              <a:lstStyle/>
              <a:p>
                <a:r>
                  <a:rPr lang="zh-CN" altLang="en-US">
                    <a:noFill/>
                  </a:rPr>
                  <a:t> </a:t>
                </a:r>
              </a:p>
            </p:txBody>
          </p:sp>
        </mc:Fallback>
      </mc:AlternateContent>
      <p:sp>
        <p:nvSpPr>
          <p:cNvPr id="5" name="文本框 4"/>
          <p:cNvSpPr txBox="1"/>
          <p:nvPr/>
        </p:nvSpPr>
        <p:spPr>
          <a:xfrm>
            <a:off x="1461135" y="4016375"/>
            <a:ext cx="8942705" cy="922020"/>
          </a:xfrm>
          <a:prstGeom prst="rect">
            <a:avLst/>
          </a:prstGeom>
          <a:noFill/>
        </p:spPr>
        <p:txBody>
          <a:bodyPr wrap="square" rtlCol="0">
            <a:spAutoFit/>
          </a:bodyPr>
          <a:p>
            <a:r>
              <a:rPr lang="zh-CN" altLang="en-US"/>
              <a:t>测量超像素</a:t>
            </a:r>
            <a:r>
              <a:rPr lang="en-US" altLang="zh-CN"/>
              <a:t>Si</a:t>
            </a:r>
            <a:r>
              <a:rPr lang="zh-CN" altLang="en-US"/>
              <a:t>与其边界界面之间的强度变化,该像素位于预定义的欧氏距离内。纹理特征向量因此可以写成:</a:t>
            </a:r>
            <a:endParaRPr lang="zh-CN" altLang="en-US"/>
          </a:p>
          <a:p>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3"/>
                </p:custDataLst>
              </p:nvPr>
            </p:nvSpPr>
            <p:spPr>
              <a:xfrm>
                <a:off x="3089211" y="4938649"/>
                <a:ext cx="6483985" cy="505460"/>
              </a:xfrm>
              <a:prstGeom prst="rect">
                <a:avLst/>
              </a:prstGeom>
              <a:noFill/>
            </p:spPr>
            <p:txBody>
              <a:bodyPr wrap="none" rtlCol="0" anchor="t">
                <a:spAutoFit/>
              </a:bodyPr>
              <a:p>
                <a:pPr algn="l"/>
                <a14:m>
                  <m:oMathPara xmlns:m="http://schemas.openxmlformats.org/officeDocument/2006/math">
                    <m:oMathParaPr>
                      <m:jc m:val="center"/>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𝑡𝑒𝑥𝑡</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e>
                      </m:acc>
                      <m:r>
                        <a:rPr lang="en-US" altLang="zh-CN" sz="2800" i="1">
                          <a:latin typeface="Cambria Math" panose="02040503050406030204" charset="0"/>
                          <a:cs typeface="Cambria Math" panose="02040503050406030204" charset="0"/>
                        </a:rPr>
                        <m:t>𝜎</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𝑀</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𝐻</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𝛿</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𝐵</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4"/>
                </p:custDataLst>
              </p:nvPr>
            </p:nvSpPr>
            <p:spPr>
              <a:xfrm>
                <a:off x="3089211" y="4938649"/>
                <a:ext cx="6483985" cy="505460"/>
              </a:xfrm>
              <a:prstGeom prst="rect">
                <a:avLst/>
              </a:prstGeom>
              <a:blipFill rotWithShape="1">
                <a:blip r:embed="rId5"/>
                <a:stretch>
                  <a:fillRect l="-9" t="-50" r="-109" b="50"/>
                </a:stretch>
              </a:blipFill>
            </p:spPr>
            <p:txBody>
              <a:bodyPr/>
              <a:lstStyle/>
              <a:p>
                <a:r>
                  <a:rPr lang="zh-CN" altLang="en-US">
                    <a:noFill/>
                  </a:rPr>
                  <a:t> </a:t>
                </a:r>
              </a:p>
            </p:txBody>
          </p:sp>
        </mc:Fallback>
      </mc:AlternateContent>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边界特征</a:t>
            </a:r>
            <a:endParaRPr lang="zh-CN" altLang="en-US"/>
          </a:p>
        </p:txBody>
      </p:sp>
      <p:sp>
        <p:nvSpPr>
          <p:cNvPr id="5" name="文本框 4"/>
          <p:cNvSpPr txBox="1"/>
          <p:nvPr/>
        </p:nvSpPr>
        <p:spPr>
          <a:xfrm>
            <a:off x="1461135" y="1541145"/>
            <a:ext cx="8942705" cy="645160"/>
          </a:xfrm>
          <a:prstGeom prst="rect">
            <a:avLst/>
          </a:prstGeom>
          <a:noFill/>
        </p:spPr>
        <p:txBody>
          <a:bodyPr wrap="square" rtlCol="0">
            <a:spAutoFit/>
          </a:bodyPr>
          <a:p>
            <a:r>
              <a:rPr lang="zh-CN" altLang="en-US"/>
              <a:t>计算超像素中的连接边数（</a:t>
            </a:r>
            <a:r>
              <a:rPr lang="en-US" altLang="zh-CN"/>
              <a:t>En</a:t>
            </a:r>
            <a:r>
              <a:rPr lang="zh-CN" altLang="en-US"/>
              <a:t>）及其长度（</a:t>
            </a:r>
            <a:r>
              <a:rPr lang="en-US" altLang="zh-CN"/>
              <a:t>Elen</a:t>
            </a:r>
            <a:r>
              <a:rPr lang="zh-CN" altLang="en-US"/>
              <a:t>）即每个边中的像素数，并将其组合为边界特征向量</a:t>
            </a: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1"/>
                </p:custDataLst>
              </p:nvPr>
            </p:nvSpPr>
            <p:spPr>
              <a:xfrm>
                <a:off x="1461071" y="2611374"/>
                <a:ext cx="4712335" cy="5226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𝑏𝑜𝑢𝑛𝑑</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𝐸</m:t>
                          </m:r>
                        </m:e>
                        <m:sub>
                          <m:r>
                            <a:rPr lang="en-US" altLang="zh-CN" sz="2800" i="1">
                              <a:latin typeface="Cambria Math" panose="02040503050406030204" charset="0"/>
                              <a:cs typeface="Cambria Math" panose="02040503050406030204" charset="0"/>
                            </a:rPr>
                            <m:t>𝑁</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𝐸</m:t>
                          </m:r>
                        </m:e>
                        <m:sub>
                          <m:r>
                            <a:rPr lang="en-US" altLang="zh-CN" sz="2800" i="1">
                              <a:latin typeface="Cambria Math" panose="02040503050406030204" charset="0"/>
                              <a:cs typeface="Cambria Math" panose="02040503050406030204" charset="0"/>
                            </a:rPr>
                            <m:t>𝑙𝑒𝑛</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2"/>
                </p:custDataLst>
              </p:nvPr>
            </p:nvSpPr>
            <p:spPr>
              <a:xfrm>
                <a:off x="1461071" y="2611374"/>
                <a:ext cx="4712335" cy="522605"/>
              </a:xfrm>
              <a:prstGeom prst="rect">
                <a:avLst/>
              </a:prstGeom>
              <a:blipFill rotWithShape="1">
                <a:blip r:embed="rId3"/>
                <a:stretch>
                  <a:fillRect l="-12" t="-49" r="-150" b="49"/>
                </a:stretch>
              </a:blipFill>
            </p:spPr>
            <p:txBody>
              <a:bodyPr/>
              <a:lstStyle/>
              <a:p>
                <a:r>
                  <a:rPr lang="zh-CN" altLang="en-US">
                    <a:noFill/>
                  </a:rPr>
                  <a:t> </a:t>
                </a:r>
              </a:p>
            </p:txBody>
          </p:sp>
        </mc:Fallback>
      </mc:AlternateContent>
      <p:pic>
        <p:nvPicPr>
          <p:cNvPr id="6" name="图片 5" descr="canny"/>
          <p:cNvPicPr>
            <a:picLocks noChangeAspect="1"/>
          </p:cNvPicPr>
          <p:nvPr/>
        </p:nvPicPr>
        <p:blipFill>
          <a:blip r:embed="rId4"/>
          <a:stretch>
            <a:fillRect/>
          </a:stretch>
        </p:blipFill>
        <p:spPr>
          <a:xfrm>
            <a:off x="6457315" y="2055495"/>
            <a:ext cx="4876800" cy="487680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分级</a:t>
            </a:r>
            <a:endParaRPr lang="zh-CN" altLang="en-US"/>
          </a:p>
        </p:txBody>
      </p:sp>
      <p:sp>
        <p:nvSpPr>
          <p:cNvPr id="7" name="文本框 6"/>
          <p:cNvSpPr txBox="1"/>
          <p:nvPr/>
        </p:nvSpPr>
        <p:spPr>
          <a:xfrm>
            <a:off x="1293495" y="1376045"/>
            <a:ext cx="9565005" cy="1793875"/>
          </a:xfrm>
          <a:prstGeom prst="rect">
            <a:avLst/>
          </a:prstGeom>
          <a:noFill/>
        </p:spPr>
        <p:txBody>
          <a:bodyPr wrap="square" rtlCol="0" anchor="t">
            <a:noAutofit/>
          </a:bodyPr>
          <a:p>
            <a:r>
              <a:rPr lang="zh-CN" altLang="en-US"/>
              <a:t>最后,利用提取的基于超像素的特征向量将图像超像素分类为背景、细胞质和细胞核超像素。在分类方面,选择了一个线性支持向量机(SVM)分类器，使用</a:t>
            </a:r>
            <a:r>
              <a:rPr lang="en-US" altLang="zh-CN"/>
              <a:t>LIBSVM</a:t>
            </a:r>
            <a:r>
              <a:rPr lang="zh-CN" altLang="en-US"/>
              <a:t>的软件包提供的</a:t>
            </a:r>
            <a:r>
              <a:rPr lang="en-US" altLang="zh-CN"/>
              <a:t>C-support</a:t>
            </a:r>
            <a:r>
              <a:rPr lang="zh-CN" altLang="en-US"/>
              <a:t>进行分类，正则参数</a:t>
            </a:r>
            <a:r>
              <a:rPr lang="en-US" altLang="zh-CN"/>
              <a:t>C=1</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基于引导形状近似和DRLSE模型的重叠细胞分割</a:t>
            </a:r>
            <a:endParaRPr lang="zh-CN" altLang="en-US"/>
          </a:p>
        </p:txBody>
      </p:sp>
      <p:sp>
        <p:nvSpPr>
          <p:cNvPr id="7" name="文本框 6"/>
          <p:cNvSpPr txBox="1"/>
          <p:nvPr/>
        </p:nvSpPr>
        <p:spPr>
          <a:xfrm>
            <a:off x="1293495" y="1376045"/>
            <a:ext cx="9565005" cy="1793875"/>
          </a:xfrm>
          <a:prstGeom prst="rect">
            <a:avLst/>
          </a:prstGeom>
          <a:noFill/>
        </p:spPr>
        <p:txBody>
          <a:bodyPr wrap="square" rtlCol="0" anchor="t">
            <a:noAutofit/>
          </a:bodyPr>
          <a:p>
            <a:pPr marL="285750" indent="-285750">
              <a:buFont typeface="Arial" panose="020B0604020202020204" pitchFamily="34" charset="0"/>
              <a:buChar char="•"/>
            </a:pPr>
            <a:r>
              <a:rPr sz="2400"/>
              <a:t>在这一阶段,通过形状初始化、近似化和变形过程来勾画出被检测到的细胞核的细胞轮廓。每个重叠细胞的细胞质形状可以通过在每个被检测到的细胞核周围建立一个代表初始细胞质的封闭区域,并基于训练形状和代表性特征进行稀疏形状学习,来估计每个重叠细胞的细胞质形状。最后,通过</a:t>
            </a:r>
            <a:r>
              <a:rPr lang="en-US" sz="2400"/>
              <a:t>DRLSE</a:t>
            </a:r>
            <a:r>
              <a:rPr sz="2400"/>
              <a:t>对得到的形状进行细化,以获得更准确的分割</a:t>
            </a:r>
            <a:endParaRPr sz="2400"/>
          </a:p>
          <a:p>
            <a:pPr marL="285750" indent="-285750">
              <a:buFont typeface="Arial" panose="020B0604020202020204" pitchFamily="34" charset="0"/>
              <a:buChar char="•"/>
            </a:pPr>
            <a:endParaRPr sz="2400"/>
          </a:p>
          <a:p>
            <a:pPr marL="285750" indent="-285750">
              <a:buFont typeface="Arial" panose="020B0604020202020204" pitchFamily="34" charset="0"/>
              <a:buChar char="•"/>
            </a:pPr>
            <a:r>
              <a:rPr lang="zh-CN" sz="2400"/>
              <a:t>主要分为三个过程</a:t>
            </a:r>
            <a:endParaRPr lang="zh-CN" sz="2400"/>
          </a:p>
          <a:p>
            <a:pPr indent="457200">
              <a:buFont typeface="Arial" panose="020B0604020202020204" pitchFamily="34" charset="0"/>
              <a:buNone/>
            </a:pPr>
            <a:r>
              <a:rPr lang="en-US" sz="2400"/>
              <a:t>1. </a:t>
            </a:r>
            <a:r>
              <a:rPr lang="zh-CN" altLang="en-US" sz="2400"/>
              <a:t>基于边缘的形状初始化</a:t>
            </a:r>
            <a:endParaRPr lang="zh-CN" altLang="en-US" sz="2400"/>
          </a:p>
          <a:p>
            <a:pPr indent="457200">
              <a:buFont typeface="Arial" panose="020B0604020202020204" pitchFamily="34" charset="0"/>
              <a:buNone/>
            </a:pPr>
            <a:r>
              <a:rPr lang="en-US" altLang="zh-CN" sz="2400"/>
              <a:t>2. </a:t>
            </a:r>
            <a:r>
              <a:rPr lang="zh-CN" altLang="en-US" sz="2400"/>
              <a:t>基于引导系数编码</a:t>
            </a:r>
            <a:r>
              <a:rPr lang="en-US" altLang="zh-CN" sz="2400"/>
              <a:t>(SC)</a:t>
            </a:r>
            <a:r>
              <a:rPr lang="zh-CN" altLang="en-US" sz="2400"/>
              <a:t>的形状变形</a:t>
            </a:r>
            <a:endParaRPr lang="zh-CN" altLang="en-US" sz="2400"/>
          </a:p>
          <a:p>
            <a:pPr indent="457200">
              <a:buFont typeface="Arial" panose="020B0604020202020204" pitchFamily="34" charset="0"/>
              <a:buNone/>
            </a:pPr>
            <a:r>
              <a:rPr lang="en-US" altLang="zh-CN" sz="2400"/>
              <a:t>3. </a:t>
            </a:r>
            <a:r>
              <a:rPr lang="zh-CN" altLang="en-US" sz="2400"/>
              <a:t>基于候选滤波的</a:t>
            </a:r>
            <a:r>
              <a:rPr lang="en-US" altLang="zh-CN" sz="2400"/>
              <a:t>DRLSE</a:t>
            </a:r>
            <a:r>
              <a:rPr lang="zh-CN" altLang="en-US" sz="2400"/>
              <a:t>细化</a:t>
            </a:r>
            <a:endParaRPr sz="2400"/>
          </a:p>
          <a:p>
            <a:endParaRPr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基于边缘的形状初始化</a:t>
            </a:r>
            <a:endParaRPr lang="zh-CN" altLang="en-US"/>
          </a:p>
        </p:txBody>
      </p:sp>
      <p:sp>
        <p:nvSpPr>
          <p:cNvPr id="7" name="文本框 6"/>
          <p:cNvSpPr txBox="1"/>
          <p:nvPr/>
        </p:nvSpPr>
        <p:spPr>
          <a:xfrm>
            <a:off x="1293495" y="1376045"/>
            <a:ext cx="9565005" cy="1793875"/>
          </a:xfrm>
          <a:prstGeom prst="rect">
            <a:avLst/>
          </a:prstGeom>
          <a:noFill/>
        </p:spPr>
        <p:txBody>
          <a:bodyPr wrap="square" rtlCol="0" anchor="t">
            <a:noAutofit/>
          </a:bodyPr>
          <a:p>
            <a:r>
              <a:t>首先,根据前一阶段分类的簇的数量来识别分离的细胞。对于孤立的细胞,DRLSE模型的初始轮廓是直接由簇边界边缘的形态孔填充而形成的。在这种情况下,不需要基于稀疏编码的细胞质变形,因为细胞边界是在分类阶段确定的。</a:t>
            </a:r>
          </a:p>
          <a:p/>
          <a:p/>
        </p:txBody>
      </p:sp>
      <p:pic>
        <p:nvPicPr>
          <p:cNvPr id="103" name="图片 102"/>
          <p:cNvPicPr>
            <a:picLocks noChangeAspect="1"/>
          </p:cNvPicPr>
          <p:nvPr>
            <p:custDataLst>
              <p:tags r:id="rId1"/>
            </p:custDataLst>
          </p:nvPr>
        </p:nvPicPr>
        <p:blipFill>
          <a:blip r:embed="rId2"/>
          <a:stretch>
            <a:fillRect/>
          </a:stretch>
        </p:blipFill>
        <p:spPr>
          <a:xfrm>
            <a:off x="1293495" y="2729865"/>
            <a:ext cx="5511800" cy="3543300"/>
          </a:xfrm>
          <a:prstGeom prst="rect">
            <a:avLst/>
          </a:prstGeom>
          <a:noFill/>
          <a:ln w="9525">
            <a:noFill/>
          </a:ln>
        </p:spPr>
      </p:pic>
      <p:sp>
        <p:nvSpPr>
          <p:cNvPr id="3" name="文本框 2"/>
          <p:cNvSpPr txBox="1"/>
          <p:nvPr/>
        </p:nvSpPr>
        <p:spPr>
          <a:xfrm>
            <a:off x="7272020" y="2729865"/>
            <a:ext cx="4064000" cy="1753235"/>
          </a:xfrm>
          <a:prstGeom prst="rect">
            <a:avLst/>
          </a:prstGeom>
          <a:noFill/>
        </p:spPr>
        <p:txBody>
          <a:bodyPr wrap="square" rtlCol="0">
            <a:spAutoFit/>
          </a:bodyPr>
          <a:p>
            <a:r>
              <a:rPr lang="zh-CN" altLang="en-US"/>
              <a:t>对于重叠簇中的每个核</a:t>
            </a:r>
            <a:r>
              <a:rPr lang="en-US" altLang="zh-CN"/>
              <a:t>n</a:t>
            </a:r>
            <a:r>
              <a:rPr lang="zh-CN" altLang="en-US"/>
              <a:t>，确定一个半径为</a:t>
            </a:r>
            <a:r>
              <a:rPr lang="en-US" altLang="zh-CN"/>
              <a:t>r</a:t>
            </a:r>
            <a:r>
              <a:rPr lang="zh-CN" altLang="en-US"/>
              <a:t>的圆形兴趣区域（</a:t>
            </a:r>
            <a:r>
              <a:rPr lang="en-US" altLang="zh-CN"/>
              <a:t>ROI</a:t>
            </a:r>
            <a:r>
              <a:rPr lang="zh-CN" altLang="en-US"/>
              <a:t>）。</a:t>
            </a:r>
            <a:r>
              <a:t>简单地通过计算的ROI内的形态孔填充和关闭边缘图,在剔除面积和圆度小于阈值的候选对象</a:t>
            </a:r>
            <a:r>
              <a:rPr lang="zh-CN"/>
              <a:t>，</a:t>
            </a:r>
            <a:r>
              <a:t>选择具有最大凸面积的粗糙掩模。</a:t>
            </a: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间接变形策略形状变形</a:t>
            </a:r>
            <a:endParaRPr lang="zh-CN" altLang="en-US"/>
          </a:p>
        </p:txBody>
      </p:sp>
      <p:pic>
        <p:nvPicPr>
          <p:cNvPr id="104" name="图片 103"/>
          <p:cNvPicPr/>
          <p:nvPr>
            <p:custDataLst>
              <p:tags r:id="rId1"/>
            </p:custDataLst>
          </p:nvPr>
        </p:nvPicPr>
        <p:blipFill>
          <a:blip r:embed="rId2"/>
          <a:stretch>
            <a:fillRect/>
          </a:stretch>
        </p:blipFill>
        <p:spPr>
          <a:xfrm>
            <a:off x="611505" y="1350645"/>
            <a:ext cx="7791450" cy="4648200"/>
          </a:xfrm>
          <a:prstGeom prst="rect">
            <a:avLst/>
          </a:prstGeom>
          <a:noFill/>
          <a:ln w="9525">
            <a:noFill/>
          </a:ln>
        </p:spPr>
      </p:pic>
      <p:sp>
        <p:nvSpPr>
          <p:cNvPr id="4" name="文本框 3"/>
          <p:cNvSpPr txBox="1"/>
          <p:nvPr/>
        </p:nvSpPr>
        <p:spPr>
          <a:xfrm>
            <a:off x="8986520" y="1304925"/>
            <a:ext cx="2755265" cy="4248150"/>
          </a:xfrm>
          <a:prstGeom prst="rect">
            <a:avLst/>
          </a:prstGeom>
          <a:noFill/>
        </p:spPr>
        <p:txBody>
          <a:bodyPr wrap="square" rtlCol="0">
            <a:noAutofit/>
          </a:bodyPr>
          <a:p>
            <a:r>
              <a:rPr lang="zh-CN" altLang="en-US"/>
              <a:t>间接匹配策略一般分为两个阶段，第一个阶段先根据待匹配的特征点构建具有</a:t>
            </a:r>
            <a:r>
              <a:rPr lang="zh-CN" altLang="en-US" b="1"/>
              <a:t>特定属性的描述子</a:t>
            </a:r>
            <a:r>
              <a:rPr lang="zh-CN" altLang="en-US"/>
              <a:t>（Feature Descriptor），从而为每个特征点赋予各自的特征向量，</a:t>
            </a:r>
            <a:r>
              <a:rPr lang="zh-CN" altLang="en-US" b="1"/>
              <a:t>然后根据描述子的相似程度建立粗略的对应关系</a:t>
            </a:r>
            <a:r>
              <a:rPr lang="zh-CN" altLang="en-US"/>
              <a:t>。</a:t>
            </a:r>
            <a:endParaRPr lang="zh-CN" altLang="en-US"/>
          </a:p>
          <a:p>
            <a:endParaRPr lang="zh-CN" altLang="en-US"/>
          </a:p>
          <a:p>
            <a:endParaRPr lang="zh-CN" altLang="en-US" b="1"/>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基于DRLSE的细化和候选过滤</a:t>
            </a:r>
            <a:endParaRPr lang="zh-CN" altLang="en-US"/>
          </a:p>
        </p:txBody>
      </p:sp>
      <p:pic>
        <p:nvPicPr>
          <p:cNvPr id="105" name="图片 104"/>
          <p:cNvPicPr/>
          <p:nvPr>
            <p:custDataLst>
              <p:tags r:id="rId1"/>
            </p:custDataLst>
          </p:nvPr>
        </p:nvPicPr>
        <p:blipFill>
          <a:blip r:embed="rId2"/>
          <a:stretch>
            <a:fillRect/>
          </a:stretch>
        </p:blipFill>
        <p:spPr>
          <a:xfrm>
            <a:off x="5306695" y="2172335"/>
            <a:ext cx="6680200" cy="3925570"/>
          </a:xfrm>
          <a:prstGeom prst="rect">
            <a:avLst/>
          </a:prstGeom>
          <a:noFill/>
          <a:ln w="9525">
            <a:noFill/>
          </a:ln>
        </p:spPr>
      </p:pic>
      <p:sp>
        <p:nvSpPr>
          <p:cNvPr id="3" name="文本框 2"/>
          <p:cNvSpPr txBox="1"/>
          <p:nvPr/>
        </p:nvSpPr>
        <p:spPr>
          <a:xfrm>
            <a:off x="467360" y="2060575"/>
            <a:ext cx="3851275" cy="3321050"/>
          </a:xfrm>
          <a:prstGeom prst="rect">
            <a:avLst/>
          </a:prstGeom>
          <a:noFill/>
        </p:spPr>
        <p:txBody>
          <a:bodyPr wrap="square" rtlCol="0">
            <a:noAutofit/>
          </a:bodyPr>
          <a:p>
            <a:r>
              <a:rPr lang="zh-CN" altLang="en-US" sz="2400"/>
              <a:t>细化分割后的细胞掩模，去除与细胞边界相连的多余像素，主要为第一阶段包含在细胞质超像素中的背景像素，被误分类为细胞质像素，然后过滤出小于细胞的细胞质候选像素。</a:t>
            </a:r>
            <a:endParaRPr lang="zh-CN" altLang="en-US" sz="240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实验结果</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34085" y="2060575"/>
            <a:ext cx="10845800" cy="338582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918280"/>
            <a:ext cx="10969200" cy="705600"/>
          </a:xfrm>
        </p:spPr>
        <p:txBody>
          <a:bodyPr>
            <a:noAutofit/>
          </a:bodyPr>
          <a:p>
            <a:pPr algn="ctr"/>
            <a:r>
              <a:rPr lang="en-US" altLang="zh-CN" sz="4800"/>
              <a:t>Content</a:t>
            </a:r>
            <a:endParaRPr lang="en-US" altLang="zh-CN" sz="4800"/>
          </a:p>
        </p:txBody>
      </p:sp>
      <p:sp>
        <p:nvSpPr>
          <p:cNvPr id="3" name="内容占位符 2"/>
          <p:cNvSpPr>
            <a:spLocks noGrp="1"/>
          </p:cNvSpPr>
          <p:nvPr>
            <p:ph idx="1"/>
          </p:nvPr>
        </p:nvSpPr>
        <p:spPr>
          <a:xfrm>
            <a:off x="171520" y="1623750"/>
            <a:ext cx="10969200" cy="4759200"/>
          </a:xfrm>
        </p:spPr>
        <p:txBody>
          <a:bodyPr/>
          <a:p>
            <a:pPr marL="0" indent="0" algn="ctr">
              <a:buNone/>
            </a:pPr>
            <a:endParaRPr lang="en-US" altLang="zh-CN" sz="2800" b="1"/>
          </a:p>
          <a:p>
            <a:pPr marL="0" indent="0" algn="l">
              <a:buNone/>
            </a:pPr>
            <a:r>
              <a:rPr lang="en-US" altLang="zh-CN" sz="2800" b="1"/>
              <a:t>1.Tntroduction</a:t>
            </a:r>
            <a:endParaRPr lang="zh-CN" altLang="en-US" sz="2800" b="1"/>
          </a:p>
          <a:p>
            <a:pPr marL="0" indent="0" algn="l">
              <a:buNone/>
            </a:pPr>
            <a:r>
              <a:rPr lang="en-US" altLang="zh-CN" sz="2800" b="1"/>
              <a:t>2.Literature review</a:t>
            </a:r>
            <a:endParaRPr lang="zh-CN" altLang="en-US" sz="2800" b="1"/>
          </a:p>
          <a:p>
            <a:pPr marL="0" indent="0" algn="l">
              <a:buNone/>
            </a:pPr>
            <a:r>
              <a:rPr lang="en-US" altLang="zh-CN" sz="2800" b="1"/>
              <a:t>3.Method</a:t>
            </a:r>
            <a:endParaRPr lang="zh-CN" altLang="en-US" sz="2800" b="1"/>
          </a:p>
          <a:p>
            <a:pPr marL="0" indent="0" algn="l">
              <a:buNone/>
            </a:pPr>
            <a:r>
              <a:rPr lang="en-US" altLang="zh-CN" sz="2800" b="1"/>
              <a:t>4.</a:t>
            </a:r>
            <a:r>
              <a:rPr lang="zh-CN" altLang="en-US" sz="2800" b="1"/>
              <a:t>Material and evaluation methods</a:t>
            </a:r>
            <a:endParaRPr lang="zh-CN" altLang="en-US" sz="2800" b="1"/>
          </a:p>
          <a:p>
            <a:pPr marL="0" indent="0" algn="l">
              <a:buNone/>
            </a:pPr>
            <a:r>
              <a:rPr lang="en-US" altLang="zh-CN" sz="2800" b="1"/>
              <a:t>5.Experimental results and discussion</a:t>
            </a:r>
            <a:endParaRPr lang="en-US" altLang="zh-CN" sz="2800" b="1"/>
          </a:p>
          <a:p>
            <a:pPr marL="0" indent="0">
              <a:buNone/>
            </a:pPr>
            <a:r>
              <a:rPr lang="en-US" altLang="zh-CN" sz="2800" b="1"/>
              <a:t>                                     </a:t>
            </a:r>
            <a:endParaRPr lang="zh-CN" altLang="en-US" sz="2800" b="1"/>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07435"/>
            <a:ext cx="10969200" cy="705600"/>
          </a:xfrm>
        </p:spPr>
        <p:txBody>
          <a:bodyPr/>
          <a:p>
            <a:pPr algn="ctr"/>
            <a:r>
              <a:rPr lang="zh-CN" altLang="en-US"/>
              <a:t>概述</a:t>
            </a:r>
            <a:endParaRPr lang="zh-CN" altLang="en-US"/>
          </a:p>
        </p:txBody>
      </p:sp>
      <p:sp>
        <p:nvSpPr>
          <p:cNvPr id="3" name="内容占位符 2"/>
          <p:cNvSpPr>
            <a:spLocks noGrp="1"/>
          </p:cNvSpPr>
          <p:nvPr>
            <p:ph idx="1"/>
          </p:nvPr>
        </p:nvSpPr>
        <p:spPr>
          <a:xfrm>
            <a:off x="552450" y="1314450"/>
            <a:ext cx="10968990" cy="4650105"/>
          </a:xfrm>
        </p:spPr>
        <p:txBody>
          <a:bodyPr>
            <a:noAutofit/>
          </a:bodyPr>
          <a:p>
            <a:r>
              <a:rPr lang="zh-CN" altLang="en-US"/>
              <a:t>提出了一种基于</a:t>
            </a:r>
            <a:r>
              <a:rPr lang="zh-CN" altLang="en-US" b="1"/>
              <a:t>独特的局部特征</a:t>
            </a:r>
            <a:r>
              <a:rPr lang="zh-CN" altLang="en-US"/>
              <a:t>和</a:t>
            </a:r>
            <a:r>
              <a:rPr lang="zh-CN" altLang="en-US" b="1"/>
              <a:t>引导稀疏形状变形</a:t>
            </a:r>
            <a:r>
              <a:rPr lang="zh-CN" altLang="en-US"/>
              <a:t>的子宫颈细胞簇中的细胞核和细胞质自动分割技术</a:t>
            </a:r>
            <a:endParaRPr lang="zh-CN" altLang="en-US"/>
          </a:p>
          <a:p>
            <a:r>
              <a:rPr lang="zh-CN" altLang="en-US">
                <a:sym typeface="+mn-ea"/>
              </a:rPr>
              <a:t>使用</a:t>
            </a:r>
            <a:r>
              <a:rPr lang="zh-CN" altLang="en-US" b="1">
                <a:sym typeface="+mn-ea"/>
              </a:rPr>
              <a:t>ISBI 2014挑战数据集</a:t>
            </a:r>
            <a:r>
              <a:rPr lang="zh-CN" altLang="en-US">
                <a:sym typeface="+mn-ea"/>
              </a:rPr>
              <a:t>,共包含</a:t>
            </a:r>
            <a:r>
              <a:rPr lang="zh-CN" altLang="en-US" b="1">
                <a:sym typeface="+mn-ea"/>
              </a:rPr>
              <a:t>135个合成细胞图像</a:t>
            </a:r>
            <a:r>
              <a:rPr lang="zh-CN" altLang="en-US">
                <a:sym typeface="+mn-ea"/>
              </a:rPr>
              <a:t>,共计</a:t>
            </a:r>
            <a:r>
              <a:rPr lang="zh-CN" altLang="en-US" b="1">
                <a:sym typeface="+mn-ea"/>
              </a:rPr>
              <a:t>810个细胞</a:t>
            </a:r>
            <a:r>
              <a:rPr lang="zh-CN" altLang="en-US">
                <a:sym typeface="+mn-ea"/>
              </a:rPr>
              <a:t>。</a:t>
            </a:r>
            <a:endParaRPr lang="zh-CN" altLang="en-US"/>
          </a:p>
          <a:p>
            <a:r>
              <a:t>实验分为两个阶段进行</a:t>
            </a:r>
          </a:p>
          <a:p>
            <a:pPr marL="457200" lvl="1" indent="0">
              <a:buNone/>
            </a:pPr>
            <a:r>
              <a:rPr lang="en-US"/>
              <a:t>1</a:t>
            </a:r>
            <a:r>
              <a:rPr lang="zh-CN" altLang="en-US"/>
              <a:t>、</a:t>
            </a:r>
            <a:r>
              <a:t>分割细胞核和细胞簇</a:t>
            </a:r>
          </a:p>
          <a:p>
            <a:pPr marL="457200" lvl="1" indent="0">
              <a:buNone/>
            </a:pPr>
            <a:r>
              <a:rPr lang="en-US"/>
              <a:t>2</a:t>
            </a:r>
            <a:r>
              <a:rPr lang="zh-CN" altLang="en-US"/>
              <a:t>、</a:t>
            </a:r>
            <a:r>
              <a:t>进行重叠细胞质的分割</a:t>
            </a:r>
          </a:p>
          <a:p>
            <a:pPr lvl="0"/>
            <a:r>
              <a:rPr>
                <a:sym typeface="+mn-ea"/>
              </a:rPr>
              <a:t>第一阶段:使用</a:t>
            </a:r>
            <a:r>
              <a:rPr b="1">
                <a:sym typeface="+mn-ea"/>
              </a:rPr>
              <a:t>支持向量机(SVM)</a:t>
            </a:r>
            <a:r>
              <a:rPr>
                <a:sym typeface="+mn-ea"/>
              </a:rPr>
              <a:t>对图像</a:t>
            </a:r>
            <a:r>
              <a:rPr b="1">
                <a:sym typeface="+mn-ea"/>
              </a:rPr>
              <a:t>超像素的局部鉴别形状</a:t>
            </a:r>
            <a:r>
              <a:rPr>
                <a:sym typeface="+mn-ea"/>
              </a:rPr>
              <a:t>和外观线索进行合并和分类,将图像分割为</a:t>
            </a:r>
            <a:r>
              <a:rPr b="1">
                <a:sym typeface="+mn-ea"/>
              </a:rPr>
              <a:t>细胞核、细胞簇和背景</a:t>
            </a:r>
            <a:r>
              <a:rPr>
                <a:sym typeface="+mn-ea"/>
              </a:rPr>
              <a:t>。</a:t>
            </a:r>
            <a:endParaRPr>
              <a:sym typeface="+mn-ea"/>
            </a:endParaRPr>
          </a:p>
          <a:p>
            <a:pPr lvl="0"/>
            <a:r>
              <a:rPr>
                <a:sym typeface="+mn-ea"/>
              </a:rPr>
              <a:t>第二阶段:利用</a:t>
            </a:r>
            <a:r>
              <a:rPr b="1">
                <a:sym typeface="+mn-ea"/>
              </a:rPr>
              <a:t>稀疏编码(SC)</a:t>
            </a:r>
            <a:r>
              <a:rPr>
                <a:sym typeface="+mn-ea"/>
              </a:rPr>
              <a:t>理论,在代表性形状特征的方式下,提出了一种鲁棒形状变形框架,构建出每个重叠细胞的细胞质形状,之后</a:t>
            </a:r>
            <a:r>
              <a:rPr b="1">
                <a:sym typeface="+mn-ea"/>
              </a:rPr>
              <a:t>利用距离正则化水平集演化(DRLSE)</a:t>
            </a:r>
            <a:r>
              <a:rPr>
                <a:sym typeface="+mn-ea"/>
              </a:rPr>
              <a:t>模型对得到的形状</a:t>
            </a:r>
            <a:r>
              <a:rPr b="1">
                <a:sym typeface="+mn-ea"/>
              </a:rPr>
              <a:t>进行细化</a:t>
            </a:r>
            <a:r>
              <a:rPr>
                <a:sym typeface="+mn-ea"/>
              </a:rPr>
              <a:t>。</a:t>
            </a:r>
            <a:endParaRPr>
              <a:sym typeface="+mn-ea"/>
            </a:endParaRPr>
          </a:p>
          <a:p>
            <a:pPr marL="0" lvl="0" indent="0">
              <a:buNone/>
            </a:pPr>
            <a:endParaRPr>
              <a:solidFill>
                <a:schemeClr val="tx1">
                  <a:lumMod val="65000"/>
                  <a:lumOff val="35000"/>
                </a:schemeClr>
              </a:solidFill>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6965" y="290265"/>
            <a:ext cx="10969200" cy="705600"/>
          </a:xfrm>
        </p:spPr>
        <p:txBody>
          <a:bodyPr/>
          <a:p>
            <a:pPr algn="ctr"/>
            <a:r>
              <a:rPr lang="zh-CN" altLang="en-US"/>
              <a:t>基于重叠核和细胞质分割方法</a:t>
            </a:r>
            <a:endParaRPr lang="zh-CN" altLang="en-US"/>
          </a:p>
        </p:txBody>
      </p:sp>
      <p:sp>
        <p:nvSpPr>
          <p:cNvPr id="5" name="文本框 4"/>
          <p:cNvSpPr txBox="1"/>
          <p:nvPr/>
        </p:nvSpPr>
        <p:spPr>
          <a:xfrm>
            <a:off x="1364615" y="1290320"/>
            <a:ext cx="9418955" cy="5139055"/>
          </a:xfrm>
          <a:prstGeom prst="rect">
            <a:avLst/>
          </a:prstGeom>
          <a:noFill/>
        </p:spPr>
        <p:txBody>
          <a:bodyPr wrap="square" rtlCol="0">
            <a:spAutoFit/>
          </a:bodyPr>
          <a:p>
            <a:r>
              <a:rPr lang="zh-CN" altLang="en-US" sz="2000" b="1"/>
              <a:t>伪代码</a:t>
            </a:r>
            <a:endParaRPr lang="zh-CN" altLang="en-US" sz="2000" b="1"/>
          </a:p>
          <a:p>
            <a:endParaRPr lang="zh-CN" altLang="en-US" sz="2000" b="1"/>
          </a:p>
          <a:p>
            <a:r>
              <a:rPr lang="zh-CN" altLang="en-US" b="1"/>
              <a:t>输入</a:t>
            </a:r>
            <a:r>
              <a:rPr lang="zh-CN" altLang="en-US"/>
              <a:t>：重叠细胞图像</a:t>
            </a:r>
            <a:endParaRPr lang="zh-CN" altLang="en-US"/>
          </a:p>
          <a:p>
            <a:r>
              <a:rPr lang="zh-CN" altLang="en-US" b="1"/>
              <a:t>输出：</a:t>
            </a:r>
            <a:r>
              <a:rPr lang="zh-CN" altLang="en-US"/>
              <a:t>分割结果</a:t>
            </a:r>
            <a:endParaRPr lang="zh-CN" altLang="en-US"/>
          </a:p>
          <a:p>
            <a:endParaRPr lang="zh-CN" altLang="en-US"/>
          </a:p>
          <a:p>
            <a:r>
              <a:rPr lang="en-US" altLang="zh-CN" b="1"/>
              <a:t>step1</a:t>
            </a:r>
            <a:r>
              <a:rPr lang="zh-CN" altLang="en-US" b="1"/>
              <a:t>：</a:t>
            </a:r>
            <a:r>
              <a:rPr lang="zh-CN" altLang="en-US"/>
              <a:t>细胞核和细胞簇的分割</a:t>
            </a:r>
            <a:endParaRPr lang="zh-CN" altLang="en-US"/>
          </a:p>
          <a:p>
            <a:r>
              <a:rPr lang="en-US" altLang="zh-CN"/>
              <a:t>1. </a:t>
            </a:r>
            <a:r>
              <a:rPr lang="zh-CN" altLang="en-US"/>
              <a:t>计算每一个输入图像的</a:t>
            </a:r>
            <a:r>
              <a:rPr lang="en-US" altLang="zh-CN"/>
              <a:t>SLIC</a:t>
            </a:r>
            <a:r>
              <a:rPr lang="zh-CN" altLang="en-US"/>
              <a:t>超像素映射</a:t>
            </a:r>
            <a:endParaRPr lang="zh-CN" altLang="en-US"/>
          </a:p>
          <a:p>
            <a:r>
              <a:rPr lang="en-US" altLang="zh-CN"/>
              <a:t>2. </a:t>
            </a:r>
            <a:r>
              <a:rPr lang="zh-CN" altLang="en-US"/>
              <a:t>预处理，消除噪声，突出边缘，</a:t>
            </a:r>
            <a:r>
              <a:rPr lang="en-US" altLang="zh-CN"/>
              <a:t>canny</a:t>
            </a:r>
            <a:r>
              <a:rPr lang="zh-CN" altLang="en-US"/>
              <a:t>边缘检测</a:t>
            </a:r>
            <a:endParaRPr lang="zh-CN" altLang="en-US"/>
          </a:p>
          <a:p>
            <a:r>
              <a:rPr lang="en-US" altLang="zh-CN"/>
              <a:t>3. </a:t>
            </a:r>
            <a:r>
              <a:rPr lang="zh-CN" altLang="en-US"/>
              <a:t>提取形状、纹理和边界特征。通过这些特征训练</a:t>
            </a:r>
            <a:r>
              <a:rPr lang="en-US" altLang="zh-CN"/>
              <a:t>SVM</a:t>
            </a:r>
            <a:endParaRPr lang="en-US" altLang="zh-CN"/>
          </a:p>
          <a:p>
            <a:endParaRPr lang="en-US" altLang="zh-CN"/>
          </a:p>
          <a:p>
            <a:r>
              <a:rPr lang="en-US" altLang="zh-CN" b="1"/>
              <a:t>step2</a:t>
            </a:r>
            <a:r>
              <a:rPr lang="zh-CN" altLang="en-US" b="1"/>
              <a:t>：</a:t>
            </a:r>
            <a:r>
              <a:rPr lang="zh-CN" altLang="en-US"/>
              <a:t>细胞质分割</a:t>
            </a:r>
            <a:endParaRPr lang="zh-CN" altLang="en-US"/>
          </a:p>
          <a:p>
            <a:r>
              <a:rPr lang="en-US" altLang="zh-CN" b="1"/>
              <a:t>for i = 1 to N</a:t>
            </a:r>
            <a:r>
              <a:rPr lang="en-US" altLang="zh-CN"/>
              <a:t> 		// N</a:t>
            </a:r>
            <a:r>
              <a:rPr lang="zh-CN" altLang="en-US"/>
              <a:t>为</a:t>
            </a:r>
            <a:r>
              <a:rPr lang="en-US" altLang="zh-CN"/>
              <a:t>step1</a:t>
            </a:r>
            <a:r>
              <a:rPr lang="zh-CN" altLang="en-US"/>
              <a:t>检测的细胞核数</a:t>
            </a:r>
            <a:endParaRPr lang="zh-CN" altLang="en-US"/>
          </a:p>
          <a:p>
            <a:pPr indent="457200"/>
            <a:r>
              <a:rPr lang="en-US" altLang="zh-CN" b="1"/>
              <a:t>if </a:t>
            </a:r>
            <a:r>
              <a:rPr lang="zh-CN" altLang="en-US"/>
              <a:t>该细胞簇只有一个细胞核，直接前往第</a:t>
            </a:r>
            <a:r>
              <a:rPr lang="en-US" altLang="zh-CN"/>
              <a:t>9</a:t>
            </a:r>
            <a:r>
              <a:rPr lang="zh-CN" altLang="en-US"/>
              <a:t>步，否则：</a:t>
            </a:r>
            <a:endParaRPr lang="zh-CN" altLang="en-US"/>
          </a:p>
          <a:p>
            <a:pPr marL="457200" lvl="1" indent="457200"/>
            <a:r>
              <a:rPr lang="en-US" altLang="zh-CN"/>
              <a:t>1. </a:t>
            </a:r>
            <a:r>
              <a:rPr lang="zh-CN" altLang="en-US"/>
              <a:t>生成两个边贴图，并在需要时完成遗漏的边</a:t>
            </a:r>
            <a:endParaRPr lang="zh-CN" altLang="en-US"/>
          </a:p>
          <a:p>
            <a:pPr marL="457200" lvl="1" indent="457200"/>
            <a:r>
              <a:rPr lang="en-US" altLang="zh-CN"/>
              <a:t>2. </a:t>
            </a:r>
            <a:r>
              <a:rPr lang="zh-CN" altLang="en-US"/>
              <a:t>计算出</a:t>
            </a:r>
            <a:r>
              <a:rPr lang="en-US" altLang="zh-CN"/>
              <a:t>ROI</a:t>
            </a:r>
            <a:r>
              <a:rPr lang="zh-CN" altLang="en-US"/>
              <a:t>中包含的封闭轮廓物体生成初始的细胞质形状</a:t>
            </a:r>
            <a:endParaRPr lang="zh-CN" altLang="en-US"/>
          </a:p>
          <a:p>
            <a:pPr marL="457200" lvl="1" indent="457200"/>
            <a:r>
              <a:rPr lang="en-US" altLang="zh-CN"/>
              <a:t>3. </a:t>
            </a:r>
            <a:r>
              <a:rPr lang="zh-CN" altLang="en-US"/>
              <a:t>提取最有可能代表目标轮廓的初始细胞质形状的特征点</a:t>
            </a:r>
            <a:r>
              <a:rPr lang="en-US" altLang="zh-CN"/>
              <a:t>Fp</a:t>
            </a:r>
            <a:endParaRPr lang="en-US" altLang="zh-CN"/>
          </a:p>
          <a:p>
            <a:pPr marL="457200" lvl="1" indent="457200"/>
            <a:r>
              <a:rPr lang="en-US" altLang="zh-CN"/>
              <a:t>4.</a:t>
            </a:r>
            <a:r>
              <a:rPr lang="zh-CN" altLang="en-US"/>
              <a:t>利用特征点</a:t>
            </a:r>
            <a:r>
              <a:rPr lang="en-US" altLang="zh-CN"/>
              <a:t>Fp</a:t>
            </a:r>
            <a:r>
              <a:rPr lang="zh-CN" altLang="en-US"/>
              <a:t>和子字典</a:t>
            </a:r>
            <a:r>
              <a:rPr lang="en-US" altLang="zh-CN"/>
              <a:t>F</a:t>
            </a:r>
            <a:r>
              <a:rPr lang="zh-CN" altLang="en-US"/>
              <a:t>对初始稀疏形状进行系数近似，得到稀疏解</a:t>
            </a:r>
            <a:r>
              <a:rPr lang="en-US" altLang="zh-CN"/>
              <a:t>Xf</a:t>
            </a:r>
            <a:r>
              <a:rPr lang="zh-CN" altLang="en-US"/>
              <a:t>，之后重新初始形状。</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86840" y="1442085"/>
            <a:ext cx="9418955" cy="4092575"/>
          </a:xfrm>
          <a:prstGeom prst="rect">
            <a:avLst/>
          </a:prstGeom>
          <a:noFill/>
        </p:spPr>
        <p:txBody>
          <a:bodyPr wrap="square" rtlCol="0">
            <a:spAutoFit/>
          </a:bodyPr>
          <a:p>
            <a:pPr marL="457200" lvl="1" indent="457200"/>
            <a:r>
              <a:rPr lang="en-US" altLang="zh-CN" sz="2000"/>
              <a:t>3. </a:t>
            </a:r>
            <a:r>
              <a:rPr lang="zh-CN" altLang="en-US" sz="2000"/>
              <a:t>提取最有可能代表目标轮廓的初始细胞质形状的特征点</a:t>
            </a:r>
            <a:r>
              <a:rPr lang="en-US" altLang="zh-CN" sz="2000"/>
              <a:t>Fp</a:t>
            </a:r>
            <a:endParaRPr lang="en-US" altLang="zh-CN" sz="2000"/>
          </a:p>
          <a:p>
            <a:pPr marL="457200" lvl="1" indent="457200"/>
            <a:r>
              <a:rPr lang="en-US" altLang="zh-CN" sz="2000"/>
              <a:t>4.</a:t>
            </a:r>
            <a:r>
              <a:rPr lang="zh-CN" altLang="en-US" sz="2000"/>
              <a:t>利用特征点</a:t>
            </a:r>
            <a:r>
              <a:rPr lang="en-US" altLang="zh-CN" sz="2000"/>
              <a:t>Fp</a:t>
            </a:r>
            <a:r>
              <a:rPr lang="zh-CN" altLang="en-US" sz="2000"/>
              <a:t>和子字典</a:t>
            </a:r>
            <a:r>
              <a:rPr lang="en-US" altLang="zh-CN" sz="2000"/>
              <a:t>F</a:t>
            </a:r>
            <a:r>
              <a:rPr lang="zh-CN" altLang="en-US" sz="2000"/>
              <a:t>对初始稀疏形状进行系数近似，得到稀疏解</a:t>
            </a:r>
            <a:r>
              <a:rPr lang="en-US" altLang="zh-CN" sz="2000"/>
              <a:t>Xf</a:t>
            </a:r>
            <a:r>
              <a:rPr lang="zh-CN" altLang="en-US" sz="2000"/>
              <a:t>，之后重新初始形状。</a:t>
            </a:r>
            <a:endParaRPr lang="zh-CN" altLang="en-US" sz="2000"/>
          </a:p>
          <a:p>
            <a:pPr marL="457200" lvl="1" indent="457200"/>
            <a:r>
              <a:rPr lang="en-US" altLang="zh-CN" sz="2000" b="1"/>
              <a:t>for j =1 to predefined number of SC iterations // </a:t>
            </a:r>
            <a:r>
              <a:rPr lang="zh-CN" altLang="en-US" sz="2000" b="1"/>
              <a:t>进行</a:t>
            </a:r>
            <a:r>
              <a:rPr lang="en-US" altLang="zh-CN" sz="2000" b="1"/>
              <a:t>SC</a:t>
            </a:r>
            <a:r>
              <a:rPr lang="zh-CN" altLang="en-US" sz="2000" b="1"/>
              <a:t>次迭代</a:t>
            </a:r>
            <a:endParaRPr lang="zh-CN" altLang="en-US" sz="2000" b="1"/>
          </a:p>
          <a:p>
            <a:pPr marL="914400" lvl="2" indent="457200"/>
            <a:r>
              <a:rPr lang="en-US" altLang="zh-CN" sz="2000"/>
              <a:t>5. </a:t>
            </a:r>
            <a:r>
              <a:rPr lang="zh-CN" altLang="en-US" sz="2000"/>
              <a:t>使用字典中的形状模板稀疏地变形单元格形状</a:t>
            </a:r>
            <a:endParaRPr lang="zh-CN" altLang="en-US" sz="2000"/>
          </a:p>
          <a:p>
            <a:pPr marL="914400" lvl="2" indent="457200"/>
            <a:r>
              <a:rPr lang="en-US" altLang="zh-CN" sz="2000"/>
              <a:t>6. </a:t>
            </a:r>
            <a:r>
              <a:rPr lang="zh-CN" altLang="en-US" sz="2000"/>
              <a:t>根据特征点变形出书形状。</a:t>
            </a:r>
            <a:r>
              <a:rPr lang="en-US" altLang="zh-CN" sz="2000"/>
              <a:t>Fp</a:t>
            </a:r>
            <a:r>
              <a:rPr lang="zh-CN" altLang="en-US" sz="2000"/>
              <a:t>坐标用于构造将输出形状与目标形状空间对齐的变换</a:t>
            </a:r>
            <a:endParaRPr lang="zh-CN" altLang="en-US" sz="2000"/>
          </a:p>
          <a:p>
            <a:pPr marL="914400" lvl="2" indent="457200"/>
            <a:r>
              <a:rPr lang="en-US" altLang="zh-CN" sz="2000"/>
              <a:t>7.</a:t>
            </a:r>
            <a:r>
              <a:rPr lang="zh-CN" altLang="en-US" sz="2000"/>
              <a:t>将</a:t>
            </a:r>
            <a:r>
              <a:rPr lang="en-US" altLang="zh-CN" sz="2000"/>
              <a:t>Fp</a:t>
            </a:r>
            <a:r>
              <a:rPr lang="zh-CN" altLang="en-US" sz="2000"/>
              <a:t>分配给输出形状的对应点，以抱球形状信息</a:t>
            </a:r>
            <a:endParaRPr lang="zh-CN" altLang="en-US" sz="2000"/>
          </a:p>
          <a:p>
            <a:pPr marL="914400" lvl="2" indent="457200"/>
            <a:r>
              <a:rPr lang="en-US" altLang="zh-CN" sz="2000"/>
              <a:t>8. </a:t>
            </a:r>
            <a:r>
              <a:rPr lang="zh-CN" altLang="en-US" sz="2000"/>
              <a:t>在输出形状上应用平均滤波器，来识别形状的连通性和规律要求</a:t>
            </a:r>
            <a:endParaRPr lang="zh-CN" altLang="en-US" sz="2000"/>
          </a:p>
          <a:p>
            <a:pPr marL="457200" lvl="1" indent="457200">
              <a:buNone/>
            </a:pPr>
            <a:r>
              <a:rPr lang="en-US" altLang="zh-CN" sz="2000" b="1">
                <a:solidFill>
                  <a:schemeClr val="tx1"/>
                </a:solidFill>
              </a:rPr>
              <a:t>end</a:t>
            </a:r>
            <a:endParaRPr lang="en-US" altLang="zh-CN" sz="2000" b="1">
              <a:solidFill>
                <a:schemeClr val="tx1"/>
              </a:solidFill>
            </a:endParaRPr>
          </a:p>
          <a:p>
            <a:pPr marL="457200" lvl="1" indent="457200">
              <a:buNone/>
            </a:pPr>
            <a:r>
              <a:rPr lang="en-US" altLang="zh-CN" sz="2000">
                <a:solidFill>
                  <a:schemeClr val="tx1"/>
                </a:solidFill>
              </a:rPr>
              <a:t>9. </a:t>
            </a:r>
            <a:r>
              <a:rPr lang="zh-CN" altLang="en-US" sz="2000">
                <a:solidFill>
                  <a:schemeClr val="tx1"/>
                </a:solidFill>
              </a:rPr>
              <a:t>利用</a:t>
            </a:r>
            <a:r>
              <a:rPr lang="en-US" altLang="zh-CN" sz="2000">
                <a:solidFill>
                  <a:schemeClr val="tx1"/>
                </a:solidFill>
              </a:rPr>
              <a:t>DRLSE</a:t>
            </a:r>
            <a:r>
              <a:rPr lang="zh-CN" altLang="en-US" sz="2000">
                <a:solidFill>
                  <a:schemeClr val="tx1"/>
                </a:solidFill>
              </a:rPr>
              <a:t>来细化变形的形状</a:t>
            </a:r>
            <a:endParaRPr lang="zh-CN" altLang="en-US" sz="2000">
              <a:solidFill>
                <a:schemeClr val="tx1"/>
              </a:solidFill>
            </a:endParaRPr>
          </a:p>
          <a:p>
            <a:pPr marL="457200" lvl="1" indent="457200">
              <a:buNone/>
            </a:pPr>
            <a:r>
              <a:rPr lang="en-US" altLang="zh-CN" sz="2000">
                <a:solidFill>
                  <a:schemeClr val="tx1"/>
                </a:solidFill>
              </a:rPr>
              <a:t>10. </a:t>
            </a:r>
            <a:r>
              <a:rPr lang="zh-CN" altLang="en-US" sz="2000">
                <a:solidFill>
                  <a:schemeClr val="tx1"/>
                </a:solidFill>
              </a:rPr>
              <a:t>根据当前的阈值过滤出较小的候选对象</a:t>
            </a:r>
            <a:endParaRPr lang="zh-CN" altLang="en-US" sz="2000">
              <a:solidFill>
                <a:schemeClr val="tx1"/>
              </a:solidFill>
            </a:endParaRPr>
          </a:p>
          <a:p>
            <a:pPr marL="0" lvl="0" indent="457200">
              <a:buNone/>
            </a:pPr>
            <a:r>
              <a:rPr lang="en-US" altLang="zh-CN" sz="2000" b="1">
                <a:solidFill>
                  <a:schemeClr val="tx1"/>
                </a:solidFill>
              </a:rPr>
              <a:t>end</a:t>
            </a:r>
            <a:endParaRPr lang="en-US" altLang="zh-CN" sz="2000" b="1">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60115"/>
            <a:ext cx="10969200" cy="705600"/>
          </a:xfrm>
        </p:spPr>
        <p:txBody>
          <a:bodyPr/>
          <a:p>
            <a:pPr algn="ctr"/>
            <a:r>
              <a:rPr lang="zh-CN" altLang="en-US"/>
              <a:t>整体流程</a:t>
            </a:r>
            <a:endParaRPr lang="zh-CN" altLang="en-US"/>
          </a:p>
        </p:txBody>
      </p:sp>
      <p:sp>
        <p:nvSpPr>
          <p:cNvPr id="10" name="文本框 9"/>
          <p:cNvSpPr txBox="1"/>
          <p:nvPr/>
        </p:nvSpPr>
        <p:spPr>
          <a:xfrm>
            <a:off x="171450" y="1249680"/>
            <a:ext cx="3067050" cy="5247640"/>
          </a:xfrm>
          <a:prstGeom prst="rect">
            <a:avLst/>
          </a:prstGeom>
          <a:noFill/>
        </p:spPr>
        <p:txBody>
          <a:bodyPr wrap="square" rtlCol="0">
            <a:noAutofit/>
          </a:bodyPr>
          <a:p>
            <a:r>
              <a:rPr lang="zh-CN" altLang="en-US"/>
              <a:t>(1)原始巴氏涂片图像</a:t>
            </a:r>
            <a:endParaRPr lang="zh-CN" altLang="en-US"/>
          </a:p>
          <a:p>
            <a:endParaRPr lang="zh-CN" altLang="en-US"/>
          </a:p>
          <a:p>
            <a:r>
              <a:rPr lang="zh-CN" altLang="en-US"/>
              <a:t>(2)预处理图像,</a:t>
            </a:r>
            <a:endParaRPr lang="zh-CN" altLang="en-US"/>
          </a:p>
          <a:p>
            <a:endParaRPr lang="zh-CN" altLang="en-US"/>
          </a:p>
          <a:p>
            <a:r>
              <a:rPr lang="zh-CN" altLang="en-US"/>
              <a:t>(3)核(绿色)和细胞簇(红色)分割结果使用局部超像素的特征训练SVM,</a:t>
            </a:r>
            <a:endParaRPr lang="zh-CN" altLang="en-US"/>
          </a:p>
          <a:p>
            <a:endParaRPr lang="zh-CN" altLang="en-US"/>
          </a:p>
          <a:p>
            <a:r>
              <a:rPr lang="zh-CN" altLang="en-US"/>
              <a:t>(4)初始形状:检测核周围的封闭区域用于稀疏形状近似,</a:t>
            </a:r>
            <a:endParaRPr lang="zh-CN" altLang="en-US"/>
          </a:p>
          <a:p>
            <a:endParaRPr lang="zh-CN" altLang="en-US"/>
          </a:p>
          <a:p>
            <a:r>
              <a:rPr lang="zh-CN" altLang="en-US"/>
              <a:t>(5)构造细胞质形状使用SC与训练形状字典的初始形状的鲁棒特征点Fp,</a:t>
            </a:r>
            <a:endParaRPr lang="zh-CN" altLang="en-US"/>
          </a:p>
          <a:p>
            <a:endParaRPr lang="zh-CN" altLang="en-US"/>
          </a:p>
          <a:p>
            <a:r>
              <a:rPr lang="zh-CN" altLang="en-US"/>
              <a:t>(6)DRLSE-based的细化和候选过滤后最终分割。</a:t>
            </a:r>
            <a:endParaRPr lang="zh-CN" altLang="en-US"/>
          </a:p>
        </p:txBody>
      </p:sp>
      <p:pic>
        <p:nvPicPr>
          <p:cNvPr id="12" name="图片 11"/>
          <p:cNvPicPr/>
          <p:nvPr>
            <p:custDataLst>
              <p:tags r:id="rId1"/>
            </p:custDataLst>
          </p:nvPr>
        </p:nvPicPr>
        <p:blipFill>
          <a:blip r:embed="rId2"/>
          <a:stretch>
            <a:fillRect/>
          </a:stretch>
        </p:blipFill>
        <p:spPr>
          <a:xfrm>
            <a:off x="3238500" y="1379220"/>
            <a:ext cx="8953500" cy="5478780"/>
          </a:xfrm>
          <a:prstGeom prst="rect">
            <a:avLst/>
          </a:prstGeom>
          <a:noFill/>
          <a:ln w="9525">
            <a:noFill/>
          </a:ln>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0770" y="381070"/>
            <a:ext cx="10969200" cy="705600"/>
          </a:xfrm>
        </p:spPr>
        <p:txBody>
          <a:bodyPr/>
          <a:p>
            <a:pPr algn="ctr"/>
            <a:r>
              <a:rPr lang="zh-CN" altLang="en-US"/>
              <a:t>超像素</a:t>
            </a:r>
            <a:endParaRPr lang="zh-CN" altLang="en-US"/>
          </a:p>
        </p:txBody>
      </p:sp>
      <p:pic>
        <p:nvPicPr>
          <p:cNvPr id="101" name="图片 100"/>
          <p:cNvPicPr/>
          <p:nvPr/>
        </p:nvPicPr>
        <p:blipFill>
          <a:blip r:embed="rId1"/>
          <a:stretch>
            <a:fillRect/>
          </a:stretch>
        </p:blipFill>
        <p:spPr>
          <a:xfrm>
            <a:off x="433705" y="1086168"/>
            <a:ext cx="6229350" cy="4581525"/>
          </a:xfrm>
          <a:prstGeom prst="rect">
            <a:avLst/>
          </a:prstGeom>
          <a:noFill/>
          <a:ln w="9525">
            <a:noFill/>
          </a:ln>
        </p:spPr>
      </p:pic>
      <p:sp>
        <p:nvSpPr>
          <p:cNvPr id="12" name="文本框 11"/>
          <p:cNvSpPr txBox="1"/>
          <p:nvPr/>
        </p:nvSpPr>
        <p:spPr>
          <a:xfrm>
            <a:off x="893445" y="6038850"/>
            <a:ext cx="5427980" cy="946150"/>
          </a:xfrm>
          <a:prstGeom prst="rect">
            <a:avLst/>
          </a:prstGeom>
          <a:noFill/>
        </p:spPr>
        <p:txBody>
          <a:bodyPr wrap="square" rtlCol="0">
            <a:noAutofit/>
          </a:bodyPr>
          <a:p>
            <a:pPr algn="ctr"/>
            <a:r>
              <a:rPr lang="zh-CN" altLang="en-US" sz="1600"/>
              <a:t>(a)正常图片;</a:t>
            </a:r>
            <a:r>
              <a:rPr lang="en-US" altLang="zh-CN" sz="1600"/>
              <a:t>	</a:t>
            </a:r>
            <a:r>
              <a:rPr lang="zh-CN" altLang="en-US" sz="1600"/>
              <a:t>(b)正常的分割图像分割;</a:t>
            </a:r>
            <a:endParaRPr lang="zh-CN" altLang="en-US" sz="1600"/>
          </a:p>
          <a:p>
            <a:pPr algn="ctr"/>
            <a:r>
              <a:rPr lang="zh-CN" altLang="en-US" sz="1600"/>
              <a:t>(c)超像素分割图像;</a:t>
            </a:r>
            <a:r>
              <a:rPr lang="en-US" altLang="zh-CN" sz="1600"/>
              <a:t>	</a:t>
            </a:r>
            <a:r>
              <a:rPr lang="zh-CN" altLang="en-US" sz="1600"/>
              <a:t>(d)基于(c)进行的图像分割</a:t>
            </a:r>
            <a:endParaRPr lang="zh-CN" altLang="en-US" sz="1600"/>
          </a:p>
        </p:txBody>
      </p:sp>
      <p:sp>
        <p:nvSpPr>
          <p:cNvPr id="13" name="文本框 12"/>
          <p:cNvSpPr txBox="1"/>
          <p:nvPr/>
        </p:nvSpPr>
        <p:spPr>
          <a:xfrm>
            <a:off x="7146290" y="1086485"/>
            <a:ext cx="4477385" cy="3784600"/>
          </a:xfrm>
          <a:prstGeom prst="rect">
            <a:avLst/>
          </a:prstGeom>
          <a:noFill/>
        </p:spPr>
        <p:txBody>
          <a:bodyPr wrap="square" rtlCol="0">
            <a:spAutoFit/>
          </a:bodyPr>
          <a:p>
            <a:r>
              <a:rPr lang="zh-CN" altLang="en-US" sz="1600"/>
              <a:t>超像素最大的功能之一是作为图像处理其他算法的预处理,在不牺牲太大精确度的情况下降维。</a:t>
            </a:r>
            <a:endParaRPr lang="zh-CN" altLang="en-US" sz="1600"/>
          </a:p>
          <a:p>
            <a:endParaRPr lang="zh-CN" altLang="en-US" sz="1600"/>
          </a:p>
          <a:p>
            <a:r>
              <a:rPr lang="zh-CN" altLang="en-US" sz="1600"/>
              <a:t>超像素最直观的解释是把一些具有相似特性的像素“聚合”起来,形成一个更具有代表性的大“元素”。而这个新元素,将作为其他图像处理算法的基本单位。这样可以降低维度,剔除一些异常像素点。</a:t>
            </a:r>
            <a:endParaRPr lang="zh-CN" altLang="en-US" sz="1600"/>
          </a:p>
          <a:p>
            <a:endParaRPr lang="zh-CN" altLang="en-US" sz="1600"/>
          </a:p>
          <a:p>
            <a:r>
              <a:rPr lang="zh-CN" altLang="en-US" sz="1600"/>
              <a:t>图像分割中的超像素是指具有相似纹理、颜色、亮度等特征的相邻相似构成的具有一定意义的不规则的像素块。它利用像素之间特征的相似性将像素分组,用少量的超像素代替大量的像素来表达图像特征,很大程度上降低了图像处理的复杂度,所以通常作为分割算法的预处理步骤。</a:t>
            </a:r>
            <a:endParaRPr lang="zh-CN" altLang="en-US" sz="16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en-US" altLang="zh-CN"/>
              <a:t>ISBI</a:t>
            </a:r>
            <a:r>
              <a:rPr lang="zh-CN" altLang="en-US"/>
              <a:t>数据超像素分割结果</a:t>
            </a:r>
            <a:endParaRPr lang="zh-CN" altLang="en-US"/>
          </a:p>
        </p:txBody>
      </p:sp>
      <p:pic>
        <p:nvPicPr>
          <p:cNvPr id="8" name="图片 7" descr="SLIC"/>
          <p:cNvPicPr>
            <a:picLocks noChangeAspect="1"/>
          </p:cNvPicPr>
          <p:nvPr/>
        </p:nvPicPr>
        <p:blipFill>
          <a:blip r:embed="rId1"/>
          <a:stretch>
            <a:fillRect/>
          </a:stretch>
        </p:blipFill>
        <p:spPr>
          <a:xfrm>
            <a:off x="427355" y="1280160"/>
            <a:ext cx="4619625" cy="4619625"/>
          </a:xfrm>
          <a:prstGeom prst="rect">
            <a:avLst/>
          </a:prstGeom>
        </p:spPr>
      </p:pic>
      <p:sp>
        <p:nvSpPr>
          <p:cNvPr id="12" name="文本框 11"/>
          <p:cNvSpPr txBox="1"/>
          <p:nvPr/>
        </p:nvSpPr>
        <p:spPr>
          <a:xfrm>
            <a:off x="1471930" y="6157595"/>
            <a:ext cx="2530475" cy="368300"/>
          </a:xfrm>
          <a:prstGeom prst="rect">
            <a:avLst/>
          </a:prstGeom>
          <a:noFill/>
        </p:spPr>
        <p:txBody>
          <a:bodyPr wrap="square" rtlCol="0">
            <a:spAutoFit/>
          </a:bodyPr>
          <a:p>
            <a:r>
              <a:rPr lang="en-US" altLang="zh-CN"/>
              <a:t>SLIC</a:t>
            </a:r>
            <a:r>
              <a:rPr lang="zh-CN" altLang="en-US"/>
              <a:t>超像素分割结果</a:t>
            </a:r>
            <a:endParaRPr lang="zh-CN" altLang="en-US"/>
          </a:p>
        </p:txBody>
      </p:sp>
      <p:pic>
        <p:nvPicPr>
          <p:cNvPr id="17" name="图片 16"/>
          <p:cNvPicPr>
            <a:picLocks noChangeAspect="1"/>
          </p:cNvPicPr>
          <p:nvPr>
            <p:custDataLst>
              <p:tags r:id="rId2"/>
            </p:custDataLst>
          </p:nvPr>
        </p:nvPicPr>
        <p:blipFill>
          <a:blip r:embed="rId3"/>
          <a:stretch>
            <a:fillRect/>
          </a:stretch>
        </p:blipFill>
        <p:spPr>
          <a:xfrm>
            <a:off x="5170805" y="1344930"/>
            <a:ext cx="6896100" cy="261366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71875"/>
            <a:ext cx="10969200" cy="705600"/>
          </a:xfrm>
        </p:spPr>
        <p:txBody>
          <a:bodyPr/>
          <a:p>
            <a:pPr algn="ctr"/>
            <a:r>
              <a:rPr lang="zh-CN" altLang="en-US"/>
              <a:t>超像素块特征</a:t>
            </a:r>
            <a:endParaRPr lang="zh-CN" altLang="en-US"/>
          </a:p>
        </p:txBody>
      </p:sp>
      <p:sp>
        <p:nvSpPr>
          <p:cNvPr id="8" name="文本框 7"/>
          <p:cNvSpPr txBox="1"/>
          <p:nvPr/>
        </p:nvSpPr>
        <p:spPr>
          <a:xfrm>
            <a:off x="1426845" y="1349375"/>
            <a:ext cx="9337675" cy="645160"/>
          </a:xfrm>
          <a:prstGeom prst="rect">
            <a:avLst/>
          </a:prstGeom>
          <a:noFill/>
        </p:spPr>
        <p:txBody>
          <a:bodyPr wrap="square" rtlCol="0">
            <a:spAutoFit/>
          </a:bodyPr>
          <a:p>
            <a:r>
              <a:rPr lang="zh-CN" altLang="en-US"/>
              <a:t>从背景中分理出细胞核和细胞簇。对于每个超像素</a:t>
            </a:r>
            <a:r>
              <a:rPr lang="en-US" altLang="zh-CN"/>
              <a:t>Si</a:t>
            </a:r>
            <a:r>
              <a:rPr lang="zh-CN" altLang="en-US"/>
              <a:t>提取局部超像素形状、纹理和边界线索，排列为特征向量</a:t>
            </a: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2949511" y="2078609"/>
                <a:ext cx="5967095" cy="51244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𝑓</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𝑠ℎ𝑎𝑝</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𝑡𝑒𝑥𝑡</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𝑓</m:t>
                          </m:r>
                        </m:e>
                        <m:sub>
                          <m:r>
                            <a:rPr lang="en-US" altLang="zh-CN" sz="2800" i="1">
                              <a:latin typeface="Cambria Math" panose="02040503050406030204" charset="0"/>
                              <a:cs typeface="Cambria Math" panose="02040503050406030204" charset="0"/>
                            </a:rPr>
                            <m:t>𝑏𝑜𝑢𝑛𝑑</m:t>
                          </m:r>
                        </m:sub>
                      </m:sSub>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2949511" y="2078609"/>
                <a:ext cx="5967095" cy="512445"/>
              </a:xfrm>
              <a:prstGeom prst="rect">
                <a:avLst/>
              </a:prstGeom>
              <a:blipFill rotWithShape="1">
                <a:blip r:embed="rId1"/>
                <a:stretch>
                  <a:fillRect l="-10" t="-50" r="-118" b="50"/>
                </a:stretch>
              </a:blipFill>
            </p:spPr>
            <p:txBody>
              <a:bodyPr/>
              <a:lstStyle/>
              <a:p>
                <a:r>
                  <a:rPr lang="zh-CN" altLang="en-US">
                    <a:noFill/>
                  </a:rPr>
                  <a:t> </a:t>
                </a:r>
              </a:p>
            </p:txBody>
          </p:sp>
        </mc:Fallback>
      </mc:AlternateContent>
      <p:pic>
        <p:nvPicPr>
          <p:cNvPr id="102" name="图片 101"/>
          <p:cNvPicPr/>
          <p:nvPr>
            <p:custDataLst>
              <p:tags r:id="rId2"/>
            </p:custDataLst>
          </p:nvPr>
        </p:nvPicPr>
        <p:blipFill>
          <a:blip r:embed="rId3"/>
          <a:stretch>
            <a:fillRect/>
          </a:stretch>
        </p:blipFill>
        <p:spPr>
          <a:xfrm>
            <a:off x="1269365" y="2766695"/>
            <a:ext cx="9652635" cy="3983990"/>
          </a:xfrm>
          <a:prstGeom prst="rect">
            <a:avLst/>
          </a:prstGeom>
          <a:noFill/>
          <a:ln w="9525">
            <a:noFill/>
          </a:ln>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COMMONDATA" val="eyJoZGlkIjoiZDIyYjBiNzFjZDIyYmU0N2QzNmU1ZjUwZWQ1ODZjODQifQ=="/>
  <p:tag name="KSO_WPP_MARK_KEY" val="66828e46-20a4-449b-8e0d-67a61e278158"/>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3365</Words>
  <Application>WPS 演示</Application>
  <PresentationFormat>宽屏</PresentationFormat>
  <Paragraphs>164</Paragraphs>
  <Slides>19</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Wingdings</vt:lpstr>
      <vt:lpstr>思源黑体 Light</vt:lpstr>
      <vt:lpstr>黑体</vt:lpstr>
      <vt:lpstr>Times New Roman</vt:lpstr>
      <vt:lpstr>微软雅黑</vt:lpstr>
      <vt:lpstr>Arial Unicode MS</vt:lpstr>
      <vt:lpstr>Calibri</vt:lpstr>
      <vt:lpstr>Calibri Light</vt:lpstr>
      <vt:lpstr>Cambria Math</vt:lpstr>
      <vt:lpstr>MS Mincho</vt:lpstr>
      <vt:lpstr>Segoe Print</vt:lpstr>
      <vt:lpstr>Office 主题​​</vt:lpstr>
      <vt:lpstr>用于医学图像分割的混合膨胀和注意力残差U-Net </vt:lpstr>
      <vt:lpstr>目录</vt:lpstr>
      <vt:lpstr>研究目的和改善措施</vt:lpstr>
      <vt:lpstr>整体流程</vt:lpstr>
      <vt:lpstr>基于重叠核和细胞质分割方法</vt:lpstr>
      <vt:lpstr>整体流程</vt:lpstr>
      <vt:lpstr>整体流程</vt:lpstr>
      <vt:lpstr>实验结果</vt:lpstr>
      <vt:lpstr>超像素块特征</vt:lpstr>
      <vt:lpstr>超像素块特征</vt:lpstr>
      <vt:lpstr>形状特征</vt:lpstr>
      <vt:lpstr>超像素块特征</vt:lpstr>
      <vt:lpstr>纹理特征</vt:lpstr>
      <vt:lpstr>实验结果</vt:lpstr>
      <vt:lpstr>分级</vt:lpstr>
      <vt:lpstr>分级</vt:lpstr>
      <vt:lpstr>基于边缘的形状初始化</vt:lpstr>
      <vt:lpstr>间接变形策略形状变形</vt:lpstr>
      <vt:lpstr>基于DRLSE的细化和候选过滤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你微笑时好美</cp:lastModifiedBy>
  <cp:revision>251</cp:revision>
  <dcterms:created xsi:type="dcterms:W3CDTF">2019-06-19T02:08:00Z</dcterms:created>
  <dcterms:modified xsi:type="dcterms:W3CDTF">2022-12-22T09:21:23Z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29366317F2AA456D896E67B1C76A110F</vt:lpwstr>
  </property>
</Properties>
</file>