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84" r:id="rId2"/>
  </p:sldMasterIdLst>
  <p:notesMasterIdLst>
    <p:notesMasterId r:id="rId22"/>
  </p:notesMasterIdLst>
  <p:sldIdLst>
    <p:sldId id="2630" r:id="rId3"/>
    <p:sldId id="2678" r:id="rId4"/>
    <p:sldId id="2631" r:id="rId5"/>
    <p:sldId id="2648" r:id="rId6"/>
    <p:sldId id="2687" r:id="rId7"/>
    <p:sldId id="2685" r:id="rId8"/>
    <p:sldId id="2679" r:id="rId9"/>
    <p:sldId id="2680" r:id="rId10"/>
    <p:sldId id="2688" r:id="rId11"/>
    <p:sldId id="2690" r:id="rId12"/>
    <p:sldId id="2691" r:id="rId13"/>
    <p:sldId id="2692" r:id="rId14"/>
    <p:sldId id="2693" r:id="rId15"/>
    <p:sldId id="2681" r:id="rId16"/>
    <p:sldId id="2683" r:id="rId17"/>
    <p:sldId id="2694" r:id="rId18"/>
    <p:sldId id="2695" r:id="rId19"/>
    <p:sldId id="2682" r:id="rId20"/>
    <p:sldId id="2684"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4">
          <p15:clr>
            <a:srgbClr val="A4A3A4"/>
          </p15:clr>
        </p15:guide>
        <p15:guide id="2" pos="76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2C0"/>
    <a:srgbClr val="48A2A0"/>
    <a:srgbClr val="436B9B"/>
    <a:srgbClr val="FF6F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84" autoAdjust="0"/>
    <p:restoredTop sz="90565" autoAdjust="0"/>
  </p:normalViewPr>
  <p:slideViewPr>
    <p:cSldViewPr snapToGrid="0">
      <p:cViewPr varScale="1">
        <p:scale>
          <a:sx n="108" d="100"/>
          <a:sy n="108" d="100"/>
        </p:scale>
        <p:origin x="232" y="504"/>
      </p:cViewPr>
      <p:guideLst>
        <p:guide orient="horz" pos="2364"/>
        <p:guide pos="7646"/>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87" d="100"/>
          <a:sy n="87" d="100"/>
        </p:scale>
        <p:origin x="358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10804-FE04-47AA-8C0E-F2613B59AD83}" type="datetimeFigureOut">
              <a:rPr lang="zh-CN" altLang="en-US" smtClean="0"/>
              <a:t>2023/12/25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CBF47-3ED1-41B6-A9DB-D47E6373B246}" type="slidenum">
              <a:rPr lang="zh-CN" altLang="en-US" smtClean="0"/>
              <a:t>‹#›</a:t>
            </a:fld>
            <a:endParaRPr lang="zh-CN" altLang="en-US"/>
          </a:p>
        </p:txBody>
      </p:sp>
    </p:spTree>
    <p:extLst>
      <p:ext uri="{BB962C8B-B14F-4D97-AF65-F5344CB8AC3E}">
        <p14:creationId xmlns:p14="http://schemas.microsoft.com/office/powerpoint/2010/main" val="348633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A8CBF47-3ED1-41B6-A9DB-D47E6373B246}" type="slidenum">
              <a:rPr lang="zh-CN" altLang="en-US" smtClean="0"/>
              <a:t>1</a:t>
            </a:fld>
            <a:endParaRPr lang="zh-CN" altLang="en-US"/>
          </a:p>
        </p:txBody>
      </p:sp>
    </p:spTree>
    <p:extLst>
      <p:ext uri="{BB962C8B-B14F-4D97-AF65-F5344CB8AC3E}">
        <p14:creationId xmlns:p14="http://schemas.microsoft.com/office/powerpoint/2010/main" val="3805516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effectLst/>
              </a:rPr>
              <a:t>Fa</a:t>
            </a:r>
            <a:r>
              <a:rPr lang="zh-CN" altLang="en" dirty="0">
                <a:effectLst/>
              </a:rPr>
              <a:t>（</a:t>
            </a:r>
            <a:r>
              <a:rPr lang="en" altLang="zh-CN" dirty="0">
                <a:effectLst/>
              </a:rPr>
              <a:t>·</a:t>
            </a:r>
            <a:r>
              <a:rPr lang="zh-CN" altLang="en" dirty="0">
                <a:effectLst/>
              </a:rPr>
              <a:t>）</a:t>
            </a:r>
            <a:r>
              <a:rPr lang="zh-CN" altLang="en-US" dirty="0">
                <a:effectLst/>
              </a:rPr>
              <a:t>模块通过卷积运算提取数据的局部特征，而</a:t>
            </a:r>
            <a:r>
              <a:rPr lang="en" altLang="zh-CN" dirty="0">
                <a:effectLst/>
              </a:rPr>
              <a:t>Fc</a:t>
            </a:r>
            <a:r>
              <a:rPr lang="zh-CN" altLang="en" dirty="0">
                <a:effectLst/>
              </a:rPr>
              <a:t>（</a:t>
            </a:r>
            <a:r>
              <a:rPr lang="en" altLang="zh-CN" dirty="0">
                <a:effectLst/>
              </a:rPr>
              <a:t>·</a:t>
            </a:r>
            <a:r>
              <a:rPr lang="zh-CN" altLang="en" dirty="0">
                <a:effectLst/>
              </a:rPr>
              <a:t>）</a:t>
            </a:r>
            <a:r>
              <a:rPr lang="zh-CN" altLang="en-US" dirty="0">
                <a:effectLst/>
              </a:rPr>
              <a:t>模块通过使用小波变换捕获数据的全局特征。通过结合局部和全局特征更好地捕捉工业数据中缺陷的特征信息，可以提高弱缺陷的检测精度</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在网络训练开始时，</a:t>
            </a:r>
            <a:r>
              <a:rPr lang="en" altLang="zh-CN" dirty="0">
                <a:effectLst/>
              </a:rPr>
              <a:t>Fc</a:t>
            </a:r>
            <a:r>
              <a:rPr lang="zh-CN" altLang="en" dirty="0">
                <a:effectLst/>
              </a:rPr>
              <a:t>（</a:t>
            </a:r>
            <a:r>
              <a:rPr lang="en" altLang="zh-CN" dirty="0">
                <a:effectLst/>
              </a:rPr>
              <a:t>·</a:t>
            </a:r>
            <a:r>
              <a:rPr lang="zh-CN" altLang="en" dirty="0">
                <a:effectLst/>
              </a:rPr>
              <a:t>）</a:t>
            </a:r>
            <a:r>
              <a:rPr lang="zh-CN" altLang="en-US" dirty="0">
                <a:effectLst/>
              </a:rPr>
              <a:t>可以选择合适的小波基函数来提取特征，这比使用随机初始化的</a:t>
            </a:r>
            <a:r>
              <a:rPr lang="en" altLang="zh-CN" dirty="0">
                <a:effectLst/>
              </a:rPr>
              <a:t>Fa</a:t>
            </a:r>
            <a:r>
              <a:rPr lang="zh-CN" altLang="en" dirty="0">
                <a:effectLst/>
              </a:rPr>
              <a:t>（</a:t>
            </a:r>
            <a:r>
              <a:rPr lang="en" altLang="zh-CN" dirty="0">
                <a:effectLst/>
              </a:rPr>
              <a:t>·</a:t>
            </a:r>
            <a:r>
              <a:rPr lang="zh-CN" altLang="en" dirty="0">
                <a:effectLst/>
              </a:rPr>
              <a:t>）</a:t>
            </a:r>
            <a:r>
              <a:rPr lang="zh-CN" altLang="en-US" dirty="0">
                <a:effectLst/>
              </a:rPr>
              <a:t>进行特征提取更有效。因此，在网络训练开始时，我们可以通过</a:t>
            </a:r>
            <a:r>
              <a:rPr lang="en" altLang="zh-CN" dirty="0">
                <a:effectLst/>
              </a:rPr>
              <a:t>Fb</a:t>
            </a:r>
            <a:r>
              <a:rPr lang="zh-CN" altLang="en" dirty="0">
                <a:effectLst/>
              </a:rPr>
              <a:t>（</a:t>
            </a:r>
            <a:r>
              <a:rPr lang="en" altLang="zh-CN" dirty="0">
                <a:effectLst/>
              </a:rPr>
              <a:t>·</a:t>
            </a:r>
            <a:r>
              <a:rPr lang="zh-CN" altLang="en" dirty="0">
                <a:effectLst/>
              </a:rPr>
              <a:t>）</a:t>
            </a:r>
            <a:r>
              <a:rPr lang="zh-CN" altLang="en-US" dirty="0">
                <a:effectLst/>
              </a:rPr>
              <a:t>向</a:t>
            </a:r>
            <a:r>
              <a:rPr lang="en" altLang="zh-CN" dirty="0">
                <a:effectLst/>
              </a:rPr>
              <a:t>Fc</a:t>
            </a:r>
            <a:r>
              <a:rPr lang="zh-CN" altLang="en" dirty="0">
                <a:effectLst/>
              </a:rPr>
              <a:t>（</a:t>
            </a:r>
            <a:r>
              <a:rPr lang="en" altLang="zh-CN" dirty="0">
                <a:effectLst/>
              </a:rPr>
              <a:t>·</a:t>
            </a:r>
            <a:r>
              <a:rPr lang="zh-CN" altLang="en" dirty="0">
                <a:effectLst/>
              </a:rPr>
              <a:t>）</a:t>
            </a:r>
            <a:r>
              <a:rPr lang="zh-CN" altLang="en-US" dirty="0">
                <a:effectLst/>
              </a:rPr>
              <a:t>赋予给予更高的权重。基于上述分析，将</a:t>
            </a:r>
            <a:r>
              <a:rPr lang="el-GR" altLang="zh-CN" dirty="0">
                <a:effectLst/>
              </a:rPr>
              <a:t>λ</a:t>
            </a:r>
            <a:r>
              <a:rPr lang="zh-CN" altLang="en-US" dirty="0">
                <a:effectLst/>
              </a:rPr>
              <a:t>的权重设置为</a:t>
            </a:r>
            <a:r>
              <a:rPr lang="en-US" altLang="zh-CN" dirty="0">
                <a:effectLst/>
              </a:rPr>
              <a:t>0</a:t>
            </a:r>
            <a:r>
              <a:rPr lang="zh-CN" altLang="en-US" dirty="0">
                <a:effectLst/>
              </a:rPr>
              <a:t>，这可以通过权重分配模块</a:t>
            </a:r>
            <a:r>
              <a:rPr lang="en" altLang="zh-CN" dirty="0">
                <a:effectLst/>
              </a:rPr>
              <a:t>Fb</a:t>
            </a:r>
            <a:r>
              <a:rPr lang="zh-CN" altLang="en" dirty="0">
                <a:effectLst/>
              </a:rPr>
              <a:t>（</a:t>
            </a:r>
            <a:r>
              <a:rPr lang="en" altLang="zh-CN" dirty="0">
                <a:effectLst/>
              </a:rPr>
              <a:t>·</a:t>
            </a:r>
            <a:r>
              <a:rPr lang="zh-CN" altLang="en" dirty="0">
                <a:effectLst/>
              </a:rPr>
              <a:t>）</a:t>
            </a:r>
            <a:r>
              <a:rPr lang="zh-CN" altLang="en-US" dirty="0">
                <a:effectLst/>
              </a:rPr>
              <a:t>来实现。然后，随着网络的迭代训练，网络将通过</a:t>
            </a:r>
            <a:r>
              <a:rPr lang="en" altLang="zh-CN" dirty="0">
                <a:effectLst/>
              </a:rPr>
              <a:t>Fb</a:t>
            </a:r>
            <a:r>
              <a:rPr lang="zh-CN" altLang="en" dirty="0">
                <a:effectLst/>
              </a:rPr>
              <a:t>（</a:t>
            </a:r>
            <a:r>
              <a:rPr lang="en" altLang="zh-CN" dirty="0">
                <a:effectLst/>
              </a:rPr>
              <a:t>·</a:t>
            </a:r>
            <a:r>
              <a:rPr lang="zh-CN" altLang="en" dirty="0">
                <a:effectLst/>
              </a:rPr>
              <a:t>）</a:t>
            </a:r>
            <a:r>
              <a:rPr lang="zh-CN" altLang="en-US" dirty="0">
                <a:effectLst/>
              </a:rPr>
              <a:t>来学习权重参数，使得网络自适应地选择权重。</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99166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使用三种不同的可变形卷积</a:t>
            </a:r>
            <a:r>
              <a:rPr lang="en-US" altLang="zh-CN" b="0" i="0" dirty="0">
                <a:effectLst/>
                <a:latin typeface="-apple-system"/>
              </a:rPr>
              <a:t>[18]</a:t>
            </a:r>
            <a:r>
              <a:rPr lang="zh-CN" altLang="en-US" b="0" i="0" dirty="0">
                <a:effectLst/>
                <a:latin typeface="-apple-system"/>
              </a:rPr>
              <a:t>来提取特征图的特征，其中可变形卷积的核大小为</a:t>
            </a:r>
            <a:r>
              <a:rPr lang="en-US" altLang="zh-CN" b="0" i="0" dirty="0">
                <a:effectLst/>
                <a:latin typeface="-apple-system"/>
              </a:rPr>
              <a:t>1</a:t>
            </a:r>
            <a:r>
              <a:rPr lang="zh-CN" altLang="en-US" b="0" i="0" dirty="0">
                <a:effectLst/>
                <a:latin typeface="-apple-system"/>
              </a:rPr>
              <a:t>、</a:t>
            </a:r>
            <a:r>
              <a:rPr lang="en-US" altLang="zh-CN" b="0" i="0" dirty="0">
                <a:effectLst/>
                <a:latin typeface="-apple-system"/>
              </a:rPr>
              <a:t>3</a:t>
            </a:r>
            <a:r>
              <a:rPr lang="zh-CN" altLang="en-US" b="0" i="0" dirty="0">
                <a:effectLst/>
                <a:latin typeface="-apple-system"/>
              </a:rPr>
              <a:t>和</a:t>
            </a:r>
            <a:r>
              <a:rPr lang="en-US" altLang="zh-CN" b="0" i="0" dirty="0">
                <a:effectLst/>
                <a:latin typeface="-apple-system"/>
              </a:rPr>
              <a:t>5</a:t>
            </a:r>
            <a:r>
              <a:rPr lang="zh-CN" altLang="en-US" b="0" i="0" dirty="0">
                <a:effectLst/>
                <a:latin typeface="-apple-system"/>
              </a:rPr>
              <a:t>。可变形卷积的使用可以提高网络检测可变形缺陷的能力，并且不同卷积核大小提供不同的感受野。三个注意力模块用来增强特征</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97559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可以见代码</a:t>
            </a:r>
            <a:r>
              <a:rPr lang="en-US" altLang="zh-CN" dirty="0"/>
              <a:t>softmaxattention1</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91295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Xi</a:t>
            </a:r>
            <a:r>
              <a:rPr lang="zh-CN" altLang="en-US" dirty="0"/>
              <a:t>和</a:t>
            </a:r>
            <a:r>
              <a:rPr lang="en-US" altLang="zh-CN" dirty="0"/>
              <a:t>Xi+1</a:t>
            </a:r>
            <a:r>
              <a:rPr lang="zh-CN" altLang="en-US" dirty="0"/>
              <a:t>进行特征融合 变成</a:t>
            </a:r>
            <a:r>
              <a:rPr lang="en-US" altLang="zh-CN" dirty="0"/>
              <a:t>Yi, Y4</a:t>
            </a:r>
            <a:r>
              <a:rPr lang="zh-CN" altLang="en-US" dirty="0"/>
              <a:t>生成权重</a:t>
            </a:r>
            <a:r>
              <a:rPr lang="en-US" altLang="zh-CN" dirty="0"/>
              <a:t>lambda</a:t>
            </a:r>
            <a:r>
              <a:rPr lang="zh-CN" altLang="en-US" dirty="0"/>
              <a:t>和</a:t>
            </a:r>
            <a:r>
              <a:rPr lang="en-US" altLang="zh-CN" dirty="0"/>
              <a:t>Y5</a:t>
            </a:r>
            <a:r>
              <a:rPr lang="zh-CN" altLang="en-US" dirty="0"/>
              <a:t>进行动态融合生成</a:t>
            </a:r>
            <a:r>
              <a:rPr lang="en-US" altLang="zh-CN" dirty="0"/>
              <a:t>Z4</a:t>
            </a:r>
            <a:r>
              <a:rPr lang="zh-CN" altLang="en-US" dirty="0"/>
              <a:t>，然后</a:t>
            </a:r>
            <a:r>
              <a:rPr lang="en-US" altLang="zh-CN" dirty="0"/>
              <a:t>Z4</a:t>
            </a:r>
            <a:r>
              <a:rPr lang="zh-CN" altLang="en-US" dirty="0"/>
              <a:t>再通过同样的方法和</a:t>
            </a:r>
            <a:r>
              <a:rPr lang="en-US" altLang="zh-CN" dirty="0"/>
              <a:t>Y3</a:t>
            </a:r>
            <a:r>
              <a:rPr lang="zh-CN" altLang="en-US" dirty="0"/>
              <a:t>进行动态相加得到</a:t>
            </a:r>
            <a:r>
              <a:rPr lang="en-US" altLang="zh-CN" dirty="0"/>
              <a:t>Z3……</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89758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A8CBF47-3ED1-41B6-A9DB-D47E6373B246}" type="slidenum">
              <a:rPr lang="zh-CN" altLang="en-US" smtClean="0"/>
              <a:t>14</a:t>
            </a:fld>
            <a:endParaRPr lang="zh-CN" altLang="en-US"/>
          </a:p>
        </p:txBody>
      </p:sp>
    </p:spTree>
    <p:extLst>
      <p:ext uri="{BB962C8B-B14F-4D97-AF65-F5344CB8AC3E}">
        <p14:creationId xmlns:p14="http://schemas.microsoft.com/office/powerpoint/2010/main" val="332582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由于数据集是工业检测数据集 在不同的噪声</a:t>
            </a:r>
            <a:r>
              <a:rPr lang="en-US" altLang="zh-CN" dirty="0"/>
              <a:t>PSNR</a:t>
            </a:r>
            <a:r>
              <a:rPr lang="zh-CN" altLang="en-US" dirty="0"/>
              <a:t>下进行实验 包括就不作展示</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72875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72270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71827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A8CBF47-3ED1-41B6-A9DB-D47E6373B246}" type="slidenum">
              <a:rPr lang="zh-CN" altLang="en-US" smtClean="0"/>
              <a:t>18</a:t>
            </a:fld>
            <a:endParaRPr lang="zh-CN" altLang="en-US"/>
          </a:p>
        </p:txBody>
      </p:sp>
    </p:spTree>
    <p:extLst>
      <p:ext uri="{BB962C8B-B14F-4D97-AF65-F5344CB8AC3E}">
        <p14:creationId xmlns:p14="http://schemas.microsoft.com/office/powerpoint/2010/main" val="2380274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7004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B31000-9408-426B-B873-D4C066E48AF8}" type="slidenum">
              <a:rPr lang="zh-CN" altLang="en-US" smtClean="0"/>
              <a:pPr/>
              <a:t>2</a:t>
            </a:fld>
            <a:endParaRPr lang="zh-CN" altLang="en-US"/>
          </a:p>
        </p:txBody>
      </p:sp>
    </p:spTree>
    <p:extLst>
      <p:ext uri="{BB962C8B-B14F-4D97-AF65-F5344CB8AC3E}">
        <p14:creationId xmlns:p14="http://schemas.microsoft.com/office/powerpoint/2010/main" val="1718844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A8CBF47-3ED1-41B6-A9DB-D47E6373B246}" type="slidenum">
              <a:rPr lang="zh-CN" altLang="en-US" smtClean="0"/>
              <a:t>3</a:t>
            </a:fld>
            <a:endParaRPr lang="zh-CN" altLang="en-US"/>
          </a:p>
        </p:txBody>
      </p:sp>
    </p:spTree>
    <p:extLst>
      <p:ext uri="{BB962C8B-B14F-4D97-AF65-F5344CB8AC3E}">
        <p14:creationId xmlns:p14="http://schemas.microsoft.com/office/powerpoint/2010/main" val="3279935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自底向上生成不同尺度的特征，</a:t>
            </a:r>
            <a:r>
              <a:rPr lang="en-US" altLang="zh-CN" dirty="0" err="1"/>
              <a:t>fpn</a:t>
            </a:r>
            <a:r>
              <a:rPr lang="zh-CN" altLang="en-US" dirty="0"/>
              <a:t>再自顶向下 和 横向连接 进行特征融合</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907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63932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43396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A8CBF47-3ED1-41B6-A9DB-D47E6373B246}" type="slidenum">
              <a:rPr lang="zh-CN" altLang="en-US" smtClean="0"/>
              <a:t>7</a:t>
            </a:fld>
            <a:endParaRPr lang="zh-CN" altLang="en-US"/>
          </a:p>
        </p:txBody>
      </p:sp>
    </p:spTree>
    <p:extLst>
      <p:ext uri="{BB962C8B-B14F-4D97-AF65-F5344CB8AC3E}">
        <p14:creationId xmlns:p14="http://schemas.microsoft.com/office/powerpoint/2010/main" val="45503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有四个阶段，第一个是特征提取阶段，</a:t>
            </a:r>
            <a:r>
              <a:rPr lang="zh-CN" altLang="en-US" dirty="0">
                <a:effectLst/>
              </a:rPr>
              <a:t>设计一个</a:t>
            </a:r>
            <a:r>
              <a:rPr lang="en" altLang="zh-CN" dirty="0" err="1">
                <a:effectLst/>
              </a:rPr>
              <a:t>DWCNet</a:t>
            </a:r>
            <a:r>
              <a:rPr lang="zh-CN" altLang="en-US" dirty="0">
                <a:effectLst/>
              </a:rPr>
              <a:t>来自适应地过滤掉背景噪声并提取浅层特征。然后，设计了一个多视图注意模块来提取有效的特征信息。</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第二个是特征融合，</a:t>
            </a:r>
            <a:r>
              <a:rPr lang="zh-CN" altLang="en-US" dirty="0">
                <a:effectLst/>
              </a:rPr>
              <a:t>提取的特征通过特征金字塔网络。可以获得融合的特征，第三个是动态反馈，融合后的特征被送入特征权重网络，以获得加权权重。将加权特征馈送到注意力网络中以获得增强的特征。增强后的特征被反馈到特征提取和特征融合中，以进一步增强特征。最后将融合后的特征与增强后的特征相加得到最终特征。第四个阶段是检测，最终特征用于生成锚框。然后，检测模块计算锚框和</a:t>
            </a:r>
            <a:r>
              <a:rPr lang="en-US" altLang="zh-CN" dirty="0">
                <a:effectLst/>
              </a:rPr>
              <a:t>ground truth</a:t>
            </a:r>
            <a:r>
              <a:rPr lang="zh-CN" altLang="en-US" dirty="0">
                <a:effectLst/>
              </a:rPr>
              <a:t>之间的损失。</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97115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代码在</a:t>
            </a:r>
            <a:r>
              <a:rPr lang="en-US" altLang="zh-CN" dirty="0"/>
              <a:t>DWC net</a:t>
            </a:r>
            <a:r>
              <a:rPr lang="zh-CN" altLang="en-US" dirty="0"/>
              <a:t>里面，后面可以看</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B31000-9408-426B-B873-D4C066E48AF8}"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62545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28CAF-3E5C-E202-3AEB-AC6B848132B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73198691"/>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40112-A42B-9319-405B-CB39C383E1F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95498742"/>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4E724-ECEF-4EE4-FB9C-9638B303168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4" name="TextBox 3">
            <a:extLst>
              <a:ext uri="{FF2B5EF4-FFF2-40B4-BE49-F238E27FC236}">
                <a16:creationId xmlns:a16="http://schemas.microsoft.com/office/drawing/2014/main" id="{56A2CCC3-6DCF-8235-1301-36683266F2DA}"/>
              </a:ext>
            </a:extLst>
          </p:cNvPr>
          <p:cNvSpPr txBox="1"/>
          <p:nvPr userDrawn="1"/>
        </p:nvSpPr>
        <p:spPr>
          <a:xfrm>
            <a:off x="615933" y="6374445"/>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8853016"/>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7A14E-F112-5C93-6BDA-3431B551139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11292456"/>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6287D-2186-820E-08C3-A69B8C8B4B4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18959114"/>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2023/12/25</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014735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2023/12/25</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37519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8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55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55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73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BF3F8-2A15-E886-BB36-ED2BEA13491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25713628"/>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66D18-B7A1-1848-A27D-1A50A6415F17}"/>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98359890"/>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11A6E-0265-7FB6-6ECF-A8780CCBFE2C}"/>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6738231"/>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F2152-79A8-76EC-0E1F-2033B7964B3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15455078"/>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0F18B-72DC-082A-E4C5-3AC92E5DA1A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31920082"/>
      </p:ext>
    </p:extLst>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60" r:id="rId2"/>
    <p:sldLayoutId id="2147483663"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865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9" name="图片 8">
            <a:extLst>
              <a:ext uri="{FF2B5EF4-FFF2-40B4-BE49-F238E27FC236}">
                <a16:creationId xmlns:a16="http://schemas.microsoft.com/office/drawing/2014/main" id="{E902D85F-A3BF-4E02-934B-A5902CED6E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57" y="-1068"/>
            <a:ext cx="12192000" cy="6858000"/>
          </a:xfrm>
          <a:prstGeom prst="rect">
            <a:avLst/>
          </a:prstGeom>
        </p:spPr>
      </p:pic>
      <p:grpSp>
        <p:nvGrpSpPr>
          <p:cNvPr id="5" name="组合 4">
            <a:extLst>
              <a:ext uri="{FF2B5EF4-FFF2-40B4-BE49-F238E27FC236}">
                <a16:creationId xmlns:a16="http://schemas.microsoft.com/office/drawing/2014/main" id="{D7E87196-260B-0464-7892-653D424F8A30}"/>
              </a:ext>
            </a:extLst>
          </p:cNvPr>
          <p:cNvGrpSpPr/>
          <p:nvPr/>
        </p:nvGrpSpPr>
        <p:grpSpPr>
          <a:xfrm rot="10800000">
            <a:off x="0" y="4584357"/>
            <a:ext cx="2117288" cy="2334478"/>
            <a:chOff x="9664473" y="816338"/>
            <a:chExt cx="3185286" cy="3512032"/>
          </a:xfrm>
        </p:grpSpPr>
        <p:sp>
          <p:nvSpPr>
            <p:cNvPr id="6" name="íṧḻiḋe">
              <a:extLst>
                <a:ext uri="{FF2B5EF4-FFF2-40B4-BE49-F238E27FC236}">
                  <a16:creationId xmlns:a16="http://schemas.microsoft.com/office/drawing/2014/main" id="{813080A8-4CAC-3BD7-5E28-05931D49F4D0}"/>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7" name="íş1íḍè">
              <a:extLst>
                <a:ext uri="{FF2B5EF4-FFF2-40B4-BE49-F238E27FC236}">
                  <a16:creationId xmlns:a16="http://schemas.microsoft.com/office/drawing/2014/main" id="{AEC1D3B9-1080-B363-F073-9993D93A0273}"/>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grpSp>
      <p:grpSp>
        <p:nvGrpSpPr>
          <p:cNvPr id="8" name="组合 7">
            <a:extLst>
              <a:ext uri="{FF2B5EF4-FFF2-40B4-BE49-F238E27FC236}">
                <a16:creationId xmlns:a16="http://schemas.microsoft.com/office/drawing/2014/main" id="{9870E0CA-68A8-8B15-01E8-A6671073EEA3}"/>
              </a:ext>
            </a:extLst>
          </p:cNvPr>
          <p:cNvGrpSpPr/>
          <p:nvPr/>
        </p:nvGrpSpPr>
        <p:grpSpPr>
          <a:xfrm rot="10800000">
            <a:off x="8987545" y="0"/>
            <a:ext cx="3204450" cy="4893654"/>
            <a:chOff x="-15240" y="3375944"/>
            <a:chExt cx="3204450" cy="4893654"/>
          </a:xfrm>
        </p:grpSpPr>
        <p:sp>
          <p:nvSpPr>
            <p:cNvPr id="12" name="íSliḑè">
              <a:extLst>
                <a:ext uri="{FF2B5EF4-FFF2-40B4-BE49-F238E27FC236}">
                  <a16:creationId xmlns:a16="http://schemas.microsoft.com/office/drawing/2014/main" id="{0378BA09-2624-D7BE-05A2-91828DAB9985}"/>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13" name="íš1ïḋe">
              <a:extLst>
                <a:ext uri="{FF2B5EF4-FFF2-40B4-BE49-F238E27FC236}">
                  <a16:creationId xmlns:a16="http://schemas.microsoft.com/office/drawing/2014/main" id="{402BF858-BEAB-A9A3-9CBA-658DB950089C}"/>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16" name="iṡḻiďè">
              <a:extLst>
                <a:ext uri="{FF2B5EF4-FFF2-40B4-BE49-F238E27FC236}">
                  <a16:creationId xmlns:a16="http://schemas.microsoft.com/office/drawing/2014/main" id="{9F21A09A-6A8E-3799-E426-89C418813D85}"/>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pic>
        <p:nvPicPr>
          <p:cNvPr id="4" name="图片 3">
            <a:extLst>
              <a:ext uri="{FF2B5EF4-FFF2-40B4-BE49-F238E27FC236}">
                <a16:creationId xmlns:a16="http://schemas.microsoft.com/office/drawing/2014/main" id="{40816CF8-FA26-9DF3-4BAB-746AA7368E6D}"/>
              </a:ext>
            </a:extLst>
          </p:cNvPr>
          <p:cNvPicPr>
            <a:picLocks noChangeAspect="1"/>
          </p:cNvPicPr>
          <p:nvPr/>
        </p:nvPicPr>
        <p:blipFill>
          <a:blip r:embed="rId4"/>
          <a:stretch>
            <a:fillRect/>
          </a:stretch>
        </p:blipFill>
        <p:spPr>
          <a:xfrm>
            <a:off x="2126255" y="1549322"/>
            <a:ext cx="7772400" cy="1556218"/>
          </a:xfrm>
          <a:prstGeom prst="rect">
            <a:avLst/>
          </a:prstGeom>
        </p:spPr>
      </p:pic>
      <p:sp>
        <p:nvSpPr>
          <p:cNvPr id="15" name="文本框 14">
            <a:extLst>
              <a:ext uri="{FF2B5EF4-FFF2-40B4-BE49-F238E27FC236}">
                <a16:creationId xmlns:a16="http://schemas.microsoft.com/office/drawing/2014/main" id="{EE33D441-ABF4-A357-3BD4-08AA76BCDF78}"/>
              </a:ext>
            </a:extLst>
          </p:cNvPr>
          <p:cNvSpPr txBox="1"/>
          <p:nvPr/>
        </p:nvSpPr>
        <p:spPr>
          <a:xfrm>
            <a:off x="3541691" y="3243266"/>
            <a:ext cx="6183084" cy="369332"/>
          </a:xfrm>
          <a:prstGeom prst="rect">
            <a:avLst/>
          </a:prstGeom>
          <a:noFill/>
        </p:spPr>
        <p:txBody>
          <a:bodyPr wrap="square">
            <a:spAutoFit/>
          </a:bodyPr>
          <a:lstStyle/>
          <a:p>
            <a:r>
              <a:rPr lang="zh-CN" altLang="en-US" b="0" i="0" dirty="0">
                <a:effectLst/>
                <a:latin typeface="SimSun" panose="02010600030101010101" pitchFamily="2" charset="-122"/>
                <a:ea typeface="SimSun" panose="02010600030101010101" pitchFamily="2" charset="-122"/>
              </a:rPr>
              <a:t>基于动态权值的小波注意神经网络缺陷检测</a:t>
            </a:r>
            <a:endParaRPr lang="zh-CN" altLang="en-US" dirty="0">
              <a:latin typeface="SimSun" panose="02010600030101010101" pitchFamily="2" charset="-122"/>
              <a:ea typeface="SimSun" panose="02010600030101010101" pitchFamily="2" charset="-122"/>
            </a:endParaRPr>
          </a:p>
        </p:txBody>
      </p:sp>
      <p:sp>
        <p:nvSpPr>
          <p:cNvPr id="18" name="文本框 17">
            <a:extLst>
              <a:ext uri="{FF2B5EF4-FFF2-40B4-BE49-F238E27FC236}">
                <a16:creationId xmlns:a16="http://schemas.microsoft.com/office/drawing/2014/main" id="{1D853DE8-690F-CACD-04E5-2D5EFF2209F2}"/>
              </a:ext>
            </a:extLst>
          </p:cNvPr>
          <p:cNvSpPr txBox="1"/>
          <p:nvPr/>
        </p:nvSpPr>
        <p:spPr>
          <a:xfrm>
            <a:off x="6477000" y="5075184"/>
            <a:ext cx="4572000" cy="646331"/>
          </a:xfrm>
          <a:prstGeom prst="rect">
            <a:avLst/>
          </a:prstGeom>
          <a:noFill/>
        </p:spPr>
        <p:txBody>
          <a:bodyPr wrap="square">
            <a:spAutoFit/>
          </a:bodyPr>
          <a:lstStyle/>
          <a:p>
            <a:r>
              <a:rPr lang="zh-CN" altLang="en-US" dirty="0"/>
              <a:t>IEEE TRANSACTIONS ON NEURAL NETWORKS AND LEARNING SYSTEMS </a:t>
            </a:r>
            <a:r>
              <a:rPr lang="en-US" altLang="zh-CN" dirty="0"/>
              <a:t>2023</a:t>
            </a:r>
            <a:endParaRPr lang="zh-CN" altLang="en-US" dirty="0"/>
          </a:p>
        </p:txBody>
      </p:sp>
    </p:spTree>
    <p:extLst>
      <p:ext uri="{BB962C8B-B14F-4D97-AF65-F5344CB8AC3E}">
        <p14:creationId xmlns:p14="http://schemas.microsoft.com/office/powerpoint/2010/main" val="3604227080"/>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2</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Method</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2" name="文本框 1">
            <a:extLst>
              <a:ext uri="{FF2B5EF4-FFF2-40B4-BE49-F238E27FC236}">
                <a16:creationId xmlns:a16="http://schemas.microsoft.com/office/drawing/2014/main" id="{482CB02E-AFBB-2494-A831-2DCF3511847B}"/>
              </a:ext>
            </a:extLst>
          </p:cNvPr>
          <p:cNvSpPr txBox="1"/>
          <p:nvPr/>
        </p:nvSpPr>
        <p:spPr>
          <a:xfrm>
            <a:off x="1206863" y="1129949"/>
            <a:ext cx="5446644" cy="369332"/>
          </a:xfrm>
          <a:prstGeom prst="rect">
            <a:avLst/>
          </a:prstGeom>
          <a:noFill/>
        </p:spPr>
        <p:txBody>
          <a:bodyPr wrap="square" rtlCol="0">
            <a:spAutoFit/>
          </a:bodyPr>
          <a:lstStyle/>
          <a:p>
            <a:pPr marL="285750" indent="-285750">
              <a:buFont typeface="Wingdings" pitchFamily="2" charset="2"/>
              <a:buChar char="Ø"/>
            </a:pPr>
            <a:r>
              <a:rPr kumimoji="1" lang="en-US" altLang="zh-CN" dirty="0">
                <a:latin typeface="Georgia" panose="02040502050405020303" pitchFamily="18" charset="0"/>
              </a:rPr>
              <a:t>DWC Net</a:t>
            </a:r>
            <a:endParaRPr kumimoji="1" lang="zh-CN" altLang="en-US" dirty="0">
              <a:latin typeface="Georgia" panose="02040502050405020303" pitchFamily="18" charset="0"/>
            </a:endParaRPr>
          </a:p>
        </p:txBody>
      </p:sp>
      <p:pic>
        <p:nvPicPr>
          <p:cNvPr id="3" name="图片 2">
            <a:extLst>
              <a:ext uri="{FF2B5EF4-FFF2-40B4-BE49-F238E27FC236}">
                <a16:creationId xmlns:a16="http://schemas.microsoft.com/office/drawing/2014/main" id="{48823FE2-9D43-BAE9-D57D-79CCAE9494A1}"/>
              </a:ext>
            </a:extLst>
          </p:cNvPr>
          <p:cNvPicPr>
            <a:picLocks noChangeAspect="1"/>
          </p:cNvPicPr>
          <p:nvPr/>
        </p:nvPicPr>
        <p:blipFill>
          <a:blip r:embed="rId3"/>
          <a:stretch>
            <a:fillRect/>
          </a:stretch>
        </p:blipFill>
        <p:spPr>
          <a:xfrm>
            <a:off x="5815986" y="910012"/>
            <a:ext cx="6108549" cy="5425525"/>
          </a:xfrm>
          <a:prstGeom prst="rect">
            <a:avLst/>
          </a:prstGeom>
        </p:spPr>
      </p:pic>
      <p:sp>
        <p:nvSpPr>
          <p:cNvPr id="5" name="文本框 4">
            <a:extLst>
              <a:ext uri="{FF2B5EF4-FFF2-40B4-BE49-F238E27FC236}">
                <a16:creationId xmlns:a16="http://schemas.microsoft.com/office/drawing/2014/main" id="{E364E37E-0C31-1CE9-5961-06C4780A46E9}"/>
              </a:ext>
            </a:extLst>
          </p:cNvPr>
          <p:cNvSpPr txBox="1"/>
          <p:nvPr/>
        </p:nvSpPr>
        <p:spPr>
          <a:xfrm>
            <a:off x="336174" y="1614554"/>
            <a:ext cx="5479812" cy="2994179"/>
          </a:xfrm>
          <a:prstGeom prst="rect">
            <a:avLst/>
          </a:prstGeom>
          <a:noFill/>
        </p:spPr>
        <p:txBody>
          <a:bodyPr wrap="square">
            <a:spAutoFit/>
          </a:bodyPr>
          <a:lstStyle/>
          <a:p>
            <a:pPr marL="0" marR="0">
              <a:lnSpc>
                <a:spcPct val="150000"/>
              </a:lnSpc>
              <a:spcBef>
                <a:spcPts val="0"/>
              </a:spcBef>
              <a:spcAft>
                <a:spcPts val="0"/>
              </a:spcAft>
            </a:pPr>
            <a:r>
              <a:rPr lang="en" altLang="zh-CN" dirty="0" err="1">
                <a:effectLst/>
                <a:latin typeface="SimSun" panose="02010600030101010101" pitchFamily="2" charset="-122"/>
                <a:ea typeface="SimSun" panose="02010600030101010101" pitchFamily="2" charset="-122"/>
              </a:rPr>
              <a:t>DWCNet</a:t>
            </a:r>
            <a:r>
              <a:rPr lang="zh-CN" altLang="en-US" dirty="0">
                <a:effectLst/>
                <a:latin typeface="SimSun" panose="02010600030101010101" pitchFamily="2" charset="-122"/>
                <a:ea typeface="SimSun" panose="02010600030101010101" pitchFamily="2" charset="-122"/>
              </a:rPr>
              <a:t>包括三个部分，即卷积模块</a:t>
            </a:r>
            <a:r>
              <a:rPr lang="en" altLang="zh-CN" dirty="0">
                <a:effectLst/>
                <a:latin typeface="SimSun" panose="02010600030101010101" pitchFamily="2" charset="-122"/>
                <a:ea typeface="SimSun" panose="02010600030101010101" pitchFamily="2" charset="-122"/>
              </a:rPr>
              <a:t>Fa</a:t>
            </a:r>
            <a:r>
              <a:rPr lang="zh-CN" altLang="en" dirty="0">
                <a:effectLst/>
                <a:latin typeface="SimSun" panose="02010600030101010101" pitchFamily="2" charset="-122"/>
                <a:ea typeface="SimSun" panose="02010600030101010101" pitchFamily="2" charset="-122"/>
              </a:rPr>
              <a:t>（</a:t>
            </a:r>
            <a:r>
              <a:rPr lang="en" altLang="zh-CN" dirty="0">
                <a:effectLst/>
                <a:latin typeface="SimSun" panose="02010600030101010101" pitchFamily="2" charset="-122"/>
                <a:ea typeface="SimSun" panose="02010600030101010101" pitchFamily="2" charset="-122"/>
              </a:rPr>
              <a:t>·</a:t>
            </a:r>
            <a:r>
              <a:rPr lang="zh-CN" altLang="en" dirty="0">
                <a:effectLst/>
                <a:latin typeface="SimSun" panose="02010600030101010101" pitchFamily="2" charset="-122"/>
                <a:ea typeface="SimSun" panose="02010600030101010101" pitchFamily="2" charset="-122"/>
              </a:rPr>
              <a:t>）、</a:t>
            </a:r>
            <a:r>
              <a:rPr lang="zh-CN" altLang="en-US" dirty="0">
                <a:effectLst/>
                <a:latin typeface="SimSun" panose="02010600030101010101" pitchFamily="2" charset="-122"/>
                <a:ea typeface="SimSun" panose="02010600030101010101" pitchFamily="2" charset="-122"/>
              </a:rPr>
              <a:t>权重分布模块</a:t>
            </a:r>
            <a:r>
              <a:rPr lang="en" altLang="zh-CN" dirty="0">
                <a:effectLst/>
                <a:latin typeface="SimSun" panose="02010600030101010101" pitchFamily="2" charset="-122"/>
                <a:ea typeface="SimSun" panose="02010600030101010101" pitchFamily="2" charset="-122"/>
              </a:rPr>
              <a:t>Fb</a:t>
            </a:r>
            <a:r>
              <a:rPr lang="zh-CN" altLang="en" dirty="0">
                <a:effectLst/>
                <a:latin typeface="SimSun" panose="02010600030101010101" pitchFamily="2" charset="-122"/>
                <a:ea typeface="SimSun" panose="02010600030101010101" pitchFamily="2" charset="-122"/>
              </a:rPr>
              <a:t>（</a:t>
            </a:r>
            <a:r>
              <a:rPr lang="en" altLang="zh-CN" dirty="0">
                <a:effectLst/>
                <a:latin typeface="SimSun" panose="02010600030101010101" pitchFamily="2" charset="-122"/>
                <a:ea typeface="SimSun" panose="02010600030101010101" pitchFamily="2" charset="-122"/>
              </a:rPr>
              <a:t>·</a:t>
            </a:r>
            <a:r>
              <a:rPr lang="zh-CN" altLang="en" dirty="0">
                <a:effectLst/>
                <a:latin typeface="SimSun" panose="02010600030101010101" pitchFamily="2" charset="-122"/>
                <a:ea typeface="SimSun" panose="02010600030101010101" pitchFamily="2" charset="-122"/>
              </a:rPr>
              <a:t>）</a:t>
            </a:r>
            <a:r>
              <a:rPr lang="zh-CN" altLang="en-US" dirty="0">
                <a:effectLst/>
                <a:latin typeface="SimSun" panose="02010600030101010101" pitchFamily="2" charset="-122"/>
                <a:ea typeface="SimSun" panose="02010600030101010101" pitchFamily="2" charset="-122"/>
              </a:rPr>
              <a:t>和小波卷积模块</a:t>
            </a:r>
            <a:r>
              <a:rPr lang="en" altLang="zh-CN" dirty="0">
                <a:effectLst/>
                <a:latin typeface="SimSun" panose="02010600030101010101" pitchFamily="2" charset="-122"/>
                <a:ea typeface="SimSun" panose="02010600030101010101" pitchFamily="2" charset="-122"/>
              </a:rPr>
              <a:t>Fc</a:t>
            </a:r>
            <a:r>
              <a:rPr lang="zh-CN" altLang="en" dirty="0">
                <a:effectLst/>
                <a:latin typeface="SimSun" panose="02010600030101010101" pitchFamily="2" charset="-122"/>
                <a:ea typeface="SimSun" panose="02010600030101010101" pitchFamily="2" charset="-122"/>
              </a:rPr>
              <a:t>（</a:t>
            </a:r>
            <a:r>
              <a:rPr lang="en" altLang="zh-CN" dirty="0">
                <a:effectLst/>
                <a:latin typeface="SimSun" panose="02010600030101010101" pitchFamily="2" charset="-122"/>
                <a:ea typeface="SimSun" panose="02010600030101010101" pitchFamily="2" charset="-122"/>
              </a:rPr>
              <a:t>·</a:t>
            </a:r>
            <a:r>
              <a:rPr lang="zh-CN" altLang="en" dirty="0">
                <a:effectLst/>
                <a:latin typeface="SimSun" panose="02010600030101010101" pitchFamily="2" charset="-122"/>
                <a:ea typeface="SimSun" panose="02010600030101010101" pitchFamily="2" charset="-122"/>
              </a:rPr>
              <a:t>）</a:t>
            </a:r>
          </a:p>
          <a:p>
            <a:pPr marL="0" marR="0">
              <a:lnSpc>
                <a:spcPct val="150000"/>
              </a:lnSpc>
              <a:spcBef>
                <a:spcPts val="0"/>
              </a:spcBef>
              <a:spcAft>
                <a:spcPts val="0"/>
              </a:spcAft>
            </a:pPr>
            <a:r>
              <a:rPr lang="en" altLang="zh-CN" dirty="0">
                <a:effectLst/>
                <a:latin typeface="SimSun" panose="02010600030101010101" pitchFamily="2" charset="-122"/>
                <a:ea typeface="SimSun" panose="02010600030101010101" pitchFamily="2" charset="-122"/>
              </a:rPr>
              <a:t>Fa</a:t>
            </a:r>
            <a:r>
              <a:rPr lang="zh-CN" altLang="en" dirty="0">
                <a:effectLst/>
                <a:latin typeface="SimSun" panose="02010600030101010101" pitchFamily="2" charset="-122"/>
                <a:ea typeface="SimSun" panose="02010600030101010101" pitchFamily="2" charset="-122"/>
              </a:rPr>
              <a:t>（</a:t>
            </a:r>
            <a:r>
              <a:rPr lang="en" altLang="zh-CN" dirty="0">
                <a:effectLst/>
                <a:latin typeface="SimSun" panose="02010600030101010101" pitchFamily="2" charset="-122"/>
                <a:ea typeface="SimSun" panose="02010600030101010101" pitchFamily="2" charset="-122"/>
              </a:rPr>
              <a:t>·</a:t>
            </a:r>
            <a:r>
              <a:rPr lang="zh-CN" altLang="en" dirty="0">
                <a:effectLst/>
                <a:latin typeface="SimSun" panose="02010600030101010101" pitchFamily="2" charset="-122"/>
                <a:ea typeface="SimSun" panose="02010600030101010101" pitchFamily="2" charset="-122"/>
              </a:rPr>
              <a:t>）</a:t>
            </a:r>
            <a:r>
              <a:rPr lang="zh-CN" altLang="en-US" dirty="0">
                <a:effectLst/>
                <a:latin typeface="SimSun" panose="02010600030101010101" pitchFamily="2" charset="-122"/>
                <a:ea typeface="SimSun" panose="02010600030101010101" pitchFamily="2" charset="-122"/>
              </a:rPr>
              <a:t>用于提取图像的特征信息，其中小波变换用于滤波和下采样。</a:t>
            </a:r>
          </a:p>
          <a:p>
            <a:pPr marL="0" marR="0">
              <a:lnSpc>
                <a:spcPct val="150000"/>
              </a:lnSpc>
              <a:spcBef>
                <a:spcPts val="0"/>
              </a:spcBef>
              <a:spcAft>
                <a:spcPts val="0"/>
              </a:spcAft>
            </a:pPr>
            <a:r>
              <a:rPr lang="en" altLang="zh-CN" dirty="0">
                <a:effectLst/>
                <a:latin typeface="SimSun" panose="02010600030101010101" pitchFamily="2" charset="-122"/>
                <a:ea typeface="SimSun" panose="02010600030101010101" pitchFamily="2" charset="-122"/>
              </a:rPr>
              <a:t>Fb</a:t>
            </a:r>
            <a:r>
              <a:rPr lang="zh-CN" altLang="en" dirty="0">
                <a:effectLst/>
                <a:latin typeface="SimSun" panose="02010600030101010101" pitchFamily="2" charset="-122"/>
                <a:ea typeface="SimSun" panose="02010600030101010101" pitchFamily="2" charset="-122"/>
              </a:rPr>
              <a:t>（</a:t>
            </a:r>
            <a:r>
              <a:rPr lang="en" altLang="zh-CN" dirty="0">
                <a:effectLst/>
                <a:latin typeface="SimSun" panose="02010600030101010101" pitchFamily="2" charset="-122"/>
                <a:ea typeface="SimSun" panose="02010600030101010101" pitchFamily="2" charset="-122"/>
              </a:rPr>
              <a:t>·</a:t>
            </a:r>
            <a:r>
              <a:rPr lang="zh-CN" altLang="en" dirty="0">
                <a:effectLst/>
                <a:latin typeface="SimSun" panose="02010600030101010101" pitchFamily="2" charset="-122"/>
                <a:ea typeface="SimSun" panose="02010600030101010101" pitchFamily="2" charset="-122"/>
              </a:rPr>
              <a:t>）</a:t>
            </a:r>
            <a:r>
              <a:rPr lang="zh-CN" altLang="en-US" dirty="0">
                <a:effectLst/>
                <a:latin typeface="SimSun" panose="02010600030101010101" pitchFamily="2" charset="-122"/>
                <a:ea typeface="SimSun" panose="02010600030101010101" pitchFamily="2" charset="-122"/>
              </a:rPr>
              <a:t>用于获得动态权重因子</a:t>
            </a:r>
            <a:r>
              <a:rPr lang="el-GR" altLang="zh-CN" dirty="0">
                <a:effectLst/>
                <a:ea typeface="SimSun" panose="02010600030101010101" pitchFamily="2" charset="-122"/>
              </a:rPr>
              <a:t>λ</a:t>
            </a:r>
            <a:r>
              <a:rPr lang="zh-CN" altLang="el-GR" dirty="0">
                <a:effectLst/>
                <a:latin typeface="SimSun" panose="02010600030101010101" pitchFamily="2" charset="-122"/>
                <a:ea typeface="SimSun" panose="02010600030101010101" pitchFamily="2" charset="-122"/>
              </a:rPr>
              <a:t>，</a:t>
            </a:r>
            <a:r>
              <a:rPr lang="zh-CN" altLang="en-US" dirty="0">
                <a:effectLst/>
                <a:latin typeface="SimSun" panose="02010600030101010101" pitchFamily="2" charset="-122"/>
                <a:ea typeface="SimSun" panose="02010600030101010101" pitchFamily="2" charset="-122"/>
              </a:rPr>
              <a:t>其中网络通过训练分配相应的权重。</a:t>
            </a:r>
          </a:p>
          <a:p>
            <a:pPr marL="0" marR="0">
              <a:lnSpc>
                <a:spcPct val="150000"/>
              </a:lnSpc>
              <a:spcBef>
                <a:spcPts val="0"/>
              </a:spcBef>
              <a:spcAft>
                <a:spcPts val="0"/>
              </a:spcAft>
            </a:pPr>
            <a:r>
              <a:rPr lang="en" altLang="zh-CN" dirty="0">
                <a:effectLst/>
                <a:latin typeface="SimSun" panose="02010600030101010101" pitchFamily="2" charset="-122"/>
                <a:ea typeface="SimSun" panose="02010600030101010101" pitchFamily="2" charset="-122"/>
              </a:rPr>
              <a:t>Fc</a:t>
            </a:r>
            <a:r>
              <a:rPr lang="zh-CN" altLang="en" dirty="0">
                <a:effectLst/>
                <a:latin typeface="SimSun" panose="02010600030101010101" pitchFamily="2" charset="-122"/>
                <a:ea typeface="SimSun" panose="02010600030101010101" pitchFamily="2" charset="-122"/>
              </a:rPr>
              <a:t>（</a:t>
            </a:r>
            <a:r>
              <a:rPr lang="en" altLang="zh-CN" dirty="0">
                <a:effectLst/>
                <a:latin typeface="SimSun" panose="02010600030101010101" pitchFamily="2" charset="-122"/>
                <a:ea typeface="SimSun" panose="02010600030101010101" pitchFamily="2" charset="-122"/>
              </a:rPr>
              <a:t>·</a:t>
            </a:r>
            <a:r>
              <a:rPr lang="zh-CN" altLang="en" dirty="0">
                <a:effectLst/>
                <a:latin typeface="SimSun" panose="02010600030101010101" pitchFamily="2" charset="-122"/>
                <a:ea typeface="SimSun" panose="02010600030101010101" pitchFamily="2" charset="-122"/>
              </a:rPr>
              <a:t>）</a:t>
            </a:r>
            <a:r>
              <a:rPr lang="zh-CN" altLang="en-US" dirty="0">
                <a:effectLst/>
                <a:latin typeface="SimSun" panose="02010600030101010101" pitchFamily="2" charset="-122"/>
                <a:ea typeface="SimSun" panose="02010600030101010101" pitchFamily="2" charset="-122"/>
              </a:rPr>
              <a:t>提取图像的</a:t>
            </a:r>
            <a:r>
              <a:rPr lang="en" altLang="zh-CN" dirty="0">
                <a:effectLst/>
                <a:latin typeface="SimSun" panose="02010600030101010101" pitchFamily="2" charset="-122"/>
                <a:ea typeface="SimSun" panose="02010600030101010101" pitchFamily="2" charset="-122"/>
              </a:rPr>
              <a:t>HF</a:t>
            </a:r>
            <a:r>
              <a:rPr lang="zh-CN" altLang="en-US" dirty="0">
                <a:effectLst/>
                <a:latin typeface="SimSun" panose="02010600030101010101" pitchFamily="2" charset="-122"/>
                <a:ea typeface="SimSun" panose="02010600030101010101" pitchFamily="2" charset="-122"/>
              </a:rPr>
              <a:t>分量和</a:t>
            </a:r>
            <a:r>
              <a:rPr lang="en" altLang="zh-CN" dirty="0">
                <a:effectLst/>
                <a:latin typeface="SimSun" panose="02010600030101010101" pitchFamily="2" charset="-122"/>
                <a:ea typeface="SimSun" panose="02010600030101010101" pitchFamily="2" charset="-122"/>
              </a:rPr>
              <a:t>LF</a:t>
            </a:r>
            <a:r>
              <a:rPr lang="zh-CN" altLang="en-US" dirty="0">
                <a:effectLst/>
                <a:latin typeface="SimSun" panose="02010600030101010101" pitchFamily="2" charset="-122"/>
                <a:ea typeface="SimSun" panose="02010600030101010101" pitchFamily="2" charset="-122"/>
              </a:rPr>
              <a:t>分量。</a:t>
            </a:r>
          </a:p>
        </p:txBody>
      </p:sp>
    </p:spTree>
    <p:extLst>
      <p:ext uri="{BB962C8B-B14F-4D97-AF65-F5344CB8AC3E}">
        <p14:creationId xmlns:p14="http://schemas.microsoft.com/office/powerpoint/2010/main" val="586325249"/>
      </p:ext>
    </p:extLst>
  </p:cSld>
  <p:clrMapOvr>
    <a:masterClrMapping/>
  </p:clrMapOvr>
  <p:transition spd="slow" advTm="300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2</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Method</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2" name="文本框 1">
            <a:extLst>
              <a:ext uri="{FF2B5EF4-FFF2-40B4-BE49-F238E27FC236}">
                <a16:creationId xmlns:a16="http://schemas.microsoft.com/office/drawing/2014/main" id="{22923686-293B-096D-50A8-79CBA0BEDC98}"/>
              </a:ext>
            </a:extLst>
          </p:cNvPr>
          <p:cNvSpPr txBox="1"/>
          <p:nvPr/>
        </p:nvSpPr>
        <p:spPr>
          <a:xfrm>
            <a:off x="1206863" y="977138"/>
            <a:ext cx="3391641" cy="369332"/>
          </a:xfrm>
          <a:prstGeom prst="rect">
            <a:avLst/>
          </a:prstGeom>
          <a:noFill/>
        </p:spPr>
        <p:txBody>
          <a:bodyPr wrap="square" rtlCol="0">
            <a:spAutoFit/>
          </a:bodyPr>
          <a:lstStyle/>
          <a:p>
            <a:pPr marL="285750" indent="-285750">
              <a:buFont typeface="Wingdings" pitchFamily="2" charset="2"/>
              <a:buChar char="Ø"/>
            </a:pPr>
            <a:r>
              <a:rPr kumimoji="1" lang="zh-CN" altLang="en-US" dirty="0">
                <a:latin typeface="SimSun" panose="02010600030101010101" pitchFamily="2" charset="-122"/>
                <a:ea typeface="SimSun" panose="02010600030101010101" pitchFamily="2" charset="-122"/>
              </a:rPr>
              <a:t>多视角注意模块</a:t>
            </a:r>
          </a:p>
        </p:txBody>
      </p:sp>
      <p:pic>
        <p:nvPicPr>
          <p:cNvPr id="3" name="图片 2">
            <a:extLst>
              <a:ext uri="{FF2B5EF4-FFF2-40B4-BE49-F238E27FC236}">
                <a16:creationId xmlns:a16="http://schemas.microsoft.com/office/drawing/2014/main" id="{E86FC8B7-B439-FD08-D463-052BCEA96E21}"/>
              </a:ext>
            </a:extLst>
          </p:cNvPr>
          <p:cNvPicPr>
            <a:picLocks noChangeAspect="1"/>
          </p:cNvPicPr>
          <p:nvPr/>
        </p:nvPicPr>
        <p:blipFill>
          <a:blip r:embed="rId3"/>
          <a:stretch>
            <a:fillRect/>
          </a:stretch>
        </p:blipFill>
        <p:spPr>
          <a:xfrm>
            <a:off x="1206863" y="2904854"/>
            <a:ext cx="8394337" cy="3953146"/>
          </a:xfrm>
          <a:prstGeom prst="rect">
            <a:avLst/>
          </a:prstGeom>
        </p:spPr>
      </p:pic>
      <p:sp>
        <p:nvSpPr>
          <p:cNvPr id="5" name="文本框 4">
            <a:extLst>
              <a:ext uri="{FF2B5EF4-FFF2-40B4-BE49-F238E27FC236}">
                <a16:creationId xmlns:a16="http://schemas.microsoft.com/office/drawing/2014/main" id="{B0522213-A082-BFF1-213D-59E1A275101B}"/>
              </a:ext>
            </a:extLst>
          </p:cNvPr>
          <p:cNvSpPr txBox="1"/>
          <p:nvPr/>
        </p:nvSpPr>
        <p:spPr>
          <a:xfrm>
            <a:off x="4080510" y="910012"/>
            <a:ext cx="8012429" cy="1972335"/>
          </a:xfrm>
          <a:prstGeom prst="rect">
            <a:avLst/>
          </a:prstGeom>
          <a:noFill/>
        </p:spPr>
        <p:txBody>
          <a:bodyPr wrap="square" rtlCol="0">
            <a:spAutoFit/>
          </a:bodyPr>
          <a:lstStyle/>
          <a:p>
            <a:pPr>
              <a:lnSpc>
                <a:spcPts val="2460"/>
              </a:lnSpc>
            </a:pPr>
            <a:r>
              <a:rPr lang="zh-CN" altLang="en-US" dirty="0">
                <a:effectLst/>
                <a:latin typeface="SimSun" panose="02010600030101010101" pitchFamily="2" charset="-122"/>
                <a:ea typeface="SimSun" panose="02010600030101010101" pitchFamily="2" charset="-122"/>
              </a:rPr>
              <a:t>    设计了一个多视图注意模块，考虑工业数据中的不规则和弱缺陷。具体而言，设计了三个并行的特征提取，通过不同的感受野增强对不同尺寸缺陷的聚焦，可以从多个角度捕捉缺陷细节，更全面地获取弱缺陷的关键特征。</a:t>
            </a:r>
            <a:r>
              <a:rPr lang="zh-CN" altLang="en-US" dirty="0">
                <a:solidFill>
                  <a:srgbClr val="DF2A3F"/>
                </a:solidFill>
                <a:effectLst/>
                <a:latin typeface="SimSun" panose="02010600030101010101" pitchFamily="2" charset="-122"/>
                <a:ea typeface="SimSun" panose="02010600030101010101" pitchFamily="2" charset="-122"/>
              </a:rPr>
              <a:t>可变形卷积</a:t>
            </a:r>
            <a:r>
              <a:rPr lang="zh-CN" altLang="en-US" dirty="0">
                <a:effectLst/>
                <a:latin typeface="SimSun" panose="02010600030101010101" pitchFamily="2" charset="-122"/>
                <a:ea typeface="SimSun" panose="02010600030101010101" pitchFamily="2" charset="-122"/>
              </a:rPr>
              <a:t>增强了网络识别不规则形状缺陷和未知缺陷的能力。此外，在第</a:t>
            </a:r>
            <a:r>
              <a:rPr lang="en" altLang="zh-CN" dirty="0">
                <a:effectLst/>
                <a:latin typeface="SimSun" panose="02010600030101010101" pitchFamily="2" charset="-122"/>
                <a:ea typeface="SimSun" panose="02010600030101010101" pitchFamily="2" charset="-122"/>
              </a:rPr>
              <a:t>II-B</a:t>
            </a:r>
            <a:r>
              <a:rPr lang="zh-CN" altLang="en-US" dirty="0">
                <a:effectLst/>
                <a:latin typeface="SimSun" panose="02010600030101010101" pitchFamily="2" charset="-122"/>
                <a:ea typeface="SimSun" panose="02010600030101010101" pitchFamily="2" charset="-122"/>
              </a:rPr>
              <a:t>节中增加了</a:t>
            </a:r>
            <a:r>
              <a:rPr lang="en" altLang="zh-CN" dirty="0" err="1">
                <a:effectLst/>
                <a:latin typeface="SimSun" panose="02010600030101010101" pitchFamily="2" charset="-122"/>
                <a:ea typeface="SimSun" panose="02010600030101010101" pitchFamily="2" charset="-122"/>
              </a:rPr>
              <a:t>DWCNet</a:t>
            </a:r>
            <a:r>
              <a:rPr lang="zh-CN" altLang="en" dirty="0">
                <a:effectLst/>
                <a:latin typeface="SimSun" panose="02010600030101010101" pitchFamily="2" charset="-122"/>
                <a:ea typeface="SimSun" panose="02010600030101010101" pitchFamily="2" charset="-122"/>
              </a:rPr>
              <a:t>，</a:t>
            </a:r>
            <a:r>
              <a:rPr lang="zh-CN" altLang="en-US" dirty="0">
                <a:effectLst/>
                <a:latin typeface="SimSun" panose="02010600030101010101" pitchFamily="2" charset="-122"/>
                <a:ea typeface="SimSun" panose="02010600030101010101" pitchFamily="2" charset="-122"/>
              </a:rPr>
              <a:t>以过滤噪声并辅助网络训练。</a:t>
            </a:r>
            <a:endParaRPr lang="zh-CN" altLang="en-US" dirty="0">
              <a:latin typeface="SimSun" panose="02010600030101010101" pitchFamily="2" charset="-122"/>
              <a:ea typeface="SimSun" panose="02010600030101010101" pitchFamily="2" charset="-122"/>
            </a:endParaRPr>
          </a:p>
          <a:p>
            <a:endParaRPr kumimoji="1" lang="zh-CN" alt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144655463"/>
      </p:ext>
    </p:extLst>
  </p:cSld>
  <p:clrMapOvr>
    <a:masterClrMapping/>
  </p:clrMapOvr>
  <p:transition spd="slow" advTm="300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2</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Method</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4" name="文本框 3">
            <a:extLst>
              <a:ext uri="{FF2B5EF4-FFF2-40B4-BE49-F238E27FC236}">
                <a16:creationId xmlns:a16="http://schemas.microsoft.com/office/drawing/2014/main" id="{3303C05B-9556-6A6E-77EC-8D9A0E3DE285}"/>
              </a:ext>
            </a:extLst>
          </p:cNvPr>
          <p:cNvSpPr txBox="1"/>
          <p:nvPr/>
        </p:nvSpPr>
        <p:spPr>
          <a:xfrm>
            <a:off x="1206863" y="977138"/>
            <a:ext cx="3391641" cy="369332"/>
          </a:xfrm>
          <a:prstGeom prst="rect">
            <a:avLst/>
          </a:prstGeom>
          <a:noFill/>
        </p:spPr>
        <p:txBody>
          <a:bodyPr wrap="square" rtlCol="0">
            <a:spAutoFit/>
          </a:bodyPr>
          <a:lstStyle/>
          <a:p>
            <a:pPr marL="285750" indent="-285750">
              <a:buFont typeface="Wingdings" pitchFamily="2" charset="2"/>
              <a:buChar char="Ø"/>
            </a:pPr>
            <a:r>
              <a:rPr kumimoji="1" lang="zh-CN" altLang="en-US" dirty="0">
                <a:latin typeface="SimSun" panose="02010600030101010101" pitchFamily="2" charset="-122"/>
                <a:ea typeface="SimSun" panose="02010600030101010101" pitchFamily="2" charset="-122"/>
              </a:rPr>
              <a:t>多视角注意模块</a:t>
            </a:r>
          </a:p>
        </p:txBody>
      </p:sp>
      <p:pic>
        <p:nvPicPr>
          <p:cNvPr id="8" name="图片 7">
            <a:extLst>
              <a:ext uri="{FF2B5EF4-FFF2-40B4-BE49-F238E27FC236}">
                <a16:creationId xmlns:a16="http://schemas.microsoft.com/office/drawing/2014/main" id="{E363F09C-288A-8879-7940-B6F3FE52D11C}"/>
              </a:ext>
            </a:extLst>
          </p:cNvPr>
          <p:cNvPicPr>
            <a:picLocks noChangeAspect="1"/>
          </p:cNvPicPr>
          <p:nvPr/>
        </p:nvPicPr>
        <p:blipFill>
          <a:blip r:embed="rId3"/>
          <a:stretch>
            <a:fillRect/>
          </a:stretch>
        </p:blipFill>
        <p:spPr>
          <a:xfrm>
            <a:off x="4121655" y="0"/>
            <a:ext cx="7802880" cy="6568440"/>
          </a:xfrm>
          <a:prstGeom prst="rect">
            <a:avLst/>
          </a:prstGeom>
        </p:spPr>
      </p:pic>
      <p:sp>
        <p:nvSpPr>
          <p:cNvPr id="11" name="文本框 10">
            <a:extLst>
              <a:ext uri="{FF2B5EF4-FFF2-40B4-BE49-F238E27FC236}">
                <a16:creationId xmlns:a16="http://schemas.microsoft.com/office/drawing/2014/main" id="{E08CA6FC-40B8-24E5-E120-EEB4B7CDCE50}"/>
              </a:ext>
            </a:extLst>
          </p:cNvPr>
          <p:cNvSpPr txBox="1"/>
          <p:nvPr/>
        </p:nvSpPr>
        <p:spPr>
          <a:xfrm>
            <a:off x="-300037" y="960084"/>
            <a:ext cx="4597717" cy="5449569"/>
          </a:xfrm>
          <a:prstGeom prst="rect">
            <a:avLst/>
          </a:prstGeom>
          <a:noFill/>
        </p:spPr>
        <p:txBody>
          <a:bodyPr wrap="square">
            <a:spAutoFit/>
          </a:bodyPr>
          <a:lstStyle/>
          <a:p>
            <a:pPr marL="0" marR="0">
              <a:lnSpc>
                <a:spcPct val="150000"/>
              </a:lnSpc>
              <a:spcBef>
                <a:spcPts val="0"/>
              </a:spcBef>
              <a:spcAft>
                <a:spcPts val="0"/>
              </a:spcAft>
            </a:pPr>
            <a:endParaRPr lang="en" altLang="zh-CN" dirty="0">
              <a:effectLst/>
            </a:endParaRPr>
          </a:p>
          <a:p>
            <a:pPr marL="742950" marR="0" lvl="1" indent="-285750">
              <a:lnSpc>
                <a:spcPct val="150000"/>
              </a:lnSpc>
              <a:spcBef>
                <a:spcPts val="0"/>
              </a:spcBef>
              <a:spcAft>
                <a:spcPts val="0"/>
              </a:spcAft>
              <a:buFont typeface="Arial" panose="020B0604020202020204" pitchFamily="34" charset="0"/>
              <a:buChar char="•"/>
            </a:pPr>
            <a:r>
              <a:rPr lang="en" altLang="zh-CN" dirty="0">
                <a:effectLst/>
                <a:latin typeface="SimSun" panose="02010600030101010101" pitchFamily="2" charset="-122"/>
                <a:ea typeface="SimSun" panose="02010600030101010101" pitchFamily="2" charset="-122"/>
              </a:rPr>
              <a:t>A</a:t>
            </a:r>
            <a:r>
              <a:rPr lang="zh-CN" altLang="en" dirty="0">
                <a:effectLst/>
                <a:latin typeface="SimSun" panose="02010600030101010101" pitchFamily="2" charset="-122"/>
                <a:ea typeface="SimSun" panose="02010600030101010101" pitchFamily="2" charset="-122"/>
              </a:rPr>
              <a:t>、</a:t>
            </a:r>
            <a:r>
              <a:rPr lang="en" altLang="zh-CN" dirty="0">
                <a:effectLst/>
                <a:latin typeface="SimSun" panose="02010600030101010101" pitchFamily="2" charset="-122"/>
                <a:ea typeface="SimSun" panose="02010600030101010101" pitchFamily="2" charset="-122"/>
              </a:rPr>
              <a:t>B</a:t>
            </a:r>
            <a:r>
              <a:rPr lang="zh-CN" altLang="en-US" dirty="0">
                <a:effectLst/>
                <a:latin typeface="SimSun" panose="02010600030101010101" pitchFamily="2" charset="-122"/>
                <a:ea typeface="SimSun" panose="02010600030101010101" pitchFamily="2" charset="-122"/>
              </a:rPr>
              <a:t>和</a:t>
            </a:r>
            <a:r>
              <a:rPr lang="en" altLang="zh-CN" dirty="0">
                <a:effectLst/>
                <a:latin typeface="SimSun" panose="02010600030101010101" pitchFamily="2" charset="-122"/>
                <a:ea typeface="SimSun" panose="02010600030101010101" pitchFamily="2" charset="-122"/>
              </a:rPr>
              <a:t>C</a:t>
            </a:r>
            <a:r>
              <a:rPr lang="zh-CN" altLang="en-US" dirty="0">
                <a:effectLst/>
                <a:latin typeface="SimSun" panose="02010600030101010101" pitchFamily="2" charset="-122"/>
                <a:ea typeface="SimSun" panose="02010600030101010101" pitchFamily="2" charset="-122"/>
              </a:rPr>
              <a:t>的架构是通过参考挤压和激励（</a:t>
            </a:r>
            <a:r>
              <a:rPr lang="en" altLang="zh-CN" dirty="0">
                <a:effectLst/>
                <a:latin typeface="SimSun" panose="02010600030101010101" pitchFamily="2" charset="-122"/>
                <a:ea typeface="SimSun" panose="02010600030101010101" pitchFamily="2" charset="-122"/>
              </a:rPr>
              <a:t>SE</a:t>
            </a:r>
            <a:r>
              <a:rPr lang="zh-CN" altLang="en" dirty="0">
                <a:effectLst/>
                <a:latin typeface="SimSun" panose="02010600030101010101" pitchFamily="2" charset="-122"/>
                <a:ea typeface="SimSun" panose="02010600030101010101" pitchFamily="2" charset="-122"/>
              </a:rPr>
              <a:t>）</a:t>
            </a:r>
            <a:r>
              <a:rPr lang="zh-CN" altLang="en-US" dirty="0">
                <a:effectLst/>
                <a:latin typeface="SimSun" panose="02010600030101010101" pitchFamily="2" charset="-122"/>
                <a:ea typeface="SimSun" panose="02010600030101010101" pitchFamily="2" charset="-122"/>
              </a:rPr>
              <a:t>网络设计的</a:t>
            </a:r>
            <a:r>
              <a:rPr lang="en-US" altLang="zh-CN" dirty="0">
                <a:effectLst/>
                <a:latin typeface="SimSun" panose="02010600030101010101" pitchFamily="2" charset="-122"/>
                <a:ea typeface="SimSun" panose="02010600030101010101" pitchFamily="2" charset="-122"/>
              </a:rPr>
              <a:t>[19]</a:t>
            </a:r>
            <a:r>
              <a:rPr lang="zh-CN" altLang="en-US" dirty="0">
                <a:effectLst/>
                <a:latin typeface="SimSun" panose="02010600030101010101" pitchFamily="2" charset="-122"/>
                <a:ea typeface="SimSun" panose="02010600030101010101" pitchFamily="2" charset="-122"/>
              </a:rPr>
              <a:t>。</a:t>
            </a:r>
            <a:r>
              <a:rPr lang="en" altLang="zh-CN" dirty="0">
                <a:effectLst/>
                <a:latin typeface="SimSun" panose="02010600030101010101" pitchFamily="2" charset="-122"/>
                <a:ea typeface="SimSun" panose="02010600030101010101" pitchFamily="2" charset="-122"/>
              </a:rPr>
              <a:t>SE</a:t>
            </a:r>
            <a:r>
              <a:rPr lang="zh-CN" altLang="en-US" dirty="0">
                <a:effectLst/>
                <a:latin typeface="SimSun" panose="02010600030101010101" pitchFamily="2" charset="-122"/>
                <a:ea typeface="SimSun" panose="02010600030101010101" pitchFamily="2" charset="-122"/>
              </a:rPr>
              <a:t>网络可以通过多个线性层将特征图转换为特征向量。与</a:t>
            </a:r>
            <a:r>
              <a:rPr lang="en" altLang="zh-CN" dirty="0">
                <a:effectLst/>
                <a:latin typeface="SimSun" panose="02010600030101010101" pitchFamily="2" charset="-122"/>
                <a:ea typeface="SimSun" panose="02010600030101010101" pitchFamily="2" charset="-122"/>
              </a:rPr>
              <a:t>SE</a:t>
            </a:r>
            <a:r>
              <a:rPr lang="zh-CN" altLang="en-US" dirty="0">
                <a:effectLst/>
                <a:latin typeface="SimSun" panose="02010600030101010101" pitchFamily="2" charset="-122"/>
                <a:ea typeface="SimSun" panose="02010600030101010101" pitchFamily="2" charset="-122"/>
              </a:rPr>
              <a:t>网络不同的是，本文将特征映射进行卷积，得到新的特征映射，并通过多层感知器（</a:t>
            </a:r>
            <a:r>
              <a:rPr lang="en" altLang="zh-CN" dirty="0">
                <a:effectLst/>
                <a:latin typeface="SimSun" panose="02010600030101010101" pitchFamily="2" charset="-122"/>
                <a:ea typeface="SimSun" panose="02010600030101010101" pitchFamily="2" charset="-122"/>
              </a:rPr>
              <a:t>MMLP</a:t>
            </a:r>
            <a:r>
              <a:rPr lang="zh-CN" altLang="en" dirty="0">
                <a:effectLst/>
                <a:latin typeface="SimSun" panose="02010600030101010101" pitchFamily="2" charset="-122"/>
                <a:ea typeface="SimSun" panose="02010600030101010101" pitchFamily="2" charset="-122"/>
              </a:rPr>
              <a:t>）</a:t>
            </a:r>
            <a:r>
              <a:rPr lang="zh-CN" altLang="en-US" dirty="0">
                <a:effectLst/>
                <a:latin typeface="SimSun" panose="02010600030101010101" pitchFamily="2" charset="-122"/>
                <a:ea typeface="SimSun" panose="02010600030101010101" pitchFamily="2" charset="-122"/>
              </a:rPr>
              <a:t>对信息进行压缩。因此，与</a:t>
            </a:r>
            <a:r>
              <a:rPr lang="en" altLang="zh-CN" dirty="0">
                <a:effectLst/>
                <a:latin typeface="SimSun" panose="02010600030101010101" pitchFamily="2" charset="-122"/>
                <a:ea typeface="SimSun" panose="02010600030101010101" pitchFamily="2" charset="-122"/>
              </a:rPr>
              <a:t>SE</a:t>
            </a:r>
            <a:r>
              <a:rPr lang="zh-CN" altLang="en-US" dirty="0">
                <a:effectLst/>
                <a:latin typeface="SimSun" panose="02010600030101010101" pitchFamily="2" charset="-122"/>
                <a:ea typeface="SimSun" panose="02010600030101010101" pitchFamily="2" charset="-122"/>
              </a:rPr>
              <a:t>网络相比，提出了残差结构和多视图，以提高网络的稳定性和特征多样性。</a:t>
            </a:r>
          </a:p>
          <a:p>
            <a:pPr marL="742950" marR="0" lvl="1" indent="-285750">
              <a:lnSpc>
                <a:spcPct val="150000"/>
              </a:lnSpc>
              <a:spcBef>
                <a:spcPts val="0"/>
              </a:spcBef>
              <a:spcAft>
                <a:spcPts val="0"/>
              </a:spcAft>
              <a:buFont typeface="Arial" panose="020B0604020202020204" pitchFamily="34" charset="0"/>
              <a:buChar char="•"/>
            </a:pPr>
            <a:r>
              <a:rPr lang="zh-CN" altLang="en-US" dirty="0">
                <a:effectLst/>
                <a:latin typeface="SimSun" panose="02010600030101010101" pitchFamily="2" charset="-122"/>
                <a:ea typeface="SimSun" panose="02010600030101010101" pitchFamily="2" charset="-122"/>
              </a:rPr>
              <a:t>在模块</a:t>
            </a:r>
            <a:r>
              <a:rPr lang="en" altLang="zh-CN" dirty="0">
                <a:effectLst/>
                <a:latin typeface="SimSun" panose="02010600030101010101" pitchFamily="2" charset="-122"/>
                <a:ea typeface="SimSun" panose="02010600030101010101" pitchFamily="2" charset="-122"/>
              </a:rPr>
              <a:t>C</a:t>
            </a:r>
            <a:r>
              <a:rPr lang="zh-CN" altLang="en-US" dirty="0">
                <a:effectLst/>
                <a:latin typeface="SimSun" panose="02010600030101010101" pitchFamily="2" charset="-122"/>
                <a:ea typeface="SimSun" panose="02010600030101010101" pitchFamily="2" charset="-122"/>
              </a:rPr>
              <a:t>中，通过两种不同的全局池化方法以及</a:t>
            </a:r>
            <a:r>
              <a:rPr lang="en" altLang="zh-CN" dirty="0">
                <a:effectLst/>
                <a:latin typeface="SimSun" panose="02010600030101010101" pitchFamily="2" charset="-122"/>
                <a:ea typeface="SimSun" panose="02010600030101010101" pitchFamily="2" charset="-122"/>
              </a:rPr>
              <a:t>MMLP</a:t>
            </a:r>
            <a:r>
              <a:rPr lang="zh-CN" altLang="en-US" dirty="0">
                <a:effectLst/>
                <a:latin typeface="SimSun" panose="02010600030101010101" pitchFamily="2" charset="-122"/>
                <a:ea typeface="SimSun" panose="02010600030101010101" pitchFamily="2" charset="-122"/>
              </a:rPr>
              <a:t>将特征图压缩为特征向量，并最终将结果堆叠。</a:t>
            </a:r>
          </a:p>
        </p:txBody>
      </p:sp>
    </p:spTree>
    <p:extLst>
      <p:ext uri="{BB962C8B-B14F-4D97-AF65-F5344CB8AC3E}">
        <p14:creationId xmlns:p14="http://schemas.microsoft.com/office/powerpoint/2010/main" val="2405355352"/>
      </p:ext>
    </p:extLst>
  </p:cSld>
  <p:clrMapOvr>
    <a:masterClrMapping/>
  </p:clrMapOvr>
  <p:transition spd="slow" advTm="300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2</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Method</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2" name="文本框 1">
            <a:extLst>
              <a:ext uri="{FF2B5EF4-FFF2-40B4-BE49-F238E27FC236}">
                <a16:creationId xmlns:a16="http://schemas.microsoft.com/office/drawing/2014/main" id="{22923686-293B-096D-50A8-79CBA0BEDC98}"/>
              </a:ext>
            </a:extLst>
          </p:cNvPr>
          <p:cNvSpPr txBox="1"/>
          <p:nvPr/>
        </p:nvSpPr>
        <p:spPr>
          <a:xfrm>
            <a:off x="1206863" y="977138"/>
            <a:ext cx="10600327" cy="923330"/>
          </a:xfrm>
          <a:prstGeom prst="rect">
            <a:avLst/>
          </a:prstGeom>
          <a:noFill/>
        </p:spPr>
        <p:txBody>
          <a:bodyPr wrap="square" rtlCol="0">
            <a:spAutoFit/>
          </a:bodyPr>
          <a:lstStyle/>
          <a:p>
            <a:pPr marL="285750" indent="-285750">
              <a:buFont typeface="Wingdings" pitchFamily="2" charset="2"/>
              <a:buChar char="Ø"/>
            </a:pPr>
            <a:r>
              <a:rPr kumimoji="1" lang="zh-CN" altLang="en-US" dirty="0">
                <a:latin typeface="SimSun" panose="02010600030101010101" pitchFamily="2" charset="-122"/>
                <a:ea typeface="SimSun" panose="02010600030101010101" pitchFamily="2" charset="-122"/>
              </a:rPr>
              <a:t>动态反馈模块</a:t>
            </a:r>
            <a:endParaRPr kumimoji="1" lang="en-US" altLang="zh-CN" dirty="0">
              <a:latin typeface="SimSun" panose="02010600030101010101" pitchFamily="2" charset="-122"/>
              <a:ea typeface="SimSun" panose="02010600030101010101" pitchFamily="2" charset="-122"/>
            </a:endParaRPr>
          </a:p>
          <a:p>
            <a:r>
              <a:rPr lang="zh-CN" altLang="en-US" b="0" i="0" dirty="0">
                <a:effectLst/>
                <a:latin typeface="SimSun" panose="02010600030101010101" pitchFamily="2" charset="-122"/>
                <a:ea typeface="SimSun" panose="02010600030101010101" pitchFamily="2" charset="-122"/>
              </a:rPr>
              <a:t>    动态反馈模块可以动态地连接不同级别的特征图，并使用多视角的注意力网络来增强特征。此外，这些特征可以反馈到特征提取模块，从而进一步增强。</a:t>
            </a:r>
            <a:endParaRPr kumimoji="1" lang="zh-CN" altLang="en-US" dirty="0">
              <a:latin typeface="SimSun" panose="02010600030101010101" pitchFamily="2" charset="-122"/>
              <a:ea typeface="SimSun" panose="02010600030101010101" pitchFamily="2" charset="-122"/>
            </a:endParaRPr>
          </a:p>
        </p:txBody>
      </p:sp>
      <p:pic>
        <p:nvPicPr>
          <p:cNvPr id="4" name="图片 3">
            <a:extLst>
              <a:ext uri="{FF2B5EF4-FFF2-40B4-BE49-F238E27FC236}">
                <a16:creationId xmlns:a16="http://schemas.microsoft.com/office/drawing/2014/main" id="{A476A395-418E-FC30-0213-3BFAF028B3C9}"/>
              </a:ext>
            </a:extLst>
          </p:cNvPr>
          <p:cNvPicPr>
            <a:picLocks noChangeAspect="1"/>
          </p:cNvPicPr>
          <p:nvPr/>
        </p:nvPicPr>
        <p:blipFill>
          <a:blip r:embed="rId3"/>
          <a:stretch>
            <a:fillRect/>
          </a:stretch>
        </p:blipFill>
        <p:spPr>
          <a:xfrm>
            <a:off x="0" y="2005593"/>
            <a:ext cx="6270171" cy="3069398"/>
          </a:xfrm>
          <a:prstGeom prst="rect">
            <a:avLst/>
          </a:prstGeom>
        </p:spPr>
      </p:pic>
      <p:pic>
        <p:nvPicPr>
          <p:cNvPr id="6" name="图片 5">
            <a:extLst>
              <a:ext uri="{FF2B5EF4-FFF2-40B4-BE49-F238E27FC236}">
                <a16:creationId xmlns:a16="http://schemas.microsoft.com/office/drawing/2014/main" id="{03954B99-884B-66C7-2DB9-EB7E83BF061D}"/>
              </a:ext>
            </a:extLst>
          </p:cNvPr>
          <p:cNvPicPr>
            <a:picLocks noChangeAspect="1"/>
          </p:cNvPicPr>
          <p:nvPr/>
        </p:nvPicPr>
        <p:blipFill>
          <a:blip r:embed="rId4"/>
          <a:stretch>
            <a:fillRect/>
          </a:stretch>
        </p:blipFill>
        <p:spPr>
          <a:xfrm>
            <a:off x="6507026" y="1934693"/>
            <a:ext cx="4799330" cy="1157222"/>
          </a:xfrm>
          <a:prstGeom prst="rect">
            <a:avLst/>
          </a:prstGeom>
        </p:spPr>
      </p:pic>
      <p:pic>
        <p:nvPicPr>
          <p:cNvPr id="7" name="图片 6">
            <a:extLst>
              <a:ext uri="{FF2B5EF4-FFF2-40B4-BE49-F238E27FC236}">
                <a16:creationId xmlns:a16="http://schemas.microsoft.com/office/drawing/2014/main" id="{A026E7EA-D2C5-AD62-2D92-E45001164C22}"/>
              </a:ext>
            </a:extLst>
          </p:cNvPr>
          <p:cNvPicPr>
            <a:picLocks noChangeAspect="1"/>
          </p:cNvPicPr>
          <p:nvPr/>
        </p:nvPicPr>
        <p:blipFill>
          <a:blip r:embed="rId5"/>
          <a:stretch>
            <a:fillRect/>
          </a:stretch>
        </p:blipFill>
        <p:spPr>
          <a:xfrm>
            <a:off x="6590211" y="3429000"/>
            <a:ext cx="5138533" cy="923330"/>
          </a:xfrm>
          <a:prstGeom prst="rect">
            <a:avLst/>
          </a:prstGeom>
        </p:spPr>
      </p:pic>
      <p:pic>
        <p:nvPicPr>
          <p:cNvPr id="8" name="图片 7">
            <a:extLst>
              <a:ext uri="{FF2B5EF4-FFF2-40B4-BE49-F238E27FC236}">
                <a16:creationId xmlns:a16="http://schemas.microsoft.com/office/drawing/2014/main" id="{47672B09-FD8B-C3EB-E2D6-E3512A6BEB31}"/>
              </a:ext>
            </a:extLst>
          </p:cNvPr>
          <p:cNvPicPr>
            <a:picLocks noChangeAspect="1"/>
          </p:cNvPicPr>
          <p:nvPr/>
        </p:nvPicPr>
        <p:blipFill>
          <a:blip r:embed="rId6"/>
          <a:stretch>
            <a:fillRect/>
          </a:stretch>
        </p:blipFill>
        <p:spPr>
          <a:xfrm>
            <a:off x="7052393" y="5653304"/>
            <a:ext cx="3708596" cy="1044675"/>
          </a:xfrm>
          <a:prstGeom prst="rect">
            <a:avLst/>
          </a:prstGeom>
        </p:spPr>
      </p:pic>
      <p:sp>
        <p:nvSpPr>
          <p:cNvPr id="10" name="文本框 9">
            <a:extLst>
              <a:ext uri="{FF2B5EF4-FFF2-40B4-BE49-F238E27FC236}">
                <a16:creationId xmlns:a16="http://schemas.microsoft.com/office/drawing/2014/main" id="{76E2B046-7A39-F7A0-272D-134F1EABD6A2}"/>
              </a:ext>
            </a:extLst>
          </p:cNvPr>
          <p:cNvSpPr txBox="1"/>
          <p:nvPr/>
        </p:nvSpPr>
        <p:spPr>
          <a:xfrm>
            <a:off x="5857739" y="4383017"/>
            <a:ext cx="6097904" cy="1200329"/>
          </a:xfrm>
          <a:prstGeom prst="rect">
            <a:avLst/>
          </a:prstGeom>
          <a:noFill/>
        </p:spPr>
        <p:txBody>
          <a:bodyPr wrap="square">
            <a:spAutoFit/>
          </a:bodyPr>
          <a:lstStyle/>
          <a:p>
            <a:r>
              <a:rPr lang="zh-CN" altLang="en-US" b="0" i="0" dirty="0">
                <a:effectLst/>
                <a:latin typeface="SimSun" panose="02010600030101010101" pitchFamily="2" charset="-122"/>
                <a:ea typeface="SimSun" panose="02010600030101010101" pitchFamily="2" charset="-122"/>
              </a:rPr>
              <a:t>将增强的特征输入到特征提取模块以获得反馈特征</a:t>
            </a:r>
            <a:r>
              <a:rPr lang="en" altLang="zh-CN" b="0" i="0" dirty="0">
                <a:effectLst/>
                <a:latin typeface="SimSun" panose="02010600030101010101" pitchFamily="2" charset="-122"/>
                <a:ea typeface="SimSun" panose="02010600030101010101" pitchFamily="2" charset="-122"/>
              </a:rPr>
              <a:t>mi</a:t>
            </a:r>
            <a:r>
              <a:rPr lang="zh-CN" altLang="en" b="0" i="0" dirty="0">
                <a:effectLst/>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将融合后的特征</a:t>
            </a:r>
            <a:r>
              <a:rPr lang="en" altLang="zh-CN" b="0" i="0" dirty="0">
                <a:effectLst/>
                <a:latin typeface="SimSun" panose="02010600030101010101" pitchFamily="2" charset="-122"/>
                <a:ea typeface="SimSun" panose="02010600030101010101" pitchFamily="2" charset="-122"/>
              </a:rPr>
              <a:t>zi</a:t>
            </a:r>
            <a:r>
              <a:rPr lang="zh-CN" altLang="en-US" b="0" i="0" dirty="0">
                <a:effectLst/>
                <a:latin typeface="SimSun" panose="02010600030101010101" pitchFamily="2" charset="-122"/>
                <a:ea typeface="SimSun" panose="02010600030101010101" pitchFamily="2" charset="-122"/>
              </a:rPr>
              <a:t>和反馈特征</a:t>
            </a:r>
            <a:r>
              <a:rPr lang="en" altLang="zh-CN" b="0" i="0" dirty="0">
                <a:effectLst/>
                <a:latin typeface="SimSun" panose="02010600030101010101" pitchFamily="2" charset="-122"/>
                <a:ea typeface="SimSun" panose="02010600030101010101" pitchFamily="2" charset="-122"/>
              </a:rPr>
              <a:t>mi</a:t>
            </a:r>
            <a:r>
              <a:rPr lang="zh-CN" altLang="en-US" b="0" i="0" dirty="0">
                <a:effectLst/>
                <a:latin typeface="SimSun" panose="02010600030101010101" pitchFamily="2" charset="-122"/>
                <a:ea typeface="SimSun" panose="02010600030101010101" pitchFamily="2" charset="-122"/>
              </a:rPr>
              <a:t>按照权重相加，得到最终的特征</a:t>
            </a:r>
            <a:r>
              <a:rPr lang="en" altLang="zh-CN" b="0" i="0" dirty="0">
                <a:effectLst/>
                <a:latin typeface="SimSun" panose="02010600030101010101" pitchFamily="2" charset="-122"/>
                <a:ea typeface="SimSun" panose="02010600030101010101" pitchFamily="2" charset="-122"/>
              </a:rPr>
              <a:t>vi</a:t>
            </a:r>
            <a:r>
              <a:rPr lang="zh-CN" altLang="en" b="0" i="0" dirty="0">
                <a:effectLst/>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可以将其输入到头部网络中生成锚点进行回归。具体方程为</a:t>
            </a:r>
            <a:endParaRPr lang="zh-CN" alt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185874801"/>
      </p:ext>
    </p:extLst>
  </p:cSld>
  <p:clrMapOvr>
    <a:masterClrMapping/>
  </p:clrMapOvr>
  <p:transition spd="slow" advTm="300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42" name="图片 41">
            <a:extLst>
              <a:ext uri="{FF2B5EF4-FFF2-40B4-BE49-F238E27FC236}">
                <a16:creationId xmlns:a16="http://schemas.microsoft.com/office/drawing/2014/main" id="{DAC92CAC-29F8-4F0A-8148-495B0ADD64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106"/>
            <a:ext cx="12192000" cy="6858000"/>
          </a:xfrm>
          <a:prstGeom prst="rect">
            <a:avLst/>
          </a:prstGeom>
        </p:spPr>
      </p:pic>
      <p:grpSp>
        <p:nvGrpSpPr>
          <p:cNvPr id="44" name="组合 43">
            <a:extLst>
              <a:ext uri="{FF2B5EF4-FFF2-40B4-BE49-F238E27FC236}">
                <a16:creationId xmlns:a16="http://schemas.microsoft.com/office/drawing/2014/main" id="{41CCE9E6-3FAA-41B4-9426-B1D4B0CFE157}"/>
              </a:ext>
            </a:extLst>
          </p:cNvPr>
          <p:cNvGrpSpPr/>
          <p:nvPr/>
        </p:nvGrpSpPr>
        <p:grpSpPr>
          <a:xfrm rot="10800000">
            <a:off x="0" y="4564131"/>
            <a:ext cx="2117288" cy="2334478"/>
            <a:chOff x="9664473" y="816338"/>
            <a:chExt cx="3185286" cy="3512032"/>
          </a:xfrm>
        </p:grpSpPr>
        <p:sp>
          <p:nvSpPr>
            <p:cNvPr id="45" name="íṧḻiḋe">
              <a:extLst>
                <a:ext uri="{FF2B5EF4-FFF2-40B4-BE49-F238E27FC236}">
                  <a16:creationId xmlns:a16="http://schemas.microsoft.com/office/drawing/2014/main" id="{2822013B-ACFD-4492-A281-408EDC1CE7B9}"/>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6" name="íş1íḍè">
              <a:extLst>
                <a:ext uri="{FF2B5EF4-FFF2-40B4-BE49-F238E27FC236}">
                  <a16:creationId xmlns:a16="http://schemas.microsoft.com/office/drawing/2014/main" id="{55AC0C0F-4624-4C6B-B828-BF1FB073CE99}"/>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grpSp>
      <p:grpSp>
        <p:nvGrpSpPr>
          <p:cNvPr id="47" name="组合 46">
            <a:extLst>
              <a:ext uri="{FF2B5EF4-FFF2-40B4-BE49-F238E27FC236}">
                <a16:creationId xmlns:a16="http://schemas.microsoft.com/office/drawing/2014/main" id="{FE1F7005-2B10-4368-AA6E-018679BDEE0B}"/>
              </a:ext>
            </a:extLst>
          </p:cNvPr>
          <p:cNvGrpSpPr/>
          <p:nvPr/>
        </p:nvGrpSpPr>
        <p:grpSpPr>
          <a:xfrm rot="10800000">
            <a:off x="9002791" y="-6105"/>
            <a:ext cx="3204450" cy="4893654"/>
            <a:chOff x="-15240" y="3375944"/>
            <a:chExt cx="3204450" cy="4893654"/>
          </a:xfrm>
        </p:grpSpPr>
        <p:sp>
          <p:nvSpPr>
            <p:cNvPr id="48" name="íSliḑè">
              <a:extLst>
                <a:ext uri="{FF2B5EF4-FFF2-40B4-BE49-F238E27FC236}">
                  <a16:creationId xmlns:a16="http://schemas.microsoft.com/office/drawing/2014/main" id="{65E39635-9DFC-4AC7-A50B-0A92512C80DD}"/>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9" name="íš1ïḋe">
              <a:extLst>
                <a:ext uri="{FF2B5EF4-FFF2-40B4-BE49-F238E27FC236}">
                  <a16:creationId xmlns:a16="http://schemas.microsoft.com/office/drawing/2014/main" id="{29907E5A-31DB-40A8-AA8D-93D6CA6C1A9A}"/>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50" name="iṡḻiďè">
              <a:extLst>
                <a:ext uri="{FF2B5EF4-FFF2-40B4-BE49-F238E27FC236}">
                  <a16:creationId xmlns:a16="http://schemas.microsoft.com/office/drawing/2014/main" id="{1F967B35-9443-49EB-84D0-6748AC279B08}"/>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53" name="íşḷiḍé">
            <a:extLst>
              <a:ext uri="{FF2B5EF4-FFF2-40B4-BE49-F238E27FC236}">
                <a16:creationId xmlns:a16="http://schemas.microsoft.com/office/drawing/2014/main" id="{3471AA9E-5D95-49F9-8E2C-798700544B4C}"/>
              </a:ext>
            </a:extLst>
          </p:cNvPr>
          <p:cNvSpPr/>
          <p:nvPr/>
        </p:nvSpPr>
        <p:spPr>
          <a:xfrm>
            <a:off x="4457021" y="2018283"/>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iṡḻiďè"/>
          <p:cNvSpPr>
            <a:spLocks/>
          </p:cNvSpPr>
          <p:nvPr/>
        </p:nvSpPr>
        <p:spPr bwMode="auto">
          <a:xfrm rot="17590292">
            <a:off x="2643740" y="2459746"/>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6" name="iṡḻiďè"/>
          <p:cNvSpPr>
            <a:spLocks/>
          </p:cNvSpPr>
          <p:nvPr/>
        </p:nvSpPr>
        <p:spPr bwMode="auto">
          <a:xfrm rot="17590292">
            <a:off x="1732211" y="1971953"/>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3" name="MH_Others_1"/>
          <p:cNvSpPr txBox="1"/>
          <p:nvPr>
            <p:custDataLst>
              <p:tags r:id="rId1"/>
            </p:custDataLst>
          </p:nvPr>
        </p:nvSpPr>
        <p:spPr>
          <a:xfrm>
            <a:off x="1513457" y="2963007"/>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cs typeface="+mn-ea"/>
                <a:sym typeface="+mn-lt"/>
              </a:rPr>
              <a:t>PART 03</a:t>
            </a:r>
            <a:endParaRPr lang="zh-CN" altLang="en-US" sz="4400" b="1" dirty="0">
              <a:solidFill>
                <a:schemeClr val="bg1"/>
              </a:solidFill>
              <a:effectLst>
                <a:outerShdw blurRad="38100" dist="38100" dir="2700000" algn="tl">
                  <a:srgbClr val="000000">
                    <a:alpha val="43137"/>
                  </a:srgbClr>
                </a:outerShdw>
              </a:effectLst>
              <a:cs typeface="+mn-ea"/>
              <a:sym typeface="+mn-lt"/>
            </a:endParaRPr>
          </a:p>
        </p:txBody>
      </p:sp>
      <p:sp>
        <p:nvSpPr>
          <p:cNvPr id="35" name="矩形 34"/>
          <p:cNvSpPr/>
          <p:nvPr/>
        </p:nvSpPr>
        <p:spPr>
          <a:xfrm>
            <a:off x="4955804" y="3054593"/>
            <a:ext cx="2942344" cy="646331"/>
          </a:xfrm>
          <a:prstGeom prst="rect">
            <a:avLst/>
          </a:prstGeom>
        </p:spPr>
        <p:txBody>
          <a:bodyPr wrap="none">
            <a:spAutoFit/>
          </a:bodyPr>
          <a:lstStyle/>
          <a:p>
            <a:r>
              <a:rPr lang="en-US" altLang="zh-CN" sz="3600" spc="300" dirty="0">
                <a:solidFill>
                  <a:srgbClr val="436B9B"/>
                </a:solidFill>
                <a:cs typeface="+mn-ea"/>
                <a:sym typeface="+mn-lt"/>
              </a:rPr>
              <a:t>Experiments</a:t>
            </a:r>
            <a:endParaRPr lang="zh-CN" altLang="en-US" sz="3600" spc="300" dirty="0">
              <a:solidFill>
                <a:srgbClr val="436B9B"/>
              </a:solidFill>
              <a:cs typeface="+mn-ea"/>
              <a:sym typeface="+mn-lt"/>
            </a:endParaRPr>
          </a:p>
        </p:txBody>
      </p:sp>
    </p:spTree>
    <p:extLst>
      <p:ext uri="{BB962C8B-B14F-4D97-AF65-F5344CB8AC3E}">
        <p14:creationId xmlns:p14="http://schemas.microsoft.com/office/powerpoint/2010/main" val="1404784345"/>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transition="in" filter="fade">
                                      <p:cBhvr>
                                        <p:cTn id="10" dur="1000"/>
                                        <p:tgtEl>
                                          <p:spTgt spid="3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1000" fill="hold"/>
                                        <p:tgtEl>
                                          <p:spTgt spid="36"/>
                                        </p:tgtEl>
                                        <p:attrNameLst>
                                          <p:attrName>ppt_w</p:attrName>
                                        </p:attrNameLst>
                                      </p:cBhvr>
                                      <p:tavLst>
                                        <p:tav tm="0">
                                          <p:val>
                                            <p:fltVal val="0"/>
                                          </p:val>
                                        </p:tav>
                                        <p:tav tm="100000">
                                          <p:val>
                                            <p:strVal val="#ppt_w"/>
                                          </p:val>
                                        </p:tav>
                                      </p:tavLst>
                                    </p:anim>
                                    <p:anim calcmode="lin" valueType="num">
                                      <p:cBhvr>
                                        <p:cTn id="14" dur="1000" fill="hold"/>
                                        <p:tgtEl>
                                          <p:spTgt spid="36"/>
                                        </p:tgtEl>
                                        <p:attrNameLst>
                                          <p:attrName>ppt_h</p:attrName>
                                        </p:attrNameLst>
                                      </p:cBhvr>
                                      <p:tavLst>
                                        <p:tav tm="0">
                                          <p:val>
                                            <p:fltVal val="0"/>
                                          </p:val>
                                        </p:tav>
                                        <p:tav tm="100000">
                                          <p:val>
                                            <p:strVal val="#ppt_h"/>
                                          </p:val>
                                        </p:tav>
                                      </p:tavLst>
                                    </p:anim>
                                    <p:anim calcmode="lin" valueType="num">
                                      <p:cBhvr>
                                        <p:cTn id="15" dur="1000" fill="hold"/>
                                        <p:tgtEl>
                                          <p:spTgt spid="36"/>
                                        </p:tgtEl>
                                        <p:attrNameLst>
                                          <p:attrName>style.rotation</p:attrName>
                                        </p:attrNameLst>
                                      </p:cBhvr>
                                      <p:tavLst>
                                        <p:tav tm="0">
                                          <p:val>
                                            <p:fltVal val="90"/>
                                          </p:val>
                                        </p:tav>
                                        <p:tav tm="100000">
                                          <p:val>
                                            <p:fltVal val="0"/>
                                          </p:val>
                                        </p:tav>
                                      </p:tavLst>
                                    </p:anim>
                                    <p:animEffect transition="in" filter="fade">
                                      <p:cBhvr>
                                        <p:cTn id="16" dur="10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1000" fill="hold"/>
                                        <p:tgtEl>
                                          <p:spTgt spid="33"/>
                                        </p:tgtEl>
                                        <p:attrNameLst>
                                          <p:attrName>ppt_w</p:attrName>
                                        </p:attrNameLst>
                                      </p:cBhvr>
                                      <p:tavLst>
                                        <p:tav tm="0">
                                          <p:val>
                                            <p:fltVal val="0"/>
                                          </p:val>
                                        </p:tav>
                                        <p:tav tm="100000">
                                          <p:val>
                                            <p:strVal val="#ppt_w"/>
                                          </p:val>
                                        </p:tav>
                                      </p:tavLst>
                                    </p:anim>
                                    <p:anim calcmode="lin" valueType="num">
                                      <p:cBhvr>
                                        <p:cTn id="20" dur="1000" fill="hold"/>
                                        <p:tgtEl>
                                          <p:spTgt spid="33"/>
                                        </p:tgtEl>
                                        <p:attrNameLst>
                                          <p:attrName>ppt_h</p:attrName>
                                        </p:attrNameLst>
                                      </p:cBhvr>
                                      <p:tavLst>
                                        <p:tav tm="0">
                                          <p:val>
                                            <p:fltVal val="0"/>
                                          </p:val>
                                        </p:tav>
                                        <p:tav tm="100000">
                                          <p:val>
                                            <p:strVal val="#ppt_h"/>
                                          </p:val>
                                        </p:tav>
                                      </p:tavLst>
                                    </p:anim>
                                    <p:anim calcmode="lin" valueType="num">
                                      <p:cBhvr>
                                        <p:cTn id="21" dur="1000" fill="hold"/>
                                        <p:tgtEl>
                                          <p:spTgt spid="33"/>
                                        </p:tgtEl>
                                        <p:attrNameLst>
                                          <p:attrName>style.rotation</p:attrName>
                                        </p:attrNameLst>
                                      </p:cBhvr>
                                      <p:tavLst>
                                        <p:tav tm="0">
                                          <p:val>
                                            <p:fltVal val="90"/>
                                          </p:val>
                                        </p:tav>
                                        <p:tav tm="100000">
                                          <p:val>
                                            <p:fltVal val="0"/>
                                          </p:val>
                                        </p:tav>
                                      </p:tavLst>
                                    </p:anim>
                                    <p:animEffect transition="in" filter="fade">
                                      <p:cBhvr>
                                        <p:cTn id="22" dur="1000"/>
                                        <p:tgtEl>
                                          <p:spTgt spid="33"/>
                                        </p:tgtEl>
                                      </p:cBhvr>
                                    </p:animEffect>
                                  </p:childTnLst>
                                </p:cTn>
                              </p:par>
                            </p:childTnLst>
                          </p:cTn>
                        </p:par>
                        <p:par>
                          <p:cTn id="23" fill="hold">
                            <p:stCondLst>
                              <p:cond delay="1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5"/>
                                        </p:tgtEl>
                                        <p:attrNameLst>
                                          <p:attrName>ppt_y</p:attrName>
                                        </p:attrNameLst>
                                      </p:cBhvr>
                                      <p:tavLst>
                                        <p:tav tm="0">
                                          <p:val>
                                            <p:strVal val="#ppt_y"/>
                                          </p:val>
                                        </p:tav>
                                        <p:tav tm="100000">
                                          <p:val>
                                            <p:strVal val="#ppt_y"/>
                                          </p:val>
                                        </p:tav>
                                      </p:tavLst>
                                    </p:anim>
                                    <p:anim calcmode="lin" valueType="num">
                                      <p:cBhvr>
                                        <p:cTn id="28"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5"/>
                                        </p:tgtEl>
                                      </p:cBhvr>
                                    </p:animEffect>
                                  </p:childTnLst>
                                </p:cTn>
                              </p:par>
                              <p:par>
                                <p:cTn id="31" presetID="6" presetClass="entr" presetSubtype="32"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circle(out)">
                                      <p:cBhvr>
                                        <p:cTn id="3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7" grpId="0" animBg="1"/>
      <p:bldP spid="36" grpId="0" animBg="1"/>
      <p:bldP spid="33"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3</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Experiments</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2" name="文本框 1">
            <a:extLst>
              <a:ext uri="{FF2B5EF4-FFF2-40B4-BE49-F238E27FC236}">
                <a16:creationId xmlns:a16="http://schemas.microsoft.com/office/drawing/2014/main" id="{FBC475F5-6BF7-1AB4-8002-2A9186B1E356}"/>
              </a:ext>
            </a:extLst>
          </p:cNvPr>
          <p:cNvSpPr txBox="1"/>
          <p:nvPr/>
        </p:nvSpPr>
        <p:spPr>
          <a:xfrm>
            <a:off x="1395911" y="1129949"/>
            <a:ext cx="9400177" cy="3212867"/>
          </a:xfrm>
          <a:prstGeom prst="rect">
            <a:avLst/>
          </a:prstGeom>
          <a:noFill/>
        </p:spPr>
        <p:txBody>
          <a:bodyPr wrap="square" rtlCol="0">
            <a:spAutoFit/>
          </a:bodyPr>
          <a:lstStyle/>
          <a:p>
            <a:pPr marL="285750" indent="-285750">
              <a:buFont typeface="Wingdings" pitchFamily="2" charset="2"/>
              <a:buChar char="Ø"/>
            </a:pPr>
            <a:r>
              <a:rPr kumimoji="1" lang="zh-CN" altLang="en-US" dirty="0">
                <a:latin typeface="SimSun" panose="02010600030101010101" pitchFamily="2" charset="-122"/>
                <a:ea typeface="SimSun" panose="02010600030101010101" pitchFamily="2" charset="-122"/>
              </a:rPr>
              <a:t>实验细节</a:t>
            </a:r>
            <a:endParaRPr kumimoji="1" lang="en-US" altLang="zh-CN" dirty="0">
              <a:latin typeface="SimSun" panose="02010600030101010101" pitchFamily="2" charset="-122"/>
              <a:ea typeface="SimSun" panose="02010600030101010101" pitchFamily="2" charset="-122"/>
            </a:endParaRPr>
          </a:p>
          <a:p>
            <a:pPr>
              <a:lnSpc>
                <a:spcPct val="150000"/>
              </a:lnSpc>
            </a:pPr>
            <a:r>
              <a:rPr kumimoji="1" lang="zh-CN" altLang="en-US" dirty="0">
                <a:latin typeface="SimSun" panose="02010600030101010101" pitchFamily="2" charset="-122"/>
                <a:ea typeface="SimSun" panose="02010600030101010101" pitchFamily="2" charset="-122"/>
              </a:rPr>
              <a:t>数据集：</a:t>
            </a:r>
            <a:r>
              <a:rPr kumimoji="1" lang="en-US" altLang="zh-CN" dirty="0">
                <a:latin typeface="SimSun" panose="02010600030101010101" pitchFamily="2" charset="-122"/>
                <a:ea typeface="SimSun" panose="02010600030101010101" pitchFamily="2" charset="-122"/>
              </a:rPr>
              <a:t>NEU-DET,GC10-DET,MFL dataset, MFL noise data , VOC dataset</a:t>
            </a:r>
          </a:p>
          <a:p>
            <a:pPr>
              <a:lnSpc>
                <a:spcPct val="150000"/>
              </a:lnSpc>
            </a:pPr>
            <a:endParaRPr kumimoji="1" lang="en-US" altLang="zh-CN" dirty="0">
              <a:latin typeface="SimSun" panose="02010600030101010101" pitchFamily="2" charset="-122"/>
              <a:ea typeface="SimSun" panose="02010600030101010101" pitchFamily="2" charset="-122"/>
            </a:endParaRPr>
          </a:p>
          <a:p>
            <a:pPr>
              <a:lnSpc>
                <a:spcPct val="150000"/>
              </a:lnSpc>
            </a:pPr>
            <a:r>
              <a:rPr lang="zh-CN" altLang="en-US" b="0" i="0" dirty="0">
                <a:effectLst/>
                <a:latin typeface="SimSun" panose="02010600030101010101" pitchFamily="2" charset="-122"/>
                <a:ea typeface="SimSun" panose="02010600030101010101" pitchFamily="2" charset="-122"/>
              </a:rPr>
              <a:t>优化器是随机梯度下降（</a:t>
            </a:r>
            <a:r>
              <a:rPr lang="en" altLang="zh-CN" b="0" i="0" dirty="0">
                <a:effectLst/>
                <a:latin typeface="SimSun" panose="02010600030101010101" pitchFamily="2" charset="-122"/>
                <a:ea typeface="SimSun" panose="02010600030101010101" pitchFamily="2" charset="-122"/>
              </a:rPr>
              <a:t>SGD</a:t>
            </a:r>
            <a:r>
              <a:rPr lang="zh-CN" altLang="en" b="0" i="0" dirty="0">
                <a:effectLst/>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算法。优化器的动量为</a:t>
            </a:r>
            <a:r>
              <a:rPr lang="en-US" altLang="zh-CN" b="0" i="0" dirty="0">
                <a:effectLst/>
                <a:latin typeface="SimSun" panose="02010600030101010101" pitchFamily="2" charset="-122"/>
                <a:ea typeface="SimSun" panose="02010600030101010101" pitchFamily="2" charset="-122"/>
              </a:rPr>
              <a:t>0.9</a:t>
            </a:r>
            <a:r>
              <a:rPr lang="zh-CN" altLang="en-US" b="0" i="0" dirty="0">
                <a:effectLst/>
                <a:latin typeface="SimSun" panose="02010600030101010101" pitchFamily="2" charset="-122"/>
                <a:ea typeface="SimSun" panose="02010600030101010101" pitchFamily="2" charset="-122"/>
              </a:rPr>
              <a:t>。初始学习率为</a:t>
            </a:r>
            <a:r>
              <a:rPr lang="en-US" altLang="zh-CN" b="0" i="0" dirty="0">
                <a:effectLst/>
                <a:latin typeface="SimSun" panose="02010600030101010101" pitchFamily="2" charset="-122"/>
                <a:ea typeface="SimSun" panose="02010600030101010101" pitchFamily="2" charset="-122"/>
              </a:rPr>
              <a:t>0.005</a:t>
            </a:r>
            <a:r>
              <a:rPr lang="zh-CN" altLang="en-US" b="0" i="0" dirty="0">
                <a:effectLst/>
                <a:latin typeface="SimSun" panose="02010600030101010101" pitchFamily="2" charset="-122"/>
                <a:ea typeface="SimSun" panose="02010600030101010101" pitchFamily="2" charset="-122"/>
              </a:rPr>
              <a:t>，其优化方法为</a:t>
            </a:r>
            <a:r>
              <a:rPr lang="en" altLang="zh-CN" b="0" i="0" dirty="0" err="1">
                <a:effectLst/>
                <a:latin typeface="SimSun" panose="02010600030101010101" pitchFamily="2" charset="-122"/>
                <a:ea typeface="SimSun" panose="02010600030101010101" pitchFamily="2" charset="-122"/>
              </a:rPr>
              <a:t>MultiStepLR</a:t>
            </a:r>
            <a:r>
              <a:rPr lang="zh-CN" altLang="en" b="0" i="0" dirty="0">
                <a:effectLst/>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网络输入的大小调整为</a:t>
            </a:r>
            <a:r>
              <a:rPr lang="en-US" altLang="zh-CN" b="0" i="0" dirty="0">
                <a:effectLst/>
                <a:latin typeface="SimSun" panose="02010600030101010101" pitchFamily="2" charset="-122"/>
                <a:ea typeface="SimSun" panose="02010600030101010101" pitchFamily="2" charset="-122"/>
              </a:rPr>
              <a:t>1333 × 888</a:t>
            </a:r>
            <a:r>
              <a:rPr lang="zh-CN" altLang="en-US" b="0" i="0" dirty="0">
                <a:effectLst/>
                <a:latin typeface="SimSun" panose="02010600030101010101" pitchFamily="2" charset="-122"/>
                <a:ea typeface="SimSun" panose="02010600030101010101" pitchFamily="2" charset="-122"/>
              </a:rPr>
              <a:t>。批量大小为</a:t>
            </a:r>
            <a:r>
              <a:rPr lang="en-US" altLang="zh-CN" b="0" i="0" dirty="0">
                <a:effectLst/>
                <a:latin typeface="SimSun" panose="02010600030101010101" pitchFamily="2" charset="-122"/>
                <a:ea typeface="SimSun" panose="02010600030101010101" pitchFamily="2" charset="-122"/>
              </a:rPr>
              <a:t>4</a:t>
            </a:r>
            <a:r>
              <a:rPr lang="zh-CN" altLang="en-US" b="0" i="0" dirty="0">
                <a:effectLst/>
                <a:latin typeface="SimSun" panose="02010600030101010101" pitchFamily="2" charset="-122"/>
                <a:ea typeface="SimSun" panose="02010600030101010101" pitchFamily="2" charset="-122"/>
              </a:rPr>
              <a:t>。</a:t>
            </a:r>
            <a:endParaRPr lang="en-US" altLang="zh-CN" b="0" i="0" dirty="0">
              <a:effectLst/>
              <a:latin typeface="SimSun" panose="02010600030101010101" pitchFamily="2" charset="-122"/>
              <a:ea typeface="SimSun" panose="02010600030101010101" pitchFamily="2" charset="-122"/>
            </a:endParaRPr>
          </a:p>
          <a:p>
            <a:pPr>
              <a:lnSpc>
                <a:spcPct val="150000"/>
              </a:lnSpc>
            </a:pPr>
            <a:endParaRPr lang="en-US" altLang="zh-CN" b="0" i="0" dirty="0">
              <a:effectLst/>
              <a:latin typeface="SimSun" panose="02010600030101010101" pitchFamily="2" charset="-122"/>
              <a:ea typeface="SimSun" panose="02010600030101010101" pitchFamily="2" charset="-122"/>
            </a:endParaRPr>
          </a:p>
          <a:p>
            <a:pPr>
              <a:lnSpc>
                <a:spcPct val="150000"/>
              </a:lnSpc>
            </a:pPr>
            <a:r>
              <a:rPr lang="zh-CN" altLang="en-US" b="0" i="0" dirty="0">
                <a:effectLst/>
                <a:latin typeface="SimSun" panose="02010600030101010101" pitchFamily="2" charset="-122"/>
                <a:ea typeface="SimSun" panose="02010600030101010101" pitchFamily="2" charset="-122"/>
              </a:rPr>
              <a:t>实验平台硬件环境：</a:t>
            </a:r>
            <a:r>
              <a:rPr lang="en-US" altLang="zh-CN" b="0" i="0" dirty="0">
                <a:effectLst/>
                <a:latin typeface="SimSun" panose="02010600030101010101" pitchFamily="2" charset="-122"/>
                <a:ea typeface="SimSun" panose="02010600030101010101" pitchFamily="2" charset="-122"/>
              </a:rPr>
              <a:t>2</a:t>
            </a:r>
            <a:r>
              <a:rPr lang="zh-CN" altLang="en-US" b="0" i="0" dirty="0">
                <a:effectLst/>
                <a:latin typeface="SimSun" panose="02010600030101010101" pitchFamily="2" charset="-122"/>
                <a:ea typeface="SimSun" panose="02010600030101010101" pitchFamily="2" charset="-122"/>
              </a:rPr>
              <a:t>颗</a:t>
            </a:r>
            <a:r>
              <a:rPr lang="en" altLang="zh-CN" b="0" i="0" dirty="0">
                <a:effectLst/>
                <a:latin typeface="SimSun" panose="02010600030101010101" pitchFamily="2" charset="-122"/>
                <a:ea typeface="SimSun" panose="02010600030101010101" pitchFamily="2" charset="-122"/>
              </a:rPr>
              <a:t>AMD EPYC 7601 2.7 GHz 32</a:t>
            </a:r>
            <a:r>
              <a:rPr lang="zh-CN" altLang="en-US" b="0" i="0" dirty="0">
                <a:effectLst/>
                <a:latin typeface="SimSun" panose="02010600030101010101" pitchFamily="2" charset="-122"/>
                <a:ea typeface="SimSun" panose="02010600030101010101" pitchFamily="2" charset="-122"/>
              </a:rPr>
              <a:t>核处理器，</a:t>
            </a:r>
            <a:r>
              <a:rPr lang="en-US" altLang="zh-CN" b="0" i="0" dirty="0">
                <a:effectLst/>
                <a:latin typeface="SimSun" panose="02010600030101010101" pitchFamily="2" charset="-122"/>
                <a:ea typeface="SimSun" panose="02010600030101010101" pitchFamily="2" charset="-122"/>
              </a:rPr>
              <a:t>1</a:t>
            </a:r>
            <a:r>
              <a:rPr lang="zh-CN" altLang="en-US" b="0" i="0" dirty="0">
                <a:effectLst/>
                <a:latin typeface="SimSun" panose="02010600030101010101" pitchFamily="2" charset="-122"/>
                <a:ea typeface="SimSun" panose="02010600030101010101" pitchFamily="2" charset="-122"/>
              </a:rPr>
              <a:t>块</a:t>
            </a:r>
            <a:r>
              <a:rPr lang="en" altLang="zh-CN" b="0" i="0" dirty="0">
                <a:effectLst/>
                <a:latin typeface="SimSun" panose="02010600030101010101" pitchFamily="2" charset="-122"/>
                <a:ea typeface="SimSun" panose="02010600030101010101" pitchFamily="2" charset="-122"/>
              </a:rPr>
              <a:t>GeForce RTX 3090</a:t>
            </a:r>
            <a:r>
              <a:rPr lang="zh-CN" altLang="en-US" b="0" i="0" dirty="0">
                <a:effectLst/>
                <a:latin typeface="SimSun" panose="02010600030101010101" pitchFamily="2" charset="-122"/>
                <a:ea typeface="SimSun" panose="02010600030101010101" pitchFamily="2" charset="-122"/>
              </a:rPr>
              <a:t>显卡，</a:t>
            </a:r>
            <a:r>
              <a:rPr lang="en-US" altLang="zh-CN" b="0" i="0" dirty="0">
                <a:effectLst/>
                <a:latin typeface="SimSun" panose="02010600030101010101" pitchFamily="2" charset="-122"/>
                <a:ea typeface="SimSun" panose="02010600030101010101" pitchFamily="2" charset="-122"/>
              </a:rPr>
              <a:t>128 </a:t>
            </a:r>
            <a:r>
              <a:rPr lang="en" altLang="zh-CN" b="0" i="0" dirty="0">
                <a:effectLst/>
                <a:latin typeface="SimSun" panose="02010600030101010101" pitchFamily="2" charset="-122"/>
                <a:ea typeface="SimSun" panose="02010600030101010101" pitchFamily="2" charset="-122"/>
              </a:rPr>
              <a:t>GB RAM</a:t>
            </a:r>
            <a:r>
              <a:rPr lang="zh-CN" altLang="en" b="0" i="0" dirty="0">
                <a:effectLst/>
                <a:latin typeface="SimSun" panose="02010600030101010101" pitchFamily="2" charset="-122"/>
                <a:ea typeface="SimSun" panose="02010600030101010101" pitchFamily="2" charset="-122"/>
              </a:rPr>
              <a:t>，</a:t>
            </a:r>
            <a:r>
              <a:rPr lang="en" altLang="zh-CN" b="0" i="0" dirty="0">
                <a:effectLst/>
                <a:latin typeface="SimSun" panose="02010600030101010101" pitchFamily="2" charset="-122"/>
                <a:ea typeface="SimSun" panose="02010600030101010101" pitchFamily="2" charset="-122"/>
              </a:rPr>
              <a:t>LINUX64 Ubuntu 18.04</a:t>
            </a:r>
            <a:r>
              <a:rPr lang="zh-CN" altLang="en-US" b="0" i="0" dirty="0">
                <a:effectLst/>
                <a:latin typeface="SimSun" panose="02010600030101010101" pitchFamily="2" charset="-122"/>
                <a:ea typeface="SimSun" panose="02010600030101010101" pitchFamily="2" charset="-122"/>
              </a:rPr>
              <a:t>软件环境，</a:t>
            </a:r>
            <a:r>
              <a:rPr lang="en" altLang="zh-CN" b="0" i="0" dirty="0" err="1">
                <a:effectLst/>
                <a:latin typeface="SimSun" panose="02010600030101010101" pitchFamily="2" charset="-122"/>
                <a:ea typeface="SimSun" panose="02010600030101010101" pitchFamily="2" charset="-122"/>
              </a:rPr>
              <a:t>PyTorch</a:t>
            </a:r>
            <a:r>
              <a:rPr lang="zh-CN" altLang="en-US" b="0" i="0" dirty="0">
                <a:effectLst/>
                <a:latin typeface="SimSun" panose="02010600030101010101" pitchFamily="2" charset="-122"/>
                <a:ea typeface="SimSun" panose="02010600030101010101" pitchFamily="2" charset="-122"/>
              </a:rPr>
              <a:t>框架</a:t>
            </a:r>
            <a:endParaRPr kumimoji="1" lang="en-US" altLang="zh-CN"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263077716"/>
      </p:ext>
    </p:extLst>
  </p:cSld>
  <p:clrMapOvr>
    <a:masterClrMapping/>
  </p:clrMapOvr>
  <p:transition spd="slow" advTm="300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3</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Experiments</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pic>
        <p:nvPicPr>
          <p:cNvPr id="3" name="图片 2">
            <a:extLst>
              <a:ext uri="{FF2B5EF4-FFF2-40B4-BE49-F238E27FC236}">
                <a16:creationId xmlns:a16="http://schemas.microsoft.com/office/drawing/2014/main" id="{C346D0BB-5B28-794A-768B-8B72171A3603}"/>
              </a:ext>
            </a:extLst>
          </p:cNvPr>
          <p:cNvPicPr>
            <a:picLocks noChangeAspect="1"/>
          </p:cNvPicPr>
          <p:nvPr/>
        </p:nvPicPr>
        <p:blipFill>
          <a:blip r:embed="rId3"/>
          <a:stretch>
            <a:fillRect/>
          </a:stretch>
        </p:blipFill>
        <p:spPr>
          <a:xfrm>
            <a:off x="0" y="1480931"/>
            <a:ext cx="4399000" cy="3319582"/>
          </a:xfrm>
          <a:prstGeom prst="rect">
            <a:avLst/>
          </a:prstGeom>
        </p:spPr>
      </p:pic>
      <p:pic>
        <p:nvPicPr>
          <p:cNvPr id="4" name="图片 3">
            <a:extLst>
              <a:ext uri="{FF2B5EF4-FFF2-40B4-BE49-F238E27FC236}">
                <a16:creationId xmlns:a16="http://schemas.microsoft.com/office/drawing/2014/main" id="{7089C616-1040-7003-D6A3-E4DB964AF82A}"/>
              </a:ext>
            </a:extLst>
          </p:cNvPr>
          <p:cNvPicPr>
            <a:picLocks noChangeAspect="1"/>
          </p:cNvPicPr>
          <p:nvPr/>
        </p:nvPicPr>
        <p:blipFill>
          <a:blip r:embed="rId4"/>
          <a:stretch>
            <a:fillRect/>
          </a:stretch>
        </p:blipFill>
        <p:spPr>
          <a:xfrm>
            <a:off x="4399000" y="1260994"/>
            <a:ext cx="7772400" cy="3119534"/>
          </a:xfrm>
          <a:prstGeom prst="rect">
            <a:avLst/>
          </a:prstGeom>
        </p:spPr>
      </p:pic>
    </p:spTree>
    <p:extLst>
      <p:ext uri="{BB962C8B-B14F-4D97-AF65-F5344CB8AC3E}">
        <p14:creationId xmlns:p14="http://schemas.microsoft.com/office/powerpoint/2010/main" val="2418651528"/>
      </p:ext>
    </p:extLst>
  </p:cSld>
  <p:clrMapOvr>
    <a:masterClrMapping/>
  </p:clrMapOvr>
  <p:transition spd="slow" advTm="300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3</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Experiments</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3" name="文本框 2">
            <a:extLst>
              <a:ext uri="{FF2B5EF4-FFF2-40B4-BE49-F238E27FC236}">
                <a16:creationId xmlns:a16="http://schemas.microsoft.com/office/drawing/2014/main" id="{9EC8BA60-38E9-B65A-4FEA-68BCC915B292}"/>
              </a:ext>
            </a:extLst>
          </p:cNvPr>
          <p:cNvSpPr txBox="1"/>
          <p:nvPr/>
        </p:nvSpPr>
        <p:spPr>
          <a:xfrm>
            <a:off x="1206863" y="977138"/>
            <a:ext cx="2126974" cy="369332"/>
          </a:xfrm>
          <a:prstGeom prst="rect">
            <a:avLst/>
          </a:prstGeom>
          <a:noFill/>
        </p:spPr>
        <p:txBody>
          <a:bodyPr wrap="square" rtlCol="0">
            <a:spAutoFit/>
          </a:bodyPr>
          <a:lstStyle/>
          <a:p>
            <a:pPr marL="285750" indent="-285750">
              <a:buFont typeface="Wingdings" pitchFamily="2" charset="2"/>
              <a:buChar char="Ø"/>
            </a:pPr>
            <a:r>
              <a:rPr kumimoji="1" lang="zh-CN" altLang="en-US" dirty="0">
                <a:latin typeface="SimSun" panose="02010600030101010101" pitchFamily="2" charset="-122"/>
                <a:ea typeface="SimSun" panose="02010600030101010101" pitchFamily="2" charset="-122"/>
              </a:rPr>
              <a:t>消融实验</a:t>
            </a:r>
          </a:p>
        </p:txBody>
      </p:sp>
      <p:pic>
        <p:nvPicPr>
          <p:cNvPr id="4" name="图片 3">
            <a:extLst>
              <a:ext uri="{FF2B5EF4-FFF2-40B4-BE49-F238E27FC236}">
                <a16:creationId xmlns:a16="http://schemas.microsoft.com/office/drawing/2014/main" id="{FD5D3E20-E751-F4CC-3A0F-C76EB549777B}"/>
              </a:ext>
            </a:extLst>
          </p:cNvPr>
          <p:cNvPicPr>
            <a:picLocks noChangeAspect="1"/>
          </p:cNvPicPr>
          <p:nvPr/>
        </p:nvPicPr>
        <p:blipFill>
          <a:blip r:embed="rId3"/>
          <a:stretch>
            <a:fillRect/>
          </a:stretch>
        </p:blipFill>
        <p:spPr>
          <a:xfrm>
            <a:off x="5097176" y="0"/>
            <a:ext cx="6183737" cy="6881555"/>
          </a:xfrm>
          <a:prstGeom prst="rect">
            <a:avLst/>
          </a:prstGeom>
        </p:spPr>
      </p:pic>
      <p:sp>
        <p:nvSpPr>
          <p:cNvPr id="6" name="文本框 5">
            <a:extLst>
              <a:ext uri="{FF2B5EF4-FFF2-40B4-BE49-F238E27FC236}">
                <a16:creationId xmlns:a16="http://schemas.microsoft.com/office/drawing/2014/main" id="{925BFC5B-6FE3-49E5-6C88-FB499938D0B2}"/>
              </a:ext>
            </a:extLst>
          </p:cNvPr>
          <p:cNvSpPr txBox="1"/>
          <p:nvPr/>
        </p:nvSpPr>
        <p:spPr>
          <a:xfrm>
            <a:off x="93253" y="1493463"/>
            <a:ext cx="5313634" cy="459786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 altLang="zh-CN" b="0" i="0" dirty="0" err="1">
                <a:effectLst/>
                <a:latin typeface="SimSun" panose="02010600030101010101" pitchFamily="2" charset="-122"/>
                <a:ea typeface="SimSun" panose="02010600030101010101" pitchFamily="2" charset="-122"/>
              </a:rPr>
              <a:t>DWCNet</a:t>
            </a:r>
            <a:r>
              <a:rPr lang="zh-CN" altLang="en" b="0" i="0" dirty="0">
                <a:effectLst/>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反馈网络和注意力都可以提高缺陷的检测效果因为在漏磁数据中，小目标所占比例较大，注意力网络对这些潜在目标能够有较好的识别效果。</a:t>
            </a:r>
            <a:endParaRPr lang="en-US" altLang="zh-CN" b="0" i="0" dirty="0">
              <a:effectLst/>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r>
              <a:rPr lang="zh-CN" altLang="en-US" b="0" i="0" dirty="0">
                <a:effectLst/>
                <a:latin typeface="SimSun" panose="02010600030101010101" pitchFamily="2" charset="-122"/>
                <a:ea typeface="SimSun" panose="02010600030101010101" pitchFamily="2" charset="-122"/>
              </a:rPr>
              <a:t>分析小波神经网络和池化的去噪能力。具体结果见表</a:t>
            </a:r>
            <a:r>
              <a:rPr lang="en" altLang="zh-CN" b="0" i="0" dirty="0">
                <a:effectLst/>
                <a:latin typeface="SimSun" panose="02010600030101010101" pitchFamily="2" charset="-122"/>
                <a:ea typeface="SimSun" panose="02010600030101010101" pitchFamily="2" charset="-122"/>
              </a:rPr>
              <a:t>VI</a:t>
            </a:r>
            <a:r>
              <a:rPr lang="zh-CN" altLang="en" b="0" i="0" dirty="0">
                <a:effectLst/>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从表六可以看出，小波神经网络可以滤除信号中的噪声，保留弱缺陷的关键特征，提高缺陷检测的准确率和召回率。</a:t>
            </a:r>
            <a:endParaRPr lang="en-US" altLang="zh-CN" b="0" i="0" dirty="0">
              <a:effectLst/>
              <a:latin typeface="SimSun" panose="02010600030101010101" pitchFamily="2" charset="-122"/>
              <a:ea typeface="SimSun" panose="02010600030101010101" pitchFamily="2" charset="-122"/>
            </a:endParaRPr>
          </a:p>
          <a:p>
            <a:pPr marL="285750" indent="-285750">
              <a:lnSpc>
                <a:spcPct val="150000"/>
              </a:lnSpc>
              <a:buFont typeface="Arial" panose="020B0604020202020204" pitchFamily="34" charset="0"/>
              <a:buChar char="•"/>
            </a:pPr>
            <a:r>
              <a:rPr lang="en" altLang="zh-CN" b="0" i="0" dirty="0" err="1">
                <a:effectLst/>
                <a:latin typeface="SimSun" panose="02010600030101010101" pitchFamily="2" charset="-122"/>
                <a:ea typeface="SimSun" panose="02010600030101010101" pitchFamily="2" charset="-122"/>
              </a:rPr>
              <a:t>DWCNet</a:t>
            </a:r>
            <a:r>
              <a:rPr lang="zh-CN" altLang="en-US" b="0" i="0" dirty="0">
                <a:effectLst/>
                <a:latin typeface="SimSun" panose="02010600030101010101" pitchFamily="2" charset="-122"/>
                <a:ea typeface="SimSun" panose="02010600030101010101" pitchFamily="2" charset="-122"/>
              </a:rPr>
              <a:t>可以在网络训练结束时具有更高的上限。基于以上分析，本文设计的方法可以有效地提高模型的收敛性</a:t>
            </a:r>
            <a:endParaRPr lang="zh-CN" alt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479449460"/>
      </p:ext>
    </p:extLst>
  </p:cSld>
  <p:clrMapOvr>
    <a:masterClrMapping/>
  </p:clrMapOvr>
  <p:transition spd="slow" advTm="300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42" name="图片 41">
            <a:extLst>
              <a:ext uri="{FF2B5EF4-FFF2-40B4-BE49-F238E27FC236}">
                <a16:creationId xmlns:a16="http://schemas.microsoft.com/office/drawing/2014/main" id="{DAC92CAC-29F8-4F0A-8148-495B0ADD64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106"/>
            <a:ext cx="12192000" cy="6858000"/>
          </a:xfrm>
          <a:prstGeom prst="rect">
            <a:avLst/>
          </a:prstGeom>
        </p:spPr>
      </p:pic>
      <p:grpSp>
        <p:nvGrpSpPr>
          <p:cNvPr id="44" name="组合 43">
            <a:extLst>
              <a:ext uri="{FF2B5EF4-FFF2-40B4-BE49-F238E27FC236}">
                <a16:creationId xmlns:a16="http://schemas.microsoft.com/office/drawing/2014/main" id="{41CCE9E6-3FAA-41B4-9426-B1D4B0CFE157}"/>
              </a:ext>
            </a:extLst>
          </p:cNvPr>
          <p:cNvGrpSpPr/>
          <p:nvPr/>
        </p:nvGrpSpPr>
        <p:grpSpPr>
          <a:xfrm rot="10800000">
            <a:off x="0" y="4564131"/>
            <a:ext cx="2117288" cy="2334478"/>
            <a:chOff x="9664473" y="816338"/>
            <a:chExt cx="3185286" cy="3512032"/>
          </a:xfrm>
        </p:grpSpPr>
        <p:sp>
          <p:nvSpPr>
            <p:cNvPr id="45" name="íṧḻiḋe">
              <a:extLst>
                <a:ext uri="{FF2B5EF4-FFF2-40B4-BE49-F238E27FC236}">
                  <a16:creationId xmlns:a16="http://schemas.microsoft.com/office/drawing/2014/main" id="{2822013B-ACFD-4492-A281-408EDC1CE7B9}"/>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6" name="íş1íḍè">
              <a:extLst>
                <a:ext uri="{FF2B5EF4-FFF2-40B4-BE49-F238E27FC236}">
                  <a16:creationId xmlns:a16="http://schemas.microsoft.com/office/drawing/2014/main" id="{55AC0C0F-4624-4C6B-B828-BF1FB073CE99}"/>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grpSp>
      <p:grpSp>
        <p:nvGrpSpPr>
          <p:cNvPr id="47" name="组合 46">
            <a:extLst>
              <a:ext uri="{FF2B5EF4-FFF2-40B4-BE49-F238E27FC236}">
                <a16:creationId xmlns:a16="http://schemas.microsoft.com/office/drawing/2014/main" id="{FE1F7005-2B10-4368-AA6E-018679BDEE0B}"/>
              </a:ext>
            </a:extLst>
          </p:cNvPr>
          <p:cNvGrpSpPr/>
          <p:nvPr/>
        </p:nvGrpSpPr>
        <p:grpSpPr>
          <a:xfrm rot="10800000">
            <a:off x="9002791" y="-6105"/>
            <a:ext cx="3204450" cy="4893654"/>
            <a:chOff x="-15240" y="3375944"/>
            <a:chExt cx="3204450" cy="4893654"/>
          </a:xfrm>
        </p:grpSpPr>
        <p:sp>
          <p:nvSpPr>
            <p:cNvPr id="48" name="íSliḑè">
              <a:extLst>
                <a:ext uri="{FF2B5EF4-FFF2-40B4-BE49-F238E27FC236}">
                  <a16:creationId xmlns:a16="http://schemas.microsoft.com/office/drawing/2014/main" id="{65E39635-9DFC-4AC7-A50B-0A92512C80DD}"/>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9" name="íš1ïḋe">
              <a:extLst>
                <a:ext uri="{FF2B5EF4-FFF2-40B4-BE49-F238E27FC236}">
                  <a16:creationId xmlns:a16="http://schemas.microsoft.com/office/drawing/2014/main" id="{29907E5A-31DB-40A8-AA8D-93D6CA6C1A9A}"/>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50" name="iṡḻiďè">
              <a:extLst>
                <a:ext uri="{FF2B5EF4-FFF2-40B4-BE49-F238E27FC236}">
                  <a16:creationId xmlns:a16="http://schemas.microsoft.com/office/drawing/2014/main" id="{1F967B35-9443-49EB-84D0-6748AC279B08}"/>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53" name="íşḷiḍé">
            <a:extLst>
              <a:ext uri="{FF2B5EF4-FFF2-40B4-BE49-F238E27FC236}">
                <a16:creationId xmlns:a16="http://schemas.microsoft.com/office/drawing/2014/main" id="{3471AA9E-5D95-49F9-8E2C-798700544B4C}"/>
              </a:ext>
            </a:extLst>
          </p:cNvPr>
          <p:cNvSpPr/>
          <p:nvPr/>
        </p:nvSpPr>
        <p:spPr>
          <a:xfrm>
            <a:off x="4457021" y="2018283"/>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iṡḻiďè"/>
          <p:cNvSpPr>
            <a:spLocks/>
          </p:cNvSpPr>
          <p:nvPr/>
        </p:nvSpPr>
        <p:spPr bwMode="auto">
          <a:xfrm rot="17590292">
            <a:off x="2643740" y="2459746"/>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6" name="iṡḻiďè"/>
          <p:cNvSpPr>
            <a:spLocks/>
          </p:cNvSpPr>
          <p:nvPr/>
        </p:nvSpPr>
        <p:spPr bwMode="auto">
          <a:xfrm rot="17590292">
            <a:off x="1732211" y="1971953"/>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3" name="MH_Others_1"/>
          <p:cNvSpPr txBox="1"/>
          <p:nvPr>
            <p:custDataLst>
              <p:tags r:id="rId1"/>
            </p:custDataLst>
          </p:nvPr>
        </p:nvSpPr>
        <p:spPr>
          <a:xfrm>
            <a:off x="1513457" y="2963007"/>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cs typeface="+mn-ea"/>
                <a:sym typeface="+mn-lt"/>
              </a:rPr>
              <a:t>PART 4</a:t>
            </a:r>
            <a:endParaRPr lang="zh-CN" altLang="en-US" sz="4400" b="1" dirty="0">
              <a:solidFill>
                <a:schemeClr val="bg1"/>
              </a:solidFill>
              <a:effectLst>
                <a:outerShdw blurRad="38100" dist="38100" dir="2700000" algn="tl">
                  <a:srgbClr val="000000">
                    <a:alpha val="43137"/>
                  </a:srgbClr>
                </a:outerShdw>
              </a:effectLst>
              <a:cs typeface="+mn-ea"/>
              <a:sym typeface="+mn-lt"/>
            </a:endParaRPr>
          </a:p>
        </p:txBody>
      </p:sp>
      <p:sp>
        <p:nvSpPr>
          <p:cNvPr id="35" name="矩形 34"/>
          <p:cNvSpPr/>
          <p:nvPr/>
        </p:nvSpPr>
        <p:spPr>
          <a:xfrm>
            <a:off x="4955804" y="3054593"/>
            <a:ext cx="2618024" cy="646331"/>
          </a:xfrm>
          <a:prstGeom prst="rect">
            <a:avLst/>
          </a:prstGeom>
        </p:spPr>
        <p:txBody>
          <a:bodyPr wrap="none">
            <a:spAutoFit/>
          </a:bodyPr>
          <a:lstStyle/>
          <a:p>
            <a:r>
              <a:rPr lang="en-US" altLang="zh-CN" sz="3600" spc="300" dirty="0">
                <a:solidFill>
                  <a:srgbClr val="436B9B"/>
                </a:solidFill>
                <a:cs typeface="+mn-ea"/>
                <a:sym typeface="+mn-lt"/>
              </a:rPr>
              <a:t>Conclusion</a:t>
            </a:r>
            <a:endParaRPr lang="zh-CN" altLang="en-US" sz="3600" spc="300" dirty="0">
              <a:solidFill>
                <a:srgbClr val="436B9B"/>
              </a:solidFill>
              <a:cs typeface="+mn-ea"/>
              <a:sym typeface="+mn-lt"/>
            </a:endParaRPr>
          </a:p>
        </p:txBody>
      </p:sp>
    </p:spTree>
    <p:extLst>
      <p:ext uri="{BB962C8B-B14F-4D97-AF65-F5344CB8AC3E}">
        <p14:creationId xmlns:p14="http://schemas.microsoft.com/office/powerpoint/2010/main" val="3711898079"/>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transition="in" filter="fade">
                                      <p:cBhvr>
                                        <p:cTn id="10" dur="1000"/>
                                        <p:tgtEl>
                                          <p:spTgt spid="3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1000" fill="hold"/>
                                        <p:tgtEl>
                                          <p:spTgt spid="36"/>
                                        </p:tgtEl>
                                        <p:attrNameLst>
                                          <p:attrName>ppt_w</p:attrName>
                                        </p:attrNameLst>
                                      </p:cBhvr>
                                      <p:tavLst>
                                        <p:tav tm="0">
                                          <p:val>
                                            <p:fltVal val="0"/>
                                          </p:val>
                                        </p:tav>
                                        <p:tav tm="100000">
                                          <p:val>
                                            <p:strVal val="#ppt_w"/>
                                          </p:val>
                                        </p:tav>
                                      </p:tavLst>
                                    </p:anim>
                                    <p:anim calcmode="lin" valueType="num">
                                      <p:cBhvr>
                                        <p:cTn id="14" dur="1000" fill="hold"/>
                                        <p:tgtEl>
                                          <p:spTgt spid="36"/>
                                        </p:tgtEl>
                                        <p:attrNameLst>
                                          <p:attrName>ppt_h</p:attrName>
                                        </p:attrNameLst>
                                      </p:cBhvr>
                                      <p:tavLst>
                                        <p:tav tm="0">
                                          <p:val>
                                            <p:fltVal val="0"/>
                                          </p:val>
                                        </p:tav>
                                        <p:tav tm="100000">
                                          <p:val>
                                            <p:strVal val="#ppt_h"/>
                                          </p:val>
                                        </p:tav>
                                      </p:tavLst>
                                    </p:anim>
                                    <p:anim calcmode="lin" valueType="num">
                                      <p:cBhvr>
                                        <p:cTn id="15" dur="1000" fill="hold"/>
                                        <p:tgtEl>
                                          <p:spTgt spid="36"/>
                                        </p:tgtEl>
                                        <p:attrNameLst>
                                          <p:attrName>style.rotation</p:attrName>
                                        </p:attrNameLst>
                                      </p:cBhvr>
                                      <p:tavLst>
                                        <p:tav tm="0">
                                          <p:val>
                                            <p:fltVal val="90"/>
                                          </p:val>
                                        </p:tav>
                                        <p:tav tm="100000">
                                          <p:val>
                                            <p:fltVal val="0"/>
                                          </p:val>
                                        </p:tav>
                                      </p:tavLst>
                                    </p:anim>
                                    <p:animEffect transition="in" filter="fade">
                                      <p:cBhvr>
                                        <p:cTn id="16" dur="10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1000" fill="hold"/>
                                        <p:tgtEl>
                                          <p:spTgt spid="33"/>
                                        </p:tgtEl>
                                        <p:attrNameLst>
                                          <p:attrName>ppt_w</p:attrName>
                                        </p:attrNameLst>
                                      </p:cBhvr>
                                      <p:tavLst>
                                        <p:tav tm="0">
                                          <p:val>
                                            <p:fltVal val="0"/>
                                          </p:val>
                                        </p:tav>
                                        <p:tav tm="100000">
                                          <p:val>
                                            <p:strVal val="#ppt_w"/>
                                          </p:val>
                                        </p:tav>
                                      </p:tavLst>
                                    </p:anim>
                                    <p:anim calcmode="lin" valueType="num">
                                      <p:cBhvr>
                                        <p:cTn id="20" dur="1000" fill="hold"/>
                                        <p:tgtEl>
                                          <p:spTgt spid="33"/>
                                        </p:tgtEl>
                                        <p:attrNameLst>
                                          <p:attrName>ppt_h</p:attrName>
                                        </p:attrNameLst>
                                      </p:cBhvr>
                                      <p:tavLst>
                                        <p:tav tm="0">
                                          <p:val>
                                            <p:fltVal val="0"/>
                                          </p:val>
                                        </p:tav>
                                        <p:tav tm="100000">
                                          <p:val>
                                            <p:strVal val="#ppt_h"/>
                                          </p:val>
                                        </p:tav>
                                      </p:tavLst>
                                    </p:anim>
                                    <p:anim calcmode="lin" valueType="num">
                                      <p:cBhvr>
                                        <p:cTn id="21" dur="1000" fill="hold"/>
                                        <p:tgtEl>
                                          <p:spTgt spid="33"/>
                                        </p:tgtEl>
                                        <p:attrNameLst>
                                          <p:attrName>style.rotation</p:attrName>
                                        </p:attrNameLst>
                                      </p:cBhvr>
                                      <p:tavLst>
                                        <p:tav tm="0">
                                          <p:val>
                                            <p:fltVal val="90"/>
                                          </p:val>
                                        </p:tav>
                                        <p:tav tm="100000">
                                          <p:val>
                                            <p:fltVal val="0"/>
                                          </p:val>
                                        </p:tav>
                                      </p:tavLst>
                                    </p:anim>
                                    <p:animEffect transition="in" filter="fade">
                                      <p:cBhvr>
                                        <p:cTn id="22" dur="1000"/>
                                        <p:tgtEl>
                                          <p:spTgt spid="33"/>
                                        </p:tgtEl>
                                      </p:cBhvr>
                                    </p:animEffect>
                                  </p:childTnLst>
                                </p:cTn>
                              </p:par>
                            </p:childTnLst>
                          </p:cTn>
                        </p:par>
                        <p:par>
                          <p:cTn id="23" fill="hold">
                            <p:stCondLst>
                              <p:cond delay="1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5"/>
                                        </p:tgtEl>
                                        <p:attrNameLst>
                                          <p:attrName>ppt_y</p:attrName>
                                        </p:attrNameLst>
                                      </p:cBhvr>
                                      <p:tavLst>
                                        <p:tav tm="0">
                                          <p:val>
                                            <p:strVal val="#ppt_y"/>
                                          </p:val>
                                        </p:tav>
                                        <p:tav tm="100000">
                                          <p:val>
                                            <p:strVal val="#ppt_y"/>
                                          </p:val>
                                        </p:tav>
                                      </p:tavLst>
                                    </p:anim>
                                    <p:anim calcmode="lin" valueType="num">
                                      <p:cBhvr>
                                        <p:cTn id="28"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5"/>
                                        </p:tgtEl>
                                      </p:cBhvr>
                                    </p:animEffect>
                                  </p:childTnLst>
                                </p:cTn>
                              </p:par>
                              <p:par>
                                <p:cTn id="31" presetID="6" presetClass="entr" presetSubtype="32"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circle(out)">
                                      <p:cBhvr>
                                        <p:cTn id="3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7" grpId="0" animBg="1"/>
      <p:bldP spid="36" grpId="0" animBg="1"/>
      <p:bldP spid="33"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4</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Conclusion</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3" name="文本框 2">
            <a:extLst>
              <a:ext uri="{FF2B5EF4-FFF2-40B4-BE49-F238E27FC236}">
                <a16:creationId xmlns:a16="http://schemas.microsoft.com/office/drawing/2014/main" id="{35A5D663-FB29-3F7E-CDCD-EFD4EFB039FA}"/>
              </a:ext>
            </a:extLst>
          </p:cNvPr>
          <p:cNvSpPr txBox="1"/>
          <p:nvPr/>
        </p:nvSpPr>
        <p:spPr>
          <a:xfrm>
            <a:off x="1223207" y="1545567"/>
            <a:ext cx="10093928" cy="3766865"/>
          </a:xfrm>
          <a:prstGeom prst="rect">
            <a:avLst/>
          </a:prstGeom>
          <a:noFill/>
        </p:spPr>
        <p:txBody>
          <a:bodyPr wrap="square" rtlCol="0">
            <a:spAutoFit/>
          </a:bodyPr>
          <a:lstStyle/>
          <a:p>
            <a:pPr>
              <a:lnSpc>
                <a:spcPct val="150000"/>
              </a:lnSpc>
            </a:pPr>
            <a:r>
              <a:rPr lang="zh-CN" altLang="en-US" dirty="0">
                <a:latin typeface="SimSun" panose="02010600030101010101" pitchFamily="2" charset="-122"/>
                <a:ea typeface="SimSun" panose="02010600030101010101" pitchFamily="2" charset="-122"/>
              </a:rPr>
              <a:t>    </a:t>
            </a:r>
            <a:r>
              <a:rPr lang="zh-CN" altLang="en-US" b="0" i="0" dirty="0">
                <a:effectLst/>
                <a:latin typeface="SimSun" panose="02010600030101010101" pitchFamily="2" charset="-122"/>
                <a:ea typeface="SimSun" panose="02010600030101010101" pitchFamily="2" charset="-122"/>
              </a:rPr>
              <a:t>针对真实的世界中由于缺陷的复杂性而导致缺陷检测率低的问题，提出了一种</a:t>
            </a:r>
            <a:r>
              <a:rPr lang="en" altLang="zh-CN" b="0" i="0" dirty="0">
                <a:effectLst/>
                <a:latin typeface="SimSun" panose="02010600030101010101" pitchFamily="2" charset="-122"/>
                <a:ea typeface="SimSun" panose="02010600030101010101" pitchFamily="2" charset="-122"/>
              </a:rPr>
              <a:t>DWWA-Net</a:t>
            </a:r>
            <a:r>
              <a:rPr lang="zh-CN" altLang="en" b="0" i="0" dirty="0">
                <a:effectLst/>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该方法分为三个阶段：</a:t>
            </a:r>
            <a:endParaRPr lang="en-US" altLang="zh-CN" b="0" i="0" dirty="0">
              <a:effectLst/>
              <a:latin typeface="SimSun" panose="02010600030101010101" pitchFamily="2" charset="-122"/>
              <a:ea typeface="SimSun" panose="02010600030101010101" pitchFamily="2" charset="-122"/>
            </a:endParaRPr>
          </a:p>
          <a:p>
            <a:pPr>
              <a:lnSpc>
                <a:spcPct val="150000"/>
              </a:lnSpc>
            </a:pPr>
            <a:r>
              <a:rPr lang="en-US" altLang="zh-CN" b="0" i="0" dirty="0">
                <a:effectLst/>
                <a:latin typeface="SimSun" panose="02010600030101010101" pitchFamily="2" charset="-122"/>
                <a:ea typeface="SimSun" panose="02010600030101010101" pitchFamily="2" charset="-122"/>
              </a:rPr>
              <a:t>1</a:t>
            </a:r>
            <a:r>
              <a:rPr lang="zh-CN" altLang="en-US" b="0" i="0" dirty="0">
                <a:effectLst/>
                <a:latin typeface="SimSun" panose="02010600030101010101" pitchFamily="2" charset="-122"/>
                <a:ea typeface="SimSun" panose="02010600030101010101" pitchFamily="2" charset="-122"/>
              </a:rPr>
              <a:t>）动态权值的小波神经网络</a:t>
            </a:r>
            <a:r>
              <a:rPr lang="en-US" altLang="zh-CN" b="0" i="0" dirty="0">
                <a:effectLst/>
                <a:latin typeface="SimSun" panose="02010600030101010101" pitchFamily="2" charset="-122"/>
                <a:ea typeface="SimSun" panose="02010600030101010101" pitchFamily="2" charset="-122"/>
              </a:rPr>
              <a:t>DWC-Net</a:t>
            </a:r>
            <a:r>
              <a:rPr lang="en-US" altLang="zh-CN" dirty="0">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将小波变换和卷积动态结合，滤除背景噪声，提高模型收敛性</a:t>
            </a:r>
            <a:endParaRPr lang="en-US" altLang="zh-CN" b="0" i="0" dirty="0">
              <a:effectLst/>
              <a:latin typeface="SimSun" panose="02010600030101010101" pitchFamily="2" charset="-122"/>
              <a:ea typeface="SimSun" panose="02010600030101010101" pitchFamily="2" charset="-122"/>
            </a:endParaRPr>
          </a:p>
          <a:p>
            <a:pPr>
              <a:lnSpc>
                <a:spcPct val="150000"/>
              </a:lnSpc>
            </a:pPr>
            <a:r>
              <a:rPr lang="en-US" altLang="zh-CN" b="0" i="0" dirty="0">
                <a:effectLst/>
                <a:latin typeface="SimSun" panose="02010600030101010101" pitchFamily="2" charset="-122"/>
                <a:ea typeface="SimSun" panose="02010600030101010101" pitchFamily="2" charset="-122"/>
              </a:rPr>
              <a:t>2</a:t>
            </a:r>
            <a:r>
              <a:rPr lang="zh-CN" altLang="en-US" b="0" i="0" dirty="0">
                <a:effectLst/>
                <a:latin typeface="SimSun" panose="02010600030101010101" pitchFamily="2" charset="-122"/>
                <a:ea typeface="SimSun" panose="02010600030101010101" pitchFamily="2" charset="-122"/>
              </a:rPr>
              <a:t>）多视角注意模块</a:t>
            </a:r>
            <a:r>
              <a:rPr lang="en-US" altLang="zh-CN" dirty="0">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有效地将网络的注意力引导到潜在目标上，从而提高了复杂背景下弱缺陷的检测效果。</a:t>
            </a:r>
            <a:endParaRPr lang="en-US" altLang="zh-CN" b="0" i="0" dirty="0">
              <a:effectLst/>
              <a:latin typeface="SimSun" panose="02010600030101010101" pitchFamily="2" charset="-122"/>
              <a:ea typeface="SimSun" panose="02010600030101010101" pitchFamily="2" charset="-122"/>
            </a:endParaRPr>
          </a:p>
          <a:p>
            <a:pPr>
              <a:lnSpc>
                <a:spcPct val="150000"/>
              </a:lnSpc>
            </a:pPr>
            <a:r>
              <a:rPr lang="en-US" altLang="zh-CN" b="0" i="0" dirty="0">
                <a:effectLst/>
                <a:latin typeface="SimSun" panose="02010600030101010101" pitchFamily="2" charset="-122"/>
                <a:ea typeface="SimSun" panose="02010600030101010101" pitchFamily="2" charset="-122"/>
              </a:rPr>
              <a:t>3</a:t>
            </a:r>
            <a:r>
              <a:rPr lang="zh-CN" altLang="en-US" b="0" i="0" dirty="0">
                <a:effectLst/>
                <a:latin typeface="SimSun" panose="02010600030101010101" pitchFamily="2" charset="-122"/>
                <a:ea typeface="SimSun" panose="02010600030101010101" pitchFamily="2" charset="-122"/>
              </a:rPr>
              <a:t>）反馈模块</a:t>
            </a:r>
            <a:r>
              <a:rPr lang="en-US" altLang="zh-CN" b="0" i="0" dirty="0">
                <a:effectLst/>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筛选出弱缺陷的关键特征，并通过网络训练来增强它们</a:t>
            </a:r>
            <a:endParaRPr lang="en-US" altLang="zh-CN" b="0" i="0" dirty="0">
              <a:effectLst/>
              <a:latin typeface="SimSun" panose="02010600030101010101" pitchFamily="2" charset="-122"/>
              <a:ea typeface="SimSun" panose="02010600030101010101" pitchFamily="2" charset="-122"/>
            </a:endParaRPr>
          </a:p>
          <a:p>
            <a:pPr>
              <a:lnSpc>
                <a:spcPct val="150000"/>
              </a:lnSpc>
            </a:pPr>
            <a:r>
              <a:rPr lang="zh-CN" altLang="en-US" b="0" i="0" dirty="0">
                <a:effectLst/>
                <a:latin typeface="SimSun" panose="02010600030101010101" pitchFamily="2" charset="-122"/>
                <a:ea typeface="SimSun" panose="02010600030101010101" pitchFamily="2" charset="-122"/>
              </a:rPr>
              <a:t>     在第一阶段，降低了背景噪声的影响，增强了网络的收敛性。在第二阶段，网络被设计为关注目标信号，提高检测率。在最后一个阶段，设计了一个动态反馈网络，以提高特征提取能力。</a:t>
            </a:r>
            <a:endParaRPr kumimoji="1" lang="zh-CN" alt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603850653"/>
      </p:ext>
    </p:extLst>
  </p:cSld>
  <p:clrMapOvr>
    <a:masterClrMapping/>
  </p:clrMapOvr>
  <p:transition spd="slow" advTm="3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6235ACF2-06A5-2619-0162-6A1E4F7A4C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1" name="组合 30">
            <a:extLst>
              <a:ext uri="{FF2B5EF4-FFF2-40B4-BE49-F238E27FC236}">
                <a16:creationId xmlns:a16="http://schemas.microsoft.com/office/drawing/2014/main" id="{C530B1EF-09CB-1E78-E5D1-AC790F13A500}"/>
              </a:ext>
            </a:extLst>
          </p:cNvPr>
          <p:cNvGrpSpPr/>
          <p:nvPr/>
        </p:nvGrpSpPr>
        <p:grpSpPr>
          <a:xfrm rot="10800000">
            <a:off x="4004918" y="684025"/>
            <a:ext cx="1010103" cy="857396"/>
            <a:chOff x="-39567" y="0"/>
            <a:chExt cx="1677745" cy="1424104"/>
          </a:xfrm>
        </p:grpSpPr>
        <p:sp>
          <p:nvSpPr>
            <p:cNvPr id="32" name="iṡḻiďè">
              <a:extLst>
                <a:ext uri="{FF2B5EF4-FFF2-40B4-BE49-F238E27FC236}">
                  <a16:creationId xmlns:a16="http://schemas.microsoft.com/office/drawing/2014/main" id="{9137D8DC-17AA-906A-C32F-F68AC3A5908B}"/>
                </a:ext>
              </a:extLst>
            </p:cNvPr>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33" name="iṡḻiďè">
              <a:extLst>
                <a:ext uri="{FF2B5EF4-FFF2-40B4-BE49-F238E27FC236}">
                  <a16:creationId xmlns:a16="http://schemas.microsoft.com/office/drawing/2014/main" id="{6F7E351A-B2ED-E74C-0025-CA5ABE4850DF}"/>
                </a:ext>
              </a:extLst>
            </p:cNvPr>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38" name="MH_Others_1">
            <a:extLst>
              <a:ext uri="{FF2B5EF4-FFF2-40B4-BE49-F238E27FC236}">
                <a16:creationId xmlns:a16="http://schemas.microsoft.com/office/drawing/2014/main" id="{243765CB-3F62-53BF-C6DD-5E1A2D15F073}"/>
              </a:ext>
            </a:extLst>
          </p:cNvPr>
          <p:cNvSpPr txBox="1"/>
          <p:nvPr>
            <p:custDataLst>
              <p:tags r:id="rId1"/>
            </p:custDataLst>
          </p:nvPr>
        </p:nvSpPr>
        <p:spPr>
          <a:xfrm>
            <a:off x="4747959" y="684025"/>
            <a:ext cx="2475914" cy="847938"/>
          </a:xfrm>
          <a:prstGeom prst="rect">
            <a:avLst/>
          </a:prstGeom>
          <a:noFill/>
        </p:spPr>
        <p:txBody>
          <a:bodyPr wrap="square" rtlCol="0">
            <a:noAutofit/>
          </a:bodyPr>
          <a:lstStyle/>
          <a:p>
            <a:pPr algn="ctr"/>
            <a:r>
              <a:rPr lang="zh-CN" altLang="en-US" sz="4400" b="1" dirty="0">
                <a:solidFill>
                  <a:srgbClr val="6C92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目录</a:t>
            </a:r>
            <a:endParaRPr lang="en-US" altLang="zh-CN" sz="4400" b="1" dirty="0">
              <a:solidFill>
                <a:srgbClr val="6C92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39" name="文本框 38">
            <a:extLst>
              <a:ext uri="{FF2B5EF4-FFF2-40B4-BE49-F238E27FC236}">
                <a16:creationId xmlns:a16="http://schemas.microsoft.com/office/drawing/2014/main" id="{BD1E5F3E-C48E-DC9B-2EA7-4D2F8387AB1B}"/>
              </a:ext>
            </a:extLst>
          </p:cNvPr>
          <p:cNvSpPr txBox="1"/>
          <p:nvPr/>
        </p:nvSpPr>
        <p:spPr>
          <a:xfrm>
            <a:off x="3220840" y="1839816"/>
            <a:ext cx="7835705" cy="3693319"/>
          </a:xfrm>
          <a:prstGeom prst="rect">
            <a:avLst/>
          </a:prstGeom>
          <a:noFill/>
        </p:spPr>
        <p:txBody>
          <a:bodyPr wrap="square" rtlCol="0">
            <a:spAutoFit/>
          </a:bodyPr>
          <a:lstStyle/>
          <a:p>
            <a:pPr marL="285750" indent="-285750">
              <a:lnSpc>
                <a:spcPct val="150000"/>
              </a:lnSpc>
              <a:buFont typeface="Wingdings" pitchFamily="2" charset="2"/>
              <a:buChar char="Ø"/>
            </a:pPr>
            <a:r>
              <a:rPr kumimoji="1" lang="en-US" altLang="zh-CN" sz="3600" dirty="0">
                <a:solidFill>
                  <a:schemeClr val="accent2">
                    <a:lumMod val="75000"/>
                  </a:schemeClr>
                </a:solidFill>
              </a:rPr>
              <a:t>Previous researches</a:t>
            </a:r>
          </a:p>
          <a:p>
            <a:pPr marL="285750" indent="-285750">
              <a:lnSpc>
                <a:spcPct val="150000"/>
              </a:lnSpc>
              <a:buFont typeface="Wingdings" pitchFamily="2" charset="2"/>
              <a:buChar char="Ø"/>
            </a:pPr>
            <a:r>
              <a:rPr kumimoji="1" lang="en-US" altLang="zh-CN" sz="3600" dirty="0">
                <a:solidFill>
                  <a:schemeClr val="accent2">
                    <a:lumMod val="75000"/>
                  </a:schemeClr>
                </a:solidFill>
              </a:rPr>
              <a:t>Method</a:t>
            </a:r>
          </a:p>
          <a:p>
            <a:pPr marL="285750" indent="-285750">
              <a:lnSpc>
                <a:spcPct val="150000"/>
              </a:lnSpc>
              <a:buFont typeface="Wingdings" pitchFamily="2" charset="2"/>
              <a:buChar char="Ø"/>
            </a:pPr>
            <a:r>
              <a:rPr kumimoji="1" lang="en-US" altLang="zh-CN" sz="3600" dirty="0">
                <a:solidFill>
                  <a:schemeClr val="accent2">
                    <a:lumMod val="75000"/>
                  </a:schemeClr>
                </a:solidFill>
              </a:rPr>
              <a:t>Experiments</a:t>
            </a:r>
          </a:p>
          <a:p>
            <a:pPr marL="285750" indent="-285750">
              <a:lnSpc>
                <a:spcPct val="150000"/>
              </a:lnSpc>
              <a:buFont typeface="Wingdings" pitchFamily="2" charset="2"/>
              <a:buChar char="Ø"/>
            </a:pPr>
            <a:r>
              <a:rPr kumimoji="1" lang="en-US" altLang="zh-CN" sz="3600" dirty="0">
                <a:solidFill>
                  <a:schemeClr val="accent2">
                    <a:lumMod val="75000"/>
                  </a:schemeClr>
                </a:solidFill>
              </a:rPr>
              <a:t>Conclusion</a:t>
            </a:r>
          </a:p>
          <a:p>
            <a:pPr marL="285750" indent="-285750">
              <a:buFont typeface="Wingdings" pitchFamily="2" charset="2"/>
              <a:buChar char="Ø"/>
            </a:pPr>
            <a:endParaRPr kumimoji="1" lang="zh-CN" altLang="en-US" dirty="0"/>
          </a:p>
        </p:txBody>
      </p:sp>
    </p:spTree>
    <p:extLst>
      <p:ext uri="{BB962C8B-B14F-4D97-AF65-F5344CB8AC3E}">
        <p14:creationId xmlns:p14="http://schemas.microsoft.com/office/powerpoint/2010/main" val="499915789"/>
      </p:ext>
    </p:extLst>
  </p:cSld>
  <p:clrMapOvr>
    <a:masterClrMapping/>
  </p:clrMapOvr>
  <p:transition spd="slow" advTm="300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42" name="图片 41">
            <a:extLst>
              <a:ext uri="{FF2B5EF4-FFF2-40B4-BE49-F238E27FC236}">
                <a16:creationId xmlns:a16="http://schemas.microsoft.com/office/drawing/2014/main" id="{DAC92CAC-29F8-4F0A-8148-495B0ADD64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106"/>
            <a:ext cx="12192000" cy="6858000"/>
          </a:xfrm>
          <a:prstGeom prst="rect">
            <a:avLst/>
          </a:prstGeom>
        </p:spPr>
      </p:pic>
      <p:grpSp>
        <p:nvGrpSpPr>
          <p:cNvPr id="44" name="组合 43">
            <a:extLst>
              <a:ext uri="{FF2B5EF4-FFF2-40B4-BE49-F238E27FC236}">
                <a16:creationId xmlns:a16="http://schemas.microsoft.com/office/drawing/2014/main" id="{41CCE9E6-3FAA-41B4-9426-B1D4B0CFE157}"/>
              </a:ext>
            </a:extLst>
          </p:cNvPr>
          <p:cNvGrpSpPr/>
          <p:nvPr/>
        </p:nvGrpSpPr>
        <p:grpSpPr>
          <a:xfrm rot="10800000">
            <a:off x="0" y="4564131"/>
            <a:ext cx="2117288" cy="2334478"/>
            <a:chOff x="9664473" y="816338"/>
            <a:chExt cx="3185286" cy="3512032"/>
          </a:xfrm>
        </p:grpSpPr>
        <p:sp>
          <p:nvSpPr>
            <p:cNvPr id="45" name="íṧḻiḋe">
              <a:extLst>
                <a:ext uri="{FF2B5EF4-FFF2-40B4-BE49-F238E27FC236}">
                  <a16:creationId xmlns:a16="http://schemas.microsoft.com/office/drawing/2014/main" id="{2822013B-ACFD-4492-A281-408EDC1CE7B9}"/>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6" name="íş1íḍè">
              <a:extLst>
                <a:ext uri="{FF2B5EF4-FFF2-40B4-BE49-F238E27FC236}">
                  <a16:creationId xmlns:a16="http://schemas.microsoft.com/office/drawing/2014/main" id="{55AC0C0F-4624-4C6B-B828-BF1FB073CE99}"/>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grpSp>
      <p:grpSp>
        <p:nvGrpSpPr>
          <p:cNvPr id="47" name="组合 46">
            <a:extLst>
              <a:ext uri="{FF2B5EF4-FFF2-40B4-BE49-F238E27FC236}">
                <a16:creationId xmlns:a16="http://schemas.microsoft.com/office/drawing/2014/main" id="{FE1F7005-2B10-4368-AA6E-018679BDEE0B}"/>
              </a:ext>
            </a:extLst>
          </p:cNvPr>
          <p:cNvGrpSpPr/>
          <p:nvPr/>
        </p:nvGrpSpPr>
        <p:grpSpPr>
          <a:xfrm rot="10800000">
            <a:off x="9002791" y="-6105"/>
            <a:ext cx="3204450" cy="4893654"/>
            <a:chOff x="-15240" y="3375944"/>
            <a:chExt cx="3204450" cy="4893654"/>
          </a:xfrm>
        </p:grpSpPr>
        <p:sp>
          <p:nvSpPr>
            <p:cNvPr id="48" name="íSliḑè">
              <a:extLst>
                <a:ext uri="{FF2B5EF4-FFF2-40B4-BE49-F238E27FC236}">
                  <a16:creationId xmlns:a16="http://schemas.microsoft.com/office/drawing/2014/main" id="{65E39635-9DFC-4AC7-A50B-0A92512C80DD}"/>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9" name="íš1ïḋe">
              <a:extLst>
                <a:ext uri="{FF2B5EF4-FFF2-40B4-BE49-F238E27FC236}">
                  <a16:creationId xmlns:a16="http://schemas.microsoft.com/office/drawing/2014/main" id="{29907E5A-31DB-40A8-AA8D-93D6CA6C1A9A}"/>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50" name="iṡḻiďè">
              <a:extLst>
                <a:ext uri="{FF2B5EF4-FFF2-40B4-BE49-F238E27FC236}">
                  <a16:creationId xmlns:a16="http://schemas.microsoft.com/office/drawing/2014/main" id="{1F967B35-9443-49EB-84D0-6748AC279B08}"/>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53" name="íşḷiḍé">
            <a:extLst>
              <a:ext uri="{FF2B5EF4-FFF2-40B4-BE49-F238E27FC236}">
                <a16:creationId xmlns:a16="http://schemas.microsoft.com/office/drawing/2014/main" id="{3471AA9E-5D95-49F9-8E2C-798700544B4C}"/>
              </a:ext>
            </a:extLst>
          </p:cNvPr>
          <p:cNvSpPr/>
          <p:nvPr/>
        </p:nvSpPr>
        <p:spPr>
          <a:xfrm>
            <a:off x="4457021" y="2018283"/>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iṡḻiďè"/>
          <p:cNvSpPr>
            <a:spLocks/>
          </p:cNvSpPr>
          <p:nvPr/>
        </p:nvSpPr>
        <p:spPr bwMode="auto">
          <a:xfrm rot="17590292">
            <a:off x="2643740" y="2459746"/>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6" name="iṡḻiďè"/>
          <p:cNvSpPr>
            <a:spLocks/>
          </p:cNvSpPr>
          <p:nvPr/>
        </p:nvSpPr>
        <p:spPr bwMode="auto">
          <a:xfrm rot="17590292">
            <a:off x="1732211" y="1971953"/>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3" name="MH_Others_1"/>
          <p:cNvSpPr txBox="1"/>
          <p:nvPr>
            <p:custDataLst>
              <p:tags r:id="rId1"/>
            </p:custDataLst>
          </p:nvPr>
        </p:nvSpPr>
        <p:spPr>
          <a:xfrm>
            <a:off x="1513457" y="2963007"/>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cs typeface="+mn-ea"/>
                <a:sym typeface="+mn-lt"/>
              </a:rPr>
              <a:t>PART 01</a:t>
            </a:r>
            <a:endParaRPr lang="zh-CN" altLang="en-US" sz="4400" b="1" dirty="0">
              <a:solidFill>
                <a:schemeClr val="bg1"/>
              </a:solidFill>
              <a:effectLst>
                <a:outerShdw blurRad="38100" dist="38100" dir="2700000" algn="tl">
                  <a:srgbClr val="000000">
                    <a:alpha val="43137"/>
                  </a:srgbClr>
                </a:outerShdw>
              </a:effectLst>
              <a:cs typeface="+mn-ea"/>
              <a:sym typeface="+mn-lt"/>
            </a:endParaRPr>
          </a:p>
        </p:txBody>
      </p:sp>
      <p:sp>
        <p:nvSpPr>
          <p:cNvPr id="35" name="矩形 34"/>
          <p:cNvSpPr/>
          <p:nvPr/>
        </p:nvSpPr>
        <p:spPr>
          <a:xfrm>
            <a:off x="4955804" y="3054593"/>
            <a:ext cx="4725204" cy="646331"/>
          </a:xfrm>
          <a:prstGeom prst="rect">
            <a:avLst/>
          </a:prstGeom>
        </p:spPr>
        <p:txBody>
          <a:bodyPr wrap="none">
            <a:spAutoFit/>
          </a:bodyPr>
          <a:lstStyle/>
          <a:p>
            <a:r>
              <a:rPr lang="en-US" altLang="zh-CN" sz="3600" spc="300" dirty="0">
                <a:solidFill>
                  <a:srgbClr val="436B9B"/>
                </a:solidFill>
                <a:cs typeface="+mn-ea"/>
                <a:sym typeface="+mn-lt"/>
              </a:rPr>
              <a:t>Previous Researches</a:t>
            </a:r>
            <a:endParaRPr lang="zh-CN" altLang="en-US" sz="3600" spc="300" dirty="0">
              <a:solidFill>
                <a:srgbClr val="436B9B"/>
              </a:solidFill>
              <a:cs typeface="+mn-ea"/>
              <a:sym typeface="+mn-lt"/>
            </a:endParaRPr>
          </a:p>
        </p:txBody>
      </p:sp>
    </p:spTree>
    <p:extLst>
      <p:ext uri="{BB962C8B-B14F-4D97-AF65-F5344CB8AC3E}">
        <p14:creationId xmlns:p14="http://schemas.microsoft.com/office/powerpoint/2010/main" val="3778734200"/>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transition="in" filter="fade">
                                      <p:cBhvr>
                                        <p:cTn id="10" dur="1000"/>
                                        <p:tgtEl>
                                          <p:spTgt spid="3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1000" fill="hold"/>
                                        <p:tgtEl>
                                          <p:spTgt spid="36"/>
                                        </p:tgtEl>
                                        <p:attrNameLst>
                                          <p:attrName>ppt_w</p:attrName>
                                        </p:attrNameLst>
                                      </p:cBhvr>
                                      <p:tavLst>
                                        <p:tav tm="0">
                                          <p:val>
                                            <p:fltVal val="0"/>
                                          </p:val>
                                        </p:tav>
                                        <p:tav tm="100000">
                                          <p:val>
                                            <p:strVal val="#ppt_w"/>
                                          </p:val>
                                        </p:tav>
                                      </p:tavLst>
                                    </p:anim>
                                    <p:anim calcmode="lin" valueType="num">
                                      <p:cBhvr>
                                        <p:cTn id="14" dur="1000" fill="hold"/>
                                        <p:tgtEl>
                                          <p:spTgt spid="36"/>
                                        </p:tgtEl>
                                        <p:attrNameLst>
                                          <p:attrName>ppt_h</p:attrName>
                                        </p:attrNameLst>
                                      </p:cBhvr>
                                      <p:tavLst>
                                        <p:tav tm="0">
                                          <p:val>
                                            <p:fltVal val="0"/>
                                          </p:val>
                                        </p:tav>
                                        <p:tav tm="100000">
                                          <p:val>
                                            <p:strVal val="#ppt_h"/>
                                          </p:val>
                                        </p:tav>
                                      </p:tavLst>
                                    </p:anim>
                                    <p:anim calcmode="lin" valueType="num">
                                      <p:cBhvr>
                                        <p:cTn id="15" dur="1000" fill="hold"/>
                                        <p:tgtEl>
                                          <p:spTgt spid="36"/>
                                        </p:tgtEl>
                                        <p:attrNameLst>
                                          <p:attrName>style.rotation</p:attrName>
                                        </p:attrNameLst>
                                      </p:cBhvr>
                                      <p:tavLst>
                                        <p:tav tm="0">
                                          <p:val>
                                            <p:fltVal val="90"/>
                                          </p:val>
                                        </p:tav>
                                        <p:tav tm="100000">
                                          <p:val>
                                            <p:fltVal val="0"/>
                                          </p:val>
                                        </p:tav>
                                      </p:tavLst>
                                    </p:anim>
                                    <p:animEffect transition="in" filter="fade">
                                      <p:cBhvr>
                                        <p:cTn id="16" dur="10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1000" fill="hold"/>
                                        <p:tgtEl>
                                          <p:spTgt spid="33"/>
                                        </p:tgtEl>
                                        <p:attrNameLst>
                                          <p:attrName>ppt_w</p:attrName>
                                        </p:attrNameLst>
                                      </p:cBhvr>
                                      <p:tavLst>
                                        <p:tav tm="0">
                                          <p:val>
                                            <p:fltVal val="0"/>
                                          </p:val>
                                        </p:tav>
                                        <p:tav tm="100000">
                                          <p:val>
                                            <p:strVal val="#ppt_w"/>
                                          </p:val>
                                        </p:tav>
                                      </p:tavLst>
                                    </p:anim>
                                    <p:anim calcmode="lin" valueType="num">
                                      <p:cBhvr>
                                        <p:cTn id="20" dur="1000" fill="hold"/>
                                        <p:tgtEl>
                                          <p:spTgt spid="33"/>
                                        </p:tgtEl>
                                        <p:attrNameLst>
                                          <p:attrName>ppt_h</p:attrName>
                                        </p:attrNameLst>
                                      </p:cBhvr>
                                      <p:tavLst>
                                        <p:tav tm="0">
                                          <p:val>
                                            <p:fltVal val="0"/>
                                          </p:val>
                                        </p:tav>
                                        <p:tav tm="100000">
                                          <p:val>
                                            <p:strVal val="#ppt_h"/>
                                          </p:val>
                                        </p:tav>
                                      </p:tavLst>
                                    </p:anim>
                                    <p:anim calcmode="lin" valueType="num">
                                      <p:cBhvr>
                                        <p:cTn id="21" dur="1000" fill="hold"/>
                                        <p:tgtEl>
                                          <p:spTgt spid="33"/>
                                        </p:tgtEl>
                                        <p:attrNameLst>
                                          <p:attrName>style.rotation</p:attrName>
                                        </p:attrNameLst>
                                      </p:cBhvr>
                                      <p:tavLst>
                                        <p:tav tm="0">
                                          <p:val>
                                            <p:fltVal val="90"/>
                                          </p:val>
                                        </p:tav>
                                        <p:tav tm="100000">
                                          <p:val>
                                            <p:fltVal val="0"/>
                                          </p:val>
                                        </p:tav>
                                      </p:tavLst>
                                    </p:anim>
                                    <p:animEffect transition="in" filter="fade">
                                      <p:cBhvr>
                                        <p:cTn id="22" dur="1000"/>
                                        <p:tgtEl>
                                          <p:spTgt spid="33"/>
                                        </p:tgtEl>
                                      </p:cBhvr>
                                    </p:animEffect>
                                  </p:childTnLst>
                                </p:cTn>
                              </p:par>
                            </p:childTnLst>
                          </p:cTn>
                        </p:par>
                        <p:par>
                          <p:cTn id="23" fill="hold">
                            <p:stCondLst>
                              <p:cond delay="1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5"/>
                                        </p:tgtEl>
                                        <p:attrNameLst>
                                          <p:attrName>ppt_y</p:attrName>
                                        </p:attrNameLst>
                                      </p:cBhvr>
                                      <p:tavLst>
                                        <p:tav tm="0">
                                          <p:val>
                                            <p:strVal val="#ppt_y"/>
                                          </p:val>
                                        </p:tav>
                                        <p:tav tm="100000">
                                          <p:val>
                                            <p:strVal val="#ppt_y"/>
                                          </p:val>
                                        </p:tav>
                                      </p:tavLst>
                                    </p:anim>
                                    <p:anim calcmode="lin" valueType="num">
                                      <p:cBhvr>
                                        <p:cTn id="28"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5"/>
                                        </p:tgtEl>
                                      </p:cBhvr>
                                    </p:animEffect>
                                  </p:childTnLst>
                                </p:cTn>
                              </p:par>
                              <p:par>
                                <p:cTn id="31" presetID="6" presetClass="entr" presetSubtype="32"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circle(out)">
                                      <p:cBhvr>
                                        <p:cTn id="3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7" grpId="0" animBg="1"/>
      <p:bldP spid="36" grpId="0" animBg="1"/>
      <p:bldP spid="33"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1 Present Researches</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5" name="文本框 4">
            <a:extLst>
              <a:ext uri="{FF2B5EF4-FFF2-40B4-BE49-F238E27FC236}">
                <a16:creationId xmlns:a16="http://schemas.microsoft.com/office/drawing/2014/main" id="{038901DC-AB6F-F445-544B-BA4FDBDF881D}"/>
              </a:ext>
            </a:extLst>
          </p:cNvPr>
          <p:cNvSpPr txBox="1"/>
          <p:nvPr/>
        </p:nvSpPr>
        <p:spPr>
          <a:xfrm>
            <a:off x="1681842" y="1466671"/>
            <a:ext cx="9176657" cy="1294585"/>
          </a:xfrm>
          <a:prstGeom prst="rect">
            <a:avLst/>
          </a:prstGeom>
          <a:noFill/>
        </p:spPr>
        <p:txBody>
          <a:bodyPr wrap="square">
            <a:spAutoFit/>
          </a:bodyPr>
          <a:lstStyle/>
          <a:p>
            <a:pPr>
              <a:lnSpc>
                <a:spcPct val="150000"/>
              </a:lnSpc>
            </a:pPr>
            <a:r>
              <a:rPr lang="zh-CN" altLang="en-US" dirty="0">
                <a:latin typeface="SimSun" panose="02010600030101010101" pitchFamily="2" charset="-122"/>
                <a:ea typeface="SimSun" panose="02010600030101010101" pitchFamily="2" charset="-122"/>
              </a:rPr>
              <a:t>工业</a:t>
            </a:r>
            <a:r>
              <a:rPr lang="zh-CN" altLang="en-US" b="0" i="0" dirty="0">
                <a:effectLst/>
                <a:latin typeface="SimSun" panose="02010600030101010101" pitchFamily="2" charset="-122"/>
                <a:ea typeface="SimSun" panose="02010600030101010101" pitchFamily="2" charset="-122"/>
              </a:rPr>
              <a:t>缺陷检测面临着巨大的挑战，这是由于：</a:t>
            </a:r>
            <a:endParaRPr lang="en-US" altLang="zh-CN" b="0" i="0" dirty="0">
              <a:effectLst/>
              <a:latin typeface="SimSun" panose="02010600030101010101" pitchFamily="2" charset="-122"/>
              <a:ea typeface="SimSun" panose="02010600030101010101" pitchFamily="2" charset="-122"/>
            </a:endParaRPr>
          </a:p>
          <a:p>
            <a:pPr>
              <a:lnSpc>
                <a:spcPct val="150000"/>
              </a:lnSpc>
            </a:pPr>
            <a:r>
              <a:rPr lang="en-US" altLang="zh-CN" b="0" i="0" dirty="0">
                <a:effectLst/>
                <a:latin typeface="SimSun" panose="02010600030101010101" pitchFamily="2" charset="-122"/>
                <a:ea typeface="SimSun" panose="02010600030101010101" pitchFamily="2" charset="-122"/>
              </a:rPr>
              <a:t>1</a:t>
            </a:r>
            <a:r>
              <a:rPr lang="zh-CN" altLang="en-US" b="0" i="0" dirty="0">
                <a:effectLst/>
                <a:latin typeface="SimSun" panose="02010600030101010101" pitchFamily="2" charset="-122"/>
                <a:ea typeface="SimSun" panose="02010600030101010101" pitchFamily="2" charset="-122"/>
              </a:rPr>
              <a:t>）不明显的特征和小尺寸的弱缺陷使得难以进行可靠的检测，如图</a:t>
            </a:r>
            <a:r>
              <a:rPr lang="en-US" altLang="zh-CN" b="0" i="0" dirty="0">
                <a:effectLst/>
                <a:latin typeface="SimSun" panose="02010600030101010101" pitchFamily="2" charset="-122"/>
                <a:ea typeface="SimSun" panose="02010600030101010101" pitchFamily="2" charset="-122"/>
              </a:rPr>
              <a:t>1</a:t>
            </a:r>
            <a:r>
              <a:rPr lang="zh-CN" altLang="en-US" b="0" i="0" dirty="0">
                <a:effectLst/>
                <a:latin typeface="SimSun" panose="02010600030101010101" pitchFamily="2" charset="-122"/>
                <a:ea typeface="SimSun" panose="02010600030101010101" pitchFamily="2" charset="-122"/>
              </a:rPr>
              <a:t>（</a:t>
            </a:r>
            <a:r>
              <a:rPr lang="en" altLang="zh-CN" b="0" i="0" dirty="0">
                <a:effectLst/>
                <a:latin typeface="SimSun" panose="02010600030101010101" pitchFamily="2" charset="-122"/>
                <a:ea typeface="SimSun" panose="02010600030101010101" pitchFamily="2" charset="-122"/>
              </a:rPr>
              <a:t>a</a:t>
            </a:r>
            <a:r>
              <a:rPr lang="zh-CN" altLang="en" b="0" i="0" dirty="0">
                <a:effectLst/>
                <a:latin typeface="SimSun" panose="02010600030101010101" pitchFamily="2" charset="-122"/>
                <a:ea typeface="SimSun" panose="02010600030101010101" pitchFamily="2" charset="-122"/>
              </a:rPr>
              <a:t>，</a:t>
            </a:r>
            <a:r>
              <a:rPr lang="en" altLang="zh-CN" b="0" i="0" dirty="0">
                <a:effectLst/>
                <a:latin typeface="SimSun" panose="02010600030101010101" pitchFamily="2" charset="-122"/>
                <a:ea typeface="SimSun" panose="02010600030101010101" pitchFamily="2" charset="-122"/>
              </a:rPr>
              <a:t>b</a:t>
            </a:r>
            <a:r>
              <a:rPr lang="zh-CN" altLang="en" b="0" i="0" dirty="0">
                <a:effectLst/>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所示。</a:t>
            </a:r>
            <a:endParaRPr lang="en-US" altLang="zh-CN" b="0" i="0" dirty="0">
              <a:effectLst/>
              <a:latin typeface="SimSun" panose="02010600030101010101" pitchFamily="2" charset="-122"/>
              <a:ea typeface="SimSun" panose="02010600030101010101" pitchFamily="2" charset="-122"/>
            </a:endParaRPr>
          </a:p>
          <a:p>
            <a:pPr>
              <a:lnSpc>
                <a:spcPct val="150000"/>
              </a:lnSpc>
            </a:pPr>
            <a:r>
              <a:rPr lang="en-US" altLang="zh-CN" b="0" i="0" dirty="0">
                <a:effectLst/>
                <a:latin typeface="SimSun" panose="02010600030101010101" pitchFamily="2" charset="-122"/>
                <a:ea typeface="SimSun" panose="02010600030101010101" pitchFamily="2" charset="-122"/>
              </a:rPr>
              <a:t>2)</a:t>
            </a:r>
            <a:r>
              <a:rPr lang="zh-CN" altLang="en-US" b="0" i="0" dirty="0">
                <a:effectLst/>
                <a:latin typeface="SimSun" panose="02010600030101010101" pitchFamily="2" charset="-122"/>
                <a:ea typeface="SimSun" panose="02010600030101010101" pitchFamily="2" charset="-122"/>
              </a:rPr>
              <a:t>如图</a:t>
            </a:r>
            <a:r>
              <a:rPr lang="en-US" altLang="zh-CN" b="0" i="0" dirty="0">
                <a:effectLst/>
                <a:latin typeface="SimSun" panose="02010600030101010101" pitchFamily="2" charset="-122"/>
                <a:ea typeface="SimSun" panose="02010600030101010101" pitchFamily="2" charset="-122"/>
              </a:rPr>
              <a:t>1</a:t>
            </a:r>
            <a:r>
              <a:rPr lang="zh-CN" altLang="en-US" b="0" i="0" dirty="0">
                <a:effectLst/>
                <a:latin typeface="SimSun" panose="02010600030101010101" pitchFamily="2" charset="-122"/>
                <a:ea typeface="SimSun" panose="02010600030101010101" pitchFamily="2" charset="-122"/>
              </a:rPr>
              <a:t>（</a:t>
            </a:r>
            <a:r>
              <a:rPr lang="en" altLang="zh-CN" b="0" i="0" dirty="0">
                <a:effectLst/>
                <a:latin typeface="SimSun" panose="02010600030101010101" pitchFamily="2" charset="-122"/>
                <a:ea typeface="SimSun" panose="02010600030101010101" pitchFamily="2" charset="-122"/>
              </a:rPr>
              <a:t>c</a:t>
            </a:r>
            <a:r>
              <a:rPr lang="zh-CN" altLang="en" b="0" i="0" dirty="0">
                <a:effectLst/>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所示，恶劣的采集环境引入了强背景噪声，这降低了缺陷检测的准确性。</a:t>
            </a:r>
            <a:endParaRPr lang="zh-CN" altLang="en-US" dirty="0">
              <a:latin typeface="SimSun" panose="02010600030101010101" pitchFamily="2" charset="-122"/>
              <a:ea typeface="SimSun" panose="02010600030101010101" pitchFamily="2" charset="-122"/>
            </a:endParaRPr>
          </a:p>
        </p:txBody>
      </p:sp>
      <p:pic>
        <p:nvPicPr>
          <p:cNvPr id="6" name="图片 5">
            <a:extLst>
              <a:ext uri="{FF2B5EF4-FFF2-40B4-BE49-F238E27FC236}">
                <a16:creationId xmlns:a16="http://schemas.microsoft.com/office/drawing/2014/main" id="{1424A95B-7D0A-A574-B0E9-7ACAC1B72FA0}"/>
              </a:ext>
            </a:extLst>
          </p:cNvPr>
          <p:cNvPicPr>
            <a:picLocks noChangeAspect="1"/>
          </p:cNvPicPr>
          <p:nvPr/>
        </p:nvPicPr>
        <p:blipFill>
          <a:blip r:embed="rId3"/>
          <a:stretch>
            <a:fillRect/>
          </a:stretch>
        </p:blipFill>
        <p:spPr>
          <a:xfrm>
            <a:off x="2619919" y="2977242"/>
            <a:ext cx="6952162" cy="2857053"/>
          </a:xfrm>
          <a:prstGeom prst="rect">
            <a:avLst/>
          </a:prstGeom>
        </p:spPr>
      </p:pic>
    </p:spTree>
    <p:extLst>
      <p:ext uri="{BB962C8B-B14F-4D97-AF65-F5344CB8AC3E}">
        <p14:creationId xmlns:p14="http://schemas.microsoft.com/office/powerpoint/2010/main" val="1373920083"/>
      </p:ext>
    </p:extLst>
  </p:cSld>
  <p:clrMapOvr>
    <a:masterClrMapping/>
  </p:clrMapOvr>
  <p:transition spd="slow" advTm="3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1 Present Researches</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3" name="文本框 2">
            <a:extLst>
              <a:ext uri="{FF2B5EF4-FFF2-40B4-BE49-F238E27FC236}">
                <a16:creationId xmlns:a16="http://schemas.microsoft.com/office/drawing/2014/main" id="{718A4DC8-5E87-755D-1A77-A1EE29582913}"/>
              </a:ext>
            </a:extLst>
          </p:cNvPr>
          <p:cNvSpPr txBox="1"/>
          <p:nvPr/>
        </p:nvSpPr>
        <p:spPr>
          <a:xfrm>
            <a:off x="1371600" y="1110947"/>
            <a:ext cx="9448801" cy="858377"/>
          </a:xfrm>
          <a:prstGeom prst="rect">
            <a:avLst/>
          </a:prstGeom>
          <a:noFill/>
        </p:spPr>
        <p:txBody>
          <a:bodyPr wrap="square">
            <a:spAutoFit/>
          </a:bodyPr>
          <a:lstStyle/>
          <a:p>
            <a:pPr>
              <a:lnSpc>
                <a:spcPct val="150000"/>
              </a:lnSpc>
            </a:pPr>
            <a:r>
              <a:rPr lang="zh-CN" altLang="en-US" dirty="0">
                <a:latin typeface="SimSun" panose="02010600030101010101" pitchFamily="2" charset="-122"/>
                <a:ea typeface="SimSun" panose="02010600030101010101" pitchFamily="2" charset="-122"/>
              </a:rPr>
              <a:t>    </a:t>
            </a:r>
            <a:r>
              <a:rPr lang="zh-CN" altLang="en-US" b="0" i="0" dirty="0">
                <a:effectLst/>
                <a:latin typeface="SimSun" panose="02010600030101010101" pitchFamily="2" charset="-122"/>
                <a:ea typeface="SimSun" panose="02010600030101010101" pitchFamily="2" charset="-122"/>
              </a:rPr>
              <a:t>在提高弱缺陷和强背景噪声下的缺陷检测的准确性方面，已经出现了大量的工作。这些研究可以分为两类：</a:t>
            </a:r>
            <a:r>
              <a:rPr lang="en-US" altLang="zh-CN" b="0" i="0" dirty="0">
                <a:effectLst/>
                <a:latin typeface="SimSun" panose="02010600030101010101" pitchFamily="2" charset="-122"/>
                <a:ea typeface="SimSun" panose="02010600030101010101" pitchFamily="2" charset="-122"/>
              </a:rPr>
              <a:t>1</a:t>
            </a:r>
            <a:r>
              <a:rPr lang="zh-CN" altLang="en-US" b="0" i="0" dirty="0">
                <a:effectLst/>
                <a:latin typeface="SimSun" panose="02010600030101010101" pitchFamily="2" charset="-122"/>
                <a:ea typeface="SimSun" panose="02010600030101010101" pitchFamily="2" charset="-122"/>
              </a:rPr>
              <a:t>）模型优化方法  </a:t>
            </a:r>
            <a:r>
              <a:rPr lang="en-US" altLang="zh-CN" b="0" i="0" dirty="0">
                <a:effectLst/>
                <a:latin typeface="SimSun" panose="02010600030101010101" pitchFamily="2" charset="-122"/>
                <a:ea typeface="SimSun" panose="02010600030101010101" pitchFamily="2" charset="-122"/>
              </a:rPr>
              <a:t>2</a:t>
            </a:r>
            <a:r>
              <a:rPr lang="zh-CN" altLang="en-US" b="0" i="0" dirty="0">
                <a:effectLst/>
                <a:latin typeface="SimSun" panose="02010600030101010101" pitchFamily="2" charset="-122"/>
                <a:ea typeface="SimSun" panose="02010600030101010101" pitchFamily="2" charset="-122"/>
              </a:rPr>
              <a:t>）数据预处理方法</a:t>
            </a:r>
            <a:endParaRPr lang="zh-CN" altLang="en-US" dirty="0">
              <a:latin typeface="SimSun" panose="02010600030101010101" pitchFamily="2" charset="-122"/>
              <a:ea typeface="SimSun" panose="02010600030101010101" pitchFamily="2" charset="-122"/>
            </a:endParaRPr>
          </a:p>
        </p:txBody>
      </p:sp>
      <p:sp>
        <p:nvSpPr>
          <p:cNvPr id="5" name="文本框 4">
            <a:extLst>
              <a:ext uri="{FF2B5EF4-FFF2-40B4-BE49-F238E27FC236}">
                <a16:creationId xmlns:a16="http://schemas.microsoft.com/office/drawing/2014/main" id="{8EF8E547-D122-00FD-BA3F-F213FFB3442C}"/>
              </a:ext>
            </a:extLst>
          </p:cNvPr>
          <p:cNvSpPr txBox="1"/>
          <p:nvPr/>
        </p:nvSpPr>
        <p:spPr>
          <a:xfrm>
            <a:off x="1371600" y="2368307"/>
            <a:ext cx="9613537" cy="2520370"/>
          </a:xfrm>
          <a:prstGeom prst="rect">
            <a:avLst/>
          </a:prstGeom>
          <a:noFill/>
        </p:spPr>
        <p:txBody>
          <a:bodyPr wrap="square">
            <a:spAutoFit/>
          </a:bodyPr>
          <a:lstStyle/>
          <a:p>
            <a:pPr marL="285750" indent="-285750">
              <a:lnSpc>
                <a:spcPct val="150000"/>
              </a:lnSpc>
              <a:buFont typeface="Wingdings" pitchFamily="2" charset="2"/>
              <a:buChar char="Ø"/>
            </a:pPr>
            <a:r>
              <a:rPr lang="zh-CN" altLang="en-US" dirty="0">
                <a:latin typeface="SimSun" panose="02010600030101010101" pitchFamily="2" charset="-122"/>
                <a:ea typeface="SimSun" panose="02010600030101010101" pitchFamily="2" charset="-122"/>
              </a:rPr>
              <a:t>模型优化方法   </a:t>
            </a:r>
            <a:endParaRPr lang="en-US" altLang="zh-CN" dirty="0">
              <a:latin typeface="SimSun" panose="02010600030101010101" pitchFamily="2" charset="-122"/>
              <a:ea typeface="SimSun" panose="02010600030101010101" pitchFamily="2" charset="-122"/>
            </a:endParaRPr>
          </a:p>
          <a:p>
            <a:pPr>
              <a:lnSpc>
                <a:spcPct val="150000"/>
              </a:lnSpc>
            </a:pPr>
            <a:r>
              <a:rPr lang="zh-CN" altLang="en-US" dirty="0">
                <a:latin typeface="SimSun" panose="02010600030101010101" pitchFamily="2" charset="-122"/>
                <a:ea typeface="SimSun" panose="02010600030101010101" pitchFamily="2" charset="-122"/>
              </a:rPr>
              <a:t>    大多通过增强特征来提高网络的特征提取能力，从而提高弱缺陷的检测精度。然而，上述深度学习方法可能在特征提取期间丢失弱缺陷的关键特征。这主要是由于以下两个原因。</a:t>
            </a:r>
            <a:r>
              <a:rPr lang="en-US" altLang="zh-CN" dirty="0">
                <a:latin typeface="SimSun" panose="02010600030101010101" pitchFamily="2" charset="-122"/>
                <a:ea typeface="SimSun" panose="02010600030101010101" pitchFamily="2" charset="-122"/>
              </a:rPr>
              <a:t>1</a:t>
            </a:r>
            <a:r>
              <a:rPr lang="zh-CN" altLang="en-US" dirty="0">
                <a:latin typeface="SimSun" panose="02010600030101010101" pitchFamily="2" charset="-122"/>
                <a:ea typeface="SimSun" panose="02010600030101010101" pitchFamily="2" charset="-122"/>
              </a:rPr>
              <a:t>）一些弱缺陷可能仅占原始数据的一小部分，其可能在下采样后被压缩到无法识别的水平，导致关键缺陷特征被淹没。</a:t>
            </a:r>
            <a:r>
              <a:rPr lang="en-US" altLang="zh-CN" dirty="0">
                <a:latin typeface="SimSun" panose="02010600030101010101" pitchFamily="2" charset="-122"/>
                <a:ea typeface="SimSun" panose="02010600030101010101" pitchFamily="2" charset="-122"/>
              </a:rPr>
              <a:t>2)</a:t>
            </a:r>
            <a:r>
              <a:rPr lang="zh-CN" altLang="en-US" dirty="0">
                <a:latin typeface="SimSun" panose="02010600030101010101" pitchFamily="2" charset="-122"/>
                <a:ea typeface="SimSun" panose="02010600030101010101" pitchFamily="2" charset="-122"/>
              </a:rPr>
              <a:t>这些方法使用固定的权值对来自不同层的特征进行加权，没有给予更大的权值给关键特征层，从而导致弱缺陷的关键特征可能被忽略。</a:t>
            </a:r>
          </a:p>
        </p:txBody>
      </p:sp>
    </p:spTree>
    <p:extLst>
      <p:ext uri="{BB962C8B-B14F-4D97-AF65-F5344CB8AC3E}">
        <p14:creationId xmlns:p14="http://schemas.microsoft.com/office/powerpoint/2010/main" val="1948425310"/>
      </p:ext>
    </p:extLst>
  </p:cSld>
  <p:clrMapOvr>
    <a:masterClrMapping/>
  </p:clrMapOvr>
  <p:transition spd="slow" advTm="3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1 Present Researches</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3" name="文本框 2">
            <a:extLst>
              <a:ext uri="{FF2B5EF4-FFF2-40B4-BE49-F238E27FC236}">
                <a16:creationId xmlns:a16="http://schemas.microsoft.com/office/drawing/2014/main" id="{AA3BB165-F20B-DF40-3BF4-F620A18A7E79}"/>
              </a:ext>
            </a:extLst>
          </p:cNvPr>
          <p:cNvSpPr txBox="1"/>
          <p:nvPr/>
        </p:nvSpPr>
        <p:spPr>
          <a:xfrm>
            <a:off x="1277568" y="1161804"/>
            <a:ext cx="9512352" cy="3489866"/>
          </a:xfrm>
          <a:prstGeom prst="rect">
            <a:avLst/>
          </a:prstGeom>
          <a:noFill/>
        </p:spPr>
        <p:txBody>
          <a:bodyPr wrap="square" rtlCol="0">
            <a:spAutoFit/>
          </a:bodyPr>
          <a:lstStyle/>
          <a:p>
            <a:pPr marL="285750" indent="-285750">
              <a:buFont typeface="Wingdings" pitchFamily="2" charset="2"/>
              <a:buChar char="Ø"/>
            </a:pPr>
            <a:r>
              <a:rPr kumimoji="1" lang="zh-CN" altLang="en-US" dirty="0">
                <a:latin typeface="SimSun" panose="02010600030101010101" pitchFamily="2" charset="-122"/>
                <a:ea typeface="SimSun" panose="02010600030101010101" pitchFamily="2" charset="-122"/>
              </a:rPr>
              <a:t>数据预处理方法</a:t>
            </a:r>
            <a:endParaRPr kumimoji="1" lang="en-US" altLang="zh-CN" dirty="0">
              <a:latin typeface="SimSun" panose="02010600030101010101" pitchFamily="2" charset="-122"/>
              <a:ea typeface="SimSun" panose="02010600030101010101" pitchFamily="2" charset="-122"/>
            </a:endParaRPr>
          </a:p>
          <a:p>
            <a:endParaRPr kumimoji="1" lang="en-US" altLang="zh-CN" dirty="0">
              <a:latin typeface="SimSun" panose="02010600030101010101" pitchFamily="2" charset="-122"/>
              <a:ea typeface="SimSun" panose="02010600030101010101" pitchFamily="2" charset="-122"/>
            </a:endParaRPr>
          </a:p>
          <a:p>
            <a:pPr>
              <a:lnSpc>
                <a:spcPct val="150000"/>
              </a:lnSpc>
            </a:pPr>
            <a:r>
              <a:rPr lang="zh-CN" altLang="en-US" dirty="0">
                <a:latin typeface="SimSun" panose="02010600030101010101" pitchFamily="2" charset="-122"/>
                <a:ea typeface="SimSun" panose="02010600030101010101" pitchFamily="2" charset="-122"/>
              </a:rPr>
              <a:t>    </a:t>
            </a:r>
            <a:r>
              <a:rPr lang="zh-CN" altLang="en-US" b="0" i="0" dirty="0">
                <a:effectLst/>
                <a:latin typeface="SimSun" panose="02010600030101010101" pitchFamily="2" charset="-122"/>
                <a:ea typeface="SimSun" panose="02010600030101010101" pitchFamily="2" charset="-122"/>
              </a:rPr>
              <a:t>在文献</a:t>
            </a:r>
            <a:r>
              <a:rPr lang="en-US" altLang="zh-CN" b="0" i="0" dirty="0">
                <a:effectLst/>
                <a:latin typeface="SimSun" panose="02010600030101010101" pitchFamily="2" charset="-122"/>
                <a:ea typeface="SimSun" panose="02010600030101010101" pitchFamily="2" charset="-122"/>
              </a:rPr>
              <a:t>[13]</a:t>
            </a:r>
            <a:r>
              <a:rPr lang="zh-CN" altLang="en-US" b="0" i="0" dirty="0">
                <a:effectLst/>
                <a:latin typeface="SimSun" panose="02010600030101010101" pitchFamily="2" charset="-122"/>
                <a:ea typeface="SimSun" panose="02010600030101010101" pitchFamily="2" charset="-122"/>
              </a:rPr>
              <a:t>中，提出了一种基于离散小波变换（</a:t>
            </a:r>
            <a:r>
              <a:rPr lang="en" altLang="zh-CN" b="0" i="0" dirty="0">
                <a:effectLst/>
                <a:latin typeface="SimSun" panose="02010600030101010101" pitchFamily="2" charset="-122"/>
                <a:ea typeface="SimSun" panose="02010600030101010101" pitchFamily="2" charset="-122"/>
              </a:rPr>
              <a:t>DWT</a:t>
            </a:r>
            <a:r>
              <a:rPr lang="zh-CN" altLang="en" b="0" i="0" dirty="0">
                <a:effectLst/>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的小波阈值去噪方法。在</a:t>
            </a:r>
            <a:r>
              <a:rPr lang="en-US" altLang="zh-CN" b="0" i="0" dirty="0">
                <a:effectLst/>
                <a:latin typeface="SimSun" panose="02010600030101010101" pitchFamily="2" charset="-122"/>
                <a:ea typeface="SimSun" panose="02010600030101010101" pitchFamily="2" charset="-122"/>
              </a:rPr>
              <a:t>[14]</a:t>
            </a:r>
            <a:r>
              <a:rPr lang="zh-CN" altLang="en-US" b="0" i="0" dirty="0">
                <a:effectLst/>
                <a:latin typeface="SimSun" panose="02010600030101010101" pitchFamily="2" charset="-122"/>
                <a:ea typeface="SimSun" panose="02010600030101010101" pitchFamily="2" charset="-122"/>
              </a:rPr>
              <a:t>中，提出了一种小波启发的可逆网络来学习具有完美重构特性的非线性冗余变换，以促进噪声去除。在</a:t>
            </a:r>
            <a:r>
              <a:rPr lang="en-US" altLang="zh-CN" b="0" i="0" dirty="0">
                <a:effectLst/>
                <a:latin typeface="SimSun" panose="02010600030101010101" pitchFamily="2" charset="-122"/>
                <a:ea typeface="SimSun" panose="02010600030101010101" pitchFamily="2" charset="-122"/>
              </a:rPr>
              <a:t>[15]</a:t>
            </a:r>
            <a:r>
              <a:rPr lang="zh-CN" altLang="en-US" b="0" i="0" dirty="0">
                <a:effectLst/>
                <a:latin typeface="SimSun" panose="02010600030101010101" pitchFamily="2" charset="-122"/>
                <a:ea typeface="SimSun" panose="02010600030101010101" pitchFamily="2" charset="-122"/>
              </a:rPr>
              <a:t>中，提出了一种新的对比度增强条件生成对抗网络来增强图像。</a:t>
            </a:r>
            <a:endParaRPr lang="en-US" altLang="zh-CN" b="0" i="0" dirty="0">
              <a:effectLst/>
              <a:latin typeface="SimSun" panose="02010600030101010101" pitchFamily="2" charset="-122"/>
              <a:ea typeface="SimSun" panose="02010600030101010101" pitchFamily="2" charset="-122"/>
            </a:endParaRPr>
          </a:p>
          <a:p>
            <a:pPr>
              <a:lnSpc>
                <a:spcPct val="150000"/>
              </a:lnSpc>
            </a:pPr>
            <a:endParaRPr lang="en-US" altLang="zh-CN" b="0" i="0" dirty="0">
              <a:effectLst/>
              <a:latin typeface="SimSun" panose="02010600030101010101" pitchFamily="2" charset="-122"/>
              <a:ea typeface="SimSun" panose="02010600030101010101" pitchFamily="2" charset="-122"/>
            </a:endParaRPr>
          </a:p>
          <a:p>
            <a:pPr>
              <a:lnSpc>
                <a:spcPct val="150000"/>
              </a:lnSpc>
            </a:pPr>
            <a:r>
              <a:rPr lang="zh-CN" altLang="en-US" b="0" i="0" dirty="0">
                <a:effectLst/>
                <a:latin typeface="SimSun" panose="02010600030101010101" pitchFamily="2" charset="-122"/>
                <a:ea typeface="SimSun" panose="02010600030101010101" pitchFamily="2" charset="-122"/>
              </a:rPr>
              <a:t>    然而，这些方法需要设计一个单独的结构来预处理输入数据，这并没有考虑到检测网络。因此，通过这些方法生成的高质量图像可能丢失对检测网络有用的图像细节，这降低了缺陷检测性能。</a:t>
            </a:r>
            <a:endParaRPr kumimoji="1" lang="zh-CN" alt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57321968"/>
      </p:ext>
    </p:extLst>
  </p:cSld>
  <p:clrMapOvr>
    <a:masterClrMapping/>
  </p:clrMapOvr>
  <p:transition spd="slow" advTm="3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42" name="图片 41">
            <a:extLst>
              <a:ext uri="{FF2B5EF4-FFF2-40B4-BE49-F238E27FC236}">
                <a16:creationId xmlns:a16="http://schemas.microsoft.com/office/drawing/2014/main" id="{DAC92CAC-29F8-4F0A-8148-495B0ADD64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106"/>
            <a:ext cx="12192000" cy="6858000"/>
          </a:xfrm>
          <a:prstGeom prst="rect">
            <a:avLst/>
          </a:prstGeom>
        </p:spPr>
      </p:pic>
      <p:grpSp>
        <p:nvGrpSpPr>
          <p:cNvPr id="44" name="组合 43">
            <a:extLst>
              <a:ext uri="{FF2B5EF4-FFF2-40B4-BE49-F238E27FC236}">
                <a16:creationId xmlns:a16="http://schemas.microsoft.com/office/drawing/2014/main" id="{41CCE9E6-3FAA-41B4-9426-B1D4B0CFE157}"/>
              </a:ext>
            </a:extLst>
          </p:cNvPr>
          <p:cNvGrpSpPr/>
          <p:nvPr/>
        </p:nvGrpSpPr>
        <p:grpSpPr>
          <a:xfrm rot="10800000">
            <a:off x="0" y="4564131"/>
            <a:ext cx="2117288" cy="2334478"/>
            <a:chOff x="9664473" y="816338"/>
            <a:chExt cx="3185286" cy="3512032"/>
          </a:xfrm>
        </p:grpSpPr>
        <p:sp>
          <p:nvSpPr>
            <p:cNvPr id="45" name="íṧḻiḋe">
              <a:extLst>
                <a:ext uri="{FF2B5EF4-FFF2-40B4-BE49-F238E27FC236}">
                  <a16:creationId xmlns:a16="http://schemas.microsoft.com/office/drawing/2014/main" id="{2822013B-ACFD-4492-A281-408EDC1CE7B9}"/>
                </a:ext>
              </a:extLst>
            </p:cNvPr>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6" name="íş1íḍè">
              <a:extLst>
                <a:ext uri="{FF2B5EF4-FFF2-40B4-BE49-F238E27FC236}">
                  <a16:creationId xmlns:a16="http://schemas.microsoft.com/office/drawing/2014/main" id="{55AC0C0F-4624-4C6B-B828-BF1FB073CE99}"/>
                </a:ext>
              </a:extLst>
            </p:cNvPr>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grpSp>
      <p:grpSp>
        <p:nvGrpSpPr>
          <p:cNvPr id="47" name="组合 46">
            <a:extLst>
              <a:ext uri="{FF2B5EF4-FFF2-40B4-BE49-F238E27FC236}">
                <a16:creationId xmlns:a16="http://schemas.microsoft.com/office/drawing/2014/main" id="{FE1F7005-2B10-4368-AA6E-018679BDEE0B}"/>
              </a:ext>
            </a:extLst>
          </p:cNvPr>
          <p:cNvGrpSpPr/>
          <p:nvPr/>
        </p:nvGrpSpPr>
        <p:grpSpPr>
          <a:xfrm rot="10800000">
            <a:off x="9002791" y="-6105"/>
            <a:ext cx="3204450" cy="4893654"/>
            <a:chOff x="-15240" y="3375944"/>
            <a:chExt cx="3204450" cy="4893654"/>
          </a:xfrm>
        </p:grpSpPr>
        <p:sp>
          <p:nvSpPr>
            <p:cNvPr id="48" name="íSliḑè">
              <a:extLst>
                <a:ext uri="{FF2B5EF4-FFF2-40B4-BE49-F238E27FC236}">
                  <a16:creationId xmlns:a16="http://schemas.microsoft.com/office/drawing/2014/main" id="{65E39635-9DFC-4AC7-A50B-0A92512C80DD}"/>
                </a:ext>
              </a:extLst>
            </p:cNvPr>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49" name="íš1ïḋe">
              <a:extLst>
                <a:ext uri="{FF2B5EF4-FFF2-40B4-BE49-F238E27FC236}">
                  <a16:creationId xmlns:a16="http://schemas.microsoft.com/office/drawing/2014/main" id="{29907E5A-31DB-40A8-AA8D-93D6CA6C1A9A}"/>
                </a:ext>
              </a:extLst>
            </p:cNvPr>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cs typeface="+mn-ea"/>
                <a:sym typeface="+mn-lt"/>
              </a:endParaRPr>
            </a:p>
          </p:txBody>
        </p:sp>
        <p:sp>
          <p:nvSpPr>
            <p:cNvPr id="50" name="iṡḻiďè">
              <a:extLst>
                <a:ext uri="{FF2B5EF4-FFF2-40B4-BE49-F238E27FC236}">
                  <a16:creationId xmlns:a16="http://schemas.microsoft.com/office/drawing/2014/main" id="{1F967B35-9443-49EB-84D0-6748AC279B08}"/>
                </a:ext>
              </a:extLst>
            </p:cNvPr>
            <p:cNvSpPr>
              <a:spLocks/>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grpSp>
      <p:sp>
        <p:nvSpPr>
          <p:cNvPr id="53" name="íşḷiḍé">
            <a:extLst>
              <a:ext uri="{FF2B5EF4-FFF2-40B4-BE49-F238E27FC236}">
                <a16:creationId xmlns:a16="http://schemas.microsoft.com/office/drawing/2014/main" id="{3471AA9E-5D95-49F9-8E2C-798700544B4C}"/>
              </a:ext>
            </a:extLst>
          </p:cNvPr>
          <p:cNvSpPr/>
          <p:nvPr/>
        </p:nvSpPr>
        <p:spPr>
          <a:xfrm>
            <a:off x="4432544" y="1721315"/>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iṡḻiďè"/>
          <p:cNvSpPr>
            <a:spLocks/>
          </p:cNvSpPr>
          <p:nvPr/>
        </p:nvSpPr>
        <p:spPr bwMode="auto">
          <a:xfrm rot="17590292">
            <a:off x="3318915" y="2408216"/>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6" name="iṡḻiďè"/>
          <p:cNvSpPr>
            <a:spLocks/>
          </p:cNvSpPr>
          <p:nvPr/>
        </p:nvSpPr>
        <p:spPr bwMode="auto">
          <a:xfrm rot="17590292">
            <a:off x="2407386" y="1920423"/>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endParaRPr lang="zh-CN" altLang="en-US" sz="1800">
              <a:cs typeface="+mn-ea"/>
              <a:sym typeface="+mn-lt"/>
            </a:endParaRPr>
          </a:p>
        </p:txBody>
      </p:sp>
      <p:sp>
        <p:nvSpPr>
          <p:cNvPr id="33" name="MH_Others_1"/>
          <p:cNvSpPr txBox="1"/>
          <p:nvPr>
            <p:custDataLst>
              <p:tags r:id="rId1"/>
            </p:custDataLst>
          </p:nvPr>
        </p:nvSpPr>
        <p:spPr>
          <a:xfrm>
            <a:off x="2188632" y="2911477"/>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cs typeface="+mn-ea"/>
                <a:sym typeface="+mn-lt"/>
              </a:rPr>
              <a:t>PART 02</a:t>
            </a:r>
            <a:endParaRPr lang="zh-CN" altLang="en-US" sz="4400" b="1" dirty="0">
              <a:solidFill>
                <a:schemeClr val="bg1"/>
              </a:solidFill>
              <a:effectLst>
                <a:outerShdw blurRad="38100" dist="38100" dir="2700000" algn="tl">
                  <a:srgbClr val="000000">
                    <a:alpha val="43137"/>
                  </a:srgbClr>
                </a:outerShdw>
              </a:effectLst>
              <a:cs typeface="+mn-ea"/>
              <a:sym typeface="+mn-lt"/>
            </a:endParaRPr>
          </a:p>
        </p:txBody>
      </p:sp>
      <p:sp>
        <p:nvSpPr>
          <p:cNvPr id="35" name="矩形 34"/>
          <p:cNvSpPr/>
          <p:nvPr/>
        </p:nvSpPr>
        <p:spPr>
          <a:xfrm>
            <a:off x="5630979" y="3003063"/>
            <a:ext cx="1918217" cy="646331"/>
          </a:xfrm>
          <a:prstGeom prst="rect">
            <a:avLst/>
          </a:prstGeom>
        </p:spPr>
        <p:txBody>
          <a:bodyPr wrap="none">
            <a:spAutoFit/>
          </a:bodyPr>
          <a:lstStyle/>
          <a:p>
            <a:r>
              <a:rPr lang="en-US" altLang="zh-CN" sz="3600" spc="300" dirty="0">
                <a:solidFill>
                  <a:srgbClr val="436B9B"/>
                </a:solidFill>
                <a:cs typeface="+mn-ea"/>
                <a:sym typeface="+mn-lt"/>
              </a:rPr>
              <a:t>Method</a:t>
            </a:r>
            <a:endParaRPr lang="zh-CN" altLang="en-US" sz="3600" spc="300" dirty="0">
              <a:solidFill>
                <a:srgbClr val="436B9B"/>
              </a:solidFill>
              <a:cs typeface="+mn-ea"/>
              <a:sym typeface="+mn-lt"/>
            </a:endParaRPr>
          </a:p>
        </p:txBody>
      </p:sp>
    </p:spTree>
    <p:extLst>
      <p:ext uri="{BB962C8B-B14F-4D97-AF65-F5344CB8AC3E}">
        <p14:creationId xmlns:p14="http://schemas.microsoft.com/office/powerpoint/2010/main" val="2449542509"/>
      </p:ext>
    </p:extLst>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transition="in" filter="fade">
                                      <p:cBhvr>
                                        <p:cTn id="10" dur="1000"/>
                                        <p:tgtEl>
                                          <p:spTgt spid="3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1000" fill="hold"/>
                                        <p:tgtEl>
                                          <p:spTgt spid="36"/>
                                        </p:tgtEl>
                                        <p:attrNameLst>
                                          <p:attrName>ppt_w</p:attrName>
                                        </p:attrNameLst>
                                      </p:cBhvr>
                                      <p:tavLst>
                                        <p:tav tm="0">
                                          <p:val>
                                            <p:fltVal val="0"/>
                                          </p:val>
                                        </p:tav>
                                        <p:tav tm="100000">
                                          <p:val>
                                            <p:strVal val="#ppt_w"/>
                                          </p:val>
                                        </p:tav>
                                      </p:tavLst>
                                    </p:anim>
                                    <p:anim calcmode="lin" valueType="num">
                                      <p:cBhvr>
                                        <p:cTn id="14" dur="1000" fill="hold"/>
                                        <p:tgtEl>
                                          <p:spTgt spid="36"/>
                                        </p:tgtEl>
                                        <p:attrNameLst>
                                          <p:attrName>ppt_h</p:attrName>
                                        </p:attrNameLst>
                                      </p:cBhvr>
                                      <p:tavLst>
                                        <p:tav tm="0">
                                          <p:val>
                                            <p:fltVal val="0"/>
                                          </p:val>
                                        </p:tav>
                                        <p:tav tm="100000">
                                          <p:val>
                                            <p:strVal val="#ppt_h"/>
                                          </p:val>
                                        </p:tav>
                                      </p:tavLst>
                                    </p:anim>
                                    <p:anim calcmode="lin" valueType="num">
                                      <p:cBhvr>
                                        <p:cTn id="15" dur="1000" fill="hold"/>
                                        <p:tgtEl>
                                          <p:spTgt spid="36"/>
                                        </p:tgtEl>
                                        <p:attrNameLst>
                                          <p:attrName>style.rotation</p:attrName>
                                        </p:attrNameLst>
                                      </p:cBhvr>
                                      <p:tavLst>
                                        <p:tav tm="0">
                                          <p:val>
                                            <p:fltVal val="90"/>
                                          </p:val>
                                        </p:tav>
                                        <p:tav tm="100000">
                                          <p:val>
                                            <p:fltVal val="0"/>
                                          </p:val>
                                        </p:tav>
                                      </p:tavLst>
                                    </p:anim>
                                    <p:animEffect transition="in" filter="fade">
                                      <p:cBhvr>
                                        <p:cTn id="16" dur="10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1000" fill="hold"/>
                                        <p:tgtEl>
                                          <p:spTgt spid="33"/>
                                        </p:tgtEl>
                                        <p:attrNameLst>
                                          <p:attrName>ppt_w</p:attrName>
                                        </p:attrNameLst>
                                      </p:cBhvr>
                                      <p:tavLst>
                                        <p:tav tm="0">
                                          <p:val>
                                            <p:fltVal val="0"/>
                                          </p:val>
                                        </p:tav>
                                        <p:tav tm="100000">
                                          <p:val>
                                            <p:strVal val="#ppt_w"/>
                                          </p:val>
                                        </p:tav>
                                      </p:tavLst>
                                    </p:anim>
                                    <p:anim calcmode="lin" valueType="num">
                                      <p:cBhvr>
                                        <p:cTn id="20" dur="1000" fill="hold"/>
                                        <p:tgtEl>
                                          <p:spTgt spid="33"/>
                                        </p:tgtEl>
                                        <p:attrNameLst>
                                          <p:attrName>ppt_h</p:attrName>
                                        </p:attrNameLst>
                                      </p:cBhvr>
                                      <p:tavLst>
                                        <p:tav tm="0">
                                          <p:val>
                                            <p:fltVal val="0"/>
                                          </p:val>
                                        </p:tav>
                                        <p:tav tm="100000">
                                          <p:val>
                                            <p:strVal val="#ppt_h"/>
                                          </p:val>
                                        </p:tav>
                                      </p:tavLst>
                                    </p:anim>
                                    <p:anim calcmode="lin" valueType="num">
                                      <p:cBhvr>
                                        <p:cTn id="21" dur="1000" fill="hold"/>
                                        <p:tgtEl>
                                          <p:spTgt spid="33"/>
                                        </p:tgtEl>
                                        <p:attrNameLst>
                                          <p:attrName>style.rotation</p:attrName>
                                        </p:attrNameLst>
                                      </p:cBhvr>
                                      <p:tavLst>
                                        <p:tav tm="0">
                                          <p:val>
                                            <p:fltVal val="90"/>
                                          </p:val>
                                        </p:tav>
                                        <p:tav tm="100000">
                                          <p:val>
                                            <p:fltVal val="0"/>
                                          </p:val>
                                        </p:tav>
                                      </p:tavLst>
                                    </p:anim>
                                    <p:animEffect transition="in" filter="fade">
                                      <p:cBhvr>
                                        <p:cTn id="22" dur="1000"/>
                                        <p:tgtEl>
                                          <p:spTgt spid="33"/>
                                        </p:tgtEl>
                                      </p:cBhvr>
                                    </p:animEffect>
                                  </p:childTnLst>
                                </p:cTn>
                              </p:par>
                            </p:childTnLst>
                          </p:cTn>
                        </p:par>
                        <p:par>
                          <p:cTn id="23" fill="hold">
                            <p:stCondLst>
                              <p:cond delay="1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5"/>
                                        </p:tgtEl>
                                        <p:attrNameLst>
                                          <p:attrName>ppt_y</p:attrName>
                                        </p:attrNameLst>
                                      </p:cBhvr>
                                      <p:tavLst>
                                        <p:tav tm="0">
                                          <p:val>
                                            <p:strVal val="#ppt_y"/>
                                          </p:val>
                                        </p:tav>
                                        <p:tav tm="100000">
                                          <p:val>
                                            <p:strVal val="#ppt_y"/>
                                          </p:val>
                                        </p:tav>
                                      </p:tavLst>
                                    </p:anim>
                                    <p:anim calcmode="lin" valueType="num">
                                      <p:cBhvr>
                                        <p:cTn id="28"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5"/>
                                        </p:tgtEl>
                                      </p:cBhvr>
                                    </p:animEffect>
                                  </p:childTnLst>
                                </p:cTn>
                              </p:par>
                              <p:par>
                                <p:cTn id="31" presetID="6" presetClass="entr" presetSubtype="32"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circle(out)">
                                      <p:cBhvr>
                                        <p:cTn id="3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7" grpId="0" animBg="1"/>
      <p:bldP spid="36" grpId="0" animBg="1"/>
      <p:bldP spid="33"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50633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2</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Method</a:t>
            </a: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6" name="文本框 5">
            <a:extLst>
              <a:ext uri="{FF2B5EF4-FFF2-40B4-BE49-F238E27FC236}">
                <a16:creationId xmlns:a16="http://schemas.microsoft.com/office/drawing/2014/main" id="{63199631-EE26-7875-7BDE-E25CE897B058}"/>
              </a:ext>
            </a:extLst>
          </p:cNvPr>
          <p:cNvSpPr txBox="1"/>
          <p:nvPr/>
        </p:nvSpPr>
        <p:spPr>
          <a:xfrm>
            <a:off x="1206863" y="1025458"/>
            <a:ext cx="9921240" cy="858377"/>
          </a:xfrm>
          <a:prstGeom prst="rect">
            <a:avLst/>
          </a:prstGeom>
          <a:noFill/>
        </p:spPr>
        <p:txBody>
          <a:bodyPr wrap="square" rtlCol="0">
            <a:spAutoFit/>
          </a:bodyPr>
          <a:lstStyle/>
          <a:p>
            <a:pPr>
              <a:lnSpc>
                <a:spcPct val="150000"/>
              </a:lnSpc>
            </a:pPr>
            <a:r>
              <a:rPr lang="zh-CN" altLang="en-US" dirty="0">
                <a:latin typeface="SimSun" panose="02010600030101010101" pitchFamily="2" charset="-122"/>
                <a:ea typeface="SimSun" panose="02010600030101010101" pitchFamily="2" charset="-122"/>
              </a:rPr>
              <a:t>    </a:t>
            </a:r>
            <a:r>
              <a:rPr lang="zh-CN" altLang="en-US" b="0" i="0" dirty="0">
                <a:effectLst/>
                <a:latin typeface="SimSun" panose="02010600030101010101" pitchFamily="2" charset="-122"/>
                <a:ea typeface="SimSun" panose="02010600030101010101" pitchFamily="2" charset="-122"/>
              </a:rPr>
              <a:t>针对上述问题，提出了一种基于动态权值的小波注意力神经网络（</a:t>
            </a:r>
            <a:r>
              <a:rPr lang="en" altLang="zh-CN" b="0" i="0" dirty="0">
                <a:effectLst/>
                <a:latin typeface="SimSun" panose="02010600030101010101" pitchFamily="2" charset="-122"/>
                <a:ea typeface="SimSun" panose="02010600030101010101" pitchFamily="2" charset="-122"/>
              </a:rPr>
              <a:t>DWWA-Net</a:t>
            </a:r>
            <a:r>
              <a:rPr lang="zh-CN" altLang="en" b="0" i="0" dirty="0">
                <a:effectLst/>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能够有效地提取和保留弱缺陷的关键特征。</a:t>
            </a:r>
            <a:endParaRPr kumimoji="1" lang="zh-CN" altLang="en-US" dirty="0">
              <a:latin typeface="SimSun" panose="02010600030101010101" pitchFamily="2" charset="-122"/>
              <a:ea typeface="SimSun" panose="02010600030101010101" pitchFamily="2" charset="-122"/>
            </a:endParaRPr>
          </a:p>
        </p:txBody>
      </p:sp>
      <p:pic>
        <p:nvPicPr>
          <p:cNvPr id="7" name="图片 6">
            <a:extLst>
              <a:ext uri="{FF2B5EF4-FFF2-40B4-BE49-F238E27FC236}">
                <a16:creationId xmlns:a16="http://schemas.microsoft.com/office/drawing/2014/main" id="{5A3AC3C4-D326-1494-4AE0-DB26BE58E986}"/>
              </a:ext>
            </a:extLst>
          </p:cNvPr>
          <p:cNvPicPr>
            <a:picLocks noChangeAspect="1"/>
          </p:cNvPicPr>
          <p:nvPr/>
        </p:nvPicPr>
        <p:blipFill>
          <a:blip r:embed="rId3"/>
          <a:stretch>
            <a:fillRect/>
          </a:stretch>
        </p:blipFill>
        <p:spPr>
          <a:xfrm>
            <a:off x="0" y="1999281"/>
            <a:ext cx="12205904" cy="4012899"/>
          </a:xfrm>
          <a:prstGeom prst="rect">
            <a:avLst/>
          </a:prstGeom>
        </p:spPr>
      </p:pic>
    </p:spTree>
    <p:extLst>
      <p:ext uri="{BB962C8B-B14F-4D97-AF65-F5344CB8AC3E}">
        <p14:creationId xmlns:p14="http://schemas.microsoft.com/office/powerpoint/2010/main" val="2114104216"/>
      </p:ext>
    </p:extLst>
  </p:cSld>
  <p:clrMapOvr>
    <a:masterClrMapping/>
  </p:clrMapOvr>
  <p:transition spd="slow" advTm="300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206863" y="448347"/>
            <a:ext cx="9355120" cy="830997"/>
          </a:xfrm>
          <a:prstGeom prst="rect">
            <a:avLst/>
          </a:prstGeom>
        </p:spPr>
        <p:txBody>
          <a:bodyPr wrap="square">
            <a:spAutoFit/>
          </a:bodyPr>
          <a:lstStyle/>
          <a:p>
            <a:pPr>
              <a:defRPr/>
            </a:pPr>
            <a:r>
              <a:rPr lang="en-US" altLang="zh-CN" sz="2400" b="1" spc="300" dirty="0">
                <a:solidFill>
                  <a:srgbClr val="768394"/>
                </a:solidFill>
                <a:latin typeface="微软雅黑" panose="020B0503020204020204" pitchFamily="34" charset="-122"/>
                <a:ea typeface="微软雅黑" panose="020B0503020204020204" pitchFamily="34" charset="-122"/>
                <a:cs typeface="+mn-ea"/>
                <a:sym typeface="+mn-lt"/>
              </a:rPr>
              <a:t>2</a:t>
            </a:r>
            <a:r>
              <a:rPr kumimoji="0" lang="en-US" altLang="zh-CN"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 Method</a:t>
            </a:r>
            <a:r>
              <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rPr>
              <a:t>：</a:t>
            </a:r>
            <a:endParaRPr lang="en" altLang="zh-CN" sz="2400" b="1" dirty="0">
              <a:effectLst/>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u="none" strike="noStrike" kern="1200" cap="none" spc="300" normalizeH="0" baseline="0" noProof="0" dirty="0">
              <a:ln>
                <a:noFill/>
              </a:ln>
              <a:solidFill>
                <a:srgbClr val="768394"/>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1" name="组合 40"/>
          <p:cNvGrpSpPr/>
          <p:nvPr/>
        </p:nvGrpSpPr>
        <p:grpSpPr>
          <a:xfrm rot="10800000">
            <a:off x="0" y="304408"/>
            <a:ext cx="1010103" cy="857396"/>
            <a:chOff x="-39567" y="0"/>
            <a:chExt cx="1677745" cy="1424104"/>
          </a:xfrm>
        </p:grpSpPr>
        <p:sp>
          <p:nvSpPr>
            <p:cNvPr id="42" name="iṡḻiďè"/>
            <p:cNvSpPr>
              <a:spLocks/>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sp>
          <p:nvSpPr>
            <p:cNvPr id="43" name="iṡḻiďè"/>
            <p:cNvSpPr>
              <a:spLocks/>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印品黑体"/>
                <a:cs typeface="+mn-ea"/>
                <a:sym typeface="+mn-lt"/>
              </a:endParaRPr>
            </a:p>
          </p:txBody>
        </p:sp>
      </p:grpSp>
      <p:sp>
        <p:nvSpPr>
          <p:cNvPr id="2" name="文本框 1">
            <a:extLst>
              <a:ext uri="{FF2B5EF4-FFF2-40B4-BE49-F238E27FC236}">
                <a16:creationId xmlns:a16="http://schemas.microsoft.com/office/drawing/2014/main" id="{6AEA413B-4DF8-3A88-3FE3-E25760588171}"/>
              </a:ext>
            </a:extLst>
          </p:cNvPr>
          <p:cNvSpPr txBox="1"/>
          <p:nvPr/>
        </p:nvSpPr>
        <p:spPr>
          <a:xfrm>
            <a:off x="1365431" y="960507"/>
            <a:ext cx="9461137" cy="1754326"/>
          </a:xfrm>
          <a:prstGeom prst="rect">
            <a:avLst/>
          </a:prstGeom>
          <a:noFill/>
        </p:spPr>
        <p:txBody>
          <a:bodyPr wrap="square" rtlCol="0">
            <a:spAutoFit/>
          </a:bodyPr>
          <a:lstStyle/>
          <a:p>
            <a:r>
              <a:rPr lang="zh-CN" altLang="en-US" dirty="0">
                <a:latin typeface="-apple-system"/>
              </a:rPr>
              <a:t>         </a:t>
            </a:r>
            <a:r>
              <a:rPr lang="zh-CN" altLang="en-US" b="0" i="0" dirty="0">
                <a:effectLst/>
                <a:latin typeface="SimSun" panose="02010600030101010101" pitchFamily="2" charset="-122"/>
                <a:ea typeface="SimSun" panose="02010600030101010101" pitchFamily="2" charset="-122"/>
              </a:rPr>
              <a:t>为了保持信号的基本结构并滤除噪声，设计了一个小波神经网络，该网络可以用</a:t>
            </a:r>
            <a:r>
              <a:rPr lang="en" altLang="zh-CN" b="0" i="0" dirty="0">
                <a:effectLst/>
                <a:latin typeface="SimSun" panose="02010600030101010101" pitchFamily="2" charset="-122"/>
                <a:ea typeface="SimSun" panose="02010600030101010101" pitchFamily="2" charset="-122"/>
              </a:rPr>
              <a:t>DWWA-Net</a:t>
            </a:r>
            <a:r>
              <a:rPr lang="zh-CN" altLang="en-US" b="0" i="0" dirty="0">
                <a:effectLst/>
                <a:latin typeface="SimSun" panose="02010600030101010101" pitchFamily="2" charset="-122"/>
                <a:ea typeface="SimSun" panose="02010600030101010101" pitchFamily="2" charset="-122"/>
              </a:rPr>
              <a:t>进行训练，以获得更高质量的去噪特征。此外，设计了</a:t>
            </a:r>
            <a:r>
              <a:rPr lang="en" altLang="zh-CN" b="0" i="0" dirty="0" err="1">
                <a:effectLst/>
                <a:latin typeface="SimSun" panose="02010600030101010101" pitchFamily="2" charset="-122"/>
                <a:ea typeface="SimSun" panose="02010600030101010101" pitchFamily="2" charset="-122"/>
              </a:rPr>
              <a:t>DWCNet</a:t>
            </a:r>
            <a:r>
              <a:rPr lang="zh-CN" altLang="en" b="0" i="0" dirty="0">
                <a:effectLst/>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它可以自适应地选择小波卷积模块和卷积模块的参数。从而提高了模型的收敛性。</a:t>
            </a:r>
            <a:endParaRPr lang="en-US" altLang="zh-CN" b="0" i="0" dirty="0">
              <a:effectLst/>
              <a:latin typeface="SimSun" panose="02010600030101010101" pitchFamily="2" charset="-122"/>
              <a:ea typeface="SimSun" panose="02010600030101010101" pitchFamily="2" charset="-122"/>
            </a:endParaRPr>
          </a:p>
          <a:p>
            <a:endParaRPr lang="en" altLang="zh-CN" b="1" dirty="0">
              <a:effectLst/>
              <a:latin typeface="Georgia" panose="02040502050405020303" pitchFamily="18" charset="0"/>
            </a:endParaRPr>
          </a:p>
          <a:p>
            <a:pPr marL="285750" indent="-285750">
              <a:buFont typeface="Wingdings" pitchFamily="2" charset="2"/>
              <a:buChar char="Ø"/>
            </a:pPr>
            <a:r>
              <a:rPr lang="en" altLang="zh-CN" b="1" dirty="0">
                <a:effectLst/>
                <a:latin typeface="SimSun" panose="02010600030101010101" pitchFamily="2" charset="-122"/>
                <a:ea typeface="SimSun" panose="02010600030101010101" pitchFamily="2" charset="-122"/>
              </a:rPr>
              <a:t>Wavelet Neural Network</a:t>
            </a:r>
            <a:r>
              <a:rPr lang="zh-CN" altLang="en-US" b="1" dirty="0">
                <a:effectLst/>
                <a:latin typeface="SimSun" panose="02010600030101010101" pitchFamily="2" charset="-122"/>
                <a:ea typeface="SimSun" panose="02010600030101010101" pitchFamily="2" charset="-122"/>
              </a:rPr>
              <a:t> 小波神经网络</a:t>
            </a:r>
            <a:r>
              <a:rPr lang="en" altLang="zh-CN" b="1" dirty="0">
                <a:effectLst/>
                <a:latin typeface="SimSun" panose="02010600030101010101" pitchFamily="2" charset="-122"/>
                <a:ea typeface="SimSun" panose="02010600030101010101" pitchFamily="2" charset="-122"/>
              </a:rPr>
              <a:t> </a:t>
            </a:r>
          </a:p>
          <a:p>
            <a:pPr marL="285750" indent="-285750">
              <a:buFont typeface="Wingdings" pitchFamily="2" charset="2"/>
              <a:buChar char="Ø"/>
            </a:pPr>
            <a:endParaRPr kumimoji="1" lang="zh-CN" altLang="en-US" dirty="0"/>
          </a:p>
        </p:txBody>
      </p:sp>
      <p:pic>
        <p:nvPicPr>
          <p:cNvPr id="4" name="图片 3">
            <a:extLst>
              <a:ext uri="{FF2B5EF4-FFF2-40B4-BE49-F238E27FC236}">
                <a16:creationId xmlns:a16="http://schemas.microsoft.com/office/drawing/2014/main" id="{73654DE6-1A7F-3697-D059-B0F2B8745172}"/>
              </a:ext>
            </a:extLst>
          </p:cNvPr>
          <p:cNvPicPr>
            <a:picLocks noChangeAspect="1"/>
          </p:cNvPicPr>
          <p:nvPr/>
        </p:nvPicPr>
        <p:blipFill>
          <a:blip r:embed="rId3"/>
          <a:stretch>
            <a:fillRect/>
          </a:stretch>
        </p:blipFill>
        <p:spPr>
          <a:xfrm>
            <a:off x="1756722" y="2802363"/>
            <a:ext cx="6121400" cy="711200"/>
          </a:xfrm>
          <a:prstGeom prst="rect">
            <a:avLst/>
          </a:prstGeom>
        </p:spPr>
      </p:pic>
      <p:sp>
        <p:nvSpPr>
          <p:cNvPr id="5" name="文本框 4">
            <a:extLst>
              <a:ext uri="{FF2B5EF4-FFF2-40B4-BE49-F238E27FC236}">
                <a16:creationId xmlns:a16="http://schemas.microsoft.com/office/drawing/2014/main" id="{34057B02-B8F0-C2A5-FEF7-C7BC28681729}"/>
              </a:ext>
            </a:extLst>
          </p:cNvPr>
          <p:cNvSpPr txBox="1"/>
          <p:nvPr/>
        </p:nvSpPr>
        <p:spPr>
          <a:xfrm>
            <a:off x="1756722" y="2433031"/>
            <a:ext cx="4890263" cy="369332"/>
          </a:xfrm>
          <a:prstGeom prst="rect">
            <a:avLst/>
          </a:prstGeom>
          <a:noFill/>
        </p:spPr>
        <p:txBody>
          <a:bodyPr wrap="square" rtlCol="0">
            <a:spAutoFit/>
          </a:bodyPr>
          <a:lstStyle/>
          <a:p>
            <a:r>
              <a:rPr kumimoji="1" lang="en-US" altLang="zh-CN" dirty="0">
                <a:latin typeface="SimSun" panose="02010600030101010101" pitchFamily="2" charset="-122"/>
                <a:ea typeface="SimSun" panose="02010600030101010101" pitchFamily="2" charset="-122"/>
              </a:rPr>
              <a:t>DWT</a:t>
            </a:r>
            <a:r>
              <a:rPr kumimoji="1" lang="zh-CN" altLang="en-US" dirty="0">
                <a:latin typeface="SimSun" panose="02010600030101010101" pitchFamily="2" charset="-122"/>
                <a:ea typeface="SimSun" panose="02010600030101010101" pitchFamily="2" charset="-122"/>
              </a:rPr>
              <a:t> 用来提取图片特征</a:t>
            </a:r>
          </a:p>
        </p:txBody>
      </p:sp>
      <p:sp>
        <p:nvSpPr>
          <p:cNvPr id="9" name="文本框 8">
            <a:extLst>
              <a:ext uri="{FF2B5EF4-FFF2-40B4-BE49-F238E27FC236}">
                <a16:creationId xmlns:a16="http://schemas.microsoft.com/office/drawing/2014/main" id="{96DA6FC1-2A1B-1C51-1DBA-3B8240988E30}"/>
              </a:ext>
            </a:extLst>
          </p:cNvPr>
          <p:cNvSpPr txBox="1"/>
          <p:nvPr/>
        </p:nvSpPr>
        <p:spPr>
          <a:xfrm>
            <a:off x="1756722" y="3538538"/>
            <a:ext cx="9335348" cy="369332"/>
          </a:xfrm>
          <a:prstGeom prst="rect">
            <a:avLst/>
          </a:prstGeom>
          <a:noFill/>
        </p:spPr>
        <p:txBody>
          <a:bodyPr wrap="square">
            <a:spAutoFit/>
          </a:bodyPr>
          <a:lstStyle/>
          <a:p>
            <a:r>
              <a:rPr lang="zh-CN" altLang="en-US" b="0" i="0" dirty="0">
                <a:effectLst/>
                <a:latin typeface="SimSun" panose="02010600030101010101" pitchFamily="2" charset="-122"/>
                <a:ea typeface="SimSun" panose="02010600030101010101" pitchFamily="2" charset="-122"/>
              </a:rPr>
              <a:t>然后，使用多分辨率分析将原始图像信号分解为高频（</a:t>
            </a:r>
            <a:r>
              <a:rPr lang="en" altLang="zh-CN" b="0" i="0" dirty="0">
                <a:effectLst/>
                <a:latin typeface="SimSun" panose="02010600030101010101" pitchFamily="2" charset="-122"/>
                <a:ea typeface="SimSun" panose="02010600030101010101" pitchFamily="2" charset="-122"/>
              </a:rPr>
              <a:t>HF</a:t>
            </a:r>
            <a:r>
              <a:rPr lang="zh-CN" altLang="en" b="0" i="0" dirty="0">
                <a:effectLst/>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分量和低频（</a:t>
            </a:r>
            <a:r>
              <a:rPr lang="en" altLang="zh-CN" b="0" i="0" dirty="0">
                <a:effectLst/>
                <a:latin typeface="SimSun" panose="02010600030101010101" pitchFamily="2" charset="-122"/>
                <a:ea typeface="SimSun" panose="02010600030101010101" pitchFamily="2" charset="-122"/>
              </a:rPr>
              <a:t>LF</a:t>
            </a:r>
            <a:r>
              <a:rPr lang="zh-CN" altLang="en" b="0" i="0" dirty="0">
                <a:effectLst/>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分量。</a:t>
            </a:r>
            <a:endParaRPr lang="zh-CN" altLang="en-US" dirty="0">
              <a:latin typeface="SimSun" panose="02010600030101010101" pitchFamily="2" charset="-122"/>
              <a:ea typeface="SimSun" panose="02010600030101010101" pitchFamily="2" charset="-122"/>
            </a:endParaRPr>
          </a:p>
        </p:txBody>
      </p:sp>
      <p:pic>
        <p:nvPicPr>
          <p:cNvPr id="12" name="图片 11">
            <a:extLst>
              <a:ext uri="{FF2B5EF4-FFF2-40B4-BE49-F238E27FC236}">
                <a16:creationId xmlns:a16="http://schemas.microsoft.com/office/drawing/2014/main" id="{4F4EDEA6-4033-3ADF-522C-4FB92B7BBC1A}"/>
              </a:ext>
            </a:extLst>
          </p:cNvPr>
          <p:cNvPicPr>
            <a:picLocks noChangeAspect="1"/>
          </p:cNvPicPr>
          <p:nvPr/>
        </p:nvPicPr>
        <p:blipFill>
          <a:blip r:embed="rId4"/>
          <a:stretch>
            <a:fillRect/>
          </a:stretch>
        </p:blipFill>
        <p:spPr>
          <a:xfrm>
            <a:off x="1756722" y="3932845"/>
            <a:ext cx="5105400" cy="889000"/>
          </a:xfrm>
          <a:prstGeom prst="rect">
            <a:avLst/>
          </a:prstGeom>
        </p:spPr>
      </p:pic>
      <p:sp>
        <p:nvSpPr>
          <p:cNvPr id="16" name="文本框 15">
            <a:extLst>
              <a:ext uri="{FF2B5EF4-FFF2-40B4-BE49-F238E27FC236}">
                <a16:creationId xmlns:a16="http://schemas.microsoft.com/office/drawing/2014/main" id="{04135271-2B7B-D8C6-9538-465CFD6893DB}"/>
              </a:ext>
            </a:extLst>
          </p:cNvPr>
          <p:cNvSpPr txBox="1"/>
          <p:nvPr/>
        </p:nvSpPr>
        <p:spPr>
          <a:xfrm>
            <a:off x="1756722" y="4963155"/>
            <a:ext cx="9335348" cy="646331"/>
          </a:xfrm>
          <a:prstGeom prst="rect">
            <a:avLst/>
          </a:prstGeom>
          <a:noFill/>
        </p:spPr>
        <p:txBody>
          <a:bodyPr wrap="square" rtlCol="0">
            <a:spAutoFit/>
          </a:bodyPr>
          <a:lstStyle/>
          <a:p>
            <a:r>
              <a:rPr lang="zh-CN" altLang="en-US" b="0" i="0" dirty="0">
                <a:effectLst/>
                <a:latin typeface="SimSun" panose="02010600030101010101" pitchFamily="2" charset="-122"/>
                <a:ea typeface="SimSun" panose="02010600030101010101" pitchFamily="2" charset="-122"/>
              </a:rPr>
              <a:t>最后，为了将小波变换转化为卷积运算，采用双尺度方程来表示尺度函数</a:t>
            </a:r>
            <a:r>
              <a:rPr lang="el-GR" altLang="zh-CN" b="0" i="0" dirty="0">
                <a:effectLst/>
                <a:latin typeface="-apple-system"/>
                <a:ea typeface="SimSun" panose="02010600030101010101" pitchFamily="2" charset="-122"/>
              </a:rPr>
              <a:t>φ</a:t>
            </a:r>
            <a:r>
              <a:rPr lang="zh-CN" altLang="el-GR" b="0" i="0" dirty="0">
                <a:effectLst/>
                <a:latin typeface="SimSun" panose="02010600030101010101" pitchFamily="2" charset="-122"/>
                <a:ea typeface="SimSun" panose="02010600030101010101" pitchFamily="2" charset="-122"/>
              </a:rPr>
              <a:t>（</a:t>
            </a:r>
            <a:r>
              <a:rPr lang="en" altLang="zh-CN" b="0" i="0" dirty="0">
                <a:effectLst/>
                <a:latin typeface="SimSun" panose="02010600030101010101" pitchFamily="2" charset="-122"/>
                <a:ea typeface="SimSun" panose="02010600030101010101" pitchFamily="2" charset="-122"/>
              </a:rPr>
              <a:t>t</a:t>
            </a:r>
            <a:r>
              <a:rPr lang="zh-CN" altLang="en" b="0" i="0" dirty="0">
                <a:effectLst/>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和小波函数</a:t>
            </a:r>
            <a:r>
              <a:rPr lang="el-GR" altLang="zh-CN" b="0" i="0" dirty="0">
                <a:effectLst/>
                <a:latin typeface="-apple-system"/>
                <a:ea typeface="SimSun" panose="02010600030101010101" pitchFamily="2" charset="-122"/>
              </a:rPr>
              <a:t>φ</a:t>
            </a:r>
            <a:r>
              <a:rPr lang="zh-CN" altLang="el-GR" b="0" i="0" dirty="0">
                <a:effectLst/>
                <a:latin typeface="SimSun" panose="02010600030101010101" pitchFamily="2" charset="-122"/>
                <a:ea typeface="SimSun" panose="02010600030101010101" pitchFamily="2" charset="-122"/>
              </a:rPr>
              <a:t>（</a:t>
            </a:r>
            <a:r>
              <a:rPr lang="en" altLang="zh-CN" b="0" i="0" dirty="0">
                <a:effectLst/>
                <a:latin typeface="SimSun" panose="02010600030101010101" pitchFamily="2" charset="-122"/>
                <a:ea typeface="SimSun" panose="02010600030101010101" pitchFamily="2" charset="-122"/>
              </a:rPr>
              <a:t>t</a:t>
            </a:r>
            <a:r>
              <a:rPr lang="zh-CN" altLang="en" b="0" i="0" dirty="0">
                <a:effectLst/>
                <a:latin typeface="SimSun" panose="02010600030101010101" pitchFamily="2" charset="-122"/>
                <a:ea typeface="SimSun" panose="02010600030101010101" pitchFamily="2" charset="-122"/>
              </a:rPr>
              <a:t>）</a:t>
            </a:r>
            <a:r>
              <a:rPr lang="zh-CN" altLang="en-US" b="0" i="0" dirty="0">
                <a:effectLst/>
                <a:latin typeface="SimSun" panose="02010600030101010101" pitchFamily="2" charset="-122"/>
                <a:ea typeface="SimSun" panose="02010600030101010101" pitchFamily="2" charset="-122"/>
              </a:rPr>
              <a:t>之间的内在关系</a:t>
            </a:r>
            <a:endParaRPr kumimoji="1" lang="zh-CN" altLang="en-US" dirty="0">
              <a:latin typeface="SimSun" panose="02010600030101010101" pitchFamily="2" charset="-122"/>
              <a:ea typeface="SimSun" panose="02010600030101010101" pitchFamily="2" charset="-122"/>
            </a:endParaRPr>
          </a:p>
        </p:txBody>
      </p:sp>
      <p:pic>
        <p:nvPicPr>
          <p:cNvPr id="17" name="图片 16">
            <a:extLst>
              <a:ext uri="{FF2B5EF4-FFF2-40B4-BE49-F238E27FC236}">
                <a16:creationId xmlns:a16="http://schemas.microsoft.com/office/drawing/2014/main" id="{89538C0C-4E7D-8E11-4890-A8DB74845388}"/>
              </a:ext>
            </a:extLst>
          </p:cNvPr>
          <p:cNvPicPr>
            <a:picLocks noChangeAspect="1"/>
          </p:cNvPicPr>
          <p:nvPr/>
        </p:nvPicPr>
        <p:blipFill>
          <a:blip r:embed="rId5"/>
          <a:stretch>
            <a:fillRect/>
          </a:stretch>
        </p:blipFill>
        <p:spPr>
          <a:xfrm>
            <a:off x="1756722" y="5764436"/>
            <a:ext cx="3060700" cy="800100"/>
          </a:xfrm>
          <a:prstGeom prst="rect">
            <a:avLst/>
          </a:prstGeom>
        </p:spPr>
      </p:pic>
      <p:sp>
        <p:nvSpPr>
          <p:cNvPr id="6" name="文本框 5">
            <a:extLst>
              <a:ext uri="{FF2B5EF4-FFF2-40B4-BE49-F238E27FC236}">
                <a16:creationId xmlns:a16="http://schemas.microsoft.com/office/drawing/2014/main" id="{DCEC310D-3871-19B9-A0AA-3D39C7EE9829}"/>
              </a:ext>
            </a:extLst>
          </p:cNvPr>
          <p:cNvSpPr txBox="1"/>
          <p:nvPr/>
        </p:nvSpPr>
        <p:spPr>
          <a:xfrm>
            <a:off x="5294169" y="5795154"/>
            <a:ext cx="6099462" cy="369332"/>
          </a:xfrm>
          <a:prstGeom prst="rect">
            <a:avLst/>
          </a:prstGeom>
          <a:noFill/>
        </p:spPr>
        <p:txBody>
          <a:bodyPr wrap="square">
            <a:spAutoFit/>
          </a:bodyPr>
          <a:lstStyle/>
          <a:p>
            <a:r>
              <a:rPr lang="zh-CN" altLang="en-US" b="0" i="0" dirty="0">
                <a:effectLst/>
                <a:latin typeface="-apple-system"/>
              </a:rPr>
              <a:t>小波神经网络可以代替平均池化和最大池化</a:t>
            </a:r>
            <a:endParaRPr lang="zh-CN" altLang="en-US" dirty="0"/>
          </a:p>
        </p:txBody>
      </p:sp>
    </p:spTree>
    <p:extLst>
      <p:ext uri="{BB962C8B-B14F-4D97-AF65-F5344CB8AC3E}">
        <p14:creationId xmlns:p14="http://schemas.microsoft.com/office/powerpoint/2010/main" val="3297432745"/>
      </p:ext>
    </p:extLst>
  </p:cSld>
  <p:clrMapOvr>
    <a:masterClrMapping/>
  </p:clrMapOvr>
  <p:transition spd="slow" advTm="3000">
    <p:wipe/>
  </p:transition>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
  <p:tag name="ISPRING_ULTRA_SCORM_COURSE_ID" val="B5C05C61-D5D4-44B4-B47F-C512FD34F8AA"/>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C:\Users\codi\Desktop\20190715包图\2"/>
  <p:tag name="ISPRING_PRESENTATION_TITLE" val="橙色稳重商务风商业计划书PPT模板"/>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6.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第一PPT，www.1ppt.com">
  <a:themeElements>
    <a:clrScheme name="自定义 317">
      <a:dk1>
        <a:srgbClr val="000000"/>
      </a:dk1>
      <a:lt1>
        <a:srgbClr val="FFFFFF"/>
      </a:lt1>
      <a:dk2>
        <a:srgbClr val="768394"/>
      </a:dk2>
      <a:lt2>
        <a:srgbClr val="F0F0F0"/>
      </a:lt2>
      <a:accent1>
        <a:srgbClr val="48A2A0"/>
      </a:accent1>
      <a:accent2>
        <a:srgbClr val="6C92C0"/>
      </a:accent2>
      <a:accent3>
        <a:srgbClr val="3EA592"/>
      </a:accent3>
      <a:accent4>
        <a:srgbClr val="5066A1"/>
      </a:accent4>
      <a:accent5>
        <a:srgbClr val="5E5CA2"/>
      </a:accent5>
      <a:accent6>
        <a:srgbClr val="768394"/>
      </a:accent6>
      <a:hlink>
        <a:srgbClr val="4276AA"/>
      </a:hlink>
      <a:folHlink>
        <a:srgbClr val="BFBFBF"/>
      </a:folHlink>
    </a:clrScheme>
    <a:fontScheme name="ha1jvetz">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1946</Words>
  <Application>Microsoft Macintosh PowerPoint</Application>
  <PresentationFormat>宽屏</PresentationFormat>
  <Paragraphs>106</Paragraphs>
  <Slides>19</Slides>
  <Notes>19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19</vt:i4>
      </vt:variant>
    </vt:vector>
  </HeadingPairs>
  <TitlesOfParts>
    <vt:vector size="30" baseType="lpstr">
      <vt:lpstr>-apple-system</vt:lpstr>
      <vt:lpstr>等线</vt:lpstr>
      <vt:lpstr>SimSun</vt:lpstr>
      <vt:lpstr>微软雅黑</vt:lpstr>
      <vt:lpstr>印品黑体</vt:lpstr>
      <vt:lpstr>Arial</vt:lpstr>
      <vt:lpstr>Calibri</vt:lpstr>
      <vt:lpstr>Georgia</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极简工作总结</dc:title>
  <dc:creator/>
  <cp:keywords>www.1ppt.com</cp:keywords>
  <dc:description>www.1ppt.com</dc:description>
  <cp:lastModifiedBy/>
  <cp:revision>1</cp:revision>
  <dcterms:created xsi:type="dcterms:W3CDTF">2021-08-15T13:41:38Z</dcterms:created>
  <dcterms:modified xsi:type="dcterms:W3CDTF">2023-12-25T07:34:22Z</dcterms:modified>
</cp:coreProperties>
</file>