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CF5"/>
          </a:solidFill>
        </a:fill>
      </a:tcStyle>
    </a:wholeTbl>
    <a:band2H>
      <a:tcTxStyle b="def" i="def"/>
      <a:tcStyle>
        <a:tcBdr/>
        <a:fill>
          <a:solidFill>
            <a:srgbClr val="E9EE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CDC"/>
          </a:solidFill>
        </a:fill>
      </a:tcStyle>
    </a:wholeTbl>
    <a:band2H>
      <a:tcTxStyle b="def" i="def"/>
      <a:tcStyle>
        <a:tcBdr/>
        <a:fill>
          <a:solidFill>
            <a:srgbClr val="E9F5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1D5"/>
          </a:solidFill>
        </a:fill>
      </a:tcStyle>
    </a:wholeTbl>
    <a:band2H>
      <a:tcTxStyle b="def" i="def"/>
      <a:tcStyle>
        <a:tcBdr/>
        <a:fill>
          <a:solidFill>
            <a:srgbClr val="FBE9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198799" y="914400"/>
            <a:ext cx="97992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198799" y="3560400"/>
            <a:ext cx="97992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pc="200" sz="24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pc="200" sz="24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pc="200" sz="24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pc="200" sz="24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pc="200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/>
          <p:nvPr>
            <p:ph type="title" hasCustomPrompt="1"/>
          </p:nvPr>
        </p:nvSpPr>
        <p:spPr>
          <a:xfrm>
            <a:off x="1198799" y="2483999"/>
            <a:ext cx="97992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91" name="正文级别 1…"/>
          <p:cNvSpPr txBox="1"/>
          <p:nvPr>
            <p:ph type="body" sz="quarter" idx="1"/>
          </p:nvPr>
        </p:nvSpPr>
        <p:spPr>
          <a:xfrm>
            <a:off x="1198799" y="3560400"/>
            <a:ext cx="9799202" cy="471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0000"/>
              </a:lnSpc>
              <a:buSzTx/>
              <a:buFontTx/>
              <a:buNone/>
              <a:defRPr spc="200" sz="2400"/>
            </a:lvl1pPr>
            <a:lvl2pPr marL="800100" indent="-342900" algn="ctr">
              <a:lnSpc>
                <a:spcPct val="110000"/>
              </a:lnSpc>
              <a:buFontTx/>
              <a:defRPr spc="200" sz="2400"/>
            </a:lvl2pPr>
            <a:lvl3pPr marL="1257300" indent="-342900" algn="ctr">
              <a:lnSpc>
                <a:spcPct val="110000"/>
              </a:lnSpc>
              <a:buFontTx/>
              <a:defRPr spc="200" sz="2400"/>
            </a:lvl3pPr>
            <a:lvl4pPr marL="1763485" indent="-391885" algn="ctr">
              <a:lnSpc>
                <a:spcPct val="110000"/>
              </a:lnSpc>
              <a:buFontTx/>
              <a:defRPr spc="200" sz="2400"/>
            </a:lvl4pPr>
            <a:lvl5pPr marL="2220685" indent="-391885" algn="ctr">
              <a:lnSpc>
                <a:spcPct val="110000"/>
              </a:lnSpc>
              <a:buFontTx/>
              <a:defRPr spc="200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/>
          <p:nvPr>
            <p:ph type="title" hasCustomPrompt="1"/>
          </p:nvPr>
        </p:nvSpPr>
        <p:spPr>
          <a:xfrm>
            <a:off x="1990799" y="3848399"/>
            <a:ext cx="7768802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1990799" y="4615200"/>
            <a:ext cx="7768802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单击此处编辑文本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8399" y="1501200"/>
            <a:ext cx="5176801" cy="47484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608399" y="1429199"/>
            <a:ext cx="53424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buSzTx/>
              <a:buFontTx/>
              <a:buNone/>
              <a:defRPr b="1" spc="200" sz="20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b="1" spc="200" sz="20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b="1" spc="200" sz="20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b="1" spc="200" sz="20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b="1" spc="200" sz="2000">
                <a:solidFill>
                  <a:srgbClr val="404040"/>
                </a:solidFill>
              </a:defRPr>
            </a:lvl5pPr>
          </a:lstStyle>
          <a:p>
            <a:pPr/>
            <a:r>
              <a:t>单击此处编辑文本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9" name="文本占位符 4"/>
          <p:cNvSpPr/>
          <p:nvPr>
            <p:ph type="body" sz="quarter" idx="21" hasCustomPrompt="1"/>
          </p:nvPr>
        </p:nvSpPr>
        <p:spPr>
          <a:xfrm>
            <a:off x="6235749" y="1421729"/>
            <a:ext cx="5342402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527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b="1" spc="174" sz="1740">
                <a:solidFill>
                  <a:srgbClr val="404040"/>
                </a:solidFill>
              </a:defRPr>
            </a:lvl1pPr>
          </a:lstStyle>
          <a:p>
            <a:pPr/>
            <a:r>
              <a:t>单击此处编辑文本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/>
          <p:nvPr>
            <p:ph type="pic" sz="half" idx="21"/>
          </p:nvPr>
        </p:nvSpPr>
        <p:spPr>
          <a:xfrm>
            <a:off x="608330" y="1555114"/>
            <a:ext cx="5233035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6350399" y="1555200"/>
            <a:ext cx="5227201" cy="4608001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1600"/>
            </a:lvl1pPr>
            <a:lvl2pPr marL="685800" indent="-228600">
              <a:buFontTx/>
              <a:defRPr sz="1600"/>
            </a:lvl2pPr>
            <a:lvl3pPr marL="1143000" indent="-228600">
              <a:buFontTx/>
              <a:defRPr sz="1600"/>
            </a:lvl3pPr>
            <a:lvl4pPr marL="1632857" indent="-261257">
              <a:buFontTx/>
              <a:defRPr sz="1600"/>
            </a:lvl4pPr>
            <a:lvl5pPr marL="2090057" indent="-261257">
              <a:buFontTx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pPr/>
            <a:r>
              <a:t>标题文本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/>
          </p:nvPr>
        </p:nvSpPr>
        <p:spPr>
          <a:xfrm>
            <a:off x="608399" y="773999"/>
            <a:ext cx="10972801" cy="54828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8399" y="608399"/>
            <a:ext cx="10969202" cy="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332197" y="6359307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300" strike="noStrike" sz="3600" u="none">
          <a:solidFill>
            <a:srgbClr val="26262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●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●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●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3pPr>
      <a:lvl4pPr marL="1665514" marR="0" indent="-293914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4pPr>
      <a:lvl5pPr marL="2122714" marR="0" indent="-293914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.eng.cam.ac.uk/projects/segnet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1"/>
          <p:cNvSpPr txBox="1"/>
          <p:nvPr>
            <p:ph type="ctrTitle"/>
          </p:nvPr>
        </p:nvSpPr>
        <p:spPr>
          <a:xfrm>
            <a:off x="1196399" y="1499031"/>
            <a:ext cx="9799202" cy="2570401"/>
          </a:xfrm>
          <a:prstGeom prst="rect">
            <a:avLst/>
          </a:prstGeom>
        </p:spPr>
        <p:txBody>
          <a:bodyPr/>
          <a:lstStyle>
            <a:lvl1pPr defTabSz="749808">
              <a:defRPr spc="246" sz="4920"/>
            </a:lvl1pPr>
          </a:lstStyle>
          <a:p>
            <a:pPr/>
            <a:r>
              <a:t>SEGNET：一种用于图像分割的深度卷积编解码体系结构</a:t>
            </a:r>
          </a:p>
        </p:txBody>
      </p:sp>
      <p:sp>
        <p:nvSpPr>
          <p:cNvPr id="102" name="副标题 2"/>
          <p:cNvSpPr txBox="1"/>
          <p:nvPr>
            <p:ph type="subTitle" sz="quarter" idx="1"/>
          </p:nvPr>
        </p:nvSpPr>
        <p:spPr>
          <a:xfrm>
            <a:off x="1304439" y="4709836"/>
            <a:ext cx="9799201" cy="1472401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http://mi.eng.cam.ac.uk/projects/segnet/</a:t>
            </a:r>
          </a:p>
          <a:p>
            <a:pPr/>
            <a:r>
              <a:t>这篇文章发表于2015年ARXIV，出版在2017年TPAMI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 1"/>
          <p:cNvSpPr txBox="1"/>
          <p:nvPr>
            <p:ph type="title"/>
          </p:nvPr>
        </p:nvSpPr>
        <p:spPr>
          <a:xfrm>
            <a:off x="611574" y="918279"/>
            <a:ext cx="10969202" cy="705601"/>
          </a:xfrm>
          <a:prstGeom prst="rect">
            <a:avLst/>
          </a:prstGeom>
        </p:spPr>
        <p:txBody>
          <a:bodyPr/>
          <a:lstStyle>
            <a:lvl1pPr algn="ctr" defTabSz="667512">
              <a:defRPr spc="219" sz="3504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目录</a:t>
            </a:r>
          </a:p>
        </p:txBody>
      </p:sp>
      <p:sp>
        <p:nvSpPr>
          <p:cNvPr id="105" name="内容占位符 2"/>
          <p:cNvSpPr txBox="1"/>
          <p:nvPr>
            <p:ph type="body" idx="1"/>
          </p:nvPr>
        </p:nvSpPr>
        <p:spPr>
          <a:xfrm>
            <a:off x="171519" y="162375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 sz="2800"/>
            </a:pPr>
          </a:p>
          <a:p>
            <a:pPr marL="0" indent="0" algn="ctr">
              <a:buSzTx/>
              <a:buNone/>
              <a:defRPr b="1" spc="100" sz="2800"/>
            </a:pPr>
            <a:r>
              <a:t>1.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研究目的</a:t>
            </a:r>
            <a:endParaRPr spc="150"/>
          </a:p>
          <a:p>
            <a:pPr marL="0" indent="0" algn="ctr">
              <a:buSzTx/>
              <a:buNone/>
              <a:defRPr b="1" spc="100" sz="2800"/>
            </a:pPr>
            <a:r>
              <a:t>    2.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数据集介绍</a:t>
            </a:r>
            <a:endParaRPr spc="150"/>
          </a:p>
          <a:p>
            <a:pPr marL="0" indent="0" algn="ctr">
              <a:buSzTx/>
              <a:buNone/>
              <a:defRPr b="1" spc="100" sz="2800"/>
            </a:pPr>
            <a:r>
              <a:t>3.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整体流程</a:t>
            </a:r>
            <a:endParaRPr spc="150"/>
          </a:p>
          <a:p>
            <a:pPr marL="0" indent="0" algn="ctr">
              <a:buSzTx/>
              <a:buNone/>
              <a:defRPr b="1" spc="100" sz="2800"/>
            </a:pPr>
            <a:r>
              <a:t>4.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网络结构</a:t>
            </a:r>
            <a:endParaRPr spc="150"/>
          </a:p>
          <a:p>
            <a:pPr marL="0" indent="0">
              <a:buSzTx/>
              <a:buNone/>
              <a:defRPr b="1" spc="100" sz="2800"/>
            </a:pPr>
            <a:r>
              <a:t>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/>
          <p:cNvSpPr txBox="1"/>
          <p:nvPr>
            <p:ph type="title"/>
          </p:nvPr>
        </p:nvSpPr>
        <p:spPr>
          <a:xfrm>
            <a:off x="608399" y="608399"/>
            <a:ext cx="10969202" cy="705601"/>
          </a:xfrm>
          <a:prstGeom prst="rect">
            <a:avLst/>
          </a:prstGeom>
        </p:spPr>
        <p:txBody>
          <a:bodyPr/>
          <a:lstStyle>
            <a:lvl1pPr algn="ctr" defTabSz="896111">
              <a:defRPr spc="294" sz="3528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研究目的</a:t>
            </a:r>
          </a:p>
        </p:txBody>
      </p:sp>
      <p:sp>
        <p:nvSpPr>
          <p:cNvPr id="108" name="内容占位符 2"/>
          <p:cNvSpPr txBox="1"/>
          <p:nvPr>
            <p:ph type="body" idx="1"/>
          </p:nvPr>
        </p:nvSpPr>
        <p:spPr>
          <a:xfrm>
            <a:off x="552449" y="1716404"/>
            <a:ext cx="10968992" cy="42481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>
              <a:defRPr spc="1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研究目的：最大池化和子采样降低了特征图分辨率，需要将低分辨率特征映射到输入分辨率以进行像素分类，这个映射必须产生对精确边界定位有用的特征。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pc="1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引入：它主要是由道路场景理解应用程序驱动的，这些应用程序需要能够对外观 </a:t>
            </a:r>
            <a:r>
              <a:t>(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道路、建筑</a:t>
            </a:r>
            <a:r>
              <a:t>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、形状 </a:t>
            </a:r>
            <a:r>
              <a:t>(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汽车，行人</a:t>
            </a:r>
            <a:r>
              <a:t>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，并了解不同类别 </a:t>
            </a:r>
            <a:r>
              <a:t>(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例如道路和人行道</a:t>
            </a:r>
            <a:r>
              <a:t>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之间的空间关系 </a:t>
            </a:r>
            <a:r>
              <a:t>(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上下文</a:t>
            </a:r>
            <a:r>
              <a:t>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pc="1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在提取的图像表示中保留边界信息非常重要；从计算的角度来看，在推理过程中，网络在内存和计算时间方面都必须高效。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pc="1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优点</a:t>
            </a:r>
            <a:r>
              <a:t>; (i)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它改进了边界划分，</a:t>
            </a:r>
            <a:r>
              <a:t>(ii)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它减少了实现端到端训练的参数数量（没有使用</a:t>
            </a:r>
            <a:r>
              <a:t>vgg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的全连接层），</a:t>
            </a:r>
            <a:r>
              <a:t>(iii)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这种形式的上采样可以被合并到任何编码器</a:t>
            </a:r>
            <a:r>
              <a:t>-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解码器体系结构中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 1"/>
          <p:cNvSpPr txBox="1"/>
          <p:nvPr>
            <p:ph type="title"/>
          </p:nvPr>
        </p:nvSpPr>
        <p:spPr>
          <a:xfrm>
            <a:off x="611574" y="471874"/>
            <a:ext cx="10969202" cy="705601"/>
          </a:xfrm>
          <a:prstGeom prst="rect">
            <a:avLst/>
          </a:prstGeom>
        </p:spPr>
        <p:txBody>
          <a:bodyPr/>
          <a:lstStyle>
            <a:lvl1pPr algn="ctr" defTabSz="896111">
              <a:defRPr spc="294" sz="3528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数据集介绍</a:t>
            </a:r>
          </a:p>
        </p:txBody>
      </p:sp>
      <p:sp>
        <p:nvSpPr>
          <p:cNvPr id="111" name="内容占位符 2"/>
          <p:cNvSpPr txBox="1"/>
          <p:nvPr>
            <p:ph type="body" sz="half" idx="1"/>
          </p:nvPr>
        </p:nvSpPr>
        <p:spPr>
          <a:xfrm>
            <a:off x="916513" y="1907457"/>
            <a:ext cx="9975964" cy="1769260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  <a:r>
              <a:t>CamVid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道路场景分割 和</a:t>
            </a:r>
            <a:r>
              <a:t>SUN</a:t>
            </a:r>
            <a:r>
              <a:t> RGB-D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室内场景分割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pc="1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之所以不用主流的Pascal VOC12，是因为作者认为VOC12的背景太不相同了，所以可能分割起来比较容易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标题 1"/>
          <p:cNvSpPr txBox="1"/>
          <p:nvPr>
            <p:ph type="title"/>
          </p:nvPr>
        </p:nvSpPr>
        <p:spPr>
          <a:xfrm>
            <a:off x="611574" y="471874"/>
            <a:ext cx="10969202" cy="705601"/>
          </a:xfrm>
          <a:prstGeom prst="rect">
            <a:avLst/>
          </a:prstGeom>
        </p:spPr>
        <p:txBody>
          <a:bodyPr/>
          <a:lstStyle>
            <a:lvl1pPr algn="ctr" defTabSz="896111">
              <a:defRPr spc="294" sz="3528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网络结构</a:t>
            </a:r>
          </a:p>
        </p:txBody>
      </p:sp>
      <p:sp>
        <p:nvSpPr>
          <p:cNvPr id="114" name="内容占位符 2"/>
          <p:cNvSpPr txBox="1"/>
          <p:nvPr>
            <p:ph type="body" idx="1"/>
          </p:nvPr>
        </p:nvSpPr>
        <p:spPr>
          <a:xfrm>
            <a:off x="490219" y="1444624"/>
            <a:ext cx="10968992" cy="5223512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  <a:r>
              <a:t>SegNet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中的</a:t>
            </a:r>
            <a:r>
              <a: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编码器网络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在拓扑上与</a:t>
            </a:r>
            <a:r>
              <a:t>VGG16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中的卷积层相同，仅删除了</a:t>
            </a:r>
            <a:r>
              <a:t>VGG16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的完全连接层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pc="1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关键组件是</a:t>
            </a:r>
            <a:r>
              <a: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解码器网络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，它由解码器的层次结构组成，每个解码器对应于每个编码器。其中，适当的解码器使用从相应的编码器接收的</a:t>
            </a:r>
            <a:r>
              <a: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最大池化索引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来执行其输入特征图的非线性上采样。</a:t>
            </a:r>
          </a:p>
        </p:txBody>
      </p:sp>
      <p:pic>
        <p:nvPicPr>
          <p:cNvPr id="11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44" y="3126739"/>
            <a:ext cx="10182226" cy="3391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 1"/>
          <p:cNvSpPr txBox="1"/>
          <p:nvPr>
            <p:ph type="title"/>
          </p:nvPr>
        </p:nvSpPr>
        <p:spPr>
          <a:xfrm>
            <a:off x="611574" y="471874"/>
            <a:ext cx="10969202" cy="705601"/>
          </a:xfrm>
          <a:prstGeom prst="rect">
            <a:avLst/>
          </a:prstGeom>
        </p:spPr>
        <p:txBody>
          <a:bodyPr/>
          <a:lstStyle>
            <a:lvl1pPr algn="ctr" defTabSz="896111">
              <a:defRPr spc="294" sz="3528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对比fcn</a:t>
            </a:r>
          </a:p>
        </p:txBody>
      </p:sp>
      <p:sp>
        <p:nvSpPr>
          <p:cNvPr id="118" name="内容占位符 2"/>
          <p:cNvSpPr txBox="1"/>
          <p:nvPr>
            <p:ph type="body" idx="1"/>
          </p:nvPr>
        </p:nvSpPr>
        <p:spPr>
          <a:xfrm>
            <a:off x="490219" y="1444624"/>
            <a:ext cx="10968992" cy="5223512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  <a:r>
              <a:t>a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r>
              <a:t>b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r>
              <a:t>c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r>
              <a:t>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对应于特征图中的值。</a:t>
            </a:r>
            <a:r>
              <a:t>SegNet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使用最大池化索引对特征图进行上采样 </a:t>
            </a:r>
            <a:r>
              <a:t>(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无需学习</a:t>
            </a:r>
            <a:r>
              <a:t>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，并与可训练的解码器滤波器组进行卷积。</a:t>
            </a:r>
            <a:r>
              <a:t>FCN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通过学习对输入特征图进行去卷积来进行上采样，并添加相应的编码器特征图以产生解码器输出。此特征图是对应编码器中</a:t>
            </a:r>
            <a:r>
              <a:t>max-pooling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层 </a:t>
            </a:r>
            <a:r>
              <a:t>(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包括子采样</a:t>
            </a:r>
            <a:r>
              <a:t>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的输出。</a:t>
            </a:r>
            <a:r>
              <a:t>FCN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中没有可训练的解码器滤波器</a:t>
            </a:r>
          </a:p>
        </p:txBody>
      </p:sp>
      <p:pic>
        <p:nvPicPr>
          <p:cNvPr id="119" name="内容占位符 3" descr="内容占位符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225" y="3060064"/>
            <a:ext cx="7554595" cy="3402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VGG-16网络结构"/>
          <p:cNvSpPr txBox="1"/>
          <p:nvPr>
            <p:ph type="title"/>
          </p:nvPr>
        </p:nvSpPr>
        <p:spPr>
          <a:xfrm>
            <a:off x="498781" y="96847"/>
            <a:ext cx="10969201" cy="705601"/>
          </a:xfrm>
          <a:prstGeom prst="rect">
            <a:avLst/>
          </a:prstGeom>
        </p:spPr>
        <p:txBody>
          <a:bodyPr/>
          <a:lstStyle>
            <a:lvl1pPr defTabSz="896111">
              <a:defRPr spc="294" sz="3528"/>
            </a:lvl1pPr>
          </a:lstStyle>
          <a:p>
            <a:pPr/>
            <a:r>
              <a:t>                    VGG-16网络结构</a:t>
            </a:r>
          </a:p>
        </p:txBody>
      </p:sp>
      <p:sp>
        <p:nvSpPr>
          <p:cNvPr id="122" name="轻点两下来编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3" name="IMG_1600.png" descr="IMG_1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3822" y="885120"/>
            <a:ext cx="3487117" cy="5766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