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6.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84" r:id="rId2"/>
  </p:sldMasterIdLst>
  <p:notesMasterIdLst>
    <p:notesMasterId r:id="rId24"/>
  </p:notesMasterIdLst>
  <p:sldIdLst>
    <p:sldId id="2630" r:id="rId3"/>
    <p:sldId id="2678" r:id="rId4"/>
    <p:sldId id="2631" r:id="rId5"/>
    <p:sldId id="2648" r:id="rId6"/>
    <p:sldId id="2688" r:id="rId7"/>
    <p:sldId id="2687" r:id="rId8"/>
    <p:sldId id="2679" r:id="rId9"/>
    <p:sldId id="2680" r:id="rId10"/>
    <p:sldId id="2691" r:id="rId11"/>
    <p:sldId id="2692" r:id="rId12"/>
    <p:sldId id="2693" r:id="rId13"/>
    <p:sldId id="2681" r:id="rId14"/>
    <p:sldId id="2683" r:id="rId15"/>
    <p:sldId id="2695" r:id="rId16"/>
    <p:sldId id="2694" r:id="rId17"/>
    <p:sldId id="2696" r:id="rId18"/>
    <p:sldId id="2697" r:id="rId19"/>
    <p:sldId id="2698" r:id="rId20"/>
    <p:sldId id="2682" r:id="rId21"/>
    <p:sldId id="2684" r:id="rId22"/>
    <p:sldId id="2699" r:id="rId23"/>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64">
          <p15:clr>
            <a:srgbClr val="A4A3A4"/>
          </p15:clr>
        </p15:guide>
        <p15:guide id="2" pos="764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92C0"/>
    <a:srgbClr val="48A2A0"/>
    <a:srgbClr val="436B9B"/>
    <a:srgbClr val="FF6F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73" autoAdjust="0"/>
    <p:restoredTop sz="92561" autoAdjust="0"/>
  </p:normalViewPr>
  <p:slideViewPr>
    <p:cSldViewPr snapToGrid="0">
      <p:cViewPr varScale="1">
        <p:scale>
          <a:sx n="112" d="100"/>
          <a:sy n="112" d="100"/>
        </p:scale>
        <p:origin x="1408" y="184"/>
      </p:cViewPr>
      <p:guideLst>
        <p:guide orient="horz" pos="2364"/>
        <p:guide pos="7646"/>
      </p:guideLst>
    </p:cSldViewPr>
  </p:slideViewPr>
  <p:notesTextViewPr>
    <p:cViewPr>
      <p:scale>
        <a:sx n="1" d="1"/>
        <a:sy n="1" d="1"/>
      </p:scale>
      <p:origin x="0" y="0"/>
    </p:cViewPr>
  </p:notesTextViewPr>
  <p:sorterViewPr>
    <p:cViewPr>
      <p:scale>
        <a:sx n="66" d="100"/>
        <a:sy n="66" d="100"/>
      </p:scale>
      <p:origin x="0" y="0"/>
    </p:cViewPr>
  </p:sorterViewPr>
  <p:notesViewPr>
    <p:cSldViewPr snapToGrid="0" showGuides="1">
      <p:cViewPr varScale="1">
        <p:scale>
          <a:sx n="87" d="100"/>
          <a:sy n="87" d="100"/>
        </p:scale>
        <p:origin x="358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F10804-FE04-47AA-8C0E-F2613B59AD83}" type="datetimeFigureOut">
              <a:rPr lang="zh-CN" altLang="en-US" smtClean="0"/>
              <a:t>2023/11/29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8CBF47-3ED1-41B6-A9DB-D47E6373B246}" type="slidenum">
              <a:rPr lang="zh-CN" altLang="en-US" smtClean="0"/>
              <a:t>‹#›</a:t>
            </a:fld>
            <a:endParaRPr lang="zh-CN" altLang="en-US"/>
          </a:p>
        </p:txBody>
      </p:sp>
    </p:spTree>
    <p:extLst>
      <p:ext uri="{BB962C8B-B14F-4D97-AF65-F5344CB8AC3E}">
        <p14:creationId xmlns:p14="http://schemas.microsoft.com/office/powerpoint/2010/main" val="3486338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A8CBF47-3ED1-41B6-A9DB-D47E6373B246}" type="slidenum">
              <a:rPr lang="zh-CN" altLang="en-US" smtClean="0"/>
              <a:t>1</a:t>
            </a:fld>
            <a:endParaRPr lang="zh-CN" altLang="en-US"/>
          </a:p>
        </p:txBody>
      </p:sp>
    </p:spTree>
    <p:extLst>
      <p:ext uri="{BB962C8B-B14F-4D97-AF65-F5344CB8AC3E}">
        <p14:creationId xmlns:p14="http://schemas.microsoft.com/office/powerpoint/2010/main" val="38055161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Identity—</a:t>
            </a:r>
            <a:r>
              <a:rPr lang="zh-CN" altLang="en-US" dirty="0"/>
              <a:t>恒等的状态，不会改变原来的形态，恒等的变换</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B31000-9408-426B-B873-D4C066E48AF8}"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298130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归纳偏置：</a:t>
            </a:r>
            <a:r>
              <a:rPr lang="en-US" altLang="zh-CN" b="0" i="0" dirty="0">
                <a:solidFill>
                  <a:srgbClr val="0F0F0F"/>
                </a:solidFill>
                <a:effectLst/>
                <a:latin typeface="Söhne"/>
              </a:rPr>
              <a:t>"</a:t>
            </a:r>
            <a:r>
              <a:rPr lang="zh-CN" altLang="en-US" b="0" i="0" dirty="0">
                <a:solidFill>
                  <a:srgbClr val="0F0F0F"/>
                </a:solidFill>
                <a:effectLst/>
                <a:latin typeface="Söhne"/>
              </a:rPr>
              <a:t>归纳偏置</a:t>
            </a:r>
            <a:r>
              <a:rPr lang="en-US" altLang="zh-CN" b="0" i="0" dirty="0">
                <a:solidFill>
                  <a:srgbClr val="0F0F0F"/>
                </a:solidFill>
                <a:effectLst/>
                <a:latin typeface="Söhne"/>
              </a:rPr>
              <a:t>"</a:t>
            </a:r>
            <a:r>
              <a:rPr lang="zh-CN" altLang="en-US" b="0" i="0" dirty="0">
                <a:solidFill>
                  <a:srgbClr val="0F0F0F"/>
                </a:solidFill>
                <a:effectLst/>
                <a:latin typeface="Söhne"/>
              </a:rPr>
              <a:t>（</a:t>
            </a:r>
            <a:r>
              <a:rPr lang="en" altLang="zh-CN" b="0" i="0" dirty="0">
                <a:solidFill>
                  <a:srgbClr val="0F0F0F"/>
                </a:solidFill>
                <a:effectLst/>
                <a:latin typeface="Söhne"/>
              </a:rPr>
              <a:t>Inductive Bias</a:t>
            </a:r>
            <a:r>
              <a:rPr lang="zh-CN" altLang="en" b="0" i="0" dirty="0">
                <a:solidFill>
                  <a:srgbClr val="0F0F0F"/>
                </a:solidFill>
                <a:effectLst/>
                <a:latin typeface="Söhne"/>
              </a:rPr>
              <a:t>）</a:t>
            </a:r>
            <a:r>
              <a:rPr lang="zh-CN" altLang="en-US" b="0" i="0" dirty="0">
                <a:solidFill>
                  <a:srgbClr val="0F0F0F"/>
                </a:solidFill>
                <a:effectLst/>
                <a:latin typeface="Söhne"/>
              </a:rPr>
              <a:t>是机器学习中一个重要的概念，指的是模型对数据的先验假设或对数据的某种特定形式的偏好。这种偏好使得模型更容易学习或泛化到特定类型的任务。</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B31000-9408-426B-B873-D4C066E48AF8}"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857078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A8CBF47-3ED1-41B6-A9DB-D47E6373B246}" type="slidenum">
              <a:rPr lang="zh-CN" altLang="en-US" smtClean="0"/>
              <a:t>12</a:t>
            </a:fld>
            <a:endParaRPr lang="zh-CN" altLang="en-US"/>
          </a:p>
        </p:txBody>
      </p:sp>
    </p:spTree>
    <p:extLst>
      <p:ext uri="{BB962C8B-B14F-4D97-AF65-F5344CB8AC3E}">
        <p14:creationId xmlns:p14="http://schemas.microsoft.com/office/powerpoint/2010/main" val="332582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B31000-9408-426B-B873-D4C066E48AF8}"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372875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比较了三种</a:t>
            </a:r>
            <a:r>
              <a:rPr lang="en-US" altLang="zh-CN" dirty="0"/>
              <a:t>FPN</a:t>
            </a:r>
            <a:r>
              <a:rPr lang="zh-CN" altLang="en-US" dirty="0"/>
              <a:t>的设计方式，</a:t>
            </a:r>
            <a:r>
              <a:rPr lang="en-US" altLang="zh-CN" dirty="0"/>
              <a:t>simple feature pyramid</a:t>
            </a:r>
            <a:r>
              <a:rPr lang="zh-CN" altLang="en-US" dirty="0"/>
              <a:t> </a:t>
            </a:r>
            <a:r>
              <a:rPr lang="en-US" altLang="zh-CN" dirty="0"/>
              <a:t>is sufficient.</a:t>
            </a:r>
            <a:r>
              <a:rPr lang="zh-CN" altLang="en-US" b="0" i="0" dirty="0">
                <a:effectLst/>
                <a:latin typeface="-apple-system"/>
              </a:rPr>
              <a:t>最初的</a:t>
            </a:r>
            <a:r>
              <a:rPr lang="en" altLang="zh-CN" b="0" i="0" dirty="0">
                <a:effectLst/>
                <a:latin typeface="-apple-system"/>
              </a:rPr>
              <a:t>FPN [37]</a:t>
            </a:r>
            <a:r>
              <a:rPr lang="zh-CN" altLang="en-US" b="0" i="0" dirty="0">
                <a:effectLst/>
                <a:latin typeface="-apple-system"/>
              </a:rPr>
              <a:t>的动机是将低分辨率，更强的特征映射与高分辨率，更弱的特征映射相结合。当骨干是</a:t>
            </a:r>
            <a:r>
              <a:rPr lang="en-US" altLang="zh-CN" b="0" i="0" dirty="0">
                <a:effectLst/>
                <a:latin typeface="-apple-system"/>
              </a:rPr>
              <a:t>plain</a:t>
            </a:r>
            <a:r>
              <a:rPr lang="zh-CN" altLang="en-US" b="0" i="0" dirty="0">
                <a:effectLst/>
                <a:latin typeface="-apple-system"/>
              </a:rPr>
              <a:t>只有一种尺度的特征图，没有高分辨率的特征图，这可以解释为什么我们的简单金字塔是足够的，这个基础就失去了。</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B31000-9408-426B-B873-D4C066E48AF8}"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06063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B31000-9408-426B-B873-D4C066E48AF8}"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4499585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apple-system"/>
              </a:rPr>
              <a:t>具有较少归纳偏差的</a:t>
            </a:r>
            <a:r>
              <a:rPr lang="en" altLang="zh-CN" b="0" i="0" dirty="0" err="1">
                <a:effectLst/>
                <a:latin typeface="-apple-system"/>
              </a:rPr>
              <a:t>ViT</a:t>
            </a:r>
            <a:r>
              <a:rPr lang="en" altLang="zh-CN" b="0" i="0" dirty="0">
                <a:effectLst/>
                <a:latin typeface="-apple-system"/>
              </a:rPr>
              <a:t> [14]</a:t>
            </a:r>
            <a:r>
              <a:rPr lang="zh-CN" altLang="en-US" b="0" i="0" dirty="0">
                <a:effectLst/>
                <a:latin typeface="-apple-system"/>
              </a:rPr>
              <a:t>可能需要更高的容量来学习翻译和缩放等变特征，而更高容量的模型容易出现更严重的过拟合。用</a:t>
            </a:r>
            <a:r>
              <a:rPr lang="en" altLang="zh-CN" b="0" i="0" dirty="0">
                <a:effectLst/>
                <a:latin typeface="-apple-system"/>
              </a:rPr>
              <a:t>MAE</a:t>
            </a:r>
            <a:r>
              <a:rPr lang="zh-CN" altLang="en-US" b="0" i="0" dirty="0">
                <a:effectLst/>
                <a:latin typeface="-apple-system"/>
              </a:rPr>
              <a:t>预训练可以帮助缓解这个问题。</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B31000-9408-426B-B873-D4C066E48AF8}"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781158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比较精度</a:t>
            </a:r>
            <a:r>
              <a:rPr lang="en-US" altLang="zh-CN" dirty="0"/>
              <a:t>vs</a:t>
            </a:r>
            <a:r>
              <a:rPr lang="zh-CN" altLang="en-US" dirty="0"/>
              <a:t>模型大小、</a:t>
            </a:r>
            <a:r>
              <a:rPr lang="en-US" altLang="zh-CN" dirty="0"/>
              <a:t>flops</a:t>
            </a:r>
            <a:r>
              <a:rPr lang="zh-CN" altLang="en-US" dirty="0"/>
              <a:t>、</a:t>
            </a:r>
            <a:r>
              <a:rPr lang="en-US" altLang="zh-CN" dirty="0"/>
              <a:t>test time. </a:t>
            </a:r>
            <a:r>
              <a:rPr lang="en" altLang="zh-CN" b="0" i="0" dirty="0">
                <a:effectLst/>
                <a:latin typeface="-apple-system"/>
              </a:rPr>
              <a:t>MAE</a:t>
            </a:r>
            <a:r>
              <a:rPr lang="zh-CN" altLang="en-US" b="0" i="0" dirty="0">
                <a:effectLst/>
                <a:latin typeface="-apple-system"/>
              </a:rPr>
              <a:t>的自我监督训练可以补偿缺乏的归纳偏差。虽然这是一个有趣的未来主题，通过</a:t>
            </a:r>
            <a:r>
              <a:rPr lang="en" altLang="zh-CN" b="0" i="0" dirty="0">
                <a:effectLst/>
                <a:latin typeface="-apple-system"/>
              </a:rPr>
              <a:t>MAE</a:t>
            </a:r>
            <a:r>
              <a:rPr lang="zh-CN" altLang="en-US" b="0" i="0" dirty="0">
                <a:effectLst/>
                <a:latin typeface="-apple-system"/>
              </a:rPr>
              <a:t>预训练来改进分层骨干，但我们的普通骨干检测器使我们能够使用来自</a:t>
            </a:r>
            <a:r>
              <a:rPr lang="en" altLang="zh-CN" b="0" i="0" dirty="0">
                <a:effectLst/>
                <a:latin typeface="-apple-system"/>
              </a:rPr>
              <a:t>MAE</a:t>
            </a:r>
            <a:r>
              <a:rPr lang="zh-CN" altLang="en-US" b="0" i="0" dirty="0">
                <a:effectLst/>
                <a:latin typeface="-apple-system"/>
              </a:rPr>
              <a:t>的现成</a:t>
            </a:r>
            <a:r>
              <a:rPr lang="en" altLang="zh-CN" b="0" i="0" dirty="0" err="1">
                <a:effectLst/>
                <a:latin typeface="-apple-system"/>
              </a:rPr>
              <a:t>ViT</a:t>
            </a:r>
            <a:r>
              <a:rPr lang="zh-CN" altLang="en-US" b="0" i="0" dirty="0">
                <a:effectLst/>
                <a:latin typeface="-apple-system"/>
              </a:rPr>
              <a:t>骨干来实现强大的结果。</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B31000-9408-426B-B873-D4C066E48AF8}"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814712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r>
              <a:rPr lang="en" altLang="zh-CN" dirty="0"/>
              <a:t>System-level comparisons with the leading results on COCO</a:t>
            </a:r>
            <a:r>
              <a:rPr lang="zh-CN" altLang="en-US" dirty="0"/>
              <a:t> </a:t>
            </a:r>
            <a:r>
              <a:rPr lang="en" altLang="zh-CN" dirty="0"/>
              <a:t>reported by the original papers. The detection framework is Cascade Mask R-CNN [4] (denoted as “Cascade”), Hybrid Task Cascade (HTC) [6], or its </a:t>
            </a:r>
            <a:r>
              <a:rPr lang="en" altLang="zh-CN" dirty="0" err="1"/>
              <a:t>exten-sion</a:t>
            </a:r>
            <a:r>
              <a:rPr lang="en" altLang="zh-CN" dirty="0"/>
              <a:t> (HTC++ [42]). Here we compare results that use ImageNet data (1K or</a:t>
            </a:r>
          </a:p>
          <a:p>
            <a:r>
              <a:rPr lang="en" altLang="zh-CN" dirty="0"/>
              <a:t>21K); better results are reported in [41,11] using extra data. †: [36] combines</a:t>
            </a:r>
            <a:r>
              <a:rPr lang="zh-CN" altLang="en-US" dirty="0"/>
              <a:t> </a:t>
            </a:r>
            <a:r>
              <a:rPr lang="en" altLang="zh-CN" dirty="0"/>
              <a:t>two </a:t>
            </a:r>
            <a:r>
              <a:rPr lang="en" altLang="zh-CN" dirty="0" err="1"/>
              <a:t>Swin</a:t>
            </a:r>
            <a:r>
              <a:rPr lang="en" altLang="zh-CN" dirty="0"/>
              <a:t>-L backbones</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B31000-9408-426B-B873-D4C066E48AF8}"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229743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A8CBF47-3ED1-41B6-A9DB-D47E6373B246}" type="slidenum">
              <a:rPr lang="zh-CN" altLang="en-US" smtClean="0"/>
              <a:t>19</a:t>
            </a:fld>
            <a:endParaRPr lang="zh-CN" altLang="en-US"/>
          </a:p>
        </p:txBody>
      </p:sp>
    </p:spTree>
    <p:extLst>
      <p:ext uri="{BB962C8B-B14F-4D97-AF65-F5344CB8AC3E}">
        <p14:creationId xmlns:p14="http://schemas.microsoft.com/office/powerpoint/2010/main" val="2380274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B31000-9408-426B-B873-D4C066E48AF8}" type="slidenum">
              <a:rPr lang="zh-CN" altLang="en-US" smtClean="0"/>
              <a:pPr/>
              <a:t>2</a:t>
            </a:fld>
            <a:endParaRPr lang="zh-CN" altLang="en-US"/>
          </a:p>
        </p:txBody>
      </p:sp>
    </p:spTree>
    <p:extLst>
      <p:ext uri="{BB962C8B-B14F-4D97-AF65-F5344CB8AC3E}">
        <p14:creationId xmlns:p14="http://schemas.microsoft.com/office/powerpoint/2010/main" val="1718844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B31000-9408-426B-B873-D4C066E48AF8}"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700491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B31000-9408-426B-B873-D4C066E48AF8}"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164006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A8CBF47-3ED1-41B6-A9DB-D47E6373B246}" type="slidenum">
              <a:rPr lang="zh-CN" altLang="en-US" smtClean="0"/>
              <a:t>3</a:t>
            </a:fld>
            <a:endParaRPr lang="zh-CN" altLang="en-US"/>
          </a:p>
        </p:txBody>
      </p:sp>
    </p:spTree>
    <p:extLst>
      <p:ext uri="{BB962C8B-B14F-4D97-AF65-F5344CB8AC3E}">
        <p14:creationId xmlns:p14="http://schemas.microsoft.com/office/powerpoint/2010/main" val="3279935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自底向上生成不同尺度的特征，</a:t>
            </a:r>
            <a:r>
              <a:rPr lang="en-US" altLang="zh-CN" dirty="0" err="1"/>
              <a:t>fpn</a:t>
            </a:r>
            <a:r>
              <a:rPr lang="zh-CN" altLang="en-US" dirty="0"/>
              <a:t>再自顶向下 和 横向连接 进行特征融合</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B31000-9408-426B-B873-D4C066E48AF8}"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6907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t>Benchmarking Detection Transfer Learning with Vision Transformers </a:t>
            </a:r>
            <a:r>
              <a:rPr lang="zh-CN" altLang="en" dirty="0"/>
              <a:t>作者</a:t>
            </a:r>
            <a:r>
              <a:rPr lang="zh-CN" altLang="en-US" dirty="0"/>
              <a:t>团队的上一篇文章，探究如何将</a:t>
            </a:r>
            <a:r>
              <a:rPr lang="en-US" altLang="zh-CN" dirty="0"/>
              <a:t>vit</a:t>
            </a:r>
            <a:r>
              <a:rPr lang="zh-CN" altLang="en-US" dirty="0"/>
              <a:t>作为目标检测的通用</a:t>
            </a:r>
            <a:r>
              <a:rPr lang="en-US" altLang="zh-CN" dirty="0"/>
              <a:t>backbone</a:t>
            </a:r>
            <a:r>
              <a:rPr lang="zh-CN" altLang="en-US" dirty="0"/>
              <a:t>。</a:t>
            </a:r>
            <a:r>
              <a:rPr lang="zh-CN" altLang="en-US" b="0" i="0" dirty="0">
                <a:solidFill>
                  <a:srgbClr val="000000"/>
                </a:solidFill>
                <a:effectLst/>
                <a:latin typeface="Helvetica Neue" panose="02000503000000020004" pitchFamily="2" charset="0"/>
              </a:rPr>
              <a:t>通过以</a:t>
            </a:r>
            <a:r>
              <a:rPr lang="en" altLang="zh-CN" b="0" i="0" dirty="0">
                <a:solidFill>
                  <a:srgbClr val="000000"/>
                </a:solidFill>
                <a:effectLst/>
                <a:latin typeface="Helvetica Neue" panose="02000503000000020004" pitchFamily="2" charset="0"/>
              </a:rPr>
              <a:t>d/4 Transformer</a:t>
            </a:r>
            <a:r>
              <a:rPr lang="zh-CN" altLang="en-US" b="0" i="0" dirty="0">
                <a:solidFill>
                  <a:srgbClr val="000000"/>
                </a:solidFill>
                <a:effectLst/>
                <a:latin typeface="Helvetica Neue" panose="02000503000000020004" pitchFamily="2" charset="0"/>
              </a:rPr>
              <a:t>块的等间隔放置四个分辨率修改模块，对中间</a:t>
            </a:r>
            <a:r>
              <a:rPr lang="en" altLang="zh-CN" b="0" i="0" dirty="0" err="1">
                <a:solidFill>
                  <a:srgbClr val="000000"/>
                </a:solidFill>
                <a:effectLst/>
                <a:latin typeface="Helvetica Neue" panose="02000503000000020004" pitchFamily="2" charset="0"/>
              </a:rPr>
              <a:t>ViT</a:t>
            </a:r>
            <a:r>
              <a:rPr lang="zh-CN" altLang="en-US" b="0" i="0" dirty="0">
                <a:solidFill>
                  <a:srgbClr val="000000"/>
                </a:solidFill>
                <a:effectLst/>
                <a:latin typeface="Helvetica Neue" panose="02000503000000020004" pitchFamily="2" charset="0"/>
              </a:rPr>
              <a:t>特征图进行上采样或下采样，其中</a:t>
            </a:r>
            <a:r>
              <a:rPr lang="en" altLang="zh-CN" b="0" i="0" dirty="0">
                <a:solidFill>
                  <a:srgbClr val="000000"/>
                </a:solidFill>
                <a:effectLst/>
                <a:latin typeface="Helvetica Neue" panose="02000503000000020004" pitchFamily="2" charset="0"/>
              </a:rPr>
              <a:t>d</a:t>
            </a:r>
            <a:r>
              <a:rPr lang="zh-CN" altLang="en-US" b="0" i="0" dirty="0">
                <a:solidFill>
                  <a:srgbClr val="000000"/>
                </a:solidFill>
                <a:effectLst/>
                <a:latin typeface="Helvetica Neue" panose="02000503000000020004" pitchFamily="2" charset="0"/>
              </a:rPr>
              <a:t>是</a:t>
            </a:r>
            <a:r>
              <a:rPr lang="en-US" altLang="zh-CN" b="0" i="0" dirty="0">
                <a:solidFill>
                  <a:srgbClr val="000000"/>
                </a:solidFill>
                <a:effectLst/>
                <a:latin typeface="Helvetica Neue" panose="02000503000000020004" pitchFamily="2" charset="0"/>
              </a:rPr>
              <a:t>transformer</a:t>
            </a:r>
            <a:r>
              <a:rPr lang="zh-CN" altLang="en-US" b="0" i="0" dirty="0">
                <a:solidFill>
                  <a:srgbClr val="000000"/>
                </a:solidFill>
                <a:effectLst/>
                <a:latin typeface="Helvetica Neue" panose="02000503000000020004" pitchFamily="2" charset="0"/>
              </a:rPr>
              <a:t>块的总数。这些模块中的第一个使用步幅</a:t>
            </a:r>
            <a:r>
              <a:rPr lang="en-US" altLang="zh-CN" b="0" i="0" dirty="0">
                <a:solidFill>
                  <a:srgbClr val="000000"/>
                </a:solidFill>
                <a:effectLst/>
                <a:latin typeface="Helvetica Neue" panose="02000503000000020004" pitchFamily="2" charset="0"/>
              </a:rPr>
              <a:t>2×2</a:t>
            </a:r>
            <a:r>
              <a:rPr lang="zh-CN" altLang="en-US" b="0" i="0" dirty="0">
                <a:solidFill>
                  <a:srgbClr val="000000"/>
                </a:solidFill>
                <a:effectLst/>
                <a:latin typeface="Helvetica Neue" panose="02000503000000020004" pitchFamily="2" charset="0"/>
              </a:rPr>
              <a:t>转置卷积将特征图上采样</a:t>
            </a:r>
            <a:r>
              <a:rPr lang="en-US" altLang="zh-CN" b="0" i="0" dirty="0">
                <a:solidFill>
                  <a:srgbClr val="000000"/>
                </a:solidFill>
                <a:effectLst/>
                <a:latin typeface="Helvetica Neue" panose="02000503000000020004" pitchFamily="2" charset="0"/>
              </a:rPr>
              <a:t>4</a:t>
            </a:r>
            <a:r>
              <a:rPr lang="zh-CN" altLang="en-US" b="0" i="0" dirty="0">
                <a:solidFill>
                  <a:srgbClr val="000000"/>
                </a:solidFill>
                <a:effectLst/>
                <a:latin typeface="Helvetica Neue" panose="02000503000000020004" pitchFamily="2" charset="0"/>
              </a:rPr>
              <a:t>倍，然后进行组归一化</a:t>
            </a:r>
            <a:r>
              <a:rPr lang="en-US" altLang="zh-CN" b="0" i="0" dirty="0">
                <a:solidFill>
                  <a:srgbClr val="000000"/>
                </a:solidFill>
                <a:effectLst/>
                <a:latin typeface="Helvetica Neue" panose="02000503000000020004" pitchFamily="2" charset="0"/>
              </a:rPr>
              <a:t>[39]</a:t>
            </a:r>
            <a:r>
              <a:rPr lang="zh-CN" altLang="en-US" b="0" i="0" dirty="0">
                <a:solidFill>
                  <a:srgbClr val="000000"/>
                </a:solidFill>
                <a:effectLst/>
                <a:latin typeface="Helvetica Neue" panose="02000503000000020004" pitchFamily="2" charset="0"/>
              </a:rPr>
              <a:t>和</a:t>
            </a:r>
            <a:r>
              <a:rPr lang="en" altLang="zh-CN" b="0" i="0" dirty="0" err="1">
                <a:solidFill>
                  <a:srgbClr val="000000"/>
                </a:solidFill>
                <a:effectLst/>
                <a:latin typeface="Helvetica Neue" panose="02000503000000020004" pitchFamily="2" charset="0"/>
              </a:rPr>
              <a:t>GeLU</a:t>
            </a:r>
            <a:r>
              <a:rPr lang="en" altLang="zh-CN" b="0" i="0" dirty="0">
                <a:solidFill>
                  <a:srgbClr val="000000"/>
                </a:solidFill>
                <a:effectLst/>
                <a:latin typeface="Helvetica Neue" panose="02000503000000020004" pitchFamily="2" charset="0"/>
              </a:rPr>
              <a:t> [21]</a:t>
            </a:r>
            <a:r>
              <a:rPr lang="zh-CN" altLang="en" b="0" i="0" dirty="0">
                <a:solidFill>
                  <a:srgbClr val="000000"/>
                </a:solidFill>
                <a:effectLst/>
                <a:latin typeface="Helvetica Neue" panose="02000503000000020004" pitchFamily="2" charset="0"/>
              </a:rPr>
              <a:t>，</a:t>
            </a:r>
            <a:r>
              <a:rPr lang="zh-CN" altLang="en-US" b="0" i="0" dirty="0">
                <a:solidFill>
                  <a:srgbClr val="000000"/>
                </a:solidFill>
                <a:effectLst/>
                <a:latin typeface="Helvetica Neue" panose="02000503000000020004" pitchFamily="2" charset="0"/>
              </a:rPr>
              <a:t>最后是另一个步幅</a:t>
            </a:r>
            <a:r>
              <a:rPr lang="en-US" altLang="zh-CN" b="0" i="0" dirty="0">
                <a:solidFill>
                  <a:srgbClr val="000000"/>
                </a:solidFill>
                <a:effectLst/>
                <a:latin typeface="Helvetica Neue" panose="02000503000000020004" pitchFamily="2" charset="0"/>
              </a:rPr>
              <a:t>2×2</a:t>
            </a:r>
            <a:r>
              <a:rPr lang="zh-CN" altLang="en-US" b="0" i="0" dirty="0">
                <a:solidFill>
                  <a:srgbClr val="000000"/>
                </a:solidFill>
                <a:effectLst/>
                <a:latin typeface="Helvetica Neue" panose="02000503000000020004" pitchFamily="2" charset="0"/>
              </a:rPr>
              <a:t>转置卷积。下一个第</a:t>
            </a:r>
            <a:r>
              <a:rPr lang="en" altLang="zh-CN" b="0" i="0" dirty="0">
                <a:solidFill>
                  <a:srgbClr val="000000"/>
                </a:solidFill>
                <a:effectLst/>
                <a:latin typeface="Helvetica Neue" panose="02000503000000020004" pitchFamily="2" charset="0"/>
              </a:rPr>
              <a:t>d/4</a:t>
            </a:r>
            <a:r>
              <a:rPr lang="zh-CN" altLang="en-US" b="0" i="0" dirty="0">
                <a:solidFill>
                  <a:srgbClr val="000000"/>
                </a:solidFill>
                <a:effectLst/>
                <a:latin typeface="Helvetica Neue" panose="02000503000000020004" pitchFamily="2" charset="0"/>
              </a:rPr>
              <a:t>个模块的输出使用单步长</a:t>
            </a:r>
            <a:r>
              <a:rPr lang="en-US" altLang="zh-CN" b="0" i="0" dirty="0">
                <a:solidFill>
                  <a:srgbClr val="000000"/>
                </a:solidFill>
                <a:effectLst/>
                <a:latin typeface="Helvetica Neue" panose="02000503000000020004" pitchFamily="2" charset="0"/>
              </a:rPr>
              <a:t>2 × 2</a:t>
            </a:r>
            <a:r>
              <a:rPr lang="zh-CN" altLang="en-US" b="0" i="0" dirty="0">
                <a:solidFill>
                  <a:srgbClr val="000000"/>
                </a:solidFill>
                <a:effectLst/>
                <a:latin typeface="Helvetica Neue" panose="02000503000000020004" pitchFamily="2" charset="0"/>
              </a:rPr>
              <a:t>转置卷积（无归一化和非线性）进行</a:t>
            </a:r>
            <a:r>
              <a:rPr lang="en-US" altLang="zh-CN" b="0" i="0" dirty="0">
                <a:solidFill>
                  <a:srgbClr val="000000"/>
                </a:solidFill>
                <a:effectLst/>
                <a:latin typeface="Helvetica Neue" panose="02000503000000020004" pitchFamily="2" charset="0"/>
              </a:rPr>
              <a:t>2</a:t>
            </a:r>
            <a:r>
              <a:rPr lang="zh-CN" altLang="en-US" b="0" i="0" dirty="0">
                <a:solidFill>
                  <a:srgbClr val="000000"/>
                </a:solidFill>
                <a:effectLst/>
                <a:latin typeface="Helvetica Neue" panose="02000503000000020004" pitchFamily="2" charset="0"/>
              </a:rPr>
              <a:t>倍上采样。下一个第</a:t>
            </a:r>
            <a:r>
              <a:rPr lang="en" altLang="zh-CN" b="0" i="0" dirty="0">
                <a:solidFill>
                  <a:srgbClr val="000000"/>
                </a:solidFill>
                <a:effectLst/>
                <a:latin typeface="Helvetica Neue" panose="02000503000000020004" pitchFamily="2" charset="0"/>
              </a:rPr>
              <a:t>d/4</a:t>
            </a:r>
            <a:r>
              <a:rPr lang="zh-CN" altLang="en-US" b="0" i="0" dirty="0">
                <a:solidFill>
                  <a:srgbClr val="000000"/>
                </a:solidFill>
                <a:effectLst/>
                <a:latin typeface="Helvetica Neue" panose="02000503000000020004" pitchFamily="2" charset="0"/>
              </a:rPr>
              <a:t>个块的输出按原样取用，最终</a:t>
            </a:r>
            <a:r>
              <a:rPr lang="en" altLang="zh-CN" b="0" i="0" dirty="0" err="1">
                <a:solidFill>
                  <a:srgbClr val="000000"/>
                </a:solidFill>
                <a:effectLst/>
                <a:latin typeface="Helvetica Neue" panose="02000503000000020004" pitchFamily="2" charset="0"/>
              </a:rPr>
              <a:t>ViT</a:t>
            </a:r>
            <a:r>
              <a:rPr lang="zh-CN" altLang="en-US" b="0" i="0" dirty="0">
                <a:solidFill>
                  <a:srgbClr val="000000"/>
                </a:solidFill>
                <a:effectLst/>
                <a:latin typeface="Helvetica Neue" panose="02000503000000020004" pitchFamily="2" charset="0"/>
              </a:rPr>
              <a:t>块的输出使用步幅</a:t>
            </a:r>
            <a:r>
              <a:rPr lang="en-US" altLang="zh-CN" b="0" i="0" dirty="0">
                <a:solidFill>
                  <a:srgbClr val="000000"/>
                </a:solidFill>
                <a:effectLst/>
                <a:latin typeface="Helvetica Neue" panose="02000503000000020004" pitchFamily="2" charset="0"/>
              </a:rPr>
              <a:t>2×2</a:t>
            </a:r>
            <a:r>
              <a:rPr lang="zh-CN" altLang="en-US" b="0" i="0" dirty="0">
                <a:solidFill>
                  <a:srgbClr val="000000"/>
                </a:solidFill>
                <a:effectLst/>
                <a:latin typeface="Helvetica Neue" panose="02000503000000020004" pitchFamily="2" charset="0"/>
              </a:rPr>
              <a:t>最大池化以</a:t>
            </a:r>
            <a:r>
              <a:rPr lang="en-US" altLang="zh-CN" b="0" i="0" dirty="0">
                <a:solidFill>
                  <a:srgbClr val="000000"/>
                </a:solidFill>
                <a:effectLst/>
                <a:latin typeface="Helvetica Neue" panose="02000503000000020004" pitchFamily="2" charset="0"/>
              </a:rPr>
              <a:t>2</a:t>
            </a:r>
            <a:r>
              <a:rPr lang="zh-CN" altLang="en-US" b="0" i="0" dirty="0">
                <a:solidFill>
                  <a:srgbClr val="000000"/>
                </a:solidFill>
                <a:effectLst/>
                <a:latin typeface="Helvetica Neue" panose="02000503000000020004" pitchFamily="2" charset="0"/>
              </a:rPr>
              <a:t>倍进行下采样。</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B31000-9408-426B-B873-D4C066E48AF8}"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248696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B31000-9408-426B-B873-D4C066E48AF8}"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68399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A8CBF47-3ED1-41B6-A9DB-D47E6373B246}" type="slidenum">
              <a:rPr lang="zh-CN" altLang="en-US" smtClean="0"/>
              <a:t>7</a:t>
            </a:fld>
            <a:endParaRPr lang="zh-CN" altLang="en-US"/>
          </a:p>
        </p:txBody>
      </p:sp>
    </p:spTree>
    <p:extLst>
      <p:ext uri="{BB962C8B-B14F-4D97-AF65-F5344CB8AC3E}">
        <p14:creationId xmlns:p14="http://schemas.microsoft.com/office/powerpoint/2010/main" val="45503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Backbone </a:t>
            </a:r>
            <a:r>
              <a:rPr lang="zh-CN" altLang="en-US" dirty="0"/>
              <a:t>输出</a:t>
            </a:r>
            <a:r>
              <a:rPr lang="en-US" altLang="zh-CN" dirty="0"/>
              <a:t>1/16</a:t>
            </a:r>
            <a:r>
              <a:rPr lang="zh-CN" altLang="en-US" dirty="0"/>
              <a:t>的特征图，</a:t>
            </a:r>
            <a:r>
              <a:rPr lang="en-US" altLang="zh-CN" dirty="0" err="1"/>
              <a:t>sfpn</a:t>
            </a:r>
            <a:r>
              <a:rPr lang="zh-CN" altLang="en-US" dirty="0"/>
              <a:t>用一系例卷积和反卷积，步伐为</a:t>
            </a:r>
            <a:r>
              <a:rPr lang="en-US" altLang="zh-CN" dirty="0"/>
              <a:t>2</a:t>
            </a:r>
            <a:r>
              <a:rPr lang="zh-CN" altLang="en-US" dirty="0"/>
              <a:t>，</a:t>
            </a:r>
            <a:r>
              <a:rPr lang="en-US" altLang="zh-CN" dirty="0"/>
              <a:t>1</a:t>
            </a:r>
            <a:r>
              <a:rPr lang="zh-CN" altLang="en-US" dirty="0"/>
              <a:t>，</a:t>
            </a:r>
            <a:r>
              <a:rPr lang="en-US" altLang="zh-CN" dirty="0"/>
              <a:t>1/2</a:t>
            </a:r>
            <a:r>
              <a:rPr lang="zh-CN" altLang="en-US" dirty="0"/>
              <a:t>，</a:t>
            </a:r>
            <a:r>
              <a:rPr lang="en-US" altLang="zh-CN" dirty="0"/>
              <a:t>1/4</a:t>
            </a:r>
            <a:r>
              <a:rPr lang="zh-CN" altLang="en-US" dirty="0"/>
              <a:t>生成</a:t>
            </a:r>
            <a:r>
              <a:rPr lang="en-US" altLang="zh-CN" dirty="0"/>
              <a:t>1/32, 1/16, 1/8, ¼</a:t>
            </a:r>
            <a:r>
              <a:rPr lang="zh-CN" altLang="en-US" dirty="0"/>
              <a:t>的金字塔特征图</a:t>
            </a:r>
            <a:r>
              <a:rPr lang="en-US" altLang="zh-CN" dirty="0"/>
              <a:t>,</a:t>
            </a:r>
            <a:r>
              <a:rPr lang="zh-CN" altLang="en-US" dirty="0"/>
              <a:t>不需要像</a:t>
            </a:r>
            <a:r>
              <a:rPr lang="en-US" altLang="zh-CN" dirty="0" err="1"/>
              <a:t>fpn</a:t>
            </a:r>
            <a:r>
              <a:rPr lang="zh-CN" altLang="en-US" dirty="0"/>
              <a:t>那样进行从底向上，自顶向下以及横向连接进行从低分辨率到高分辨率的特征图谱尺度融合。通过后面的实验证明变体</a:t>
            </a:r>
            <a:r>
              <a:rPr lang="en-US" altLang="zh-CN" dirty="0"/>
              <a:t>(a)</a:t>
            </a:r>
            <a:r>
              <a:rPr lang="zh-CN" altLang="en-US" dirty="0"/>
              <a:t>和</a:t>
            </a:r>
            <a:r>
              <a:rPr lang="en-US" altLang="zh-CN" dirty="0"/>
              <a:t>(b)</a:t>
            </a:r>
            <a:r>
              <a:rPr lang="zh-CN" altLang="en-US" dirty="0"/>
              <a:t>也没有必要。原因可能是</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B31000-9408-426B-B873-D4C066E48AF8}"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97115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i="0" dirty="0">
                <a:effectLst/>
                <a:latin typeface="Söhne"/>
              </a:rPr>
              <a:t>原始的</a:t>
            </a:r>
            <a:r>
              <a:rPr lang="en-US" altLang="zh-CN" b="1" i="0" dirty="0">
                <a:effectLst/>
                <a:latin typeface="Söhne"/>
              </a:rPr>
              <a:t>vit</a:t>
            </a:r>
            <a:r>
              <a:rPr lang="zh-CN" altLang="en-US" b="1" i="0" dirty="0">
                <a:effectLst/>
                <a:latin typeface="Söhne"/>
              </a:rPr>
              <a:t>用全局注意力机制，会消耗大量的计算空间和时间。骨干适应：</a:t>
            </a:r>
            <a:r>
              <a:rPr lang="zh-CN" altLang="en-US" b="0" i="0" dirty="0">
                <a:solidFill>
                  <a:srgbClr val="0F0F0F"/>
                </a:solidFill>
                <a:effectLst/>
                <a:latin typeface="Söhne"/>
              </a:rPr>
              <a:t> </a:t>
            </a:r>
            <a:r>
              <a:rPr lang="en-US" altLang="zh-CN" b="0" i="0" dirty="0">
                <a:solidFill>
                  <a:srgbClr val="0F0F0F"/>
                </a:solidFill>
                <a:effectLst/>
                <a:latin typeface="Söhne"/>
              </a:rPr>
              <a:t>"</a:t>
            </a:r>
            <a:r>
              <a:rPr lang="en" altLang="zh-CN" b="0" i="0" dirty="0">
                <a:solidFill>
                  <a:srgbClr val="0F0F0F"/>
                </a:solidFill>
                <a:effectLst/>
                <a:latin typeface="Söhne"/>
              </a:rPr>
              <a:t>backbone adaptation" </a:t>
            </a:r>
            <a:r>
              <a:rPr lang="zh-CN" altLang="en-US" b="0" i="0" dirty="0">
                <a:solidFill>
                  <a:srgbClr val="0F0F0F"/>
                </a:solidFill>
                <a:effectLst/>
                <a:latin typeface="Söhne"/>
              </a:rPr>
              <a:t>意味着在目标检测任务中使用的预训练模型的骨干（通常是指卷积神经网络的主干部分）可能需要进行一些修改以适应目标检测任务。这通常是因为目标检测任务和图像分类任务有一些不同之处。</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B31000-9408-426B-B873-D4C066E48AF8}"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02220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028CAF-3E5C-E202-3AEB-AC6B848132BB}"/>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973198691"/>
      </p:ext>
    </p:extLst>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640112-A42B-9319-405B-CB39C383E1F6}"/>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195498742"/>
      </p:ext>
    </p:extLst>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74E724-ECEF-4EE4-FB9C-9638B303168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4" name="TextBox 3">
            <a:extLst>
              <a:ext uri="{FF2B5EF4-FFF2-40B4-BE49-F238E27FC236}">
                <a16:creationId xmlns:a16="http://schemas.microsoft.com/office/drawing/2014/main" id="{56A2CCC3-6DCF-8235-1301-36683266F2DA}"/>
              </a:ext>
            </a:extLst>
          </p:cNvPr>
          <p:cNvSpPr txBox="1"/>
          <p:nvPr userDrawn="1"/>
        </p:nvSpPr>
        <p:spPr>
          <a:xfrm>
            <a:off x="615933" y="6374445"/>
            <a:ext cx="1800200" cy="118430"/>
          </a:xfrm>
          <a:prstGeom prst="rect">
            <a:avLst/>
          </a:prstGeom>
          <a:noFill/>
        </p:spPr>
        <p:txBody>
          <a:bodyPr wrap="square" rtlCol="0">
            <a:spAutoFit/>
          </a:bodyPr>
          <a:lstStyle/>
          <a:p>
            <a:pPr>
              <a:lnSpc>
                <a:spcPct val="200000"/>
              </a:lnSpc>
            </a:pPr>
            <a:r>
              <a:rPr lang="en-US" altLang="zh-CN" sz="100" dirty="0">
                <a:solidFill>
                  <a:prstClr val="black"/>
                </a:solidFill>
                <a:latin typeface="微软雅黑" panose="020B0503020204020204" pitchFamily="34" charset="-122"/>
                <a:ea typeface="微软雅黑" panose="020B0503020204020204" pitchFamily="34" charset="-122"/>
                <a:hlinkClick r:id="rId2"/>
              </a:rPr>
              <a:t>PPT</a:t>
            </a:r>
            <a:r>
              <a:rPr lang="zh-CN" altLang="en-US" sz="100" dirty="0">
                <a:solidFill>
                  <a:prstClr val="black"/>
                </a:solidFill>
                <a:latin typeface="微软雅黑" panose="020B0503020204020204" pitchFamily="34" charset="-122"/>
                <a:ea typeface="微软雅黑" panose="020B0503020204020204" pitchFamily="34" charset="-122"/>
                <a:hlinkClick r:id="rId2"/>
              </a:rPr>
              <a:t>模板</a:t>
            </a:r>
            <a:r>
              <a:rPr lang="zh-CN" altLang="en-US" sz="100" dirty="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http://www.1ppt.com/moban/</a:t>
            </a:r>
            <a:r>
              <a:rPr lang="zh-CN" altLang="en-US" sz="100" dirty="0">
                <a:solidFill>
                  <a:prstClr val="black"/>
                </a:solidFill>
                <a:latin typeface="微软雅黑" panose="020B0503020204020204" pitchFamily="34" charset="-122"/>
                <a:ea typeface="微软雅黑" panose="020B0503020204020204" pitchFamily="34" charset="-122"/>
              </a:rPr>
              <a:t> </a:t>
            </a:r>
            <a:endParaRPr lang="en-US" altLang="zh-CN" sz="1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8853016"/>
      </p:ext>
    </p:extLst>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07A14E-F112-5C93-6BDA-3431B5511398}"/>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311292456"/>
      </p:ext>
    </p:extLst>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C6287D-2186-820E-08C3-A69B8C8B4B48}"/>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318959114"/>
      </p:ext>
    </p:extLst>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2023/11/29</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extLst>
      <p:ext uri="{BB962C8B-B14F-4D97-AF65-F5344CB8AC3E}">
        <p14:creationId xmlns:p14="http://schemas.microsoft.com/office/powerpoint/2010/main" val="20147355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2023/11/29</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extLst>
      <p:ext uri="{BB962C8B-B14F-4D97-AF65-F5344CB8AC3E}">
        <p14:creationId xmlns:p14="http://schemas.microsoft.com/office/powerpoint/2010/main" val="2375194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286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7554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7554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9731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ABF3F8-2A15-E886-BB36-ED2BEA134910}"/>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25713628"/>
      </p:ext>
    </p:extLst>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566D18-B7A1-1848-A27D-1A50A6415F17}"/>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798359890"/>
      </p:ext>
    </p:extLst>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B11A6E-0265-7FB6-6ECF-A8780CCBFE2C}"/>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26738231"/>
      </p:ext>
    </p:extLst>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F2152-79A8-76EC-0E1F-2033B7964B38}"/>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615455078"/>
      </p:ext>
    </p:extLst>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20F18B-72DC-082A-E4C5-3AC92E5DA1A1}"/>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931920082"/>
      </p:ext>
    </p:extLst>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0" r:id="rId1"/>
    <p:sldLayoutId id="2147483660" r:id="rId2"/>
    <p:sldLayoutId id="2147483663"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Lst>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08651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hyperlink" Target="https://link.springer.com/book/10.1007/978-3-031-20077-9"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5.xml"/><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6.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3.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4.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íṩľïdè"/>
        <p:cNvGrpSpPr/>
        <p:nvPr/>
      </p:nvGrpSpPr>
      <p:grpSpPr>
        <a:xfrm>
          <a:off x="0" y="0"/>
          <a:ext cx="0" cy="0"/>
          <a:chOff x="0" y="0"/>
          <a:chExt cx="0" cy="0"/>
        </a:xfrm>
      </p:grpSpPr>
      <p:pic>
        <p:nvPicPr>
          <p:cNvPr id="9" name="图片 8">
            <a:extLst>
              <a:ext uri="{FF2B5EF4-FFF2-40B4-BE49-F238E27FC236}">
                <a16:creationId xmlns:a16="http://schemas.microsoft.com/office/drawing/2014/main" id="{E902D85F-A3BF-4E02-934B-A5902CED6E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357" y="-1068"/>
            <a:ext cx="12192000" cy="6858000"/>
          </a:xfrm>
          <a:prstGeom prst="rect">
            <a:avLst/>
          </a:prstGeom>
        </p:spPr>
      </p:pic>
      <p:grpSp>
        <p:nvGrpSpPr>
          <p:cNvPr id="5" name="组合 4">
            <a:extLst>
              <a:ext uri="{FF2B5EF4-FFF2-40B4-BE49-F238E27FC236}">
                <a16:creationId xmlns:a16="http://schemas.microsoft.com/office/drawing/2014/main" id="{D7E87196-260B-0464-7892-653D424F8A30}"/>
              </a:ext>
            </a:extLst>
          </p:cNvPr>
          <p:cNvGrpSpPr/>
          <p:nvPr/>
        </p:nvGrpSpPr>
        <p:grpSpPr>
          <a:xfrm rot="10800000">
            <a:off x="0" y="4584357"/>
            <a:ext cx="2117288" cy="2334478"/>
            <a:chOff x="9664473" y="816338"/>
            <a:chExt cx="3185286" cy="3512032"/>
          </a:xfrm>
        </p:grpSpPr>
        <p:sp>
          <p:nvSpPr>
            <p:cNvPr id="6" name="íṧḻiḋe">
              <a:extLst>
                <a:ext uri="{FF2B5EF4-FFF2-40B4-BE49-F238E27FC236}">
                  <a16:creationId xmlns:a16="http://schemas.microsoft.com/office/drawing/2014/main" id="{813080A8-4CAC-3BD7-5E28-05931D49F4D0}"/>
                </a:ext>
              </a:extLst>
            </p:cNvPr>
            <p:cNvSpPr/>
            <p:nvPr/>
          </p:nvSpPr>
          <p:spPr>
            <a:xfrm>
              <a:off x="9664473" y="816338"/>
              <a:ext cx="2594163" cy="2540781"/>
            </a:xfrm>
            <a:custGeom>
              <a:avLst/>
              <a:gdLst>
                <a:gd name="connsiteX0" fmla="*/ 1096849 w 2594163"/>
                <a:gd name="connsiteY0" fmla="*/ 1533 h 2540781"/>
                <a:gd name="connsiteX1" fmla="*/ 1297103 w 2594163"/>
                <a:gd name="connsiteY1" fmla="*/ 112338 h 2540781"/>
                <a:gd name="connsiteX2" fmla="*/ 2482547 w 2594163"/>
                <a:gd name="connsiteY2" fmla="*/ 1602255 h 2540781"/>
                <a:gd name="connsiteX3" fmla="*/ 2594163 w 2594163"/>
                <a:gd name="connsiteY3" fmla="*/ 1742539 h 2540781"/>
                <a:gd name="connsiteX4" fmla="*/ 2594163 w 2594163"/>
                <a:gd name="connsiteY4" fmla="*/ 2125138 h 2540781"/>
                <a:gd name="connsiteX5" fmla="*/ 2556967 w 2594163"/>
                <a:gd name="connsiteY5" fmla="*/ 2164725 h 2540781"/>
                <a:gd name="connsiteX6" fmla="*/ 2411465 w 2594163"/>
                <a:gd name="connsiteY6" fmla="*/ 2228461 h 2540781"/>
                <a:gd name="connsiteX7" fmla="*/ 341159 w 2594163"/>
                <a:gd name="connsiteY7" fmla="*/ 2537387 h 2540781"/>
                <a:gd name="connsiteX8" fmla="*/ 20527 w 2594163"/>
                <a:gd name="connsiteY8" fmla="*/ 2136195 h 2540781"/>
                <a:gd name="connsiteX9" fmla="*/ 789206 w 2594163"/>
                <a:gd name="connsiteY9" fmla="*/ 188126 h 2540781"/>
                <a:gd name="connsiteX10" fmla="*/ 1096849 w 2594163"/>
                <a:gd name="connsiteY10" fmla="*/ 1533 h 254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4163" h="2540781">
                  <a:moveTo>
                    <a:pt x="1096849" y="1533"/>
                  </a:moveTo>
                  <a:cubicBezTo>
                    <a:pt x="1171584" y="9139"/>
                    <a:pt x="1244300" y="45184"/>
                    <a:pt x="1297103" y="112338"/>
                  </a:cubicBezTo>
                  <a:cubicBezTo>
                    <a:pt x="1297103" y="112338"/>
                    <a:pt x="1297103" y="112338"/>
                    <a:pt x="2482547" y="1602255"/>
                  </a:cubicBezTo>
                  <a:lnTo>
                    <a:pt x="2594163" y="1742539"/>
                  </a:lnTo>
                  <a:lnTo>
                    <a:pt x="2594163" y="2125138"/>
                  </a:lnTo>
                  <a:lnTo>
                    <a:pt x="2556967" y="2164725"/>
                  </a:lnTo>
                  <a:cubicBezTo>
                    <a:pt x="2517521" y="2197076"/>
                    <a:pt x="2468404" y="2219964"/>
                    <a:pt x="2411465" y="2228461"/>
                  </a:cubicBezTo>
                  <a:cubicBezTo>
                    <a:pt x="2411465" y="2228461"/>
                    <a:pt x="2411465" y="2228461"/>
                    <a:pt x="341159" y="2537387"/>
                  </a:cubicBezTo>
                  <a:cubicBezTo>
                    <a:pt x="115680" y="2571033"/>
                    <a:pt x="-61868" y="2348579"/>
                    <a:pt x="20527" y="2136195"/>
                  </a:cubicBezTo>
                  <a:cubicBezTo>
                    <a:pt x="20527" y="2136195"/>
                    <a:pt x="20527" y="2136195"/>
                    <a:pt x="789206" y="188126"/>
                  </a:cubicBezTo>
                  <a:cubicBezTo>
                    <a:pt x="842126" y="55174"/>
                    <a:pt x="972291" y="-11145"/>
                    <a:pt x="1096849" y="1533"/>
                  </a:cubicBezTo>
                  <a:close/>
                </a:path>
              </a:pathLst>
            </a:custGeom>
            <a:solidFill>
              <a:srgbClr val="6C92C0">
                <a:alpha val="66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7" name="íş1íḍè">
              <a:extLst>
                <a:ext uri="{FF2B5EF4-FFF2-40B4-BE49-F238E27FC236}">
                  <a16:creationId xmlns:a16="http://schemas.microsoft.com/office/drawing/2014/main" id="{AEC1D3B9-1080-B363-F073-9993D93A0273}"/>
                </a:ext>
              </a:extLst>
            </p:cNvPr>
            <p:cNvSpPr/>
            <p:nvPr/>
          </p:nvSpPr>
          <p:spPr>
            <a:xfrm>
              <a:off x="10394558" y="1098972"/>
              <a:ext cx="2455201" cy="3229398"/>
            </a:xfrm>
            <a:custGeom>
              <a:avLst/>
              <a:gdLst>
                <a:gd name="connsiteX0" fmla="*/ 2455201 w 2455201"/>
                <a:gd name="connsiteY0" fmla="*/ 0 h 3229398"/>
                <a:gd name="connsiteX1" fmla="*/ 2455201 w 2455201"/>
                <a:gd name="connsiteY1" fmla="*/ 3229398 h 3229398"/>
                <a:gd name="connsiteX2" fmla="*/ 1689979 w 2455201"/>
                <a:gd name="connsiteY2" fmla="*/ 3229398 h 3229398"/>
                <a:gd name="connsiteX3" fmla="*/ 1422643 w 2455201"/>
                <a:gd name="connsiteY3" fmla="*/ 3097535 h 3229398"/>
                <a:gd name="connsiteX4" fmla="*/ 364836 w 2455201"/>
                <a:gd name="connsiteY4" fmla="*/ 2575771 h 3229398"/>
                <a:gd name="connsiteX5" fmla="*/ 288058 w 2455201"/>
                <a:gd name="connsiteY5" fmla="*/ 1446658 h 3229398"/>
                <a:gd name="connsiteX6" fmla="*/ 2346818 w 2455201"/>
                <a:gd name="connsiteY6" fmla="*/ 72350 h 322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5201" h="3229398">
                  <a:moveTo>
                    <a:pt x="2455201" y="0"/>
                  </a:moveTo>
                  <a:lnTo>
                    <a:pt x="2455201" y="3229398"/>
                  </a:lnTo>
                  <a:lnTo>
                    <a:pt x="1689979" y="3229398"/>
                  </a:lnTo>
                  <a:lnTo>
                    <a:pt x="1422643" y="3097535"/>
                  </a:lnTo>
                  <a:cubicBezTo>
                    <a:pt x="1104127" y="2940426"/>
                    <a:pt x="752661" y="2767066"/>
                    <a:pt x="364836" y="2575771"/>
                  </a:cubicBezTo>
                  <a:cubicBezTo>
                    <a:pt x="-85706" y="2353540"/>
                    <a:pt x="-127848" y="1727765"/>
                    <a:pt x="288058" y="1446658"/>
                  </a:cubicBezTo>
                  <a:cubicBezTo>
                    <a:pt x="288058" y="1446658"/>
                    <a:pt x="288058" y="1446658"/>
                    <a:pt x="2346818" y="72350"/>
                  </a:cubicBezTo>
                  <a:close/>
                </a:path>
              </a:pathLst>
            </a:custGeom>
            <a:solidFill>
              <a:srgbClr val="48A2A0">
                <a:alpha val="4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grpSp>
      <p:grpSp>
        <p:nvGrpSpPr>
          <p:cNvPr id="8" name="组合 7">
            <a:extLst>
              <a:ext uri="{FF2B5EF4-FFF2-40B4-BE49-F238E27FC236}">
                <a16:creationId xmlns:a16="http://schemas.microsoft.com/office/drawing/2014/main" id="{9870E0CA-68A8-8B15-01E8-A6671073EEA3}"/>
              </a:ext>
            </a:extLst>
          </p:cNvPr>
          <p:cNvGrpSpPr/>
          <p:nvPr/>
        </p:nvGrpSpPr>
        <p:grpSpPr>
          <a:xfrm rot="10800000">
            <a:off x="8987545" y="0"/>
            <a:ext cx="3204450" cy="4893654"/>
            <a:chOff x="-15240" y="3375944"/>
            <a:chExt cx="3204450" cy="4893654"/>
          </a:xfrm>
        </p:grpSpPr>
        <p:sp>
          <p:nvSpPr>
            <p:cNvPr id="12" name="íSliḑè">
              <a:extLst>
                <a:ext uri="{FF2B5EF4-FFF2-40B4-BE49-F238E27FC236}">
                  <a16:creationId xmlns:a16="http://schemas.microsoft.com/office/drawing/2014/main" id="{0378BA09-2624-D7BE-05A2-91828DAB9985}"/>
                </a:ext>
              </a:extLst>
            </p:cNvPr>
            <p:cNvSpPr/>
            <p:nvPr/>
          </p:nvSpPr>
          <p:spPr>
            <a:xfrm>
              <a:off x="-15240" y="3375944"/>
              <a:ext cx="3204450" cy="3482057"/>
            </a:xfrm>
            <a:custGeom>
              <a:avLst/>
              <a:gdLst>
                <a:gd name="connsiteX0" fmla="*/ 0 w 3204450"/>
                <a:gd name="connsiteY0" fmla="*/ 0 h 3482057"/>
                <a:gd name="connsiteX1" fmla="*/ 45983 w 3204450"/>
                <a:gd name="connsiteY1" fmla="*/ 11609 h 3482057"/>
                <a:gd name="connsiteX2" fmla="*/ 334914 w 3204450"/>
                <a:gd name="connsiteY2" fmla="*/ 204539 h 3482057"/>
                <a:gd name="connsiteX3" fmla="*/ 3098684 w 3204450"/>
                <a:gd name="connsiteY3" fmla="*/ 3361253 h 3482057"/>
                <a:gd name="connsiteX4" fmla="*/ 3204450 w 3204450"/>
                <a:gd name="connsiteY4" fmla="*/ 3482057 h 3482057"/>
                <a:gd name="connsiteX5" fmla="*/ 0 w 3204450"/>
                <a:gd name="connsiteY5" fmla="*/ 3482057 h 34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450" h="3482057">
                  <a:moveTo>
                    <a:pt x="0" y="0"/>
                  </a:moveTo>
                  <a:lnTo>
                    <a:pt x="45983" y="11609"/>
                  </a:lnTo>
                  <a:cubicBezTo>
                    <a:pt x="152616" y="46096"/>
                    <a:pt x="252790" y="109642"/>
                    <a:pt x="334914" y="204539"/>
                  </a:cubicBezTo>
                  <a:cubicBezTo>
                    <a:pt x="334914" y="204539"/>
                    <a:pt x="334914" y="204539"/>
                    <a:pt x="3098684" y="3361253"/>
                  </a:cubicBezTo>
                  <a:lnTo>
                    <a:pt x="3204450" y="3482057"/>
                  </a:lnTo>
                  <a:lnTo>
                    <a:pt x="0" y="3482057"/>
                  </a:lnTo>
                  <a:close/>
                </a:path>
              </a:pathLst>
            </a:custGeom>
            <a:solidFill>
              <a:srgbClr val="6C92C0">
                <a:alpha val="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13" name="íš1ïḋe">
              <a:extLst>
                <a:ext uri="{FF2B5EF4-FFF2-40B4-BE49-F238E27FC236}">
                  <a16:creationId xmlns:a16="http://schemas.microsoft.com/office/drawing/2014/main" id="{402BF858-BEAB-A9A3-9CBA-658DB950089C}"/>
                </a:ext>
              </a:extLst>
            </p:cNvPr>
            <p:cNvSpPr/>
            <p:nvPr/>
          </p:nvSpPr>
          <p:spPr>
            <a:xfrm>
              <a:off x="1" y="3977746"/>
              <a:ext cx="1366989" cy="4291852"/>
            </a:xfrm>
            <a:custGeom>
              <a:avLst/>
              <a:gdLst>
                <a:gd name="connsiteX0" fmla="*/ 899007 w 1366989"/>
                <a:gd name="connsiteY0" fmla="*/ 633 h 4291852"/>
                <a:gd name="connsiteX1" fmla="*/ 1343821 w 1366989"/>
                <a:gd name="connsiteY1" fmla="*/ 639191 h 4291852"/>
                <a:gd name="connsiteX2" fmla="*/ 316803 w 1366989"/>
                <a:gd name="connsiteY2" fmla="*/ 3970163 h 4291852"/>
                <a:gd name="connsiteX3" fmla="*/ 14549 w 1366989"/>
                <a:gd name="connsiteY3" fmla="*/ 4287566 h 4291852"/>
                <a:gd name="connsiteX4" fmla="*/ 0 w 1366989"/>
                <a:gd name="connsiteY4" fmla="*/ 4291852 h 4291852"/>
                <a:gd name="connsiteX5" fmla="*/ 0 w 1366989"/>
                <a:gd name="connsiteY5" fmla="*/ 186094 h 4291852"/>
                <a:gd name="connsiteX6" fmla="*/ 164343 w 1366989"/>
                <a:gd name="connsiteY6" fmla="*/ 148686 h 4291852"/>
                <a:gd name="connsiteX7" fmla="*/ 762612 w 1366989"/>
                <a:gd name="connsiteY7" fmla="*/ 12505 h 4291852"/>
                <a:gd name="connsiteX8" fmla="*/ 899007 w 1366989"/>
                <a:gd name="connsiteY8" fmla="*/ 633 h 429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989" h="4291852">
                  <a:moveTo>
                    <a:pt x="899007" y="633"/>
                  </a:moveTo>
                  <a:cubicBezTo>
                    <a:pt x="1208404" y="16359"/>
                    <a:pt x="1443395" y="322717"/>
                    <a:pt x="1343821" y="639191"/>
                  </a:cubicBezTo>
                  <a:cubicBezTo>
                    <a:pt x="1343821" y="639191"/>
                    <a:pt x="1343821" y="639191"/>
                    <a:pt x="316803" y="3970163"/>
                  </a:cubicBezTo>
                  <a:cubicBezTo>
                    <a:pt x="267015" y="4128400"/>
                    <a:pt x="151065" y="4237937"/>
                    <a:pt x="14549" y="4287566"/>
                  </a:cubicBezTo>
                  <a:lnTo>
                    <a:pt x="0" y="4291852"/>
                  </a:lnTo>
                  <a:lnTo>
                    <a:pt x="0" y="186094"/>
                  </a:lnTo>
                  <a:lnTo>
                    <a:pt x="164343" y="148686"/>
                  </a:lnTo>
                  <a:cubicBezTo>
                    <a:pt x="351042" y="106189"/>
                    <a:pt x="550189" y="60858"/>
                    <a:pt x="762612" y="12505"/>
                  </a:cubicBezTo>
                  <a:cubicBezTo>
                    <a:pt x="809090" y="2071"/>
                    <a:pt x="854808" y="-1613"/>
                    <a:pt x="899007" y="633"/>
                  </a:cubicBezTo>
                  <a:close/>
                </a:path>
              </a:pathLst>
            </a:custGeom>
            <a:solidFill>
              <a:srgbClr val="6C92C0">
                <a:alpha val="78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16" name="iṡḻiďè">
              <a:extLst>
                <a:ext uri="{FF2B5EF4-FFF2-40B4-BE49-F238E27FC236}">
                  <a16:creationId xmlns:a16="http://schemas.microsoft.com/office/drawing/2014/main" id="{9F21A09A-6A8E-3799-E426-89C418813D85}"/>
                </a:ext>
              </a:extLst>
            </p:cNvPr>
            <p:cNvSpPr>
              <a:spLocks/>
            </p:cNvSpPr>
            <p:nvPr/>
          </p:nvSpPr>
          <p:spPr bwMode="auto">
            <a:xfrm rot="17341789">
              <a:off x="632431" y="4600824"/>
              <a:ext cx="1191816" cy="103229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pic>
        <p:nvPicPr>
          <p:cNvPr id="3" name="图片 2">
            <a:extLst>
              <a:ext uri="{FF2B5EF4-FFF2-40B4-BE49-F238E27FC236}">
                <a16:creationId xmlns:a16="http://schemas.microsoft.com/office/drawing/2014/main" id="{07C1AB3C-9B59-B0DB-DF8A-5AEA9EE48C8D}"/>
              </a:ext>
            </a:extLst>
          </p:cNvPr>
          <p:cNvPicPr>
            <a:picLocks noChangeAspect="1"/>
          </p:cNvPicPr>
          <p:nvPr/>
        </p:nvPicPr>
        <p:blipFill>
          <a:blip r:embed="rId4"/>
          <a:stretch>
            <a:fillRect/>
          </a:stretch>
        </p:blipFill>
        <p:spPr>
          <a:xfrm>
            <a:off x="938300" y="1704101"/>
            <a:ext cx="9418183" cy="2880256"/>
          </a:xfrm>
          <a:prstGeom prst="rect">
            <a:avLst/>
          </a:prstGeom>
        </p:spPr>
      </p:pic>
      <p:sp>
        <p:nvSpPr>
          <p:cNvPr id="10" name="文本框 9">
            <a:extLst>
              <a:ext uri="{FF2B5EF4-FFF2-40B4-BE49-F238E27FC236}">
                <a16:creationId xmlns:a16="http://schemas.microsoft.com/office/drawing/2014/main" id="{07EF6A20-E451-B714-D026-AF984785669E}"/>
              </a:ext>
            </a:extLst>
          </p:cNvPr>
          <p:cNvSpPr txBox="1"/>
          <p:nvPr/>
        </p:nvSpPr>
        <p:spPr>
          <a:xfrm>
            <a:off x="7464343" y="4953844"/>
            <a:ext cx="3632635" cy="400110"/>
          </a:xfrm>
          <a:prstGeom prst="rect">
            <a:avLst/>
          </a:prstGeom>
          <a:noFill/>
        </p:spPr>
        <p:txBody>
          <a:bodyPr wrap="square" rtlCol="0">
            <a:spAutoFit/>
          </a:bodyPr>
          <a:lstStyle/>
          <a:p>
            <a:r>
              <a:rPr lang="en" altLang="zh-CN" sz="2000" b="0" i="0" dirty="0">
                <a:solidFill>
                  <a:srgbClr val="333333"/>
                </a:solidFill>
                <a:effectLst/>
                <a:latin typeface="-apple-system"/>
              </a:rPr>
              <a:t> </a:t>
            </a:r>
            <a:r>
              <a:rPr lang="en" altLang="zh-CN" sz="2000" b="1" i="0" dirty="0">
                <a:effectLst/>
                <a:latin typeface="-apple-system"/>
                <a:hlinkClick r:id="rId5"/>
              </a:rPr>
              <a:t>Computer Vision – ECCV 2022</a:t>
            </a:r>
            <a:endParaRPr kumimoji="1" lang="zh-CN" altLang="en-US" sz="2000" dirty="0"/>
          </a:p>
        </p:txBody>
      </p:sp>
      <p:sp>
        <p:nvSpPr>
          <p:cNvPr id="2" name="文本框 1">
            <a:extLst>
              <a:ext uri="{FF2B5EF4-FFF2-40B4-BE49-F238E27FC236}">
                <a16:creationId xmlns:a16="http://schemas.microsoft.com/office/drawing/2014/main" id="{8B1D3643-3094-B35C-21B4-7A4EDFD4B120}"/>
              </a:ext>
            </a:extLst>
          </p:cNvPr>
          <p:cNvSpPr txBox="1"/>
          <p:nvPr/>
        </p:nvSpPr>
        <p:spPr>
          <a:xfrm>
            <a:off x="3464105" y="1546960"/>
            <a:ext cx="7092778" cy="369332"/>
          </a:xfrm>
          <a:prstGeom prst="rect">
            <a:avLst/>
          </a:prstGeom>
          <a:noFill/>
        </p:spPr>
        <p:txBody>
          <a:bodyPr wrap="square" rtlCol="0">
            <a:spAutoFit/>
          </a:bodyPr>
          <a:lstStyle/>
          <a:p>
            <a:r>
              <a:rPr kumimoji="1" lang="zh-CN" altLang="en-US" dirty="0">
                <a:latin typeface="SimSun" panose="02010600030101010101" pitchFamily="2" charset="-122"/>
                <a:ea typeface="SimSun" panose="02010600030101010101" pitchFamily="2" charset="-122"/>
              </a:rPr>
              <a:t>为目标检测探索纯粹的</a:t>
            </a:r>
            <a:r>
              <a:rPr kumimoji="1" lang="en-US" altLang="zh-CN" dirty="0">
                <a:latin typeface="SimSun" panose="02010600030101010101" pitchFamily="2" charset="-122"/>
                <a:ea typeface="SimSun" panose="02010600030101010101" pitchFamily="2" charset="-122"/>
              </a:rPr>
              <a:t>Vit</a:t>
            </a:r>
            <a:r>
              <a:rPr kumimoji="1" lang="zh-CN" altLang="en-US" dirty="0">
                <a:latin typeface="SimSun" panose="02010600030101010101" pitchFamily="2" charset="-122"/>
                <a:ea typeface="SimSun" panose="02010600030101010101" pitchFamily="2" charset="-122"/>
              </a:rPr>
              <a:t>骨干网络</a:t>
            </a:r>
          </a:p>
        </p:txBody>
      </p:sp>
    </p:spTree>
    <p:extLst>
      <p:ext uri="{BB962C8B-B14F-4D97-AF65-F5344CB8AC3E}">
        <p14:creationId xmlns:p14="http://schemas.microsoft.com/office/powerpoint/2010/main" val="3604227080"/>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206863" y="448347"/>
            <a:ext cx="506330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spc="300" dirty="0">
                <a:solidFill>
                  <a:srgbClr val="768394"/>
                </a:solidFill>
                <a:latin typeface="微软雅黑" panose="020B0503020204020204" pitchFamily="34" charset="-122"/>
                <a:ea typeface="微软雅黑" panose="020B0503020204020204" pitchFamily="34" charset="-122"/>
                <a:cs typeface="+mn-ea"/>
                <a:sym typeface="+mn-lt"/>
              </a:rPr>
              <a:t>2</a:t>
            </a:r>
            <a:r>
              <a:rPr kumimoji="0" lang="en-US" altLang="zh-CN"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rPr>
              <a:t> Method</a:t>
            </a:r>
            <a:endParaRPr kumimoji="0" lang="zh-CN" altLang="en-US"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41" name="组合 40"/>
          <p:cNvGrpSpPr/>
          <p:nvPr/>
        </p:nvGrpSpPr>
        <p:grpSpPr>
          <a:xfrm rot="10800000">
            <a:off x="0" y="304408"/>
            <a:ext cx="1010103" cy="857396"/>
            <a:chOff x="-39567" y="0"/>
            <a:chExt cx="1677745" cy="1424104"/>
          </a:xfrm>
        </p:grpSpPr>
        <p:sp>
          <p:nvSpPr>
            <p:cNvPr id="4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sp>
          <p:nvSpPr>
            <p:cNvPr id="4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grpSp>
      <p:sp>
        <p:nvSpPr>
          <p:cNvPr id="2" name="文本框 1">
            <a:extLst>
              <a:ext uri="{FF2B5EF4-FFF2-40B4-BE49-F238E27FC236}">
                <a16:creationId xmlns:a16="http://schemas.microsoft.com/office/drawing/2014/main" id="{0758818B-666A-5CE2-A429-EB33CA3D3B52}"/>
              </a:ext>
            </a:extLst>
          </p:cNvPr>
          <p:cNvSpPr txBox="1"/>
          <p:nvPr/>
        </p:nvSpPr>
        <p:spPr>
          <a:xfrm>
            <a:off x="1715911" y="1286933"/>
            <a:ext cx="6378222" cy="369332"/>
          </a:xfrm>
          <a:prstGeom prst="rect">
            <a:avLst/>
          </a:prstGeom>
          <a:noFill/>
        </p:spPr>
        <p:txBody>
          <a:bodyPr wrap="square" rtlCol="0">
            <a:spAutoFit/>
          </a:bodyPr>
          <a:lstStyle/>
          <a:p>
            <a:r>
              <a:rPr kumimoji="1" lang="zh-CN" altLang="en-US" dirty="0">
                <a:latin typeface="SimSun" panose="02010600030101010101" pitchFamily="2" charset="-122"/>
                <a:ea typeface="SimSun" panose="02010600030101010101" pitchFamily="2" charset="-122"/>
              </a:rPr>
              <a:t>在预训练的</a:t>
            </a:r>
            <a:r>
              <a:rPr kumimoji="1" lang="en-US" altLang="zh-CN" dirty="0">
                <a:latin typeface="SimSun" panose="02010600030101010101" pitchFamily="2" charset="-122"/>
                <a:ea typeface="SimSun" panose="02010600030101010101" pitchFamily="2" charset="-122"/>
              </a:rPr>
              <a:t>backbone</a:t>
            </a:r>
            <a:r>
              <a:rPr kumimoji="1" lang="zh-CN" altLang="en-US" dirty="0">
                <a:latin typeface="SimSun" panose="02010600030101010101" pitchFamily="2" charset="-122"/>
                <a:ea typeface="SimSun" panose="02010600030101010101" pitchFamily="2" charset="-122"/>
              </a:rPr>
              <a:t>中，研究了两种跨窗口信息传播方法：</a:t>
            </a:r>
          </a:p>
        </p:txBody>
      </p:sp>
      <p:sp>
        <p:nvSpPr>
          <p:cNvPr id="3" name="文本框 2">
            <a:extLst>
              <a:ext uri="{FF2B5EF4-FFF2-40B4-BE49-F238E27FC236}">
                <a16:creationId xmlns:a16="http://schemas.microsoft.com/office/drawing/2014/main" id="{9A31E255-4E2C-6CB6-576E-1B12C0DED01F}"/>
              </a:ext>
            </a:extLst>
          </p:cNvPr>
          <p:cNvSpPr txBox="1"/>
          <p:nvPr/>
        </p:nvSpPr>
        <p:spPr>
          <a:xfrm>
            <a:off x="1715911" y="2033186"/>
            <a:ext cx="8331200" cy="29358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zh-CN" altLang="en-US" dirty="0">
                <a:latin typeface="SimSun" panose="02010600030101010101" pitchFamily="2" charset="-122"/>
                <a:ea typeface="SimSun" panose="02010600030101010101" pitchFamily="2" charset="-122"/>
              </a:rPr>
              <a:t>全局传播机制：</a:t>
            </a:r>
            <a:r>
              <a:rPr lang="zh-CN" altLang="en-US" b="0" i="0" dirty="0">
                <a:solidFill>
                  <a:srgbClr val="000000"/>
                </a:solidFill>
                <a:effectLst/>
                <a:latin typeface="SimSun" panose="02010600030101010101" pitchFamily="2" charset="-122"/>
                <a:ea typeface="SimSun" panose="02010600030101010101" pitchFamily="2" charset="-122"/>
              </a:rPr>
              <a:t>我们在每个子集的最后一个块中执行全局自我注意。由于全局块的数量很少，内存和计算成本是可行的。</a:t>
            </a:r>
            <a:endParaRPr lang="en-US" altLang="zh-CN" b="0" i="0" dirty="0">
              <a:solidFill>
                <a:srgbClr val="000000"/>
              </a:solidFill>
              <a:effectLst/>
              <a:latin typeface="SimSun" panose="02010600030101010101" pitchFamily="2" charset="-122"/>
              <a:ea typeface="SimSun" panose="02010600030101010101" pitchFamily="2" charset="-122"/>
            </a:endParaRPr>
          </a:p>
          <a:p>
            <a:pPr>
              <a:lnSpc>
                <a:spcPct val="150000"/>
              </a:lnSpc>
            </a:pPr>
            <a:endParaRPr lang="en-US" altLang="zh-CN" b="0" i="0" dirty="0">
              <a:solidFill>
                <a:srgbClr val="000000"/>
              </a:solidFill>
              <a:effectLst/>
              <a:latin typeface="SimSun" panose="02010600030101010101" pitchFamily="2" charset="-122"/>
              <a:ea typeface="SimSun" panose="02010600030101010101" pitchFamily="2" charset="-122"/>
            </a:endParaRPr>
          </a:p>
          <a:p>
            <a:pPr marL="285750" indent="-285750">
              <a:lnSpc>
                <a:spcPct val="150000"/>
              </a:lnSpc>
              <a:buFont typeface="Arial" panose="020B0604020202020204" pitchFamily="34" charset="0"/>
              <a:buChar char="•"/>
            </a:pPr>
            <a:r>
              <a:rPr lang="zh-CN" altLang="en-US" b="0" i="0" dirty="0">
                <a:solidFill>
                  <a:srgbClr val="000000"/>
                </a:solidFill>
                <a:effectLst/>
                <a:latin typeface="SimSun" panose="02010600030101010101" pitchFamily="2" charset="-122"/>
                <a:ea typeface="SimSun" panose="02010600030101010101" pitchFamily="2" charset="-122"/>
              </a:rPr>
              <a:t>卷积传播。作为替代方案，我们在每个子集之后添加一个额外的卷积块。卷积块是一个残差块，由一个或多个卷积和一个</a:t>
            </a:r>
            <a:r>
              <a:rPr lang="zh-CN" altLang="en-US" dirty="0">
                <a:solidFill>
                  <a:srgbClr val="000000"/>
                </a:solidFill>
                <a:latin typeface="SimSun" panose="02010600030101010101" pitchFamily="2" charset="-122"/>
                <a:ea typeface="SimSun" panose="02010600030101010101" pitchFamily="2" charset="-122"/>
              </a:rPr>
              <a:t>残差连接</a:t>
            </a:r>
            <a:r>
              <a:rPr lang="zh-CN" altLang="en-US" b="0" i="0" dirty="0">
                <a:solidFill>
                  <a:srgbClr val="000000"/>
                </a:solidFill>
                <a:effectLst/>
                <a:latin typeface="SimSun" panose="02010600030101010101" pitchFamily="2" charset="-122"/>
                <a:ea typeface="SimSun" panose="02010600030101010101" pitchFamily="2" charset="-122"/>
              </a:rPr>
              <a:t>组成。该块中的最后一层被初始化为零，因此该块的初始状态是一个</a:t>
            </a:r>
            <a:r>
              <a:rPr lang="en-US" altLang="zh-CN" b="0" i="0" dirty="0">
                <a:solidFill>
                  <a:srgbClr val="000000"/>
                </a:solidFill>
                <a:effectLst/>
                <a:latin typeface="SimSun" panose="02010600030101010101" pitchFamily="2" charset="-122"/>
                <a:ea typeface="SimSun" panose="02010600030101010101" pitchFamily="2" charset="-122"/>
              </a:rPr>
              <a:t>identity</a:t>
            </a:r>
            <a:r>
              <a:rPr lang="zh-CN" altLang="en-US" b="0" i="0" dirty="0">
                <a:solidFill>
                  <a:srgbClr val="000000"/>
                </a:solidFill>
                <a:effectLst/>
                <a:latin typeface="SimSun" panose="02010600030101010101" pitchFamily="2" charset="-122"/>
                <a:ea typeface="SimSun" panose="02010600030101010101" pitchFamily="2" charset="-122"/>
              </a:rPr>
              <a:t>。将块初始化为</a:t>
            </a:r>
            <a:r>
              <a:rPr lang="en-US" altLang="zh-CN" b="0" i="0" dirty="0">
                <a:solidFill>
                  <a:srgbClr val="000000"/>
                </a:solidFill>
                <a:effectLst/>
                <a:latin typeface="SimSun" panose="02010600030101010101" pitchFamily="2" charset="-122"/>
                <a:ea typeface="SimSun" panose="02010600030101010101" pitchFamily="2" charset="-122"/>
              </a:rPr>
              <a:t>identity</a:t>
            </a:r>
            <a:r>
              <a:rPr lang="zh-CN" altLang="en-US" b="0" i="0" dirty="0">
                <a:solidFill>
                  <a:srgbClr val="000000"/>
                </a:solidFill>
                <a:effectLst/>
                <a:latin typeface="SimSun" panose="02010600030101010101" pitchFamily="2" charset="-122"/>
                <a:ea typeface="SimSun" panose="02010600030101010101" pitchFamily="2" charset="-122"/>
              </a:rPr>
              <a:t>允许我们将其插入到预训练主干中的任何位置，而不会破坏主干的初始状态。</a:t>
            </a:r>
            <a:endParaRPr kumimoji="1" lang="zh-CN" altLang="en-US" dirty="0">
              <a:latin typeface="SimSun" panose="02010600030101010101" pitchFamily="2" charset="-122"/>
              <a:ea typeface="SimSun" panose="02010600030101010101" pitchFamily="2" charset="-122"/>
            </a:endParaRPr>
          </a:p>
        </p:txBody>
      </p:sp>
      <p:sp>
        <p:nvSpPr>
          <p:cNvPr id="7" name="文本框 6">
            <a:extLst>
              <a:ext uri="{FF2B5EF4-FFF2-40B4-BE49-F238E27FC236}">
                <a16:creationId xmlns:a16="http://schemas.microsoft.com/office/drawing/2014/main" id="{77025C85-4F75-CAF5-425F-3419F62C39CC}"/>
              </a:ext>
            </a:extLst>
          </p:cNvPr>
          <p:cNvSpPr txBox="1"/>
          <p:nvPr/>
        </p:nvSpPr>
        <p:spPr>
          <a:xfrm>
            <a:off x="1309511" y="5345975"/>
            <a:ext cx="8737600" cy="923330"/>
          </a:xfrm>
          <a:prstGeom prst="rect">
            <a:avLst/>
          </a:prstGeom>
          <a:noFill/>
        </p:spPr>
        <p:txBody>
          <a:bodyPr wrap="square" rtlCol="0">
            <a:spAutoFit/>
          </a:bodyPr>
          <a:lstStyle/>
          <a:p>
            <a:pPr marL="0" algn="l"/>
            <a:r>
              <a:rPr lang="zh-CN" altLang="en-US" b="0" i="0" dirty="0">
                <a:solidFill>
                  <a:srgbClr val="000000"/>
                </a:solidFill>
                <a:effectLst/>
                <a:latin typeface="-apple-system"/>
              </a:rPr>
              <a:t>检测微调与全局自注意力预训练兼容，没有必要重新设计预训练架构。</a:t>
            </a:r>
            <a:endParaRPr lang="zh-CN" altLang="en-US" b="0" i="0" dirty="0">
              <a:solidFill>
                <a:srgbClr val="4D4D4D"/>
              </a:solidFill>
              <a:effectLst/>
              <a:latin typeface="-apple-system"/>
            </a:endParaRPr>
          </a:p>
          <a:p>
            <a:br>
              <a:rPr lang="zh-CN" altLang="en-US" dirty="0"/>
            </a:br>
            <a:endParaRPr kumimoji="1" lang="zh-CN" altLang="en-US" dirty="0"/>
          </a:p>
        </p:txBody>
      </p:sp>
    </p:spTree>
    <p:extLst>
      <p:ext uri="{BB962C8B-B14F-4D97-AF65-F5344CB8AC3E}">
        <p14:creationId xmlns:p14="http://schemas.microsoft.com/office/powerpoint/2010/main" val="312969498"/>
      </p:ext>
    </p:extLst>
  </p:cSld>
  <p:clrMapOvr>
    <a:masterClrMapping/>
  </p:clrMapOvr>
  <p:transition spd="slow" advTm="3000">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206863" y="448347"/>
            <a:ext cx="506330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spc="300" dirty="0">
                <a:solidFill>
                  <a:srgbClr val="768394"/>
                </a:solidFill>
                <a:latin typeface="微软雅黑" panose="020B0503020204020204" pitchFamily="34" charset="-122"/>
                <a:ea typeface="微软雅黑" panose="020B0503020204020204" pitchFamily="34" charset="-122"/>
                <a:cs typeface="+mn-ea"/>
                <a:sym typeface="+mn-lt"/>
              </a:rPr>
              <a:t>2</a:t>
            </a:r>
            <a:r>
              <a:rPr kumimoji="0" lang="en-US" altLang="zh-CN"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rPr>
              <a:t> Method</a:t>
            </a:r>
            <a:endParaRPr kumimoji="0" lang="zh-CN" altLang="en-US"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41" name="组合 40"/>
          <p:cNvGrpSpPr/>
          <p:nvPr/>
        </p:nvGrpSpPr>
        <p:grpSpPr>
          <a:xfrm rot="10800000">
            <a:off x="0" y="304408"/>
            <a:ext cx="1010103" cy="857396"/>
            <a:chOff x="-39567" y="0"/>
            <a:chExt cx="1677745" cy="1424104"/>
          </a:xfrm>
        </p:grpSpPr>
        <p:sp>
          <p:nvSpPr>
            <p:cNvPr id="4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sp>
          <p:nvSpPr>
            <p:cNvPr id="4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grpSp>
      <p:sp>
        <p:nvSpPr>
          <p:cNvPr id="4" name="文本框 3">
            <a:extLst>
              <a:ext uri="{FF2B5EF4-FFF2-40B4-BE49-F238E27FC236}">
                <a16:creationId xmlns:a16="http://schemas.microsoft.com/office/drawing/2014/main" id="{0E5916C6-9A31-1C2E-5577-62C71F653E00}"/>
              </a:ext>
            </a:extLst>
          </p:cNvPr>
          <p:cNvSpPr txBox="1"/>
          <p:nvPr/>
        </p:nvSpPr>
        <p:spPr>
          <a:xfrm>
            <a:off x="1416981" y="1378598"/>
            <a:ext cx="8470731" cy="3502882"/>
          </a:xfrm>
          <a:prstGeom prst="rect">
            <a:avLst/>
          </a:prstGeom>
          <a:noFill/>
        </p:spPr>
        <p:txBody>
          <a:bodyPr wrap="square" rtlCol="0">
            <a:spAutoFit/>
          </a:bodyPr>
          <a:lstStyle/>
          <a:p>
            <a:pPr marL="285750" indent="-285750">
              <a:buFont typeface="Wingdings" pitchFamily="2" charset="2"/>
              <a:buChar char="Ø"/>
            </a:pPr>
            <a:r>
              <a:rPr kumimoji="1" lang="en-US" altLang="zh-CN" dirty="0"/>
              <a:t>Discussion</a:t>
            </a:r>
          </a:p>
          <a:p>
            <a:endParaRPr kumimoji="1" lang="en-US" altLang="zh-CN" dirty="0"/>
          </a:p>
          <a:p>
            <a:pPr marL="742950" lvl="1" indent="-285750">
              <a:lnSpc>
                <a:spcPct val="150000"/>
              </a:lnSpc>
              <a:buFont typeface="Arial" panose="020B0604020202020204" pitchFamily="34" charset="0"/>
              <a:buChar char="•"/>
            </a:pPr>
            <a:r>
              <a:rPr kumimoji="1" lang="zh-CN" altLang="en-US" dirty="0">
                <a:latin typeface="SimSun" panose="02010600030101010101" pitchFamily="2" charset="-122"/>
                <a:ea typeface="SimSun" panose="02010600030101010101" pitchFamily="2" charset="-122"/>
              </a:rPr>
              <a:t>由于检测的各组件都有其特定的任务以及检测数据较少，所以选择和检测无关的数据（</a:t>
            </a:r>
            <a:r>
              <a:rPr kumimoji="1" lang="en-US" altLang="zh-CN" dirty="0" err="1">
                <a:latin typeface="SimSun" panose="02010600030101010101" pitchFamily="2" charset="-122"/>
                <a:ea typeface="SimSun" panose="02010600030101010101" pitchFamily="2" charset="-122"/>
              </a:rPr>
              <a:t>eg.</a:t>
            </a:r>
            <a:r>
              <a:rPr kumimoji="1" lang="en-US" altLang="zh-CN" dirty="0">
                <a:latin typeface="SimSun" panose="02010600030101010101" pitchFamily="2" charset="-122"/>
                <a:ea typeface="SimSun" panose="02010600030101010101" pitchFamily="2" charset="-122"/>
              </a:rPr>
              <a:t> ImageNet)</a:t>
            </a:r>
            <a:r>
              <a:rPr kumimoji="1" lang="zh-CN" altLang="en-US" dirty="0">
                <a:latin typeface="SimSun" panose="02010600030101010101" pitchFamily="2" charset="-122"/>
                <a:ea typeface="SimSun" panose="02010600030101010101" pitchFamily="2" charset="-122"/>
              </a:rPr>
              <a:t>对</a:t>
            </a:r>
            <a:r>
              <a:rPr kumimoji="1" lang="en-US" altLang="zh-CN" dirty="0">
                <a:latin typeface="SimSun" panose="02010600030101010101" pitchFamily="2" charset="-122"/>
                <a:ea typeface="SimSun" panose="02010600030101010101" pitchFamily="2" charset="-122"/>
              </a:rPr>
              <a:t>backbone</a:t>
            </a:r>
            <a:r>
              <a:rPr kumimoji="1" lang="zh-CN" altLang="en-US" dirty="0">
                <a:latin typeface="SimSun" panose="02010600030101010101" pitchFamily="2" charset="-122"/>
                <a:ea typeface="SimSun" panose="02010600030101010101" pitchFamily="2" charset="-122"/>
              </a:rPr>
              <a:t>进行预训练时可行的</a:t>
            </a:r>
            <a:endParaRPr kumimoji="1" lang="en-US" altLang="zh-CN" dirty="0">
              <a:latin typeface="SimSun" panose="02010600030101010101" pitchFamily="2" charset="-122"/>
              <a:ea typeface="SimSun" panose="02010600030101010101" pitchFamily="2" charset="-122"/>
            </a:endParaRPr>
          </a:p>
          <a:p>
            <a:pPr lvl="1">
              <a:lnSpc>
                <a:spcPct val="150000"/>
              </a:lnSpc>
            </a:pPr>
            <a:endParaRPr kumimoji="1" lang="en-US" altLang="zh-CN" dirty="0">
              <a:latin typeface="SimSun" panose="02010600030101010101" pitchFamily="2" charset="-122"/>
              <a:ea typeface="SimSun" panose="02010600030101010101" pitchFamily="2" charset="-122"/>
            </a:endParaRPr>
          </a:p>
          <a:p>
            <a:pPr marL="742950" lvl="1" indent="-285750">
              <a:lnSpc>
                <a:spcPct val="150000"/>
              </a:lnSpc>
              <a:buFont typeface="Arial" panose="020B0604020202020204" pitchFamily="34" charset="0"/>
              <a:buChar char="•"/>
            </a:pPr>
            <a:r>
              <a:rPr lang="zh-CN" altLang="en-US" b="0" i="0" dirty="0">
                <a:effectLst/>
                <a:latin typeface="SimSun" panose="02010600030101010101" pitchFamily="2" charset="-122"/>
                <a:ea typeface="SimSun" panose="02010600030101010101" pitchFamily="2" charset="-122"/>
              </a:rPr>
              <a:t>我们假设普通主干实现尺度等变性的方式是从数据中学习先验知识，类似于它如何在没有卷积的情况下学习平移等变性和局部性从而减少骨干的归纳偏置。探索更少的归纳偏置的检测头是一个开放的和有趣的方向，为未来的工作。我们希望它能受益于我们在这里的工作并在此基础上再接再厉。</a:t>
            </a:r>
            <a:endParaRPr kumimoji="1" lang="zh-CN" altLang="en-US"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933618668"/>
      </p:ext>
    </p:extLst>
  </p:cSld>
  <p:clrMapOvr>
    <a:masterClrMapping/>
  </p:clrMapOvr>
  <p:transition spd="slow" advTm="3000">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íṩľïdè"/>
        <p:cNvGrpSpPr/>
        <p:nvPr/>
      </p:nvGrpSpPr>
      <p:grpSpPr>
        <a:xfrm>
          <a:off x="0" y="0"/>
          <a:ext cx="0" cy="0"/>
          <a:chOff x="0" y="0"/>
          <a:chExt cx="0" cy="0"/>
        </a:xfrm>
      </p:grpSpPr>
      <p:pic>
        <p:nvPicPr>
          <p:cNvPr id="42" name="图片 41">
            <a:extLst>
              <a:ext uri="{FF2B5EF4-FFF2-40B4-BE49-F238E27FC236}">
                <a16:creationId xmlns:a16="http://schemas.microsoft.com/office/drawing/2014/main" id="{DAC92CAC-29F8-4F0A-8148-495B0ADD647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6106"/>
            <a:ext cx="12192000" cy="6858000"/>
          </a:xfrm>
          <a:prstGeom prst="rect">
            <a:avLst/>
          </a:prstGeom>
        </p:spPr>
      </p:pic>
      <p:grpSp>
        <p:nvGrpSpPr>
          <p:cNvPr id="44" name="组合 43">
            <a:extLst>
              <a:ext uri="{FF2B5EF4-FFF2-40B4-BE49-F238E27FC236}">
                <a16:creationId xmlns:a16="http://schemas.microsoft.com/office/drawing/2014/main" id="{41CCE9E6-3FAA-41B4-9426-B1D4B0CFE157}"/>
              </a:ext>
            </a:extLst>
          </p:cNvPr>
          <p:cNvGrpSpPr/>
          <p:nvPr/>
        </p:nvGrpSpPr>
        <p:grpSpPr>
          <a:xfrm rot="10800000">
            <a:off x="0" y="4564131"/>
            <a:ext cx="2117288" cy="2334478"/>
            <a:chOff x="9664473" y="816338"/>
            <a:chExt cx="3185286" cy="3512032"/>
          </a:xfrm>
        </p:grpSpPr>
        <p:sp>
          <p:nvSpPr>
            <p:cNvPr id="45" name="íṧḻiḋe">
              <a:extLst>
                <a:ext uri="{FF2B5EF4-FFF2-40B4-BE49-F238E27FC236}">
                  <a16:creationId xmlns:a16="http://schemas.microsoft.com/office/drawing/2014/main" id="{2822013B-ACFD-4492-A281-408EDC1CE7B9}"/>
                </a:ext>
              </a:extLst>
            </p:cNvPr>
            <p:cNvSpPr/>
            <p:nvPr/>
          </p:nvSpPr>
          <p:spPr>
            <a:xfrm>
              <a:off x="9664473" y="816338"/>
              <a:ext cx="2594163" cy="2540781"/>
            </a:xfrm>
            <a:custGeom>
              <a:avLst/>
              <a:gdLst>
                <a:gd name="connsiteX0" fmla="*/ 1096849 w 2594163"/>
                <a:gd name="connsiteY0" fmla="*/ 1533 h 2540781"/>
                <a:gd name="connsiteX1" fmla="*/ 1297103 w 2594163"/>
                <a:gd name="connsiteY1" fmla="*/ 112338 h 2540781"/>
                <a:gd name="connsiteX2" fmla="*/ 2482547 w 2594163"/>
                <a:gd name="connsiteY2" fmla="*/ 1602255 h 2540781"/>
                <a:gd name="connsiteX3" fmla="*/ 2594163 w 2594163"/>
                <a:gd name="connsiteY3" fmla="*/ 1742539 h 2540781"/>
                <a:gd name="connsiteX4" fmla="*/ 2594163 w 2594163"/>
                <a:gd name="connsiteY4" fmla="*/ 2125138 h 2540781"/>
                <a:gd name="connsiteX5" fmla="*/ 2556967 w 2594163"/>
                <a:gd name="connsiteY5" fmla="*/ 2164725 h 2540781"/>
                <a:gd name="connsiteX6" fmla="*/ 2411465 w 2594163"/>
                <a:gd name="connsiteY6" fmla="*/ 2228461 h 2540781"/>
                <a:gd name="connsiteX7" fmla="*/ 341159 w 2594163"/>
                <a:gd name="connsiteY7" fmla="*/ 2537387 h 2540781"/>
                <a:gd name="connsiteX8" fmla="*/ 20527 w 2594163"/>
                <a:gd name="connsiteY8" fmla="*/ 2136195 h 2540781"/>
                <a:gd name="connsiteX9" fmla="*/ 789206 w 2594163"/>
                <a:gd name="connsiteY9" fmla="*/ 188126 h 2540781"/>
                <a:gd name="connsiteX10" fmla="*/ 1096849 w 2594163"/>
                <a:gd name="connsiteY10" fmla="*/ 1533 h 254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4163" h="2540781">
                  <a:moveTo>
                    <a:pt x="1096849" y="1533"/>
                  </a:moveTo>
                  <a:cubicBezTo>
                    <a:pt x="1171584" y="9139"/>
                    <a:pt x="1244300" y="45184"/>
                    <a:pt x="1297103" y="112338"/>
                  </a:cubicBezTo>
                  <a:cubicBezTo>
                    <a:pt x="1297103" y="112338"/>
                    <a:pt x="1297103" y="112338"/>
                    <a:pt x="2482547" y="1602255"/>
                  </a:cubicBezTo>
                  <a:lnTo>
                    <a:pt x="2594163" y="1742539"/>
                  </a:lnTo>
                  <a:lnTo>
                    <a:pt x="2594163" y="2125138"/>
                  </a:lnTo>
                  <a:lnTo>
                    <a:pt x="2556967" y="2164725"/>
                  </a:lnTo>
                  <a:cubicBezTo>
                    <a:pt x="2517521" y="2197076"/>
                    <a:pt x="2468404" y="2219964"/>
                    <a:pt x="2411465" y="2228461"/>
                  </a:cubicBezTo>
                  <a:cubicBezTo>
                    <a:pt x="2411465" y="2228461"/>
                    <a:pt x="2411465" y="2228461"/>
                    <a:pt x="341159" y="2537387"/>
                  </a:cubicBezTo>
                  <a:cubicBezTo>
                    <a:pt x="115680" y="2571033"/>
                    <a:pt x="-61868" y="2348579"/>
                    <a:pt x="20527" y="2136195"/>
                  </a:cubicBezTo>
                  <a:cubicBezTo>
                    <a:pt x="20527" y="2136195"/>
                    <a:pt x="20527" y="2136195"/>
                    <a:pt x="789206" y="188126"/>
                  </a:cubicBezTo>
                  <a:cubicBezTo>
                    <a:pt x="842126" y="55174"/>
                    <a:pt x="972291" y="-11145"/>
                    <a:pt x="1096849" y="1533"/>
                  </a:cubicBezTo>
                  <a:close/>
                </a:path>
              </a:pathLst>
            </a:custGeom>
            <a:solidFill>
              <a:srgbClr val="6C92C0">
                <a:alpha val="66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46" name="íş1íḍè">
              <a:extLst>
                <a:ext uri="{FF2B5EF4-FFF2-40B4-BE49-F238E27FC236}">
                  <a16:creationId xmlns:a16="http://schemas.microsoft.com/office/drawing/2014/main" id="{55AC0C0F-4624-4C6B-B828-BF1FB073CE99}"/>
                </a:ext>
              </a:extLst>
            </p:cNvPr>
            <p:cNvSpPr/>
            <p:nvPr/>
          </p:nvSpPr>
          <p:spPr>
            <a:xfrm>
              <a:off x="10394558" y="1098972"/>
              <a:ext cx="2455201" cy="3229398"/>
            </a:xfrm>
            <a:custGeom>
              <a:avLst/>
              <a:gdLst>
                <a:gd name="connsiteX0" fmla="*/ 2455201 w 2455201"/>
                <a:gd name="connsiteY0" fmla="*/ 0 h 3229398"/>
                <a:gd name="connsiteX1" fmla="*/ 2455201 w 2455201"/>
                <a:gd name="connsiteY1" fmla="*/ 3229398 h 3229398"/>
                <a:gd name="connsiteX2" fmla="*/ 1689979 w 2455201"/>
                <a:gd name="connsiteY2" fmla="*/ 3229398 h 3229398"/>
                <a:gd name="connsiteX3" fmla="*/ 1422643 w 2455201"/>
                <a:gd name="connsiteY3" fmla="*/ 3097535 h 3229398"/>
                <a:gd name="connsiteX4" fmla="*/ 364836 w 2455201"/>
                <a:gd name="connsiteY4" fmla="*/ 2575771 h 3229398"/>
                <a:gd name="connsiteX5" fmla="*/ 288058 w 2455201"/>
                <a:gd name="connsiteY5" fmla="*/ 1446658 h 3229398"/>
                <a:gd name="connsiteX6" fmla="*/ 2346818 w 2455201"/>
                <a:gd name="connsiteY6" fmla="*/ 72350 h 322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5201" h="3229398">
                  <a:moveTo>
                    <a:pt x="2455201" y="0"/>
                  </a:moveTo>
                  <a:lnTo>
                    <a:pt x="2455201" y="3229398"/>
                  </a:lnTo>
                  <a:lnTo>
                    <a:pt x="1689979" y="3229398"/>
                  </a:lnTo>
                  <a:lnTo>
                    <a:pt x="1422643" y="3097535"/>
                  </a:lnTo>
                  <a:cubicBezTo>
                    <a:pt x="1104127" y="2940426"/>
                    <a:pt x="752661" y="2767066"/>
                    <a:pt x="364836" y="2575771"/>
                  </a:cubicBezTo>
                  <a:cubicBezTo>
                    <a:pt x="-85706" y="2353540"/>
                    <a:pt x="-127848" y="1727765"/>
                    <a:pt x="288058" y="1446658"/>
                  </a:cubicBezTo>
                  <a:cubicBezTo>
                    <a:pt x="288058" y="1446658"/>
                    <a:pt x="288058" y="1446658"/>
                    <a:pt x="2346818" y="72350"/>
                  </a:cubicBezTo>
                  <a:close/>
                </a:path>
              </a:pathLst>
            </a:custGeom>
            <a:solidFill>
              <a:srgbClr val="48A2A0">
                <a:alpha val="4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grpSp>
      <p:grpSp>
        <p:nvGrpSpPr>
          <p:cNvPr id="47" name="组合 46">
            <a:extLst>
              <a:ext uri="{FF2B5EF4-FFF2-40B4-BE49-F238E27FC236}">
                <a16:creationId xmlns:a16="http://schemas.microsoft.com/office/drawing/2014/main" id="{FE1F7005-2B10-4368-AA6E-018679BDEE0B}"/>
              </a:ext>
            </a:extLst>
          </p:cNvPr>
          <p:cNvGrpSpPr/>
          <p:nvPr/>
        </p:nvGrpSpPr>
        <p:grpSpPr>
          <a:xfrm rot="10800000">
            <a:off x="9002791" y="-6105"/>
            <a:ext cx="3204450" cy="4893654"/>
            <a:chOff x="-15240" y="3375944"/>
            <a:chExt cx="3204450" cy="4893654"/>
          </a:xfrm>
        </p:grpSpPr>
        <p:sp>
          <p:nvSpPr>
            <p:cNvPr id="48" name="íSliḑè">
              <a:extLst>
                <a:ext uri="{FF2B5EF4-FFF2-40B4-BE49-F238E27FC236}">
                  <a16:creationId xmlns:a16="http://schemas.microsoft.com/office/drawing/2014/main" id="{65E39635-9DFC-4AC7-A50B-0A92512C80DD}"/>
                </a:ext>
              </a:extLst>
            </p:cNvPr>
            <p:cNvSpPr/>
            <p:nvPr/>
          </p:nvSpPr>
          <p:spPr>
            <a:xfrm>
              <a:off x="-15240" y="3375944"/>
              <a:ext cx="3204450" cy="3482057"/>
            </a:xfrm>
            <a:custGeom>
              <a:avLst/>
              <a:gdLst>
                <a:gd name="connsiteX0" fmla="*/ 0 w 3204450"/>
                <a:gd name="connsiteY0" fmla="*/ 0 h 3482057"/>
                <a:gd name="connsiteX1" fmla="*/ 45983 w 3204450"/>
                <a:gd name="connsiteY1" fmla="*/ 11609 h 3482057"/>
                <a:gd name="connsiteX2" fmla="*/ 334914 w 3204450"/>
                <a:gd name="connsiteY2" fmla="*/ 204539 h 3482057"/>
                <a:gd name="connsiteX3" fmla="*/ 3098684 w 3204450"/>
                <a:gd name="connsiteY3" fmla="*/ 3361253 h 3482057"/>
                <a:gd name="connsiteX4" fmla="*/ 3204450 w 3204450"/>
                <a:gd name="connsiteY4" fmla="*/ 3482057 h 3482057"/>
                <a:gd name="connsiteX5" fmla="*/ 0 w 3204450"/>
                <a:gd name="connsiteY5" fmla="*/ 3482057 h 34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450" h="3482057">
                  <a:moveTo>
                    <a:pt x="0" y="0"/>
                  </a:moveTo>
                  <a:lnTo>
                    <a:pt x="45983" y="11609"/>
                  </a:lnTo>
                  <a:cubicBezTo>
                    <a:pt x="152616" y="46096"/>
                    <a:pt x="252790" y="109642"/>
                    <a:pt x="334914" y="204539"/>
                  </a:cubicBezTo>
                  <a:cubicBezTo>
                    <a:pt x="334914" y="204539"/>
                    <a:pt x="334914" y="204539"/>
                    <a:pt x="3098684" y="3361253"/>
                  </a:cubicBezTo>
                  <a:lnTo>
                    <a:pt x="3204450" y="3482057"/>
                  </a:lnTo>
                  <a:lnTo>
                    <a:pt x="0" y="3482057"/>
                  </a:lnTo>
                  <a:close/>
                </a:path>
              </a:pathLst>
            </a:custGeom>
            <a:solidFill>
              <a:srgbClr val="6C92C0">
                <a:alpha val="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49" name="íš1ïḋe">
              <a:extLst>
                <a:ext uri="{FF2B5EF4-FFF2-40B4-BE49-F238E27FC236}">
                  <a16:creationId xmlns:a16="http://schemas.microsoft.com/office/drawing/2014/main" id="{29907E5A-31DB-40A8-AA8D-93D6CA6C1A9A}"/>
                </a:ext>
              </a:extLst>
            </p:cNvPr>
            <p:cNvSpPr/>
            <p:nvPr/>
          </p:nvSpPr>
          <p:spPr>
            <a:xfrm>
              <a:off x="1" y="3977746"/>
              <a:ext cx="1366989" cy="4291852"/>
            </a:xfrm>
            <a:custGeom>
              <a:avLst/>
              <a:gdLst>
                <a:gd name="connsiteX0" fmla="*/ 899007 w 1366989"/>
                <a:gd name="connsiteY0" fmla="*/ 633 h 4291852"/>
                <a:gd name="connsiteX1" fmla="*/ 1343821 w 1366989"/>
                <a:gd name="connsiteY1" fmla="*/ 639191 h 4291852"/>
                <a:gd name="connsiteX2" fmla="*/ 316803 w 1366989"/>
                <a:gd name="connsiteY2" fmla="*/ 3970163 h 4291852"/>
                <a:gd name="connsiteX3" fmla="*/ 14549 w 1366989"/>
                <a:gd name="connsiteY3" fmla="*/ 4287566 h 4291852"/>
                <a:gd name="connsiteX4" fmla="*/ 0 w 1366989"/>
                <a:gd name="connsiteY4" fmla="*/ 4291852 h 4291852"/>
                <a:gd name="connsiteX5" fmla="*/ 0 w 1366989"/>
                <a:gd name="connsiteY5" fmla="*/ 186094 h 4291852"/>
                <a:gd name="connsiteX6" fmla="*/ 164343 w 1366989"/>
                <a:gd name="connsiteY6" fmla="*/ 148686 h 4291852"/>
                <a:gd name="connsiteX7" fmla="*/ 762612 w 1366989"/>
                <a:gd name="connsiteY7" fmla="*/ 12505 h 4291852"/>
                <a:gd name="connsiteX8" fmla="*/ 899007 w 1366989"/>
                <a:gd name="connsiteY8" fmla="*/ 633 h 429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989" h="4291852">
                  <a:moveTo>
                    <a:pt x="899007" y="633"/>
                  </a:moveTo>
                  <a:cubicBezTo>
                    <a:pt x="1208404" y="16359"/>
                    <a:pt x="1443395" y="322717"/>
                    <a:pt x="1343821" y="639191"/>
                  </a:cubicBezTo>
                  <a:cubicBezTo>
                    <a:pt x="1343821" y="639191"/>
                    <a:pt x="1343821" y="639191"/>
                    <a:pt x="316803" y="3970163"/>
                  </a:cubicBezTo>
                  <a:cubicBezTo>
                    <a:pt x="267015" y="4128400"/>
                    <a:pt x="151065" y="4237937"/>
                    <a:pt x="14549" y="4287566"/>
                  </a:cubicBezTo>
                  <a:lnTo>
                    <a:pt x="0" y="4291852"/>
                  </a:lnTo>
                  <a:lnTo>
                    <a:pt x="0" y="186094"/>
                  </a:lnTo>
                  <a:lnTo>
                    <a:pt x="164343" y="148686"/>
                  </a:lnTo>
                  <a:cubicBezTo>
                    <a:pt x="351042" y="106189"/>
                    <a:pt x="550189" y="60858"/>
                    <a:pt x="762612" y="12505"/>
                  </a:cubicBezTo>
                  <a:cubicBezTo>
                    <a:pt x="809090" y="2071"/>
                    <a:pt x="854808" y="-1613"/>
                    <a:pt x="899007" y="633"/>
                  </a:cubicBezTo>
                  <a:close/>
                </a:path>
              </a:pathLst>
            </a:custGeom>
            <a:solidFill>
              <a:srgbClr val="6C92C0">
                <a:alpha val="78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50" name="iṡḻiďè">
              <a:extLst>
                <a:ext uri="{FF2B5EF4-FFF2-40B4-BE49-F238E27FC236}">
                  <a16:creationId xmlns:a16="http://schemas.microsoft.com/office/drawing/2014/main" id="{1F967B35-9443-49EB-84D0-6748AC279B08}"/>
                </a:ext>
              </a:extLst>
            </p:cNvPr>
            <p:cNvSpPr>
              <a:spLocks/>
            </p:cNvSpPr>
            <p:nvPr/>
          </p:nvSpPr>
          <p:spPr bwMode="auto">
            <a:xfrm rot="17341789">
              <a:off x="632431" y="4600824"/>
              <a:ext cx="1191816" cy="103229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sp>
        <p:nvSpPr>
          <p:cNvPr id="53" name="íşḷiḍé">
            <a:extLst>
              <a:ext uri="{FF2B5EF4-FFF2-40B4-BE49-F238E27FC236}">
                <a16:creationId xmlns:a16="http://schemas.microsoft.com/office/drawing/2014/main" id="{3471AA9E-5D95-49F9-8E2C-798700544B4C}"/>
              </a:ext>
            </a:extLst>
          </p:cNvPr>
          <p:cNvSpPr/>
          <p:nvPr/>
        </p:nvSpPr>
        <p:spPr>
          <a:xfrm>
            <a:off x="4457021" y="2018283"/>
            <a:ext cx="137703" cy="137703"/>
          </a:xfrm>
          <a:prstGeom prst="ellipse">
            <a:avLst/>
          </a:prstGeom>
          <a:noFill/>
          <a:ln w="38100">
            <a:solidFill>
              <a:srgbClr val="6C92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iṡḻiďè"/>
          <p:cNvSpPr>
            <a:spLocks/>
          </p:cNvSpPr>
          <p:nvPr/>
        </p:nvSpPr>
        <p:spPr bwMode="auto">
          <a:xfrm rot="17590292">
            <a:off x="2643740" y="2459746"/>
            <a:ext cx="1979382" cy="1714453"/>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sp>
        <p:nvSpPr>
          <p:cNvPr id="36" name="iṡḻiďè"/>
          <p:cNvSpPr>
            <a:spLocks/>
          </p:cNvSpPr>
          <p:nvPr/>
        </p:nvSpPr>
        <p:spPr bwMode="auto">
          <a:xfrm rot="17590292">
            <a:off x="1732211" y="1971953"/>
            <a:ext cx="2288396" cy="1982107"/>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sp>
        <p:nvSpPr>
          <p:cNvPr id="33" name="MH_Others_1"/>
          <p:cNvSpPr txBox="1"/>
          <p:nvPr>
            <p:custDataLst>
              <p:tags r:id="rId1"/>
            </p:custDataLst>
          </p:nvPr>
        </p:nvSpPr>
        <p:spPr>
          <a:xfrm>
            <a:off x="1513457" y="2963007"/>
            <a:ext cx="3955467" cy="847938"/>
          </a:xfrm>
          <a:prstGeom prst="rect">
            <a:avLst/>
          </a:prstGeom>
          <a:noFill/>
        </p:spPr>
        <p:txBody>
          <a:bodyPr wrap="square" rtlCol="0">
            <a:noAutofit/>
          </a:bodyPr>
          <a:lstStyle/>
          <a:p>
            <a:pPr algn="ctr"/>
            <a:r>
              <a:rPr lang="en-US" altLang="zh-CN" sz="4400" b="1" dirty="0">
                <a:solidFill>
                  <a:schemeClr val="bg1"/>
                </a:solidFill>
                <a:effectLst>
                  <a:outerShdw blurRad="38100" dist="38100" dir="2700000" algn="tl">
                    <a:srgbClr val="000000">
                      <a:alpha val="43137"/>
                    </a:srgbClr>
                  </a:outerShdw>
                </a:effectLst>
                <a:cs typeface="+mn-ea"/>
                <a:sym typeface="+mn-lt"/>
              </a:rPr>
              <a:t>PART 03</a:t>
            </a:r>
            <a:endParaRPr lang="zh-CN" altLang="en-US" sz="4400" b="1" dirty="0">
              <a:solidFill>
                <a:schemeClr val="bg1"/>
              </a:solidFill>
              <a:effectLst>
                <a:outerShdw blurRad="38100" dist="38100" dir="2700000" algn="tl">
                  <a:srgbClr val="000000">
                    <a:alpha val="43137"/>
                  </a:srgbClr>
                </a:outerShdw>
              </a:effectLst>
              <a:cs typeface="+mn-ea"/>
              <a:sym typeface="+mn-lt"/>
            </a:endParaRPr>
          </a:p>
        </p:txBody>
      </p:sp>
      <p:sp>
        <p:nvSpPr>
          <p:cNvPr id="35" name="矩形 34"/>
          <p:cNvSpPr/>
          <p:nvPr/>
        </p:nvSpPr>
        <p:spPr>
          <a:xfrm>
            <a:off x="4955804" y="3054593"/>
            <a:ext cx="2942344" cy="646331"/>
          </a:xfrm>
          <a:prstGeom prst="rect">
            <a:avLst/>
          </a:prstGeom>
        </p:spPr>
        <p:txBody>
          <a:bodyPr wrap="none">
            <a:spAutoFit/>
          </a:bodyPr>
          <a:lstStyle/>
          <a:p>
            <a:r>
              <a:rPr lang="en-US" altLang="zh-CN" sz="3600" spc="300" dirty="0">
                <a:solidFill>
                  <a:srgbClr val="436B9B"/>
                </a:solidFill>
                <a:cs typeface="+mn-ea"/>
                <a:sym typeface="+mn-lt"/>
              </a:rPr>
              <a:t>Experiments</a:t>
            </a:r>
            <a:endParaRPr lang="zh-CN" altLang="en-US" sz="3600" spc="300" dirty="0">
              <a:solidFill>
                <a:srgbClr val="436B9B"/>
              </a:solidFill>
              <a:cs typeface="+mn-ea"/>
              <a:sym typeface="+mn-lt"/>
            </a:endParaRPr>
          </a:p>
        </p:txBody>
      </p:sp>
    </p:spTree>
    <p:extLst>
      <p:ext uri="{BB962C8B-B14F-4D97-AF65-F5344CB8AC3E}">
        <p14:creationId xmlns:p14="http://schemas.microsoft.com/office/powerpoint/2010/main" val="1404784345"/>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1000" fill="hold"/>
                                        <p:tgtEl>
                                          <p:spTgt spid="37"/>
                                        </p:tgtEl>
                                        <p:attrNameLst>
                                          <p:attrName>ppt_w</p:attrName>
                                        </p:attrNameLst>
                                      </p:cBhvr>
                                      <p:tavLst>
                                        <p:tav tm="0">
                                          <p:val>
                                            <p:fltVal val="0"/>
                                          </p:val>
                                        </p:tav>
                                        <p:tav tm="100000">
                                          <p:val>
                                            <p:strVal val="#ppt_w"/>
                                          </p:val>
                                        </p:tav>
                                      </p:tavLst>
                                    </p:anim>
                                    <p:anim calcmode="lin" valueType="num">
                                      <p:cBhvr>
                                        <p:cTn id="8" dur="1000" fill="hold"/>
                                        <p:tgtEl>
                                          <p:spTgt spid="37"/>
                                        </p:tgtEl>
                                        <p:attrNameLst>
                                          <p:attrName>ppt_h</p:attrName>
                                        </p:attrNameLst>
                                      </p:cBhvr>
                                      <p:tavLst>
                                        <p:tav tm="0">
                                          <p:val>
                                            <p:fltVal val="0"/>
                                          </p:val>
                                        </p:tav>
                                        <p:tav tm="100000">
                                          <p:val>
                                            <p:strVal val="#ppt_h"/>
                                          </p:val>
                                        </p:tav>
                                      </p:tavLst>
                                    </p:anim>
                                    <p:anim calcmode="lin" valueType="num">
                                      <p:cBhvr>
                                        <p:cTn id="9" dur="1000" fill="hold"/>
                                        <p:tgtEl>
                                          <p:spTgt spid="37"/>
                                        </p:tgtEl>
                                        <p:attrNameLst>
                                          <p:attrName>style.rotation</p:attrName>
                                        </p:attrNameLst>
                                      </p:cBhvr>
                                      <p:tavLst>
                                        <p:tav tm="0">
                                          <p:val>
                                            <p:fltVal val="90"/>
                                          </p:val>
                                        </p:tav>
                                        <p:tav tm="100000">
                                          <p:val>
                                            <p:fltVal val="0"/>
                                          </p:val>
                                        </p:tav>
                                      </p:tavLst>
                                    </p:anim>
                                    <p:animEffect transition="in" filter="fade">
                                      <p:cBhvr>
                                        <p:cTn id="10" dur="1000"/>
                                        <p:tgtEl>
                                          <p:spTgt spid="37"/>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1000" fill="hold"/>
                                        <p:tgtEl>
                                          <p:spTgt spid="36"/>
                                        </p:tgtEl>
                                        <p:attrNameLst>
                                          <p:attrName>ppt_w</p:attrName>
                                        </p:attrNameLst>
                                      </p:cBhvr>
                                      <p:tavLst>
                                        <p:tav tm="0">
                                          <p:val>
                                            <p:fltVal val="0"/>
                                          </p:val>
                                        </p:tav>
                                        <p:tav tm="100000">
                                          <p:val>
                                            <p:strVal val="#ppt_w"/>
                                          </p:val>
                                        </p:tav>
                                      </p:tavLst>
                                    </p:anim>
                                    <p:anim calcmode="lin" valueType="num">
                                      <p:cBhvr>
                                        <p:cTn id="14" dur="1000" fill="hold"/>
                                        <p:tgtEl>
                                          <p:spTgt spid="36"/>
                                        </p:tgtEl>
                                        <p:attrNameLst>
                                          <p:attrName>ppt_h</p:attrName>
                                        </p:attrNameLst>
                                      </p:cBhvr>
                                      <p:tavLst>
                                        <p:tav tm="0">
                                          <p:val>
                                            <p:fltVal val="0"/>
                                          </p:val>
                                        </p:tav>
                                        <p:tav tm="100000">
                                          <p:val>
                                            <p:strVal val="#ppt_h"/>
                                          </p:val>
                                        </p:tav>
                                      </p:tavLst>
                                    </p:anim>
                                    <p:anim calcmode="lin" valueType="num">
                                      <p:cBhvr>
                                        <p:cTn id="15" dur="1000" fill="hold"/>
                                        <p:tgtEl>
                                          <p:spTgt spid="36"/>
                                        </p:tgtEl>
                                        <p:attrNameLst>
                                          <p:attrName>style.rotation</p:attrName>
                                        </p:attrNameLst>
                                      </p:cBhvr>
                                      <p:tavLst>
                                        <p:tav tm="0">
                                          <p:val>
                                            <p:fltVal val="90"/>
                                          </p:val>
                                        </p:tav>
                                        <p:tav tm="100000">
                                          <p:val>
                                            <p:fltVal val="0"/>
                                          </p:val>
                                        </p:tav>
                                      </p:tavLst>
                                    </p:anim>
                                    <p:animEffect transition="in" filter="fade">
                                      <p:cBhvr>
                                        <p:cTn id="16" dur="1000"/>
                                        <p:tgtEl>
                                          <p:spTgt spid="36"/>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p:cTn id="19" dur="1000" fill="hold"/>
                                        <p:tgtEl>
                                          <p:spTgt spid="33"/>
                                        </p:tgtEl>
                                        <p:attrNameLst>
                                          <p:attrName>ppt_w</p:attrName>
                                        </p:attrNameLst>
                                      </p:cBhvr>
                                      <p:tavLst>
                                        <p:tav tm="0">
                                          <p:val>
                                            <p:fltVal val="0"/>
                                          </p:val>
                                        </p:tav>
                                        <p:tav tm="100000">
                                          <p:val>
                                            <p:strVal val="#ppt_w"/>
                                          </p:val>
                                        </p:tav>
                                      </p:tavLst>
                                    </p:anim>
                                    <p:anim calcmode="lin" valueType="num">
                                      <p:cBhvr>
                                        <p:cTn id="20" dur="1000" fill="hold"/>
                                        <p:tgtEl>
                                          <p:spTgt spid="33"/>
                                        </p:tgtEl>
                                        <p:attrNameLst>
                                          <p:attrName>ppt_h</p:attrName>
                                        </p:attrNameLst>
                                      </p:cBhvr>
                                      <p:tavLst>
                                        <p:tav tm="0">
                                          <p:val>
                                            <p:fltVal val="0"/>
                                          </p:val>
                                        </p:tav>
                                        <p:tav tm="100000">
                                          <p:val>
                                            <p:strVal val="#ppt_h"/>
                                          </p:val>
                                        </p:tav>
                                      </p:tavLst>
                                    </p:anim>
                                    <p:anim calcmode="lin" valueType="num">
                                      <p:cBhvr>
                                        <p:cTn id="21" dur="1000" fill="hold"/>
                                        <p:tgtEl>
                                          <p:spTgt spid="33"/>
                                        </p:tgtEl>
                                        <p:attrNameLst>
                                          <p:attrName>style.rotation</p:attrName>
                                        </p:attrNameLst>
                                      </p:cBhvr>
                                      <p:tavLst>
                                        <p:tav tm="0">
                                          <p:val>
                                            <p:fltVal val="90"/>
                                          </p:val>
                                        </p:tav>
                                        <p:tav tm="100000">
                                          <p:val>
                                            <p:fltVal val="0"/>
                                          </p:val>
                                        </p:tav>
                                      </p:tavLst>
                                    </p:anim>
                                    <p:animEffect transition="in" filter="fade">
                                      <p:cBhvr>
                                        <p:cTn id="22" dur="1000"/>
                                        <p:tgtEl>
                                          <p:spTgt spid="33"/>
                                        </p:tgtEl>
                                      </p:cBhvr>
                                    </p:animEffect>
                                  </p:childTnLst>
                                </p:cTn>
                              </p:par>
                            </p:childTnLst>
                          </p:cTn>
                        </p:par>
                        <p:par>
                          <p:cTn id="23" fill="hold">
                            <p:stCondLst>
                              <p:cond delay="10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35"/>
                                        </p:tgtEl>
                                        <p:attrNameLst>
                                          <p:attrName>style.visibility</p:attrName>
                                        </p:attrNameLst>
                                      </p:cBhvr>
                                      <p:to>
                                        <p:strVal val="visible"/>
                                      </p:to>
                                    </p:set>
                                    <p:anim calcmode="lin" valueType="num">
                                      <p:cBhvr>
                                        <p:cTn id="26"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35"/>
                                        </p:tgtEl>
                                        <p:attrNameLst>
                                          <p:attrName>ppt_y</p:attrName>
                                        </p:attrNameLst>
                                      </p:cBhvr>
                                      <p:tavLst>
                                        <p:tav tm="0">
                                          <p:val>
                                            <p:strVal val="#ppt_y"/>
                                          </p:val>
                                        </p:tav>
                                        <p:tav tm="100000">
                                          <p:val>
                                            <p:strVal val="#ppt_y"/>
                                          </p:val>
                                        </p:tav>
                                      </p:tavLst>
                                    </p:anim>
                                    <p:anim calcmode="lin" valueType="num">
                                      <p:cBhvr>
                                        <p:cTn id="28"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35"/>
                                        </p:tgtEl>
                                      </p:cBhvr>
                                    </p:animEffect>
                                  </p:childTnLst>
                                </p:cTn>
                              </p:par>
                              <p:par>
                                <p:cTn id="31" presetID="6" presetClass="entr" presetSubtype="32" fill="hold" grpId="0" nodeType="with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circle(out)">
                                      <p:cBhvr>
                                        <p:cTn id="3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37" grpId="0" animBg="1"/>
      <p:bldP spid="36" grpId="0" animBg="1"/>
      <p:bldP spid="33" grpId="0"/>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206863" y="448347"/>
            <a:ext cx="506330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spc="300" dirty="0">
                <a:solidFill>
                  <a:srgbClr val="768394"/>
                </a:solidFill>
                <a:latin typeface="微软雅黑" panose="020B0503020204020204" pitchFamily="34" charset="-122"/>
                <a:ea typeface="微软雅黑" panose="020B0503020204020204" pitchFamily="34" charset="-122"/>
                <a:cs typeface="+mn-ea"/>
                <a:sym typeface="+mn-lt"/>
              </a:rPr>
              <a:t>3</a:t>
            </a:r>
            <a:r>
              <a:rPr kumimoji="0" lang="en-US" altLang="zh-CN"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rPr>
              <a:t> Experiments</a:t>
            </a:r>
            <a:endParaRPr kumimoji="0" lang="zh-CN" altLang="en-US"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41" name="组合 40"/>
          <p:cNvGrpSpPr/>
          <p:nvPr/>
        </p:nvGrpSpPr>
        <p:grpSpPr>
          <a:xfrm rot="10800000">
            <a:off x="0" y="304408"/>
            <a:ext cx="1010103" cy="857396"/>
            <a:chOff x="-39567" y="0"/>
            <a:chExt cx="1677745" cy="1424104"/>
          </a:xfrm>
        </p:grpSpPr>
        <p:sp>
          <p:nvSpPr>
            <p:cNvPr id="4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sp>
          <p:nvSpPr>
            <p:cNvPr id="4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grpSp>
      <p:sp>
        <p:nvSpPr>
          <p:cNvPr id="2" name="文本框 1">
            <a:extLst>
              <a:ext uri="{FF2B5EF4-FFF2-40B4-BE49-F238E27FC236}">
                <a16:creationId xmlns:a16="http://schemas.microsoft.com/office/drawing/2014/main" id="{FBC475F5-6BF7-1AB4-8002-2A9186B1E356}"/>
              </a:ext>
            </a:extLst>
          </p:cNvPr>
          <p:cNvSpPr txBox="1"/>
          <p:nvPr/>
        </p:nvSpPr>
        <p:spPr>
          <a:xfrm>
            <a:off x="1304399" y="1161804"/>
            <a:ext cx="9400177" cy="3234860"/>
          </a:xfrm>
          <a:prstGeom prst="rect">
            <a:avLst/>
          </a:prstGeom>
          <a:noFill/>
        </p:spPr>
        <p:txBody>
          <a:bodyPr wrap="square" rtlCol="0">
            <a:spAutoFit/>
          </a:bodyPr>
          <a:lstStyle/>
          <a:p>
            <a:pPr marL="285750" indent="-285750">
              <a:buFont typeface="Wingdings" pitchFamily="2" charset="2"/>
              <a:buChar char="Ø"/>
            </a:pPr>
            <a:r>
              <a:rPr kumimoji="1" lang="zh-CN" altLang="en-US" dirty="0"/>
              <a:t>实验细节</a:t>
            </a:r>
            <a:endParaRPr kumimoji="1" lang="en-US" altLang="zh-CN" dirty="0"/>
          </a:p>
          <a:p>
            <a:pPr>
              <a:lnSpc>
                <a:spcPct val="150000"/>
              </a:lnSpc>
            </a:pPr>
            <a:endParaRPr kumimoji="1" lang="en-US" altLang="zh-CN" dirty="0"/>
          </a:p>
          <a:p>
            <a:pPr marL="742950" lvl="1" indent="-285750">
              <a:lnSpc>
                <a:spcPct val="150000"/>
              </a:lnSpc>
              <a:buFont typeface="Arial" panose="020B0604020202020204" pitchFamily="34" charset="0"/>
              <a:buChar char="•"/>
            </a:pPr>
            <a:r>
              <a:rPr kumimoji="1" lang="en" altLang="zh-CN" dirty="0" err="1"/>
              <a:t>ViT</a:t>
            </a:r>
            <a:r>
              <a:rPr kumimoji="1" lang="en" altLang="zh-CN" dirty="0"/>
              <a:t>-B, </a:t>
            </a:r>
            <a:r>
              <a:rPr kumimoji="1" lang="en" altLang="zh-CN" dirty="0" err="1"/>
              <a:t>ViT</a:t>
            </a:r>
            <a:r>
              <a:rPr kumimoji="1" lang="en" altLang="zh-CN" dirty="0"/>
              <a:t>-L, </a:t>
            </a:r>
            <a:r>
              <a:rPr kumimoji="1" lang="en" altLang="zh-CN" dirty="0" err="1"/>
              <a:t>ViT</a:t>
            </a:r>
            <a:r>
              <a:rPr kumimoji="1" lang="en" altLang="zh-CN" dirty="0"/>
              <a:t>-H [14] as the pre-training backbones.</a:t>
            </a:r>
            <a:r>
              <a:rPr kumimoji="1" lang="zh-CN" altLang="en-US" dirty="0"/>
              <a:t> </a:t>
            </a:r>
            <a:r>
              <a:rPr kumimoji="1" lang="en" altLang="zh-CN" dirty="0"/>
              <a:t>patch size as 16 and thus the feature map scale</a:t>
            </a:r>
            <a:r>
              <a:rPr kumimoji="1" lang="zh-CN" altLang="en-US" dirty="0"/>
              <a:t> </a:t>
            </a:r>
            <a:r>
              <a:rPr kumimoji="1" lang="en" altLang="zh-CN" dirty="0"/>
              <a:t>is 1/16</a:t>
            </a:r>
          </a:p>
          <a:p>
            <a:pPr marL="742950" lvl="1" indent="-285750">
              <a:lnSpc>
                <a:spcPct val="150000"/>
              </a:lnSpc>
              <a:buFont typeface="Arial" panose="020B0604020202020204" pitchFamily="34" charset="0"/>
              <a:buChar char="•"/>
            </a:pPr>
            <a:r>
              <a:rPr kumimoji="1" lang="en" altLang="zh-CN" dirty="0"/>
              <a:t>detector heads follow Mask R-CNN [25] or Cascade</a:t>
            </a:r>
            <a:r>
              <a:rPr kumimoji="1" lang="zh-CN" altLang="en-US" dirty="0"/>
              <a:t> </a:t>
            </a:r>
            <a:r>
              <a:rPr kumimoji="1" lang="en" altLang="zh-CN" dirty="0"/>
              <a:t>Mask R-CNN</a:t>
            </a:r>
          </a:p>
          <a:p>
            <a:pPr marL="742950" lvl="1" indent="-285750">
              <a:lnSpc>
                <a:spcPct val="150000"/>
              </a:lnSpc>
              <a:buFont typeface="Arial" panose="020B0604020202020204" pitchFamily="34" charset="0"/>
              <a:buChar char="•"/>
            </a:pPr>
            <a:r>
              <a:rPr kumimoji="1" lang="en" altLang="zh-CN" dirty="0"/>
              <a:t>The input</a:t>
            </a:r>
            <a:r>
              <a:rPr kumimoji="1" lang="zh-CN" altLang="en-US" dirty="0"/>
              <a:t> </a:t>
            </a:r>
            <a:r>
              <a:rPr kumimoji="1" lang="en" altLang="zh-CN" dirty="0"/>
              <a:t>image is 1024×1024, augmented with large-scale jittering [19] during training</a:t>
            </a:r>
          </a:p>
          <a:p>
            <a:pPr marL="742950" lvl="1" indent="-285750">
              <a:lnSpc>
                <a:spcPct val="150000"/>
              </a:lnSpc>
              <a:buFont typeface="Arial" panose="020B0604020202020204" pitchFamily="34" charset="0"/>
              <a:buChar char="•"/>
            </a:pPr>
            <a:r>
              <a:rPr kumimoji="1" lang="en" altLang="zh-CN" dirty="0"/>
              <a:t>fine-tune for up to 100 epochs in COCO. We</a:t>
            </a:r>
            <a:r>
              <a:rPr kumimoji="1" lang="zh-CN" altLang="en-US" dirty="0"/>
              <a:t> </a:t>
            </a:r>
            <a:r>
              <a:rPr kumimoji="1" lang="en" altLang="zh-CN" dirty="0"/>
              <a:t>use the </a:t>
            </a:r>
            <a:r>
              <a:rPr kumimoji="1" lang="en" altLang="zh-CN" dirty="0" err="1"/>
              <a:t>AdamW</a:t>
            </a:r>
            <a:r>
              <a:rPr kumimoji="1" lang="en" altLang="zh-CN" dirty="0"/>
              <a:t> optimizer</a:t>
            </a:r>
          </a:p>
          <a:p>
            <a:pPr marL="742950" lvl="1" indent="-285750">
              <a:lnSpc>
                <a:spcPct val="150000"/>
              </a:lnSpc>
              <a:buFont typeface="Arial" panose="020B0604020202020204" pitchFamily="34" charset="0"/>
              <a:buChar char="•"/>
            </a:pPr>
            <a:r>
              <a:rPr kumimoji="1" lang="en" altLang="zh-CN" dirty="0"/>
              <a:t>The batch size is 64, distributed</a:t>
            </a:r>
            <a:r>
              <a:rPr kumimoji="1" lang="zh-CN" altLang="en-US" dirty="0"/>
              <a:t> </a:t>
            </a:r>
            <a:r>
              <a:rPr kumimoji="1" lang="en" altLang="zh-CN" dirty="0"/>
              <a:t>across 64 GPUs (1 image per GPU)</a:t>
            </a:r>
            <a:endParaRPr kumimoji="1" lang="zh-CN" altLang="en-US" dirty="0"/>
          </a:p>
        </p:txBody>
      </p:sp>
    </p:spTree>
    <p:extLst>
      <p:ext uri="{BB962C8B-B14F-4D97-AF65-F5344CB8AC3E}">
        <p14:creationId xmlns:p14="http://schemas.microsoft.com/office/powerpoint/2010/main" val="1263077716"/>
      </p:ext>
    </p:extLst>
  </p:cSld>
  <p:clrMapOvr>
    <a:masterClrMapping/>
  </p:clrMapOvr>
  <p:transition spd="slow" advTm="3000">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206863" y="448347"/>
            <a:ext cx="506330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spc="300" dirty="0">
                <a:solidFill>
                  <a:srgbClr val="768394"/>
                </a:solidFill>
                <a:latin typeface="微软雅黑" panose="020B0503020204020204" pitchFamily="34" charset="-122"/>
                <a:ea typeface="微软雅黑" panose="020B0503020204020204" pitchFamily="34" charset="-122"/>
                <a:cs typeface="+mn-ea"/>
                <a:sym typeface="+mn-lt"/>
              </a:rPr>
              <a:t>3</a:t>
            </a:r>
            <a:r>
              <a:rPr kumimoji="0" lang="en-US" altLang="zh-CN"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rPr>
              <a:t> Experiments</a:t>
            </a:r>
            <a:endParaRPr kumimoji="0" lang="zh-CN" altLang="en-US"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41" name="组合 40"/>
          <p:cNvGrpSpPr/>
          <p:nvPr/>
        </p:nvGrpSpPr>
        <p:grpSpPr>
          <a:xfrm rot="10800000">
            <a:off x="0" y="304408"/>
            <a:ext cx="1010103" cy="857396"/>
            <a:chOff x="-39567" y="0"/>
            <a:chExt cx="1677745" cy="1424104"/>
          </a:xfrm>
        </p:grpSpPr>
        <p:sp>
          <p:nvSpPr>
            <p:cNvPr id="4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sp>
          <p:nvSpPr>
            <p:cNvPr id="4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grpSp>
      <p:pic>
        <p:nvPicPr>
          <p:cNvPr id="2" name="图片 1">
            <a:extLst>
              <a:ext uri="{FF2B5EF4-FFF2-40B4-BE49-F238E27FC236}">
                <a16:creationId xmlns:a16="http://schemas.microsoft.com/office/drawing/2014/main" id="{C32058DF-D5AE-F524-E0A7-870CA39F69E6}"/>
              </a:ext>
            </a:extLst>
          </p:cNvPr>
          <p:cNvPicPr>
            <a:picLocks noChangeAspect="1"/>
          </p:cNvPicPr>
          <p:nvPr/>
        </p:nvPicPr>
        <p:blipFill>
          <a:blip r:embed="rId3"/>
          <a:stretch>
            <a:fillRect/>
          </a:stretch>
        </p:blipFill>
        <p:spPr>
          <a:xfrm>
            <a:off x="1206863" y="2417580"/>
            <a:ext cx="9024472" cy="3593076"/>
          </a:xfrm>
          <a:prstGeom prst="rect">
            <a:avLst/>
          </a:prstGeom>
        </p:spPr>
      </p:pic>
      <p:sp>
        <p:nvSpPr>
          <p:cNvPr id="6" name="文本框 5">
            <a:extLst>
              <a:ext uri="{FF2B5EF4-FFF2-40B4-BE49-F238E27FC236}">
                <a16:creationId xmlns:a16="http://schemas.microsoft.com/office/drawing/2014/main" id="{6FEB7B22-3FE2-2D42-FE53-671D17F6C03C}"/>
              </a:ext>
            </a:extLst>
          </p:cNvPr>
          <p:cNvSpPr txBox="1"/>
          <p:nvPr/>
        </p:nvSpPr>
        <p:spPr>
          <a:xfrm>
            <a:off x="1456871" y="1600716"/>
            <a:ext cx="4563291" cy="369332"/>
          </a:xfrm>
          <a:prstGeom prst="rect">
            <a:avLst/>
          </a:prstGeom>
          <a:noFill/>
        </p:spPr>
        <p:txBody>
          <a:bodyPr wrap="square" rtlCol="0">
            <a:spAutoFit/>
          </a:bodyPr>
          <a:lstStyle/>
          <a:p>
            <a:pPr marL="285750" indent="-285750">
              <a:buFont typeface="Wingdings" pitchFamily="2" charset="2"/>
              <a:buChar char="Ø"/>
            </a:pPr>
            <a:r>
              <a:rPr kumimoji="1" lang="en" altLang="zh-CN" dirty="0"/>
              <a:t>A simple feature pyramid is sufficient.</a:t>
            </a:r>
            <a:endParaRPr kumimoji="1" lang="zh-CN" altLang="en-US" dirty="0"/>
          </a:p>
        </p:txBody>
      </p:sp>
    </p:spTree>
    <p:extLst>
      <p:ext uri="{BB962C8B-B14F-4D97-AF65-F5344CB8AC3E}">
        <p14:creationId xmlns:p14="http://schemas.microsoft.com/office/powerpoint/2010/main" val="1717505024"/>
      </p:ext>
    </p:extLst>
  </p:cSld>
  <p:clrMapOvr>
    <a:masterClrMapping/>
  </p:clrMapOvr>
  <p:transition spd="slow" advTm="3000">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206863" y="448347"/>
            <a:ext cx="506330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spc="300" dirty="0">
                <a:solidFill>
                  <a:srgbClr val="768394"/>
                </a:solidFill>
                <a:latin typeface="微软雅黑" panose="020B0503020204020204" pitchFamily="34" charset="-122"/>
                <a:ea typeface="微软雅黑" panose="020B0503020204020204" pitchFamily="34" charset="-122"/>
                <a:cs typeface="+mn-ea"/>
                <a:sym typeface="+mn-lt"/>
              </a:rPr>
              <a:t>3</a:t>
            </a:r>
            <a:r>
              <a:rPr kumimoji="0" lang="en-US" altLang="zh-CN"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rPr>
              <a:t> Experiments</a:t>
            </a:r>
            <a:endParaRPr kumimoji="0" lang="zh-CN" altLang="en-US"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41" name="组合 40"/>
          <p:cNvGrpSpPr/>
          <p:nvPr/>
        </p:nvGrpSpPr>
        <p:grpSpPr>
          <a:xfrm rot="10800000">
            <a:off x="0" y="304408"/>
            <a:ext cx="1010103" cy="857396"/>
            <a:chOff x="-39567" y="0"/>
            <a:chExt cx="1677745" cy="1424104"/>
          </a:xfrm>
        </p:grpSpPr>
        <p:sp>
          <p:nvSpPr>
            <p:cNvPr id="4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sp>
          <p:nvSpPr>
            <p:cNvPr id="4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grpSp>
      <p:sp>
        <p:nvSpPr>
          <p:cNvPr id="2" name="文本框 1">
            <a:extLst>
              <a:ext uri="{FF2B5EF4-FFF2-40B4-BE49-F238E27FC236}">
                <a16:creationId xmlns:a16="http://schemas.microsoft.com/office/drawing/2014/main" id="{1D02CD69-74F3-4E7C-C06A-05B356C205FE}"/>
              </a:ext>
            </a:extLst>
          </p:cNvPr>
          <p:cNvSpPr txBox="1"/>
          <p:nvPr/>
        </p:nvSpPr>
        <p:spPr>
          <a:xfrm>
            <a:off x="1206863" y="1126042"/>
            <a:ext cx="7766304" cy="369332"/>
          </a:xfrm>
          <a:prstGeom prst="rect">
            <a:avLst/>
          </a:prstGeom>
          <a:noFill/>
        </p:spPr>
        <p:txBody>
          <a:bodyPr wrap="square" rtlCol="0">
            <a:spAutoFit/>
          </a:bodyPr>
          <a:lstStyle/>
          <a:p>
            <a:pPr marL="285750" indent="-285750">
              <a:buFont typeface="Wingdings" pitchFamily="2" charset="2"/>
              <a:buChar char="Ø"/>
            </a:pPr>
            <a:r>
              <a:rPr kumimoji="1" lang="en" altLang="zh-CN" dirty="0"/>
              <a:t>Window attention is sufficient when aided by a few propagation blocks.</a:t>
            </a:r>
            <a:endParaRPr kumimoji="1" lang="zh-CN" altLang="en-US" dirty="0"/>
          </a:p>
        </p:txBody>
      </p:sp>
      <p:pic>
        <p:nvPicPr>
          <p:cNvPr id="3" name="图片 2">
            <a:extLst>
              <a:ext uri="{FF2B5EF4-FFF2-40B4-BE49-F238E27FC236}">
                <a16:creationId xmlns:a16="http://schemas.microsoft.com/office/drawing/2014/main" id="{982BE972-3BE6-9F2E-25D9-AF423042F0E4}"/>
              </a:ext>
            </a:extLst>
          </p:cNvPr>
          <p:cNvPicPr>
            <a:picLocks noChangeAspect="1"/>
          </p:cNvPicPr>
          <p:nvPr/>
        </p:nvPicPr>
        <p:blipFill>
          <a:blip r:embed="rId3"/>
          <a:stretch>
            <a:fillRect/>
          </a:stretch>
        </p:blipFill>
        <p:spPr>
          <a:xfrm>
            <a:off x="1206863" y="1666204"/>
            <a:ext cx="8458200" cy="4743449"/>
          </a:xfrm>
          <a:prstGeom prst="rect">
            <a:avLst/>
          </a:prstGeom>
        </p:spPr>
      </p:pic>
      <p:sp>
        <p:nvSpPr>
          <p:cNvPr id="5" name="文本框 4">
            <a:extLst>
              <a:ext uri="{FF2B5EF4-FFF2-40B4-BE49-F238E27FC236}">
                <a16:creationId xmlns:a16="http://schemas.microsoft.com/office/drawing/2014/main" id="{5BF3434D-B66E-918C-43AA-C0695692EBC0}"/>
              </a:ext>
            </a:extLst>
          </p:cNvPr>
          <p:cNvSpPr txBox="1"/>
          <p:nvPr/>
        </p:nvSpPr>
        <p:spPr>
          <a:xfrm>
            <a:off x="5242560" y="468343"/>
            <a:ext cx="6096000" cy="646331"/>
          </a:xfrm>
          <a:prstGeom prst="rect">
            <a:avLst/>
          </a:prstGeom>
          <a:noFill/>
        </p:spPr>
        <p:txBody>
          <a:bodyPr wrap="square">
            <a:spAutoFit/>
          </a:bodyPr>
          <a:lstStyle/>
          <a:p>
            <a:r>
              <a:rPr lang="zh-CN" altLang="en-US" b="0" i="0" dirty="0">
                <a:effectLst/>
                <a:latin typeface="-apple-system"/>
              </a:rPr>
              <a:t>重要的是，所有这些架构调整仅在微调时间内执行</a:t>
            </a:r>
            <a:r>
              <a:rPr lang="en-US" altLang="zh-CN" b="0" i="0" dirty="0">
                <a:effectLst/>
                <a:latin typeface="-apple-system"/>
              </a:rPr>
              <a:t>;</a:t>
            </a:r>
            <a:r>
              <a:rPr lang="zh-CN" altLang="en-US" b="0" i="0" dirty="0">
                <a:effectLst/>
                <a:latin typeface="-apple-system"/>
              </a:rPr>
              <a:t>它们不需要重新设计预训练架构。</a:t>
            </a:r>
            <a:endParaRPr lang="zh-CN" altLang="en-US" dirty="0"/>
          </a:p>
        </p:txBody>
      </p:sp>
    </p:spTree>
    <p:extLst>
      <p:ext uri="{BB962C8B-B14F-4D97-AF65-F5344CB8AC3E}">
        <p14:creationId xmlns:p14="http://schemas.microsoft.com/office/powerpoint/2010/main" val="557757839"/>
      </p:ext>
    </p:extLst>
  </p:cSld>
  <p:clrMapOvr>
    <a:masterClrMapping/>
  </p:clrMapOvr>
  <p:transition spd="slow" advTm="3000">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206863" y="448347"/>
            <a:ext cx="506330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spc="300" dirty="0">
                <a:solidFill>
                  <a:srgbClr val="768394"/>
                </a:solidFill>
                <a:latin typeface="微软雅黑" panose="020B0503020204020204" pitchFamily="34" charset="-122"/>
                <a:ea typeface="微软雅黑" panose="020B0503020204020204" pitchFamily="34" charset="-122"/>
                <a:cs typeface="+mn-ea"/>
                <a:sym typeface="+mn-lt"/>
              </a:rPr>
              <a:t>3</a:t>
            </a:r>
            <a:r>
              <a:rPr kumimoji="0" lang="en-US" altLang="zh-CN"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rPr>
              <a:t> Experiments</a:t>
            </a:r>
            <a:endParaRPr kumimoji="0" lang="zh-CN" altLang="en-US"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41" name="组合 40"/>
          <p:cNvGrpSpPr/>
          <p:nvPr/>
        </p:nvGrpSpPr>
        <p:grpSpPr>
          <a:xfrm rot="10800000">
            <a:off x="0" y="304408"/>
            <a:ext cx="1010103" cy="857396"/>
            <a:chOff x="-39567" y="0"/>
            <a:chExt cx="1677745" cy="1424104"/>
          </a:xfrm>
        </p:grpSpPr>
        <p:sp>
          <p:nvSpPr>
            <p:cNvPr id="4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sp>
          <p:nvSpPr>
            <p:cNvPr id="4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grpSp>
      <p:sp>
        <p:nvSpPr>
          <p:cNvPr id="2" name="文本框 1">
            <a:extLst>
              <a:ext uri="{FF2B5EF4-FFF2-40B4-BE49-F238E27FC236}">
                <a16:creationId xmlns:a16="http://schemas.microsoft.com/office/drawing/2014/main" id="{68C47B31-4C89-CB75-B0E3-BD339BDA41C6}"/>
              </a:ext>
            </a:extLst>
          </p:cNvPr>
          <p:cNvSpPr txBox="1"/>
          <p:nvPr/>
        </p:nvSpPr>
        <p:spPr>
          <a:xfrm>
            <a:off x="1206863" y="977138"/>
            <a:ext cx="6498336" cy="369332"/>
          </a:xfrm>
          <a:prstGeom prst="rect">
            <a:avLst/>
          </a:prstGeom>
          <a:noFill/>
        </p:spPr>
        <p:txBody>
          <a:bodyPr wrap="square" rtlCol="0">
            <a:spAutoFit/>
          </a:bodyPr>
          <a:lstStyle/>
          <a:p>
            <a:pPr marL="285750" indent="-285750">
              <a:buFont typeface="Wingdings" pitchFamily="2" charset="2"/>
              <a:buChar char="Ø"/>
            </a:pPr>
            <a:r>
              <a:rPr kumimoji="1" lang="en" altLang="zh-CN" dirty="0"/>
              <a:t>Masked Autoencoders provide strong pre-trained backbones.</a:t>
            </a:r>
            <a:endParaRPr kumimoji="1" lang="zh-CN" altLang="en-US" dirty="0"/>
          </a:p>
        </p:txBody>
      </p:sp>
      <p:pic>
        <p:nvPicPr>
          <p:cNvPr id="3" name="图片 2">
            <a:extLst>
              <a:ext uri="{FF2B5EF4-FFF2-40B4-BE49-F238E27FC236}">
                <a16:creationId xmlns:a16="http://schemas.microsoft.com/office/drawing/2014/main" id="{826EC6F6-933C-F252-8A44-18605711AA73}"/>
              </a:ext>
            </a:extLst>
          </p:cNvPr>
          <p:cNvPicPr>
            <a:picLocks noChangeAspect="1"/>
          </p:cNvPicPr>
          <p:nvPr/>
        </p:nvPicPr>
        <p:blipFill>
          <a:blip r:embed="rId3"/>
          <a:stretch>
            <a:fillRect/>
          </a:stretch>
        </p:blipFill>
        <p:spPr>
          <a:xfrm>
            <a:off x="1206863" y="2318143"/>
            <a:ext cx="8994119" cy="2806929"/>
          </a:xfrm>
          <a:prstGeom prst="rect">
            <a:avLst/>
          </a:prstGeom>
        </p:spPr>
      </p:pic>
    </p:spTree>
    <p:extLst>
      <p:ext uri="{BB962C8B-B14F-4D97-AF65-F5344CB8AC3E}">
        <p14:creationId xmlns:p14="http://schemas.microsoft.com/office/powerpoint/2010/main" val="3106133848"/>
      </p:ext>
    </p:extLst>
  </p:cSld>
  <p:clrMapOvr>
    <a:masterClrMapping/>
  </p:clrMapOvr>
  <p:transition spd="slow" advTm="3000">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206863" y="448347"/>
            <a:ext cx="506330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spc="300" dirty="0">
                <a:solidFill>
                  <a:srgbClr val="768394"/>
                </a:solidFill>
                <a:latin typeface="微软雅黑" panose="020B0503020204020204" pitchFamily="34" charset="-122"/>
                <a:ea typeface="微软雅黑" panose="020B0503020204020204" pitchFamily="34" charset="-122"/>
                <a:cs typeface="+mn-ea"/>
                <a:sym typeface="+mn-lt"/>
              </a:rPr>
              <a:t>3</a:t>
            </a:r>
            <a:r>
              <a:rPr kumimoji="0" lang="en-US" altLang="zh-CN"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rPr>
              <a:t> Experiments</a:t>
            </a:r>
            <a:endParaRPr kumimoji="0" lang="zh-CN" altLang="en-US"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41" name="组合 40"/>
          <p:cNvGrpSpPr/>
          <p:nvPr/>
        </p:nvGrpSpPr>
        <p:grpSpPr>
          <a:xfrm rot="10800000">
            <a:off x="0" y="304408"/>
            <a:ext cx="1010103" cy="857396"/>
            <a:chOff x="-39567" y="0"/>
            <a:chExt cx="1677745" cy="1424104"/>
          </a:xfrm>
        </p:grpSpPr>
        <p:sp>
          <p:nvSpPr>
            <p:cNvPr id="4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sp>
          <p:nvSpPr>
            <p:cNvPr id="4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grpSp>
      <p:sp>
        <p:nvSpPr>
          <p:cNvPr id="2" name="文本框 1">
            <a:extLst>
              <a:ext uri="{FF2B5EF4-FFF2-40B4-BE49-F238E27FC236}">
                <a16:creationId xmlns:a16="http://schemas.microsoft.com/office/drawing/2014/main" id="{07C25AD2-0345-57D7-0CCB-C0836F0F28AD}"/>
              </a:ext>
            </a:extLst>
          </p:cNvPr>
          <p:cNvSpPr txBox="1"/>
          <p:nvPr/>
        </p:nvSpPr>
        <p:spPr>
          <a:xfrm>
            <a:off x="1206863" y="1109129"/>
            <a:ext cx="5535168" cy="369332"/>
          </a:xfrm>
          <a:prstGeom prst="rect">
            <a:avLst/>
          </a:prstGeom>
          <a:noFill/>
        </p:spPr>
        <p:txBody>
          <a:bodyPr wrap="square" rtlCol="0">
            <a:spAutoFit/>
          </a:bodyPr>
          <a:lstStyle/>
          <a:p>
            <a:pPr marL="285750" indent="-285750">
              <a:buFont typeface="Wingdings" pitchFamily="2" charset="2"/>
              <a:buChar char="Ø"/>
            </a:pPr>
            <a:r>
              <a:rPr kumimoji="1" lang="en" altLang="zh-CN" dirty="0"/>
              <a:t>Comparisons with Hierarchical Backbones</a:t>
            </a:r>
            <a:endParaRPr kumimoji="1" lang="zh-CN" altLang="en-US" dirty="0"/>
          </a:p>
        </p:txBody>
      </p:sp>
      <p:pic>
        <p:nvPicPr>
          <p:cNvPr id="3" name="图片 2">
            <a:extLst>
              <a:ext uri="{FF2B5EF4-FFF2-40B4-BE49-F238E27FC236}">
                <a16:creationId xmlns:a16="http://schemas.microsoft.com/office/drawing/2014/main" id="{3452E76C-2309-08B7-DACF-D7D70D574A77}"/>
              </a:ext>
            </a:extLst>
          </p:cNvPr>
          <p:cNvPicPr>
            <a:picLocks noChangeAspect="1"/>
          </p:cNvPicPr>
          <p:nvPr/>
        </p:nvPicPr>
        <p:blipFill>
          <a:blip r:embed="rId3"/>
          <a:stretch>
            <a:fillRect/>
          </a:stretch>
        </p:blipFill>
        <p:spPr>
          <a:xfrm>
            <a:off x="336174" y="2023495"/>
            <a:ext cx="11260079" cy="3542496"/>
          </a:xfrm>
          <a:prstGeom prst="rect">
            <a:avLst/>
          </a:prstGeom>
        </p:spPr>
      </p:pic>
    </p:spTree>
    <p:extLst>
      <p:ext uri="{BB962C8B-B14F-4D97-AF65-F5344CB8AC3E}">
        <p14:creationId xmlns:p14="http://schemas.microsoft.com/office/powerpoint/2010/main" val="870729702"/>
      </p:ext>
    </p:extLst>
  </p:cSld>
  <p:clrMapOvr>
    <a:masterClrMapping/>
  </p:clrMapOvr>
  <p:transition spd="slow" advTm="3000">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206863" y="448347"/>
            <a:ext cx="506330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spc="300" dirty="0">
                <a:solidFill>
                  <a:srgbClr val="768394"/>
                </a:solidFill>
                <a:latin typeface="微软雅黑" panose="020B0503020204020204" pitchFamily="34" charset="-122"/>
                <a:ea typeface="微软雅黑" panose="020B0503020204020204" pitchFamily="34" charset="-122"/>
                <a:cs typeface="+mn-ea"/>
                <a:sym typeface="+mn-lt"/>
              </a:rPr>
              <a:t>3</a:t>
            </a:r>
            <a:r>
              <a:rPr kumimoji="0" lang="en-US" altLang="zh-CN"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rPr>
              <a:t> Experiments</a:t>
            </a:r>
            <a:endParaRPr kumimoji="0" lang="zh-CN" altLang="en-US"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41" name="组合 40"/>
          <p:cNvGrpSpPr/>
          <p:nvPr/>
        </p:nvGrpSpPr>
        <p:grpSpPr>
          <a:xfrm rot="10800000">
            <a:off x="0" y="304408"/>
            <a:ext cx="1010103" cy="857396"/>
            <a:chOff x="-39567" y="0"/>
            <a:chExt cx="1677745" cy="1424104"/>
          </a:xfrm>
        </p:grpSpPr>
        <p:sp>
          <p:nvSpPr>
            <p:cNvPr id="4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sp>
          <p:nvSpPr>
            <p:cNvPr id="4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grpSp>
      <p:sp>
        <p:nvSpPr>
          <p:cNvPr id="2" name="文本框 1">
            <a:extLst>
              <a:ext uri="{FF2B5EF4-FFF2-40B4-BE49-F238E27FC236}">
                <a16:creationId xmlns:a16="http://schemas.microsoft.com/office/drawing/2014/main" id="{E0FC87C6-575B-A87D-86BE-0E9A1F053715}"/>
              </a:ext>
            </a:extLst>
          </p:cNvPr>
          <p:cNvSpPr txBox="1"/>
          <p:nvPr/>
        </p:nvSpPr>
        <p:spPr>
          <a:xfrm>
            <a:off x="1206863" y="979257"/>
            <a:ext cx="4023360" cy="369332"/>
          </a:xfrm>
          <a:prstGeom prst="rect">
            <a:avLst/>
          </a:prstGeom>
          <a:noFill/>
        </p:spPr>
        <p:txBody>
          <a:bodyPr wrap="square" rtlCol="0">
            <a:spAutoFit/>
          </a:bodyPr>
          <a:lstStyle/>
          <a:p>
            <a:pPr marL="285750" indent="-285750">
              <a:buFont typeface="Wingdings" pitchFamily="2" charset="2"/>
              <a:buChar char="Ø"/>
            </a:pPr>
            <a:r>
              <a:rPr kumimoji="1" lang="en" altLang="zh-CN" dirty="0"/>
              <a:t>Comparisons with Previous Systems</a:t>
            </a:r>
            <a:endParaRPr kumimoji="1" lang="zh-CN" altLang="en-US" dirty="0"/>
          </a:p>
        </p:txBody>
      </p:sp>
      <p:pic>
        <p:nvPicPr>
          <p:cNvPr id="3" name="图片 2">
            <a:extLst>
              <a:ext uri="{FF2B5EF4-FFF2-40B4-BE49-F238E27FC236}">
                <a16:creationId xmlns:a16="http://schemas.microsoft.com/office/drawing/2014/main" id="{E3698372-192C-32EE-C308-8F7D98631BCD}"/>
              </a:ext>
            </a:extLst>
          </p:cNvPr>
          <p:cNvPicPr>
            <a:picLocks noChangeAspect="1"/>
          </p:cNvPicPr>
          <p:nvPr/>
        </p:nvPicPr>
        <p:blipFill>
          <a:blip r:embed="rId3"/>
          <a:stretch>
            <a:fillRect/>
          </a:stretch>
        </p:blipFill>
        <p:spPr>
          <a:xfrm>
            <a:off x="1206863" y="1589843"/>
            <a:ext cx="8608584" cy="4506157"/>
          </a:xfrm>
          <a:prstGeom prst="rect">
            <a:avLst/>
          </a:prstGeom>
        </p:spPr>
      </p:pic>
    </p:spTree>
    <p:extLst>
      <p:ext uri="{BB962C8B-B14F-4D97-AF65-F5344CB8AC3E}">
        <p14:creationId xmlns:p14="http://schemas.microsoft.com/office/powerpoint/2010/main" val="4029733340"/>
      </p:ext>
    </p:extLst>
  </p:cSld>
  <p:clrMapOvr>
    <a:masterClrMapping/>
  </p:clrMapOvr>
  <p:transition spd="slow" advTm="3000">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íṩľïdè"/>
        <p:cNvGrpSpPr/>
        <p:nvPr/>
      </p:nvGrpSpPr>
      <p:grpSpPr>
        <a:xfrm>
          <a:off x="0" y="0"/>
          <a:ext cx="0" cy="0"/>
          <a:chOff x="0" y="0"/>
          <a:chExt cx="0" cy="0"/>
        </a:xfrm>
      </p:grpSpPr>
      <p:pic>
        <p:nvPicPr>
          <p:cNvPr id="42" name="图片 41">
            <a:extLst>
              <a:ext uri="{FF2B5EF4-FFF2-40B4-BE49-F238E27FC236}">
                <a16:creationId xmlns:a16="http://schemas.microsoft.com/office/drawing/2014/main" id="{DAC92CAC-29F8-4F0A-8148-495B0ADD647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6106"/>
            <a:ext cx="12192000" cy="6858000"/>
          </a:xfrm>
          <a:prstGeom prst="rect">
            <a:avLst/>
          </a:prstGeom>
        </p:spPr>
      </p:pic>
      <p:grpSp>
        <p:nvGrpSpPr>
          <p:cNvPr id="44" name="组合 43">
            <a:extLst>
              <a:ext uri="{FF2B5EF4-FFF2-40B4-BE49-F238E27FC236}">
                <a16:creationId xmlns:a16="http://schemas.microsoft.com/office/drawing/2014/main" id="{41CCE9E6-3FAA-41B4-9426-B1D4B0CFE157}"/>
              </a:ext>
            </a:extLst>
          </p:cNvPr>
          <p:cNvGrpSpPr/>
          <p:nvPr/>
        </p:nvGrpSpPr>
        <p:grpSpPr>
          <a:xfrm rot="10800000">
            <a:off x="0" y="4564131"/>
            <a:ext cx="2117288" cy="2334478"/>
            <a:chOff x="9664473" y="816338"/>
            <a:chExt cx="3185286" cy="3512032"/>
          </a:xfrm>
        </p:grpSpPr>
        <p:sp>
          <p:nvSpPr>
            <p:cNvPr id="45" name="íṧḻiḋe">
              <a:extLst>
                <a:ext uri="{FF2B5EF4-FFF2-40B4-BE49-F238E27FC236}">
                  <a16:creationId xmlns:a16="http://schemas.microsoft.com/office/drawing/2014/main" id="{2822013B-ACFD-4492-A281-408EDC1CE7B9}"/>
                </a:ext>
              </a:extLst>
            </p:cNvPr>
            <p:cNvSpPr/>
            <p:nvPr/>
          </p:nvSpPr>
          <p:spPr>
            <a:xfrm>
              <a:off x="9664473" y="816338"/>
              <a:ext cx="2594163" cy="2540781"/>
            </a:xfrm>
            <a:custGeom>
              <a:avLst/>
              <a:gdLst>
                <a:gd name="connsiteX0" fmla="*/ 1096849 w 2594163"/>
                <a:gd name="connsiteY0" fmla="*/ 1533 h 2540781"/>
                <a:gd name="connsiteX1" fmla="*/ 1297103 w 2594163"/>
                <a:gd name="connsiteY1" fmla="*/ 112338 h 2540781"/>
                <a:gd name="connsiteX2" fmla="*/ 2482547 w 2594163"/>
                <a:gd name="connsiteY2" fmla="*/ 1602255 h 2540781"/>
                <a:gd name="connsiteX3" fmla="*/ 2594163 w 2594163"/>
                <a:gd name="connsiteY3" fmla="*/ 1742539 h 2540781"/>
                <a:gd name="connsiteX4" fmla="*/ 2594163 w 2594163"/>
                <a:gd name="connsiteY4" fmla="*/ 2125138 h 2540781"/>
                <a:gd name="connsiteX5" fmla="*/ 2556967 w 2594163"/>
                <a:gd name="connsiteY5" fmla="*/ 2164725 h 2540781"/>
                <a:gd name="connsiteX6" fmla="*/ 2411465 w 2594163"/>
                <a:gd name="connsiteY6" fmla="*/ 2228461 h 2540781"/>
                <a:gd name="connsiteX7" fmla="*/ 341159 w 2594163"/>
                <a:gd name="connsiteY7" fmla="*/ 2537387 h 2540781"/>
                <a:gd name="connsiteX8" fmla="*/ 20527 w 2594163"/>
                <a:gd name="connsiteY8" fmla="*/ 2136195 h 2540781"/>
                <a:gd name="connsiteX9" fmla="*/ 789206 w 2594163"/>
                <a:gd name="connsiteY9" fmla="*/ 188126 h 2540781"/>
                <a:gd name="connsiteX10" fmla="*/ 1096849 w 2594163"/>
                <a:gd name="connsiteY10" fmla="*/ 1533 h 254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4163" h="2540781">
                  <a:moveTo>
                    <a:pt x="1096849" y="1533"/>
                  </a:moveTo>
                  <a:cubicBezTo>
                    <a:pt x="1171584" y="9139"/>
                    <a:pt x="1244300" y="45184"/>
                    <a:pt x="1297103" y="112338"/>
                  </a:cubicBezTo>
                  <a:cubicBezTo>
                    <a:pt x="1297103" y="112338"/>
                    <a:pt x="1297103" y="112338"/>
                    <a:pt x="2482547" y="1602255"/>
                  </a:cubicBezTo>
                  <a:lnTo>
                    <a:pt x="2594163" y="1742539"/>
                  </a:lnTo>
                  <a:lnTo>
                    <a:pt x="2594163" y="2125138"/>
                  </a:lnTo>
                  <a:lnTo>
                    <a:pt x="2556967" y="2164725"/>
                  </a:lnTo>
                  <a:cubicBezTo>
                    <a:pt x="2517521" y="2197076"/>
                    <a:pt x="2468404" y="2219964"/>
                    <a:pt x="2411465" y="2228461"/>
                  </a:cubicBezTo>
                  <a:cubicBezTo>
                    <a:pt x="2411465" y="2228461"/>
                    <a:pt x="2411465" y="2228461"/>
                    <a:pt x="341159" y="2537387"/>
                  </a:cubicBezTo>
                  <a:cubicBezTo>
                    <a:pt x="115680" y="2571033"/>
                    <a:pt x="-61868" y="2348579"/>
                    <a:pt x="20527" y="2136195"/>
                  </a:cubicBezTo>
                  <a:cubicBezTo>
                    <a:pt x="20527" y="2136195"/>
                    <a:pt x="20527" y="2136195"/>
                    <a:pt x="789206" y="188126"/>
                  </a:cubicBezTo>
                  <a:cubicBezTo>
                    <a:pt x="842126" y="55174"/>
                    <a:pt x="972291" y="-11145"/>
                    <a:pt x="1096849" y="1533"/>
                  </a:cubicBezTo>
                  <a:close/>
                </a:path>
              </a:pathLst>
            </a:custGeom>
            <a:solidFill>
              <a:srgbClr val="6C92C0">
                <a:alpha val="66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46" name="íş1íḍè">
              <a:extLst>
                <a:ext uri="{FF2B5EF4-FFF2-40B4-BE49-F238E27FC236}">
                  <a16:creationId xmlns:a16="http://schemas.microsoft.com/office/drawing/2014/main" id="{55AC0C0F-4624-4C6B-B828-BF1FB073CE99}"/>
                </a:ext>
              </a:extLst>
            </p:cNvPr>
            <p:cNvSpPr/>
            <p:nvPr/>
          </p:nvSpPr>
          <p:spPr>
            <a:xfrm>
              <a:off x="10394558" y="1098972"/>
              <a:ext cx="2455201" cy="3229398"/>
            </a:xfrm>
            <a:custGeom>
              <a:avLst/>
              <a:gdLst>
                <a:gd name="connsiteX0" fmla="*/ 2455201 w 2455201"/>
                <a:gd name="connsiteY0" fmla="*/ 0 h 3229398"/>
                <a:gd name="connsiteX1" fmla="*/ 2455201 w 2455201"/>
                <a:gd name="connsiteY1" fmla="*/ 3229398 h 3229398"/>
                <a:gd name="connsiteX2" fmla="*/ 1689979 w 2455201"/>
                <a:gd name="connsiteY2" fmla="*/ 3229398 h 3229398"/>
                <a:gd name="connsiteX3" fmla="*/ 1422643 w 2455201"/>
                <a:gd name="connsiteY3" fmla="*/ 3097535 h 3229398"/>
                <a:gd name="connsiteX4" fmla="*/ 364836 w 2455201"/>
                <a:gd name="connsiteY4" fmla="*/ 2575771 h 3229398"/>
                <a:gd name="connsiteX5" fmla="*/ 288058 w 2455201"/>
                <a:gd name="connsiteY5" fmla="*/ 1446658 h 3229398"/>
                <a:gd name="connsiteX6" fmla="*/ 2346818 w 2455201"/>
                <a:gd name="connsiteY6" fmla="*/ 72350 h 322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5201" h="3229398">
                  <a:moveTo>
                    <a:pt x="2455201" y="0"/>
                  </a:moveTo>
                  <a:lnTo>
                    <a:pt x="2455201" y="3229398"/>
                  </a:lnTo>
                  <a:lnTo>
                    <a:pt x="1689979" y="3229398"/>
                  </a:lnTo>
                  <a:lnTo>
                    <a:pt x="1422643" y="3097535"/>
                  </a:lnTo>
                  <a:cubicBezTo>
                    <a:pt x="1104127" y="2940426"/>
                    <a:pt x="752661" y="2767066"/>
                    <a:pt x="364836" y="2575771"/>
                  </a:cubicBezTo>
                  <a:cubicBezTo>
                    <a:pt x="-85706" y="2353540"/>
                    <a:pt x="-127848" y="1727765"/>
                    <a:pt x="288058" y="1446658"/>
                  </a:cubicBezTo>
                  <a:cubicBezTo>
                    <a:pt x="288058" y="1446658"/>
                    <a:pt x="288058" y="1446658"/>
                    <a:pt x="2346818" y="72350"/>
                  </a:cubicBezTo>
                  <a:close/>
                </a:path>
              </a:pathLst>
            </a:custGeom>
            <a:solidFill>
              <a:srgbClr val="48A2A0">
                <a:alpha val="4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grpSp>
      <p:grpSp>
        <p:nvGrpSpPr>
          <p:cNvPr id="47" name="组合 46">
            <a:extLst>
              <a:ext uri="{FF2B5EF4-FFF2-40B4-BE49-F238E27FC236}">
                <a16:creationId xmlns:a16="http://schemas.microsoft.com/office/drawing/2014/main" id="{FE1F7005-2B10-4368-AA6E-018679BDEE0B}"/>
              </a:ext>
            </a:extLst>
          </p:cNvPr>
          <p:cNvGrpSpPr/>
          <p:nvPr/>
        </p:nvGrpSpPr>
        <p:grpSpPr>
          <a:xfrm rot="10800000">
            <a:off x="9002791" y="-6105"/>
            <a:ext cx="3204450" cy="4893654"/>
            <a:chOff x="-15240" y="3375944"/>
            <a:chExt cx="3204450" cy="4893654"/>
          </a:xfrm>
        </p:grpSpPr>
        <p:sp>
          <p:nvSpPr>
            <p:cNvPr id="48" name="íSliḑè">
              <a:extLst>
                <a:ext uri="{FF2B5EF4-FFF2-40B4-BE49-F238E27FC236}">
                  <a16:creationId xmlns:a16="http://schemas.microsoft.com/office/drawing/2014/main" id="{65E39635-9DFC-4AC7-A50B-0A92512C80DD}"/>
                </a:ext>
              </a:extLst>
            </p:cNvPr>
            <p:cNvSpPr/>
            <p:nvPr/>
          </p:nvSpPr>
          <p:spPr>
            <a:xfrm>
              <a:off x="-15240" y="3375944"/>
              <a:ext cx="3204450" cy="3482057"/>
            </a:xfrm>
            <a:custGeom>
              <a:avLst/>
              <a:gdLst>
                <a:gd name="connsiteX0" fmla="*/ 0 w 3204450"/>
                <a:gd name="connsiteY0" fmla="*/ 0 h 3482057"/>
                <a:gd name="connsiteX1" fmla="*/ 45983 w 3204450"/>
                <a:gd name="connsiteY1" fmla="*/ 11609 h 3482057"/>
                <a:gd name="connsiteX2" fmla="*/ 334914 w 3204450"/>
                <a:gd name="connsiteY2" fmla="*/ 204539 h 3482057"/>
                <a:gd name="connsiteX3" fmla="*/ 3098684 w 3204450"/>
                <a:gd name="connsiteY3" fmla="*/ 3361253 h 3482057"/>
                <a:gd name="connsiteX4" fmla="*/ 3204450 w 3204450"/>
                <a:gd name="connsiteY4" fmla="*/ 3482057 h 3482057"/>
                <a:gd name="connsiteX5" fmla="*/ 0 w 3204450"/>
                <a:gd name="connsiteY5" fmla="*/ 3482057 h 34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450" h="3482057">
                  <a:moveTo>
                    <a:pt x="0" y="0"/>
                  </a:moveTo>
                  <a:lnTo>
                    <a:pt x="45983" y="11609"/>
                  </a:lnTo>
                  <a:cubicBezTo>
                    <a:pt x="152616" y="46096"/>
                    <a:pt x="252790" y="109642"/>
                    <a:pt x="334914" y="204539"/>
                  </a:cubicBezTo>
                  <a:cubicBezTo>
                    <a:pt x="334914" y="204539"/>
                    <a:pt x="334914" y="204539"/>
                    <a:pt x="3098684" y="3361253"/>
                  </a:cubicBezTo>
                  <a:lnTo>
                    <a:pt x="3204450" y="3482057"/>
                  </a:lnTo>
                  <a:lnTo>
                    <a:pt x="0" y="3482057"/>
                  </a:lnTo>
                  <a:close/>
                </a:path>
              </a:pathLst>
            </a:custGeom>
            <a:solidFill>
              <a:srgbClr val="6C92C0">
                <a:alpha val="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49" name="íš1ïḋe">
              <a:extLst>
                <a:ext uri="{FF2B5EF4-FFF2-40B4-BE49-F238E27FC236}">
                  <a16:creationId xmlns:a16="http://schemas.microsoft.com/office/drawing/2014/main" id="{29907E5A-31DB-40A8-AA8D-93D6CA6C1A9A}"/>
                </a:ext>
              </a:extLst>
            </p:cNvPr>
            <p:cNvSpPr/>
            <p:nvPr/>
          </p:nvSpPr>
          <p:spPr>
            <a:xfrm>
              <a:off x="1" y="3977746"/>
              <a:ext cx="1366989" cy="4291852"/>
            </a:xfrm>
            <a:custGeom>
              <a:avLst/>
              <a:gdLst>
                <a:gd name="connsiteX0" fmla="*/ 899007 w 1366989"/>
                <a:gd name="connsiteY0" fmla="*/ 633 h 4291852"/>
                <a:gd name="connsiteX1" fmla="*/ 1343821 w 1366989"/>
                <a:gd name="connsiteY1" fmla="*/ 639191 h 4291852"/>
                <a:gd name="connsiteX2" fmla="*/ 316803 w 1366989"/>
                <a:gd name="connsiteY2" fmla="*/ 3970163 h 4291852"/>
                <a:gd name="connsiteX3" fmla="*/ 14549 w 1366989"/>
                <a:gd name="connsiteY3" fmla="*/ 4287566 h 4291852"/>
                <a:gd name="connsiteX4" fmla="*/ 0 w 1366989"/>
                <a:gd name="connsiteY4" fmla="*/ 4291852 h 4291852"/>
                <a:gd name="connsiteX5" fmla="*/ 0 w 1366989"/>
                <a:gd name="connsiteY5" fmla="*/ 186094 h 4291852"/>
                <a:gd name="connsiteX6" fmla="*/ 164343 w 1366989"/>
                <a:gd name="connsiteY6" fmla="*/ 148686 h 4291852"/>
                <a:gd name="connsiteX7" fmla="*/ 762612 w 1366989"/>
                <a:gd name="connsiteY7" fmla="*/ 12505 h 4291852"/>
                <a:gd name="connsiteX8" fmla="*/ 899007 w 1366989"/>
                <a:gd name="connsiteY8" fmla="*/ 633 h 429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989" h="4291852">
                  <a:moveTo>
                    <a:pt x="899007" y="633"/>
                  </a:moveTo>
                  <a:cubicBezTo>
                    <a:pt x="1208404" y="16359"/>
                    <a:pt x="1443395" y="322717"/>
                    <a:pt x="1343821" y="639191"/>
                  </a:cubicBezTo>
                  <a:cubicBezTo>
                    <a:pt x="1343821" y="639191"/>
                    <a:pt x="1343821" y="639191"/>
                    <a:pt x="316803" y="3970163"/>
                  </a:cubicBezTo>
                  <a:cubicBezTo>
                    <a:pt x="267015" y="4128400"/>
                    <a:pt x="151065" y="4237937"/>
                    <a:pt x="14549" y="4287566"/>
                  </a:cubicBezTo>
                  <a:lnTo>
                    <a:pt x="0" y="4291852"/>
                  </a:lnTo>
                  <a:lnTo>
                    <a:pt x="0" y="186094"/>
                  </a:lnTo>
                  <a:lnTo>
                    <a:pt x="164343" y="148686"/>
                  </a:lnTo>
                  <a:cubicBezTo>
                    <a:pt x="351042" y="106189"/>
                    <a:pt x="550189" y="60858"/>
                    <a:pt x="762612" y="12505"/>
                  </a:cubicBezTo>
                  <a:cubicBezTo>
                    <a:pt x="809090" y="2071"/>
                    <a:pt x="854808" y="-1613"/>
                    <a:pt x="899007" y="633"/>
                  </a:cubicBezTo>
                  <a:close/>
                </a:path>
              </a:pathLst>
            </a:custGeom>
            <a:solidFill>
              <a:srgbClr val="6C92C0">
                <a:alpha val="78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50" name="iṡḻiďè">
              <a:extLst>
                <a:ext uri="{FF2B5EF4-FFF2-40B4-BE49-F238E27FC236}">
                  <a16:creationId xmlns:a16="http://schemas.microsoft.com/office/drawing/2014/main" id="{1F967B35-9443-49EB-84D0-6748AC279B08}"/>
                </a:ext>
              </a:extLst>
            </p:cNvPr>
            <p:cNvSpPr>
              <a:spLocks/>
            </p:cNvSpPr>
            <p:nvPr/>
          </p:nvSpPr>
          <p:spPr bwMode="auto">
            <a:xfrm rot="17341789">
              <a:off x="632431" y="4600824"/>
              <a:ext cx="1191816" cy="103229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sp>
        <p:nvSpPr>
          <p:cNvPr id="53" name="íşḷiḍé">
            <a:extLst>
              <a:ext uri="{FF2B5EF4-FFF2-40B4-BE49-F238E27FC236}">
                <a16:creationId xmlns:a16="http://schemas.microsoft.com/office/drawing/2014/main" id="{3471AA9E-5D95-49F9-8E2C-798700544B4C}"/>
              </a:ext>
            </a:extLst>
          </p:cNvPr>
          <p:cNvSpPr/>
          <p:nvPr/>
        </p:nvSpPr>
        <p:spPr>
          <a:xfrm>
            <a:off x="4457021" y="2018283"/>
            <a:ext cx="137703" cy="137703"/>
          </a:xfrm>
          <a:prstGeom prst="ellipse">
            <a:avLst/>
          </a:prstGeom>
          <a:noFill/>
          <a:ln w="38100">
            <a:solidFill>
              <a:srgbClr val="6C92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iṡḻiďè"/>
          <p:cNvSpPr>
            <a:spLocks/>
          </p:cNvSpPr>
          <p:nvPr/>
        </p:nvSpPr>
        <p:spPr bwMode="auto">
          <a:xfrm rot="17590292">
            <a:off x="2643740" y="2459746"/>
            <a:ext cx="1979382" cy="1714453"/>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sp>
        <p:nvSpPr>
          <p:cNvPr id="36" name="iṡḻiďè"/>
          <p:cNvSpPr>
            <a:spLocks/>
          </p:cNvSpPr>
          <p:nvPr/>
        </p:nvSpPr>
        <p:spPr bwMode="auto">
          <a:xfrm rot="17590292">
            <a:off x="1732211" y="1971953"/>
            <a:ext cx="2288396" cy="1982107"/>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sp>
        <p:nvSpPr>
          <p:cNvPr id="33" name="MH_Others_1"/>
          <p:cNvSpPr txBox="1"/>
          <p:nvPr>
            <p:custDataLst>
              <p:tags r:id="rId1"/>
            </p:custDataLst>
          </p:nvPr>
        </p:nvSpPr>
        <p:spPr>
          <a:xfrm>
            <a:off x="1513457" y="2963007"/>
            <a:ext cx="3955467" cy="847938"/>
          </a:xfrm>
          <a:prstGeom prst="rect">
            <a:avLst/>
          </a:prstGeom>
          <a:noFill/>
        </p:spPr>
        <p:txBody>
          <a:bodyPr wrap="square" rtlCol="0">
            <a:noAutofit/>
          </a:bodyPr>
          <a:lstStyle/>
          <a:p>
            <a:pPr algn="ctr"/>
            <a:r>
              <a:rPr lang="en-US" altLang="zh-CN" sz="4400" b="1" dirty="0">
                <a:solidFill>
                  <a:schemeClr val="bg1"/>
                </a:solidFill>
                <a:effectLst>
                  <a:outerShdw blurRad="38100" dist="38100" dir="2700000" algn="tl">
                    <a:srgbClr val="000000">
                      <a:alpha val="43137"/>
                    </a:srgbClr>
                  </a:outerShdw>
                </a:effectLst>
                <a:cs typeface="+mn-ea"/>
                <a:sym typeface="+mn-lt"/>
              </a:rPr>
              <a:t>PART 4</a:t>
            </a:r>
            <a:endParaRPr lang="zh-CN" altLang="en-US" sz="4400" b="1" dirty="0">
              <a:solidFill>
                <a:schemeClr val="bg1"/>
              </a:solidFill>
              <a:effectLst>
                <a:outerShdw blurRad="38100" dist="38100" dir="2700000" algn="tl">
                  <a:srgbClr val="000000">
                    <a:alpha val="43137"/>
                  </a:srgbClr>
                </a:outerShdw>
              </a:effectLst>
              <a:cs typeface="+mn-ea"/>
              <a:sym typeface="+mn-lt"/>
            </a:endParaRPr>
          </a:p>
        </p:txBody>
      </p:sp>
      <p:sp>
        <p:nvSpPr>
          <p:cNvPr id="35" name="矩形 34"/>
          <p:cNvSpPr/>
          <p:nvPr/>
        </p:nvSpPr>
        <p:spPr>
          <a:xfrm>
            <a:off x="4955804" y="3054593"/>
            <a:ext cx="2618024" cy="646331"/>
          </a:xfrm>
          <a:prstGeom prst="rect">
            <a:avLst/>
          </a:prstGeom>
        </p:spPr>
        <p:txBody>
          <a:bodyPr wrap="none">
            <a:spAutoFit/>
          </a:bodyPr>
          <a:lstStyle/>
          <a:p>
            <a:r>
              <a:rPr lang="en-US" altLang="zh-CN" sz="3600" spc="300" dirty="0">
                <a:solidFill>
                  <a:srgbClr val="436B9B"/>
                </a:solidFill>
                <a:cs typeface="+mn-ea"/>
                <a:sym typeface="+mn-lt"/>
              </a:rPr>
              <a:t>Conclusion</a:t>
            </a:r>
            <a:endParaRPr lang="zh-CN" altLang="en-US" sz="3600" spc="300" dirty="0">
              <a:solidFill>
                <a:srgbClr val="436B9B"/>
              </a:solidFill>
              <a:cs typeface="+mn-ea"/>
              <a:sym typeface="+mn-lt"/>
            </a:endParaRPr>
          </a:p>
        </p:txBody>
      </p:sp>
    </p:spTree>
    <p:extLst>
      <p:ext uri="{BB962C8B-B14F-4D97-AF65-F5344CB8AC3E}">
        <p14:creationId xmlns:p14="http://schemas.microsoft.com/office/powerpoint/2010/main" val="3711898079"/>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1000" fill="hold"/>
                                        <p:tgtEl>
                                          <p:spTgt spid="37"/>
                                        </p:tgtEl>
                                        <p:attrNameLst>
                                          <p:attrName>ppt_w</p:attrName>
                                        </p:attrNameLst>
                                      </p:cBhvr>
                                      <p:tavLst>
                                        <p:tav tm="0">
                                          <p:val>
                                            <p:fltVal val="0"/>
                                          </p:val>
                                        </p:tav>
                                        <p:tav tm="100000">
                                          <p:val>
                                            <p:strVal val="#ppt_w"/>
                                          </p:val>
                                        </p:tav>
                                      </p:tavLst>
                                    </p:anim>
                                    <p:anim calcmode="lin" valueType="num">
                                      <p:cBhvr>
                                        <p:cTn id="8" dur="1000" fill="hold"/>
                                        <p:tgtEl>
                                          <p:spTgt spid="37"/>
                                        </p:tgtEl>
                                        <p:attrNameLst>
                                          <p:attrName>ppt_h</p:attrName>
                                        </p:attrNameLst>
                                      </p:cBhvr>
                                      <p:tavLst>
                                        <p:tav tm="0">
                                          <p:val>
                                            <p:fltVal val="0"/>
                                          </p:val>
                                        </p:tav>
                                        <p:tav tm="100000">
                                          <p:val>
                                            <p:strVal val="#ppt_h"/>
                                          </p:val>
                                        </p:tav>
                                      </p:tavLst>
                                    </p:anim>
                                    <p:anim calcmode="lin" valueType="num">
                                      <p:cBhvr>
                                        <p:cTn id="9" dur="1000" fill="hold"/>
                                        <p:tgtEl>
                                          <p:spTgt spid="37"/>
                                        </p:tgtEl>
                                        <p:attrNameLst>
                                          <p:attrName>style.rotation</p:attrName>
                                        </p:attrNameLst>
                                      </p:cBhvr>
                                      <p:tavLst>
                                        <p:tav tm="0">
                                          <p:val>
                                            <p:fltVal val="90"/>
                                          </p:val>
                                        </p:tav>
                                        <p:tav tm="100000">
                                          <p:val>
                                            <p:fltVal val="0"/>
                                          </p:val>
                                        </p:tav>
                                      </p:tavLst>
                                    </p:anim>
                                    <p:animEffect transition="in" filter="fade">
                                      <p:cBhvr>
                                        <p:cTn id="10" dur="1000"/>
                                        <p:tgtEl>
                                          <p:spTgt spid="37"/>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1000" fill="hold"/>
                                        <p:tgtEl>
                                          <p:spTgt spid="36"/>
                                        </p:tgtEl>
                                        <p:attrNameLst>
                                          <p:attrName>ppt_w</p:attrName>
                                        </p:attrNameLst>
                                      </p:cBhvr>
                                      <p:tavLst>
                                        <p:tav tm="0">
                                          <p:val>
                                            <p:fltVal val="0"/>
                                          </p:val>
                                        </p:tav>
                                        <p:tav tm="100000">
                                          <p:val>
                                            <p:strVal val="#ppt_w"/>
                                          </p:val>
                                        </p:tav>
                                      </p:tavLst>
                                    </p:anim>
                                    <p:anim calcmode="lin" valueType="num">
                                      <p:cBhvr>
                                        <p:cTn id="14" dur="1000" fill="hold"/>
                                        <p:tgtEl>
                                          <p:spTgt spid="36"/>
                                        </p:tgtEl>
                                        <p:attrNameLst>
                                          <p:attrName>ppt_h</p:attrName>
                                        </p:attrNameLst>
                                      </p:cBhvr>
                                      <p:tavLst>
                                        <p:tav tm="0">
                                          <p:val>
                                            <p:fltVal val="0"/>
                                          </p:val>
                                        </p:tav>
                                        <p:tav tm="100000">
                                          <p:val>
                                            <p:strVal val="#ppt_h"/>
                                          </p:val>
                                        </p:tav>
                                      </p:tavLst>
                                    </p:anim>
                                    <p:anim calcmode="lin" valueType="num">
                                      <p:cBhvr>
                                        <p:cTn id="15" dur="1000" fill="hold"/>
                                        <p:tgtEl>
                                          <p:spTgt spid="36"/>
                                        </p:tgtEl>
                                        <p:attrNameLst>
                                          <p:attrName>style.rotation</p:attrName>
                                        </p:attrNameLst>
                                      </p:cBhvr>
                                      <p:tavLst>
                                        <p:tav tm="0">
                                          <p:val>
                                            <p:fltVal val="90"/>
                                          </p:val>
                                        </p:tav>
                                        <p:tav tm="100000">
                                          <p:val>
                                            <p:fltVal val="0"/>
                                          </p:val>
                                        </p:tav>
                                      </p:tavLst>
                                    </p:anim>
                                    <p:animEffect transition="in" filter="fade">
                                      <p:cBhvr>
                                        <p:cTn id="16" dur="1000"/>
                                        <p:tgtEl>
                                          <p:spTgt spid="36"/>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p:cTn id="19" dur="1000" fill="hold"/>
                                        <p:tgtEl>
                                          <p:spTgt spid="33"/>
                                        </p:tgtEl>
                                        <p:attrNameLst>
                                          <p:attrName>ppt_w</p:attrName>
                                        </p:attrNameLst>
                                      </p:cBhvr>
                                      <p:tavLst>
                                        <p:tav tm="0">
                                          <p:val>
                                            <p:fltVal val="0"/>
                                          </p:val>
                                        </p:tav>
                                        <p:tav tm="100000">
                                          <p:val>
                                            <p:strVal val="#ppt_w"/>
                                          </p:val>
                                        </p:tav>
                                      </p:tavLst>
                                    </p:anim>
                                    <p:anim calcmode="lin" valueType="num">
                                      <p:cBhvr>
                                        <p:cTn id="20" dur="1000" fill="hold"/>
                                        <p:tgtEl>
                                          <p:spTgt spid="33"/>
                                        </p:tgtEl>
                                        <p:attrNameLst>
                                          <p:attrName>ppt_h</p:attrName>
                                        </p:attrNameLst>
                                      </p:cBhvr>
                                      <p:tavLst>
                                        <p:tav tm="0">
                                          <p:val>
                                            <p:fltVal val="0"/>
                                          </p:val>
                                        </p:tav>
                                        <p:tav tm="100000">
                                          <p:val>
                                            <p:strVal val="#ppt_h"/>
                                          </p:val>
                                        </p:tav>
                                      </p:tavLst>
                                    </p:anim>
                                    <p:anim calcmode="lin" valueType="num">
                                      <p:cBhvr>
                                        <p:cTn id="21" dur="1000" fill="hold"/>
                                        <p:tgtEl>
                                          <p:spTgt spid="33"/>
                                        </p:tgtEl>
                                        <p:attrNameLst>
                                          <p:attrName>style.rotation</p:attrName>
                                        </p:attrNameLst>
                                      </p:cBhvr>
                                      <p:tavLst>
                                        <p:tav tm="0">
                                          <p:val>
                                            <p:fltVal val="90"/>
                                          </p:val>
                                        </p:tav>
                                        <p:tav tm="100000">
                                          <p:val>
                                            <p:fltVal val="0"/>
                                          </p:val>
                                        </p:tav>
                                      </p:tavLst>
                                    </p:anim>
                                    <p:animEffect transition="in" filter="fade">
                                      <p:cBhvr>
                                        <p:cTn id="22" dur="1000"/>
                                        <p:tgtEl>
                                          <p:spTgt spid="33"/>
                                        </p:tgtEl>
                                      </p:cBhvr>
                                    </p:animEffect>
                                  </p:childTnLst>
                                </p:cTn>
                              </p:par>
                            </p:childTnLst>
                          </p:cTn>
                        </p:par>
                        <p:par>
                          <p:cTn id="23" fill="hold">
                            <p:stCondLst>
                              <p:cond delay="10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35"/>
                                        </p:tgtEl>
                                        <p:attrNameLst>
                                          <p:attrName>style.visibility</p:attrName>
                                        </p:attrNameLst>
                                      </p:cBhvr>
                                      <p:to>
                                        <p:strVal val="visible"/>
                                      </p:to>
                                    </p:set>
                                    <p:anim calcmode="lin" valueType="num">
                                      <p:cBhvr>
                                        <p:cTn id="26"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35"/>
                                        </p:tgtEl>
                                        <p:attrNameLst>
                                          <p:attrName>ppt_y</p:attrName>
                                        </p:attrNameLst>
                                      </p:cBhvr>
                                      <p:tavLst>
                                        <p:tav tm="0">
                                          <p:val>
                                            <p:strVal val="#ppt_y"/>
                                          </p:val>
                                        </p:tav>
                                        <p:tav tm="100000">
                                          <p:val>
                                            <p:strVal val="#ppt_y"/>
                                          </p:val>
                                        </p:tav>
                                      </p:tavLst>
                                    </p:anim>
                                    <p:anim calcmode="lin" valueType="num">
                                      <p:cBhvr>
                                        <p:cTn id="28"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35"/>
                                        </p:tgtEl>
                                      </p:cBhvr>
                                    </p:animEffect>
                                  </p:childTnLst>
                                </p:cTn>
                              </p:par>
                              <p:par>
                                <p:cTn id="31" presetID="6" presetClass="entr" presetSubtype="32" fill="hold" grpId="0" nodeType="with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circle(out)">
                                      <p:cBhvr>
                                        <p:cTn id="3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37" grpId="0" animBg="1"/>
      <p:bldP spid="36" grpId="0" animBg="1"/>
      <p:bldP spid="33" grpId="0"/>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a:extLst>
              <a:ext uri="{FF2B5EF4-FFF2-40B4-BE49-F238E27FC236}">
                <a16:creationId xmlns:a16="http://schemas.microsoft.com/office/drawing/2014/main" id="{6235ACF2-06A5-2619-0162-6A1E4F7A4C9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31" name="组合 30">
            <a:extLst>
              <a:ext uri="{FF2B5EF4-FFF2-40B4-BE49-F238E27FC236}">
                <a16:creationId xmlns:a16="http://schemas.microsoft.com/office/drawing/2014/main" id="{C530B1EF-09CB-1E78-E5D1-AC790F13A500}"/>
              </a:ext>
            </a:extLst>
          </p:cNvPr>
          <p:cNvGrpSpPr/>
          <p:nvPr/>
        </p:nvGrpSpPr>
        <p:grpSpPr>
          <a:xfrm rot="10800000">
            <a:off x="4004918" y="684025"/>
            <a:ext cx="1010103" cy="857396"/>
            <a:chOff x="-39567" y="0"/>
            <a:chExt cx="1677745" cy="1424104"/>
          </a:xfrm>
        </p:grpSpPr>
        <p:sp>
          <p:nvSpPr>
            <p:cNvPr id="32" name="iṡḻiďè">
              <a:extLst>
                <a:ext uri="{FF2B5EF4-FFF2-40B4-BE49-F238E27FC236}">
                  <a16:creationId xmlns:a16="http://schemas.microsoft.com/office/drawing/2014/main" id="{9137D8DC-17AA-906A-C32F-F68AC3A5908B}"/>
                </a:ext>
              </a:extLst>
            </p:cNvPr>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sp>
          <p:nvSpPr>
            <p:cNvPr id="33" name="iṡḻiďè">
              <a:extLst>
                <a:ext uri="{FF2B5EF4-FFF2-40B4-BE49-F238E27FC236}">
                  <a16:creationId xmlns:a16="http://schemas.microsoft.com/office/drawing/2014/main" id="{6F7E351A-B2ED-E74C-0025-CA5ABE4850DF}"/>
                </a:ext>
              </a:extLst>
            </p:cNvPr>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grpSp>
      <p:sp>
        <p:nvSpPr>
          <p:cNvPr id="38" name="MH_Others_1">
            <a:extLst>
              <a:ext uri="{FF2B5EF4-FFF2-40B4-BE49-F238E27FC236}">
                <a16:creationId xmlns:a16="http://schemas.microsoft.com/office/drawing/2014/main" id="{243765CB-3F62-53BF-C6DD-5E1A2D15F073}"/>
              </a:ext>
            </a:extLst>
          </p:cNvPr>
          <p:cNvSpPr txBox="1"/>
          <p:nvPr>
            <p:custDataLst>
              <p:tags r:id="rId1"/>
            </p:custDataLst>
          </p:nvPr>
        </p:nvSpPr>
        <p:spPr>
          <a:xfrm>
            <a:off x="4747959" y="684025"/>
            <a:ext cx="2475914" cy="847938"/>
          </a:xfrm>
          <a:prstGeom prst="rect">
            <a:avLst/>
          </a:prstGeom>
          <a:noFill/>
        </p:spPr>
        <p:txBody>
          <a:bodyPr wrap="square" rtlCol="0">
            <a:noAutofit/>
          </a:bodyPr>
          <a:lstStyle/>
          <a:p>
            <a:pPr algn="ctr"/>
            <a:r>
              <a:rPr lang="zh-CN" altLang="en-US" sz="4400" b="1" dirty="0">
                <a:solidFill>
                  <a:srgbClr val="6C92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目录</a:t>
            </a:r>
            <a:endParaRPr lang="en-US" altLang="zh-CN" sz="4400" b="1" dirty="0">
              <a:solidFill>
                <a:srgbClr val="6C92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39" name="文本框 38">
            <a:extLst>
              <a:ext uri="{FF2B5EF4-FFF2-40B4-BE49-F238E27FC236}">
                <a16:creationId xmlns:a16="http://schemas.microsoft.com/office/drawing/2014/main" id="{BD1E5F3E-C48E-DC9B-2EA7-4D2F8387AB1B}"/>
              </a:ext>
            </a:extLst>
          </p:cNvPr>
          <p:cNvSpPr txBox="1"/>
          <p:nvPr/>
        </p:nvSpPr>
        <p:spPr>
          <a:xfrm>
            <a:off x="3802731" y="1934818"/>
            <a:ext cx="7835705" cy="3693319"/>
          </a:xfrm>
          <a:prstGeom prst="rect">
            <a:avLst/>
          </a:prstGeom>
          <a:noFill/>
        </p:spPr>
        <p:txBody>
          <a:bodyPr wrap="square" rtlCol="0">
            <a:spAutoFit/>
          </a:bodyPr>
          <a:lstStyle/>
          <a:p>
            <a:pPr marL="285750" indent="-285750">
              <a:lnSpc>
                <a:spcPct val="150000"/>
              </a:lnSpc>
              <a:buFont typeface="Wingdings" pitchFamily="2" charset="2"/>
              <a:buChar char="Ø"/>
            </a:pPr>
            <a:r>
              <a:rPr kumimoji="1" lang="en-US" altLang="zh-CN" sz="3600" dirty="0">
                <a:solidFill>
                  <a:schemeClr val="accent2">
                    <a:lumMod val="75000"/>
                  </a:schemeClr>
                </a:solidFill>
              </a:rPr>
              <a:t>Previous researches</a:t>
            </a:r>
          </a:p>
          <a:p>
            <a:pPr marL="285750" indent="-285750">
              <a:lnSpc>
                <a:spcPct val="150000"/>
              </a:lnSpc>
              <a:buFont typeface="Wingdings" pitchFamily="2" charset="2"/>
              <a:buChar char="Ø"/>
            </a:pPr>
            <a:r>
              <a:rPr kumimoji="1" lang="en-US" altLang="zh-CN" sz="3600" dirty="0">
                <a:solidFill>
                  <a:schemeClr val="accent2">
                    <a:lumMod val="75000"/>
                  </a:schemeClr>
                </a:solidFill>
              </a:rPr>
              <a:t>Method</a:t>
            </a:r>
          </a:p>
          <a:p>
            <a:pPr marL="285750" indent="-285750">
              <a:lnSpc>
                <a:spcPct val="150000"/>
              </a:lnSpc>
              <a:buFont typeface="Wingdings" pitchFamily="2" charset="2"/>
              <a:buChar char="Ø"/>
            </a:pPr>
            <a:r>
              <a:rPr kumimoji="1" lang="en-US" altLang="zh-CN" sz="3600" dirty="0">
                <a:solidFill>
                  <a:schemeClr val="accent2">
                    <a:lumMod val="75000"/>
                  </a:schemeClr>
                </a:solidFill>
              </a:rPr>
              <a:t>Experiments</a:t>
            </a:r>
          </a:p>
          <a:p>
            <a:pPr marL="285750" indent="-285750">
              <a:lnSpc>
                <a:spcPct val="150000"/>
              </a:lnSpc>
              <a:buFont typeface="Wingdings" pitchFamily="2" charset="2"/>
              <a:buChar char="Ø"/>
            </a:pPr>
            <a:r>
              <a:rPr kumimoji="1" lang="en-US" altLang="zh-CN" sz="3600" dirty="0">
                <a:solidFill>
                  <a:schemeClr val="accent2">
                    <a:lumMod val="75000"/>
                  </a:schemeClr>
                </a:solidFill>
              </a:rPr>
              <a:t>Conclusion</a:t>
            </a:r>
          </a:p>
          <a:p>
            <a:pPr marL="285750" indent="-285750">
              <a:buFont typeface="Wingdings" pitchFamily="2" charset="2"/>
              <a:buChar char="Ø"/>
            </a:pPr>
            <a:endParaRPr kumimoji="1" lang="zh-CN" altLang="en-US" dirty="0"/>
          </a:p>
        </p:txBody>
      </p:sp>
    </p:spTree>
    <p:extLst>
      <p:ext uri="{BB962C8B-B14F-4D97-AF65-F5344CB8AC3E}">
        <p14:creationId xmlns:p14="http://schemas.microsoft.com/office/powerpoint/2010/main" val="499915789"/>
      </p:ext>
    </p:extLst>
  </p:cSld>
  <p:clrMapOvr>
    <a:masterClrMapping/>
  </p:clrMapOvr>
  <p:transition spd="slow" advTm="3000">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206863" y="448347"/>
            <a:ext cx="506330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spc="300" dirty="0">
                <a:solidFill>
                  <a:srgbClr val="768394"/>
                </a:solidFill>
                <a:latin typeface="微软雅黑" panose="020B0503020204020204" pitchFamily="34" charset="-122"/>
                <a:ea typeface="微软雅黑" panose="020B0503020204020204" pitchFamily="34" charset="-122"/>
                <a:cs typeface="+mn-ea"/>
                <a:sym typeface="+mn-lt"/>
              </a:rPr>
              <a:t>4</a:t>
            </a:r>
            <a:r>
              <a:rPr kumimoji="0" lang="en-US" altLang="zh-CN"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rPr>
              <a:t> Conclusion</a:t>
            </a:r>
            <a:endParaRPr kumimoji="0" lang="zh-CN" altLang="en-US"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41" name="组合 40"/>
          <p:cNvGrpSpPr/>
          <p:nvPr/>
        </p:nvGrpSpPr>
        <p:grpSpPr>
          <a:xfrm rot="10800000">
            <a:off x="0" y="304408"/>
            <a:ext cx="1010103" cy="857396"/>
            <a:chOff x="-39567" y="0"/>
            <a:chExt cx="1677745" cy="1424104"/>
          </a:xfrm>
        </p:grpSpPr>
        <p:sp>
          <p:nvSpPr>
            <p:cNvPr id="4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sp>
          <p:nvSpPr>
            <p:cNvPr id="4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grpSp>
      <p:sp>
        <p:nvSpPr>
          <p:cNvPr id="4" name="文本框 3">
            <a:extLst>
              <a:ext uri="{FF2B5EF4-FFF2-40B4-BE49-F238E27FC236}">
                <a16:creationId xmlns:a16="http://schemas.microsoft.com/office/drawing/2014/main" id="{0E994AF0-DDC6-BBAC-36AE-5088E11E80E5}"/>
              </a:ext>
            </a:extLst>
          </p:cNvPr>
          <p:cNvSpPr txBox="1"/>
          <p:nvPr/>
        </p:nvSpPr>
        <p:spPr>
          <a:xfrm>
            <a:off x="1010102" y="1161804"/>
            <a:ext cx="10450378" cy="50783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en" altLang="zh-CN" dirty="0">
                <a:latin typeface="SimSun" panose="02010600030101010101" pitchFamily="2" charset="-122"/>
                <a:ea typeface="SimSun" panose="02010600030101010101" pitchFamily="2" charset="-122"/>
              </a:rPr>
              <a:t> </a:t>
            </a:r>
            <a:r>
              <a:rPr kumimoji="1" lang="en" altLang="zh-CN" dirty="0" err="1">
                <a:latin typeface="SimSun" panose="02010600030101010101" pitchFamily="2" charset="-122"/>
                <a:ea typeface="SimSun" panose="02010600030101010101" pitchFamily="2" charset="-122"/>
              </a:rPr>
              <a:t>VitDet</a:t>
            </a:r>
            <a:r>
              <a:rPr kumimoji="1" lang="zh-CN" altLang="en-US" dirty="0">
                <a:latin typeface="SimSun" panose="02010600030101010101" pitchFamily="2" charset="-122"/>
                <a:ea typeface="SimSun" panose="02010600030101010101" pitchFamily="2" charset="-122"/>
              </a:rPr>
              <a:t>探索了使用纯粹的、非分层的视觉</a:t>
            </a:r>
            <a:r>
              <a:rPr kumimoji="1" lang="en" altLang="zh-CN" dirty="0">
                <a:latin typeface="SimSun" panose="02010600030101010101" pitchFamily="2" charset="-122"/>
                <a:ea typeface="SimSun" panose="02010600030101010101" pitchFamily="2" charset="-122"/>
              </a:rPr>
              <a:t>Transformer</a:t>
            </a:r>
            <a:r>
              <a:rPr kumimoji="1" lang="zh-CN" altLang="en" dirty="0">
                <a:latin typeface="SimSun" panose="02010600030101010101" pitchFamily="2" charset="-122"/>
                <a:ea typeface="SimSun" panose="02010600030101010101" pitchFamily="2" charset="-122"/>
              </a:rPr>
              <a:t>（</a:t>
            </a:r>
            <a:r>
              <a:rPr kumimoji="1" lang="en" altLang="zh-CN" dirty="0" err="1">
                <a:latin typeface="SimSun" panose="02010600030101010101" pitchFamily="2" charset="-122"/>
                <a:ea typeface="SimSun" panose="02010600030101010101" pitchFamily="2" charset="-122"/>
              </a:rPr>
              <a:t>ViT</a:t>
            </a:r>
            <a:r>
              <a:rPr kumimoji="1" lang="zh-CN" altLang="en" dirty="0">
                <a:latin typeface="SimSun" panose="02010600030101010101" pitchFamily="2" charset="-122"/>
                <a:ea typeface="SimSun" panose="02010600030101010101" pitchFamily="2" charset="-122"/>
              </a:rPr>
              <a:t>）</a:t>
            </a:r>
            <a:r>
              <a:rPr kumimoji="1" lang="zh-CN" altLang="en-US" dirty="0">
                <a:latin typeface="SimSun" panose="02010600030101010101" pitchFamily="2" charset="-122"/>
                <a:ea typeface="SimSun" panose="02010600030101010101" pitchFamily="2" charset="-122"/>
              </a:rPr>
              <a:t>作为目标检测的骨干网络，而不是使用传统的基于卷积的分层网络，这挑战了目标检测中的常规设计思路。</a:t>
            </a:r>
          </a:p>
          <a:p>
            <a:pPr marL="285750" indent="-285750">
              <a:lnSpc>
                <a:spcPct val="150000"/>
              </a:lnSpc>
              <a:buFont typeface="Arial" panose="020B0604020202020204" pitchFamily="34" charset="0"/>
              <a:buChar char="•"/>
            </a:pPr>
            <a:endParaRPr kumimoji="1" lang="zh-CN" altLang="en-US" dirty="0">
              <a:latin typeface="SimSun" panose="02010600030101010101" pitchFamily="2" charset="-122"/>
              <a:ea typeface="SimSun" panose="02010600030101010101" pitchFamily="2" charset="-122"/>
            </a:endParaRPr>
          </a:p>
          <a:p>
            <a:pPr marL="285750" indent="-285750">
              <a:lnSpc>
                <a:spcPct val="150000"/>
              </a:lnSpc>
              <a:buFont typeface="Arial" panose="020B0604020202020204" pitchFamily="34" charset="0"/>
              <a:buChar char="•"/>
            </a:pPr>
            <a:r>
              <a:rPr kumimoji="1" lang="en-US" altLang="zh-CN" dirty="0">
                <a:latin typeface="SimSun" panose="02010600030101010101" pitchFamily="2" charset="-122"/>
                <a:ea typeface="SimSun" panose="02010600030101010101" pitchFamily="2" charset="-122"/>
              </a:rPr>
              <a:t> </a:t>
            </a:r>
            <a:r>
              <a:rPr kumimoji="1" lang="en" altLang="zh-CN" dirty="0" err="1">
                <a:latin typeface="SimSun" panose="02010600030101010101" pitchFamily="2" charset="-122"/>
                <a:ea typeface="SimSun" panose="02010600030101010101" pitchFamily="2" charset="-122"/>
              </a:rPr>
              <a:t>VitDet</a:t>
            </a:r>
            <a:r>
              <a:rPr kumimoji="1" lang="zh-CN" altLang="en-US" dirty="0">
                <a:latin typeface="SimSun" panose="02010600030101010101" pitchFamily="2" charset="-122"/>
                <a:ea typeface="SimSun" panose="02010600030101010101" pitchFamily="2" charset="-122"/>
              </a:rPr>
              <a:t>的贡献是它证明了普通的</a:t>
            </a:r>
            <a:r>
              <a:rPr kumimoji="1" lang="en" altLang="zh-CN" dirty="0" err="1">
                <a:latin typeface="SimSun" panose="02010600030101010101" pitchFamily="2" charset="-122"/>
                <a:ea typeface="SimSun" panose="02010600030101010101" pitchFamily="2" charset="-122"/>
              </a:rPr>
              <a:t>ViT</a:t>
            </a:r>
            <a:r>
              <a:rPr kumimoji="1" lang="zh-CN" altLang="en-US" dirty="0">
                <a:latin typeface="SimSun" panose="02010600030101010101" pitchFamily="2" charset="-122"/>
                <a:ea typeface="SimSun" panose="02010600030101010101" pitchFamily="2" charset="-122"/>
              </a:rPr>
              <a:t>可以通过最小的调整，如使用简单的特征金字塔和窗口注意力，来适应目标检测任务，而无需重新设计用于预训练的分层主干。它还表明了掩蔽自编码器（</a:t>
            </a:r>
            <a:r>
              <a:rPr kumimoji="1" lang="en" altLang="zh-CN" dirty="0">
                <a:latin typeface="SimSun" panose="02010600030101010101" pitchFamily="2" charset="-122"/>
                <a:ea typeface="SimSun" panose="02010600030101010101" pitchFamily="2" charset="-122"/>
              </a:rPr>
              <a:t>MAE</a:t>
            </a:r>
            <a:r>
              <a:rPr kumimoji="1" lang="zh-CN" altLang="en" dirty="0">
                <a:latin typeface="SimSun" panose="02010600030101010101" pitchFamily="2" charset="-122"/>
                <a:ea typeface="SimSun" panose="02010600030101010101" pitchFamily="2" charset="-122"/>
              </a:rPr>
              <a:t>）</a:t>
            </a:r>
            <a:r>
              <a:rPr kumimoji="1" lang="zh-CN" altLang="en-US" dirty="0">
                <a:latin typeface="SimSun" panose="02010600030101010101" pitchFamily="2" charset="-122"/>
                <a:ea typeface="SimSun" panose="02010600030101010101" pitchFamily="2" charset="-122"/>
              </a:rPr>
              <a:t>预训练的有效性，使得普通的</a:t>
            </a:r>
            <a:r>
              <a:rPr kumimoji="1" lang="en" altLang="zh-CN" dirty="0" err="1">
                <a:latin typeface="SimSun" panose="02010600030101010101" pitchFamily="2" charset="-122"/>
                <a:ea typeface="SimSun" panose="02010600030101010101" pitchFamily="2" charset="-122"/>
              </a:rPr>
              <a:t>ViT</a:t>
            </a:r>
            <a:r>
              <a:rPr kumimoji="1" lang="zh-CN" altLang="en-US" dirty="0">
                <a:latin typeface="SimSun" panose="02010600030101010101" pitchFamily="2" charset="-122"/>
                <a:ea typeface="SimSun" panose="02010600030101010101" pitchFamily="2" charset="-122"/>
              </a:rPr>
              <a:t>可以优于在</a:t>
            </a:r>
            <a:r>
              <a:rPr kumimoji="1" lang="en" altLang="zh-CN" dirty="0">
                <a:latin typeface="SimSun" panose="02010600030101010101" pitchFamily="2" charset="-122"/>
                <a:ea typeface="SimSun" panose="02010600030101010101" pitchFamily="2" charset="-122"/>
              </a:rPr>
              <a:t>ImageNet</a:t>
            </a:r>
            <a:r>
              <a:rPr kumimoji="1" lang="zh-CN" altLang="en-US" dirty="0">
                <a:latin typeface="SimSun" panose="02010600030101010101" pitchFamily="2" charset="-122"/>
                <a:ea typeface="SimSun" panose="02010600030101010101" pitchFamily="2" charset="-122"/>
              </a:rPr>
              <a:t>上进行有监督预训练的分层主干。</a:t>
            </a:r>
            <a:endParaRPr kumimoji="1" lang="en-US" altLang="zh-CN" dirty="0">
              <a:latin typeface="SimSun" panose="02010600030101010101" pitchFamily="2" charset="-122"/>
              <a:ea typeface="SimSun" panose="02010600030101010101" pitchFamily="2" charset="-122"/>
            </a:endParaRPr>
          </a:p>
          <a:p>
            <a:pPr>
              <a:lnSpc>
                <a:spcPct val="150000"/>
              </a:lnSpc>
            </a:pPr>
            <a:endParaRPr kumimoji="1" lang="en-US" altLang="zh-CN" dirty="0">
              <a:latin typeface="SimSun" panose="02010600030101010101" pitchFamily="2" charset="-122"/>
              <a:ea typeface="SimSun" panose="02010600030101010101" pitchFamily="2" charset="-122"/>
            </a:endParaRPr>
          </a:p>
          <a:p>
            <a:pPr marL="285750" indent="-285750">
              <a:lnSpc>
                <a:spcPct val="150000"/>
              </a:lnSpc>
              <a:buFont typeface="Arial" panose="020B0604020202020204" pitchFamily="34" charset="0"/>
              <a:buChar char="•"/>
            </a:pPr>
            <a:r>
              <a:rPr lang="en" altLang="zh-CN" b="0" i="0" dirty="0" err="1">
                <a:solidFill>
                  <a:srgbClr val="121212"/>
                </a:solidFill>
                <a:effectLst/>
                <a:latin typeface="SimSun" panose="02010600030101010101" pitchFamily="2" charset="-122"/>
                <a:ea typeface="SimSun" panose="02010600030101010101" pitchFamily="2" charset="-122"/>
              </a:rPr>
              <a:t>ViTDet</a:t>
            </a:r>
            <a:r>
              <a:rPr lang="zh-CN" altLang="en-US" b="0" i="0" dirty="0">
                <a:solidFill>
                  <a:srgbClr val="121212"/>
                </a:solidFill>
                <a:effectLst/>
                <a:latin typeface="SimSun" panose="02010600030101010101" pitchFamily="2" charset="-122"/>
                <a:ea typeface="SimSun" panose="02010600030101010101" pitchFamily="2" charset="-122"/>
              </a:rPr>
              <a:t>这个工作系统地探讨了如何将</a:t>
            </a:r>
            <a:r>
              <a:rPr lang="en" altLang="zh-CN" b="0" i="0" dirty="0" err="1">
                <a:solidFill>
                  <a:srgbClr val="121212"/>
                </a:solidFill>
                <a:effectLst/>
                <a:latin typeface="SimSun" panose="02010600030101010101" pitchFamily="2" charset="-122"/>
                <a:ea typeface="SimSun" panose="02010600030101010101" pitchFamily="2" charset="-122"/>
              </a:rPr>
              <a:t>ViT</a:t>
            </a:r>
            <a:r>
              <a:rPr lang="zh-CN" altLang="en-US" b="0" i="0" dirty="0">
                <a:solidFill>
                  <a:srgbClr val="121212"/>
                </a:solidFill>
                <a:effectLst/>
                <a:latin typeface="SimSun" panose="02010600030101010101" pitchFamily="2" charset="-122"/>
                <a:ea typeface="SimSun" panose="02010600030101010101" pitchFamily="2" charset="-122"/>
              </a:rPr>
              <a:t>更好地应用在下游检测任务，它不直接对改变原生</a:t>
            </a:r>
            <a:r>
              <a:rPr lang="en" altLang="zh-CN" b="0" i="0" dirty="0" err="1">
                <a:solidFill>
                  <a:srgbClr val="121212"/>
                </a:solidFill>
                <a:effectLst/>
                <a:latin typeface="SimSun" panose="02010600030101010101" pitchFamily="2" charset="-122"/>
                <a:ea typeface="SimSun" panose="02010600030101010101" pitchFamily="2" charset="-122"/>
              </a:rPr>
              <a:t>ViT</a:t>
            </a:r>
            <a:r>
              <a:rPr lang="zh-CN" altLang="en-US" b="0" i="0" dirty="0">
                <a:solidFill>
                  <a:srgbClr val="121212"/>
                </a:solidFill>
                <a:effectLst/>
                <a:latin typeface="SimSun" panose="02010600030101010101" pitchFamily="2" charset="-122"/>
                <a:ea typeface="SimSun" panose="02010600030101010101" pitchFamily="2" charset="-122"/>
              </a:rPr>
              <a:t>的预训练过程，而是在适应下游任务上做适当地改进，并实现了和层级</a:t>
            </a:r>
            <a:r>
              <a:rPr lang="en" altLang="zh-CN" b="0" i="0" dirty="0" err="1">
                <a:solidFill>
                  <a:srgbClr val="121212"/>
                </a:solidFill>
                <a:effectLst/>
                <a:latin typeface="SimSun" panose="02010600030101010101" pitchFamily="2" charset="-122"/>
                <a:ea typeface="SimSun" panose="02010600030101010101" pitchFamily="2" charset="-122"/>
              </a:rPr>
              <a:t>ViT</a:t>
            </a:r>
            <a:r>
              <a:rPr lang="zh-CN" altLang="en-US" b="0" i="0" dirty="0">
                <a:solidFill>
                  <a:srgbClr val="121212"/>
                </a:solidFill>
                <a:effectLst/>
                <a:latin typeface="SimSun" panose="02010600030101010101" pitchFamily="2" charset="-122"/>
                <a:ea typeface="SimSun" panose="02010600030101010101" pitchFamily="2" charset="-122"/>
              </a:rPr>
              <a:t>模型类似甚至更好的性能，而且也证明了</a:t>
            </a:r>
            <a:r>
              <a:rPr lang="en" altLang="zh-CN" b="0" i="0" dirty="0">
                <a:solidFill>
                  <a:srgbClr val="121212"/>
                </a:solidFill>
                <a:effectLst/>
                <a:latin typeface="SimSun" panose="02010600030101010101" pitchFamily="2" charset="-122"/>
                <a:ea typeface="SimSun" panose="02010600030101010101" pitchFamily="2" charset="-122"/>
              </a:rPr>
              <a:t>MAE</a:t>
            </a:r>
            <a:r>
              <a:rPr lang="zh-CN" altLang="en-US" b="0" i="0" dirty="0">
                <a:solidFill>
                  <a:srgbClr val="121212"/>
                </a:solidFill>
                <a:effectLst/>
                <a:latin typeface="SimSun" panose="02010600030101010101" pitchFamily="2" charset="-122"/>
                <a:ea typeface="SimSun" panose="02010600030101010101" pitchFamily="2" charset="-122"/>
              </a:rPr>
              <a:t>预训练对性能的提升所起到的巨大作用。</a:t>
            </a:r>
          </a:p>
          <a:p>
            <a:pPr marL="285750" indent="-285750">
              <a:buFont typeface="Arial" panose="020B0604020202020204" pitchFamily="34" charset="0"/>
              <a:buChar char="•"/>
            </a:pP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603850653"/>
      </p:ext>
    </p:extLst>
  </p:cSld>
  <p:clrMapOvr>
    <a:masterClrMapping/>
  </p:clrMapOvr>
  <p:transition spd="slow" advTm="3000">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206863" y="448347"/>
            <a:ext cx="506330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spc="300" dirty="0">
                <a:solidFill>
                  <a:srgbClr val="768394"/>
                </a:solidFill>
                <a:latin typeface="微软雅黑" panose="020B0503020204020204" pitchFamily="34" charset="-122"/>
                <a:ea typeface="微软雅黑" panose="020B0503020204020204" pitchFamily="34" charset="-122"/>
                <a:cs typeface="+mn-ea"/>
                <a:sym typeface="+mn-lt"/>
              </a:rPr>
              <a:t>4</a:t>
            </a:r>
            <a:r>
              <a:rPr kumimoji="0" lang="en-US" altLang="zh-CN"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rPr>
              <a:t> Conclusion</a:t>
            </a:r>
            <a:endParaRPr kumimoji="0" lang="zh-CN" altLang="en-US"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41" name="组合 40"/>
          <p:cNvGrpSpPr/>
          <p:nvPr/>
        </p:nvGrpSpPr>
        <p:grpSpPr>
          <a:xfrm rot="10800000">
            <a:off x="0" y="304408"/>
            <a:ext cx="1010103" cy="857396"/>
            <a:chOff x="-39567" y="0"/>
            <a:chExt cx="1677745" cy="1424104"/>
          </a:xfrm>
        </p:grpSpPr>
        <p:sp>
          <p:nvSpPr>
            <p:cNvPr id="4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sp>
          <p:nvSpPr>
            <p:cNvPr id="4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grpSp>
      <p:sp>
        <p:nvSpPr>
          <p:cNvPr id="4" name="文本框 3">
            <a:extLst>
              <a:ext uri="{FF2B5EF4-FFF2-40B4-BE49-F238E27FC236}">
                <a16:creationId xmlns:a16="http://schemas.microsoft.com/office/drawing/2014/main" id="{0E994AF0-DDC6-BBAC-36AE-5088E11E80E5}"/>
              </a:ext>
            </a:extLst>
          </p:cNvPr>
          <p:cNvSpPr txBox="1"/>
          <p:nvPr/>
        </p:nvSpPr>
        <p:spPr>
          <a:xfrm>
            <a:off x="1010102" y="1161804"/>
            <a:ext cx="10450378" cy="50783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en" altLang="zh-CN" dirty="0">
                <a:latin typeface="SimSun" panose="02010600030101010101" pitchFamily="2" charset="-122"/>
                <a:ea typeface="SimSun" panose="02010600030101010101" pitchFamily="2" charset="-122"/>
              </a:rPr>
              <a:t> </a:t>
            </a:r>
            <a:r>
              <a:rPr kumimoji="1" lang="en" altLang="zh-CN" dirty="0" err="1">
                <a:latin typeface="SimSun" panose="02010600030101010101" pitchFamily="2" charset="-122"/>
                <a:ea typeface="SimSun" panose="02010600030101010101" pitchFamily="2" charset="-122"/>
              </a:rPr>
              <a:t>VitDet</a:t>
            </a:r>
            <a:r>
              <a:rPr kumimoji="1" lang="zh-CN" altLang="en-US" dirty="0">
                <a:latin typeface="SimSun" panose="02010600030101010101" pitchFamily="2" charset="-122"/>
                <a:ea typeface="SimSun" panose="02010600030101010101" pitchFamily="2" charset="-122"/>
              </a:rPr>
              <a:t>探索了使用纯粹的、非分层的视觉</a:t>
            </a:r>
            <a:r>
              <a:rPr kumimoji="1" lang="en" altLang="zh-CN" dirty="0">
                <a:latin typeface="SimSun" panose="02010600030101010101" pitchFamily="2" charset="-122"/>
                <a:ea typeface="SimSun" panose="02010600030101010101" pitchFamily="2" charset="-122"/>
              </a:rPr>
              <a:t>Transformer</a:t>
            </a:r>
            <a:r>
              <a:rPr kumimoji="1" lang="zh-CN" altLang="en" dirty="0">
                <a:latin typeface="SimSun" panose="02010600030101010101" pitchFamily="2" charset="-122"/>
                <a:ea typeface="SimSun" panose="02010600030101010101" pitchFamily="2" charset="-122"/>
              </a:rPr>
              <a:t>（</a:t>
            </a:r>
            <a:r>
              <a:rPr kumimoji="1" lang="en" altLang="zh-CN" dirty="0" err="1">
                <a:latin typeface="SimSun" panose="02010600030101010101" pitchFamily="2" charset="-122"/>
                <a:ea typeface="SimSun" panose="02010600030101010101" pitchFamily="2" charset="-122"/>
              </a:rPr>
              <a:t>ViT</a:t>
            </a:r>
            <a:r>
              <a:rPr kumimoji="1" lang="zh-CN" altLang="en" dirty="0">
                <a:latin typeface="SimSun" panose="02010600030101010101" pitchFamily="2" charset="-122"/>
                <a:ea typeface="SimSun" panose="02010600030101010101" pitchFamily="2" charset="-122"/>
              </a:rPr>
              <a:t>）</a:t>
            </a:r>
            <a:r>
              <a:rPr kumimoji="1" lang="zh-CN" altLang="en-US" dirty="0">
                <a:latin typeface="SimSun" panose="02010600030101010101" pitchFamily="2" charset="-122"/>
                <a:ea typeface="SimSun" panose="02010600030101010101" pitchFamily="2" charset="-122"/>
              </a:rPr>
              <a:t>作为目标检测的骨干网络，而不是使用传统的基于卷积的分层网络，这挑战了目标检测中的常规设计思路。</a:t>
            </a:r>
          </a:p>
          <a:p>
            <a:pPr marL="285750" indent="-285750">
              <a:lnSpc>
                <a:spcPct val="150000"/>
              </a:lnSpc>
              <a:buFont typeface="Arial" panose="020B0604020202020204" pitchFamily="34" charset="0"/>
              <a:buChar char="•"/>
            </a:pPr>
            <a:endParaRPr kumimoji="1" lang="zh-CN" altLang="en-US" dirty="0">
              <a:latin typeface="SimSun" panose="02010600030101010101" pitchFamily="2" charset="-122"/>
              <a:ea typeface="SimSun" panose="02010600030101010101" pitchFamily="2" charset="-122"/>
            </a:endParaRPr>
          </a:p>
          <a:p>
            <a:pPr marL="285750" indent="-285750">
              <a:lnSpc>
                <a:spcPct val="150000"/>
              </a:lnSpc>
              <a:buFont typeface="Arial" panose="020B0604020202020204" pitchFamily="34" charset="0"/>
              <a:buChar char="•"/>
            </a:pPr>
            <a:r>
              <a:rPr kumimoji="1" lang="en-US" altLang="zh-CN" dirty="0">
                <a:latin typeface="SimSun" panose="02010600030101010101" pitchFamily="2" charset="-122"/>
                <a:ea typeface="SimSun" panose="02010600030101010101" pitchFamily="2" charset="-122"/>
              </a:rPr>
              <a:t> </a:t>
            </a:r>
            <a:r>
              <a:rPr kumimoji="1" lang="en" altLang="zh-CN" dirty="0" err="1">
                <a:latin typeface="SimSun" panose="02010600030101010101" pitchFamily="2" charset="-122"/>
                <a:ea typeface="SimSun" panose="02010600030101010101" pitchFamily="2" charset="-122"/>
              </a:rPr>
              <a:t>VitDet</a:t>
            </a:r>
            <a:r>
              <a:rPr kumimoji="1" lang="zh-CN" altLang="en-US" dirty="0">
                <a:latin typeface="SimSun" panose="02010600030101010101" pitchFamily="2" charset="-122"/>
                <a:ea typeface="SimSun" panose="02010600030101010101" pitchFamily="2" charset="-122"/>
              </a:rPr>
              <a:t>的贡献是它证明了普通的</a:t>
            </a:r>
            <a:r>
              <a:rPr kumimoji="1" lang="en" altLang="zh-CN" dirty="0" err="1">
                <a:latin typeface="SimSun" panose="02010600030101010101" pitchFamily="2" charset="-122"/>
                <a:ea typeface="SimSun" panose="02010600030101010101" pitchFamily="2" charset="-122"/>
              </a:rPr>
              <a:t>ViT</a:t>
            </a:r>
            <a:r>
              <a:rPr kumimoji="1" lang="zh-CN" altLang="en-US" dirty="0">
                <a:latin typeface="SimSun" panose="02010600030101010101" pitchFamily="2" charset="-122"/>
                <a:ea typeface="SimSun" panose="02010600030101010101" pitchFamily="2" charset="-122"/>
              </a:rPr>
              <a:t>可以通过最小的调整，如使用简单的特征金字塔和窗口注意力，来适应目标检测任务，而无需重新设计用于预训练的分层主干。它还表明了掩蔽自编码器（</a:t>
            </a:r>
            <a:r>
              <a:rPr kumimoji="1" lang="en" altLang="zh-CN" dirty="0">
                <a:latin typeface="SimSun" panose="02010600030101010101" pitchFamily="2" charset="-122"/>
                <a:ea typeface="SimSun" panose="02010600030101010101" pitchFamily="2" charset="-122"/>
              </a:rPr>
              <a:t>MAE</a:t>
            </a:r>
            <a:r>
              <a:rPr kumimoji="1" lang="zh-CN" altLang="en" dirty="0">
                <a:latin typeface="SimSun" panose="02010600030101010101" pitchFamily="2" charset="-122"/>
                <a:ea typeface="SimSun" panose="02010600030101010101" pitchFamily="2" charset="-122"/>
              </a:rPr>
              <a:t>）</a:t>
            </a:r>
            <a:r>
              <a:rPr kumimoji="1" lang="zh-CN" altLang="en-US" dirty="0">
                <a:latin typeface="SimSun" panose="02010600030101010101" pitchFamily="2" charset="-122"/>
                <a:ea typeface="SimSun" panose="02010600030101010101" pitchFamily="2" charset="-122"/>
              </a:rPr>
              <a:t>预训练的有效性，使得普通的</a:t>
            </a:r>
            <a:r>
              <a:rPr kumimoji="1" lang="en" altLang="zh-CN" dirty="0" err="1">
                <a:latin typeface="SimSun" panose="02010600030101010101" pitchFamily="2" charset="-122"/>
                <a:ea typeface="SimSun" panose="02010600030101010101" pitchFamily="2" charset="-122"/>
              </a:rPr>
              <a:t>ViT</a:t>
            </a:r>
            <a:r>
              <a:rPr kumimoji="1" lang="zh-CN" altLang="en-US" dirty="0">
                <a:latin typeface="SimSun" panose="02010600030101010101" pitchFamily="2" charset="-122"/>
                <a:ea typeface="SimSun" panose="02010600030101010101" pitchFamily="2" charset="-122"/>
              </a:rPr>
              <a:t>可以优于在</a:t>
            </a:r>
            <a:r>
              <a:rPr kumimoji="1" lang="en" altLang="zh-CN" dirty="0">
                <a:latin typeface="SimSun" panose="02010600030101010101" pitchFamily="2" charset="-122"/>
                <a:ea typeface="SimSun" panose="02010600030101010101" pitchFamily="2" charset="-122"/>
              </a:rPr>
              <a:t>ImageNet</a:t>
            </a:r>
            <a:r>
              <a:rPr kumimoji="1" lang="zh-CN" altLang="en-US" dirty="0">
                <a:latin typeface="SimSun" panose="02010600030101010101" pitchFamily="2" charset="-122"/>
                <a:ea typeface="SimSun" panose="02010600030101010101" pitchFamily="2" charset="-122"/>
              </a:rPr>
              <a:t>上进行有监督预训练的分层主干。</a:t>
            </a:r>
            <a:endParaRPr kumimoji="1" lang="en-US" altLang="zh-CN" dirty="0">
              <a:latin typeface="SimSun" panose="02010600030101010101" pitchFamily="2" charset="-122"/>
              <a:ea typeface="SimSun" panose="02010600030101010101" pitchFamily="2" charset="-122"/>
            </a:endParaRPr>
          </a:p>
          <a:p>
            <a:pPr>
              <a:lnSpc>
                <a:spcPct val="150000"/>
              </a:lnSpc>
            </a:pPr>
            <a:endParaRPr kumimoji="1" lang="en-US" altLang="zh-CN" dirty="0">
              <a:latin typeface="SimSun" panose="02010600030101010101" pitchFamily="2" charset="-122"/>
              <a:ea typeface="SimSun" panose="02010600030101010101" pitchFamily="2" charset="-122"/>
            </a:endParaRPr>
          </a:p>
          <a:p>
            <a:pPr marL="285750" indent="-285750">
              <a:lnSpc>
                <a:spcPct val="150000"/>
              </a:lnSpc>
              <a:buFont typeface="Arial" panose="020B0604020202020204" pitchFamily="34" charset="0"/>
              <a:buChar char="•"/>
            </a:pPr>
            <a:r>
              <a:rPr lang="en" altLang="zh-CN" b="0" i="0" dirty="0" err="1">
                <a:solidFill>
                  <a:srgbClr val="121212"/>
                </a:solidFill>
                <a:effectLst/>
                <a:latin typeface="SimSun" panose="02010600030101010101" pitchFamily="2" charset="-122"/>
                <a:ea typeface="SimSun" panose="02010600030101010101" pitchFamily="2" charset="-122"/>
              </a:rPr>
              <a:t>ViTDet</a:t>
            </a:r>
            <a:r>
              <a:rPr lang="zh-CN" altLang="en-US" b="0" i="0" dirty="0">
                <a:solidFill>
                  <a:srgbClr val="121212"/>
                </a:solidFill>
                <a:effectLst/>
                <a:latin typeface="SimSun" panose="02010600030101010101" pitchFamily="2" charset="-122"/>
                <a:ea typeface="SimSun" panose="02010600030101010101" pitchFamily="2" charset="-122"/>
              </a:rPr>
              <a:t>这个工作系统地探讨了如何将</a:t>
            </a:r>
            <a:r>
              <a:rPr lang="en" altLang="zh-CN" b="0" i="0" dirty="0" err="1">
                <a:solidFill>
                  <a:srgbClr val="121212"/>
                </a:solidFill>
                <a:effectLst/>
                <a:latin typeface="SimSun" panose="02010600030101010101" pitchFamily="2" charset="-122"/>
                <a:ea typeface="SimSun" panose="02010600030101010101" pitchFamily="2" charset="-122"/>
              </a:rPr>
              <a:t>ViT</a:t>
            </a:r>
            <a:r>
              <a:rPr lang="zh-CN" altLang="en-US" b="0" i="0" dirty="0">
                <a:solidFill>
                  <a:srgbClr val="121212"/>
                </a:solidFill>
                <a:effectLst/>
                <a:latin typeface="SimSun" panose="02010600030101010101" pitchFamily="2" charset="-122"/>
                <a:ea typeface="SimSun" panose="02010600030101010101" pitchFamily="2" charset="-122"/>
              </a:rPr>
              <a:t>更好地应用在下游检测任务，它不直接对改变原生</a:t>
            </a:r>
            <a:r>
              <a:rPr lang="en" altLang="zh-CN" b="0" i="0" dirty="0" err="1">
                <a:solidFill>
                  <a:srgbClr val="121212"/>
                </a:solidFill>
                <a:effectLst/>
                <a:latin typeface="SimSun" panose="02010600030101010101" pitchFamily="2" charset="-122"/>
                <a:ea typeface="SimSun" panose="02010600030101010101" pitchFamily="2" charset="-122"/>
              </a:rPr>
              <a:t>ViT</a:t>
            </a:r>
            <a:r>
              <a:rPr lang="zh-CN" altLang="en-US" b="0" i="0" dirty="0">
                <a:solidFill>
                  <a:srgbClr val="121212"/>
                </a:solidFill>
                <a:effectLst/>
                <a:latin typeface="SimSun" panose="02010600030101010101" pitchFamily="2" charset="-122"/>
                <a:ea typeface="SimSun" panose="02010600030101010101" pitchFamily="2" charset="-122"/>
              </a:rPr>
              <a:t>的预训练过程，而是在适应下游任务上做适当地改进，并实现了和层级</a:t>
            </a:r>
            <a:r>
              <a:rPr lang="en" altLang="zh-CN" b="0" i="0" dirty="0" err="1">
                <a:solidFill>
                  <a:srgbClr val="121212"/>
                </a:solidFill>
                <a:effectLst/>
                <a:latin typeface="SimSun" panose="02010600030101010101" pitchFamily="2" charset="-122"/>
                <a:ea typeface="SimSun" panose="02010600030101010101" pitchFamily="2" charset="-122"/>
              </a:rPr>
              <a:t>ViT</a:t>
            </a:r>
            <a:r>
              <a:rPr lang="zh-CN" altLang="en-US" b="0" i="0" dirty="0">
                <a:solidFill>
                  <a:srgbClr val="121212"/>
                </a:solidFill>
                <a:effectLst/>
                <a:latin typeface="SimSun" panose="02010600030101010101" pitchFamily="2" charset="-122"/>
                <a:ea typeface="SimSun" panose="02010600030101010101" pitchFamily="2" charset="-122"/>
              </a:rPr>
              <a:t>模型类似甚至更好的性能，而且也证明了</a:t>
            </a:r>
            <a:r>
              <a:rPr lang="en" altLang="zh-CN" b="0" i="0" dirty="0">
                <a:solidFill>
                  <a:srgbClr val="121212"/>
                </a:solidFill>
                <a:effectLst/>
                <a:latin typeface="SimSun" panose="02010600030101010101" pitchFamily="2" charset="-122"/>
                <a:ea typeface="SimSun" panose="02010600030101010101" pitchFamily="2" charset="-122"/>
              </a:rPr>
              <a:t>MAE</a:t>
            </a:r>
            <a:r>
              <a:rPr lang="zh-CN" altLang="en-US" b="0" i="0" dirty="0">
                <a:solidFill>
                  <a:srgbClr val="121212"/>
                </a:solidFill>
                <a:effectLst/>
                <a:latin typeface="SimSun" panose="02010600030101010101" pitchFamily="2" charset="-122"/>
                <a:ea typeface="SimSun" panose="02010600030101010101" pitchFamily="2" charset="-122"/>
              </a:rPr>
              <a:t>预训练对性能的提升所起到的巨大作用。</a:t>
            </a:r>
          </a:p>
          <a:p>
            <a:pPr marL="285750" indent="-285750">
              <a:buFont typeface="Arial" panose="020B0604020202020204" pitchFamily="34" charset="0"/>
              <a:buChar char="•"/>
            </a:pP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2193857944"/>
      </p:ext>
    </p:extLst>
  </p:cSld>
  <p:clrMapOvr>
    <a:masterClrMapping/>
  </p:clrMapOvr>
  <p:transition spd="slow" advTm="3000">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íṩľïdè"/>
        <p:cNvGrpSpPr/>
        <p:nvPr/>
      </p:nvGrpSpPr>
      <p:grpSpPr>
        <a:xfrm>
          <a:off x="0" y="0"/>
          <a:ext cx="0" cy="0"/>
          <a:chOff x="0" y="0"/>
          <a:chExt cx="0" cy="0"/>
        </a:xfrm>
      </p:grpSpPr>
      <p:pic>
        <p:nvPicPr>
          <p:cNvPr id="42" name="图片 41">
            <a:extLst>
              <a:ext uri="{FF2B5EF4-FFF2-40B4-BE49-F238E27FC236}">
                <a16:creationId xmlns:a16="http://schemas.microsoft.com/office/drawing/2014/main" id="{DAC92CAC-29F8-4F0A-8148-495B0ADD647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6106"/>
            <a:ext cx="12192000" cy="6858000"/>
          </a:xfrm>
          <a:prstGeom prst="rect">
            <a:avLst/>
          </a:prstGeom>
        </p:spPr>
      </p:pic>
      <p:grpSp>
        <p:nvGrpSpPr>
          <p:cNvPr id="44" name="组合 43">
            <a:extLst>
              <a:ext uri="{FF2B5EF4-FFF2-40B4-BE49-F238E27FC236}">
                <a16:creationId xmlns:a16="http://schemas.microsoft.com/office/drawing/2014/main" id="{41CCE9E6-3FAA-41B4-9426-B1D4B0CFE157}"/>
              </a:ext>
            </a:extLst>
          </p:cNvPr>
          <p:cNvGrpSpPr/>
          <p:nvPr/>
        </p:nvGrpSpPr>
        <p:grpSpPr>
          <a:xfrm rot="10800000">
            <a:off x="0" y="4564131"/>
            <a:ext cx="2117288" cy="2334478"/>
            <a:chOff x="9664473" y="816338"/>
            <a:chExt cx="3185286" cy="3512032"/>
          </a:xfrm>
        </p:grpSpPr>
        <p:sp>
          <p:nvSpPr>
            <p:cNvPr id="45" name="íṧḻiḋe">
              <a:extLst>
                <a:ext uri="{FF2B5EF4-FFF2-40B4-BE49-F238E27FC236}">
                  <a16:creationId xmlns:a16="http://schemas.microsoft.com/office/drawing/2014/main" id="{2822013B-ACFD-4492-A281-408EDC1CE7B9}"/>
                </a:ext>
              </a:extLst>
            </p:cNvPr>
            <p:cNvSpPr/>
            <p:nvPr/>
          </p:nvSpPr>
          <p:spPr>
            <a:xfrm>
              <a:off x="9664473" y="816338"/>
              <a:ext cx="2594163" cy="2540781"/>
            </a:xfrm>
            <a:custGeom>
              <a:avLst/>
              <a:gdLst>
                <a:gd name="connsiteX0" fmla="*/ 1096849 w 2594163"/>
                <a:gd name="connsiteY0" fmla="*/ 1533 h 2540781"/>
                <a:gd name="connsiteX1" fmla="*/ 1297103 w 2594163"/>
                <a:gd name="connsiteY1" fmla="*/ 112338 h 2540781"/>
                <a:gd name="connsiteX2" fmla="*/ 2482547 w 2594163"/>
                <a:gd name="connsiteY2" fmla="*/ 1602255 h 2540781"/>
                <a:gd name="connsiteX3" fmla="*/ 2594163 w 2594163"/>
                <a:gd name="connsiteY3" fmla="*/ 1742539 h 2540781"/>
                <a:gd name="connsiteX4" fmla="*/ 2594163 w 2594163"/>
                <a:gd name="connsiteY4" fmla="*/ 2125138 h 2540781"/>
                <a:gd name="connsiteX5" fmla="*/ 2556967 w 2594163"/>
                <a:gd name="connsiteY5" fmla="*/ 2164725 h 2540781"/>
                <a:gd name="connsiteX6" fmla="*/ 2411465 w 2594163"/>
                <a:gd name="connsiteY6" fmla="*/ 2228461 h 2540781"/>
                <a:gd name="connsiteX7" fmla="*/ 341159 w 2594163"/>
                <a:gd name="connsiteY7" fmla="*/ 2537387 h 2540781"/>
                <a:gd name="connsiteX8" fmla="*/ 20527 w 2594163"/>
                <a:gd name="connsiteY8" fmla="*/ 2136195 h 2540781"/>
                <a:gd name="connsiteX9" fmla="*/ 789206 w 2594163"/>
                <a:gd name="connsiteY9" fmla="*/ 188126 h 2540781"/>
                <a:gd name="connsiteX10" fmla="*/ 1096849 w 2594163"/>
                <a:gd name="connsiteY10" fmla="*/ 1533 h 254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4163" h="2540781">
                  <a:moveTo>
                    <a:pt x="1096849" y="1533"/>
                  </a:moveTo>
                  <a:cubicBezTo>
                    <a:pt x="1171584" y="9139"/>
                    <a:pt x="1244300" y="45184"/>
                    <a:pt x="1297103" y="112338"/>
                  </a:cubicBezTo>
                  <a:cubicBezTo>
                    <a:pt x="1297103" y="112338"/>
                    <a:pt x="1297103" y="112338"/>
                    <a:pt x="2482547" y="1602255"/>
                  </a:cubicBezTo>
                  <a:lnTo>
                    <a:pt x="2594163" y="1742539"/>
                  </a:lnTo>
                  <a:lnTo>
                    <a:pt x="2594163" y="2125138"/>
                  </a:lnTo>
                  <a:lnTo>
                    <a:pt x="2556967" y="2164725"/>
                  </a:lnTo>
                  <a:cubicBezTo>
                    <a:pt x="2517521" y="2197076"/>
                    <a:pt x="2468404" y="2219964"/>
                    <a:pt x="2411465" y="2228461"/>
                  </a:cubicBezTo>
                  <a:cubicBezTo>
                    <a:pt x="2411465" y="2228461"/>
                    <a:pt x="2411465" y="2228461"/>
                    <a:pt x="341159" y="2537387"/>
                  </a:cubicBezTo>
                  <a:cubicBezTo>
                    <a:pt x="115680" y="2571033"/>
                    <a:pt x="-61868" y="2348579"/>
                    <a:pt x="20527" y="2136195"/>
                  </a:cubicBezTo>
                  <a:cubicBezTo>
                    <a:pt x="20527" y="2136195"/>
                    <a:pt x="20527" y="2136195"/>
                    <a:pt x="789206" y="188126"/>
                  </a:cubicBezTo>
                  <a:cubicBezTo>
                    <a:pt x="842126" y="55174"/>
                    <a:pt x="972291" y="-11145"/>
                    <a:pt x="1096849" y="1533"/>
                  </a:cubicBezTo>
                  <a:close/>
                </a:path>
              </a:pathLst>
            </a:custGeom>
            <a:solidFill>
              <a:srgbClr val="6C92C0">
                <a:alpha val="66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46" name="íş1íḍè">
              <a:extLst>
                <a:ext uri="{FF2B5EF4-FFF2-40B4-BE49-F238E27FC236}">
                  <a16:creationId xmlns:a16="http://schemas.microsoft.com/office/drawing/2014/main" id="{55AC0C0F-4624-4C6B-B828-BF1FB073CE99}"/>
                </a:ext>
              </a:extLst>
            </p:cNvPr>
            <p:cNvSpPr/>
            <p:nvPr/>
          </p:nvSpPr>
          <p:spPr>
            <a:xfrm>
              <a:off x="10394558" y="1098972"/>
              <a:ext cx="2455201" cy="3229398"/>
            </a:xfrm>
            <a:custGeom>
              <a:avLst/>
              <a:gdLst>
                <a:gd name="connsiteX0" fmla="*/ 2455201 w 2455201"/>
                <a:gd name="connsiteY0" fmla="*/ 0 h 3229398"/>
                <a:gd name="connsiteX1" fmla="*/ 2455201 w 2455201"/>
                <a:gd name="connsiteY1" fmla="*/ 3229398 h 3229398"/>
                <a:gd name="connsiteX2" fmla="*/ 1689979 w 2455201"/>
                <a:gd name="connsiteY2" fmla="*/ 3229398 h 3229398"/>
                <a:gd name="connsiteX3" fmla="*/ 1422643 w 2455201"/>
                <a:gd name="connsiteY3" fmla="*/ 3097535 h 3229398"/>
                <a:gd name="connsiteX4" fmla="*/ 364836 w 2455201"/>
                <a:gd name="connsiteY4" fmla="*/ 2575771 h 3229398"/>
                <a:gd name="connsiteX5" fmla="*/ 288058 w 2455201"/>
                <a:gd name="connsiteY5" fmla="*/ 1446658 h 3229398"/>
                <a:gd name="connsiteX6" fmla="*/ 2346818 w 2455201"/>
                <a:gd name="connsiteY6" fmla="*/ 72350 h 322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5201" h="3229398">
                  <a:moveTo>
                    <a:pt x="2455201" y="0"/>
                  </a:moveTo>
                  <a:lnTo>
                    <a:pt x="2455201" y="3229398"/>
                  </a:lnTo>
                  <a:lnTo>
                    <a:pt x="1689979" y="3229398"/>
                  </a:lnTo>
                  <a:lnTo>
                    <a:pt x="1422643" y="3097535"/>
                  </a:lnTo>
                  <a:cubicBezTo>
                    <a:pt x="1104127" y="2940426"/>
                    <a:pt x="752661" y="2767066"/>
                    <a:pt x="364836" y="2575771"/>
                  </a:cubicBezTo>
                  <a:cubicBezTo>
                    <a:pt x="-85706" y="2353540"/>
                    <a:pt x="-127848" y="1727765"/>
                    <a:pt x="288058" y="1446658"/>
                  </a:cubicBezTo>
                  <a:cubicBezTo>
                    <a:pt x="288058" y="1446658"/>
                    <a:pt x="288058" y="1446658"/>
                    <a:pt x="2346818" y="72350"/>
                  </a:cubicBezTo>
                  <a:close/>
                </a:path>
              </a:pathLst>
            </a:custGeom>
            <a:solidFill>
              <a:srgbClr val="48A2A0">
                <a:alpha val="4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grpSp>
      <p:grpSp>
        <p:nvGrpSpPr>
          <p:cNvPr id="47" name="组合 46">
            <a:extLst>
              <a:ext uri="{FF2B5EF4-FFF2-40B4-BE49-F238E27FC236}">
                <a16:creationId xmlns:a16="http://schemas.microsoft.com/office/drawing/2014/main" id="{FE1F7005-2B10-4368-AA6E-018679BDEE0B}"/>
              </a:ext>
            </a:extLst>
          </p:cNvPr>
          <p:cNvGrpSpPr/>
          <p:nvPr/>
        </p:nvGrpSpPr>
        <p:grpSpPr>
          <a:xfrm rot="10800000">
            <a:off x="9002791" y="-6105"/>
            <a:ext cx="3204450" cy="4893654"/>
            <a:chOff x="-15240" y="3375944"/>
            <a:chExt cx="3204450" cy="4893654"/>
          </a:xfrm>
        </p:grpSpPr>
        <p:sp>
          <p:nvSpPr>
            <p:cNvPr id="48" name="íSliḑè">
              <a:extLst>
                <a:ext uri="{FF2B5EF4-FFF2-40B4-BE49-F238E27FC236}">
                  <a16:creationId xmlns:a16="http://schemas.microsoft.com/office/drawing/2014/main" id="{65E39635-9DFC-4AC7-A50B-0A92512C80DD}"/>
                </a:ext>
              </a:extLst>
            </p:cNvPr>
            <p:cNvSpPr/>
            <p:nvPr/>
          </p:nvSpPr>
          <p:spPr>
            <a:xfrm>
              <a:off x="-15240" y="3375944"/>
              <a:ext cx="3204450" cy="3482057"/>
            </a:xfrm>
            <a:custGeom>
              <a:avLst/>
              <a:gdLst>
                <a:gd name="connsiteX0" fmla="*/ 0 w 3204450"/>
                <a:gd name="connsiteY0" fmla="*/ 0 h 3482057"/>
                <a:gd name="connsiteX1" fmla="*/ 45983 w 3204450"/>
                <a:gd name="connsiteY1" fmla="*/ 11609 h 3482057"/>
                <a:gd name="connsiteX2" fmla="*/ 334914 w 3204450"/>
                <a:gd name="connsiteY2" fmla="*/ 204539 h 3482057"/>
                <a:gd name="connsiteX3" fmla="*/ 3098684 w 3204450"/>
                <a:gd name="connsiteY3" fmla="*/ 3361253 h 3482057"/>
                <a:gd name="connsiteX4" fmla="*/ 3204450 w 3204450"/>
                <a:gd name="connsiteY4" fmla="*/ 3482057 h 3482057"/>
                <a:gd name="connsiteX5" fmla="*/ 0 w 3204450"/>
                <a:gd name="connsiteY5" fmla="*/ 3482057 h 34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450" h="3482057">
                  <a:moveTo>
                    <a:pt x="0" y="0"/>
                  </a:moveTo>
                  <a:lnTo>
                    <a:pt x="45983" y="11609"/>
                  </a:lnTo>
                  <a:cubicBezTo>
                    <a:pt x="152616" y="46096"/>
                    <a:pt x="252790" y="109642"/>
                    <a:pt x="334914" y="204539"/>
                  </a:cubicBezTo>
                  <a:cubicBezTo>
                    <a:pt x="334914" y="204539"/>
                    <a:pt x="334914" y="204539"/>
                    <a:pt x="3098684" y="3361253"/>
                  </a:cubicBezTo>
                  <a:lnTo>
                    <a:pt x="3204450" y="3482057"/>
                  </a:lnTo>
                  <a:lnTo>
                    <a:pt x="0" y="3482057"/>
                  </a:lnTo>
                  <a:close/>
                </a:path>
              </a:pathLst>
            </a:custGeom>
            <a:solidFill>
              <a:srgbClr val="6C92C0">
                <a:alpha val="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49" name="íš1ïḋe">
              <a:extLst>
                <a:ext uri="{FF2B5EF4-FFF2-40B4-BE49-F238E27FC236}">
                  <a16:creationId xmlns:a16="http://schemas.microsoft.com/office/drawing/2014/main" id="{29907E5A-31DB-40A8-AA8D-93D6CA6C1A9A}"/>
                </a:ext>
              </a:extLst>
            </p:cNvPr>
            <p:cNvSpPr/>
            <p:nvPr/>
          </p:nvSpPr>
          <p:spPr>
            <a:xfrm>
              <a:off x="1" y="3977746"/>
              <a:ext cx="1366989" cy="4291852"/>
            </a:xfrm>
            <a:custGeom>
              <a:avLst/>
              <a:gdLst>
                <a:gd name="connsiteX0" fmla="*/ 899007 w 1366989"/>
                <a:gd name="connsiteY0" fmla="*/ 633 h 4291852"/>
                <a:gd name="connsiteX1" fmla="*/ 1343821 w 1366989"/>
                <a:gd name="connsiteY1" fmla="*/ 639191 h 4291852"/>
                <a:gd name="connsiteX2" fmla="*/ 316803 w 1366989"/>
                <a:gd name="connsiteY2" fmla="*/ 3970163 h 4291852"/>
                <a:gd name="connsiteX3" fmla="*/ 14549 w 1366989"/>
                <a:gd name="connsiteY3" fmla="*/ 4287566 h 4291852"/>
                <a:gd name="connsiteX4" fmla="*/ 0 w 1366989"/>
                <a:gd name="connsiteY4" fmla="*/ 4291852 h 4291852"/>
                <a:gd name="connsiteX5" fmla="*/ 0 w 1366989"/>
                <a:gd name="connsiteY5" fmla="*/ 186094 h 4291852"/>
                <a:gd name="connsiteX6" fmla="*/ 164343 w 1366989"/>
                <a:gd name="connsiteY6" fmla="*/ 148686 h 4291852"/>
                <a:gd name="connsiteX7" fmla="*/ 762612 w 1366989"/>
                <a:gd name="connsiteY7" fmla="*/ 12505 h 4291852"/>
                <a:gd name="connsiteX8" fmla="*/ 899007 w 1366989"/>
                <a:gd name="connsiteY8" fmla="*/ 633 h 429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989" h="4291852">
                  <a:moveTo>
                    <a:pt x="899007" y="633"/>
                  </a:moveTo>
                  <a:cubicBezTo>
                    <a:pt x="1208404" y="16359"/>
                    <a:pt x="1443395" y="322717"/>
                    <a:pt x="1343821" y="639191"/>
                  </a:cubicBezTo>
                  <a:cubicBezTo>
                    <a:pt x="1343821" y="639191"/>
                    <a:pt x="1343821" y="639191"/>
                    <a:pt x="316803" y="3970163"/>
                  </a:cubicBezTo>
                  <a:cubicBezTo>
                    <a:pt x="267015" y="4128400"/>
                    <a:pt x="151065" y="4237937"/>
                    <a:pt x="14549" y="4287566"/>
                  </a:cubicBezTo>
                  <a:lnTo>
                    <a:pt x="0" y="4291852"/>
                  </a:lnTo>
                  <a:lnTo>
                    <a:pt x="0" y="186094"/>
                  </a:lnTo>
                  <a:lnTo>
                    <a:pt x="164343" y="148686"/>
                  </a:lnTo>
                  <a:cubicBezTo>
                    <a:pt x="351042" y="106189"/>
                    <a:pt x="550189" y="60858"/>
                    <a:pt x="762612" y="12505"/>
                  </a:cubicBezTo>
                  <a:cubicBezTo>
                    <a:pt x="809090" y="2071"/>
                    <a:pt x="854808" y="-1613"/>
                    <a:pt x="899007" y="633"/>
                  </a:cubicBezTo>
                  <a:close/>
                </a:path>
              </a:pathLst>
            </a:custGeom>
            <a:solidFill>
              <a:srgbClr val="6C92C0">
                <a:alpha val="78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50" name="iṡḻiďè">
              <a:extLst>
                <a:ext uri="{FF2B5EF4-FFF2-40B4-BE49-F238E27FC236}">
                  <a16:creationId xmlns:a16="http://schemas.microsoft.com/office/drawing/2014/main" id="{1F967B35-9443-49EB-84D0-6748AC279B08}"/>
                </a:ext>
              </a:extLst>
            </p:cNvPr>
            <p:cNvSpPr>
              <a:spLocks/>
            </p:cNvSpPr>
            <p:nvPr/>
          </p:nvSpPr>
          <p:spPr bwMode="auto">
            <a:xfrm rot="17341789">
              <a:off x="632431" y="4600824"/>
              <a:ext cx="1191816" cy="103229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sp>
        <p:nvSpPr>
          <p:cNvPr id="53" name="íşḷiḍé">
            <a:extLst>
              <a:ext uri="{FF2B5EF4-FFF2-40B4-BE49-F238E27FC236}">
                <a16:creationId xmlns:a16="http://schemas.microsoft.com/office/drawing/2014/main" id="{3471AA9E-5D95-49F9-8E2C-798700544B4C}"/>
              </a:ext>
            </a:extLst>
          </p:cNvPr>
          <p:cNvSpPr/>
          <p:nvPr/>
        </p:nvSpPr>
        <p:spPr>
          <a:xfrm>
            <a:off x="4457021" y="2018283"/>
            <a:ext cx="137703" cy="137703"/>
          </a:xfrm>
          <a:prstGeom prst="ellipse">
            <a:avLst/>
          </a:prstGeom>
          <a:noFill/>
          <a:ln w="38100">
            <a:solidFill>
              <a:srgbClr val="6C92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iṡḻiďè"/>
          <p:cNvSpPr>
            <a:spLocks/>
          </p:cNvSpPr>
          <p:nvPr/>
        </p:nvSpPr>
        <p:spPr bwMode="auto">
          <a:xfrm rot="17590292">
            <a:off x="2643740" y="2459746"/>
            <a:ext cx="1979382" cy="1714453"/>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sp>
        <p:nvSpPr>
          <p:cNvPr id="36" name="iṡḻiďè"/>
          <p:cNvSpPr>
            <a:spLocks/>
          </p:cNvSpPr>
          <p:nvPr/>
        </p:nvSpPr>
        <p:spPr bwMode="auto">
          <a:xfrm rot="17590292">
            <a:off x="1732211" y="1971953"/>
            <a:ext cx="2288396" cy="1982107"/>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sp>
        <p:nvSpPr>
          <p:cNvPr id="33" name="MH_Others_1"/>
          <p:cNvSpPr txBox="1"/>
          <p:nvPr>
            <p:custDataLst>
              <p:tags r:id="rId1"/>
            </p:custDataLst>
          </p:nvPr>
        </p:nvSpPr>
        <p:spPr>
          <a:xfrm>
            <a:off x="1513457" y="2963007"/>
            <a:ext cx="3955467" cy="847938"/>
          </a:xfrm>
          <a:prstGeom prst="rect">
            <a:avLst/>
          </a:prstGeom>
          <a:noFill/>
        </p:spPr>
        <p:txBody>
          <a:bodyPr wrap="square" rtlCol="0">
            <a:noAutofit/>
          </a:bodyPr>
          <a:lstStyle/>
          <a:p>
            <a:pPr algn="ctr"/>
            <a:r>
              <a:rPr lang="en-US" altLang="zh-CN" sz="4400" b="1" dirty="0">
                <a:solidFill>
                  <a:schemeClr val="bg1"/>
                </a:solidFill>
                <a:effectLst>
                  <a:outerShdw blurRad="38100" dist="38100" dir="2700000" algn="tl">
                    <a:srgbClr val="000000">
                      <a:alpha val="43137"/>
                    </a:srgbClr>
                  </a:outerShdw>
                </a:effectLst>
                <a:cs typeface="+mn-ea"/>
                <a:sym typeface="+mn-lt"/>
              </a:rPr>
              <a:t>PART 01</a:t>
            </a:r>
            <a:endParaRPr lang="zh-CN" altLang="en-US" sz="4400" b="1" dirty="0">
              <a:solidFill>
                <a:schemeClr val="bg1"/>
              </a:solidFill>
              <a:effectLst>
                <a:outerShdw blurRad="38100" dist="38100" dir="2700000" algn="tl">
                  <a:srgbClr val="000000">
                    <a:alpha val="43137"/>
                  </a:srgbClr>
                </a:outerShdw>
              </a:effectLst>
              <a:cs typeface="+mn-ea"/>
              <a:sym typeface="+mn-lt"/>
            </a:endParaRPr>
          </a:p>
        </p:txBody>
      </p:sp>
      <p:sp>
        <p:nvSpPr>
          <p:cNvPr id="35" name="矩形 34"/>
          <p:cNvSpPr/>
          <p:nvPr/>
        </p:nvSpPr>
        <p:spPr>
          <a:xfrm>
            <a:off x="4955804" y="3054593"/>
            <a:ext cx="4725204" cy="646331"/>
          </a:xfrm>
          <a:prstGeom prst="rect">
            <a:avLst/>
          </a:prstGeom>
        </p:spPr>
        <p:txBody>
          <a:bodyPr wrap="none">
            <a:spAutoFit/>
          </a:bodyPr>
          <a:lstStyle/>
          <a:p>
            <a:r>
              <a:rPr lang="en-US" altLang="zh-CN" sz="3600" spc="300" dirty="0">
                <a:solidFill>
                  <a:srgbClr val="436B9B"/>
                </a:solidFill>
                <a:cs typeface="+mn-ea"/>
                <a:sym typeface="+mn-lt"/>
              </a:rPr>
              <a:t>Previous Researches</a:t>
            </a:r>
            <a:endParaRPr lang="zh-CN" altLang="en-US" sz="3600" spc="300" dirty="0">
              <a:solidFill>
                <a:srgbClr val="436B9B"/>
              </a:solidFill>
              <a:cs typeface="+mn-ea"/>
              <a:sym typeface="+mn-lt"/>
            </a:endParaRPr>
          </a:p>
        </p:txBody>
      </p:sp>
    </p:spTree>
    <p:extLst>
      <p:ext uri="{BB962C8B-B14F-4D97-AF65-F5344CB8AC3E}">
        <p14:creationId xmlns:p14="http://schemas.microsoft.com/office/powerpoint/2010/main" val="3778734200"/>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1000" fill="hold"/>
                                        <p:tgtEl>
                                          <p:spTgt spid="37"/>
                                        </p:tgtEl>
                                        <p:attrNameLst>
                                          <p:attrName>ppt_w</p:attrName>
                                        </p:attrNameLst>
                                      </p:cBhvr>
                                      <p:tavLst>
                                        <p:tav tm="0">
                                          <p:val>
                                            <p:fltVal val="0"/>
                                          </p:val>
                                        </p:tav>
                                        <p:tav tm="100000">
                                          <p:val>
                                            <p:strVal val="#ppt_w"/>
                                          </p:val>
                                        </p:tav>
                                      </p:tavLst>
                                    </p:anim>
                                    <p:anim calcmode="lin" valueType="num">
                                      <p:cBhvr>
                                        <p:cTn id="8" dur="1000" fill="hold"/>
                                        <p:tgtEl>
                                          <p:spTgt spid="37"/>
                                        </p:tgtEl>
                                        <p:attrNameLst>
                                          <p:attrName>ppt_h</p:attrName>
                                        </p:attrNameLst>
                                      </p:cBhvr>
                                      <p:tavLst>
                                        <p:tav tm="0">
                                          <p:val>
                                            <p:fltVal val="0"/>
                                          </p:val>
                                        </p:tav>
                                        <p:tav tm="100000">
                                          <p:val>
                                            <p:strVal val="#ppt_h"/>
                                          </p:val>
                                        </p:tav>
                                      </p:tavLst>
                                    </p:anim>
                                    <p:anim calcmode="lin" valueType="num">
                                      <p:cBhvr>
                                        <p:cTn id="9" dur="1000" fill="hold"/>
                                        <p:tgtEl>
                                          <p:spTgt spid="37"/>
                                        </p:tgtEl>
                                        <p:attrNameLst>
                                          <p:attrName>style.rotation</p:attrName>
                                        </p:attrNameLst>
                                      </p:cBhvr>
                                      <p:tavLst>
                                        <p:tav tm="0">
                                          <p:val>
                                            <p:fltVal val="90"/>
                                          </p:val>
                                        </p:tav>
                                        <p:tav tm="100000">
                                          <p:val>
                                            <p:fltVal val="0"/>
                                          </p:val>
                                        </p:tav>
                                      </p:tavLst>
                                    </p:anim>
                                    <p:animEffect transition="in" filter="fade">
                                      <p:cBhvr>
                                        <p:cTn id="10" dur="1000"/>
                                        <p:tgtEl>
                                          <p:spTgt spid="37"/>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1000" fill="hold"/>
                                        <p:tgtEl>
                                          <p:spTgt spid="36"/>
                                        </p:tgtEl>
                                        <p:attrNameLst>
                                          <p:attrName>ppt_w</p:attrName>
                                        </p:attrNameLst>
                                      </p:cBhvr>
                                      <p:tavLst>
                                        <p:tav tm="0">
                                          <p:val>
                                            <p:fltVal val="0"/>
                                          </p:val>
                                        </p:tav>
                                        <p:tav tm="100000">
                                          <p:val>
                                            <p:strVal val="#ppt_w"/>
                                          </p:val>
                                        </p:tav>
                                      </p:tavLst>
                                    </p:anim>
                                    <p:anim calcmode="lin" valueType="num">
                                      <p:cBhvr>
                                        <p:cTn id="14" dur="1000" fill="hold"/>
                                        <p:tgtEl>
                                          <p:spTgt spid="36"/>
                                        </p:tgtEl>
                                        <p:attrNameLst>
                                          <p:attrName>ppt_h</p:attrName>
                                        </p:attrNameLst>
                                      </p:cBhvr>
                                      <p:tavLst>
                                        <p:tav tm="0">
                                          <p:val>
                                            <p:fltVal val="0"/>
                                          </p:val>
                                        </p:tav>
                                        <p:tav tm="100000">
                                          <p:val>
                                            <p:strVal val="#ppt_h"/>
                                          </p:val>
                                        </p:tav>
                                      </p:tavLst>
                                    </p:anim>
                                    <p:anim calcmode="lin" valueType="num">
                                      <p:cBhvr>
                                        <p:cTn id="15" dur="1000" fill="hold"/>
                                        <p:tgtEl>
                                          <p:spTgt spid="36"/>
                                        </p:tgtEl>
                                        <p:attrNameLst>
                                          <p:attrName>style.rotation</p:attrName>
                                        </p:attrNameLst>
                                      </p:cBhvr>
                                      <p:tavLst>
                                        <p:tav tm="0">
                                          <p:val>
                                            <p:fltVal val="90"/>
                                          </p:val>
                                        </p:tav>
                                        <p:tav tm="100000">
                                          <p:val>
                                            <p:fltVal val="0"/>
                                          </p:val>
                                        </p:tav>
                                      </p:tavLst>
                                    </p:anim>
                                    <p:animEffect transition="in" filter="fade">
                                      <p:cBhvr>
                                        <p:cTn id="16" dur="1000"/>
                                        <p:tgtEl>
                                          <p:spTgt spid="36"/>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p:cTn id="19" dur="1000" fill="hold"/>
                                        <p:tgtEl>
                                          <p:spTgt spid="33"/>
                                        </p:tgtEl>
                                        <p:attrNameLst>
                                          <p:attrName>ppt_w</p:attrName>
                                        </p:attrNameLst>
                                      </p:cBhvr>
                                      <p:tavLst>
                                        <p:tav tm="0">
                                          <p:val>
                                            <p:fltVal val="0"/>
                                          </p:val>
                                        </p:tav>
                                        <p:tav tm="100000">
                                          <p:val>
                                            <p:strVal val="#ppt_w"/>
                                          </p:val>
                                        </p:tav>
                                      </p:tavLst>
                                    </p:anim>
                                    <p:anim calcmode="lin" valueType="num">
                                      <p:cBhvr>
                                        <p:cTn id="20" dur="1000" fill="hold"/>
                                        <p:tgtEl>
                                          <p:spTgt spid="33"/>
                                        </p:tgtEl>
                                        <p:attrNameLst>
                                          <p:attrName>ppt_h</p:attrName>
                                        </p:attrNameLst>
                                      </p:cBhvr>
                                      <p:tavLst>
                                        <p:tav tm="0">
                                          <p:val>
                                            <p:fltVal val="0"/>
                                          </p:val>
                                        </p:tav>
                                        <p:tav tm="100000">
                                          <p:val>
                                            <p:strVal val="#ppt_h"/>
                                          </p:val>
                                        </p:tav>
                                      </p:tavLst>
                                    </p:anim>
                                    <p:anim calcmode="lin" valueType="num">
                                      <p:cBhvr>
                                        <p:cTn id="21" dur="1000" fill="hold"/>
                                        <p:tgtEl>
                                          <p:spTgt spid="33"/>
                                        </p:tgtEl>
                                        <p:attrNameLst>
                                          <p:attrName>style.rotation</p:attrName>
                                        </p:attrNameLst>
                                      </p:cBhvr>
                                      <p:tavLst>
                                        <p:tav tm="0">
                                          <p:val>
                                            <p:fltVal val="90"/>
                                          </p:val>
                                        </p:tav>
                                        <p:tav tm="100000">
                                          <p:val>
                                            <p:fltVal val="0"/>
                                          </p:val>
                                        </p:tav>
                                      </p:tavLst>
                                    </p:anim>
                                    <p:animEffect transition="in" filter="fade">
                                      <p:cBhvr>
                                        <p:cTn id="22" dur="1000"/>
                                        <p:tgtEl>
                                          <p:spTgt spid="33"/>
                                        </p:tgtEl>
                                      </p:cBhvr>
                                    </p:animEffect>
                                  </p:childTnLst>
                                </p:cTn>
                              </p:par>
                            </p:childTnLst>
                          </p:cTn>
                        </p:par>
                        <p:par>
                          <p:cTn id="23" fill="hold">
                            <p:stCondLst>
                              <p:cond delay="10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35"/>
                                        </p:tgtEl>
                                        <p:attrNameLst>
                                          <p:attrName>style.visibility</p:attrName>
                                        </p:attrNameLst>
                                      </p:cBhvr>
                                      <p:to>
                                        <p:strVal val="visible"/>
                                      </p:to>
                                    </p:set>
                                    <p:anim calcmode="lin" valueType="num">
                                      <p:cBhvr>
                                        <p:cTn id="26"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35"/>
                                        </p:tgtEl>
                                        <p:attrNameLst>
                                          <p:attrName>ppt_y</p:attrName>
                                        </p:attrNameLst>
                                      </p:cBhvr>
                                      <p:tavLst>
                                        <p:tav tm="0">
                                          <p:val>
                                            <p:strVal val="#ppt_y"/>
                                          </p:val>
                                        </p:tav>
                                        <p:tav tm="100000">
                                          <p:val>
                                            <p:strVal val="#ppt_y"/>
                                          </p:val>
                                        </p:tav>
                                      </p:tavLst>
                                    </p:anim>
                                    <p:anim calcmode="lin" valueType="num">
                                      <p:cBhvr>
                                        <p:cTn id="28"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35"/>
                                        </p:tgtEl>
                                      </p:cBhvr>
                                    </p:animEffect>
                                  </p:childTnLst>
                                </p:cTn>
                              </p:par>
                              <p:par>
                                <p:cTn id="31" presetID="6" presetClass="entr" presetSubtype="32" fill="hold" grpId="0" nodeType="with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circle(out)">
                                      <p:cBhvr>
                                        <p:cTn id="3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37" grpId="0" animBg="1"/>
      <p:bldP spid="36" grpId="0" animBg="1"/>
      <p:bldP spid="33" grpId="0"/>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206863" y="448347"/>
            <a:ext cx="506330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rPr>
              <a:t>1 Present Researches</a:t>
            </a:r>
            <a:endParaRPr kumimoji="0" lang="zh-CN" altLang="en-US"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41" name="组合 40"/>
          <p:cNvGrpSpPr/>
          <p:nvPr/>
        </p:nvGrpSpPr>
        <p:grpSpPr>
          <a:xfrm rot="10800000">
            <a:off x="0" y="304408"/>
            <a:ext cx="1010103" cy="857396"/>
            <a:chOff x="-39567" y="0"/>
            <a:chExt cx="1677745" cy="1424104"/>
          </a:xfrm>
        </p:grpSpPr>
        <p:sp>
          <p:nvSpPr>
            <p:cNvPr id="4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sp>
          <p:nvSpPr>
            <p:cNvPr id="4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grpSp>
      <p:sp>
        <p:nvSpPr>
          <p:cNvPr id="3" name="文本框 2">
            <a:extLst>
              <a:ext uri="{FF2B5EF4-FFF2-40B4-BE49-F238E27FC236}">
                <a16:creationId xmlns:a16="http://schemas.microsoft.com/office/drawing/2014/main" id="{0E205113-80E2-9937-F087-BB604A0C2D6A}"/>
              </a:ext>
            </a:extLst>
          </p:cNvPr>
          <p:cNvSpPr txBox="1"/>
          <p:nvPr/>
        </p:nvSpPr>
        <p:spPr>
          <a:xfrm>
            <a:off x="1206863" y="1161804"/>
            <a:ext cx="9324623" cy="923330"/>
          </a:xfrm>
          <a:prstGeom prst="rect">
            <a:avLst/>
          </a:prstGeom>
          <a:noFill/>
        </p:spPr>
        <p:txBody>
          <a:bodyPr wrap="square" rtlCol="0">
            <a:spAutoFit/>
          </a:bodyPr>
          <a:lstStyle/>
          <a:p>
            <a:pPr marL="285750" indent="-285750">
              <a:buFont typeface="Arial" panose="020B0604020202020204" pitchFamily="34" charset="0"/>
              <a:buChar char="•"/>
            </a:pPr>
            <a:r>
              <a:rPr kumimoji="1" lang="zh-CN" altLang="en-US" dirty="0">
                <a:latin typeface="SimSun" panose="02010600030101010101" pitchFamily="2" charset="-122"/>
                <a:ea typeface="SimSun" panose="02010600030101010101" pitchFamily="2" charset="-122"/>
              </a:rPr>
              <a:t>现代的目标检测器结构主要包括</a:t>
            </a:r>
            <a:r>
              <a:rPr kumimoji="1" lang="en-US" altLang="zh-CN" dirty="0">
                <a:latin typeface="SimSun" panose="02010600030101010101" pitchFamily="2" charset="-122"/>
                <a:ea typeface="SimSun" panose="02010600030101010101" pitchFamily="2" charset="-122"/>
              </a:rPr>
              <a:t>backbone</a:t>
            </a:r>
            <a:r>
              <a:rPr kumimoji="1" lang="zh-CN" altLang="en-US" dirty="0">
                <a:latin typeface="SimSun" panose="02010600030101010101" pitchFamily="2" charset="-122"/>
                <a:ea typeface="SimSun" panose="02010600030101010101" pitchFamily="2" charset="-122"/>
              </a:rPr>
              <a:t>来提取特征，</a:t>
            </a:r>
            <a:r>
              <a:rPr kumimoji="1" lang="en-US" altLang="zh-CN" dirty="0">
                <a:latin typeface="SimSun" panose="02010600030101010101" pitchFamily="2" charset="-122"/>
                <a:ea typeface="SimSun" panose="02010600030101010101" pitchFamily="2" charset="-122"/>
              </a:rPr>
              <a:t>neck</a:t>
            </a:r>
            <a:r>
              <a:rPr kumimoji="1" lang="zh-CN" altLang="en-US" dirty="0">
                <a:latin typeface="SimSun" panose="02010600030101010101" pitchFamily="2" charset="-122"/>
                <a:ea typeface="SimSun" panose="02010600030101010101" pitchFamily="2" charset="-122"/>
              </a:rPr>
              <a:t>来聚合多尺度特征，</a:t>
            </a:r>
            <a:r>
              <a:rPr kumimoji="1" lang="en-US" altLang="zh-CN" dirty="0">
                <a:latin typeface="SimSun" panose="02010600030101010101" pitchFamily="2" charset="-122"/>
                <a:ea typeface="SimSun" panose="02010600030101010101" pitchFamily="2" charset="-122"/>
              </a:rPr>
              <a:t>head</a:t>
            </a:r>
            <a:r>
              <a:rPr kumimoji="1" lang="zh-CN" altLang="en-US" dirty="0">
                <a:latin typeface="SimSun" panose="02010600030101010101" pitchFamily="2" charset="-122"/>
                <a:ea typeface="SimSun" panose="02010600030101010101" pitchFamily="2" charset="-122"/>
              </a:rPr>
              <a:t>来预测类别和边界框。很长一段时间，由于卷积网络的设计，</a:t>
            </a:r>
            <a:r>
              <a:rPr kumimoji="1" lang="en-US" altLang="zh-CN" dirty="0">
                <a:latin typeface="SimSun" panose="02010600030101010101" pitchFamily="2" charset="-122"/>
                <a:ea typeface="SimSun" panose="02010600030101010101" pitchFamily="2" charset="-122"/>
              </a:rPr>
              <a:t>backbone</a:t>
            </a:r>
            <a:r>
              <a:rPr kumimoji="1" lang="zh-CN" altLang="en-US" dirty="0">
                <a:latin typeface="SimSun" panose="02010600030101010101" pitchFamily="2" charset="-122"/>
                <a:ea typeface="SimSun" panose="02010600030101010101" pitchFamily="2" charset="-122"/>
              </a:rPr>
              <a:t>都是多尺度和分层设计的，这也就影响了</a:t>
            </a:r>
            <a:r>
              <a:rPr kumimoji="1" lang="en-US" altLang="zh-CN" dirty="0">
                <a:latin typeface="SimSun" panose="02010600030101010101" pitchFamily="2" charset="-122"/>
                <a:ea typeface="SimSun" panose="02010600030101010101" pitchFamily="2" charset="-122"/>
              </a:rPr>
              <a:t>neck</a:t>
            </a:r>
            <a:r>
              <a:rPr kumimoji="1" lang="zh-CN" altLang="en-US" dirty="0">
                <a:latin typeface="SimSun" panose="02010600030101010101" pitchFamily="2" charset="-122"/>
                <a:ea typeface="SimSun" panose="02010600030101010101" pitchFamily="2" charset="-122"/>
              </a:rPr>
              <a:t>和</a:t>
            </a:r>
            <a:r>
              <a:rPr kumimoji="1" lang="en-US" altLang="zh-CN" dirty="0">
                <a:latin typeface="SimSun" panose="02010600030101010101" pitchFamily="2" charset="-122"/>
                <a:ea typeface="SimSun" panose="02010600030101010101" pitchFamily="2" charset="-122"/>
              </a:rPr>
              <a:t>head</a:t>
            </a:r>
            <a:r>
              <a:rPr kumimoji="1" lang="zh-CN" altLang="en-US" dirty="0">
                <a:latin typeface="SimSun" panose="02010600030101010101" pitchFamily="2" charset="-122"/>
                <a:ea typeface="SimSun" panose="02010600030101010101" pitchFamily="2" charset="-122"/>
              </a:rPr>
              <a:t>的设计。</a:t>
            </a:r>
          </a:p>
        </p:txBody>
      </p:sp>
      <p:pic>
        <p:nvPicPr>
          <p:cNvPr id="4" name="图片 3">
            <a:extLst>
              <a:ext uri="{FF2B5EF4-FFF2-40B4-BE49-F238E27FC236}">
                <a16:creationId xmlns:a16="http://schemas.microsoft.com/office/drawing/2014/main" id="{53BB913F-6E6D-C10A-C0A5-FEC1678BEAC8}"/>
              </a:ext>
            </a:extLst>
          </p:cNvPr>
          <p:cNvPicPr>
            <a:picLocks noChangeAspect="1"/>
          </p:cNvPicPr>
          <p:nvPr/>
        </p:nvPicPr>
        <p:blipFill>
          <a:blip r:embed="rId3"/>
          <a:stretch>
            <a:fillRect/>
          </a:stretch>
        </p:blipFill>
        <p:spPr>
          <a:xfrm>
            <a:off x="2512483" y="2721788"/>
            <a:ext cx="5941593" cy="2451101"/>
          </a:xfrm>
          <a:prstGeom prst="rect">
            <a:avLst/>
          </a:prstGeom>
        </p:spPr>
      </p:pic>
    </p:spTree>
    <p:extLst>
      <p:ext uri="{BB962C8B-B14F-4D97-AF65-F5344CB8AC3E}">
        <p14:creationId xmlns:p14="http://schemas.microsoft.com/office/powerpoint/2010/main" val="1373920083"/>
      </p:ext>
    </p:extLst>
  </p:cSld>
  <p:clrMapOvr>
    <a:masterClrMapping/>
  </p:clrMapOvr>
  <p:transition spd="slow" advTm="3000">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206863" y="448347"/>
            <a:ext cx="506330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rPr>
              <a:t>1 Present Researches</a:t>
            </a:r>
            <a:endParaRPr kumimoji="0" lang="zh-CN" altLang="en-US"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41" name="组合 40"/>
          <p:cNvGrpSpPr/>
          <p:nvPr/>
        </p:nvGrpSpPr>
        <p:grpSpPr>
          <a:xfrm rot="10800000">
            <a:off x="0" y="304408"/>
            <a:ext cx="1010103" cy="857396"/>
            <a:chOff x="-39567" y="0"/>
            <a:chExt cx="1677745" cy="1424104"/>
          </a:xfrm>
        </p:grpSpPr>
        <p:sp>
          <p:nvSpPr>
            <p:cNvPr id="4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sp>
          <p:nvSpPr>
            <p:cNvPr id="4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grpSp>
      <p:sp>
        <p:nvSpPr>
          <p:cNvPr id="2" name="文本框 1">
            <a:extLst>
              <a:ext uri="{FF2B5EF4-FFF2-40B4-BE49-F238E27FC236}">
                <a16:creationId xmlns:a16="http://schemas.microsoft.com/office/drawing/2014/main" id="{39465FF5-9288-8E9A-0E09-17D9ABFFF435}"/>
              </a:ext>
            </a:extLst>
          </p:cNvPr>
          <p:cNvSpPr txBox="1"/>
          <p:nvPr/>
        </p:nvSpPr>
        <p:spPr>
          <a:xfrm>
            <a:off x="1155865" y="1161804"/>
            <a:ext cx="9670179" cy="923330"/>
          </a:xfrm>
          <a:prstGeom prst="rect">
            <a:avLst/>
          </a:prstGeom>
          <a:noFill/>
        </p:spPr>
        <p:txBody>
          <a:bodyPr wrap="square" rtlCol="0">
            <a:spAutoFit/>
          </a:bodyPr>
          <a:lstStyle/>
          <a:p>
            <a:pPr marL="285750" indent="-285750">
              <a:buFont typeface="Arial" panose="020B0604020202020204" pitchFamily="34" charset="0"/>
              <a:buChar char="•"/>
            </a:pPr>
            <a:r>
              <a:rPr kumimoji="1" lang="zh-CN" altLang="en-US" dirty="0">
                <a:latin typeface="SimSun" panose="02010600030101010101" pitchFamily="2" charset="-122"/>
                <a:ea typeface="SimSun" panose="02010600030101010101" pitchFamily="2" charset="-122"/>
              </a:rPr>
              <a:t>与典型的卷积神经网络不同，原始的 </a:t>
            </a:r>
            <a:r>
              <a:rPr kumimoji="1" lang="en" altLang="zh-CN" dirty="0" err="1">
                <a:latin typeface="SimSun" panose="02010600030101010101" pitchFamily="2" charset="-122"/>
                <a:ea typeface="SimSun" panose="02010600030101010101" pitchFamily="2" charset="-122"/>
              </a:rPr>
              <a:t>ViT</a:t>
            </a:r>
            <a:r>
              <a:rPr kumimoji="1" lang="zh-CN" altLang="en-US" dirty="0">
                <a:latin typeface="SimSun" panose="02010600030101010101" pitchFamily="2" charset="-122"/>
                <a:ea typeface="SimSun" panose="02010600030101010101" pitchFamily="2" charset="-122"/>
              </a:rPr>
              <a:t>是一个简单的，非分层的架构，始终保持单尺度特征映射。它的“极简主义”追求在应用于对象检测时遇到了挑战</a:t>
            </a:r>
            <a:r>
              <a:rPr kumimoji="1" lang="en-US" altLang="zh-CN" dirty="0">
                <a:latin typeface="SimSun" panose="02010600030101010101" pitchFamily="2" charset="-122"/>
                <a:ea typeface="SimSun" panose="02010600030101010101" pitchFamily="2" charset="-122"/>
              </a:rPr>
              <a:t>——</a:t>
            </a:r>
            <a:r>
              <a:rPr kumimoji="1" lang="zh-CN" altLang="en-US" dirty="0">
                <a:latin typeface="SimSun" panose="02010600030101010101" pitchFamily="2" charset="-122"/>
                <a:ea typeface="SimSun" panose="02010600030101010101" pitchFamily="2" charset="-122"/>
              </a:rPr>
              <a:t>例如</a:t>
            </a:r>
            <a:r>
              <a:rPr kumimoji="1" lang="en-US" altLang="zh-CN" dirty="0">
                <a:latin typeface="SimSun" panose="02010600030101010101" pitchFamily="2" charset="-122"/>
                <a:ea typeface="SimSun" panose="02010600030101010101" pitchFamily="2" charset="-122"/>
              </a:rPr>
              <a:t>:</a:t>
            </a:r>
            <a:r>
              <a:rPr kumimoji="1" lang="zh-CN" altLang="en-US" dirty="0">
                <a:latin typeface="SimSun" panose="02010600030101010101" pitchFamily="2" charset="-122"/>
                <a:ea typeface="SimSun" panose="02010600030101010101" pitchFamily="2" charset="-122"/>
              </a:rPr>
              <a:t>我们如何使用来自上游预训练的普通主干来处理下游任务中的多尺度对象</a:t>
            </a:r>
            <a:r>
              <a:rPr kumimoji="1" lang="en-US" altLang="zh-CN" dirty="0">
                <a:latin typeface="SimSun" panose="02010600030101010101" pitchFamily="2" charset="-122"/>
                <a:ea typeface="SimSun" panose="02010600030101010101" pitchFamily="2" charset="-122"/>
              </a:rPr>
              <a:t>?</a:t>
            </a:r>
            <a:endParaRPr kumimoji="1" lang="zh-CN" altLang="en-US" dirty="0">
              <a:latin typeface="SimSun" panose="02010600030101010101" pitchFamily="2" charset="-122"/>
              <a:ea typeface="SimSun" panose="02010600030101010101" pitchFamily="2" charset="-122"/>
            </a:endParaRPr>
          </a:p>
        </p:txBody>
      </p:sp>
      <p:pic>
        <p:nvPicPr>
          <p:cNvPr id="3" name="图片 2">
            <a:extLst>
              <a:ext uri="{FF2B5EF4-FFF2-40B4-BE49-F238E27FC236}">
                <a16:creationId xmlns:a16="http://schemas.microsoft.com/office/drawing/2014/main" id="{8601720F-03B0-5F5C-5E86-757716F1458D}"/>
              </a:ext>
            </a:extLst>
          </p:cNvPr>
          <p:cNvPicPr>
            <a:picLocks noChangeAspect="1"/>
          </p:cNvPicPr>
          <p:nvPr/>
        </p:nvPicPr>
        <p:blipFill>
          <a:blip r:embed="rId3"/>
          <a:stretch>
            <a:fillRect/>
          </a:stretch>
        </p:blipFill>
        <p:spPr>
          <a:xfrm>
            <a:off x="1916289" y="2085134"/>
            <a:ext cx="7772400" cy="4653990"/>
          </a:xfrm>
          <a:prstGeom prst="rect">
            <a:avLst/>
          </a:prstGeom>
        </p:spPr>
      </p:pic>
    </p:spTree>
    <p:extLst>
      <p:ext uri="{BB962C8B-B14F-4D97-AF65-F5344CB8AC3E}">
        <p14:creationId xmlns:p14="http://schemas.microsoft.com/office/powerpoint/2010/main" val="297545195"/>
      </p:ext>
    </p:extLst>
  </p:cSld>
  <p:clrMapOvr>
    <a:masterClrMapping/>
  </p:clrMapOvr>
  <p:transition spd="slow" advTm="3000">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206863" y="448347"/>
            <a:ext cx="506330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rPr>
              <a:t>1 Present Researches</a:t>
            </a:r>
            <a:endParaRPr kumimoji="0" lang="zh-CN" altLang="en-US"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41" name="组合 40"/>
          <p:cNvGrpSpPr/>
          <p:nvPr/>
        </p:nvGrpSpPr>
        <p:grpSpPr>
          <a:xfrm rot="10800000">
            <a:off x="0" y="304408"/>
            <a:ext cx="1010103" cy="857396"/>
            <a:chOff x="-39567" y="0"/>
            <a:chExt cx="1677745" cy="1424104"/>
          </a:xfrm>
        </p:grpSpPr>
        <p:sp>
          <p:nvSpPr>
            <p:cNvPr id="4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sp>
          <p:nvSpPr>
            <p:cNvPr id="4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grpSp>
      <p:sp>
        <p:nvSpPr>
          <p:cNvPr id="2" name="文本框 1">
            <a:extLst>
              <a:ext uri="{FF2B5EF4-FFF2-40B4-BE49-F238E27FC236}">
                <a16:creationId xmlns:a16="http://schemas.microsoft.com/office/drawing/2014/main" id="{321196D7-0380-061F-8852-88AD197B74BD}"/>
              </a:ext>
            </a:extLst>
          </p:cNvPr>
          <p:cNvSpPr txBox="1"/>
          <p:nvPr/>
        </p:nvSpPr>
        <p:spPr>
          <a:xfrm>
            <a:off x="1325920" y="1739627"/>
            <a:ext cx="9540160" cy="168937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zh-CN" altLang="en-US" dirty="0">
                <a:latin typeface="SimSun" panose="02010600030101010101" pitchFamily="2" charset="-122"/>
                <a:ea typeface="SimSun" panose="02010600030101010101" pitchFamily="2" charset="-122"/>
              </a:rPr>
              <a:t>其他的基于</a:t>
            </a:r>
            <a:r>
              <a:rPr kumimoji="1" lang="en-US" altLang="zh-CN" dirty="0">
                <a:latin typeface="SimSun" panose="02010600030101010101" pitchFamily="2" charset="-122"/>
                <a:ea typeface="SimSun" panose="02010600030101010101" pitchFamily="2" charset="-122"/>
              </a:rPr>
              <a:t>transformer</a:t>
            </a:r>
            <a:r>
              <a:rPr kumimoji="1" lang="zh-CN" altLang="en-US" dirty="0">
                <a:latin typeface="SimSun" panose="02010600030101010101" pitchFamily="2" charset="-122"/>
                <a:ea typeface="SimSun" panose="02010600030101010101" pitchFamily="2" charset="-122"/>
              </a:rPr>
              <a:t>的分层架构：</a:t>
            </a:r>
            <a:r>
              <a:rPr kumimoji="1" lang="en-US" altLang="zh-CN" dirty="0" err="1">
                <a:latin typeface="SimSun" panose="02010600030101010101" pitchFamily="2" charset="-122"/>
                <a:ea typeface="SimSun" panose="02010600030101010101" pitchFamily="2" charset="-122"/>
              </a:rPr>
              <a:t>Swin</a:t>
            </a:r>
            <a:r>
              <a:rPr kumimoji="1" lang="zh-CN" altLang="en-US" dirty="0">
                <a:latin typeface="SimSun" panose="02010600030101010101" pitchFamily="2" charset="-122"/>
                <a:ea typeface="SimSun" panose="02010600030101010101" pitchFamily="2" charset="-122"/>
              </a:rPr>
              <a:t>、</a:t>
            </a:r>
            <a:r>
              <a:rPr kumimoji="1" lang="en-US" altLang="zh-CN" dirty="0" err="1">
                <a:latin typeface="SimSun" panose="02010600030101010101" pitchFamily="2" charset="-122"/>
                <a:ea typeface="SimSun" panose="02010600030101010101" pitchFamily="2" charset="-122"/>
              </a:rPr>
              <a:t>MVit</a:t>
            </a:r>
            <a:r>
              <a:rPr kumimoji="1" lang="zh-CN" altLang="en-US" dirty="0">
                <a:latin typeface="SimSun" panose="02010600030101010101" pitchFamily="2" charset="-122"/>
                <a:ea typeface="SimSun" panose="02010600030101010101" pitchFamily="2" charset="-122"/>
              </a:rPr>
              <a:t>、</a:t>
            </a:r>
            <a:r>
              <a:rPr kumimoji="1" lang="en-US" altLang="zh-CN" dirty="0">
                <a:latin typeface="SimSun" panose="02010600030101010101" pitchFamily="2" charset="-122"/>
                <a:ea typeface="SimSun" panose="02010600030101010101" pitchFamily="2" charset="-122"/>
              </a:rPr>
              <a:t>PVT</a:t>
            </a:r>
            <a:r>
              <a:rPr kumimoji="1" lang="zh-CN" altLang="en-US" dirty="0">
                <a:latin typeface="SimSun" panose="02010600030101010101" pitchFamily="2" charset="-122"/>
                <a:ea typeface="SimSun" panose="02010600030101010101" pitchFamily="2" charset="-122"/>
              </a:rPr>
              <a:t>、</a:t>
            </a:r>
            <a:r>
              <a:rPr kumimoji="1" lang="en-US" altLang="zh-CN" dirty="0" err="1">
                <a:latin typeface="SimSun" panose="02010600030101010101" pitchFamily="2" charset="-122"/>
                <a:ea typeface="SimSun" panose="02010600030101010101" pitchFamily="2" charset="-122"/>
              </a:rPr>
              <a:t>PiT</a:t>
            </a:r>
            <a:endParaRPr kumimoji="1" lang="en-US" altLang="zh-CN" dirty="0">
              <a:latin typeface="SimSun" panose="02010600030101010101" pitchFamily="2" charset="-122"/>
              <a:ea typeface="SimSun" panose="02010600030101010101" pitchFamily="2" charset="-122"/>
            </a:endParaRPr>
          </a:p>
          <a:p>
            <a:pPr marL="285750" indent="-285750">
              <a:lnSpc>
                <a:spcPct val="150000"/>
              </a:lnSpc>
              <a:buFont typeface="Arial" panose="020B0604020202020204" pitchFamily="34" charset="0"/>
              <a:buChar char="•"/>
            </a:pPr>
            <a:r>
              <a:rPr kumimoji="1" lang="en-US" altLang="zh-CN" dirty="0">
                <a:latin typeface="SimSun" panose="02010600030101010101" pitchFamily="2" charset="-122"/>
                <a:ea typeface="SimSun" panose="02010600030101010101" pitchFamily="2" charset="-122"/>
              </a:rPr>
              <a:t>Plain backbone(</a:t>
            </a:r>
            <a:r>
              <a:rPr kumimoji="1" lang="zh-CN" altLang="en-US" dirty="0">
                <a:latin typeface="SimSun" panose="02010600030101010101" pitchFamily="2" charset="-122"/>
                <a:ea typeface="SimSun" panose="02010600030101010101" pitchFamily="2" charset="-122"/>
              </a:rPr>
              <a:t>非分层）</a:t>
            </a:r>
            <a:r>
              <a:rPr kumimoji="1" lang="en-US" altLang="zh-CN" dirty="0">
                <a:latin typeface="SimSun" panose="02010600030101010101" pitchFamily="2" charset="-122"/>
                <a:ea typeface="SimSun" panose="02010600030101010101" pitchFamily="2" charset="-122"/>
              </a:rPr>
              <a:t>:</a:t>
            </a:r>
            <a:r>
              <a:rPr kumimoji="1" lang="en-US" altLang="zh-CN" dirty="0" err="1">
                <a:latin typeface="SimSun" panose="02010600030101010101" pitchFamily="2" charset="-122"/>
                <a:ea typeface="SimSun" panose="02010600030101010101" pitchFamily="2" charset="-122"/>
              </a:rPr>
              <a:t>UViT</a:t>
            </a:r>
            <a:r>
              <a:rPr kumimoji="1" lang="zh-CN" altLang="en-US" dirty="0">
                <a:latin typeface="SimSun" panose="02010600030101010101" pitchFamily="2" charset="-122"/>
                <a:ea typeface="SimSun" panose="02010600030101010101" pitchFamily="2" charset="-122"/>
              </a:rPr>
              <a:t>作为目标检测的单尺度变压器被提出。</a:t>
            </a:r>
            <a:r>
              <a:rPr kumimoji="1" lang="en-US" altLang="zh-CN" dirty="0" err="1">
                <a:latin typeface="SimSun" panose="02010600030101010101" pitchFamily="2" charset="-122"/>
                <a:ea typeface="SimSun" panose="02010600030101010101" pitchFamily="2" charset="-122"/>
              </a:rPr>
              <a:t>UViT</a:t>
            </a:r>
            <a:r>
              <a:rPr kumimoji="1" lang="en-US" altLang="zh-CN" dirty="0">
                <a:latin typeface="SimSun" panose="02010600030101010101" pitchFamily="2" charset="-122"/>
                <a:ea typeface="SimSun" panose="02010600030101010101" pitchFamily="2" charset="-122"/>
              </a:rPr>
              <a:t> </a:t>
            </a:r>
            <a:r>
              <a:rPr kumimoji="1" lang="zh-CN" altLang="en-US" dirty="0">
                <a:latin typeface="SimSun" panose="02010600030101010101" pitchFamily="2" charset="-122"/>
                <a:ea typeface="SimSun" panose="02010600030101010101" pitchFamily="2" charset="-122"/>
              </a:rPr>
              <a:t>在目标检测指标下研究普通 </a:t>
            </a:r>
            <a:r>
              <a:rPr kumimoji="1" lang="en-US" altLang="zh-CN" dirty="0" err="1">
                <a:latin typeface="SimSun" panose="02010600030101010101" pitchFamily="2" charset="-122"/>
                <a:ea typeface="SimSun" panose="02010600030101010101" pitchFamily="2" charset="-122"/>
              </a:rPr>
              <a:t>ViT</a:t>
            </a:r>
            <a:r>
              <a:rPr kumimoji="1" lang="en-US" altLang="zh-CN" dirty="0">
                <a:latin typeface="SimSun" panose="02010600030101010101" pitchFamily="2" charset="-122"/>
                <a:ea typeface="SimSun" panose="02010600030101010101" pitchFamily="2" charset="-122"/>
              </a:rPr>
              <a:t> </a:t>
            </a:r>
            <a:r>
              <a:rPr kumimoji="1" lang="zh-CN" altLang="en-US" dirty="0">
                <a:latin typeface="SimSun" panose="02010600030101010101" pitchFamily="2" charset="-122"/>
                <a:ea typeface="SimSun" panose="02010600030101010101" pitchFamily="2" charset="-122"/>
              </a:rPr>
              <a:t>骨干网的网络宽度、深度和输入分辨率。提出了一种渐进式窗口注意策略来解决高分辨率输入。它修改了</a:t>
            </a:r>
            <a:r>
              <a:rPr kumimoji="1" lang="en-US" altLang="zh-CN" dirty="0">
                <a:latin typeface="SimSun" panose="02010600030101010101" pitchFamily="2" charset="-122"/>
                <a:ea typeface="SimSun" panose="02010600030101010101" pitchFamily="2" charset="-122"/>
              </a:rPr>
              <a:t>Vit</a:t>
            </a:r>
            <a:r>
              <a:rPr kumimoji="1" lang="zh-CN" altLang="en-US" dirty="0">
                <a:latin typeface="SimSun" panose="02010600030101010101" pitchFamily="2" charset="-122"/>
                <a:ea typeface="SimSun" panose="02010600030101010101" pitchFamily="2" charset="-122"/>
              </a:rPr>
              <a:t>的体系结构。</a:t>
            </a:r>
          </a:p>
        </p:txBody>
      </p:sp>
      <p:sp>
        <p:nvSpPr>
          <p:cNvPr id="4" name="文本框 3">
            <a:extLst>
              <a:ext uri="{FF2B5EF4-FFF2-40B4-BE49-F238E27FC236}">
                <a16:creationId xmlns:a16="http://schemas.microsoft.com/office/drawing/2014/main" id="{ECECF1ED-E4EB-679D-2B5E-F71C5762A7E3}"/>
              </a:ext>
            </a:extLst>
          </p:cNvPr>
          <p:cNvSpPr txBox="1"/>
          <p:nvPr/>
        </p:nvSpPr>
        <p:spPr>
          <a:xfrm>
            <a:off x="846664" y="4440746"/>
            <a:ext cx="10182580" cy="369332"/>
          </a:xfrm>
          <a:prstGeom prst="rect">
            <a:avLst/>
          </a:prstGeom>
          <a:noFill/>
        </p:spPr>
        <p:txBody>
          <a:bodyPr wrap="square">
            <a:spAutoFit/>
          </a:bodyPr>
          <a:lstStyle/>
          <a:p>
            <a:r>
              <a:rPr lang="zh-CN" altLang="en-US" b="0" i="0" dirty="0">
                <a:solidFill>
                  <a:srgbClr val="000000"/>
                </a:solidFill>
                <a:effectLst/>
                <a:latin typeface="-apple-system"/>
              </a:rPr>
              <a:t>我们追求不同的方向：我们探索仅使用</a:t>
            </a:r>
            <a:r>
              <a:rPr lang="zh-CN" altLang="en-US" b="1" dirty="0">
                <a:solidFill>
                  <a:srgbClr val="000000"/>
                </a:solidFill>
                <a:latin typeface="-apple-system"/>
              </a:rPr>
              <a:t>纯粹的</a:t>
            </a:r>
            <a:r>
              <a:rPr lang="zh-CN" altLang="en-US" b="1" i="0" dirty="0">
                <a:solidFill>
                  <a:srgbClr val="000000"/>
                </a:solidFill>
                <a:effectLst/>
                <a:latin typeface="-apple-system"/>
              </a:rPr>
              <a:t>、非分层主干</a:t>
            </a:r>
            <a:r>
              <a:rPr lang="zh-CN" altLang="en-US" b="0" i="0" dirty="0">
                <a:solidFill>
                  <a:srgbClr val="000000"/>
                </a:solidFill>
                <a:effectLst/>
                <a:latin typeface="-apple-system"/>
              </a:rPr>
              <a:t>的目标检测器</a:t>
            </a:r>
            <a:r>
              <a:rPr lang="en-US" altLang="zh-CN" b="0" i="0" dirty="0">
                <a:solidFill>
                  <a:srgbClr val="000000"/>
                </a:solidFill>
                <a:effectLst/>
                <a:latin typeface="-apple-system"/>
              </a:rPr>
              <a:t>, </a:t>
            </a:r>
            <a:r>
              <a:rPr lang="zh-CN" altLang="en-US" b="0" i="0" dirty="0">
                <a:solidFill>
                  <a:srgbClr val="000000"/>
                </a:solidFill>
                <a:effectLst/>
                <a:latin typeface="-apple-system"/>
              </a:rPr>
              <a:t>并且对主干模型不做修改</a:t>
            </a:r>
            <a:endParaRPr lang="zh-CN" altLang="en-US" dirty="0"/>
          </a:p>
        </p:txBody>
      </p:sp>
    </p:spTree>
    <p:extLst>
      <p:ext uri="{BB962C8B-B14F-4D97-AF65-F5344CB8AC3E}">
        <p14:creationId xmlns:p14="http://schemas.microsoft.com/office/powerpoint/2010/main" val="246559566"/>
      </p:ext>
    </p:extLst>
  </p:cSld>
  <p:clrMapOvr>
    <a:masterClrMapping/>
  </p:clrMapOvr>
  <p:transition spd="slow" advTm="3000">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íṩľïdè"/>
        <p:cNvGrpSpPr/>
        <p:nvPr/>
      </p:nvGrpSpPr>
      <p:grpSpPr>
        <a:xfrm>
          <a:off x="0" y="0"/>
          <a:ext cx="0" cy="0"/>
          <a:chOff x="0" y="0"/>
          <a:chExt cx="0" cy="0"/>
        </a:xfrm>
      </p:grpSpPr>
      <p:pic>
        <p:nvPicPr>
          <p:cNvPr id="42" name="图片 41">
            <a:extLst>
              <a:ext uri="{FF2B5EF4-FFF2-40B4-BE49-F238E27FC236}">
                <a16:creationId xmlns:a16="http://schemas.microsoft.com/office/drawing/2014/main" id="{DAC92CAC-29F8-4F0A-8148-495B0ADD647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6106"/>
            <a:ext cx="12192000" cy="6858000"/>
          </a:xfrm>
          <a:prstGeom prst="rect">
            <a:avLst/>
          </a:prstGeom>
        </p:spPr>
      </p:pic>
      <p:grpSp>
        <p:nvGrpSpPr>
          <p:cNvPr id="44" name="组合 43">
            <a:extLst>
              <a:ext uri="{FF2B5EF4-FFF2-40B4-BE49-F238E27FC236}">
                <a16:creationId xmlns:a16="http://schemas.microsoft.com/office/drawing/2014/main" id="{41CCE9E6-3FAA-41B4-9426-B1D4B0CFE157}"/>
              </a:ext>
            </a:extLst>
          </p:cNvPr>
          <p:cNvGrpSpPr/>
          <p:nvPr/>
        </p:nvGrpSpPr>
        <p:grpSpPr>
          <a:xfrm rot="10800000">
            <a:off x="0" y="4564131"/>
            <a:ext cx="2117288" cy="2334478"/>
            <a:chOff x="9664473" y="816338"/>
            <a:chExt cx="3185286" cy="3512032"/>
          </a:xfrm>
        </p:grpSpPr>
        <p:sp>
          <p:nvSpPr>
            <p:cNvPr id="45" name="íṧḻiḋe">
              <a:extLst>
                <a:ext uri="{FF2B5EF4-FFF2-40B4-BE49-F238E27FC236}">
                  <a16:creationId xmlns:a16="http://schemas.microsoft.com/office/drawing/2014/main" id="{2822013B-ACFD-4492-A281-408EDC1CE7B9}"/>
                </a:ext>
              </a:extLst>
            </p:cNvPr>
            <p:cNvSpPr/>
            <p:nvPr/>
          </p:nvSpPr>
          <p:spPr>
            <a:xfrm>
              <a:off x="9664473" y="816338"/>
              <a:ext cx="2594163" cy="2540781"/>
            </a:xfrm>
            <a:custGeom>
              <a:avLst/>
              <a:gdLst>
                <a:gd name="connsiteX0" fmla="*/ 1096849 w 2594163"/>
                <a:gd name="connsiteY0" fmla="*/ 1533 h 2540781"/>
                <a:gd name="connsiteX1" fmla="*/ 1297103 w 2594163"/>
                <a:gd name="connsiteY1" fmla="*/ 112338 h 2540781"/>
                <a:gd name="connsiteX2" fmla="*/ 2482547 w 2594163"/>
                <a:gd name="connsiteY2" fmla="*/ 1602255 h 2540781"/>
                <a:gd name="connsiteX3" fmla="*/ 2594163 w 2594163"/>
                <a:gd name="connsiteY3" fmla="*/ 1742539 h 2540781"/>
                <a:gd name="connsiteX4" fmla="*/ 2594163 w 2594163"/>
                <a:gd name="connsiteY4" fmla="*/ 2125138 h 2540781"/>
                <a:gd name="connsiteX5" fmla="*/ 2556967 w 2594163"/>
                <a:gd name="connsiteY5" fmla="*/ 2164725 h 2540781"/>
                <a:gd name="connsiteX6" fmla="*/ 2411465 w 2594163"/>
                <a:gd name="connsiteY6" fmla="*/ 2228461 h 2540781"/>
                <a:gd name="connsiteX7" fmla="*/ 341159 w 2594163"/>
                <a:gd name="connsiteY7" fmla="*/ 2537387 h 2540781"/>
                <a:gd name="connsiteX8" fmla="*/ 20527 w 2594163"/>
                <a:gd name="connsiteY8" fmla="*/ 2136195 h 2540781"/>
                <a:gd name="connsiteX9" fmla="*/ 789206 w 2594163"/>
                <a:gd name="connsiteY9" fmla="*/ 188126 h 2540781"/>
                <a:gd name="connsiteX10" fmla="*/ 1096849 w 2594163"/>
                <a:gd name="connsiteY10" fmla="*/ 1533 h 254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4163" h="2540781">
                  <a:moveTo>
                    <a:pt x="1096849" y="1533"/>
                  </a:moveTo>
                  <a:cubicBezTo>
                    <a:pt x="1171584" y="9139"/>
                    <a:pt x="1244300" y="45184"/>
                    <a:pt x="1297103" y="112338"/>
                  </a:cubicBezTo>
                  <a:cubicBezTo>
                    <a:pt x="1297103" y="112338"/>
                    <a:pt x="1297103" y="112338"/>
                    <a:pt x="2482547" y="1602255"/>
                  </a:cubicBezTo>
                  <a:lnTo>
                    <a:pt x="2594163" y="1742539"/>
                  </a:lnTo>
                  <a:lnTo>
                    <a:pt x="2594163" y="2125138"/>
                  </a:lnTo>
                  <a:lnTo>
                    <a:pt x="2556967" y="2164725"/>
                  </a:lnTo>
                  <a:cubicBezTo>
                    <a:pt x="2517521" y="2197076"/>
                    <a:pt x="2468404" y="2219964"/>
                    <a:pt x="2411465" y="2228461"/>
                  </a:cubicBezTo>
                  <a:cubicBezTo>
                    <a:pt x="2411465" y="2228461"/>
                    <a:pt x="2411465" y="2228461"/>
                    <a:pt x="341159" y="2537387"/>
                  </a:cubicBezTo>
                  <a:cubicBezTo>
                    <a:pt x="115680" y="2571033"/>
                    <a:pt x="-61868" y="2348579"/>
                    <a:pt x="20527" y="2136195"/>
                  </a:cubicBezTo>
                  <a:cubicBezTo>
                    <a:pt x="20527" y="2136195"/>
                    <a:pt x="20527" y="2136195"/>
                    <a:pt x="789206" y="188126"/>
                  </a:cubicBezTo>
                  <a:cubicBezTo>
                    <a:pt x="842126" y="55174"/>
                    <a:pt x="972291" y="-11145"/>
                    <a:pt x="1096849" y="1533"/>
                  </a:cubicBezTo>
                  <a:close/>
                </a:path>
              </a:pathLst>
            </a:custGeom>
            <a:solidFill>
              <a:srgbClr val="6C92C0">
                <a:alpha val="66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46" name="íş1íḍè">
              <a:extLst>
                <a:ext uri="{FF2B5EF4-FFF2-40B4-BE49-F238E27FC236}">
                  <a16:creationId xmlns:a16="http://schemas.microsoft.com/office/drawing/2014/main" id="{55AC0C0F-4624-4C6B-B828-BF1FB073CE99}"/>
                </a:ext>
              </a:extLst>
            </p:cNvPr>
            <p:cNvSpPr/>
            <p:nvPr/>
          </p:nvSpPr>
          <p:spPr>
            <a:xfrm>
              <a:off x="10394558" y="1098972"/>
              <a:ext cx="2455201" cy="3229398"/>
            </a:xfrm>
            <a:custGeom>
              <a:avLst/>
              <a:gdLst>
                <a:gd name="connsiteX0" fmla="*/ 2455201 w 2455201"/>
                <a:gd name="connsiteY0" fmla="*/ 0 h 3229398"/>
                <a:gd name="connsiteX1" fmla="*/ 2455201 w 2455201"/>
                <a:gd name="connsiteY1" fmla="*/ 3229398 h 3229398"/>
                <a:gd name="connsiteX2" fmla="*/ 1689979 w 2455201"/>
                <a:gd name="connsiteY2" fmla="*/ 3229398 h 3229398"/>
                <a:gd name="connsiteX3" fmla="*/ 1422643 w 2455201"/>
                <a:gd name="connsiteY3" fmla="*/ 3097535 h 3229398"/>
                <a:gd name="connsiteX4" fmla="*/ 364836 w 2455201"/>
                <a:gd name="connsiteY4" fmla="*/ 2575771 h 3229398"/>
                <a:gd name="connsiteX5" fmla="*/ 288058 w 2455201"/>
                <a:gd name="connsiteY5" fmla="*/ 1446658 h 3229398"/>
                <a:gd name="connsiteX6" fmla="*/ 2346818 w 2455201"/>
                <a:gd name="connsiteY6" fmla="*/ 72350 h 322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5201" h="3229398">
                  <a:moveTo>
                    <a:pt x="2455201" y="0"/>
                  </a:moveTo>
                  <a:lnTo>
                    <a:pt x="2455201" y="3229398"/>
                  </a:lnTo>
                  <a:lnTo>
                    <a:pt x="1689979" y="3229398"/>
                  </a:lnTo>
                  <a:lnTo>
                    <a:pt x="1422643" y="3097535"/>
                  </a:lnTo>
                  <a:cubicBezTo>
                    <a:pt x="1104127" y="2940426"/>
                    <a:pt x="752661" y="2767066"/>
                    <a:pt x="364836" y="2575771"/>
                  </a:cubicBezTo>
                  <a:cubicBezTo>
                    <a:pt x="-85706" y="2353540"/>
                    <a:pt x="-127848" y="1727765"/>
                    <a:pt x="288058" y="1446658"/>
                  </a:cubicBezTo>
                  <a:cubicBezTo>
                    <a:pt x="288058" y="1446658"/>
                    <a:pt x="288058" y="1446658"/>
                    <a:pt x="2346818" y="72350"/>
                  </a:cubicBezTo>
                  <a:close/>
                </a:path>
              </a:pathLst>
            </a:custGeom>
            <a:solidFill>
              <a:srgbClr val="48A2A0">
                <a:alpha val="4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grpSp>
      <p:grpSp>
        <p:nvGrpSpPr>
          <p:cNvPr id="47" name="组合 46">
            <a:extLst>
              <a:ext uri="{FF2B5EF4-FFF2-40B4-BE49-F238E27FC236}">
                <a16:creationId xmlns:a16="http://schemas.microsoft.com/office/drawing/2014/main" id="{FE1F7005-2B10-4368-AA6E-018679BDEE0B}"/>
              </a:ext>
            </a:extLst>
          </p:cNvPr>
          <p:cNvGrpSpPr/>
          <p:nvPr/>
        </p:nvGrpSpPr>
        <p:grpSpPr>
          <a:xfrm rot="10800000">
            <a:off x="9002791" y="-6105"/>
            <a:ext cx="3204450" cy="4893654"/>
            <a:chOff x="-15240" y="3375944"/>
            <a:chExt cx="3204450" cy="4893654"/>
          </a:xfrm>
        </p:grpSpPr>
        <p:sp>
          <p:nvSpPr>
            <p:cNvPr id="48" name="íSliḑè">
              <a:extLst>
                <a:ext uri="{FF2B5EF4-FFF2-40B4-BE49-F238E27FC236}">
                  <a16:creationId xmlns:a16="http://schemas.microsoft.com/office/drawing/2014/main" id="{65E39635-9DFC-4AC7-A50B-0A92512C80DD}"/>
                </a:ext>
              </a:extLst>
            </p:cNvPr>
            <p:cNvSpPr/>
            <p:nvPr/>
          </p:nvSpPr>
          <p:spPr>
            <a:xfrm>
              <a:off x="-15240" y="3375944"/>
              <a:ext cx="3204450" cy="3482057"/>
            </a:xfrm>
            <a:custGeom>
              <a:avLst/>
              <a:gdLst>
                <a:gd name="connsiteX0" fmla="*/ 0 w 3204450"/>
                <a:gd name="connsiteY0" fmla="*/ 0 h 3482057"/>
                <a:gd name="connsiteX1" fmla="*/ 45983 w 3204450"/>
                <a:gd name="connsiteY1" fmla="*/ 11609 h 3482057"/>
                <a:gd name="connsiteX2" fmla="*/ 334914 w 3204450"/>
                <a:gd name="connsiteY2" fmla="*/ 204539 h 3482057"/>
                <a:gd name="connsiteX3" fmla="*/ 3098684 w 3204450"/>
                <a:gd name="connsiteY3" fmla="*/ 3361253 h 3482057"/>
                <a:gd name="connsiteX4" fmla="*/ 3204450 w 3204450"/>
                <a:gd name="connsiteY4" fmla="*/ 3482057 h 3482057"/>
                <a:gd name="connsiteX5" fmla="*/ 0 w 3204450"/>
                <a:gd name="connsiteY5" fmla="*/ 3482057 h 34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450" h="3482057">
                  <a:moveTo>
                    <a:pt x="0" y="0"/>
                  </a:moveTo>
                  <a:lnTo>
                    <a:pt x="45983" y="11609"/>
                  </a:lnTo>
                  <a:cubicBezTo>
                    <a:pt x="152616" y="46096"/>
                    <a:pt x="252790" y="109642"/>
                    <a:pt x="334914" y="204539"/>
                  </a:cubicBezTo>
                  <a:cubicBezTo>
                    <a:pt x="334914" y="204539"/>
                    <a:pt x="334914" y="204539"/>
                    <a:pt x="3098684" y="3361253"/>
                  </a:cubicBezTo>
                  <a:lnTo>
                    <a:pt x="3204450" y="3482057"/>
                  </a:lnTo>
                  <a:lnTo>
                    <a:pt x="0" y="3482057"/>
                  </a:lnTo>
                  <a:close/>
                </a:path>
              </a:pathLst>
            </a:custGeom>
            <a:solidFill>
              <a:srgbClr val="6C92C0">
                <a:alpha val="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49" name="íš1ïḋe">
              <a:extLst>
                <a:ext uri="{FF2B5EF4-FFF2-40B4-BE49-F238E27FC236}">
                  <a16:creationId xmlns:a16="http://schemas.microsoft.com/office/drawing/2014/main" id="{29907E5A-31DB-40A8-AA8D-93D6CA6C1A9A}"/>
                </a:ext>
              </a:extLst>
            </p:cNvPr>
            <p:cNvSpPr/>
            <p:nvPr/>
          </p:nvSpPr>
          <p:spPr>
            <a:xfrm>
              <a:off x="1" y="3977746"/>
              <a:ext cx="1366989" cy="4291852"/>
            </a:xfrm>
            <a:custGeom>
              <a:avLst/>
              <a:gdLst>
                <a:gd name="connsiteX0" fmla="*/ 899007 w 1366989"/>
                <a:gd name="connsiteY0" fmla="*/ 633 h 4291852"/>
                <a:gd name="connsiteX1" fmla="*/ 1343821 w 1366989"/>
                <a:gd name="connsiteY1" fmla="*/ 639191 h 4291852"/>
                <a:gd name="connsiteX2" fmla="*/ 316803 w 1366989"/>
                <a:gd name="connsiteY2" fmla="*/ 3970163 h 4291852"/>
                <a:gd name="connsiteX3" fmla="*/ 14549 w 1366989"/>
                <a:gd name="connsiteY3" fmla="*/ 4287566 h 4291852"/>
                <a:gd name="connsiteX4" fmla="*/ 0 w 1366989"/>
                <a:gd name="connsiteY4" fmla="*/ 4291852 h 4291852"/>
                <a:gd name="connsiteX5" fmla="*/ 0 w 1366989"/>
                <a:gd name="connsiteY5" fmla="*/ 186094 h 4291852"/>
                <a:gd name="connsiteX6" fmla="*/ 164343 w 1366989"/>
                <a:gd name="connsiteY6" fmla="*/ 148686 h 4291852"/>
                <a:gd name="connsiteX7" fmla="*/ 762612 w 1366989"/>
                <a:gd name="connsiteY7" fmla="*/ 12505 h 4291852"/>
                <a:gd name="connsiteX8" fmla="*/ 899007 w 1366989"/>
                <a:gd name="connsiteY8" fmla="*/ 633 h 429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989" h="4291852">
                  <a:moveTo>
                    <a:pt x="899007" y="633"/>
                  </a:moveTo>
                  <a:cubicBezTo>
                    <a:pt x="1208404" y="16359"/>
                    <a:pt x="1443395" y="322717"/>
                    <a:pt x="1343821" y="639191"/>
                  </a:cubicBezTo>
                  <a:cubicBezTo>
                    <a:pt x="1343821" y="639191"/>
                    <a:pt x="1343821" y="639191"/>
                    <a:pt x="316803" y="3970163"/>
                  </a:cubicBezTo>
                  <a:cubicBezTo>
                    <a:pt x="267015" y="4128400"/>
                    <a:pt x="151065" y="4237937"/>
                    <a:pt x="14549" y="4287566"/>
                  </a:cubicBezTo>
                  <a:lnTo>
                    <a:pt x="0" y="4291852"/>
                  </a:lnTo>
                  <a:lnTo>
                    <a:pt x="0" y="186094"/>
                  </a:lnTo>
                  <a:lnTo>
                    <a:pt x="164343" y="148686"/>
                  </a:lnTo>
                  <a:cubicBezTo>
                    <a:pt x="351042" y="106189"/>
                    <a:pt x="550189" y="60858"/>
                    <a:pt x="762612" y="12505"/>
                  </a:cubicBezTo>
                  <a:cubicBezTo>
                    <a:pt x="809090" y="2071"/>
                    <a:pt x="854808" y="-1613"/>
                    <a:pt x="899007" y="633"/>
                  </a:cubicBezTo>
                  <a:close/>
                </a:path>
              </a:pathLst>
            </a:custGeom>
            <a:solidFill>
              <a:srgbClr val="6C92C0">
                <a:alpha val="78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50" name="iṡḻiďè">
              <a:extLst>
                <a:ext uri="{FF2B5EF4-FFF2-40B4-BE49-F238E27FC236}">
                  <a16:creationId xmlns:a16="http://schemas.microsoft.com/office/drawing/2014/main" id="{1F967B35-9443-49EB-84D0-6748AC279B08}"/>
                </a:ext>
              </a:extLst>
            </p:cNvPr>
            <p:cNvSpPr>
              <a:spLocks/>
            </p:cNvSpPr>
            <p:nvPr/>
          </p:nvSpPr>
          <p:spPr bwMode="auto">
            <a:xfrm rot="17341789">
              <a:off x="632431" y="4600824"/>
              <a:ext cx="1191816" cy="103229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sp>
        <p:nvSpPr>
          <p:cNvPr id="53" name="íşḷiḍé">
            <a:extLst>
              <a:ext uri="{FF2B5EF4-FFF2-40B4-BE49-F238E27FC236}">
                <a16:creationId xmlns:a16="http://schemas.microsoft.com/office/drawing/2014/main" id="{3471AA9E-5D95-49F9-8E2C-798700544B4C}"/>
              </a:ext>
            </a:extLst>
          </p:cNvPr>
          <p:cNvSpPr/>
          <p:nvPr/>
        </p:nvSpPr>
        <p:spPr>
          <a:xfrm>
            <a:off x="4432544" y="1721315"/>
            <a:ext cx="137703" cy="137703"/>
          </a:xfrm>
          <a:prstGeom prst="ellipse">
            <a:avLst/>
          </a:prstGeom>
          <a:noFill/>
          <a:ln w="38100">
            <a:solidFill>
              <a:srgbClr val="6C92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iṡḻiďè"/>
          <p:cNvSpPr>
            <a:spLocks/>
          </p:cNvSpPr>
          <p:nvPr/>
        </p:nvSpPr>
        <p:spPr bwMode="auto">
          <a:xfrm rot="17590292">
            <a:off x="3318915" y="2408216"/>
            <a:ext cx="1979382" cy="1714453"/>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sp>
        <p:nvSpPr>
          <p:cNvPr id="36" name="iṡḻiďè"/>
          <p:cNvSpPr>
            <a:spLocks/>
          </p:cNvSpPr>
          <p:nvPr/>
        </p:nvSpPr>
        <p:spPr bwMode="auto">
          <a:xfrm rot="17590292">
            <a:off x="2407386" y="1920423"/>
            <a:ext cx="2288396" cy="1982107"/>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sp>
        <p:nvSpPr>
          <p:cNvPr id="33" name="MH_Others_1"/>
          <p:cNvSpPr txBox="1"/>
          <p:nvPr>
            <p:custDataLst>
              <p:tags r:id="rId1"/>
            </p:custDataLst>
          </p:nvPr>
        </p:nvSpPr>
        <p:spPr>
          <a:xfrm>
            <a:off x="2188632" y="2911477"/>
            <a:ext cx="3955467" cy="847938"/>
          </a:xfrm>
          <a:prstGeom prst="rect">
            <a:avLst/>
          </a:prstGeom>
          <a:noFill/>
        </p:spPr>
        <p:txBody>
          <a:bodyPr wrap="square" rtlCol="0">
            <a:noAutofit/>
          </a:bodyPr>
          <a:lstStyle/>
          <a:p>
            <a:pPr algn="ctr"/>
            <a:r>
              <a:rPr lang="en-US" altLang="zh-CN" sz="4400" b="1" dirty="0">
                <a:solidFill>
                  <a:schemeClr val="bg1"/>
                </a:solidFill>
                <a:effectLst>
                  <a:outerShdw blurRad="38100" dist="38100" dir="2700000" algn="tl">
                    <a:srgbClr val="000000">
                      <a:alpha val="43137"/>
                    </a:srgbClr>
                  </a:outerShdw>
                </a:effectLst>
                <a:cs typeface="+mn-ea"/>
                <a:sym typeface="+mn-lt"/>
              </a:rPr>
              <a:t>PART 02</a:t>
            </a:r>
            <a:endParaRPr lang="zh-CN" altLang="en-US" sz="4400" b="1" dirty="0">
              <a:solidFill>
                <a:schemeClr val="bg1"/>
              </a:solidFill>
              <a:effectLst>
                <a:outerShdw blurRad="38100" dist="38100" dir="2700000" algn="tl">
                  <a:srgbClr val="000000">
                    <a:alpha val="43137"/>
                  </a:srgbClr>
                </a:outerShdw>
              </a:effectLst>
              <a:cs typeface="+mn-ea"/>
              <a:sym typeface="+mn-lt"/>
            </a:endParaRPr>
          </a:p>
        </p:txBody>
      </p:sp>
      <p:sp>
        <p:nvSpPr>
          <p:cNvPr id="35" name="矩形 34"/>
          <p:cNvSpPr/>
          <p:nvPr/>
        </p:nvSpPr>
        <p:spPr>
          <a:xfrm>
            <a:off x="5630979" y="3003063"/>
            <a:ext cx="1918217" cy="646331"/>
          </a:xfrm>
          <a:prstGeom prst="rect">
            <a:avLst/>
          </a:prstGeom>
        </p:spPr>
        <p:txBody>
          <a:bodyPr wrap="none">
            <a:spAutoFit/>
          </a:bodyPr>
          <a:lstStyle/>
          <a:p>
            <a:r>
              <a:rPr lang="en-US" altLang="zh-CN" sz="3600" spc="300" dirty="0">
                <a:solidFill>
                  <a:srgbClr val="436B9B"/>
                </a:solidFill>
                <a:cs typeface="+mn-ea"/>
                <a:sym typeface="+mn-lt"/>
              </a:rPr>
              <a:t>Method</a:t>
            </a:r>
            <a:endParaRPr lang="zh-CN" altLang="en-US" sz="3600" spc="300" dirty="0">
              <a:solidFill>
                <a:srgbClr val="436B9B"/>
              </a:solidFill>
              <a:cs typeface="+mn-ea"/>
              <a:sym typeface="+mn-lt"/>
            </a:endParaRPr>
          </a:p>
        </p:txBody>
      </p:sp>
    </p:spTree>
    <p:extLst>
      <p:ext uri="{BB962C8B-B14F-4D97-AF65-F5344CB8AC3E}">
        <p14:creationId xmlns:p14="http://schemas.microsoft.com/office/powerpoint/2010/main" val="2449542509"/>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1000" fill="hold"/>
                                        <p:tgtEl>
                                          <p:spTgt spid="37"/>
                                        </p:tgtEl>
                                        <p:attrNameLst>
                                          <p:attrName>ppt_w</p:attrName>
                                        </p:attrNameLst>
                                      </p:cBhvr>
                                      <p:tavLst>
                                        <p:tav tm="0">
                                          <p:val>
                                            <p:fltVal val="0"/>
                                          </p:val>
                                        </p:tav>
                                        <p:tav tm="100000">
                                          <p:val>
                                            <p:strVal val="#ppt_w"/>
                                          </p:val>
                                        </p:tav>
                                      </p:tavLst>
                                    </p:anim>
                                    <p:anim calcmode="lin" valueType="num">
                                      <p:cBhvr>
                                        <p:cTn id="8" dur="1000" fill="hold"/>
                                        <p:tgtEl>
                                          <p:spTgt spid="37"/>
                                        </p:tgtEl>
                                        <p:attrNameLst>
                                          <p:attrName>ppt_h</p:attrName>
                                        </p:attrNameLst>
                                      </p:cBhvr>
                                      <p:tavLst>
                                        <p:tav tm="0">
                                          <p:val>
                                            <p:fltVal val="0"/>
                                          </p:val>
                                        </p:tav>
                                        <p:tav tm="100000">
                                          <p:val>
                                            <p:strVal val="#ppt_h"/>
                                          </p:val>
                                        </p:tav>
                                      </p:tavLst>
                                    </p:anim>
                                    <p:anim calcmode="lin" valueType="num">
                                      <p:cBhvr>
                                        <p:cTn id="9" dur="1000" fill="hold"/>
                                        <p:tgtEl>
                                          <p:spTgt spid="37"/>
                                        </p:tgtEl>
                                        <p:attrNameLst>
                                          <p:attrName>style.rotation</p:attrName>
                                        </p:attrNameLst>
                                      </p:cBhvr>
                                      <p:tavLst>
                                        <p:tav tm="0">
                                          <p:val>
                                            <p:fltVal val="90"/>
                                          </p:val>
                                        </p:tav>
                                        <p:tav tm="100000">
                                          <p:val>
                                            <p:fltVal val="0"/>
                                          </p:val>
                                        </p:tav>
                                      </p:tavLst>
                                    </p:anim>
                                    <p:animEffect transition="in" filter="fade">
                                      <p:cBhvr>
                                        <p:cTn id="10" dur="1000"/>
                                        <p:tgtEl>
                                          <p:spTgt spid="37"/>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1000" fill="hold"/>
                                        <p:tgtEl>
                                          <p:spTgt spid="36"/>
                                        </p:tgtEl>
                                        <p:attrNameLst>
                                          <p:attrName>ppt_w</p:attrName>
                                        </p:attrNameLst>
                                      </p:cBhvr>
                                      <p:tavLst>
                                        <p:tav tm="0">
                                          <p:val>
                                            <p:fltVal val="0"/>
                                          </p:val>
                                        </p:tav>
                                        <p:tav tm="100000">
                                          <p:val>
                                            <p:strVal val="#ppt_w"/>
                                          </p:val>
                                        </p:tav>
                                      </p:tavLst>
                                    </p:anim>
                                    <p:anim calcmode="lin" valueType="num">
                                      <p:cBhvr>
                                        <p:cTn id="14" dur="1000" fill="hold"/>
                                        <p:tgtEl>
                                          <p:spTgt spid="36"/>
                                        </p:tgtEl>
                                        <p:attrNameLst>
                                          <p:attrName>ppt_h</p:attrName>
                                        </p:attrNameLst>
                                      </p:cBhvr>
                                      <p:tavLst>
                                        <p:tav tm="0">
                                          <p:val>
                                            <p:fltVal val="0"/>
                                          </p:val>
                                        </p:tav>
                                        <p:tav tm="100000">
                                          <p:val>
                                            <p:strVal val="#ppt_h"/>
                                          </p:val>
                                        </p:tav>
                                      </p:tavLst>
                                    </p:anim>
                                    <p:anim calcmode="lin" valueType="num">
                                      <p:cBhvr>
                                        <p:cTn id="15" dur="1000" fill="hold"/>
                                        <p:tgtEl>
                                          <p:spTgt spid="36"/>
                                        </p:tgtEl>
                                        <p:attrNameLst>
                                          <p:attrName>style.rotation</p:attrName>
                                        </p:attrNameLst>
                                      </p:cBhvr>
                                      <p:tavLst>
                                        <p:tav tm="0">
                                          <p:val>
                                            <p:fltVal val="90"/>
                                          </p:val>
                                        </p:tav>
                                        <p:tav tm="100000">
                                          <p:val>
                                            <p:fltVal val="0"/>
                                          </p:val>
                                        </p:tav>
                                      </p:tavLst>
                                    </p:anim>
                                    <p:animEffect transition="in" filter="fade">
                                      <p:cBhvr>
                                        <p:cTn id="16" dur="1000"/>
                                        <p:tgtEl>
                                          <p:spTgt spid="36"/>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p:cTn id="19" dur="1000" fill="hold"/>
                                        <p:tgtEl>
                                          <p:spTgt spid="33"/>
                                        </p:tgtEl>
                                        <p:attrNameLst>
                                          <p:attrName>ppt_w</p:attrName>
                                        </p:attrNameLst>
                                      </p:cBhvr>
                                      <p:tavLst>
                                        <p:tav tm="0">
                                          <p:val>
                                            <p:fltVal val="0"/>
                                          </p:val>
                                        </p:tav>
                                        <p:tav tm="100000">
                                          <p:val>
                                            <p:strVal val="#ppt_w"/>
                                          </p:val>
                                        </p:tav>
                                      </p:tavLst>
                                    </p:anim>
                                    <p:anim calcmode="lin" valueType="num">
                                      <p:cBhvr>
                                        <p:cTn id="20" dur="1000" fill="hold"/>
                                        <p:tgtEl>
                                          <p:spTgt spid="33"/>
                                        </p:tgtEl>
                                        <p:attrNameLst>
                                          <p:attrName>ppt_h</p:attrName>
                                        </p:attrNameLst>
                                      </p:cBhvr>
                                      <p:tavLst>
                                        <p:tav tm="0">
                                          <p:val>
                                            <p:fltVal val="0"/>
                                          </p:val>
                                        </p:tav>
                                        <p:tav tm="100000">
                                          <p:val>
                                            <p:strVal val="#ppt_h"/>
                                          </p:val>
                                        </p:tav>
                                      </p:tavLst>
                                    </p:anim>
                                    <p:anim calcmode="lin" valueType="num">
                                      <p:cBhvr>
                                        <p:cTn id="21" dur="1000" fill="hold"/>
                                        <p:tgtEl>
                                          <p:spTgt spid="33"/>
                                        </p:tgtEl>
                                        <p:attrNameLst>
                                          <p:attrName>style.rotation</p:attrName>
                                        </p:attrNameLst>
                                      </p:cBhvr>
                                      <p:tavLst>
                                        <p:tav tm="0">
                                          <p:val>
                                            <p:fltVal val="90"/>
                                          </p:val>
                                        </p:tav>
                                        <p:tav tm="100000">
                                          <p:val>
                                            <p:fltVal val="0"/>
                                          </p:val>
                                        </p:tav>
                                      </p:tavLst>
                                    </p:anim>
                                    <p:animEffect transition="in" filter="fade">
                                      <p:cBhvr>
                                        <p:cTn id="22" dur="1000"/>
                                        <p:tgtEl>
                                          <p:spTgt spid="33"/>
                                        </p:tgtEl>
                                      </p:cBhvr>
                                    </p:animEffect>
                                  </p:childTnLst>
                                </p:cTn>
                              </p:par>
                            </p:childTnLst>
                          </p:cTn>
                        </p:par>
                        <p:par>
                          <p:cTn id="23" fill="hold">
                            <p:stCondLst>
                              <p:cond delay="10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35"/>
                                        </p:tgtEl>
                                        <p:attrNameLst>
                                          <p:attrName>style.visibility</p:attrName>
                                        </p:attrNameLst>
                                      </p:cBhvr>
                                      <p:to>
                                        <p:strVal val="visible"/>
                                      </p:to>
                                    </p:set>
                                    <p:anim calcmode="lin" valueType="num">
                                      <p:cBhvr>
                                        <p:cTn id="26"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35"/>
                                        </p:tgtEl>
                                        <p:attrNameLst>
                                          <p:attrName>ppt_y</p:attrName>
                                        </p:attrNameLst>
                                      </p:cBhvr>
                                      <p:tavLst>
                                        <p:tav tm="0">
                                          <p:val>
                                            <p:strVal val="#ppt_y"/>
                                          </p:val>
                                        </p:tav>
                                        <p:tav tm="100000">
                                          <p:val>
                                            <p:strVal val="#ppt_y"/>
                                          </p:val>
                                        </p:tav>
                                      </p:tavLst>
                                    </p:anim>
                                    <p:anim calcmode="lin" valueType="num">
                                      <p:cBhvr>
                                        <p:cTn id="28"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35"/>
                                        </p:tgtEl>
                                      </p:cBhvr>
                                    </p:animEffect>
                                  </p:childTnLst>
                                </p:cTn>
                              </p:par>
                              <p:par>
                                <p:cTn id="31" presetID="6" presetClass="entr" presetSubtype="32" fill="hold" grpId="0" nodeType="with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circle(out)">
                                      <p:cBhvr>
                                        <p:cTn id="3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37" grpId="0" animBg="1"/>
      <p:bldP spid="36" grpId="0" animBg="1"/>
      <p:bldP spid="33" grpId="0"/>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206863" y="448347"/>
            <a:ext cx="506330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spc="300" dirty="0">
                <a:solidFill>
                  <a:srgbClr val="768394"/>
                </a:solidFill>
                <a:latin typeface="微软雅黑" panose="020B0503020204020204" pitchFamily="34" charset="-122"/>
                <a:ea typeface="微软雅黑" panose="020B0503020204020204" pitchFamily="34" charset="-122"/>
                <a:cs typeface="+mn-ea"/>
                <a:sym typeface="+mn-lt"/>
              </a:rPr>
              <a:t>2</a:t>
            </a:r>
            <a:r>
              <a:rPr kumimoji="0" lang="en-US" altLang="zh-CN"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rPr>
              <a:t> Method</a:t>
            </a:r>
            <a:endParaRPr kumimoji="0" lang="zh-CN" altLang="en-US"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41" name="组合 40"/>
          <p:cNvGrpSpPr/>
          <p:nvPr/>
        </p:nvGrpSpPr>
        <p:grpSpPr>
          <a:xfrm rot="10800000">
            <a:off x="0" y="304408"/>
            <a:ext cx="1010103" cy="857396"/>
            <a:chOff x="-39567" y="0"/>
            <a:chExt cx="1677745" cy="1424104"/>
          </a:xfrm>
        </p:grpSpPr>
        <p:sp>
          <p:nvSpPr>
            <p:cNvPr id="4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sp>
          <p:nvSpPr>
            <p:cNvPr id="4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grpSp>
      <p:sp>
        <p:nvSpPr>
          <p:cNvPr id="2" name="文本框 1">
            <a:extLst>
              <a:ext uri="{FF2B5EF4-FFF2-40B4-BE49-F238E27FC236}">
                <a16:creationId xmlns:a16="http://schemas.microsoft.com/office/drawing/2014/main" id="{18DDCB0A-8F9A-97A6-9770-5AACA07E4CBF}"/>
              </a:ext>
            </a:extLst>
          </p:cNvPr>
          <p:cNvSpPr txBox="1"/>
          <p:nvPr/>
        </p:nvSpPr>
        <p:spPr>
          <a:xfrm>
            <a:off x="1206863" y="1129949"/>
            <a:ext cx="9912693" cy="923330"/>
          </a:xfrm>
          <a:prstGeom prst="rect">
            <a:avLst/>
          </a:prstGeom>
          <a:noFill/>
        </p:spPr>
        <p:txBody>
          <a:bodyPr wrap="square" rtlCol="0">
            <a:spAutoFit/>
          </a:bodyPr>
          <a:lstStyle/>
          <a:p>
            <a:r>
              <a:rPr lang="zh-CN" altLang="en-US" dirty="0">
                <a:latin typeface="-apple-system"/>
              </a:rPr>
              <a:t>         </a:t>
            </a:r>
            <a:r>
              <a:rPr lang="zh-CN" altLang="en-US" b="0" i="0" dirty="0">
                <a:effectLst/>
                <a:latin typeface="SimSun" panose="02010600030101010101" pitchFamily="2" charset="-122"/>
                <a:ea typeface="SimSun" panose="02010600030101010101" pitchFamily="2" charset="-122"/>
              </a:rPr>
              <a:t>我们的目标是删除骨干的层次约束，并使探索纯骨干对象检测。为此，我们的目标是最小的修改，以适应一个普通的骨干对象检测任务，只对模型进行预训练的微调。经过这些调整后，原则上可以应用任何检测器头</a:t>
            </a:r>
            <a:r>
              <a:rPr lang="zh-CN" altLang="en-US" dirty="0">
                <a:latin typeface="SimSun" panose="02010600030101010101" pitchFamily="2" charset="-122"/>
                <a:ea typeface="SimSun" panose="02010600030101010101" pitchFamily="2" charset="-122"/>
              </a:rPr>
              <a:t>。</a:t>
            </a:r>
            <a:endParaRPr kumimoji="1" lang="zh-CN" altLang="en-US" dirty="0">
              <a:latin typeface="SimSun" panose="02010600030101010101" pitchFamily="2" charset="-122"/>
              <a:ea typeface="SimSun" panose="02010600030101010101" pitchFamily="2" charset="-122"/>
            </a:endParaRPr>
          </a:p>
        </p:txBody>
      </p:sp>
      <p:sp>
        <p:nvSpPr>
          <p:cNvPr id="3" name="文本框 2">
            <a:extLst>
              <a:ext uri="{FF2B5EF4-FFF2-40B4-BE49-F238E27FC236}">
                <a16:creationId xmlns:a16="http://schemas.microsoft.com/office/drawing/2014/main" id="{82611F29-3F04-9E82-8E94-3B6CAB587B69}"/>
              </a:ext>
            </a:extLst>
          </p:cNvPr>
          <p:cNvSpPr txBox="1"/>
          <p:nvPr/>
        </p:nvSpPr>
        <p:spPr>
          <a:xfrm>
            <a:off x="1206863" y="2226762"/>
            <a:ext cx="4086578" cy="369332"/>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Simple FPN</a:t>
            </a:r>
            <a:endParaRPr kumimoji="1" lang="zh-CN" altLang="en-US" dirty="0"/>
          </a:p>
        </p:txBody>
      </p:sp>
      <p:pic>
        <p:nvPicPr>
          <p:cNvPr id="4" name="图片 3">
            <a:extLst>
              <a:ext uri="{FF2B5EF4-FFF2-40B4-BE49-F238E27FC236}">
                <a16:creationId xmlns:a16="http://schemas.microsoft.com/office/drawing/2014/main" id="{2FFB9BFF-7E28-1659-25DA-2C8577AF1BE4}"/>
              </a:ext>
            </a:extLst>
          </p:cNvPr>
          <p:cNvPicPr>
            <a:picLocks noChangeAspect="1"/>
          </p:cNvPicPr>
          <p:nvPr/>
        </p:nvPicPr>
        <p:blipFill>
          <a:blip r:embed="rId3"/>
          <a:stretch>
            <a:fillRect/>
          </a:stretch>
        </p:blipFill>
        <p:spPr>
          <a:xfrm>
            <a:off x="741795" y="3034595"/>
            <a:ext cx="10842827" cy="1916883"/>
          </a:xfrm>
          <a:prstGeom prst="rect">
            <a:avLst/>
          </a:prstGeom>
        </p:spPr>
      </p:pic>
      <p:sp>
        <p:nvSpPr>
          <p:cNvPr id="5" name="文本框 4">
            <a:extLst>
              <a:ext uri="{FF2B5EF4-FFF2-40B4-BE49-F238E27FC236}">
                <a16:creationId xmlns:a16="http://schemas.microsoft.com/office/drawing/2014/main" id="{368630BA-B9C3-CA3B-C15F-64863399D644}"/>
              </a:ext>
            </a:extLst>
          </p:cNvPr>
          <p:cNvSpPr txBox="1"/>
          <p:nvPr/>
        </p:nvSpPr>
        <p:spPr>
          <a:xfrm>
            <a:off x="1399822" y="5183320"/>
            <a:ext cx="9064977"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b="0" i="0" dirty="0">
                <a:effectLst/>
                <a:latin typeface="SimSun" panose="02010600030101010101" pitchFamily="2" charset="-122"/>
                <a:ea typeface="SimSun" panose="02010600030101010101" pitchFamily="2" charset="-122"/>
              </a:rPr>
              <a:t>这种设计相比于</a:t>
            </a:r>
            <a:r>
              <a:rPr lang="en-US" altLang="zh-CN" b="0" i="0" dirty="0">
                <a:effectLst/>
                <a:latin typeface="SimSun" panose="02010600030101010101" pitchFamily="2" charset="-122"/>
                <a:ea typeface="SimSun" panose="02010600030101010101" pitchFamily="2" charset="-122"/>
              </a:rPr>
              <a:t>CNN</a:t>
            </a:r>
            <a:r>
              <a:rPr lang="zh-CN" altLang="en-US" b="0" i="0" dirty="0">
                <a:effectLst/>
                <a:latin typeface="SimSun" panose="02010600030101010101" pitchFamily="2" charset="-122"/>
                <a:ea typeface="SimSun" panose="02010600030101010101" pitchFamily="2" charset="-122"/>
              </a:rPr>
              <a:t>的</a:t>
            </a:r>
            <a:r>
              <a:rPr lang="en-US" altLang="zh-CN" b="0" i="0" dirty="0">
                <a:effectLst/>
                <a:latin typeface="SimSun" panose="02010600030101010101" pitchFamily="2" charset="-122"/>
                <a:ea typeface="SimSun" panose="02010600030101010101" pitchFamily="2" charset="-122"/>
              </a:rPr>
              <a:t>FPN</a:t>
            </a:r>
            <a:r>
              <a:rPr lang="zh-CN" altLang="en-US" b="0" i="0" dirty="0">
                <a:effectLst/>
                <a:latin typeface="SimSun" panose="02010600030101010101" pitchFamily="2" charset="-122"/>
                <a:ea typeface="SimSun" panose="02010600030101010101" pitchFamily="2" charset="-122"/>
              </a:rPr>
              <a:t>设计没有降低性能，我们假设这是因为</a:t>
            </a:r>
            <a:r>
              <a:rPr lang="en" altLang="zh-CN" b="0" i="0" dirty="0" err="1">
                <a:effectLst/>
                <a:latin typeface="SimSun" panose="02010600030101010101" pitchFamily="2" charset="-122"/>
                <a:ea typeface="SimSun" panose="02010600030101010101" pitchFamily="2" charset="-122"/>
              </a:rPr>
              <a:t>ViT</a:t>
            </a:r>
            <a:r>
              <a:rPr lang="zh-CN" altLang="en-US" b="0" i="0" dirty="0">
                <a:effectLst/>
                <a:latin typeface="SimSun" panose="02010600030101010101" pitchFamily="2" charset="-122"/>
                <a:ea typeface="SimSun" panose="02010600030101010101" pitchFamily="2" charset="-122"/>
              </a:rPr>
              <a:t>可以依赖位置嵌入</a:t>
            </a:r>
            <a:r>
              <a:rPr lang="en-US" altLang="zh-CN" b="0" i="0" dirty="0">
                <a:effectLst/>
                <a:latin typeface="SimSun" panose="02010600030101010101" pitchFamily="2" charset="-122"/>
                <a:ea typeface="SimSun" panose="02010600030101010101" pitchFamily="2" charset="-122"/>
              </a:rPr>
              <a:t>[54]</a:t>
            </a:r>
            <a:r>
              <a:rPr lang="zh-CN" altLang="en-US" b="0" i="0" dirty="0">
                <a:effectLst/>
                <a:latin typeface="SimSun" panose="02010600030101010101" pitchFamily="2" charset="-122"/>
                <a:ea typeface="SimSun" panose="02010600030101010101" pitchFamily="2" charset="-122"/>
              </a:rPr>
              <a:t>来编码位置，也因为高维</a:t>
            </a:r>
            <a:r>
              <a:rPr lang="en" altLang="zh-CN" b="0" i="0" dirty="0" err="1">
                <a:effectLst/>
                <a:latin typeface="SimSun" panose="02010600030101010101" pitchFamily="2" charset="-122"/>
                <a:ea typeface="SimSun" panose="02010600030101010101" pitchFamily="2" charset="-122"/>
              </a:rPr>
              <a:t>ViT</a:t>
            </a:r>
            <a:r>
              <a:rPr lang="zh-CN" altLang="en-US" b="0" i="0" dirty="0">
                <a:effectLst/>
                <a:latin typeface="SimSun" panose="02010600030101010101" pitchFamily="2" charset="-122"/>
                <a:ea typeface="SimSun" panose="02010600030101010101" pitchFamily="2" charset="-122"/>
              </a:rPr>
              <a:t>补丁嵌入不一定会丢弃不同分辨率的信息</a:t>
            </a:r>
            <a:endParaRPr kumimoji="1" lang="zh-CN" altLang="en-US"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2114104216"/>
      </p:ext>
    </p:extLst>
  </p:cSld>
  <p:clrMapOvr>
    <a:masterClrMapping/>
  </p:clrMapOvr>
  <p:transition spd="slow" advTm="3000">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206863" y="448347"/>
            <a:ext cx="506330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spc="300" dirty="0">
                <a:solidFill>
                  <a:srgbClr val="768394"/>
                </a:solidFill>
                <a:latin typeface="微软雅黑" panose="020B0503020204020204" pitchFamily="34" charset="-122"/>
                <a:ea typeface="微软雅黑" panose="020B0503020204020204" pitchFamily="34" charset="-122"/>
                <a:cs typeface="+mn-ea"/>
                <a:sym typeface="+mn-lt"/>
              </a:rPr>
              <a:t>2</a:t>
            </a:r>
            <a:r>
              <a:rPr kumimoji="0" lang="en-US" altLang="zh-CN"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rPr>
              <a:t> Method</a:t>
            </a:r>
            <a:endParaRPr kumimoji="0" lang="zh-CN" altLang="en-US"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41" name="组合 40"/>
          <p:cNvGrpSpPr/>
          <p:nvPr/>
        </p:nvGrpSpPr>
        <p:grpSpPr>
          <a:xfrm rot="10800000">
            <a:off x="0" y="304408"/>
            <a:ext cx="1010103" cy="857396"/>
            <a:chOff x="-39567" y="0"/>
            <a:chExt cx="1677745" cy="1424104"/>
          </a:xfrm>
        </p:grpSpPr>
        <p:sp>
          <p:nvSpPr>
            <p:cNvPr id="4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sp>
          <p:nvSpPr>
            <p:cNvPr id="4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grpSp>
      <p:sp>
        <p:nvSpPr>
          <p:cNvPr id="6" name="文本框 5">
            <a:extLst>
              <a:ext uri="{FF2B5EF4-FFF2-40B4-BE49-F238E27FC236}">
                <a16:creationId xmlns:a16="http://schemas.microsoft.com/office/drawing/2014/main" id="{F8341080-0FBC-BC65-F716-732D5DB8C890}"/>
              </a:ext>
            </a:extLst>
          </p:cNvPr>
          <p:cNvSpPr txBox="1"/>
          <p:nvPr/>
        </p:nvSpPr>
        <p:spPr>
          <a:xfrm>
            <a:off x="1277568" y="1161804"/>
            <a:ext cx="8963378" cy="376686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en-US" altLang="zh-CN" dirty="0">
                <a:latin typeface="SimSun" panose="02010600030101010101" pitchFamily="2" charset="-122"/>
                <a:ea typeface="SimSun" panose="02010600030101010101" pitchFamily="2" charset="-122"/>
              </a:rPr>
              <a:t>Backbone adaptation</a:t>
            </a:r>
          </a:p>
          <a:p>
            <a:pPr>
              <a:lnSpc>
                <a:spcPct val="150000"/>
              </a:lnSpc>
            </a:pPr>
            <a:endParaRPr kumimoji="1" lang="en-US" altLang="zh-CN" dirty="0">
              <a:latin typeface="SimSun" panose="02010600030101010101" pitchFamily="2" charset="-122"/>
              <a:ea typeface="SimSun" panose="02010600030101010101" pitchFamily="2" charset="-122"/>
            </a:endParaRPr>
          </a:p>
          <a:p>
            <a:pPr marL="742950" lvl="1" indent="-285750">
              <a:lnSpc>
                <a:spcPct val="150000"/>
              </a:lnSpc>
              <a:buFont typeface="Arial" panose="020B0604020202020204" pitchFamily="34" charset="0"/>
              <a:buChar char="•"/>
            </a:pPr>
            <a:r>
              <a:rPr lang="zh-CN" altLang="en-US" b="0" i="0" dirty="0">
                <a:effectLst/>
                <a:latin typeface="SimSun" panose="02010600030101010101" pitchFamily="2" charset="-122"/>
                <a:ea typeface="SimSun" panose="02010600030101010101" pitchFamily="2" charset="-122"/>
              </a:rPr>
              <a:t>整个主干中计算全局自我注意力在内存中是禁止的并且是缓慢的。在本研究中，用全局注意力预训练模型进行微调，通过</a:t>
            </a:r>
            <a:r>
              <a:rPr lang="en-US" altLang="zh-CN" dirty="0">
                <a:latin typeface="SimSun" panose="02010600030101010101" pitchFamily="2" charset="-122"/>
                <a:ea typeface="SimSun" panose="02010600030101010101" pitchFamily="2" charset="-122"/>
              </a:rPr>
              <a:t>window attention(</a:t>
            </a:r>
            <a:r>
              <a:rPr lang="zh-CN" altLang="en-US" dirty="0">
                <a:latin typeface="SimSun" panose="02010600030101010101" pitchFamily="2" charset="-122"/>
                <a:ea typeface="SimSun" panose="02010600030101010101" pitchFamily="2" charset="-122"/>
              </a:rPr>
              <a:t>窗口注意力）在原始</a:t>
            </a:r>
            <a:r>
              <a:rPr lang="en-US" altLang="zh-CN" dirty="0">
                <a:latin typeface="SimSun" panose="02010600030101010101" pitchFamily="2" charset="-122"/>
                <a:ea typeface="SimSun" panose="02010600030101010101" pitchFamily="2" charset="-122"/>
              </a:rPr>
              <a:t>transformer block</a:t>
            </a:r>
            <a:r>
              <a:rPr lang="zh-CN" altLang="en-US" dirty="0">
                <a:latin typeface="SimSun" panose="02010600030101010101" pitchFamily="2" charset="-122"/>
                <a:ea typeface="SimSun" panose="02010600030101010101" pitchFamily="2" charset="-122"/>
              </a:rPr>
              <a:t>进行计算。</a:t>
            </a:r>
            <a:endParaRPr lang="en-US" altLang="zh-CN" dirty="0">
              <a:latin typeface="SimSun" panose="02010600030101010101" pitchFamily="2" charset="-122"/>
              <a:ea typeface="SimSun" panose="02010600030101010101" pitchFamily="2" charset="-122"/>
            </a:endParaRPr>
          </a:p>
          <a:p>
            <a:pPr lvl="1">
              <a:lnSpc>
                <a:spcPct val="150000"/>
              </a:lnSpc>
            </a:pPr>
            <a:endParaRPr lang="en-US" altLang="zh-CN" dirty="0">
              <a:latin typeface="SimSun" panose="02010600030101010101" pitchFamily="2" charset="-122"/>
              <a:ea typeface="SimSun" panose="02010600030101010101" pitchFamily="2" charset="-122"/>
            </a:endParaRPr>
          </a:p>
          <a:p>
            <a:pPr marL="742950" lvl="1" indent="-285750">
              <a:lnSpc>
                <a:spcPct val="150000"/>
              </a:lnSpc>
              <a:buFont typeface="Arial" panose="020B0604020202020204" pitchFamily="34" charset="0"/>
              <a:buChar char="•"/>
            </a:pPr>
            <a:r>
              <a:rPr lang="zh-CN" altLang="en-US" b="0" i="0" dirty="0">
                <a:solidFill>
                  <a:srgbClr val="000000"/>
                </a:solidFill>
                <a:effectLst/>
                <a:latin typeface="SimSun" panose="02010600030101010101" pitchFamily="2" charset="-122"/>
                <a:ea typeface="SimSun" panose="02010600030101010101" pitchFamily="2" charset="-122"/>
              </a:rPr>
              <a:t>与</a:t>
            </a:r>
            <a:r>
              <a:rPr lang="zh-CN" altLang="en-US" b="0" i="0" dirty="0">
                <a:solidFill>
                  <a:srgbClr val="4D4D4D"/>
                </a:solidFill>
                <a:effectLst/>
                <a:latin typeface="SimSun" panose="02010600030101010101" pitchFamily="2" charset="-122"/>
                <a:ea typeface="SimSun" panose="02010600030101010101" pitchFamily="2" charset="-122"/>
              </a:rPr>
              <a:t> </a:t>
            </a:r>
            <a:r>
              <a:rPr lang="en" altLang="zh-CN" b="0" i="0" dirty="0" err="1">
                <a:solidFill>
                  <a:srgbClr val="000000"/>
                </a:solidFill>
                <a:effectLst/>
                <a:latin typeface="SimSun" panose="02010600030101010101" pitchFamily="2" charset="-122"/>
                <a:ea typeface="SimSun" panose="02010600030101010101" pitchFamily="2" charset="-122"/>
              </a:rPr>
              <a:t>Swin</a:t>
            </a:r>
            <a:r>
              <a:rPr lang="en" altLang="zh-CN" b="0" i="0" dirty="0">
                <a:solidFill>
                  <a:srgbClr val="4D4D4D"/>
                </a:solidFill>
                <a:effectLst/>
                <a:latin typeface="SimSun" panose="02010600030101010101" pitchFamily="2" charset="-122"/>
                <a:ea typeface="SimSun" panose="02010600030101010101" pitchFamily="2" charset="-122"/>
              </a:rPr>
              <a:t> </a:t>
            </a:r>
            <a:r>
              <a:rPr lang="zh-CN" altLang="en-US" b="0" i="0" dirty="0">
                <a:solidFill>
                  <a:srgbClr val="000000"/>
                </a:solidFill>
                <a:effectLst/>
                <a:latin typeface="SimSun" panose="02010600030101010101" pitchFamily="2" charset="-122"/>
                <a:ea typeface="SimSun" panose="02010600030101010101" pitchFamily="2" charset="-122"/>
              </a:rPr>
              <a:t>不同，我们不会跨层“移动”窗口。为了允许信息传播，我们使用了极少数（默认情况下，</a:t>
            </a:r>
            <a:r>
              <a:rPr lang="en-US" altLang="zh-CN" b="0" i="0" dirty="0">
                <a:solidFill>
                  <a:srgbClr val="000000"/>
                </a:solidFill>
                <a:effectLst/>
                <a:latin typeface="SimSun" panose="02010600030101010101" pitchFamily="2" charset="-122"/>
                <a:ea typeface="SimSun" panose="02010600030101010101" pitchFamily="2" charset="-122"/>
              </a:rPr>
              <a:t>4 </a:t>
            </a:r>
            <a:r>
              <a:rPr lang="zh-CN" altLang="en-US" b="0" i="0" dirty="0">
                <a:solidFill>
                  <a:srgbClr val="000000"/>
                </a:solidFill>
                <a:effectLst/>
                <a:latin typeface="SimSun" panose="02010600030101010101" pitchFamily="2" charset="-122"/>
                <a:ea typeface="SimSun" panose="02010600030101010101" pitchFamily="2" charset="-122"/>
              </a:rPr>
              <a:t>个）可以跨窗口的块。将预训练的主干平均分成 </a:t>
            </a:r>
            <a:r>
              <a:rPr lang="en-US" altLang="zh-CN" b="0" i="0" dirty="0">
                <a:solidFill>
                  <a:srgbClr val="000000"/>
                </a:solidFill>
                <a:effectLst/>
                <a:latin typeface="SimSun" panose="02010600030101010101" pitchFamily="2" charset="-122"/>
                <a:ea typeface="SimSun" panose="02010600030101010101" pitchFamily="2" charset="-122"/>
              </a:rPr>
              <a:t>4 </a:t>
            </a:r>
            <a:r>
              <a:rPr lang="zh-CN" altLang="en-US" b="0" i="0" dirty="0">
                <a:solidFill>
                  <a:srgbClr val="000000"/>
                </a:solidFill>
                <a:effectLst/>
                <a:latin typeface="SimSun" panose="02010600030101010101" pitchFamily="2" charset="-122"/>
                <a:ea typeface="SimSun" panose="02010600030101010101" pitchFamily="2" charset="-122"/>
              </a:rPr>
              <a:t>个块子集。在每个子集的最后一个块中应用传播策略。</a:t>
            </a:r>
            <a:endParaRPr kumimoji="1" lang="zh-CN" altLang="en-US"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741657331"/>
      </p:ext>
    </p:extLst>
  </p:cSld>
  <p:clrMapOvr>
    <a:masterClrMapping/>
  </p:clrMapOvr>
  <p:transition spd="slow" advTm="3000">
    <p:wipe/>
  </p:transition>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0"/>
  <p:tag name="ISPRING_SCORM_RATE_QUIZZES" val="0"/>
  <p:tag name="ISPRING_SCORM_PASSING_SCORE" val="0.000000"/>
  <p:tag name="ISPRING_ULTRA_SCORM_COURSE_ID" val="B5C05C61-D5D4-44B4-B47F-C512FD34F8AA"/>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Repository"/>
  <p:tag name="ISPRING_OUTPUT_FOLDER" val="C:\Users\codi\Desktop\20190715包图\2"/>
  <p:tag name="ISPRING_PRESENTATION_TITLE" val="橙色稳重商务风商业计划书PPT模板"/>
  <p:tag name="ISPRING_FIRST_PUBLISH" val="1"/>
</p:tagLst>
</file>

<file path=ppt/tags/tag2.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3.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4.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5.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6.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第一PPT，www.1ppt.com">
  <a:themeElements>
    <a:clrScheme name="自定义 317">
      <a:dk1>
        <a:srgbClr val="000000"/>
      </a:dk1>
      <a:lt1>
        <a:srgbClr val="FFFFFF"/>
      </a:lt1>
      <a:dk2>
        <a:srgbClr val="768394"/>
      </a:dk2>
      <a:lt2>
        <a:srgbClr val="F0F0F0"/>
      </a:lt2>
      <a:accent1>
        <a:srgbClr val="48A2A0"/>
      </a:accent1>
      <a:accent2>
        <a:srgbClr val="6C92C0"/>
      </a:accent2>
      <a:accent3>
        <a:srgbClr val="3EA592"/>
      </a:accent3>
      <a:accent4>
        <a:srgbClr val="5066A1"/>
      </a:accent4>
      <a:accent5>
        <a:srgbClr val="5E5CA2"/>
      </a:accent5>
      <a:accent6>
        <a:srgbClr val="768394"/>
      </a:accent6>
      <a:hlink>
        <a:srgbClr val="4276AA"/>
      </a:hlink>
      <a:folHlink>
        <a:srgbClr val="BFBFBF"/>
      </a:folHlink>
    </a:clrScheme>
    <a:fontScheme name="ha1jvetz">
      <a:majorFont>
        <a:latin typeface="印品黑体"/>
        <a:ea typeface="印品黑体"/>
        <a:cs typeface=""/>
      </a:majorFont>
      <a:minorFont>
        <a:latin typeface="印品黑体"/>
        <a:ea typeface="印品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2086</Words>
  <Application>Microsoft Macintosh PowerPoint</Application>
  <PresentationFormat>宽屏</PresentationFormat>
  <Paragraphs>111</Paragraphs>
  <Slides>21</Slides>
  <Notes>21</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21</vt:i4>
      </vt:variant>
    </vt:vector>
  </HeadingPairs>
  <TitlesOfParts>
    <vt:vector size="33" baseType="lpstr">
      <vt:lpstr>-apple-system</vt:lpstr>
      <vt:lpstr>等线</vt:lpstr>
      <vt:lpstr>SimSun</vt:lpstr>
      <vt:lpstr>微软雅黑</vt:lpstr>
      <vt:lpstr>印品黑体</vt:lpstr>
      <vt:lpstr>Söhne</vt:lpstr>
      <vt:lpstr>Arial</vt:lpstr>
      <vt:lpstr>Calibri</vt:lpstr>
      <vt:lpstr>Helvetica Neue</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极简工作总结</dc:title>
  <dc:creator/>
  <cp:keywords>www.1ppt.com</cp:keywords>
  <dc:description>www.1ppt.com</dc:description>
  <cp:lastModifiedBy/>
  <cp:revision>1</cp:revision>
  <dcterms:created xsi:type="dcterms:W3CDTF">2021-08-15T13:41:38Z</dcterms:created>
  <dcterms:modified xsi:type="dcterms:W3CDTF">2023-11-29T08:24:35Z</dcterms:modified>
</cp:coreProperties>
</file>