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85" r:id="rId2"/>
    <p:sldId id="696" r:id="rId3"/>
    <p:sldId id="697" r:id="rId4"/>
    <p:sldId id="691" r:id="rId5"/>
    <p:sldId id="695" r:id="rId6"/>
    <p:sldId id="698" r:id="rId7"/>
    <p:sldId id="702" r:id="rId8"/>
    <p:sldId id="673" r:id="rId9"/>
    <p:sldId id="700" r:id="rId10"/>
    <p:sldId id="703" r:id="rId11"/>
    <p:sldId id="701" r:id="rId12"/>
    <p:sldId id="699" r:id="rId13"/>
    <p:sldId id="69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F76"/>
    <a:srgbClr val="165878"/>
    <a:srgbClr val="BFBFBF"/>
    <a:srgbClr val="104058"/>
    <a:srgbClr val="F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22" y="39"/>
      </p:cViewPr>
      <p:guideLst>
        <p:guide orient="horz" pos="2160"/>
        <p:guide pos="3840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E102-8605-4746-B058-8C0FEFD7C2F1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947CC-0FDC-4083-947F-FAC7BA8D8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1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47CC-0FDC-4083-947F-FAC7BA8D8C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7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47CC-0FDC-4083-947F-FAC7BA8D8C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01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47CC-0FDC-4083-947F-FAC7BA8D8C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978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47CC-0FDC-4083-947F-FAC7BA8D8C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50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47CC-0FDC-4083-947F-FAC7BA8D8C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13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47CC-0FDC-4083-947F-FAC7BA8D8C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5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47CC-0FDC-4083-947F-FAC7BA8D8C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9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47CC-0FDC-4083-947F-FAC7BA8D8C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40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47CC-0FDC-4083-947F-FAC7BA8D8C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9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47CC-0FDC-4083-947F-FAC7BA8D8C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47CC-0FDC-4083-947F-FAC7BA8D8C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08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47CC-0FDC-4083-947F-FAC7BA8D8C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47CC-0FDC-4083-947F-FAC7BA8D8C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60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26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42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867E116-3CC3-4009-BFBB-1FD3CD063BEA}"/>
              </a:ext>
            </a:extLst>
          </p:cNvPr>
          <p:cNvSpPr/>
          <p:nvPr userDrawn="1"/>
        </p:nvSpPr>
        <p:spPr>
          <a:xfrm>
            <a:off x="-49072800" y="-21336000"/>
            <a:ext cx="1625600" cy="16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DBC143-4EB9-4490-827F-9D2EF71FE18E}"/>
              </a:ext>
            </a:extLst>
          </p:cNvPr>
          <p:cNvSpPr/>
          <p:nvPr userDrawn="1"/>
        </p:nvSpPr>
        <p:spPr>
          <a:xfrm>
            <a:off x="59232800" y="27432000"/>
            <a:ext cx="1625600" cy="16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BC689B2D-7FFC-4BC7-8CFE-17322128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2037EDFF-96EF-403F-B7A9-773F551D97D2}"/>
              </a:ext>
            </a:extLst>
          </p:cNvPr>
          <p:cNvSpPr/>
          <p:nvPr/>
        </p:nvSpPr>
        <p:spPr>
          <a:xfrm>
            <a:off x="-5938" y="-21506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>
            <a:extLst>
              <a:ext uri="{FF2B5EF4-FFF2-40B4-BE49-F238E27FC236}">
                <a16:creationId xmlns:a16="http://schemas.microsoft.com/office/drawing/2014/main" id="{EDEFB2C9-61A1-414A-8010-72488E3E44CC}"/>
              </a:ext>
            </a:extLst>
          </p:cNvPr>
          <p:cNvSpPr/>
          <p:nvPr/>
        </p:nvSpPr>
        <p:spPr>
          <a:xfrm>
            <a:off x="337459" y="326571"/>
            <a:ext cx="11517084" cy="6148100"/>
          </a:xfrm>
          <a:prstGeom prst="frame">
            <a:avLst>
              <a:gd name="adj1" fmla="val 1584"/>
            </a:avLst>
          </a:prstGeom>
          <a:solidFill>
            <a:srgbClr val="186F76"/>
          </a:solidFill>
          <a:ln>
            <a:solidFill>
              <a:srgbClr val="186F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41F9B5-FDAB-44DF-BB86-5EA837B6E486}"/>
              </a:ext>
            </a:extLst>
          </p:cNvPr>
          <p:cNvSpPr txBox="1"/>
          <p:nvPr/>
        </p:nvSpPr>
        <p:spPr>
          <a:xfrm>
            <a:off x="735676" y="2891659"/>
            <a:ext cx="10919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165878"/>
                </a:solidFill>
                <a:ea typeface="思源黑体 Light" panose="020B0300000000000000" pitchFamily="34" charset="-122"/>
              </a:rPr>
              <a:t>基于深度卷积神经网络的子宫颈细胞学重叠细胞的精确分割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761F112-7FD7-437C-AD53-36F190337A4F}"/>
              </a:ext>
            </a:extLst>
          </p:cNvPr>
          <p:cNvGrpSpPr/>
          <p:nvPr/>
        </p:nvGrpSpPr>
        <p:grpSpPr>
          <a:xfrm>
            <a:off x="4449445" y="1301790"/>
            <a:ext cx="3293110" cy="0"/>
            <a:chOff x="4469765" y="1429639"/>
            <a:chExt cx="3293110" cy="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873120E-6945-43F1-8BD5-2137D4E080AB}"/>
                </a:ext>
              </a:extLst>
            </p:cNvPr>
            <p:cNvCxnSpPr>
              <a:cxnSpLocks/>
            </p:cNvCxnSpPr>
            <p:nvPr/>
          </p:nvCxnSpPr>
          <p:spPr>
            <a:xfrm>
              <a:off x="6959600" y="1429639"/>
              <a:ext cx="803275" cy="0"/>
            </a:xfrm>
            <a:prstGeom prst="line">
              <a:avLst/>
            </a:prstGeom>
            <a:ln w="15875">
              <a:gradFill>
                <a:gsLst>
                  <a:gs pos="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C6F8572-5F66-452A-BF1C-767773535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9765" y="1429639"/>
              <a:ext cx="803275" cy="0"/>
            </a:xfrm>
            <a:prstGeom prst="line">
              <a:avLst/>
            </a:prstGeom>
            <a:ln w="15875">
              <a:gradFill>
                <a:gsLst>
                  <a:gs pos="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A2216D2-9134-4A88-AA79-0E033507ED51}"/>
              </a:ext>
            </a:extLst>
          </p:cNvPr>
          <p:cNvCxnSpPr>
            <a:cxnSpLocks/>
          </p:cNvCxnSpPr>
          <p:nvPr/>
        </p:nvCxnSpPr>
        <p:spPr>
          <a:xfrm>
            <a:off x="3082925" y="4756702"/>
            <a:ext cx="6026150" cy="0"/>
          </a:xfrm>
          <a:prstGeom prst="line">
            <a:avLst/>
          </a:prstGeom>
          <a:ln>
            <a:gradFill>
              <a:gsLst>
                <a:gs pos="0">
                  <a:srgbClr val="165878">
                    <a:alpha val="0"/>
                  </a:srgbClr>
                </a:gs>
                <a:gs pos="53000">
                  <a:srgbClr val="165878"/>
                </a:gs>
                <a:gs pos="100000">
                  <a:srgbClr val="16587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50E41C86-912E-481E-A17F-792C441F7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18" y="636931"/>
            <a:ext cx="1278164" cy="12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95389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EFA1D0D-134B-1C67-4CC0-C406F27FA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71020"/>
            <a:ext cx="7880472" cy="40844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ACBD53-4B32-62DD-2A95-271B6E96CD71}"/>
              </a:ext>
            </a:extLst>
          </p:cNvPr>
          <p:cNvSpPr txBox="1"/>
          <p:nvPr/>
        </p:nvSpPr>
        <p:spPr>
          <a:xfrm>
            <a:off x="4721629" y="5613862"/>
            <a:ext cx="233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ASPP</a:t>
            </a:r>
            <a:r>
              <a:rPr lang="zh-CN" altLang="en-US" dirty="0"/>
              <a:t>部分示意图</a:t>
            </a:r>
          </a:p>
        </p:txBody>
      </p:sp>
    </p:spTree>
    <p:extLst>
      <p:ext uri="{BB962C8B-B14F-4D97-AF65-F5344CB8AC3E}">
        <p14:creationId xmlns:p14="http://schemas.microsoft.com/office/powerpoint/2010/main" val="257385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-39706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4473507" y="228489"/>
            <a:ext cx="298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5878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细胞质分割：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65878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CRF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65878"/>
              </a:solidFill>
              <a:effectLst/>
              <a:uLnTx/>
              <a:uFillTx/>
              <a:latin typeface="思源黑体 Normal" panose="020B0400000000000000" pitchFamily="34" charset="-122"/>
              <a:ea typeface="思源黑体 Normal" panose="020B0400000000000000" pitchFamily="34" charset="-122"/>
              <a:cs typeface="+mn-cs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6FBBB7A-3D8D-4807-A105-FA65A4738046}"/>
              </a:ext>
            </a:extLst>
          </p:cNvPr>
          <p:cNvGrpSpPr/>
          <p:nvPr/>
        </p:nvGrpSpPr>
        <p:grpSpPr>
          <a:xfrm>
            <a:off x="3890210" y="817379"/>
            <a:ext cx="4012422" cy="45719"/>
            <a:chOff x="4635015" y="778295"/>
            <a:chExt cx="2921970" cy="57674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CE40E9C-B7AB-4269-8FE7-8CB4C8599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A30AEB-1B87-4D99-8D4F-403844D6AB0E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D80D9A-B1CF-5685-760D-1422E2D057E1}"/>
              </a:ext>
            </a:extLst>
          </p:cNvPr>
          <p:cNvSpPr txBox="1"/>
          <p:nvPr/>
        </p:nvSpPr>
        <p:spPr>
          <a:xfrm>
            <a:off x="5711909" y="3484417"/>
            <a:ext cx="58107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细胞边界细化：为</a:t>
            </a:r>
            <a:r>
              <a:rPr lang="zh-CN" altLang="en-US" sz="2000" dirty="0"/>
              <a:t>了获得精确的细胞轮廓，我们采用了基于距离正则化水平集进化</a:t>
            </a:r>
            <a:r>
              <a:rPr lang="en-US" altLang="zh-CN" sz="2000" dirty="0"/>
              <a:t>(DRLSE)</a:t>
            </a:r>
            <a:r>
              <a:rPr lang="zh-CN" altLang="en-US" sz="2000" dirty="0"/>
              <a:t>的分割方法，其中引入了距离正则化项和外部能量项来 驱动零级轮廓向期望位置的运动。 </a:t>
            </a:r>
            <a:endParaRPr lang="en-US" altLang="zh-CN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C19D0-4CD5-7EBC-2E31-DC24D8E37529}"/>
              </a:ext>
            </a:extLst>
          </p:cNvPr>
          <p:cNvSpPr txBox="1"/>
          <p:nvPr/>
        </p:nvSpPr>
        <p:spPr>
          <a:xfrm>
            <a:off x="5964256" y="2066343"/>
            <a:ext cx="55583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sz="2000" dirty="0"/>
              <a:t>  </a:t>
            </a:r>
            <a:r>
              <a:rPr lang="zh-CN" altLang="en-US" sz="2000" dirty="0"/>
              <a:t>全连接</a:t>
            </a:r>
            <a:r>
              <a:rPr lang="en-US" altLang="zh-CN" sz="2000" b="1" dirty="0"/>
              <a:t>CRF</a:t>
            </a:r>
            <a:r>
              <a:rPr lang="zh-CN" altLang="en-US" sz="2000" dirty="0"/>
              <a:t>随后作为后处理方法运行</a:t>
            </a:r>
            <a:r>
              <a:rPr lang="en-US" altLang="zh-CN" sz="2000" dirty="0" err="1"/>
              <a:t>Deeplab</a:t>
            </a:r>
            <a:r>
              <a:rPr lang="zh-CN" altLang="en-US" sz="2000" dirty="0"/>
              <a:t>模型，得到 最终的细胞质分割。 与深度神经网络相结合的全连接</a:t>
            </a:r>
            <a:r>
              <a:rPr lang="en-US" altLang="zh-CN" sz="2000" dirty="0"/>
              <a:t>CRFS</a:t>
            </a:r>
            <a:r>
              <a:rPr lang="zh-CN" altLang="en-US" sz="2000" dirty="0"/>
              <a:t>在自然图像和医学图像分割中都表现出了更好的分割性能</a:t>
            </a:r>
            <a:endParaRPr lang="zh-CN" altLang="en-US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D11483-4606-8185-EBAA-8C7CDE198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88" y="1571610"/>
            <a:ext cx="3724934" cy="7204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F9E5BA-F83D-0DFE-5CB3-19E07AEDC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88" y="2593438"/>
            <a:ext cx="4552428" cy="7926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DBA171-18B3-CAC6-321C-9804A573C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88" y="4011915"/>
            <a:ext cx="4157172" cy="13391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7CE7D3-EFA4-B0BB-FB72-683863F3F5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554" y="1703365"/>
            <a:ext cx="2409524" cy="4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95389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5259185" y="243164"/>
            <a:ext cx="167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5878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评价指标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564FABD-38CD-1751-460F-83F3B6344C16}"/>
              </a:ext>
            </a:extLst>
          </p:cNvPr>
          <p:cNvGrpSpPr/>
          <p:nvPr/>
        </p:nvGrpSpPr>
        <p:grpSpPr>
          <a:xfrm>
            <a:off x="4635015" y="776012"/>
            <a:ext cx="2921970" cy="57674"/>
            <a:chOff x="4635015" y="778295"/>
            <a:chExt cx="2921970" cy="5767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85D98C4-441D-9325-089A-52FE8919B467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2EC2548-2B7E-A2B3-5F51-CEE4AFA20F85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39F58D9-D62E-D2CA-37BB-19A4336E6EC9}"/>
              </a:ext>
            </a:extLst>
          </p:cNvPr>
          <p:cNvSpPr txBox="1"/>
          <p:nvPr/>
        </p:nvSpPr>
        <p:spPr>
          <a:xfrm rot="10800000" flipV="1">
            <a:off x="898260" y="1388445"/>
            <a:ext cx="5940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sz="2000" dirty="0"/>
              <a:t>骰子相似度系数 </a:t>
            </a:r>
            <a:r>
              <a:rPr lang="en-US" altLang="zh-CN" sz="2000" dirty="0"/>
              <a:t>(DSC)</a:t>
            </a:r>
            <a:r>
              <a:rPr lang="zh-CN" altLang="en-US" sz="2000" dirty="0"/>
              <a:t>、对象级假阴性率</a:t>
            </a:r>
            <a:r>
              <a:rPr lang="en-US" altLang="zh-CN" sz="2000" dirty="0"/>
              <a:t>(FNR</a:t>
            </a:r>
            <a:r>
              <a:rPr lang="en-US" altLang="zh-CN" sz="1400" dirty="0"/>
              <a:t>O</a:t>
            </a:r>
            <a:r>
              <a:rPr lang="zh-CN" altLang="en-US" sz="2000" dirty="0"/>
              <a:t>、像素级真阳性率</a:t>
            </a:r>
            <a:r>
              <a:rPr lang="en-US" altLang="zh-CN" sz="2000" dirty="0"/>
              <a:t>(TPR</a:t>
            </a:r>
            <a:r>
              <a:rPr lang="en-US" altLang="zh-CN" sz="1400" dirty="0"/>
              <a:t>P</a:t>
            </a:r>
            <a:r>
              <a:rPr lang="en-US" altLang="zh-CN" sz="2000" dirty="0"/>
              <a:t>)</a:t>
            </a:r>
            <a:r>
              <a:rPr lang="zh-CN" altLang="en-US" sz="2000" dirty="0"/>
              <a:t>和像素级假阳性率</a:t>
            </a:r>
            <a:r>
              <a:rPr lang="en-US" altLang="zh-CN" sz="2000" dirty="0"/>
              <a:t>(FPR</a:t>
            </a:r>
            <a:r>
              <a:rPr lang="en-US" altLang="zh-CN" sz="1400" dirty="0"/>
              <a:t>P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038A1E-73A2-9428-4B92-7BB2875B6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59" y="2470651"/>
            <a:ext cx="8803839" cy="34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7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95389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5259185" y="243164"/>
            <a:ext cx="167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5878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评价指标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564FABD-38CD-1751-460F-83F3B6344C16}"/>
              </a:ext>
            </a:extLst>
          </p:cNvPr>
          <p:cNvGrpSpPr/>
          <p:nvPr/>
        </p:nvGrpSpPr>
        <p:grpSpPr>
          <a:xfrm>
            <a:off x="4635015" y="776012"/>
            <a:ext cx="2921970" cy="57674"/>
            <a:chOff x="4635015" y="778295"/>
            <a:chExt cx="2921970" cy="5767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85D98C4-441D-9325-089A-52FE8919B467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2EC2548-2B7E-A2B3-5F51-CEE4AFA20F85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D28E2E4-CA47-D213-7F97-AC8B18BBE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678" y="1543145"/>
            <a:ext cx="8891517" cy="421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18200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5347528" y="252791"/>
            <a:ext cx="143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6587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数据集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6FBBB7A-3D8D-4807-A105-FA65A4738046}"/>
              </a:ext>
            </a:extLst>
          </p:cNvPr>
          <p:cNvGrpSpPr/>
          <p:nvPr/>
        </p:nvGrpSpPr>
        <p:grpSpPr>
          <a:xfrm>
            <a:off x="4635015" y="776012"/>
            <a:ext cx="2921970" cy="57674"/>
            <a:chOff x="4635015" y="778295"/>
            <a:chExt cx="2921970" cy="57674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CE40E9C-B7AB-4269-8FE7-8CB4C8599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A30AEB-1B87-4D99-8D4F-403844D6AB0E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7A33A5-1EAF-436A-9A45-9E8090BD76A6}"/>
              </a:ext>
            </a:extLst>
          </p:cNvPr>
          <p:cNvSpPr txBox="1"/>
          <p:nvPr/>
        </p:nvSpPr>
        <p:spPr>
          <a:xfrm>
            <a:off x="1160488" y="1515405"/>
            <a:ext cx="9928698" cy="4951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在三个独立的数据集上对所提出的分割方法进行了评估，分别为：</a:t>
            </a:r>
            <a:r>
              <a:rPr lang="en-US" altLang="zh-CN" sz="2000" dirty="0">
                <a:solidFill>
                  <a:srgbClr val="FF0000"/>
                </a:solidFill>
              </a:rPr>
              <a:t>ISBI2014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ISBI2015</a:t>
            </a:r>
            <a:r>
              <a:rPr lang="zh-CN" altLang="en-US" sz="2000" dirty="0">
                <a:solidFill>
                  <a:srgbClr val="FF0000"/>
                </a:solidFill>
              </a:rPr>
              <a:t>和一个内部数据集</a:t>
            </a:r>
            <a:endParaRPr lang="en-US" altLang="zh-CN" sz="2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ISBI2015</a:t>
            </a:r>
            <a:r>
              <a:rPr lang="zh-CN" altLang="en-US" sz="2000" dirty="0"/>
              <a:t>在训练集中有</a:t>
            </a:r>
            <a:r>
              <a:rPr lang="en-US" altLang="zh-CN" sz="2000" dirty="0"/>
              <a:t>4</a:t>
            </a:r>
            <a:r>
              <a:rPr lang="zh-CN" altLang="en-US" sz="2000" dirty="0"/>
              <a:t>幅 </a:t>
            </a:r>
            <a:r>
              <a:rPr lang="en-US" altLang="zh-CN" sz="2000"/>
              <a:t>EDF</a:t>
            </a:r>
            <a:r>
              <a:rPr lang="zh-CN" altLang="en-US" sz="2000"/>
              <a:t>图像</a:t>
            </a:r>
            <a:r>
              <a:rPr lang="zh-CN" altLang="en-US" sz="2000" dirty="0"/>
              <a:t>，在测试集中有</a:t>
            </a:r>
            <a:r>
              <a:rPr lang="en-US" altLang="zh-CN" sz="2000" dirty="0"/>
              <a:t>5</a:t>
            </a:r>
            <a:r>
              <a:rPr lang="zh-CN" altLang="en-US" sz="2000" dirty="0"/>
              <a:t>幅</a:t>
            </a:r>
            <a:r>
              <a:rPr lang="en-US" altLang="zh-CN" sz="2000" dirty="0"/>
              <a:t>EDF</a:t>
            </a:r>
            <a:r>
              <a:rPr lang="zh-CN" altLang="en-US" sz="2000" dirty="0"/>
              <a:t>图像。 内部数据集包含</a:t>
            </a:r>
            <a:r>
              <a:rPr lang="en-US" altLang="zh-CN" sz="2000" dirty="0"/>
              <a:t>14</a:t>
            </a:r>
            <a:r>
              <a:rPr lang="zh-CN" altLang="en-US" sz="2000" dirty="0"/>
              <a:t>张宫颈细胞学扫描图像，这些图像来自</a:t>
            </a:r>
            <a:r>
              <a:rPr lang="en-US" altLang="zh-CN" sz="2000" dirty="0"/>
              <a:t>2016</a:t>
            </a:r>
            <a:r>
              <a:rPr lang="zh-CN" altLang="en-US" sz="2000" dirty="0"/>
              <a:t>年至</a:t>
            </a:r>
            <a:r>
              <a:rPr lang="en-US" altLang="zh-CN" sz="2000" dirty="0"/>
              <a:t>2017</a:t>
            </a:r>
            <a:r>
              <a:rPr lang="zh-CN" altLang="en-US" sz="2000" dirty="0"/>
              <a:t>年在北京妇产科医院</a:t>
            </a:r>
            <a:r>
              <a:rPr lang="en-US" altLang="zh-CN" sz="2000" dirty="0"/>
              <a:t>(BOGH)</a:t>
            </a:r>
            <a:r>
              <a:rPr lang="zh-CN" altLang="en-US" sz="2000" dirty="0"/>
              <a:t>接受体检的</a:t>
            </a:r>
            <a:r>
              <a:rPr lang="en-US" altLang="zh-CN" sz="2000" dirty="0"/>
              <a:t>14</a:t>
            </a:r>
            <a:r>
              <a:rPr lang="zh-CN" altLang="en-US" sz="2000" dirty="0"/>
              <a:t>名患者，我们从这些图像中提取了</a:t>
            </a:r>
            <a:r>
              <a:rPr lang="en-US" altLang="zh-CN" sz="2000" dirty="0"/>
              <a:t>580</a:t>
            </a:r>
            <a:r>
              <a:rPr lang="zh-CN" altLang="en-US" sz="2000" dirty="0"/>
              <a:t>个大小为</a:t>
            </a:r>
            <a:r>
              <a:rPr lang="en-US" altLang="zh-CN" sz="2000" dirty="0"/>
              <a:t>512×512</a:t>
            </a:r>
            <a:r>
              <a:rPr lang="zh-CN" altLang="en-US" sz="2000" dirty="0"/>
              <a:t>像素的图像</a:t>
            </a:r>
            <a:r>
              <a:rPr lang="en-US" altLang="zh-CN" sz="2000" dirty="0"/>
              <a:t>patch</a:t>
            </a:r>
            <a:r>
              <a:rPr lang="zh-CN" altLang="en-US" sz="2000" dirty="0"/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B2A245-EE42-471F-E948-804078E5F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235" y="3746713"/>
            <a:ext cx="7518404" cy="2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3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-28837" y="18200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4712347" y="243447"/>
            <a:ext cx="282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6587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所提出的方法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564FABD-38CD-1751-460F-83F3B6344C16}"/>
              </a:ext>
            </a:extLst>
          </p:cNvPr>
          <p:cNvGrpSpPr/>
          <p:nvPr/>
        </p:nvGrpSpPr>
        <p:grpSpPr>
          <a:xfrm>
            <a:off x="4635015" y="776012"/>
            <a:ext cx="2921970" cy="57674"/>
            <a:chOff x="4635015" y="778295"/>
            <a:chExt cx="2921970" cy="5767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85D98C4-441D-9325-089A-52FE8919B467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2EC2548-2B7E-A2B3-5F51-CEE4AFA20F85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1494B0-996D-FAA2-70B7-5875D7FB7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08" y="1553315"/>
            <a:ext cx="8405784" cy="38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-39706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3663142" y="227910"/>
            <a:ext cx="435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16587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细胞检测：候选核生成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65878"/>
              </a:solidFill>
              <a:effectLst/>
              <a:uLnTx/>
              <a:uFillTx/>
              <a:latin typeface="思源黑体 Normal" panose="020B0400000000000000" pitchFamily="34" charset="-122"/>
              <a:ea typeface="思源黑体 Normal" panose="020B0400000000000000" pitchFamily="34" charset="-122"/>
              <a:cs typeface="+mn-cs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6FBBB7A-3D8D-4807-A105-FA65A4738046}"/>
              </a:ext>
            </a:extLst>
          </p:cNvPr>
          <p:cNvGrpSpPr/>
          <p:nvPr/>
        </p:nvGrpSpPr>
        <p:grpSpPr>
          <a:xfrm>
            <a:off x="3890210" y="817379"/>
            <a:ext cx="4012422" cy="45719"/>
            <a:chOff x="4635015" y="778295"/>
            <a:chExt cx="2921970" cy="57674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CE40E9C-B7AB-4269-8FE7-8CB4C8599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A30AEB-1B87-4D99-8D4F-403844D6AB0E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D80D9A-B1CF-5685-760D-1422E2D057E1}"/>
              </a:ext>
            </a:extLst>
          </p:cNvPr>
          <p:cNvSpPr txBox="1"/>
          <p:nvPr/>
        </p:nvSpPr>
        <p:spPr>
          <a:xfrm>
            <a:off x="5788999" y="4309149"/>
            <a:ext cx="58107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sz="2000" kern="1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TernausNet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是基于经典的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U-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网模型构造的，它是用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VGG11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编码器的权值初始化的，该权值是在一个大的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ImageNet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数据集上预先训练好的。</a:t>
            </a:r>
            <a:endParaRPr lang="en-US" altLang="zh-CN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C19D0-4CD5-7EBC-2E31-DC24D8E37529}"/>
              </a:ext>
            </a:extLst>
          </p:cNvPr>
          <p:cNvSpPr txBox="1"/>
          <p:nvPr/>
        </p:nvSpPr>
        <p:spPr>
          <a:xfrm>
            <a:off x="5964256" y="2066343"/>
            <a:ext cx="55583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首先对整个图像应用了一种基于</a:t>
            </a:r>
            <a:r>
              <a:rPr lang="en-US" altLang="zh-CN" sz="2000" kern="1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TernausNet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的分类方法。 每个像素被分配到三个标记中的一个（细胞核、细胞质和背景）。 这是一个初步的步骤，大致寻找核候选，并排除了背景和非核物体。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693595-FBC3-F925-AB18-4833A7CA6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39" y="1947081"/>
            <a:ext cx="5243742" cy="30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3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18200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5059243" y="281628"/>
            <a:ext cx="213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>
                <a:solidFill>
                  <a:srgbClr val="16587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TernausNet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65878"/>
              </a:solidFill>
              <a:effectLst/>
              <a:uLnTx/>
              <a:uFillTx/>
              <a:latin typeface="思源黑体 Normal" panose="020B0400000000000000" pitchFamily="34" charset="-122"/>
              <a:ea typeface="思源黑体 Normal" panose="020B0400000000000000" pitchFamily="34" charset="-122"/>
              <a:cs typeface="+mn-cs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6FBBB7A-3D8D-4807-A105-FA65A4738046}"/>
              </a:ext>
            </a:extLst>
          </p:cNvPr>
          <p:cNvGrpSpPr/>
          <p:nvPr/>
        </p:nvGrpSpPr>
        <p:grpSpPr>
          <a:xfrm>
            <a:off x="4635015" y="776012"/>
            <a:ext cx="2921970" cy="57674"/>
            <a:chOff x="4635015" y="778295"/>
            <a:chExt cx="2921970" cy="57674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CE40E9C-B7AB-4269-8FE7-8CB4C8599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A30AEB-1B87-4D99-8D4F-403844D6AB0E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D80D9A-B1CF-5685-760D-1422E2D057E1}"/>
              </a:ext>
            </a:extLst>
          </p:cNvPr>
          <p:cNvSpPr txBox="1"/>
          <p:nvPr/>
        </p:nvSpPr>
        <p:spPr>
          <a:xfrm>
            <a:off x="5059243" y="6376317"/>
            <a:ext cx="2405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网络结构图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8E49A3-92C8-B959-4080-82348335B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84" y="1006242"/>
            <a:ext cx="7819506" cy="5330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70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-28837" y="18200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3984516" y="267200"/>
            <a:ext cx="389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6587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候选核选择和细胞定位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564FABD-38CD-1751-460F-83F3B6344C16}"/>
              </a:ext>
            </a:extLst>
          </p:cNvPr>
          <p:cNvGrpSpPr/>
          <p:nvPr/>
        </p:nvGrpSpPr>
        <p:grpSpPr>
          <a:xfrm flipV="1">
            <a:off x="3672829" y="848439"/>
            <a:ext cx="4612189" cy="45719"/>
            <a:chOff x="4635015" y="778295"/>
            <a:chExt cx="2921970" cy="5767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85D98C4-441D-9325-089A-52FE8919B467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2EC2548-2B7E-A2B3-5F51-CEE4AFA20F85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D6450D4-4D9B-6236-798A-905022CA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547" y="1589833"/>
            <a:ext cx="8497686" cy="24588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32E622-22A8-BA6F-EF90-EDA0765F755F}"/>
              </a:ext>
            </a:extLst>
          </p:cNvPr>
          <p:cNvSpPr txBox="1"/>
          <p:nvPr/>
        </p:nvSpPr>
        <p:spPr>
          <a:xfrm>
            <a:off x="1540624" y="4666211"/>
            <a:ext cx="6993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候选核选择：减少基于</a:t>
            </a:r>
            <a:r>
              <a:rPr lang="en-US" altLang="zh-CN" b="1" dirty="0" err="1"/>
              <a:t>TerNausNet</a:t>
            </a:r>
            <a:r>
              <a:rPr lang="zh-CN" altLang="en-US" b="1" dirty="0"/>
              <a:t>分类后的假阳性核像素。使用</a:t>
            </a:r>
            <a:r>
              <a:rPr lang="en-US" altLang="zh-CN" b="1" dirty="0" err="1"/>
              <a:t>Adaboost</a:t>
            </a:r>
            <a:r>
              <a:rPr lang="zh-CN" altLang="en-US" dirty="0"/>
              <a:t>分类器过滤掉可能错误的候选核并结合两种纹理特征</a:t>
            </a:r>
            <a:endParaRPr lang="en-US" altLang="zh-CN" dirty="0"/>
          </a:p>
          <a:p>
            <a:r>
              <a:rPr lang="zh-CN" altLang="en-US" b="1" dirty="0"/>
              <a:t>细胞定位：</a:t>
            </a:r>
            <a:r>
              <a:rPr lang="zh-CN" altLang="en-US" dirty="0"/>
              <a:t>根据识别出的细胞核的位置，我们采用了</a:t>
            </a:r>
            <a:r>
              <a:rPr lang="zh-CN" altLang="en-US" b="1" dirty="0"/>
              <a:t>双窗口</a:t>
            </a:r>
            <a:r>
              <a:rPr lang="zh-CN" altLang="en-US" dirty="0"/>
              <a:t>方法来确定细胞区域，这些感兴趣区域（</a:t>
            </a:r>
            <a:r>
              <a:rPr lang="en-US" altLang="zh-CN" dirty="0"/>
              <a:t>ROIs</a:t>
            </a:r>
            <a:r>
              <a:rPr lang="zh-CN" altLang="en-US" dirty="0"/>
              <a:t>）可以形成一组训练样 本，用于后续的细胞质分割任务。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47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18200"/>
            <a:ext cx="12192000" cy="6931240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pic>
        <p:nvPicPr>
          <p:cNvPr id="1030" name="Picture 6" descr="这里写图片描述">
            <a:extLst>
              <a:ext uri="{FF2B5EF4-FFF2-40B4-BE49-F238E27FC236}">
                <a16:creationId xmlns:a16="http://schemas.microsoft.com/office/drawing/2014/main" id="{9F2F1897-0AE5-3DCE-031B-3E474D0C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00" y="1195473"/>
            <a:ext cx="5290743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48809D2-7108-CCD5-0EB8-6FB16EFC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75" y="5557664"/>
            <a:ext cx="4051155" cy="101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4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-28837" y="18200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5233119" y="241988"/>
            <a:ext cx="166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6587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细胞定位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564FABD-38CD-1751-460F-83F3B6344C16}"/>
              </a:ext>
            </a:extLst>
          </p:cNvPr>
          <p:cNvGrpSpPr/>
          <p:nvPr/>
        </p:nvGrpSpPr>
        <p:grpSpPr>
          <a:xfrm>
            <a:off x="4635015" y="776012"/>
            <a:ext cx="2921970" cy="57674"/>
            <a:chOff x="4635015" y="778295"/>
            <a:chExt cx="2921970" cy="5767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85D98C4-441D-9325-089A-52FE8919B467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2EC2548-2B7E-A2B3-5F51-CEE4AFA20F85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3E3DD05-F498-BA57-32F2-E804259B5D62}"/>
              </a:ext>
            </a:extLst>
          </p:cNvPr>
          <p:cNvSpPr txBox="1"/>
          <p:nvPr/>
        </p:nvSpPr>
        <p:spPr>
          <a:xfrm rot="10800000" flipV="1">
            <a:off x="2676488" y="4893525"/>
            <a:ext cx="7719963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  <a:tabLst>
                <a:tab pos="1484630" algn="ctr"/>
                <a:tab pos="2969260" algn="ctr"/>
              </a:tabLst>
            </a:pPr>
            <a:r>
              <a:rPr lang="en-US" altLang="zh-CN" sz="2000" b="1" dirty="0"/>
              <a:t>(a)</a:t>
            </a:r>
            <a:r>
              <a:rPr lang="zh-CN" altLang="en-US" sz="2000" b="1" dirty="0"/>
              <a:t>位于</a:t>
            </a:r>
            <a:r>
              <a:rPr lang="en-US" altLang="zh-CN" sz="2000" b="1" dirty="0"/>
              <a:t>N1</a:t>
            </a:r>
            <a:r>
              <a:rPr lang="zh-CN" altLang="en-US" sz="2000" b="1" dirty="0"/>
              <a:t>核中心的两个窗口</a:t>
            </a:r>
            <a:r>
              <a:rPr lang="en-US" altLang="zh-CN" sz="2000" b="1" dirty="0"/>
              <a:t>(R1</a:t>
            </a:r>
            <a:r>
              <a:rPr lang="en-US" altLang="zh-CN" b="1" dirty="0"/>
              <a:t>N1</a:t>
            </a:r>
            <a:r>
              <a:rPr lang="zh-CN" altLang="en-US" sz="2000" b="1" dirty="0"/>
              <a:t>（蓝色）和</a:t>
            </a:r>
            <a:r>
              <a:rPr lang="en-US" altLang="zh-CN" sz="2000" b="1" dirty="0"/>
              <a:t>R2</a:t>
            </a:r>
            <a:r>
              <a:rPr lang="en-US" altLang="zh-CN" b="1" dirty="0"/>
              <a:t>N1</a:t>
            </a:r>
            <a:r>
              <a:rPr lang="zh-CN" altLang="en-US" sz="2000" b="1" dirty="0"/>
              <a:t>（黄色））</a:t>
            </a:r>
            <a:endParaRPr lang="en-US" altLang="zh-CN" sz="2000" b="1" dirty="0"/>
          </a:p>
          <a:p>
            <a:pPr algn="just">
              <a:spcBef>
                <a:spcPts val="800"/>
              </a:spcBef>
              <a:tabLst>
                <a:tab pos="1484630" algn="ctr"/>
                <a:tab pos="2969260" algn="ctr"/>
              </a:tabLst>
            </a:pPr>
            <a:r>
              <a:rPr lang="en-US" altLang="zh-CN" sz="2000" b="1" dirty="0"/>
              <a:t>(b)</a:t>
            </a:r>
            <a:r>
              <a:rPr lang="zh-CN" altLang="en-US" sz="2000" b="1" dirty="0"/>
              <a:t>通过考虑</a:t>
            </a:r>
            <a:r>
              <a:rPr lang="en-US" altLang="zh-CN" sz="2000" b="1" dirty="0"/>
              <a:t>N1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N2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R1</a:t>
            </a:r>
            <a:r>
              <a:rPr lang="en-US" altLang="zh-CN" b="1" dirty="0"/>
              <a:t>N1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R2</a:t>
            </a:r>
            <a:r>
              <a:rPr lang="en-US" altLang="zh-CN" b="1" dirty="0"/>
              <a:t>N1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R1</a:t>
            </a:r>
            <a:r>
              <a:rPr lang="en-US" altLang="zh-CN" b="1" dirty="0"/>
              <a:t>N2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R2</a:t>
            </a:r>
            <a:r>
              <a:rPr lang="en-US" altLang="zh-CN" b="1" dirty="0"/>
              <a:t>N2</a:t>
            </a:r>
            <a:r>
              <a:rPr lang="zh-CN" altLang="en-US" sz="2000" b="1" dirty="0"/>
              <a:t>的位置而确定的单元</a:t>
            </a:r>
            <a:r>
              <a:rPr lang="en-US" altLang="zh-CN" sz="2000" b="1" dirty="0"/>
              <a:t>ROI</a:t>
            </a:r>
            <a:r>
              <a:rPr lang="zh-CN" altLang="en-US" sz="2000" b="1" dirty="0"/>
              <a:t>（绿 色</a:t>
            </a:r>
            <a:r>
              <a:rPr lang="en-US" altLang="zh-CN" sz="2000" b="1" dirty="0"/>
              <a:t>),ROI</a:t>
            </a:r>
            <a:r>
              <a:rPr lang="zh-CN" altLang="en-US" sz="2000" b="1" dirty="0"/>
              <a:t>定义为一个包含六元组</a:t>
            </a:r>
            <a:r>
              <a:rPr lang="en-US" altLang="zh-CN" sz="2000" b="1" dirty="0"/>
              <a:t>(Nir</a:t>
            </a:r>
            <a:r>
              <a:rPr lang="zh-CN" altLang="en-US" sz="2000" b="1" dirty="0"/>
              <a:t>， </a:t>
            </a:r>
            <a:r>
              <a:rPr lang="en-US" altLang="zh-CN" sz="2000" b="1" dirty="0"/>
              <a:t>Nic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Dl</a:t>
            </a:r>
            <a:r>
              <a:rPr lang="en-US" altLang="zh-CN" sz="1050" b="1" dirty="0" err="1"/>
              <a:t>Ni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Dr</a:t>
            </a:r>
            <a:r>
              <a:rPr lang="en-US" altLang="zh-CN" sz="1050" b="1" dirty="0" err="1"/>
              <a:t>Ni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Du</a:t>
            </a:r>
            <a:r>
              <a:rPr lang="en-US" altLang="zh-CN" sz="1050" b="1" dirty="0" err="1"/>
              <a:t>Ni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Dd</a:t>
            </a:r>
            <a:r>
              <a:rPr lang="en-US" altLang="zh-CN" sz="1050" b="1" dirty="0" err="1"/>
              <a:t>Ni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的矩形窗口</a:t>
            </a:r>
            <a:endParaRPr lang="zh-CN" altLang="zh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CAF555-3C20-96FB-EF6C-775BAF44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830" y="1361062"/>
            <a:ext cx="7025377" cy="33915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DF41FD-33EF-8400-7E17-A82E73A6B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757" y="6293681"/>
            <a:ext cx="5245607" cy="4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9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D5FD59F6-FEB6-4A2C-BEC1-7E52BC3F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140"/>
            <a:ext cx="12192000" cy="35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984C383-1A43-43C0-A017-86109AE0C615}"/>
              </a:ext>
            </a:extLst>
          </p:cNvPr>
          <p:cNvSpPr/>
          <p:nvPr/>
        </p:nvSpPr>
        <p:spPr>
          <a:xfrm>
            <a:off x="0" y="-39706"/>
            <a:ext cx="12192000" cy="6879506"/>
          </a:xfrm>
          <a:prstGeom prst="rect">
            <a:avLst/>
          </a:prstGeom>
          <a:gradFill>
            <a:gsLst>
              <a:gs pos="100000">
                <a:srgbClr val="F3F7F8">
                  <a:alpha val="75000"/>
                </a:srgbClr>
              </a:gs>
              <a:gs pos="83000">
                <a:srgbClr val="F3F7F8">
                  <a:alpha val="88000"/>
                </a:srgbClr>
              </a:gs>
              <a:gs pos="50000">
                <a:srgbClr val="F3F7F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990734-B91B-47DE-B5B4-5B4256BF0AE0}"/>
              </a:ext>
            </a:extLst>
          </p:cNvPr>
          <p:cNvSpPr txBox="1"/>
          <p:nvPr/>
        </p:nvSpPr>
        <p:spPr>
          <a:xfrm>
            <a:off x="4843549" y="227910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5878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细胞质分割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6FBBB7A-3D8D-4807-A105-FA65A4738046}"/>
              </a:ext>
            </a:extLst>
          </p:cNvPr>
          <p:cNvGrpSpPr/>
          <p:nvPr/>
        </p:nvGrpSpPr>
        <p:grpSpPr>
          <a:xfrm>
            <a:off x="3890210" y="817379"/>
            <a:ext cx="4012422" cy="45719"/>
            <a:chOff x="4635015" y="778295"/>
            <a:chExt cx="2921970" cy="57674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CE40E9C-B7AB-4269-8FE7-8CB4C8599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807131"/>
              <a:ext cx="2921970" cy="0"/>
            </a:xfrm>
            <a:prstGeom prst="line">
              <a:avLst/>
            </a:prstGeom>
            <a:ln w="12700">
              <a:gradFill>
                <a:gsLst>
                  <a:gs pos="0">
                    <a:srgbClr val="165878">
                      <a:alpha val="0"/>
                    </a:srgbClr>
                  </a:gs>
                  <a:gs pos="5300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A30AEB-1B87-4D99-8D4F-403844D6AB0E}"/>
                </a:ext>
              </a:extLst>
            </p:cNvPr>
            <p:cNvSpPr/>
            <p:nvPr/>
          </p:nvSpPr>
          <p:spPr>
            <a:xfrm>
              <a:off x="6067163" y="778295"/>
              <a:ext cx="57674" cy="57674"/>
            </a:xfrm>
            <a:prstGeom prst="ellipse">
              <a:avLst/>
            </a:prstGeom>
            <a:solidFill>
              <a:srgbClr val="F3F7F8"/>
            </a:solidFill>
            <a:ln>
              <a:solidFill>
                <a:srgbClr val="165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5BBFD08B-1C0E-4277-959F-567C5B75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75" y="18200"/>
            <a:ext cx="815486" cy="8154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D80D9A-B1CF-5685-760D-1422E2D057E1}"/>
              </a:ext>
            </a:extLst>
          </p:cNvPr>
          <p:cNvSpPr txBox="1"/>
          <p:nvPr/>
        </p:nvSpPr>
        <p:spPr>
          <a:xfrm>
            <a:off x="5711909" y="3484417"/>
            <a:ext cx="5810719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网络结构：使用改进的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deeplabv2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模型，以</a:t>
            </a:r>
            <a:r>
              <a:rPr lang="en-US" altLang="zh-CN" sz="2000" dirty="0"/>
              <a:t>ImageNet</a:t>
            </a:r>
            <a:r>
              <a:rPr lang="zh-CN" altLang="en-US" sz="2000" dirty="0"/>
              <a:t>预训练的</a:t>
            </a:r>
            <a:r>
              <a:rPr lang="en-US" altLang="zh-CN" sz="2000" dirty="0"/>
              <a:t>Resnet-101</a:t>
            </a:r>
            <a:r>
              <a:rPr lang="zh-CN" altLang="en-US" sz="2000" dirty="0"/>
              <a:t>作为主要的特征提取器，卷积</a:t>
            </a:r>
            <a:r>
              <a:rPr lang="en-US" altLang="zh-CN" sz="2000" dirty="0"/>
              <a:t>Resnet-101</a:t>
            </a:r>
            <a:r>
              <a:rPr lang="zh-CN" altLang="en-US" sz="2000" dirty="0"/>
              <a:t>不同的是，我们将模型的最后块</a:t>
            </a:r>
            <a:r>
              <a:rPr lang="en-US" altLang="zh-CN" sz="2000" dirty="0"/>
              <a:t>(conv5x)</a:t>
            </a:r>
            <a:r>
              <a:rPr lang="zh-CN" altLang="en-US" sz="2000" dirty="0"/>
              <a:t>替换为</a:t>
            </a:r>
            <a:r>
              <a:rPr lang="en-US" altLang="zh-CN" sz="2000" dirty="0"/>
              <a:t>ASPP</a:t>
            </a:r>
            <a:r>
              <a:rPr lang="zh-CN" altLang="en-US" sz="2000" dirty="0"/>
              <a:t>层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err="1"/>
              <a:t>Atrous</a:t>
            </a:r>
            <a:r>
              <a:rPr lang="zh-CN" altLang="en-US" sz="2000" dirty="0"/>
              <a:t>卷积、</a:t>
            </a:r>
            <a:endParaRPr lang="en-US" altLang="zh-CN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286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sz="2000" dirty="0"/>
              <a:t>设计了一个新的损失函数用于</a:t>
            </a:r>
            <a:r>
              <a:rPr lang="en-US" altLang="zh-CN" sz="2000" dirty="0" err="1"/>
              <a:t>DeepLab</a:t>
            </a:r>
            <a:r>
              <a:rPr lang="zh-CN" altLang="en-US" sz="2000" dirty="0"/>
              <a:t>，使模型更适合处理宫颈细胞学图像</a:t>
            </a:r>
            <a:endParaRPr lang="en-US" altLang="zh-CN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C19D0-4CD5-7EBC-2E31-DC24D8E37529}"/>
              </a:ext>
            </a:extLst>
          </p:cNvPr>
          <p:cNvSpPr txBox="1"/>
          <p:nvPr/>
        </p:nvSpPr>
        <p:spPr>
          <a:xfrm>
            <a:off x="5964256" y="2066343"/>
            <a:ext cx="55583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首先进行数据增强</a:t>
            </a:r>
            <a:r>
              <a:rPr lang="zh-CN" altLang="en-US" sz="2000" kern="1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，利用一</a:t>
            </a:r>
            <a:r>
              <a:rPr lang="zh-CN" altLang="en-US" sz="2000"/>
              <a:t>种</a:t>
            </a:r>
            <a:r>
              <a:rPr lang="zh-CN" altLang="en-US" sz="2000" dirty="0"/>
              <a:t>合成方法利用对图像样本的放大来训练基于</a:t>
            </a:r>
            <a:r>
              <a:rPr lang="en-US" altLang="zh-CN" sz="2000" dirty="0" err="1"/>
              <a:t>Deeplab</a:t>
            </a:r>
            <a:r>
              <a:rPr lang="en-US" altLang="zh-CN" sz="2000" dirty="0"/>
              <a:t> V2</a:t>
            </a:r>
            <a:r>
              <a:rPr lang="zh-CN" altLang="en-US" sz="2000" dirty="0"/>
              <a:t>的分割算 法</a:t>
            </a:r>
            <a:endParaRPr lang="zh-CN" altLang="en-US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50E4F3-325A-8E18-E4FF-2C810676D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59" y="186362"/>
            <a:ext cx="4343432" cy="65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17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9总结汇报简约实用型PPT模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9004</TotalTime>
  <Words>617</Words>
  <Application>Microsoft Office PowerPoint</Application>
  <PresentationFormat>宽屏</PresentationFormat>
  <Paragraphs>86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黑体</vt:lpstr>
      <vt:lpstr>思源黑体 Normal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干货公众号：陈西设计之家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2019总结汇报简约实用型PPT模板</dc:title>
  <dc:subject>干货公众号：陈西设计之家</dc:subject>
  <dc:creator>西 陈</dc:creator>
  <cp:keywords>微信搜索：陈西设计之家</cp:keywords>
  <dc:description>干货公众号：陈西设计之家</dc:description>
  <cp:lastModifiedBy>张 伟</cp:lastModifiedBy>
  <cp:revision>452</cp:revision>
  <dcterms:created xsi:type="dcterms:W3CDTF">2019-01-02T03:03:39Z</dcterms:created>
  <dcterms:modified xsi:type="dcterms:W3CDTF">2022-12-08T14:03:38Z</dcterms:modified>
  <cp:category>微信搜索：陈西设计之家</cp:category>
</cp:coreProperties>
</file>