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1"/>
  </p:notesMasterIdLst>
  <p:handoutMasterIdLst>
    <p:handoutMasterId r:id="rId52"/>
  </p:handoutMasterIdLst>
  <p:sldIdLst>
    <p:sldId id="258" r:id="rId2"/>
    <p:sldId id="259" r:id="rId3"/>
    <p:sldId id="260" r:id="rId4"/>
    <p:sldId id="261" r:id="rId5"/>
    <p:sldId id="262" r:id="rId6"/>
    <p:sldId id="320" r:id="rId7"/>
    <p:sldId id="323" r:id="rId8"/>
    <p:sldId id="321" r:id="rId9"/>
    <p:sldId id="322" r:id="rId10"/>
    <p:sldId id="354" r:id="rId11"/>
    <p:sldId id="355" r:id="rId12"/>
    <p:sldId id="324" r:id="rId13"/>
    <p:sldId id="325" r:id="rId14"/>
    <p:sldId id="326" r:id="rId15"/>
    <p:sldId id="344" r:id="rId16"/>
    <p:sldId id="263" r:id="rId17"/>
    <p:sldId id="264" r:id="rId18"/>
    <p:sldId id="265" r:id="rId19"/>
    <p:sldId id="266" r:id="rId20"/>
    <p:sldId id="267" r:id="rId21"/>
    <p:sldId id="314" r:id="rId22"/>
    <p:sldId id="313" r:id="rId23"/>
    <p:sldId id="315" r:id="rId24"/>
    <p:sldId id="268" r:id="rId25"/>
    <p:sldId id="316" r:id="rId26"/>
    <p:sldId id="269" r:id="rId27"/>
    <p:sldId id="270" r:id="rId28"/>
    <p:sldId id="256" r:id="rId29"/>
    <p:sldId id="257" r:id="rId30"/>
    <p:sldId id="350" r:id="rId31"/>
    <p:sldId id="351" r:id="rId32"/>
    <p:sldId id="364" r:id="rId33"/>
    <p:sldId id="361" r:id="rId34"/>
    <p:sldId id="362" r:id="rId35"/>
    <p:sldId id="363" r:id="rId36"/>
    <p:sldId id="356" r:id="rId37"/>
    <p:sldId id="357" r:id="rId38"/>
    <p:sldId id="358" r:id="rId39"/>
    <p:sldId id="359" r:id="rId40"/>
    <p:sldId id="345" r:id="rId41"/>
    <p:sldId id="346" r:id="rId42"/>
    <p:sldId id="347" r:id="rId43"/>
    <p:sldId id="349" r:id="rId44"/>
    <p:sldId id="342" r:id="rId45"/>
    <p:sldId id="279" r:id="rId46"/>
    <p:sldId id="285" r:id="rId47"/>
    <p:sldId id="343" r:id="rId48"/>
    <p:sldId id="336" r:id="rId49"/>
    <p:sldId id="34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71446" autoAdjust="0"/>
  </p:normalViewPr>
  <p:slideViewPr>
    <p:cSldViewPr snapToGrid="0">
      <p:cViewPr varScale="1">
        <p:scale>
          <a:sx n="79" d="100"/>
          <a:sy n="79" d="100"/>
        </p:scale>
        <p:origin x="5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63FB19-2C24-47CC-8E8C-F77571C16934}" type="datetimeFigureOut">
              <a:rPr lang="zh-CN" altLang="en-US" smtClean="0"/>
              <a:t>2014/4/8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487C90-5942-43E0-B623-3394D85E9380}" type="slidenum">
              <a:rPr lang="zh-CN" altLang="en-US" smtClean="0"/>
              <a:t>‹#›</a:t>
            </a:fld>
            <a:endParaRPr lang="zh-CN" altLang="en-US"/>
          </a:p>
        </p:txBody>
      </p:sp>
    </p:spTree>
    <p:extLst>
      <p:ext uri="{BB962C8B-B14F-4D97-AF65-F5344CB8AC3E}">
        <p14:creationId xmlns:p14="http://schemas.microsoft.com/office/powerpoint/2010/main" val="2808925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30963-CD80-4412-BCE2-4312621B36B5}" type="datetimeFigureOut">
              <a:rPr lang="en-US" smtClean="0"/>
              <a:t>4/8/2014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5D521-EE63-4EED-B74B-582AE674DE6A}" type="slidenum">
              <a:rPr lang="en-US" smtClean="0"/>
              <a:t>‹#›</a:t>
            </a:fld>
            <a:endParaRPr lang="en-US"/>
          </a:p>
        </p:txBody>
      </p:sp>
    </p:spTree>
    <p:extLst>
      <p:ext uri="{BB962C8B-B14F-4D97-AF65-F5344CB8AC3E}">
        <p14:creationId xmlns:p14="http://schemas.microsoft.com/office/powerpoint/2010/main" val="10546798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dirty="0"/>
          </a:p>
        </p:txBody>
      </p:sp>
      <p:sp>
        <p:nvSpPr>
          <p:cNvPr id="5" name="Slide Number Placeholder 4"/>
          <p:cNvSpPr>
            <a:spLocks noGrp="1"/>
          </p:cNvSpPr>
          <p:nvPr>
            <p:ph type="sldNum" sz="quarter" idx="10"/>
          </p:nvPr>
        </p:nvSpPr>
        <p:spPr/>
        <p:txBody>
          <a:bodyPr/>
          <a:lstStyle/>
          <a:p>
            <a:fld id="{3B25D521-EE63-4EED-B74B-582AE674DE6A}" type="slidenum">
              <a:rPr lang="en-US" smtClean="0"/>
              <a:t>1</a:t>
            </a:fld>
            <a:endParaRPr lang="en-US"/>
          </a:p>
        </p:txBody>
      </p:sp>
    </p:spTree>
    <p:extLst>
      <p:ext uri="{BB962C8B-B14F-4D97-AF65-F5344CB8AC3E}">
        <p14:creationId xmlns:p14="http://schemas.microsoft.com/office/powerpoint/2010/main" val="289198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err="1" smtClean="0">
                <a:ea typeface="굴림" panose="020B0600000101010101" pitchFamily="50" charset="-127"/>
              </a:rPr>
              <a:t>McFarling</a:t>
            </a:r>
            <a:r>
              <a:rPr lang="en-US" altLang="ko-KR" sz="1200" dirty="0" smtClean="0">
                <a:ea typeface="굴림" panose="020B0600000101010101" pitchFamily="50" charset="-127"/>
              </a:rPr>
              <a:t> noted (1993) that using global history information might be less efficient than simply using the address of the branch instruction, especially for small predictors (why?).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He suggests using both </a:t>
            </a:r>
            <a:r>
              <a:rPr lang="en-US" altLang="ko-KR" sz="1200" u="sng" dirty="0" smtClean="0">
                <a:ea typeface="굴림" panose="020B0600000101010101" pitchFamily="50" charset="-127"/>
              </a:rPr>
              <a:t>global history</a:t>
            </a:r>
            <a:r>
              <a:rPr lang="en-US" altLang="ko-KR" sz="1200" dirty="0" smtClean="0">
                <a:ea typeface="굴림" panose="020B0600000101010101" pitchFamily="50" charset="-127"/>
              </a:rPr>
              <a:t>  (BHR) and </a:t>
            </a:r>
            <a:r>
              <a:rPr lang="en-US" altLang="ko-KR" sz="1200" u="sng" dirty="0" smtClean="0">
                <a:ea typeface="굴림" panose="020B0600000101010101" pitchFamily="50" charset="-127"/>
              </a:rPr>
              <a:t>branch address</a:t>
            </a:r>
            <a:r>
              <a:rPr lang="en-US" altLang="ko-KR" sz="1200" dirty="0" smtClean="0">
                <a:ea typeface="굴림" panose="020B0600000101010101" pitchFamily="50" charset="-127"/>
              </a:rPr>
              <a:t> by hashing them together. He proposed </a:t>
            </a:r>
            <a:r>
              <a:rPr lang="en-US" altLang="ko-KR" sz="1200" u="sng" dirty="0" smtClean="0">
                <a:ea typeface="굴림" panose="020B0600000101010101" pitchFamily="50" charset="-127"/>
              </a:rPr>
              <a:t>using the XOR of global k-bit branch history register (BHR) and k low branch address bits to index into the second level PHT.</a:t>
            </a:r>
          </a:p>
          <a:p>
            <a:pPr marL="457200" lvl="2" indent="0">
              <a:lnSpc>
                <a:spcPct val="90000"/>
              </a:lnSpc>
              <a:buFont typeface="+mj-lt"/>
              <a:buAutoNum type="arabicParenR"/>
            </a:pPr>
            <a:r>
              <a:rPr lang="en-US" altLang="ko-KR" sz="1800" b="0" dirty="0" smtClean="0">
                <a:ea typeface="굴림" panose="020B0600000101010101" pitchFamily="50" charset="-127"/>
              </a:rPr>
              <a:t>Since he expects that </a:t>
            </a:r>
            <a:r>
              <a:rPr lang="en-US" altLang="ko-KR" sz="1800" b="0" u="sng" dirty="0" smtClean="0">
                <a:ea typeface="굴림" panose="020B0600000101010101" pitchFamily="50" charset="-127"/>
              </a:rPr>
              <a:t>this indexing function to distribute pattern history states used more evenly among available predictors (in second level PHT)</a:t>
            </a:r>
            <a:r>
              <a:rPr lang="en-US" altLang="ko-KR" sz="1800" b="0" dirty="0" smtClean="0">
                <a:ea typeface="굴림" panose="020B0600000101010101" pitchFamily="50" charset="-127"/>
              </a:rPr>
              <a:t> than just using the BHR as an index (</a:t>
            </a:r>
            <a:r>
              <a:rPr lang="en-US" altLang="ko-KR" sz="1800" b="0" dirty="0" err="1" smtClean="0">
                <a:ea typeface="굴림" panose="020B0600000101010101" pitchFamily="50" charset="-127"/>
              </a:rPr>
              <a:t>GAg</a:t>
            </a:r>
            <a:r>
              <a:rPr lang="en-US" altLang="ko-KR" sz="1800" b="0" dirty="0" smtClean="0">
                <a:ea typeface="굴림" panose="020B0600000101010101" pitchFamily="50" charset="-127"/>
              </a:rPr>
              <a:t>). </a:t>
            </a:r>
          </a:p>
          <a:p>
            <a:pPr marL="457200" lvl="2" indent="0">
              <a:lnSpc>
                <a:spcPct val="90000"/>
              </a:lnSpc>
              <a:buFont typeface="+mj-lt"/>
              <a:buAutoNum type="arabicParenR"/>
            </a:pPr>
            <a:r>
              <a:rPr lang="en-US" altLang="ko-KR" sz="1800" b="0" dirty="0" smtClean="0">
                <a:ea typeface="굴림" panose="020B0600000101010101" pitchFamily="50" charset="-127"/>
              </a:rPr>
              <a:t>The result is that this mechanism </a:t>
            </a:r>
            <a:r>
              <a:rPr lang="en-US" altLang="ko-KR" sz="1800" b="0" u="sng" dirty="0" smtClean="0">
                <a:ea typeface="굴림" panose="020B0600000101010101" pitchFamily="50" charset="-127"/>
              </a:rPr>
              <a:t>reduces the level of index aliasing and resulting interference</a:t>
            </a:r>
            <a:r>
              <a:rPr lang="en-US" altLang="ko-KR" sz="1800" b="0" dirty="0" smtClean="0">
                <a:ea typeface="굴림" panose="020B0600000101010101" pitchFamily="50" charset="-127"/>
              </a:rPr>
              <a:t> and thus outperforms conventional global schemes  (</a:t>
            </a:r>
            <a:r>
              <a:rPr lang="en-US" altLang="ko-KR" sz="1800" b="0" dirty="0" err="1" smtClean="0">
                <a:ea typeface="굴림" panose="020B0600000101010101" pitchFamily="50" charset="-127"/>
              </a:rPr>
              <a:t>e.g</a:t>
            </a:r>
            <a:r>
              <a:rPr lang="en-US" altLang="ko-KR" sz="1800" b="0" dirty="0" smtClean="0">
                <a:ea typeface="굴림" panose="020B0600000101010101" pitchFamily="50" charset="-127"/>
              </a:rPr>
              <a:t> </a:t>
            </a:r>
            <a:r>
              <a:rPr lang="en-US" altLang="ko-KR" sz="1800" b="0" dirty="0" err="1" smtClean="0">
                <a:ea typeface="굴림" panose="020B0600000101010101" pitchFamily="50" charset="-127"/>
              </a:rPr>
              <a:t>GAg</a:t>
            </a:r>
            <a:r>
              <a:rPr lang="en-US" altLang="ko-KR" sz="1800" b="0" dirty="0" smtClean="0">
                <a:ea typeface="굴림" panose="020B0600000101010101" pitchFamily="50" charset="-127"/>
              </a:rPr>
              <a:t>, </a:t>
            </a:r>
            <a:r>
              <a:rPr lang="en-US" altLang="ko-KR" sz="1800" b="0" dirty="0" err="1" smtClean="0">
                <a:ea typeface="굴림" panose="020B0600000101010101" pitchFamily="50" charset="-127"/>
              </a:rPr>
              <a:t>GAp</a:t>
            </a:r>
            <a:r>
              <a:rPr lang="en-US" altLang="ko-KR" sz="1800" b="0" dirty="0" smtClean="0">
                <a:ea typeface="굴림" panose="020B0600000101010101" pitchFamily="50" charset="-127"/>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This mechanism uses less hardware than </a:t>
            </a:r>
            <a:r>
              <a:rPr lang="en-US" altLang="ko-KR" sz="1200" dirty="0" err="1" smtClean="0">
                <a:ea typeface="굴림" panose="020B0600000101010101" pitchFamily="50" charset="-127"/>
              </a:rPr>
              <a:t>GAp</a:t>
            </a:r>
            <a:r>
              <a:rPr lang="en-US" altLang="ko-KR" sz="1200" dirty="0" smtClean="0">
                <a:ea typeface="굴림" panose="020B0600000101010101" pitchFamily="50" charset="-127"/>
              </a:rPr>
              <a:t>, since both branch history (first level) and pattern history (second level) are kept globally (similar to </a:t>
            </a:r>
            <a:r>
              <a:rPr lang="en-US" altLang="ko-KR" sz="1200" dirty="0" err="1" smtClean="0">
                <a:ea typeface="굴림" panose="020B0600000101010101" pitchFamily="50" charset="-127"/>
              </a:rPr>
              <a:t>GAg</a:t>
            </a:r>
            <a:r>
              <a:rPr lang="en-US" altLang="ko-KR" sz="1200" dirty="0" smtClean="0">
                <a:ea typeface="굴림" panose="020B0600000101010101" pitchFamily="50" charset="-127"/>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The hardware cost for k history (BHR) bits is  k + 2 x 2</a:t>
            </a:r>
            <a:r>
              <a:rPr lang="en-US" altLang="ko-KR" sz="1200" baseline="30000" dirty="0" smtClean="0">
                <a:ea typeface="굴림" panose="020B0600000101010101" pitchFamily="50" charset="-127"/>
              </a:rPr>
              <a:t>k</a:t>
            </a:r>
            <a:r>
              <a:rPr lang="en-US" altLang="ko-KR" sz="1200" dirty="0" smtClean="0">
                <a:ea typeface="굴림" panose="020B0600000101010101" pitchFamily="50" charset="-127"/>
              </a:rPr>
              <a:t> bits, neglecting costs for logic (Cost similar to </a:t>
            </a:r>
            <a:r>
              <a:rPr lang="en-US" altLang="ko-KR" sz="1200" dirty="0" err="1" smtClean="0">
                <a:ea typeface="굴림" panose="020B0600000101010101" pitchFamily="50" charset="-127"/>
              </a:rPr>
              <a:t>GAg</a:t>
            </a:r>
            <a:r>
              <a:rPr lang="en-US" altLang="ko-KR" sz="1200" dirty="0" smtClean="0">
                <a:ea typeface="굴림" panose="020B0600000101010101" pitchFamily="50" charset="-127"/>
              </a:rPr>
              <a:t>).</a:t>
            </a:r>
          </a:p>
          <a:p>
            <a:pPr marL="228600" indent="-228600">
              <a:buFont typeface="+mj-lt"/>
              <a:buAutoNum type="arabicPeriod"/>
            </a:pPr>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40</a:t>
            </a:fld>
            <a:endParaRPr lang="en-US"/>
          </a:p>
        </p:txBody>
      </p:sp>
    </p:spTree>
    <p:extLst>
      <p:ext uri="{BB962C8B-B14F-4D97-AF65-F5344CB8AC3E}">
        <p14:creationId xmlns:p14="http://schemas.microsoft.com/office/powerpoint/2010/main" val="3359355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lang="en-US" altLang="ko-KR" dirty="0" smtClean="0"/>
              <a:t>Based on the observation</a:t>
            </a:r>
            <a:r>
              <a:rPr lang="en-US" altLang="ko-KR" baseline="0" dirty="0" smtClean="0"/>
              <a:t> that most aliasing occurs not because the size of the PHT is too small,</a:t>
            </a:r>
            <a:br>
              <a:rPr lang="en-US" altLang="ko-KR" baseline="0" dirty="0" smtClean="0"/>
            </a:br>
            <a:r>
              <a:rPr lang="en-US" altLang="ko-KR" baseline="0" dirty="0" smtClean="0"/>
              <a:t>but because of a lack of associativity in the PHT</a:t>
            </a:r>
          </a:p>
          <a:p>
            <a:pPr marL="228600" indent="-228600">
              <a:buFont typeface="+mj-lt"/>
              <a:buAutoNum type="arabicPeriod"/>
            </a:pPr>
            <a:r>
              <a:rPr lang="en-US" altLang="ko-KR" baseline="0" dirty="0" smtClean="0"/>
              <a:t>The major contributor to aliasing is conflict aliasing and not capacity aliasing.</a:t>
            </a:r>
          </a:p>
          <a:p>
            <a:pPr marL="228600" indent="-228600">
              <a:buFont typeface="+mj-lt"/>
              <a:buAutoNum type="arabicPeriod"/>
            </a:pPr>
            <a:r>
              <a:rPr lang="en-US" altLang="ko-KR" baseline="0" dirty="0" smtClean="0"/>
              <a:t>The best way to deal with conflict aliasing is to make the PHT set associative, </a:t>
            </a:r>
            <a:br>
              <a:rPr lang="en-US" altLang="ko-KR" baseline="0" dirty="0" smtClean="0"/>
            </a:br>
            <a:r>
              <a:rPr lang="en-US" altLang="ko-KR" baseline="0" dirty="0" smtClean="0"/>
              <a:t>but this requires tags, and is not cost-effective.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Instead, the skewed predictor emulates associativity using a special skewing functions.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ko-KR" sz="1200" dirty="0" smtClean="0">
                <a:ea typeface="굴림" panose="020B0600000101010101" pitchFamily="50" charset="-127"/>
              </a:rPr>
              <a:t>The skewed branch predictor </a:t>
            </a:r>
            <a:r>
              <a:rPr lang="en-US" altLang="ko-KR" sz="1200" u="sng" dirty="0" smtClean="0">
                <a:ea typeface="굴림" panose="020B0600000101010101" pitchFamily="50" charset="-127"/>
              </a:rPr>
              <a:t>splits the PHT into three even banks</a:t>
            </a:r>
            <a:r>
              <a:rPr lang="en-US" altLang="ko-KR" sz="1200" dirty="0" smtClean="0">
                <a:ea typeface="굴림" panose="020B0600000101010101" pitchFamily="50" charset="-127"/>
              </a:rPr>
              <a:t> and hashes each index to a 2-bit saturating counter in each bank using a unique hashing function per bank (f1, f2 and f3). </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altLang="ko-KR" sz="1200" dirty="0" smtClean="0">
                <a:ea typeface="굴림" panose="020B0600000101010101" pitchFamily="50" charset="-127"/>
              </a:rPr>
              <a:t>The </a:t>
            </a:r>
            <a:r>
              <a:rPr lang="en-US" altLang="ko-KR" sz="1200" u="sng" dirty="0" smtClean="0">
                <a:ea typeface="굴림" panose="020B0600000101010101" pitchFamily="50" charset="-127"/>
              </a:rPr>
              <a:t>prediction is made according to a majority vote among the three banks.</a:t>
            </a:r>
            <a:br>
              <a:rPr lang="en-US" altLang="ko-KR" sz="1200" u="sng" dirty="0" smtClean="0">
                <a:ea typeface="굴림" panose="020B0600000101010101" pitchFamily="50" charset="-127"/>
              </a:rPr>
            </a:br>
            <a:r>
              <a:rPr lang="en-US" altLang="ko-KR" sz="1200" b="0" u="none" dirty="0" smtClean="0">
                <a:ea typeface="굴림" panose="020B0600000101010101" pitchFamily="50" charset="-127"/>
              </a:rPr>
              <a:t>- </a:t>
            </a:r>
            <a:r>
              <a:rPr lang="en-US" altLang="ko-KR" sz="1500" b="0" u="none" dirty="0" smtClean="0">
                <a:ea typeface="굴림" panose="020B0600000101010101" pitchFamily="50" charset="-127"/>
              </a:rPr>
              <a:t>If the prediction is wrong all three banks are updated.  If the prediction is correct, only the banks that made a correct prediction will be updated (partial updating).</a:t>
            </a:r>
          </a:p>
          <a:p>
            <a:pPr marL="228600" indent="-228600">
              <a:lnSpc>
                <a:spcPct val="90000"/>
              </a:lnSpc>
              <a:buFont typeface="+mj-lt"/>
              <a:buAutoNum type="arabicPeriod" startAt="7"/>
            </a:pPr>
            <a:r>
              <a:rPr lang="en-US" altLang="ko-KR" sz="1200" u="sng" dirty="0" smtClean="0">
                <a:ea typeface="굴림" panose="020B0600000101010101" pitchFamily="50" charset="-127"/>
              </a:rPr>
              <a:t>The reasoning behind partial updating</a:t>
            </a:r>
            <a:r>
              <a:rPr lang="en-US" altLang="ko-KR" sz="1200" dirty="0" smtClean="0">
                <a:ea typeface="굴림" panose="020B0600000101010101" pitchFamily="50" charset="-127"/>
              </a:rPr>
              <a:t> is that if a bank gives a </a:t>
            </a:r>
            <a:r>
              <a:rPr lang="en-US" altLang="ko-KR" sz="1200" dirty="0" err="1" smtClean="0">
                <a:ea typeface="굴림" panose="020B0600000101010101" pitchFamily="50" charset="-127"/>
              </a:rPr>
              <a:t>misprediction</a:t>
            </a:r>
            <a:r>
              <a:rPr lang="en-US" altLang="ko-KR" sz="1200" dirty="0" smtClean="0">
                <a:ea typeface="굴림" panose="020B0600000101010101" pitchFamily="50" charset="-127"/>
              </a:rPr>
              <a:t> while the other two give correct predictions, the bank with the </a:t>
            </a:r>
            <a:r>
              <a:rPr lang="en-US" altLang="ko-KR" sz="1200" dirty="0" err="1" smtClean="0">
                <a:ea typeface="굴림" panose="020B0600000101010101" pitchFamily="50" charset="-127"/>
              </a:rPr>
              <a:t>misprediction</a:t>
            </a:r>
            <a:r>
              <a:rPr lang="en-US" altLang="ko-KR" sz="1200" dirty="0" smtClean="0">
                <a:ea typeface="굴림" panose="020B0600000101010101" pitchFamily="50" charset="-127"/>
              </a:rPr>
              <a:t> probably holds information which belongs to a different aliased branch.  In order to maintain the accuracy of the other branch, this bank is not updated.</a:t>
            </a:r>
          </a:p>
          <a:p>
            <a:pPr marL="228600" indent="-228600">
              <a:lnSpc>
                <a:spcPct val="90000"/>
              </a:lnSpc>
              <a:buFont typeface="+mj-lt"/>
              <a:buAutoNum type="arabicPeriod" startAt="7"/>
            </a:pPr>
            <a:r>
              <a:rPr lang="en-US" altLang="ko-KR" sz="1200" dirty="0" smtClean="0">
                <a:ea typeface="굴림" panose="020B0600000101010101" pitchFamily="50" charset="-127"/>
              </a:rPr>
              <a:t>The skewed branch predictor tries to eliminate all aliasing instances and therefore all destructive aliasing. Unlike the other methods, it tries to eliminate destructive aliasing between branch instances which obey the bias and those which do not. </a:t>
            </a:r>
          </a:p>
          <a:p>
            <a:pPr marL="228600" indent="-228600">
              <a:buFont typeface="+mj-lt"/>
              <a:buAutoNum type="arabicPeriod" startAt="7"/>
            </a:pPr>
            <a:endParaRPr lang="en-US" altLang="ko-KR" sz="1200" u="sng" dirty="0" smtClean="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fld id="{3B25D521-EE63-4EED-B74B-582AE674DE6A}" type="slidenum">
              <a:rPr lang="en-US" smtClean="0"/>
              <a:t>42</a:t>
            </a:fld>
            <a:endParaRPr lang="en-US"/>
          </a:p>
        </p:txBody>
      </p:sp>
    </p:spTree>
    <p:extLst>
      <p:ext uri="{BB962C8B-B14F-4D97-AF65-F5344CB8AC3E}">
        <p14:creationId xmlns:p14="http://schemas.microsoft.com/office/powerpoint/2010/main" val="89080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44</a:t>
            </a:fld>
            <a:endParaRPr lang="en-US"/>
          </a:p>
        </p:txBody>
      </p:sp>
    </p:spTree>
    <p:extLst>
      <p:ext uri="{BB962C8B-B14F-4D97-AF65-F5344CB8AC3E}">
        <p14:creationId xmlns:p14="http://schemas.microsoft.com/office/powerpoint/2010/main" val="380882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46</a:t>
            </a:fld>
            <a:endParaRPr lang="en-US"/>
          </a:p>
        </p:txBody>
      </p:sp>
    </p:spTree>
    <p:extLst>
      <p:ext uri="{BB962C8B-B14F-4D97-AF65-F5344CB8AC3E}">
        <p14:creationId xmlns:p14="http://schemas.microsoft.com/office/powerpoint/2010/main" val="68043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a:p>
        </p:txBody>
      </p:sp>
      <p:sp>
        <p:nvSpPr>
          <p:cNvPr id="5" name="Slide Number Placeholder 4"/>
          <p:cNvSpPr>
            <a:spLocks noGrp="1"/>
          </p:cNvSpPr>
          <p:nvPr>
            <p:ph type="sldNum" sz="quarter" idx="10"/>
          </p:nvPr>
        </p:nvSpPr>
        <p:spPr/>
        <p:txBody>
          <a:bodyPr/>
          <a:lstStyle/>
          <a:p>
            <a:fld id="{3B25D521-EE63-4EED-B74B-582AE674DE6A}" type="slidenum">
              <a:rPr lang="en-US" smtClean="0"/>
              <a:t>2</a:t>
            </a:fld>
            <a:endParaRPr lang="en-US"/>
          </a:p>
        </p:txBody>
      </p:sp>
    </p:spTree>
    <p:extLst>
      <p:ext uri="{BB962C8B-B14F-4D97-AF65-F5344CB8AC3E}">
        <p14:creationId xmlns:p14="http://schemas.microsoft.com/office/powerpoint/2010/main" val="181032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3B25D521-EE63-4EED-B74B-582AE674DE6A}" type="slidenum">
              <a:rPr lang="en-US" smtClean="0"/>
              <a:t>3</a:t>
            </a:fld>
            <a:endParaRPr lang="en-US"/>
          </a:p>
        </p:txBody>
      </p:sp>
    </p:spTree>
    <p:extLst>
      <p:ext uri="{BB962C8B-B14F-4D97-AF65-F5344CB8AC3E}">
        <p14:creationId xmlns:p14="http://schemas.microsoft.com/office/powerpoint/2010/main" val="147286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25D521-EE63-4EED-B74B-582AE674DE6A}" type="slidenum">
              <a:rPr lang="en-US" smtClean="0"/>
              <a:t>9</a:t>
            </a:fld>
            <a:endParaRPr lang="en-US"/>
          </a:p>
        </p:txBody>
      </p:sp>
    </p:spTree>
    <p:extLst>
      <p:ext uri="{BB962C8B-B14F-4D97-AF65-F5344CB8AC3E}">
        <p14:creationId xmlns:p14="http://schemas.microsoft.com/office/powerpoint/2010/main" val="56018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20</a:t>
            </a:fld>
            <a:endParaRPr lang="en-US"/>
          </a:p>
        </p:txBody>
      </p:sp>
    </p:spTree>
    <p:extLst>
      <p:ext uri="{BB962C8B-B14F-4D97-AF65-F5344CB8AC3E}">
        <p14:creationId xmlns:p14="http://schemas.microsoft.com/office/powerpoint/2010/main" val="140178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21</a:t>
            </a:fld>
            <a:endParaRPr lang="en-US"/>
          </a:p>
        </p:txBody>
      </p:sp>
    </p:spTree>
    <p:extLst>
      <p:ext uri="{BB962C8B-B14F-4D97-AF65-F5344CB8AC3E}">
        <p14:creationId xmlns:p14="http://schemas.microsoft.com/office/powerpoint/2010/main" val="64314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22</a:t>
            </a:fld>
            <a:endParaRPr lang="en-US"/>
          </a:p>
        </p:txBody>
      </p:sp>
    </p:spTree>
    <p:extLst>
      <p:ext uri="{BB962C8B-B14F-4D97-AF65-F5344CB8AC3E}">
        <p14:creationId xmlns:p14="http://schemas.microsoft.com/office/powerpoint/2010/main" val="364434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5D521-EE63-4EED-B74B-582AE674DE6A}" type="slidenum">
              <a:rPr lang="en-US" smtClean="0"/>
              <a:t>23</a:t>
            </a:fld>
            <a:endParaRPr lang="en-US"/>
          </a:p>
        </p:txBody>
      </p:sp>
    </p:spTree>
    <p:extLst>
      <p:ext uri="{BB962C8B-B14F-4D97-AF65-F5344CB8AC3E}">
        <p14:creationId xmlns:p14="http://schemas.microsoft.com/office/powerpoint/2010/main" val="283884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3B25D521-EE63-4EED-B74B-582AE674DE6A}" type="slidenum">
              <a:rPr lang="en-US" smtClean="0"/>
              <a:t>25</a:t>
            </a:fld>
            <a:endParaRPr lang="en-US"/>
          </a:p>
        </p:txBody>
      </p:sp>
    </p:spTree>
    <p:extLst>
      <p:ext uri="{BB962C8B-B14F-4D97-AF65-F5344CB8AC3E}">
        <p14:creationId xmlns:p14="http://schemas.microsoft.com/office/powerpoint/2010/main" val="49568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38538" y="1057007"/>
            <a:ext cx="7623369" cy="1969429"/>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750" y="3261118"/>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57F298-760C-444A-BCCC-94C44E6D515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30535" y="6054063"/>
            <a:ext cx="697391" cy="365125"/>
          </a:xfrm>
        </p:spPr>
        <p:txBody>
          <a:bodyPr/>
          <a:lstStyle>
            <a:lvl1pPr>
              <a:defRPr sz="2000">
                <a:solidFill>
                  <a:schemeClr val="tx1"/>
                </a:solidFill>
              </a:defRPr>
            </a:lvl1pPr>
          </a:lstStyle>
          <a:p>
            <a:fld id="{FB9F67F0-7A87-470E-B2F5-42F66C73C23D}" type="slidenum">
              <a:rPr lang="en-US" smtClean="0"/>
              <a:pPr/>
              <a:t>‹#›</a:t>
            </a:fld>
            <a:endParaRPr lang="en-US" dirty="0"/>
          </a:p>
        </p:txBody>
      </p:sp>
    </p:spTree>
    <p:extLst>
      <p:ext uri="{BB962C8B-B14F-4D97-AF65-F5344CB8AC3E}">
        <p14:creationId xmlns:p14="http://schemas.microsoft.com/office/powerpoint/2010/main" val="215731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C1271-93C5-4190-9496-B364EC2FB79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61144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6F60B-2312-4616-8DF2-D49ADF31D4C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6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42412-481A-44BF-980B-3D36BE4BBDFE}"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686664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36D5F-1E2A-427A-AA0A-86E47A4DCE67}"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19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17284-851B-4BEB-880A-156E7AD9B9D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80968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2BF4A-B2CB-4E4A-99EA-D95958F9DA7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632089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146DD4-E507-4AEA-B8A5-9113755838CC}"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49405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C20F8D-A943-443D-8CCF-897C10551820}"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65774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1A330-0E7E-4271-8B4E-A4F59F31C11A}" type="datetime1">
              <a:rPr lang="en-US" altLang="zh-CN" smtClean="0"/>
              <a:t>4/8/2014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6245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990ED9-D941-4050-B21F-CE36555C006C}"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73644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614ACC-5CDB-4739-B257-C954A7C477E9}" type="datetime1">
              <a:rPr lang="en-US" altLang="zh-CN"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75510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3F6B7E-EB36-4D9A-AF70-F4734F81F1E4}" type="datetime1">
              <a:rPr lang="en-US" altLang="zh-CN"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207118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F93B-EE64-4F51-B193-FDAD5D7C4C75}" type="datetime1">
              <a:rPr lang="en-US" altLang="zh-CN"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194868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41CBB-DAAD-4F3D-B81F-30DF8E5E565C}"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302123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9C483-66F4-420C-A6E2-99732580FE30}" type="datetime1">
              <a:rPr lang="en-US" altLang="zh-CN"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F67F0-7A87-470E-B2F5-42F66C73C23D}" type="slidenum">
              <a:rPr lang="en-US" smtClean="0"/>
              <a:t>‹#›</a:t>
            </a:fld>
            <a:endParaRPr lang="en-US"/>
          </a:p>
        </p:txBody>
      </p:sp>
    </p:spTree>
    <p:extLst>
      <p:ext uri="{BB962C8B-B14F-4D97-AF65-F5344CB8AC3E}">
        <p14:creationId xmlns:p14="http://schemas.microsoft.com/office/powerpoint/2010/main" val="12283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702E6-95B4-4813-AB21-BBE896952C70}" type="datetime1">
              <a:rPr lang="en-US" altLang="zh-CN" smtClean="0"/>
              <a:t>4/8/2014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B9F67F0-7A87-470E-B2F5-42F66C73C23D}" type="slidenum">
              <a:rPr lang="en-US" smtClean="0"/>
              <a:pPr/>
              <a:t>‹#›</a:t>
            </a:fld>
            <a:endParaRPr lang="en-US" dirty="0"/>
          </a:p>
        </p:txBody>
      </p:sp>
    </p:spTree>
    <p:extLst>
      <p:ext uri="{BB962C8B-B14F-4D97-AF65-F5344CB8AC3E}">
        <p14:creationId xmlns:p14="http://schemas.microsoft.com/office/powerpoint/2010/main" val="39583033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4989" y="1604935"/>
            <a:ext cx="8482453" cy="1953314"/>
          </a:xfrm>
        </p:spPr>
        <p:txBody>
          <a:bodyPr/>
          <a:lstStyle/>
          <a:p>
            <a:r>
              <a:rPr lang="en-US"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Pipeline Branch Prediction </a:t>
            </a:r>
            <a:r>
              <a:rPr lang="en-US"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Strategies</a:t>
            </a:r>
            <a:r>
              <a:rPr lang="en-US" spc="-75" dirty="0">
                <a:solidFill>
                  <a:schemeClr val="bg1"/>
                </a:solidFill>
                <a:latin typeface="Aharoni" panose="02010803020104030203" pitchFamily="2" charset="-79"/>
                <a:cs typeface="Aharoni" panose="02010803020104030203" pitchFamily="2" charset="-79"/>
              </a:rPr>
              <a:t/>
            </a:r>
            <a:br>
              <a:rPr lang="en-US" spc="-75" dirty="0">
                <a:solidFill>
                  <a:schemeClr val="bg1"/>
                </a:solidFill>
                <a:latin typeface="Aharoni" panose="02010803020104030203" pitchFamily="2" charset="-79"/>
                <a:cs typeface="Aharoni" panose="02010803020104030203" pitchFamily="2" charset="-79"/>
              </a:rPr>
            </a:br>
            <a:endParaRPr lang="en-US" dirty="0"/>
          </a:p>
        </p:txBody>
      </p:sp>
      <p:sp>
        <p:nvSpPr>
          <p:cNvPr id="3" name="Subtitle 2"/>
          <p:cNvSpPr>
            <a:spLocks noGrp="1"/>
          </p:cNvSpPr>
          <p:nvPr>
            <p:ph type="subTitle" idx="1"/>
          </p:nvPr>
        </p:nvSpPr>
        <p:spPr>
          <a:xfrm>
            <a:off x="4925568" y="3960586"/>
            <a:ext cx="3438994" cy="2542152"/>
          </a:xfrm>
        </p:spPr>
        <p:txBody>
          <a:bodyPr>
            <a:noAutofit/>
          </a:bodyPr>
          <a:lstStyle/>
          <a:p>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Presented by </a:t>
            </a:r>
          </a:p>
          <a:p>
            <a:r>
              <a:rPr lang="en-US" sz="2400" b="1" dirty="0" err="1">
                <a:solidFill>
                  <a:schemeClr val="tx1"/>
                </a:solidFill>
                <a:effectLst>
                  <a:outerShdw blurRad="38100" dist="38100" dir="2700000" algn="tl">
                    <a:srgbClr val="000000">
                      <a:alpha val="43137"/>
                    </a:srgbClr>
                  </a:outerShdw>
                </a:effectLst>
                <a:latin typeface="Adobe Caslon Pro" panose="0205050205050A020403" pitchFamily="18" charset="0"/>
              </a:rPr>
              <a:t>Bogki</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 Yun, </a:t>
            </a:r>
            <a:endPar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endParaRPr>
          </a:p>
          <a:p>
            <a:r>
              <a:rPr lang="en-US" sz="2400" b="1" dirty="0" err="1" smtClean="0">
                <a:solidFill>
                  <a:schemeClr val="tx1"/>
                </a:solidFill>
                <a:effectLst>
                  <a:outerShdw blurRad="38100" dist="38100" dir="2700000" algn="tl">
                    <a:srgbClr val="000000">
                      <a:alpha val="43137"/>
                    </a:srgbClr>
                  </a:outerShdw>
                </a:effectLst>
                <a:latin typeface="Adobe Caslon Pro" panose="0205050205050A020403" pitchFamily="18" charset="0"/>
              </a:rPr>
              <a:t>Yuguang</a:t>
            </a:r>
            <a:r>
              <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rPr>
              <a:t> </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Qiu, </a:t>
            </a:r>
            <a:endPar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endParaRPr>
          </a:p>
          <a:p>
            <a:r>
              <a:rPr lang="en-US" sz="2400" b="1" dirty="0" smtClean="0">
                <a:solidFill>
                  <a:schemeClr val="tx1"/>
                </a:solidFill>
                <a:effectLst>
                  <a:outerShdw blurRad="38100" dist="38100" dir="2700000" algn="tl">
                    <a:srgbClr val="000000">
                      <a:alpha val="43137"/>
                    </a:srgbClr>
                  </a:outerShdw>
                </a:effectLst>
                <a:latin typeface="Adobe Caslon Pro" panose="0205050205050A020403" pitchFamily="18" charset="0"/>
              </a:rPr>
              <a:t>Qian </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Mai</a:t>
            </a:r>
          </a:p>
          <a:p>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April 8</a:t>
            </a:r>
            <a:r>
              <a:rPr lang="en-US" sz="2400" b="1" baseline="30000" dirty="0">
                <a:solidFill>
                  <a:schemeClr val="tx1"/>
                </a:solidFill>
                <a:effectLst>
                  <a:outerShdw blurRad="38100" dist="38100" dir="2700000" algn="tl">
                    <a:srgbClr val="000000">
                      <a:alpha val="43137"/>
                    </a:srgbClr>
                  </a:outerShdw>
                </a:effectLst>
                <a:latin typeface="Adobe Caslon Pro" panose="0205050205050A020403" pitchFamily="18" charset="0"/>
              </a:rPr>
              <a:t>th</a:t>
            </a:r>
            <a:r>
              <a:rPr lang="en-US" sz="2400" b="1" dirty="0">
                <a:solidFill>
                  <a:schemeClr val="tx1"/>
                </a:solidFill>
                <a:effectLst>
                  <a:outerShdw blurRad="38100" dist="38100" dir="2700000" algn="tl">
                    <a:srgbClr val="000000">
                      <a:alpha val="43137"/>
                    </a:srgbClr>
                  </a:outerShdw>
                </a:effectLst>
                <a:latin typeface="Adobe Caslon Pro" panose="0205050205050A020403" pitchFamily="18" charset="0"/>
              </a:rPr>
              <a:t>, 2014</a:t>
            </a:r>
          </a:p>
        </p:txBody>
      </p:sp>
      <p:pic>
        <p:nvPicPr>
          <p:cNvPr id="7" name="Picture 6"/>
          <p:cNvPicPr>
            <a:picLocks noChangeAspect="1"/>
          </p:cNvPicPr>
          <p:nvPr/>
        </p:nvPicPr>
        <p:blipFill>
          <a:blip r:embed="rId3"/>
          <a:stretch>
            <a:fillRect/>
          </a:stretch>
        </p:blipFill>
        <p:spPr>
          <a:xfrm>
            <a:off x="478357" y="3130262"/>
            <a:ext cx="2708188" cy="2699699"/>
          </a:xfrm>
          <a:prstGeom prst="rect">
            <a:avLst/>
          </a:prstGeom>
        </p:spPr>
      </p:pic>
      <p:pic>
        <p:nvPicPr>
          <p:cNvPr id="6"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7443"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81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10</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2.5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Various Features</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411070"/>
            <a:ext cx="5403502" cy="34925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Mapping</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Direct mapping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Fully associative mapping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Set associative mapping</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N-bit counter</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1-bit counter</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2-bit counter</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Buffer size</a:t>
            </a:r>
          </a:p>
        </p:txBody>
      </p:sp>
    </p:spTree>
    <p:extLst>
      <p:ext uri="{BB962C8B-B14F-4D97-AF65-F5344CB8AC3E}">
        <p14:creationId xmlns:p14="http://schemas.microsoft.com/office/powerpoint/2010/main" val="2041016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11</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2.5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Various Features(cont.)</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571842"/>
            <a:ext cx="4700117" cy="343223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Three Information Sources</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Branch Address</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Global Branch </a:t>
            </a:r>
            <a:r>
              <a:rPr lang="en-US" altLang="ko-KR" sz="1800" dirty="0" smtClean="0">
                <a:solidFill>
                  <a:schemeClr val="tx1"/>
                </a:solidFill>
                <a:latin typeface="Arial" panose="020B0604020202020204" pitchFamily="34" charset="0"/>
                <a:cs typeface="Arial" panose="020B0604020202020204" pitchFamily="34" charset="0"/>
              </a:rPr>
              <a:t>History</a:t>
            </a:r>
            <a:endParaRPr lang="en-US" altLang="ko-KR" sz="1800"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Local History Table</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Problems</a:t>
            </a:r>
            <a:endParaRPr lang="en-US" altLang="ko-KR" dirty="0">
              <a:solidFill>
                <a:schemeClr val="tx1"/>
              </a:solidFill>
              <a:latin typeface="Arial" panose="020B0604020202020204" pitchFamily="34" charset="0"/>
              <a:cs typeface="Arial" panose="020B0604020202020204" pitchFamily="34" charset="0"/>
            </a:endParaRP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Aliasing</a:t>
            </a:r>
          </a:p>
          <a:p>
            <a:pPr lvl="1"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 </a:t>
            </a:r>
            <a:r>
              <a:rPr lang="en-US" altLang="ko-KR" sz="1800" dirty="0" smtClean="0">
                <a:solidFill>
                  <a:schemeClr val="tx1"/>
                </a:solidFill>
                <a:latin typeface="Arial" panose="020B0604020202020204" pitchFamily="34" charset="0"/>
                <a:cs typeface="Arial" panose="020B0604020202020204" pitchFamily="34" charset="0"/>
              </a:rPr>
              <a:t>Context switches</a:t>
            </a:r>
            <a:endParaRPr lang="en-US" altLang="ko-KR"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266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12</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446214"/>
            <a:ext cx="6817112"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1</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8" name="내용 개체 틀 2"/>
          <p:cNvSpPr txBox="1">
            <a:spLocks/>
          </p:cNvSpPr>
          <p:nvPr/>
        </p:nvSpPr>
        <p:spPr>
          <a:xfrm>
            <a:off x="661862" y="1535639"/>
            <a:ext cx="6817111" cy="488354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chemeClr val="tx1"/>
              </a:buClr>
              <a:buFont typeface="Wingdings" panose="05000000000000000000" pitchFamily="2" charset="2"/>
              <a:buChar char="Ø"/>
            </a:pPr>
            <a:r>
              <a:rPr lang="en-US" altLang="ko-KR" sz="2200" dirty="0" smtClean="0">
                <a:solidFill>
                  <a:schemeClr val="tx1"/>
                </a:solidFill>
              </a:rPr>
              <a:t> </a:t>
            </a:r>
            <a:r>
              <a:rPr lang="en-US" altLang="ko-KR" sz="2200" dirty="0" smtClean="0">
                <a:solidFill>
                  <a:schemeClr val="tx1"/>
                </a:solidFill>
                <a:latin typeface="Arial" panose="020B0604020202020204" pitchFamily="34" charset="0"/>
                <a:cs typeface="Arial" panose="020B0604020202020204" pitchFamily="34" charset="0"/>
              </a:rPr>
              <a:t>Maintain a branch-prediction buffer (branch history               </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table), recording last behavior of branch:</a:t>
            </a:r>
          </a:p>
          <a:p>
            <a:pPr marL="457200" lvl="2" algn="l" defTabSz="914400">
              <a:buClrTx/>
              <a:buFont typeface="Wingdings" panose="05000000000000000000" pitchFamily="2" charset="2"/>
              <a:buChar char="ü"/>
            </a:pPr>
            <a:r>
              <a:rPr lang="en-US" altLang="ko-KR"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Small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memory buffer indexed by least significant bits of branch </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r>
            <a:b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instruction address</a:t>
            </a:r>
            <a:endParaRPr lang="ko-KR" altLang="en-US"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0" name="TextBox 9"/>
          <p:cNvSpPr txBox="1"/>
          <p:nvPr/>
        </p:nvSpPr>
        <p:spPr>
          <a:xfrm>
            <a:off x="1678811" y="3510384"/>
            <a:ext cx="4783212" cy="830997"/>
          </a:xfrm>
          <a:prstGeom prst="rect">
            <a:avLst/>
          </a:prstGeom>
          <a:noFill/>
          <a:ln>
            <a:solidFill>
              <a:schemeClr val="tx1"/>
            </a:solidFill>
          </a:ln>
        </p:spPr>
        <p:txBody>
          <a:bodyPr wrap="square" rtlCol="0">
            <a:spAutoFit/>
          </a:bodyPr>
          <a:lstStyle/>
          <a:p>
            <a:endParaRPr lang="en-US" altLang="ko-KR" sz="1600" dirty="0" smtClean="0">
              <a:latin typeface="Arial" panose="020B0604020202020204" pitchFamily="34" charset="0"/>
              <a:cs typeface="Arial" panose="020B0604020202020204" pitchFamily="34" charset="0"/>
            </a:endParaRPr>
          </a:p>
          <a:p>
            <a:pPr algn="ctr"/>
            <a:r>
              <a:rPr lang="en-US" altLang="ko-KR" sz="1600" dirty="0" smtClean="0">
                <a:latin typeface="Arial" panose="020B0604020202020204" pitchFamily="34" charset="0"/>
                <a:cs typeface="Arial" panose="020B0604020202020204" pitchFamily="34" charset="0"/>
              </a:rPr>
              <a:t>0 x 4 0 0 0 0 0 3 c : B E Q Z   R 2,  l a b e l</a:t>
            </a:r>
          </a:p>
          <a:p>
            <a:endParaRPr lang="ko-KR" altLang="en-US" sz="1600" dirty="0">
              <a:latin typeface="Arial" panose="020B0604020202020204" pitchFamily="34" charset="0"/>
              <a:cs typeface="Arial" panose="020B0604020202020204" pitchFamily="34" charset="0"/>
            </a:endParaRPr>
          </a:p>
        </p:txBody>
      </p:sp>
      <p:graphicFrame>
        <p:nvGraphicFramePr>
          <p:cNvPr id="11" name="표 5"/>
          <p:cNvGraphicFramePr>
            <a:graphicFrameLocks noGrp="1"/>
          </p:cNvGraphicFramePr>
          <p:nvPr>
            <p:extLst>
              <p:ext uri="{D42A27DB-BD31-4B8C-83A1-F6EECF244321}">
                <p14:modId xmlns:p14="http://schemas.microsoft.com/office/powerpoint/2010/main" val="45523252"/>
              </p:ext>
            </p:extLst>
          </p:nvPr>
        </p:nvGraphicFramePr>
        <p:xfrm>
          <a:off x="1137919" y="4749071"/>
          <a:ext cx="2926082" cy="1483360"/>
        </p:xfrm>
        <a:graphic>
          <a:graphicData uri="http://schemas.openxmlformats.org/drawingml/2006/table">
            <a:tbl>
              <a:tblPr firstRow="1" bandRow="1">
                <a:tableStyleId>{5C22544A-7EE6-4342-B048-85BDC9FD1C3A}</a:tableStyleId>
              </a:tblPr>
              <a:tblGrid>
                <a:gridCol w="1463041"/>
                <a:gridCol w="1463041"/>
              </a:tblGrid>
              <a:tr h="370840">
                <a:tc>
                  <a:txBody>
                    <a:bodyPr/>
                    <a:lstStyle/>
                    <a:p>
                      <a:pPr algn="ctr" latinLnBrk="1"/>
                      <a:r>
                        <a:rPr lang="en-US" altLang="ko-KR" dirty="0" smtClean="0">
                          <a:solidFill>
                            <a:schemeClr val="tx1"/>
                          </a:solidFill>
                        </a:rPr>
                        <a:t>LSB</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Predictor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111100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TextBox 11"/>
          <p:cNvSpPr txBox="1"/>
          <p:nvPr/>
        </p:nvSpPr>
        <p:spPr>
          <a:xfrm>
            <a:off x="4632960" y="4934747"/>
            <a:ext cx="2021840" cy="369332"/>
          </a:xfrm>
          <a:prstGeom prst="rect">
            <a:avLst/>
          </a:prstGeom>
          <a:noFill/>
          <a:ln>
            <a:noFill/>
          </a:ln>
        </p:spPr>
        <p:txBody>
          <a:bodyPr wrap="square" rtlCol="0">
            <a:spAutoFit/>
          </a:bodyPr>
          <a:lstStyle/>
          <a:p>
            <a:r>
              <a:rPr lang="en-US" altLang="ko-KR"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Branch Untaken</a:t>
            </a:r>
            <a:endParaRPr lang="ko-KR"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extBox 12"/>
          <p:cNvSpPr txBox="1"/>
          <p:nvPr/>
        </p:nvSpPr>
        <p:spPr>
          <a:xfrm>
            <a:off x="4632960" y="5659815"/>
            <a:ext cx="2021840" cy="369332"/>
          </a:xfrm>
          <a:prstGeom prst="rect">
            <a:avLst/>
          </a:prstGeom>
          <a:noFill/>
          <a:ln>
            <a:noFill/>
          </a:ln>
        </p:spPr>
        <p:txBody>
          <a:bodyPr wrap="square" rtlCol="0">
            <a:spAutoFit/>
          </a:bodyPr>
          <a:lstStyle/>
          <a:p>
            <a:r>
              <a:rPr lang="en-US" altLang="ko-KR"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Branch Taken</a:t>
            </a:r>
            <a:endParaRPr lang="ko-KR"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13</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txBox="1">
            <a:spLocks/>
          </p:cNvSpPr>
          <p:nvPr/>
        </p:nvSpPr>
        <p:spPr>
          <a:xfrm>
            <a:off x="661861" y="1670741"/>
            <a:ext cx="6934693" cy="43833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Tx/>
              <a:buFont typeface="Wingdings" panose="05000000000000000000" pitchFamily="2" charset="2"/>
              <a:buChar char="Ø"/>
            </a:pPr>
            <a:r>
              <a:rPr lang="en-US" altLang="ko-KR"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dirty="0" smtClean="0">
                <a:solidFill>
                  <a:schemeClr val="tx1"/>
                </a:solidFill>
                <a:latin typeface="Arial" panose="020B0604020202020204" pitchFamily="34" charset="0"/>
                <a:cs typeface="Arial" panose="020B0604020202020204" pitchFamily="34" charset="0"/>
              </a:rPr>
              <a:t>Branch </a:t>
            </a:r>
            <a:r>
              <a:rPr lang="en-US" altLang="ko-KR" dirty="0" err="1" smtClean="0">
                <a:solidFill>
                  <a:schemeClr val="tx1"/>
                </a:solidFill>
                <a:latin typeface="Arial" panose="020B0604020202020204" pitchFamily="34" charset="0"/>
                <a:cs typeface="Arial" panose="020B0604020202020204" pitchFamily="34" charset="0"/>
              </a:rPr>
              <a:t>mispredicted</a:t>
            </a:r>
            <a:r>
              <a:rPr lang="en-US" altLang="ko-KR" dirty="0" smtClean="0">
                <a:solidFill>
                  <a:schemeClr val="tx1"/>
                </a:solidFill>
                <a:latin typeface="Arial" panose="020B0604020202020204" pitchFamily="34" charset="0"/>
                <a:cs typeface="Arial" panose="020B0604020202020204" pitchFamily="34" charset="0"/>
              </a:rPr>
              <a:t>: invert predictor bit and store back into </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branch-prediction buffer</a:t>
            </a:r>
          </a:p>
          <a:p>
            <a:pPr marL="457200" lvl="2" algn="l" defTabSz="914400">
              <a:buClrTx/>
              <a:buFont typeface="Wingdings" panose="05000000000000000000" pitchFamily="2" charset="2"/>
              <a:buChar char="ü"/>
            </a:pP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Branch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may have changed behavior (e.g., loop exit</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7200" lvl="2" algn="l" defTabSz="914400">
              <a:buClrTx/>
              <a:buFont typeface="Wingdings" panose="05000000000000000000" pitchFamily="2" charset="2"/>
              <a:buChar char="ü"/>
            </a:pP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another </a:t>
            </a:r>
            <a:r>
              <a:rPr lang="en-US" altLang="ko-KR" sz="16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 may have overwritten the entry</a:t>
            </a:r>
            <a:r>
              <a:rPr lang="en-US" altLang="ko-KR" sz="16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lvl="1" algn="l" defTabSz="914400">
              <a:buClrTx/>
              <a:buFont typeface="Wingdings" panose="05000000000000000000" pitchFamily="2" charset="2"/>
              <a:buChar char="ü"/>
            </a:pPr>
            <a:endParaRPr lang="en-US" altLang="ko-KR" sz="18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 CPU </a:t>
            </a:r>
            <a:r>
              <a:rPr lang="en-US" altLang="ko-KR" dirty="0">
                <a:solidFill>
                  <a:schemeClr val="tx1"/>
                </a:solidFill>
                <a:latin typeface="Arial" panose="020B0604020202020204" pitchFamily="34" charset="0"/>
                <a:cs typeface="Arial" panose="020B0604020202020204" pitchFamily="34" charset="0"/>
              </a:rPr>
              <a:t>always assumes the predictor bit to be correct and </a:t>
            </a:r>
            <a:r>
              <a:rPr lang="en-US" altLang="ko-KR" dirty="0" smtClean="0">
                <a:solidFill>
                  <a:schemeClr val="tx1"/>
                </a:solidFill>
                <a:latin typeface="Arial" panose="020B0604020202020204" pitchFamily="34" charset="0"/>
                <a:cs typeface="Arial" panose="020B0604020202020204" pitchFamily="34" charset="0"/>
              </a:rPr>
              <a:t>starts</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a:t>
            </a:r>
            <a:r>
              <a:rPr lang="en-US" altLang="ko-KR" dirty="0">
                <a:solidFill>
                  <a:schemeClr val="tx1"/>
                </a:solidFill>
                <a:latin typeface="Arial" panose="020B0604020202020204" pitchFamily="34" charset="0"/>
                <a:cs typeface="Arial" panose="020B0604020202020204" pitchFamily="34" charset="0"/>
              </a:rPr>
              <a:t>fetching instructions from target (1) or fall through (0</a:t>
            </a:r>
            <a:r>
              <a:rPr lang="en-US" altLang="ko-KR" dirty="0" smtClean="0">
                <a:solidFill>
                  <a:schemeClr val="tx1"/>
                </a:solidFill>
                <a:latin typeface="Arial" panose="020B0604020202020204" pitchFamily="34" charset="0"/>
                <a:cs typeface="Arial" panose="020B0604020202020204" pitchFamily="34" charset="0"/>
              </a:rPr>
              <a:t>)</a:t>
            </a:r>
          </a:p>
          <a:p>
            <a:pPr algn="l">
              <a:buClrTx/>
              <a:buFont typeface="Wingdings" panose="05000000000000000000" pitchFamily="2" charset="2"/>
              <a:buChar char="Ø"/>
            </a:pPr>
            <a:endParaRPr lang="en-US" altLang="ko-KR" dirty="0">
              <a:solidFill>
                <a:schemeClr val="tx1"/>
              </a:solidFill>
              <a:latin typeface="Arial" panose="020B0604020202020204" pitchFamily="34" charset="0"/>
              <a:cs typeface="Arial" panose="020B0604020202020204" pitchFamily="34" charset="0"/>
            </a:endParaRPr>
          </a:p>
          <a:p>
            <a:pPr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 Most </a:t>
            </a:r>
            <a:r>
              <a:rPr lang="en-US" altLang="ko-KR" dirty="0">
                <a:solidFill>
                  <a:schemeClr val="tx1"/>
                </a:solidFill>
                <a:latin typeface="Arial" panose="020B0604020202020204" pitchFamily="34" charset="0"/>
                <a:cs typeface="Arial" panose="020B0604020202020204" pitchFamily="34" charset="0"/>
              </a:rPr>
              <a:t>useful for pipelines that determine branch target address </a:t>
            </a:r>
            <a:r>
              <a:rPr lang="en-US" altLang="ko-KR" dirty="0" smtClean="0">
                <a:solidFill>
                  <a:schemeClr val="tx1"/>
                </a:solidFill>
                <a:latin typeface="Arial" panose="020B0604020202020204" pitchFamily="34" charset="0"/>
                <a:cs typeface="Arial" panose="020B0604020202020204" pitchFamily="34" charset="0"/>
              </a:rPr>
              <a:t/>
            </a:r>
            <a:br>
              <a:rPr lang="en-US" altLang="ko-KR" dirty="0" smtClean="0">
                <a:solidFill>
                  <a:schemeClr val="tx1"/>
                </a:solidFill>
                <a:latin typeface="Arial" panose="020B0604020202020204" pitchFamily="34" charset="0"/>
                <a:cs typeface="Arial" panose="020B0604020202020204" pitchFamily="34" charset="0"/>
              </a:rPr>
            </a:br>
            <a:r>
              <a:rPr lang="en-US" altLang="ko-KR" dirty="0" smtClean="0">
                <a:solidFill>
                  <a:schemeClr val="tx1"/>
                </a:solidFill>
                <a:latin typeface="Arial" panose="020B0604020202020204" pitchFamily="34" charset="0"/>
                <a:cs typeface="Arial" panose="020B0604020202020204" pitchFamily="34" charset="0"/>
              </a:rPr>
              <a:t>   early </a:t>
            </a:r>
            <a:r>
              <a:rPr lang="en-US" altLang="ko-KR" dirty="0">
                <a:solidFill>
                  <a:schemeClr val="tx1"/>
                </a:solidFill>
                <a:latin typeface="Arial" panose="020B0604020202020204" pitchFamily="34" charset="0"/>
                <a:cs typeface="Arial" panose="020B0604020202020204" pitchFamily="34" charset="0"/>
              </a:rPr>
              <a:t>(and evaluate condition later on</a:t>
            </a:r>
            <a:r>
              <a:rPr lang="en-US" altLang="ko-KR" dirty="0" smtClean="0">
                <a:solidFill>
                  <a:schemeClr val="tx1"/>
                </a:solidFill>
                <a:latin typeface="Arial" panose="020B0604020202020204" pitchFamily="34" charset="0"/>
                <a:cs typeface="Arial" panose="020B0604020202020204" pitchFamily="34" charset="0"/>
              </a:rPr>
              <a:t>)</a:t>
            </a:r>
            <a:endParaRPr lang="ko-KR" altLang="en-US"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661861" y="546697"/>
            <a:ext cx="6817112"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1</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Tree>
    <p:extLst>
      <p:ext uri="{BB962C8B-B14F-4D97-AF65-F5344CB8AC3E}">
        <p14:creationId xmlns:p14="http://schemas.microsoft.com/office/powerpoint/2010/main" val="406802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14</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4401458" cy="750975"/>
          </a:xfrm>
          <a:prstGeom prst="rect">
            <a:avLst/>
          </a:prstGeom>
        </p:spPr>
        <p:txBody>
          <a:bodyPr wrap="square">
            <a:spAutoFit/>
          </a:bodyPr>
          <a:lstStyle/>
          <a:p>
            <a:pPr>
              <a:lnSpc>
                <a:spcPct val="107000"/>
              </a:lnSpc>
              <a:spcAft>
                <a:spcPts val="800"/>
              </a:spcAft>
              <a:tabLst>
                <a:tab pos="457200" algn="l"/>
              </a:tabLst>
            </a:pPr>
            <a:r>
              <a:rPr lang="en-US" altLang="ko-KR"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2</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-bit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10" name="내용 개체 틀 2"/>
          <p:cNvSpPr txBox="1">
            <a:spLocks/>
          </p:cNvSpPr>
          <p:nvPr/>
        </p:nvSpPr>
        <p:spPr>
          <a:xfrm>
            <a:off x="609737" y="1735616"/>
            <a:ext cx="6637223" cy="73463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For a 2-bit branch predictor, a prediction must miss twice before it is changed:</a:t>
            </a:r>
            <a:endParaRPr lang="ko-KR" altLang="en-US"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909265" y="2962321"/>
            <a:ext cx="4641660" cy="2862820"/>
          </a:xfrm>
          <a:prstGeom prst="rect">
            <a:avLst/>
          </a:prstGeom>
        </p:spPr>
      </p:pic>
      <p:sp>
        <p:nvSpPr>
          <p:cNvPr id="11" name="Rectangle 11"/>
          <p:cNvSpPr>
            <a:spLocks noChangeArrowheads="1"/>
          </p:cNvSpPr>
          <p:nvPr/>
        </p:nvSpPr>
        <p:spPr bwMode="auto">
          <a:xfrm>
            <a:off x="230406" y="3562502"/>
            <a:ext cx="167885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l"/>
            <a:r>
              <a:rPr lang="en-US" altLang="ko-KR" sz="1800" dirty="0">
                <a:solidFill>
                  <a:schemeClr val="accent2"/>
                </a:solidFill>
                <a:latin typeface="Arial" panose="020B0604020202020204" pitchFamily="34" charset="0"/>
              </a:rPr>
              <a:t>Predict Taken</a:t>
            </a:r>
          </a:p>
        </p:txBody>
      </p:sp>
      <p:sp>
        <p:nvSpPr>
          <p:cNvPr id="12" name="Rectangle 12"/>
          <p:cNvSpPr>
            <a:spLocks noChangeArrowheads="1"/>
          </p:cNvSpPr>
          <p:nvPr/>
        </p:nvSpPr>
        <p:spPr bwMode="auto">
          <a:xfrm>
            <a:off x="431295" y="4622713"/>
            <a:ext cx="14779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dirty="0">
                <a:solidFill>
                  <a:srgbClr val="FF0000"/>
                </a:solidFill>
                <a:latin typeface="Arial" panose="020B0604020202020204" pitchFamily="34" charset="0"/>
              </a:rPr>
              <a:t>Predict Not </a:t>
            </a:r>
          </a:p>
          <a:p>
            <a:r>
              <a:rPr lang="en-US" altLang="ko-KR" sz="1800" dirty="0">
                <a:solidFill>
                  <a:srgbClr val="FF0000"/>
                </a:solidFill>
                <a:latin typeface="Arial" panose="020B0604020202020204" pitchFamily="34" charset="0"/>
              </a:rPr>
              <a:t>Taken</a:t>
            </a:r>
          </a:p>
        </p:txBody>
      </p:sp>
      <p:sp>
        <p:nvSpPr>
          <p:cNvPr id="13" name="Rectangle 2"/>
          <p:cNvSpPr txBox="1">
            <a:spLocks noChangeArrowheads="1"/>
          </p:cNvSpPr>
          <p:nvPr/>
        </p:nvSpPr>
        <p:spPr>
          <a:xfrm>
            <a:off x="431295" y="5884532"/>
            <a:ext cx="3480753" cy="704185"/>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altLang="ko-KR" dirty="0" smtClean="0">
                <a:solidFill>
                  <a:srgbClr val="FF0000"/>
                </a:solidFill>
              </a:rPr>
              <a:t>Red</a:t>
            </a:r>
            <a:r>
              <a:rPr lang="en-US" altLang="ko-KR" dirty="0" smtClean="0"/>
              <a:t>: </a:t>
            </a:r>
            <a:r>
              <a:rPr lang="en-US" altLang="ko-KR" dirty="0" smtClean="0">
                <a:solidFill>
                  <a:schemeClr val="tx1"/>
                </a:solidFill>
              </a:rPr>
              <a:t>stop, not taken</a:t>
            </a:r>
          </a:p>
          <a:p>
            <a:pPr>
              <a:lnSpc>
                <a:spcPct val="80000"/>
              </a:lnSpc>
            </a:pPr>
            <a:r>
              <a:rPr lang="en-US" altLang="ko-KR" dirty="0" smtClean="0">
                <a:solidFill>
                  <a:schemeClr val="accent2">
                    <a:lumMod val="75000"/>
                  </a:schemeClr>
                </a:solidFill>
              </a:rPr>
              <a:t>Green</a:t>
            </a:r>
            <a:r>
              <a:rPr lang="en-US" altLang="ko-KR" dirty="0" smtClean="0"/>
              <a:t>: </a:t>
            </a:r>
            <a:r>
              <a:rPr lang="en-US" altLang="ko-KR" dirty="0" smtClean="0">
                <a:solidFill>
                  <a:schemeClr val="tx1"/>
                </a:solidFill>
              </a:rPr>
              <a:t>go, taken</a:t>
            </a:r>
          </a:p>
          <a:p>
            <a:pPr>
              <a:lnSpc>
                <a:spcPct val="80000"/>
              </a:lnSpc>
            </a:pPr>
            <a:endParaRPr lang="en-US" altLang="ko-KR" dirty="0" smtClean="0"/>
          </a:p>
        </p:txBody>
      </p:sp>
      <p:sp>
        <p:nvSpPr>
          <p:cNvPr id="14" name="Text Box 38"/>
          <p:cNvSpPr txBox="1">
            <a:spLocks noChangeArrowheads="1"/>
          </p:cNvSpPr>
          <p:nvPr/>
        </p:nvSpPr>
        <p:spPr bwMode="auto">
          <a:xfrm>
            <a:off x="3912048" y="5950504"/>
            <a:ext cx="2552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b="1">
                <a:solidFill>
                  <a:schemeClr val="tx1"/>
                </a:solidFill>
                <a:latin typeface="Comic Sans MS" panose="030F0702030302020204" pitchFamily="66" charset="0"/>
                <a:ea typeface="MS PGothic" panose="020B0600070205080204" pitchFamily="34" charset="-128"/>
              </a:defRPr>
            </a:lvl1pPr>
            <a:lvl2pPr marL="742950" indent="-285750">
              <a:defRPr sz="2400" b="1">
                <a:solidFill>
                  <a:schemeClr val="tx1"/>
                </a:solidFill>
                <a:latin typeface="Comic Sans MS" panose="030F0702030302020204" pitchFamily="66" charset="0"/>
                <a:ea typeface="MS PGothic" panose="020B0600070205080204" pitchFamily="34" charset="-128"/>
              </a:defRPr>
            </a:lvl2pPr>
            <a:lvl3pPr marL="1143000" indent="-228600">
              <a:defRPr sz="2400" b="1">
                <a:solidFill>
                  <a:schemeClr val="tx1"/>
                </a:solidFill>
                <a:latin typeface="Comic Sans MS" panose="030F0702030302020204" pitchFamily="66" charset="0"/>
                <a:ea typeface="MS PGothic" panose="020B0600070205080204" pitchFamily="34" charset="-128"/>
              </a:defRPr>
            </a:lvl3pPr>
            <a:lvl4pPr marL="1600200" indent="-228600">
              <a:defRPr sz="2400" b="1">
                <a:solidFill>
                  <a:schemeClr val="tx1"/>
                </a:solidFill>
                <a:latin typeface="Comic Sans MS" panose="030F0702030302020204" pitchFamily="66" charset="0"/>
                <a:ea typeface="MS PGothic" panose="020B0600070205080204" pitchFamily="34" charset="-128"/>
              </a:defRPr>
            </a:lvl4pPr>
            <a:lvl5pPr marL="2057400" indent="-228600">
              <a:defRPr sz="24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800" dirty="0"/>
              <a:t>(Jim Smith, 1981)</a:t>
            </a:r>
            <a:endParaRPr lang="en-US" altLang="ko-KR" sz="1800" b="0" dirty="0">
              <a:latin typeface="Times New Roman" panose="02020603050405020304" pitchFamily="18" charset="0"/>
            </a:endParaRPr>
          </a:p>
        </p:txBody>
      </p:sp>
    </p:spTree>
    <p:extLst>
      <p:ext uri="{BB962C8B-B14F-4D97-AF65-F5344CB8AC3E}">
        <p14:creationId xmlns:p14="http://schemas.microsoft.com/office/powerpoint/2010/main" val="314001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15</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5797" y="800258"/>
            <a:ext cx="6366165" cy="586314"/>
          </a:xfrm>
          <a:prstGeom prst="rect">
            <a:avLst/>
          </a:prstGeom>
          <a:noFill/>
        </p:spPr>
        <p:txBody>
          <a:bodyPr wrap="square" rtlCol="0">
            <a:spAutoFit/>
          </a:bodyPr>
          <a:lstStyle/>
          <a:p>
            <a:pPr lvl="0">
              <a:lnSpc>
                <a:spcPct val="107000"/>
              </a:lnSpc>
              <a:spcAft>
                <a:spcPts val="800"/>
              </a:spcAft>
              <a:tabLst>
                <a:tab pos="457200" algn="l"/>
              </a:tabLst>
            </a:pPr>
            <a:r>
              <a:rPr lang="en-US" altLang="zh-CN" sz="3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Classification of branch prediction</a:t>
            </a:r>
          </a:p>
        </p:txBody>
      </p:sp>
      <p:sp>
        <p:nvSpPr>
          <p:cNvPr id="2" name="Rectangle 1"/>
          <p:cNvSpPr/>
          <p:nvPr/>
        </p:nvSpPr>
        <p:spPr>
          <a:xfrm>
            <a:off x="1136073" y="1808097"/>
            <a:ext cx="3028393" cy="416268"/>
          </a:xfrm>
          <a:prstGeom prst="rect">
            <a:avLst/>
          </a:prstGeom>
        </p:spPr>
        <p:txBody>
          <a:bodyPr wrap="none">
            <a:spAutoFit/>
          </a:bodyPr>
          <a:lstStyle/>
          <a:p>
            <a:pPr lvl="0">
              <a:lnSpc>
                <a:spcPct val="107000"/>
              </a:lnSpc>
              <a:spcAft>
                <a:spcPts val="800"/>
              </a:spcAft>
              <a:tabLst>
                <a:tab pos="457200" algn="l"/>
              </a:tabLst>
            </a:pPr>
            <a:r>
              <a:rPr lang="en-US" altLang="zh-CN" sz="2000" b="1" dirty="0" smtClean="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a:t>
            </a:r>
            <a:r>
              <a:rPr lang="en-US" altLang="zh-CN" sz="2000" b="1"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prediction</a:t>
            </a:r>
          </a:p>
        </p:txBody>
      </p:sp>
      <p:sp>
        <p:nvSpPr>
          <p:cNvPr id="10" name="Rectangle 9"/>
          <p:cNvSpPr/>
          <p:nvPr/>
        </p:nvSpPr>
        <p:spPr>
          <a:xfrm>
            <a:off x="1136073" y="3478427"/>
            <a:ext cx="3421129" cy="416268"/>
          </a:xfrm>
          <a:prstGeom prst="rect">
            <a:avLst/>
          </a:prstGeom>
        </p:spPr>
        <p:txBody>
          <a:bodyPr wrap="none">
            <a:spAutoFit/>
          </a:bodyPr>
          <a:lstStyle/>
          <a:p>
            <a:pPr lvl="0">
              <a:lnSpc>
                <a:spcPct val="107000"/>
              </a:lnSpc>
              <a:spcAft>
                <a:spcPts val="800"/>
              </a:spcAft>
              <a:tabLst>
                <a:tab pos="457200" algn="l"/>
              </a:tabLst>
            </a:pPr>
            <a:r>
              <a:rPr lang="en-US" altLang="zh-CN" sz="2000" b="1"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Dynamic branch prediction</a:t>
            </a:r>
          </a:p>
        </p:txBody>
      </p:sp>
      <p:sp>
        <p:nvSpPr>
          <p:cNvPr id="3" name="Rectangle 2"/>
          <p:cNvSpPr/>
          <p:nvPr/>
        </p:nvSpPr>
        <p:spPr>
          <a:xfrm>
            <a:off x="1136073" y="2362835"/>
            <a:ext cx="4572000" cy="923330"/>
          </a:xfrm>
          <a:prstGeom prst="rect">
            <a:avLst/>
          </a:prstGeom>
        </p:spPr>
        <p:txBody>
          <a:bodyPr>
            <a:spAutoFit/>
          </a:bodyPr>
          <a:lstStyle/>
          <a:p>
            <a:pPr marL="800100" lvl="1" indent="-34290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Always untaken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Always taken</a:t>
            </a:r>
            <a:endParaRPr lang="en-US" altLang="ko-KR" b="1" dirty="0">
              <a:latin typeface="Arial" panose="020B0604020202020204" pitchFamily="34" charset="0"/>
              <a:cs typeface="Arial" panose="020B0604020202020204" pitchFamily="34" charset="0"/>
            </a:endParaRPr>
          </a:p>
        </p:txBody>
      </p:sp>
      <p:sp>
        <p:nvSpPr>
          <p:cNvPr id="4" name="Rectangle 3"/>
          <p:cNvSpPr/>
          <p:nvPr/>
        </p:nvSpPr>
        <p:spPr>
          <a:xfrm>
            <a:off x="1136073" y="4034942"/>
            <a:ext cx="5292436" cy="1477328"/>
          </a:xfrm>
          <a:prstGeom prst="rect">
            <a:avLst/>
          </a:prstGeom>
        </p:spPr>
        <p:txBody>
          <a:bodyPr wrap="square">
            <a:spAutoFit/>
          </a:bodyPr>
          <a:lstStyle/>
          <a:p>
            <a:pPr marL="800100" lvl="1" indent="-34290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One-level branch prediction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Two-level </a:t>
            </a:r>
            <a:r>
              <a:rPr lang="en-US" altLang="ko-KR" b="1" dirty="0">
                <a:latin typeface="Arial" panose="020B0604020202020204" pitchFamily="34" charset="0"/>
                <a:cs typeface="Arial" panose="020B0604020202020204" pitchFamily="34" charset="0"/>
              </a:rPr>
              <a:t>branch </a:t>
            </a:r>
            <a:r>
              <a:rPr lang="en-US" altLang="ko-KR" b="1" dirty="0" smtClean="0">
                <a:latin typeface="Arial" panose="020B0604020202020204" pitchFamily="34" charset="0"/>
                <a:cs typeface="Arial" panose="020B0604020202020204" pitchFamily="34" charset="0"/>
              </a:rPr>
              <a:t>prediction</a:t>
            </a:r>
            <a:br>
              <a:rPr lang="en-US" altLang="ko-KR" b="1" dirty="0" smtClean="0">
                <a:latin typeface="Arial" panose="020B0604020202020204" pitchFamily="34" charset="0"/>
                <a:cs typeface="Arial" panose="020B0604020202020204" pitchFamily="34" charset="0"/>
              </a:rPr>
            </a:br>
            <a:endParaRPr lang="en-US" altLang="ko-KR"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ko-KR" b="1" dirty="0" smtClean="0">
                <a:latin typeface="Arial" panose="020B0604020202020204" pitchFamily="34" charset="0"/>
                <a:cs typeface="Arial" panose="020B0604020202020204" pitchFamily="34" charset="0"/>
              </a:rPr>
              <a:t>Hybrid branch prediction</a:t>
            </a:r>
            <a:endParaRPr lang="en-US" altLang="ko-K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7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1000"/>
                                        <p:tgtEl>
                                          <p:spTgt spid="10">
                                            <p:txEl>
                                              <p:pRg st="0" end="0"/>
                                            </p:txEl>
                                          </p:spTgt>
                                        </p:tgtEl>
                                      </p:cBhvr>
                                    </p:animEffect>
                                    <p:anim calcmode="lin" valueType="num">
                                      <p:cBhvr>
                                        <p:cTn id="2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barn(inVertical)">
                                      <p:cBhvr>
                                        <p:cTn id="29" dur="500"/>
                                        <p:tgtEl>
                                          <p:spTgt spid="4">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inVertical)">
                                      <p:cBhvr>
                                        <p:cTn id="32" dur="500"/>
                                        <p:tgtEl>
                                          <p:spTgt spid="4">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barn(inVertical)">
                                      <p:cBhvr>
                                        <p:cTn id="3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sz="4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3</a:t>
            </a:r>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Static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14" name="Rectangle 4"/>
          <p:cNvSpPr>
            <a:spLocks noChangeArrowheads="1"/>
          </p:cNvSpPr>
          <p:nvPr/>
        </p:nvSpPr>
        <p:spPr bwMode="auto">
          <a:xfrm>
            <a:off x="661861" y="1736814"/>
            <a:ext cx="7065321"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342900" marR="0" lvl="0" indent="-342900" algn="l" defTabSz="914400" rtl="0" eaLnBrk="0" fontAlgn="t" latinLnBrk="0" hangingPunct="0">
              <a:spcBef>
                <a:spcPct val="0"/>
              </a:spcBef>
              <a:spcAft>
                <a:spcPts val="1200"/>
              </a:spcAft>
              <a:buClrTx/>
              <a:buSzTx/>
              <a:buFont typeface="Wingdings" panose="05000000000000000000" pitchFamily="2" charset="2"/>
              <a:buChar char="Ø"/>
              <a:tabLst/>
            </a:pPr>
            <a:r>
              <a:rPr lang="en-US" altLang="en-US" dirty="0">
                <a:latin typeface="Arial" panose="020B0604020202020204" pitchFamily="34" charset="0"/>
                <a:cs typeface="Arial" panose="020B0604020202020204" pitchFamily="34" charset="0"/>
              </a:rPr>
              <a:t>T</a:t>
            </a:r>
            <a:r>
              <a:rPr lang="en-US" altLang="en-US" dirty="0" smtClean="0">
                <a:latin typeface="Arial" panose="020B0604020202020204" pitchFamily="34" charset="0"/>
                <a:cs typeface="Arial" panose="020B0604020202020204" pitchFamily="34" charset="0"/>
              </a:rPr>
              <a:t>he simplest one </a:t>
            </a:r>
          </a:p>
          <a:p>
            <a:pPr marL="342900" lvl="0" indent="-342900" eaLnBrk="0" fontAlgn="t" hangingPunct="0">
              <a:spcBef>
                <a:spcPct val="0"/>
              </a:spcBef>
              <a:spcAft>
                <a:spcPts val="1200"/>
              </a:spcAft>
              <a:buFont typeface="Wingdings" panose="05000000000000000000" pitchFamily="2" charset="2"/>
              <a:buChar char="Ø"/>
            </a:pPr>
            <a:r>
              <a:rPr lang="en-US" dirty="0" smtClean="0">
                <a:latin typeface="Arial" panose="020B0604020202020204" pitchFamily="34" charset="0"/>
                <a:cs typeface="Arial" panose="020B0604020202020204" pitchFamily="34" charset="0"/>
              </a:rPr>
              <a:t>Not </a:t>
            </a:r>
            <a:r>
              <a:rPr lang="en-US" dirty="0">
                <a:latin typeface="Arial" panose="020B0604020202020204" pitchFamily="34" charset="0"/>
                <a:cs typeface="Arial" panose="020B0604020202020204" pitchFamily="34" charset="0"/>
              </a:rPr>
              <a:t>rely on information about the dynamic history of </a:t>
            </a:r>
            <a:r>
              <a:rPr lang="en-US" dirty="0" smtClean="0">
                <a:latin typeface="Arial" panose="020B0604020202020204" pitchFamily="34" charset="0"/>
                <a:cs typeface="Arial" panose="020B0604020202020204" pitchFamily="34" charset="0"/>
              </a:rPr>
              <a:t>code executing.</a:t>
            </a:r>
            <a:endParaRPr lang="en-US" altLang="en-US" dirty="0">
              <a:latin typeface="Arial" panose="020B0604020202020204" pitchFamily="34" charset="0"/>
              <a:cs typeface="Arial" panose="020B0604020202020204" pitchFamily="34" charset="0"/>
            </a:endParaRPr>
          </a:p>
          <a:p>
            <a:pPr marL="342900" marR="0" lvl="0" indent="-342900" algn="l" defTabSz="914400" rtl="0" eaLnBrk="0" fontAlgn="t" latinLnBrk="0" hangingPunct="0">
              <a:spcBef>
                <a:spcPct val="0"/>
              </a:spcBef>
              <a:spcAft>
                <a:spcPts val="1200"/>
              </a:spcAft>
              <a:buClrTx/>
              <a:buSzTx/>
              <a:buFont typeface="Wingdings" panose="05000000000000000000" pitchFamily="2" charset="2"/>
              <a:buChar char="Ø"/>
              <a:tabLst/>
            </a:pPr>
            <a:r>
              <a:rPr lang="en-US" altLang="en-US" dirty="0" smtClean="0">
                <a:latin typeface="Arial" panose="020B0604020202020204" pitchFamily="34" charset="0"/>
                <a:cs typeface="Arial" panose="020B0604020202020204" pitchFamily="34" charset="0"/>
              </a:rPr>
              <a:t>Used in processors where the expectation is that branch behavior is highly predictable at compile.</a:t>
            </a:r>
          </a:p>
          <a:p>
            <a:pPr marL="342900" lvl="0" indent="-342900" eaLnBrk="0" fontAlgn="t" hangingPunct="0">
              <a:spcBef>
                <a:spcPct val="0"/>
              </a:spcBef>
              <a:spcAft>
                <a:spcPts val="1200"/>
              </a:spcAft>
              <a:buFont typeface="Wingdings" panose="05000000000000000000" pitchFamily="2" charset="2"/>
              <a:buChar char="Ø"/>
            </a:pPr>
            <a:r>
              <a:rPr lang="en-US" altLang="en-US" dirty="0" smtClean="0">
                <a:latin typeface="Arial" panose="020B0604020202020204" pitchFamily="34" charset="0"/>
                <a:cs typeface="Arial" panose="020B0604020202020204" pitchFamily="34" charset="0"/>
              </a:rPr>
              <a:t>Need </a:t>
            </a:r>
            <a:r>
              <a:rPr lang="en-US" altLang="en-US" dirty="0">
                <a:latin typeface="Arial" panose="020B0604020202020204" pitchFamily="34" charset="0"/>
                <a:cs typeface="Arial" panose="020B0604020202020204" pitchFamily="34" charset="0"/>
              </a:rPr>
              <a:t>to predict branch statically during compile </a:t>
            </a:r>
            <a:endParaRPr lang="en-US" altLang="en-US" dirty="0" smtClean="0">
              <a:latin typeface="Arial" panose="020B0604020202020204" pitchFamily="34" charset="0"/>
              <a:cs typeface="Arial" panose="020B0604020202020204" pitchFamily="34" charset="0"/>
            </a:endParaRPr>
          </a:p>
          <a:p>
            <a:pPr marL="342900" lvl="0" indent="-342900" eaLnBrk="0" fontAlgn="t" hangingPunct="0">
              <a:spcBef>
                <a:spcPct val="0"/>
              </a:spcBef>
              <a:spcAft>
                <a:spcPts val="1200"/>
              </a:spcAft>
              <a:buFont typeface="Wingdings" panose="05000000000000000000" pitchFamily="2" charset="2"/>
              <a:buChar char="Ø"/>
            </a:pPr>
            <a:r>
              <a:rPr lang="en-US" altLang="en-US" dirty="0" smtClean="0">
                <a:latin typeface="Arial" panose="020B0604020202020204" pitchFamily="34" charset="0"/>
                <a:cs typeface="Arial" panose="020B0604020202020204" pitchFamily="34" charset="0"/>
              </a:rPr>
              <a:t>Simplest </a:t>
            </a:r>
            <a:r>
              <a:rPr lang="en-US" altLang="en-US" dirty="0">
                <a:latin typeface="Arial" panose="020B0604020202020204" pitchFamily="34" charset="0"/>
                <a:cs typeface="Arial" panose="020B0604020202020204" pitchFamily="34" charset="0"/>
              </a:rPr>
              <a:t>scheme is to predict a branch as </a:t>
            </a:r>
            <a:r>
              <a:rPr lang="en-US" altLang="en-US" dirty="0" smtClean="0">
                <a:latin typeface="Arial" panose="020B0604020202020204" pitchFamily="34" charset="0"/>
                <a:cs typeface="Arial" panose="020B0604020202020204" pitchFamily="34" charset="0"/>
              </a:rPr>
              <a:t>taken</a:t>
            </a:r>
          </a:p>
          <a:p>
            <a:pPr marL="742950" lvl="1" indent="-285750" eaLnBrk="0" fontAlgn="t" hangingPunct="0">
              <a:spcBef>
                <a:spcPct val="0"/>
              </a:spcBef>
              <a:spcAft>
                <a:spcPts val="1200"/>
              </a:spcAft>
              <a:buFont typeface="Wingdings" panose="05000000000000000000" pitchFamily="2" charset="2"/>
              <a:buChar char="ü"/>
            </a:pPr>
            <a:r>
              <a:rPr lang="en-US" altLang="en-US" dirty="0" smtClean="0">
                <a:latin typeface="Arial" panose="020B0604020202020204" pitchFamily="34" charset="0"/>
                <a:cs typeface="Arial" panose="020B0604020202020204" pitchFamily="34" charset="0"/>
              </a:rPr>
              <a:t>Average </a:t>
            </a:r>
            <a:r>
              <a:rPr lang="en-US" altLang="en-US" dirty="0" err="1">
                <a:latin typeface="Arial" panose="020B0604020202020204" pitchFamily="34" charset="0"/>
                <a:cs typeface="Arial" panose="020B0604020202020204" pitchFamily="34" charset="0"/>
              </a:rPr>
              <a:t>misprediction</a:t>
            </a:r>
            <a:r>
              <a:rPr lang="en-US" altLang="en-US" dirty="0">
                <a:latin typeface="Arial" panose="020B0604020202020204" pitchFamily="34" charset="0"/>
                <a:cs typeface="Arial" panose="020B0604020202020204" pitchFamily="34" charset="0"/>
              </a:rPr>
              <a:t> = untaken branch frequency =34</a:t>
            </a:r>
            <a:r>
              <a:rPr lang="en-US" altLang="en-US" dirty="0" smtClean="0">
                <a:latin typeface="Arial" panose="020B0604020202020204" pitchFamily="34" charset="0"/>
                <a:cs typeface="Arial" panose="020B0604020202020204" pitchFamily="34" charset="0"/>
              </a:rPr>
              <a:t>%</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40435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1861" y="1481786"/>
            <a:ext cx="7758808" cy="3235950"/>
          </a:xfrm>
          <a:prstGeom prst="rect">
            <a:avLst/>
          </a:prstGeom>
        </p:spPr>
        <p:txBody>
          <a:bodyPr wrap="square">
            <a:spAutoFit/>
          </a:bodyPr>
          <a:lstStyle/>
          <a:p>
            <a:pPr marL="342900" lvl="0" indent="-342900" eaLnBrk="0" fontAlgn="t" hangingPunct="0">
              <a:spcBef>
                <a:spcPct val="0"/>
              </a:spcBef>
              <a:spcAft>
                <a:spcPct val="0"/>
              </a:spcAft>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Option </a:t>
            </a:r>
            <a:r>
              <a:rPr lang="en-US" b="1"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based on type or use of instruction</a:t>
            </a:r>
          </a:p>
          <a:p>
            <a:pPr marL="742950" marR="0" lvl="1" indent="-285750" fontAlgn="base">
              <a:lnSpc>
                <a:spcPct val="111000"/>
              </a:lnSpc>
              <a:spcBef>
                <a:spcPts val="0"/>
              </a:spcBef>
              <a:spcAft>
                <a:spcPts val="15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 assume backwards branches are taken (predicting a loop)</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0" lvl="1" indent="-285750" fontAlgn="base">
              <a:lnSpc>
                <a:spcPct val="111000"/>
              </a:lnSpc>
              <a:spcBef>
                <a:spcPts val="0"/>
              </a:spcBef>
              <a:spcAft>
                <a:spcPts val="156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Can be used as a backup even if dynamic schemes are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used</a:t>
            </a:r>
          </a:p>
          <a:p>
            <a:pPr marR="0" lvl="1" fontAlgn="base">
              <a:lnSpc>
                <a:spcPct val="111000"/>
              </a:lnSpc>
              <a:spcBef>
                <a:spcPts val="0"/>
              </a:spcBef>
              <a:spcAft>
                <a:spcPts val="1565"/>
              </a:spcAft>
              <a:buClr>
                <a:srgbClr val="051899"/>
              </a:buClr>
              <a:buSzPts val="900"/>
            </a:pPr>
            <a:endPar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eaLnBrk="0" fontAlgn="t" hangingPunct="0">
              <a:spcBef>
                <a:spcPct val="0"/>
              </a:spcBef>
              <a:spcAft>
                <a:spcPct val="0"/>
              </a:spcAft>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Option #2: </a:t>
            </a:r>
            <a:r>
              <a:rPr lang="en-US" dirty="0" smtClean="0">
                <a:latin typeface="Arial" panose="020B0604020202020204" pitchFamily="34" charset="0"/>
                <a:cs typeface="Arial" panose="020B0604020202020204" pitchFamily="34" charset="0"/>
              </a:rPr>
              <a:t>compiler or profile branch prediction</a:t>
            </a:r>
          </a:p>
          <a:p>
            <a:pPr marL="742950" lvl="1" indent="-285750" fontAlgn="base">
              <a:lnSpc>
                <a:spcPct val="111000"/>
              </a:lnSpc>
              <a:spcAft>
                <a:spcPts val="15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Collect information from instrumented run(s)</a:t>
            </a:r>
          </a:p>
          <a:p>
            <a:pPr marL="742950" lvl="1" indent="-285750" fontAlgn="base">
              <a:lnSpc>
                <a:spcPct val="111000"/>
              </a:lnSpc>
              <a:spcAft>
                <a:spcPts val="25"/>
              </a:spcAft>
              <a:buClr>
                <a:srgbClr val="051899"/>
              </a:buClr>
              <a:buSzPts val="900"/>
              <a:buFont typeface="Wingdings" panose="05000000000000000000" pitchFamily="2" charset="2"/>
              <a:buChar char="ü"/>
            </a:pP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Recompile program with branch annotations (hints)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prediction</a:t>
            </a:r>
          </a:p>
          <a:p>
            <a:pPr lvl="1" fontAlgn="base">
              <a:lnSpc>
                <a:spcPct val="111000"/>
              </a:lnSpc>
              <a:spcAft>
                <a:spcPts val="25"/>
              </a:spcAft>
              <a:buClr>
                <a:srgbClr val="051899"/>
              </a:buClr>
              <a:buSzPts val="900"/>
            </a:pPr>
            <a:endPar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0" lvl="1" fontAlgn="base">
              <a:lnSpc>
                <a:spcPct val="111000"/>
              </a:lnSpc>
              <a:spcBef>
                <a:spcPts val="0"/>
              </a:spcBef>
              <a:spcAft>
                <a:spcPts val="1565"/>
              </a:spcAft>
              <a:buClr>
                <a:srgbClr val="051899"/>
              </a:buClr>
              <a:buSzPts val="900"/>
            </a:pPr>
            <a:endParaRPr lang="en-US" u="none" strike="noStrike" dirty="0">
              <a:solidFill>
                <a:srgbClr val="05189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3" name="TextBox 12"/>
          <p:cNvSpPr txBox="1"/>
          <p:nvPr/>
        </p:nvSpPr>
        <p:spPr>
          <a:xfrm>
            <a:off x="195289" y="4721231"/>
            <a:ext cx="7983941" cy="1086772"/>
          </a:xfrm>
          <a:prstGeom prst="rect">
            <a:avLst/>
          </a:prstGeom>
          <a:noFill/>
        </p:spPr>
        <p:txBody>
          <a:bodyPr wrap="square" rtlCol="0">
            <a:spAutoFit/>
          </a:bodyPr>
          <a:lstStyle/>
          <a:p>
            <a:pPr lvl="1" fontAlgn="base">
              <a:lnSpc>
                <a:spcPct val="111000"/>
              </a:lnSpc>
              <a:spcAft>
                <a:spcPts val="25"/>
              </a:spcAft>
              <a:buClr>
                <a:srgbClr val="051899"/>
              </a:buClr>
              <a:buSzPts val="900"/>
            </a:pPr>
            <a:r>
              <a:rPr lang="en-US" sz="2400" dirty="0">
                <a:solidFill>
                  <a:schemeClr val="tx2">
                    <a:lumMod val="50000"/>
                  </a:schemeClr>
                </a:solidFill>
                <a:uFill>
                  <a:solidFill>
                    <a:srgbClr val="000000"/>
                  </a:solidFill>
                </a:uFill>
                <a:latin typeface="Bodoni MT Black" panose="02070A03080606020203" pitchFamily="18" charset="0"/>
                <a:ea typeface="Arial" panose="020B0604020202020204" pitchFamily="34" charset="0"/>
                <a:cs typeface="Arial" panose="020B0604020202020204" pitchFamily="34" charset="0"/>
              </a:rPr>
              <a:t>!!!Can achieve 75% to 80% prediction accuracy</a:t>
            </a:r>
          </a:p>
          <a:p>
            <a:pPr lvl="1" fontAlgn="base">
              <a:lnSpc>
                <a:spcPct val="111000"/>
              </a:lnSpc>
              <a:spcAft>
                <a:spcPts val="25"/>
              </a:spcAft>
              <a:buClr>
                <a:srgbClr val="051899"/>
              </a:buClr>
              <a:buSzPts val="900"/>
            </a:pPr>
            <a:endPar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10"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04584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3</a:t>
            </a:r>
            <a:r>
              <a:rPr lang="en-US" altLang="zh-CN" sz="4000" b="1" dirty="0" smtClean="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altLang="zh-CN" sz="3000" b="1" dirty="0">
                <a:solidFill>
                  <a:srgbClr val="C42F1A"/>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Static branch prediction</a:t>
            </a:r>
          </a:p>
        </p:txBody>
      </p:sp>
      <p:pic>
        <p:nvPicPr>
          <p:cNvPr id="10" name="Picture 9"/>
          <p:cNvPicPr>
            <a:picLocks noChangeAspect="1"/>
          </p:cNvPicPr>
          <p:nvPr/>
        </p:nvPicPr>
        <p:blipFill>
          <a:blip r:embed="rId3"/>
          <a:stretch>
            <a:fillRect/>
          </a:stretch>
        </p:blipFill>
        <p:spPr>
          <a:xfrm>
            <a:off x="661861" y="1824392"/>
            <a:ext cx="6545809" cy="3525530"/>
          </a:xfrm>
          <a:prstGeom prst="rect">
            <a:avLst/>
          </a:prstGeom>
        </p:spPr>
      </p:pic>
      <p:sp>
        <p:nvSpPr>
          <p:cNvPr id="11" name="TextBox 10"/>
          <p:cNvSpPr txBox="1"/>
          <p:nvPr/>
        </p:nvSpPr>
        <p:spPr>
          <a:xfrm>
            <a:off x="1655588" y="5465507"/>
            <a:ext cx="2279177" cy="369332"/>
          </a:xfrm>
          <a:prstGeom prst="rect">
            <a:avLst/>
          </a:prstGeom>
          <a:noFill/>
        </p:spPr>
        <p:txBody>
          <a:bodyPr wrap="square" rtlCol="0">
            <a:spAutoFit/>
          </a:bodyPr>
          <a:lstStyle/>
          <a:p>
            <a:r>
              <a:rPr lang="en-US" dirty="0" smtClean="0"/>
              <a:t>          Integer</a:t>
            </a:r>
            <a:endParaRPr lang="en-US" dirty="0"/>
          </a:p>
        </p:txBody>
      </p:sp>
      <p:sp>
        <p:nvSpPr>
          <p:cNvPr id="12" name="TextBox 11"/>
          <p:cNvSpPr txBox="1"/>
          <p:nvPr/>
        </p:nvSpPr>
        <p:spPr>
          <a:xfrm>
            <a:off x="4421818" y="5465507"/>
            <a:ext cx="2279177" cy="369332"/>
          </a:xfrm>
          <a:prstGeom prst="rect">
            <a:avLst/>
          </a:prstGeom>
          <a:noFill/>
        </p:spPr>
        <p:txBody>
          <a:bodyPr wrap="square" rtlCol="0">
            <a:spAutoFit/>
          </a:bodyPr>
          <a:lstStyle/>
          <a:p>
            <a:r>
              <a:rPr lang="en-US" dirty="0" smtClean="0"/>
              <a:t>     Floating Points</a:t>
            </a:r>
            <a:endParaRPr lang="en-US" dirty="0"/>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5449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19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1862" y="2348934"/>
            <a:ext cx="740148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Always </a:t>
            </a:r>
            <a:r>
              <a:rPr lang="en-US" dirty="0">
                <a:latin typeface="Arial" panose="020B0604020202020204" pitchFamily="34" charset="0"/>
                <a:ea typeface="Gulim" panose="020B0600000101010101" pitchFamily="34" charset="-127"/>
                <a:cs typeface="Arial" panose="020B0604020202020204" pitchFamily="34" charset="0"/>
              </a:rPr>
              <a:t>untaken scheme just constantly returns the address of the next </a:t>
            </a:r>
            <a:r>
              <a:rPr lang="en-US" dirty="0" smtClean="0">
                <a:latin typeface="Arial" panose="020B0604020202020204" pitchFamily="34" charset="0"/>
                <a:ea typeface="Gulim" panose="020B0600000101010101" pitchFamily="34" charset="-127"/>
                <a:cs typeface="Arial" panose="020B0604020202020204" pitchFamily="34" charset="0"/>
              </a:rPr>
              <a:t>instruction</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No fetch bubbles (always just fetch the next line</a:t>
            </a:r>
            <a:r>
              <a:rPr lang="en-US" dirty="0" smtClean="0">
                <a:latin typeface="Arial" panose="020B0604020202020204" pitchFamily="34" charset="0"/>
                <a:ea typeface="Gulim" panose="020B0600000101010101" pitchFamily="34" charset="-127"/>
                <a:cs typeface="Arial" panose="020B0604020202020204" pitchFamily="34" charset="0"/>
              </a:rPr>
              <a:t>)</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Does horribly on previous “for loop” example</a:t>
            </a:r>
            <a:endParaRPr lang="en-US" dirty="0">
              <a:latin typeface="Arial" panose="020B0604020202020204" pitchFamily="34" charset="0"/>
              <a:ea typeface="Gulim" panose="020B0600000101010101" pitchFamily="34" charset="-127"/>
              <a:cs typeface="Arial" panose="020B0604020202020204" pitchFamily="34" charset="0"/>
            </a:endParaRPr>
          </a:p>
          <a:p>
            <a:endParaRPr lang="en-US" dirty="0"/>
          </a:p>
          <a:p>
            <a:r>
              <a:rPr lang="en-US" b="1" dirty="0" smtClean="0">
                <a:effectLst>
                  <a:outerShdw blurRad="38100" dist="38100" dir="2700000" algn="tl">
                    <a:srgbClr val="000000">
                      <a:alpha val="43137"/>
                    </a:srgbClr>
                  </a:outerShdw>
                </a:effectLst>
              </a:rPr>
              <a:t>00xx</a:t>
            </a:r>
          </a:p>
          <a:p>
            <a:endParaRPr lang="en-US" dirty="0"/>
          </a:p>
          <a:p>
            <a:r>
              <a:rPr lang="en-US" dirty="0"/>
              <a:t/>
            </a:r>
            <a:br>
              <a:rPr lang="en-US" dirty="0"/>
            </a:br>
            <a:endParaRPr lang="en-US" dirty="0"/>
          </a:p>
        </p:txBody>
      </p:sp>
      <p:sp>
        <p:nvSpPr>
          <p:cNvPr id="9" name="TextBox 8"/>
          <p:cNvSpPr txBox="1"/>
          <p:nvPr/>
        </p:nvSpPr>
        <p:spPr>
          <a:xfrm>
            <a:off x="3041526" y="1562911"/>
            <a:ext cx="3031728"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Always Untaken </a:t>
            </a:r>
            <a:endParaRPr lang="en-US" sz="2800" b="1" dirty="0">
              <a:effectLst>
                <a:outerShdw blurRad="38100" dist="38100" dir="2700000" algn="tl">
                  <a:srgbClr val="000000">
                    <a:alpha val="43137"/>
                  </a:srgbClr>
                </a:outerShdw>
              </a:effectLst>
            </a:endParaRPr>
          </a:p>
        </p:txBody>
      </p:sp>
      <p:sp>
        <p:nvSpPr>
          <p:cNvPr id="10" name="Rectangle 9"/>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graphicFrame>
        <p:nvGraphicFramePr>
          <p:cNvPr id="11" name="Table 10"/>
          <p:cNvGraphicFramePr>
            <a:graphicFrameLocks noGrp="1"/>
          </p:cNvGraphicFramePr>
          <p:nvPr>
            <p:extLst>
              <p:ext uri="{D42A27DB-BD31-4B8C-83A1-F6EECF244321}">
                <p14:modId xmlns:p14="http://schemas.microsoft.com/office/powerpoint/2010/main" val="1355947505"/>
              </p:ext>
            </p:extLst>
          </p:nvPr>
        </p:nvGraphicFramePr>
        <p:xfrm>
          <a:off x="1354576" y="4844635"/>
          <a:ext cx="2671588" cy="576751"/>
        </p:xfrm>
        <a:graphic>
          <a:graphicData uri="http://schemas.openxmlformats.org/drawingml/2006/table">
            <a:tbl>
              <a:tblPr firstRow="1" bandRow="1">
                <a:tableStyleId>{5C22544A-7EE6-4342-B048-85BDC9FD1C3A}</a:tableStyleId>
              </a:tblPr>
              <a:tblGrid>
                <a:gridCol w="667897"/>
                <a:gridCol w="667897"/>
                <a:gridCol w="667897"/>
                <a:gridCol w="667897"/>
              </a:tblGrid>
              <a:tr h="5767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11447437"/>
              </p:ext>
            </p:extLst>
          </p:nvPr>
        </p:nvGraphicFramePr>
        <p:xfrm>
          <a:off x="4954165" y="5288780"/>
          <a:ext cx="1119089" cy="365760"/>
        </p:xfrm>
        <a:graphic>
          <a:graphicData uri="http://schemas.openxmlformats.org/drawingml/2006/table">
            <a:tbl>
              <a:tblPr/>
              <a:tblGrid>
                <a:gridCol w="1119089"/>
              </a:tblGrid>
              <a:tr h="0">
                <a:tc>
                  <a:txBody>
                    <a:bodyPr/>
                    <a:lstStyle/>
                    <a:p>
                      <a:r>
                        <a:rPr lang="en-US" dirty="0" smtClean="0"/>
                        <a:t> </a:t>
                      </a:r>
                      <a:r>
                        <a:rPr lang="en-US" baseline="0" dirty="0" smtClean="0"/>
                        <a:t> </a:t>
                      </a:r>
                      <a:r>
                        <a:rPr lang="en-US" dirty="0" smtClean="0"/>
                        <a:t>Return</a:t>
                      </a:r>
                      <a:endParaRPr 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tr>
            </a:tbl>
          </a:graphicData>
        </a:graphic>
      </p:graphicFrame>
      <p:cxnSp>
        <p:nvCxnSpPr>
          <p:cNvPr id="18" name="Elbow Connector 17"/>
          <p:cNvCxnSpPr>
            <a:stCxn id="11" idx="3"/>
          </p:cNvCxnSpPr>
          <p:nvPr/>
        </p:nvCxnSpPr>
        <p:spPr>
          <a:xfrm>
            <a:off x="4026164" y="5133010"/>
            <a:ext cx="928001" cy="355245"/>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3577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6179" y="1294937"/>
            <a:ext cx="6139181" cy="524639"/>
          </a:xfrm>
        </p:spPr>
        <p:txBody>
          <a:bodyPr/>
          <a:lstStyle/>
          <a:p>
            <a:pPr algn="l"/>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Outlines &amp; Summary</a:t>
            </a:r>
          </a:p>
        </p:txBody>
      </p:sp>
      <p:sp>
        <p:nvSpPr>
          <p:cNvPr id="3" name="Subtitle 2"/>
          <p:cNvSpPr>
            <a:spLocks noGrp="1"/>
          </p:cNvSpPr>
          <p:nvPr>
            <p:ph type="subTitle" idx="1"/>
          </p:nvPr>
        </p:nvSpPr>
        <p:spPr>
          <a:xfrm>
            <a:off x="786179" y="2062488"/>
            <a:ext cx="6377175" cy="3991575"/>
          </a:xfrm>
        </p:spPr>
        <p:txBody>
          <a:bodyPr>
            <a:noAutofit/>
          </a:bodyPr>
          <a:lstStyle/>
          <a:p>
            <a:pPr algn="l"/>
            <a:r>
              <a:rPr lang="en-US" sz="2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2800" b="1" dirty="0" smtClean="0">
                <a:solidFill>
                  <a:schemeClr val="tx1"/>
                </a:solidFill>
                <a:latin typeface="Arial" panose="020B0604020202020204" pitchFamily="34" charset="0"/>
                <a:cs typeface="Arial" panose="020B0604020202020204" pitchFamily="34" charset="0"/>
              </a:rPr>
              <a:t>Abstract</a:t>
            </a:r>
            <a:r>
              <a:rPr lang="en-US" sz="2800" dirty="0" smtClean="0">
                <a:solidFill>
                  <a:schemeClr val="tx1"/>
                </a:solidFill>
                <a:latin typeface="Arial" panose="020B0604020202020204" pitchFamily="34" charset="0"/>
                <a:cs typeface="Arial" panose="020B0604020202020204" pitchFamily="34" charset="0"/>
              </a:rPr>
              <a:t>                   </a:t>
            </a:r>
            <a:endParaRPr lang="en-US" sz="2800" b="1" dirty="0">
              <a:solidFill>
                <a:schemeClr val="tx1"/>
              </a:solidFill>
              <a:latin typeface="Arial" panose="020B0604020202020204" pitchFamily="34" charset="0"/>
              <a:cs typeface="Arial" panose="020B0604020202020204" pitchFamily="34" charset="0"/>
            </a:endParaRPr>
          </a:p>
          <a:p>
            <a:pPr algn="l"/>
            <a:r>
              <a:rPr lang="en-US" sz="2800" b="1" dirty="0" smtClean="0">
                <a:solidFill>
                  <a:schemeClr val="tx1"/>
                </a:solidFill>
                <a:latin typeface="Arial" panose="020B0604020202020204" pitchFamily="34" charset="0"/>
                <a:cs typeface="Arial" panose="020B0604020202020204" pitchFamily="34" charset="0"/>
              </a:rPr>
              <a:t>2.  Background </a:t>
            </a:r>
            <a:r>
              <a:rPr lang="en-US" sz="2800" b="1" dirty="0">
                <a:solidFill>
                  <a:schemeClr val="tx1"/>
                </a:solidFill>
                <a:latin typeface="Arial" panose="020B0604020202020204" pitchFamily="34" charset="0"/>
                <a:cs typeface="Arial" panose="020B0604020202020204" pitchFamily="34" charset="0"/>
              </a:rPr>
              <a:t>and </a:t>
            </a:r>
            <a:r>
              <a:rPr lang="en-US" sz="2800" b="1" dirty="0" smtClean="0">
                <a:solidFill>
                  <a:schemeClr val="tx1"/>
                </a:solidFill>
                <a:latin typeface="Arial" panose="020B0604020202020204" pitchFamily="34" charset="0"/>
                <a:cs typeface="Arial" panose="020B0604020202020204" pitchFamily="34" charset="0"/>
              </a:rPr>
              <a:t>Motivation</a:t>
            </a:r>
          </a:p>
          <a:p>
            <a:pPr algn="l"/>
            <a:r>
              <a:rPr lang="en-US" sz="2800" b="1" dirty="0" smtClean="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 </a:t>
            </a:r>
            <a:r>
              <a:rPr lang="en-US" sz="2800" b="1" dirty="0" smtClean="0">
                <a:solidFill>
                  <a:schemeClr val="tx1"/>
                </a:solidFill>
                <a:latin typeface="Arial" panose="020B0604020202020204" pitchFamily="34" charset="0"/>
                <a:cs typeface="Arial" panose="020B0604020202020204" pitchFamily="34" charset="0"/>
              </a:rPr>
              <a:t>  Static Branch Predictions</a:t>
            </a:r>
            <a:r>
              <a:rPr lang="en-US" altLang="ko-KR" sz="2800" b="1" dirty="0">
                <a:solidFill>
                  <a:schemeClr val="tx1"/>
                </a:solidFill>
                <a:latin typeface="Arial" panose="020B0604020202020204" pitchFamily="34" charset="0"/>
                <a:cs typeface="Arial" panose="020B0604020202020204" pitchFamily="34" charset="0"/>
              </a:rPr>
              <a:t> </a:t>
            </a:r>
            <a:endParaRPr lang="en-US" altLang="ko-KR" sz="2800" b="1" dirty="0" smtClean="0">
              <a:solidFill>
                <a:schemeClr val="tx1"/>
              </a:solidFill>
              <a:latin typeface="Arial" panose="020B0604020202020204" pitchFamily="34" charset="0"/>
              <a:cs typeface="Arial" panose="020B0604020202020204" pitchFamily="34" charset="0"/>
            </a:endParaRPr>
          </a:p>
          <a:p>
            <a:pPr algn="l"/>
            <a:r>
              <a:rPr lang="en-US" altLang="zh-CN" sz="2800" b="1" dirty="0" smtClean="0">
                <a:solidFill>
                  <a:schemeClr val="tx1"/>
                </a:solidFill>
                <a:latin typeface="Arial" panose="020B0604020202020204" pitchFamily="34" charset="0"/>
                <a:cs typeface="Arial" panose="020B0604020202020204" pitchFamily="34" charset="0"/>
              </a:rPr>
              <a:t>4.   Dynamic </a:t>
            </a:r>
            <a:r>
              <a:rPr lang="en-US" altLang="zh-CN" sz="2800" b="1" dirty="0">
                <a:solidFill>
                  <a:schemeClr val="tx1"/>
                </a:solidFill>
                <a:latin typeface="Arial" panose="020B0604020202020204" pitchFamily="34" charset="0"/>
                <a:cs typeface="Arial" panose="020B0604020202020204" pitchFamily="34" charset="0"/>
              </a:rPr>
              <a:t>Branch Predictions</a:t>
            </a:r>
            <a:r>
              <a:rPr lang="en-US" altLang="ko-KR" sz="2800" b="1" dirty="0">
                <a:solidFill>
                  <a:schemeClr val="tx1"/>
                </a:solidFill>
                <a:latin typeface="Arial" panose="020B0604020202020204" pitchFamily="34" charset="0"/>
                <a:cs typeface="Arial" panose="020B0604020202020204" pitchFamily="34" charset="0"/>
              </a:rPr>
              <a:t> </a:t>
            </a:r>
            <a:endParaRPr lang="en-US" altLang="ko-KR" sz="2800" b="1" dirty="0" smtClean="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FB9F67F0-7A87-470E-B2F5-42F66C73C23D}" type="slidenum">
              <a:rPr lang="en-US" smtClean="0"/>
              <a:t>2</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1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1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20</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7921" y="2425611"/>
            <a:ext cx="6967666"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Uses branch target address buffer (BTA buffer) to store </a:t>
            </a:r>
            <a:r>
              <a:rPr lang="en-US" dirty="0" smtClean="0">
                <a:latin typeface="Arial" panose="020B0604020202020204" pitchFamily="34" charset="0"/>
                <a:ea typeface="Gulim" panose="020B0600000101010101" pitchFamily="34" charset="-127"/>
                <a:cs typeface="Arial" panose="020B0604020202020204" pitchFamily="34" charset="0"/>
              </a:rPr>
              <a:t>and </a:t>
            </a:r>
            <a:r>
              <a:rPr lang="en-US" dirty="0">
                <a:latin typeface="Arial" panose="020B0604020202020204" pitchFamily="34" charset="0"/>
                <a:ea typeface="Gulim" panose="020B0600000101010101" pitchFamily="34" charset="-127"/>
                <a:cs typeface="Arial" panose="020B0604020202020204" pitchFamily="34" charset="0"/>
              </a:rPr>
              <a:t>re-use target addresses</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Each time the branch is resolved, the corresponding target address is stored in the BTA cache</a:t>
            </a: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The next time, always predicts the branch outcome as taken, retrieves the corresponding branch target address from this cache, and uses this address to fetch the next instruction</a:t>
            </a:r>
            <a:r>
              <a:rPr lang="en-US" b="1" dirty="0">
                <a:latin typeface="Arial" panose="020B0604020202020204" pitchFamily="34" charset="0"/>
                <a:ea typeface="Gulim" panose="020B0600000101010101" pitchFamily="34" charset="-127"/>
                <a:cs typeface="Arial" panose="020B0604020202020204" pitchFamily="34" charset="0"/>
              </a:rPr>
              <a:t/>
            </a:r>
            <a:br>
              <a:rPr lang="en-US" b="1" dirty="0">
                <a:latin typeface="Arial" panose="020B0604020202020204" pitchFamily="34" charset="0"/>
                <a:ea typeface="Gulim" panose="020B0600000101010101" pitchFamily="34" charset="-127"/>
                <a:cs typeface="Arial" panose="020B0604020202020204" pitchFamily="34" charset="0"/>
              </a:rPr>
            </a:br>
            <a:endParaRPr lang="en-US" b="1" dirty="0">
              <a:latin typeface="Arial" panose="020B0604020202020204" pitchFamily="34" charset="0"/>
              <a:ea typeface="Gulim" panose="020B0600000101010101" pitchFamily="34" charset="-127"/>
              <a:cs typeface="Arial" panose="020B0604020202020204" pitchFamily="34" charset="0"/>
            </a:endParaRPr>
          </a:p>
        </p:txBody>
      </p:sp>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0" name="TextBox 9"/>
          <p:cNvSpPr txBox="1"/>
          <p:nvPr/>
        </p:nvSpPr>
        <p:spPr>
          <a:xfrm>
            <a:off x="3150708" y="1617502"/>
            <a:ext cx="2444874"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Always Taken </a:t>
            </a:r>
            <a:endParaRPr lang="en-US" sz="2800" b="1" dirty="0">
              <a:effectLst>
                <a:outerShdw blurRad="38100" dist="38100" dir="2700000" algn="tl">
                  <a:srgbClr val="000000">
                    <a:alpha val="43137"/>
                  </a:srgbClr>
                </a:outerShdw>
              </a:effectLst>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23524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21</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6"/>
            <a:ext cx="5929952" cy="750975"/>
          </a:xfrm>
          <a:prstGeom prst="rect">
            <a:avLst/>
          </a:prstGeom>
        </p:spPr>
        <p:txBody>
          <a:bodyPr wrap="square">
            <a:spAutoFit/>
          </a:bodyPr>
          <a:lstStyle/>
          <a:p>
            <a:pPr lvl="0">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3</a:t>
            </a:r>
            <a:r>
              <a:rPr lang="en-US" altLang="zh-CN" sz="4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Static branch prediction</a:t>
            </a:r>
          </a:p>
        </p:txBody>
      </p:sp>
      <p:sp>
        <p:nvSpPr>
          <p:cNvPr id="10" name="TextBox 9"/>
          <p:cNvSpPr txBox="1"/>
          <p:nvPr/>
        </p:nvSpPr>
        <p:spPr>
          <a:xfrm>
            <a:off x="3041525" y="1562911"/>
            <a:ext cx="2717829"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Another ways</a:t>
            </a:r>
            <a:endParaRPr lang="en-US" sz="2800" b="1" dirty="0">
              <a:effectLst>
                <a:outerShdw blurRad="38100" dist="38100" dir="2700000" algn="tl">
                  <a:srgbClr val="000000">
                    <a:alpha val="43137"/>
                  </a:srgbClr>
                </a:outerShdw>
              </a:effectLst>
            </a:endParaRPr>
          </a:p>
        </p:txBody>
      </p:sp>
      <p:sp>
        <p:nvSpPr>
          <p:cNvPr id="2" name="Rectangle 1"/>
          <p:cNvSpPr/>
          <p:nvPr/>
        </p:nvSpPr>
        <p:spPr>
          <a:xfrm>
            <a:off x="661861" y="2343947"/>
            <a:ext cx="6753823" cy="3139321"/>
          </a:xfrm>
          <a:prstGeom prst="rect">
            <a:avLst/>
          </a:prstGeom>
        </p:spPr>
        <p:txBody>
          <a:bodyPr wrap="square">
            <a:spAutoFit/>
          </a:bodyPr>
          <a:lstStyle/>
          <a:p>
            <a:pPr marL="285750" indent="-285750">
              <a:buFont typeface="Wingdings" panose="05000000000000000000" pitchFamily="2" charset="2"/>
              <a:buChar char="Ø"/>
            </a:pPr>
            <a:r>
              <a:rPr lang="en-US" altLang="en-US" dirty="0">
                <a:latin typeface="Arial" panose="020B0604020202020204" pitchFamily="34" charset="0"/>
                <a:ea typeface="Gulim" panose="020B0600000101010101" pitchFamily="34" charset="-127"/>
                <a:cs typeface="Arial" panose="020B0604020202020204" pitchFamily="34" charset="0"/>
              </a:rPr>
              <a:t>Predict on the basis of branch direction? </a:t>
            </a:r>
            <a:endParaRPr lang="en-US" altLang="en-US" dirty="0" smtClean="0">
              <a:latin typeface="Arial" panose="020B0604020202020204" pitchFamily="34" charset="0"/>
              <a:ea typeface="Gulim" panose="020B0600000101010101" pitchFamily="34" charset="-127"/>
              <a:cs typeface="Arial" panose="020B0604020202020204" pitchFamily="34" charset="0"/>
            </a:endParaRP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Choosing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backward-going branches to be taken (</a:t>
            </a:r>
            <a:r>
              <a:rPr lang="en-US" altLang="en-US" b="1"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rPr>
              <a:t>loop</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Forward-going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branches to be not taken (</a:t>
            </a:r>
            <a:r>
              <a:rPr lang="en-US" altLang="en-US" b="1"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rPr>
              <a:t>if</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SPEC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programs, however, most forward-going branches are taken =&gt;</a:t>
            </a:r>
          </a:p>
          <a:p>
            <a:pPr marL="742950" lvl="1" indent="-285750">
              <a:buFont typeface="Wingdings" panose="05000000000000000000" pitchFamily="2" charset="2"/>
              <a:buChar char="ü"/>
            </a:pP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predict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taken is better</a:t>
            </a:r>
          </a:p>
          <a:p>
            <a:pPr lvl="1"/>
            <a:endParaRPr lang="en-US" altLang="en-US" dirty="0" smtClean="0">
              <a:latin typeface="Arial" panose="020B0604020202020204" pitchFamily="34" charset="0"/>
              <a:ea typeface="Gulim" panose="020B0600000101010101" pitchFamily="34" charset="-127"/>
              <a:cs typeface="Arial" panose="020B0604020202020204" pitchFamily="34" charset="0"/>
            </a:endParaRPr>
          </a:p>
          <a:p>
            <a:pPr lvl="1"/>
            <a:endParaRPr lang="en-US" altLang="en-US" dirty="0">
              <a:effectLst>
                <a:outerShdw blurRad="38100" dist="38100" dir="2700000" algn="tl">
                  <a:srgbClr val="000000">
                    <a:alpha val="43137"/>
                  </a:srgbClr>
                </a:outerShdw>
              </a:effectLst>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r>
              <a:rPr lang="en-US" altLang="en-US" dirty="0">
                <a:latin typeface="Arial" panose="020B0604020202020204" pitchFamily="34" charset="0"/>
                <a:ea typeface="Gulim" panose="020B0600000101010101" pitchFamily="34" charset="-127"/>
                <a:cs typeface="Arial" panose="020B0604020202020204" pitchFamily="34" charset="0"/>
              </a:rPr>
              <a:t>Predict branches on the basis of profile information collected from earlier </a:t>
            </a:r>
            <a:r>
              <a:rPr lang="en-US" altLang="en-US" dirty="0" smtClean="0">
                <a:latin typeface="Arial" panose="020B0604020202020204" pitchFamily="34" charset="0"/>
                <a:ea typeface="Gulim" panose="020B0600000101010101" pitchFamily="34" charset="-127"/>
                <a:cs typeface="Arial" panose="020B0604020202020204" pitchFamily="34" charset="0"/>
              </a:rPr>
              <a:t>runs</a:t>
            </a:r>
          </a:p>
          <a:p>
            <a:pPr marL="742950" lvl="1" indent="-285750">
              <a:buFont typeface="Wingdings" panose="05000000000000000000" pitchFamily="2" charset="2"/>
              <a:buChar char="ü"/>
            </a:pPr>
            <a:r>
              <a:rPr lang="en-US" altLang="en-US" dirty="0" err="1" smtClean="0">
                <a:solidFill>
                  <a:srgbClr val="0237BC"/>
                </a:solidFill>
                <a:latin typeface="Arial" panose="020B0604020202020204" pitchFamily="34" charset="0"/>
                <a:ea typeface="Gulim" panose="020B0600000101010101" pitchFamily="34" charset="-127"/>
                <a:cs typeface="Arial" panose="020B0604020202020204" pitchFamily="34" charset="0"/>
              </a:rPr>
              <a:t>Mis</a:t>
            </a: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-prediction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varies from </a:t>
            </a:r>
            <a:r>
              <a:rPr lang="en-US" altLang="en-US" dirty="0" smtClean="0">
                <a:solidFill>
                  <a:srgbClr val="0237BC"/>
                </a:solidFill>
                <a:latin typeface="Arial" panose="020B0604020202020204" pitchFamily="34" charset="0"/>
                <a:ea typeface="Gulim" panose="020B0600000101010101" pitchFamily="34" charset="-127"/>
                <a:cs typeface="Arial" panose="020B0604020202020204" pitchFamily="34" charset="0"/>
              </a:rPr>
              <a:t>5% </a:t>
            </a:r>
            <a:r>
              <a:rPr lang="en-US" altLang="en-US" dirty="0">
                <a:solidFill>
                  <a:srgbClr val="0237BC"/>
                </a:solidFill>
                <a:latin typeface="Arial" panose="020B0604020202020204" pitchFamily="34" charset="0"/>
                <a:ea typeface="Gulim" panose="020B0600000101010101" pitchFamily="34" charset="-127"/>
                <a:cs typeface="Arial" panose="020B0604020202020204" pitchFamily="34" charset="0"/>
              </a:rPr>
              <a:t>to 22%</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Static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52776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22</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6"/>
            <a:ext cx="5929952" cy="750975"/>
          </a:xfrm>
          <a:prstGeom prst="rect">
            <a:avLst/>
          </a:prstGeom>
        </p:spPr>
        <p:txBody>
          <a:bodyPr wrap="square">
            <a:spAutoFit/>
          </a:bodyPr>
          <a:lstStyle/>
          <a:p>
            <a:pPr>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4.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a:t>
            </a:r>
            <a:r>
              <a:rPr lang="en-US" altLang="zh-CN"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ynamic</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pic>
        <p:nvPicPr>
          <p:cNvPr id="22" name="Picture 21"/>
          <p:cNvPicPr>
            <a:picLocks noChangeAspect="1"/>
          </p:cNvPicPr>
          <p:nvPr/>
        </p:nvPicPr>
        <p:blipFill>
          <a:blip r:embed="rId4"/>
          <a:stretch>
            <a:fillRect/>
          </a:stretch>
        </p:blipFill>
        <p:spPr>
          <a:xfrm>
            <a:off x="661861" y="1764683"/>
            <a:ext cx="6740019" cy="1815577"/>
          </a:xfrm>
          <a:prstGeom prst="rect">
            <a:avLst/>
          </a:prstGeom>
        </p:spPr>
      </p:pic>
      <p:pic>
        <p:nvPicPr>
          <p:cNvPr id="23" name="Picture 22"/>
          <p:cNvPicPr>
            <a:picLocks noChangeAspect="1"/>
          </p:cNvPicPr>
          <p:nvPr/>
        </p:nvPicPr>
        <p:blipFill>
          <a:blip r:embed="rId5"/>
          <a:stretch>
            <a:fillRect/>
          </a:stretch>
        </p:blipFill>
        <p:spPr>
          <a:xfrm>
            <a:off x="1084784" y="4122504"/>
            <a:ext cx="3196271" cy="1931560"/>
          </a:xfrm>
          <a:prstGeom prst="rect">
            <a:avLst/>
          </a:prstGeom>
        </p:spPr>
      </p:pic>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224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23</a:t>
            </a:fld>
            <a:endParaRPr lang="en-US" dirty="0"/>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6"/>
            <a:ext cx="5929952" cy="750975"/>
          </a:xfrm>
          <a:prstGeom prst="rect">
            <a:avLst/>
          </a:prstGeom>
        </p:spPr>
        <p:txBody>
          <a:bodyPr wrap="square">
            <a:spAutoFit/>
          </a:bodyPr>
          <a:lstStyle/>
          <a:p>
            <a:pPr>
              <a:lnSpc>
                <a:spcPct val="107000"/>
              </a:lnSpc>
              <a:spcAft>
                <a:spcPts val="800"/>
              </a:spcAft>
              <a:tabLst>
                <a:tab pos="457200" algn="l"/>
              </a:tabLst>
            </a:pPr>
            <a:r>
              <a:rPr lang="en-US" altLang="zh-CN"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4.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Dynamic branch prediction</a:t>
            </a:r>
          </a:p>
        </p:txBody>
      </p:sp>
      <p:sp>
        <p:nvSpPr>
          <p:cNvPr id="3" name="TextBox 2"/>
          <p:cNvSpPr txBox="1"/>
          <p:nvPr/>
        </p:nvSpPr>
        <p:spPr>
          <a:xfrm>
            <a:off x="1050878" y="1460309"/>
            <a:ext cx="6867223" cy="2031325"/>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Arial" panose="020B0604020202020204" pitchFamily="34" charset="0"/>
                <a:ea typeface="Gulim" panose="020B0600000101010101" pitchFamily="34" charset="-127"/>
                <a:cs typeface="Arial" panose="020B0604020202020204" pitchFamily="34" charset="0"/>
              </a:rPr>
              <a:t>Performance = </a:t>
            </a:r>
            <a:r>
              <a:rPr lang="en-US" sz="2200" dirty="0" smtClean="0">
                <a:latin typeface="Arial" panose="020B0604020202020204" pitchFamily="34" charset="0"/>
                <a:ea typeface="Gulim" panose="020B0600000101010101" pitchFamily="34" charset="-127"/>
                <a:cs typeface="Arial" panose="020B0604020202020204" pitchFamily="34" charset="0"/>
              </a:rPr>
              <a:t>f (</a:t>
            </a:r>
            <a:r>
              <a:rPr lang="en-US" sz="2200" dirty="0">
                <a:latin typeface="Arial" panose="020B0604020202020204" pitchFamily="34" charset="0"/>
                <a:ea typeface="Gulim" panose="020B0600000101010101" pitchFamily="34" charset="-127"/>
                <a:cs typeface="Arial" panose="020B0604020202020204" pitchFamily="34" charset="0"/>
              </a:rPr>
              <a:t>accuracy, cost of </a:t>
            </a:r>
            <a:r>
              <a:rPr lang="en-US" sz="2200" dirty="0" err="1">
                <a:latin typeface="Arial" panose="020B0604020202020204" pitchFamily="34" charset="0"/>
                <a:ea typeface="Gulim" panose="020B0600000101010101" pitchFamily="34" charset="-127"/>
                <a:cs typeface="Arial" panose="020B0604020202020204" pitchFamily="34" charset="0"/>
              </a:rPr>
              <a:t>misprediction</a:t>
            </a:r>
            <a:r>
              <a:rPr lang="en-US" sz="2200" dirty="0" smtClean="0">
                <a:latin typeface="Arial" panose="020B0604020202020204" pitchFamily="34" charset="0"/>
                <a:ea typeface="Gulim" panose="020B0600000101010101" pitchFamily="34" charset="-127"/>
                <a:cs typeface="Arial" panose="020B0604020202020204" pitchFamily="34" charset="0"/>
              </a:rPr>
              <a:t>)</a:t>
            </a:r>
          </a:p>
          <a:p>
            <a:pPr marL="342900" indent="-342900">
              <a:buFont typeface="Wingdings" panose="05000000000000000000" pitchFamily="2" charset="2"/>
              <a:buChar char="Ø"/>
            </a:pPr>
            <a:endParaRPr lang="en-US" sz="2200"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sz="2200" dirty="0">
                <a:latin typeface="Arial" panose="020B0604020202020204" pitchFamily="34" charset="0"/>
                <a:ea typeface="Gulim" panose="020B0600000101010101" pitchFamily="34" charset="-127"/>
                <a:cs typeface="Arial" panose="020B0604020202020204" pitchFamily="34" charset="0"/>
              </a:rPr>
              <a:t>Branch History Table (BHT): table of 1-bit values indexed by lower bits of PC address </a:t>
            </a:r>
            <a:r>
              <a:rPr lang="en-US" sz="2200" dirty="0" smtClean="0">
                <a:latin typeface="Arial" panose="020B0604020202020204" pitchFamily="34" charset="0"/>
                <a:ea typeface="Gulim" panose="020B0600000101010101" pitchFamily="34" charset="-127"/>
                <a:cs typeface="Arial" panose="020B0604020202020204" pitchFamily="34" charset="0"/>
              </a:rPr>
              <a:t>index</a:t>
            </a:r>
          </a:p>
          <a:p>
            <a:pPr marL="800100" lvl="1" indent="-34290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Says whether or not branch taken last time </a:t>
            </a:r>
          </a:p>
          <a:p>
            <a:pPr marL="742950" lvl="1" indent="-28575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No address check (may refer to wrong branch)</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1642742" y="3600008"/>
            <a:ext cx="4549198" cy="1172840"/>
          </a:xfrm>
          <a:prstGeom prst="rect">
            <a:avLst/>
          </a:prstGeom>
        </p:spPr>
      </p:pic>
      <p:sp>
        <p:nvSpPr>
          <p:cNvPr id="5" name="TextBox 4"/>
          <p:cNvSpPr txBox="1"/>
          <p:nvPr/>
        </p:nvSpPr>
        <p:spPr>
          <a:xfrm>
            <a:off x="1045288" y="4881222"/>
            <a:ext cx="6779657" cy="104644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latin typeface="Arial" panose="020B0604020202020204" pitchFamily="34" charset="0"/>
                <a:ea typeface="Gulim" panose="020B0600000101010101" pitchFamily="34" charset="-127"/>
                <a:cs typeface="Arial" panose="020B0604020202020204" pitchFamily="34" charset="0"/>
              </a:rPr>
              <a:t>Problem </a:t>
            </a:r>
            <a:r>
              <a:rPr lang="en-US" sz="2200" dirty="0">
                <a:latin typeface="Arial" panose="020B0604020202020204" pitchFamily="34" charset="0"/>
                <a:ea typeface="Gulim" panose="020B0600000101010101" pitchFamily="34" charset="-127"/>
                <a:cs typeface="Arial" panose="020B0604020202020204" pitchFamily="34" charset="0"/>
              </a:rPr>
              <a:t>: In loop, 1-bit BHT will cause </a:t>
            </a:r>
            <a:r>
              <a:rPr lang="en-US" sz="2200" dirty="0" smtClean="0">
                <a:latin typeface="Arial" panose="020B0604020202020204" pitchFamily="34" charset="0"/>
                <a:ea typeface="Gulim" panose="020B0600000101010101" pitchFamily="34" charset="-127"/>
                <a:cs typeface="Arial" panose="020B0604020202020204" pitchFamily="34" charset="0"/>
              </a:rPr>
              <a:t>two </a:t>
            </a:r>
            <a:r>
              <a:rPr lang="en-US" sz="2200" dirty="0" err="1" smtClean="0">
                <a:latin typeface="Arial" panose="020B0604020202020204" pitchFamily="34" charset="0"/>
                <a:ea typeface="Gulim" panose="020B0600000101010101" pitchFamily="34" charset="-127"/>
                <a:cs typeface="Arial" panose="020B0604020202020204" pitchFamily="34" charset="0"/>
              </a:rPr>
              <a:t>misprediction</a:t>
            </a:r>
            <a:r>
              <a:rPr lang="en-US" sz="2200" dirty="0" smtClean="0">
                <a:latin typeface="Arial" panose="020B0604020202020204" pitchFamily="34" charset="0"/>
                <a:ea typeface="Gulim" panose="020B0600000101010101" pitchFamily="34" charset="-127"/>
                <a:cs typeface="Arial" panose="020B0604020202020204" pitchFamily="34" charset="0"/>
              </a:rPr>
              <a:t> (</a:t>
            </a:r>
            <a:r>
              <a:rPr lang="en-US" sz="2200" dirty="0" err="1" smtClean="0">
                <a:latin typeface="Arial" panose="020B0604020202020204" pitchFamily="34" charset="0"/>
                <a:ea typeface="Gulim" panose="020B0600000101010101" pitchFamily="34" charset="-127"/>
                <a:cs typeface="Arial" panose="020B0604020202020204" pitchFamily="34" charset="0"/>
              </a:rPr>
              <a:t>avg</a:t>
            </a:r>
            <a:r>
              <a:rPr lang="en-US" sz="2200" dirty="0" smtClean="0">
                <a:latin typeface="Arial" panose="020B0604020202020204" pitchFamily="34" charset="0"/>
                <a:ea typeface="Gulim" panose="020B0600000101010101" pitchFamily="34" charset="-127"/>
                <a:cs typeface="Arial" panose="020B0604020202020204" pitchFamily="34" charset="0"/>
              </a:rPr>
              <a:t> is 9 loop iterations before exit): </a:t>
            </a:r>
          </a:p>
          <a:p>
            <a:pPr marL="800100" lvl="1" indent="-342900">
              <a:buFont typeface="Wingdings" panose="05000000000000000000" pitchFamily="2" charset="2"/>
              <a:buChar char="ü"/>
            </a:pP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End </a:t>
            </a:r>
            <a:r>
              <a:rPr lang="en-US"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loop, when it exits instead of looping as </a:t>
            </a:r>
            <a:r>
              <a:rPr lang="en-US"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before</a:t>
            </a:r>
            <a:endParaRPr lang="en-US" dirty="0">
              <a:latin typeface="Arial" panose="020B0604020202020204" pitchFamily="34" charset="0"/>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45402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24</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2433" y="2184546"/>
            <a:ext cx="4483345" cy="1938992"/>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Decode History Table (DHT</a:t>
            </a:r>
            <a:r>
              <a:rPr lang="en-US" sz="2400" dirty="0" smtClean="0">
                <a:latin typeface="Arial" panose="020B0604020202020204" pitchFamily="34" charset="0"/>
                <a:cs typeface="Arial" panose="020B0604020202020204" pitchFamily="34" charset="0"/>
              </a:rPr>
              <a:t>)</a:t>
            </a:r>
          </a:p>
          <a:p>
            <a:pPr marL="342900" lvl="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Branch History Table (</a:t>
            </a:r>
            <a:r>
              <a:rPr lang="en-US" sz="2400" dirty="0" smtClean="0">
                <a:latin typeface="Arial" panose="020B0604020202020204" pitchFamily="34" charset="0"/>
                <a:cs typeface="Arial" panose="020B0604020202020204" pitchFamily="34" charset="0"/>
              </a:rPr>
              <a:t>BHT)</a:t>
            </a:r>
          </a:p>
          <a:p>
            <a:pPr marL="342900" lvl="0" indent="-342900" algn="ct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Combination DHT-BHT</a:t>
            </a:r>
            <a:endParaRPr lang="en-US" sz="2400" dirty="0">
              <a:latin typeface="Arial" panose="020B0604020202020204" pitchFamily="34" charset="0"/>
              <a:cs typeface="Arial" panose="020B0604020202020204" pitchFamily="34" charset="0"/>
            </a:endParaRPr>
          </a:p>
        </p:txBody>
      </p:sp>
      <p:sp>
        <p:nvSpPr>
          <p:cNvPr id="9" name="Rectangle 8"/>
          <p:cNvSpPr/>
          <p:nvPr/>
        </p:nvSpPr>
        <p:spPr>
          <a:xfrm>
            <a:off x="661861" y="657227"/>
            <a:ext cx="6817112" cy="586314"/>
          </a:xfrm>
          <a:prstGeom prst="rect">
            <a:avLst/>
          </a:prstGeom>
        </p:spPr>
        <p:txBody>
          <a:bodyPr wrap="square">
            <a:spAutoFit/>
          </a:bodyPr>
          <a:lstStyle/>
          <a:p>
            <a:pPr lvl="0">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One-level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89487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25</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1861" y="657227"/>
            <a:ext cx="6817112" cy="586314"/>
          </a:xfrm>
          <a:prstGeom prst="rect">
            <a:avLst/>
          </a:prstGeom>
        </p:spPr>
        <p:txBody>
          <a:bodyPr wrap="square">
            <a:spAutoFit/>
          </a:bodyPr>
          <a:lstStyle/>
          <a:p>
            <a:pPr lvl="0">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One-level branch prediction</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endParaRPr>
          </a:p>
        </p:txBody>
      </p:sp>
      <p:pic>
        <p:nvPicPr>
          <p:cNvPr id="10" name="Picture 9"/>
          <p:cNvPicPr>
            <a:picLocks noChangeAspect="1"/>
          </p:cNvPicPr>
          <p:nvPr/>
        </p:nvPicPr>
        <p:blipFill>
          <a:blip r:embed="rId4"/>
          <a:stretch>
            <a:fillRect/>
          </a:stretch>
        </p:blipFill>
        <p:spPr>
          <a:xfrm>
            <a:off x="907264" y="2047306"/>
            <a:ext cx="3746624" cy="3097899"/>
          </a:xfrm>
          <a:prstGeom prst="rect">
            <a:avLst/>
          </a:prstGeom>
        </p:spPr>
      </p:pic>
      <p:cxnSp>
        <p:nvCxnSpPr>
          <p:cNvPr id="3" name="Straight Arrow Connector 2"/>
          <p:cNvCxnSpPr/>
          <p:nvPr/>
        </p:nvCxnSpPr>
        <p:spPr>
          <a:xfrm flipH="1" flipV="1">
            <a:off x="1792791" y="3916914"/>
            <a:ext cx="1208515" cy="1811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3516" y="3206935"/>
            <a:ext cx="4158502" cy="2677656"/>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E</a:t>
            </a:r>
            <a:r>
              <a:rPr lang="en-US" sz="1400" b="1" dirty="0" smtClean="0">
                <a:latin typeface="Arial" panose="020B0604020202020204" pitchFamily="34" charset="0"/>
                <a:cs typeface="Arial" panose="020B0604020202020204" pitchFamily="34" charset="0"/>
              </a:rPr>
              <a:t>ach time</a:t>
            </a:r>
          </a:p>
          <a:p>
            <a:r>
              <a:rPr lang="en-US" sz="1400" b="1" dirty="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If </a:t>
            </a:r>
            <a:r>
              <a:rPr lang="en-US" sz="1400" b="1" dirty="0">
                <a:latin typeface="Arial" panose="020B0604020202020204" pitchFamily="34" charset="0"/>
                <a:cs typeface="Arial" panose="020B0604020202020204" pitchFamily="34" charset="0"/>
              </a:rPr>
              <a:t>(</a:t>
            </a:r>
            <a:r>
              <a:rPr lang="en-US" sz="1400" b="1" dirty="0" smtClean="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branch is taken the counter is </a:t>
            </a:r>
            <a:r>
              <a:rPr lang="en-US" sz="1400" b="1" dirty="0" smtClean="0">
                <a:latin typeface="Arial" panose="020B0604020202020204" pitchFamily="34" charset="0"/>
                <a:cs typeface="Arial" panose="020B0604020202020204" pitchFamily="34" charset="0"/>
              </a:rPr>
              <a:t>incremented)</a:t>
            </a:r>
          </a:p>
          <a:p>
            <a:r>
              <a:rPr lang="en-US" sz="1400" b="1" dirty="0" smtClean="0">
                <a:latin typeface="Arial" panose="020B0604020202020204" pitchFamily="34" charset="0"/>
                <a:cs typeface="Arial" panose="020B0604020202020204" pitchFamily="34" charset="0"/>
              </a:rPr>
              <a:t>     if (the </a:t>
            </a:r>
            <a:r>
              <a:rPr lang="en-US" sz="1400" b="1" dirty="0">
                <a:latin typeface="Arial" panose="020B0604020202020204" pitchFamily="34" charset="0"/>
                <a:cs typeface="Arial" panose="020B0604020202020204" pitchFamily="34" charset="0"/>
              </a:rPr>
              <a:t>maximum value is already </a:t>
            </a:r>
            <a:r>
              <a:rPr lang="en-US" sz="1400" b="1" dirty="0" smtClean="0">
                <a:latin typeface="Arial" panose="020B0604020202020204" pitchFamily="34" charset="0"/>
                <a:cs typeface="Arial" panose="020B0604020202020204" pitchFamily="34" charset="0"/>
              </a:rPr>
              <a:t>reached)</a:t>
            </a:r>
          </a:p>
          <a:p>
            <a:r>
              <a:rPr lang="en-US" sz="1400" b="1" dirty="0" smtClean="0">
                <a:latin typeface="Arial" panose="020B0604020202020204" pitchFamily="34" charset="0"/>
                <a:cs typeface="Arial" panose="020B0604020202020204" pitchFamily="34" charset="0"/>
              </a:rPr>
              <a:t>             nothing </a:t>
            </a:r>
            <a:r>
              <a:rPr lang="en-US" sz="1400" b="1" dirty="0">
                <a:latin typeface="Arial" panose="020B0604020202020204" pitchFamily="34" charset="0"/>
                <a:cs typeface="Arial" panose="020B0604020202020204" pitchFamily="34" charset="0"/>
              </a:rPr>
              <a:t>is done. </a:t>
            </a:r>
            <a:endParaRPr lang="en-US" sz="1400" b="1"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Else </a:t>
            </a:r>
          </a:p>
          <a:p>
            <a:r>
              <a:rPr lang="en-US" sz="1400" b="1" dirty="0">
                <a:latin typeface="Arial" panose="020B0604020202020204" pitchFamily="34" charset="0"/>
                <a:cs typeface="Arial" panose="020B0604020202020204" pitchFamily="34" charset="0"/>
              </a:rPr>
              <a:t>{</a:t>
            </a:r>
          </a:p>
          <a:p>
            <a:r>
              <a:rPr lang="en-US" sz="1400" b="1" dirty="0" smtClean="0">
                <a:latin typeface="Arial" panose="020B0604020202020204" pitchFamily="34" charset="0"/>
                <a:cs typeface="Arial" panose="020B0604020202020204" pitchFamily="34" charset="0"/>
              </a:rPr>
              <a:t>  if (the </a:t>
            </a:r>
            <a:r>
              <a:rPr lang="en-US" sz="1400" b="1" dirty="0">
                <a:latin typeface="Arial" panose="020B0604020202020204" pitchFamily="34" charset="0"/>
                <a:cs typeface="Arial" panose="020B0604020202020204" pitchFamily="34" charset="0"/>
              </a:rPr>
              <a:t>minimum value = </a:t>
            </a:r>
            <a:r>
              <a:rPr lang="en-US" sz="1400" b="1" dirty="0" smtClean="0">
                <a:latin typeface="Arial" panose="020B0604020202020204" pitchFamily="34" charset="0"/>
                <a:cs typeface="Arial" panose="020B0604020202020204" pitchFamily="34" charset="0"/>
              </a:rPr>
              <a:t>0)</a:t>
            </a:r>
          </a:p>
          <a:p>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it </a:t>
            </a:r>
            <a:r>
              <a:rPr lang="en-US" sz="1400" b="1" dirty="0">
                <a:latin typeface="Arial" panose="020B0604020202020204" pitchFamily="34" charset="0"/>
                <a:cs typeface="Arial" panose="020B0604020202020204" pitchFamily="34" charset="0"/>
              </a:rPr>
              <a:t>stays the </a:t>
            </a:r>
            <a:r>
              <a:rPr lang="en-US" sz="1400" b="1" dirty="0" smtClean="0">
                <a:latin typeface="Arial" panose="020B0604020202020204" pitchFamily="34" charset="0"/>
                <a:cs typeface="Arial" panose="020B0604020202020204" pitchFamily="34" charset="0"/>
              </a:rPr>
              <a:t>same</a:t>
            </a:r>
          </a:p>
          <a:p>
            <a:r>
              <a:rPr lang="en-US" sz="1400" b="1" dirty="0">
                <a:latin typeface="Arial" panose="020B0604020202020204" pitchFamily="34" charset="0"/>
                <a:cs typeface="Arial" panose="020B0604020202020204" pitchFamily="34" charset="0"/>
              </a:rPr>
              <a:t>}</a:t>
            </a:r>
          </a:p>
        </p:txBody>
      </p:sp>
      <p:sp>
        <p:nvSpPr>
          <p:cNvPr id="8" name="TextBox 7"/>
          <p:cNvSpPr txBox="1"/>
          <p:nvPr/>
        </p:nvSpPr>
        <p:spPr>
          <a:xfrm>
            <a:off x="2053164" y="5727942"/>
            <a:ext cx="1856096"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Direct mapping</a:t>
            </a:r>
            <a:endParaRPr lang="en-US" dirty="0">
              <a:solidFill>
                <a:srgbClr val="FF0000"/>
              </a:solidFill>
              <a:effectLst>
                <a:outerShdw blurRad="38100" dist="38100" dir="2700000" algn="tl">
                  <a:srgbClr val="000000">
                    <a:alpha val="43137"/>
                  </a:srgbClr>
                </a:outerShdw>
              </a:effectLst>
            </a:endParaRPr>
          </a:p>
        </p:txBody>
      </p:sp>
      <p:cxnSp>
        <p:nvCxnSpPr>
          <p:cNvPr id="13" name="Straight Arrow Connector 12"/>
          <p:cNvCxnSpPr/>
          <p:nvPr/>
        </p:nvCxnSpPr>
        <p:spPr>
          <a:xfrm flipV="1">
            <a:off x="408748" y="3333627"/>
            <a:ext cx="574524" cy="706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1419" y="4039737"/>
            <a:ext cx="1494450" cy="646331"/>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Information source</a:t>
            </a:r>
            <a:endParaRPr lang="en-US" dirty="0">
              <a:solidFill>
                <a:srgbClr val="FF0000"/>
              </a:solidFill>
              <a:effectLst>
                <a:outerShdw blurRad="38100" dist="38100" dir="2700000" algn="tl">
                  <a:srgbClr val="000000">
                    <a:alpha val="43137"/>
                  </a:srgbClr>
                </a:outerShdw>
              </a:effectLst>
            </a:endParaRPr>
          </a:p>
        </p:txBody>
      </p:sp>
      <p:cxnSp>
        <p:nvCxnSpPr>
          <p:cNvPr id="19" name="Straight Arrow Connector 18"/>
          <p:cNvCxnSpPr/>
          <p:nvPr/>
        </p:nvCxnSpPr>
        <p:spPr>
          <a:xfrm flipH="1">
            <a:off x="3081698" y="3015754"/>
            <a:ext cx="1162690" cy="522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4388" y="2676197"/>
            <a:ext cx="4254347"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Single column table with </a:t>
            </a:r>
            <a:r>
              <a:rPr lang="en-US" i="1" dirty="0">
                <a:solidFill>
                  <a:srgbClr val="FF0000"/>
                </a:solidFill>
                <a:effectLst>
                  <a:outerShdw blurRad="38100" dist="38100" dir="2700000" algn="tl">
                    <a:srgbClr val="000000">
                      <a:alpha val="43137"/>
                    </a:srgbClr>
                  </a:outerShdw>
                </a:effectLst>
              </a:rPr>
              <a:t>2</a:t>
            </a:r>
            <a:r>
              <a:rPr lang="en-US" i="1" baseline="30000" dirty="0">
                <a:solidFill>
                  <a:srgbClr val="FF0000"/>
                </a:solidFill>
                <a:effectLst>
                  <a:outerShdw blurRad="38100" dist="38100" dir="2700000" algn="tl">
                    <a:srgbClr val="000000">
                      <a:alpha val="43137"/>
                    </a:srgbClr>
                  </a:outerShdw>
                </a:effectLst>
              </a:rPr>
              <a:t>k</a:t>
            </a:r>
            <a:r>
              <a:rPr lang="en-US" dirty="0">
                <a:solidFill>
                  <a:srgbClr val="FF0000"/>
                </a:solidFill>
                <a:effectLst>
                  <a:outerShdw blurRad="38100" dist="38100" dir="2700000" algn="tl">
                    <a:srgbClr val="000000">
                      <a:alpha val="43137"/>
                    </a:srgbClr>
                  </a:outerShdw>
                </a:effectLst>
              </a:rPr>
              <a:t> entries</a:t>
            </a:r>
          </a:p>
        </p:txBody>
      </p:sp>
      <p:cxnSp>
        <p:nvCxnSpPr>
          <p:cNvPr id="26" name="Straight Arrow Connector 25"/>
          <p:cNvCxnSpPr/>
          <p:nvPr/>
        </p:nvCxnSpPr>
        <p:spPr>
          <a:xfrm flipH="1">
            <a:off x="3364109" y="2183383"/>
            <a:ext cx="1068716" cy="522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04996" y="1918014"/>
            <a:ext cx="2395495" cy="369332"/>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Each entry</a:t>
            </a:r>
            <a:endParaRPr lang="en-US" dirty="0">
              <a:solidFill>
                <a:srgbClr val="FF0000"/>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93710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584775"/>
          </a:xfrm>
          <a:prstGeom prst="rect">
            <a:avLst/>
          </a:prstGeom>
        </p:spPr>
        <p:txBody>
          <a:bodyPr wrap="square">
            <a:spAutoFit/>
          </a:bodyPr>
          <a:lstStyle/>
          <a:p>
            <a:pPr>
              <a:lnSpc>
                <a:spcPct val="107000"/>
              </a:lnSpc>
              <a:spcAft>
                <a:spcPts val="800"/>
              </a:spcAft>
              <a:tabLst>
                <a:tab pos="457200" algn="l"/>
              </a:tabLst>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Decode History Table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4" name="TextBox 3"/>
          <p:cNvSpPr txBox="1"/>
          <p:nvPr/>
        </p:nvSpPr>
        <p:spPr>
          <a:xfrm>
            <a:off x="661861" y="1659953"/>
            <a:ext cx="7174264" cy="2585323"/>
          </a:xfrm>
          <a:prstGeom prst="rect">
            <a:avLst/>
          </a:prstGeom>
          <a:noFill/>
        </p:spPr>
        <p:txBody>
          <a:bodyPr wrap="square" rtlCol="0">
            <a:spAutoFit/>
          </a:bodyPr>
          <a:lstStyle/>
          <a:p>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U</a:t>
            </a:r>
            <a:r>
              <a:rPr lang="en-US" dirty="0" smtClean="0">
                <a:latin typeface="Arial" panose="020B0604020202020204" pitchFamily="34" charset="0"/>
                <a:ea typeface="Gulim" panose="020B0600000101010101" pitchFamily="34" charset="-127"/>
                <a:cs typeface="Arial" panose="020B0604020202020204" pitchFamily="34" charset="0"/>
              </a:rPr>
              <a:t>ses </a:t>
            </a:r>
            <a:r>
              <a:rPr lang="en-US" dirty="0">
                <a:latin typeface="Arial" panose="020B0604020202020204" pitchFamily="34" charset="0"/>
                <a:ea typeface="Gulim" panose="020B0600000101010101" pitchFamily="34" charset="-127"/>
                <a:cs typeface="Arial" panose="020B0604020202020204" pitchFamily="34" charset="0"/>
              </a:rPr>
              <a:t>the address of the branch instruction to index the global table of prediction </a:t>
            </a:r>
            <a:r>
              <a:rPr lang="en-US" dirty="0" smtClean="0">
                <a:latin typeface="Arial" panose="020B0604020202020204" pitchFamily="34" charset="0"/>
                <a:ea typeface="Gulim" panose="020B0600000101010101" pitchFamily="34" charset="-127"/>
                <a:cs typeface="Arial" panose="020B0604020202020204" pitchFamily="34" charset="0"/>
              </a:rPr>
              <a:t>bits.</a:t>
            </a:r>
          </a:p>
          <a:p>
            <a:pPr marL="342900" indent="-342900">
              <a:buFont typeface="Wingdings" panose="05000000000000000000" pitchFamily="2" charset="2"/>
              <a:buChar char="Ø"/>
            </a:pP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Low bits of the </a:t>
            </a:r>
            <a:r>
              <a:rPr lang="en-US" dirty="0">
                <a:latin typeface="Arial" panose="020B0604020202020204" pitchFamily="34" charset="0"/>
                <a:ea typeface="Gulim" panose="020B0600000101010101" pitchFamily="34" charset="-127"/>
                <a:cs typeface="Arial" panose="020B0604020202020204" pitchFamily="34" charset="0"/>
              </a:rPr>
              <a:t>address are used to index directly into the table entry.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This </a:t>
            </a:r>
            <a:r>
              <a:rPr lang="en-US" dirty="0">
                <a:latin typeface="Arial" panose="020B0604020202020204" pitchFamily="34" charset="0"/>
                <a:ea typeface="Gulim" panose="020B0600000101010101" pitchFamily="34" charset="-127"/>
                <a:cs typeface="Arial" panose="020B0604020202020204" pitchFamily="34" charset="0"/>
              </a:rPr>
              <a:t>method is the cheapest in terms of hardware.</a:t>
            </a:r>
            <a:r>
              <a:rPr lang="en-US" b="1" dirty="0">
                <a:latin typeface="Arial" panose="020B0604020202020204" pitchFamily="34" charset="0"/>
                <a:ea typeface="Gulim" panose="020B0600000101010101" pitchFamily="34" charset="-127"/>
                <a:cs typeface="Arial" panose="020B0604020202020204" pitchFamily="34" charset="0"/>
              </a:rPr>
              <a:t> </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5888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86890" y="1684385"/>
            <a:ext cx="2088107" cy="646331"/>
          </a:xfrm>
          <a:prstGeom prst="rect">
            <a:avLst/>
          </a:prstGeom>
          <a:noFill/>
        </p:spPr>
        <p:txBody>
          <a:bodyPr wrap="square" rtlCol="0">
            <a:spAutoFit/>
          </a:bodyPr>
          <a:lstStyle/>
          <a:p>
            <a:r>
              <a:rPr lang="en-US" b="1" dirty="0">
                <a:latin typeface="Times New Roman" panose="02020603050405020304" pitchFamily="18" charset="0"/>
                <a:ea typeface="Gulim" panose="020B0600000101010101" pitchFamily="34" charset="-127"/>
                <a:cs typeface="Times New Roman" panose="02020603050405020304" pitchFamily="18" charset="0"/>
              </a:rPr>
              <a:t>U</a:t>
            </a:r>
            <a:r>
              <a:rPr lang="en-US" b="1" dirty="0" smtClean="0">
                <a:latin typeface="Times New Roman" panose="02020603050405020304" pitchFamily="18" charset="0"/>
                <a:ea typeface="Gulim" panose="020B0600000101010101" pitchFamily="34" charset="-127"/>
                <a:cs typeface="Times New Roman" panose="02020603050405020304" pitchFamily="18" charset="0"/>
              </a:rPr>
              <a:t>sed </a:t>
            </a:r>
            <a:r>
              <a:rPr lang="en-US" b="1" dirty="0">
                <a:latin typeface="Times New Roman" panose="02020603050405020304" pitchFamily="18" charset="0"/>
                <a:ea typeface="Gulim" panose="020B0600000101010101" pitchFamily="34" charset="-127"/>
                <a:cs typeface="Times New Roman" panose="02020603050405020304" pitchFamily="18" charset="0"/>
              </a:rPr>
              <a:t>to predict branch </a:t>
            </a:r>
            <a:r>
              <a:rPr lang="en-US" b="1" dirty="0" smtClean="0">
                <a:latin typeface="Times New Roman" panose="02020603050405020304" pitchFamily="18" charset="0"/>
                <a:ea typeface="Gulim" panose="020B0600000101010101" pitchFamily="34" charset="-127"/>
                <a:cs typeface="Times New Roman" panose="02020603050405020304" pitchFamily="18" charset="0"/>
              </a:rPr>
              <a:t>outcome</a:t>
            </a:r>
          </a:p>
        </p:txBody>
      </p:sp>
      <p:pic>
        <p:nvPicPr>
          <p:cNvPr id="3" name="Picture 2"/>
          <p:cNvPicPr>
            <a:picLocks noChangeAspect="1"/>
          </p:cNvPicPr>
          <p:nvPr/>
        </p:nvPicPr>
        <p:blipFill>
          <a:blip r:embed="rId3"/>
          <a:stretch>
            <a:fillRect/>
          </a:stretch>
        </p:blipFill>
        <p:spPr>
          <a:xfrm>
            <a:off x="525383" y="2856127"/>
            <a:ext cx="3622147" cy="3094297"/>
          </a:xfrm>
          <a:prstGeom prst="rect">
            <a:avLst/>
          </a:prstGeom>
        </p:spPr>
      </p:pic>
      <p:sp>
        <p:nvSpPr>
          <p:cNvPr id="8" name="Rectangle 7"/>
          <p:cNvSpPr/>
          <p:nvPr/>
        </p:nvSpPr>
        <p:spPr>
          <a:xfrm>
            <a:off x="661861" y="657227"/>
            <a:ext cx="6817112" cy="584775"/>
          </a:xfrm>
          <a:prstGeom prst="rect">
            <a:avLst/>
          </a:prstGeom>
        </p:spPr>
        <p:txBody>
          <a:bodyPr wrap="square">
            <a:spAutoFit/>
          </a:bodyPr>
          <a:lstStyle/>
          <a:p>
            <a:pPr>
              <a:lnSpc>
                <a:spcPct val="107000"/>
              </a:lnSpc>
              <a:spcAft>
                <a:spcPts val="800"/>
              </a:spcAft>
              <a:tabLst>
                <a:tab pos="457200" algn="l"/>
              </a:tabLst>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Decode History Table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(DHT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cxnSp>
        <p:nvCxnSpPr>
          <p:cNvPr id="13" name="Straight Arrow Connector 12"/>
          <p:cNvCxnSpPr/>
          <p:nvPr/>
        </p:nvCxnSpPr>
        <p:spPr>
          <a:xfrm flipH="1">
            <a:off x="2729554" y="2292824"/>
            <a:ext cx="957336" cy="7779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04031" y="5950424"/>
            <a:ext cx="4377652" cy="400110"/>
          </a:xfrm>
          <a:prstGeom prst="rect">
            <a:avLst/>
          </a:prstGeom>
          <a:noFill/>
        </p:spPr>
        <p:txBody>
          <a:bodyPr wrap="square" rtlCol="0">
            <a:spAutoFit/>
          </a:bodyPr>
          <a:lstStyle/>
          <a:p>
            <a:r>
              <a:rPr lang="en-US" sz="2000" dirty="0"/>
              <a:t>number of bits(order) = 2 ´ 2</a:t>
            </a:r>
            <a:r>
              <a:rPr lang="en-US" sz="2000" baseline="30000" dirty="0"/>
              <a:t>(order)</a:t>
            </a:r>
            <a:r>
              <a:rPr lang="en-US" sz="2000" dirty="0"/>
              <a:t>  </a:t>
            </a:r>
          </a:p>
        </p:txBody>
      </p:sp>
      <p:sp>
        <p:nvSpPr>
          <p:cNvPr id="19" name="TextBox 18"/>
          <p:cNvSpPr txBox="1"/>
          <p:nvPr/>
        </p:nvSpPr>
        <p:spPr>
          <a:xfrm>
            <a:off x="3686890" y="4195554"/>
            <a:ext cx="4365289" cy="369332"/>
          </a:xfrm>
          <a:prstGeom prst="rect">
            <a:avLst/>
          </a:prstGeom>
          <a:noFill/>
        </p:spPr>
        <p:txBody>
          <a:bodyPr wrap="square" rtlCol="0">
            <a:spAutoFit/>
          </a:bodyPr>
          <a:lstStyle/>
          <a:p>
            <a:r>
              <a:rPr lang="en-US" b="1" dirty="0">
                <a:latin typeface="Times New Roman" panose="02020603050405020304" pitchFamily="18" charset="0"/>
                <a:ea typeface="Gulim" panose="020B0600000101010101" pitchFamily="34" charset="-127"/>
                <a:cs typeface="Times New Roman" panose="02020603050405020304" pitchFamily="18" charset="0"/>
              </a:rPr>
              <a:t>T</a:t>
            </a:r>
            <a:r>
              <a:rPr lang="en-US" b="1" dirty="0" smtClean="0">
                <a:latin typeface="Times New Roman" panose="02020603050405020304" pitchFamily="18" charset="0"/>
                <a:ea typeface="Gulim" panose="020B0600000101010101" pitchFamily="34" charset="-127"/>
                <a:cs typeface="Times New Roman" panose="02020603050405020304" pitchFamily="18" charset="0"/>
              </a:rPr>
              <a:t>he </a:t>
            </a:r>
            <a:r>
              <a:rPr lang="en-US" b="1" dirty="0">
                <a:latin typeface="Times New Roman" panose="02020603050405020304" pitchFamily="18" charset="0"/>
                <a:ea typeface="Gulim" panose="020B0600000101010101" pitchFamily="34" charset="-127"/>
                <a:cs typeface="Times New Roman" panose="02020603050405020304" pitchFamily="18" charset="0"/>
              </a:rPr>
              <a:t>branch outcome is actually </a:t>
            </a:r>
            <a:r>
              <a:rPr lang="en-US" b="1" dirty="0" smtClean="0">
                <a:latin typeface="Times New Roman" panose="02020603050405020304" pitchFamily="18" charset="0"/>
                <a:ea typeface="Gulim" panose="020B0600000101010101" pitchFamily="34" charset="-127"/>
                <a:cs typeface="Times New Roman" panose="02020603050405020304" pitchFamily="18" charset="0"/>
              </a:rPr>
              <a:t>“known”</a:t>
            </a:r>
            <a:endParaRPr lang="en-US" b="1" dirty="0">
              <a:latin typeface="Times New Roman" panose="02020603050405020304" pitchFamily="18" charset="0"/>
              <a:ea typeface="Gulim" panose="020B0600000101010101" pitchFamily="34" charset="-127"/>
              <a:cs typeface="Times New Roman" panose="02020603050405020304" pitchFamily="18" charset="0"/>
            </a:endParaRPr>
          </a:p>
        </p:txBody>
      </p:sp>
      <p:cxnSp>
        <p:nvCxnSpPr>
          <p:cNvPr id="21" name="Straight Arrow Connector 20"/>
          <p:cNvCxnSpPr>
            <a:stCxn id="19" idx="2"/>
          </p:cNvCxnSpPr>
          <p:nvPr/>
        </p:nvCxnSpPr>
        <p:spPr>
          <a:xfrm>
            <a:off x="5869535" y="4564886"/>
            <a:ext cx="0" cy="9359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9581" y="5505028"/>
            <a:ext cx="1059906" cy="369332"/>
          </a:xfrm>
          <a:prstGeom prst="rect">
            <a:avLst/>
          </a:prstGeom>
          <a:noFill/>
        </p:spPr>
        <p:txBody>
          <a:bodyPr wrap="none" rtlCol="0">
            <a:spAutoFit/>
          </a:bodyPr>
          <a:lstStyle/>
          <a:p>
            <a:r>
              <a:rPr lang="en-US" dirty="0" smtClean="0"/>
              <a:t>UPDATE!</a:t>
            </a:r>
            <a:endParaRPr lang="en-US" dirty="0"/>
          </a:p>
        </p:txBody>
      </p:sp>
      <p:sp>
        <p:nvSpPr>
          <p:cNvPr id="12"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53553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28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586314"/>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History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Table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5" name="TextBox 4"/>
          <p:cNvSpPr txBox="1"/>
          <p:nvPr/>
        </p:nvSpPr>
        <p:spPr>
          <a:xfrm>
            <a:off x="661861" y="1555845"/>
            <a:ext cx="7499501" cy="2862322"/>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latin typeface="Arial" panose="020B0604020202020204" pitchFamily="34" charset="0"/>
                <a:ea typeface="Gulim" panose="020B0600000101010101" pitchFamily="34" charset="-127"/>
                <a:cs typeface="Arial" panose="020B0604020202020204" pitchFamily="34" charset="0"/>
              </a:rPr>
              <a:t>BHT is </a:t>
            </a:r>
            <a:r>
              <a:rPr lang="en-US" dirty="0">
                <a:latin typeface="Arial" panose="020B0604020202020204" pitchFamily="34" charset="0"/>
                <a:ea typeface="Gulim" panose="020B0600000101010101" pitchFamily="34" charset="-127"/>
                <a:cs typeface="Arial" panose="020B0604020202020204" pitchFamily="34" charset="0"/>
              </a:rPr>
              <a:t>similar to DHT, except that it uses the tagged structure</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entry in the table, in addition to prediction bits, contains the address of the branch instruction.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It introduces the concept of hit and miss.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R</a:t>
            </a:r>
            <a:r>
              <a:rPr lang="en-US" dirty="0" smtClean="0">
                <a:latin typeface="Arial" panose="020B0604020202020204" pitchFamily="34" charset="0"/>
                <a:ea typeface="Gulim" panose="020B0600000101010101" pitchFamily="34" charset="-127"/>
                <a:cs typeface="Arial" panose="020B0604020202020204" pitchFamily="34" charset="0"/>
              </a:rPr>
              <a:t>emoves </a:t>
            </a:r>
            <a:r>
              <a:rPr lang="en-US" dirty="0">
                <a:latin typeface="Arial" panose="020B0604020202020204" pitchFamily="34" charset="0"/>
                <a:ea typeface="Gulim" panose="020B0600000101010101" pitchFamily="34" charset="-127"/>
                <a:cs typeface="Arial" panose="020B0604020202020204" pitchFamily="34" charset="0"/>
              </a:rPr>
              <a:t>all aliasing, so any branch prediction bits, associated with one branch instruction, </a:t>
            </a:r>
            <a:r>
              <a:rPr lang="en-US" dirty="0" smtClean="0">
                <a:latin typeface="Arial" panose="020B0604020202020204" pitchFamily="34" charset="0"/>
                <a:ea typeface="Gulim" panose="020B0600000101010101" pitchFamily="34" charset="-127"/>
                <a:cs typeface="Arial" panose="020B0604020202020204" pitchFamily="34" charset="0"/>
              </a:rPr>
              <a:t>can NOT </a:t>
            </a:r>
            <a:r>
              <a:rPr lang="en-US" dirty="0">
                <a:latin typeface="Arial" panose="020B0604020202020204" pitchFamily="34" charset="0"/>
                <a:ea typeface="Gulim" panose="020B0600000101010101" pitchFamily="34" charset="-127"/>
                <a:cs typeface="Arial" panose="020B0604020202020204" pitchFamily="34" charset="0"/>
              </a:rPr>
              <a:t>be affected by another branch </a:t>
            </a:r>
            <a:r>
              <a:rPr lang="en-US" dirty="0" smtClean="0">
                <a:latin typeface="Arial" panose="020B0604020202020204" pitchFamily="34" charset="0"/>
                <a:ea typeface="Gulim" panose="020B0600000101010101" pitchFamily="34" charset="-127"/>
                <a:cs typeface="Arial" panose="020B0604020202020204" pitchFamily="34" charset="0"/>
              </a:rPr>
              <a:t>instruction</a:t>
            </a:r>
            <a:endParaRPr lang="en-US" dirty="0">
              <a:latin typeface="Arial" panose="020B0604020202020204" pitchFamily="34" charset="0"/>
              <a:ea typeface="Gulim" panose="020B0600000101010101" pitchFamily="34" charset="-127"/>
              <a:cs typeface="Arial" panose="020B0604020202020204" pitchFamily="34" charset="0"/>
            </a:endParaRP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74655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23" descr="http://web.engr.oregonstate.edu/~benl/Projects/branch_pred/Image19.gif"/>
          <p:cNvPicPr/>
          <p:nvPr/>
        </p:nvPicPr>
        <p:blipFill>
          <a:blip r:embed="rId2">
            <a:extLst>
              <a:ext uri="{28A0092B-C50C-407E-A947-70E740481C1C}">
                <a14:useLocalDpi xmlns:a14="http://schemas.microsoft.com/office/drawing/2010/main" val="0"/>
              </a:ext>
            </a:extLst>
          </a:blip>
          <a:srcRect/>
          <a:stretch>
            <a:fillRect/>
          </a:stretch>
        </p:blipFill>
        <p:spPr bwMode="auto">
          <a:xfrm>
            <a:off x="785462" y="-110836"/>
            <a:ext cx="5688353" cy="4724399"/>
          </a:xfrm>
          <a:prstGeom prst="rect">
            <a:avLst/>
          </a:prstGeom>
          <a:noFill/>
          <a:ln>
            <a:noFill/>
          </a:ln>
        </p:spPr>
      </p:pic>
      <p:sp>
        <p:nvSpPr>
          <p:cNvPr id="6" name="Slide Number Placeholder 5"/>
          <p:cNvSpPr>
            <a:spLocks noGrp="1"/>
          </p:cNvSpPr>
          <p:nvPr>
            <p:ph type="sldNum" sz="quarter" idx="12"/>
          </p:nvPr>
        </p:nvSpPr>
        <p:spPr/>
        <p:txBody>
          <a:bodyPr/>
          <a:lstStyle/>
          <a:p>
            <a:fld id="{FB9F67F0-7A87-470E-B2F5-42F66C73C23D}" type="slidenum">
              <a:rPr lang="en-US" smtClean="0"/>
              <a:t>29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9554" y="4186308"/>
            <a:ext cx="7319236" cy="2031325"/>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If (it matches) -&gt; </a:t>
            </a:r>
            <a:r>
              <a:rPr lang="en-US" sz="2200" dirty="0" smtClean="0">
                <a:solidFill>
                  <a:srgbClr val="002060"/>
                </a:solidFill>
                <a:latin typeface="Times New Roman" panose="02020603050405020304" pitchFamily="18" charset="0"/>
                <a:cs typeface="Times New Roman" panose="02020603050405020304" pitchFamily="18" charset="0"/>
              </a:rPr>
              <a:t>hit </a:t>
            </a:r>
            <a:r>
              <a:rPr lang="en-US" sz="2200" dirty="0">
                <a:solidFill>
                  <a:srgbClr val="002060"/>
                </a:solidFill>
                <a:latin typeface="Times New Roman" panose="02020603050405020304" pitchFamily="18" charset="0"/>
                <a:cs typeface="Times New Roman" panose="02020603050405020304" pitchFamily="18" charset="0"/>
              </a:rPr>
              <a:t>occurs </a:t>
            </a:r>
            <a:r>
              <a:rPr lang="en-US" sz="2200" dirty="0" smtClean="0">
                <a:solidFill>
                  <a:srgbClr val="002060"/>
                </a:solidFill>
                <a:latin typeface="Times New Roman" panose="02020603050405020304" pitchFamily="18" charset="0"/>
                <a:cs typeface="Times New Roman" panose="02020603050405020304" pitchFamily="18" charset="0"/>
              </a:rPr>
              <a:t>&amp; the </a:t>
            </a:r>
            <a:r>
              <a:rPr lang="en-US" sz="2200" dirty="0">
                <a:solidFill>
                  <a:srgbClr val="002060"/>
                </a:solidFill>
                <a:latin typeface="Times New Roman" panose="02020603050405020304" pitchFamily="18" charset="0"/>
                <a:cs typeface="Times New Roman" panose="02020603050405020304" pitchFamily="18" charset="0"/>
              </a:rPr>
              <a:t>predictions bits </a:t>
            </a:r>
            <a:r>
              <a:rPr lang="en-US" sz="2200" dirty="0" smtClean="0">
                <a:solidFill>
                  <a:srgbClr val="002060"/>
                </a:solidFill>
                <a:latin typeface="Times New Roman" panose="02020603050405020304" pitchFamily="18" charset="0"/>
                <a:cs typeface="Times New Roman" panose="02020603050405020304" pitchFamily="18" charset="0"/>
              </a:rPr>
              <a:t>used </a:t>
            </a:r>
            <a:r>
              <a:rPr lang="en-US" sz="2200" dirty="0">
                <a:solidFill>
                  <a:srgbClr val="002060"/>
                </a:solidFill>
                <a:latin typeface="Times New Roman" panose="02020603050405020304" pitchFamily="18" charset="0"/>
                <a:cs typeface="Times New Roman" panose="02020603050405020304" pitchFamily="18" charset="0"/>
              </a:rPr>
              <a:t>to predict the branch outcome</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Else (miss happens) -&gt; </a:t>
            </a:r>
            <a:r>
              <a:rPr lang="en-US" sz="2200" dirty="0">
                <a:solidFill>
                  <a:srgbClr val="002060"/>
                </a:solidFill>
                <a:latin typeface="Times New Roman" panose="02020603050405020304" pitchFamily="18" charset="0"/>
                <a:cs typeface="Times New Roman" panose="02020603050405020304" pitchFamily="18" charset="0"/>
              </a:rPr>
              <a:t>the branch is predicted as not </a:t>
            </a:r>
            <a:r>
              <a:rPr lang="en-US" sz="2200" dirty="0" smtClean="0">
                <a:solidFill>
                  <a:srgbClr val="002060"/>
                </a:solidFill>
                <a:latin typeface="Times New Roman" panose="02020603050405020304" pitchFamily="18" charset="0"/>
                <a:cs typeface="Times New Roman" panose="02020603050405020304" pitchFamily="18" charset="0"/>
              </a:rPr>
              <a:t>taken</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effectLst>
                  <a:outerShdw blurRad="38100" dist="38100" dir="2700000" algn="tl">
                    <a:srgbClr val="000000">
                      <a:alpha val="43137"/>
                    </a:srgbClr>
                  </a:outerShdw>
                </a:effectLst>
              </a:rPr>
              <a:t>number of bits(order) = (2 + 32) ´ 2(order)  </a:t>
            </a:r>
          </a:p>
        </p:txBody>
      </p:sp>
      <p:cxnSp>
        <p:nvCxnSpPr>
          <p:cNvPr id="9" name="Straight Arrow Connector 8"/>
          <p:cNvCxnSpPr/>
          <p:nvPr/>
        </p:nvCxnSpPr>
        <p:spPr>
          <a:xfrm flipH="1">
            <a:off x="4821441" y="3158836"/>
            <a:ext cx="720377" cy="665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77530" y="2838820"/>
            <a:ext cx="2347415"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An entry is referenced</a:t>
            </a:r>
            <a:endParaRPr lang="en-US" dirty="0">
              <a:effectLst>
                <a:outerShdw blurRad="38100" dist="38100" dir="2700000" algn="tl">
                  <a:srgbClr val="000000">
                    <a:alpha val="43137"/>
                  </a:srgbClr>
                </a:outerShdw>
              </a:effectLst>
            </a:endParaRPr>
          </a:p>
        </p:txBody>
      </p:sp>
      <p:sp>
        <p:nvSpPr>
          <p:cNvPr id="10" name="Rectangle 9"/>
          <p:cNvSpPr/>
          <p:nvPr/>
        </p:nvSpPr>
        <p:spPr>
          <a:xfrm>
            <a:off x="661861" y="657227"/>
            <a:ext cx="6817112" cy="586314"/>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Branch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History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Table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HT</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1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8922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B9F67F0-7A87-470E-B2F5-42F66C73C23D}" type="slidenum">
              <a:rPr lang="en-US" smtClean="0"/>
              <a:t>3</a:t>
            </a:fld>
            <a:endParaRPr lang="en-US"/>
          </a:p>
        </p:txBody>
      </p:sp>
      <p:sp>
        <p:nvSpPr>
          <p:cNvPr id="6" name="Title 1"/>
          <p:cNvSpPr txBox="1">
            <a:spLocks/>
          </p:cNvSpPr>
          <p:nvPr/>
        </p:nvSpPr>
        <p:spPr>
          <a:xfrm>
            <a:off x="696036" y="660128"/>
            <a:ext cx="6139181" cy="524639"/>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1.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Abstract</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8"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617" y="1529748"/>
            <a:ext cx="6937260" cy="3416320"/>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High performance achievement – Pipelining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Programs </a:t>
            </a:r>
            <a:r>
              <a:rPr lang="en-US" dirty="0">
                <a:latin typeface="Arial" panose="020B0604020202020204" pitchFamily="34" charset="0"/>
                <a:cs typeface="Arial" panose="020B0604020202020204" pitchFamily="34" charset="0"/>
              </a:rPr>
              <a:t>written for a pipelined processor try to avoid  branching to minimize possible loss of the speed.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pipeline </a:t>
            </a:r>
            <a:r>
              <a:rPr lang="en-US" dirty="0" smtClean="0">
                <a:latin typeface="Arial" panose="020B0604020202020204" pitchFamily="34" charset="0"/>
                <a:cs typeface="Arial" panose="020B0604020202020204" pitchFamily="34" charset="0"/>
              </a:rPr>
              <a:t>uniprocessor can run </a:t>
            </a:r>
            <a:r>
              <a:rPr lang="en-US" dirty="0">
                <a:latin typeface="Arial" panose="020B0604020202020204" pitchFamily="34" charset="0"/>
                <a:cs typeface="Arial" panose="020B0604020202020204" pitchFamily="34" charset="0"/>
              </a:rPr>
              <a:t>at a rate that is limited by its slowest stage and increases instruction throughput by performing multiple operations </a:t>
            </a:r>
            <a:r>
              <a:rPr lang="en-US" dirty="0" smtClean="0">
                <a:latin typeface="Arial" panose="020B0604020202020204" pitchFamily="34" charset="0"/>
                <a:cs typeface="Arial" panose="020B0604020202020204" pitchFamily="34" charset="0"/>
              </a:rPr>
              <a:t>in parallel. </a:t>
            </a:r>
          </a:p>
          <a:p>
            <a:pPr marL="342900" indent="-34290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Current method does </a:t>
            </a:r>
            <a:r>
              <a:rPr lang="en-US" dirty="0">
                <a:latin typeface="Arial" panose="020B0604020202020204" pitchFamily="34" charset="0"/>
                <a:cs typeface="Arial" panose="020B0604020202020204" pitchFamily="34" charset="0"/>
              </a:rPr>
              <a:t>not reduce instruction </a:t>
            </a:r>
            <a:r>
              <a:rPr lang="en-US" dirty="0" smtClean="0">
                <a:latin typeface="Arial" panose="020B0604020202020204" pitchFamily="34" charset="0"/>
                <a:cs typeface="Arial" panose="020B0604020202020204" pitchFamily="34" charset="0"/>
              </a:rPr>
              <a:t>latency as </a:t>
            </a:r>
            <a:r>
              <a:rPr lang="en-US" dirty="0">
                <a:latin typeface="Arial" panose="020B0604020202020204" pitchFamily="34" charset="0"/>
                <a:cs typeface="Arial" panose="020B0604020202020204" pitchFamily="34" charset="0"/>
              </a:rPr>
              <a:t>it still must go through all steps to complete a single instruction from start to </a:t>
            </a:r>
            <a:r>
              <a:rPr lang="en-US" dirty="0" smtClean="0">
                <a:latin typeface="Arial" panose="020B0604020202020204" pitchFamily="34" charset="0"/>
                <a:cs typeface="Arial" panose="020B0604020202020204" pitchFamily="34" charset="0"/>
              </a:rPr>
              <a:t>finish.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4521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30</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Combination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of DHT-BHT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TextBox 6"/>
          <p:cNvSpPr txBox="1"/>
          <p:nvPr/>
        </p:nvSpPr>
        <p:spPr>
          <a:xfrm>
            <a:off x="687166" y="1719617"/>
            <a:ext cx="6791807" cy="3139321"/>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This scheme is a combination of the previous two schemes.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This scheme accesses BHT, and, if there is a hit, it uses prediction bits from BHT to predict the branch outcome. Otherwise, DHT is indexed and prediction bits are retrieved from the corresponding entry of DHT. </a:t>
            </a:r>
            <a:endParaRPr lang="en-US" dirty="0" smtClean="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ea typeface="Gulim" panose="020B0600000101010101" pitchFamily="34" charset="-127"/>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ea typeface="Gulim" panose="020B0600000101010101" pitchFamily="34" charset="-127"/>
                <a:cs typeface="Arial" panose="020B0604020202020204" pitchFamily="34" charset="0"/>
              </a:rPr>
              <a:t>The main advantage of this scheme is that we can make DHT much larger than BHT because of its low hardware requirements. </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94864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31</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61861" y="2128244"/>
            <a:ext cx="5467677" cy="3858194"/>
          </a:xfrm>
          <a:prstGeom prst="rect">
            <a:avLst/>
          </a:prstGeom>
        </p:spPr>
      </p:pic>
      <p:sp>
        <p:nvSpPr>
          <p:cNvPr id="7" name="TextBox 6"/>
          <p:cNvSpPr txBox="1"/>
          <p:nvPr/>
        </p:nvSpPr>
        <p:spPr>
          <a:xfrm>
            <a:off x="3701926" y="1379206"/>
            <a:ext cx="3504090"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hit occurs, DHT is not updated after the branch outcome is known. </a:t>
            </a:r>
          </a:p>
        </p:txBody>
      </p:sp>
      <p:sp>
        <p:nvSpPr>
          <p:cNvPr id="8" name="Rectangle 7"/>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Combination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of DHT-BHT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9" name="TextBox 8"/>
          <p:cNvSpPr txBox="1"/>
          <p:nvPr/>
        </p:nvSpPr>
        <p:spPr>
          <a:xfrm>
            <a:off x="118794" y="6089145"/>
            <a:ext cx="736017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number of bits(order1, order2) = </a:t>
            </a:r>
            <a:r>
              <a:rPr lang="en-US" dirty="0" smtClean="0">
                <a:effectLst>
                  <a:outerShdw blurRad="38100" dist="38100" dir="2700000" algn="tl">
                    <a:srgbClr val="000000">
                      <a:alpha val="43137"/>
                    </a:srgbClr>
                  </a:outerShdw>
                </a:effectLst>
              </a:rPr>
              <a:t>2</a:t>
            </a:r>
            <a:r>
              <a:rPr lang="en-US" dirty="0">
                <a:effectLst>
                  <a:outerShdw blurRad="38100" dist="38100" dir="2700000" algn="tl">
                    <a:srgbClr val="000000">
                      <a:alpha val="43137"/>
                    </a:srgbClr>
                  </a:outerShdw>
                </a:effectLst>
              </a:rPr>
              <a:t> ´ 2(order1) + (2 </a:t>
            </a:r>
            <a:r>
              <a:rPr lang="en-US" dirty="0" smtClean="0">
                <a:effectLst>
                  <a:outerShdw blurRad="38100" dist="38100" dir="2700000" algn="tl">
                    <a:srgbClr val="000000">
                      <a:alpha val="43137"/>
                    </a:srgbClr>
                  </a:outerShdw>
                </a:effectLst>
              </a:rPr>
              <a:t>+ 32</a:t>
            </a:r>
            <a:r>
              <a:rPr lang="en-US" dirty="0">
                <a:effectLst>
                  <a:outerShdw blurRad="38100" dist="38100" dir="2700000" algn="tl">
                    <a:srgbClr val="000000">
                      <a:alpha val="43137"/>
                    </a:srgbClr>
                  </a:outerShdw>
                </a:effectLst>
              </a:rPr>
              <a:t>) ´ 2(order2)</a:t>
            </a:r>
            <a:r>
              <a:rPr lang="en-US" dirty="0"/>
              <a:t>  </a:t>
            </a:r>
          </a:p>
        </p:txBody>
      </p:sp>
      <p:sp>
        <p:nvSpPr>
          <p:cNvPr id="10"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36930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32</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739142" y="1309476"/>
            <a:ext cx="7289491" cy="2525545"/>
          </a:xfrm>
        </p:spPr>
        <p:txBody>
          <a:bodyPr>
            <a:normAutofit fontScale="92500" lnSpcReduction="10000"/>
          </a:bodyPr>
          <a:lstStyle/>
          <a:p>
            <a:pPr marL="342900" lvl="0" indent="-342900" algn="l" defTabSz="914400" eaLnBrk="0" fontAlgn="base" hangingPunct="0">
              <a:spcBef>
                <a:spcPct val="0"/>
              </a:spcBef>
              <a:spcAft>
                <a:spcPct val="0"/>
              </a:spcAft>
              <a:buClrTx/>
              <a:buSzTx/>
              <a:buFont typeface="Wingdings" panose="05000000000000000000" pitchFamily="2" charset="2"/>
              <a:buChar char="Ø"/>
            </a:pPr>
            <a:r>
              <a:rPr lang="ko-KR" altLang="en-US" sz="2400" b="1" dirty="0">
                <a:solidFill>
                  <a:schemeClr val="tx1"/>
                </a:solidFill>
                <a:latin typeface="Arial" pitchFamily="34" charset="0"/>
                <a:ea typeface="돋움" pitchFamily="34" charset="-127"/>
                <a:cs typeface="Arial" panose="020B0604020202020204" pitchFamily="34" charset="0"/>
              </a:rPr>
              <a:t> </a:t>
            </a:r>
            <a:r>
              <a:rPr lang="en-US" altLang="ko-KR" sz="2200" dirty="0">
                <a:solidFill>
                  <a:schemeClr val="tx1"/>
                </a:solidFill>
                <a:latin typeface="Arial" panose="020B0604020202020204" pitchFamily="34" charset="0"/>
                <a:ea typeface="Gulim" panose="020B0600000101010101" pitchFamily="34" charset="-127"/>
                <a:cs typeface="Arial" panose="020B0604020202020204" pitchFamily="34" charset="0"/>
              </a:rPr>
              <a:t>First level</a:t>
            </a:r>
          </a:p>
          <a:p>
            <a:pPr marL="742950" lvl="1" indent="-285750" algn="l" defTabSz="914400" fontAlgn="base">
              <a:lnSpc>
                <a:spcPct val="90000"/>
              </a:lnSpc>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Record previous few outcomes(history) of the branch itself</a:t>
            </a:r>
          </a:p>
          <a:p>
            <a:pPr marL="742950" lvl="1" indent="-285750" algn="l" defTabSz="914400" fontAlgn="base">
              <a:lnSpc>
                <a:spcPct val="90000"/>
              </a:lnSpc>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 History Table(BHT) - A shift </a:t>
            </a:r>
            <a:r>
              <a:rPr lang="en-US" altLang="ko-KR" sz="20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register</a:t>
            </a:r>
            <a:endPar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algn="l" defTabSz="914400" eaLnBrk="0" fontAlgn="base" hangingPunct="0">
              <a:spcBef>
                <a:spcPct val="0"/>
              </a:spcBef>
              <a:spcAft>
                <a:spcPct val="0"/>
              </a:spcAft>
              <a:buClrTx/>
              <a:buSzTx/>
              <a:buFont typeface="Wingdings" panose="05000000000000000000" pitchFamily="2" charset="2"/>
              <a:buChar char="Ø"/>
            </a:pPr>
            <a:r>
              <a:rPr lang="en-US" altLang="ko-KR" sz="2400" b="1" dirty="0">
                <a:solidFill>
                  <a:schemeClr val="tx1"/>
                </a:solidFill>
                <a:latin typeface="Arial" pitchFamily="34" charset="0"/>
                <a:ea typeface="돋움" pitchFamily="34" charset="-127"/>
                <a:cs typeface="Arial" panose="020B0604020202020204" pitchFamily="34" charset="0"/>
              </a:rPr>
              <a:t> </a:t>
            </a:r>
            <a:r>
              <a:rPr lang="en-US" altLang="ko-KR" sz="2200" dirty="0" smtClean="0">
                <a:solidFill>
                  <a:schemeClr val="tx1"/>
                </a:solidFill>
                <a:latin typeface="Arial" panose="020B0604020202020204" pitchFamily="34" charset="0"/>
                <a:ea typeface="Gulim" panose="020B0600000101010101" pitchFamily="34" charset="-127"/>
                <a:cs typeface="Arial" panose="020B0604020202020204" pitchFamily="34" charset="0"/>
              </a:rPr>
              <a:t>Second </a:t>
            </a:r>
            <a:r>
              <a:rPr lang="en-US" altLang="ko-KR" sz="2200" dirty="0">
                <a:solidFill>
                  <a:schemeClr val="tx1"/>
                </a:solidFill>
                <a:latin typeface="Arial" panose="020B0604020202020204" pitchFamily="34" charset="0"/>
                <a:ea typeface="Gulim" panose="020B0600000101010101" pitchFamily="34" charset="-127"/>
                <a:cs typeface="Arial" panose="020B0604020202020204" pitchFamily="34" charset="0"/>
              </a:rPr>
              <a:t>Level</a:t>
            </a:r>
          </a:p>
          <a:p>
            <a:pPr marL="742950" lvl="1" indent="-285750" algn="l" defTabSz="914400" fontAlgn="base">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Predictor Table(PT) indexed by history pattern captured by BHT </a:t>
            </a:r>
          </a:p>
          <a:p>
            <a:pPr marL="742950" lvl="1" indent="-285750" algn="l" defTabSz="914400" fontAlgn="base">
              <a:buFont typeface="Wingdings" panose="05000000000000000000" pitchFamily="2" charset="2"/>
              <a:buChar char="Ø"/>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Each entry is a 2-bit counter</a:t>
            </a:r>
            <a:endParaRPr lang="zh-CN" altLang="en-US"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7" name="Picture 2" descr="D:\D Desktop\Advanced Computer Architecture\Project\ppt\Pictures\Two-level self predicto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895" y="3867998"/>
            <a:ext cx="5320100" cy="29142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Self predictor</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9"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652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33</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Organization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8" name="TextBox 7"/>
          <p:cNvSpPr txBox="1"/>
          <p:nvPr/>
        </p:nvSpPr>
        <p:spPr>
          <a:xfrm>
            <a:off x="751746" y="1778853"/>
            <a:ext cx="6806954" cy="4425827"/>
          </a:xfrm>
          <a:prstGeom prst="rect">
            <a:avLst/>
          </a:prstGeom>
          <a:noFill/>
        </p:spPr>
        <p:txBody>
          <a:bodyPr wrap="square" rtlCol="0">
            <a:spAutoFit/>
          </a:bodyPr>
          <a:lstStyle/>
          <a:p>
            <a:pPr marL="0" lvl="1"/>
            <a:r>
              <a:rPr lang="en-US" altLang="ko-KR" sz="2200" dirty="0">
                <a:latin typeface="Arial" panose="020B0604020202020204" pitchFamily="34" charset="0"/>
                <a:ea typeface="Gulim" panose="020B0600000101010101" pitchFamily="34" charset="-127"/>
                <a:cs typeface="Arial" panose="020B0604020202020204" pitchFamily="34" charset="0"/>
              </a:rPr>
              <a:t>Branch history register (BHR) </a:t>
            </a:r>
            <a:r>
              <a:rPr lang="en-US" altLang="ko-KR" sz="2200" dirty="0" smtClean="0">
                <a:latin typeface="Arial" panose="020B0604020202020204" pitchFamily="34" charset="0"/>
                <a:ea typeface="Gulim" panose="020B0600000101010101" pitchFamily="34" charset="-127"/>
                <a:cs typeface="Arial" panose="020B0604020202020204" pitchFamily="34" charset="0"/>
              </a:rPr>
              <a:t>table</a:t>
            </a:r>
            <a:br>
              <a:rPr lang="en-US" altLang="ko-KR" sz="2200" dirty="0" smtClean="0">
                <a:latin typeface="Arial" panose="020B0604020202020204" pitchFamily="34" charset="0"/>
                <a:ea typeface="Gulim" panose="020B0600000101010101" pitchFamily="34" charset="-127"/>
                <a:cs typeface="Arial" panose="020B0604020202020204" pitchFamily="34" charset="0"/>
              </a:rPr>
            </a:br>
            <a:endParaRPr lang="en-US" altLang="ko-KR" sz="2200" dirty="0" smtClean="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smtClean="0">
                <a:latin typeface="Arial" panose="020B0604020202020204" pitchFamily="34" charset="0"/>
                <a:ea typeface="Gulim" panose="020B0600000101010101" pitchFamily="34" charset="-127"/>
                <a:cs typeface="Arial" panose="020B0604020202020204" pitchFamily="34" charset="0"/>
              </a:rPr>
              <a:t>Indexed by Instruction address(Bi)</a:t>
            </a:r>
            <a:br>
              <a:rPr lang="en-US" altLang="ko-KR" sz="2200" dirty="0" smtClean="0">
                <a:latin typeface="Arial" panose="020B0604020202020204" pitchFamily="34" charset="0"/>
                <a:ea typeface="Gulim" panose="020B0600000101010101" pitchFamily="34" charset="-127"/>
                <a:cs typeface="Arial" panose="020B0604020202020204" pitchFamily="34" charset="0"/>
              </a:rPr>
            </a:br>
            <a:endParaRPr lang="en-US" altLang="ko-KR" sz="2200" dirty="0" smtClean="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smtClean="0">
                <a:latin typeface="Arial" panose="020B0604020202020204" pitchFamily="34" charset="0"/>
                <a:ea typeface="Gulim" panose="020B0600000101010101" pitchFamily="34" charset="-127"/>
                <a:cs typeface="Arial" panose="020B0604020202020204" pitchFamily="34" charset="0"/>
              </a:rPr>
              <a:t>Branch history of last k branches</a:t>
            </a:r>
            <a:endParaRPr lang="en-US" altLang="ko-KR" sz="2400" dirty="0" smtClean="0">
              <a:latin typeface="Arial" panose="020B0604020202020204" pitchFamily="34" charset="0"/>
              <a:ea typeface="Gulim" panose="020B0600000101010101" pitchFamily="34" charset="-127"/>
              <a:cs typeface="Arial" panose="020B0604020202020204" pitchFamily="34" charset="0"/>
            </a:endParaRPr>
          </a:p>
          <a:p>
            <a:pPr marL="0" lvl="1"/>
            <a:endParaRPr lang="en-US" altLang="ko-KR" sz="2400" dirty="0">
              <a:latin typeface="Arial" panose="020B0604020202020204" pitchFamily="34" charset="0"/>
              <a:ea typeface="Gulim" panose="020B0600000101010101" pitchFamily="34" charset="-127"/>
              <a:cs typeface="Arial" panose="020B0604020202020204" pitchFamily="34" charset="0"/>
            </a:endParaRPr>
          </a:p>
          <a:p>
            <a:pPr marL="342900" lvl="1" indent="-342900">
              <a:buFont typeface="Wingdings" panose="05000000000000000000" pitchFamily="2" charset="2"/>
              <a:buChar char="Ø"/>
            </a:pPr>
            <a:r>
              <a:rPr lang="en-US" altLang="ko-KR" sz="2200" dirty="0">
                <a:latin typeface="Arial" panose="020B0604020202020204" pitchFamily="34" charset="0"/>
                <a:ea typeface="Gulim" panose="020B0600000101010101" pitchFamily="34" charset="-127"/>
                <a:cs typeface="Arial" panose="020B0604020202020204" pitchFamily="34" charset="0"/>
              </a:rPr>
              <a:t>Local predictor: The last k occurrences of the same branch (Ri,c-kRi,c-k+1….Ri,c-1</a:t>
            </a:r>
            <a:r>
              <a:rPr lang="en-US" altLang="ko-KR" sz="2200" dirty="0" smtClean="0">
                <a:latin typeface="Arial" panose="020B0604020202020204" pitchFamily="34" charset="0"/>
                <a:ea typeface="Gulim" panose="020B0600000101010101" pitchFamily="34" charset="-127"/>
                <a:cs typeface="Arial" panose="020B0604020202020204" pitchFamily="34" charset="0"/>
              </a:rPr>
              <a:t>)</a:t>
            </a:r>
          </a:p>
          <a:p>
            <a:pPr marL="0" lvl="1"/>
            <a:endParaRPr lang="en-US" altLang="ko-KR" sz="2200" dirty="0">
              <a:latin typeface="Arial" panose="020B0604020202020204" pitchFamily="34" charset="0"/>
              <a:ea typeface="Gulim" panose="020B0600000101010101" pitchFamily="34" charset="-127"/>
              <a:cs typeface="Arial" panose="020B0604020202020204" pitchFamily="34" charset="0"/>
            </a:endParaRPr>
          </a:p>
          <a:p>
            <a:pPr marL="285750" indent="-285750">
              <a:lnSpc>
                <a:spcPct val="90000"/>
              </a:lnSpc>
              <a:buFont typeface="Wingdings" panose="05000000000000000000" pitchFamily="2" charset="2"/>
              <a:buChar char="Ø"/>
            </a:pP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Global predictor: The last k branches encountered</a:t>
            </a:r>
          </a:p>
          <a:p>
            <a:pPr>
              <a:lnSpc>
                <a:spcPct val="90000"/>
              </a:lnSpc>
            </a:pP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2200" dirty="0" smtClean="0">
                <a:uFill>
                  <a:solidFill>
                    <a:srgbClr val="000000"/>
                  </a:solidFill>
                </a:uFill>
                <a:latin typeface="Arial" panose="020B0604020202020204" pitchFamily="34" charset="0"/>
                <a:ea typeface="Arial" panose="020B0604020202020204" pitchFamily="34" charset="0"/>
                <a:cs typeface="Arial" panose="020B0604020202020204" pitchFamily="34" charset="0"/>
              </a:rPr>
              <a:t>   Implemented </a:t>
            </a:r>
            <a:r>
              <a:rPr lang="en-US" altLang="ko-KR" sz="2200" dirty="0">
                <a:uFill>
                  <a:solidFill>
                    <a:srgbClr val="000000"/>
                  </a:solidFill>
                </a:uFill>
                <a:latin typeface="Arial" panose="020B0604020202020204" pitchFamily="34" charset="0"/>
                <a:ea typeface="Arial" panose="020B0604020202020204" pitchFamily="34" charset="0"/>
                <a:cs typeface="Arial" panose="020B0604020202020204" pitchFamily="34" charset="0"/>
              </a:rPr>
              <a:t>by k-bit shift register</a:t>
            </a:r>
          </a:p>
          <a:p>
            <a:pPr marL="0" lvl="2"/>
            <a:endParaRPr lang="en-US" altLang="ko-KR" sz="2400" dirty="0">
              <a:latin typeface="Arial" panose="020B0604020202020204" pitchFamily="34" charset="0"/>
              <a:ea typeface="Gulim" panose="020B0600000101010101" pitchFamily="34" charset="-127"/>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7712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34</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Organization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mc:AlternateContent xmlns:mc="http://schemas.openxmlformats.org/markup-compatibility/2006" xmlns:a14="http://schemas.microsoft.com/office/drawing/2010/main">
        <mc:Choice Requires="a14">
          <p:sp>
            <p:nvSpPr>
              <p:cNvPr id="7" name="Subtitle 2"/>
              <p:cNvSpPr>
                <a:spLocks noGrp="1"/>
              </p:cNvSpPr>
              <p:nvPr>
                <p:ph type="subTitle" idx="1"/>
              </p:nvPr>
            </p:nvSpPr>
            <p:spPr>
              <a:xfrm>
                <a:off x="661861" y="1822324"/>
                <a:ext cx="7883236" cy="4414301"/>
              </a:xfrm>
            </p:spPr>
            <p:txBody>
              <a:bodyPr>
                <a:normAutofit/>
              </a:bodyPr>
              <a:lstStyle/>
              <a:p>
                <a:pPr algn="l">
                  <a:lnSpc>
                    <a:spcPct val="90000"/>
                  </a:lnSpc>
                  <a:buClrTx/>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Pattern history table (PHT)</a:t>
                </a:r>
                <a:b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br>
                <a:endPar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l">
                  <a:lnSpc>
                    <a:spcPct val="90000"/>
                  </a:lnSpc>
                  <a:buClrTx/>
                  <a:buFont typeface="Wingdings" panose="05000000000000000000" pitchFamily="2" charset="2"/>
                  <a:buChar char="Ø"/>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Indexed by a history pattern of last k branches</a:t>
                </a:r>
                <a:b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br>
                <a:endPar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l">
                  <a:lnSpc>
                    <a:spcPct val="90000"/>
                  </a:lnSpc>
                  <a:buClrTx/>
                  <a:buFont typeface="Wingdings" panose="05000000000000000000" pitchFamily="2" charset="2"/>
                  <a:buChar char="Ø"/>
                </a:pPr>
                <a:r>
                  <a:rPr lang="en-US" altLang="ko-KR" sz="2400" dirty="0" smtClean="0">
                    <a:solidFill>
                      <a:schemeClr val="tx1"/>
                    </a:solidFill>
                    <a:latin typeface="Arial" panose="020B0604020202020204" pitchFamily="34" charset="0"/>
                    <a:ea typeface="Gulim" panose="020B0600000101010101" pitchFamily="34" charset="-127"/>
                    <a:cs typeface="Arial" panose="020B0604020202020204" pitchFamily="34" charset="0"/>
                  </a:rPr>
                  <a:t>Prediction function z= </a:t>
                </a:r>
                <a:r>
                  <a:rPr lang="en-US" altLang="ko-KR" sz="24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r>
                  <a:rPr lang="en-US" altLang="ko-KR" sz="2400" dirty="0" err="1"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Sc</a:t>
                </a:r>
                <a:r>
                  <a:rPr lang="en-US" altLang="ko-KR" sz="24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endParaRPr lang="en-US" altLang="ko-KR" sz="18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endParaRPr>
              </a:p>
              <a:p>
                <a:pPr lvl="2" algn="l" defTabSz="914400">
                  <a:lnSpc>
                    <a:spcPct val="90000"/>
                  </a:lnSpc>
                  <a:buClrTx/>
                </a:pPr>
                <a:endParaRPr lang="en-US" altLang="ko-KR" sz="18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endParaRPr>
              </a:p>
              <a:p>
                <a:pPr marL="342900" indent="-342900" algn="l">
                  <a:lnSpc>
                    <a:spcPct val="90000"/>
                  </a:lnSpc>
                  <a:buClrTx/>
                  <a:buFont typeface="Wingdings" panose="05000000000000000000" pitchFamily="2" charset="2"/>
                  <a:buChar char="Ø"/>
                </a:pPr>
                <a:r>
                  <a:rPr lang="en-US" altLang="ko-KR" sz="2400" dirty="0">
                    <a:solidFill>
                      <a:schemeClr val="tx1"/>
                    </a:solidFill>
                    <a:latin typeface="Arial" panose="020B0604020202020204" pitchFamily="34" charset="0"/>
                    <a:ea typeface="Gulim" panose="020B0600000101010101" pitchFamily="34" charset="-127"/>
                    <a:cs typeface="Arial" panose="020B0604020202020204" pitchFamily="34" charset="0"/>
                    <a:sym typeface="Symbol" pitchFamily="18" charset="2"/>
                  </a:rPr>
                  <a:t>Prediction is based on the branch behavior for the last s occurrences of the pattern</a:t>
                </a:r>
              </a:p>
              <a:p>
                <a:pPr marL="742950" lvl="1" indent="-285750" algn="l" defTabSz="914400">
                  <a:lnSpc>
                    <a:spcPct val="90000"/>
                  </a:lnSpc>
                  <a:buClrTx/>
                  <a:buFont typeface="Wingdings" panose="05000000000000000000" pitchFamily="2" charset="2"/>
                  <a:buChar char="ü"/>
                </a:pP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State transition function Sc+1 = (</a:t>
                </a:r>
                <a:r>
                  <a:rPr lang="en-US" altLang="ko-KR" sz="2000" dirty="0" err="1">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Sc</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 </a:t>
                </a:r>
                <a:r>
                  <a:rPr lang="en-US" altLang="ko-KR" sz="2000" dirty="0" err="1">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Ri,c</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sym typeface="Symbol" pitchFamily="18" charset="2"/>
                  </a:rPr>
                  <a:t>)</a:t>
                </a:r>
              </a:p>
              <a:p>
                <a:pPr marL="742950" lvl="1" indent="-285750" algn="l" defTabSz="914400">
                  <a:lnSpc>
                    <a:spcPct val="90000"/>
                  </a:lnSpc>
                  <a:buClrTx/>
                  <a:buFont typeface="Wingdings" panose="05000000000000000000" pitchFamily="2" charset="2"/>
                  <a:buChar char="ü"/>
                </a:pPr>
                <a14:m>
                  <m:oMath xmlns:m="http://schemas.openxmlformats.org/officeDocument/2006/math">
                    <m:sSup>
                      <m:sSupPr>
                        <m:ctrlPr>
                          <a:rPr lang="en-US" altLang="ko-KR" sz="2000" i="1" smtClean="0">
                            <a:solidFill>
                              <a:srgbClr val="051899"/>
                            </a:solidFill>
                            <a:uFill>
                              <a:solidFill>
                                <a:srgbClr val="000000"/>
                              </a:solidFill>
                            </a:uFill>
                            <a:latin typeface="Cambria Math" panose="02040503050406030204" pitchFamily="18" charset="0"/>
                            <a:ea typeface="Arial" panose="020B0604020202020204" pitchFamily="34" charset="0"/>
                            <a:cs typeface="Arial" panose="020B0604020202020204" pitchFamily="34" charset="0"/>
                          </a:rPr>
                        </m:ctrlPr>
                      </m:sSupPr>
                      <m:e>
                        <m:r>
                          <a:rPr lang="en-US" altLang="ko-KR" sz="2000" b="0" i="1" smtClean="0">
                            <a:solidFill>
                              <a:srgbClr val="051899"/>
                            </a:solidFill>
                            <a:uFill>
                              <a:solidFill>
                                <a:srgbClr val="000000"/>
                              </a:solidFill>
                            </a:uFill>
                            <a:latin typeface="Cambria Math" panose="02040503050406030204" pitchFamily="18" charset="0"/>
                            <a:ea typeface="Arial" panose="020B0604020202020204" pitchFamily="34" charset="0"/>
                            <a:cs typeface="Arial" panose="020B0604020202020204" pitchFamily="34" charset="0"/>
                          </a:rPr>
                          <m:t>2</m:t>
                        </m:r>
                      </m:e>
                      <m:sup>
                        <m:r>
                          <a:rPr lang="en-US" altLang="ko-KR" sz="2000" b="0" i="1" smtClean="0">
                            <a:solidFill>
                              <a:srgbClr val="051899"/>
                            </a:solidFill>
                            <a:uFill>
                              <a:solidFill>
                                <a:srgbClr val="000000"/>
                              </a:solidFill>
                            </a:uFill>
                            <a:latin typeface="Cambria Math" panose="02040503050406030204" pitchFamily="18" charset="0"/>
                            <a:ea typeface="Arial" panose="020B0604020202020204" pitchFamily="34" charset="0"/>
                            <a:cs typeface="Arial" panose="020B0604020202020204" pitchFamily="34" charset="0"/>
                          </a:rPr>
                          <m:t>𝑏</m:t>
                        </m:r>
                      </m:sup>
                    </m:sSup>
                  </m:oMath>
                </a14:m>
                <a:r>
                  <a:rPr lang="en-US" altLang="ko-KR" sz="2000" dirty="0" smtClean="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altLang="ko-KR" sz="2000" dirty="0">
                    <a:solidFill>
                      <a:srgbClr val="051899"/>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saturating up-down counter</a:t>
                </a:r>
              </a:p>
              <a:p>
                <a:pPr>
                  <a:buClrTx/>
                </a:pPr>
                <a:endParaRPr lang="zh-CN" altLang="en-US" dirty="0">
                  <a:latin typeface="Arial" panose="020B0604020202020204" pitchFamily="34" charset="0"/>
                  <a:cs typeface="Arial" panose="020B0604020202020204" pitchFamily="34" charset="0"/>
                </a:endParaRPr>
              </a:p>
            </p:txBody>
          </p:sp>
        </mc:Choice>
        <mc:Fallback xmlns="">
          <p:sp>
            <p:nvSpPr>
              <p:cNvPr id="7" name="Subtitle 2"/>
              <p:cNvSpPr>
                <a:spLocks noGrp="1" noRot="1" noChangeAspect="1" noMove="1" noResize="1" noEditPoints="1" noAdjustHandles="1" noChangeArrowheads="1" noChangeShapeType="1" noTextEdit="1"/>
              </p:cNvSpPr>
              <p:nvPr>
                <p:ph type="subTitle" idx="1"/>
              </p:nvPr>
            </p:nvSpPr>
            <p:spPr>
              <a:xfrm>
                <a:off x="661861" y="1822324"/>
                <a:ext cx="7883236" cy="4414301"/>
              </a:xfrm>
              <a:blipFill rotWithShape="0">
                <a:blip r:embed="rId3"/>
                <a:stretch>
                  <a:fillRect l="-1237" t="-1796" r="-1392"/>
                </a:stretch>
              </a:blipFill>
            </p:spPr>
            <p:txBody>
              <a:bodyPr/>
              <a:lstStyle/>
              <a:p>
                <a:r>
                  <a:rPr lang="ko-KR" altLang="en-US">
                    <a:noFill/>
                  </a:rPr>
                  <a:t> </a:t>
                </a:r>
              </a:p>
            </p:txBody>
          </p:sp>
        </mc:Fallback>
      </mc:AlternateContent>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037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35</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wo-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1861" y="1523999"/>
            <a:ext cx="6817112" cy="4153469"/>
          </a:xfrm>
          <a:prstGeom prst="rect">
            <a:avLst/>
          </a:prstGeom>
          <a:noFill/>
        </p:spPr>
      </p:pic>
      <p:sp>
        <p:nvSpPr>
          <p:cNvPr id="7" name="Rectangle 6"/>
          <p:cNvSpPr/>
          <p:nvPr/>
        </p:nvSpPr>
        <p:spPr>
          <a:xfrm>
            <a:off x="661861" y="657227"/>
            <a:ext cx="6817112" cy="619272"/>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Two-level predictor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Structure </a:t>
            </a:r>
            <a:r>
              <a:rPr lang="en-US" sz="3200" dirty="0"/>
              <a:t>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
        <p:nvSpPr>
          <p:cNvPr id="9" name="TextBox 8"/>
          <p:cNvSpPr txBox="1"/>
          <p:nvPr/>
        </p:nvSpPr>
        <p:spPr>
          <a:xfrm>
            <a:off x="2244437" y="5719813"/>
            <a:ext cx="3394364" cy="369332"/>
          </a:xfrm>
          <a:prstGeom prst="rect">
            <a:avLst/>
          </a:prstGeom>
          <a:noFill/>
        </p:spPr>
        <p:txBody>
          <a:bodyPr wrap="square" rtlCol="0">
            <a:spAutoFit/>
          </a:bodyPr>
          <a:lstStyle/>
          <a:p>
            <a:r>
              <a:rPr lang="en-US" b="1" dirty="0">
                <a:solidFill>
                  <a:srgbClr val="002060"/>
                </a:solidFill>
              </a:rPr>
              <a:t>Two-level predictor Structure </a:t>
            </a:r>
          </a:p>
        </p:txBody>
      </p:sp>
    </p:spTree>
    <p:extLst>
      <p:ext uri="{BB962C8B-B14F-4D97-AF65-F5344CB8AC3E}">
        <p14:creationId xmlns:p14="http://schemas.microsoft.com/office/powerpoint/2010/main" val="262918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553718" y="1381760"/>
            <a:ext cx="6831819" cy="1602600"/>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Tx/>
            </a:pPr>
            <a:r>
              <a:rPr lang="en-US" altLang="ko-KR" dirty="0" smtClean="0">
                <a:solidFill>
                  <a:srgbClr val="FF0000"/>
                </a:solidFill>
                <a:latin typeface="Arial" panose="020B0604020202020204" pitchFamily="34" charset="0"/>
                <a:cs typeface="Arial" panose="020B0604020202020204" pitchFamily="34" charset="0"/>
              </a:rPr>
              <a:t>The Rationale:</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Having the prediction depend on the outcome of only 1 branch might produce bad predictions </a:t>
            </a:r>
          </a:p>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Some branch outcomes are correlated</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3"/>
          <a:stretch>
            <a:fillRect/>
          </a:stretch>
        </p:blipFill>
        <p:spPr>
          <a:xfrm>
            <a:off x="1436233" y="2984360"/>
            <a:ext cx="4181475" cy="3086100"/>
          </a:xfrm>
          <a:prstGeom prst="rect">
            <a:avLst/>
          </a:prstGeom>
        </p:spPr>
      </p:pic>
      <p:sp>
        <p:nvSpPr>
          <p:cNvPr id="83" name="Slide Number Placeholder 3"/>
          <p:cNvSpPr>
            <a:spLocks noGrp="1"/>
          </p:cNvSpPr>
          <p:nvPr>
            <p:ph type="sldNum" sz="quarter" idx="12"/>
          </p:nvPr>
        </p:nvSpPr>
        <p:spPr>
          <a:xfrm>
            <a:off x="7830535" y="6054063"/>
            <a:ext cx="697391" cy="365125"/>
          </a:xfrm>
        </p:spPr>
        <p:txBody>
          <a:bodyPr/>
          <a:lstStyle/>
          <a:p>
            <a:r>
              <a:rPr lang="en-US" dirty="0" smtClean="0"/>
              <a:t>38</a:t>
            </a:r>
            <a:endParaRPr lang="en-US" dirty="0"/>
          </a:p>
        </p:txBody>
      </p:sp>
    </p:spTree>
    <p:extLst>
      <p:ext uri="{BB962C8B-B14F-4D97-AF65-F5344CB8AC3E}">
        <p14:creationId xmlns:p14="http://schemas.microsoft.com/office/powerpoint/2010/main" val="307245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23089" y="4293154"/>
            <a:ext cx="6831819" cy="1760909"/>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buClrTx/>
            </a:pPr>
            <a:r>
              <a:rPr lang="en-US" altLang="ko-KR" dirty="0">
                <a:solidFill>
                  <a:schemeClr val="tx1"/>
                </a:solidFill>
              </a:rPr>
              <a:t>if branches 1 &amp; 2 are taken, branch 3 is not </a:t>
            </a:r>
            <a:r>
              <a:rPr lang="en-US" altLang="ko-KR" dirty="0" smtClean="0">
                <a:solidFill>
                  <a:schemeClr val="tx1"/>
                </a:solidFill>
              </a:rPr>
              <a:t>taken</a:t>
            </a:r>
          </a:p>
          <a:p>
            <a:pPr algn="ctr">
              <a:buClrTx/>
            </a:pPr>
            <a:endParaRPr lang="en-US" altLang="ko-KR" dirty="0" smtClean="0"/>
          </a:p>
          <a:p>
            <a:pPr algn="l"/>
            <a:r>
              <a:rPr lang="en-US" altLang="ko-KR" b="1" dirty="0">
                <a:solidFill>
                  <a:srgbClr val="FF0000"/>
                </a:solidFill>
                <a:effectLst>
                  <a:outerShdw blurRad="38100" dist="38100" dir="2700000" algn="tl">
                    <a:srgbClr val="000000">
                      <a:alpha val="43137"/>
                    </a:srgbClr>
                  </a:outerShdw>
                </a:effectLst>
              </a:rPr>
              <a:t>⇒</a:t>
            </a:r>
            <a:r>
              <a:rPr lang="en-US" altLang="ko-KR" dirty="0"/>
              <a:t> </a:t>
            </a:r>
            <a:r>
              <a:rPr lang="en-US" altLang="ko-KR" dirty="0">
                <a:solidFill>
                  <a:schemeClr val="tx1"/>
                </a:solidFill>
              </a:rPr>
              <a:t>use a</a:t>
            </a:r>
            <a:r>
              <a:rPr lang="en-US" altLang="ko-KR" dirty="0"/>
              <a:t> </a:t>
            </a:r>
            <a:r>
              <a:rPr lang="en-US" altLang="ko-KR" b="1" dirty="0">
                <a:solidFill>
                  <a:schemeClr val="accent2">
                    <a:lumMod val="60000"/>
                    <a:lumOff val="40000"/>
                  </a:schemeClr>
                </a:solidFill>
                <a:effectLst>
                  <a:outerShdw blurRad="38100" dist="38100" dir="2700000" algn="tl">
                    <a:srgbClr val="000000">
                      <a:alpha val="43137"/>
                    </a:srgbClr>
                  </a:outerShdw>
                </a:effectLst>
              </a:rPr>
              <a:t>history of the past m </a:t>
            </a:r>
            <a:r>
              <a:rPr lang="en-US" altLang="ko-KR" b="1" dirty="0" smtClean="0">
                <a:solidFill>
                  <a:schemeClr val="accent2">
                    <a:lumMod val="60000"/>
                    <a:lumOff val="40000"/>
                  </a:schemeClr>
                </a:solidFill>
                <a:effectLst>
                  <a:outerShdw blurRad="38100" dist="38100" dir="2700000" algn="tl">
                    <a:srgbClr val="000000">
                      <a:alpha val="43137"/>
                    </a:srgbClr>
                  </a:outerShdw>
                </a:effectLst>
              </a:rPr>
              <a:t>branches</a:t>
            </a:r>
            <a:r>
              <a:rPr lang="en-US" altLang="ko-KR" b="1" dirty="0" smtClean="0"/>
              <a:t> </a:t>
            </a:r>
            <a:r>
              <a:rPr lang="en-US" altLang="ko-KR" dirty="0" smtClean="0">
                <a:solidFill>
                  <a:schemeClr val="tx1"/>
                </a:solidFill>
              </a:rPr>
              <a:t>represents </a:t>
            </a:r>
            <a:r>
              <a:rPr lang="en-US" altLang="ko-KR" dirty="0">
                <a:solidFill>
                  <a:schemeClr val="tx1"/>
                </a:solidFill>
              </a:rPr>
              <a:t>a path </a:t>
            </a:r>
            <a:r>
              <a:rPr lang="en-US" altLang="ko-KR" dirty="0" smtClean="0">
                <a:solidFill>
                  <a:schemeClr val="tx1"/>
                </a:solidFill>
              </a:rPr>
              <a:t>    </a:t>
            </a:r>
            <a:br>
              <a:rPr lang="en-US" altLang="ko-KR" dirty="0" smtClean="0">
                <a:solidFill>
                  <a:schemeClr val="tx1"/>
                </a:solidFill>
              </a:rPr>
            </a:br>
            <a:r>
              <a:rPr lang="en-US" altLang="ko-KR" dirty="0" smtClean="0">
                <a:solidFill>
                  <a:schemeClr val="tx1"/>
                </a:solidFill>
              </a:rPr>
              <a:t>    through </a:t>
            </a:r>
            <a:r>
              <a:rPr lang="en-US" altLang="ko-KR" dirty="0">
                <a:solidFill>
                  <a:schemeClr val="tx1"/>
                </a:solidFill>
              </a:rPr>
              <a:t>the </a:t>
            </a:r>
            <a:r>
              <a:rPr lang="en-US" altLang="ko-KR" dirty="0" smtClean="0">
                <a:solidFill>
                  <a:schemeClr val="tx1"/>
                </a:solidFill>
              </a:rPr>
              <a:t>program (</a:t>
            </a:r>
            <a:r>
              <a:rPr lang="en-US" altLang="ko-KR" dirty="0">
                <a:solidFill>
                  <a:schemeClr val="tx1"/>
                </a:solidFill>
              </a:rPr>
              <a:t>but still n bits of prediction)</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39</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p:cNvPicPr>
            <a:picLocks noChangeAspect="1"/>
          </p:cNvPicPr>
          <p:nvPr/>
        </p:nvPicPr>
        <p:blipFill>
          <a:blip r:embed="rId3"/>
          <a:stretch>
            <a:fillRect/>
          </a:stretch>
        </p:blipFill>
        <p:spPr>
          <a:xfrm>
            <a:off x="1032887" y="1570121"/>
            <a:ext cx="5410200" cy="2647950"/>
          </a:xfrm>
          <a:prstGeom prst="rect">
            <a:avLst/>
          </a:prstGeom>
        </p:spPr>
      </p:pic>
    </p:spTree>
    <p:extLst>
      <p:ext uri="{BB962C8B-B14F-4D97-AF65-F5344CB8AC3E}">
        <p14:creationId xmlns:p14="http://schemas.microsoft.com/office/powerpoint/2010/main" val="313121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563766" y="1399229"/>
            <a:ext cx="6831819" cy="2167936"/>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altLang="ko-KR" b="1" dirty="0">
                <a:solidFill>
                  <a:srgbClr val="FF0000"/>
                </a:solidFill>
              </a:rPr>
              <a:t>General idea </a:t>
            </a:r>
            <a:r>
              <a:rPr lang="en-US" altLang="ko-KR" dirty="0">
                <a:solidFill>
                  <a:schemeClr val="tx1"/>
                </a:solidFill>
              </a:rPr>
              <a:t>of correlated branch prediction:</a:t>
            </a:r>
          </a:p>
          <a:p>
            <a:pPr marL="285750" indent="-285750" algn="l">
              <a:buClrTx/>
              <a:buFont typeface="Wingdings" panose="05000000000000000000" pitchFamily="2" charset="2"/>
              <a:buChar char="Ø"/>
            </a:pPr>
            <a:r>
              <a:rPr lang="en-US" altLang="ko-KR" dirty="0" smtClean="0">
                <a:solidFill>
                  <a:schemeClr val="tx1"/>
                </a:solidFill>
              </a:rPr>
              <a:t>put </a:t>
            </a:r>
            <a:r>
              <a:rPr lang="en-US" altLang="ko-KR" dirty="0">
                <a:solidFill>
                  <a:schemeClr val="tx1"/>
                </a:solidFill>
              </a:rPr>
              <a:t>the global branch history in a </a:t>
            </a:r>
            <a:r>
              <a:rPr lang="en-US" altLang="ko-KR" b="1" dirty="0">
                <a:solidFill>
                  <a:srgbClr val="FF0000"/>
                </a:solidFill>
              </a:rPr>
              <a:t>global history register</a:t>
            </a:r>
          </a:p>
          <a:p>
            <a:pPr marL="285750" indent="-285750" algn="l">
              <a:buClrTx/>
              <a:buFont typeface="Wingdings" panose="05000000000000000000" pitchFamily="2" charset="2"/>
              <a:buChar char="Ø"/>
            </a:pPr>
            <a:r>
              <a:rPr lang="en-US" altLang="ko-KR" dirty="0" smtClean="0">
                <a:solidFill>
                  <a:schemeClr val="tx1"/>
                </a:solidFill>
              </a:rPr>
              <a:t>global </a:t>
            </a:r>
            <a:r>
              <a:rPr lang="en-US" altLang="ko-KR" dirty="0">
                <a:solidFill>
                  <a:schemeClr val="tx1"/>
                </a:solidFill>
              </a:rPr>
              <a:t>history is a </a:t>
            </a:r>
            <a:r>
              <a:rPr lang="en-US" altLang="ko-KR" b="1" dirty="0">
                <a:solidFill>
                  <a:srgbClr val="92D050"/>
                </a:solidFill>
              </a:rPr>
              <a:t>shift register</a:t>
            </a:r>
            <a:r>
              <a:rPr lang="en-US" altLang="ko-KR" dirty="0">
                <a:solidFill>
                  <a:schemeClr val="tx1"/>
                </a:solidFill>
              </a:rPr>
              <a:t>: shift left in the new </a:t>
            </a:r>
            <a:r>
              <a:rPr lang="en-US" altLang="ko-KR" dirty="0" smtClean="0">
                <a:solidFill>
                  <a:schemeClr val="tx1"/>
                </a:solidFill>
              </a:rPr>
              <a:t>branch outcome</a:t>
            </a:r>
            <a:endParaRPr lang="en-US" altLang="ko-KR" dirty="0">
              <a:solidFill>
                <a:schemeClr val="tx1"/>
              </a:solidFill>
            </a:endParaRPr>
          </a:p>
          <a:p>
            <a:pPr marL="285750" indent="-285750" algn="l">
              <a:buClrTx/>
              <a:buFont typeface="Wingdings" panose="05000000000000000000" pitchFamily="2" charset="2"/>
              <a:buChar char="Ø"/>
            </a:pPr>
            <a:r>
              <a:rPr lang="en-US" altLang="ko-KR" dirty="0" smtClean="0">
                <a:solidFill>
                  <a:schemeClr val="tx1"/>
                </a:solidFill>
              </a:rPr>
              <a:t>use </a:t>
            </a:r>
            <a:r>
              <a:rPr lang="en-US" altLang="ko-KR" dirty="0">
                <a:solidFill>
                  <a:schemeClr val="tx1"/>
                </a:solidFill>
              </a:rPr>
              <a:t>its value to access a </a:t>
            </a:r>
            <a:r>
              <a:rPr lang="en-US" altLang="ko-KR" b="1" dirty="0">
                <a:solidFill>
                  <a:srgbClr val="FF0000"/>
                </a:solidFill>
              </a:rPr>
              <a:t>pattern history table (PHT) </a:t>
            </a:r>
            <a:r>
              <a:rPr lang="en-US" altLang="ko-KR" dirty="0">
                <a:solidFill>
                  <a:schemeClr val="tx1"/>
                </a:solidFill>
              </a:rPr>
              <a:t>of </a:t>
            </a:r>
            <a:r>
              <a:rPr lang="en-US" altLang="ko-KR" dirty="0" smtClean="0">
                <a:solidFill>
                  <a:schemeClr val="tx1"/>
                </a:solidFill>
              </a:rPr>
              <a:t>2-bit saturating </a:t>
            </a:r>
            <a:r>
              <a:rPr lang="en-US" altLang="ko-KR" dirty="0">
                <a:solidFill>
                  <a:schemeClr val="tx1"/>
                </a:solidFill>
              </a:rPr>
              <a:t>counters</a:t>
            </a:r>
            <a:endParaRPr lang="en-US" altLang="ko-KR" dirty="0">
              <a:solidFill>
                <a:schemeClr val="tx1"/>
              </a:solidFill>
              <a:latin typeface="Arial" panose="020B0604020202020204" pitchFamily="34" charset="0"/>
              <a:cs typeface="Arial" panose="020B0604020202020204" pitchFamily="34" charset="0"/>
            </a:endParaRPr>
          </a:p>
        </p:txBody>
      </p:sp>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40</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3"/>
          <a:stretch>
            <a:fillRect/>
          </a:stretch>
        </p:blipFill>
        <p:spPr>
          <a:xfrm>
            <a:off x="1518403" y="3526973"/>
            <a:ext cx="4854935" cy="3083188"/>
          </a:xfrm>
          <a:prstGeom prst="rect">
            <a:avLst/>
          </a:prstGeom>
        </p:spPr>
      </p:pic>
    </p:spTree>
    <p:extLst>
      <p:ext uri="{BB962C8B-B14F-4D97-AF65-F5344CB8AC3E}">
        <p14:creationId xmlns:p14="http://schemas.microsoft.com/office/powerpoint/2010/main" val="3068667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p:cNvSpPr>
          <p:nvPr/>
        </p:nvSpPr>
        <p:spPr>
          <a:xfrm>
            <a:off x="763063" y="671211"/>
            <a:ext cx="4014121" cy="55631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orrelating Branches</a:t>
            </a:r>
            <a:endParaRPr lang="en-US" sz="3000" b="1" dirty="0">
              <a:solidFill>
                <a:schemeClr val="accent5"/>
              </a:solidFill>
              <a:latin typeface="+mn-lt"/>
            </a:endParaRPr>
          </a:p>
        </p:txBody>
      </p:sp>
      <p:sp>
        <p:nvSpPr>
          <p:cNvPr id="76" name="Slide Number Placeholder 3"/>
          <p:cNvSpPr>
            <a:spLocks noGrp="1"/>
          </p:cNvSpPr>
          <p:nvPr>
            <p:ph type="sldNum" sz="quarter" idx="12"/>
          </p:nvPr>
        </p:nvSpPr>
        <p:spPr>
          <a:xfrm>
            <a:off x="7830535" y="6054063"/>
            <a:ext cx="697391" cy="365125"/>
          </a:xfrm>
        </p:spPr>
        <p:txBody>
          <a:bodyPr/>
          <a:lstStyle/>
          <a:p>
            <a:r>
              <a:rPr lang="en-US" dirty="0" smtClean="0"/>
              <a:t>41</a:t>
            </a:r>
            <a:endParaRPr lang="en-US" dirty="0"/>
          </a:p>
        </p:txBody>
      </p:sp>
      <p:sp>
        <p:nvSpPr>
          <p:cNvPr id="8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82"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3"/>
          <a:stretch>
            <a:fillRect/>
          </a:stretch>
        </p:blipFill>
        <p:spPr>
          <a:xfrm>
            <a:off x="745192" y="1339120"/>
            <a:ext cx="6489621" cy="3906120"/>
          </a:xfrm>
          <a:prstGeom prst="rect">
            <a:avLst/>
          </a:prstGeom>
        </p:spPr>
      </p:pic>
      <p:sp>
        <p:nvSpPr>
          <p:cNvPr id="8" name="Rectangle 3"/>
          <p:cNvSpPr txBox="1">
            <a:spLocks noChangeArrowheads="1"/>
          </p:cNvSpPr>
          <p:nvPr/>
        </p:nvSpPr>
        <p:spPr>
          <a:xfrm>
            <a:off x="563766" y="4877367"/>
            <a:ext cx="6831819" cy="1516502"/>
          </a:xfrm>
          <a:prstGeom prst="rect">
            <a:avLst/>
          </a:prstGeom>
          <a:noFill/>
          <a:ln/>
        </p:spPr>
        <p:txBody>
          <a:bodyPr vert="horz" lIns="92075" tIns="46038" rIns="92075" bIns="46038"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a:solidFill>
                  <a:schemeClr val="tx1"/>
                </a:solidFill>
              </a:rPr>
              <a:t>Access a row in the “partitioned” PHT with the low-order bits of </a:t>
            </a:r>
            <a:r>
              <a:rPr lang="en-US" altLang="ko-KR" dirty="0" smtClean="0">
                <a:solidFill>
                  <a:schemeClr val="tx1"/>
                </a:solidFill>
              </a:rPr>
              <a:t>branch address</a:t>
            </a:r>
            <a:endParaRPr lang="en-US" altLang="ko-KR" dirty="0">
              <a:solidFill>
                <a:schemeClr val="tx1"/>
              </a:solidFill>
            </a:endParaRPr>
          </a:p>
          <a:p>
            <a:pPr marL="285750" indent="-285750" algn="l">
              <a:buClrTx/>
              <a:buFont typeface="Wingdings" panose="05000000000000000000" pitchFamily="2" charset="2"/>
              <a:buChar char="Ø"/>
            </a:pPr>
            <a:r>
              <a:rPr lang="en-US" altLang="ko-KR" dirty="0" smtClean="0">
                <a:solidFill>
                  <a:schemeClr val="tx1"/>
                </a:solidFill>
              </a:rPr>
              <a:t>Choose </a:t>
            </a:r>
            <a:r>
              <a:rPr lang="en-US" altLang="ko-KR" dirty="0">
                <a:solidFill>
                  <a:schemeClr val="tx1"/>
                </a:solidFill>
              </a:rPr>
              <a:t>which PHT with the global branch history</a:t>
            </a:r>
          </a:p>
          <a:p>
            <a:pPr marL="285750" indent="-285750" algn="l">
              <a:buClrTx/>
              <a:buFont typeface="Wingdings" panose="05000000000000000000" pitchFamily="2" charset="2"/>
              <a:buChar char="Ø"/>
            </a:pPr>
            <a:r>
              <a:rPr lang="en-US" altLang="ko-KR" dirty="0" smtClean="0">
                <a:solidFill>
                  <a:schemeClr val="tx1"/>
                </a:solidFill>
              </a:rPr>
              <a:t>Contents </a:t>
            </a:r>
            <a:r>
              <a:rPr lang="en-US" altLang="ko-KR" dirty="0">
                <a:solidFill>
                  <a:schemeClr val="tx1"/>
                </a:solidFill>
              </a:rPr>
              <a:t>is the prediction</a:t>
            </a:r>
            <a:endParaRPr lang="en-US" altLang="ko-K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25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B9F67F0-7A87-470E-B2F5-42F66C73C23D}" type="slidenum">
              <a:rPr lang="en-US" smtClean="0"/>
              <a:t>4</a:t>
            </a:fld>
            <a:endParaRPr lang="en-US"/>
          </a:p>
        </p:txBody>
      </p:sp>
      <p:pic>
        <p:nvPicPr>
          <p:cNvPr id="8"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7673" y="1450120"/>
            <a:ext cx="6867672" cy="3693319"/>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Branch </a:t>
            </a:r>
            <a:r>
              <a:rPr lang="en-US" dirty="0">
                <a:latin typeface="Arial" panose="020B0604020202020204" pitchFamily="34" charset="0"/>
                <a:cs typeface="Arial" panose="020B0604020202020204" pitchFamily="34" charset="0"/>
              </a:rPr>
              <a:t>prediction scheme is required to fix this problem by minimize the performance penalty from branching. </a:t>
            </a: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If </a:t>
            </a:r>
            <a:r>
              <a:rPr lang="en-US" dirty="0">
                <a:latin typeface="Arial" panose="020B0604020202020204" pitchFamily="34" charset="0"/>
                <a:cs typeface="Arial" panose="020B0604020202020204" pitchFamily="34" charset="0"/>
              </a:rPr>
              <a:t>branches are predicted poorly, it may create more work for the processor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Our </a:t>
            </a:r>
            <a:r>
              <a:rPr lang="en-US" dirty="0">
                <a:latin typeface="Arial" panose="020B0604020202020204" pitchFamily="34" charset="0"/>
                <a:cs typeface="Arial" panose="020B0604020202020204" pitchFamily="34" charset="0"/>
              </a:rPr>
              <a:t>project discusses and implements a simulator of branch prediction strategies with the goal of finding a method to maximize the rate of correct </a:t>
            </a:r>
            <a:r>
              <a:rPr lang="en-US" dirty="0" smtClean="0">
                <a:latin typeface="Arial" panose="020B0604020202020204" pitchFamily="34" charset="0"/>
                <a:cs typeface="Arial" panose="020B0604020202020204" pitchFamily="34" charset="0"/>
              </a:rPr>
              <a:t>predict</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latin typeface="Arial" panose="020B0604020202020204" pitchFamily="34" charset="0"/>
                <a:cs typeface="Arial" panose="020B0604020202020204" pitchFamily="34" charset="0"/>
              </a:rPr>
              <a:t> Evaluate our </a:t>
            </a:r>
            <a:r>
              <a:rPr lang="en-US" dirty="0">
                <a:latin typeface="Arial" panose="020B0604020202020204" pitchFamily="34" charset="0"/>
                <a:cs typeface="Arial" panose="020B0604020202020204" pitchFamily="34" charset="0"/>
              </a:rPr>
              <a:t>ideas by comparing the performance of several existing prediction schemes and find some efficient methods to improve the branch prediction strategies</a:t>
            </a:r>
          </a:p>
        </p:txBody>
      </p:sp>
      <p:sp>
        <p:nvSpPr>
          <p:cNvPr id="5" name="Title 1"/>
          <p:cNvSpPr txBox="1">
            <a:spLocks/>
          </p:cNvSpPr>
          <p:nvPr/>
        </p:nvSpPr>
        <p:spPr>
          <a:xfrm>
            <a:off x="696036" y="660128"/>
            <a:ext cx="6139181" cy="524639"/>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1.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Abstract Cont.</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5137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40</a:t>
            </a:fld>
            <a:endParaRPr lang="en-US" dirty="0"/>
          </a:p>
        </p:txBody>
      </p:sp>
      <p:sp>
        <p:nvSpPr>
          <p:cNvPr id="8" name="Title 1"/>
          <p:cNvSpPr txBox="1">
            <a:spLocks/>
          </p:cNvSpPr>
          <p:nvPr/>
        </p:nvSpPr>
        <p:spPr>
          <a:xfrm>
            <a:off x="763063" y="580775"/>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err="1"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Gshare</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내용 개체 틀 2"/>
          <p:cNvSpPr txBox="1">
            <a:spLocks/>
          </p:cNvSpPr>
          <p:nvPr/>
        </p:nvSpPr>
        <p:spPr>
          <a:xfrm>
            <a:off x="609738" y="1735616"/>
            <a:ext cx="6347714" cy="416531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sz="2200" dirty="0" err="1" smtClean="0">
                <a:solidFill>
                  <a:schemeClr val="tx1"/>
                </a:solidFill>
                <a:latin typeface="Arial" panose="020B0604020202020204" pitchFamily="34" charset="0"/>
                <a:cs typeface="Arial" panose="020B0604020202020204" pitchFamily="34" charset="0"/>
              </a:rPr>
              <a:t>Gshare</a:t>
            </a:r>
            <a:r>
              <a:rPr lang="en-US" altLang="ko-KR" sz="2200" dirty="0" smtClean="0">
                <a:solidFill>
                  <a:schemeClr val="tx1"/>
                </a:solidFill>
                <a:latin typeface="Arial" panose="020B0604020202020204" pitchFamily="34" charset="0"/>
                <a:cs typeface="Arial" panose="020B0604020202020204" pitchFamily="34" charset="0"/>
              </a:rPr>
              <a:t> : Global history with index Sharing</a:t>
            </a:r>
          </a:p>
          <a:p>
            <a:pPr marL="285750" indent="-285750" algn="l">
              <a:buClrTx/>
              <a:buFont typeface="Wingdings" panose="05000000000000000000" pitchFamily="2" charset="2"/>
              <a:buChar char="Ø"/>
            </a:pPr>
            <a:r>
              <a:rPr lang="en-US" altLang="ko-KR" sz="2200" dirty="0" err="1" smtClean="0">
                <a:solidFill>
                  <a:schemeClr val="tx1"/>
                </a:solidFill>
                <a:latin typeface="Arial" panose="020B0604020202020204" pitchFamily="34" charset="0"/>
                <a:cs typeface="Arial" panose="020B0604020202020204" pitchFamily="34" charset="0"/>
              </a:rPr>
              <a:t>McFarling</a:t>
            </a:r>
            <a:r>
              <a:rPr lang="en-US" altLang="ko-KR" sz="2200" dirty="0" smtClean="0">
                <a:solidFill>
                  <a:schemeClr val="tx1"/>
                </a:solidFill>
                <a:latin typeface="Arial" panose="020B0604020202020204" pitchFamily="34" charset="0"/>
                <a:cs typeface="Arial" panose="020B0604020202020204" pitchFamily="34" charset="0"/>
              </a:rPr>
              <a:t> suggest in 1993</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Both </a:t>
            </a:r>
            <a:r>
              <a:rPr lang="en-US" altLang="ko-KR" sz="2200" dirty="0">
                <a:solidFill>
                  <a:schemeClr val="tx1"/>
                </a:solidFill>
                <a:latin typeface="Arial" panose="020B0604020202020204" pitchFamily="34" charset="0"/>
                <a:cs typeface="Arial" panose="020B0604020202020204" pitchFamily="34" charset="0"/>
              </a:rPr>
              <a:t>G</a:t>
            </a:r>
            <a:r>
              <a:rPr lang="en-US" altLang="ko-KR" sz="2200" dirty="0" smtClean="0">
                <a:solidFill>
                  <a:schemeClr val="tx1"/>
                </a:solidFill>
                <a:latin typeface="Arial" panose="020B0604020202020204" pitchFamily="34" charset="0"/>
                <a:cs typeface="Arial" panose="020B0604020202020204" pitchFamily="34" charset="0"/>
              </a:rPr>
              <a:t>lobal history (BHR) and Branch address</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using XOR to index into the PHT</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Global branch history and pattern history</a:t>
            </a:r>
          </a:p>
          <a:p>
            <a:pPr marL="285750" indent="-285750" algn="l">
              <a:buClrTx/>
              <a:buFont typeface="Wingdings" panose="05000000000000000000" pitchFamily="2" charset="2"/>
              <a:buChar char="Ø"/>
            </a:pPr>
            <a:r>
              <a:rPr lang="en-US" altLang="ko-KR" sz="2200" dirty="0" smtClean="0">
                <a:solidFill>
                  <a:schemeClr val="tx1"/>
                </a:solidFill>
                <a:latin typeface="Arial" panose="020B0604020202020204" pitchFamily="34" charset="0"/>
                <a:cs typeface="Arial" panose="020B0604020202020204" pitchFamily="34" charset="0"/>
              </a:rPr>
              <a:t>Hardware Cost for k history (BHR) bits</a:t>
            </a:r>
            <a:br>
              <a:rPr lang="en-US" altLang="ko-KR" sz="2200" dirty="0" smtClean="0">
                <a:solidFill>
                  <a:schemeClr val="tx1"/>
                </a:solidFill>
                <a:latin typeface="Arial" panose="020B0604020202020204" pitchFamily="34" charset="0"/>
                <a:cs typeface="Arial" panose="020B0604020202020204" pitchFamily="34" charset="0"/>
              </a:rPr>
            </a:br>
            <a:r>
              <a:rPr lang="en-US" altLang="ko-KR" sz="2200" dirty="0" smtClean="0">
                <a:solidFill>
                  <a:schemeClr val="tx1"/>
                </a:solidFill>
                <a:latin typeface="Arial" panose="020B0604020202020204" pitchFamily="34" charset="0"/>
                <a:cs typeface="Arial" panose="020B0604020202020204" pitchFamily="34" charset="0"/>
              </a:rPr>
              <a:t>- </a:t>
            </a:r>
            <a:r>
              <a:rPr lang="en-US" altLang="ko-KR" sz="2400" dirty="0">
                <a:solidFill>
                  <a:schemeClr val="tx1"/>
                </a:solidFill>
                <a:ea typeface="굴림" panose="020B0600000101010101" pitchFamily="50" charset="-127"/>
              </a:rPr>
              <a:t>k + 2 x 2</a:t>
            </a:r>
            <a:r>
              <a:rPr lang="en-US" altLang="ko-KR" sz="2400" baseline="30000" dirty="0">
                <a:solidFill>
                  <a:schemeClr val="tx1"/>
                </a:solidFill>
                <a:ea typeface="굴림" panose="020B0600000101010101" pitchFamily="50" charset="-127"/>
              </a:rPr>
              <a:t>k</a:t>
            </a:r>
            <a:r>
              <a:rPr lang="en-US" altLang="ko-KR" sz="2400" dirty="0">
                <a:solidFill>
                  <a:schemeClr val="tx1"/>
                </a:solidFill>
                <a:ea typeface="굴림" panose="020B0600000101010101" pitchFamily="50" charset="-127"/>
              </a:rPr>
              <a:t> bits</a:t>
            </a:r>
            <a:endParaRPr lang="en-US" altLang="ko-KR" sz="2200" dirty="0" smtClean="0">
              <a:solidFill>
                <a:schemeClr val="tx1"/>
              </a:solidFill>
              <a:latin typeface="Arial" panose="020B0604020202020204" pitchFamily="34" charset="0"/>
              <a:cs typeface="Arial" panose="020B0604020202020204" pitchFamily="34" charset="0"/>
            </a:endParaRPr>
          </a:p>
        </p:txBody>
      </p:sp>
      <p:sp>
        <p:nvSpPr>
          <p:cNvPr id="5"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6"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23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41</a:t>
            </a:fld>
            <a:endParaRPr lang="en-US" dirty="0"/>
          </a:p>
        </p:txBody>
      </p:sp>
      <p:grpSp>
        <p:nvGrpSpPr>
          <p:cNvPr id="7" name="그룹 6"/>
          <p:cNvGrpSpPr/>
          <p:nvPr/>
        </p:nvGrpSpPr>
        <p:grpSpPr>
          <a:xfrm>
            <a:off x="711341" y="2311120"/>
            <a:ext cx="7119194" cy="4199467"/>
            <a:chOff x="461688" y="1282700"/>
            <a:chExt cx="9870686" cy="5286373"/>
          </a:xfrm>
          <a:noFill/>
        </p:grpSpPr>
        <p:pic>
          <p:nvPicPr>
            <p:cNvPr id="8" name="Picture 4" descr="gsh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82700"/>
              <a:ext cx="6762750" cy="4981575"/>
            </a:xfrm>
            <a:prstGeom prst="rect">
              <a:avLst/>
            </a:prstGeom>
            <a:grpFill/>
            <a:extLst/>
          </p:spPr>
        </p:pic>
        <p:sp>
          <p:nvSpPr>
            <p:cNvPr id="9" name="Text Box 5"/>
            <p:cNvSpPr txBox="1">
              <a:spLocks noChangeArrowheads="1"/>
            </p:cNvSpPr>
            <p:nvPr/>
          </p:nvSpPr>
          <p:spPr bwMode="auto">
            <a:xfrm>
              <a:off x="461688" y="1682580"/>
              <a:ext cx="1009650" cy="30480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a:ea typeface="굴림" panose="020B0600000101010101" pitchFamily="50" charset="-127"/>
                </a:rPr>
                <a:t>First Level</a:t>
              </a:r>
              <a:endParaRPr lang="en-US" altLang="ko-KR" dirty="0">
                <a:ea typeface="굴림" panose="020B0600000101010101" pitchFamily="50" charset="-127"/>
              </a:endParaRPr>
            </a:p>
          </p:txBody>
        </p:sp>
        <p:sp>
          <p:nvSpPr>
            <p:cNvPr id="10" name="Text Box 6"/>
            <p:cNvSpPr txBox="1">
              <a:spLocks noChangeArrowheads="1"/>
            </p:cNvSpPr>
            <p:nvPr/>
          </p:nvSpPr>
          <p:spPr bwMode="auto">
            <a:xfrm>
              <a:off x="685800" y="4619909"/>
              <a:ext cx="1783558" cy="361535"/>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dirty="0">
                  <a:ea typeface="굴림" panose="020B0600000101010101" pitchFamily="50" charset="-127"/>
                </a:rPr>
                <a:t>Second Level</a:t>
              </a:r>
              <a:endParaRPr lang="en-US" altLang="ko-KR" dirty="0">
                <a:ea typeface="굴림" panose="020B0600000101010101" pitchFamily="50" charset="-127"/>
              </a:endParaRPr>
            </a:p>
          </p:txBody>
        </p:sp>
        <p:sp>
          <p:nvSpPr>
            <p:cNvPr id="11" name="Text Box 8"/>
            <p:cNvSpPr txBox="1">
              <a:spLocks noChangeArrowheads="1"/>
            </p:cNvSpPr>
            <p:nvPr/>
          </p:nvSpPr>
          <p:spPr bwMode="auto">
            <a:xfrm>
              <a:off x="685800" y="2084388"/>
              <a:ext cx="857250" cy="44291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BHR</a:t>
              </a:r>
            </a:p>
          </p:txBody>
        </p:sp>
        <p:sp>
          <p:nvSpPr>
            <p:cNvPr id="12" name="Text Box 9"/>
            <p:cNvSpPr txBox="1">
              <a:spLocks noChangeArrowheads="1"/>
            </p:cNvSpPr>
            <p:nvPr/>
          </p:nvSpPr>
          <p:spPr bwMode="auto">
            <a:xfrm>
              <a:off x="990599" y="5030789"/>
              <a:ext cx="1478759" cy="43384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One PHT</a:t>
              </a:r>
            </a:p>
          </p:txBody>
        </p:sp>
        <p:sp>
          <p:nvSpPr>
            <p:cNvPr id="13" name="Text Box 11"/>
            <p:cNvSpPr txBox="1">
              <a:spLocks noChangeArrowheads="1"/>
            </p:cNvSpPr>
            <p:nvPr/>
          </p:nvSpPr>
          <p:spPr bwMode="auto">
            <a:xfrm>
              <a:off x="6121398" y="3993456"/>
              <a:ext cx="4210976" cy="444264"/>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ea typeface="굴림" panose="020B0600000101010101" pitchFamily="50" charset="-127"/>
                </a:rPr>
                <a:t>Index Into Second Level</a:t>
              </a:r>
            </a:p>
          </p:txBody>
        </p:sp>
        <p:sp>
          <p:nvSpPr>
            <p:cNvPr id="14" name="Text Box 12"/>
            <p:cNvSpPr txBox="1">
              <a:spLocks noChangeArrowheads="1"/>
            </p:cNvSpPr>
            <p:nvPr/>
          </p:nvSpPr>
          <p:spPr bwMode="auto">
            <a:xfrm>
              <a:off x="5775325" y="2779713"/>
              <a:ext cx="4557049" cy="43384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dirty="0">
                  <a:ea typeface="굴림" panose="020B0600000101010101" pitchFamily="50" charset="-127"/>
                </a:rPr>
                <a:t>k low bits of branch address</a:t>
              </a:r>
            </a:p>
          </p:txBody>
        </p:sp>
        <p:sp>
          <p:nvSpPr>
            <p:cNvPr id="15" name="Text Box 13"/>
            <p:cNvSpPr txBox="1">
              <a:spLocks noChangeArrowheads="1"/>
            </p:cNvSpPr>
            <p:nvPr/>
          </p:nvSpPr>
          <p:spPr bwMode="auto">
            <a:xfrm>
              <a:off x="3184525" y="2322513"/>
              <a:ext cx="644525" cy="274637"/>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(k bits)</a:t>
              </a:r>
            </a:p>
          </p:txBody>
        </p:sp>
        <p:sp>
          <p:nvSpPr>
            <p:cNvPr id="16" name="Text Box 15"/>
            <p:cNvSpPr txBox="1">
              <a:spLocks noChangeArrowheads="1"/>
            </p:cNvSpPr>
            <p:nvPr/>
          </p:nvSpPr>
          <p:spPr bwMode="auto">
            <a:xfrm>
              <a:off x="775494" y="6264273"/>
              <a:ext cx="4818062" cy="30480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a:ea typeface="굴림" panose="020B0600000101010101" pitchFamily="50" charset="-127"/>
                </a:rPr>
                <a:t>One Pattern History Table (PHT) with 2</a:t>
              </a:r>
              <a:r>
                <a:rPr lang="en-US" altLang="ko-KR" sz="1400" baseline="30000" dirty="0">
                  <a:ea typeface="굴림" panose="020B0600000101010101" pitchFamily="50" charset="-127"/>
                </a:rPr>
                <a:t>k</a:t>
              </a:r>
              <a:r>
                <a:rPr lang="en-US" altLang="ko-KR" sz="1400" dirty="0">
                  <a:ea typeface="굴림" panose="020B0600000101010101" pitchFamily="50" charset="-127"/>
                </a:rPr>
                <a:t> entries (predictors)</a:t>
              </a:r>
            </a:p>
          </p:txBody>
        </p:sp>
        <p:sp>
          <p:nvSpPr>
            <p:cNvPr id="17" name="Text Box 16"/>
            <p:cNvSpPr txBox="1">
              <a:spLocks noChangeArrowheads="1"/>
            </p:cNvSpPr>
            <p:nvPr/>
          </p:nvSpPr>
          <p:spPr bwMode="auto">
            <a:xfrm>
              <a:off x="893762" y="4114800"/>
              <a:ext cx="4353013" cy="361535"/>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dirty="0">
                  <a:ea typeface="굴림" panose="020B0600000101010101" pitchFamily="50" charset="-127"/>
                </a:rPr>
                <a:t>2-bit saturating counters (predictors)</a:t>
              </a:r>
            </a:p>
          </p:txBody>
        </p:sp>
        <p:sp>
          <p:nvSpPr>
            <p:cNvPr id="18" name="Line 17"/>
            <p:cNvSpPr>
              <a:spLocks noChangeShapeType="1"/>
            </p:cNvSpPr>
            <p:nvPr/>
          </p:nvSpPr>
          <p:spPr bwMode="auto">
            <a:xfrm>
              <a:off x="2362200" y="4419600"/>
              <a:ext cx="533400" cy="609600"/>
            </a:xfrm>
            <a:prstGeom prst="line">
              <a:avLst/>
            </a:prstGeom>
            <a:grpFill/>
            <a:ln w="1270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 name="Line 18"/>
            <p:cNvSpPr>
              <a:spLocks noChangeShapeType="1"/>
            </p:cNvSpPr>
            <p:nvPr/>
          </p:nvSpPr>
          <p:spPr bwMode="auto">
            <a:xfrm flipH="1">
              <a:off x="5715000" y="4114800"/>
              <a:ext cx="457200" cy="15240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Text Box 19"/>
            <p:cNvSpPr txBox="1">
              <a:spLocks noChangeArrowheads="1"/>
            </p:cNvSpPr>
            <p:nvPr/>
          </p:nvSpPr>
          <p:spPr bwMode="auto">
            <a:xfrm>
              <a:off x="5943600" y="3428999"/>
              <a:ext cx="938359" cy="503666"/>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dirty="0">
                  <a:solidFill>
                    <a:srgbClr val="FF0000"/>
                  </a:solidFill>
                  <a:ea typeface="굴림" panose="020B0600000101010101" pitchFamily="50" charset="-127"/>
                </a:rPr>
                <a:t>XOR</a:t>
              </a:r>
              <a:endParaRPr lang="en-US" altLang="ko-KR" b="1" dirty="0">
                <a:solidFill>
                  <a:srgbClr val="FF0000"/>
                </a:solidFill>
                <a:ea typeface="굴림" panose="020B0600000101010101" pitchFamily="50" charset="-127"/>
              </a:endParaRPr>
            </a:p>
          </p:txBody>
        </p:sp>
        <p:sp>
          <p:nvSpPr>
            <p:cNvPr id="21" name="Text Box 20"/>
            <p:cNvSpPr txBox="1">
              <a:spLocks noChangeArrowheads="1"/>
            </p:cNvSpPr>
            <p:nvPr/>
          </p:nvSpPr>
          <p:spPr bwMode="auto">
            <a:xfrm>
              <a:off x="6689726" y="3465513"/>
              <a:ext cx="2276333" cy="464923"/>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b="1" dirty="0">
                  <a:solidFill>
                    <a:srgbClr val="FF0000"/>
                  </a:solidFill>
                  <a:ea typeface="굴림" panose="020B0600000101010101" pitchFamily="50" charset="-127"/>
                </a:rPr>
                <a:t>(bitwise XOR)</a:t>
              </a:r>
            </a:p>
          </p:txBody>
        </p:sp>
        <p:sp>
          <p:nvSpPr>
            <p:cNvPr id="22" name="Text Box 21"/>
            <p:cNvSpPr txBox="1">
              <a:spLocks noChangeArrowheads="1"/>
            </p:cNvSpPr>
            <p:nvPr/>
          </p:nvSpPr>
          <p:spPr bwMode="auto">
            <a:xfrm>
              <a:off x="7086600" y="1752600"/>
              <a:ext cx="2323121" cy="54230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400" dirty="0">
                  <a:ea typeface="굴림" panose="020B0600000101010101" pitchFamily="50" charset="-127"/>
                </a:rPr>
                <a:t>Here a = k</a:t>
              </a:r>
            </a:p>
          </p:txBody>
        </p:sp>
      </p:grpSp>
      <p:sp>
        <p:nvSpPr>
          <p:cNvPr id="3" name="내용 개체 틀 2"/>
          <p:cNvSpPr>
            <a:spLocks noGrp="1"/>
          </p:cNvSpPr>
          <p:nvPr>
            <p:ph idx="1"/>
          </p:nvPr>
        </p:nvSpPr>
        <p:spPr>
          <a:xfrm>
            <a:off x="715365" y="1412157"/>
            <a:ext cx="6695369" cy="739397"/>
          </a:xfrm>
        </p:spPr>
        <p:txBody>
          <a:bodyPr/>
          <a:lstStyle/>
          <a:p>
            <a:pPr algn="l"/>
            <a:r>
              <a:rPr lang="en-US" altLang="ko-KR" dirty="0">
                <a:solidFill>
                  <a:schemeClr val="tx1"/>
                </a:solidFill>
                <a:latin typeface="Arial" panose="020B0604020202020204" pitchFamily="34" charset="0"/>
                <a:cs typeface="Arial" panose="020B0604020202020204" pitchFamily="34" charset="0"/>
              </a:rPr>
              <a:t>Branch and pattern history are kept globally. History and branch address </a:t>
            </a:r>
            <a:r>
              <a:rPr lang="en-US" altLang="ko-KR" dirty="0" smtClean="0">
                <a:solidFill>
                  <a:schemeClr val="tx1"/>
                </a:solidFill>
                <a:latin typeface="Arial" panose="020B0604020202020204" pitchFamily="34" charset="0"/>
                <a:cs typeface="Arial" panose="020B0604020202020204" pitchFamily="34" charset="0"/>
              </a:rPr>
              <a:t>are </a:t>
            </a:r>
            <a:r>
              <a:rPr lang="en-US" altLang="ko-KR" b="1" dirty="0" err="1">
                <a:solidFill>
                  <a:srgbClr val="FF0000"/>
                </a:solidFill>
                <a:latin typeface="Arial" panose="020B0604020202020204" pitchFamily="34" charset="0"/>
                <a:cs typeface="Arial" panose="020B0604020202020204" pitchFamily="34" charset="0"/>
              </a:rPr>
              <a:t>XOR</a:t>
            </a:r>
            <a:r>
              <a:rPr lang="en-US" altLang="ko-KR" dirty="0" err="1">
                <a:solidFill>
                  <a:schemeClr val="tx1"/>
                </a:solidFill>
                <a:latin typeface="Arial" panose="020B0604020202020204" pitchFamily="34" charset="0"/>
                <a:cs typeface="Arial" panose="020B0604020202020204" pitchFamily="34" charset="0"/>
              </a:rPr>
              <a:t>ed</a:t>
            </a:r>
            <a:r>
              <a:rPr lang="en-US" altLang="ko-KR" dirty="0">
                <a:solidFill>
                  <a:srgbClr val="FF0000"/>
                </a:solidFill>
                <a:latin typeface="Arial" panose="020B0604020202020204" pitchFamily="34" charset="0"/>
                <a:cs typeface="Arial" panose="020B0604020202020204" pitchFamily="34" charset="0"/>
              </a:rPr>
              <a:t> </a:t>
            </a:r>
            <a:r>
              <a:rPr lang="en-US" altLang="ko-KR" dirty="0">
                <a:solidFill>
                  <a:schemeClr val="tx1"/>
                </a:solidFill>
                <a:latin typeface="Arial" panose="020B0604020202020204" pitchFamily="34" charset="0"/>
                <a:cs typeface="Arial" panose="020B0604020202020204" pitchFamily="34" charset="0"/>
              </a:rPr>
              <a:t>and the result is used to index </a:t>
            </a:r>
            <a:r>
              <a:rPr lang="en-US" altLang="ko-KR" dirty="0" smtClean="0">
                <a:solidFill>
                  <a:schemeClr val="tx1"/>
                </a:solidFill>
                <a:latin typeface="Arial" panose="020B0604020202020204" pitchFamily="34" charset="0"/>
                <a:cs typeface="Arial" panose="020B0604020202020204" pitchFamily="34" charset="0"/>
              </a:rPr>
              <a:t>the </a:t>
            </a:r>
            <a:r>
              <a:rPr lang="en-US" altLang="ko-KR" dirty="0">
                <a:solidFill>
                  <a:schemeClr val="tx1"/>
                </a:solidFill>
                <a:latin typeface="Arial" panose="020B0604020202020204" pitchFamily="34" charset="0"/>
                <a:cs typeface="Arial" panose="020B0604020202020204" pitchFamily="34" charset="0"/>
              </a:rPr>
              <a:t>PHT</a:t>
            </a:r>
            <a:endParaRPr lang="ko-KR" altLang="en-US" dirty="0">
              <a:solidFill>
                <a:schemeClr val="tx1"/>
              </a:solidFill>
              <a:latin typeface="Arial" panose="020B0604020202020204" pitchFamily="34" charset="0"/>
              <a:cs typeface="Arial" panose="020B0604020202020204" pitchFamily="34" charset="0"/>
            </a:endParaRPr>
          </a:p>
        </p:txBody>
      </p:sp>
      <p:sp>
        <p:nvSpPr>
          <p:cNvPr id="23" name="Title 1"/>
          <p:cNvSpPr txBox="1">
            <a:spLocks/>
          </p:cNvSpPr>
          <p:nvPr/>
        </p:nvSpPr>
        <p:spPr>
          <a:xfrm>
            <a:off x="763063" y="553444"/>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G-share Predictors</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4"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2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8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3063" y="1604988"/>
            <a:ext cx="6380342" cy="4814200"/>
          </a:xfrm>
        </p:spPr>
        <p:txBody>
          <a:bodyPr>
            <a:noAutofit/>
          </a:bodyPr>
          <a:lstStyle/>
          <a:p>
            <a:pPr marL="342900" indent="-342900" algn="l">
              <a:buClrTx/>
              <a:buFont typeface="Wingdings" panose="05000000000000000000" pitchFamily="2" charset="2"/>
              <a:buChar char="Ø"/>
            </a:pP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Michaud, </a:t>
            </a:r>
            <a:r>
              <a:rPr lang="en-US" altLang="ko-KR" i="1" dirty="0" err="1">
                <a:solidFill>
                  <a:schemeClr val="tx1"/>
                </a:solidFill>
                <a:latin typeface="Arial" panose="020B0604020202020204" pitchFamily="34" charset="0"/>
                <a:ea typeface="굴림" panose="020B0600000101010101" pitchFamily="50" charset="-127"/>
                <a:cs typeface="Arial" panose="020B0604020202020204" pitchFamily="34" charset="0"/>
              </a:rPr>
              <a:t>Seznec</a:t>
            </a: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 </a:t>
            </a:r>
            <a:r>
              <a:rPr lang="en-US" altLang="ko-KR" i="1" dirty="0" err="1">
                <a:solidFill>
                  <a:schemeClr val="tx1"/>
                </a:solidFill>
                <a:latin typeface="Arial" panose="020B0604020202020204" pitchFamily="34" charset="0"/>
                <a:ea typeface="굴림" panose="020B0600000101010101" pitchFamily="50" charset="-127"/>
                <a:cs typeface="Arial" panose="020B0604020202020204" pitchFamily="34" charset="0"/>
              </a:rPr>
              <a:t>Uhlig</a:t>
            </a:r>
            <a:r>
              <a:rPr lang="en-US" altLang="ko-KR" i="1" dirty="0">
                <a:solidFill>
                  <a:schemeClr val="tx1"/>
                </a:solidFill>
                <a:latin typeface="Arial" panose="020B0604020202020204" pitchFamily="34" charset="0"/>
                <a:ea typeface="굴림" panose="020B0600000101010101" pitchFamily="50" charset="-127"/>
                <a:cs typeface="Arial" panose="020B0604020202020204" pitchFamily="34" charset="0"/>
              </a:rPr>
              <a:t>, 1997</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Most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a</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liasing occurs lack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of Associativity in PHT</a:t>
            </a: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major contribution of aliasing is conflict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aliasing, </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not capacity aliasing</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best way to deal with conflict aliasing is to make </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set associative in PHT.</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But, this requires tags, and is not cost effective.</a:t>
            </a:r>
            <a:endPar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Instead, Skewed is using </a:t>
            </a:r>
            <a:r>
              <a:rPr lang="en-US" altLang="ko-KR" dirty="0" smtClean="0">
                <a:solidFill>
                  <a:srgbClr val="FF0000"/>
                </a:solidFill>
                <a:latin typeface="Arial" panose="020B0604020202020204" pitchFamily="34" charset="0"/>
                <a:ea typeface="굴림" panose="020B0600000101010101" pitchFamily="50" charset="-127"/>
                <a:cs typeface="Arial" panose="020B0604020202020204" pitchFamily="34" charset="0"/>
              </a:rPr>
              <a:t>Skewing Function</a:t>
            </a:r>
            <a:endParaRPr lang="en-US" altLang="ko-KR" dirty="0">
              <a:solidFill>
                <a:srgbClr val="FF0000"/>
              </a:solidFill>
              <a:latin typeface="Arial" panose="020B0604020202020204" pitchFamily="34" charset="0"/>
              <a:ea typeface="굴림" panose="020B0600000101010101" pitchFamily="50" charset="-127"/>
              <a:cs typeface="Arial" panose="020B0604020202020204" pitchFamily="34" charset="0"/>
            </a:endParaRP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Splits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PHT into 3 </a:t>
            </a: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banks (f1, f2, f3)</a:t>
            </a:r>
            <a:b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b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 Each bank using </a:t>
            </a:r>
            <a:r>
              <a:rPr lang="en-US" altLang="ko-KR" dirty="0">
                <a:solidFill>
                  <a:schemeClr val="tx1"/>
                </a:solidFill>
                <a:latin typeface="Arial" panose="020B0604020202020204" pitchFamily="34" charset="0"/>
                <a:ea typeface="굴림" panose="020B0600000101010101" pitchFamily="50" charset="-127"/>
                <a:cs typeface="Arial" panose="020B0604020202020204" pitchFamily="34" charset="0"/>
              </a:rPr>
              <a:t>unique hashing function per bank</a:t>
            </a:r>
          </a:p>
          <a:p>
            <a:pPr marL="342900" indent="-342900" algn="l">
              <a:buClrTx/>
              <a:buFont typeface="Wingdings" panose="05000000000000000000" pitchFamily="2" charset="2"/>
              <a:buChar char="Ø"/>
            </a:pPr>
            <a:r>
              <a:rPr lang="en-US" altLang="ko-KR" dirty="0" smtClean="0">
                <a:solidFill>
                  <a:schemeClr val="tx1"/>
                </a:solidFill>
                <a:latin typeface="Arial" panose="020B0604020202020204" pitchFamily="34" charset="0"/>
                <a:ea typeface="굴림" panose="020B0600000101010101" pitchFamily="50" charset="-127"/>
                <a:cs typeface="Arial" panose="020B0604020202020204" pitchFamily="34" charset="0"/>
              </a:rPr>
              <a:t>The prediction is made according to majority vote among the three banks</a:t>
            </a:r>
          </a:p>
        </p:txBody>
      </p:sp>
      <p:sp>
        <p:nvSpPr>
          <p:cNvPr id="4" name="슬라이드 번호 개체 틀 3"/>
          <p:cNvSpPr>
            <a:spLocks noGrp="1"/>
          </p:cNvSpPr>
          <p:nvPr>
            <p:ph type="sldNum" sz="quarter" idx="12"/>
          </p:nvPr>
        </p:nvSpPr>
        <p:spPr/>
        <p:txBody>
          <a:bodyPr/>
          <a:lstStyle/>
          <a:p>
            <a:fld id="{FB9F67F0-7A87-470E-B2F5-42F66C73C23D}" type="slidenum">
              <a:rPr lang="en-US" smtClean="0"/>
              <a:pPr/>
              <a:t>42</a:t>
            </a:fld>
            <a:endParaRPr lang="en-US" dirty="0"/>
          </a:p>
        </p:txBody>
      </p:sp>
      <p:sp>
        <p:nvSpPr>
          <p:cNvPr id="5" name="Title 1"/>
          <p:cNvSpPr txBox="1">
            <a:spLocks/>
          </p:cNvSpPr>
          <p:nvPr/>
        </p:nvSpPr>
        <p:spPr>
          <a:xfrm>
            <a:off x="763063" y="480292"/>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Skewed 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334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43</a:t>
            </a:fld>
            <a:endParaRPr lang="en-US" dirty="0"/>
          </a:p>
        </p:txBody>
      </p:sp>
      <p:pic>
        <p:nvPicPr>
          <p:cNvPr id="5" name="Picture 4" descr="skew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05280"/>
            <a:ext cx="3571170" cy="4578323"/>
          </a:xfrm>
          <a:prstGeom prst="rect">
            <a:avLst/>
          </a:prstGeom>
          <a:noFill/>
        </p:spPr>
      </p:pic>
      <p:sp>
        <p:nvSpPr>
          <p:cNvPr id="6" name="Text Box 6"/>
          <p:cNvSpPr txBox="1">
            <a:spLocks noChangeArrowheads="1"/>
          </p:cNvSpPr>
          <p:nvPr/>
        </p:nvSpPr>
        <p:spPr bwMode="auto">
          <a:xfrm>
            <a:off x="3875809" y="2218841"/>
            <a:ext cx="3886200" cy="116955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sz="1400" dirty="0">
                <a:ea typeface="굴림" panose="020B0600000101010101" pitchFamily="50" charset="-127"/>
              </a:rPr>
              <a:t>Three different “skewed” hashing (indexing) functions f1 , f2, f3 with </a:t>
            </a:r>
            <a:r>
              <a:rPr lang="en-US" altLang="ko-KR" sz="1400" u="sng" dirty="0">
                <a:ea typeface="굴림" panose="020B0600000101010101" pitchFamily="50" charset="-127"/>
              </a:rPr>
              <a:t>inter-bank dispersion (</a:t>
            </a:r>
            <a:r>
              <a:rPr lang="en-US" altLang="ko-KR" sz="1400" u="sng" dirty="0" err="1">
                <a:ea typeface="굴림" panose="020B0600000101010101" pitchFamily="50" charset="-127"/>
              </a:rPr>
              <a:t>i.e</a:t>
            </a:r>
            <a:r>
              <a:rPr lang="en-US" altLang="ko-KR" sz="1400" u="sng" dirty="0">
                <a:ea typeface="굴림" panose="020B0600000101010101" pitchFamily="50" charset="-127"/>
              </a:rPr>
              <a:t> different  mapping/distributions)</a:t>
            </a:r>
            <a:r>
              <a:rPr lang="en-US" altLang="ko-KR" sz="1400" dirty="0">
                <a:ea typeface="굴림" panose="020B0600000101010101" pitchFamily="50" charset="-127"/>
              </a:rPr>
              <a:t>  are used to index each PHT bank in the second level</a:t>
            </a:r>
          </a:p>
        </p:txBody>
      </p:sp>
      <p:sp>
        <p:nvSpPr>
          <p:cNvPr id="7" name="Text Box 7"/>
          <p:cNvSpPr txBox="1">
            <a:spLocks noChangeArrowheads="1"/>
          </p:cNvSpPr>
          <p:nvPr/>
        </p:nvSpPr>
        <p:spPr bwMode="auto">
          <a:xfrm>
            <a:off x="4256809" y="3562640"/>
            <a:ext cx="213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50" charset="-127"/>
              </a:rPr>
              <a:t>Second Level:</a:t>
            </a:r>
          </a:p>
          <a:p>
            <a:r>
              <a:rPr lang="en-US" altLang="ko-KR" sz="2000">
                <a:ea typeface="굴림" panose="020B0600000101010101" pitchFamily="50" charset="-127"/>
              </a:rPr>
              <a:t>Three PHT banks</a:t>
            </a:r>
          </a:p>
        </p:txBody>
      </p:sp>
      <p:sp>
        <p:nvSpPr>
          <p:cNvPr id="8" name="Text Box 8"/>
          <p:cNvSpPr txBox="1">
            <a:spLocks noChangeArrowheads="1"/>
          </p:cNvSpPr>
          <p:nvPr/>
        </p:nvSpPr>
        <p:spPr bwMode="auto">
          <a:xfrm>
            <a:off x="3813465" y="1633396"/>
            <a:ext cx="9028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First Level</a:t>
            </a:r>
          </a:p>
          <a:p>
            <a:r>
              <a:rPr lang="en-US" altLang="ko-KR" sz="1200" dirty="0">
                <a:ea typeface="굴림" panose="020B0600000101010101" pitchFamily="50" charset="-127"/>
              </a:rPr>
              <a:t>  (BHR)</a:t>
            </a:r>
          </a:p>
        </p:txBody>
      </p:sp>
      <p:sp>
        <p:nvSpPr>
          <p:cNvPr id="9" name="Line 10"/>
          <p:cNvSpPr>
            <a:spLocks noChangeShapeType="1"/>
          </p:cNvSpPr>
          <p:nvPr/>
        </p:nvSpPr>
        <p:spPr bwMode="auto">
          <a:xfrm flipH="1">
            <a:off x="3418609" y="2592823"/>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Line 11"/>
          <p:cNvSpPr>
            <a:spLocks noChangeShapeType="1"/>
          </p:cNvSpPr>
          <p:nvPr/>
        </p:nvSpPr>
        <p:spPr bwMode="auto">
          <a:xfrm>
            <a:off x="3280065" y="1861996"/>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 name="Text Box 12"/>
          <p:cNvSpPr txBox="1">
            <a:spLocks noChangeArrowheads="1"/>
          </p:cNvSpPr>
          <p:nvPr/>
        </p:nvSpPr>
        <p:spPr bwMode="auto">
          <a:xfrm>
            <a:off x="4256809" y="4437172"/>
            <a:ext cx="4568536"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400" u="sng" dirty="0">
                <a:ea typeface="굴림" panose="020B0600000101010101" pitchFamily="50" charset="-127"/>
              </a:rPr>
              <a:t>Update Policy:</a:t>
            </a:r>
          </a:p>
          <a:p>
            <a:pPr>
              <a:lnSpc>
                <a:spcPct val="90000"/>
              </a:lnSpc>
              <a:spcBef>
                <a:spcPct val="20000"/>
              </a:spcBef>
              <a:buSzPct val="100000"/>
              <a:buFontTx/>
              <a:buChar char="–"/>
            </a:pPr>
            <a:r>
              <a:rPr lang="en-US" altLang="ko-KR" sz="1400" dirty="0">
                <a:ea typeface="굴림" panose="020B0600000101010101" pitchFamily="50" charset="-127"/>
              </a:rPr>
              <a:t> If the prediction is </a:t>
            </a:r>
            <a:r>
              <a:rPr lang="en-US" altLang="ko-KR" sz="1400" dirty="0" smtClean="0">
                <a:ea typeface="굴림" panose="020B0600000101010101" pitchFamily="50" charset="-127"/>
              </a:rPr>
              <a:t>wrong, </a:t>
            </a:r>
            <a:r>
              <a:rPr lang="en-US" altLang="ko-KR" sz="1400" dirty="0">
                <a:ea typeface="굴림" panose="020B0600000101010101" pitchFamily="50" charset="-127"/>
              </a:rPr>
              <a:t>all three banks are updated.  </a:t>
            </a:r>
          </a:p>
          <a:p>
            <a:pPr>
              <a:lnSpc>
                <a:spcPct val="90000"/>
              </a:lnSpc>
              <a:spcBef>
                <a:spcPct val="20000"/>
              </a:spcBef>
              <a:buSzPct val="100000"/>
              <a:buFontTx/>
              <a:buChar char="–"/>
            </a:pPr>
            <a:r>
              <a:rPr lang="en-US" altLang="ko-KR" sz="1400" dirty="0">
                <a:ea typeface="굴림" panose="020B0600000101010101" pitchFamily="50" charset="-127"/>
              </a:rPr>
              <a:t> If the prediction is correct, </a:t>
            </a:r>
            <a:r>
              <a:rPr lang="en-US" altLang="ko-KR" sz="1400" u="sng" dirty="0">
                <a:ea typeface="굴림" panose="020B0600000101010101" pitchFamily="50" charset="-127"/>
              </a:rPr>
              <a:t>only the banks that made </a:t>
            </a:r>
          </a:p>
          <a:p>
            <a:pPr>
              <a:lnSpc>
                <a:spcPct val="90000"/>
              </a:lnSpc>
              <a:spcBef>
                <a:spcPct val="20000"/>
              </a:spcBef>
              <a:buSzPct val="100000"/>
            </a:pPr>
            <a:r>
              <a:rPr lang="en-US" altLang="ko-KR" sz="1400" u="sng" dirty="0">
                <a:ea typeface="굴림" panose="020B0600000101010101" pitchFamily="50" charset="-127"/>
              </a:rPr>
              <a:t>a correct prediction will be updated</a:t>
            </a:r>
            <a:r>
              <a:rPr lang="en-US" altLang="ko-KR" sz="1400" dirty="0">
                <a:ea typeface="굴림" panose="020B0600000101010101" pitchFamily="50" charset="-127"/>
              </a:rPr>
              <a:t> </a:t>
            </a:r>
            <a:r>
              <a:rPr lang="en-US" altLang="ko-KR" sz="1400" u="sng" dirty="0">
                <a:ea typeface="굴림" panose="020B0600000101010101" pitchFamily="50" charset="-127"/>
              </a:rPr>
              <a:t>(partial updating</a:t>
            </a:r>
            <a:r>
              <a:rPr lang="en-US" altLang="ko-KR" sz="1400" dirty="0">
                <a:ea typeface="굴림" panose="020B0600000101010101" pitchFamily="50" charset="-127"/>
              </a:rPr>
              <a:t>).</a:t>
            </a:r>
          </a:p>
          <a:p>
            <a:endParaRPr lang="en-US" altLang="ko-KR" sz="1400" dirty="0">
              <a:ea typeface="굴림" panose="020B0600000101010101" pitchFamily="50" charset="-127"/>
            </a:endParaRPr>
          </a:p>
          <a:p>
            <a:endParaRPr lang="en-US" altLang="ko-KR" sz="1400" dirty="0">
              <a:ea typeface="굴림" panose="020B0600000101010101" pitchFamily="50" charset="-127"/>
            </a:endParaRPr>
          </a:p>
        </p:txBody>
      </p:sp>
      <p:sp>
        <p:nvSpPr>
          <p:cNvPr id="12" name="Text Box 13"/>
          <p:cNvSpPr txBox="1">
            <a:spLocks noChangeArrowheads="1"/>
          </p:cNvSpPr>
          <p:nvPr/>
        </p:nvSpPr>
        <p:spPr bwMode="auto">
          <a:xfrm>
            <a:off x="4369089" y="1815381"/>
            <a:ext cx="5693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k-bits</a:t>
            </a:r>
          </a:p>
        </p:txBody>
      </p:sp>
      <p:sp>
        <p:nvSpPr>
          <p:cNvPr id="13" name="Text Box 14"/>
          <p:cNvSpPr txBox="1">
            <a:spLocks noChangeArrowheads="1"/>
          </p:cNvSpPr>
          <p:nvPr/>
        </p:nvSpPr>
        <p:spPr bwMode="auto">
          <a:xfrm>
            <a:off x="2311728" y="2205983"/>
            <a:ext cx="559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 bits</a:t>
            </a:r>
          </a:p>
        </p:txBody>
      </p:sp>
      <p:sp>
        <p:nvSpPr>
          <p:cNvPr id="14" name="Text Box 15"/>
          <p:cNvSpPr txBox="1">
            <a:spLocks noChangeArrowheads="1"/>
          </p:cNvSpPr>
          <p:nvPr/>
        </p:nvSpPr>
        <p:spPr bwMode="auto">
          <a:xfrm>
            <a:off x="1162697" y="2218841"/>
            <a:ext cx="8483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ea typeface="굴림" panose="020B0600000101010101" pitchFamily="50" charset="-127"/>
              </a:rPr>
              <a:t>k low bits</a:t>
            </a:r>
          </a:p>
        </p:txBody>
      </p:sp>
      <p:sp>
        <p:nvSpPr>
          <p:cNvPr id="15" name="Text Box 16"/>
          <p:cNvSpPr txBox="1">
            <a:spLocks noChangeArrowheads="1"/>
          </p:cNvSpPr>
          <p:nvPr/>
        </p:nvSpPr>
        <p:spPr bwMode="auto">
          <a:xfrm>
            <a:off x="3372938" y="5579023"/>
            <a:ext cx="12615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smtClean="0">
                <a:ea typeface="굴림" panose="020B0600000101010101" pitchFamily="50" charset="-127"/>
              </a:rPr>
              <a:t>Majority Vote</a:t>
            </a:r>
            <a:endParaRPr lang="en-US" altLang="ko-KR" sz="1400" dirty="0">
              <a:ea typeface="굴림" panose="020B0600000101010101" pitchFamily="50" charset="-127"/>
            </a:endParaRPr>
          </a:p>
        </p:txBody>
      </p:sp>
      <p:sp>
        <p:nvSpPr>
          <p:cNvPr id="16" name="Line 17"/>
          <p:cNvSpPr>
            <a:spLocks noChangeShapeType="1"/>
          </p:cNvSpPr>
          <p:nvPr/>
        </p:nvSpPr>
        <p:spPr bwMode="auto">
          <a:xfrm>
            <a:off x="3007813" y="5564735"/>
            <a:ext cx="3810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Text Box 18"/>
          <p:cNvSpPr txBox="1">
            <a:spLocks noChangeArrowheads="1"/>
          </p:cNvSpPr>
          <p:nvPr/>
        </p:nvSpPr>
        <p:spPr bwMode="auto">
          <a:xfrm>
            <a:off x="6388822" y="5735594"/>
            <a:ext cx="1498600" cy="342900"/>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a:ea typeface="굴림" panose="020B0600000101010101" pitchFamily="50" charset="-127"/>
              </a:rPr>
              <a:t>Partial Updating</a:t>
            </a:r>
          </a:p>
        </p:txBody>
      </p:sp>
      <p:sp>
        <p:nvSpPr>
          <p:cNvPr id="18" name="Line 19"/>
          <p:cNvSpPr>
            <a:spLocks noChangeShapeType="1"/>
          </p:cNvSpPr>
          <p:nvPr/>
        </p:nvSpPr>
        <p:spPr bwMode="auto">
          <a:xfrm>
            <a:off x="6472395" y="5580511"/>
            <a:ext cx="457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Text Box 20"/>
          <p:cNvSpPr txBox="1">
            <a:spLocks noChangeArrowheads="1"/>
          </p:cNvSpPr>
          <p:nvPr/>
        </p:nvSpPr>
        <p:spPr bwMode="auto">
          <a:xfrm>
            <a:off x="155865" y="5121274"/>
            <a:ext cx="808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dirty="0">
                <a:ea typeface="굴림" panose="020B0600000101010101" pitchFamily="50" charset="-127"/>
              </a:rPr>
              <a:t>One PHT</a:t>
            </a:r>
          </a:p>
        </p:txBody>
      </p:sp>
      <p:sp>
        <p:nvSpPr>
          <p:cNvPr id="20" name="Line 21"/>
          <p:cNvSpPr>
            <a:spLocks noChangeShapeType="1"/>
          </p:cNvSpPr>
          <p:nvPr/>
        </p:nvSpPr>
        <p:spPr bwMode="auto">
          <a:xfrm flipH="1">
            <a:off x="592285" y="4664074"/>
            <a:ext cx="381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Title 1"/>
          <p:cNvSpPr txBox="1">
            <a:spLocks/>
          </p:cNvSpPr>
          <p:nvPr/>
        </p:nvSpPr>
        <p:spPr>
          <a:xfrm>
            <a:off x="763063" y="480292"/>
            <a:ext cx="5473964" cy="66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Skewed Branch Predictor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1"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pic>
        <p:nvPicPr>
          <p:cNvPr id="23"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FB9F67F0-7A87-470E-B2F5-42F66C73C23D}" type="slidenum">
              <a:rPr lang="en-US" smtClean="0"/>
              <a:pPr/>
              <a:t>44</a:t>
            </a:fld>
            <a:endParaRPr lang="en-US" dirty="0"/>
          </a:p>
        </p:txBody>
      </p:sp>
      <p:sp>
        <p:nvSpPr>
          <p:cNvPr id="8" name="Title 1"/>
          <p:cNvSpPr txBox="1">
            <a:spLocks/>
          </p:cNvSpPr>
          <p:nvPr/>
        </p:nvSpPr>
        <p:spPr>
          <a:xfrm>
            <a:off x="763062" y="596406"/>
            <a:ext cx="5637737" cy="99366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Flaws and limitation of</a:t>
            </a:r>
          </a:p>
          <a:p>
            <a:pPr algn="l"/>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 subject matter</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내용 개체 틀 2"/>
          <p:cNvSpPr txBox="1">
            <a:spLocks/>
          </p:cNvSpPr>
          <p:nvPr/>
        </p:nvSpPr>
        <p:spPr>
          <a:xfrm>
            <a:off x="609738" y="1735615"/>
            <a:ext cx="7918188" cy="431844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ko-KR" altLang="en-US"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ko-KR" altLang="en-US"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609739" y="1787473"/>
            <a:ext cx="7037058"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ajor </a:t>
            </a:r>
            <a:r>
              <a:rPr lang="en-US" dirty="0">
                <a:latin typeface="Arial" panose="020B0604020202020204" pitchFamily="34" charset="0"/>
                <a:cs typeface="Arial" panose="020B0604020202020204" pitchFamily="34" charset="0"/>
              </a:rPr>
              <a:t>limiting factor in Instruction Level Parallelism </a:t>
            </a:r>
            <a:r>
              <a:rPr lang="en-US" dirty="0" smtClean="0">
                <a:latin typeface="Arial" panose="020B0604020202020204" pitchFamily="34" charset="0"/>
                <a:cs typeface="Arial" panose="020B0604020202020204" pitchFamily="34" charset="0"/>
              </a:rPr>
              <a:t>today</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ast </a:t>
            </a:r>
            <a:r>
              <a:rPr lang="en-US" dirty="0">
                <a:latin typeface="Arial" panose="020B0604020202020204" pitchFamily="34" charset="0"/>
                <a:cs typeface="Arial" panose="020B0604020202020204" pitchFamily="34" charset="0"/>
              </a:rPr>
              <a:t>and accurate branch prediction is </a:t>
            </a:r>
            <a:r>
              <a:rPr lang="en-US" dirty="0" smtClean="0">
                <a:latin typeface="Arial" panose="020B0604020202020204" pitchFamily="34" charset="0"/>
                <a:cs typeface="Arial" panose="020B0604020202020204" pitchFamily="34" charset="0"/>
              </a:rPr>
              <a:t>required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O</a:t>
            </a:r>
            <a:r>
              <a:rPr lang="en-US" dirty="0" smtClean="0">
                <a:latin typeface="Arial" panose="020B0604020202020204" pitchFamily="34" charset="0"/>
                <a:cs typeface="Arial" panose="020B0604020202020204" pitchFamily="34" charset="0"/>
              </a:rPr>
              <a:t>lder </a:t>
            </a:r>
            <a:r>
              <a:rPr lang="en-US" dirty="0">
                <a:latin typeface="Arial" panose="020B0604020202020204" pitchFamily="34" charset="0"/>
                <a:cs typeface="Arial" panose="020B0604020202020204" pitchFamily="34" charset="0"/>
              </a:rPr>
              <a:t>bit counter schemes </a:t>
            </a:r>
            <a:r>
              <a:rPr lang="en-US" dirty="0" smtClean="0">
                <a:latin typeface="Arial" panose="020B0604020202020204" pitchFamily="34" charset="0"/>
                <a:cs typeface="Arial" panose="020B0604020202020204" pitchFamily="34" charset="0"/>
              </a:rPr>
              <a:t>are less effective </a:t>
            </a:r>
            <a:r>
              <a:rPr lang="en-US" dirty="0">
                <a:latin typeface="Arial" panose="020B0604020202020204" pitchFamily="34" charset="0"/>
                <a:cs typeface="Arial" panose="020B0604020202020204" pitchFamily="34" charset="0"/>
              </a:rPr>
              <a:t>than </a:t>
            </a:r>
            <a:r>
              <a:rPr lang="en-US" dirty="0" smtClean="0">
                <a:latin typeface="Arial" panose="020B0604020202020204" pitchFamily="34" charset="0"/>
                <a:cs typeface="Arial" panose="020B0604020202020204" pitchFamily="34" charset="0"/>
              </a:rPr>
              <a:t>“Perceptions” predictors, however, still under widely usage. </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roposed </a:t>
            </a:r>
            <a:r>
              <a:rPr lang="en-US" dirty="0">
                <a:latin typeface="Arial" panose="020B0604020202020204" pitchFamily="34" charset="0"/>
                <a:cs typeface="Arial" panose="020B0604020202020204" pitchFamily="34" charset="0"/>
              </a:rPr>
              <a:t>hybrids of </a:t>
            </a:r>
            <a:r>
              <a:rPr lang="en-US" dirty="0" smtClean="0">
                <a:latin typeface="Arial" panose="020B0604020202020204" pitchFamily="34" charset="0"/>
                <a:cs typeface="Arial" panose="020B0604020202020204" pitchFamily="34" charset="0"/>
              </a:rPr>
              <a:t>bit </a:t>
            </a:r>
            <a:r>
              <a:rPr lang="en-US" dirty="0">
                <a:latin typeface="Arial" panose="020B0604020202020204" pitchFamily="34" charset="0"/>
                <a:cs typeface="Arial" panose="020B0604020202020204" pitchFamily="34" charset="0"/>
              </a:rPr>
              <a:t>counters and </a:t>
            </a:r>
            <a:r>
              <a:rPr lang="en-US" dirty="0" smtClean="0">
                <a:latin typeface="Arial" panose="020B0604020202020204" pitchFamily="34" charset="0"/>
                <a:cs typeface="Arial" panose="020B0604020202020204" pitchFamily="34" charset="0"/>
              </a:rPr>
              <a:t>perceptions do NOT work well. </a:t>
            </a:r>
            <a:endParaRPr lang="en-US" dirty="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947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45</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1" y="620651"/>
            <a:ext cx="6817112" cy="586314"/>
          </a:xfrm>
          <a:prstGeom prst="rect">
            <a:avLst/>
          </a:prstGeom>
        </p:spPr>
        <p:txBody>
          <a:bodyPr wrap="square">
            <a:spAutoFit/>
          </a:bodyPr>
          <a:lstStyle/>
          <a:p>
            <a:pPr>
              <a:lnSpc>
                <a:spcPct val="107000"/>
              </a:lnSpc>
              <a:spcAft>
                <a:spcPts val="800"/>
              </a:spcAft>
              <a:tabLst>
                <a:tab pos="457200" algn="l"/>
              </a:tabLst>
            </a:pP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Implementation</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Subtitle 8"/>
          <p:cNvSpPr>
            <a:spLocks noGrp="1"/>
          </p:cNvSpPr>
          <p:nvPr>
            <p:ph type="subTitle" idx="1"/>
          </p:nvPr>
        </p:nvSpPr>
        <p:spPr>
          <a:xfrm>
            <a:off x="661861" y="1887734"/>
            <a:ext cx="6817112" cy="3503132"/>
          </a:xfrm>
        </p:spPr>
        <p:txBody>
          <a:bodyPr>
            <a:noAutofit/>
          </a:bodyPr>
          <a:lstStyle/>
          <a:p>
            <a:pPr marL="342900" indent="-342900" algn="just">
              <a:buClrTx/>
              <a:buFont typeface="Wingdings" panose="05000000000000000000" pitchFamily="2" charset="2"/>
              <a:buChar char="Ø"/>
            </a:pPr>
            <a:r>
              <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rPr>
              <a:t>After we implemented all these methods, we tried to look on some new approaches and improvements. We didn’t reinvent the wheel and we just slightly modified the best scheme. </a:t>
            </a:r>
            <a:endParaRPr lang="en-US" altLang="zh-CN" dirty="0" smtClean="0">
              <a:solidFill>
                <a:schemeClr val="tx1"/>
              </a:solidFill>
              <a:latin typeface="Arial" panose="020B0604020202020204" pitchFamily="34" charset="0"/>
              <a:ea typeface="Gulim" panose="020B0600000101010101" pitchFamily="34" charset="-127"/>
              <a:cs typeface="Arial" panose="020B0604020202020204" pitchFamily="34" charset="0"/>
            </a:endParaRPr>
          </a:p>
          <a:p>
            <a:pPr marL="285750" indent="-285750" algn="just">
              <a:buClrTx/>
              <a:buFont typeface="Wingdings" panose="05000000000000000000" pitchFamily="2" charset="2"/>
              <a:buChar char="Ø"/>
            </a:pPr>
            <a:endPar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endParaRPr>
          </a:p>
          <a:p>
            <a:pPr marL="342900" indent="-342900" algn="just">
              <a:buClrTx/>
              <a:buFont typeface="Wingdings" panose="05000000000000000000" pitchFamily="2" charset="2"/>
              <a:buChar char="Ø"/>
            </a:pPr>
            <a:r>
              <a:rPr lang="en-US" altLang="zh-CN" dirty="0" smtClean="0">
                <a:solidFill>
                  <a:schemeClr val="tx1"/>
                </a:solidFill>
                <a:latin typeface="Arial" panose="020B0604020202020204" pitchFamily="34" charset="0"/>
                <a:ea typeface="Gulim" panose="020B0600000101010101" pitchFamily="34" charset="-127"/>
                <a:cs typeface="Arial" panose="020B0604020202020204" pitchFamily="34" charset="0"/>
              </a:rPr>
              <a:t>The </a:t>
            </a:r>
            <a:r>
              <a:rPr lang="en-US" altLang="zh-CN" dirty="0">
                <a:solidFill>
                  <a:schemeClr val="tx1"/>
                </a:solidFill>
                <a:latin typeface="Arial" panose="020B0604020202020204" pitchFamily="34" charset="0"/>
                <a:ea typeface="Gulim" panose="020B0600000101010101" pitchFamily="34" charset="-127"/>
                <a:cs typeface="Arial" panose="020B0604020202020204" pitchFamily="34" charset="0"/>
              </a:rPr>
              <a:t>best scheme happened to be the two-level adaptive predictor. We modified it to shift both taken bit and correct bit (whether the prediction was correct) into the correlation register</a:t>
            </a:r>
            <a:r>
              <a:rPr lang="en-US" altLang="zh-CN" dirty="0">
                <a:solidFill>
                  <a:schemeClr val="tx1"/>
                </a:solidFill>
                <a:latin typeface="Arial" panose="020B0604020202020204" pitchFamily="34" charset="0"/>
                <a:cs typeface="Arial" panose="020B0604020202020204" pitchFamily="34" charset="0"/>
              </a:rPr>
              <a:t>.</a:t>
            </a:r>
            <a:endParaRPr lang="zh-CN" altLang="en-US" dirty="0">
              <a:solidFill>
                <a:schemeClr val="tx1"/>
              </a:solidFill>
              <a:latin typeface="Arial" panose="020B0604020202020204" pitchFamily="34" charset="0"/>
              <a:cs typeface="Arial" panose="020B0604020202020204" pitchFamily="34" charset="0"/>
            </a:endParaRP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5522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46</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1860" y="612462"/>
            <a:ext cx="7663273" cy="586314"/>
          </a:xfrm>
          <a:prstGeom prst="rect">
            <a:avLst/>
          </a:prstGeom>
        </p:spPr>
        <p:txBody>
          <a:bodyPr wrap="square">
            <a:spAutoFit/>
          </a:bodyPr>
          <a:lstStyle/>
          <a:p>
            <a:pPr>
              <a:lnSpc>
                <a:spcPct val="107000"/>
              </a:lnSpc>
              <a:spcAft>
                <a:spcPts val="800"/>
              </a:spcAft>
              <a:tabLst>
                <a:tab pos="457200" algn="l"/>
              </a:tabLst>
            </a:pP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mplementation </a:t>
            </a:r>
            <a:r>
              <a:rPr lang="en-US" altLang="zh-CN"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issues</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p>
        </p:txBody>
      </p:sp>
      <p:sp>
        <p:nvSpPr>
          <p:cNvPr id="7" name="Subtitle 2"/>
          <p:cNvSpPr>
            <a:spLocks noGrp="1"/>
          </p:cNvSpPr>
          <p:nvPr>
            <p:ph type="subTitle" idx="1"/>
          </p:nvPr>
        </p:nvSpPr>
        <p:spPr>
          <a:xfrm>
            <a:off x="692727" y="1378805"/>
            <a:ext cx="7273636" cy="4948843"/>
          </a:xfrm>
        </p:spPr>
        <p:txBody>
          <a:bodyPr>
            <a:noAutofit/>
          </a:bodyPr>
          <a:lstStyle/>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Branch prediction bits table size</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Number of prediction bits in each entry</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Branch Target Address(</a:t>
            </a:r>
            <a:r>
              <a:rPr lang="en-US" altLang="zh-CN" dirty="0" smtClean="0">
                <a:solidFill>
                  <a:schemeClr val="tx1"/>
                </a:solidFill>
                <a:latin typeface="Arial" panose="020B0604020202020204" pitchFamily="34" charset="0"/>
                <a:cs typeface="Arial" panose="020B0604020202020204" pitchFamily="34" charset="0"/>
              </a:rPr>
              <a:t>BTA) </a:t>
            </a:r>
            <a:r>
              <a:rPr lang="en-US" altLang="zh-CN" dirty="0">
                <a:solidFill>
                  <a:schemeClr val="tx1"/>
                </a:solidFill>
                <a:latin typeface="Arial" panose="020B0604020202020204" pitchFamily="34" charset="0"/>
                <a:cs typeface="Arial" panose="020B0604020202020204" pitchFamily="34" charset="0"/>
              </a:rPr>
              <a:t>cache size</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Non-associative vs. associative cache for BTA</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Fully </a:t>
            </a:r>
            <a:r>
              <a:rPr lang="en-US" altLang="zh-CN" dirty="0">
                <a:solidFill>
                  <a:schemeClr val="tx1"/>
                </a:solidFill>
                <a:latin typeface="Arial" panose="020B0604020202020204" pitchFamily="34" charset="0"/>
                <a:cs typeface="Arial" panose="020B0604020202020204" pitchFamily="34" charset="0"/>
              </a:rPr>
              <a:t>associative array of branch prediction bits vs.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direct </a:t>
            </a:r>
            <a:r>
              <a:rPr lang="en-US" altLang="zh-CN" dirty="0">
                <a:solidFill>
                  <a:schemeClr val="tx1"/>
                </a:solidFill>
                <a:latin typeface="Arial" panose="020B0604020202020204" pitchFamily="34" charset="0"/>
                <a:cs typeface="Arial" panose="020B0604020202020204" pitchFamily="34" charset="0"/>
              </a:rPr>
              <a:t>mapped array (in BHT) </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BTA </a:t>
            </a:r>
            <a:r>
              <a:rPr lang="en-US" altLang="zh-CN" dirty="0">
                <a:solidFill>
                  <a:schemeClr val="tx1"/>
                </a:solidFill>
                <a:latin typeface="Arial" panose="020B0604020202020204" pitchFamily="34" charset="0"/>
                <a:cs typeface="Arial" panose="020B0604020202020204" pitchFamily="34" charset="0"/>
              </a:rPr>
              <a:t>buffer update policy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always update or only when the branch is taken) </a:t>
            </a:r>
          </a:p>
          <a:p>
            <a:pPr marL="342900" indent="-342900" algn="l">
              <a:spcBef>
                <a:spcPts val="200"/>
              </a:spcBef>
              <a:spcAft>
                <a:spcPts val="800"/>
              </a:spcAft>
              <a:buClrTx/>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Number of history bits in the shift register</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Hash </a:t>
            </a:r>
            <a:r>
              <a:rPr lang="en-US" altLang="zh-CN" dirty="0">
                <a:solidFill>
                  <a:schemeClr val="tx1"/>
                </a:solidFill>
                <a:latin typeface="Arial" panose="020B0604020202020204" pitchFamily="34" charset="0"/>
                <a:cs typeface="Arial" panose="020B0604020202020204" pitchFamily="34" charset="0"/>
              </a:rPr>
              <a:t>function choice: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 take </a:t>
            </a:r>
            <a:r>
              <a:rPr lang="en-US" altLang="zh-CN" dirty="0">
                <a:solidFill>
                  <a:schemeClr val="tx1"/>
                </a:solidFill>
                <a:latin typeface="Arial" panose="020B0604020202020204" pitchFamily="34" charset="0"/>
                <a:cs typeface="Arial" panose="020B0604020202020204" pitchFamily="34" charset="0"/>
              </a:rPr>
              <a:t>low bits of branch instruction address or </a:t>
            </a:r>
            <a:r>
              <a:rPr lang="en-US" altLang="zh-CN" dirty="0" smtClean="0">
                <a:solidFill>
                  <a:schemeClr val="tx1"/>
                </a:solidFill>
                <a:latin typeface="Arial" panose="020B0604020202020204" pitchFamily="34" charset="0"/>
                <a:cs typeface="Arial" panose="020B0604020202020204" pitchFamily="34" charset="0"/>
              </a:rPr>
              <a:t/>
            </a:r>
            <a:br>
              <a:rPr lang="en-US" altLang="zh-CN" dirty="0" smtClean="0">
                <a:solidFill>
                  <a:schemeClr val="tx1"/>
                </a:solidFill>
                <a:latin typeface="Arial" panose="020B0604020202020204" pitchFamily="34" charset="0"/>
                <a:cs typeface="Arial" panose="020B0604020202020204" pitchFamily="34" charset="0"/>
              </a:rPr>
            </a:br>
            <a:r>
              <a:rPr lang="en-US" altLang="zh-CN" dirty="0" smtClean="0">
                <a:solidFill>
                  <a:schemeClr val="tx1"/>
                </a:solidFill>
                <a:latin typeface="Arial" panose="020B0604020202020204" pitchFamily="34" charset="0"/>
                <a:cs typeface="Arial" panose="020B0604020202020204" pitchFamily="34" charset="0"/>
              </a:rPr>
              <a:t>- use </a:t>
            </a:r>
            <a:r>
              <a:rPr lang="en-US" altLang="zh-CN" dirty="0">
                <a:solidFill>
                  <a:schemeClr val="tx1"/>
                </a:solidFill>
                <a:latin typeface="Arial" panose="020B0604020202020204" pitchFamily="34" charset="0"/>
                <a:cs typeface="Arial" panose="020B0604020202020204" pitchFamily="34" charset="0"/>
              </a:rPr>
              <a:t>more complicated operations</a:t>
            </a:r>
          </a:p>
          <a:p>
            <a:pPr marL="342900" indent="-342900" algn="l">
              <a:spcBef>
                <a:spcPts val="200"/>
              </a:spcBef>
              <a:spcAft>
                <a:spcPts val="800"/>
              </a:spcAft>
              <a:buClrTx/>
              <a:buFont typeface="Wingdings" panose="05000000000000000000" pitchFamily="2" charset="2"/>
              <a:buChar char="Ø"/>
            </a:pPr>
            <a:r>
              <a:rPr lang="en-US" altLang="zh-CN" dirty="0" smtClean="0">
                <a:solidFill>
                  <a:schemeClr val="tx1"/>
                </a:solidFill>
                <a:latin typeface="Arial" panose="020B0604020202020204" pitchFamily="34" charset="0"/>
                <a:cs typeface="Arial" panose="020B0604020202020204" pitchFamily="34" charset="0"/>
              </a:rPr>
              <a:t>How to </a:t>
            </a:r>
            <a:r>
              <a:rPr lang="en-US" altLang="zh-CN" dirty="0">
                <a:solidFill>
                  <a:schemeClr val="tx1"/>
                </a:solidFill>
                <a:latin typeface="Arial" panose="020B0604020202020204" pitchFamily="34" charset="0"/>
                <a:cs typeface="Arial" panose="020B0604020202020204" pitchFamily="34" charset="0"/>
              </a:rPr>
              <a:t>combine history bits and PC: Concatenate, XOR</a:t>
            </a:r>
          </a:p>
        </p:txBody>
      </p:sp>
      <p:sp>
        <p:nvSpPr>
          <p:cNvPr id="8" name="Footer Placeholder 1"/>
          <p:cNvSpPr>
            <a:spLocks noGrp="1"/>
          </p:cNvSpPr>
          <p:nvPr>
            <p:ph type="ftr" sz="quarter" idx="11"/>
          </p:nvPr>
        </p:nvSpPr>
        <p:spPr>
          <a:xfrm>
            <a:off x="751746" y="328613"/>
            <a:ext cx="4622973" cy="365125"/>
          </a:xfrm>
        </p:spPr>
        <p:txBody>
          <a:bodyPr/>
          <a:lstStyle/>
          <a:p>
            <a:r>
              <a:rPr lang="en-US" sz="1800" i="1" dirty="0" smtClean="0">
                <a:solidFill>
                  <a:srgbClr val="002060"/>
                </a:solidFill>
                <a:latin typeface="Cambria Math" panose="02040503050406030204" pitchFamily="18" charset="0"/>
                <a:ea typeface="Cambria Math" panose="02040503050406030204" pitchFamily="18" charset="0"/>
              </a:rPr>
              <a:t>Dynamic  Prediction</a:t>
            </a:r>
            <a:endParaRPr lang="en-US" sz="1800" i="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730093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47</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7986" y="1361251"/>
            <a:ext cx="7804595" cy="5170646"/>
          </a:xfrm>
          <a:prstGeom prst="rect">
            <a:avLst/>
          </a:prstGeom>
          <a:noFill/>
        </p:spPr>
        <p:txBody>
          <a:bodyPr wrap="square" rtlCol="0">
            <a:spAutoFit/>
          </a:bodyPr>
          <a:lstStyle/>
          <a:p>
            <a:r>
              <a:rPr lang="en-US" sz="1500" dirty="0" smtClean="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1] Smith, J.E., “A Study of Branch Prediction Strategies”, </a:t>
            </a:r>
            <a:r>
              <a:rPr lang="en-US" sz="1500" i="1" dirty="0">
                <a:latin typeface="Arial" panose="020B0604020202020204" pitchFamily="34" charset="0"/>
                <a:cs typeface="Arial" panose="020B0604020202020204" pitchFamily="34" charset="0"/>
              </a:rPr>
              <a:t>Proceedings of the 8th annual symposium on Computer Architectures 1981, IEEE Computer Society Press</a:t>
            </a:r>
            <a:r>
              <a:rPr lang="en-US" sz="1500" dirty="0">
                <a:latin typeface="Arial" panose="020B0604020202020204" pitchFamily="34" charset="0"/>
                <a:cs typeface="Arial" panose="020B0604020202020204" pitchFamily="34" charset="0"/>
              </a:rPr>
              <a:t>: Minneapolis, Minnesota, USA. p. </a:t>
            </a:r>
            <a:r>
              <a:rPr lang="en-US" sz="1500" dirty="0" smtClean="0">
                <a:latin typeface="Arial" panose="020B0604020202020204" pitchFamily="34" charset="0"/>
                <a:cs typeface="Arial" panose="020B0604020202020204" pitchFamily="34" charset="0"/>
              </a:rPr>
              <a:t>135-148</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[2] </a:t>
            </a:r>
            <a:r>
              <a:rPr lang="en-US" sz="1500" dirty="0" err="1">
                <a:latin typeface="Arial" panose="020B0604020202020204" pitchFamily="34" charset="0"/>
                <a:cs typeface="Arial" panose="020B0604020202020204" pitchFamily="34" charset="0"/>
              </a:rPr>
              <a:t>Yeh</a:t>
            </a:r>
            <a:r>
              <a:rPr lang="en-US" sz="1500" dirty="0">
                <a:latin typeface="Arial" panose="020B0604020202020204" pitchFamily="34" charset="0"/>
                <a:cs typeface="Arial" panose="020B0604020202020204" pitchFamily="34" charset="0"/>
              </a:rPr>
              <a:t>, T.-Y. and Y.N. </a:t>
            </a:r>
            <a:r>
              <a:rPr lang="en-US" sz="1500" dirty="0" err="1">
                <a:latin typeface="Arial" panose="020B0604020202020204" pitchFamily="34" charset="0"/>
                <a:cs typeface="Arial" panose="020B0604020202020204" pitchFamily="34" charset="0"/>
              </a:rPr>
              <a:t>Patt</a:t>
            </a:r>
            <a:r>
              <a:rPr lang="en-US" sz="1500" dirty="0">
                <a:latin typeface="Arial" panose="020B0604020202020204" pitchFamily="34" charset="0"/>
                <a:cs typeface="Arial" panose="020B0604020202020204" pitchFamily="34" charset="0"/>
              </a:rPr>
              <a:t>, “Two-level adaptive training branch prediction”, </a:t>
            </a:r>
            <a:r>
              <a:rPr lang="en-US" sz="1500" i="1" dirty="0">
                <a:latin typeface="Arial" panose="020B0604020202020204" pitchFamily="34" charset="0"/>
                <a:cs typeface="Arial" panose="020B0604020202020204" pitchFamily="34" charset="0"/>
              </a:rPr>
              <a:t>Proceedings of the 24th annual international symposium on Microarchitecture</a:t>
            </a:r>
            <a:r>
              <a:rPr lang="en-US" sz="1500" dirty="0">
                <a:latin typeface="Arial" panose="020B0604020202020204" pitchFamily="34" charset="0"/>
                <a:cs typeface="Arial" panose="020B0604020202020204" pitchFamily="34" charset="0"/>
              </a:rPr>
              <a:t> 1991</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[3] </a:t>
            </a:r>
            <a:r>
              <a:rPr lang="en-US" sz="1500" dirty="0" err="1">
                <a:latin typeface="Arial" panose="020B0604020202020204" pitchFamily="34" charset="0"/>
                <a:cs typeface="Arial" panose="020B0604020202020204" pitchFamily="34" charset="0"/>
              </a:rPr>
              <a:t>McFarling</a:t>
            </a:r>
            <a:r>
              <a:rPr lang="en-US" sz="1500" dirty="0">
                <a:latin typeface="Arial" panose="020B0604020202020204" pitchFamily="34" charset="0"/>
                <a:cs typeface="Arial" panose="020B0604020202020204" pitchFamily="34" charset="0"/>
              </a:rPr>
              <a:t>, “Combining Branch Predictors”, </a:t>
            </a:r>
            <a:r>
              <a:rPr lang="en-US" sz="1500" i="1" dirty="0">
                <a:latin typeface="Arial" panose="020B0604020202020204" pitchFamily="34" charset="0"/>
                <a:cs typeface="Arial" panose="020B0604020202020204" pitchFamily="34" charset="0"/>
              </a:rPr>
              <a:t>WRL Technical Note TN-36, Digital Equipment Corporation</a:t>
            </a:r>
            <a:r>
              <a:rPr lang="en-US" sz="1500" dirty="0">
                <a:latin typeface="Arial" panose="020B0604020202020204" pitchFamily="34" charset="0"/>
                <a:cs typeface="Arial" panose="020B0604020202020204" pitchFamily="34" charset="0"/>
              </a:rPr>
              <a:t>, June </a:t>
            </a:r>
            <a:r>
              <a:rPr lang="en-US" sz="1500" dirty="0" smtClean="0">
                <a:latin typeface="Arial" panose="020B0604020202020204" pitchFamily="34" charset="0"/>
                <a:cs typeface="Arial" panose="020B0604020202020204" pitchFamily="34" charset="0"/>
              </a:rPr>
              <a:t>1993</a:t>
            </a:r>
          </a:p>
          <a:p>
            <a:endParaRPr lang="en-US" sz="1500" dirty="0" smtClean="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[4] Michaud, Pierre, Andre </a:t>
            </a:r>
            <a:r>
              <a:rPr lang="en-US" sz="1500" i="1" dirty="0" err="1">
                <a:latin typeface="Arial" panose="020B0604020202020204" pitchFamily="34" charset="0"/>
                <a:cs typeface="Arial" panose="020B0604020202020204" pitchFamily="34" charset="0"/>
              </a:rPr>
              <a:t>Siznec</a:t>
            </a:r>
            <a:r>
              <a:rPr lang="en-US" sz="1500" i="1" dirty="0">
                <a:latin typeface="Arial" panose="020B0604020202020204" pitchFamily="34" charset="0"/>
                <a:cs typeface="Arial" panose="020B0604020202020204" pitchFamily="34" charset="0"/>
              </a:rPr>
              <a:t>, Richard </a:t>
            </a:r>
            <a:r>
              <a:rPr lang="en-US" sz="1500" i="1" dirty="0" err="1">
                <a:latin typeface="Arial" panose="020B0604020202020204" pitchFamily="34" charset="0"/>
                <a:cs typeface="Arial" panose="020B0604020202020204" pitchFamily="34" charset="0"/>
              </a:rPr>
              <a:t>Uhlig</a:t>
            </a:r>
            <a:r>
              <a:rPr lang="en-US" sz="1500" i="1" dirty="0">
                <a:latin typeface="Arial" panose="020B0604020202020204" pitchFamily="34" charset="0"/>
                <a:cs typeface="Arial" panose="020B0604020202020204" pitchFamily="34" charset="0"/>
              </a:rPr>
              <a:t>, “Skewed branch predictors”, Tech. report, IRISA publ. int. 1031, June 1996</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[5] Michaud, P., et al., “Trading conflict and capacity Aliasing in conditional branch predictors”, Proceedings of the 24th annual international symposium on Computer architecture, 1997.</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[6] </a:t>
            </a:r>
            <a:r>
              <a:rPr lang="en-US" sz="1500" i="1" dirty="0" err="1">
                <a:latin typeface="Arial" panose="020B0604020202020204" pitchFamily="34" charset="0"/>
                <a:cs typeface="Arial" panose="020B0604020202020204" pitchFamily="34" charset="0"/>
              </a:rPr>
              <a:t>McFarling</a:t>
            </a:r>
            <a:r>
              <a:rPr lang="en-US" sz="1500" i="1" dirty="0">
                <a:latin typeface="Arial" panose="020B0604020202020204" pitchFamily="34" charset="0"/>
                <a:cs typeface="Arial" panose="020B0604020202020204" pitchFamily="34" charset="0"/>
              </a:rPr>
              <a:t>, S., “Combining branch predictors”, Compaq Computer Corporation Western Research Laboratory, 1993. </a:t>
            </a:r>
          </a:p>
          <a:p>
            <a:endParaRPr lang="en-US" sz="1500" i="1" dirty="0">
              <a:latin typeface="Arial" panose="020B0604020202020204" pitchFamily="34" charset="0"/>
              <a:cs typeface="Arial" panose="020B0604020202020204" pitchFamily="34" charset="0"/>
            </a:endParaRPr>
          </a:p>
          <a:p>
            <a:r>
              <a:rPr lang="en-US" sz="1500" i="1" dirty="0">
                <a:latin typeface="Arial" panose="020B0604020202020204" pitchFamily="34" charset="0"/>
                <a:cs typeface="Arial" panose="020B0604020202020204" pitchFamily="34" charset="0"/>
              </a:rPr>
              <a:t>[7] D. Burger, T.M.A., and </a:t>
            </a:r>
            <a:r>
              <a:rPr lang="en-US" sz="1500" i="1" dirty="0" err="1">
                <a:latin typeface="Arial" panose="020B0604020202020204" pitchFamily="34" charset="0"/>
                <a:cs typeface="Arial" panose="020B0604020202020204" pitchFamily="34" charset="0"/>
              </a:rPr>
              <a:t>S.Bennett</a:t>
            </a:r>
            <a:r>
              <a:rPr lang="en-US" sz="1500" i="1" dirty="0">
                <a:latin typeface="Arial" panose="020B0604020202020204" pitchFamily="34" charset="0"/>
                <a:cs typeface="Arial" panose="020B0604020202020204" pitchFamily="34" charset="0"/>
              </a:rPr>
              <a:t>, “Evaluating future micro-processors: the </a:t>
            </a:r>
            <a:r>
              <a:rPr lang="en-US" sz="1500" i="1" dirty="0" err="1">
                <a:latin typeface="Arial" panose="020B0604020202020204" pitchFamily="34" charset="0"/>
                <a:cs typeface="Arial" panose="020B0604020202020204" pitchFamily="34" charset="0"/>
              </a:rPr>
              <a:t>SimpleSclar</a:t>
            </a:r>
            <a:r>
              <a:rPr lang="en-US" sz="1500" i="1" dirty="0">
                <a:latin typeface="Arial" panose="020B0604020202020204" pitchFamily="34" charset="0"/>
                <a:cs typeface="Arial" panose="020B0604020202020204" pitchFamily="34" charset="0"/>
              </a:rPr>
              <a:t> tool set”, Technical Report CS-TR-1996-1308, University of Wisconsin-Madison, </a:t>
            </a:r>
            <a:r>
              <a:rPr lang="en-US" sz="1500" i="1" dirty="0" smtClean="0">
                <a:latin typeface="Arial" panose="020B0604020202020204" pitchFamily="34" charset="0"/>
                <a:cs typeface="Arial" panose="020B0604020202020204" pitchFamily="34" charset="0"/>
              </a:rPr>
              <a:t>1996</a:t>
            </a:r>
            <a:endParaRPr lang="en-US" sz="2000" dirty="0" smtClean="0">
              <a:latin typeface="Arial" panose="020B0604020202020204" pitchFamily="34" charset="0"/>
              <a:cs typeface="Arial" panose="020B0604020202020204" pitchFamily="34" charset="0"/>
            </a:endParaRPr>
          </a:p>
        </p:txBody>
      </p:sp>
      <p:sp>
        <p:nvSpPr>
          <p:cNvPr id="12" name="TextBox 11"/>
          <p:cNvSpPr txBox="1"/>
          <p:nvPr/>
        </p:nvSpPr>
        <p:spPr>
          <a:xfrm>
            <a:off x="723331" y="657226"/>
            <a:ext cx="3998794" cy="830997"/>
          </a:xfrm>
          <a:prstGeom prst="rect">
            <a:avLst/>
          </a:prstGeom>
          <a:noFill/>
        </p:spPr>
        <p:txBody>
          <a:bodyPr wrap="square" rtlCol="0">
            <a:spAutoFit/>
          </a:bodyPr>
          <a:lstStyle/>
          <a:p>
            <a:pPr defTabSz="457200">
              <a:spcBef>
                <a:spcPct val="0"/>
              </a:spcBef>
            </a:pP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Reference</a:t>
            </a:r>
          </a:p>
          <a:p>
            <a:endParaRPr lang="en-US" dirty="0"/>
          </a:p>
        </p:txBody>
      </p:sp>
    </p:spTree>
    <p:extLst>
      <p:ext uri="{BB962C8B-B14F-4D97-AF65-F5344CB8AC3E}">
        <p14:creationId xmlns:p14="http://schemas.microsoft.com/office/powerpoint/2010/main" val="2404421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ondrouspics.com/wp-content/uploads/2012/04/question_m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432" y="983674"/>
            <a:ext cx="2005445" cy="21890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B9F67F0-7A87-470E-B2F5-42F66C73C23D}" type="slidenum">
              <a:rPr lang="en-US" smtClean="0"/>
              <a:pPr/>
              <a:t>48</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69460" y="1153990"/>
            <a:ext cx="5831535" cy="1464519"/>
          </a:xfrm>
        </p:spPr>
        <p:txBody>
          <a:bodyPr/>
          <a:lstStyle/>
          <a:p>
            <a:pPr algn="l"/>
            <a:r>
              <a:rPr lang="en-US" altLang="zh-CN" b="1" dirty="0" smtClean="0">
                <a:solidFill>
                  <a:srgbClr val="FF0000"/>
                </a:solidFill>
                <a:effectLst>
                  <a:outerShdw blurRad="38100" dist="38100" dir="2700000" algn="tl">
                    <a:srgbClr val="000000">
                      <a:alpha val="43137"/>
                    </a:srgbClr>
                  </a:outerShdw>
                </a:effectLst>
                <a:latin typeface="Aharoni" panose="02010803020104030203" pitchFamily="2" charset="-79"/>
                <a:ea typeface="Adobe Gothic Std B" panose="020B0800000000000000" pitchFamily="34" charset="-128"/>
                <a:cs typeface="Aharoni" panose="02010803020104030203" pitchFamily="2" charset="-79"/>
              </a:rPr>
              <a:t>Any questions</a:t>
            </a:r>
            <a:endParaRPr lang="zh-CN" altLang="en-US" b="1" dirty="0">
              <a:solidFill>
                <a:srgbClr val="FF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28" name="Picture 4" descr="http://themediacoach.co.uk/wp-content/uploads/Question-Time-300x18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238" y="3172691"/>
            <a:ext cx="4613829" cy="287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8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9F67F0-7A87-470E-B2F5-42F66C73C23D}" type="slidenum">
              <a:rPr lang="en-US" smtClean="0"/>
              <a:pPr/>
              <a:t>49</a:t>
            </a:fld>
            <a:endParaRPr lang="en-US" dirty="0"/>
          </a:p>
        </p:txBody>
      </p:sp>
      <p:pic>
        <p:nvPicPr>
          <p:cNvPr id="5"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6411" y="2877522"/>
            <a:ext cx="6837529" cy="1323439"/>
          </a:xfrm>
          <a:prstGeom prst="rect">
            <a:avLst/>
          </a:prstGeom>
          <a:noFill/>
        </p:spPr>
        <p:txBody>
          <a:bodyPr wrap="square" rtlCol="0">
            <a:spAutoFit/>
          </a:bodyPr>
          <a:lstStyle/>
          <a:p>
            <a:r>
              <a:rPr lang="en-US" sz="8000" dirty="0" smtClean="0">
                <a:effectLst>
                  <a:outerShdw blurRad="38100" dist="38100" dir="2700000" algn="tl">
                    <a:srgbClr val="000000">
                      <a:alpha val="43137"/>
                    </a:srgbClr>
                  </a:outerShdw>
                </a:effectLst>
                <a:latin typeface="Algerian" panose="04020705040A02060702" pitchFamily="82" charset="0"/>
                <a:ea typeface="Adobe Gothic Std B" panose="020B0800000000000000" pitchFamily="34" charset="-128"/>
              </a:rPr>
              <a:t>THANK YOU!</a:t>
            </a:r>
            <a:endParaRPr lang="en-US" sz="8000" dirty="0">
              <a:effectLst>
                <a:outerShdw blurRad="38100" dist="38100" dir="2700000" algn="tl">
                  <a:srgbClr val="000000">
                    <a:alpha val="43137"/>
                  </a:srgbClr>
                </a:outerShdw>
              </a:effectLst>
              <a:latin typeface="Algerian" panose="04020705040A02060702" pitchFamily="82" charset="0"/>
              <a:ea typeface="Adobe Gothic Std B" panose="020B0800000000000000" pitchFamily="34" charset="-128"/>
            </a:endParaRPr>
          </a:p>
        </p:txBody>
      </p:sp>
      <p:pic>
        <p:nvPicPr>
          <p:cNvPr id="7" name="Picture 6"/>
          <p:cNvPicPr>
            <a:picLocks noChangeAspect="1"/>
          </p:cNvPicPr>
          <p:nvPr/>
        </p:nvPicPr>
        <p:blipFill>
          <a:blip r:embed="rId3"/>
          <a:stretch>
            <a:fillRect/>
          </a:stretch>
        </p:blipFill>
        <p:spPr>
          <a:xfrm>
            <a:off x="1039790" y="657226"/>
            <a:ext cx="1714500" cy="1771650"/>
          </a:xfrm>
          <a:prstGeom prst="rect">
            <a:avLst/>
          </a:prstGeom>
        </p:spPr>
      </p:pic>
      <p:pic>
        <p:nvPicPr>
          <p:cNvPr id="9" name="Picture 8"/>
          <p:cNvPicPr>
            <a:picLocks noChangeAspect="1"/>
          </p:cNvPicPr>
          <p:nvPr/>
        </p:nvPicPr>
        <p:blipFill>
          <a:blip r:embed="rId4"/>
          <a:stretch>
            <a:fillRect/>
          </a:stretch>
        </p:blipFill>
        <p:spPr>
          <a:xfrm>
            <a:off x="5098145" y="657226"/>
            <a:ext cx="1785445" cy="1771649"/>
          </a:xfrm>
          <a:prstGeom prst="rect">
            <a:avLst/>
          </a:prstGeom>
        </p:spPr>
      </p:pic>
      <p:pic>
        <p:nvPicPr>
          <p:cNvPr id="10" name="Picture 9"/>
          <p:cNvPicPr>
            <a:picLocks noChangeAspect="1"/>
          </p:cNvPicPr>
          <p:nvPr/>
        </p:nvPicPr>
        <p:blipFill>
          <a:blip r:embed="rId5"/>
          <a:stretch>
            <a:fillRect/>
          </a:stretch>
        </p:blipFill>
        <p:spPr>
          <a:xfrm>
            <a:off x="1039790" y="4664550"/>
            <a:ext cx="1607876" cy="1661728"/>
          </a:xfrm>
          <a:prstGeom prst="rect">
            <a:avLst/>
          </a:prstGeom>
        </p:spPr>
      </p:pic>
      <p:pic>
        <p:nvPicPr>
          <p:cNvPr id="11" name="Picture 10"/>
          <p:cNvPicPr>
            <a:picLocks noChangeAspect="1"/>
          </p:cNvPicPr>
          <p:nvPr/>
        </p:nvPicPr>
        <p:blipFill>
          <a:blip r:embed="rId6"/>
          <a:stretch>
            <a:fillRect/>
          </a:stretch>
        </p:blipFill>
        <p:spPr>
          <a:xfrm>
            <a:off x="5213445" y="4657078"/>
            <a:ext cx="1670145" cy="1662413"/>
          </a:xfrm>
          <a:prstGeom prst="rect">
            <a:avLst/>
          </a:prstGeom>
        </p:spPr>
      </p:pic>
    </p:spTree>
    <p:extLst>
      <p:ext uri="{BB962C8B-B14F-4D97-AF65-F5344CB8AC3E}">
        <p14:creationId xmlns:p14="http://schemas.microsoft.com/office/powerpoint/2010/main" val="73813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5</a:t>
            </a:fld>
            <a:endParaRPr lang="en-US"/>
          </a:p>
        </p:txBody>
      </p:sp>
      <p:sp>
        <p:nvSpPr>
          <p:cNvPr id="9" name="Rectangle 3"/>
          <p:cNvSpPr txBox="1">
            <a:spLocks noChangeArrowheads="1"/>
          </p:cNvSpPr>
          <p:nvPr/>
        </p:nvSpPr>
        <p:spPr>
          <a:xfrm>
            <a:off x="685800" y="1207615"/>
            <a:ext cx="7071528" cy="458023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For a branch instruction, predict whether the branch will actually be </a:t>
            </a:r>
            <a:r>
              <a:rPr lang="en-US" altLang="ko-KR" b="1" dirty="0" smtClean="0">
                <a:solidFill>
                  <a:schemeClr val="tx1"/>
                </a:solidFill>
                <a:latin typeface="Arial" panose="020B0604020202020204" pitchFamily="34" charset="0"/>
                <a:cs typeface="Arial" panose="020B0604020202020204" pitchFamily="34" charset="0"/>
              </a:rPr>
              <a:t>TAKEN</a:t>
            </a:r>
            <a:r>
              <a:rPr lang="en-US" altLang="ko-KR" dirty="0" smtClean="0">
                <a:solidFill>
                  <a:schemeClr val="tx1"/>
                </a:solidFill>
                <a:latin typeface="Arial" panose="020B0604020202020204" pitchFamily="34" charset="0"/>
                <a:cs typeface="Arial" panose="020B0604020202020204" pitchFamily="34" charset="0"/>
              </a:rPr>
              <a:t> or </a:t>
            </a:r>
            <a:r>
              <a:rPr lang="en-US" altLang="ko-KR" b="1" dirty="0" smtClean="0">
                <a:solidFill>
                  <a:schemeClr val="tx1"/>
                </a:solidFill>
                <a:latin typeface="Arial" panose="020B0604020202020204" pitchFamily="34" charset="0"/>
                <a:cs typeface="Arial" panose="020B0604020202020204" pitchFamily="34" charset="0"/>
              </a:rPr>
              <a:t>NOT TAKEN</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Pipeline </a:t>
            </a:r>
            <a:r>
              <a:rPr lang="en-US" altLang="ko-KR" dirty="0">
                <a:solidFill>
                  <a:schemeClr val="tx1"/>
                </a:solidFill>
                <a:latin typeface="Arial" panose="020B0604020202020204" pitchFamily="34" charset="0"/>
                <a:cs typeface="Arial" panose="020B0604020202020204" pitchFamily="34" charset="0"/>
              </a:rPr>
              <a:t>bubbles(stalls) due to branch are the main source of performance degradation </a:t>
            </a:r>
          </a:p>
          <a:p>
            <a:pPr marL="742950" lvl="1" indent="-285750"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Avoids pipeline bubbles by feeding the pipeline with the instructions in the predicted path(speculative)</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Speculative </a:t>
            </a:r>
            <a:r>
              <a:rPr lang="en-US" altLang="ko-KR" dirty="0">
                <a:solidFill>
                  <a:schemeClr val="tx1"/>
                </a:solidFill>
                <a:latin typeface="Arial" panose="020B0604020202020204" pitchFamily="34" charset="0"/>
                <a:cs typeface="Arial" panose="020B0604020202020204" pitchFamily="34" charset="0"/>
              </a:rPr>
              <a:t>execution significantly improves the performance of the deeply pipelined, wide issue superscalar processors</a:t>
            </a: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More </a:t>
            </a:r>
            <a:r>
              <a:rPr lang="en-US" altLang="ko-KR" dirty="0">
                <a:solidFill>
                  <a:schemeClr val="tx1"/>
                </a:solidFill>
                <a:latin typeface="Arial" panose="020B0604020202020204" pitchFamily="34" charset="0"/>
                <a:cs typeface="Arial" panose="020B0604020202020204" pitchFamily="34" charset="0"/>
              </a:rPr>
              <a:t>accurate branch prediction is required because all speculative work beyond a branch must be thrown away if </a:t>
            </a:r>
            <a:r>
              <a:rPr lang="en-US" altLang="ko-KR" dirty="0" err="1">
                <a:solidFill>
                  <a:schemeClr val="tx1"/>
                </a:solidFill>
                <a:latin typeface="Arial" panose="020B0604020202020204" pitchFamily="34" charset="0"/>
                <a:cs typeface="Arial" panose="020B0604020202020204" pitchFamily="34" charset="0"/>
              </a:rPr>
              <a:t>mispredicted</a:t>
            </a:r>
            <a:endParaRPr lang="en-US" altLang="ko-KR" dirty="0">
              <a:solidFill>
                <a:schemeClr val="tx1"/>
              </a:solidFill>
              <a:latin typeface="Arial" panose="020B0604020202020204" pitchFamily="34" charset="0"/>
              <a:cs typeface="Arial" panose="020B0604020202020204" pitchFamily="34" charset="0"/>
            </a:endParaRPr>
          </a:p>
          <a:p>
            <a:pPr marL="457200" indent="-45720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Performance=f(Accuracy</a:t>
            </a:r>
            <a:r>
              <a:rPr lang="en-US" altLang="ko-KR" dirty="0">
                <a:solidFill>
                  <a:schemeClr val="tx1"/>
                </a:solidFill>
                <a:latin typeface="Arial" panose="020B0604020202020204" pitchFamily="34" charset="0"/>
                <a:cs typeface="Arial" panose="020B0604020202020204" pitchFamily="34" charset="0"/>
              </a:rPr>
              <a:t>, cost of </a:t>
            </a:r>
            <a:r>
              <a:rPr lang="en-US" altLang="ko-KR" dirty="0" err="1">
                <a:solidFill>
                  <a:schemeClr val="tx1"/>
                </a:solidFill>
                <a:latin typeface="Arial" panose="020B0604020202020204" pitchFamily="34" charset="0"/>
                <a:cs typeface="Arial" panose="020B0604020202020204" pitchFamily="34" charset="0"/>
              </a:rPr>
              <a:t>misprediction</a:t>
            </a:r>
            <a:r>
              <a:rPr lang="en-US" altLang="ko-KR" dirty="0">
                <a:solidFill>
                  <a:schemeClr val="tx1"/>
                </a:solidFill>
                <a:latin typeface="Arial" panose="020B0604020202020204" pitchFamily="34" charset="0"/>
                <a:cs typeface="Arial" panose="020B0604020202020204" pitchFamily="34" charset="0"/>
              </a:rPr>
              <a:t>) </a:t>
            </a:r>
          </a:p>
          <a:p>
            <a:pPr marL="742950" lvl="1" indent="-285750" algn="l">
              <a:buClrTx/>
              <a:buFont typeface="Wingdings" panose="05000000000000000000" pitchFamily="2" charset="2"/>
              <a:buChar char="ü"/>
            </a:pPr>
            <a:r>
              <a:rPr lang="en-US" altLang="ko-KR" sz="1800" dirty="0">
                <a:solidFill>
                  <a:schemeClr val="tx1"/>
                </a:solidFill>
                <a:latin typeface="Arial" panose="020B0604020202020204" pitchFamily="34" charset="0"/>
                <a:cs typeface="Arial" panose="020B0604020202020204" pitchFamily="34" charset="0"/>
              </a:rPr>
              <a:t>Accuracy is better with Dynamic Prediction</a:t>
            </a:r>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2. </a:t>
            </a:r>
            <a:r>
              <a:rPr lang="en-US" sz="3000" b="1" dirty="0" smtClean="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Background </a:t>
            </a:r>
            <a:r>
              <a:rPr lang="en-US" sz="3000" b="1" dirty="0">
                <a:solidFill>
                  <a:schemeClr val="accent5"/>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and Motivation</a:t>
            </a:r>
          </a:p>
        </p:txBody>
      </p:sp>
    </p:spTree>
    <p:extLst>
      <p:ext uri="{BB962C8B-B14F-4D97-AF65-F5344CB8AC3E}">
        <p14:creationId xmlns:p14="http://schemas.microsoft.com/office/powerpoint/2010/main" val="225117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arn(inVertical)">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down)">
                                      <p:cBhvr>
                                        <p:cTn id="30" dur="500"/>
                                        <p:tgtEl>
                                          <p:spTgt spid="9">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wipe(down)">
                                      <p:cBhvr>
                                        <p:cTn id="3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6</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2.1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Control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Dependencies</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8" name="내용 개체 틀 2"/>
          <p:cNvSpPr txBox="1">
            <a:spLocks/>
          </p:cNvSpPr>
          <p:nvPr/>
        </p:nvSpPr>
        <p:spPr>
          <a:xfrm>
            <a:off x="772298" y="2954160"/>
            <a:ext cx="6347714" cy="124579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Control dependencies determine execution order of </a:t>
            </a:r>
            <a:r>
              <a:rPr lang="en-US" altLang="ko-KR" dirty="0" smtClean="0">
                <a:solidFill>
                  <a:schemeClr val="tx1"/>
                </a:solidFill>
                <a:latin typeface="Arial" panose="020B0604020202020204" pitchFamily="34" charset="0"/>
                <a:cs typeface="Arial" panose="020B0604020202020204" pitchFamily="34" charset="0"/>
              </a:rPr>
              <a:t>instructions</a:t>
            </a:r>
          </a:p>
          <a:p>
            <a:pPr marL="742950" lvl="1" indent="-285750" algn="l">
              <a:buClrTx/>
              <a:buFont typeface="Wingdings" panose="05000000000000000000" pitchFamily="2" charset="2"/>
              <a:buChar char="ü"/>
            </a:pPr>
            <a:r>
              <a:rPr lang="en-US" altLang="ko-KR" sz="1800" dirty="0" smtClean="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Instructions </a:t>
            </a:r>
            <a:r>
              <a:rPr lang="en-US" altLang="ko-KR" sz="1800" dirty="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may be control dependent on a </a:t>
            </a:r>
            <a:r>
              <a:rPr lang="en-US" altLang="ko-KR" sz="1800" dirty="0" smtClean="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branch</a:t>
            </a:r>
            <a:endParaRPr lang="en-US" altLang="ko-KR" sz="1800" dirty="0" smtClean="0">
              <a:solidFill>
                <a:schemeClr val="tx1"/>
              </a:solidFill>
              <a:latin typeface="Arial" panose="020B0604020202020204" pitchFamily="34" charset="0"/>
              <a:cs typeface="Arial" panose="020B0604020202020204" pitchFamily="34" charset="0"/>
            </a:endParaRPr>
          </a:p>
        </p:txBody>
      </p:sp>
      <p:pic>
        <p:nvPicPr>
          <p:cNvPr id="11" name="그림 6"/>
          <p:cNvPicPr>
            <a:picLocks noChangeAspect="1"/>
          </p:cNvPicPr>
          <p:nvPr/>
        </p:nvPicPr>
        <p:blipFill>
          <a:blip r:embed="rId3"/>
          <a:stretch>
            <a:fillRect/>
          </a:stretch>
        </p:blipFill>
        <p:spPr>
          <a:xfrm>
            <a:off x="3579812" y="1396591"/>
            <a:ext cx="3540200" cy="1471617"/>
          </a:xfrm>
          <a:prstGeom prst="rect">
            <a:avLst/>
          </a:prstGeom>
        </p:spPr>
      </p:pic>
      <p:sp>
        <p:nvSpPr>
          <p:cNvPr id="12" name="직사각형 11"/>
          <p:cNvSpPr/>
          <p:nvPr/>
        </p:nvSpPr>
        <p:spPr>
          <a:xfrm>
            <a:off x="609598" y="1767232"/>
            <a:ext cx="2970213" cy="691487"/>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5"/>
          <p:cNvPicPr>
            <a:picLocks noChangeAspect="1"/>
          </p:cNvPicPr>
          <p:nvPr/>
        </p:nvPicPr>
        <p:blipFill>
          <a:blip r:embed="rId4"/>
          <a:stretch>
            <a:fillRect/>
          </a:stretch>
        </p:blipFill>
        <p:spPr>
          <a:xfrm>
            <a:off x="691487" y="1873885"/>
            <a:ext cx="2782498" cy="483235"/>
          </a:xfrm>
          <a:prstGeom prst="rect">
            <a:avLst/>
          </a:prstGeom>
        </p:spPr>
      </p:pic>
      <p:sp>
        <p:nvSpPr>
          <p:cNvPr id="14" name="TextBox 13"/>
          <p:cNvSpPr txBox="1"/>
          <p:nvPr/>
        </p:nvSpPr>
        <p:spPr>
          <a:xfrm>
            <a:off x="568960" y="1412240"/>
            <a:ext cx="863600" cy="400110"/>
          </a:xfrm>
          <a:prstGeom prst="rect">
            <a:avLst/>
          </a:prstGeom>
          <a:noFill/>
          <a:ln>
            <a:noFill/>
          </a:ln>
        </p:spPr>
        <p:txBody>
          <a:bodyPr wrap="square" rtlCol="0">
            <a:spAutoFit/>
          </a:bodyPr>
          <a:lstStyle/>
          <a:p>
            <a:r>
              <a:rPr lang="en-US" altLang="ko-KR" sz="2000" dirty="0" smtClean="0"/>
              <a:t>Core</a:t>
            </a:r>
            <a:endParaRPr lang="ko-KR" altLang="en-US" sz="2000" dirty="0"/>
          </a:p>
        </p:txBody>
      </p:sp>
      <p:cxnSp>
        <p:nvCxnSpPr>
          <p:cNvPr id="15" name="직선 화살표 연결선 8"/>
          <p:cNvCxnSpPr/>
          <p:nvPr/>
        </p:nvCxnSpPr>
        <p:spPr>
          <a:xfrm flipH="1">
            <a:off x="2245360" y="4846320"/>
            <a:ext cx="1334452" cy="9855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0"/>
          <p:cNvCxnSpPr/>
          <p:nvPr/>
        </p:nvCxnSpPr>
        <p:spPr>
          <a:xfrm>
            <a:off x="4544704" y="4858603"/>
            <a:ext cx="1310186" cy="9144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내용 개체 틀 2"/>
          <p:cNvSpPr txBox="1">
            <a:spLocks/>
          </p:cNvSpPr>
          <p:nvPr/>
        </p:nvSpPr>
        <p:spPr>
          <a:xfrm>
            <a:off x="822540" y="4135178"/>
            <a:ext cx="6161064" cy="213328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buClrTx/>
            </a:pPr>
            <a:r>
              <a:rPr lang="en-US" altLang="ko-KR" dirty="0" smtClean="0">
                <a:solidFill>
                  <a:schemeClr val="tx1"/>
                </a:solidFill>
              </a:rPr>
              <a:t>DADD R5, R6, R7</a:t>
            </a:r>
            <a:br>
              <a:rPr lang="en-US" altLang="ko-KR" dirty="0" smtClean="0">
                <a:solidFill>
                  <a:schemeClr val="tx1"/>
                </a:solidFill>
              </a:rPr>
            </a:br>
            <a:r>
              <a:rPr lang="en-US" altLang="ko-KR" dirty="0" smtClean="0">
                <a:solidFill>
                  <a:schemeClr val="tx1"/>
                </a:solidFill>
              </a:rPr>
              <a:t>BNE R4, R2, CONTINUE</a:t>
            </a: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effectLst>
                  <a:outerShdw blurRad="38100" dist="38100" dir="2700000" algn="tl">
                    <a:srgbClr val="000000">
                      <a:alpha val="43137"/>
                    </a:srgbClr>
                  </a:outerShdw>
                </a:effectLst>
              </a:rPr>
              <a:t/>
            </a:r>
            <a:br>
              <a:rPr lang="en-US" altLang="ko-KR" dirty="0" smtClean="0">
                <a:solidFill>
                  <a:schemeClr val="tx1"/>
                </a:solidFill>
                <a:effectLst>
                  <a:outerShdw blurRad="38100" dist="38100" dir="2700000" algn="tl">
                    <a:srgbClr val="000000">
                      <a:alpha val="43137"/>
                    </a:srgbClr>
                  </a:outerShdw>
                </a:effectLst>
              </a:rPr>
            </a:br>
            <a:r>
              <a:rPr lang="en-US" altLang="ko-KR" dirty="0" smtClean="0">
                <a:solidFill>
                  <a:schemeClr val="tx1"/>
                </a:solidFill>
              </a:rPr>
              <a:t>DMUL R4, R2, R5                                DSUB R4, R9, R5</a:t>
            </a:r>
          </a:p>
        </p:txBody>
      </p:sp>
    </p:spTree>
    <p:extLst>
      <p:ext uri="{BB962C8B-B14F-4D97-AF65-F5344CB8AC3E}">
        <p14:creationId xmlns:p14="http://schemas.microsoft.com/office/powerpoint/2010/main" val="1214705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7</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799" y="507101"/>
            <a:ext cx="5851478"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2.2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Control Speculation</a:t>
            </a:r>
            <a:endParaRPr lang="ko-KR" alt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1" name="내용 개체 틀 2"/>
          <p:cNvSpPr txBox="1">
            <a:spLocks/>
          </p:cNvSpPr>
          <p:nvPr/>
        </p:nvSpPr>
        <p:spPr>
          <a:xfrm>
            <a:off x="685799" y="1571842"/>
            <a:ext cx="7060304"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ClrTx/>
              <a:buFont typeface="Wingdings" panose="05000000000000000000" pitchFamily="2" charset="2"/>
              <a:buChar char="Ø"/>
            </a:pPr>
            <a:r>
              <a:rPr lang="en-US" altLang="ko-KR" dirty="0" smtClean="0">
                <a:solidFill>
                  <a:schemeClr val="tx1"/>
                </a:solidFill>
                <a:latin typeface="Arial" panose="020B0604020202020204" pitchFamily="34" charset="0"/>
                <a:cs typeface="Arial" panose="020B0604020202020204" pitchFamily="34" charset="0"/>
              </a:rPr>
              <a:t>Execute instruction beyond a branch before the branch is resolved </a:t>
            </a:r>
            <a:r>
              <a:rPr lang="en-US" altLang="ko-KR" b="1" dirty="0" smtClean="0">
                <a:solidFill>
                  <a:schemeClr val="tx1"/>
                </a:solidFill>
                <a:latin typeface="Arial" panose="020B0604020202020204" pitchFamily="34" charset="0"/>
                <a:ea typeface="바탕" panose="02030600000101010101" pitchFamily="18" charset="-127"/>
                <a:cs typeface="Arial" panose="020B0604020202020204" pitchFamily="34" charset="0"/>
              </a:rPr>
              <a:t>→</a:t>
            </a:r>
            <a:r>
              <a:rPr lang="en-US" altLang="ko-KR" dirty="0" smtClean="0">
                <a:solidFill>
                  <a:schemeClr val="tx1"/>
                </a:solidFill>
                <a:latin typeface="Arial" panose="020B0604020202020204" pitchFamily="34" charset="0"/>
                <a:ea typeface="바탕" panose="02030600000101010101" pitchFamily="18" charset="-127"/>
                <a:cs typeface="Arial" panose="020B0604020202020204" pitchFamily="34" charset="0"/>
              </a:rPr>
              <a:t> </a:t>
            </a:r>
            <a:r>
              <a:rPr lang="en-US" altLang="ko-KR" dirty="0" smtClean="0">
                <a:solidFill>
                  <a:schemeClr val="tx1"/>
                </a:solidFill>
                <a:latin typeface="Arial" panose="020B0604020202020204" pitchFamily="34" charset="0"/>
                <a:cs typeface="Arial" panose="020B0604020202020204" pitchFamily="34" charset="0"/>
              </a:rPr>
              <a:t>Performance</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Speculative execution</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Difference between speculation and prediction?</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What if </a:t>
            </a:r>
            <a:r>
              <a:rPr lang="en-US" altLang="ko-KR" dirty="0" err="1">
                <a:solidFill>
                  <a:schemeClr val="tx1"/>
                </a:solidFill>
                <a:latin typeface="Arial" panose="020B0604020202020204" pitchFamily="34" charset="0"/>
                <a:cs typeface="Arial" panose="020B0604020202020204" pitchFamily="34" charset="0"/>
              </a:rPr>
              <a:t>mis</a:t>
            </a:r>
            <a:r>
              <a:rPr lang="en-US" altLang="ko-KR" dirty="0">
                <a:solidFill>
                  <a:schemeClr val="tx1"/>
                </a:solidFill>
                <a:latin typeface="Arial" panose="020B0604020202020204" pitchFamily="34" charset="0"/>
                <a:cs typeface="Arial" panose="020B0604020202020204" pitchFamily="34" charset="0"/>
              </a:rPr>
              <a:t>-speculated? </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Recovery mechanism</a:t>
            </a:r>
          </a:p>
          <a:p>
            <a:pPr lvl="1" algn="l">
              <a:buClrTx/>
              <a:buFont typeface="Wingdings" panose="05000000000000000000" pitchFamily="2" charset="2"/>
              <a:buChar char="ü"/>
            </a:pPr>
            <a:r>
              <a:rPr lang="en-US" altLang="ko-KR" sz="1800" dirty="0" smtClean="0">
                <a:solidFill>
                  <a:schemeClr val="tx1"/>
                </a:solidFill>
                <a:latin typeface="Arial" panose="020B0604020202020204" pitchFamily="34" charset="0"/>
                <a:cs typeface="Arial" panose="020B0604020202020204" pitchFamily="34" charset="0"/>
              </a:rPr>
              <a:t> Squash instructions on the incorrect path</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Branch prediction: Dynamic vs. Static</a:t>
            </a:r>
          </a:p>
          <a:p>
            <a:pPr marL="285750" indent="-285750" algn="l">
              <a:buClrTx/>
              <a:buFont typeface="Wingdings" panose="05000000000000000000" pitchFamily="2" charset="2"/>
              <a:buChar char="Ø"/>
            </a:pPr>
            <a:r>
              <a:rPr lang="en-US" altLang="ko-KR" dirty="0">
                <a:solidFill>
                  <a:schemeClr val="tx1"/>
                </a:solidFill>
                <a:latin typeface="Arial" panose="020B0604020202020204" pitchFamily="34" charset="0"/>
                <a:cs typeface="Arial" panose="020B0604020202020204" pitchFamily="34" charset="0"/>
              </a:rPr>
              <a:t>What to predict?</a:t>
            </a:r>
            <a:endParaRPr lang="ko-KR"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54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8</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799" y="507101"/>
            <a:ext cx="5851478" cy="707886"/>
          </a:xfrm>
          <a:prstGeom prst="rect">
            <a:avLst/>
          </a:prstGeom>
          <a:noFill/>
        </p:spPr>
        <p:txBody>
          <a:bodyPr wrap="square" rtlCol="0">
            <a:spAutoFit/>
          </a:bodyPr>
          <a:lstStyle/>
          <a:p>
            <a:r>
              <a:rPr lang="en-US" sz="4000" b="1" dirty="0" smtClean="0">
                <a:solidFill>
                  <a:srgbClr val="C42F1A"/>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2.3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Categorizing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Branches</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8" name="그림 4"/>
          <p:cNvPicPr>
            <a:picLocks noChangeAspect="1"/>
          </p:cNvPicPr>
          <p:nvPr/>
        </p:nvPicPr>
        <p:blipFill>
          <a:blip r:embed="rId3"/>
          <a:stretch>
            <a:fillRect/>
          </a:stretch>
        </p:blipFill>
        <p:spPr>
          <a:xfrm>
            <a:off x="609599" y="1509395"/>
            <a:ext cx="6524625" cy="4591050"/>
          </a:xfrm>
          <a:prstGeom prst="rect">
            <a:avLst/>
          </a:prstGeom>
        </p:spPr>
      </p:pic>
    </p:spTree>
    <p:extLst>
      <p:ext uri="{BB962C8B-B14F-4D97-AF65-F5344CB8AC3E}">
        <p14:creationId xmlns:p14="http://schemas.microsoft.com/office/powerpoint/2010/main" val="1899458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9F67F0-7A87-470E-B2F5-42F66C73C23D}" type="slidenum">
              <a:rPr lang="en-US" smtClean="0"/>
              <a:t>9</a:t>
            </a:fld>
            <a:endParaRPr lang="en-US"/>
          </a:p>
        </p:txBody>
      </p:sp>
      <p:pic>
        <p:nvPicPr>
          <p:cNvPr id="7" name="Picture 2" descr="https://lh4.googleusercontent.com/ICkK8iAtQxnVZ2bI5k_VHlN--C5kNgFwYm1ZCaaWOs36PhRhMCXRKsNHKAiUtM160rpJvkDwzEhM94UC6VBmTD11LmbMvuadcvV4ESOh1M0TenwVlhYPneRX1sm-j9cFh5o-J5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0995" y="0"/>
            <a:ext cx="2247900" cy="6572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5799" y="507101"/>
            <a:ext cx="5851478" cy="707886"/>
          </a:xfrm>
          <a:prstGeom prst="rect">
            <a:avLst/>
          </a:prstGeom>
          <a:noFill/>
        </p:spPr>
        <p:txBody>
          <a:bodyPr wrap="square" rtlCol="0">
            <a:spAutoFit/>
          </a:bodyPr>
          <a:lstStyle/>
          <a:p>
            <a:r>
              <a:rPr lang="en-US" sz="4000" b="1" dirty="0" smtClean="0">
                <a:solidFill>
                  <a:srgbClr val="C42F1A"/>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2.4 </a:t>
            </a:r>
            <a:r>
              <a:rPr lang="en-US" altLang="ko-KR" sz="3000" b="1" dirty="0" smtClean="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Why </a:t>
            </a:r>
            <a:r>
              <a:rPr lang="en-US" altLang="ko-KR"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Branch is Predictable?</a:t>
            </a:r>
            <a:endParaRPr lang="en-US" sz="3000" b="1" dirty="0">
              <a:solidFill>
                <a:schemeClr val="accent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2" name="내용 개체 틀 2"/>
          <p:cNvSpPr txBox="1">
            <a:spLocks/>
          </p:cNvSpPr>
          <p:nvPr/>
        </p:nvSpPr>
        <p:spPr>
          <a:xfrm>
            <a:off x="609738" y="1735615"/>
            <a:ext cx="2671942" cy="12920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altLang="ko-KR" dirty="0" smtClean="0">
                <a:solidFill>
                  <a:schemeClr val="tx1"/>
                </a:solidFill>
              </a:rPr>
              <a:t>for (</a:t>
            </a:r>
            <a:r>
              <a:rPr lang="en-US" altLang="ko-KR" dirty="0" err="1" smtClean="0">
                <a:solidFill>
                  <a:schemeClr val="tx1"/>
                </a:solidFill>
              </a:rPr>
              <a:t>i</a:t>
            </a:r>
            <a:r>
              <a:rPr lang="en-US" altLang="ko-KR" dirty="0" smtClean="0">
                <a:solidFill>
                  <a:schemeClr val="tx1"/>
                </a:solidFill>
              </a:rPr>
              <a:t>= 0; </a:t>
            </a:r>
            <a:r>
              <a:rPr lang="en-US" altLang="ko-KR" dirty="0" err="1" smtClean="0">
                <a:solidFill>
                  <a:schemeClr val="tx1"/>
                </a:solidFill>
              </a:rPr>
              <a:t>i</a:t>
            </a:r>
            <a:r>
              <a:rPr lang="en-US" altLang="ko-KR" dirty="0" smtClean="0">
                <a:solidFill>
                  <a:schemeClr val="tx1"/>
                </a:solidFill>
              </a:rPr>
              <a:t>&lt; 100; </a:t>
            </a:r>
            <a:r>
              <a:rPr lang="en-US" altLang="ko-KR" dirty="0" err="1" smtClean="0">
                <a:solidFill>
                  <a:schemeClr val="tx1"/>
                </a:solidFill>
              </a:rPr>
              <a:t>i</a:t>
            </a:r>
            <a:r>
              <a:rPr lang="en-US" altLang="ko-KR" dirty="0" smtClean="0">
                <a:solidFill>
                  <a:schemeClr val="tx1"/>
                </a:solidFill>
              </a:rPr>
              <a:t>++) {</a:t>
            </a:r>
          </a:p>
          <a:p>
            <a:r>
              <a:rPr lang="en-US" altLang="ko-KR" dirty="0" smtClean="0">
                <a:solidFill>
                  <a:schemeClr val="tx1"/>
                </a:solidFill>
              </a:rPr>
              <a:t>            ……..</a:t>
            </a:r>
          </a:p>
          <a:p>
            <a:pPr algn="l"/>
            <a:r>
              <a:rPr lang="en-US" altLang="ko-KR" dirty="0" smtClean="0">
                <a:solidFill>
                  <a:schemeClr val="tx1"/>
                </a:solidFill>
              </a:rPr>
              <a:t>}</a:t>
            </a:r>
            <a:endParaRPr lang="en-US" altLang="ko-KR" dirty="0">
              <a:solidFill>
                <a:schemeClr val="tx1"/>
              </a:solidFill>
            </a:endParaRPr>
          </a:p>
        </p:txBody>
      </p:sp>
      <p:sp>
        <p:nvSpPr>
          <p:cNvPr id="13" name="내용 개체 틀 2"/>
          <p:cNvSpPr txBox="1">
            <a:spLocks/>
          </p:cNvSpPr>
          <p:nvPr/>
        </p:nvSpPr>
        <p:spPr>
          <a:xfrm>
            <a:off x="4033658" y="1217455"/>
            <a:ext cx="1706742" cy="20540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smtClean="0"/>
              <a:t>If (</a:t>
            </a:r>
            <a:r>
              <a:rPr lang="en-US" altLang="ko-KR" dirty="0" err="1" smtClean="0"/>
              <a:t>aa</a:t>
            </a:r>
            <a:r>
              <a:rPr lang="en-US" altLang="ko-KR" dirty="0" smtClean="0"/>
              <a:t> == 2)</a:t>
            </a:r>
            <a:br>
              <a:rPr lang="en-US" altLang="ko-KR" dirty="0" smtClean="0"/>
            </a:br>
            <a:r>
              <a:rPr lang="en-US" altLang="ko-KR" dirty="0" smtClean="0"/>
              <a:t>        </a:t>
            </a:r>
            <a:r>
              <a:rPr lang="en-US" altLang="ko-KR" dirty="0" err="1" smtClean="0"/>
              <a:t>aa</a:t>
            </a:r>
            <a:r>
              <a:rPr lang="en-US" altLang="ko-KR" dirty="0" smtClean="0"/>
              <a:t> = 0;</a:t>
            </a:r>
          </a:p>
          <a:p>
            <a:pPr marL="0" indent="0">
              <a:buFont typeface="Wingdings 3" charset="2"/>
              <a:buNone/>
            </a:pPr>
            <a:r>
              <a:rPr lang="en-US" altLang="ko-KR" dirty="0" smtClean="0"/>
              <a:t>if (bb == 2)</a:t>
            </a:r>
            <a:br>
              <a:rPr lang="en-US" altLang="ko-KR" dirty="0" smtClean="0"/>
            </a:br>
            <a:r>
              <a:rPr lang="en-US" altLang="ko-KR" dirty="0" smtClean="0"/>
              <a:t>        bb = 0;</a:t>
            </a:r>
          </a:p>
          <a:p>
            <a:pPr marL="0" indent="0">
              <a:buFont typeface="Wingdings 3" charset="2"/>
              <a:buNone/>
            </a:pPr>
            <a:r>
              <a:rPr lang="en-US" altLang="ko-KR" dirty="0" smtClean="0"/>
              <a:t>If (</a:t>
            </a:r>
            <a:r>
              <a:rPr lang="en-US" altLang="ko-KR" dirty="0" err="1" smtClean="0"/>
              <a:t>aa</a:t>
            </a:r>
            <a:r>
              <a:rPr lang="en-US" altLang="ko-KR" dirty="0" smtClean="0"/>
              <a:t> != bb)</a:t>
            </a:r>
            <a:br>
              <a:rPr lang="en-US" altLang="ko-KR" dirty="0" smtClean="0"/>
            </a:br>
            <a:r>
              <a:rPr lang="en-US" altLang="ko-KR" dirty="0" smtClean="0"/>
              <a:t>        ……..</a:t>
            </a:r>
          </a:p>
        </p:txBody>
      </p:sp>
      <p:sp>
        <p:nvSpPr>
          <p:cNvPr id="14" name="내용 개체 틀 2"/>
          <p:cNvSpPr txBox="1">
            <a:spLocks/>
          </p:cNvSpPr>
          <p:nvPr/>
        </p:nvSpPr>
        <p:spPr>
          <a:xfrm>
            <a:off x="609738" y="3610743"/>
            <a:ext cx="2387462" cy="2937985"/>
          </a:xfrm>
          <a:prstGeom prst="rect">
            <a:avLst/>
          </a:prstGeom>
          <a:ln w="12700">
            <a:solidFill>
              <a:srgbClr val="0070C0"/>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r10, r0, 100</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   r0, r0</a:t>
            </a:r>
            <a:br>
              <a:rPr lang="en-US" altLang="ko-KR" dirty="0" smtClean="0">
                <a:solidFill>
                  <a:srgbClr val="0000FF"/>
                </a:solidFill>
              </a:rPr>
            </a:br>
            <a:endParaRPr lang="en-US" altLang="ko-KR" dirty="0" smtClean="0">
              <a:solidFill>
                <a:srgbClr val="0000FF"/>
              </a:solidFill>
            </a:endParaRPr>
          </a:p>
          <a:p>
            <a:pPr marL="0" indent="0">
              <a:buFont typeface="Wingdings 3" charset="2"/>
              <a:buNone/>
            </a:pPr>
            <a:r>
              <a:rPr lang="en-US" altLang="ko-KR" dirty="0" smtClean="0">
                <a:solidFill>
                  <a:srgbClr val="0000FF"/>
                </a:solidFill>
              </a:rPr>
              <a:t>L1:</a:t>
            </a:r>
          </a:p>
          <a:p>
            <a:pPr marL="0" indent="0">
              <a:buFont typeface="Wingdings 3" charset="2"/>
              <a:buNone/>
            </a:pPr>
            <a:r>
              <a:rPr lang="en-US" altLang="ko-KR" dirty="0">
                <a:solidFill>
                  <a:srgbClr val="0000FF"/>
                </a:solidFill>
              </a:rPr>
              <a:t> </a:t>
            </a:r>
            <a:r>
              <a:rPr lang="en-US" altLang="ko-KR" dirty="0" smtClean="0">
                <a:solidFill>
                  <a:srgbClr val="0000FF"/>
                </a:solidFill>
              </a:rPr>
              <a:t>  …. ….</a:t>
            </a:r>
            <a:br>
              <a:rPr lang="en-US" altLang="ko-KR" dirty="0" smtClean="0">
                <a:solidFill>
                  <a:srgbClr val="0000FF"/>
                </a:solidFill>
              </a:rPr>
            </a:br>
            <a:r>
              <a:rPr lang="en-US" altLang="ko-KR" dirty="0" smtClean="0">
                <a:solidFill>
                  <a:srgbClr val="0000FF"/>
                </a:solidFill>
              </a:rPr>
              <a:t>   ….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addi</a:t>
            </a:r>
            <a:r>
              <a:rPr lang="en-US" altLang="ko-KR" dirty="0" smtClean="0">
                <a:solidFill>
                  <a:srgbClr val="0000FF"/>
                </a:solidFill>
              </a:rPr>
              <a:t>  r1,  r1,   1</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  r10,  L1</a:t>
            </a:r>
          </a:p>
          <a:p>
            <a:pPr marL="0" indent="0">
              <a:buFont typeface="Wingdings 3" charset="2"/>
              <a:buNone/>
            </a:pPr>
            <a:r>
              <a:rPr lang="en-US" altLang="ko-KR" dirty="0">
                <a:solidFill>
                  <a:srgbClr val="0000FF"/>
                </a:solidFill>
              </a:rPr>
              <a:t> </a:t>
            </a:r>
            <a:r>
              <a:rPr lang="en-US" altLang="ko-KR" dirty="0" smtClean="0">
                <a:solidFill>
                  <a:srgbClr val="0000FF"/>
                </a:solidFill>
              </a:rPr>
              <a:t>  …. ….</a:t>
            </a:r>
            <a:endParaRPr lang="en-US" altLang="ko-KR" dirty="0">
              <a:solidFill>
                <a:srgbClr val="0000FF"/>
              </a:solidFill>
            </a:endParaRPr>
          </a:p>
        </p:txBody>
      </p:sp>
      <p:sp>
        <p:nvSpPr>
          <p:cNvPr id="15" name="내용 개체 틀 2"/>
          <p:cNvSpPr txBox="1">
            <a:spLocks/>
          </p:cNvSpPr>
          <p:nvPr/>
        </p:nvSpPr>
        <p:spPr>
          <a:xfrm>
            <a:off x="4043818" y="3444240"/>
            <a:ext cx="2885302" cy="3104488"/>
          </a:xfrm>
          <a:prstGeom prst="rect">
            <a:avLst/>
          </a:prstGeom>
          <a:ln w="12700">
            <a:solidFill>
              <a:srgbClr val="0070C0"/>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ko-KR" dirty="0">
                <a:solidFill>
                  <a:srgbClr val="0000FF"/>
                </a:solidFill>
              </a:rPr>
              <a:t> </a:t>
            </a:r>
            <a:r>
              <a:rPr lang="en-US" altLang="ko-KR" dirty="0" err="1" smtClean="0">
                <a:solidFill>
                  <a:srgbClr val="0000FF"/>
                </a:solidFill>
              </a:rPr>
              <a:t>addi</a:t>
            </a:r>
            <a:r>
              <a:rPr lang="en-US" altLang="ko-KR" dirty="0" smtClean="0">
                <a:solidFill>
                  <a:srgbClr val="0000FF"/>
                </a:solidFill>
              </a:rPr>
              <a:t>   r2,   r0,   2</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r10, r2,   </a:t>
            </a:r>
            <a:r>
              <a:rPr lang="en-US" altLang="ko-KR" dirty="0" err="1" smtClean="0">
                <a:solidFill>
                  <a:srgbClr val="0000FF"/>
                </a:solidFill>
              </a:rPr>
              <a:t>L_bb</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xor</a:t>
            </a:r>
            <a:r>
              <a:rPr lang="en-US" altLang="ko-KR" dirty="0" smtClean="0">
                <a:solidFill>
                  <a:srgbClr val="0000FF"/>
                </a:solidFill>
              </a:rPr>
              <a:t>     r10, r10, r10</a:t>
            </a:r>
            <a:br>
              <a:rPr lang="en-US" altLang="ko-KR" dirty="0" smtClean="0">
                <a:solidFill>
                  <a:srgbClr val="0000FF"/>
                </a:solidFill>
              </a:rPr>
            </a:br>
            <a:r>
              <a:rPr lang="en-US" altLang="ko-KR" dirty="0" smtClean="0">
                <a:solidFill>
                  <a:srgbClr val="0000FF"/>
                </a:solidFill>
              </a:rPr>
              <a:t> j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err="1" smtClean="0">
                <a:solidFill>
                  <a:srgbClr val="0000FF"/>
                </a:solidFill>
              </a:rPr>
              <a:t>L_bb</a:t>
            </a:r>
            <a:r>
              <a:rPr lang="en-US" altLang="ko-KR" dirty="0" smtClean="0">
                <a:solidFill>
                  <a:srgbClr val="0000FF"/>
                </a:solidFill>
              </a:rPr>
              <a:t>:</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bne</a:t>
            </a:r>
            <a:r>
              <a:rPr lang="en-US" altLang="ko-KR" dirty="0" smtClean="0">
                <a:solidFill>
                  <a:srgbClr val="0000FF"/>
                </a:solidFill>
              </a:rPr>
              <a:t>   r11, r2, </a:t>
            </a:r>
            <a:r>
              <a:rPr lang="en-US" altLang="ko-KR" dirty="0" err="1" smtClean="0">
                <a:solidFill>
                  <a:srgbClr val="0000FF"/>
                </a:solidFill>
              </a:rPr>
              <a:t>L_xx</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xor</a:t>
            </a:r>
            <a:r>
              <a:rPr lang="en-US" altLang="ko-KR" dirty="0" smtClean="0">
                <a:solidFill>
                  <a:srgbClr val="0000FF"/>
                </a:solidFill>
              </a:rPr>
              <a:t>    r11, r11, r11</a:t>
            </a:r>
            <a:br>
              <a:rPr lang="en-US" altLang="ko-KR" dirty="0" smtClean="0">
                <a:solidFill>
                  <a:srgbClr val="0000FF"/>
                </a:solidFill>
              </a:rPr>
            </a:br>
            <a:r>
              <a:rPr lang="en-US" altLang="ko-KR" dirty="0" smtClean="0">
                <a:solidFill>
                  <a:srgbClr val="0000FF"/>
                </a:solidFill>
              </a:rPr>
              <a:t> j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err="1" smtClean="0">
                <a:solidFill>
                  <a:srgbClr val="0000FF"/>
                </a:solidFill>
              </a:rPr>
              <a:t>L_xx</a:t>
            </a:r>
            <a:r>
              <a:rPr lang="en-US" altLang="ko-KR" dirty="0" smtClean="0">
                <a:solidFill>
                  <a:srgbClr val="0000FF"/>
                </a:solidFill>
              </a:rPr>
              <a:t>:</a:t>
            </a:r>
            <a:br>
              <a:rPr lang="en-US" altLang="ko-KR" dirty="0" smtClean="0">
                <a:solidFill>
                  <a:srgbClr val="0000FF"/>
                </a:solidFill>
              </a:rPr>
            </a:br>
            <a:r>
              <a:rPr lang="en-US" altLang="ko-KR" dirty="0" smtClean="0">
                <a:solidFill>
                  <a:srgbClr val="0000FF"/>
                </a:solidFill>
              </a:rPr>
              <a:t> </a:t>
            </a:r>
            <a:r>
              <a:rPr lang="en-US" altLang="ko-KR" dirty="0" err="1" smtClean="0">
                <a:solidFill>
                  <a:srgbClr val="0000FF"/>
                </a:solidFill>
              </a:rPr>
              <a:t>beq</a:t>
            </a:r>
            <a:r>
              <a:rPr lang="en-US" altLang="ko-KR" dirty="0" smtClean="0">
                <a:solidFill>
                  <a:srgbClr val="0000FF"/>
                </a:solidFill>
              </a:rPr>
              <a:t>   r10, r11, </a:t>
            </a:r>
            <a:r>
              <a:rPr lang="en-US" altLang="ko-KR" dirty="0" err="1" smtClean="0">
                <a:solidFill>
                  <a:srgbClr val="0000FF"/>
                </a:solidFill>
              </a:rPr>
              <a:t>L_exit</a:t>
            </a:r>
            <a:r>
              <a:rPr lang="en-US" altLang="ko-KR" dirty="0" smtClean="0">
                <a:solidFill>
                  <a:srgbClr val="0000FF"/>
                </a:solidFill>
              </a:rPr>
              <a:t/>
            </a:r>
            <a:br>
              <a:rPr lang="en-US" altLang="ko-KR" dirty="0" smtClean="0">
                <a:solidFill>
                  <a:srgbClr val="0000FF"/>
                </a:solidFill>
              </a:rPr>
            </a:br>
            <a:r>
              <a:rPr lang="en-US" altLang="ko-KR" dirty="0" smtClean="0">
                <a:solidFill>
                  <a:srgbClr val="0000FF"/>
                </a:solidFill>
              </a:rPr>
              <a:t> ….</a:t>
            </a:r>
            <a:br>
              <a:rPr lang="en-US" altLang="ko-KR" dirty="0" smtClean="0">
                <a:solidFill>
                  <a:srgbClr val="0000FF"/>
                </a:solidFill>
              </a:rPr>
            </a:br>
            <a:r>
              <a:rPr lang="en-US" altLang="ko-KR" dirty="0" err="1" smtClean="0">
                <a:solidFill>
                  <a:srgbClr val="0000FF"/>
                </a:solidFill>
              </a:rPr>
              <a:t>L_exit</a:t>
            </a:r>
            <a:endParaRPr lang="en-US" altLang="ko-KR" dirty="0">
              <a:solidFill>
                <a:srgbClr val="0000FF"/>
              </a:solidFill>
            </a:endParaRPr>
          </a:p>
        </p:txBody>
      </p:sp>
    </p:spTree>
    <p:extLst>
      <p:ext uri="{BB962C8B-B14F-4D97-AF65-F5344CB8AC3E}">
        <p14:creationId xmlns:p14="http://schemas.microsoft.com/office/powerpoint/2010/main" val="806581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1947</TotalTime>
  <Words>2518</Words>
  <Application>Microsoft Office PowerPoint</Application>
  <PresentationFormat>화면 슬라이드 쇼(4:3)</PresentationFormat>
  <Paragraphs>466</Paragraphs>
  <Slides>49</Slides>
  <Notes>13</Notes>
  <HiddenSlides>0</HiddenSlides>
  <MMClips>0</MMClips>
  <ScaleCrop>false</ScaleCrop>
  <HeadingPairs>
    <vt:vector size="6" baseType="variant">
      <vt:variant>
        <vt:lpstr>사용한 글꼴</vt:lpstr>
      </vt:variant>
      <vt:variant>
        <vt:i4>24</vt:i4>
      </vt:variant>
      <vt:variant>
        <vt:lpstr>테마</vt:lpstr>
      </vt:variant>
      <vt:variant>
        <vt:i4>1</vt:i4>
      </vt:variant>
      <vt:variant>
        <vt:lpstr>슬라이드 제목</vt:lpstr>
      </vt:variant>
      <vt:variant>
        <vt:i4>49</vt:i4>
      </vt:variant>
    </vt:vector>
  </HeadingPairs>
  <TitlesOfParts>
    <vt:vector size="74" baseType="lpstr">
      <vt:lpstr>Adobe Caslon Pro</vt:lpstr>
      <vt:lpstr>Adobe Gothic Std B</vt:lpstr>
      <vt:lpstr>Algerian</vt:lpstr>
      <vt:lpstr>Bodoni MT Black</vt:lpstr>
      <vt:lpstr>方正姚体</vt:lpstr>
      <vt:lpstr>HY그래픽M</vt:lpstr>
      <vt:lpstr>MS PGothic</vt:lpstr>
      <vt:lpstr>宋体</vt:lpstr>
      <vt:lpstr>华文新魏</vt:lpstr>
      <vt:lpstr>굴림</vt:lpstr>
      <vt:lpstr>굴림</vt:lpstr>
      <vt:lpstr>돋움</vt:lpstr>
      <vt:lpstr>맑은 고딕</vt:lpstr>
      <vt:lpstr>바탕</vt:lpstr>
      <vt:lpstr>Aharoni</vt:lpstr>
      <vt:lpstr>Arial</vt:lpstr>
      <vt:lpstr>Calibri</vt:lpstr>
      <vt:lpstr>Cambria Math</vt:lpstr>
      <vt:lpstr>Comic Sans MS</vt:lpstr>
      <vt:lpstr>Symbol</vt:lpstr>
      <vt:lpstr>Times New Roman</vt:lpstr>
      <vt:lpstr>Trebuchet MS</vt:lpstr>
      <vt:lpstr>Wingdings</vt:lpstr>
      <vt:lpstr>Wingdings 3</vt:lpstr>
      <vt:lpstr>Facet</vt:lpstr>
      <vt:lpstr>Pipeline Branch Prediction Strategies </vt:lpstr>
      <vt:lpstr>Outlines &amp; Summary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Any questions</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Branch Prediction Strategis</dc:title>
  <dc:creator>yuguang qiu</dc:creator>
  <cp:lastModifiedBy>bog ki yun</cp:lastModifiedBy>
  <cp:revision>192</cp:revision>
  <dcterms:created xsi:type="dcterms:W3CDTF">2014-03-26T21:29:02Z</dcterms:created>
  <dcterms:modified xsi:type="dcterms:W3CDTF">2014-04-08T21:11:30Z</dcterms:modified>
</cp:coreProperties>
</file>