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9" r:id="rId3"/>
    <p:sldId id="257" r:id="rId4"/>
    <p:sldId id="258" r:id="rId5"/>
    <p:sldId id="260" r:id="rId6"/>
    <p:sldId id="263" r:id="rId7"/>
    <p:sldId id="266" r:id="rId8"/>
    <p:sldId id="262" r:id="rId9"/>
    <p:sldId id="264" r:id="rId10"/>
    <p:sldId id="265" r:id="rId11"/>
    <p:sldId id="267" r:id="rId12"/>
    <p:sldId id="268" r:id="rId13"/>
    <p:sldId id="269" r:id="rId14"/>
    <p:sldId id="270" r:id="rId15"/>
    <p:sldId id="271" r:id="rId16"/>
    <p:sldId id="275" r:id="rId17"/>
    <p:sldId id="272" r:id="rId18"/>
    <p:sldId id="274" r:id="rId19"/>
    <p:sldId id="276"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80" d="100"/>
          <a:sy n="180" d="100"/>
        </p:scale>
        <p:origin x="291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07FF-E31B-4342-9D99-82B66F9457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D15157-1ADA-4F57-A5A9-E8A14B520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28587-47B1-4D0B-88CD-977C7DCC8684}"/>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5" name="Footer Placeholder 4">
            <a:extLst>
              <a:ext uri="{FF2B5EF4-FFF2-40B4-BE49-F238E27FC236}">
                <a16:creationId xmlns:a16="http://schemas.microsoft.com/office/drawing/2014/main" id="{5288CC7A-1C20-49A0-9D69-0B705B2F1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97DB9-40C8-4ADE-A811-B14D98C920F8}"/>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260034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6D1A-F1EC-4CC2-B6F9-49EBE36E23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37A0E-49DA-4578-BD24-8184843CB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FF754-8C48-4EE2-891F-4565CE1D2DE4}"/>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5" name="Footer Placeholder 4">
            <a:extLst>
              <a:ext uri="{FF2B5EF4-FFF2-40B4-BE49-F238E27FC236}">
                <a16:creationId xmlns:a16="http://schemas.microsoft.com/office/drawing/2014/main" id="{2D89DA0E-4216-46D2-9161-D9D03DC00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D5078-212B-46F7-9737-54EB93E0734E}"/>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393674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2CD36-CA15-439E-8229-8AAF8CDEA6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0870DD-3C12-4C8F-9703-3AD05F4A0F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59A35-B8E8-47D6-BA7D-2B4EA7685DB8}"/>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5" name="Footer Placeholder 4">
            <a:extLst>
              <a:ext uri="{FF2B5EF4-FFF2-40B4-BE49-F238E27FC236}">
                <a16:creationId xmlns:a16="http://schemas.microsoft.com/office/drawing/2014/main" id="{CF33B15E-0FEC-4F2B-8E03-2EBF0976B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73484-BA87-42EA-9D72-E9A147C8BA96}"/>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111519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CC7B-DE8E-40E6-98EA-9645C2B45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EE3C3-9366-4959-A562-D1AB6F945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07DAB-E541-4E2B-A716-F25EB5AC20C2}"/>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5" name="Footer Placeholder 4">
            <a:extLst>
              <a:ext uri="{FF2B5EF4-FFF2-40B4-BE49-F238E27FC236}">
                <a16:creationId xmlns:a16="http://schemas.microsoft.com/office/drawing/2014/main" id="{BDAFF3D1-C7A5-4E7D-B4A8-AB892D1FF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F5B08-7216-477D-9102-AA19FF4853B2}"/>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322515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8378-80C8-46CE-B4C5-1ECEA3DD0D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EEA88-D3E8-48C9-8ADF-175B640B5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58CC4F-9BA0-4A99-BDEE-8DC762A65E16}"/>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5" name="Footer Placeholder 4">
            <a:extLst>
              <a:ext uri="{FF2B5EF4-FFF2-40B4-BE49-F238E27FC236}">
                <a16:creationId xmlns:a16="http://schemas.microsoft.com/office/drawing/2014/main" id="{6C5F0D5F-5969-49C9-B942-EC0B89943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A45D8-2CC7-4A6D-A137-2D8B75357A45}"/>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911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D1F1-90EA-4BB0-968A-FEBFF391D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5F622-D71F-490F-BF32-17A0D719B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3394D5-349D-42DA-949F-A9B234E3C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3DDE6-68A4-4E5E-9249-E7DD101357D1}"/>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6" name="Footer Placeholder 5">
            <a:extLst>
              <a:ext uri="{FF2B5EF4-FFF2-40B4-BE49-F238E27FC236}">
                <a16:creationId xmlns:a16="http://schemas.microsoft.com/office/drawing/2014/main" id="{945ED79F-0216-4EFE-BCEB-A023740F4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C38BE-2E99-4F44-A81A-D2024358715E}"/>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34619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2F88-1CE5-4383-B7F9-F763023694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C6B08-D4B9-4EB8-B9CD-9E8264629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4D239-0C10-4728-BCEF-172F758F2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24E2D-09DD-4D7C-8982-D2A53AE71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22A262-70BA-47EC-8E11-D70B79A1BF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C70FC-68D7-441E-87B4-35E5644787AF}"/>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8" name="Footer Placeholder 7">
            <a:extLst>
              <a:ext uri="{FF2B5EF4-FFF2-40B4-BE49-F238E27FC236}">
                <a16:creationId xmlns:a16="http://schemas.microsoft.com/office/drawing/2014/main" id="{E8BB4248-B25F-47DC-BE06-B2375A87E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29E70D-3878-492B-95D8-2717E91AE1E1}"/>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39606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504F-2386-4342-96D9-6DFDC0BBC7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6D7A9C-023E-497B-93FA-30B6959510D8}"/>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4" name="Footer Placeholder 3">
            <a:extLst>
              <a:ext uri="{FF2B5EF4-FFF2-40B4-BE49-F238E27FC236}">
                <a16:creationId xmlns:a16="http://schemas.microsoft.com/office/drawing/2014/main" id="{D0A2C8AF-1CA1-4D8E-88C4-A3511C4F9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DD63D-202E-4880-BD1C-30FB8F9F7D33}"/>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191485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2834E-4433-43F1-9072-E640ABDA709D}"/>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3" name="Footer Placeholder 2">
            <a:extLst>
              <a:ext uri="{FF2B5EF4-FFF2-40B4-BE49-F238E27FC236}">
                <a16:creationId xmlns:a16="http://schemas.microsoft.com/office/drawing/2014/main" id="{0965C442-FD7C-4345-B6A2-06F54B02DF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033E3-8F71-4CE4-9E18-1FECB3A64781}"/>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314353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7838-509E-4208-BEE0-DE52DE515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DDB026-1B0B-4812-8CB1-1F5BE3893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7D5F6F-348A-4ECD-A102-81988264C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99ACB-F964-458B-8771-4C9788F14543}"/>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6" name="Footer Placeholder 5">
            <a:extLst>
              <a:ext uri="{FF2B5EF4-FFF2-40B4-BE49-F238E27FC236}">
                <a16:creationId xmlns:a16="http://schemas.microsoft.com/office/drawing/2014/main" id="{10813705-FB3D-4D15-929A-829932AAA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7FFB9-9CA4-4BA8-9093-07BFF79ECA59}"/>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365255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7130-4757-4691-AA6C-769DD7E4E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4C758-91E5-4C8B-8D30-33933304B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0285CF-A2CA-4C82-B760-C15DFDB30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38975-E059-49EF-861C-A98CD67F66C2}"/>
              </a:ext>
            </a:extLst>
          </p:cNvPr>
          <p:cNvSpPr>
            <a:spLocks noGrp="1"/>
          </p:cNvSpPr>
          <p:nvPr>
            <p:ph type="dt" sz="half" idx="10"/>
          </p:nvPr>
        </p:nvSpPr>
        <p:spPr/>
        <p:txBody>
          <a:bodyPr/>
          <a:lstStyle/>
          <a:p>
            <a:fld id="{986757E8-6B85-4A6D-82E2-E77C25D70580}" type="datetimeFigureOut">
              <a:rPr lang="en-US" smtClean="0"/>
              <a:t>5/10/2021</a:t>
            </a:fld>
            <a:endParaRPr lang="en-US"/>
          </a:p>
        </p:txBody>
      </p:sp>
      <p:sp>
        <p:nvSpPr>
          <p:cNvPr id="6" name="Footer Placeholder 5">
            <a:extLst>
              <a:ext uri="{FF2B5EF4-FFF2-40B4-BE49-F238E27FC236}">
                <a16:creationId xmlns:a16="http://schemas.microsoft.com/office/drawing/2014/main" id="{E35F9B3A-35D2-407D-8AD7-ED1CCB15A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F7BFE-FDC4-408C-ADC9-D922F3BAF682}"/>
              </a:ext>
            </a:extLst>
          </p:cNvPr>
          <p:cNvSpPr>
            <a:spLocks noGrp="1"/>
          </p:cNvSpPr>
          <p:nvPr>
            <p:ph type="sldNum" sz="quarter" idx="12"/>
          </p:nvPr>
        </p:nvSpPr>
        <p:spPr/>
        <p:txBody>
          <a:bodyPr/>
          <a:lstStyle/>
          <a:p>
            <a:fld id="{2FE3B489-A24A-46DC-98C8-DD03600ABAD5}" type="slidenum">
              <a:rPr lang="en-US" smtClean="0"/>
              <a:t>‹#›</a:t>
            </a:fld>
            <a:endParaRPr lang="en-US"/>
          </a:p>
        </p:txBody>
      </p:sp>
    </p:spTree>
    <p:extLst>
      <p:ext uri="{BB962C8B-B14F-4D97-AF65-F5344CB8AC3E}">
        <p14:creationId xmlns:p14="http://schemas.microsoft.com/office/powerpoint/2010/main" val="192048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8235A-E453-4572-8A60-A50BCD076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AD43A8-8E31-4449-A93E-9CF53459E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22A0D-D328-4DBB-8918-2DE8A4AA9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757E8-6B85-4A6D-82E2-E77C25D70580}" type="datetimeFigureOut">
              <a:rPr lang="en-US" smtClean="0"/>
              <a:t>5/10/2021</a:t>
            </a:fld>
            <a:endParaRPr lang="en-US"/>
          </a:p>
        </p:txBody>
      </p:sp>
      <p:sp>
        <p:nvSpPr>
          <p:cNvPr id="5" name="Footer Placeholder 4">
            <a:extLst>
              <a:ext uri="{FF2B5EF4-FFF2-40B4-BE49-F238E27FC236}">
                <a16:creationId xmlns:a16="http://schemas.microsoft.com/office/drawing/2014/main" id="{4BE0BA56-08DE-4525-9803-205429BA1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4E779E-D2B4-4C34-9500-2289D6AB1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3B489-A24A-46DC-98C8-DD03600ABAD5}" type="slidenum">
              <a:rPr lang="en-US" smtClean="0"/>
              <a:t>‹#›</a:t>
            </a:fld>
            <a:endParaRPr lang="en-US"/>
          </a:p>
        </p:txBody>
      </p:sp>
      <p:sp>
        <p:nvSpPr>
          <p:cNvPr id="7" name="MSIPCMContentMarking" descr="{&quot;HashCode&quot;:-2053298915,&quot;Placement&quot;:&quot;Header&quot;,&quot;Top&quot;:0.0,&quot;Left&quot;:371.75235,&quot;SlideWidth&quot;:960,&quot;SlideHeight&quot;:540}">
            <a:extLst>
              <a:ext uri="{FF2B5EF4-FFF2-40B4-BE49-F238E27FC236}">
                <a16:creationId xmlns:a16="http://schemas.microsoft.com/office/drawing/2014/main" id="{7FFCB158-5130-47FD-9B4D-A05D5DB1AD38}"/>
              </a:ext>
            </a:extLst>
          </p:cNvPr>
          <p:cNvSpPr txBox="1"/>
          <p:nvPr userDrawn="1"/>
        </p:nvSpPr>
        <p:spPr>
          <a:xfrm>
            <a:off x="4721255" y="0"/>
            <a:ext cx="274948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Oshkosh Corporation Classification - Restricted</a:t>
            </a:r>
          </a:p>
        </p:txBody>
      </p:sp>
    </p:spTree>
    <p:extLst>
      <p:ext uri="{BB962C8B-B14F-4D97-AF65-F5344CB8AC3E}">
        <p14:creationId xmlns:p14="http://schemas.microsoft.com/office/powerpoint/2010/main" val="192380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968829" y="541857"/>
            <a:ext cx="10515600" cy="5623812"/>
          </a:xfrm>
        </p:spPr>
        <p:txBody>
          <a:bodyPr vert="horz" lIns="91440" tIns="45720" rIns="91440" bIns="45720" rtlCol="0" anchor="ctr">
            <a:normAutofit fontScale="90000"/>
          </a:bodyPr>
          <a:lstStyle/>
          <a:p>
            <a:pPr algn="ctr"/>
            <a:br>
              <a:rPr lang="en-US" sz="3600" dirty="0"/>
            </a:br>
            <a:r>
              <a:rPr lang="en-US" sz="3600" dirty="0"/>
              <a:t>ILLINOIS INSTITUTE OF TECHNOLOGY </a:t>
            </a:r>
            <a:br>
              <a:rPr lang="en-US" sz="3600" dirty="0"/>
            </a:br>
            <a:br>
              <a:rPr lang="en-US" sz="3600" dirty="0"/>
            </a:br>
            <a:br>
              <a:rPr lang="en-US" sz="3600" dirty="0"/>
            </a:br>
            <a:r>
              <a:rPr lang="en-US" sz="3600" b="1" dirty="0"/>
              <a:t>Introduction to 1</a:t>
            </a:r>
            <a:r>
              <a:rPr lang="en-US" sz="3600" b="1" baseline="30000" dirty="0"/>
              <a:t>st</a:t>
            </a:r>
            <a:r>
              <a:rPr lang="en-US" sz="3600" b="1" dirty="0"/>
              <a:t> Order and Convex Optimization Methods </a:t>
            </a:r>
            <a:br>
              <a:rPr lang="en-US" sz="3600" b="1" dirty="0"/>
            </a:br>
            <a:r>
              <a:rPr lang="en-US" sz="3600" b="1" dirty="0"/>
              <a:t>in Linear Programming application</a:t>
            </a:r>
            <a:br>
              <a:rPr lang="en-US" sz="3600" dirty="0"/>
            </a:br>
            <a:br>
              <a:rPr lang="en-US" sz="3600" dirty="0"/>
            </a:br>
            <a:br>
              <a:rPr lang="en-US" sz="3600" dirty="0"/>
            </a:br>
            <a:br>
              <a:rPr lang="en-US" sz="3600" dirty="0"/>
            </a:br>
            <a:r>
              <a:rPr lang="en-US" sz="2800" dirty="0"/>
              <a:t>Nathan Cao </a:t>
            </a:r>
            <a:r>
              <a:rPr lang="en-US" sz="1800" dirty="0"/>
              <a:t>(MSC-514)</a:t>
            </a:r>
            <a:br>
              <a:rPr lang="en-US" sz="2800" dirty="0"/>
            </a:br>
            <a:r>
              <a:rPr lang="en-US" sz="2800" dirty="0"/>
              <a:t>Professor Priyanka Sharma</a:t>
            </a:r>
            <a:br>
              <a:rPr lang="en-US" sz="2800" dirty="0"/>
            </a:br>
            <a:r>
              <a:rPr lang="en-US" sz="2800" dirty="0"/>
              <a:t>April 8</a:t>
            </a:r>
            <a:r>
              <a:rPr lang="en-US" sz="2800" baseline="30000" dirty="0"/>
              <a:t>th</a:t>
            </a:r>
            <a:r>
              <a:rPr lang="en-US" sz="2800" dirty="0"/>
              <a:t>, 2021</a:t>
            </a:r>
            <a:endParaRPr lang="en-US" sz="3600" kern="1200" dirty="0">
              <a:solidFill>
                <a:schemeClr val="tx1"/>
              </a:solidFill>
              <a:latin typeface="+mj-lt"/>
              <a:ea typeface="+mj-ea"/>
              <a:cs typeface="+mj-cs"/>
            </a:endParaRPr>
          </a:p>
        </p:txBody>
      </p:sp>
    </p:spTree>
    <p:extLst>
      <p:ext uri="{BB962C8B-B14F-4D97-AF65-F5344CB8AC3E}">
        <p14:creationId xmlns:p14="http://schemas.microsoft.com/office/powerpoint/2010/main" val="130284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pic>
        <p:nvPicPr>
          <p:cNvPr id="7" name="Picture 6">
            <a:extLst>
              <a:ext uri="{FF2B5EF4-FFF2-40B4-BE49-F238E27FC236}">
                <a16:creationId xmlns:a16="http://schemas.microsoft.com/office/drawing/2014/main" id="{C2AD201E-049C-4C57-A91B-4C02DCC1C474}"/>
              </a:ext>
            </a:extLst>
          </p:cNvPr>
          <p:cNvPicPr>
            <a:picLocks noChangeAspect="1"/>
          </p:cNvPicPr>
          <p:nvPr/>
        </p:nvPicPr>
        <p:blipFill>
          <a:blip r:embed="rId2"/>
          <a:stretch>
            <a:fillRect/>
          </a:stretch>
        </p:blipFill>
        <p:spPr>
          <a:xfrm>
            <a:off x="1073936" y="1469961"/>
            <a:ext cx="7199955" cy="4214170"/>
          </a:xfrm>
          <a:prstGeom prst="rect">
            <a:avLst/>
          </a:prstGeom>
        </p:spPr>
      </p:pic>
      <p:sp>
        <p:nvSpPr>
          <p:cNvPr id="8" name="TextBox 7">
            <a:extLst>
              <a:ext uri="{FF2B5EF4-FFF2-40B4-BE49-F238E27FC236}">
                <a16:creationId xmlns:a16="http://schemas.microsoft.com/office/drawing/2014/main" id="{2B63095A-455D-4D34-A86B-9F01B957B675}"/>
              </a:ext>
            </a:extLst>
          </p:cNvPr>
          <p:cNvSpPr txBox="1"/>
          <p:nvPr/>
        </p:nvSpPr>
        <p:spPr>
          <a:xfrm>
            <a:off x="3526971" y="3300642"/>
            <a:ext cx="1079863" cy="215444"/>
          </a:xfrm>
          <a:prstGeom prst="rect">
            <a:avLst/>
          </a:prstGeom>
          <a:noFill/>
        </p:spPr>
        <p:txBody>
          <a:bodyPr wrap="square" rtlCol="0">
            <a:spAutoFit/>
          </a:bodyPr>
          <a:lstStyle/>
          <a:p>
            <a:r>
              <a:rPr lang="en-US" sz="800" b="1" dirty="0">
                <a:solidFill>
                  <a:schemeClr val="accent6"/>
                </a:solidFill>
              </a:rPr>
              <a:t>1</a:t>
            </a:r>
            <a:r>
              <a:rPr lang="en-US" sz="800" b="1" baseline="30000" dirty="0">
                <a:solidFill>
                  <a:schemeClr val="accent6"/>
                </a:solidFill>
              </a:rPr>
              <a:t>st</a:t>
            </a:r>
            <a:r>
              <a:rPr lang="en-US" sz="800" b="1" dirty="0">
                <a:solidFill>
                  <a:schemeClr val="accent6"/>
                </a:solidFill>
              </a:rPr>
              <a:t> Order</a:t>
            </a:r>
          </a:p>
        </p:txBody>
      </p:sp>
      <p:sp>
        <p:nvSpPr>
          <p:cNvPr id="9" name="TextBox 8">
            <a:extLst>
              <a:ext uri="{FF2B5EF4-FFF2-40B4-BE49-F238E27FC236}">
                <a16:creationId xmlns:a16="http://schemas.microsoft.com/office/drawing/2014/main" id="{D5FBAF70-9567-48EC-BA47-75745517880A}"/>
              </a:ext>
            </a:extLst>
          </p:cNvPr>
          <p:cNvSpPr txBox="1"/>
          <p:nvPr/>
        </p:nvSpPr>
        <p:spPr>
          <a:xfrm>
            <a:off x="1073936" y="1065149"/>
            <a:ext cx="5326864" cy="461665"/>
          </a:xfrm>
          <a:prstGeom prst="rect">
            <a:avLst/>
          </a:prstGeom>
          <a:noFill/>
        </p:spPr>
        <p:txBody>
          <a:bodyPr wrap="square">
            <a:spAutoFit/>
          </a:bodyPr>
          <a:lstStyle/>
          <a:p>
            <a:r>
              <a:rPr lang="en-US" sz="2400" b="1" i="0" dirty="0">
                <a:solidFill>
                  <a:srgbClr val="242729"/>
                </a:solidFill>
                <a:effectLst/>
                <a:latin typeface="Georgia" panose="02040502050405020303" pitchFamily="18" charset="0"/>
              </a:rPr>
              <a:t>2</a:t>
            </a:r>
            <a:r>
              <a:rPr lang="en-US" sz="2400" b="1" i="0" baseline="30000" dirty="0">
                <a:solidFill>
                  <a:srgbClr val="242729"/>
                </a:solidFill>
                <a:effectLst/>
                <a:latin typeface="Georgia" panose="02040502050405020303" pitchFamily="18" charset="0"/>
              </a:rPr>
              <a:t>nd</a:t>
            </a:r>
            <a:r>
              <a:rPr lang="en-US" sz="2400" b="1" i="0" dirty="0">
                <a:solidFill>
                  <a:srgbClr val="242729"/>
                </a:solidFill>
                <a:effectLst/>
                <a:latin typeface="Georgia" panose="02040502050405020303" pitchFamily="18" charset="0"/>
              </a:rPr>
              <a:t> order algorithm advantage</a:t>
            </a:r>
            <a:endParaRPr lang="en-US" sz="2400" dirty="0"/>
          </a:p>
        </p:txBody>
      </p:sp>
    </p:spTree>
    <p:extLst>
      <p:ext uri="{BB962C8B-B14F-4D97-AF65-F5344CB8AC3E}">
        <p14:creationId xmlns:p14="http://schemas.microsoft.com/office/powerpoint/2010/main" val="286020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9" name="TextBox 8">
            <a:extLst>
              <a:ext uri="{FF2B5EF4-FFF2-40B4-BE49-F238E27FC236}">
                <a16:creationId xmlns:a16="http://schemas.microsoft.com/office/drawing/2014/main" id="{D5FBAF70-9567-48EC-BA47-75745517880A}"/>
              </a:ext>
            </a:extLst>
          </p:cNvPr>
          <p:cNvSpPr txBox="1"/>
          <p:nvPr/>
        </p:nvSpPr>
        <p:spPr>
          <a:xfrm>
            <a:off x="560222" y="866107"/>
            <a:ext cx="9707275" cy="646331"/>
          </a:xfrm>
          <a:prstGeom prst="rect">
            <a:avLst/>
          </a:prstGeom>
          <a:noFill/>
        </p:spPr>
        <p:txBody>
          <a:bodyPr wrap="square">
            <a:spAutoFit/>
          </a:bodyPr>
          <a:lstStyle/>
          <a:p>
            <a:r>
              <a:rPr lang="en-US" b="1" dirty="0">
                <a:solidFill>
                  <a:srgbClr val="242729"/>
                </a:solidFill>
                <a:latin typeface="Georgia" panose="02040502050405020303" pitchFamily="18" charset="0"/>
              </a:rPr>
              <a:t>Before 2</a:t>
            </a:r>
            <a:r>
              <a:rPr lang="en-US" b="1" baseline="30000" dirty="0">
                <a:solidFill>
                  <a:srgbClr val="242729"/>
                </a:solidFill>
                <a:latin typeface="Georgia" panose="02040502050405020303" pitchFamily="18" charset="0"/>
              </a:rPr>
              <a:t>nd</a:t>
            </a:r>
            <a:r>
              <a:rPr lang="en-US" b="1" dirty="0">
                <a:solidFill>
                  <a:srgbClr val="242729"/>
                </a:solidFill>
                <a:latin typeface="Georgia" panose="02040502050405020303" pitchFamily="18" charset="0"/>
              </a:rPr>
              <a:t> order optimization methods, </a:t>
            </a:r>
          </a:p>
          <a:p>
            <a:r>
              <a:rPr lang="en-US" b="1" dirty="0">
                <a:solidFill>
                  <a:srgbClr val="242729"/>
                </a:solidFill>
                <a:latin typeface="Georgia" panose="02040502050405020303" pitchFamily="18" charset="0"/>
              </a:rPr>
              <a:t>Let’s review the constrained optimization (</a:t>
            </a:r>
            <a:r>
              <a:rPr lang="en-US" b="1" dirty="0" err="1">
                <a:solidFill>
                  <a:srgbClr val="242729"/>
                </a:solidFill>
                <a:latin typeface="Georgia" panose="02040502050405020303" pitchFamily="18" charset="0"/>
              </a:rPr>
              <a:t>Lagrangian</a:t>
            </a:r>
            <a:r>
              <a:rPr lang="en-US" b="1" dirty="0">
                <a:solidFill>
                  <a:srgbClr val="242729"/>
                </a:solidFill>
                <a:latin typeface="Georgia" panose="02040502050405020303" pitchFamily="18" charset="0"/>
              </a:rPr>
              <a:t> we already familiar with )</a:t>
            </a:r>
            <a:endParaRPr lang="en-US" dirty="0"/>
          </a:p>
        </p:txBody>
      </p:sp>
      <p:pic>
        <p:nvPicPr>
          <p:cNvPr id="4" name="Picture 3">
            <a:extLst>
              <a:ext uri="{FF2B5EF4-FFF2-40B4-BE49-F238E27FC236}">
                <a16:creationId xmlns:a16="http://schemas.microsoft.com/office/drawing/2014/main" id="{ACFFD83F-391E-450D-BD4B-6468FCF3D396}"/>
              </a:ext>
            </a:extLst>
          </p:cNvPr>
          <p:cNvPicPr>
            <a:picLocks noChangeAspect="1"/>
          </p:cNvPicPr>
          <p:nvPr/>
        </p:nvPicPr>
        <p:blipFill>
          <a:blip r:embed="rId2"/>
          <a:stretch>
            <a:fillRect/>
          </a:stretch>
        </p:blipFill>
        <p:spPr>
          <a:xfrm>
            <a:off x="662473" y="1651886"/>
            <a:ext cx="4990476" cy="1190476"/>
          </a:xfrm>
          <a:prstGeom prst="rect">
            <a:avLst/>
          </a:prstGeom>
        </p:spPr>
      </p:pic>
      <p:pic>
        <p:nvPicPr>
          <p:cNvPr id="6" name="Picture 5">
            <a:extLst>
              <a:ext uri="{FF2B5EF4-FFF2-40B4-BE49-F238E27FC236}">
                <a16:creationId xmlns:a16="http://schemas.microsoft.com/office/drawing/2014/main" id="{B237B902-6DEE-4DA3-AA16-1389F38516A5}"/>
              </a:ext>
            </a:extLst>
          </p:cNvPr>
          <p:cNvPicPr>
            <a:picLocks noChangeAspect="1"/>
          </p:cNvPicPr>
          <p:nvPr/>
        </p:nvPicPr>
        <p:blipFill>
          <a:blip r:embed="rId3"/>
          <a:stretch>
            <a:fillRect/>
          </a:stretch>
        </p:blipFill>
        <p:spPr>
          <a:xfrm>
            <a:off x="918067" y="2981810"/>
            <a:ext cx="5209524" cy="3076190"/>
          </a:xfrm>
          <a:prstGeom prst="rect">
            <a:avLst/>
          </a:prstGeom>
        </p:spPr>
      </p:pic>
      <p:pic>
        <p:nvPicPr>
          <p:cNvPr id="11" name="Picture 10">
            <a:extLst>
              <a:ext uri="{FF2B5EF4-FFF2-40B4-BE49-F238E27FC236}">
                <a16:creationId xmlns:a16="http://schemas.microsoft.com/office/drawing/2014/main" id="{C35C9189-AA9E-4E2C-AF1A-CE6E69268C10}"/>
              </a:ext>
            </a:extLst>
          </p:cNvPr>
          <p:cNvPicPr>
            <a:picLocks noChangeAspect="1"/>
          </p:cNvPicPr>
          <p:nvPr/>
        </p:nvPicPr>
        <p:blipFill>
          <a:blip r:embed="rId4"/>
          <a:stretch>
            <a:fillRect/>
          </a:stretch>
        </p:blipFill>
        <p:spPr>
          <a:xfrm>
            <a:off x="6361701" y="2981810"/>
            <a:ext cx="5476190" cy="3876190"/>
          </a:xfrm>
          <a:prstGeom prst="rect">
            <a:avLst/>
          </a:prstGeom>
        </p:spPr>
      </p:pic>
      <p:sp>
        <p:nvSpPr>
          <p:cNvPr id="12" name="Rectangle 11">
            <a:extLst>
              <a:ext uri="{FF2B5EF4-FFF2-40B4-BE49-F238E27FC236}">
                <a16:creationId xmlns:a16="http://schemas.microsoft.com/office/drawing/2014/main" id="{8FAE35BB-4490-41E8-A9EE-139A8871779A}"/>
              </a:ext>
            </a:extLst>
          </p:cNvPr>
          <p:cNvSpPr/>
          <p:nvPr/>
        </p:nvSpPr>
        <p:spPr>
          <a:xfrm>
            <a:off x="662473" y="2981810"/>
            <a:ext cx="11364686" cy="381087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76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9" name="TextBox 8">
            <a:extLst>
              <a:ext uri="{FF2B5EF4-FFF2-40B4-BE49-F238E27FC236}">
                <a16:creationId xmlns:a16="http://schemas.microsoft.com/office/drawing/2014/main" id="{D5FBAF70-9567-48EC-BA47-75745517880A}"/>
              </a:ext>
            </a:extLst>
          </p:cNvPr>
          <p:cNvSpPr txBox="1"/>
          <p:nvPr/>
        </p:nvSpPr>
        <p:spPr>
          <a:xfrm>
            <a:off x="534095" y="828785"/>
            <a:ext cx="9707275" cy="646331"/>
          </a:xfrm>
          <a:prstGeom prst="rect">
            <a:avLst/>
          </a:prstGeom>
          <a:noFill/>
        </p:spPr>
        <p:txBody>
          <a:bodyPr wrap="square">
            <a:spAutoFit/>
          </a:bodyPr>
          <a:lstStyle/>
          <a:p>
            <a:r>
              <a:rPr lang="en-US" b="1" dirty="0">
                <a:solidFill>
                  <a:srgbClr val="242729"/>
                </a:solidFill>
                <a:latin typeface="Georgia" panose="02040502050405020303" pitchFamily="18" charset="0"/>
              </a:rPr>
              <a:t>Before deep dive into 2</a:t>
            </a:r>
            <a:r>
              <a:rPr lang="en-US" b="1" baseline="30000" dirty="0">
                <a:solidFill>
                  <a:srgbClr val="242729"/>
                </a:solidFill>
                <a:latin typeface="Georgia" panose="02040502050405020303" pitchFamily="18" charset="0"/>
              </a:rPr>
              <a:t>nd</a:t>
            </a:r>
            <a:r>
              <a:rPr lang="en-US" b="1" dirty="0">
                <a:solidFill>
                  <a:srgbClr val="242729"/>
                </a:solidFill>
                <a:latin typeface="Georgia" panose="02040502050405020303" pitchFamily="18" charset="0"/>
              </a:rPr>
              <a:t> order optimization methods</a:t>
            </a:r>
          </a:p>
          <a:p>
            <a:r>
              <a:rPr lang="en-US" b="1" dirty="0">
                <a:solidFill>
                  <a:srgbClr val="242729"/>
                </a:solidFill>
                <a:latin typeface="Georgia" panose="02040502050405020303" pitchFamily="18" charset="0"/>
              </a:rPr>
              <a:t>Let’s recap constrained optimization (</a:t>
            </a:r>
            <a:r>
              <a:rPr lang="en-US" b="1" dirty="0" err="1">
                <a:solidFill>
                  <a:srgbClr val="242729"/>
                </a:solidFill>
                <a:latin typeface="Georgia" panose="02040502050405020303" pitchFamily="18" charset="0"/>
              </a:rPr>
              <a:t>Lagrangian</a:t>
            </a:r>
            <a:r>
              <a:rPr lang="en-US" b="1" dirty="0">
                <a:solidFill>
                  <a:srgbClr val="242729"/>
                </a:solidFill>
                <a:latin typeface="Georgia" panose="02040502050405020303" pitchFamily="18" charset="0"/>
              </a:rPr>
              <a:t> we are familiar with )</a:t>
            </a:r>
            <a:endParaRPr lang="en-US" dirty="0"/>
          </a:p>
        </p:txBody>
      </p:sp>
      <p:sp>
        <p:nvSpPr>
          <p:cNvPr id="12" name="Rectangle 11">
            <a:extLst>
              <a:ext uri="{FF2B5EF4-FFF2-40B4-BE49-F238E27FC236}">
                <a16:creationId xmlns:a16="http://schemas.microsoft.com/office/drawing/2014/main" id="{8FAE35BB-4490-41E8-A9EE-139A8871779A}"/>
              </a:ext>
            </a:extLst>
          </p:cNvPr>
          <p:cNvSpPr/>
          <p:nvPr/>
        </p:nvSpPr>
        <p:spPr>
          <a:xfrm>
            <a:off x="627639" y="1707669"/>
            <a:ext cx="11364686" cy="501383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277149-27DD-4F0E-8B5C-457D109F332A}"/>
              </a:ext>
            </a:extLst>
          </p:cNvPr>
          <p:cNvPicPr>
            <a:picLocks noChangeAspect="1"/>
          </p:cNvPicPr>
          <p:nvPr/>
        </p:nvPicPr>
        <p:blipFill>
          <a:blip r:embed="rId2"/>
          <a:stretch>
            <a:fillRect/>
          </a:stretch>
        </p:blipFill>
        <p:spPr>
          <a:xfrm>
            <a:off x="856525" y="1846122"/>
            <a:ext cx="4098652" cy="2866857"/>
          </a:xfrm>
          <a:prstGeom prst="rect">
            <a:avLst/>
          </a:prstGeom>
        </p:spPr>
      </p:pic>
      <p:pic>
        <p:nvPicPr>
          <p:cNvPr id="15" name="Picture 14">
            <a:extLst>
              <a:ext uri="{FF2B5EF4-FFF2-40B4-BE49-F238E27FC236}">
                <a16:creationId xmlns:a16="http://schemas.microsoft.com/office/drawing/2014/main" id="{ECB9172A-593F-4F17-BC6D-AA2E60264CE0}"/>
              </a:ext>
            </a:extLst>
          </p:cNvPr>
          <p:cNvPicPr>
            <a:picLocks noChangeAspect="1"/>
          </p:cNvPicPr>
          <p:nvPr/>
        </p:nvPicPr>
        <p:blipFill>
          <a:blip r:embed="rId3"/>
          <a:stretch>
            <a:fillRect/>
          </a:stretch>
        </p:blipFill>
        <p:spPr>
          <a:xfrm>
            <a:off x="856525" y="4851432"/>
            <a:ext cx="4072371" cy="1575494"/>
          </a:xfrm>
          <a:prstGeom prst="rect">
            <a:avLst/>
          </a:prstGeom>
        </p:spPr>
      </p:pic>
      <p:pic>
        <p:nvPicPr>
          <p:cNvPr id="17" name="Picture 16">
            <a:extLst>
              <a:ext uri="{FF2B5EF4-FFF2-40B4-BE49-F238E27FC236}">
                <a16:creationId xmlns:a16="http://schemas.microsoft.com/office/drawing/2014/main" id="{521B0FAC-A84D-4072-A2BE-D5D8B4CA3E19}"/>
              </a:ext>
            </a:extLst>
          </p:cNvPr>
          <p:cNvPicPr>
            <a:picLocks noChangeAspect="1"/>
          </p:cNvPicPr>
          <p:nvPr/>
        </p:nvPicPr>
        <p:blipFill>
          <a:blip r:embed="rId4"/>
          <a:stretch>
            <a:fillRect/>
          </a:stretch>
        </p:blipFill>
        <p:spPr>
          <a:xfrm>
            <a:off x="6494751" y="2242044"/>
            <a:ext cx="4840724" cy="4356652"/>
          </a:xfrm>
          <a:prstGeom prst="rect">
            <a:avLst/>
          </a:prstGeom>
        </p:spPr>
      </p:pic>
    </p:spTree>
    <p:extLst>
      <p:ext uri="{BB962C8B-B14F-4D97-AF65-F5344CB8AC3E}">
        <p14:creationId xmlns:p14="http://schemas.microsoft.com/office/powerpoint/2010/main" val="43635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9" name="TextBox 8">
            <a:extLst>
              <a:ext uri="{FF2B5EF4-FFF2-40B4-BE49-F238E27FC236}">
                <a16:creationId xmlns:a16="http://schemas.microsoft.com/office/drawing/2014/main" id="{CD35E72A-FBBE-4E78-B80F-0072BA4DA6B6}"/>
              </a:ext>
            </a:extLst>
          </p:cNvPr>
          <p:cNvSpPr txBox="1"/>
          <p:nvPr/>
        </p:nvSpPr>
        <p:spPr>
          <a:xfrm>
            <a:off x="534095" y="1183337"/>
            <a:ext cx="9707275" cy="461665"/>
          </a:xfrm>
          <a:prstGeom prst="rect">
            <a:avLst/>
          </a:prstGeom>
          <a:noFill/>
        </p:spPr>
        <p:txBody>
          <a:bodyPr wrap="square">
            <a:spAutoFit/>
          </a:bodyPr>
          <a:lstStyle/>
          <a:p>
            <a:r>
              <a:rPr lang="en-US" sz="2400" b="1" dirty="0">
                <a:solidFill>
                  <a:srgbClr val="242729"/>
                </a:solidFill>
                <a:latin typeface="Georgia" panose="02040502050405020303" pitchFamily="18" charset="0"/>
              </a:rPr>
              <a:t>2</a:t>
            </a:r>
            <a:r>
              <a:rPr lang="en-US" sz="2400" b="1" baseline="30000" dirty="0">
                <a:solidFill>
                  <a:srgbClr val="242729"/>
                </a:solidFill>
                <a:latin typeface="Georgia" panose="02040502050405020303" pitchFamily="18" charset="0"/>
              </a:rPr>
              <a:t>nd</a:t>
            </a:r>
            <a:r>
              <a:rPr lang="en-US" sz="2400" b="1" dirty="0">
                <a:solidFill>
                  <a:srgbClr val="242729"/>
                </a:solidFill>
                <a:latin typeface="Georgia" panose="02040502050405020303" pitchFamily="18" charset="0"/>
              </a:rPr>
              <a:t> order optimization methods features: </a:t>
            </a:r>
          </a:p>
        </p:txBody>
      </p:sp>
      <p:pic>
        <p:nvPicPr>
          <p:cNvPr id="11" name="Picture 10">
            <a:extLst>
              <a:ext uri="{FF2B5EF4-FFF2-40B4-BE49-F238E27FC236}">
                <a16:creationId xmlns:a16="http://schemas.microsoft.com/office/drawing/2014/main" id="{A3107723-BB64-4813-AB67-FEA8C5AEABF5}"/>
              </a:ext>
            </a:extLst>
          </p:cNvPr>
          <p:cNvPicPr>
            <a:picLocks noChangeAspect="1"/>
          </p:cNvPicPr>
          <p:nvPr/>
        </p:nvPicPr>
        <p:blipFill>
          <a:blip r:embed="rId2"/>
          <a:stretch>
            <a:fillRect/>
          </a:stretch>
        </p:blipFill>
        <p:spPr>
          <a:xfrm>
            <a:off x="763630" y="1670865"/>
            <a:ext cx="5593628" cy="2076009"/>
          </a:xfrm>
          <a:prstGeom prst="rect">
            <a:avLst/>
          </a:prstGeom>
        </p:spPr>
      </p:pic>
      <p:pic>
        <p:nvPicPr>
          <p:cNvPr id="13" name="Picture 12">
            <a:extLst>
              <a:ext uri="{FF2B5EF4-FFF2-40B4-BE49-F238E27FC236}">
                <a16:creationId xmlns:a16="http://schemas.microsoft.com/office/drawing/2014/main" id="{DEB92EDC-0AF5-4C8C-90C1-BE9CACDE3BEC}"/>
              </a:ext>
            </a:extLst>
          </p:cNvPr>
          <p:cNvPicPr>
            <a:picLocks noChangeAspect="1"/>
          </p:cNvPicPr>
          <p:nvPr/>
        </p:nvPicPr>
        <p:blipFill>
          <a:blip r:embed="rId3"/>
          <a:stretch>
            <a:fillRect/>
          </a:stretch>
        </p:blipFill>
        <p:spPr>
          <a:xfrm>
            <a:off x="5943947" y="1850275"/>
            <a:ext cx="5921829" cy="3793199"/>
          </a:xfrm>
          <a:prstGeom prst="rect">
            <a:avLst/>
          </a:prstGeom>
        </p:spPr>
      </p:pic>
      <p:sp>
        <p:nvSpPr>
          <p:cNvPr id="14" name="Rectangle 13">
            <a:extLst>
              <a:ext uri="{FF2B5EF4-FFF2-40B4-BE49-F238E27FC236}">
                <a16:creationId xmlns:a16="http://schemas.microsoft.com/office/drawing/2014/main" id="{A82B3222-23B5-4DDA-85AD-E1CCB5CE4345}"/>
              </a:ext>
            </a:extLst>
          </p:cNvPr>
          <p:cNvSpPr/>
          <p:nvPr/>
        </p:nvSpPr>
        <p:spPr>
          <a:xfrm>
            <a:off x="5840963" y="1645002"/>
            <a:ext cx="6176866" cy="46065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3E6672-E274-4FE7-BFF9-D98B00B7B17F}"/>
              </a:ext>
            </a:extLst>
          </p:cNvPr>
          <p:cNvSpPr/>
          <p:nvPr/>
        </p:nvSpPr>
        <p:spPr>
          <a:xfrm>
            <a:off x="9309463" y="3746875"/>
            <a:ext cx="1515291" cy="163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72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9" name="TextBox 8">
            <a:extLst>
              <a:ext uri="{FF2B5EF4-FFF2-40B4-BE49-F238E27FC236}">
                <a16:creationId xmlns:a16="http://schemas.microsoft.com/office/drawing/2014/main" id="{CD35E72A-FBBE-4E78-B80F-0072BA4DA6B6}"/>
              </a:ext>
            </a:extLst>
          </p:cNvPr>
          <p:cNvSpPr txBox="1"/>
          <p:nvPr/>
        </p:nvSpPr>
        <p:spPr>
          <a:xfrm>
            <a:off x="534095" y="1183337"/>
            <a:ext cx="9707275" cy="461665"/>
          </a:xfrm>
          <a:prstGeom prst="rect">
            <a:avLst/>
          </a:prstGeom>
          <a:noFill/>
        </p:spPr>
        <p:txBody>
          <a:bodyPr wrap="square">
            <a:spAutoFit/>
          </a:bodyPr>
          <a:lstStyle/>
          <a:p>
            <a:r>
              <a:rPr lang="en-US" sz="2400" b="1" dirty="0">
                <a:solidFill>
                  <a:srgbClr val="242729"/>
                </a:solidFill>
                <a:latin typeface="Georgia" panose="02040502050405020303" pitchFamily="18" charset="0"/>
              </a:rPr>
              <a:t>2</a:t>
            </a:r>
            <a:r>
              <a:rPr lang="en-US" sz="2400" b="1" baseline="30000" dirty="0">
                <a:solidFill>
                  <a:srgbClr val="242729"/>
                </a:solidFill>
                <a:latin typeface="Georgia" panose="02040502050405020303" pitchFamily="18" charset="0"/>
              </a:rPr>
              <a:t>nd</a:t>
            </a:r>
            <a:r>
              <a:rPr lang="en-US" sz="2400" b="1" dirty="0">
                <a:solidFill>
                  <a:srgbClr val="242729"/>
                </a:solidFill>
                <a:latin typeface="Georgia" panose="02040502050405020303" pitchFamily="18" charset="0"/>
              </a:rPr>
              <a:t> order optimization methods features: </a:t>
            </a:r>
          </a:p>
        </p:txBody>
      </p:sp>
      <p:pic>
        <p:nvPicPr>
          <p:cNvPr id="4" name="Picture 3">
            <a:extLst>
              <a:ext uri="{FF2B5EF4-FFF2-40B4-BE49-F238E27FC236}">
                <a16:creationId xmlns:a16="http://schemas.microsoft.com/office/drawing/2014/main" id="{B2948B72-F2BD-4136-94C1-8884A9E16F89}"/>
              </a:ext>
            </a:extLst>
          </p:cNvPr>
          <p:cNvPicPr>
            <a:picLocks noChangeAspect="1"/>
          </p:cNvPicPr>
          <p:nvPr/>
        </p:nvPicPr>
        <p:blipFill>
          <a:blip r:embed="rId2"/>
          <a:stretch>
            <a:fillRect/>
          </a:stretch>
        </p:blipFill>
        <p:spPr>
          <a:xfrm>
            <a:off x="534095" y="1645002"/>
            <a:ext cx="4760716" cy="4670428"/>
          </a:xfrm>
          <a:prstGeom prst="rect">
            <a:avLst/>
          </a:prstGeom>
        </p:spPr>
      </p:pic>
    </p:spTree>
    <p:extLst>
      <p:ext uri="{BB962C8B-B14F-4D97-AF65-F5344CB8AC3E}">
        <p14:creationId xmlns:p14="http://schemas.microsoft.com/office/powerpoint/2010/main" val="329322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pic>
        <p:nvPicPr>
          <p:cNvPr id="5" name="Picture 4">
            <a:extLst>
              <a:ext uri="{FF2B5EF4-FFF2-40B4-BE49-F238E27FC236}">
                <a16:creationId xmlns:a16="http://schemas.microsoft.com/office/drawing/2014/main" id="{2454DA0E-94C5-4ADE-AAC9-3AB58A40663A}"/>
              </a:ext>
            </a:extLst>
          </p:cNvPr>
          <p:cNvPicPr>
            <a:picLocks noChangeAspect="1"/>
          </p:cNvPicPr>
          <p:nvPr/>
        </p:nvPicPr>
        <p:blipFill>
          <a:blip r:embed="rId2"/>
          <a:stretch>
            <a:fillRect/>
          </a:stretch>
        </p:blipFill>
        <p:spPr>
          <a:xfrm>
            <a:off x="624116" y="1423222"/>
            <a:ext cx="4746607" cy="3906424"/>
          </a:xfrm>
          <a:prstGeom prst="rect">
            <a:avLst/>
          </a:prstGeom>
        </p:spPr>
      </p:pic>
      <p:sp>
        <p:nvSpPr>
          <p:cNvPr id="11" name="TextBox 10">
            <a:extLst>
              <a:ext uri="{FF2B5EF4-FFF2-40B4-BE49-F238E27FC236}">
                <a16:creationId xmlns:a16="http://schemas.microsoft.com/office/drawing/2014/main" id="{D9271CC2-AD3E-42CD-871A-3C6340F14E55}"/>
              </a:ext>
            </a:extLst>
          </p:cNvPr>
          <p:cNvSpPr txBox="1"/>
          <p:nvPr/>
        </p:nvSpPr>
        <p:spPr>
          <a:xfrm>
            <a:off x="621181" y="715336"/>
            <a:ext cx="9707275" cy="707886"/>
          </a:xfrm>
          <a:prstGeom prst="rect">
            <a:avLst/>
          </a:prstGeom>
          <a:noFill/>
        </p:spPr>
        <p:txBody>
          <a:bodyPr wrap="square">
            <a:spAutoFit/>
          </a:bodyPr>
          <a:lstStyle/>
          <a:p>
            <a:r>
              <a:rPr lang="en-US" sz="2400" b="1" dirty="0">
                <a:solidFill>
                  <a:srgbClr val="242729"/>
                </a:solidFill>
                <a:latin typeface="Georgia" panose="02040502050405020303" pitchFamily="18" charset="0"/>
              </a:rPr>
              <a:t>2</a:t>
            </a:r>
            <a:r>
              <a:rPr lang="en-US" sz="2400" b="1" baseline="30000" dirty="0">
                <a:solidFill>
                  <a:srgbClr val="242729"/>
                </a:solidFill>
                <a:latin typeface="Georgia" panose="02040502050405020303" pitchFamily="18" charset="0"/>
              </a:rPr>
              <a:t>nd</a:t>
            </a:r>
            <a:r>
              <a:rPr lang="en-US" sz="2400" b="1" dirty="0">
                <a:solidFill>
                  <a:srgbClr val="242729"/>
                </a:solidFill>
                <a:latin typeface="Georgia" panose="02040502050405020303" pitchFamily="18" charset="0"/>
              </a:rPr>
              <a:t> order optimization methods </a:t>
            </a:r>
          </a:p>
          <a:p>
            <a:r>
              <a:rPr lang="en-US" sz="1600" b="1" dirty="0">
                <a:solidFill>
                  <a:srgbClr val="242729"/>
                </a:solidFill>
                <a:latin typeface="Georgia" panose="02040502050405020303" pitchFamily="18" charset="0"/>
              </a:rPr>
              <a:t> - Newton method &amp; Pseudo algorithm </a:t>
            </a:r>
          </a:p>
        </p:txBody>
      </p:sp>
      <p:pic>
        <p:nvPicPr>
          <p:cNvPr id="1026" name="Picture 2">
            <a:extLst>
              <a:ext uri="{FF2B5EF4-FFF2-40B4-BE49-F238E27FC236}">
                <a16:creationId xmlns:a16="http://schemas.microsoft.com/office/drawing/2014/main" id="{E1B6F632-8D6B-49D3-8F47-687CF0575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947" y="1289935"/>
            <a:ext cx="5109428" cy="54315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B51C70-C884-41EC-BE06-C5AA9B197ED9}"/>
              </a:ext>
            </a:extLst>
          </p:cNvPr>
          <p:cNvPicPr>
            <a:picLocks noChangeAspect="1"/>
          </p:cNvPicPr>
          <p:nvPr/>
        </p:nvPicPr>
        <p:blipFill>
          <a:blip r:embed="rId4"/>
          <a:stretch>
            <a:fillRect/>
          </a:stretch>
        </p:blipFill>
        <p:spPr>
          <a:xfrm>
            <a:off x="916795" y="5855041"/>
            <a:ext cx="4731538" cy="866458"/>
          </a:xfrm>
          <a:prstGeom prst="rect">
            <a:avLst/>
          </a:prstGeom>
        </p:spPr>
      </p:pic>
      <p:cxnSp>
        <p:nvCxnSpPr>
          <p:cNvPr id="7" name="Straight Arrow Connector 6">
            <a:extLst>
              <a:ext uri="{FF2B5EF4-FFF2-40B4-BE49-F238E27FC236}">
                <a16:creationId xmlns:a16="http://schemas.microsoft.com/office/drawing/2014/main" id="{7245C1CC-00E8-4AE8-877C-23426EA8D9B1}"/>
              </a:ext>
            </a:extLst>
          </p:cNvPr>
          <p:cNvCxnSpPr/>
          <p:nvPr/>
        </p:nvCxnSpPr>
        <p:spPr>
          <a:xfrm flipH="1">
            <a:off x="1138625" y="5409882"/>
            <a:ext cx="4805322" cy="445159"/>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345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96CE2B-1B98-4D88-8CEE-593C949F28D9}"/>
              </a:ext>
            </a:extLst>
          </p:cNvPr>
          <p:cNvSpPr>
            <a:spLocks noGrp="1"/>
          </p:cNvSpPr>
          <p:nvPr>
            <p:ph type="title"/>
          </p:nvPr>
        </p:nvSpPr>
        <p:spPr>
          <a:xfrm>
            <a:off x="1272766" y="2528903"/>
            <a:ext cx="10515600" cy="1325563"/>
          </a:xfrm>
        </p:spPr>
        <p:txBody>
          <a:bodyPr/>
          <a:lstStyle/>
          <a:p>
            <a:r>
              <a:rPr lang="en-US" sz="4400" b="1" dirty="0">
                <a:effectLst/>
                <a:latin typeface="Calibri" panose="020F0502020204030204" pitchFamily="34" charset="0"/>
                <a:ea typeface="DengXian" panose="02010600030101010101" pitchFamily="2" charset="-122"/>
                <a:cs typeface="Times New Roman" panose="02020603050405020304" pitchFamily="18" charset="0"/>
              </a:rPr>
              <a:t>Case study: Classic Portfolio Optimization</a:t>
            </a:r>
            <a:endParaRPr lang="en-US" dirty="0"/>
          </a:p>
        </p:txBody>
      </p:sp>
    </p:spTree>
    <p:extLst>
      <p:ext uri="{BB962C8B-B14F-4D97-AF65-F5344CB8AC3E}">
        <p14:creationId xmlns:p14="http://schemas.microsoft.com/office/powerpoint/2010/main" val="154671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0AA7DB-6278-4CF9-9489-70FD04E1EFBA}"/>
              </a:ext>
            </a:extLst>
          </p:cNvPr>
          <p:cNvSpPr>
            <a:spLocks noChangeArrowheads="1"/>
          </p:cNvSpPr>
          <p:nvPr/>
        </p:nvSpPr>
        <p:spPr bwMode="auto">
          <a:xfrm>
            <a:off x="534095" y="929522"/>
            <a:ext cx="113983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We are interested to see how linear programming for first order optimization applications in industry are utilized and mathematically formulated.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Firstly, let me introduce Simplex, </a:t>
            </a:r>
            <a:r>
              <a:rPr lang="en-US" altLang="en-US" dirty="0">
                <a:latin typeface="Calibri" panose="020F0502020204030204" pitchFamily="34" charset="0"/>
                <a:ea typeface="DengXian" panose="02010600030101010101" pitchFamily="2" charset="-122"/>
                <a:cs typeface="Times New Roman" panose="02020603050405020304" pitchFamily="18" charset="0"/>
              </a:rPr>
              <a:t>it </a:t>
            </a:r>
            <a:r>
              <a:rPr kumimoji="0" lang="en-US" altLang="en-US"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operates on linear programs in the following form: </a:t>
            </a:r>
            <a:endParaRPr kumimoji="0" lang="en-US" altLang="en-US" b="0" i="0" u="none" strike="noStrike" cap="none" normalizeH="0" baseline="0" dirty="0">
              <a:ln>
                <a:noFill/>
              </a:ln>
              <a:solidFill>
                <a:schemeClr val="tx1"/>
              </a:solidFill>
              <a:effectLst/>
            </a:endParaRPr>
          </a:p>
        </p:txBody>
      </p:sp>
      <p:pic>
        <p:nvPicPr>
          <p:cNvPr id="1025" name="Picture 9">
            <a:extLst>
              <a:ext uri="{FF2B5EF4-FFF2-40B4-BE49-F238E27FC236}">
                <a16:creationId xmlns:a16="http://schemas.microsoft.com/office/drawing/2014/main" id="{A061A31B-80D5-4E96-B8F8-9E49991FF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95" y="2434383"/>
            <a:ext cx="10867789" cy="272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4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633F584-BBD6-4E30-AC26-F6624E75BDD1}"/>
              </a:ext>
            </a:extLst>
          </p:cNvPr>
          <p:cNvSpPr txBox="1"/>
          <p:nvPr/>
        </p:nvSpPr>
        <p:spPr>
          <a:xfrm>
            <a:off x="534095" y="1122919"/>
            <a:ext cx="11262570" cy="5034904"/>
          </a:xfrm>
          <a:prstGeom prst="rect">
            <a:avLst/>
          </a:prstGeom>
          <a:noFill/>
        </p:spPr>
        <p:txBody>
          <a:bodyPr wrap="square">
            <a:spAutoFit/>
          </a:bodyPr>
          <a:lstStyle/>
          <a:p>
            <a:pPr lvl="1">
              <a:lnSpc>
                <a:spcPct val="107000"/>
              </a:lnSpc>
              <a:spcAft>
                <a:spcPts val="800"/>
              </a:spcAft>
            </a:pPr>
            <a:r>
              <a:rPr lang="en-US" sz="2400" dirty="0">
                <a:effectLst/>
                <a:latin typeface="Calibri" panose="020F0502020204030204" pitchFamily="34" charset="0"/>
                <a:ea typeface="DengXian" panose="02010600030101010101" pitchFamily="2" charset="-122"/>
                <a:cs typeface="Times New Roman" panose="02020603050405020304" pitchFamily="18" charset="0"/>
              </a:rPr>
              <a:t>Given Total carrying cash: 1 million dollars on hand</a:t>
            </a:r>
          </a:p>
          <a:p>
            <a:pPr lvl="1">
              <a:lnSpc>
                <a:spcPct val="107000"/>
              </a:lnSpc>
              <a:spcAft>
                <a:spcPts val="800"/>
              </a:spcAft>
            </a:pPr>
            <a:r>
              <a:rPr lang="en-US" sz="2400" dirty="0">
                <a:effectLst/>
                <a:latin typeface="Calibri" panose="020F0502020204030204" pitchFamily="34" charset="0"/>
                <a:ea typeface="DengXian" panose="02010600030101010101" pitchFamily="2" charset="-122"/>
                <a:cs typeface="Times New Roman" panose="02020603050405020304" pitchFamily="18" charset="0"/>
              </a:rPr>
              <a:t>Then we decide to hold stock portfolio with m stocks to choose and allocate to portfolio</a:t>
            </a:r>
          </a:p>
          <a:p>
            <a:pPr lvl="1">
              <a:lnSpc>
                <a:spcPct val="107000"/>
              </a:lnSpc>
              <a:spcAft>
                <a:spcPts val="800"/>
              </a:spcAft>
            </a:pPr>
            <a:r>
              <a:rPr lang="en-US" sz="2400" dirty="0">
                <a:effectLst/>
                <a:latin typeface="Calibri" panose="020F0502020204030204" pitchFamily="34" charset="0"/>
                <a:ea typeface="DengXian" panose="02010600030101010101" pitchFamily="2" charset="-122"/>
                <a:cs typeface="Times New Roman" panose="02020603050405020304" pitchFamily="18" charset="0"/>
              </a:rPr>
              <a:t>Objective: Max(return) and Min(risk), where min(risk) = Max(-risk)</a:t>
            </a:r>
          </a:p>
          <a:p>
            <a:pPr lvl="1">
              <a:lnSpc>
                <a:spcPct val="107000"/>
              </a:lnSpc>
              <a:spcAft>
                <a:spcPts val="800"/>
              </a:spcAft>
            </a:pPr>
            <a:r>
              <a:rPr lang="en-US" sz="2400" u="sng" dirty="0">
                <a:effectLst/>
                <a:latin typeface="Calibri" panose="020F0502020204030204" pitchFamily="34" charset="0"/>
                <a:ea typeface="DengXian" panose="02010600030101010101" pitchFamily="2" charset="-122"/>
                <a:cs typeface="Times New Roman" panose="02020603050405020304" pitchFamily="18" charset="0"/>
              </a:rPr>
              <a:t>Decision variables: </a:t>
            </a:r>
          </a:p>
          <a:p>
            <a:pPr lvl="1">
              <a:lnSpc>
                <a:spcPct val="107000"/>
              </a:lnSpc>
              <a:spcAft>
                <a:spcPts val="800"/>
              </a:spcAft>
            </a:pPr>
            <a:r>
              <a:rPr lang="en-US" sz="2400" dirty="0">
                <a:effectLst/>
                <a:latin typeface="Calibri" panose="020F0502020204030204" pitchFamily="34" charset="0"/>
                <a:ea typeface="DengXian" panose="02010600030101010101" pitchFamily="2" charset="-122"/>
                <a:cs typeface="Times New Roman" panose="02020603050405020304" pitchFamily="18" charset="0"/>
              </a:rPr>
              <a:t>	w1, w2, ….</a:t>
            </a:r>
            <a:r>
              <a:rPr lang="en-US" sz="2400" dirty="0" err="1">
                <a:effectLst/>
                <a:latin typeface="Calibri" panose="020F0502020204030204" pitchFamily="34" charset="0"/>
                <a:ea typeface="DengXian" panose="02010600030101010101" pitchFamily="2" charset="-122"/>
                <a:cs typeface="Times New Roman" panose="02020603050405020304" pitchFamily="18" charset="0"/>
              </a:rPr>
              <a:t>w</a:t>
            </a:r>
            <a:r>
              <a:rPr lang="en-US" sz="2400" baseline="-25000" dirty="0" err="1">
                <a:effectLst/>
                <a:latin typeface="Calibri" panose="020F0502020204030204" pitchFamily="34" charset="0"/>
                <a:ea typeface="DengXian" panose="02010600030101010101" pitchFamily="2" charset="-122"/>
                <a:cs typeface="Times New Roman" panose="02020603050405020304" pitchFamily="18" charset="0"/>
              </a:rPr>
              <a:t>m</a:t>
            </a:r>
            <a:r>
              <a:rPr lang="en-US" sz="2400" dirty="0">
                <a:effectLst/>
                <a:latin typeface="Calibri" panose="020F0502020204030204" pitchFamily="34" charset="0"/>
                <a:ea typeface="DengXian" panose="02010600030101010101" pitchFamily="2" charset="-122"/>
                <a:cs typeface="Times New Roman" panose="02020603050405020304" pitchFamily="18" charset="0"/>
              </a:rPr>
              <a:t>: w is the percentage of cash to be allocated to m options of stocks, w has domain in range of 0 to 1, summation of w = 100%</a:t>
            </a:r>
          </a:p>
          <a:p>
            <a:pPr lvl="1">
              <a:lnSpc>
                <a:spcPct val="107000"/>
              </a:lnSpc>
              <a:spcAft>
                <a:spcPts val="800"/>
              </a:spcAft>
            </a:pPr>
            <a:r>
              <a:rPr lang="en-US" sz="2400" u="sng" dirty="0">
                <a:effectLst/>
                <a:latin typeface="Calibri" panose="020F0502020204030204" pitchFamily="34" charset="0"/>
                <a:ea typeface="DengXian" panose="02010600030101010101" pitchFamily="2" charset="-122"/>
                <a:cs typeface="Times New Roman" panose="02020603050405020304" pitchFamily="18" charset="0"/>
              </a:rPr>
              <a:t>Objective function:</a:t>
            </a:r>
          </a:p>
          <a:p>
            <a:pPr lvl="1">
              <a:lnSpc>
                <a:spcPct val="107000"/>
              </a:lnSpc>
              <a:spcAft>
                <a:spcPts val="800"/>
              </a:spcAft>
            </a:pPr>
            <a:r>
              <a:rPr lang="en-US" sz="2400" dirty="0">
                <a:effectLst/>
                <a:latin typeface="Calibri" panose="020F0502020204030204" pitchFamily="34" charset="0"/>
                <a:ea typeface="DengXian" panose="02010600030101010101" pitchFamily="2" charset="-122"/>
                <a:cs typeface="Times New Roman" panose="02020603050405020304" pitchFamily="18" charset="0"/>
              </a:rPr>
              <a:t>	Minimize (-return + lambda*risk), where lambda: a control variable which maintaining weighted average of return and risk, i.e. lambda increasing(decreasing) </a:t>
            </a:r>
            <a:r>
              <a:rPr lang="en-US" sz="2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r>
              <a:rPr lang="en-US" sz="2400" dirty="0">
                <a:effectLst/>
                <a:latin typeface="Calibri" panose="020F0502020204030204" pitchFamily="34" charset="0"/>
                <a:ea typeface="DengXian" panose="02010600030101010101" pitchFamily="2" charset="-122"/>
                <a:cs typeface="Times New Roman" panose="02020603050405020304" pitchFamily="18" charset="0"/>
              </a:rPr>
              <a:t> emphasis on return(risk)</a:t>
            </a:r>
          </a:p>
        </p:txBody>
      </p:sp>
      <p:sp>
        <p:nvSpPr>
          <p:cNvPr id="7" name="Title 6">
            <a:extLst>
              <a:ext uri="{FF2B5EF4-FFF2-40B4-BE49-F238E27FC236}">
                <a16:creationId xmlns:a16="http://schemas.microsoft.com/office/drawing/2014/main" id="{970B8BDF-2C6C-48B3-A17A-7DB9F6B89B5D}"/>
              </a:ext>
            </a:extLst>
          </p:cNvPr>
          <p:cNvSpPr>
            <a:spLocks noGrp="1"/>
          </p:cNvSpPr>
          <p:nvPr>
            <p:ph type="title"/>
          </p:nvPr>
        </p:nvSpPr>
        <p:spPr>
          <a:xfrm>
            <a:off x="534095" y="41799"/>
            <a:ext cx="10515600" cy="1325563"/>
          </a:xfrm>
        </p:spPr>
        <p:txBody>
          <a:bodyPr/>
          <a:lstStyle/>
          <a:p>
            <a:r>
              <a:rPr lang="en-US" sz="4400" b="1" dirty="0">
                <a:effectLst/>
                <a:latin typeface="Calibri" panose="020F0502020204030204" pitchFamily="34" charset="0"/>
                <a:ea typeface="DengXian" panose="02010600030101010101" pitchFamily="2" charset="-122"/>
                <a:cs typeface="Times New Roman" panose="02020603050405020304" pitchFamily="18" charset="0"/>
              </a:rPr>
              <a:t>Classic Portfolio Optimization</a:t>
            </a:r>
            <a:endParaRPr lang="en-US" dirty="0"/>
          </a:p>
        </p:txBody>
      </p:sp>
    </p:spTree>
    <p:extLst>
      <p:ext uri="{BB962C8B-B14F-4D97-AF65-F5344CB8AC3E}">
        <p14:creationId xmlns:p14="http://schemas.microsoft.com/office/powerpoint/2010/main" val="173888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633F584-BBD6-4E30-AC26-F6624E75BDD1}"/>
              </a:ext>
            </a:extLst>
          </p:cNvPr>
          <p:cNvSpPr txBox="1"/>
          <p:nvPr/>
        </p:nvSpPr>
        <p:spPr>
          <a:xfrm>
            <a:off x="534095" y="1122919"/>
            <a:ext cx="11262570" cy="2153282"/>
          </a:xfrm>
          <a:prstGeom prst="rect">
            <a:avLst/>
          </a:prstGeom>
          <a:noFill/>
        </p:spPr>
        <p:txBody>
          <a:bodyPr wrap="square">
            <a:spAutoFit/>
          </a:bodyPr>
          <a:lstStyle/>
          <a:p>
            <a:pPr marL="0" marR="0">
              <a:lnSpc>
                <a:spcPct val="107000"/>
              </a:lnSpc>
              <a:spcBef>
                <a:spcPts val="0"/>
              </a:spcBef>
              <a:spcAft>
                <a:spcPts val="800"/>
              </a:spcAft>
            </a:pPr>
            <a:r>
              <a:rPr lang="en-US" sz="2400" dirty="0">
                <a:latin typeface="Calibri" panose="020F0502020204030204" pitchFamily="34" charset="0"/>
                <a:ea typeface="DengXian" panose="02010600030101010101" pitchFamily="2" charset="-122"/>
                <a:cs typeface="Times New Roman" panose="02020603050405020304" pitchFamily="18" charset="0"/>
              </a:rPr>
              <a:t>We incorporate the Random variables: Si, Si is assumed to follow normal distribution ~N(average return, risk_i^2), To be more specific, here is the examples for Si: </a:t>
            </a:r>
          </a:p>
          <a:p>
            <a:pPr marL="342900" marR="0" lvl="0" indent="-342900">
              <a:lnSpc>
                <a:spcPct val="107000"/>
              </a:lnSpc>
              <a:spcBef>
                <a:spcPts val="0"/>
              </a:spcBef>
              <a:spcAft>
                <a:spcPts val="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S1 ~ N(U_1, sigma_1^2)</a:t>
            </a:r>
          </a:p>
          <a:p>
            <a:pPr marL="342900" marR="0" lvl="0" indent="-342900">
              <a:lnSpc>
                <a:spcPct val="107000"/>
              </a:lnSpc>
              <a:spcBef>
                <a:spcPts val="0"/>
              </a:spcBef>
              <a:spcAft>
                <a:spcPts val="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U_1: 1/t*summation(y1) in period of t </a:t>
            </a:r>
          </a:p>
          <a:p>
            <a:pPr marL="342900" marR="0" lvl="0" indent="-342900">
              <a:lnSpc>
                <a:spcPct val="107000"/>
              </a:lnSpc>
              <a:spcBef>
                <a:spcPts val="0"/>
              </a:spcBef>
              <a:spcAft>
                <a:spcPts val="80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sigma_1 = standard deviation (y1) in period of t</a:t>
            </a:r>
          </a:p>
        </p:txBody>
      </p:sp>
      <p:sp>
        <p:nvSpPr>
          <p:cNvPr id="7" name="Title 6">
            <a:extLst>
              <a:ext uri="{FF2B5EF4-FFF2-40B4-BE49-F238E27FC236}">
                <a16:creationId xmlns:a16="http://schemas.microsoft.com/office/drawing/2014/main" id="{970B8BDF-2C6C-48B3-A17A-7DB9F6B89B5D}"/>
              </a:ext>
            </a:extLst>
          </p:cNvPr>
          <p:cNvSpPr>
            <a:spLocks noGrp="1"/>
          </p:cNvSpPr>
          <p:nvPr>
            <p:ph type="title"/>
          </p:nvPr>
        </p:nvSpPr>
        <p:spPr>
          <a:xfrm>
            <a:off x="534095" y="41799"/>
            <a:ext cx="10515600" cy="1325563"/>
          </a:xfrm>
        </p:spPr>
        <p:txBody>
          <a:bodyPr/>
          <a:lstStyle/>
          <a:p>
            <a:r>
              <a:rPr lang="en-US" sz="4400" b="1" dirty="0">
                <a:effectLst/>
                <a:latin typeface="Calibri" panose="020F0502020204030204" pitchFamily="34" charset="0"/>
                <a:ea typeface="DengXian" panose="02010600030101010101" pitchFamily="2" charset="-122"/>
                <a:cs typeface="Times New Roman" panose="02020603050405020304" pitchFamily="18" charset="0"/>
              </a:rPr>
              <a:t>Classic Portfolio Optimization</a:t>
            </a:r>
            <a:endParaRPr lang="en-US" dirty="0"/>
          </a:p>
        </p:txBody>
      </p:sp>
      <p:pic>
        <p:nvPicPr>
          <p:cNvPr id="4" name="Picture 3">
            <a:extLst>
              <a:ext uri="{FF2B5EF4-FFF2-40B4-BE49-F238E27FC236}">
                <a16:creationId xmlns:a16="http://schemas.microsoft.com/office/drawing/2014/main" id="{F4BA65A3-3702-429E-9E9E-59ACE72C09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21882" y="2113494"/>
            <a:ext cx="3149968" cy="2325414"/>
          </a:xfrm>
          <a:prstGeom prst="rect">
            <a:avLst/>
          </a:prstGeom>
          <a:noFill/>
          <a:ln>
            <a:noFill/>
          </a:ln>
        </p:spPr>
      </p:pic>
      <p:sp>
        <p:nvSpPr>
          <p:cNvPr id="8" name="TextBox 7">
            <a:extLst>
              <a:ext uri="{FF2B5EF4-FFF2-40B4-BE49-F238E27FC236}">
                <a16:creationId xmlns:a16="http://schemas.microsoft.com/office/drawing/2014/main" id="{2971DCE6-FB1D-4C58-A46A-4D7084354101}"/>
              </a:ext>
            </a:extLst>
          </p:cNvPr>
          <p:cNvSpPr txBox="1"/>
          <p:nvPr/>
        </p:nvSpPr>
        <p:spPr>
          <a:xfrm>
            <a:off x="8830930" y="3780146"/>
            <a:ext cx="1789842" cy="478849"/>
          </a:xfrm>
          <a:prstGeom prst="rect">
            <a:avLst/>
          </a:prstGeom>
          <a:noFill/>
        </p:spPr>
        <p:txBody>
          <a:bodyPr wrap="square">
            <a:spAutoFit/>
          </a:bodyPr>
          <a:lstStyle/>
          <a:p>
            <a:pPr marL="0" marR="0">
              <a:lnSpc>
                <a:spcPct val="107000"/>
              </a:lnSpc>
              <a:spcBef>
                <a:spcPts val="0"/>
              </a:spcBef>
              <a:spcAft>
                <a:spcPts val="80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(Fig 1.1 illustration of random variables)</a:t>
            </a:r>
          </a:p>
        </p:txBody>
      </p:sp>
      <p:sp>
        <p:nvSpPr>
          <p:cNvPr id="3" name="Rectangle 2">
            <a:extLst>
              <a:ext uri="{FF2B5EF4-FFF2-40B4-BE49-F238E27FC236}">
                <a16:creationId xmlns:a16="http://schemas.microsoft.com/office/drawing/2014/main" id="{45C24615-1970-46AE-9F5C-BD076EDFB1DC}"/>
              </a:ext>
            </a:extLst>
          </p:cNvPr>
          <p:cNvSpPr/>
          <p:nvPr/>
        </p:nvSpPr>
        <p:spPr>
          <a:xfrm>
            <a:off x="7324677" y="2033166"/>
            <a:ext cx="3296095" cy="252476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ABE960-0C87-4880-9763-1F60E82D88F6}"/>
              </a:ext>
            </a:extLst>
          </p:cNvPr>
          <p:cNvSpPr txBox="1"/>
          <p:nvPr/>
        </p:nvSpPr>
        <p:spPr>
          <a:xfrm>
            <a:off x="534095" y="4995292"/>
            <a:ext cx="6741660" cy="1260345"/>
          </a:xfrm>
          <a:prstGeom prst="rect">
            <a:avLst/>
          </a:prstGeom>
          <a:noFill/>
        </p:spPr>
        <p:txBody>
          <a:bodyPr wrap="square">
            <a:spAutoFit/>
          </a:bodyPr>
          <a:lstStyle/>
          <a:p>
            <a:pPr marL="342900" indent="-342900">
              <a:lnSpc>
                <a:spcPct val="107000"/>
              </a:lnSpc>
              <a:spcAft>
                <a:spcPts val="80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Therefore, the summation of applied weighted stock times stock distribution also follows Gaussian Distribution: </a:t>
            </a:r>
          </a:p>
        </p:txBody>
      </p:sp>
      <p:pic>
        <p:nvPicPr>
          <p:cNvPr id="10" name="Picture 9">
            <a:extLst>
              <a:ext uri="{FF2B5EF4-FFF2-40B4-BE49-F238E27FC236}">
                <a16:creationId xmlns:a16="http://schemas.microsoft.com/office/drawing/2014/main" id="{2F6C39BE-109B-45A5-8C02-835833D2438F}"/>
              </a:ext>
            </a:extLst>
          </p:cNvPr>
          <p:cNvPicPr/>
          <p:nvPr/>
        </p:nvPicPr>
        <p:blipFill>
          <a:blip r:embed="rId3"/>
          <a:stretch>
            <a:fillRect/>
          </a:stretch>
        </p:blipFill>
        <p:spPr>
          <a:xfrm>
            <a:off x="7324677" y="4803951"/>
            <a:ext cx="3247173" cy="1832239"/>
          </a:xfrm>
          <a:prstGeom prst="rect">
            <a:avLst/>
          </a:prstGeom>
        </p:spPr>
      </p:pic>
      <p:sp>
        <p:nvSpPr>
          <p:cNvPr id="11" name="Rectangle 10">
            <a:extLst>
              <a:ext uri="{FF2B5EF4-FFF2-40B4-BE49-F238E27FC236}">
                <a16:creationId xmlns:a16="http://schemas.microsoft.com/office/drawing/2014/main" id="{C0198CD7-025D-468F-BE0F-E73D340517B2}"/>
              </a:ext>
            </a:extLst>
          </p:cNvPr>
          <p:cNvSpPr/>
          <p:nvPr/>
        </p:nvSpPr>
        <p:spPr>
          <a:xfrm>
            <a:off x="7324677" y="4762940"/>
            <a:ext cx="3296095" cy="18732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27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838200" y="184806"/>
            <a:ext cx="10515600"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pic>
        <p:nvPicPr>
          <p:cNvPr id="4" name="Picture 3">
            <a:extLst>
              <a:ext uri="{FF2B5EF4-FFF2-40B4-BE49-F238E27FC236}">
                <a16:creationId xmlns:a16="http://schemas.microsoft.com/office/drawing/2014/main" id="{CB9A8965-F825-4C27-86C7-80E47F1B26B4}"/>
              </a:ext>
            </a:extLst>
          </p:cNvPr>
          <p:cNvPicPr>
            <a:picLocks noChangeAspect="1"/>
          </p:cNvPicPr>
          <p:nvPr/>
        </p:nvPicPr>
        <p:blipFill>
          <a:blip r:embed="rId2"/>
          <a:stretch>
            <a:fillRect/>
          </a:stretch>
        </p:blipFill>
        <p:spPr>
          <a:xfrm>
            <a:off x="836676" y="1785258"/>
            <a:ext cx="6691485" cy="4232365"/>
          </a:xfrm>
          <a:prstGeom prst="rect">
            <a:avLst/>
          </a:prstGeom>
        </p:spPr>
      </p:pic>
      <p:sp>
        <p:nvSpPr>
          <p:cNvPr id="39" name="Title 1">
            <a:extLst>
              <a:ext uri="{FF2B5EF4-FFF2-40B4-BE49-F238E27FC236}">
                <a16:creationId xmlns:a16="http://schemas.microsoft.com/office/drawing/2014/main" id="{9C09BFF5-022D-4E39-B37E-2DAA068BB14E}"/>
              </a:ext>
            </a:extLst>
          </p:cNvPr>
          <p:cNvSpPr txBox="1">
            <a:spLocks/>
          </p:cNvSpPr>
          <p:nvPr/>
        </p:nvSpPr>
        <p:spPr>
          <a:xfrm>
            <a:off x="836676" y="1085463"/>
            <a:ext cx="6301241" cy="640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Firstly, review of optimization knowledge learnt from last semester – Gradient Vector</a:t>
            </a:r>
          </a:p>
        </p:txBody>
      </p:sp>
    </p:spTree>
    <p:extLst>
      <p:ext uri="{BB962C8B-B14F-4D97-AF65-F5344CB8AC3E}">
        <p14:creationId xmlns:p14="http://schemas.microsoft.com/office/powerpoint/2010/main" val="197114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B8BDF-2C6C-48B3-A17A-7DB9F6B89B5D}"/>
              </a:ext>
            </a:extLst>
          </p:cNvPr>
          <p:cNvSpPr>
            <a:spLocks noGrp="1"/>
          </p:cNvSpPr>
          <p:nvPr>
            <p:ph type="title"/>
          </p:nvPr>
        </p:nvSpPr>
        <p:spPr>
          <a:xfrm>
            <a:off x="534095" y="41799"/>
            <a:ext cx="10515600" cy="1325563"/>
          </a:xfrm>
        </p:spPr>
        <p:txBody>
          <a:bodyPr/>
          <a:lstStyle/>
          <a:p>
            <a:r>
              <a:rPr lang="en-US" sz="4400" b="1" dirty="0">
                <a:effectLst/>
                <a:latin typeface="Calibri" panose="020F0502020204030204" pitchFamily="34" charset="0"/>
                <a:ea typeface="DengXian" panose="02010600030101010101" pitchFamily="2" charset="-122"/>
                <a:cs typeface="Times New Roman" panose="02020603050405020304" pitchFamily="18" charset="0"/>
              </a:rPr>
              <a:t>Classic Portfolio Optimization</a:t>
            </a:r>
            <a:endParaRPr lang="en-US" dirty="0"/>
          </a:p>
        </p:txBody>
      </p:sp>
      <p:sp>
        <p:nvSpPr>
          <p:cNvPr id="9" name="TextBox 8">
            <a:extLst>
              <a:ext uri="{FF2B5EF4-FFF2-40B4-BE49-F238E27FC236}">
                <a16:creationId xmlns:a16="http://schemas.microsoft.com/office/drawing/2014/main" id="{C9FFD5A8-A1B0-4C01-B451-B84856515020}"/>
              </a:ext>
            </a:extLst>
          </p:cNvPr>
          <p:cNvSpPr txBox="1"/>
          <p:nvPr/>
        </p:nvSpPr>
        <p:spPr>
          <a:xfrm>
            <a:off x="706171" y="1437280"/>
            <a:ext cx="10601608" cy="470000"/>
          </a:xfrm>
          <a:prstGeom prst="rect">
            <a:avLst/>
          </a:prstGeom>
          <a:noFill/>
        </p:spPr>
        <p:txBody>
          <a:bodyPr wrap="square">
            <a:spAutoFit/>
          </a:bodyPr>
          <a:lstStyle/>
          <a:p>
            <a:pPr marL="342900" indent="-342900">
              <a:lnSpc>
                <a:spcPct val="107000"/>
              </a:lnSpc>
              <a:spcAft>
                <a:spcPts val="80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Where the gaussian distribution for both return and risk can be formatted as: </a:t>
            </a:r>
          </a:p>
        </p:txBody>
      </p:sp>
      <p:pic>
        <p:nvPicPr>
          <p:cNvPr id="5" name="Picture 4">
            <a:extLst>
              <a:ext uri="{FF2B5EF4-FFF2-40B4-BE49-F238E27FC236}">
                <a16:creationId xmlns:a16="http://schemas.microsoft.com/office/drawing/2014/main" id="{5448D650-434D-43FC-9A5B-006B8F313598}"/>
              </a:ext>
            </a:extLst>
          </p:cNvPr>
          <p:cNvPicPr/>
          <p:nvPr/>
        </p:nvPicPr>
        <p:blipFill>
          <a:blip r:embed="rId2"/>
          <a:stretch>
            <a:fillRect/>
          </a:stretch>
        </p:blipFill>
        <p:spPr>
          <a:xfrm>
            <a:off x="1148847" y="2109139"/>
            <a:ext cx="4554836" cy="1657104"/>
          </a:xfrm>
          <a:prstGeom prst="rect">
            <a:avLst/>
          </a:prstGeom>
        </p:spPr>
      </p:pic>
      <p:sp>
        <p:nvSpPr>
          <p:cNvPr id="6" name="TextBox 5">
            <a:extLst>
              <a:ext uri="{FF2B5EF4-FFF2-40B4-BE49-F238E27FC236}">
                <a16:creationId xmlns:a16="http://schemas.microsoft.com/office/drawing/2014/main" id="{9C9E0EBD-838C-43E7-BD31-362BCF859190}"/>
              </a:ext>
            </a:extLst>
          </p:cNvPr>
          <p:cNvSpPr txBox="1"/>
          <p:nvPr/>
        </p:nvSpPr>
        <p:spPr>
          <a:xfrm>
            <a:off x="706171" y="3968102"/>
            <a:ext cx="10601608" cy="470000"/>
          </a:xfrm>
          <a:prstGeom prst="rect">
            <a:avLst/>
          </a:prstGeom>
          <a:noFill/>
        </p:spPr>
        <p:txBody>
          <a:bodyPr wrap="square">
            <a:spAutoFit/>
          </a:bodyPr>
          <a:lstStyle/>
          <a:p>
            <a:pPr marL="342900" indent="-342900">
              <a:lnSpc>
                <a:spcPct val="107000"/>
              </a:lnSpc>
              <a:spcAft>
                <a:spcPts val="80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Now we can reformat the Objective Function as:  </a:t>
            </a:r>
          </a:p>
        </p:txBody>
      </p:sp>
      <p:pic>
        <p:nvPicPr>
          <p:cNvPr id="8" name="Picture 7">
            <a:extLst>
              <a:ext uri="{FF2B5EF4-FFF2-40B4-BE49-F238E27FC236}">
                <a16:creationId xmlns:a16="http://schemas.microsoft.com/office/drawing/2014/main" id="{CD76D3C9-CB95-4A65-A190-57225F40FDA4}"/>
              </a:ext>
            </a:extLst>
          </p:cNvPr>
          <p:cNvPicPr/>
          <p:nvPr/>
        </p:nvPicPr>
        <p:blipFill>
          <a:blip r:embed="rId3"/>
          <a:stretch>
            <a:fillRect/>
          </a:stretch>
        </p:blipFill>
        <p:spPr>
          <a:xfrm>
            <a:off x="1148847" y="4639961"/>
            <a:ext cx="7892487" cy="1643583"/>
          </a:xfrm>
          <a:prstGeom prst="rect">
            <a:avLst/>
          </a:prstGeom>
        </p:spPr>
      </p:pic>
      <p:sp>
        <p:nvSpPr>
          <p:cNvPr id="11" name="Rectangle 10">
            <a:extLst>
              <a:ext uri="{FF2B5EF4-FFF2-40B4-BE49-F238E27FC236}">
                <a16:creationId xmlns:a16="http://schemas.microsoft.com/office/drawing/2014/main" id="{20448914-5DA1-45FB-B244-68F02D8D892C}"/>
              </a:ext>
            </a:extLst>
          </p:cNvPr>
          <p:cNvSpPr/>
          <p:nvPr/>
        </p:nvSpPr>
        <p:spPr>
          <a:xfrm>
            <a:off x="1148848" y="2109139"/>
            <a:ext cx="4554836" cy="16571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C4D0D4-7B6B-42D6-B448-A974436D5A7C}"/>
              </a:ext>
            </a:extLst>
          </p:cNvPr>
          <p:cNvSpPr/>
          <p:nvPr/>
        </p:nvSpPr>
        <p:spPr>
          <a:xfrm>
            <a:off x="1148847" y="4639960"/>
            <a:ext cx="7892487" cy="164358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458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B8BDF-2C6C-48B3-A17A-7DB9F6B89B5D}"/>
              </a:ext>
            </a:extLst>
          </p:cNvPr>
          <p:cNvSpPr>
            <a:spLocks noGrp="1"/>
          </p:cNvSpPr>
          <p:nvPr>
            <p:ph type="title"/>
          </p:nvPr>
        </p:nvSpPr>
        <p:spPr>
          <a:xfrm>
            <a:off x="534095" y="41799"/>
            <a:ext cx="10515600" cy="1325563"/>
          </a:xfrm>
        </p:spPr>
        <p:txBody>
          <a:bodyPr/>
          <a:lstStyle/>
          <a:p>
            <a:r>
              <a:rPr lang="en-US" sz="4400" b="1" dirty="0">
                <a:effectLst/>
                <a:latin typeface="Calibri" panose="020F0502020204030204" pitchFamily="34" charset="0"/>
                <a:ea typeface="DengXian" panose="02010600030101010101" pitchFamily="2" charset="-122"/>
                <a:cs typeface="Times New Roman" panose="02020603050405020304" pitchFamily="18" charset="0"/>
              </a:rPr>
              <a:t>Classic Portfolio Optimization</a:t>
            </a:r>
            <a:endParaRPr lang="en-US" dirty="0"/>
          </a:p>
        </p:txBody>
      </p:sp>
      <p:sp>
        <p:nvSpPr>
          <p:cNvPr id="9" name="TextBox 8">
            <a:extLst>
              <a:ext uri="{FF2B5EF4-FFF2-40B4-BE49-F238E27FC236}">
                <a16:creationId xmlns:a16="http://schemas.microsoft.com/office/drawing/2014/main" id="{C9FFD5A8-A1B0-4C01-B451-B84856515020}"/>
              </a:ext>
            </a:extLst>
          </p:cNvPr>
          <p:cNvSpPr txBox="1"/>
          <p:nvPr/>
        </p:nvSpPr>
        <p:spPr>
          <a:xfrm>
            <a:off x="706171" y="1437280"/>
            <a:ext cx="10601608" cy="470000"/>
          </a:xfrm>
          <a:prstGeom prst="rect">
            <a:avLst/>
          </a:prstGeom>
          <a:noFill/>
        </p:spPr>
        <p:txBody>
          <a:bodyPr wrap="square">
            <a:spAutoFit/>
          </a:bodyPr>
          <a:lstStyle/>
          <a:p>
            <a:pPr marL="342900" indent="-342900">
              <a:lnSpc>
                <a:spcPct val="107000"/>
              </a:lnSpc>
              <a:spcAft>
                <a:spcPts val="800"/>
              </a:spcAft>
              <a:buFont typeface="Calibri" panose="020F0502020204030204" pitchFamily="34" charset="0"/>
              <a:buChar char="-"/>
            </a:pPr>
            <a:r>
              <a:rPr lang="en-US" sz="2400" dirty="0">
                <a:latin typeface="Calibri" panose="020F0502020204030204" pitchFamily="34" charset="0"/>
                <a:ea typeface="DengXian" panose="02010600030101010101" pitchFamily="2" charset="-122"/>
                <a:cs typeface="Times New Roman" panose="02020603050405020304" pitchFamily="18" charset="0"/>
              </a:rPr>
              <a:t>The algebra matrix per each variable are as following:  </a:t>
            </a:r>
          </a:p>
        </p:txBody>
      </p:sp>
      <p:pic>
        <p:nvPicPr>
          <p:cNvPr id="8" name="Picture 7">
            <a:extLst>
              <a:ext uri="{FF2B5EF4-FFF2-40B4-BE49-F238E27FC236}">
                <a16:creationId xmlns:a16="http://schemas.microsoft.com/office/drawing/2014/main" id="{C74DF940-B9C0-4A5C-93A5-D3D8CDD4AB96}"/>
              </a:ext>
            </a:extLst>
          </p:cNvPr>
          <p:cNvPicPr/>
          <p:nvPr/>
        </p:nvPicPr>
        <p:blipFill>
          <a:blip r:embed="rId2"/>
          <a:stretch>
            <a:fillRect/>
          </a:stretch>
        </p:blipFill>
        <p:spPr>
          <a:xfrm>
            <a:off x="1158844" y="1988982"/>
            <a:ext cx="7867461" cy="1325563"/>
          </a:xfrm>
          <a:prstGeom prst="rect">
            <a:avLst/>
          </a:prstGeom>
        </p:spPr>
      </p:pic>
      <p:sp>
        <p:nvSpPr>
          <p:cNvPr id="11" name="TextBox 10">
            <a:extLst>
              <a:ext uri="{FF2B5EF4-FFF2-40B4-BE49-F238E27FC236}">
                <a16:creationId xmlns:a16="http://schemas.microsoft.com/office/drawing/2014/main" id="{79A743E1-78FA-4292-A540-8C1F61655DDC}"/>
              </a:ext>
            </a:extLst>
          </p:cNvPr>
          <p:cNvSpPr txBox="1"/>
          <p:nvPr/>
        </p:nvSpPr>
        <p:spPr>
          <a:xfrm>
            <a:off x="795196" y="3543455"/>
            <a:ext cx="10601608" cy="470000"/>
          </a:xfrm>
          <a:prstGeom prst="rect">
            <a:avLst/>
          </a:prstGeom>
          <a:noFill/>
        </p:spPr>
        <p:txBody>
          <a:bodyPr wrap="square">
            <a:spAutoFit/>
          </a:bodyPr>
          <a:lstStyle/>
          <a:p>
            <a:pPr marL="342900" indent="-342900">
              <a:lnSpc>
                <a:spcPct val="107000"/>
              </a:lnSpc>
              <a:spcAft>
                <a:spcPts val="800"/>
              </a:spcAft>
              <a:buFont typeface="Calibri" panose="020F0502020204030204" pitchFamily="34" charset="0"/>
              <a:buChar char="-"/>
            </a:pPr>
            <a:r>
              <a:rPr lang="en-US" sz="2400" dirty="0">
                <a:effectLst/>
                <a:latin typeface="Calibri" panose="020F0502020204030204" pitchFamily="34" charset="0"/>
                <a:ea typeface="DengXian" panose="02010600030101010101" pitchFamily="2" charset="-122"/>
                <a:cs typeface="Times New Roman" panose="02020603050405020304" pitchFamily="18" charset="0"/>
              </a:rPr>
              <a:t>Then we successfully transformed our original objective function to be: </a:t>
            </a:r>
            <a:r>
              <a:rPr lang="en-US" sz="2400" dirty="0">
                <a:latin typeface="Calibri" panose="020F0502020204030204" pitchFamily="34" charset="0"/>
                <a:ea typeface="DengXian" panose="02010600030101010101" pitchFamily="2" charset="-122"/>
                <a:cs typeface="Times New Roman" panose="02020603050405020304" pitchFamily="18" charset="0"/>
              </a:rPr>
              <a:t>  </a:t>
            </a:r>
          </a:p>
        </p:txBody>
      </p:sp>
      <p:pic>
        <p:nvPicPr>
          <p:cNvPr id="12" name="Picture 11">
            <a:extLst>
              <a:ext uri="{FF2B5EF4-FFF2-40B4-BE49-F238E27FC236}">
                <a16:creationId xmlns:a16="http://schemas.microsoft.com/office/drawing/2014/main" id="{D9DD2ED5-978E-424D-959B-FF12909177E7}"/>
              </a:ext>
            </a:extLst>
          </p:cNvPr>
          <p:cNvPicPr/>
          <p:nvPr/>
        </p:nvPicPr>
        <p:blipFill>
          <a:blip r:embed="rId3"/>
          <a:stretch>
            <a:fillRect/>
          </a:stretch>
        </p:blipFill>
        <p:spPr>
          <a:xfrm>
            <a:off x="1108990" y="4143298"/>
            <a:ext cx="6771992" cy="2311823"/>
          </a:xfrm>
          <a:prstGeom prst="rect">
            <a:avLst/>
          </a:prstGeom>
        </p:spPr>
      </p:pic>
      <p:sp>
        <p:nvSpPr>
          <p:cNvPr id="13" name="Rectangle 12">
            <a:extLst>
              <a:ext uri="{FF2B5EF4-FFF2-40B4-BE49-F238E27FC236}">
                <a16:creationId xmlns:a16="http://schemas.microsoft.com/office/drawing/2014/main" id="{85F4A62D-D4FB-47A3-80A5-52B4209F4DFD}"/>
              </a:ext>
            </a:extLst>
          </p:cNvPr>
          <p:cNvSpPr/>
          <p:nvPr/>
        </p:nvSpPr>
        <p:spPr>
          <a:xfrm>
            <a:off x="1158845" y="1977198"/>
            <a:ext cx="7867460" cy="13373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63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B8BDF-2C6C-48B3-A17A-7DB9F6B89B5D}"/>
              </a:ext>
            </a:extLst>
          </p:cNvPr>
          <p:cNvSpPr>
            <a:spLocks noGrp="1"/>
          </p:cNvSpPr>
          <p:nvPr>
            <p:ph type="title"/>
          </p:nvPr>
        </p:nvSpPr>
        <p:spPr>
          <a:xfrm>
            <a:off x="534095" y="41799"/>
            <a:ext cx="10515600" cy="1325563"/>
          </a:xfrm>
        </p:spPr>
        <p:txBody>
          <a:bodyPr/>
          <a:lstStyle/>
          <a:p>
            <a:r>
              <a:rPr lang="en-US" sz="4400" b="1" dirty="0">
                <a:effectLst/>
                <a:latin typeface="Calibri" panose="020F0502020204030204" pitchFamily="34" charset="0"/>
                <a:ea typeface="DengXian" panose="02010600030101010101" pitchFamily="2" charset="-122"/>
                <a:cs typeface="Times New Roman" panose="02020603050405020304" pitchFamily="18" charset="0"/>
              </a:rPr>
              <a:t>Classic Portfolio Optimization</a:t>
            </a:r>
            <a:endParaRPr lang="en-US" dirty="0"/>
          </a:p>
        </p:txBody>
      </p:sp>
      <p:sp>
        <p:nvSpPr>
          <p:cNvPr id="9" name="TextBox 8">
            <a:extLst>
              <a:ext uri="{FF2B5EF4-FFF2-40B4-BE49-F238E27FC236}">
                <a16:creationId xmlns:a16="http://schemas.microsoft.com/office/drawing/2014/main" id="{C9FFD5A8-A1B0-4C01-B451-B84856515020}"/>
              </a:ext>
            </a:extLst>
          </p:cNvPr>
          <p:cNvSpPr txBox="1"/>
          <p:nvPr/>
        </p:nvSpPr>
        <p:spPr>
          <a:xfrm>
            <a:off x="706171" y="1437280"/>
            <a:ext cx="10601608" cy="4136773"/>
          </a:xfrm>
          <a:prstGeom prst="rect">
            <a:avLst/>
          </a:prstGeom>
          <a:noFill/>
        </p:spPr>
        <p:txBody>
          <a:bodyPr wrap="square">
            <a:spAutoFit/>
          </a:bodyPr>
          <a:lstStyle/>
          <a:p>
            <a:pPr marL="0" marR="0">
              <a:lnSpc>
                <a:spcPct val="107000"/>
              </a:lnSpc>
              <a:spcBef>
                <a:spcPts val="0"/>
              </a:spcBef>
              <a:spcAft>
                <a:spcPts val="800"/>
              </a:spcAft>
            </a:pPr>
            <a:r>
              <a:rPr lang="en-US" sz="3600" dirty="0">
                <a:latin typeface="Calibri" panose="020F0502020204030204" pitchFamily="34" charset="0"/>
                <a:ea typeface="DengXian" panose="02010600030101010101" pitchFamily="2" charset="-122"/>
                <a:cs typeface="Times New Roman" panose="02020603050405020304" pitchFamily="18" charset="0"/>
              </a:rPr>
              <a:t>Conclusion: </a:t>
            </a:r>
          </a:p>
          <a:p>
            <a:pPr marL="0" marR="0">
              <a:lnSpc>
                <a:spcPct val="107000"/>
              </a:lnSpc>
              <a:spcBef>
                <a:spcPts val="0"/>
              </a:spcBef>
              <a:spcAft>
                <a:spcPts val="800"/>
              </a:spcAft>
            </a:pPr>
            <a:r>
              <a:rPr lang="en-US" sz="2400" dirty="0">
                <a:latin typeface="Calibri" panose="020F0502020204030204" pitchFamily="34" charset="0"/>
                <a:ea typeface="DengXian" panose="02010600030101010101" pitchFamily="2" charset="-122"/>
                <a:cs typeface="Times New Roman" panose="02020603050405020304" pitchFamily="18" charset="0"/>
              </a:rPr>
              <a:t>Lastly, our goal is just to prove this problem is convex program so that we can apply linear programming to find the optimal, this is apparent that the domain of variables set and convex set, and the objective function we defined is quadratic, so it is also convex.</a:t>
            </a:r>
          </a:p>
          <a:p>
            <a:pPr marL="0" marR="0">
              <a:lnSpc>
                <a:spcPct val="107000"/>
              </a:lnSpc>
              <a:spcBef>
                <a:spcPts val="0"/>
              </a:spcBef>
              <a:spcAft>
                <a:spcPts val="800"/>
              </a:spcAft>
            </a:pP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2400" dirty="0">
                <a:latin typeface="Calibri" panose="020F0502020204030204" pitchFamily="34" charset="0"/>
                <a:ea typeface="DengXian" panose="02010600030101010101" pitchFamily="2" charset="-122"/>
                <a:cs typeface="Times New Roman" panose="02020603050405020304" pitchFamily="18" charset="0"/>
              </a:rPr>
              <a:t>Therefore, based on above justification, we can include that this portfolio program can be solved using linear programming as it follows all convex optimization principles. </a:t>
            </a:r>
          </a:p>
        </p:txBody>
      </p:sp>
    </p:spTree>
    <p:extLst>
      <p:ext uri="{BB962C8B-B14F-4D97-AF65-F5344CB8AC3E}">
        <p14:creationId xmlns:p14="http://schemas.microsoft.com/office/powerpoint/2010/main" val="242097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838200" y="184806"/>
            <a:ext cx="10515600"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39" name="Title 1">
            <a:extLst>
              <a:ext uri="{FF2B5EF4-FFF2-40B4-BE49-F238E27FC236}">
                <a16:creationId xmlns:a16="http://schemas.microsoft.com/office/drawing/2014/main" id="{9C09BFF5-022D-4E39-B37E-2DAA068BB14E}"/>
              </a:ext>
            </a:extLst>
          </p:cNvPr>
          <p:cNvSpPr txBox="1">
            <a:spLocks/>
          </p:cNvSpPr>
          <p:nvPr/>
        </p:nvSpPr>
        <p:spPr>
          <a:xfrm>
            <a:off x="836676" y="1085463"/>
            <a:ext cx="6301241" cy="640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Firstly, review of optimization knowledge learnt from last semester</a:t>
            </a:r>
          </a:p>
          <a:p>
            <a:r>
              <a:rPr lang="en-US" sz="1800" dirty="0"/>
              <a:t>- Higher Order derivatives</a:t>
            </a:r>
          </a:p>
        </p:txBody>
      </p:sp>
      <p:pic>
        <p:nvPicPr>
          <p:cNvPr id="6" name="Picture 5">
            <a:extLst>
              <a:ext uri="{FF2B5EF4-FFF2-40B4-BE49-F238E27FC236}">
                <a16:creationId xmlns:a16="http://schemas.microsoft.com/office/drawing/2014/main" id="{5260C806-D801-4005-8615-4EC345F44748}"/>
              </a:ext>
            </a:extLst>
          </p:cNvPr>
          <p:cNvPicPr>
            <a:picLocks noChangeAspect="1"/>
          </p:cNvPicPr>
          <p:nvPr/>
        </p:nvPicPr>
        <p:blipFill>
          <a:blip r:embed="rId2"/>
          <a:stretch>
            <a:fillRect/>
          </a:stretch>
        </p:blipFill>
        <p:spPr>
          <a:xfrm>
            <a:off x="836676" y="1785258"/>
            <a:ext cx="4980650" cy="3864722"/>
          </a:xfrm>
          <a:prstGeom prst="rect">
            <a:avLst/>
          </a:prstGeom>
        </p:spPr>
      </p:pic>
    </p:spTree>
    <p:extLst>
      <p:ext uri="{BB962C8B-B14F-4D97-AF65-F5344CB8AC3E}">
        <p14:creationId xmlns:p14="http://schemas.microsoft.com/office/powerpoint/2010/main" val="169671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838200" y="184806"/>
            <a:ext cx="10515600"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39" name="Title 1">
            <a:extLst>
              <a:ext uri="{FF2B5EF4-FFF2-40B4-BE49-F238E27FC236}">
                <a16:creationId xmlns:a16="http://schemas.microsoft.com/office/drawing/2014/main" id="{9C09BFF5-022D-4E39-B37E-2DAA068BB14E}"/>
              </a:ext>
            </a:extLst>
          </p:cNvPr>
          <p:cNvSpPr txBox="1">
            <a:spLocks/>
          </p:cNvSpPr>
          <p:nvPr/>
        </p:nvSpPr>
        <p:spPr>
          <a:xfrm>
            <a:off x="836676" y="1085463"/>
            <a:ext cx="6301241" cy="640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Firstly, review of optimization knowledge learnt from last semester</a:t>
            </a:r>
          </a:p>
          <a:p>
            <a:r>
              <a:rPr lang="en-US" sz="1800" dirty="0"/>
              <a:t>- Extreme value: optimal maximizer, minimizer or inflection point</a:t>
            </a:r>
          </a:p>
        </p:txBody>
      </p:sp>
      <p:pic>
        <p:nvPicPr>
          <p:cNvPr id="8" name="Picture 7">
            <a:extLst>
              <a:ext uri="{FF2B5EF4-FFF2-40B4-BE49-F238E27FC236}">
                <a16:creationId xmlns:a16="http://schemas.microsoft.com/office/drawing/2014/main" id="{D17E09DD-1968-4ACF-9712-1E720189FF4A}"/>
              </a:ext>
            </a:extLst>
          </p:cNvPr>
          <p:cNvPicPr>
            <a:picLocks noChangeAspect="1"/>
          </p:cNvPicPr>
          <p:nvPr/>
        </p:nvPicPr>
        <p:blipFill>
          <a:blip r:embed="rId2"/>
          <a:stretch>
            <a:fillRect/>
          </a:stretch>
        </p:blipFill>
        <p:spPr>
          <a:xfrm>
            <a:off x="836675" y="1933881"/>
            <a:ext cx="6301240" cy="4121672"/>
          </a:xfrm>
          <a:prstGeom prst="rect">
            <a:avLst/>
          </a:prstGeom>
        </p:spPr>
      </p:pic>
    </p:spTree>
    <p:extLst>
      <p:ext uri="{BB962C8B-B14F-4D97-AF65-F5344CB8AC3E}">
        <p14:creationId xmlns:p14="http://schemas.microsoft.com/office/powerpoint/2010/main" val="256618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838200" y="136501"/>
            <a:ext cx="10515600"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pic>
        <p:nvPicPr>
          <p:cNvPr id="4" name="Picture 3">
            <a:extLst>
              <a:ext uri="{FF2B5EF4-FFF2-40B4-BE49-F238E27FC236}">
                <a16:creationId xmlns:a16="http://schemas.microsoft.com/office/drawing/2014/main" id="{684D2EF0-97A3-4AA2-B5DF-E723D02594CC}"/>
              </a:ext>
            </a:extLst>
          </p:cNvPr>
          <p:cNvPicPr>
            <a:picLocks noChangeAspect="1"/>
          </p:cNvPicPr>
          <p:nvPr/>
        </p:nvPicPr>
        <p:blipFill>
          <a:blip r:embed="rId2"/>
          <a:stretch>
            <a:fillRect/>
          </a:stretch>
        </p:blipFill>
        <p:spPr>
          <a:xfrm>
            <a:off x="838200" y="1624985"/>
            <a:ext cx="7819052" cy="4777644"/>
          </a:xfrm>
          <a:prstGeom prst="rect">
            <a:avLst/>
          </a:prstGeom>
        </p:spPr>
      </p:pic>
      <p:sp>
        <p:nvSpPr>
          <p:cNvPr id="7" name="Title 1">
            <a:extLst>
              <a:ext uri="{FF2B5EF4-FFF2-40B4-BE49-F238E27FC236}">
                <a16:creationId xmlns:a16="http://schemas.microsoft.com/office/drawing/2014/main" id="{418D48E1-8623-4D34-8B9D-C3EE42F28CDD}"/>
              </a:ext>
            </a:extLst>
          </p:cNvPr>
          <p:cNvSpPr txBox="1">
            <a:spLocks/>
          </p:cNvSpPr>
          <p:nvPr/>
        </p:nvSpPr>
        <p:spPr>
          <a:xfrm>
            <a:off x="838200" y="783423"/>
            <a:ext cx="10515600" cy="841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In practical operation use cases, we usually ask how to calculate minimum or maximum value given a series of inputs, these inputs can be serial and/or stochastic </a:t>
            </a:r>
          </a:p>
        </p:txBody>
      </p:sp>
    </p:spTree>
    <p:extLst>
      <p:ext uri="{BB962C8B-B14F-4D97-AF65-F5344CB8AC3E}">
        <p14:creationId xmlns:p14="http://schemas.microsoft.com/office/powerpoint/2010/main" val="266699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7" name="Title 1">
            <a:extLst>
              <a:ext uri="{FF2B5EF4-FFF2-40B4-BE49-F238E27FC236}">
                <a16:creationId xmlns:a16="http://schemas.microsoft.com/office/drawing/2014/main" id="{418D48E1-8623-4D34-8B9D-C3EE42F28CDD}"/>
              </a:ext>
            </a:extLst>
          </p:cNvPr>
          <p:cNvSpPr txBox="1">
            <a:spLocks/>
          </p:cNvSpPr>
          <p:nvPr/>
        </p:nvSpPr>
        <p:spPr>
          <a:xfrm>
            <a:off x="534095" y="783423"/>
            <a:ext cx="10819705" cy="841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solve optimization question, start with </a:t>
            </a:r>
            <a:r>
              <a:rPr lang="en-US" sz="2400" u="sng" dirty="0"/>
              <a:t>first order and second order </a:t>
            </a:r>
            <a:r>
              <a:rPr lang="en-US" sz="2400" dirty="0"/>
              <a:t>optimization technologies are good options.</a:t>
            </a:r>
          </a:p>
        </p:txBody>
      </p:sp>
      <p:pic>
        <p:nvPicPr>
          <p:cNvPr id="8" name="Picture 7">
            <a:extLst>
              <a:ext uri="{FF2B5EF4-FFF2-40B4-BE49-F238E27FC236}">
                <a16:creationId xmlns:a16="http://schemas.microsoft.com/office/drawing/2014/main" id="{F2A1EB0A-3BA7-465A-BA8A-3CEF284DA42E}"/>
              </a:ext>
            </a:extLst>
          </p:cNvPr>
          <p:cNvPicPr>
            <a:picLocks noChangeAspect="1"/>
          </p:cNvPicPr>
          <p:nvPr/>
        </p:nvPicPr>
        <p:blipFill>
          <a:blip r:embed="rId2"/>
          <a:stretch>
            <a:fillRect/>
          </a:stretch>
        </p:blipFill>
        <p:spPr>
          <a:xfrm>
            <a:off x="6257110" y="1705084"/>
            <a:ext cx="5380952" cy="647619"/>
          </a:xfrm>
          <a:prstGeom prst="rect">
            <a:avLst/>
          </a:prstGeom>
        </p:spPr>
      </p:pic>
      <p:pic>
        <p:nvPicPr>
          <p:cNvPr id="10" name="Picture 9">
            <a:extLst>
              <a:ext uri="{FF2B5EF4-FFF2-40B4-BE49-F238E27FC236}">
                <a16:creationId xmlns:a16="http://schemas.microsoft.com/office/drawing/2014/main" id="{0E9F70B7-9988-438A-82BF-9860E5877E7B}"/>
              </a:ext>
            </a:extLst>
          </p:cNvPr>
          <p:cNvPicPr>
            <a:picLocks noChangeAspect="1"/>
          </p:cNvPicPr>
          <p:nvPr/>
        </p:nvPicPr>
        <p:blipFill>
          <a:blip r:embed="rId3"/>
          <a:stretch>
            <a:fillRect/>
          </a:stretch>
        </p:blipFill>
        <p:spPr>
          <a:xfrm>
            <a:off x="534095" y="1779729"/>
            <a:ext cx="5723015" cy="4294848"/>
          </a:xfrm>
          <a:prstGeom prst="rect">
            <a:avLst/>
          </a:prstGeom>
        </p:spPr>
      </p:pic>
      <p:pic>
        <p:nvPicPr>
          <p:cNvPr id="4" name="Picture 3">
            <a:extLst>
              <a:ext uri="{FF2B5EF4-FFF2-40B4-BE49-F238E27FC236}">
                <a16:creationId xmlns:a16="http://schemas.microsoft.com/office/drawing/2014/main" id="{D91DD338-BC86-4022-B9E6-E7385D96B875}"/>
              </a:ext>
            </a:extLst>
          </p:cNvPr>
          <p:cNvPicPr>
            <a:picLocks noChangeAspect="1"/>
          </p:cNvPicPr>
          <p:nvPr/>
        </p:nvPicPr>
        <p:blipFill>
          <a:blip r:embed="rId4"/>
          <a:stretch>
            <a:fillRect/>
          </a:stretch>
        </p:blipFill>
        <p:spPr>
          <a:xfrm>
            <a:off x="6257110" y="2541244"/>
            <a:ext cx="5676190" cy="3533333"/>
          </a:xfrm>
          <a:prstGeom prst="rect">
            <a:avLst/>
          </a:prstGeom>
        </p:spPr>
      </p:pic>
      <p:cxnSp>
        <p:nvCxnSpPr>
          <p:cNvPr id="5" name="Straight Connector 4">
            <a:extLst>
              <a:ext uri="{FF2B5EF4-FFF2-40B4-BE49-F238E27FC236}">
                <a16:creationId xmlns:a16="http://schemas.microsoft.com/office/drawing/2014/main" id="{AF2DFFD8-AE13-44A4-83EF-36CFE699382F}"/>
              </a:ext>
            </a:extLst>
          </p:cNvPr>
          <p:cNvCxnSpPr/>
          <p:nvPr/>
        </p:nvCxnSpPr>
        <p:spPr>
          <a:xfrm>
            <a:off x="6318070" y="5196529"/>
            <a:ext cx="2149772"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97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7" name="Title 1">
            <a:extLst>
              <a:ext uri="{FF2B5EF4-FFF2-40B4-BE49-F238E27FC236}">
                <a16:creationId xmlns:a16="http://schemas.microsoft.com/office/drawing/2014/main" id="{418D48E1-8623-4D34-8B9D-C3EE42F28CDD}"/>
              </a:ext>
            </a:extLst>
          </p:cNvPr>
          <p:cNvSpPr txBox="1">
            <a:spLocks/>
          </p:cNvSpPr>
          <p:nvPr/>
        </p:nvSpPr>
        <p:spPr>
          <a:xfrm>
            <a:off x="534095" y="783423"/>
            <a:ext cx="10819705" cy="841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1</a:t>
            </a:r>
            <a:r>
              <a:rPr lang="en-US" sz="2400" baseline="30000" dirty="0"/>
              <a:t>st</a:t>
            </a:r>
            <a:r>
              <a:rPr lang="en-US" sz="2400" dirty="0"/>
              <a:t> Order method &amp; Pseudo algorithm</a:t>
            </a:r>
          </a:p>
        </p:txBody>
      </p:sp>
      <p:pic>
        <p:nvPicPr>
          <p:cNvPr id="4" name="Picture 3">
            <a:extLst>
              <a:ext uri="{FF2B5EF4-FFF2-40B4-BE49-F238E27FC236}">
                <a16:creationId xmlns:a16="http://schemas.microsoft.com/office/drawing/2014/main" id="{BC123E74-461A-41B6-B31E-991D1E7C3251}"/>
              </a:ext>
            </a:extLst>
          </p:cNvPr>
          <p:cNvPicPr>
            <a:picLocks noChangeAspect="1"/>
          </p:cNvPicPr>
          <p:nvPr/>
        </p:nvPicPr>
        <p:blipFill>
          <a:blip r:embed="rId2"/>
          <a:stretch>
            <a:fillRect/>
          </a:stretch>
        </p:blipFill>
        <p:spPr>
          <a:xfrm>
            <a:off x="6579672" y="1498840"/>
            <a:ext cx="5246567" cy="3860319"/>
          </a:xfrm>
          <a:prstGeom prst="rect">
            <a:avLst/>
          </a:prstGeom>
        </p:spPr>
      </p:pic>
      <p:pic>
        <p:nvPicPr>
          <p:cNvPr id="6" name="Picture 5">
            <a:extLst>
              <a:ext uri="{FF2B5EF4-FFF2-40B4-BE49-F238E27FC236}">
                <a16:creationId xmlns:a16="http://schemas.microsoft.com/office/drawing/2014/main" id="{7A535506-6454-4F10-AB97-E3F543E64E1D}"/>
              </a:ext>
            </a:extLst>
          </p:cNvPr>
          <p:cNvPicPr>
            <a:picLocks noChangeAspect="1"/>
          </p:cNvPicPr>
          <p:nvPr/>
        </p:nvPicPr>
        <p:blipFill>
          <a:blip r:embed="rId3"/>
          <a:stretch>
            <a:fillRect/>
          </a:stretch>
        </p:blipFill>
        <p:spPr>
          <a:xfrm>
            <a:off x="6726267" y="5331719"/>
            <a:ext cx="3076190" cy="742857"/>
          </a:xfrm>
          <a:prstGeom prst="rect">
            <a:avLst/>
          </a:prstGeom>
        </p:spPr>
      </p:pic>
      <p:sp>
        <p:nvSpPr>
          <p:cNvPr id="8" name="TextBox 7">
            <a:extLst>
              <a:ext uri="{FF2B5EF4-FFF2-40B4-BE49-F238E27FC236}">
                <a16:creationId xmlns:a16="http://schemas.microsoft.com/office/drawing/2014/main" id="{F2120A66-0267-41FD-8B0C-407FB5CAFCD8}"/>
              </a:ext>
            </a:extLst>
          </p:cNvPr>
          <p:cNvSpPr txBox="1"/>
          <p:nvPr/>
        </p:nvSpPr>
        <p:spPr>
          <a:xfrm>
            <a:off x="534095" y="1428587"/>
            <a:ext cx="5941350" cy="2308324"/>
          </a:xfrm>
          <a:prstGeom prst="rect">
            <a:avLst/>
          </a:prstGeom>
          <a:noFill/>
        </p:spPr>
        <p:txBody>
          <a:bodyPr wrap="square" rtlCol="0">
            <a:spAutoFit/>
          </a:bodyPr>
          <a:lstStyle/>
          <a:p>
            <a:r>
              <a:rPr lang="en-US" b="1" dirty="0"/>
              <a:t>There are several methods: </a:t>
            </a:r>
          </a:p>
          <a:p>
            <a:r>
              <a:rPr lang="en-US" dirty="0"/>
              <a:t> - Plain gradient descent  with adaptive step size</a:t>
            </a:r>
          </a:p>
          <a:p>
            <a:r>
              <a:rPr lang="en-US" dirty="0"/>
              <a:t> - Steepest descent </a:t>
            </a:r>
          </a:p>
          <a:p>
            <a:r>
              <a:rPr lang="en-US" dirty="0"/>
              <a:t> - Conjugate gradient </a:t>
            </a:r>
          </a:p>
          <a:p>
            <a:r>
              <a:rPr lang="en-US" dirty="0"/>
              <a:t> - </a:t>
            </a:r>
            <a:r>
              <a:rPr lang="en-US" dirty="0" err="1"/>
              <a:t>Rprop</a:t>
            </a:r>
            <a:r>
              <a:rPr lang="en-US" dirty="0"/>
              <a:t> (heuristic)</a:t>
            </a:r>
          </a:p>
          <a:p>
            <a:endParaRPr lang="en-US" dirty="0"/>
          </a:p>
          <a:p>
            <a:r>
              <a:rPr lang="en-US" dirty="0"/>
              <a:t>In this project submission, using plain gradient descent as example</a:t>
            </a:r>
          </a:p>
        </p:txBody>
      </p:sp>
      <p:sp>
        <p:nvSpPr>
          <p:cNvPr id="9" name="Rectangle 8">
            <a:extLst>
              <a:ext uri="{FF2B5EF4-FFF2-40B4-BE49-F238E27FC236}">
                <a16:creationId xmlns:a16="http://schemas.microsoft.com/office/drawing/2014/main" id="{726378DA-0085-49C9-9C2A-8008BC7F0847}"/>
              </a:ext>
            </a:extLst>
          </p:cNvPr>
          <p:cNvSpPr/>
          <p:nvPr/>
        </p:nvSpPr>
        <p:spPr>
          <a:xfrm>
            <a:off x="6392091" y="1349829"/>
            <a:ext cx="5677989" cy="528610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45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sp>
        <p:nvSpPr>
          <p:cNvPr id="7" name="Title 1">
            <a:extLst>
              <a:ext uri="{FF2B5EF4-FFF2-40B4-BE49-F238E27FC236}">
                <a16:creationId xmlns:a16="http://schemas.microsoft.com/office/drawing/2014/main" id="{418D48E1-8623-4D34-8B9D-C3EE42F28CDD}"/>
              </a:ext>
            </a:extLst>
          </p:cNvPr>
          <p:cNvSpPr txBox="1">
            <a:spLocks/>
          </p:cNvSpPr>
          <p:nvPr/>
        </p:nvSpPr>
        <p:spPr>
          <a:xfrm>
            <a:off x="534095" y="783423"/>
            <a:ext cx="10819705" cy="841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1</a:t>
            </a:r>
            <a:r>
              <a:rPr lang="en-US" sz="2400" baseline="30000" dirty="0"/>
              <a:t>st</a:t>
            </a:r>
            <a:r>
              <a:rPr lang="en-US" sz="2400" dirty="0"/>
              <a:t> Order method and Overfitting</a:t>
            </a:r>
          </a:p>
        </p:txBody>
      </p:sp>
      <p:pic>
        <p:nvPicPr>
          <p:cNvPr id="13" name="Picture 12">
            <a:extLst>
              <a:ext uri="{FF2B5EF4-FFF2-40B4-BE49-F238E27FC236}">
                <a16:creationId xmlns:a16="http://schemas.microsoft.com/office/drawing/2014/main" id="{07161918-805D-450D-8D35-A55A5904619D}"/>
              </a:ext>
            </a:extLst>
          </p:cNvPr>
          <p:cNvPicPr>
            <a:picLocks noChangeAspect="1"/>
          </p:cNvPicPr>
          <p:nvPr/>
        </p:nvPicPr>
        <p:blipFill>
          <a:blip r:embed="rId2"/>
          <a:stretch>
            <a:fillRect/>
          </a:stretch>
        </p:blipFill>
        <p:spPr>
          <a:xfrm>
            <a:off x="534095" y="3798407"/>
            <a:ext cx="6084765" cy="2387178"/>
          </a:xfrm>
          <a:prstGeom prst="rect">
            <a:avLst/>
          </a:prstGeom>
        </p:spPr>
      </p:pic>
      <p:pic>
        <p:nvPicPr>
          <p:cNvPr id="14" name="Picture 13">
            <a:extLst>
              <a:ext uri="{FF2B5EF4-FFF2-40B4-BE49-F238E27FC236}">
                <a16:creationId xmlns:a16="http://schemas.microsoft.com/office/drawing/2014/main" id="{79E14268-9847-458D-BF2D-D6AB840039E6}"/>
              </a:ext>
            </a:extLst>
          </p:cNvPr>
          <p:cNvPicPr>
            <a:picLocks noChangeAspect="1"/>
          </p:cNvPicPr>
          <p:nvPr/>
        </p:nvPicPr>
        <p:blipFill>
          <a:blip r:embed="rId3"/>
          <a:stretch>
            <a:fillRect/>
          </a:stretch>
        </p:blipFill>
        <p:spPr>
          <a:xfrm>
            <a:off x="6291874" y="4050436"/>
            <a:ext cx="5676190" cy="2000000"/>
          </a:xfrm>
          <a:prstGeom prst="rect">
            <a:avLst/>
          </a:prstGeom>
        </p:spPr>
      </p:pic>
      <p:sp>
        <p:nvSpPr>
          <p:cNvPr id="15" name="Oval 14">
            <a:extLst>
              <a:ext uri="{FF2B5EF4-FFF2-40B4-BE49-F238E27FC236}">
                <a16:creationId xmlns:a16="http://schemas.microsoft.com/office/drawing/2014/main" id="{B98BD28B-159B-422E-8B8E-E302915F1926}"/>
              </a:ext>
            </a:extLst>
          </p:cNvPr>
          <p:cNvSpPr/>
          <p:nvPr/>
        </p:nvSpPr>
        <p:spPr>
          <a:xfrm>
            <a:off x="9741159" y="4920345"/>
            <a:ext cx="334658" cy="2582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7B872D-2B23-4FB3-9D5F-E45E2E445794}"/>
              </a:ext>
            </a:extLst>
          </p:cNvPr>
          <p:cNvSpPr txBox="1"/>
          <p:nvPr/>
        </p:nvSpPr>
        <p:spPr>
          <a:xfrm>
            <a:off x="534094" y="1578140"/>
            <a:ext cx="5757780" cy="1477328"/>
          </a:xfrm>
          <a:prstGeom prst="rect">
            <a:avLst/>
          </a:prstGeom>
          <a:noFill/>
        </p:spPr>
        <p:txBody>
          <a:bodyPr wrap="square" rtlCol="0">
            <a:spAutoFit/>
          </a:bodyPr>
          <a:lstStyle/>
          <a:p>
            <a:r>
              <a:rPr lang="en-US" dirty="0"/>
              <a:t>In designing optimization algorithm, we do pursue a goodness of fit so that a set of observations are fitted</a:t>
            </a:r>
          </a:p>
          <a:p>
            <a:endParaRPr lang="en-US" dirty="0"/>
          </a:p>
          <a:p>
            <a:r>
              <a:rPr lang="en-US" dirty="0"/>
              <a:t>But simple 1</a:t>
            </a:r>
            <a:r>
              <a:rPr lang="en-US" baseline="30000" dirty="0"/>
              <a:t>st</a:t>
            </a:r>
            <a:r>
              <a:rPr lang="en-US" dirty="0"/>
              <a:t> order method can not achieve when having following challenges</a:t>
            </a:r>
          </a:p>
        </p:txBody>
      </p:sp>
      <p:pic>
        <p:nvPicPr>
          <p:cNvPr id="18" name="Picture 17">
            <a:extLst>
              <a:ext uri="{FF2B5EF4-FFF2-40B4-BE49-F238E27FC236}">
                <a16:creationId xmlns:a16="http://schemas.microsoft.com/office/drawing/2014/main" id="{696E732E-64C0-4DD1-8BE6-B6A07E0295DB}"/>
              </a:ext>
            </a:extLst>
          </p:cNvPr>
          <p:cNvPicPr>
            <a:picLocks noChangeAspect="1"/>
          </p:cNvPicPr>
          <p:nvPr/>
        </p:nvPicPr>
        <p:blipFill>
          <a:blip r:embed="rId4"/>
          <a:stretch>
            <a:fillRect/>
          </a:stretch>
        </p:blipFill>
        <p:spPr>
          <a:xfrm>
            <a:off x="6444254" y="1583331"/>
            <a:ext cx="5371429" cy="1447619"/>
          </a:xfrm>
          <a:prstGeom prst="rect">
            <a:avLst/>
          </a:prstGeom>
        </p:spPr>
      </p:pic>
    </p:spTree>
    <p:extLst>
      <p:ext uri="{BB962C8B-B14F-4D97-AF65-F5344CB8AC3E}">
        <p14:creationId xmlns:p14="http://schemas.microsoft.com/office/powerpoint/2010/main" val="188000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C30A-A76C-492F-B4E3-3149F336B8E9}"/>
              </a:ext>
            </a:extLst>
          </p:cNvPr>
          <p:cNvSpPr>
            <a:spLocks noGrp="1"/>
          </p:cNvSpPr>
          <p:nvPr>
            <p:ph type="title"/>
          </p:nvPr>
        </p:nvSpPr>
        <p:spPr>
          <a:xfrm>
            <a:off x="534095" y="136501"/>
            <a:ext cx="10819705" cy="841562"/>
          </a:xfrm>
        </p:spPr>
        <p:txBody>
          <a:bodyPr vert="horz" lIns="91440" tIns="45720" rIns="91440" bIns="45720" rtlCol="0" anchor="ctr">
            <a:normAutofit/>
          </a:bodyPr>
          <a:lstStyle/>
          <a:p>
            <a:r>
              <a:rPr lang="en-US" sz="3600" kern="1200" dirty="0">
                <a:solidFill>
                  <a:schemeClr val="tx1"/>
                </a:solidFill>
                <a:latin typeface="+mj-lt"/>
                <a:ea typeface="+mj-ea"/>
                <a:cs typeface="+mj-cs"/>
              </a:rPr>
              <a:t>First order and second order optimization application</a:t>
            </a:r>
          </a:p>
        </p:txBody>
      </p:sp>
      <p:pic>
        <p:nvPicPr>
          <p:cNvPr id="4" name="Picture 3">
            <a:extLst>
              <a:ext uri="{FF2B5EF4-FFF2-40B4-BE49-F238E27FC236}">
                <a16:creationId xmlns:a16="http://schemas.microsoft.com/office/drawing/2014/main" id="{F0BE45A1-DB66-4CF0-B45A-997E90937F4C}"/>
              </a:ext>
            </a:extLst>
          </p:cNvPr>
          <p:cNvPicPr>
            <a:picLocks noChangeAspect="1"/>
          </p:cNvPicPr>
          <p:nvPr/>
        </p:nvPicPr>
        <p:blipFill>
          <a:blip r:embed="rId2"/>
          <a:stretch>
            <a:fillRect/>
          </a:stretch>
        </p:blipFill>
        <p:spPr>
          <a:xfrm>
            <a:off x="1018902" y="2547723"/>
            <a:ext cx="7615517" cy="3424587"/>
          </a:xfrm>
          <a:prstGeom prst="rect">
            <a:avLst/>
          </a:prstGeom>
        </p:spPr>
      </p:pic>
      <p:sp>
        <p:nvSpPr>
          <p:cNvPr id="17" name="TextBox 16">
            <a:extLst>
              <a:ext uri="{FF2B5EF4-FFF2-40B4-BE49-F238E27FC236}">
                <a16:creationId xmlns:a16="http://schemas.microsoft.com/office/drawing/2014/main" id="{C836DFAB-483C-49F4-98FB-A3F40313BF90}"/>
              </a:ext>
            </a:extLst>
          </p:cNvPr>
          <p:cNvSpPr txBox="1"/>
          <p:nvPr/>
        </p:nvSpPr>
        <p:spPr>
          <a:xfrm>
            <a:off x="1018902" y="978063"/>
            <a:ext cx="5077098" cy="1569660"/>
          </a:xfrm>
          <a:prstGeom prst="rect">
            <a:avLst/>
          </a:prstGeom>
          <a:noFill/>
        </p:spPr>
        <p:txBody>
          <a:bodyPr wrap="square">
            <a:spAutoFit/>
          </a:bodyPr>
          <a:lstStyle/>
          <a:p>
            <a:r>
              <a:rPr lang="en-US" sz="2400" b="1" dirty="0"/>
              <a:t>There are several 2</a:t>
            </a:r>
            <a:r>
              <a:rPr lang="en-US" sz="2400" b="1" baseline="30000" dirty="0"/>
              <a:t>nd</a:t>
            </a:r>
            <a:r>
              <a:rPr lang="en-US" sz="2400" b="1" dirty="0"/>
              <a:t> order methods: </a:t>
            </a:r>
          </a:p>
          <a:p>
            <a:r>
              <a:rPr lang="en-US" sz="2400" dirty="0"/>
              <a:t> - Newton</a:t>
            </a:r>
          </a:p>
          <a:p>
            <a:r>
              <a:rPr lang="en-US" sz="2400" dirty="0"/>
              <a:t> - Gauss-newton </a:t>
            </a:r>
          </a:p>
          <a:p>
            <a:r>
              <a:rPr lang="en-US" sz="2400" dirty="0"/>
              <a:t> - Quasi-Newton</a:t>
            </a:r>
          </a:p>
        </p:txBody>
      </p:sp>
    </p:spTree>
    <p:extLst>
      <p:ext uri="{BB962C8B-B14F-4D97-AF65-F5344CB8AC3E}">
        <p14:creationId xmlns:p14="http://schemas.microsoft.com/office/powerpoint/2010/main" val="231594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820</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Georgia</vt:lpstr>
      <vt:lpstr>Office Theme</vt:lpstr>
      <vt:lpstr> ILLINOIS INSTITUTE OF TECHNOLOGY    Introduction to 1st Order and Convex Optimization Methods  in Linear Programming application    Nathan Cao (MSC-514) Professor Priyanka Sharma April 8th, 2021</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First order and second order optimization application</vt:lpstr>
      <vt:lpstr>Case study: Classic Portfolio Optimization</vt:lpstr>
      <vt:lpstr>PowerPoint Presentation</vt:lpstr>
      <vt:lpstr>Classic Portfolio Optimization</vt:lpstr>
      <vt:lpstr>Classic Portfolio Optimization</vt:lpstr>
      <vt:lpstr>Classic Portfolio Optimization</vt:lpstr>
      <vt:lpstr>Classic Portfolio Optimization</vt:lpstr>
      <vt:lpstr>Classic Portfolio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Cao</dc:creator>
  <cp:lastModifiedBy>Nathan Cao</cp:lastModifiedBy>
  <cp:revision>21</cp:revision>
  <dcterms:created xsi:type="dcterms:W3CDTF">2021-04-08T20:36:34Z</dcterms:created>
  <dcterms:modified xsi:type="dcterms:W3CDTF">2021-05-10T21:17:21Z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416ae3b-2779-4e2c-b50c-f09de060677f_Enabled">
    <vt:lpwstr>true</vt:lpwstr>
  </property>
  <property fmtid="{D5CDD505-2E9C-101B-9397-08002B2CF9AE}" pid="3" name="MSIP_Label_9416ae3b-2779-4e2c-b50c-f09de060677f_SetDate">
    <vt:lpwstr>2021-05-10T21:17:21Z</vt:lpwstr>
  </property>
  <property fmtid="{D5CDD505-2E9C-101B-9397-08002B2CF9AE}" pid="4" name="MSIP_Label_9416ae3b-2779-4e2c-b50c-f09de060677f_Method">
    <vt:lpwstr>Standard</vt:lpwstr>
  </property>
  <property fmtid="{D5CDD505-2E9C-101B-9397-08002B2CF9AE}" pid="5" name="MSIP_Label_9416ae3b-2779-4e2c-b50c-f09de060677f_Name">
    <vt:lpwstr>9416ae3b-2779-4e2c-b50c-f09de060677f</vt:lpwstr>
  </property>
  <property fmtid="{D5CDD505-2E9C-101B-9397-08002B2CF9AE}" pid="6" name="MSIP_Label_9416ae3b-2779-4e2c-b50c-f09de060677f_SiteId">
    <vt:lpwstr>1d844aaf-abdd-4241-8239-4a5e7b69a3e0</vt:lpwstr>
  </property>
  <property fmtid="{D5CDD505-2E9C-101B-9397-08002B2CF9AE}" pid="7" name="MSIP_Label_9416ae3b-2779-4e2c-b50c-f09de060677f_ActionId">
    <vt:lpwstr>2504baf4-7c79-435b-be19-27ee68931330</vt:lpwstr>
  </property>
  <property fmtid="{D5CDD505-2E9C-101B-9397-08002B2CF9AE}" pid="8" name="MSIP_Label_9416ae3b-2779-4e2c-b50c-f09de060677f_ContentBits">
    <vt:lpwstr>1</vt:lpwstr>
  </property>
</Properties>
</file>