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53808"/>
            <a:ext cx="9144000" cy="2387600"/>
          </a:xfrm>
        </p:spPr>
        <p:txBody>
          <a:bodyPr/>
          <a:p>
            <a:r>
              <a:rPr lang="en-US" altLang="zh-CN" sz="7200">
                <a:solidFill>
                  <a:schemeClr val="tx1"/>
                </a:solidFill>
                <a:effectLst/>
              </a:rPr>
              <a:t>D3.JS</a:t>
            </a:r>
            <a:r>
              <a:rPr lang="zh-CN" altLang="en-US" sz="7200">
                <a:solidFill>
                  <a:schemeClr val="tx1"/>
                </a:solidFill>
                <a:effectLst/>
              </a:rPr>
              <a:t>简单介绍</a:t>
            </a:r>
            <a:endParaRPr lang="zh-CN" altLang="en-US" sz="72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1400" y="3641725"/>
            <a:ext cx="2685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2"/>
                </a:solidFill>
              </a:rPr>
              <a:t>D3.js</a:t>
            </a:r>
            <a:r>
              <a:rPr lang="en-US" altLang="zh-CN" sz="2000">
                <a:solidFill>
                  <a:schemeClr val="accent2"/>
                </a:solidFill>
                <a:effectLst/>
                <a:sym typeface="+mn-ea"/>
              </a:rPr>
              <a:t>JS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为发烧而生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2400" y="157480"/>
            <a:ext cx="11715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坐标轴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" y="3764280"/>
            <a:ext cx="11662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第2行：定义数组。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第4–</a:t>
            </a:r>
            <a:r>
              <a:rPr lang="en-US" altLang="zh-CN"/>
              <a:t>6</a:t>
            </a:r>
            <a:r>
              <a:rPr lang="zh-CN" altLang="en-US"/>
              <a:t>行：定义比例尺。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行：定义坐标轴，其中使用了线性比例尺 linear。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10-11</a:t>
            </a:r>
            <a:r>
              <a:rPr lang="zh-CN" altLang="en-US"/>
              <a:t>行：在</a:t>
            </a:r>
            <a:r>
              <a:rPr lang="en-US" altLang="zh-CN"/>
              <a:t>svg</a:t>
            </a:r>
            <a:r>
              <a:rPr lang="zh-CN" altLang="en-US"/>
              <a:t>中添加分组元素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17855"/>
            <a:ext cx="8352155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3845" y="223520"/>
            <a:ext cx="1147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简单直方图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270" y="591820"/>
            <a:ext cx="4485640" cy="4418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4635" y="5010785"/>
            <a:ext cx="766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请看编辑器代码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730" y="183515"/>
            <a:ext cx="10069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动态图表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17805" y="644525"/>
            <a:ext cx="1157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）transition()：启动过渡效果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012825"/>
            <a:ext cx="7343140" cy="809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660" y="1986915"/>
            <a:ext cx="108991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）duration()：过渡的持续时间，单位为毫秒。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）ease()：过渡的方式</a:t>
            </a:r>
            <a:endParaRPr lang="zh-CN" altLang="en-US"/>
          </a:p>
          <a:p>
            <a:r>
              <a:rPr lang="en-US" altLang="zh-CN"/>
              <a:t>	a) </a:t>
            </a:r>
            <a:r>
              <a:rPr lang="zh-CN" altLang="en-US"/>
              <a:t>linear：普通的线性变化</a:t>
            </a:r>
            <a:endParaRPr lang="zh-CN" altLang="en-US"/>
          </a:p>
          <a:p>
            <a:pPr lvl="2"/>
            <a:r>
              <a:rPr lang="en-US" altLang="zh-CN"/>
              <a:t>b) </a:t>
            </a:r>
            <a:r>
              <a:rPr lang="zh-CN" altLang="en-US"/>
              <a:t>circle：慢慢地到达变换的最终状态</a:t>
            </a:r>
            <a:endParaRPr lang="zh-CN" altLang="en-US"/>
          </a:p>
          <a:p>
            <a:pPr lvl="2"/>
            <a:r>
              <a:rPr lang="en-US" altLang="zh-CN"/>
              <a:t>c) </a:t>
            </a:r>
            <a:r>
              <a:rPr lang="zh-CN" altLang="en-US"/>
              <a:t>elastic：带有弹跳的到达最终状态</a:t>
            </a:r>
            <a:endParaRPr lang="zh-CN" altLang="en-US"/>
          </a:p>
          <a:p>
            <a:pPr lvl="2"/>
            <a:r>
              <a:rPr lang="en-US" altLang="zh-CN"/>
              <a:t>d) </a:t>
            </a:r>
            <a:r>
              <a:rPr lang="zh-CN" altLang="en-US"/>
              <a:t>bounce：在最终状态处弹跳几次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995" y="4198620"/>
            <a:ext cx="10938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）delay()：延迟的时间，表示一定时间后才开始转变，单位同样为毫秒。</a:t>
            </a:r>
            <a:endParaRPr lang="zh-CN" altLang="en-US"/>
          </a:p>
          <a:p>
            <a:pPr marL="0" lvl="2"/>
            <a:endParaRPr lang="zh-CN" altLang="en-US"/>
          </a:p>
          <a:p>
            <a:pPr marL="0" lvl="2"/>
            <a:endParaRPr lang="zh-CN" altLang="en-US"/>
          </a:p>
          <a:p>
            <a:pPr marL="0" lvl="2"/>
            <a:r>
              <a:rPr lang="zh-CN" altLang="en-US"/>
              <a:t>编辑器代码：（</a:t>
            </a:r>
            <a:r>
              <a:rPr lang="en-US" altLang="zh-CN"/>
              <a:t>1</a:t>
            </a:r>
            <a:r>
              <a:rPr lang="zh-CN" altLang="en-US"/>
              <a:t>）简单动画（</a:t>
            </a:r>
            <a:r>
              <a:rPr lang="en-US" altLang="zh-CN"/>
              <a:t>2</a:t>
            </a:r>
            <a:r>
              <a:rPr lang="zh-CN" altLang="en-US"/>
              <a:t>）动态直方图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030" y="157480"/>
            <a:ext cx="9569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事件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530860"/>
            <a:ext cx="6600190" cy="1400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6050" y="2026920"/>
            <a:ext cx="1178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）鼠标常用事件</a:t>
            </a:r>
            <a:endParaRPr lang="zh-CN" altLang="en-US"/>
          </a:p>
          <a:p>
            <a:pPr lvl="1"/>
            <a:r>
              <a:rPr lang="zh-CN" altLang="en-US"/>
              <a:t>click - 鼠标单击某元素时，相当于 mousedown 和 mouseup 组合在一起；</a:t>
            </a:r>
            <a:endParaRPr lang="zh-CN" altLang="en-US"/>
          </a:p>
          <a:p>
            <a:pPr lvl="1"/>
            <a:r>
              <a:rPr lang="zh-CN" altLang="en-US"/>
              <a:t>mouseover - 光标放在某元素上；</a:t>
            </a:r>
            <a:endParaRPr lang="zh-CN" altLang="en-US"/>
          </a:p>
          <a:p>
            <a:pPr lvl="1"/>
            <a:r>
              <a:rPr lang="zh-CN" altLang="en-US"/>
              <a:t>mouseout - 光标从某元素上移出来时；</a:t>
            </a:r>
            <a:endParaRPr lang="zh-CN" altLang="en-US"/>
          </a:p>
          <a:p>
            <a:pPr lvl="1"/>
            <a:r>
              <a:rPr lang="zh-CN" altLang="en-US"/>
              <a:t>mousemove - 鼠标被移动的时候；</a:t>
            </a:r>
            <a:endParaRPr lang="zh-CN" altLang="en-US"/>
          </a:p>
          <a:p>
            <a:pPr lvl="1"/>
            <a:r>
              <a:rPr lang="zh-CN" altLang="en-US"/>
              <a:t>mousedown - 鼠标按钮被按下；</a:t>
            </a:r>
            <a:endParaRPr lang="zh-CN" altLang="en-US"/>
          </a:p>
          <a:p>
            <a:pPr lvl="1"/>
            <a:r>
              <a:rPr lang="zh-CN" altLang="en-US"/>
              <a:t>mouseup - 鼠标按钮被松开。</a:t>
            </a:r>
            <a:endParaRPr lang="zh-CN" altLang="en-US"/>
          </a:p>
          <a:p>
            <a:pPr lvl="1"/>
            <a:r>
              <a:rPr lang="zh-CN" altLang="en-US"/>
              <a:t>注：没有双击事件（</a:t>
            </a:r>
            <a:r>
              <a:rPr lang="en-US" altLang="zh-CN"/>
              <a:t>dbclick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可用单击</a:t>
            </a:r>
            <a:r>
              <a:rPr lang="en-US" altLang="zh-CN"/>
              <a:t>+</a:t>
            </a:r>
            <a:r>
              <a:rPr lang="zh-CN" altLang="en-US"/>
              <a:t>延时模拟；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700" y="4333875"/>
            <a:ext cx="11846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）键盘事件</a:t>
            </a:r>
            <a:endParaRPr lang="zh-CN" altLang="en-US"/>
          </a:p>
          <a:p>
            <a:pPr lvl="1"/>
            <a:r>
              <a:rPr lang="zh-CN" altLang="en-US"/>
              <a:t>keydown - 当用户按下任意键时触发，按住不放会重复触发此事件；</a:t>
            </a:r>
            <a:endParaRPr lang="zh-CN" altLang="en-US"/>
          </a:p>
          <a:p>
            <a:pPr lvl="1"/>
            <a:r>
              <a:rPr lang="zh-CN" altLang="en-US"/>
              <a:t>keypress - 当用户按下字符键（大小写字母、数字、加号、等号、回车等）时触发，按住不放会重复触发此事件；</a:t>
            </a:r>
            <a:endParaRPr lang="zh-CN" altLang="en-US"/>
          </a:p>
          <a:p>
            <a:pPr lvl="1"/>
            <a:r>
              <a:rPr lang="zh-CN" altLang="en-US"/>
              <a:t>keyup - 当用户释放键时触发。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030" y="5532755"/>
            <a:ext cx="11793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）触屏事件</a:t>
            </a:r>
            <a:endParaRPr lang="zh-CN" altLang="en-US"/>
          </a:p>
          <a:p>
            <a:pPr lvl="1"/>
            <a:r>
              <a:rPr lang="zh-CN" altLang="en-US"/>
              <a:t>touchstart - 当触摸点被放在触摸屏上时；</a:t>
            </a:r>
            <a:endParaRPr lang="zh-CN" altLang="en-US"/>
          </a:p>
          <a:p>
            <a:pPr lvl="1"/>
            <a:r>
              <a:rPr lang="zh-CN" altLang="en-US"/>
              <a:t>touchmove - 当触摸点在触摸屏上移动时；</a:t>
            </a:r>
            <a:endParaRPr lang="zh-CN" altLang="en-US"/>
          </a:p>
          <a:p>
            <a:pPr lvl="1"/>
            <a:r>
              <a:rPr lang="zh-CN" altLang="en-US"/>
              <a:t>touchend - 当触摸点从触摸屏上拿开时。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360" y="118110"/>
            <a:ext cx="1154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D3</a:t>
            </a:r>
            <a:r>
              <a:rPr lang="zh-CN" altLang="en-US"/>
              <a:t>与</a:t>
            </a:r>
            <a:r>
              <a:rPr lang="en-US" altLang="zh-CN"/>
              <a:t>echarts</a:t>
            </a:r>
            <a:r>
              <a:rPr lang="zh-CN" altLang="en-US"/>
              <a:t>（</a:t>
            </a:r>
            <a:r>
              <a:rPr lang="en-US" altLang="zh-CN"/>
              <a:t>highcharts</a:t>
            </a:r>
            <a:r>
              <a:rPr lang="zh-CN" altLang="en-US"/>
              <a:t>）对比：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d3</a:t>
            </a:r>
            <a:r>
              <a:rPr lang="zh-CN" altLang="en-US"/>
              <a:t>基于</a:t>
            </a:r>
            <a:r>
              <a:rPr lang="en-US" altLang="zh-CN"/>
              <a:t>svg</a:t>
            </a:r>
            <a:r>
              <a:rPr lang="zh-CN" altLang="en-US"/>
              <a:t>，而</a:t>
            </a:r>
            <a:r>
              <a:rPr lang="en-US" altLang="zh-CN"/>
              <a:t>echarts</a:t>
            </a:r>
            <a:r>
              <a:rPr lang="zh-CN" altLang="en-US"/>
              <a:t>基于</a:t>
            </a:r>
            <a:r>
              <a:rPr lang="en-US" altLang="zh-CN"/>
              <a:t>canvasd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6360" y="842010"/>
            <a:ext cx="6015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SVG 有如下特点：</a:t>
            </a:r>
            <a:endParaRPr lang="zh-CN" altLang="en-US"/>
          </a:p>
          <a:p>
            <a:r>
              <a:rPr lang="en-US" altLang="zh-CN"/>
              <a:t>a) </a:t>
            </a:r>
            <a:r>
              <a:rPr lang="zh-CN" altLang="en-US"/>
              <a:t>SVG 绘制的是矢量图，因此对图像进行放大不会失真</a:t>
            </a:r>
            <a:endParaRPr lang="zh-CN" altLang="en-US"/>
          </a:p>
          <a:p>
            <a:r>
              <a:rPr lang="en-US" altLang="zh-CN"/>
              <a:t>b) </a:t>
            </a:r>
            <a:r>
              <a:rPr lang="zh-CN" altLang="en-US"/>
              <a:t>基于 XML，可以为每个元素添加 JavaScript 事件处理器</a:t>
            </a:r>
            <a:endParaRPr lang="zh-CN" altLang="en-US"/>
          </a:p>
          <a:p>
            <a:r>
              <a:rPr lang="en-US" altLang="zh-CN"/>
              <a:t>c) </a:t>
            </a:r>
            <a:r>
              <a:rPr lang="zh-CN" altLang="en-US"/>
              <a:t>每个图形均视为对象，更改对象的属性，图形也会改变</a:t>
            </a:r>
            <a:endParaRPr lang="zh-CN" altLang="en-US"/>
          </a:p>
          <a:p>
            <a:r>
              <a:rPr lang="en-US" altLang="zh-CN"/>
              <a:t>d) </a:t>
            </a:r>
            <a:r>
              <a:rPr lang="zh-CN" altLang="en-US"/>
              <a:t>不适合游戏应用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01715" y="842010"/>
            <a:ext cx="5953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Canvas 有如下特点：</a:t>
            </a:r>
            <a:endParaRPr lang="zh-CN" altLang="en-US"/>
          </a:p>
          <a:p>
            <a:r>
              <a:rPr lang="en-US" altLang="zh-CN"/>
              <a:t>a) </a:t>
            </a:r>
            <a:r>
              <a:rPr lang="zh-CN" altLang="en-US"/>
              <a:t>绘制的是位图，图像放大后会失真</a:t>
            </a:r>
            <a:endParaRPr lang="zh-CN" altLang="en-US"/>
          </a:p>
          <a:p>
            <a:r>
              <a:rPr lang="en-US" altLang="zh-CN"/>
              <a:t>b) </a:t>
            </a:r>
            <a:r>
              <a:rPr lang="zh-CN" altLang="en-US"/>
              <a:t>不支持事件处理器</a:t>
            </a:r>
            <a:endParaRPr lang="zh-CN" altLang="en-US"/>
          </a:p>
          <a:p>
            <a:r>
              <a:rPr lang="en-US" altLang="zh-CN"/>
              <a:t>c) </a:t>
            </a:r>
            <a:r>
              <a:rPr lang="zh-CN" altLang="en-US"/>
              <a:t>能够以 .png 或 .jpg 格式保存图像</a:t>
            </a:r>
            <a:endParaRPr lang="zh-CN" altLang="en-US"/>
          </a:p>
          <a:p>
            <a:r>
              <a:rPr lang="en-US" altLang="zh-CN"/>
              <a:t>d) </a:t>
            </a:r>
            <a:r>
              <a:rPr lang="zh-CN" altLang="en-US"/>
              <a:t>适合游戏应用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230" y="2395220"/>
            <a:ext cx="997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）布局上不同点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35" y="2684780"/>
            <a:ext cx="358648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325" y="118110"/>
            <a:ext cx="9069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D3</a:t>
            </a:r>
            <a:r>
              <a:rPr lang="zh-CN" altLang="en-US"/>
              <a:t>偏向于底层，</a:t>
            </a:r>
            <a:r>
              <a:rPr lang="en-US" altLang="zh-CN"/>
              <a:t>API</a:t>
            </a:r>
            <a:r>
              <a:rPr lang="zh-CN" altLang="en-US"/>
              <a:t>较多，能够自由绘制任何图形；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en-US" altLang="zh-CN"/>
              <a:t>echarts</a:t>
            </a:r>
            <a:r>
              <a:rPr lang="zh-CN" altLang="en-US"/>
              <a:t>只能开发一些比较大众化的图形；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D3</a:t>
            </a:r>
            <a:r>
              <a:rPr lang="zh-CN" altLang="en-US"/>
              <a:t>更适用于定制化服务；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2900" y="223520"/>
            <a:ext cx="1072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1.D3.js</a:t>
            </a:r>
            <a:r>
              <a:rPr lang="zh-CN" altLang="en-US" sz="2400"/>
              <a:t>是什么？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42900" y="775970"/>
            <a:ext cx="1164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D3 全称是（Data-Driven Documents），是一个被数据驱动的文档。主要用于对数据的可视化描述。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2900" y="1447165"/>
            <a:ext cx="11083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为什么要数据可视化？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4025" y="1986915"/>
            <a:ext cx="11346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举个例子：现在有一个数组 </a:t>
            </a:r>
            <a:r>
              <a:rPr lang="en-US" altLang="zh-CN"/>
              <a:t>[10,15,23,78,57,29,34,71,88,47,99,49],</a:t>
            </a:r>
            <a:r>
              <a:rPr lang="zh-CN" altLang="en-US"/>
              <a:t>我们想知道其中最大和最小的数，能几眼看出来？如果这个数组在添加</a:t>
            </a:r>
            <a:r>
              <a:rPr lang="en-US" altLang="zh-CN"/>
              <a:t>50</a:t>
            </a:r>
            <a:r>
              <a:rPr lang="zh-CN" altLang="en-US"/>
              <a:t>个，</a:t>
            </a:r>
            <a:r>
              <a:rPr lang="en-US" altLang="zh-CN"/>
              <a:t>100</a:t>
            </a:r>
            <a:r>
              <a:rPr lang="zh-CN" altLang="en-US"/>
              <a:t>个数能看出来吗？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2632075"/>
            <a:ext cx="5790565" cy="3171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6725" y="5909945"/>
            <a:ext cx="1145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然后我们看一张图，我们应该能很容易发现它们的大小关系。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5765"/>
          </a:xfrm>
        </p:spPr>
        <p:txBody>
          <a:bodyPr>
            <a:normAutofit fontScale="90000"/>
          </a:bodyPr>
          <a:p>
            <a:r>
              <a:rPr lang="en-US" altLang="zh-CN" sz="2800"/>
              <a:t>3. Github Ranking</a:t>
            </a: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70890"/>
            <a:ext cx="4733290" cy="5941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85" y="770890"/>
            <a:ext cx="5026660" cy="5941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1775" y="184150"/>
            <a:ext cx="11727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4.D3.js</a:t>
            </a:r>
            <a:r>
              <a:rPr lang="zh-CN" altLang="en-US" sz="2400"/>
              <a:t>安装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32105" y="749935"/>
            <a:ext cx="1158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）官网下载</a:t>
            </a:r>
            <a:r>
              <a:rPr lang="en-US" altLang="zh-CN"/>
              <a:t>d3.js</a:t>
            </a:r>
            <a:r>
              <a:rPr lang="zh-CN" altLang="en-US"/>
              <a:t>文件或者</a:t>
            </a:r>
            <a:r>
              <a:rPr lang="en-US" altLang="zh-CN"/>
              <a:t>d3.min.js</a:t>
            </a:r>
            <a:r>
              <a:rPr lang="zh-CN" altLang="en-US"/>
              <a:t>文件，在相应的页面进行引用就可以使用；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）在页面直接引用网络链接&lt;script src="http://d3js.org/d3.v</a:t>
            </a:r>
            <a:r>
              <a:rPr lang="en-US" altLang="zh-CN"/>
              <a:t>4</a:t>
            </a:r>
            <a:r>
              <a:rPr lang="zh-CN" altLang="en-US"/>
              <a:t>.min.js" charset="utf-8"&gt;&lt;/script&gt;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0215" y="2052955"/>
            <a:ext cx="106489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注意点：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d3.js</a:t>
            </a:r>
            <a:r>
              <a:rPr lang="zh-CN" altLang="en-US"/>
              <a:t>当前最新版本是</a:t>
            </a:r>
            <a:r>
              <a:rPr lang="en-US" altLang="zh-CN"/>
              <a:t>V4</a:t>
            </a:r>
            <a:r>
              <a:rPr lang="zh-CN" altLang="en-US"/>
              <a:t>版本，与之前的</a:t>
            </a:r>
            <a:r>
              <a:rPr lang="en-US" altLang="zh-CN"/>
              <a:t>V3</a:t>
            </a:r>
            <a:r>
              <a:rPr lang="zh-CN" altLang="en-US"/>
              <a:t>版本做了很多接口上的调整（合并，拆分，重命名），在接口调用上要参考改版后的接口文档；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）对于</a:t>
            </a:r>
            <a:r>
              <a:rPr lang="en-US" altLang="zh-CN"/>
              <a:t>IE</a:t>
            </a:r>
            <a:r>
              <a:rPr lang="zh-CN" altLang="en-US"/>
              <a:t>浏览器需要</a:t>
            </a:r>
            <a:r>
              <a:rPr lang="en-US" altLang="zh-CN"/>
              <a:t>IE9</a:t>
            </a:r>
            <a:r>
              <a:rPr lang="zh-CN" altLang="en-US"/>
              <a:t>以上；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145" y="170815"/>
            <a:ext cx="9898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5.D3.JS</a:t>
            </a:r>
            <a:r>
              <a:rPr lang="zh-CN" altLang="en-US" sz="2400"/>
              <a:t>使用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981835"/>
            <a:ext cx="10086340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118235"/>
            <a:ext cx="10085705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3477260"/>
            <a:ext cx="10104755" cy="30092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180" y="683895"/>
            <a:ext cx="623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）引入</a:t>
            </a:r>
            <a:r>
              <a:rPr lang="en-US" altLang="zh-CN"/>
              <a:t>js</a:t>
            </a:r>
            <a:r>
              <a:rPr lang="zh-CN" altLang="en-US"/>
              <a:t>文件；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7180" y="1613535"/>
            <a:ext cx="752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</a:t>
            </a:r>
            <a:r>
              <a:rPr lang="en-US" altLang="zh-CN"/>
              <a:t>html</a:t>
            </a:r>
            <a:r>
              <a:rPr lang="zh-CN" altLang="en-US"/>
              <a:t>的</a:t>
            </a:r>
            <a:r>
              <a:rPr lang="en-US" altLang="zh-CN"/>
              <a:t>body</a:t>
            </a:r>
            <a:r>
              <a:rPr lang="zh-CN" altLang="en-US"/>
              <a:t>标签中初始化一个容器；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7180" y="2912110"/>
            <a:ext cx="752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）在</a:t>
            </a:r>
            <a:r>
              <a:rPr lang="en-US" altLang="zh-CN"/>
              <a:t>js</a:t>
            </a:r>
            <a:r>
              <a:rPr lang="zh-CN" altLang="en-US"/>
              <a:t>中实现容器中的展现内容；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95" y="222885"/>
            <a:ext cx="1101725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d3.select()：是选择所有指定元素的第一个；</a:t>
            </a:r>
            <a:endParaRPr lang="zh-CN" altLang="en-US" sz="2000"/>
          </a:p>
          <a:p>
            <a:r>
              <a:rPr lang="zh-CN" altLang="en-US" sz="2000"/>
              <a:t>d3.selectAll()：是选择指定元素的全部；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data()：绑定一个数组到选择集上，数组的各项值分别与选择集的各元素绑定；</a:t>
            </a:r>
            <a:endParaRPr lang="zh-CN" altLang="en-US" sz="2000"/>
          </a:p>
          <a:p>
            <a:r>
              <a:rPr lang="zh-CN" altLang="en-US" sz="2000"/>
              <a:t>datum()：绑定一个数据到选择集上；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append()：在选择集末尾插入元素；</a:t>
            </a:r>
            <a:endParaRPr lang="zh-CN" altLang="en-US" sz="2000"/>
          </a:p>
          <a:p>
            <a:r>
              <a:rPr lang="zh-CN" altLang="en-US" sz="2000"/>
              <a:t>insert()：在选择集前面插入元素；</a:t>
            </a:r>
            <a:endParaRPr lang="zh-CN" altLang="en-US" sz="2000"/>
          </a:p>
          <a:p>
            <a:r>
              <a:rPr lang="zh-CN" altLang="en-US" sz="2000"/>
              <a:t>remove</a:t>
            </a:r>
            <a:r>
              <a:rPr lang="en-US" altLang="zh-CN" sz="2000"/>
              <a:t>()</a:t>
            </a:r>
            <a:r>
              <a:rPr lang="zh-CN" altLang="en-US" sz="2000"/>
              <a:t>：删除元素；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text()</a:t>
            </a:r>
            <a:r>
              <a:rPr lang="zh-CN" altLang="en-US" sz="2000"/>
              <a:t>：</a:t>
            </a:r>
            <a:r>
              <a:rPr sz="2000"/>
              <a:t>设置或获取选定元素的标签体文本内容</a:t>
            </a:r>
            <a:r>
              <a:rPr lang="zh-CN" altLang="en-US" sz="2000"/>
              <a:t>；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html()</a:t>
            </a:r>
            <a:r>
              <a:rPr lang="zh-CN" altLang="en-US" sz="2000">
                <a:sym typeface="+mn-ea"/>
              </a:rPr>
              <a:t>：</a:t>
            </a:r>
            <a:r>
              <a:rPr sz="2000">
                <a:sym typeface="+mn-ea"/>
              </a:rPr>
              <a:t>设置或获取选定元素的 HTML 内容（类似 innerHTML ）</a:t>
            </a:r>
            <a:r>
              <a:rPr lang="zh-CN" sz="2000">
                <a:sym typeface="+mn-ea"/>
              </a:rPr>
              <a:t>；</a:t>
            </a:r>
            <a:endParaRPr lang="zh-CN" sz="2000">
              <a:sym typeface="+mn-ea"/>
            </a:endParaRPr>
          </a:p>
          <a:p>
            <a:endParaRPr lang="zh-CN" altLang="en-US" sz="2000"/>
          </a:p>
          <a:p>
            <a:r>
              <a:rPr lang="en-US" altLang="zh-CN" sz="2000"/>
              <a:t>classed()</a:t>
            </a:r>
            <a:r>
              <a:rPr lang="zh-CN" altLang="en-US" sz="2000"/>
              <a:t>：</a:t>
            </a:r>
            <a:r>
              <a:rPr sz="2000"/>
              <a:t> 添加或删除选定元素的 CSS 类（CSS class）</a:t>
            </a:r>
            <a:r>
              <a:rPr lang="zh-CN" altLang="en-US" sz="2000"/>
              <a:t>；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style()</a:t>
            </a:r>
            <a:r>
              <a:rPr lang="zh-CN" altLang="en-US" sz="2000"/>
              <a:t>：</a:t>
            </a:r>
            <a:r>
              <a:rPr sz="2000"/>
              <a:t>设置或删除 CSS 属性</a:t>
            </a:r>
            <a:r>
              <a:rPr lang="zh-CN" altLang="en-US" sz="2000"/>
              <a:t>，样式等；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另外，在以上函数中的回调函数中有</a:t>
            </a:r>
            <a:r>
              <a:rPr lang="en-US" altLang="zh-CN" sz="2000"/>
              <a:t>d</a:t>
            </a:r>
            <a:r>
              <a:rPr lang="zh-CN" altLang="en-US" sz="2000"/>
              <a:t>和</a:t>
            </a:r>
            <a:r>
              <a:rPr lang="en-US" altLang="zh-CN" sz="2000"/>
              <a:t>i</a:t>
            </a:r>
            <a:r>
              <a:rPr lang="zh-CN" altLang="en-US" sz="2000"/>
              <a:t>两个参数，</a:t>
            </a:r>
            <a:r>
              <a:rPr lang="en-US" altLang="zh-CN" sz="2000"/>
              <a:t>d</a:t>
            </a:r>
            <a:r>
              <a:rPr lang="zh-CN" altLang="en-US" sz="2000"/>
              <a:t>表示数据，也就是与某元素绑定的数据，i 表示索引，代表数据的索引号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5105" y="249555"/>
            <a:ext cx="117017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理解</a:t>
            </a:r>
            <a:r>
              <a:rPr lang="en-US" altLang="zh-CN" sz="2400"/>
              <a:t>enter()</a:t>
            </a:r>
            <a:r>
              <a:rPr lang="zh-CN" altLang="en-US" sz="2400"/>
              <a:t>，</a:t>
            </a:r>
            <a:r>
              <a:rPr lang="en-US" altLang="zh-CN" sz="2400"/>
              <a:t>update()</a:t>
            </a:r>
            <a:r>
              <a:rPr lang="zh-CN" altLang="en-US" sz="2400"/>
              <a:t>，</a:t>
            </a:r>
            <a:r>
              <a:rPr lang="en-US" altLang="zh-CN" sz="2400"/>
              <a:t>exit()</a:t>
            </a:r>
            <a:endParaRPr lang="en-US" altLang="zh-CN" sz="2400"/>
          </a:p>
          <a:p>
            <a:r>
              <a:rPr lang="en-US" altLang="zh-CN"/>
              <a:t>假设，在 body 中有三个 p 元素，有一数组 [3, 6, 9]，则可以将数组中的每一项分别与一个 p 元素绑定在一起。但是，有一个问题：当数组的长度与元素数量不一致（数组长度 &gt; 元素数量 or 数组长度 &lt; </a:t>
            </a:r>
            <a:r>
              <a:rPr lang="zh-CN" altLang="en-US"/>
              <a:t>（</a:t>
            </a:r>
            <a:r>
              <a:rPr lang="en-US" altLang="zh-CN"/>
              <a:t>元素数量）时呢？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如果数组为 [3, 6, 9, 12, 15]，将此数组绑定到三个 p 元素的选择集上。</a:t>
            </a:r>
            <a:r>
              <a:rPr lang="zh-CN" altLang="en-US"/>
              <a:t>发现</a:t>
            </a:r>
            <a:r>
              <a:rPr lang="en-US" altLang="zh-CN"/>
              <a:t>会有两个数据没有元素与之对应，这时候 </a:t>
            </a:r>
            <a:r>
              <a:rPr lang="en-US" altLang="zh-CN">
                <a:solidFill>
                  <a:srgbClr val="FF0000"/>
                </a:solidFill>
              </a:rPr>
              <a:t>D3 会建立两个空的元素与数据对应，这一部分就称为 Enter</a:t>
            </a:r>
            <a:r>
              <a:rPr lang="en-US" altLang="zh-CN"/>
              <a:t>。而</a:t>
            </a:r>
            <a:r>
              <a:rPr lang="en-US" altLang="zh-CN">
                <a:solidFill>
                  <a:srgbClr val="FF0000"/>
                </a:solidFill>
              </a:rPr>
              <a:t>有元素与数据对应的部分称为 Update</a:t>
            </a:r>
            <a:r>
              <a:rPr lang="en-US" altLang="zh-CN"/>
              <a:t>。如果数组为 [3]，则</a:t>
            </a:r>
            <a:r>
              <a:rPr lang="en-US" altLang="zh-CN">
                <a:solidFill>
                  <a:srgbClr val="FF0000"/>
                </a:solidFill>
              </a:rPr>
              <a:t>会有两个元素没有数据绑定，那么没有数据绑定的部分被称为 Exit</a:t>
            </a:r>
            <a:r>
              <a:rPr lang="en-US" altLang="zh-CN"/>
              <a:t>。示意图如下所示。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090" y="2534920"/>
            <a:ext cx="5628640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1770" y="302260"/>
            <a:ext cx="11320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比例尺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91770" y="762635"/>
            <a:ext cx="11241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将某一区域的值映射到另一区域，但是它们的大小关系不变。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在数学中，一元二次函数，</a:t>
            </a:r>
            <a:r>
              <a:rPr lang="en-US" altLang="zh-CN"/>
              <a:t>x</a:t>
            </a:r>
            <a:r>
              <a:rPr lang="zh-CN" altLang="en-US"/>
              <a:t>代表定义域，</a:t>
            </a:r>
            <a:r>
              <a:rPr lang="en-US" altLang="zh-CN"/>
              <a:t>y</a:t>
            </a:r>
            <a:r>
              <a:rPr lang="zh-CN" altLang="en-US"/>
              <a:t>代表值域；</a:t>
            </a:r>
            <a:endParaRPr lang="zh-CN" altLang="en-US"/>
          </a:p>
          <a:p>
            <a:r>
              <a:rPr lang="zh-CN" altLang="en-US"/>
              <a:t>D3 中的比例尺，也有</a:t>
            </a:r>
            <a:r>
              <a:rPr lang="zh-CN" altLang="en-US">
                <a:solidFill>
                  <a:srgbClr val="FF0000"/>
                </a:solidFill>
              </a:rPr>
              <a:t>定义域</a:t>
            </a:r>
            <a:r>
              <a:rPr lang="zh-CN" altLang="en-US"/>
              <a:t>和</a:t>
            </a:r>
            <a:r>
              <a:rPr lang="zh-CN" altLang="en-US">
                <a:solidFill>
                  <a:srgbClr val="0070C0"/>
                </a:solidFill>
              </a:rPr>
              <a:t>值域</a:t>
            </a:r>
            <a:r>
              <a:rPr lang="zh-CN" altLang="en-US"/>
              <a:t>，分别被称为 </a:t>
            </a:r>
            <a:r>
              <a:rPr lang="zh-CN" altLang="en-US">
                <a:solidFill>
                  <a:srgbClr val="FF0000"/>
                </a:solidFill>
              </a:rPr>
              <a:t>domain </a:t>
            </a:r>
            <a:r>
              <a:rPr lang="zh-CN" altLang="en-US"/>
              <a:t>和 </a:t>
            </a:r>
            <a:r>
              <a:rPr lang="zh-CN" altLang="en-US">
                <a:solidFill>
                  <a:srgbClr val="0070C0"/>
                </a:solidFill>
              </a:rPr>
              <a:t>range</a:t>
            </a:r>
            <a:r>
              <a:rPr lang="zh-CN" altLang="en-US"/>
              <a:t>。开发者需要指定 domain 和 range 的范围；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1770" y="2186305"/>
            <a:ext cx="1178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常见比例尺类型：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）线性比例尺</a:t>
            </a:r>
            <a:endParaRPr lang="zh-CN" altLang="en-US"/>
          </a:p>
          <a:p>
            <a:r>
              <a:rPr lang="zh-CN" altLang="en-US"/>
              <a:t>假如现在有一个数组 </a:t>
            </a:r>
            <a:r>
              <a:rPr lang="en-US" altLang="zh-CN"/>
              <a:t>var</a:t>
            </a:r>
            <a:r>
              <a:rPr lang="zh-CN" altLang="en-US"/>
              <a:t> dataset = [1.2, 2.3, 0.9, 1.5, 3.3] </a:t>
            </a:r>
            <a:r>
              <a:rPr lang="en-US" altLang="zh-CN"/>
              <a:t>,</a:t>
            </a:r>
            <a:r>
              <a:rPr lang="zh-CN" altLang="en-US"/>
              <a:t>，需要将 dataset 中最小的值，映射成 0，将最大的值，映射成 300，代码如下：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3601085"/>
            <a:ext cx="4428490" cy="2656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02555" y="4330065"/>
            <a:ext cx="6502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d3.scaleLinear()</a:t>
            </a:r>
            <a:r>
              <a:rPr lang="zh-CN" altLang="en-US"/>
              <a:t>返回一个线性比例尺，</a:t>
            </a:r>
            <a:r>
              <a:rPr lang="en-US" altLang="zh-CN"/>
              <a:t>domain()</a:t>
            </a:r>
            <a:r>
              <a:rPr lang="zh-CN" altLang="en-US"/>
              <a:t>是定义域，</a:t>
            </a:r>
            <a:r>
              <a:rPr lang="en-US" altLang="zh-CN"/>
              <a:t>range()</a:t>
            </a:r>
            <a:r>
              <a:rPr lang="zh-CN" altLang="en-US"/>
              <a:t>是值域；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d3.max()</a:t>
            </a:r>
            <a:r>
              <a:rPr lang="zh-CN" altLang="en-US"/>
              <a:t>和</a:t>
            </a:r>
            <a:r>
              <a:rPr lang="en-US" altLang="zh-CN"/>
              <a:t>d3.min()</a:t>
            </a:r>
            <a:r>
              <a:rPr lang="zh-CN" altLang="en-US"/>
              <a:t>：用于求数组的最大值和最小值；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5105" y="302260"/>
            <a:ext cx="11675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）序数比例尺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当定义域和值域不是连续的时候就要用到序数比例尺，例如：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index = [0, 1, 2, 3, 4];</a:t>
            </a:r>
            <a:endParaRPr lang="zh-CN" altLang="en-US"/>
          </a:p>
          <a:p>
            <a:r>
              <a:rPr lang="zh-CN" altLang="en-US"/>
              <a:t>var color = ["red", "blue", "green", "yellow", "black"];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我们希望</a:t>
            </a:r>
            <a:r>
              <a:rPr lang="en-US" altLang="zh-CN"/>
              <a:t>0</a:t>
            </a:r>
            <a:r>
              <a:rPr lang="zh-CN" altLang="en-US"/>
              <a:t>对应</a:t>
            </a:r>
            <a:r>
              <a:rPr lang="en-US" altLang="zh-CN"/>
              <a:t>red,1</a:t>
            </a:r>
            <a:r>
              <a:rPr lang="zh-CN" altLang="en-US"/>
              <a:t>对应</a:t>
            </a:r>
            <a:r>
              <a:rPr lang="en-US" altLang="zh-CN"/>
              <a:t>blue</a:t>
            </a:r>
            <a:r>
              <a:rPr lang="zh-CN" altLang="en-US"/>
              <a:t>，以此类推；代码如下：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2609215"/>
            <a:ext cx="4704715" cy="1752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385" y="4658995"/>
            <a:ext cx="10688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）其他比例尺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Sequential(有序)、Quantize(量化)、Quantile(分位数)、Threshold(阈值)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2723</Words>
  <Application>WPS 演示</Application>
  <PresentationFormat>宽屏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D3.JS为发烧而生</vt:lpstr>
      <vt:lpstr>PowerPoint 演示文稿</vt:lpstr>
      <vt:lpstr>3. Github Ranking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qianqian05723</cp:lastModifiedBy>
  <cp:revision>7</cp:revision>
  <dcterms:created xsi:type="dcterms:W3CDTF">2015-05-05T08:02:00Z</dcterms:created>
  <dcterms:modified xsi:type="dcterms:W3CDTF">2017-11-15T14:37:25Z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