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2" r:id="rId5"/>
    <p:sldId id="257" r:id="rId6"/>
    <p:sldId id="260" r:id="rId7"/>
    <p:sldId id="309" r:id="rId8"/>
    <p:sldId id="315" r:id="rId9"/>
    <p:sldId id="308" r:id="rId10"/>
    <p:sldId id="285" r:id="rId11"/>
    <p:sldId id="294" r:id="rId12"/>
    <p:sldId id="295" r:id="rId13"/>
    <p:sldId id="301" r:id="rId14"/>
    <p:sldId id="289" r:id="rId15"/>
    <p:sldId id="298" r:id="rId16"/>
    <p:sldId id="297" r:id="rId17"/>
    <p:sldId id="299" r:id="rId18"/>
    <p:sldId id="312" r:id="rId19"/>
    <p:sldId id="313" r:id="rId20"/>
    <p:sldId id="310" r:id="rId21"/>
    <p:sldId id="311" r:id="rId22"/>
    <p:sldId id="307" r:id="rId23"/>
    <p:sldId id="296" r:id="rId24"/>
    <p:sldId id="303" r:id="rId25"/>
    <p:sldId id="300" r:id="rId26"/>
    <p:sldId id="302" r:id="rId27"/>
    <p:sldId id="31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>
        <p:scale>
          <a:sx n="73" d="100"/>
          <a:sy n="73" d="100"/>
        </p:scale>
        <p:origin x="32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40FC5-B959-A247-A40B-D1A088A2F6C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B7CAC-6247-3C49-BBAF-AF6ED447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7CAC-6247-3C49-BBAF-AF6ED447DE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69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1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45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7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11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78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84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7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40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4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5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7DCF-E311-3E45-A05D-89D5E0FC722A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02DE-2BEE-CB43-B8B4-FD9C5E4E81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并发编程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weicheng@edison.tech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4836" y="2689412"/>
            <a:ext cx="3877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/>
              <a:t>进程 线程 协程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713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的世界里面没有进程的概念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只有线程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是操作系统层面的一个</a:t>
            </a:r>
            <a:r>
              <a:rPr kumimoji="1" lang="zh-CN" altLang="en-US" dirty="0" smtClean="0"/>
              <a:t>概念（逻辑隔离）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分布式调度的最小单位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资源的隔离</a:t>
            </a:r>
            <a:endParaRPr kumimoji="1" lang="en-US" altLang="zh-CN" dirty="0" smtClean="0"/>
          </a:p>
          <a:p>
            <a:r>
              <a:rPr kumimoji="1" lang="en-US" altLang="zh-CN" dirty="0" smtClean="0"/>
              <a:t>IPC</a:t>
            </a:r>
            <a:r>
              <a:rPr kumimoji="1" lang="zh-CN" altLang="en-US" dirty="0" smtClean="0"/>
              <a:t>技术：</a:t>
            </a:r>
            <a:r>
              <a:rPr lang="zh-CN" altLang="en-US" dirty="0"/>
              <a:t>管道（包括无名管道和命名管道）、消息队列、信号量、共享存储、</a:t>
            </a:r>
            <a:r>
              <a:rPr lang="en-US" altLang="zh-CN" dirty="0"/>
              <a:t>Socket</a:t>
            </a:r>
            <a:r>
              <a:rPr lang="zh-CN" altLang="en-US" dirty="0"/>
              <a:t>、</a:t>
            </a:r>
            <a:r>
              <a:rPr lang="en-US" altLang="zh-CN" dirty="0" smtClean="0"/>
              <a:t>Streams</a:t>
            </a:r>
            <a:r>
              <a:rPr lang="zh-CN" altLang="en-US" dirty="0" smtClean="0"/>
              <a:t>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22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1" y="1825625"/>
            <a:ext cx="11353800" cy="303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800" dirty="0">
                <a:latin typeface="PingFang SC" charset="-122"/>
              </a:rPr>
              <a:t>临界区</a:t>
            </a:r>
            <a:r>
              <a:rPr lang="en-US" altLang="zh-CN" sz="2800" dirty="0">
                <a:latin typeface="Helvetica Neue" charset="0"/>
              </a:rPr>
              <a:t>(</a:t>
            </a:r>
            <a:r>
              <a:rPr lang="zh-CN" altLang="en-US" sz="2800" dirty="0">
                <a:latin typeface="PingFang SC" charset="-122"/>
              </a:rPr>
              <a:t>原子操作</a:t>
            </a:r>
            <a:r>
              <a:rPr lang="zh-CN" altLang="en-US" sz="2800" dirty="0" smtClean="0">
                <a:latin typeface="PingFang SC" charset="-122"/>
              </a:rPr>
              <a:t>）</a:t>
            </a:r>
            <a:endParaRPr lang="en-US" altLang="zh-CN" sz="2800" dirty="0" smtClean="0">
              <a:latin typeface="PingFang SC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" charset="-122"/>
              </a:rPr>
              <a:t>一批操作在执行中间不会有第二个线程进入</a:t>
            </a:r>
            <a:endParaRPr lang="en-US" altLang="zh-CN" sz="2400" dirty="0" smtClean="0">
              <a:latin typeface="PingFang SC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>
                <a:effectLst/>
                <a:latin typeface="PingFang SC" charset="-122"/>
              </a:rPr>
              <a:t>可见行</a:t>
            </a:r>
            <a:endParaRPr lang="en-US" altLang="zh-CN" sz="2800" dirty="0" smtClean="0">
              <a:effectLst/>
              <a:latin typeface="PingFang SC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" charset="-122"/>
              </a:rPr>
              <a:t>当一个线程改变了一个变量，另外一个线程是否立即可见</a:t>
            </a:r>
            <a:endParaRPr lang="en-US" altLang="zh-CN" sz="2400" dirty="0" smtClean="0">
              <a:effectLst/>
              <a:latin typeface="PingFang SC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>
                <a:effectLst/>
                <a:latin typeface="PingFang SC Semibold" charset="-122"/>
              </a:rPr>
              <a:t>代码重排</a:t>
            </a:r>
            <a:endParaRPr lang="en-US" altLang="zh-CN" sz="2800" dirty="0" smtClean="0">
              <a:effectLst/>
              <a:latin typeface="PingFang SC Semibold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 Semibold" charset="-122"/>
              </a:rPr>
              <a:t>在不影响逻辑的前提下，代码中后面的语句在</a:t>
            </a:r>
            <a:r>
              <a:rPr lang="en-US" altLang="zh-CN" sz="2400" dirty="0" smtClean="0">
                <a:latin typeface="PingFang SC Semibold" charset="-122"/>
              </a:rPr>
              <a:t>CPU</a:t>
            </a:r>
            <a:r>
              <a:rPr lang="zh-CN" altLang="en-US" sz="2400" dirty="0" smtClean="0">
                <a:latin typeface="PingFang SC Semibold" charset="-122"/>
              </a:rPr>
              <a:t>中有可能先于前面的语句执行</a:t>
            </a:r>
            <a:endParaRPr lang="zh-CN" altLang="en-US" sz="2400" dirty="0">
              <a:effectLst/>
              <a:latin typeface="PingFang SC S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9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1" y="1825625"/>
            <a:ext cx="11353800" cy="1908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effectLst/>
                <a:latin typeface="PingFang SC Semibold" charset="-122"/>
              </a:rPr>
              <a:t>锁</a:t>
            </a:r>
            <a:endParaRPr lang="en-US" altLang="zh-CN" sz="2400" dirty="0" smtClean="0">
              <a:effectLst/>
              <a:latin typeface="PingFang SC Semibold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latin typeface="PingFang SC Semibold" charset="-122"/>
              </a:rPr>
              <a:t>乐观锁： </a:t>
            </a:r>
            <a:r>
              <a:rPr lang="en-US" altLang="zh-CN" sz="2000" dirty="0" smtClean="0">
                <a:latin typeface="PingFang SC Semibold" charset="-122"/>
              </a:rPr>
              <a:t>CAS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latin typeface="PingFang SC Semibold" charset="-122"/>
              </a:rPr>
              <a:t>悲观锁：</a:t>
            </a:r>
            <a:r>
              <a:rPr lang="zh-CN" altLang="en-US" sz="2000" dirty="0">
                <a:latin typeface="PingFang SC Semibold" charset="-122"/>
              </a:rPr>
              <a:t>解决</a:t>
            </a:r>
            <a:r>
              <a:rPr lang="zh-CN" altLang="en-US" sz="2000" dirty="0" smtClean="0">
                <a:latin typeface="PingFang SC Semibold" charset="-122"/>
              </a:rPr>
              <a:t>线程所有问题（可见性，临界区，代码重排），是一个</a:t>
            </a:r>
            <a:r>
              <a:rPr lang="zh-CN" altLang="en-US" sz="2000" b="1" dirty="0" smtClean="0">
                <a:solidFill>
                  <a:srgbClr val="FF0000"/>
                </a:solidFill>
                <a:latin typeface="PingFang SC Semibold" charset="-122"/>
              </a:rPr>
              <a:t>大杀器</a:t>
            </a:r>
            <a:r>
              <a:rPr lang="zh-CN" altLang="en-US" sz="2000" b="1" dirty="0" smtClean="0">
                <a:latin typeface="PingFang SC Semibold" charset="-122"/>
              </a:rPr>
              <a:t>，代价就是效率</a:t>
            </a:r>
            <a:endParaRPr lang="en-US" altLang="zh-CN" sz="2000" b="1" dirty="0" smtClean="0">
              <a:latin typeface="PingFang SC Semibold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effectLst/>
                <a:latin typeface="PingFang SC Semibold" charset="-122"/>
              </a:rPr>
              <a:t>各种语言锁差异较大，</a:t>
            </a:r>
            <a:r>
              <a:rPr lang="zh-CN" altLang="en-US" sz="2000" dirty="0" smtClean="0">
                <a:latin typeface="PingFang SC Semibold" charset="-122"/>
              </a:rPr>
              <a:t>不展开。</a:t>
            </a:r>
            <a:r>
              <a:rPr lang="en-US" altLang="zh-CN" sz="2000" dirty="0" smtClean="0">
                <a:latin typeface="PingFang SC Semibold" charset="-122"/>
              </a:rPr>
              <a:t>Java</a:t>
            </a:r>
            <a:r>
              <a:rPr lang="zh-CN" altLang="en-US" sz="2000" dirty="0" smtClean="0">
                <a:latin typeface="PingFang SC Semibold" charset="-122"/>
              </a:rPr>
              <a:t>语言的参考之前</a:t>
            </a:r>
            <a:r>
              <a:rPr lang="en-US" altLang="zh-CN" sz="2000" dirty="0" smtClean="0">
                <a:latin typeface="PingFang SC Semibold" charset="-122"/>
              </a:rPr>
              <a:t>《Java</a:t>
            </a:r>
            <a:r>
              <a:rPr lang="zh-CN" altLang="en-US" sz="2000" dirty="0" smtClean="0">
                <a:latin typeface="PingFang SC Semibold" charset="-122"/>
              </a:rPr>
              <a:t>并发编程</a:t>
            </a:r>
            <a:r>
              <a:rPr lang="en-US" altLang="zh-CN" sz="2000" dirty="0" smtClean="0">
                <a:latin typeface="PingFang SC Semibold" charset="-122"/>
              </a:rPr>
              <a:t>》</a:t>
            </a:r>
            <a:endParaRPr lang="en-US" altLang="zh-CN" sz="2000" dirty="0" smtClean="0">
              <a:effectLst/>
              <a:latin typeface="PingFang SC Semibold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PingFang SC Semibold" charset="-122"/>
              </a:rPr>
              <a:t>Volatile</a:t>
            </a:r>
            <a:r>
              <a:rPr lang="zh-CN" altLang="en-US" sz="2400" dirty="0" smtClean="0">
                <a:latin typeface="PingFang SC Semibold" charset="-122"/>
              </a:rPr>
              <a:t>关键字：</a:t>
            </a:r>
            <a:r>
              <a:rPr lang="en-US" altLang="zh-CN" sz="2400" dirty="0" smtClean="0">
                <a:latin typeface="PingFang SC Semibold" charset="-122"/>
              </a:rPr>
              <a:t> </a:t>
            </a:r>
            <a:r>
              <a:rPr lang="zh-CN" altLang="en-US" sz="2400" dirty="0" smtClean="0">
                <a:latin typeface="PingFang SC Semibold" charset="-122"/>
              </a:rPr>
              <a:t>解决可见性问题，不能解决临界区问题</a:t>
            </a:r>
            <a:endParaRPr lang="zh-CN" altLang="en-US" sz="2400" dirty="0">
              <a:effectLst/>
              <a:latin typeface="PingFang SC S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7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96000" y="251666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C7832"/>
                </a:solidFill>
              </a:rPr>
              <a:t>public synchronized void </a:t>
            </a:r>
            <a:r>
              <a:rPr lang="en-US" altLang="zh-CN" dirty="0">
                <a:solidFill>
                  <a:srgbClr val="FFC66D"/>
                </a:solidFill>
              </a:rPr>
              <a:t>foo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80"/>
                </a:solidFill>
              </a:rPr>
              <a:t>//do something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//...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//Call myself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</a:t>
            </a:r>
            <a:r>
              <a:rPr lang="en-US" altLang="zh-CN" dirty="0"/>
              <a:t>foo()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2277" y="29893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死锁么？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71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0199" y="2672862"/>
            <a:ext cx="8721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在一个单核单线程的</a:t>
            </a:r>
            <a:r>
              <a:rPr kumimoji="1" lang="en-US" altLang="zh-CN" sz="2800" dirty="0" smtClean="0"/>
              <a:t>CPU</a:t>
            </a:r>
            <a:r>
              <a:rPr kumimoji="1" lang="zh-CN" altLang="en-US" sz="2800" dirty="0" smtClean="0"/>
              <a:t>里面运行一个多线程的</a:t>
            </a:r>
            <a:r>
              <a:rPr kumimoji="1" lang="en-US" altLang="zh-CN" sz="2800" dirty="0" smtClean="0"/>
              <a:t>Program</a:t>
            </a:r>
            <a:r>
              <a:rPr kumimoji="1" lang="zh-CN" altLang="en-US" sz="2800" dirty="0" smtClean="0"/>
              <a:t>，需要进行线程同步么？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73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54975" y="17976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dirty="0" err="1">
                <a:solidFill>
                  <a:srgbClr val="CC7832"/>
                </a:solidFill>
              </a:rPr>
              <a:t>public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class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PublishObject</a:t>
            </a:r>
            <a:r>
              <a:rPr lang="mr-IN" altLang="zh-CN" dirty="0"/>
              <a:t> {</a:t>
            </a:r>
            <a:br>
              <a:rPr lang="mr-IN" altLang="zh-CN" dirty="0"/>
            </a:br>
            <a:r>
              <a:rPr lang="mr-IN" altLang="zh-CN" dirty="0">
                <a:solidFill>
                  <a:srgbClr val="808080"/>
                </a:solidFill>
              </a:rPr>
              <a:t/>
            </a:r>
            <a:br>
              <a:rPr lang="mr-IN" altLang="zh-CN" dirty="0">
                <a:solidFill>
                  <a:srgbClr val="808080"/>
                </a:solidFill>
              </a:rPr>
            </a:br>
            <a:r>
              <a:rPr lang="mr-IN" altLang="zh-CN" dirty="0">
                <a:solidFill>
                  <a:srgbClr val="808080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static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public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static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>
                <a:solidFill>
                  <a:srgbClr val="FFC66D"/>
                </a:solidFill>
              </a:rPr>
              <a:t>getInstanceV1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if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/>
              <a:t>(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i="1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== </a:t>
            </a:r>
            <a:r>
              <a:rPr lang="mr-IN" altLang="zh-CN" dirty="0" err="1">
                <a:solidFill>
                  <a:srgbClr val="CC7832"/>
                </a:solidFill>
              </a:rPr>
              <a:t>null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i="1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 err="1">
                <a:solidFill>
                  <a:srgbClr val="CC7832"/>
                </a:solidFill>
              </a:rPr>
              <a:t>new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return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public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static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>
                <a:solidFill>
                  <a:srgbClr val="FFC66D"/>
                </a:solidFill>
              </a:rPr>
              <a:t>getInstanceV2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if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/>
              <a:t>(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i="1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== </a:t>
            </a:r>
            <a:r>
              <a:rPr lang="mr-IN" altLang="zh-CN" dirty="0" err="1">
                <a:solidFill>
                  <a:srgbClr val="CC7832"/>
                </a:solidFill>
              </a:rPr>
              <a:t>null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dirty="0" err="1">
                <a:solidFill>
                  <a:srgbClr val="CC7832"/>
                </a:solidFill>
              </a:rPr>
              <a:t>synchronized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/>
              <a:t>(</a:t>
            </a:r>
            <a:r>
              <a:rPr lang="mr-IN" altLang="zh-CN" dirty="0" err="1"/>
              <a:t>PublishObject.</a:t>
            </a:r>
            <a:r>
              <a:rPr lang="mr-IN" altLang="zh-CN" dirty="0" err="1">
                <a:solidFill>
                  <a:srgbClr val="CC7832"/>
                </a:solidFill>
              </a:rPr>
              <a:t>class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            </a:t>
            </a:r>
            <a:r>
              <a:rPr lang="mr-IN" altLang="zh-CN" dirty="0" err="1">
                <a:solidFill>
                  <a:srgbClr val="CC7832"/>
                </a:solidFill>
              </a:rPr>
              <a:t>if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/>
              <a:t>(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i="1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== </a:t>
            </a:r>
            <a:r>
              <a:rPr lang="mr-IN" altLang="zh-CN" dirty="0" err="1">
                <a:solidFill>
                  <a:srgbClr val="CC7832"/>
                </a:solidFill>
              </a:rPr>
              <a:t>null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                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i="1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 err="1">
                <a:solidFill>
                  <a:srgbClr val="CC7832"/>
                </a:solidFill>
              </a:rPr>
              <a:t>new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    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            }</a:t>
            </a:r>
            <a:br>
              <a:rPr lang="mr-IN" altLang="zh-CN" dirty="0"/>
            </a:br>
            <a:r>
              <a:rPr lang="mr-IN" altLang="zh-CN" dirty="0"/>
              <a:t>        }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return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i="1" dirty="0" err="1">
                <a:solidFill>
                  <a:srgbClr val="9876AA"/>
                </a:solidFill>
              </a:rPr>
              <a:t>instance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</a:t>
            </a:r>
            <a:r>
              <a:rPr lang="mr-IN" altLang="zh-CN" dirty="0" smtClean="0"/>
              <a:t>}</a:t>
            </a:r>
            <a:endParaRPr lang="en-US" altLang="zh-CN" dirty="0" smtClean="0"/>
          </a:p>
          <a:p>
            <a:r>
              <a:rPr lang="mr-IN" altLang="zh-CN" dirty="0" smtClean="0"/>
              <a:t>}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591908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1. </a:t>
            </a:r>
            <a:r>
              <a:rPr kumimoji="1" lang="zh-CN" altLang="en-US" sz="2800" dirty="0" smtClean="0"/>
              <a:t>单</a:t>
            </a:r>
            <a:r>
              <a:rPr kumimoji="1" lang="zh-CN" altLang="en-US" sz="2800" dirty="0"/>
              <a:t>例和双重</a:t>
            </a:r>
            <a:r>
              <a:rPr kumimoji="1" lang="zh-CN" altLang="en-US" sz="2800" dirty="0" smtClean="0"/>
              <a:t>锁分别存在的问题</a:t>
            </a:r>
            <a:r>
              <a:rPr kumimoji="1" lang="en-US" altLang="zh-CN" sz="2800" dirty="0" smtClean="0"/>
              <a:t>?</a:t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2. </a:t>
            </a:r>
            <a:r>
              <a:rPr kumimoji="1" lang="zh-CN" altLang="en-US" sz="2800" dirty="0" smtClean="0"/>
              <a:t>由于什么原因导致的</a:t>
            </a:r>
            <a:r>
              <a:rPr kumimoji="1" lang="en-US" altLang="zh-CN" sz="2800" dirty="0" smtClean="0"/>
              <a:t>?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0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最后</a:t>
            </a:r>
            <a:r>
              <a:rPr kumimoji="1" lang="en-US" altLang="zh-CN" sz="2800" dirty="0" err="1" smtClean="0"/>
              <a:t>x,y</a:t>
            </a:r>
            <a:r>
              <a:rPr kumimoji="1" lang="zh-CN" altLang="en-US" sz="2800" dirty="0" smtClean="0"/>
              <a:t>的值有多少种可能？</a:t>
            </a:r>
            <a:endParaRPr kumimoji="1"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096000" y="0"/>
            <a:ext cx="6166339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CC7832"/>
                </a:solidFill>
              </a:rPr>
              <a:t>static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class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 smtClean="0"/>
              <a:t>{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int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9876AA"/>
                </a:solidFill>
              </a:rPr>
              <a:t>x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 err="1">
                <a:solidFill>
                  <a:srgbClr val="9876AA"/>
                </a:solidFill>
              </a:rPr>
              <a:t>y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int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9876AA"/>
                </a:solidFill>
              </a:rPr>
              <a:t>a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>
                <a:solidFill>
                  <a:srgbClr val="CC7832"/>
                </a:solidFill>
              </a:rPr>
              <a:t>, </a:t>
            </a:r>
            <a:r>
              <a:rPr lang="mr-IN" altLang="zh-CN" dirty="0" err="1">
                <a:solidFill>
                  <a:srgbClr val="9876AA"/>
                </a:solidFill>
              </a:rPr>
              <a:t>b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</a:t>
            </a:r>
            <a:r>
              <a:rPr lang="mr-IN" altLang="zh-CN" dirty="0" err="1">
                <a:solidFill>
                  <a:srgbClr val="CC7832"/>
                </a:solidFill>
              </a:rPr>
              <a:t>public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CC7832"/>
                </a:solidFill>
              </a:rPr>
              <a:t>void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>
                <a:solidFill>
                  <a:srgbClr val="FFC66D"/>
                </a:solidFill>
              </a:rPr>
              <a:t>func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Runnable</a:t>
            </a:r>
            <a:r>
              <a:rPr lang="mr-IN" altLang="zh-CN" dirty="0"/>
              <a:t> r1 = () -&gt; {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dirty="0" err="1">
                <a:solidFill>
                  <a:srgbClr val="9876AA"/>
                </a:solidFill>
              </a:rPr>
              <a:t>a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    </a:t>
            </a:r>
            <a:r>
              <a:rPr lang="mr-IN" altLang="zh-CN" dirty="0" err="1">
                <a:solidFill>
                  <a:srgbClr val="9876AA"/>
                </a:solidFill>
              </a:rPr>
              <a:t>x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 err="1">
                <a:solidFill>
                  <a:srgbClr val="9876AA"/>
                </a:solidFill>
              </a:rPr>
              <a:t>b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 smtClean="0"/>
              <a:t>}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 err="1"/>
              <a:t>Runnable</a:t>
            </a:r>
            <a:r>
              <a:rPr lang="mr-IN" altLang="zh-CN" dirty="0"/>
              <a:t> r2 = () -&gt; {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dirty="0" err="1">
                <a:solidFill>
                  <a:srgbClr val="9876AA"/>
                </a:solidFill>
              </a:rPr>
              <a:t>b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6897BB"/>
                </a:solidFill>
              </a:rPr>
              <a:t>1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    </a:t>
            </a:r>
            <a:r>
              <a:rPr lang="mr-IN" altLang="zh-CN" dirty="0" err="1">
                <a:solidFill>
                  <a:srgbClr val="9876AA"/>
                </a:solidFill>
              </a:rPr>
              <a:t>y</a:t>
            </a:r>
            <a:r>
              <a:rPr lang="mr-IN" altLang="zh-CN" dirty="0">
                <a:solidFill>
                  <a:srgbClr val="9876A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 err="1">
                <a:solidFill>
                  <a:srgbClr val="9876AA"/>
                </a:solidFill>
              </a:rPr>
              <a:t>a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 smtClean="0"/>
              <a:t>}</a:t>
            </a:r>
            <a:r>
              <a:rPr lang="mr-IN" altLang="zh-CN" dirty="0" smtClean="0">
                <a:solidFill>
                  <a:srgbClr val="CC7832"/>
                </a:solidFill>
              </a:rPr>
              <a:t>;</a:t>
            </a: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 err="1"/>
              <a:t>Thread</a:t>
            </a:r>
            <a:r>
              <a:rPr lang="mr-IN" altLang="zh-CN" dirty="0"/>
              <a:t> t1 = </a:t>
            </a:r>
            <a:r>
              <a:rPr lang="mr-IN" altLang="zh-CN" dirty="0" err="1">
                <a:solidFill>
                  <a:srgbClr val="CC7832"/>
                </a:solidFill>
              </a:rPr>
              <a:t>new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Thread</a:t>
            </a:r>
            <a:r>
              <a:rPr lang="mr-IN" altLang="zh-CN" dirty="0"/>
              <a:t>(r1)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 err="1"/>
              <a:t>Thread</a:t>
            </a:r>
            <a:r>
              <a:rPr lang="mr-IN" altLang="zh-CN" dirty="0"/>
              <a:t> t2 = </a:t>
            </a:r>
            <a:r>
              <a:rPr lang="mr-IN" altLang="zh-CN" dirty="0" err="1">
                <a:solidFill>
                  <a:srgbClr val="CC7832"/>
                </a:solidFill>
              </a:rPr>
              <a:t>new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 err="1"/>
              <a:t>Thread</a:t>
            </a:r>
            <a:r>
              <a:rPr lang="mr-IN" altLang="zh-CN" dirty="0"/>
              <a:t>(r2)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/>
              <a:t>t1.start()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/>
              <a:t>t2.start()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 err="1">
                <a:solidFill>
                  <a:srgbClr val="CC7832"/>
                </a:solidFill>
              </a:rPr>
              <a:t>try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/>
              <a:t>{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zh-CN" altLang="en-US" dirty="0" smtClean="0"/>
              <a:t> </a:t>
            </a:r>
            <a:r>
              <a:rPr lang="mr-IN" altLang="zh-CN" dirty="0" smtClean="0"/>
              <a:t>t1.join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    </a:t>
            </a:r>
            <a:r>
              <a:rPr lang="zh-CN" altLang="en-US" dirty="0" smtClean="0">
                <a:solidFill>
                  <a:srgbClr val="CC7832"/>
                </a:solidFill>
              </a:rPr>
              <a:t> </a:t>
            </a:r>
            <a:r>
              <a:rPr lang="mr-IN" altLang="zh-CN" dirty="0" smtClean="0"/>
              <a:t>t2.join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/>
              <a:t>} </a:t>
            </a:r>
            <a:r>
              <a:rPr lang="mr-IN" altLang="zh-CN" dirty="0" err="1">
                <a:solidFill>
                  <a:srgbClr val="CC7832"/>
                </a:solidFill>
              </a:rPr>
              <a:t>catch</a:t>
            </a:r>
            <a:r>
              <a:rPr lang="mr-IN" altLang="zh-CN" dirty="0">
                <a:solidFill>
                  <a:srgbClr val="CC7832"/>
                </a:solidFill>
              </a:rPr>
              <a:t> </a:t>
            </a:r>
            <a:r>
              <a:rPr lang="mr-IN" altLang="zh-CN" dirty="0"/>
              <a:t>(</a:t>
            </a:r>
            <a:r>
              <a:rPr lang="mr-IN" altLang="zh-CN" dirty="0" err="1"/>
              <a:t>InterruptedException</a:t>
            </a:r>
            <a:r>
              <a:rPr lang="mr-IN" altLang="zh-CN" dirty="0"/>
              <a:t> </a:t>
            </a:r>
            <a:r>
              <a:rPr lang="mr-IN" altLang="zh-CN" dirty="0" err="1"/>
              <a:t>ex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dirty="0" err="1"/>
              <a:t>ex.printStackTrace</a:t>
            </a:r>
            <a:r>
              <a:rPr lang="mr-IN" altLang="zh-CN" dirty="0"/>
              <a:t>()</a:t>
            </a:r>
            <a:r>
              <a:rPr lang="mr-IN" altLang="zh-CN" dirty="0">
                <a:solidFill>
                  <a:srgbClr val="CC7832"/>
                </a:solidFill>
              </a:rPr>
              <a:t>;</a:t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>
                <a:solidFill>
                  <a:srgbClr val="CC7832"/>
                </a:solidFill>
              </a:rPr>
              <a:t>    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    }</a:t>
            </a:r>
            <a:br>
              <a:rPr lang="mr-IN" altLang="zh-CN" dirty="0"/>
            </a:br>
            <a:r>
              <a:rPr lang="mr-I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9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8374" y="1798801"/>
            <a:ext cx="8139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charset="-122"/>
              </a:rPr>
              <a:t>去除数据相关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不是由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Microsoft YaHei" charset="-122"/>
              </a:rPr>
              <a:t>cpu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进行的，而是由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charset="-122"/>
              </a:rPr>
              <a:t>编译器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和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Microsoft YaHei" charset="-122"/>
              </a:rPr>
              <a:t>程序员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进行处理的</a:t>
            </a:r>
            <a:endParaRPr lang="en-US" altLang="zh-CN" b="0" i="0" dirty="0" smtClean="0">
              <a:solidFill>
                <a:srgbClr val="000000"/>
              </a:solidFill>
              <a:effectLst/>
              <a:latin typeface="Microsoft YaHei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-122"/>
              </a:rPr>
              <a:t>z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-122"/>
              </a:rPr>
              <a:t> = a + b + c + d;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Microsoft YaHei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-122"/>
              </a:rPr>
              <a:t>方式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icrosoft YaHei" charset="-122"/>
              </a:rPr>
              <a:t>:</a:t>
            </a:r>
            <a:endParaRPr lang="zh-CN" altLang="en-US" b="0" i="0" dirty="0" smtClean="0">
              <a:solidFill>
                <a:srgbClr val="000000"/>
              </a:solidFill>
              <a:effectLst/>
              <a:latin typeface="Verdana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icrosoft YaHei" charset="-122"/>
              </a:rPr>
              <a:t>z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= a + b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charset="-122"/>
              </a:rPr>
              <a:t>z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=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z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+ c 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z =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z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+ d </a:t>
            </a:r>
            <a:r>
              <a:rPr lang="en-US" altLang="zh-CN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// x, y, z</a:t>
            </a:r>
            <a:r>
              <a:rPr lang="zh-CN" altLang="en-US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产生深度相关</a:t>
            </a:r>
            <a:endParaRPr lang="en-US" altLang="zh-CN" b="0" i="0" dirty="0" smtClean="0">
              <a:solidFill>
                <a:srgbClr val="008000"/>
              </a:solidFill>
              <a:effectLst/>
              <a:latin typeface="Microsoft YaHei" charset="-122"/>
            </a:endParaRPr>
          </a:p>
          <a:p>
            <a:endParaRPr lang="en-US" altLang="zh-CN" dirty="0">
              <a:solidFill>
                <a:srgbClr val="008000"/>
              </a:solidFill>
              <a:latin typeface="Microsoft YaHei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-122"/>
              </a:rPr>
              <a:t>方式</a:t>
            </a:r>
            <a:r>
              <a:rPr lang="en-US" altLang="zh-CN" dirty="0">
                <a:solidFill>
                  <a:srgbClr val="000000"/>
                </a:solidFill>
                <a:latin typeface="Microsoft YaHei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-122"/>
              </a:rPr>
              <a:t>:</a:t>
            </a:r>
            <a:endParaRPr lang="zh-CN" altLang="en-US" b="0" i="0" dirty="0" smtClean="0">
              <a:solidFill>
                <a:srgbClr val="000000"/>
              </a:solidFill>
              <a:effectLst/>
              <a:latin typeface="Verdana" charset="0"/>
            </a:endParaRPr>
          </a:p>
          <a:p>
            <a:r>
              <a:rPr lang="en-US" altLang="zh-CN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x = a + b </a:t>
            </a:r>
          </a:p>
          <a:p>
            <a:r>
              <a:rPr lang="en-US" altLang="zh-CN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y = c + d </a:t>
            </a:r>
          </a:p>
          <a:p>
            <a:r>
              <a:rPr lang="en-US" altLang="zh-CN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z = x + y  // </a:t>
            </a:r>
            <a:r>
              <a:rPr lang="zh-CN" altLang="en-US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此时去除了</a:t>
            </a:r>
            <a:r>
              <a:rPr lang="en-US" altLang="zh-CN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x, y</a:t>
            </a:r>
            <a:r>
              <a:rPr lang="zh-CN" altLang="en-US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间的相关性</a:t>
            </a:r>
            <a:r>
              <a:rPr lang="en-US" altLang="zh-CN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, </a:t>
            </a:r>
            <a:r>
              <a:rPr lang="zh-CN" altLang="en-US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有利于</a:t>
            </a:r>
            <a:r>
              <a:rPr lang="en-US" altLang="zh-CN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CPU</a:t>
            </a:r>
            <a:r>
              <a:rPr lang="zh-CN" altLang="en-US" b="0" i="0" dirty="0" smtClean="0">
                <a:solidFill>
                  <a:srgbClr val="008000"/>
                </a:solidFill>
                <a:effectLst/>
                <a:latin typeface="Microsoft YaHei" charset="-122"/>
              </a:rPr>
              <a:t>并行计算</a:t>
            </a:r>
            <a:endParaRPr lang="zh-CN" altLang="en-US" b="0" i="0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308" y="58029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案例</a:t>
            </a:r>
            <a:r>
              <a:rPr kumimoji="1" lang="en-US" altLang="zh-CN" sz="3600" dirty="0" smtClean="0"/>
              <a:t>1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669673" y="5934670"/>
            <a:ext cx="933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 Neue" charset="0"/>
              </a:rPr>
              <a:t>指令重排只可能发生在毫无关系的指令之间</a:t>
            </a:r>
            <a:r>
              <a:rPr lang="en-US" altLang="zh-CN" dirty="0">
                <a:solidFill>
                  <a:srgbClr val="000000"/>
                </a:solidFill>
                <a:latin typeface="Helvetica Neue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Helvetica Neue" charset="0"/>
              </a:rPr>
              <a:t>如果指令之间存在依赖关系</a:t>
            </a:r>
            <a:r>
              <a:rPr lang="en-US" altLang="zh-CN" dirty="0">
                <a:solidFill>
                  <a:srgbClr val="000000"/>
                </a:solidFill>
                <a:latin typeface="Helvetica Neue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Helvetica Neue" charset="0"/>
              </a:rPr>
              <a:t>则不会重排</a:t>
            </a:r>
            <a:r>
              <a:rPr lang="en-US" altLang="zh-CN" dirty="0">
                <a:solidFill>
                  <a:srgbClr val="000000"/>
                </a:solidFill>
                <a:latin typeface="Helvetica Neue" charset="0"/>
              </a:rPr>
              <a:t>.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7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8862" y="117693"/>
            <a:ext cx="62501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private static void </a:t>
            </a:r>
            <a:r>
              <a:rPr lang="en-US" altLang="zh-CN" sz="1600" dirty="0" smtClean="0">
                <a:solidFill>
                  <a:srgbClr val="FFC66D"/>
                </a:solidFill>
                <a:effectLst/>
              </a:rPr>
              <a:t>method1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C7832"/>
                </a:solidFill>
                <a:effectLst/>
              </a:rPr>
              <a:t>boolean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altLang="zh-CN" sz="1600" dirty="0" smtClean="0"/>
              <a:t>flag) {</a:t>
            </a:r>
            <a:br>
              <a:rPr lang="en-US" altLang="zh-CN" sz="1600" dirty="0" smtClean="0"/>
            </a:b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808080"/>
                </a:solidFill>
                <a:effectLst/>
              </a:rPr>
              <a:t>// Generate data</a:t>
            </a:r>
            <a:br>
              <a:rPr lang="en-US" altLang="zh-CN" sz="1600" dirty="0" smtClean="0">
                <a:solidFill>
                  <a:srgbClr val="808080"/>
                </a:solidFill>
                <a:effectLst/>
              </a:rPr>
            </a:br>
            <a:r>
              <a:rPr lang="en-US" altLang="zh-CN" sz="16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altLang="zh-CN" sz="16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altLang="zh-CN" sz="1600" dirty="0" err="1" smtClean="0"/>
              <a:t>arraySize</a:t>
            </a:r>
            <a:r>
              <a:rPr lang="en-US" altLang="zh-CN" sz="1600" dirty="0" smtClean="0"/>
              <a:t> =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32768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sz="16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altLang="zh-CN" sz="1600" dirty="0" smtClean="0"/>
              <a:t>data[] = 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sz="16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arraySize</a:t>
            </a:r>
            <a:r>
              <a:rPr lang="en-US" altLang="zh-CN" sz="1600" dirty="0" smtClean="0"/>
              <a:t>]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/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sz="1600" dirty="0" smtClean="0"/>
              <a:t>Random </a:t>
            </a:r>
            <a:r>
              <a:rPr lang="en-US" altLang="zh-CN" sz="1600" dirty="0" err="1" smtClean="0"/>
              <a:t>rnd</a:t>
            </a:r>
            <a:r>
              <a:rPr lang="en-US" altLang="zh-CN" sz="1600" dirty="0" smtClean="0"/>
              <a:t> = 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sz="1600" dirty="0" smtClean="0"/>
              <a:t>Random(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0</a:t>
            </a:r>
            <a:r>
              <a:rPr lang="en-US" altLang="zh-CN" sz="1600" dirty="0" smtClean="0"/>
              <a:t>)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for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altLang="zh-CN" sz="1600" dirty="0" smtClean="0"/>
              <a:t>c =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0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altLang="zh-CN" sz="1600" dirty="0" smtClean="0"/>
              <a:t>c &lt; </a:t>
            </a:r>
            <a:r>
              <a:rPr lang="en-US" altLang="zh-CN" sz="1600" dirty="0" err="1" smtClean="0"/>
              <a:t>arraySize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altLang="zh-CN" sz="1600" dirty="0" smtClean="0"/>
              <a:t>++c)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data[c] = </a:t>
            </a:r>
            <a:r>
              <a:rPr lang="en-US" altLang="zh-CN" sz="1600" dirty="0" err="1" smtClean="0"/>
              <a:t>rnd.nextInt</a:t>
            </a:r>
            <a:r>
              <a:rPr lang="en-US" altLang="zh-CN" sz="1600" dirty="0" smtClean="0"/>
              <a:t>() %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256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/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/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sz="1600" dirty="0" smtClean="0">
                <a:solidFill>
                  <a:srgbClr val="808080"/>
                </a:solidFill>
                <a:effectLst/>
              </a:rPr>
              <a:t>// Test</a:t>
            </a:r>
            <a:br>
              <a:rPr lang="en-US" altLang="zh-CN" sz="1600" dirty="0" smtClean="0">
                <a:solidFill>
                  <a:srgbClr val="808080"/>
                </a:solidFill>
                <a:effectLst/>
              </a:rPr>
            </a:br>
            <a:r>
              <a:rPr lang="en-US" altLang="zh-CN" sz="16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long </a:t>
            </a:r>
            <a:r>
              <a:rPr lang="en-US" altLang="zh-CN" sz="1600" dirty="0" smtClean="0"/>
              <a:t>start = </a:t>
            </a: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>
                <a:effectLst/>
              </a:rPr>
              <a:t>nanoTime</a:t>
            </a:r>
            <a:r>
              <a:rPr lang="en-US" altLang="zh-CN" sz="1600" dirty="0" smtClean="0"/>
              <a:t>()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long </a:t>
            </a:r>
            <a:r>
              <a:rPr lang="en-US" altLang="zh-CN" sz="1600" dirty="0" smtClean="0"/>
              <a:t>sum =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0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sz="1600" dirty="0" smtClean="0">
                <a:solidFill>
                  <a:srgbClr val="808080"/>
                </a:solidFill>
                <a:effectLst/>
              </a:rPr>
              <a:t>// !!! With this, the next loop runs faster</a:t>
            </a:r>
            <a:br>
              <a:rPr lang="en-US" altLang="zh-CN" sz="1600" dirty="0" smtClean="0">
                <a:solidFill>
                  <a:srgbClr val="808080"/>
                </a:solidFill>
                <a:effectLst/>
              </a:rPr>
            </a:br>
            <a:r>
              <a:rPr lang="en-US" altLang="zh-CN" sz="1600" b="1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altLang="zh-CN" sz="1600" b="1" dirty="0" smtClean="0">
                <a:solidFill>
                  <a:srgbClr val="CC7832"/>
                </a:solidFill>
                <a:effectLst/>
              </a:rPr>
              <a:t>if </a:t>
            </a:r>
            <a:r>
              <a:rPr lang="en-US" altLang="zh-CN" sz="1600" b="1" dirty="0" smtClean="0"/>
              <a:t>(flag) {</a:t>
            </a:r>
            <a:br>
              <a:rPr lang="en-US" altLang="zh-CN" sz="1600" b="1" dirty="0" smtClean="0"/>
            </a:br>
            <a:r>
              <a:rPr lang="en-US" altLang="zh-CN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Arrays.</a:t>
            </a:r>
            <a:r>
              <a:rPr lang="en-US" altLang="zh-CN" sz="1600" b="1" i="1" dirty="0" err="1" smtClean="0">
                <a:solidFill>
                  <a:srgbClr val="FF0000"/>
                </a:solidFill>
                <a:effectLst/>
              </a:rPr>
              <a:t>sort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(data)</a:t>
            </a:r>
            <a:r>
              <a:rPr lang="en-US" altLang="zh-CN" sz="1600" b="1" dirty="0" smtClean="0">
                <a:solidFill>
                  <a:srgbClr val="FF0000"/>
                </a:solidFill>
                <a:effectLst/>
              </a:rPr>
              <a:t>;</a:t>
            </a:r>
            <a:r>
              <a:rPr lang="en-US" altLang="zh-CN" sz="1600" b="1" dirty="0" smtClean="0">
                <a:solidFill>
                  <a:srgbClr val="CC7832"/>
                </a:solidFill>
                <a:effectLst/>
              </a:rPr>
              <a:t/>
            </a:r>
            <a:br>
              <a:rPr lang="en-US" altLang="zh-CN" sz="1600" b="1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b="1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sz="1600" b="1" dirty="0" smtClean="0"/>
              <a:t>}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for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0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100000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altLang="zh-CN" sz="1600" dirty="0" smtClean="0"/>
              <a:t>++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 {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</a:t>
            </a:r>
            <a:r>
              <a:rPr lang="en-US" altLang="zh-CN" sz="1600" dirty="0" smtClean="0">
                <a:solidFill>
                  <a:srgbClr val="808080"/>
                </a:solidFill>
                <a:effectLst/>
              </a:rPr>
              <a:t>// Primary loop</a:t>
            </a:r>
            <a:br>
              <a:rPr lang="en-US" altLang="zh-CN" sz="1600" dirty="0" smtClean="0">
                <a:solidFill>
                  <a:srgbClr val="808080"/>
                </a:solidFill>
                <a:effectLst/>
              </a:rPr>
            </a:br>
            <a:r>
              <a:rPr lang="en-US" altLang="zh-CN" sz="16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for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altLang="zh-CN" sz="1600" dirty="0" smtClean="0"/>
              <a:t>c =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0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altLang="zh-CN" sz="1600" dirty="0" smtClean="0"/>
              <a:t>c &lt; </a:t>
            </a:r>
            <a:r>
              <a:rPr lang="en-US" altLang="zh-CN" sz="1600" dirty="0" err="1" smtClean="0"/>
              <a:t>arraySize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altLang="zh-CN" sz="1600" dirty="0" smtClean="0"/>
              <a:t>++c) {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if </a:t>
            </a:r>
            <a:r>
              <a:rPr lang="en-US" altLang="zh-CN" sz="1600" dirty="0" smtClean="0"/>
              <a:t>(data[c] &gt;=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128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sum += data[c]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sz="1600" dirty="0" smtClean="0"/>
              <a:t>}</a:t>
            </a:r>
            <a:br>
              <a:rPr lang="en-US" altLang="zh-CN" sz="1600" dirty="0" smtClean="0"/>
            </a:br>
            <a:r>
              <a:rPr lang="en-US" altLang="zh-CN" sz="1600" dirty="0" smtClean="0"/>
              <a:t>    }</a:t>
            </a:r>
            <a:br>
              <a:rPr lang="en-US" altLang="zh-CN" sz="1600" dirty="0" smtClean="0"/>
            </a:b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>
                <a:solidFill>
                  <a:srgbClr val="9876AA"/>
                </a:solidFill>
                <a:effectLst/>
              </a:rPr>
              <a:t>out</a:t>
            </a:r>
            <a:r>
              <a:rPr lang="en-US" altLang="zh-CN" sz="1600" dirty="0" err="1" smtClean="0"/>
              <a:t>.println</a:t>
            </a:r>
            <a:r>
              <a:rPr lang="en-US" altLang="zh-CN" sz="1600" dirty="0" smtClean="0"/>
              <a:t>((</a:t>
            </a: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>
                <a:effectLst/>
              </a:rPr>
              <a:t>nanoTime</a:t>
            </a:r>
            <a:r>
              <a:rPr lang="en-US" altLang="zh-CN" sz="1600" dirty="0" smtClean="0"/>
              <a:t>() - start) / </a:t>
            </a:r>
            <a:r>
              <a:rPr lang="en-US" altLang="zh-CN" sz="1600" dirty="0" smtClean="0">
                <a:solidFill>
                  <a:srgbClr val="6897BB"/>
                </a:solidFill>
                <a:effectLst/>
              </a:rPr>
              <a:t>1000000000.0</a:t>
            </a:r>
            <a:r>
              <a:rPr lang="en-US" altLang="zh-CN" sz="1600" dirty="0" smtClean="0"/>
              <a:t>)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>
                <a:solidFill>
                  <a:srgbClr val="9876AA"/>
                </a:solidFill>
                <a:effectLst/>
              </a:rPr>
              <a:t>out</a:t>
            </a:r>
            <a:r>
              <a:rPr lang="en-US" altLang="zh-CN" sz="1600" dirty="0" err="1" smtClean="0"/>
              <a:t>.println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solidFill>
                  <a:srgbClr val="6A8759"/>
                </a:solidFill>
                <a:effectLst/>
              </a:rPr>
              <a:t>"sum = " </a:t>
            </a:r>
            <a:r>
              <a:rPr lang="en-US" altLang="zh-CN" sz="1600" dirty="0" smtClean="0"/>
              <a:t>+ sum)</a:t>
            </a:r>
            <a:r>
              <a:rPr lang="en-US" altLang="zh-CN" sz="16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6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791308" y="58029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案例</a:t>
            </a:r>
            <a:r>
              <a:rPr kumimoji="1" lang="en-US" altLang="zh-CN" sz="3600" dirty="0"/>
              <a:t>2</a:t>
            </a:r>
            <a:endParaRPr kumimoji="1"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560711" y="3303180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排序和不排序的版本效率相差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6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指令</a:t>
            </a:r>
            <a:r>
              <a:rPr lang="zh-CN" altLang="en-US" b="1" dirty="0" smtClean="0"/>
              <a:t>流水线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取指令</a:t>
            </a:r>
            <a:endParaRPr lang="en-US" altLang="zh-CN" dirty="0" smtClean="0"/>
          </a:p>
          <a:p>
            <a:r>
              <a:rPr lang="zh-CN" altLang="en-US" dirty="0"/>
              <a:t>转</a:t>
            </a:r>
            <a:r>
              <a:rPr lang="zh-CN" altLang="en-US" dirty="0" smtClean="0"/>
              <a:t>址</a:t>
            </a:r>
            <a:endParaRPr lang="en-US" altLang="zh-CN" dirty="0" smtClean="0"/>
          </a:p>
          <a:p>
            <a:r>
              <a:rPr lang="zh-CN" altLang="en-US" dirty="0" smtClean="0"/>
              <a:t>译码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kumimoji="1" lang="zh-CN" altLang="en-US" dirty="0" smtClean="0"/>
              <a:t>写回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9" y="1825625"/>
            <a:ext cx="8959889" cy="26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代码重排</a:t>
            </a:r>
            <a:r>
              <a:rPr kumimoji="1" lang="en-US" altLang="zh-CN" dirty="0" smtClean="0"/>
              <a:t>(Happens-Before)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92016" y="1825625"/>
            <a:ext cx="11353800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 Semibold" charset="-122"/>
              </a:rPr>
              <a:t>程序顺序规则</a:t>
            </a:r>
            <a:r>
              <a:rPr lang="en-US" altLang="zh-CN" sz="2400" dirty="0" smtClean="0">
                <a:latin typeface="PingFang SC Semibold" charset="-122"/>
              </a:rPr>
              <a:t>: </a:t>
            </a:r>
            <a:r>
              <a:rPr lang="zh-CN" altLang="en-US" sz="2400" dirty="0" smtClean="0">
                <a:latin typeface="PingFang SC Semibold" charset="-122"/>
              </a:rPr>
              <a:t>如果程序中操作</a:t>
            </a:r>
            <a:r>
              <a:rPr lang="en-US" altLang="zh-CN" sz="2400" dirty="0" smtClean="0">
                <a:latin typeface="PingFang SC Semibold" charset="-122"/>
              </a:rPr>
              <a:t>A</a:t>
            </a:r>
            <a:r>
              <a:rPr lang="zh-CN" altLang="en-US" sz="2400" dirty="0" smtClean="0">
                <a:latin typeface="PingFang SC Semibold" charset="-122"/>
              </a:rPr>
              <a:t>再操作</a:t>
            </a:r>
            <a:r>
              <a:rPr lang="en-US" altLang="zh-CN" sz="2400" dirty="0" smtClean="0">
                <a:latin typeface="PingFang SC Semibold" charset="-122"/>
              </a:rPr>
              <a:t>B</a:t>
            </a:r>
            <a:r>
              <a:rPr lang="zh-CN" altLang="en-US" sz="2400" dirty="0" smtClean="0">
                <a:effectLst/>
                <a:latin typeface="PingFang SC Semibold" charset="-122"/>
              </a:rPr>
              <a:t>之前，那么线程中</a:t>
            </a:r>
            <a:r>
              <a:rPr lang="en-US" altLang="zh-CN" sz="2400" dirty="0" smtClean="0">
                <a:effectLst/>
                <a:latin typeface="PingFang SC Semibold" charset="-122"/>
              </a:rPr>
              <a:t>A</a:t>
            </a:r>
            <a:r>
              <a:rPr lang="zh-CN" altLang="en-US" sz="2400" dirty="0" smtClean="0">
                <a:effectLst/>
                <a:latin typeface="PingFang SC Semibold" charset="-122"/>
              </a:rPr>
              <a:t>操作将在</a:t>
            </a:r>
            <a:r>
              <a:rPr lang="en-US" altLang="zh-CN" sz="2400" dirty="0" smtClean="0">
                <a:effectLst/>
                <a:latin typeface="PingFang SC Semibold" charset="-122"/>
              </a:rPr>
              <a:t>B</a:t>
            </a:r>
            <a:r>
              <a:rPr lang="zh-CN" altLang="en-US" sz="2400" dirty="0" smtClean="0">
                <a:effectLst/>
                <a:latin typeface="PingFang SC Semibold" charset="-122"/>
              </a:rPr>
              <a:t>操作之前</a:t>
            </a:r>
            <a:endParaRPr lang="en-US" altLang="zh-CN" sz="2400" dirty="0" smtClean="0">
              <a:effectLst/>
              <a:latin typeface="PingFang SC Semibold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 Semibold" charset="-122"/>
              </a:rPr>
              <a:t>监视器锁规则</a:t>
            </a:r>
            <a:r>
              <a:rPr lang="en-US" altLang="zh-CN" sz="2400" dirty="0" smtClean="0">
                <a:latin typeface="PingFang SC Semibold" charset="-122"/>
              </a:rPr>
              <a:t>: </a:t>
            </a:r>
            <a:r>
              <a:rPr lang="zh-CN" altLang="en-US" sz="2400" dirty="0" smtClean="0">
                <a:latin typeface="PingFang SC Semibold" charset="-122"/>
              </a:rPr>
              <a:t>在监视器锁上的解锁操作必须在同一个监视器锁上的枷锁操作之前</a:t>
            </a:r>
            <a:endParaRPr lang="en-US" altLang="zh-CN" sz="2400" dirty="0" smtClean="0">
              <a:latin typeface="PingFang SC Semibold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effectLst/>
                <a:latin typeface="PingFang SC Semibold" charset="-122"/>
              </a:rPr>
              <a:t>Volatile</a:t>
            </a:r>
            <a:r>
              <a:rPr lang="zh-CN" altLang="en-US" sz="2400" dirty="0" smtClean="0">
                <a:effectLst/>
                <a:latin typeface="PingFang SC Semibold" charset="-122"/>
              </a:rPr>
              <a:t>变量规则</a:t>
            </a:r>
            <a:r>
              <a:rPr lang="en-US" altLang="zh-CN" sz="2400" dirty="0" smtClean="0">
                <a:effectLst/>
                <a:latin typeface="PingFang SC Semibold" charset="-122"/>
              </a:rPr>
              <a:t>: </a:t>
            </a:r>
            <a:r>
              <a:rPr lang="zh-CN" altLang="en-US" sz="2400" dirty="0" smtClean="0">
                <a:effectLst/>
                <a:latin typeface="PingFang SC Semibold" charset="-122"/>
              </a:rPr>
              <a:t>对</a:t>
            </a:r>
            <a:r>
              <a:rPr lang="en-US" altLang="zh-CN" sz="2400" dirty="0" smtClean="0">
                <a:effectLst/>
                <a:latin typeface="PingFang SC Semibold" charset="-122"/>
              </a:rPr>
              <a:t>volatile</a:t>
            </a:r>
            <a:r>
              <a:rPr lang="zh-CN" altLang="en-US" sz="2400" dirty="0" smtClean="0">
                <a:effectLst/>
                <a:latin typeface="PingFang SC Semibold" charset="-122"/>
              </a:rPr>
              <a:t>变量的写入操作必须在读操作之前</a:t>
            </a:r>
            <a:endParaRPr lang="en-US" altLang="zh-CN" sz="2400" dirty="0" smtClean="0">
              <a:effectLst/>
              <a:latin typeface="PingFang SC Semibold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 Semibold" charset="-122"/>
              </a:rPr>
              <a:t>线程启动</a:t>
            </a:r>
            <a:r>
              <a:rPr lang="en-US" altLang="zh-CN" sz="2400" dirty="0" smtClean="0">
                <a:latin typeface="PingFang SC Semibold" charset="-122"/>
              </a:rPr>
              <a:t>/</a:t>
            </a:r>
            <a:r>
              <a:rPr lang="zh-CN" altLang="en-US" sz="2400" dirty="0" smtClean="0">
                <a:latin typeface="PingFang SC Semibold" charset="-122"/>
              </a:rPr>
              <a:t>停止规则</a:t>
            </a:r>
            <a:r>
              <a:rPr lang="en-US" altLang="zh-CN" sz="2400" dirty="0" smtClean="0">
                <a:latin typeface="PingFang SC Semibold" charset="-122"/>
              </a:rPr>
              <a:t>:</a:t>
            </a:r>
            <a:r>
              <a:rPr lang="zh-CN" altLang="en-US" sz="2400" dirty="0" smtClean="0">
                <a:latin typeface="PingFang SC Semibold" charset="-122"/>
              </a:rPr>
              <a:t> </a:t>
            </a:r>
            <a:r>
              <a:rPr lang="en-US" altLang="zh-CN" sz="2400" dirty="0" smtClean="0">
                <a:latin typeface="PingFang SC Semibold" charset="-122"/>
              </a:rPr>
              <a:t>start</a:t>
            </a:r>
            <a:r>
              <a:rPr lang="zh-CN" altLang="en-US" sz="2400" dirty="0" smtClean="0">
                <a:latin typeface="PingFang SC Semibold" charset="-122"/>
              </a:rPr>
              <a:t>的调用必须在其他任何操作之前，在其他线程检查其结束之前必须完成任何代码的执行</a:t>
            </a:r>
            <a:endParaRPr lang="en-US" altLang="zh-CN" sz="2400" dirty="0" smtClean="0">
              <a:latin typeface="PingFang SC Semibold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 Semibold" charset="-122"/>
              </a:rPr>
              <a:t>中断规则</a:t>
            </a:r>
            <a:r>
              <a:rPr lang="en-US" altLang="zh-CN" sz="2400" dirty="0" smtClean="0">
                <a:latin typeface="PingFang SC Semibold" charset="-122"/>
              </a:rPr>
              <a:t>: </a:t>
            </a:r>
            <a:r>
              <a:rPr lang="zh-CN" altLang="en-US" sz="2400" dirty="0" smtClean="0">
                <a:latin typeface="PingFang SC Semibold" charset="-122"/>
              </a:rPr>
              <a:t>当一个线程在另外一个线程上调用</a:t>
            </a:r>
            <a:r>
              <a:rPr lang="en-US" altLang="zh-CN" sz="2400" dirty="0" smtClean="0">
                <a:latin typeface="PingFang SC Semibold" charset="-122"/>
              </a:rPr>
              <a:t>interrupt, </a:t>
            </a:r>
            <a:r>
              <a:rPr lang="zh-CN" altLang="en-US" sz="2400" dirty="0" smtClean="0">
                <a:latin typeface="PingFang SC Semibold" charset="-122"/>
              </a:rPr>
              <a:t>必须在被中断线程检测到</a:t>
            </a:r>
            <a:r>
              <a:rPr lang="en-US" altLang="zh-CN" sz="2400" dirty="0" smtClean="0">
                <a:latin typeface="PingFang SC Semibold" charset="-122"/>
              </a:rPr>
              <a:t>interrupt</a:t>
            </a:r>
            <a:r>
              <a:rPr lang="zh-CN" altLang="en-US" sz="2400" dirty="0" smtClean="0">
                <a:latin typeface="PingFang SC Semibold" charset="-122"/>
              </a:rPr>
              <a:t>调用之前执行（俗话说</a:t>
            </a:r>
            <a:r>
              <a:rPr lang="en-US" altLang="zh-CN" sz="2400" dirty="0" smtClean="0">
                <a:latin typeface="PingFang SC Semibold" charset="-122"/>
              </a:rPr>
              <a:t>: </a:t>
            </a:r>
            <a:r>
              <a:rPr lang="zh-CN" altLang="en-US" sz="2400" dirty="0" smtClean="0">
                <a:latin typeface="PingFang SC Semibold" charset="-122"/>
              </a:rPr>
              <a:t>只有调用了</a:t>
            </a:r>
            <a:r>
              <a:rPr lang="en-US" altLang="zh-CN" sz="2400" dirty="0" smtClean="0">
                <a:latin typeface="PingFang SC Semibold" charset="-122"/>
              </a:rPr>
              <a:t>interrupt</a:t>
            </a:r>
            <a:r>
              <a:rPr lang="zh-CN" altLang="en-US" sz="2400" dirty="0" smtClean="0">
                <a:latin typeface="PingFang SC Semibold" charset="-122"/>
              </a:rPr>
              <a:t>，另外一个线程在会</a:t>
            </a:r>
            <a:r>
              <a:rPr lang="en-US" altLang="zh-CN" sz="2400" dirty="0" smtClean="0">
                <a:latin typeface="PingFang SC Semibold" charset="-122"/>
              </a:rPr>
              <a:t>interrupt)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PingFang SC Semibold" charset="-122"/>
              </a:rPr>
              <a:t>构造函数必须在终结函数之前运行完成</a:t>
            </a:r>
            <a:endParaRPr lang="en-US" altLang="zh-CN" sz="2400" dirty="0" smtClean="0">
              <a:latin typeface="PingFang SC Semibold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effectLst/>
                <a:latin typeface="PingFang SC Semibold" charset="-122"/>
              </a:rPr>
              <a:t>传递性。排序规则有传递性</a:t>
            </a:r>
            <a:endParaRPr lang="zh-CN" altLang="en-US" sz="2400" dirty="0">
              <a:effectLst/>
              <a:latin typeface="PingFang SC S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代码重排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如果在本地线程内观察，所有操作都是有序的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在一个线程中观察另一个线程</a:t>
            </a:r>
            <a:r>
              <a:rPr lang="zh-CN" altLang="en-US" dirty="0" smtClean="0"/>
              <a:t>，</a:t>
            </a:r>
            <a:r>
              <a:rPr kumimoji="1" lang="zh-CN" altLang="en-US" dirty="0"/>
              <a:t>不存在</a:t>
            </a:r>
            <a:r>
              <a:rPr kumimoji="1" lang="en-US" altLang="zh-CN" dirty="0"/>
              <a:t>Happens-Before</a:t>
            </a:r>
            <a:r>
              <a:rPr kumimoji="1" lang="zh-CN" altLang="en-US" dirty="0"/>
              <a:t>约束的情况</a:t>
            </a:r>
            <a:r>
              <a:rPr kumimoji="1" lang="zh-CN" altLang="en-US" dirty="0" smtClean="0"/>
              <a:t>下所有</a:t>
            </a:r>
            <a:r>
              <a:rPr lang="zh-CN" altLang="en-US" dirty="0" smtClean="0"/>
              <a:t>操作</a:t>
            </a:r>
            <a:r>
              <a:rPr lang="zh-CN" altLang="en-US" dirty="0"/>
              <a:t>都是无序的（“指令重排序”现象和“线程工作内存与主内存同步延迟”现象）</a:t>
            </a:r>
            <a:r>
              <a:rPr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53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9584" y="1718663"/>
            <a:ext cx="97360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1919"/>
                </a:solidFill>
                <a:latin typeface="PingFang SC" charset="-122"/>
              </a:rPr>
              <a:t>final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本身是指常量类型，但在构造函数中使用</a:t>
            </a:r>
            <a:r>
              <a:rPr lang="en-US" altLang="zh-CN" sz="2400" dirty="0">
                <a:solidFill>
                  <a:srgbClr val="191919"/>
                </a:solidFill>
                <a:latin typeface="PingFang SC" charset="-122"/>
              </a:rPr>
              <a:t>final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会重排序问题，所以重新定义了</a:t>
            </a:r>
            <a:r>
              <a:rPr lang="en-US" altLang="zh-CN" sz="2400" dirty="0">
                <a:solidFill>
                  <a:srgbClr val="191919"/>
                </a:solidFill>
                <a:latin typeface="PingFang SC" charset="-122"/>
              </a:rPr>
              <a:t>final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对重排序的规则语义。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altLang="zh-CN" sz="2400" dirty="0" smtClean="0"/>
              <a:t>lock/</a:t>
            </a:r>
            <a:r>
              <a:rPr lang="en-US" altLang="zh-CN" sz="2400" dirty="0" smtClean="0">
                <a:solidFill>
                  <a:srgbClr val="191919"/>
                </a:solidFill>
                <a:latin typeface="PingFang SC" charset="-122"/>
              </a:rPr>
              <a:t>synchronized</a:t>
            </a:r>
            <a:r>
              <a:rPr lang="zh-CN" altLang="en-US" sz="2400" dirty="0" smtClean="0">
                <a:solidFill>
                  <a:srgbClr val="191919"/>
                </a:solidFill>
                <a:latin typeface="PingFang SC" charset="-122"/>
              </a:rPr>
              <a:t>本身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的虽然并未对解决重排序问题，但通过互斥访问共享变量，做到临界区代码串行执行，</a:t>
            </a:r>
            <a:r>
              <a:rPr lang="zh-CN" altLang="en-US" sz="2400" dirty="0" smtClean="0">
                <a:solidFill>
                  <a:srgbClr val="191919"/>
                </a:solidFill>
                <a:latin typeface="PingFang SC" charset="-122"/>
              </a:rPr>
              <a:t>并且</a:t>
            </a:r>
            <a:r>
              <a:rPr lang="en-US" altLang="zh-CN" sz="2400" dirty="0" smtClean="0">
                <a:solidFill>
                  <a:srgbClr val="191919"/>
                </a:solidFill>
                <a:latin typeface="PingFang SC" charset="-122"/>
              </a:rPr>
              <a:t>lock</a:t>
            </a:r>
            <a:r>
              <a:rPr lang="zh-CN" altLang="en-US" sz="2400" dirty="0" smtClean="0">
                <a:solidFill>
                  <a:srgbClr val="191919"/>
                </a:solidFill>
                <a:latin typeface="PingFang SC" charset="-122"/>
              </a:rPr>
              <a:t>本身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定义了每次进入和退出都要同步</a:t>
            </a:r>
            <a:r>
              <a:rPr lang="en-US" altLang="zh-CN" sz="2400" dirty="0">
                <a:solidFill>
                  <a:srgbClr val="191919"/>
                </a:solidFill>
                <a:latin typeface="PingFang SC" charset="-122"/>
              </a:rPr>
              <a:t>CPU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缓存，所以</a:t>
            </a:r>
            <a:r>
              <a:rPr lang="en-US" altLang="zh-CN" sz="2400" dirty="0">
                <a:solidFill>
                  <a:srgbClr val="191919"/>
                </a:solidFill>
                <a:latin typeface="PingFang SC" charset="-122"/>
              </a:rPr>
              <a:t>CPU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缓存的数据一致性问题不存在，并且指令重排序也并不影响指令执行的确定性。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1919"/>
                </a:solidFill>
                <a:latin typeface="PingFang SC" charset="-122"/>
              </a:rPr>
              <a:t>volatile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这个关键词就是纯粹为了解决可见性，重排序等问题产生的。</a:t>
            </a:r>
            <a:r>
              <a:rPr lang="en-US" altLang="zh-CN" sz="2400" dirty="0">
                <a:solidFill>
                  <a:srgbClr val="191919"/>
                </a:solidFill>
                <a:latin typeface="PingFang SC" charset="-122"/>
              </a:rPr>
              <a:t>volatile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修饰的数据的读写读写操作会让</a:t>
            </a:r>
            <a:r>
              <a:rPr lang="en-US" altLang="zh-CN" sz="2400" dirty="0">
                <a:solidFill>
                  <a:srgbClr val="191919"/>
                </a:solidFill>
                <a:latin typeface="PingFang SC" charset="-122"/>
              </a:rPr>
              <a:t>CPU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缓存主动跟主存同步，来保证一致性</a:t>
            </a:r>
            <a:r>
              <a:rPr lang="zh-CN" altLang="en-US" sz="2400" dirty="0" smtClean="0">
                <a:solidFill>
                  <a:srgbClr val="191919"/>
                </a:solidFill>
                <a:latin typeface="PingFang SC" charset="-122"/>
              </a:rPr>
              <a:t>，</a:t>
            </a:r>
            <a:endParaRPr lang="en-US" altLang="zh-CN" sz="2400" dirty="0" smtClean="0">
              <a:solidFill>
                <a:srgbClr val="191919"/>
              </a:solidFill>
              <a:latin typeface="PingFang SC" charset="-122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191919"/>
                </a:solidFill>
                <a:latin typeface="PingFang SC" charset="-122"/>
              </a:rPr>
              <a:t>另外</a:t>
            </a:r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通过禁止某些指令重排序，可以完美解决指令重排序导致的问题。</a:t>
            </a:r>
            <a:endParaRPr lang="zh-CN" altLang="en-US" sz="2400" b="0" i="0" dirty="0">
              <a:solidFill>
                <a:srgbClr val="191919"/>
              </a:solidFill>
              <a:effectLst/>
              <a:latin typeface="PingFang SC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79584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如何解决硬件内存模型的几个问题？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协程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7393371" cy="1908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事件</a:t>
            </a:r>
            <a:r>
              <a:rPr lang="zh-CN" altLang="en-US" dirty="0"/>
              <a:t>循环（</a:t>
            </a:r>
            <a:r>
              <a:rPr lang="en-US" altLang="zh-CN" dirty="0"/>
              <a:t>Event Loop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/>
              <a:t>原生协</a:t>
            </a:r>
            <a:r>
              <a:rPr lang="zh-CN" altLang="en-US" dirty="0" smtClean="0"/>
              <a:t>程</a:t>
            </a:r>
            <a:r>
              <a:rPr lang="en-US" altLang="zh-CN" dirty="0" smtClean="0"/>
              <a:t>vs</a:t>
            </a:r>
            <a:r>
              <a:rPr lang="zh-CN" altLang="en-US" dirty="0" smtClean="0"/>
              <a:t>基于</a:t>
            </a:r>
            <a:r>
              <a:rPr lang="zh-CN" altLang="en-US" dirty="0"/>
              <a:t>生成器的协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800" dirty="0" smtClean="0">
                <a:effectLst/>
                <a:latin typeface="PingFang SC Semibold" charset="-122"/>
              </a:rPr>
              <a:t>不同语言的不同实现</a:t>
            </a:r>
            <a:endParaRPr lang="en-US" altLang="zh-CN" sz="2800" dirty="0" smtClean="0">
              <a:effectLst/>
              <a:latin typeface="PingFang SC Semibold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400" dirty="0" smtClean="0">
                <a:effectLst/>
                <a:latin typeface="PingFang SC Semibold" charset="-122"/>
              </a:rPr>
              <a:t>部分语言能够实现跟线程的</a:t>
            </a:r>
            <a:r>
              <a:rPr lang="en-US" altLang="zh-CN" sz="2400" dirty="0" smtClean="0">
                <a:effectLst/>
                <a:latin typeface="PingFang SC Semibold" charset="-122"/>
              </a:rPr>
              <a:t>N:M(</a:t>
            </a:r>
            <a:r>
              <a:rPr lang="zh-CN" altLang="en-US" sz="2400" dirty="0" smtClean="0">
                <a:effectLst/>
                <a:latin typeface="PingFang SC Semibold" charset="-122"/>
              </a:rPr>
              <a:t>如</a:t>
            </a:r>
            <a:r>
              <a:rPr lang="en-US" altLang="zh-CN" sz="2400" dirty="0" err="1" smtClean="0">
                <a:effectLst/>
                <a:latin typeface="PingFang SC Semibold" charset="-122"/>
              </a:rPr>
              <a:t>golang</a:t>
            </a:r>
            <a:r>
              <a:rPr lang="en-US" altLang="zh-CN" dirty="0" smtClean="0">
                <a:latin typeface="PingFang SC Semibold" charset="-122"/>
              </a:rPr>
              <a:t>)</a:t>
            </a:r>
            <a:r>
              <a:rPr lang="zh-CN" altLang="en-US" dirty="0" smtClean="0">
                <a:latin typeface="PingFang SC Semibold" charset="-122"/>
              </a:rPr>
              <a:t>映射</a:t>
            </a:r>
            <a:endParaRPr lang="zh-CN" altLang="en-US" sz="2400" dirty="0">
              <a:effectLst/>
              <a:latin typeface="PingFang SC S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1708" y="298547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一个简单的协程调度器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1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2907" y="931984"/>
            <a:ext cx="95660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from</a:t>
            </a:r>
            <a:r>
              <a:rPr lang="en-US" altLang="zh-CN" dirty="0"/>
              <a:t> collections 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deque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TaskScheduler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(object):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charset="0"/>
              </a:rPr>
              <a:t>__</a:t>
            </a:r>
            <a:r>
              <a:rPr lang="en-US" altLang="zh-CN" dirty="0" err="1">
                <a:solidFill>
                  <a:srgbClr val="800080"/>
                </a:solidFill>
                <a:latin typeface="Courier New" charset="0"/>
              </a:rPr>
              <a:t>init</a:t>
            </a:r>
            <a:r>
              <a:rPr lang="en-US" altLang="zh-CN" dirty="0">
                <a:solidFill>
                  <a:srgbClr val="800080"/>
                </a:solidFill>
                <a:latin typeface="Courier New" charset="0"/>
              </a:rPr>
              <a:t>__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(self):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	self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._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task_queue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deque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()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new_task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(self, task):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smtClean="0">
                <a:solidFill>
                  <a:srgbClr val="800000"/>
                </a:solidFill>
                <a:latin typeface="Courier New" charset="0"/>
              </a:rPr>
              <a:t>''' </a:t>
            </a:r>
            <a:r>
              <a:rPr lang="zh-CN" altLang="en-US" dirty="0">
                <a:solidFill>
                  <a:srgbClr val="800000"/>
                </a:solidFill>
                <a:latin typeface="Courier New" charset="0"/>
              </a:rPr>
              <a:t>向调度队列添加新的任务 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'''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	self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._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task_queue.append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(task)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run(self): 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''' </a:t>
            </a:r>
            <a:r>
              <a:rPr lang="zh-CN" altLang="en-US" dirty="0">
                <a:solidFill>
                  <a:srgbClr val="800000"/>
                </a:solidFill>
                <a:latin typeface="Courier New" charset="0"/>
              </a:rPr>
              <a:t>不断运行，直到队列中没有任务 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'''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Courier New" charset="0"/>
              </a:rPr>
              <a:t>	while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self._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task_queue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		task 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self._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task_queue.popleft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()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		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: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			next(task)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			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self._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task_queue.append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(task)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			except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StopIteration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: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				pass</a:t>
            </a:r>
            <a:r>
              <a:rPr lang="en-US" altLang="zh-CN" dirty="0"/>
              <a:t> </a:t>
            </a:r>
          </a:p>
          <a:p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51031" y="914401"/>
            <a:ext cx="74031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sayHello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(n):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en-US" altLang="zh-CN" dirty="0"/>
              <a:t> n &gt;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0: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"hello~"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, n)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yield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n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	n </a:t>
            </a:r>
            <a:r>
              <a:rPr lang="en-US" altLang="zh-CN" dirty="0"/>
              <a:t>-= 1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	print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'say hello'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sayHi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(n):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x 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0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en-US" altLang="zh-CN" dirty="0"/>
              <a:t> x &lt;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n: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'hi~'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, x)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yield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x </a:t>
            </a:r>
            <a:r>
              <a:rPr lang="en-US" altLang="zh-CN" dirty="0"/>
              <a:t>+= 1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charset="0"/>
              </a:rPr>
              <a:t>	print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"say hi"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charset="0"/>
              </a:rPr>
              <a:t>__name__</a:t>
            </a:r>
            <a:r>
              <a:rPr lang="en-US" altLang="zh-CN" dirty="0"/>
              <a:t> == </a:t>
            </a:r>
            <a:r>
              <a:rPr lang="en-US" altLang="zh-CN" dirty="0">
                <a:solidFill>
                  <a:srgbClr val="800000"/>
                </a:solidFill>
                <a:latin typeface="Courier New" charset="0"/>
              </a:rPr>
              <a:t>"__main__"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charset="0"/>
              </a:rPr>
              <a:t>sched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charset="0"/>
              </a:rPr>
              <a:t>TaskScheduler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()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charset="0"/>
              </a:rPr>
              <a:t>sched.new_task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charset="0"/>
              </a:rPr>
              <a:t>sayHello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zh-CN" dirty="0" smtClean="0"/>
              <a:t>10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))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charset="0"/>
              </a:rPr>
              <a:t>sched.new_task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charset="0"/>
              </a:rPr>
              <a:t>sayHi</a:t>
            </a:r>
            <a:r>
              <a:rPr lang="en-US" altLang="zh-CN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zh-CN" dirty="0" smtClean="0"/>
              <a:t>15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)) </a:t>
            </a:r>
            <a:endParaRPr lang="en-US" altLang="zh-CN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charset="0"/>
              </a:rPr>
              <a:t>sched.run</a:t>
            </a:r>
            <a:r>
              <a:rPr lang="en-US" altLang="zh-CN" dirty="0">
                <a:solidFill>
                  <a:srgbClr val="000000"/>
                </a:solidFill>
                <a:latin typeface="Courier New" charset="0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45723" y="3003055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smtClean="0"/>
              <a:t>Thanks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20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发展历史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8086 </a:t>
            </a:r>
            <a:r>
              <a:rPr lang="zh-CN" altLang="en-US" dirty="0"/>
              <a:t>处理器支持 </a:t>
            </a:r>
            <a:r>
              <a:rPr lang="en-US" altLang="zh-CN" dirty="0"/>
              <a:t>14 </a:t>
            </a:r>
            <a:r>
              <a:rPr lang="zh-CN" altLang="en-US" dirty="0"/>
              <a:t>个</a:t>
            </a:r>
            <a:r>
              <a:rPr lang="zh-CN" altLang="en-US" dirty="0" smtClean="0"/>
              <a:t>寄存器，支持</a:t>
            </a:r>
            <a:r>
              <a:rPr kumimoji="1" lang="zh-CN" altLang="en-US" dirty="0" smtClean="0"/>
              <a:t>流水线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引入指令缓存</a:t>
            </a:r>
            <a:r>
              <a:rPr kumimoji="1" lang="en-US" altLang="zh-CN" dirty="0" smtClean="0"/>
              <a:t>(</a:t>
            </a:r>
            <a:r>
              <a:rPr lang="is-IS" altLang="zh-CN" dirty="0" smtClean="0"/>
              <a:t>1982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引入数据缓存</a:t>
            </a:r>
            <a:r>
              <a:rPr kumimoji="1" lang="en-US" altLang="zh-CN" dirty="0" smtClean="0"/>
              <a:t>(</a:t>
            </a:r>
            <a:r>
              <a:rPr lang="en-US" altLang="zh-TW" dirty="0" smtClean="0"/>
              <a:t>1985 </a:t>
            </a:r>
            <a:r>
              <a:rPr lang="zh-TW" altLang="en-US" dirty="0"/>
              <a:t>年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386)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kumimoji="1" lang="zh-CN" altLang="en-US" dirty="0" smtClean="0"/>
              <a:t>引入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级流水线</a:t>
            </a:r>
            <a:r>
              <a:rPr kumimoji="1" lang="en-US" altLang="zh-CN" dirty="0" smtClean="0"/>
              <a:t>(</a:t>
            </a:r>
            <a:r>
              <a:rPr lang="cs-CZ" altLang="zh-CN" dirty="0"/>
              <a:t>1989 </a:t>
            </a:r>
            <a:r>
              <a:rPr lang="zh-CN" altLang="cs-CZ" dirty="0"/>
              <a:t>年推出的 </a:t>
            </a:r>
            <a:r>
              <a:rPr lang="cs-CZ" altLang="zh-CN" dirty="0" smtClean="0"/>
              <a:t>i486)</a:t>
            </a:r>
          </a:p>
          <a:p>
            <a:r>
              <a:rPr kumimoji="1" lang="zh-CN" altLang="en-US" dirty="0" smtClean="0"/>
              <a:t>引入乱序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(Out-of-Order</a:t>
            </a:r>
            <a:r>
              <a:rPr lang="en-US" altLang="zh-CN" dirty="0"/>
              <a:t>, OOO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1995 </a:t>
            </a:r>
            <a:r>
              <a:rPr lang="zh-CN" altLang="en-US" dirty="0" smtClean="0"/>
              <a:t>年奔腾 </a:t>
            </a:r>
            <a:r>
              <a:rPr lang="en-US" altLang="zh-CN" dirty="0" smtClean="0"/>
              <a:t>Pro)</a:t>
            </a:r>
          </a:p>
          <a:p>
            <a:r>
              <a:rPr kumimoji="1" lang="zh-CN" altLang="en-US" dirty="0" smtClean="0"/>
              <a:t>引入</a:t>
            </a:r>
            <a:r>
              <a:rPr lang="zh-CN" altLang="en-US" dirty="0" smtClean="0"/>
              <a:t>超线程技术</a:t>
            </a:r>
            <a:r>
              <a:rPr kumimoji="1" lang="en-US" altLang="zh-CN" dirty="0" smtClean="0"/>
              <a:t>(</a:t>
            </a:r>
            <a:r>
              <a:rPr lang="en-US" altLang="zh-CN" dirty="0" smtClean="0"/>
              <a:t>2002 </a:t>
            </a:r>
            <a:r>
              <a:rPr lang="zh-CN" altLang="en-US" dirty="0" smtClean="0"/>
              <a:t>年奔腾 </a:t>
            </a:r>
            <a:r>
              <a:rPr lang="en-US" altLang="zh-CN" dirty="0"/>
              <a:t>4 </a:t>
            </a:r>
            <a:r>
              <a:rPr lang="zh-CN" altLang="en-US" dirty="0" smtClean="0"/>
              <a:t>处理器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去除了超线程</a:t>
            </a:r>
            <a:r>
              <a:rPr lang="en-US" altLang="zh-CN" dirty="0" smtClean="0"/>
              <a:t>(2006</a:t>
            </a:r>
            <a:r>
              <a:rPr lang="zh-CN" altLang="en-US" dirty="0" smtClean="0"/>
              <a:t>年</a:t>
            </a:r>
            <a:r>
              <a:rPr lang="zh-CN" altLang="en-US" dirty="0"/>
              <a:t>酷睿</a:t>
            </a:r>
            <a:r>
              <a:rPr lang="en-US" altLang="zh-CN" dirty="0"/>
              <a:t>(Core)</a:t>
            </a:r>
            <a:r>
              <a:rPr lang="zh-CN" altLang="en-US" dirty="0"/>
              <a:t>微</a:t>
            </a:r>
            <a:r>
              <a:rPr lang="zh-CN" altLang="en-US" dirty="0" smtClean="0"/>
              <a:t>架构，降低主频</a:t>
            </a:r>
            <a:r>
              <a:rPr lang="en-US" altLang="zh-CN" dirty="0" smtClean="0"/>
              <a:t>)</a:t>
            </a:r>
          </a:p>
          <a:p>
            <a:r>
              <a:rPr kumimoji="1" lang="zh-CN" altLang="en-US" dirty="0" smtClean="0"/>
              <a:t>引入</a:t>
            </a:r>
            <a:r>
              <a:rPr lang="zh-CN" altLang="en-US" dirty="0" smtClean="0"/>
              <a:t>超线程技术</a:t>
            </a:r>
            <a:r>
              <a:rPr lang="en-US" altLang="zh-CN" dirty="0" smtClean="0"/>
              <a:t>II(2008 </a:t>
            </a:r>
            <a:r>
              <a:rPr lang="zh-CN" altLang="en-US" dirty="0" smtClean="0"/>
              <a:t>年酷</a:t>
            </a:r>
            <a:r>
              <a:rPr lang="zh-CN" altLang="en-US" dirty="0"/>
              <a:t>睿 </a:t>
            </a:r>
            <a:r>
              <a:rPr lang="en-US" altLang="zh-CN" dirty="0"/>
              <a:t>i3, i5, </a:t>
            </a:r>
            <a:r>
              <a:rPr lang="en-US" altLang="zh-CN" dirty="0" smtClean="0"/>
              <a:t>i7)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0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发展趋势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X86</a:t>
            </a:r>
            <a:r>
              <a:rPr lang="zh-CN" altLang="en-US" dirty="0" smtClean="0"/>
              <a:t>系列，流水线越来越长，追求高性能</a:t>
            </a:r>
            <a:endParaRPr lang="en-US" altLang="zh-CN" dirty="0" smtClean="0"/>
          </a:p>
          <a:p>
            <a:r>
              <a:rPr kumimoji="1" lang="en-US" altLang="zh-CN" dirty="0" smtClean="0"/>
              <a:t>ARM</a:t>
            </a:r>
            <a:r>
              <a:rPr kumimoji="1" lang="zh-CN" altLang="en-US" dirty="0" smtClean="0"/>
              <a:t>系列，流水线越来越浅，追求低功耗</a:t>
            </a:r>
            <a:endParaRPr kumimoji="1" lang="en-US" altLang="zh-CN" dirty="0" smtClean="0"/>
          </a:p>
          <a:p>
            <a:r>
              <a:rPr lang="zh-CN" altLang="en-US" dirty="0"/>
              <a:t>超线程和多</a:t>
            </a:r>
            <a:r>
              <a:rPr lang="zh-CN" altLang="en-US" dirty="0" smtClean="0"/>
              <a:t>核（如</a:t>
            </a:r>
            <a:r>
              <a:rPr lang="en-US" altLang="zh-CN" dirty="0" err="1" smtClean="0"/>
              <a:t>CoreI</a:t>
            </a:r>
            <a:r>
              <a:rPr lang="en-US" altLang="zh-CN" dirty="0" smtClean="0"/>
              <a:t>*2 </a:t>
            </a:r>
            <a:r>
              <a:rPr lang="en-US" altLang="zh-CN" dirty="0"/>
              <a:t>“Sandy </a:t>
            </a:r>
            <a:r>
              <a:rPr lang="en-US" altLang="zh-CN" dirty="0" smtClean="0"/>
              <a:t>Bridge”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/>
              <a:t>核处理器，每个核心都是</a:t>
            </a:r>
            <a:r>
              <a:rPr lang="en-US" altLang="zh-CN" dirty="0"/>
              <a:t>6</a:t>
            </a:r>
            <a:r>
              <a:rPr lang="zh-CN" altLang="en-US" dirty="0"/>
              <a:t>发射，乱序执行、智能核心、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总共</a:t>
            </a:r>
            <a:r>
              <a:rPr lang="zh-CN" altLang="en-US" dirty="0"/>
              <a:t>有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线程）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54" y="76200"/>
            <a:ext cx="5880100" cy="6781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1844" y="6004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乱序执行架构图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58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10" y="1269005"/>
            <a:ext cx="6096000" cy="5397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3771" y="622674"/>
            <a:ext cx="6381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/>
              <a:t>超线程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虚拟出</a:t>
            </a:r>
            <a:r>
              <a:rPr kumimoji="1" lang="en-US" altLang="zh-CN" sz="3600" dirty="0"/>
              <a:t>CPU</a:t>
            </a:r>
            <a:r>
              <a:rPr kumimoji="1" lang="zh-CN" altLang="en-US" sz="3600" dirty="0"/>
              <a:t>给操作系统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03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12" y="0"/>
            <a:ext cx="76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39895"/>
              </p:ext>
            </p:extLst>
          </p:nvPr>
        </p:nvGraphicFramePr>
        <p:xfrm>
          <a:off x="484552" y="1354014"/>
          <a:ext cx="10980616" cy="501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308"/>
                <a:gridCol w="5490308"/>
              </a:tblGrid>
              <a:tr h="4176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              (</a:t>
                      </a:r>
                      <a:r>
                        <a:rPr lang="zh-CN" altLang="en-US" dirty="0" smtClean="0"/>
                        <a:t>按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主频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一级缓存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分支预测错误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二级缓存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互斥锁的加锁和解锁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内存寻址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上下文切换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               (1.5us)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随机读取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150,000          (150us)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内存中读取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1MB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的连续数据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250,000           (250us)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跨机器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      (10ms)</a:t>
                      </a:r>
                      <a:endParaRPr lang="zh-CN" altLang="en-US" dirty="0"/>
                    </a:p>
                  </a:txBody>
                  <a:tcPr/>
                </a:tc>
              </a:tr>
              <a:tr h="4176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机械磁盘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      (10ms)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4552" y="28451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硬件一些关键性能数字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4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硬件内存模型导致的问题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缓存：导致数据的不一致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指令重排序：导致指令执行顺序的不一致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23" y="1386009"/>
            <a:ext cx="2971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1023</Words>
  <Application>Microsoft Macintosh PowerPoint</Application>
  <PresentationFormat>宽屏</PresentationFormat>
  <Paragraphs>153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Courier New</vt:lpstr>
      <vt:lpstr>DengXian</vt:lpstr>
      <vt:lpstr>DengXian Light</vt:lpstr>
      <vt:lpstr>Helvetica Neue</vt:lpstr>
      <vt:lpstr>Mangal</vt:lpstr>
      <vt:lpstr>Microsoft YaHei</vt:lpstr>
      <vt:lpstr>PingFang SC</vt:lpstr>
      <vt:lpstr>PingFang SC Semibold</vt:lpstr>
      <vt:lpstr>Verdana</vt:lpstr>
      <vt:lpstr>新細明體</vt:lpstr>
      <vt:lpstr>Arial</vt:lpstr>
      <vt:lpstr>Office 主题</vt:lpstr>
      <vt:lpstr>并发编程</vt:lpstr>
      <vt:lpstr>CPU指令流水线</vt:lpstr>
      <vt:lpstr>CPU发展历史</vt:lpstr>
      <vt:lpstr>CPU发展趋势</vt:lpstr>
      <vt:lpstr>PowerPoint 演示文稿</vt:lpstr>
      <vt:lpstr>PowerPoint 演示文稿</vt:lpstr>
      <vt:lpstr>PowerPoint 演示文稿</vt:lpstr>
      <vt:lpstr>硬件一些关键性能数字</vt:lpstr>
      <vt:lpstr>硬件内存模型导致的问题</vt:lpstr>
      <vt:lpstr>PowerPoint 演示文稿</vt:lpstr>
      <vt:lpstr>进程</vt:lpstr>
      <vt:lpstr>线程</vt:lpstr>
      <vt:lpstr>线程</vt:lpstr>
      <vt:lpstr>PowerPoint 演示文稿</vt:lpstr>
      <vt:lpstr>PowerPoint 演示文稿</vt:lpstr>
      <vt:lpstr>1. 单例和双重锁分别存在的问题? 2. 由于什么原因导致的?</vt:lpstr>
      <vt:lpstr>最后x,y的值有多少种可能？</vt:lpstr>
      <vt:lpstr>PowerPoint 演示文稿</vt:lpstr>
      <vt:lpstr>PowerPoint 演示文稿</vt:lpstr>
      <vt:lpstr>代码重排(Happens-Before)</vt:lpstr>
      <vt:lpstr>代码重排</vt:lpstr>
      <vt:lpstr>如何解决硬件内存模型的几个问题？</vt:lpstr>
      <vt:lpstr>协程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并发编程</dc:title>
  <dc:creator>weicheng qian</dc:creator>
  <cp:lastModifiedBy>weicheng qian</cp:lastModifiedBy>
  <cp:revision>55</cp:revision>
  <dcterms:created xsi:type="dcterms:W3CDTF">2019-07-24T03:25:36Z</dcterms:created>
  <dcterms:modified xsi:type="dcterms:W3CDTF">2019-07-27T06:31:13Z</dcterms:modified>
</cp:coreProperties>
</file>