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La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4.png"/><Relationship Id="rId5"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092175" y="850850"/>
            <a:ext cx="5173800" cy="182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                      </a:t>
            </a:r>
            <a:r>
              <a:rPr lang="en" sz="1800"/>
              <a:t>Machine Learning Ⅱ</a:t>
            </a:r>
            <a:endParaRPr sz="1800"/>
          </a:p>
          <a:p>
            <a:pPr indent="0" lvl="0" marL="0">
              <a:spcBef>
                <a:spcPts val="0"/>
              </a:spcBef>
              <a:spcAft>
                <a:spcPts val="0"/>
              </a:spcAft>
              <a:buNone/>
            </a:pPr>
            <a:r>
              <a:t/>
            </a:r>
            <a:endParaRPr sz="1800"/>
          </a:p>
          <a:p>
            <a:pPr indent="0" lvl="0" marL="0">
              <a:spcBef>
                <a:spcPts val="0"/>
              </a:spcBef>
              <a:spcAft>
                <a:spcPts val="0"/>
              </a:spcAft>
              <a:buNone/>
            </a:pPr>
            <a:r>
              <a:t/>
            </a:r>
            <a:endParaRPr sz="1800"/>
          </a:p>
          <a:p>
            <a:pPr indent="0" lvl="0" marL="0">
              <a:spcBef>
                <a:spcPts val="0"/>
              </a:spcBef>
              <a:spcAft>
                <a:spcPts val="0"/>
              </a:spcAft>
              <a:buNone/>
            </a:pPr>
            <a:r>
              <a:rPr b="1" lang="en" sz="2400"/>
              <a:t>Deep Learning of</a:t>
            </a:r>
            <a:r>
              <a:rPr b="1" lang="en" sz="2400"/>
              <a:t> Land Cover Classification with Pytorch</a:t>
            </a:r>
            <a:endParaRPr b="1" sz="2400"/>
          </a:p>
        </p:txBody>
      </p:sp>
      <p:sp>
        <p:nvSpPr>
          <p:cNvPr id="135" name="Shape 135"/>
          <p:cNvSpPr txBox="1"/>
          <p:nvPr>
            <p:ph idx="1" type="subTitle"/>
          </p:nvPr>
        </p:nvSpPr>
        <p:spPr>
          <a:xfrm>
            <a:off x="5034550" y="3409575"/>
            <a:ext cx="3470700" cy="783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Qianwen Liu</a:t>
            </a:r>
            <a:endParaRPr/>
          </a:p>
          <a:p>
            <a:pPr indent="0" lvl="0" marL="0">
              <a:spcBef>
                <a:spcPts val="0"/>
              </a:spcBef>
              <a:spcAft>
                <a:spcPts val="0"/>
              </a:spcAft>
              <a:buNone/>
            </a:pPr>
            <a:r>
              <a:rPr lang="en"/>
              <a:t>Mark Bana</a:t>
            </a:r>
            <a:endParaRPr/>
          </a:p>
          <a:p>
            <a:pPr indent="0" lvl="0" marL="0">
              <a:spcBef>
                <a:spcPts val="0"/>
              </a:spcBef>
              <a:spcAft>
                <a:spcPts val="0"/>
              </a:spcAft>
              <a:buNone/>
            </a:pPr>
            <a:r>
              <a:rPr lang="en"/>
              <a:t>Thanh Nguyen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Network Architecture</a:t>
            </a:r>
            <a:endParaRPr/>
          </a:p>
          <a:p>
            <a:pPr indent="0" lvl="0" marL="0" rtl="0">
              <a:spcBef>
                <a:spcPts val="0"/>
              </a:spcBef>
              <a:spcAft>
                <a:spcPts val="0"/>
              </a:spcAft>
              <a:buNone/>
            </a:pPr>
            <a:r>
              <a:rPr lang="en" sz="1400"/>
              <a:t>Complex</a:t>
            </a:r>
            <a:r>
              <a:rPr lang="en" sz="1400"/>
              <a:t> Configuration</a:t>
            </a:r>
            <a:endParaRPr sz="1400"/>
          </a:p>
        </p:txBody>
      </p:sp>
      <p:pic>
        <p:nvPicPr>
          <p:cNvPr id="205" name="Shape 205"/>
          <p:cNvPicPr preferRelativeResize="0"/>
          <p:nvPr/>
        </p:nvPicPr>
        <p:blipFill rotWithShape="1">
          <a:blip r:embed="rId3">
            <a:alphaModFix/>
          </a:blip>
          <a:srcRect b="2543" l="0" r="0" t="2543"/>
          <a:stretch/>
        </p:blipFill>
        <p:spPr>
          <a:xfrm>
            <a:off x="2393150" y="1256375"/>
            <a:ext cx="4847602" cy="353085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Experiment Setup </a:t>
            </a:r>
            <a:endParaRPr/>
          </a:p>
        </p:txBody>
      </p:sp>
      <p:sp>
        <p:nvSpPr>
          <p:cNvPr id="211" name="Shape 211"/>
          <p:cNvSpPr txBox="1"/>
          <p:nvPr>
            <p:ph idx="1" type="body"/>
          </p:nvPr>
        </p:nvSpPr>
        <p:spPr>
          <a:xfrm>
            <a:off x="1297500" y="1047350"/>
            <a:ext cx="7038900" cy="29112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Font typeface="Arial"/>
              <a:buChar char="●"/>
            </a:pPr>
            <a:r>
              <a:rPr lang="en">
                <a:latin typeface="Arial"/>
                <a:ea typeface="Arial"/>
                <a:cs typeface="Arial"/>
                <a:sym typeface="Arial"/>
              </a:rPr>
              <a:t>Data Collection</a:t>
            </a:r>
            <a:endParaRPr>
              <a:latin typeface="Arial"/>
              <a:ea typeface="Arial"/>
              <a:cs typeface="Arial"/>
              <a:sym typeface="Arial"/>
            </a:endParaRPr>
          </a:p>
          <a:p>
            <a:pPr indent="-298450" lvl="1" marL="914400" rtl="0">
              <a:spcBef>
                <a:spcPts val="0"/>
              </a:spcBef>
              <a:spcAft>
                <a:spcPts val="0"/>
              </a:spcAft>
              <a:buSzPts val="1100"/>
              <a:buFont typeface="Arial"/>
              <a:buChar char="○"/>
            </a:pPr>
            <a:r>
              <a:rPr lang="en">
                <a:latin typeface="Arial"/>
                <a:ea typeface="Arial"/>
                <a:cs typeface="Arial"/>
                <a:sym typeface="Arial"/>
              </a:rPr>
              <a:t>Kaggle API</a:t>
            </a:r>
            <a:endParaRPr>
              <a:latin typeface="Arial"/>
              <a:ea typeface="Arial"/>
              <a:cs typeface="Arial"/>
              <a:sym typeface="Arial"/>
            </a:endParaRPr>
          </a:p>
          <a:p>
            <a:pPr indent="-311150" lvl="0" marL="457200" rtl="0">
              <a:spcBef>
                <a:spcPts val="0"/>
              </a:spcBef>
              <a:spcAft>
                <a:spcPts val="0"/>
              </a:spcAft>
              <a:buSzPts val="1300"/>
              <a:buFont typeface="Arial"/>
              <a:buChar char="●"/>
            </a:pPr>
            <a:r>
              <a:rPr lang="en">
                <a:latin typeface="Arial"/>
                <a:ea typeface="Arial"/>
                <a:cs typeface="Arial"/>
                <a:sym typeface="Arial"/>
              </a:rPr>
              <a:t>Data Integrity</a:t>
            </a:r>
            <a:endParaRPr>
              <a:latin typeface="Arial"/>
              <a:ea typeface="Arial"/>
              <a:cs typeface="Arial"/>
              <a:sym typeface="Arial"/>
            </a:endParaRPr>
          </a:p>
          <a:p>
            <a:pPr indent="-298450" lvl="1" marL="914400" rtl="0">
              <a:spcBef>
                <a:spcPts val="0"/>
              </a:spcBef>
              <a:spcAft>
                <a:spcPts val="0"/>
              </a:spcAft>
              <a:buSzPts val="1100"/>
              <a:buFont typeface="Arial"/>
              <a:buChar char="○"/>
            </a:pPr>
            <a:r>
              <a:rPr lang="en">
                <a:latin typeface="Arial"/>
                <a:ea typeface="Arial"/>
                <a:cs typeface="Arial"/>
                <a:sym typeface="Arial"/>
              </a:rPr>
              <a:t>Number of entries</a:t>
            </a:r>
            <a:endParaRPr>
              <a:latin typeface="Arial"/>
              <a:ea typeface="Arial"/>
              <a:cs typeface="Arial"/>
              <a:sym typeface="Arial"/>
            </a:endParaRPr>
          </a:p>
          <a:p>
            <a:pPr indent="-298450" lvl="1" marL="914400" rtl="0">
              <a:spcBef>
                <a:spcPts val="0"/>
              </a:spcBef>
              <a:spcAft>
                <a:spcPts val="0"/>
              </a:spcAft>
              <a:buSzPts val="1100"/>
              <a:buFont typeface="Arial"/>
              <a:buChar char="○"/>
            </a:pPr>
            <a:r>
              <a:rPr lang="en">
                <a:latin typeface="Arial"/>
                <a:ea typeface="Arial"/>
                <a:cs typeface="Arial"/>
                <a:sym typeface="Arial"/>
              </a:rPr>
              <a:t>No null values</a:t>
            </a:r>
            <a:endParaRPr>
              <a:latin typeface="Arial"/>
              <a:ea typeface="Arial"/>
              <a:cs typeface="Arial"/>
              <a:sym typeface="Arial"/>
            </a:endParaRPr>
          </a:p>
          <a:p>
            <a:pPr indent="-298450" lvl="1" marL="914400" rtl="0">
              <a:spcBef>
                <a:spcPts val="0"/>
              </a:spcBef>
              <a:spcAft>
                <a:spcPts val="0"/>
              </a:spcAft>
              <a:buSzPts val="1100"/>
              <a:buFont typeface="Arial"/>
              <a:buChar char="○"/>
            </a:pPr>
            <a:r>
              <a:rPr lang="en">
                <a:latin typeface="Arial"/>
                <a:ea typeface="Arial"/>
                <a:cs typeface="Arial"/>
                <a:sym typeface="Arial"/>
              </a:rPr>
              <a:t>0-255 for X and 0/1 for Y</a:t>
            </a:r>
            <a:endParaRPr>
              <a:latin typeface="Arial"/>
              <a:ea typeface="Arial"/>
              <a:cs typeface="Arial"/>
              <a:sym typeface="Arial"/>
            </a:endParaRPr>
          </a:p>
          <a:p>
            <a:pPr indent="-298450" lvl="1" marL="914400" rtl="0">
              <a:spcBef>
                <a:spcPts val="0"/>
              </a:spcBef>
              <a:spcAft>
                <a:spcPts val="0"/>
              </a:spcAft>
              <a:buSzPts val="1100"/>
              <a:buFont typeface="Arial"/>
              <a:buChar char="○"/>
            </a:pPr>
            <a:r>
              <a:rPr lang="en">
                <a:latin typeface="Arial"/>
                <a:ea typeface="Arial"/>
                <a:cs typeface="Arial"/>
                <a:sym typeface="Arial"/>
              </a:rPr>
              <a:t>Shuffle data to avoid single label for a mini batch</a:t>
            </a:r>
            <a:endParaRPr>
              <a:latin typeface="Arial"/>
              <a:ea typeface="Arial"/>
              <a:cs typeface="Arial"/>
              <a:sym typeface="Arial"/>
            </a:endParaRPr>
          </a:p>
          <a:p>
            <a:pPr indent="-311150" lvl="0" marL="457200" rtl="0">
              <a:spcBef>
                <a:spcPts val="0"/>
              </a:spcBef>
              <a:spcAft>
                <a:spcPts val="0"/>
              </a:spcAft>
              <a:buSzPts val="1300"/>
              <a:buFont typeface="Arial"/>
              <a:buChar char="●"/>
            </a:pPr>
            <a:r>
              <a:rPr lang="en">
                <a:latin typeface="Arial"/>
                <a:ea typeface="Arial"/>
                <a:cs typeface="Arial"/>
                <a:sym typeface="Arial"/>
              </a:rPr>
              <a:t>Network Implementation</a:t>
            </a:r>
            <a:endParaRPr>
              <a:latin typeface="Arial"/>
              <a:ea typeface="Arial"/>
              <a:cs typeface="Arial"/>
              <a:sym typeface="Arial"/>
            </a:endParaRPr>
          </a:p>
          <a:p>
            <a:pPr indent="-298450" lvl="1" marL="914400" rtl="0">
              <a:spcBef>
                <a:spcPts val="0"/>
              </a:spcBef>
              <a:spcAft>
                <a:spcPts val="0"/>
              </a:spcAft>
              <a:buSzPts val="1100"/>
              <a:buFont typeface="Arial"/>
              <a:buChar char="○"/>
            </a:pPr>
            <a:r>
              <a:rPr lang="en">
                <a:latin typeface="Arial"/>
                <a:ea typeface="Arial"/>
                <a:cs typeface="Arial"/>
                <a:sym typeface="Arial"/>
              </a:rPr>
              <a:t>Extensive documentation and flexibility</a:t>
            </a:r>
            <a:endParaRPr>
              <a:latin typeface="Arial"/>
              <a:ea typeface="Arial"/>
              <a:cs typeface="Arial"/>
              <a:sym typeface="Arial"/>
            </a:endParaRPr>
          </a:p>
          <a:p>
            <a:pPr indent="-298450" lvl="1" marL="914400" rtl="0">
              <a:spcBef>
                <a:spcPts val="0"/>
              </a:spcBef>
              <a:spcAft>
                <a:spcPts val="0"/>
              </a:spcAft>
              <a:buSzPts val="1100"/>
              <a:buFont typeface="Arial"/>
              <a:buChar char="○"/>
            </a:pPr>
            <a:r>
              <a:rPr lang="en">
                <a:latin typeface="Arial"/>
                <a:ea typeface="Arial"/>
                <a:cs typeface="Arial"/>
                <a:sym typeface="Arial"/>
              </a:rPr>
              <a:t>Pytorch Module and cuda</a:t>
            </a:r>
            <a:endParaRPr>
              <a:latin typeface="Arial"/>
              <a:ea typeface="Arial"/>
              <a:cs typeface="Arial"/>
              <a:sym typeface="Arial"/>
            </a:endParaRPr>
          </a:p>
          <a:p>
            <a:pPr indent="-298450" lvl="1" marL="914400" rtl="0">
              <a:spcBef>
                <a:spcPts val="0"/>
              </a:spcBef>
              <a:spcAft>
                <a:spcPts val="0"/>
              </a:spcAft>
              <a:buSzPts val="1100"/>
              <a:buFont typeface="Arial"/>
              <a:buChar char="○"/>
            </a:pPr>
            <a:r>
              <a:rPr lang="en">
                <a:latin typeface="Arial"/>
                <a:ea typeface="Arial"/>
                <a:cs typeface="Arial"/>
                <a:sym typeface="Arial"/>
              </a:rPr>
              <a:t>Mini-batches optimization</a:t>
            </a:r>
            <a:endParaRPr>
              <a:latin typeface="Arial"/>
              <a:ea typeface="Arial"/>
              <a:cs typeface="Arial"/>
              <a:sym typeface="Arial"/>
            </a:endParaRPr>
          </a:p>
          <a:p>
            <a:pPr indent="-311150" lvl="0" marL="457200" rtl="0">
              <a:spcBef>
                <a:spcPts val="0"/>
              </a:spcBef>
              <a:spcAft>
                <a:spcPts val="0"/>
              </a:spcAft>
              <a:buSzPts val="1300"/>
              <a:buFont typeface="Arial"/>
              <a:buChar char="●"/>
            </a:pPr>
            <a:r>
              <a:rPr lang="en">
                <a:latin typeface="Arial"/>
                <a:ea typeface="Arial"/>
                <a:cs typeface="Arial"/>
                <a:sym typeface="Arial"/>
              </a:rPr>
              <a:t>Parameter Update</a:t>
            </a:r>
            <a:endParaRPr>
              <a:latin typeface="Arial"/>
              <a:ea typeface="Arial"/>
              <a:cs typeface="Arial"/>
              <a:sym typeface="Arial"/>
            </a:endParaRPr>
          </a:p>
          <a:p>
            <a:pPr indent="-298450" lvl="1" marL="914400" rtl="0">
              <a:spcBef>
                <a:spcPts val="0"/>
              </a:spcBef>
              <a:spcAft>
                <a:spcPts val="0"/>
              </a:spcAft>
              <a:buSzPts val="1100"/>
              <a:buFont typeface="Arial"/>
              <a:buChar char="○"/>
            </a:pPr>
            <a:r>
              <a:rPr lang="en">
                <a:latin typeface="Arial"/>
                <a:ea typeface="Arial"/>
                <a:cs typeface="Arial"/>
                <a:sym typeface="Arial"/>
              </a:rPr>
              <a:t>Subset testing</a:t>
            </a:r>
            <a:endParaRPr>
              <a:latin typeface="Arial"/>
              <a:ea typeface="Arial"/>
              <a:cs typeface="Arial"/>
              <a:sym typeface="Arial"/>
            </a:endParaRPr>
          </a:p>
          <a:p>
            <a:pPr indent="-311150" lvl="0" marL="457200" rtl="0">
              <a:spcBef>
                <a:spcPts val="0"/>
              </a:spcBef>
              <a:spcAft>
                <a:spcPts val="0"/>
              </a:spcAft>
              <a:buSzPts val="1300"/>
              <a:buFont typeface="Arial"/>
              <a:buChar char="●"/>
            </a:pPr>
            <a:r>
              <a:rPr lang="en">
                <a:latin typeface="Arial"/>
                <a:ea typeface="Arial"/>
                <a:cs typeface="Arial"/>
                <a:sym typeface="Arial"/>
              </a:rPr>
              <a:t>Performance Evaluation</a:t>
            </a:r>
            <a:endParaRPr>
              <a:latin typeface="Arial"/>
              <a:ea typeface="Arial"/>
              <a:cs typeface="Arial"/>
              <a:sym typeface="Arial"/>
            </a:endParaRPr>
          </a:p>
          <a:p>
            <a:pPr indent="-298450" lvl="1" marL="914400" rtl="0">
              <a:spcBef>
                <a:spcPts val="0"/>
              </a:spcBef>
              <a:spcAft>
                <a:spcPts val="0"/>
              </a:spcAft>
              <a:buSzPts val="1100"/>
              <a:buFont typeface="Arial"/>
              <a:buChar char="○"/>
            </a:pPr>
            <a:r>
              <a:rPr lang="en">
                <a:latin typeface="Arial"/>
                <a:ea typeface="Arial"/>
                <a:cs typeface="Arial"/>
                <a:sym typeface="Arial"/>
              </a:rPr>
              <a:t>Over fitting</a:t>
            </a:r>
            <a:endParaRPr>
              <a:latin typeface="Arial"/>
              <a:ea typeface="Arial"/>
              <a:cs typeface="Arial"/>
              <a:sym typeface="Arial"/>
            </a:endParaRPr>
          </a:p>
          <a:p>
            <a:pPr indent="-298450" lvl="1" marL="914400" rtl="0">
              <a:spcBef>
                <a:spcPts val="0"/>
              </a:spcBef>
              <a:spcAft>
                <a:spcPts val="0"/>
              </a:spcAft>
              <a:buSzPts val="1100"/>
              <a:buFont typeface="Arial"/>
              <a:buChar char="○"/>
            </a:pPr>
            <a:r>
              <a:rPr lang="en">
                <a:latin typeface="Arial"/>
                <a:ea typeface="Arial"/>
                <a:cs typeface="Arial"/>
                <a:sym typeface="Arial"/>
              </a:rPr>
              <a:t>Accuracy rates vs Training time</a:t>
            </a:r>
            <a:endParaRPr>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Result</a:t>
            </a:r>
            <a:endParaRPr/>
          </a:p>
        </p:txBody>
      </p:sp>
      <p:pic>
        <p:nvPicPr>
          <p:cNvPr id="217" name="Shape 217"/>
          <p:cNvPicPr preferRelativeResize="0"/>
          <p:nvPr/>
        </p:nvPicPr>
        <p:blipFill rotWithShape="1">
          <a:blip r:embed="rId3">
            <a:alphaModFix/>
          </a:blip>
          <a:srcRect b="1867" l="0" r="0" t="1858"/>
          <a:stretch/>
        </p:blipFill>
        <p:spPr>
          <a:xfrm>
            <a:off x="1331725" y="1391900"/>
            <a:ext cx="7004675" cy="27515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Result</a:t>
            </a:r>
            <a:endParaRPr/>
          </a:p>
        </p:txBody>
      </p:sp>
      <p:pic>
        <p:nvPicPr>
          <p:cNvPr id="223" name="Shape 223"/>
          <p:cNvPicPr preferRelativeResize="0"/>
          <p:nvPr/>
        </p:nvPicPr>
        <p:blipFill>
          <a:blip r:embed="rId3">
            <a:alphaModFix/>
          </a:blip>
          <a:stretch>
            <a:fillRect/>
          </a:stretch>
        </p:blipFill>
        <p:spPr>
          <a:xfrm>
            <a:off x="1570975" y="969775"/>
            <a:ext cx="2305050" cy="3733800"/>
          </a:xfrm>
          <a:prstGeom prst="rect">
            <a:avLst/>
          </a:prstGeom>
          <a:noFill/>
          <a:ln>
            <a:noFill/>
          </a:ln>
        </p:spPr>
      </p:pic>
      <p:pic>
        <p:nvPicPr>
          <p:cNvPr id="224" name="Shape 224"/>
          <p:cNvPicPr preferRelativeResize="0"/>
          <p:nvPr/>
        </p:nvPicPr>
        <p:blipFill>
          <a:blip r:embed="rId4">
            <a:alphaModFix/>
          </a:blip>
          <a:stretch>
            <a:fillRect/>
          </a:stretch>
        </p:blipFill>
        <p:spPr>
          <a:xfrm>
            <a:off x="4991875" y="969775"/>
            <a:ext cx="2305050" cy="3733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Result</a:t>
            </a:r>
            <a:endParaRPr/>
          </a:p>
        </p:txBody>
      </p:sp>
      <p:pic>
        <p:nvPicPr>
          <p:cNvPr id="230" name="Shape 230"/>
          <p:cNvPicPr preferRelativeResize="0"/>
          <p:nvPr/>
        </p:nvPicPr>
        <p:blipFill rotWithShape="1">
          <a:blip r:embed="rId3">
            <a:alphaModFix/>
          </a:blip>
          <a:srcRect b="68036" l="0" r="0" t="5671"/>
          <a:stretch/>
        </p:blipFill>
        <p:spPr>
          <a:xfrm>
            <a:off x="1391525" y="1296150"/>
            <a:ext cx="2770425" cy="2551199"/>
          </a:xfrm>
          <a:prstGeom prst="rect">
            <a:avLst/>
          </a:prstGeom>
          <a:noFill/>
          <a:ln>
            <a:noFill/>
          </a:ln>
        </p:spPr>
      </p:pic>
      <p:pic>
        <p:nvPicPr>
          <p:cNvPr id="231" name="Shape 231"/>
          <p:cNvPicPr preferRelativeResize="0"/>
          <p:nvPr/>
        </p:nvPicPr>
        <p:blipFill rotWithShape="1">
          <a:blip r:embed="rId4">
            <a:alphaModFix/>
          </a:blip>
          <a:srcRect b="70604" l="0" r="0" t="7728"/>
          <a:stretch/>
        </p:blipFill>
        <p:spPr>
          <a:xfrm>
            <a:off x="4835575" y="1296150"/>
            <a:ext cx="2770428" cy="25511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Result</a:t>
            </a:r>
            <a:endParaRPr/>
          </a:p>
        </p:txBody>
      </p:sp>
      <p:pic>
        <p:nvPicPr>
          <p:cNvPr id="237" name="Shape 237"/>
          <p:cNvPicPr preferRelativeResize="0"/>
          <p:nvPr/>
        </p:nvPicPr>
        <p:blipFill>
          <a:blip r:embed="rId3">
            <a:alphaModFix/>
          </a:blip>
          <a:stretch>
            <a:fillRect/>
          </a:stretch>
        </p:blipFill>
        <p:spPr>
          <a:xfrm>
            <a:off x="1297500" y="1485875"/>
            <a:ext cx="3590650" cy="2692999"/>
          </a:xfrm>
          <a:prstGeom prst="rect">
            <a:avLst/>
          </a:prstGeom>
          <a:noFill/>
          <a:ln>
            <a:noFill/>
          </a:ln>
        </p:spPr>
      </p:pic>
      <p:pic>
        <p:nvPicPr>
          <p:cNvPr id="238" name="Shape 238"/>
          <p:cNvPicPr preferRelativeResize="0"/>
          <p:nvPr/>
        </p:nvPicPr>
        <p:blipFill>
          <a:blip r:embed="rId4">
            <a:alphaModFix/>
          </a:blip>
          <a:stretch>
            <a:fillRect/>
          </a:stretch>
        </p:blipFill>
        <p:spPr>
          <a:xfrm>
            <a:off x="5040550" y="1460250"/>
            <a:ext cx="3624818" cy="2718626"/>
          </a:xfrm>
          <a:prstGeom prst="rect">
            <a:avLst/>
          </a:prstGeom>
          <a:noFill/>
          <a:ln>
            <a:noFill/>
          </a:ln>
        </p:spPr>
      </p:pic>
      <p:sp>
        <p:nvSpPr>
          <p:cNvPr id="239" name="Shape 239"/>
          <p:cNvSpPr txBox="1"/>
          <p:nvPr/>
        </p:nvSpPr>
        <p:spPr>
          <a:xfrm>
            <a:off x="1324600" y="4358350"/>
            <a:ext cx="3486600" cy="5214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Clr>
                <a:srgbClr val="FFFFFF"/>
              </a:buClr>
              <a:buSzPts val="1400"/>
              <a:buChar char="●"/>
            </a:pPr>
            <a:r>
              <a:rPr lang="en">
                <a:solidFill>
                  <a:srgbClr val="FFFFFF"/>
                </a:solidFill>
              </a:rPr>
              <a:t>Average loss: 0.06</a:t>
            </a:r>
            <a:endParaRPr>
              <a:solidFill>
                <a:srgbClr val="FFFFFF"/>
              </a:solidFill>
            </a:endParaRPr>
          </a:p>
          <a:p>
            <a:pPr indent="-317500" lvl="0" marL="457200">
              <a:spcBef>
                <a:spcPts val="0"/>
              </a:spcBef>
              <a:spcAft>
                <a:spcPts val="0"/>
              </a:spcAft>
              <a:buClr>
                <a:srgbClr val="FFFFFF"/>
              </a:buClr>
              <a:buSzPts val="1400"/>
              <a:buChar char="●"/>
            </a:pPr>
            <a:r>
              <a:rPr lang="en">
                <a:solidFill>
                  <a:srgbClr val="FFFFFF"/>
                </a:solidFill>
              </a:rPr>
              <a:t>Accuracy rate: 98.18%</a:t>
            </a:r>
            <a:endParaRPr>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Result</a:t>
            </a:r>
            <a:endParaRPr/>
          </a:p>
        </p:txBody>
      </p:sp>
      <p:pic>
        <p:nvPicPr>
          <p:cNvPr id="245" name="Shape 245"/>
          <p:cNvPicPr preferRelativeResize="0"/>
          <p:nvPr/>
        </p:nvPicPr>
        <p:blipFill>
          <a:blip r:embed="rId3">
            <a:alphaModFix/>
          </a:blip>
          <a:stretch>
            <a:fillRect/>
          </a:stretch>
        </p:blipFill>
        <p:spPr>
          <a:xfrm>
            <a:off x="1412225" y="1307850"/>
            <a:ext cx="3530850" cy="3530850"/>
          </a:xfrm>
          <a:prstGeom prst="rect">
            <a:avLst/>
          </a:prstGeom>
          <a:noFill/>
          <a:ln>
            <a:noFill/>
          </a:ln>
        </p:spPr>
      </p:pic>
      <p:sp>
        <p:nvSpPr>
          <p:cNvPr id="246" name="Shape 246"/>
          <p:cNvSpPr txBox="1"/>
          <p:nvPr/>
        </p:nvSpPr>
        <p:spPr>
          <a:xfrm>
            <a:off x="5332075" y="1281000"/>
            <a:ext cx="3329400" cy="35958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Clr>
                <a:srgbClr val="FFFFFF"/>
              </a:buClr>
              <a:buSzPts val="1400"/>
              <a:buChar char="●"/>
            </a:pPr>
            <a:r>
              <a:rPr lang="en">
                <a:solidFill>
                  <a:srgbClr val="FFFFFF"/>
                </a:solidFill>
              </a:rPr>
              <a:t>Water: 100%</a:t>
            </a:r>
            <a:endParaRPr>
              <a:solidFill>
                <a:srgbClr val="FFFFFF"/>
              </a:solidFill>
            </a:endParaRPr>
          </a:p>
          <a:p>
            <a:pPr indent="-317500" lvl="0" marL="457200" rtl="0">
              <a:spcBef>
                <a:spcPts val="0"/>
              </a:spcBef>
              <a:spcAft>
                <a:spcPts val="0"/>
              </a:spcAft>
              <a:buClr>
                <a:schemeClr val="lt1"/>
              </a:buClr>
              <a:buSzPts val="1400"/>
              <a:buChar char="●"/>
            </a:pPr>
            <a:r>
              <a:rPr lang="en">
                <a:solidFill>
                  <a:schemeClr val="lt1"/>
                </a:solidFill>
              </a:rPr>
              <a:t>Building: 99.89%</a:t>
            </a:r>
            <a:endParaRPr>
              <a:solidFill>
                <a:schemeClr val="lt1"/>
              </a:solidFill>
            </a:endParaRPr>
          </a:p>
          <a:p>
            <a:pPr indent="-317500" lvl="0" marL="457200" rtl="0">
              <a:spcBef>
                <a:spcPts val="0"/>
              </a:spcBef>
              <a:spcAft>
                <a:spcPts val="0"/>
              </a:spcAft>
              <a:buClr>
                <a:srgbClr val="FFFFFF"/>
              </a:buClr>
              <a:buSzPts val="1400"/>
              <a:buChar char="●"/>
            </a:pPr>
            <a:r>
              <a:rPr lang="en">
                <a:solidFill>
                  <a:schemeClr val="lt1"/>
                </a:solidFill>
              </a:rPr>
              <a:t>Trees: 99.27%</a:t>
            </a:r>
            <a:endParaRPr>
              <a:solidFill>
                <a:schemeClr val="lt1"/>
              </a:solidFill>
            </a:endParaRPr>
          </a:p>
          <a:p>
            <a:pPr indent="-317500" lvl="0" marL="457200" rtl="0">
              <a:spcBef>
                <a:spcPts val="0"/>
              </a:spcBef>
              <a:spcAft>
                <a:spcPts val="0"/>
              </a:spcAft>
              <a:buClr>
                <a:schemeClr val="lt1"/>
              </a:buClr>
              <a:buSzPts val="1400"/>
              <a:buChar char="●"/>
            </a:pPr>
            <a:r>
              <a:rPr lang="en">
                <a:solidFill>
                  <a:schemeClr val="lt1"/>
                </a:solidFill>
              </a:rPr>
              <a:t>Barren land: 98.03%</a:t>
            </a:r>
            <a:endParaRPr>
              <a:solidFill>
                <a:schemeClr val="lt1"/>
              </a:solidFill>
            </a:endParaRPr>
          </a:p>
          <a:p>
            <a:pPr indent="-317500" lvl="0" marL="457200" rtl="0">
              <a:spcBef>
                <a:spcPts val="0"/>
              </a:spcBef>
              <a:spcAft>
                <a:spcPts val="0"/>
              </a:spcAft>
              <a:buClr>
                <a:schemeClr val="lt1"/>
              </a:buClr>
              <a:buSzPts val="1400"/>
              <a:buChar char="●"/>
            </a:pPr>
            <a:r>
              <a:rPr lang="en">
                <a:solidFill>
                  <a:schemeClr val="lt1"/>
                </a:solidFill>
              </a:rPr>
              <a:t>Grassland: 93.53%</a:t>
            </a:r>
            <a:endParaRPr>
              <a:solidFill>
                <a:schemeClr val="lt1"/>
              </a:solidFill>
            </a:endParaRPr>
          </a:p>
          <a:p>
            <a:pPr indent="-317500" lvl="0" marL="457200" rtl="0">
              <a:spcBef>
                <a:spcPts val="0"/>
              </a:spcBef>
              <a:spcAft>
                <a:spcPts val="0"/>
              </a:spcAft>
              <a:buClr>
                <a:srgbClr val="FFFFFF"/>
              </a:buClr>
              <a:buSzPts val="1400"/>
              <a:buChar char="●"/>
            </a:pPr>
            <a:r>
              <a:rPr lang="en">
                <a:solidFill>
                  <a:srgbClr val="FFFFFF"/>
                </a:solidFill>
              </a:rPr>
              <a:t>Road: 90.58%</a:t>
            </a:r>
            <a:endParaRPr>
              <a:solidFill>
                <a:srgbClr val="FFFFFF"/>
              </a:solidFill>
            </a:endParaRPr>
          </a:p>
          <a:p>
            <a:pPr indent="0" lvl="0" marL="0" rtl="0">
              <a:spcBef>
                <a:spcPts val="0"/>
              </a:spcBef>
              <a:spcAft>
                <a:spcPts val="0"/>
              </a:spcAft>
              <a:buNone/>
            </a:pPr>
            <a:r>
              <a:t/>
            </a:r>
            <a:endParaRPr>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title"/>
          </p:nvPr>
        </p:nvSpPr>
        <p:spPr>
          <a:xfrm>
            <a:off x="1297500" y="393750"/>
            <a:ext cx="7038900" cy="516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Recommendations</a:t>
            </a:r>
            <a:endParaRPr/>
          </a:p>
        </p:txBody>
      </p:sp>
      <p:sp>
        <p:nvSpPr>
          <p:cNvPr id="252" name="Shape 252"/>
          <p:cNvSpPr txBox="1"/>
          <p:nvPr>
            <p:ph idx="1" type="body"/>
          </p:nvPr>
        </p:nvSpPr>
        <p:spPr>
          <a:xfrm>
            <a:off x="1246950" y="767400"/>
            <a:ext cx="7038900" cy="41541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t/>
            </a:r>
            <a:endParaRPr b="1" sz="1400">
              <a:solidFill>
                <a:srgbClr val="F3F3F3"/>
              </a:solidFill>
              <a:latin typeface="Arial"/>
              <a:ea typeface="Arial"/>
              <a:cs typeface="Arial"/>
              <a:sym typeface="Arial"/>
            </a:endParaRPr>
          </a:p>
          <a:p>
            <a:pPr indent="0" lvl="0" marL="0" rtl="0" algn="just">
              <a:lnSpc>
                <a:spcPct val="150000"/>
              </a:lnSpc>
              <a:spcBef>
                <a:spcPts val="0"/>
              </a:spcBef>
              <a:spcAft>
                <a:spcPts val="0"/>
              </a:spcAft>
              <a:buNone/>
            </a:pPr>
            <a:r>
              <a:t/>
            </a:r>
            <a:endParaRPr b="1" sz="1400">
              <a:solidFill>
                <a:srgbClr val="F3F3F3"/>
              </a:solidFill>
              <a:latin typeface="Arial"/>
              <a:ea typeface="Arial"/>
              <a:cs typeface="Arial"/>
              <a:sym typeface="Arial"/>
            </a:endParaRPr>
          </a:p>
          <a:p>
            <a:pPr indent="0" lvl="0" marL="0" rtl="0" algn="just">
              <a:lnSpc>
                <a:spcPct val="150000"/>
              </a:lnSpc>
              <a:spcBef>
                <a:spcPts val="0"/>
              </a:spcBef>
              <a:spcAft>
                <a:spcPts val="0"/>
              </a:spcAft>
              <a:buNone/>
            </a:pPr>
            <a:r>
              <a:rPr b="1" lang="en" sz="1400">
                <a:solidFill>
                  <a:srgbClr val="F3F3F3"/>
                </a:solidFill>
                <a:latin typeface="Arial"/>
                <a:ea typeface="Arial"/>
                <a:cs typeface="Arial"/>
                <a:sym typeface="Arial"/>
              </a:rPr>
              <a:t>1. Dirty data? O</a:t>
            </a:r>
            <a:r>
              <a:rPr b="1" lang="en" sz="1400">
                <a:solidFill>
                  <a:srgbClr val="F3F3F3"/>
                </a:solidFill>
                <a:latin typeface="Arial"/>
                <a:ea typeface="Arial"/>
                <a:cs typeface="Arial"/>
                <a:sym typeface="Arial"/>
              </a:rPr>
              <a:t>verlapping, sub-class?</a:t>
            </a:r>
            <a:endParaRPr b="1" sz="1400">
              <a:solidFill>
                <a:srgbClr val="F3F3F3"/>
              </a:solidFill>
              <a:latin typeface="Arial"/>
              <a:ea typeface="Arial"/>
              <a:cs typeface="Arial"/>
              <a:sym typeface="Arial"/>
            </a:endParaRPr>
          </a:p>
          <a:p>
            <a:pPr indent="0" lvl="0" marL="0" rtl="0" algn="just">
              <a:lnSpc>
                <a:spcPct val="150000"/>
              </a:lnSpc>
              <a:spcBef>
                <a:spcPts val="0"/>
              </a:spcBef>
              <a:spcAft>
                <a:spcPts val="0"/>
              </a:spcAft>
              <a:buNone/>
            </a:pPr>
            <a:r>
              <a:t/>
            </a:r>
            <a:endParaRPr b="1" sz="1400">
              <a:solidFill>
                <a:srgbClr val="F3F3F3"/>
              </a:solidFill>
              <a:latin typeface="Arial"/>
              <a:ea typeface="Arial"/>
              <a:cs typeface="Arial"/>
              <a:sym typeface="Arial"/>
            </a:endParaRPr>
          </a:p>
          <a:p>
            <a:pPr indent="0" lvl="0" marL="0" rtl="0" algn="just">
              <a:lnSpc>
                <a:spcPct val="150000"/>
              </a:lnSpc>
              <a:spcBef>
                <a:spcPts val="0"/>
              </a:spcBef>
              <a:spcAft>
                <a:spcPts val="0"/>
              </a:spcAft>
              <a:buNone/>
            </a:pPr>
            <a:r>
              <a:rPr b="1" lang="en" sz="1400">
                <a:solidFill>
                  <a:srgbClr val="F3F3F3"/>
                </a:solidFill>
                <a:latin typeface="Arial"/>
                <a:ea typeface="Arial"/>
                <a:cs typeface="Arial"/>
                <a:sym typeface="Arial"/>
              </a:rPr>
              <a:t>2. Large images?</a:t>
            </a:r>
            <a:endParaRPr b="1" sz="1400">
              <a:solidFill>
                <a:srgbClr val="F3F3F3"/>
              </a:solidFill>
              <a:latin typeface="Arial"/>
              <a:ea typeface="Arial"/>
              <a:cs typeface="Arial"/>
              <a:sym typeface="Arial"/>
            </a:endParaRPr>
          </a:p>
          <a:p>
            <a:pPr indent="0" lvl="0" marL="0" rtl="0" algn="just">
              <a:lnSpc>
                <a:spcPct val="150000"/>
              </a:lnSpc>
              <a:spcBef>
                <a:spcPts val="0"/>
              </a:spcBef>
              <a:spcAft>
                <a:spcPts val="0"/>
              </a:spcAft>
              <a:buNone/>
            </a:pPr>
            <a:r>
              <a:t/>
            </a:r>
            <a:endParaRPr b="1" sz="1400">
              <a:solidFill>
                <a:srgbClr val="F3F3F3"/>
              </a:solidFill>
              <a:latin typeface="Arial"/>
              <a:ea typeface="Arial"/>
              <a:cs typeface="Arial"/>
              <a:sym typeface="Arial"/>
            </a:endParaRPr>
          </a:p>
          <a:p>
            <a:pPr indent="0" lvl="0" marL="0" rtl="0" algn="just">
              <a:lnSpc>
                <a:spcPct val="150000"/>
              </a:lnSpc>
              <a:spcBef>
                <a:spcPts val="0"/>
              </a:spcBef>
              <a:spcAft>
                <a:spcPts val="0"/>
              </a:spcAft>
              <a:buNone/>
            </a:pPr>
            <a:r>
              <a:rPr b="1" lang="en" sz="1400">
                <a:solidFill>
                  <a:srgbClr val="F3F3F3"/>
                </a:solidFill>
                <a:latin typeface="Arial"/>
                <a:ea typeface="Arial"/>
                <a:cs typeface="Arial"/>
                <a:sym typeface="Arial"/>
              </a:rPr>
              <a:t>3. </a:t>
            </a:r>
            <a:r>
              <a:rPr b="1" lang="en" sz="1400">
                <a:solidFill>
                  <a:srgbClr val="F3F3F3"/>
                </a:solidFill>
                <a:latin typeface="Arial"/>
                <a:ea typeface="Arial"/>
                <a:cs typeface="Arial"/>
                <a:sym typeface="Arial"/>
              </a:rPr>
              <a:t>To reduce the bias in the confusion matrix, we can try tuning the decision  boundaries in a proper way in certain classes. </a:t>
            </a:r>
            <a:endParaRPr b="1" sz="1400">
              <a:solidFill>
                <a:srgbClr val="F3F3F3"/>
              </a:solidFill>
              <a:latin typeface="Arial"/>
              <a:ea typeface="Arial"/>
              <a:cs typeface="Arial"/>
              <a:sym typeface="Arial"/>
            </a:endParaRPr>
          </a:p>
          <a:p>
            <a:pPr indent="0" lvl="0" marL="0" rtl="0" algn="just">
              <a:lnSpc>
                <a:spcPct val="150000"/>
              </a:lnSpc>
              <a:spcBef>
                <a:spcPts val="0"/>
              </a:spcBef>
              <a:spcAft>
                <a:spcPts val="0"/>
              </a:spcAft>
              <a:buNone/>
            </a:pPr>
            <a:r>
              <a:t/>
            </a:r>
            <a:endParaRPr b="1" sz="1400">
              <a:solidFill>
                <a:srgbClr val="F3F3F3"/>
              </a:solidFill>
              <a:latin typeface="Arial"/>
              <a:ea typeface="Arial"/>
              <a:cs typeface="Arial"/>
              <a:sym typeface="Arial"/>
            </a:endParaRPr>
          </a:p>
          <a:p>
            <a:pPr indent="0" lvl="0" marL="0" rtl="0" algn="just">
              <a:lnSpc>
                <a:spcPct val="150000"/>
              </a:lnSpc>
              <a:spcBef>
                <a:spcPts val="0"/>
              </a:spcBef>
              <a:spcAft>
                <a:spcPts val="0"/>
              </a:spcAft>
              <a:buNone/>
            </a:pPr>
            <a:r>
              <a:rPr b="1" lang="en" sz="1400">
                <a:solidFill>
                  <a:srgbClr val="F3F3F3"/>
                </a:solidFill>
                <a:latin typeface="Arial"/>
                <a:ea typeface="Arial"/>
                <a:cs typeface="Arial"/>
                <a:sym typeface="Arial"/>
              </a:rPr>
              <a:t>4. Train RGB and INR separately?</a:t>
            </a:r>
            <a:endParaRPr b="1" sz="1400">
              <a:solidFill>
                <a:srgbClr val="F3F3F3"/>
              </a:solidFill>
              <a:latin typeface="Arial"/>
              <a:ea typeface="Arial"/>
              <a:cs typeface="Arial"/>
              <a:sym typeface="Arial"/>
            </a:endParaRPr>
          </a:p>
          <a:p>
            <a:pPr indent="0" lvl="0" marL="0" rtl="0" algn="just">
              <a:lnSpc>
                <a:spcPct val="150000"/>
              </a:lnSpc>
              <a:spcBef>
                <a:spcPts val="0"/>
              </a:spcBef>
              <a:spcAft>
                <a:spcPts val="0"/>
              </a:spcAft>
              <a:buNone/>
            </a:pPr>
            <a:r>
              <a:t/>
            </a:r>
            <a:endParaRPr b="1" sz="1400">
              <a:solidFill>
                <a:srgbClr val="F3F3F3"/>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idx="1" type="body"/>
          </p:nvPr>
        </p:nvSpPr>
        <p:spPr>
          <a:xfrm>
            <a:off x="3658050" y="2051575"/>
            <a:ext cx="1687500" cy="5355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3600"/>
              <a:t>Q &amp; A</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156025" y="4341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Lato"/>
                <a:ea typeface="Lato"/>
                <a:cs typeface="Lato"/>
                <a:sym typeface="Lato"/>
              </a:rPr>
              <a:t>The Airborne Dataset</a:t>
            </a:r>
            <a:endParaRPr>
              <a:latin typeface="Lato"/>
              <a:ea typeface="Lato"/>
              <a:cs typeface="Lato"/>
              <a:sym typeface="Lato"/>
            </a:endParaRPr>
          </a:p>
        </p:txBody>
      </p:sp>
      <p:sp>
        <p:nvSpPr>
          <p:cNvPr id="141" name="Shape 141"/>
          <p:cNvSpPr txBox="1"/>
          <p:nvPr>
            <p:ph idx="1" type="body"/>
          </p:nvPr>
        </p:nvSpPr>
        <p:spPr>
          <a:xfrm>
            <a:off x="1378350" y="2835800"/>
            <a:ext cx="4230000" cy="1923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Arial"/>
                <a:ea typeface="Arial"/>
                <a:cs typeface="Arial"/>
                <a:sym typeface="Arial"/>
              </a:rPr>
              <a:t>      </a:t>
            </a:r>
            <a:r>
              <a:rPr lang="en" sz="1400">
                <a:latin typeface="Arial"/>
                <a:ea typeface="Arial"/>
                <a:cs typeface="Arial"/>
                <a:sym typeface="Arial"/>
              </a:rPr>
              <a:t>  Why Land Cover Classification?</a:t>
            </a:r>
            <a:endParaRPr sz="1400">
              <a:latin typeface="Arial"/>
              <a:ea typeface="Arial"/>
              <a:cs typeface="Arial"/>
              <a:sym typeface="Arial"/>
            </a:endParaRPr>
          </a:p>
          <a:p>
            <a:pPr indent="0" lvl="0" marL="0" rtl="0" algn="just">
              <a:spcBef>
                <a:spcPts val="1600"/>
              </a:spcBef>
              <a:spcAft>
                <a:spcPts val="0"/>
              </a:spcAft>
              <a:buNone/>
            </a:pPr>
            <a:r>
              <a:rPr lang="en">
                <a:latin typeface="Arial"/>
                <a:ea typeface="Arial"/>
                <a:cs typeface="Arial"/>
                <a:sym typeface="Arial"/>
              </a:rPr>
              <a:t>For years scientists across the world have been mapping changes in the landscape to prevent future disasters, monitor natural resources, and collect information on the environment. When land covers change, our health, economy, and environment can all be affected.</a:t>
            </a:r>
            <a:endParaRPr>
              <a:latin typeface="Arial"/>
              <a:ea typeface="Arial"/>
              <a:cs typeface="Arial"/>
              <a:sym typeface="Arial"/>
            </a:endParaRPr>
          </a:p>
          <a:p>
            <a:pPr indent="0" lvl="0" marL="0" rtl="0">
              <a:spcBef>
                <a:spcPts val="1600"/>
              </a:spcBef>
              <a:spcAft>
                <a:spcPts val="0"/>
              </a:spcAft>
              <a:buNone/>
            </a:pPr>
            <a:r>
              <a:t/>
            </a:r>
            <a:endParaRPr>
              <a:latin typeface="Arial"/>
              <a:ea typeface="Arial"/>
              <a:cs typeface="Arial"/>
              <a:sym typeface="Arial"/>
            </a:endParaRPr>
          </a:p>
          <a:p>
            <a:pPr indent="0" lvl="0" marL="0" rtl="0">
              <a:spcBef>
                <a:spcPts val="1600"/>
              </a:spcBef>
              <a:spcAft>
                <a:spcPts val="0"/>
              </a:spcAft>
              <a:buNone/>
            </a:pPr>
            <a:r>
              <a:t/>
            </a:r>
            <a:endParaRPr>
              <a:latin typeface="Arial"/>
              <a:ea typeface="Arial"/>
              <a:cs typeface="Arial"/>
              <a:sym typeface="Arial"/>
            </a:endParaRPr>
          </a:p>
          <a:p>
            <a:pPr indent="0" lvl="0" marL="0" rtl="0">
              <a:spcBef>
                <a:spcPts val="1600"/>
              </a:spcBef>
              <a:spcAft>
                <a:spcPts val="0"/>
              </a:spcAft>
              <a:buNone/>
            </a:pPr>
            <a:r>
              <a:t/>
            </a:r>
            <a:endParaRPr>
              <a:latin typeface="Arial"/>
              <a:ea typeface="Arial"/>
              <a:cs typeface="Arial"/>
              <a:sym typeface="Arial"/>
            </a:endParaRPr>
          </a:p>
          <a:p>
            <a:pPr indent="0" lvl="0" marL="0" rtl="0">
              <a:spcBef>
                <a:spcPts val="1600"/>
              </a:spcBef>
              <a:spcAft>
                <a:spcPts val="1600"/>
              </a:spcAft>
              <a:buNone/>
            </a:pPr>
            <a:r>
              <a:rPr lang="en">
                <a:latin typeface="Arial"/>
                <a:ea typeface="Arial"/>
                <a:cs typeface="Arial"/>
                <a:sym typeface="Arial"/>
              </a:rPr>
              <a:t>        </a:t>
            </a:r>
            <a:endParaRPr>
              <a:latin typeface="Arial"/>
              <a:ea typeface="Arial"/>
              <a:cs typeface="Arial"/>
              <a:sym typeface="Arial"/>
            </a:endParaRPr>
          </a:p>
        </p:txBody>
      </p:sp>
      <p:pic>
        <p:nvPicPr>
          <p:cNvPr id="142" name="Shape 142"/>
          <p:cNvPicPr preferRelativeResize="0"/>
          <p:nvPr/>
        </p:nvPicPr>
        <p:blipFill>
          <a:blip r:embed="rId3">
            <a:alphaModFix/>
          </a:blip>
          <a:stretch>
            <a:fillRect/>
          </a:stretch>
        </p:blipFill>
        <p:spPr>
          <a:xfrm>
            <a:off x="5831275" y="1161675"/>
            <a:ext cx="3041024" cy="3081799"/>
          </a:xfrm>
          <a:prstGeom prst="rect">
            <a:avLst/>
          </a:prstGeom>
          <a:noFill/>
          <a:ln>
            <a:noFill/>
          </a:ln>
        </p:spPr>
      </p:pic>
      <p:sp>
        <p:nvSpPr>
          <p:cNvPr id="143" name="Shape 143"/>
          <p:cNvSpPr txBox="1"/>
          <p:nvPr/>
        </p:nvSpPr>
        <p:spPr>
          <a:xfrm>
            <a:off x="1558200" y="1243150"/>
            <a:ext cx="3344700" cy="128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lt1"/>
                </a:solidFill>
              </a:rPr>
              <a:t>Our Dataset</a:t>
            </a:r>
            <a:endParaRPr sz="1300">
              <a:solidFill>
                <a:schemeClr val="lt1"/>
              </a:solidFill>
            </a:endParaRPr>
          </a:p>
          <a:p>
            <a:pPr indent="0" lvl="0" marL="0" rtl="0" algn="ctr">
              <a:spcBef>
                <a:spcPts val="0"/>
              </a:spcBef>
              <a:spcAft>
                <a:spcPts val="0"/>
              </a:spcAft>
              <a:buNone/>
            </a:pPr>
            <a:r>
              <a:t/>
            </a:r>
            <a:endParaRPr sz="1300">
              <a:solidFill>
                <a:schemeClr val="lt1"/>
              </a:solidFill>
            </a:endParaRPr>
          </a:p>
          <a:p>
            <a:pPr indent="0" lvl="0" marL="0" rtl="0" algn="l">
              <a:spcBef>
                <a:spcPts val="0"/>
              </a:spcBef>
              <a:spcAft>
                <a:spcPts val="0"/>
              </a:spcAft>
              <a:buNone/>
            </a:pPr>
            <a:r>
              <a:rPr lang="en" sz="1300">
                <a:solidFill>
                  <a:schemeClr val="lt1"/>
                </a:solidFill>
              </a:rPr>
              <a:t>Covering different landscapes like forests, water, mountains, etc;</a:t>
            </a:r>
            <a:endParaRPr sz="1300">
              <a:solidFill>
                <a:schemeClr val="lt1"/>
              </a:solidFill>
            </a:endParaRPr>
          </a:p>
          <a:p>
            <a:pPr indent="0" lvl="0" marL="0" rtl="0" algn="l">
              <a:spcBef>
                <a:spcPts val="0"/>
              </a:spcBef>
              <a:spcAft>
                <a:spcPts val="0"/>
              </a:spcAft>
              <a:buNone/>
            </a:pPr>
            <a:r>
              <a:t/>
            </a:r>
            <a:endParaRPr sz="1300">
              <a:solidFill>
                <a:schemeClr val="lt1"/>
              </a:solidFill>
            </a:endParaRPr>
          </a:p>
          <a:p>
            <a:pPr indent="0" lvl="0" marL="0" rtl="0" algn="l">
              <a:spcBef>
                <a:spcPts val="0"/>
              </a:spcBef>
              <a:spcAft>
                <a:spcPts val="0"/>
              </a:spcAft>
              <a:buNone/>
            </a:pPr>
            <a:r>
              <a:t/>
            </a:r>
            <a:endParaRPr sz="1300">
              <a:solidFill>
                <a:schemeClr val="lt1"/>
              </a:solidFill>
            </a:endParaRPr>
          </a:p>
          <a:p>
            <a:pPr indent="0" lvl="0" marL="0" algn="l">
              <a:spcBef>
                <a:spcPts val="0"/>
              </a:spcBef>
              <a:spcAft>
                <a:spcPts val="0"/>
              </a:spcAft>
              <a:buNone/>
            </a:pPr>
            <a:r>
              <a:t/>
            </a:r>
            <a:endParaRPr sz="13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Airborne Dataset</a:t>
            </a:r>
            <a:endParaRPr/>
          </a:p>
        </p:txBody>
      </p:sp>
      <p:sp>
        <p:nvSpPr>
          <p:cNvPr id="149" name="Shape 149"/>
          <p:cNvSpPr txBox="1"/>
          <p:nvPr>
            <p:ph idx="1" type="body"/>
          </p:nvPr>
        </p:nvSpPr>
        <p:spPr>
          <a:xfrm>
            <a:off x="688000" y="1307850"/>
            <a:ext cx="5001900" cy="2629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200">
                <a:solidFill>
                  <a:srgbClr val="EFEFEF"/>
                </a:solidFill>
                <a:latin typeface="Arial"/>
                <a:ea typeface="Arial"/>
                <a:cs typeface="Arial"/>
                <a:sym typeface="Arial"/>
              </a:rPr>
              <a:t>     </a:t>
            </a:r>
            <a:endParaRPr b="1" sz="1200">
              <a:solidFill>
                <a:srgbClr val="EFEFEF"/>
              </a:solidFill>
              <a:latin typeface="Arial"/>
              <a:ea typeface="Arial"/>
              <a:cs typeface="Arial"/>
              <a:sym typeface="Arial"/>
            </a:endParaRPr>
          </a:p>
          <a:p>
            <a:pPr indent="-311150" lvl="0" marL="457200" rtl="0" algn="just">
              <a:spcBef>
                <a:spcPts val="0"/>
              </a:spcBef>
              <a:spcAft>
                <a:spcPts val="0"/>
              </a:spcAft>
              <a:buClr>
                <a:srgbClr val="EFEFEF"/>
              </a:buClr>
              <a:buSzPts val="1300"/>
              <a:buFont typeface="Times New Roman"/>
              <a:buChar char="●"/>
            </a:pPr>
            <a:r>
              <a:rPr b="1" lang="en" sz="1400">
                <a:solidFill>
                  <a:srgbClr val="EFEFEF"/>
                </a:solidFill>
                <a:latin typeface="Arial"/>
                <a:ea typeface="Arial"/>
                <a:cs typeface="Arial"/>
                <a:sym typeface="Arial"/>
              </a:rPr>
              <a:t> Size:</a:t>
            </a:r>
            <a:r>
              <a:rPr lang="en" sz="1200">
                <a:solidFill>
                  <a:srgbClr val="EFEFEF"/>
                </a:solidFill>
                <a:latin typeface="Arial"/>
                <a:ea typeface="Arial"/>
                <a:cs typeface="Arial"/>
                <a:sym typeface="Arial"/>
              </a:rPr>
              <a:t> 2.42 G</a:t>
            </a:r>
            <a:r>
              <a:rPr b="1" lang="en" sz="1200">
                <a:solidFill>
                  <a:srgbClr val="EFEFEF"/>
                </a:solidFill>
                <a:latin typeface="Arial"/>
                <a:ea typeface="Arial"/>
                <a:cs typeface="Arial"/>
                <a:sym typeface="Arial"/>
              </a:rPr>
              <a:t> </a:t>
            </a:r>
            <a:endParaRPr b="1" sz="1200">
              <a:solidFill>
                <a:srgbClr val="EFEFEF"/>
              </a:solidFill>
              <a:latin typeface="Arial"/>
              <a:ea typeface="Arial"/>
              <a:cs typeface="Arial"/>
              <a:sym typeface="Arial"/>
            </a:endParaRPr>
          </a:p>
          <a:p>
            <a:pPr indent="0" lvl="0" marL="0" rtl="0" algn="just">
              <a:spcBef>
                <a:spcPts val="0"/>
              </a:spcBef>
              <a:spcAft>
                <a:spcPts val="0"/>
              </a:spcAft>
              <a:buNone/>
            </a:pPr>
            <a:r>
              <a:rPr lang="en" sz="1200">
                <a:solidFill>
                  <a:srgbClr val="EFEFEF"/>
                </a:solidFill>
                <a:latin typeface="Arial"/>
                <a:ea typeface="Arial"/>
                <a:cs typeface="Arial"/>
                <a:sym typeface="Arial"/>
              </a:rPr>
              <a:t>                       405,000 images </a:t>
            </a:r>
            <a:endParaRPr sz="1200">
              <a:solidFill>
                <a:srgbClr val="EFEFEF"/>
              </a:solidFill>
              <a:latin typeface="Arial"/>
              <a:ea typeface="Arial"/>
              <a:cs typeface="Arial"/>
              <a:sym typeface="Arial"/>
            </a:endParaRPr>
          </a:p>
          <a:p>
            <a:pPr indent="0" lvl="0" marL="0" rtl="0" algn="just">
              <a:spcBef>
                <a:spcPts val="0"/>
              </a:spcBef>
              <a:spcAft>
                <a:spcPts val="0"/>
              </a:spcAft>
              <a:buNone/>
            </a:pPr>
            <a:r>
              <a:rPr lang="en" sz="1200">
                <a:solidFill>
                  <a:srgbClr val="EFEFEF"/>
                </a:solidFill>
                <a:latin typeface="Arial"/>
                <a:ea typeface="Arial"/>
                <a:cs typeface="Arial"/>
                <a:sym typeface="Arial"/>
              </a:rPr>
              <a:t>                       Training Set: 324,000</a:t>
            </a:r>
            <a:endParaRPr sz="1200">
              <a:solidFill>
                <a:srgbClr val="EFEFEF"/>
              </a:solidFill>
              <a:latin typeface="Arial"/>
              <a:ea typeface="Arial"/>
              <a:cs typeface="Arial"/>
              <a:sym typeface="Arial"/>
            </a:endParaRPr>
          </a:p>
          <a:p>
            <a:pPr indent="0" lvl="0" marL="0" rtl="0" algn="just">
              <a:spcBef>
                <a:spcPts val="0"/>
              </a:spcBef>
              <a:spcAft>
                <a:spcPts val="0"/>
              </a:spcAft>
              <a:buNone/>
            </a:pPr>
            <a:r>
              <a:rPr lang="en" sz="1200">
                <a:solidFill>
                  <a:srgbClr val="EFEFEF"/>
                </a:solidFill>
                <a:latin typeface="Arial"/>
                <a:ea typeface="Arial"/>
                <a:cs typeface="Arial"/>
                <a:sym typeface="Arial"/>
              </a:rPr>
              <a:t>                        Testing Set: 81,000</a:t>
            </a:r>
            <a:endParaRPr sz="1200">
              <a:solidFill>
                <a:srgbClr val="EFEFEF"/>
              </a:solidFill>
              <a:latin typeface="Arial"/>
              <a:ea typeface="Arial"/>
              <a:cs typeface="Arial"/>
              <a:sym typeface="Arial"/>
            </a:endParaRPr>
          </a:p>
          <a:p>
            <a:pPr indent="0" lvl="0" marL="0" rtl="0" algn="just">
              <a:spcBef>
                <a:spcPts val="0"/>
              </a:spcBef>
              <a:spcAft>
                <a:spcPts val="0"/>
              </a:spcAft>
              <a:buNone/>
            </a:pPr>
            <a:r>
              <a:rPr b="1" lang="en">
                <a:latin typeface="Arial"/>
                <a:ea typeface="Arial"/>
                <a:cs typeface="Arial"/>
                <a:sym typeface="Arial"/>
              </a:rPr>
              <a:t>                  </a:t>
            </a:r>
            <a:r>
              <a:rPr lang="en">
                <a:latin typeface="Arial"/>
                <a:ea typeface="Arial"/>
                <a:cs typeface="Arial"/>
                <a:sym typeface="Arial"/>
              </a:rPr>
              <a:t>    </a:t>
            </a:r>
            <a:r>
              <a:rPr lang="en">
                <a:latin typeface="Arial"/>
                <a:ea typeface="Arial"/>
                <a:cs typeface="Arial"/>
                <a:sym typeface="Arial"/>
              </a:rPr>
              <a:t>Image size: 28 X 28 X 4 </a:t>
            </a:r>
            <a:endParaRPr sz="1400">
              <a:solidFill>
                <a:srgbClr val="EFEFEF"/>
              </a:solidFill>
              <a:latin typeface="Arial"/>
              <a:ea typeface="Arial"/>
              <a:cs typeface="Arial"/>
              <a:sym typeface="Arial"/>
            </a:endParaRPr>
          </a:p>
          <a:p>
            <a:pPr indent="0" lvl="0" marL="0" rtl="0" algn="just">
              <a:spcBef>
                <a:spcPts val="0"/>
              </a:spcBef>
              <a:spcAft>
                <a:spcPts val="0"/>
              </a:spcAft>
              <a:buNone/>
            </a:pPr>
            <a:r>
              <a:t/>
            </a:r>
            <a:endParaRPr sz="1400">
              <a:solidFill>
                <a:srgbClr val="EFEFEF"/>
              </a:solidFill>
              <a:latin typeface="Arial"/>
              <a:ea typeface="Arial"/>
              <a:cs typeface="Arial"/>
              <a:sym typeface="Arial"/>
            </a:endParaRPr>
          </a:p>
          <a:p>
            <a:pPr indent="-311150" lvl="0" marL="457200" rtl="0">
              <a:spcBef>
                <a:spcPts val="0"/>
              </a:spcBef>
              <a:spcAft>
                <a:spcPts val="0"/>
              </a:spcAft>
              <a:buSzPts val="1300"/>
              <a:buFont typeface="Arial"/>
              <a:buChar char="●"/>
            </a:pPr>
            <a:r>
              <a:rPr b="1" lang="en">
                <a:latin typeface="Arial"/>
                <a:ea typeface="Arial"/>
                <a:cs typeface="Arial"/>
                <a:sym typeface="Arial"/>
              </a:rPr>
              <a:t>6 Classes</a:t>
            </a:r>
            <a:endParaRPr b="1">
              <a:latin typeface="Arial"/>
              <a:ea typeface="Arial"/>
              <a:cs typeface="Arial"/>
              <a:sym typeface="Arial"/>
            </a:endParaRPr>
          </a:p>
          <a:p>
            <a:pPr indent="0" lvl="0" marL="0" rtl="0">
              <a:spcBef>
                <a:spcPts val="1600"/>
              </a:spcBef>
              <a:spcAft>
                <a:spcPts val="0"/>
              </a:spcAft>
              <a:buNone/>
            </a:pPr>
            <a:r>
              <a:t/>
            </a:r>
            <a:endParaRPr>
              <a:latin typeface="Arial"/>
              <a:ea typeface="Arial"/>
              <a:cs typeface="Arial"/>
              <a:sym typeface="Arial"/>
            </a:endParaRPr>
          </a:p>
          <a:p>
            <a:pPr indent="0" lvl="0" marL="0" rtl="0" algn="just">
              <a:lnSpc>
                <a:spcPct val="150000"/>
              </a:lnSpc>
              <a:spcBef>
                <a:spcPts val="1600"/>
              </a:spcBef>
              <a:spcAft>
                <a:spcPts val="0"/>
              </a:spcAft>
              <a:buNone/>
            </a:pPr>
            <a:r>
              <a:t/>
            </a:r>
            <a:endParaRPr/>
          </a:p>
          <a:p>
            <a:pPr indent="0" lvl="0" marL="0" rtl="0">
              <a:spcBef>
                <a:spcPts val="0"/>
              </a:spcBef>
              <a:spcAft>
                <a:spcPts val="1600"/>
              </a:spcAft>
              <a:buNone/>
            </a:pPr>
            <a:r>
              <a:t/>
            </a:r>
            <a:endParaRPr/>
          </a:p>
        </p:txBody>
      </p:sp>
      <p:pic>
        <p:nvPicPr>
          <p:cNvPr id="150" name="Shape 150"/>
          <p:cNvPicPr preferRelativeResize="0"/>
          <p:nvPr/>
        </p:nvPicPr>
        <p:blipFill>
          <a:blip r:embed="rId3">
            <a:alphaModFix/>
          </a:blip>
          <a:stretch>
            <a:fillRect/>
          </a:stretch>
        </p:blipFill>
        <p:spPr>
          <a:xfrm>
            <a:off x="5760650" y="2454650"/>
            <a:ext cx="3001801" cy="2517375"/>
          </a:xfrm>
          <a:prstGeom prst="rect">
            <a:avLst/>
          </a:prstGeom>
          <a:noFill/>
          <a:ln>
            <a:noFill/>
          </a:ln>
        </p:spPr>
      </p:pic>
      <p:pic>
        <p:nvPicPr>
          <p:cNvPr id="151" name="Shape 151"/>
          <p:cNvPicPr preferRelativeResize="0"/>
          <p:nvPr/>
        </p:nvPicPr>
        <p:blipFill>
          <a:blip r:embed="rId4">
            <a:alphaModFix/>
          </a:blip>
          <a:stretch>
            <a:fillRect/>
          </a:stretch>
        </p:blipFill>
        <p:spPr>
          <a:xfrm>
            <a:off x="2183400" y="3031763"/>
            <a:ext cx="2935399" cy="1667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Project Overview</a:t>
            </a:r>
            <a:endParaRPr/>
          </a:p>
          <a:p>
            <a:pPr indent="0" lvl="0" marL="0" rtl="0">
              <a:spcBef>
                <a:spcPts val="0"/>
              </a:spcBef>
              <a:spcAft>
                <a:spcPts val="0"/>
              </a:spcAft>
              <a:buNone/>
            </a:pPr>
            <a:r>
              <a:t/>
            </a:r>
            <a:endParaRPr/>
          </a:p>
        </p:txBody>
      </p:sp>
      <p:sp>
        <p:nvSpPr>
          <p:cNvPr id="157" name="Shape 157"/>
          <p:cNvSpPr txBox="1"/>
          <p:nvPr/>
        </p:nvSpPr>
        <p:spPr>
          <a:xfrm>
            <a:off x="722325" y="1101700"/>
            <a:ext cx="8108400" cy="2496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a:solidFill>
                <a:srgbClr val="F3F3F3"/>
              </a:solidFill>
            </a:endParaRPr>
          </a:p>
          <a:p>
            <a:pPr indent="0" lvl="0" marL="0" rtl="0">
              <a:spcBef>
                <a:spcPts val="0"/>
              </a:spcBef>
              <a:spcAft>
                <a:spcPts val="0"/>
              </a:spcAft>
              <a:buNone/>
            </a:pPr>
            <a:r>
              <a:t/>
            </a:r>
            <a:endParaRPr b="1">
              <a:solidFill>
                <a:srgbClr val="F3F3F3"/>
              </a:solidFill>
            </a:endParaRPr>
          </a:p>
          <a:p>
            <a:pPr indent="0" lvl="0" marL="0">
              <a:spcBef>
                <a:spcPts val="0"/>
              </a:spcBef>
              <a:spcAft>
                <a:spcPts val="0"/>
              </a:spcAft>
              <a:buNone/>
            </a:pPr>
            <a:r>
              <a:rPr b="1" lang="en">
                <a:solidFill>
                  <a:srgbClr val="F3F3F3"/>
                </a:solidFill>
              </a:rPr>
              <a:t>     </a:t>
            </a:r>
            <a:r>
              <a:rPr lang="en">
                <a:solidFill>
                  <a:srgbClr val="F3F3F3"/>
                </a:solidFill>
              </a:rPr>
              <a:t>   </a:t>
            </a:r>
            <a:endParaRPr>
              <a:solidFill>
                <a:srgbClr val="F3F3F3"/>
              </a:solidFill>
            </a:endParaRPr>
          </a:p>
          <a:p>
            <a:pPr indent="0" lvl="0" marL="0">
              <a:spcBef>
                <a:spcPts val="0"/>
              </a:spcBef>
              <a:spcAft>
                <a:spcPts val="0"/>
              </a:spcAft>
              <a:buNone/>
            </a:pPr>
            <a:r>
              <a:t/>
            </a:r>
            <a:endParaRPr>
              <a:solidFill>
                <a:srgbClr val="F3F3F3"/>
              </a:solidFill>
            </a:endParaRPr>
          </a:p>
          <a:p>
            <a:pPr indent="0" lvl="0" marL="0">
              <a:spcBef>
                <a:spcPts val="0"/>
              </a:spcBef>
              <a:spcAft>
                <a:spcPts val="0"/>
              </a:spcAft>
              <a:buNone/>
            </a:pPr>
            <a:r>
              <a:t/>
            </a:r>
            <a:endParaRPr>
              <a:solidFill>
                <a:srgbClr val="F3F3F3"/>
              </a:solidFill>
            </a:endParaRPr>
          </a:p>
          <a:p>
            <a:pPr indent="0" lvl="0" marL="0">
              <a:spcBef>
                <a:spcPts val="0"/>
              </a:spcBef>
              <a:spcAft>
                <a:spcPts val="0"/>
              </a:spcAft>
              <a:buNone/>
            </a:pPr>
            <a:r>
              <a:t/>
            </a:r>
            <a:endParaRPr>
              <a:solidFill>
                <a:srgbClr val="F3F3F3"/>
              </a:solidFill>
            </a:endParaRPr>
          </a:p>
          <a:p>
            <a:pPr indent="0" lvl="0" marL="0">
              <a:spcBef>
                <a:spcPts val="0"/>
              </a:spcBef>
              <a:spcAft>
                <a:spcPts val="0"/>
              </a:spcAft>
              <a:buNone/>
            </a:pPr>
            <a:r>
              <a:t/>
            </a:r>
            <a:endParaRPr>
              <a:solidFill>
                <a:srgbClr val="F3F3F3"/>
              </a:solidFill>
            </a:endParaRPr>
          </a:p>
          <a:p>
            <a:pPr indent="0" lvl="0" marL="0" rtl="0">
              <a:spcBef>
                <a:spcPts val="0"/>
              </a:spcBef>
              <a:spcAft>
                <a:spcPts val="0"/>
              </a:spcAft>
              <a:buNone/>
            </a:pPr>
            <a:r>
              <a:rPr lang="en">
                <a:solidFill>
                  <a:srgbClr val="F3F3F3"/>
                </a:solidFill>
              </a:rPr>
              <a:t>                              - Data Validation - Implemente Network - Vary Parameters - Performance Metrics </a:t>
            </a:r>
            <a:endParaRPr/>
          </a:p>
        </p:txBody>
      </p:sp>
      <p:pic>
        <p:nvPicPr>
          <p:cNvPr id="158" name="Shape 158"/>
          <p:cNvPicPr preferRelativeResize="0"/>
          <p:nvPr/>
        </p:nvPicPr>
        <p:blipFill>
          <a:blip r:embed="rId3">
            <a:alphaModFix/>
          </a:blip>
          <a:stretch>
            <a:fillRect/>
          </a:stretch>
        </p:blipFill>
        <p:spPr>
          <a:xfrm>
            <a:off x="1061050" y="2379350"/>
            <a:ext cx="1111575" cy="726350"/>
          </a:xfrm>
          <a:prstGeom prst="rect">
            <a:avLst/>
          </a:prstGeom>
          <a:noFill/>
          <a:ln>
            <a:noFill/>
          </a:ln>
        </p:spPr>
      </p:pic>
      <p:sp>
        <p:nvSpPr>
          <p:cNvPr id="159" name="Shape 159"/>
          <p:cNvSpPr txBox="1"/>
          <p:nvPr/>
        </p:nvSpPr>
        <p:spPr>
          <a:xfrm>
            <a:off x="2465650" y="2758925"/>
            <a:ext cx="1333800" cy="1141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solidFill>
                <a:srgbClr val="F3F3F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Project Overview - </a:t>
            </a:r>
            <a:endParaRPr/>
          </a:p>
          <a:p>
            <a:pPr indent="0" lvl="0" marL="0">
              <a:spcBef>
                <a:spcPts val="0"/>
              </a:spcBef>
              <a:spcAft>
                <a:spcPts val="0"/>
              </a:spcAft>
              <a:buNone/>
            </a:pPr>
            <a:r>
              <a:t/>
            </a:r>
            <a:endParaRPr/>
          </a:p>
        </p:txBody>
      </p:sp>
      <p:pic>
        <p:nvPicPr>
          <p:cNvPr id="165" name="Shape 165"/>
          <p:cNvPicPr preferRelativeResize="0"/>
          <p:nvPr/>
        </p:nvPicPr>
        <p:blipFill rotWithShape="1">
          <a:blip r:embed="rId3">
            <a:alphaModFix/>
          </a:blip>
          <a:srcRect b="13769" l="0" r="0" t="-13770"/>
          <a:stretch/>
        </p:blipFill>
        <p:spPr>
          <a:xfrm>
            <a:off x="3071470" y="1307846"/>
            <a:ext cx="1778449" cy="402375"/>
          </a:xfrm>
          <a:prstGeom prst="rect">
            <a:avLst/>
          </a:prstGeom>
          <a:noFill/>
          <a:ln>
            <a:noFill/>
          </a:ln>
        </p:spPr>
      </p:pic>
      <p:pic>
        <p:nvPicPr>
          <p:cNvPr id="166" name="Shape 166"/>
          <p:cNvPicPr preferRelativeResize="0"/>
          <p:nvPr/>
        </p:nvPicPr>
        <p:blipFill>
          <a:blip r:embed="rId4">
            <a:alphaModFix/>
          </a:blip>
          <a:stretch>
            <a:fillRect/>
          </a:stretch>
        </p:blipFill>
        <p:spPr>
          <a:xfrm>
            <a:off x="2117050" y="2587075"/>
            <a:ext cx="4656152" cy="1616850"/>
          </a:xfrm>
          <a:prstGeom prst="rect">
            <a:avLst/>
          </a:prstGeom>
          <a:noFill/>
          <a:ln>
            <a:noFill/>
          </a:ln>
        </p:spPr>
      </p:pic>
      <p:sp>
        <p:nvSpPr>
          <p:cNvPr id="167" name="Shape 167"/>
          <p:cNvSpPr txBox="1"/>
          <p:nvPr/>
        </p:nvSpPr>
        <p:spPr>
          <a:xfrm>
            <a:off x="4299525" y="262375"/>
            <a:ext cx="4512000" cy="609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a:solidFill>
                <a:srgbClr val="F3F3F3"/>
              </a:solidFill>
            </a:endParaRPr>
          </a:p>
          <a:p>
            <a:pPr indent="0" lvl="0" marL="0" rtl="0">
              <a:spcBef>
                <a:spcPts val="0"/>
              </a:spcBef>
              <a:spcAft>
                <a:spcPts val="0"/>
              </a:spcAft>
              <a:buNone/>
            </a:pPr>
            <a:r>
              <a:rPr b="1" lang="en">
                <a:solidFill>
                  <a:srgbClr val="F3F3F3"/>
                </a:solidFill>
              </a:rPr>
              <a:t>Implementation of Convolution NN with Pytorch</a:t>
            </a:r>
            <a:endParaRPr b="1">
              <a:solidFill>
                <a:srgbClr val="F3F3F3"/>
              </a:solidFill>
            </a:endParaRPr>
          </a:p>
          <a:p>
            <a:pPr indent="0" lvl="0" marL="0" rtl="0">
              <a:spcBef>
                <a:spcPts val="0"/>
              </a:spcBef>
              <a:spcAft>
                <a:spcPts val="0"/>
              </a:spcAft>
              <a:buNone/>
            </a:pPr>
            <a:r>
              <a:t/>
            </a:r>
            <a:endParaRPr b="1">
              <a:solidFill>
                <a:srgbClr val="F3F3F3"/>
              </a:solidFill>
            </a:endParaRPr>
          </a:p>
          <a:p>
            <a:pPr indent="0" lvl="0" marL="0">
              <a:spcBef>
                <a:spcPts val="0"/>
              </a:spcBef>
              <a:spcAft>
                <a:spcPts val="0"/>
              </a:spcAft>
              <a:buNone/>
            </a:pPr>
            <a:r>
              <a:rPr b="1" lang="en">
                <a:solidFill>
                  <a:srgbClr val="F3F3F3"/>
                </a:solidFill>
              </a:rPr>
              <a:t>        </a:t>
            </a:r>
            <a:endParaRPr b="1">
              <a:solidFill>
                <a:srgbClr val="F3F3F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Project Overview - </a:t>
            </a:r>
            <a:endParaRPr/>
          </a:p>
          <a:p>
            <a:pPr indent="0" lvl="0" marL="0" rtl="0">
              <a:spcBef>
                <a:spcPts val="0"/>
              </a:spcBef>
              <a:spcAft>
                <a:spcPts val="0"/>
              </a:spcAft>
              <a:buNone/>
            </a:pPr>
            <a:r>
              <a:t/>
            </a:r>
            <a:endParaRPr/>
          </a:p>
        </p:txBody>
      </p:sp>
      <p:sp>
        <p:nvSpPr>
          <p:cNvPr id="173" name="Shape 173"/>
          <p:cNvSpPr txBox="1"/>
          <p:nvPr/>
        </p:nvSpPr>
        <p:spPr>
          <a:xfrm>
            <a:off x="4322375" y="458950"/>
            <a:ext cx="3790200" cy="601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F3F3F3"/>
                </a:solidFill>
              </a:rPr>
              <a:t>Network Configurations and Parameters </a:t>
            </a:r>
            <a:endParaRPr b="1">
              <a:solidFill>
                <a:srgbClr val="F3F3F3"/>
              </a:solidFill>
            </a:endParaRPr>
          </a:p>
          <a:p>
            <a:pPr indent="0" lvl="0" marL="0" rtl="0">
              <a:spcBef>
                <a:spcPts val="0"/>
              </a:spcBef>
              <a:spcAft>
                <a:spcPts val="0"/>
              </a:spcAft>
              <a:buNone/>
            </a:pPr>
            <a:r>
              <a:t/>
            </a:r>
            <a:endParaRPr b="1">
              <a:solidFill>
                <a:srgbClr val="F3F3F3"/>
              </a:solidFill>
            </a:endParaRPr>
          </a:p>
          <a:p>
            <a:pPr indent="0" lvl="0" marL="0" rtl="0">
              <a:spcBef>
                <a:spcPts val="0"/>
              </a:spcBef>
              <a:spcAft>
                <a:spcPts val="0"/>
              </a:spcAft>
              <a:buNone/>
            </a:pPr>
            <a:r>
              <a:t/>
            </a:r>
            <a:endParaRPr/>
          </a:p>
        </p:txBody>
      </p:sp>
      <p:pic>
        <p:nvPicPr>
          <p:cNvPr id="174" name="Shape 174"/>
          <p:cNvPicPr preferRelativeResize="0"/>
          <p:nvPr/>
        </p:nvPicPr>
        <p:blipFill rotWithShape="1">
          <a:blip r:embed="rId3">
            <a:alphaModFix/>
          </a:blip>
          <a:srcRect b="0" l="797" r="797" t="0"/>
          <a:stretch/>
        </p:blipFill>
        <p:spPr>
          <a:xfrm>
            <a:off x="2518450" y="1833300"/>
            <a:ext cx="6424575" cy="2663725"/>
          </a:xfrm>
          <a:prstGeom prst="rect">
            <a:avLst/>
          </a:prstGeom>
          <a:noFill/>
          <a:ln>
            <a:noFill/>
          </a:ln>
        </p:spPr>
      </p:pic>
      <p:pic>
        <p:nvPicPr>
          <p:cNvPr id="175" name="Shape 175"/>
          <p:cNvPicPr preferRelativeResize="0"/>
          <p:nvPr/>
        </p:nvPicPr>
        <p:blipFill>
          <a:blip r:embed="rId4">
            <a:alphaModFix/>
          </a:blip>
          <a:stretch>
            <a:fillRect/>
          </a:stretch>
        </p:blipFill>
        <p:spPr>
          <a:xfrm>
            <a:off x="72125" y="3284025"/>
            <a:ext cx="2302775" cy="1781644"/>
          </a:xfrm>
          <a:prstGeom prst="rect">
            <a:avLst/>
          </a:prstGeom>
          <a:noFill/>
          <a:ln>
            <a:noFill/>
          </a:ln>
        </p:spPr>
      </p:pic>
      <p:pic>
        <p:nvPicPr>
          <p:cNvPr id="176" name="Shape 176"/>
          <p:cNvPicPr preferRelativeResize="0"/>
          <p:nvPr/>
        </p:nvPicPr>
        <p:blipFill>
          <a:blip r:embed="rId5">
            <a:alphaModFix/>
          </a:blip>
          <a:stretch>
            <a:fillRect/>
          </a:stretch>
        </p:blipFill>
        <p:spPr>
          <a:xfrm>
            <a:off x="72125" y="1508025"/>
            <a:ext cx="2302775" cy="17123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Network Architecture</a:t>
            </a:r>
            <a:endParaRPr/>
          </a:p>
          <a:p>
            <a:pPr indent="0" lvl="0" marL="0">
              <a:spcBef>
                <a:spcPts val="0"/>
              </a:spcBef>
              <a:spcAft>
                <a:spcPts val="0"/>
              </a:spcAft>
              <a:buNone/>
            </a:pPr>
            <a:r>
              <a:rPr lang="en" sz="1400"/>
              <a:t>Simple Configuration</a:t>
            </a:r>
            <a:endParaRPr sz="1400"/>
          </a:p>
        </p:txBody>
      </p:sp>
      <p:pic>
        <p:nvPicPr>
          <p:cNvPr id="182" name="Shape 182"/>
          <p:cNvPicPr preferRelativeResize="0"/>
          <p:nvPr/>
        </p:nvPicPr>
        <p:blipFill rotWithShape="1">
          <a:blip r:embed="rId3">
            <a:alphaModFix/>
          </a:blip>
          <a:srcRect b="0" l="0" r="3446" t="0"/>
          <a:stretch/>
        </p:blipFill>
        <p:spPr>
          <a:xfrm>
            <a:off x="1297500" y="1386075"/>
            <a:ext cx="6796323" cy="35210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Network Architecture</a:t>
            </a:r>
            <a:endParaRPr/>
          </a:p>
          <a:p>
            <a:pPr indent="0" lvl="0" marL="0" rtl="0">
              <a:spcBef>
                <a:spcPts val="0"/>
              </a:spcBef>
              <a:spcAft>
                <a:spcPts val="0"/>
              </a:spcAft>
              <a:buNone/>
            </a:pPr>
            <a:r>
              <a:rPr lang="en" sz="1400"/>
              <a:t>Simple Configuration</a:t>
            </a:r>
            <a:endParaRPr/>
          </a:p>
        </p:txBody>
      </p:sp>
      <p:sp>
        <p:nvSpPr>
          <p:cNvPr id="188" name="Shape 188"/>
          <p:cNvSpPr txBox="1"/>
          <p:nvPr>
            <p:ph idx="1" type="body"/>
          </p:nvPr>
        </p:nvSpPr>
        <p:spPr>
          <a:xfrm>
            <a:off x="1297500" y="3467425"/>
            <a:ext cx="7038900" cy="13146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lt1"/>
              </a:buClr>
              <a:buSzPts val="1400"/>
              <a:buFont typeface="Arial"/>
              <a:buChar char="●"/>
            </a:pPr>
            <a:r>
              <a:rPr lang="en" sz="1400">
                <a:latin typeface="Arial"/>
                <a:ea typeface="Arial"/>
                <a:cs typeface="Arial"/>
                <a:sym typeface="Arial"/>
              </a:rPr>
              <a:t>Convolution kernel size: 4 x 4</a:t>
            </a:r>
            <a:endParaRPr sz="1400">
              <a:latin typeface="Arial"/>
              <a:ea typeface="Arial"/>
              <a:cs typeface="Arial"/>
              <a:sym typeface="Arial"/>
            </a:endParaRPr>
          </a:p>
          <a:p>
            <a:pPr indent="-317500" lvl="0" marL="457200" marR="0" rtl="0" algn="l">
              <a:lnSpc>
                <a:spcPct val="115000"/>
              </a:lnSpc>
              <a:spcBef>
                <a:spcPts val="0"/>
              </a:spcBef>
              <a:spcAft>
                <a:spcPts val="0"/>
              </a:spcAft>
              <a:buSzPts val="1400"/>
              <a:buFont typeface="Arial"/>
              <a:buChar char="●"/>
            </a:pPr>
            <a:r>
              <a:rPr i="1" lang="en" sz="1400">
                <a:latin typeface="Arial"/>
                <a:ea typeface="Arial"/>
                <a:cs typeface="Arial"/>
                <a:sym typeface="Arial"/>
              </a:rPr>
              <a:t>H</a:t>
            </a:r>
            <a:r>
              <a:rPr baseline="30000" i="1" lang="en" sz="1400">
                <a:latin typeface="Arial"/>
                <a:ea typeface="Arial"/>
                <a:cs typeface="Arial"/>
                <a:sym typeface="Arial"/>
              </a:rPr>
              <a:t>1</a:t>
            </a:r>
            <a:r>
              <a:rPr i="1" lang="en" sz="1400">
                <a:latin typeface="Arial"/>
                <a:ea typeface="Arial"/>
                <a:cs typeface="Arial"/>
                <a:sym typeface="Arial"/>
              </a:rPr>
              <a:t> = 4, 8, 16, 32</a:t>
            </a:r>
            <a:endParaRPr i="1" sz="1400">
              <a:latin typeface="Arial"/>
              <a:ea typeface="Arial"/>
              <a:cs typeface="Arial"/>
              <a:sym typeface="Arial"/>
            </a:endParaRPr>
          </a:p>
          <a:p>
            <a:pPr indent="-317500" lvl="0" marL="457200" marR="0" rtl="0" algn="l">
              <a:lnSpc>
                <a:spcPct val="115000"/>
              </a:lnSpc>
              <a:spcBef>
                <a:spcPts val="0"/>
              </a:spcBef>
              <a:spcAft>
                <a:spcPts val="0"/>
              </a:spcAft>
              <a:buSzPts val="1400"/>
              <a:buFont typeface="Arial"/>
              <a:buChar char="●"/>
            </a:pPr>
            <a:r>
              <a:rPr lang="en" sz="1400">
                <a:latin typeface="Arial"/>
                <a:ea typeface="Arial"/>
                <a:cs typeface="Arial"/>
                <a:sym typeface="Arial"/>
              </a:rPr>
              <a:t>Pooling layer kernel size: 3 x 3, stride 2</a:t>
            </a:r>
            <a:endParaRPr sz="1400">
              <a:latin typeface="Arial"/>
              <a:ea typeface="Arial"/>
              <a:cs typeface="Arial"/>
              <a:sym typeface="Arial"/>
            </a:endParaRPr>
          </a:p>
        </p:txBody>
      </p:sp>
      <p:pic>
        <p:nvPicPr>
          <p:cNvPr id="189" name="Shape 189"/>
          <p:cNvPicPr preferRelativeResize="0"/>
          <p:nvPr/>
        </p:nvPicPr>
        <p:blipFill rotWithShape="1">
          <a:blip r:embed="rId3">
            <a:alphaModFix/>
          </a:blip>
          <a:srcRect b="0" l="0" r="3446" t="0"/>
          <a:stretch/>
        </p:blipFill>
        <p:spPr>
          <a:xfrm>
            <a:off x="1297500" y="1379125"/>
            <a:ext cx="3893285" cy="20170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Training Algorithm</a:t>
            </a:r>
            <a:endParaRPr/>
          </a:p>
        </p:txBody>
      </p:sp>
      <p:sp>
        <p:nvSpPr>
          <p:cNvPr id="195" name="Shape 195"/>
          <p:cNvSpPr txBox="1"/>
          <p:nvPr>
            <p:ph idx="1" type="body"/>
          </p:nvPr>
        </p:nvSpPr>
        <p:spPr>
          <a:xfrm>
            <a:off x="1297500" y="1567550"/>
            <a:ext cx="7038900" cy="5928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chemeClr val="lt1"/>
              </a:buClr>
              <a:buSzPts val="1300"/>
              <a:buFont typeface="Arial"/>
              <a:buChar char="●"/>
            </a:pPr>
            <a:r>
              <a:rPr lang="en">
                <a:latin typeface="Arial"/>
                <a:ea typeface="Arial"/>
                <a:cs typeface="Arial"/>
                <a:sym typeface="Arial"/>
              </a:rPr>
              <a:t>Output layer, </a:t>
            </a:r>
            <a:r>
              <a:rPr i="1" lang="en">
                <a:latin typeface="Arial"/>
                <a:ea typeface="Arial"/>
                <a:cs typeface="Arial"/>
                <a:sym typeface="Arial"/>
              </a:rPr>
              <a:t>softmax </a:t>
            </a:r>
            <a:r>
              <a:rPr lang="en">
                <a:latin typeface="Arial"/>
                <a:ea typeface="Arial"/>
                <a:cs typeface="Arial"/>
                <a:sym typeface="Arial"/>
              </a:rPr>
              <a:t>transfer function:  </a:t>
            </a:r>
            <a:endParaRPr>
              <a:latin typeface="Arial"/>
              <a:ea typeface="Arial"/>
              <a:cs typeface="Arial"/>
              <a:sym typeface="Arial"/>
            </a:endParaRPr>
          </a:p>
        </p:txBody>
      </p:sp>
      <p:pic>
        <p:nvPicPr>
          <p:cNvPr id="196" name="Shape 196"/>
          <p:cNvPicPr preferRelativeResize="0"/>
          <p:nvPr/>
        </p:nvPicPr>
        <p:blipFill rotWithShape="1">
          <a:blip r:embed="rId3">
            <a:alphaModFix/>
          </a:blip>
          <a:srcRect b="15464" l="8427" r="14536" t="9612"/>
          <a:stretch/>
        </p:blipFill>
        <p:spPr>
          <a:xfrm>
            <a:off x="5153325" y="1307838"/>
            <a:ext cx="2017850" cy="1027675"/>
          </a:xfrm>
          <a:prstGeom prst="rect">
            <a:avLst/>
          </a:prstGeom>
          <a:noFill/>
          <a:ln>
            <a:noFill/>
          </a:ln>
        </p:spPr>
      </p:pic>
      <p:sp>
        <p:nvSpPr>
          <p:cNvPr id="197" name="Shape 197"/>
          <p:cNvSpPr txBox="1"/>
          <p:nvPr>
            <p:ph idx="1" type="body"/>
          </p:nvPr>
        </p:nvSpPr>
        <p:spPr>
          <a:xfrm>
            <a:off x="1358150" y="2763213"/>
            <a:ext cx="7038900" cy="5928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chemeClr val="lt1"/>
              </a:buClr>
              <a:buSzPts val="1300"/>
              <a:buFont typeface="Arial"/>
              <a:buChar char="●"/>
            </a:pPr>
            <a:r>
              <a:rPr lang="en">
                <a:latin typeface="Arial"/>
                <a:ea typeface="Arial"/>
                <a:cs typeface="Arial"/>
                <a:sym typeface="Arial"/>
              </a:rPr>
              <a:t>Loss function, </a:t>
            </a:r>
            <a:r>
              <a:rPr i="1" lang="en">
                <a:latin typeface="Arial"/>
                <a:ea typeface="Arial"/>
                <a:cs typeface="Arial"/>
                <a:sym typeface="Arial"/>
              </a:rPr>
              <a:t>cross-entropy</a:t>
            </a:r>
            <a:r>
              <a:rPr lang="en">
                <a:latin typeface="Arial"/>
                <a:ea typeface="Arial"/>
                <a:cs typeface="Arial"/>
                <a:sym typeface="Arial"/>
              </a:rPr>
              <a:t>:</a:t>
            </a:r>
            <a:endParaRPr>
              <a:latin typeface="Arial"/>
              <a:ea typeface="Arial"/>
              <a:cs typeface="Arial"/>
              <a:sym typeface="Arial"/>
            </a:endParaRPr>
          </a:p>
        </p:txBody>
      </p:sp>
      <p:pic>
        <p:nvPicPr>
          <p:cNvPr id="198" name="Shape 198"/>
          <p:cNvPicPr preferRelativeResize="0"/>
          <p:nvPr/>
        </p:nvPicPr>
        <p:blipFill rotWithShape="1">
          <a:blip r:embed="rId4">
            <a:alphaModFix/>
          </a:blip>
          <a:srcRect b="13730" l="0" r="0" t="13737"/>
          <a:stretch/>
        </p:blipFill>
        <p:spPr>
          <a:xfrm>
            <a:off x="4590725" y="2411825"/>
            <a:ext cx="3578100" cy="1072700"/>
          </a:xfrm>
          <a:prstGeom prst="rect">
            <a:avLst/>
          </a:prstGeom>
          <a:noFill/>
          <a:ln>
            <a:noFill/>
          </a:ln>
        </p:spPr>
      </p:pic>
      <p:sp>
        <p:nvSpPr>
          <p:cNvPr id="199" name="Shape 199"/>
          <p:cNvSpPr txBox="1"/>
          <p:nvPr>
            <p:ph idx="1" type="body"/>
          </p:nvPr>
        </p:nvSpPr>
        <p:spPr>
          <a:xfrm>
            <a:off x="1297500" y="3783725"/>
            <a:ext cx="7038900" cy="8547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chemeClr val="lt1"/>
              </a:buClr>
              <a:buSzPts val="1300"/>
              <a:buFont typeface="Arial"/>
              <a:buChar char="●"/>
            </a:pPr>
            <a:r>
              <a:rPr lang="en">
                <a:latin typeface="Arial"/>
                <a:ea typeface="Arial"/>
                <a:cs typeface="Arial"/>
                <a:sym typeface="Arial"/>
              </a:rPr>
              <a:t>Optimization method: Gradient Descent with mini-batches</a:t>
            </a:r>
            <a:endParaRPr>
              <a:latin typeface="Arial"/>
              <a:ea typeface="Arial"/>
              <a:cs typeface="Arial"/>
              <a:sym typeface="Arial"/>
            </a:endParaRPr>
          </a:p>
          <a:p>
            <a:pPr indent="-311150" lvl="1" marL="914400" marR="0" rtl="0" algn="l">
              <a:lnSpc>
                <a:spcPct val="115000"/>
              </a:lnSpc>
              <a:spcBef>
                <a:spcPts val="0"/>
              </a:spcBef>
              <a:spcAft>
                <a:spcPts val="0"/>
              </a:spcAft>
              <a:buClr>
                <a:schemeClr val="lt1"/>
              </a:buClr>
              <a:buSzPts val="1300"/>
              <a:buFont typeface="Arial"/>
              <a:buChar char="○"/>
            </a:pPr>
            <a:r>
              <a:rPr lang="en">
                <a:latin typeface="Arial"/>
                <a:ea typeface="Arial"/>
                <a:cs typeface="Arial"/>
                <a:sym typeface="Arial"/>
              </a:rPr>
              <a:t>Batch sizes 10, 100, 1000</a:t>
            </a:r>
            <a:endParaRPr>
              <a:latin typeface="Arial"/>
              <a:ea typeface="Arial"/>
              <a:cs typeface="Arial"/>
              <a:sym typeface="Arial"/>
            </a:endParaRPr>
          </a:p>
          <a:p>
            <a:pPr indent="-298450" lvl="1" marL="914400" marR="0" rtl="0" algn="l">
              <a:lnSpc>
                <a:spcPct val="115000"/>
              </a:lnSpc>
              <a:spcBef>
                <a:spcPts val="0"/>
              </a:spcBef>
              <a:spcAft>
                <a:spcPts val="0"/>
              </a:spcAft>
              <a:buSzPts val="1100"/>
              <a:buFont typeface="Arial"/>
              <a:buChar char="○"/>
            </a:pPr>
            <a:r>
              <a:rPr lang="en">
                <a:latin typeface="Arial"/>
                <a:ea typeface="Arial"/>
                <a:cs typeface="Arial"/>
                <a:sym typeface="Arial"/>
              </a:rPr>
              <a:t>Included momentum on some trials</a:t>
            </a:r>
            <a:endParaRPr>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