
<file path=[Content_Types].xml><?xml version="1.0" encoding="utf-8"?>
<Types xmlns="http://schemas.openxmlformats.org/package/2006/content-types">
  <Override PartName="/ppt/tags/tag8.xml" ContentType="application/vnd.openxmlformats-officedocument.presentationml.tags+xml"/>
  <Override PartName="/ppt/notesSlides/notesSlide2.xml" ContentType="application/vnd.openxmlformats-officedocument.presentationml.notesSlide+xml"/>
  <Override PartName="/ppt/slides/slide36.xml" ContentType="application/vnd.openxmlformats-officedocument.presentationml.slide+xml"/>
  <Override PartName="/ppt/slides/slide25.xml" ContentType="application/vnd.openxmlformats-officedocument.presentationml.slide+xml"/>
  <Override PartName="/ppt/slideLayouts/slideLayout2.xml" ContentType="application/vnd.openxmlformats-officedocument.presentationml.slideLayout+xml"/>
  <Override PartName="/ppt/tags/tag49.xml" ContentType="application/vnd.openxmlformats-officedocument.presentationml.tags+xml"/>
  <Override PartName="/ppt/tags/tag96.xml" ContentType="application/vnd.openxmlformats-officedocument.presentationml.tag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Override1.xml" ContentType="application/vnd.openxmlformats-officedocument.themeOverride+xml"/>
  <Override PartName="/ppt/tags/tag38.xml" ContentType="application/vnd.openxmlformats-officedocument.presentationml.tags+xml"/>
  <Override PartName="/ppt/tags/tag85.xml" ContentType="application/vnd.openxmlformats-officedocument.presentationml.tags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tags/tag16.xml" ContentType="application/vnd.openxmlformats-officedocument.presentationml.tags+xml"/>
  <Override PartName="/ppt/tags/tag27.xml" ContentType="application/vnd.openxmlformats-officedocument.presentationml.tags+xml"/>
  <Override PartName="/ppt/tags/tag45.xml" ContentType="application/vnd.openxmlformats-officedocument.presentationml.tags+xml"/>
  <Override PartName="/ppt/tags/tag63.xml" ContentType="application/vnd.openxmlformats-officedocument.presentationml.tags+xml"/>
  <Override PartName="/ppt/tags/tag74.xml" ContentType="application/vnd.openxmlformats-officedocument.presentationml.tags+xml"/>
  <Override PartName="/ppt/tags/tag92.xml" ContentType="application/vnd.openxmlformats-officedocument.presentationml.tags+xml"/>
  <Override PartName="/ppt/notesSlides/notesSlide23.xml" ContentType="application/vnd.openxmlformats-officedocument.presentationml.notesSlide+xml"/>
  <Override PartName="/docProps/custom.xml" ContentType="application/vnd.openxmlformats-officedocument.custom-properties+xml"/>
  <Override PartName="/ppt/tags/tag34.xml" ContentType="application/vnd.openxmlformats-officedocument.presentationml.tags+xml"/>
  <Override PartName="/ppt/notesSlides/notesSlide12.xml" ContentType="application/vnd.openxmlformats-officedocument.presentationml.notesSlide+xml"/>
  <Override PartName="/ppt/tags/tag52.xml" ContentType="application/vnd.openxmlformats-officedocument.presentationml.tags+xml"/>
  <Override PartName="/ppt/tags/tag81.xml" ContentType="application/vnd.openxmlformats-officedocument.presentationml.tags+xml"/>
  <Override PartName="/ppt/tags/tag12.xml" ContentType="application/vnd.openxmlformats-officedocument.presentationml.tags+xml"/>
  <Override PartName="/ppt/tags/tag23.xml" ContentType="application/vnd.openxmlformats-officedocument.presentationml.tags+xml"/>
  <Override PartName="/ppt/notesSlides/notesSlide7.xml" ContentType="application/vnd.openxmlformats-officedocument.presentationml.notesSlide+xml"/>
  <Override PartName="/ppt/tags/tag41.xml" ContentType="application/vnd.openxmlformats-officedocument.presentationml.tags+xml"/>
  <Override PartName="/ppt/tags/tag70.xml" ContentType="application/vnd.openxmlformats-officedocument.presentationml.tags+xml"/>
  <Override PartName="/ppt/diagrams/layout1.xml" ContentType="application/vnd.openxmlformats-officedocument.drawingml.diagramLayout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ags/tag9.xml" ContentType="application/vnd.openxmlformats-officedocument.presentationml.tags+xml"/>
  <Override PartName="/ppt/tags/tag30.xml" ContentType="application/vnd.openxmlformats-officedocument.presentationml.tag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3.xml" ContentType="application/vnd.openxmlformats-officedocument.presentationml.notesSlide+xml"/>
  <Default Extension="png" ContentType="image/png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tags/tag79.xml" ContentType="application/vnd.openxmlformats-officedocument.presentationml.tags+xml"/>
  <Override PartName="/ppt/tags/tag101.xml" ContentType="application/vnd.openxmlformats-officedocument.presentationml.tag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25.xml" ContentType="application/vnd.openxmlformats-officedocument.presentationml.slideLayout+xml"/>
  <Default Extension="emf" ContentType="image/x-emf"/>
  <Override PartName="/ppt/tags/tag39.xml" ContentType="application/vnd.openxmlformats-officedocument.presentationml.tags+xml"/>
  <Override PartName="/ppt/tags/tag68.xml" ContentType="application/vnd.openxmlformats-officedocument.presentationml.tags+xml"/>
  <Override PartName="/ppt/tags/tag86.xml" ContentType="application/vnd.openxmlformats-officedocument.presentationml.tags+xml"/>
  <Override PartName="/ppt/notesSlides/notesSlide17.xml" ContentType="application/vnd.openxmlformats-officedocument.presentationml.notesSlide+xml"/>
  <Override PartName="/ppt/tags/tag97.xml" ContentType="application/vnd.openxmlformats-officedocument.presentationml.tags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Layouts/slideLayout14.xml" ContentType="application/vnd.openxmlformats-officedocument.presentationml.slideLayout+xml"/>
  <Override PartName="/ppt/tags/tag1.xml" ContentType="application/vnd.openxmlformats-officedocument.presentationml.tags+xml"/>
  <Override PartName="/ppt/theme/themeOverride2.xml" ContentType="application/vnd.openxmlformats-officedocument.themeOverride+xml"/>
  <Override PartName="/ppt/tags/tag28.xml" ContentType="application/vnd.openxmlformats-officedocument.presentationml.tags+xml"/>
  <Override PartName="/ppt/tags/tag57.xml" ContentType="application/vnd.openxmlformats-officedocument.presentationml.tags+xml"/>
  <Override PartName="/ppt/tags/tag75.xml" ContentType="application/vnd.openxmlformats-officedocument.presentationml.tags+xml"/>
  <Override PartName="/ppt/notesSlides/notesSlide2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21.xml" ContentType="application/vnd.openxmlformats-officedocument.presentationml.slideLayout+xml"/>
  <Override PartName="/ppt/tags/tag17.xml" ContentType="application/vnd.openxmlformats-officedocument.presentationml.tags+xml"/>
  <Override PartName="/ppt/tags/tag35.xml" ContentType="application/vnd.openxmlformats-officedocument.presentationml.tags+xml"/>
  <Override PartName="/ppt/tags/tag46.xml" ContentType="application/vnd.openxmlformats-officedocument.presentationml.tags+xml"/>
  <Override PartName="/ppt/tags/tag64.xml" ContentType="application/vnd.openxmlformats-officedocument.presentationml.tags+xml"/>
  <Override PartName="/ppt/notesSlides/notesSlide13.xml" ContentType="application/vnd.openxmlformats-officedocument.presentationml.notesSlide+xml"/>
  <Override PartName="/ppt/tags/tag82.xml" ContentType="application/vnd.openxmlformats-officedocument.presentationml.tags+xml"/>
  <Override PartName="/ppt/tags/tag93.xml" ContentType="application/vnd.openxmlformats-officedocument.presentationml.tags+xml"/>
  <Override PartName="/ppt/slideLayouts/slideLayout10.xml" ContentType="application/vnd.openxmlformats-officedocument.presentationml.slideLayout+xml"/>
  <Override PartName="/ppt/tags/tag24.xml" ContentType="application/vnd.openxmlformats-officedocument.presentationml.tags+xml"/>
  <Override PartName="/ppt/notesSlides/notesSlide8.xml" ContentType="application/vnd.openxmlformats-officedocument.presentationml.notesSlide+xml"/>
  <Override PartName="/ppt/tags/tag53.xml" ContentType="application/vnd.openxmlformats-officedocument.presentationml.tags+xml"/>
  <Override PartName="/ppt/tags/tag71.xml" ContentType="application/vnd.openxmlformats-officedocument.presentationml.tags+xml"/>
  <Override PartName="/ppt/notesSlides/notesSlide20.xml" ContentType="application/vnd.openxmlformats-officedocument.presentationml.notesSlide+xml"/>
  <Override PartName="/ppt/tags/tag13.xml" ContentType="application/vnd.openxmlformats-officedocument.presentationml.tags+xml"/>
  <Override PartName="/ppt/tags/tag31.xml" ContentType="application/vnd.openxmlformats-officedocument.presentationml.tags+xml"/>
  <Override PartName="/ppt/tags/tag42.xml" ContentType="application/vnd.openxmlformats-officedocument.presentationml.tags+xml"/>
  <Override PartName="/ppt/tags/tag60.xml" ContentType="application/vnd.openxmlformats-officedocument.presentationml.tags+xml"/>
  <Override PartName="/ppt/tags/tag20.xml" ContentType="application/vnd.openxmlformats-officedocument.presentationml.tag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ags/tag6.xml" ContentType="application/vnd.openxmlformats-officedocument.presentationml.tags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tags/tag98.xml" ContentType="application/vnd.openxmlformats-officedocument.presentationml.tag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ags/tag2.xml" ContentType="application/vnd.openxmlformats-officedocument.presentationml.tags+xml"/>
  <Override PartName="/ppt/tags/tag58.xml" ContentType="application/vnd.openxmlformats-officedocument.presentationml.tags+xml"/>
  <Override PartName="/ppt/tags/tag69.xml" ContentType="application/vnd.openxmlformats-officedocument.presentationml.tags+xml"/>
  <Override PartName="/ppt/tags/tag87.xml" ContentType="application/vnd.openxmlformats-officedocument.presentationml.tags+xml"/>
  <Override PartName="/ppt/notesSlides/notesSlide18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Layouts/slideLayout22.xml" ContentType="application/vnd.openxmlformats-officedocument.presentationml.slideLayout+xml"/>
  <Override PartName="/ppt/tags/tag29.xml" ContentType="application/vnd.openxmlformats-officedocument.presentationml.tags+xml"/>
  <Override PartName="/ppt/tags/tag47.xml" ContentType="application/vnd.openxmlformats-officedocument.presentationml.tags+xml"/>
  <Override PartName="/ppt/tags/tag76.xml" ContentType="application/vnd.openxmlformats-officedocument.presentationml.tags+xml"/>
  <Override PartName="/ppt/tags/tag94.xml" ContentType="application/vnd.openxmlformats-officedocument.presentationml.tags+xml"/>
  <Override PartName="/ppt/notesSlides/notesSlide25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tags/tag18.xml" ContentType="application/vnd.openxmlformats-officedocument.presentationml.tags+xml"/>
  <Override PartName="/ppt/tags/tag36.xml" ContentType="application/vnd.openxmlformats-officedocument.presentationml.tags+xml"/>
  <Override PartName="/ppt/tags/tag54.xml" ContentType="application/vnd.openxmlformats-officedocument.presentationml.tags+xml"/>
  <Override PartName="/ppt/tags/tag65.xml" ContentType="application/vnd.openxmlformats-officedocument.presentationml.tags+xml"/>
  <Override PartName="/ppt/tags/tag83.xml" ContentType="application/vnd.openxmlformats-officedocument.presentationml.tags+xml"/>
  <Override PartName="/ppt/notesSlides/notesSlide14.xml" ContentType="application/vnd.openxmlformats-officedocument.presentationml.notesSlide+xml"/>
  <Override PartName="/ppt/tags/tag14.xml" ContentType="application/vnd.openxmlformats-officedocument.presentationml.tags+xml"/>
  <Override PartName="/ppt/tags/tag25.xml" ContentType="application/vnd.openxmlformats-officedocument.presentationml.tags+xml"/>
  <Override PartName="/ppt/tags/tag43.xml" ContentType="application/vnd.openxmlformats-officedocument.presentationml.tags+xml"/>
  <Override PartName="/ppt/notesSlides/notesSlide9.xml" ContentType="application/vnd.openxmlformats-officedocument.presentationml.notesSlide+xml"/>
  <Override PartName="/ppt/tags/tag61.xml" ContentType="application/vnd.openxmlformats-officedocument.presentationml.tags+xml"/>
  <Override PartName="/ppt/tags/tag72.xml" ContentType="application/vnd.openxmlformats-officedocument.presentationml.tags+xml"/>
  <Override PartName="/ppt/tags/tag90.xml" ContentType="application/vnd.openxmlformats-officedocument.presentationml.tags+xml"/>
  <Override PartName="/ppt/notesSlides/notesSlide21.xml" ContentType="application/vnd.openxmlformats-officedocument.presentationml.notesSlide+xml"/>
  <Override PartName="/ppt/tags/tag32.xml" ContentType="application/vnd.openxmlformats-officedocument.presentationml.tags+xml"/>
  <Override PartName="/ppt/notesSlides/notesSlide10.xml" ContentType="application/vnd.openxmlformats-officedocument.presentationml.notesSlide+xml"/>
  <Override PartName="/ppt/tags/tag50.xml" ContentType="application/vnd.openxmlformats-officedocument.presentationml.tags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tags/tag10.xml" ContentType="application/vnd.openxmlformats-officedocument.presentationml.tags+xml"/>
  <Override PartName="/ppt/tags/tag21.xml" ContentType="application/vnd.openxmlformats-officedocument.presentationml.tags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28.xml" ContentType="application/vnd.openxmlformats-officedocument.presentationml.slide+xml"/>
  <Override PartName="/ppt/notesSlides/notesSlide1.xml" ContentType="application/vnd.openxmlformats-officedocument.presentationml.notesSlide+xml"/>
  <Override PartName="/ppt/tags/tag7.xml" ContentType="application/vnd.openxmlformats-officedocument.presentationml.tag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27.xml" ContentType="application/vnd.openxmlformats-officedocument.presentationml.slideLayout+xml"/>
  <Override PartName="/ppt/diagrams/drawing1.xml" ContentType="application/vnd.ms-office.drawingml.diagramDrawing+xml"/>
  <Override PartName="/ppt/notesSlides/notesSlide19.xml" ContentType="application/vnd.openxmlformats-officedocument.presentationml.notesSlide+xml"/>
  <Override PartName="/ppt/tags/tag99.xml" ContentType="application/vnd.openxmlformats-officedocument.presentationml.tags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Layouts/slideLayout16.xml" ContentType="application/vnd.openxmlformats-officedocument.presentationml.slideLayout+xml"/>
  <Override PartName="/ppt/tags/tag3.xml" ContentType="application/vnd.openxmlformats-officedocument.presentationml.tags+xml"/>
  <Override PartName="/ppt/tags/tag59.xml" ContentType="application/vnd.openxmlformats-officedocument.presentationml.tags+xml"/>
  <Override PartName="/ppt/tags/tag77.xml" ContentType="application/vnd.openxmlformats-officedocument.presentationml.tags+xml"/>
  <Override PartName="/ppt/diagrams/quickStyle1.xml" ContentType="application/vnd.openxmlformats-officedocument.drawingml.diagramStyle+xml"/>
  <Override PartName="/ppt/tags/tag88.xml" ContentType="application/vnd.openxmlformats-officedocument.presentationml.tags+xml"/>
  <Default Extension="jpeg" ContentType="image/jpeg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tags/tag19.xml" ContentType="application/vnd.openxmlformats-officedocument.presentationml.tags+xml"/>
  <Override PartName="/ppt/tags/tag37.xml" ContentType="application/vnd.openxmlformats-officedocument.presentationml.tags+xml"/>
  <Override PartName="/ppt/tags/tag48.xml" ContentType="application/vnd.openxmlformats-officedocument.presentationml.tags+xml"/>
  <Override PartName="/ppt/tags/tag66.xml" ContentType="application/vnd.openxmlformats-officedocument.presentationml.tags+xml"/>
  <Override PartName="/ppt/tags/tag84.xml" ContentType="application/vnd.openxmlformats-officedocument.presentationml.tags+xml"/>
  <Override PartName="/ppt/notesSlides/notesSlide15.xml" ContentType="application/vnd.openxmlformats-officedocument.presentationml.notesSlide+xml"/>
  <Override PartName="/ppt/tags/tag95.xml" ContentType="application/vnd.openxmlformats-officedocument.presentationml.tags+xml"/>
  <Override PartName="/ppt/notesSlides/notesSlide26.xml" ContentType="application/vnd.openxmlformats-officedocument.presentationml.notes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tags/tag26.xml" ContentType="application/vnd.openxmlformats-officedocument.presentationml.tags+xml"/>
  <Override PartName="/ppt/tags/tag55.xml" ContentType="application/vnd.openxmlformats-officedocument.presentationml.tags+xml"/>
  <Override PartName="/ppt/tags/tag73.xml" ContentType="application/vnd.openxmlformats-officedocument.presentationml.tags+xml"/>
  <Override PartName="/ppt/notesSlides/notesSlide22.xml" ContentType="application/vnd.openxmlformats-officedocument.presentationml.notesSlide+xml"/>
  <Override PartName="/ppt/tags/tag15.xml" ContentType="application/vnd.openxmlformats-officedocument.presentationml.tags+xml"/>
  <Override PartName="/ppt/tags/tag33.xml" ContentType="application/vnd.openxmlformats-officedocument.presentationml.tags+xml"/>
  <Override PartName="/ppt/tags/tag44.xml" ContentType="application/vnd.openxmlformats-officedocument.presentationml.tags+xml"/>
  <Override PartName="/ppt/notesSlides/notesSlide11.xml" ContentType="application/vnd.openxmlformats-officedocument.presentationml.notesSlide+xml"/>
  <Override PartName="/ppt/tags/tag62.xml" ContentType="application/vnd.openxmlformats-officedocument.presentationml.tags+xml"/>
  <Override PartName="/ppt/tags/tag80.xml" ContentType="application/vnd.openxmlformats-officedocument.presentationml.tags+xml"/>
  <Override PartName="/ppt/tags/tag91.xml" ContentType="application/vnd.openxmlformats-officedocument.presentationml.tags+xml"/>
  <Override PartName="/ppt/tags/tag22.xml" ContentType="application/vnd.openxmlformats-officedocument.presentationml.tags+xml"/>
  <Override PartName="/ppt/notesSlides/notesSlide6.xml" ContentType="application/vnd.openxmlformats-officedocument.presentationml.notesSlide+xml"/>
  <Override PartName="/ppt/tags/tag40.xml" ContentType="application/vnd.openxmlformats-officedocument.presentationml.tags+xml"/>
  <Override PartName="/ppt/tags/tag51.xml" ContentType="application/vnd.openxmlformats-officedocument.presentationml.tags+xml"/>
  <Override PartName="/ppt/slides/slide8.xml" ContentType="application/vnd.openxmlformats-officedocument.presentationml.slide+xml"/>
  <Override PartName="/ppt/tags/tag11.xml" ContentType="application/vnd.openxmlformats-officedocument.presentationml.tags+xml"/>
  <Override PartName="/ppt/diagrams/data1.xml" ContentType="application/vnd.openxmlformats-officedocument.drawingml.diagramData+xml"/>
  <Override PartName="/ppt/slides/slide29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ags/tag4.xml" ContentType="application/vnd.openxmlformats-officedocument.presentationml.tags+xml"/>
  <Override PartName="/ppt/tags/tag89.xml" ContentType="application/vnd.openxmlformats-officedocument.presentationml.tags+xml"/>
  <Override PartName="/ppt/theme/theme1.xml" ContentType="application/vnd.openxmlformats-officedocument.theme+xml"/>
  <Override PartName="/ppt/tags/tag78.xml" ContentType="application/vnd.openxmlformats-officedocument.presentationml.tags+xml"/>
  <Override PartName="/ppt/tags/tag100.xml" ContentType="application/vnd.openxmlformats-officedocument.presentationml.tags+xml"/>
  <Override PartName="/ppt/slides/slide32.xml" ContentType="application/vnd.openxmlformats-officedocument.presentationml.slide+xml"/>
  <Override PartName="/ppt/tags/tag56.xml" ContentType="application/vnd.openxmlformats-officedocument.presentationml.tags+xml"/>
  <Override PartName="/ppt/tags/tag67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2">
  <p:sldMasterIdLst>
    <p:sldMasterId id="2147483648" r:id="rId1"/>
    <p:sldMasterId id="2147483660" r:id="rId2"/>
  </p:sldMasterIdLst>
  <p:notesMasterIdLst>
    <p:notesMasterId r:id="rId39"/>
  </p:notesMasterIdLst>
  <p:sldIdLst>
    <p:sldId id="256" r:id="rId3"/>
    <p:sldId id="258" r:id="rId4"/>
    <p:sldId id="259" r:id="rId5"/>
    <p:sldId id="271" r:id="rId6"/>
    <p:sldId id="260" r:id="rId7"/>
    <p:sldId id="341" r:id="rId8"/>
    <p:sldId id="261" r:id="rId9"/>
    <p:sldId id="279" r:id="rId10"/>
    <p:sldId id="350" r:id="rId11"/>
    <p:sldId id="351" r:id="rId12"/>
    <p:sldId id="345" r:id="rId13"/>
    <p:sldId id="346" r:id="rId14"/>
    <p:sldId id="349" r:id="rId15"/>
    <p:sldId id="381" r:id="rId16"/>
    <p:sldId id="310" r:id="rId17"/>
    <p:sldId id="359" r:id="rId18"/>
    <p:sldId id="312" r:id="rId19"/>
    <p:sldId id="355" r:id="rId20"/>
    <p:sldId id="356" r:id="rId21"/>
    <p:sldId id="328" r:id="rId22"/>
    <p:sldId id="357" r:id="rId23"/>
    <p:sldId id="358" r:id="rId24"/>
    <p:sldId id="347" r:id="rId25"/>
    <p:sldId id="327" r:id="rId26"/>
    <p:sldId id="326" r:id="rId27"/>
    <p:sldId id="342" r:id="rId28"/>
    <p:sldId id="380" r:id="rId29"/>
    <p:sldId id="302" r:id="rId30"/>
    <p:sldId id="306" r:id="rId31"/>
    <p:sldId id="307" r:id="rId32"/>
    <p:sldId id="308" r:id="rId33"/>
    <p:sldId id="309" r:id="rId34"/>
    <p:sldId id="352" r:id="rId35"/>
    <p:sldId id="353" r:id="rId36"/>
    <p:sldId id="354" r:id="rId37"/>
    <p:sldId id="285" r:id="rId3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9999"/>
    <a:srgbClr val="5A84D2"/>
    <a:srgbClr val="FFFFFF"/>
    <a:srgbClr val="FAD0BE"/>
    <a:srgbClr val="62A25C"/>
    <a:srgbClr val="A5A5A5"/>
    <a:srgbClr val="063D54"/>
    <a:srgbClr val="AAABAB"/>
    <a:srgbClr val="595959"/>
    <a:srgbClr val="ACACA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5" autoAdjust="0"/>
    <p:restoredTop sz="94615" autoAdjust="0"/>
  </p:normalViewPr>
  <p:slideViewPr>
    <p:cSldViewPr snapToGrid="0">
      <p:cViewPr varScale="1">
        <p:scale>
          <a:sx n="66" d="100"/>
          <a:sy n="66" d="100"/>
        </p:scale>
        <p:origin x="-816" y="-114"/>
      </p:cViewPr>
      <p:guideLst>
        <p:guide orient="horz" pos="2140"/>
        <p:guide pos="384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CDFD29-5600-451F-91B5-2109C28768B9}" type="doc">
      <dgm:prSet loTypeId="urn:microsoft.com/office/officeart/2005/8/layout/matrix2" loCatId="matrix" qsTypeId="urn:microsoft.com/office/officeart/2005/8/quickstyle/simple1#1" qsCatId="simple" csTypeId="urn:microsoft.com/office/officeart/2005/8/colors/accent1_2#1" csCatId="accent1" phldr="1"/>
      <dgm:spPr/>
      <dgm:t>
        <a:bodyPr/>
        <a:lstStyle/>
        <a:p>
          <a:endParaRPr lang="en-US"/>
        </a:p>
      </dgm:t>
    </dgm:pt>
    <dgm:pt modelId="{8F50B8B5-888D-4864-9E59-5AE47A8EC6C0}">
      <dgm:prSet phldrT="[Text]" custT="1"/>
      <dgm:spPr/>
      <dgm:t>
        <a:bodyPr/>
        <a:lstStyle/>
        <a:p>
          <a:r>
            <a:rPr lang="en-US" sz="1000" dirty="0">
              <a:latin typeface="+mn-lt"/>
              <a:ea typeface="+mn-ea"/>
              <a:cs typeface="+mn-ea"/>
              <a:sym typeface="+mn-lt"/>
            </a:rPr>
            <a:t> </a:t>
          </a:r>
        </a:p>
      </dgm:t>
    </dgm:pt>
    <dgm:pt modelId="{2C53C54F-5B24-4F71-A2BF-9FBAE97FE0CD}" type="parTrans" cxnId="{068110C7-7222-49FE-9C8C-014EBE9A1707}">
      <dgm:prSet/>
      <dgm:spPr/>
      <dgm:t>
        <a:bodyPr/>
        <a:lstStyle/>
        <a:p>
          <a:endParaRPr lang="en-US"/>
        </a:p>
      </dgm:t>
    </dgm:pt>
    <dgm:pt modelId="{60BC0E20-D399-476A-9392-464DF2C45E71}" type="sibTrans" cxnId="{068110C7-7222-49FE-9C8C-014EBE9A1707}">
      <dgm:prSet/>
      <dgm:spPr/>
      <dgm:t>
        <a:bodyPr/>
        <a:lstStyle/>
        <a:p>
          <a:endParaRPr lang="en-US"/>
        </a:p>
      </dgm:t>
    </dgm:pt>
    <dgm:pt modelId="{0C90414D-D9D7-4FE1-A564-EA9D368CF73D}">
      <dgm:prSet phldrT="[Text]" custT="1"/>
      <dgm:spPr>
        <a:solidFill>
          <a:schemeClr val="accent3"/>
        </a:solidFill>
      </dgm:spPr>
      <dgm:t>
        <a:bodyPr/>
        <a:lstStyle/>
        <a:p>
          <a:r>
            <a:rPr lang="en-US" sz="1000" dirty="0">
              <a:latin typeface="+mn-lt"/>
              <a:ea typeface="+mn-ea"/>
              <a:cs typeface="+mn-ea"/>
              <a:sym typeface="+mn-lt"/>
            </a:rPr>
            <a:t> </a:t>
          </a:r>
        </a:p>
      </dgm:t>
    </dgm:pt>
    <dgm:pt modelId="{5212712A-32B4-4C10-AF30-09620D0BE98C}" type="parTrans" cxnId="{FBFFDB7F-DC4B-4328-B336-4920A3B56704}">
      <dgm:prSet/>
      <dgm:spPr/>
      <dgm:t>
        <a:bodyPr/>
        <a:lstStyle/>
        <a:p>
          <a:endParaRPr lang="en-US"/>
        </a:p>
      </dgm:t>
    </dgm:pt>
    <dgm:pt modelId="{463130C0-7F28-4B70-BBBE-5813EDDD52DD}" type="sibTrans" cxnId="{FBFFDB7F-DC4B-4328-B336-4920A3B56704}">
      <dgm:prSet/>
      <dgm:spPr/>
      <dgm:t>
        <a:bodyPr/>
        <a:lstStyle/>
        <a:p>
          <a:endParaRPr lang="en-US"/>
        </a:p>
      </dgm:t>
    </dgm:pt>
    <dgm:pt modelId="{1983DEEF-2178-49E4-AC73-9D26197ABA4D}">
      <dgm:prSet phldrT="[Text]" custT="1"/>
      <dgm:spPr>
        <a:solidFill>
          <a:srgbClr val="A5A5A5"/>
        </a:solidFill>
      </dgm:spPr>
      <dgm:t>
        <a:bodyPr/>
        <a:lstStyle/>
        <a:p>
          <a:r>
            <a:rPr lang="en-US" sz="1000" dirty="0">
              <a:latin typeface="+mn-lt"/>
              <a:ea typeface="+mn-ea"/>
              <a:cs typeface="+mn-ea"/>
              <a:sym typeface="+mn-lt"/>
            </a:rPr>
            <a:t> </a:t>
          </a:r>
        </a:p>
      </dgm:t>
    </dgm:pt>
    <dgm:pt modelId="{0CAC87AC-3D72-4FDC-AF53-5444962E6414}" type="parTrans" cxnId="{1B173D51-BDED-4FC0-82F5-ACD5C90D0662}">
      <dgm:prSet/>
      <dgm:spPr/>
      <dgm:t>
        <a:bodyPr/>
        <a:lstStyle/>
        <a:p>
          <a:endParaRPr lang="en-US"/>
        </a:p>
      </dgm:t>
    </dgm:pt>
    <dgm:pt modelId="{756D256D-8589-4A16-8F37-B6CC7E81711B}" type="sibTrans" cxnId="{1B173D51-BDED-4FC0-82F5-ACD5C90D0662}">
      <dgm:prSet/>
      <dgm:spPr/>
      <dgm:t>
        <a:bodyPr/>
        <a:lstStyle/>
        <a:p>
          <a:endParaRPr lang="en-US"/>
        </a:p>
      </dgm:t>
    </dgm:pt>
    <dgm:pt modelId="{CB20022C-5AD3-4067-916D-15599D927FC5}">
      <dgm:prSet phldrT="[Text]" custT="1"/>
      <dgm:spPr>
        <a:solidFill>
          <a:srgbClr val="063D54"/>
        </a:solidFill>
      </dgm:spPr>
      <dgm:t>
        <a:bodyPr/>
        <a:lstStyle/>
        <a:p>
          <a:r>
            <a:rPr lang="en-US" sz="1000" dirty="0">
              <a:latin typeface="+mn-lt"/>
              <a:ea typeface="+mn-ea"/>
              <a:cs typeface="+mn-ea"/>
              <a:sym typeface="+mn-lt"/>
            </a:rPr>
            <a:t> </a:t>
          </a:r>
        </a:p>
      </dgm:t>
    </dgm:pt>
    <dgm:pt modelId="{DF2E454A-F4B1-4803-97B7-58472CEADBEB}" type="parTrans" cxnId="{A2600C31-CB8E-42D1-8F93-725647A776BF}">
      <dgm:prSet/>
      <dgm:spPr/>
      <dgm:t>
        <a:bodyPr/>
        <a:lstStyle/>
        <a:p>
          <a:endParaRPr lang="en-US"/>
        </a:p>
      </dgm:t>
    </dgm:pt>
    <dgm:pt modelId="{8A55484D-B6D0-4A7B-98BA-C0A38181BA63}" type="sibTrans" cxnId="{A2600C31-CB8E-42D1-8F93-725647A776BF}">
      <dgm:prSet/>
      <dgm:spPr/>
      <dgm:t>
        <a:bodyPr/>
        <a:lstStyle/>
        <a:p>
          <a:endParaRPr lang="en-US"/>
        </a:p>
      </dgm:t>
    </dgm:pt>
    <dgm:pt modelId="{14090DB9-0A23-4C3E-963F-AC6488D34277}" type="pres">
      <dgm:prSet presAssocID="{31CDFD29-5600-451F-91B5-2109C28768B9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F782FA5-10F4-4D7C-B52F-BDC2F0BC9843}" type="pres">
      <dgm:prSet presAssocID="{31CDFD29-5600-451F-91B5-2109C28768B9}" presName="axisShape" presStyleLbl="bgShp" presStyleIdx="0" presStyleCnt="1"/>
      <dgm:spPr>
        <a:solidFill>
          <a:schemeClr val="bg1">
            <a:lumMod val="95000"/>
          </a:schemeClr>
        </a:solidFill>
      </dgm:spPr>
    </dgm:pt>
    <dgm:pt modelId="{B8CA5C69-06DE-4B06-B0A3-7BB569CBF1A4}" type="pres">
      <dgm:prSet presAssocID="{31CDFD29-5600-451F-91B5-2109C28768B9}" presName="rect1" presStyleLbl="node1" presStyleIdx="0" presStyleCnt="4">
        <dgm:presLayoutVars>
          <dgm:chMax val="0"/>
          <dgm:chPref val="0"/>
          <dgm:bulletEnabled val="1"/>
        </dgm:presLayoutVars>
      </dgm:prSet>
      <dgm:spPr>
        <a:prstGeom prst="ellipse">
          <a:avLst/>
        </a:prstGeom>
      </dgm:spPr>
      <dgm:t>
        <a:bodyPr/>
        <a:lstStyle/>
        <a:p>
          <a:endParaRPr lang="zh-CN" altLang="en-US"/>
        </a:p>
      </dgm:t>
    </dgm:pt>
    <dgm:pt modelId="{6B02FEFB-1E12-4B61-8DB6-EF3EC71E4AA3}" type="pres">
      <dgm:prSet presAssocID="{31CDFD29-5600-451F-91B5-2109C28768B9}" presName="rect2" presStyleLbl="node1" presStyleIdx="1" presStyleCnt="4">
        <dgm:presLayoutVars>
          <dgm:chMax val="0"/>
          <dgm:chPref val="0"/>
          <dgm:bulletEnabled val="1"/>
        </dgm:presLayoutVars>
      </dgm:prSet>
      <dgm:spPr>
        <a:prstGeom prst="ellipse">
          <a:avLst/>
        </a:prstGeom>
      </dgm:spPr>
      <dgm:t>
        <a:bodyPr/>
        <a:lstStyle/>
        <a:p>
          <a:endParaRPr lang="zh-CN" altLang="en-US"/>
        </a:p>
      </dgm:t>
    </dgm:pt>
    <dgm:pt modelId="{4461674B-7841-4BB7-8DDF-01A840B3B8AA}" type="pres">
      <dgm:prSet presAssocID="{31CDFD29-5600-451F-91B5-2109C28768B9}" presName="rect3" presStyleLbl="node1" presStyleIdx="2" presStyleCnt="4">
        <dgm:presLayoutVars>
          <dgm:chMax val="0"/>
          <dgm:chPref val="0"/>
          <dgm:bulletEnabled val="1"/>
        </dgm:presLayoutVars>
      </dgm:prSet>
      <dgm:spPr>
        <a:prstGeom prst="ellipse">
          <a:avLst/>
        </a:prstGeom>
      </dgm:spPr>
      <dgm:t>
        <a:bodyPr/>
        <a:lstStyle/>
        <a:p>
          <a:endParaRPr lang="zh-CN" altLang="en-US"/>
        </a:p>
      </dgm:t>
    </dgm:pt>
    <dgm:pt modelId="{B2D5FB7F-98A4-4FE8-8120-F832B0FED003}" type="pres">
      <dgm:prSet presAssocID="{31CDFD29-5600-451F-91B5-2109C28768B9}" presName="rect4" presStyleLbl="node1" presStyleIdx="3" presStyleCnt="4">
        <dgm:presLayoutVars>
          <dgm:chMax val="0"/>
          <dgm:chPref val="0"/>
          <dgm:bulletEnabled val="1"/>
        </dgm:presLayoutVars>
      </dgm:prSet>
      <dgm:spPr>
        <a:prstGeom prst="ellipse">
          <a:avLst/>
        </a:prstGeom>
      </dgm:spPr>
      <dgm:t>
        <a:bodyPr/>
        <a:lstStyle/>
        <a:p>
          <a:endParaRPr lang="zh-CN" altLang="en-US"/>
        </a:p>
      </dgm:t>
    </dgm:pt>
  </dgm:ptLst>
  <dgm:cxnLst>
    <dgm:cxn modelId="{5CE2D837-7D65-440D-887B-286349BD5995}" type="presOf" srcId="{31CDFD29-5600-451F-91B5-2109C28768B9}" destId="{14090DB9-0A23-4C3E-963F-AC6488D34277}" srcOrd="0" destOrd="0" presId="urn:microsoft.com/office/officeart/2005/8/layout/matrix2"/>
    <dgm:cxn modelId="{BF4D9A3D-198B-421D-8431-700EC0FC4111}" type="presOf" srcId="{0C90414D-D9D7-4FE1-A564-EA9D368CF73D}" destId="{6B02FEFB-1E12-4B61-8DB6-EF3EC71E4AA3}" srcOrd="0" destOrd="0" presId="urn:microsoft.com/office/officeart/2005/8/layout/matrix2"/>
    <dgm:cxn modelId="{1B173D51-BDED-4FC0-82F5-ACD5C90D0662}" srcId="{31CDFD29-5600-451F-91B5-2109C28768B9}" destId="{1983DEEF-2178-49E4-AC73-9D26197ABA4D}" srcOrd="2" destOrd="0" parTransId="{0CAC87AC-3D72-4FDC-AF53-5444962E6414}" sibTransId="{756D256D-8589-4A16-8F37-B6CC7E81711B}"/>
    <dgm:cxn modelId="{068110C7-7222-49FE-9C8C-014EBE9A1707}" srcId="{31CDFD29-5600-451F-91B5-2109C28768B9}" destId="{8F50B8B5-888D-4864-9E59-5AE47A8EC6C0}" srcOrd="0" destOrd="0" parTransId="{2C53C54F-5B24-4F71-A2BF-9FBAE97FE0CD}" sibTransId="{60BC0E20-D399-476A-9392-464DF2C45E71}"/>
    <dgm:cxn modelId="{797D4662-9DA6-44E4-B4E3-5360EA267BA5}" type="presOf" srcId="{CB20022C-5AD3-4067-916D-15599D927FC5}" destId="{B2D5FB7F-98A4-4FE8-8120-F832B0FED003}" srcOrd="0" destOrd="0" presId="urn:microsoft.com/office/officeart/2005/8/layout/matrix2"/>
    <dgm:cxn modelId="{A2600C31-CB8E-42D1-8F93-725647A776BF}" srcId="{31CDFD29-5600-451F-91B5-2109C28768B9}" destId="{CB20022C-5AD3-4067-916D-15599D927FC5}" srcOrd="3" destOrd="0" parTransId="{DF2E454A-F4B1-4803-97B7-58472CEADBEB}" sibTransId="{8A55484D-B6D0-4A7B-98BA-C0A38181BA63}"/>
    <dgm:cxn modelId="{FBFFDB7F-DC4B-4328-B336-4920A3B56704}" srcId="{31CDFD29-5600-451F-91B5-2109C28768B9}" destId="{0C90414D-D9D7-4FE1-A564-EA9D368CF73D}" srcOrd="1" destOrd="0" parTransId="{5212712A-32B4-4C10-AF30-09620D0BE98C}" sibTransId="{463130C0-7F28-4B70-BBBE-5813EDDD52DD}"/>
    <dgm:cxn modelId="{EB26607D-74E2-4D48-BB1B-AFAA6887FFAC}" type="presOf" srcId="{8F50B8B5-888D-4864-9E59-5AE47A8EC6C0}" destId="{B8CA5C69-06DE-4B06-B0A3-7BB569CBF1A4}" srcOrd="0" destOrd="0" presId="urn:microsoft.com/office/officeart/2005/8/layout/matrix2"/>
    <dgm:cxn modelId="{FC7E1A21-5F33-419C-B0CD-5AB04CA6FDD0}" type="presOf" srcId="{1983DEEF-2178-49E4-AC73-9D26197ABA4D}" destId="{4461674B-7841-4BB7-8DDF-01A840B3B8AA}" srcOrd="0" destOrd="0" presId="urn:microsoft.com/office/officeart/2005/8/layout/matrix2"/>
    <dgm:cxn modelId="{81F94D87-B552-4153-8A12-112635C4B6FB}" type="presParOf" srcId="{14090DB9-0A23-4C3E-963F-AC6488D34277}" destId="{8F782FA5-10F4-4D7C-B52F-BDC2F0BC9843}" srcOrd="0" destOrd="0" presId="urn:microsoft.com/office/officeart/2005/8/layout/matrix2"/>
    <dgm:cxn modelId="{97F1C967-17AC-4C99-95CE-F3F65A7D3B6D}" type="presParOf" srcId="{14090DB9-0A23-4C3E-963F-AC6488D34277}" destId="{B8CA5C69-06DE-4B06-B0A3-7BB569CBF1A4}" srcOrd="1" destOrd="0" presId="urn:microsoft.com/office/officeart/2005/8/layout/matrix2"/>
    <dgm:cxn modelId="{A2CE949C-E7B5-461B-9F5C-A03E1C16DE9E}" type="presParOf" srcId="{14090DB9-0A23-4C3E-963F-AC6488D34277}" destId="{6B02FEFB-1E12-4B61-8DB6-EF3EC71E4AA3}" srcOrd="2" destOrd="0" presId="urn:microsoft.com/office/officeart/2005/8/layout/matrix2"/>
    <dgm:cxn modelId="{542A1949-0DF3-46C6-9CF6-196790F47047}" type="presParOf" srcId="{14090DB9-0A23-4C3E-963F-AC6488D34277}" destId="{4461674B-7841-4BB7-8DDF-01A840B3B8AA}" srcOrd="3" destOrd="0" presId="urn:microsoft.com/office/officeart/2005/8/layout/matrix2"/>
    <dgm:cxn modelId="{6FC82C5E-BA07-4572-B17E-0707100F53CA}" type="presParOf" srcId="{14090DB9-0A23-4C3E-963F-AC6488D34277}" destId="{B2D5FB7F-98A4-4FE8-8120-F832B0FED003}" srcOrd="4" destOrd="0" presId="urn:microsoft.com/office/officeart/2005/8/layout/matrix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F782FA5-10F4-4D7C-B52F-BDC2F0BC9843}">
      <dsp:nvSpPr>
        <dsp:cNvPr id="0" name=""/>
        <dsp:cNvSpPr/>
      </dsp:nvSpPr>
      <dsp:spPr>
        <a:xfrm>
          <a:off x="1018282" y="0"/>
          <a:ext cx="4073133" cy="4073133"/>
        </a:xfrm>
        <a:prstGeom prst="quadArrow">
          <a:avLst>
            <a:gd name="adj1" fmla="val 2000"/>
            <a:gd name="adj2" fmla="val 4000"/>
            <a:gd name="adj3" fmla="val 5000"/>
          </a:avLst>
        </a:prstGeom>
        <a:solidFill>
          <a:schemeClr val="bg1">
            <a:lumMod val="9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CA5C69-06DE-4B06-B0A3-7BB569CBF1A4}">
      <dsp:nvSpPr>
        <dsp:cNvPr id="0" name=""/>
        <dsp:cNvSpPr/>
      </dsp:nvSpPr>
      <dsp:spPr>
        <a:xfrm>
          <a:off x="1283036" y="264753"/>
          <a:ext cx="1629253" cy="162925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>
              <a:latin typeface="+mn-lt"/>
              <a:ea typeface="+mn-ea"/>
              <a:cs typeface="+mn-ea"/>
              <a:sym typeface="+mn-lt"/>
            </a:rPr>
            <a:t> </a:t>
          </a:r>
        </a:p>
      </dsp:txBody>
      <dsp:txXfrm>
        <a:off x="1283036" y="264753"/>
        <a:ext cx="1629253" cy="1629253"/>
      </dsp:txXfrm>
    </dsp:sp>
    <dsp:sp modelId="{6B02FEFB-1E12-4B61-8DB6-EF3EC71E4AA3}">
      <dsp:nvSpPr>
        <dsp:cNvPr id="0" name=""/>
        <dsp:cNvSpPr/>
      </dsp:nvSpPr>
      <dsp:spPr>
        <a:xfrm>
          <a:off x="3197409" y="264753"/>
          <a:ext cx="1629253" cy="1629253"/>
        </a:xfrm>
        <a:prstGeom prst="ellipse">
          <a:avLst/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>
              <a:latin typeface="+mn-lt"/>
              <a:ea typeface="+mn-ea"/>
              <a:cs typeface="+mn-ea"/>
              <a:sym typeface="+mn-lt"/>
            </a:rPr>
            <a:t> </a:t>
          </a:r>
        </a:p>
      </dsp:txBody>
      <dsp:txXfrm>
        <a:off x="3197409" y="264753"/>
        <a:ext cx="1629253" cy="1629253"/>
      </dsp:txXfrm>
    </dsp:sp>
    <dsp:sp modelId="{4461674B-7841-4BB7-8DDF-01A840B3B8AA}">
      <dsp:nvSpPr>
        <dsp:cNvPr id="0" name=""/>
        <dsp:cNvSpPr/>
      </dsp:nvSpPr>
      <dsp:spPr>
        <a:xfrm>
          <a:off x="1283036" y="2179126"/>
          <a:ext cx="1629253" cy="1629253"/>
        </a:xfrm>
        <a:prstGeom prst="ellipse">
          <a:avLst/>
        </a:prstGeom>
        <a:solidFill>
          <a:srgbClr val="A5A5A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>
              <a:latin typeface="+mn-lt"/>
              <a:ea typeface="+mn-ea"/>
              <a:cs typeface="+mn-ea"/>
              <a:sym typeface="+mn-lt"/>
            </a:rPr>
            <a:t> </a:t>
          </a:r>
        </a:p>
      </dsp:txBody>
      <dsp:txXfrm>
        <a:off x="1283036" y="2179126"/>
        <a:ext cx="1629253" cy="1629253"/>
      </dsp:txXfrm>
    </dsp:sp>
    <dsp:sp modelId="{B2D5FB7F-98A4-4FE8-8120-F832B0FED003}">
      <dsp:nvSpPr>
        <dsp:cNvPr id="0" name=""/>
        <dsp:cNvSpPr/>
      </dsp:nvSpPr>
      <dsp:spPr>
        <a:xfrm>
          <a:off x="3197409" y="2179126"/>
          <a:ext cx="1629253" cy="1629253"/>
        </a:xfrm>
        <a:prstGeom prst="ellipse">
          <a:avLst/>
        </a:prstGeom>
        <a:solidFill>
          <a:srgbClr val="063D5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>
              <a:latin typeface="+mn-lt"/>
              <a:ea typeface="+mn-ea"/>
              <a:cs typeface="+mn-ea"/>
              <a:sym typeface="+mn-lt"/>
            </a:rPr>
            <a:t> </a:t>
          </a:r>
        </a:p>
      </dsp:txBody>
      <dsp:txXfrm>
        <a:off x="3197409" y="2179126"/>
        <a:ext cx="1629253" cy="16292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2">
  <dgm:title val=""/>
  <dgm:desc val=""/>
  <dgm:catLst>
    <dgm:cat type="matrix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l" for="ch" forName="rect1" refType="w" fact="0.065"/>
          <dgm:constr type="t" for="ch" forName="rect1" refType="h" fact="0.065"/>
          <dgm:constr type="w" for="ch" forName="rect2" refType="w" fact="0.4"/>
          <dgm:constr type="h" for="ch" forName="rect2" refType="h" fact="0.4"/>
          <dgm:constr type="r" for="ch" forName="rect2" refType="w" fact="0.935"/>
          <dgm:constr type="t" for="ch" forName="rect2" refType="h" fact="0.065"/>
          <dgm:constr type="w" for="ch" forName="rect3" refType="w" fact="0.4"/>
          <dgm:constr type="h" for="ch" forName="rect3" refType="w" fact="0.4"/>
          <dgm:constr type="l" for="ch" forName="rect3" refType="w" fact="0.065"/>
          <dgm:constr type="b" for="ch" forName="rect3" refType="h" fact="0.935"/>
          <dgm:constr type="w" for="ch" forName="rect4" refType="w" fact="0.4"/>
          <dgm:constr type="h" for="ch" forName="rect4" refType="h" fact="0.4"/>
          <dgm:constr type="r" for="ch" forName="rect4" refType="w" fact="0.935"/>
          <dgm:constr type="b" for="ch" forName="rect4" refType="h" fact="0.935"/>
        </dgm:constrLst>
      </dgm:if>
      <dgm:else name="Name2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r" for="ch" forName="rect1" refType="w" fact="0.935"/>
          <dgm:constr type="t" for="ch" forName="rect1" refType="h" fact="0.065"/>
          <dgm:constr type="w" for="ch" forName="rect2" refType="w" fact="0.4"/>
          <dgm:constr type="h" for="ch" forName="rect2" refType="h" fact="0.4"/>
          <dgm:constr type="l" for="ch" forName="rect2" refType="w" fact="0.065"/>
          <dgm:constr type="t" for="ch" forName="rect2" refType="h" fact="0.065"/>
          <dgm:constr type="w" for="ch" forName="rect3" refType="w" fact="0.4"/>
          <dgm:constr type="h" for="ch" forName="rect3" refType="w" fact="0.4"/>
          <dgm:constr type="r" for="ch" forName="rect3" refType="w" fact="0.935"/>
          <dgm:constr type="b" for="ch" forName="rect3" refType="h" fact="0.935"/>
          <dgm:constr type="w" for="ch" forName="rect4" refType="w" fact="0.4"/>
          <dgm:constr type="h" for="ch" forName="rect4" refType="h" fact="0.4"/>
          <dgm:constr type="l" for="ch" forName="rect4" refType="w" fact="0.065"/>
          <dgm:constr type="b" for="ch" forName="rect4" refType="h" fact="0.935"/>
        </dgm:constrLst>
      </dgm:else>
    </dgm:choose>
    <dgm:ruleLst/>
    <dgm:choose name="Name3">
      <dgm:if name="Name4" axis="ch" ptType="node" func="cnt" op="gte" val="1">
        <dgm:layoutNode name="axisShape" styleLbl="bgShp">
          <dgm:alg type="sp"/>
          <dgm:shape xmlns:r="http://schemas.openxmlformats.org/officeDocument/2006/relationships" type="quadArrow" r:blip="">
            <dgm:adjLst>
              <dgm:adj idx="1" val="0.02"/>
              <dgm:adj idx="2" val="0.04"/>
              <dgm:adj idx="3" val="0.05"/>
            </dgm:adjLst>
          </dgm:shape>
          <dgm:presOf/>
          <dgm:constrLst/>
          <dgm:ruleLst/>
        </dgm:layoutNode>
        <dgm:layoutNode name="rect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E7A195-25D9-48DF-B639-5B24D2B00AE8}" type="datetimeFigureOut">
              <a:rPr lang="zh-CN" altLang="en-US" smtClean="0"/>
              <a:pPr/>
              <a:t>2018/4/22 Sunday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97584D-8746-4D72-BA3A-5A81C8B5466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97584D-8746-4D72-BA3A-5A81C8B5466D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D8915-0048-44C8-9E6F-FA44878627BF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09A62E-828E-401A-9D66-EE7E2E78F9B0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D8915-0048-44C8-9E6F-FA44878627BF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81F6061-2F4B-488E-8D92-3753CAD4AFB5}" type="slidenum">
              <a:rPr lang="zh-CN" altLang="en-US" smtClean="0">
                <a:latin typeface="Calibri" panose="020F050202020403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24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09A62E-828E-401A-9D66-EE7E2E78F9B0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81F6061-2F4B-488E-8D92-3753CAD4AFB5}" type="slidenum">
              <a:rPr lang="zh-CN" altLang="en-US" smtClean="0">
                <a:latin typeface="Calibri" panose="020F050202020403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26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09A62E-828E-401A-9D66-EE7E2E78F9B0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81F6061-2F4B-488E-8D92-3753CAD4AFB5}" type="slidenum">
              <a:rPr lang="zh-CN" altLang="en-US" smtClean="0">
                <a:latin typeface="Calibri" panose="020F050202020403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28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97584D-8746-4D72-BA3A-5A81C8B5466D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F03368-5A46-404A-82CC-002D9300FD73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F03368-5A46-404A-82CC-002D9300FD73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F03368-5A46-404A-82CC-002D9300FD73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81F6061-2F4B-488E-8D92-3753CAD4AFB5}" type="slidenum">
              <a:rPr lang="zh-CN" altLang="en-US" smtClean="0">
                <a:latin typeface="Calibri" panose="020F050202020403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33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D8915-0048-44C8-9E6F-FA44878627BF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D8915-0048-44C8-9E6F-FA44878627BF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97584D-8746-4D72-BA3A-5A81C8B5466D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81F6061-2F4B-488E-8D92-3753CAD4AFB5}" type="slidenum">
              <a:rPr lang="zh-CN" altLang="en-US" smtClean="0">
                <a:latin typeface="Calibri" panose="020F050202020403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97584D-8746-4D72-BA3A-5A81C8B5466D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81F6061-2F4B-488E-8D92-3753CAD4AFB5}" type="slidenum">
              <a:rPr lang="zh-CN" altLang="en-US" smtClean="0">
                <a:latin typeface="Calibri" panose="020F050202020403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81F6061-2F4B-488E-8D92-3753CAD4AFB5}" type="slidenum">
              <a:rPr lang="zh-CN" altLang="en-US" smtClean="0">
                <a:latin typeface="Calibri" panose="020F050202020403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09A62E-828E-401A-9D66-EE7E2E78F9B0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09A62E-828E-401A-9D66-EE7E2E78F9B0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D8915-0048-44C8-9E6F-FA44878627BF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D6209-B3DA-41BE-87E3-CC78C5062099}" type="datetimeFigureOut">
              <a:rPr lang="zh-CN" altLang="en-US" smtClean="0"/>
              <a:pPr/>
              <a:t>2018/4/22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1BB1-40C4-4700-B8C2-D06FA29C9A5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D6209-B3DA-41BE-87E3-CC78C5062099}" type="datetimeFigureOut">
              <a:rPr lang="zh-CN" altLang="en-US" smtClean="0"/>
              <a:pPr/>
              <a:t>2018/4/22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1BB1-40C4-4700-B8C2-D06FA29C9A5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D6209-B3DA-41BE-87E3-CC78C5062099}" type="datetimeFigureOut">
              <a:rPr lang="zh-CN" altLang="en-US" smtClean="0"/>
              <a:pPr/>
              <a:t>2018/4/22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1BB1-40C4-4700-B8C2-D06FA29C9A5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D6209-B3DA-41BE-87E3-CC78C5062099}" type="datetimeFigureOut">
              <a:rPr lang="zh-CN" altLang="en-US" smtClean="0"/>
              <a:pPr/>
              <a:t>2018/4/22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1BB1-40C4-4700-B8C2-D06FA29C9A5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D6209-B3DA-41BE-87E3-CC78C5062099}" type="datetimeFigureOut">
              <a:rPr lang="zh-CN" altLang="en-US" smtClean="0"/>
              <a:pPr/>
              <a:t>2018/4/22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1BB1-40C4-4700-B8C2-D06FA29C9A5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D6209-B3DA-41BE-87E3-CC78C5062099}" type="datetimeFigureOut">
              <a:rPr lang="zh-CN" altLang="en-US" smtClean="0"/>
              <a:pPr/>
              <a:t>2018/4/22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1BB1-40C4-4700-B8C2-D06FA29C9A5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D6209-B3DA-41BE-87E3-CC78C5062099}" type="datetimeFigureOut">
              <a:rPr lang="zh-CN" altLang="en-US" smtClean="0"/>
              <a:pPr/>
              <a:t>2018/4/22 Sunday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1BB1-40C4-4700-B8C2-D06FA29C9A5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D6209-B3DA-41BE-87E3-CC78C5062099}" type="datetimeFigureOut">
              <a:rPr lang="zh-CN" altLang="en-US" smtClean="0"/>
              <a:pPr/>
              <a:t>2018/4/22 Sunday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1BB1-40C4-4700-B8C2-D06FA29C9A5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D6209-B3DA-41BE-87E3-CC78C5062099}" type="datetimeFigureOut">
              <a:rPr lang="zh-CN" altLang="en-US" smtClean="0"/>
              <a:pPr/>
              <a:t>2018/4/22 Sunday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1BB1-40C4-4700-B8C2-D06FA29C9A5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D6209-B3DA-41BE-87E3-CC78C5062099}" type="datetimeFigureOut">
              <a:rPr lang="zh-CN" altLang="en-US" smtClean="0"/>
              <a:pPr/>
              <a:t>2018/4/22 Sunday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1BB1-40C4-4700-B8C2-D06FA29C9A5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D6209-B3DA-41BE-87E3-CC78C5062099}" type="datetimeFigureOut">
              <a:rPr lang="zh-CN" altLang="en-US" smtClean="0"/>
              <a:pPr/>
              <a:t>2018/4/22 Sunday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1BB1-40C4-4700-B8C2-D06FA29C9A5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D6209-B3DA-41BE-87E3-CC78C5062099}" type="datetimeFigureOut">
              <a:rPr lang="zh-CN" altLang="en-US" smtClean="0"/>
              <a:pPr/>
              <a:t>2018/4/22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1BB1-40C4-4700-B8C2-D06FA29C9A5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D6209-B3DA-41BE-87E3-CC78C5062099}" type="datetimeFigureOut">
              <a:rPr lang="zh-CN" altLang="en-US" smtClean="0"/>
              <a:pPr/>
              <a:t>2018/4/22 Sunday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1BB1-40C4-4700-B8C2-D06FA29C9A5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D6209-B3DA-41BE-87E3-CC78C5062099}" type="datetimeFigureOut">
              <a:rPr lang="zh-CN" altLang="en-US" smtClean="0"/>
              <a:pPr/>
              <a:t>2018/4/22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1BB1-40C4-4700-B8C2-D06FA29C9A5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D6209-B3DA-41BE-87E3-CC78C5062099}" type="datetimeFigureOut">
              <a:rPr lang="zh-CN" altLang="en-US" smtClean="0"/>
              <a:pPr/>
              <a:t>2018/4/22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1BB1-40C4-4700-B8C2-D06FA29C9A5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side placeholder left fu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771861" cy="6858000"/>
          </a:xfrm>
        </p:spPr>
        <p:txBody>
          <a:bodyPr/>
          <a:lstStyle/>
          <a:p>
            <a:endParaRPr lang="id-ID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 Work #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 hasCustomPrompt="1"/>
          </p:nvPr>
        </p:nvSpPr>
        <p:spPr>
          <a:xfrm rot="434797">
            <a:off x="1198267" y="2019299"/>
            <a:ext cx="1828800" cy="1828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Team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1" hasCustomPrompt="1"/>
          </p:nvPr>
        </p:nvSpPr>
        <p:spPr>
          <a:xfrm rot="434797">
            <a:off x="6414869" y="2030510"/>
            <a:ext cx="1828800" cy="1828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Team</a:t>
            </a:r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2" hasCustomPrompt="1"/>
          </p:nvPr>
        </p:nvSpPr>
        <p:spPr>
          <a:xfrm rot="434797">
            <a:off x="1195986" y="4329978"/>
            <a:ext cx="1828800" cy="1828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Team</a:t>
            </a:r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3" hasCustomPrompt="1"/>
          </p:nvPr>
        </p:nvSpPr>
        <p:spPr>
          <a:xfrm rot="434797">
            <a:off x="6421733" y="4345750"/>
            <a:ext cx="1828800" cy="1828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Team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Right Half Pictgure i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096000" y="1"/>
            <a:ext cx="6096000" cy="6857999"/>
          </a:xfrm>
          <a:prstGeom prst="rect">
            <a:avLst/>
          </a:prstGeom>
          <a:ln w="9525">
            <a:noFill/>
          </a:ln>
        </p:spPr>
        <p:txBody>
          <a:bodyPr/>
          <a:lstStyle>
            <a:lvl1pPr>
              <a:defRPr sz="16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D6209-B3DA-41BE-87E3-CC78C5062099}" type="datetimeFigureOut">
              <a:rPr lang="zh-CN" altLang="en-US" smtClean="0"/>
              <a:pPr/>
              <a:t>2018/4/22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1BB1-40C4-4700-B8C2-D06FA29C9A5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D6209-B3DA-41BE-87E3-CC78C5062099}" type="datetimeFigureOut">
              <a:rPr lang="zh-CN" altLang="en-US" smtClean="0"/>
              <a:pPr/>
              <a:t>2018/4/22 Sunday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1BB1-40C4-4700-B8C2-D06FA29C9A5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D6209-B3DA-41BE-87E3-CC78C5062099}" type="datetimeFigureOut">
              <a:rPr lang="zh-CN" altLang="en-US" smtClean="0"/>
              <a:pPr/>
              <a:t>2018/4/22 Sunday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1BB1-40C4-4700-B8C2-D06FA29C9A5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D6209-B3DA-41BE-87E3-CC78C5062099}" type="datetimeFigureOut">
              <a:rPr lang="zh-CN" altLang="en-US" smtClean="0"/>
              <a:pPr/>
              <a:t>2018/4/22 Sunday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1BB1-40C4-4700-B8C2-D06FA29C9A5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D6209-B3DA-41BE-87E3-CC78C5062099}" type="datetimeFigureOut">
              <a:rPr lang="zh-CN" altLang="en-US" smtClean="0"/>
              <a:pPr/>
              <a:t>2018/4/22 Sunday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1BB1-40C4-4700-B8C2-D06FA29C9A5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D6209-B3DA-41BE-87E3-CC78C5062099}" type="datetimeFigureOut">
              <a:rPr lang="zh-CN" altLang="en-US" smtClean="0"/>
              <a:pPr/>
              <a:t>2018/4/22 Sunday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1BB1-40C4-4700-B8C2-D06FA29C9A5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D6209-B3DA-41BE-87E3-CC78C5062099}" type="datetimeFigureOut">
              <a:rPr lang="zh-CN" altLang="en-US" smtClean="0"/>
              <a:pPr/>
              <a:t>2018/4/22 Sunday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1BB1-40C4-4700-B8C2-D06FA29C9A5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8D6209-B3DA-41BE-87E3-CC78C5062099}" type="datetimeFigureOut">
              <a:rPr lang="zh-CN" altLang="en-US" smtClean="0"/>
              <a:pPr/>
              <a:t>2018/4/22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341BB1-40C4-4700-B8C2-D06FA29C9A59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6881122" y="5043348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www.1ppt.com/excel/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www.1ppt.com/kejian/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www.1ppt.com/shiti/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www.1ppt.com/jiaoan/  </a:t>
            </a:r>
            <a:r>
              <a:rPr lang="en-US" altLang="zh-CN" sz="100" dirty="0" smtClea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     PPT</a:t>
            </a:r>
            <a:r>
              <a:rPr lang="zh-CN" altLang="en-US" sz="100" dirty="0" smtClea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论坛：</a:t>
            </a:r>
            <a:r>
              <a:rPr lang="en-US" altLang="zh-CN" sz="100" dirty="0" smtClea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www.1ppt.cn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xmlns="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8D6209-B3DA-41BE-87E3-CC78C5062099}" type="datetimeFigureOut">
              <a:rPr lang="zh-CN" altLang="en-US" smtClean="0"/>
              <a:pPr/>
              <a:t>2018/4/22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341BB1-40C4-4700-B8C2-D06FA29C9A59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6881122" y="5043348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www.1ppt.com/excel/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www.1ppt.com/kejian/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www.1ppt.com/shiti/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www.1ppt.com/jiaoan/  </a:t>
            </a:r>
            <a:r>
              <a:rPr lang="en-US" altLang="zh-CN" sz="100" dirty="0" smtClea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     PPT</a:t>
            </a:r>
            <a:r>
              <a:rPr lang="zh-CN" altLang="en-US" sz="100" dirty="0" smtClea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论坛：</a:t>
            </a:r>
            <a:r>
              <a:rPr lang="en-US" altLang="zh-CN" sz="100" dirty="0" smtClea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www.1ppt.cn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mc:AlternateContent xmlns:mc="http://schemas.openxmlformats.org/markup-compatibility/2006">
    <mc:Choice xmlns:p14="http://schemas.microsoft.com/office/powerpoint/2010/main" xmlns="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7" Type="http://schemas.openxmlformats.org/officeDocument/2006/relationships/image" Target="../media/image1.emf"/><Relationship Id="rId2" Type="http://schemas.openxmlformats.org/officeDocument/2006/relationships/tags" Target="../tags/tag1.xml"/><Relationship Id="rId1" Type="http://schemas.openxmlformats.org/officeDocument/2006/relationships/themeOverride" Target="../theme/themeOverride1.xml"/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6" Type="http://schemas.openxmlformats.org/officeDocument/2006/relationships/slideLayout" Target="../slideLayouts/slideLayout6.xml"/><Relationship Id="rId5" Type="http://schemas.openxmlformats.org/officeDocument/2006/relationships/tags" Target="../tags/tag38.xml"/><Relationship Id="rId4" Type="http://schemas.openxmlformats.org/officeDocument/2006/relationships/tags" Target="../tags/tag3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41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6" Type="http://schemas.openxmlformats.org/officeDocument/2006/relationships/slideLayout" Target="../slideLayouts/slideLayout6.xml"/><Relationship Id="rId5" Type="http://schemas.openxmlformats.org/officeDocument/2006/relationships/tags" Target="../tags/tag43.xml"/><Relationship Id="rId4" Type="http://schemas.openxmlformats.org/officeDocument/2006/relationships/tags" Target="../tags/tag4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slideLayout" Target="../slideLayouts/slideLayout6.xml"/><Relationship Id="rId5" Type="http://schemas.openxmlformats.org/officeDocument/2006/relationships/tags" Target="../tags/tag48.xml"/><Relationship Id="rId4" Type="http://schemas.openxmlformats.org/officeDocument/2006/relationships/tags" Target="../tags/tag4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0.xml"/><Relationship Id="rId13" Type="http://schemas.openxmlformats.org/officeDocument/2006/relationships/tags" Target="../tags/tag15.xml"/><Relationship Id="rId18" Type="http://schemas.openxmlformats.org/officeDocument/2006/relationships/notesSlide" Target="../notesSlides/notesSlide2.xml"/><Relationship Id="rId3" Type="http://schemas.openxmlformats.org/officeDocument/2006/relationships/tags" Target="../tags/tag5.xml"/><Relationship Id="rId21" Type="http://schemas.openxmlformats.org/officeDocument/2006/relationships/slide" Target="slide7.xml"/><Relationship Id="rId7" Type="http://schemas.openxmlformats.org/officeDocument/2006/relationships/tags" Target="../tags/tag9.xml"/><Relationship Id="rId12" Type="http://schemas.openxmlformats.org/officeDocument/2006/relationships/tags" Target="../tags/tag14.xml"/><Relationship Id="rId17" Type="http://schemas.openxmlformats.org/officeDocument/2006/relationships/slideLayout" Target="../slideLayouts/slideLayout7.xml"/><Relationship Id="rId2" Type="http://schemas.openxmlformats.org/officeDocument/2006/relationships/tags" Target="../tags/tag4.xml"/><Relationship Id="rId16" Type="http://schemas.openxmlformats.org/officeDocument/2006/relationships/tags" Target="../tags/tag18.xml"/><Relationship Id="rId20" Type="http://schemas.openxmlformats.org/officeDocument/2006/relationships/slide" Target="slide5.xml"/><Relationship Id="rId1" Type="http://schemas.openxmlformats.org/officeDocument/2006/relationships/themeOverride" Target="../theme/themeOverride2.xml"/><Relationship Id="rId6" Type="http://schemas.openxmlformats.org/officeDocument/2006/relationships/tags" Target="../tags/tag8.xml"/><Relationship Id="rId11" Type="http://schemas.openxmlformats.org/officeDocument/2006/relationships/tags" Target="../tags/tag13.xml"/><Relationship Id="rId5" Type="http://schemas.openxmlformats.org/officeDocument/2006/relationships/tags" Target="../tags/tag7.xml"/><Relationship Id="rId15" Type="http://schemas.openxmlformats.org/officeDocument/2006/relationships/tags" Target="../tags/tag17.xml"/><Relationship Id="rId10" Type="http://schemas.openxmlformats.org/officeDocument/2006/relationships/tags" Target="../tags/tag12.xml"/><Relationship Id="rId19" Type="http://schemas.openxmlformats.org/officeDocument/2006/relationships/slide" Target="slide3.xml"/><Relationship Id="rId4" Type="http://schemas.openxmlformats.org/officeDocument/2006/relationships/tags" Target="../tags/tag6.xml"/><Relationship Id="rId9" Type="http://schemas.openxmlformats.org/officeDocument/2006/relationships/tags" Target="../tags/tag11.xml"/><Relationship Id="rId14" Type="http://schemas.openxmlformats.org/officeDocument/2006/relationships/tags" Target="../tags/tag1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tags" Target="../tags/tag56.xml"/><Relationship Id="rId13" Type="http://schemas.openxmlformats.org/officeDocument/2006/relationships/tags" Target="../tags/tag61.xml"/><Relationship Id="rId18" Type="http://schemas.openxmlformats.org/officeDocument/2006/relationships/tags" Target="../tags/tag66.xml"/><Relationship Id="rId26" Type="http://schemas.openxmlformats.org/officeDocument/2006/relationships/tags" Target="../tags/tag74.xml"/><Relationship Id="rId3" Type="http://schemas.openxmlformats.org/officeDocument/2006/relationships/tags" Target="../tags/tag51.xml"/><Relationship Id="rId21" Type="http://schemas.openxmlformats.org/officeDocument/2006/relationships/tags" Target="../tags/tag69.xml"/><Relationship Id="rId34" Type="http://schemas.openxmlformats.org/officeDocument/2006/relationships/notesSlide" Target="../notesSlides/notesSlide13.xml"/><Relationship Id="rId7" Type="http://schemas.openxmlformats.org/officeDocument/2006/relationships/tags" Target="../tags/tag55.xml"/><Relationship Id="rId12" Type="http://schemas.openxmlformats.org/officeDocument/2006/relationships/tags" Target="../tags/tag60.xml"/><Relationship Id="rId17" Type="http://schemas.openxmlformats.org/officeDocument/2006/relationships/tags" Target="../tags/tag65.xml"/><Relationship Id="rId25" Type="http://schemas.openxmlformats.org/officeDocument/2006/relationships/tags" Target="../tags/tag73.xml"/><Relationship Id="rId33" Type="http://schemas.openxmlformats.org/officeDocument/2006/relationships/slideLayout" Target="../slideLayouts/slideLayout1.xml"/><Relationship Id="rId2" Type="http://schemas.openxmlformats.org/officeDocument/2006/relationships/tags" Target="../tags/tag50.xml"/><Relationship Id="rId16" Type="http://schemas.openxmlformats.org/officeDocument/2006/relationships/tags" Target="../tags/tag64.xml"/><Relationship Id="rId20" Type="http://schemas.openxmlformats.org/officeDocument/2006/relationships/tags" Target="../tags/tag68.xml"/><Relationship Id="rId29" Type="http://schemas.openxmlformats.org/officeDocument/2006/relationships/tags" Target="../tags/tag77.xml"/><Relationship Id="rId1" Type="http://schemas.openxmlformats.org/officeDocument/2006/relationships/tags" Target="../tags/tag49.xml"/><Relationship Id="rId6" Type="http://schemas.openxmlformats.org/officeDocument/2006/relationships/tags" Target="../tags/tag54.xml"/><Relationship Id="rId11" Type="http://schemas.openxmlformats.org/officeDocument/2006/relationships/tags" Target="../tags/tag59.xml"/><Relationship Id="rId24" Type="http://schemas.openxmlformats.org/officeDocument/2006/relationships/tags" Target="../tags/tag72.xml"/><Relationship Id="rId32" Type="http://schemas.openxmlformats.org/officeDocument/2006/relationships/tags" Target="../tags/tag80.xml"/><Relationship Id="rId5" Type="http://schemas.openxmlformats.org/officeDocument/2006/relationships/tags" Target="../tags/tag53.xml"/><Relationship Id="rId15" Type="http://schemas.openxmlformats.org/officeDocument/2006/relationships/tags" Target="../tags/tag63.xml"/><Relationship Id="rId23" Type="http://schemas.openxmlformats.org/officeDocument/2006/relationships/tags" Target="../tags/tag71.xml"/><Relationship Id="rId28" Type="http://schemas.openxmlformats.org/officeDocument/2006/relationships/tags" Target="../tags/tag76.xml"/><Relationship Id="rId10" Type="http://schemas.openxmlformats.org/officeDocument/2006/relationships/tags" Target="../tags/tag58.xml"/><Relationship Id="rId19" Type="http://schemas.openxmlformats.org/officeDocument/2006/relationships/tags" Target="../tags/tag67.xml"/><Relationship Id="rId31" Type="http://schemas.openxmlformats.org/officeDocument/2006/relationships/tags" Target="../tags/tag79.xml"/><Relationship Id="rId4" Type="http://schemas.openxmlformats.org/officeDocument/2006/relationships/tags" Target="../tags/tag52.xml"/><Relationship Id="rId9" Type="http://schemas.openxmlformats.org/officeDocument/2006/relationships/tags" Target="../tags/tag57.xml"/><Relationship Id="rId14" Type="http://schemas.openxmlformats.org/officeDocument/2006/relationships/tags" Target="../tags/tag62.xml"/><Relationship Id="rId22" Type="http://schemas.openxmlformats.org/officeDocument/2006/relationships/tags" Target="../tags/tag70.xml"/><Relationship Id="rId27" Type="http://schemas.openxmlformats.org/officeDocument/2006/relationships/tags" Target="../tags/tag75.xml"/><Relationship Id="rId30" Type="http://schemas.openxmlformats.org/officeDocument/2006/relationships/tags" Target="../tags/tag7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83.xml"/><Relationship Id="rId7" Type="http://schemas.openxmlformats.org/officeDocument/2006/relationships/notesSlide" Target="../notesSlides/notesSlide14.xml"/><Relationship Id="rId2" Type="http://schemas.openxmlformats.org/officeDocument/2006/relationships/tags" Target="../tags/tag82.xml"/><Relationship Id="rId1" Type="http://schemas.openxmlformats.org/officeDocument/2006/relationships/tags" Target="../tags/tag81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85.xml"/><Relationship Id="rId4" Type="http://schemas.openxmlformats.org/officeDocument/2006/relationships/tags" Target="../tags/tag8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tags" Target="../tags/tag88.xml"/><Relationship Id="rId7" Type="http://schemas.openxmlformats.org/officeDocument/2006/relationships/notesSlide" Target="../notesSlides/notesSlide16.xml"/><Relationship Id="rId2" Type="http://schemas.openxmlformats.org/officeDocument/2006/relationships/tags" Target="../tags/tag87.xml"/><Relationship Id="rId1" Type="http://schemas.openxmlformats.org/officeDocument/2006/relationships/tags" Target="../tags/tag86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90.xml"/><Relationship Id="rId4" Type="http://schemas.openxmlformats.org/officeDocument/2006/relationships/tags" Target="../tags/tag8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tags" Target="../tags/tag93.xml"/><Relationship Id="rId7" Type="http://schemas.openxmlformats.org/officeDocument/2006/relationships/notesSlide" Target="../notesSlides/notesSlide18.xml"/><Relationship Id="rId2" Type="http://schemas.openxmlformats.org/officeDocument/2006/relationships/tags" Target="../tags/tag92.xml"/><Relationship Id="rId1" Type="http://schemas.openxmlformats.org/officeDocument/2006/relationships/tags" Target="../tags/tag91.xml"/><Relationship Id="rId6" Type="http://schemas.openxmlformats.org/officeDocument/2006/relationships/slideLayout" Target="../slideLayouts/slideLayout18.xml"/><Relationship Id="rId5" Type="http://schemas.openxmlformats.org/officeDocument/2006/relationships/tags" Target="../tags/tag95.xml"/><Relationship Id="rId4" Type="http://schemas.openxmlformats.org/officeDocument/2006/relationships/tags" Target="../tags/tag9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7" Type="http://schemas.openxmlformats.org/officeDocument/2006/relationships/notesSlide" Target="../notesSlides/notesSlide3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23.xml"/><Relationship Id="rId4" Type="http://schemas.openxmlformats.org/officeDocument/2006/relationships/tags" Target="../tags/tag2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tags" Target="../tags/tag98.xml"/><Relationship Id="rId7" Type="http://schemas.openxmlformats.org/officeDocument/2006/relationships/notesSlide" Target="../notesSlides/notesSlide23.xml"/><Relationship Id="rId2" Type="http://schemas.openxmlformats.org/officeDocument/2006/relationships/tags" Target="../tags/tag97.xml"/><Relationship Id="rId1" Type="http://schemas.openxmlformats.org/officeDocument/2006/relationships/tags" Target="../tags/tag96.xml"/><Relationship Id="rId6" Type="http://schemas.openxmlformats.org/officeDocument/2006/relationships/slideLayout" Target="../slideLayouts/slideLayout18.xml"/><Relationship Id="rId5" Type="http://schemas.openxmlformats.org/officeDocument/2006/relationships/tags" Target="../tags/tag100.xml"/><Relationship Id="rId4" Type="http://schemas.openxmlformats.org/officeDocument/2006/relationships/tags" Target="../tags/tag99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1.xml"/><Relationship Id="rId4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26.xml"/><Relationship Id="rId7" Type="http://schemas.openxmlformats.org/officeDocument/2006/relationships/notesSlide" Target="../notesSlides/notesSlide5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28.xml"/><Relationship Id="rId4" Type="http://schemas.openxmlformats.org/officeDocument/2006/relationships/tags" Target="../tags/tag2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31.xml"/><Relationship Id="rId7" Type="http://schemas.openxmlformats.org/officeDocument/2006/relationships/notesSlide" Target="../notesSlides/notesSlide6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33.xml"/><Relationship Id="rId4" Type="http://schemas.openxmlformats.org/officeDocument/2006/relationships/tags" Target="../tags/tag3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7" cstate="screen"/>
          <a:stretch>
            <a:fillRect/>
          </a:stretch>
        </p:blipFill>
        <p:spPr>
          <a:xfrm>
            <a:off x="2156" y="1975"/>
            <a:ext cx="7022758" cy="6856025"/>
          </a:xfrm>
          <a:prstGeom prst="rect">
            <a:avLst/>
          </a:prstGeom>
        </p:spPr>
      </p:pic>
      <p:sp>
        <p:nvSpPr>
          <p:cNvPr id="23" name="PA_文本框 1"/>
          <p:cNvSpPr txBox="1"/>
          <p:nvPr>
            <p:custDataLst>
              <p:tags r:id="rId2"/>
            </p:custDataLst>
          </p:nvPr>
        </p:nvSpPr>
        <p:spPr>
          <a:xfrm>
            <a:off x="7130763" y="2202496"/>
            <a:ext cx="3230880" cy="1014730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zh-CN" altLang="en-US" sz="6000" dirty="0">
                <a:solidFill>
                  <a:schemeClr val="accent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光电码盘</a:t>
            </a:r>
          </a:p>
        </p:txBody>
      </p:sp>
      <p:sp>
        <p:nvSpPr>
          <p:cNvPr id="24" name="PA_文本框 3"/>
          <p:cNvSpPr txBox="1"/>
          <p:nvPr>
            <p:custDataLst>
              <p:tags r:id="rId3"/>
            </p:custDataLst>
          </p:nvPr>
        </p:nvSpPr>
        <p:spPr>
          <a:xfrm>
            <a:off x="6082313" y="4207909"/>
            <a:ext cx="53832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小组成员：李冬洁 潘子晴 胥倩雯 左婧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PA_文本框 2"/>
          <p:cNvSpPr txBox="1"/>
          <p:nvPr>
            <p:custDataLst>
              <p:tags r:id="rId4"/>
            </p:custDataLst>
          </p:nvPr>
        </p:nvSpPr>
        <p:spPr>
          <a:xfrm>
            <a:off x="6741824" y="3046257"/>
            <a:ext cx="4008755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6000" b="1" dirty="0">
                <a:solidFill>
                  <a:srgbClr val="063D54"/>
                </a:solidFill>
                <a:latin typeface="+mj-ea"/>
                <a:ea typeface="+mj-ea"/>
              </a:rPr>
              <a:t>需求调研书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3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9" presetClass="entr" presetSubtype="5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ldLvl="0" animBg="1"/>
      <p:bldP spid="24" grpId="0"/>
      <p:bldP spid="25" grpId="0"/>
      <p:bldP spid="25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/>
          <p:nvPr/>
        </p:nvGraphicFramePr>
        <p:xfrm>
          <a:off x="1356360" y="7620"/>
          <a:ext cx="8533130" cy="6690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1085"/>
                <a:gridCol w="6202045"/>
              </a:tblGrid>
              <a:tr h="4876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>
                          <a:ea typeface="宋体" panose="02010600030101010101" pitchFamily="2" charset="-122"/>
                        </a:rPr>
                        <a:t>数据单名称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数据单作用</a:t>
                      </a:r>
                    </a:p>
                  </a:txBody>
                  <a:tcPr/>
                </a:tc>
              </a:tr>
              <a:tr h="4419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采购订单历史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保存采购订单历史，填写采购订单确认后单据倒入历史</a:t>
                      </a:r>
                      <a:endParaRPr lang="zh-CN" altLang="en-US"/>
                    </a:p>
                  </a:txBody>
                  <a:tcPr/>
                </a:tc>
              </a:tr>
              <a:tr h="4419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采购订单明细历史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保存采购订单明细历史</a:t>
                      </a:r>
                      <a:endParaRPr lang="zh-CN" altLang="en-US"/>
                    </a:p>
                  </a:txBody>
                  <a:tcPr/>
                </a:tc>
              </a:tr>
              <a:tr h="4419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销售单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销售单主表</a:t>
                      </a:r>
                      <a:endParaRPr lang="zh-CN" altLang="en-US"/>
                    </a:p>
                  </a:txBody>
                  <a:tcPr/>
                </a:tc>
              </a:tr>
              <a:tr h="4419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销售单明细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销售单从表</a:t>
                      </a:r>
                      <a:endParaRPr lang="zh-CN" altLang="en-US"/>
                    </a:p>
                  </a:txBody>
                  <a:tcPr/>
                </a:tc>
              </a:tr>
              <a:tr h="4419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销售单历史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保存销售单历史</a:t>
                      </a:r>
                      <a:endParaRPr lang="zh-CN" altLang="en-US"/>
                    </a:p>
                  </a:txBody>
                  <a:tcPr/>
                </a:tc>
              </a:tr>
              <a:tr h="4419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销售单明细历史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保存销售单明细历史</a:t>
                      </a:r>
                      <a:endParaRPr lang="zh-CN" altLang="en-US"/>
                    </a:p>
                  </a:txBody>
                  <a:tcPr/>
                </a:tc>
              </a:tr>
              <a:tr h="4419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领料单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用于车间的领料管理</a:t>
                      </a:r>
                      <a:endParaRPr lang="zh-CN" altLang="en-US"/>
                    </a:p>
                  </a:txBody>
                  <a:tcPr/>
                </a:tc>
              </a:tr>
              <a:tr h="4419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成品完工单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用于车间的成品生产完工管理</a:t>
                      </a:r>
                      <a:endParaRPr lang="zh-CN" altLang="en-US"/>
                    </a:p>
                  </a:txBody>
                  <a:tcPr/>
                </a:tc>
              </a:tr>
              <a:tr h="4419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物料归属类别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记录物料归属属性的代码及其取值</a:t>
                      </a:r>
                      <a:endParaRPr lang="zh-CN" altLang="en-US"/>
                    </a:p>
                  </a:txBody>
                  <a:tcPr/>
                </a:tc>
              </a:tr>
              <a:tr h="4419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物料状态类别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记录物料状态属性的代码及其取值</a:t>
                      </a:r>
                      <a:endParaRPr lang="zh-CN" altLang="en-US"/>
                    </a:p>
                  </a:txBody>
                  <a:tcPr/>
                </a:tc>
              </a:tr>
              <a:tr h="4419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物料计划类别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记录物料计划属性的代码及其取值</a:t>
                      </a:r>
                      <a:endParaRPr lang="zh-CN" altLang="en-US"/>
                    </a:p>
                  </a:txBody>
                  <a:tcPr/>
                </a:tc>
              </a:tr>
              <a:tr h="4419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物料价值类别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记录物料价值属性的代码及其取值</a:t>
                      </a:r>
                      <a:endParaRPr lang="zh-CN" altLang="en-US"/>
                    </a:p>
                  </a:txBody>
                  <a:tcPr/>
                </a:tc>
              </a:tr>
              <a:tr h="5181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供货商清单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保存企业供货商的资料信息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客户清单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保存企业客户的资料信息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733425" y="1601432"/>
            <a:ext cx="1552575" cy="1073150"/>
            <a:chOff x="7138260" y="3781924"/>
            <a:chExt cx="1552575" cy="1073150"/>
          </a:xfrm>
        </p:grpSpPr>
        <p:sp>
          <p:nvSpPr>
            <p:cNvPr id="17" name="PA_MH_Other_3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 rot="21293681">
              <a:off x="7174771" y="3781925"/>
              <a:ext cx="1493838" cy="9810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8" name="PA_MH_SubTitle_3"/>
            <p:cNvSpPr/>
            <p:nvPr>
              <p:custDataLst>
                <p:tags r:id="rId5"/>
              </p:custDataLst>
            </p:nvPr>
          </p:nvSpPr>
          <p:spPr bwMode="auto">
            <a:xfrm>
              <a:off x="7138260" y="3781924"/>
              <a:ext cx="1552575" cy="1073150"/>
            </a:xfrm>
            <a:custGeom>
              <a:avLst/>
              <a:gdLst>
                <a:gd name="T0" fmla="*/ 1285 w 1336"/>
                <a:gd name="T1" fmla="*/ 922 h 922"/>
                <a:gd name="T2" fmla="*/ 0 w 1336"/>
                <a:gd name="T3" fmla="*/ 843 h 922"/>
                <a:gd name="T4" fmla="*/ 52 w 1336"/>
                <a:gd name="T5" fmla="*/ 0 h 922"/>
                <a:gd name="T6" fmla="*/ 1336 w 1336"/>
                <a:gd name="T7" fmla="*/ 78 h 922"/>
                <a:gd name="T8" fmla="*/ 1285 w 1336"/>
                <a:gd name="T9" fmla="*/ 922 h 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6" h="922">
                  <a:moveTo>
                    <a:pt x="1285" y="922"/>
                  </a:moveTo>
                  <a:lnTo>
                    <a:pt x="0" y="843"/>
                  </a:lnTo>
                  <a:lnTo>
                    <a:pt x="52" y="0"/>
                  </a:lnTo>
                  <a:lnTo>
                    <a:pt x="1336" y="78"/>
                  </a:lnTo>
                  <a:lnTo>
                    <a:pt x="1285" y="922"/>
                  </a:lnTo>
                  <a:close/>
                </a:path>
              </a:pathLst>
            </a:custGeom>
            <a:solidFill>
              <a:schemeClr val="accent1"/>
            </a:solidFill>
            <a:effectLst>
              <a:outerShdw blurRad="50800" dist="50800" dir="2700000" algn="tl" rotWithShape="0">
                <a:prstClr val="black">
                  <a:alpha val="30000"/>
                </a:prstClr>
              </a:outerShdw>
            </a:effectLst>
          </p:spPr>
          <p:txBody>
            <a:bodyPr anchor="ctr">
              <a:norm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等线"/>
                  <a:ea typeface="微软雅黑" panose="020B0503020204020204" pitchFamily="34" charset="-122"/>
                  <a:cs typeface="+mn-cs"/>
                </a:rPr>
                <a:t>入库</a:t>
              </a: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等线"/>
                  <a:ea typeface="微软雅黑" panose="020B0503020204020204" pitchFamily="34" charset="-122"/>
                  <a:cs typeface="+mn-cs"/>
                </a:rPr>
                <a:t>管理</a:t>
              </a:r>
              <a:endParaRPr kumimoji="0" lang="da-DK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29" name="PA_矩形 28"/>
          <p:cNvSpPr/>
          <p:nvPr>
            <p:custDataLst>
              <p:tags r:id="rId2"/>
            </p:custDataLst>
          </p:nvPr>
        </p:nvSpPr>
        <p:spPr>
          <a:xfrm>
            <a:off x="402287" y="393998"/>
            <a:ext cx="1883713" cy="4345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0" name="PA_文本框 1"/>
          <p:cNvSpPr txBox="1"/>
          <p:nvPr>
            <p:custDataLst>
              <p:tags r:id="rId3"/>
            </p:custDataLst>
          </p:nvPr>
        </p:nvSpPr>
        <p:spPr>
          <a:xfrm>
            <a:off x="402287" y="400939"/>
            <a:ext cx="2031424" cy="538289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665" b="0" i="0" u="none" strike="noStrike" kern="1200" cap="none" spc="0" normalizeH="0" baseline="0" noProof="0" dirty="0" smtClean="0">
                <a:ln>
                  <a:noFill/>
                </a:ln>
                <a:solidFill>
                  <a:srgbClr val="063D54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ea"/>
                <a:sym typeface="+mn-lt"/>
              </a:rPr>
              <a:t>3.2  </a:t>
            </a:r>
            <a:r>
              <a:rPr kumimoji="0" lang="zh-CN" altLang="en-US" sz="2665" b="0" i="0" u="none" strike="noStrike" kern="1200" cap="none" spc="0" normalizeH="0" baseline="0" noProof="0" dirty="0">
                <a:ln>
                  <a:noFill/>
                </a:ln>
                <a:solidFill>
                  <a:srgbClr val="063D54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ea"/>
                <a:sym typeface="+mn-lt"/>
              </a:rPr>
              <a:t>仓库管理</a:t>
            </a:r>
            <a:endParaRPr kumimoji="0" lang="en-US" altLang="zh-CN" sz="2665" b="0" i="0" u="none" strike="noStrike" kern="1200" cap="none" spc="0" normalizeH="0" baseline="0" noProof="0" dirty="0">
              <a:ln>
                <a:noFill/>
              </a:ln>
              <a:solidFill>
                <a:srgbClr val="063D54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696306" y="1070524"/>
            <a:ext cx="8051409" cy="54861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26670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14300" algn="l"/>
                <a:tab pos="228600" algn="l"/>
              </a:tabLst>
              <a:defRPr/>
            </a:pPr>
            <a:r>
              <a:rPr kumimoji="0" lang="en-US" altLang="zh-CN" sz="1800" b="0" i="0" u="none" strike="noStrike" kern="1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黑体" panose="02010609060101010101" pitchFamily="49" charset="-122"/>
                <a:ea typeface="等线" panose="02010600030101010101" pitchFamily="2" charset="-122"/>
                <a:cs typeface="Times New Roman" panose="02020603050405020304" pitchFamily="18" charset="0"/>
              </a:rPr>
              <a:t> 1.</a:t>
            </a:r>
            <a:r>
              <a:rPr kumimoji="0" lang="zh-CN" altLang="zh-CN" sz="1800" b="0" i="0" u="none" strike="noStrike" kern="1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等线" panose="02010600030101010101" pitchFamily="2" charset="-122"/>
                <a:ea typeface="黑体" panose="02010609060101010101" pitchFamily="49" charset="-122"/>
                <a:cs typeface="Times New Roman" panose="02020603050405020304" pitchFamily="18" charset="0"/>
              </a:rPr>
              <a:t>产品</a:t>
            </a:r>
            <a:r>
              <a:rPr kumimoji="0" lang="zh-CN" altLang="zh-CN" sz="1800" b="0" i="0" u="none" strike="noStrike" kern="1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等线" panose="02010600030101010101" pitchFamily="2" charset="-122"/>
                <a:ea typeface="黑体" panose="02010609060101010101" pitchFamily="49" charset="-122"/>
                <a:cs typeface="Times New Roman" panose="02020603050405020304" pitchFamily="18" charset="0"/>
              </a:rPr>
              <a:t>入库方式管理</a:t>
            </a:r>
            <a:endParaRPr kumimoji="0" lang="zh-CN" altLang="zh-CN" sz="1800" b="0" i="0" u="none" strike="noStrike" kern="1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60045" marR="0" lvl="0" indent="360045" algn="l" defTabSz="914400" rtl="0" eaLnBrk="1" fontAlgn="auto" latinLnBrk="0" hangingPunct="1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>
                <a:tab pos="114300" algn="l"/>
                <a:tab pos="228600" algn="l"/>
                <a:tab pos="2400300" algn="l"/>
              </a:tabLst>
              <a:defRPr/>
            </a:pPr>
            <a:r>
              <a:rPr kumimoji="0" lang="en-US" altLang="zh-CN" sz="18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kumimoji="0" lang="zh-CN" altLang="zh-CN" sz="1800" b="0" i="0" u="none" strike="noStrike" kern="1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实现</a:t>
            </a:r>
            <a:r>
              <a:rPr kumimoji="0" lang="zh-CN" altLang="zh-CN" sz="18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入库方式的添加、修改、删除。在登记产品入库前先查看产品入库的方式，</a:t>
            </a:r>
            <a:r>
              <a:rPr kumimoji="0" lang="zh-CN" altLang="zh-CN" sz="18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zh-CN" altLang="zh-CN" sz="18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相应操作信息将存入“入库方式表</a:t>
            </a:r>
            <a:r>
              <a:rPr kumimoji="0" lang="en-US" altLang="zh-CN" sz="18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”</a:t>
            </a:r>
            <a:r>
              <a:rPr kumimoji="0" lang="zh-CN" altLang="zh-CN" sz="18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。</a:t>
            </a:r>
            <a:endParaRPr kumimoji="0" lang="zh-CN" altLang="zh-CN" sz="18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14300" algn="l"/>
                <a:tab pos="228600" algn="l"/>
              </a:tabLst>
              <a:defRPr/>
            </a:pPr>
            <a:r>
              <a:rPr kumimoji="0" lang="en-US" altLang="zh-CN" sz="1800" b="0" i="0" u="none" strike="noStrike" kern="1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kumimoji="0" lang="en-US" altLang="zh-CN" sz="1800" b="0" i="0" u="none" strike="noStrike" kern="1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1800" b="0" i="0" u="none" strike="noStrike" kern="1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黑体" panose="02010609060101010101" pitchFamily="49" charset="-122"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1800" b="0" i="0" u="none" strike="noStrike" kern="1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黑体" panose="02010609060101010101" pitchFamily="49" charset="-122"/>
                <a:ea typeface="等线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kumimoji="0" lang="zh-CN" altLang="zh-CN" sz="1800" b="0" i="0" u="none" strike="noStrike" kern="1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等线" panose="02010600030101010101" pitchFamily="2" charset="-122"/>
                <a:ea typeface="黑体" panose="02010609060101010101" pitchFamily="49" charset="-122"/>
                <a:cs typeface="Times New Roman" panose="02020603050405020304" pitchFamily="18" charset="0"/>
              </a:rPr>
              <a:t>选择</a:t>
            </a:r>
            <a:r>
              <a:rPr kumimoji="0" lang="zh-CN" altLang="zh-CN" sz="1800" b="0" i="0" u="none" strike="noStrike" kern="1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等线" panose="02010600030101010101" pitchFamily="2" charset="-122"/>
                <a:ea typeface="黑体" panose="02010609060101010101" pitchFamily="49" charset="-122"/>
                <a:cs typeface="Times New Roman" panose="02020603050405020304" pitchFamily="18" charset="0"/>
              </a:rPr>
              <a:t>入库方式</a:t>
            </a:r>
            <a:endParaRPr kumimoji="0" lang="zh-CN" altLang="zh-CN" sz="1800" b="0" i="0" u="none" strike="noStrike" kern="1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60045" marR="0" lvl="0" indent="266700" algn="l" defTabSz="914400" rtl="0" eaLnBrk="1" fontAlgn="auto" latinLnBrk="0" hangingPunct="1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>
                <a:tab pos="114300" algn="l"/>
                <a:tab pos="228600" algn="l"/>
              </a:tabLst>
              <a:defRPr/>
            </a:pPr>
            <a:r>
              <a:rPr kumimoji="0" lang="en-US" altLang="zh-CN" sz="18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kumimoji="0" lang="zh-CN" altLang="zh-CN" sz="1800" b="0" i="0" u="none" strike="noStrike" kern="1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kumimoji="0" lang="zh-CN" altLang="zh-CN" sz="18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登记产品入库先选择产品入库的方式，选择相应入库方式后的</a:t>
            </a:r>
            <a:r>
              <a:rPr kumimoji="0" lang="zh-CN" altLang="zh-CN" sz="1800" b="0" i="0" u="none" strike="noStrike" kern="1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登记</a:t>
            </a:r>
            <a:r>
              <a:rPr kumimoji="0" lang="en-US" altLang="zh-CN" sz="1800" b="0" i="0" u="none" strike="noStrike" kern="1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kumimoji="0" lang="zh-CN" altLang="zh-CN" sz="1800" b="0" i="0" u="none" strike="noStrike" kern="1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信息</a:t>
            </a:r>
            <a:r>
              <a:rPr kumimoji="0" lang="zh-CN" altLang="zh-CN" sz="18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将为该种方式下的产品入库登记。</a:t>
            </a:r>
            <a:endParaRPr kumimoji="0" lang="zh-CN" altLang="zh-CN" sz="18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13335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14300" algn="l"/>
                <a:tab pos="228600" algn="l"/>
              </a:tabLst>
              <a:defRPr/>
            </a:pPr>
            <a:r>
              <a:rPr kumimoji="0" lang="en-US" altLang="zh-CN" sz="1800" b="0" i="0" u="none" strike="noStrike" kern="1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黑体" panose="02010609060101010101" pitchFamily="49" charset="-122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1800" b="0" i="0" u="none" strike="noStrike" kern="1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黑体" panose="02010609060101010101" pitchFamily="49" charset="-122"/>
                <a:ea typeface="等线" panose="02010600030101010101" pitchFamily="2" charset="-122"/>
                <a:cs typeface="Times New Roman" panose="02020603050405020304" pitchFamily="18" charset="0"/>
              </a:rPr>
              <a:t> 3.</a:t>
            </a:r>
            <a:r>
              <a:rPr kumimoji="0" lang="zh-CN" altLang="zh-CN" sz="1800" b="0" i="0" u="none" strike="noStrike" kern="1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等线" panose="02010600030101010101" pitchFamily="2" charset="-122"/>
                <a:ea typeface="黑体" panose="02010609060101010101" pitchFamily="49" charset="-122"/>
                <a:cs typeface="Times New Roman" panose="02020603050405020304" pitchFamily="18" charset="0"/>
              </a:rPr>
              <a:t>产品</a:t>
            </a:r>
            <a:r>
              <a:rPr kumimoji="0" lang="zh-CN" altLang="zh-CN" sz="1800" b="0" i="0" u="none" strike="noStrike" kern="1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等线" panose="02010600030101010101" pitchFamily="2" charset="-122"/>
                <a:ea typeface="黑体" panose="02010609060101010101" pitchFamily="49" charset="-122"/>
                <a:cs typeface="Times New Roman" panose="02020603050405020304" pitchFamily="18" charset="0"/>
              </a:rPr>
              <a:t>入库登记</a:t>
            </a:r>
            <a:endParaRPr kumimoji="0" lang="zh-CN" altLang="zh-CN" sz="1800" b="0" i="0" u="none" strike="noStrike" kern="1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60045" marR="0" lvl="0" indent="0" algn="l" defTabSz="914400" rtl="0" eaLnBrk="1" fontAlgn="auto" latinLnBrk="0" hangingPunct="1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kumimoji="0" lang="zh-CN" altLang="zh-CN" sz="1800" b="0" i="0" u="none" strike="noStrike" kern="1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对</a:t>
            </a:r>
            <a:r>
              <a:rPr kumimoji="0" lang="zh-CN" altLang="zh-CN" sz="18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入库的所有物料的名称、规格、批号、数量、价格、时间、入库缘由（采购回来或者退料）进行入库登记，更新物料状态为已被某个订单预订或者可用状态。（物料状态分为订购中、预订、可用、损坏四种状态</a:t>
            </a:r>
            <a:r>
              <a:rPr kumimoji="0" lang="zh-CN" altLang="zh-CN" sz="1800" b="0" i="0" u="none" strike="noStrike" kern="1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</a:t>
            </a:r>
            <a:endParaRPr kumimoji="0" lang="zh-CN" altLang="zh-CN" sz="1800" b="0" i="0" u="none" strike="noStrike" kern="1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26670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14300" algn="l"/>
                <a:tab pos="228600" algn="l"/>
              </a:tabLst>
              <a:defRPr/>
            </a:pPr>
            <a:r>
              <a:rPr kumimoji="0" lang="en-US" altLang="zh-CN" sz="1800" b="0" i="0" u="none" strike="noStrike" kern="1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黑体" panose="02010609060101010101" pitchFamily="49" charset="-122"/>
                <a:ea typeface="等线" panose="02010600030101010101" pitchFamily="2" charset="-122"/>
                <a:cs typeface="Times New Roman" panose="02020603050405020304" pitchFamily="18" charset="0"/>
              </a:rPr>
              <a:t> 4.</a:t>
            </a:r>
            <a:r>
              <a:rPr kumimoji="0" lang="zh-CN" altLang="zh-CN" sz="1800" b="0" i="0" u="none" strike="noStrike" kern="1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等线" panose="02010600030101010101" pitchFamily="2" charset="-122"/>
                <a:ea typeface="黑体" panose="02010609060101010101" pitchFamily="49" charset="-122"/>
                <a:cs typeface="Times New Roman" panose="02020603050405020304" pitchFamily="18" charset="0"/>
              </a:rPr>
              <a:t>产品入库信息管理</a:t>
            </a:r>
            <a:endParaRPr kumimoji="0" lang="zh-CN" altLang="zh-CN" sz="1800" b="0" i="0" u="none" strike="noStrike" kern="10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60045" marR="0" lvl="0" indent="0" algn="l" defTabSz="914400" rtl="0" eaLnBrk="1" fontAlgn="auto" latinLnBrk="0" hangingPunct="1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kumimoji="0" lang="zh-CN" altLang="zh-CN" sz="1800" b="0" i="0" u="none" strike="noStrike" kern="1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实现</a:t>
            </a:r>
            <a:r>
              <a:rPr kumimoji="0" lang="zh-CN" altLang="zh-CN" sz="18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对入库信息的添加、修改与删除，当库存信息发现错误时可进行相应编辑。对物料库存信息进行更新。</a:t>
            </a:r>
            <a:endParaRPr kumimoji="0" lang="zh-CN" altLang="zh-CN" sz="18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28600" marR="0" lvl="0" indent="2667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 </a:t>
            </a:r>
            <a:endParaRPr kumimoji="0" lang="zh-CN" altLang="zh-CN" sz="18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731837" y="1577686"/>
            <a:ext cx="1554163" cy="1071562"/>
            <a:chOff x="5029853" y="1766578"/>
            <a:chExt cx="1554163" cy="1071562"/>
          </a:xfrm>
        </p:grpSpPr>
        <p:sp>
          <p:nvSpPr>
            <p:cNvPr id="13" name="PA_MH_Other_2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 rot="21293681">
              <a:off x="5066366" y="1766579"/>
              <a:ext cx="1493837" cy="97948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6" name="PA_MH_SubTitle_2"/>
            <p:cNvSpPr/>
            <p:nvPr>
              <p:custDataLst>
                <p:tags r:id="rId5"/>
              </p:custDataLst>
            </p:nvPr>
          </p:nvSpPr>
          <p:spPr bwMode="auto">
            <a:xfrm>
              <a:off x="5029853" y="1766578"/>
              <a:ext cx="1554163" cy="1071562"/>
            </a:xfrm>
            <a:custGeom>
              <a:avLst/>
              <a:gdLst>
                <a:gd name="T0" fmla="*/ 1285 w 1336"/>
                <a:gd name="T1" fmla="*/ 922 h 922"/>
                <a:gd name="T2" fmla="*/ 0 w 1336"/>
                <a:gd name="T3" fmla="*/ 843 h 922"/>
                <a:gd name="T4" fmla="*/ 52 w 1336"/>
                <a:gd name="T5" fmla="*/ 0 h 922"/>
                <a:gd name="T6" fmla="*/ 1336 w 1336"/>
                <a:gd name="T7" fmla="*/ 78 h 922"/>
                <a:gd name="T8" fmla="*/ 1285 w 1336"/>
                <a:gd name="T9" fmla="*/ 922 h 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6" h="922">
                  <a:moveTo>
                    <a:pt x="1285" y="922"/>
                  </a:moveTo>
                  <a:lnTo>
                    <a:pt x="0" y="843"/>
                  </a:lnTo>
                  <a:lnTo>
                    <a:pt x="52" y="0"/>
                  </a:lnTo>
                  <a:lnTo>
                    <a:pt x="1336" y="78"/>
                  </a:lnTo>
                  <a:lnTo>
                    <a:pt x="1285" y="922"/>
                  </a:lnTo>
                  <a:close/>
                </a:path>
              </a:pathLst>
            </a:custGeom>
            <a:solidFill>
              <a:schemeClr val="accent1"/>
            </a:solidFill>
            <a:effectLst>
              <a:outerShdw blurRad="50800" dist="50800" dir="2700000" algn="tl" rotWithShape="0">
                <a:prstClr val="black">
                  <a:alpha val="30000"/>
                </a:prstClr>
              </a:outerShdw>
            </a:effectLst>
          </p:spPr>
          <p:txBody>
            <a:bodyPr anchor="ctr">
              <a:norm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等线"/>
                  <a:ea typeface="微软雅黑" panose="020B0503020204020204" pitchFamily="34" charset="-122"/>
                  <a:cs typeface="+mn-cs"/>
                </a:rPr>
                <a:t>出</a:t>
              </a: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等线"/>
                  <a:ea typeface="微软雅黑" panose="020B0503020204020204" pitchFamily="34" charset="-122"/>
                  <a:cs typeface="+mn-cs"/>
                </a:rPr>
                <a:t>库管理</a:t>
              </a:r>
            </a:p>
          </p:txBody>
        </p:sp>
      </p:grpSp>
      <p:sp>
        <p:nvSpPr>
          <p:cNvPr id="29" name="PA_矩形 28"/>
          <p:cNvSpPr/>
          <p:nvPr>
            <p:custDataLst>
              <p:tags r:id="rId2"/>
            </p:custDataLst>
          </p:nvPr>
        </p:nvSpPr>
        <p:spPr>
          <a:xfrm>
            <a:off x="402287" y="393998"/>
            <a:ext cx="1883713" cy="4345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0" name="PA_文本框 1"/>
          <p:cNvSpPr txBox="1"/>
          <p:nvPr>
            <p:custDataLst>
              <p:tags r:id="rId3"/>
            </p:custDataLst>
          </p:nvPr>
        </p:nvSpPr>
        <p:spPr>
          <a:xfrm>
            <a:off x="402287" y="400939"/>
            <a:ext cx="2031424" cy="538289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665" b="0" i="0" u="none" strike="noStrike" kern="1200" cap="none" spc="0" normalizeH="0" baseline="0" noProof="0" dirty="0" smtClean="0">
                <a:ln>
                  <a:noFill/>
                </a:ln>
                <a:solidFill>
                  <a:srgbClr val="063D54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ea"/>
                <a:sym typeface="+mn-lt"/>
              </a:rPr>
              <a:t>3.2  </a:t>
            </a:r>
            <a:r>
              <a:rPr kumimoji="0" lang="zh-CN" altLang="en-US" sz="2665" b="0" i="0" u="none" strike="noStrike" kern="1200" cap="none" spc="0" normalizeH="0" baseline="0" noProof="0" dirty="0">
                <a:ln>
                  <a:noFill/>
                </a:ln>
                <a:solidFill>
                  <a:srgbClr val="063D54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ea"/>
                <a:sym typeface="+mn-lt"/>
              </a:rPr>
              <a:t>仓库管理</a:t>
            </a:r>
            <a:endParaRPr kumimoji="0" lang="en-US" altLang="zh-CN" sz="2665" b="0" i="0" u="none" strike="noStrike" kern="1200" cap="none" spc="0" normalizeH="0" baseline="0" noProof="0" dirty="0">
              <a:ln>
                <a:noFill/>
              </a:ln>
              <a:solidFill>
                <a:srgbClr val="063D54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738510" y="1112727"/>
            <a:ext cx="8121750" cy="5139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26670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14300" algn="l"/>
                <a:tab pos="228600" algn="l"/>
              </a:tabLst>
              <a:defRPr/>
            </a:pPr>
            <a:r>
              <a:rPr kumimoji="0" lang="en-US" altLang="zh-CN" sz="1800" b="0" i="0" u="none" strike="noStrike" kern="1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黑体" panose="02010609060101010101" pitchFamily="49" charset="-122"/>
                <a:ea typeface="等线" panose="02010600030101010101" pitchFamily="2" charset="-122"/>
                <a:cs typeface="Times New Roman" panose="02020603050405020304" pitchFamily="18" charset="0"/>
              </a:rPr>
              <a:t> 1.</a:t>
            </a:r>
            <a:r>
              <a:rPr kumimoji="0" lang="zh-CN" altLang="zh-CN" sz="1800" b="0" i="0" u="none" strike="noStrike" kern="1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等线" panose="02010600030101010101" pitchFamily="2" charset="-122"/>
                <a:ea typeface="黑体" panose="02010609060101010101" pitchFamily="49" charset="-122"/>
                <a:cs typeface="Times New Roman" panose="02020603050405020304" pitchFamily="18" charset="0"/>
              </a:rPr>
              <a:t>产品</a:t>
            </a:r>
            <a:r>
              <a:rPr kumimoji="0" lang="zh-CN" altLang="en-US" sz="1800" b="0" i="0" u="none" strike="noStrike" kern="1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等线" panose="02010600030101010101" pitchFamily="2" charset="-122"/>
                <a:ea typeface="黑体" panose="02010609060101010101" pitchFamily="49" charset="-122"/>
                <a:cs typeface="Times New Roman" panose="02020603050405020304" pitchFamily="18" charset="0"/>
              </a:rPr>
              <a:t>出</a:t>
            </a:r>
            <a:r>
              <a:rPr kumimoji="0" lang="zh-CN" altLang="zh-CN" sz="1800" b="0" i="0" u="none" strike="noStrike" kern="1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等线" panose="02010600030101010101" pitchFamily="2" charset="-122"/>
                <a:ea typeface="黑体" panose="02010609060101010101" pitchFamily="49" charset="-122"/>
                <a:cs typeface="Times New Roman" panose="02020603050405020304" pitchFamily="18" charset="0"/>
              </a:rPr>
              <a:t>库方式管理</a:t>
            </a:r>
            <a:endParaRPr kumimoji="0" lang="zh-CN" altLang="zh-CN" sz="1800" b="0" i="0" u="none" strike="noStrike" kern="10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60045" marR="0" lvl="0" indent="360045" algn="l" defTabSz="914400" rtl="0" eaLnBrk="1" fontAlgn="auto" latinLnBrk="0" hangingPunct="1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>
                <a:tab pos="114300" algn="l"/>
                <a:tab pos="228600" algn="l"/>
                <a:tab pos="2400300" algn="l"/>
              </a:tabLst>
              <a:defRPr/>
            </a:pP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   实现出库方式的添加、修改、删除。在登记产品出库前先查看产品出库的方式</a:t>
            </a:r>
            <a:r>
              <a:rPr kumimoji="0" lang="zh-CN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，相应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操作信息将存入“出库方式表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”</a:t>
            </a:r>
            <a:r>
              <a:rPr kumimoji="0" lang="zh-CN" altLang="zh-CN" sz="1800" b="0" i="0" u="none" strike="noStrike" kern="1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。</a:t>
            </a:r>
            <a:endParaRPr kumimoji="0" lang="zh-CN" altLang="zh-CN" sz="1800" b="0" i="0" u="none" strike="noStrike" kern="1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14300" algn="l"/>
                <a:tab pos="228600" algn="l"/>
              </a:tabLst>
              <a:defRPr/>
            </a:pPr>
            <a:r>
              <a:rPr kumimoji="0" lang="en-US" altLang="zh-CN" sz="1800" b="0" i="0" u="none" strike="noStrike" kern="1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kumimoji="0" lang="en-US" altLang="zh-CN" sz="1800" b="0" i="0" u="none" strike="noStrike" kern="1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黑体" panose="02010609060101010101" pitchFamily="49" charset="-122"/>
                <a:ea typeface="等线" panose="02010600030101010101" pitchFamily="2" charset="-122"/>
                <a:cs typeface="Times New Roman" panose="02020603050405020304" pitchFamily="18" charset="0"/>
              </a:rPr>
              <a:t>2.</a:t>
            </a:r>
            <a:r>
              <a:rPr kumimoji="0" lang="zh-CN" altLang="zh-CN" sz="1800" b="0" i="0" u="none" strike="noStrike" kern="1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等线" panose="02010600030101010101" pitchFamily="2" charset="-122"/>
                <a:ea typeface="黑体" panose="02010609060101010101" pitchFamily="49" charset="-122"/>
                <a:cs typeface="Times New Roman" panose="02020603050405020304" pitchFamily="18" charset="0"/>
              </a:rPr>
              <a:t>选择</a:t>
            </a:r>
            <a:r>
              <a:rPr kumimoji="0" lang="zh-CN" altLang="en-US" sz="1800" b="0" i="0" u="none" strike="noStrike" kern="1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等线" panose="02010600030101010101" pitchFamily="2" charset="-122"/>
                <a:ea typeface="黑体" panose="02010609060101010101" pitchFamily="49" charset="-122"/>
                <a:cs typeface="Times New Roman" panose="02020603050405020304" pitchFamily="18" charset="0"/>
              </a:rPr>
              <a:t>出</a:t>
            </a:r>
            <a:r>
              <a:rPr kumimoji="0" lang="zh-CN" altLang="zh-CN" sz="1800" b="0" i="0" u="none" strike="noStrike" kern="1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等线" panose="02010600030101010101" pitchFamily="2" charset="-122"/>
                <a:ea typeface="黑体" panose="02010609060101010101" pitchFamily="49" charset="-122"/>
                <a:cs typeface="Times New Roman" panose="02020603050405020304" pitchFamily="18" charset="0"/>
              </a:rPr>
              <a:t>库方式</a:t>
            </a:r>
            <a:endParaRPr kumimoji="0" lang="zh-CN" altLang="zh-CN" sz="1800" b="0" i="0" u="none" strike="noStrike" kern="10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60045" marR="0" lvl="0" indent="266700" algn="l" defTabSz="914400" rtl="0" eaLnBrk="1" fontAlgn="auto" latinLnBrk="0" hangingPunct="1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>
                <a:tab pos="114300" algn="l"/>
                <a:tab pos="228600" algn="l"/>
              </a:tabLst>
              <a:defRPr/>
            </a:pPr>
            <a:r>
              <a:rPr kumimoji="0" lang="en-US" altLang="zh-CN" sz="1800" b="0" i="0" u="none" strike="noStrike" kern="1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kumimoji="0" lang="zh-CN" altLang="zh-CN" sz="1800" b="0" i="0" u="none" strike="noStrike" kern="1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在登记产品入库先选择产品</a:t>
            </a:r>
            <a:r>
              <a:rPr kumimoji="0" lang="zh-CN" altLang="en-US" sz="1800" b="0" i="0" u="none" strike="noStrike" kern="1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出</a:t>
            </a:r>
            <a:r>
              <a:rPr kumimoji="0" lang="zh-CN" altLang="zh-CN" sz="1800" b="0" i="0" u="none" strike="noStrike" kern="1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库的方式，选择相应</a:t>
            </a:r>
            <a:r>
              <a:rPr kumimoji="0" lang="zh-CN" altLang="en-US" sz="1800" b="0" i="0" u="none" strike="noStrike" kern="1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出</a:t>
            </a:r>
            <a:r>
              <a:rPr kumimoji="0" lang="zh-CN" altLang="zh-CN" sz="1800" b="0" i="0" u="none" strike="noStrike" kern="1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库方式后的登记</a:t>
            </a:r>
            <a:r>
              <a:rPr kumimoji="0" lang="en-US" altLang="zh-CN" sz="1800" b="0" i="0" u="none" strike="noStrike" kern="1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kumimoji="0" lang="zh-CN" altLang="zh-CN" sz="1800" b="0" i="0" u="none" strike="noStrike" kern="1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信息将为该种方式下的产品</a:t>
            </a:r>
            <a:r>
              <a:rPr kumimoji="0" lang="zh-CN" altLang="en-US" sz="1800" b="0" i="0" u="none" strike="noStrike" kern="1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出</a:t>
            </a:r>
            <a:r>
              <a:rPr kumimoji="0" lang="zh-CN" altLang="zh-CN" sz="1800" b="0" i="0" u="none" strike="noStrike" kern="1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库登记。</a:t>
            </a:r>
            <a:endParaRPr kumimoji="0" lang="zh-CN" altLang="zh-CN" sz="1800" b="0" i="0" u="none" strike="noStrike" kern="1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13335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14300" algn="l"/>
                <a:tab pos="228600" algn="l"/>
              </a:tabLst>
              <a:defRPr/>
            </a:pPr>
            <a:r>
              <a:rPr kumimoji="0" lang="en-US" altLang="zh-CN" sz="1800" b="0" i="0" u="none" strike="noStrike" kern="1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黑体" panose="02010609060101010101" pitchFamily="49" charset="-122"/>
                <a:ea typeface="等线" panose="02010600030101010101" pitchFamily="2" charset="-122"/>
                <a:cs typeface="Times New Roman" panose="02020603050405020304" pitchFamily="18" charset="0"/>
              </a:rPr>
              <a:t>  3.</a:t>
            </a:r>
            <a:r>
              <a:rPr kumimoji="0" lang="zh-CN" altLang="zh-CN" sz="1800" b="0" i="0" u="none" strike="noStrike" kern="1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等线" panose="02010600030101010101" pitchFamily="2" charset="-122"/>
                <a:ea typeface="黑体" panose="02010609060101010101" pitchFamily="49" charset="-122"/>
                <a:cs typeface="Times New Roman" panose="02020603050405020304" pitchFamily="18" charset="0"/>
              </a:rPr>
              <a:t>产品</a:t>
            </a:r>
            <a:r>
              <a:rPr kumimoji="0" lang="zh-CN" altLang="en-US" sz="1800" b="0" i="0" u="none" strike="noStrike" kern="1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等线" panose="02010600030101010101" pitchFamily="2" charset="-122"/>
                <a:ea typeface="黑体" panose="02010609060101010101" pitchFamily="49" charset="-122"/>
                <a:cs typeface="Times New Roman" panose="02020603050405020304" pitchFamily="18" charset="0"/>
              </a:rPr>
              <a:t>出</a:t>
            </a:r>
            <a:r>
              <a:rPr kumimoji="0" lang="zh-CN" altLang="zh-CN" sz="1800" b="0" i="0" u="none" strike="noStrike" kern="1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等线" panose="02010600030101010101" pitchFamily="2" charset="-122"/>
                <a:ea typeface="黑体" panose="02010609060101010101" pitchFamily="49" charset="-122"/>
                <a:cs typeface="Times New Roman" panose="02020603050405020304" pitchFamily="18" charset="0"/>
              </a:rPr>
              <a:t>库登记</a:t>
            </a:r>
            <a:endParaRPr kumimoji="0" lang="zh-CN" altLang="zh-CN" sz="1800" b="0" i="0" u="none" strike="noStrike" kern="10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60045" marR="0" lvl="0" indent="0" algn="l" defTabSz="914400" rtl="0" eaLnBrk="1" fontAlgn="auto" latinLnBrk="0" hangingPunct="1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       </a:t>
            </a:r>
            <a:r>
              <a:rPr kumimoji="0" lang="zh-CN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记录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物料出库的时间，物料的规格、数量、批次等以及出库理由（正常耗材或因存在残次品重新出库）。</a:t>
            </a:r>
            <a:endParaRPr kumimoji="0" lang="zh-CN" altLang="zh-CN" sz="1800" b="0" i="0" u="none" strike="noStrike" kern="1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26670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14300" algn="l"/>
                <a:tab pos="228600" algn="l"/>
              </a:tabLst>
              <a:defRPr/>
            </a:pPr>
            <a:r>
              <a:rPr kumimoji="0" lang="en-US" altLang="zh-CN" sz="1800" b="0" i="0" u="none" strike="noStrike" kern="1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黑体" panose="02010609060101010101" pitchFamily="49" charset="-122"/>
                <a:ea typeface="等线" panose="02010600030101010101" pitchFamily="2" charset="-122"/>
                <a:cs typeface="Times New Roman" panose="02020603050405020304" pitchFamily="18" charset="0"/>
              </a:rPr>
              <a:t> 4.</a:t>
            </a:r>
            <a:r>
              <a:rPr kumimoji="0" lang="zh-CN" altLang="zh-CN" sz="1800" b="0" i="0" u="none" strike="noStrike" kern="1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等线" panose="02010600030101010101" pitchFamily="2" charset="-122"/>
                <a:ea typeface="黑体" panose="02010609060101010101" pitchFamily="49" charset="-122"/>
                <a:cs typeface="Times New Roman" panose="02020603050405020304" pitchFamily="18" charset="0"/>
              </a:rPr>
              <a:t>产品</a:t>
            </a:r>
            <a:r>
              <a:rPr kumimoji="0" lang="zh-CN" altLang="en-US" sz="1800" b="0" i="0" u="none" strike="noStrike" kern="1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等线" panose="02010600030101010101" pitchFamily="2" charset="-122"/>
                <a:ea typeface="黑体" panose="02010609060101010101" pitchFamily="49" charset="-122"/>
                <a:cs typeface="Times New Roman" panose="02020603050405020304" pitchFamily="18" charset="0"/>
              </a:rPr>
              <a:t>出</a:t>
            </a:r>
            <a:r>
              <a:rPr kumimoji="0" lang="zh-CN" altLang="zh-CN" sz="1800" b="0" i="0" u="none" strike="noStrike" kern="1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等线" panose="02010600030101010101" pitchFamily="2" charset="-122"/>
                <a:ea typeface="黑体" panose="02010609060101010101" pitchFamily="49" charset="-122"/>
                <a:cs typeface="Times New Roman" panose="02020603050405020304" pitchFamily="18" charset="0"/>
              </a:rPr>
              <a:t>库信息管理</a:t>
            </a:r>
            <a:endParaRPr kumimoji="0" lang="zh-CN" altLang="zh-CN" sz="1800" b="0" i="0" u="none" strike="noStrike" kern="10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60045" marR="0" lvl="0" indent="0" algn="l" defTabSz="914400" rtl="0" eaLnBrk="1" fontAlgn="auto" latinLnBrk="0" hangingPunct="1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kumimoji="0" lang="zh-CN" altLang="zh-CN" sz="1800" b="0" i="0" u="none" strike="noStrike" kern="1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实现对</a:t>
            </a:r>
            <a:r>
              <a:rPr kumimoji="0" lang="zh-CN" altLang="en-US" sz="1800" b="0" i="0" u="none" strike="noStrike" kern="1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出</a:t>
            </a:r>
            <a:r>
              <a:rPr kumimoji="0" lang="zh-CN" altLang="zh-CN" sz="1800" b="0" i="0" u="none" strike="noStrike" kern="1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库信息的添加、修改与删除，当库存信息发现错误时可进行相应编辑。对物料库存信息进行更新。</a:t>
            </a:r>
            <a:endParaRPr kumimoji="0" lang="zh-CN" altLang="zh-CN" sz="1800" b="0" i="0" u="none" strike="noStrike" kern="1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28600" marR="0" lvl="0" indent="2667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 </a:t>
            </a:r>
            <a:endParaRPr kumimoji="0" lang="zh-CN" altLang="zh-CN" sz="18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731837" y="1577686"/>
            <a:ext cx="1554163" cy="1071562"/>
            <a:chOff x="5029853" y="1766578"/>
            <a:chExt cx="1554163" cy="1071562"/>
          </a:xfrm>
        </p:grpSpPr>
        <p:sp>
          <p:nvSpPr>
            <p:cNvPr id="13" name="PA_MH_Other_2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 rot="21293681">
              <a:off x="5066366" y="1766579"/>
              <a:ext cx="1493837" cy="97948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6" name="PA_MH_SubTitle_2"/>
            <p:cNvSpPr/>
            <p:nvPr>
              <p:custDataLst>
                <p:tags r:id="rId5"/>
              </p:custDataLst>
            </p:nvPr>
          </p:nvSpPr>
          <p:spPr bwMode="auto">
            <a:xfrm>
              <a:off x="5029853" y="1766578"/>
              <a:ext cx="1554163" cy="1071562"/>
            </a:xfrm>
            <a:custGeom>
              <a:avLst/>
              <a:gdLst>
                <a:gd name="T0" fmla="*/ 1285 w 1336"/>
                <a:gd name="T1" fmla="*/ 922 h 922"/>
                <a:gd name="T2" fmla="*/ 0 w 1336"/>
                <a:gd name="T3" fmla="*/ 843 h 922"/>
                <a:gd name="T4" fmla="*/ 52 w 1336"/>
                <a:gd name="T5" fmla="*/ 0 h 922"/>
                <a:gd name="T6" fmla="*/ 1336 w 1336"/>
                <a:gd name="T7" fmla="*/ 78 h 922"/>
                <a:gd name="T8" fmla="*/ 1285 w 1336"/>
                <a:gd name="T9" fmla="*/ 922 h 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6" h="922">
                  <a:moveTo>
                    <a:pt x="1285" y="922"/>
                  </a:moveTo>
                  <a:lnTo>
                    <a:pt x="0" y="843"/>
                  </a:lnTo>
                  <a:lnTo>
                    <a:pt x="52" y="0"/>
                  </a:lnTo>
                  <a:lnTo>
                    <a:pt x="1336" y="78"/>
                  </a:lnTo>
                  <a:lnTo>
                    <a:pt x="1285" y="922"/>
                  </a:lnTo>
                  <a:close/>
                </a:path>
              </a:pathLst>
            </a:custGeom>
            <a:solidFill>
              <a:schemeClr val="accent1"/>
            </a:solidFill>
            <a:effectLst>
              <a:outerShdw blurRad="50800" dist="50800" dir="2700000" algn="tl" rotWithShape="0">
                <a:prstClr val="black">
                  <a:alpha val="30000"/>
                </a:prstClr>
              </a:outerShdw>
            </a:effectLst>
          </p:spPr>
          <p:txBody>
            <a:bodyPr anchor="ctr">
              <a:norm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等线"/>
                  <a:ea typeface="微软雅黑" panose="020B0503020204020204" pitchFamily="34" charset="-122"/>
                  <a:cs typeface="+mn-cs"/>
                </a:rPr>
                <a:t>库存管理</a:t>
              </a:r>
            </a:p>
          </p:txBody>
        </p:sp>
      </p:grpSp>
      <p:sp>
        <p:nvSpPr>
          <p:cNvPr id="29" name="PA_矩形 28"/>
          <p:cNvSpPr/>
          <p:nvPr>
            <p:custDataLst>
              <p:tags r:id="rId2"/>
            </p:custDataLst>
          </p:nvPr>
        </p:nvSpPr>
        <p:spPr>
          <a:xfrm>
            <a:off x="402287" y="393998"/>
            <a:ext cx="1883713" cy="4345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0" name="PA_文本框 1"/>
          <p:cNvSpPr txBox="1"/>
          <p:nvPr>
            <p:custDataLst>
              <p:tags r:id="rId3"/>
            </p:custDataLst>
          </p:nvPr>
        </p:nvSpPr>
        <p:spPr>
          <a:xfrm>
            <a:off x="402287" y="400939"/>
            <a:ext cx="2031424" cy="538289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665" b="0" i="0" u="none" strike="noStrike" kern="1200" cap="none" spc="0" normalizeH="0" baseline="0" noProof="0" dirty="0" smtClean="0">
                <a:ln>
                  <a:noFill/>
                </a:ln>
                <a:solidFill>
                  <a:srgbClr val="063D54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ea"/>
                <a:sym typeface="+mn-lt"/>
              </a:rPr>
              <a:t>3.2  </a:t>
            </a:r>
            <a:r>
              <a:rPr kumimoji="0" lang="zh-CN" altLang="en-US" sz="2665" b="0" i="0" u="none" strike="noStrike" kern="1200" cap="none" spc="0" normalizeH="0" baseline="0" noProof="0" dirty="0">
                <a:ln>
                  <a:noFill/>
                </a:ln>
                <a:solidFill>
                  <a:srgbClr val="063D54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ea"/>
                <a:sym typeface="+mn-lt"/>
              </a:rPr>
              <a:t>仓库管理</a:t>
            </a:r>
            <a:endParaRPr kumimoji="0" lang="en-US" altLang="zh-CN" sz="2665" b="0" i="0" u="none" strike="noStrike" kern="1200" cap="none" spc="0" normalizeH="0" baseline="0" noProof="0" dirty="0">
              <a:ln>
                <a:noFill/>
              </a:ln>
              <a:solidFill>
                <a:srgbClr val="063D54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726478" y="2067430"/>
            <a:ext cx="8121750" cy="25160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26670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14300" algn="l"/>
                <a:tab pos="228600" algn="l"/>
              </a:tabLst>
              <a:defRPr/>
            </a:pPr>
            <a:r>
              <a:rPr kumimoji="0" lang="en-US" altLang="zh-CN" sz="1800" b="0" i="0" u="none" strike="noStrike" kern="1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1. 库存信息管理</a:t>
            </a:r>
          </a:p>
          <a:p>
            <a:pPr marL="0" marR="0" lvl="0" indent="26670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14300" algn="l"/>
                <a:tab pos="228600" algn="l"/>
              </a:tabLst>
              <a:defRPr/>
            </a:pPr>
            <a:r>
              <a:rPr kumimoji="0" lang="en-US" altLang="zh-CN" sz="18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kumimoji="0" lang="en-US" altLang="zh-CN" sz="1800" b="0" i="0" u="none" strike="noStrike" kern="1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完成对库存产品信息的添加、修改及删除，当发现库存产品出错时可进行相应修改</a:t>
            </a:r>
            <a:r>
              <a:rPr kumimoji="0" lang="en-US" altLang="zh-CN" sz="1800" b="0" i="0" u="none" strike="noStrike" kern="1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。</a:t>
            </a:r>
          </a:p>
          <a:p>
            <a:pPr marL="0" marR="0" lvl="0" indent="26670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14300" algn="l"/>
                <a:tab pos="228600" algn="l"/>
              </a:tabLst>
              <a:defRPr/>
            </a:pPr>
            <a:endParaRPr kumimoji="0" lang="en-US" altLang="zh-CN" sz="1800" b="0" i="0" u="none" strike="noStrike" kern="1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26670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14300" algn="l"/>
                <a:tab pos="228600" algn="l"/>
              </a:tabLst>
              <a:defRPr/>
            </a:pPr>
            <a:r>
              <a:rPr kumimoji="0" lang="en-US" altLang="zh-CN" sz="1800" b="0" i="0" u="none" strike="noStrike" kern="100" cap="none" spc="0" normalizeH="0" baseline="0" noProof="0" dirty="0" smtClean="0">
                <a:ln>
                  <a:noFill/>
                </a:ln>
                <a:solidFill>
                  <a:srgbClr val="5A84D2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2. </a:t>
            </a:r>
            <a:r>
              <a:rPr kumimoji="0" lang="en-US" altLang="zh-CN" sz="1800" b="0" i="0" u="none" strike="noStrike" kern="100" cap="none" spc="0" normalizeH="0" baseline="0" noProof="0" dirty="0">
                <a:ln>
                  <a:noFill/>
                </a:ln>
                <a:solidFill>
                  <a:srgbClr val="5A84D2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库存查询</a:t>
            </a:r>
          </a:p>
          <a:p>
            <a:pPr marL="0" marR="0" lvl="0" indent="26670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14300" algn="l"/>
                <a:tab pos="228600" algn="l"/>
              </a:tabLst>
              <a:defRPr/>
            </a:pPr>
            <a:r>
              <a:rPr kumimoji="0" lang="en-US" altLang="zh-CN" sz="18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此处的库存查询主要完成对库存货物是否充足，是否需要补货的提醒。调用“库存信息表(D3)”，当货物量低于某数量时会自动提醒用户提醒补货。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Box 3"/>
          <p:cNvSpPr txBox="1"/>
          <p:nvPr/>
        </p:nvSpPr>
        <p:spPr>
          <a:xfrm>
            <a:off x="329889" y="396875"/>
            <a:ext cx="2263761" cy="5024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665" dirty="0">
                <a:solidFill>
                  <a:schemeClr val="accent1"/>
                </a:solidFill>
                <a:cs typeface="+mn-ea"/>
                <a:sym typeface="+mn-lt"/>
              </a:rPr>
              <a:t>3.3   </a:t>
            </a:r>
            <a:r>
              <a:rPr lang="zh-CN" altLang="en-US" sz="2665" dirty="0">
                <a:solidFill>
                  <a:schemeClr val="accent1"/>
                </a:solidFill>
                <a:cs typeface="+mn-ea"/>
                <a:sym typeface="+mn-lt"/>
              </a:rPr>
              <a:t>生产管理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553720" y="1104900"/>
            <a:ext cx="11214735" cy="535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1.</a:t>
            </a:r>
            <a:r>
              <a:rPr lang="zh-CN" altLang="en-US"/>
              <a:t>成本管理</a:t>
            </a:r>
          </a:p>
          <a:p>
            <a:r>
              <a:rPr lang="en-US" altLang="zh-CN"/>
              <a:t>	a)</a:t>
            </a:r>
            <a:r>
              <a:rPr lang="zh-CN" altLang="en-US"/>
              <a:t>产品成本 记录产品成本信息-包括产品编号，产品名称，投入，完工比例，完工数量，消耗定额，  </a:t>
            </a:r>
            <a:r>
              <a:rPr lang="en-US" altLang="zh-CN"/>
              <a:t>	</a:t>
            </a:r>
            <a:r>
              <a:rPr lang="zh-CN" altLang="en-US"/>
              <a:t>总计，备注等</a:t>
            </a:r>
          </a:p>
          <a:p>
            <a:r>
              <a:rPr lang="en-US" altLang="zh-CN"/>
              <a:t>2.</a:t>
            </a:r>
            <a:r>
              <a:rPr lang="zh-CN" altLang="en-US"/>
              <a:t>订单管理</a:t>
            </a:r>
          </a:p>
          <a:p>
            <a:r>
              <a:rPr lang="en-US" altLang="zh-CN"/>
              <a:t>	a)</a:t>
            </a:r>
            <a:r>
              <a:rPr lang="zh-CN" altLang="en-US"/>
              <a:t>主生产任务管理 记录主生产计划信息，单据编号，主题，日期，备注，附件等。包括生产计划列</a:t>
            </a:r>
            <a:r>
              <a:rPr lang="en-US" altLang="zh-CN"/>
              <a:t>		</a:t>
            </a:r>
            <a:r>
              <a:rPr lang="zh-CN" altLang="en-US"/>
              <a:t>表，可以对生产加护进行增加，删除操作​</a:t>
            </a:r>
          </a:p>
          <a:p>
            <a:r>
              <a:rPr lang="en-US" altLang="zh-CN"/>
              <a:t>	b)</a:t>
            </a:r>
            <a:r>
              <a:rPr lang="zh-CN" altLang="en-US"/>
              <a:t>生产任务管理 记录生产任务的详细信息，包括上级生产任务，制单人，生产部门，完成进度，同</a:t>
            </a:r>
            <a:r>
              <a:rPr lang="en-US" altLang="zh-CN"/>
              <a:t>		</a:t>
            </a:r>
            <a:r>
              <a:rPr lang="zh-CN" altLang="en-US"/>
              <a:t>时包括具体的物品信息,BOM信息等，可以进行增加删除，可以随时监控生产任务的进度问题</a:t>
            </a:r>
          </a:p>
          <a:p>
            <a:r>
              <a:rPr lang="en-US" altLang="zh-CN"/>
              <a:t>	c)</a:t>
            </a:r>
            <a:r>
              <a:rPr lang="zh-CN" altLang="en-US"/>
              <a:t>生产汇报 对已经生产完毕的货品，进行信息登记，详细记录完工时间，损耗比等内容</a:t>
            </a:r>
          </a:p>
          <a:p>
            <a:r>
              <a:rPr lang="en-US" altLang="zh-CN"/>
              <a:t>3.</a:t>
            </a:r>
            <a:r>
              <a:rPr lang="zh-CN" altLang="en-US"/>
              <a:t>物料管理</a:t>
            </a:r>
          </a:p>
          <a:p>
            <a:r>
              <a:rPr lang="en-US" altLang="zh-CN"/>
              <a:t>	a)</a:t>
            </a:r>
            <a:r>
              <a:rPr lang="zh-CN" altLang="en-US"/>
              <a:t>生产领料管理 详细记录领料单编号，记录领料详细信息，包括领料人，发料人等信息，包括具体</a:t>
            </a:r>
            <a:r>
              <a:rPr lang="en-US" altLang="zh-CN"/>
              <a:t>		</a:t>
            </a:r>
            <a:r>
              <a:rPr lang="zh-CN" altLang="en-US"/>
              <a:t>领料列表，可以进行增删改查，也可以进行打印生成领料列表​</a:t>
            </a:r>
          </a:p>
          <a:p>
            <a:r>
              <a:rPr lang="en-US" altLang="zh-CN"/>
              <a:t>	b)</a:t>
            </a:r>
            <a:r>
              <a:rPr lang="zh-CN" altLang="en-US"/>
              <a:t>生产退料 详细记录退料单编号，包括退料原因，退料人等。与生产领料大致相似，只是需要详细</a:t>
            </a:r>
            <a:r>
              <a:rPr lang="en-US" altLang="zh-CN"/>
              <a:t>		</a:t>
            </a:r>
            <a:r>
              <a:rPr lang="zh-CN" altLang="en-US"/>
              <a:t>记录一下原因</a:t>
            </a:r>
          </a:p>
          <a:p>
            <a:r>
              <a:rPr lang="en-US" altLang="zh-CN"/>
              <a:t>	c)</a:t>
            </a:r>
            <a:r>
              <a:rPr lang="zh-CN" altLang="en-US"/>
              <a:t>物料清单 记录物料信息，包括上级BOM和BOM编号，详细记录子物料信息等，可以增删改查</a:t>
            </a:r>
          </a:p>
          <a:p>
            <a:r>
              <a:rPr lang="en-US" altLang="zh-CN"/>
              <a:t>	d)</a:t>
            </a:r>
            <a:r>
              <a:rPr lang="zh-CN" altLang="en-US"/>
              <a:t>物料需求计划 根据产品结构各层次物品的从属和数量关系，以每个物品为计划对象，以完工时期</a:t>
            </a:r>
            <a:r>
              <a:rPr lang="en-US" altLang="zh-CN"/>
              <a:t>		</a:t>
            </a:r>
            <a:r>
              <a:rPr lang="zh-CN" altLang="en-US"/>
              <a:t>为时间基准倒排计划，按提前期长短区别各个物品下达计划时间的先后顺序，是一种工业制造企业内</a:t>
            </a:r>
            <a:r>
              <a:rPr lang="en-US" altLang="zh-CN"/>
              <a:t>	</a:t>
            </a:r>
            <a:r>
              <a:rPr lang="zh-CN" altLang="en-US"/>
              <a:t>物资计划管理模式</a:t>
            </a:r>
          </a:p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31"/>
          <p:cNvGrpSpPr/>
          <p:nvPr/>
        </p:nvGrpSpPr>
        <p:grpSpPr>
          <a:xfrm>
            <a:off x="1047703" y="1739573"/>
            <a:ext cx="1337310" cy="1336040"/>
            <a:chOff x="3932" y="97"/>
            <a:chExt cx="2106" cy="2104"/>
          </a:xfrm>
          <a:solidFill>
            <a:schemeClr val="tx1"/>
          </a:solidFill>
        </p:grpSpPr>
        <p:sp>
          <p:nvSpPr>
            <p:cNvPr id="33" name="椭圆 2"/>
            <p:cNvSpPr>
              <a:spLocks noChangeArrowheads="1"/>
            </p:cNvSpPr>
            <p:nvPr/>
          </p:nvSpPr>
          <p:spPr bwMode="auto">
            <a:xfrm>
              <a:off x="3932" y="97"/>
              <a:ext cx="2107" cy="210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anchor="ctr"/>
            <a:lstStyle>
              <a:lvl1pPr>
                <a:buFont typeface="Arial" panose="020B0604020202020204" pitchFamily="34" charset="0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/>
            </a:p>
          </p:txBody>
        </p:sp>
        <p:sp>
          <p:nvSpPr>
            <p:cNvPr id="34" name="Freeform 40"/>
            <p:cNvSpPr/>
            <p:nvPr/>
          </p:nvSpPr>
          <p:spPr bwMode="auto">
            <a:xfrm>
              <a:off x="4524" y="796"/>
              <a:ext cx="832" cy="767"/>
            </a:xfrm>
            <a:custGeom>
              <a:avLst/>
              <a:gdLst>
                <a:gd name="T0" fmla="*/ 646 w 646"/>
                <a:gd name="T1" fmla="*/ 149 h 595"/>
                <a:gd name="T2" fmla="*/ 601 w 646"/>
                <a:gd name="T3" fmla="*/ 98 h 595"/>
                <a:gd name="T4" fmla="*/ 282 w 646"/>
                <a:gd name="T5" fmla="*/ 54 h 595"/>
                <a:gd name="T6" fmla="*/ 282 w 646"/>
                <a:gd name="T7" fmla="*/ 42 h 595"/>
                <a:gd name="T8" fmla="*/ 259 w 646"/>
                <a:gd name="T9" fmla="*/ 11 h 595"/>
                <a:gd name="T10" fmla="*/ 173 w 646"/>
                <a:gd name="T11" fmla="*/ 0 h 595"/>
                <a:gd name="T12" fmla="*/ 150 w 646"/>
                <a:gd name="T13" fmla="*/ 12 h 595"/>
                <a:gd name="T14" fmla="*/ 204 w 646"/>
                <a:gd name="T15" fmla="*/ 18 h 595"/>
                <a:gd name="T16" fmla="*/ 240 w 646"/>
                <a:gd name="T17" fmla="*/ 47 h 595"/>
                <a:gd name="T18" fmla="*/ 248 w 646"/>
                <a:gd name="T19" fmla="*/ 74 h 595"/>
                <a:gd name="T20" fmla="*/ 569 w 646"/>
                <a:gd name="T21" fmla="*/ 115 h 595"/>
                <a:gd name="T22" fmla="*/ 617 w 646"/>
                <a:gd name="T23" fmla="*/ 164 h 595"/>
                <a:gd name="T24" fmla="*/ 609 w 646"/>
                <a:gd name="T25" fmla="*/ 530 h 595"/>
                <a:gd name="T26" fmla="*/ 575 w 646"/>
                <a:gd name="T27" fmla="*/ 206 h 595"/>
                <a:gd name="T28" fmla="*/ 534 w 646"/>
                <a:gd name="T29" fmla="*/ 159 h 595"/>
                <a:gd name="T30" fmla="*/ 226 w 646"/>
                <a:gd name="T31" fmla="*/ 118 h 595"/>
                <a:gd name="T32" fmla="*/ 184 w 646"/>
                <a:gd name="T33" fmla="*/ 59 h 595"/>
                <a:gd name="T34" fmla="*/ 76 w 646"/>
                <a:gd name="T35" fmla="*/ 45 h 595"/>
                <a:gd name="T36" fmla="*/ 68 w 646"/>
                <a:gd name="T37" fmla="*/ 105 h 595"/>
                <a:gd name="T38" fmla="*/ 0 w 646"/>
                <a:gd name="T39" fmla="*/ 99 h 595"/>
                <a:gd name="T40" fmla="*/ 60 w 646"/>
                <a:gd name="T41" fmla="*/ 508 h 595"/>
                <a:gd name="T42" fmla="*/ 622 w 646"/>
                <a:gd name="T43" fmla="*/ 595 h 595"/>
                <a:gd name="T44" fmla="*/ 646 w 646"/>
                <a:gd name="T45" fmla="*/ 149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46" h="595">
                  <a:moveTo>
                    <a:pt x="646" y="149"/>
                  </a:moveTo>
                  <a:cubicBezTo>
                    <a:pt x="646" y="149"/>
                    <a:pt x="643" y="106"/>
                    <a:pt x="601" y="98"/>
                  </a:cubicBezTo>
                  <a:cubicBezTo>
                    <a:pt x="571" y="92"/>
                    <a:pt x="282" y="54"/>
                    <a:pt x="282" y="54"/>
                  </a:cubicBezTo>
                  <a:lnTo>
                    <a:pt x="282" y="42"/>
                  </a:lnTo>
                  <a:cubicBezTo>
                    <a:pt x="282" y="42"/>
                    <a:pt x="283" y="17"/>
                    <a:pt x="259" y="11"/>
                  </a:cubicBezTo>
                  <a:cubicBezTo>
                    <a:pt x="234" y="6"/>
                    <a:pt x="173" y="0"/>
                    <a:pt x="173" y="0"/>
                  </a:cubicBezTo>
                  <a:lnTo>
                    <a:pt x="150" y="12"/>
                  </a:lnTo>
                  <a:lnTo>
                    <a:pt x="204" y="18"/>
                  </a:lnTo>
                  <a:cubicBezTo>
                    <a:pt x="204" y="18"/>
                    <a:pt x="232" y="20"/>
                    <a:pt x="240" y="47"/>
                  </a:cubicBezTo>
                  <a:cubicBezTo>
                    <a:pt x="248" y="74"/>
                    <a:pt x="248" y="74"/>
                    <a:pt x="248" y="74"/>
                  </a:cubicBezTo>
                  <a:lnTo>
                    <a:pt x="569" y="115"/>
                  </a:lnTo>
                  <a:cubicBezTo>
                    <a:pt x="569" y="115"/>
                    <a:pt x="608" y="115"/>
                    <a:pt x="617" y="164"/>
                  </a:cubicBezTo>
                  <a:cubicBezTo>
                    <a:pt x="621" y="189"/>
                    <a:pt x="605" y="432"/>
                    <a:pt x="609" y="530"/>
                  </a:cubicBezTo>
                  <a:lnTo>
                    <a:pt x="575" y="206"/>
                  </a:lnTo>
                  <a:cubicBezTo>
                    <a:pt x="575" y="206"/>
                    <a:pt x="574" y="164"/>
                    <a:pt x="534" y="159"/>
                  </a:cubicBezTo>
                  <a:cubicBezTo>
                    <a:pt x="493" y="154"/>
                    <a:pt x="226" y="118"/>
                    <a:pt x="226" y="118"/>
                  </a:cubicBezTo>
                  <a:cubicBezTo>
                    <a:pt x="226" y="118"/>
                    <a:pt x="217" y="62"/>
                    <a:pt x="184" y="59"/>
                  </a:cubicBezTo>
                  <a:cubicBezTo>
                    <a:pt x="151" y="56"/>
                    <a:pt x="76" y="45"/>
                    <a:pt x="76" y="45"/>
                  </a:cubicBezTo>
                  <a:cubicBezTo>
                    <a:pt x="76" y="45"/>
                    <a:pt x="49" y="42"/>
                    <a:pt x="68" y="105"/>
                  </a:cubicBezTo>
                  <a:lnTo>
                    <a:pt x="0" y="99"/>
                  </a:lnTo>
                  <a:lnTo>
                    <a:pt x="60" y="508"/>
                  </a:lnTo>
                  <a:lnTo>
                    <a:pt x="622" y="595"/>
                  </a:lnTo>
                  <a:lnTo>
                    <a:pt x="646" y="149"/>
                  </a:lnTo>
                  <a:close/>
                </a:path>
              </a:pathLst>
            </a:custGeom>
            <a:solidFill>
              <a:srgbClr val="063D54"/>
            </a:solidFill>
            <a:ln>
              <a:noFill/>
            </a:ln>
          </p:spPr>
          <p:txBody>
            <a:bodyPr vert="horz" wrap="square" lIns="68571" tIns="34285" rIns="68571" bIns="34285" numCol="1" anchor="t" anchorCtr="0" compatLnSpc="1"/>
            <a:lstStyle/>
            <a:p>
              <a:endParaRPr lang="zh-CN" altLang="en-US" dirty="0"/>
            </a:p>
          </p:txBody>
        </p:sp>
      </p:grpSp>
      <p:sp>
        <p:nvSpPr>
          <p:cNvPr id="37" name="TextBox 3"/>
          <p:cNvSpPr txBox="1"/>
          <p:nvPr/>
        </p:nvSpPr>
        <p:spPr>
          <a:xfrm>
            <a:off x="329889" y="396875"/>
            <a:ext cx="2170787" cy="5024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665" dirty="0" smtClean="0">
                <a:solidFill>
                  <a:schemeClr val="accent1"/>
                </a:solidFill>
                <a:cs typeface="+mn-ea"/>
                <a:sym typeface="+mn-lt"/>
              </a:rPr>
              <a:t>3.4  </a:t>
            </a:r>
            <a:r>
              <a:rPr lang="zh-CN" altLang="en-US" sz="2665" dirty="0" smtClean="0">
                <a:solidFill>
                  <a:schemeClr val="accent1"/>
                </a:solidFill>
                <a:cs typeface="+mn-ea"/>
                <a:sym typeface="+mn-lt"/>
              </a:rPr>
              <a:t>成本管理</a:t>
            </a:r>
            <a:endParaRPr lang="zh-CN" altLang="en-US" sz="2665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8678" name="Rectangle 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8679" name="Rectangle 7"/>
          <p:cNvSpPr>
            <a:spLocks noChangeArrowheads="1"/>
          </p:cNvSpPr>
          <p:nvPr/>
        </p:nvSpPr>
        <p:spPr bwMode="auto">
          <a:xfrm>
            <a:off x="0" y="857250"/>
            <a:ext cx="12192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8681" name="Rectangle 9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8683" name="Rectangle 1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8685" name="Rectangle 13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2598055" y="2112346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仓库状况统计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47702" y="3397250"/>
            <a:ext cx="435429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   </a:t>
            </a:r>
            <a:r>
              <a:rPr lang="zh-CN" altLang="zh-CN" sz="2000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记录</a:t>
            </a:r>
            <a:r>
              <a:rPr lang="zh-CN" altLang="zh-CN" sz="20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仓库中各种物料及货品的名称、数量、规格、日期、堆放</a:t>
            </a:r>
            <a:r>
              <a:rPr lang="zh-CN" altLang="zh-CN" sz="2000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位置</a:t>
            </a:r>
            <a:r>
              <a:rPr lang="zh-CN" altLang="en-US" sz="2000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，每次入库或者出库时，更新相应信息</a:t>
            </a:r>
            <a:endParaRPr lang="zh-CN" altLang="en-US" sz="2000" dirty="0"/>
          </a:p>
        </p:txBody>
      </p:sp>
      <p:grpSp>
        <p:nvGrpSpPr>
          <p:cNvPr id="31" name="组合 30"/>
          <p:cNvGrpSpPr/>
          <p:nvPr/>
        </p:nvGrpSpPr>
        <p:grpSpPr>
          <a:xfrm>
            <a:off x="6520180" y="1743698"/>
            <a:ext cx="1337310" cy="1336040"/>
            <a:chOff x="9447" y="5638"/>
            <a:chExt cx="2106" cy="2104"/>
          </a:xfrm>
          <a:solidFill>
            <a:srgbClr val="063D54"/>
          </a:solidFill>
        </p:grpSpPr>
        <p:sp>
          <p:nvSpPr>
            <p:cNvPr id="35" name="椭圆 4"/>
            <p:cNvSpPr>
              <a:spLocks noChangeArrowheads="1"/>
            </p:cNvSpPr>
            <p:nvPr/>
          </p:nvSpPr>
          <p:spPr bwMode="auto">
            <a:xfrm>
              <a:off x="9447" y="5638"/>
              <a:ext cx="2107" cy="210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6" name="Freeform 42"/>
            <p:cNvSpPr>
              <a:spLocks noEditPoints="1"/>
            </p:cNvSpPr>
            <p:nvPr/>
          </p:nvSpPr>
          <p:spPr bwMode="auto">
            <a:xfrm>
              <a:off x="10118" y="6251"/>
              <a:ext cx="766" cy="751"/>
            </a:xfrm>
            <a:custGeom>
              <a:avLst/>
              <a:gdLst>
                <a:gd name="T0" fmla="*/ 25 w 596"/>
                <a:gd name="T1" fmla="*/ 345 h 583"/>
                <a:gd name="T2" fmla="*/ 25 w 596"/>
                <a:gd name="T3" fmla="*/ 62 h 583"/>
                <a:gd name="T4" fmla="*/ 61 w 596"/>
                <a:gd name="T5" fmla="*/ 26 h 583"/>
                <a:gd name="T6" fmla="*/ 534 w 596"/>
                <a:gd name="T7" fmla="*/ 26 h 583"/>
                <a:gd name="T8" fmla="*/ 570 w 596"/>
                <a:gd name="T9" fmla="*/ 62 h 583"/>
                <a:gd name="T10" fmla="*/ 570 w 596"/>
                <a:gd name="T11" fmla="*/ 345 h 583"/>
                <a:gd name="T12" fmla="*/ 534 w 596"/>
                <a:gd name="T13" fmla="*/ 381 h 583"/>
                <a:gd name="T14" fmla="*/ 61 w 596"/>
                <a:gd name="T15" fmla="*/ 381 h 583"/>
                <a:gd name="T16" fmla="*/ 25 w 596"/>
                <a:gd name="T17" fmla="*/ 345 h 583"/>
                <a:gd name="T18" fmla="*/ 534 w 596"/>
                <a:gd name="T19" fmla="*/ 406 h 583"/>
                <a:gd name="T20" fmla="*/ 596 w 596"/>
                <a:gd name="T21" fmla="*/ 345 h 583"/>
                <a:gd name="T22" fmla="*/ 596 w 596"/>
                <a:gd name="T23" fmla="*/ 62 h 583"/>
                <a:gd name="T24" fmla="*/ 534 w 596"/>
                <a:gd name="T25" fmla="*/ 0 h 583"/>
                <a:gd name="T26" fmla="*/ 61 w 596"/>
                <a:gd name="T27" fmla="*/ 0 h 583"/>
                <a:gd name="T28" fmla="*/ 0 w 596"/>
                <a:gd name="T29" fmla="*/ 62 h 583"/>
                <a:gd name="T30" fmla="*/ 0 w 596"/>
                <a:gd name="T31" fmla="*/ 345 h 583"/>
                <a:gd name="T32" fmla="*/ 61 w 596"/>
                <a:gd name="T33" fmla="*/ 406 h 583"/>
                <a:gd name="T34" fmla="*/ 245 w 596"/>
                <a:gd name="T35" fmla="*/ 406 h 583"/>
                <a:gd name="T36" fmla="*/ 245 w 596"/>
                <a:gd name="T37" fmla="*/ 462 h 583"/>
                <a:gd name="T38" fmla="*/ 61 w 596"/>
                <a:gd name="T39" fmla="*/ 462 h 583"/>
                <a:gd name="T40" fmla="*/ 0 w 596"/>
                <a:gd name="T41" fmla="*/ 524 h 583"/>
                <a:gd name="T42" fmla="*/ 0 w 596"/>
                <a:gd name="T43" fmla="*/ 570 h 583"/>
                <a:gd name="T44" fmla="*/ 12 w 596"/>
                <a:gd name="T45" fmla="*/ 583 h 583"/>
                <a:gd name="T46" fmla="*/ 583 w 596"/>
                <a:gd name="T47" fmla="*/ 583 h 583"/>
                <a:gd name="T48" fmla="*/ 596 w 596"/>
                <a:gd name="T49" fmla="*/ 570 h 583"/>
                <a:gd name="T50" fmla="*/ 596 w 596"/>
                <a:gd name="T51" fmla="*/ 524 h 583"/>
                <a:gd name="T52" fmla="*/ 534 w 596"/>
                <a:gd name="T53" fmla="*/ 462 h 583"/>
                <a:gd name="T54" fmla="*/ 351 w 596"/>
                <a:gd name="T55" fmla="*/ 462 h 583"/>
                <a:gd name="T56" fmla="*/ 351 w 596"/>
                <a:gd name="T57" fmla="*/ 406 h 583"/>
                <a:gd name="T58" fmla="*/ 534 w 596"/>
                <a:gd name="T59" fmla="*/ 406 h 583"/>
                <a:gd name="T60" fmla="*/ 544 w 596"/>
                <a:gd name="T61" fmla="*/ 345 h 583"/>
                <a:gd name="T62" fmla="*/ 544 w 596"/>
                <a:gd name="T63" fmla="*/ 62 h 583"/>
                <a:gd name="T64" fmla="*/ 534 w 596"/>
                <a:gd name="T65" fmla="*/ 52 h 583"/>
                <a:gd name="T66" fmla="*/ 61 w 596"/>
                <a:gd name="T67" fmla="*/ 52 h 583"/>
                <a:gd name="T68" fmla="*/ 51 w 596"/>
                <a:gd name="T69" fmla="*/ 62 h 583"/>
                <a:gd name="T70" fmla="*/ 51 w 596"/>
                <a:gd name="T71" fmla="*/ 345 h 583"/>
                <a:gd name="T72" fmla="*/ 61 w 596"/>
                <a:gd name="T73" fmla="*/ 355 h 583"/>
                <a:gd name="T74" fmla="*/ 534 w 596"/>
                <a:gd name="T75" fmla="*/ 355 h 583"/>
                <a:gd name="T76" fmla="*/ 544 w 596"/>
                <a:gd name="T77" fmla="*/ 345 h 5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96" h="583">
                  <a:moveTo>
                    <a:pt x="25" y="345"/>
                  </a:moveTo>
                  <a:lnTo>
                    <a:pt x="25" y="62"/>
                  </a:lnTo>
                  <a:cubicBezTo>
                    <a:pt x="25" y="42"/>
                    <a:pt x="41" y="26"/>
                    <a:pt x="61" y="26"/>
                  </a:cubicBezTo>
                  <a:lnTo>
                    <a:pt x="534" y="26"/>
                  </a:lnTo>
                  <a:cubicBezTo>
                    <a:pt x="554" y="26"/>
                    <a:pt x="570" y="42"/>
                    <a:pt x="570" y="62"/>
                  </a:cubicBezTo>
                  <a:lnTo>
                    <a:pt x="570" y="345"/>
                  </a:lnTo>
                  <a:cubicBezTo>
                    <a:pt x="570" y="365"/>
                    <a:pt x="554" y="381"/>
                    <a:pt x="534" y="381"/>
                  </a:cubicBezTo>
                  <a:lnTo>
                    <a:pt x="61" y="381"/>
                  </a:lnTo>
                  <a:cubicBezTo>
                    <a:pt x="41" y="381"/>
                    <a:pt x="25" y="365"/>
                    <a:pt x="25" y="345"/>
                  </a:cubicBezTo>
                  <a:close/>
                  <a:moveTo>
                    <a:pt x="534" y="406"/>
                  </a:moveTo>
                  <a:cubicBezTo>
                    <a:pt x="568" y="406"/>
                    <a:pt x="596" y="379"/>
                    <a:pt x="596" y="345"/>
                  </a:cubicBezTo>
                  <a:lnTo>
                    <a:pt x="596" y="62"/>
                  </a:lnTo>
                  <a:cubicBezTo>
                    <a:pt x="596" y="28"/>
                    <a:pt x="568" y="0"/>
                    <a:pt x="534" y="0"/>
                  </a:cubicBezTo>
                  <a:lnTo>
                    <a:pt x="61" y="0"/>
                  </a:lnTo>
                  <a:cubicBezTo>
                    <a:pt x="27" y="0"/>
                    <a:pt x="0" y="28"/>
                    <a:pt x="0" y="62"/>
                  </a:cubicBezTo>
                  <a:lnTo>
                    <a:pt x="0" y="345"/>
                  </a:lnTo>
                  <a:cubicBezTo>
                    <a:pt x="0" y="379"/>
                    <a:pt x="27" y="406"/>
                    <a:pt x="61" y="406"/>
                  </a:cubicBezTo>
                  <a:lnTo>
                    <a:pt x="245" y="406"/>
                  </a:lnTo>
                  <a:lnTo>
                    <a:pt x="245" y="462"/>
                  </a:lnTo>
                  <a:lnTo>
                    <a:pt x="61" y="462"/>
                  </a:lnTo>
                  <a:cubicBezTo>
                    <a:pt x="27" y="462"/>
                    <a:pt x="0" y="490"/>
                    <a:pt x="0" y="524"/>
                  </a:cubicBezTo>
                  <a:lnTo>
                    <a:pt x="0" y="570"/>
                  </a:lnTo>
                  <a:cubicBezTo>
                    <a:pt x="0" y="577"/>
                    <a:pt x="5" y="583"/>
                    <a:pt x="12" y="583"/>
                  </a:cubicBezTo>
                  <a:lnTo>
                    <a:pt x="583" y="583"/>
                  </a:lnTo>
                  <a:cubicBezTo>
                    <a:pt x="590" y="583"/>
                    <a:pt x="596" y="577"/>
                    <a:pt x="596" y="570"/>
                  </a:cubicBezTo>
                  <a:lnTo>
                    <a:pt x="596" y="524"/>
                  </a:lnTo>
                  <a:cubicBezTo>
                    <a:pt x="596" y="490"/>
                    <a:pt x="568" y="462"/>
                    <a:pt x="534" y="462"/>
                  </a:cubicBezTo>
                  <a:lnTo>
                    <a:pt x="351" y="462"/>
                  </a:lnTo>
                  <a:lnTo>
                    <a:pt x="351" y="406"/>
                  </a:lnTo>
                  <a:lnTo>
                    <a:pt x="534" y="406"/>
                  </a:lnTo>
                  <a:close/>
                  <a:moveTo>
                    <a:pt x="544" y="345"/>
                  </a:moveTo>
                  <a:lnTo>
                    <a:pt x="544" y="62"/>
                  </a:lnTo>
                  <a:cubicBezTo>
                    <a:pt x="544" y="56"/>
                    <a:pt x="540" y="52"/>
                    <a:pt x="534" y="52"/>
                  </a:cubicBezTo>
                  <a:lnTo>
                    <a:pt x="61" y="52"/>
                  </a:lnTo>
                  <a:cubicBezTo>
                    <a:pt x="56" y="52"/>
                    <a:pt x="51" y="56"/>
                    <a:pt x="51" y="62"/>
                  </a:cubicBezTo>
                  <a:lnTo>
                    <a:pt x="51" y="345"/>
                  </a:lnTo>
                  <a:cubicBezTo>
                    <a:pt x="51" y="350"/>
                    <a:pt x="56" y="355"/>
                    <a:pt x="61" y="355"/>
                  </a:cubicBezTo>
                  <a:lnTo>
                    <a:pt x="534" y="355"/>
                  </a:lnTo>
                  <a:cubicBezTo>
                    <a:pt x="540" y="355"/>
                    <a:pt x="544" y="350"/>
                    <a:pt x="544" y="34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68571" tIns="34285" rIns="68571" bIns="34285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38" name="TextBox 76"/>
          <p:cNvSpPr txBox="1"/>
          <p:nvPr/>
        </p:nvSpPr>
        <p:spPr>
          <a:xfrm>
            <a:off x="8176979" y="2097182"/>
            <a:ext cx="2711450" cy="584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物料成本管理</a:t>
            </a:r>
            <a:endParaRPr lang="zh-CN" altLang="en-US" sz="32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520180" y="3469628"/>
            <a:ext cx="528007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zh-CN" altLang="zh-CN" sz="2000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记录</a:t>
            </a:r>
            <a:r>
              <a:rPr lang="zh-CN" altLang="zh-CN" sz="20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各种物料不同规格、不同质量的成本，及相应的供货商。有相关权限的用户可以输入相应物料名称或者编号进行</a:t>
            </a:r>
            <a:r>
              <a:rPr lang="zh-CN" altLang="zh-CN" sz="2000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查询</a:t>
            </a:r>
            <a:r>
              <a:rPr lang="zh-CN" altLang="en-US" sz="20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108353" y="1714009"/>
            <a:ext cx="1338580" cy="1336675"/>
            <a:chOff x="1040765" y="4178935"/>
            <a:chExt cx="1338580" cy="1336675"/>
          </a:xfrm>
        </p:grpSpPr>
        <p:sp>
          <p:nvSpPr>
            <p:cNvPr id="47" name="椭圆 3"/>
            <p:cNvSpPr>
              <a:spLocks noChangeArrowheads="1"/>
            </p:cNvSpPr>
            <p:nvPr/>
          </p:nvSpPr>
          <p:spPr bwMode="auto">
            <a:xfrm>
              <a:off x="1040765" y="4178935"/>
              <a:ext cx="1338580" cy="1336675"/>
            </a:xfrm>
            <a:prstGeom prst="ellipse">
              <a:avLst/>
            </a:prstGeom>
            <a:solidFill>
              <a:srgbClr val="063D54"/>
            </a:solidFill>
            <a:ln>
              <a:noFill/>
            </a:ln>
          </p:spPr>
          <p:txBody>
            <a:bodyPr anchor="ctr"/>
            <a:lstStyle>
              <a:lvl1pPr>
                <a:buFont typeface="Arial" panose="020B0604020202020204" pitchFamily="34" charset="0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chemeClr val="bg1"/>
                </a:solidFill>
              </a:endParaRPr>
            </a:p>
          </p:txBody>
        </p:sp>
        <p:grpSp>
          <p:nvGrpSpPr>
            <p:cNvPr id="48" name="组合 47"/>
            <p:cNvGrpSpPr/>
            <p:nvPr/>
          </p:nvGrpSpPr>
          <p:grpSpPr>
            <a:xfrm>
              <a:off x="1461770" y="4618990"/>
              <a:ext cx="496570" cy="494665"/>
              <a:chOff x="2022" y="5289"/>
              <a:chExt cx="782" cy="779"/>
            </a:xfrm>
            <a:solidFill>
              <a:schemeClr val="bg1"/>
            </a:solidFill>
          </p:grpSpPr>
          <p:sp>
            <p:nvSpPr>
              <p:cNvPr id="49" name="Freeform 29"/>
              <p:cNvSpPr/>
              <p:nvPr/>
            </p:nvSpPr>
            <p:spPr bwMode="auto">
              <a:xfrm>
                <a:off x="2430" y="5289"/>
                <a:ext cx="371" cy="371"/>
              </a:xfrm>
              <a:custGeom>
                <a:avLst/>
                <a:gdLst>
                  <a:gd name="T0" fmla="*/ 97 w 290"/>
                  <a:gd name="T1" fmla="*/ 287 h 288"/>
                  <a:gd name="T2" fmla="*/ 101 w 290"/>
                  <a:gd name="T3" fmla="*/ 288 h 288"/>
                  <a:gd name="T4" fmla="*/ 104 w 290"/>
                  <a:gd name="T5" fmla="*/ 287 h 288"/>
                  <a:gd name="T6" fmla="*/ 170 w 290"/>
                  <a:gd name="T7" fmla="*/ 221 h 288"/>
                  <a:gd name="T8" fmla="*/ 213 w 290"/>
                  <a:gd name="T9" fmla="*/ 265 h 288"/>
                  <a:gd name="T10" fmla="*/ 217 w 290"/>
                  <a:gd name="T11" fmla="*/ 266 h 288"/>
                  <a:gd name="T12" fmla="*/ 218 w 290"/>
                  <a:gd name="T13" fmla="*/ 266 h 288"/>
                  <a:gd name="T14" fmla="*/ 221 w 290"/>
                  <a:gd name="T15" fmla="*/ 263 h 288"/>
                  <a:gd name="T16" fmla="*/ 290 w 290"/>
                  <a:gd name="T17" fmla="*/ 6 h 288"/>
                  <a:gd name="T18" fmla="*/ 290 w 290"/>
                  <a:gd name="T19" fmla="*/ 4 h 288"/>
                  <a:gd name="T20" fmla="*/ 286 w 290"/>
                  <a:gd name="T21" fmla="*/ 0 h 288"/>
                  <a:gd name="T22" fmla="*/ 285 w 290"/>
                  <a:gd name="T23" fmla="*/ 0 h 288"/>
                  <a:gd name="T24" fmla="*/ 284 w 290"/>
                  <a:gd name="T25" fmla="*/ 0 h 288"/>
                  <a:gd name="T26" fmla="*/ 27 w 290"/>
                  <a:gd name="T27" fmla="*/ 69 h 288"/>
                  <a:gd name="T28" fmla="*/ 23 w 290"/>
                  <a:gd name="T29" fmla="*/ 72 h 288"/>
                  <a:gd name="T30" fmla="*/ 25 w 290"/>
                  <a:gd name="T31" fmla="*/ 77 h 288"/>
                  <a:gd name="T32" fmla="*/ 67 w 290"/>
                  <a:gd name="T33" fmla="*/ 119 h 288"/>
                  <a:gd name="T34" fmla="*/ 2 w 290"/>
                  <a:gd name="T35" fmla="*/ 185 h 288"/>
                  <a:gd name="T36" fmla="*/ 2 w 290"/>
                  <a:gd name="T37" fmla="*/ 191 h 288"/>
                  <a:gd name="T38" fmla="*/ 97 w 290"/>
                  <a:gd name="T39" fmla="*/ 287 h 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90" h="288">
                    <a:moveTo>
                      <a:pt x="97" y="287"/>
                    </a:moveTo>
                    <a:cubicBezTo>
                      <a:pt x="98" y="288"/>
                      <a:pt x="99" y="288"/>
                      <a:pt x="101" y="288"/>
                    </a:cubicBezTo>
                    <a:cubicBezTo>
                      <a:pt x="102" y="288"/>
                      <a:pt x="103" y="288"/>
                      <a:pt x="104" y="287"/>
                    </a:cubicBezTo>
                    <a:lnTo>
                      <a:pt x="170" y="221"/>
                    </a:lnTo>
                    <a:lnTo>
                      <a:pt x="213" y="265"/>
                    </a:lnTo>
                    <a:cubicBezTo>
                      <a:pt x="214" y="266"/>
                      <a:pt x="215" y="266"/>
                      <a:pt x="217" y="266"/>
                    </a:cubicBezTo>
                    <a:cubicBezTo>
                      <a:pt x="217" y="266"/>
                      <a:pt x="217" y="266"/>
                      <a:pt x="218" y="266"/>
                    </a:cubicBezTo>
                    <a:cubicBezTo>
                      <a:pt x="220" y="266"/>
                      <a:pt x="221" y="265"/>
                      <a:pt x="221" y="263"/>
                    </a:cubicBezTo>
                    <a:lnTo>
                      <a:pt x="290" y="6"/>
                    </a:lnTo>
                    <a:cubicBezTo>
                      <a:pt x="290" y="5"/>
                      <a:pt x="290" y="5"/>
                      <a:pt x="290" y="4"/>
                    </a:cubicBezTo>
                    <a:cubicBezTo>
                      <a:pt x="290" y="2"/>
                      <a:pt x="288" y="0"/>
                      <a:pt x="286" y="0"/>
                    </a:cubicBezTo>
                    <a:cubicBezTo>
                      <a:pt x="285" y="0"/>
                      <a:pt x="285" y="0"/>
                      <a:pt x="285" y="0"/>
                    </a:cubicBezTo>
                    <a:cubicBezTo>
                      <a:pt x="285" y="0"/>
                      <a:pt x="284" y="0"/>
                      <a:pt x="284" y="0"/>
                    </a:cubicBezTo>
                    <a:lnTo>
                      <a:pt x="27" y="69"/>
                    </a:lnTo>
                    <a:cubicBezTo>
                      <a:pt x="25" y="69"/>
                      <a:pt x="24" y="70"/>
                      <a:pt x="23" y="72"/>
                    </a:cubicBezTo>
                    <a:cubicBezTo>
                      <a:pt x="23" y="74"/>
                      <a:pt x="24" y="75"/>
                      <a:pt x="25" y="77"/>
                    </a:cubicBezTo>
                    <a:lnTo>
                      <a:pt x="67" y="119"/>
                    </a:lnTo>
                    <a:lnTo>
                      <a:pt x="2" y="185"/>
                    </a:lnTo>
                    <a:cubicBezTo>
                      <a:pt x="0" y="187"/>
                      <a:pt x="0" y="190"/>
                      <a:pt x="2" y="191"/>
                    </a:cubicBezTo>
                    <a:lnTo>
                      <a:pt x="97" y="28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68571" tIns="34285" rIns="68571" bIns="34285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" name="Freeform 30"/>
              <p:cNvSpPr/>
              <p:nvPr/>
            </p:nvSpPr>
            <p:spPr bwMode="auto">
              <a:xfrm>
                <a:off x="2022" y="5289"/>
                <a:ext cx="374" cy="371"/>
              </a:xfrm>
              <a:custGeom>
                <a:avLst/>
                <a:gdLst>
                  <a:gd name="T0" fmla="*/ 69 w 290"/>
                  <a:gd name="T1" fmla="*/ 263 h 288"/>
                  <a:gd name="T2" fmla="*/ 72 w 290"/>
                  <a:gd name="T3" fmla="*/ 266 h 288"/>
                  <a:gd name="T4" fmla="*/ 74 w 290"/>
                  <a:gd name="T5" fmla="*/ 266 h 288"/>
                  <a:gd name="T6" fmla="*/ 77 w 290"/>
                  <a:gd name="T7" fmla="*/ 265 h 288"/>
                  <a:gd name="T8" fmla="*/ 121 w 290"/>
                  <a:gd name="T9" fmla="*/ 221 h 288"/>
                  <a:gd name="T10" fmla="*/ 186 w 290"/>
                  <a:gd name="T11" fmla="*/ 287 h 288"/>
                  <a:gd name="T12" fmla="*/ 189 w 290"/>
                  <a:gd name="T13" fmla="*/ 288 h 288"/>
                  <a:gd name="T14" fmla="*/ 193 w 290"/>
                  <a:gd name="T15" fmla="*/ 287 h 288"/>
                  <a:gd name="T16" fmla="*/ 288 w 290"/>
                  <a:gd name="T17" fmla="*/ 191 h 288"/>
                  <a:gd name="T18" fmla="*/ 288 w 290"/>
                  <a:gd name="T19" fmla="*/ 185 h 288"/>
                  <a:gd name="T20" fmla="*/ 223 w 290"/>
                  <a:gd name="T21" fmla="*/ 119 h 288"/>
                  <a:gd name="T22" fmla="*/ 265 w 290"/>
                  <a:gd name="T23" fmla="*/ 77 h 288"/>
                  <a:gd name="T24" fmla="*/ 267 w 290"/>
                  <a:gd name="T25" fmla="*/ 72 h 288"/>
                  <a:gd name="T26" fmla="*/ 263 w 290"/>
                  <a:gd name="T27" fmla="*/ 69 h 288"/>
                  <a:gd name="T28" fmla="*/ 6 w 290"/>
                  <a:gd name="T29" fmla="*/ 0 h 288"/>
                  <a:gd name="T30" fmla="*/ 4 w 290"/>
                  <a:gd name="T31" fmla="*/ 0 h 288"/>
                  <a:gd name="T32" fmla="*/ 1 w 290"/>
                  <a:gd name="T33" fmla="*/ 1 h 288"/>
                  <a:gd name="T34" fmla="*/ 0 w 290"/>
                  <a:gd name="T35" fmla="*/ 5 h 288"/>
                  <a:gd name="T36" fmla="*/ 69 w 290"/>
                  <a:gd name="T37" fmla="*/ 263 h 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90" h="288">
                    <a:moveTo>
                      <a:pt x="69" y="263"/>
                    </a:moveTo>
                    <a:cubicBezTo>
                      <a:pt x="69" y="265"/>
                      <a:pt x="71" y="266"/>
                      <a:pt x="72" y="266"/>
                    </a:cubicBezTo>
                    <a:cubicBezTo>
                      <a:pt x="73" y="266"/>
                      <a:pt x="73" y="266"/>
                      <a:pt x="74" y="266"/>
                    </a:cubicBezTo>
                    <a:cubicBezTo>
                      <a:pt x="75" y="266"/>
                      <a:pt x="76" y="266"/>
                      <a:pt x="77" y="265"/>
                    </a:cubicBezTo>
                    <a:lnTo>
                      <a:pt x="121" y="221"/>
                    </a:lnTo>
                    <a:lnTo>
                      <a:pt x="186" y="287"/>
                    </a:lnTo>
                    <a:cubicBezTo>
                      <a:pt x="187" y="288"/>
                      <a:pt x="188" y="288"/>
                      <a:pt x="189" y="288"/>
                    </a:cubicBezTo>
                    <a:cubicBezTo>
                      <a:pt x="191" y="288"/>
                      <a:pt x="192" y="288"/>
                      <a:pt x="193" y="287"/>
                    </a:cubicBezTo>
                    <a:lnTo>
                      <a:pt x="288" y="191"/>
                    </a:lnTo>
                    <a:cubicBezTo>
                      <a:pt x="290" y="190"/>
                      <a:pt x="290" y="187"/>
                      <a:pt x="288" y="185"/>
                    </a:cubicBezTo>
                    <a:lnTo>
                      <a:pt x="223" y="119"/>
                    </a:lnTo>
                    <a:lnTo>
                      <a:pt x="265" y="77"/>
                    </a:lnTo>
                    <a:cubicBezTo>
                      <a:pt x="267" y="75"/>
                      <a:pt x="267" y="74"/>
                      <a:pt x="267" y="72"/>
                    </a:cubicBezTo>
                    <a:cubicBezTo>
                      <a:pt x="266" y="70"/>
                      <a:pt x="265" y="69"/>
                      <a:pt x="263" y="69"/>
                    </a:cubicBezTo>
                    <a:lnTo>
                      <a:pt x="6" y="0"/>
                    </a:lnTo>
                    <a:cubicBezTo>
                      <a:pt x="5" y="0"/>
                      <a:pt x="5" y="0"/>
                      <a:pt x="4" y="0"/>
                    </a:cubicBezTo>
                    <a:cubicBezTo>
                      <a:pt x="3" y="0"/>
                      <a:pt x="2" y="0"/>
                      <a:pt x="1" y="1"/>
                    </a:cubicBezTo>
                    <a:cubicBezTo>
                      <a:pt x="0" y="2"/>
                      <a:pt x="0" y="4"/>
                      <a:pt x="0" y="5"/>
                    </a:cubicBezTo>
                    <a:lnTo>
                      <a:pt x="69" y="26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68571" tIns="34285" rIns="68571" bIns="34285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" name="Freeform 31"/>
              <p:cNvSpPr/>
              <p:nvPr/>
            </p:nvSpPr>
            <p:spPr bwMode="auto">
              <a:xfrm>
                <a:off x="2430" y="5694"/>
                <a:ext cx="374" cy="374"/>
              </a:xfrm>
              <a:custGeom>
                <a:avLst/>
                <a:gdLst>
                  <a:gd name="T0" fmla="*/ 221 w 291"/>
                  <a:gd name="T1" fmla="*/ 25 h 289"/>
                  <a:gd name="T2" fmla="*/ 218 w 291"/>
                  <a:gd name="T3" fmla="*/ 22 h 289"/>
                  <a:gd name="T4" fmla="*/ 217 w 291"/>
                  <a:gd name="T5" fmla="*/ 22 h 289"/>
                  <a:gd name="T6" fmla="*/ 213 w 291"/>
                  <a:gd name="T7" fmla="*/ 23 h 289"/>
                  <a:gd name="T8" fmla="*/ 170 w 291"/>
                  <a:gd name="T9" fmla="*/ 67 h 289"/>
                  <a:gd name="T10" fmla="*/ 104 w 291"/>
                  <a:gd name="T11" fmla="*/ 2 h 289"/>
                  <a:gd name="T12" fmla="*/ 101 w 291"/>
                  <a:gd name="T13" fmla="*/ 0 h 289"/>
                  <a:gd name="T14" fmla="*/ 97 w 291"/>
                  <a:gd name="T15" fmla="*/ 2 h 289"/>
                  <a:gd name="T16" fmla="*/ 2 w 291"/>
                  <a:gd name="T17" fmla="*/ 97 h 289"/>
                  <a:gd name="T18" fmla="*/ 2 w 291"/>
                  <a:gd name="T19" fmla="*/ 104 h 289"/>
                  <a:gd name="T20" fmla="*/ 67 w 291"/>
                  <a:gd name="T21" fmla="*/ 169 h 289"/>
                  <a:gd name="T22" fmla="*/ 25 w 291"/>
                  <a:gd name="T23" fmla="*/ 212 h 289"/>
                  <a:gd name="T24" fmla="*/ 23 w 291"/>
                  <a:gd name="T25" fmla="*/ 216 h 289"/>
                  <a:gd name="T26" fmla="*/ 27 w 291"/>
                  <a:gd name="T27" fmla="*/ 220 h 289"/>
                  <a:gd name="T28" fmla="*/ 284 w 291"/>
                  <a:gd name="T29" fmla="*/ 289 h 289"/>
                  <a:gd name="T30" fmla="*/ 286 w 291"/>
                  <a:gd name="T31" fmla="*/ 289 h 289"/>
                  <a:gd name="T32" fmla="*/ 289 w 291"/>
                  <a:gd name="T33" fmla="*/ 288 h 289"/>
                  <a:gd name="T34" fmla="*/ 290 w 291"/>
                  <a:gd name="T35" fmla="*/ 283 h 289"/>
                  <a:gd name="T36" fmla="*/ 221 w 291"/>
                  <a:gd name="T37" fmla="*/ 25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91" h="289">
                    <a:moveTo>
                      <a:pt x="221" y="25"/>
                    </a:moveTo>
                    <a:cubicBezTo>
                      <a:pt x="221" y="24"/>
                      <a:pt x="219" y="22"/>
                      <a:pt x="218" y="22"/>
                    </a:cubicBezTo>
                    <a:cubicBezTo>
                      <a:pt x="217" y="22"/>
                      <a:pt x="217" y="22"/>
                      <a:pt x="217" y="22"/>
                    </a:cubicBezTo>
                    <a:cubicBezTo>
                      <a:pt x="215" y="22"/>
                      <a:pt x="214" y="22"/>
                      <a:pt x="213" y="23"/>
                    </a:cubicBezTo>
                    <a:lnTo>
                      <a:pt x="170" y="67"/>
                    </a:lnTo>
                    <a:lnTo>
                      <a:pt x="104" y="2"/>
                    </a:lnTo>
                    <a:cubicBezTo>
                      <a:pt x="103" y="1"/>
                      <a:pt x="102" y="0"/>
                      <a:pt x="101" y="0"/>
                    </a:cubicBezTo>
                    <a:cubicBezTo>
                      <a:pt x="99" y="0"/>
                      <a:pt x="98" y="1"/>
                      <a:pt x="97" y="2"/>
                    </a:cubicBezTo>
                    <a:lnTo>
                      <a:pt x="2" y="97"/>
                    </a:lnTo>
                    <a:cubicBezTo>
                      <a:pt x="0" y="99"/>
                      <a:pt x="0" y="102"/>
                      <a:pt x="2" y="104"/>
                    </a:cubicBezTo>
                    <a:lnTo>
                      <a:pt x="67" y="169"/>
                    </a:lnTo>
                    <a:lnTo>
                      <a:pt x="25" y="212"/>
                    </a:lnTo>
                    <a:cubicBezTo>
                      <a:pt x="24" y="213"/>
                      <a:pt x="23" y="215"/>
                      <a:pt x="23" y="216"/>
                    </a:cubicBezTo>
                    <a:cubicBezTo>
                      <a:pt x="24" y="218"/>
                      <a:pt x="25" y="219"/>
                      <a:pt x="27" y="220"/>
                    </a:cubicBezTo>
                    <a:lnTo>
                      <a:pt x="284" y="289"/>
                    </a:lnTo>
                    <a:cubicBezTo>
                      <a:pt x="285" y="289"/>
                      <a:pt x="285" y="289"/>
                      <a:pt x="286" y="289"/>
                    </a:cubicBezTo>
                    <a:cubicBezTo>
                      <a:pt x="287" y="289"/>
                      <a:pt x="288" y="288"/>
                      <a:pt x="289" y="288"/>
                    </a:cubicBezTo>
                    <a:cubicBezTo>
                      <a:pt x="290" y="286"/>
                      <a:pt x="291" y="285"/>
                      <a:pt x="290" y="283"/>
                    </a:cubicBezTo>
                    <a:lnTo>
                      <a:pt x="221" y="2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68571" tIns="34285" rIns="68571" bIns="34285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" name="Freeform 32"/>
              <p:cNvSpPr/>
              <p:nvPr/>
            </p:nvSpPr>
            <p:spPr bwMode="auto">
              <a:xfrm>
                <a:off x="2022" y="5694"/>
                <a:ext cx="374" cy="374"/>
              </a:xfrm>
              <a:custGeom>
                <a:avLst/>
                <a:gdLst>
                  <a:gd name="T0" fmla="*/ 193 w 290"/>
                  <a:gd name="T1" fmla="*/ 2 h 289"/>
                  <a:gd name="T2" fmla="*/ 189 w 290"/>
                  <a:gd name="T3" fmla="*/ 0 h 289"/>
                  <a:gd name="T4" fmla="*/ 186 w 290"/>
                  <a:gd name="T5" fmla="*/ 2 h 289"/>
                  <a:gd name="T6" fmla="*/ 121 w 290"/>
                  <a:gd name="T7" fmla="*/ 67 h 289"/>
                  <a:gd name="T8" fmla="*/ 77 w 290"/>
                  <a:gd name="T9" fmla="*/ 23 h 289"/>
                  <a:gd name="T10" fmla="*/ 74 w 290"/>
                  <a:gd name="T11" fmla="*/ 22 h 289"/>
                  <a:gd name="T12" fmla="*/ 72 w 290"/>
                  <a:gd name="T13" fmla="*/ 22 h 289"/>
                  <a:gd name="T14" fmla="*/ 69 w 290"/>
                  <a:gd name="T15" fmla="*/ 25 h 289"/>
                  <a:gd name="T16" fmla="*/ 0 w 290"/>
                  <a:gd name="T17" fmla="*/ 283 h 289"/>
                  <a:gd name="T18" fmla="*/ 1 w 290"/>
                  <a:gd name="T19" fmla="*/ 288 h 289"/>
                  <a:gd name="T20" fmla="*/ 5 w 290"/>
                  <a:gd name="T21" fmla="*/ 289 h 289"/>
                  <a:gd name="T22" fmla="*/ 6 w 290"/>
                  <a:gd name="T23" fmla="*/ 289 h 289"/>
                  <a:gd name="T24" fmla="*/ 263 w 290"/>
                  <a:gd name="T25" fmla="*/ 220 h 289"/>
                  <a:gd name="T26" fmla="*/ 267 w 290"/>
                  <a:gd name="T27" fmla="*/ 216 h 289"/>
                  <a:gd name="T28" fmla="*/ 265 w 290"/>
                  <a:gd name="T29" fmla="*/ 212 h 289"/>
                  <a:gd name="T30" fmla="*/ 223 w 290"/>
                  <a:gd name="T31" fmla="*/ 169 h 289"/>
                  <a:gd name="T32" fmla="*/ 288 w 290"/>
                  <a:gd name="T33" fmla="*/ 104 h 289"/>
                  <a:gd name="T34" fmla="*/ 288 w 290"/>
                  <a:gd name="T35" fmla="*/ 97 h 289"/>
                  <a:gd name="T36" fmla="*/ 193 w 290"/>
                  <a:gd name="T37" fmla="*/ 2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90" h="289">
                    <a:moveTo>
                      <a:pt x="193" y="2"/>
                    </a:moveTo>
                    <a:cubicBezTo>
                      <a:pt x="192" y="1"/>
                      <a:pt x="191" y="0"/>
                      <a:pt x="189" y="0"/>
                    </a:cubicBezTo>
                    <a:cubicBezTo>
                      <a:pt x="188" y="0"/>
                      <a:pt x="187" y="1"/>
                      <a:pt x="186" y="2"/>
                    </a:cubicBezTo>
                    <a:lnTo>
                      <a:pt x="121" y="67"/>
                    </a:lnTo>
                    <a:lnTo>
                      <a:pt x="77" y="23"/>
                    </a:lnTo>
                    <a:cubicBezTo>
                      <a:pt x="76" y="22"/>
                      <a:pt x="75" y="22"/>
                      <a:pt x="74" y="22"/>
                    </a:cubicBezTo>
                    <a:cubicBezTo>
                      <a:pt x="73" y="22"/>
                      <a:pt x="73" y="22"/>
                      <a:pt x="72" y="22"/>
                    </a:cubicBezTo>
                    <a:cubicBezTo>
                      <a:pt x="71" y="22"/>
                      <a:pt x="69" y="24"/>
                      <a:pt x="69" y="25"/>
                    </a:cubicBezTo>
                    <a:lnTo>
                      <a:pt x="0" y="283"/>
                    </a:lnTo>
                    <a:cubicBezTo>
                      <a:pt x="0" y="285"/>
                      <a:pt x="0" y="286"/>
                      <a:pt x="1" y="288"/>
                    </a:cubicBezTo>
                    <a:cubicBezTo>
                      <a:pt x="2" y="288"/>
                      <a:pt x="3" y="289"/>
                      <a:pt x="5" y="289"/>
                    </a:cubicBezTo>
                    <a:cubicBezTo>
                      <a:pt x="5" y="289"/>
                      <a:pt x="5" y="289"/>
                      <a:pt x="6" y="289"/>
                    </a:cubicBezTo>
                    <a:lnTo>
                      <a:pt x="263" y="220"/>
                    </a:lnTo>
                    <a:cubicBezTo>
                      <a:pt x="265" y="219"/>
                      <a:pt x="266" y="218"/>
                      <a:pt x="267" y="216"/>
                    </a:cubicBezTo>
                    <a:cubicBezTo>
                      <a:pt x="267" y="215"/>
                      <a:pt x="267" y="213"/>
                      <a:pt x="265" y="212"/>
                    </a:cubicBezTo>
                    <a:lnTo>
                      <a:pt x="223" y="169"/>
                    </a:lnTo>
                    <a:lnTo>
                      <a:pt x="288" y="104"/>
                    </a:lnTo>
                    <a:cubicBezTo>
                      <a:pt x="290" y="102"/>
                      <a:pt x="290" y="99"/>
                      <a:pt x="288" y="97"/>
                    </a:cubicBezTo>
                    <a:lnTo>
                      <a:pt x="193" y="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68571" tIns="34285" rIns="68571" bIns="34285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17" name="TextBox 76"/>
          <p:cNvSpPr txBox="1"/>
          <p:nvPr/>
        </p:nvSpPr>
        <p:spPr>
          <a:xfrm>
            <a:off x="2675705" y="2077116"/>
            <a:ext cx="2790190" cy="584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货品成本管理</a:t>
            </a:r>
            <a:endParaRPr lang="zh-CN" altLang="en-US" sz="32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TextBox 76"/>
          <p:cNvSpPr txBox="1"/>
          <p:nvPr/>
        </p:nvSpPr>
        <p:spPr>
          <a:xfrm>
            <a:off x="8305260" y="2077116"/>
            <a:ext cx="2792095" cy="584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库存成本管理</a:t>
            </a:r>
            <a:endParaRPr lang="zh-CN" altLang="en-US" sz="32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TextBox 3"/>
          <p:cNvSpPr txBox="1"/>
          <p:nvPr/>
        </p:nvSpPr>
        <p:spPr>
          <a:xfrm>
            <a:off x="329889" y="396875"/>
            <a:ext cx="2170787" cy="5024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665" dirty="0" smtClean="0">
                <a:solidFill>
                  <a:schemeClr val="accent1"/>
                </a:solidFill>
                <a:cs typeface="+mn-ea"/>
                <a:sym typeface="+mn-lt"/>
              </a:rPr>
              <a:t>3.4  </a:t>
            </a:r>
            <a:r>
              <a:rPr lang="zh-CN" altLang="en-US" sz="2665" dirty="0" smtClean="0">
                <a:solidFill>
                  <a:schemeClr val="accent1"/>
                </a:solidFill>
                <a:cs typeface="+mn-ea"/>
                <a:sym typeface="+mn-lt"/>
              </a:rPr>
              <a:t>成本管理</a:t>
            </a:r>
            <a:endParaRPr lang="zh-CN" altLang="en-US" sz="2665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8678" name="Rectangle 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8679" name="Rectangle 7"/>
          <p:cNvSpPr>
            <a:spLocks noChangeArrowheads="1"/>
          </p:cNvSpPr>
          <p:nvPr/>
        </p:nvSpPr>
        <p:spPr bwMode="auto">
          <a:xfrm>
            <a:off x="0" y="857250"/>
            <a:ext cx="12192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8681" name="Rectangle 9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8683" name="Rectangle 1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8685" name="Rectangle 13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8" name="AutoShape 28"/>
          <p:cNvSpPr/>
          <p:nvPr/>
        </p:nvSpPr>
        <p:spPr bwMode="auto">
          <a:xfrm>
            <a:off x="7172744" y="2163726"/>
            <a:ext cx="488901" cy="488901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0249" y="9450"/>
                </a:moveTo>
                <a:cubicBezTo>
                  <a:pt x="20249" y="9823"/>
                  <a:pt x="19947" y="10124"/>
                  <a:pt x="19575" y="10124"/>
                </a:cubicBezTo>
                <a:lnTo>
                  <a:pt x="18324" y="10124"/>
                </a:lnTo>
                <a:lnTo>
                  <a:pt x="15624" y="5400"/>
                </a:lnTo>
                <a:lnTo>
                  <a:pt x="17549" y="5400"/>
                </a:lnTo>
                <a:cubicBezTo>
                  <a:pt x="17762" y="5400"/>
                  <a:pt x="17962" y="5500"/>
                  <a:pt x="18089" y="5670"/>
                </a:cubicBezTo>
                <a:lnTo>
                  <a:pt x="20114" y="8370"/>
                </a:lnTo>
                <a:cubicBezTo>
                  <a:pt x="20202" y="8486"/>
                  <a:pt x="20249" y="8628"/>
                  <a:pt x="20249" y="8774"/>
                </a:cubicBezTo>
                <a:cubicBezTo>
                  <a:pt x="20249" y="8774"/>
                  <a:pt x="20249" y="9450"/>
                  <a:pt x="20249" y="9450"/>
                </a:cubicBezTo>
                <a:close/>
                <a:moveTo>
                  <a:pt x="18224" y="20249"/>
                </a:moveTo>
                <a:lnTo>
                  <a:pt x="14174" y="20249"/>
                </a:lnTo>
                <a:lnTo>
                  <a:pt x="14174" y="13500"/>
                </a:lnTo>
                <a:cubicBezTo>
                  <a:pt x="14174" y="13126"/>
                  <a:pt x="13872" y="12825"/>
                  <a:pt x="13499" y="12825"/>
                </a:cubicBezTo>
                <a:lnTo>
                  <a:pt x="8437" y="12825"/>
                </a:lnTo>
                <a:cubicBezTo>
                  <a:pt x="8064" y="12825"/>
                  <a:pt x="7762" y="13126"/>
                  <a:pt x="7762" y="13500"/>
                </a:cubicBezTo>
                <a:lnTo>
                  <a:pt x="7762" y="20249"/>
                </a:lnTo>
                <a:lnTo>
                  <a:pt x="3374" y="20249"/>
                </a:lnTo>
                <a:lnTo>
                  <a:pt x="3374" y="11475"/>
                </a:lnTo>
                <a:lnTo>
                  <a:pt x="18224" y="11475"/>
                </a:lnTo>
                <a:cubicBezTo>
                  <a:pt x="18224" y="11475"/>
                  <a:pt x="18224" y="20249"/>
                  <a:pt x="18224" y="20249"/>
                </a:cubicBezTo>
                <a:close/>
                <a:moveTo>
                  <a:pt x="13499" y="20249"/>
                </a:moveTo>
                <a:lnTo>
                  <a:pt x="8437" y="20249"/>
                </a:lnTo>
                <a:lnTo>
                  <a:pt x="8437" y="13500"/>
                </a:lnTo>
                <a:lnTo>
                  <a:pt x="13499" y="13500"/>
                </a:lnTo>
                <a:cubicBezTo>
                  <a:pt x="13499" y="13500"/>
                  <a:pt x="13499" y="20249"/>
                  <a:pt x="13499" y="20249"/>
                </a:cubicBezTo>
                <a:close/>
                <a:moveTo>
                  <a:pt x="1349" y="9450"/>
                </a:moveTo>
                <a:lnTo>
                  <a:pt x="1349" y="8774"/>
                </a:lnTo>
                <a:cubicBezTo>
                  <a:pt x="1349" y="8628"/>
                  <a:pt x="1397" y="8486"/>
                  <a:pt x="1485" y="8370"/>
                </a:cubicBezTo>
                <a:lnTo>
                  <a:pt x="3510" y="5670"/>
                </a:lnTo>
                <a:cubicBezTo>
                  <a:pt x="3637" y="5500"/>
                  <a:pt x="3837" y="5400"/>
                  <a:pt x="4049" y="5400"/>
                </a:cubicBezTo>
                <a:lnTo>
                  <a:pt x="5975" y="5400"/>
                </a:lnTo>
                <a:lnTo>
                  <a:pt x="3275" y="10124"/>
                </a:lnTo>
                <a:lnTo>
                  <a:pt x="2024" y="10124"/>
                </a:lnTo>
                <a:cubicBezTo>
                  <a:pt x="1652" y="10124"/>
                  <a:pt x="1349" y="9823"/>
                  <a:pt x="1349" y="9450"/>
                </a:cubicBezTo>
                <a:moveTo>
                  <a:pt x="13369" y="5400"/>
                </a:moveTo>
                <a:lnTo>
                  <a:pt x="14846" y="5400"/>
                </a:lnTo>
                <a:lnTo>
                  <a:pt x="17546" y="10124"/>
                </a:lnTo>
                <a:lnTo>
                  <a:pt x="14719" y="10124"/>
                </a:lnTo>
                <a:cubicBezTo>
                  <a:pt x="14719" y="10124"/>
                  <a:pt x="13369" y="5400"/>
                  <a:pt x="13369" y="5400"/>
                </a:cubicBezTo>
                <a:close/>
                <a:moveTo>
                  <a:pt x="11137" y="5400"/>
                </a:moveTo>
                <a:lnTo>
                  <a:pt x="12666" y="5400"/>
                </a:lnTo>
                <a:lnTo>
                  <a:pt x="14016" y="10124"/>
                </a:lnTo>
                <a:lnTo>
                  <a:pt x="11137" y="10124"/>
                </a:lnTo>
                <a:cubicBezTo>
                  <a:pt x="11137" y="10124"/>
                  <a:pt x="11137" y="5400"/>
                  <a:pt x="11137" y="5400"/>
                </a:cubicBezTo>
                <a:close/>
                <a:moveTo>
                  <a:pt x="8932" y="5400"/>
                </a:moveTo>
                <a:lnTo>
                  <a:pt x="10462" y="5400"/>
                </a:lnTo>
                <a:lnTo>
                  <a:pt x="10462" y="10124"/>
                </a:lnTo>
                <a:lnTo>
                  <a:pt x="7582" y="10124"/>
                </a:lnTo>
                <a:cubicBezTo>
                  <a:pt x="7582" y="10124"/>
                  <a:pt x="8932" y="5400"/>
                  <a:pt x="8932" y="5400"/>
                </a:cubicBezTo>
                <a:close/>
                <a:moveTo>
                  <a:pt x="6880" y="10124"/>
                </a:moveTo>
                <a:lnTo>
                  <a:pt x="4052" y="10124"/>
                </a:lnTo>
                <a:lnTo>
                  <a:pt x="6752" y="5400"/>
                </a:lnTo>
                <a:lnTo>
                  <a:pt x="8230" y="5400"/>
                </a:lnTo>
                <a:cubicBezTo>
                  <a:pt x="8230" y="5400"/>
                  <a:pt x="6880" y="10124"/>
                  <a:pt x="6880" y="10124"/>
                </a:cubicBezTo>
                <a:close/>
                <a:moveTo>
                  <a:pt x="17549" y="1350"/>
                </a:moveTo>
                <a:lnTo>
                  <a:pt x="17549" y="4050"/>
                </a:lnTo>
                <a:lnTo>
                  <a:pt x="4049" y="4050"/>
                </a:lnTo>
                <a:lnTo>
                  <a:pt x="4049" y="1350"/>
                </a:lnTo>
                <a:cubicBezTo>
                  <a:pt x="4049" y="1350"/>
                  <a:pt x="17549" y="1350"/>
                  <a:pt x="17549" y="1350"/>
                </a:cubicBezTo>
                <a:close/>
                <a:moveTo>
                  <a:pt x="21194" y="7560"/>
                </a:moveTo>
                <a:lnTo>
                  <a:pt x="19170" y="4861"/>
                </a:lnTo>
                <a:cubicBezTo>
                  <a:pt x="19091" y="4755"/>
                  <a:pt x="18997" y="4663"/>
                  <a:pt x="18899" y="4576"/>
                </a:cubicBezTo>
                <a:lnTo>
                  <a:pt x="18899" y="1350"/>
                </a:lnTo>
                <a:cubicBezTo>
                  <a:pt x="18899" y="605"/>
                  <a:pt x="18295" y="0"/>
                  <a:pt x="17549" y="0"/>
                </a:cubicBezTo>
                <a:lnTo>
                  <a:pt x="4049" y="0"/>
                </a:lnTo>
                <a:cubicBezTo>
                  <a:pt x="3304" y="0"/>
                  <a:pt x="2699" y="605"/>
                  <a:pt x="2699" y="1350"/>
                </a:cubicBezTo>
                <a:lnTo>
                  <a:pt x="2699" y="4576"/>
                </a:lnTo>
                <a:cubicBezTo>
                  <a:pt x="2602" y="4663"/>
                  <a:pt x="2508" y="4754"/>
                  <a:pt x="2430" y="4860"/>
                </a:cubicBezTo>
                <a:lnTo>
                  <a:pt x="406" y="7559"/>
                </a:lnTo>
                <a:cubicBezTo>
                  <a:pt x="143" y="7907"/>
                  <a:pt x="0" y="8338"/>
                  <a:pt x="0" y="8774"/>
                </a:cubicBezTo>
                <a:lnTo>
                  <a:pt x="0" y="9450"/>
                </a:lnTo>
                <a:cubicBezTo>
                  <a:pt x="0" y="10566"/>
                  <a:pt x="908" y="11475"/>
                  <a:pt x="2024" y="11475"/>
                </a:cubicBezTo>
                <a:lnTo>
                  <a:pt x="2024" y="20249"/>
                </a:lnTo>
                <a:cubicBezTo>
                  <a:pt x="2024" y="20994"/>
                  <a:pt x="2629" y="21599"/>
                  <a:pt x="3374" y="21599"/>
                </a:cubicBezTo>
                <a:lnTo>
                  <a:pt x="18224" y="21599"/>
                </a:lnTo>
                <a:cubicBezTo>
                  <a:pt x="18970" y="21599"/>
                  <a:pt x="19575" y="20994"/>
                  <a:pt x="19575" y="20249"/>
                </a:cubicBezTo>
                <a:lnTo>
                  <a:pt x="19575" y="11475"/>
                </a:lnTo>
                <a:cubicBezTo>
                  <a:pt x="20691" y="11475"/>
                  <a:pt x="21600" y="10566"/>
                  <a:pt x="21600" y="9450"/>
                </a:cubicBezTo>
                <a:lnTo>
                  <a:pt x="21600" y="8774"/>
                </a:lnTo>
                <a:cubicBezTo>
                  <a:pt x="21600" y="8338"/>
                  <a:pt x="21456" y="7907"/>
                  <a:pt x="21194" y="756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pPr defTabSz="608965"/>
            <a:endParaRPr lang="en-US" sz="400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cs typeface="+mn-ea"/>
              <a:sym typeface="+mn-lt"/>
            </a:endParaRPr>
          </a:p>
        </p:txBody>
      </p:sp>
      <p:sp>
        <p:nvSpPr>
          <p:cNvPr id="29" name="椭圆 2"/>
          <p:cNvSpPr>
            <a:spLocks noChangeArrowheads="1"/>
          </p:cNvSpPr>
          <p:nvPr/>
        </p:nvSpPr>
        <p:spPr bwMode="auto">
          <a:xfrm>
            <a:off x="6748223" y="1710540"/>
            <a:ext cx="1337945" cy="133667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</a:ln>
        </p:spPr>
        <p:txBody>
          <a:bodyPr anchor="ctr"/>
          <a:lstStyle>
            <a:lvl1pPr>
              <a:buFont typeface="Arial" panose="020B0604020202020204" pitchFamily="34" charset="0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108353" y="3485728"/>
            <a:ext cx="4490590" cy="18862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   </a:t>
            </a:r>
            <a:r>
              <a:rPr lang="zh-CN" altLang="zh-CN" sz="2000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记录</a:t>
            </a:r>
            <a:r>
              <a:rPr lang="zh-CN" altLang="zh-CN" sz="20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各种产品的名称、产品编码、规格、生产耗时、直接材料费用、直接人工费用、制造费用、燃料动力费用及总费用。</a:t>
            </a:r>
            <a:endParaRPr lang="zh-CN" altLang="en-US" sz="20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593542" y="3485728"/>
            <a:ext cx="6316393" cy="2809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95400"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zh-CN" altLang="zh-CN" sz="2000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记录</a:t>
            </a:r>
            <a:r>
              <a:rPr lang="zh-CN" altLang="zh-CN" sz="20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各种货品或物料的名称、库存数量，以及存货质量的维持所需的费用</a:t>
            </a:r>
            <a:r>
              <a:rPr lang="zh-CN" altLang="en-US" sz="2000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r>
              <a:rPr lang="zh-CN" altLang="zh-CN" sz="2000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记录</a:t>
            </a:r>
            <a:r>
              <a:rPr lang="zh-CN" altLang="zh-CN" sz="20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废弃货品或物料的名称、数量、废弃程度、废弃原因及对应成本</a:t>
            </a:r>
            <a:r>
              <a:rPr lang="zh-CN" altLang="zh-CN" sz="2000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。记录</a:t>
            </a:r>
            <a:r>
              <a:rPr lang="zh-CN" altLang="zh-CN" sz="20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损耗成本，货品或物料可能会丢失被盗、保管不善、运输搬运途中破损</a:t>
            </a:r>
            <a:r>
              <a:rPr lang="zh-CN" altLang="en-US" sz="20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zh-CN" sz="20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61"/>
          <p:cNvGrpSpPr/>
          <p:nvPr/>
        </p:nvGrpSpPr>
        <p:grpSpPr>
          <a:xfrm>
            <a:off x="3914361" y="2525623"/>
            <a:ext cx="2646878" cy="1841056"/>
            <a:chOff x="1944372" y="2048216"/>
            <a:chExt cx="1985159" cy="1380790"/>
          </a:xfrm>
        </p:grpSpPr>
        <p:sp>
          <p:nvSpPr>
            <p:cNvPr id="32" name="Rectangle 31"/>
            <p:cNvSpPr/>
            <p:nvPr/>
          </p:nvSpPr>
          <p:spPr>
            <a:xfrm>
              <a:off x="2143108" y="3143254"/>
              <a:ext cx="1571636" cy="28575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cs typeface="+mn-ea"/>
                <a:sym typeface="+mn-lt"/>
              </a:endParaRPr>
            </a:p>
          </p:txBody>
        </p:sp>
        <p:grpSp>
          <p:nvGrpSpPr>
            <p:cNvPr id="4" name="Group 40"/>
            <p:cNvGrpSpPr/>
            <p:nvPr/>
          </p:nvGrpSpPr>
          <p:grpSpPr>
            <a:xfrm>
              <a:off x="2643174" y="2571750"/>
              <a:ext cx="476251" cy="314325"/>
              <a:chOff x="2141517" y="2373325"/>
              <a:chExt cx="476251" cy="314325"/>
            </a:xfrm>
            <a:solidFill>
              <a:schemeClr val="bg1">
                <a:lumMod val="65000"/>
              </a:schemeClr>
            </a:solidFill>
          </p:grpSpPr>
          <p:sp>
            <p:nvSpPr>
              <p:cNvPr id="42" name="Rectangle 22"/>
              <p:cNvSpPr>
                <a:spLocks noChangeArrowheads="1"/>
              </p:cNvSpPr>
              <p:nvPr/>
            </p:nvSpPr>
            <p:spPr bwMode="auto">
              <a:xfrm>
                <a:off x="2200255" y="2678125"/>
                <a:ext cx="387350" cy="9525"/>
              </a:xfrm>
              <a:prstGeom prst="rect">
                <a:avLst/>
              </a:prstGeom>
              <a:grpFill/>
              <a:ln w="9525">
                <a:noFill/>
                <a:miter lim="800000"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 sz="2400">
                  <a:cs typeface="+mn-ea"/>
                  <a:sym typeface="+mn-lt"/>
                </a:endParaRPr>
              </a:p>
            </p:txBody>
          </p:sp>
          <p:sp>
            <p:nvSpPr>
              <p:cNvPr id="43" name="Rectangle 23"/>
              <p:cNvSpPr>
                <a:spLocks noChangeArrowheads="1"/>
              </p:cNvSpPr>
              <p:nvPr/>
            </p:nvSpPr>
            <p:spPr bwMode="auto">
              <a:xfrm>
                <a:off x="2517755" y="2468575"/>
                <a:ext cx="69850" cy="209550"/>
              </a:xfrm>
              <a:prstGeom prst="rect">
                <a:avLst/>
              </a:prstGeom>
              <a:grpFill/>
              <a:ln w="9525">
                <a:noFill/>
                <a:miter lim="800000"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 sz="2400">
                  <a:cs typeface="+mn-ea"/>
                  <a:sym typeface="+mn-lt"/>
                </a:endParaRPr>
              </a:p>
            </p:txBody>
          </p:sp>
          <p:sp>
            <p:nvSpPr>
              <p:cNvPr id="44" name="Rectangle 24"/>
              <p:cNvSpPr>
                <a:spLocks noChangeArrowheads="1"/>
              </p:cNvSpPr>
              <p:nvPr/>
            </p:nvSpPr>
            <p:spPr bwMode="auto">
              <a:xfrm>
                <a:off x="2438380" y="2547950"/>
                <a:ext cx="69850" cy="130175"/>
              </a:xfrm>
              <a:prstGeom prst="rect">
                <a:avLst/>
              </a:prstGeom>
              <a:grpFill/>
              <a:ln w="9525">
                <a:noFill/>
                <a:miter lim="800000"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 sz="2400">
                  <a:cs typeface="+mn-ea"/>
                  <a:sym typeface="+mn-lt"/>
                </a:endParaRPr>
              </a:p>
            </p:txBody>
          </p:sp>
          <p:sp>
            <p:nvSpPr>
              <p:cNvPr id="45" name="Rectangle 25"/>
              <p:cNvSpPr>
                <a:spLocks noChangeArrowheads="1"/>
              </p:cNvSpPr>
              <p:nvPr/>
            </p:nvSpPr>
            <p:spPr bwMode="auto">
              <a:xfrm>
                <a:off x="2359005" y="2592400"/>
                <a:ext cx="69850" cy="85725"/>
              </a:xfrm>
              <a:prstGeom prst="rect">
                <a:avLst/>
              </a:prstGeom>
              <a:grpFill/>
              <a:ln w="9525">
                <a:noFill/>
                <a:miter lim="800000"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 sz="2400">
                  <a:cs typeface="+mn-ea"/>
                  <a:sym typeface="+mn-lt"/>
                </a:endParaRPr>
              </a:p>
            </p:txBody>
          </p:sp>
          <p:sp>
            <p:nvSpPr>
              <p:cNvPr id="46" name="Rectangle 26"/>
              <p:cNvSpPr>
                <a:spLocks noChangeArrowheads="1"/>
              </p:cNvSpPr>
              <p:nvPr/>
            </p:nvSpPr>
            <p:spPr bwMode="auto">
              <a:xfrm>
                <a:off x="2279630" y="2551125"/>
                <a:ext cx="69850" cy="127000"/>
              </a:xfrm>
              <a:prstGeom prst="rect">
                <a:avLst/>
              </a:prstGeom>
              <a:grpFill/>
              <a:ln w="9525">
                <a:noFill/>
                <a:miter lim="800000"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 sz="2400">
                  <a:cs typeface="+mn-ea"/>
                  <a:sym typeface="+mn-lt"/>
                </a:endParaRPr>
              </a:p>
            </p:txBody>
          </p:sp>
          <p:sp>
            <p:nvSpPr>
              <p:cNvPr id="47" name="Rectangle 27"/>
              <p:cNvSpPr>
                <a:spLocks noChangeArrowheads="1"/>
              </p:cNvSpPr>
              <p:nvPr/>
            </p:nvSpPr>
            <p:spPr bwMode="auto">
              <a:xfrm>
                <a:off x="2200255" y="2587637"/>
                <a:ext cx="68263" cy="90488"/>
              </a:xfrm>
              <a:prstGeom prst="rect">
                <a:avLst/>
              </a:prstGeom>
              <a:grpFill/>
              <a:ln w="9525">
                <a:noFill/>
                <a:miter lim="800000"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 sz="2400">
                  <a:cs typeface="+mn-ea"/>
                  <a:sym typeface="+mn-lt"/>
                </a:endParaRPr>
              </a:p>
            </p:txBody>
          </p:sp>
          <p:sp>
            <p:nvSpPr>
              <p:cNvPr id="48" name="Freeform 28"/>
              <p:cNvSpPr/>
              <p:nvPr/>
            </p:nvSpPr>
            <p:spPr bwMode="auto">
              <a:xfrm>
                <a:off x="2141517" y="2559062"/>
                <a:ext cx="36513" cy="38100"/>
              </a:xfrm>
              <a:custGeom>
                <a:avLst/>
                <a:gdLst/>
                <a:ahLst/>
                <a:cxnLst>
                  <a:cxn ang="0">
                    <a:pos x="22" y="0"/>
                  </a:cxn>
                  <a:cxn ang="0">
                    <a:pos x="22" y="0"/>
                  </a:cxn>
                  <a:cxn ang="0">
                    <a:pos x="27" y="0"/>
                  </a:cxn>
                  <a:cxn ang="0">
                    <a:pos x="32" y="1"/>
                  </a:cxn>
                  <a:cxn ang="0">
                    <a:pos x="36" y="3"/>
                  </a:cxn>
                  <a:cxn ang="0">
                    <a:pos x="40" y="7"/>
                  </a:cxn>
                  <a:cxn ang="0">
                    <a:pos x="42" y="10"/>
                  </a:cxn>
                  <a:cxn ang="0">
                    <a:pos x="45" y="15"/>
                  </a:cxn>
                  <a:cxn ang="0">
                    <a:pos x="46" y="18"/>
                  </a:cxn>
                  <a:cxn ang="0">
                    <a:pos x="46" y="23"/>
                  </a:cxn>
                  <a:cxn ang="0">
                    <a:pos x="46" y="23"/>
                  </a:cxn>
                  <a:cxn ang="0">
                    <a:pos x="46" y="28"/>
                  </a:cxn>
                  <a:cxn ang="0">
                    <a:pos x="45" y="32"/>
                  </a:cxn>
                  <a:cxn ang="0">
                    <a:pos x="42" y="36"/>
                  </a:cxn>
                  <a:cxn ang="0">
                    <a:pos x="40" y="39"/>
                  </a:cxn>
                  <a:cxn ang="0">
                    <a:pos x="36" y="43"/>
                  </a:cxn>
                  <a:cxn ang="0">
                    <a:pos x="32" y="44"/>
                  </a:cxn>
                  <a:cxn ang="0">
                    <a:pos x="27" y="45"/>
                  </a:cxn>
                  <a:cxn ang="0">
                    <a:pos x="22" y="47"/>
                  </a:cxn>
                  <a:cxn ang="0">
                    <a:pos x="22" y="47"/>
                  </a:cxn>
                  <a:cxn ang="0">
                    <a:pos x="19" y="45"/>
                  </a:cxn>
                  <a:cxn ang="0">
                    <a:pos x="14" y="44"/>
                  </a:cxn>
                  <a:cxn ang="0">
                    <a:pos x="10" y="43"/>
                  </a:cxn>
                  <a:cxn ang="0">
                    <a:pos x="6" y="39"/>
                  </a:cxn>
                  <a:cxn ang="0">
                    <a:pos x="4" y="36"/>
                  </a:cxn>
                  <a:cxn ang="0">
                    <a:pos x="1" y="32"/>
                  </a:cxn>
                  <a:cxn ang="0">
                    <a:pos x="0" y="28"/>
                  </a:cxn>
                  <a:cxn ang="0">
                    <a:pos x="0" y="23"/>
                  </a:cxn>
                  <a:cxn ang="0">
                    <a:pos x="0" y="23"/>
                  </a:cxn>
                  <a:cxn ang="0">
                    <a:pos x="0" y="18"/>
                  </a:cxn>
                  <a:cxn ang="0">
                    <a:pos x="1" y="15"/>
                  </a:cxn>
                  <a:cxn ang="0">
                    <a:pos x="4" y="10"/>
                  </a:cxn>
                  <a:cxn ang="0">
                    <a:pos x="6" y="7"/>
                  </a:cxn>
                  <a:cxn ang="0">
                    <a:pos x="10" y="3"/>
                  </a:cxn>
                  <a:cxn ang="0">
                    <a:pos x="14" y="1"/>
                  </a:cxn>
                  <a:cxn ang="0">
                    <a:pos x="19" y="0"/>
                  </a:cxn>
                  <a:cxn ang="0">
                    <a:pos x="22" y="0"/>
                  </a:cxn>
                  <a:cxn ang="0">
                    <a:pos x="22" y="0"/>
                  </a:cxn>
                </a:cxnLst>
                <a:rect l="0" t="0" r="r" b="b"/>
                <a:pathLst>
                  <a:path w="46" h="47">
                    <a:moveTo>
                      <a:pt x="22" y="0"/>
                    </a:moveTo>
                    <a:lnTo>
                      <a:pt x="22" y="0"/>
                    </a:lnTo>
                    <a:lnTo>
                      <a:pt x="27" y="0"/>
                    </a:lnTo>
                    <a:lnTo>
                      <a:pt x="32" y="1"/>
                    </a:lnTo>
                    <a:lnTo>
                      <a:pt x="36" y="3"/>
                    </a:lnTo>
                    <a:lnTo>
                      <a:pt x="40" y="7"/>
                    </a:lnTo>
                    <a:lnTo>
                      <a:pt x="42" y="10"/>
                    </a:lnTo>
                    <a:lnTo>
                      <a:pt x="45" y="15"/>
                    </a:lnTo>
                    <a:lnTo>
                      <a:pt x="46" y="18"/>
                    </a:lnTo>
                    <a:lnTo>
                      <a:pt x="46" y="23"/>
                    </a:lnTo>
                    <a:lnTo>
                      <a:pt x="46" y="23"/>
                    </a:lnTo>
                    <a:lnTo>
                      <a:pt x="46" y="28"/>
                    </a:lnTo>
                    <a:lnTo>
                      <a:pt x="45" y="32"/>
                    </a:lnTo>
                    <a:lnTo>
                      <a:pt x="42" y="36"/>
                    </a:lnTo>
                    <a:lnTo>
                      <a:pt x="40" y="39"/>
                    </a:lnTo>
                    <a:lnTo>
                      <a:pt x="36" y="43"/>
                    </a:lnTo>
                    <a:lnTo>
                      <a:pt x="32" y="44"/>
                    </a:lnTo>
                    <a:lnTo>
                      <a:pt x="27" y="45"/>
                    </a:lnTo>
                    <a:lnTo>
                      <a:pt x="22" y="47"/>
                    </a:lnTo>
                    <a:lnTo>
                      <a:pt x="22" y="47"/>
                    </a:lnTo>
                    <a:lnTo>
                      <a:pt x="19" y="45"/>
                    </a:lnTo>
                    <a:lnTo>
                      <a:pt x="14" y="44"/>
                    </a:lnTo>
                    <a:lnTo>
                      <a:pt x="10" y="43"/>
                    </a:lnTo>
                    <a:lnTo>
                      <a:pt x="6" y="39"/>
                    </a:lnTo>
                    <a:lnTo>
                      <a:pt x="4" y="36"/>
                    </a:lnTo>
                    <a:lnTo>
                      <a:pt x="1" y="32"/>
                    </a:lnTo>
                    <a:lnTo>
                      <a:pt x="0" y="28"/>
                    </a:lnTo>
                    <a:lnTo>
                      <a:pt x="0" y="23"/>
                    </a:lnTo>
                    <a:lnTo>
                      <a:pt x="0" y="23"/>
                    </a:lnTo>
                    <a:lnTo>
                      <a:pt x="0" y="18"/>
                    </a:lnTo>
                    <a:lnTo>
                      <a:pt x="1" y="15"/>
                    </a:lnTo>
                    <a:lnTo>
                      <a:pt x="4" y="10"/>
                    </a:lnTo>
                    <a:lnTo>
                      <a:pt x="6" y="7"/>
                    </a:lnTo>
                    <a:lnTo>
                      <a:pt x="10" y="3"/>
                    </a:lnTo>
                    <a:lnTo>
                      <a:pt x="14" y="1"/>
                    </a:lnTo>
                    <a:lnTo>
                      <a:pt x="19" y="0"/>
                    </a:lnTo>
                    <a:lnTo>
                      <a:pt x="22" y="0"/>
                    </a:lnTo>
                    <a:lnTo>
                      <a:pt x="2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 sz="2400">
                  <a:cs typeface="+mn-ea"/>
                  <a:sym typeface="+mn-lt"/>
                </a:endParaRPr>
              </a:p>
            </p:txBody>
          </p:sp>
          <p:sp>
            <p:nvSpPr>
              <p:cNvPr id="49" name="Freeform 29"/>
              <p:cNvSpPr/>
              <p:nvPr/>
            </p:nvSpPr>
            <p:spPr bwMode="auto">
              <a:xfrm>
                <a:off x="2568555" y="2373325"/>
                <a:ext cx="49213" cy="47625"/>
              </a:xfrm>
              <a:custGeom>
                <a:avLst/>
                <a:gdLst/>
                <a:ahLst/>
                <a:cxnLst>
                  <a:cxn ang="0">
                    <a:pos x="62" y="0"/>
                  </a:cxn>
                  <a:cxn ang="0">
                    <a:pos x="0" y="1"/>
                  </a:cxn>
                  <a:cxn ang="0">
                    <a:pos x="22" y="29"/>
                  </a:cxn>
                  <a:cxn ang="0">
                    <a:pos x="43" y="59"/>
                  </a:cxn>
                  <a:cxn ang="0">
                    <a:pos x="62" y="0"/>
                  </a:cxn>
                </a:cxnLst>
                <a:rect l="0" t="0" r="r" b="b"/>
                <a:pathLst>
                  <a:path w="62" h="59">
                    <a:moveTo>
                      <a:pt x="62" y="0"/>
                    </a:moveTo>
                    <a:lnTo>
                      <a:pt x="0" y="1"/>
                    </a:lnTo>
                    <a:lnTo>
                      <a:pt x="22" y="29"/>
                    </a:lnTo>
                    <a:lnTo>
                      <a:pt x="43" y="59"/>
                    </a:lnTo>
                    <a:lnTo>
                      <a:pt x="6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 sz="2400">
                  <a:cs typeface="+mn-ea"/>
                  <a:sym typeface="+mn-lt"/>
                </a:endParaRPr>
              </a:p>
            </p:txBody>
          </p:sp>
          <p:sp>
            <p:nvSpPr>
              <p:cNvPr id="50" name="Freeform 30"/>
              <p:cNvSpPr/>
              <p:nvPr/>
            </p:nvSpPr>
            <p:spPr bwMode="auto">
              <a:xfrm>
                <a:off x="2176442" y="2397137"/>
                <a:ext cx="404813" cy="169863"/>
              </a:xfrm>
              <a:custGeom>
                <a:avLst/>
                <a:gdLst/>
                <a:ahLst/>
                <a:cxnLst>
                  <a:cxn ang="0">
                    <a:pos x="0" y="204"/>
                  </a:cxn>
                  <a:cxn ang="0">
                    <a:pos x="176" y="73"/>
                  </a:cxn>
                  <a:cxn ang="0">
                    <a:pos x="182" y="70"/>
                  </a:cxn>
                  <a:cxn ang="0">
                    <a:pos x="186" y="75"/>
                  </a:cxn>
                  <a:cxn ang="0">
                    <a:pos x="270" y="174"/>
                  </a:cxn>
                  <a:cxn ang="0">
                    <a:pos x="502" y="0"/>
                  </a:cxn>
                  <a:cxn ang="0">
                    <a:pos x="507" y="7"/>
                  </a:cxn>
                  <a:cxn ang="0">
                    <a:pos x="511" y="12"/>
                  </a:cxn>
                  <a:cxn ang="0">
                    <a:pos x="274" y="190"/>
                  </a:cxn>
                  <a:cxn ang="0">
                    <a:pos x="268" y="193"/>
                  </a:cxn>
                  <a:cxn ang="0">
                    <a:pos x="263" y="188"/>
                  </a:cxn>
                  <a:cxn ang="0">
                    <a:pos x="180" y="89"/>
                  </a:cxn>
                  <a:cxn ang="0">
                    <a:pos x="9" y="216"/>
                  </a:cxn>
                  <a:cxn ang="0">
                    <a:pos x="9" y="216"/>
                  </a:cxn>
                  <a:cxn ang="0">
                    <a:pos x="5" y="209"/>
                  </a:cxn>
                  <a:cxn ang="0">
                    <a:pos x="0" y="204"/>
                  </a:cxn>
                  <a:cxn ang="0">
                    <a:pos x="0" y="204"/>
                  </a:cxn>
                </a:cxnLst>
                <a:rect l="0" t="0" r="r" b="b"/>
                <a:pathLst>
                  <a:path w="511" h="216">
                    <a:moveTo>
                      <a:pt x="0" y="204"/>
                    </a:moveTo>
                    <a:lnTo>
                      <a:pt x="176" y="73"/>
                    </a:lnTo>
                    <a:lnTo>
                      <a:pt x="182" y="70"/>
                    </a:lnTo>
                    <a:lnTo>
                      <a:pt x="186" y="75"/>
                    </a:lnTo>
                    <a:lnTo>
                      <a:pt x="270" y="174"/>
                    </a:lnTo>
                    <a:lnTo>
                      <a:pt x="502" y="0"/>
                    </a:lnTo>
                    <a:lnTo>
                      <a:pt x="507" y="7"/>
                    </a:lnTo>
                    <a:lnTo>
                      <a:pt x="511" y="12"/>
                    </a:lnTo>
                    <a:lnTo>
                      <a:pt x="274" y="190"/>
                    </a:lnTo>
                    <a:lnTo>
                      <a:pt x="268" y="193"/>
                    </a:lnTo>
                    <a:lnTo>
                      <a:pt x="263" y="188"/>
                    </a:lnTo>
                    <a:lnTo>
                      <a:pt x="180" y="89"/>
                    </a:lnTo>
                    <a:lnTo>
                      <a:pt x="9" y="216"/>
                    </a:lnTo>
                    <a:lnTo>
                      <a:pt x="9" y="216"/>
                    </a:lnTo>
                    <a:lnTo>
                      <a:pt x="5" y="209"/>
                    </a:lnTo>
                    <a:lnTo>
                      <a:pt x="0" y="204"/>
                    </a:lnTo>
                    <a:lnTo>
                      <a:pt x="0" y="20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 sz="2400">
                  <a:cs typeface="+mn-ea"/>
                  <a:sym typeface="+mn-lt"/>
                </a:endParaRPr>
              </a:p>
            </p:txBody>
          </p:sp>
        </p:grpSp>
        <p:sp>
          <p:nvSpPr>
            <p:cNvPr id="56" name="Rectangle 55"/>
            <p:cNvSpPr/>
            <p:nvPr/>
          </p:nvSpPr>
          <p:spPr>
            <a:xfrm>
              <a:off x="1944372" y="2048216"/>
              <a:ext cx="1985159" cy="43858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200" dirty="0" smtClean="0">
                  <a:cs typeface="+mn-ea"/>
                  <a:sym typeface="+mn-lt"/>
                </a:rPr>
                <a:t>物料报价管理</a:t>
              </a:r>
              <a:endParaRPr lang="zh-CN" altLang="en-US" sz="3200" dirty="0">
                <a:cs typeface="+mn-ea"/>
                <a:sym typeface="+mn-lt"/>
              </a:endParaRPr>
            </a:p>
          </p:txBody>
        </p:sp>
      </p:grpSp>
      <p:grpSp>
        <p:nvGrpSpPr>
          <p:cNvPr id="5" name="Group 60"/>
          <p:cNvGrpSpPr/>
          <p:nvPr/>
        </p:nvGrpSpPr>
        <p:grpSpPr>
          <a:xfrm>
            <a:off x="1988581" y="2987622"/>
            <a:ext cx="2095515" cy="1855309"/>
            <a:chOff x="500034" y="2394716"/>
            <a:chExt cx="1571636" cy="1391480"/>
          </a:xfrm>
        </p:grpSpPr>
        <p:sp>
          <p:nvSpPr>
            <p:cNvPr id="27" name="Rectangle 26"/>
            <p:cNvSpPr/>
            <p:nvPr/>
          </p:nvSpPr>
          <p:spPr>
            <a:xfrm>
              <a:off x="500034" y="3500444"/>
              <a:ext cx="1571636" cy="28575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cs typeface="+mn-ea"/>
                <a:sym typeface="+mn-lt"/>
              </a:endParaRPr>
            </a:p>
          </p:txBody>
        </p:sp>
        <p:grpSp>
          <p:nvGrpSpPr>
            <p:cNvPr id="6" name="Group 50"/>
            <p:cNvGrpSpPr/>
            <p:nvPr/>
          </p:nvGrpSpPr>
          <p:grpSpPr>
            <a:xfrm>
              <a:off x="1071538" y="2857502"/>
              <a:ext cx="381000" cy="365126"/>
              <a:chOff x="1003288" y="2254241"/>
              <a:chExt cx="381000" cy="365126"/>
            </a:xfrm>
            <a:solidFill>
              <a:schemeClr val="bg1">
                <a:lumMod val="65000"/>
              </a:schemeClr>
            </a:solidFill>
          </p:grpSpPr>
          <p:sp>
            <p:nvSpPr>
              <p:cNvPr id="29" name="Freeform 16"/>
              <p:cNvSpPr/>
              <p:nvPr/>
            </p:nvSpPr>
            <p:spPr bwMode="auto">
              <a:xfrm>
                <a:off x="1058850" y="2411404"/>
                <a:ext cx="146050" cy="207963"/>
              </a:xfrm>
              <a:custGeom>
                <a:avLst/>
                <a:gdLst/>
                <a:ahLst/>
                <a:cxnLst>
                  <a:cxn ang="0">
                    <a:pos x="125" y="101"/>
                  </a:cxn>
                  <a:cxn ang="0">
                    <a:pos x="125" y="231"/>
                  </a:cxn>
                  <a:cxn ang="0">
                    <a:pos x="125" y="231"/>
                  </a:cxn>
                  <a:cxn ang="0">
                    <a:pos x="124" y="237"/>
                  </a:cxn>
                  <a:cxn ang="0">
                    <a:pos x="122" y="243"/>
                  </a:cxn>
                  <a:cxn ang="0">
                    <a:pos x="119" y="248"/>
                  </a:cxn>
                  <a:cxn ang="0">
                    <a:pos x="115" y="253"/>
                  </a:cxn>
                  <a:cxn ang="0">
                    <a:pos x="110" y="257"/>
                  </a:cxn>
                  <a:cxn ang="0">
                    <a:pos x="105" y="260"/>
                  </a:cxn>
                  <a:cxn ang="0">
                    <a:pos x="99" y="262"/>
                  </a:cxn>
                  <a:cxn ang="0">
                    <a:pos x="93" y="263"/>
                  </a:cxn>
                  <a:cxn ang="0">
                    <a:pos x="93" y="263"/>
                  </a:cxn>
                  <a:cxn ang="0">
                    <a:pos x="93" y="263"/>
                  </a:cxn>
                  <a:cxn ang="0">
                    <a:pos x="87" y="262"/>
                  </a:cxn>
                  <a:cxn ang="0">
                    <a:pos x="80" y="260"/>
                  </a:cxn>
                  <a:cxn ang="0">
                    <a:pos x="74" y="257"/>
                  </a:cxn>
                  <a:cxn ang="0">
                    <a:pos x="69" y="253"/>
                  </a:cxn>
                  <a:cxn ang="0">
                    <a:pos x="66" y="248"/>
                  </a:cxn>
                  <a:cxn ang="0">
                    <a:pos x="63" y="243"/>
                  </a:cxn>
                  <a:cxn ang="0">
                    <a:pos x="61" y="237"/>
                  </a:cxn>
                  <a:cxn ang="0">
                    <a:pos x="61" y="231"/>
                  </a:cxn>
                  <a:cxn ang="0">
                    <a:pos x="61" y="101"/>
                  </a:cxn>
                  <a:cxn ang="0">
                    <a:pos x="16" y="101"/>
                  </a:cxn>
                  <a:cxn ang="0">
                    <a:pos x="16" y="101"/>
                  </a:cxn>
                  <a:cxn ang="0">
                    <a:pos x="10" y="100"/>
                  </a:cxn>
                  <a:cxn ang="0">
                    <a:pos x="5" y="99"/>
                  </a:cxn>
                  <a:cxn ang="0">
                    <a:pos x="1" y="95"/>
                  </a:cxn>
                  <a:cxn ang="0">
                    <a:pos x="0" y="91"/>
                  </a:cxn>
                  <a:cxn ang="0">
                    <a:pos x="0" y="87"/>
                  </a:cxn>
                  <a:cxn ang="0">
                    <a:pos x="0" y="82"/>
                  </a:cxn>
                  <a:cxn ang="0">
                    <a:pos x="3" y="77"/>
                  </a:cxn>
                  <a:cxn ang="0">
                    <a:pos x="7" y="73"/>
                  </a:cxn>
                  <a:cxn ang="0">
                    <a:pos x="69" y="11"/>
                  </a:cxn>
                  <a:cxn ang="0">
                    <a:pos x="69" y="11"/>
                  </a:cxn>
                  <a:cxn ang="0">
                    <a:pos x="75" y="6"/>
                  </a:cxn>
                  <a:cxn ang="0">
                    <a:pos x="80" y="2"/>
                  </a:cxn>
                  <a:cxn ang="0">
                    <a:pos x="87" y="0"/>
                  </a:cxn>
                  <a:cxn ang="0">
                    <a:pos x="93" y="0"/>
                  </a:cxn>
                  <a:cxn ang="0">
                    <a:pos x="98" y="0"/>
                  </a:cxn>
                  <a:cxn ang="0">
                    <a:pos x="104" y="2"/>
                  </a:cxn>
                  <a:cxn ang="0">
                    <a:pos x="110" y="6"/>
                  </a:cxn>
                  <a:cxn ang="0">
                    <a:pos x="115" y="11"/>
                  </a:cxn>
                  <a:cxn ang="0">
                    <a:pos x="178" y="73"/>
                  </a:cxn>
                  <a:cxn ang="0">
                    <a:pos x="178" y="73"/>
                  </a:cxn>
                  <a:cxn ang="0">
                    <a:pos x="182" y="77"/>
                  </a:cxn>
                  <a:cxn ang="0">
                    <a:pos x="184" y="82"/>
                  </a:cxn>
                  <a:cxn ang="0">
                    <a:pos x="184" y="86"/>
                  </a:cxn>
                  <a:cxn ang="0">
                    <a:pos x="184" y="91"/>
                  </a:cxn>
                  <a:cxn ang="0">
                    <a:pos x="182" y="95"/>
                  </a:cxn>
                  <a:cxn ang="0">
                    <a:pos x="178" y="97"/>
                  </a:cxn>
                  <a:cxn ang="0">
                    <a:pos x="173" y="100"/>
                  </a:cxn>
                  <a:cxn ang="0">
                    <a:pos x="166" y="101"/>
                  </a:cxn>
                  <a:cxn ang="0">
                    <a:pos x="125" y="101"/>
                  </a:cxn>
                </a:cxnLst>
                <a:rect l="0" t="0" r="r" b="b"/>
                <a:pathLst>
                  <a:path w="184" h="263">
                    <a:moveTo>
                      <a:pt x="125" y="101"/>
                    </a:moveTo>
                    <a:lnTo>
                      <a:pt x="125" y="231"/>
                    </a:lnTo>
                    <a:lnTo>
                      <a:pt x="125" y="231"/>
                    </a:lnTo>
                    <a:lnTo>
                      <a:pt x="124" y="237"/>
                    </a:lnTo>
                    <a:lnTo>
                      <a:pt x="122" y="243"/>
                    </a:lnTo>
                    <a:lnTo>
                      <a:pt x="119" y="248"/>
                    </a:lnTo>
                    <a:lnTo>
                      <a:pt x="115" y="253"/>
                    </a:lnTo>
                    <a:lnTo>
                      <a:pt x="110" y="257"/>
                    </a:lnTo>
                    <a:lnTo>
                      <a:pt x="105" y="260"/>
                    </a:lnTo>
                    <a:lnTo>
                      <a:pt x="99" y="262"/>
                    </a:lnTo>
                    <a:lnTo>
                      <a:pt x="93" y="263"/>
                    </a:lnTo>
                    <a:lnTo>
                      <a:pt x="93" y="263"/>
                    </a:lnTo>
                    <a:lnTo>
                      <a:pt x="93" y="263"/>
                    </a:lnTo>
                    <a:lnTo>
                      <a:pt x="87" y="262"/>
                    </a:lnTo>
                    <a:lnTo>
                      <a:pt x="80" y="260"/>
                    </a:lnTo>
                    <a:lnTo>
                      <a:pt x="74" y="257"/>
                    </a:lnTo>
                    <a:lnTo>
                      <a:pt x="69" y="253"/>
                    </a:lnTo>
                    <a:lnTo>
                      <a:pt x="66" y="248"/>
                    </a:lnTo>
                    <a:lnTo>
                      <a:pt x="63" y="243"/>
                    </a:lnTo>
                    <a:lnTo>
                      <a:pt x="61" y="237"/>
                    </a:lnTo>
                    <a:lnTo>
                      <a:pt x="61" y="231"/>
                    </a:lnTo>
                    <a:lnTo>
                      <a:pt x="61" y="101"/>
                    </a:lnTo>
                    <a:lnTo>
                      <a:pt x="16" y="101"/>
                    </a:lnTo>
                    <a:lnTo>
                      <a:pt x="16" y="101"/>
                    </a:lnTo>
                    <a:lnTo>
                      <a:pt x="10" y="100"/>
                    </a:lnTo>
                    <a:lnTo>
                      <a:pt x="5" y="99"/>
                    </a:lnTo>
                    <a:lnTo>
                      <a:pt x="1" y="95"/>
                    </a:lnTo>
                    <a:lnTo>
                      <a:pt x="0" y="91"/>
                    </a:lnTo>
                    <a:lnTo>
                      <a:pt x="0" y="87"/>
                    </a:lnTo>
                    <a:lnTo>
                      <a:pt x="0" y="82"/>
                    </a:lnTo>
                    <a:lnTo>
                      <a:pt x="3" y="77"/>
                    </a:lnTo>
                    <a:lnTo>
                      <a:pt x="7" y="73"/>
                    </a:lnTo>
                    <a:lnTo>
                      <a:pt x="69" y="11"/>
                    </a:lnTo>
                    <a:lnTo>
                      <a:pt x="69" y="11"/>
                    </a:lnTo>
                    <a:lnTo>
                      <a:pt x="75" y="6"/>
                    </a:lnTo>
                    <a:lnTo>
                      <a:pt x="80" y="2"/>
                    </a:lnTo>
                    <a:lnTo>
                      <a:pt x="87" y="0"/>
                    </a:lnTo>
                    <a:lnTo>
                      <a:pt x="93" y="0"/>
                    </a:lnTo>
                    <a:lnTo>
                      <a:pt x="98" y="0"/>
                    </a:lnTo>
                    <a:lnTo>
                      <a:pt x="104" y="2"/>
                    </a:lnTo>
                    <a:lnTo>
                      <a:pt x="110" y="6"/>
                    </a:lnTo>
                    <a:lnTo>
                      <a:pt x="115" y="11"/>
                    </a:lnTo>
                    <a:lnTo>
                      <a:pt x="178" y="73"/>
                    </a:lnTo>
                    <a:lnTo>
                      <a:pt x="178" y="73"/>
                    </a:lnTo>
                    <a:lnTo>
                      <a:pt x="182" y="77"/>
                    </a:lnTo>
                    <a:lnTo>
                      <a:pt x="184" y="82"/>
                    </a:lnTo>
                    <a:lnTo>
                      <a:pt x="184" y="86"/>
                    </a:lnTo>
                    <a:lnTo>
                      <a:pt x="184" y="91"/>
                    </a:lnTo>
                    <a:lnTo>
                      <a:pt x="182" y="95"/>
                    </a:lnTo>
                    <a:lnTo>
                      <a:pt x="178" y="97"/>
                    </a:lnTo>
                    <a:lnTo>
                      <a:pt x="173" y="100"/>
                    </a:lnTo>
                    <a:lnTo>
                      <a:pt x="166" y="101"/>
                    </a:lnTo>
                    <a:lnTo>
                      <a:pt x="125" y="10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 sz="2400">
                  <a:cs typeface="+mn-ea"/>
                  <a:sym typeface="+mn-lt"/>
                </a:endParaRPr>
              </a:p>
            </p:txBody>
          </p:sp>
          <p:sp>
            <p:nvSpPr>
              <p:cNvPr id="39" name="Freeform 17"/>
              <p:cNvSpPr/>
              <p:nvPr/>
            </p:nvSpPr>
            <p:spPr bwMode="auto">
              <a:xfrm>
                <a:off x="1003288" y="2254241"/>
                <a:ext cx="381000" cy="266700"/>
              </a:xfrm>
              <a:custGeom>
                <a:avLst/>
                <a:gdLst/>
                <a:ahLst/>
                <a:cxnLst>
                  <a:cxn ang="0">
                    <a:pos x="392" y="125"/>
                  </a:cxn>
                  <a:cxn ang="0">
                    <a:pos x="420" y="136"/>
                  </a:cxn>
                  <a:cxn ang="0">
                    <a:pos x="445" y="153"/>
                  </a:cxn>
                  <a:cxn ang="0">
                    <a:pos x="463" y="175"/>
                  </a:cxn>
                  <a:cxn ang="0">
                    <a:pos x="476" y="200"/>
                  </a:cxn>
                  <a:cxn ang="0">
                    <a:pos x="480" y="227"/>
                  </a:cxn>
                  <a:cxn ang="0">
                    <a:pos x="480" y="237"/>
                  </a:cxn>
                  <a:cxn ang="0">
                    <a:pos x="472" y="264"/>
                  </a:cxn>
                  <a:cxn ang="0">
                    <a:pos x="457" y="289"/>
                  </a:cxn>
                  <a:cxn ang="0">
                    <a:pos x="435" y="310"/>
                  </a:cxn>
                  <a:cxn ang="0">
                    <a:pos x="408" y="325"/>
                  </a:cxn>
                  <a:cxn ang="0">
                    <a:pos x="376" y="334"/>
                  </a:cxn>
                  <a:cxn ang="0">
                    <a:pos x="376" y="220"/>
                  </a:cxn>
                  <a:cxn ang="0">
                    <a:pos x="362" y="195"/>
                  </a:cxn>
                  <a:cxn ang="0">
                    <a:pos x="347" y="185"/>
                  </a:cxn>
                  <a:cxn ang="0">
                    <a:pos x="329" y="182"/>
                  </a:cxn>
                  <a:cxn ang="0">
                    <a:pos x="301" y="190"/>
                  </a:cxn>
                  <a:cxn ang="0">
                    <a:pos x="288" y="203"/>
                  </a:cxn>
                  <a:cxn ang="0">
                    <a:pos x="280" y="230"/>
                  </a:cxn>
                  <a:cxn ang="0">
                    <a:pos x="210" y="315"/>
                  </a:cxn>
                  <a:cxn ang="0">
                    <a:pos x="246" y="313"/>
                  </a:cxn>
                  <a:cxn ang="0">
                    <a:pos x="259" y="306"/>
                  </a:cxn>
                  <a:cxn ang="0">
                    <a:pos x="268" y="295"/>
                  </a:cxn>
                  <a:cxn ang="0">
                    <a:pos x="268" y="277"/>
                  </a:cxn>
                  <a:cxn ang="0">
                    <a:pos x="258" y="259"/>
                  </a:cxn>
                  <a:cxn ang="0">
                    <a:pos x="188" y="190"/>
                  </a:cxn>
                  <a:cxn ang="0">
                    <a:pos x="162" y="182"/>
                  </a:cxn>
                  <a:cxn ang="0">
                    <a:pos x="143" y="185"/>
                  </a:cxn>
                  <a:cxn ang="0">
                    <a:pos x="65" y="259"/>
                  </a:cxn>
                  <a:cxn ang="0">
                    <a:pos x="54" y="278"/>
                  </a:cxn>
                  <a:cxn ang="0">
                    <a:pos x="54" y="295"/>
                  </a:cxn>
                  <a:cxn ang="0">
                    <a:pos x="59" y="304"/>
                  </a:cxn>
                  <a:cxn ang="0">
                    <a:pos x="67" y="310"/>
                  </a:cxn>
                  <a:cxn ang="0">
                    <a:pos x="114" y="315"/>
                  </a:cxn>
                  <a:cxn ang="0">
                    <a:pos x="101" y="334"/>
                  </a:cxn>
                  <a:cxn ang="0">
                    <a:pos x="69" y="324"/>
                  </a:cxn>
                  <a:cxn ang="0">
                    <a:pos x="41" y="306"/>
                  </a:cxn>
                  <a:cxn ang="0">
                    <a:pos x="20" y="284"/>
                  </a:cxn>
                  <a:cxn ang="0">
                    <a:pos x="5" y="257"/>
                  </a:cxn>
                  <a:cxn ang="0">
                    <a:pos x="0" y="227"/>
                  </a:cxn>
                  <a:cxn ang="0">
                    <a:pos x="1" y="219"/>
                  </a:cxn>
                  <a:cxn ang="0">
                    <a:pos x="7" y="191"/>
                  </a:cxn>
                  <a:cxn ang="0">
                    <a:pos x="22" y="167"/>
                  </a:cxn>
                  <a:cxn ang="0">
                    <a:pos x="43" y="147"/>
                  </a:cxn>
                  <a:cxn ang="0">
                    <a:pos x="69" y="132"/>
                  </a:cxn>
                  <a:cxn ang="0">
                    <a:pos x="99" y="122"/>
                  </a:cxn>
                  <a:cxn ang="0">
                    <a:pos x="99" y="118"/>
                  </a:cxn>
                  <a:cxn ang="0">
                    <a:pos x="105" y="84"/>
                  </a:cxn>
                  <a:cxn ang="0">
                    <a:pos x="123" y="53"/>
                  </a:cxn>
                  <a:cxn ang="0">
                    <a:pos x="151" y="27"/>
                  </a:cxn>
                  <a:cxn ang="0">
                    <a:pos x="185" y="10"/>
                  </a:cxn>
                  <a:cxn ang="0">
                    <a:pos x="226" y="1"/>
                  </a:cxn>
                  <a:cxn ang="0">
                    <a:pos x="255" y="1"/>
                  </a:cxn>
                  <a:cxn ang="0">
                    <a:pos x="295" y="10"/>
                  </a:cxn>
                  <a:cxn ang="0">
                    <a:pos x="330" y="27"/>
                  </a:cxn>
                  <a:cxn ang="0">
                    <a:pos x="357" y="53"/>
                  </a:cxn>
                  <a:cxn ang="0">
                    <a:pos x="374" y="84"/>
                  </a:cxn>
                  <a:cxn ang="0">
                    <a:pos x="381" y="118"/>
                  </a:cxn>
                  <a:cxn ang="0">
                    <a:pos x="381" y="122"/>
                  </a:cxn>
                </a:cxnLst>
                <a:rect l="0" t="0" r="r" b="b"/>
                <a:pathLst>
                  <a:path w="480" h="336">
                    <a:moveTo>
                      <a:pt x="381" y="122"/>
                    </a:moveTo>
                    <a:lnTo>
                      <a:pt x="381" y="122"/>
                    </a:lnTo>
                    <a:lnTo>
                      <a:pt x="392" y="125"/>
                    </a:lnTo>
                    <a:lnTo>
                      <a:pt x="402" y="127"/>
                    </a:lnTo>
                    <a:lnTo>
                      <a:pt x="412" y="132"/>
                    </a:lnTo>
                    <a:lnTo>
                      <a:pt x="420" y="136"/>
                    </a:lnTo>
                    <a:lnTo>
                      <a:pt x="429" y="141"/>
                    </a:lnTo>
                    <a:lnTo>
                      <a:pt x="438" y="147"/>
                    </a:lnTo>
                    <a:lnTo>
                      <a:pt x="445" y="153"/>
                    </a:lnTo>
                    <a:lnTo>
                      <a:pt x="451" y="161"/>
                    </a:lnTo>
                    <a:lnTo>
                      <a:pt x="457" y="167"/>
                    </a:lnTo>
                    <a:lnTo>
                      <a:pt x="463" y="175"/>
                    </a:lnTo>
                    <a:lnTo>
                      <a:pt x="468" y="183"/>
                    </a:lnTo>
                    <a:lnTo>
                      <a:pt x="472" y="191"/>
                    </a:lnTo>
                    <a:lnTo>
                      <a:pt x="476" y="200"/>
                    </a:lnTo>
                    <a:lnTo>
                      <a:pt x="478" y="209"/>
                    </a:lnTo>
                    <a:lnTo>
                      <a:pt x="480" y="219"/>
                    </a:lnTo>
                    <a:lnTo>
                      <a:pt x="480" y="227"/>
                    </a:lnTo>
                    <a:lnTo>
                      <a:pt x="480" y="227"/>
                    </a:lnTo>
                    <a:lnTo>
                      <a:pt x="480" y="227"/>
                    </a:lnTo>
                    <a:lnTo>
                      <a:pt x="480" y="237"/>
                    </a:lnTo>
                    <a:lnTo>
                      <a:pt x="478" y="247"/>
                    </a:lnTo>
                    <a:lnTo>
                      <a:pt x="476" y="256"/>
                    </a:lnTo>
                    <a:lnTo>
                      <a:pt x="472" y="264"/>
                    </a:lnTo>
                    <a:lnTo>
                      <a:pt x="467" y="273"/>
                    </a:lnTo>
                    <a:lnTo>
                      <a:pt x="462" y="282"/>
                    </a:lnTo>
                    <a:lnTo>
                      <a:pt x="457" y="289"/>
                    </a:lnTo>
                    <a:lnTo>
                      <a:pt x="450" y="297"/>
                    </a:lnTo>
                    <a:lnTo>
                      <a:pt x="442" y="304"/>
                    </a:lnTo>
                    <a:lnTo>
                      <a:pt x="435" y="310"/>
                    </a:lnTo>
                    <a:lnTo>
                      <a:pt x="426" y="315"/>
                    </a:lnTo>
                    <a:lnTo>
                      <a:pt x="418" y="320"/>
                    </a:lnTo>
                    <a:lnTo>
                      <a:pt x="408" y="325"/>
                    </a:lnTo>
                    <a:lnTo>
                      <a:pt x="398" y="329"/>
                    </a:lnTo>
                    <a:lnTo>
                      <a:pt x="387" y="331"/>
                    </a:lnTo>
                    <a:lnTo>
                      <a:pt x="376" y="334"/>
                    </a:lnTo>
                    <a:lnTo>
                      <a:pt x="376" y="230"/>
                    </a:lnTo>
                    <a:lnTo>
                      <a:pt x="376" y="230"/>
                    </a:lnTo>
                    <a:lnTo>
                      <a:pt x="376" y="220"/>
                    </a:lnTo>
                    <a:lnTo>
                      <a:pt x="372" y="211"/>
                    </a:lnTo>
                    <a:lnTo>
                      <a:pt x="368" y="203"/>
                    </a:lnTo>
                    <a:lnTo>
                      <a:pt x="362" y="195"/>
                    </a:lnTo>
                    <a:lnTo>
                      <a:pt x="362" y="195"/>
                    </a:lnTo>
                    <a:lnTo>
                      <a:pt x="355" y="190"/>
                    </a:lnTo>
                    <a:lnTo>
                      <a:pt x="347" y="185"/>
                    </a:lnTo>
                    <a:lnTo>
                      <a:pt x="337" y="183"/>
                    </a:lnTo>
                    <a:lnTo>
                      <a:pt x="329" y="182"/>
                    </a:lnTo>
                    <a:lnTo>
                      <a:pt x="329" y="182"/>
                    </a:lnTo>
                    <a:lnTo>
                      <a:pt x="319" y="183"/>
                    </a:lnTo>
                    <a:lnTo>
                      <a:pt x="309" y="185"/>
                    </a:lnTo>
                    <a:lnTo>
                      <a:pt x="301" y="190"/>
                    </a:lnTo>
                    <a:lnTo>
                      <a:pt x="294" y="195"/>
                    </a:lnTo>
                    <a:lnTo>
                      <a:pt x="294" y="195"/>
                    </a:lnTo>
                    <a:lnTo>
                      <a:pt x="288" y="203"/>
                    </a:lnTo>
                    <a:lnTo>
                      <a:pt x="284" y="211"/>
                    </a:lnTo>
                    <a:lnTo>
                      <a:pt x="280" y="220"/>
                    </a:lnTo>
                    <a:lnTo>
                      <a:pt x="280" y="230"/>
                    </a:lnTo>
                    <a:lnTo>
                      <a:pt x="280" y="336"/>
                    </a:lnTo>
                    <a:lnTo>
                      <a:pt x="210" y="336"/>
                    </a:lnTo>
                    <a:lnTo>
                      <a:pt x="210" y="315"/>
                    </a:lnTo>
                    <a:lnTo>
                      <a:pt x="235" y="315"/>
                    </a:lnTo>
                    <a:lnTo>
                      <a:pt x="235" y="315"/>
                    </a:lnTo>
                    <a:lnTo>
                      <a:pt x="246" y="313"/>
                    </a:lnTo>
                    <a:lnTo>
                      <a:pt x="255" y="310"/>
                    </a:lnTo>
                    <a:lnTo>
                      <a:pt x="255" y="310"/>
                    </a:lnTo>
                    <a:lnTo>
                      <a:pt x="259" y="306"/>
                    </a:lnTo>
                    <a:lnTo>
                      <a:pt x="263" y="303"/>
                    </a:lnTo>
                    <a:lnTo>
                      <a:pt x="266" y="299"/>
                    </a:lnTo>
                    <a:lnTo>
                      <a:pt x="268" y="295"/>
                    </a:lnTo>
                    <a:lnTo>
                      <a:pt x="268" y="295"/>
                    </a:lnTo>
                    <a:lnTo>
                      <a:pt x="269" y="285"/>
                    </a:lnTo>
                    <a:lnTo>
                      <a:pt x="268" y="277"/>
                    </a:lnTo>
                    <a:lnTo>
                      <a:pt x="268" y="277"/>
                    </a:lnTo>
                    <a:lnTo>
                      <a:pt x="264" y="268"/>
                    </a:lnTo>
                    <a:lnTo>
                      <a:pt x="258" y="259"/>
                    </a:lnTo>
                    <a:lnTo>
                      <a:pt x="195" y="198"/>
                    </a:lnTo>
                    <a:lnTo>
                      <a:pt x="195" y="198"/>
                    </a:lnTo>
                    <a:lnTo>
                      <a:pt x="188" y="190"/>
                    </a:lnTo>
                    <a:lnTo>
                      <a:pt x="179" y="185"/>
                    </a:lnTo>
                    <a:lnTo>
                      <a:pt x="170" y="183"/>
                    </a:lnTo>
                    <a:lnTo>
                      <a:pt x="162" y="182"/>
                    </a:lnTo>
                    <a:lnTo>
                      <a:pt x="162" y="182"/>
                    </a:lnTo>
                    <a:lnTo>
                      <a:pt x="152" y="183"/>
                    </a:lnTo>
                    <a:lnTo>
                      <a:pt x="143" y="185"/>
                    </a:lnTo>
                    <a:lnTo>
                      <a:pt x="136" y="190"/>
                    </a:lnTo>
                    <a:lnTo>
                      <a:pt x="127" y="198"/>
                    </a:lnTo>
                    <a:lnTo>
                      <a:pt x="65" y="259"/>
                    </a:lnTo>
                    <a:lnTo>
                      <a:pt x="65" y="259"/>
                    </a:lnTo>
                    <a:lnTo>
                      <a:pt x="58" y="268"/>
                    </a:lnTo>
                    <a:lnTo>
                      <a:pt x="54" y="278"/>
                    </a:lnTo>
                    <a:lnTo>
                      <a:pt x="54" y="278"/>
                    </a:lnTo>
                    <a:lnTo>
                      <a:pt x="53" y="287"/>
                    </a:lnTo>
                    <a:lnTo>
                      <a:pt x="54" y="295"/>
                    </a:lnTo>
                    <a:lnTo>
                      <a:pt x="54" y="295"/>
                    </a:lnTo>
                    <a:lnTo>
                      <a:pt x="57" y="300"/>
                    </a:lnTo>
                    <a:lnTo>
                      <a:pt x="59" y="304"/>
                    </a:lnTo>
                    <a:lnTo>
                      <a:pt x="63" y="306"/>
                    </a:lnTo>
                    <a:lnTo>
                      <a:pt x="67" y="310"/>
                    </a:lnTo>
                    <a:lnTo>
                      <a:pt x="67" y="310"/>
                    </a:lnTo>
                    <a:lnTo>
                      <a:pt x="75" y="314"/>
                    </a:lnTo>
                    <a:lnTo>
                      <a:pt x="85" y="315"/>
                    </a:lnTo>
                    <a:lnTo>
                      <a:pt x="114" y="315"/>
                    </a:lnTo>
                    <a:lnTo>
                      <a:pt x="114" y="335"/>
                    </a:lnTo>
                    <a:lnTo>
                      <a:pt x="114" y="335"/>
                    </a:lnTo>
                    <a:lnTo>
                      <a:pt x="101" y="334"/>
                    </a:lnTo>
                    <a:lnTo>
                      <a:pt x="90" y="331"/>
                    </a:lnTo>
                    <a:lnTo>
                      <a:pt x="79" y="327"/>
                    </a:lnTo>
                    <a:lnTo>
                      <a:pt x="69" y="324"/>
                    </a:lnTo>
                    <a:lnTo>
                      <a:pt x="59" y="319"/>
                    </a:lnTo>
                    <a:lnTo>
                      <a:pt x="49" y="313"/>
                    </a:lnTo>
                    <a:lnTo>
                      <a:pt x="41" y="306"/>
                    </a:lnTo>
                    <a:lnTo>
                      <a:pt x="33" y="300"/>
                    </a:lnTo>
                    <a:lnTo>
                      <a:pt x="26" y="292"/>
                    </a:lnTo>
                    <a:lnTo>
                      <a:pt x="20" y="284"/>
                    </a:lnTo>
                    <a:lnTo>
                      <a:pt x="13" y="275"/>
                    </a:lnTo>
                    <a:lnTo>
                      <a:pt x="8" y="267"/>
                    </a:lnTo>
                    <a:lnTo>
                      <a:pt x="5" y="257"/>
                    </a:lnTo>
                    <a:lnTo>
                      <a:pt x="2" y="248"/>
                    </a:lnTo>
                    <a:lnTo>
                      <a:pt x="1" y="237"/>
                    </a:lnTo>
                    <a:lnTo>
                      <a:pt x="0" y="227"/>
                    </a:lnTo>
                    <a:lnTo>
                      <a:pt x="0" y="227"/>
                    </a:lnTo>
                    <a:lnTo>
                      <a:pt x="0" y="227"/>
                    </a:lnTo>
                    <a:lnTo>
                      <a:pt x="1" y="219"/>
                    </a:lnTo>
                    <a:lnTo>
                      <a:pt x="2" y="209"/>
                    </a:lnTo>
                    <a:lnTo>
                      <a:pt x="5" y="200"/>
                    </a:lnTo>
                    <a:lnTo>
                      <a:pt x="7" y="191"/>
                    </a:lnTo>
                    <a:lnTo>
                      <a:pt x="12" y="183"/>
                    </a:lnTo>
                    <a:lnTo>
                      <a:pt x="16" y="175"/>
                    </a:lnTo>
                    <a:lnTo>
                      <a:pt x="22" y="167"/>
                    </a:lnTo>
                    <a:lnTo>
                      <a:pt x="28" y="161"/>
                    </a:lnTo>
                    <a:lnTo>
                      <a:pt x="36" y="153"/>
                    </a:lnTo>
                    <a:lnTo>
                      <a:pt x="43" y="147"/>
                    </a:lnTo>
                    <a:lnTo>
                      <a:pt x="50" y="141"/>
                    </a:lnTo>
                    <a:lnTo>
                      <a:pt x="59" y="136"/>
                    </a:lnTo>
                    <a:lnTo>
                      <a:pt x="69" y="132"/>
                    </a:lnTo>
                    <a:lnTo>
                      <a:pt x="79" y="127"/>
                    </a:lnTo>
                    <a:lnTo>
                      <a:pt x="89" y="125"/>
                    </a:lnTo>
                    <a:lnTo>
                      <a:pt x="99" y="122"/>
                    </a:lnTo>
                    <a:lnTo>
                      <a:pt x="99" y="122"/>
                    </a:lnTo>
                    <a:lnTo>
                      <a:pt x="99" y="118"/>
                    </a:lnTo>
                    <a:lnTo>
                      <a:pt x="99" y="118"/>
                    </a:lnTo>
                    <a:lnTo>
                      <a:pt x="100" y="107"/>
                    </a:lnTo>
                    <a:lnTo>
                      <a:pt x="101" y="95"/>
                    </a:lnTo>
                    <a:lnTo>
                      <a:pt x="105" y="84"/>
                    </a:lnTo>
                    <a:lnTo>
                      <a:pt x="110" y="73"/>
                    </a:lnTo>
                    <a:lnTo>
                      <a:pt x="116" y="63"/>
                    </a:lnTo>
                    <a:lnTo>
                      <a:pt x="123" y="53"/>
                    </a:lnTo>
                    <a:lnTo>
                      <a:pt x="131" y="43"/>
                    </a:lnTo>
                    <a:lnTo>
                      <a:pt x="141" y="36"/>
                    </a:lnTo>
                    <a:lnTo>
                      <a:pt x="151" y="27"/>
                    </a:lnTo>
                    <a:lnTo>
                      <a:pt x="161" y="21"/>
                    </a:lnTo>
                    <a:lnTo>
                      <a:pt x="173" y="15"/>
                    </a:lnTo>
                    <a:lnTo>
                      <a:pt x="185" y="10"/>
                    </a:lnTo>
                    <a:lnTo>
                      <a:pt x="198" y="6"/>
                    </a:lnTo>
                    <a:lnTo>
                      <a:pt x="211" y="2"/>
                    </a:lnTo>
                    <a:lnTo>
                      <a:pt x="226" y="1"/>
                    </a:lnTo>
                    <a:lnTo>
                      <a:pt x="240" y="0"/>
                    </a:lnTo>
                    <a:lnTo>
                      <a:pt x="240" y="0"/>
                    </a:lnTo>
                    <a:lnTo>
                      <a:pt x="255" y="1"/>
                    </a:lnTo>
                    <a:lnTo>
                      <a:pt x="268" y="2"/>
                    </a:lnTo>
                    <a:lnTo>
                      <a:pt x="282" y="6"/>
                    </a:lnTo>
                    <a:lnTo>
                      <a:pt x="295" y="10"/>
                    </a:lnTo>
                    <a:lnTo>
                      <a:pt x="308" y="15"/>
                    </a:lnTo>
                    <a:lnTo>
                      <a:pt x="319" y="21"/>
                    </a:lnTo>
                    <a:lnTo>
                      <a:pt x="330" y="27"/>
                    </a:lnTo>
                    <a:lnTo>
                      <a:pt x="340" y="36"/>
                    </a:lnTo>
                    <a:lnTo>
                      <a:pt x="348" y="43"/>
                    </a:lnTo>
                    <a:lnTo>
                      <a:pt x="357" y="53"/>
                    </a:lnTo>
                    <a:lnTo>
                      <a:pt x="365" y="63"/>
                    </a:lnTo>
                    <a:lnTo>
                      <a:pt x="369" y="73"/>
                    </a:lnTo>
                    <a:lnTo>
                      <a:pt x="374" y="84"/>
                    </a:lnTo>
                    <a:lnTo>
                      <a:pt x="378" y="95"/>
                    </a:lnTo>
                    <a:lnTo>
                      <a:pt x="381" y="107"/>
                    </a:lnTo>
                    <a:lnTo>
                      <a:pt x="381" y="118"/>
                    </a:lnTo>
                    <a:lnTo>
                      <a:pt x="381" y="118"/>
                    </a:lnTo>
                    <a:lnTo>
                      <a:pt x="381" y="122"/>
                    </a:lnTo>
                    <a:lnTo>
                      <a:pt x="381" y="122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 sz="2400">
                  <a:cs typeface="+mn-ea"/>
                  <a:sym typeface="+mn-lt"/>
                </a:endParaRPr>
              </a:p>
            </p:txBody>
          </p:sp>
          <p:sp>
            <p:nvSpPr>
              <p:cNvPr id="40" name="Freeform 18"/>
              <p:cNvSpPr/>
              <p:nvPr/>
            </p:nvSpPr>
            <p:spPr bwMode="auto">
              <a:xfrm>
                <a:off x="1190613" y="2411404"/>
                <a:ext cx="147638" cy="207963"/>
              </a:xfrm>
              <a:custGeom>
                <a:avLst/>
                <a:gdLst/>
                <a:ahLst/>
                <a:cxnLst>
                  <a:cxn ang="0">
                    <a:pos x="126" y="162"/>
                  </a:cxn>
                  <a:cxn ang="0">
                    <a:pos x="126" y="32"/>
                  </a:cxn>
                  <a:cxn ang="0">
                    <a:pos x="126" y="32"/>
                  </a:cxn>
                  <a:cxn ang="0">
                    <a:pos x="125" y="26"/>
                  </a:cxn>
                  <a:cxn ang="0">
                    <a:pos x="123" y="19"/>
                  </a:cxn>
                  <a:cxn ang="0">
                    <a:pos x="120" y="13"/>
                  </a:cxn>
                  <a:cxn ang="0">
                    <a:pos x="116" y="8"/>
                  </a:cxn>
                  <a:cxn ang="0">
                    <a:pos x="111" y="5"/>
                  </a:cxn>
                  <a:cxn ang="0">
                    <a:pos x="106" y="2"/>
                  </a:cxn>
                  <a:cxn ang="0">
                    <a:pos x="100" y="0"/>
                  </a:cxn>
                  <a:cxn ang="0">
                    <a:pos x="94" y="0"/>
                  </a:cxn>
                  <a:cxn ang="0">
                    <a:pos x="94" y="0"/>
                  </a:cxn>
                  <a:cxn ang="0">
                    <a:pos x="94" y="0"/>
                  </a:cxn>
                  <a:cxn ang="0">
                    <a:pos x="86" y="0"/>
                  </a:cxn>
                  <a:cxn ang="0">
                    <a:pos x="80" y="2"/>
                  </a:cxn>
                  <a:cxn ang="0">
                    <a:pos x="75" y="5"/>
                  </a:cxn>
                  <a:cxn ang="0">
                    <a:pos x="70" y="8"/>
                  </a:cxn>
                  <a:cxn ang="0">
                    <a:pos x="66" y="13"/>
                  </a:cxn>
                  <a:cxn ang="0">
                    <a:pos x="64" y="19"/>
                  </a:cxn>
                  <a:cxn ang="0">
                    <a:pos x="62" y="26"/>
                  </a:cxn>
                  <a:cxn ang="0">
                    <a:pos x="62" y="32"/>
                  </a:cxn>
                  <a:cxn ang="0">
                    <a:pos x="62" y="162"/>
                  </a:cxn>
                  <a:cxn ang="0">
                    <a:pos x="17" y="162"/>
                  </a:cxn>
                  <a:cxn ang="0">
                    <a:pos x="17" y="162"/>
                  </a:cxn>
                  <a:cxn ang="0">
                    <a:pos x="11" y="162"/>
                  </a:cxn>
                  <a:cxn ang="0">
                    <a:pos x="6" y="164"/>
                  </a:cxn>
                  <a:cxn ang="0">
                    <a:pos x="2" y="167"/>
                  </a:cxn>
                  <a:cxn ang="0">
                    <a:pos x="1" y="170"/>
                  </a:cxn>
                  <a:cxn ang="0">
                    <a:pos x="0" y="175"/>
                  </a:cxn>
                  <a:cxn ang="0">
                    <a:pos x="1" y="179"/>
                  </a:cxn>
                  <a:cxn ang="0">
                    <a:pos x="3" y="184"/>
                  </a:cxn>
                  <a:cxn ang="0">
                    <a:pos x="7" y="189"/>
                  </a:cxn>
                  <a:cxn ang="0">
                    <a:pos x="70" y="251"/>
                  </a:cxn>
                  <a:cxn ang="0">
                    <a:pos x="70" y="251"/>
                  </a:cxn>
                  <a:cxn ang="0">
                    <a:pos x="76" y="256"/>
                  </a:cxn>
                  <a:cxn ang="0">
                    <a:pos x="81" y="259"/>
                  </a:cxn>
                  <a:cxn ang="0">
                    <a:pos x="88" y="262"/>
                  </a:cxn>
                  <a:cxn ang="0">
                    <a:pos x="92" y="263"/>
                  </a:cxn>
                  <a:cxn ang="0">
                    <a:pos x="99" y="262"/>
                  </a:cxn>
                  <a:cxn ang="0">
                    <a:pos x="105" y="259"/>
                  </a:cxn>
                  <a:cxn ang="0">
                    <a:pos x="110" y="256"/>
                  </a:cxn>
                  <a:cxn ang="0">
                    <a:pos x="116" y="251"/>
                  </a:cxn>
                  <a:cxn ang="0">
                    <a:pos x="179" y="189"/>
                  </a:cxn>
                  <a:cxn ang="0">
                    <a:pos x="179" y="189"/>
                  </a:cxn>
                  <a:cxn ang="0">
                    <a:pos x="183" y="185"/>
                  </a:cxn>
                  <a:cxn ang="0">
                    <a:pos x="184" y="180"/>
                  </a:cxn>
                  <a:cxn ang="0">
                    <a:pos x="185" y="175"/>
                  </a:cxn>
                  <a:cxn ang="0">
                    <a:pos x="185" y="171"/>
                  </a:cxn>
                  <a:cxn ang="0">
                    <a:pos x="183" y="168"/>
                  </a:cxn>
                  <a:cxn ang="0">
                    <a:pos x="179" y="164"/>
                  </a:cxn>
                  <a:cxn ang="0">
                    <a:pos x="173" y="162"/>
                  </a:cxn>
                  <a:cxn ang="0">
                    <a:pos x="165" y="162"/>
                  </a:cxn>
                  <a:cxn ang="0">
                    <a:pos x="126" y="162"/>
                  </a:cxn>
                </a:cxnLst>
                <a:rect l="0" t="0" r="r" b="b"/>
                <a:pathLst>
                  <a:path w="185" h="263">
                    <a:moveTo>
                      <a:pt x="126" y="162"/>
                    </a:moveTo>
                    <a:lnTo>
                      <a:pt x="126" y="32"/>
                    </a:lnTo>
                    <a:lnTo>
                      <a:pt x="126" y="32"/>
                    </a:lnTo>
                    <a:lnTo>
                      <a:pt x="125" y="26"/>
                    </a:lnTo>
                    <a:lnTo>
                      <a:pt x="123" y="19"/>
                    </a:lnTo>
                    <a:lnTo>
                      <a:pt x="120" y="13"/>
                    </a:lnTo>
                    <a:lnTo>
                      <a:pt x="116" y="8"/>
                    </a:lnTo>
                    <a:lnTo>
                      <a:pt x="111" y="5"/>
                    </a:lnTo>
                    <a:lnTo>
                      <a:pt x="106" y="2"/>
                    </a:lnTo>
                    <a:lnTo>
                      <a:pt x="100" y="0"/>
                    </a:lnTo>
                    <a:lnTo>
                      <a:pt x="94" y="0"/>
                    </a:lnTo>
                    <a:lnTo>
                      <a:pt x="94" y="0"/>
                    </a:lnTo>
                    <a:lnTo>
                      <a:pt x="94" y="0"/>
                    </a:lnTo>
                    <a:lnTo>
                      <a:pt x="86" y="0"/>
                    </a:lnTo>
                    <a:lnTo>
                      <a:pt x="80" y="2"/>
                    </a:lnTo>
                    <a:lnTo>
                      <a:pt x="75" y="5"/>
                    </a:lnTo>
                    <a:lnTo>
                      <a:pt x="70" y="8"/>
                    </a:lnTo>
                    <a:lnTo>
                      <a:pt x="66" y="13"/>
                    </a:lnTo>
                    <a:lnTo>
                      <a:pt x="64" y="19"/>
                    </a:lnTo>
                    <a:lnTo>
                      <a:pt x="62" y="26"/>
                    </a:lnTo>
                    <a:lnTo>
                      <a:pt x="62" y="32"/>
                    </a:lnTo>
                    <a:lnTo>
                      <a:pt x="62" y="162"/>
                    </a:lnTo>
                    <a:lnTo>
                      <a:pt x="17" y="162"/>
                    </a:lnTo>
                    <a:lnTo>
                      <a:pt x="17" y="162"/>
                    </a:lnTo>
                    <a:lnTo>
                      <a:pt x="11" y="162"/>
                    </a:lnTo>
                    <a:lnTo>
                      <a:pt x="6" y="164"/>
                    </a:lnTo>
                    <a:lnTo>
                      <a:pt x="2" y="167"/>
                    </a:lnTo>
                    <a:lnTo>
                      <a:pt x="1" y="170"/>
                    </a:lnTo>
                    <a:lnTo>
                      <a:pt x="0" y="175"/>
                    </a:lnTo>
                    <a:lnTo>
                      <a:pt x="1" y="179"/>
                    </a:lnTo>
                    <a:lnTo>
                      <a:pt x="3" y="184"/>
                    </a:lnTo>
                    <a:lnTo>
                      <a:pt x="7" y="189"/>
                    </a:lnTo>
                    <a:lnTo>
                      <a:pt x="70" y="251"/>
                    </a:lnTo>
                    <a:lnTo>
                      <a:pt x="70" y="251"/>
                    </a:lnTo>
                    <a:lnTo>
                      <a:pt x="76" y="256"/>
                    </a:lnTo>
                    <a:lnTo>
                      <a:pt x="81" y="259"/>
                    </a:lnTo>
                    <a:lnTo>
                      <a:pt x="88" y="262"/>
                    </a:lnTo>
                    <a:lnTo>
                      <a:pt x="92" y="263"/>
                    </a:lnTo>
                    <a:lnTo>
                      <a:pt x="99" y="262"/>
                    </a:lnTo>
                    <a:lnTo>
                      <a:pt x="105" y="259"/>
                    </a:lnTo>
                    <a:lnTo>
                      <a:pt x="110" y="256"/>
                    </a:lnTo>
                    <a:lnTo>
                      <a:pt x="116" y="251"/>
                    </a:lnTo>
                    <a:lnTo>
                      <a:pt x="179" y="189"/>
                    </a:lnTo>
                    <a:lnTo>
                      <a:pt x="179" y="189"/>
                    </a:lnTo>
                    <a:lnTo>
                      <a:pt x="183" y="185"/>
                    </a:lnTo>
                    <a:lnTo>
                      <a:pt x="184" y="180"/>
                    </a:lnTo>
                    <a:lnTo>
                      <a:pt x="185" y="175"/>
                    </a:lnTo>
                    <a:lnTo>
                      <a:pt x="185" y="171"/>
                    </a:lnTo>
                    <a:lnTo>
                      <a:pt x="183" y="168"/>
                    </a:lnTo>
                    <a:lnTo>
                      <a:pt x="179" y="164"/>
                    </a:lnTo>
                    <a:lnTo>
                      <a:pt x="173" y="162"/>
                    </a:lnTo>
                    <a:lnTo>
                      <a:pt x="165" y="162"/>
                    </a:lnTo>
                    <a:lnTo>
                      <a:pt x="126" y="162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 sz="2400">
                  <a:cs typeface="+mn-ea"/>
                  <a:sym typeface="+mn-lt"/>
                </a:endParaRPr>
              </a:p>
            </p:txBody>
          </p:sp>
        </p:grpSp>
        <p:sp>
          <p:nvSpPr>
            <p:cNvPr id="57" name="Rectangle 56"/>
            <p:cNvSpPr/>
            <p:nvPr/>
          </p:nvSpPr>
          <p:spPr>
            <a:xfrm>
              <a:off x="516925" y="2394716"/>
              <a:ext cx="1369606" cy="43858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200" dirty="0">
                  <a:cs typeface="+mn-ea"/>
                  <a:sym typeface="+mn-lt"/>
                </a:rPr>
                <a:t>缺</a:t>
              </a:r>
              <a:r>
                <a:rPr lang="zh-CN" altLang="en-US" sz="3200" dirty="0" smtClean="0">
                  <a:cs typeface="+mn-ea"/>
                  <a:sym typeface="+mn-lt"/>
                </a:rPr>
                <a:t>料浏览</a:t>
              </a:r>
              <a:endParaRPr lang="zh-CN" altLang="en-US" sz="3200" dirty="0">
                <a:cs typeface="+mn-ea"/>
                <a:sym typeface="+mn-lt"/>
              </a:endParaRPr>
            </a:p>
          </p:txBody>
        </p:sp>
      </p:grpSp>
      <p:grpSp>
        <p:nvGrpSpPr>
          <p:cNvPr id="7" name="Group 62"/>
          <p:cNvGrpSpPr/>
          <p:nvPr/>
        </p:nvGrpSpPr>
        <p:grpSpPr>
          <a:xfrm>
            <a:off x="6370114" y="1984763"/>
            <a:ext cx="2241420" cy="1905662"/>
            <a:chOff x="3786182" y="1642571"/>
            <a:chExt cx="1681064" cy="1429245"/>
          </a:xfrm>
        </p:grpSpPr>
        <p:sp>
          <p:nvSpPr>
            <p:cNvPr id="35" name="Rectangle 34"/>
            <p:cNvSpPr/>
            <p:nvPr/>
          </p:nvSpPr>
          <p:spPr>
            <a:xfrm>
              <a:off x="3786182" y="2786064"/>
              <a:ext cx="1571636" cy="28575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cs typeface="+mn-ea"/>
                <a:sym typeface="+mn-lt"/>
              </a:endParaRPr>
            </a:p>
          </p:txBody>
        </p:sp>
        <p:grpSp>
          <p:nvGrpSpPr>
            <p:cNvPr id="8" name="Group 19"/>
            <p:cNvGrpSpPr/>
            <p:nvPr/>
          </p:nvGrpSpPr>
          <p:grpSpPr>
            <a:xfrm>
              <a:off x="4286248" y="2143122"/>
              <a:ext cx="468313" cy="392113"/>
              <a:chOff x="2951142" y="2589225"/>
              <a:chExt cx="468313" cy="392113"/>
            </a:xfrm>
            <a:solidFill>
              <a:schemeClr val="bg1">
                <a:lumMod val="65000"/>
              </a:schemeClr>
            </a:solidFill>
          </p:grpSpPr>
          <p:sp>
            <p:nvSpPr>
              <p:cNvPr id="22" name="Freeform 13"/>
              <p:cNvSpPr>
                <a:spLocks noEditPoints="1"/>
              </p:cNvSpPr>
              <p:nvPr/>
            </p:nvSpPr>
            <p:spPr bwMode="auto">
              <a:xfrm>
                <a:off x="2951142" y="2646375"/>
                <a:ext cx="284163" cy="284163"/>
              </a:xfrm>
              <a:custGeom>
                <a:avLst/>
                <a:gdLst/>
                <a:ahLst/>
                <a:cxnLst>
                  <a:cxn ang="0">
                    <a:pos x="208" y="331"/>
                  </a:cxn>
                  <a:cxn ang="0">
                    <a:pos x="239" y="322"/>
                  </a:cxn>
                  <a:cxn ang="0">
                    <a:pos x="286" y="326"/>
                  </a:cxn>
                  <a:cxn ang="0">
                    <a:pos x="307" y="267"/>
                  </a:cxn>
                  <a:cxn ang="0">
                    <a:pos x="328" y="223"/>
                  </a:cxn>
                  <a:cxn ang="0">
                    <a:pos x="359" y="150"/>
                  </a:cxn>
                  <a:cxn ang="0">
                    <a:pos x="328" y="136"/>
                  </a:cxn>
                  <a:cxn ang="0">
                    <a:pos x="307" y="91"/>
                  </a:cxn>
                  <a:cxn ang="0">
                    <a:pos x="267" y="51"/>
                  </a:cxn>
                  <a:cxn ang="0">
                    <a:pos x="239" y="37"/>
                  </a:cxn>
                  <a:cxn ang="0">
                    <a:pos x="208" y="0"/>
                  </a:cxn>
                  <a:cxn ang="0">
                    <a:pos x="179" y="65"/>
                  </a:cxn>
                  <a:cxn ang="0">
                    <a:pos x="213" y="70"/>
                  </a:cxn>
                  <a:cxn ang="0">
                    <a:pos x="244" y="85"/>
                  </a:cxn>
                  <a:cxn ang="0">
                    <a:pos x="267" y="106"/>
                  </a:cxn>
                  <a:cxn ang="0">
                    <a:pos x="284" y="134"/>
                  </a:cxn>
                  <a:cxn ang="0">
                    <a:pos x="293" y="168"/>
                  </a:cxn>
                  <a:cxn ang="0">
                    <a:pos x="293" y="191"/>
                  </a:cxn>
                  <a:cxn ang="0">
                    <a:pos x="284" y="223"/>
                  </a:cxn>
                  <a:cxn ang="0">
                    <a:pos x="267" y="252"/>
                  </a:cxn>
                  <a:cxn ang="0">
                    <a:pos x="244" y="274"/>
                  </a:cxn>
                  <a:cxn ang="0">
                    <a:pos x="213" y="289"/>
                  </a:cxn>
                  <a:cxn ang="0">
                    <a:pos x="179" y="294"/>
                  </a:cxn>
                  <a:cxn ang="0">
                    <a:pos x="32" y="286"/>
                  </a:cxn>
                  <a:cxn ang="0">
                    <a:pos x="92" y="307"/>
                  </a:cxn>
                  <a:cxn ang="0">
                    <a:pos x="135" y="327"/>
                  </a:cxn>
                  <a:cxn ang="0">
                    <a:pos x="179" y="358"/>
                  </a:cxn>
                  <a:cxn ang="0">
                    <a:pos x="179" y="294"/>
                  </a:cxn>
                  <a:cxn ang="0">
                    <a:pos x="145" y="289"/>
                  </a:cxn>
                  <a:cxn ang="0">
                    <a:pos x="115" y="274"/>
                  </a:cxn>
                  <a:cxn ang="0">
                    <a:pos x="92" y="252"/>
                  </a:cxn>
                  <a:cxn ang="0">
                    <a:pos x="74" y="223"/>
                  </a:cxn>
                  <a:cxn ang="0">
                    <a:pos x="66" y="191"/>
                  </a:cxn>
                  <a:cxn ang="0">
                    <a:pos x="66" y="168"/>
                  </a:cxn>
                  <a:cxn ang="0">
                    <a:pos x="74" y="134"/>
                  </a:cxn>
                  <a:cxn ang="0">
                    <a:pos x="92" y="106"/>
                  </a:cxn>
                  <a:cxn ang="0">
                    <a:pos x="115" y="85"/>
                  </a:cxn>
                  <a:cxn ang="0">
                    <a:pos x="145" y="70"/>
                  </a:cxn>
                  <a:cxn ang="0">
                    <a:pos x="179" y="65"/>
                  </a:cxn>
                  <a:cxn ang="0">
                    <a:pos x="179" y="0"/>
                  </a:cxn>
                  <a:cxn ang="0">
                    <a:pos x="151" y="27"/>
                  </a:cxn>
                  <a:cxn ang="0">
                    <a:pos x="105" y="43"/>
                  </a:cxn>
                  <a:cxn ang="0">
                    <a:pos x="32" y="72"/>
                  </a:cxn>
                  <a:cxn ang="0">
                    <a:pos x="43" y="105"/>
                  </a:cxn>
                  <a:cxn ang="0">
                    <a:pos x="27" y="150"/>
                  </a:cxn>
                  <a:cxn ang="0">
                    <a:pos x="27" y="207"/>
                  </a:cxn>
                  <a:cxn ang="0">
                    <a:pos x="36" y="238"/>
                  </a:cxn>
                  <a:cxn ang="0">
                    <a:pos x="52" y="267"/>
                  </a:cxn>
                </a:cxnLst>
                <a:rect l="0" t="0" r="r" b="b"/>
                <a:pathLst>
                  <a:path w="359" h="358">
                    <a:moveTo>
                      <a:pt x="179" y="358"/>
                    </a:moveTo>
                    <a:lnTo>
                      <a:pt x="208" y="358"/>
                    </a:lnTo>
                    <a:lnTo>
                      <a:pt x="208" y="331"/>
                    </a:lnTo>
                    <a:lnTo>
                      <a:pt x="208" y="331"/>
                    </a:lnTo>
                    <a:lnTo>
                      <a:pt x="224" y="327"/>
                    </a:lnTo>
                    <a:lnTo>
                      <a:pt x="239" y="322"/>
                    </a:lnTo>
                    <a:lnTo>
                      <a:pt x="254" y="315"/>
                    </a:lnTo>
                    <a:lnTo>
                      <a:pt x="267" y="307"/>
                    </a:lnTo>
                    <a:lnTo>
                      <a:pt x="286" y="326"/>
                    </a:lnTo>
                    <a:lnTo>
                      <a:pt x="326" y="286"/>
                    </a:lnTo>
                    <a:lnTo>
                      <a:pt x="307" y="267"/>
                    </a:lnTo>
                    <a:lnTo>
                      <a:pt x="307" y="267"/>
                    </a:lnTo>
                    <a:lnTo>
                      <a:pt x="315" y="253"/>
                    </a:lnTo>
                    <a:lnTo>
                      <a:pt x="323" y="238"/>
                    </a:lnTo>
                    <a:lnTo>
                      <a:pt x="328" y="223"/>
                    </a:lnTo>
                    <a:lnTo>
                      <a:pt x="331" y="207"/>
                    </a:lnTo>
                    <a:lnTo>
                      <a:pt x="359" y="207"/>
                    </a:lnTo>
                    <a:lnTo>
                      <a:pt x="359" y="150"/>
                    </a:lnTo>
                    <a:lnTo>
                      <a:pt x="331" y="150"/>
                    </a:lnTo>
                    <a:lnTo>
                      <a:pt x="331" y="150"/>
                    </a:lnTo>
                    <a:lnTo>
                      <a:pt x="328" y="136"/>
                    </a:lnTo>
                    <a:lnTo>
                      <a:pt x="323" y="119"/>
                    </a:lnTo>
                    <a:lnTo>
                      <a:pt x="315" y="105"/>
                    </a:lnTo>
                    <a:lnTo>
                      <a:pt x="307" y="91"/>
                    </a:lnTo>
                    <a:lnTo>
                      <a:pt x="326" y="72"/>
                    </a:lnTo>
                    <a:lnTo>
                      <a:pt x="286" y="33"/>
                    </a:lnTo>
                    <a:lnTo>
                      <a:pt x="267" y="51"/>
                    </a:lnTo>
                    <a:lnTo>
                      <a:pt x="267" y="51"/>
                    </a:lnTo>
                    <a:lnTo>
                      <a:pt x="254" y="43"/>
                    </a:lnTo>
                    <a:lnTo>
                      <a:pt x="239" y="37"/>
                    </a:lnTo>
                    <a:lnTo>
                      <a:pt x="224" y="30"/>
                    </a:lnTo>
                    <a:lnTo>
                      <a:pt x="208" y="27"/>
                    </a:lnTo>
                    <a:lnTo>
                      <a:pt x="208" y="0"/>
                    </a:lnTo>
                    <a:lnTo>
                      <a:pt x="179" y="0"/>
                    </a:lnTo>
                    <a:lnTo>
                      <a:pt x="179" y="65"/>
                    </a:lnTo>
                    <a:lnTo>
                      <a:pt x="179" y="65"/>
                    </a:lnTo>
                    <a:lnTo>
                      <a:pt x="190" y="65"/>
                    </a:lnTo>
                    <a:lnTo>
                      <a:pt x="203" y="68"/>
                    </a:lnTo>
                    <a:lnTo>
                      <a:pt x="213" y="70"/>
                    </a:lnTo>
                    <a:lnTo>
                      <a:pt x="224" y="74"/>
                    </a:lnTo>
                    <a:lnTo>
                      <a:pt x="234" y="79"/>
                    </a:lnTo>
                    <a:lnTo>
                      <a:pt x="244" y="85"/>
                    </a:lnTo>
                    <a:lnTo>
                      <a:pt x="252" y="91"/>
                    </a:lnTo>
                    <a:lnTo>
                      <a:pt x="260" y="98"/>
                    </a:lnTo>
                    <a:lnTo>
                      <a:pt x="267" y="106"/>
                    </a:lnTo>
                    <a:lnTo>
                      <a:pt x="275" y="116"/>
                    </a:lnTo>
                    <a:lnTo>
                      <a:pt x="279" y="124"/>
                    </a:lnTo>
                    <a:lnTo>
                      <a:pt x="284" y="134"/>
                    </a:lnTo>
                    <a:lnTo>
                      <a:pt x="288" y="145"/>
                    </a:lnTo>
                    <a:lnTo>
                      <a:pt x="292" y="157"/>
                    </a:lnTo>
                    <a:lnTo>
                      <a:pt x="293" y="168"/>
                    </a:lnTo>
                    <a:lnTo>
                      <a:pt x="293" y="179"/>
                    </a:lnTo>
                    <a:lnTo>
                      <a:pt x="293" y="179"/>
                    </a:lnTo>
                    <a:lnTo>
                      <a:pt x="293" y="191"/>
                    </a:lnTo>
                    <a:lnTo>
                      <a:pt x="292" y="202"/>
                    </a:lnTo>
                    <a:lnTo>
                      <a:pt x="288" y="213"/>
                    </a:lnTo>
                    <a:lnTo>
                      <a:pt x="284" y="223"/>
                    </a:lnTo>
                    <a:lnTo>
                      <a:pt x="279" y="233"/>
                    </a:lnTo>
                    <a:lnTo>
                      <a:pt x="275" y="243"/>
                    </a:lnTo>
                    <a:lnTo>
                      <a:pt x="267" y="252"/>
                    </a:lnTo>
                    <a:lnTo>
                      <a:pt x="260" y="260"/>
                    </a:lnTo>
                    <a:lnTo>
                      <a:pt x="252" y="268"/>
                    </a:lnTo>
                    <a:lnTo>
                      <a:pt x="244" y="274"/>
                    </a:lnTo>
                    <a:lnTo>
                      <a:pt x="234" y="280"/>
                    </a:lnTo>
                    <a:lnTo>
                      <a:pt x="224" y="285"/>
                    </a:lnTo>
                    <a:lnTo>
                      <a:pt x="213" y="289"/>
                    </a:lnTo>
                    <a:lnTo>
                      <a:pt x="203" y="291"/>
                    </a:lnTo>
                    <a:lnTo>
                      <a:pt x="190" y="293"/>
                    </a:lnTo>
                    <a:lnTo>
                      <a:pt x="179" y="294"/>
                    </a:lnTo>
                    <a:lnTo>
                      <a:pt x="179" y="358"/>
                    </a:lnTo>
                    <a:close/>
                    <a:moveTo>
                      <a:pt x="52" y="267"/>
                    </a:moveTo>
                    <a:lnTo>
                      <a:pt x="32" y="286"/>
                    </a:lnTo>
                    <a:lnTo>
                      <a:pt x="73" y="326"/>
                    </a:lnTo>
                    <a:lnTo>
                      <a:pt x="92" y="307"/>
                    </a:lnTo>
                    <a:lnTo>
                      <a:pt x="92" y="307"/>
                    </a:lnTo>
                    <a:lnTo>
                      <a:pt x="105" y="315"/>
                    </a:lnTo>
                    <a:lnTo>
                      <a:pt x="120" y="322"/>
                    </a:lnTo>
                    <a:lnTo>
                      <a:pt x="135" y="327"/>
                    </a:lnTo>
                    <a:lnTo>
                      <a:pt x="151" y="331"/>
                    </a:lnTo>
                    <a:lnTo>
                      <a:pt x="151" y="358"/>
                    </a:lnTo>
                    <a:lnTo>
                      <a:pt x="179" y="358"/>
                    </a:lnTo>
                    <a:lnTo>
                      <a:pt x="179" y="294"/>
                    </a:lnTo>
                    <a:lnTo>
                      <a:pt x="179" y="294"/>
                    </a:lnTo>
                    <a:lnTo>
                      <a:pt x="179" y="294"/>
                    </a:lnTo>
                    <a:lnTo>
                      <a:pt x="168" y="293"/>
                    </a:lnTo>
                    <a:lnTo>
                      <a:pt x="156" y="291"/>
                    </a:lnTo>
                    <a:lnTo>
                      <a:pt x="145" y="289"/>
                    </a:lnTo>
                    <a:lnTo>
                      <a:pt x="135" y="285"/>
                    </a:lnTo>
                    <a:lnTo>
                      <a:pt x="125" y="280"/>
                    </a:lnTo>
                    <a:lnTo>
                      <a:pt x="115" y="274"/>
                    </a:lnTo>
                    <a:lnTo>
                      <a:pt x="106" y="268"/>
                    </a:lnTo>
                    <a:lnTo>
                      <a:pt x="99" y="260"/>
                    </a:lnTo>
                    <a:lnTo>
                      <a:pt x="92" y="252"/>
                    </a:lnTo>
                    <a:lnTo>
                      <a:pt x="84" y="243"/>
                    </a:lnTo>
                    <a:lnTo>
                      <a:pt x="79" y="233"/>
                    </a:lnTo>
                    <a:lnTo>
                      <a:pt x="74" y="223"/>
                    </a:lnTo>
                    <a:lnTo>
                      <a:pt x="71" y="213"/>
                    </a:lnTo>
                    <a:lnTo>
                      <a:pt x="67" y="202"/>
                    </a:lnTo>
                    <a:lnTo>
                      <a:pt x="66" y="191"/>
                    </a:lnTo>
                    <a:lnTo>
                      <a:pt x="64" y="179"/>
                    </a:lnTo>
                    <a:lnTo>
                      <a:pt x="64" y="179"/>
                    </a:lnTo>
                    <a:lnTo>
                      <a:pt x="66" y="168"/>
                    </a:lnTo>
                    <a:lnTo>
                      <a:pt x="67" y="157"/>
                    </a:lnTo>
                    <a:lnTo>
                      <a:pt x="71" y="145"/>
                    </a:lnTo>
                    <a:lnTo>
                      <a:pt x="74" y="134"/>
                    </a:lnTo>
                    <a:lnTo>
                      <a:pt x="79" y="124"/>
                    </a:lnTo>
                    <a:lnTo>
                      <a:pt x="84" y="116"/>
                    </a:lnTo>
                    <a:lnTo>
                      <a:pt x="92" y="106"/>
                    </a:lnTo>
                    <a:lnTo>
                      <a:pt x="99" y="98"/>
                    </a:lnTo>
                    <a:lnTo>
                      <a:pt x="106" y="91"/>
                    </a:lnTo>
                    <a:lnTo>
                      <a:pt x="115" y="85"/>
                    </a:lnTo>
                    <a:lnTo>
                      <a:pt x="125" y="79"/>
                    </a:lnTo>
                    <a:lnTo>
                      <a:pt x="135" y="74"/>
                    </a:lnTo>
                    <a:lnTo>
                      <a:pt x="145" y="70"/>
                    </a:lnTo>
                    <a:lnTo>
                      <a:pt x="156" y="68"/>
                    </a:lnTo>
                    <a:lnTo>
                      <a:pt x="168" y="65"/>
                    </a:lnTo>
                    <a:lnTo>
                      <a:pt x="179" y="65"/>
                    </a:lnTo>
                    <a:lnTo>
                      <a:pt x="179" y="65"/>
                    </a:lnTo>
                    <a:lnTo>
                      <a:pt x="179" y="65"/>
                    </a:lnTo>
                    <a:lnTo>
                      <a:pt x="179" y="0"/>
                    </a:lnTo>
                    <a:lnTo>
                      <a:pt x="151" y="0"/>
                    </a:lnTo>
                    <a:lnTo>
                      <a:pt x="151" y="27"/>
                    </a:lnTo>
                    <a:lnTo>
                      <a:pt x="151" y="27"/>
                    </a:lnTo>
                    <a:lnTo>
                      <a:pt x="135" y="30"/>
                    </a:lnTo>
                    <a:lnTo>
                      <a:pt x="120" y="37"/>
                    </a:lnTo>
                    <a:lnTo>
                      <a:pt x="105" y="43"/>
                    </a:lnTo>
                    <a:lnTo>
                      <a:pt x="92" y="51"/>
                    </a:lnTo>
                    <a:lnTo>
                      <a:pt x="73" y="33"/>
                    </a:lnTo>
                    <a:lnTo>
                      <a:pt x="32" y="72"/>
                    </a:lnTo>
                    <a:lnTo>
                      <a:pt x="52" y="91"/>
                    </a:lnTo>
                    <a:lnTo>
                      <a:pt x="52" y="91"/>
                    </a:lnTo>
                    <a:lnTo>
                      <a:pt x="43" y="105"/>
                    </a:lnTo>
                    <a:lnTo>
                      <a:pt x="36" y="119"/>
                    </a:lnTo>
                    <a:lnTo>
                      <a:pt x="31" y="136"/>
                    </a:lnTo>
                    <a:lnTo>
                      <a:pt x="27" y="150"/>
                    </a:lnTo>
                    <a:lnTo>
                      <a:pt x="0" y="150"/>
                    </a:lnTo>
                    <a:lnTo>
                      <a:pt x="0" y="207"/>
                    </a:lnTo>
                    <a:lnTo>
                      <a:pt x="27" y="207"/>
                    </a:lnTo>
                    <a:lnTo>
                      <a:pt x="27" y="207"/>
                    </a:lnTo>
                    <a:lnTo>
                      <a:pt x="31" y="223"/>
                    </a:lnTo>
                    <a:lnTo>
                      <a:pt x="36" y="238"/>
                    </a:lnTo>
                    <a:lnTo>
                      <a:pt x="43" y="253"/>
                    </a:lnTo>
                    <a:lnTo>
                      <a:pt x="52" y="267"/>
                    </a:lnTo>
                    <a:lnTo>
                      <a:pt x="52" y="26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 sz="2400">
                  <a:cs typeface="+mn-ea"/>
                  <a:sym typeface="+mn-lt"/>
                </a:endParaRPr>
              </a:p>
            </p:txBody>
          </p:sp>
          <p:sp>
            <p:nvSpPr>
              <p:cNvPr id="25" name="Freeform 14"/>
              <p:cNvSpPr>
                <a:spLocks noEditPoints="1"/>
              </p:cNvSpPr>
              <p:nvPr/>
            </p:nvSpPr>
            <p:spPr bwMode="auto">
              <a:xfrm>
                <a:off x="3233717" y="2798775"/>
                <a:ext cx="182563" cy="182563"/>
              </a:xfrm>
              <a:custGeom>
                <a:avLst/>
                <a:gdLst/>
                <a:ahLst/>
                <a:cxnLst>
                  <a:cxn ang="0">
                    <a:pos x="131" y="20"/>
                  </a:cxn>
                  <a:cxn ang="0">
                    <a:pos x="152" y="6"/>
                  </a:cxn>
                  <a:cxn ang="0">
                    <a:pos x="183" y="21"/>
                  </a:cxn>
                  <a:cxn ang="0">
                    <a:pos x="179" y="42"/>
                  </a:cxn>
                  <a:cxn ang="0">
                    <a:pos x="198" y="64"/>
                  </a:cxn>
                  <a:cxn ang="0">
                    <a:pos x="219" y="64"/>
                  </a:cxn>
                  <a:cxn ang="0">
                    <a:pos x="230" y="97"/>
                  </a:cxn>
                  <a:cxn ang="0">
                    <a:pos x="213" y="109"/>
                  </a:cxn>
                  <a:cxn ang="0">
                    <a:pos x="210" y="137"/>
                  </a:cxn>
                  <a:cxn ang="0">
                    <a:pos x="225" y="152"/>
                  </a:cxn>
                  <a:cxn ang="0">
                    <a:pos x="210" y="183"/>
                  </a:cxn>
                  <a:cxn ang="0">
                    <a:pos x="189" y="179"/>
                  </a:cxn>
                  <a:cxn ang="0">
                    <a:pos x="167" y="198"/>
                  </a:cxn>
                  <a:cxn ang="0">
                    <a:pos x="167" y="220"/>
                  </a:cxn>
                  <a:cxn ang="0">
                    <a:pos x="135" y="230"/>
                  </a:cxn>
                  <a:cxn ang="0">
                    <a:pos x="123" y="213"/>
                  </a:cxn>
                  <a:cxn ang="0">
                    <a:pos x="115" y="163"/>
                  </a:cxn>
                  <a:cxn ang="0">
                    <a:pos x="136" y="158"/>
                  </a:cxn>
                  <a:cxn ang="0">
                    <a:pos x="153" y="144"/>
                  </a:cxn>
                  <a:cxn ang="0">
                    <a:pos x="161" y="131"/>
                  </a:cxn>
                  <a:cxn ang="0">
                    <a:pos x="161" y="103"/>
                  </a:cxn>
                  <a:cxn ang="0">
                    <a:pos x="147" y="80"/>
                  </a:cxn>
                  <a:cxn ang="0">
                    <a:pos x="130" y="71"/>
                  </a:cxn>
                  <a:cxn ang="0">
                    <a:pos x="115" y="19"/>
                  </a:cxn>
                  <a:cxn ang="0">
                    <a:pos x="11" y="167"/>
                  </a:cxn>
                  <a:cxn ang="0">
                    <a:pos x="1" y="135"/>
                  </a:cxn>
                  <a:cxn ang="0">
                    <a:pos x="19" y="123"/>
                  </a:cxn>
                  <a:cxn ang="0">
                    <a:pos x="20" y="94"/>
                  </a:cxn>
                  <a:cxn ang="0">
                    <a:pos x="5" y="79"/>
                  </a:cxn>
                  <a:cxn ang="0">
                    <a:pos x="21" y="48"/>
                  </a:cxn>
                  <a:cxn ang="0">
                    <a:pos x="42" y="52"/>
                  </a:cxn>
                  <a:cxn ang="0">
                    <a:pos x="63" y="34"/>
                  </a:cxn>
                  <a:cxn ang="0">
                    <a:pos x="63" y="12"/>
                  </a:cxn>
                  <a:cxn ang="0">
                    <a:pos x="97" y="1"/>
                  </a:cxn>
                  <a:cxn ang="0">
                    <a:pos x="109" y="19"/>
                  </a:cxn>
                  <a:cxn ang="0">
                    <a:pos x="115" y="68"/>
                  </a:cxn>
                  <a:cxn ang="0">
                    <a:pos x="94" y="73"/>
                  </a:cxn>
                  <a:cxn ang="0">
                    <a:pos x="78" y="88"/>
                  </a:cxn>
                  <a:cxn ang="0">
                    <a:pos x="71" y="100"/>
                  </a:cxn>
                  <a:cxn ang="0">
                    <a:pos x="71" y="129"/>
                  </a:cxn>
                  <a:cxn ang="0">
                    <a:pos x="84" y="151"/>
                  </a:cxn>
                  <a:cxn ang="0">
                    <a:pos x="100" y="161"/>
                  </a:cxn>
                  <a:cxn ang="0">
                    <a:pos x="115" y="213"/>
                  </a:cxn>
                  <a:cxn ang="0">
                    <a:pos x="84" y="208"/>
                  </a:cxn>
                  <a:cxn ang="0">
                    <a:pos x="68" y="221"/>
                  </a:cxn>
                  <a:cxn ang="0">
                    <a:pos x="40" y="203"/>
                  </a:cxn>
                  <a:cxn ang="0">
                    <a:pos x="45" y="183"/>
                  </a:cxn>
                  <a:cxn ang="0">
                    <a:pos x="29" y="160"/>
                  </a:cxn>
                </a:cxnLst>
                <a:rect l="0" t="0" r="r" b="b"/>
                <a:pathLst>
                  <a:path w="231" h="231">
                    <a:moveTo>
                      <a:pt x="115" y="19"/>
                    </a:moveTo>
                    <a:lnTo>
                      <a:pt x="115" y="19"/>
                    </a:lnTo>
                    <a:lnTo>
                      <a:pt x="131" y="20"/>
                    </a:lnTo>
                    <a:lnTo>
                      <a:pt x="146" y="24"/>
                    </a:lnTo>
                    <a:lnTo>
                      <a:pt x="152" y="6"/>
                    </a:lnTo>
                    <a:lnTo>
                      <a:pt x="152" y="6"/>
                    </a:lnTo>
                    <a:lnTo>
                      <a:pt x="163" y="10"/>
                    </a:lnTo>
                    <a:lnTo>
                      <a:pt x="173" y="15"/>
                    </a:lnTo>
                    <a:lnTo>
                      <a:pt x="183" y="21"/>
                    </a:lnTo>
                    <a:lnTo>
                      <a:pt x="192" y="29"/>
                    </a:lnTo>
                    <a:lnTo>
                      <a:pt x="179" y="42"/>
                    </a:lnTo>
                    <a:lnTo>
                      <a:pt x="179" y="42"/>
                    </a:lnTo>
                    <a:lnTo>
                      <a:pt x="187" y="48"/>
                    </a:lnTo>
                    <a:lnTo>
                      <a:pt x="193" y="56"/>
                    </a:lnTo>
                    <a:lnTo>
                      <a:pt x="198" y="64"/>
                    </a:lnTo>
                    <a:lnTo>
                      <a:pt x="203" y="72"/>
                    </a:lnTo>
                    <a:lnTo>
                      <a:pt x="219" y="64"/>
                    </a:lnTo>
                    <a:lnTo>
                      <a:pt x="219" y="64"/>
                    </a:lnTo>
                    <a:lnTo>
                      <a:pt x="224" y="74"/>
                    </a:lnTo>
                    <a:lnTo>
                      <a:pt x="228" y="85"/>
                    </a:lnTo>
                    <a:lnTo>
                      <a:pt x="230" y="97"/>
                    </a:lnTo>
                    <a:lnTo>
                      <a:pt x="231" y="108"/>
                    </a:lnTo>
                    <a:lnTo>
                      <a:pt x="213" y="109"/>
                    </a:lnTo>
                    <a:lnTo>
                      <a:pt x="213" y="109"/>
                    </a:lnTo>
                    <a:lnTo>
                      <a:pt x="213" y="119"/>
                    </a:lnTo>
                    <a:lnTo>
                      <a:pt x="213" y="127"/>
                    </a:lnTo>
                    <a:lnTo>
                      <a:pt x="210" y="137"/>
                    </a:lnTo>
                    <a:lnTo>
                      <a:pt x="208" y="147"/>
                    </a:lnTo>
                    <a:lnTo>
                      <a:pt x="225" y="152"/>
                    </a:lnTo>
                    <a:lnTo>
                      <a:pt x="225" y="152"/>
                    </a:lnTo>
                    <a:lnTo>
                      <a:pt x="221" y="163"/>
                    </a:lnTo>
                    <a:lnTo>
                      <a:pt x="217" y="173"/>
                    </a:lnTo>
                    <a:lnTo>
                      <a:pt x="210" y="183"/>
                    </a:lnTo>
                    <a:lnTo>
                      <a:pt x="203" y="192"/>
                    </a:lnTo>
                    <a:lnTo>
                      <a:pt x="189" y="179"/>
                    </a:lnTo>
                    <a:lnTo>
                      <a:pt x="189" y="179"/>
                    </a:lnTo>
                    <a:lnTo>
                      <a:pt x="183" y="187"/>
                    </a:lnTo>
                    <a:lnTo>
                      <a:pt x="176" y="193"/>
                    </a:lnTo>
                    <a:lnTo>
                      <a:pt x="167" y="198"/>
                    </a:lnTo>
                    <a:lnTo>
                      <a:pt x="160" y="203"/>
                    </a:lnTo>
                    <a:lnTo>
                      <a:pt x="167" y="220"/>
                    </a:lnTo>
                    <a:lnTo>
                      <a:pt x="167" y="220"/>
                    </a:lnTo>
                    <a:lnTo>
                      <a:pt x="157" y="224"/>
                    </a:lnTo>
                    <a:lnTo>
                      <a:pt x="146" y="228"/>
                    </a:lnTo>
                    <a:lnTo>
                      <a:pt x="135" y="230"/>
                    </a:lnTo>
                    <a:lnTo>
                      <a:pt x="124" y="231"/>
                    </a:lnTo>
                    <a:lnTo>
                      <a:pt x="123" y="213"/>
                    </a:lnTo>
                    <a:lnTo>
                      <a:pt x="123" y="213"/>
                    </a:lnTo>
                    <a:lnTo>
                      <a:pt x="115" y="213"/>
                    </a:lnTo>
                    <a:lnTo>
                      <a:pt x="115" y="163"/>
                    </a:lnTo>
                    <a:lnTo>
                      <a:pt x="115" y="163"/>
                    </a:lnTo>
                    <a:lnTo>
                      <a:pt x="123" y="162"/>
                    </a:lnTo>
                    <a:lnTo>
                      <a:pt x="130" y="161"/>
                    </a:lnTo>
                    <a:lnTo>
                      <a:pt x="136" y="158"/>
                    </a:lnTo>
                    <a:lnTo>
                      <a:pt x="144" y="155"/>
                    </a:lnTo>
                    <a:lnTo>
                      <a:pt x="149" y="150"/>
                    </a:lnTo>
                    <a:lnTo>
                      <a:pt x="153" y="144"/>
                    </a:lnTo>
                    <a:lnTo>
                      <a:pt x="157" y="137"/>
                    </a:lnTo>
                    <a:lnTo>
                      <a:pt x="161" y="131"/>
                    </a:lnTo>
                    <a:lnTo>
                      <a:pt x="161" y="131"/>
                    </a:lnTo>
                    <a:lnTo>
                      <a:pt x="162" y="121"/>
                    </a:lnTo>
                    <a:lnTo>
                      <a:pt x="162" y="113"/>
                    </a:lnTo>
                    <a:lnTo>
                      <a:pt x="161" y="103"/>
                    </a:lnTo>
                    <a:lnTo>
                      <a:pt x="158" y="94"/>
                    </a:lnTo>
                    <a:lnTo>
                      <a:pt x="153" y="87"/>
                    </a:lnTo>
                    <a:lnTo>
                      <a:pt x="147" y="80"/>
                    </a:lnTo>
                    <a:lnTo>
                      <a:pt x="140" y="74"/>
                    </a:lnTo>
                    <a:lnTo>
                      <a:pt x="130" y="71"/>
                    </a:lnTo>
                    <a:lnTo>
                      <a:pt x="130" y="71"/>
                    </a:lnTo>
                    <a:lnTo>
                      <a:pt x="123" y="69"/>
                    </a:lnTo>
                    <a:lnTo>
                      <a:pt x="115" y="68"/>
                    </a:lnTo>
                    <a:lnTo>
                      <a:pt x="115" y="19"/>
                    </a:lnTo>
                    <a:close/>
                    <a:moveTo>
                      <a:pt x="29" y="160"/>
                    </a:moveTo>
                    <a:lnTo>
                      <a:pt x="11" y="167"/>
                    </a:lnTo>
                    <a:lnTo>
                      <a:pt x="11" y="167"/>
                    </a:lnTo>
                    <a:lnTo>
                      <a:pt x="8" y="157"/>
                    </a:lnTo>
                    <a:lnTo>
                      <a:pt x="4" y="146"/>
                    </a:lnTo>
                    <a:lnTo>
                      <a:pt x="1" y="135"/>
                    </a:lnTo>
                    <a:lnTo>
                      <a:pt x="0" y="124"/>
                    </a:lnTo>
                    <a:lnTo>
                      <a:pt x="19" y="123"/>
                    </a:lnTo>
                    <a:lnTo>
                      <a:pt x="19" y="123"/>
                    </a:lnTo>
                    <a:lnTo>
                      <a:pt x="17" y="114"/>
                    </a:lnTo>
                    <a:lnTo>
                      <a:pt x="19" y="104"/>
                    </a:lnTo>
                    <a:lnTo>
                      <a:pt x="20" y="94"/>
                    </a:lnTo>
                    <a:lnTo>
                      <a:pt x="24" y="85"/>
                    </a:lnTo>
                    <a:lnTo>
                      <a:pt x="5" y="79"/>
                    </a:lnTo>
                    <a:lnTo>
                      <a:pt x="5" y="79"/>
                    </a:lnTo>
                    <a:lnTo>
                      <a:pt x="10" y="68"/>
                    </a:lnTo>
                    <a:lnTo>
                      <a:pt x="15" y="58"/>
                    </a:lnTo>
                    <a:lnTo>
                      <a:pt x="21" y="48"/>
                    </a:lnTo>
                    <a:lnTo>
                      <a:pt x="29" y="40"/>
                    </a:lnTo>
                    <a:lnTo>
                      <a:pt x="42" y="52"/>
                    </a:lnTo>
                    <a:lnTo>
                      <a:pt x="42" y="52"/>
                    </a:lnTo>
                    <a:lnTo>
                      <a:pt x="48" y="45"/>
                    </a:lnTo>
                    <a:lnTo>
                      <a:pt x="56" y="38"/>
                    </a:lnTo>
                    <a:lnTo>
                      <a:pt x="63" y="34"/>
                    </a:lnTo>
                    <a:lnTo>
                      <a:pt x="72" y="29"/>
                    </a:lnTo>
                    <a:lnTo>
                      <a:pt x="63" y="12"/>
                    </a:lnTo>
                    <a:lnTo>
                      <a:pt x="63" y="12"/>
                    </a:lnTo>
                    <a:lnTo>
                      <a:pt x="74" y="8"/>
                    </a:lnTo>
                    <a:lnTo>
                      <a:pt x="85" y="4"/>
                    </a:lnTo>
                    <a:lnTo>
                      <a:pt x="97" y="1"/>
                    </a:lnTo>
                    <a:lnTo>
                      <a:pt x="108" y="0"/>
                    </a:lnTo>
                    <a:lnTo>
                      <a:pt x="109" y="19"/>
                    </a:lnTo>
                    <a:lnTo>
                      <a:pt x="109" y="19"/>
                    </a:lnTo>
                    <a:lnTo>
                      <a:pt x="115" y="19"/>
                    </a:lnTo>
                    <a:lnTo>
                      <a:pt x="115" y="68"/>
                    </a:lnTo>
                    <a:lnTo>
                      <a:pt x="115" y="68"/>
                    </a:lnTo>
                    <a:lnTo>
                      <a:pt x="108" y="69"/>
                    </a:lnTo>
                    <a:lnTo>
                      <a:pt x="102" y="71"/>
                    </a:lnTo>
                    <a:lnTo>
                      <a:pt x="94" y="73"/>
                    </a:lnTo>
                    <a:lnTo>
                      <a:pt x="88" y="77"/>
                    </a:lnTo>
                    <a:lnTo>
                      <a:pt x="83" y="82"/>
                    </a:lnTo>
                    <a:lnTo>
                      <a:pt x="78" y="88"/>
                    </a:lnTo>
                    <a:lnTo>
                      <a:pt x="74" y="94"/>
                    </a:lnTo>
                    <a:lnTo>
                      <a:pt x="71" y="100"/>
                    </a:lnTo>
                    <a:lnTo>
                      <a:pt x="71" y="100"/>
                    </a:lnTo>
                    <a:lnTo>
                      <a:pt x="68" y="110"/>
                    </a:lnTo>
                    <a:lnTo>
                      <a:pt x="68" y="120"/>
                    </a:lnTo>
                    <a:lnTo>
                      <a:pt x="71" y="129"/>
                    </a:lnTo>
                    <a:lnTo>
                      <a:pt x="73" y="137"/>
                    </a:lnTo>
                    <a:lnTo>
                      <a:pt x="78" y="145"/>
                    </a:lnTo>
                    <a:lnTo>
                      <a:pt x="84" y="151"/>
                    </a:lnTo>
                    <a:lnTo>
                      <a:pt x="92" y="157"/>
                    </a:lnTo>
                    <a:lnTo>
                      <a:pt x="100" y="161"/>
                    </a:lnTo>
                    <a:lnTo>
                      <a:pt x="100" y="161"/>
                    </a:lnTo>
                    <a:lnTo>
                      <a:pt x="108" y="162"/>
                    </a:lnTo>
                    <a:lnTo>
                      <a:pt x="115" y="163"/>
                    </a:lnTo>
                    <a:lnTo>
                      <a:pt x="115" y="213"/>
                    </a:lnTo>
                    <a:lnTo>
                      <a:pt x="115" y="213"/>
                    </a:lnTo>
                    <a:lnTo>
                      <a:pt x="100" y="212"/>
                    </a:lnTo>
                    <a:lnTo>
                      <a:pt x="84" y="208"/>
                    </a:lnTo>
                    <a:lnTo>
                      <a:pt x="79" y="226"/>
                    </a:lnTo>
                    <a:lnTo>
                      <a:pt x="79" y="226"/>
                    </a:lnTo>
                    <a:lnTo>
                      <a:pt x="68" y="221"/>
                    </a:lnTo>
                    <a:lnTo>
                      <a:pt x="58" y="216"/>
                    </a:lnTo>
                    <a:lnTo>
                      <a:pt x="48" y="210"/>
                    </a:lnTo>
                    <a:lnTo>
                      <a:pt x="40" y="203"/>
                    </a:lnTo>
                    <a:lnTo>
                      <a:pt x="52" y="189"/>
                    </a:lnTo>
                    <a:lnTo>
                      <a:pt x="52" y="189"/>
                    </a:lnTo>
                    <a:lnTo>
                      <a:pt x="45" y="183"/>
                    </a:lnTo>
                    <a:lnTo>
                      <a:pt x="38" y="176"/>
                    </a:lnTo>
                    <a:lnTo>
                      <a:pt x="34" y="168"/>
                    </a:lnTo>
                    <a:lnTo>
                      <a:pt x="29" y="160"/>
                    </a:lnTo>
                    <a:lnTo>
                      <a:pt x="29" y="16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 sz="2400">
                  <a:cs typeface="+mn-ea"/>
                  <a:sym typeface="+mn-lt"/>
                </a:endParaRPr>
              </a:p>
            </p:txBody>
          </p:sp>
          <p:sp>
            <p:nvSpPr>
              <p:cNvPr id="28" name="Freeform 15"/>
              <p:cNvSpPr>
                <a:spLocks noEditPoints="1"/>
              </p:cNvSpPr>
              <p:nvPr/>
            </p:nvSpPr>
            <p:spPr bwMode="auto">
              <a:xfrm>
                <a:off x="3228955" y="2589225"/>
                <a:ext cx="190500" cy="190500"/>
              </a:xfrm>
              <a:custGeom>
                <a:avLst/>
                <a:gdLst/>
                <a:ahLst/>
                <a:cxnLst>
                  <a:cxn ang="0">
                    <a:pos x="131" y="0"/>
                  </a:cxn>
                  <a:cxn ang="0">
                    <a:pos x="170" y="10"/>
                  </a:cxn>
                  <a:cxn ang="0">
                    <a:pos x="163" y="47"/>
                  </a:cxn>
                  <a:cxn ang="0">
                    <a:pos x="186" y="65"/>
                  </a:cxn>
                  <a:cxn ang="0">
                    <a:pos x="222" y="53"/>
                  </a:cxn>
                  <a:cxn ang="0">
                    <a:pos x="234" y="76"/>
                  </a:cxn>
                  <a:cxn ang="0">
                    <a:pos x="204" y="107"/>
                  </a:cxn>
                  <a:cxn ang="0">
                    <a:pos x="205" y="127"/>
                  </a:cxn>
                  <a:cxn ang="0">
                    <a:pos x="236" y="157"/>
                  </a:cxn>
                  <a:cxn ang="0">
                    <a:pos x="225" y="180"/>
                  </a:cxn>
                  <a:cxn ang="0">
                    <a:pos x="182" y="178"/>
                  </a:cxn>
                  <a:cxn ang="0">
                    <a:pos x="168" y="190"/>
                  </a:cxn>
                  <a:cxn ang="0">
                    <a:pos x="151" y="199"/>
                  </a:cxn>
                  <a:cxn ang="0">
                    <a:pos x="154" y="236"/>
                  </a:cxn>
                  <a:cxn ang="0">
                    <a:pos x="121" y="240"/>
                  </a:cxn>
                  <a:cxn ang="0">
                    <a:pos x="134" y="189"/>
                  </a:cxn>
                  <a:cxn ang="0">
                    <a:pos x="158" y="179"/>
                  </a:cxn>
                  <a:cxn ang="0">
                    <a:pos x="184" y="148"/>
                  </a:cxn>
                  <a:cxn ang="0">
                    <a:pos x="191" y="109"/>
                  </a:cxn>
                  <a:cxn ang="0">
                    <a:pos x="182" y="85"/>
                  </a:cxn>
                  <a:cxn ang="0">
                    <a:pos x="160" y="62"/>
                  </a:cxn>
                  <a:cxn ang="0">
                    <a:pos x="131" y="50"/>
                  </a:cxn>
                  <a:cxn ang="0">
                    <a:pos x="121" y="34"/>
                  </a:cxn>
                  <a:cxn ang="0">
                    <a:pos x="121" y="240"/>
                  </a:cxn>
                  <a:cxn ang="0">
                    <a:pos x="114" y="204"/>
                  </a:cxn>
                  <a:cxn ang="0">
                    <a:pos x="95" y="200"/>
                  </a:cxn>
                  <a:cxn ang="0">
                    <a:pos x="60" y="224"/>
                  </a:cxn>
                  <a:cxn ang="0">
                    <a:pos x="39" y="208"/>
                  </a:cxn>
                  <a:cxn ang="0">
                    <a:pos x="51" y="167"/>
                  </a:cxn>
                  <a:cxn ang="0">
                    <a:pos x="42" y="149"/>
                  </a:cxn>
                  <a:cxn ang="0">
                    <a:pos x="37" y="131"/>
                  </a:cxn>
                  <a:cxn ang="0">
                    <a:pos x="0" y="122"/>
                  </a:cxn>
                  <a:cxn ang="0">
                    <a:pos x="6" y="83"/>
                  </a:cxn>
                  <a:cxn ang="0">
                    <a:pos x="43" y="85"/>
                  </a:cxn>
                  <a:cxn ang="0">
                    <a:pos x="60" y="62"/>
                  </a:cxn>
                  <a:cxn ang="0">
                    <a:pos x="42" y="27"/>
                  </a:cxn>
                  <a:cxn ang="0">
                    <a:pos x="78" y="7"/>
                  </a:cxn>
                  <a:cxn ang="0">
                    <a:pos x="105" y="37"/>
                  </a:cxn>
                  <a:cxn ang="0">
                    <a:pos x="121" y="49"/>
                  </a:cxn>
                  <a:cxn ang="0">
                    <a:pos x="95" y="54"/>
                  </a:cxn>
                  <a:cxn ang="0">
                    <a:pos x="63" y="79"/>
                  </a:cxn>
                  <a:cxn ang="0">
                    <a:pos x="51" y="117"/>
                  </a:cxn>
                  <a:cxn ang="0">
                    <a:pos x="55" y="144"/>
                  </a:cxn>
                  <a:cxn ang="0">
                    <a:pos x="73" y="172"/>
                  </a:cxn>
                  <a:cxn ang="0">
                    <a:pos x="100" y="186"/>
                  </a:cxn>
                  <a:cxn ang="0">
                    <a:pos x="121" y="240"/>
                  </a:cxn>
                </a:cxnLst>
                <a:rect l="0" t="0" r="r" b="b"/>
                <a:pathLst>
                  <a:path w="240" h="240">
                    <a:moveTo>
                      <a:pt x="128" y="36"/>
                    </a:moveTo>
                    <a:lnTo>
                      <a:pt x="131" y="0"/>
                    </a:lnTo>
                    <a:lnTo>
                      <a:pt x="131" y="0"/>
                    </a:lnTo>
                    <a:lnTo>
                      <a:pt x="145" y="1"/>
                    </a:lnTo>
                    <a:lnTo>
                      <a:pt x="157" y="5"/>
                    </a:lnTo>
                    <a:lnTo>
                      <a:pt x="170" y="10"/>
                    </a:lnTo>
                    <a:lnTo>
                      <a:pt x="182" y="16"/>
                    </a:lnTo>
                    <a:lnTo>
                      <a:pt x="163" y="47"/>
                    </a:lnTo>
                    <a:lnTo>
                      <a:pt x="163" y="47"/>
                    </a:lnTo>
                    <a:lnTo>
                      <a:pt x="172" y="52"/>
                    </a:lnTo>
                    <a:lnTo>
                      <a:pt x="178" y="58"/>
                    </a:lnTo>
                    <a:lnTo>
                      <a:pt x="186" y="65"/>
                    </a:lnTo>
                    <a:lnTo>
                      <a:pt x="191" y="73"/>
                    </a:lnTo>
                    <a:lnTo>
                      <a:pt x="222" y="53"/>
                    </a:lnTo>
                    <a:lnTo>
                      <a:pt x="222" y="53"/>
                    </a:lnTo>
                    <a:lnTo>
                      <a:pt x="228" y="64"/>
                    </a:lnTo>
                    <a:lnTo>
                      <a:pt x="234" y="76"/>
                    </a:lnTo>
                    <a:lnTo>
                      <a:pt x="234" y="76"/>
                    </a:lnTo>
                    <a:lnTo>
                      <a:pt x="238" y="90"/>
                    </a:lnTo>
                    <a:lnTo>
                      <a:pt x="240" y="102"/>
                    </a:lnTo>
                    <a:lnTo>
                      <a:pt x="204" y="107"/>
                    </a:lnTo>
                    <a:lnTo>
                      <a:pt x="204" y="107"/>
                    </a:lnTo>
                    <a:lnTo>
                      <a:pt x="205" y="117"/>
                    </a:lnTo>
                    <a:lnTo>
                      <a:pt x="205" y="127"/>
                    </a:lnTo>
                    <a:lnTo>
                      <a:pt x="204" y="136"/>
                    </a:lnTo>
                    <a:lnTo>
                      <a:pt x="202" y="146"/>
                    </a:lnTo>
                    <a:lnTo>
                      <a:pt x="236" y="157"/>
                    </a:lnTo>
                    <a:lnTo>
                      <a:pt x="236" y="157"/>
                    </a:lnTo>
                    <a:lnTo>
                      <a:pt x="231" y="169"/>
                    </a:lnTo>
                    <a:lnTo>
                      <a:pt x="225" y="180"/>
                    </a:lnTo>
                    <a:lnTo>
                      <a:pt x="218" y="193"/>
                    </a:lnTo>
                    <a:lnTo>
                      <a:pt x="208" y="203"/>
                    </a:lnTo>
                    <a:lnTo>
                      <a:pt x="182" y="178"/>
                    </a:lnTo>
                    <a:lnTo>
                      <a:pt x="182" y="178"/>
                    </a:lnTo>
                    <a:lnTo>
                      <a:pt x="176" y="184"/>
                    </a:lnTo>
                    <a:lnTo>
                      <a:pt x="168" y="190"/>
                    </a:lnTo>
                    <a:lnTo>
                      <a:pt x="160" y="195"/>
                    </a:lnTo>
                    <a:lnTo>
                      <a:pt x="151" y="199"/>
                    </a:lnTo>
                    <a:lnTo>
                      <a:pt x="151" y="199"/>
                    </a:lnTo>
                    <a:lnTo>
                      <a:pt x="163" y="232"/>
                    </a:lnTo>
                    <a:lnTo>
                      <a:pt x="163" y="232"/>
                    </a:lnTo>
                    <a:lnTo>
                      <a:pt x="154" y="236"/>
                    </a:lnTo>
                    <a:lnTo>
                      <a:pt x="142" y="238"/>
                    </a:lnTo>
                    <a:lnTo>
                      <a:pt x="131" y="240"/>
                    </a:lnTo>
                    <a:lnTo>
                      <a:pt x="121" y="240"/>
                    </a:lnTo>
                    <a:lnTo>
                      <a:pt x="121" y="190"/>
                    </a:lnTo>
                    <a:lnTo>
                      <a:pt x="121" y="190"/>
                    </a:lnTo>
                    <a:lnTo>
                      <a:pt x="134" y="189"/>
                    </a:lnTo>
                    <a:lnTo>
                      <a:pt x="146" y="185"/>
                    </a:lnTo>
                    <a:lnTo>
                      <a:pt x="146" y="185"/>
                    </a:lnTo>
                    <a:lnTo>
                      <a:pt x="158" y="179"/>
                    </a:lnTo>
                    <a:lnTo>
                      <a:pt x="170" y="170"/>
                    </a:lnTo>
                    <a:lnTo>
                      <a:pt x="178" y="161"/>
                    </a:lnTo>
                    <a:lnTo>
                      <a:pt x="184" y="148"/>
                    </a:lnTo>
                    <a:lnTo>
                      <a:pt x="189" y="136"/>
                    </a:lnTo>
                    <a:lnTo>
                      <a:pt x="191" y="122"/>
                    </a:lnTo>
                    <a:lnTo>
                      <a:pt x="191" y="109"/>
                    </a:lnTo>
                    <a:lnTo>
                      <a:pt x="187" y="95"/>
                    </a:lnTo>
                    <a:lnTo>
                      <a:pt x="187" y="95"/>
                    </a:lnTo>
                    <a:lnTo>
                      <a:pt x="182" y="85"/>
                    </a:lnTo>
                    <a:lnTo>
                      <a:pt x="176" y="75"/>
                    </a:lnTo>
                    <a:lnTo>
                      <a:pt x="168" y="68"/>
                    </a:lnTo>
                    <a:lnTo>
                      <a:pt x="160" y="62"/>
                    </a:lnTo>
                    <a:lnTo>
                      <a:pt x="151" y="57"/>
                    </a:lnTo>
                    <a:lnTo>
                      <a:pt x="141" y="53"/>
                    </a:lnTo>
                    <a:lnTo>
                      <a:pt x="131" y="50"/>
                    </a:lnTo>
                    <a:lnTo>
                      <a:pt x="121" y="49"/>
                    </a:lnTo>
                    <a:lnTo>
                      <a:pt x="121" y="34"/>
                    </a:lnTo>
                    <a:lnTo>
                      <a:pt x="121" y="34"/>
                    </a:lnTo>
                    <a:lnTo>
                      <a:pt x="128" y="36"/>
                    </a:lnTo>
                    <a:lnTo>
                      <a:pt x="128" y="36"/>
                    </a:lnTo>
                    <a:close/>
                    <a:moveTo>
                      <a:pt x="121" y="240"/>
                    </a:moveTo>
                    <a:lnTo>
                      <a:pt x="121" y="240"/>
                    </a:lnTo>
                    <a:lnTo>
                      <a:pt x="110" y="240"/>
                    </a:lnTo>
                    <a:lnTo>
                      <a:pt x="114" y="204"/>
                    </a:lnTo>
                    <a:lnTo>
                      <a:pt x="114" y="204"/>
                    </a:lnTo>
                    <a:lnTo>
                      <a:pt x="104" y="203"/>
                    </a:lnTo>
                    <a:lnTo>
                      <a:pt x="95" y="200"/>
                    </a:lnTo>
                    <a:lnTo>
                      <a:pt x="87" y="196"/>
                    </a:lnTo>
                    <a:lnTo>
                      <a:pt x="78" y="193"/>
                    </a:lnTo>
                    <a:lnTo>
                      <a:pt x="60" y="224"/>
                    </a:lnTo>
                    <a:lnTo>
                      <a:pt x="60" y="224"/>
                    </a:lnTo>
                    <a:lnTo>
                      <a:pt x="48" y="216"/>
                    </a:lnTo>
                    <a:lnTo>
                      <a:pt x="39" y="208"/>
                    </a:lnTo>
                    <a:lnTo>
                      <a:pt x="29" y="198"/>
                    </a:lnTo>
                    <a:lnTo>
                      <a:pt x="20" y="186"/>
                    </a:lnTo>
                    <a:lnTo>
                      <a:pt x="51" y="167"/>
                    </a:lnTo>
                    <a:lnTo>
                      <a:pt x="51" y="167"/>
                    </a:lnTo>
                    <a:lnTo>
                      <a:pt x="46" y="158"/>
                    </a:lnTo>
                    <a:lnTo>
                      <a:pt x="42" y="149"/>
                    </a:lnTo>
                    <a:lnTo>
                      <a:pt x="42" y="149"/>
                    </a:lnTo>
                    <a:lnTo>
                      <a:pt x="39" y="141"/>
                    </a:lnTo>
                    <a:lnTo>
                      <a:pt x="37" y="131"/>
                    </a:lnTo>
                    <a:lnTo>
                      <a:pt x="1" y="137"/>
                    </a:lnTo>
                    <a:lnTo>
                      <a:pt x="1" y="137"/>
                    </a:lnTo>
                    <a:lnTo>
                      <a:pt x="0" y="122"/>
                    </a:lnTo>
                    <a:lnTo>
                      <a:pt x="0" y="109"/>
                    </a:lnTo>
                    <a:lnTo>
                      <a:pt x="3" y="96"/>
                    </a:lnTo>
                    <a:lnTo>
                      <a:pt x="6" y="83"/>
                    </a:lnTo>
                    <a:lnTo>
                      <a:pt x="40" y="94"/>
                    </a:lnTo>
                    <a:lnTo>
                      <a:pt x="40" y="94"/>
                    </a:lnTo>
                    <a:lnTo>
                      <a:pt x="43" y="85"/>
                    </a:lnTo>
                    <a:lnTo>
                      <a:pt x="48" y="76"/>
                    </a:lnTo>
                    <a:lnTo>
                      <a:pt x="53" y="69"/>
                    </a:lnTo>
                    <a:lnTo>
                      <a:pt x="60" y="62"/>
                    </a:lnTo>
                    <a:lnTo>
                      <a:pt x="34" y="37"/>
                    </a:lnTo>
                    <a:lnTo>
                      <a:pt x="34" y="37"/>
                    </a:lnTo>
                    <a:lnTo>
                      <a:pt x="42" y="27"/>
                    </a:lnTo>
                    <a:lnTo>
                      <a:pt x="53" y="20"/>
                    </a:lnTo>
                    <a:lnTo>
                      <a:pt x="64" y="12"/>
                    </a:lnTo>
                    <a:lnTo>
                      <a:pt x="78" y="7"/>
                    </a:lnTo>
                    <a:lnTo>
                      <a:pt x="90" y="41"/>
                    </a:lnTo>
                    <a:lnTo>
                      <a:pt x="90" y="41"/>
                    </a:lnTo>
                    <a:lnTo>
                      <a:pt x="105" y="37"/>
                    </a:lnTo>
                    <a:lnTo>
                      <a:pt x="121" y="34"/>
                    </a:lnTo>
                    <a:lnTo>
                      <a:pt x="121" y="49"/>
                    </a:lnTo>
                    <a:lnTo>
                      <a:pt x="121" y="49"/>
                    </a:lnTo>
                    <a:lnTo>
                      <a:pt x="108" y="50"/>
                    </a:lnTo>
                    <a:lnTo>
                      <a:pt x="95" y="54"/>
                    </a:lnTo>
                    <a:lnTo>
                      <a:pt x="95" y="54"/>
                    </a:lnTo>
                    <a:lnTo>
                      <a:pt x="83" y="60"/>
                    </a:lnTo>
                    <a:lnTo>
                      <a:pt x="72" y="69"/>
                    </a:lnTo>
                    <a:lnTo>
                      <a:pt x="63" y="79"/>
                    </a:lnTo>
                    <a:lnTo>
                      <a:pt x="57" y="91"/>
                    </a:lnTo>
                    <a:lnTo>
                      <a:pt x="52" y="104"/>
                    </a:lnTo>
                    <a:lnTo>
                      <a:pt x="51" y="117"/>
                    </a:lnTo>
                    <a:lnTo>
                      <a:pt x="51" y="131"/>
                    </a:lnTo>
                    <a:lnTo>
                      <a:pt x="55" y="144"/>
                    </a:lnTo>
                    <a:lnTo>
                      <a:pt x="55" y="144"/>
                    </a:lnTo>
                    <a:lnTo>
                      <a:pt x="60" y="154"/>
                    </a:lnTo>
                    <a:lnTo>
                      <a:pt x="66" y="163"/>
                    </a:lnTo>
                    <a:lnTo>
                      <a:pt x="73" y="172"/>
                    </a:lnTo>
                    <a:lnTo>
                      <a:pt x="82" y="178"/>
                    </a:lnTo>
                    <a:lnTo>
                      <a:pt x="90" y="183"/>
                    </a:lnTo>
                    <a:lnTo>
                      <a:pt x="100" y="186"/>
                    </a:lnTo>
                    <a:lnTo>
                      <a:pt x="110" y="189"/>
                    </a:lnTo>
                    <a:lnTo>
                      <a:pt x="121" y="190"/>
                    </a:lnTo>
                    <a:lnTo>
                      <a:pt x="121" y="24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 sz="2400">
                  <a:cs typeface="+mn-ea"/>
                  <a:sym typeface="+mn-lt"/>
                </a:endParaRPr>
              </a:p>
            </p:txBody>
          </p:sp>
        </p:grpSp>
        <p:sp>
          <p:nvSpPr>
            <p:cNvPr id="58" name="Rectangle 57"/>
            <p:cNvSpPr/>
            <p:nvPr/>
          </p:nvSpPr>
          <p:spPr>
            <a:xfrm>
              <a:off x="3789864" y="1642571"/>
              <a:ext cx="1677382" cy="43858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200" dirty="0">
                  <a:cs typeface="+mn-ea"/>
                  <a:sym typeface="+mn-lt"/>
                </a:rPr>
                <a:t>供货</a:t>
              </a:r>
              <a:r>
                <a:rPr lang="zh-CN" altLang="en-US" sz="3200" dirty="0" smtClean="0">
                  <a:cs typeface="+mn-ea"/>
                  <a:sym typeface="+mn-lt"/>
                </a:rPr>
                <a:t>商管理</a:t>
              </a:r>
              <a:endParaRPr lang="zh-CN" altLang="en-US" sz="3200" dirty="0">
                <a:cs typeface="+mn-ea"/>
                <a:sym typeface="+mn-lt"/>
              </a:endParaRPr>
            </a:p>
          </p:txBody>
        </p:sp>
      </p:grpSp>
      <p:grpSp>
        <p:nvGrpSpPr>
          <p:cNvPr id="9" name="Group 63"/>
          <p:cNvGrpSpPr/>
          <p:nvPr/>
        </p:nvGrpSpPr>
        <p:grpSpPr>
          <a:xfrm>
            <a:off x="8439648" y="1602673"/>
            <a:ext cx="2646879" cy="1811496"/>
            <a:chOff x="5338331" y="1356005"/>
            <a:chExt cx="1985158" cy="1358621"/>
          </a:xfrm>
        </p:grpSpPr>
        <p:sp>
          <p:nvSpPr>
            <p:cNvPr id="36" name="Rectangle 35"/>
            <p:cNvSpPr/>
            <p:nvPr/>
          </p:nvSpPr>
          <p:spPr>
            <a:xfrm>
              <a:off x="5429256" y="2428874"/>
              <a:ext cx="1571636" cy="28575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cs typeface="+mn-ea"/>
                <a:sym typeface="+mn-lt"/>
              </a:endParaRPr>
            </a:p>
          </p:txBody>
        </p:sp>
        <p:grpSp>
          <p:nvGrpSpPr>
            <p:cNvPr id="10" name="Group 52"/>
            <p:cNvGrpSpPr/>
            <p:nvPr/>
          </p:nvGrpSpPr>
          <p:grpSpPr>
            <a:xfrm>
              <a:off x="6072198" y="1857370"/>
              <a:ext cx="438164" cy="345204"/>
              <a:chOff x="1058564" y="1781841"/>
              <a:chExt cx="649993" cy="512092"/>
            </a:xfrm>
            <a:solidFill>
              <a:schemeClr val="bg1">
                <a:lumMod val="65000"/>
              </a:schemeClr>
            </a:solidFill>
          </p:grpSpPr>
          <p:sp>
            <p:nvSpPr>
              <p:cNvPr id="54" name="Freeform 31"/>
              <p:cNvSpPr/>
              <p:nvPr/>
            </p:nvSpPr>
            <p:spPr bwMode="auto">
              <a:xfrm>
                <a:off x="1058564" y="1823776"/>
                <a:ext cx="457253" cy="470157"/>
              </a:xfrm>
              <a:custGeom>
                <a:avLst/>
                <a:gdLst>
                  <a:gd name="T0" fmla="*/ 191 w 240"/>
                  <a:gd name="T1" fmla="*/ 0 h 247"/>
                  <a:gd name="T2" fmla="*/ 49 w 240"/>
                  <a:gd name="T3" fmla="*/ 0 h 247"/>
                  <a:gd name="T4" fmla="*/ 0 w 240"/>
                  <a:gd name="T5" fmla="*/ 49 h 247"/>
                  <a:gd name="T6" fmla="*/ 0 w 240"/>
                  <a:gd name="T7" fmla="*/ 129 h 247"/>
                  <a:gd name="T8" fmla="*/ 49 w 240"/>
                  <a:gd name="T9" fmla="*/ 178 h 247"/>
                  <a:gd name="T10" fmla="*/ 57 w 240"/>
                  <a:gd name="T11" fmla="*/ 178 h 247"/>
                  <a:gd name="T12" fmla="*/ 32 w 240"/>
                  <a:gd name="T13" fmla="*/ 245 h 247"/>
                  <a:gd name="T14" fmla="*/ 121 w 240"/>
                  <a:gd name="T15" fmla="*/ 178 h 247"/>
                  <a:gd name="T16" fmla="*/ 191 w 240"/>
                  <a:gd name="T17" fmla="*/ 178 h 247"/>
                  <a:gd name="T18" fmla="*/ 240 w 240"/>
                  <a:gd name="T19" fmla="*/ 129 h 247"/>
                  <a:gd name="T20" fmla="*/ 240 w 240"/>
                  <a:gd name="T21" fmla="*/ 49 h 247"/>
                  <a:gd name="T22" fmla="*/ 191 w 240"/>
                  <a:gd name="T23" fmla="*/ 0 h 2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40" h="247">
                    <a:moveTo>
                      <a:pt x="191" y="0"/>
                    </a:moveTo>
                    <a:cubicBezTo>
                      <a:pt x="49" y="0"/>
                      <a:pt x="49" y="0"/>
                      <a:pt x="49" y="0"/>
                    </a:cubicBezTo>
                    <a:cubicBezTo>
                      <a:pt x="22" y="0"/>
                      <a:pt x="0" y="22"/>
                      <a:pt x="0" y="49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0" y="156"/>
                      <a:pt x="22" y="178"/>
                      <a:pt x="49" y="178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49" y="198"/>
                      <a:pt x="31" y="247"/>
                      <a:pt x="32" y="245"/>
                    </a:cubicBezTo>
                    <a:cubicBezTo>
                      <a:pt x="32" y="244"/>
                      <a:pt x="97" y="196"/>
                      <a:pt x="121" y="178"/>
                    </a:cubicBezTo>
                    <a:cubicBezTo>
                      <a:pt x="191" y="178"/>
                      <a:pt x="191" y="178"/>
                      <a:pt x="191" y="178"/>
                    </a:cubicBezTo>
                    <a:cubicBezTo>
                      <a:pt x="218" y="178"/>
                      <a:pt x="240" y="156"/>
                      <a:pt x="240" y="129"/>
                    </a:cubicBezTo>
                    <a:cubicBezTo>
                      <a:pt x="240" y="49"/>
                      <a:pt x="240" y="49"/>
                      <a:pt x="240" y="49"/>
                    </a:cubicBezTo>
                    <a:cubicBezTo>
                      <a:pt x="240" y="22"/>
                      <a:pt x="218" y="0"/>
                      <a:pt x="19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 sz="2400" dirty="0">
                  <a:cs typeface="+mn-ea"/>
                  <a:sym typeface="+mn-lt"/>
                </a:endParaRPr>
              </a:p>
            </p:txBody>
          </p:sp>
          <p:sp>
            <p:nvSpPr>
              <p:cNvPr id="55" name="Freeform 32"/>
              <p:cNvSpPr/>
              <p:nvPr/>
            </p:nvSpPr>
            <p:spPr bwMode="auto">
              <a:xfrm>
                <a:off x="1378722" y="1781841"/>
                <a:ext cx="329835" cy="384674"/>
              </a:xfrm>
              <a:custGeom>
                <a:avLst/>
                <a:gdLst>
                  <a:gd name="T0" fmla="*/ 133 w 173"/>
                  <a:gd name="T1" fmla="*/ 0 h 202"/>
                  <a:gd name="T2" fmla="*/ 18 w 173"/>
                  <a:gd name="T3" fmla="*/ 0 h 202"/>
                  <a:gd name="T4" fmla="*/ 0 w 173"/>
                  <a:gd name="T5" fmla="*/ 5 h 202"/>
                  <a:gd name="T6" fmla="*/ 33 w 173"/>
                  <a:gd name="T7" fmla="*/ 5 h 202"/>
                  <a:gd name="T8" fmla="*/ 89 w 173"/>
                  <a:gd name="T9" fmla="*/ 61 h 202"/>
                  <a:gd name="T10" fmla="*/ 89 w 173"/>
                  <a:gd name="T11" fmla="*/ 151 h 202"/>
                  <a:gd name="T12" fmla="*/ 89 w 173"/>
                  <a:gd name="T13" fmla="*/ 156 h 202"/>
                  <a:gd name="T14" fmla="*/ 148 w 173"/>
                  <a:gd name="T15" fmla="*/ 201 h 202"/>
                  <a:gd name="T16" fmla="*/ 127 w 173"/>
                  <a:gd name="T17" fmla="*/ 145 h 202"/>
                  <a:gd name="T18" fmla="*/ 133 w 173"/>
                  <a:gd name="T19" fmla="*/ 145 h 202"/>
                  <a:gd name="T20" fmla="*/ 173 w 173"/>
                  <a:gd name="T21" fmla="*/ 105 h 202"/>
                  <a:gd name="T22" fmla="*/ 173 w 173"/>
                  <a:gd name="T23" fmla="*/ 41 h 202"/>
                  <a:gd name="T24" fmla="*/ 133 w 173"/>
                  <a:gd name="T25" fmla="*/ 0 h 2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73" h="202">
                    <a:moveTo>
                      <a:pt x="133" y="0"/>
                    </a:moveTo>
                    <a:cubicBezTo>
                      <a:pt x="18" y="0"/>
                      <a:pt x="18" y="0"/>
                      <a:pt x="18" y="0"/>
                    </a:cubicBezTo>
                    <a:cubicBezTo>
                      <a:pt x="11" y="0"/>
                      <a:pt x="5" y="2"/>
                      <a:pt x="0" y="5"/>
                    </a:cubicBezTo>
                    <a:cubicBezTo>
                      <a:pt x="33" y="5"/>
                      <a:pt x="33" y="5"/>
                      <a:pt x="33" y="5"/>
                    </a:cubicBezTo>
                    <a:cubicBezTo>
                      <a:pt x="64" y="5"/>
                      <a:pt x="89" y="30"/>
                      <a:pt x="89" y="61"/>
                    </a:cubicBezTo>
                    <a:cubicBezTo>
                      <a:pt x="89" y="151"/>
                      <a:pt x="89" y="151"/>
                      <a:pt x="89" y="151"/>
                    </a:cubicBezTo>
                    <a:cubicBezTo>
                      <a:pt x="89" y="153"/>
                      <a:pt x="89" y="154"/>
                      <a:pt x="89" y="156"/>
                    </a:cubicBezTo>
                    <a:cubicBezTo>
                      <a:pt x="113" y="174"/>
                      <a:pt x="148" y="200"/>
                      <a:pt x="148" y="201"/>
                    </a:cubicBezTo>
                    <a:cubicBezTo>
                      <a:pt x="148" y="202"/>
                      <a:pt x="133" y="162"/>
                      <a:pt x="127" y="145"/>
                    </a:cubicBezTo>
                    <a:cubicBezTo>
                      <a:pt x="133" y="145"/>
                      <a:pt x="133" y="145"/>
                      <a:pt x="133" y="145"/>
                    </a:cubicBezTo>
                    <a:cubicBezTo>
                      <a:pt x="155" y="145"/>
                      <a:pt x="173" y="127"/>
                      <a:pt x="173" y="105"/>
                    </a:cubicBezTo>
                    <a:cubicBezTo>
                      <a:pt x="173" y="41"/>
                      <a:pt x="173" y="41"/>
                      <a:pt x="173" y="41"/>
                    </a:cubicBezTo>
                    <a:cubicBezTo>
                      <a:pt x="173" y="18"/>
                      <a:pt x="155" y="0"/>
                      <a:pt x="1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 sz="2400" dirty="0">
                  <a:cs typeface="+mn-ea"/>
                  <a:sym typeface="+mn-lt"/>
                </a:endParaRPr>
              </a:p>
            </p:txBody>
          </p:sp>
        </p:grpSp>
        <p:sp>
          <p:nvSpPr>
            <p:cNvPr id="59" name="Rectangle 58"/>
            <p:cNvSpPr/>
            <p:nvPr/>
          </p:nvSpPr>
          <p:spPr>
            <a:xfrm>
              <a:off x="5338331" y="1356005"/>
              <a:ext cx="1985158" cy="43858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200" dirty="0" smtClean="0">
                  <a:cs typeface="+mn-ea"/>
                  <a:sym typeface="+mn-lt"/>
                </a:rPr>
                <a:t>物料采购管理</a:t>
              </a:r>
              <a:endParaRPr lang="zh-CN" altLang="en-US" sz="3200" dirty="0">
                <a:cs typeface="+mn-ea"/>
                <a:sym typeface="+mn-lt"/>
              </a:endParaRPr>
            </a:p>
          </p:txBody>
        </p:sp>
      </p:grpSp>
      <p:sp>
        <p:nvSpPr>
          <p:cNvPr id="52" name="TextBox 3"/>
          <p:cNvSpPr txBox="1"/>
          <p:nvPr/>
        </p:nvSpPr>
        <p:spPr>
          <a:xfrm>
            <a:off x="311946" y="495349"/>
            <a:ext cx="2946640" cy="5024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665" dirty="0" smtClean="0">
                <a:solidFill>
                  <a:schemeClr val="accent1"/>
                </a:solidFill>
                <a:cs typeface="+mn-ea"/>
                <a:sym typeface="+mn-lt"/>
              </a:rPr>
              <a:t>3.5   </a:t>
            </a:r>
            <a:r>
              <a:rPr lang="zh-CN" altLang="en-US" sz="2665" dirty="0" smtClean="0">
                <a:solidFill>
                  <a:schemeClr val="accent1"/>
                </a:solidFill>
                <a:cs typeface="+mn-ea"/>
                <a:sym typeface="+mn-lt"/>
              </a:rPr>
              <a:t>采购辅助管理</a:t>
            </a:r>
            <a:endParaRPr lang="zh-CN" altLang="en-US" sz="2665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615440" y="1181100"/>
            <a:ext cx="2179320" cy="147637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展示当前缺货库存信息，包括名称，规格，数量等。便于操作人员查询浏览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4191000" y="1059180"/>
            <a:ext cx="202692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展示当前物料的名称，报价情况，包括增长情况，减少情况等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6659880" y="4183380"/>
            <a:ext cx="222504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展示当前供货商情况，包括供货商名称，联系方式，合作情况。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8869680" y="3771900"/>
            <a:ext cx="265176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管理采购物料，包括采购人员，采购的价格，采购的钱数等。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45029" y="1059543"/>
            <a:ext cx="853439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/>
              <a:t>1).</a:t>
            </a:r>
            <a:r>
              <a:rPr lang="zh-CN" altLang="zh-CN" sz="2000" b="1" dirty="0" smtClean="0"/>
              <a:t>缺料浏览</a:t>
            </a:r>
            <a:endParaRPr lang="zh-CN" altLang="zh-CN" sz="2000" dirty="0" smtClean="0"/>
          </a:p>
          <a:p>
            <a:r>
              <a:rPr lang="zh-CN" altLang="zh-CN" sz="2000" dirty="0" smtClean="0"/>
              <a:t>采购人员查看仓库管理员提交的缺料信息和采购申请。</a:t>
            </a:r>
          </a:p>
          <a:p>
            <a:r>
              <a:rPr lang="zh-CN" altLang="zh-CN" sz="2000" dirty="0" smtClean="0"/>
              <a:t>申请表包括单据编号、主题、采购类别、申请人、申请日期等信息。</a:t>
            </a:r>
            <a:endParaRPr lang="en-US" altLang="zh-CN" sz="2000" dirty="0" smtClean="0"/>
          </a:p>
          <a:p>
            <a:endParaRPr lang="zh-CN" altLang="zh-CN" sz="2000" dirty="0" smtClean="0"/>
          </a:p>
          <a:p>
            <a:r>
              <a:rPr lang="en-US" altLang="zh-CN" sz="2000" b="1" dirty="0" smtClean="0"/>
              <a:t>2).</a:t>
            </a:r>
            <a:r>
              <a:rPr lang="zh-CN" altLang="zh-CN" sz="2000" b="1" dirty="0" smtClean="0"/>
              <a:t>物料报价管理</a:t>
            </a:r>
            <a:endParaRPr lang="zh-CN" altLang="zh-CN" sz="2000" dirty="0" smtClean="0"/>
          </a:p>
          <a:p>
            <a:r>
              <a:rPr lang="en-US" altLang="zh-CN" sz="2000" dirty="0" smtClean="0"/>
              <a:t>a.</a:t>
            </a:r>
            <a:r>
              <a:rPr lang="zh-CN" altLang="zh-CN" sz="2000" dirty="0" smtClean="0"/>
              <a:t>询价</a:t>
            </a:r>
          </a:p>
          <a:p>
            <a:r>
              <a:rPr lang="zh-CN" altLang="zh-CN" sz="2000" dirty="0" smtClean="0"/>
              <a:t>依据缺料信息和采购申请，制定采购计划。并且联系多个公司进行采购询价，记录询价信息：采购类别、源单类型、源单号、询价日期、币种等。</a:t>
            </a:r>
          </a:p>
          <a:p>
            <a:r>
              <a:rPr lang="en-US" altLang="zh-CN" sz="2000" dirty="0" smtClean="0"/>
              <a:t>b.</a:t>
            </a:r>
            <a:r>
              <a:rPr lang="zh-CN" altLang="zh-CN" sz="2000" dirty="0" smtClean="0"/>
              <a:t>采购订单</a:t>
            </a:r>
          </a:p>
          <a:p>
            <a:r>
              <a:rPr lang="zh-CN" altLang="zh-CN" sz="2000" dirty="0" smtClean="0"/>
              <a:t>询价过后经过分析，确定采购对象、采购公司，签订采购合同，并制定采购订单，确定采购数量</a:t>
            </a:r>
          </a:p>
          <a:p>
            <a:r>
              <a:rPr lang="en-US" altLang="zh-CN" sz="2000" dirty="0" smtClean="0"/>
              <a:t>c.</a:t>
            </a:r>
            <a:r>
              <a:rPr lang="zh-CN" altLang="zh-CN" sz="2000" dirty="0" smtClean="0"/>
              <a:t>报价</a:t>
            </a:r>
          </a:p>
          <a:p>
            <a:r>
              <a:rPr lang="zh-CN" altLang="zh-CN" sz="2000" dirty="0" smtClean="0"/>
              <a:t>依据采购订单，确定采购报价。</a:t>
            </a:r>
          </a:p>
          <a:p>
            <a:r>
              <a:rPr lang="zh-CN" altLang="zh-CN" sz="2000" b="1" dirty="0" smtClean="0"/>
              <a:t>对于采购计划、采购询价、采购合同、采购订单等信息均可进行查询。</a:t>
            </a:r>
            <a:endParaRPr lang="zh-CN" altLang="zh-CN" sz="2000" dirty="0" smtClean="0"/>
          </a:p>
        </p:txBody>
      </p:sp>
      <p:sp>
        <p:nvSpPr>
          <p:cNvPr id="5" name="Freeform 40"/>
          <p:cNvSpPr/>
          <p:nvPr/>
        </p:nvSpPr>
        <p:spPr bwMode="auto">
          <a:xfrm>
            <a:off x="10104171" y="3306650"/>
            <a:ext cx="1289544" cy="917008"/>
          </a:xfrm>
          <a:custGeom>
            <a:avLst/>
            <a:gdLst>
              <a:gd name="T0" fmla="*/ 646 w 646"/>
              <a:gd name="T1" fmla="*/ 149 h 595"/>
              <a:gd name="T2" fmla="*/ 601 w 646"/>
              <a:gd name="T3" fmla="*/ 98 h 595"/>
              <a:gd name="T4" fmla="*/ 282 w 646"/>
              <a:gd name="T5" fmla="*/ 54 h 595"/>
              <a:gd name="T6" fmla="*/ 282 w 646"/>
              <a:gd name="T7" fmla="*/ 42 h 595"/>
              <a:gd name="T8" fmla="*/ 259 w 646"/>
              <a:gd name="T9" fmla="*/ 11 h 595"/>
              <a:gd name="T10" fmla="*/ 173 w 646"/>
              <a:gd name="T11" fmla="*/ 0 h 595"/>
              <a:gd name="T12" fmla="*/ 150 w 646"/>
              <a:gd name="T13" fmla="*/ 12 h 595"/>
              <a:gd name="T14" fmla="*/ 204 w 646"/>
              <a:gd name="T15" fmla="*/ 18 h 595"/>
              <a:gd name="T16" fmla="*/ 240 w 646"/>
              <a:gd name="T17" fmla="*/ 47 h 595"/>
              <a:gd name="T18" fmla="*/ 248 w 646"/>
              <a:gd name="T19" fmla="*/ 74 h 595"/>
              <a:gd name="T20" fmla="*/ 569 w 646"/>
              <a:gd name="T21" fmla="*/ 115 h 595"/>
              <a:gd name="T22" fmla="*/ 617 w 646"/>
              <a:gd name="T23" fmla="*/ 164 h 595"/>
              <a:gd name="T24" fmla="*/ 609 w 646"/>
              <a:gd name="T25" fmla="*/ 530 h 595"/>
              <a:gd name="T26" fmla="*/ 575 w 646"/>
              <a:gd name="T27" fmla="*/ 206 h 595"/>
              <a:gd name="T28" fmla="*/ 534 w 646"/>
              <a:gd name="T29" fmla="*/ 159 h 595"/>
              <a:gd name="T30" fmla="*/ 226 w 646"/>
              <a:gd name="T31" fmla="*/ 118 h 595"/>
              <a:gd name="T32" fmla="*/ 184 w 646"/>
              <a:gd name="T33" fmla="*/ 59 h 595"/>
              <a:gd name="T34" fmla="*/ 76 w 646"/>
              <a:gd name="T35" fmla="*/ 45 h 595"/>
              <a:gd name="T36" fmla="*/ 68 w 646"/>
              <a:gd name="T37" fmla="*/ 105 h 595"/>
              <a:gd name="T38" fmla="*/ 0 w 646"/>
              <a:gd name="T39" fmla="*/ 99 h 595"/>
              <a:gd name="T40" fmla="*/ 60 w 646"/>
              <a:gd name="T41" fmla="*/ 508 h 595"/>
              <a:gd name="T42" fmla="*/ 622 w 646"/>
              <a:gd name="T43" fmla="*/ 595 h 595"/>
              <a:gd name="T44" fmla="*/ 646 w 646"/>
              <a:gd name="T45" fmla="*/ 149 h 5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646" h="595">
                <a:moveTo>
                  <a:pt x="646" y="149"/>
                </a:moveTo>
                <a:cubicBezTo>
                  <a:pt x="646" y="149"/>
                  <a:pt x="643" y="106"/>
                  <a:pt x="601" y="98"/>
                </a:cubicBezTo>
                <a:cubicBezTo>
                  <a:pt x="571" y="92"/>
                  <a:pt x="282" y="54"/>
                  <a:pt x="282" y="54"/>
                </a:cubicBezTo>
                <a:lnTo>
                  <a:pt x="282" y="42"/>
                </a:lnTo>
                <a:cubicBezTo>
                  <a:pt x="282" y="42"/>
                  <a:pt x="283" y="17"/>
                  <a:pt x="259" y="11"/>
                </a:cubicBezTo>
                <a:cubicBezTo>
                  <a:pt x="234" y="6"/>
                  <a:pt x="173" y="0"/>
                  <a:pt x="173" y="0"/>
                </a:cubicBezTo>
                <a:lnTo>
                  <a:pt x="150" y="12"/>
                </a:lnTo>
                <a:lnTo>
                  <a:pt x="204" y="18"/>
                </a:lnTo>
                <a:cubicBezTo>
                  <a:pt x="204" y="18"/>
                  <a:pt x="232" y="20"/>
                  <a:pt x="240" y="47"/>
                </a:cubicBezTo>
                <a:cubicBezTo>
                  <a:pt x="248" y="74"/>
                  <a:pt x="248" y="74"/>
                  <a:pt x="248" y="74"/>
                </a:cubicBezTo>
                <a:lnTo>
                  <a:pt x="569" y="115"/>
                </a:lnTo>
                <a:cubicBezTo>
                  <a:pt x="569" y="115"/>
                  <a:pt x="608" y="115"/>
                  <a:pt x="617" y="164"/>
                </a:cubicBezTo>
                <a:cubicBezTo>
                  <a:pt x="621" y="189"/>
                  <a:pt x="605" y="432"/>
                  <a:pt x="609" y="530"/>
                </a:cubicBezTo>
                <a:lnTo>
                  <a:pt x="575" y="206"/>
                </a:lnTo>
                <a:cubicBezTo>
                  <a:pt x="575" y="206"/>
                  <a:pt x="574" y="164"/>
                  <a:pt x="534" y="159"/>
                </a:cubicBezTo>
                <a:cubicBezTo>
                  <a:pt x="493" y="154"/>
                  <a:pt x="226" y="118"/>
                  <a:pt x="226" y="118"/>
                </a:cubicBezTo>
                <a:cubicBezTo>
                  <a:pt x="226" y="118"/>
                  <a:pt x="217" y="62"/>
                  <a:pt x="184" y="59"/>
                </a:cubicBezTo>
                <a:cubicBezTo>
                  <a:pt x="151" y="56"/>
                  <a:pt x="76" y="45"/>
                  <a:pt x="76" y="45"/>
                </a:cubicBezTo>
                <a:cubicBezTo>
                  <a:pt x="76" y="45"/>
                  <a:pt x="49" y="42"/>
                  <a:pt x="68" y="105"/>
                </a:cubicBezTo>
                <a:lnTo>
                  <a:pt x="0" y="99"/>
                </a:lnTo>
                <a:lnTo>
                  <a:pt x="60" y="508"/>
                </a:lnTo>
                <a:lnTo>
                  <a:pt x="622" y="595"/>
                </a:lnTo>
                <a:lnTo>
                  <a:pt x="646" y="149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68571" tIns="34285" rIns="68571" bIns="34285" numCol="1" anchor="t" anchorCtr="0" compatLnSpc="1"/>
          <a:lstStyle/>
          <a:p>
            <a:endParaRPr lang="zh-CN" altLang="en-US" dirty="0"/>
          </a:p>
        </p:txBody>
      </p:sp>
      <p:sp>
        <p:nvSpPr>
          <p:cNvPr id="6" name="AutoShape 105"/>
          <p:cNvSpPr/>
          <p:nvPr/>
        </p:nvSpPr>
        <p:spPr bwMode="auto">
          <a:xfrm>
            <a:off x="10251974" y="1277719"/>
            <a:ext cx="1054654" cy="53656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0800" y="19438"/>
                </a:moveTo>
                <a:cubicBezTo>
                  <a:pt x="7005" y="19438"/>
                  <a:pt x="3289" y="15988"/>
                  <a:pt x="1437" y="10797"/>
                </a:cubicBezTo>
                <a:cubicBezTo>
                  <a:pt x="3298" y="5598"/>
                  <a:pt x="7009" y="2161"/>
                  <a:pt x="10800" y="2161"/>
                </a:cubicBezTo>
                <a:cubicBezTo>
                  <a:pt x="14595" y="2161"/>
                  <a:pt x="18310" y="5611"/>
                  <a:pt x="20162" y="10802"/>
                </a:cubicBezTo>
                <a:cubicBezTo>
                  <a:pt x="18301" y="16000"/>
                  <a:pt x="14590" y="19438"/>
                  <a:pt x="10800" y="19438"/>
                </a:cubicBezTo>
                <a:moveTo>
                  <a:pt x="21576" y="10561"/>
                </a:moveTo>
                <a:cubicBezTo>
                  <a:pt x="21569" y="10516"/>
                  <a:pt x="21573" y="10467"/>
                  <a:pt x="21562" y="10423"/>
                </a:cubicBezTo>
                <a:cubicBezTo>
                  <a:pt x="21558" y="10406"/>
                  <a:pt x="21548" y="10395"/>
                  <a:pt x="21544" y="10378"/>
                </a:cubicBezTo>
                <a:cubicBezTo>
                  <a:pt x="21537" y="10352"/>
                  <a:pt x="21539" y="10322"/>
                  <a:pt x="21530" y="10297"/>
                </a:cubicBezTo>
                <a:cubicBezTo>
                  <a:pt x="19569" y="4298"/>
                  <a:pt x="15302" y="0"/>
                  <a:pt x="10800" y="0"/>
                </a:cubicBezTo>
                <a:cubicBezTo>
                  <a:pt x="6297" y="0"/>
                  <a:pt x="2030" y="4290"/>
                  <a:pt x="69" y="10290"/>
                </a:cubicBezTo>
                <a:cubicBezTo>
                  <a:pt x="61" y="10316"/>
                  <a:pt x="62" y="10344"/>
                  <a:pt x="55" y="10370"/>
                </a:cubicBezTo>
                <a:cubicBezTo>
                  <a:pt x="51" y="10387"/>
                  <a:pt x="41" y="10398"/>
                  <a:pt x="37" y="10415"/>
                </a:cubicBezTo>
                <a:cubicBezTo>
                  <a:pt x="26" y="10459"/>
                  <a:pt x="30" y="10508"/>
                  <a:pt x="24" y="10554"/>
                </a:cubicBezTo>
                <a:cubicBezTo>
                  <a:pt x="12" y="10635"/>
                  <a:pt x="0" y="10714"/>
                  <a:pt x="0" y="10796"/>
                </a:cubicBezTo>
                <a:cubicBezTo>
                  <a:pt x="0" y="10878"/>
                  <a:pt x="12" y="10955"/>
                  <a:pt x="24" y="11038"/>
                </a:cubicBezTo>
                <a:cubicBezTo>
                  <a:pt x="30" y="11083"/>
                  <a:pt x="26" y="11131"/>
                  <a:pt x="37" y="11175"/>
                </a:cubicBezTo>
                <a:cubicBezTo>
                  <a:pt x="41" y="11193"/>
                  <a:pt x="51" y="11204"/>
                  <a:pt x="55" y="11220"/>
                </a:cubicBezTo>
                <a:cubicBezTo>
                  <a:pt x="62" y="11247"/>
                  <a:pt x="61" y="11276"/>
                  <a:pt x="69" y="11302"/>
                </a:cubicBezTo>
                <a:cubicBezTo>
                  <a:pt x="2030" y="17300"/>
                  <a:pt x="6297" y="21599"/>
                  <a:pt x="10800" y="21599"/>
                </a:cubicBezTo>
                <a:cubicBezTo>
                  <a:pt x="15302" y="21599"/>
                  <a:pt x="19569" y="17308"/>
                  <a:pt x="21530" y="11309"/>
                </a:cubicBezTo>
                <a:cubicBezTo>
                  <a:pt x="21539" y="11283"/>
                  <a:pt x="21537" y="11255"/>
                  <a:pt x="21544" y="11228"/>
                </a:cubicBezTo>
                <a:cubicBezTo>
                  <a:pt x="21548" y="11212"/>
                  <a:pt x="21558" y="11201"/>
                  <a:pt x="21562" y="11183"/>
                </a:cubicBezTo>
                <a:cubicBezTo>
                  <a:pt x="21573" y="11139"/>
                  <a:pt x="21569" y="11089"/>
                  <a:pt x="21576" y="11044"/>
                </a:cubicBezTo>
                <a:cubicBezTo>
                  <a:pt x="21587" y="10963"/>
                  <a:pt x="21599" y="10885"/>
                  <a:pt x="21599" y="10803"/>
                </a:cubicBezTo>
                <a:cubicBezTo>
                  <a:pt x="21599" y="10721"/>
                  <a:pt x="21587" y="10642"/>
                  <a:pt x="21576" y="10561"/>
                </a:cubicBezTo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pPr defTabSz="608965"/>
            <a:endParaRPr lang="en-US" sz="400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10580914" y="1349829"/>
            <a:ext cx="391886" cy="362857"/>
          </a:xfrm>
          <a:prstGeom prst="ellipse">
            <a:avLst/>
          </a:prstGeom>
          <a:solidFill>
            <a:srgbClr val="999999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78858" y="1843315"/>
            <a:ext cx="834571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/>
              <a:t>3).</a:t>
            </a:r>
            <a:r>
              <a:rPr lang="zh-CN" altLang="zh-CN" sz="2000" b="1" dirty="0" smtClean="0"/>
              <a:t>供货商管理</a:t>
            </a:r>
            <a:endParaRPr lang="zh-CN" altLang="zh-CN" sz="2000" dirty="0" smtClean="0"/>
          </a:p>
          <a:p>
            <a:r>
              <a:rPr lang="en-US" altLang="zh-CN" sz="2000" dirty="0" smtClean="0"/>
              <a:t>a.</a:t>
            </a:r>
            <a:r>
              <a:rPr lang="zh-CN" altLang="zh-CN" sz="2000" dirty="0" smtClean="0"/>
              <a:t>供货商档案</a:t>
            </a:r>
          </a:p>
          <a:p>
            <a:r>
              <a:rPr lang="zh-CN" altLang="zh-CN" sz="2000" dirty="0" smtClean="0"/>
              <a:t>记录供货商的基本信息和业务信息。</a:t>
            </a:r>
          </a:p>
          <a:p>
            <a:r>
              <a:rPr lang="zh-CN" altLang="zh-CN" sz="2000" dirty="0" smtClean="0"/>
              <a:t>记录供货商联系人的编号、商品、职位、电话等信息。</a:t>
            </a:r>
          </a:p>
          <a:p>
            <a:r>
              <a:rPr lang="zh-CN" altLang="zh-CN" sz="2000" dirty="0" smtClean="0"/>
              <a:t>记录供货商商品信息。</a:t>
            </a:r>
          </a:p>
          <a:p>
            <a:r>
              <a:rPr lang="en-US" altLang="zh-CN" sz="2000" dirty="0" smtClean="0"/>
              <a:t>b.</a:t>
            </a:r>
            <a:r>
              <a:rPr lang="zh-CN" altLang="zh-CN" sz="2000" dirty="0" smtClean="0"/>
              <a:t>供货商联络</a:t>
            </a:r>
          </a:p>
          <a:p>
            <a:r>
              <a:rPr lang="zh-CN" altLang="zh-CN" sz="2000" dirty="0" smtClean="0"/>
              <a:t>记录联络单编号、供应商名称、供应商联络人、我方联络人、联络方式、联络时间等信息。</a:t>
            </a:r>
          </a:p>
          <a:p>
            <a:r>
              <a:rPr lang="zh-CN" altLang="zh-CN" sz="2000" b="1" dirty="0" smtClean="0"/>
              <a:t>以上信息仅对采购部门的人员开放，可执行添加、查询、修改等操作。</a:t>
            </a:r>
            <a:endParaRPr lang="zh-CN" altLang="zh-CN" sz="2000" dirty="0" smtClean="0"/>
          </a:p>
          <a:p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7965784" y="634679"/>
            <a:ext cx="2615130" cy="2079492"/>
            <a:chOff x="7806127" y="1128165"/>
            <a:chExt cx="624418" cy="522818"/>
          </a:xfrm>
        </p:grpSpPr>
        <p:sp>
          <p:nvSpPr>
            <p:cNvPr id="3" name="Freeform 13"/>
            <p:cNvSpPr>
              <a:spLocks noEditPoints="1"/>
            </p:cNvSpPr>
            <p:nvPr/>
          </p:nvSpPr>
          <p:spPr bwMode="auto">
            <a:xfrm>
              <a:off x="7806127" y="1204365"/>
              <a:ext cx="378884" cy="378884"/>
            </a:xfrm>
            <a:custGeom>
              <a:avLst/>
              <a:gdLst/>
              <a:ahLst/>
              <a:cxnLst>
                <a:cxn ang="0">
                  <a:pos x="208" y="331"/>
                </a:cxn>
                <a:cxn ang="0">
                  <a:pos x="239" y="322"/>
                </a:cxn>
                <a:cxn ang="0">
                  <a:pos x="286" y="326"/>
                </a:cxn>
                <a:cxn ang="0">
                  <a:pos x="307" y="267"/>
                </a:cxn>
                <a:cxn ang="0">
                  <a:pos x="328" y="223"/>
                </a:cxn>
                <a:cxn ang="0">
                  <a:pos x="359" y="150"/>
                </a:cxn>
                <a:cxn ang="0">
                  <a:pos x="328" y="136"/>
                </a:cxn>
                <a:cxn ang="0">
                  <a:pos x="307" y="91"/>
                </a:cxn>
                <a:cxn ang="0">
                  <a:pos x="267" y="51"/>
                </a:cxn>
                <a:cxn ang="0">
                  <a:pos x="239" y="37"/>
                </a:cxn>
                <a:cxn ang="0">
                  <a:pos x="208" y="0"/>
                </a:cxn>
                <a:cxn ang="0">
                  <a:pos x="179" y="65"/>
                </a:cxn>
                <a:cxn ang="0">
                  <a:pos x="213" y="70"/>
                </a:cxn>
                <a:cxn ang="0">
                  <a:pos x="244" y="85"/>
                </a:cxn>
                <a:cxn ang="0">
                  <a:pos x="267" y="106"/>
                </a:cxn>
                <a:cxn ang="0">
                  <a:pos x="284" y="134"/>
                </a:cxn>
                <a:cxn ang="0">
                  <a:pos x="293" y="168"/>
                </a:cxn>
                <a:cxn ang="0">
                  <a:pos x="293" y="191"/>
                </a:cxn>
                <a:cxn ang="0">
                  <a:pos x="284" y="223"/>
                </a:cxn>
                <a:cxn ang="0">
                  <a:pos x="267" y="252"/>
                </a:cxn>
                <a:cxn ang="0">
                  <a:pos x="244" y="274"/>
                </a:cxn>
                <a:cxn ang="0">
                  <a:pos x="213" y="289"/>
                </a:cxn>
                <a:cxn ang="0">
                  <a:pos x="179" y="294"/>
                </a:cxn>
                <a:cxn ang="0">
                  <a:pos x="32" y="286"/>
                </a:cxn>
                <a:cxn ang="0">
                  <a:pos x="92" y="307"/>
                </a:cxn>
                <a:cxn ang="0">
                  <a:pos x="135" y="327"/>
                </a:cxn>
                <a:cxn ang="0">
                  <a:pos x="179" y="358"/>
                </a:cxn>
                <a:cxn ang="0">
                  <a:pos x="179" y="294"/>
                </a:cxn>
                <a:cxn ang="0">
                  <a:pos x="145" y="289"/>
                </a:cxn>
                <a:cxn ang="0">
                  <a:pos x="115" y="274"/>
                </a:cxn>
                <a:cxn ang="0">
                  <a:pos x="92" y="252"/>
                </a:cxn>
                <a:cxn ang="0">
                  <a:pos x="74" y="223"/>
                </a:cxn>
                <a:cxn ang="0">
                  <a:pos x="66" y="191"/>
                </a:cxn>
                <a:cxn ang="0">
                  <a:pos x="66" y="168"/>
                </a:cxn>
                <a:cxn ang="0">
                  <a:pos x="74" y="134"/>
                </a:cxn>
                <a:cxn ang="0">
                  <a:pos x="92" y="106"/>
                </a:cxn>
                <a:cxn ang="0">
                  <a:pos x="115" y="85"/>
                </a:cxn>
                <a:cxn ang="0">
                  <a:pos x="145" y="70"/>
                </a:cxn>
                <a:cxn ang="0">
                  <a:pos x="179" y="65"/>
                </a:cxn>
                <a:cxn ang="0">
                  <a:pos x="179" y="0"/>
                </a:cxn>
                <a:cxn ang="0">
                  <a:pos x="151" y="27"/>
                </a:cxn>
                <a:cxn ang="0">
                  <a:pos x="105" y="43"/>
                </a:cxn>
                <a:cxn ang="0">
                  <a:pos x="32" y="72"/>
                </a:cxn>
                <a:cxn ang="0">
                  <a:pos x="43" y="105"/>
                </a:cxn>
                <a:cxn ang="0">
                  <a:pos x="27" y="150"/>
                </a:cxn>
                <a:cxn ang="0">
                  <a:pos x="27" y="207"/>
                </a:cxn>
                <a:cxn ang="0">
                  <a:pos x="36" y="238"/>
                </a:cxn>
                <a:cxn ang="0">
                  <a:pos x="52" y="267"/>
                </a:cxn>
              </a:cxnLst>
              <a:rect l="0" t="0" r="r" b="b"/>
              <a:pathLst>
                <a:path w="359" h="358">
                  <a:moveTo>
                    <a:pt x="179" y="358"/>
                  </a:moveTo>
                  <a:lnTo>
                    <a:pt x="208" y="358"/>
                  </a:lnTo>
                  <a:lnTo>
                    <a:pt x="208" y="331"/>
                  </a:lnTo>
                  <a:lnTo>
                    <a:pt x="208" y="331"/>
                  </a:lnTo>
                  <a:lnTo>
                    <a:pt x="224" y="327"/>
                  </a:lnTo>
                  <a:lnTo>
                    <a:pt x="239" y="322"/>
                  </a:lnTo>
                  <a:lnTo>
                    <a:pt x="254" y="315"/>
                  </a:lnTo>
                  <a:lnTo>
                    <a:pt x="267" y="307"/>
                  </a:lnTo>
                  <a:lnTo>
                    <a:pt x="286" y="326"/>
                  </a:lnTo>
                  <a:lnTo>
                    <a:pt x="326" y="286"/>
                  </a:lnTo>
                  <a:lnTo>
                    <a:pt x="307" y="267"/>
                  </a:lnTo>
                  <a:lnTo>
                    <a:pt x="307" y="267"/>
                  </a:lnTo>
                  <a:lnTo>
                    <a:pt x="315" y="253"/>
                  </a:lnTo>
                  <a:lnTo>
                    <a:pt x="323" y="238"/>
                  </a:lnTo>
                  <a:lnTo>
                    <a:pt x="328" y="223"/>
                  </a:lnTo>
                  <a:lnTo>
                    <a:pt x="331" y="207"/>
                  </a:lnTo>
                  <a:lnTo>
                    <a:pt x="359" y="207"/>
                  </a:lnTo>
                  <a:lnTo>
                    <a:pt x="359" y="150"/>
                  </a:lnTo>
                  <a:lnTo>
                    <a:pt x="331" y="150"/>
                  </a:lnTo>
                  <a:lnTo>
                    <a:pt x="331" y="150"/>
                  </a:lnTo>
                  <a:lnTo>
                    <a:pt x="328" y="136"/>
                  </a:lnTo>
                  <a:lnTo>
                    <a:pt x="323" y="119"/>
                  </a:lnTo>
                  <a:lnTo>
                    <a:pt x="315" y="105"/>
                  </a:lnTo>
                  <a:lnTo>
                    <a:pt x="307" y="91"/>
                  </a:lnTo>
                  <a:lnTo>
                    <a:pt x="326" y="72"/>
                  </a:lnTo>
                  <a:lnTo>
                    <a:pt x="286" y="33"/>
                  </a:lnTo>
                  <a:lnTo>
                    <a:pt x="267" y="51"/>
                  </a:lnTo>
                  <a:lnTo>
                    <a:pt x="267" y="51"/>
                  </a:lnTo>
                  <a:lnTo>
                    <a:pt x="254" y="43"/>
                  </a:lnTo>
                  <a:lnTo>
                    <a:pt x="239" y="37"/>
                  </a:lnTo>
                  <a:lnTo>
                    <a:pt x="224" y="30"/>
                  </a:lnTo>
                  <a:lnTo>
                    <a:pt x="208" y="27"/>
                  </a:lnTo>
                  <a:lnTo>
                    <a:pt x="208" y="0"/>
                  </a:lnTo>
                  <a:lnTo>
                    <a:pt x="179" y="0"/>
                  </a:lnTo>
                  <a:lnTo>
                    <a:pt x="179" y="65"/>
                  </a:lnTo>
                  <a:lnTo>
                    <a:pt x="179" y="65"/>
                  </a:lnTo>
                  <a:lnTo>
                    <a:pt x="190" y="65"/>
                  </a:lnTo>
                  <a:lnTo>
                    <a:pt x="203" y="68"/>
                  </a:lnTo>
                  <a:lnTo>
                    <a:pt x="213" y="70"/>
                  </a:lnTo>
                  <a:lnTo>
                    <a:pt x="224" y="74"/>
                  </a:lnTo>
                  <a:lnTo>
                    <a:pt x="234" y="79"/>
                  </a:lnTo>
                  <a:lnTo>
                    <a:pt x="244" y="85"/>
                  </a:lnTo>
                  <a:lnTo>
                    <a:pt x="252" y="91"/>
                  </a:lnTo>
                  <a:lnTo>
                    <a:pt x="260" y="98"/>
                  </a:lnTo>
                  <a:lnTo>
                    <a:pt x="267" y="106"/>
                  </a:lnTo>
                  <a:lnTo>
                    <a:pt x="275" y="116"/>
                  </a:lnTo>
                  <a:lnTo>
                    <a:pt x="279" y="124"/>
                  </a:lnTo>
                  <a:lnTo>
                    <a:pt x="284" y="134"/>
                  </a:lnTo>
                  <a:lnTo>
                    <a:pt x="288" y="145"/>
                  </a:lnTo>
                  <a:lnTo>
                    <a:pt x="292" y="157"/>
                  </a:lnTo>
                  <a:lnTo>
                    <a:pt x="293" y="168"/>
                  </a:lnTo>
                  <a:lnTo>
                    <a:pt x="293" y="179"/>
                  </a:lnTo>
                  <a:lnTo>
                    <a:pt x="293" y="179"/>
                  </a:lnTo>
                  <a:lnTo>
                    <a:pt x="293" y="191"/>
                  </a:lnTo>
                  <a:lnTo>
                    <a:pt x="292" y="202"/>
                  </a:lnTo>
                  <a:lnTo>
                    <a:pt x="288" y="213"/>
                  </a:lnTo>
                  <a:lnTo>
                    <a:pt x="284" y="223"/>
                  </a:lnTo>
                  <a:lnTo>
                    <a:pt x="279" y="233"/>
                  </a:lnTo>
                  <a:lnTo>
                    <a:pt x="275" y="243"/>
                  </a:lnTo>
                  <a:lnTo>
                    <a:pt x="267" y="252"/>
                  </a:lnTo>
                  <a:lnTo>
                    <a:pt x="260" y="260"/>
                  </a:lnTo>
                  <a:lnTo>
                    <a:pt x="252" y="268"/>
                  </a:lnTo>
                  <a:lnTo>
                    <a:pt x="244" y="274"/>
                  </a:lnTo>
                  <a:lnTo>
                    <a:pt x="234" y="280"/>
                  </a:lnTo>
                  <a:lnTo>
                    <a:pt x="224" y="285"/>
                  </a:lnTo>
                  <a:lnTo>
                    <a:pt x="213" y="289"/>
                  </a:lnTo>
                  <a:lnTo>
                    <a:pt x="203" y="291"/>
                  </a:lnTo>
                  <a:lnTo>
                    <a:pt x="190" y="293"/>
                  </a:lnTo>
                  <a:lnTo>
                    <a:pt x="179" y="294"/>
                  </a:lnTo>
                  <a:lnTo>
                    <a:pt x="179" y="358"/>
                  </a:lnTo>
                  <a:close/>
                  <a:moveTo>
                    <a:pt x="52" y="267"/>
                  </a:moveTo>
                  <a:lnTo>
                    <a:pt x="32" y="286"/>
                  </a:lnTo>
                  <a:lnTo>
                    <a:pt x="73" y="326"/>
                  </a:lnTo>
                  <a:lnTo>
                    <a:pt x="92" y="307"/>
                  </a:lnTo>
                  <a:lnTo>
                    <a:pt x="92" y="307"/>
                  </a:lnTo>
                  <a:lnTo>
                    <a:pt x="105" y="315"/>
                  </a:lnTo>
                  <a:lnTo>
                    <a:pt x="120" y="322"/>
                  </a:lnTo>
                  <a:lnTo>
                    <a:pt x="135" y="327"/>
                  </a:lnTo>
                  <a:lnTo>
                    <a:pt x="151" y="331"/>
                  </a:lnTo>
                  <a:lnTo>
                    <a:pt x="151" y="358"/>
                  </a:lnTo>
                  <a:lnTo>
                    <a:pt x="179" y="358"/>
                  </a:lnTo>
                  <a:lnTo>
                    <a:pt x="179" y="294"/>
                  </a:lnTo>
                  <a:lnTo>
                    <a:pt x="179" y="294"/>
                  </a:lnTo>
                  <a:lnTo>
                    <a:pt x="179" y="294"/>
                  </a:lnTo>
                  <a:lnTo>
                    <a:pt x="168" y="293"/>
                  </a:lnTo>
                  <a:lnTo>
                    <a:pt x="156" y="291"/>
                  </a:lnTo>
                  <a:lnTo>
                    <a:pt x="145" y="289"/>
                  </a:lnTo>
                  <a:lnTo>
                    <a:pt x="135" y="285"/>
                  </a:lnTo>
                  <a:lnTo>
                    <a:pt x="125" y="280"/>
                  </a:lnTo>
                  <a:lnTo>
                    <a:pt x="115" y="274"/>
                  </a:lnTo>
                  <a:lnTo>
                    <a:pt x="106" y="268"/>
                  </a:lnTo>
                  <a:lnTo>
                    <a:pt x="99" y="260"/>
                  </a:lnTo>
                  <a:lnTo>
                    <a:pt x="92" y="252"/>
                  </a:lnTo>
                  <a:lnTo>
                    <a:pt x="84" y="243"/>
                  </a:lnTo>
                  <a:lnTo>
                    <a:pt x="79" y="233"/>
                  </a:lnTo>
                  <a:lnTo>
                    <a:pt x="74" y="223"/>
                  </a:lnTo>
                  <a:lnTo>
                    <a:pt x="71" y="213"/>
                  </a:lnTo>
                  <a:lnTo>
                    <a:pt x="67" y="202"/>
                  </a:lnTo>
                  <a:lnTo>
                    <a:pt x="66" y="191"/>
                  </a:lnTo>
                  <a:lnTo>
                    <a:pt x="64" y="179"/>
                  </a:lnTo>
                  <a:lnTo>
                    <a:pt x="64" y="179"/>
                  </a:lnTo>
                  <a:lnTo>
                    <a:pt x="66" y="168"/>
                  </a:lnTo>
                  <a:lnTo>
                    <a:pt x="67" y="157"/>
                  </a:lnTo>
                  <a:lnTo>
                    <a:pt x="71" y="145"/>
                  </a:lnTo>
                  <a:lnTo>
                    <a:pt x="74" y="134"/>
                  </a:lnTo>
                  <a:lnTo>
                    <a:pt x="79" y="124"/>
                  </a:lnTo>
                  <a:lnTo>
                    <a:pt x="84" y="116"/>
                  </a:lnTo>
                  <a:lnTo>
                    <a:pt x="92" y="106"/>
                  </a:lnTo>
                  <a:lnTo>
                    <a:pt x="99" y="98"/>
                  </a:lnTo>
                  <a:lnTo>
                    <a:pt x="106" y="91"/>
                  </a:lnTo>
                  <a:lnTo>
                    <a:pt x="115" y="85"/>
                  </a:lnTo>
                  <a:lnTo>
                    <a:pt x="125" y="79"/>
                  </a:lnTo>
                  <a:lnTo>
                    <a:pt x="135" y="74"/>
                  </a:lnTo>
                  <a:lnTo>
                    <a:pt x="145" y="70"/>
                  </a:lnTo>
                  <a:lnTo>
                    <a:pt x="156" y="68"/>
                  </a:lnTo>
                  <a:lnTo>
                    <a:pt x="168" y="65"/>
                  </a:lnTo>
                  <a:lnTo>
                    <a:pt x="179" y="65"/>
                  </a:lnTo>
                  <a:lnTo>
                    <a:pt x="179" y="65"/>
                  </a:lnTo>
                  <a:lnTo>
                    <a:pt x="179" y="65"/>
                  </a:lnTo>
                  <a:lnTo>
                    <a:pt x="179" y="0"/>
                  </a:lnTo>
                  <a:lnTo>
                    <a:pt x="151" y="0"/>
                  </a:lnTo>
                  <a:lnTo>
                    <a:pt x="151" y="27"/>
                  </a:lnTo>
                  <a:lnTo>
                    <a:pt x="151" y="27"/>
                  </a:lnTo>
                  <a:lnTo>
                    <a:pt x="135" y="30"/>
                  </a:lnTo>
                  <a:lnTo>
                    <a:pt x="120" y="37"/>
                  </a:lnTo>
                  <a:lnTo>
                    <a:pt x="105" y="43"/>
                  </a:lnTo>
                  <a:lnTo>
                    <a:pt x="92" y="51"/>
                  </a:lnTo>
                  <a:lnTo>
                    <a:pt x="73" y="33"/>
                  </a:lnTo>
                  <a:lnTo>
                    <a:pt x="32" y="72"/>
                  </a:lnTo>
                  <a:lnTo>
                    <a:pt x="52" y="91"/>
                  </a:lnTo>
                  <a:lnTo>
                    <a:pt x="52" y="91"/>
                  </a:lnTo>
                  <a:lnTo>
                    <a:pt x="43" y="105"/>
                  </a:lnTo>
                  <a:lnTo>
                    <a:pt x="36" y="119"/>
                  </a:lnTo>
                  <a:lnTo>
                    <a:pt x="31" y="136"/>
                  </a:lnTo>
                  <a:lnTo>
                    <a:pt x="27" y="150"/>
                  </a:lnTo>
                  <a:lnTo>
                    <a:pt x="0" y="150"/>
                  </a:lnTo>
                  <a:lnTo>
                    <a:pt x="0" y="207"/>
                  </a:lnTo>
                  <a:lnTo>
                    <a:pt x="27" y="207"/>
                  </a:lnTo>
                  <a:lnTo>
                    <a:pt x="27" y="207"/>
                  </a:lnTo>
                  <a:lnTo>
                    <a:pt x="31" y="223"/>
                  </a:lnTo>
                  <a:lnTo>
                    <a:pt x="36" y="238"/>
                  </a:lnTo>
                  <a:lnTo>
                    <a:pt x="43" y="253"/>
                  </a:lnTo>
                  <a:lnTo>
                    <a:pt x="52" y="267"/>
                  </a:lnTo>
                  <a:lnTo>
                    <a:pt x="52" y="267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>
                <a:cs typeface="+mn-ea"/>
                <a:sym typeface="+mn-lt"/>
              </a:endParaRPr>
            </a:p>
          </p:txBody>
        </p:sp>
        <p:sp>
          <p:nvSpPr>
            <p:cNvPr id="4" name="Freeform 14"/>
            <p:cNvSpPr>
              <a:spLocks noEditPoints="1"/>
            </p:cNvSpPr>
            <p:nvPr/>
          </p:nvSpPr>
          <p:spPr bwMode="auto">
            <a:xfrm>
              <a:off x="8182894" y="1407565"/>
              <a:ext cx="243418" cy="243418"/>
            </a:xfrm>
            <a:custGeom>
              <a:avLst/>
              <a:gdLst/>
              <a:ahLst/>
              <a:cxnLst>
                <a:cxn ang="0">
                  <a:pos x="131" y="20"/>
                </a:cxn>
                <a:cxn ang="0">
                  <a:pos x="152" y="6"/>
                </a:cxn>
                <a:cxn ang="0">
                  <a:pos x="183" y="21"/>
                </a:cxn>
                <a:cxn ang="0">
                  <a:pos x="179" y="42"/>
                </a:cxn>
                <a:cxn ang="0">
                  <a:pos x="198" y="64"/>
                </a:cxn>
                <a:cxn ang="0">
                  <a:pos x="219" y="64"/>
                </a:cxn>
                <a:cxn ang="0">
                  <a:pos x="230" y="97"/>
                </a:cxn>
                <a:cxn ang="0">
                  <a:pos x="213" y="109"/>
                </a:cxn>
                <a:cxn ang="0">
                  <a:pos x="210" y="137"/>
                </a:cxn>
                <a:cxn ang="0">
                  <a:pos x="225" y="152"/>
                </a:cxn>
                <a:cxn ang="0">
                  <a:pos x="210" y="183"/>
                </a:cxn>
                <a:cxn ang="0">
                  <a:pos x="189" y="179"/>
                </a:cxn>
                <a:cxn ang="0">
                  <a:pos x="167" y="198"/>
                </a:cxn>
                <a:cxn ang="0">
                  <a:pos x="167" y="220"/>
                </a:cxn>
                <a:cxn ang="0">
                  <a:pos x="135" y="230"/>
                </a:cxn>
                <a:cxn ang="0">
                  <a:pos x="123" y="213"/>
                </a:cxn>
                <a:cxn ang="0">
                  <a:pos x="115" y="163"/>
                </a:cxn>
                <a:cxn ang="0">
                  <a:pos x="136" y="158"/>
                </a:cxn>
                <a:cxn ang="0">
                  <a:pos x="153" y="144"/>
                </a:cxn>
                <a:cxn ang="0">
                  <a:pos x="161" y="131"/>
                </a:cxn>
                <a:cxn ang="0">
                  <a:pos x="161" y="103"/>
                </a:cxn>
                <a:cxn ang="0">
                  <a:pos x="147" y="80"/>
                </a:cxn>
                <a:cxn ang="0">
                  <a:pos x="130" y="71"/>
                </a:cxn>
                <a:cxn ang="0">
                  <a:pos x="115" y="19"/>
                </a:cxn>
                <a:cxn ang="0">
                  <a:pos x="11" y="167"/>
                </a:cxn>
                <a:cxn ang="0">
                  <a:pos x="1" y="135"/>
                </a:cxn>
                <a:cxn ang="0">
                  <a:pos x="19" y="123"/>
                </a:cxn>
                <a:cxn ang="0">
                  <a:pos x="20" y="94"/>
                </a:cxn>
                <a:cxn ang="0">
                  <a:pos x="5" y="79"/>
                </a:cxn>
                <a:cxn ang="0">
                  <a:pos x="21" y="48"/>
                </a:cxn>
                <a:cxn ang="0">
                  <a:pos x="42" y="52"/>
                </a:cxn>
                <a:cxn ang="0">
                  <a:pos x="63" y="34"/>
                </a:cxn>
                <a:cxn ang="0">
                  <a:pos x="63" y="12"/>
                </a:cxn>
                <a:cxn ang="0">
                  <a:pos x="97" y="1"/>
                </a:cxn>
                <a:cxn ang="0">
                  <a:pos x="109" y="19"/>
                </a:cxn>
                <a:cxn ang="0">
                  <a:pos x="115" y="68"/>
                </a:cxn>
                <a:cxn ang="0">
                  <a:pos x="94" y="73"/>
                </a:cxn>
                <a:cxn ang="0">
                  <a:pos x="78" y="88"/>
                </a:cxn>
                <a:cxn ang="0">
                  <a:pos x="71" y="100"/>
                </a:cxn>
                <a:cxn ang="0">
                  <a:pos x="71" y="129"/>
                </a:cxn>
                <a:cxn ang="0">
                  <a:pos x="84" y="151"/>
                </a:cxn>
                <a:cxn ang="0">
                  <a:pos x="100" y="161"/>
                </a:cxn>
                <a:cxn ang="0">
                  <a:pos x="115" y="213"/>
                </a:cxn>
                <a:cxn ang="0">
                  <a:pos x="84" y="208"/>
                </a:cxn>
                <a:cxn ang="0">
                  <a:pos x="68" y="221"/>
                </a:cxn>
                <a:cxn ang="0">
                  <a:pos x="40" y="203"/>
                </a:cxn>
                <a:cxn ang="0">
                  <a:pos x="45" y="183"/>
                </a:cxn>
                <a:cxn ang="0">
                  <a:pos x="29" y="160"/>
                </a:cxn>
              </a:cxnLst>
              <a:rect l="0" t="0" r="r" b="b"/>
              <a:pathLst>
                <a:path w="231" h="231">
                  <a:moveTo>
                    <a:pt x="115" y="19"/>
                  </a:moveTo>
                  <a:lnTo>
                    <a:pt x="115" y="19"/>
                  </a:lnTo>
                  <a:lnTo>
                    <a:pt x="131" y="20"/>
                  </a:lnTo>
                  <a:lnTo>
                    <a:pt x="146" y="24"/>
                  </a:lnTo>
                  <a:lnTo>
                    <a:pt x="152" y="6"/>
                  </a:lnTo>
                  <a:lnTo>
                    <a:pt x="152" y="6"/>
                  </a:lnTo>
                  <a:lnTo>
                    <a:pt x="163" y="10"/>
                  </a:lnTo>
                  <a:lnTo>
                    <a:pt x="173" y="15"/>
                  </a:lnTo>
                  <a:lnTo>
                    <a:pt x="183" y="21"/>
                  </a:lnTo>
                  <a:lnTo>
                    <a:pt x="192" y="29"/>
                  </a:lnTo>
                  <a:lnTo>
                    <a:pt x="179" y="42"/>
                  </a:lnTo>
                  <a:lnTo>
                    <a:pt x="179" y="42"/>
                  </a:lnTo>
                  <a:lnTo>
                    <a:pt x="187" y="48"/>
                  </a:lnTo>
                  <a:lnTo>
                    <a:pt x="193" y="56"/>
                  </a:lnTo>
                  <a:lnTo>
                    <a:pt x="198" y="64"/>
                  </a:lnTo>
                  <a:lnTo>
                    <a:pt x="203" y="72"/>
                  </a:lnTo>
                  <a:lnTo>
                    <a:pt x="219" y="64"/>
                  </a:lnTo>
                  <a:lnTo>
                    <a:pt x="219" y="64"/>
                  </a:lnTo>
                  <a:lnTo>
                    <a:pt x="224" y="74"/>
                  </a:lnTo>
                  <a:lnTo>
                    <a:pt x="228" y="85"/>
                  </a:lnTo>
                  <a:lnTo>
                    <a:pt x="230" y="97"/>
                  </a:lnTo>
                  <a:lnTo>
                    <a:pt x="231" y="108"/>
                  </a:lnTo>
                  <a:lnTo>
                    <a:pt x="213" y="109"/>
                  </a:lnTo>
                  <a:lnTo>
                    <a:pt x="213" y="109"/>
                  </a:lnTo>
                  <a:lnTo>
                    <a:pt x="213" y="119"/>
                  </a:lnTo>
                  <a:lnTo>
                    <a:pt x="213" y="127"/>
                  </a:lnTo>
                  <a:lnTo>
                    <a:pt x="210" y="137"/>
                  </a:lnTo>
                  <a:lnTo>
                    <a:pt x="208" y="147"/>
                  </a:lnTo>
                  <a:lnTo>
                    <a:pt x="225" y="152"/>
                  </a:lnTo>
                  <a:lnTo>
                    <a:pt x="225" y="152"/>
                  </a:lnTo>
                  <a:lnTo>
                    <a:pt x="221" y="163"/>
                  </a:lnTo>
                  <a:lnTo>
                    <a:pt x="217" y="173"/>
                  </a:lnTo>
                  <a:lnTo>
                    <a:pt x="210" y="183"/>
                  </a:lnTo>
                  <a:lnTo>
                    <a:pt x="203" y="192"/>
                  </a:lnTo>
                  <a:lnTo>
                    <a:pt x="189" y="179"/>
                  </a:lnTo>
                  <a:lnTo>
                    <a:pt x="189" y="179"/>
                  </a:lnTo>
                  <a:lnTo>
                    <a:pt x="183" y="187"/>
                  </a:lnTo>
                  <a:lnTo>
                    <a:pt x="176" y="193"/>
                  </a:lnTo>
                  <a:lnTo>
                    <a:pt x="167" y="198"/>
                  </a:lnTo>
                  <a:lnTo>
                    <a:pt x="160" y="203"/>
                  </a:lnTo>
                  <a:lnTo>
                    <a:pt x="167" y="220"/>
                  </a:lnTo>
                  <a:lnTo>
                    <a:pt x="167" y="220"/>
                  </a:lnTo>
                  <a:lnTo>
                    <a:pt x="157" y="224"/>
                  </a:lnTo>
                  <a:lnTo>
                    <a:pt x="146" y="228"/>
                  </a:lnTo>
                  <a:lnTo>
                    <a:pt x="135" y="230"/>
                  </a:lnTo>
                  <a:lnTo>
                    <a:pt x="124" y="231"/>
                  </a:lnTo>
                  <a:lnTo>
                    <a:pt x="123" y="213"/>
                  </a:lnTo>
                  <a:lnTo>
                    <a:pt x="123" y="213"/>
                  </a:lnTo>
                  <a:lnTo>
                    <a:pt x="115" y="213"/>
                  </a:lnTo>
                  <a:lnTo>
                    <a:pt x="115" y="163"/>
                  </a:lnTo>
                  <a:lnTo>
                    <a:pt x="115" y="163"/>
                  </a:lnTo>
                  <a:lnTo>
                    <a:pt x="123" y="162"/>
                  </a:lnTo>
                  <a:lnTo>
                    <a:pt x="130" y="161"/>
                  </a:lnTo>
                  <a:lnTo>
                    <a:pt x="136" y="158"/>
                  </a:lnTo>
                  <a:lnTo>
                    <a:pt x="144" y="155"/>
                  </a:lnTo>
                  <a:lnTo>
                    <a:pt x="149" y="150"/>
                  </a:lnTo>
                  <a:lnTo>
                    <a:pt x="153" y="144"/>
                  </a:lnTo>
                  <a:lnTo>
                    <a:pt x="157" y="137"/>
                  </a:lnTo>
                  <a:lnTo>
                    <a:pt x="161" y="131"/>
                  </a:lnTo>
                  <a:lnTo>
                    <a:pt x="161" y="131"/>
                  </a:lnTo>
                  <a:lnTo>
                    <a:pt x="162" y="121"/>
                  </a:lnTo>
                  <a:lnTo>
                    <a:pt x="162" y="113"/>
                  </a:lnTo>
                  <a:lnTo>
                    <a:pt x="161" y="103"/>
                  </a:lnTo>
                  <a:lnTo>
                    <a:pt x="158" y="94"/>
                  </a:lnTo>
                  <a:lnTo>
                    <a:pt x="153" y="87"/>
                  </a:lnTo>
                  <a:lnTo>
                    <a:pt x="147" y="80"/>
                  </a:lnTo>
                  <a:lnTo>
                    <a:pt x="140" y="74"/>
                  </a:lnTo>
                  <a:lnTo>
                    <a:pt x="130" y="71"/>
                  </a:lnTo>
                  <a:lnTo>
                    <a:pt x="130" y="71"/>
                  </a:lnTo>
                  <a:lnTo>
                    <a:pt x="123" y="69"/>
                  </a:lnTo>
                  <a:lnTo>
                    <a:pt x="115" y="68"/>
                  </a:lnTo>
                  <a:lnTo>
                    <a:pt x="115" y="19"/>
                  </a:lnTo>
                  <a:close/>
                  <a:moveTo>
                    <a:pt x="29" y="160"/>
                  </a:moveTo>
                  <a:lnTo>
                    <a:pt x="11" y="167"/>
                  </a:lnTo>
                  <a:lnTo>
                    <a:pt x="11" y="167"/>
                  </a:lnTo>
                  <a:lnTo>
                    <a:pt x="8" y="157"/>
                  </a:lnTo>
                  <a:lnTo>
                    <a:pt x="4" y="146"/>
                  </a:lnTo>
                  <a:lnTo>
                    <a:pt x="1" y="135"/>
                  </a:lnTo>
                  <a:lnTo>
                    <a:pt x="0" y="124"/>
                  </a:lnTo>
                  <a:lnTo>
                    <a:pt x="19" y="123"/>
                  </a:lnTo>
                  <a:lnTo>
                    <a:pt x="19" y="123"/>
                  </a:lnTo>
                  <a:lnTo>
                    <a:pt x="17" y="114"/>
                  </a:lnTo>
                  <a:lnTo>
                    <a:pt x="19" y="104"/>
                  </a:lnTo>
                  <a:lnTo>
                    <a:pt x="20" y="94"/>
                  </a:lnTo>
                  <a:lnTo>
                    <a:pt x="24" y="85"/>
                  </a:lnTo>
                  <a:lnTo>
                    <a:pt x="5" y="79"/>
                  </a:lnTo>
                  <a:lnTo>
                    <a:pt x="5" y="79"/>
                  </a:lnTo>
                  <a:lnTo>
                    <a:pt x="10" y="68"/>
                  </a:lnTo>
                  <a:lnTo>
                    <a:pt x="15" y="58"/>
                  </a:lnTo>
                  <a:lnTo>
                    <a:pt x="21" y="48"/>
                  </a:lnTo>
                  <a:lnTo>
                    <a:pt x="29" y="40"/>
                  </a:lnTo>
                  <a:lnTo>
                    <a:pt x="42" y="52"/>
                  </a:lnTo>
                  <a:lnTo>
                    <a:pt x="42" y="52"/>
                  </a:lnTo>
                  <a:lnTo>
                    <a:pt x="48" y="45"/>
                  </a:lnTo>
                  <a:lnTo>
                    <a:pt x="56" y="38"/>
                  </a:lnTo>
                  <a:lnTo>
                    <a:pt x="63" y="34"/>
                  </a:lnTo>
                  <a:lnTo>
                    <a:pt x="72" y="29"/>
                  </a:lnTo>
                  <a:lnTo>
                    <a:pt x="63" y="12"/>
                  </a:lnTo>
                  <a:lnTo>
                    <a:pt x="63" y="12"/>
                  </a:lnTo>
                  <a:lnTo>
                    <a:pt x="74" y="8"/>
                  </a:lnTo>
                  <a:lnTo>
                    <a:pt x="85" y="4"/>
                  </a:lnTo>
                  <a:lnTo>
                    <a:pt x="97" y="1"/>
                  </a:lnTo>
                  <a:lnTo>
                    <a:pt x="108" y="0"/>
                  </a:lnTo>
                  <a:lnTo>
                    <a:pt x="109" y="19"/>
                  </a:lnTo>
                  <a:lnTo>
                    <a:pt x="109" y="19"/>
                  </a:lnTo>
                  <a:lnTo>
                    <a:pt x="115" y="19"/>
                  </a:lnTo>
                  <a:lnTo>
                    <a:pt x="115" y="68"/>
                  </a:lnTo>
                  <a:lnTo>
                    <a:pt x="115" y="68"/>
                  </a:lnTo>
                  <a:lnTo>
                    <a:pt x="108" y="69"/>
                  </a:lnTo>
                  <a:lnTo>
                    <a:pt x="102" y="71"/>
                  </a:lnTo>
                  <a:lnTo>
                    <a:pt x="94" y="73"/>
                  </a:lnTo>
                  <a:lnTo>
                    <a:pt x="88" y="77"/>
                  </a:lnTo>
                  <a:lnTo>
                    <a:pt x="83" y="82"/>
                  </a:lnTo>
                  <a:lnTo>
                    <a:pt x="78" y="88"/>
                  </a:lnTo>
                  <a:lnTo>
                    <a:pt x="74" y="94"/>
                  </a:lnTo>
                  <a:lnTo>
                    <a:pt x="71" y="100"/>
                  </a:lnTo>
                  <a:lnTo>
                    <a:pt x="71" y="100"/>
                  </a:lnTo>
                  <a:lnTo>
                    <a:pt x="68" y="110"/>
                  </a:lnTo>
                  <a:lnTo>
                    <a:pt x="68" y="120"/>
                  </a:lnTo>
                  <a:lnTo>
                    <a:pt x="71" y="129"/>
                  </a:lnTo>
                  <a:lnTo>
                    <a:pt x="73" y="137"/>
                  </a:lnTo>
                  <a:lnTo>
                    <a:pt x="78" y="145"/>
                  </a:lnTo>
                  <a:lnTo>
                    <a:pt x="84" y="151"/>
                  </a:lnTo>
                  <a:lnTo>
                    <a:pt x="92" y="157"/>
                  </a:lnTo>
                  <a:lnTo>
                    <a:pt x="100" y="161"/>
                  </a:lnTo>
                  <a:lnTo>
                    <a:pt x="100" y="161"/>
                  </a:lnTo>
                  <a:lnTo>
                    <a:pt x="108" y="162"/>
                  </a:lnTo>
                  <a:lnTo>
                    <a:pt x="115" y="163"/>
                  </a:lnTo>
                  <a:lnTo>
                    <a:pt x="115" y="213"/>
                  </a:lnTo>
                  <a:lnTo>
                    <a:pt x="115" y="213"/>
                  </a:lnTo>
                  <a:lnTo>
                    <a:pt x="100" y="212"/>
                  </a:lnTo>
                  <a:lnTo>
                    <a:pt x="84" y="208"/>
                  </a:lnTo>
                  <a:lnTo>
                    <a:pt x="79" y="226"/>
                  </a:lnTo>
                  <a:lnTo>
                    <a:pt x="79" y="226"/>
                  </a:lnTo>
                  <a:lnTo>
                    <a:pt x="68" y="221"/>
                  </a:lnTo>
                  <a:lnTo>
                    <a:pt x="58" y="216"/>
                  </a:lnTo>
                  <a:lnTo>
                    <a:pt x="48" y="210"/>
                  </a:lnTo>
                  <a:lnTo>
                    <a:pt x="40" y="203"/>
                  </a:lnTo>
                  <a:lnTo>
                    <a:pt x="52" y="189"/>
                  </a:lnTo>
                  <a:lnTo>
                    <a:pt x="52" y="189"/>
                  </a:lnTo>
                  <a:lnTo>
                    <a:pt x="45" y="183"/>
                  </a:lnTo>
                  <a:lnTo>
                    <a:pt x="38" y="176"/>
                  </a:lnTo>
                  <a:lnTo>
                    <a:pt x="34" y="168"/>
                  </a:lnTo>
                  <a:lnTo>
                    <a:pt x="29" y="160"/>
                  </a:lnTo>
                  <a:lnTo>
                    <a:pt x="29" y="16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>
                <a:cs typeface="+mn-ea"/>
                <a:sym typeface="+mn-lt"/>
              </a:endParaRPr>
            </a:p>
          </p:txBody>
        </p:sp>
        <p:sp>
          <p:nvSpPr>
            <p:cNvPr id="5" name="Freeform 15"/>
            <p:cNvSpPr>
              <a:spLocks noEditPoints="1"/>
            </p:cNvSpPr>
            <p:nvPr/>
          </p:nvSpPr>
          <p:spPr bwMode="auto">
            <a:xfrm>
              <a:off x="8176545" y="1128165"/>
              <a:ext cx="254000" cy="254000"/>
            </a:xfrm>
            <a:custGeom>
              <a:avLst/>
              <a:gdLst/>
              <a:ahLst/>
              <a:cxnLst>
                <a:cxn ang="0">
                  <a:pos x="131" y="0"/>
                </a:cxn>
                <a:cxn ang="0">
                  <a:pos x="170" y="10"/>
                </a:cxn>
                <a:cxn ang="0">
                  <a:pos x="163" y="47"/>
                </a:cxn>
                <a:cxn ang="0">
                  <a:pos x="186" y="65"/>
                </a:cxn>
                <a:cxn ang="0">
                  <a:pos x="222" y="53"/>
                </a:cxn>
                <a:cxn ang="0">
                  <a:pos x="234" y="76"/>
                </a:cxn>
                <a:cxn ang="0">
                  <a:pos x="204" y="107"/>
                </a:cxn>
                <a:cxn ang="0">
                  <a:pos x="205" y="127"/>
                </a:cxn>
                <a:cxn ang="0">
                  <a:pos x="236" y="157"/>
                </a:cxn>
                <a:cxn ang="0">
                  <a:pos x="225" y="180"/>
                </a:cxn>
                <a:cxn ang="0">
                  <a:pos x="182" y="178"/>
                </a:cxn>
                <a:cxn ang="0">
                  <a:pos x="168" y="190"/>
                </a:cxn>
                <a:cxn ang="0">
                  <a:pos x="151" y="199"/>
                </a:cxn>
                <a:cxn ang="0">
                  <a:pos x="154" y="236"/>
                </a:cxn>
                <a:cxn ang="0">
                  <a:pos x="121" y="240"/>
                </a:cxn>
                <a:cxn ang="0">
                  <a:pos x="134" y="189"/>
                </a:cxn>
                <a:cxn ang="0">
                  <a:pos x="158" y="179"/>
                </a:cxn>
                <a:cxn ang="0">
                  <a:pos x="184" y="148"/>
                </a:cxn>
                <a:cxn ang="0">
                  <a:pos x="191" y="109"/>
                </a:cxn>
                <a:cxn ang="0">
                  <a:pos x="182" y="85"/>
                </a:cxn>
                <a:cxn ang="0">
                  <a:pos x="160" y="62"/>
                </a:cxn>
                <a:cxn ang="0">
                  <a:pos x="131" y="50"/>
                </a:cxn>
                <a:cxn ang="0">
                  <a:pos x="121" y="34"/>
                </a:cxn>
                <a:cxn ang="0">
                  <a:pos x="121" y="240"/>
                </a:cxn>
                <a:cxn ang="0">
                  <a:pos x="114" y="204"/>
                </a:cxn>
                <a:cxn ang="0">
                  <a:pos x="95" y="200"/>
                </a:cxn>
                <a:cxn ang="0">
                  <a:pos x="60" y="224"/>
                </a:cxn>
                <a:cxn ang="0">
                  <a:pos x="39" y="208"/>
                </a:cxn>
                <a:cxn ang="0">
                  <a:pos x="51" y="167"/>
                </a:cxn>
                <a:cxn ang="0">
                  <a:pos x="42" y="149"/>
                </a:cxn>
                <a:cxn ang="0">
                  <a:pos x="37" y="131"/>
                </a:cxn>
                <a:cxn ang="0">
                  <a:pos x="0" y="122"/>
                </a:cxn>
                <a:cxn ang="0">
                  <a:pos x="6" y="83"/>
                </a:cxn>
                <a:cxn ang="0">
                  <a:pos x="43" y="85"/>
                </a:cxn>
                <a:cxn ang="0">
                  <a:pos x="60" y="62"/>
                </a:cxn>
                <a:cxn ang="0">
                  <a:pos x="42" y="27"/>
                </a:cxn>
                <a:cxn ang="0">
                  <a:pos x="78" y="7"/>
                </a:cxn>
                <a:cxn ang="0">
                  <a:pos x="105" y="37"/>
                </a:cxn>
                <a:cxn ang="0">
                  <a:pos x="121" y="49"/>
                </a:cxn>
                <a:cxn ang="0">
                  <a:pos x="95" y="54"/>
                </a:cxn>
                <a:cxn ang="0">
                  <a:pos x="63" y="79"/>
                </a:cxn>
                <a:cxn ang="0">
                  <a:pos x="51" y="117"/>
                </a:cxn>
                <a:cxn ang="0">
                  <a:pos x="55" y="144"/>
                </a:cxn>
                <a:cxn ang="0">
                  <a:pos x="73" y="172"/>
                </a:cxn>
                <a:cxn ang="0">
                  <a:pos x="100" y="186"/>
                </a:cxn>
                <a:cxn ang="0">
                  <a:pos x="121" y="240"/>
                </a:cxn>
              </a:cxnLst>
              <a:rect l="0" t="0" r="r" b="b"/>
              <a:pathLst>
                <a:path w="240" h="240">
                  <a:moveTo>
                    <a:pt x="128" y="36"/>
                  </a:moveTo>
                  <a:lnTo>
                    <a:pt x="131" y="0"/>
                  </a:lnTo>
                  <a:lnTo>
                    <a:pt x="131" y="0"/>
                  </a:lnTo>
                  <a:lnTo>
                    <a:pt x="145" y="1"/>
                  </a:lnTo>
                  <a:lnTo>
                    <a:pt x="157" y="5"/>
                  </a:lnTo>
                  <a:lnTo>
                    <a:pt x="170" y="10"/>
                  </a:lnTo>
                  <a:lnTo>
                    <a:pt x="182" y="16"/>
                  </a:lnTo>
                  <a:lnTo>
                    <a:pt x="163" y="47"/>
                  </a:lnTo>
                  <a:lnTo>
                    <a:pt x="163" y="47"/>
                  </a:lnTo>
                  <a:lnTo>
                    <a:pt x="172" y="52"/>
                  </a:lnTo>
                  <a:lnTo>
                    <a:pt x="178" y="58"/>
                  </a:lnTo>
                  <a:lnTo>
                    <a:pt x="186" y="65"/>
                  </a:lnTo>
                  <a:lnTo>
                    <a:pt x="191" y="73"/>
                  </a:lnTo>
                  <a:lnTo>
                    <a:pt x="222" y="53"/>
                  </a:lnTo>
                  <a:lnTo>
                    <a:pt x="222" y="53"/>
                  </a:lnTo>
                  <a:lnTo>
                    <a:pt x="228" y="64"/>
                  </a:lnTo>
                  <a:lnTo>
                    <a:pt x="234" y="76"/>
                  </a:lnTo>
                  <a:lnTo>
                    <a:pt x="234" y="76"/>
                  </a:lnTo>
                  <a:lnTo>
                    <a:pt x="238" y="90"/>
                  </a:lnTo>
                  <a:lnTo>
                    <a:pt x="240" y="102"/>
                  </a:lnTo>
                  <a:lnTo>
                    <a:pt x="204" y="107"/>
                  </a:lnTo>
                  <a:lnTo>
                    <a:pt x="204" y="107"/>
                  </a:lnTo>
                  <a:lnTo>
                    <a:pt x="205" y="117"/>
                  </a:lnTo>
                  <a:lnTo>
                    <a:pt x="205" y="127"/>
                  </a:lnTo>
                  <a:lnTo>
                    <a:pt x="204" y="136"/>
                  </a:lnTo>
                  <a:lnTo>
                    <a:pt x="202" y="146"/>
                  </a:lnTo>
                  <a:lnTo>
                    <a:pt x="236" y="157"/>
                  </a:lnTo>
                  <a:lnTo>
                    <a:pt x="236" y="157"/>
                  </a:lnTo>
                  <a:lnTo>
                    <a:pt x="231" y="169"/>
                  </a:lnTo>
                  <a:lnTo>
                    <a:pt x="225" y="180"/>
                  </a:lnTo>
                  <a:lnTo>
                    <a:pt x="218" y="193"/>
                  </a:lnTo>
                  <a:lnTo>
                    <a:pt x="208" y="203"/>
                  </a:lnTo>
                  <a:lnTo>
                    <a:pt x="182" y="178"/>
                  </a:lnTo>
                  <a:lnTo>
                    <a:pt x="182" y="178"/>
                  </a:lnTo>
                  <a:lnTo>
                    <a:pt x="176" y="184"/>
                  </a:lnTo>
                  <a:lnTo>
                    <a:pt x="168" y="190"/>
                  </a:lnTo>
                  <a:lnTo>
                    <a:pt x="160" y="195"/>
                  </a:lnTo>
                  <a:lnTo>
                    <a:pt x="151" y="199"/>
                  </a:lnTo>
                  <a:lnTo>
                    <a:pt x="151" y="199"/>
                  </a:lnTo>
                  <a:lnTo>
                    <a:pt x="163" y="232"/>
                  </a:lnTo>
                  <a:lnTo>
                    <a:pt x="163" y="232"/>
                  </a:lnTo>
                  <a:lnTo>
                    <a:pt x="154" y="236"/>
                  </a:lnTo>
                  <a:lnTo>
                    <a:pt x="142" y="238"/>
                  </a:lnTo>
                  <a:lnTo>
                    <a:pt x="131" y="240"/>
                  </a:lnTo>
                  <a:lnTo>
                    <a:pt x="121" y="240"/>
                  </a:lnTo>
                  <a:lnTo>
                    <a:pt x="121" y="190"/>
                  </a:lnTo>
                  <a:lnTo>
                    <a:pt x="121" y="190"/>
                  </a:lnTo>
                  <a:lnTo>
                    <a:pt x="134" y="189"/>
                  </a:lnTo>
                  <a:lnTo>
                    <a:pt x="146" y="185"/>
                  </a:lnTo>
                  <a:lnTo>
                    <a:pt x="146" y="185"/>
                  </a:lnTo>
                  <a:lnTo>
                    <a:pt x="158" y="179"/>
                  </a:lnTo>
                  <a:lnTo>
                    <a:pt x="170" y="170"/>
                  </a:lnTo>
                  <a:lnTo>
                    <a:pt x="178" y="161"/>
                  </a:lnTo>
                  <a:lnTo>
                    <a:pt x="184" y="148"/>
                  </a:lnTo>
                  <a:lnTo>
                    <a:pt x="189" y="136"/>
                  </a:lnTo>
                  <a:lnTo>
                    <a:pt x="191" y="122"/>
                  </a:lnTo>
                  <a:lnTo>
                    <a:pt x="191" y="109"/>
                  </a:lnTo>
                  <a:lnTo>
                    <a:pt x="187" y="95"/>
                  </a:lnTo>
                  <a:lnTo>
                    <a:pt x="187" y="95"/>
                  </a:lnTo>
                  <a:lnTo>
                    <a:pt x="182" y="85"/>
                  </a:lnTo>
                  <a:lnTo>
                    <a:pt x="176" y="75"/>
                  </a:lnTo>
                  <a:lnTo>
                    <a:pt x="168" y="68"/>
                  </a:lnTo>
                  <a:lnTo>
                    <a:pt x="160" y="62"/>
                  </a:lnTo>
                  <a:lnTo>
                    <a:pt x="151" y="57"/>
                  </a:lnTo>
                  <a:lnTo>
                    <a:pt x="141" y="53"/>
                  </a:lnTo>
                  <a:lnTo>
                    <a:pt x="131" y="50"/>
                  </a:lnTo>
                  <a:lnTo>
                    <a:pt x="121" y="49"/>
                  </a:lnTo>
                  <a:lnTo>
                    <a:pt x="121" y="34"/>
                  </a:lnTo>
                  <a:lnTo>
                    <a:pt x="121" y="34"/>
                  </a:lnTo>
                  <a:lnTo>
                    <a:pt x="128" y="36"/>
                  </a:lnTo>
                  <a:lnTo>
                    <a:pt x="128" y="36"/>
                  </a:lnTo>
                  <a:close/>
                  <a:moveTo>
                    <a:pt x="121" y="240"/>
                  </a:moveTo>
                  <a:lnTo>
                    <a:pt x="121" y="240"/>
                  </a:lnTo>
                  <a:lnTo>
                    <a:pt x="110" y="240"/>
                  </a:lnTo>
                  <a:lnTo>
                    <a:pt x="114" y="204"/>
                  </a:lnTo>
                  <a:lnTo>
                    <a:pt x="114" y="204"/>
                  </a:lnTo>
                  <a:lnTo>
                    <a:pt x="104" y="203"/>
                  </a:lnTo>
                  <a:lnTo>
                    <a:pt x="95" y="200"/>
                  </a:lnTo>
                  <a:lnTo>
                    <a:pt x="87" y="196"/>
                  </a:lnTo>
                  <a:lnTo>
                    <a:pt x="78" y="193"/>
                  </a:lnTo>
                  <a:lnTo>
                    <a:pt x="60" y="224"/>
                  </a:lnTo>
                  <a:lnTo>
                    <a:pt x="60" y="224"/>
                  </a:lnTo>
                  <a:lnTo>
                    <a:pt x="48" y="216"/>
                  </a:lnTo>
                  <a:lnTo>
                    <a:pt x="39" y="208"/>
                  </a:lnTo>
                  <a:lnTo>
                    <a:pt x="29" y="198"/>
                  </a:lnTo>
                  <a:lnTo>
                    <a:pt x="20" y="186"/>
                  </a:lnTo>
                  <a:lnTo>
                    <a:pt x="51" y="167"/>
                  </a:lnTo>
                  <a:lnTo>
                    <a:pt x="51" y="167"/>
                  </a:lnTo>
                  <a:lnTo>
                    <a:pt x="46" y="158"/>
                  </a:lnTo>
                  <a:lnTo>
                    <a:pt x="42" y="149"/>
                  </a:lnTo>
                  <a:lnTo>
                    <a:pt x="42" y="149"/>
                  </a:lnTo>
                  <a:lnTo>
                    <a:pt x="39" y="141"/>
                  </a:lnTo>
                  <a:lnTo>
                    <a:pt x="37" y="131"/>
                  </a:lnTo>
                  <a:lnTo>
                    <a:pt x="1" y="137"/>
                  </a:lnTo>
                  <a:lnTo>
                    <a:pt x="1" y="137"/>
                  </a:lnTo>
                  <a:lnTo>
                    <a:pt x="0" y="122"/>
                  </a:lnTo>
                  <a:lnTo>
                    <a:pt x="0" y="109"/>
                  </a:lnTo>
                  <a:lnTo>
                    <a:pt x="3" y="96"/>
                  </a:lnTo>
                  <a:lnTo>
                    <a:pt x="6" y="83"/>
                  </a:lnTo>
                  <a:lnTo>
                    <a:pt x="40" y="94"/>
                  </a:lnTo>
                  <a:lnTo>
                    <a:pt x="40" y="94"/>
                  </a:lnTo>
                  <a:lnTo>
                    <a:pt x="43" y="85"/>
                  </a:lnTo>
                  <a:lnTo>
                    <a:pt x="48" y="76"/>
                  </a:lnTo>
                  <a:lnTo>
                    <a:pt x="53" y="69"/>
                  </a:lnTo>
                  <a:lnTo>
                    <a:pt x="60" y="62"/>
                  </a:lnTo>
                  <a:lnTo>
                    <a:pt x="34" y="37"/>
                  </a:lnTo>
                  <a:lnTo>
                    <a:pt x="34" y="37"/>
                  </a:lnTo>
                  <a:lnTo>
                    <a:pt x="42" y="27"/>
                  </a:lnTo>
                  <a:lnTo>
                    <a:pt x="53" y="20"/>
                  </a:lnTo>
                  <a:lnTo>
                    <a:pt x="64" y="12"/>
                  </a:lnTo>
                  <a:lnTo>
                    <a:pt x="78" y="7"/>
                  </a:lnTo>
                  <a:lnTo>
                    <a:pt x="90" y="41"/>
                  </a:lnTo>
                  <a:lnTo>
                    <a:pt x="90" y="41"/>
                  </a:lnTo>
                  <a:lnTo>
                    <a:pt x="105" y="37"/>
                  </a:lnTo>
                  <a:lnTo>
                    <a:pt x="121" y="34"/>
                  </a:lnTo>
                  <a:lnTo>
                    <a:pt x="121" y="49"/>
                  </a:lnTo>
                  <a:lnTo>
                    <a:pt x="121" y="49"/>
                  </a:lnTo>
                  <a:lnTo>
                    <a:pt x="108" y="50"/>
                  </a:lnTo>
                  <a:lnTo>
                    <a:pt x="95" y="54"/>
                  </a:lnTo>
                  <a:lnTo>
                    <a:pt x="95" y="54"/>
                  </a:lnTo>
                  <a:lnTo>
                    <a:pt x="83" y="60"/>
                  </a:lnTo>
                  <a:lnTo>
                    <a:pt x="72" y="69"/>
                  </a:lnTo>
                  <a:lnTo>
                    <a:pt x="63" y="79"/>
                  </a:lnTo>
                  <a:lnTo>
                    <a:pt x="57" y="91"/>
                  </a:lnTo>
                  <a:lnTo>
                    <a:pt x="52" y="104"/>
                  </a:lnTo>
                  <a:lnTo>
                    <a:pt x="51" y="117"/>
                  </a:lnTo>
                  <a:lnTo>
                    <a:pt x="51" y="131"/>
                  </a:lnTo>
                  <a:lnTo>
                    <a:pt x="55" y="144"/>
                  </a:lnTo>
                  <a:lnTo>
                    <a:pt x="55" y="144"/>
                  </a:lnTo>
                  <a:lnTo>
                    <a:pt x="60" y="154"/>
                  </a:lnTo>
                  <a:lnTo>
                    <a:pt x="66" y="163"/>
                  </a:lnTo>
                  <a:lnTo>
                    <a:pt x="73" y="172"/>
                  </a:lnTo>
                  <a:lnTo>
                    <a:pt x="82" y="178"/>
                  </a:lnTo>
                  <a:lnTo>
                    <a:pt x="90" y="183"/>
                  </a:lnTo>
                  <a:lnTo>
                    <a:pt x="100" y="186"/>
                  </a:lnTo>
                  <a:lnTo>
                    <a:pt x="110" y="189"/>
                  </a:lnTo>
                  <a:lnTo>
                    <a:pt x="121" y="190"/>
                  </a:lnTo>
                  <a:lnTo>
                    <a:pt x="121" y="24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2840355" y="1501140"/>
            <a:ext cx="3180080" cy="558165"/>
            <a:chOff x="4384" y="3108"/>
            <a:chExt cx="5008" cy="806"/>
          </a:xfrm>
        </p:grpSpPr>
        <p:sp>
          <p:nvSpPr>
            <p:cNvPr id="2" name="PA_MH_Entry_1">
              <a:hlinkClick r:id="rId19" action="ppaction://hlinksldjump"/>
            </p:cNvPr>
            <p:cNvSpPr/>
            <p:nvPr>
              <p:custDataLst>
                <p:tags r:id="rId15"/>
              </p:custDataLst>
            </p:nvPr>
          </p:nvSpPr>
          <p:spPr>
            <a:xfrm>
              <a:off x="4384" y="3316"/>
              <a:ext cx="5009" cy="598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  <a:effectLst>
              <a:outerShdw blurRad="279400" dist="127000" dir="606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08000" tIns="0" rIns="540000" bIns="0" anchor="ctr">
              <a:normAutofit/>
            </a:bodyPr>
            <a:lstStyle/>
            <a:p>
              <a:pPr algn="ctr">
                <a:lnSpc>
                  <a:spcPct val="120000"/>
                </a:lnSpc>
                <a:defRPr/>
              </a:pPr>
              <a:r>
                <a:rPr lang="zh-CN" altLang="en-US" dirty="0">
                  <a:solidFill>
                    <a:schemeClr val="tx1"/>
                  </a:solidFill>
                  <a:latin typeface="+mn-ea"/>
                </a:rPr>
                <a:t>项目概况</a:t>
              </a:r>
            </a:p>
          </p:txBody>
        </p:sp>
        <p:sp>
          <p:nvSpPr>
            <p:cNvPr id="3" name="PA_MH_Number_1">
              <a:hlinkClick r:id="rId19" action="ppaction://hlinksldjump"/>
            </p:cNvPr>
            <p:cNvSpPr/>
            <p:nvPr>
              <p:custDataLst>
                <p:tags r:id="rId16"/>
              </p:custDataLst>
            </p:nvPr>
          </p:nvSpPr>
          <p:spPr>
            <a:xfrm>
              <a:off x="8552" y="3108"/>
              <a:ext cx="841" cy="807"/>
            </a:xfrm>
            <a:custGeom>
              <a:avLst/>
              <a:gdLst>
                <a:gd name="connsiteX0" fmla="*/ 0 w 640080"/>
                <a:gd name="connsiteY0" fmla="*/ 0 h 662940"/>
                <a:gd name="connsiteX1" fmla="*/ 0 w 640080"/>
                <a:gd name="connsiteY1" fmla="*/ 502920 h 662940"/>
                <a:gd name="connsiteX2" fmla="*/ 640080 w 640080"/>
                <a:gd name="connsiteY2" fmla="*/ 662940 h 662940"/>
                <a:gd name="connsiteX3" fmla="*/ 640080 w 640080"/>
                <a:gd name="connsiteY3" fmla="*/ 160020 h 662940"/>
                <a:gd name="connsiteX4" fmla="*/ 0 w 640080"/>
                <a:gd name="connsiteY4" fmla="*/ 0 h 662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0080" h="662940">
                  <a:moveTo>
                    <a:pt x="0" y="0"/>
                  </a:moveTo>
                  <a:lnTo>
                    <a:pt x="0" y="502920"/>
                  </a:lnTo>
                  <a:lnTo>
                    <a:pt x="640080" y="662940"/>
                  </a:lnTo>
                  <a:lnTo>
                    <a:pt x="640080" y="160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400" b="1">
                  <a:solidFill>
                    <a:srgbClr val="FFFFFF"/>
                  </a:solidFill>
                  <a:latin typeface="Times New Roman" panose="02020603050405020304" pitchFamily="18" charset="0"/>
                  <a:ea typeface="Arial Unicode MS" panose="020B0604020202020204" pitchFamily="34" charset="-122"/>
                  <a:cs typeface="Times New Roman" panose="02020603050405020304" pitchFamily="18" charset="0"/>
                </a:rPr>
                <a:t>01</a:t>
              </a:r>
              <a:endParaRPr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3081655" y="2302510"/>
            <a:ext cx="3180080" cy="512445"/>
            <a:chOff x="5303" y="4289"/>
            <a:chExt cx="5008" cy="807"/>
          </a:xfrm>
        </p:grpSpPr>
        <p:sp>
          <p:nvSpPr>
            <p:cNvPr id="6" name="PA_MH_Entry_2">
              <a:hlinkClick r:id="rId20" action="ppaction://hlinksldjump"/>
            </p:cNvPr>
            <p:cNvSpPr/>
            <p:nvPr>
              <p:custDataLst>
                <p:tags r:id="rId13"/>
              </p:custDataLst>
            </p:nvPr>
          </p:nvSpPr>
          <p:spPr>
            <a:xfrm>
              <a:off x="5303" y="4498"/>
              <a:ext cx="5009" cy="598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  <a:effectLst>
              <a:outerShdw blurRad="279400" dist="127000" dir="606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08000" tIns="0" rIns="540000" bIns="0" anchor="ctr">
              <a:normAutofit/>
            </a:bodyPr>
            <a:lstStyle/>
            <a:p>
              <a:pPr algn="ctr">
                <a:lnSpc>
                  <a:spcPct val="120000"/>
                </a:lnSpc>
                <a:defRPr/>
              </a:pPr>
              <a:r>
                <a:rPr lang="zh-CN" altLang="en-US" dirty="0">
                  <a:solidFill>
                    <a:schemeClr val="tx1"/>
                  </a:solidFill>
                  <a:latin typeface="+mn-ea"/>
                </a:rPr>
                <a:t>项目流程</a:t>
              </a:r>
            </a:p>
          </p:txBody>
        </p:sp>
        <p:sp>
          <p:nvSpPr>
            <p:cNvPr id="7" name="PA_MH_Number_2">
              <a:hlinkClick r:id="rId20" action="ppaction://hlinksldjump"/>
            </p:cNvPr>
            <p:cNvSpPr/>
            <p:nvPr>
              <p:custDataLst>
                <p:tags r:id="rId14"/>
              </p:custDataLst>
            </p:nvPr>
          </p:nvSpPr>
          <p:spPr>
            <a:xfrm>
              <a:off x="9471" y="4289"/>
              <a:ext cx="841" cy="807"/>
            </a:xfrm>
            <a:custGeom>
              <a:avLst/>
              <a:gdLst>
                <a:gd name="connsiteX0" fmla="*/ 0 w 640080"/>
                <a:gd name="connsiteY0" fmla="*/ 0 h 662940"/>
                <a:gd name="connsiteX1" fmla="*/ 0 w 640080"/>
                <a:gd name="connsiteY1" fmla="*/ 502920 h 662940"/>
                <a:gd name="connsiteX2" fmla="*/ 640080 w 640080"/>
                <a:gd name="connsiteY2" fmla="*/ 662940 h 662940"/>
                <a:gd name="connsiteX3" fmla="*/ 640080 w 640080"/>
                <a:gd name="connsiteY3" fmla="*/ 160020 h 662940"/>
                <a:gd name="connsiteX4" fmla="*/ 0 w 640080"/>
                <a:gd name="connsiteY4" fmla="*/ 0 h 662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0080" h="662940">
                  <a:moveTo>
                    <a:pt x="0" y="0"/>
                  </a:moveTo>
                  <a:lnTo>
                    <a:pt x="0" y="502920"/>
                  </a:lnTo>
                  <a:lnTo>
                    <a:pt x="640080" y="662940"/>
                  </a:lnTo>
                  <a:lnTo>
                    <a:pt x="640080" y="160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400" b="1">
                  <a:solidFill>
                    <a:srgbClr val="FFFFFF"/>
                  </a:solidFill>
                  <a:latin typeface="Times New Roman" panose="02020603050405020304" pitchFamily="18" charset="0"/>
                  <a:ea typeface="Arial Unicode MS" panose="020B0604020202020204" pitchFamily="34" charset="-122"/>
                  <a:cs typeface="Times New Roman" panose="02020603050405020304" pitchFamily="18" charset="0"/>
                </a:rPr>
                <a:t>02</a:t>
              </a:r>
              <a:endParaRPr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8" name="PA_MH_Others_1"/>
          <p:cNvSpPr/>
          <p:nvPr>
            <p:custDataLst>
              <p:tags r:id="rId3"/>
            </p:custDataLst>
          </p:nvPr>
        </p:nvSpPr>
        <p:spPr>
          <a:xfrm rot="16200000">
            <a:off x="7464999" y="3173299"/>
            <a:ext cx="3460074" cy="600879"/>
          </a:xfrm>
          <a:prstGeom prst="rect">
            <a:avLst/>
          </a:prstGeom>
        </p:spPr>
        <p:txBody>
          <a:bodyPr wrap="none" anchor="ctr" anchorCtr="0">
            <a:noAutofit/>
          </a:bodyPr>
          <a:lstStyle/>
          <a:p>
            <a:pPr algn="ctr">
              <a:defRPr/>
            </a:pPr>
            <a:r>
              <a:rPr lang="en-US" altLang="zh-CN" sz="3200" spc="5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CONTENTS</a:t>
            </a:r>
            <a:endParaRPr lang="zh-CN" altLang="en-US" sz="3200" spc="5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" name="PA_MH_Others_2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9500721" y="2814656"/>
            <a:ext cx="557212" cy="1200329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no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6000" b="1" dirty="0">
                <a:solidFill>
                  <a:schemeClr val="accent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目录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2790190" y="2955290"/>
            <a:ext cx="3763645" cy="2012315"/>
            <a:chOff x="4384" y="5470"/>
            <a:chExt cx="5927" cy="3169"/>
          </a:xfrm>
        </p:grpSpPr>
        <p:sp>
          <p:nvSpPr>
            <p:cNvPr id="9" name="PA_MH_Entry_3">
              <a:hlinkClick r:id="rId21" action="ppaction://hlinksldjump"/>
            </p:cNvPr>
            <p:cNvSpPr/>
            <p:nvPr>
              <p:custDataLst>
                <p:tags r:id="rId7"/>
              </p:custDataLst>
            </p:nvPr>
          </p:nvSpPr>
          <p:spPr>
            <a:xfrm>
              <a:off x="4384" y="5679"/>
              <a:ext cx="5009" cy="598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  <a:effectLst>
              <a:outerShdw blurRad="279400" dist="127000" dir="606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08000" tIns="0" rIns="540000" bIns="0" anchor="ctr">
              <a:normAutofit/>
            </a:bodyPr>
            <a:lstStyle/>
            <a:p>
              <a:pPr algn="ctr">
                <a:lnSpc>
                  <a:spcPct val="120000"/>
                </a:lnSpc>
                <a:defRPr/>
              </a:pPr>
              <a:r>
                <a:rPr lang="zh-CN" altLang="en-US" dirty="0">
                  <a:solidFill>
                    <a:schemeClr val="tx1"/>
                  </a:solidFill>
                  <a:latin typeface="+mn-ea"/>
                  <a:ea typeface="宋体" panose="02010600030101010101" pitchFamily="2" charset="-122"/>
                </a:rPr>
                <a:t>功能性需求</a:t>
              </a:r>
            </a:p>
          </p:txBody>
        </p:sp>
        <p:sp>
          <p:nvSpPr>
            <p:cNvPr id="10" name="PA_MH_Number_3">
              <a:hlinkClick r:id="rId21" action="ppaction://hlinksldjump"/>
            </p:cNvPr>
            <p:cNvSpPr/>
            <p:nvPr>
              <p:custDataLst>
                <p:tags r:id="rId8"/>
              </p:custDataLst>
            </p:nvPr>
          </p:nvSpPr>
          <p:spPr>
            <a:xfrm>
              <a:off x="8552" y="5470"/>
              <a:ext cx="841" cy="807"/>
            </a:xfrm>
            <a:custGeom>
              <a:avLst/>
              <a:gdLst>
                <a:gd name="connsiteX0" fmla="*/ 0 w 640080"/>
                <a:gd name="connsiteY0" fmla="*/ 0 h 662940"/>
                <a:gd name="connsiteX1" fmla="*/ 0 w 640080"/>
                <a:gd name="connsiteY1" fmla="*/ 502920 h 662940"/>
                <a:gd name="connsiteX2" fmla="*/ 640080 w 640080"/>
                <a:gd name="connsiteY2" fmla="*/ 662940 h 662940"/>
                <a:gd name="connsiteX3" fmla="*/ 640080 w 640080"/>
                <a:gd name="connsiteY3" fmla="*/ 160020 h 662940"/>
                <a:gd name="connsiteX4" fmla="*/ 0 w 640080"/>
                <a:gd name="connsiteY4" fmla="*/ 0 h 662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0080" h="662940">
                  <a:moveTo>
                    <a:pt x="0" y="0"/>
                  </a:moveTo>
                  <a:lnTo>
                    <a:pt x="0" y="502920"/>
                  </a:lnTo>
                  <a:lnTo>
                    <a:pt x="640080" y="662940"/>
                  </a:lnTo>
                  <a:lnTo>
                    <a:pt x="640080" y="160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400" b="1">
                  <a:solidFill>
                    <a:srgbClr val="FFFFFF"/>
                  </a:solidFill>
                  <a:latin typeface="Times New Roman" panose="02020603050405020304" pitchFamily="18" charset="0"/>
                  <a:ea typeface="Arial Unicode MS" panose="020B0604020202020204" pitchFamily="34" charset="-122"/>
                  <a:cs typeface="Times New Roman" panose="02020603050405020304" pitchFamily="18" charset="0"/>
                </a:rPr>
                <a:t>03</a:t>
              </a:r>
              <a:endParaRPr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2" name="PA_MH_Entry_4">
              <a:hlinkClick r:id="" action="ppaction://noaction"/>
            </p:cNvPr>
            <p:cNvSpPr/>
            <p:nvPr>
              <p:custDataLst>
                <p:tags r:id="rId9"/>
              </p:custDataLst>
            </p:nvPr>
          </p:nvSpPr>
          <p:spPr>
            <a:xfrm>
              <a:off x="5303" y="6860"/>
              <a:ext cx="5009" cy="598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  <a:effectLst>
              <a:outerShdw blurRad="279400" dist="127000" dir="606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08000" tIns="0" rIns="540000" bIns="0" anchor="ctr">
              <a:normAutofit/>
            </a:bodyPr>
            <a:lstStyle/>
            <a:p>
              <a:pPr algn="ctr">
                <a:lnSpc>
                  <a:spcPct val="120000"/>
                </a:lnSpc>
                <a:defRPr/>
              </a:pPr>
              <a:r>
                <a:rPr lang="zh-CN" altLang="en-US" dirty="0">
                  <a:solidFill>
                    <a:schemeClr val="tx1"/>
                  </a:solidFill>
                  <a:latin typeface="+mn-ea"/>
                  <a:ea typeface="宋体" panose="02010600030101010101" pitchFamily="2" charset="-122"/>
                </a:rPr>
                <a:t>非功能性需求</a:t>
              </a:r>
            </a:p>
          </p:txBody>
        </p:sp>
        <p:sp>
          <p:nvSpPr>
            <p:cNvPr id="13" name="PA_MH_Number_4">
              <a:hlinkClick r:id="" action="ppaction://noaction"/>
            </p:cNvPr>
            <p:cNvSpPr/>
            <p:nvPr>
              <p:custDataLst>
                <p:tags r:id="rId10"/>
              </p:custDataLst>
            </p:nvPr>
          </p:nvSpPr>
          <p:spPr>
            <a:xfrm>
              <a:off x="9471" y="6652"/>
              <a:ext cx="841" cy="807"/>
            </a:xfrm>
            <a:custGeom>
              <a:avLst/>
              <a:gdLst>
                <a:gd name="connsiteX0" fmla="*/ 0 w 640080"/>
                <a:gd name="connsiteY0" fmla="*/ 0 h 662940"/>
                <a:gd name="connsiteX1" fmla="*/ 0 w 640080"/>
                <a:gd name="connsiteY1" fmla="*/ 502920 h 662940"/>
                <a:gd name="connsiteX2" fmla="*/ 640080 w 640080"/>
                <a:gd name="connsiteY2" fmla="*/ 662940 h 662940"/>
                <a:gd name="connsiteX3" fmla="*/ 640080 w 640080"/>
                <a:gd name="connsiteY3" fmla="*/ 160020 h 662940"/>
                <a:gd name="connsiteX4" fmla="*/ 0 w 640080"/>
                <a:gd name="connsiteY4" fmla="*/ 0 h 662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0080" h="662940">
                  <a:moveTo>
                    <a:pt x="0" y="0"/>
                  </a:moveTo>
                  <a:lnTo>
                    <a:pt x="0" y="502920"/>
                  </a:lnTo>
                  <a:lnTo>
                    <a:pt x="640080" y="662940"/>
                  </a:lnTo>
                  <a:lnTo>
                    <a:pt x="640080" y="160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400" b="1" dirty="0">
                  <a:solidFill>
                    <a:srgbClr val="FFFFFF"/>
                  </a:solidFill>
                  <a:latin typeface="Times New Roman" panose="02020603050405020304" pitchFamily="18" charset="0"/>
                  <a:ea typeface="Arial Unicode MS" panose="020B0604020202020204" pitchFamily="34" charset="-122"/>
                  <a:cs typeface="Times New Roman" panose="02020603050405020304" pitchFamily="18" charset="0"/>
                </a:rPr>
                <a:t>04</a:t>
              </a:r>
              <a:endParaRPr lang="zh-CN" altLang="en-US" sz="2400" b="1" dirty="0">
                <a:solidFill>
                  <a:srgbClr val="FFFFFF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4" name="PA_MH_Entry_4">
              <a:hlinkClick r:id="" action="ppaction://noaction"/>
            </p:cNvPr>
            <p:cNvSpPr/>
            <p:nvPr>
              <p:custDataLst>
                <p:tags r:id="rId11"/>
              </p:custDataLst>
            </p:nvPr>
          </p:nvSpPr>
          <p:spPr>
            <a:xfrm>
              <a:off x="4384" y="8041"/>
              <a:ext cx="5009" cy="598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  <a:effectLst>
              <a:outerShdw blurRad="279400" dist="127000" dir="606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08000" tIns="0" rIns="540000" bIns="0" anchor="ctr">
              <a:normAutofit/>
            </a:bodyPr>
            <a:lstStyle/>
            <a:p>
              <a:pPr algn="ctr">
                <a:lnSpc>
                  <a:spcPct val="120000"/>
                </a:lnSpc>
                <a:defRPr/>
              </a:pPr>
              <a:r>
                <a:rPr lang="zh-CN" altLang="en-US" dirty="0">
                  <a:solidFill>
                    <a:schemeClr val="tx1"/>
                  </a:solidFill>
                  <a:latin typeface="+mn-ea"/>
                  <a:ea typeface="宋体" panose="02010600030101010101" pitchFamily="2" charset="-122"/>
                </a:rPr>
                <a:t>异常情况</a:t>
              </a:r>
            </a:p>
          </p:txBody>
        </p:sp>
        <p:sp>
          <p:nvSpPr>
            <p:cNvPr id="15" name="PA_MH_Number_4">
              <a:hlinkClick r:id="" action="ppaction://noaction"/>
            </p:cNvPr>
            <p:cNvSpPr/>
            <p:nvPr>
              <p:custDataLst>
                <p:tags r:id="rId12"/>
              </p:custDataLst>
            </p:nvPr>
          </p:nvSpPr>
          <p:spPr>
            <a:xfrm>
              <a:off x="8552" y="7833"/>
              <a:ext cx="841" cy="807"/>
            </a:xfrm>
            <a:custGeom>
              <a:avLst/>
              <a:gdLst>
                <a:gd name="connsiteX0" fmla="*/ 0 w 640080"/>
                <a:gd name="connsiteY0" fmla="*/ 0 h 662940"/>
                <a:gd name="connsiteX1" fmla="*/ 0 w 640080"/>
                <a:gd name="connsiteY1" fmla="*/ 502920 h 662940"/>
                <a:gd name="connsiteX2" fmla="*/ 640080 w 640080"/>
                <a:gd name="connsiteY2" fmla="*/ 662940 h 662940"/>
                <a:gd name="connsiteX3" fmla="*/ 640080 w 640080"/>
                <a:gd name="connsiteY3" fmla="*/ 160020 h 662940"/>
                <a:gd name="connsiteX4" fmla="*/ 0 w 640080"/>
                <a:gd name="connsiteY4" fmla="*/ 0 h 662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0080" h="662940">
                  <a:moveTo>
                    <a:pt x="0" y="0"/>
                  </a:moveTo>
                  <a:lnTo>
                    <a:pt x="0" y="502920"/>
                  </a:lnTo>
                  <a:lnTo>
                    <a:pt x="640080" y="662940"/>
                  </a:lnTo>
                  <a:lnTo>
                    <a:pt x="640080" y="160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400" b="1" dirty="0" smtClean="0">
                  <a:solidFill>
                    <a:srgbClr val="FFFFFF"/>
                  </a:solidFill>
                  <a:latin typeface="Times New Roman" panose="02020603050405020304" pitchFamily="18" charset="0"/>
                  <a:ea typeface="Arial Unicode MS" panose="020B0604020202020204" pitchFamily="34" charset="-122"/>
                  <a:cs typeface="Times New Roman" panose="02020603050405020304" pitchFamily="18" charset="0"/>
                </a:rPr>
                <a:t>05</a:t>
              </a:r>
              <a:endParaRPr lang="zh-CN" altLang="en-US" sz="2400" b="1" dirty="0">
                <a:solidFill>
                  <a:srgbClr val="FFFFFF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3373755" y="5072380"/>
            <a:ext cx="3180080" cy="558165"/>
            <a:chOff x="4384" y="3108"/>
            <a:chExt cx="5008" cy="806"/>
          </a:xfrm>
        </p:grpSpPr>
        <p:sp>
          <p:nvSpPr>
            <p:cNvPr id="17" name="PA_MH_Entry_1">
              <a:hlinkClick r:id="rId19" action="ppaction://hlinksldjump"/>
            </p:cNvPr>
            <p:cNvSpPr/>
            <p:nvPr>
              <p:custDataLst>
                <p:tags r:id="rId5"/>
              </p:custDataLst>
            </p:nvPr>
          </p:nvSpPr>
          <p:spPr>
            <a:xfrm>
              <a:off x="4384" y="3316"/>
              <a:ext cx="5009" cy="598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  <a:effectLst>
              <a:outerShdw blurRad="279400" dist="127000" dir="606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08000" tIns="0" rIns="540000" bIns="0" anchor="ctr">
              <a:normAutofit/>
            </a:bodyPr>
            <a:lstStyle/>
            <a:p>
              <a:pPr algn="ctr">
                <a:lnSpc>
                  <a:spcPct val="120000"/>
                </a:lnSpc>
                <a:defRPr/>
              </a:pPr>
              <a:r>
                <a:rPr lang="zh-CN" altLang="en-US" dirty="0">
                  <a:solidFill>
                    <a:schemeClr val="tx1"/>
                  </a:solidFill>
                  <a:latin typeface="+mn-ea"/>
                </a:rPr>
                <a:t>可行性分析</a:t>
              </a:r>
            </a:p>
          </p:txBody>
        </p:sp>
        <p:sp>
          <p:nvSpPr>
            <p:cNvPr id="20" name="PA_MH_Number_1">
              <a:hlinkClick r:id="rId19" action="ppaction://hlinksldjump"/>
            </p:cNvPr>
            <p:cNvSpPr/>
            <p:nvPr>
              <p:custDataLst>
                <p:tags r:id="rId6"/>
              </p:custDataLst>
            </p:nvPr>
          </p:nvSpPr>
          <p:spPr>
            <a:xfrm>
              <a:off x="8552" y="3108"/>
              <a:ext cx="841" cy="807"/>
            </a:xfrm>
            <a:custGeom>
              <a:avLst/>
              <a:gdLst>
                <a:gd name="connsiteX0" fmla="*/ 0 w 640080"/>
                <a:gd name="connsiteY0" fmla="*/ 0 h 662940"/>
                <a:gd name="connsiteX1" fmla="*/ 0 w 640080"/>
                <a:gd name="connsiteY1" fmla="*/ 502920 h 662940"/>
                <a:gd name="connsiteX2" fmla="*/ 640080 w 640080"/>
                <a:gd name="connsiteY2" fmla="*/ 662940 h 662940"/>
                <a:gd name="connsiteX3" fmla="*/ 640080 w 640080"/>
                <a:gd name="connsiteY3" fmla="*/ 160020 h 662940"/>
                <a:gd name="connsiteX4" fmla="*/ 0 w 640080"/>
                <a:gd name="connsiteY4" fmla="*/ 0 h 662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0080" h="662940">
                  <a:moveTo>
                    <a:pt x="0" y="0"/>
                  </a:moveTo>
                  <a:lnTo>
                    <a:pt x="0" y="502920"/>
                  </a:lnTo>
                  <a:lnTo>
                    <a:pt x="640080" y="662940"/>
                  </a:lnTo>
                  <a:lnTo>
                    <a:pt x="640080" y="160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400" b="1">
                  <a:solidFill>
                    <a:srgbClr val="FFFFFF"/>
                  </a:solidFill>
                  <a:latin typeface="Times New Roman" panose="02020603050405020304" pitchFamily="18" charset="0"/>
                  <a:ea typeface="Arial Unicode MS" panose="020B0604020202020204" pitchFamily="34" charset="-122"/>
                  <a:cs typeface="Times New Roman" panose="02020603050405020304" pitchFamily="18" charset="0"/>
                </a:rPr>
                <a:t>06</a:t>
              </a:r>
              <a:endParaRPr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endParaRPr>
            </a:p>
          </p:txBody>
        </p:sp>
      </p:grp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1"/>
          <p:cNvSpPr/>
          <p:nvPr/>
        </p:nvSpPr>
        <p:spPr>
          <a:xfrm rot="708470">
            <a:off x="4377591" y="4405061"/>
            <a:ext cx="2276215" cy="306241"/>
          </a:xfrm>
          <a:custGeom>
            <a:avLst/>
            <a:gdLst>
              <a:gd name="connsiteX0" fmla="*/ 0 w 4180787"/>
              <a:gd name="connsiteY0" fmla="*/ 0 h 432613"/>
              <a:gd name="connsiteX1" fmla="*/ 4180787 w 4180787"/>
              <a:gd name="connsiteY1" fmla="*/ 0 h 432613"/>
              <a:gd name="connsiteX2" fmla="*/ 4180787 w 4180787"/>
              <a:gd name="connsiteY2" fmla="*/ 432613 h 432613"/>
              <a:gd name="connsiteX3" fmla="*/ 0 w 4180787"/>
              <a:gd name="connsiteY3" fmla="*/ 432613 h 432613"/>
              <a:gd name="connsiteX4" fmla="*/ 0 w 4180787"/>
              <a:gd name="connsiteY4" fmla="*/ 0 h 432613"/>
              <a:gd name="connsiteX0-1" fmla="*/ 0 w 4180787"/>
              <a:gd name="connsiteY0-2" fmla="*/ 0 h 446239"/>
              <a:gd name="connsiteX1-3" fmla="*/ 4180787 w 4180787"/>
              <a:gd name="connsiteY1-4" fmla="*/ 0 h 446239"/>
              <a:gd name="connsiteX2-5" fmla="*/ 4180787 w 4180787"/>
              <a:gd name="connsiteY2-6" fmla="*/ 432613 h 446239"/>
              <a:gd name="connsiteX3-7" fmla="*/ 1797892 w 4180787"/>
              <a:gd name="connsiteY3-8" fmla="*/ 446239 h 446239"/>
              <a:gd name="connsiteX4-9" fmla="*/ 0 w 4180787"/>
              <a:gd name="connsiteY4-10" fmla="*/ 432613 h 446239"/>
              <a:gd name="connsiteX5" fmla="*/ 0 w 4180787"/>
              <a:gd name="connsiteY5" fmla="*/ 0 h 446239"/>
              <a:gd name="connsiteX0-11" fmla="*/ 0 w 4180787"/>
              <a:gd name="connsiteY0-12" fmla="*/ 3102 h 449341"/>
              <a:gd name="connsiteX1-13" fmla="*/ 1774422 w 4180787"/>
              <a:gd name="connsiteY1-14" fmla="*/ 0 h 449341"/>
              <a:gd name="connsiteX2-15" fmla="*/ 4180787 w 4180787"/>
              <a:gd name="connsiteY2-16" fmla="*/ 3102 h 449341"/>
              <a:gd name="connsiteX3-17" fmla="*/ 4180787 w 4180787"/>
              <a:gd name="connsiteY3-18" fmla="*/ 435715 h 449341"/>
              <a:gd name="connsiteX4-19" fmla="*/ 1797892 w 4180787"/>
              <a:gd name="connsiteY4-20" fmla="*/ 449341 h 449341"/>
              <a:gd name="connsiteX5-21" fmla="*/ 0 w 4180787"/>
              <a:gd name="connsiteY5-22" fmla="*/ 435715 h 449341"/>
              <a:gd name="connsiteX6" fmla="*/ 0 w 4180787"/>
              <a:gd name="connsiteY6" fmla="*/ 3102 h 449341"/>
              <a:gd name="connsiteX0-23" fmla="*/ 0 w 4180787"/>
              <a:gd name="connsiteY0-24" fmla="*/ 0 h 446239"/>
              <a:gd name="connsiteX1-25" fmla="*/ 1791064 w 4180787"/>
              <a:gd name="connsiteY1-26" fmla="*/ 191058 h 446239"/>
              <a:gd name="connsiteX2-27" fmla="*/ 4180787 w 4180787"/>
              <a:gd name="connsiteY2-28" fmla="*/ 0 h 446239"/>
              <a:gd name="connsiteX3-29" fmla="*/ 4180787 w 4180787"/>
              <a:gd name="connsiteY3-30" fmla="*/ 432613 h 446239"/>
              <a:gd name="connsiteX4-31" fmla="*/ 1797892 w 4180787"/>
              <a:gd name="connsiteY4-32" fmla="*/ 446239 h 446239"/>
              <a:gd name="connsiteX5-33" fmla="*/ 0 w 4180787"/>
              <a:gd name="connsiteY5-34" fmla="*/ 432613 h 446239"/>
              <a:gd name="connsiteX6-35" fmla="*/ 0 w 4180787"/>
              <a:gd name="connsiteY6-36" fmla="*/ 0 h 446239"/>
              <a:gd name="connsiteX0-37" fmla="*/ 0 w 4180787"/>
              <a:gd name="connsiteY0-38" fmla="*/ 0 h 432613"/>
              <a:gd name="connsiteX1-39" fmla="*/ 1791064 w 4180787"/>
              <a:gd name="connsiteY1-40" fmla="*/ 191058 h 432613"/>
              <a:gd name="connsiteX2-41" fmla="*/ 4180787 w 4180787"/>
              <a:gd name="connsiteY2-42" fmla="*/ 0 h 432613"/>
              <a:gd name="connsiteX3-43" fmla="*/ 4180787 w 4180787"/>
              <a:gd name="connsiteY3-44" fmla="*/ 432613 h 432613"/>
              <a:gd name="connsiteX4-45" fmla="*/ 1740284 w 4180787"/>
              <a:gd name="connsiteY4-46" fmla="*/ 300725 h 432613"/>
              <a:gd name="connsiteX5-47" fmla="*/ 0 w 4180787"/>
              <a:gd name="connsiteY5-48" fmla="*/ 432613 h 432613"/>
              <a:gd name="connsiteX6-49" fmla="*/ 0 w 4180787"/>
              <a:gd name="connsiteY6-50" fmla="*/ 0 h 432613"/>
              <a:gd name="connsiteX0-51" fmla="*/ 0 w 4180787"/>
              <a:gd name="connsiteY0-52" fmla="*/ 0 h 432613"/>
              <a:gd name="connsiteX1-53" fmla="*/ 1835870 w 4180787"/>
              <a:gd name="connsiteY1-54" fmla="*/ 187218 h 432613"/>
              <a:gd name="connsiteX2-55" fmla="*/ 4180787 w 4180787"/>
              <a:gd name="connsiteY2-56" fmla="*/ 0 h 432613"/>
              <a:gd name="connsiteX3-57" fmla="*/ 4180787 w 4180787"/>
              <a:gd name="connsiteY3-58" fmla="*/ 432613 h 432613"/>
              <a:gd name="connsiteX4-59" fmla="*/ 1740284 w 4180787"/>
              <a:gd name="connsiteY4-60" fmla="*/ 300725 h 432613"/>
              <a:gd name="connsiteX5-61" fmla="*/ 0 w 4180787"/>
              <a:gd name="connsiteY5-62" fmla="*/ 432613 h 432613"/>
              <a:gd name="connsiteX6-63" fmla="*/ 0 w 4180787"/>
              <a:gd name="connsiteY6-64" fmla="*/ 0 h 432613"/>
              <a:gd name="connsiteX0-65" fmla="*/ 0 w 4180787"/>
              <a:gd name="connsiteY0-66" fmla="*/ 4908 h 437521"/>
              <a:gd name="connsiteX1-67" fmla="*/ 1835870 w 4180787"/>
              <a:gd name="connsiteY1-68" fmla="*/ 192126 h 437521"/>
              <a:gd name="connsiteX2-69" fmla="*/ 4180787 w 4180787"/>
              <a:gd name="connsiteY2-70" fmla="*/ 4908 h 437521"/>
              <a:gd name="connsiteX3-71" fmla="*/ 4180787 w 4180787"/>
              <a:gd name="connsiteY3-72" fmla="*/ 437521 h 437521"/>
              <a:gd name="connsiteX4-73" fmla="*/ 1740284 w 4180787"/>
              <a:gd name="connsiteY4-74" fmla="*/ 305633 h 437521"/>
              <a:gd name="connsiteX5-75" fmla="*/ 0 w 4180787"/>
              <a:gd name="connsiteY5-76" fmla="*/ 437521 h 437521"/>
              <a:gd name="connsiteX6-77" fmla="*/ 0 w 4180787"/>
              <a:gd name="connsiteY6-78" fmla="*/ 4908 h 437521"/>
              <a:gd name="connsiteX0-79" fmla="*/ 0 w 4180787"/>
              <a:gd name="connsiteY0-80" fmla="*/ 4908 h 446252"/>
              <a:gd name="connsiteX1-81" fmla="*/ 1835870 w 4180787"/>
              <a:gd name="connsiteY1-82" fmla="*/ 192126 h 446252"/>
              <a:gd name="connsiteX2-83" fmla="*/ 4180787 w 4180787"/>
              <a:gd name="connsiteY2-84" fmla="*/ 4908 h 446252"/>
              <a:gd name="connsiteX3-85" fmla="*/ 4180787 w 4180787"/>
              <a:gd name="connsiteY3-86" fmla="*/ 437521 h 446252"/>
              <a:gd name="connsiteX4-87" fmla="*/ 1740284 w 4180787"/>
              <a:gd name="connsiteY4-88" fmla="*/ 305633 h 446252"/>
              <a:gd name="connsiteX5-89" fmla="*/ 0 w 4180787"/>
              <a:gd name="connsiteY5-90" fmla="*/ 437521 h 446252"/>
              <a:gd name="connsiteX6-91" fmla="*/ 0 w 4180787"/>
              <a:gd name="connsiteY6-92" fmla="*/ 4908 h 446252"/>
              <a:gd name="connsiteX0-93" fmla="*/ 0 w 4180787"/>
              <a:gd name="connsiteY0-94" fmla="*/ 4107 h 445451"/>
              <a:gd name="connsiteX1-95" fmla="*/ 1779968 w 4180787"/>
              <a:gd name="connsiteY1-96" fmla="*/ 241252 h 445451"/>
              <a:gd name="connsiteX2-97" fmla="*/ 4180787 w 4180787"/>
              <a:gd name="connsiteY2-98" fmla="*/ 4107 h 445451"/>
              <a:gd name="connsiteX3-99" fmla="*/ 4180787 w 4180787"/>
              <a:gd name="connsiteY3-100" fmla="*/ 436720 h 445451"/>
              <a:gd name="connsiteX4-101" fmla="*/ 1740284 w 4180787"/>
              <a:gd name="connsiteY4-102" fmla="*/ 304832 h 445451"/>
              <a:gd name="connsiteX5-103" fmla="*/ 0 w 4180787"/>
              <a:gd name="connsiteY5-104" fmla="*/ 436720 h 445451"/>
              <a:gd name="connsiteX6-105" fmla="*/ 0 w 4180787"/>
              <a:gd name="connsiteY6-106" fmla="*/ 4107 h 445451"/>
              <a:gd name="connsiteX0-107" fmla="*/ 0 w 4180787"/>
              <a:gd name="connsiteY0-108" fmla="*/ 4107 h 445451"/>
              <a:gd name="connsiteX1-109" fmla="*/ 1779968 w 4180787"/>
              <a:gd name="connsiteY1-110" fmla="*/ 241252 h 445451"/>
              <a:gd name="connsiteX2-111" fmla="*/ 4180787 w 4180787"/>
              <a:gd name="connsiteY2-112" fmla="*/ 4107 h 445451"/>
              <a:gd name="connsiteX3-113" fmla="*/ 4180787 w 4180787"/>
              <a:gd name="connsiteY3-114" fmla="*/ 436720 h 445451"/>
              <a:gd name="connsiteX4-115" fmla="*/ 1740284 w 4180787"/>
              <a:gd name="connsiteY4-116" fmla="*/ 304832 h 445451"/>
              <a:gd name="connsiteX5-117" fmla="*/ 0 w 4180787"/>
              <a:gd name="connsiteY5-118" fmla="*/ 436720 h 445451"/>
              <a:gd name="connsiteX6-119" fmla="*/ 0 w 4180787"/>
              <a:gd name="connsiteY6-120" fmla="*/ 4107 h 445451"/>
              <a:gd name="connsiteX0-121" fmla="*/ 0 w 4180787"/>
              <a:gd name="connsiteY0-122" fmla="*/ 4107 h 436720"/>
              <a:gd name="connsiteX1-123" fmla="*/ 1779968 w 4180787"/>
              <a:gd name="connsiteY1-124" fmla="*/ 241252 h 436720"/>
              <a:gd name="connsiteX2-125" fmla="*/ 4180787 w 4180787"/>
              <a:gd name="connsiteY2-126" fmla="*/ 4107 h 436720"/>
              <a:gd name="connsiteX3-127" fmla="*/ 4180787 w 4180787"/>
              <a:gd name="connsiteY3-128" fmla="*/ 436720 h 436720"/>
              <a:gd name="connsiteX4-129" fmla="*/ 1740284 w 4180787"/>
              <a:gd name="connsiteY4-130" fmla="*/ 304832 h 436720"/>
              <a:gd name="connsiteX5-131" fmla="*/ 0 w 4180787"/>
              <a:gd name="connsiteY5-132" fmla="*/ 436720 h 436720"/>
              <a:gd name="connsiteX6-133" fmla="*/ 0 w 4180787"/>
              <a:gd name="connsiteY6-134" fmla="*/ 4107 h 436720"/>
              <a:gd name="connsiteX0-135" fmla="*/ 0 w 4180787"/>
              <a:gd name="connsiteY0-136" fmla="*/ 4107 h 436720"/>
              <a:gd name="connsiteX1-137" fmla="*/ 1779968 w 4180787"/>
              <a:gd name="connsiteY1-138" fmla="*/ 241252 h 436720"/>
              <a:gd name="connsiteX2-139" fmla="*/ 4180787 w 4180787"/>
              <a:gd name="connsiteY2-140" fmla="*/ 4107 h 436720"/>
              <a:gd name="connsiteX3-141" fmla="*/ 4180787 w 4180787"/>
              <a:gd name="connsiteY3-142" fmla="*/ 436720 h 436720"/>
              <a:gd name="connsiteX4-143" fmla="*/ 1740284 w 4180787"/>
              <a:gd name="connsiteY4-144" fmla="*/ 304832 h 436720"/>
              <a:gd name="connsiteX5-145" fmla="*/ 0 w 4180787"/>
              <a:gd name="connsiteY5-146" fmla="*/ 436720 h 436720"/>
              <a:gd name="connsiteX6-147" fmla="*/ 0 w 4180787"/>
              <a:gd name="connsiteY6-148" fmla="*/ 4107 h 436720"/>
              <a:gd name="connsiteX0-149" fmla="*/ 0 w 4180787"/>
              <a:gd name="connsiteY0-150" fmla="*/ 0 h 432613"/>
              <a:gd name="connsiteX1-151" fmla="*/ 1779968 w 4180787"/>
              <a:gd name="connsiteY1-152" fmla="*/ 237145 h 432613"/>
              <a:gd name="connsiteX2-153" fmla="*/ 4180787 w 4180787"/>
              <a:gd name="connsiteY2-154" fmla="*/ 0 h 432613"/>
              <a:gd name="connsiteX3-155" fmla="*/ 4180787 w 4180787"/>
              <a:gd name="connsiteY3-156" fmla="*/ 432613 h 432613"/>
              <a:gd name="connsiteX4-157" fmla="*/ 1740284 w 4180787"/>
              <a:gd name="connsiteY4-158" fmla="*/ 300725 h 432613"/>
              <a:gd name="connsiteX5-159" fmla="*/ 0 w 4180787"/>
              <a:gd name="connsiteY5-160" fmla="*/ 432613 h 432613"/>
              <a:gd name="connsiteX6-161" fmla="*/ 0 w 4180787"/>
              <a:gd name="connsiteY6-162" fmla="*/ 0 h 43261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  <a:cxn ang="0">
                <a:pos x="connsiteX6-35" y="connsiteY6-36"/>
              </a:cxn>
            </a:cxnLst>
            <a:rect l="l" t="t" r="r" b="b"/>
            <a:pathLst>
              <a:path w="4180787" h="432613">
                <a:moveTo>
                  <a:pt x="0" y="0"/>
                </a:moveTo>
                <a:cubicBezTo>
                  <a:pt x="455759" y="126804"/>
                  <a:pt x="1083170" y="237145"/>
                  <a:pt x="1779968" y="237145"/>
                </a:cubicBezTo>
                <a:cubicBezTo>
                  <a:pt x="2476766" y="237145"/>
                  <a:pt x="3713158" y="116136"/>
                  <a:pt x="4180787" y="0"/>
                </a:cubicBezTo>
                <a:lnTo>
                  <a:pt x="4180787" y="432613"/>
                </a:lnTo>
                <a:cubicBezTo>
                  <a:pt x="3758675" y="303509"/>
                  <a:pt x="2437082" y="300725"/>
                  <a:pt x="1740284" y="300725"/>
                </a:cubicBezTo>
                <a:cubicBezTo>
                  <a:pt x="1043486" y="300725"/>
                  <a:pt x="357043" y="386721"/>
                  <a:pt x="0" y="43261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25400" cap="flat" cmpd="sng" algn="ctr">
            <a:noFill/>
            <a:prstDash val="solid"/>
          </a:ln>
          <a:effectLst>
            <a:outerShdw blurRad="190500" dist="635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6393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2800" kern="0">
              <a:solidFill>
                <a:schemeClr val="accent3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矩形 1"/>
          <p:cNvSpPr/>
          <p:nvPr/>
        </p:nvSpPr>
        <p:spPr>
          <a:xfrm rot="293950">
            <a:off x="4511156" y="1946627"/>
            <a:ext cx="3032634" cy="313807"/>
          </a:xfrm>
          <a:custGeom>
            <a:avLst/>
            <a:gdLst>
              <a:gd name="connsiteX0" fmla="*/ 0 w 4180787"/>
              <a:gd name="connsiteY0" fmla="*/ 0 h 432613"/>
              <a:gd name="connsiteX1" fmla="*/ 4180787 w 4180787"/>
              <a:gd name="connsiteY1" fmla="*/ 0 h 432613"/>
              <a:gd name="connsiteX2" fmla="*/ 4180787 w 4180787"/>
              <a:gd name="connsiteY2" fmla="*/ 432613 h 432613"/>
              <a:gd name="connsiteX3" fmla="*/ 0 w 4180787"/>
              <a:gd name="connsiteY3" fmla="*/ 432613 h 432613"/>
              <a:gd name="connsiteX4" fmla="*/ 0 w 4180787"/>
              <a:gd name="connsiteY4" fmla="*/ 0 h 432613"/>
              <a:gd name="connsiteX0-1" fmla="*/ 0 w 4180787"/>
              <a:gd name="connsiteY0-2" fmla="*/ 0 h 446239"/>
              <a:gd name="connsiteX1-3" fmla="*/ 4180787 w 4180787"/>
              <a:gd name="connsiteY1-4" fmla="*/ 0 h 446239"/>
              <a:gd name="connsiteX2-5" fmla="*/ 4180787 w 4180787"/>
              <a:gd name="connsiteY2-6" fmla="*/ 432613 h 446239"/>
              <a:gd name="connsiteX3-7" fmla="*/ 1797892 w 4180787"/>
              <a:gd name="connsiteY3-8" fmla="*/ 446239 h 446239"/>
              <a:gd name="connsiteX4-9" fmla="*/ 0 w 4180787"/>
              <a:gd name="connsiteY4-10" fmla="*/ 432613 h 446239"/>
              <a:gd name="connsiteX5" fmla="*/ 0 w 4180787"/>
              <a:gd name="connsiteY5" fmla="*/ 0 h 446239"/>
              <a:gd name="connsiteX0-11" fmla="*/ 0 w 4180787"/>
              <a:gd name="connsiteY0-12" fmla="*/ 3102 h 449341"/>
              <a:gd name="connsiteX1-13" fmla="*/ 1774422 w 4180787"/>
              <a:gd name="connsiteY1-14" fmla="*/ 0 h 449341"/>
              <a:gd name="connsiteX2-15" fmla="*/ 4180787 w 4180787"/>
              <a:gd name="connsiteY2-16" fmla="*/ 3102 h 449341"/>
              <a:gd name="connsiteX3-17" fmla="*/ 4180787 w 4180787"/>
              <a:gd name="connsiteY3-18" fmla="*/ 435715 h 449341"/>
              <a:gd name="connsiteX4-19" fmla="*/ 1797892 w 4180787"/>
              <a:gd name="connsiteY4-20" fmla="*/ 449341 h 449341"/>
              <a:gd name="connsiteX5-21" fmla="*/ 0 w 4180787"/>
              <a:gd name="connsiteY5-22" fmla="*/ 435715 h 449341"/>
              <a:gd name="connsiteX6" fmla="*/ 0 w 4180787"/>
              <a:gd name="connsiteY6" fmla="*/ 3102 h 449341"/>
              <a:gd name="connsiteX0-23" fmla="*/ 0 w 4180787"/>
              <a:gd name="connsiteY0-24" fmla="*/ 0 h 446239"/>
              <a:gd name="connsiteX1-25" fmla="*/ 1791064 w 4180787"/>
              <a:gd name="connsiteY1-26" fmla="*/ 191058 h 446239"/>
              <a:gd name="connsiteX2-27" fmla="*/ 4180787 w 4180787"/>
              <a:gd name="connsiteY2-28" fmla="*/ 0 h 446239"/>
              <a:gd name="connsiteX3-29" fmla="*/ 4180787 w 4180787"/>
              <a:gd name="connsiteY3-30" fmla="*/ 432613 h 446239"/>
              <a:gd name="connsiteX4-31" fmla="*/ 1797892 w 4180787"/>
              <a:gd name="connsiteY4-32" fmla="*/ 446239 h 446239"/>
              <a:gd name="connsiteX5-33" fmla="*/ 0 w 4180787"/>
              <a:gd name="connsiteY5-34" fmla="*/ 432613 h 446239"/>
              <a:gd name="connsiteX6-35" fmla="*/ 0 w 4180787"/>
              <a:gd name="connsiteY6-36" fmla="*/ 0 h 446239"/>
              <a:gd name="connsiteX0-37" fmla="*/ 0 w 4180787"/>
              <a:gd name="connsiteY0-38" fmla="*/ 0 h 432613"/>
              <a:gd name="connsiteX1-39" fmla="*/ 1791064 w 4180787"/>
              <a:gd name="connsiteY1-40" fmla="*/ 191058 h 432613"/>
              <a:gd name="connsiteX2-41" fmla="*/ 4180787 w 4180787"/>
              <a:gd name="connsiteY2-42" fmla="*/ 0 h 432613"/>
              <a:gd name="connsiteX3-43" fmla="*/ 4180787 w 4180787"/>
              <a:gd name="connsiteY3-44" fmla="*/ 432613 h 432613"/>
              <a:gd name="connsiteX4-45" fmla="*/ 1740284 w 4180787"/>
              <a:gd name="connsiteY4-46" fmla="*/ 300725 h 432613"/>
              <a:gd name="connsiteX5-47" fmla="*/ 0 w 4180787"/>
              <a:gd name="connsiteY5-48" fmla="*/ 432613 h 432613"/>
              <a:gd name="connsiteX6-49" fmla="*/ 0 w 4180787"/>
              <a:gd name="connsiteY6-50" fmla="*/ 0 h 432613"/>
              <a:gd name="connsiteX0-51" fmla="*/ 0 w 4180787"/>
              <a:gd name="connsiteY0-52" fmla="*/ 0 h 432613"/>
              <a:gd name="connsiteX1-53" fmla="*/ 1835870 w 4180787"/>
              <a:gd name="connsiteY1-54" fmla="*/ 187218 h 432613"/>
              <a:gd name="connsiteX2-55" fmla="*/ 4180787 w 4180787"/>
              <a:gd name="connsiteY2-56" fmla="*/ 0 h 432613"/>
              <a:gd name="connsiteX3-57" fmla="*/ 4180787 w 4180787"/>
              <a:gd name="connsiteY3-58" fmla="*/ 432613 h 432613"/>
              <a:gd name="connsiteX4-59" fmla="*/ 1740284 w 4180787"/>
              <a:gd name="connsiteY4-60" fmla="*/ 300725 h 432613"/>
              <a:gd name="connsiteX5-61" fmla="*/ 0 w 4180787"/>
              <a:gd name="connsiteY5-62" fmla="*/ 432613 h 432613"/>
              <a:gd name="connsiteX6-63" fmla="*/ 0 w 4180787"/>
              <a:gd name="connsiteY6-64" fmla="*/ 0 h 432613"/>
              <a:gd name="connsiteX0-65" fmla="*/ 0 w 4180787"/>
              <a:gd name="connsiteY0-66" fmla="*/ 4908 h 437521"/>
              <a:gd name="connsiteX1-67" fmla="*/ 1835870 w 4180787"/>
              <a:gd name="connsiteY1-68" fmla="*/ 192126 h 437521"/>
              <a:gd name="connsiteX2-69" fmla="*/ 4180787 w 4180787"/>
              <a:gd name="connsiteY2-70" fmla="*/ 4908 h 437521"/>
              <a:gd name="connsiteX3-71" fmla="*/ 4180787 w 4180787"/>
              <a:gd name="connsiteY3-72" fmla="*/ 437521 h 437521"/>
              <a:gd name="connsiteX4-73" fmla="*/ 1740284 w 4180787"/>
              <a:gd name="connsiteY4-74" fmla="*/ 305633 h 437521"/>
              <a:gd name="connsiteX5-75" fmla="*/ 0 w 4180787"/>
              <a:gd name="connsiteY5-76" fmla="*/ 437521 h 437521"/>
              <a:gd name="connsiteX6-77" fmla="*/ 0 w 4180787"/>
              <a:gd name="connsiteY6-78" fmla="*/ 4908 h 437521"/>
              <a:gd name="connsiteX0-79" fmla="*/ 0 w 4180787"/>
              <a:gd name="connsiteY0-80" fmla="*/ 4908 h 446252"/>
              <a:gd name="connsiteX1-81" fmla="*/ 1835870 w 4180787"/>
              <a:gd name="connsiteY1-82" fmla="*/ 192126 h 446252"/>
              <a:gd name="connsiteX2-83" fmla="*/ 4180787 w 4180787"/>
              <a:gd name="connsiteY2-84" fmla="*/ 4908 h 446252"/>
              <a:gd name="connsiteX3-85" fmla="*/ 4180787 w 4180787"/>
              <a:gd name="connsiteY3-86" fmla="*/ 437521 h 446252"/>
              <a:gd name="connsiteX4-87" fmla="*/ 1740284 w 4180787"/>
              <a:gd name="connsiteY4-88" fmla="*/ 305633 h 446252"/>
              <a:gd name="connsiteX5-89" fmla="*/ 0 w 4180787"/>
              <a:gd name="connsiteY5-90" fmla="*/ 437521 h 446252"/>
              <a:gd name="connsiteX6-91" fmla="*/ 0 w 4180787"/>
              <a:gd name="connsiteY6-92" fmla="*/ 4908 h 446252"/>
              <a:gd name="connsiteX0-93" fmla="*/ 0 w 4180787"/>
              <a:gd name="connsiteY0-94" fmla="*/ 4107 h 445451"/>
              <a:gd name="connsiteX1-95" fmla="*/ 1779968 w 4180787"/>
              <a:gd name="connsiteY1-96" fmla="*/ 241252 h 445451"/>
              <a:gd name="connsiteX2-97" fmla="*/ 4180787 w 4180787"/>
              <a:gd name="connsiteY2-98" fmla="*/ 4107 h 445451"/>
              <a:gd name="connsiteX3-99" fmla="*/ 4180787 w 4180787"/>
              <a:gd name="connsiteY3-100" fmla="*/ 436720 h 445451"/>
              <a:gd name="connsiteX4-101" fmla="*/ 1740284 w 4180787"/>
              <a:gd name="connsiteY4-102" fmla="*/ 304832 h 445451"/>
              <a:gd name="connsiteX5-103" fmla="*/ 0 w 4180787"/>
              <a:gd name="connsiteY5-104" fmla="*/ 436720 h 445451"/>
              <a:gd name="connsiteX6-105" fmla="*/ 0 w 4180787"/>
              <a:gd name="connsiteY6-106" fmla="*/ 4107 h 445451"/>
              <a:gd name="connsiteX0-107" fmla="*/ 0 w 4180787"/>
              <a:gd name="connsiteY0-108" fmla="*/ 4107 h 445451"/>
              <a:gd name="connsiteX1-109" fmla="*/ 1779968 w 4180787"/>
              <a:gd name="connsiteY1-110" fmla="*/ 241252 h 445451"/>
              <a:gd name="connsiteX2-111" fmla="*/ 4180787 w 4180787"/>
              <a:gd name="connsiteY2-112" fmla="*/ 4107 h 445451"/>
              <a:gd name="connsiteX3-113" fmla="*/ 4180787 w 4180787"/>
              <a:gd name="connsiteY3-114" fmla="*/ 436720 h 445451"/>
              <a:gd name="connsiteX4-115" fmla="*/ 1740284 w 4180787"/>
              <a:gd name="connsiteY4-116" fmla="*/ 304832 h 445451"/>
              <a:gd name="connsiteX5-117" fmla="*/ 0 w 4180787"/>
              <a:gd name="connsiteY5-118" fmla="*/ 436720 h 445451"/>
              <a:gd name="connsiteX6-119" fmla="*/ 0 w 4180787"/>
              <a:gd name="connsiteY6-120" fmla="*/ 4107 h 445451"/>
              <a:gd name="connsiteX0-121" fmla="*/ 0 w 4180787"/>
              <a:gd name="connsiteY0-122" fmla="*/ 4107 h 436720"/>
              <a:gd name="connsiteX1-123" fmla="*/ 1779968 w 4180787"/>
              <a:gd name="connsiteY1-124" fmla="*/ 241252 h 436720"/>
              <a:gd name="connsiteX2-125" fmla="*/ 4180787 w 4180787"/>
              <a:gd name="connsiteY2-126" fmla="*/ 4107 h 436720"/>
              <a:gd name="connsiteX3-127" fmla="*/ 4180787 w 4180787"/>
              <a:gd name="connsiteY3-128" fmla="*/ 436720 h 436720"/>
              <a:gd name="connsiteX4-129" fmla="*/ 1740284 w 4180787"/>
              <a:gd name="connsiteY4-130" fmla="*/ 304832 h 436720"/>
              <a:gd name="connsiteX5-131" fmla="*/ 0 w 4180787"/>
              <a:gd name="connsiteY5-132" fmla="*/ 436720 h 436720"/>
              <a:gd name="connsiteX6-133" fmla="*/ 0 w 4180787"/>
              <a:gd name="connsiteY6-134" fmla="*/ 4107 h 436720"/>
              <a:gd name="connsiteX0-135" fmla="*/ 0 w 4180787"/>
              <a:gd name="connsiteY0-136" fmla="*/ 4107 h 436720"/>
              <a:gd name="connsiteX1-137" fmla="*/ 1779968 w 4180787"/>
              <a:gd name="connsiteY1-138" fmla="*/ 241252 h 436720"/>
              <a:gd name="connsiteX2-139" fmla="*/ 4180787 w 4180787"/>
              <a:gd name="connsiteY2-140" fmla="*/ 4107 h 436720"/>
              <a:gd name="connsiteX3-141" fmla="*/ 4180787 w 4180787"/>
              <a:gd name="connsiteY3-142" fmla="*/ 436720 h 436720"/>
              <a:gd name="connsiteX4-143" fmla="*/ 1740284 w 4180787"/>
              <a:gd name="connsiteY4-144" fmla="*/ 304832 h 436720"/>
              <a:gd name="connsiteX5-145" fmla="*/ 0 w 4180787"/>
              <a:gd name="connsiteY5-146" fmla="*/ 436720 h 436720"/>
              <a:gd name="connsiteX6-147" fmla="*/ 0 w 4180787"/>
              <a:gd name="connsiteY6-148" fmla="*/ 4107 h 436720"/>
              <a:gd name="connsiteX0-149" fmla="*/ 0 w 4180787"/>
              <a:gd name="connsiteY0-150" fmla="*/ 0 h 432613"/>
              <a:gd name="connsiteX1-151" fmla="*/ 1779968 w 4180787"/>
              <a:gd name="connsiteY1-152" fmla="*/ 237145 h 432613"/>
              <a:gd name="connsiteX2-153" fmla="*/ 4180787 w 4180787"/>
              <a:gd name="connsiteY2-154" fmla="*/ 0 h 432613"/>
              <a:gd name="connsiteX3-155" fmla="*/ 4180787 w 4180787"/>
              <a:gd name="connsiteY3-156" fmla="*/ 432613 h 432613"/>
              <a:gd name="connsiteX4-157" fmla="*/ 1740284 w 4180787"/>
              <a:gd name="connsiteY4-158" fmla="*/ 300725 h 432613"/>
              <a:gd name="connsiteX5-159" fmla="*/ 0 w 4180787"/>
              <a:gd name="connsiteY5-160" fmla="*/ 432613 h 432613"/>
              <a:gd name="connsiteX6-161" fmla="*/ 0 w 4180787"/>
              <a:gd name="connsiteY6-162" fmla="*/ 0 h 43261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  <a:cxn ang="0">
                <a:pos x="connsiteX6-35" y="connsiteY6-36"/>
              </a:cxn>
            </a:cxnLst>
            <a:rect l="l" t="t" r="r" b="b"/>
            <a:pathLst>
              <a:path w="4180787" h="432613">
                <a:moveTo>
                  <a:pt x="0" y="0"/>
                </a:moveTo>
                <a:cubicBezTo>
                  <a:pt x="455759" y="126804"/>
                  <a:pt x="1083170" y="237145"/>
                  <a:pt x="1779968" y="237145"/>
                </a:cubicBezTo>
                <a:cubicBezTo>
                  <a:pt x="2476766" y="237145"/>
                  <a:pt x="3713158" y="116136"/>
                  <a:pt x="4180787" y="0"/>
                </a:cubicBezTo>
                <a:lnTo>
                  <a:pt x="4180787" y="432613"/>
                </a:lnTo>
                <a:cubicBezTo>
                  <a:pt x="3758675" y="303509"/>
                  <a:pt x="2437082" y="300725"/>
                  <a:pt x="1740284" y="300725"/>
                </a:cubicBezTo>
                <a:cubicBezTo>
                  <a:pt x="1043486" y="300725"/>
                  <a:pt x="357043" y="386721"/>
                  <a:pt x="0" y="43261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25400" cap="flat" cmpd="sng" algn="ctr">
            <a:noFill/>
            <a:prstDash val="solid"/>
          </a:ln>
          <a:effectLst>
            <a:outerShdw blurRad="190500" dist="635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6393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2800" kern="0">
              <a:solidFill>
                <a:schemeClr val="accent3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矩形 1"/>
          <p:cNvSpPr/>
          <p:nvPr/>
        </p:nvSpPr>
        <p:spPr>
          <a:xfrm rot="20453418">
            <a:off x="3862999" y="2784480"/>
            <a:ext cx="3638819" cy="400437"/>
          </a:xfrm>
          <a:custGeom>
            <a:avLst/>
            <a:gdLst>
              <a:gd name="connsiteX0" fmla="*/ 0 w 4180787"/>
              <a:gd name="connsiteY0" fmla="*/ 0 h 432613"/>
              <a:gd name="connsiteX1" fmla="*/ 4180787 w 4180787"/>
              <a:gd name="connsiteY1" fmla="*/ 0 h 432613"/>
              <a:gd name="connsiteX2" fmla="*/ 4180787 w 4180787"/>
              <a:gd name="connsiteY2" fmla="*/ 432613 h 432613"/>
              <a:gd name="connsiteX3" fmla="*/ 0 w 4180787"/>
              <a:gd name="connsiteY3" fmla="*/ 432613 h 432613"/>
              <a:gd name="connsiteX4" fmla="*/ 0 w 4180787"/>
              <a:gd name="connsiteY4" fmla="*/ 0 h 432613"/>
              <a:gd name="connsiteX0-1" fmla="*/ 0 w 4180787"/>
              <a:gd name="connsiteY0-2" fmla="*/ 0 h 446239"/>
              <a:gd name="connsiteX1-3" fmla="*/ 4180787 w 4180787"/>
              <a:gd name="connsiteY1-4" fmla="*/ 0 h 446239"/>
              <a:gd name="connsiteX2-5" fmla="*/ 4180787 w 4180787"/>
              <a:gd name="connsiteY2-6" fmla="*/ 432613 h 446239"/>
              <a:gd name="connsiteX3-7" fmla="*/ 1797892 w 4180787"/>
              <a:gd name="connsiteY3-8" fmla="*/ 446239 h 446239"/>
              <a:gd name="connsiteX4-9" fmla="*/ 0 w 4180787"/>
              <a:gd name="connsiteY4-10" fmla="*/ 432613 h 446239"/>
              <a:gd name="connsiteX5" fmla="*/ 0 w 4180787"/>
              <a:gd name="connsiteY5" fmla="*/ 0 h 446239"/>
              <a:gd name="connsiteX0-11" fmla="*/ 0 w 4180787"/>
              <a:gd name="connsiteY0-12" fmla="*/ 3102 h 449341"/>
              <a:gd name="connsiteX1-13" fmla="*/ 1774422 w 4180787"/>
              <a:gd name="connsiteY1-14" fmla="*/ 0 h 449341"/>
              <a:gd name="connsiteX2-15" fmla="*/ 4180787 w 4180787"/>
              <a:gd name="connsiteY2-16" fmla="*/ 3102 h 449341"/>
              <a:gd name="connsiteX3-17" fmla="*/ 4180787 w 4180787"/>
              <a:gd name="connsiteY3-18" fmla="*/ 435715 h 449341"/>
              <a:gd name="connsiteX4-19" fmla="*/ 1797892 w 4180787"/>
              <a:gd name="connsiteY4-20" fmla="*/ 449341 h 449341"/>
              <a:gd name="connsiteX5-21" fmla="*/ 0 w 4180787"/>
              <a:gd name="connsiteY5-22" fmla="*/ 435715 h 449341"/>
              <a:gd name="connsiteX6" fmla="*/ 0 w 4180787"/>
              <a:gd name="connsiteY6" fmla="*/ 3102 h 449341"/>
              <a:gd name="connsiteX0-23" fmla="*/ 0 w 4180787"/>
              <a:gd name="connsiteY0-24" fmla="*/ 0 h 446239"/>
              <a:gd name="connsiteX1-25" fmla="*/ 1791064 w 4180787"/>
              <a:gd name="connsiteY1-26" fmla="*/ 191058 h 446239"/>
              <a:gd name="connsiteX2-27" fmla="*/ 4180787 w 4180787"/>
              <a:gd name="connsiteY2-28" fmla="*/ 0 h 446239"/>
              <a:gd name="connsiteX3-29" fmla="*/ 4180787 w 4180787"/>
              <a:gd name="connsiteY3-30" fmla="*/ 432613 h 446239"/>
              <a:gd name="connsiteX4-31" fmla="*/ 1797892 w 4180787"/>
              <a:gd name="connsiteY4-32" fmla="*/ 446239 h 446239"/>
              <a:gd name="connsiteX5-33" fmla="*/ 0 w 4180787"/>
              <a:gd name="connsiteY5-34" fmla="*/ 432613 h 446239"/>
              <a:gd name="connsiteX6-35" fmla="*/ 0 w 4180787"/>
              <a:gd name="connsiteY6-36" fmla="*/ 0 h 446239"/>
              <a:gd name="connsiteX0-37" fmla="*/ 0 w 4180787"/>
              <a:gd name="connsiteY0-38" fmla="*/ 0 h 432613"/>
              <a:gd name="connsiteX1-39" fmla="*/ 1791064 w 4180787"/>
              <a:gd name="connsiteY1-40" fmla="*/ 191058 h 432613"/>
              <a:gd name="connsiteX2-41" fmla="*/ 4180787 w 4180787"/>
              <a:gd name="connsiteY2-42" fmla="*/ 0 h 432613"/>
              <a:gd name="connsiteX3-43" fmla="*/ 4180787 w 4180787"/>
              <a:gd name="connsiteY3-44" fmla="*/ 432613 h 432613"/>
              <a:gd name="connsiteX4-45" fmla="*/ 1740284 w 4180787"/>
              <a:gd name="connsiteY4-46" fmla="*/ 300725 h 432613"/>
              <a:gd name="connsiteX5-47" fmla="*/ 0 w 4180787"/>
              <a:gd name="connsiteY5-48" fmla="*/ 432613 h 432613"/>
              <a:gd name="connsiteX6-49" fmla="*/ 0 w 4180787"/>
              <a:gd name="connsiteY6-50" fmla="*/ 0 h 432613"/>
              <a:gd name="connsiteX0-51" fmla="*/ 0 w 4180787"/>
              <a:gd name="connsiteY0-52" fmla="*/ 0 h 432613"/>
              <a:gd name="connsiteX1-53" fmla="*/ 1835870 w 4180787"/>
              <a:gd name="connsiteY1-54" fmla="*/ 187218 h 432613"/>
              <a:gd name="connsiteX2-55" fmla="*/ 4180787 w 4180787"/>
              <a:gd name="connsiteY2-56" fmla="*/ 0 h 432613"/>
              <a:gd name="connsiteX3-57" fmla="*/ 4180787 w 4180787"/>
              <a:gd name="connsiteY3-58" fmla="*/ 432613 h 432613"/>
              <a:gd name="connsiteX4-59" fmla="*/ 1740284 w 4180787"/>
              <a:gd name="connsiteY4-60" fmla="*/ 300725 h 432613"/>
              <a:gd name="connsiteX5-61" fmla="*/ 0 w 4180787"/>
              <a:gd name="connsiteY5-62" fmla="*/ 432613 h 432613"/>
              <a:gd name="connsiteX6-63" fmla="*/ 0 w 4180787"/>
              <a:gd name="connsiteY6-64" fmla="*/ 0 h 432613"/>
              <a:gd name="connsiteX0-65" fmla="*/ 0 w 4180787"/>
              <a:gd name="connsiteY0-66" fmla="*/ 4908 h 437521"/>
              <a:gd name="connsiteX1-67" fmla="*/ 1835870 w 4180787"/>
              <a:gd name="connsiteY1-68" fmla="*/ 192126 h 437521"/>
              <a:gd name="connsiteX2-69" fmla="*/ 4180787 w 4180787"/>
              <a:gd name="connsiteY2-70" fmla="*/ 4908 h 437521"/>
              <a:gd name="connsiteX3-71" fmla="*/ 4180787 w 4180787"/>
              <a:gd name="connsiteY3-72" fmla="*/ 437521 h 437521"/>
              <a:gd name="connsiteX4-73" fmla="*/ 1740284 w 4180787"/>
              <a:gd name="connsiteY4-74" fmla="*/ 305633 h 437521"/>
              <a:gd name="connsiteX5-75" fmla="*/ 0 w 4180787"/>
              <a:gd name="connsiteY5-76" fmla="*/ 437521 h 437521"/>
              <a:gd name="connsiteX6-77" fmla="*/ 0 w 4180787"/>
              <a:gd name="connsiteY6-78" fmla="*/ 4908 h 437521"/>
              <a:gd name="connsiteX0-79" fmla="*/ 0 w 4180787"/>
              <a:gd name="connsiteY0-80" fmla="*/ 4908 h 446252"/>
              <a:gd name="connsiteX1-81" fmla="*/ 1835870 w 4180787"/>
              <a:gd name="connsiteY1-82" fmla="*/ 192126 h 446252"/>
              <a:gd name="connsiteX2-83" fmla="*/ 4180787 w 4180787"/>
              <a:gd name="connsiteY2-84" fmla="*/ 4908 h 446252"/>
              <a:gd name="connsiteX3-85" fmla="*/ 4180787 w 4180787"/>
              <a:gd name="connsiteY3-86" fmla="*/ 437521 h 446252"/>
              <a:gd name="connsiteX4-87" fmla="*/ 1740284 w 4180787"/>
              <a:gd name="connsiteY4-88" fmla="*/ 305633 h 446252"/>
              <a:gd name="connsiteX5-89" fmla="*/ 0 w 4180787"/>
              <a:gd name="connsiteY5-90" fmla="*/ 437521 h 446252"/>
              <a:gd name="connsiteX6-91" fmla="*/ 0 w 4180787"/>
              <a:gd name="connsiteY6-92" fmla="*/ 4908 h 446252"/>
              <a:gd name="connsiteX0-93" fmla="*/ 0 w 4180787"/>
              <a:gd name="connsiteY0-94" fmla="*/ 4107 h 445451"/>
              <a:gd name="connsiteX1-95" fmla="*/ 1779968 w 4180787"/>
              <a:gd name="connsiteY1-96" fmla="*/ 241252 h 445451"/>
              <a:gd name="connsiteX2-97" fmla="*/ 4180787 w 4180787"/>
              <a:gd name="connsiteY2-98" fmla="*/ 4107 h 445451"/>
              <a:gd name="connsiteX3-99" fmla="*/ 4180787 w 4180787"/>
              <a:gd name="connsiteY3-100" fmla="*/ 436720 h 445451"/>
              <a:gd name="connsiteX4-101" fmla="*/ 1740284 w 4180787"/>
              <a:gd name="connsiteY4-102" fmla="*/ 304832 h 445451"/>
              <a:gd name="connsiteX5-103" fmla="*/ 0 w 4180787"/>
              <a:gd name="connsiteY5-104" fmla="*/ 436720 h 445451"/>
              <a:gd name="connsiteX6-105" fmla="*/ 0 w 4180787"/>
              <a:gd name="connsiteY6-106" fmla="*/ 4107 h 445451"/>
              <a:gd name="connsiteX0-107" fmla="*/ 0 w 4180787"/>
              <a:gd name="connsiteY0-108" fmla="*/ 4107 h 445451"/>
              <a:gd name="connsiteX1-109" fmla="*/ 1779968 w 4180787"/>
              <a:gd name="connsiteY1-110" fmla="*/ 241252 h 445451"/>
              <a:gd name="connsiteX2-111" fmla="*/ 4180787 w 4180787"/>
              <a:gd name="connsiteY2-112" fmla="*/ 4107 h 445451"/>
              <a:gd name="connsiteX3-113" fmla="*/ 4180787 w 4180787"/>
              <a:gd name="connsiteY3-114" fmla="*/ 436720 h 445451"/>
              <a:gd name="connsiteX4-115" fmla="*/ 1740284 w 4180787"/>
              <a:gd name="connsiteY4-116" fmla="*/ 304832 h 445451"/>
              <a:gd name="connsiteX5-117" fmla="*/ 0 w 4180787"/>
              <a:gd name="connsiteY5-118" fmla="*/ 436720 h 445451"/>
              <a:gd name="connsiteX6-119" fmla="*/ 0 w 4180787"/>
              <a:gd name="connsiteY6-120" fmla="*/ 4107 h 445451"/>
              <a:gd name="connsiteX0-121" fmla="*/ 0 w 4180787"/>
              <a:gd name="connsiteY0-122" fmla="*/ 4107 h 436720"/>
              <a:gd name="connsiteX1-123" fmla="*/ 1779968 w 4180787"/>
              <a:gd name="connsiteY1-124" fmla="*/ 241252 h 436720"/>
              <a:gd name="connsiteX2-125" fmla="*/ 4180787 w 4180787"/>
              <a:gd name="connsiteY2-126" fmla="*/ 4107 h 436720"/>
              <a:gd name="connsiteX3-127" fmla="*/ 4180787 w 4180787"/>
              <a:gd name="connsiteY3-128" fmla="*/ 436720 h 436720"/>
              <a:gd name="connsiteX4-129" fmla="*/ 1740284 w 4180787"/>
              <a:gd name="connsiteY4-130" fmla="*/ 304832 h 436720"/>
              <a:gd name="connsiteX5-131" fmla="*/ 0 w 4180787"/>
              <a:gd name="connsiteY5-132" fmla="*/ 436720 h 436720"/>
              <a:gd name="connsiteX6-133" fmla="*/ 0 w 4180787"/>
              <a:gd name="connsiteY6-134" fmla="*/ 4107 h 436720"/>
              <a:gd name="connsiteX0-135" fmla="*/ 0 w 4180787"/>
              <a:gd name="connsiteY0-136" fmla="*/ 4107 h 436720"/>
              <a:gd name="connsiteX1-137" fmla="*/ 1779968 w 4180787"/>
              <a:gd name="connsiteY1-138" fmla="*/ 241252 h 436720"/>
              <a:gd name="connsiteX2-139" fmla="*/ 4180787 w 4180787"/>
              <a:gd name="connsiteY2-140" fmla="*/ 4107 h 436720"/>
              <a:gd name="connsiteX3-141" fmla="*/ 4180787 w 4180787"/>
              <a:gd name="connsiteY3-142" fmla="*/ 436720 h 436720"/>
              <a:gd name="connsiteX4-143" fmla="*/ 1740284 w 4180787"/>
              <a:gd name="connsiteY4-144" fmla="*/ 304832 h 436720"/>
              <a:gd name="connsiteX5-145" fmla="*/ 0 w 4180787"/>
              <a:gd name="connsiteY5-146" fmla="*/ 436720 h 436720"/>
              <a:gd name="connsiteX6-147" fmla="*/ 0 w 4180787"/>
              <a:gd name="connsiteY6-148" fmla="*/ 4107 h 436720"/>
              <a:gd name="connsiteX0-149" fmla="*/ 0 w 4180787"/>
              <a:gd name="connsiteY0-150" fmla="*/ 0 h 432613"/>
              <a:gd name="connsiteX1-151" fmla="*/ 1779968 w 4180787"/>
              <a:gd name="connsiteY1-152" fmla="*/ 237145 h 432613"/>
              <a:gd name="connsiteX2-153" fmla="*/ 4180787 w 4180787"/>
              <a:gd name="connsiteY2-154" fmla="*/ 0 h 432613"/>
              <a:gd name="connsiteX3-155" fmla="*/ 4180787 w 4180787"/>
              <a:gd name="connsiteY3-156" fmla="*/ 432613 h 432613"/>
              <a:gd name="connsiteX4-157" fmla="*/ 1740284 w 4180787"/>
              <a:gd name="connsiteY4-158" fmla="*/ 300725 h 432613"/>
              <a:gd name="connsiteX5-159" fmla="*/ 0 w 4180787"/>
              <a:gd name="connsiteY5-160" fmla="*/ 432613 h 432613"/>
              <a:gd name="connsiteX6-161" fmla="*/ 0 w 4180787"/>
              <a:gd name="connsiteY6-162" fmla="*/ 0 h 43261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  <a:cxn ang="0">
                <a:pos x="connsiteX6-35" y="connsiteY6-36"/>
              </a:cxn>
            </a:cxnLst>
            <a:rect l="l" t="t" r="r" b="b"/>
            <a:pathLst>
              <a:path w="4180787" h="432613">
                <a:moveTo>
                  <a:pt x="0" y="0"/>
                </a:moveTo>
                <a:cubicBezTo>
                  <a:pt x="455759" y="126804"/>
                  <a:pt x="1083170" y="237145"/>
                  <a:pt x="1779968" y="237145"/>
                </a:cubicBezTo>
                <a:cubicBezTo>
                  <a:pt x="2476766" y="237145"/>
                  <a:pt x="3713158" y="116136"/>
                  <a:pt x="4180787" y="0"/>
                </a:cubicBezTo>
                <a:lnTo>
                  <a:pt x="4180787" y="432613"/>
                </a:lnTo>
                <a:cubicBezTo>
                  <a:pt x="3758675" y="303509"/>
                  <a:pt x="2437082" y="300725"/>
                  <a:pt x="1740284" y="300725"/>
                </a:cubicBezTo>
                <a:cubicBezTo>
                  <a:pt x="1043486" y="300725"/>
                  <a:pt x="357043" y="386721"/>
                  <a:pt x="0" y="43261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25400" cap="flat" cmpd="sng" algn="ctr">
            <a:noFill/>
            <a:prstDash val="solid"/>
          </a:ln>
          <a:effectLst>
            <a:outerShdw blurRad="190500" dist="635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6393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2800" kern="0">
              <a:solidFill>
                <a:schemeClr val="accent3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53" name="组合 52"/>
          <p:cNvGrpSpPr/>
          <p:nvPr/>
        </p:nvGrpSpPr>
        <p:grpSpPr>
          <a:xfrm>
            <a:off x="3834802" y="1542941"/>
            <a:ext cx="749568" cy="762225"/>
            <a:chOff x="1101935" y="1054869"/>
            <a:chExt cx="1369556" cy="1392682"/>
          </a:xfrm>
        </p:grpSpPr>
        <p:sp>
          <p:nvSpPr>
            <p:cNvPr id="54" name="椭圆 28"/>
            <p:cNvSpPr/>
            <p:nvPr/>
          </p:nvSpPr>
          <p:spPr>
            <a:xfrm>
              <a:off x="1101935" y="1054869"/>
              <a:ext cx="1369556" cy="1392682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shade val="67500"/>
                    <a:satMod val="115000"/>
                  </a:schemeClr>
                </a:gs>
                <a:gs pos="0">
                  <a:schemeClr val="bg1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76200" cap="flat" cmpd="sng" algn="ctr">
              <a:solidFill>
                <a:schemeClr val="tx2"/>
              </a:solidFill>
              <a:prstDash val="solid"/>
            </a:ln>
            <a:effectLst>
              <a:outerShdw blurRad="381000" dist="127000" dir="2700000" algn="tl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Overflow="overflow" horzOverflow="overflow" vert="horz" wrap="square" lIns="91423" tIns="45712" rIns="91423" bIns="45712" numCol="1" spcCol="0" rtlCol="0" fromWordArt="0" anchor="ctr" anchorCtr="0" forceAA="0" compatLnSpc="1">
              <a:noAutofit/>
            </a:bodyPr>
            <a:lstStyle/>
            <a:p>
              <a:pPr algn="ctr" defTabSz="963930"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5" name="椭圆 29"/>
            <p:cNvSpPr/>
            <p:nvPr/>
          </p:nvSpPr>
          <p:spPr>
            <a:xfrm>
              <a:off x="1250079" y="1205514"/>
              <a:ext cx="1073269" cy="1091392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23" tIns="45712" rIns="91423" bIns="45712" numCol="1" spcCol="0" rtlCol="0" fromWordArt="0" anchor="ctr" anchorCtr="0" forceAA="0" compatLnSpc="1">
              <a:noAutofit/>
            </a:bodyPr>
            <a:lstStyle/>
            <a:p>
              <a:pPr algn="ctr" defTabSz="963930"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68" name="组合 67"/>
          <p:cNvGrpSpPr/>
          <p:nvPr/>
        </p:nvGrpSpPr>
        <p:grpSpPr>
          <a:xfrm>
            <a:off x="6869663" y="1686885"/>
            <a:ext cx="1194879" cy="1215056"/>
            <a:chOff x="1101935" y="1054869"/>
            <a:chExt cx="1369556" cy="1392682"/>
          </a:xfrm>
        </p:grpSpPr>
        <p:sp>
          <p:nvSpPr>
            <p:cNvPr id="69" name="椭圆 28"/>
            <p:cNvSpPr/>
            <p:nvPr/>
          </p:nvSpPr>
          <p:spPr>
            <a:xfrm>
              <a:off x="1101935" y="1054869"/>
              <a:ext cx="1369556" cy="1392682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shade val="67500"/>
                    <a:satMod val="115000"/>
                  </a:schemeClr>
                </a:gs>
                <a:gs pos="0">
                  <a:schemeClr val="bg1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762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</a:ln>
            <a:effectLst>
              <a:outerShdw blurRad="381000" dist="127000" dir="2700000" algn="tl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Overflow="overflow" horzOverflow="overflow" vert="horz" wrap="square" lIns="91423" tIns="45712" rIns="91423" bIns="45712" numCol="1" spcCol="0" rtlCol="0" fromWordArt="0" anchor="ctr" anchorCtr="0" forceAA="0" compatLnSpc="1">
              <a:noAutofit/>
            </a:bodyPr>
            <a:lstStyle/>
            <a:p>
              <a:pPr algn="ctr" defTabSz="963930"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70" name="椭圆 29"/>
            <p:cNvSpPr/>
            <p:nvPr/>
          </p:nvSpPr>
          <p:spPr>
            <a:xfrm>
              <a:off x="1250079" y="1205514"/>
              <a:ext cx="1073269" cy="1091392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shade val="67500"/>
                    <a:satMod val="115000"/>
                  </a:schemeClr>
                </a:gs>
                <a:gs pos="0">
                  <a:schemeClr val="bg1"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 w="254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23" tIns="45712" rIns="91423" bIns="45712" numCol="1" spcCol="0" rtlCol="0" fromWordArt="0" anchor="ctr" anchorCtr="0" forceAA="0" compatLnSpc="1">
              <a:noAutofit/>
            </a:bodyPr>
            <a:lstStyle/>
            <a:p>
              <a:pPr algn="ctr" defTabSz="963930"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71" name="组合 70"/>
          <p:cNvGrpSpPr/>
          <p:nvPr/>
        </p:nvGrpSpPr>
        <p:grpSpPr>
          <a:xfrm>
            <a:off x="3266613" y="3445783"/>
            <a:ext cx="1237169" cy="1258058"/>
            <a:chOff x="1101935" y="1054869"/>
            <a:chExt cx="1369556" cy="1392682"/>
          </a:xfrm>
        </p:grpSpPr>
        <p:sp>
          <p:nvSpPr>
            <p:cNvPr id="72" name="椭圆 28"/>
            <p:cNvSpPr/>
            <p:nvPr/>
          </p:nvSpPr>
          <p:spPr>
            <a:xfrm>
              <a:off x="1101935" y="1054869"/>
              <a:ext cx="1369556" cy="1392682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shade val="67500"/>
                    <a:satMod val="115000"/>
                  </a:schemeClr>
                </a:gs>
                <a:gs pos="0">
                  <a:schemeClr val="bg1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76200" cap="flat" cmpd="sng" algn="ctr">
              <a:solidFill>
                <a:schemeClr val="tx2"/>
              </a:solidFill>
              <a:prstDash val="solid"/>
            </a:ln>
            <a:effectLst>
              <a:outerShdw blurRad="381000" dist="127000" dir="2700000" algn="tl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Overflow="overflow" horzOverflow="overflow" vert="horz" wrap="square" lIns="91423" tIns="45712" rIns="91423" bIns="45712" numCol="1" spcCol="0" rtlCol="0" fromWordArt="0" anchor="ctr" anchorCtr="0" forceAA="0" compatLnSpc="1">
              <a:noAutofit/>
            </a:bodyPr>
            <a:lstStyle/>
            <a:p>
              <a:pPr algn="ctr" defTabSz="963930"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73" name="椭圆 29"/>
            <p:cNvSpPr/>
            <p:nvPr/>
          </p:nvSpPr>
          <p:spPr>
            <a:xfrm>
              <a:off x="1250079" y="1205514"/>
              <a:ext cx="1073269" cy="1091392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shade val="67500"/>
                    <a:satMod val="115000"/>
                  </a:schemeClr>
                </a:gs>
                <a:gs pos="0">
                  <a:schemeClr val="bg1"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 w="2540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23" tIns="45712" rIns="91423" bIns="45712" numCol="1" spcCol="0" rtlCol="0" fromWordArt="0" anchor="ctr" anchorCtr="0" forceAA="0" compatLnSpc="1">
              <a:noAutofit/>
            </a:bodyPr>
            <a:lstStyle/>
            <a:p>
              <a:pPr algn="ctr" defTabSz="963930"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74" name="组合 73"/>
          <p:cNvGrpSpPr/>
          <p:nvPr/>
        </p:nvGrpSpPr>
        <p:grpSpPr>
          <a:xfrm>
            <a:off x="6639920" y="4625877"/>
            <a:ext cx="707563" cy="719510"/>
            <a:chOff x="1101935" y="1054869"/>
            <a:chExt cx="1369556" cy="1392682"/>
          </a:xfrm>
        </p:grpSpPr>
        <p:sp>
          <p:nvSpPr>
            <p:cNvPr id="75" name="椭圆 28"/>
            <p:cNvSpPr/>
            <p:nvPr/>
          </p:nvSpPr>
          <p:spPr>
            <a:xfrm>
              <a:off x="1101935" y="1054869"/>
              <a:ext cx="1369556" cy="1392682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shade val="67500"/>
                    <a:satMod val="115000"/>
                  </a:schemeClr>
                </a:gs>
                <a:gs pos="0">
                  <a:schemeClr val="bg1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762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</a:ln>
            <a:effectLst>
              <a:outerShdw blurRad="381000" dist="127000" dir="2700000" algn="tl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Overflow="overflow" horzOverflow="overflow" vert="horz" wrap="square" lIns="91423" tIns="45712" rIns="91423" bIns="45712" numCol="1" spcCol="0" rtlCol="0" fromWordArt="0" anchor="ctr" anchorCtr="0" forceAA="0" compatLnSpc="1">
              <a:noAutofit/>
            </a:bodyPr>
            <a:lstStyle/>
            <a:p>
              <a:pPr algn="ctr" defTabSz="963930"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76" name="椭圆 29"/>
            <p:cNvSpPr/>
            <p:nvPr/>
          </p:nvSpPr>
          <p:spPr>
            <a:xfrm>
              <a:off x="1250079" y="1205514"/>
              <a:ext cx="1073269" cy="1091392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shade val="67500"/>
                    <a:satMod val="115000"/>
                  </a:schemeClr>
                </a:gs>
                <a:gs pos="0">
                  <a:schemeClr val="bg1"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 w="254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23" tIns="45712" rIns="91423" bIns="45712" numCol="1" spcCol="0" rtlCol="0" fromWordArt="0" anchor="ctr" anchorCtr="0" forceAA="0" compatLnSpc="1">
              <a:noAutofit/>
            </a:bodyPr>
            <a:lstStyle/>
            <a:p>
              <a:pPr algn="ctr" defTabSz="963930"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7466965" y="4382770"/>
            <a:ext cx="2648585" cy="925195"/>
            <a:chOff x="11394" y="5135"/>
            <a:chExt cx="4171" cy="1457"/>
          </a:xfrm>
        </p:grpSpPr>
        <p:sp>
          <p:nvSpPr>
            <p:cNvPr id="31" name="TextBox 170"/>
            <p:cNvSpPr txBox="1"/>
            <p:nvPr/>
          </p:nvSpPr>
          <p:spPr>
            <a:xfrm>
              <a:off x="11394" y="5135"/>
              <a:ext cx="3629" cy="694"/>
            </a:xfrm>
            <a:prstGeom prst="rect">
              <a:avLst/>
            </a:prstGeom>
            <a:noFill/>
          </p:spPr>
          <p:txBody>
            <a:bodyPr wrap="square" lIns="91430" tIns="45714" rIns="91430" bIns="45714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275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klin Gothic Book" panose="020B0503020102020204" pitchFamily="34" charset="0"/>
                </a:rPr>
                <a:t>用户职称管理</a:t>
              </a:r>
            </a:p>
          </p:txBody>
        </p:sp>
        <p:sp>
          <p:nvSpPr>
            <p:cNvPr id="32" name="TextBox 171"/>
            <p:cNvSpPr txBox="1"/>
            <p:nvPr/>
          </p:nvSpPr>
          <p:spPr>
            <a:xfrm>
              <a:off x="11394" y="5947"/>
              <a:ext cx="4171" cy="645"/>
            </a:xfrm>
            <a:prstGeom prst="rect">
              <a:avLst/>
            </a:prstGeom>
            <a:noFill/>
          </p:spPr>
          <p:txBody>
            <a:bodyPr wrap="square" lIns="91430" tIns="45714" rIns="91430" bIns="45714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GB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可以更改用户的职称</a:t>
              </a: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464185" y="3582035"/>
            <a:ext cx="2648585" cy="1243965"/>
            <a:chOff x="731" y="4615"/>
            <a:chExt cx="4171" cy="1959"/>
          </a:xfrm>
        </p:grpSpPr>
        <p:sp>
          <p:nvSpPr>
            <p:cNvPr id="33" name="TextBox 170"/>
            <p:cNvSpPr txBox="1"/>
            <p:nvPr/>
          </p:nvSpPr>
          <p:spPr>
            <a:xfrm>
              <a:off x="1274" y="4615"/>
              <a:ext cx="3629" cy="694"/>
            </a:xfrm>
            <a:prstGeom prst="rect">
              <a:avLst/>
            </a:prstGeom>
            <a:noFill/>
          </p:spPr>
          <p:txBody>
            <a:bodyPr wrap="square" lIns="91430" tIns="45714" rIns="91430" bIns="45714" rtlCol="0">
              <a:spAutoFit/>
            </a:bodyPr>
            <a:lstStyle/>
            <a:p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275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klin Gothic Book" panose="020B0503020102020204" pitchFamily="34" charset="0"/>
                </a:rPr>
                <a:t>用户权限管理</a:t>
              </a:r>
            </a:p>
          </p:txBody>
        </p:sp>
        <p:sp>
          <p:nvSpPr>
            <p:cNvPr id="34" name="TextBox 171"/>
            <p:cNvSpPr txBox="1"/>
            <p:nvPr/>
          </p:nvSpPr>
          <p:spPr>
            <a:xfrm>
              <a:off x="731" y="5426"/>
              <a:ext cx="4171" cy="1149"/>
            </a:xfrm>
            <a:prstGeom prst="rect">
              <a:avLst/>
            </a:prstGeom>
            <a:noFill/>
          </p:spPr>
          <p:txBody>
            <a:bodyPr wrap="square" lIns="91430" tIns="45714" rIns="91430" bIns="45714" rtlCol="0">
              <a:spAutoFit/>
            </a:bodyPr>
            <a:lstStyle/>
            <a:p>
              <a:pPr algn="r">
                <a:lnSpc>
                  <a:spcPct val="130000"/>
                </a:lnSpc>
              </a:pPr>
              <a:r>
                <a:rPr lang="zh-CN" altLang="en-GB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设置用户权限</a:t>
              </a:r>
            </a:p>
            <a:p>
              <a:pPr algn="r">
                <a:lnSpc>
                  <a:spcPct val="130000"/>
                </a:lnSpc>
              </a:pPr>
              <a:r>
                <a:rPr lang="zh-CN" altLang="en-GB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更改用户权限</a:t>
              </a:r>
            </a:p>
          </p:txBody>
        </p:sp>
      </p:grpSp>
      <p:sp>
        <p:nvSpPr>
          <p:cNvPr id="35" name="TextBox 170"/>
          <p:cNvSpPr txBox="1"/>
          <p:nvPr/>
        </p:nvSpPr>
        <p:spPr>
          <a:xfrm>
            <a:off x="8143452" y="1678148"/>
            <a:ext cx="2304215" cy="791210"/>
          </a:xfrm>
          <a:prstGeom prst="rect">
            <a:avLst/>
          </a:prstGeom>
          <a:noFill/>
        </p:spPr>
        <p:txBody>
          <a:bodyPr wrap="square" lIns="91430" tIns="45714" rIns="91430" bIns="45714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275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</a:rPr>
              <a:t>密码管理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275" dirty="0">
              <a:solidFill>
                <a:schemeClr val="tx1">
                  <a:lumMod val="65000"/>
                  <a:lumOff val="35000"/>
                </a:scheme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36" name="TextBox 171"/>
          <p:cNvSpPr txBox="1"/>
          <p:nvPr/>
        </p:nvSpPr>
        <p:spPr>
          <a:xfrm>
            <a:off x="8143452" y="2193510"/>
            <a:ext cx="2648600" cy="729615"/>
          </a:xfrm>
          <a:prstGeom prst="rect">
            <a:avLst/>
          </a:prstGeom>
          <a:noFill/>
        </p:spPr>
        <p:txBody>
          <a:bodyPr wrap="square" lIns="91430" tIns="45714" rIns="91430" bIns="45714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设置密码</a:t>
            </a:r>
          </a:p>
          <a:p>
            <a:pPr>
              <a:lnSpc>
                <a:spcPct val="130000"/>
              </a:lnSpc>
            </a:pPr>
            <a:r>
              <a:rPr lang="zh-CN" alt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更改密码</a:t>
            </a:r>
          </a:p>
        </p:txBody>
      </p:sp>
      <p:sp>
        <p:nvSpPr>
          <p:cNvPr id="37" name="TextBox 170"/>
          <p:cNvSpPr txBox="1"/>
          <p:nvPr/>
        </p:nvSpPr>
        <p:spPr>
          <a:xfrm>
            <a:off x="1304233" y="1361629"/>
            <a:ext cx="2304215" cy="440690"/>
          </a:xfrm>
          <a:prstGeom prst="rect">
            <a:avLst/>
          </a:prstGeom>
          <a:noFill/>
        </p:spPr>
        <p:txBody>
          <a:bodyPr wrap="square" lIns="91430" tIns="45714" rIns="91430" bIns="45714" rtlCol="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275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</a:rPr>
              <a:t>用户管理</a:t>
            </a:r>
          </a:p>
        </p:txBody>
      </p:sp>
      <p:sp>
        <p:nvSpPr>
          <p:cNvPr id="38" name="TextBox 171"/>
          <p:cNvSpPr txBox="1"/>
          <p:nvPr/>
        </p:nvSpPr>
        <p:spPr>
          <a:xfrm>
            <a:off x="959848" y="1846511"/>
            <a:ext cx="2648600" cy="1049655"/>
          </a:xfrm>
          <a:prstGeom prst="rect">
            <a:avLst/>
          </a:prstGeom>
          <a:noFill/>
        </p:spPr>
        <p:txBody>
          <a:bodyPr wrap="square" lIns="91430" tIns="45714" rIns="91430" bIns="45714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增加用户</a:t>
            </a:r>
          </a:p>
          <a:p>
            <a:pPr algn="r">
              <a:lnSpc>
                <a:spcPct val="130000"/>
              </a:lnSpc>
            </a:pPr>
            <a:r>
              <a:rPr lang="zh-CN" alt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删除用户</a:t>
            </a:r>
          </a:p>
          <a:p>
            <a:pPr algn="r">
              <a:lnSpc>
                <a:spcPct val="130000"/>
              </a:lnSpc>
            </a:pPr>
            <a:endParaRPr lang="zh-CN" altLang="en-GB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TextBox 3"/>
          <p:cNvSpPr txBox="1"/>
          <p:nvPr/>
        </p:nvSpPr>
        <p:spPr>
          <a:xfrm>
            <a:off x="259009" y="211783"/>
            <a:ext cx="2853666" cy="5024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665" dirty="0" smtClean="0">
                <a:solidFill>
                  <a:schemeClr val="accent1"/>
                </a:solidFill>
                <a:cs typeface="+mn-ea"/>
                <a:sym typeface="+mn-lt"/>
              </a:rPr>
              <a:t>3.6  </a:t>
            </a:r>
            <a:r>
              <a:rPr lang="zh-CN" altLang="en-US" sz="2665" dirty="0" smtClean="0">
                <a:solidFill>
                  <a:schemeClr val="accent1"/>
                </a:solidFill>
                <a:cs typeface="+mn-ea"/>
                <a:sym typeface="+mn-lt"/>
              </a:rPr>
              <a:t>个人信息管理</a:t>
            </a:r>
            <a:endParaRPr lang="zh-CN" altLang="en-US" sz="4265" dirty="0">
              <a:solidFill>
                <a:schemeClr val="accent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 advTm="0">
        <p14:prism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5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8" grpId="0" bldLvl="0" animBg="1"/>
      <p:bldP spid="10" grpId="0" bldLvl="0" animBg="1"/>
      <p:bldP spid="35" grpId="0"/>
      <p:bldP spid="36" grpId="0"/>
      <p:bldP spid="37" grpId="0"/>
      <p:bldP spid="38" grpId="0"/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01486" y="1320802"/>
            <a:ext cx="9129485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/>
              <a:t>1).</a:t>
            </a:r>
            <a:r>
              <a:rPr lang="zh-CN" altLang="zh-CN" sz="2000" b="1" dirty="0" smtClean="0"/>
              <a:t>待办任务</a:t>
            </a:r>
            <a:endParaRPr lang="zh-CN" altLang="zh-CN" sz="2000" dirty="0" smtClean="0"/>
          </a:p>
          <a:p>
            <a:r>
              <a:rPr lang="zh-CN" altLang="zh-CN" sz="2000" dirty="0" smtClean="0"/>
              <a:t>每个人均可添加、查询自己的待办任务。领导也可添加下属的待办任务。</a:t>
            </a:r>
          </a:p>
          <a:p>
            <a:r>
              <a:rPr lang="zh-CN" altLang="zh-CN" sz="2000" dirty="0" smtClean="0"/>
              <a:t>待办任务包含有任务名称、责任人、状态、开始时间、结束时间等信息。</a:t>
            </a:r>
          </a:p>
          <a:p>
            <a:r>
              <a:rPr lang="zh-CN" altLang="zh-CN" sz="2000" dirty="0" smtClean="0"/>
              <a:t>若超时未完成任务，则任务标红。若一位员工的标红任务达到一定数量，会给与一定惩罚。</a:t>
            </a:r>
          </a:p>
          <a:p>
            <a:r>
              <a:rPr lang="en-US" altLang="zh-CN" sz="2000" b="1" dirty="0" smtClean="0"/>
              <a:t>2).</a:t>
            </a:r>
            <a:r>
              <a:rPr lang="zh-CN" altLang="zh-CN" sz="2000" b="1" dirty="0" smtClean="0"/>
              <a:t>通知</a:t>
            </a:r>
            <a:endParaRPr lang="zh-CN" altLang="zh-CN" sz="2000" dirty="0" smtClean="0"/>
          </a:p>
          <a:p>
            <a:r>
              <a:rPr lang="zh-CN" altLang="zh-CN" sz="2000" dirty="0" smtClean="0"/>
              <a:t>发布公司重要通知给每一位员工</a:t>
            </a:r>
            <a:endParaRPr lang="en-US" altLang="zh-CN" sz="2000" dirty="0" smtClean="0"/>
          </a:p>
          <a:p>
            <a:r>
              <a:rPr lang="en-US" altLang="zh-CN" sz="2000" b="1" dirty="0" smtClean="0"/>
              <a:t>3).</a:t>
            </a:r>
            <a:r>
              <a:rPr lang="zh-CN" altLang="zh-CN" sz="2000" b="1" dirty="0" smtClean="0"/>
              <a:t>预警</a:t>
            </a:r>
            <a:endParaRPr lang="zh-CN" altLang="zh-CN" sz="2000" dirty="0" smtClean="0"/>
          </a:p>
          <a:p>
            <a:r>
              <a:rPr lang="zh-CN" altLang="zh-CN" sz="2000" dirty="0" smtClean="0"/>
              <a:t>仓库管理员特有模块，若某件物料或商品的库存低于阈值，则显示预警信息，通知仓库管理员。</a:t>
            </a:r>
          </a:p>
          <a:p>
            <a:endParaRPr lang="zh-CN" altLang="zh-CN" sz="2000" dirty="0" smtClean="0"/>
          </a:p>
          <a:p>
            <a:endParaRPr lang="zh-CN" altLang="en-US" dirty="0"/>
          </a:p>
        </p:txBody>
      </p:sp>
      <p:pic>
        <p:nvPicPr>
          <p:cNvPr id="90114" name="Picture 2" descr="D:\Downloads\iconfont-mingpia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75157" y="522514"/>
            <a:ext cx="1445986" cy="1445986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04685" y="2191658"/>
            <a:ext cx="7823200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/>
              <a:t>4).</a:t>
            </a:r>
            <a:r>
              <a:rPr lang="zh-CN" altLang="zh-CN" sz="2000" b="1" dirty="0" smtClean="0"/>
              <a:t>内部消息</a:t>
            </a:r>
            <a:endParaRPr lang="zh-CN" altLang="zh-CN" sz="2000" dirty="0" smtClean="0"/>
          </a:p>
          <a:p>
            <a:r>
              <a:rPr lang="zh-CN" altLang="zh-CN" sz="2000" dirty="0" smtClean="0"/>
              <a:t>内部消息与通知相对，通知是告诉所有人的公司相关消息，而内部消息则仅对个人而言，例如个人工资领取等。</a:t>
            </a:r>
          </a:p>
          <a:p>
            <a:r>
              <a:rPr lang="en-US" altLang="zh-CN" sz="2000" b="1" dirty="0" smtClean="0"/>
              <a:t>5).</a:t>
            </a:r>
            <a:r>
              <a:rPr lang="zh-CN" altLang="zh-CN" sz="2000" b="1" dirty="0" smtClean="0"/>
              <a:t>用户</a:t>
            </a:r>
            <a:r>
              <a:rPr lang="zh-CN" altLang="en-US" sz="2000" b="1" dirty="0" smtClean="0"/>
              <a:t>信息</a:t>
            </a:r>
            <a:endParaRPr lang="zh-CN" altLang="zh-CN" sz="2000" dirty="0" smtClean="0"/>
          </a:p>
          <a:p>
            <a:r>
              <a:rPr lang="zh-CN" altLang="zh-CN" sz="2000" dirty="0" smtClean="0"/>
              <a:t>显示用户的工号、年龄、部门、职位、邮箱、手机、入职日期等信息。</a:t>
            </a:r>
          </a:p>
          <a:p>
            <a:r>
              <a:rPr lang="zh-CN" altLang="zh-CN" sz="2000" dirty="0" smtClean="0"/>
              <a:t>用户可以执行修改登录密码的操作，但不可进行其他操作。</a:t>
            </a:r>
          </a:p>
          <a:p>
            <a:r>
              <a:rPr lang="zh-CN" altLang="zh-CN" sz="2000" dirty="0" smtClean="0"/>
              <a:t>修改登录密码需要输入原密码，新密码和手机号，确认不是他人操作。</a:t>
            </a:r>
          </a:p>
          <a:p>
            <a:endParaRPr lang="zh-CN" altLang="en-US" dirty="0"/>
          </a:p>
        </p:txBody>
      </p:sp>
      <p:pic>
        <p:nvPicPr>
          <p:cNvPr id="91138" name="Picture 2" descr="D:\Downloads\comment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54700" y="560615"/>
            <a:ext cx="1518557" cy="1518557"/>
          </a:xfrm>
          <a:prstGeom prst="rect">
            <a:avLst/>
          </a:prstGeom>
          <a:noFill/>
        </p:spPr>
      </p:pic>
      <p:pic>
        <p:nvPicPr>
          <p:cNvPr id="91139" name="Picture 3" descr="D:\Downloads\accoun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599386" y="4203700"/>
            <a:ext cx="1326243" cy="1326243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"/>
          <p:cNvSpPr txBox="1"/>
          <p:nvPr/>
        </p:nvSpPr>
        <p:spPr>
          <a:xfrm>
            <a:off x="329889" y="396875"/>
            <a:ext cx="2255520" cy="5016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665" dirty="0" smtClean="0">
                <a:solidFill>
                  <a:schemeClr val="accent1"/>
                </a:solidFill>
                <a:cs typeface="+mn-ea"/>
                <a:sym typeface="+mn-lt"/>
              </a:rPr>
              <a:t>3.6 </a:t>
            </a:r>
            <a:r>
              <a:rPr lang="zh-CN" altLang="en-US" sz="2665" dirty="0" smtClean="0">
                <a:solidFill>
                  <a:schemeClr val="accent1"/>
                </a:solidFill>
                <a:ea typeface="宋体" panose="02010600030101010101" pitchFamily="2" charset="-122"/>
                <a:cs typeface="+mn-ea"/>
                <a:sym typeface="+mn-lt"/>
              </a:rPr>
              <a:t>查询功能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733425" y="1601432"/>
            <a:ext cx="1552575" cy="1073150"/>
            <a:chOff x="7138260" y="3781924"/>
            <a:chExt cx="1552575" cy="1073150"/>
          </a:xfrm>
        </p:grpSpPr>
        <p:sp>
          <p:nvSpPr>
            <p:cNvPr id="5" name="PA_MH_Other_3"/>
            <p:cNvSpPr>
              <a:spLocks noChangeArrowheads="1"/>
            </p:cNvSpPr>
            <p:nvPr>
              <p:custDataLst>
                <p:tags r:id="rId31"/>
              </p:custDataLst>
            </p:nvPr>
          </p:nvSpPr>
          <p:spPr bwMode="auto">
            <a:xfrm rot="21293681">
              <a:off x="7174771" y="3781925"/>
              <a:ext cx="1493838" cy="9810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8" name="PA_MH_SubTitle_3"/>
            <p:cNvSpPr/>
            <p:nvPr>
              <p:custDataLst>
                <p:tags r:id="rId32"/>
              </p:custDataLst>
            </p:nvPr>
          </p:nvSpPr>
          <p:spPr bwMode="auto">
            <a:xfrm>
              <a:off x="7138260" y="3781924"/>
              <a:ext cx="1552575" cy="1073150"/>
            </a:xfrm>
            <a:custGeom>
              <a:avLst/>
              <a:gdLst>
                <a:gd name="T0" fmla="*/ 1285 w 1336"/>
                <a:gd name="T1" fmla="*/ 922 h 922"/>
                <a:gd name="T2" fmla="*/ 0 w 1336"/>
                <a:gd name="T3" fmla="*/ 843 h 922"/>
                <a:gd name="T4" fmla="*/ 52 w 1336"/>
                <a:gd name="T5" fmla="*/ 0 h 922"/>
                <a:gd name="T6" fmla="*/ 1336 w 1336"/>
                <a:gd name="T7" fmla="*/ 78 h 922"/>
                <a:gd name="T8" fmla="*/ 1285 w 1336"/>
                <a:gd name="T9" fmla="*/ 922 h 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6" h="922">
                  <a:moveTo>
                    <a:pt x="1285" y="922"/>
                  </a:moveTo>
                  <a:lnTo>
                    <a:pt x="0" y="843"/>
                  </a:lnTo>
                  <a:lnTo>
                    <a:pt x="52" y="0"/>
                  </a:lnTo>
                  <a:lnTo>
                    <a:pt x="1336" y="78"/>
                  </a:lnTo>
                  <a:lnTo>
                    <a:pt x="1285" y="922"/>
                  </a:lnTo>
                  <a:close/>
                </a:path>
              </a:pathLst>
            </a:custGeom>
            <a:solidFill>
              <a:schemeClr val="accent1"/>
            </a:solidFill>
            <a:effectLst>
              <a:outerShdw blurRad="50800" dist="50800" dir="2700000" algn="tl" rotWithShape="0">
                <a:prstClr val="black">
                  <a:alpha val="30000"/>
                </a:prstClr>
              </a:outerShdw>
            </a:effectLst>
          </p:spPr>
          <p:txBody>
            <a:bodyPr anchor="ctr">
              <a:norm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da-DK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等线"/>
                  <a:ea typeface="微软雅黑" panose="020B0503020204020204" pitchFamily="34" charset="-122"/>
                  <a:cs typeface="+mn-cs"/>
                </a:rPr>
                <a:t>查询功能</a:t>
              </a:r>
            </a:p>
          </p:txBody>
        </p:sp>
      </p:grpSp>
      <p:grpSp>
        <p:nvGrpSpPr>
          <p:cNvPr id="35" name="组合 34"/>
          <p:cNvGrpSpPr/>
          <p:nvPr>
            <p:custDataLst>
              <p:tags r:id="rId1"/>
            </p:custDataLst>
          </p:nvPr>
        </p:nvGrpSpPr>
        <p:grpSpPr>
          <a:xfrm>
            <a:off x="965835" y="2663190"/>
            <a:ext cx="2838450" cy="1466850"/>
            <a:chOff x="914399" y="2914650"/>
            <a:chExt cx="2838451" cy="1466850"/>
          </a:xfrm>
        </p:grpSpPr>
        <p:sp>
          <p:nvSpPr>
            <p:cNvPr id="36" name="椭圆 35"/>
            <p:cNvSpPr/>
            <p:nvPr>
              <p:custDataLst>
                <p:tags r:id="rId27"/>
              </p:custDataLst>
            </p:nvPr>
          </p:nvSpPr>
          <p:spPr>
            <a:xfrm>
              <a:off x="914399" y="3138488"/>
              <a:ext cx="1019175" cy="101917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8" name="五角星 37"/>
            <p:cNvSpPr/>
            <p:nvPr>
              <p:custDataLst>
                <p:tags r:id="rId28"/>
              </p:custDataLst>
            </p:nvPr>
          </p:nvSpPr>
          <p:spPr>
            <a:xfrm>
              <a:off x="1038224" y="3224213"/>
              <a:ext cx="771525" cy="771525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85000" lnSpcReduction="20000"/>
            </a:bodyPr>
            <a:lstStyle/>
            <a:p>
              <a:pPr algn="ctr"/>
              <a:r>
                <a:rPr lang="en-US" altLang="zh-CN" dirty="0" smtClean="0">
                  <a:solidFill>
                    <a:schemeClr val="accent1"/>
                  </a:solidFill>
                </a:rPr>
                <a:t>A</a:t>
              </a:r>
              <a:endParaRPr lang="zh-CN" altLang="en-US" dirty="0">
                <a:solidFill>
                  <a:schemeClr val="accent1"/>
                </a:solidFill>
              </a:endParaRPr>
            </a:p>
          </p:txBody>
        </p:sp>
        <p:cxnSp>
          <p:nvCxnSpPr>
            <p:cNvPr id="40" name="直接连接符 39"/>
            <p:cNvCxnSpPr/>
            <p:nvPr>
              <p:custDataLst>
                <p:tags r:id="rId29"/>
              </p:custDataLst>
            </p:nvPr>
          </p:nvCxnSpPr>
          <p:spPr>
            <a:xfrm>
              <a:off x="2076450" y="2914650"/>
              <a:ext cx="0" cy="14668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文本框 40"/>
            <p:cNvSpPr txBox="1"/>
            <p:nvPr>
              <p:custDataLst>
                <p:tags r:id="rId30"/>
              </p:custDataLst>
            </p:nvPr>
          </p:nvSpPr>
          <p:spPr>
            <a:xfrm>
              <a:off x="2184279" y="2978661"/>
              <a:ext cx="1568571" cy="1338828"/>
            </a:xfrm>
            <a:prstGeom prst="rect">
              <a:avLst/>
            </a:prstGeom>
            <a:noFill/>
          </p:spPr>
          <p:txBody>
            <a:bodyPr wrap="square" rtlCol="0" anchor="ctr">
              <a:norm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dirty="0" smtClean="0"/>
                <a:t>入库查询</a:t>
              </a:r>
            </a:p>
          </p:txBody>
        </p:sp>
      </p:grpSp>
      <p:grpSp>
        <p:nvGrpSpPr>
          <p:cNvPr id="42" name="组合 41"/>
          <p:cNvGrpSpPr/>
          <p:nvPr>
            <p:custDataLst>
              <p:tags r:id="rId2"/>
            </p:custDataLst>
          </p:nvPr>
        </p:nvGrpSpPr>
        <p:grpSpPr>
          <a:xfrm>
            <a:off x="4509135" y="2663190"/>
            <a:ext cx="2838450" cy="1466850"/>
            <a:chOff x="914399" y="2914650"/>
            <a:chExt cx="2838451" cy="1466850"/>
          </a:xfrm>
        </p:grpSpPr>
        <p:sp>
          <p:nvSpPr>
            <p:cNvPr id="43" name="椭圆 42"/>
            <p:cNvSpPr/>
            <p:nvPr>
              <p:custDataLst>
                <p:tags r:id="rId23"/>
              </p:custDataLst>
            </p:nvPr>
          </p:nvSpPr>
          <p:spPr>
            <a:xfrm>
              <a:off x="914399" y="3138488"/>
              <a:ext cx="1019175" cy="101917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4" name="五角星 43"/>
            <p:cNvSpPr/>
            <p:nvPr>
              <p:custDataLst>
                <p:tags r:id="rId24"/>
              </p:custDataLst>
            </p:nvPr>
          </p:nvSpPr>
          <p:spPr>
            <a:xfrm>
              <a:off x="1038224" y="3224213"/>
              <a:ext cx="771525" cy="771525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85000" lnSpcReduction="20000"/>
            </a:bodyPr>
            <a:lstStyle/>
            <a:p>
              <a:pPr algn="ctr"/>
              <a:r>
                <a:rPr lang="en-US" altLang="zh-CN" dirty="0" smtClean="0">
                  <a:solidFill>
                    <a:schemeClr val="accent1"/>
                  </a:solidFill>
                </a:rPr>
                <a:t>B</a:t>
              </a:r>
              <a:endParaRPr lang="zh-CN" altLang="en-US" dirty="0">
                <a:solidFill>
                  <a:schemeClr val="accent1"/>
                </a:solidFill>
              </a:endParaRPr>
            </a:p>
          </p:txBody>
        </p:sp>
        <p:cxnSp>
          <p:nvCxnSpPr>
            <p:cNvPr id="45" name="直接连接符 44"/>
            <p:cNvCxnSpPr/>
            <p:nvPr>
              <p:custDataLst>
                <p:tags r:id="rId25"/>
              </p:custDataLst>
            </p:nvPr>
          </p:nvCxnSpPr>
          <p:spPr>
            <a:xfrm>
              <a:off x="2076450" y="2914650"/>
              <a:ext cx="0" cy="14668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文本框 45"/>
            <p:cNvSpPr txBox="1"/>
            <p:nvPr>
              <p:custDataLst>
                <p:tags r:id="rId26"/>
              </p:custDataLst>
            </p:nvPr>
          </p:nvSpPr>
          <p:spPr>
            <a:xfrm>
              <a:off x="2184279" y="2978661"/>
              <a:ext cx="1568571" cy="1338828"/>
            </a:xfrm>
            <a:prstGeom prst="rect">
              <a:avLst/>
            </a:prstGeom>
            <a:noFill/>
          </p:spPr>
          <p:txBody>
            <a:bodyPr wrap="square" rtlCol="0" anchor="ctr">
              <a:norm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dirty="0"/>
                <a:t>出库查询</a:t>
              </a:r>
            </a:p>
          </p:txBody>
        </p:sp>
      </p:grpSp>
      <p:grpSp>
        <p:nvGrpSpPr>
          <p:cNvPr id="53" name="组合 52"/>
          <p:cNvGrpSpPr/>
          <p:nvPr>
            <p:custDataLst>
              <p:tags r:id="rId3"/>
            </p:custDataLst>
          </p:nvPr>
        </p:nvGrpSpPr>
        <p:grpSpPr>
          <a:xfrm>
            <a:off x="8179435" y="4427220"/>
            <a:ext cx="2838450" cy="1466850"/>
            <a:chOff x="914399" y="2914650"/>
            <a:chExt cx="2838451" cy="1466850"/>
          </a:xfrm>
        </p:grpSpPr>
        <p:sp>
          <p:nvSpPr>
            <p:cNvPr id="54" name="椭圆 53"/>
            <p:cNvSpPr/>
            <p:nvPr>
              <p:custDataLst>
                <p:tags r:id="rId19"/>
              </p:custDataLst>
            </p:nvPr>
          </p:nvSpPr>
          <p:spPr>
            <a:xfrm>
              <a:off x="914399" y="3138488"/>
              <a:ext cx="1019175" cy="101917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5" name="五角星 54"/>
            <p:cNvSpPr/>
            <p:nvPr>
              <p:custDataLst>
                <p:tags r:id="rId20"/>
              </p:custDataLst>
            </p:nvPr>
          </p:nvSpPr>
          <p:spPr>
            <a:xfrm>
              <a:off x="1038224" y="3224213"/>
              <a:ext cx="771525" cy="771525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85000" lnSpcReduction="20000"/>
            </a:bodyPr>
            <a:lstStyle/>
            <a:p>
              <a:pPr algn="ctr"/>
              <a:r>
                <a:rPr lang="en-US" altLang="zh-CN" dirty="0">
                  <a:solidFill>
                    <a:schemeClr val="accent1"/>
                  </a:solidFill>
                </a:rPr>
                <a:t>F</a:t>
              </a:r>
            </a:p>
          </p:txBody>
        </p:sp>
        <p:cxnSp>
          <p:nvCxnSpPr>
            <p:cNvPr id="56" name="直接连接符 55"/>
            <p:cNvCxnSpPr/>
            <p:nvPr>
              <p:custDataLst>
                <p:tags r:id="rId21"/>
              </p:custDataLst>
            </p:nvPr>
          </p:nvCxnSpPr>
          <p:spPr>
            <a:xfrm>
              <a:off x="2076450" y="2914650"/>
              <a:ext cx="0" cy="14668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文本框 56"/>
            <p:cNvSpPr txBox="1"/>
            <p:nvPr>
              <p:custDataLst>
                <p:tags r:id="rId22"/>
              </p:custDataLst>
            </p:nvPr>
          </p:nvSpPr>
          <p:spPr>
            <a:xfrm>
              <a:off x="2184279" y="2978661"/>
              <a:ext cx="1568571" cy="1338828"/>
            </a:xfrm>
            <a:prstGeom prst="rect">
              <a:avLst/>
            </a:prstGeom>
            <a:noFill/>
          </p:spPr>
          <p:txBody>
            <a:bodyPr wrap="square" rtlCol="0" anchor="ctr">
              <a:norm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dirty="0">
                  <a:ea typeface="宋体" panose="02010600030101010101" pitchFamily="2" charset="-122"/>
                </a:rPr>
                <a:t>库存查询</a:t>
              </a:r>
            </a:p>
          </p:txBody>
        </p:sp>
      </p:grpSp>
      <p:grpSp>
        <p:nvGrpSpPr>
          <p:cNvPr id="58" name="组合 57"/>
          <p:cNvGrpSpPr/>
          <p:nvPr>
            <p:custDataLst>
              <p:tags r:id="rId4"/>
            </p:custDataLst>
          </p:nvPr>
        </p:nvGrpSpPr>
        <p:grpSpPr>
          <a:xfrm>
            <a:off x="965835" y="4427855"/>
            <a:ext cx="2838450" cy="1466850"/>
            <a:chOff x="914399" y="2914650"/>
            <a:chExt cx="2838451" cy="1466850"/>
          </a:xfrm>
        </p:grpSpPr>
        <p:sp>
          <p:nvSpPr>
            <p:cNvPr id="59" name="椭圆 58"/>
            <p:cNvSpPr/>
            <p:nvPr>
              <p:custDataLst>
                <p:tags r:id="rId15"/>
              </p:custDataLst>
            </p:nvPr>
          </p:nvSpPr>
          <p:spPr>
            <a:xfrm>
              <a:off x="914399" y="3138488"/>
              <a:ext cx="1019175" cy="101917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0" name="五角星 59"/>
            <p:cNvSpPr/>
            <p:nvPr>
              <p:custDataLst>
                <p:tags r:id="rId16"/>
              </p:custDataLst>
            </p:nvPr>
          </p:nvSpPr>
          <p:spPr>
            <a:xfrm>
              <a:off x="1038224" y="3224213"/>
              <a:ext cx="771525" cy="771525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85000" lnSpcReduction="20000"/>
            </a:bodyPr>
            <a:lstStyle/>
            <a:p>
              <a:pPr algn="ctr"/>
              <a:r>
                <a:rPr lang="en-US" altLang="zh-CN" dirty="0" smtClean="0">
                  <a:solidFill>
                    <a:schemeClr val="accent1"/>
                  </a:solidFill>
                </a:rPr>
                <a:t>D</a:t>
              </a:r>
              <a:endParaRPr lang="zh-CN" altLang="en-US" dirty="0">
                <a:solidFill>
                  <a:schemeClr val="accent1"/>
                </a:solidFill>
              </a:endParaRPr>
            </a:p>
          </p:txBody>
        </p:sp>
        <p:cxnSp>
          <p:nvCxnSpPr>
            <p:cNvPr id="61" name="直接连接符 60"/>
            <p:cNvCxnSpPr/>
            <p:nvPr>
              <p:custDataLst>
                <p:tags r:id="rId17"/>
              </p:custDataLst>
            </p:nvPr>
          </p:nvCxnSpPr>
          <p:spPr>
            <a:xfrm>
              <a:off x="2076450" y="2914650"/>
              <a:ext cx="0" cy="14668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文本框 61"/>
            <p:cNvSpPr txBox="1"/>
            <p:nvPr>
              <p:custDataLst>
                <p:tags r:id="rId18"/>
              </p:custDataLst>
            </p:nvPr>
          </p:nvSpPr>
          <p:spPr>
            <a:xfrm>
              <a:off x="2184279" y="2978661"/>
              <a:ext cx="1568571" cy="1338828"/>
            </a:xfrm>
            <a:prstGeom prst="rect">
              <a:avLst/>
            </a:prstGeom>
            <a:noFill/>
          </p:spPr>
          <p:txBody>
            <a:bodyPr wrap="square" rtlCol="0" anchor="ctr">
              <a:norm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dirty="0"/>
                <a:t>采购查询</a:t>
              </a:r>
            </a:p>
          </p:txBody>
        </p:sp>
      </p:grpSp>
      <p:grpSp>
        <p:nvGrpSpPr>
          <p:cNvPr id="63" name="组合 62"/>
          <p:cNvGrpSpPr/>
          <p:nvPr>
            <p:custDataLst>
              <p:tags r:id="rId5"/>
            </p:custDataLst>
          </p:nvPr>
        </p:nvGrpSpPr>
        <p:grpSpPr>
          <a:xfrm>
            <a:off x="4509135" y="4427855"/>
            <a:ext cx="2838450" cy="1466850"/>
            <a:chOff x="914399" y="2914650"/>
            <a:chExt cx="2838451" cy="1466850"/>
          </a:xfrm>
        </p:grpSpPr>
        <p:sp>
          <p:nvSpPr>
            <p:cNvPr id="64" name="椭圆 63"/>
            <p:cNvSpPr/>
            <p:nvPr>
              <p:custDataLst>
                <p:tags r:id="rId11"/>
              </p:custDataLst>
            </p:nvPr>
          </p:nvSpPr>
          <p:spPr>
            <a:xfrm>
              <a:off x="914399" y="3138488"/>
              <a:ext cx="1019175" cy="101917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5" name="五角星 64"/>
            <p:cNvSpPr/>
            <p:nvPr>
              <p:custDataLst>
                <p:tags r:id="rId12"/>
              </p:custDataLst>
            </p:nvPr>
          </p:nvSpPr>
          <p:spPr>
            <a:xfrm>
              <a:off x="1038224" y="3224213"/>
              <a:ext cx="771525" cy="771525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85000" lnSpcReduction="20000"/>
            </a:bodyPr>
            <a:lstStyle/>
            <a:p>
              <a:pPr algn="ctr"/>
              <a:r>
                <a:rPr lang="en-US" altLang="zh-CN" dirty="0" smtClean="0">
                  <a:solidFill>
                    <a:schemeClr val="accent1"/>
                  </a:solidFill>
                </a:rPr>
                <a:t>E</a:t>
              </a:r>
              <a:endParaRPr lang="zh-CN" altLang="en-US" dirty="0">
                <a:solidFill>
                  <a:schemeClr val="accent1"/>
                </a:solidFill>
              </a:endParaRPr>
            </a:p>
          </p:txBody>
        </p:sp>
        <p:cxnSp>
          <p:nvCxnSpPr>
            <p:cNvPr id="66" name="直接连接符 65"/>
            <p:cNvCxnSpPr/>
            <p:nvPr>
              <p:custDataLst>
                <p:tags r:id="rId13"/>
              </p:custDataLst>
            </p:nvPr>
          </p:nvCxnSpPr>
          <p:spPr>
            <a:xfrm>
              <a:off x="2076450" y="2914650"/>
              <a:ext cx="0" cy="14668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文本框 66"/>
            <p:cNvSpPr txBox="1"/>
            <p:nvPr>
              <p:custDataLst>
                <p:tags r:id="rId14"/>
              </p:custDataLst>
            </p:nvPr>
          </p:nvSpPr>
          <p:spPr>
            <a:xfrm>
              <a:off x="2184279" y="2978661"/>
              <a:ext cx="1568571" cy="1338828"/>
            </a:xfrm>
            <a:prstGeom prst="rect">
              <a:avLst/>
            </a:prstGeom>
            <a:noFill/>
          </p:spPr>
          <p:txBody>
            <a:bodyPr wrap="square" rtlCol="0" anchor="ctr">
              <a:norm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dirty="0"/>
                <a:t>用户查询</a:t>
              </a:r>
            </a:p>
          </p:txBody>
        </p:sp>
      </p:grpSp>
      <p:grpSp>
        <p:nvGrpSpPr>
          <p:cNvPr id="68" name="组合 67"/>
          <p:cNvGrpSpPr/>
          <p:nvPr>
            <p:custDataLst>
              <p:tags r:id="rId6"/>
            </p:custDataLst>
          </p:nvPr>
        </p:nvGrpSpPr>
        <p:grpSpPr>
          <a:xfrm>
            <a:off x="8179435" y="2790190"/>
            <a:ext cx="2838450" cy="1466850"/>
            <a:chOff x="914399" y="2914650"/>
            <a:chExt cx="2838451" cy="1466850"/>
          </a:xfrm>
        </p:grpSpPr>
        <p:sp>
          <p:nvSpPr>
            <p:cNvPr id="69" name="椭圆 68"/>
            <p:cNvSpPr/>
            <p:nvPr>
              <p:custDataLst>
                <p:tags r:id="rId7"/>
              </p:custDataLst>
            </p:nvPr>
          </p:nvSpPr>
          <p:spPr>
            <a:xfrm>
              <a:off x="914399" y="3138488"/>
              <a:ext cx="1019175" cy="101917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0" name="五角星 69"/>
            <p:cNvSpPr/>
            <p:nvPr>
              <p:custDataLst>
                <p:tags r:id="rId8"/>
              </p:custDataLst>
            </p:nvPr>
          </p:nvSpPr>
          <p:spPr>
            <a:xfrm>
              <a:off x="1038224" y="3224213"/>
              <a:ext cx="771525" cy="771525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85000" lnSpcReduction="20000"/>
            </a:bodyPr>
            <a:lstStyle/>
            <a:p>
              <a:pPr algn="ctr"/>
              <a:r>
                <a:rPr lang="en-US" altLang="zh-CN" dirty="0" smtClean="0">
                  <a:solidFill>
                    <a:schemeClr val="accent1"/>
                  </a:solidFill>
                </a:rPr>
                <a:t>C</a:t>
              </a:r>
              <a:endParaRPr lang="zh-CN" altLang="en-US" dirty="0">
                <a:solidFill>
                  <a:schemeClr val="accent1"/>
                </a:solidFill>
              </a:endParaRPr>
            </a:p>
          </p:txBody>
        </p:sp>
        <p:cxnSp>
          <p:nvCxnSpPr>
            <p:cNvPr id="71" name="直接连接符 70"/>
            <p:cNvCxnSpPr/>
            <p:nvPr>
              <p:custDataLst>
                <p:tags r:id="rId9"/>
              </p:custDataLst>
            </p:nvPr>
          </p:nvCxnSpPr>
          <p:spPr>
            <a:xfrm>
              <a:off x="2076450" y="2914650"/>
              <a:ext cx="0" cy="14668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文本框 71"/>
            <p:cNvSpPr txBox="1"/>
            <p:nvPr>
              <p:custDataLst>
                <p:tags r:id="rId10"/>
              </p:custDataLst>
            </p:nvPr>
          </p:nvSpPr>
          <p:spPr>
            <a:xfrm>
              <a:off x="2184279" y="2978661"/>
              <a:ext cx="1568571" cy="1338828"/>
            </a:xfrm>
            <a:prstGeom prst="rect">
              <a:avLst/>
            </a:prstGeom>
            <a:noFill/>
          </p:spPr>
          <p:txBody>
            <a:bodyPr wrap="square" rtlCol="0" anchor="ctr">
              <a:norm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dirty="0"/>
                <a:t>订单查询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_矩形 2"/>
          <p:cNvSpPr/>
          <p:nvPr>
            <p:custDataLst>
              <p:tags r:id="rId2"/>
            </p:custDataLst>
          </p:nvPr>
        </p:nvSpPr>
        <p:spPr>
          <a:xfrm>
            <a:off x="1524001" y="2711450"/>
            <a:ext cx="1573213" cy="15367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6000" dirty="0">
                <a:solidFill>
                  <a:srgbClr val="FCFCFC"/>
                </a:solidFill>
                <a:latin typeface="Gungsuh" panose="02030600000101010101" pitchFamily="18" charset="-127"/>
              </a:rPr>
              <a:t>04</a:t>
            </a:r>
            <a:endParaRPr lang="zh-CN" altLang="en-US" sz="6000" dirty="0">
              <a:solidFill>
                <a:srgbClr val="FCFCFC"/>
              </a:solidFill>
              <a:latin typeface="Gungsuh" panose="02030600000101010101" pitchFamily="18" charset="-127"/>
            </a:endParaRPr>
          </a:p>
        </p:txBody>
      </p:sp>
      <p:sp>
        <p:nvSpPr>
          <p:cNvPr id="4" name="PA_文本框 3"/>
          <p:cNvSpPr txBox="1"/>
          <p:nvPr>
            <p:custDataLst>
              <p:tags r:id="rId3"/>
            </p:custDataLst>
          </p:nvPr>
        </p:nvSpPr>
        <p:spPr>
          <a:xfrm>
            <a:off x="1460501" y="2727325"/>
            <a:ext cx="1636713" cy="400050"/>
          </a:xfrm>
          <a:prstGeom prst="rect">
            <a:avLst/>
          </a:prstGeom>
          <a:noFill/>
        </p:spPr>
        <p:txBody>
          <a:bodyPr lIns="0" rIns="0"/>
          <a:lstStyle/>
          <a:p>
            <a:pPr algn="r">
              <a:defRPr/>
            </a:pPr>
            <a:r>
              <a:rPr lang="en-US" altLang="zh-CN" sz="2000" spc="500" dirty="0">
                <a:solidFill>
                  <a:srgbClr val="FCFCFC"/>
                </a:solidFill>
                <a:latin typeface="Gungsuh" panose="02030600000101010101" pitchFamily="18" charset="-127"/>
              </a:rPr>
              <a:t>PART</a:t>
            </a:r>
            <a:endParaRPr lang="zh-CN" altLang="en-US" sz="2000" spc="500" dirty="0">
              <a:solidFill>
                <a:srgbClr val="FCFCFC"/>
              </a:solidFill>
              <a:latin typeface="Gungsuh" panose="02030600000101010101" pitchFamily="18" charset="-127"/>
            </a:endParaRPr>
          </a:p>
        </p:txBody>
      </p:sp>
      <p:sp>
        <p:nvSpPr>
          <p:cNvPr id="5" name="PA_文本框 4"/>
          <p:cNvSpPr txBox="1"/>
          <p:nvPr>
            <p:custDataLst>
              <p:tags r:id="rId4"/>
            </p:custDataLst>
          </p:nvPr>
        </p:nvSpPr>
        <p:spPr>
          <a:xfrm>
            <a:off x="3097214" y="2979738"/>
            <a:ext cx="7570787" cy="1136650"/>
          </a:xfrm>
          <a:prstGeom prst="rect">
            <a:avLst/>
          </a:prstGeom>
          <a:noFill/>
        </p:spPr>
        <p:txBody>
          <a:bodyPr rIns="360000">
            <a:normAutofit/>
          </a:bodyPr>
          <a:lstStyle/>
          <a:p>
            <a:pPr algn="r">
              <a:defRPr/>
            </a:pPr>
            <a:r>
              <a:rPr lang="zh-CN" altLang="en-US" sz="4800" dirty="0">
                <a:solidFill>
                  <a:schemeClr val="accent1">
                    <a:lumMod val="75000"/>
                  </a:schemeClr>
                </a:solidFill>
              </a:rPr>
              <a:t>非功能性需求分析</a:t>
            </a:r>
          </a:p>
        </p:txBody>
      </p:sp>
      <p:cxnSp>
        <p:nvCxnSpPr>
          <p:cNvPr id="10" name="PA_直接连接符 9"/>
          <p:cNvCxnSpPr/>
          <p:nvPr>
            <p:custDataLst>
              <p:tags r:id="rId5"/>
            </p:custDataLst>
          </p:nvPr>
        </p:nvCxnSpPr>
        <p:spPr>
          <a:xfrm>
            <a:off x="3483429" y="3848100"/>
            <a:ext cx="7184571" cy="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 autoUpdateAnimBg="0"/>
      <p:bldP spid="4" grpId="0"/>
      <p:bldP spid="5" grpId="0" animBg="1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1"/>
          <p:cNvGrpSpPr/>
          <p:nvPr/>
        </p:nvGrpSpPr>
        <p:grpSpPr>
          <a:xfrm>
            <a:off x="857214" y="2381243"/>
            <a:ext cx="3048021" cy="1190628"/>
            <a:chOff x="642910" y="1785932"/>
            <a:chExt cx="2286016" cy="892971"/>
          </a:xfrm>
        </p:grpSpPr>
        <p:sp>
          <p:nvSpPr>
            <p:cNvPr id="89" name="Rectangle 88"/>
            <p:cNvSpPr/>
            <p:nvPr/>
          </p:nvSpPr>
          <p:spPr>
            <a:xfrm>
              <a:off x="642910" y="2148837"/>
              <a:ext cx="2286016" cy="5300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000" dirty="0">
                  <a:solidFill>
                    <a:schemeClr val="tx1"/>
                  </a:solidFill>
                  <a:ea typeface="宋体" panose="02010600030101010101" pitchFamily="2" charset="-122"/>
                  <a:cs typeface="+mn-ea"/>
                  <a:sym typeface="+mn-lt"/>
                </a:rPr>
                <a:t>凸显企业文化，大气舒服</a:t>
              </a:r>
            </a:p>
            <a:p>
              <a:endParaRPr lang="zh-CN" altLang="en-US" sz="2000" dirty="0">
                <a:solidFill>
                  <a:schemeClr val="tx1"/>
                </a:solidFill>
                <a:ea typeface="宋体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642910" y="1785932"/>
              <a:ext cx="1928826" cy="2990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000" dirty="0">
                  <a:solidFill>
                    <a:schemeClr val="tx1"/>
                  </a:solidFill>
                  <a:cs typeface="+mn-ea"/>
                  <a:sym typeface="+mn-lt"/>
                </a:rPr>
                <a:t>1.</a:t>
              </a:r>
              <a:r>
                <a:rPr lang="zh-CN" altLang="en-US" sz="2000" dirty="0">
                  <a:solidFill>
                    <a:schemeClr val="tx1"/>
                  </a:solidFill>
                  <a:ea typeface="宋体" panose="02010600030101010101" pitchFamily="2" charset="-122"/>
                  <a:cs typeface="+mn-ea"/>
                  <a:sym typeface="+mn-lt"/>
                </a:rPr>
                <a:t>用户界面</a:t>
              </a:r>
            </a:p>
          </p:txBody>
        </p:sp>
      </p:grpSp>
      <p:grpSp>
        <p:nvGrpSpPr>
          <p:cNvPr id="4" name="Group 22"/>
          <p:cNvGrpSpPr/>
          <p:nvPr/>
        </p:nvGrpSpPr>
        <p:grpSpPr>
          <a:xfrm>
            <a:off x="619125" y="4396740"/>
            <a:ext cx="3048000" cy="1085215"/>
            <a:chOff x="244864" y="2859408"/>
            <a:chExt cx="2426271" cy="884096"/>
          </a:xfrm>
        </p:grpSpPr>
        <p:sp>
          <p:nvSpPr>
            <p:cNvPr id="91" name="Rectangle 90"/>
            <p:cNvSpPr/>
            <p:nvPr/>
          </p:nvSpPr>
          <p:spPr>
            <a:xfrm>
              <a:off x="244864" y="3167729"/>
              <a:ext cx="2426271" cy="575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ms-MY" sz="2000" dirty="0">
                  <a:solidFill>
                    <a:schemeClr val="tx1"/>
                  </a:solidFill>
                  <a:ea typeface="宋体" panose="02010600030101010101" pitchFamily="2" charset="-122"/>
                  <a:cs typeface="+mn-ea"/>
                  <a:sym typeface="+mn-lt"/>
                </a:rPr>
                <a:t>操作简单，不存在复杂的操作习惯</a:t>
              </a: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366683" y="2859408"/>
              <a:ext cx="1928826" cy="30832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865" dirty="0">
                  <a:solidFill>
                    <a:schemeClr val="tx1"/>
                  </a:solidFill>
                  <a:cs typeface="+mn-ea"/>
                  <a:sym typeface="+mn-lt"/>
                </a:rPr>
                <a:t>2.</a:t>
              </a:r>
              <a:r>
                <a:rPr lang="zh-CN" altLang="en-US" sz="1865" dirty="0">
                  <a:solidFill>
                    <a:schemeClr val="tx1"/>
                  </a:solidFill>
                  <a:ea typeface="宋体" panose="02010600030101010101" pitchFamily="2" charset="-122"/>
                  <a:cs typeface="+mn-ea"/>
                  <a:sym typeface="+mn-lt"/>
                </a:rPr>
                <a:t>用户习惯</a:t>
              </a:r>
            </a:p>
          </p:txBody>
        </p:sp>
      </p:grpSp>
      <p:grpSp>
        <p:nvGrpSpPr>
          <p:cNvPr id="5" name="Group 23"/>
          <p:cNvGrpSpPr/>
          <p:nvPr/>
        </p:nvGrpSpPr>
        <p:grpSpPr>
          <a:xfrm>
            <a:off x="8286766" y="4286256"/>
            <a:ext cx="3048021" cy="1703073"/>
            <a:chOff x="6215074" y="3214692"/>
            <a:chExt cx="2286016" cy="1277305"/>
          </a:xfrm>
        </p:grpSpPr>
        <p:sp>
          <p:nvSpPr>
            <p:cNvPr id="93" name="Rectangle 92"/>
            <p:cNvSpPr/>
            <p:nvPr/>
          </p:nvSpPr>
          <p:spPr>
            <a:xfrm>
              <a:off x="6215074" y="3500444"/>
              <a:ext cx="2286016" cy="9915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/>
              <a:r>
                <a:rPr lang="zh-CN" altLang="ms-MY" sz="2000" dirty="0">
                  <a:solidFill>
                    <a:schemeClr val="tx1"/>
                  </a:solidFill>
                  <a:ea typeface="宋体" panose="02010600030101010101" pitchFamily="2" charset="-122"/>
                  <a:cs typeface="+mn-ea"/>
                  <a:sym typeface="+mn-lt"/>
                </a:rPr>
                <a:t>要保证各项资料数据准确有效，禁止数据的重复，遗漏，丢失。保证灾难性现场的恢复</a:t>
              </a:r>
            </a:p>
          </p:txBody>
        </p:sp>
        <p:sp>
          <p:nvSpPr>
            <p:cNvPr id="94" name="Rectangle 93"/>
            <p:cNvSpPr/>
            <p:nvPr/>
          </p:nvSpPr>
          <p:spPr>
            <a:xfrm>
              <a:off x="6572264" y="3214692"/>
              <a:ext cx="1928826" cy="28384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/>
              <a:r>
                <a:rPr lang="en-US" altLang="zh-CN" sz="1865" dirty="0">
                  <a:solidFill>
                    <a:schemeClr val="tx1"/>
                  </a:solidFill>
                  <a:cs typeface="+mn-ea"/>
                  <a:sym typeface="+mn-lt"/>
                </a:rPr>
                <a:t>4.</a:t>
              </a:r>
              <a:r>
                <a:rPr lang="zh-CN" altLang="en-US" sz="1865" dirty="0">
                  <a:solidFill>
                    <a:schemeClr val="tx1"/>
                  </a:solidFill>
                  <a:ea typeface="宋体" panose="02010600030101010101" pitchFamily="2" charset="-122"/>
                  <a:cs typeface="+mn-ea"/>
                  <a:sym typeface="+mn-lt"/>
                </a:rPr>
                <a:t>产品健壮性</a:t>
              </a:r>
            </a:p>
          </p:txBody>
        </p:sp>
      </p:grpSp>
      <p:grpSp>
        <p:nvGrpSpPr>
          <p:cNvPr id="6" name="Group 24"/>
          <p:cNvGrpSpPr/>
          <p:nvPr/>
        </p:nvGrpSpPr>
        <p:grpSpPr>
          <a:xfrm>
            <a:off x="8286766" y="2381243"/>
            <a:ext cx="3048021" cy="1087757"/>
            <a:chOff x="6215074" y="1785932"/>
            <a:chExt cx="2286016" cy="815818"/>
          </a:xfrm>
        </p:grpSpPr>
        <p:sp>
          <p:nvSpPr>
            <p:cNvPr id="95" name="Rectangle 94"/>
            <p:cNvSpPr/>
            <p:nvPr/>
          </p:nvSpPr>
          <p:spPr>
            <a:xfrm>
              <a:off x="6215074" y="2071684"/>
              <a:ext cx="2286016" cy="5300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/>
              <a:r>
                <a:rPr lang="zh-CN" altLang="ms-MY" sz="2000" dirty="0">
                  <a:solidFill>
                    <a:schemeClr val="tx1"/>
                  </a:solidFill>
                  <a:effectLst/>
                  <a:ea typeface="宋体" panose="02010600030101010101" pitchFamily="2" charset="-122"/>
                  <a:cs typeface="+mn-ea"/>
                  <a:sym typeface="+mn-lt"/>
                </a:rPr>
                <a:t>要求可以多人同时在线操作，不会产生数据错误。</a:t>
              </a: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6572264" y="1785932"/>
              <a:ext cx="1928826" cy="28384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/>
              <a:r>
                <a:rPr lang="en-US" altLang="zh-CN" sz="1865" dirty="0">
                  <a:solidFill>
                    <a:schemeClr val="tx1"/>
                  </a:solidFill>
                  <a:cs typeface="+mn-ea"/>
                  <a:sym typeface="+mn-lt"/>
                </a:rPr>
                <a:t>3.</a:t>
              </a:r>
              <a:r>
                <a:rPr lang="zh-CN" altLang="en-US" sz="1865" dirty="0">
                  <a:solidFill>
                    <a:schemeClr val="tx1"/>
                  </a:solidFill>
                  <a:ea typeface="宋体" panose="02010600030101010101" pitchFamily="2" charset="-122"/>
                  <a:cs typeface="+mn-ea"/>
                  <a:sym typeface="+mn-lt"/>
                </a:rPr>
                <a:t>产品并发性  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3143229" y="2000240"/>
            <a:ext cx="6109699" cy="4073133"/>
            <a:chOff x="2357422" y="1500180"/>
            <a:chExt cx="4582274" cy="3054850"/>
          </a:xfrm>
        </p:grpSpPr>
        <p:graphicFrame>
          <p:nvGraphicFramePr>
            <p:cNvPr id="88" name="Diagram 87"/>
            <p:cNvGraphicFramePr/>
            <p:nvPr/>
          </p:nvGraphicFramePr>
          <p:xfrm>
            <a:off x="2357422" y="1500180"/>
            <a:ext cx="4582274" cy="305485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18" name="Rectangle 17"/>
            <p:cNvSpPr/>
            <p:nvPr/>
          </p:nvSpPr>
          <p:spPr>
            <a:xfrm>
              <a:off x="3428992" y="1797474"/>
              <a:ext cx="928694" cy="992579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sz="8000" dirty="0">
                  <a:solidFill>
                    <a:schemeClr val="bg1"/>
                  </a:solidFill>
                  <a:cs typeface="+mn-ea"/>
                  <a:sym typeface="+mn-lt"/>
                </a:rPr>
                <a:t>S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929190" y="1797474"/>
              <a:ext cx="928694" cy="992579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sz="8000" dirty="0">
                  <a:solidFill>
                    <a:schemeClr val="bg1"/>
                  </a:solidFill>
                  <a:cs typeface="+mn-ea"/>
                  <a:sym typeface="+mn-lt"/>
                </a:rPr>
                <a:t>W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428992" y="3226234"/>
              <a:ext cx="928694" cy="992579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sz="8000" dirty="0">
                  <a:solidFill>
                    <a:schemeClr val="bg1"/>
                  </a:solidFill>
                  <a:cs typeface="+mn-ea"/>
                  <a:sym typeface="+mn-lt"/>
                </a:rPr>
                <a:t>O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929190" y="3297671"/>
              <a:ext cx="928694" cy="992579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sz="8000" dirty="0">
                  <a:solidFill>
                    <a:schemeClr val="bg1"/>
                  </a:solidFill>
                  <a:cs typeface="+mn-ea"/>
                  <a:sym typeface="+mn-lt"/>
                </a:rPr>
                <a:t>T</a:t>
              </a:r>
            </a:p>
          </p:txBody>
        </p:sp>
      </p:grpSp>
      <p:sp>
        <p:nvSpPr>
          <p:cNvPr id="28" name="TextBox 3"/>
          <p:cNvSpPr txBox="1"/>
          <p:nvPr/>
        </p:nvSpPr>
        <p:spPr>
          <a:xfrm>
            <a:off x="857131" y="391635"/>
            <a:ext cx="4050030" cy="7480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265" dirty="0">
                <a:solidFill>
                  <a:schemeClr val="accent1"/>
                </a:solidFill>
                <a:ea typeface="宋体" panose="02010600030101010101" pitchFamily="2" charset="-122"/>
                <a:cs typeface="+mn-ea"/>
                <a:sym typeface="+mn-lt"/>
              </a:rPr>
              <a:t>4 </a:t>
            </a:r>
            <a:r>
              <a:rPr lang="zh-CN" altLang="en-US" sz="4265" dirty="0">
                <a:solidFill>
                  <a:schemeClr val="accent1"/>
                </a:solidFill>
                <a:ea typeface="宋体" panose="02010600030101010101" pitchFamily="2" charset="-122"/>
                <a:cs typeface="+mn-ea"/>
                <a:sym typeface="+mn-lt"/>
              </a:rPr>
              <a:t>非功能性需求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_矩形 2"/>
          <p:cNvSpPr/>
          <p:nvPr>
            <p:custDataLst>
              <p:tags r:id="rId2"/>
            </p:custDataLst>
          </p:nvPr>
        </p:nvSpPr>
        <p:spPr>
          <a:xfrm>
            <a:off x="1524001" y="2711450"/>
            <a:ext cx="1573213" cy="15367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6000" dirty="0">
                <a:solidFill>
                  <a:srgbClr val="FCFCFC"/>
                </a:solidFill>
                <a:latin typeface="Gungsuh" panose="02030600000101010101" pitchFamily="18" charset="-127"/>
              </a:rPr>
              <a:t>05</a:t>
            </a:r>
            <a:endParaRPr lang="zh-CN" altLang="en-US" sz="6000" dirty="0">
              <a:solidFill>
                <a:srgbClr val="FCFCFC"/>
              </a:solidFill>
              <a:latin typeface="Gungsuh" panose="02030600000101010101" pitchFamily="18" charset="-127"/>
            </a:endParaRPr>
          </a:p>
        </p:txBody>
      </p:sp>
      <p:sp>
        <p:nvSpPr>
          <p:cNvPr id="4" name="PA_文本框 3"/>
          <p:cNvSpPr txBox="1"/>
          <p:nvPr>
            <p:custDataLst>
              <p:tags r:id="rId3"/>
            </p:custDataLst>
          </p:nvPr>
        </p:nvSpPr>
        <p:spPr>
          <a:xfrm>
            <a:off x="1460501" y="2727325"/>
            <a:ext cx="1636713" cy="400050"/>
          </a:xfrm>
          <a:prstGeom prst="rect">
            <a:avLst/>
          </a:prstGeom>
          <a:noFill/>
        </p:spPr>
        <p:txBody>
          <a:bodyPr lIns="0" rIns="0"/>
          <a:lstStyle/>
          <a:p>
            <a:pPr algn="r">
              <a:defRPr/>
            </a:pPr>
            <a:r>
              <a:rPr lang="en-US" altLang="zh-CN" sz="2000" spc="500" dirty="0">
                <a:solidFill>
                  <a:srgbClr val="FCFCFC"/>
                </a:solidFill>
                <a:latin typeface="Gungsuh" panose="02030600000101010101" pitchFamily="18" charset="-127"/>
              </a:rPr>
              <a:t>PART</a:t>
            </a:r>
            <a:endParaRPr lang="zh-CN" altLang="en-US" sz="2000" spc="500" dirty="0">
              <a:solidFill>
                <a:srgbClr val="FCFCFC"/>
              </a:solidFill>
              <a:latin typeface="Gungsuh" panose="02030600000101010101" pitchFamily="18" charset="-127"/>
            </a:endParaRPr>
          </a:p>
        </p:txBody>
      </p:sp>
      <p:sp>
        <p:nvSpPr>
          <p:cNvPr id="5" name="PA_文本框 4"/>
          <p:cNvSpPr txBox="1"/>
          <p:nvPr>
            <p:custDataLst>
              <p:tags r:id="rId4"/>
            </p:custDataLst>
          </p:nvPr>
        </p:nvSpPr>
        <p:spPr>
          <a:xfrm>
            <a:off x="3097214" y="2979738"/>
            <a:ext cx="7570787" cy="1136650"/>
          </a:xfrm>
          <a:prstGeom prst="rect">
            <a:avLst/>
          </a:prstGeom>
          <a:noFill/>
        </p:spPr>
        <p:txBody>
          <a:bodyPr rIns="360000">
            <a:normAutofit/>
          </a:bodyPr>
          <a:lstStyle/>
          <a:p>
            <a:pPr algn="ctr">
              <a:defRPr/>
            </a:pPr>
            <a:r>
              <a:rPr lang="zh-CN" altLang="en-US" sz="4800" dirty="0">
                <a:solidFill>
                  <a:schemeClr val="accent1">
                    <a:lumMod val="75000"/>
                  </a:schemeClr>
                </a:solidFill>
              </a:rPr>
              <a:t>异常情况</a:t>
            </a:r>
          </a:p>
        </p:txBody>
      </p:sp>
      <p:cxnSp>
        <p:nvCxnSpPr>
          <p:cNvPr id="10" name="PA_直接连接符 9"/>
          <p:cNvCxnSpPr/>
          <p:nvPr>
            <p:custDataLst>
              <p:tags r:id="rId5"/>
            </p:custDataLst>
          </p:nvPr>
        </p:nvCxnSpPr>
        <p:spPr>
          <a:xfrm>
            <a:off x="3483429" y="3848100"/>
            <a:ext cx="7184571" cy="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 autoUpdateAnimBg="0"/>
      <p:bldP spid="4" grpId="0"/>
      <p:bldP spid="5" grpId="0" animBg="1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3"/>
          <p:cNvSpPr txBox="1"/>
          <p:nvPr/>
        </p:nvSpPr>
        <p:spPr>
          <a:xfrm>
            <a:off x="485478" y="759145"/>
            <a:ext cx="1550424" cy="5024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665" b="1" dirty="0" smtClean="0">
                <a:solidFill>
                  <a:schemeClr val="accent1"/>
                </a:solidFill>
                <a:cs typeface="+mn-ea"/>
                <a:sym typeface="+mn-lt"/>
              </a:rPr>
              <a:t>异常情况</a:t>
            </a:r>
            <a:endParaRPr lang="zh-CN" altLang="en-US" sz="4265" b="1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36270" y="1684655"/>
            <a:ext cx="1079373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dirty="0" smtClean="0"/>
              <a:t>1. </a:t>
            </a:r>
            <a:r>
              <a:rPr lang="zh-CN" altLang="en-US" sz="2200" dirty="0" smtClean="0"/>
              <a:t>物</a:t>
            </a:r>
            <a:r>
              <a:rPr lang="zh-CN" altLang="en-US" sz="2200" dirty="0"/>
              <a:t>料不一致 </a:t>
            </a:r>
          </a:p>
          <a:p>
            <a:r>
              <a:rPr lang="zh-CN" altLang="en-US" sz="2200" dirty="0"/>
              <a:t>说明：仓库内数量与系统记录的数量不一致。</a:t>
            </a:r>
          </a:p>
          <a:p>
            <a:r>
              <a:rPr lang="zh-CN" altLang="en-US" sz="2200" dirty="0"/>
              <a:t>解决方法：定期进行仓库内物料和成品盘点、排查、更新。</a:t>
            </a:r>
          </a:p>
          <a:p>
            <a:r>
              <a:rPr lang="en-US" altLang="zh-CN" sz="2200" dirty="0" smtClean="0"/>
              <a:t>2. </a:t>
            </a:r>
            <a:r>
              <a:rPr lang="zh-CN" altLang="en-US" sz="2200" dirty="0" smtClean="0"/>
              <a:t>数</a:t>
            </a:r>
            <a:r>
              <a:rPr lang="zh-CN" altLang="en-US" sz="2200" dirty="0"/>
              <a:t>据被恶意修改</a:t>
            </a:r>
          </a:p>
          <a:p>
            <a:r>
              <a:rPr lang="zh-CN" altLang="en-US" sz="2200" dirty="0"/>
              <a:t>    解决方法：系统定时生成日志，日志回滚。</a:t>
            </a:r>
          </a:p>
          <a:p>
            <a:r>
              <a:rPr lang="en-US" altLang="zh-CN" sz="2200" dirty="0" smtClean="0"/>
              <a:t>3. </a:t>
            </a:r>
            <a:r>
              <a:rPr lang="zh-CN" altLang="en-US" sz="2200" dirty="0" smtClean="0"/>
              <a:t>错</a:t>
            </a:r>
            <a:r>
              <a:rPr lang="zh-CN" altLang="en-US" sz="2200" dirty="0"/>
              <a:t>误操作</a:t>
            </a:r>
          </a:p>
          <a:p>
            <a:r>
              <a:rPr lang="zh-CN" altLang="en-US" sz="2200" dirty="0"/>
              <a:t>说明：某位员工不小心执行了错误的操作。   </a:t>
            </a:r>
          </a:p>
          <a:p>
            <a:r>
              <a:rPr lang="zh-CN" altLang="en-US" sz="2200" dirty="0"/>
              <a:t>解决方法：系统能够撤销一步或几步操作。</a:t>
            </a:r>
          </a:p>
          <a:p>
            <a:r>
              <a:rPr lang="zh-CN" altLang="en-US" sz="2200" dirty="0"/>
              <a:t>4</a:t>
            </a:r>
            <a:r>
              <a:rPr lang="zh-CN" altLang="en-US" sz="2200" dirty="0" smtClean="0"/>
              <a:t>. 服</a:t>
            </a:r>
            <a:r>
              <a:rPr lang="zh-CN" altLang="en-US" sz="2200" dirty="0"/>
              <a:t>务器问题  </a:t>
            </a:r>
          </a:p>
          <a:p>
            <a:r>
              <a:rPr lang="zh-CN" altLang="en-US" sz="2200" dirty="0"/>
              <a:t>说明：强行关闭服务器等错误操作，以及负载高导致服务器变慢等问题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_矩形 2"/>
          <p:cNvSpPr/>
          <p:nvPr>
            <p:custDataLst>
              <p:tags r:id="rId2"/>
            </p:custDataLst>
          </p:nvPr>
        </p:nvSpPr>
        <p:spPr>
          <a:xfrm>
            <a:off x="1524001" y="2711450"/>
            <a:ext cx="1573213" cy="15367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6000" dirty="0">
                <a:solidFill>
                  <a:srgbClr val="FCFCFC"/>
                </a:solidFill>
                <a:latin typeface="Gungsuh" panose="02030600000101010101" pitchFamily="18" charset="-127"/>
              </a:rPr>
              <a:t>06</a:t>
            </a:r>
            <a:endParaRPr lang="zh-CN" altLang="en-US" sz="6000" dirty="0">
              <a:solidFill>
                <a:srgbClr val="FCFCFC"/>
              </a:solidFill>
              <a:latin typeface="Gungsuh" panose="02030600000101010101" pitchFamily="18" charset="-127"/>
            </a:endParaRPr>
          </a:p>
        </p:txBody>
      </p:sp>
      <p:sp>
        <p:nvSpPr>
          <p:cNvPr id="4" name="PA_文本框 3"/>
          <p:cNvSpPr txBox="1"/>
          <p:nvPr>
            <p:custDataLst>
              <p:tags r:id="rId3"/>
            </p:custDataLst>
          </p:nvPr>
        </p:nvSpPr>
        <p:spPr>
          <a:xfrm>
            <a:off x="1460501" y="2727325"/>
            <a:ext cx="1636713" cy="400050"/>
          </a:xfrm>
          <a:prstGeom prst="rect">
            <a:avLst/>
          </a:prstGeom>
          <a:noFill/>
        </p:spPr>
        <p:txBody>
          <a:bodyPr lIns="0" rIns="0"/>
          <a:lstStyle/>
          <a:p>
            <a:pPr algn="r">
              <a:defRPr/>
            </a:pPr>
            <a:r>
              <a:rPr lang="en-US" altLang="zh-CN" sz="2000" spc="500" dirty="0">
                <a:solidFill>
                  <a:srgbClr val="FCFCFC"/>
                </a:solidFill>
                <a:latin typeface="Gungsuh" panose="02030600000101010101" pitchFamily="18" charset="-127"/>
              </a:rPr>
              <a:t>PART</a:t>
            </a:r>
            <a:endParaRPr lang="zh-CN" altLang="en-US" sz="2000" spc="500" dirty="0">
              <a:solidFill>
                <a:srgbClr val="FCFCFC"/>
              </a:solidFill>
              <a:latin typeface="Gungsuh" panose="02030600000101010101" pitchFamily="18" charset="-127"/>
            </a:endParaRPr>
          </a:p>
        </p:txBody>
      </p:sp>
      <p:sp>
        <p:nvSpPr>
          <p:cNvPr id="5" name="PA_文本框 4"/>
          <p:cNvSpPr txBox="1"/>
          <p:nvPr>
            <p:custDataLst>
              <p:tags r:id="rId4"/>
            </p:custDataLst>
          </p:nvPr>
        </p:nvSpPr>
        <p:spPr>
          <a:xfrm>
            <a:off x="3097214" y="2979738"/>
            <a:ext cx="7570787" cy="1136650"/>
          </a:xfrm>
          <a:prstGeom prst="rect">
            <a:avLst/>
          </a:prstGeom>
          <a:noFill/>
        </p:spPr>
        <p:txBody>
          <a:bodyPr rIns="360000">
            <a:normAutofit/>
          </a:bodyPr>
          <a:lstStyle/>
          <a:p>
            <a:pPr algn="ctr">
              <a:defRPr/>
            </a:pPr>
            <a:r>
              <a:rPr lang="zh-CN" altLang="en-US" sz="4800" dirty="0">
                <a:solidFill>
                  <a:schemeClr val="accent1">
                    <a:lumMod val="75000"/>
                  </a:schemeClr>
                </a:solidFill>
              </a:rPr>
              <a:t>可行性分析</a:t>
            </a:r>
          </a:p>
        </p:txBody>
      </p:sp>
      <p:cxnSp>
        <p:nvCxnSpPr>
          <p:cNvPr id="10" name="PA_直接连接符 9"/>
          <p:cNvCxnSpPr/>
          <p:nvPr>
            <p:custDataLst>
              <p:tags r:id="rId5"/>
            </p:custDataLst>
          </p:nvPr>
        </p:nvCxnSpPr>
        <p:spPr>
          <a:xfrm>
            <a:off x="3483429" y="3848100"/>
            <a:ext cx="7184571" cy="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 autoUpdateAnimBg="0"/>
      <p:bldP spid="4" grpId="0"/>
      <p:bldP spid="5" grpId="0" animBg="1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Freeform 5"/>
          <p:cNvSpPr>
            <a:spLocks noEditPoints="1"/>
          </p:cNvSpPr>
          <p:nvPr/>
        </p:nvSpPr>
        <p:spPr bwMode="auto">
          <a:xfrm>
            <a:off x="981554" y="2233539"/>
            <a:ext cx="3743921" cy="3200005"/>
          </a:xfrm>
          <a:custGeom>
            <a:avLst/>
            <a:gdLst/>
            <a:ahLst/>
            <a:cxnLst>
              <a:cxn ang="0">
                <a:pos x="585" y="0"/>
              </a:cxn>
              <a:cxn ang="0">
                <a:pos x="0" y="2016"/>
              </a:cxn>
              <a:cxn ang="0">
                <a:pos x="1769" y="1749"/>
              </a:cxn>
              <a:cxn ang="0">
                <a:pos x="585" y="0"/>
              </a:cxn>
              <a:cxn ang="0">
                <a:pos x="624" y="254"/>
              </a:cxn>
              <a:cxn ang="0">
                <a:pos x="1587" y="1683"/>
              </a:cxn>
              <a:cxn ang="0">
                <a:pos x="149" y="1905"/>
              </a:cxn>
              <a:cxn ang="0">
                <a:pos x="624" y="254"/>
              </a:cxn>
            </a:cxnLst>
            <a:rect l="0" t="0" r="r" b="b"/>
            <a:pathLst>
              <a:path w="1769" h="2016">
                <a:moveTo>
                  <a:pt x="585" y="0"/>
                </a:moveTo>
                <a:lnTo>
                  <a:pt x="0" y="2016"/>
                </a:lnTo>
                <a:lnTo>
                  <a:pt x="1769" y="1749"/>
                </a:lnTo>
                <a:lnTo>
                  <a:pt x="585" y="0"/>
                </a:lnTo>
                <a:close/>
                <a:moveTo>
                  <a:pt x="624" y="254"/>
                </a:moveTo>
                <a:lnTo>
                  <a:pt x="1587" y="1683"/>
                </a:lnTo>
                <a:lnTo>
                  <a:pt x="149" y="1905"/>
                </a:lnTo>
                <a:lnTo>
                  <a:pt x="624" y="254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</a:ln>
        </p:spPr>
        <p:txBody>
          <a:bodyPr vert="horz" wrap="square" lIns="121905" tIns="60952" rIns="121905" bIns="60952" numCol="1" anchor="t" anchorCtr="0" compatLnSpc="1"/>
          <a:lstStyle/>
          <a:p>
            <a:endParaRPr lang="zh-CN" altLang="en-US" sz="1705"/>
          </a:p>
        </p:txBody>
      </p:sp>
      <p:sp>
        <p:nvSpPr>
          <p:cNvPr id="1030" name="Freeform 6"/>
          <p:cNvSpPr>
            <a:spLocks noEditPoints="1"/>
          </p:cNvSpPr>
          <p:nvPr/>
        </p:nvSpPr>
        <p:spPr bwMode="auto">
          <a:xfrm>
            <a:off x="1999545" y="2678618"/>
            <a:ext cx="2725930" cy="2331749"/>
          </a:xfrm>
          <a:custGeom>
            <a:avLst/>
            <a:gdLst/>
            <a:ahLst/>
            <a:cxnLst>
              <a:cxn ang="0">
                <a:pos x="839" y="0"/>
              </a:cxn>
              <a:cxn ang="0">
                <a:pos x="0" y="1273"/>
              </a:cxn>
              <a:cxn ang="0">
                <a:pos x="1288" y="1469"/>
              </a:cxn>
              <a:cxn ang="0">
                <a:pos x="839" y="0"/>
              </a:cxn>
              <a:cxn ang="0">
                <a:pos x="800" y="222"/>
              </a:cxn>
              <a:cxn ang="0">
                <a:pos x="1145" y="1345"/>
              </a:cxn>
              <a:cxn ang="0">
                <a:pos x="162" y="1195"/>
              </a:cxn>
              <a:cxn ang="0">
                <a:pos x="800" y="222"/>
              </a:cxn>
            </a:cxnLst>
            <a:rect l="0" t="0" r="r" b="b"/>
            <a:pathLst>
              <a:path w="1288" h="1469">
                <a:moveTo>
                  <a:pt x="839" y="0"/>
                </a:moveTo>
                <a:lnTo>
                  <a:pt x="0" y="1273"/>
                </a:lnTo>
                <a:lnTo>
                  <a:pt x="1288" y="1469"/>
                </a:lnTo>
                <a:lnTo>
                  <a:pt x="839" y="0"/>
                </a:lnTo>
                <a:close/>
                <a:moveTo>
                  <a:pt x="800" y="222"/>
                </a:moveTo>
                <a:lnTo>
                  <a:pt x="1145" y="1345"/>
                </a:lnTo>
                <a:lnTo>
                  <a:pt x="162" y="1195"/>
                </a:lnTo>
                <a:lnTo>
                  <a:pt x="800" y="222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</a:ln>
        </p:spPr>
        <p:txBody>
          <a:bodyPr vert="horz" wrap="square" lIns="121905" tIns="60952" rIns="121905" bIns="60952" numCol="1" anchor="t" anchorCtr="0" compatLnSpc="1"/>
          <a:lstStyle/>
          <a:p>
            <a:endParaRPr lang="zh-CN" altLang="en-US" sz="1705"/>
          </a:p>
        </p:txBody>
      </p:sp>
      <p:grpSp>
        <p:nvGrpSpPr>
          <p:cNvPr id="26" name="组合 25"/>
          <p:cNvGrpSpPr/>
          <p:nvPr/>
        </p:nvGrpSpPr>
        <p:grpSpPr>
          <a:xfrm>
            <a:off x="2619651" y="2212902"/>
            <a:ext cx="2035983" cy="61905"/>
            <a:chOff x="3219432" y="1768462"/>
            <a:chExt cx="1527176" cy="61912"/>
          </a:xfrm>
          <a:solidFill>
            <a:schemeClr val="tx1"/>
          </a:solidFill>
        </p:grpSpPr>
        <p:sp>
          <p:nvSpPr>
            <p:cNvPr id="1032" name="Line 8"/>
            <p:cNvSpPr>
              <a:spLocks noChangeShapeType="1"/>
            </p:cNvSpPr>
            <p:nvPr/>
          </p:nvSpPr>
          <p:spPr bwMode="auto">
            <a:xfrm flipH="1">
              <a:off x="3219432" y="1798625"/>
              <a:ext cx="1497013" cy="1587"/>
            </a:xfrm>
            <a:prstGeom prst="line">
              <a:avLst/>
            </a:prstGeom>
            <a:grpFill/>
            <a:ln w="6350" cap="flat">
              <a:solidFill>
                <a:srgbClr val="108036"/>
              </a:solidFill>
              <a:prstDash val="solid"/>
              <a:miter lim="800000"/>
            </a:ln>
          </p:spPr>
          <p:txBody>
            <a:bodyPr vert="horz" wrap="square" lIns="121905" tIns="60952" rIns="121905" bIns="60952" numCol="1" anchor="t" anchorCtr="0" compatLnSpc="1"/>
            <a:lstStyle/>
            <a:p>
              <a:endParaRPr lang="zh-CN" altLang="en-US" sz="1705"/>
            </a:p>
          </p:txBody>
        </p:sp>
        <p:sp>
          <p:nvSpPr>
            <p:cNvPr id="1033" name="Oval 9"/>
            <p:cNvSpPr>
              <a:spLocks noChangeArrowheads="1"/>
            </p:cNvSpPr>
            <p:nvPr/>
          </p:nvSpPr>
          <p:spPr bwMode="auto">
            <a:xfrm>
              <a:off x="4684695" y="1768462"/>
              <a:ext cx="61913" cy="61912"/>
            </a:xfrm>
            <a:prstGeom prst="ellipse">
              <a:avLst/>
            </a:prstGeom>
            <a:grpFill/>
            <a:ln w="6350">
              <a:solidFill>
                <a:srgbClr val="108036"/>
              </a:solidFill>
              <a:round/>
            </a:ln>
          </p:spPr>
          <p:txBody>
            <a:bodyPr vert="horz" wrap="square" lIns="121905" tIns="60952" rIns="121905" bIns="60952" numCol="1" anchor="t" anchorCtr="0" compatLnSpc="1"/>
            <a:lstStyle/>
            <a:p>
              <a:endParaRPr lang="zh-CN" altLang="en-US" sz="1705"/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4367803" y="3238300"/>
            <a:ext cx="1815877" cy="61905"/>
            <a:chOff x="4530707" y="2793987"/>
            <a:chExt cx="1362076" cy="61912"/>
          </a:xfrm>
          <a:solidFill>
            <a:srgbClr val="92D050"/>
          </a:solidFill>
        </p:grpSpPr>
        <p:sp>
          <p:nvSpPr>
            <p:cNvPr id="1034" name="Line 10"/>
            <p:cNvSpPr>
              <a:spLocks noChangeShapeType="1"/>
            </p:cNvSpPr>
            <p:nvPr/>
          </p:nvSpPr>
          <p:spPr bwMode="auto">
            <a:xfrm flipH="1">
              <a:off x="4530707" y="2814625"/>
              <a:ext cx="1331913" cy="1587"/>
            </a:xfrm>
            <a:prstGeom prst="line">
              <a:avLst/>
            </a:prstGeom>
            <a:grpFill/>
            <a:ln w="6350" cap="flat">
              <a:solidFill>
                <a:srgbClr val="108036"/>
              </a:solidFill>
              <a:prstDash val="solid"/>
              <a:miter lim="800000"/>
            </a:ln>
          </p:spPr>
          <p:txBody>
            <a:bodyPr vert="horz" wrap="square" lIns="121905" tIns="60952" rIns="121905" bIns="60952" numCol="1" anchor="t" anchorCtr="0" compatLnSpc="1"/>
            <a:lstStyle/>
            <a:p>
              <a:endParaRPr lang="zh-CN" altLang="en-US" sz="1705"/>
            </a:p>
          </p:txBody>
        </p:sp>
        <p:sp>
          <p:nvSpPr>
            <p:cNvPr id="1035" name="Oval 11"/>
            <p:cNvSpPr>
              <a:spLocks noChangeArrowheads="1"/>
            </p:cNvSpPr>
            <p:nvPr/>
          </p:nvSpPr>
          <p:spPr bwMode="auto">
            <a:xfrm>
              <a:off x="5830870" y="2793987"/>
              <a:ext cx="61913" cy="61912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rgbClr val="108036"/>
              </a:solidFill>
              <a:round/>
            </a:ln>
          </p:spPr>
          <p:txBody>
            <a:bodyPr vert="horz" wrap="square" lIns="121905" tIns="60952" rIns="121905" bIns="60952" numCol="1" anchor="t" anchorCtr="0" compatLnSpc="1"/>
            <a:lstStyle/>
            <a:p>
              <a:endParaRPr lang="zh-CN" altLang="en-US" sz="1705"/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5013310" y="4749414"/>
            <a:ext cx="675134" cy="63492"/>
            <a:chOff x="5014895" y="4305287"/>
            <a:chExt cx="506413" cy="63500"/>
          </a:xfrm>
          <a:solidFill>
            <a:schemeClr val="tx1"/>
          </a:solidFill>
        </p:grpSpPr>
        <p:sp>
          <p:nvSpPr>
            <p:cNvPr id="1036" name="Line 12"/>
            <p:cNvSpPr>
              <a:spLocks noChangeShapeType="1"/>
            </p:cNvSpPr>
            <p:nvPr/>
          </p:nvSpPr>
          <p:spPr bwMode="auto">
            <a:xfrm flipH="1">
              <a:off x="5014895" y="4337037"/>
              <a:ext cx="476250" cy="1587"/>
            </a:xfrm>
            <a:prstGeom prst="line">
              <a:avLst/>
            </a:prstGeom>
            <a:grpFill/>
            <a:ln w="6350" cap="flat">
              <a:solidFill>
                <a:srgbClr val="108036"/>
              </a:solidFill>
              <a:prstDash val="solid"/>
              <a:miter lim="800000"/>
            </a:ln>
          </p:spPr>
          <p:txBody>
            <a:bodyPr vert="horz" wrap="square" lIns="121905" tIns="60952" rIns="121905" bIns="60952" numCol="1" anchor="t" anchorCtr="0" compatLnSpc="1"/>
            <a:lstStyle/>
            <a:p>
              <a:endParaRPr lang="zh-CN" altLang="en-US" sz="1705"/>
            </a:p>
          </p:txBody>
        </p:sp>
        <p:sp>
          <p:nvSpPr>
            <p:cNvPr id="1037" name="Oval 13"/>
            <p:cNvSpPr>
              <a:spLocks noChangeArrowheads="1"/>
            </p:cNvSpPr>
            <p:nvPr/>
          </p:nvSpPr>
          <p:spPr bwMode="auto">
            <a:xfrm>
              <a:off x="5459395" y="4305287"/>
              <a:ext cx="61913" cy="63500"/>
            </a:xfrm>
            <a:prstGeom prst="ellipse">
              <a:avLst/>
            </a:prstGeom>
            <a:grpFill/>
            <a:ln w="6350">
              <a:solidFill>
                <a:srgbClr val="108036"/>
              </a:solidFill>
              <a:round/>
            </a:ln>
          </p:spPr>
          <p:txBody>
            <a:bodyPr vert="horz" wrap="square" lIns="121905" tIns="60952" rIns="121905" bIns="60952" numCol="1" anchor="t" anchorCtr="0" compatLnSpc="1"/>
            <a:lstStyle/>
            <a:p>
              <a:endParaRPr lang="zh-CN" altLang="en-US" sz="1705"/>
            </a:p>
          </p:txBody>
        </p:sp>
      </p:grpSp>
      <p:sp>
        <p:nvSpPr>
          <p:cNvPr id="1031" name="Freeform 7"/>
          <p:cNvSpPr>
            <a:spLocks noEditPoints="1"/>
          </p:cNvSpPr>
          <p:nvPr/>
        </p:nvSpPr>
        <p:spPr bwMode="auto">
          <a:xfrm>
            <a:off x="3164626" y="3320842"/>
            <a:ext cx="2091009" cy="1688892"/>
          </a:xfrm>
          <a:custGeom>
            <a:avLst/>
            <a:gdLst/>
            <a:ahLst/>
            <a:cxnLst>
              <a:cxn ang="0">
                <a:pos x="0" y="463"/>
              </a:cxn>
              <a:cxn ang="0">
                <a:pos x="709" y="1064"/>
              </a:cxn>
              <a:cxn ang="0">
                <a:pos x="988" y="0"/>
              </a:cxn>
              <a:cxn ang="0">
                <a:pos x="0" y="463"/>
              </a:cxn>
              <a:cxn ang="0">
                <a:pos x="663" y="914"/>
              </a:cxn>
              <a:cxn ang="0">
                <a:pos x="149" y="483"/>
              </a:cxn>
              <a:cxn ang="0">
                <a:pos x="865" y="144"/>
              </a:cxn>
              <a:cxn ang="0">
                <a:pos x="663" y="914"/>
              </a:cxn>
            </a:cxnLst>
            <a:rect l="0" t="0" r="r" b="b"/>
            <a:pathLst>
              <a:path w="988" h="1064">
                <a:moveTo>
                  <a:pt x="0" y="463"/>
                </a:moveTo>
                <a:lnTo>
                  <a:pt x="709" y="1064"/>
                </a:lnTo>
                <a:lnTo>
                  <a:pt x="988" y="0"/>
                </a:lnTo>
                <a:lnTo>
                  <a:pt x="0" y="463"/>
                </a:lnTo>
                <a:close/>
                <a:moveTo>
                  <a:pt x="663" y="914"/>
                </a:moveTo>
                <a:lnTo>
                  <a:pt x="149" y="483"/>
                </a:lnTo>
                <a:lnTo>
                  <a:pt x="865" y="144"/>
                </a:lnTo>
                <a:lnTo>
                  <a:pt x="663" y="914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</a:ln>
        </p:spPr>
        <p:txBody>
          <a:bodyPr vert="horz" wrap="square" lIns="121905" tIns="60952" rIns="121905" bIns="60952" numCol="1" anchor="t" anchorCtr="0" compatLnSpc="1"/>
          <a:lstStyle/>
          <a:p>
            <a:endParaRPr lang="zh-CN" altLang="en-US" sz="1705"/>
          </a:p>
        </p:txBody>
      </p:sp>
      <p:cxnSp>
        <p:nvCxnSpPr>
          <p:cNvPr id="3" name="直接连接符 2"/>
          <p:cNvCxnSpPr/>
          <p:nvPr/>
        </p:nvCxnSpPr>
        <p:spPr>
          <a:xfrm>
            <a:off x="6243105" y="1812859"/>
            <a:ext cx="0" cy="681554"/>
          </a:xfrm>
          <a:prstGeom prst="line">
            <a:avLst/>
          </a:prstGeom>
          <a:ln w="28575">
            <a:solidFill>
              <a:srgbClr val="1080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6531213" y="1933054"/>
            <a:ext cx="2876392" cy="44196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275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宋体" panose="02010600030101010101" pitchFamily="2" charset="-122"/>
              </a:rPr>
              <a:t>技术可行性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5482696" y="1889777"/>
            <a:ext cx="527717" cy="527717"/>
            <a:chOff x="5747657" y="2305619"/>
            <a:chExt cx="556576" cy="556576"/>
          </a:xfrm>
        </p:grpSpPr>
        <p:sp>
          <p:nvSpPr>
            <p:cNvPr id="39" name="椭圆 26"/>
            <p:cNvSpPr/>
            <p:nvPr/>
          </p:nvSpPr>
          <p:spPr bwMode="auto">
            <a:xfrm>
              <a:off x="5747657" y="2305619"/>
              <a:ext cx="556576" cy="556576"/>
            </a:xfrm>
            <a:prstGeom prst="ellipse">
              <a:avLst/>
            </a:prstGeom>
            <a:solidFill>
              <a:schemeClr val="tx1"/>
            </a:solidFill>
            <a:ln w="57150" cap="flat" cmpd="sng" algn="ctr">
              <a:solidFill>
                <a:schemeClr val="bg1"/>
              </a:solidFill>
              <a:prstDash val="solid"/>
            </a:ln>
            <a:effectLst>
              <a:outerShdw blurRad="381000" dist="1270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140" ker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5932500" y="2446897"/>
              <a:ext cx="186890" cy="274020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>
                <a:solidFill>
                  <a:schemeClr val="tx1"/>
                </a:solidFill>
              </a:endParaRPr>
            </a:p>
          </p:txBody>
        </p:sp>
      </p:grpSp>
      <p:cxnSp>
        <p:nvCxnSpPr>
          <p:cNvPr id="48" name="直接连接符 47"/>
          <p:cNvCxnSpPr/>
          <p:nvPr/>
        </p:nvCxnSpPr>
        <p:spPr>
          <a:xfrm>
            <a:off x="6697241" y="4441342"/>
            <a:ext cx="0" cy="681554"/>
          </a:xfrm>
          <a:prstGeom prst="line">
            <a:avLst/>
          </a:prstGeom>
          <a:ln w="28575">
            <a:solidFill>
              <a:srgbClr val="1080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6883114" y="4517722"/>
            <a:ext cx="2876392" cy="44196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275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宋体" panose="02010600030101010101" pitchFamily="2" charset="-122"/>
              </a:rPr>
              <a:t>操作可行性</a:t>
            </a:r>
          </a:p>
        </p:txBody>
      </p:sp>
      <p:grpSp>
        <p:nvGrpSpPr>
          <p:cNvPr id="51" name="组合 50"/>
          <p:cNvGrpSpPr/>
          <p:nvPr/>
        </p:nvGrpSpPr>
        <p:grpSpPr>
          <a:xfrm>
            <a:off x="5936832" y="4518260"/>
            <a:ext cx="527717" cy="527717"/>
            <a:chOff x="5747657" y="2305619"/>
            <a:chExt cx="556576" cy="556576"/>
          </a:xfrm>
        </p:grpSpPr>
        <p:sp>
          <p:nvSpPr>
            <p:cNvPr id="52" name="椭圆 26"/>
            <p:cNvSpPr/>
            <p:nvPr/>
          </p:nvSpPr>
          <p:spPr bwMode="auto">
            <a:xfrm>
              <a:off x="5747657" y="2305619"/>
              <a:ext cx="556576" cy="556576"/>
            </a:xfrm>
            <a:prstGeom prst="ellipse">
              <a:avLst/>
            </a:prstGeom>
            <a:solidFill>
              <a:schemeClr val="tx1"/>
            </a:solidFill>
            <a:ln w="57150" cap="flat" cmpd="sng" algn="ctr">
              <a:solidFill>
                <a:schemeClr val="bg1"/>
              </a:solidFill>
              <a:prstDash val="solid"/>
            </a:ln>
            <a:effectLst>
              <a:outerShdw blurRad="381000" dist="1270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140" ker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3" name="燕尾形 52"/>
            <p:cNvSpPr/>
            <p:nvPr/>
          </p:nvSpPr>
          <p:spPr>
            <a:xfrm>
              <a:off x="5932500" y="2446897"/>
              <a:ext cx="186890" cy="274020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>
                <a:solidFill>
                  <a:schemeClr val="tx1"/>
                </a:solidFill>
              </a:endParaRPr>
            </a:p>
          </p:txBody>
        </p:sp>
      </p:grpSp>
      <p:cxnSp>
        <p:nvCxnSpPr>
          <p:cNvPr id="54" name="直接连接符 53"/>
          <p:cNvCxnSpPr/>
          <p:nvPr/>
        </p:nvCxnSpPr>
        <p:spPr>
          <a:xfrm>
            <a:off x="7110092" y="2968841"/>
            <a:ext cx="0" cy="681554"/>
          </a:xfrm>
          <a:prstGeom prst="line">
            <a:avLst/>
          </a:prstGeom>
          <a:ln w="28575">
            <a:solidFill>
              <a:srgbClr val="8CC94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/>
          <p:cNvSpPr txBox="1"/>
          <p:nvPr/>
        </p:nvSpPr>
        <p:spPr>
          <a:xfrm>
            <a:off x="7467415" y="3088401"/>
            <a:ext cx="2876392" cy="44196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275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+mn-ea"/>
              </a:rPr>
              <a:t>经济可行性</a:t>
            </a:r>
          </a:p>
        </p:txBody>
      </p:sp>
      <p:grpSp>
        <p:nvGrpSpPr>
          <p:cNvPr id="57" name="组合 56"/>
          <p:cNvGrpSpPr/>
          <p:nvPr/>
        </p:nvGrpSpPr>
        <p:grpSpPr>
          <a:xfrm>
            <a:off x="6355678" y="3045759"/>
            <a:ext cx="527717" cy="527717"/>
            <a:chOff x="5747657" y="2305619"/>
            <a:chExt cx="556576" cy="556576"/>
          </a:xfrm>
        </p:grpSpPr>
        <p:sp>
          <p:nvSpPr>
            <p:cNvPr id="58" name="椭圆 26"/>
            <p:cNvSpPr/>
            <p:nvPr/>
          </p:nvSpPr>
          <p:spPr bwMode="auto">
            <a:xfrm>
              <a:off x="5747657" y="2305619"/>
              <a:ext cx="556576" cy="556576"/>
            </a:xfrm>
            <a:prstGeom prst="ellipse">
              <a:avLst/>
            </a:prstGeom>
            <a:solidFill>
              <a:schemeClr val="tx1"/>
            </a:solidFill>
            <a:ln w="57150" cap="flat" cmpd="sng" algn="ctr">
              <a:solidFill>
                <a:schemeClr val="bg1"/>
              </a:solidFill>
              <a:prstDash val="solid"/>
            </a:ln>
            <a:effectLst>
              <a:outerShdw blurRad="381000" dist="1270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140" ker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9" name="燕尾形 58"/>
            <p:cNvSpPr/>
            <p:nvPr/>
          </p:nvSpPr>
          <p:spPr>
            <a:xfrm>
              <a:off x="5932500" y="2446897"/>
              <a:ext cx="186890" cy="274020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>
                <a:solidFill>
                  <a:schemeClr val="tx1"/>
                </a:solidFill>
              </a:endParaRPr>
            </a:p>
          </p:txBody>
        </p:sp>
      </p:grpSp>
      <p:sp>
        <p:nvSpPr>
          <p:cNvPr id="2" name="等腰三角形 1"/>
          <p:cNvSpPr/>
          <p:nvPr/>
        </p:nvSpPr>
        <p:spPr>
          <a:xfrm rot="10800000">
            <a:off x="5482533" y="-25922"/>
            <a:ext cx="936104" cy="238969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 advTm="0">
        <p14:prism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3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0"/>
                            </p:stCondLst>
                            <p:childTnLst>
                              <p:par>
                                <p:cTn id="4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500"/>
                            </p:stCondLst>
                            <p:childTnLst>
                              <p:par>
                                <p:cTn id="5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000"/>
                            </p:stCondLst>
                            <p:childTnLst>
                              <p:par>
                                <p:cTn id="55" presetID="3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7000"/>
                            </p:stCondLst>
                            <p:childTnLst>
                              <p:par>
                                <p:cTn id="62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6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500"/>
                            </p:stCondLst>
                            <p:childTnLst>
                              <p:par>
                                <p:cTn id="6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8000"/>
                            </p:stCondLst>
                            <p:childTnLst>
                              <p:par>
                                <p:cTn id="7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8500"/>
                            </p:stCondLst>
                            <p:childTnLst>
                              <p:par>
                                <p:cTn id="7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9000"/>
                            </p:stCondLst>
                            <p:childTnLst>
                              <p:par>
                                <p:cTn id="80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9" grpId="0" bldLvl="0" animBg="1"/>
      <p:bldP spid="1030" grpId="0" bldLvl="0" animBg="1"/>
      <p:bldP spid="1031" grpId="0" bldLvl="0" animBg="1"/>
      <p:bldP spid="38" grpId="0"/>
      <p:bldP spid="50" grpId="0"/>
      <p:bldP spid="56" grpId="0"/>
      <p:bldP spid="2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_矩形 2"/>
          <p:cNvSpPr/>
          <p:nvPr>
            <p:custDataLst>
              <p:tags r:id="rId2"/>
            </p:custDataLst>
          </p:nvPr>
        </p:nvSpPr>
        <p:spPr>
          <a:xfrm>
            <a:off x="1524001" y="2711450"/>
            <a:ext cx="1573213" cy="15367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6000" dirty="0">
                <a:solidFill>
                  <a:srgbClr val="FCFCFC"/>
                </a:solidFill>
                <a:latin typeface="Gungsuh" panose="02030600000101010101" pitchFamily="18" charset="-127"/>
              </a:rPr>
              <a:t>01</a:t>
            </a:r>
            <a:endParaRPr lang="zh-CN" altLang="en-US" sz="6000" dirty="0">
              <a:solidFill>
                <a:srgbClr val="FCFCFC"/>
              </a:solidFill>
              <a:latin typeface="Gungsuh" panose="02030600000101010101" pitchFamily="18" charset="-127"/>
            </a:endParaRPr>
          </a:p>
        </p:txBody>
      </p:sp>
      <p:sp>
        <p:nvSpPr>
          <p:cNvPr id="4" name="PA_文本框 3"/>
          <p:cNvSpPr txBox="1"/>
          <p:nvPr>
            <p:custDataLst>
              <p:tags r:id="rId3"/>
            </p:custDataLst>
          </p:nvPr>
        </p:nvSpPr>
        <p:spPr>
          <a:xfrm>
            <a:off x="1460501" y="2727325"/>
            <a:ext cx="1636713" cy="400050"/>
          </a:xfrm>
          <a:prstGeom prst="rect">
            <a:avLst/>
          </a:prstGeom>
          <a:noFill/>
        </p:spPr>
        <p:txBody>
          <a:bodyPr lIns="0" rIns="0"/>
          <a:lstStyle/>
          <a:p>
            <a:pPr algn="r">
              <a:defRPr/>
            </a:pPr>
            <a:r>
              <a:rPr lang="en-US" altLang="zh-CN" sz="2000" spc="500" dirty="0">
                <a:solidFill>
                  <a:srgbClr val="FCFCFC"/>
                </a:solidFill>
                <a:latin typeface="Gungsuh" panose="02030600000101010101" pitchFamily="18" charset="-127"/>
              </a:rPr>
              <a:t>PART</a:t>
            </a:r>
            <a:endParaRPr lang="zh-CN" altLang="en-US" sz="2000" spc="500" dirty="0">
              <a:solidFill>
                <a:srgbClr val="FCFCFC"/>
              </a:solidFill>
              <a:latin typeface="Gungsuh" panose="02030600000101010101" pitchFamily="18" charset="-127"/>
            </a:endParaRPr>
          </a:p>
        </p:txBody>
      </p:sp>
      <p:sp>
        <p:nvSpPr>
          <p:cNvPr id="5" name="PA_文本框 4"/>
          <p:cNvSpPr txBox="1"/>
          <p:nvPr>
            <p:custDataLst>
              <p:tags r:id="rId4"/>
            </p:custDataLst>
          </p:nvPr>
        </p:nvSpPr>
        <p:spPr>
          <a:xfrm>
            <a:off x="3097214" y="2979738"/>
            <a:ext cx="7570787" cy="1136650"/>
          </a:xfrm>
          <a:prstGeom prst="rect">
            <a:avLst/>
          </a:prstGeom>
          <a:noFill/>
        </p:spPr>
        <p:txBody>
          <a:bodyPr rIns="360000">
            <a:normAutofit/>
          </a:bodyPr>
          <a:lstStyle/>
          <a:p>
            <a:pPr algn="r">
              <a:defRPr/>
            </a:pPr>
            <a:r>
              <a:rPr lang="zh-CN" altLang="en-US" sz="4800" dirty="0">
                <a:solidFill>
                  <a:schemeClr val="accent1">
                    <a:lumMod val="75000"/>
                  </a:schemeClr>
                </a:solidFill>
              </a:rPr>
              <a:t>项目概况</a:t>
            </a:r>
          </a:p>
        </p:txBody>
      </p:sp>
      <p:cxnSp>
        <p:nvCxnSpPr>
          <p:cNvPr id="10" name="PA_直接连接符 9"/>
          <p:cNvCxnSpPr/>
          <p:nvPr>
            <p:custDataLst>
              <p:tags r:id="rId5"/>
            </p:custDataLst>
          </p:nvPr>
        </p:nvCxnSpPr>
        <p:spPr>
          <a:xfrm>
            <a:off x="3483429" y="3848100"/>
            <a:ext cx="7184571" cy="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 autoUpdateAnimBg="0"/>
      <p:bldP spid="4" grpId="0"/>
      <p:bldP spid="5" grpId="0" animBg="1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占位符 4"/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/>
          <a:srcRect l="1220" r="1220"/>
          <a:stretch>
            <a:fillRect/>
          </a:stretch>
        </p:blipFill>
        <p:spPr/>
      </p:pic>
      <p:sp>
        <p:nvSpPr>
          <p:cNvPr id="28" name="矩形 27"/>
          <p:cNvSpPr/>
          <p:nvPr/>
        </p:nvSpPr>
        <p:spPr>
          <a:xfrm>
            <a:off x="402287" y="393998"/>
            <a:ext cx="1883713" cy="4345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TextBox 1"/>
          <p:cNvSpPr txBox="1"/>
          <p:nvPr/>
        </p:nvSpPr>
        <p:spPr>
          <a:xfrm>
            <a:off x="402590" y="400685"/>
            <a:ext cx="2849880" cy="488315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dirty="0">
                <a:solidFill>
                  <a:srgbClr val="063D54"/>
                </a:solidFill>
                <a:cs typeface="+mn-ea"/>
                <a:sym typeface="+mn-lt"/>
              </a:rPr>
              <a:t>4.1</a:t>
            </a:r>
            <a:r>
              <a:rPr lang="zh-CN" altLang="en-US" sz="2400" dirty="0">
                <a:solidFill>
                  <a:srgbClr val="063D54"/>
                </a:solidFill>
                <a:ea typeface="宋体" panose="02010600030101010101" pitchFamily="2" charset="-122"/>
                <a:cs typeface="+mn-ea"/>
                <a:sym typeface="+mn-lt"/>
              </a:rPr>
              <a:t>技术可行性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03530" y="1078865"/>
            <a:ext cx="4739640" cy="4707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/>
              <a:t>近些年来，信息技术飞速的发展，计算机已经广发的应用于各个行业，优点大约有以下几点：</a:t>
            </a:r>
          </a:p>
          <a:p>
            <a:pPr>
              <a:lnSpc>
                <a:spcPct val="150000"/>
              </a:lnSpc>
            </a:pPr>
            <a:r>
              <a:rPr lang="zh-CN" altLang="en-US" sz="2000"/>
              <a:t>i.获取信息更加便捷</a:t>
            </a:r>
          </a:p>
          <a:p>
            <a:pPr>
              <a:lnSpc>
                <a:spcPct val="150000"/>
              </a:lnSpc>
            </a:pPr>
            <a:r>
              <a:rPr lang="zh-CN" altLang="en-US" sz="2000"/>
              <a:t>ii.提高信息质量</a:t>
            </a:r>
          </a:p>
          <a:p>
            <a:pPr>
              <a:lnSpc>
                <a:spcPct val="150000"/>
              </a:lnSpc>
            </a:pPr>
            <a:r>
              <a:rPr lang="zh-CN" altLang="en-US" sz="2000"/>
              <a:t>iii.减低库存水平</a:t>
            </a:r>
          </a:p>
          <a:p>
            <a:pPr>
              <a:lnSpc>
                <a:spcPct val="150000"/>
              </a:lnSpc>
            </a:pPr>
            <a:r>
              <a:rPr lang="zh-CN" altLang="en-US" sz="2000"/>
              <a:t>iv.节省空间和储存设施</a:t>
            </a:r>
          </a:p>
          <a:p>
            <a:pPr>
              <a:lnSpc>
                <a:spcPct val="150000"/>
              </a:lnSpc>
            </a:pPr>
            <a:r>
              <a:rPr lang="zh-CN" altLang="en-US" sz="2000"/>
              <a:t>v.降低人工费用</a:t>
            </a:r>
          </a:p>
          <a:p>
            <a:pPr>
              <a:lnSpc>
                <a:spcPct val="150000"/>
              </a:lnSpc>
            </a:pPr>
            <a:r>
              <a:rPr lang="zh-CN" altLang="en-US" sz="2000"/>
              <a:t>vi.提高管理效率</a:t>
            </a:r>
          </a:p>
          <a:p>
            <a:pPr>
              <a:lnSpc>
                <a:spcPct val="150000"/>
              </a:lnSpc>
            </a:pPr>
            <a:r>
              <a:rPr lang="zh-CN" altLang="en-US" sz="2000"/>
              <a:t>因此，本系统在技术上是可行性。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402287" y="393998"/>
            <a:ext cx="1883713" cy="4345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TextBox 1"/>
          <p:cNvSpPr txBox="1"/>
          <p:nvPr/>
        </p:nvSpPr>
        <p:spPr>
          <a:xfrm>
            <a:off x="402590" y="400685"/>
            <a:ext cx="2849880" cy="488315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dirty="0">
                <a:solidFill>
                  <a:srgbClr val="063D54"/>
                </a:solidFill>
                <a:cs typeface="+mn-ea"/>
                <a:sym typeface="+mn-lt"/>
              </a:rPr>
              <a:t>4.2</a:t>
            </a:r>
            <a:r>
              <a:rPr lang="zh-CN" altLang="en-US" sz="2400" dirty="0">
                <a:solidFill>
                  <a:srgbClr val="063D54"/>
                </a:solidFill>
                <a:ea typeface="宋体" panose="02010600030101010101" pitchFamily="2" charset="-122"/>
                <a:cs typeface="+mn-ea"/>
                <a:sym typeface="+mn-lt"/>
              </a:rPr>
              <a:t>经济可行性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16230" y="1289050"/>
            <a:ext cx="4739640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/>
              <a:t>本系统的开发费用主要集中在前期的调研，开发人员费用以及后期的维护费用。但是此项目一旦开发成功，可以减少大量的人工操作，降低人力，财力的消耗。而且可以提高物料的管理，流通效率，从而提高这个企业的经济效益。可以较快时间收回投资并盈利。</a:t>
            </a:r>
          </a:p>
          <a:p>
            <a:pPr>
              <a:lnSpc>
                <a:spcPct val="150000"/>
              </a:lnSpc>
            </a:pPr>
            <a:r>
              <a:rPr lang="zh-CN" altLang="en-US" sz="2000"/>
              <a:t>因此，本系统在经济上是可行的。</a:t>
            </a:r>
          </a:p>
        </p:txBody>
      </p:sp>
      <p:pic>
        <p:nvPicPr>
          <p:cNvPr id="36" name="图片占位符 2"/>
          <p:cNvPicPr>
            <a:picLocks noGrp="1"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>
          <a:xfrm>
            <a:off x="5420995" y="0"/>
            <a:ext cx="6771861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占位符 4"/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/>
          <a:srcRect l="1220" r="1220"/>
          <a:stretch>
            <a:fillRect/>
          </a:stretch>
        </p:blipFill>
        <p:spPr>
          <a:xfrm>
            <a:off x="-414655" y="1"/>
            <a:ext cx="6096000" cy="6857999"/>
          </a:xfrm>
        </p:spPr>
      </p:pic>
      <p:sp>
        <p:nvSpPr>
          <p:cNvPr id="29" name="TextBox 1"/>
          <p:cNvSpPr txBox="1"/>
          <p:nvPr/>
        </p:nvSpPr>
        <p:spPr>
          <a:xfrm>
            <a:off x="5879465" y="366395"/>
            <a:ext cx="2849880" cy="488315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dirty="0">
                <a:solidFill>
                  <a:srgbClr val="063D54"/>
                </a:solidFill>
                <a:cs typeface="+mn-ea"/>
                <a:sym typeface="+mn-lt"/>
              </a:rPr>
              <a:t>4.3 </a:t>
            </a:r>
            <a:r>
              <a:rPr lang="zh-CN" altLang="en-US" sz="2400" dirty="0">
                <a:solidFill>
                  <a:srgbClr val="063D54"/>
                </a:solidFill>
                <a:ea typeface="宋体" panose="02010600030101010101" pitchFamily="2" charset="-122"/>
                <a:cs typeface="+mn-ea"/>
                <a:sym typeface="+mn-lt"/>
              </a:rPr>
              <a:t>操作可行性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986145" y="1672590"/>
            <a:ext cx="4739640" cy="3322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可设计传统的高性能、基于浏览器/服务器体系结构的应用程序，也可用于开发基于Internet的应用系统。设计出的系统使用起来方便直观，界面友好，用户操作简单、易学，并不存在一些专业技能问题。</a:t>
            </a:r>
          </a:p>
          <a:p>
            <a:pPr>
              <a:lnSpc>
                <a:spcPct val="150000"/>
              </a:lnSpc>
            </a:pPr>
            <a:r>
              <a:rPr lang="zh-CN" altLang="en-US" sz="2000" dirty="0"/>
              <a:t> 因此，本系统在操作上也是可行的。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_矩形 2"/>
          <p:cNvSpPr/>
          <p:nvPr>
            <p:custDataLst>
              <p:tags r:id="rId2"/>
            </p:custDataLst>
          </p:nvPr>
        </p:nvSpPr>
        <p:spPr>
          <a:xfrm>
            <a:off x="1524001" y="2711450"/>
            <a:ext cx="1573213" cy="15367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6000" dirty="0" smtClean="0">
                <a:solidFill>
                  <a:srgbClr val="FCFCFC"/>
                </a:solidFill>
                <a:latin typeface="Gungsuh" panose="02030600000101010101" pitchFamily="18" charset="-127"/>
              </a:rPr>
              <a:t>07</a:t>
            </a:r>
            <a:endParaRPr lang="zh-CN" altLang="en-US" sz="6000" dirty="0">
              <a:solidFill>
                <a:srgbClr val="FCFCFC"/>
              </a:solidFill>
              <a:latin typeface="Gungsuh" panose="02030600000101010101" pitchFamily="18" charset="-127"/>
            </a:endParaRPr>
          </a:p>
        </p:txBody>
      </p:sp>
      <p:sp>
        <p:nvSpPr>
          <p:cNvPr id="4" name="PA_文本框 3"/>
          <p:cNvSpPr txBox="1"/>
          <p:nvPr>
            <p:custDataLst>
              <p:tags r:id="rId3"/>
            </p:custDataLst>
          </p:nvPr>
        </p:nvSpPr>
        <p:spPr>
          <a:xfrm>
            <a:off x="1460501" y="2727325"/>
            <a:ext cx="1636713" cy="400050"/>
          </a:xfrm>
          <a:prstGeom prst="rect">
            <a:avLst/>
          </a:prstGeom>
          <a:noFill/>
        </p:spPr>
        <p:txBody>
          <a:bodyPr lIns="0" rIns="0"/>
          <a:lstStyle/>
          <a:p>
            <a:pPr algn="r">
              <a:defRPr/>
            </a:pPr>
            <a:r>
              <a:rPr lang="en-US" altLang="zh-CN" sz="2000" spc="500" dirty="0">
                <a:solidFill>
                  <a:srgbClr val="FCFCFC"/>
                </a:solidFill>
                <a:latin typeface="Gungsuh" panose="02030600000101010101" pitchFamily="18" charset="-127"/>
              </a:rPr>
              <a:t>PART</a:t>
            </a:r>
            <a:endParaRPr lang="zh-CN" altLang="en-US" sz="2000" spc="500" dirty="0">
              <a:solidFill>
                <a:srgbClr val="FCFCFC"/>
              </a:solidFill>
              <a:latin typeface="Gungsuh" panose="02030600000101010101" pitchFamily="18" charset="-127"/>
            </a:endParaRPr>
          </a:p>
        </p:txBody>
      </p:sp>
      <p:sp>
        <p:nvSpPr>
          <p:cNvPr id="5" name="PA_文本框 4"/>
          <p:cNvSpPr txBox="1"/>
          <p:nvPr>
            <p:custDataLst>
              <p:tags r:id="rId4"/>
            </p:custDataLst>
          </p:nvPr>
        </p:nvSpPr>
        <p:spPr>
          <a:xfrm>
            <a:off x="3097214" y="2979738"/>
            <a:ext cx="7570787" cy="1136650"/>
          </a:xfrm>
          <a:prstGeom prst="rect">
            <a:avLst/>
          </a:prstGeom>
          <a:noFill/>
        </p:spPr>
        <p:txBody>
          <a:bodyPr rIns="360000">
            <a:normAutofit/>
          </a:bodyPr>
          <a:lstStyle/>
          <a:p>
            <a:pPr algn="r">
              <a:defRPr/>
            </a:pPr>
            <a:r>
              <a:rPr lang="zh-CN" altLang="en-US" sz="4800" dirty="0" smtClean="0">
                <a:solidFill>
                  <a:schemeClr val="accent1">
                    <a:lumMod val="75000"/>
                  </a:schemeClr>
                </a:solidFill>
              </a:rPr>
              <a:t>其他企业</a:t>
            </a:r>
            <a:endParaRPr lang="zh-CN" altLang="en-US" sz="48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0" name="PA_直接连接符 9"/>
          <p:cNvCxnSpPr/>
          <p:nvPr>
            <p:custDataLst>
              <p:tags r:id="rId5"/>
            </p:custDataLst>
          </p:nvPr>
        </p:nvCxnSpPr>
        <p:spPr>
          <a:xfrm>
            <a:off x="3483429" y="3848100"/>
            <a:ext cx="7184571" cy="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 autoUpdateAnimBg="0"/>
      <p:bldP spid="4" grpId="0"/>
      <p:bldP spid="5" grpId="0" animBg="1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"/>
          <p:cNvSpPr txBox="1"/>
          <p:nvPr/>
        </p:nvSpPr>
        <p:spPr>
          <a:xfrm>
            <a:off x="329889" y="396875"/>
            <a:ext cx="2263761" cy="5024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665" dirty="0" smtClean="0">
                <a:solidFill>
                  <a:schemeClr val="accent1"/>
                </a:solidFill>
                <a:cs typeface="+mn-ea"/>
                <a:sym typeface="+mn-lt"/>
              </a:rPr>
              <a:t>5.1   </a:t>
            </a:r>
            <a:r>
              <a:rPr lang="zh-CN" altLang="en-US" sz="2665" dirty="0" smtClean="0">
                <a:solidFill>
                  <a:schemeClr val="accent1"/>
                </a:solidFill>
                <a:cs typeface="+mn-ea"/>
                <a:sym typeface="+mn-lt"/>
              </a:rPr>
              <a:t>企业介绍</a:t>
            </a:r>
            <a:endParaRPr lang="zh-CN" altLang="en-US" sz="2665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277625" y="3491860"/>
            <a:ext cx="4253164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endParaRPr lang="en-US" altLang="zh-CN" dirty="0" smtClean="0"/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2400" dirty="0" smtClean="0">
                <a:solidFill>
                  <a:srgbClr val="0070C0"/>
                </a:solidFill>
              </a:rPr>
              <a:t>公司业务</a:t>
            </a:r>
            <a:r>
              <a:rPr lang="zh-CN" altLang="en-US" sz="2400" dirty="0" smtClean="0"/>
              <a:t>：</a:t>
            </a:r>
            <a:r>
              <a:rPr lang="zh-CN" altLang="zh-CN" sz="2400" dirty="0" smtClean="0"/>
              <a:t>主要</a:t>
            </a:r>
            <a:r>
              <a:rPr lang="zh-CN" altLang="zh-CN" sz="2400" dirty="0"/>
              <a:t>负责金属加工和部份</a:t>
            </a:r>
            <a:r>
              <a:rPr lang="zh-CN" altLang="zh-CN" sz="2400" dirty="0" smtClean="0"/>
              <a:t>装配</a:t>
            </a:r>
            <a:endParaRPr lang="zh-CN" altLang="zh-CN" sz="2400" dirty="0"/>
          </a:p>
          <a:p>
            <a:pPr>
              <a:lnSpc>
                <a:spcPct val="150000"/>
              </a:lnSpc>
              <a:spcBef>
                <a:spcPts val="600"/>
              </a:spcBef>
            </a:pPr>
            <a:endParaRPr lang="zh-CN" altLang="en-US" dirty="0"/>
          </a:p>
        </p:txBody>
      </p:sp>
      <p:grpSp>
        <p:nvGrpSpPr>
          <p:cNvPr id="3" name="组合 34"/>
          <p:cNvGrpSpPr/>
          <p:nvPr/>
        </p:nvGrpSpPr>
        <p:grpSpPr>
          <a:xfrm>
            <a:off x="979095" y="1120949"/>
            <a:ext cx="965348" cy="961400"/>
            <a:chOff x="3932" y="97"/>
            <a:chExt cx="2106" cy="2104"/>
          </a:xfrm>
          <a:solidFill>
            <a:schemeClr val="tx1"/>
          </a:solidFill>
        </p:grpSpPr>
        <p:sp>
          <p:nvSpPr>
            <p:cNvPr id="38" name="椭圆 2"/>
            <p:cNvSpPr>
              <a:spLocks noChangeArrowheads="1"/>
            </p:cNvSpPr>
            <p:nvPr/>
          </p:nvSpPr>
          <p:spPr bwMode="auto">
            <a:xfrm>
              <a:off x="3932" y="97"/>
              <a:ext cx="2107" cy="210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anchor="ctr"/>
            <a:lstStyle>
              <a:lvl1pPr>
                <a:buFont typeface="Arial" panose="020B0604020202020204" pitchFamily="34" charset="0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/>
            </a:p>
          </p:txBody>
        </p:sp>
        <p:sp>
          <p:nvSpPr>
            <p:cNvPr id="40" name="Freeform 40"/>
            <p:cNvSpPr/>
            <p:nvPr/>
          </p:nvSpPr>
          <p:spPr bwMode="auto">
            <a:xfrm>
              <a:off x="4524" y="796"/>
              <a:ext cx="832" cy="767"/>
            </a:xfrm>
            <a:custGeom>
              <a:avLst/>
              <a:gdLst>
                <a:gd name="T0" fmla="*/ 646 w 646"/>
                <a:gd name="T1" fmla="*/ 149 h 595"/>
                <a:gd name="T2" fmla="*/ 601 w 646"/>
                <a:gd name="T3" fmla="*/ 98 h 595"/>
                <a:gd name="T4" fmla="*/ 282 w 646"/>
                <a:gd name="T5" fmla="*/ 54 h 595"/>
                <a:gd name="T6" fmla="*/ 282 w 646"/>
                <a:gd name="T7" fmla="*/ 42 h 595"/>
                <a:gd name="T8" fmla="*/ 259 w 646"/>
                <a:gd name="T9" fmla="*/ 11 h 595"/>
                <a:gd name="T10" fmla="*/ 173 w 646"/>
                <a:gd name="T11" fmla="*/ 0 h 595"/>
                <a:gd name="T12" fmla="*/ 150 w 646"/>
                <a:gd name="T13" fmla="*/ 12 h 595"/>
                <a:gd name="T14" fmla="*/ 204 w 646"/>
                <a:gd name="T15" fmla="*/ 18 h 595"/>
                <a:gd name="T16" fmla="*/ 240 w 646"/>
                <a:gd name="T17" fmla="*/ 47 h 595"/>
                <a:gd name="T18" fmla="*/ 248 w 646"/>
                <a:gd name="T19" fmla="*/ 74 h 595"/>
                <a:gd name="T20" fmla="*/ 569 w 646"/>
                <a:gd name="T21" fmla="*/ 115 h 595"/>
                <a:gd name="T22" fmla="*/ 617 w 646"/>
                <a:gd name="T23" fmla="*/ 164 h 595"/>
                <a:gd name="T24" fmla="*/ 609 w 646"/>
                <a:gd name="T25" fmla="*/ 530 h 595"/>
                <a:gd name="T26" fmla="*/ 575 w 646"/>
                <a:gd name="T27" fmla="*/ 206 h 595"/>
                <a:gd name="T28" fmla="*/ 534 w 646"/>
                <a:gd name="T29" fmla="*/ 159 h 595"/>
                <a:gd name="T30" fmla="*/ 226 w 646"/>
                <a:gd name="T31" fmla="*/ 118 h 595"/>
                <a:gd name="T32" fmla="*/ 184 w 646"/>
                <a:gd name="T33" fmla="*/ 59 h 595"/>
                <a:gd name="T34" fmla="*/ 76 w 646"/>
                <a:gd name="T35" fmla="*/ 45 h 595"/>
                <a:gd name="T36" fmla="*/ 68 w 646"/>
                <a:gd name="T37" fmla="*/ 105 h 595"/>
                <a:gd name="T38" fmla="*/ 0 w 646"/>
                <a:gd name="T39" fmla="*/ 99 h 595"/>
                <a:gd name="T40" fmla="*/ 60 w 646"/>
                <a:gd name="T41" fmla="*/ 508 h 595"/>
                <a:gd name="T42" fmla="*/ 622 w 646"/>
                <a:gd name="T43" fmla="*/ 595 h 595"/>
                <a:gd name="T44" fmla="*/ 646 w 646"/>
                <a:gd name="T45" fmla="*/ 149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46" h="595">
                  <a:moveTo>
                    <a:pt x="646" y="149"/>
                  </a:moveTo>
                  <a:cubicBezTo>
                    <a:pt x="646" y="149"/>
                    <a:pt x="643" y="106"/>
                    <a:pt x="601" y="98"/>
                  </a:cubicBezTo>
                  <a:cubicBezTo>
                    <a:pt x="571" y="92"/>
                    <a:pt x="282" y="54"/>
                    <a:pt x="282" y="54"/>
                  </a:cubicBezTo>
                  <a:lnTo>
                    <a:pt x="282" y="42"/>
                  </a:lnTo>
                  <a:cubicBezTo>
                    <a:pt x="282" y="42"/>
                    <a:pt x="283" y="17"/>
                    <a:pt x="259" y="11"/>
                  </a:cubicBezTo>
                  <a:cubicBezTo>
                    <a:pt x="234" y="6"/>
                    <a:pt x="173" y="0"/>
                    <a:pt x="173" y="0"/>
                  </a:cubicBezTo>
                  <a:lnTo>
                    <a:pt x="150" y="12"/>
                  </a:lnTo>
                  <a:lnTo>
                    <a:pt x="204" y="18"/>
                  </a:lnTo>
                  <a:cubicBezTo>
                    <a:pt x="204" y="18"/>
                    <a:pt x="232" y="20"/>
                    <a:pt x="240" y="47"/>
                  </a:cubicBezTo>
                  <a:cubicBezTo>
                    <a:pt x="248" y="74"/>
                    <a:pt x="248" y="74"/>
                    <a:pt x="248" y="74"/>
                  </a:cubicBezTo>
                  <a:lnTo>
                    <a:pt x="569" y="115"/>
                  </a:lnTo>
                  <a:cubicBezTo>
                    <a:pt x="569" y="115"/>
                    <a:pt x="608" y="115"/>
                    <a:pt x="617" y="164"/>
                  </a:cubicBezTo>
                  <a:cubicBezTo>
                    <a:pt x="621" y="189"/>
                    <a:pt x="605" y="432"/>
                    <a:pt x="609" y="530"/>
                  </a:cubicBezTo>
                  <a:lnTo>
                    <a:pt x="575" y="206"/>
                  </a:lnTo>
                  <a:cubicBezTo>
                    <a:pt x="575" y="206"/>
                    <a:pt x="574" y="164"/>
                    <a:pt x="534" y="159"/>
                  </a:cubicBezTo>
                  <a:cubicBezTo>
                    <a:pt x="493" y="154"/>
                    <a:pt x="226" y="118"/>
                    <a:pt x="226" y="118"/>
                  </a:cubicBezTo>
                  <a:cubicBezTo>
                    <a:pt x="226" y="118"/>
                    <a:pt x="217" y="62"/>
                    <a:pt x="184" y="59"/>
                  </a:cubicBezTo>
                  <a:cubicBezTo>
                    <a:pt x="151" y="56"/>
                    <a:pt x="76" y="45"/>
                    <a:pt x="76" y="45"/>
                  </a:cubicBezTo>
                  <a:cubicBezTo>
                    <a:pt x="76" y="45"/>
                    <a:pt x="49" y="42"/>
                    <a:pt x="68" y="105"/>
                  </a:cubicBezTo>
                  <a:lnTo>
                    <a:pt x="0" y="99"/>
                  </a:lnTo>
                  <a:lnTo>
                    <a:pt x="60" y="508"/>
                  </a:lnTo>
                  <a:lnTo>
                    <a:pt x="622" y="595"/>
                  </a:lnTo>
                  <a:lnTo>
                    <a:pt x="646" y="149"/>
                  </a:lnTo>
                  <a:close/>
                </a:path>
              </a:pathLst>
            </a:custGeom>
            <a:solidFill>
              <a:srgbClr val="063D54"/>
            </a:solidFill>
            <a:ln>
              <a:noFill/>
            </a:ln>
          </p:spPr>
          <p:txBody>
            <a:bodyPr vert="horz" wrap="square" lIns="68571" tIns="34285" rIns="68571" bIns="34285" numCol="1" anchor="t" anchorCtr="0" compatLnSpc="1"/>
            <a:lstStyle/>
            <a:p>
              <a:endParaRPr lang="zh-CN" altLang="en-US" dirty="0"/>
            </a:p>
          </p:txBody>
        </p:sp>
      </p:grpSp>
      <p:sp>
        <p:nvSpPr>
          <p:cNvPr id="5" name="矩形 4"/>
          <p:cNvSpPr/>
          <p:nvPr/>
        </p:nvSpPr>
        <p:spPr>
          <a:xfrm>
            <a:off x="1181820" y="2334302"/>
            <a:ext cx="437560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rgbClr val="0070C0"/>
                </a:solidFill>
              </a:rPr>
              <a:t>公司名称：</a:t>
            </a:r>
            <a:r>
              <a:rPr lang="zh-CN" altLang="en-US" sz="2400" dirty="0">
                <a:solidFill>
                  <a:srgbClr val="002060"/>
                </a:solidFill>
              </a:rPr>
              <a:t>江门市捷友信息技术有限责任公司</a:t>
            </a:r>
          </a:p>
        </p:txBody>
      </p:sp>
      <p:sp>
        <p:nvSpPr>
          <p:cNvPr id="11" name="Freeform 69"/>
          <p:cNvSpPr>
            <a:spLocks noEditPoints="1"/>
          </p:cNvSpPr>
          <p:nvPr/>
        </p:nvSpPr>
        <p:spPr bwMode="auto">
          <a:xfrm>
            <a:off x="10494498" y="2913663"/>
            <a:ext cx="563133" cy="563133"/>
          </a:xfrm>
          <a:custGeom>
            <a:avLst/>
            <a:gdLst>
              <a:gd name="T0" fmla="*/ 0 w 208"/>
              <a:gd name="T1" fmla="*/ 208 h 208"/>
              <a:gd name="T2" fmla="*/ 29 w 208"/>
              <a:gd name="T3" fmla="*/ 120 h 208"/>
              <a:gd name="T4" fmla="*/ 111 w 208"/>
              <a:gd name="T5" fmla="*/ 38 h 208"/>
              <a:gd name="T6" fmla="*/ 118 w 208"/>
              <a:gd name="T7" fmla="*/ 46 h 208"/>
              <a:gd name="T8" fmla="*/ 38 w 208"/>
              <a:gd name="T9" fmla="*/ 126 h 208"/>
              <a:gd name="T10" fmla="*/ 34 w 208"/>
              <a:gd name="T11" fmla="*/ 121 h 208"/>
              <a:gd name="T12" fmla="*/ 34 w 208"/>
              <a:gd name="T13" fmla="*/ 121 h 208"/>
              <a:gd name="T14" fmla="*/ 30 w 208"/>
              <a:gd name="T15" fmla="*/ 133 h 208"/>
              <a:gd name="T16" fmla="*/ 25 w 208"/>
              <a:gd name="T17" fmla="*/ 146 h 208"/>
              <a:gd name="T18" fmla="*/ 21 w 208"/>
              <a:gd name="T19" fmla="*/ 158 h 208"/>
              <a:gd name="T20" fmla="*/ 19 w 208"/>
              <a:gd name="T21" fmla="*/ 166 h 208"/>
              <a:gd name="T22" fmla="*/ 16 w 208"/>
              <a:gd name="T23" fmla="*/ 173 h 208"/>
              <a:gd name="T24" fmla="*/ 28 w 208"/>
              <a:gd name="T25" fmla="*/ 180 h 208"/>
              <a:gd name="T26" fmla="*/ 35 w 208"/>
              <a:gd name="T27" fmla="*/ 192 h 208"/>
              <a:gd name="T28" fmla="*/ 87 w 208"/>
              <a:gd name="T29" fmla="*/ 174 h 208"/>
              <a:gd name="T30" fmla="*/ 87 w 208"/>
              <a:gd name="T31" fmla="*/ 174 h 208"/>
              <a:gd name="T32" fmla="*/ 82 w 208"/>
              <a:gd name="T33" fmla="*/ 170 h 208"/>
              <a:gd name="T34" fmla="*/ 162 w 208"/>
              <a:gd name="T35" fmla="*/ 90 h 208"/>
              <a:gd name="T36" fmla="*/ 170 w 208"/>
              <a:gd name="T37" fmla="*/ 97 h 208"/>
              <a:gd name="T38" fmla="*/ 88 w 208"/>
              <a:gd name="T39" fmla="*/ 179 h 208"/>
              <a:gd name="T40" fmla="*/ 0 w 208"/>
              <a:gd name="T41" fmla="*/ 208 h 208"/>
              <a:gd name="T42" fmla="*/ 48 w 208"/>
              <a:gd name="T43" fmla="*/ 135 h 208"/>
              <a:gd name="T44" fmla="*/ 128 w 208"/>
              <a:gd name="T45" fmla="*/ 55 h 208"/>
              <a:gd name="T46" fmla="*/ 136 w 208"/>
              <a:gd name="T47" fmla="*/ 63 h 208"/>
              <a:gd name="T48" fmla="*/ 55 w 208"/>
              <a:gd name="T49" fmla="*/ 143 h 208"/>
              <a:gd name="T50" fmla="*/ 48 w 208"/>
              <a:gd name="T51" fmla="*/ 135 h 208"/>
              <a:gd name="T52" fmla="*/ 65 w 208"/>
              <a:gd name="T53" fmla="*/ 153 h 208"/>
              <a:gd name="T54" fmla="*/ 145 w 208"/>
              <a:gd name="T55" fmla="*/ 72 h 208"/>
              <a:gd name="T56" fmla="*/ 153 w 208"/>
              <a:gd name="T57" fmla="*/ 80 h 208"/>
              <a:gd name="T58" fmla="*/ 73 w 208"/>
              <a:gd name="T59" fmla="*/ 160 h 208"/>
              <a:gd name="T60" fmla="*/ 65 w 208"/>
              <a:gd name="T61" fmla="*/ 153 h 208"/>
              <a:gd name="T62" fmla="*/ 118 w 208"/>
              <a:gd name="T63" fmla="*/ 31 h 208"/>
              <a:gd name="T64" fmla="*/ 126 w 208"/>
              <a:gd name="T65" fmla="*/ 24 h 208"/>
              <a:gd name="T66" fmla="*/ 185 w 208"/>
              <a:gd name="T67" fmla="*/ 82 h 208"/>
              <a:gd name="T68" fmla="*/ 177 w 208"/>
              <a:gd name="T69" fmla="*/ 90 h 208"/>
              <a:gd name="T70" fmla="*/ 118 w 208"/>
              <a:gd name="T71" fmla="*/ 31 h 208"/>
              <a:gd name="T72" fmla="*/ 133 w 208"/>
              <a:gd name="T73" fmla="*/ 16 h 208"/>
              <a:gd name="T74" fmla="*/ 140 w 208"/>
              <a:gd name="T75" fmla="*/ 9 h 208"/>
              <a:gd name="T76" fmla="*/ 151 w 208"/>
              <a:gd name="T77" fmla="*/ 2 h 208"/>
              <a:gd name="T78" fmla="*/ 162 w 208"/>
              <a:gd name="T79" fmla="*/ 0 h 208"/>
              <a:gd name="T80" fmla="*/ 185 w 208"/>
              <a:gd name="T81" fmla="*/ 9 h 208"/>
              <a:gd name="T82" fmla="*/ 199 w 208"/>
              <a:gd name="T83" fmla="*/ 24 h 208"/>
              <a:gd name="T84" fmla="*/ 208 w 208"/>
              <a:gd name="T85" fmla="*/ 46 h 208"/>
              <a:gd name="T86" fmla="*/ 206 w 208"/>
              <a:gd name="T87" fmla="*/ 57 h 208"/>
              <a:gd name="T88" fmla="*/ 199 w 208"/>
              <a:gd name="T89" fmla="*/ 68 h 208"/>
              <a:gd name="T90" fmla="*/ 192 w 208"/>
              <a:gd name="T91" fmla="*/ 75 h 208"/>
              <a:gd name="T92" fmla="*/ 133 w 208"/>
              <a:gd name="T93" fmla="*/ 16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08" h="208">
                <a:moveTo>
                  <a:pt x="0" y="208"/>
                </a:moveTo>
                <a:cubicBezTo>
                  <a:pt x="29" y="120"/>
                  <a:pt x="29" y="120"/>
                  <a:pt x="29" y="120"/>
                </a:cubicBezTo>
                <a:cubicBezTo>
                  <a:pt x="111" y="38"/>
                  <a:pt x="111" y="38"/>
                  <a:pt x="111" y="38"/>
                </a:cubicBezTo>
                <a:cubicBezTo>
                  <a:pt x="118" y="46"/>
                  <a:pt x="118" y="46"/>
                  <a:pt x="118" y="46"/>
                </a:cubicBezTo>
                <a:cubicBezTo>
                  <a:pt x="38" y="126"/>
                  <a:pt x="38" y="126"/>
                  <a:pt x="38" y="126"/>
                </a:cubicBezTo>
                <a:cubicBezTo>
                  <a:pt x="34" y="121"/>
                  <a:pt x="34" y="121"/>
                  <a:pt x="34" y="121"/>
                </a:cubicBezTo>
                <a:cubicBezTo>
                  <a:pt x="34" y="121"/>
                  <a:pt x="34" y="121"/>
                  <a:pt x="34" y="121"/>
                </a:cubicBezTo>
                <a:cubicBezTo>
                  <a:pt x="32" y="125"/>
                  <a:pt x="31" y="129"/>
                  <a:pt x="30" y="133"/>
                </a:cubicBezTo>
                <a:cubicBezTo>
                  <a:pt x="28" y="137"/>
                  <a:pt x="27" y="142"/>
                  <a:pt x="25" y="146"/>
                </a:cubicBezTo>
                <a:cubicBezTo>
                  <a:pt x="24" y="150"/>
                  <a:pt x="22" y="154"/>
                  <a:pt x="21" y="158"/>
                </a:cubicBezTo>
                <a:cubicBezTo>
                  <a:pt x="20" y="161"/>
                  <a:pt x="19" y="164"/>
                  <a:pt x="19" y="166"/>
                </a:cubicBezTo>
                <a:cubicBezTo>
                  <a:pt x="16" y="173"/>
                  <a:pt x="16" y="173"/>
                  <a:pt x="16" y="173"/>
                </a:cubicBezTo>
                <a:cubicBezTo>
                  <a:pt x="19" y="173"/>
                  <a:pt x="23" y="175"/>
                  <a:pt x="28" y="180"/>
                </a:cubicBezTo>
                <a:cubicBezTo>
                  <a:pt x="32" y="185"/>
                  <a:pt x="35" y="188"/>
                  <a:pt x="35" y="192"/>
                </a:cubicBezTo>
                <a:cubicBezTo>
                  <a:pt x="87" y="174"/>
                  <a:pt x="87" y="174"/>
                  <a:pt x="87" y="174"/>
                </a:cubicBezTo>
                <a:cubicBezTo>
                  <a:pt x="87" y="174"/>
                  <a:pt x="87" y="174"/>
                  <a:pt x="87" y="174"/>
                </a:cubicBezTo>
                <a:cubicBezTo>
                  <a:pt x="82" y="170"/>
                  <a:pt x="82" y="170"/>
                  <a:pt x="82" y="170"/>
                </a:cubicBezTo>
                <a:cubicBezTo>
                  <a:pt x="162" y="90"/>
                  <a:pt x="162" y="90"/>
                  <a:pt x="162" y="90"/>
                </a:cubicBezTo>
                <a:cubicBezTo>
                  <a:pt x="170" y="97"/>
                  <a:pt x="170" y="97"/>
                  <a:pt x="170" y="97"/>
                </a:cubicBezTo>
                <a:cubicBezTo>
                  <a:pt x="88" y="179"/>
                  <a:pt x="88" y="179"/>
                  <a:pt x="88" y="179"/>
                </a:cubicBezTo>
                <a:lnTo>
                  <a:pt x="0" y="208"/>
                </a:lnTo>
                <a:close/>
                <a:moveTo>
                  <a:pt x="48" y="135"/>
                </a:moveTo>
                <a:cubicBezTo>
                  <a:pt x="128" y="55"/>
                  <a:pt x="128" y="55"/>
                  <a:pt x="128" y="55"/>
                </a:cubicBezTo>
                <a:cubicBezTo>
                  <a:pt x="136" y="63"/>
                  <a:pt x="136" y="63"/>
                  <a:pt x="136" y="63"/>
                </a:cubicBezTo>
                <a:cubicBezTo>
                  <a:pt x="55" y="143"/>
                  <a:pt x="55" y="143"/>
                  <a:pt x="55" y="143"/>
                </a:cubicBezTo>
                <a:lnTo>
                  <a:pt x="48" y="135"/>
                </a:lnTo>
                <a:close/>
                <a:moveTo>
                  <a:pt x="65" y="153"/>
                </a:moveTo>
                <a:cubicBezTo>
                  <a:pt x="145" y="72"/>
                  <a:pt x="145" y="72"/>
                  <a:pt x="145" y="72"/>
                </a:cubicBezTo>
                <a:cubicBezTo>
                  <a:pt x="153" y="80"/>
                  <a:pt x="153" y="80"/>
                  <a:pt x="153" y="80"/>
                </a:cubicBezTo>
                <a:cubicBezTo>
                  <a:pt x="73" y="160"/>
                  <a:pt x="73" y="160"/>
                  <a:pt x="73" y="160"/>
                </a:cubicBezTo>
                <a:lnTo>
                  <a:pt x="65" y="153"/>
                </a:lnTo>
                <a:close/>
                <a:moveTo>
                  <a:pt x="118" y="31"/>
                </a:moveTo>
                <a:cubicBezTo>
                  <a:pt x="126" y="24"/>
                  <a:pt x="126" y="24"/>
                  <a:pt x="126" y="24"/>
                </a:cubicBezTo>
                <a:cubicBezTo>
                  <a:pt x="185" y="82"/>
                  <a:pt x="185" y="82"/>
                  <a:pt x="185" y="82"/>
                </a:cubicBezTo>
                <a:cubicBezTo>
                  <a:pt x="177" y="90"/>
                  <a:pt x="177" y="90"/>
                  <a:pt x="177" y="90"/>
                </a:cubicBezTo>
                <a:lnTo>
                  <a:pt x="118" y="31"/>
                </a:lnTo>
                <a:close/>
                <a:moveTo>
                  <a:pt x="133" y="16"/>
                </a:moveTo>
                <a:cubicBezTo>
                  <a:pt x="140" y="9"/>
                  <a:pt x="140" y="9"/>
                  <a:pt x="140" y="9"/>
                </a:cubicBezTo>
                <a:cubicBezTo>
                  <a:pt x="143" y="6"/>
                  <a:pt x="147" y="3"/>
                  <a:pt x="151" y="2"/>
                </a:cubicBezTo>
                <a:cubicBezTo>
                  <a:pt x="154" y="0"/>
                  <a:pt x="158" y="0"/>
                  <a:pt x="162" y="0"/>
                </a:cubicBezTo>
                <a:cubicBezTo>
                  <a:pt x="171" y="0"/>
                  <a:pt x="178" y="3"/>
                  <a:pt x="185" y="9"/>
                </a:cubicBezTo>
                <a:cubicBezTo>
                  <a:pt x="199" y="24"/>
                  <a:pt x="199" y="24"/>
                  <a:pt x="199" y="24"/>
                </a:cubicBezTo>
                <a:cubicBezTo>
                  <a:pt x="205" y="30"/>
                  <a:pt x="208" y="37"/>
                  <a:pt x="208" y="46"/>
                </a:cubicBezTo>
                <a:cubicBezTo>
                  <a:pt x="208" y="50"/>
                  <a:pt x="208" y="54"/>
                  <a:pt x="206" y="57"/>
                </a:cubicBezTo>
                <a:cubicBezTo>
                  <a:pt x="205" y="61"/>
                  <a:pt x="202" y="65"/>
                  <a:pt x="199" y="68"/>
                </a:cubicBezTo>
                <a:cubicBezTo>
                  <a:pt x="192" y="75"/>
                  <a:pt x="192" y="75"/>
                  <a:pt x="192" y="75"/>
                </a:cubicBezTo>
                <a:lnTo>
                  <a:pt x="133" y="16"/>
                </a:lnTo>
                <a:close/>
              </a:path>
            </a:pathLst>
          </a:custGeom>
          <a:solidFill>
            <a:srgbClr val="063D54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pic>
        <p:nvPicPr>
          <p:cNvPr id="10" name="图片 9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47381" y="1089770"/>
            <a:ext cx="5697415" cy="534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文本框 2"/>
          <p:cNvSpPr txBox="1"/>
          <p:nvPr/>
        </p:nvSpPr>
        <p:spPr>
          <a:xfrm>
            <a:off x="6000207" y="388696"/>
            <a:ext cx="19132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0070C0"/>
                </a:solidFill>
              </a:rPr>
              <a:t>业务</a:t>
            </a:r>
            <a:r>
              <a:rPr lang="zh-CN" altLang="en-US" sz="2000" dirty="0" smtClean="0">
                <a:solidFill>
                  <a:srgbClr val="0070C0"/>
                </a:solidFill>
              </a:rPr>
              <a:t>流程</a:t>
            </a:r>
            <a:endParaRPr lang="zh-CN" altLang="en-US" sz="20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4" grpId="0"/>
      <p:bldP spid="5" grpId="0"/>
      <p:bldP spid="11" grpId="0" animBg="1"/>
      <p:bldP spid="1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"/>
          <p:cNvSpPr txBox="1"/>
          <p:nvPr/>
        </p:nvSpPr>
        <p:spPr>
          <a:xfrm>
            <a:off x="329889" y="396875"/>
            <a:ext cx="3970959" cy="5024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665" dirty="0" smtClean="0">
                <a:solidFill>
                  <a:schemeClr val="accent1"/>
                </a:solidFill>
                <a:cs typeface="+mn-ea"/>
                <a:sym typeface="+mn-lt"/>
              </a:rPr>
              <a:t>5.3   </a:t>
            </a:r>
            <a:r>
              <a:rPr lang="zh-CN" altLang="en-US" sz="2665" dirty="0" smtClean="0">
                <a:solidFill>
                  <a:schemeClr val="accent1"/>
                </a:solidFill>
                <a:cs typeface="+mn-ea"/>
                <a:sym typeface="+mn-lt"/>
              </a:rPr>
              <a:t>三人行，必有我师焉</a:t>
            </a:r>
            <a:endParaRPr lang="zh-CN" altLang="en-US" sz="2665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11" name="Freeform 69"/>
          <p:cNvSpPr>
            <a:spLocks noEditPoints="1"/>
          </p:cNvSpPr>
          <p:nvPr/>
        </p:nvSpPr>
        <p:spPr bwMode="auto">
          <a:xfrm>
            <a:off x="9355016" y="4343540"/>
            <a:ext cx="563133" cy="563133"/>
          </a:xfrm>
          <a:custGeom>
            <a:avLst/>
            <a:gdLst>
              <a:gd name="T0" fmla="*/ 0 w 208"/>
              <a:gd name="T1" fmla="*/ 208 h 208"/>
              <a:gd name="T2" fmla="*/ 29 w 208"/>
              <a:gd name="T3" fmla="*/ 120 h 208"/>
              <a:gd name="T4" fmla="*/ 111 w 208"/>
              <a:gd name="T5" fmla="*/ 38 h 208"/>
              <a:gd name="T6" fmla="*/ 118 w 208"/>
              <a:gd name="T7" fmla="*/ 46 h 208"/>
              <a:gd name="T8" fmla="*/ 38 w 208"/>
              <a:gd name="T9" fmla="*/ 126 h 208"/>
              <a:gd name="T10" fmla="*/ 34 w 208"/>
              <a:gd name="T11" fmla="*/ 121 h 208"/>
              <a:gd name="T12" fmla="*/ 34 w 208"/>
              <a:gd name="T13" fmla="*/ 121 h 208"/>
              <a:gd name="T14" fmla="*/ 30 w 208"/>
              <a:gd name="T15" fmla="*/ 133 h 208"/>
              <a:gd name="T16" fmla="*/ 25 w 208"/>
              <a:gd name="T17" fmla="*/ 146 h 208"/>
              <a:gd name="T18" fmla="*/ 21 w 208"/>
              <a:gd name="T19" fmla="*/ 158 h 208"/>
              <a:gd name="T20" fmla="*/ 19 w 208"/>
              <a:gd name="T21" fmla="*/ 166 h 208"/>
              <a:gd name="T22" fmla="*/ 16 w 208"/>
              <a:gd name="T23" fmla="*/ 173 h 208"/>
              <a:gd name="T24" fmla="*/ 28 w 208"/>
              <a:gd name="T25" fmla="*/ 180 h 208"/>
              <a:gd name="T26" fmla="*/ 35 w 208"/>
              <a:gd name="T27" fmla="*/ 192 h 208"/>
              <a:gd name="T28" fmla="*/ 87 w 208"/>
              <a:gd name="T29" fmla="*/ 174 h 208"/>
              <a:gd name="T30" fmla="*/ 87 w 208"/>
              <a:gd name="T31" fmla="*/ 174 h 208"/>
              <a:gd name="T32" fmla="*/ 82 w 208"/>
              <a:gd name="T33" fmla="*/ 170 h 208"/>
              <a:gd name="T34" fmla="*/ 162 w 208"/>
              <a:gd name="T35" fmla="*/ 90 h 208"/>
              <a:gd name="T36" fmla="*/ 170 w 208"/>
              <a:gd name="T37" fmla="*/ 97 h 208"/>
              <a:gd name="T38" fmla="*/ 88 w 208"/>
              <a:gd name="T39" fmla="*/ 179 h 208"/>
              <a:gd name="T40" fmla="*/ 0 w 208"/>
              <a:gd name="T41" fmla="*/ 208 h 208"/>
              <a:gd name="T42" fmla="*/ 48 w 208"/>
              <a:gd name="T43" fmla="*/ 135 h 208"/>
              <a:gd name="T44" fmla="*/ 128 w 208"/>
              <a:gd name="T45" fmla="*/ 55 h 208"/>
              <a:gd name="T46" fmla="*/ 136 w 208"/>
              <a:gd name="T47" fmla="*/ 63 h 208"/>
              <a:gd name="T48" fmla="*/ 55 w 208"/>
              <a:gd name="T49" fmla="*/ 143 h 208"/>
              <a:gd name="T50" fmla="*/ 48 w 208"/>
              <a:gd name="T51" fmla="*/ 135 h 208"/>
              <a:gd name="T52" fmla="*/ 65 w 208"/>
              <a:gd name="T53" fmla="*/ 153 h 208"/>
              <a:gd name="T54" fmla="*/ 145 w 208"/>
              <a:gd name="T55" fmla="*/ 72 h 208"/>
              <a:gd name="T56" fmla="*/ 153 w 208"/>
              <a:gd name="T57" fmla="*/ 80 h 208"/>
              <a:gd name="T58" fmla="*/ 73 w 208"/>
              <a:gd name="T59" fmla="*/ 160 h 208"/>
              <a:gd name="T60" fmla="*/ 65 w 208"/>
              <a:gd name="T61" fmla="*/ 153 h 208"/>
              <a:gd name="T62" fmla="*/ 118 w 208"/>
              <a:gd name="T63" fmla="*/ 31 h 208"/>
              <a:gd name="T64" fmla="*/ 126 w 208"/>
              <a:gd name="T65" fmla="*/ 24 h 208"/>
              <a:gd name="T66" fmla="*/ 185 w 208"/>
              <a:gd name="T67" fmla="*/ 82 h 208"/>
              <a:gd name="T68" fmla="*/ 177 w 208"/>
              <a:gd name="T69" fmla="*/ 90 h 208"/>
              <a:gd name="T70" fmla="*/ 118 w 208"/>
              <a:gd name="T71" fmla="*/ 31 h 208"/>
              <a:gd name="T72" fmla="*/ 133 w 208"/>
              <a:gd name="T73" fmla="*/ 16 h 208"/>
              <a:gd name="T74" fmla="*/ 140 w 208"/>
              <a:gd name="T75" fmla="*/ 9 h 208"/>
              <a:gd name="T76" fmla="*/ 151 w 208"/>
              <a:gd name="T77" fmla="*/ 2 h 208"/>
              <a:gd name="T78" fmla="*/ 162 w 208"/>
              <a:gd name="T79" fmla="*/ 0 h 208"/>
              <a:gd name="T80" fmla="*/ 185 w 208"/>
              <a:gd name="T81" fmla="*/ 9 h 208"/>
              <a:gd name="T82" fmla="*/ 199 w 208"/>
              <a:gd name="T83" fmla="*/ 24 h 208"/>
              <a:gd name="T84" fmla="*/ 208 w 208"/>
              <a:gd name="T85" fmla="*/ 46 h 208"/>
              <a:gd name="T86" fmla="*/ 206 w 208"/>
              <a:gd name="T87" fmla="*/ 57 h 208"/>
              <a:gd name="T88" fmla="*/ 199 w 208"/>
              <a:gd name="T89" fmla="*/ 68 h 208"/>
              <a:gd name="T90" fmla="*/ 192 w 208"/>
              <a:gd name="T91" fmla="*/ 75 h 208"/>
              <a:gd name="T92" fmla="*/ 133 w 208"/>
              <a:gd name="T93" fmla="*/ 16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08" h="208">
                <a:moveTo>
                  <a:pt x="0" y="208"/>
                </a:moveTo>
                <a:cubicBezTo>
                  <a:pt x="29" y="120"/>
                  <a:pt x="29" y="120"/>
                  <a:pt x="29" y="120"/>
                </a:cubicBezTo>
                <a:cubicBezTo>
                  <a:pt x="111" y="38"/>
                  <a:pt x="111" y="38"/>
                  <a:pt x="111" y="38"/>
                </a:cubicBezTo>
                <a:cubicBezTo>
                  <a:pt x="118" y="46"/>
                  <a:pt x="118" y="46"/>
                  <a:pt x="118" y="46"/>
                </a:cubicBezTo>
                <a:cubicBezTo>
                  <a:pt x="38" y="126"/>
                  <a:pt x="38" y="126"/>
                  <a:pt x="38" y="126"/>
                </a:cubicBezTo>
                <a:cubicBezTo>
                  <a:pt x="34" y="121"/>
                  <a:pt x="34" y="121"/>
                  <a:pt x="34" y="121"/>
                </a:cubicBezTo>
                <a:cubicBezTo>
                  <a:pt x="34" y="121"/>
                  <a:pt x="34" y="121"/>
                  <a:pt x="34" y="121"/>
                </a:cubicBezTo>
                <a:cubicBezTo>
                  <a:pt x="32" y="125"/>
                  <a:pt x="31" y="129"/>
                  <a:pt x="30" y="133"/>
                </a:cubicBezTo>
                <a:cubicBezTo>
                  <a:pt x="28" y="137"/>
                  <a:pt x="27" y="142"/>
                  <a:pt x="25" y="146"/>
                </a:cubicBezTo>
                <a:cubicBezTo>
                  <a:pt x="24" y="150"/>
                  <a:pt x="22" y="154"/>
                  <a:pt x="21" y="158"/>
                </a:cubicBezTo>
                <a:cubicBezTo>
                  <a:pt x="20" y="161"/>
                  <a:pt x="19" y="164"/>
                  <a:pt x="19" y="166"/>
                </a:cubicBezTo>
                <a:cubicBezTo>
                  <a:pt x="16" y="173"/>
                  <a:pt x="16" y="173"/>
                  <a:pt x="16" y="173"/>
                </a:cubicBezTo>
                <a:cubicBezTo>
                  <a:pt x="19" y="173"/>
                  <a:pt x="23" y="175"/>
                  <a:pt x="28" y="180"/>
                </a:cubicBezTo>
                <a:cubicBezTo>
                  <a:pt x="32" y="185"/>
                  <a:pt x="35" y="188"/>
                  <a:pt x="35" y="192"/>
                </a:cubicBezTo>
                <a:cubicBezTo>
                  <a:pt x="87" y="174"/>
                  <a:pt x="87" y="174"/>
                  <a:pt x="87" y="174"/>
                </a:cubicBezTo>
                <a:cubicBezTo>
                  <a:pt x="87" y="174"/>
                  <a:pt x="87" y="174"/>
                  <a:pt x="87" y="174"/>
                </a:cubicBezTo>
                <a:cubicBezTo>
                  <a:pt x="82" y="170"/>
                  <a:pt x="82" y="170"/>
                  <a:pt x="82" y="170"/>
                </a:cubicBezTo>
                <a:cubicBezTo>
                  <a:pt x="162" y="90"/>
                  <a:pt x="162" y="90"/>
                  <a:pt x="162" y="90"/>
                </a:cubicBezTo>
                <a:cubicBezTo>
                  <a:pt x="170" y="97"/>
                  <a:pt x="170" y="97"/>
                  <a:pt x="170" y="97"/>
                </a:cubicBezTo>
                <a:cubicBezTo>
                  <a:pt x="88" y="179"/>
                  <a:pt x="88" y="179"/>
                  <a:pt x="88" y="179"/>
                </a:cubicBezTo>
                <a:lnTo>
                  <a:pt x="0" y="208"/>
                </a:lnTo>
                <a:close/>
                <a:moveTo>
                  <a:pt x="48" y="135"/>
                </a:moveTo>
                <a:cubicBezTo>
                  <a:pt x="128" y="55"/>
                  <a:pt x="128" y="55"/>
                  <a:pt x="128" y="55"/>
                </a:cubicBezTo>
                <a:cubicBezTo>
                  <a:pt x="136" y="63"/>
                  <a:pt x="136" y="63"/>
                  <a:pt x="136" y="63"/>
                </a:cubicBezTo>
                <a:cubicBezTo>
                  <a:pt x="55" y="143"/>
                  <a:pt x="55" y="143"/>
                  <a:pt x="55" y="143"/>
                </a:cubicBezTo>
                <a:lnTo>
                  <a:pt x="48" y="135"/>
                </a:lnTo>
                <a:close/>
                <a:moveTo>
                  <a:pt x="65" y="153"/>
                </a:moveTo>
                <a:cubicBezTo>
                  <a:pt x="145" y="72"/>
                  <a:pt x="145" y="72"/>
                  <a:pt x="145" y="72"/>
                </a:cubicBezTo>
                <a:cubicBezTo>
                  <a:pt x="153" y="80"/>
                  <a:pt x="153" y="80"/>
                  <a:pt x="153" y="80"/>
                </a:cubicBezTo>
                <a:cubicBezTo>
                  <a:pt x="73" y="160"/>
                  <a:pt x="73" y="160"/>
                  <a:pt x="73" y="160"/>
                </a:cubicBezTo>
                <a:lnTo>
                  <a:pt x="65" y="153"/>
                </a:lnTo>
                <a:close/>
                <a:moveTo>
                  <a:pt x="118" y="31"/>
                </a:moveTo>
                <a:cubicBezTo>
                  <a:pt x="126" y="24"/>
                  <a:pt x="126" y="24"/>
                  <a:pt x="126" y="24"/>
                </a:cubicBezTo>
                <a:cubicBezTo>
                  <a:pt x="185" y="82"/>
                  <a:pt x="185" y="82"/>
                  <a:pt x="185" y="82"/>
                </a:cubicBezTo>
                <a:cubicBezTo>
                  <a:pt x="177" y="90"/>
                  <a:pt x="177" y="90"/>
                  <a:pt x="177" y="90"/>
                </a:cubicBezTo>
                <a:lnTo>
                  <a:pt x="118" y="31"/>
                </a:lnTo>
                <a:close/>
                <a:moveTo>
                  <a:pt x="133" y="16"/>
                </a:moveTo>
                <a:cubicBezTo>
                  <a:pt x="140" y="9"/>
                  <a:pt x="140" y="9"/>
                  <a:pt x="140" y="9"/>
                </a:cubicBezTo>
                <a:cubicBezTo>
                  <a:pt x="143" y="6"/>
                  <a:pt x="147" y="3"/>
                  <a:pt x="151" y="2"/>
                </a:cubicBezTo>
                <a:cubicBezTo>
                  <a:pt x="154" y="0"/>
                  <a:pt x="158" y="0"/>
                  <a:pt x="162" y="0"/>
                </a:cubicBezTo>
                <a:cubicBezTo>
                  <a:pt x="171" y="0"/>
                  <a:pt x="178" y="3"/>
                  <a:pt x="185" y="9"/>
                </a:cubicBezTo>
                <a:cubicBezTo>
                  <a:pt x="199" y="24"/>
                  <a:pt x="199" y="24"/>
                  <a:pt x="199" y="24"/>
                </a:cubicBezTo>
                <a:cubicBezTo>
                  <a:pt x="205" y="30"/>
                  <a:pt x="208" y="37"/>
                  <a:pt x="208" y="46"/>
                </a:cubicBezTo>
                <a:cubicBezTo>
                  <a:pt x="208" y="50"/>
                  <a:pt x="208" y="54"/>
                  <a:pt x="206" y="57"/>
                </a:cubicBezTo>
                <a:cubicBezTo>
                  <a:pt x="205" y="61"/>
                  <a:pt x="202" y="65"/>
                  <a:pt x="199" y="68"/>
                </a:cubicBezTo>
                <a:cubicBezTo>
                  <a:pt x="192" y="75"/>
                  <a:pt x="192" y="75"/>
                  <a:pt x="192" y="75"/>
                </a:cubicBezTo>
                <a:lnTo>
                  <a:pt x="133" y="16"/>
                </a:lnTo>
                <a:close/>
              </a:path>
            </a:pathLst>
          </a:custGeom>
          <a:solidFill>
            <a:srgbClr val="063D54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6" name="矩形 5"/>
          <p:cNvSpPr/>
          <p:nvPr/>
        </p:nvSpPr>
        <p:spPr>
          <a:xfrm>
            <a:off x="2216262" y="2304472"/>
            <a:ext cx="682926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2400" spc="300" dirty="0" smtClean="0"/>
              <a:t>  我们</a:t>
            </a:r>
            <a:r>
              <a:rPr lang="zh-CN" altLang="en-US" sz="2400" spc="300" dirty="0"/>
              <a:t>的系统借鉴了他们</a:t>
            </a:r>
            <a:r>
              <a:rPr lang="zh-CN" altLang="en-US" sz="2400" spc="300" dirty="0" smtClean="0"/>
              <a:t>公司许多优秀的思想</a:t>
            </a:r>
            <a:r>
              <a:rPr lang="zh-CN" altLang="en-US" sz="2400" spc="300" dirty="0"/>
              <a:t>（</a:t>
            </a:r>
            <a:r>
              <a:rPr lang="zh-CN" altLang="en-US" sz="2400" spc="300" dirty="0" smtClean="0"/>
              <a:t>例如生产</a:t>
            </a:r>
            <a:r>
              <a:rPr lang="zh-CN" altLang="en-US" sz="2400" spc="300" dirty="0"/>
              <a:t>进度</a:t>
            </a:r>
            <a:r>
              <a:rPr lang="zh-CN" altLang="en-US" sz="2400" spc="300" dirty="0" smtClean="0"/>
              <a:t>管理、半成品检验等</a:t>
            </a:r>
            <a:r>
              <a:rPr lang="zh-CN" altLang="en-US" sz="2400" spc="300" dirty="0"/>
              <a:t>），并与我们的光电码盘生产管理结合</a:t>
            </a:r>
            <a:r>
              <a:rPr lang="zh-CN" altLang="en-US" sz="2400" spc="300" dirty="0" smtClean="0"/>
              <a:t>起来，作了进一步的完善。</a:t>
            </a:r>
            <a:endParaRPr lang="zh-CN" altLang="en-US" sz="2400" spc="300" dirty="0"/>
          </a:p>
        </p:txBody>
      </p:sp>
      <p:grpSp>
        <p:nvGrpSpPr>
          <p:cNvPr id="2" name="组合 7"/>
          <p:cNvGrpSpPr/>
          <p:nvPr/>
        </p:nvGrpSpPr>
        <p:grpSpPr>
          <a:xfrm>
            <a:off x="715211" y="1527049"/>
            <a:ext cx="1177494" cy="1177493"/>
            <a:chOff x="4000486" y="1904990"/>
            <a:chExt cx="1177494" cy="1177493"/>
          </a:xfrm>
        </p:grpSpPr>
        <p:grpSp>
          <p:nvGrpSpPr>
            <p:cNvPr id="3" name="组合 6"/>
            <p:cNvGrpSpPr/>
            <p:nvPr/>
          </p:nvGrpSpPr>
          <p:grpSpPr>
            <a:xfrm>
              <a:off x="4000486" y="1904990"/>
              <a:ext cx="1177494" cy="1177493"/>
              <a:chOff x="4000486" y="1904990"/>
              <a:chExt cx="1177494" cy="1177493"/>
            </a:xfrm>
          </p:grpSpPr>
          <p:sp>
            <p:nvSpPr>
              <p:cNvPr id="12" name="Oval 20"/>
              <p:cNvSpPr/>
              <p:nvPr/>
            </p:nvSpPr>
            <p:spPr>
              <a:xfrm>
                <a:off x="4000486" y="1904990"/>
                <a:ext cx="1177494" cy="1177493"/>
              </a:xfrm>
              <a:prstGeom prst="ellipse">
                <a:avLst/>
              </a:prstGeom>
              <a:solidFill>
                <a:srgbClr val="063D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>
                  <a:cs typeface="+mn-ea"/>
                  <a:sym typeface="+mn-lt"/>
                </a:endParaRPr>
              </a:p>
            </p:txBody>
          </p:sp>
          <p:sp>
            <p:nvSpPr>
              <p:cNvPr id="13" name="AutoShape 105"/>
              <p:cNvSpPr/>
              <p:nvPr/>
            </p:nvSpPr>
            <p:spPr bwMode="auto">
              <a:xfrm>
                <a:off x="4335192" y="2337831"/>
                <a:ext cx="487234" cy="30535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9438"/>
                    </a:moveTo>
                    <a:cubicBezTo>
                      <a:pt x="7005" y="19438"/>
                      <a:pt x="3289" y="15988"/>
                      <a:pt x="1437" y="10797"/>
                    </a:cubicBezTo>
                    <a:cubicBezTo>
                      <a:pt x="3298" y="5598"/>
                      <a:pt x="7009" y="2161"/>
                      <a:pt x="10800" y="2161"/>
                    </a:cubicBezTo>
                    <a:cubicBezTo>
                      <a:pt x="14595" y="2161"/>
                      <a:pt x="18310" y="5611"/>
                      <a:pt x="20162" y="10802"/>
                    </a:cubicBezTo>
                    <a:cubicBezTo>
                      <a:pt x="18301" y="16000"/>
                      <a:pt x="14590" y="19438"/>
                      <a:pt x="10800" y="19438"/>
                    </a:cubicBezTo>
                    <a:moveTo>
                      <a:pt x="21576" y="10561"/>
                    </a:moveTo>
                    <a:cubicBezTo>
                      <a:pt x="21569" y="10516"/>
                      <a:pt x="21573" y="10467"/>
                      <a:pt x="21562" y="10423"/>
                    </a:cubicBezTo>
                    <a:cubicBezTo>
                      <a:pt x="21558" y="10406"/>
                      <a:pt x="21548" y="10395"/>
                      <a:pt x="21544" y="10378"/>
                    </a:cubicBezTo>
                    <a:cubicBezTo>
                      <a:pt x="21537" y="10352"/>
                      <a:pt x="21539" y="10322"/>
                      <a:pt x="21530" y="10297"/>
                    </a:cubicBezTo>
                    <a:cubicBezTo>
                      <a:pt x="19569" y="4298"/>
                      <a:pt x="15302" y="0"/>
                      <a:pt x="10800" y="0"/>
                    </a:cubicBezTo>
                    <a:cubicBezTo>
                      <a:pt x="6297" y="0"/>
                      <a:pt x="2030" y="4290"/>
                      <a:pt x="69" y="10290"/>
                    </a:cubicBezTo>
                    <a:cubicBezTo>
                      <a:pt x="61" y="10316"/>
                      <a:pt x="62" y="10344"/>
                      <a:pt x="55" y="10370"/>
                    </a:cubicBezTo>
                    <a:cubicBezTo>
                      <a:pt x="51" y="10387"/>
                      <a:pt x="41" y="10398"/>
                      <a:pt x="37" y="10415"/>
                    </a:cubicBezTo>
                    <a:cubicBezTo>
                      <a:pt x="26" y="10459"/>
                      <a:pt x="30" y="10508"/>
                      <a:pt x="24" y="10554"/>
                    </a:cubicBezTo>
                    <a:cubicBezTo>
                      <a:pt x="12" y="10635"/>
                      <a:pt x="0" y="10714"/>
                      <a:pt x="0" y="10796"/>
                    </a:cubicBezTo>
                    <a:cubicBezTo>
                      <a:pt x="0" y="10878"/>
                      <a:pt x="12" y="10955"/>
                      <a:pt x="24" y="11038"/>
                    </a:cubicBezTo>
                    <a:cubicBezTo>
                      <a:pt x="30" y="11083"/>
                      <a:pt x="26" y="11131"/>
                      <a:pt x="37" y="11175"/>
                    </a:cubicBezTo>
                    <a:cubicBezTo>
                      <a:pt x="41" y="11193"/>
                      <a:pt x="51" y="11204"/>
                      <a:pt x="55" y="11220"/>
                    </a:cubicBezTo>
                    <a:cubicBezTo>
                      <a:pt x="62" y="11247"/>
                      <a:pt x="61" y="11276"/>
                      <a:pt x="69" y="11302"/>
                    </a:cubicBezTo>
                    <a:cubicBezTo>
                      <a:pt x="2030" y="17300"/>
                      <a:pt x="6297" y="21599"/>
                      <a:pt x="10800" y="21599"/>
                    </a:cubicBezTo>
                    <a:cubicBezTo>
                      <a:pt x="15302" y="21599"/>
                      <a:pt x="19569" y="17308"/>
                      <a:pt x="21530" y="11309"/>
                    </a:cubicBezTo>
                    <a:cubicBezTo>
                      <a:pt x="21539" y="11283"/>
                      <a:pt x="21537" y="11255"/>
                      <a:pt x="21544" y="11228"/>
                    </a:cubicBezTo>
                    <a:cubicBezTo>
                      <a:pt x="21548" y="11212"/>
                      <a:pt x="21558" y="11201"/>
                      <a:pt x="21562" y="11183"/>
                    </a:cubicBezTo>
                    <a:cubicBezTo>
                      <a:pt x="21573" y="11139"/>
                      <a:pt x="21569" y="11089"/>
                      <a:pt x="21576" y="11044"/>
                    </a:cubicBezTo>
                    <a:cubicBezTo>
                      <a:pt x="21587" y="10963"/>
                      <a:pt x="21599" y="10885"/>
                      <a:pt x="21599" y="10803"/>
                    </a:cubicBezTo>
                    <a:cubicBezTo>
                      <a:pt x="21599" y="10721"/>
                      <a:pt x="21587" y="10642"/>
                      <a:pt x="21576" y="1056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8965"/>
                <a:endParaRPr lang="en-US" sz="40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cs typeface="+mn-ea"/>
                  <a:sym typeface="+mn-lt"/>
                </a:endParaRPr>
              </a:p>
            </p:txBody>
          </p:sp>
        </p:grpSp>
        <p:sp>
          <p:nvSpPr>
            <p:cNvPr id="15" name="AutoShape 107"/>
            <p:cNvSpPr/>
            <p:nvPr/>
          </p:nvSpPr>
          <p:spPr bwMode="auto">
            <a:xfrm>
              <a:off x="4472016" y="2383718"/>
              <a:ext cx="213582" cy="21358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0057"/>
                  </a:moveTo>
                  <a:cubicBezTo>
                    <a:pt x="5694" y="20057"/>
                    <a:pt x="1542" y="15905"/>
                    <a:pt x="1542" y="10800"/>
                  </a:cubicBezTo>
                  <a:cubicBezTo>
                    <a:pt x="1542" y="5694"/>
                    <a:pt x="5694" y="1542"/>
                    <a:pt x="10800" y="1542"/>
                  </a:cubicBezTo>
                  <a:cubicBezTo>
                    <a:pt x="15905" y="1542"/>
                    <a:pt x="20057" y="5694"/>
                    <a:pt x="20057" y="10800"/>
                  </a:cubicBezTo>
                  <a:cubicBezTo>
                    <a:pt x="20057" y="15905"/>
                    <a:pt x="15905" y="20057"/>
                    <a:pt x="10800" y="20057"/>
                  </a:cubicBezTo>
                  <a:moveTo>
                    <a:pt x="10800" y="0"/>
                  </a:moveTo>
                  <a:cubicBezTo>
                    <a:pt x="4834" y="0"/>
                    <a:pt x="0" y="4834"/>
                    <a:pt x="0" y="10800"/>
                  </a:cubicBezTo>
                  <a:cubicBezTo>
                    <a:pt x="0" y="16765"/>
                    <a:pt x="4834" y="21600"/>
                    <a:pt x="10800" y="21600"/>
                  </a:cubicBezTo>
                  <a:cubicBezTo>
                    <a:pt x="16765" y="21600"/>
                    <a:pt x="21599" y="16765"/>
                    <a:pt x="21599" y="10800"/>
                  </a:cubicBezTo>
                  <a:cubicBezTo>
                    <a:pt x="21599" y="4834"/>
                    <a:pt x="16765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pPr defTabSz="608965"/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11" grpId="0" animBg="1"/>
      <p:bldP spid="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4" cstate="screen"/>
          <a:stretch>
            <a:fillRect/>
          </a:stretch>
        </p:blipFill>
        <p:spPr>
          <a:xfrm>
            <a:off x="2156" y="1975"/>
            <a:ext cx="7022758" cy="6856025"/>
          </a:xfrm>
          <a:prstGeom prst="rect">
            <a:avLst/>
          </a:prstGeom>
        </p:spPr>
      </p:pic>
      <p:sp>
        <p:nvSpPr>
          <p:cNvPr id="25" name="PA_文本框 2"/>
          <p:cNvSpPr txBox="1"/>
          <p:nvPr>
            <p:custDataLst>
              <p:tags r:id="rId1"/>
            </p:custDataLst>
          </p:nvPr>
        </p:nvSpPr>
        <p:spPr>
          <a:xfrm>
            <a:off x="6722248" y="2921562"/>
            <a:ext cx="404790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6000" b="1" dirty="0">
                <a:solidFill>
                  <a:srgbClr val="063D54"/>
                </a:solidFill>
                <a:latin typeface="+mj-ea"/>
                <a:ea typeface="+mj-ea"/>
              </a:rPr>
              <a:t>谢谢观</a:t>
            </a:r>
            <a:r>
              <a:rPr lang="zh-CN" altLang="en-US" sz="6000" b="1" dirty="0" smtClean="0">
                <a:solidFill>
                  <a:srgbClr val="063D54"/>
                </a:solidFill>
                <a:latin typeface="+mj-ea"/>
                <a:ea typeface="+mj-ea"/>
              </a:rPr>
              <a:t>看！</a:t>
            </a:r>
            <a:endParaRPr lang="zh-CN" altLang="en-US" sz="6000" b="1" dirty="0">
              <a:solidFill>
                <a:srgbClr val="063D54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9" presetClass="entr" presetSubtype="5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5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11035" y="-8265"/>
            <a:ext cx="4580965" cy="6858000"/>
          </a:xfrm>
          <a:prstGeom prst="rect">
            <a:avLst/>
          </a:prstGeom>
          <a:solidFill>
            <a:srgbClr val="063D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25" name="Group 24"/>
          <p:cNvGrpSpPr/>
          <p:nvPr/>
        </p:nvGrpSpPr>
        <p:grpSpPr>
          <a:xfrm flipH="1">
            <a:off x="582992" y="1642865"/>
            <a:ext cx="752008" cy="750378"/>
            <a:chOff x="1705521" y="2416711"/>
            <a:chExt cx="823913" cy="823913"/>
          </a:xfrm>
        </p:grpSpPr>
        <p:sp>
          <p:nvSpPr>
            <p:cNvPr id="27" name="Oval 68"/>
            <p:cNvSpPr>
              <a:spLocks noChangeArrowheads="1"/>
            </p:cNvSpPr>
            <p:nvPr/>
          </p:nvSpPr>
          <p:spPr bwMode="auto">
            <a:xfrm>
              <a:off x="1705521" y="2416711"/>
              <a:ext cx="823913" cy="82391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57150">
              <a:noFill/>
              <a:round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1050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1920424" y="2649864"/>
              <a:ext cx="356535" cy="356535"/>
              <a:chOff x="4570491" y="4810943"/>
              <a:chExt cx="356535" cy="356535"/>
            </a:xfrm>
            <a:solidFill>
              <a:schemeClr val="bg1"/>
            </a:solidFill>
          </p:grpSpPr>
          <p:sp>
            <p:nvSpPr>
              <p:cNvPr id="29" name="Freeform 57"/>
              <p:cNvSpPr>
                <a:spLocks noEditPoints="1"/>
              </p:cNvSpPr>
              <p:nvPr/>
            </p:nvSpPr>
            <p:spPr bwMode="auto">
              <a:xfrm>
                <a:off x="4570491" y="4810943"/>
                <a:ext cx="111935" cy="356535"/>
              </a:xfrm>
              <a:custGeom>
                <a:avLst/>
                <a:gdLst>
                  <a:gd name="T0" fmla="*/ 32 w 40"/>
                  <a:gd name="T1" fmla="*/ 24 h 128"/>
                  <a:gd name="T2" fmla="*/ 32 w 40"/>
                  <a:gd name="T3" fmla="*/ 12 h 128"/>
                  <a:gd name="T4" fmla="*/ 20 w 40"/>
                  <a:gd name="T5" fmla="*/ 0 h 128"/>
                  <a:gd name="T6" fmla="*/ 8 w 40"/>
                  <a:gd name="T7" fmla="*/ 12 h 128"/>
                  <a:gd name="T8" fmla="*/ 8 w 40"/>
                  <a:gd name="T9" fmla="*/ 24 h 128"/>
                  <a:gd name="T10" fmla="*/ 0 w 40"/>
                  <a:gd name="T11" fmla="*/ 40 h 128"/>
                  <a:gd name="T12" fmla="*/ 8 w 40"/>
                  <a:gd name="T13" fmla="*/ 56 h 128"/>
                  <a:gd name="T14" fmla="*/ 8 w 40"/>
                  <a:gd name="T15" fmla="*/ 116 h 128"/>
                  <a:gd name="T16" fmla="*/ 20 w 40"/>
                  <a:gd name="T17" fmla="*/ 128 h 128"/>
                  <a:gd name="T18" fmla="*/ 32 w 40"/>
                  <a:gd name="T19" fmla="*/ 116 h 128"/>
                  <a:gd name="T20" fmla="*/ 32 w 40"/>
                  <a:gd name="T21" fmla="*/ 56 h 128"/>
                  <a:gd name="T22" fmla="*/ 40 w 40"/>
                  <a:gd name="T23" fmla="*/ 40 h 128"/>
                  <a:gd name="T24" fmla="*/ 32 w 40"/>
                  <a:gd name="T25" fmla="*/ 24 h 128"/>
                  <a:gd name="T26" fmla="*/ 16 w 40"/>
                  <a:gd name="T27" fmla="*/ 12 h 128"/>
                  <a:gd name="T28" fmla="*/ 20 w 40"/>
                  <a:gd name="T29" fmla="*/ 8 h 128"/>
                  <a:gd name="T30" fmla="*/ 24 w 40"/>
                  <a:gd name="T31" fmla="*/ 12 h 128"/>
                  <a:gd name="T32" fmla="*/ 24 w 40"/>
                  <a:gd name="T33" fmla="*/ 20 h 128"/>
                  <a:gd name="T34" fmla="*/ 20 w 40"/>
                  <a:gd name="T35" fmla="*/ 20 h 128"/>
                  <a:gd name="T36" fmla="*/ 16 w 40"/>
                  <a:gd name="T37" fmla="*/ 20 h 128"/>
                  <a:gd name="T38" fmla="*/ 16 w 40"/>
                  <a:gd name="T39" fmla="*/ 12 h 128"/>
                  <a:gd name="T40" fmla="*/ 24 w 40"/>
                  <a:gd name="T41" fmla="*/ 116 h 128"/>
                  <a:gd name="T42" fmla="*/ 20 w 40"/>
                  <a:gd name="T43" fmla="*/ 120 h 128"/>
                  <a:gd name="T44" fmla="*/ 16 w 40"/>
                  <a:gd name="T45" fmla="*/ 116 h 128"/>
                  <a:gd name="T46" fmla="*/ 16 w 40"/>
                  <a:gd name="T47" fmla="*/ 60 h 128"/>
                  <a:gd name="T48" fmla="*/ 20 w 40"/>
                  <a:gd name="T49" fmla="*/ 60 h 128"/>
                  <a:gd name="T50" fmla="*/ 24 w 40"/>
                  <a:gd name="T51" fmla="*/ 60 h 128"/>
                  <a:gd name="T52" fmla="*/ 24 w 40"/>
                  <a:gd name="T53" fmla="*/ 116 h 128"/>
                  <a:gd name="T54" fmla="*/ 31 w 40"/>
                  <a:gd name="T55" fmla="*/ 43 h 128"/>
                  <a:gd name="T56" fmla="*/ 31 w 40"/>
                  <a:gd name="T57" fmla="*/ 44 h 128"/>
                  <a:gd name="T58" fmla="*/ 30 w 40"/>
                  <a:gd name="T59" fmla="*/ 47 h 128"/>
                  <a:gd name="T60" fmla="*/ 30 w 40"/>
                  <a:gd name="T61" fmla="*/ 47 h 128"/>
                  <a:gd name="T62" fmla="*/ 27 w 40"/>
                  <a:gd name="T63" fmla="*/ 50 h 128"/>
                  <a:gd name="T64" fmla="*/ 27 w 40"/>
                  <a:gd name="T65" fmla="*/ 50 h 128"/>
                  <a:gd name="T66" fmla="*/ 24 w 40"/>
                  <a:gd name="T67" fmla="*/ 51 h 128"/>
                  <a:gd name="T68" fmla="*/ 20 w 40"/>
                  <a:gd name="T69" fmla="*/ 52 h 128"/>
                  <a:gd name="T70" fmla="*/ 16 w 40"/>
                  <a:gd name="T71" fmla="*/ 51 h 128"/>
                  <a:gd name="T72" fmla="*/ 13 w 40"/>
                  <a:gd name="T73" fmla="*/ 50 h 128"/>
                  <a:gd name="T74" fmla="*/ 13 w 40"/>
                  <a:gd name="T75" fmla="*/ 50 h 128"/>
                  <a:gd name="T76" fmla="*/ 10 w 40"/>
                  <a:gd name="T77" fmla="*/ 47 h 128"/>
                  <a:gd name="T78" fmla="*/ 10 w 40"/>
                  <a:gd name="T79" fmla="*/ 47 h 128"/>
                  <a:gd name="T80" fmla="*/ 9 w 40"/>
                  <a:gd name="T81" fmla="*/ 44 h 128"/>
                  <a:gd name="T82" fmla="*/ 9 w 40"/>
                  <a:gd name="T83" fmla="*/ 43 h 128"/>
                  <a:gd name="T84" fmla="*/ 8 w 40"/>
                  <a:gd name="T85" fmla="*/ 40 h 128"/>
                  <a:gd name="T86" fmla="*/ 9 w 40"/>
                  <a:gd name="T87" fmla="*/ 37 h 128"/>
                  <a:gd name="T88" fmla="*/ 9 w 40"/>
                  <a:gd name="T89" fmla="*/ 36 h 128"/>
                  <a:gd name="T90" fmla="*/ 10 w 40"/>
                  <a:gd name="T91" fmla="*/ 33 h 128"/>
                  <a:gd name="T92" fmla="*/ 10 w 40"/>
                  <a:gd name="T93" fmla="*/ 33 h 128"/>
                  <a:gd name="T94" fmla="*/ 13 w 40"/>
                  <a:gd name="T95" fmla="*/ 30 h 128"/>
                  <a:gd name="T96" fmla="*/ 13 w 40"/>
                  <a:gd name="T97" fmla="*/ 30 h 128"/>
                  <a:gd name="T98" fmla="*/ 16 w 40"/>
                  <a:gd name="T99" fmla="*/ 29 h 128"/>
                  <a:gd name="T100" fmla="*/ 20 w 40"/>
                  <a:gd name="T101" fmla="*/ 28 h 128"/>
                  <a:gd name="T102" fmla="*/ 24 w 40"/>
                  <a:gd name="T103" fmla="*/ 29 h 128"/>
                  <a:gd name="T104" fmla="*/ 27 w 40"/>
                  <a:gd name="T105" fmla="*/ 30 h 128"/>
                  <a:gd name="T106" fmla="*/ 27 w 40"/>
                  <a:gd name="T107" fmla="*/ 30 h 128"/>
                  <a:gd name="T108" fmla="*/ 30 w 40"/>
                  <a:gd name="T109" fmla="*/ 33 h 128"/>
                  <a:gd name="T110" fmla="*/ 30 w 40"/>
                  <a:gd name="T111" fmla="*/ 33 h 128"/>
                  <a:gd name="T112" fmla="*/ 31 w 40"/>
                  <a:gd name="T113" fmla="*/ 36 h 128"/>
                  <a:gd name="T114" fmla="*/ 31 w 40"/>
                  <a:gd name="T115" fmla="*/ 37 h 128"/>
                  <a:gd name="T116" fmla="*/ 32 w 40"/>
                  <a:gd name="T117" fmla="*/ 40 h 128"/>
                  <a:gd name="T118" fmla="*/ 31 w 40"/>
                  <a:gd name="T119" fmla="*/ 43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40" h="128">
                    <a:moveTo>
                      <a:pt x="32" y="24"/>
                    </a:moveTo>
                    <a:cubicBezTo>
                      <a:pt x="32" y="12"/>
                      <a:pt x="32" y="12"/>
                      <a:pt x="32" y="12"/>
                    </a:cubicBezTo>
                    <a:cubicBezTo>
                      <a:pt x="32" y="5"/>
                      <a:pt x="27" y="0"/>
                      <a:pt x="20" y="0"/>
                    </a:cubicBezTo>
                    <a:cubicBezTo>
                      <a:pt x="13" y="0"/>
                      <a:pt x="8" y="5"/>
                      <a:pt x="8" y="12"/>
                    </a:cubicBezTo>
                    <a:cubicBezTo>
                      <a:pt x="8" y="24"/>
                      <a:pt x="8" y="24"/>
                      <a:pt x="8" y="24"/>
                    </a:cubicBezTo>
                    <a:cubicBezTo>
                      <a:pt x="3" y="28"/>
                      <a:pt x="0" y="33"/>
                      <a:pt x="0" y="40"/>
                    </a:cubicBezTo>
                    <a:cubicBezTo>
                      <a:pt x="0" y="47"/>
                      <a:pt x="3" y="52"/>
                      <a:pt x="8" y="56"/>
                    </a:cubicBezTo>
                    <a:cubicBezTo>
                      <a:pt x="8" y="116"/>
                      <a:pt x="8" y="116"/>
                      <a:pt x="8" y="116"/>
                    </a:cubicBezTo>
                    <a:cubicBezTo>
                      <a:pt x="8" y="123"/>
                      <a:pt x="13" y="128"/>
                      <a:pt x="20" y="128"/>
                    </a:cubicBezTo>
                    <a:cubicBezTo>
                      <a:pt x="27" y="128"/>
                      <a:pt x="32" y="123"/>
                      <a:pt x="32" y="116"/>
                    </a:cubicBezTo>
                    <a:cubicBezTo>
                      <a:pt x="32" y="56"/>
                      <a:pt x="32" y="56"/>
                      <a:pt x="32" y="56"/>
                    </a:cubicBezTo>
                    <a:cubicBezTo>
                      <a:pt x="37" y="52"/>
                      <a:pt x="40" y="47"/>
                      <a:pt x="40" y="40"/>
                    </a:cubicBezTo>
                    <a:cubicBezTo>
                      <a:pt x="40" y="33"/>
                      <a:pt x="37" y="28"/>
                      <a:pt x="32" y="24"/>
                    </a:cubicBezTo>
                    <a:close/>
                    <a:moveTo>
                      <a:pt x="16" y="12"/>
                    </a:moveTo>
                    <a:cubicBezTo>
                      <a:pt x="16" y="10"/>
                      <a:pt x="18" y="8"/>
                      <a:pt x="20" y="8"/>
                    </a:cubicBezTo>
                    <a:cubicBezTo>
                      <a:pt x="22" y="8"/>
                      <a:pt x="24" y="10"/>
                      <a:pt x="24" y="12"/>
                    </a:cubicBezTo>
                    <a:cubicBezTo>
                      <a:pt x="24" y="20"/>
                      <a:pt x="24" y="20"/>
                      <a:pt x="24" y="20"/>
                    </a:cubicBezTo>
                    <a:cubicBezTo>
                      <a:pt x="23" y="20"/>
                      <a:pt x="21" y="20"/>
                      <a:pt x="20" y="20"/>
                    </a:cubicBezTo>
                    <a:cubicBezTo>
                      <a:pt x="19" y="20"/>
                      <a:pt x="17" y="20"/>
                      <a:pt x="16" y="20"/>
                    </a:cubicBezTo>
                    <a:lnTo>
                      <a:pt x="16" y="12"/>
                    </a:lnTo>
                    <a:close/>
                    <a:moveTo>
                      <a:pt x="24" y="116"/>
                    </a:moveTo>
                    <a:cubicBezTo>
                      <a:pt x="24" y="118"/>
                      <a:pt x="22" y="120"/>
                      <a:pt x="20" y="120"/>
                    </a:cubicBezTo>
                    <a:cubicBezTo>
                      <a:pt x="18" y="120"/>
                      <a:pt x="16" y="118"/>
                      <a:pt x="16" y="116"/>
                    </a:cubicBezTo>
                    <a:cubicBezTo>
                      <a:pt x="16" y="60"/>
                      <a:pt x="16" y="60"/>
                      <a:pt x="16" y="60"/>
                    </a:cubicBezTo>
                    <a:cubicBezTo>
                      <a:pt x="17" y="60"/>
                      <a:pt x="19" y="60"/>
                      <a:pt x="20" y="60"/>
                    </a:cubicBezTo>
                    <a:cubicBezTo>
                      <a:pt x="21" y="60"/>
                      <a:pt x="23" y="60"/>
                      <a:pt x="24" y="60"/>
                    </a:cubicBezTo>
                    <a:lnTo>
                      <a:pt x="24" y="116"/>
                    </a:lnTo>
                    <a:close/>
                    <a:moveTo>
                      <a:pt x="31" y="43"/>
                    </a:moveTo>
                    <a:cubicBezTo>
                      <a:pt x="31" y="44"/>
                      <a:pt x="31" y="44"/>
                      <a:pt x="31" y="44"/>
                    </a:cubicBezTo>
                    <a:cubicBezTo>
                      <a:pt x="31" y="45"/>
                      <a:pt x="30" y="46"/>
                      <a:pt x="30" y="47"/>
                    </a:cubicBezTo>
                    <a:cubicBezTo>
                      <a:pt x="30" y="47"/>
                      <a:pt x="30" y="47"/>
                      <a:pt x="30" y="47"/>
                    </a:cubicBezTo>
                    <a:cubicBezTo>
                      <a:pt x="29" y="48"/>
                      <a:pt x="28" y="49"/>
                      <a:pt x="27" y="50"/>
                    </a:cubicBezTo>
                    <a:cubicBezTo>
                      <a:pt x="27" y="50"/>
                      <a:pt x="27" y="50"/>
                      <a:pt x="27" y="50"/>
                    </a:cubicBezTo>
                    <a:cubicBezTo>
                      <a:pt x="26" y="50"/>
                      <a:pt x="25" y="51"/>
                      <a:pt x="24" y="51"/>
                    </a:cubicBezTo>
                    <a:cubicBezTo>
                      <a:pt x="23" y="52"/>
                      <a:pt x="21" y="52"/>
                      <a:pt x="20" y="52"/>
                    </a:cubicBezTo>
                    <a:cubicBezTo>
                      <a:pt x="19" y="52"/>
                      <a:pt x="17" y="52"/>
                      <a:pt x="16" y="51"/>
                    </a:cubicBezTo>
                    <a:cubicBezTo>
                      <a:pt x="15" y="51"/>
                      <a:pt x="14" y="50"/>
                      <a:pt x="13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2" y="49"/>
                      <a:pt x="11" y="48"/>
                      <a:pt x="10" y="47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10" y="46"/>
                      <a:pt x="9" y="45"/>
                      <a:pt x="9" y="44"/>
                    </a:cubicBezTo>
                    <a:cubicBezTo>
                      <a:pt x="9" y="44"/>
                      <a:pt x="9" y="44"/>
                      <a:pt x="9" y="43"/>
                    </a:cubicBezTo>
                    <a:cubicBezTo>
                      <a:pt x="8" y="42"/>
                      <a:pt x="8" y="41"/>
                      <a:pt x="8" y="40"/>
                    </a:cubicBezTo>
                    <a:cubicBezTo>
                      <a:pt x="8" y="39"/>
                      <a:pt x="8" y="38"/>
                      <a:pt x="9" y="37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35"/>
                      <a:pt x="10" y="34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1" y="32"/>
                      <a:pt x="12" y="31"/>
                      <a:pt x="13" y="30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4" y="30"/>
                      <a:pt x="15" y="29"/>
                      <a:pt x="16" y="29"/>
                    </a:cubicBezTo>
                    <a:cubicBezTo>
                      <a:pt x="17" y="28"/>
                      <a:pt x="19" y="28"/>
                      <a:pt x="20" y="28"/>
                    </a:cubicBezTo>
                    <a:cubicBezTo>
                      <a:pt x="21" y="28"/>
                      <a:pt x="23" y="28"/>
                      <a:pt x="24" y="29"/>
                    </a:cubicBezTo>
                    <a:cubicBezTo>
                      <a:pt x="25" y="29"/>
                      <a:pt x="26" y="30"/>
                      <a:pt x="27" y="30"/>
                    </a:cubicBezTo>
                    <a:cubicBezTo>
                      <a:pt x="27" y="30"/>
                      <a:pt x="27" y="30"/>
                      <a:pt x="27" y="30"/>
                    </a:cubicBezTo>
                    <a:cubicBezTo>
                      <a:pt x="28" y="31"/>
                      <a:pt x="29" y="32"/>
                      <a:pt x="30" y="33"/>
                    </a:cubicBezTo>
                    <a:cubicBezTo>
                      <a:pt x="30" y="33"/>
                      <a:pt x="30" y="33"/>
                      <a:pt x="30" y="33"/>
                    </a:cubicBezTo>
                    <a:cubicBezTo>
                      <a:pt x="30" y="34"/>
                      <a:pt x="31" y="35"/>
                      <a:pt x="31" y="36"/>
                    </a:cubicBezTo>
                    <a:cubicBezTo>
                      <a:pt x="31" y="36"/>
                      <a:pt x="31" y="36"/>
                      <a:pt x="31" y="37"/>
                    </a:cubicBezTo>
                    <a:cubicBezTo>
                      <a:pt x="32" y="38"/>
                      <a:pt x="32" y="39"/>
                      <a:pt x="32" y="40"/>
                    </a:cubicBezTo>
                    <a:cubicBezTo>
                      <a:pt x="32" y="41"/>
                      <a:pt x="32" y="42"/>
                      <a:pt x="31" y="4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sz="1050"/>
              </a:p>
            </p:txBody>
          </p:sp>
          <p:sp>
            <p:nvSpPr>
              <p:cNvPr id="30" name="Freeform 58"/>
              <p:cNvSpPr>
                <a:spLocks noEditPoints="1"/>
              </p:cNvSpPr>
              <p:nvPr/>
            </p:nvSpPr>
            <p:spPr bwMode="auto">
              <a:xfrm>
                <a:off x="4815091" y="4810943"/>
                <a:ext cx="111935" cy="356535"/>
              </a:xfrm>
              <a:custGeom>
                <a:avLst/>
                <a:gdLst>
                  <a:gd name="T0" fmla="*/ 32 w 40"/>
                  <a:gd name="T1" fmla="*/ 24 h 128"/>
                  <a:gd name="T2" fmla="*/ 32 w 40"/>
                  <a:gd name="T3" fmla="*/ 12 h 128"/>
                  <a:gd name="T4" fmla="*/ 20 w 40"/>
                  <a:gd name="T5" fmla="*/ 0 h 128"/>
                  <a:gd name="T6" fmla="*/ 8 w 40"/>
                  <a:gd name="T7" fmla="*/ 12 h 128"/>
                  <a:gd name="T8" fmla="*/ 8 w 40"/>
                  <a:gd name="T9" fmla="*/ 24 h 128"/>
                  <a:gd name="T10" fmla="*/ 0 w 40"/>
                  <a:gd name="T11" fmla="*/ 40 h 128"/>
                  <a:gd name="T12" fmla="*/ 8 w 40"/>
                  <a:gd name="T13" fmla="*/ 56 h 128"/>
                  <a:gd name="T14" fmla="*/ 8 w 40"/>
                  <a:gd name="T15" fmla="*/ 116 h 128"/>
                  <a:gd name="T16" fmla="*/ 20 w 40"/>
                  <a:gd name="T17" fmla="*/ 128 h 128"/>
                  <a:gd name="T18" fmla="*/ 32 w 40"/>
                  <a:gd name="T19" fmla="*/ 116 h 128"/>
                  <a:gd name="T20" fmla="*/ 32 w 40"/>
                  <a:gd name="T21" fmla="*/ 56 h 128"/>
                  <a:gd name="T22" fmla="*/ 40 w 40"/>
                  <a:gd name="T23" fmla="*/ 40 h 128"/>
                  <a:gd name="T24" fmla="*/ 32 w 40"/>
                  <a:gd name="T25" fmla="*/ 24 h 128"/>
                  <a:gd name="T26" fmla="*/ 16 w 40"/>
                  <a:gd name="T27" fmla="*/ 12 h 128"/>
                  <a:gd name="T28" fmla="*/ 20 w 40"/>
                  <a:gd name="T29" fmla="*/ 8 h 128"/>
                  <a:gd name="T30" fmla="*/ 24 w 40"/>
                  <a:gd name="T31" fmla="*/ 12 h 128"/>
                  <a:gd name="T32" fmla="*/ 24 w 40"/>
                  <a:gd name="T33" fmla="*/ 20 h 128"/>
                  <a:gd name="T34" fmla="*/ 20 w 40"/>
                  <a:gd name="T35" fmla="*/ 20 h 128"/>
                  <a:gd name="T36" fmla="*/ 16 w 40"/>
                  <a:gd name="T37" fmla="*/ 20 h 128"/>
                  <a:gd name="T38" fmla="*/ 16 w 40"/>
                  <a:gd name="T39" fmla="*/ 12 h 128"/>
                  <a:gd name="T40" fmla="*/ 24 w 40"/>
                  <a:gd name="T41" fmla="*/ 116 h 128"/>
                  <a:gd name="T42" fmla="*/ 20 w 40"/>
                  <a:gd name="T43" fmla="*/ 120 h 128"/>
                  <a:gd name="T44" fmla="*/ 16 w 40"/>
                  <a:gd name="T45" fmla="*/ 116 h 128"/>
                  <a:gd name="T46" fmla="*/ 16 w 40"/>
                  <a:gd name="T47" fmla="*/ 60 h 128"/>
                  <a:gd name="T48" fmla="*/ 20 w 40"/>
                  <a:gd name="T49" fmla="*/ 60 h 128"/>
                  <a:gd name="T50" fmla="*/ 24 w 40"/>
                  <a:gd name="T51" fmla="*/ 60 h 128"/>
                  <a:gd name="T52" fmla="*/ 24 w 40"/>
                  <a:gd name="T53" fmla="*/ 116 h 128"/>
                  <a:gd name="T54" fmla="*/ 31 w 40"/>
                  <a:gd name="T55" fmla="*/ 43 h 128"/>
                  <a:gd name="T56" fmla="*/ 31 w 40"/>
                  <a:gd name="T57" fmla="*/ 44 h 128"/>
                  <a:gd name="T58" fmla="*/ 30 w 40"/>
                  <a:gd name="T59" fmla="*/ 47 h 128"/>
                  <a:gd name="T60" fmla="*/ 30 w 40"/>
                  <a:gd name="T61" fmla="*/ 47 h 128"/>
                  <a:gd name="T62" fmla="*/ 27 w 40"/>
                  <a:gd name="T63" fmla="*/ 50 h 128"/>
                  <a:gd name="T64" fmla="*/ 27 w 40"/>
                  <a:gd name="T65" fmla="*/ 50 h 128"/>
                  <a:gd name="T66" fmla="*/ 24 w 40"/>
                  <a:gd name="T67" fmla="*/ 51 h 128"/>
                  <a:gd name="T68" fmla="*/ 20 w 40"/>
                  <a:gd name="T69" fmla="*/ 52 h 128"/>
                  <a:gd name="T70" fmla="*/ 16 w 40"/>
                  <a:gd name="T71" fmla="*/ 51 h 128"/>
                  <a:gd name="T72" fmla="*/ 13 w 40"/>
                  <a:gd name="T73" fmla="*/ 50 h 128"/>
                  <a:gd name="T74" fmla="*/ 13 w 40"/>
                  <a:gd name="T75" fmla="*/ 50 h 128"/>
                  <a:gd name="T76" fmla="*/ 10 w 40"/>
                  <a:gd name="T77" fmla="*/ 47 h 128"/>
                  <a:gd name="T78" fmla="*/ 10 w 40"/>
                  <a:gd name="T79" fmla="*/ 47 h 128"/>
                  <a:gd name="T80" fmla="*/ 9 w 40"/>
                  <a:gd name="T81" fmla="*/ 44 h 128"/>
                  <a:gd name="T82" fmla="*/ 9 w 40"/>
                  <a:gd name="T83" fmla="*/ 43 h 128"/>
                  <a:gd name="T84" fmla="*/ 8 w 40"/>
                  <a:gd name="T85" fmla="*/ 40 h 128"/>
                  <a:gd name="T86" fmla="*/ 9 w 40"/>
                  <a:gd name="T87" fmla="*/ 37 h 128"/>
                  <a:gd name="T88" fmla="*/ 9 w 40"/>
                  <a:gd name="T89" fmla="*/ 36 h 128"/>
                  <a:gd name="T90" fmla="*/ 10 w 40"/>
                  <a:gd name="T91" fmla="*/ 33 h 128"/>
                  <a:gd name="T92" fmla="*/ 10 w 40"/>
                  <a:gd name="T93" fmla="*/ 33 h 128"/>
                  <a:gd name="T94" fmla="*/ 13 w 40"/>
                  <a:gd name="T95" fmla="*/ 30 h 128"/>
                  <a:gd name="T96" fmla="*/ 13 w 40"/>
                  <a:gd name="T97" fmla="*/ 30 h 128"/>
                  <a:gd name="T98" fmla="*/ 16 w 40"/>
                  <a:gd name="T99" fmla="*/ 29 h 128"/>
                  <a:gd name="T100" fmla="*/ 20 w 40"/>
                  <a:gd name="T101" fmla="*/ 28 h 128"/>
                  <a:gd name="T102" fmla="*/ 24 w 40"/>
                  <a:gd name="T103" fmla="*/ 29 h 128"/>
                  <a:gd name="T104" fmla="*/ 27 w 40"/>
                  <a:gd name="T105" fmla="*/ 30 h 128"/>
                  <a:gd name="T106" fmla="*/ 27 w 40"/>
                  <a:gd name="T107" fmla="*/ 30 h 128"/>
                  <a:gd name="T108" fmla="*/ 30 w 40"/>
                  <a:gd name="T109" fmla="*/ 33 h 128"/>
                  <a:gd name="T110" fmla="*/ 30 w 40"/>
                  <a:gd name="T111" fmla="*/ 33 h 128"/>
                  <a:gd name="T112" fmla="*/ 31 w 40"/>
                  <a:gd name="T113" fmla="*/ 36 h 128"/>
                  <a:gd name="T114" fmla="*/ 31 w 40"/>
                  <a:gd name="T115" fmla="*/ 37 h 128"/>
                  <a:gd name="T116" fmla="*/ 32 w 40"/>
                  <a:gd name="T117" fmla="*/ 40 h 128"/>
                  <a:gd name="T118" fmla="*/ 31 w 40"/>
                  <a:gd name="T119" fmla="*/ 43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40" h="128">
                    <a:moveTo>
                      <a:pt x="32" y="24"/>
                    </a:moveTo>
                    <a:cubicBezTo>
                      <a:pt x="32" y="12"/>
                      <a:pt x="32" y="12"/>
                      <a:pt x="32" y="12"/>
                    </a:cubicBezTo>
                    <a:cubicBezTo>
                      <a:pt x="32" y="5"/>
                      <a:pt x="27" y="0"/>
                      <a:pt x="20" y="0"/>
                    </a:cubicBezTo>
                    <a:cubicBezTo>
                      <a:pt x="13" y="0"/>
                      <a:pt x="8" y="5"/>
                      <a:pt x="8" y="12"/>
                    </a:cubicBezTo>
                    <a:cubicBezTo>
                      <a:pt x="8" y="24"/>
                      <a:pt x="8" y="24"/>
                      <a:pt x="8" y="24"/>
                    </a:cubicBezTo>
                    <a:cubicBezTo>
                      <a:pt x="3" y="28"/>
                      <a:pt x="0" y="33"/>
                      <a:pt x="0" y="40"/>
                    </a:cubicBezTo>
                    <a:cubicBezTo>
                      <a:pt x="0" y="47"/>
                      <a:pt x="3" y="52"/>
                      <a:pt x="8" y="56"/>
                    </a:cubicBezTo>
                    <a:cubicBezTo>
                      <a:pt x="8" y="116"/>
                      <a:pt x="8" y="116"/>
                      <a:pt x="8" y="116"/>
                    </a:cubicBezTo>
                    <a:cubicBezTo>
                      <a:pt x="8" y="123"/>
                      <a:pt x="13" y="128"/>
                      <a:pt x="20" y="128"/>
                    </a:cubicBezTo>
                    <a:cubicBezTo>
                      <a:pt x="27" y="128"/>
                      <a:pt x="32" y="123"/>
                      <a:pt x="32" y="116"/>
                    </a:cubicBezTo>
                    <a:cubicBezTo>
                      <a:pt x="32" y="56"/>
                      <a:pt x="32" y="56"/>
                      <a:pt x="32" y="56"/>
                    </a:cubicBezTo>
                    <a:cubicBezTo>
                      <a:pt x="37" y="52"/>
                      <a:pt x="40" y="47"/>
                      <a:pt x="40" y="40"/>
                    </a:cubicBezTo>
                    <a:cubicBezTo>
                      <a:pt x="40" y="33"/>
                      <a:pt x="37" y="28"/>
                      <a:pt x="32" y="24"/>
                    </a:cubicBezTo>
                    <a:close/>
                    <a:moveTo>
                      <a:pt x="16" y="12"/>
                    </a:moveTo>
                    <a:cubicBezTo>
                      <a:pt x="16" y="10"/>
                      <a:pt x="18" y="8"/>
                      <a:pt x="20" y="8"/>
                    </a:cubicBezTo>
                    <a:cubicBezTo>
                      <a:pt x="22" y="8"/>
                      <a:pt x="24" y="10"/>
                      <a:pt x="24" y="12"/>
                    </a:cubicBezTo>
                    <a:cubicBezTo>
                      <a:pt x="24" y="20"/>
                      <a:pt x="24" y="20"/>
                      <a:pt x="24" y="20"/>
                    </a:cubicBezTo>
                    <a:cubicBezTo>
                      <a:pt x="23" y="20"/>
                      <a:pt x="21" y="20"/>
                      <a:pt x="20" y="20"/>
                    </a:cubicBezTo>
                    <a:cubicBezTo>
                      <a:pt x="19" y="20"/>
                      <a:pt x="17" y="20"/>
                      <a:pt x="16" y="20"/>
                    </a:cubicBezTo>
                    <a:lnTo>
                      <a:pt x="16" y="12"/>
                    </a:lnTo>
                    <a:close/>
                    <a:moveTo>
                      <a:pt x="24" y="116"/>
                    </a:moveTo>
                    <a:cubicBezTo>
                      <a:pt x="24" y="118"/>
                      <a:pt x="22" y="120"/>
                      <a:pt x="20" y="120"/>
                    </a:cubicBezTo>
                    <a:cubicBezTo>
                      <a:pt x="18" y="120"/>
                      <a:pt x="16" y="118"/>
                      <a:pt x="16" y="116"/>
                    </a:cubicBezTo>
                    <a:cubicBezTo>
                      <a:pt x="16" y="60"/>
                      <a:pt x="16" y="60"/>
                      <a:pt x="16" y="60"/>
                    </a:cubicBezTo>
                    <a:cubicBezTo>
                      <a:pt x="17" y="60"/>
                      <a:pt x="19" y="60"/>
                      <a:pt x="20" y="60"/>
                    </a:cubicBezTo>
                    <a:cubicBezTo>
                      <a:pt x="21" y="60"/>
                      <a:pt x="23" y="60"/>
                      <a:pt x="24" y="60"/>
                    </a:cubicBezTo>
                    <a:lnTo>
                      <a:pt x="24" y="116"/>
                    </a:lnTo>
                    <a:close/>
                    <a:moveTo>
                      <a:pt x="31" y="43"/>
                    </a:moveTo>
                    <a:cubicBezTo>
                      <a:pt x="31" y="44"/>
                      <a:pt x="31" y="44"/>
                      <a:pt x="31" y="44"/>
                    </a:cubicBezTo>
                    <a:cubicBezTo>
                      <a:pt x="31" y="45"/>
                      <a:pt x="30" y="46"/>
                      <a:pt x="30" y="47"/>
                    </a:cubicBezTo>
                    <a:cubicBezTo>
                      <a:pt x="30" y="47"/>
                      <a:pt x="30" y="47"/>
                      <a:pt x="30" y="47"/>
                    </a:cubicBezTo>
                    <a:cubicBezTo>
                      <a:pt x="29" y="48"/>
                      <a:pt x="28" y="49"/>
                      <a:pt x="27" y="50"/>
                    </a:cubicBezTo>
                    <a:cubicBezTo>
                      <a:pt x="27" y="50"/>
                      <a:pt x="27" y="50"/>
                      <a:pt x="27" y="50"/>
                    </a:cubicBezTo>
                    <a:cubicBezTo>
                      <a:pt x="26" y="50"/>
                      <a:pt x="25" y="51"/>
                      <a:pt x="24" y="51"/>
                    </a:cubicBezTo>
                    <a:cubicBezTo>
                      <a:pt x="23" y="52"/>
                      <a:pt x="21" y="52"/>
                      <a:pt x="20" y="52"/>
                    </a:cubicBezTo>
                    <a:cubicBezTo>
                      <a:pt x="19" y="52"/>
                      <a:pt x="17" y="52"/>
                      <a:pt x="16" y="51"/>
                    </a:cubicBezTo>
                    <a:cubicBezTo>
                      <a:pt x="15" y="51"/>
                      <a:pt x="14" y="50"/>
                      <a:pt x="13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2" y="49"/>
                      <a:pt x="11" y="48"/>
                      <a:pt x="10" y="47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10" y="46"/>
                      <a:pt x="9" y="45"/>
                      <a:pt x="9" y="44"/>
                    </a:cubicBezTo>
                    <a:cubicBezTo>
                      <a:pt x="9" y="44"/>
                      <a:pt x="9" y="44"/>
                      <a:pt x="9" y="43"/>
                    </a:cubicBezTo>
                    <a:cubicBezTo>
                      <a:pt x="8" y="42"/>
                      <a:pt x="8" y="41"/>
                      <a:pt x="8" y="40"/>
                    </a:cubicBezTo>
                    <a:cubicBezTo>
                      <a:pt x="8" y="39"/>
                      <a:pt x="8" y="38"/>
                      <a:pt x="9" y="37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35"/>
                      <a:pt x="10" y="34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1" y="32"/>
                      <a:pt x="12" y="31"/>
                      <a:pt x="13" y="30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4" y="30"/>
                      <a:pt x="15" y="29"/>
                      <a:pt x="16" y="29"/>
                    </a:cubicBezTo>
                    <a:cubicBezTo>
                      <a:pt x="17" y="28"/>
                      <a:pt x="19" y="28"/>
                      <a:pt x="20" y="28"/>
                    </a:cubicBezTo>
                    <a:cubicBezTo>
                      <a:pt x="21" y="28"/>
                      <a:pt x="23" y="28"/>
                      <a:pt x="24" y="29"/>
                    </a:cubicBezTo>
                    <a:cubicBezTo>
                      <a:pt x="25" y="29"/>
                      <a:pt x="26" y="30"/>
                      <a:pt x="27" y="30"/>
                    </a:cubicBezTo>
                    <a:cubicBezTo>
                      <a:pt x="27" y="30"/>
                      <a:pt x="27" y="30"/>
                      <a:pt x="27" y="30"/>
                    </a:cubicBezTo>
                    <a:cubicBezTo>
                      <a:pt x="28" y="31"/>
                      <a:pt x="29" y="32"/>
                      <a:pt x="30" y="33"/>
                    </a:cubicBezTo>
                    <a:cubicBezTo>
                      <a:pt x="30" y="33"/>
                      <a:pt x="30" y="33"/>
                      <a:pt x="30" y="33"/>
                    </a:cubicBezTo>
                    <a:cubicBezTo>
                      <a:pt x="30" y="34"/>
                      <a:pt x="31" y="35"/>
                      <a:pt x="31" y="36"/>
                    </a:cubicBezTo>
                    <a:cubicBezTo>
                      <a:pt x="31" y="36"/>
                      <a:pt x="31" y="36"/>
                      <a:pt x="31" y="37"/>
                    </a:cubicBezTo>
                    <a:cubicBezTo>
                      <a:pt x="32" y="38"/>
                      <a:pt x="32" y="39"/>
                      <a:pt x="32" y="40"/>
                    </a:cubicBezTo>
                    <a:cubicBezTo>
                      <a:pt x="32" y="41"/>
                      <a:pt x="32" y="42"/>
                      <a:pt x="31" y="4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sz="1050"/>
              </a:p>
            </p:txBody>
          </p:sp>
          <p:sp>
            <p:nvSpPr>
              <p:cNvPr id="31" name="Freeform 59"/>
              <p:cNvSpPr>
                <a:spLocks noEditPoints="1"/>
              </p:cNvSpPr>
              <p:nvPr/>
            </p:nvSpPr>
            <p:spPr bwMode="auto">
              <a:xfrm>
                <a:off x="4693482" y="4810943"/>
                <a:ext cx="110554" cy="356535"/>
              </a:xfrm>
              <a:custGeom>
                <a:avLst/>
                <a:gdLst>
                  <a:gd name="T0" fmla="*/ 32 w 40"/>
                  <a:gd name="T1" fmla="*/ 72 h 128"/>
                  <a:gd name="T2" fmla="*/ 32 w 40"/>
                  <a:gd name="T3" fmla="*/ 12 h 128"/>
                  <a:gd name="T4" fmla="*/ 20 w 40"/>
                  <a:gd name="T5" fmla="*/ 0 h 128"/>
                  <a:gd name="T6" fmla="*/ 8 w 40"/>
                  <a:gd name="T7" fmla="*/ 12 h 128"/>
                  <a:gd name="T8" fmla="*/ 8 w 40"/>
                  <a:gd name="T9" fmla="*/ 72 h 128"/>
                  <a:gd name="T10" fmla="*/ 0 w 40"/>
                  <a:gd name="T11" fmla="*/ 88 h 128"/>
                  <a:gd name="T12" fmla="*/ 8 w 40"/>
                  <a:gd name="T13" fmla="*/ 104 h 128"/>
                  <a:gd name="T14" fmla="*/ 8 w 40"/>
                  <a:gd name="T15" fmla="*/ 116 h 128"/>
                  <a:gd name="T16" fmla="*/ 20 w 40"/>
                  <a:gd name="T17" fmla="*/ 128 h 128"/>
                  <a:gd name="T18" fmla="*/ 32 w 40"/>
                  <a:gd name="T19" fmla="*/ 116 h 128"/>
                  <a:gd name="T20" fmla="*/ 32 w 40"/>
                  <a:gd name="T21" fmla="*/ 104 h 128"/>
                  <a:gd name="T22" fmla="*/ 40 w 40"/>
                  <a:gd name="T23" fmla="*/ 88 h 128"/>
                  <a:gd name="T24" fmla="*/ 32 w 40"/>
                  <a:gd name="T25" fmla="*/ 72 h 128"/>
                  <a:gd name="T26" fmla="*/ 16 w 40"/>
                  <a:gd name="T27" fmla="*/ 12 h 128"/>
                  <a:gd name="T28" fmla="*/ 20 w 40"/>
                  <a:gd name="T29" fmla="*/ 8 h 128"/>
                  <a:gd name="T30" fmla="*/ 24 w 40"/>
                  <a:gd name="T31" fmla="*/ 12 h 128"/>
                  <a:gd name="T32" fmla="*/ 24 w 40"/>
                  <a:gd name="T33" fmla="*/ 68 h 128"/>
                  <a:gd name="T34" fmla="*/ 20 w 40"/>
                  <a:gd name="T35" fmla="*/ 68 h 128"/>
                  <a:gd name="T36" fmla="*/ 16 w 40"/>
                  <a:gd name="T37" fmla="*/ 68 h 128"/>
                  <a:gd name="T38" fmla="*/ 16 w 40"/>
                  <a:gd name="T39" fmla="*/ 12 h 128"/>
                  <a:gd name="T40" fmla="*/ 24 w 40"/>
                  <a:gd name="T41" fmla="*/ 116 h 128"/>
                  <a:gd name="T42" fmla="*/ 20 w 40"/>
                  <a:gd name="T43" fmla="*/ 120 h 128"/>
                  <a:gd name="T44" fmla="*/ 16 w 40"/>
                  <a:gd name="T45" fmla="*/ 116 h 128"/>
                  <a:gd name="T46" fmla="*/ 16 w 40"/>
                  <a:gd name="T47" fmla="*/ 108 h 128"/>
                  <a:gd name="T48" fmla="*/ 20 w 40"/>
                  <a:gd name="T49" fmla="*/ 108 h 128"/>
                  <a:gd name="T50" fmla="*/ 24 w 40"/>
                  <a:gd name="T51" fmla="*/ 108 h 128"/>
                  <a:gd name="T52" fmla="*/ 24 w 40"/>
                  <a:gd name="T53" fmla="*/ 116 h 128"/>
                  <a:gd name="T54" fmla="*/ 31 w 40"/>
                  <a:gd name="T55" fmla="*/ 91 h 128"/>
                  <a:gd name="T56" fmla="*/ 31 w 40"/>
                  <a:gd name="T57" fmla="*/ 92 h 128"/>
                  <a:gd name="T58" fmla="*/ 30 w 40"/>
                  <a:gd name="T59" fmla="*/ 95 h 128"/>
                  <a:gd name="T60" fmla="*/ 30 w 40"/>
                  <a:gd name="T61" fmla="*/ 95 h 128"/>
                  <a:gd name="T62" fmla="*/ 27 w 40"/>
                  <a:gd name="T63" fmla="*/ 98 h 128"/>
                  <a:gd name="T64" fmla="*/ 27 w 40"/>
                  <a:gd name="T65" fmla="*/ 98 h 128"/>
                  <a:gd name="T66" fmla="*/ 24 w 40"/>
                  <a:gd name="T67" fmla="*/ 99 h 128"/>
                  <a:gd name="T68" fmla="*/ 20 w 40"/>
                  <a:gd name="T69" fmla="*/ 100 h 128"/>
                  <a:gd name="T70" fmla="*/ 16 w 40"/>
                  <a:gd name="T71" fmla="*/ 99 h 128"/>
                  <a:gd name="T72" fmla="*/ 13 w 40"/>
                  <a:gd name="T73" fmla="*/ 98 h 128"/>
                  <a:gd name="T74" fmla="*/ 13 w 40"/>
                  <a:gd name="T75" fmla="*/ 98 h 128"/>
                  <a:gd name="T76" fmla="*/ 10 w 40"/>
                  <a:gd name="T77" fmla="*/ 95 h 128"/>
                  <a:gd name="T78" fmla="*/ 10 w 40"/>
                  <a:gd name="T79" fmla="*/ 95 h 128"/>
                  <a:gd name="T80" fmla="*/ 9 w 40"/>
                  <a:gd name="T81" fmla="*/ 92 h 128"/>
                  <a:gd name="T82" fmla="*/ 9 w 40"/>
                  <a:gd name="T83" fmla="*/ 91 h 128"/>
                  <a:gd name="T84" fmla="*/ 8 w 40"/>
                  <a:gd name="T85" fmla="*/ 88 h 128"/>
                  <a:gd name="T86" fmla="*/ 9 w 40"/>
                  <a:gd name="T87" fmla="*/ 85 h 128"/>
                  <a:gd name="T88" fmla="*/ 9 w 40"/>
                  <a:gd name="T89" fmla="*/ 84 h 128"/>
                  <a:gd name="T90" fmla="*/ 10 w 40"/>
                  <a:gd name="T91" fmla="*/ 81 h 128"/>
                  <a:gd name="T92" fmla="*/ 10 w 40"/>
                  <a:gd name="T93" fmla="*/ 81 h 128"/>
                  <a:gd name="T94" fmla="*/ 13 w 40"/>
                  <a:gd name="T95" fmla="*/ 78 h 128"/>
                  <a:gd name="T96" fmla="*/ 13 w 40"/>
                  <a:gd name="T97" fmla="*/ 78 h 128"/>
                  <a:gd name="T98" fmla="*/ 16 w 40"/>
                  <a:gd name="T99" fmla="*/ 77 h 128"/>
                  <a:gd name="T100" fmla="*/ 20 w 40"/>
                  <a:gd name="T101" fmla="*/ 76 h 128"/>
                  <a:gd name="T102" fmla="*/ 24 w 40"/>
                  <a:gd name="T103" fmla="*/ 77 h 128"/>
                  <a:gd name="T104" fmla="*/ 27 w 40"/>
                  <a:gd name="T105" fmla="*/ 78 h 128"/>
                  <a:gd name="T106" fmla="*/ 27 w 40"/>
                  <a:gd name="T107" fmla="*/ 78 h 128"/>
                  <a:gd name="T108" fmla="*/ 30 w 40"/>
                  <a:gd name="T109" fmla="*/ 81 h 128"/>
                  <a:gd name="T110" fmla="*/ 30 w 40"/>
                  <a:gd name="T111" fmla="*/ 81 h 128"/>
                  <a:gd name="T112" fmla="*/ 31 w 40"/>
                  <a:gd name="T113" fmla="*/ 84 h 128"/>
                  <a:gd name="T114" fmla="*/ 31 w 40"/>
                  <a:gd name="T115" fmla="*/ 85 h 128"/>
                  <a:gd name="T116" fmla="*/ 32 w 40"/>
                  <a:gd name="T117" fmla="*/ 88 h 128"/>
                  <a:gd name="T118" fmla="*/ 31 w 40"/>
                  <a:gd name="T119" fmla="*/ 91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40" h="128">
                    <a:moveTo>
                      <a:pt x="32" y="72"/>
                    </a:moveTo>
                    <a:cubicBezTo>
                      <a:pt x="32" y="12"/>
                      <a:pt x="32" y="12"/>
                      <a:pt x="32" y="12"/>
                    </a:cubicBezTo>
                    <a:cubicBezTo>
                      <a:pt x="32" y="5"/>
                      <a:pt x="27" y="0"/>
                      <a:pt x="20" y="0"/>
                    </a:cubicBezTo>
                    <a:cubicBezTo>
                      <a:pt x="13" y="0"/>
                      <a:pt x="8" y="5"/>
                      <a:pt x="8" y="12"/>
                    </a:cubicBezTo>
                    <a:cubicBezTo>
                      <a:pt x="8" y="72"/>
                      <a:pt x="8" y="72"/>
                      <a:pt x="8" y="72"/>
                    </a:cubicBezTo>
                    <a:cubicBezTo>
                      <a:pt x="3" y="76"/>
                      <a:pt x="0" y="81"/>
                      <a:pt x="0" y="88"/>
                    </a:cubicBezTo>
                    <a:cubicBezTo>
                      <a:pt x="0" y="95"/>
                      <a:pt x="3" y="100"/>
                      <a:pt x="8" y="104"/>
                    </a:cubicBezTo>
                    <a:cubicBezTo>
                      <a:pt x="8" y="116"/>
                      <a:pt x="8" y="116"/>
                      <a:pt x="8" y="116"/>
                    </a:cubicBezTo>
                    <a:cubicBezTo>
                      <a:pt x="8" y="123"/>
                      <a:pt x="13" y="128"/>
                      <a:pt x="20" y="128"/>
                    </a:cubicBezTo>
                    <a:cubicBezTo>
                      <a:pt x="27" y="128"/>
                      <a:pt x="32" y="123"/>
                      <a:pt x="32" y="116"/>
                    </a:cubicBezTo>
                    <a:cubicBezTo>
                      <a:pt x="32" y="104"/>
                      <a:pt x="32" y="104"/>
                      <a:pt x="32" y="104"/>
                    </a:cubicBezTo>
                    <a:cubicBezTo>
                      <a:pt x="37" y="100"/>
                      <a:pt x="40" y="95"/>
                      <a:pt x="40" y="88"/>
                    </a:cubicBezTo>
                    <a:cubicBezTo>
                      <a:pt x="40" y="81"/>
                      <a:pt x="37" y="76"/>
                      <a:pt x="32" y="72"/>
                    </a:cubicBezTo>
                    <a:close/>
                    <a:moveTo>
                      <a:pt x="16" y="12"/>
                    </a:moveTo>
                    <a:cubicBezTo>
                      <a:pt x="16" y="10"/>
                      <a:pt x="18" y="8"/>
                      <a:pt x="20" y="8"/>
                    </a:cubicBezTo>
                    <a:cubicBezTo>
                      <a:pt x="22" y="8"/>
                      <a:pt x="24" y="10"/>
                      <a:pt x="24" y="12"/>
                    </a:cubicBezTo>
                    <a:cubicBezTo>
                      <a:pt x="24" y="68"/>
                      <a:pt x="24" y="68"/>
                      <a:pt x="24" y="68"/>
                    </a:cubicBezTo>
                    <a:cubicBezTo>
                      <a:pt x="23" y="68"/>
                      <a:pt x="21" y="68"/>
                      <a:pt x="20" y="68"/>
                    </a:cubicBezTo>
                    <a:cubicBezTo>
                      <a:pt x="19" y="68"/>
                      <a:pt x="17" y="68"/>
                      <a:pt x="16" y="68"/>
                    </a:cubicBezTo>
                    <a:lnTo>
                      <a:pt x="16" y="12"/>
                    </a:lnTo>
                    <a:close/>
                    <a:moveTo>
                      <a:pt x="24" y="116"/>
                    </a:moveTo>
                    <a:cubicBezTo>
                      <a:pt x="24" y="118"/>
                      <a:pt x="22" y="120"/>
                      <a:pt x="20" y="120"/>
                    </a:cubicBezTo>
                    <a:cubicBezTo>
                      <a:pt x="18" y="120"/>
                      <a:pt x="16" y="118"/>
                      <a:pt x="16" y="116"/>
                    </a:cubicBezTo>
                    <a:cubicBezTo>
                      <a:pt x="16" y="108"/>
                      <a:pt x="16" y="108"/>
                      <a:pt x="16" y="108"/>
                    </a:cubicBezTo>
                    <a:cubicBezTo>
                      <a:pt x="17" y="108"/>
                      <a:pt x="19" y="108"/>
                      <a:pt x="20" y="108"/>
                    </a:cubicBezTo>
                    <a:cubicBezTo>
                      <a:pt x="21" y="108"/>
                      <a:pt x="23" y="108"/>
                      <a:pt x="24" y="108"/>
                    </a:cubicBezTo>
                    <a:lnTo>
                      <a:pt x="24" y="116"/>
                    </a:lnTo>
                    <a:close/>
                    <a:moveTo>
                      <a:pt x="31" y="91"/>
                    </a:moveTo>
                    <a:cubicBezTo>
                      <a:pt x="31" y="92"/>
                      <a:pt x="31" y="92"/>
                      <a:pt x="31" y="92"/>
                    </a:cubicBezTo>
                    <a:cubicBezTo>
                      <a:pt x="31" y="93"/>
                      <a:pt x="30" y="94"/>
                      <a:pt x="30" y="95"/>
                    </a:cubicBezTo>
                    <a:cubicBezTo>
                      <a:pt x="30" y="95"/>
                      <a:pt x="30" y="95"/>
                      <a:pt x="30" y="95"/>
                    </a:cubicBezTo>
                    <a:cubicBezTo>
                      <a:pt x="29" y="96"/>
                      <a:pt x="28" y="97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6" y="98"/>
                      <a:pt x="25" y="99"/>
                      <a:pt x="24" y="99"/>
                    </a:cubicBezTo>
                    <a:cubicBezTo>
                      <a:pt x="23" y="100"/>
                      <a:pt x="21" y="100"/>
                      <a:pt x="20" y="100"/>
                    </a:cubicBezTo>
                    <a:cubicBezTo>
                      <a:pt x="19" y="100"/>
                      <a:pt x="17" y="100"/>
                      <a:pt x="16" y="99"/>
                    </a:cubicBezTo>
                    <a:cubicBezTo>
                      <a:pt x="15" y="99"/>
                      <a:pt x="14" y="98"/>
                      <a:pt x="13" y="98"/>
                    </a:cubicBezTo>
                    <a:cubicBezTo>
                      <a:pt x="13" y="98"/>
                      <a:pt x="13" y="98"/>
                      <a:pt x="13" y="98"/>
                    </a:cubicBezTo>
                    <a:cubicBezTo>
                      <a:pt x="12" y="97"/>
                      <a:pt x="11" y="96"/>
                      <a:pt x="10" y="95"/>
                    </a:cubicBezTo>
                    <a:cubicBezTo>
                      <a:pt x="10" y="95"/>
                      <a:pt x="10" y="95"/>
                      <a:pt x="10" y="95"/>
                    </a:cubicBezTo>
                    <a:cubicBezTo>
                      <a:pt x="10" y="94"/>
                      <a:pt x="9" y="93"/>
                      <a:pt x="9" y="92"/>
                    </a:cubicBezTo>
                    <a:cubicBezTo>
                      <a:pt x="9" y="92"/>
                      <a:pt x="9" y="92"/>
                      <a:pt x="9" y="91"/>
                    </a:cubicBezTo>
                    <a:cubicBezTo>
                      <a:pt x="8" y="90"/>
                      <a:pt x="8" y="89"/>
                      <a:pt x="8" y="88"/>
                    </a:cubicBezTo>
                    <a:cubicBezTo>
                      <a:pt x="8" y="87"/>
                      <a:pt x="8" y="86"/>
                      <a:pt x="9" y="85"/>
                    </a:cubicBezTo>
                    <a:cubicBezTo>
                      <a:pt x="9" y="84"/>
                      <a:pt x="9" y="84"/>
                      <a:pt x="9" y="84"/>
                    </a:cubicBezTo>
                    <a:cubicBezTo>
                      <a:pt x="9" y="83"/>
                      <a:pt x="10" y="82"/>
                      <a:pt x="10" y="81"/>
                    </a:cubicBezTo>
                    <a:cubicBezTo>
                      <a:pt x="10" y="81"/>
                      <a:pt x="10" y="81"/>
                      <a:pt x="10" y="81"/>
                    </a:cubicBezTo>
                    <a:cubicBezTo>
                      <a:pt x="11" y="80"/>
                      <a:pt x="12" y="79"/>
                      <a:pt x="13" y="78"/>
                    </a:cubicBezTo>
                    <a:cubicBezTo>
                      <a:pt x="13" y="78"/>
                      <a:pt x="13" y="78"/>
                      <a:pt x="13" y="78"/>
                    </a:cubicBezTo>
                    <a:cubicBezTo>
                      <a:pt x="14" y="78"/>
                      <a:pt x="15" y="77"/>
                      <a:pt x="16" y="77"/>
                    </a:cubicBezTo>
                    <a:cubicBezTo>
                      <a:pt x="17" y="76"/>
                      <a:pt x="19" y="76"/>
                      <a:pt x="20" y="76"/>
                    </a:cubicBezTo>
                    <a:cubicBezTo>
                      <a:pt x="21" y="76"/>
                      <a:pt x="23" y="76"/>
                      <a:pt x="24" y="77"/>
                    </a:cubicBezTo>
                    <a:cubicBezTo>
                      <a:pt x="25" y="77"/>
                      <a:pt x="26" y="78"/>
                      <a:pt x="27" y="78"/>
                    </a:cubicBezTo>
                    <a:cubicBezTo>
                      <a:pt x="27" y="78"/>
                      <a:pt x="27" y="78"/>
                      <a:pt x="27" y="78"/>
                    </a:cubicBezTo>
                    <a:cubicBezTo>
                      <a:pt x="28" y="79"/>
                      <a:pt x="29" y="80"/>
                      <a:pt x="30" y="81"/>
                    </a:cubicBezTo>
                    <a:cubicBezTo>
                      <a:pt x="30" y="81"/>
                      <a:pt x="30" y="81"/>
                      <a:pt x="30" y="81"/>
                    </a:cubicBezTo>
                    <a:cubicBezTo>
                      <a:pt x="30" y="82"/>
                      <a:pt x="31" y="83"/>
                      <a:pt x="31" y="84"/>
                    </a:cubicBezTo>
                    <a:cubicBezTo>
                      <a:pt x="31" y="84"/>
                      <a:pt x="31" y="84"/>
                      <a:pt x="31" y="85"/>
                    </a:cubicBezTo>
                    <a:cubicBezTo>
                      <a:pt x="32" y="86"/>
                      <a:pt x="32" y="87"/>
                      <a:pt x="32" y="88"/>
                    </a:cubicBezTo>
                    <a:cubicBezTo>
                      <a:pt x="32" y="89"/>
                      <a:pt x="32" y="90"/>
                      <a:pt x="31" y="9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sz="1050"/>
              </a:p>
            </p:txBody>
          </p:sp>
        </p:grpSp>
      </p:grpSp>
      <p:grpSp>
        <p:nvGrpSpPr>
          <p:cNvPr id="39" name="Group 38"/>
          <p:cNvGrpSpPr/>
          <p:nvPr/>
        </p:nvGrpSpPr>
        <p:grpSpPr>
          <a:xfrm flipH="1">
            <a:off x="582992" y="4000119"/>
            <a:ext cx="752008" cy="750378"/>
            <a:chOff x="8981863" y="3100785"/>
            <a:chExt cx="823913" cy="823913"/>
          </a:xfrm>
        </p:grpSpPr>
        <p:sp>
          <p:nvSpPr>
            <p:cNvPr id="40" name="Oval 68"/>
            <p:cNvSpPr>
              <a:spLocks noChangeArrowheads="1"/>
            </p:cNvSpPr>
            <p:nvPr/>
          </p:nvSpPr>
          <p:spPr bwMode="auto">
            <a:xfrm>
              <a:off x="8981863" y="3100785"/>
              <a:ext cx="823913" cy="823913"/>
            </a:xfrm>
            <a:prstGeom prst="ellipse">
              <a:avLst/>
            </a:prstGeom>
            <a:solidFill>
              <a:srgbClr val="063D54"/>
            </a:solidFill>
            <a:ln w="57150">
              <a:noFill/>
              <a:round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1050"/>
            </a:p>
          </p:txBody>
        </p:sp>
        <p:grpSp>
          <p:nvGrpSpPr>
            <p:cNvPr id="41" name="Group 40"/>
            <p:cNvGrpSpPr/>
            <p:nvPr/>
          </p:nvGrpSpPr>
          <p:grpSpPr>
            <a:xfrm>
              <a:off x="9215683" y="3334473"/>
              <a:ext cx="356535" cy="356535"/>
              <a:chOff x="5284944" y="4097872"/>
              <a:chExt cx="356535" cy="356535"/>
            </a:xfrm>
            <a:solidFill>
              <a:schemeClr val="bg1"/>
            </a:solidFill>
          </p:grpSpPr>
          <p:sp>
            <p:nvSpPr>
              <p:cNvPr id="42" name="Freeform 41"/>
              <p:cNvSpPr>
                <a:spLocks noEditPoints="1"/>
              </p:cNvSpPr>
              <p:nvPr/>
            </p:nvSpPr>
            <p:spPr bwMode="auto">
              <a:xfrm>
                <a:off x="5284944" y="4097872"/>
                <a:ext cx="356535" cy="356535"/>
              </a:xfrm>
              <a:custGeom>
                <a:avLst/>
                <a:gdLst>
                  <a:gd name="T0" fmla="*/ 83 w 128"/>
                  <a:gd name="T1" fmla="*/ 40 h 128"/>
                  <a:gd name="T2" fmla="*/ 64 w 128"/>
                  <a:gd name="T3" fmla="*/ 0 h 128"/>
                  <a:gd name="T4" fmla="*/ 36 w 128"/>
                  <a:gd name="T5" fmla="*/ 41 h 128"/>
                  <a:gd name="T6" fmla="*/ 32 w 128"/>
                  <a:gd name="T7" fmla="*/ 43 h 128"/>
                  <a:gd name="T8" fmla="*/ 12 w 128"/>
                  <a:gd name="T9" fmla="*/ 40 h 128"/>
                  <a:gd name="T10" fmla="*/ 0 w 128"/>
                  <a:gd name="T11" fmla="*/ 116 h 128"/>
                  <a:gd name="T12" fmla="*/ 24 w 128"/>
                  <a:gd name="T13" fmla="*/ 128 h 128"/>
                  <a:gd name="T14" fmla="*/ 35 w 128"/>
                  <a:gd name="T15" fmla="*/ 121 h 128"/>
                  <a:gd name="T16" fmla="*/ 36 w 128"/>
                  <a:gd name="T17" fmla="*/ 121 h 128"/>
                  <a:gd name="T18" fmla="*/ 76 w 128"/>
                  <a:gd name="T19" fmla="*/ 128 h 128"/>
                  <a:gd name="T20" fmla="*/ 112 w 128"/>
                  <a:gd name="T21" fmla="*/ 120 h 128"/>
                  <a:gd name="T22" fmla="*/ 114 w 128"/>
                  <a:gd name="T23" fmla="*/ 109 h 128"/>
                  <a:gd name="T24" fmla="*/ 121 w 128"/>
                  <a:gd name="T25" fmla="*/ 88 h 128"/>
                  <a:gd name="T26" fmla="*/ 124 w 128"/>
                  <a:gd name="T27" fmla="*/ 67 h 128"/>
                  <a:gd name="T28" fmla="*/ 128 w 128"/>
                  <a:gd name="T29" fmla="*/ 58 h 128"/>
                  <a:gd name="T30" fmla="*/ 117 w 128"/>
                  <a:gd name="T31" fmla="*/ 42 h 128"/>
                  <a:gd name="T32" fmla="*/ 24 w 128"/>
                  <a:gd name="T33" fmla="*/ 120 h 128"/>
                  <a:gd name="T34" fmla="*/ 8 w 128"/>
                  <a:gd name="T35" fmla="*/ 116 h 128"/>
                  <a:gd name="T36" fmla="*/ 12 w 128"/>
                  <a:gd name="T37" fmla="*/ 48 h 128"/>
                  <a:gd name="T38" fmla="*/ 28 w 128"/>
                  <a:gd name="T39" fmla="*/ 52 h 128"/>
                  <a:gd name="T40" fmla="*/ 120 w 128"/>
                  <a:gd name="T41" fmla="*/ 58 h 128"/>
                  <a:gd name="T42" fmla="*/ 104 w 128"/>
                  <a:gd name="T43" fmla="*/ 64 h 128"/>
                  <a:gd name="T44" fmla="*/ 104 w 128"/>
                  <a:gd name="T45" fmla="*/ 68 h 128"/>
                  <a:gd name="T46" fmla="*/ 118 w 128"/>
                  <a:gd name="T47" fmla="*/ 75 h 128"/>
                  <a:gd name="T48" fmla="*/ 100 w 128"/>
                  <a:gd name="T49" fmla="*/ 84 h 128"/>
                  <a:gd name="T50" fmla="*/ 100 w 128"/>
                  <a:gd name="T51" fmla="*/ 88 h 128"/>
                  <a:gd name="T52" fmla="*/ 113 w 128"/>
                  <a:gd name="T53" fmla="*/ 96 h 128"/>
                  <a:gd name="T54" fmla="*/ 96 w 128"/>
                  <a:gd name="T55" fmla="*/ 104 h 128"/>
                  <a:gd name="T56" fmla="*/ 96 w 128"/>
                  <a:gd name="T57" fmla="*/ 108 h 128"/>
                  <a:gd name="T58" fmla="*/ 106 w 128"/>
                  <a:gd name="T59" fmla="*/ 114 h 128"/>
                  <a:gd name="T60" fmla="*/ 98 w 128"/>
                  <a:gd name="T61" fmla="*/ 120 h 128"/>
                  <a:gd name="T62" fmla="*/ 54 w 128"/>
                  <a:gd name="T63" fmla="*/ 117 h 128"/>
                  <a:gd name="T64" fmla="*/ 32 w 128"/>
                  <a:gd name="T65" fmla="*/ 110 h 128"/>
                  <a:gd name="T66" fmla="*/ 35 w 128"/>
                  <a:gd name="T67" fmla="*/ 50 h 128"/>
                  <a:gd name="T68" fmla="*/ 60 w 128"/>
                  <a:gd name="T69" fmla="*/ 12 h 128"/>
                  <a:gd name="T70" fmla="*/ 76 w 128"/>
                  <a:gd name="T71" fmla="*/ 27 h 128"/>
                  <a:gd name="T72" fmla="*/ 115 w 128"/>
                  <a:gd name="T73" fmla="*/ 50 h 128"/>
                  <a:gd name="T74" fmla="*/ 120 w 128"/>
                  <a:gd name="T75" fmla="*/ 5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28" h="128">
                    <a:moveTo>
                      <a:pt x="117" y="42"/>
                    </a:moveTo>
                    <a:cubicBezTo>
                      <a:pt x="112" y="41"/>
                      <a:pt x="100" y="41"/>
                      <a:pt x="83" y="40"/>
                    </a:cubicBezTo>
                    <a:cubicBezTo>
                      <a:pt x="84" y="36"/>
                      <a:pt x="84" y="33"/>
                      <a:pt x="84" y="27"/>
                    </a:cubicBezTo>
                    <a:cubicBezTo>
                      <a:pt x="84" y="13"/>
                      <a:pt x="73" y="0"/>
                      <a:pt x="64" y="0"/>
                    </a:cubicBezTo>
                    <a:cubicBezTo>
                      <a:pt x="57" y="0"/>
                      <a:pt x="52" y="5"/>
                      <a:pt x="52" y="12"/>
                    </a:cubicBezTo>
                    <a:cubicBezTo>
                      <a:pt x="52" y="20"/>
                      <a:pt x="49" y="34"/>
                      <a:pt x="36" y="41"/>
                    </a:cubicBezTo>
                    <a:cubicBezTo>
                      <a:pt x="35" y="41"/>
                      <a:pt x="32" y="43"/>
                      <a:pt x="32" y="43"/>
                    </a:cubicBezTo>
                    <a:cubicBezTo>
                      <a:pt x="32" y="43"/>
                      <a:pt x="32" y="43"/>
                      <a:pt x="32" y="43"/>
                    </a:cubicBezTo>
                    <a:cubicBezTo>
                      <a:pt x="30" y="41"/>
                      <a:pt x="27" y="40"/>
                      <a:pt x="24" y="40"/>
                    </a:cubicBezTo>
                    <a:cubicBezTo>
                      <a:pt x="12" y="40"/>
                      <a:pt x="12" y="40"/>
                      <a:pt x="12" y="40"/>
                    </a:cubicBezTo>
                    <a:cubicBezTo>
                      <a:pt x="5" y="40"/>
                      <a:pt x="0" y="45"/>
                      <a:pt x="0" y="52"/>
                    </a:cubicBezTo>
                    <a:cubicBezTo>
                      <a:pt x="0" y="116"/>
                      <a:pt x="0" y="116"/>
                      <a:pt x="0" y="116"/>
                    </a:cubicBezTo>
                    <a:cubicBezTo>
                      <a:pt x="0" y="123"/>
                      <a:pt x="5" y="128"/>
                      <a:pt x="12" y="128"/>
                    </a:cubicBezTo>
                    <a:cubicBezTo>
                      <a:pt x="24" y="128"/>
                      <a:pt x="24" y="128"/>
                      <a:pt x="24" y="128"/>
                    </a:cubicBezTo>
                    <a:cubicBezTo>
                      <a:pt x="29" y="128"/>
                      <a:pt x="33" y="125"/>
                      <a:pt x="35" y="121"/>
                    </a:cubicBezTo>
                    <a:cubicBezTo>
                      <a:pt x="35" y="121"/>
                      <a:pt x="35" y="121"/>
                      <a:pt x="35" y="121"/>
                    </a:cubicBezTo>
                    <a:cubicBezTo>
                      <a:pt x="35" y="121"/>
                      <a:pt x="35" y="121"/>
                      <a:pt x="36" y="121"/>
                    </a:cubicBezTo>
                    <a:cubicBezTo>
                      <a:pt x="36" y="121"/>
                      <a:pt x="36" y="121"/>
                      <a:pt x="36" y="121"/>
                    </a:cubicBezTo>
                    <a:cubicBezTo>
                      <a:pt x="38" y="122"/>
                      <a:pt x="43" y="123"/>
                      <a:pt x="52" y="125"/>
                    </a:cubicBezTo>
                    <a:cubicBezTo>
                      <a:pt x="54" y="126"/>
                      <a:pt x="65" y="128"/>
                      <a:pt x="76" y="128"/>
                    </a:cubicBezTo>
                    <a:cubicBezTo>
                      <a:pt x="98" y="128"/>
                      <a:pt x="98" y="128"/>
                      <a:pt x="98" y="128"/>
                    </a:cubicBezTo>
                    <a:cubicBezTo>
                      <a:pt x="105" y="128"/>
                      <a:pt x="109" y="125"/>
                      <a:pt x="112" y="120"/>
                    </a:cubicBezTo>
                    <a:cubicBezTo>
                      <a:pt x="112" y="120"/>
                      <a:pt x="113" y="118"/>
                      <a:pt x="114" y="116"/>
                    </a:cubicBezTo>
                    <a:cubicBezTo>
                      <a:pt x="115" y="114"/>
                      <a:pt x="115" y="112"/>
                      <a:pt x="114" y="109"/>
                    </a:cubicBezTo>
                    <a:cubicBezTo>
                      <a:pt x="118" y="106"/>
                      <a:pt x="120" y="102"/>
                      <a:pt x="121" y="99"/>
                    </a:cubicBezTo>
                    <a:cubicBezTo>
                      <a:pt x="122" y="94"/>
                      <a:pt x="122" y="90"/>
                      <a:pt x="121" y="88"/>
                    </a:cubicBezTo>
                    <a:cubicBezTo>
                      <a:pt x="123" y="85"/>
                      <a:pt x="125" y="82"/>
                      <a:pt x="126" y="77"/>
                    </a:cubicBezTo>
                    <a:cubicBezTo>
                      <a:pt x="127" y="73"/>
                      <a:pt x="126" y="70"/>
                      <a:pt x="124" y="67"/>
                    </a:cubicBezTo>
                    <a:cubicBezTo>
                      <a:pt x="127" y="65"/>
                      <a:pt x="128" y="61"/>
                      <a:pt x="128" y="58"/>
                    </a:cubicBezTo>
                    <a:cubicBezTo>
                      <a:pt x="128" y="58"/>
                      <a:pt x="128" y="58"/>
                      <a:pt x="128" y="58"/>
                    </a:cubicBezTo>
                    <a:cubicBezTo>
                      <a:pt x="128" y="57"/>
                      <a:pt x="128" y="57"/>
                      <a:pt x="128" y="56"/>
                    </a:cubicBezTo>
                    <a:cubicBezTo>
                      <a:pt x="128" y="51"/>
                      <a:pt x="125" y="44"/>
                      <a:pt x="117" y="42"/>
                    </a:cubicBezTo>
                    <a:close/>
                    <a:moveTo>
                      <a:pt x="28" y="116"/>
                    </a:moveTo>
                    <a:cubicBezTo>
                      <a:pt x="28" y="118"/>
                      <a:pt x="26" y="120"/>
                      <a:pt x="24" y="120"/>
                    </a:cubicBezTo>
                    <a:cubicBezTo>
                      <a:pt x="12" y="120"/>
                      <a:pt x="12" y="120"/>
                      <a:pt x="12" y="120"/>
                    </a:cubicBezTo>
                    <a:cubicBezTo>
                      <a:pt x="10" y="120"/>
                      <a:pt x="8" y="118"/>
                      <a:pt x="8" y="116"/>
                    </a:cubicBezTo>
                    <a:cubicBezTo>
                      <a:pt x="8" y="52"/>
                      <a:pt x="8" y="52"/>
                      <a:pt x="8" y="52"/>
                    </a:cubicBezTo>
                    <a:cubicBezTo>
                      <a:pt x="8" y="50"/>
                      <a:pt x="10" y="48"/>
                      <a:pt x="12" y="48"/>
                    </a:cubicBezTo>
                    <a:cubicBezTo>
                      <a:pt x="24" y="48"/>
                      <a:pt x="24" y="48"/>
                      <a:pt x="24" y="48"/>
                    </a:cubicBezTo>
                    <a:cubicBezTo>
                      <a:pt x="26" y="48"/>
                      <a:pt x="28" y="50"/>
                      <a:pt x="28" y="52"/>
                    </a:cubicBezTo>
                    <a:lnTo>
                      <a:pt x="28" y="116"/>
                    </a:lnTo>
                    <a:close/>
                    <a:moveTo>
                      <a:pt x="120" y="58"/>
                    </a:moveTo>
                    <a:cubicBezTo>
                      <a:pt x="120" y="60"/>
                      <a:pt x="119" y="64"/>
                      <a:pt x="112" y="64"/>
                    </a:cubicBezTo>
                    <a:cubicBezTo>
                      <a:pt x="106" y="64"/>
                      <a:pt x="104" y="64"/>
                      <a:pt x="104" y="64"/>
                    </a:cubicBezTo>
                    <a:cubicBezTo>
                      <a:pt x="103" y="64"/>
                      <a:pt x="102" y="65"/>
                      <a:pt x="102" y="66"/>
                    </a:cubicBezTo>
                    <a:cubicBezTo>
                      <a:pt x="102" y="67"/>
                      <a:pt x="103" y="68"/>
                      <a:pt x="104" y="68"/>
                    </a:cubicBezTo>
                    <a:cubicBezTo>
                      <a:pt x="104" y="68"/>
                      <a:pt x="106" y="68"/>
                      <a:pt x="112" y="68"/>
                    </a:cubicBezTo>
                    <a:cubicBezTo>
                      <a:pt x="118" y="68"/>
                      <a:pt x="119" y="73"/>
                      <a:pt x="118" y="75"/>
                    </a:cubicBezTo>
                    <a:cubicBezTo>
                      <a:pt x="118" y="78"/>
                      <a:pt x="116" y="84"/>
                      <a:pt x="110" y="84"/>
                    </a:cubicBezTo>
                    <a:cubicBezTo>
                      <a:pt x="103" y="84"/>
                      <a:pt x="100" y="84"/>
                      <a:pt x="100" y="84"/>
                    </a:cubicBezTo>
                    <a:cubicBezTo>
                      <a:pt x="99" y="84"/>
                      <a:pt x="98" y="85"/>
                      <a:pt x="98" y="86"/>
                    </a:cubicBezTo>
                    <a:cubicBezTo>
                      <a:pt x="98" y="87"/>
                      <a:pt x="99" y="88"/>
                      <a:pt x="100" y="88"/>
                    </a:cubicBezTo>
                    <a:cubicBezTo>
                      <a:pt x="100" y="88"/>
                      <a:pt x="105" y="88"/>
                      <a:pt x="108" y="88"/>
                    </a:cubicBezTo>
                    <a:cubicBezTo>
                      <a:pt x="115" y="88"/>
                      <a:pt x="114" y="93"/>
                      <a:pt x="113" y="96"/>
                    </a:cubicBezTo>
                    <a:cubicBezTo>
                      <a:pt x="112" y="100"/>
                      <a:pt x="111" y="104"/>
                      <a:pt x="103" y="104"/>
                    </a:cubicBezTo>
                    <a:cubicBezTo>
                      <a:pt x="100" y="104"/>
                      <a:pt x="96" y="104"/>
                      <a:pt x="96" y="104"/>
                    </a:cubicBezTo>
                    <a:cubicBezTo>
                      <a:pt x="95" y="104"/>
                      <a:pt x="94" y="105"/>
                      <a:pt x="94" y="106"/>
                    </a:cubicBezTo>
                    <a:cubicBezTo>
                      <a:pt x="94" y="107"/>
                      <a:pt x="95" y="108"/>
                      <a:pt x="96" y="108"/>
                    </a:cubicBezTo>
                    <a:cubicBezTo>
                      <a:pt x="96" y="108"/>
                      <a:pt x="99" y="108"/>
                      <a:pt x="102" y="108"/>
                    </a:cubicBezTo>
                    <a:cubicBezTo>
                      <a:pt x="107" y="108"/>
                      <a:pt x="107" y="112"/>
                      <a:pt x="106" y="114"/>
                    </a:cubicBezTo>
                    <a:cubicBezTo>
                      <a:pt x="106" y="115"/>
                      <a:pt x="105" y="116"/>
                      <a:pt x="105" y="117"/>
                    </a:cubicBezTo>
                    <a:cubicBezTo>
                      <a:pt x="104" y="119"/>
                      <a:pt x="102" y="120"/>
                      <a:pt x="98" y="120"/>
                    </a:cubicBezTo>
                    <a:cubicBezTo>
                      <a:pt x="76" y="120"/>
                      <a:pt x="76" y="120"/>
                      <a:pt x="76" y="120"/>
                    </a:cubicBezTo>
                    <a:cubicBezTo>
                      <a:pt x="65" y="120"/>
                      <a:pt x="54" y="118"/>
                      <a:pt x="54" y="117"/>
                    </a:cubicBezTo>
                    <a:cubicBezTo>
                      <a:pt x="37" y="114"/>
                      <a:pt x="36" y="113"/>
                      <a:pt x="35" y="113"/>
                    </a:cubicBezTo>
                    <a:cubicBezTo>
                      <a:pt x="35" y="113"/>
                      <a:pt x="32" y="112"/>
                      <a:pt x="32" y="110"/>
                    </a:cubicBezTo>
                    <a:cubicBezTo>
                      <a:pt x="32" y="54"/>
                      <a:pt x="32" y="54"/>
                      <a:pt x="32" y="54"/>
                    </a:cubicBezTo>
                    <a:cubicBezTo>
                      <a:pt x="32" y="52"/>
                      <a:pt x="33" y="51"/>
                      <a:pt x="35" y="50"/>
                    </a:cubicBezTo>
                    <a:cubicBezTo>
                      <a:pt x="35" y="50"/>
                      <a:pt x="36" y="50"/>
                      <a:pt x="36" y="50"/>
                    </a:cubicBezTo>
                    <a:cubicBezTo>
                      <a:pt x="54" y="42"/>
                      <a:pt x="60" y="26"/>
                      <a:pt x="60" y="12"/>
                    </a:cubicBezTo>
                    <a:cubicBezTo>
                      <a:pt x="60" y="10"/>
                      <a:pt x="62" y="8"/>
                      <a:pt x="64" y="8"/>
                    </a:cubicBezTo>
                    <a:cubicBezTo>
                      <a:pt x="68" y="8"/>
                      <a:pt x="76" y="16"/>
                      <a:pt x="76" y="27"/>
                    </a:cubicBezTo>
                    <a:cubicBezTo>
                      <a:pt x="76" y="36"/>
                      <a:pt x="75" y="38"/>
                      <a:pt x="72" y="48"/>
                    </a:cubicBezTo>
                    <a:cubicBezTo>
                      <a:pt x="112" y="48"/>
                      <a:pt x="112" y="49"/>
                      <a:pt x="115" y="50"/>
                    </a:cubicBezTo>
                    <a:cubicBezTo>
                      <a:pt x="120" y="51"/>
                      <a:pt x="120" y="54"/>
                      <a:pt x="120" y="56"/>
                    </a:cubicBezTo>
                    <a:cubicBezTo>
                      <a:pt x="120" y="57"/>
                      <a:pt x="120" y="57"/>
                      <a:pt x="120" y="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sz="1050"/>
              </a:p>
            </p:txBody>
          </p:sp>
          <p:sp>
            <p:nvSpPr>
              <p:cNvPr id="43" name="Freeform 42"/>
              <p:cNvSpPr>
                <a:spLocks noEditPoints="1"/>
              </p:cNvSpPr>
              <p:nvPr/>
            </p:nvSpPr>
            <p:spPr bwMode="auto">
              <a:xfrm>
                <a:off x="5318110" y="4386693"/>
                <a:ext cx="33166" cy="34548"/>
              </a:xfrm>
              <a:custGeom>
                <a:avLst/>
                <a:gdLst>
                  <a:gd name="T0" fmla="*/ 6 w 12"/>
                  <a:gd name="T1" fmla="*/ 0 h 12"/>
                  <a:gd name="T2" fmla="*/ 0 w 12"/>
                  <a:gd name="T3" fmla="*/ 6 h 12"/>
                  <a:gd name="T4" fmla="*/ 6 w 12"/>
                  <a:gd name="T5" fmla="*/ 12 h 12"/>
                  <a:gd name="T6" fmla="*/ 12 w 12"/>
                  <a:gd name="T7" fmla="*/ 6 h 12"/>
                  <a:gd name="T8" fmla="*/ 6 w 12"/>
                  <a:gd name="T9" fmla="*/ 0 h 12"/>
                  <a:gd name="T10" fmla="*/ 6 w 12"/>
                  <a:gd name="T11" fmla="*/ 8 h 12"/>
                  <a:gd name="T12" fmla="*/ 4 w 12"/>
                  <a:gd name="T13" fmla="*/ 6 h 12"/>
                  <a:gd name="T14" fmla="*/ 6 w 12"/>
                  <a:gd name="T15" fmla="*/ 4 h 12"/>
                  <a:gd name="T16" fmla="*/ 8 w 12"/>
                  <a:gd name="T17" fmla="*/ 6 h 12"/>
                  <a:gd name="T18" fmla="*/ 6 w 12"/>
                  <a:gd name="T19" fmla="*/ 8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" h="12">
                    <a:moveTo>
                      <a:pt x="6" y="0"/>
                    </a:moveTo>
                    <a:cubicBezTo>
                      <a:pt x="3" y="0"/>
                      <a:pt x="0" y="3"/>
                      <a:pt x="0" y="6"/>
                    </a:cubicBezTo>
                    <a:cubicBezTo>
                      <a:pt x="0" y="9"/>
                      <a:pt x="3" y="12"/>
                      <a:pt x="6" y="12"/>
                    </a:cubicBezTo>
                    <a:cubicBezTo>
                      <a:pt x="9" y="12"/>
                      <a:pt x="12" y="9"/>
                      <a:pt x="12" y="6"/>
                    </a:cubicBezTo>
                    <a:cubicBezTo>
                      <a:pt x="12" y="3"/>
                      <a:pt x="9" y="0"/>
                      <a:pt x="6" y="0"/>
                    </a:cubicBezTo>
                    <a:close/>
                    <a:moveTo>
                      <a:pt x="6" y="8"/>
                    </a:moveTo>
                    <a:cubicBezTo>
                      <a:pt x="5" y="8"/>
                      <a:pt x="4" y="7"/>
                      <a:pt x="4" y="6"/>
                    </a:cubicBezTo>
                    <a:cubicBezTo>
                      <a:pt x="4" y="5"/>
                      <a:pt x="5" y="4"/>
                      <a:pt x="6" y="4"/>
                    </a:cubicBezTo>
                    <a:cubicBezTo>
                      <a:pt x="7" y="4"/>
                      <a:pt x="8" y="5"/>
                      <a:pt x="8" y="6"/>
                    </a:cubicBezTo>
                    <a:cubicBezTo>
                      <a:pt x="8" y="7"/>
                      <a:pt x="7" y="8"/>
                      <a:pt x="6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sz="1050"/>
              </a:p>
            </p:txBody>
          </p:sp>
        </p:grpSp>
      </p:grpSp>
      <p:sp>
        <p:nvSpPr>
          <p:cNvPr id="56" name="TextBox 1"/>
          <p:cNvSpPr txBox="1"/>
          <p:nvPr/>
        </p:nvSpPr>
        <p:spPr>
          <a:xfrm>
            <a:off x="560616" y="218106"/>
            <a:ext cx="2167252" cy="507365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altLang="zh-CN" sz="2400" dirty="0">
                <a:solidFill>
                  <a:srgbClr val="063D54"/>
                </a:solidFill>
                <a:cs typeface="+mn-ea"/>
                <a:sym typeface="+mn-lt"/>
              </a:rPr>
              <a:t>1 </a:t>
            </a:r>
            <a:r>
              <a:rPr lang="en-US" altLang="zh-CN" sz="2400" dirty="0" err="1">
                <a:solidFill>
                  <a:srgbClr val="063D54"/>
                </a:solidFill>
                <a:cs typeface="+mn-ea"/>
                <a:sym typeface="+mn-lt"/>
              </a:rPr>
              <a:t>项目介绍</a:t>
            </a:r>
            <a:endParaRPr lang="en-US" altLang="zh-CN" sz="2400" dirty="0">
              <a:solidFill>
                <a:srgbClr val="063D54"/>
              </a:solidFill>
              <a:cs typeface="+mn-ea"/>
              <a:sym typeface="+mn-lt"/>
            </a:endParaRPr>
          </a:p>
        </p:txBody>
      </p:sp>
      <p:sp>
        <p:nvSpPr>
          <p:cNvPr id="57" name="TextBox 1"/>
          <p:cNvSpPr txBox="1"/>
          <p:nvPr/>
        </p:nvSpPr>
        <p:spPr>
          <a:xfrm>
            <a:off x="560616" y="613820"/>
            <a:ext cx="2123139" cy="315343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zh-CN" sz="1400" dirty="0">
                <a:solidFill>
                  <a:srgbClr val="063D54"/>
                </a:solidFill>
                <a:cs typeface="+mn-ea"/>
                <a:sym typeface="+mn-lt"/>
              </a:rPr>
              <a:t>PROJECT DESCRIPTION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500505" y="1752600"/>
            <a:ext cx="5871210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id-ID" sz="2000" spc="300" dirty="0">
                <a:solidFill>
                  <a:srgbClr val="063D54"/>
                </a:solidFill>
                <a:latin typeface="Montserrat"/>
                <a:sym typeface="+mn-ea"/>
              </a:rPr>
              <a:t>大型企业接受订单数量繁多，各种订单处理流程不同。仓库存放的货物品种繁多，储存方式复杂。随着订单数量的增加，企业管理者和操作人员的工作量会大幅上升。</a:t>
            </a:r>
            <a:endParaRPr lang="id-ID" sz="2000" spc="300" dirty="0">
              <a:solidFill>
                <a:srgbClr val="063D54"/>
              </a:solidFill>
              <a:latin typeface="Montserrat"/>
            </a:endParaRPr>
          </a:p>
          <a:p>
            <a:endParaRPr lang="zh-CN" altLang="en-US" sz="2000" dirty="0"/>
          </a:p>
        </p:txBody>
      </p:sp>
      <p:sp>
        <p:nvSpPr>
          <p:cNvPr id="6" name="文本框 5"/>
          <p:cNvSpPr txBox="1"/>
          <p:nvPr/>
        </p:nvSpPr>
        <p:spPr>
          <a:xfrm>
            <a:off x="1565275" y="4110355"/>
            <a:ext cx="5806440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id-ID" sz="2000" spc="300" dirty="0">
                <a:solidFill>
                  <a:srgbClr val="063D54"/>
                </a:solidFill>
                <a:latin typeface="Montserrat"/>
                <a:sym typeface="+mn-ea"/>
              </a:rPr>
              <a:t>针对这一情况，本系统在满足企业的基本管理功能基础上发挥信息系统的智能化，减轻企业管理人员和操作人员的工作负担。</a:t>
            </a:r>
            <a:endParaRPr lang="id-ID" sz="2000" spc="300" dirty="0">
              <a:solidFill>
                <a:srgbClr val="063D54"/>
              </a:solidFill>
              <a:latin typeface="Montserrat"/>
            </a:endParaRPr>
          </a:p>
          <a:p>
            <a:pPr algn="l"/>
            <a:r>
              <a:rPr lang="id-ID" sz="2000" spc="300" dirty="0">
                <a:solidFill>
                  <a:srgbClr val="063D54"/>
                </a:solidFill>
                <a:latin typeface="Montserrat"/>
                <a:sym typeface="+mn-ea"/>
              </a:rPr>
              <a:t>系统的主要目的是实时更新订单，库存等信息，以防止因为信息延迟所造成的库存短缺等问题</a:t>
            </a:r>
            <a:endParaRPr lang="en-US" sz="2000" dirty="0">
              <a:ea typeface="MS PGothic" panose="020B0600070205080204" charset="-128"/>
              <a:cs typeface="Lato Regular" charset="0"/>
              <a:sym typeface="Lato Regular" charset="0"/>
            </a:endParaRPr>
          </a:p>
          <a:p>
            <a:endParaRPr lang="zh-CN" altLang="en-US" sz="2000" dirty="0"/>
          </a:p>
        </p:txBody>
      </p:sp>
      <p:grpSp>
        <p:nvGrpSpPr>
          <p:cNvPr id="32" name="组合 31"/>
          <p:cNvGrpSpPr/>
          <p:nvPr/>
        </p:nvGrpSpPr>
        <p:grpSpPr>
          <a:xfrm>
            <a:off x="8726678" y="1309083"/>
            <a:ext cx="1999265" cy="1143513"/>
            <a:chOff x="819151" y="1007668"/>
            <a:chExt cx="1999265" cy="1143513"/>
          </a:xfrm>
        </p:grpSpPr>
        <p:grpSp>
          <p:nvGrpSpPr>
            <p:cNvPr id="33" name="Group 9"/>
            <p:cNvGrpSpPr/>
            <p:nvPr/>
          </p:nvGrpSpPr>
          <p:grpSpPr>
            <a:xfrm>
              <a:off x="1535359" y="1007668"/>
              <a:ext cx="621124" cy="621122"/>
              <a:chOff x="2797805" y="5264445"/>
              <a:chExt cx="621124" cy="621122"/>
            </a:xfrm>
            <a:noFill/>
          </p:grpSpPr>
          <p:sp>
            <p:nvSpPr>
              <p:cNvPr id="36" name="Freeform 148"/>
              <p:cNvSpPr>
                <a:spLocks noChangeArrowheads="1"/>
              </p:cNvSpPr>
              <p:nvPr/>
            </p:nvSpPr>
            <p:spPr bwMode="auto">
              <a:xfrm>
                <a:off x="2797805" y="5264445"/>
                <a:ext cx="269543" cy="269543"/>
              </a:xfrm>
              <a:custGeom>
                <a:avLst/>
                <a:gdLst>
                  <a:gd name="T0" fmla="*/ 194 w 404"/>
                  <a:gd name="T1" fmla="*/ 0 h 404"/>
                  <a:gd name="T2" fmla="*/ 0 w 404"/>
                  <a:gd name="T3" fmla="*/ 194 h 404"/>
                  <a:gd name="T4" fmla="*/ 209 w 404"/>
                  <a:gd name="T5" fmla="*/ 403 h 404"/>
                  <a:gd name="T6" fmla="*/ 403 w 404"/>
                  <a:gd name="T7" fmla="*/ 209 h 404"/>
                  <a:gd name="T8" fmla="*/ 194 w 404"/>
                  <a:gd name="T9" fmla="*/ 0 h 4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404">
                    <a:moveTo>
                      <a:pt x="194" y="0"/>
                    </a:moveTo>
                    <a:lnTo>
                      <a:pt x="0" y="194"/>
                    </a:lnTo>
                    <a:lnTo>
                      <a:pt x="209" y="403"/>
                    </a:lnTo>
                    <a:lnTo>
                      <a:pt x="403" y="209"/>
                    </a:lnTo>
                    <a:lnTo>
                      <a:pt x="194" y="0"/>
                    </a:lnTo>
                  </a:path>
                </a:pathLst>
              </a:custGeom>
              <a:grpFill/>
              <a:ln w="34290" cap="flat">
                <a:solidFill>
                  <a:schemeClr val="bg1"/>
                </a:solidFill>
                <a:bevel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solidFill>
                    <a:schemeClr val="bg1"/>
                  </a:solidFill>
                  <a:latin typeface="Montserrat Light" charset="0"/>
                </a:endParaRPr>
              </a:p>
            </p:txBody>
          </p:sp>
          <p:sp>
            <p:nvSpPr>
              <p:cNvPr id="37" name="Freeform 149"/>
              <p:cNvSpPr>
                <a:spLocks noChangeArrowheads="1"/>
              </p:cNvSpPr>
              <p:nvPr/>
            </p:nvSpPr>
            <p:spPr bwMode="auto">
              <a:xfrm>
                <a:off x="2897420" y="5364058"/>
                <a:ext cx="521509" cy="521509"/>
              </a:xfrm>
              <a:custGeom>
                <a:avLst/>
                <a:gdLst>
                  <a:gd name="T0" fmla="*/ 313 w 784"/>
                  <a:gd name="T1" fmla="*/ 0 h 784"/>
                  <a:gd name="T2" fmla="*/ 0 w 784"/>
                  <a:gd name="T3" fmla="*/ 313 h 784"/>
                  <a:gd name="T4" fmla="*/ 462 w 784"/>
                  <a:gd name="T5" fmla="*/ 783 h 784"/>
                  <a:gd name="T6" fmla="*/ 783 w 784"/>
                  <a:gd name="T7" fmla="*/ 470 h 784"/>
                  <a:gd name="T8" fmla="*/ 313 w 784"/>
                  <a:gd name="T9" fmla="*/ 0 h 7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84" h="784">
                    <a:moveTo>
                      <a:pt x="313" y="0"/>
                    </a:moveTo>
                    <a:lnTo>
                      <a:pt x="0" y="313"/>
                    </a:lnTo>
                    <a:lnTo>
                      <a:pt x="462" y="783"/>
                    </a:lnTo>
                    <a:lnTo>
                      <a:pt x="783" y="470"/>
                    </a:lnTo>
                    <a:lnTo>
                      <a:pt x="313" y="0"/>
                    </a:lnTo>
                  </a:path>
                </a:pathLst>
              </a:custGeom>
              <a:grpFill/>
              <a:ln w="34290" cap="flat">
                <a:solidFill>
                  <a:schemeClr val="bg1"/>
                </a:solidFill>
                <a:bevel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solidFill>
                    <a:schemeClr val="bg1"/>
                  </a:solidFill>
                  <a:latin typeface="Montserrat Light" charset="0"/>
                </a:endParaRPr>
              </a:p>
            </p:txBody>
          </p:sp>
          <p:sp>
            <p:nvSpPr>
              <p:cNvPr id="38" name="Line 150"/>
              <p:cNvSpPr>
                <a:spLocks noChangeShapeType="1"/>
              </p:cNvSpPr>
              <p:nvPr/>
            </p:nvSpPr>
            <p:spPr bwMode="auto">
              <a:xfrm>
                <a:off x="2856402" y="5384566"/>
                <a:ext cx="87895" cy="90826"/>
              </a:xfrm>
              <a:prstGeom prst="line">
                <a:avLst/>
              </a:prstGeom>
              <a:grpFill/>
              <a:ln w="34290" cap="flat">
                <a:solidFill>
                  <a:schemeClr val="bg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solidFill>
                    <a:schemeClr val="bg1"/>
                  </a:solidFill>
                  <a:latin typeface="Montserrat Light" charset="0"/>
                </a:endParaRPr>
              </a:p>
            </p:txBody>
          </p:sp>
          <p:sp>
            <p:nvSpPr>
              <p:cNvPr id="44" name="Line 151"/>
              <p:cNvSpPr>
                <a:spLocks noChangeShapeType="1"/>
              </p:cNvSpPr>
              <p:nvPr/>
            </p:nvSpPr>
            <p:spPr bwMode="auto">
              <a:xfrm>
                <a:off x="2917927" y="5323042"/>
                <a:ext cx="87895" cy="87895"/>
              </a:xfrm>
              <a:prstGeom prst="line">
                <a:avLst/>
              </a:prstGeom>
              <a:grpFill/>
              <a:ln w="34290" cap="flat">
                <a:solidFill>
                  <a:schemeClr val="bg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solidFill>
                    <a:schemeClr val="bg1"/>
                  </a:solidFill>
                  <a:latin typeface="Montserrat Light" charset="0"/>
                </a:endParaRPr>
              </a:p>
            </p:txBody>
          </p:sp>
        </p:grpSp>
        <p:sp>
          <p:nvSpPr>
            <p:cNvPr id="35" name="Rectangle 17"/>
            <p:cNvSpPr/>
            <p:nvPr/>
          </p:nvSpPr>
          <p:spPr>
            <a:xfrm>
              <a:off x="819151" y="1843404"/>
              <a:ext cx="199926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spc="600" dirty="0">
                  <a:solidFill>
                    <a:schemeClr val="bg1"/>
                  </a:solidFill>
                  <a:latin typeface="Montserrat" charset="0"/>
                  <a:ea typeface="Montserrat" charset="0"/>
                  <a:cs typeface="Montserrat" charset="0"/>
                </a:rPr>
                <a:t>TITLE HERE</a:t>
              </a: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8739884" y="4064621"/>
            <a:ext cx="1999265" cy="1297257"/>
            <a:chOff x="840961" y="3890325"/>
            <a:chExt cx="1999265" cy="1297257"/>
          </a:xfrm>
        </p:grpSpPr>
        <p:grpSp>
          <p:nvGrpSpPr>
            <p:cNvPr id="47" name="Group 18"/>
            <p:cNvGrpSpPr/>
            <p:nvPr/>
          </p:nvGrpSpPr>
          <p:grpSpPr>
            <a:xfrm>
              <a:off x="1582770" y="3890325"/>
              <a:ext cx="521508" cy="635771"/>
              <a:chOff x="15759151" y="8302288"/>
              <a:chExt cx="521508" cy="635771"/>
            </a:xfrm>
          </p:grpSpPr>
          <p:sp>
            <p:nvSpPr>
              <p:cNvPr id="53" name="Line 217"/>
              <p:cNvSpPr>
                <a:spLocks noChangeShapeType="1"/>
              </p:cNvSpPr>
              <p:nvPr/>
            </p:nvSpPr>
            <p:spPr bwMode="auto">
              <a:xfrm>
                <a:off x="15817747" y="8489798"/>
                <a:ext cx="2931" cy="445332"/>
              </a:xfrm>
              <a:prstGeom prst="line">
                <a:avLst/>
              </a:prstGeom>
              <a:noFill/>
              <a:ln w="34290" cap="flat">
                <a:solidFill>
                  <a:schemeClr val="bg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Montserrat Light" charset="0"/>
                </a:endParaRPr>
              </a:p>
            </p:txBody>
          </p:sp>
          <p:sp>
            <p:nvSpPr>
              <p:cNvPr id="54" name="Line 218"/>
              <p:cNvSpPr>
                <a:spLocks noChangeShapeType="1"/>
              </p:cNvSpPr>
              <p:nvPr/>
            </p:nvSpPr>
            <p:spPr bwMode="auto">
              <a:xfrm>
                <a:off x="16219134" y="8302290"/>
                <a:ext cx="2929" cy="445332"/>
              </a:xfrm>
              <a:prstGeom prst="line">
                <a:avLst/>
              </a:prstGeom>
              <a:noFill/>
              <a:ln w="34290" cap="flat">
                <a:solidFill>
                  <a:schemeClr val="bg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Montserrat Light" charset="0"/>
                </a:endParaRPr>
              </a:p>
            </p:txBody>
          </p:sp>
          <p:sp>
            <p:nvSpPr>
              <p:cNvPr id="55" name="Line 219"/>
              <p:cNvSpPr>
                <a:spLocks noChangeShapeType="1"/>
              </p:cNvSpPr>
              <p:nvPr/>
            </p:nvSpPr>
            <p:spPr bwMode="auto">
              <a:xfrm>
                <a:off x="16016975" y="8680235"/>
                <a:ext cx="2931" cy="257824"/>
              </a:xfrm>
              <a:prstGeom prst="line">
                <a:avLst/>
              </a:prstGeom>
              <a:noFill/>
              <a:ln w="34290" cap="flat">
                <a:solidFill>
                  <a:schemeClr val="bg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Montserrat Light" charset="0"/>
                </a:endParaRPr>
              </a:p>
            </p:txBody>
          </p:sp>
          <p:sp>
            <p:nvSpPr>
              <p:cNvPr id="58" name="Line 220"/>
              <p:cNvSpPr>
                <a:spLocks noChangeShapeType="1"/>
              </p:cNvSpPr>
              <p:nvPr/>
            </p:nvSpPr>
            <p:spPr bwMode="auto">
              <a:xfrm>
                <a:off x="16016975" y="8302290"/>
                <a:ext cx="2931" cy="257824"/>
              </a:xfrm>
              <a:prstGeom prst="line">
                <a:avLst/>
              </a:prstGeom>
              <a:noFill/>
              <a:ln w="34290" cap="flat">
                <a:solidFill>
                  <a:schemeClr val="bg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Montserrat Light" charset="0"/>
                </a:endParaRPr>
              </a:p>
            </p:txBody>
          </p:sp>
          <p:sp>
            <p:nvSpPr>
              <p:cNvPr id="59" name="Freeform 221"/>
              <p:cNvSpPr>
                <a:spLocks noChangeArrowheads="1"/>
              </p:cNvSpPr>
              <p:nvPr/>
            </p:nvSpPr>
            <p:spPr bwMode="auto">
              <a:xfrm>
                <a:off x="15759151" y="8372607"/>
                <a:ext cx="120124" cy="120122"/>
              </a:xfrm>
              <a:custGeom>
                <a:avLst/>
                <a:gdLst>
                  <a:gd name="T0" fmla="*/ 179 w 180"/>
                  <a:gd name="T1" fmla="*/ 90 h 180"/>
                  <a:gd name="T2" fmla="*/ 179 w 180"/>
                  <a:gd name="T3" fmla="*/ 90 h 180"/>
                  <a:gd name="T4" fmla="*/ 89 w 180"/>
                  <a:gd name="T5" fmla="*/ 179 h 180"/>
                  <a:gd name="T6" fmla="*/ 0 w 180"/>
                  <a:gd name="T7" fmla="*/ 90 h 180"/>
                  <a:gd name="T8" fmla="*/ 89 w 180"/>
                  <a:gd name="T9" fmla="*/ 0 h 180"/>
                  <a:gd name="T10" fmla="*/ 179 w 180"/>
                  <a:gd name="T11" fmla="*/ 90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0" h="180">
                    <a:moveTo>
                      <a:pt x="179" y="90"/>
                    </a:moveTo>
                    <a:lnTo>
                      <a:pt x="179" y="90"/>
                    </a:lnTo>
                    <a:cubicBezTo>
                      <a:pt x="179" y="134"/>
                      <a:pt x="142" y="179"/>
                      <a:pt x="89" y="179"/>
                    </a:cubicBezTo>
                    <a:cubicBezTo>
                      <a:pt x="37" y="179"/>
                      <a:pt x="0" y="134"/>
                      <a:pt x="0" y="90"/>
                    </a:cubicBezTo>
                    <a:cubicBezTo>
                      <a:pt x="0" y="37"/>
                      <a:pt x="37" y="0"/>
                      <a:pt x="89" y="0"/>
                    </a:cubicBezTo>
                    <a:cubicBezTo>
                      <a:pt x="142" y="0"/>
                      <a:pt x="179" y="37"/>
                      <a:pt x="179" y="90"/>
                    </a:cubicBezTo>
                  </a:path>
                </a:pathLst>
              </a:custGeom>
              <a:noFill/>
              <a:ln w="34290" cap="flat">
                <a:solidFill>
                  <a:schemeClr val="bg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Montserrat Light" charset="0"/>
                </a:endParaRPr>
              </a:p>
            </p:txBody>
          </p:sp>
          <p:sp>
            <p:nvSpPr>
              <p:cNvPr id="60" name="Freeform 222"/>
              <p:cNvSpPr>
                <a:spLocks noChangeArrowheads="1"/>
              </p:cNvSpPr>
              <p:nvPr/>
            </p:nvSpPr>
            <p:spPr bwMode="auto">
              <a:xfrm>
                <a:off x="16154677" y="8747622"/>
                <a:ext cx="125982" cy="120122"/>
              </a:xfrm>
              <a:custGeom>
                <a:avLst/>
                <a:gdLst>
                  <a:gd name="T0" fmla="*/ 187 w 188"/>
                  <a:gd name="T1" fmla="*/ 89 h 180"/>
                  <a:gd name="T2" fmla="*/ 187 w 188"/>
                  <a:gd name="T3" fmla="*/ 89 h 180"/>
                  <a:gd name="T4" fmla="*/ 97 w 188"/>
                  <a:gd name="T5" fmla="*/ 179 h 180"/>
                  <a:gd name="T6" fmla="*/ 0 w 188"/>
                  <a:gd name="T7" fmla="*/ 89 h 180"/>
                  <a:gd name="T8" fmla="*/ 97 w 188"/>
                  <a:gd name="T9" fmla="*/ 0 h 180"/>
                  <a:gd name="T10" fmla="*/ 187 w 188"/>
                  <a:gd name="T11" fmla="*/ 89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8" h="180">
                    <a:moveTo>
                      <a:pt x="187" y="89"/>
                    </a:moveTo>
                    <a:lnTo>
                      <a:pt x="187" y="89"/>
                    </a:lnTo>
                    <a:cubicBezTo>
                      <a:pt x="187" y="141"/>
                      <a:pt x="142" y="179"/>
                      <a:pt x="97" y="179"/>
                    </a:cubicBezTo>
                    <a:cubicBezTo>
                      <a:pt x="45" y="179"/>
                      <a:pt x="0" y="141"/>
                      <a:pt x="0" y="89"/>
                    </a:cubicBezTo>
                    <a:cubicBezTo>
                      <a:pt x="0" y="37"/>
                      <a:pt x="45" y="0"/>
                      <a:pt x="97" y="0"/>
                    </a:cubicBezTo>
                    <a:cubicBezTo>
                      <a:pt x="142" y="0"/>
                      <a:pt x="187" y="37"/>
                      <a:pt x="187" y="89"/>
                    </a:cubicBezTo>
                  </a:path>
                </a:pathLst>
              </a:custGeom>
              <a:noFill/>
              <a:ln w="34290" cap="flat">
                <a:solidFill>
                  <a:schemeClr val="bg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Montserrat Light" charset="0"/>
                </a:endParaRPr>
              </a:p>
            </p:txBody>
          </p:sp>
          <p:sp>
            <p:nvSpPr>
              <p:cNvPr id="61" name="Freeform 223"/>
              <p:cNvSpPr>
                <a:spLocks noChangeArrowheads="1"/>
              </p:cNvSpPr>
              <p:nvPr/>
            </p:nvSpPr>
            <p:spPr bwMode="auto">
              <a:xfrm>
                <a:off x="15955451" y="8560114"/>
                <a:ext cx="120122" cy="120122"/>
              </a:xfrm>
              <a:custGeom>
                <a:avLst/>
                <a:gdLst>
                  <a:gd name="T0" fmla="*/ 180 w 181"/>
                  <a:gd name="T1" fmla="*/ 89 h 180"/>
                  <a:gd name="T2" fmla="*/ 180 w 181"/>
                  <a:gd name="T3" fmla="*/ 89 h 180"/>
                  <a:gd name="T4" fmla="*/ 90 w 181"/>
                  <a:gd name="T5" fmla="*/ 179 h 180"/>
                  <a:gd name="T6" fmla="*/ 0 w 181"/>
                  <a:gd name="T7" fmla="*/ 89 h 180"/>
                  <a:gd name="T8" fmla="*/ 90 w 181"/>
                  <a:gd name="T9" fmla="*/ 0 h 180"/>
                  <a:gd name="T10" fmla="*/ 180 w 181"/>
                  <a:gd name="T11" fmla="*/ 89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1" h="180">
                    <a:moveTo>
                      <a:pt x="180" y="89"/>
                    </a:moveTo>
                    <a:lnTo>
                      <a:pt x="180" y="89"/>
                    </a:lnTo>
                    <a:cubicBezTo>
                      <a:pt x="180" y="142"/>
                      <a:pt x="142" y="179"/>
                      <a:pt x="90" y="179"/>
                    </a:cubicBezTo>
                    <a:cubicBezTo>
                      <a:pt x="45" y="179"/>
                      <a:pt x="0" y="142"/>
                      <a:pt x="0" y="89"/>
                    </a:cubicBezTo>
                    <a:cubicBezTo>
                      <a:pt x="0" y="37"/>
                      <a:pt x="45" y="0"/>
                      <a:pt x="90" y="0"/>
                    </a:cubicBezTo>
                    <a:cubicBezTo>
                      <a:pt x="142" y="0"/>
                      <a:pt x="180" y="37"/>
                      <a:pt x="180" y="89"/>
                    </a:cubicBezTo>
                  </a:path>
                </a:pathLst>
              </a:custGeom>
              <a:noFill/>
              <a:ln w="34290" cap="flat">
                <a:solidFill>
                  <a:schemeClr val="bg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Montserrat Light" charset="0"/>
                </a:endParaRPr>
              </a:p>
            </p:txBody>
          </p:sp>
          <p:sp>
            <p:nvSpPr>
              <p:cNvPr id="62" name="Line 224"/>
              <p:cNvSpPr>
                <a:spLocks noChangeShapeType="1"/>
              </p:cNvSpPr>
              <p:nvPr/>
            </p:nvSpPr>
            <p:spPr bwMode="auto">
              <a:xfrm>
                <a:off x="15817747" y="8302288"/>
                <a:ext cx="2931" cy="70317"/>
              </a:xfrm>
              <a:prstGeom prst="line">
                <a:avLst/>
              </a:prstGeom>
              <a:noFill/>
              <a:ln w="34290" cap="flat">
                <a:solidFill>
                  <a:schemeClr val="bg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Montserrat Light" charset="0"/>
                </a:endParaRPr>
              </a:p>
            </p:txBody>
          </p:sp>
          <p:sp>
            <p:nvSpPr>
              <p:cNvPr id="63" name="Line 225"/>
              <p:cNvSpPr>
                <a:spLocks noChangeShapeType="1"/>
              </p:cNvSpPr>
              <p:nvPr/>
            </p:nvSpPr>
            <p:spPr bwMode="auto">
              <a:xfrm>
                <a:off x="16219134" y="8867742"/>
                <a:ext cx="2929" cy="70317"/>
              </a:xfrm>
              <a:prstGeom prst="line">
                <a:avLst/>
              </a:prstGeom>
              <a:noFill/>
              <a:ln w="34290" cap="flat">
                <a:solidFill>
                  <a:schemeClr val="bg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Montserrat Light" charset="0"/>
                </a:endParaRPr>
              </a:p>
            </p:txBody>
          </p:sp>
        </p:grpSp>
        <p:sp>
          <p:nvSpPr>
            <p:cNvPr id="52" name="Rectangle 29"/>
            <p:cNvSpPr/>
            <p:nvPr/>
          </p:nvSpPr>
          <p:spPr>
            <a:xfrm>
              <a:off x="840961" y="4879805"/>
              <a:ext cx="199926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spc="600" dirty="0">
                  <a:solidFill>
                    <a:schemeClr val="bg1"/>
                  </a:solidFill>
                  <a:latin typeface="Montserrat" charset="0"/>
                  <a:ea typeface="Montserrat" charset="0"/>
                  <a:cs typeface="Montserrat" charset="0"/>
                </a:rPr>
                <a:t>TITLE </a:t>
              </a:r>
              <a:r>
                <a:rPr lang="en-US" sz="1400" b="1" spc="600" dirty="0" smtClean="0">
                  <a:solidFill>
                    <a:schemeClr val="bg1"/>
                  </a:solidFill>
                  <a:latin typeface="Montserrat" charset="0"/>
                  <a:ea typeface="Montserrat" charset="0"/>
                  <a:cs typeface="Montserrat" charset="0"/>
                </a:rPr>
                <a:t>HERE</a:t>
              </a:r>
              <a:endParaRPr lang="en-US" sz="1400" b="1" spc="600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6" grpId="0"/>
      <p:bldP spid="57" grpId="0"/>
      <p:bldP spid="3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_矩形 2"/>
          <p:cNvSpPr/>
          <p:nvPr>
            <p:custDataLst>
              <p:tags r:id="rId2"/>
            </p:custDataLst>
          </p:nvPr>
        </p:nvSpPr>
        <p:spPr>
          <a:xfrm>
            <a:off x="1524001" y="2711450"/>
            <a:ext cx="1573213" cy="15367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6000" dirty="0">
                <a:solidFill>
                  <a:srgbClr val="FCFCFC"/>
                </a:solidFill>
                <a:latin typeface="Gungsuh" panose="02030600000101010101" pitchFamily="18" charset="-127"/>
              </a:rPr>
              <a:t>02</a:t>
            </a:r>
            <a:endParaRPr lang="zh-CN" altLang="en-US" sz="6000" dirty="0">
              <a:solidFill>
                <a:srgbClr val="FCFCFC"/>
              </a:solidFill>
              <a:latin typeface="Gungsuh" panose="02030600000101010101" pitchFamily="18" charset="-127"/>
            </a:endParaRPr>
          </a:p>
        </p:txBody>
      </p:sp>
      <p:sp>
        <p:nvSpPr>
          <p:cNvPr id="4" name="PA_文本框 3"/>
          <p:cNvSpPr txBox="1"/>
          <p:nvPr>
            <p:custDataLst>
              <p:tags r:id="rId3"/>
            </p:custDataLst>
          </p:nvPr>
        </p:nvSpPr>
        <p:spPr>
          <a:xfrm>
            <a:off x="1460501" y="2727325"/>
            <a:ext cx="1636713" cy="400050"/>
          </a:xfrm>
          <a:prstGeom prst="rect">
            <a:avLst/>
          </a:prstGeom>
          <a:noFill/>
        </p:spPr>
        <p:txBody>
          <a:bodyPr lIns="0" rIns="0"/>
          <a:lstStyle/>
          <a:p>
            <a:pPr algn="r">
              <a:defRPr/>
            </a:pPr>
            <a:r>
              <a:rPr lang="en-US" altLang="zh-CN" sz="2000" spc="500" dirty="0">
                <a:solidFill>
                  <a:srgbClr val="FCFCFC"/>
                </a:solidFill>
                <a:latin typeface="Gungsuh" panose="02030600000101010101" pitchFamily="18" charset="-127"/>
              </a:rPr>
              <a:t>PART</a:t>
            </a:r>
            <a:endParaRPr lang="zh-CN" altLang="en-US" sz="2000" spc="500" dirty="0">
              <a:solidFill>
                <a:srgbClr val="FCFCFC"/>
              </a:solidFill>
              <a:latin typeface="Gungsuh" panose="02030600000101010101" pitchFamily="18" charset="-127"/>
            </a:endParaRPr>
          </a:p>
        </p:txBody>
      </p:sp>
      <p:sp>
        <p:nvSpPr>
          <p:cNvPr id="5" name="PA_文本框 4"/>
          <p:cNvSpPr txBox="1"/>
          <p:nvPr>
            <p:custDataLst>
              <p:tags r:id="rId4"/>
            </p:custDataLst>
          </p:nvPr>
        </p:nvSpPr>
        <p:spPr>
          <a:xfrm>
            <a:off x="3097214" y="2979738"/>
            <a:ext cx="7570787" cy="1136650"/>
          </a:xfrm>
          <a:prstGeom prst="rect">
            <a:avLst/>
          </a:prstGeom>
          <a:noFill/>
        </p:spPr>
        <p:txBody>
          <a:bodyPr rIns="360000">
            <a:normAutofit/>
          </a:bodyPr>
          <a:lstStyle/>
          <a:p>
            <a:pPr algn="r">
              <a:defRPr/>
            </a:pPr>
            <a:r>
              <a:rPr lang="zh-CN" altLang="en-US" sz="4800" dirty="0">
                <a:solidFill>
                  <a:schemeClr val="accent1">
                    <a:lumMod val="75000"/>
                  </a:schemeClr>
                </a:solidFill>
              </a:rPr>
              <a:t>项目流程</a:t>
            </a:r>
          </a:p>
        </p:txBody>
      </p:sp>
      <p:cxnSp>
        <p:nvCxnSpPr>
          <p:cNvPr id="10" name="PA_直接连接符 9"/>
          <p:cNvCxnSpPr/>
          <p:nvPr>
            <p:custDataLst>
              <p:tags r:id="rId5"/>
            </p:custDataLst>
          </p:nvPr>
        </p:nvCxnSpPr>
        <p:spPr>
          <a:xfrm>
            <a:off x="3483429" y="3848100"/>
            <a:ext cx="7184571" cy="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 autoUpdateAnimBg="0"/>
      <p:bldP spid="4" grpId="0"/>
      <p:bldP spid="5" grpId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菱形 3"/>
          <p:cNvSpPr/>
          <p:nvPr/>
        </p:nvSpPr>
        <p:spPr>
          <a:xfrm>
            <a:off x="4007768" y="1052736"/>
            <a:ext cx="1584176" cy="936104"/>
          </a:xfrm>
          <a:prstGeom prst="diamond">
            <a:avLst/>
          </a:prstGeom>
          <a:solidFill>
            <a:srgbClr val="ACED7B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223792" y="1393031"/>
            <a:ext cx="1152128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是否接订单？</a:t>
            </a:r>
            <a:endParaRPr lang="zh-CN" altLang="en-US" sz="1400" dirty="0"/>
          </a:p>
        </p:txBody>
      </p:sp>
      <p:cxnSp>
        <p:nvCxnSpPr>
          <p:cNvPr id="7" name="直接箭头连接符 6"/>
          <p:cNvCxnSpPr>
            <a:stCxn id="4" idx="2"/>
          </p:cNvCxnSpPr>
          <p:nvPr/>
        </p:nvCxnSpPr>
        <p:spPr>
          <a:xfrm>
            <a:off x="4799856" y="1988840"/>
            <a:ext cx="0" cy="432048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871864" y="2041103"/>
            <a:ext cx="864096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是</a:t>
            </a:r>
            <a:endParaRPr lang="en-US" altLang="zh-CN" sz="1400" dirty="0" smtClean="0"/>
          </a:p>
        </p:txBody>
      </p:sp>
      <p:sp>
        <p:nvSpPr>
          <p:cNvPr id="10" name="矩形 9"/>
          <p:cNvSpPr/>
          <p:nvPr/>
        </p:nvSpPr>
        <p:spPr>
          <a:xfrm>
            <a:off x="4223792" y="2420888"/>
            <a:ext cx="1224136" cy="43204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367808" y="2492896"/>
            <a:ext cx="1512168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订单分解</a:t>
            </a:r>
            <a:endParaRPr lang="zh-CN" altLang="en-US" sz="1400" dirty="0"/>
          </a:p>
        </p:txBody>
      </p:sp>
      <p:cxnSp>
        <p:nvCxnSpPr>
          <p:cNvPr id="12" name="直接箭头连接符 11"/>
          <p:cNvCxnSpPr/>
          <p:nvPr/>
        </p:nvCxnSpPr>
        <p:spPr>
          <a:xfrm>
            <a:off x="4799856" y="2852936"/>
            <a:ext cx="0" cy="432048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菱形 12"/>
          <p:cNvSpPr/>
          <p:nvPr/>
        </p:nvSpPr>
        <p:spPr>
          <a:xfrm>
            <a:off x="3935760" y="3284984"/>
            <a:ext cx="1800200" cy="864096"/>
          </a:xfrm>
          <a:prstGeom prst="diamond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151784" y="3573016"/>
            <a:ext cx="1296144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物料是否充足？</a:t>
            </a:r>
            <a:endParaRPr lang="zh-CN" altLang="en-US" sz="1400" dirty="0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4799856" y="4149080"/>
            <a:ext cx="0" cy="432048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871864" y="4201343"/>
            <a:ext cx="864096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是</a:t>
            </a:r>
            <a:endParaRPr lang="en-US" altLang="zh-CN" sz="1400" dirty="0" smtClean="0"/>
          </a:p>
        </p:txBody>
      </p:sp>
      <p:sp>
        <p:nvSpPr>
          <p:cNvPr id="20" name="矩形 19"/>
          <p:cNvSpPr/>
          <p:nvPr/>
        </p:nvSpPr>
        <p:spPr>
          <a:xfrm>
            <a:off x="4223792" y="4581128"/>
            <a:ext cx="1224136" cy="4320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4367808" y="4653136"/>
            <a:ext cx="1512168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出库</a:t>
            </a:r>
            <a:r>
              <a:rPr lang="en-US" altLang="zh-CN" sz="1400" dirty="0" smtClean="0"/>
              <a:t>/</a:t>
            </a:r>
            <a:r>
              <a:rPr lang="zh-CN" altLang="en-US" sz="1400" dirty="0" smtClean="0"/>
              <a:t>入库</a:t>
            </a:r>
            <a:endParaRPr lang="zh-CN" altLang="en-US" sz="1400" dirty="0"/>
          </a:p>
        </p:txBody>
      </p:sp>
      <p:cxnSp>
        <p:nvCxnSpPr>
          <p:cNvPr id="22" name="直接箭头连接符 21"/>
          <p:cNvCxnSpPr/>
          <p:nvPr/>
        </p:nvCxnSpPr>
        <p:spPr>
          <a:xfrm>
            <a:off x="4799856" y="5013176"/>
            <a:ext cx="0" cy="432048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4223792" y="5445224"/>
            <a:ext cx="1224136" cy="432048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583832" y="5517232"/>
            <a:ext cx="1512168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生产</a:t>
            </a:r>
            <a:endParaRPr lang="en-US" altLang="zh-CN" sz="1400" dirty="0" smtClean="0"/>
          </a:p>
        </p:txBody>
      </p:sp>
      <p:cxnSp>
        <p:nvCxnSpPr>
          <p:cNvPr id="26" name="直接连接符 25"/>
          <p:cNvCxnSpPr>
            <a:endCxn id="23" idx="1"/>
          </p:cNvCxnSpPr>
          <p:nvPr/>
        </p:nvCxnSpPr>
        <p:spPr>
          <a:xfrm>
            <a:off x="3647728" y="5661248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5447928" y="5661248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flipV="1">
            <a:off x="3647728" y="4797152"/>
            <a:ext cx="0" cy="8640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 flipV="1">
            <a:off x="6023992" y="4797152"/>
            <a:ext cx="0" cy="8640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endCxn id="20" idx="1"/>
          </p:cNvCxnSpPr>
          <p:nvPr/>
        </p:nvCxnSpPr>
        <p:spPr>
          <a:xfrm>
            <a:off x="3647728" y="4797152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 flipH="1">
            <a:off x="5447928" y="4797152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783632" y="4941168"/>
            <a:ext cx="936104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不足物料申请</a:t>
            </a:r>
            <a:endParaRPr lang="zh-CN" altLang="en-US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6168008" y="4941168"/>
            <a:ext cx="936104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多余物料回退</a:t>
            </a:r>
            <a:endParaRPr lang="zh-CN" altLang="en-US" sz="1400" dirty="0"/>
          </a:p>
        </p:txBody>
      </p:sp>
      <p:cxnSp>
        <p:nvCxnSpPr>
          <p:cNvPr id="41" name="直接箭头连接符 40"/>
          <p:cNvCxnSpPr/>
          <p:nvPr/>
        </p:nvCxnSpPr>
        <p:spPr>
          <a:xfrm>
            <a:off x="4799856" y="5877272"/>
            <a:ext cx="0" cy="432048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13" idx="3"/>
          </p:cNvCxnSpPr>
          <p:nvPr/>
        </p:nvCxnSpPr>
        <p:spPr>
          <a:xfrm>
            <a:off x="5735960" y="3717032"/>
            <a:ext cx="100811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951984" y="3429000"/>
            <a:ext cx="432048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否</a:t>
            </a:r>
            <a:endParaRPr lang="zh-CN" altLang="en-US" sz="1400" dirty="0"/>
          </a:p>
        </p:txBody>
      </p:sp>
      <p:sp>
        <p:nvSpPr>
          <p:cNvPr id="45" name="矩形 44"/>
          <p:cNvSpPr/>
          <p:nvPr/>
        </p:nvSpPr>
        <p:spPr>
          <a:xfrm>
            <a:off x="6744072" y="3429000"/>
            <a:ext cx="1584176" cy="5760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6816080" y="3458496"/>
            <a:ext cx="151216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通知采购员缺货商品清单</a:t>
            </a:r>
            <a:endParaRPr lang="zh-CN" altLang="en-US" sz="1400" dirty="0"/>
          </a:p>
        </p:txBody>
      </p:sp>
      <p:cxnSp>
        <p:nvCxnSpPr>
          <p:cNvPr id="47" name="直接箭头连接符 46"/>
          <p:cNvCxnSpPr/>
          <p:nvPr/>
        </p:nvCxnSpPr>
        <p:spPr>
          <a:xfrm>
            <a:off x="8328248" y="3717032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8832304" y="3573016"/>
            <a:ext cx="1224136" cy="2880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8904312" y="3573017"/>
            <a:ext cx="1224136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联系供应商</a:t>
            </a:r>
            <a:endParaRPr lang="zh-CN" altLang="en-US" sz="1400" dirty="0"/>
          </a:p>
        </p:txBody>
      </p:sp>
      <p:cxnSp>
        <p:nvCxnSpPr>
          <p:cNvPr id="51" name="直接箭头连接符 50"/>
          <p:cNvCxnSpPr/>
          <p:nvPr/>
        </p:nvCxnSpPr>
        <p:spPr>
          <a:xfrm>
            <a:off x="9408368" y="3861048"/>
            <a:ext cx="0" cy="648072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9480376" y="3913311"/>
            <a:ext cx="936104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供应商提供货物</a:t>
            </a:r>
            <a:endParaRPr lang="en-US" altLang="zh-CN" sz="1400" dirty="0" smtClean="0"/>
          </a:p>
        </p:txBody>
      </p:sp>
      <p:sp>
        <p:nvSpPr>
          <p:cNvPr id="56" name="矩形 55"/>
          <p:cNvSpPr/>
          <p:nvPr/>
        </p:nvSpPr>
        <p:spPr>
          <a:xfrm>
            <a:off x="8832304" y="4509120"/>
            <a:ext cx="1152128" cy="36004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8" name="直接箭头连接符 57"/>
          <p:cNvCxnSpPr>
            <a:stCxn id="56" idx="2"/>
          </p:cNvCxnSpPr>
          <p:nvPr/>
        </p:nvCxnSpPr>
        <p:spPr>
          <a:xfrm>
            <a:off x="9408368" y="4869160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矩形 58"/>
          <p:cNvSpPr/>
          <p:nvPr/>
        </p:nvSpPr>
        <p:spPr>
          <a:xfrm>
            <a:off x="8832304" y="5229200"/>
            <a:ext cx="1224136" cy="5760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TextBox 60"/>
          <p:cNvSpPr txBox="1"/>
          <p:nvPr/>
        </p:nvSpPr>
        <p:spPr>
          <a:xfrm>
            <a:off x="8904312" y="5243948"/>
            <a:ext cx="10801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更新库存数据库</a:t>
            </a:r>
            <a:endParaRPr lang="zh-CN" altLang="en-US" sz="1400" dirty="0"/>
          </a:p>
        </p:txBody>
      </p:sp>
      <p:cxnSp>
        <p:nvCxnSpPr>
          <p:cNvPr id="63" name="直接连接符 62"/>
          <p:cNvCxnSpPr>
            <a:endCxn id="59" idx="1"/>
          </p:cNvCxnSpPr>
          <p:nvPr/>
        </p:nvCxnSpPr>
        <p:spPr>
          <a:xfrm>
            <a:off x="8256240" y="5517232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 flipV="1">
            <a:off x="8256240" y="4293096"/>
            <a:ext cx="0" cy="1224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 flipH="1">
            <a:off x="5303912" y="4278348"/>
            <a:ext cx="29523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/>
          <p:cNvCxnSpPr/>
          <p:nvPr/>
        </p:nvCxnSpPr>
        <p:spPr>
          <a:xfrm>
            <a:off x="5303912" y="4273351"/>
            <a:ext cx="0" cy="3077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矩形 78"/>
          <p:cNvSpPr/>
          <p:nvPr/>
        </p:nvSpPr>
        <p:spPr>
          <a:xfrm>
            <a:off x="7608168" y="620688"/>
            <a:ext cx="720080" cy="216024"/>
          </a:xfrm>
          <a:prstGeom prst="rect">
            <a:avLst/>
          </a:prstGeom>
          <a:solidFill>
            <a:srgbClr val="ACED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TextBox 79"/>
          <p:cNvSpPr txBox="1"/>
          <p:nvPr/>
        </p:nvSpPr>
        <p:spPr>
          <a:xfrm>
            <a:off x="8472264" y="563428"/>
            <a:ext cx="1224136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订单接收员</a:t>
            </a:r>
            <a:endParaRPr lang="zh-CN" altLang="en-US" sz="1400" dirty="0"/>
          </a:p>
        </p:txBody>
      </p:sp>
      <p:sp>
        <p:nvSpPr>
          <p:cNvPr id="81" name="矩形 80"/>
          <p:cNvSpPr/>
          <p:nvPr/>
        </p:nvSpPr>
        <p:spPr>
          <a:xfrm>
            <a:off x="7608168" y="965980"/>
            <a:ext cx="720080" cy="21602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8472264" y="908720"/>
            <a:ext cx="1224136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订单分解员</a:t>
            </a:r>
            <a:endParaRPr lang="zh-CN" altLang="en-US" sz="1400" dirty="0"/>
          </a:p>
        </p:txBody>
      </p:sp>
      <p:sp>
        <p:nvSpPr>
          <p:cNvPr id="83" name="矩形 82"/>
          <p:cNvSpPr/>
          <p:nvPr/>
        </p:nvSpPr>
        <p:spPr>
          <a:xfrm>
            <a:off x="7608168" y="1326020"/>
            <a:ext cx="720080" cy="2160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TextBox 83"/>
          <p:cNvSpPr txBox="1"/>
          <p:nvPr/>
        </p:nvSpPr>
        <p:spPr>
          <a:xfrm>
            <a:off x="8472264" y="1268760"/>
            <a:ext cx="1224136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仓库管理员</a:t>
            </a:r>
            <a:endParaRPr lang="zh-CN" altLang="en-US" sz="1400" dirty="0"/>
          </a:p>
        </p:txBody>
      </p:sp>
      <p:sp>
        <p:nvSpPr>
          <p:cNvPr id="55" name="TextBox 54"/>
          <p:cNvSpPr txBox="1"/>
          <p:nvPr/>
        </p:nvSpPr>
        <p:spPr>
          <a:xfrm>
            <a:off x="8976320" y="4509120"/>
            <a:ext cx="1152128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接受货物</a:t>
            </a:r>
            <a:endParaRPr lang="zh-CN" altLang="en-US" sz="1400" dirty="0"/>
          </a:p>
        </p:txBody>
      </p:sp>
      <p:sp>
        <p:nvSpPr>
          <p:cNvPr id="85" name="矩形 84"/>
          <p:cNvSpPr/>
          <p:nvPr/>
        </p:nvSpPr>
        <p:spPr>
          <a:xfrm>
            <a:off x="7608168" y="1686060"/>
            <a:ext cx="720080" cy="21602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8472264" y="1628800"/>
            <a:ext cx="1224136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采购人员</a:t>
            </a:r>
            <a:endParaRPr lang="en-US" altLang="zh-CN" sz="1400" dirty="0" smtClean="0"/>
          </a:p>
        </p:txBody>
      </p:sp>
      <p:sp>
        <p:nvSpPr>
          <p:cNvPr id="87" name="矩形 86"/>
          <p:cNvSpPr/>
          <p:nvPr/>
        </p:nvSpPr>
        <p:spPr>
          <a:xfrm>
            <a:off x="7608168" y="2026355"/>
            <a:ext cx="720080" cy="21602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TextBox 87"/>
          <p:cNvSpPr txBox="1"/>
          <p:nvPr/>
        </p:nvSpPr>
        <p:spPr>
          <a:xfrm>
            <a:off x="8472264" y="1969095"/>
            <a:ext cx="1224136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生产工人</a:t>
            </a:r>
            <a:endParaRPr lang="en-US" altLang="zh-CN" sz="1400" dirty="0" smtClean="0"/>
          </a:p>
        </p:txBody>
      </p:sp>
      <p:sp>
        <p:nvSpPr>
          <p:cNvPr id="89" name="矩形 88"/>
          <p:cNvSpPr/>
          <p:nvPr/>
        </p:nvSpPr>
        <p:spPr>
          <a:xfrm>
            <a:off x="2135560" y="2276872"/>
            <a:ext cx="1224136" cy="360040"/>
          </a:xfrm>
          <a:prstGeom prst="rect">
            <a:avLst/>
          </a:prstGeom>
          <a:solidFill>
            <a:srgbClr val="F3A3EF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400" dirty="0" smtClean="0">
                <a:solidFill>
                  <a:schemeClr val="tx1"/>
                </a:solidFill>
              </a:rPr>
              <a:t>样板</a:t>
            </a:r>
            <a:r>
              <a:rPr lang="zh-CN" altLang="en-US" sz="1400" dirty="0" smtClean="0">
                <a:solidFill>
                  <a:schemeClr val="tx1"/>
                </a:solidFill>
              </a:rPr>
              <a:t>设计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2135560" y="3530504"/>
            <a:ext cx="1224136" cy="360040"/>
          </a:xfrm>
          <a:prstGeom prst="rect">
            <a:avLst/>
          </a:prstGeom>
          <a:solidFill>
            <a:srgbClr val="F3A3EF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申请材料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92" name="直接箭头连接符 91"/>
          <p:cNvCxnSpPr>
            <a:stCxn id="89" idx="2"/>
            <a:endCxn id="90" idx="0"/>
          </p:cNvCxnSpPr>
          <p:nvPr/>
        </p:nvCxnSpPr>
        <p:spPr>
          <a:xfrm>
            <a:off x="2747628" y="2636912"/>
            <a:ext cx="0" cy="8935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/>
          <p:cNvCxnSpPr>
            <a:stCxn id="90" idx="3"/>
            <a:endCxn id="13" idx="1"/>
          </p:cNvCxnSpPr>
          <p:nvPr/>
        </p:nvCxnSpPr>
        <p:spPr>
          <a:xfrm>
            <a:off x="3359696" y="3710524"/>
            <a:ext cx="576064" cy="65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箭头连接符 96"/>
          <p:cNvCxnSpPr/>
          <p:nvPr/>
        </p:nvCxnSpPr>
        <p:spPr>
          <a:xfrm flipH="1">
            <a:off x="2999656" y="4653136"/>
            <a:ext cx="122413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矩形 97"/>
          <p:cNvSpPr/>
          <p:nvPr/>
        </p:nvSpPr>
        <p:spPr>
          <a:xfrm>
            <a:off x="1991544" y="4437112"/>
            <a:ext cx="1008112" cy="360040"/>
          </a:xfrm>
          <a:prstGeom prst="rect">
            <a:avLst/>
          </a:prstGeom>
          <a:solidFill>
            <a:srgbClr val="F3A3EF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样板制作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7608168" y="2386395"/>
            <a:ext cx="720080" cy="216024"/>
          </a:xfrm>
          <a:prstGeom prst="rect">
            <a:avLst/>
          </a:prstGeom>
          <a:solidFill>
            <a:srgbClr val="F3A3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TextBox 99"/>
          <p:cNvSpPr txBox="1"/>
          <p:nvPr/>
        </p:nvSpPr>
        <p:spPr>
          <a:xfrm>
            <a:off x="8472264" y="2329135"/>
            <a:ext cx="1512168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产品开发工程师</a:t>
            </a:r>
            <a:endParaRPr lang="en-US" altLang="zh-CN" sz="1400" dirty="0" smtClean="0"/>
          </a:p>
        </p:txBody>
      </p:sp>
    </p:spTree>
  </p:cSld>
  <p:clrMapOvr>
    <a:masterClrMapping/>
  </p:clrMapOvr>
  <p:transition spd="slow" advTm="0"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_矩形 2"/>
          <p:cNvSpPr/>
          <p:nvPr>
            <p:custDataLst>
              <p:tags r:id="rId2"/>
            </p:custDataLst>
          </p:nvPr>
        </p:nvSpPr>
        <p:spPr>
          <a:xfrm>
            <a:off x="1524001" y="2711450"/>
            <a:ext cx="1573213" cy="15367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6000" dirty="0">
                <a:solidFill>
                  <a:srgbClr val="FCFCFC"/>
                </a:solidFill>
                <a:latin typeface="Gungsuh" panose="02030600000101010101" pitchFamily="18" charset="-127"/>
              </a:rPr>
              <a:t>03</a:t>
            </a:r>
            <a:endParaRPr lang="zh-CN" altLang="en-US" sz="6000" dirty="0">
              <a:solidFill>
                <a:srgbClr val="FCFCFC"/>
              </a:solidFill>
              <a:latin typeface="Gungsuh" panose="02030600000101010101" pitchFamily="18" charset="-127"/>
            </a:endParaRPr>
          </a:p>
        </p:txBody>
      </p:sp>
      <p:sp>
        <p:nvSpPr>
          <p:cNvPr id="4" name="PA_文本框 3"/>
          <p:cNvSpPr txBox="1"/>
          <p:nvPr>
            <p:custDataLst>
              <p:tags r:id="rId3"/>
            </p:custDataLst>
          </p:nvPr>
        </p:nvSpPr>
        <p:spPr>
          <a:xfrm>
            <a:off x="1460501" y="2727325"/>
            <a:ext cx="1636713" cy="400050"/>
          </a:xfrm>
          <a:prstGeom prst="rect">
            <a:avLst/>
          </a:prstGeom>
          <a:noFill/>
        </p:spPr>
        <p:txBody>
          <a:bodyPr lIns="0" rIns="0"/>
          <a:lstStyle/>
          <a:p>
            <a:pPr algn="r">
              <a:defRPr/>
            </a:pPr>
            <a:r>
              <a:rPr lang="en-US" altLang="zh-CN" sz="2000" spc="500" dirty="0">
                <a:solidFill>
                  <a:srgbClr val="FCFCFC"/>
                </a:solidFill>
                <a:latin typeface="Gungsuh" panose="02030600000101010101" pitchFamily="18" charset="-127"/>
              </a:rPr>
              <a:t>PART</a:t>
            </a:r>
            <a:endParaRPr lang="zh-CN" altLang="en-US" sz="2000" spc="500" dirty="0">
              <a:solidFill>
                <a:srgbClr val="FCFCFC"/>
              </a:solidFill>
              <a:latin typeface="Gungsuh" panose="02030600000101010101" pitchFamily="18" charset="-127"/>
            </a:endParaRPr>
          </a:p>
        </p:txBody>
      </p:sp>
      <p:sp>
        <p:nvSpPr>
          <p:cNvPr id="5" name="PA_文本框 4"/>
          <p:cNvSpPr txBox="1"/>
          <p:nvPr>
            <p:custDataLst>
              <p:tags r:id="rId4"/>
            </p:custDataLst>
          </p:nvPr>
        </p:nvSpPr>
        <p:spPr>
          <a:xfrm>
            <a:off x="3097214" y="2979738"/>
            <a:ext cx="7570787" cy="1136650"/>
          </a:xfrm>
          <a:prstGeom prst="rect">
            <a:avLst/>
          </a:prstGeom>
          <a:noFill/>
        </p:spPr>
        <p:txBody>
          <a:bodyPr rIns="360000">
            <a:normAutofit/>
          </a:bodyPr>
          <a:lstStyle/>
          <a:p>
            <a:pPr algn="r">
              <a:defRPr/>
            </a:pPr>
            <a:r>
              <a:rPr lang="zh-CN" altLang="en-US" sz="4800" dirty="0" smtClean="0">
                <a:solidFill>
                  <a:schemeClr val="accent1">
                    <a:lumMod val="75000"/>
                  </a:schemeClr>
                </a:solidFill>
              </a:rPr>
              <a:t>客户需求</a:t>
            </a:r>
            <a:endParaRPr lang="zh-CN" altLang="en-US" sz="48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0" name="PA_直接连接符 9"/>
          <p:cNvCxnSpPr/>
          <p:nvPr>
            <p:custDataLst>
              <p:tags r:id="rId5"/>
            </p:custDataLst>
          </p:nvPr>
        </p:nvCxnSpPr>
        <p:spPr>
          <a:xfrm>
            <a:off x="3483429" y="3848100"/>
            <a:ext cx="7184571" cy="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 autoUpdateAnimBg="0"/>
      <p:bldP spid="4" grpId="0"/>
      <p:bldP spid="5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4"/>
          <p:cNvGrpSpPr/>
          <p:nvPr/>
        </p:nvGrpSpPr>
        <p:grpSpPr>
          <a:xfrm>
            <a:off x="8806423" y="1451979"/>
            <a:ext cx="2667872" cy="3697560"/>
            <a:chOff x="6641917" y="1659316"/>
            <a:chExt cx="2000903" cy="2773170"/>
          </a:xfrm>
        </p:grpSpPr>
        <p:grpSp>
          <p:nvGrpSpPr>
            <p:cNvPr id="3" name="Group 49"/>
            <p:cNvGrpSpPr/>
            <p:nvPr/>
          </p:nvGrpSpPr>
          <p:grpSpPr>
            <a:xfrm>
              <a:off x="6641917" y="3222583"/>
              <a:ext cx="1987562" cy="1209903"/>
              <a:chOff x="6641917" y="3222583"/>
              <a:chExt cx="1987562" cy="1209903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6858016" y="3556186"/>
                <a:ext cx="1643074" cy="8763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 sz="1400" dirty="0">
                    <a:solidFill>
                      <a:srgbClr val="0070C0"/>
                    </a:solidFill>
                    <a:cs typeface="+mn-ea"/>
                    <a:sym typeface="+mn-lt"/>
                  </a:rPr>
                  <a:t>分类分类不同的物料，将相同类别的物料分，方便用户查看，包括增加物料类别，减少物料类别，筛选物料类别等</a:t>
                </a: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6641917" y="3222583"/>
                <a:ext cx="1987562" cy="3924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2800" dirty="0">
                    <a:solidFill>
                      <a:srgbClr val="7F7F7F"/>
                    </a:solidFill>
                    <a:cs typeface="+mn-ea"/>
                    <a:sym typeface="+mn-lt"/>
                  </a:rPr>
                  <a:t>d)	</a:t>
                </a:r>
                <a:r>
                  <a:rPr lang="zh-CN" altLang="en-US" sz="2800" dirty="0">
                    <a:solidFill>
                      <a:srgbClr val="7F7F7F"/>
                    </a:solidFill>
                    <a:cs typeface="+mn-ea"/>
                    <a:sym typeface="+mn-lt"/>
                  </a:rPr>
                  <a:t>物料类别管理</a:t>
                </a:r>
              </a:p>
            </p:txBody>
          </p:sp>
        </p:grpSp>
        <p:sp>
          <p:nvSpPr>
            <p:cNvPr id="11" name="Rectangle 10"/>
            <p:cNvSpPr/>
            <p:nvPr/>
          </p:nvSpPr>
          <p:spPr>
            <a:xfrm rot="2700000">
              <a:off x="7088589" y="1659316"/>
              <a:ext cx="1113306" cy="11133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cs typeface="+mn-ea"/>
                <a:sym typeface="+mn-lt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 rot="13500000">
              <a:off x="8038786" y="2080739"/>
              <a:ext cx="94761" cy="111330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cs typeface="+mn-ea"/>
                <a:sym typeface="+mn-lt"/>
              </a:endParaRPr>
            </a:p>
          </p:txBody>
        </p:sp>
        <p:grpSp>
          <p:nvGrpSpPr>
            <p:cNvPr id="4" name="Group 39"/>
            <p:cNvGrpSpPr/>
            <p:nvPr/>
          </p:nvGrpSpPr>
          <p:grpSpPr>
            <a:xfrm>
              <a:off x="7429520" y="2000246"/>
              <a:ext cx="366050" cy="355413"/>
              <a:chOff x="6251143" y="1082816"/>
              <a:chExt cx="366050" cy="355413"/>
            </a:xfrm>
            <a:solidFill>
              <a:schemeClr val="accent6"/>
            </a:solidFill>
          </p:grpSpPr>
          <p:sp>
            <p:nvSpPr>
              <p:cNvPr id="25" name="AutoShape 16"/>
              <p:cNvSpPr/>
              <p:nvPr/>
            </p:nvSpPr>
            <p:spPr bwMode="auto">
              <a:xfrm>
                <a:off x="6434481" y="1277418"/>
                <a:ext cx="45678" cy="46304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cubicBezTo>
                      <a:pt x="4838" y="0"/>
                      <a:pt x="0" y="4841"/>
                      <a:pt x="0" y="10800"/>
                    </a:cubicBezTo>
                    <a:cubicBezTo>
                      <a:pt x="0" y="16758"/>
                      <a:pt x="4838" y="21599"/>
                      <a:pt x="10800" y="21599"/>
                    </a:cubicBezTo>
                    <a:cubicBezTo>
                      <a:pt x="16761" y="21599"/>
                      <a:pt x="21600" y="16758"/>
                      <a:pt x="21600" y="10800"/>
                    </a:cubicBezTo>
                    <a:cubicBezTo>
                      <a:pt x="21600" y="4841"/>
                      <a:pt x="16761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8965"/>
                <a:endParaRPr lang="en-US" sz="40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cs typeface="+mn-ea"/>
                  <a:sym typeface="+mn-lt"/>
                </a:endParaRPr>
              </a:p>
            </p:txBody>
          </p:sp>
          <p:sp>
            <p:nvSpPr>
              <p:cNvPr id="26" name="AutoShape 17"/>
              <p:cNvSpPr/>
              <p:nvPr/>
            </p:nvSpPr>
            <p:spPr bwMode="auto">
              <a:xfrm>
                <a:off x="6251143" y="1082816"/>
                <a:ext cx="366050" cy="355413"/>
              </a:xfrm>
              <a:custGeom>
                <a:avLst/>
                <a:gdLst>
                  <a:gd name="T0" fmla="*/ 10473 w 20946"/>
                  <a:gd name="T1" fmla="*/ 10800 h 21600"/>
                  <a:gd name="T2" fmla="*/ 10473 w 20946"/>
                  <a:gd name="T3" fmla="*/ 10800 h 21600"/>
                  <a:gd name="T4" fmla="*/ 10473 w 20946"/>
                  <a:gd name="T5" fmla="*/ 10800 h 21600"/>
                  <a:gd name="T6" fmla="*/ 10473 w 20946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0946" h="21600">
                    <a:moveTo>
                      <a:pt x="18509" y="15329"/>
                    </a:moveTo>
                    <a:lnTo>
                      <a:pt x="11782" y="15329"/>
                    </a:lnTo>
                    <a:cubicBezTo>
                      <a:pt x="10699" y="15329"/>
                      <a:pt x="9818" y="14391"/>
                      <a:pt x="9818" y="13238"/>
                    </a:cubicBezTo>
                    <a:cubicBezTo>
                      <a:pt x="9818" y="12086"/>
                      <a:pt x="10699" y="11148"/>
                      <a:pt x="11782" y="11148"/>
                    </a:cubicBezTo>
                    <a:lnTo>
                      <a:pt x="17673" y="11148"/>
                    </a:lnTo>
                    <a:cubicBezTo>
                      <a:pt x="18077" y="11142"/>
                      <a:pt x="18477" y="10934"/>
                      <a:pt x="18721" y="10588"/>
                    </a:cubicBezTo>
                    <a:cubicBezTo>
                      <a:pt x="18789" y="10491"/>
                      <a:pt x="18842" y="10381"/>
                      <a:pt x="18885" y="10267"/>
                    </a:cubicBezTo>
                    <a:cubicBezTo>
                      <a:pt x="18890" y="10251"/>
                      <a:pt x="18901" y="10239"/>
                      <a:pt x="18906" y="10224"/>
                    </a:cubicBezTo>
                    <a:cubicBezTo>
                      <a:pt x="19377" y="10880"/>
                      <a:pt x="19636" y="11686"/>
                      <a:pt x="19636" y="12541"/>
                    </a:cubicBezTo>
                    <a:cubicBezTo>
                      <a:pt x="19636" y="13613"/>
                      <a:pt x="19230" y="14607"/>
                      <a:pt x="18509" y="15329"/>
                    </a:cubicBezTo>
                    <a:moveTo>
                      <a:pt x="17673" y="17767"/>
                    </a:moveTo>
                    <a:cubicBezTo>
                      <a:pt x="17673" y="19114"/>
                      <a:pt x="16647" y="20206"/>
                      <a:pt x="15382" y="20206"/>
                    </a:cubicBezTo>
                    <a:lnTo>
                      <a:pt x="3600" y="20206"/>
                    </a:lnTo>
                    <a:cubicBezTo>
                      <a:pt x="2334" y="20206"/>
                      <a:pt x="1309" y="19114"/>
                      <a:pt x="1309" y="17767"/>
                    </a:cubicBezTo>
                    <a:lnTo>
                      <a:pt x="1309" y="6786"/>
                    </a:lnTo>
                    <a:cubicBezTo>
                      <a:pt x="1931" y="7334"/>
                      <a:pt x="2730" y="7664"/>
                      <a:pt x="3600" y="7664"/>
                    </a:cubicBezTo>
                    <a:lnTo>
                      <a:pt x="14400" y="7664"/>
                    </a:lnTo>
                    <a:lnTo>
                      <a:pt x="17018" y="7664"/>
                    </a:lnTo>
                    <a:cubicBezTo>
                      <a:pt x="17379" y="7664"/>
                      <a:pt x="17673" y="7976"/>
                      <a:pt x="17673" y="8361"/>
                    </a:cubicBezTo>
                    <a:lnTo>
                      <a:pt x="17673" y="9754"/>
                    </a:lnTo>
                    <a:lnTo>
                      <a:pt x="11782" y="9754"/>
                    </a:lnTo>
                    <a:cubicBezTo>
                      <a:pt x="9974" y="9754"/>
                      <a:pt x="8509" y="11314"/>
                      <a:pt x="8509" y="13238"/>
                    </a:cubicBezTo>
                    <a:cubicBezTo>
                      <a:pt x="8509" y="15163"/>
                      <a:pt x="9974" y="16722"/>
                      <a:pt x="11782" y="16722"/>
                    </a:cubicBezTo>
                    <a:lnTo>
                      <a:pt x="17673" y="16722"/>
                    </a:lnTo>
                    <a:cubicBezTo>
                      <a:pt x="17673" y="16722"/>
                      <a:pt x="17673" y="17767"/>
                      <a:pt x="17673" y="17767"/>
                    </a:cubicBezTo>
                    <a:close/>
                    <a:moveTo>
                      <a:pt x="16363" y="5574"/>
                    </a:moveTo>
                    <a:lnTo>
                      <a:pt x="16363" y="6270"/>
                    </a:lnTo>
                    <a:lnTo>
                      <a:pt x="14400" y="6270"/>
                    </a:lnTo>
                    <a:lnTo>
                      <a:pt x="3600" y="6270"/>
                    </a:lnTo>
                    <a:cubicBezTo>
                      <a:pt x="3246" y="6270"/>
                      <a:pt x="2916" y="6179"/>
                      <a:pt x="2617" y="6027"/>
                    </a:cubicBezTo>
                    <a:lnTo>
                      <a:pt x="2617" y="5574"/>
                    </a:lnTo>
                    <a:cubicBezTo>
                      <a:pt x="2617" y="5574"/>
                      <a:pt x="16363" y="5574"/>
                      <a:pt x="16363" y="5574"/>
                    </a:cubicBezTo>
                    <a:close/>
                    <a:moveTo>
                      <a:pt x="16363" y="4877"/>
                    </a:moveTo>
                    <a:lnTo>
                      <a:pt x="2617" y="4877"/>
                    </a:lnTo>
                    <a:lnTo>
                      <a:pt x="2617" y="4180"/>
                    </a:lnTo>
                    <a:lnTo>
                      <a:pt x="16363" y="4180"/>
                    </a:lnTo>
                    <a:cubicBezTo>
                      <a:pt x="16363" y="4180"/>
                      <a:pt x="16363" y="4877"/>
                      <a:pt x="16363" y="4877"/>
                    </a:cubicBezTo>
                    <a:close/>
                    <a:moveTo>
                      <a:pt x="16363" y="3483"/>
                    </a:moveTo>
                    <a:lnTo>
                      <a:pt x="2617" y="3483"/>
                    </a:lnTo>
                    <a:lnTo>
                      <a:pt x="2617" y="2787"/>
                    </a:lnTo>
                    <a:lnTo>
                      <a:pt x="16363" y="2787"/>
                    </a:lnTo>
                    <a:cubicBezTo>
                      <a:pt x="16363" y="2787"/>
                      <a:pt x="16363" y="3483"/>
                      <a:pt x="16363" y="3483"/>
                    </a:cubicBezTo>
                    <a:close/>
                    <a:moveTo>
                      <a:pt x="3600" y="1393"/>
                    </a:moveTo>
                    <a:lnTo>
                      <a:pt x="14400" y="1393"/>
                    </a:lnTo>
                    <a:lnTo>
                      <a:pt x="17018" y="1393"/>
                    </a:lnTo>
                    <a:cubicBezTo>
                      <a:pt x="17379" y="1393"/>
                      <a:pt x="17673" y="1705"/>
                      <a:pt x="17673" y="2090"/>
                    </a:cubicBezTo>
                    <a:lnTo>
                      <a:pt x="17673" y="3832"/>
                    </a:lnTo>
                    <a:lnTo>
                      <a:pt x="17673" y="4180"/>
                    </a:lnTo>
                    <a:lnTo>
                      <a:pt x="17673" y="6398"/>
                    </a:lnTo>
                    <a:cubicBezTo>
                      <a:pt x="17466" y="6321"/>
                      <a:pt x="17249" y="6270"/>
                      <a:pt x="17018" y="6270"/>
                    </a:cubicBezTo>
                    <a:lnTo>
                      <a:pt x="17018" y="5574"/>
                    </a:lnTo>
                    <a:lnTo>
                      <a:pt x="17018" y="4180"/>
                    </a:lnTo>
                    <a:lnTo>
                      <a:pt x="17018" y="2787"/>
                    </a:lnTo>
                    <a:cubicBezTo>
                      <a:pt x="17018" y="2401"/>
                      <a:pt x="16724" y="2090"/>
                      <a:pt x="16363" y="2090"/>
                    </a:cubicBezTo>
                    <a:lnTo>
                      <a:pt x="2617" y="2090"/>
                    </a:lnTo>
                    <a:cubicBezTo>
                      <a:pt x="2256" y="2090"/>
                      <a:pt x="1963" y="2401"/>
                      <a:pt x="1963" y="2787"/>
                    </a:cubicBezTo>
                    <a:lnTo>
                      <a:pt x="1963" y="4180"/>
                    </a:lnTo>
                    <a:lnTo>
                      <a:pt x="1963" y="5534"/>
                    </a:lnTo>
                    <a:cubicBezTo>
                      <a:pt x="1559" y="5094"/>
                      <a:pt x="1309" y="4495"/>
                      <a:pt x="1309" y="3832"/>
                    </a:cubicBezTo>
                    <a:cubicBezTo>
                      <a:pt x="1309" y="2485"/>
                      <a:pt x="2334" y="1393"/>
                      <a:pt x="3600" y="1393"/>
                    </a:cubicBezTo>
                    <a:moveTo>
                      <a:pt x="18983" y="8361"/>
                    </a:moveTo>
                    <a:lnTo>
                      <a:pt x="18982" y="8361"/>
                    </a:lnTo>
                    <a:lnTo>
                      <a:pt x="18982" y="4180"/>
                    </a:lnTo>
                    <a:lnTo>
                      <a:pt x="18982" y="3832"/>
                    </a:lnTo>
                    <a:lnTo>
                      <a:pt x="18982" y="2090"/>
                    </a:lnTo>
                    <a:cubicBezTo>
                      <a:pt x="18982" y="935"/>
                      <a:pt x="18102" y="0"/>
                      <a:pt x="17018" y="0"/>
                    </a:cubicBezTo>
                    <a:lnTo>
                      <a:pt x="14400" y="0"/>
                    </a:lnTo>
                    <a:lnTo>
                      <a:pt x="3600" y="0"/>
                    </a:lnTo>
                    <a:cubicBezTo>
                      <a:pt x="1614" y="0"/>
                      <a:pt x="0" y="1719"/>
                      <a:pt x="0" y="3832"/>
                    </a:cubicBezTo>
                    <a:lnTo>
                      <a:pt x="0" y="17767"/>
                    </a:lnTo>
                    <a:cubicBezTo>
                      <a:pt x="0" y="19880"/>
                      <a:pt x="1614" y="21600"/>
                      <a:pt x="3600" y="21600"/>
                    </a:cubicBezTo>
                    <a:lnTo>
                      <a:pt x="15382" y="21600"/>
                    </a:lnTo>
                    <a:cubicBezTo>
                      <a:pt x="17366" y="21600"/>
                      <a:pt x="18982" y="19880"/>
                      <a:pt x="18982" y="17767"/>
                    </a:cubicBezTo>
                    <a:lnTo>
                      <a:pt x="18982" y="16722"/>
                    </a:lnTo>
                    <a:lnTo>
                      <a:pt x="18983" y="16722"/>
                    </a:lnTo>
                    <a:cubicBezTo>
                      <a:pt x="21600" y="14631"/>
                      <a:pt x="21600" y="10452"/>
                      <a:pt x="18983" y="8361"/>
                    </a:cubicBezTo>
                  </a:path>
                </a:pathLst>
              </a:custGeom>
              <a:solidFill>
                <a:srgbClr val="A5A5A5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8965"/>
                <a:endParaRPr lang="en-US" sz="4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43" name="组合 42"/>
          <p:cNvGrpSpPr/>
          <p:nvPr/>
        </p:nvGrpSpPr>
        <p:grpSpPr>
          <a:xfrm>
            <a:off x="6147381" y="993113"/>
            <a:ext cx="2605201" cy="4174502"/>
            <a:chOff x="6147381" y="993113"/>
            <a:chExt cx="2605201" cy="4174502"/>
          </a:xfrm>
        </p:grpSpPr>
        <p:grpSp>
          <p:nvGrpSpPr>
            <p:cNvPr id="7" name="组合 6"/>
            <p:cNvGrpSpPr/>
            <p:nvPr/>
          </p:nvGrpSpPr>
          <p:grpSpPr>
            <a:xfrm>
              <a:off x="6147381" y="993113"/>
              <a:ext cx="2605201" cy="4174502"/>
              <a:chOff x="6245923" y="1636399"/>
              <a:chExt cx="2605201" cy="4174502"/>
            </a:xfrm>
          </p:grpSpPr>
          <p:grpSp>
            <p:nvGrpSpPr>
              <p:cNvPr id="6" name="Group 48"/>
              <p:cNvGrpSpPr/>
              <p:nvPr/>
            </p:nvGrpSpPr>
            <p:grpSpPr>
              <a:xfrm>
                <a:off x="6245923" y="4226527"/>
                <a:ext cx="2605201" cy="1584374"/>
                <a:chOff x="4684442" y="3169890"/>
                <a:chExt cx="1953901" cy="1188279"/>
              </a:xfrm>
            </p:grpSpPr>
            <p:sp>
              <p:nvSpPr>
                <p:cNvPr id="21" name="Rectangle 20"/>
                <p:cNvSpPr/>
                <p:nvPr/>
              </p:nvSpPr>
              <p:spPr>
                <a:xfrm>
                  <a:off x="4786314" y="3643318"/>
                  <a:ext cx="1643074" cy="71485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zh-CN" altLang="en-US" sz="1400" dirty="0">
                      <a:solidFill>
                        <a:srgbClr val="0070C0"/>
                      </a:solidFill>
                      <a:cs typeface="+mn-ea"/>
                      <a:sym typeface="+mn-lt"/>
                    </a:rPr>
                    <a:t>分类不同的货品，将相同类别的物品归类，方便用户查看，包括增加货品类别，减少货品类别等。</a:t>
                  </a:r>
                </a:p>
              </p:txBody>
            </p:sp>
            <p:sp>
              <p:nvSpPr>
                <p:cNvPr id="22" name="Rectangle 21"/>
                <p:cNvSpPr/>
                <p:nvPr/>
              </p:nvSpPr>
              <p:spPr>
                <a:xfrm>
                  <a:off x="4684442" y="3169890"/>
                  <a:ext cx="1953901" cy="39241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altLang="zh-CN" sz="2800" dirty="0">
                      <a:cs typeface="+mn-ea"/>
                      <a:sym typeface="+mn-lt"/>
                    </a:rPr>
                    <a:t>c)	</a:t>
                  </a:r>
                  <a:r>
                    <a:rPr lang="zh-CN" altLang="en-US" sz="2800" dirty="0">
                      <a:cs typeface="+mn-ea"/>
                      <a:sym typeface="+mn-lt"/>
                    </a:rPr>
                    <a:t>货品类别管理</a:t>
                  </a:r>
                </a:p>
              </p:txBody>
            </p:sp>
          </p:grpSp>
          <p:sp>
            <p:nvSpPr>
              <p:cNvPr id="10" name="Rectangle 9"/>
              <p:cNvSpPr/>
              <p:nvPr/>
            </p:nvSpPr>
            <p:spPr>
              <a:xfrm rot="2700000">
                <a:off x="6689183" y="2212420"/>
                <a:ext cx="1484408" cy="148440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cs typeface="+mn-ea"/>
                  <a:sym typeface="+mn-lt"/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 rot="8100000">
                <a:off x="7939616" y="1636399"/>
                <a:ext cx="126348" cy="148440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>
                  <a:cs typeface="+mn-ea"/>
                  <a:sym typeface="+mn-lt"/>
                </a:endParaRPr>
              </a:p>
            </p:txBody>
          </p:sp>
        </p:grpSp>
        <p:grpSp>
          <p:nvGrpSpPr>
            <p:cNvPr id="41" name="组合 40"/>
            <p:cNvGrpSpPr/>
            <p:nvPr/>
          </p:nvGrpSpPr>
          <p:grpSpPr>
            <a:xfrm>
              <a:off x="7088811" y="1998206"/>
              <a:ext cx="488067" cy="488901"/>
              <a:chOff x="7143757" y="2666995"/>
              <a:chExt cx="488067" cy="488901"/>
            </a:xfrm>
          </p:grpSpPr>
          <p:sp>
            <p:nvSpPr>
              <p:cNvPr id="27" name="AutoShape 18"/>
              <p:cNvSpPr/>
              <p:nvPr/>
            </p:nvSpPr>
            <p:spPr bwMode="auto">
              <a:xfrm>
                <a:off x="7143757" y="2666995"/>
                <a:ext cx="488067" cy="48890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249" y="19799"/>
                    </a:moveTo>
                    <a:cubicBezTo>
                      <a:pt x="20249" y="20048"/>
                      <a:pt x="20048" y="20249"/>
                      <a:pt x="19799" y="20249"/>
                    </a:cubicBezTo>
                    <a:lnTo>
                      <a:pt x="1800" y="20249"/>
                    </a:lnTo>
                    <a:cubicBezTo>
                      <a:pt x="1551" y="20249"/>
                      <a:pt x="1349" y="20048"/>
                      <a:pt x="1349" y="19799"/>
                    </a:cubicBezTo>
                    <a:lnTo>
                      <a:pt x="1349" y="3824"/>
                    </a:lnTo>
                    <a:cubicBezTo>
                      <a:pt x="1349" y="3576"/>
                      <a:pt x="1551" y="3375"/>
                      <a:pt x="1800" y="3375"/>
                    </a:cubicBezTo>
                    <a:lnTo>
                      <a:pt x="4724" y="3375"/>
                    </a:lnTo>
                    <a:lnTo>
                      <a:pt x="4724" y="4725"/>
                    </a:lnTo>
                    <a:cubicBezTo>
                      <a:pt x="4724" y="5098"/>
                      <a:pt x="5027" y="5400"/>
                      <a:pt x="5399" y="5400"/>
                    </a:cubicBezTo>
                    <a:cubicBezTo>
                      <a:pt x="5772" y="5400"/>
                      <a:pt x="6074" y="5098"/>
                      <a:pt x="6074" y="4725"/>
                    </a:cubicBezTo>
                    <a:lnTo>
                      <a:pt x="6074" y="3375"/>
                    </a:lnTo>
                    <a:lnTo>
                      <a:pt x="10124" y="3375"/>
                    </a:lnTo>
                    <a:lnTo>
                      <a:pt x="10124" y="4725"/>
                    </a:lnTo>
                    <a:cubicBezTo>
                      <a:pt x="10124" y="5098"/>
                      <a:pt x="10427" y="5400"/>
                      <a:pt x="10800" y="5400"/>
                    </a:cubicBezTo>
                    <a:cubicBezTo>
                      <a:pt x="11172" y="5400"/>
                      <a:pt x="11474" y="5098"/>
                      <a:pt x="11474" y="4725"/>
                    </a:cubicBezTo>
                    <a:lnTo>
                      <a:pt x="11474" y="3375"/>
                    </a:lnTo>
                    <a:lnTo>
                      <a:pt x="15524" y="3375"/>
                    </a:lnTo>
                    <a:lnTo>
                      <a:pt x="15524" y="4725"/>
                    </a:lnTo>
                    <a:cubicBezTo>
                      <a:pt x="15524" y="5098"/>
                      <a:pt x="15827" y="5400"/>
                      <a:pt x="16199" y="5400"/>
                    </a:cubicBezTo>
                    <a:cubicBezTo>
                      <a:pt x="16572" y="5400"/>
                      <a:pt x="16874" y="5098"/>
                      <a:pt x="16874" y="4725"/>
                    </a:cubicBezTo>
                    <a:lnTo>
                      <a:pt x="16874" y="3375"/>
                    </a:lnTo>
                    <a:lnTo>
                      <a:pt x="19799" y="3375"/>
                    </a:lnTo>
                    <a:cubicBezTo>
                      <a:pt x="20048" y="3375"/>
                      <a:pt x="20249" y="3576"/>
                      <a:pt x="20249" y="3824"/>
                    </a:cubicBezTo>
                    <a:cubicBezTo>
                      <a:pt x="20249" y="3824"/>
                      <a:pt x="20249" y="19799"/>
                      <a:pt x="20249" y="19799"/>
                    </a:cubicBezTo>
                    <a:close/>
                    <a:moveTo>
                      <a:pt x="19799" y="2025"/>
                    </a:moveTo>
                    <a:lnTo>
                      <a:pt x="16874" y="2025"/>
                    </a:lnTo>
                    <a:lnTo>
                      <a:pt x="16874" y="675"/>
                    </a:lnTo>
                    <a:cubicBezTo>
                      <a:pt x="16874" y="301"/>
                      <a:pt x="16572" y="0"/>
                      <a:pt x="16199" y="0"/>
                    </a:cubicBezTo>
                    <a:cubicBezTo>
                      <a:pt x="15827" y="0"/>
                      <a:pt x="15524" y="301"/>
                      <a:pt x="15524" y="675"/>
                    </a:cubicBezTo>
                    <a:lnTo>
                      <a:pt x="15524" y="2025"/>
                    </a:lnTo>
                    <a:lnTo>
                      <a:pt x="11474" y="2025"/>
                    </a:lnTo>
                    <a:lnTo>
                      <a:pt x="11474" y="675"/>
                    </a:lnTo>
                    <a:cubicBezTo>
                      <a:pt x="11474" y="301"/>
                      <a:pt x="11172" y="0"/>
                      <a:pt x="10800" y="0"/>
                    </a:cubicBezTo>
                    <a:cubicBezTo>
                      <a:pt x="10427" y="0"/>
                      <a:pt x="10124" y="301"/>
                      <a:pt x="10124" y="675"/>
                    </a:cubicBezTo>
                    <a:lnTo>
                      <a:pt x="10124" y="2025"/>
                    </a:lnTo>
                    <a:lnTo>
                      <a:pt x="6074" y="2025"/>
                    </a:lnTo>
                    <a:lnTo>
                      <a:pt x="6074" y="675"/>
                    </a:lnTo>
                    <a:cubicBezTo>
                      <a:pt x="6074" y="301"/>
                      <a:pt x="5772" y="0"/>
                      <a:pt x="5399" y="0"/>
                    </a:cubicBezTo>
                    <a:cubicBezTo>
                      <a:pt x="5027" y="0"/>
                      <a:pt x="4724" y="301"/>
                      <a:pt x="4724" y="675"/>
                    </a:cubicBezTo>
                    <a:lnTo>
                      <a:pt x="4724" y="2025"/>
                    </a:lnTo>
                    <a:lnTo>
                      <a:pt x="1800" y="2025"/>
                    </a:lnTo>
                    <a:cubicBezTo>
                      <a:pt x="805" y="2025"/>
                      <a:pt x="0" y="2830"/>
                      <a:pt x="0" y="3824"/>
                    </a:cubicBezTo>
                    <a:lnTo>
                      <a:pt x="0" y="19799"/>
                    </a:lnTo>
                    <a:cubicBezTo>
                      <a:pt x="0" y="20793"/>
                      <a:pt x="805" y="21599"/>
                      <a:pt x="1800" y="21599"/>
                    </a:cubicBezTo>
                    <a:lnTo>
                      <a:pt x="19799" y="21599"/>
                    </a:lnTo>
                    <a:cubicBezTo>
                      <a:pt x="20794" y="21599"/>
                      <a:pt x="21600" y="20793"/>
                      <a:pt x="21600" y="19799"/>
                    </a:cubicBezTo>
                    <a:lnTo>
                      <a:pt x="21600" y="3824"/>
                    </a:lnTo>
                    <a:cubicBezTo>
                      <a:pt x="21600" y="2830"/>
                      <a:pt x="20794" y="2025"/>
                      <a:pt x="19799" y="2025"/>
                    </a:cubicBezTo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8965"/>
                <a:endParaRPr lang="en-US" sz="4000">
                  <a:ln>
                    <a:solidFill>
                      <a:schemeClr val="tx1"/>
                    </a:solidFill>
                  </a:ln>
                  <a:effectLst>
                    <a:outerShdw blurRad="38100" dist="38100" dir="2700000" algn="tl">
                      <a:srgbClr val="000000"/>
                    </a:outerShdw>
                  </a:effectLst>
                  <a:cs typeface="+mn-ea"/>
                  <a:sym typeface="+mn-lt"/>
                </a:endParaRPr>
              </a:p>
            </p:txBody>
          </p:sp>
          <p:sp>
            <p:nvSpPr>
              <p:cNvPr id="28" name="AutoShape 19"/>
              <p:cNvSpPr/>
              <p:nvPr/>
            </p:nvSpPr>
            <p:spPr bwMode="auto">
              <a:xfrm>
                <a:off x="7250548" y="2850543"/>
                <a:ext cx="60904" cy="45887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21599"/>
                    </a:moveTo>
                    <a:lnTo>
                      <a:pt x="21600" y="21599"/>
                    </a:lnTo>
                    <a:lnTo>
                      <a:pt x="21600" y="0"/>
                    </a:lnTo>
                    <a:lnTo>
                      <a:pt x="0" y="0"/>
                    </a:lnTo>
                    <a:cubicBezTo>
                      <a:pt x="0" y="0"/>
                      <a:pt x="0" y="21599"/>
                      <a:pt x="0" y="21599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8965"/>
                <a:endParaRPr lang="en-US" sz="40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cs typeface="+mn-ea"/>
                  <a:sym typeface="+mn-lt"/>
                </a:endParaRPr>
              </a:p>
            </p:txBody>
          </p:sp>
          <p:sp>
            <p:nvSpPr>
              <p:cNvPr id="29" name="AutoShape 20"/>
              <p:cNvSpPr/>
              <p:nvPr/>
            </p:nvSpPr>
            <p:spPr bwMode="auto">
              <a:xfrm>
                <a:off x="7250548" y="2926465"/>
                <a:ext cx="60904" cy="45887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21599"/>
                    </a:moveTo>
                    <a:lnTo>
                      <a:pt x="21600" y="21599"/>
                    </a:lnTo>
                    <a:lnTo>
                      <a:pt x="21600" y="0"/>
                    </a:lnTo>
                    <a:lnTo>
                      <a:pt x="0" y="0"/>
                    </a:lnTo>
                    <a:cubicBezTo>
                      <a:pt x="0" y="0"/>
                      <a:pt x="0" y="21599"/>
                      <a:pt x="0" y="21599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8965"/>
                <a:endParaRPr lang="en-US" sz="40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cs typeface="+mn-ea"/>
                  <a:sym typeface="+mn-lt"/>
                </a:endParaRPr>
              </a:p>
            </p:txBody>
          </p:sp>
          <p:sp>
            <p:nvSpPr>
              <p:cNvPr id="30" name="AutoShape 21"/>
              <p:cNvSpPr/>
              <p:nvPr/>
            </p:nvSpPr>
            <p:spPr bwMode="auto">
              <a:xfrm>
                <a:off x="7250548" y="3003221"/>
                <a:ext cx="60904" cy="4505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21599"/>
                    </a:moveTo>
                    <a:lnTo>
                      <a:pt x="21600" y="21599"/>
                    </a:lnTo>
                    <a:lnTo>
                      <a:pt x="21600" y="0"/>
                    </a:lnTo>
                    <a:lnTo>
                      <a:pt x="0" y="0"/>
                    </a:lnTo>
                    <a:cubicBezTo>
                      <a:pt x="0" y="0"/>
                      <a:pt x="0" y="21599"/>
                      <a:pt x="0" y="21599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8965"/>
                <a:endParaRPr lang="en-US" sz="40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cs typeface="+mn-ea"/>
                  <a:sym typeface="+mn-lt"/>
                </a:endParaRPr>
              </a:p>
            </p:txBody>
          </p:sp>
          <p:sp>
            <p:nvSpPr>
              <p:cNvPr id="31" name="AutoShape 22"/>
              <p:cNvSpPr/>
              <p:nvPr/>
            </p:nvSpPr>
            <p:spPr bwMode="auto">
              <a:xfrm>
                <a:off x="7357338" y="3003221"/>
                <a:ext cx="60904" cy="4505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21599"/>
                    </a:moveTo>
                    <a:lnTo>
                      <a:pt x="21600" y="21599"/>
                    </a:lnTo>
                    <a:lnTo>
                      <a:pt x="21600" y="0"/>
                    </a:lnTo>
                    <a:lnTo>
                      <a:pt x="0" y="0"/>
                    </a:lnTo>
                    <a:cubicBezTo>
                      <a:pt x="0" y="0"/>
                      <a:pt x="0" y="21599"/>
                      <a:pt x="0" y="21599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8965"/>
                <a:endParaRPr lang="en-US" sz="40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cs typeface="+mn-ea"/>
                  <a:sym typeface="+mn-lt"/>
                </a:endParaRPr>
              </a:p>
            </p:txBody>
          </p:sp>
          <p:sp>
            <p:nvSpPr>
              <p:cNvPr id="32" name="AutoShape 23"/>
              <p:cNvSpPr/>
              <p:nvPr/>
            </p:nvSpPr>
            <p:spPr bwMode="auto">
              <a:xfrm>
                <a:off x="7357338" y="2926465"/>
                <a:ext cx="60904" cy="45887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21599"/>
                    </a:moveTo>
                    <a:lnTo>
                      <a:pt x="21600" y="21599"/>
                    </a:lnTo>
                    <a:lnTo>
                      <a:pt x="21600" y="0"/>
                    </a:lnTo>
                    <a:lnTo>
                      <a:pt x="0" y="0"/>
                    </a:lnTo>
                    <a:cubicBezTo>
                      <a:pt x="0" y="0"/>
                      <a:pt x="0" y="21599"/>
                      <a:pt x="0" y="21599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8965"/>
                <a:endParaRPr lang="en-US" sz="40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cs typeface="+mn-ea"/>
                  <a:sym typeface="+mn-lt"/>
                </a:endParaRPr>
              </a:p>
            </p:txBody>
          </p:sp>
          <p:sp>
            <p:nvSpPr>
              <p:cNvPr id="33" name="AutoShape 24"/>
              <p:cNvSpPr/>
              <p:nvPr/>
            </p:nvSpPr>
            <p:spPr bwMode="auto">
              <a:xfrm>
                <a:off x="7357338" y="2850543"/>
                <a:ext cx="60904" cy="45887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21599"/>
                    </a:moveTo>
                    <a:lnTo>
                      <a:pt x="21600" y="21599"/>
                    </a:lnTo>
                    <a:lnTo>
                      <a:pt x="21600" y="0"/>
                    </a:lnTo>
                    <a:lnTo>
                      <a:pt x="0" y="0"/>
                    </a:lnTo>
                    <a:cubicBezTo>
                      <a:pt x="0" y="0"/>
                      <a:pt x="0" y="21599"/>
                      <a:pt x="0" y="21599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8965"/>
                <a:endParaRPr lang="en-US" sz="40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cs typeface="+mn-ea"/>
                  <a:sym typeface="+mn-lt"/>
                </a:endParaRPr>
              </a:p>
            </p:txBody>
          </p:sp>
          <p:sp>
            <p:nvSpPr>
              <p:cNvPr id="34" name="AutoShape 25"/>
              <p:cNvSpPr/>
              <p:nvPr/>
            </p:nvSpPr>
            <p:spPr bwMode="auto">
              <a:xfrm>
                <a:off x="7464131" y="3003221"/>
                <a:ext cx="60904" cy="4505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21599"/>
                    </a:moveTo>
                    <a:lnTo>
                      <a:pt x="21600" y="21599"/>
                    </a:lnTo>
                    <a:lnTo>
                      <a:pt x="21600" y="0"/>
                    </a:lnTo>
                    <a:lnTo>
                      <a:pt x="0" y="0"/>
                    </a:lnTo>
                    <a:cubicBezTo>
                      <a:pt x="0" y="0"/>
                      <a:pt x="0" y="21599"/>
                      <a:pt x="0" y="21599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8965"/>
                <a:endParaRPr lang="en-US" sz="40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cs typeface="+mn-ea"/>
                  <a:sym typeface="+mn-lt"/>
                </a:endParaRPr>
              </a:p>
            </p:txBody>
          </p:sp>
          <p:sp>
            <p:nvSpPr>
              <p:cNvPr id="35" name="AutoShape 26"/>
              <p:cNvSpPr/>
              <p:nvPr/>
            </p:nvSpPr>
            <p:spPr bwMode="auto">
              <a:xfrm>
                <a:off x="7464131" y="2926465"/>
                <a:ext cx="60904" cy="45887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21599"/>
                    </a:moveTo>
                    <a:lnTo>
                      <a:pt x="21600" y="21599"/>
                    </a:lnTo>
                    <a:lnTo>
                      <a:pt x="21600" y="0"/>
                    </a:lnTo>
                    <a:lnTo>
                      <a:pt x="0" y="0"/>
                    </a:lnTo>
                    <a:cubicBezTo>
                      <a:pt x="0" y="0"/>
                      <a:pt x="0" y="21599"/>
                      <a:pt x="0" y="21599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8965"/>
                <a:endParaRPr lang="en-US" sz="40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cs typeface="+mn-ea"/>
                  <a:sym typeface="+mn-lt"/>
                </a:endParaRPr>
              </a:p>
            </p:txBody>
          </p:sp>
          <p:sp>
            <p:nvSpPr>
              <p:cNvPr id="36" name="AutoShape 27"/>
              <p:cNvSpPr/>
              <p:nvPr/>
            </p:nvSpPr>
            <p:spPr bwMode="auto">
              <a:xfrm>
                <a:off x="7464131" y="2850543"/>
                <a:ext cx="60904" cy="45887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21599"/>
                    </a:moveTo>
                    <a:lnTo>
                      <a:pt x="21600" y="21599"/>
                    </a:lnTo>
                    <a:lnTo>
                      <a:pt x="21600" y="0"/>
                    </a:lnTo>
                    <a:lnTo>
                      <a:pt x="0" y="0"/>
                    </a:lnTo>
                    <a:cubicBezTo>
                      <a:pt x="0" y="0"/>
                      <a:pt x="0" y="21599"/>
                      <a:pt x="0" y="21599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8965"/>
                <a:endParaRPr lang="en-US" sz="40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12" name="Group 56"/>
          <p:cNvGrpSpPr/>
          <p:nvPr/>
        </p:nvGrpSpPr>
        <p:grpSpPr>
          <a:xfrm>
            <a:off x="476733" y="1486219"/>
            <a:ext cx="2622835" cy="3598478"/>
            <a:chOff x="430228" y="1659313"/>
            <a:chExt cx="1967126" cy="2698858"/>
          </a:xfrm>
        </p:grpSpPr>
        <p:grpSp>
          <p:nvGrpSpPr>
            <p:cNvPr id="39" name="Group 46"/>
            <p:cNvGrpSpPr/>
            <p:nvPr/>
          </p:nvGrpSpPr>
          <p:grpSpPr>
            <a:xfrm>
              <a:off x="430228" y="3253326"/>
              <a:ext cx="1967126" cy="1104845"/>
              <a:chOff x="430228" y="3253326"/>
              <a:chExt cx="1967126" cy="1104845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571472" y="3643320"/>
                <a:ext cx="1643074" cy="7148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1400" dirty="0">
                    <a:solidFill>
                      <a:srgbClr val="0070C0"/>
                    </a:solidFill>
                    <a:cs typeface="+mn-ea"/>
                    <a:sym typeface="+mn-lt"/>
                  </a:rPr>
                  <a:t>管理货品的一系列信息，</a:t>
                </a:r>
              </a:p>
              <a:p>
                <a:r>
                  <a:rPr lang="zh-CN" altLang="en-US" sz="1400" dirty="0">
                    <a:solidFill>
                      <a:srgbClr val="0070C0"/>
                    </a:solidFill>
                    <a:cs typeface="+mn-ea"/>
                    <a:sym typeface="+mn-lt"/>
                  </a:rPr>
                  <a:t>包括出产日期，研发日期</a:t>
                </a:r>
              </a:p>
              <a:p>
                <a:r>
                  <a:rPr lang="zh-CN" altLang="en-US" sz="1400" dirty="0">
                    <a:solidFill>
                      <a:srgbClr val="0070C0"/>
                    </a:solidFill>
                    <a:cs typeface="+mn-ea"/>
                    <a:sym typeface="+mn-lt"/>
                  </a:rPr>
                  <a:t>需要的原材料信息</a:t>
                </a:r>
              </a:p>
              <a:p>
                <a:r>
                  <a:rPr lang="zh-CN" altLang="en-US" sz="1400" dirty="0">
                    <a:solidFill>
                      <a:srgbClr val="0070C0"/>
                    </a:solidFill>
                    <a:cs typeface="+mn-ea"/>
                    <a:sym typeface="+mn-lt"/>
                  </a:rPr>
                  <a:t>价格信息等。</a:t>
                </a: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430228" y="3253326"/>
                <a:ext cx="1967126" cy="3924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2800" dirty="0">
                    <a:solidFill>
                      <a:schemeClr val="accent1"/>
                    </a:solidFill>
                    <a:cs typeface="+mn-ea"/>
                    <a:sym typeface="+mn-lt"/>
                  </a:rPr>
                  <a:t>a)	</a:t>
                </a:r>
                <a:r>
                  <a:rPr lang="zh-CN" altLang="en-US" sz="2800" dirty="0">
                    <a:solidFill>
                      <a:schemeClr val="accent1"/>
                    </a:solidFill>
                    <a:cs typeface="+mn-ea"/>
                    <a:sym typeface="+mn-lt"/>
                  </a:rPr>
                  <a:t>货品信息管理</a:t>
                </a:r>
              </a:p>
            </p:txBody>
          </p:sp>
        </p:grpSp>
        <p:sp>
          <p:nvSpPr>
            <p:cNvPr id="8" name="Rectangle 7"/>
            <p:cNvSpPr/>
            <p:nvPr/>
          </p:nvSpPr>
          <p:spPr>
            <a:xfrm rot="2700000">
              <a:off x="944922" y="1659313"/>
              <a:ext cx="1113306" cy="11133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cs typeface="+mn-ea"/>
                <a:sym typeface="+mn-lt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 rot="2700000">
              <a:off x="506439" y="2604190"/>
              <a:ext cx="1113306" cy="10202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cs typeface="+mn-ea"/>
                <a:sym typeface="+mn-lt"/>
              </a:endParaRPr>
            </a:p>
          </p:txBody>
        </p:sp>
        <p:sp>
          <p:nvSpPr>
            <p:cNvPr id="37" name="AutoShape 28"/>
            <p:cNvSpPr/>
            <p:nvPr/>
          </p:nvSpPr>
          <p:spPr bwMode="auto">
            <a:xfrm>
              <a:off x="1285852" y="2000246"/>
              <a:ext cx="366676" cy="366676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249" y="9450"/>
                  </a:moveTo>
                  <a:cubicBezTo>
                    <a:pt x="20249" y="9823"/>
                    <a:pt x="19947" y="10124"/>
                    <a:pt x="19575" y="10124"/>
                  </a:cubicBezTo>
                  <a:lnTo>
                    <a:pt x="18324" y="10124"/>
                  </a:lnTo>
                  <a:lnTo>
                    <a:pt x="15624" y="5400"/>
                  </a:lnTo>
                  <a:lnTo>
                    <a:pt x="17549" y="5400"/>
                  </a:lnTo>
                  <a:cubicBezTo>
                    <a:pt x="17762" y="5400"/>
                    <a:pt x="17962" y="5500"/>
                    <a:pt x="18089" y="5670"/>
                  </a:cubicBezTo>
                  <a:lnTo>
                    <a:pt x="20114" y="8370"/>
                  </a:lnTo>
                  <a:cubicBezTo>
                    <a:pt x="20202" y="8486"/>
                    <a:pt x="20249" y="8628"/>
                    <a:pt x="20249" y="8774"/>
                  </a:cubicBezTo>
                  <a:cubicBezTo>
                    <a:pt x="20249" y="8774"/>
                    <a:pt x="20249" y="9450"/>
                    <a:pt x="20249" y="9450"/>
                  </a:cubicBezTo>
                  <a:close/>
                  <a:moveTo>
                    <a:pt x="18224" y="20249"/>
                  </a:moveTo>
                  <a:lnTo>
                    <a:pt x="14174" y="20249"/>
                  </a:lnTo>
                  <a:lnTo>
                    <a:pt x="14174" y="13500"/>
                  </a:lnTo>
                  <a:cubicBezTo>
                    <a:pt x="14174" y="13126"/>
                    <a:pt x="13872" y="12825"/>
                    <a:pt x="13499" y="12825"/>
                  </a:cubicBezTo>
                  <a:lnTo>
                    <a:pt x="8437" y="12825"/>
                  </a:lnTo>
                  <a:cubicBezTo>
                    <a:pt x="8064" y="12825"/>
                    <a:pt x="7762" y="13126"/>
                    <a:pt x="7762" y="13500"/>
                  </a:cubicBezTo>
                  <a:lnTo>
                    <a:pt x="7762" y="20249"/>
                  </a:lnTo>
                  <a:lnTo>
                    <a:pt x="3374" y="20249"/>
                  </a:lnTo>
                  <a:lnTo>
                    <a:pt x="3374" y="11475"/>
                  </a:lnTo>
                  <a:lnTo>
                    <a:pt x="18224" y="11475"/>
                  </a:lnTo>
                  <a:cubicBezTo>
                    <a:pt x="18224" y="11475"/>
                    <a:pt x="18224" y="20249"/>
                    <a:pt x="18224" y="20249"/>
                  </a:cubicBezTo>
                  <a:close/>
                  <a:moveTo>
                    <a:pt x="13499" y="20249"/>
                  </a:moveTo>
                  <a:lnTo>
                    <a:pt x="8437" y="20249"/>
                  </a:lnTo>
                  <a:lnTo>
                    <a:pt x="8437" y="13500"/>
                  </a:lnTo>
                  <a:lnTo>
                    <a:pt x="13499" y="13500"/>
                  </a:lnTo>
                  <a:cubicBezTo>
                    <a:pt x="13499" y="13500"/>
                    <a:pt x="13499" y="20249"/>
                    <a:pt x="13499" y="20249"/>
                  </a:cubicBezTo>
                  <a:close/>
                  <a:moveTo>
                    <a:pt x="1349" y="9450"/>
                  </a:moveTo>
                  <a:lnTo>
                    <a:pt x="1349" y="8774"/>
                  </a:lnTo>
                  <a:cubicBezTo>
                    <a:pt x="1349" y="8628"/>
                    <a:pt x="1397" y="8486"/>
                    <a:pt x="1485" y="8370"/>
                  </a:cubicBezTo>
                  <a:lnTo>
                    <a:pt x="3510" y="5670"/>
                  </a:lnTo>
                  <a:cubicBezTo>
                    <a:pt x="3637" y="5500"/>
                    <a:pt x="3837" y="5400"/>
                    <a:pt x="4049" y="5400"/>
                  </a:cubicBezTo>
                  <a:lnTo>
                    <a:pt x="5975" y="5400"/>
                  </a:lnTo>
                  <a:lnTo>
                    <a:pt x="3275" y="10124"/>
                  </a:lnTo>
                  <a:lnTo>
                    <a:pt x="2024" y="10124"/>
                  </a:lnTo>
                  <a:cubicBezTo>
                    <a:pt x="1652" y="10124"/>
                    <a:pt x="1349" y="9823"/>
                    <a:pt x="1349" y="9450"/>
                  </a:cubicBezTo>
                  <a:moveTo>
                    <a:pt x="13369" y="5400"/>
                  </a:moveTo>
                  <a:lnTo>
                    <a:pt x="14846" y="5400"/>
                  </a:lnTo>
                  <a:lnTo>
                    <a:pt x="17546" y="10124"/>
                  </a:lnTo>
                  <a:lnTo>
                    <a:pt x="14719" y="10124"/>
                  </a:lnTo>
                  <a:cubicBezTo>
                    <a:pt x="14719" y="10124"/>
                    <a:pt x="13369" y="5400"/>
                    <a:pt x="13369" y="5400"/>
                  </a:cubicBezTo>
                  <a:close/>
                  <a:moveTo>
                    <a:pt x="11137" y="5400"/>
                  </a:moveTo>
                  <a:lnTo>
                    <a:pt x="12666" y="5400"/>
                  </a:lnTo>
                  <a:lnTo>
                    <a:pt x="14016" y="10124"/>
                  </a:lnTo>
                  <a:lnTo>
                    <a:pt x="11137" y="10124"/>
                  </a:lnTo>
                  <a:cubicBezTo>
                    <a:pt x="11137" y="10124"/>
                    <a:pt x="11137" y="5400"/>
                    <a:pt x="11137" y="5400"/>
                  </a:cubicBezTo>
                  <a:close/>
                  <a:moveTo>
                    <a:pt x="8932" y="5400"/>
                  </a:moveTo>
                  <a:lnTo>
                    <a:pt x="10462" y="5400"/>
                  </a:lnTo>
                  <a:lnTo>
                    <a:pt x="10462" y="10124"/>
                  </a:lnTo>
                  <a:lnTo>
                    <a:pt x="7582" y="10124"/>
                  </a:lnTo>
                  <a:cubicBezTo>
                    <a:pt x="7582" y="10124"/>
                    <a:pt x="8932" y="5400"/>
                    <a:pt x="8932" y="5400"/>
                  </a:cubicBezTo>
                  <a:close/>
                  <a:moveTo>
                    <a:pt x="6880" y="10124"/>
                  </a:moveTo>
                  <a:lnTo>
                    <a:pt x="4052" y="10124"/>
                  </a:lnTo>
                  <a:lnTo>
                    <a:pt x="6752" y="5400"/>
                  </a:lnTo>
                  <a:lnTo>
                    <a:pt x="8230" y="5400"/>
                  </a:lnTo>
                  <a:cubicBezTo>
                    <a:pt x="8230" y="5400"/>
                    <a:pt x="6880" y="10124"/>
                    <a:pt x="6880" y="10124"/>
                  </a:cubicBezTo>
                  <a:close/>
                  <a:moveTo>
                    <a:pt x="17549" y="1350"/>
                  </a:moveTo>
                  <a:lnTo>
                    <a:pt x="17549" y="4050"/>
                  </a:lnTo>
                  <a:lnTo>
                    <a:pt x="4049" y="4050"/>
                  </a:lnTo>
                  <a:lnTo>
                    <a:pt x="4049" y="1350"/>
                  </a:lnTo>
                  <a:cubicBezTo>
                    <a:pt x="4049" y="1350"/>
                    <a:pt x="17549" y="1350"/>
                    <a:pt x="17549" y="1350"/>
                  </a:cubicBezTo>
                  <a:close/>
                  <a:moveTo>
                    <a:pt x="21194" y="7560"/>
                  </a:moveTo>
                  <a:lnTo>
                    <a:pt x="19170" y="4861"/>
                  </a:lnTo>
                  <a:cubicBezTo>
                    <a:pt x="19091" y="4755"/>
                    <a:pt x="18997" y="4663"/>
                    <a:pt x="18899" y="4576"/>
                  </a:cubicBezTo>
                  <a:lnTo>
                    <a:pt x="18899" y="1350"/>
                  </a:lnTo>
                  <a:cubicBezTo>
                    <a:pt x="18899" y="605"/>
                    <a:pt x="18295" y="0"/>
                    <a:pt x="17549" y="0"/>
                  </a:cubicBezTo>
                  <a:lnTo>
                    <a:pt x="4049" y="0"/>
                  </a:lnTo>
                  <a:cubicBezTo>
                    <a:pt x="3304" y="0"/>
                    <a:pt x="2699" y="605"/>
                    <a:pt x="2699" y="1350"/>
                  </a:cubicBezTo>
                  <a:lnTo>
                    <a:pt x="2699" y="4576"/>
                  </a:lnTo>
                  <a:cubicBezTo>
                    <a:pt x="2602" y="4663"/>
                    <a:pt x="2508" y="4754"/>
                    <a:pt x="2430" y="4860"/>
                  </a:cubicBezTo>
                  <a:lnTo>
                    <a:pt x="406" y="7559"/>
                  </a:lnTo>
                  <a:cubicBezTo>
                    <a:pt x="143" y="7907"/>
                    <a:pt x="0" y="8338"/>
                    <a:pt x="0" y="8774"/>
                  </a:cubicBezTo>
                  <a:lnTo>
                    <a:pt x="0" y="9450"/>
                  </a:lnTo>
                  <a:cubicBezTo>
                    <a:pt x="0" y="10566"/>
                    <a:pt x="908" y="11475"/>
                    <a:pt x="2024" y="11475"/>
                  </a:cubicBezTo>
                  <a:lnTo>
                    <a:pt x="2024" y="20249"/>
                  </a:lnTo>
                  <a:cubicBezTo>
                    <a:pt x="2024" y="20994"/>
                    <a:pt x="2629" y="21599"/>
                    <a:pt x="3374" y="21599"/>
                  </a:cubicBezTo>
                  <a:lnTo>
                    <a:pt x="18224" y="21599"/>
                  </a:lnTo>
                  <a:cubicBezTo>
                    <a:pt x="18970" y="21599"/>
                    <a:pt x="19575" y="20994"/>
                    <a:pt x="19575" y="20249"/>
                  </a:cubicBezTo>
                  <a:lnTo>
                    <a:pt x="19575" y="11475"/>
                  </a:lnTo>
                  <a:cubicBezTo>
                    <a:pt x="20691" y="11475"/>
                    <a:pt x="21600" y="10566"/>
                    <a:pt x="21600" y="9450"/>
                  </a:cubicBezTo>
                  <a:lnTo>
                    <a:pt x="21600" y="8774"/>
                  </a:lnTo>
                  <a:cubicBezTo>
                    <a:pt x="21600" y="8338"/>
                    <a:pt x="21456" y="7907"/>
                    <a:pt x="21194" y="756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pPr defTabSz="608965"/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ea"/>
                <a:sym typeface="+mn-lt"/>
              </a:endParaRPr>
            </a:p>
          </p:txBody>
        </p:sp>
      </p:grpSp>
      <p:grpSp>
        <p:nvGrpSpPr>
          <p:cNvPr id="40" name="Group 57"/>
          <p:cNvGrpSpPr/>
          <p:nvPr/>
        </p:nvGrpSpPr>
        <p:grpSpPr>
          <a:xfrm>
            <a:off x="3139259" y="1561249"/>
            <a:ext cx="2650085" cy="3382576"/>
            <a:chOff x="2449254" y="1659314"/>
            <a:chExt cx="1987564" cy="2536932"/>
          </a:xfrm>
        </p:grpSpPr>
        <p:grpSp>
          <p:nvGrpSpPr>
            <p:cNvPr id="42" name="Group 47"/>
            <p:cNvGrpSpPr/>
            <p:nvPr/>
          </p:nvGrpSpPr>
          <p:grpSpPr>
            <a:xfrm>
              <a:off x="2449254" y="3177545"/>
              <a:ext cx="1987564" cy="1018701"/>
              <a:chOff x="2449254" y="3177545"/>
              <a:chExt cx="1987564" cy="1018701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2643174" y="3643320"/>
                <a:ext cx="1643074" cy="5529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1400" dirty="0">
                    <a:solidFill>
                      <a:srgbClr val="0070C0"/>
                    </a:solidFill>
                    <a:cs typeface="+mn-ea"/>
                    <a:sym typeface="+mn-lt"/>
                  </a:rPr>
                  <a:t>管理物料的批次，数目规格，生产日期，储存位置等。</a:t>
                </a: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2449254" y="3177545"/>
                <a:ext cx="1987564" cy="3924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2800" dirty="0">
                    <a:solidFill>
                      <a:srgbClr val="A5A5A5"/>
                    </a:solidFill>
                    <a:cs typeface="+mn-ea"/>
                    <a:sym typeface="+mn-lt"/>
                  </a:rPr>
                  <a:t>b)	</a:t>
                </a:r>
                <a:r>
                  <a:rPr lang="zh-CN" altLang="en-US" sz="2800" dirty="0">
                    <a:solidFill>
                      <a:srgbClr val="A5A5A5"/>
                    </a:solidFill>
                    <a:cs typeface="+mn-ea"/>
                    <a:sym typeface="+mn-lt"/>
                  </a:rPr>
                  <a:t>物料信息管理</a:t>
                </a:r>
              </a:p>
            </p:txBody>
          </p:sp>
        </p:grpSp>
        <p:sp>
          <p:nvSpPr>
            <p:cNvPr id="9" name="Rectangle 8"/>
            <p:cNvSpPr/>
            <p:nvPr/>
          </p:nvSpPr>
          <p:spPr>
            <a:xfrm rot="2700000">
              <a:off x="2986644" y="1659314"/>
              <a:ext cx="1113306" cy="11133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cs typeface="+mn-ea"/>
                <a:sym typeface="+mn-lt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 rot="2700000">
              <a:off x="3063274" y="1231258"/>
              <a:ext cx="94761" cy="111330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cs typeface="+mn-ea"/>
                <a:sym typeface="+mn-lt"/>
              </a:endParaRPr>
            </a:p>
          </p:txBody>
        </p:sp>
        <p:sp>
          <p:nvSpPr>
            <p:cNvPr id="38" name="AutoShape 100"/>
            <p:cNvSpPr/>
            <p:nvPr/>
          </p:nvSpPr>
          <p:spPr bwMode="auto">
            <a:xfrm>
              <a:off x="3357554" y="2000246"/>
              <a:ext cx="320373" cy="366676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057" y="6750"/>
                  </a:moveTo>
                  <a:lnTo>
                    <a:pt x="1542" y="6750"/>
                  </a:lnTo>
                  <a:lnTo>
                    <a:pt x="1542" y="4725"/>
                  </a:lnTo>
                  <a:lnTo>
                    <a:pt x="20057" y="4725"/>
                  </a:lnTo>
                  <a:cubicBezTo>
                    <a:pt x="20057" y="4725"/>
                    <a:pt x="20057" y="6750"/>
                    <a:pt x="20057" y="6750"/>
                  </a:cubicBezTo>
                  <a:close/>
                  <a:moveTo>
                    <a:pt x="17485" y="10124"/>
                  </a:moveTo>
                  <a:lnTo>
                    <a:pt x="4113" y="10124"/>
                  </a:lnTo>
                  <a:lnTo>
                    <a:pt x="3857" y="8100"/>
                  </a:lnTo>
                  <a:lnTo>
                    <a:pt x="17742" y="8100"/>
                  </a:lnTo>
                  <a:cubicBezTo>
                    <a:pt x="17742" y="8100"/>
                    <a:pt x="17485" y="10124"/>
                    <a:pt x="17485" y="10124"/>
                  </a:cubicBezTo>
                  <a:close/>
                  <a:moveTo>
                    <a:pt x="16542" y="17549"/>
                  </a:moveTo>
                  <a:lnTo>
                    <a:pt x="5057" y="17549"/>
                  </a:lnTo>
                  <a:lnTo>
                    <a:pt x="4199" y="10800"/>
                  </a:lnTo>
                  <a:lnTo>
                    <a:pt x="17399" y="10800"/>
                  </a:lnTo>
                  <a:cubicBezTo>
                    <a:pt x="17399" y="10800"/>
                    <a:pt x="16542" y="17549"/>
                    <a:pt x="16542" y="17549"/>
                  </a:cubicBezTo>
                  <a:close/>
                  <a:moveTo>
                    <a:pt x="5400" y="20249"/>
                  </a:moveTo>
                  <a:lnTo>
                    <a:pt x="5142" y="18225"/>
                  </a:lnTo>
                  <a:lnTo>
                    <a:pt x="16456" y="18225"/>
                  </a:lnTo>
                  <a:lnTo>
                    <a:pt x="16200" y="20249"/>
                  </a:lnTo>
                  <a:cubicBezTo>
                    <a:pt x="16200" y="20249"/>
                    <a:pt x="5400" y="20249"/>
                    <a:pt x="5400" y="20249"/>
                  </a:cubicBezTo>
                  <a:close/>
                  <a:moveTo>
                    <a:pt x="3857" y="1350"/>
                  </a:moveTo>
                  <a:lnTo>
                    <a:pt x="17742" y="1350"/>
                  </a:lnTo>
                  <a:lnTo>
                    <a:pt x="18514" y="3375"/>
                  </a:lnTo>
                  <a:lnTo>
                    <a:pt x="3085" y="3375"/>
                  </a:lnTo>
                  <a:cubicBezTo>
                    <a:pt x="3085" y="3375"/>
                    <a:pt x="3857" y="1350"/>
                    <a:pt x="3857" y="1350"/>
                  </a:cubicBezTo>
                  <a:close/>
                  <a:moveTo>
                    <a:pt x="20143" y="3389"/>
                  </a:moveTo>
                  <a:lnTo>
                    <a:pt x="19205" y="922"/>
                  </a:lnTo>
                  <a:cubicBezTo>
                    <a:pt x="18996" y="371"/>
                    <a:pt x="18407" y="0"/>
                    <a:pt x="17742" y="0"/>
                  </a:cubicBezTo>
                  <a:lnTo>
                    <a:pt x="3857" y="0"/>
                  </a:lnTo>
                  <a:cubicBezTo>
                    <a:pt x="3192" y="0"/>
                    <a:pt x="2603" y="371"/>
                    <a:pt x="2393" y="922"/>
                  </a:cubicBezTo>
                  <a:lnTo>
                    <a:pt x="1448" y="3391"/>
                  </a:lnTo>
                  <a:cubicBezTo>
                    <a:pt x="643" y="3436"/>
                    <a:pt x="0" y="4008"/>
                    <a:pt x="0" y="4725"/>
                  </a:cubicBezTo>
                  <a:lnTo>
                    <a:pt x="0" y="6750"/>
                  </a:lnTo>
                  <a:cubicBezTo>
                    <a:pt x="0" y="7495"/>
                    <a:pt x="690" y="8100"/>
                    <a:pt x="1542" y="8100"/>
                  </a:cubicBezTo>
                  <a:lnTo>
                    <a:pt x="2340" y="8100"/>
                  </a:lnTo>
                  <a:cubicBezTo>
                    <a:pt x="2340" y="8150"/>
                    <a:pt x="2317" y="8198"/>
                    <a:pt x="2323" y="8249"/>
                  </a:cubicBezTo>
                  <a:lnTo>
                    <a:pt x="3866" y="20398"/>
                  </a:lnTo>
                  <a:cubicBezTo>
                    <a:pt x="3953" y="21082"/>
                    <a:pt x="4614" y="21599"/>
                    <a:pt x="5400" y="21599"/>
                  </a:cubicBezTo>
                  <a:lnTo>
                    <a:pt x="16200" y="21599"/>
                  </a:lnTo>
                  <a:cubicBezTo>
                    <a:pt x="16986" y="21599"/>
                    <a:pt x="17646" y="21082"/>
                    <a:pt x="17732" y="20398"/>
                  </a:cubicBezTo>
                  <a:lnTo>
                    <a:pt x="19275" y="8249"/>
                  </a:lnTo>
                  <a:cubicBezTo>
                    <a:pt x="19282" y="8198"/>
                    <a:pt x="19258" y="8150"/>
                    <a:pt x="19258" y="8100"/>
                  </a:cubicBezTo>
                  <a:lnTo>
                    <a:pt x="20057" y="8100"/>
                  </a:lnTo>
                  <a:cubicBezTo>
                    <a:pt x="20908" y="8100"/>
                    <a:pt x="21600" y="7495"/>
                    <a:pt x="21600" y="6750"/>
                  </a:cubicBezTo>
                  <a:lnTo>
                    <a:pt x="21600" y="4725"/>
                  </a:lnTo>
                  <a:cubicBezTo>
                    <a:pt x="21600" y="4006"/>
                    <a:pt x="20952" y="3431"/>
                    <a:pt x="20143" y="3389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pPr defTabSz="608965"/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ea"/>
                <a:sym typeface="+mn-lt"/>
              </a:endParaRPr>
            </a:p>
          </p:txBody>
        </p:sp>
      </p:grpSp>
      <p:sp>
        <p:nvSpPr>
          <p:cNvPr id="47" name="TextBox 3"/>
          <p:cNvSpPr txBox="1"/>
          <p:nvPr/>
        </p:nvSpPr>
        <p:spPr>
          <a:xfrm>
            <a:off x="409665" y="416438"/>
            <a:ext cx="2896947" cy="5024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665" dirty="0" smtClean="0">
                <a:solidFill>
                  <a:schemeClr val="accent1"/>
                </a:solidFill>
                <a:cs typeface="+mn-ea"/>
                <a:sym typeface="+mn-lt"/>
              </a:rPr>
              <a:t>3.1</a:t>
            </a:r>
            <a:r>
              <a:rPr lang="en-US" altLang="zh-CN" sz="2665" dirty="0">
                <a:solidFill>
                  <a:schemeClr val="accent1"/>
                </a:solidFill>
                <a:cs typeface="+mn-ea"/>
                <a:sym typeface="+mn-lt"/>
              </a:rPr>
              <a:t> </a:t>
            </a:r>
            <a:r>
              <a:rPr lang="en-US" altLang="zh-CN" sz="2665" dirty="0" smtClean="0">
                <a:solidFill>
                  <a:schemeClr val="accent1"/>
                </a:solidFill>
                <a:cs typeface="+mn-ea"/>
                <a:sym typeface="+mn-lt"/>
              </a:rPr>
              <a:t> BOM</a:t>
            </a:r>
            <a:r>
              <a:rPr lang="zh-CN" altLang="en-US" sz="2665" dirty="0">
                <a:solidFill>
                  <a:schemeClr val="accent1"/>
                </a:solidFill>
                <a:cs typeface="+mn-ea"/>
                <a:sym typeface="+mn-lt"/>
              </a:rPr>
              <a:t>信息维护</a:t>
            </a:r>
            <a:endParaRPr lang="zh-CN" altLang="en-US" sz="4265" dirty="0">
              <a:solidFill>
                <a:schemeClr val="accent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/>
          <p:nvPr/>
        </p:nvGraphicFramePr>
        <p:xfrm>
          <a:off x="1356360" y="7620"/>
          <a:ext cx="8533130" cy="684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1085"/>
                <a:gridCol w="6202045"/>
              </a:tblGrid>
              <a:tr h="4876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>
                          <a:ea typeface="宋体" panose="02010600030101010101" pitchFamily="2" charset="-122"/>
                        </a:rPr>
                        <a:t>数据表名称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数据表用途</a:t>
                      </a:r>
                    </a:p>
                  </a:txBody>
                  <a:tcPr/>
                </a:tc>
              </a:tr>
              <a:tr h="4419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工厂日历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保存工厂的工作时间和计划周期</a:t>
                      </a:r>
                    </a:p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7010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主需求计划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保存工厂生产的主需求计划，用于记录生产的需求（主生产计划）</a:t>
                      </a:r>
                      <a:endParaRPr lang="zh-CN" altLang="en-US"/>
                    </a:p>
                  </a:txBody>
                  <a:tcPr/>
                </a:tc>
              </a:tr>
              <a:tr h="9906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主生产计划</a:t>
                      </a:r>
                    </a:p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保存工厂的主生产计划，生产计划可以从需求计划转入，也可以填写，供MRP计算使用</a:t>
                      </a:r>
                      <a:endParaRPr lang="zh-CN" altLang="en-US"/>
                    </a:p>
                  </a:txBody>
                  <a:tcPr/>
                </a:tc>
              </a:tr>
              <a:tr h="6400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主生产计划历史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保存工厂生产主生产计划的历史，MRP计算完成并发布后由“主生产计划”表倒入</a:t>
                      </a:r>
                      <a:endParaRPr lang="zh-CN" altLang="en-US"/>
                    </a:p>
                  </a:txBody>
                  <a:tcPr/>
                </a:tc>
              </a:tr>
              <a:tr h="4724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mrp物料需求计算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保存MRP计算的中间结果</a:t>
                      </a:r>
                      <a:endParaRPr lang="zh-C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主需求计划历史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保存工厂生产主需求计划的历史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mrp物料需求历史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计算结果发布后倒入到历史，供查询用，同时可以根据库存等情况自动生成物料采购单等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采购合同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保存企业与供货商签订的采购合同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销售合同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保存企业与客户签订的销售合同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库存库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保存企业商品库存的数量、金额等信息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采购订单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采购订单主表，填写采购订单时使用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采购订单明细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采购订单从表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4500">
        <p:random/>
      </p:transition>
    </mc:Choice>
    <mc:Fallback>
      <p:transition spd="slow">
        <p:random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15152015"/>
  <p:tag name="MH_LIBRARY" val="CONTENTS"/>
  <p:tag name="MH_TYPE" val="NUMBER"/>
  <p:tag name="ID" val="547146"/>
  <p:tag name="MH_ORDER" val="3"/>
  <p:tag name="PA" val="v3.2.0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15153257"/>
  <p:tag name="MH_LIBRARY" val="GRAPHIC"/>
  <p:tag name="MH_ORDER" val="Straight Connector 9"/>
  <p:tag name="PA" val="v3.2.0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15152015"/>
  <p:tag name="MH_LIBRARY" val="CONTENTS"/>
  <p:tag name="MH_TYPE" val="ENTRY"/>
  <p:tag name="ID" val="547146"/>
  <p:tag name="MH_ORDER" val="4"/>
  <p:tag name="PA" val="v3.2.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15152015"/>
  <p:tag name="MH_LIBRARY" val="CONTENTS"/>
  <p:tag name="MH_TYPE" val="NUMBER"/>
  <p:tag name="ID" val="547146"/>
  <p:tag name="MH_ORDER" val="4"/>
  <p:tag name="PA" val="v3.2.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15152015"/>
  <p:tag name="MH_LIBRARY" val="CONTENTS"/>
  <p:tag name="MH_TYPE" val="ENTRY"/>
  <p:tag name="ID" val="547146"/>
  <p:tag name="MH_ORDER" val="4"/>
  <p:tag name="PA" val="v3.2.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15152015"/>
  <p:tag name="MH_LIBRARY" val="CONTENTS"/>
  <p:tag name="MH_TYPE" val="NUMBER"/>
  <p:tag name="ID" val="547146"/>
  <p:tag name="MH_ORDER" val="4"/>
  <p:tag name="PA" val="v3.2.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15152015"/>
  <p:tag name="MH_LIBRARY" val="CONTENTS"/>
  <p:tag name="MH_TYPE" val="ENTRY"/>
  <p:tag name="ID" val="547146"/>
  <p:tag name="MH_ORDER" val="2"/>
  <p:tag name="PA" val="v3.2.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15152015"/>
  <p:tag name="MH_LIBRARY" val="CONTENTS"/>
  <p:tag name="MH_TYPE" val="NUMBER"/>
  <p:tag name="ID" val="547146"/>
  <p:tag name="MH_ORDER" val="2"/>
  <p:tag name="PA" val="v3.2.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15152015"/>
  <p:tag name="MH_LIBRARY" val="CONTENTS"/>
  <p:tag name="MH_TYPE" val="ENTRY"/>
  <p:tag name="ID" val="547146"/>
  <p:tag name="MH_ORDER" val="1"/>
  <p:tag name="PA" val="v3.2.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15152015"/>
  <p:tag name="MH_LIBRARY" val="CONTENTS"/>
  <p:tag name="MH_TYPE" val="NUMBER"/>
  <p:tag name="ID" val="547146"/>
  <p:tag name="MH_ORDER" val="1"/>
  <p:tag name="PA" val="v3.2.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15153257"/>
  <p:tag name="MH_LIBRARY" val="GRAPHIC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15153257"/>
  <p:tag name="MH_LIBRARY" val="GRAPHIC"/>
  <p:tag name="MH_ORDER" val="Rectangle 2"/>
  <p:tag name="PA" val="v3.2.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15153257"/>
  <p:tag name="MH_LIBRARY" val="GRAPHIC"/>
  <p:tag name="MH_ORDER" val="TextBox 3"/>
  <p:tag name="PA" val="v3.2.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15153257"/>
  <p:tag name="MH_LIBRARY" val="GRAPHIC"/>
  <p:tag name="MH_ORDER" val="TextBox 4"/>
  <p:tag name="PA" val="v3.2.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15153257"/>
  <p:tag name="MH_LIBRARY" val="GRAPHIC"/>
  <p:tag name="MH_ORDER" val="Straight Connector 9"/>
  <p:tag name="PA" val="v3.2.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15153257"/>
  <p:tag name="MH_LIBRARY" val="GRAPHIC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15153257"/>
  <p:tag name="MH_LIBRARY" val="GRAPHIC"/>
  <p:tag name="MH_ORDER" val="Rectangle 2"/>
  <p:tag name="PA" val="v3.2.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15153257"/>
  <p:tag name="MH_LIBRARY" val="GRAPHIC"/>
  <p:tag name="MH_ORDER" val="TextBox 3"/>
  <p:tag name="PA" val="v3.2.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15153257"/>
  <p:tag name="MH_LIBRARY" val="GRAPHIC"/>
  <p:tag name="MH_ORDER" val="TextBox 4"/>
  <p:tag name="PA" val="v3.2.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15153257"/>
  <p:tag name="MH_LIBRARY" val="GRAPHIC"/>
  <p:tag name="MH_ORDER" val="Straight Connector 9"/>
  <p:tag name="PA" val="v3.2.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15153257"/>
  <p:tag name="MH_LIBRARY" val="GRAPHIC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15153257"/>
  <p:tag name="MH_LIBRARY" val="GRAPHIC"/>
  <p:tag name="MH_ORDER" val="Rectangle 2"/>
  <p:tag name="PA" val="v3.2.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15153257"/>
  <p:tag name="MH_LIBRARY" val="GRAPHIC"/>
  <p:tag name="MH_ORDER" val="TextBox 3"/>
  <p:tag name="PA" val="v3.2.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15153257"/>
  <p:tag name="MH_LIBRARY" val="GRAPHIC"/>
  <p:tag name="MH_ORDER" val="TextBox 4"/>
  <p:tag name="PA" val="v3.2.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15153257"/>
  <p:tag name="MH_LIBRARY" val="GRAPHIC"/>
  <p:tag name="MH_ORDER" val="Straight Connector 9"/>
  <p:tag name="PA" val="v3.2.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6"/>
  <p:tag name="MH_CATEGORY" val="#BingLLB#"/>
  <p:tag name="MH_LAYOUT" val="SubTitle"/>
  <p:tag name="MH" val="20171015185735"/>
  <p:tag name="MH_LIBRARY" val="GRAPHIC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15185735"/>
  <p:tag name="MH_LIBRARY" val="GRAPHIC"/>
  <p:tag name="MH_TYPE" val="Other"/>
  <p:tag name="MH_ORDER" val="3"/>
  <p:tag name="PA" val="v3.2.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15185735"/>
  <p:tag name="MH_LIBRARY" val="GRAPHIC"/>
  <p:tag name="MH_TYPE" val="SubTitle"/>
  <p:tag name="MH_ORDER" val="3"/>
  <p:tag name="PA" val="v3.2.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6"/>
  <p:tag name="MH_CATEGORY" val="#BingLLB#"/>
  <p:tag name="MH_LAYOUT" val="SubTitle"/>
  <p:tag name="MH" val="20171015185735"/>
  <p:tag name="MH_LIBRARY" val="GRAPHIC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15152015"/>
  <p:tag name="MH_LIBRARY" val="CONTENTS"/>
  <p:tag name="MH_AUTOCOLOR" val="TRUE"/>
  <p:tag name="MH_TYPE" val="CONTENTS"/>
  <p:tag name="ID" val="547146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15185735"/>
  <p:tag name="MH_LIBRARY" val="GRAPHIC"/>
  <p:tag name="MH_TYPE" val="Other"/>
  <p:tag name="MH_ORDER" val="2"/>
  <p:tag name="PA" val="v3.2.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15185735"/>
  <p:tag name="MH_LIBRARY" val="GRAPHIC"/>
  <p:tag name="MH_TYPE" val="SubTitle"/>
  <p:tag name="MH_ORDER" val="2"/>
  <p:tag name="PA" val="v3.2.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6"/>
  <p:tag name="MH_CATEGORY" val="#BingLLB#"/>
  <p:tag name="MH_LAYOUT" val="SubTitle"/>
  <p:tag name="MH" val="20171015185735"/>
  <p:tag name="MH_LIBRARY" val="GRAPHIC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15185735"/>
  <p:tag name="MH_LIBRARY" val="GRAPHIC"/>
  <p:tag name="MH_TYPE" val="Other"/>
  <p:tag name="MH_ORDER" val="2"/>
  <p:tag name="PA" val="v3.2.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15185735"/>
  <p:tag name="MH_LIBRARY" val="GRAPHIC"/>
  <p:tag name="MH_TYPE" val="SubTitle"/>
  <p:tag name="MH_ORDER" val="2"/>
  <p:tag name="PA" val="v3.2.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719_5*i*0"/>
  <p:tag name="KSO_WM_TEMPLATE_CATEGORY" val="diagram"/>
  <p:tag name="KSO_WM_TEMPLATE_INDEX" val="719"/>
  <p:tag name="KSO_WM_UNIT_INDEX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15152015"/>
  <p:tag name="MH_LIBRARY" val="CONTENTS"/>
  <p:tag name="MH_TYPE" val="OTHERS"/>
  <p:tag name="ID" val="547146"/>
  <p:tag name="PA" val="v3.2.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719_5*i*9"/>
  <p:tag name="KSO_WM_TEMPLATE_CATEGORY" val="diagram"/>
  <p:tag name="KSO_WM_TEMPLATE_INDEX" val="719"/>
  <p:tag name="KSO_WM_UNIT_INDEX" val="9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719_5*i*18"/>
  <p:tag name="KSO_WM_TEMPLATE_CATEGORY" val="diagram"/>
  <p:tag name="KSO_WM_TEMPLATE_INDEX" val="719"/>
  <p:tag name="KSO_WM_UNIT_INDEX" val="18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719_5*i*27"/>
  <p:tag name="KSO_WM_TEMPLATE_CATEGORY" val="diagram"/>
  <p:tag name="KSO_WM_TEMPLATE_INDEX" val="719"/>
  <p:tag name="KSO_WM_UNIT_INDEX" val="27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719_5*i*36"/>
  <p:tag name="KSO_WM_TEMPLATE_CATEGORY" val="diagram"/>
  <p:tag name="KSO_WM_TEMPLATE_INDEX" val="719"/>
  <p:tag name="KSO_WM_UNIT_INDEX" val="36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719_5*i*18"/>
  <p:tag name="KSO_WM_TEMPLATE_CATEGORY" val="diagram"/>
  <p:tag name="KSO_WM_TEMPLATE_INDEX" val="719"/>
  <p:tag name="KSO_WM_UNIT_INDEX" val="18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719"/>
  <p:tag name="KSO_WM_UNIT_TYPE" val="l_i"/>
  <p:tag name="KSO_WM_UNIT_INDEX" val="1_7"/>
  <p:tag name="KSO_WM_UNIT_ID" val="diagram719_5*l_i*1_7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719"/>
  <p:tag name="KSO_WM_UNIT_TYPE" val="l_i"/>
  <p:tag name="KSO_WM_UNIT_INDEX" val="1_8"/>
  <p:tag name="KSO_WM_UNIT_ID" val="diagram719_5*l_i*1_8"/>
  <p:tag name="KSO_WM_UNIT_CLEAR" val="1"/>
  <p:tag name="KSO_WM_UNIT_LAYERLEVEL" val="1_1"/>
  <p:tag name="KSO_WM_DIAGRAM_GROUP_CODE" val="l1-1"/>
  <p:tag name="KSO_WM_UNIT_FILL_FORE_SCHEMECOLOR_INDEX" val="14"/>
  <p:tag name="KSO_WM_UNIT_FILL_TYPE" val="1"/>
  <p:tag name="KSO_WM_UNIT_TEXT_FILL_FORE_SCHEMECOLOR_INDEX" val="5"/>
  <p:tag name="KSO_WM_UNIT_TEXT_FILL_TYPE" val="1"/>
  <p:tag name="KSO_WM_UNIT_USESOURCEFORMAT_APPLY" val="0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719"/>
  <p:tag name="KSO_WM_UNIT_TYPE" val="l_i"/>
  <p:tag name="KSO_WM_UNIT_INDEX" val="1_9"/>
  <p:tag name="KSO_WM_UNIT_ID" val="diagram719_5*l_i*1_9"/>
  <p:tag name="KSO_WM_UNIT_CLEAR" val="1"/>
  <p:tag name="KSO_WM_UNIT_LAYERLEVEL" val="1_1"/>
  <p:tag name="KSO_WM_DIAGRAM_GROUP_CODE" val="l1-1"/>
  <p:tag name="KSO_WM_UNIT_LINE_FORE_SCHEMECOLOR_INDEX" val="5"/>
  <p:tag name="KSO_WM_UNIT_LINE_FILL_TYPE" val="2"/>
  <p:tag name="KSO_WM_UNIT_USESOURCEFORMAT_APPLY" val="0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719"/>
  <p:tag name="KSO_WM_UNIT_TYPE" val="l_h_f"/>
  <p:tag name="KSO_WM_UNIT_INDEX" val="1_3_1"/>
  <p:tag name="KSO_WM_UNIT_ID" val="diagram719_5*l_h_f*1_3_1"/>
  <p:tag name="KSO_WM_UNIT_CLEAR" val="1"/>
  <p:tag name="KSO_WM_UNIT_LAYERLEVEL" val="1_1_1"/>
  <p:tag name="KSO_WM_UNIT_VALUE" val="18"/>
  <p:tag name="KSO_WM_UNIT_HIGHLIGHT" val="0"/>
  <p:tag name="KSO_WM_UNIT_COMPATIBLE" val="0"/>
  <p:tag name="KSO_WM_UNIT_PRESET_TEXT_INDEX" val="4"/>
  <p:tag name="KSO_WM_UNIT_PRESET_TEXT_LEN" val="35"/>
  <p:tag name="KSO_WM_DIAGRAM_GROUP_CODE" val="l1-1"/>
  <p:tag name="KSO_WM_UNIT_TEXT_FILL_FORE_SCHEMECOLOR_INDEX" val="13"/>
  <p:tag name="KSO_WM_UNIT_TEXT_FILL_TYPE" val="1"/>
  <p:tag name="KSO_WM_UNIT_USESOURCEFORMAT_APPLY" val="0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719"/>
  <p:tag name="KSO_WM_UNIT_TYPE" val="l_i"/>
  <p:tag name="KSO_WM_UNIT_INDEX" val="1_13"/>
  <p:tag name="KSO_WM_UNIT_ID" val="diagram719_5*l_i*1_13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15152015"/>
  <p:tag name="MH_LIBRARY" val="CONTENTS"/>
  <p:tag name="MH_TYPE" val="OTHERS"/>
  <p:tag name="ID" val="547146"/>
  <p:tag name="PA" val="v3.2.0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719"/>
  <p:tag name="KSO_WM_UNIT_TYPE" val="l_i"/>
  <p:tag name="KSO_WM_UNIT_INDEX" val="1_14"/>
  <p:tag name="KSO_WM_UNIT_ID" val="diagram719_5*l_i*1_14"/>
  <p:tag name="KSO_WM_UNIT_CLEAR" val="1"/>
  <p:tag name="KSO_WM_UNIT_LAYERLEVEL" val="1_1"/>
  <p:tag name="KSO_WM_DIAGRAM_GROUP_CODE" val="l1-1"/>
  <p:tag name="KSO_WM_UNIT_FILL_FORE_SCHEMECOLOR_INDEX" val="14"/>
  <p:tag name="KSO_WM_UNIT_FILL_TYPE" val="1"/>
  <p:tag name="KSO_WM_UNIT_TEXT_FILL_FORE_SCHEMECOLOR_INDEX" val="5"/>
  <p:tag name="KSO_WM_UNIT_TEXT_FILL_TYPE" val="1"/>
  <p:tag name="KSO_WM_UNIT_USESOURCEFORMAT_APPLY" val="0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719"/>
  <p:tag name="KSO_WM_UNIT_TYPE" val="l_i"/>
  <p:tag name="KSO_WM_UNIT_INDEX" val="1_15"/>
  <p:tag name="KSO_WM_UNIT_ID" val="diagram719_5*l_i*1_15"/>
  <p:tag name="KSO_WM_UNIT_CLEAR" val="1"/>
  <p:tag name="KSO_WM_UNIT_LAYERLEVEL" val="1_1"/>
  <p:tag name="KSO_WM_DIAGRAM_GROUP_CODE" val="l1-1"/>
  <p:tag name="KSO_WM_UNIT_LINE_FORE_SCHEMECOLOR_INDEX" val="5"/>
  <p:tag name="KSO_WM_UNIT_LINE_FILL_TYPE" val="2"/>
  <p:tag name="KSO_WM_UNIT_USESOURCEFORMAT_APPLY" val="0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719"/>
  <p:tag name="KSO_WM_UNIT_TYPE" val="l_h_f"/>
  <p:tag name="KSO_WM_UNIT_INDEX" val="1_5_1"/>
  <p:tag name="KSO_WM_UNIT_ID" val="diagram719_5*l_h_f*1_5_1"/>
  <p:tag name="KSO_WM_UNIT_CLEAR" val="1"/>
  <p:tag name="KSO_WM_UNIT_LAYERLEVEL" val="1_1_1"/>
  <p:tag name="KSO_WM_UNIT_VALUE" val="18"/>
  <p:tag name="KSO_WM_UNIT_HIGHLIGHT" val="0"/>
  <p:tag name="KSO_WM_UNIT_COMPATIBLE" val="0"/>
  <p:tag name="KSO_WM_UNIT_PRESET_TEXT_INDEX" val="4"/>
  <p:tag name="KSO_WM_UNIT_PRESET_TEXT_LEN" val="35"/>
  <p:tag name="KSO_WM_DIAGRAM_GROUP_CODE" val="l1-1"/>
  <p:tag name="KSO_WM_UNIT_TEXT_FILL_FORE_SCHEMECOLOR_INDEX" val="13"/>
  <p:tag name="KSO_WM_UNIT_TEXT_FILL_TYPE" val="1"/>
  <p:tag name="KSO_WM_UNIT_USESOURCEFORMAT_APPLY" val="0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719"/>
  <p:tag name="KSO_WM_UNIT_TYPE" val="l_i"/>
  <p:tag name="KSO_WM_UNIT_INDEX" val="1_10"/>
  <p:tag name="KSO_WM_UNIT_ID" val="diagram719_5*l_i*1_10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719"/>
  <p:tag name="KSO_WM_UNIT_TYPE" val="l_i"/>
  <p:tag name="KSO_WM_UNIT_INDEX" val="1_11"/>
  <p:tag name="KSO_WM_UNIT_ID" val="diagram719_5*l_i*1_11"/>
  <p:tag name="KSO_WM_UNIT_CLEAR" val="1"/>
  <p:tag name="KSO_WM_UNIT_LAYERLEVEL" val="1_1"/>
  <p:tag name="KSO_WM_DIAGRAM_GROUP_CODE" val="l1-1"/>
  <p:tag name="KSO_WM_UNIT_FILL_FORE_SCHEMECOLOR_INDEX" val="14"/>
  <p:tag name="KSO_WM_UNIT_FILL_TYPE" val="1"/>
  <p:tag name="KSO_WM_UNIT_TEXT_FILL_FORE_SCHEMECOLOR_INDEX" val="5"/>
  <p:tag name="KSO_WM_UNIT_TEXT_FILL_TYPE" val="1"/>
  <p:tag name="KSO_WM_UNIT_USESOURCEFORMAT_APPLY" val="0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719"/>
  <p:tag name="KSO_WM_UNIT_TYPE" val="l_i"/>
  <p:tag name="KSO_WM_UNIT_INDEX" val="1_12"/>
  <p:tag name="KSO_WM_UNIT_ID" val="diagram719_5*l_i*1_12"/>
  <p:tag name="KSO_WM_UNIT_CLEAR" val="1"/>
  <p:tag name="KSO_WM_UNIT_LAYERLEVEL" val="1_1"/>
  <p:tag name="KSO_WM_DIAGRAM_GROUP_CODE" val="l1-1"/>
  <p:tag name="KSO_WM_UNIT_LINE_FORE_SCHEMECOLOR_INDEX" val="5"/>
  <p:tag name="KSO_WM_UNIT_LINE_FILL_TYPE" val="2"/>
  <p:tag name="KSO_WM_UNIT_USESOURCEFORMAT_APPLY" val="0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719"/>
  <p:tag name="KSO_WM_UNIT_TYPE" val="l_h_f"/>
  <p:tag name="KSO_WM_UNIT_INDEX" val="1_4_1"/>
  <p:tag name="KSO_WM_UNIT_ID" val="diagram719_5*l_h_f*1_4_1"/>
  <p:tag name="KSO_WM_UNIT_CLEAR" val="1"/>
  <p:tag name="KSO_WM_UNIT_LAYERLEVEL" val="1_1_1"/>
  <p:tag name="KSO_WM_UNIT_VALUE" val="18"/>
  <p:tag name="KSO_WM_UNIT_HIGHLIGHT" val="0"/>
  <p:tag name="KSO_WM_UNIT_COMPATIBLE" val="0"/>
  <p:tag name="KSO_WM_UNIT_PRESET_TEXT_INDEX" val="4"/>
  <p:tag name="KSO_WM_UNIT_PRESET_TEXT_LEN" val="35"/>
  <p:tag name="KSO_WM_DIAGRAM_GROUP_CODE" val="l1-1"/>
  <p:tag name="KSO_WM_UNIT_TEXT_FILL_FORE_SCHEMECOLOR_INDEX" val="13"/>
  <p:tag name="KSO_WM_UNIT_TEXT_FILL_TYPE" val="1"/>
  <p:tag name="KSO_WM_UNIT_USESOURCEFORMAT_APPLY" val="0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719"/>
  <p:tag name="KSO_WM_UNIT_TYPE" val="l_i"/>
  <p:tag name="KSO_WM_UNIT_INDEX" val="1_7"/>
  <p:tag name="KSO_WM_UNIT_ID" val="diagram719_5*l_i*1_7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719"/>
  <p:tag name="KSO_WM_UNIT_TYPE" val="l_i"/>
  <p:tag name="KSO_WM_UNIT_INDEX" val="1_8"/>
  <p:tag name="KSO_WM_UNIT_ID" val="diagram719_5*l_i*1_8"/>
  <p:tag name="KSO_WM_UNIT_CLEAR" val="1"/>
  <p:tag name="KSO_WM_UNIT_LAYERLEVEL" val="1_1"/>
  <p:tag name="KSO_WM_DIAGRAM_GROUP_CODE" val="l1-1"/>
  <p:tag name="KSO_WM_UNIT_FILL_FORE_SCHEMECOLOR_INDEX" val="14"/>
  <p:tag name="KSO_WM_UNIT_FILL_TYPE" val="1"/>
  <p:tag name="KSO_WM_UNIT_TEXT_FILL_FORE_SCHEMECOLOR_INDEX" val="5"/>
  <p:tag name="KSO_WM_UNIT_TEXT_FILL_TYPE" val="1"/>
  <p:tag name="KSO_WM_UNIT_USESOURCEFORMAT_APPLY" val="0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719"/>
  <p:tag name="KSO_WM_UNIT_TYPE" val="l_i"/>
  <p:tag name="KSO_WM_UNIT_INDEX" val="1_9"/>
  <p:tag name="KSO_WM_UNIT_ID" val="diagram719_5*l_i*1_9"/>
  <p:tag name="KSO_WM_UNIT_CLEAR" val="1"/>
  <p:tag name="KSO_WM_UNIT_LAYERLEVEL" val="1_1"/>
  <p:tag name="KSO_WM_DIAGRAM_GROUP_CODE" val="l1-1"/>
  <p:tag name="KSO_WM_UNIT_LINE_FORE_SCHEMECOLOR_INDEX" val="5"/>
  <p:tag name="KSO_WM_UNIT_LINE_FILL_TYPE" val="2"/>
  <p:tag name="KSO_WM_UNIT_USESOURCEFORMAT_APPLY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15152015"/>
  <p:tag name="MH_LIBRARY" val="CONTENTS"/>
  <p:tag name="MH_TYPE" val="ENTRY"/>
  <p:tag name="ID" val="547146"/>
  <p:tag name="MH_ORDER" val="1"/>
  <p:tag name="PA" val="v3.2.0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719"/>
  <p:tag name="KSO_WM_UNIT_TYPE" val="l_h_f"/>
  <p:tag name="KSO_WM_UNIT_INDEX" val="1_3_1"/>
  <p:tag name="KSO_WM_UNIT_ID" val="diagram719_5*l_h_f*1_3_1"/>
  <p:tag name="KSO_WM_UNIT_CLEAR" val="1"/>
  <p:tag name="KSO_WM_UNIT_LAYERLEVEL" val="1_1_1"/>
  <p:tag name="KSO_WM_UNIT_VALUE" val="18"/>
  <p:tag name="KSO_WM_UNIT_HIGHLIGHT" val="0"/>
  <p:tag name="KSO_WM_UNIT_COMPATIBLE" val="0"/>
  <p:tag name="KSO_WM_UNIT_PRESET_TEXT_INDEX" val="4"/>
  <p:tag name="KSO_WM_UNIT_PRESET_TEXT_LEN" val="35"/>
  <p:tag name="KSO_WM_DIAGRAM_GROUP_CODE" val="l1-1"/>
  <p:tag name="KSO_WM_UNIT_TEXT_FILL_FORE_SCHEMECOLOR_INDEX" val="13"/>
  <p:tag name="KSO_WM_UNIT_TEXT_FILL_TYPE" val="1"/>
  <p:tag name="KSO_WM_UNIT_USESOURCEFORMAT_APPLY" val="0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719"/>
  <p:tag name="KSO_WM_UNIT_TYPE" val="l_i"/>
  <p:tag name="KSO_WM_UNIT_INDEX" val="1_4"/>
  <p:tag name="KSO_WM_UNIT_ID" val="diagram719_5*l_i*1_4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719"/>
  <p:tag name="KSO_WM_UNIT_TYPE" val="l_i"/>
  <p:tag name="KSO_WM_UNIT_INDEX" val="1_5"/>
  <p:tag name="KSO_WM_UNIT_ID" val="diagram719_5*l_i*1_5"/>
  <p:tag name="KSO_WM_UNIT_CLEAR" val="1"/>
  <p:tag name="KSO_WM_UNIT_LAYERLEVEL" val="1_1"/>
  <p:tag name="KSO_WM_DIAGRAM_GROUP_CODE" val="l1-1"/>
  <p:tag name="KSO_WM_UNIT_FILL_FORE_SCHEMECOLOR_INDEX" val="14"/>
  <p:tag name="KSO_WM_UNIT_FILL_TYPE" val="1"/>
  <p:tag name="KSO_WM_UNIT_TEXT_FILL_FORE_SCHEMECOLOR_INDEX" val="5"/>
  <p:tag name="KSO_WM_UNIT_TEXT_FILL_TYPE" val="1"/>
  <p:tag name="KSO_WM_UNIT_USESOURCEFORMAT_APPLY" val="0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719"/>
  <p:tag name="KSO_WM_UNIT_TYPE" val="l_i"/>
  <p:tag name="KSO_WM_UNIT_INDEX" val="1_6"/>
  <p:tag name="KSO_WM_UNIT_ID" val="diagram719_5*l_i*1_6"/>
  <p:tag name="KSO_WM_UNIT_CLEAR" val="1"/>
  <p:tag name="KSO_WM_UNIT_LAYERLEVEL" val="1_1"/>
  <p:tag name="KSO_WM_DIAGRAM_GROUP_CODE" val="l1-1"/>
  <p:tag name="KSO_WM_UNIT_LINE_FORE_SCHEMECOLOR_INDEX" val="5"/>
  <p:tag name="KSO_WM_UNIT_LINE_FILL_TYPE" val="2"/>
  <p:tag name="KSO_WM_UNIT_USESOURCEFORMAT_APPLY" val="0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719"/>
  <p:tag name="KSO_WM_UNIT_TYPE" val="l_h_f"/>
  <p:tag name="KSO_WM_UNIT_INDEX" val="1_2_1"/>
  <p:tag name="KSO_WM_UNIT_ID" val="diagram719_5*l_h_f*1_2_1"/>
  <p:tag name="KSO_WM_UNIT_CLEAR" val="1"/>
  <p:tag name="KSO_WM_UNIT_LAYERLEVEL" val="1_1_1"/>
  <p:tag name="KSO_WM_UNIT_VALUE" val="18"/>
  <p:tag name="KSO_WM_UNIT_HIGHLIGHT" val="0"/>
  <p:tag name="KSO_WM_UNIT_COMPATIBLE" val="0"/>
  <p:tag name="KSO_WM_UNIT_PRESET_TEXT_INDEX" val="4"/>
  <p:tag name="KSO_WM_UNIT_PRESET_TEXT_LEN" val="35"/>
  <p:tag name="KSO_WM_DIAGRAM_GROUP_CODE" val="l1-1"/>
  <p:tag name="KSO_WM_UNIT_TEXT_FILL_FORE_SCHEMECOLOR_INDEX" val="13"/>
  <p:tag name="KSO_WM_UNIT_TEXT_FILL_TYPE" val="1"/>
  <p:tag name="KSO_WM_UNIT_USESOURCEFORMAT_APPLY" val="0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719"/>
  <p:tag name="KSO_WM_UNIT_TYPE" val="l_i"/>
  <p:tag name="KSO_WM_UNIT_INDEX" val="1_1"/>
  <p:tag name="KSO_WM_UNIT_ID" val="diagram719_5*l_i*1_1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719"/>
  <p:tag name="KSO_WM_UNIT_TYPE" val="l_i"/>
  <p:tag name="KSO_WM_UNIT_INDEX" val="1_2"/>
  <p:tag name="KSO_WM_UNIT_ID" val="diagram719_5*l_i*1_2"/>
  <p:tag name="KSO_WM_UNIT_CLEAR" val="1"/>
  <p:tag name="KSO_WM_UNIT_LAYERLEVEL" val="1_1"/>
  <p:tag name="KSO_WM_DIAGRAM_GROUP_CODE" val="l1-1"/>
  <p:tag name="KSO_WM_UNIT_FILL_FORE_SCHEMECOLOR_INDEX" val="14"/>
  <p:tag name="KSO_WM_UNIT_FILL_TYPE" val="1"/>
  <p:tag name="KSO_WM_UNIT_TEXT_FILL_FORE_SCHEMECOLOR_INDEX" val="5"/>
  <p:tag name="KSO_WM_UNIT_TEXT_FILL_TYPE" val="1"/>
  <p:tag name="KSO_WM_UNIT_USESOURCEFORMAT_APPLY" val="0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719"/>
  <p:tag name="KSO_WM_UNIT_TYPE" val="l_i"/>
  <p:tag name="KSO_WM_UNIT_INDEX" val="1_3"/>
  <p:tag name="KSO_WM_UNIT_ID" val="diagram719_5*l_i*1_3"/>
  <p:tag name="KSO_WM_UNIT_CLEAR" val="1"/>
  <p:tag name="KSO_WM_UNIT_LAYERLEVEL" val="1_1"/>
  <p:tag name="KSO_WM_DIAGRAM_GROUP_CODE" val="l1-1"/>
  <p:tag name="KSO_WM_UNIT_LINE_FORE_SCHEMECOLOR_INDEX" val="5"/>
  <p:tag name="KSO_WM_UNIT_LINE_FILL_TYPE" val="2"/>
  <p:tag name="KSO_WM_UNIT_USESOURCEFORMAT_APPLY" val="0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719"/>
  <p:tag name="KSO_WM_UNIT_TYPE" val="l_h_f"/>
  <p:tag name="KSO_WM_UNIT_INDEX" val="1_1_1"/>
  <p:tag name="KSO_WM_UNIT_ID" val="diagram719_5*l_h_f*1_1_1"/>
  <p:tag name="KSO_WM_UNIT_CLEAR" val="1"/>
  <p:tag name="KSO_WM_UNIT_LAYERLEVEL" val="1_1_1"/>
  <p:tag name="KSO_WM_UNIT_VALUE" val="18"/>
  <p:tag name="KSO_WM_UNIT_HIGHLIGHT" val="0"/>
  <p:tag name="KSO_WM_UNIT_COMPATIBLE" val="0"/>
  <p:tag name="KSO_WM_UNIT_PRESET_TEXT_INDEX" val="4"/>
  <p:tag name="KSO_WM_UNIT_PRESET_TEXT_LEN" val="35"/>
  <p:tag name="KSO_WM_DIAGRAM_GROUP_CODE" val="l1-1"/>
  <p:tag name="KSO_WM_UNIT_TEXT_FILL_FORE_SCHEMECOLOR_INDEX" val="13"/>
  <p:tag name="KSO_WM_UNIT_TEXT_FILL_TYPE" val="1"/>
  <p:tag name="KSO_WM_UNIT_USESOURCEFORMAT_APPLY" val="0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15185735"/>
  <p:tag name="MH_LIBRARY" val="GRAPHIC"/>
  <p:tag name="MH_TYPE" val="Other"/>
  <p:tag name="MH_ORDER" val="3"/>
  <p:tag name="PA" val="v3.2.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15152015"/>
  <p:tag name="MH_LIBRARY" val="CONTENTS"/>
  <p:tag name="MH_TYPE" val="NUMBER"/>
  <p:tag name="ID" val="547146"/>
  <p:tag name="MH_ORDER" val="1"/>
  <p:tag name="PA" val="v3.2.0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15185735"/>
  <p:tag name="MH_LIBRARY" val="GRAPHIC"/>
  <p:tag name="MH_TYPE" val="SubTitle"/>
  <p:tag name="MH_ORDER" val="3"/>
  <p:tag name="PA" val="v3.2.0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15153257"/>
  <p:tag name="MH_LIBRARY" val="GRAPHIC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15153257"/>
  <p:tag name="MH_LIBRARY" val="GRAPHIC"/>
  <p:tag name="MH_ORDER" val="Rectangle 2"/>
  <p:tag name="PA" val="v3.2.0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15153257"/>
  <p:tag name="MH_LIBRARY" val="GRAPHIC"/>
  <p:tag name="MH_ORDER" val="TextBox 3"/>
  <p:tag name="PA" val="v3.2.0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15153257"/>
  <p:tag name="MH_LIBRARY" val="GRAPHIC"/>
  <p:tag name="MH_ORDER" val="TextBox 4"/>
  <p:tag name="PA" val="v3.2.0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15153257"/>
  <p:tag name="MH_LIBRARY" val="GRAPHIC"/>
  <p:tag name="MH_ORDER" val="Straight Connector 9"/>
  <p:tag name="PA" val="v3.2.0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15153257"/>
  <p:tag name="MH_LIBRARY" val="GRAPHIC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15153257"/>
  <p:tag name="MH_LIBRARY" val="GRAPHIC"/>
  <p:tag name="MH_ORDER" val="Rectangle 2"/>
  <p:tag name="PA" val="v3.2.0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15153257"/>
  <p:tag name="MH_LIBRARY" val="GRAPHIC"/>
  <p:tag name="MH_ORDER" val="TextBox 3"/>
  <p:tag name="PA" val="v3.2.0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15153257"/>
  <p:tag name="MH_LIBRARY" val="GRAPHIC"/>
  <p:tag name="MH_ORDER" val="TextBox 4"/>
  <p:tag name="PA" val="v3.2.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15152015"/>
  <p:tag name="MH_LIBRARY" val="CONTENTS"/>
  <p:tag name="MH_TYPE" val="ENTRY"/>
  <p:tag name="ID" val="547146"/>
  <p:tag name="MH_ORDER" val="3"/>
  <p:tag name="PA" val="v3.2.0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15153257"/>
  <p:tag name="MH_LIBRARY" val="GRAPHIC"/>
  <p:tag name="MH_ORDER" val="Straight Connector 9"/>
  <p:tag name="PA" val="v3.2.0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15153257"/>
  <p:tag name="MH_LIBRARY" val="GRAPHIC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15153257"/>
  <p:tag name="MH_LIBRARY" val="GRAPHIC"/>
  <p:tag name="MH_ORDER" val="Rectangle 2"/>
  <p:tag name="PA" val="v3.2.0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15153257"/>
  <p:tag name="MH_LIBRARY" val="GRAPHIC"/>
  <p:tag name="MH_ORDER" val="TextBox 3"/>
  <p:tag name="PA" val="v3.2.0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15153257"/>
  <p:tag name="MH_LIBRARY" val="GRAPHIC"/>
  <p:tag name="MH_ORDER" val="TextBox 4"/>
  <p:tag name="PA" val="v3.2.0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15153257"/>
  <p:tag name="MH_LIBRARY" val="GRAPHIC"/>
  <p:tag name="MH_ORDER" val="Straight Connector 9"/>
  <p:tag name="PA" val="v3.2.0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15153257"/>
  <p:tag name="MH_LIBRARY" val="GRAPHIC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15153257"/>
  <p:tag name="MH_LIBRARY" val="GRAPHIC"/>
  <p:tag name="MH_ORDER" val="Rectangle 2"/>
  <p:tag name="PA" val="v3.2.0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15153257"/>
  <p:tag name="MH_LIBRARY" val="GRAPHIC"/>
  <p:tag name="MH_ORDER" val="TextBox 3"/>
  <p:tag name="PA" val="v3.2.0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15153257"/>
  <p:tag name="MH_LIBRARY" val="GRAPHIC"/>
  <p:tag name="MH_ORDER" val="TextBox 4"/>
  <p:tag name="PA" val="v3.2.0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63D54"/>
      </a:accent1>
      <a:accent2>
        <a:srgbClr val="ED7D31"/>
      </a:accent2>
      <a:accent3>
        <a:srgbClr val="A5A5A5"/>
      </a:accent3>
      <a:accent4>
        <a:srgbClr val="FFC000"/>
      </a:accent4>
      <a:accent5>
        <a:srgbClr val="E2E2E2"/>
      </a:accent5>
      <a:accent6>
        <a:srgbClr val="70AD47"/>
      </a:accent6>
      <a:hlink>
        <a:srgbClr val="D3D4D4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第一PPT，www.1ppt.com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63D54"/>
      </a:accent1>
      <a:accent2>
        <a:srgbClr val="ED7D31"/>
      </a:accent2>
      <a:accent3>
        <a:srgbClr val="A5A5A5"/>
      </a:accent3>
      <a:accent4>
        <a:srgbClr val="FFC000"/>
      </a:accent4>
      <a:accent5>
        <a:srgbClr val="E2E2E2"/>
      </a:accent5>
      <a:accent6>
        <a:srgbClr val="70AD47"/>
      </a:accent6>
      <a:hlink>
        <a:srgbClr val="D3D4D4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063D54"/>
    </a:accent1>
    <a:accent2>
      <a:srgbClr val="ED7D31"/>
    </a:accent2>
    <a:accent3>
      <a:srgbClr val="A5A5A5"/>
    </a:accent3>
    <a:accent4>
      <a:srgbClr val="FFC000"/>
    </a:accent4>
    <a:accent5>
      <a:srgbClr val="E2E2E2"/>
    </a:accent5>
    <a:accent6>
      <a:srgbClr val="70AD47"/>
    </a:accent6>
    <a:hlink>
      <a:srgbClr val="D3D4D4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063D54"/>
    </a:accent1>
    <a:accent2>
      <a:srgbClr val="ED7D31"/>
    </a:accent2>
    <a:accent3>
      <a:srgbClr val="A5A5A5"/>
    </a:accent3>
    <a:accent4>
      <a:srgbClr val="FFC000"/>
    </a:accent4>
    <a:accent5>
      <a:srgbClr val="E2E2E2"/>
    </a:accent5>
    <a:accent6>
      <a:srgbClr val="70AD47"/>
    </a:accent6>
    <a:hlink>
      <a:srgbClr val="D3D4D4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3608</Words>
  <Application>Microsoft Office PowerPoint</Application>
  <PresentationFormat>自定义</PresentationFormat>
  <Paragraphs>339</Paragraphs>
  <Slides>36</Slides>
  <Notes>26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36</vt:i4>
      </vt:variant>
    </vt:vector>
  </HeadingPairs>
  <TitlesOfParts>
    <vt:vector size="38" baseType="lpstr">
      <vt:lpstr>第一PPT，www.1ppt.com</vt:lpstr>
      <vt:lpstr>1_第一PPT，www.1ppt.com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立体方块</dc:title>
  <dc:creator>第一PPT模板网-WWW.1PPT.COM</dc:creator>
  <cp:keywords>第一PPT模板网-WWW.1PPT.COM</cp:keywords>
  <cp:lastModifiedBy>Administrator</cp:lastModifiedBy>
  <cp:revision>215</cp:revision>
  <dcterms:created xsi:type="dcterms:W3CDTF">2017-10-15T06:57:00Z</dcterms:created>
  <dcterms:modified xsi:type="dcterms:W3CDTF">2018-04-22T03:14:06Z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2052-10.1.0.6929</vt:lpwstr>
  </property>
</Properties>
</file>