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3" r:id="rId1"/>
  </p:sldMasterIdLst>
  <p:notesMasterIdLst>
    <p:notesMasterId r:id="rId91"/>
  </p:notesMasterIdLst>
  <p:handoutMasterIdLst>
    <p:handoutMasterId r:id="rId92"/>
  </p:handoutMasterIdLst>
  <p:sldIdLst>
    <p:sldId id="565" r:id="rId2"/>
    <p:sldId id="604" r:id="rId3"/>
    <p:sldId id="605" r:id="rId4"/>
    <p:sldId id="566" r:id="rId5"/>
    <p:sldId id="569" r:id="rId6"/>
    <p:sldId id="614" r:id="rId7"/>
    <p:sldId id="615" r:id="rId8"/>
    <p:sldId id="616" r:id="rId9"/>
    <p:sldId id="609" r:id="rId10"/>
    <p:sldId id="617" r:id="rId11"/>
    <p:sldId id="619" r:id="rId12"/>
    <p:sldId id="618" r:id="rId13"/>
    <p:sldId id="620" r:id="rId14"/>
    <p:sldId id="621" r:id="rId15"/>
    <p:sldId id="622" r:id="rId16"/>
    <p:sldId id="623" r:id="rId17"/>
    <p:sldId id="624" r:id="rId18"/>
    <p:sldId id="610" r:id="rId19"/>
    <p:sldId id="625" r:id="rId20"/>
    <p:sldId id="626" r:id="rId21"/>
    <p:sldId id="627" r:id="rId22"/>
    <p:sldId id="628" r:id="rId23"/>
    <p:sldId id="629" r:id="rId24"/>
    <p:sldId id="611" r:id="rId25"/>
    <p:sldId id="631" r:id="rId26"/>
    <p:sldId id="632" r:id="rId27"/>
    <p:sldId id="633" r:id="rId28"/>
    <p:sldId id="634" r:id="rId29"/>
    <p:sldId id="635" r:id="rId30"/>
    <p:sldId id="636" r:id="rId31"/>
    <p:sldId id="637" r:id="rId32"/>
    <p:sldId id="640" r:id="rId33"/>
    <p:sldId id="638" r:id="rId34"/>
    <p:sldId id="639" r:id="rId35"/>
    <p:sldId id="643" r:id="rId36"/>
    <p:sldId id="641" r:id="rId37"/>
    <p:sldId id="644" r:id="rId38"/>
    <p:sldId id="642" r:id="rId39"/>
    <p:sldId id="645" r:id="rId40"/>
    <p:sldId id="646" r:id="rId41"/>
    <p:sldId id="647" r:id="rId42"/>
    <p:sldId id="648" r:id="rId43"/>
    <p:sldId id="650" r:id="rId44"/>
    <p:sldId id="651" r:id="rId45"/>
    <p:sldId id="652" r:id="rId46"/>
    <p:sldId id="653" r:id="rId47"/>
    <p:sldId id="654" r:id="rId48"/>
    <p:sldId id="655" r:id="rId49"/>
    <p:sldId id="656" r:id="rId50"/>
    <p:sldId id="657" r:id="rId51"/>
    <p:sldId id="658" r:id="rId52"/>
    <p:sldId id="659" r:id="rId53"/>
    <p:sldId id="660" r:id="rId54"/>
    <p:sldId id="661" r:id="rId55"/>
    <p:sldId id="662" r:id="rId56"/>
    <p:sldId id="663" r:id="rId57"/>
    <p:sldId id="664" r:id="rId58"/>
    <p:sldId id="665" r:id="rId59"/>
    <p:sldId id="666" r:id="rId60"/>
    <p:sldId id="667" r:id="rId61"/>
    <p:sldId id="668" r:id="rId62"/>
    <p:sldId id="669" r:id="rId63"/>
    <p:sldId id="670" r:id="rId64"/>
    <p:sldId id="671" r:id="rId65"/>
    <p:sldId id="672" r:id="rId66"/>
    <p:sldId id="673" r:id="rId67"/>
    <p:sldId id="674" r:id="rId68"/>
    <p:sldId id="675" r:id="rId69"/>
    <p:sldId id="676" r:id="rId70"/>
    <p:sldId id="677" r:id="rId71"/>
    <p:sldId id="678" r:id="rId72"/>
    <p:sldId id="679" r:id="rId73"/>
    <p:sldId id="612" r:id="rId74"/>
    <p:sldId id="680" r:id="rId75"/>
    <p:sldId id="681" r:id="rId76"/>
    <p:sldId id="682" r:id="rId77"/>
    <p:sldId id="683" r:id="rId78"/>
    <p:sldId id="684" r:id="rId79"/>
    <p:sldId id="685" r:id="rId80"/>
    <p:sldId id="686" r:id="rId81"/>
    <p:sldId id="687" r:id="rId82"/>
    <p:sldId id="688" r:id="rId83"/>
    <p:sldId id="689" r:id="rId84"/>
    <p:sldId id="690" r:id="rId85"/>
    <p:sldId id="691" r:id="rId86"/>
    <p:sldId id="692" r:id="rId87"/>
    <p:sldId id="693" r:id="rId88"/>
    <p:sldId id="613" r:id="rId89"/>
    <p:sldId id="694" r:id="rId9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 userDrawn="1">
          <p15:clr>
            <a:srgbClr val="A4A3A4"/>
          </p15:clr>
        </p15:guide>
        <p15:guide id="2" pos="40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lin" initials="yl" lastIdx="1" clrIdx="0"/>
  <p:cmAuthor id="2" name="DELL" initials="D" lastIdx="3" clrIdx="1"/>
  <p:cmAuthor id="3" name="asus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FF"/>
    <a:srgbClr val="3D31D7"/>
    <a:srgbClr val="003366"/>
    <a:srgbClr val="F46802"/>
    <a:srgbClr val="0070C0"/>
    <a:srgbClr val="808080"/>
    <a:srgbClr val="FBE5D6"/>
    <a:srgbClr val="FFF9E7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7" autoAdjust="0"/>
    <p:restoredTop sz="93850" autoAdjust="0"/>
  </p:normalViewPr>
  <p:slideViewPr>
    <p:cSldViewPr snapToGrid="0" snapToObjects="1">
      <p:cViewPr varScale="1">
        <p:scale>
          <a:sx n="63" d="100"/>
          <a:sy n="63" d="100"/>
        </p:scale>
        <p:origin x="424" y="36"/>
      </p:cViewPr>
      <p:guideLst>
        <p:guide orient="horz" pos="2058"/>
        <p:guide pos="401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0AD39-BAEA-45DE-A9EE-2D5EF9602197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D1BDB-4B2A-4DBF-A740-A071008DF2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52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89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418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88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145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70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20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060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9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10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41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52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120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144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710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7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33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790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572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658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032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01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8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737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503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486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3624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302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034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05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122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3703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90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586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2401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839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4333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051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971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84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409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9490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232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0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983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721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3873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9519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140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557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9670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5278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6074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0272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37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8605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0315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586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4641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3643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9837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8117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7650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7142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1662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torch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  <a:endParaRPr lang="zh-CN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PIL</a:t>
            </a:r>
            <a:r>
              <a:rPr lang="en-US" altLang="zh-CN" dirty="0"/>
              <a:t> import Image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zh-CN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torchvision.transforms.functional</a:t>
            </a:r>
            <a:r>
              <a:rPr lang="en-US" altLang="zh-CN" dirty="0"/>
              <a:t> import </a:t>
            </a:r>
            <a:r>
              <a:rPr lang="en-US" altLang="zh-CN" dirty="0" err="1"/>
              <a:t>to_pil_image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01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6097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import torch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  <a:endParaRPr lang="zh-CN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PIL</a:t>
            </a:r>
            <a:r>
              <a:rPr lang="en-US" altLang="zh-CN" dirty="0"/>
              <a:t> import Image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zh-CN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torchvision.transforms.functional</a:t>
            </a:r>
            <a:r>
              <a:rPr lang="en-US" altLang="zh-CN" dirty="0"/>
              <a:t> import </a:t>
            </a:r>
            <a:r>
              <a:rPr lang="en-US" altLang="zh-CN" dirty="0" err="1"/>
              <a:t>to_pil_image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0755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3300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4253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73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768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7290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647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5274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1141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708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548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9509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0629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243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666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08278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9689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7249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66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78451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88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4961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56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8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8608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7874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9192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59"/>
          <p:cNvSpPr/>
          <p:nvPr userDrawn="1"/>
        </p:nvSpPr>
        <p:spPr>
          <a:xfrm>
            <a:off x="-24679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21" tIns="32411" rIns="64821" bIns="32411" rtlCol="0" anchor="ctr"/>
          <a:lstStyle/>
          <a:p>
            <a:pPr algn="ctr"/>
            <a:endParaRPr lang="zh-CN" altLang="en-US" sz="1277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B8389E-5966-43B9-B3A0-E7AAACAB77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793" t="3704" r="17232" b="4677"/>
          <a:stretch/>
        </p:blipFill>
        <p:spPr>
          <a:xfrm>
            <a:off x="11246177" y="129390"/>
            <a:ext cx="602787" cy="863261"/>
          </a:xfrm>
          <a:prstGeom prst="rect">
            <a:avLst/>
          </a:prstGeom>
        </p:spPr>
      </p:pic>
      <p:sp>
        <p:nvSpPr>
          <p:cNvPr id="7" name="矩形 59">
            <a:extLst>
              <a:ext uri="{FF2B5EF4-FFF2-40B4-BE49-F238E27FC236}">
                <a16:creationId xmlns:a16="http://schemas.microsoft.com/office/drawing/2014/main" id="{E704EE6E-D027-4759-A13B-5C958CD260E8}"/>
              </a:ext>
            </a:extLst>
          </p:cNvPr>
          <p:cNvSpPr/>
          <p:nvPr userDrawn="1"/>
        </p:nvSpPr>
        <p:spPr>
          <a:xfrm>
            <a:off x="0" y="6451600"/>
            <a:ext cx="12216680" cy="4064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21" tIns="32411" rIns="64821" bIns="32411" rtlCol="0" anchor="ctr"/>
          <a:lstStyle/>
          <a:p>
            <a:pPr algn="ctr"/>
            <a:endParaRPr lang="zh-CN" altLang="en-US" sz="1277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1871B3-863C-4E1D-90F9-F1AA75BE988F}"/>
              </a:ext>
            </a:extLst>
          </p:cNvPr>
          <p:cNvSpPr/>
          <p:nvPr userDrawn="1"/>
        </p:nvSpPr>
        <p:spPr>
          <a:xfrm>
            <a:off x="86360" y="6442278"/>
            <a:ext cx="1027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蒙祖强，欧元汉 编著. 深度学习理论与应用. 北京: 清华大学出版社，2023年6月.</a:t>
            </a:r>
          </a:p>
        </p:txBody>
      </p:sp>
    </p:spTree>
    <p:extLst>
      <p:ext uri="{BB962C8B-B14F-4D97-AF65-F5344CB8AC3E}">
        <p14:creationId xmlns:p14="http://schemas.microsoft.com/office/powerpoint/2010/main" val="1316932493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5859708"/>
            <a:ext cx="12192000" cy="99829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FF1D1D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4"/>
          <p:cNvCxnSpPr/>
          <p:nvPr userDrawn="1"/>
        </p:nvCxnSpPr>
        <p:spPr>
          <a:xfrm>
            <a:off x="0" y="713987"/>
            <a:ext cx="12192000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4"/>
          <p:cNvCxnSpPr/>
          <p:nvPr userDrawn="1"/>
        </p:nvCxnSpPr>
        <p:spPr>
          <a:xfrm>
            <a:off x="0" y="713987"/>
            <a:ext cx="12192000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79" y="0"/>
            <a:ext cx="12216680" cy="1268760"/>
          </a:xfrm>
          <a:prstGeom prst="rect">
            <a:avLst/>
          </a:prstGeom>
          <a:gradFill>
            <a:gsLst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77" y="325279"/>
            <a:ext cx="2643339" cy="727457"/>
          </a:xfrm>
          <a:prstGeom prst="rect">
            <a:avLst/>
          </a:prstGeom>
        </p:spPr>
      </p:pic>
      <p:sp>
        <p:nvSpPr>
          <p:cNvPr id="5" name="Freeform 57">
            <a:extLst>
              <a:ext uri="{FF2B5EF4-FFF2-40B4-BE49-F238E27FC236}">
                <a16:creationId xmlns:a16="http://schemas.microsoft.com/office/drawing/2014/main" id="{55A805DC-7476-4A14-88EC-4309D52138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12192000" cy="279400"/>
          </a:xfrm>
          <a:custGeom>
            <a:avLst/>
            <a:gdLst>
              <a:gd name="T0" fmla="*/ 0 w 5650"/>
              <a:gd name="T1" fmla="*/ 279400 h 176"/>
              <a:gd name="T2" fmla="*/ 9144000 w 5650"/>
              <a:gd name="T3" fmla="*/ 268288 h 176"/>
              <a:gd name="T4" fmla="*/ 9137526 w 5650"/>
              <a:gd name="T5" fmla="*/ 150813 h 176"/>
              <a:gd name="T6" fmla="*/ 2392006 w 5650"/>
              <a:gd name="T7" fmla="*/ 150813 h 176"/>
              <a:gd name="T8" fmla="*/ 2131442 w 5650"/>
              <a:gd name="T9" fmla="*/ 4763 h 176"/>
              <a:gd name="T10" fmla="*/ 0 w 5650"/>
              <a:gd name="T11" fmla="*/ 0 h 176"/>
              <a:gd name="T12" fmla="*/ 0 w 5650"/>
              <a:gd name="T13" fmla="*/ 279400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50"/>
              <a:gd name="T22" fmla="*/ 0 h 176"/>
              <a:gd name="T23" fmla="*/ 5650 w 5650"/>
              <a:gd name="T24" fmla="*/ 176 h 1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rgbClr val="AAC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i="1" u="sng">
              <a:solidFill>
                <a:srgbClr val="1D528D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Rectangle 58">
            <a:extLst>
              <a:ext uri="{FF2B5EF4-FFF2-40B4-BE49-F238E27FC236}">
                <a16:creationId xmlns:a16="http://schemas.microsoft.com/office/drawing/2014/main" id="{1F109270-1D57-4735-AC41-A9BFE87C304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769100"/>
            <a:ext cx="12194117" cy="115888"/>
          </a:xfrm>
          <a:prstGeom prst="rect">
            <a:avLst/>
          </a:prstGeom>
          <a:gradFill>
            <a:gsLst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kumimoji="1" lang="zh-CN" altLang="en-US" sz="1600" b="1" i="1" u="sng">
              <a:solidFill>
                <a:srgbClr val="1D528D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195984-EB24-455E-B3CF-87A4AB0E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67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27">
          <p15:clr>
            <a:srgbClr val="FBAE40"/>
          </p15:clr>
        </p15:guide>
        <p15:guide id="2" pos="1275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7" y="0"/>
            <a:ext cx="3359697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9" y="5877273"/>
            <a:ext cx="2064569" cy="6116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5984-EB24-455E-B3CF-87A4AB0E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58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27">
          <p15:clr>
            <a:srgbClr val="FBAE40"/>
          </p15:clr>
        </p15:guide>
        <p15:guide id="2" pos="127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2726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0532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8344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8999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917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956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7579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014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3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  <p:sldLayoutId id="2147483649" r:id="rId13"/>
    <p:sldLayoutId id="2147483650" r:id="rId14"/>
    <p:sldLayoutId id="2147483677" r:id="rId15"/>
    <p:sldLayoutId id="214748367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3296"/>
            <a:ext cx="12217400" cy="8640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1" y="0"/>
            <a:ext cx="12192000" cy="15438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-496" y="6093296"/>
            <a:ext cx="12192000" cy="8640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31BC06-0AA5-44C7-96A7-643C4138D719}"/>
              </a:ext>
            </a:extLst>
          </p:cNvPr>
          <p:cNvSpPr/>
          <p:nvPr/>
        </p:nvSpPr>
        <p:spPr>
          <a:xfrm>
            <a:off x="583704" y="1832570"/>
            <a:ext cx="10698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深度学习理论与应用</a:t>
            </a:r>
            <a:endParaRPr lang="en-US" altLang="zh-CN" sz="50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8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8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Learning Theory and Applications</a:t>
            </a:r>
          </a:p>
          <a:p>
            <a:pPr algn="ctr"/>
            <a:endParaRPr lang="en-US" altLang="zh-CN" sz="38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8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蒙祖强，欧元汉  编著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FE351-1634-454E-B25A-CE88A837C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93" t="3704" r="17232" b="4677"/>
          <a:stretch/>
        </p:blipFill>
        <p:spPr>
          <a:xfrm>
            <a:off x="396239" y="953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8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1.2.1  </a:t>
            </a:r>
            <a:r>
              <a:rPr lang="zh-CN" altLang="zh-CN" sz="2800" b="1" dirty="0">
                <a:solidFill>
                  <a:srgbClr val="C00000"/>
                </a:solidFill>
              </a:rPr>
              <a:t>什么是深度学习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39E335-3704-42B4-B64C-94AFBAE3AE8C}"/>
              </a:ext>
            </a:extLst>
          </p:cNvPr>
          <p:cNvSpPr txBox="1"/>
          <p:nvPr/>
        </p:nvSpPr>
        <p:spPr>
          <a:xfrm>
            <a:off x="409203" y="1760353"/>
            <a:ext cx="11373594" cy="462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深度学习</a:t>
            </a:r>
            <a:r>
              <a:rPr lang="zh-CN" altLang="en-US" sz="2800" dirty="0"/>
              <a:t>：</a:t>
            </a:r>
            <a:r>
              <a:rPr lang="zh-CN" altLang="zh-CN" sz="2800" dirty="0"/>
              <a:t>使用深层神经网络来处理多维数据的一种神经网络学习方法。</a:t>
            </a:r>
            <a:endParaRPr lang="en-US" altLang="zh-CN" sz="2800" dirty="0"/>
          </a:p>
          <a:p>
            <a:pPr>
              <a:lnSpc>
                <a:spcPts val="3400"/>
              </a:lnSpc>
            </a:pPr>
            <a:r>
              <a:rPr lang="zh-CN" altLang="en-US" sz="2800" b="1" dirty="0"/>
              <a:t>“深度”的内涵：</a:t>
            </a:r>
          </a:p>
          <a:p>
            <a:pPr>
              <a:lnSpc>
                <a:spcPts val="34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）大算力</a:t>
            </a:r>
            <a:r>
              <a:rPr lang="zh-CN" altLang="en-US" sz="2000" dirty="0"/>
              <a:t>。加深就意味着参数的大量增加，需要大量的计算资源来支撑海量参数的学习。这在以前，限于技术条件和财力，人们难以获得足够的算力支撑；但现在，随着</a:t>
            </a:r>
            <a:r>
              <a:rPr lang="en-US" altLang="zh-CN" sz="2000" dirty="0"/>
              <a:t>GPU</a:t>
            </a:r>
            <a:r>
              <a:rPr lang="zh-CN" altLang="en-US" sz="2000" dirty="0"/>
              <a:t>技术的发展，大算力的支持已经成为现实；</a:t>
            </a:r>
          </a:p>
          <a:p>
            <a:pPr>
              <a:lnSpc>
                <a:spcPts val="34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）大数据</a:t>
            </a:r>
            <a:r>
              <a:rPr lang="zh-CN" altLang="en-US" sz="2000" dirty="0"/>
              <a:t>。参数的大量增多，不但需要强大的算力支持，而且还需要大量数据支持，否则我们也难以训练这些海量的参数；</a:t>
            </a:r>
            <a:r>
              <a:rPr lang="zh-CN" altLang="en-US" sz="2000" b="1" dirty="0"/>
              <a:t> </a:t>
            </a:r>
            <a:endParaRPr lang="zh-CN" altLang="en-US" sz="2000" dirty="0"/>
          </a:p>
          <a:p>
            <a:pPr>
              <a:lnSpc>
                <a:spcPts val="34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）梯度消失和梯度爆炸</a:t>
            </a:r>
            <a:r>
              <a:rPr lang="zh-CN" altLang="en-US" sz="2000" dirty="0"/>
              <a:t>。随着网络层数的增多，从高层逐层反向传递的梯度信息可能会越来越弱，以至于传到底层时梯度几乎为零，从而造成底层参数无法得到更新，导致网络无法收敛；也有可能在反向传递时，大于</a:t>
            </a:r>
            <a:r>
              <a:rPr lang="en-US" altLang="zh-CN" sz="2000" dirty="0"/>
              <a:t>1</a:t>
            </a:r>
            <a:r>
              <a:rPr lang="zh-CN" altLang="en-US" sz="2000" dirty="0"/>
              <a:t>的梯度值不断相乘，导致梯度值越来越大，使得网络处于震荡状态而无法收敛。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605085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C00000"/>
                </a:solidFill>
              </a:rPr>
              <a:t>人工智能、深度学习、机器学习的关系：</a:t>
            </a:r>
          </a:p>
          <a:p>
            <a:endParaRPr lang="zh-CN" altLang="zh-CN" sz="2800" b="1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680267-AD5E-42B7-B7D9-1DCBD82893B0}"/>
              </a:ext>
            </a:extLst>
          </p:cNvPr>
          <p:cNvPicPr/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7" y="2040329"/>
            <a:ext cx="6024563" cy="3560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35060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1.2.2  </a:t>
            </a:r>
            <a:r>
              <a:rPr lang="zh-CN" altLang="zh-CN" sz="2800" b="1" dirty="0">
                <a:solidFill>
                  <a:srgbClr val="C00000"/>
                </a:solidFill>
              </a:rPr>
              <a:t>深度学习的发展过程</a:t>
            </a:r>
          </a:p>
          <a:p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39E335-3704-42B4-B64C-94AFBAE3AE8C}"/>
              </a:ext>
            </a:extLst>
          </p:cNvPr>
          <p:cNvSpPr txBox="1"/>
          <p:nvPr/>
        </p:nvSpPr>
        <p:spPr>
          <a:xfrm>
            <a:off x="409203" y="1760353"/>
            <a:ext cx="11373594" cy="373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在卷积神经网络方面（面向图像处理）：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最早的深度学习模型，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LannYeCun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等人于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年提出的卷积神经网络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深度学习的概念：由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以及他的学生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Salakhutdinov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年提出，论述了梯度消失的解决方法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的加宽版，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的学生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年提出，在当年的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视觉挑战赛（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 Large Scale Visual Recognition Challenge,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ILSVRC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）上以巨大的优势获得冠军，标志着深度学习时代的来临。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年提出，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是当年的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ILSVRC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冠军，通过设计和开发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模块，使得模型的参数大幅度减少；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则继续加深网络，通过扩展网络的深度来获取性能的提升。</a:t>
            </a:r>
          </a:p>
        </p:txBody>
      </p:sp>
    </p:spTree>
    <p:extLst>
      <p:ext uri="{BB962C8B-B14F-4D97-AF65-F5344CB8AC3E}">
        <p14:creationId xmlns:p14="http://schemas.microsoft.com/office/powerpoint/2010/main" val="190311027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1.2.2  </a:t>
            </a:r>
            <a:r>
              <a:rPr lang="zh-CN" altLang="zh-CN" sz="2800" b="1" dirty="0">
                <a:solidFill>
                  <a:srgbClr val="C00000"/>
                </a:solidFill>
              </a:rPr>
              <a:t>深度学习的发展过程</a:t>
            </a:r>
          </a:p>
          <a:p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39E335-3704-42B4-B64C-94AFBAE3AE8C}"/>
              </a:ext>
            </a:extLst>
          </p:cNvPr>
          <p:cNvSpPr txBox="1"/>
          <p:nvPr/>
        </p:nvSpPr>
        <p:spPr>
          <a:xfrm>
            <a:off x="409203" y="1800993"/>
            <a:ext cx="11373594" cy="312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年被提出，当年获得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ILSVRC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冠军，网络层数很多，是一种真正的深度神经网络，较好解决了因深度增加而出现性能退化的问题。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AlphaGo</a:t>
            </a: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月，谷歌公司的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AlphaGo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战胜了国际顶尖围棋职业选手李世石，掀起了人工智能研究的又一轮风暴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公司开发了一种高效的深度神经网络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，该网络仍然是至今为止最好的图像识别网络之一。</a:t>
            </a:r>
          </a:p>
        </p:txBody>
      </p:sp>
    </p:spTree>
    <p:extLst>
      <p:ext uri="{BB962C8B-B14F-4D97-AF65-F5344CB8AC3E}">
        <p14:creationId xmlns:p14="http://schemas.microsoft.com/office/powerpoint/2010/main" val="39372476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1.2.2  </a:t>
            </a:r>
            <a:r>
              <a:rPr lang="zh-CN" altLang="zh-CN" sz="2800" b="1" dirty="0">
                <a:solidFill>
                  <a:srgbClr val="C00000"/>
                </a:solidFill>
              </a:rPr>
              <a:t>深度学习的发展过程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39E335-3704-42B4-B64C-94AFBAE3AE8C}"/>
              </a:ext>
            </a:extLst>
          </p:cNvPr>
          <p:cNvSpPr txBox="1"/>
          <p:nvPr/>
        </p:nvSpPr>
        <p:spPr>
          <a:xfrm>
            <a:off x="409203" y="1790833"/>
            <a:ext cx="1137359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在循环神经网络方面（面向自然语言处理）：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长短时记忆网络（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Network, LSTM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），由德国科学家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Schmidhuber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1997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年提出来的一种循环神经网络，直到现在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一直都是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领域中的重要处理模型（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Schmidhuber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本人也因此被尊称为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“LSTM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Transformer</a:t>
            </a: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谷歌团提出的一种计算架构，该架构完全抛弃了传统神经网络（如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等）的做法，采用纯注意力机制，通过多头自注意力的堆叠来构建模型，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首先在自然语言处理（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）领域中取得了非常惊人的成绩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5228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1.2.2  </a:t>
            </a:r>
            <a:r>
              <a:rPr lang="zh-CN" altLang="zh-CN" sz="2800" b="1" dirty="0">
                <a:solidFill>
                  <a:srgbClr val="C00000"/>
                </a:solidFill>
              </a:rPr>
              <a:t>深度学习的发展过程</a:t>
            </a:r>
          </a:p>
          <a:p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39E335-3704-42B4-B64C-94AFBAE3AE8C}"/>
              </a:ext>
            </a:extLst>
          </p:cNvPr>
          <p:cNvSpPr txBox="1"/>
          <p:nvPr/>
        </p:nvSpPr>
        <p:spPr>
          <a:xfrm>
            <a:off x="345966" y="1781680"/>
            <a:ext cx="11373594" cy="250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预训练模型时代：</a:t>
            </a:r>
            <a:r>
              <a:rPr lang="zh-CN" altLang="zh-CN" sz="2000" dirty="0"/>
              <a:t>基于</a:t>
            </a:r>
            <a:r>
              <a:rPr lang="en-US" altLang="zh-CN" sz="2000" dirty="0"/>
              <a:t>Transformer</a:t>
            </a:r>
            <a:r>
              <a:rPr lang="zh-CN" altLang="zh-CN" sz="2000" dirty="0"/>
              <a:t>框架构建的大型预训练模型</a:t>
            </a:r>
            <a:r>
              <a:rPr lang="en-US" altLang="zh-CN" sz="2000" dirty="0"/>
              <a:t>BERT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GPT</a:t>
            </a:r>
            <a:r>
              <a:rPr lang="zh-CN" altLang="zh-CN" sz="2000" dirty="0"/>
              <a:t>以及</a:t>
            </a:r>
            <a:r>
              <a:rPr lang="en-US" altLang="zh-CN" sz="2000" dirty="0" err="1"/>
              <a:t>BERTology</a:t>
            </a:r>
            <a:r>
              <a:rPr lang="zh-CN" altLang="zh-CN" sz="2000" dirty="0"/>
              <a:t>系列模型等相继出现，使得深度神经网络走进了一个新时代</a:t>
            </a:r>
            <a:r>
              <a:rPr lang="en-US" altLang="zh-CN" sz="2000" dirty="0"/>
              <a:t>——</a:t>
            </a:r>
            <a:r>
              <a:rPr lang="zh-CN" altLang="zh-CN" sz="2000" dirty="0"/>
              <a:t>预训练模型时代。预训练模型解决了自然语言处理标注数据不足的问题，使得运用经济、便宜的大规模文本语料来训练大模型成为可能，泛化能力等相关性能在包括文本理解和文本生成在内的</a:t>
            </a:r>
            <a:r>
              <a:rPr lang="en-US" altLang="zh-CN" sz="2000" dirty="0"/>
              <a:t>NLP</a:t>
            </a:r>
            <a:r>
              <a:rPr lang="zh-CN" altLang="zh-CN" sz="2000" dirty="0"/>
              <a:t>任务上均获得大幅度的提升。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/>
              <a:t>Transformer</a:t>
            </a:r>
            <a:r>
              <a:rPr lang="zh-CN" altLang="zh-CN" sz="2000" dirty="0"/>
              <a:t>还被引入到了机器视觉的目标检测任务中，这就是著名的</a:t>
            </a:r>
            <a:r>
              <a:rPr lang="en-US" altLang="zh-CN" sz="2000" dirty="0"/>
              <a:t>Visual Transformer (</a:t>
            </a:r>
            <a:r>
              <a:rPr lang="en-US" altLang="zh-CN" sz="2000" dirty="0" err="1"/>
              <a:t>ViT</a:t>
            </a:r>
            <a:r>
              <a:rPr lang="en-US" altLang="zh-CN" sz="2000" dirty="0"/>
              <a:t>)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3410394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1.2.3  </a:t>
            </a:r>
            <a:r>
              <a:rPr lang="zh-CN" altLang="en-US" sz="2800" b="1" dirty="0">
                <a:solidFill>
                  <a:srgbClr val="C00000"/>
                </a:solidFill>
              </a:rPr>
              <a:t>深度学习的基础网络</a:t>
            </a:r>
            <a:endParaRPr lang="zh-CN" altLang="zh-CN" sz="2800" b="1" dirty="0">
              <a:solidFill>
                <a:srgbClr val="C00000"/>
              </a:solidFill>
            </a:endParaRPr>
          </a:p>
          <a:p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39E335-3704-42B4-B64C-94AFBAE3AE8C}"/>
              </a:ext>
            </a:extLst>
          </p:cNvPr>
          <p:cNvSpPr txBox="1"/>
          <p:nvPr/>
        </p:nvSpPr>
        <p:spPr>
          <a:xfrm>
            <a:off x="409203" y="1760353"/>
            <a:ext cx="11373594" cy="466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全连接神经网络（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Neural Network,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。这是一种最为常用的神经网络，通常用于数值拟合或分类，所以有时候也称为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分类网络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卷积神经网络（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Network, CNN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。这是最为著名的深度神经网络，在早期几乎成为深度学习的代名词。它主要用于提取图像的特征，其后面往往跟着一个全连接网络，用于对提取的特征进行分类。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循环神经网络（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Network,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。这类网络主要用于处理序列数据，尤其是早期的文本处理几乎都是利用这类神经网络来完成的。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基于注意力机制的神经网络（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Mechanism-based Neural Network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。这类网络主要指基于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发展而形成的网络模型，它抛弃了传统的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，采用纯注意力机制的一种网络。</a:t>
            </a:r>
          </a:p>
        </p:txBody>
      </p:sp>
    </p:spTree>
    <p:extLst>
      <p:ext uri="{BB962C8B-B14F-4D97-AF65-F5344CB8AC3E}">
        <p14:creationId xmlns:p14="http://schemas.microsoft.com/office/powerpoint/2010/main" val="94441793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1.2.3  </a:t>
            </a:r>
            <a:r>
              <a:rPr lang="zh-CN" altLang="en-US" sz="2800" b="1" dirty="0">
                <a:solidFill>
                  <a:srgbClr val="C00000"/>
                </a:solidFill>
              </a:rPr>
              <a:t>深度学习的基础网络</a:t>
            </a:r>
            <a:endParaRPr lang="zh-CN" altLang="zh-CN" sz="2800" b="1" dirty="0">
              <a:solidFill>
                <a:srgbClr val="C00000"/>
              </a:solidFill>
            </a:endParaRPr>
          </a:p>
          <a:p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9F0483-711C-45B2-A847-1997260A3661}"/>
              </a:ext>
            </a:extLst>
          </p:cNvPr>
          <p:cNvSpPr/>
          <p:nvPr/>
        </p:nvSpPr>
        <p:spPr>
          <a:xfrm>
            <a:off x="2783840" y="2926608"/>
            <a:ext cx="623824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本书中，一般用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深度神经网络</a:t>
            </a:r>
            <a:r>
              <a:rPr lang="en-US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来统称这些网络，或者统称由这些网络堆叠而形成的其他复杂网络，具体含义应根据上下文来判别。</a:t>
            </a:r>
            <a:endParaRPr lang="zh-CN" altLang="zh-CN" sz="2800" kern="1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2331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801637" y="530564"/>
            <a:ext cx="6010275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人工智能与神经网络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的开发环境（*）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3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1.3.1  Anaconda</a:t>
            </a:r>
            <a:r>
              <a:rPr lang="zh-CN" altLang="en-US" sz="2800" b="1" dirty="0">
                <a:solidFill>
                  <a:srgbClr val="C00000"/>
                </a:solidFill>
              </a:rPr>
              <a:t>与</a:t>
            </a:r>
            <a:r>
              <a:rPr lang="en-US" altLang="zh-CN" sz="2800" b="1" dirty="0">
                <a:solidFill>
                  <a:srgbClr val="C00000"/>
                </a:solidFill>
              </a:rPr>
              <a:t>Python</a:t>
            </a:r>
            <a:r>
              <a:rPr lang="zh-CN" altLang="en-US" sz="2800" b="1" dirty="0">
                <a:solidFill>
                  <a:srgbClr val="C00000"/>
                </a:solidFill>
              </a:rPr>
              <a:t>的安装</a:t>
            </a:r>
            <a:endParaRPr lang="zh-CN" altLang="zh-CN" sz="2800" b="1" dirty="0">
              <a:solidFill>
                <a:srgbClr val="C00000"/>
              </a:solidFill>
            </a:endParaRPr>
          </a:p>
          <a:p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918868-8124-42CB-BFA0-802F9A8C9D30}"/>
              </a:ext>
            </a:extLst>
          </p:cNvPr>
          <p:cNvSpPr/>
          <p:nvPr/>
        </p:nvSpPr>
        <p:spPr>
          <a:xfrm>
            <a:off x="284480" y="1779855"/>
            <a:ext cx="643128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只是一个基本的编程语言，它没有包含在代码开发过程中一般还要使用很多其他的包和模块。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通常按下列步骤安装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）安装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是一个科学计算环境，它不但包含了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，而且还包含了一些常用的包和库，如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scrip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等。因此，成功安装了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以后，就相当于安装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以及相关的库和包等。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的官网是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www.anaconda.com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。（笔者从官网上下载了安装文件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Anaconda3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-Windows-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x86_64.exe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）配置</a:t>
            </a:r>
            <a:r>
              <a:rPr lang="en-US" altLang="zh-CN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Anaconda3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。笔者安装时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Anaconda3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的根目录为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D:\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Anaconda3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，安装产生的绝大部分文件都在此目录下，其中包括文件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python.exe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等。文件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python.exe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是用于启动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，方法是：用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命令进入命令提示符并进入到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D:\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ProgramData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Anaconda3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目录下，然后输入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“python”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并回车即可进入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运行环境：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8E3EA2-BF0B-4158-86BE-26D3CB1C8322}"/>
              </a:ext>
            </a:extLst>
          </p:cNvPr>
          <p:cNvPicPr/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717" y="1904626"/>
            <a:ext cx="4769803" cy="3276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88185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3296"/>
            <a:ext cx="12217400" cy="8640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1" y="0"/>
            <a:ext cx="12192000" cy="15438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-496" y="6093296"/>
            <a:ext cx="12192000" cy="86409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E66C8F-DEE3-4976-B2CB-5D8DBCD64073}"/>
              </a:ext>
            </a:extLst>
          </p:cNvPr>
          <p:cNvSpPr/>
          <p:nvPr/>
        </p:nvSpPr>
        <p:spPr>
          <a:xfrm>
            <a:off x="1524000" y="5010561"/>
            <a:ext cx="104444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教材：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蒙祖强，欧元汉 编著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深度学习理论与应用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清华大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学出版社，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(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书号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978-7-302-63508-6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763661-D098-48CD-96FB-579D637B02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93" t="3704" r="17232" b="4677"/>
          <a:stretch/>
        </p:blipFill>
        <p:spPr>
          <a:xfrm>
            <a:off x="558800" y="279486"/>
            <a:ext cx="3236706" cy="4635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1412C1-CC05-4709-A5D7-B62A6D399976}"/>
              </a:ext>
            </a:extLst>
          </p:cNvPr>
          <p:cNvSpPr/>
          <p:nvPr/>
        </p:nvSpPr>
        <p:spPr>
          <a:xfrm>
            <a:off x="4286809" y="1775907"/>
            <a:ext cx="7708528" cy="233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教学大纲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：提供面向教育工程认证的教学大纲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教学PPT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：提供课堂教学用的PPT课件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提供教材涉及的全部源代码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提供教材示例、案例用到的全部数据集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CC5941-FF0E-4E37-825A-02327ECA5B13}"/>
              </a:ext>
            </a:extLst>
          </p:cNvPr>
          <p:cNvSpPr/>
          <p:nvPr/>
        </p:nvSpPr>
        <p:spPr>
          <a:xfrm>
            <a:off x="3998706" y="4169760"/>
            <a:ext cx="8172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获取教学资源：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http://www.tup.tsinghua.edu.cn/booksCenter/book_09988101.html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977F53-2F55-4AA4-BE66-A80E744F99C8}"/>
              </a:ext>
            </a:extLst>
          </p:cNvPr>
          <p:cNvSpPr/>
          <p:nvPr/>
        </p:nvSpPr>
        <p:spPr>
          <a:xfrm>
            <a:off x="4714540" y="321731"/>
            <a:ext cx="2557110" cy="9848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    材</a:t>
            </a:r>
            <a:endParaRPr lang="zh-CN" altLang="en-US" sz="5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168B7E-08F0-43E7-B319-FBBE715D4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4191" y="299446"/>
            <a:ext cx="1007170" cy="100717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E7204CE-4444-4EA1-8170-B18E93E9194B}"/>
              </a:ext>
            </a:extLst>
          </p:cNvPr>
          <p:cNvSpPr/>
          <p:nvPr/>
        </p:nvSpPr>
        <p:spPr>
          <a:xfrm>
            <a:off x="9767640" y="290953"/>
            <a:ext cx="1206071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</a:rPr>
              <a:t>全国各大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书店网店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均有销售</a:t>
            </a:r>
          </a:p>
        </p:txBody>
      </p:sp>
    </p:spTree>
    <p:extLst>
      <p:ext uri="{BB962C8B-B14F-4D97-AF65-F5344CB8AC3E}">
        <p14:creationId xmlns:p14="http://schemas.microsoft.com/office/powerpoint/2010/main" val="340157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1.3.2  PyCharm</a:t>
            </a:r>
            <a:r>
              <a:rPr lang="zh-CN" altLang="zh-CN" sz="2800" b="1" dirty="0">
                <a:solidFill>
                  <a:srgbClr val="C00000"/>
                </a:solidFill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</a:rPr>
              <a:t>PyTorch</a:t>
            </a:r>
            <a:r>
              <a:rPr lang="zh-CN" altLang="zh-CN" sz="2800" b="1" dirty="0">
                <a:solidFill>
                  <a:srgbClr val="C00000"/>
                </a:solidFill>
              </a:rPr>
              <a:t>的安装</a:t>
            </a:r>
            <a:r>
              <a:rPr lang="en-US" altLang="zh-CN" sz="2800" b="1" dirty="0">
                <a:solidFill>
                  <a:srgbClr val="C00000"/>
                </a:solidFill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</a:rPr>
              <a:t>开发环境的安装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08863-71C2-46DF-B780-4EB715EBC856}"/>
              </a:ext>
            </a:extLst>
          </p:cNvPr>
          <p:cNvSpPr/>
          <p:nvPr/>
        </p:nvSpPr>
        <p:spPr>
          <a:xfrm>
            <a:off x="528319" y="1919128"/>
            <a:ext cx="11254477" cy="3251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的安装：</a:t>
            </a:r>
            <a:endParaRPr lang="en-US" altLang="zh-CN" sz="2800" b="1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是一款专门针对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Python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的编辑器，其功能强大、配置简单。该工具的官方下载地址是</a:t>
            </a:r>
            <a:r>
              <a:rPr lang="en-US" altLang="zh-CN" sz="2800" kern="1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</a:t>
            </a:r>
            <a:r>
              <a:rPr lang="en-US" altLang="zh-CN" sz="2800" kern="1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www.jetbrains.com</a:t>
            </a:r>
            <a:r>
              <a:rPr lang="en-US" altLang="zh-CN" sz="2800" kern="1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800" kern="1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。笔者下载了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社区版，安装文件为</a:t>
            </a:r>
            <a:r>
              <a:rPr lang="en-US" altLang="zh-CN" sz="28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-community-</a:t>
            </a:r>
            <a:r>
              <a:rPr lang="en-US" altLang="zh-CN" sz="28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2018.1.exe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。双击该文件，并按提示进行安装即可。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6937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1.3.2  PyCharm</a:t>
            </a:r>
            <a:r>
              <a:rPr lang="zh-CN" altLang="zh-CN" sz="2800" b="1" dirty="0">
                <a:solidFill>
                  <a:srgbClr val="C00000"/>
                </a:solidFill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</a:rPr>
              <a:t>PyTorch</a:t>
            </a:r>
            <a:r>
              <a:rPr lang="zh-CN" altLang="zh-CN" sz="2800" b="1" dirty="0">
                <a:solidFill>
                  <a:srgbClr val="C00000"/>
                </a:solidFill>
              </a:rPr>
              <a:t>的安装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A95355-C0B9-4BA8-895B-A24FDA453BE1}"/>
              </a:ext>
            </a:extLst>
          </p:cNvPr>
          <p:cNvSpPr/>
          <p:nvPr/>
        </p:nvSpPr>
        <p:spPr>
          <a:xfrm>
            <a:off x="386079" y="1919128"/>
            <a:ext cx="5435601" cy="392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altLang="en-US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的配置：</a:t>
            </a:r>
            <a:endParaRPr lang="en-US" altLang="zh-CN" sz="2800" b="1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中设置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路径的方法是：打开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，选择菜单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“File | Setting…”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，打开设置界面，并在左边展开相应的项目名（这里为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newProject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），然后选择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Interpreter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1-3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所示。这时会看到，针对该项目的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ProgramData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Anaconda3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python.exe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；窗口正中央列出的都是目前可用的包。</a:t>
            </a:r>
            <a:endParaRPr lang="en-US" altLang="zh-CN" sz="2000" b="1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4CE1A9-3BF2-4BC2-B035-412B2277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20" y="2293691"/>
            <a:ext cx="6172901" cy="33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9263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1.3.2  PyCharm</a:t>
            </a:r>
            <a:r>
              <a:rPr lang="zh-CN" altLang="zh-CN" sz="2800" b="1" dirty="0">
                <a:solidFill>
                  <a:srgbClr val="C00000"/>
                </a:solidFill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</a:rPr>
              <a:t>PyTorch</a:t>
            </a:r>
            <a:r>
              <a:rPr lang="zh-CN" altLang="zh-CN" sz="2800" b="1" dirty="0">
                <a:solidFill>
                  <a:srgbClr val="C00000"/>
                </a:solidFill>
              </a:rPr>
              <a:t>的安装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52D3CB-2172-4EFF-AD40-96A27FAE107C}"/>
              </a:ext>
            </a:extLst>
          </p:cNvPr>
          <p:cNvSpPr/>
          <p:nvPr/>
        </p:nvSpPr>
        <p:spPr>
          <a:xfrm>
            <a:off x="409203" y="1933694"/>
            <a:ext cx="1137359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安装Torch</a:t>
            </a:r>
            <a:r>
              <a:rPr lang="zh-CN" altLang="en-US" sz="2800" b="1" dirty="0">
                <a:solidFill>
                  <a:srgbClr val="3D31D7"/>
                </a:solidFill>
              </a:rPr>
              <a:t>（Anaconda并不包含Torch）</a:t>
            </a:r>
            <a:r>
              <a:rPr lang="zh-CN" altLang="en-US" sz="2800" b="1" dirty="0">
                <a:solidFill>
                  <a:srgbClr val="C00000"/>
                </a:solidFill>
              </a:rPr>
              <a:t>：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进入命令提示符界面后，然后用下列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命令安装：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torch</a:t>
            </a:r>
            <a:endParaRPr lang="zh-CN" altLang="zh-CN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如果要卸载，则用下列命令：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uninstall torch</a:t>
            </a:r>
          </a:p>
          <a:p>
            <a:endParaRPr lang="en-US" altLang="zh-CN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Python+Torch</a:t>
            </a: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3158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1.3.3  </a:t>
            </a:r>
            <a:r>
              <a:rPr lang="en-US" altLang="zh-CN" sz="2800" b="1" dirty="0" err="1">
                <a:solidFill>
                  <a:srgbClr val="C00000"/>
                </a:solidFill>
              </a:rPr>
              <a:t>PyTorch</a:t>
            </a:r>
            <a:r>
              <a:rPr lang="zh-CN" altLang="zh-CN" sz="2800" b="1" dirty="0">
                <a:solidFill>
                  <a:srgbClr val="C00000"/>
                </a:solidFill>
              </a:rPr>
              <a:t>的</a:t>
            </a:r>
            <a:r>
              <a:rPr lang="en-US" altLang="zh-CN" sz="2800" b="1" dirty="0">
                <a:solidFill>
                  <a:srgbClr val="C00000"/>
                </a:solidFill>
              </a:rPr>
              <a:t>Hello World</a:t>
            </a:r>
            <a:r>
              <a:rPr lang="zh-CN" altLang="zh-CN" sz="2800" b="1" dirty="0">
                <a:solidFill>
                  <a:srgbClr val="C00000"/>
                </a:solidFill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0B3463-BC02-47BA-8478-14CA6A191A1D}"/>
              </a:ext>
            </a:extLst>
          </p:cNvPr>
          <p:cNvPicPr/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</a:blip>
          <a:srcRect l="14034" t="8018" r="17425" b="16061"/>
          <a:stretch/>
        </p:blipFill>
        <p:spPr bwMode="auto">
          <a:xfrm>
            <a:off x="2062162" y="1780520"/>
            <a:ext cx="7793038" cy="4567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991720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801637" y="530564"/>
            <a:ext cx="6010275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人工智能与神经网络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的开发环境（*）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4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1.4.1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张量的定义及其物理含义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D67828-D595-4E86-891D-AAAE4E2A93A2}"/>
              </a:ext>
            </a:extLst>
          </p:cNvPr>
          <p:cNvSpPr/>
          <p:nvPr/>
        </p:nvSpPr>
        <p:spPr>
          <a:xfrm>
            <a:off x="409203" y="1933694"/>
            <a:ext cx="11373594" cy="4602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>
                <a:solidFill>
                  <a:srgbClr val="3D31D7"/>
                </a:solidFill>
              </a:rPr>
              <a:t>张量</a:t>
            </a:r>
            <a:r>
              <a:rPr lang="zh-CN" altLang="zh-CN" sz="2200" dirty="0"/>
              <a:t>（</a:t>
            </a:r>
            <a:r>
              <a:rPr lang="en-US" altLang="zh-CN" sz="2200" dirty="0"/>
              <a:t>Tensor</a:t>
            </a:r>
            <a:r>
              <a:rPr lang="zh-CN" altLang="zh-CN" sz="2200" dirty="0"/>
              <a:t>）</a:t>
            </a:r>
            <a:r>
              <a:rPr lang="zh-CN" altLang="en-US" sz="2200" dirty="0"/>
              <a:t>：</a:t>
            </a:r>
            <a:r>
              <a:rPr lang="zh-CN" altLang="zh-CN" sz="2200" dirty="0"/>
              <a:t>可以简单理解为一种</a:t>
            </a:r>
            <a:r>
              <a:rPr lang="en-US" altLang="zh-CN" sz="2200" dirty="0"/>
              <a:t>“</a:t>
            </a:r>
            <a:r>
              <a:rPr lang="zh-CN" altLang="zh-CN" sz="2200" dirty="0"/>
              <a:t>数据立方体</a:t>
            </a:r>
            <a:r>
              <a:rPr lang="en-US" altLang="zh-CN" sz="2200" dirty="0"/>
              <a:t>”</a:t>
            </a:r>
            <a:r>
              <a:rPr lang="zh-CN" altLang="zh-CN" sz="2200" dirty="0"/>
              <a:t>，是数据建模和表示的一种手段</a:t>
            </a:r>
            <a:r>
              <a:rPr lang="zh-CN" altLang="en-US" sz="2200" dirty="0"/>
              <a:t>；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zh-CN" altLang="zh-CN" sz="2200" dirty="0"/>
              <a:t>也可以理解为</a:t>
            </a:r>
            <a:r>
              <a:rPr lang="zh-CN" altLang="zh-CN" sz="2200" dirty="0">
                <a:solidFill>
                  <a:srgbClr val="3D31D7"/>
                </a:solidFill>
              </a:rPr>
              <a:t>多维数组</a:t>
            </a:r>
            <a:r>
              <a:rPr lang="zh-CN" altLang="zh-CN" sz="2200" dirty="0"/>
              <a:t>的推广：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200" dirty="0"/>
              <a:t>零阶张量是标量（一般数值），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200" dirty="0"/>
              <a:t>一阶张量是一维数组（向量），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200" dirty="0"/>
              <a:t>二阶张量是二维数组（矩阵），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200" dirty="0"/>
              <a:t>三阶张量是三维数组（数据立方体），</a:t>
            </a:r>
            <a:r>
              <a:rPr lang="en-US" altLang="zh-CN" sz="2200" dirty="0"/>
              <a:t>…</a:t>
            </a:r>
            <a:r>
              <a:rPr lang="zh-CN" altLang="zh-CN" sz="22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“n</a:t>
            </a:r>
            <a:r>
              <a:rPr lang="zh-CN" altLang="zh-CN" sz="2200" b="1" dirty="0"/>
              <a:t>阶张量</a:t>
            </a:r>
            <a:r>
              <a:rPr lang="en-US" altLang="zh-CN" sz="2200" b="1" dirty="0"/>
              <a:t>”</a:t>
            </a:r>
            <a:r>
              <a:rPr lang="zh-CN" altLang="zh-CN" sz="2200" b="1" dirty="0"/>
              <a:t>也称为</a:t>
            </a:r>
            <a:r>
              <a:rPr lang="en-US" altLang="zh-CN" sz="2200" b="1" dirty="0"/>
              <a:t>“n</a:t>
            </a:r>
            <a:r>
              <a:rPr lang="zh-CN" altLang="zh-CN" sz="2200" b="1" dirty="0"/>
              <a:t>维张量</a:t>
            </a:r>
            <a:r>
              <a:rPr lang="en-US" altLang="zh-CN" sz="2200" b="1" dirty="0"/>
              <a:t>”</a:t>
            </a:r>
            <a:r>
              <a:rPr lang="zh-CN" altLang="zh-CN" sz="2200" b="1" dirty="0"/>
              <a:t>，表示有</a:t>
            </a:r>
            <a:r>
              <a:rPr lang="en-US" altLang="zh-CN" sz="2200" b="1" dirty="0"/>
              <a:t>n</a:t>
            </a:r>
            <a:r>
              <a:rPr lang="zh-CN" altLang="zh-CN" sz="2200" b="1" dirty="0"/>
              <a:t>个维的张量。</a:t>
            </a:r>
          </a:p>
          <a:p>
            <a:pPr>
              <a:lnSpc>
                <a:spcPct val="150000"/>
              </a:lnSpc>
            </a:pPr>
            <a:endParaRPr lang="zh-CN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144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1.4.1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张量的定义及其物理含义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1BB3A0-2D2E-4F01-89A1-578A89D7FDA8}"/>
              </a:ext>
            </a:extLst>
          </p:cNvPr>
          <p:cNvSpPr/>
          <p:nvPr/>
        </p:nvSpPr>
        <p:spPr>
          <a:xfrm>
            <a:off x="409203" y="1814294"/>
            <a:ext cx="11203677" cy="588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>
                <a:solidFill>
                  <a:srgbClr val="3D31D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定义张量的方法</a:t>
            </a:r>
            <a:r>
              <a:rPr lang="zh-CN" altLang="en-US" sz="2200" b="1" dirty="0">
                <a:solidFill>
                  <a:srgbClr val="3D31D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200" b="1" dirty="0">
              <a:solidFill>
                <a:srgbClr val="3D31D7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）已知内容，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torch.tensor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函数来定义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张量：</a:t>
            </a:r>
            <a:endPara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</a:rPr>
              <a:t>import torch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err="1">
                <a:solidFill>
                  <a:srgbClr val="00B050"/>
                </a:solidFill>
              </a:rPr>
              <a:t>x0</a:t>
            </a:r>
            <a:r>
              <a:rPr lang="en-US" altLang="zh-CN" sz="1600" dirty="0">
                <a:solidFill>
                  <a:srgbClr val="00B050"/>
                </a:solidFill>
              </a:rPr>
              <a:t> = </a:t>
            </a:r>
            <a:r>
              <a:rPr lang="en-US" altLang="zh-CN" sz="1600" dirty="0" err="1">
                <a:solidFill>
                  <a:srgbClr val="00B050"/>
                </a:solidFill>
              </a:rPr>
              <a:t>torch.tensor</a:t>
            </a:r>
            <a:r>
              <a:rPr lang="en-US" altLang="zh-CN" sz="1600" dirty="0">
                <a:solidFill>
                  <a:srgbClr val="00B050"/>
                </a:solidFill>
              </a:rPr>
              <a:t>(2)  		#0</a:t>
            </a:r>
            <a:r>
              <a:rPr lang="zh-CN" altLang="zh-CN" sz="1600" dirty="0">
                <a:solidFill>
                  <a:srgbClr val="00B050"/>
                </a:solidFill>
              </a:rPr>
              <a:t>阶张量，形状为</a:t>
            </a:r>
            <a:r>
              <a:rPr lang="en-US" altLang="zh-CN" sz="1600" dirty="0" err="1">
                <a:solidFill>
                  <a:srgbClr val="00B050"/>
                </a:solidFill>
              </a:rPr>
              <a:t>torch.Size</a:t>
            </a:r>
            <a:r>
              <a:rPr lang="en-US" altLang="zh-CN" sz="1600" dirty="0">
                <a:solidFill>
                  <a:srgbClr val="00B050"/>
                </a:solidFill>
              </a:rPr>
              <a:t>([])</a:t>
            </a:r>
            <a:r>
              <a:rPr lang="zh-CN" altLang="zh-CN" sz="1600" dirty="0">
                <a:solidFill>
                  <a:srgbClr val="00B050"/>
                </a:solidFill>
              </a:rPr>
              <a:t>，亦写为</a:t>
            </a:r>
            <a:r>
              <a:rPr lang="en-US" altLang="zh-CN" sz="1600" dirty="0">
                <a:solidFill>
                  <a:srgbClr val="00B050"/>
                </a:solidFill>
              </a:rPr>
              <a:t>()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err="1">
                <a:solidFill>
                  <a:srgbClr val="00B050"/>
                </a:solidFill>
              </a:rPr>
              <a:t>x1</a:t>
            </a:r>
            <a:r>
              <a:rPr lang="en-US" altLang="zh-CN" sz="1600" dirty="0">
                <a:solidFill>
                  <a:srgbClr val="00B050"/>
                </a:solidFill>
              </a:rPr>
              <a:t> = </a:t>
            </a:r>
            <a:r>
              <a:rPr lang="en-US" altLang="zh-CN" sz="1600" dirty="0" err="1">
                <a:solidFill>
                  <a:srgbClr val="00B050"/>
                </a:solidFill>
              </a:rPr>
              <a:t>torch.tensor</a:t>
            </a:r>
            <a:r>
              <a:rPr lang="en-US" altLang="zh-CN" sz="1600" dirty="0">
                <a:solidFill>
                  <a:srgbClr val="00B050"/>
                </a:solidFill>
              </a:rPr>
              <a:t>([2]) 		#1</a:t>
            </a:r>
            <a:r>
              <a:rPr lang="zh-CN" altLang="zh-CN" sz="1600" dirty="0">
                <a:solidFill>
                  <a:srgbClr val="00B050"/>
                </a:solidFill>
              </a:rPr>
              <a:t>阶张量，形状为</a:t>
            </a:r>
            <a:r>
              <a:rPr lang="en-US" altLang="zh-CN" sz="1600" dirty="0" err="1">
                <a:solidFill>
                  <a:srgbClr val="00B050"/>
                </a:solidFill>
              </a:rPr>
              <a:t>torch.Size</a:t>
            </a:r>
            <a:r>
              <a:rPr lang="en-US" altLang="zh-CN" sz="1600" dirty="0">
                <a:solidFill>
                  <a:srgbClr val="00B050"/>
                </a:solidFill>
              </a:rPr>
              <a:t>([1])</a:t>
            </a:r>
            <a:r>
              <a:rPr lang="zh-CN" altLang="zh-CN" sz="1600" dirty="0">
                <a:solidFill>
                  <a:srgbClr val="00B050"/>
                </a:solidFill>
              </a:rPr>
              <a:t>，亦写为</a:t>
            </a:r>
            <a:r>
              <a:rPr lang="en-US" altLang="zh-CN" sz="1600" dirty="0">
                <a:solidFill>
                  <a:srgbClr val="00B050"/>
                </a:solidFill>
              </a:rPr>
              <a:t>(1)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err="1">
                <a:solidFill>
                  <a:srgbClr val="00B050"/>
                </a:solidFill>
              </a:rPr>
              <a:t>x2</a:t>
            </a:r>
            <a:r>
              <a:rPr lang="en-US" altLang="zh-CN" sz="1600" dirty="0">
                <a:solidFill>
                  <a:srgbClr val="00B050"/>
                </a:solidFill>
              </a:rPr>
              <a:t> = </a:t>
            </a:r>
            <a:r>
              <a:rPr lang="en-US" altLang="zh-CN" sz="1600" dirty="0" err="1">
                <a:solidFill>
                  <a:srgbClr val="00B050"/>
                </a:solidFill>
              </a:rPr>
              <a:t>torch.tensor</a:t>
            </a:r>
            <a:r>
              <a:rPr lang="en-US" altLang="zh-CN" sz="1600" dirty="0">
                <a:solidFill>
                  <a:srgbClr val="00B050"/>
                </a:solidFill>
              </a:rPr>
              <a:t>([2,3]) 	#1</a:t>
            </a:r>
            <a:r>
              <a:rPr lang="zh-CN" altLang="zh-CN" sz="1600" dirty="0">
                <a:solidFill>
                  <a:srgbClr val="00B050"/>
                </a:solidFill>
              </a:rPr>
              <a:t>阶张量，形状为</a:t>
            </a:r>
            <a:r>
              <a:rPr lang="en-US" altLang="zh-CN" sz="1600" dirty="0" err="1">
                <a:solidFill>
                  <a:srgbClr val="00B050"/>
                </a:solidFill>
              </a:rPr>
              <a:t>torch.Size</a:t>
            </a:r>
            <a:r>
              <a:rPr lang="en-US" altLang="zh-CN" sz="1600" dirty="0">
                <a:solidFill>
                  <a:srgbClr val="00B050"/>
                </a:solidFill>
              </a:rPr>
              <a:t>([2])</a:t>
            </a:r>
            <a:r>
              <a:rPr lang="zh-CN" altLang="zh-CN" sz="1600" dirty="0">
                <a:solidFill>
                  <a:srgbClr val="00B050"/>
                </a:solidFill>
              </a:rPr>
              <a:t>，亦写为</a:t>
            </a:r>
            <a:r>
              <a:rPr lang="en-US" altLang="zh-CN" sz="1600" dirty="0">
                <a:solidFill>
                  <a:srgbClr val="00B050"/>
                </a:solidFill>
              </a:rPr>
              <a:t>(2)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err="1">
                <a:solidFill>
                  <a:srgbClr val="00B050"/>
                </a:solidFill>
              </a:rPr>
              <a:t>x3</a:t>
            </a:r>
            <a:r>
              <a:rPr lang="en-US" altLang="zh-CN" sz="1600" dirty="0">
                <a:solidFill>
                  <a:srgbClr val="00B050"/>
                </a:solidFill>
              </a:rPr>
              <a:t> = </a:t>
            </a:r>
            <a:r>
              <a:rPr lang="en-US" altLang="zh-CN" sz="1600" dirty="0" err="1">
                <a:solidFill>
                  <a:srgbClr val="00B050"/>
                </a:solidFill>
              </a:rPr>
              <a:t>torch.tensor</a:t>
            </a:r>
            <a:r>
              <a:rPr lang="en-US" altLang="zh-CN" sz="1600" dirty="0">
                <a:solidFill>
                  <a:srgbClr val="00B050"/>
                </a:solidFill>
              </a:rPr>
              <a:t>([[2,3,4],  	#2</a:t>
            </a:r>
            <a:r>
              <a:rPr lang="zh-CN" altLang="zh-CN" sz="1600" dirty="0">
                <a:solidFill>
                  <a:srgbClr val="00B050"/>
                </a:solidFill>
              </a:rPr>
              <a:t>阶张量，形状为</a:t>
            </a:r>
            <a:r>
              <a:rPr lang="en-US" altLang="zh-CN" sz="1600" dirty="0" err="1">
                <a:solidFill>
                  <a:srgbClr val="00B050"/>
                </a:solidFill>
              </a:rPr>
              <a:t>torch.Size</a:t>
            </a:r>
            <a:r>
              <a:rPr lang="en-US" altLang="zh-CN" sz="1600" dirty="0">
                <a:solidFill>
                  <a:srgbClr val="00B050"/>
                </a:solidFill>
              </a:rPr>
              <a:t>([2, 3])</a:t>
            </a:r>
            <a:r>
              <a:rPr lang="zh-CN" altLang="zh-CN" sz="1600" dirty="0">
                <a:solidFill>
                  <a:srgbClr val="00B050"/>
                </a:solidFill>
              </a:rPr>
              <a:t>，亦写为</a:t>
            </a:r>
            <a:r>
              <a:rPr lang="en-US" altLang="zh-CN" sz="1600" dirty="0">
                <a:solidFill>
                  <a:srgbClr val="00B050"/>
                </a:solidFill>
              </a:rPr>
              <a:t>(2, 3)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</a:rPr>
              <a:t>                                 [5,6,7]])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err="1">
                <a:solidFill>
                  <a:srgbClr val="00B050"/>
                </a:solidFill>
              </a:rPr>
              <a:t>x4</a:t>
            </a:r>
            <a:r>
              <a:rPr lang="en-US" altLang="zh-CN" sz="1600" dirty="0">
                <a:solidFill>
                  <a:srgbClr val="00B050"/>
                </a:solidFill>
              </a:rPr>
              <a:t> = </a:t>
            </a:r>
            <a:r>
              <a:rPr lang="en-US" altLang="zh-CN" sz="1600" dirty="0" err="1">
                <a:solidFill>
                  <a:srgbClr val="00B050"/>
                </a:solidFill>
              </a:rPr>
              <a:t>torch.tensor</a:t>
            </a:r>
            <a:r>
              <a:rPr lang="en-US" altLang="zh-CN" sz="1600" dirty="0">
                <a:solidFill>
                  <a:srgbClr val="00B050"/>
                </a:solidFill>
              </a:rPr>
              <a:t>([[2,3,4],  	#2</a:t>
            </a:r>
            <a:r>
              <a:rPr lang="zh-CN" altLang="zh-CN" sz="1600" dirty="0">
                <a:solidFill>
                  <a:srgbClr val="00B050"/>
                </a:solidFill>
              </a:rPr>
              <a:t>阶张量，形状为</a:t>
            </a:r>
            <a:r>
              <a:rPr lang="en-US" altLang="zh-CN" sz="1600" dirty="0" err="1">
                <a:solidFill>
                  <a:srgbClr val="00B050"/>
                </a:solidFill>
              </a:rPr>
              <a:t>torch.Size</a:t>
            </a:r>
            <a:r>
              <a:rPr lang="en-US" altLang="zh-CN" sz="1600" dirty="0">
                <a:solidFill>
                  <a:srgbClr val="00B050"/>
                </a:solidFill>
              </a:rPr>
              <a:t>([3, 3])</a:t>
            </a:r>
            <a:r>
              <a:rPr lang="zh-CN" altLang="zh-CN" sz="1600" dirty="0">
                <a:solidFill>
                  <a:srgbClr val="00B050"/>
                </a:solidFill>
              </a:rPr>
              <a:t>，亦写为</a:t>
            </a:r>
            <a:r>
              <a:rPr lang="en-US" altLang="zh-CN" sz="1600" dirty="0">
                <a:solidFill>
                  <a:srgbClr val="00B050"/>
                </a:solidFill>
              </a:rPr>
              <a:t>(3, 3)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</a:rPr>
              <a:t>                                  [5, 6, 7],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</a:rPr>
              <a:t>                                  [8, 9, 10]])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</a:rPr>
              <a:t>print('</a:t>
            </a:r>
            <a:r>
              <a:rPr lang="en-US" altLang="zh-CN" sz="1600" dirty="0" err="1">
                <a:solidFill>
                  <a:srgbClr val="00B050"/>
                </a:solidFill>
              </a:rPr>
              <a:t>x0</a:t>
            </a:r>
            <a:r>
              <a:rPr lang="zh-CN" altLang="zh-CN" sz="1600" dirty="0">
                <a:solidFill>
                  <a:srgbClr val="00B050"/>
                </a:solidFill>
              </a:rPr>
              <a:t>的阶数为：</a:t>
            </a:r>
            <a:r>
              <a:rPr lang="en-US" altLang="zh-CN" sz="1600" dirty="0">
                <a:solidFill>
                  <a:srgbClr val="00B050"/>
                </a:solidFill>
              </a:rPr>
              <a:t>{}</a:t>
            </a:r>
            <a:r>
              <a:rPr lang="zh-CN" altLang="zh-CN" sz="1600" dirty="0">
                <a:solidFill>
                  <a:srgbClr val="00B050"/>
                </a:solidFill>
              </a:rPr>
              <a:t>，形状为：</a:t>
            </a:r>
            <a:r>
              <a:rPr lang="en-US" altLang="zh-CN" sz="1600" dirty="0">
                <a:solidFill>
                  <a:srgbClr val="00B050"/>
                </a:solidFill>
              </a:rPr>
              <a:t>{}'.format(</a:t>
            </a:r>
            <a:r>
              <a:rPr lang="en-US" altLang="zh-CN" sz="1600" dirty="0" err="1">
                <a:solidFill>
                  <a:srgbClr val="00B050"/>
                </a:solidFill>
              </a:rPr>
              <a:t>x0.ndim</a:t>
            </a:r>
            <a:r>
              <a:rPr lang="en-US" altLang="zh-CN" sz="1600" dirty="0">
                <a:solidFill>
                  <a:srgbClr val="00B050"/>
                </a:solidFill>
              </a:rPr>
              <a:t>, </a:t>
            </a:r>
            <a:r>
              <a:rPr lang="en-US" altLang="zh-CN" sz="1600" dirty="0" err="1">
                <a:solidFill>
                  <a:srgbClr val="00B050"/>
                </a:solidFill>
              </a:rPr>
              <a:t>x0.size</a:t>
            </a:r>
            <a:r>
              <a:rPr lang="en-US" altLang="zh-CN" sz="1600" dirty="0">
                <a:solidFill>
                  <a:srgbClr val="00B050"/>
                </a:solidFill>
              </a:rPr>
              <a:t>()))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</a:rPr>
              <a:t>print('</a:t>
            </a:r>
            <a:r>
              <a:rPr lang="en-US" altLang="zh-CN" sz="1600" dirty="0" err="1">
                <a:solidFill>
                  <a:srgbClr val="00B050"/>
                </a:solidFill>
              </a:rPr>
              <a:t>x1</a:t>
            </a:r>
            <a:r>
              <a:rPr lang="zh-CN" altLang="zh-CN" sz="1600" dirty="0">
                <a:solidFill>
                  <a:srgbClr val="00B050"/>
                </a:solidFill>
              </a:rPr>
              <a:t>的阶数为：</a:t>
            </a:r>
            <a:r>
              <a:rPr lang="en-US" altLang="zh-CN" sz="1600" dirty="0">
                <a:solidFill>
                  <a:srgbClr val="00B050"/>
                </a:solidFill>
              </a:rPr>
              <a:t>{}</a:t>
            </a:r>
            <a:r>
              <a:rPr lang="zh-CN" altLang="zh-CN" sz="1600" dirty="0">
                <a:solidFill>
                  <a:srgbClr val="00B050"/>
                </a:solidFill>
              </a:rPr>
              <a:t>，形状为：</a:t>
            </a:r>
            <a:r>
              <a:rPr lang="en-US" altLang="zh-CN" sz="1600" dirty="0">
                <a:solidFill>
                  <a:srgbClr val="00B050"/>
                </a:solidFill>
              </a:rPr>
              <a:t>{}'.format(</a:t>
            </a:r>
            <a:r>
              <a:rPr lang="en-US" altLang="zh-CN" sz="1600" dirty="0" err="1">
                <a:solidFill>
                  <a:srgbClr val="00B050"/>
                </a:solidFill>
              </a:rPr>
              <a:t>x1.ndim</a:t>
            </a:r>
            <a:r>
              <a:rPr lang="en-US" altLang="zh-CN" sz="1600" dirty="0">
                <a:solidFill>
                  <a:srgbClr val="00B050"/>
                </a:solidFill>
              </a:rPr>
              <a:t>, </a:t>
            </a:r>
            <a:r>
              <a:rPr lang="en-US" altLang="zh-CN" sz="1600" dirty="0" err="1">
                <a:solidFill>
                  <a:srgbClr val="00B050"/>
                </a:solidFill>
              </a:rPr>
              <a:t>x1.size</a:t>
            </a:r>
            <a:r>
              <a:rPr lang="en-US" altLang="zh-CN" sz="1600" dirty="0">
                <a:solidFill>
                  <a:srgbClr val="00B050"/>
                </a:solidFill>
              </a:rPr>
              <a:t>()))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</a:rPr>
              <a:t>print('</a:t>
            </a:r>
            <a:r>
              <a:rPr lang="en-US" altLang="zh-CN" sz="1600" dirty="0" err="1">
                <a:solidFill>
                  <a:srgbClr val="00B050"/>
                </a:solidFill>
              </a:rPr>
              <a:t>x2</a:t>
            </a:r>
            <a:r>
              <a:rPr lang="zh-CN" altLang="zh-CN" sz="1600" dirty="0">
                <a:solidFill>
                  <a:srgbClr val="00B050"/>
                </a:solidFill>
              </a:rPr>
              <a:t>的阶数为：</a:t>
            </a:r>
            <a:r>
              <a:rPr lang="en-US" altLang="zh-CN" sz="1600" dirty="0">
                <a:solidFill>
                  <a:srgbClr val="00B050"/>
                </a:solidFill>
              </a:rPr>
              <a:t>{}</a:t>
            </a:r>
            <a:r>
              <a:rPr lang="zh-CN" altLang="zh-CN" sz="1600" dirty="0">
                <a:solidFill>
                  <a:srgbClr val="00B050"/>
                </a:solidFill>
              </a:rPr>
              <a:t>，形状为：</a:t>
            </a:r>
            <a:r>
              <a:rPr lang="en-US" altLang="zh-CN" sz="1600" dirty="0">
                <a:solidFill>
                  <a:srgbClr val="00B050"/>
                </a:solidFill>
              </a:rPr>
              <a:t>{}'.format(</a:t>
            </a:r>
            <a:r>
              <a:rPr lang="en-US" altLang="zh-CN" sz="1600" dirty="0" err="1">
                <a:solidFill>
                  <a:srgbClr val="00B050"/>
                </a:solidFill>
              </a:rPr>
              <a:t>x2.ndim</a:t>
            </a:r>
            <a:r>
              <a:rPr lang="en-US" altLang="zh-CN" sz="1600" dirty="0">
                <a:solidFill>
                  <a:srgbClr val="00B050"/>
                </a:solidFill>
              </a:rPr>
              <a:t>, </a:t>
            </a:r>
            <a:r>
              <a:rPr lang="en-US" altLang="zh-CN" sz="1600" dirty="0" err="1">
                <a:solidFill>
                  <a:srgbClr val="00B050"/>
                </a:solidFill>
              </a:rPr>
              <a:t>x2.size</a:t>
            </a:r>
            <a:r>
              <a:rPr lang="en-US" altLang="zh-CN" sz="1600" dirty="0">
                <a:solidFill>
                  <a:srgbClr val="00B050"/>
                </a:solidFill>
              </a:rPr>
              <a:t>()))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</a:rPr>
              <a:t>print('</a:t>
            </a:r>
            <a:r>
              <a:rPr lang="en-US" altLang="zh-CN" sz="1600" dirty="0" err="1">
                <a:solidFill>
                  <a:srgbClr val="00B050"/>
                </a:solidFill>
              </a:rPr>
              <a:t>x3</a:t>
            </a:r>
            <a:r>
              <a:rPr lang="zh-CN" altLang="zh-CN" sz="1600" dirty="0">
                <a:solidFill>
                  <a:srgbClr val="00B050"/>
                </a:solidFill>
              </a:rPr>
              <a:t>的阶数为：</a:t>
            </a:r>
            <a:r>
              <a:rPr lang="en-US" altLang="zh-CN" sz="1600" dirty="0">
                <a:solidFill>
                  <a:srgbClr val="00B050"/>
                </a:solidFill>
              </a:rPr>
              <a:t>{}</a:t>
            </a:r>
            <a:r>
              <a:rPr lang="zh-CN" altLang="zh-CN" sz="1600" dirty="0">
                <a:solidFill>
                  <a:srgbClr val="00B050"/>
                </a:solidFill>
              </a:rPr>
              <a:t>，形状为：</a:t>
            </a:r>
            <a:r>
              <a:rPr lang="en-US" altLang="zh-CN" sz="1600" dirty="0">
                <a:solidFill>
                  <a:srgbClr val="00B050"/>
                </a:solidFill>
              </a:rPr>
              <a:t>{}'.format(</a:t>
            </a:r>
            <a:r>
              <a:rPr lang="en-US" altLang="zh-CN" sz="1600" dirty="0" err="1">
                <a:solidFill>
                  <a:srgbClr val="00B050"/>
                </a:solidFill>
              </a:rPr>
              <a:t>x3.ndim</a:t>
            </a:r>
            <a:r>
              <a:rPr lang="en-US" altLang="zh-CN" sz="1600" dirty="0">
                <a:solidFill>
                  <a:srgbClr val="00B050"/>
                </a:solidFill>
              </a:rPr>
              <a:t>, </a:t>
            </a:r>
            <a:r>
              <a:rPr lang="en-US" altLang="zh-CN" sz="1600" dirty="0" err="1">
                <a:solidFill>
                  <a:srgbClr val="00B050"/>
                </a:solidFill>
              </a:rPr>
              <a:t>x3.size</a:t>
            </a:r>
            <a:r>
              <a:rPr lang="en-US" altLang="zh-CN" sz="1600" dirty="0">
                <a:solidFill>
                  <a:srgbClr val="00B050"/>
                </a:solidFill>
              </a:rPr>
              <a:t>()))</a:t>
            </a:r>
            <a:endParaRPr lang="zh-CN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</a:rPr>
              <a:t>print('</a:t>
            </a:r>
            <a:r>
              <a:rPr lang="en-US" altLang="zh-CN" sz="1600" dirty="0" err="1">
                <a:solidFill>
                  <a:srgbClr val="00B050"/>
                </a:solidFill>
              </a:rPr>
              <a:t>x4</a:t>
            </a:r>
            <a:r>
              <a:rPr lang="zh-CN" altLang="zh-CN" sz="1600" dirty="0">
                <a:solidFill>
                  <a:srgbClr val="00B050"/>
                </a:solidFill>
              </a:rPr>
              <a:t>的阶数为：</a:t>
            </a:r>
            <a:r>
              <a:rPr lang="en-US" altLang="zh-CN" sz="1600" dirty="0">
                <a:solidFill>
                  <a:srgbClr val="00B050"/>
                </a:solidFill>
              </a:rPr>
              <a:t>{}</a:t>
            </a:r>
            <a:r>
              <a:rPr lang="zh-CN" altLang="zh-CN" sz="1600" dirty="0">
                <a:solidFill>
                  <a:srgbClr val="00B050"/>
                </a:solidFill>
              </a:rPr>
              <a:t>，形状为：</a:t>
            </a:r>
            <a:r>
              <a:rPr lang="en-US" altLang="zh-CN" sz="1600" dirty="0">
                <a:solidFill>
                  <a:srgbClr val="00B050"/>
                </a:solidFill>
              </a:rPr>
              <a:t>{}'.format(</a:t>
            </a:r>
            <a:r>
              <a:rPr lang="en-US" altLang="zh-CN" sz="1600" dirty="0" err="1">
                <a:solidFill>
                  <a:srgbClr val="00B050"/>
                </a:solidFill>
              </a:rPr>
              <a:t>x4.ndim</a:t>
            </a:r>
            <a:r>
              <a:rPr lang="en-US" altLang="zh-CN" sz="1600" dirty="0">
                <a:solidFill>
                  <a:srgbClr val="00B050"/>
                </a:solidFill>
              </a:rPr>
              <a:t>, </a:t>
            </a:r>
            <a:r>
              <a:rPr lang="en-US" altLang="zh-CN" sz="1600" dirty="0" err="1">
                <a:solidFill>
                  <a:srgbClr val="00B050"/>
                </a:solidFill>
              </a:rPr>
              <a:t>x4.size</a:t>
            </a:r>
            <a:r>
              <a:rPr lang="en-US" altLang="zh-CN" sz="1600" dirty="0">
                <a:solidFill>
                  <a:srgbClr val="00B050"/>
                </a:solidFill>
              </a:rPr>
              <a:t>()))</a:t>
            </a:r>
            <a:endParaRPr lang="zh-CN" altLang="zh-CN" sz="16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344A46-DD14-4CE9-92F6-BE4EB2F72748}"/>
              </a:ext>
            </a:extLst>
          </p:cNvPr>
          <p:cNvSpPr/>
          <p:nvPr/>
        </p:nvSpPr>
        <p:spPr>
          <a:xfrm>
            <a:off x="6827520" y="4794366"/>
            <a:ext cx="4785360" cy="147732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的阶数为：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，形状为：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torch.Size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([])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的阶数为：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，形状为：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torch.Size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([1])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的阶数为：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，形状为：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torch.Size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([2])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x3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的阶数为：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，形状为：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torch.Size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 3])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x4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的阶数为：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，形状为：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torch.Size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([3, 3])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86747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1.4.1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张量的定义及其物理含义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4D5B2B-3E36-4C5F-854C-A5FD03615BB7}"/>
              </a:ext>
            </a:extLst>
          </p:cNvPr>
          <p:cNvSpPr/>
          <p:nvPr/>
        </p:nvSpPr>
        <p:spPr>
          <a:xfrm>
            <a:off x="711200" y="2157284"/>
            <a:ext cx="9509760" cy="131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一般地，一个</a:t>
            </a:r>
            <a:r>
              <a:rPr lang="en-US" altLang="zh-CN" sz="22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阶（维）张量的形状可表示为下列格式：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800"/>
              </a:lnSpc>
              <a:spcAft>
                <a:spcPts val="0"/>
              </a:spcAft>
            </a:pP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i="1" kern="100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200" b="1" kern="100" baseline="-25000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kern="1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200" b="1" i="1" kern="1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kern="100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200" b="1" kern="100" baseline="-25000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kern="1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…,</a:t>
            </a:r>
            <a:r>
              <a:rPr lang="en-US" altLang="zh-CN" sz="2200" b="1" i="1" kern="1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kern="100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200" b="1" i="1" kern="100" baseline="-25000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200" b="1" kern="1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800"/>
              </a:lnSpc>
              <a:spcAft>
                <a:spcPts val="0"/>
              </a:spcAft>
            </a:pP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</a:t>
            </a:r>
            <a:r>
              <a:rPr lang="en-US" altLang="zh-CN" sz="22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为该张量第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维的大小，</a:t>
            </a:r>
            <a:r>
              <a:rPr lang="en-US" altLang="zh-CN" sz="22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2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为第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维的大小，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2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为第</a:t>
            </a:r>
            <a:r>
              <a:rPr lang="en-US" altLang="zh-CN" sz="2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维的大小。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8482526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1.4.1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张量的定义及其物理含义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886ABB-83C0-41F3-A468-5A29ECCE2550}"/>
              </a:ext>
            </a:extLst>
          </p:cNvPr>
          <p:cNvSpPr/>
          <p:nvPr/>
        </p:nvSpPr>
        <p:spPr>
          <a:xfrm>
            <a:off x="409203" y="1860254"/>
            <a:ext cx="10939213" cy="2909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）已知形状，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torch.randn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torch.rand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torch.randint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等函数来定义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张量：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例如，下列语句都是按照形状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torch.Size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([32, 3, 224, 224])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分别生成了相应的张量：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x5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torch.randn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(32,3,224,224)</a:t>
            </a:r>
            <a:endParaRPr lang="zh-CN" alt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x6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torch.rand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(32,3,224,224)</a:t>
            </a:r>
            <a:endParaRPr lang="zh-CN" alt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x7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(0,6,[32,3,224,224])</a:t>
            </a:r>
            <a:endParaRPr lang="zh-CN" alt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200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9189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1.4.1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张量的定义及其物理含义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75FE4A-1C23-4EAD-8438-410D451A36EF}"/>
              </a:ext>
            </a:extLst>
          </p:cNvPr>
          <p:cNvSpPr/>
          <p:nvPr/>
        </p:nvSpPr>
        <p:spPr>
          <a:xfrm>
            <a:off x="493712" y="1882894"/>
            <a:ext cx="111090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张量中元素的数据类型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可以用张量的属性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输出其中元素的数据类型。例如，下面语句输出张量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x5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的数据类型：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x1.dtype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x5.dtype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torch.tensor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默认生成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torch.int64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类型张量，而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torch.Tensor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默认生成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torch.float32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类型张量。如：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torch.tensor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([2,3])      #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torch.int64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torch.Tensor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([2,3])	#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torch.float32</a:t>
            </a:r>
            <a:endParaRPr lang="zh-CN" altLang="zh-C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torch.tensor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还可以自动识别数据类型：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torch.tensor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([2,3.])  #</a:t>
            </a:r>
            <a:r>
              <a:rPr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torch.float32</a:t>
            </a:r>
            <a:r>
              <a:rPr lang="zh-CN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（自动识别）</a:t>
            </a:r>
          </a:p>
          <a:p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88426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3296"/>
            <a:ext cx="12217400" cy="8640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1" y="0"/>
            <a:ext cx="12192000" cy="15438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-496" y="6093296"/>
            <a:ext cx="12192000" cy="8640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31BC06-0AA5-44C7-96A7-643C4138D719}"/>
              </a:ext>
            </a:extLst>
          </p:cNvPr>
          <p:cNvSpPr/>
          <p:nvPr/>
        </p:nvSpPr>
        <p:spPr>
          <a:xfrm>
            <a:off x="746264" y="3013501"/>
            <a:ext cx="10698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绪论与</a:t>
            </a:r>
            <a:r>
              <a:rPr lang="en-US" altLang="zh-CN" sz="4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48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FE351-1634-454E-B25A-CE88A837C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93" t="3704" r="17232" b="4677"/>
          <a:stretch/>
        </p:blipFill>
        <p:spPr>
          <a:xfrm>
            <a:off x="396239" y="95339"/>
            <a:ext cx="944881" cy="13531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394DA6-7B4F-4DEA-887C-16303ACC9E10}"/>
              </a:ext>
            </a:extLst>
          </p:cNvPr>
          <p:cNvSpPr/>
          <p:nvPr/>
        </p:nvSpPr>
        <p:spPr>
          <a:xfrm>
            <a:off x="314960" y="6340678"/>
            <a:ext cx="1027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蒙祖强，欧元汉 编著. 深度学习理论与应用. 北京: 清华大学出版社，2023年</a:t>
            </a:r>
            <a:r>
              <a:rPr lang="en-US" altLang="zh-CN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月</a:t>
            </a:r>
            <a:r>
              <a:rPr lang="zh-CN" alt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171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1.4.1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张量的定义及其物理含义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C4655F-8244-4236-BD75-AEB7DB1C0A20}"/>
              </a:ext>
            </a:extLst>
          </p:cNvPr>
          <p:cNvSpPr/>
          <p:nvPr/>
        </p:nvSpPr>
        <p:spPr>
          <a:xfrm>
            <a:off x="335806" y="1940560"/>
            <a:ext cx="7050514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也可以在定义时显式说明数据类型，例如：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8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torch.ByteTensor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	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torch.uint8</a:t>
            </a:r>
            <a:endParaRPr lang="zh-CN" altLang="zh-CN" sz="2000" b="1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torch.CharTensor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 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torch.int8</a:t>
            </a:r>
            <a:endParaRPr lang="zh-CN" altLang="zh-CN" sz="2000" b="1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torch.ShortTensor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torch.int16</a:t>
            </a:r>
            <a:endParaRPr lang="zh-CN" altLang="zh-CN" sz="2000" b="1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torch.IntTensor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	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torch.int32</a:t>
            </a:r>
            <a:endParaRPr lang="zh-CN" altLang="zh-CN" sz="2000" b="1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torch.LongTensor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torch.int64</a:t>
            </a:r>
            <a:endParaRPr lang="zh-CN" altLang="zh-CN" sz="2000" b="1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torch.FloatTensor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torch.float32</a:t>
            </a:r>
            <a:endParaRPr lang="zh-CN" altLang="zh-CN" sz="2000" b="1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torch.DoubleTensor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torch.float64</a:t>
            </a:r>
            <a:endParaRPr lang="en-US" altLang="zh-CN" sz="20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/>
              <a:t>或者模仿下面语句说明数据类型：</a:t>
            </a: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([2,3],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torch.float64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torch.float64</a:t>
            </a:r>
            <a:endParaRPr lang="zh-CN" altLang="zh-CN" sz="20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6AB68F-AC64-460B-952D-36F13332A787}"/>
              </a:ext>
            </a:extLst>
          </p:cNvPr>
          <p:cNvSpPr/>
          <p:nvPr/>
        </p:nvSpPr>
        <p:spPr>
          <a:xfrm>
            <a:off x="6410960" y="1940560"/>
            <a:ext cx="5638800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也可以定义后对数据类型进行转换，如：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8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([2,3]).byte()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torch.uint8</a:t>
            </a:r>
            <a:endParaRPr lang="zh-CN" altLang="zh-CN" sz="20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([2,3]).char()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torch.int8</a:t>
            </a:r>
            <a:endParaRPr lang="zh-CN" altLang="zh-CN" sz="20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([2,3]).short()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torch.int16</a:t>
            </a:r>
            <a:endParaRPr lang="zh-CN" altLang="zh-CN" sz="20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([2,3]).int()	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torch.int32</a:t>
            </a:r>
            <a:endParaRPr lang="zh-CN" altLang="zh-CN" sz="20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([2,3]).long()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torch.int64</a:t>
            </a:r>
            <a:endParaRPr lang="zh-CN" altLang="zh-CN" sz="20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([2,3]).float()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torch.float32</a:t>
            </a:r>
            <a:endParaRPr lang="zh-CN" altLang="zh-CN" sz="20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torch.tensor</a:t>
            </a:r>
            <a:r>
              <a:rPr lang="en-US" altLang="zh-CN" sz="20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([2,3]).double()	#</a:t>
            </a:r>
            <a:r>
              <a:rPr lang="en-US" altLang="zh-CN" sz="20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torch.float64</a:t>
            </a:r>
            <a:endParaRPr lang="zh-CN" altLang="zh-CN" sz="20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8460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1.4.1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张量的定义及其物理含义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4E7C1A-EBF9-48A9-A3C7-9831B611D646}"/>
              </a:ext>
            </a:extLst>
          </p:cNvPr>
          <p:cNvSpPr/>
          <p:nvPr/>
        </p:nvSpPr>
        <p:spPr>
          <a:xfrm>
            <a:off x="542085" y="1974334"/>
            <a:ext cx="11240711" cy="511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张量的物理含义</a:t>
            </a:r>
            <a:r>
              <a:rPr lang="zh-CN" altLang="en-US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2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200" dirty="0"/>
              <a:t>张量的作用是用于对数据进行建模和表示。它可以表示图像，也可以表示编码后的文本，或者表示模型计算的中间结果和输出结果。例如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200" dirty="0"/>
              <a:t>形状为</a:t>
            </a:r>
            <a:r>
              <a:rPr lang="en-US" altLang="zh-CN" sz="2200" dirty="0" err="1"/>
              <a:t>torch.Size</a:t>
            </a:r>
            <a:r>
              <a:rPr lang="en-US" altLang="zh-CN" sz="2200" dirty="0"/>
              <a:t>([300, 400])</a:t>
            </a:r>
            <a:r>
              <a:rPr lang="zh-CN" altLang="zh-CN" sz="2200" dirty="0"/>
              <a:t>的张量可表示一张灰色图像，其中</a:t>
            </a:r>
            <a:r>
              <a:rPr lang="en-US" altLang="zh-CN" sz="2200" dirty="0"/>
              <a:t>300</a:t>
            </a:r>
            <a:r>
              <a:rPr lang="zh-CN" altLang="zh-CN" sz="2200" dirty="0"/>
              <a:t>和</a:t>
            </a:r>
            <a:r>
              <a:rPr lang="en-US" altLang="zh-CN" sz="2200" dirty="0"/>
              <a:t>400</a:t>
            </a:r>
            <a:r>
              <a:rPr lang="zh-CN" altLang="zh-CN" sz="2200" dirty="0"/>
              <a:t>分别表示图像的高和宽（单位为像素）；形状为</a:t>
            </a:r>
            <a:r>
              <a:rPr lang="en-US" altLang="zh-CN" sz="2200" dirty="0" err="1"/>
              <a:t>torch.Size</a:t>
            </a:r>
            <a:r>
              <a:rPr lang="en-US" altLang="zh-CN" sz="2200" dirty="0"/>
              <a:t>([3, 300, 400])</a:t>
            </a:r>
            <a:r>
              <a:rPr lang="zh-CN" altLang="zh-CN" sz="2200" dirty="0"/>
              <a:t>的张量可表示一张</a:t>
            </a:r>
            <a:r>
              <a:rPr lang="en-US" altLang="zh-CN" sz="2200" dirty="0" err="1"/>
              <a:t>RGB</a:t>
            </a:r>
            <a:r>
              <a:rPr lang="zh-CN" altLang="zh-CN" sz="2200" dirty="0"/>
              <a:t>彩色图像，其中</a:t>
            </a:r>
            <a:r>
              <a:rPr lang="en-US" altLang="zh-CN" sz="2200" dirty="0"/>
              <a:t>300</a:t>
            </a:r>
            <a:r>
              <a:rPr lang="zh-CN" altLang="zh-CN" sz="2200" dirty="0"/>
              <a:t>和</a:t>
            </a:r>
            <a:r>
              <a:rPr lang="en-US" altLang="zh-CN" sz="2200" dirty="0"/>
              <a:t>400</a:t>
            </a:r>
            <a:r>
              <a:rPr lang="zh-CN" altLang="zh-CN" sz="2200" dirty="0"/>
              <a:t>同上，</a:t>
            </a:r>
            <a:r>
              <a:rPr lang="en-US" altLang="zh-CN" sz="2200" dirty="0"/>
              <a:t>3</a:t>
            </a:r>
            <a:r>
              <a:rPr lang="zh-CN" altLang="zh-CN" sz="2200" dirty="0"/>
              <a:t>表示图像的通道数；形状为</a:t>
            </a:r>
            <a:r>
              <a:rPr lang="en-US" altLang="zh-CN" sz="2200" dirty="0" err="1"/>
              <a:t>torch.Size</a:t>
            </a:r>
            <a:r>
              <a:rPr lang="en-US" altLang="zh-CN" sz="2200" dirty="0"/>
              <a:t>([32, 3, 300, 400])</a:t>
            </a:r>
            <a:r>
              <a:rPr lang="zh-CN" altLang="zh-CN" sz="2200" dirty="0"/>
              <a:t>的张量可表示一个批量的图像，其中</a:t>
            </a:r>
            <a:r>
              <a:rPr lang="en-US" altLang="zh-CN" sz="2200" dirty="0"/>
              <a:t>3, 300</a:t>
            </a:r>
            <a:r>
              <a:rPr lang="zh-CN" altLang="zh-CN" sz="2200" dirty="0"/>
              <a:t>和</a:t>
            </a:r>
            <a:r>
              <a:rPr lang="en-US" altLang="zh-CN" sz="2200" dirty="0"/>
              <a:t>400</a:t>
            </a:r>
            <a:r>
              <a:rPr lang="zh-CN" altLang="zh-CN" sz="2200" dirty="0"/>
              <a:t>同上，</a:t>
            </a:r>
            <a:r>
              <a:rPr lang="en-US" altLang="zh-CN" sz="2200" dirty="0"/>
              <a:t>32</a:t>
            </a:r>
            <a:r>
              <a:rPr lang="zh-CN" altLang="zh-CN" sz="2200" dirty="0"/>
              <a:t>表示一个批量（</a:t>
            </a:r>
            <a:r>
              <a:rPr lang="en-US" altLang="zh-CN" sz="2200" dirty="0"/>
              <a:t>batch</a:t>
            </a:r>
            <a:r>
              <a:rPr lang="zh-CN" altLang="zh-CN" sz="2200" dirty="0"/>
              <a:t>）中有</a:t>
            </a:r>
            <a:r>
              <a:rPr lang="en-US" altLang="zh-CN" sz="2200" dirty="0"/>
              <a:t>32</a:t>
            </a:r>
            <a:r>
              <a:rPr lang="zh-CN" altLang="zh-CN" sz="2200" dirty="0"/>
              <a:t>张这样的图像，即</a:t>
            </a:r>
            <a:r>
              <a:rPr lang="en-US" altLang="zh-CN" sz="2200" dirty="0"/>
              <a:t>32</a:t>
            </a:r>
            <a:r>
              <a:rPr lang="zh-CN" altLang="zh-CN" sz="2200" dirty="0"/>
              <a:t>表示批量的大小。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0809701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1.4.1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张量的定义及其物理含义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4E7C1A-EBF9-48A9-A3C7-9831B611D646}"/>
              </a:ext>
            </a:extLst>
          </p:cNvPr>
          <p:cNvSpPr/>
          <p:nvPr/>
        </p:nvSpPr>
        <p:spPr>
          <a:xfrm>
            <a:off x="542085" y="1974334"/>
            <a:ext cx="11240711" cy="359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张量的物理含义</a:t>
            </a:r>
            <a:r>
              <a:rPr lang="zh-CN" altLang="en-US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2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200" dirty="0"/>
              <a:t>文本数据在输入模型之前，需要先对其进行索引编码</a:t>
            </a:r>
            <a:r>
              <a:rPr lang="zh-CN" altLang="en-US" sz="2200" dirty="0"/>
              <a:t>（整数编码）</a:t>
            </a:r>
            <a:r>
              <a:rPr lang="zh-CN" altLang="zh-CN" sz="2200" dirty="0"/>
              <a:t>。编码后可能表示成形状为</a:t>
            </a:r>
            <a:r>
              <a:rPr lang="en-US" altLang="zh-CN" sz="2200" dirty="0" err="1"/>
              <a:t>torch.Size</a:t>
            </a:r>
            <a:r>
              <a:rPr lang="en-US" altLang="zh-CN" sz="2200" dirty="0"/>
              <a:t>([128, 20, 512])</a:t>
            </a:r>
            <a:r>
              <a:rPr lang="zh-CN" altLang="zh-CN" sz="2200" dirty="0"/>
              <a:t>的张量，其中</a:t>
            </a:r>
            <a:r>
              <a:rPr lang="en-US" altLang="zh-CN" sz="2200" dirty="0"/>
              <a:t>128</a:t>
            </a:r>
            <a:r>
              <a:rPr lang="zh-CN" altLang="zh-CN" sz="2200" dirty="0"/>
              <a:t>可能表示批量的大小，即一次输入模型的文本条数为</a:t>
            </a:r>
            <a:r>
              <a:rPr lang="en-US" altLang="zh-CN" sz="2200" dirty="0"/>
              <a:t>128</a:t>
            </a:r>
            <a:r>
              <a:rPr lang="zh-CN" altLang="zh-CN" sz="2200" dirty="0"/>
              <a:t>，</a:t>
            </a:r>
            <a:r>
              <a:rPr lang="en-US" altLang="zh-CN" sz="2200" dirty="0"/>
              <a:t>20</a:t>
            </a:r>
            <a:r>
              <a:rPr lang="zh-CN" altLang="zh-CN" sz="2200" dirty="0"/>
              <a:t>表示每条文本序列的固定长度，</a:t>
            </a:r>
            <a:r>
              <a:rPr lang="en-US" altLang="zh-CN" sz="2200" dirty="0"/>
              <a:t>512</a:t>
            </a:r>
            <a:r>
              <a:rPr lang="zh-CN" altLang="zh-CN" sz="2200" dirty="0"/>
              <a:t>则可能是表示文本序列中每个元素（如单词）的向量的长度，即每个元素被表示为长度为</a:t>
            </a:r>
            <a:r>
              <a:rPr lang="en-US" altLang="zh-CN" sz="2200" dirty="0"/>
              <a:t>512</a:t>
            </a:r>
            <a:r>
              <a:rPr lang="zh-CN" altLang="zh-CN" sz="2200" dirty="0"/>
              <a:t>的向量。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8465270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400AB-5017-440E-9195-0274645B4E7D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1.4.2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张量的切片操作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03C639-532D-4E6F-A59A-9088434DADBA}"/>
              </a:ext>
            </a:extLst>
          </p:cNvPr>
          <p:cNvSpPr/>
          <p:nvPr/>
        </p:nvSpPr>
        <p:spPr>
          <a:xfrm>
            <a:off x="409203" y="1860332"/>
            <a:ext cx="11267790" cy="4610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如果把张量看成是一个（超）数据立方体，那么</a:t>
            </a:r>
            <a:r>
              <a:rPr lang="zh-CN" altLang="en-US" sz="2200" b="1" dirty="0"/>
              <a:t>“切片操作”就是从该立方体中切除若干个小块出来，也可能是替换或更新其中的若干个小块</a:t>
            </a:r>
            <a:r>
              <a:rPr lang="zh-CN" altLang="en-US" sz="22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    对张量的切片是按维进行的，基本格式如下：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作用：</a:t>
            </a:r>
            <a:r>
              <a:rPr lang="zh-CN" altLang="zh-CN" sz="2200" dirty="0"/>
              <a:t>取出所有满足第</a:t>
            </a:r>
            <a:r>
              <a:rPr lang="en-US" altLang="zh-CN" sz="2200" dirty="0" err="1"/>
              <a:t>i</a:t>
            </a:r>
            <a:r>
              <a:rPr lang="zh-CN" altLang="zh-CN" sz="2200" dirty="0"/>
              <a:t>维上索引为</a:t>
            </a:r>
            <a:r>
              <a:rPr lang="en-US" altLang="zh-CN" sz="2200" dirty="0"/>
              <a:t>start, </a:t>
            </a:r>
            <a:r>
              <a:rPr lang="en-US" altLang="zh-CN" sz="2200" dirty="0" err="1"/>
              <a:t>start+1</a:t>
            </a:r>
            <a:r>
              <a:rPr lang="en-US" altLang="zh-CN" sz="2200" dirty="0"/>
              <a:t>*step, </a:t>
            </a:r>
            <a:r>
              <a:rPr lang="en-US" altLang="zh-CN" sz="2200" dirty="0" err="1"/>
              <a:t>start+2</a:t>
            </a:r>
            <a:r>
              <a:rPr lang="en-US" altLang="zh-CN" sz="2200" dirty="0"/>
              <a:t>*step, …, end-1</a:t>
            </a:r>
            <a:r>
              <a:rPr lang="zh-CN" altLang="zh-CN" sz="2200" dirty="0"/>
              <a:t>的元素，并按</a:t>
            </a:r>
            <a:r>
              <a:rPr lang="en-US" altLang="zh-CN" sz="2200" dirty="0"/>
              <a:t>“</a:t>
            </a:r>
            <a:r>
              <a:rPr lang="zh-CN" altLang="zh-CN" sz="2200" dirty="0"/>
              <a:t>原来顺序</a:t>
            </a:r>
            <a:r>
              <a:rPr lang="en-US" altLang="zh-CN" sz="2200" dirty="0"/>
              <a:t>”</a:t>
            </a:r>
            <a:r>
              <a:rPr lang="zh-CN" altLang="zh-CN" sz="2200" dirty="0"/>
              <a:t>组成新的张量。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zh-CN" altLang="en-US" sz="2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F3FDEF-2193-4933-B5A6-3C774B68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359" y="3753339"/>
            <a:ext cx="3956768" cy="109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922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203200" y="2025700"/>
            <a:ext cx="5974080" cy="222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例如，我们执行下列代码：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800"/>
              </a:lnSpc>
              <a:spcAft>
                <a:spcPts val="0"/>
              </a:spcAft>
            </a:pP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200" b="1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torch.randint</a:t>
            </a: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(0,10,[4,10])</a:t>
            </a:r>
            <a:endParaRPr lang="zh-CN" altLang="zh-CN" sz="2200" b="1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print(x)</a:t>
            </a:r>
            <a:endParaRPr lang="zh-CN" altLang="zh-CN" sz="2200" b="1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print(x[::,3:8:2])</a:t>
            </a:r>
          </a:p>
          <a:p>
            <a:pPr indent="266700" algn="just">
              <a:spcAft>
                <a:spcPts val="0"/>
              </a:spcAft>
            </a:pPr>
            <a:endParaRPr lang="en-US" altLang="zh-CN" sz="22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sz="2200" b="1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1.4.2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张量的切片操作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11182-C96A-4E7D-9937-E892E740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77" y="1645162"/>
            <a:ext cx="3962137" cy="2987326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6B8E678-BB2D-4434-8000-FE938A2392CA}"/>
              </a:ext>
            </a:extLst>
          </p:cNvPr>
          <p:cNvSpPr/>
          <p:nvPr/>
        </p:nvSpPr>
        <p:spPr>
          <a:xfrm>
            <a:off x="4429760" y="2627099"/>
            <a:ext cx="1402080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58127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203200" y="2025700"/>
            <a:ext cx="5933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如果步长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可以省略；如果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省略了，则对应的最后一个冒号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“:”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也可以省略。例如，下面三个语句是等价的： 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print(x[::,3:8:1]) </a:t>
            </a:r>
            <a:endParaRPr lang="zh-CN" altLang="zh-CN" sz="22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print(x[::,3:8:])</a:t>
            </a:r>
            <a:endParaRPr lang="zh-CN" altLang="zh-CN" sz="22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print(x[::,3:8])</a:t>
            </a:r>
            <a:endParaRPr lang="zh-CN" altLang="zh-CN" sz="22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zh-CN" altLang="zh-CN" sz="2200" b="1" kern="100" dirty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1.4.2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张量的切片操作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AEC7F4E-D699-4B07-8043-A62163CEC972}"/>
              </a:ext>
            </a:extLst>
          </p:cNvPr>
          <p:cNvSpPr/>
          <p:nvPr/>
        </p:nvSpPr>
        <p:spPr>
          <a:xfrm>
            <a:off x="3982720" y="3561819"/>
            <a:ext cx="2448560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A39BB5-8603-4338-A922-84636D65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30" y="2936642"/>
            <a:ext cx="3924300" cy="1771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B4C991-A27A-42F4-84F9-A272A047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005" y="4607361"/>
            <a:ext cx="3216275" cy="14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77901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965433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200" dirty="0"/>
              <a:t>start</a:t>
            </a:r>
            <a:r>
              <a:rPr lang="zh-CN" altLang="zh-CN" sz="2200" dirty="0"/>
              <a:t>和</a:t>
            </a:r>
            <a:r>
              <a:rPr lang="en-US" altLang="zh-CN" sz="2200" dirty="0"/>
              <a:t>end</a:t>
            </a:r>
            <a:r>
              <a:rPr lang="zh-CN" altLang="zh-CN" sz="2200" dirty="0"/>
              <a:t>可以设置为负数，表示倒数（从右往左数）的意思，但</a:t>
            </a:r>
            <a:r>
              <a:rPr lang="en-US" altLang="zh-CN" sz="2200" dirty="0"/>
              <a:t>step</a:t>
            </a:r>
            <a:r>
              <a:rPr lang="zh-CN" altLang="zh-CN" sz="2200" dirty="0"/>
              <a:t>不能为负数。例如，执行下面语句：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print(x[::,-4:-1:])</a:t>
            </a:r>
            <a:endParaRPr lang="zh-CN" altLang="zh-CN" sz="2200" b="1" kern="1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1.4.2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张量的切片操作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E71A448-A3B9-4C4D-897F-ECD633F1E3EF}"/>
              </a:ext>
            </a:extLst>
          </p:cNvPr>
          <p:cNvSpPr/>
          <p:nvPr/>
        </p:nvSpPr>
        <p:spPr>
          <a:xfrm>
            <a:off x="4196080" y="3237438"/>
            <a:ext cx="2448560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54C5B5-B784-4E64-9D68-4E395418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15" y="2666469"/>
            <a:ext cx="3524250" cy="179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B84882-DBC4-402E-815F-1D1B8BCED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24" y="4422750"/>
            <a:ext cx="3216275" cy="14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24173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193040" y="1893620"/>
            <a:ext cx="509016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如果同时对两个维进行切片操作，则取它们的</a:t>
            </a:r>
            <a:r>
              <a:rPr lang="en-US" altLang="zh-CN" sz="2200" dirty="0"/>
              <a:t>“</a:t>
            </a:r>
            <a:r>
              <a:rPr lang="zh-CN" altLang="zh-CN" sz="2200" dirty="0"/>
              <a:t>交集</a:t>
            </a:r>
            <a:r>
              <a:rPr lang="en-US" altLang="zh-CN" sz="2200" dirty="0"/>
              <a:t>”</a:t>
            </a:r>
            <a:r>
              <a:rPr lang="zh-CN" altLang="zh-CN" sz="2200" dirty="0"/>
              <a:t>。例如，执行下面语句：</a:t>
            </a:r>
            <a:endParaRPr lang="en-US" altLang="zh-CN" sz="2200" dirty="0"/>
          </a:p>
          <a:p>
            <a:endParaRPr lang="zh-CN" altLang="zh-CN" sz="2200" dirty="0"/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dirty="0">
                <a:solidFill>
                  <a:srgbClr val="00B050"/>
                </a:solidFill>
              </a:rPr>
              <a:t>print(x[1:20:2, 3:8:])</a:t>
            </a:r>
          </a:p>
          <a:p>
            <a:endParaRPr lang="en-US" altLang="zh-CN" sz="2200" dirty="0">
              <a:solidFill>
                <a:srgbClr val="00B050"/>
              </a:solidFill>
            </a:endParaRPr>
          </a:p>
          <a:p>
            <a:endParaRPr lang="en-US" altLang="zh-CN" sz="2200" dirty="0">
              <a:solidFill>
                <a:srgbClr val="00B050"/>
              </a:solidFill>
            </a:endParaRPr>
          </a:p>
          <a:p>
            <a:endParaRPr lang="en-US" altLang="zh-CN" sz="2200" dirty="0">
              <a:solidFill>
                <a:srgbClr val="00B050"/>
              </a:solidFill>
            </a:endParaRPr>
          </a:p>
          <a:p>
            <a:r>
              <a:rPr lang="zh-CN" altLang="zh-CN" sz="2200" b="1" dirty="0"/>
              <a:t>注</a:t>
            </a:r>
            <a:r>
              <a:rPr lang="en-US" altLang="zh-CN" sz="2200" dirty="0"/>
              <a:t>: </a:t>
            </a:r>
            <a:r>
              <a:rPr lang="zh-CN" altLang="zh-CN" sz="2200" dirty="0"/>
              <a:t>如果</a:t>
            </a:r>
            <a:r>
              <a:rPr lang="en-US" altLang="zh-CN" sz="2200" dirty="0"/>
              <a:t>end</a:t>
            </a:r>
            <a:r>
              <a:rPr lang="zh-CN" altLang="zh-CN" sz="2200" dirty="0"/>
              <a:t>超过了维的最大长度，则以最大长度为准。</a:t>
            </a:r>
          </a:p>
          <a:p>
            <a:endParaRPr lang="zh-CN" altLang="zh-CN" sz="2200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1.4.2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张量的切片操作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DFFE01-15E9-4058-89D5-4ACED2110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20" y="3036570"/>
            <a:ext cx="3714750" cy="10287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A3D0D2BA-BA7E-4FE6-8A50-E1C4F02687B9}"/>
              </a:ext>
            </a:extLst>
          </p:cNvPr>
          <p:cNvSpPr/>
          <p:nvPr/>
        </p:nvSpPr>
        <p:spPr>
          <a:xfrm>
            <a:off x="3220720" y="3226539"/>
            <a:ext cx="2448560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5172A9-985D-4EEF-99C7-5FBFC19E4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20" y="4385127"/>
            <a:ext cx="3860249" cy="17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1684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335806" y="1847300"/>
            <a:ext cx="6705600" cy="308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/>
              <a:t>还可以利用列表来对张量进行切片。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zh-CN" sz="2200" dirty="0"/>
              <a:t>例如，在第</a:t>
            </a:r>
            <a:r>
              <a:rPr lang="en-US" altLang="zh-CN" sz="2200" dirty="0"/>
              <a:t>2</a:t>
            </a:r>
            <a:r>
              <a:rPr lang="zh-CN" altLang="zh-CN" sz="2200" dirty="0"/>
              <a:t>维上使用由索引构成的列表</a:t>
            </a:r>
            <a:r>
              <a:rPr lang="en-US" altLang="zh-CN" sz="2200" dirty="0"/>
              <a:t>[3,1,0,0]</a:t>
            </a:r>
            <a:r>
              <a:rPr lang="zh-CN" altLang="zh-CN" sz="2200" dirty="0"/>
              <a:t>，而且列表中可以有重复的索引，然后将该列表放在相应的维上，得到</a:t>
            </a:r>
            <a:r>
              <a:rPr lang="en-US" altLang="zh-CN" sz="2200" dirty="0"/>
              <a:t>x[::,[3,1,0,0]]</a:t>
            </a:r>
            <a:r>
              <a:rPr lang="zh-CN" altLang="zh-CN" sz="2200" dirty="0"/>
              <a:t>，接着输出其内容： 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B050"/>
                </a:solidFill>
              </a:rPr>
              <a:t>print(x[::,[3,1,0,0]])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1.4.2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张量的切片操作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CC87B1-5757-4780-B113-B45BA07AF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794760"/>
            <a:ext cx="3505200" cy="17907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B917DA9C-A867-49FF-86B5-46DEFC39759B}"/>
              </a:ext>
            </a:extLst>
          </p:cNvPr>
          <p:cNvSpPr/>
          <p:nvPr/>
        </p:nvSpPr>
        <p:spPr>
          <a:xfrm>
            <a:off x="3688606" y="4365729"/>
            <a:ext cx="2448560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304C29-1976-49BB-9031-A8E013BE363F}"/>
              </a:ext>
            </a:extLst>
          </p:cNvPr>
          <p:cNvSpPr txBox="1"/>
          <p:nvPr/>
        </p:nvSpPr>
        <p:spPr>
          <a:xfrm>
            <a:off x="335807" y="5600700"/>
            <a:ext cx="8828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如果只对第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维进行切片操作，其他维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原封不动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，则其他维可以省略。</a:t>
            </a:r>
            <a:b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x[1::2, ::]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x[1::2]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是一样的。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87DA1C-F1CC-4572-9782-785023AEF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99" y="1463036"/>
            <a:ext cx="4404315" cy="20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69074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193040" y="1913940"/>
            <a:ext cx="72644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按切片表达式对原张量进行部分赋值。例如，执行下面语句：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(0,10,[4,5])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B050"/>
                </a:solidFill>
              </a:rPr>
              <a:t>x[::,2::2]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torch.zeros</a:t>
            </a:r>
            <a:r>
              <a:rPr lang="en-US" altLang="zh-CN" sz="2200" b="1" dirty="0">
                <a:solidFill>
                  <a:srgbClr val="00B050"/>
                </a:solidFill>
              </a:rPr>
              <a:t>(4,2)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结果张量</a:t>
            </a:r>
            <a:r>
              <a:rPr lang="en-US" altLang="zh-CN" sz="2200" dirty="0"/>
              <a:t>x</a:t>
            </a:r>
            <a:r>
              <a:rPr lang="zh-CN" altLang="zh-CN" sz="2200" dirty="0"/>
              <a:t>的第</a:t>
            </a:r>
            <a:r>
              <a:rPr lang="en-US" altLang="zh-CN" sz="2200" dirty="0"/>
              <a:t>3</a:t>
            </a:r>
            <a:r>
              <a:rPr lang="zh-CN" altLang="zh-CN" sz="2200" dirty="0"/>
              <a:t>列和第</a:t>
            </a:r>
            <a:r>
              <a:rPr lang="en-US" altLang="zh-CN" sz="2200" dirty="0"/>
              <a:t>5</a:t>
            </a:r>
            <a:r>
              <a:rPr lang="zh-CN" altLang="zh-CN" sz="2200" dirty="0"/>
              <a:t>列的值均被改为</a:t>
            </a:r>
            <a:r>
              <a:rPr lang="en-US" altLang="zh-CN" sz="2200" dirty="0"/>
              <a:t>0</a:t>
            </a:r>
            <a:r>
              <a:rPr lang="zh-CN" altLang="en-US" sz="2200" dirty="0"/>
              <a:t>。</a:t>
            </a:r>
            <a:r>
              <a:rPr lang="zh-CN" altLang="zh-CN" sz="2200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1.4.2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张量的切片操作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E35283-382F-4399-8D60-FB017BD1B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20" y="1741874"/>
            <a:ext cx="3848100" cy="375285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BB4DF257-87EE-4F9F-A0E0-2BC6AE95613A}"/>
              </a:ext>
            </a:extLst>
          </p:cNvPr>
          <p:cNvSpPr/>
          <p:nvPr/>
        </p:nvSpPr>
        <p:spPr>
          <a:xfrm>
            <a:off x="4714766" y="3497773"/>
            <a:ext cx="2448560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E7BAA2-456F-4141-B8D5-4C66AB401F81}"/>
              </a:ext>
            </a:extLst>
          </p:cNvPr>
          <p:cNvSpPr/>
          <p:nvPr/>
        </p:nvSpPr>
        <p:spPr>
          <a:xfrm>
            <a:off x="-91440" y="5666343"/>
            <a:ext cx="12090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200" b="1" dirty="0"/>
              <a:t>注：</a:t>
            </a:r>
            <a:r>
              <a:rPr lang="en-US" altLang="zh-CN" sz="2200" dirty="0" err="1"/>
              <a:t>torch.zeros</a:t>
            </a:r>
            <a:r>
              <a:rPr lang="en-US" altLang="zh-CN" sz="2200" dirty="0"/>
              <a:t>(4,2)</a:t>
            </a:r>
            <a:r>
              <a:rPr lang="zh-CN" altLang="zh-CN" sz="2200" dirty="0"/>
              <a:t>用于产生形状为</a:t>
            </a:r>
            <a:r>
              <a:rPr lang="en-US" altLang="zh-CN" sz="2200" dirty="0"/>
              <a:t>4×2</a:t>
            </a:r>
            <a:r>
              <a:rPr lang="zh-CN" altLang="zh-CN" sz="2200" dirty="0"/>
              <a:t>、元素全为</a:t>
            </a:r>
            <a:r>
              <a:rPr lang="en-US" altLang="zh-CN" sz="2200" dirty="0"/>
              <a:t>0</a:t>
            </a:r>
            <a:r>
              <a:rPr lang="zh-CN" altLang="zh-CN" sz="2200" dirty="0"/>
              <a:t>的张量（简称</a:t>
            </a:r>
            <a:r>
              <a:rPr lang="zh-CN" altLang="zh-CN" sz="2200" b="1" dirty="0"/>
              <a:t>全</a:t>
            </a:r>
            <a:r>
              <a:rPr lang="en-US" altLang="zh-CN" sz="2200" b="1" dirty="0"/>
              <a:t>0</a:t>
            </a:r>
            <a:r>
              <a:rPr lang="zh-CN" altLang="zh-CN" sz="2200" b="1" dirty="0"/>
              <a:t>张量</a:t>
            </a:r>
            <a:r>
              <a:rPr lang="zh-CN" altLang="zh-CN" sz="2200" dirty="0"/>
              <a:t>）</a:t>
            </a:r>
            <a:r>
              <a:rPr lang="zh-CN" altLang="en-US" sz="2200" dirty="0"/>
              <a:t>；</a:t>
            </a:r>
            <a:r>
              <a:rPr lang="en-US" altLang="zh-CN" sz="2200" dirty="0" err="1"/>
              <a:t>torch.ones</a:t>
            </a:r>
            <a:r>
              <a:rPr lang="en-US" altLang="zh-CN" sz="2200" dirty="0"/>
              <a:t>(4,2)</a:t>
            </a:r>
            <a:r>
              <a:rPr lang="zh-CN" altLang="zh-CN" sz="2200" dirty="0"/>
              <a:t>用于产生形状为</a:t>
            </a:r>
            <a:r>
              <a:rPr lang="en-US" altLang="zh-CN" sz="2200" dirty="0"/>
              <a:t>4×2</a:t>
            </a:r>
            <a:r>
              <a:rPr lang="zh-CN" altLang="zh-CN" sz="2200" dirty="0"/>
              <a:t>、元素全为</a:t>
            </a:r>
            <a:r>
              <a:rPr lang="en-US" altLang="zh-CN" sz="2200" dirty="0"/>
              <a:t>1</a:t>
            </a:r>
            <a:r>
              <a:rPr lang="zh-CN" altLang="zh-CN" sz="2200" dirty="0"/>
              <a:t>的张量（简称</a:t>
            </a:r>
            <a:r>
              <a:rPr lang="zh-CN" altLang="zh-CN" sz="2200" b="1" dirty="0"/>
              <a:t>全</a:t>
            </a:r>
            <a:r>
              <a:rPr lang="en-US" altLang="zh-CN" sz="2200" b="1" dirty="0"/>
              <a:t>1</a:t>
            </a:r>
            <a:r>
              <a:rPr lang="zh-CN" altLang="zh-CN" sz="2200" b="1" dirty="0"/>
              <a:t>张量</a:t>
            </a:r>
            <a:r>
              <a:rPr lang="zh-CN" altLang="zh-CN" sz="2200" dirty="0"/>
              <a:t>）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7062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801637" y="530564"/>
            <a:ext cx="6010275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人工智能与神经网络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的开发环境（*）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52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87680" y="1892731"/>
            <a:ext cx="114909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已知一个张量</a:t>
            </a:r>
            <a:r>
              <a:rPr lang="en-US" altLang="zh-CN" sz="2200" dirty="0"/>
              <a:t>x</a:t>
            </a:r>
            <a:r>
              <a:rPr lang="zh-CN" altLang="zh-CN" sz="2200" dirty="0"/>
              <a:t>，现在要生成跟</a:t>
            </a:r>
            <a:r>
              <a:rPr lang="en-US" altLang="zh-CN" sz="2200" dirty="0"/>
              <a:t>x</a:t>
            </a:r>
            <a:r>
              <a:rPr lang="zh-CN" altLang="zh-CN" sz="2200" dirty="0"/>
              <a:t>的形状一样的全</a:t>
            </a:r>
            <a:r>
              <a:rPr lang="en-US" altLang="zh-CN" sz="2200" dirty="0"/>
              <a:t>0</a:t>
            </a:r>
            <a:r>
              <a:rPr lang="zh-CN" altLang="zh-CN" sz="2200" dirty="0"/>
              <a:t>张量和全</a:t>
            </a:r>
            <a:r>
              <a:rPr lang="en-US" altLang="zh-CN" sz="2200" dirty="0"/>
              <a:t>1</a:t>
            </a:r>
            <a:r>
              <a:rPr lang="zh-CN" altLang="zh-CN" sz="2200" dirty="0"/>
              <a:t>张量，则可分别用下面两个语句来实现：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 err="1">
                <a:solidFill>
                  <a:srgbClr val="00B050"/>
                </a:solidFill>
              </a:rPr>
              <a:t>y1</a:t>
            </a:r>
            <a:r>
              <a:rPr lang="en-US" altLang="zh-CN" sz="2200" b="1" dirty="0">
                <a:solidFill>
                  <a:srgbClr val="00B050"/>
                </a:solidFill>
              </a:rPr>
              <a:t>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torch.zeros_like</a:t>
            </a:r>
            <a:r>
              <a:rPr lang="en-US" altLang="zh-CN" sz="2200" b="1" dirty="0">
                <a:solidFill>
                  <a:srgbClr val="00B050"/>
                </a:solidFill>
              </a:rPr>
              <a:t>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 err="1">
                <a:solidFill>
                  <a:srgbClr val="00B050"/>
                </a:solidFill>
              </a:rPr>
              <a:t>y2</a:t>
            </a:r>
            <a:r>
              <a:rPr lang="en-US" altLang="zh-CN" sz="2200" b="1" dirty="0">
                <a:solidFill>
                  <a:srgbClr val="00B050"/>
                </a:solidFill>
              </a:rPr>
              <a:t>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torch.ones_like</a:t>
            </a:r>
            <a:r>
              <a:rPr lang="en-US" altLang="zh-CN" sz="2200" b="1" dirty="0">
                <a:solidFill>
                  <a:srgbClr val="00B050"/>
                </a:solidFill>
              </a:rPr>
              <a:t>(x)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1.4.2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张量的切片操作</a:t>
            </a:r>
          </a:p>
        </p:txBody>
      </p:sp>
    </p:spTree>
    <p:extLst>
      <p:ext uri="{BB962C8B-B14F-4D97-AF65-F5344CB8AC3E}">
        <p14:creationId xmlns:p14="http://schemas.microsoft.com/office/powerpoint/2010/main" val="1494158358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927960"/>
            <a:ext cx="104518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张量还支持条件类型的切片操作。</a:t>
            </a:r>
            <a:endParaRPr lang="en-US" altLang="zh-CN" sz="2200" dirty="0"/>
          </a:p>
          <a:p>
            <a:r>
              <a:rPr lang="zh-CN" altLang="zh-CN" sz="2200" dirty="0"/>
              <a:t>例如，执行下列代码：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(-6,8,[3,4])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print(x[x&lt;=0])</a:t>
            </a: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r>
              <a:rPr lang="zh-CN" altLang="en-US" sz="2200" b="1" dirty="0"/>
              <a:t>说明</a:t>
            </a:r>
            <a:r>
              <a:rPr lang="zh-CN" altLang="en-US" sz="2200" dirty="0"/>
              <a:t>：</a:t>
            </a:r>
            <a:r>
              <a:rPr lang="en-US" altLang="zh-CN" sz="2200" dirty="0"/>
              <a:t>x[x&lt;=0]</a:t>
            </a:r>
            <a:r>
              <a:rPr lang="zh-CN" altLang="zh-CN" sz="2200" dirty="0"/>
              <a:t>返回的是将</a:t>
            </a:r>
            <a:r>
              <a:rPr lang="en-US" altLang="zh-CN" sz="2200" dirty="0"/>
              <a:t>x</a:t>
            </a:r>
            <a:r>
              <a:rPr lang="zh-CN" altLang="zh-CN" sz="2200" dirty="0"/>
              <a:t>中所有满足条件（</a:t>
            </a:r>
            <a:r>
              <a:rPr lang="en-US" altLang="zh-CN" sz="2200" dirty="0"/>
              <a:t>&lt;=0</a:t>
            </a:r>
            <a:r>
              <a:rPr lang="zh-CN" altLang="zh-CN" sz="2200" dirty="0"/>
              <a:t>）的元素重新组成一个一维张量。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1.4.2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张量的切片操作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3C8370-D60F-4299-94A5-750B2449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772" y="2347912"/>
            <a:ext cx="4371975" cy="216217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EA0D6B86-2D2E-4E29-80E7-86EA382FADD6}"/>
              </a:ext>
            </a:extLst>
          </p:cNvPr>
          <p:cNvSpPr/>
          <p:nvPr/>
        </p:nvSpPr>
        <p:spPr>
          <a:xfrm>
            <a:off x="4021083" y="3104618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41104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36880" y="1944420"/>
            <a:ext cx="904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注意</a:t>
            </a:r>
            <a:r>
              <a:rPr lang="zh-CN" altLang="en-US" sz="2200" dirty="0"/>
              <a:t>：</a:t>
            </a:r>
            <a:r>
              <a:rPr lang="zh-CN" altLang="zh-CN" sz="2200" dirty="0"/>
              <a:t>如果对</a:t>
            </a:r>
            <a:r>
              <a:rPr lang="en-US" altLang="zh-CN" sz="2200" dirty="0"/>
              <a:t>x[x&lt;=0]</a:t>
            </a:r>
            <a:r>
              <a:rPr lang="zh-CN" altLang="zh-CN" sz="2200" dirty="0"/>
              <a:t>赋值，则是对</a:t>
            </a:r>
            <a:r>
              <a:rPr lang="en-US" altLang="zh-CN" sz="2200" dirty="0"/>
              <a:t>x</a:t>
            </a:r>
            <a:r>
              <a:rPr lang="zh-CN" altLang="zh-CN" sz="2200" dirty="0"/>
              <a:t>中所有满足条件（</a:t>
            </a:r>
            <a:r>
              <a:rPr lang="en-US" altLang="zh-CN" sz="2200" dirty="0"/>
              <a:t>&lt;=0</a:t>
            </a:r>
            <a:r>
              <a:rPr lang="zh-CN" altLang="zh-CN" sz="2200" dirty="0"/>
              <a:t>）的元素修改为相应的数值。例如，执行下列代码：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torch.tensor</a:t>
            </a:r>
            <a:r>
              <a:rPr lang="en-US" altLang="zh-CN" sz="2200" b="1" dirty="0">
                <a:solidFill>
                  <a:srgbClr val="00B050"/>
                </a:solidFill>
              </a:rPr>
              <a:t>([[-1, -4,  5,  0],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                             [ 1,  2,  7, -5],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                             [-4,  2,  1,  7]])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x[x&lt;=0] = 0  #</a:t>
            </a:r>
            <a:r>
              <a:rPr lang="zh-CN" altLang="zh-CN" sz="2200" b="1" dirty="0">
                <a:solidFill>
                  <a:srgbClr val="00B050"/>
                </a:solidFill>
              </a:rPr>
              <a:t>赋值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r>
              <a:rPr lang="zh-CN" altLang="en-US" sz="2200" b="1" dirty="0"/>
              <a:t>说明</a:t>
            </a:r>
            <a:r>
              <a:rPr lang="zh-CN" altLang="en-US" sz="2200" dirty="0"/>
              <a:t>：</a:t>
            </a:r>
            <a:r>
              <a:rPr lang="zh-CN" altLang="zh-CN" sz="2200" dirty="0"/>
              <a:t>张量</a:t>
            </a:r>
            <a:r>
              <a:rPr lang="en-US" altLang="zh-CN" sz="2200" dirty="0"/>
              <a:t>x</a:t>
            </a:r>
            <a:r>
              <a:rPr lang="zh-CN" altLang="zh-CN" sz="2200" dirty="0"/>
              <a:t>中那些值小于或等于</a:t>
            </a:r>
            <a:r>
              <a:rPr lang="en-US" altLang="zh-CN" sz="2200" dirty="0"/>
              <a:t>0</a:t>
            </a:r>
            <a:r>
              <a:rPr lang="zh-CN" altLang="zh-CN" sz="2200" dirty="0"/>
              <a:t>的元素都被修改为</a:t>
            </a:r>
            <a:r>
              <a:rPr lang="en-US" altLang="zh-CN" sz="2200" dirty="0"/>
              <a:t>0</a:t>
            </a:r>
            <a:r>
              <a:rPr lang="zh-CN" altLang="zh-CN" sz="2200" dirty="0"/>
              <a:t>了。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1.4.2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张量的切片操作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2F7B36-6F0A-43B6-BE0A-487A3DE6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07" y="2779454"/>
            <a:ext cx="4391025" cy="256222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035F123E-2FF8-41EF-96EC-F7630616D8A0}"/>
              </a:ext>
            </a:extLst>
          </p:cNvPr>
          <p:cNvSpPr/>
          <p:nvPr/>
        </p:nvSpPr>
        <p:spPr>
          <a:xfrm>
            <a:off x="4611317" y="3622778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04991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213360" y="1883460"/>
            <a:ext cx="11297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1. sum()</a:t>
            </a:r>
            <a:r>
              <a:rPr lang="zh-CN" altLang="zh-CN" sz="2200" b="1" dirty="0"/>
              <a:t>函数</a:t>
            </a:r>
          </a:p>
          <a:p>
            <a:r>
              <a:rPr lang="zh-CN" altLang="zh-CN" sz="2200" dirty="0"/>
              <a:t>执行下列代码：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(0,6,[2,3])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x.sum</a:t>
            </a:r>
            <a:r>
              <a:rPr lang="en-US" altLang="zh-CN" sz="2200" b="1" dirty="0">
                <a:solidFill>
                  <a:srgbClr val="00B050"/>
                </a:solidFill>
              </a:rPr>
              <a:t>())			#</a:t>
            </a:r>
            <a:r>
              <a:rPr lang="zh-CN" altLang="zh-CN" sz="2200" b="1" dirty="0">
                <a:solidFill>
                  <a:srgbClr val="00B050"/>
                </a:solidFill>
              </a:rPr>
              <a:t>求</a:t>
            </a:r>
            <a:r>
              <a:rPr lang="en-US" altLang="zh-CN" sz="2200" b="1" dirty="0">
                <a:solidFill>
                  <a:srgbClr val="00B050"/>
                </a:solidFill>
              </a:rPr>
              <a:t>x</a:t>
            </a:r>
            <a:r>
              <a:rPr lang="zh-CN" altLang="zh-CN" sz="2200" b="1" dirty="0">
                <a:solidFill>
                  <a:srgbClr val="00B050"/>
                </a:solidFill>
              </a:rPr>
              <a:t>中所有元素之和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x.sum</a:t>
            </a:r>
            <a:r>
              <a:rPr lang="en-US" altLang="zh-CN" sz="2200" b="1" dirty="0">
                <a:solidFill>
                  <a:srgbClr val="00B050"/>
                </a:solidFill>
              </a:rPr>
              <a:t>(dim=0))       #</a:t>
            </a:r>
            <a:r>
              <a:rPr lang="zh-CN" altLang="zh-CN" sz="2200" b="1" dirty="0">
                <a:solidFill>
                  <a:srgbClr val="00B050"/>
                </a:solidFill>
              </a:rPr>
              <a:t>沿着第</a:t>
            </a:r>
            <a:r>
              <a:rPr lang="en-US" altLang="zh-CN" sz="2200" b="1" dirty="0">
                <a:solidFill>
                  <a:srgbClr val="00B050"/>
                </a:solidFill>
              </a:rPr>
              <a:t>1</a:t>
            </a:r>
            <a:r>
              <a:rPr lang="zh-CN" altLang="zh-CN" sz="2200" b="1" dirty="0">
                <a:solidFill>
                  <a:srgbClr val="00B050"/>
                </a:solidFill>
              </a:rPr>
              <a:t>维进行相加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x.sum</a:t>
            </a:r>
            <a:r>
              <a:rPr lang="en-US" altLang="zh-CN" sz="2200" b="1" dirty="0">
                <a:solidFill>
                  <a:srgbClr val="00B050"/>
                </a:solidFill>
              </a:rPr>
              <a:t>(dim=1))	#</a:t>
            </a:r>
            <a:r>
              <a:rPr lang="zh-CN" altLang="zh-CN" sz="2200" b="1" dirty="0">
                <a:solidFill>
                  <a:srgbClr val="00B050"/>
                </a:solidFill>
              </a:rPr>
              <a:t>沿着第</a:t>
            </a:r>
            <a:r>
              <a:rPr lang="en-US" altLang="zh-CN" sz="2200" b="1" dirty="0">
                <a:solidFill>
                  <a:srgbClr val="00B050"/>
                </a:solidFill>
              </a:rPr>
              <a:t>2</a:t>
            </a:r>
            <a:r>
              <a:rPr lang="zh-CN" altLang="zh-CN" sz="2200" b="1" dirty="0">
                <a:solidFill>
                  <a:srgbClr val="00B050"/>
                </a:solidFill>
              </a:rPr>
              <a:t>维进行相加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 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1.4.3  </a:t>
            </a:r>
            <a:r>
              <a:rPr lang="zh-CN" altLang="zh-CN" sz="2800" b="1" dirty="0">
                <a:solidFill>
                  <a:srgbClr val="C00000"/>
                </a:solidFill>
              </a:rPr>
              <a:t>面向张量的数学函数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6E5F49-9D8B-4062-8734-C735E0B6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730" y="2300818"/>
            <a:ext cx="3314700" cy="290512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1DEF4A88-5BE4-4530-8388-636BFC2DCD71}"/>
              </a:ext>
            </a:extLst>
          </p:cNvPr>
          <p:cNvSpPr/>
          <p:nvPr/>
        </p:nvSpPr>
        <p:spPr>
          <a:xfrm>
            <a:off x="6005514" y="3429000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55778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883460"/>
            <a:ext cx="56867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2. min()</a:t>
            </a:r>
            <a:r>
              <a:rPr lang="zh-CN" altLang="zh-CN" sz="2200" b="1" dirty="0"/>
              <a:t>和</a:t>
            </a:r>
            <a:r>
              <a:rPr lang="en-US" altLang="zh-CN" sz="2200" b="1" dirty="0"/>
              <a:t>max()</a:t>
            </a:r>
            <a:r>
              <a:rPr lang="zh-CN" altLang="zh-CN" sz="2200" b="1" dirty="0"/>
              <a:t>函数</a:t>
            </a:r>
          </a:p>
          <a:p>
            <a:r>
              <a:rPr lang="zh-CN" altLang="zh-CN" sz="2200" dirty="0"/>
              <a:t>先观察</a:t>
            </a:r>
            <a:r>
              <a:rPr lang="en-US" altLang="zh-CN" sz="2200" dirty="0"/>
              <a:t>min()</a:t>
            </a:r>
            <a:r>
              <a:rPr lang="zh-CN" altLang="zh-CN" sz="2200" dirty="0"/>
              <a:t>函数的效果。执行下列代码：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(-6,6, [2,3])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x.min</a:t>
            </a:r>
            <a:r>
              <a:rPr lang="en-US" altLang="zh-CN" sz="2200" b="1" dirty="0">
                <a:solidFill>
                  <a:srgbClr val="00B050"/>
                </a:solidFill>
              </a:rPr>
              <a:t>())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x.min</a:t>
            </a:r>
            <a:r>
              <a:rPr lang="en-US" altLang="zh-CN" sz="2200" b="1" dirty="0">
                <a:solidFill>
                  <a:srgbClr val="00B050"/>
                </a:solidFill>
              </a:rPr>
              <a:t>(dim=0) 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x.min</a:t>
            </a:r>
            <a:r>
              <a:rPr lang="en-US" altLang="zh-CN" sz="2200" b="1" dirty="0">
                <a:solidFill>
                  <a:srgbClr val="00B050"/>
                </a:solidFill>
              </a:rPr>
              <a:t>(dim=1))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1.4.3  </a:t>
            </a:r>
            <a:r>
              <a:rPr lang="zh-CN" altLang="zh-CN" sz="2800" b="1" dirty="0">
                <a:solidFill>
                  <a:srgbClr val="C00000"/>
                </a:solidFill>
              </a:rPr>
              <a:t>面向张量的数学函数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8A730D1-2724-4D67-93AC-BF18CFA437D5}"/>
              </a:ext>
            </a:extLst>
          </p:cNvPr>
          <p:cNvSpPr/>
          <p:nvPr/>
        </p:nvSpPr>
        <p:spPr>
          <a:xfrm>
            <a:off x="4469077" y="3571240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F08450-100C-4750-BD9A-102217EB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12" y="2178685"/>
            <a:ext cx="4790693" cy="31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01197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83460"/>
            <a:ext cx="67027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3. mean()</a:t>
            </a:r>
            <a:r>
              <a:rPr lang="zh-CN" altLang="zh-CN" sz="2200" b="1" dirty="0"/>
              <a:t>和</a:t>
            </a:r>
            <a:r>
              <a:rPr lang="en-US" altLang="zh-CN" sz="2200" b="1" dirty="0"/>
              <a:t>sqrt()</a:t>
            </a:r>
            <a:r>
              <a:rPr lang="zh-CN" altLang="zh-CN" sz="2200" b="1" dirty="0"/>
              <a:t>函数</a:t>
            </a:r>
          </a:p>
          <a:p>
            <a:r>
              <a:rPr lang="en-US" altLang="zh-CN" sz="2200" dirty="0"/>
              <a:t>mean()</a:t>
            </a:r>
            <a:r>
              <a:rPr lang="zh-CN" altLang="zh-CN" sz="2200" dirty="0"/>
              <a:t>函数是对张量中所有元素求平均值，也可以沿着指定的维来计算平均值。例如，执行下列代码：</a:t>
            </a:r>
          </a:p>
          <a:p>
            <a:r>
              <a:rPr lang="en-US" altLang="zh-CN" sz="2200" dirty="0"/>
              <a:t> 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(-6,6,[2,3])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x.float</a:t>
            </a:r>
            <a:r>
              <a:rPr lang="en-US" altLang="zh-CN" sz="2200" b="1" dirty="0">
                <a:solidFill>
                  <a:srgbClr val="00B050"/>
                </a:solidFill>
              </a:rPr>
              <a:t>().mean())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x.float</a:t>
            </a:r>
            <a:r>
              <a:rPr lang="en-US" altLang="zh-CN" sz="2200" b="1" dirty="0">
                <a:solidFill>
                  <a:srgbClr val="00B050"/>
                </a:solidFill>
              </a:rPr>
              <a:t>().mean(dim=0))	#</a:t>
            </a:r>
            <a:r>
              <a:rPr lang="zh-CN" altLang="zh-CN" sz="2200" b="1" dirty="0">
                <a:solidFill>
                  <a:srgbClr val="00B050"/>
                </a:solidFill>
              </a:rPr>
              <a:t>沿着第</a:t>
            </a:r>
            <a:r>
              <a:rPr lang="en-US" altLang="zh-CN" sz="2200" b="1" dirty="0">
                <a:solidFill>
                  <a:srgbClr val="00B050"/>
                </a:solidFill>
              </a:rPr>
              <a:t>1</a:t>
            </a:r>
            <a:r>
              <a:rPr lang="zh-CN" altLang="zh-CN" sz="2200" b="1" dirty="0">
                <a:solidFill>
                  <a:srgbClr val="00B050"/>
                </a:solidFill>
              </a:rPr>
              <a:t>维计算平均值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x.float</a:t>
            </a:r>
            <a:r>
              <a:rPr lang="en-US" altLang="zh-CN" sz="2200" b="1" dirty="0">
                <a:solidFill>
                  <a:srgbClr val="00B050"/>
                </a:solidFill>
              </a:rPr>
              <a:t>().mean(dim=1))	#</a:t>
            </a:r>
            <a:r>
              <a:rPr lang="zh-CN" altLang="zh-CN" sz="2200" b="1" dirty="0">
                <a:solidFill>
                  <a:srgbClr val="00B050"/>
                </a:solidFill>
              </a:rPr>
              <a:t>沿着第</a:t>
            </a:r>
            <a:r>
              <a:rPr lang="en-US" altLang="zh-CN" sz="2200" b="1" dirty="0">
                <a:solidFill>
                  <a:srgbClr val="00B050"/>
                </a:solidFill>
              </a:rPr>
              <a:t>2</a:t>
            </a:r>
            <a:r>
              <a:rPr lang="zh-CN" altLang="zh-CN" sz="2200" b="1" dirty="0">
                <a:solidFill>
                  <a:srgbClr val="00B050"/>
                </a:solidFill>
              </a:rPr>
              <a:t>维计算平均值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1.4.3  </a:t>
            </a:r>
            <a:r>
              <a:rPr lang="zh-CN" altLang="zh-CN" sz="2800" b="1" dirty="0">
                <a:solidFill>
                  <a:srgbClr val="C00000"/>
                </a:solidFill>
              </a:rPr>
              <a:t>面向张量的数学函数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C8DE99-BE5E-4169-B0D3-2AB332784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015" y="2492713"/>
            <a:ext cx="4260237" cy="2584768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024D721A-D0E0-43FA-95C1-20CB70FB5C7B}"/>
              </a:ext>
            </a:extLst>
          </p:cNvPr>
          <p:cNvSpPr/>
          <p:nvPr/>
        </p:nvSpPr>
        <p:spPr>
          <a:xfrm>
            <a:off x="6437258" y="3429000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13647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518160" y="1883460"/>
            <a:ext cx="58521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sqrt()</a:t>
            </a:r>
            <a:r>
              <a:rPr lang="zh-CN" altLang="zh-CN" sz="2200" dirty="0"/>
              <a:t>函数是对张量中的元素分别进行开方运算。例如，执行下列代码：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(0,6,[2,3])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x.float</a:t>
            </a:r>
            <a:r>
              <a:rPr lang="en-US" altLang="zh-CN" sz="2200" b="1" dirty="0">
                <a:solidFill>
                  <a:srgbClr val="00B050"/>
                </a:solidFill>
              </a:rPr>
              <a:t>().sqrt())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1.4.3  </a:t>
            </a:r>
            <a:r>
              <a:rPr lang="zh-CN" altLang="zh-CN" sz="2800" b="1" dirty="0">
                <a:solidFill>
                  <a:srgbClr val="C00000"/>
                </a:solidFill>
              </a:rPr>
              <a:t>面向张量的数学函数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4419046-3457-42DE-B85D-E358078EA620}"/>
              </a:ext>
            </a:extLst>
          </p:cNvPr>
          <p:cNvSpPr/>
          <p:nvPr/>
        </p:nvSpPr>
        <p:spPr>
          <a:xfrm>
            <a:off x="5218058" y="3104619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4CDB3C-6999-4592-A161-E43501D9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15" y="2343150"/>
            <a:ext cx="47339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24360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83460"/>
            <a:ext cx="111020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4. argmax()</a:t>
            </a:r>
            <a:r>
              <a:rPr lang="zh-CN" altLang="zh-CN" sz="2200" b="1" dirty="0"/>
              <a:t>和</a:t>
            </a:r>
            <a:r>
              <a:rPr lang="en-US" altLang="zh-CN" sz="2200" b="1" dirty="0" err="1"/>
              <a:t>argmin</a:t>
            </a:r>
            <a:r>
              <a:rPr lang="en-US" altLang="zh-CN" sz="2200" b="1" dirty="0"/>
              <a:t>()</a:t>
            </a:r>
            <a:r>
              <a:rPr lang="zh-CN" altLang="zh-CN" sz="2200" b="1" dirty="0"/>
              <a:t>函数</a:t>
            </a:r>
          </a:p>
          <a:p>
            <a:r>
              <a:rPr lang="en-US" altLang="zh-CN" sz="2200" dirty="0"/>
              <a:t>argmax()</a:t>
            </a:r>
            <a:r>
              <a:rPr lang="zh-CN" altLang="zh-CN" sz="2200" dirty="0"/>
              <a:t>函数用于返回最大值的索引。例如，执行下列语句：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(-6,6,[2,3])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x.argmax</a:t>
            </a:r>
            <a:r>
              <a:rPr lang="en-US" altLang="zh-CN" sz="2200" b="1" dirty="0">
                <a:solidFill>
                  <a:srgbClr val="00B050"/>
                </a:solidFill>
              </a:rPr>
              <a:t>(dim=0))		#</a:t>
            </a:r>
            <a:r>
              <a:rPr lang="zh-CN" altLang="zh-CN" sz="2200" b="1" dirty="0">
                <a:solidFill>
                  <a:srgbClr val="00B050"/>
                </a:solidFill>
              </a:rPr>
              <a:t>输出第</a:t>
            </a:r>
            <a:r>
              <a:rPr lang="en-US" altLang="zh-CN" sz="2200" b="1" dirty="0">
                <a:solidFill>
                  <a:srgbClr val="00B050"/>
                </a:solidFill>
              </a:rPr>
              <a:t>1</a:t>
            </a:r>
            <a:r>
              <a:rPr lang="zh-CN" altLang="zh-CN" sz="2200" b="1" dirty="0">
                <a:solidFill>
                  <a:srgbClr val="00B050"/>
                </a:solidFill>
              </a:rPr>
              <a:t>维上最大值的索引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x.argmax</a:t>
            </a:r>
            <a:r>
              <a:rPr lang="en-US" altLang="zh-CN" sz="2200" b="1" dirty="0">
                <a:solidFill>
                  <a:srgbClr val="00B050"/>
                </a:solidFill>
              </a:rPr>
              <a:t>(dim=1))		#</a:t>
            </a:r>
            <a:r>
              <a:rPr lang="zh-CN" altLang="zh-CN" sz="2200" b="1" dirty="0">
                <a:solidFill>
                  <a:srgbClr val="00B050"/>
                </a:solidFill>
              </a:rPr>
              <a:t>输出第</a:t>
            </a:r>
            <a:r>
              <a:rPr lang="en-US" altLang="zh-CN" sz="2200" b="1" dirty="0">
                <a:solidFill>
                  <a:srgbClr val="00B050"/>
                </a:solidFill>
              </a:rPr>
              <a:t>2</a:t>
            </a:r>
            <a:r>
              <a:rPr lang="zh-CN" altLang="zh-CN" sz="2200" b="1" dirty="0">
                <a:solidFill>
                  <a:srgbClr val="00B050"/>
                </a:solidFill>
              </a:rPr>
              <a:t>维上最大值的索引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1.4.3  </a:t>
            </a:r>
            <a:r>
              <a:rPr lang="zh-CN" altLang="zh-CN" sz="2800" b="1" dirty="0">
                <a:solidFill>
                  <a:srgbClr val="C00000"/>
                </a:solidFill>
              </a:rPr>
              <a:t>面向张量的数学函数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22CEEC-A603-4D71-8462-4CDDEE22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697329"/>
            <a:ext cx="6060123" cy="1710074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DE56E37F-71BE-4287-8320-6E213AAE490F}"/>
              </a:ext>
            </a:extLst>
          </p:cNvPr>
          <p:cNvSpPr/>
          <p:nvPr/>
        </p:nvSpPr>
        <p:spPr>
          <a:xfrm rot="5400000">
            <a:off x="1738180" y="4332389"/>
            <a:ext cx="351656" cy="378224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26CE47-2457-4044-9CB9-62BD16F45597}"/>
              </a:ext>
            </a:extLst>
          </p:cNvPr>
          <p:cNvSpPr/>
          <p:nvPr/>
        </p:nvSpPr>
        <p:spPr>
          <a:xfrm>
            <a:off x="8031480" y="2878952"/>
            <a:ext cx="2895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2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r>
              <a:rPr lang="en-US" altLang="zh-CN" sz="22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argmin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函数和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argmax()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函数的使用方法一样。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argmax()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函数多用于处理分类结果，它可以获取最可能类别的索引，是网络模型实现数据分类最常用的函数之一。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80677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87680" y="1835180"/>
            <a:ext cx="109423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5. to()</a:t>
            </a:r>
            <a:r>
              <a:rPr lang="zh-CN" altLang="zh-CN" sz="2200" b="1" dirty="0"/>
              <a:t>方法 </a:t>
            </a:r>
          </a:p>
          <a:p>
            <a:r>
              <a:rPr lang="zh-CN" altLang="zh-CN" sz="2200" dirty="0"/>
              <a:t>该方法用将张量转移到指定的设备上。例如，下列语句分别将张量</a:t>
            </a:r>
            <a:r>
              <a:rPr lang="en-US" altLang="zh-CN" sz="2200" dirty="0"/>
              <a:t>x</a:t>
            </a:r>
            <a:r>
              <a:rPr lang="zh-CN" altLang="zh-CN" sz="2200" dirty="0"/>
              <a:t>转移</a:t>
            </a:r>
            <a:r>
              <a:rPr lang="en-US" altLang="zh-CN" sz="2200" dirty="0"/>
              <a:t>GPU</a:t>
            </a:r>
            <a:r>
              <a:rPr lang="zh-CN" altLang="zh-CN" sz="2200" dirty="0"/>
              <a:t>上和</a:t>
            </a:r>
            <a:r>
              <a:rPr lang="en-US" altLang="zh-CN" sz="2200" dirty="0"/>
              <a:t>CPU</a:t>
            </a:r>
            <a:r>
              <a:rPr lang="zh-CN" altLang="zh-CN" sz="2200" dirty="0"/>
              <a:t>上：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 err="1">
                <a:solidFill>
                  <a:srgbClr val="00B050"/>
                </a:solidFill>
              </a:rPr>
              <a:t>x.to</a:t>
            </a:r>
            <a:r>
              <a:rPr lang="en-US" altLang="zh-CN" sz="2200" b="1" dirty="0">
                <a:solidFill>
                  <a:srgbClr val="00B050"/>
                </a:solidFill>
              </a:rPr>
              <a:t>('</a:t>
            </a:r>
            <a:r>
              <a:rPr lang="en-US" altLang="zh-CN" sz="2200" b="1" dirty="0" err="1">
                <a:solidFill>
                  <a:srgbClr val="00B050"/>
                </a:solidFill>
              </a:rPr>
              <a:t>cuda</a:t>
            </a:r>
            <a:r>
              <a:rPr lang="en-US" altLang="zh-CN" sz="2200" b="1" dirty="0">
                <a:solidFill>
                  <a:srgbClr val="00B050"/>
                </a:solidFill>
              </a:rPr>
              <a:t>')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 err="1">
                <a:solidFill>
                  <a:srgbClr val="00B050"/>
                </a:solidFill>
              </a:rPr>
              <a:t>x.to</a:t>
            </a:r>
            <a:r>
              <a:rPr lang="en-US" altLang="zh-CN" sz="2200" b="1" dirty="0">
                <a:solidFill>
                  <a:srgbClr val="00B050"/>
                </a:solidFill>
              </a:rPr>
              <a:t>('</a:t>
            </a:r>
            <a:r>
              <a:rPr lang="en-US" altLang="zh-CN" sz="2200" b="1" dirty="0" err="1">
                <a:solidFill>
                  <a:srgbClr val="00B050"/>
                </a:solidFill>
              </a:rPr>
              <a:t>cpu</a:t>
            </a:r>
            <a:r>
              <a:rPr lang="en-US" altLang="zh-CN" sz="2200" b="1" dirty="0">
                <a:solidFill>
                  <a:srgbClr val="00B050"/>
                </a:solidFill>
              </a:rPr>
              <a:t>')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/>
              <a:t>6. item()</a:t>
            </a:r>
            <a:r>
              <a:rPr lang="zh-CN" altLang="zh-CN" sz="2200" b="1" dirty="0"/>
              <a:t>函数</a:t>
            </a:r>
          </a:p>
          <a:p>
            <a:r>
              <a:rPr lang="zh-CN" altLang="zh-CN" sz="2200" dirty="0"/>
              <a:t>对于只有一个元素的张量，该函数可用于提取该元素值，把它转化为一般数值。假设有下列张量</a:t>
            </a:r>
            <a:r>
              <a:rPr lang="en-US" altLang="zh-CN" sz="2200" dirty="0"/>
              <a:t>x</a:t>
            </a:r>
            <a:r>
              <a:rPr lang="zh-CN" altLang="zh-CN" sz="2200" dirty="0"/>
              <a:t>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torch.tensor</a:t>
            </a:r>
            <a:r>
              <a:rPr lang="en-US" altLang="zh-CN" sz="2200" b="1" dirty="0">
                <a:solidFill>
                  <a:srgbClr val="00B050"/>
                </a:solidFill>
              </a:rPr>
              <a:t>([[[2]]])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那么，</a:t>
            </a:r>
            <a:r>
              <a:rPr lang="en-US" altLang="zh-CN" sz="2200" dirty="0" err="1"/>
              <a:t>x.item</a:t>
            </a:r>
            <a:r>
              <a:rPr lang="en-US" altLang="zh-CN" sz="2200" dirty="0"/>
              <a:t>()</a:t>
            </a:r>
            <a:r>
              <a:rPr lang="zh-CN" altLang="zh-CN" sz="2200" dirty="0"/>
              <a:t>为普通的整数</a:t>
            </a:r>
            <a:r>
              <a:rPr lang="en-US" altLang="zh-CN" sz="2200" dirty="0"/>
              <a:t>2</a:t>
            </a:r>
            <a:r>
              <a:rPr lang="zh-CN" altLang="zh-CN" sz="2200" dirty="0"/>
              <a:t>。该函数常常用于将元素从张量中</a:t>
            </a:r>
            <a:r>
              <a:rPr lang="en-US" altLang="zh-CN" sz="2200" dirty="0"/>
              <a:t>“</a:t>
            </a:r>
            <a:r>
              <a:rPr lang="zh-CN" altLang="zh-CN" sz="2200" dirty="0"/>
              <a:t>脱离</a:t>
            </a:r>
            <a:r>
              <a:rPr lang="en-US" altLang="zh-CN" sz="2200" dirty="0"/>
              <a:t>”</a:t>
            </a:r>
            <a:r>
              <a:rPr lang="zh-CN" altLang="zh-CN" sz="2200" dirty="0"/>
              <a:t>出来。</a:t>
            </a:r>
          </a:p>
          <a:p>
            <a:pPr indent="266700" algn="just">
              <a:spcAft>
                <a:spcPts val="0"/>
              </a:spcAft>
            </a:pP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1.4.3  </a:t>
            </a:r>
            <a:r>
              <a:rPr lang="zh-CN" altLang="zh-CN" sz="2800" b="1" dirty="0">
                <a:solidFill>
                  <a:srgbClr val="C00000"/>
                </a:solidFill>
              </a:rPr>
              <a:t>面向张量的数学函数</a:t>
            </a:r>
          </a:p>
        </p:txBody>
      </p:sp>
    </p:spTree>
    <p:extLst>
      <p:ext uri="{BB962C8B-B14F-4D97-AF65-F5344CB8AC3E}">
        <p14:creationId xmlns:p14="http://schemas.microsoft.com/office/powerpoint/2010/main" val="2169234277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83460"/>
            <a:ext cx="1110207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1. reshape()</a:t>
            </a:r>
            <a:r>
              <a:rPr lang="zh-CN" altLang="zh-CN" sz="2200" b="1" dirty="0"/>
              <a:t>方法</a:t>
            </a:r>
          </a:p>
          <a:p>
            <a:r>
              <a:rPr lang="zh-CN" altLang="zh-CN" sz="2200" dirty="0"/>
              <a:t>该方法用于对一个张量的形状进行改变，从而得到另一个张量。例如，下列第二条语句执行后，从原来张量</a:t>
            </a:r>
            <a:r>
              <a:rPr lang="en-US" altLang="zh-CN" sz="2200" dirty="0"/>
              <a:t>x</a:t>
            </a:r>
            <a:r>
              <a:rPr lang="zh-CN" altLang="zh-CN" sz="2200" dirty="0"/>
              <a:t>得到形状为</a:t>
            </a:r>
            <a:r>
              <a:rPr lang="en-US" altLang="zh-CN" sz="2200" dirty="0"/>
              <a:t>(10,4,5)</a:t>
            </a:r>
            <a:r>
              <a:rPr lang="zh-CN" altLang="zh-CN" sz="2200" dirty="0"/>
              <a:t>的新张量</a:t>
            </a:r>
            <a:r>
              <a:rPr lang="en-US" altLang="zh-CN" sz="2200" dirty="0"/>
              <a:t>y</a:t>
            </a:r>
            <a:r>
              <a:rPr lang="zh-CN" altLang="zh-CN" sz="2200" dirty="0"/>
              <a:t>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(0,6,[10,20])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 = </a:t>
            </a:r>
            <a:r>
              <a:rPr lang="en-US" altLang="zh-CN" sz="2200" b="1" dirty="0" err="1">
                <a:solidFill>
                  <a:srgbClr val="00B050"/>
                </a:solidFill>
              </a:rPr>
              <a:t>x.reshape</a:t>
            </a:r>
            <a:r>
              <a:rPr lang="en-US" altLang="zh-CN" sz="2200" b="1" dirty="0">
                <a:solidFill>
                  <a:srgbClr val="00B050"/>
                </a:solidFill>
              </a:rPr>
              <a:t>(10,4,5)  		     #</a:t>
            </a:r>
            <a:r>
              <a:rPr lang="zh-CN" altLang="zh-CN" sz="2200" b="1" dirty="0">
                <a:solidFill>
                  <a:srgbClr val="00B050"/>
                </a:solidFill>
              </a:rPr>
              <a:t>等价于</a:t>
            </a:r>
            <a:r>
              <a:rPr lang="en-US" altLang="zh-CN" sz="2200" b="1" dirty="0">
                <a:solidFill>
                  <a:srgbClr val="00B050"/>
                </a:solidFill>
              </a:rPr>
              <a:t>y = </a:t>
            </a:r>
            <a:r>
              <a:rPr lang="en-US" altLang="zh-CN" sz="2200" b="1" dirty="0" err="1">
                <a:solidFill>
                  <a:srgbClr val="00B050"/>
                </a:solidFill>
              </a:rPr>
              <a:t>x.view</a:t>
            </a:r>
            <a:r>
              <a:rPr lang="en-US" altLang="zh-CN" sz="2200" b="1" dirty="0">
                <a:solidFill>
                  <a:srgbClr val="00B050"/>
                </a:solidFill>
              </a:rPr>
              <a:t>(10,4,5)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注</a:t>
            </a:r>
            <a:r>
              <a:rPr lang="en-US" altLang="zh-CN" sz="2200" dirty="0"/>
              <a:t>: </a:t>
            </a:r>
            <a:r>
              <a:rPr lang="zh-CN" altLang="zh-CN" sz="2200" dirty="0"/>
              <a:t>上述第二条语句执行后，</a:t>
            </a:r>
            <a:r>
              <a:rPr lang="en-US" altLang="zh-CN" sz="2200" dirty="0"/>
              <a:t>x</a:t>
            </a:r>
            <a:r>
              <a:rPr lang="zh-CN" altLang="zh-CN" sz="2200" dirty="0"/>
              <a:t>还是保持原来的形状</a:t>
            </a:r>
            <a:r>
              <a:rPr lang="en-US" altLang="zh-CN" sz="2200" dirty="0"/>
              <a:t>(10, 20)</a:t>
            </a:r>
            <a:r>
              <a:rPr lang="zh-CN" altLang="zh-CN" sz="2200" dirty="0"/>
              <a:t>不变。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1.4.4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张量的变形</a:t>
            </a:r>
          </a:p>
        </p:txBody>
      </p:sp>
    </p:spTree>
    <p:extLst>
      <p:ext uri="{BB962C8B-B14F-4D97-AF65-F5344CB8AC3E}">
        <p14:creationId xmlns:p14="http://schemas.microsoft.com/office/powerpoint/2010/main" val="15719244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人工智能与神经网络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502615-DC94-4345-8797-5B523DA584D1}"/>
              </a:ext>
            </a:extLst>
          </p:cNvPr>
          <p:cNvSpPr/>
          <p:nvPr/>
        </p:nvSpPr>
        <p:spPr>
          <a:xfrm>
            <a:off x="444500" y="2434956"/>
            <a:ext cx="11061700" cy="260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1956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年夏季，在美国的达特茅斯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(Dartmouth)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大学举办了一次长达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个月的研讨会，与会者认真热烈地讨论用机器模拟人类智能的问题。会上，首次使用了</a:t>
            </a:r>
            <a:r>
              <a:rPr lang="zh-CN" altLang="zh-CN" sz="2800" b="1" kern="100" dirty="0">
                <a:solidFill>
                  <a:srgbClr val="4472C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人工智能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Artificial Intelligence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）这一术语，标志着人工智能学科的诞生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E2147F-AE8D-4FE5-BEC6-894F60C4C4A9}"/>
              </a:ext>
            </a:extLst>
          </p:cNvPr>
          <p:cNvSpPr/>
          <p:nvPr/>
        </p:nvSpPr>
        <p:spPr>
          <a:xfrm>
            <a:off x="190500" y="1384300"/>
            <a:ext cx="11061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人工智能学科的诞生：</a:t>
            </a:r>
            <a:endParaRPr lang="zh-CN" altLang="zh-CN" sz="2800" b="1" kern="100" dirty="0">
              <a:solidFill>
                <a:srgbClr val="C0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66803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774220"/>
            <a:ext cx="1110207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2. </a:t>
            </a:r>
            <a:r>
              <a:rPr lang="en-US" altLang="zh-CN" sz="2200" b="1" dirty="0" err="1"/>
              <a:t>unsqueeze</a:t>
            </a:r>
            <a:r>
              <a:rPr lang="en-US" altLang="zh-CN" sz="2200" b="1" dirty="0"/>
              <a:t>()</a:t>
            </a:r>
            <a:r>
              <a:rPr lang="zh-CN" altLang="zh-CN" sz="2200" b="1" dirty="0"/>
              <a:t>和</a:t>
            </a:r>
            <a:r>
              <a:rPr lang="en-US" altLang="zh-CN" sz="2200" b="1" dirty="0"/>
              <a:t>squeeze()</a:t>
            </a:r>
            <a:r>
              <a:rPr lang="zh-CN" altLang="zh-CN" sz="2200" b="1" dirty="0"/>
              <a:t>方法</a:t>
            </a:r>
            <a:r>
              <a:rPr lang="en-US" altLang="zh-CN" sz="2200" b="1" dirty="0"/>
              <a:t>——</a:t>
            </a:r>
            <a:r>
              <a:rPr lang="zh-CN" altLang="zh-CN" sz="2200" b="1" dirty="0"/>
              <a:t>升维和降维</a:t>
            </a:r>
          </a:p>
          <a:p>
            <a:r>
              <a:rPr lang="en-US" altLang="zh-CN" sz="2200" dirty="0" err="1"/>
              <a:t>unsqueeze</a:t>
            </a:r>
            <a:r>
              <a:rPr lang="en-US" altLang="zh-CN" sz="2200" dirty="0"/>
              <a:t>()</a:t>
            </a:r>
            <a:r>
              <a:rPr lang="zh-CN" altLang="zh-CN" sz="2200" dirty="0"/>
              <a:t>方法用于为张量增加一个长度为</a:t>
            </a:r>
            <a:r>
              <a:rPr lang="en-US" altLang="zh-CN" sz="2200" dirty="0"/>
              <a:t>1</a:t>
            </a:r>
            <a:r>
              <a:rPr lang="zh-CN" altLang="zh-CN" sz="2200" dirty="0"/>
              <a:t>的维（即升维），而</a:t>
            </a:r>
            <a:r>
              <a:rPr lang="en-US" altLang="zh-CN" sz="2200" dirty="0"/>
              <a:t>squeeze()</a:t>
            </a:r>
            <a:r>
              <a:rPr lang="zh-CN" altLang="zh-CN" sz="2200" dirty="0"/>
              <a:t>方法则用于去掉长度为</a:t>
            </a:r>
            <a:r>
              <a:rPr lang="en-US" altLang="zh-CN" sz="2200" dirty="0"/>
              <a:t>1</a:t>
            </a:r>
            <a:r>
              <a:rPr lang="zh-CN" altLang="zh-CN" sz="2200" dirty="0"/>
              <a:t>的维度（即降维）。观察下列代码：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>
                <a:solidFill>
                  <a:srgbClr val="00B050"/>
                </a:solidFill>
              </a:rPr>
              <a:t> </a:t>
            </a:r>
          </a:p>
          <a:p>
            <a:r>
              <a:rPr lang="en-US" altLang="zh-CN" sz="1400" b="1" dirty="0">
                <a:solidFill>
                  <a:srgbClr val="00B050"/>
                </a:solidFill>
              </a:rPr>
              <a:t>x=</a:t>
            </a:r>
            <a:r>
              <a:rPr lang="en-US" altLang="zh-CN" sz="14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1400" b="1" dirty="0">
                <a:solidFill>
                  <a:srgbClr val="00B050"/>
                </a:solidFill>
              </a:rPr>
              <a:t>(0,6,[10,20])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 err="1">
                <a:solidFill>
                  <a:srgbClr val="00B050"/>
                </a:solidFill>
              </a:rPr>
              <a:t>y1</a:t>
            </a:r>
            <a:r>
              <a:rPr lang="en-US" altLang="zh-CN" sz="1400" b="1" dirty="0">
                <a:solidFill>
                  <a:srgbClr val="00B050"/>
                </a:solidFill>
              </a:rPr>
              <a:t> = </a:t>
            </a:r>
            <a:r>
              <a:rPr lang="en-US" altLang="zh-CN" sz="1400" b="1" dirty="0" err="1">
                <a:solidFill>
                  <a:srgbClr val="00B050"/>
                </a:solidFill>
              </a:rPr>
              <a:t>x.unsqueeze</a:t>
            </a:r>
            <a:r>
              <a:rPr lang="en-US" altLang="zh-CN" sz="1400" b="1" dirty="0">
                <a:solidFill>
                  <a:srgbClr val="00B050"/>
                </a:solidFill>
              </a:rPr>
              <a:t>(0) 	#</a:t>
            </a:r>
            <a:r>
              <a:rPr lang="zh-CN" altLang="zh-CN" sz="1400" b="1" dirty="0">
                <a:solidFill>
                  <a:srgbClr val="00B050"/>
                </a:solidFill>
              </a:rPr>
              <a:t>增加第</a:t>
            </a:r>
            <a:r>
              <a:rPr lang="en-US" altLang="zh-CN" sz="1400" b="1" dirty="0">
                <a:solidFill>
                  <a:srgbClr val="00B050"/>
                </a:solidFill>
              </a:rPr>
              <a:t>1</a:t>
            </a:r>
            <a:r>
              <a:rPr lang="zh-CN" altLang="zh-CN" sz="1400" b="1" dirty="0">
                <a:solidFill>
                  <a:srgbClr val="00B050"/>
                </a:solidFill>
              </a:rPr>
              <a:t>维，维的长度为</a:t>
            </a:r>
            <a:r>
              <a:rPr lang="en-US" altLang="zh-CN" sz="1400" b="1" dirty="0">
                <a:solidFill>
                  <a:srgbClr val="00B050"/>
                </a:solidFill>
              </a:rPr>
              <a:t>1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 err="1">
                <a:solidFill>
                  <a:srgbClr val="00B050"/>
                </a:solidFill>
              </a:rPr>
              <a:t>y2</a:t>
            </a:r>
            <a:r>
              <a:rPr lang="en-US" altLang="zh-CN" sz="1400" b="1" dirty="0">
                <a:solidFill>
                  <a:srgbClr val="00B050"/>
                </a:solidFill>
              </a:rPr>
              <a:t> = </a:t>
            </a:r>
            <a:r>
              <a:rPr lang="en-US" altLang="zh-CN" sz="1400" b="1" dirty="0" err="1">
                <a:solidFill>
                  <a:srgbClr val="00B050"/>
                </a:solidFill>
              </a:rPr>
              <a:t>x.unsqueeze</a:t>
            </a:r>
            <a:r>
              <a:rPr lang="en-US" altLang="zh-CN" sz="1400" b="1" dirty="0">
                <a:solidFill>
                  <a:srgbClr val="00B050"/>
                </a:solidFill>
              </a:rPr>
              <a:t>(1) 	#</a:t>
            </a:r>
            <a:r>
              <a:rPr lang="zh-CN" altLang="zh-CN" sz="1400" b="1" dirty="0">
                <a:solidFill>
                  <a:srgbClr val="00B050"/>
                </a:solidFill>
              </a:rPr>
              <a:t>增加第</a:t>
            </a:r>
            <a:r>
              <a:rPr lang="en-US" altLang="zh-CN" sz="1400" b="1" dirty="0">
                <a:solidFill>
                  <a:srgbClr val="00B050"/>
                </a:solidFill>
              </a:rPr>
              <a:t>2</a:t>
            </a:r>
            <a:r>
              <a:rPr lang="zh-CN" altLang="zh-CN" sz="1400" b="1" dirty="0">
                <a:solidFill>
                  <a:srgbClr val="00B050"/>
                </a:solidFill>
              </a:rPr>
              <a:t>维，维的长度为</a:t>
            </a:r>
            <a:r>
              <a:rPr lang="en-US" altLang="zh-CN" sz="1400" b="1" dirty="0">
                <a:solidFill>
                  <a:srgbClr val="00B050"/>
                </a:solidFill>
              </a:rPr>
              <a:t>1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>
                <a:solidFill>
                  <a:srgbClr val="00B050"/>
                </a:solidFill>
              </a:rPr>
              <a:t>print(</a:t>
            </a:r>
            <a:r>
              <a:rPr lang="en-US" altLang="zh-CN" sz="1400" b="1" dirty="0" err="1">
                <a:solidFill>
                  <a:srgbClr val="00B050"/>
                </a:solidFill>
              </a:rPr>
              <a:t>x.shape</a:t>
            </a:r>
            <a:r>
              <a:rPr lang="en-US" altLang="zh-CN" sz="1400" b="1" dirty="0">
                <a:solidFill>
                  <a:srgbClr val="00B050"/>
                </a:solidFill>
              </a:rPr>
              <a:t>)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>
                <a:solidFill>
                  <a:srgbClr val="00B050"/>
                </a:solidFill>
              </a:rPr>
              <a:t>print(</a:t>
            </a:r>
            <a:r>
              <a:rPr lang="en-US" altLang="zh-CN" sz="1400" b="1" dirty="0" err="1">
                <a:solidFill>
                  <a:srgbClr val="00B050"/>
                </a:solidFill>
              </a:rPr>
              <a:t>y1.shape</a:t>
            </a:r>
            <a:r>
              <a:rPr lang="en-US" altLang="zh-CN" sz="1400" b="1" dirty="0">
                <a:solidFill>
                  <a:srgbClr val="00B050"/>
                </a:solidFill>
              </a:rPr>
              <a:t>)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>
                <a:solidFill>
                  <a:srgbClr val="00B050"/>
                </a:solidFill>
              </a:rPr>
              <a:t>print(</a:t>
            </a:r>
            <a:r>
              <a:rPr lang="en-US" altLang="zh-CN" sz="1400" b="1" dirty="0" err="1">
                <a:solidFill>
                  <a:srgbClr val="00B050"/>
                </a:solidFill>
              </a:rPr>
              <a:t>y2.shape</a:t>
            </a:r>
            <a:r>
              <a:rPr lang="en-US" altLang="zh-CN" sz="1400" b="1" dirty="0">
                <a:solidFill>
                  <a:srgbClr val="00B050"/>
                </a:solidFill>
              </a:rPr>
              <a:t>)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>
                <a:solidFill>
                  <a:srgbClr val="00B050"/>
                </a:solidFill>
              </a:rPr>
              <a:t>print('-----------------')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>
                <a:solidFill>
                  <a:srgbClr val="00B050"/>
                </a:solidFill>
              </a:rPr>
              <a:t>x=</a:t>
            </a:r>
            <a:r>
              <a:rPr lang="en-US" altLang="zh-CN" sz="14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1400" b="1" dirty="0">
                <a:solidFill>
                  <a:srgbClr val="00B050"/>
                </a:solidFill>
              </a:rPr>
              <a:t>(0,6,[1,1,1,10,20])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 err="1">
                <a:solidFill>
                  <a:srgbClr val="00B050"/>
                </a:solidFill>
              </a:rPr>
              <a:t>y3</a:t>
            </a:r>
            <a:r>
              <a:rPr lang="en-US" altLang="zh-CN" sz="1400" b="1" dirty="0">
                <a:solidFill>
                  <a:srgbClr val="00B050"/>
                </a:solidFill>
              </a:rPr>
              <a:t> = </a:t>
            </a:r>
            <a:r>
              <a:rPr lang="en-US" altLang="zh-CN" sz="1400" b="1" dirty="0" err="1">
                <a:solidFill>
                  <a:srgbClr val="00B050"/>
                </a:solidFill>
              </a:rPr>
              <a:t>x.squeeze</a:t>
            </a:r>
            <a:r>
              <a:rPr lang="en-US" altLang="zh-CN" sz="1400" b="1" dirty="0">
                <a:solidFill>
                  <a:srgbClr val="00B050"/>
                </a:solidFill>
              </a:rPr>
              <a:t>(2) 	#</a:t>
            </a:r>
            <a:r>
              <a:rPr lang="zh-CN" altLang="zh-CN" sz="1400" b="1" dirty="0">
                <a:solidFill>
                  <a:srgbClr val="00B050"/>
                </a:solidFill>
              </a:rPr>
              <a:t>去掉第</a:t>
            </a:r>
            <a:r>
              <a:rPr lang="en-US" altLang="zh-CN" sz="1400" b="1" dirty="0">
                <a:solidFill>
                  <a:srgbClr val="00B050"/>
                </a:solidFill>
              </a:rPr>
              <a:t>3</a:t>
            </a:r>
            <a:r>
              <a:rPr lang="zh-CN" altLang="zh-CN" sz="1400" b="1" dirty="0">
                <a:solidFill>
                  <a:srgbClr val="00B050"/>
                </a:solidFill>
              </a:rPr>
              <a:t>维</a:t>
            </a:r>
          </a:p>
          <a:p>
            <a:r>
              <a:rPr lang="en-US" altLang="zh-CN" sz="1400" b="1" dirty="0" err="1">
                <a:solidFill>
                  <a:srgbClr val="00B050"/>
                </a:solidFill>
              </a:rPr>
              <a:t>y4</a:t>
            </a:r>
            <a:r>
              <a:rPr lang="en-US" altLang="zh-CN" sz="1400" b="1" dirty="0">
                <a:solidFill>
                  <a:srgbClr val="00B050"/>
                </a:solidFill>
              </a:rPr>
              <a:t> = </a:t>
            </a:r>
            <a:r>
              <a:rPr lang="en-US" altLang="zh-CN" sz="1400" b="1" dirty="0" err="1">
                <a:solidFill>
                  <a:srgbClr val="00B050"/>
                </a:solidFill>
              </a:rPr>
              <a:t>x.squeeze</a:t>
            </a:r>
            <a:r>
              <a:rPr lang="en-US" altLang="zh-CN" sz="1400" b="1" dirty="0">
                <a:solidFill>
                  <a:srgbClr val="00B050"/>
                </a:solidFill>
              </a:rPr>
              <a:t>(3) 	#</a:t>
            </a:r>
            <a:r>
              <a:rPr lang="zh-CN" altLang="zh-CN" sz="1400" b="1" dirty="0">
                <a:solidFill>
                  <a:srgbClr val="00B050"/>
                </a:solidFill>
              </a:rPr>
              <a:t>无效，因为第</a:t>
            </a:r>
            <a:r>
              <a:rPr lang="en-US" altLang="zh-CN" sz="1400" b="1" dirty="0">
                <a:solidFill>
                  <a:srgbClr val="00B050"/>
                </a:solidFill>
              </a:rPr>
              <a:t>4</a:t>
            </a:r>
            <a:r>
              <a:rPr lang="zh-CN" altLang="zh-CN" sz="1400" b="1" dirty="0">
                <a:solidFill>
                  <a:srgbClr val="00B050"/>
                </a:solidFill>
              </a:rPr>
              <a:t>维的长度不是</a:t>
            </a:r>
            <a:r>
              <a:rPr lang="en-US" altLang="zh-CN" sz="1400" b="1" dirty="0">
                <a:solidFill>
                  <a:srgbClr val="00B050"/>
                </a:solidFill>
              </a:rPr>
              <a:t>1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 err="1">
                <a:solidFill>
                  <a:srgbClr val="00B050"/>
                </a:solidFill>
              </a:rPr>
              <a:t>y5</a:t>
            </a:r>
            <a:r>
              <a:rPr lang="en-US" altLang="zh-CN" sz="1400" b="1" dirty="0">
                <a:solidFill>
                  <a:srgbClr val="00B050"/>
                </a:solidFill>
              </a:rPr>
              <a:t> = </a:t>
            </a:r>
            <a:r>
              <a:rPr lang="en-US" altLang="zh-CN" sz="1400" b="1" dirty="0" err="1">
                <a:solidFill>
                  <a:srgbClr val="00B050"/>
                </a:solidFill>
              </a:rPr>
              <a:t>x.squeeze</a:t>
            </a:r>
            <a:r>
              <a:rPr lang="en-US" altLang="zh-CN" sz="1400" b="1" dirty="0">
                <a:solidFill>
                  <a:srgbClr val="00B050"/>
                </a:solidFill>
              </a:rPr>
              <a:t>() 	#</a:t>
            </a:r>
            <a:r>
              <a:rPr lang="zh-CN" altLang="zh-CN" sz="1400" b="1" dirty="0">
                <a:solidFill>
                  <a:srgbClr val="00B050"/>
                </a:solidFill>
              </a:rPr>
              <a:t>去掉</a:t>
            </a:r>
            <a:r>
              <a:rPr lang="en-US" altLang="zh-CN" sz="1400" b="1" dirty="0">
                <a:solidFill>
                  <a:srgbClr val="00B050"/>
                </a:solidFill>
              </a:rPr>
              <a:t>x</a:t>
            </a:r>
            <a:r>
              <a:rPr lang="zh-CN" altLang="zh-CN" sz="1400" b="1" dirty="0">
                <a:solidFill>
                  <a:srgbClr val="00B050"/>
                </a:solidFill>
              </a:rPr>
              <a:t>中所有长度为</a:t>
            </a:r>
            <a:r>
              <a:rPr lang="en-US" altLang="zh-CN" sz="1400" b="1" dirty="0">
                <a:solidFill>
                  <a:srgbClr val="00B050"/>
                </a:solidFill>
              </a:rPr>
              <a:t>1</a:t>
            </a:r>
            <a:r>
              <a:rPr lang="zh-CN" altLang="zh-CN" sz="1400" b="1" dirty="0">
                <a:solidFill>
                  <a:srgbClr val="00B050"/>
                </a:solidFill>
              </a:rPr>
              <a:t>的维</a:t>
            </a:r>
          </a:p>
          <a:p>
            <a:r>
              <a:rPr lang="en-US" altLang="zh-CN" sz="1400" b="1" dirty="0">
                <a:solidFill>
                  <a:srgbClr val="00B050"/>
                </a:solidFill>
              </a:rPr>
              <a:t>print(</a:t>
            </a:r>
            <a:r>
              <a:rPr lang="en-US" altLang="zh-CN" sz="1400" b="1" dirty="0" err="1">
                <a:solidFill>
                  <a:srgbClr val="00B050"/>
                </a:solidFill>
              </a:rPr>
              <a:t>x.shape</a:t>
            </a:r>
            <a:r>
              <a:rPr lang="en-US" altLang="zh-CN" sz="1400" b="1" dirty="0">
                <a:solidFill>
                  <a:srgbClr val="00B050"/>
                </a:solidFill>
              </a:rPr>
              <a:t>)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>
                <a:solidFill>
                  <a:srgbClr val="00B050"/>
                </a:solidFill>
              </a:rPr>
              <a:t>print(</a:t>
            </a:r>
            <a:r>
              <a:rPr lang="en-US" altLang="zh-CN" sz="1400" b="1" dirty="0" err="1">
                <a:solidFill>
                  <a:srgbClr val="00B050"/>
                </a:solidFill>
              </a:rPr>
              <a:t>y3.shape</a:t>
            </a:r>
            <a:r>
              <a:rPr lang="en-US" altLang="zh-CN" sz="1400" b="1" dirty="0">
                <a:solidFill>
                  <a:srgbClr val="00B050"/>
                </a:solidFill>
              </a:rPr>
              <a:t>)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>
                <a:solidFill>
                  <a:srgbClr val="00B050"/>
                </a:solidFill>
              </a:rPr>
              <a:t>print(</a:t>
            </a:r>
            <a:r>
              <a:rPr lang="en-US" altLang="zh-CN" sz="1400" b="1" dirty="0" err="1">
                <a:solidFill>
                  <a:srgbClr val="00B050"/>
                </a:solidFill>
              </a:rPr>
              <a:t>y4.shape</a:t>
            </a:r>
            <a:r>
              <a:rPr lang="en-US" altLang="zh-CN" sz="1400" b="1" dirty="0">
                <a:solidFill>
                  <a:srgbClr val="00B050"/>
                </a:solidFill>
              </a:rPr>
              <a:t>)</a:t>
            </a:r>
            <a:endParaRPr lang="zh-CN" altLang="zh-CN" sz="1400" b="1" dirty="0">
              <a:solidFill>
                <a:srgbClr val="00B050"/>
              </a:solidFill>
            </a:endParaRPr>
          </a:p>
          <a:p>
            <a:r>
              <a:rPr lang="en-US" altLang="zh-CN" sz="1400" b="1" dirty="0">
                <a:solidFill>
                  <a:srgbClr val="00B050"/>
                </a:solidFill>
              </a:rPr>
              <a:t>print(</a:t>
            </a:r>
            <a:r>
              <a:rPr lang="en-US" altLang="zh-CN" sz="1400" b="1" dirty="0" err="1">
                <a:solidFill>
                  <a:srgbClr val="00B050"/>
                </a:solidFill>
              </a:rPr>
              <a:t>y5.shape</a:t>
            </a:r>
            <a:r>
              <a:rPr lang="en-US" altLang="zh-CN" sz="1400" b="1" dirty="0">
                <a:solidFill>
                  <a:srgbClr val="00B050"/>
                </a:solidFill>
              </a:rPr>
              <a:t>)</a:t>
            </a:r>
            <a:endParaRPr lang="zh-CN" altLang="zh-CN" sz="14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1.4.4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张量的变形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2CCB40-5D40-461D-A92D-30199088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97" y="2883852"/>
            <a:ext cx="4048125" cy="330517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9FE3C4A8-CB06-496E-A8B2-9E74626D13E0}"/>
              </a:ext>
            </a:extLst>
          </p:cNvPr>
          <p:cNvSpPr/>
          <p:nvPr/>
        </p:nvSpPr>
        <p:spPr>
          <a:xfrm>
            <a:off x="5218058" y="4051766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98992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83460"/>
            <a:ext cx="1110207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3. transpose()</a:t>
            </a:r>
            <a:r>
              <a:rPr lang="zh-CN" altLang="zh-CN" sz="2200" b="1" dirty="0"/>
              <a:t>、</a:t>
            </a:r>
            <a:r>
              <a:rPr lang="en-US" altLang="zh-CN" sz="2200" b="1" dirty="0"/>
              <a:t>t()</a:t>
            </a:r>
            <a:r>
              <a:rPr lang="zh-CN" altLang="zh-CN" sz="2200" b="1" dirty="0"/>
              <a:t>和</a:t>
            </a:r>
            <a:r>
              <a:rPr lang="en-US" altLang="zh-CN" sz="2200" b="1" dirty="0"/>
              <a:t>permute()</a:t>
            </a:r>
            <a:r>
              <a:rPr lang="zh-CN" altLang="zh-CN" sz="2200" b="1" dirty="0"/>
              <a:t>函数</a:t>
            </a:r>
          </a:p>
          <a:p>
            <a:r>
              <a:rPr lang="zh-CN" altLang="zh-CN" sz="2200" dirty="0"/>
              <a:t>这三个函数主要用于调换维的位置，或者称张量的转置。但</a:t>
            </a:r>
            <a:r>
              <a:rPr lang="en-US" altLang="zh-CN" sz="2200" dirty="0"/>
              <a:t>t()</a:t>
            </a:r>
            <a:r>
              <a:rPr lang="zh-CN" altLang="zh-CN" sz="2200" dirty="0"/>
              <a:t>只适用于阶为</a:t>
            </a:r>
            <a:r>
              <a:rPr lang="en-US" altLang="zh-CN" sz="2200" dirty="0"/>
              <a:t>2</a:t>
            </a:r>
            <a:r>
              <a:rPr lang="zh-CN" altLang="zh-CN" sz="2200" dirty="0"/>
              <a:t>的张量。例如，执行下列语句： 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(0,6,[2,4])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 = </a:t>
            </a:r>
            <a:r>
              <a:rPr lang="en-US" altLang="zh-CN" sz="2200" b="1" dirty="0" err="1">
                <a:solidFill>
                  <a:srgbClr val="00B050"/>
                </a:solidFill>
              </a:rPr>
              <a:t>x.t</a:t>
            </a:r>
            <a:r>
              <a:rPr lang="en-US" altLang="zh-CN" sz="2200" b="1" dirty="0">
                <a:solidFill>
                  <a:srgbClr val="00B050"/>
                </a:solidFill>
              </a:rPr>
              <a:t>() 	#</a:t>
            </a:r>
            <a:r>
              <a:rPr lang="zh-CN" altLang="zh-CN" sz="2200" b="1" dirty="0">
                <a:solidFill>
                  <a:srgbClr val="00B050"/>
                </a:solidFill>
              </a:rPr>
              <a:t>交换第</a:t>
            </a:r>
            <a:r>
              <a:rPr lang="en-US" altLang="zh-CN" sz="2200" b="1" dirty="0">
                <a:solidFill>
                  <a:srgbClr val="00B050"/>
                </a:solidFill>
              </a:rPr>
              <a:t>1</a:t>
            </a:r>
            <a:r>
              <a:rPr lang="zh-CN" altLang="zh-CN" sz="2200" b="1" dirty="0">
                <a:solidFill>
                  <a:srgbClr val="00B050"/>
                </a:solidFill>
              </a:rPr>
              <a:t>维和第</a:t>
            </a:r>
            <a:r>
              <a:rPr lang="en-US" altLang="zh-CN" sz="2200" b="1" dirty="0">
                <a:solidFill>
                  <a:srgbClr val="00B050"/>
                </a:solidFill>
              </a:rPr>
              <a:t>2</a:t>
            </a:r>
            <a:r>
              <a:rPr lang="zh-CN" altLang="zh-CN" sz="2200" b="1" dirty="0">
                <a:solidFill>
                  <a:srgbClr val="00B050"/>
                </a:solidFill>
              </a:rPr>
              <a:t>维 （只适用于</a:t>
            </a:r>
            <a:r>
              <a:rPr lang="en-US" altLang="zh-CN" sz="2200" b="1" dirty="0">
                <a:solidFill>
                  <a:srgbClr val="00B050"/>
                </a:solidFill>
              </a:rPr>
              <a:t>2</a:t>
            </a:r>
            <a:r>
              <a:rPr lang="zh-CN" altLang="zh-CN" sz="2200" b="1" dirty="0">
                <a:solidFill>
                  <a:srgbClr val="00B050"/>
                </a:solidFill>
              </a:rPr>
              <a:t>阶张量）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x.shape,y.shape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(0,6,[2,4,6,8])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 = </a:t>
            </a:r>
            <a:r>
              <a:rPr lang="en-US" altLang="zh-CN" sz="2200" b="1" dirty="0" err="1">
                <a:solidFill>
                  <a:srgbClr val="00B050"/>
                </a:solidFill>
              </a:rPr>
              <a:t>x.transpose</a:t>
            </a:r>
            <a:r>
              <a:rPr lang="en-US" altLang="zh-CN" sz="2200" b="1" dirty="0">
                <a:solidFill>
                  <a:srgbClr val="00B050"/>
                </a:solidFill>
              </a:rPr>
              <a:t>(0,2)	  #</a:t>
            </a:r>
            <a:r>
              <a:rPr lang="zh-CN" altLang="zh-CN" sz="2200" b="1" dirty="0">
                <a:solidFill>
                  <a:srgbClr val="00B050"/>
                </a:solidFill>
              </a:rPr>
              <a:t>交换第</a:t>
            </a:r>
            <a:r>
              <a:rPr lang="en-US" altLang="zh-CN" sz="2200" b="1" dirty="0">
                <a:solidFill>
                  <a:srgbClr val="00B050"/>
                </a:solidFill>
              </a:rPr>
              <a:t>1</a:t>
            </a:r>
            <a:r>
              <a:rPr lang="zh-CN" altLang="zh-CN" sz="2200" b="1" dirty="0">
                <a:solidFill>
                  <a:srgbClr val="00B050"/>
                </a:solidFill>
              </a:rPr>
              <a:t>维和第</a:t>
            </a:r>
            <a:r>
              <a:rPr lang="en-US" altLang="zh-CN" sz="2200" b="1" dirty="0">
                <a:solidFill>
                  <a:srgbClr val="00B050"/>
                </a:solidFill>
              </a:rPr>
              <a:t>3</a:t>
            </a:r>
            <a:r>
              <a:rPr lang="zh-CN" altLang="zh-CN" sz="2200" b="1" dirty="0">
                <a:solidFill>
                  <a:srgbClr val="00B050"/>
                </a:solidFill>
              </a:rPr>
              <a:t>维</a:t>
            </a:r>
            <a:r>
              <a:rPr lang="en-US" altLang="zh-CN" sz="2200" b="1" dirty="0">
                <a:solidFill>
                  <a:srgbClr val="00B050"/>
                </a:solidFill>
              </a:rPr>
              <a:t>  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x.shape,y.shape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1.4.4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张量的变形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F7403-BD37-4B07-8F52-B4562A4C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32" y="5077481"/>
            <a:ext cx="6843341" cy="113864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3A8AFC1-4C8B-4E01-8DC4-FE5A237E0590}"/>
              </a:ext>
            </a:extLst>
          </p:cNvPr>
          <p:cNvSpPr/>
          <p:nvPr/>
        </p:nvSpPr>
        <p:spPr>
          <a:xfrm>
            <a:off x="3604786" y="5361335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19032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1110207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1. </a:t>
            </a:r>
            <a:r>
              <a:rPr lang="zh-CN" altLang="zh-CN" sz="2200" b="1" dirty="0"/>
              <a:t>基本数学运算</a:t>
            </a:r>
          </a:p>
          <a:p>
            <a:r>
              <a:rPr lang="zh-CN" altLang="zh-CN" sz="2200" dirty="0"/>
              <a:t>基本数学运算是指通常意义下张量相加、相减、相乘和相除。如果两个张量的形状完全一样，那么它们可以进行通常意义下按元素相加、相减、相乘和相除，得到的结果还是跟原来张量的形状一样。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(0,6,[2,3])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(1,8,[2,3])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print(y)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print('x/y</a:t>
            </a:r>
            <a:r>
              <a:rPr lang="zh-CN" altLang="zh-CN" sz="2200" b="1" dirty="0">
                <a:solidFill>
                  <a:srgbClr val="00B050"/>
                </a:solidFill>
              </a:rPr>
              <a:t>结果如下：</a:t>
            </a:r>
            <a:r>
              <a:rPr lang="en-US" altLang="zh-CN" sz="2200" b="1" dirty="0">
                <a:solidFill>
                  <a:srgbClr val="00B050"/>
                </a:solidFill>
              </a:rPr>
              <a:t>')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x.float</a:t>
            </a:r>
            <a:r>
              <a:rPr lang="en-US" altLang="zh-CN" sz="2200" b="1" dirty="0">
                <a:solidFill>
                  <a:srgbClr val="00B050"/>
                </a:solidFill>
              </a:rPr>
              <a:t>()/y)  #</a:t>
            </a:r>
            <a:r>
              <a:rPr lang="zh-CN" altLang="zh-CN" sz="2200" b="1" dirty="0">
                <a:solidFill>
                  <a:srgbClr val="00B050"/>
                </a:solidFill>
              </a:rPr>
              <a:t>浮点数才能进行除运算</a:t>
            </a:r>
          </a:p>
          <a:p>
            <a:r>
              <a:rPr lang="zh-CN" altLang="en-US" sz="2200" b="1" dirty="0"/>
              <a:t>注：</a:t>
            </a:r>
            <a:r>
              <a:rPr lang="zh-CN" altLang="zh-CN" sz="2200" dirty="0"/>
              <a:t>对于</a:t>
            </a:r>
            <a:r>
              <a:rPr lang="en-US" altLang="zh-CN" sz="2200" dirty="0"/>
              <a:t>x*y</a:t>
            </a:r>
            <a:r>
              <a:rPr lang="zh-CN" altLang="zh-CN" sz="2200" dirty="0"/>
              <a:t>，假设</a:t>
            </a:r>
            <a:r>
              <a:rPr lang="en-US" altLang="zh-CN" sz="2200" dirty="0"/>
              <a:t>x</a:t>
            </a:r>
            <a:r>
              <a:rPr lang="zh-CN" altLang="zh-CN" sz="2200" dirty="0"/>
              <a:t>为张量，</a:t>
            </a:r>
            <a:r>
              <a:rPr lang="en-US" altLang="zh-CN" sz="2200" dirty="0"/>
              <a:t>y</a:t>
            </a:r>
            <a:r>
              <a:rPr lang="zh-CN" altLang="zh-CN" sz="2200" dirty="0"/>
              <a:t>为标量（一般的数值或</a:t>
            </a:r>
            <a:r>
              <a:rPr lang="en-US" altLang="zh-CN" sz="2200" dirty="0"/>
              <a:t>0</a:t>
            </a:r>
            <a:r>
              <a:rPr lang="zh-CN" altLang="zh-CN" sz="2200" dirty="0"/>
              <a:t>阶张量），那么</a:t>
            </a:r>
            <a:r>
              <a:rPr lang="en-US" altLang="zh-CN" sz="2200" dirty="0"/>
              <a:t>x*y</a:t>
            </a:r>
            <a:r>
              <a:rPr lang="zh-CN" altLang="zh-CN" sz="2200" dirty="0"/>
              <a:t>是表示将</a:t>
            </a:r>
            <a:r>
              <a:rPr lang="en-US" altLang="zh-CN" sz="2200" dirty="0"/>
              <a:t>x</a:t>
            </a:r>
            <a:r>
              <a:rPr lang="zh-CN" altLang="zh-CN" sz="2200" dirty="0"/>
              <a:t>中的每个元素乘以</a:t>
            </a:r>
            <a:r>
              <a:rPr lang="en-US" altLang="zh-CN" sz="2200" dirty="0"/>
              <a:t>y</a:t>
            </a:r>
            <a:r>
              <a:rPr lang="zh-CN" altLang="zh-CN" sz="2200" dirty="0"/>
              <a:t>后得到的新张量。对于</a:t>
            </a:r>
            <a:r>
              <a:rPr lang="en-US" altLang="zh-CN" sz="2200" dirty="0" err="1"/>
              <a:t>x+y</a:t>
            </a:r>
            <a:r>
              <a:rPr lang="zh-CN" altLang="zh-CN" sz="2200" dirty="0"/>
              <a:t>、</a:t>
            </a:r>
            <a:r>
              <a:rPr lang="en-US" altLang="zh-CN" sz="2200" dirty="0"/>
              <a:t>x-y</a:t>
            </a:r>
            <a:r>
              <a:rPr lang="zh-CN" altLang="zh-CN" sz="2200" dirty="0"/>
              <a:t>和</a:t>
            </a:r>
            <a:r>
              <a:rPr lang="en-US" altLang="zh-CN" sz="2200" dirty="0"/>
              <a:t>x/y</a:t>
            </a:r>
            <a:r>
              <a:rPr lang="zh-CN" altLang="zh-CN" sz="2200" dirty="0"/>
              <a:t>，亦有类似的结论。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1.4.5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张量的常用</a:t>
            </a:r>
            <a:r>
              <a:rPr lang="zh-CN" altLang="en-US" sz="2800" b="1" dirty="0">
                <a:solidFill>
                  <a:srgbClr val="C00000"/>
                </a:solidFill>
              </a:rPr>
              <a:t>数学</a:t>
            </a:r>
            <a:r>
              <a:rPr lang="zh-CN" altLang="zh-CN" sz="2800" b="1" dirty="0">
                <a:solidFill>
                  <a:srgbClr val="C00000"/>
                </a:solidFill>
              </a:rPr>
              <a:t>运算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5F7D6E2-F473-40C5-98CA-2F2B9ECD2B71}"/>
              </a:ext>
            </a:extLst>
          </p:cNvPr>
          <p:cNvSpPr/>
          <p:nvPr/>
        </p:nvSpPr>
        <p:spPr>
          <a:xfrm>
            <a:off x="6144523" y="3885639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28161D-7F1A-4257-AE85-533564B3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19" y="2917994"/>
            <a:ext cx="3742321" cy="24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6722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763751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2. </a:t>
            </a:r>
            <a:r>
              <a:rPr lang="zh-CN" altLang="zh-CN" sz="2200" b="1" dirty="0"/>
              <a:t>点积运算</a:t>
            </a:r>
            <a:r>
              <a:rPr lang="en-US" altLang="zh-CN" sz="2200" b="1" dirty="0"/>
              <a:t>dot()</a:t>
            </a:r>
            <a:endParaRPr lang="zh-CN" altLang="zh-CN" sz="2200" b="1" dirty="0"/>
          </a:p>
          <a:p>
            <a:r>
              <a:rPr lang="en-US" altLang="zh-CN" sz="2200" dirty="0"/>
              <a:t>dot()</a:t>
            </a:r>
            <a:r>
              <a:rPr lang="zh-CN" altLang="zh-CN" sz="2200" dirty="0"/>
              <a:t>函数可用于实现两个同等长度的</a:t>
            </a:r>
            <a:r>
              <a:rPr lang="en-US" altLang="zh-CN" sz="2200" dirty="0"/>
              <a:t>1</a:t>
            </a:r>
            <a:r>
              <a:rPr lang="zh-CN" altLang="zh-CN" sz="2200" dirty="0"/>
              <a:t>维张量的点积运算（元素相乘，再求和）。例如，执行下列代码：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(0,6,[4])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(-5,6,[4])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z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torch.dot</a:t>
            </a:r>
            <a:r>
              <a:rPr lang="en-US" altLang="zh-CN" sz="2200" b="1" dirty="0">
                <a:solidFill>
                  <a:srgbClr val="00B050"/>
                </a:solidFill>
              </a:rPr>
              <a:t>(</a:t>
            </a:r>
            <a:r>
              <a:rPr lang="en-US" altLang="zh-CN" sz="2200" b="1" dirty="0" err="1">
                <a:solidFill>
                  <a:srgbClr val="00B050"/>
                </a:solidFill>
              </a:rPr>
              <a:t>x,y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print(y)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print(z)</a:t>
            </a: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r>
              <a:rPr lang="zh-CN" altLang="zh-CN" b="1" dirty="0"/>
              <a:t>注</a:t>
            </a:r>
            <a:r>
              <a:rPr lang="en-US" altLang="zh-CN" b="1" dirty="0"/>
              <a:t>: </a:t>
            </a:r>
            <a:r>
              <a:rPr lang="zh-CN" altLang="zh-CN" dirty="0"/>
              <a:t>参与运算的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必须是等长的</a:t>
            </a:r>
            <a:r>
              <a:rPr lang="en-US" altLang="zh-CN" dirty="0"/>
              <a:t>1</a:t>
            </a:r>
            <a:r>
              <a:rPr lang="zh-CN" altLang="zh-CN" dirty="0"/>
              <a:t>维张量，实际上它们就是向量了。</a:t>
            </a:r>
          </a:p>
          <a:p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1.4.5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张量的常用</a:t>
            </a:r>
            <a:r>
              <a:rPr lang="zh-CN" altLang="en-US" sz="2800" b="1" dirty="0">
                <a:solidFill>
                  <a:srgbClr val="C00000"/>
                </a:solidFill>
              </a:rPr>
              <a:t>数学</a:t>
            </a:r>
            <a:r>
              <a:rPr lang="zh-CN" altLang="zh-CN" sz="2800" b="1" dirty="0">
                <a:solidFill>
                  <a:srgbClr val="C00000"/>
                </a:solidFill>
              </a:rPr>
              <a:t>运算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5F7D6E2-F473-40C5-98CA-2F2B9ECD2B71}"/>
              </a:ext>
            </a:extLst>
          </p:cNvPr>
          <p:cNvSpPr/>
          <p:nvPr/>
        </p:nvSpPr>
        <p:spPr>
          <a:xfrm>
            <a:off x="5493144" y="3885639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EB0497-63EE-4387-85FD-98D06854E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280" y="3552795"/>
            <a:ext cx="3476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55570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86433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3. </a:t>
            </a:r>
            <a:r>
              <a:rPr lang="zh-CN" altLang="zh-CN" sz="2200" b="1" dirty="0"/>
              <a:t>矩阵相乘</a:t>
            </a:r>
            <a:r>
              <a:rPr lang="en-US" altLang="zh-CN" sz="2200" b="1" dirty="0"/>
              <a:t>mm()</a:t>
            </a:r>
            <a:endParaRPr lang="zh-CN" altLang="zh-CN" sz="2200" b="1" dirty="0"/>
          </a:p>
          <a:p>
            <a:r>
              <a:rPr lang="zh-CN" altLang="zh-CN" sz="2200" dirty="0"/>
              <a:t>矩阵是指由</a:t>
            </a:r>
            <a:r>
              <a:rPr lang="en-US" altLang="zh-CN" sz="2200" dirty="0"/>
              <a:t>2</a:t>
            </a:r>
            <a:r>
              <a:rPr lang="zh-CN" altLang="zh-CN" sz="2200" dirty="0"/>
              <a:t>维张量表示的矩阵，矩阵相乘是指传统数学意义上的矩阵相乘。假设</a:t>
            </a:r>
            <a:r>
              <a:rPr lang="en-US" altLang="zh-CN" sz="2200" dirty="0"/>
              <a:t>x</a:t>
            </a:r>
            <a:r>
              <a:rPr lang="zh-CN" altLang="zh-CN" sz="2200" dirty="0"/>
              <a:t>和</a:t>
            </a:r>
            <a:r>
              <a:rPr lang="en-US" altLang="zh-CN" sz="2200" dirty="0"/>
              <a:t>y</a:t>
            </a:r>
            <a:r>
              <a:rPr lang="zh-CN" altLang="zh-CN" sz="2200" dirty="0"/>
              <a:t>是这样的张量，矩阵相乘的前提是</a:t>
            </a:r>
            <a:r>
              <a:rPr lang="en-US" altLang="zh-CN" sz="2200" dirty="0"/>
              <a:t>x</a:t>
            </a:r>
            <a:r>
              <a:rPr lang="zh-CN" altLang="zh-CN" sz="2200" dirty="0"/>
              <a:t>的第</a:t>
            </a:r>
            <a:r>
              <a:rPr lang="en-US" altLang="zh-CN" sz="2200" dirty="0"/>
              <a:t>2</a:t>
            </a:r>
            <a:r>
              <a:rPr lang="zh-CN" altLang="zh-CN" sz="2200" dirty="0"/>
              <a:t>维和</a:t>
            </a:r>
            <a:r>
              <a:rPr lang="en-US" altLang="zh-CN" sz="2200" dirty="0"/>
              <a:t>y</a:t>
            </a:r>
            <a:r>
              <a:rPr lang="zh-CN" altLang="zh-CN" sz="2200" dirty="0"/>
              <a:t>的第</a:t>
            </a:r>
            <a:r>
              <a:rPr lang="en-US" altLang="zh-CN" sz="2200" dirty="0"/>
              <a:t>1</a:t>
            </a:r>
            <a:r>
              <a:rPr lang="zh-CN" altLang="zh-CN" sz="2200" dirty="0"/>
              <a:t>维的长度要相等，且</a:t>
            </a:r>
            <a:r>
              <a:rPr lang="en-US" altLang="zh-CN" sz="2200" dirty="0"/>
              <a:t>x</a:t>
            </a:r>
            <a:r>
              <a:rPr lang="zh-CN" altLang="zh-CN" sz="2200" dirty="0"/>
              <a:t>和</a:t>
            </a:r>
            <a:r>
              <a:rPr lang="en-US" altLang="zh-CN" sz="2200" dirty="0"/>
              <a:t>y</a:t>
            </a:r>
            <a:r>
              <a:rPr lang="zh-CN" altLang="zh-CN" sz="2200" dirty="0"/>
              <a:t>都必须是</a:t>
            </a:r>
            <a:r>
              <a:rPr lang="en-US" altLang="zh-CN" sz="2200" dirty="0"/>
              <a:t>2</a:t>
            </a:r>
            <a:r>
              <a:rPr lang="zh-CN" altLang="zh-CN" sz="2200" dirty="0"/>
              <a:t>维（阶）张量。例如，执行下列代码：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(0,5,[2,3])  	#</a:t>
            </a:r>
            <a:r>
              <a:rPr lang="zh-CN" altLang="zh-CN" sz="2200" b="1" dirty="0">
                <a:solidFill>
                  <a:srgbClr val="00B050"/>
                </a:solidFill>
              </a:rPr>
              <a:t>矩阵</a:t>
            </a:r>
            <a:r>
              <a:rPr lang="en-US" altLang="zh-CN" sz="2200" b="1" dirty="0">
                <a:solidFill>
                  <a:srgbClr val="00B050"/>
                </a:solidFill>
              </a:rPr>
              <a:t>x</a:t>
            </a:r>
            <a:r>
              <a:rPr lang="zh-CN" altLang="zh-CN" sz="2200" b="1" dirty="0">
                <a:solidFill>
                  <a:srgbClr val="00B050"/>
                </a:solidFill>
              </a:rPr>
              <a:t>，其第</a:t>
            </a:r>
            <a:r>
              <a:rPr lang="en-US" altLang="zh-CN" sz="2200" b="1" dirty="0">
                <a:solidFill>
                  <a:srgbClr val="00B050"/>
                </a:solidFill>
              </a:rPr>
              <a:t>2</a:t>
            </a:r>
            <a:r>
              <a:rPr lang="zh-CN" altLang="zh-CN" sz="2200" b="1" dirty="0">
                <a:solidFill>
                  <a:srgbClr val="00B050"/>
                </a:solidFill>
              </a:rPr>
              <a:t>维的长度为</a:t>
            </a:r>
            <a:r>
              <a:rPr lang="en-US" altLang="zh-CN" sz="2200" b="1" dirty="0">
                <a:solidFill>
                  <a:srgbClr val="00B050"/>
                </a:solidFill>
              </a:rPr>
              <a:t>3</a:t>
            </a:r>
            <a:r>
              <a:rPr lang="zh-CN" altLang="zh-CN" sz="2200" b="1" dirty="0">
                <a:solidFill>
                  <a:srgbClr val="00B050"/>
                </a:solidFill>
              </a:rPr>
              <a:t>（</a:t>
            </a:r>
            <a:r>
              <a:rPr lang="en-US" altLang="zh-CN" sz="2200" b="1" dirty="0">
                <a:solidFill>
                  <a:srgbClr val="00B050"/>
                </a:solidFill>
              </a:rPr>
              <a:t>2×3</a:t>
            </a:r>
            <a:r>
              <a:rPr lang="zh-CN" altLang="zh-CN" sz="2200" b="1" dirty="0">
                <a:solidFill>
                  <a:srgbClr val="00B050"/>
                </a:solidFill>
              </a:rPr>
              <a:t>矩阵） 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y=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(-2,3,[3,4])	 #</a:t>
            </a:r>
            <a:r>
              <a:rPr lang="zh-CN" altLang="zh-CN" sz="2200" b="1" dirty="0">
                <a:solidFill>
                  <a:srgbClr val="00B050"/>
                </a:solidFill>
              </a:rPr>
              <a:t>矩阵</a:t>
            </a:r>
            <a:r>
              <a:rPr lang="en-US" altLang="zh-CN" sz="2200" b="1" dirty="0">
                <a:solidFill>
                  <a:srgbClr val="00B050"/>
                </a:solidFill>
              </a:rPr>
              <a:t>y</a:t>
            </a:r>
            <a:r>
              <a:rPr lang="zh-CN" altLang="zh-CN" sz="2200" b="1" dirty="0">
                <a:solidFill>
                  <a:srgbClr val="00B050"/>
                </a:solidFill>
              </a:rPr>
              <a:t>，其第</a:t>
            </a:r>
            <a:r>
              <a:rPr lang="en-US" altLang="zh-CN" sz="2200" b="1" dirty="0">
                <a:solidFill>
                  <a:srgbClr val="00B050"/>
                </a:solidFill>
              </a:rPr>
              <a:t>1</a:t>
            </a:r>
            <a:r>
              <a:rPr lang="zh-CN" altLang="zh-CN" sz="2200" b="1" dirty="0">
                <a:solidFill>
                  <a:srgbClr val="00B050"/>
                </a:solidFill>
              </a:rPr>
              <a:t>维的长度亦为</a:t>
            </a:r>
            <a:r>
              <a:rPr lang="en-US" altLang="zh-CN" sz="2200" b="1" dirty="0">
                <a:solidFill>
                  <a:srgbClr val="00B050"/>
                </a:solidFill>
              </a:rPr>
              <a:t>3</a:t>
            </a:r>
            <a:r>
              <a:rPr lang="zh-CN" altLang="zh-CN" sz="2200" b="1" dirty="0">
                <a:solidFill>
                  <a:srgbClr val="00B050"/>
                </a:solidFill>
              </a:rPr>
              <a:t>（</a:t>
            </a:r>
            <a:r>
              <a:rPr lang="en-US" altLang="zh-CN" sz="2200" b="1" dirty="0">
                <a:solidFill>
                  <a:srgbClr val="00B050"/>
                </a:solidFill>
              </a:rPr>
              <a:t>3×4</a:t>
            </a:r>
            <a:r>
              <a:rPr lang="zh-CN" altLang="zh-CN" sz="2200" b="1" dirty="0">
                <a:solidFill>
                  <a:srgbClr val="00B050"/>
                </a:solidFill>
              </a:rPr>
              <a:t>矩阵） 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z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torch.mm</a:t>
            </a:r>
            <a:r>
              <a:rPr lang="en-US" altLang="zh-CN" sz="2200" b="1" dirty="0">
                <a:solidFill>
                  <a:srgbClr val="00B050"/>
                </a:solidFill>
              </a:rPr>
              <a:t>(</a:t>
            </a:r>
            <a:r>
              <a:rPr lang="en-US" altLang="zh-CN" sz="2200" b="1" dirty="0" err="1">
                <a:solidFill>
                  <a:srgbClr val="00B050"/>
                </a:solidFill>
              </a:rPr>
              <a:t>x,y</a:t>
            </a:r>
            <a:r>
              <a:rPr lang="en-US" altLang="zh-CN" sz="2200" b="1" dirty="0">
                <a:solidFill>
                  <a:srgbClr val="00B050"/>
                </a:solidFill>
              </a:rPr>
              <a:t>)     		#</a:t>
            </a:r>
            <a:r>
              <a:rPr lang="zh-CN" altLang="zh-CN" sz="2200" b="1" dirty="0">
                <a:solidFill>
                  <a:srgbClr val="00B050"/>
                </a:solidFill>
              </a:rPr>
              <a:t>产生</a:t>
            </a:r>
            <a:r>
              <a:rPr lang="en-US" altLang="zh-CN" sz="2200" b="1" dirty="0">
                <a:solidFill>
                  <a:srgbClr val="00B050"/>
                </a:solidFill>
              </a:rPr>
              <a:t>2×4</a:t>
            </a:r>
            <a:r>
              <a:rPr lang="zh-CN" altLang="zh-CN" sz="2200" b="1" dirty="0">
                <a:solidFill>
                  <a:srgbClr val="00B050"/>
                </a:solidFill>
              </a:rPr>
              <a:t>矩阵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print(y)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print(z)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1.4.5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张量的常用</a:t>
            </a:r>
            <a:r>
              <a:rPr lang="zh-CN" altLang="en-US" sz="2800" b="1" dirty="0">
                <a:solidFill>
                  <a:srgbClr val="C00000"/>
                </a:solidFill>
              </a:rPr>
              <a:t>数学</a:t>
            </a:r>
            <a:r>
              <a:rPr lang="zh-CN" altLang="zh-CN" sz="2800" b="1" dirty="0">
                <a:solidFill>
                  <a:srgbClr val="C00000"/>
                </a:solidFill>
              </a:rPr>
              <a:t>运算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5F7D6E2-F473-40C5-98CA-2F2B9ECD2B71}"/>
              </a:ext>
            </a:extLst>
          </p:cNvPr>
          <p:cNvSpPr/>
          <p:nvPr/>
        </p:nvSpPr>
        <p:spPr>
          <a:xfrm>
            <a:off x="4021083" y="5155639"/>
            <a:ext cx="307059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2B147D-F4F2-47E5-A1DF-5B4FD1A7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95" y="4026785"/>
            <a:ext cx="2882002" cy="23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37463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1123415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4. </a:t>
            </a:r>
            <a:r>
              <a:rPr lang="zh-CN" altLang="zh-CN" sz="2200" b="1" dirty="0"/>
              <a:t>带批量大小的矩阵相乘</a:t>
            </a:r>
            <a:r>
              <a:rPr lang="en-US" altLang="zh-CN" sz="2200" b="1" dirty="0" err="1"/>
              <a:t>bmm</a:t>
            </a:r>
            <a:r>
              <a:rPr lang="en-US" altLang="zh-CN" sz="2200" b="1" dirty="0"/>
              <a:t>()</a:t>
            </a:r>
          </a:p>
          <a:p>
            <a:r>
              <a:rPr lang="zh-CN" altLang="zh-CN" sz="2200" dirty="0"/>
              <a:t>对于多张单通道图像，一般用下面格式表示：</a:t>
            </a:r>
            <a:r>
              <a:rPr lang="en-US" altLang="zh-CN" sz="2200" b="1" dirty="0">
                <a:solidFill>
                  <a:srgbClr val="0033CC"/>
                </a:solidFill>
              </a:rPr>
              <a:t> (</a:t>
            </a:r>
            <a:r>
              <a:rPr lang="en-US" altLang="zh-CN" sz="2200" b="1" dirty="0" err="1">
                <a:solidFill>
                  <a:srgbClr val="0033CC"/>
                </a:solidFill>
              </a:rPr>
              <a:t>batch_size</a:t>
            </a:r>
            <a:r>
              <a:rPr lang="en-US" altLang="zh-CN" sz="2200" b="1" dirty="0">
                <a:solidFill>
                  <a:srgbClr val="0033CC"/>
                </a:solidFill>
              </a:rPr>
              <a:t>, height, width), </a:t>
            </a:r>
            <a:r>
              <a:rPr lang="zh-CN" altLang="zh-CN" sz="2200" dirty="0"/>
              <a:t>其中，</a:t>
            </a:r>
            <a:r>
              <a:rPr lang="en-US" altLang="zh-CN" sz="2200" dirty="0" err="1"/>
              <a:t>batch_size</a:t>
            </a:r>
            <a:r>
              <a:rPr lang="zh-CN" altLang="zh-CN" sz="2200" dirty="0"/>
              <a:t>表示一个批量（</a:t>
            </a:r>
            <a:r>
              <a:rPr lang="en-US" altLang="zh-CN" sz="2200" dirty="0"/>
              <a:t>batch</a:t>
            </a:r>
            <a:r>
              <a:rPr lang="zh-CN" altLang="zh-CN" sz="2200" dirty="0"/>
              <a:t>）中图像的数量（批量大小），</a:t>
            </a:r>
            <a:r>
              <a:rPr lang="en-US" altLang="zh-CN" sz="2200" dirty="0"/>
              <a:t>height</a:t>
            </a:r>
            <a:r>
              <a:rPr lang="zh-CN" altLang="zh-CN" sz="2200" dirty="0"/>
              <a:t>和</a:t>
            </a:r>
            <a:r>
              <a:rPr lang="en-US" altLang="zh-CN" sz="2200" dirty="0"/>
              <a:t>width</a:t>
            </a:r>
            <a:r>
              <a:rPr lang="zh-CN" altLang="zh-CN" sz="2200" dirty="0"/>
              <a:t>分别表示图像的高和宽。利用</a:t>
            </a:r>
            <a:r>
              <a:rPr lang="en-US" altLang="zh-CN" sz="2200" dirty="0" err="1"/>
              <a:t>bmm</a:t>
            </a:r>
            <a:r>
              <a:rPr lang="en-US" altLang="zh-CN" sz="2200" dirty="0"/>
              <a:t>()</a:t>
            </a:r>
            <a:r>
              <a:rPr lang="zh-CN" altLang="zh-CN" sz="2200" dirty="0"/>
              <a:t>函数便可实现多张图像对的相乘运算（带批量大小的矩阵相乘）。例如，执行下列代码：</a:t>
            </a:r>
            <a:r>
              <a:rPr lang="en-US" altLang="zh-CN" sz="2200" dirty="0"/>
              <a:t> 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(0,5,[32, 300, 400])  	#</a:t>
            </a:r>
            <a:r>
              <a:rPr lang="zh-CN" altLang="zh-CN" sz="2200" b="1" dirty="0">
                <a:solidFill>
                  <a:srgbClr val="00B050"/>
                </a:solidFill>
              </a:rPr>
              <a:t>批量大小为</a:t>
            </a:r>
            <a:r>
              <a:rPr lang="en-US" altLang="zh-CN" sz="2200" b="1" dirty="0">
                <a:solidFill>
                  <a:srgbClr val="00B050"/>
                </a:solidFill>
              </a:rPr>
              <a:t>32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(-2,3,[32, 400, 500])	#</a:t>
            </a:r>
            <a:r>
              <a:rPr lang="zh-CN" altLang="zh-CN" sz="2200" b="1" dirty="0">
                <a:solidFill>
                  <a:srgbClr val="00B050"/>
                </a:solidFill>
              </a:rPr>
              <a:t>批量大小为</a:t>
            </a:r>
            <a:r>
              <a:rPr lang="en-US" altLang="zh-CN" sz="2200" b="1" dirty="0">
                <a:solidFill>
                  <a:srgbClr val="00B050"/>
                </a:solidFill>
              </a:rPr>
              <a:t>32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#x</a:t>
            </a:r>
            <a:r>
              <a:rPr lang="zh-CN" altLang="zh-CN" sz="2200" b="1" dirty="0">
                <a:solidFill>
                  <a:srgbClr val="00B050"/>
                </a:solidFill>
              </a:rPr>
              <a:t>和</a:t>
            </a:r>
            <a:r>
              <a:rPr lang="en-US" altLang="zh-CN" sz="2200" b="1" dirty="0">
                <a:solidFill>
                  <a:srgbClr val="00B050"/>
                </a:solidFill>
              </a:rPr>
              <a:t>y</a:t>
            </a:r>
            <a:r>
              <a:rPr lang="zh-CN" altLang="zh-CN" sz="2200" b="1" dirty="0">
                <a:solidFill>
                  <a:srgbClr val="00B050"/>
                </a:solidFill>
              </a:rPr>
              <a:t>的第</a:t>
            </a:r>
            <a:r>
              <a:rPr lang="en-US" altLang="zh-CN" sz="2200" b="1" dirty="0">
                <a:solidFill>
                  <a:srgbClr val="00B050"/>
                </a:solidFill>
              </a:rPr>
              <a:t>1</a:t>
            </a:r>
            <a:r>
              <a:rPr lang="zh-CN" altLang="zh-CN" sz="2200" b="1" dirty="0">
                <a:solidFill>
                  <a:srgbClr val="00B050"/>
                </a:solidFill>
              </a:rPr>
              <a:t>维的长度（批量大小）为必须相等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#x</a:t>
            </a:r>
            <a:r>
              <a:rPr lang="zh-CN" altLang="zh-CN" sz="2200" b="1" dirty="0">
                <a:solidFill>
                  <a:srgbClr val="00B050"/>
                </a:solidFill>
              </a:rPr>
              <a:t>的第</a:t>
            </a:r>
            <a:r>
              <a:rPr lang="en-US" altLang="zh-CN" sz="2200" b="1" dirty="0">
                <a:solidFill>
                  <a:srgbClr val="00B050"/>
                </a:solidFill>
              </a:rPr>
              <a:t>3</a:t>
            </a:r>
            <a:r>
              <a:rPr lang="zh-CN" altLang="zh-CN" sz="2200" b="1" dirty="0">
                <a:solidFill>
                  <a:srgbClr val="00B050"/>
                </a:solidFill>
              </a:rPr>
              <a:t>维和</a:t>
            </a:r>
            <a:r>
              <a:rPr lang="en-US" altLang="zh-CN" sz="2200" b="1" dirty="0">
                <a:solidFill>
                  <a:srgbClr val="00B050"/>
                </a:solidFill>
              </a:rPr>
              <a:t>y</a:t>
            </a:r>
            <a:r>
              <a:rPr lang="zh-CN" altLang="zh-CN" sz="2200" b="1" dirty="0">
                <a:solidFill>
                  <a:srgbClr val="00B050"/>
                </a:solidFill>
              </a:rPr>
              <a:t>的第</a:t>
            </a:r>
            <a:r>
              <a:rPr lang="en-US" altLang="zh-CN" sz="2200" b="1" dirty="0">
                <a:solidFill>
                  <a:srgbClr val="00B050"/>
                </a:solidFill>
              </a:rPr>
              <a:t>2</a:t>
            </a:r>
            <a:r>
              <a:rPr lang="zh-CN" altLang="zh-CN" sz="2200" b="1" dirty="0">
                <a:solidFill>
                  <a:srgbClr val="00B050"/>
                </a:solidFill>
              </a:rPr>
              <a:t>维的长度要相等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z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torch.bmm</a:t>
            </a:r>
            <a:r>
              <a:rPr lang="en-US" altLang="zh-CN" sz="2200" b="1" dirty="0">
                <a:solidFill>
                  <a:srgbClr val="00B050"/>
                </a:solidFill>
              </a:rPr>
              <a:t>(</a:t>
            </a:r>
            <a:r>
              <a:rPr lang="en-US" altLang="zh-CN" sz="2200" b="1" dirty="0" err="1">
                <a:solidFill>
                  <a:srgbClr val="00B050"/>
                </a:solidFill>
              </a:rPr>
              <a:t>x,y</a:t>
            </a:r>
            <a:r>
              <a:rPr lang="en-US" altLang="zh-CN" sz="2200" b="1" dirty="0">
                <a:solidFill>
                  <a:srgbClr val="00B050"/>
                </a:solidFill>
              </a:rPr>
              <a:t>)		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x.shape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y.shape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z.shape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endParaRPr lang="zh-CN" altLang="zh-CN" sz="2200" b="1" dirty="0">
              <a:solidFill>
                <a:srgbClr val="00B050"/>
              </a:solidFill>
            </a:endParaRP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endParaRPr lang="zh-CN" altLang="zh-CN" sz="2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1.4.5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张量的常用</a:t>
            </a:r>
            <a:r>
              <a:rPr lang="zh-CN" altLang="en-US" sz="2800" b="1" dirty="0">
                <a:solidFill>
                  <a:srgbClr val="C00000"/>
                </a:solidFill>
              </a:rPr>
              <a:t>数学</a:t>
            </a:r>
            <a:r>
              <a:rPr lang="zh-CN" altLang="zh-CN" sz="2800" b="1" dirty="0">
                <a:solidFill>
                  <a:srgbClr val="C00000"/>
                </a:solidFill>
              </a:rPr>
              <a:t>运算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5F7D6E2-F473-40C5-98CA-2F2B9ECD2B71}"/>
              </a:ext>
            </a:extLst>
          </p:cNvPr>
          <p:cNvSpPr/>
          <p:nvPr/>
        </p:nvSpPr>
        <p:spPr>
          <a:xfrm>
            <a:off x="3439686" y="5156938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B9DB2C-D1B2-4724-9AD4-A7E73883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144" y="4828857"/>
            <a:ext cx="6238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16150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808147"/>
            <a:ext cx="95577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5. </a:t>
            </a:r>
            <a:r>
              <a:rPr lang="zh-CN" altLang="zh-CN" sz="2200" b="1" dirty="0"/>
              <a:t>含多个维度的矩阵相乘</a:t>
            </a:r>
            <a:r>
              <a:rPr lang="en-US" altLang="zh-CN" sz="2200" b="1" dirty="0" err="1"/>
              <a:t>matmul</a:t>
            </a:r>
            <a:r>
              <a:rPr lang="en-US" altLang="zh-CN" sz="2200" b="1" dirty="0"/>
              <a:t>()</a:t>
            </a:r>
            <a:endParaRPr lang="zh-CN" altLang="zh-CN" sz="2200" b="1" dirty="0"/>
          </a:p>
          <a:p>
            <a:r>
              <a:rPr lang="zh-CN" altLang="zh-CN" sz="2200" dirty="0"/>
              <a:t>一个张量可以包含多个维度。一般可以理解为，最后两个维度用于刻画矩阵，而前面的维度则用于对矩阵进行“分组”。当需要对两组已经“分组”的矩阵进行相乘的时候，可以用函数</a:t>
            </a:r>
            <a:r>
              <a:rPr lang="en-US" altLang="zh-CN" sz="2200" dirty="0" err="1"/>
              <a:t>torch.matmul</a:t>
            </a:r>
            <a:r>
              <a:rPr lang="en-US" altLang="zh-CN" sz="2200" dirty="0"/>
              <a:t>()</a:t>
            </a:r>
            <a:r>
              <a:rPr lang="zh-CN" altLang="zh-CN" sz="2200" dirty="0"/>
              <a:t>来实现。</a:t>
            </a:r>
          </a:p>
          <a:p>
            <a:r>
              <a:rPr lang="zh-CN" altLang="zh-CN" sz="2200" dirty="0"/>
              <a:t>例如，下列代码是执行对两个</a:t>
            </a:r>
            <a:r>
              <a:rPr lang="en-US" altLang="zh-CN" sz="2200" dirty="0"/>
              <a:t>4</a:t>
            </a:r>
            <a:r>
              <a:rPr lang="zh-CN" altLang="zh-CN" sz="2200" dirty="0"/>
              <a:t>维张量进行相乘：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(0,5,[5,7,2,3])  	#35</a:t>
            </a:r>
            <a:r>
              <a:rPr lang="zh-CN" altLang="zh-CN" sz="2200" b="1" dirty="0">
                <a:solidFill>
                  <a:srgbClr val="00B050"/>
                </a:solidFill>
              </a:rPr>
              <a:t>个</a:t>
            </a:r>
            <a:r>
              <a:rPr lang="en-US" altLang="zh-CN" sz="2200" b="1" dirty="0">
                <a:solidFill>
                  <a:srgbClr val="00B050"/>
                </a:solidFill>
              </a:rPr>
              <a:t>2×3</a:t>
            </a:r>
            <a:r>
              <a:rPr lang="zh-CN" altLang="zh-CN" sz="2200" b="1" dirty="0">
                <a:solidFill>
                  <a:srgbClr val="00B050"/>
                </a:solidFill>
              </a:rPr>
              <a:t>矩阵（先分为</a:t>
            </a:r>
            <a:r>
              <a:rPr lang="en-US" altLang="zh-CN" sz="2200" b="1" dirty="0">
                <a:solidFill>
                  <a:srgbClr val="00B050"/>
                </a:solidFill>
              </a:rPr>
              <a:t>5</a:t>
            </a:r>
            <a:r>
              <a:rPr lang="zh-CN" altLang="zh-CN" sz="2200" b="1" dirty="0">
                <a:solidFill>
                  <a:srgbClr val="00B050"/>
                </a:solidFill>
              </a:rPr>
              <a:t>组，再分为</a:t>
            </a:r>
            <a:r>
              <a:rPr lang="en-US" altLang="zh-CN" sz="2200" b="1" dirty="0">
                <a:solidFill>
                  <a:srgbClr val="00B050"/>
                </a:solidFill>
              </a:rPr>
              <a:t>7</a:t>
            </a:r>
            <a:r>
              <a:rPr lang="zh-CN" altLang="zh-CN" sz="2200" b="1" dirty="0">
                <a:solidFill>
                  <a:srgbClr val="00B050"/>
                </a:solidFill>
              </a:rPr>
              <a:t>组）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y=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(-2,3,[5,7,3,4])	#35</a:t>
            </a:r>
            <a:r>
              <a:rPr lang="zh-CN" altLang="zh-CN" sz="2200" b="1" dirty="0">
                <a:solidFill>
                  <a:srgbClr val="00B050"/>
                </a:solidFill>
              </a:rPr>
              <a:t>个</a:t>
            </a:r>
            <a:r>
              <a:rPr lang="en-US" altLang="zh-CN" sz="2200" b="1" dirty="0">
                <a:solidFill>
                  <a:srgbClr val="00B050"/>
                </a:solidFill>
              </a:rPr>
              <a:t>3×4</a:t>
            </a:r>
            <a:r>
              <a:rPr lang="zh-CN" altLang="zh-CN" sz="2200" b="1" dirty="0">
                <a:solidFill>
                  <a:srgbClr val="00B050"/>
                </a:solidFill>
              </a:rPr>
              <a:t>矩阵（先分为</a:t>
            </a:r>
            <a:r>
              <a:rPr lang="en-US" altLang="zh-CN" sz="2200" b="1" dirty="0">
                <a:solidFill>
                  <a:srgbClr val="00B050"/>
                </a:solidFill>
              </a:rPr>
              <a:t>5</a:t>
            </a:r>
            <a:r>
              <a:rPr lang="zh-CN" altLang="zh-CN" sz="2200" b="1" dirty="0">
                <a:solidFill>
                  <a:srgbClr val="00B050"/>
                </a:solidFill>
              </a:rPr>
              <a:t>组，再分为</a:t>
            </a:r>
            <a:r>
              <a:rPr lang="en-US" altLang="zh-CN" sz="2200" b="1" dirty="0">
                <a:solidFill>
                  <a:srgbClr val="00B050"/>
                </a:solidFill>
              </a:rPr>
              <a:t>7</a:t>
            </a:r>
            <a:r>
              <a:rPr lang="zh-CN" altLang="zh-CN" sz="2200" b="1" dirty="0">
                <a:solidFill>
                  <a:srgbClr val="00B050"/>
                </a:solidFill>
              </a:rPr>
              <a:t>组）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z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torch.matmul</a:t>
            </a:r>
            <a:r>
              <a:rPr lang="en-US" altLang="zh-CN" sz="2200" b="1" dirty="0">
                <a:solidFill>
                  <a:srgbClr val="00B050"/>
                </a:solidFill>
              </a:rPr>
              <a:t>(</a:t>
            </a:r>
            <a:r>
              <a:rPr lang="en-US" altLang="zh-CN" sz="2200" b="1" dirty="0" err="1">
                <a:solidFill>
                  <a:srgbClr val="00B050"/>
                </a:solidFill>
              </a:rPr>
              <a:t>x,y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x.shape</a:t>
            </a:r>
            <a:r>
              <a:rPr lang="en-US" altLang="zh-CN" sz="2200" b="1" dirty="0">
                <a:solidFill>
                  <a:srgbClr val="00B050"/>
                </a:solidFill>
              </a:rPr>
              <a:t>,'*',</a:t>
            </a:r>
            <a:r>
              <a:rPr lang="en-US" altLang="zh-CN" sz="2200" b="1" dirty="0" err="1">
                <a:solidFill>
                  <a:srgbClr val="00B050"/>
                </a:solidFill>
              </a:rPr>
              <a:t>y.shape</a:t>
            </a:r>
            <a:r>
              <a:rPr lang="en-US" altLang="zh-CN" sz="2200" b="1" dirty="0">
                <a:solidFill>
                  <a:srgbClr val="00B050"/>
                </a:solidFill>
              </a:rPr>
              <a:t>,'---&gt;',</a:t>
            </a:r>
            <a:r>
              <a:rPr lang="en-US" altLang="zh-CN" sz="2200" b="1" dirty="0" err="1">
                <a:solidFill>
                  <a:srgbClr val="00B050"/>
                </a:solidFill>
              </a:rPr>
              <a:t>z.shape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1.4.5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张量的常用</a:t>
            </a:r>
            <a:r>
              <a:rPr lang="zh-CN" altLang="en-US" sz="2800" b="1" dirty="0">
                <a:solidFill>
                  <a:srgbClr val="C00000"/>
                </a:solidFill>
              </a:rPr>
              <a:t>数学</a:t>
            </a:r>
            <a:r>
              <a:rPr lang="zh-CN" altLang="zh-CN" sz="2800" b="1" dirty="0">
                <a:solidFill>
                  <a:srgbClr val="C00000"/>
                </a:solidFill>
              </a:rPr>
              <a:t>运算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5F7D6E2-F473-40C5-98CA-2F2B9ECD2B71}"/>
              </a:ext>
            </a:extLst>
          </p:cNvPr>
          <p:cNvSpPr/>
          <p:nvPr/>
        </p:nvSpPr>
        <p:spPr>
          <a:xfrm>
            <a:off x="536203" y="5483299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A5A0AE-B7E0-476D-AD13-C12043D9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0" y="5483299"/>
            <a:ext cx="8839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63500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111020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函数</a:t>
            </a:r>
            <a:r>
              <a:rPr lang="en-US" altLang="zh-CN" sz="2200" dirty="0" err="1"/>
              <a:t>matmul</a:t>
            </a:r>
            <a:r>
              <a:rPr lang="en-US" altLang="zh-CN" sz="2200" dirty="0"/>
              <a:t>()</a:t>
            </a:r>
            <a:r>
              <a:rPr lang="zh-CN" altLang="zh-CN" sz="2200" dirty="0"/>
              <a:t>的功能比较强，它可以实现函数</a:t>
            </a:r>
            <a:r>
              <a:rPr lang="en-US" altLang="zh-CN" sz="2200" dirty="0"/>
              <a:t>mm()</a:t>
            </a:r>
            <a:r>
              <a:rPr lang="zh-CN" altLang="zh-CN" sz="2200" dirty="0"/>
              <a:t>和函数</a:t>
            </a:r>
            <a:r>
              <a:rPr lang="en-US" altLang="zh-CN" sz="2200" dirty="0" err="1"/>
              <a:t>bmm</a:t>
            </a:r>
            <a:r>
              <a:rPr lang="en-US" altLang="zh-CN" sz="2200" dirty="0"/>
              <a:t>()</a:t>
            </a:r>
            <a:r>
              <a:rPr lang="zh-CN" altLang="zh-CN" sz="2200" dirty="0"/>
              <a:t>的功能。例如，对于下面的张量</a:t>
            </a:r>
            <a:r>
              <a:rPr lang="en-US" altLang="zh-CN" sz="2200" dirty="0"/>
              <a:t>x</a:t>
            </a:r>
            <a:r>
              <a:rPr lang="zh-CN" altLang="zh-CN" sz="2200" dirty="0"/>
              <a:t>和</a:t>
            </a:r>
            <a:r>
              <a:rPr lang="en-US" altLang="zh-CN" sz="2200" dirty="0"/>
              <a:t>y</a:t>
            </a:r>
            <a:r>
              <a:rPr lang="zh-CN" altLang="zh-CN" sz="2200" dirty="0"/>
              <a:t>： 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(0,5,[2,3])  	#</a:t>
            </a:r>
            <a:r>
              <a:rPr lang="zh-CN" altLang="zh-CN" sz="2200" b="1" dirty="0">
                <a:solidFill>
                  <a:srgbClr val="00B050"/>
                </a:solidFill>
              </a:rPr>
              <a:t>矩阵</a:t>
            </a:r>
            <a:r>
              <a:rPr lang="en-US" altLang="zh-CN" sz="2200" b="1" dirty="0">
                <a:solidFill>
                  <a:srgbClr val="00B050"/>
                </a:solidFill>
              </a:rPr>
              <a:t>x</a:t>
            </a:r>
            <a:r>
              <a:rPr lang="zh-CN" altLang="zh-CN" sz="2200" b="1" dirty="0">
                <a:solidFill>
                  <a:srgbClr val="00B050"/>
                </a:solidFill>
              </a:rPr>
              <a:t>，其第</a:t>
            </a:r>
            <a:r>
              <a:rPr lang="en-US" altLang="zh-CN" sz="2200" b="1" dirty="0">
                <a:solidFill>
                  <a:srgbClr val="00B050"/>
                </a:solidFill>
              </a:rPr>
              <a:t>2</a:t>
            </a:r>
            <a:r>
              <a:rPr lang="zh-CN" altLang="zh-CN" sz="2200" b="1" dirty="0">
                <a:solidFill>
                  <a:srgbClr val="00B050"/>
                </a:solidFill>
              </a:rPr>
              <a:t>维的长度为</a:t>
            </a:r>
            <a:r>
              <a:rPr lang="en-US" altLang="zh-CN" sz="2200" b="1" dirty="0">
                <a:solidFill>
                  <a:srgbClr val="00B050"/>
                </a:solidFill>
              </a:rPr>
              <a:t>3</a:t>
            </a:r>
            <a:r>
              <a:rPr lang="zh-CN" altLang="zh-CN" sz="2200" b="1" dirty="0">
                <a:solidFill>
                  <a:srgbClr val="00B050"/>
                </a:solidFill>
              </a:rPr>
              <a:t>（</a:t>
            </a:r>
            <a:r>
              <a:rPr lang="en-US" altLang="zh-CN" sz="2200" b="1" dirty="0">
                <a:solidFill>
                  <a:srgbClr val="00B050"/>
                </a:solidFill>
              </a:rPr>
              <a:t>2×3</a:t>
            </a:r>
            <a:r>
              <a:rPr lang="zh-CN" altLang="zh-CN" sz="2200" b="1" dirty="0">
                <a:solidFill>
                  <a:srgbClr val="00B050"/>
                </a:solidFill>
              </a:rPr>
              <a:t>矩阵） 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y=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(-2,3,[3,4])	#</a:t>
            </a:r>
            <a:r>
              <a:rPr lang="zh-CN" altLang="zh-CN" sz="2200" b="1" dirty="0">
                <a:solidFill>
                  <a:srgbClr val="00B050"/>
                </a:solidFill>
              </a:rPr>
              <a:t>矩阵</a:t>
            </a:r>
            <a:r>
              <a:rPr lang="en-US" altLang="zh-CN" sz="2200" b="1" dirty="0">
                <a:solidFill>
                  <a:srgbClr val="00B050"/>
                </a:solidFill>
              </a:rPr>
              <a:t>y</a:t>
            </a:r>
            <a:r>
              <a:rPr lang="zh-CN" altLang="zh-CN" sz="2200" b="1" dirty="0">
                <a:solidFill>
                  <a:srgbClr val="00B050"/>
                </a:solidFill>
              </a:rPr>
              <a:t>，其第</a:t>
            </a:r>
            <a:r>
              <a:rPr lang="en-US" altLang="zh-CN" sz="2200" b="1" dirty="0">
                <a:solidFill>
                  <a:srgbClr val="00B050"/>
                </a:solidFill>
              </a:rPr>
              <a:t>1</a:t>
            </a:r>
            <a:r>
              <a:rPr lang="zh-CN" altLang="zh-CN" sz="2200" b="1" dirty="0">
                <a:solidFill>
                  <a:srgbClr val="00B050"/>
                </a:solidFill>
              </a:rPr>
              <a:t>维的长度亦为</a:t>
            </a:r>
            <a:r>
              <a:rPr lang="en-US" altLang="zh-CN" sz="2200" b="1" dirty="0">
                <a:solidFill>
                  <a:srgbClr val="00B050"/>
                </a:solidFill>
              </a:rPr>
              <a:t>3</a:t>
            </a:r>
            <a:r>
              <a:rPr lang="zh-CN" altLang="zh-CN" sz="2200" b="1" dirty="0">
                <a:solidFill>
                  <a:srgbClr val="00B050"/>
                </a:solidFill>
              </a:rPr>
              <a:t>（</a:t>
            </a:r>
            <a:r>
              <a:rPr lang="en-US" altLang="zh-CN" sz="2200" b="1" dirty="0">
                <a:solidFill>
                  <a:srgbClr val="00B050"/>
                </a:solidFill>
              </a:rPr>
              <a:t>3×4</a:t>
            </a:r>
            <a:r>
              <a:rPr lang="zh-CN" altLang="zh-CN" sz="2200" b="1" dirty="0">
                <a:solidFill>
                  <a:srgbClr val="00B050"/>
                </a:solidFill>
              </a:rPr>
              <a:t>矩阵） 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下面两条语句是等价的：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z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torch.mm</a:t>
            </a:r>
            <a:r>
              <a:rPr lang="en-US" altLang="zh-CN" sz="2200" b="1" dirty="0">
                <a:solidFill>
                  <a:srgbClr val="00B050"/>
                </a:solidFill>
              </a:rPr>
              <a:t>(</a:t>
            </a:r>
            <a:r>
              <a:rPr lang="en-US" altLang="zh-CN" sz="2200" b="1" dirty="0" err="1">
                <a:solidFill>
                  <a:srgbClr val="00B050"/>
                </a:solidFill>
              </a:rPr>
              <a:t>x,y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z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torch.matmul</a:t>
            </a:r>
            <a:r>
              <a:rPr lang="en-US" altLang="zh-CN" sz="2200" b="1" dirty="0">
                <a:solidFill>
                  <a:srgbClr val="00B050"/>
                </a:solidFill>
              </a:rPr>
              <a:t>(</a:t>
            </a:r>
            <a:r>
              <a:rPr lang="en-US" altLang="zh-CN" sz="2200" b="1" dirty="0" err="1">
                <a:solidFill>
                  <a:srgbClr val="00B050"/>
                </a:solidFill>
              </a:rPr>
              <a:t>x,y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这表明，函数</a:t>
            </a:r>
            <a:r>
              <a:rPr lang="en-US" altLang="zh-CN" sz="2200" dirty="0" err="1"/>
              <a:t>matmul</a:t>
            </a:r>
            <a:r>
              <a:rPr lang="en-US" altLang="zh-CN" sz="2200" dirty="0"/>
              <a:t>()</a:t>
            </a:r>
            <a:r>
              <a:rPr lang="zh-CN" altLang="zh-CN" sz="2200" dirty="0"/>
              <a:t>可以实现函数</a:t>
            </a:r>
            <a:r>
              <a:rPr lang="en-US" altLang="zh-CN" sz="2200" dirty="0"/>
              <a:t>mm()</a:t>
            </a:r>
            <a:r>
              <a:rPr lang="zh-CN" altLang="zh-CN" sz="2200" dirty="0"/>
              <a:t>的功能。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1.4.5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张量的常用</a:t>
            </a:r>
            <a:r>
              <a:rPr lang="zh-CN" altLang="en-US" sz="2800" b="1" dirty="0">
                <a:solidFill>
                  <a:srgbClr val="C00000"/>
                </a:solidFill>
              </a:rPr>
              <a:t>数学</a:t>
            </a:r>
            <a:r>
              <a:rPr lang="zh-CN" altLang="zh-CN" sz="2800" b="1" dirty="0">
                <a:solidFill>
                  <a:srgbClr val="C00000"/>
                </a:solidFill>
              </a:rPr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1652780906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1110207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类似地，对于下面的张量</a:t>
            </a:r>
            <a:r>
              <a:rPr lang="en-US" altLang="zh-CN" sz="2200" dirty="0"/>
              <a:t>x</a:t>
            </a:r>
            <a:r>
              <a:rPr lang="zh-CN" altLang="zh-CN" sz="2200" dirty="0"/>
              <a:t>和</a:t>
            </a:r>
            <a:r>
              <a:rPr lang="en-US" altLang="zh-CN" sz="2200" dirty="0"/>
              <a:t>y</a:t>
            </a:r>
            <a:r>
              <a:rPr lang="zh-CN" altLang="zh-CN" sz="2200" dirty="0"/>
              <a:t>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(0,5,[32, 300, 400])  	 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(-2,3,[32, 400, 500])</a:t>
            </a:r>
            <a:r>
              <a:rPr lang="en-US" altLang="zh-CN" sz="2200" dirty="0"/>
              <a:t>	 </a:t>
            </a:r>
            <a:endParaRPr lang="zh-CN" altLang="zh-CN" sz="2200" dirty="0"/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下面两条语句是等价的：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z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torch.bmm</a:t>
            </a:r>
            <a:r>
              <a:rPr lang="en-US" altLang="zh-CN" sz="2200" b="1" dirty="0">
                <a:solidFill>
                  <a:srgbClr val="00B050"/>
                </a:solidFill>
              </a:rPr>
              <a:t>(</a:t>
            </a:r>
            <a:r>
              <a:rPr lang="en-US" altLang="zh-CN" sz="2200" b="1" dirty="0" err="1">
                <a:solidFill>
                  <a:srgbClr val="00B050"/>
                </a:solidFill>
              </a:rPr>
              <a:t>x,y</a:t>
            </a:r>
            <a:r>
              <a:rPr lang="en-US" altLang="zh-CN" sz="2200" b="1" dirty="0">
                <a:solidFill>
                  <a:srgbClr val="00B050"/>
                </a:solidFill>
              </a:rPr>
              <a:t>)     		 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z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torch.matmul</a:t>
            </a:r>
            <a:r>
              <a:rPr lang="en-US" altLang="zh-CN" sz="2200" b="1" dirty="0">
                <a:solidFill>
                  <a:srgbClr val="00B050"/>
                </a:solidFill>
              </a:rPr>
              <a:t>(</a:t>
            </a:r>
            <a:r>
              <a:rPr lang="en-US" altLang="zh-CN" sz="2200" b="1" dirty="0" err="1">
                <a:solidFill>
                  <a:srgbClr val="00B050"/>
                </a:solidFill>
              </a:rPr>
              <a:t>x,y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这也表明了函数</a:t>
            </a:r>
            <a:r>
              <a:rPr lang="en-US" altLang="zh-CN" sz="2200" dirty="0" err="1"/>
              <a:t>matmul</a:t>
            </a:r>
            <a:r>
              <a:rPr lang="en-US" altLang="zh-CN" sz="2200" dirty="0"/>
              <a:t>()</a:t>
            </a:r>
            <a:r>
              <a:rPr lang="zh-CN" altLang="zh-CN" sz="2200" dirty="0"/>
              <a:t>可以实现函数</a:t>
            </a:r>
            <a:r>
              <a:rPr lang="en-US" altLang="zh-CN" sz="2200" dirty="0" err="1"/>
              <a:t>bmm</a:t>
            </a:r>
            <a:r>
              <a:rPr lang="en-US" altLang="zh-CN" sz="2200" dirty="0"/>
              <a:t>()</a:t>
            </a:r>
            <a:r>
              <a:rPr lang="zh-CN" altLang="zh-CN" sz="2200" dirty="0"/>
              <a:t>的功能。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1.4.5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张量的常用</a:t>
            </a:r>
            <a:r>
              <a:rPr lang="zh-CN" altLang="en-US" sz="2800" b="1" dirty="0">
                <a:solidFill>
                  <a:srgbClr val="C00000"/>
                </a:solidFill>
              </a:rPr>
              <a:t>数学</a:t>
            </a:r>
            <a:r>
              <a:rPr lang="zh-CN" altLang="zh-CN" sz="2800" b="1" dirty="0">
                <a:solidFill>
                  <a:srgbClr val="C00000"/>
                </a:solidFill>
              </a:rPr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2792321340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808147"/>
            <a:ext cx="556487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6. </a:t>
            </a:r>
            <a:r>
              <a:rPr lang="zh-CN" altLang="zh-CN" sz="2200" b="1" dirty="0"/>
              <a:t>常用的数学函数</a:t>
            </a:r>
          </a:p>
          <a:p>
            <a:r>
              <a:rPr lang="zh-CN" altLang="zh-CN" sz="2200" dirty="0"/>
              <a:t>这里提及的数学函数包括四舍五入、求指数、取对数、求幂等函数。这些函数都是分别对张量中的元素求函数值，然后形成新的张量。例如，执行下列代码：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 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(1,5,[3,4])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x = x/2.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torch.log2</a:t>
            </a:r>
            <a:r>
              <a:rPr lang="en-US" altLang="zh-CN" sz="2200" b="1" dirty="0">
                <a:solidFill>
                  <a:srgbClr val="00B050"/>
                </a:solidFill>
              </a:rPr>
              <a:t>(x) 	#</a:t>
            </a:r>
            <a:r>
              <a:rPr lang="zh-CN" altLang="zh-CN" sz="2200" b="1" dirty="0">
                <a:solidFill>
                  <a:srgbClr val="00B050"/>
                </a:solidFill>
              </a:rPr>
              <a:t>求</a:t>
            </a:r>
            <a:r>
              <a:rPr lang="en-US" altLang="zh-CN" sz="2200" b="1" dirty="0" err="1">
                <a:solidFill>
                  <a:srgbClr val="00B050"/>
                </a:solidFill>
              </a:rPr>
              <a:t>log2</a:t>
            </a:r>
            <a:r>
              <a:rPr lang="en-US" altLang="zh-CN" sz="2200" b="1" dirty="0">
                <a:solidFill>
                  <a:srgbClr val="00B050"/>
                </a:solidFill>
              </a:rPr>
              <a:t>(x) 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print(y)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1.4.5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张量的常用</a:t>
            </a:r>
            <a:r>
              <a:rPr lang="zh-CN" altLang="en-US" sz="2800" b="1" dirty="0">
                <a:solidFill>
                  <a:srgbClr val="C00000"/>
                </a:solidFill>
              </a:rPr>
              <a:t>数学</a:t>
            </a:r>
            <a:r>
              <a:rPr lang="zh-CN" altLang="zh-CN" sz="2800" b="1" dirty="0">
                <a:solidFill>
                  <a:srgbClr val="C00000"/>
                </a:solidFill>
              </a:rPr>
              <a:t>运算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5F7D6E2-F473-40C5-98CA-2F2B9ECD2B71}"/>
              </a:ext>
            </a:extLst>
          </p:cNvPr>
          <p:cNvSpPr/>
          <p:nvPr/>
        </p:nvSpPr>
        <p:spPr>
          <a:xfrm>
            <a:off x="4256164" y="4428719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A0EE2F-9CD5-4C9C-ACCA-72F11306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56" y="3159463"/>
            <a:ext cx="5564879" cy="253851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74BDFF-41F4-4BC6-96C2-DC2F7E701A73}"/>
              </a:ext>
            </a:extLst>
          </p:cNvPr>
          <p:cNvSpPr/>
          <p:nvPr/>
        </p:nvSpPr>
        <p:spPr>
          <a:xfrm>
            <a:off x="335806" y="5676304"/>
            <a:ext cx="115920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torch.log2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中的元素分别计算以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为底的对数，从而构成新的张量，而且新张量和原来张量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的形状是一样的。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6979896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人工智能与神经网络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E2789A-1496-4BBB-BBC0-7EF51AEACA34}"/>
              </a:ext>
            </a:extLst>
          </p:cNvPr>
          <p:cNvSpPr/>
          <p:nvPr/>
        </p:nvSpPr>
        <p:spPr>
          <a:xfrm>
            <a:off x="335806" y="1329541"/>
            <a:ext cx="1115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5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人工智能的三次热潮</a:t>
            </a:r>
            <a:r>
              <a:rPr lang="zh-CN" altLang="zh-CN" sz="2500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500" kern="100" dirty="0">
              <a:solidFill>
                <a:srgbClr val="C0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5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第一次热潮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：从人工智能诞生开始，一直到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世纪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年代初，特点：以命题逻辑、谓词逻辑等知识表达、启发式搜索算法为代表，同时这个时期还出现了感知机</a:t>
            </a:r>
            <a:endParaRPr lang="zh-CN" altLang="zh-CN" sz="25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5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5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第二次热潮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：从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世纪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年代初开始，一直到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1987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年前后，特点：主要研究专家系统、知识工程、医疗诊断等，同时还出现了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Hopfield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神经网络、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算法等，这为后面神经网络的发展奠定了基础</a:t>
            </a:r>
            <a:endParaRPr lang="zh-CN" altLang="zh-CN" sz="25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5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5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第三次热潮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：从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2012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年开始，一直到现在，特点：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2012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5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在图像识别上取得重大突破，直接掀起了新一轮的人工智能热潮。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2016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月，</a:t>
            </a:r>
            <a:r>
              <a:rPr lang="en-US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AlphaGo</a:t>
            </a:r>
            <a:r>
              <a:rPr lang="zh-CN" altLang="zh-CN" sz="2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战胜了国际顶尖围棋职业选手李世石，人工智能再次引起人们的空前关注</a:t>
            </a:r>
            <a:endParaRPr lang="zh-CN" altLang="zh-CN" sz="25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1938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111020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对其他函数的使用方法，举例说明如下：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 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torch.round</a:t>
            </a:r>
            <a:r>
              <a:rPr lang="en-US" altLang="zh-CN" sz="2200" b="1" dirty="0">
                <a:solidFill>
                  <a:srgbClr val="00B050"/>
                </a:solidFill>
              </a:rPr>
              <a:t>(x)  		#</a:t>
            </a:r>
            <a:r>
              <a:rPr lang="zh-CN" altLang="zh-CN" sz="2200" b="1" dirty="0">
                <a:solidFill>
                  <a:srgbClr val="00B050"/>
                </a:solidFill>
              </a:rPr>
              <a:t>四舍五入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y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torch.exp</a:t>
            </a:r>
            <a:r>
              <a:rPr lang="en-US" altLang="zh-CN" sz="2200" b="1" dirty="0">
                <a:solidFill>
                  <a:srgbClr val="00B050"/>
                </a:solidFill>
              </a:rPr>
              <a:t>(x)  		#</a:t>
            </a:r>
            <a:r>
              <a:rPr lang="zh-CN" altLang="zh-CN" sz="2200" b="1" dirty="0">
                <a:solidFill>
                  <a:srgbClr val="00B050"/>
                </a:solidFill>
              </a:rPr>
              <a:t>求</a:t>
            </a:r>
            <a:r>
              <a:rPr lang="en-US" altLang="zh-CN" sz="2200" b="1" dirty="0">
                <a:solidFill>
                  <a:srgbClr val="00B050"/>
                </a:solidFill>
              </a:rPr>
              <a:t>e</a:t>
            </a:r>
            <a:r>
              <a:rPr lang="en-US" altLang="zh-CN" sz="2200" b="1" baseline="30000" dirty="0">
                <a:solidFill>
                  <a:srgbClr val="00B050"/>
                </a:solidFill>
              </a:rPr>
              <a:t>x</a:t>
            </a:r>
            <a:endParaRPr lang="zh-CN" altLang="zh-CN" sz="2200" b="1" baseline="30000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torch.log</a:t>
            </a:r>
            <a:r>
              <a:rPr lang="en-US" altLang="zh-CN" sz="2200" b="1" dirty="0">
                <a:solidFill>
                  <a:srgbClr val="00B050"/>
                </a:solidFill>
              </a:rPr>
              <a:t>(x) 			#</a:t>
            </a:r>
            <a:r>
              <a:rPr lang="zh-CN" altLang="zh-CN" sz="2200" b="1" dirty="0">
                <a:solidFill>
                  <a:srgbClr val="00B050"/>
                </a:solidFill>
              </a:rPr>
              <a:t>求</a:t>
            </a:r>
            <a:r>
              <a:rPr lang="en-US" altLang="zh-CN" sz="2200" b="1" dirty="0">
                <a:solidFill>
                  <a:srgbClr val="00B050"/>
                </a:solidFill>
              </a:rPr>
              <a:t>log</a:t>
            </a:r>
            <a:r>
              <a:rPr lang="en-US" altLang="zh-CN" sz="2200" b="1" baseline="-25000" dirty="0">
                <a:solidFill>
                  <a:srgbClr val="00B050"/>
                </a:solidFill>
              </a:rPr>
              <a:t>e</a:t>
            </a:r>
            <a:r>
              <a:rPr lang="en-US" altLang="zh-CN" sz="2200" b="1" dirty="0">
                <a:solidFill>
                  <a:srgbClr val="00B050"/>
                </a:solidFill>
              </a:rPr>
              <a:t>(x) 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torch.log10</a:t>
            </a:r>
            <a:r>
              <a:rPr lang="en-US" altLang="zh-CN" sz="2200" b="1" dirty="0">
                <a:solidFill>
                  <a:srgbClr val="00B050"/>
                </a:solidFill>
              </a:rPr>
              <a:t>(x) 		#</a:t>
            </a:r>
            <a:r>
              <a:rPr lang="zh-CN" altLang="zh-CN" sz="2200" b="1" dirty="0">
                <a:solidFill>
                  <a:srgbClr val="00B050"/>
                </a:solidFill>
              </a:rPr>
              <a:t>求</a:t>
            </a:r>
            <a:r>
              <a:rPr lang="en-US" altLang="zh-CN" sz="2200" b="1" dirty="0" err="1">
                <a:solidFill>
                  <a:srgbClr val="00B050"/>
                </a:solidFill>
              </a:rPr>
              <a:t>log</a:t>
            </a:r>
            <a:r>
              <a:rPr lang="en-US" altLang="zh-CN" sz="2200" b="1" baseline="-25000" dirty="0" err="1">
                <a:solidFill>
                  <a:srgbClr val="00B050"/>
                </a:solidFill>
              </a:rPr>
              <a:t>10</a:t>
            </a:r>
            <a:r>
              <a:rPr lang="en-US" altLang="zh-CN" sz="2200" b="1" dirty="0">
                <a:solidFill>
                  <a:srgbClr val="00B050"/>
                </a:solidFill>
              </a:rPr>
              <a:t>(x) 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torch.pow</a:t>
            </a:r>
            <a:r>
              <a:rPr lang="en-US" altLang="zh-CN" sz="2200" b="1" dirty="0">
                <a:solidFill>
                  <a:srgbClr val="00B050"/>
                </a:solidFill>
              </a:rPr>
              <a:t>(</a:t>
            </a:r>
            <a:r>
              <a:rPr lang="en-US" altLang="zh-CN" sz="2200" b="1" dirty="0" err="1">
                <a:solidFill>
                  <a:srgbClr val="00B050"/>
                </a:solidFill>
              </a:rPr>
              <a:t>x,2</a:t>
            </a:r>
            <a:r>
              <a:rPr lang="en-US" altLang="zh-CN" sz="2200" b="1" dirty="0">
                <a:solidFill>
                  <a:srgbClr val="00B050"/>
                </a:solidFill>
              </a:rPr>
              <a:t>) 		#</a:t>
            </a:r>
            <a:r>
              <a:rPr lang="zh-CN" altLang="zh-CN" sz="2200" b="1" dirty="0">
                <a:solidFill>
                  <a:srgbClr val="00B050"/>
                </a:solidFill>
              </a:rPr>
              <a:t>幂运算</a:t>
            </a:r>
            <a:r>
              <a:rPr lang="en-US" altLang="zh-CN" sz="2200" b="1" dirty="0">
                <a:solidFill>
                  <a:srgbClr val="00B050"/>
                </a:solidFill>
              </a:rPr>
              <a:t>,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torch.pow</a:t>
            </a:r>
            <a:r>
              <a:rPr lang="en-US" altLang="zh-CN" sz="2200" b="1" dirty="0">
                <a:solidFill>
                  <a:srgbClr val="00B050"/>
                </a:solidFill>
              </a:rPr>
              <a:t>(</a:t>
            </a:r>
            <a:r>
              <a:rPr lang="en-US" altLang="zh-CN" sz="2200" b="1" dirty="0" err="1">
                <a:solidFill>
                  <a:srgbClr val="00B050"/>
                </a:solidFill>
              </a:rPr>
              <a:t>x,2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r>
              <a:rPr lang="zh-CN" altLang="zh-CN" sz="2200" b="1" dirty="0">
                <a:solidFill>
                  <a:srgbClr val="00B050"/>
                </a:solidFill>
              </a:rPr>
              <a:t>等价于</a:t>
            </a:r>
            <a:r>
              <a:rPr lang="en-US" altLang="zh-CN" sz="2200" b="1" dirty="0">
                <a:solidFill>
                  <a:srgbClr val="00B050"/>
                </a:solidFill>
              </a:rPr>
              <a:t>x**2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1.4.5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张量的常用</a:t>
            </a:r>
            <a:r>
              <a:rPr lang="zh-CN" altLang="en-US" sz="2800" b="1" dirty="0">
                <a:solidFill>
                  <a:srgbClr val="C00000"/>
                </a:solidFill>
              </a:rPr>
              <a:t>数学</a:t>
            </a:r>
            <a:r>
              <a:rPr lang="zh-CN" altLang="zh-CN" sz="2800" b="1" dirty="0">
                <a:solidFill>
                  <a:srgbClr val="C00000"/>
                </a:solidFill>
              </a:rPr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3163938962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808147"/>
            <a:ext cx="534135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顾名思义，广播就是一点到多点的发送。这里的</a:t>
            </a:r>
            <a:r>
              <a:rPr lang="en-US" altLang="zh-CN" sz="2200" dirty="0"/>
              <a:t>“</a:t>
            </a:r>
            <a:r>
              <a:rPr lang="zh-CN" altLang="zh-CN" sz="2200" dirty="0"/>
              <a:t>广播</a:t>
            </a:r>
            <a:r>
              <a:rPr lang="en-US" altLang="zh-CN" sz="2200" dirty="0"/>
              <a:t>”</a:t>
            </a:r>
            <a:r>
              <a:rPr lang="zh-CN" altLang="zh-CN" sz="2200" dirty="0"/>
              <a:t>似乎也有类似的原理：它是指一个数据复制为多个数据，进而支持形状不同的两个张量的运算。先观察下面代码：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(1,5, [3,1])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(-3,5,[1,4])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print(y)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x+y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1.4.6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张量的广播机制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5F7D6E2-F473-40C5-98CA-2F2B9ECD2B71}"/>
              </a:ext>
            </a:extLst>
          </p:cNvPr>
          <p:cNvSpPr/>
          <p:nvPr/>
        </p:nvSpPr>
        <p:spPr>
          <a:xfrm>
            <a:off x="4447804" y="4534401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51C91A-1CCF-4371-8664-DB35B7FB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323" y="3238346"/>
            <a:ext cx="3525840" cy="301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20427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645587"/>
            <a:ext cx="1110207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前面代码中，</a:t>
            </a:r>
            <a:r>
              <a:rPr lang="zh-CN" altLang="zh-CN" sz="2200" dirty="0"/>
              <a:t>张量</a:t>
            </a:r>
            <a:r>
              <a:rPr lang="en-US" altLang="zh-CN" sz="2200" dirty="0"/>
              <a:t>x</a:t>
            </a:r>
            <a:r>
              <a:rPr lang="zh-CN" altLang="zh-CN" sz="2200" dirty="0"/>
              <a:t>和</a:t>
            </a:r>
            <a:r>
              <a:rPr lang="en-US" altLang="zh-CN" sz="2200" dirty="0"/>
              <a:t>y</a:t>
            </a:r>
            <a:r>
              <a:rPr lang="zh-CN" altLang="zh-CN" sz="2200" dirty="0"/>
              <a:t>的形状分别为</a:t>
            </a:r>
            <a:r>
              <a:rPr lang="en-US" altLang="zh-CN" sz="2200" dirty="0"/>
              <a:t>(3, 1)</a:t>
            </a:r>
            <a:r>
              <a:rPr lang="zh-CN" altLang="zh-CN" sz="2200" dirty="0"/>
              <a:t>和</a:t>
            </a:r>
            <a:r>
              <a:rPr lang="en-US" altLang="zh-CN" sz="2200" dirty="0"/>
              <a:t>(1, 4)</a:t>
            </a:r>
            <a:r>
              <a:rPr lang="zh-CN" altLang="zh-CN" sz="2200" dirty="0"/>
              <a:t>，它们形状是不同的，但是它们却能够相加并得到相应的结果。那么，它们是如何执行这种运算呢？实际上，它们用到了广播机制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</a:t>
            </a:r>
            <a:r>
              <a:rPr lang="zh-CN" altLang="zh-CN" sz="2200" dirty="0"/>
              <a:t>首先，</a:t>
            </a:r>
            <a:r>
              <a:rPr lang="en-US" altLang="zh-CN" sz="2200" dirty="0" err="1"/>
              <a:t>PyTorch</a:t>
            </a:r>
            <a:r>
              <a:rPr lang="zh-CN" altLang="zh-CN" sz="2200" dirty="0"/>
              <a:t>会将</a:t>
            </a:r>
            <a:r>
              <a:rPr lang="en-US" altLang="zh-CN" sz="2200" dirty="0"/>
              <a:t>x</a:t>
            </a:r>
            <a:r>
              <a:rPr lang="zh-CN" altLang="zh-CN" sz="2200" dirty="0"/>
              <a:t>唯一的</a:t>
            </a:r>
            <a:r>
              <a:rPr lang="en-US" altLang="zh-CN" sz="2200" dirty="0"/>
              <a:t>1</a:t>
            </a:r>
            <a:r>
              <a:rPr lang="zh-CN" altLang="zh-CN" sz="2200" dirty="0"/>
              <a:t>列复制（广播）为</a:t>
            </a:r>
            <a:r>
              <a:rPr lang="en-US" altLang="zh-CN" sz="2200" dirty="0"/>
              <a:t>4</a:t>
            </a:r>
            <a:r>
              <a:rPr lang="zh-CN" altLang="zh-CN" sz="2200" dirty="0"/>
              <a:t>列，使得其列数跟</a:t>
            </a:r>
            <a:r>
              <a:rPr lang="en-US" altLang="zh-CN" sz="2200" dirty="0"/>
              <a:t>y</a:t>
            </a:r>
            <a:r>
              <a:rPr lang="zh-CN" altLang="zh-CN" sz="2200" dirty="0"/>
              <a:t>的列数一样，结果</a:t>
            </a:r>
            <a:r>
              <a:rPr lang="en-US" altLang="zh-CN" sz="2200" dirty="0"/>
              <a:t>x</a:t>
            </a:r>
            <a:r>
              <a:rPr lang="zh-CN" altLang="zh-CN" sz="2200" dirty="0"/>
              <a:t>变为：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1000" dirty="0"/>
          </a:p>
          <a:p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</a:t>
            </a:r>
            <a:r>
              <a:rPr lang="zh-CN" altLang="zh-CN" sz="2200" dirty="0"/>
              <a:t>然后，再将</a:t>
            </a:r>
            <a:r>
              <a:rPr lang="en-US" altLang="zh-CN" sz="2200" dirty="0"/>
              <a:t>y</a:t>
            </a:r>
            <a:r>
              <a:rPr lang="zh-CN" altLang="zh-CN" sz="2200" dirty="0"/>
              <a:t>唯一的</a:t>
            </a:r>
            <a:r>
              <a:rPr lang="en-US" altLang="zh-CN" sz="2200" dirty="0"/>
              <a:t>1</a:t>
            </a:r>
            <a:r>
              <a:rPr lang="zh-CN" altLang="zh-CN" sz="2200" dirty="0"/>
              <a:t>行复制（广播）为</a:t>
            </a:r>
            <a:r>
              <a:rPr lang="en-US" altLang="zh-CN" sz="2200" dirty="0"/>
              <a:t>3</a:t>
            </a:r>
            <a:r>
              <a:rPr lang="zh-CN" altLang="zh-CN" sz="2200" dirty="0"/>
              <a:t>行，以跟</a:t>
            </a:r>
            <a:r>
              <a:rPr lang="en-US" altLang="zh-CN" sz="2200" dirty="0"/>
              <a:t>x</a:t>
            </a:r>
            <a:r>
              <a:rPr lang="zh-CN" altLang="zh-CN" sz="2200" dirty="0"/>
              <a:t>的行数一样，结果</a:t>
            </a:r>
            <a:r>
              <a:rPr lang="en-US" altLang="zh-CN" sz="2200" dirty="0"/>
              <a:t>y</a:t>
            </a:r>
            <a:r>
              <a:rPr lang="zh-CN" altLang="zh-CN" sz="2200" dirty="0"/>
              <a:t>变为：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zh-CN" sz="2200" dirty="0"/>
              <a:t>这样，</a:t>
            </a:r>
            <a:r>
              <a:rPr lang="en-US" altLang="zh-CN" sz="2200" dirty="0"/>
              <a:t>x</a:t>
            </a:r>
            <a:r>
              <a:rPr lang="zh-CN" altLang="zh-CN" sz="2200" dirty="0"/>
              <a:t>和</a:t>
            </a:r>
            <a:r>
              <a:rPr lang="en-US" altLang="zh-CN" sz="2200" dirty="0"/>
              <a:t>y</a:t>
            </a:r>
            <a:r>
              <a:rPr lang="zh-CN" altLang="zh-CN" sz="2200" dirty="0"/>
              <a:t>的形状就完全一样了，最后按元素进行相加即可得到上述结果。</a:t>
            </a:r>
          </a:p>
          <a:p>
            <a:endParaRPr lang="zh-CN" altLang="zh-CN" sz="2200" dirty="0"/>
          </a:p>
          <a:p>
            <a:endParaRPr lang="zh-CN" altLang="zh-CN"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09474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1.4.6  </a:t>
            </a:r>
            <a:r>
              <a:rPr lang="zh-CN" altLang="zh-CN" sz="2800" b="1" dirty="0">
                <a:solidFill>
                  <a:srgbClr val="C00000"/>
                </a:solidFill>
              </a:rPr>
              <a:t>张量的广播机制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EEE156-3E39-42C2-B375-DD2D2FBB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2825115"/>
            <a:ext cx="3886200" cy="1390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CA93C3-2C7E-4383-BDD9-13615970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4555188"/>
            <a:ext cx="3848100" cy="13144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C126C4-BA06-4B05-BA0B-BBA57B5D28DD}"/>
              </a:ext>
            </a:extLst>
          </p:cNvPr>
          <p:cNvSpPr/>
          <p:nvPr/>
        </p:nvSpPr>
        <p:spPr>
          <a:xfrm>
            <a:off x="7713717" y="3077860"/>
            <a:ext cx="4069080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这并不是任意两个形状不同的张量都可以用广播机制实现相加功能。实际上，认真分析广播机制可以发现，复制操作是针对长度为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的维进行的；如果复制后仍然无法使得两个张量的形状一样，那么就无法实现这两个张量的相加。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3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111020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完成梯度计算是深度学习框架的基本功能，因为深度学习模型需要梯度来更新参数，从而达到参数学习之目的。</a:t>
            </a:r>
            <a:r>
              <a:rPr lang="en-US" altLang="zh-CN" sz="2200" dirty="0" err="1"/>
              <a:t>PyTorch</a:t>
            </a:r>
            <a:r>
              <a:rPr lang="zh-CN" altLang="zh-CN" sz="2200" dirty="0"/>
              <a:t>框架也不例外，它也可以非常容易地实现梯度的计算。了解梯度计算的基本原理有利于掌握深度学习的基础理论和方法。先观察下列函数：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1.4.7  </a:t>
            </a:r>
            <a:r>
              <a:rPr lang="zh-CN" altLang="zh-CN" sz="2800" b="1" dirty="0">
                <a:solidFill>
                  <a:srgbClr val="C00000"/>
                </a:solidFill>
              </a:rPr>
              <a:t>梯度的自动计算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85AC37-88D9-4935-A38B-07C9D46B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790" y="3276495"/>
            <a:ext cx="2033248" cy="949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CCBDC7-793C-443F-AFF9-D86C0E181741}"/>
                  </a:ext>
                </a:extLst>
              </p:cNvPr>
              <p:cNvSpPr/>
              <p:nvPr/>
            </p:nvSpPr>
            <p:spPr>
              <a:xfrm>
                <a:off x="529720" y="4553263"/>
                <a:ext cx="10861040" cy="1354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根据导数的求导公式知道，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2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2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2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2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zh-CN" altLang="zh-CN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num>
                      <m:den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2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200" kern="1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2·z·4·</a:t>
                </a:r>
                <a:r>
                  <a:rPr lang="en-US" altLang="zh-CN" sz="2200" i="1" kern="1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200" kern="1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8·z·</a:t>
                </a:r>
                <a:r>
                  <a:rPr lang="en-US" altLang="zh-CN" sz="2200" i="1" kern="1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，同理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2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</m:t>
                        </m:r>
                        <m:r>
                          <a:rPr lang="en-US" altLang="zh-CN" sz="22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2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-</a:t>
                </a:r>
                <a:r>
                  <a:rPr lang="en-US" altLang="zh-CN" sz="2200" kern="1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24·z·</a:t>
                </a:r>
                <a:r>
                  <a:rPr lang="en-US" altLang="zh-CN" sz="2200" i="1" kern="1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。如果令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3.0, 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2.0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-6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。于是，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3.0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上的梯度为</a:t>
                </a:r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-144.0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2.0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上的梯度为</a:t>
                </a:r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288.0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200" i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-6.0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上的梯度为</a:t>
                </a:r>
                <a:r>
                  <a:rPr lang="en-US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-12.0</a:t>
                </a:r>
                <a:r>
                  <a:rPr lang="zh-CN" altLang="zh-CN" sz="22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2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CCBDC7-793C-443F-AFF9-D86C0E181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20" y="4553263"/>
                <a:ext cx="10861040" cy="1354410"/>
              </a:xfrm>
              <a:prstGeom prst="rect">
                <a:avLst/>
              </a:prstGeom>
              <a:blipFill>
                <a:blip r:embed="rId4"/>
                <a:stretch>
                  <a:fillRect l="-730" r="-730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46933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1110207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在</a:t>
            </a:r>
            <a:r>
              <a:rPr lang="en-US" altLang="zh-CN" sz="2200" dirty="0" err="1"/>
              <a:t>PyTorch</a:t>
            </a:r>
            <a:r>
              <a:rPr lang="zh-CN" altLang="zh-CN" sz="2200" dirty="0"/>
              <a:t>框架中，我们可以用下列代码来计算上述导数：</a:t>
            </a:r>
          </a:p>
          <a:p>
            <a:r>
              <a:rPr lang="en-US" altLang="zh-CN" sz="2200" dirty="0"/>
              <a:t> 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x=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torch.tensor</a:t>
            </a:r>
            <a:r>
              <a:rPr lang="en-US" altLang="zh-CN" sz="2200" b="1" dirty="0">
                <a:solidFill>
                  <a:srgbClr val="00B050"/>
                </a:solidFill>
              </a:rPr>
              <a:t>([3.],</a:t>
            </a:r>
            <a:r>
              <a:rPr lang="en-US" altLang="zh-CN" sz="2200" b="1" dirty="0" err="1">
                <a:solidFill>
                  <a:srgbClr val="00B050"/>
                </a:solidFill>
              </a:rPr>
              <a:t>requires_grad</a:t>
            </a:r>
            <a:r>
              <a:rPr lang="en-US" altLang="zh-CN" sz="2200" b="1" dirty="0">
                <a:solidFill>
                  <a:srgbClr val="00B050"/>
                </a:solidFill>
              </a:rPr>
              <a:t>=True)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y=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torch.tensor</a:t>
            </a:r>
            <a:r>
              <a:rPr lang="en-US" altLang="zh-CN" sz="2200" b="1" dirty="0">
                <a:solidFill>
                  <a:srgbClr val="00B050"/>
                </a:solidFill>
              </a:rPr>
              <a:t>([2.],</a:t>
            </a:r>
            <a:r>
              <a:rPr lang="en-US" altLang="zh-CN" sz="2200" b="1" dirty="0" err="1">
                <a:solidFill>
                  <a:srgbClr val="00B050"/>
                </a:solidFill>
              </a:rPr>
              <a:t>requires_grad</a:t>
            </a:r>
            <a:r>
              <a:rPr lang="en-US" altLang="zh-CN" sz="2200" b="1" dirty="0">
                <a:solidFill>
                  <a:srgbClr val="00B050"/>
                </a:solidFill>
              </a:rPr>
              <a:t>=True)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z = 2*x**2-6*y**2  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f = z**2     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 err="1">
                <a:solidFill>
                  <a:srgbClr val="00B050"/>
                </a:solidFill>
              </a:rPr>
              <a:t>f.backward</a:t>
            </a:r>
            <a:r>
              <a:rPr lang="en-US" altLang="zh-CN" sz="2200" b="1" dirty="0">
                <a:solidFill>
                  <a:srgbClr val="00B050"/>
                </a:solidFill>
              </a:rPr>
              <a:t>()  #</a:t>
            </a:r>
            <a:r>
              <a:rPr lang="zh-CN" altLang="zh-CN" sz="2200" b="1" dirty="0">
                <a:solidFill>
                  <a:srgbClr val="00B050"/>
                </a:solidFill>
              </a:rPr>
              <a:t>自动求导</a:t>
            </a:r>
            <a:r>
              <a:rPr lang="en-US" altLang="zh-CN" sz="2200" b="1" dirty="0">
                <a:solidFill>
                  <a:srgbClr val="00B050"/>
                </a:solidFill>
              </a:rPr>
              <a:t> 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print('f</a:t>
            </a:r>
            <a:r>
              <a:rPr lang="zh-CN" altLang="zh-CN" sz="2200" b="1" dirty="0">
                <a:solidFill>
                  <a:srgbClr val="00B050"/>
                </a:solidFill>
              </a:rPr>
              <a:t>的值为：</a:t>
            </a:r>
            <a:r>
              <a:rPr lang="en-US" altLang="zh-CN" sz="2200" b="1" dirty="0">
                <a:solidFill>
                  <a:srgbClr val="00B050"/>
                </a:solidFill>
              </a:rPr>
              <a:t>',</a:t>
            </a:r>
            <a:r>
              <a:rPr lang="en-US" altLang="zh-CN" sz="2200" b="1" dirty="0" err="1">
                <a:solidFill>
                  <a:srgbClr val="00B050"/>
                </a:solidFill>
              </a:rPr>
              <a:t>f.item</a:t>
            </a:r>
            <a:r>
              <a:rPr lang="en-US" altLang="zh-CN" sz="2200" b="1" dirty="0">
                <a:solidFill>
                  <a:srgbClr val="00B050"/>
                </a:solidFill>
              </a:rPr>
              <a:t>())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print('f</a:t>
            </a:r>
            <a:r>
              <a:rPr lang="zh-CN" altLang="zh-CN" sz="2200" b="1" dirty="0">
                <a:solidFill>
                  <a:srgbClr val="00B050"/>
                </a:solidFill>
              </a:rPr>
              <a:t>关于</a:t>
            </a:r>
            <a:r>
              <a:rPr lang="en-US" altLang="zh-CN" sz="2200" b="1" dirty="0">
                <a:solidFill>
                  <a:srgbClr val="00B050"/>
                </a:solidFill>
              </a:rPr>
              <a:t>x</a:t>
            </a:r>
            <a:r>
              <a:rPr lang="zh-CN" altLang="zh-CN" sz="2200" b="1" dirty="0">
                <a:solidFill>
                  <a:srgbClr val="00B050"/>
                </a:solidFill>
              </a:rPr>
              <a:t>的梯度为：</a:t>
            </a:r>
            <a:r>
              <a:rPr lang="en-US" altLang="zh-CN" sz="2200" b="1" dirty="0">
                <a:solidFill>
                  <a:srgbClr val="00B050"/>
                </a:solidFill>
              </a:rPr>
              <a:t>',</a:t>
            </a:r>
            <a:r>
              <a:rPr lang="en-US" altLang="zh-CN" sz="2200" b="1" dirty="0" err="1">
                <a:solidFill>
                  <a:srgbClr val="00B050"/>
                </a:solidFill>
              </a:rPr>
              <a:t>x.grad.item</a:t>
            </a:r>
            <a:r>
              <a:rPr lang="en-US" altLang="zh-CN" sz="2200" b="1" dirty="0">
                <a:solidFill>
                  <a:srgbClr val="00B050"/>
                </a:solidFill>
              </a:rPr>
              <a:t>())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print('f</a:t>
            </a:r>
            <a:r>
              <a:rPr lang="zh-CN" altLang="zh-CN" sz="2200" b="1" dirty="0">
                <a:solidFill>
                  <a:srgbClr val="00B050"/>
                </a:solidFill>
              </a:rPr>
              <a:t>关于</a:t>
            </a:r>
            <a:r>
              <a:rPr lang="en-US" altLang="zh-CN" sz="2200" b="1" dirty="0">
                <a:solidFill>
                  <a:srgbClr val="00B050"/>
                </a:solidFill>
              </a:rPr>
              <a:t>y</a:t>
            </a:r>
            <a:r>
              <a:rPr lang="zh-CN" altLang="zh-CN" sz="2200" b="1" dirty="0">
                <a:solidFill>
                  <a:srgbClr val="00B050"/>
                </a:solidFill>
              </a:rPr>
              <a:t>的梯度为：</a:t>
            </a:r>
            <a:r>
              <a:rPr lang="en-US" altLang="zh-CN" sz="2200" b="1" dirty="0">
                <a:solidFill>
                  <a:srgbClr val="00B050"/>
                </a:solidFill>
              </a:rPr>
              <a:t>',</a:t>
            </a:r>
            <a:r>
              <a:rPr lang="en-US" altLang="zh-CN" sz="2200" b="1" dirty="0" err="1">
                <a:solidFill>
                  <a:srgbClr val="00B050"/>
                </a:solidFill>
              </a:rPr>
              <a:t>y.grad.item</a:t>
            </a:r>
            <a:r>
              <a:rPr lang="en-US" altLang="zh-CN" sz="2200" b="1" dirty="0">
                <a:solidFill>
                  <a:srgbClr val="00B050"/>
                </a:solidFill>
              </a:rPr>
              <a:t>())</a:t>
            </a: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r>
              <a:rPr lang="zh-CN" altLang="zh-CN" sz="2200" dirty="0"/>
              <a:t>当执行</a:t>
            </a:r>
            <a:r>
              <a:rPr lang="en-US" altLang="zh-CN" sz="2200" dirty="0" err="1"/>
              <a:t>f.backward</a:t>
            </a:r>
            <a:r>
              <a:rPr lang="en-US" altLang="zh-CN" sz="2200" dirty="0"/>
              <a:t>()</a:t>
            </a:r>
            <a:r>
              <a:rPr lang="zh-CN" altLang="zh-CN" sz="2200" dirty="0"/>
              <a:t>的时候，</a:t>
            </a:r>
            <a:r>
              <a:rPr lang="en-US" altLang="zh-CN" sz="2200" dirty="0" err="1"/>
              <a:t>PyTorch</a:t>
            </a:r>
            <a:r>
              <a:rPr lang="zh-CN" altLang="zh-CN" sz="2200" dirty="0"/>
              <a:t>会调用反向传播算法自动计算</a:t>
            </a:r>
            <a:r>
              <a:rPr lang="en-US" altLang="zh-CN" sz="2200" i="1" dirty="0"/>
              <a:t>f</a:t>
            </a:r>
            <a:r>
              <a:rPr lang="zh-CN" altLang="zh-CN" sz="2200" dirty="0"/>
              <a:t>关于</a:t>
            </a:r>
            <a:r>
              <a:rPr lang="en-US" altLang="zh-CN" sz="2200" i="1" dirty="0"/>
              <a:t>x</a:t>
            </a:r>
            <a:r>
              <a:rPr lang="zh-CN" altLang="zh-CN" sz="2200" dirty="0"/>
              <a:t>和</a:t>
            </a:r>
            <a:r>
              <a:rPr lang="en-US" altLang="zh-CN" sz="2200" i="1" dirty="0"/>
              <a:t>y</a:t>
            </a:r>
            <a:r>
              <a:rPr lang="zh-CN" altLang="zh-CN" sz="2200" dirty="0"/>
              <a:t>在</a:t>
            </a:r>
            <a:r>
              <a:rPr lang="en-US" altLang="zh-CN" sz="2200" i="1" dirty="0"/>
              <a:t>x</a:t>
            </a:r>
            <a:r>
              <a:rPr lang="en-US" altLang="zh-CN" sz="2200" dirty="0"/>
              <a:t> = 3.0, </a:t>
            </a:r>
            <a:r>
              <a:rPr lang="en-US" altLang="zh-CN" sz="2200" i="1" dirty="0"/>
              <a:t>y</a:t>
            </a:r>
            <a:r>
              <a:rPr lang="en-US" altLang="zh-CN" sz="2200" dirty="0"/>
              <a:t> = 2.0</a:t>
            </a:r>
            <a:r>
              <a:rPr lang="zh-CN" altLang="zh-CN" sz="2200" dirty="0"/>
              <a:t>上的导数（梯度）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73B40534-FB9A-47A8-8EEB-A3DBBEF38F5D}"/>
              </a:ext>
            </a:extLst>
          </p:cNvPr>
          <p:cNvSpPr/>
          <p:nvPr/>
        </p:nvSpPr>
        <p:spPr>
          <a:xfrm>
            <a:off x="5687323" y="3561258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A60C52-1286-446F-84CA-C479404D4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29" y="3228414"/>
            <a:ext cx="4095750" cy="13144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AFDF6B-7A04-44A0-86AD-45DD1D5D764C}"/>
              </a:ext>
            </a:extLst>
          </p:cNvPr>
          <p:cNvSpPr/>
          <p:nvPr/>
        </p:nvSpPr>
        <p:spPr>
          <a:xfrm>
            <a:off x="5171440" y="2212751"/>
            <a:ext cx="530352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zh-CN" altLang="en-US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张量有一个属性</a:t>
            </a:r>
            <a:r>
              <a:rPr lang="en-US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en-US" altLang="zh-CN" sz="15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requires_grad</a:t>
            </a: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，其默认值为</a:t>
            </a:r>
            <a:r>
              <a:rPr lang="en-US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，表示不能计算它的梯度（以提高计算效率和节省内存等）。因此，在定义张量</a:t>
            </a:r>
            <a:r>
              <a:rPr lang="en-US" altLang="zh-CN" sz="15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5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时，需要显式说明它们的</a:t>
            </a:r>
            <a:r>
              <a:rPr lang="en-US" altLang="zh-CN" sz="15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requires_grad</a:t>
            </a: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属性值为</a:t>
            </a:r>
            <a:r>
              <a:rPr lang="en-US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sz="15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5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293910-1D85-4BB6-AF48-8C876C460345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1.4.7  </a:t>
            </a:r>
            <a:r>
              <a:rPr lang="zh-CN" altLang="zh-CN" sz="2800" b="1" dirty="0">
                <a:solidFill>
                  <a:srgbClr val="C00000"/>
                </a:solidFill>
              </a:rPr>
              <a:t>梯度的自动计算</a:t>
            </a:r>
          </a:p>
        </p:txBody>
      </p:sp>
    </p:spTree>
    <p:extLst>
      <p:ext uri="{BB962C8B-B14F-4D97-AF65-F5344CB8AC3E}">
        <p14:creationId xmlns:p14="http://schemas.microsoft.com/office/powerpoint/2010/main" val="1811742825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111020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</a:rPr>
              <a:t>保留</a:t>
            </a:r>
            <a:r>
              <a:rPr lang="zh-CN" altLang="zh-CN" b="1" dirty="0">
                <a:solidFill>
                  <a:srgbClr val="0033CC"/>
                </a:solidFill>
              </a:rPr>
              <a:t>中间结果梯度</a:t>
            </a:r>
            <a:r>
              <a:rPr lang="zh-CN" altLang="en-US" b="1" dirty="0">
                <a:solidFill>
                  <a:srgbClr val="0033CC"/>
                </a:solidFill>
              </a:rPr>
              <a:t>的方法</a:t>
            </a:r>
            <a:r>
              <a:rPr lang="en-US" altLang="zh-CN" b="1" dirty="0">
                <a:solidFill>
                  <a:srgbClr val="0033CC"/>
                </a:solidFill>
              </a:rPr>
              <a:t>——hook</a:t>
            </a:r>
            <a:r>
              <a:rPr lang="zh-CN" altLang="zh-CN" b="1" dirty="0">
                <a:solidFill>
                  <a:srgbClr val="0033CC"/>
                </a:solidFill>
              </a:rPr>
              <a:t>（钩子）</a:t>
            </a:r>
            <a:endParaRPr lang="en-US" altLang="zh-CN" b="1" dirty="0">
              <a:solidFill>
                <a:srgbClr val="0033CC"/>
              </a:solidFill>
            </a:endParaRPr>
          </a:p>
          <a:p>
            <a:r>
              <a:rPr lang="zh-CN" altLang="zh-CN" dirty="0"/>
              <a:t>在自动计算梯度的过程中，中间结果的梯度不会自动被保留下来。但我们可以为某一个中间变量注册一个</a:t>
            </a:r>
            <a:r>
              <a:rPr lang="en-US" altLang="zh-CN" dirty="0"/>
              <a:t>hook</a:t>
            </a:r>
            <a:r>
              <a:rPr lang="zh-CN" altLang="zh-CN" dirty="0"/>
              <a:t>（钩子），从而利用该</a:t>
            </a:r>
            <a:r>
              <a:rPr lang="en-US" altLang="zh-CN" dirty="0"/>
              <a:t>hook</a:t>
            </a:r>
            <a:r>
              <a:rPr lang="zh-CN" altLang="zh-CN" dirty="0"/>
              <a:t>来获取（勾住）中间变量的梯度信息。例如，为获得中间变量</a:t>
            </a:r>
            <a:r>
              <a:rPr lang="en-US" altLang="zh-CN" i="1" dirty="0"/>
              <a:t>z</a:t>
            </a:r>
            <a:r>
              <a:rPr lang="zh-CN" altLang="zh-CN" dirty="0"/>
              <a:t>的梯度，可以用下列代码实现：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>
                <a:solidFill>
                  <a:srgbClr val="00B050"/>
                </a:solidFill>
              </a:rPr>
              <a:t>def </a:t>
            </a:r>
            <a:r>
              <a:rPr lang="en-US" altLang="zh-CN" b="1" dirty="0" err="1">
                <a:solidFill>
                  <a:srgbClr val="00B050"/>
                </a:solidFill>
              </a:rPr>
              <a:t>get_z_grad</a:t>
            </a:r>
            <a:r>
              <a:rPr lang="en-US" altLang="zh-CN" b="1" dirty="0">
                <a:solidFill>
                  <a:srgbClr val="00B050"/>
                </a:solidFill>
              </a:rPr>
              <a:t>(g):  #</a:t>
            </a:r>
            <a:r>
              <a:rPr lang="zh-CN" altLang="zh-CN" b="1" dirty="0">
                <a:solidFill>
                  <a:srgbClr val="00B050"/>
                </a:solidFill>
              </a:rPr>
              <a:t>定义一个</a:t>
            </a:r>
            <a:r>
              <a:rPr lang="en-US" altLang="zh-CN" b="1" dirty="0">
                <a:solidFill>
                  <a:srgbClr val="00B050"/>
                </a:solidFill>
              </a:rPr>
              <a:t>hook</a:t>
            </a:r>
            <a:endParaRPr lang="zh-CN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    global </a:t>
            </a:r>
            <a:r>
              <a:rPr lang="en-US" altLang="zh-CN" b="1" dirty="0" err="1">
                <a:solidFill>
                  <a:srgbClr val="00B050"/>
                </a:solidFill>
              </a:rPr>
              <a:t>z_grad</a:t>
            </a:r>
            <a:r>
              <a:rPr lang="en-US" altLang="zh-CN" b="1" dirty="0">
                <a:solidFill>
                  <a:srgbClr val="00B050"/>
                </a:solidFill>
              </a:rPr>
              <a:t>  #</a:t>
            </a:r>
            <a:r>
              <a:rPr lang="zh-CN" altLang="zh-CN" b="1" dirty="0">
                <a:solidFill>
                  <a:srgbClr val="00B050"/>
                </a:solidFill>
              </a:rPr>
              <a:t>定义全局变量，用于存放梯度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    </a:t>
            </a:r>
            <a:r>
              <a:rPr lang="en-US" altLang="zh-CN" b="1" dirty="0" err="1">
                <a:solidFill>
                  <a:srgbClr val="00B050"/>
                </a:solidFill>
              </a:rPr>
              <a:t>z_grad</a:t>
            </a:r>
            <a:r>
              <a:rPr lang="en-US" altLang="zh-CN" b="1" dirty="0">
                <a:solidFill>
                  <a:srgbClr val="00B050"/>
                </a:solidFill>
              </a:rPr>
              <a:t> = g</a:t>
            </a:r>
            <a:endParaRPr lang="zh-CN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    return None</a:t>
            </a:r>
            <a:endParaRPr lang="zh-CN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x = </a:t>
            </a:r>
            <a:r>
              <a:rPr lang="en-US" altLang="zh-CN" b="1" dirty="0" err="1">
                <a:solidFill>
                  <a:srgbClr val="00B050"/>
                </a:solidFill>
              </a:rPr>
              <a:t>torch.tensor</a:t>
            </a:r>
            <a:r>
              <a:rPr lang="en-US" altLang="zh-CN" b="1" dirty="0">
                <a:solidFill>
                  <a:srgbClr val="00B050"/>
                </a:solidFill>
              </a:rPr>
              <a:t>([3.], </a:t>
            </a:r>
            <a:r>
              <a:rPr lang="en-US" altLang="zh-CN" b="1" dirty="0" err="1">
                <a:solidFill>
                  <a:srgbClr val="00B050"/>
                </a:solidFill>
              </a:rPr>
              <a:t>requires_grad</a:t>
            </a:r>
            <a:r>
              <a:rPr lang="en-US" altLang="zh-CN" b="1" dirty="0">
                <a:solidFill>
                  <a:srgbClr val="00B050"/>
                </a:solidFill>
              </a:rPr>
              <a:t>=True)</a:t>
            </a:r>
            <a:endParaRPr lang="zh-CN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y = </a:t>
            </a:r>
            <a:r>
              <a:rPr lang="en-US" altLang="zh-CN" b="1" dirty="0" err="1">
                <a:solidFill>
                  <a:srgbClr val="00B050"/>
                </a:solidFill>
              </a:rPr>
              <a:t>torch.tensor</a:t>
            </a:r>
            <a:r>
              <a:rPr lang="en-US" altLang="zh-CN" b="1" dirty="0">
                <a:solidFill>
                  <a:srgbClr val="00B050"/>
                </a:solidFill>
              </a:rPr>
              <a:t>([2.], </a:t>
            </a:r>
            <a:r>
              <a:rPr lang="en-US" altLang="zh-CN" b="1" dirty="0" err="1">
                <a:solidFill>
                  <a:srgbClr val="00B050"/>
                </a:solidFill>
              </a:rPr>
              <a:t>requires_grad</a:t>
            </a:r>
            <a:r>
              <a:rPr lang="en-US" altLang="zh-CN" b="1" dirty="0">
                <a:solidFill>
                  <a:srgbClr val="00B050"/>
                </a:solidFill>
              </a:rPr>
              <a:t>=True)</a:t>
            </a:r>
            <a:endParaRPr lang="zh-CN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z = 2 * x ** 2 - 6 * y ** 2   </a:t>
            </a:r>
            <a:endParaRPr lang="zh-CN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f = z ** 2  </a:t>
            </a:r>
            <a:endParaRPr lang="zh-CN" altLang="zh-CN" b="1" dirty="0">
              <a:solidFill>
                <a:srgbClr val="00B050"/>
              </a:solidFill>
            </a:endParaRPr>
          </a:p>
          <a:p>
            <a:r>
              <a:rPr lang="en-US" altLang="zh-CN" b="1" dirty="0" err="1">
                <a:solidFill>
                  <a:srgbClr val="00B050"/>
                </a:solidFill>
              </a:rPr>
              <a:t>z.register_hook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</a:rPr>
              <a:t>get_z_grad</a:t>
            </a:r>
            <a:r>
              <a:rPr lang="en-US" altLang="zh-CN" b="1" dirty="0">
                <a:solidFill>
                  <a:srgbClr val="00B050"/>
                </a:solidFill>
              </a:rPr>
              <a:t>)  #</a:t>
            </a:r>
            <a:r>
              <a:rPr lang="zh-CN" altLang="zh-CN" b="1" dirty="0">
                <a:solidFill>
                  <a:srgbClr val="00B050"/>
                </a:solidFill>
              </a:rPr>
              <a:t>注册该</a:t>
            </a:r>
            <a:r>
              <a:rPr lang="en-US" altLang="zh-CN" b="1" dirty="0">
                <a:solidFill>
                  <a:srgbClr val="00B050"/>
                </a:solidFill>
              </a:rPr>
              <a:t>hook</a:t>
            </a:r>
            <a:r>
              <a:rPr lang="zh-CN" altLang="zh-CN" b="1" dirty="0">
                <a:solidFill>
                  <a:srgbClr val="00B050"/>
                </a:solidFill>
              </a:rPr>
              <a:t>，但必须在</a:t>
            </a:r>
            <a:r>
              <a:rPr lang="en-US" altLang="zh-CN" b="1" dirty="0" err="1">
                <a:solidFill>
                  <a:srgbClr val="00B050"/>
                </a:solidFill>
              </a:rPr>
              <a:t>f.backward</a:t>
            </a:r>
            <a:r>
              <a:rPr lang="en-US" altLang="zh-CN" b="1" dirty="0">
                <a:solidFill>
                  <a:srgbClr val="00B050"/>
                </a:solidFill>
              </a:rPr>
              <a:t>()</a:t>
            </a:r>
            <a:r>
              <a:rPr lang="zh-CN" altLang="zh-CN" b="1" dirty="0">
                <a:solidFill>
                  <a:srgbClr val="00B050"/>
                </a:solidFill>
              </a:rPr>
              <a:t>之前注册</a:t>
            </a:r>
            <a:r>
              <a:rPr lang="en-US" altLang="zh-CN" b="1" dirty="0">
                <a:solidFill>
                  <a:srgbClr val="00B050"/>
                </a:solidFill>
              </a:rPr>
              <a:t>hook</a:t>
            </a:r>
            <a:endParaRPr lang="zh-CN" altLang="zh-CN" b="1" dirty="0">
              <a:solidFill>
                <a:srgbClr val="00B050"/>
              </a:solidFill>
            </a:endParaRPr>
          </a:p>
          <a:p>
            <a:r>
              <a:rPr lang="en-US" altLang="zh-CN" b="1" dirty="0" err="1">
                <a:solidFill>
                  <a:srgbClr val="00B050"/>
                </a:solidFill>
              </a:rPr>
              <a:t>f.backward</a:t>
            </a:r>
            <a:r>
              <a:rPr lang="en-US" altLang="zh-CN" b="1" dirty="0">
                <a:solidFill>
                  <a:srgbClr val="00B050"/>
                </a:solidFill>
              </a:rPr>
              <a:t>()  #</a:t>
            </a:r>
            <a:r>
              <a:rPr lang="zh-CN" altLang="zh-CN" b="1" dirty="0">
                <a:solidFill>
                  <a:srgbClr val="00B050"/>
                </a:solidFill>
              </a:rPr>
              <a:t>自动求导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print('f</a:t>
            </a:r>
            <a:r>
              <a:rPr lang="zh-CN" altLang="zh-CN" b="1" dirty="0">
                <a:solidFill>
                  <a:srgbClr val="00B050"/>
                </a:solidFill>
              </a:rPr>
              <a:t>关于</a:t>
            </a:r>
            <a:r>
              <a:rPr lang="en-US" altLang="zh-CN" b="1" dirty="0">
                <a:solidFill>
                  <a:srgbClr val="00B050"/>
                </a:solidFill>
              </a:rPr>
              <a:t>z</a:t>
            </a:r>
            <a:r>
              <a:rPr lang="zh-CN" altLang="zh-CN" b="1" dirty="0">
                <a:solidFill>
                  <a:srgbClr val="00B050"/>
                </a:solidFill>
              </a:rPr>
              <a:t>的梯度为：</a:t>
            </a:r>
            <a:r>
              <a:rPr lang="en-US" altLang="zh-CN" b="1" dirty="0">
                <a:solidFill>
                  <a:srgbClr val="00B050"/>
                </a:solidFill>
              </a:rPr>
              <a:t>', </a:t>
            </a:r>
            <a:r>
              <a:rPr lang="en-US" altLang="zh-CN" b="1" dirty="0" err="1">
                <a:solidFill>
                  <a:srgbClr val="00B050"/>
                </a:solidFill>
              </a:rPr>
              <a:t>z_grad.item</a:t>
            </a:r>
            <a:r>
              <a:rPr lang="en-US" altLang="zh-CN" b="1" dirty="0">
                <a:solidFill>
                  <a:srgbClr val="00B050"/>
                </a:solidFill>
              </a:rPr>
              <a:t>())</a:t>
            </a:r>
            <a:endParaRPr lang="zh-CN" altLang="zh-CN" b="1" dirty="0">
              <a:solidFill>
                <a:srgbClr val="00B050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执行上述代码后，得到</a:t>
            </a:r>
            <a:r>
              <a:rPr lang="en-US" altLang="zh-CN" i="1" dirty="0"/>
              <a:t>f</a:t>
            </a:r>
            <a:r>
              <a:rPr lang="zh-CN" altLang="zh-CN" dirty="0"/>
              <a:t>关于</a:t>
            </a:r>
            <a:r>
              <a:rPr lang="en-US" altLang="zh-CN" i="1" dirty="0"/>
              <a:t>z</a:t>
            </a:r>
            <a:r>
              <a:rPr lang="zh-CN" altLang="zh-CN" dirty="0"/>
              <a:t>的梯度为</a:t>
            </a:r>
            <a:r>
              <a:rPr lang="en-US" altLang="zh-CN" dirty="0"/>
              <a:t>-12.0</a:t>
            </a:r>
            <a:r>
              <a:rPr lang="zh-CN" altLang="zh-CN" dirty="0"/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C0F5BD-4308-4508-897A-1F5F6D74C158}"/>
              </a:ext>
            </a:extLst>
          </p:cNvPr>
          <p:cNvSpPr/>
          <p:nvPr/>
        </p:nvSpPr>
        <p:spPr>
          <a:xfrm>
            <a:off x="8906640" y="3733522"/>
            <a:ext cx="2218559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zh-CN" altLang="en-US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这些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代码后，得到</a:t>
            </a:r>
            <a:r>
              <a:rPr lang="en-US" altLang="zh-CN" sz="22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200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的梯度为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-12.0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004288-2C28-407B-A4D7-BF09430344D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1.4.7  </a:t>
            </a:r>
            <a:r>
              <a:rPr lang="zh-CN" altLang="zh-CN" sz="2800" b="1" dirty="0">
                <a:solidFill>
                  <a:srgbClr val="C00000"/>
                </a:solidFill>
              </a:rPr>
              <a:t>梯度的自动计算</a:t>
            </a:r>
          </a:p>
        </p:txBody>
      </p:sp>
    </p:spTree>
    <p:extLst>
      <p:ext uri="{BB962C8B-B14F-4D97-AF65-F5344CB8AC3E}">
        <p14:creationId xmlns:p14="http://schemas.microsoft.com/office/powerpoint/2010/main" val="2502705117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1110207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1. </a:t>
            </a:r>
            <a:r>
              <a:rPr lang="zh-CN" altLang="zh-CN" sz="2200" b="1" dirty="0"/>
              <a:t>张量与</a:t>
            </a:r>
            <a:r>
              <a:rPr lang="en-US" altLang="zh-CN" sz="2200" b="1" dirty="0" err="1"/>
              <a:t>numpy</a:t>
            </a:r>
            <a:r>
              <a:rPr lang="zh-CN" altLang="zh-CN" sz="2200" b="1" dirty="0"/>
              <a:t>数组之间的转换</a:t>
            </a:r>
          </a:p>
          <a:p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</a:t>
            </a:r>
            <a:r>
              <a:rPr lang="zh-CN" altLang="zh-CN" sz="2200" b="1" dirty="0"/>
              <a:t>将</a:t>
            </a:r>
            <a:r>
              <a:rPr lang="en-US" altLang="zh-CN" sz="2200" b="1" dirty="0" err="1"/>
              <a:t>numpy</a:t>
            </a:r>
            <a:r>
              <a:rPr lang="zh-CN" altLang="zh-CN" sz="2200" b="1" dirty="0"/>
              <a:t>数组转换为张量</a:t>
            </a:r>
            <a:r>
              <a:rPr lang="zh-CN" altLang="en-US" sz="2200" dirty="0"/>
              <a:t>：</a:t>
            </a:r>
            <a:r>
              <a:rPr lang="zh-CN" altLang="zh-CN" sz="2200" dirty="0"/>
              <a:t>直接将</a:t>
            </a:r>
            <a:r>
              <a:rPr lang="en-US" altLang="zh-CN" sz="2200" dirty="0" err="1"/>
              <a:t>numpy</a:t>
            </a:r>
            <a:r>
              <a:rPr lang="zh-CN" altLang="zh-CN" sz="2200" dirty="0"/>
              <a:t>数组作为内容来定义张量，或者利用</a:t>
            </a:r>
            <a:r>
              <a:rPr lang="en-US" altLang="zh-CN" sz="2200" dirty="0" err="1"/>
              <a:t>torch.from_numpy</a:t>
            </a:r>
            <a:r>
              <a:rPr lang="en-US" altLang="zh-CN" sz="2200" dirty="0"/>
              <a:t>()</a:t>
            </a:r>
            <a:r>
              <a:rPr lang="zh-CN" altLang="zh-CN" sz="2200" dirty="0"/>
              <a:t>函数来实现。例如，下列代码先产生一个</a:t>
            </a:r>
            <a:r>
              <a:rPr lang="en-US" altLang="zh-CN" sz="2200" dirty="0" err="1"/>
              <a:t>numpy</a:t>
            </a:r>
            <a:r>
              <a:rPr lang="zh-CN" altLang="zh-CN" sz="2200" dirty="0"/>
              <a:t>数组</a:t>
            </a:r>
            <a:r>
              <a:rPr lang="en-US" altLang="zh-CN" sz="2200" dirty="0"/>
              <a:t>a</a:t>
            </a:r>
            <a:r>
              <a:rPr lang="zh-CN" altLang="zh-CN" sz="2200" dirty="0"/>
              <a:t>，然后用两种方法将之转化为张量：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a = [[4,1,0], [0,4,2]]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a = </a:t>
            </a:r>
            <a:r>
              <a:rPr lang="en-US" altLang="zh-CN" sz="2200" b="1" dirty="0" err="1">
                <a:solidFill>
                  <a:srgbClr val="00B050"/>
                </a:solidFill>
              </a:rPr>
              <a:t>np.array</a:t>
            </a:r>
            <a:r>
              <a:rPr lang="en-US" altLang="zh-CN" sz="2200" b="1" dirty="0">
                <a:solidFill>
                  <a:srgbClr val="00B050"/>
                </a:solidFill>
              </a:rPr>
              <a:t>(a)			       #</a:t>
            </a:r>
            <a:r>
              <a:rPr lang="zh-CN" altLang="zh-CN" sz="2200" b="1" dirty="0">
                <a:solidFill>
                  <a:srgbClr val="00B050"/>
                </a:solidFill>
              </a:rPr>
              <a:t>先生成一个</a:t>
            </a:r>
            <a:r>
              <a:rPr lang="en-US" altLang="zh-CN" sz="2200" b="1" dirty="0" err="1">
                <a:solidFill>
                  <a:srgbClr val="00B050"/>
                </a:solidFill>
              </a:rPr>
              <a:t>numpy</a:t>
            </a:r>
            <a:r>
              <a:rPr lang="zh-CN" altLang="zh-CN" sz="2200" b="1" dirty="0">
                <a:solidFill>
                  <a:srgbClr val="00B050"/>
                </a:solidFill>
              </a:rPr>
              <a:t>数组</a:t>
            </a:r>
            <a:r>
              <a:rPr lang="en-US" altLang="zh-CN" sz="2200" b="1" dirty="0">
                <a:solidFill>
                  <a:srgbClr val="00B050"/>
                </a:solidFill>
              </a:rPr>
              <a:t>a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b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torch.tensor</a:t>
            </a:r>
            <a:r>
              <a:rPr lang="en-US" altLang="zh-CN" sz="2200" b="1" dirty="0">
                <a:solidFill>
                  <a:srgbClr val="00B050"/>
                </a:solidFill>
              </a:rPr>
              <a:t>(a)			#</a:t>
            </a:r>
            <a:r>
              <a:rPr lang="zh-CN" altLang="zh-CN" sz="2200" b="1" dirty="0">
                <a:solidFill>
                  <a:srgbClr val="00B050"/>
                </a:solidFill>
              </a:rPr>
              <a:t>转化为张量</a:t>
            </a:r>
            <a:r>
              <a:rPr lang="en-US" altLang="zh-CN" sz="2200" b="1" dirty="0">
                <a:solidFill>
                  <a:srgbClr val="00B050"/>
                </a:solidFill>
              </a:rPr>
              <a:t>b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c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torch.from_numpy</a:t>
            </a:r>
            <a:r>
              <a:rPr lang="en-US" altLang="zh-CN" sz="2200" b="1" dirty="0">
                <a:solidFill>
                  <a:srgbClr val="00B050"/>
                </a:solidFill>
              </a:rPr>
              <a:t>(a)	#</a:t>
            </a:r>
            <a:r>
              <a:rPr lang="zh-CN" altLang="zh-CN" sz="2200" b="1" dirty="0">
                <a:solidFill>
                  <a:srgbClr val="00B050"/>
                </a:solidFill>
              </a:rPr>
              <a:t>转化为张量</a:t>
            </a:r>
            <a:r>
              <a:rPr lang="en-US" altLang="zh-CN" sz="2200" b="1" dirty="0">
                <a:solidFill>
                  <a:srgbClr val="00B050"/>
                </a:solidFill>
              </a:rPr>
              <a:t>c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可以验证，</a:t>
            </a:r>
            <a:r>
              <a:rPr lang="en-US" altLang="zh-CN" sz="2200" dirty="0"/>
              <a:t>b</a:t>
            </a:r>
            <a:r>
              <a:rPr lang="zh-CN" altLang="zh-CN" sz="2200" dirty="0"/>
              <a:t>和</a:t>
            </a:r>
            <a:r>
              <a:rPr lang="en-US" altLang="zh-CN" sz="2200" dirty="0"/>
              <a:t>c</a:t>
            </a:r>
            <a:r>
              <a:rPr lang="zh-CN" altLang="zh-CN" sz="2200" dirty="0"/>
              <a:t>是一样的</a:t>
            </a:r>
            <a:r>
              <a:rPr lang="zh-CN" altLang="en-US" sz="2200" dirty="0"/>
              <a:t>张量</a:t>
            </a:r>
            <a:r>
              <a:rPr lang="zh-CN" altLang="zh-CN" sz="2200" dirty="0"/>
              <a:t>。</a:t>
            </a:r>
          </a:p>
          <a:p>
            <a:endParaRPr lang="en-US" altLang="zh-CN" sz="2200" dirty="0"/>
          </a:p>
          <a:p>
            <a:endParaRPr lang="zh-CN" altLang="zh-CN"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74D2C-A17C-47E8-B460-A53D372527BC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1.4.8  </a:t>
            </a:r>
            <a:r>
              <a:rPr lang="zh-CN" altLang="zh-CN" sz="2800" b="1" dirty="0">
                <a:solidFill>
                  <a:srgbClr val="C00000"/>
                </a:solidFill>
              </a:rPr>
              <a:t>张量与其他对象的相互转换</a:t>
            </a:r>
          </a:p>
        </p:txBody>
      </p:sp>
    </p:spTree>
    <p:extLst>
      <p:ext uri="{BB962C8B-B14F-4D97-AF65-F5344CB8AC3E}">
        <p14:creationId xmlns:p14="http://schemas.microsoft.com/office/powerpoint/2010/main" val="662866300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808147"/>
            <a:ext cx="1110207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</a:t>
            </a:r>
            <a:r>
              <a:rPr lang="zh-CN" altLang="zh-CN" sz="2200" b="1" dirty="0"/>
              <a:t>将给定的张量转化为数组</a:t>
            </a:r>
            <a:r>
              <a:rPr lang="zh-CN" altLang="en-US" sz="2200" dirty="0"/>
              <a:t>：</a:t>
            </a:r>
            <a:r>
              <a:rPr lang="zh-CN" altLang="zh-CN" sz="2200" dirty="0"/>
              <a:t>可以利用</a:t>
            </a:r>
            <a:r>
              <a:rPr lang="en-US" altLang="zh-CN" sz="2200" dirty="0" err="1"/>
              <a:t>np.array</a:t>
            </a:r>
            <a:r>
              <a:rPr lang="en-US" altLang="zh-CN" sz="2200" dirty="0"/>
              <a:t>(), </a:t>
            </a:r>
            <a:r>
              <a:rPr lang="en-US" altLang="zh-CN" sz="2200" dirty="0" err="1"/>
              <a:t>numpy</a:t>
            </a:r>
            <a:r>
              <a:rPr lang="en-US" altLang="zh-CN" sz="2200" dirty="0"/>
              <a:t>()</a:t>
            </a:r>
            <a:r>
              <a:rPr lang="zh-CN" altLang="zh-CN" sz="2200" dirty="0"/>
              <a:t>等函数</a:t>
            </a:r>
            <a:r>
              <a:rPr lang="zh-CN" altLang="en-US" sz="2200" dirty="0"/>
              <a:t>来实现</a:t>
            </a:r>
            <a:r>
              <a:rPr lang="zh-CN" altLang="zh-CN" sz="2200" dirty="0"/>
              <a:t>。例如，下列代码可以将张量</a:t>
            </a:r>
            <a:r>
              <a:rPr lang="en-US" altLang="zh-CN" sz="2200" i="1" dirty="0"/>
              <a:t>x</a:t>
            </a:r>
            <a:r>
              <a:rPr lang="zh-CN" altLang="zh-CN" sz="2200" dirty="0"/>
              <a:t>转化为数组</a:t>
            </a:r>
            <a:r>
              <a:rPr lang="en-US" altLang="zh-CN" sz="2200" dirty="0"/>
              <a:t>a</a:t>
            </a:r>
            <a:r>
              <a:rPr lang="zh-CN" altLang="zh-CN" sz="2200" dirty="0"/>
              <a:t>和</a:t>
            </a:r>
            <a:r>
              <a:rPr lang="en-US" altLang="zh-CN" sz="2200" dirty="0"/>
              <a:t>b</a:t>
            </a:r>
            <a:r>
              <a:rPr lang="zh-CN" altLang="zh-CN" sz="2200" dirty="0"/>
              <a:t>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b="1" dirty="0">
                <a:solidFill>
                  <a:srgbClr val="00B050"/>
                </a:solidFill>
              </a:rPr>
              <a:t>(0,6,[2,3])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a = </a:t>
            </a:r>
            <a:r>
              <a:rPr lang="en-US" altLang="zh-CN" sz="2200" b="1" dirty="0" err="1">
                <a:solidFill>
                  <a:srgbClr val="00B050"/>
                </a:solidFill>
              </a:rPr>
              <a:t>np.array</a:t>
            </a:r>
            <a:r>
              <a:rPr lang="en-US" altLang="zh-CN" sz="2200" b="1" dirty="0">
                <a:solidFill>
                  <a:srgbClr val="00B050"/>
                </a:solidFill>
              </a:rPr>
              <a:t>(x)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b = </a:t>
            </a:r>
            <a:r>
              <a:rPr lang="en-US" altLang="zh-CN" sz="2200" b="1" dirty="0" err="1">
                <a:solidFill>
                  <a:srgbClr val="00B050"/>
                </a:solidFill>
              </a:rPr>
              <a:t>x.numpy</a:t>
            </a:r>
            <a:r>
              <a:rPr lang="en-US" altLang="zh-CN" sz="2200" b="1" dirty="0">
                <a:solidFill>
                  <a:srgbClr val="00B050"/>
                </a:solidFill>
              </a:rPr>
              <a:t>()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可以验证，</a:t>
            </a:r>
            <a:r>
              <a:rPr lang="en-US" altLang="zh-CN" sz="2200" dirty="0"/>
              <a:t>a</a:t>
            </a:r>
            <a:r>
              <a:rPr lang="zh-CN" altLang="zh-CN" sz="2200" dirty="0"/>
              <a:t>和</a:t>
            </a:r>
            <a:r>
              <a:rPr lang="en-US" altLang="zh-CN" sz="2200" dirty="0"/>
              <a:t>b</a:t>
            </a:r>
            <a:r>
              <a:rPr lang="zh-CN" altLang="zh-CN" sz="2200" dirty="0"/>
              <a:t>是完全相等的。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28FFFE-A77C-4E0C-A2C8-F32E080EEFEA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1.4.8  </a:t>
            </a:r>
            <a:r>
              <a:rPr lang="zh-CN" altLang="zh-CN" sz="2800" b="1" dirty="0">
                <a:solidFill>
                  <a:srgbClr val="C00000"/>
                </a:solidFill>
              </a:rPr>
              <a:t>张量与其他对象的相互转换</a:t>
            </a:r>
          </a:p>
        </p:txBody>
      </p:sp>
    </p:spTree>
    <p:extLst>
      <p:ext uri="{BB962C8B-B14F-4D97-AF65-F5344CB8AC3E}">
        <p14:creationId xmlns:p14="http://schemas.microsoft.com/office/powerpoint/2010/main" val="2670208172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2298963" y="2324809"/>
            <a:ext cx="6987278" cy="2579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/>
              <a:t>张量和</a:t>
            </a:r>
            <a:r>
              <a:rPr lang="en-US" altLang="zh-CN" sz="2200" b="1" dirty="0" err="1"/>
              <a:t>numpy</a:t>
            </a:r>
            <a:r>
              <a:rPr lang="zh-CN" altLang="zh-CN" sz="2200" b="1" dirty="0"/>
              <a:t>数组的区别</a:t>
            </a:r>
            <a:r>
              <a:rPr lang="zh-CN" altLang="en-US" sz="2200" b="1" dirty="0"/>
              <a:t>：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zh-CN" altLang="zh-CN" sz="2200" dirty="0"/>
              <a:t>在</a:t>
            </a:r>
            <a:r>
              <a:rPr lang="en-US" altLang="zh-CN" sz="2200" dirty="0" err="1"/>
              <a:t>PyTorch</a:t>
            </a:r>
            <a:r>
              <a:rPr lang="zh-CN" altLang="zh-CN" sz="2200" dirty="0"/>
              <a:t>中张量可以在</a:t>
            </a:r>
            <a:r>
              <a:rPr lang="en-US" altLang="zh-CN" sz="2200" dirty="0"/>
              <a:t>GPU</a:t>
            </a:r>
            <a:r>
              <a:rPr lang="zh-CN" altLang="zh-CN" sz="2200" dirty="0"/>
              <a:t>上运行，从而提高效率；而</a:t>
            </a:r>
            <a:r>
              <a:rPr lang="en-US" altLang="zh-CN" sz="2200" dirty="0" err="1"/>
              <a:t>numpy</a:t>
            </a:r>
            <a:r>
              <a:rPr lang="zh-CN" altLang="zh-CN" sz="2200" dirty="0"/>
              <a:t>数组只能在</a:t>
            </a:r>
            <a:r>
              <a:rPr lang="en-US" altLang="zh-CN" sz="2200" dirty="0"/>
              <a:t>CPU</a:t>
            </a:r>
            <a:r>
              <a:rPr lang="zh-CN" altLang="zh-CN" sz="2200" dirty="0"/>
              <a:t>上运行，效率会低得多。此外，</a:t>
            </a:r>
            <a:r>
              <a:rPr lang="en-US" altLang="zh-CN" sz="2200" dirty="0" err="1"/>
              <a:t>numpy</a:t>
            </a:r>
            <a:r>
              <a:rPr lang="zh-CN" altLang="zh-CN" sz="2200" dirty="0"/>
              <a:t>数组中元素的类型可以是数值型，也可以是字符串型；而张量中元素的类型只能是数值类型。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1.4.8  </a:t>
            </a:r>
            <a:r>
              <a:rPr lang="zh-CN" altLang="zh-CN" sz="2800" b="1" dirty="0">
                <a:solidFill>
                  <a:srgbClr val="C00000"/>
                </a:solidFill>
              </a:rPr>
              <a:t>张量与其他对象的相互转换</a:t>
            </a:r>
          </a:p>
        </p:txBody>
      </p:sp>
    </p:spTree>
    <p:extLst>
      <p:ext uri="{BB962C8B-B14F-4D97-AF65-F5344CB8AC3E}">
        <p14:creationId xmlns:p14="http://schemas.microsoft.com/office/powerpoint/2010/main" val="3822850580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666241"/>
            <a:ext cx="108813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2. </a:t>
            </a:r>
            <a:r>
              <a:rPr lang="zh-CN" altLang="zh-CN" sz="2200" b="1" dirty="0"/>
              <a:t>张量与</a:t>
            </a:r>
            <a:r>
              <a:rPr lang="en-US" altLang="zh-CN" sz="2200" b="1" dirty="0" err="1"/>
              <a:t>PIL</a:t>
            </a:r>
            <a:r>
              <a:rPr lang="zh-CN" altLang="zh-CN" sz="2200" b="1" dirty="0"/>
              <a:t>格式图像之间的转换</a:t>
            </a:r>
          </a:p>
          <a:p>
            <a:r>
              <a:rPr lang="zh-CN" altLang="zh-CN" sz="2200" dirty="0"/>
              <a:t>张量主要是在模型当中</a:t>
            </a:r>
            <a:r>
              <a:rPr lang="en-US" altLang="zh-CN" sz="2200" dirty="0"/>
              <a:t>“</a:t>
            </a:r>
            <a:r>
              <a:rPr lang="zh-CN" altLang="zh-CN" sz="2200" dirty="0"/>
              <a:t>流动</a:t>
            </a:r>
            <a:r>
              <a:rPr lang="en-US" altLang="zh-CN" sz="2200" dirty="0"/>
              <a:t>”</a:t>
            </a:r>
            <a:r>
              <a:rPr lang="zh-CN" altLang="zh-CN" sz="2200" dirty="0"/>
              <a:t>，因而在数据预处理、模型调试等过程中可能需要在张量与</a:t>
            </a:r>
            <a:r>
              <a:rPr lang="en-US" altLang="zh-CN" sz="2200" dirty="0" err="1"/>
              <a:t>PIL</a:t>
            </a:r>
            <a:r>
              <a:rPr lang="zh-CN" altLang="zh-CN" sz="2200" dirty="0"/>
              <a:t>格式图像之间进行转换。</a:t>
            </a:r>
            <a:r>
              <a:rPr lang="en-US" altLang="zh-CN" sz="2200" dirty="0" err="1"/>
              <a:t>PIL</a:t>
            </a:r>
            <a:r>
              <a:rPr lang="zh-CN" altLang="zh-CN" sz="2200" dirty="0"/>
              <a:t>格式是</a:t>
            </a:r>
            <a:r>
              <a:rPr lang="en-US" altLang="zh-CN" sz="2200" dirty="0" err="1"/>
              <a:t>PyTorch</a:t>
            </a:r>
            <a:r>
              <a:rPr lang="zh-CN" altLang="zh-CN" sz="2200" dirty="0"/>
              <a:t>主要推荐的图像格式之一。</a:t>
            </a:r>
          </a:p>
          <a:p>
            <a:r>
              <a:rPr lang="zh-CN" altLang="zh-CN" sz="2200" dirty="0"/>
              <a:t>下面代码先从磁盘上读取图像文件</a:t>
            </a:r>
            <a:r>
              <a:rPr lang="en-US" altLang="zh-CN" sz="2200" dirty="0" err="1"/>
              <a:t>campus.jpg</a:t>
            </a:r>
            <a:r>
              <a:rPr lang="zh-CN" altLang="zh-CN" sz="2200" dirty="0"/>
              <a:t>，得到</a:t>
            </a:r>
            <a:r>
              <a:rPr lang="en-US" altLang="zh-CN" sz="2200" dirty="0" err="1"/>
              <a:t>PIL</a:t>
            </a:r>
            <a:r>
              <a:rPr lang="zh-CN" altLang="zh-CN" sz="2200" dirty="0"/>
              <a:t>格式文件，然后将之转化为张量，再接着调用</a:t>
            </a:r>
            <a:r>
              <a:rPr lang="en-US" altLang="zh-CN" sz="2200" dirty="0" err="1"/>
              <a:t>to_pil_image</a:t>
            </a:r>
            <a:r>
              <a:rPr lang="en-US" altLang="zh-CN" sz="2200" dirty="0"/>
              <a:t>()</a:t>
            </a:r>
            <a:r>
              <a:rPr lang="zh-CN" altLang="zh-CN" sz="2200" dirty="0"/>
              <a:t>函数将张量又转化为</a:t>
            </a:r>
            <a:r>
              <a:rPr lang="en-US" altLang="zh-CN" sz="2200" dirty="0" err="1"/>
              <a:t>PIL</a:t>
            </a:r>
            <a:r>
              <a:rPr lang="zh-CN" altLang="zh-CN" sz="2200" dirty="0"/>
              <a:t>格式文件： </a:t>
            </a:r>
            <a:endParaRPr lang="en-US" altLang="zh-CN" sz="2200" dirty="0"/>
          </a:p>
          <a:p>
            <a:r>
              <a:rPr lang="en-US" altLang="zh-CN" dirty="0">
                <a:solidFill>
                  <a:srgbClr val="00B050"/>
                </a:solidFill>
              </a:rPr>
              <a:t>path = r'./data/Interpretability/images'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name = '</a:t>
            </a:r>
            <a:r>
              <a:rPr lang="en-US" altLang="zh-CN" dirty="0" err="1">
                <a:solidFill>
                  <a:srgbClr val="00B050"/>
                </a:solidFill>
              </a:rPr>
              <a:t>campus.jpg</a:t>
            </a:r>
            <a:r>
              <a:rPr lang="en-US" altLang="zh-CN" dirty="0">
                <a:solidFill>
                  <a:srgbClr val="00B050"/>
                </a:solidFill>
              </a:rPr>
              <a:t>'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img_path</a:t>
            </a:r>
            <a:r>
              <a:rPr lang="en-US" altLang="zh-CN" dirty="0">
                <a:solidFill>
                  <a:srgbClr val="00B050"/>
                </a:solidFill>
              </a:rPr>
              <a:t> = path + '\\' + name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origin_img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Image.open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img_path</a:t>
            </a:r>
            <a:r>
              <a:rPr lang="en-US" altLang="zh-CN" dirty="0">
                <a:solidFill>
                  <a:srgbClr val="00B050"/>
                </a:solidFill>
              </a:rPr>
              <a:t>).convert('</a:t>
            </a:r>
            <a:r>
              <a:rPr lang="en-US" altLang="zh-CN" dirty="0" err="1">
                <a:solidFill>
                  <a:srgbClr val="00B050"/>
                </a:solidFill>
              </a:rPr>
              <a:t>RGB</a:t>
            </a:r>
            <a:r>
              <a:rPr lang="en-US" altLang="zh-CN" dirty="0">
                <a:solidFill>
                  <a:srgbClr val="00B050"/>
                </a:solidFill>
              </a:rPr>
              <a:t>')  #</a:t>
            </a:r>
            <a:r>
              <a:rPr lang="zh-CN" altLang="zh-CN" dirty="0">
                <a:solidFill>
                  <a:srgbClr val="00B050"/>
                </a:solidFill>
              </a:rPr>
              <a:t>打开图片并转换为</a:t>
            </a:r>
            <a:r>
              <a:rPr lang="en-US" altLang="zh-CN" dirty="0" err="1">
                <a:solidFill>
                  <a:srgbClr val="00B050"/>
                </a:solidFill>
              </a:rPr>
              <a:t>RGB</a:t>
            </a:r>
            <a:r>
              <a:rPr lang="zh-CN" altLang="zh-CN" dirty="0">
                <a:solidFill>
                  <a:srgbClr val="00B050"/>
                </a:solidFill>
              </a:rPr>
              <a:t>模型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en-US" altLang="zh-CN" dirty="0" err="1">
                <a:solidFill>
                  <a:srgbClr val="00B050"/>
                </a:solidFill>
              </a:rPr>
              <a:t>PIL</a:t>
            </a:r>
            <a:r>
              <a:rPr lang="en-US" altLang="zh-CN" dirty="0">
                <a:solidFill>
                  <a:srgbClr val="00B050"/>
                </a:solidFill>
              </a:rPr>
              <a:t>----&gt;Tensor</a:t>
            </a:r>
            <a:r>
              <a:rPr lang="zh-CN" altLang="zh-CN" dirty="0">
                <a:solidFill>
                  <a:srgbClr val="00B050"/>
                </a:solidFill>
              </a:rPr>
              <a:t>（转为张量）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img1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np.array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origin_img</a:t>
            </a:r>
            <a:r>
              <a:rPr lang="en-US" altLang="zh-CN" dirty="0">
                <a:solidFill>
                  <a:srgbClr val="00B050"/>
                </a:solidFill>
              </a:rPr>
              <a:t>)    #</a:t>
            </a:r>
            <a:r>
              <a:rPr lang="zh-CN" altLang="zh-CN" dirty="0">
                <a:solidFill>
                  <a:srgbClr val="00B050"/>
                </a:solidFill>
              </a:rPr>
              <a:t>先转为</a:t>
            </a:r>
            <a:r>
              <a:rPr lang="en-US" altLang="zh-CN" dirty="0" err="1">
                <a:solidFill>
                  <a:srgbClr val="00B050"/>
                </a:solidFill>
              </a:rPr>
              <a:t>numpy</a:t>
            </a:r>
            <a:r>
              <a:rPr lang="zh-CN" altLang="zh-CN" dirty="0">
                <a:solidFill>
                  <a:srgbClr val="00B050"/>
                </a:solidFill>
              </a:rPr>
              <a:t>数组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img1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torch.ByteTensor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img1</a:t>
            </a:r>
            <a:r>
              <a:rPr lang="en-US" altLang="zh-CN" dirty="0">
                <a:solidFill>
                  <a:srgbClr val="00B050"/>
                </a:solidFill>
              </a:rPr>
              <a:t>)  #</a:t>
            </a:r>
            <a:r>
              <a:rPr lang="zh-CN" altLang="zh-CN" dirty="0">
                <a:solidFill>
                  <a:srgbClr val="00B050"/>
                </a:solidFill>
              </a:rPr>
              <a:t>再转为张量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#Tensor----&gt;</a:t>
            </a:r>
            <a:r>
              <a:rPr lang="en-US" altLang="zh-CN" dirty="0" err="1">
                <a:solidFill>
                  <a:srgbClr val="00B050"/>
                </a:solidFill>
              </a:rPr>
              <a:t>PIL</a:t>
            </a:r>
            <a:r>
              <a:rPr lang="zh-CN" altLang="zh-CN" dirty="0">
                <a:solidFill>
                  <a:srgbClr val="00B050"/>
                </a:solidFill>
              </a:rPr>
              <a:t>（又转回</a:t>
            </a:r>
            <a:r>
              <a:rPr lang="en-US" altLang="zh-CN" dirty="0" err="1">
                <a:solidFill>
                  <a:srgbClr val="00B050"/>
                </a:solidFill>
              </a:rPr>
              <a:t>PIL</a:t>
            </a:r>
            <a:r>
              <a:rPr lang="zh-CN" altLang="zh-CN" dirty="0">
                <a:solidFill>
                  <a:srgbClr val="00B050"/>
                </a:solidFill>
              </a:rPr>
              <a:t>图像） 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pil_img2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 err="1">
                <a:solidFill>
                  <a:srgbClr val="00B050"/>
                </a:solidFill>
              </a:rPr>
              <a:t>to_pil_image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np.array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img1</a:t>
            </a:r>
            <a:r>
              <a:rPr lang="en-US" altLang="zh-CN" dirty="0">
                <a:solidFill>
                  <a:srgbClr val="00B050"/>
                </a:solidFill>
              </a:rPr>
              <a:t>), mode='</a:t>
            </a:r>
            <a:r>
              <a:rPr lang="en-US" altLang="zh-CN" dirty="0" err="1">
                <a:solidFill>
                  <a:srgbClr val="00B050"/>
                </a:solidFill>
              </a:rPr>
              <a:t>RGB</a:t>
            </a:r>
            <a:r>
              <a:rPr lang="en-US" altLang="zh-CN" dirty="0">
                <a:solidFill>
                  <a:srgbClr val="00B050"/>
                </a:solidFill>
              </a:rPr>
              <a:t>') 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00B050"/>
                </a:solidFill>
              </a:rPr>
              <a:t>plt.imshow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pil_img2</a:t>
            </a:r>
            <a:r>
              <a:rPr lang="en-US" altLang="zh-CN" dirty="0">
                <a:solidFill>
                  <a:srgbClr val="00B050"/>
                </a:solidFill>
              </a:rPr>
              <a:t>) #</a:t>
            </a:r>
            <a:r>
              <a:rPr lang="zh-CN" altLang="zh-CN" dirty="0">
                <a:solidFill>
                  <a:srgbClr val="00B050"/>
                </a:solidFill>
              </a:rPr>
              <a:t>显示图像</a:t>
            </a:r>
          </a:p>
          <a:p>
            <a:r>
              <a:rPr lang="en-US" altLang="zh-CN" dirty="0" err="1">
                <a:solidFill>
                  <a:srgbClr val="00B050"/>
                </a:solidFill>
              </a:rPr>
              <a:t>plt.show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endParaRPr lang="zh-CN" altLang="zh-CN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1.4.8  </a:t>
            </a:r>
            <a:r>
              <a:rPr lang="zh-CN" altLang="zh-CN" sz="2800" b="1" dirty="0">
                <a:solidFill>
                  <a:srgbClr val="C00000"/>
                </a:solidFill>
              </a:rPr>
              <a:t>张量与其他对象的相互转换</a:t>
            </a:r>
          </a:p>
        </p:txBody>
      </p:sp>
    </p:spTree>
    <p:extLst>
      <p:ext uri="{BB962C8B-B14F-4D97-AF65-F5344CB8AC3E}">
        <p14:creationId xmlns:p14="http://schemas.microsoft.com/office/powerpoint/2010/main" val="237132859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人工智能与神经网络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4C9753-CE81-4E9F-B3AE-873C23CEA460}"/>
              </a:ext>
            </a:extLst>
          </p:cNvPr>
          <p:cNvSpPr/>
          <p:nvPr/>
        </p:nvSpPr>
        <p:spPr>
          <a:xfrm>
            <a:off x="335806" y="1090805"/>
            <a:ext cx="11424394" cy="522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人工智能与神经网络</a:t>
            </a:r>
            <a:r>
              <a:rPr lang="en-US" altLang="zh-CN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zh-CN" altLang="en-US" sz="2500" dirty="0"/>
              <a:t>         最近两次人工智能热潮都是由神经网络掀起的，再加上卷积神经网络在图像识别、语音处理等领域的成功应用，很多人直接把神经网络等同于人工智能。实际上，神经网络只是人工智能研究的一个子问题。</a:t>
            </a:r>
            <a:endParaRPr lang="en-US" altLang="zh-CN" sz="2500" dirty="0"/>
          </a:p>
          <a:p>
            <a:pPr>
              <a:lnSpc>
                <a:spcPct val="150000"/>
              </a:lnSpc>
            </a:pPr>
            <a:r>
              <a:rPr lang="zh-CN" altLang="zh-CN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三大学派</a:t>
            </a: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500" dirty="0"/>
              <a:t>符号主义（</a:t>
            </a:r>
            <a:r>
              <a:rPr lang="en-US" altLang="zh-CN" sz="2500" dirty="0" err="1"/>
              <a:t>Symbolicism</a:t>
            </a:r>
            <a:r>
              <a:rPr lang="zh-CN" altLang="zh-CN" sz="2500" dirty="0"/>
              <a:t>）</a:t>
            </a:r>
            <a:endParaRPr lang="en-US" altLang="zh-CN" sz="25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500" dirty="0"/>
              <a:t>联结主义（</a:t>
            </a:r>
            <a:r>
              <a:rPr lang="en-US" altLang="zh-CN" sz="2500" dirty="0"/>
              <a:t>Connectionism</a:t>
            </a:r>
            <a:r>
              <a:rPr lang="zh-CN" altLang="zh-CN" sz="2500" dirty="0"/>
              <a:t>）</a:t>
            </a:r>
            <a:r>
              <a:rPr lang="zh-CN" altLang="en-US" sz="2500" dirty="0"/>
              <a:t>，其中</a:t>
            </a:r>
            <a:r>
              <a:rPr lang="zh-CN" altLang="zh-CN" sz="2500" dirty="0"/>
              <a:t>神经网络就属于联结主义学派，该学派也称为仿生学派（</a:t>
            </a:r>
            <a:r>
              <a:rPr lang="en-US" altLang="zh-CN" sz="2500" dirty="0" err="1"/>
              <a:t>Bionicsism</a:t>
            </a:r>
            <a:r>
              <a:rPr lang="zh-CN" altLang="zh-CN" sz="2500" dirty="0"/>
              <a:t>）或生理学派（</a:t>
            </a:r>
            <a:r>
              <a:rPr lang="en-US" altLang="zh-CN" sz="2500" dirty="0" err="1"/>
              <a:t>Physiologism</a:t>
            </a:r>
            <a:r>
              <a:rPr lang="zh-CN" altLang="zh-CN" sz="2500" dirty="0"/>
              <a:t>）</a:t>
            </a:r>
            <a:endParaRPr lang="en-US" altLang="zh-CN" sz="25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500" dirty="0"/>
              <a:t>行为主义（</a:t>
            </a:r>
            <a:r>
              <a:rPr lang="en-US" altLang="zh-CN" sz="2500" dirty="0" err="1"/>
              <a:t>Actionism</a:t>
            </a:r>
            <a:r>
              <a:rPr lang="zh-CN" altLang="zh-CN" sz="2500" dirty="0"/>
              <a:t>）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79713476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733147"/>
            <a:ext cx="108813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使用</a:t>
            </a:r>
            <a:r>
              <a:rPr lang="en-US" altLang="zh-CN" sz="2200" dirty="0"/>
              <a:t>transforms</a:t>
            </a:r>
            <a:r>
              <a:rPr lang="zh-CN" altLang="zh-CN" sz="2200" dirty="0"/>
              <a:t>模块进行图像格式转换也是经常使用的方法。例如，下列代码利用</a:t>
            </a:r>
            <a:r>
              <a:rPr lang="en-US" altLang="zh-CN" sz="2200" dirty="0"/>
              <a:t>transforms</a:t>
            </a:r>
            <a:r>
              <a:rPr lang="zh-CN" altLang="zh-CN" sz="2200" dirty="0"/>
              <a:t>模块将</a:t>
            </a:r>
            <a:r>
              <a:rPr lang="en-US" altLang="zh-CN" sz="2200" dirty="0" err="1"/>
              <a:t>PIL</a:t>
            </a:r>
            <a:r>
              <a:rPr lang="zh-CN" altLang="zh-CN" sz="2200" dirty="0"/>
              <a:t>图像转换为张量，然后又转换为</a:t>
            </a:r>
            <a:r>
              <a:rPr lang="en-US" altLang="zh-CN" sz="2200" dirty="0" err="1"/>
              <a:t>PIL</a:t>
            </a:r>
            <a:r>
              <a:rPr lang="zh-CN" altLang="zh-CN" sz="2200" dirty="0"/>
              <a:t>图像：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 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import </a:t>
            </a:r>
            <a:r>
              <a:rPr lang="en-US" altLang="zh-CN" sz="2200" dirty="0" err="1">
                <a:solidFill>
                  <a:srgbClr val="00B050"/>
                </a:solidFill>
              </a:rPr>
              <a:t>torchvision.transforms</a:t>
            </a:r>
            <a:r>
              <a:rPr lang="en-US" altLang="zh-CN" sz="2200" dirty="0">
                <a:solidFill>
                  <a:srgbClr val="00B050"/>
                </a:solidFill>
              </a:rPr>
              <a:t> as transforms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#</a:t>
            </a:r>
            <a:r>
              <a:rPr lang="en-US" altLang="zh-CN" sz="2200" dirty="0" err="1">
                <a:solidFill>
                  <a:srgbClr val="00B050"/>
                </a:solidFill>
              </a:rPr>
              <a:t>PIL</a:t>
            </a:r>
            <a:r>
              <a:rPr lang="en-US" altLang="zh-CN" sz="2200" dirty="0">
                <a:solidFill>
                  <a:srgbClr val="00B050"/>
                </a:solidFill>
              </a:rPr>
              <a:t>----&gt;Tensor</a:t>
            </a:r>
            <a:r>
              <a:rPr lang="zh-CN" altLang="zh-CN" sz="2200" dirty="0">
                <a:solidFill>
                  <a:srgbClr val="00B050"/>
                </a:solidFill>
              </a:rPr>
              <a:t>（转为张量）</a:t>
            </a:r>
          </a:p>
          <a:p>
            <a:r>
              <a:rPr lang="en-US" altLang="zh-CN" sz="2200" dirty="0" err="1">
                <a:solidFill>
                  <a:srgbClr val="00B050"/>
                </a:solidFill>
              </a:rPr>
              <a:t>tfs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transforms.Compose</a:t>
            </a:r>
            <a:r>
              <a:rPr lang="en-US" altLang="zh-CN" sz="2200" dirty="0">
                <a:solidFill>
                  <a:srgbClr val="00B050"/>
                </a:solidFill>
              </a:rPr>
              <a:t>([</a:t>
            </a:r>
            <a:r>
              <a:rPr lang="en-US" altLang="zh-CN" sz="2200" dirty="0" err="1">
                <a:solidFill>
                  <a:srgbClr val="00B050"/>
                </a:solidFill>
              </a:rPr>
              <a:t>transforms.ToTensor</a:t>
            </a:r>
            <a:r>
              <a:rPr lang="en-US" altLang="zh-CN" sz="2200" dirty="0">
                <a:solidFill>
                  <a:srgbClr val="00B050"/>
                </a:solidFill>
              </a:rPr>
              <a:t>()])  #</a:t>
            </a:r>
            <a:r>
              <a:rPr lang="zh-CN" altLang="zh-CN" sz="2200" dirty="0">
                <a:solidFill>
                  <a:srgbClr val="00B050"/>
                </a:solidFill>
              </a:rPr>
              <a:t>在</a:t>
            </a:r>
            <a:r>
              <a:rPr lang="en-US" altLang="zh-CN" sz="2200" dirty="0">
                <a:solidFill>
                  <a:srgbClr val="00B050"/>
                </a:solidFill>
              </a:rPr>
              <a:t>.Compose()</a:t>
            </a:r>
            <a:r>
              <a:rPr lang="zh-CN" altLang="zh-CN" sz="2200" dirty="0">
                <a:solidFill>
                  <a:srgbClr val="00B050"/>
                </a:solidFill>
              </a:rPr>
              <a:t>中可添加多个操作，对图片进行改变</a:t>
            </a:r>
          </a:p>
          <a:p>
            <a:r>
              <a:rPr lang="en-US" altLang="zh-CN" sz="2200" dirty="0" err="1">
                <a:solidFill>
                  <a:srgbClr val="00B050"/>
                </a:solidFill>
              </a:rPr>
              <a:t>img2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tfs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</a:rPr>
              <a:t>origin_img</a:t>
            </a:r>
            <a:r>
              <a:rPr lang="en-US" altLang="zh-CN" sz="2200" dirty="0">
                <a:solidFill>
                  <a:srgbClr val="00B050"/>
                </a:solidFill>
              </a:rPr>
              <a:t>)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 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#Tensor----&gt;</a:t>
            </a:r>
            <a:r>
              <a:rPr lang="en-US" altLang="zh-CN" sz="2200" dirty="0" err="1">
                <a:solidFill>
                  <a:srgbClr val="00B050"/>
                </a:solidFill>
              </a:rPr>
              <a:t>PIL</a:t>
            </a:r>
            <a:r>
              <a:rPr lang="zh-CN" altLang="zh-CN" sz="2200" dirty="0">
                <a:solidFill>
                  <a:srgbClr val="00B050"/>
                </a:solidFill>
              </a:rPr>
              <a:t>（又转回</a:t>
            </a:r>
            <a:r>
              <a:rPr lang="en-US" altLang="zh-CN" sz="2200" dirty="0" err="1">
                <a:solidFill>
                  <a:srgbClr val="00B050"/>
                </a:solidFill>
              </a:rPr>
              <a:t>PIL</a:t>
            </a:r>
            <a:r>
              <a:rPr lang="zh-CN" altLang="zh-CN" sz="2200" dirty="0">
                <a:solidFill>
                  <a:srgbClr val="00B050"/>
                </a:solidFill>
              </a:rPr>
              <a:t>图像）</a:t>
            </a:r>
          </a:p>
          <a:p>
            <a:r>
              <a:rPr lang="en-US" altLang="zh-CN" sz="2200" dirty="0" err="1">
                <a:solidFill>
                  <a:srgbClr val="00B050"/>
                </a:solidFill>
              </a:rPr>
              <a:t>pil_img2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transforms.ToPILImage</a:t>
            </a:r>
            <a:r>
              <a:rPr lang="en-US" altLang="zh-CN" sz="2200" dirty="0">
                <a:solidFill>
                  <a:srgbClr val="00B050"/>
                </a:solidFill>
              </a:rPr>
              <a:t>()(</a:t>
            </a:r>
            <a:r>
              <a:rPr lang="en-US" altLang="zh-CN" sz="2200" dirty="0" err="1">
                <a:solidFill>
                  <a:srgbClr val="00B050"/>
                </a:solidFill>
              </a:rPr>
              <a:t>img2</a:t>
            </a:r>
            <a:r>
              <a:rPr lang="en-US" altLang="zh-CN" sz="2200" dirty="0">
                <a:solidFill>
                  <a:srgbClr val="00B050"/>
                </a:solidFill>
              </a:rPr>
              <a:t>)</a:t>
            </a:r>
            <a:endParaRPr lang="zh-CN" altLang="zh-CN" sz="2200" dirty="0">
              <a:solidFill>
                <a:srgbClr val="00B050"/>
              </a:solidFill>
            </a:endParaRPr>
          </a:p>
          <a:p>
            <a:endParaRPr lang="zh-CN" altLang="zh-CN" sz="2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1.4.8  </a:t>
            </a:r>
            <a:r>
              <a:rPr lang="zh-CN" altLang="zh-CN" sz="2800" b="1" dirty="0">
                <a:solidFill>
                  <a:srgbClr val="C00000"/>
                </a:solidFill>
              </a:rPr>
              <a:t>张量与其他对象的相互转换</a:t>
            </a:r>
          </a:p>
        </p:txBody>
      </p:sp>
    </p:spTree>
    <p:extLst>
      <p:ext uri="{BB962C8B-B14F-4D97-AF65-F5344CB8AC3E}">
        <p14:creationId xmlns:p14="http://schemas.microsoft.com/office/powerpoint/2010/main" val="1136474441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733147"/>
            <a:ext cx="108813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张量拼接是在特征融合等应用中经常使用到的操作。拼接是按某一维进行的。当按照某一个维进行拼接时，除了该维的长度可以不相等以外，其他维的长度必须相等，否则不能拼接。例如，下列代码对</a:t>
            </a:r>
            <a:r>
              <a:rPr lang="en-US" altLang="zh-CN" sz="2200" dirty="0" err="1"/>
              <a:t>x1</a:t>
            </a:r>
            <a:r>
              <a:rPr lang="zh-CN" altLang="zh-CN" sz="2200" dirty="0"/>
              <a:t>和</a:t>
            </a:r>
            <a:r>
              <a:rPr lang="en-US" altLang="zh-CN" sz="2200" dirty="0" err="1"/>
              <a:t>x2</a:t>
            </a:r>
            <a:r>
              <a:rPr lang="zh-CN" altLang="zh-CN" sz="2200" dirty="0"/>
              <a:t>按照第</a:t>
            </a:r>
            <a:r>
              <a:rPr lang="en-US" altLang="zh-CN" sz="2200" dirty="0"/>
              <a:t>2</a:t>
            </a:r>
            <a:r>
              <a:rPr lang="zh-CN" altLang="zh-CN" sz="2200" dirty="0"/>
              <a:t>维进行拼接：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 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 err="1">
                <a:solidFill>
                  <a:srgbClr val="00B050"/>
                </a:solidFill>
              </a:rPr>
              <a:t>x1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dirty="0">
                <a:solidFill>
                  <a:srgbClr val="00B050"/>
                </a:solidFill>
              </a:rPr>
              <a:t>(0,6,[3,4])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 err="1">
                <a:solidFill>
                  <a:srgbClr val="00B050"/>
                </a:solidFill>
              </a:rPr>
              <a:t>x2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dirty="0">
                <a:solidFill>
                  <a:srgbClr val="00B050"/>
                </a:solidFill>
              </a:rPr>
              <a:t>(0,6,[3,2])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x = </a:t>
            </a:r>
            <a:r>
              <a:rPr lang="en-US" altLang="zh-CN" sz="2200" dirty="0" err="1">
                <a:solidFill>
                  <a:srgbClr val="00B050"/>
                </a:solidFill>
              </a:rPr>
              <a:t>torch.cat</a:t>
            </a:r>
            <a:r>
              <a:rPr lang="en-US" altLang="zh-CN" sz="2200" dirty="0">
                <a:solidFill>
                  <a:srgbClr val="00B050"/>
                </a:solidFill>
              </a:rPr>
              <a:t>([</a:t>
            </a:r>
            <a:r>
              <a:rPr lang="en-US" altLang="zh-CN" sz="2200" dirty="0" err="1">
                <a:solidFill>
                  <a:srgbClr val="00B050"/>
                </a:solidFill>
              </a:rPr>
              <a:t>x1,x2</a:t>
            </a:r>
            <a:r>
              <a:rPr lang="en-US" altLang="zh-CN" sz="2200" dirty="0">
                <a:solidFill>
                  <a:srgbClr val="00B050"/>
                </a:solidFill>
              </a:rPr>
              <a:t>],dim=1)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print(</a:t>
            </a:r>
            <a:r>
              <a:rPr lang="en-US" altLang="zh-CN" sz="2200" dirty="0" err="1">
                <a:solidFill>
                  <a:srgbClr val="00B050"/>
                </a:solidFill>
              </a:rPr>
              <a:t>x1</a:t>
            </a:r>
            <a:r>
              <a:rPr lang="en-US" altLang="zh-CN" sz="2200" dirty="0">
                <a:solidFill>
                  <a:srgbClr val="00B050"/>
                </a:solidFill>
              </a:rPr>
              <a:t>)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print(</a:t>
            </a:r>
            <a:r>
              <a:rPr lang="en-US" altLang="zh-CN" sz="2200" dirty="0" err="1">
                <a:solidFill>
                  <a:srgbClr val="00B050"/>
                </a:solidFill>
              </a:rPr>
              <a:t>x2</a:t>
            </a:r>
            <a:r>
              <a:rPr lang="en-US" altLang="zh-CN" sz="2200" dirty="0">
                <a:solidFill>
                  <a:srgbClr val="00B050"/>
                </a:solidFill>
              </a:rPr>
              <a:t>)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print(x)</a:t>
            </a:r>
          </a:p>
          <a:p>
            <a:endParaRPr lang="en-US" altLang="zh-CN" sz="2200" dirty="0"/>
          </a:p>
          <a:p>
            <a:endParaRPr lang="en-US" altLang="zh-CN" sz="1500" dirty="0"/>
          </a:p>
          <a:p>
            <a:r>
              <a:rPr lang="zh-CN" altLang="en-US" sz="2200" dirty="0"/>
              <a:t>可见，</a:t>
            </a:r>
            <a:r>
              <a:rPr lang="zh-CN" altLang="zh-CN" sz="2200" dirty="0"/>
              <a:t>张量</a:t>
            </a:r>
            <a:r>
              <a:rPr lang="en-US" altLang="zh-CN" sz="2200" dirty="0" err="1"/>
              <a:t>x1</a:t>
            </a:r>
            <a:r>
              <a:rPr lang="zh-CN" altLang="zh-CN" sz="2200" dirty="0"/>
              <a:t>和</a:t>
            </a:r>
            <a:r>
              <a:rPr lang="en-US" altLang="zh-CN" sz="2200" dirty="0" err="1"/>
              <a:t>x2</a:t>
            </a:r>
            <a:r>
              <a:rPr lang="zh-CN" altLang="zh-CN" sz="2200" dirty="0"/>
              <a:t>分别有</a:t>
            </a:r>
            <a:r>
              <a:rPr lang="en-US" altLang="zh-CN" sz="2200" dirty="0"/>
              <a:t>4</a:t>
            </a:r>
            <a:r>
              <a:rPr lang="zh-CN" altLang="zh-CN" sz="2200" dirty="0"/>
              <a:t>列和</a:t>
            </a:r>
            <a:r>
              <a:rPr lang="en-US" altLang="zh-CN" sz="2200" dirty="0"/>
              <a:t>2</a:t>
            </a:r>
            <a:r>
              <a:rPr lang="zh-CN" altLang="zh-CN" sz="2200" dirty="0"/>
              <a:t>列，拼接后产生的张量包含了</a:t>
            </a:r>
            <a:r>
              <a:rPr lang="en-US" altLang="zh-CN" sz="2200" dirty="0"/>
              <a:t>6</a:t>
            </a:r>
            <a:r>
              <a:rPr lang="zh-CN" altLang="zh-CN" sz="2200" dirty="0"/>
              <a:t>列，正是这</a:t>
            </a:r>
            <a:r>
              <a:rPr lang="en-US" altLang="zh-CN" sz="2200" dirty="0"/>
              <a:t>4</a:t>
            </a:r>
            <a:r>
              <a:rPr lang="zh-CN" altLang="zh-CN" sz="2200" dirty="0"/>
              <a:t>列和</a:t>
            </a:r>
            <a:r>
              <a:rPr lang="en-US" altLang="zh-CN" sz="2200" dirty="0"/>
              <a:t>2</a:t>
            </a:r>
            <a:r>
              <a:rPr lang="zh-CN" altLang="zh-CN" sz="2200" dirty="0"/>
              <a:t>列</a:t>
            </a:r>
            <a:r>
              <a:rPr lang="en-US" altLang="zh-CN" sz="2200" dirty="0"/>
              <a:t>“</a:t>
            </a:r>
            <a:r>
              <a:rPr lang="zh-CN" altLang="zh-CN" sz="2200" dirty="0"/>
              <a:t>并排放在一起</a:t>
            </a:r>
            <a:r>
              <a:rPr lang="en-US" altLang="zh-CN" sz="2200" dirty="0"/>
              <a:t>”</a:t>
            </a:r>
            <a:r>
              <a:rPr lang="zh-CN" altLang="zh-CN" sz="2200" dirty="0"/>
              <a:t>的结果。</a:t>
            </a:r>
          </a:p>
          <a:p>
            <a:endParaRPr lang="zh-CN" altLang="zh-CN" sz="2200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1.4.9  </a:t>
            </a:r>
            <a:r>
              <a:rPr lang="zh-CN" altLang="zh-CN" sz="2800" b="1" dirty="0">
                <a:solidFill>
                  <a:srgbClr val="C00000"/>
                </a:solidFill>
              </a:rPr>
              <a:t>张量的拼接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5EBFCAE-1D00-4AED-AB9F-815B9F72E4C0}"/>
              </a:ext>
            </a:extLst>
          </p:cNvPr>
          <p:cNvSpPr/>
          <p:nvPr/>
        </p:nvSpPr>
        <p:spPr>
          <a:xfrm>
            <a:off x="4384566" y="3885639"/>
            <a:ext cx="1302757" cy="648762"/>
          </a:xfrm>
          <a:prstGeom prst="rightArrow">
            <a:avLst>
              <a:gd name="adj1" fmla="val 46868"/>
              <a:gd name="adj2" fmla="val 5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indent="266700" algn="just">
              <a:spcAft>
                <a:spcPts val="0"/>
              </a:spcAft>
            </a:pPr>
            <a:endParaRPr lang="zh-CN" altLang="en-US" sz="25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AF7103-190C-4197-B26B-D2F7990E6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80" y="2993463"/>
            <a:ext cx="2451136" cy="25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01630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733147"/>
            <a:ext cx="1088136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也可以同时对更多个高维的张量进行拼接。例如，下列代码先定义</a:t>
            </a:r>
            <a:r>
              <a:rPr lang="en-US" altLang="zh-CN" sz="2200" dirty="0"/>
              <a:t>4</a:t>
            </a:r>
            <a:r>
              <a:rPr lang="zh-CN" altLang="zh-CN" sz="2200" dirty="0"/>
              <a:t>个</a:t>
            </a:r>
            <a:r>
              <a:rPr lang="en-US" altLang="zh-CN" sz="2200" dirty="0"/>
              <a:t>4</a:t>
            </a:r>
            <a:r>
              <a:rPr lang="zh-CN" altLang="zh-CN" sz="2200" dirty="0"/>
              <a:t>维张量，然后按第</a:t>
            </a:r>
            <a:r>
              <a:rPr lang="en-US" altLang="zh-CN" sz="2200" dirty="0"/>
              <a:t>2</a:t>
            </a:r>
            <a:r>
              <a:rPr lang="zh-CN" altLang="zh-CN" sz="2200" dirty="0"/>
              <a:t>维进行拼接，结果得到形状为</a:t>
            </a:r>
            <a:r>
              <a:rPr lang="en-US" altLang="zh-CN" sz="2200" dirty="0"/>
              <a:t>(3, 20, 5, 6, 7)</a:t>
            </a:r>
            <a:r>
              <a:rPr lang="zh-CN" altLang="zh-CN" sz="2200" dirty="0"/>
              <a:t>的张量</a:t>
            </a:r>
            <a:r>
              <a:rPr lang="en-US" altLang="zh-CN" sz="2200" dirty="0"/>
              <a:t>x</a:t>
            </a:r>
            <a:r>
              <a:rPr lang="zh-CN" altLang="zh-CN" sz="2200" dirty="0"/>
              <a:t>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dirty="0" err="1">
                <a:solidFill>
                  <a:srgbClr val="00B050"/>
                </a:solidFill>
              </a:rPr>
              <a:t>x1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dirty="0">
                <a:solidFill>
                  <a:srgbClr val="00B050"/>
                </a:solidFill>
              </a:rPr>
              <a:t>(0,6,[3,2,5,6,7]) 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 err="1">
                <a:solidFill>
                  <a:srgbClr val="00B050"/>
                </a:solidFill>
              </a:rPr>
              <a:t>x2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dirty="0">
                <a:solidFill>
                  <a:srgbClr val="00B050"/>
                </a:solidFill>
              </a:rPr>
              <a:t>(0,6,[3,5,5,6,7])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 err="1">
                <a:solidFill>
                  <a:srgbClr val="00B050"/>
                </a:solidFill>
              </a:rPr>
              <a:t>x3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dirty="0">
                <a:solidFill>
                  <a:srgbClr val="00B050"/>
                </a:solidFill>
              </a:rPr>
              <a:t>(0,6,[3,6,5,6,7])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 err="1">
                <a:solidFill>
                  <a:srgbClr val="00B050"/>
                </a:solidFill>
              </a:rPr>
              <a:t>x4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torch.randint</a:t>
            </a:r>
            <a:r>
              <a:rPr lang="en-US" altLang="zh-CN" sz="2200" dirty="0">
                <a:solidFill>
                  <a:srgbClr val="00B050"/>
                </a:solidFill>
              </a:rPr>
              <a:t>(0,6,[3,7,5,6,7])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x = </a:t>
            </a:r>
            <a:r>
              <a:rPr lang="en-US" altLang="zh-CN" sz="2200" dirty="0" err="1">
                <a:solidFill>
                  <a:srgbClr val="00B050"/>
                </a:solidFill>
              </a:rPr>
              <a:t>torch.cat</a:t>
            </a:r>
            <a:r>
              <a:rPr lang="en-US" altLang="zh-CN" sz="2200" dirty="0">
                <a:solidFill>
                  <a:srgbClr val="00B050"/>
                </a:solidFill>
              </a:rPr>
              <a:t>([</a:t>
            </a:r>
            <a:r>
              <a:rPr lang="en-US" altLang="zh-CN" sz="2200" dirty="0" err="1">
                <a:solidFill>
                  <a:srgbClr val="00B050"/>
                </a:solidFill>
              </a:rPr>
              <a:t>x1,x2,x3,x4</a:t>
            </a:r>
            <a:r>
              <a:rPr lang="en-US" altLang="zh-CN" sz="2200" dirty="0">
                <a:solidFill>
                  <a:srgbClr val="00B050"/>
                </a:solidFill>
              </a:rPr>
              <a:t>],dim=1)  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结果，</a:t>
            </a:r>
            <a:r>
              <a:rPr lang="en-US" altLang="zh-CN" sz="2200" dirty="0"/>
              <a:t>x</a:t>
            </a:r>
            <a:r>
              <a:rPr lang="zh-CN" altLang="zh-CN" sz="2200" dirty="0"/>
              <a:t>的形状为</a:t>
            </a:r>
            <a:r>
              <a:rPr lang="en-US" altLang="zh-CN" sz="2200" dirty="0" err="1"/>
              <a:t>torch.Size</a:t>
            </a:r>
            <a:r>
              <a:rPr lang="en-US" altLang="zh-CN" sz="2200" dirty="0"/>
              <a:t>([3, 20, 5, 6, 7])</a:t>
            </a:r>
            <a:r>
              <a:rPr lang="zh-CN" altLang="zh-CN" sz="2200" dirty="0"/>
              <a:t>。</a:t>
            </a:r>
          </a:p>
          <a:p>
            <a:endParaRPr lang="zh-CN" altLang="zh-CN" sz="2200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1.4.9  </a:t>
            </a:r>
            <a:r>
              <a:rPr lang="zh-CN" altLang="zh-CN" sz="2800" b="1" dirty="0">
                <a:solidFill>
                  <a:srgbClr val="C00000"/>
                </a:solidFill>
              </a:rPr>
              <a:t>张量的拼接</a:t>
            </a:r>
          </a:p>
        </p:txBody>
      </p:sp>
    </p:spTree>
    <p:extLst>
      <p:ext uri="{BB962C8B-B14F-4D97-AF65-F5344CB8AC3E}">
        <p14:creationId xmlns:p14="http://schemas.microsoft.com/office/powerpoint/2010/main" val="3377468267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801637" y="530564"/>
            <a:ext cx="6010275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人工智能与神经网络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的开发环境（*）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92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1892315" y="1510122"/>
            <a:ext cx="7352046" cy="4232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dirty="0"/>
              <a:t>基于</a:t>
            </a:r>
            <a:r>
              <a:rPr lang="en-US" altLang="zh-CN" sz="2600" dirty="0" err="1"/>
              <a:t>PyTorch</a:t>
            </a:r>
            <a:r>
              <a:rPr lang="zh-CN" altLang="zh-CN" sz="2600" dirty="0"/>
              <a:t>框架的深度网络模型一般是通过继承</a:t>
            </a:r>
            <a:r>
              <a:rPr lang="en-US" altLang="zh-CN" sz="2600" dirty="0"/>
              <a:t>Module</a:t>
            </a:r>
            <a:r>
              <a:rPr lang="zh-CN" altLang="zh-CN" sz="2600" dirty="0"/>
              <a:t>类来实现的，</a:t>
            </a:r>
            <a:r>
              <a:rPr lang="zh-CN" altLang="zh-CN" sz="2600" b="1" dirty="0"/>
              <a:t>主要分为三个步骤来完成</a:t>
            </a:r>
            <a:r>
              <a:rPr lang="zh-CN" altLang="zh-CN" sz="2600" dirty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zh-CN" sz="2600" dirty="0"/>
              <a:t>（</a:t>
            </a:r>
            <a:r>
              <a:rPr lang="en-US" altLang="zh-CN" sz="2600" dirty="0"/>
              <a:t>1</a:t>
            </a:r>
            <a:r>
              <a:rPr lang="zh-CN" altLang="zh-CN" sz="2600" dirty="0"/>
              <a:t>）定义深度网络模型类，它继承</a:t>
            </a:r>
            <a:r>
              <a:rPr lang="en-US" altLang="zh-CN" sz="2600" dirty="0"/>
              <a:t>Module</a:t>
            </a:r>
            <a:r>
              <a:rPr lang="zh-CN" altLang="zh-CN" sz="2600" dirty="0"/>
              <a:t>类；</a:t>
            </a:r>
          </a:p>
          <a:p>
            <a:pPr>
              <a:lnSpc>
                <a:spcPct val="150000"/>
              </a:lnSpc>
            </a:pPr>
            <a:r>
              <a:rPr lang="zh-CN" altLang="zh-CN" sz="2600" dirty="0"/>
              <a:t>（</a:t>
            </a:r>
            <a:r>
              <a:rPr lang="en-US" altLang="zh-CN" sz="2600" dirty="0"/>
              <a:t>2</a:t>
            </a:r>
            <a:r>
              <a:rPr lang="zh-CN" altLang="zh-CN" sz="2600" dirty="0"/>
              <a:t>）在模型类中定义网络层；</a:t>
            </a:r>
          </a:p>
          <a:p>
            <a:pPr>
              <a:lnSpc>
                <a:spcPct val="150000"/>
              </a:lnSpc>
            </a:pPr>
            <a:r>
              <a:rPr lang="zh-CN" altLang="zh-CN" sz="2600" dirty="0"/>
              <a:t>（</a:t>
            </a:r>
            <a:r>
              <a:rPr lang="en-US" altLang="zh-CN" sz="2600" dirty="0"/>
              <a:t>3</a:t>
            </a:r>
            <a:r>
              <a:rPr lang="zh-CN" altLang="zh-CN" sz="2600" dirty="0"/>
              <a:t>）在模型类的</a:t>
            </a:r>
            <a:r>
              <a:rPr lang="en-US" altLang="zh-CN" sz="2600" dirty="0"/>
              <a:t>forward()</a:t>
            </a:r>
            <a:r>
              <a:rPr lang="zh-CN" altLang="zh-CN" sz="2600" dirty="0"/>
              <a:t>方法中，编写网络的业务逻辑，即利用已定义的网络层，构建逻辑上的神经网络。</a:t>
            </a:r>
          </a:p>
        </p:txBody>
      </p:sp>
    </p:spTree>
    <p:extLst>
      <p:ext uri="{BB962C8B-B14F-4D97-AF65-F5344CB8AC3E}">
        <p14:creationId xmlns:p14="http://schemas.microsoft.com/office/powerpoint/2010/main" val="2159183939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1.5.1  </a:t>
            </a:r>
            <a:r>
              <a:rPr lang="zh-CN" altLang="zh-CN" sz="2800" b="1" dirty="0">
                <a:solidFill>
                  <a:srgbClr val="C00000"/>
                </a:solidFill>
              </a:rPr>
              <a:t>一个简单的网络模型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7E3B59-5EDF-403B-BF1E-DFD8252D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489" y="1176020"/>
            <a:ext cx="5544935" cy="51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93268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733147"/>
            <a:ext cx="10881360" cy="359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b="1" dirty="0"/>
              <a:t>对于这种网络模型类（先不管类和程序的作用是什么），说明以下几点：</a:t>
            </a:r>
          </a:p>
          <a:p>
            <a:pPr>
              <a:lnSpc>
                <a:spcPct val="150000"/>
              </a:lnSpc>
            </a:pPr>
            <a:r>
              <a:rPr lang="zh-CN" altLang="zh-CN" sz="2200" dirty="0"/>
              <a:t>（</a:t>
            </a:r>
            <a:r>
              <a:rPr lang="en-US" altLang="zh-CN" sz="2200" dirty="0"/>
              <a:t>1</a:t>
            </a:r>
            <a:r>
              <a:rPr lang="zh-CN" altLang="zh-CN" sz="2200" dirty="0"/>
              <a:t>）网络模型类是通过继承</a:t>
            </a:r>
            <a:r>
              <a:rPr lang="en-US" altLang="zh-CN" sz="2200" dirty="0" err="1"/>
              <a:t>nn.Module</a:t>
            </a:r>
            <a:r>
              <a:rPr lang="zh-CN" altLang="zh-CN" sz="2200" dirty="0"/>
              <a:t>类来实现。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/>
              <a:t>（</a:t>
            </a:r>
            <a:r>
              <a:rPr lang="en-US" altLang="zh-CN" sz="2200" dirty="0"/>
              <a:t>2</a:t>
            </a:r>
            <a:r>
              <a:rPr lang="zh-CN" altLang="zh-CN" sz="2200" dirty="0"/>
              <a:t>）</a:t>
            </a:r>
            <a:r>
              <a:rPr lang="en-US" altLang="zh-CN" sz="2200" dirty="0" err="1"/>
              <a:t>nn.Conv2d</a:t>
            </a:r>
            <a:r>
              <a:rPr lang="zh-CN" altLang="zh-CN" sz="2200" dirty="0"/>
              <a:t>卷积层接收</a:t>
            </a:r>
            <a:r>
              <a:rPr lang="en-US" altLang="zh-CN" sz="2200" dirty="0"/>
              <a:t>4</a:t>
            </a:r>
            <a:r>
              <a:rPr lang="zh-CN" altLang="zh-CN" sz="2200" dirty="0"/>
              <a:t>维张量的输入，且其形状需满足下列格式：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 algn="ctr">
              <a:lnSpc>
                <a:spcPct val="150000"/>
              </a:lnSpc>
            </a:pPr>
            <a:r>
              <a:rPr lang="en-US" altLang="zh-CN" sz="2200" b="1" dirty="0">
                <a:solidFill>
                  <a:srgbClr val="0033CC"/>
                </a:solidFill>
              </a:rPr>
              <a:t>(</a:t>
            </a:r>
            <a:r>
              <a:rPr lang="en-US" altLang="zh-CN" sz="2200" b="1" dirty="0" err="1">
                <a:solidFill>
                  <a:srgbClr val="0033CC"/>
                </a:solidFill>
              </a:rPr>
              <a:t>batch_size</a:t>
            </a:r>
            <a:r>
              <a:rPr lang="en-US" altLang="zh-CN" sz="2200" b="1" dirty="0">
                <a:solidFill>
                  <a:srgbClr val="0033CC"/>
                </a:solidFill>
              </a:rPr>
              <a:t>, channels, height, width)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zh-CN" altLang="zh-CN" sz="2200" dirty="0"/>
              <a:t>其中，</a:t>
            </a:r>
            <a:r>
              <a:rPr lang="en-US" altLang="zh-CN" sz="2200" dirty="0" err="1"/>
              <a:t>batch_size</a:t>
            </a:r>
            <a:r>
              <a:rPr lang="zh-CN" altLang="zh-CN" sz="2200" dirty="0"/>
              <a:t>表示批量的大小，</a:t>
            </a:r>
            <a:r>
              <a:rPr lang="en-US" altLang="zh-CN" sz="2200" dirty="0"/>
              <a:t>channels</a:t>
            </a:r>
            <a:r>
              <a:rPr lang="zh-CN" altLang="zh-CN" sz="2200" dirty="0"/>
              <a:t>表示张量的通道数，</a:t>
            </a:r>
            <a:r>
              <a:rPr lang="en-US" altLang="zh-CN" sz="2200" dirty="0"/>
              <a:t>height</a:t>
            </a:r>
            <a:r>
              <a:rPr lang="zh-CN" altLang="zh-CN" sz="2200" dirty="0"/>
              <a:t>和</a:t>
            </a:r>
            <a:r>
              <a:rPr lang="en-US" altLang="zh-CN" sz="2200" dirty="0"/>
              <a:t>width</a:t>
            </a:r>
            <a:r>
              <a:rPr lang="zh-CN" altLang="zh-CN" sz="2200" dirty="0"/>
              <a:t>分别为通道的高度和宽度。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 </a:t>
            </a:r>
            <a:endParaRPr lang="zh-CN" altLang="zh-CN" sz="2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1.5.1  </a:t>
            </a:r>
            <a:r>
              <a:rPr lang="zh-CN" altLang="zh-CN" sz="2800" b="1" dirty="0">
                <a:solidFill>
                  <a:srgbClr val="C00000"/>
                </a:solidFill>
              </a:rPr>
              <a:t>一个简单的网络模型</a:t>
            </a:r>
          </a:p>
        </p:txBody>
      </p:sp>
    </p:spTree>
    <p:extLst>
      <p:ext uri="{BB962C8B-B14F-4D97-AF65-F5344CB8AC3E}">
        <p14:creationId xmlns:p14="http://schemas.microsoft.com/office/powerpoint/2010/main" val="3293956364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1.5.1  </a:t>
            </a:r>
            <a:r>
              <a:rPr lang="zh-CN" altLang="zh-CN" sz="2800" b="1" dirty="0">
                <a:solidFill>
                  <a:srgbClr val="C00000"/>
                </a:solidFill>
              </a:rPr>
              <a:t>一个简单的网络模型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17AF5A-B1FE-44C3-BBC1-DEB1AFBD8B1E}"/>
              </a:ext>
            </a:extLst>
          </p:cNvPr>
          <p:cNvSpPr/>
          <p:nvPr/>
        </p:nvSpPr>
        <p:spPr>
          <a:xfrm>
            <a:off x="409203" y="1889264"/>
            <a:ext cx="108813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由于上述代码中，第一个卷积层的</a:t>
            </a:r>
            <a:r>
              <a:rPr lang="en-US" altLang="zh-CN" sz="2200" dirty="0"/>
              <a:t>channels</a:t>
            </a:r>
            <a:r>
              <a:rPr lang="zh-CN" altLang="zh-CN" sz="2200" dirty="0"/>
              <a:t>设置为</a:t>
            </a:r>
            <a:r>
              <a:rPr lang="en-US" altLang="zh-CN" sz="2200" dirty="0"/>
              <a:t>3</a:t>
            </a:r>
            <a:r>
              <a:rPr lang="zh-CN" altLang="zh-CN" sz="2200" dirty="0"/>
              <a:t>，因此该模型只能接收通道数为</a:t>
            </a:r>
            <a:r>
              <a:rPr lang="en-US" altLang="zh-CN" sz="2200" dirty="0"/>
              <a:t>3</a:t>
            </a:r>
            <a:r>
              <a:rPr lang="zh-CN" altLang="zh-CN" sz="2200" dirty="0"/>
              <a:t>的图像作为输入。例如，对上述模型而言，下面四个张量中前两个张量是正确的输入，后面两个张量是错误的输入：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x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torch.randn</a:t>
            </a:r>
            <a:r>
              <a:rPr lang="en-US" altLang="zh-CN" sz="2200" b="1" dirty="0">
                <a:solidFill>
                  <a:srgbClr val="00B050"/>
                </a:solidFill>
              </a:rPr>
              <a:t>(32, 3, 224, 224)	       #</a:t>
            </a:r>
            <a:r>
              <a:rPr lang="zh-CN" altLang="zh-CN" sz="2200" b="1" dirty="0">
                <a:solidFill>
                  <a:srgbClr val="00B050"/>
                </a:solidFill>
              </a:rPr>
              <a:t>正确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x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torch.randn</a:t>
            </a:r>
            <a:r>
              <a:rPr lang="en-US" altLang="zh-CN" sz="2200" b="1" dirty="0">
                <a:solidFill>
                  <a:srgbClr val="00B050"/>
                </a:solidFill>
              </a:rPr>
              <a:t>(1, 3, 300, 200) 	       #</a:t>
            </a:r>
            <a:r>
              <a:rPr lang="zh-CN" altLang="zh-CN" sz="2200" b="1" dirty="0">
                <a:solidFill>
                  <a:srgbClr val="00B050"/>
                </a:solidFill>
              </a:rPr>
              <a:t>正确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x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torch.randn</a:t>
            </a:r>
            <a:r>
              <a:rPr lang="en-US" altLang="zh-CN" sz="2200" b="1" dirty="0">
                <a:solidFill>
                  <a:srgbClr val="00B050"/>
                </a:solidFill>
              </a:rPr>
              <a:t>(32, 4, 224, 224)  	</a:t>
            </a:r>
            <a:r>
              <a:rPr lang="en-US" altLang="zh-CN" sz="2200" b="1" dirty="0">
                <a:solidFill>
                  <a:srgbClr val="C00000"/>
                </a:solidFill>
              </a:rPr>
              <a:t>#</a:t>
            </a:r>
            <a:r>
              <a:rPr lang="zh-CN" altLang="zh-CN" sz="2200" b="1" dirty="0">
                <a:solidFill>
                  <a:srgbClr val="C00000"/>
                </a:solidFill>
              </a:rPr>
              <a:t>错误，通道数必需为</a:t>
            </a:r>
            <a:r>
              <a:rPr lang="en-US" altLang="zh-CN" sz="2200" b="1" dirty="0">
                <a:solidFill>
                  <a:srgbClr val="C00000"/>
                </a:solidFill>
              </a:rPr>
              <a:t>3</a:t>
            </a:r>
            <a:endParaRPr lang="zh-CN" altLang="zh-CN" sz="2200" b="1" dirty="0">
              <a:solidFill>
                <a:srgbClr val="C0000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x = </a:t>
            </a:r>
            <a:r>
              <a:rPr lang="en-US" altLang="zh-CN" sz="2200" b="1" dirty="0" err="1">
                <a:solidFill>
                  <a:srgbClr val="00B050"/>
                </a:solidFill>
              </a:rPr>
              <a:t>torch.randn</a:t>
            </a:r>
            <a:r>
              <a:rPr lang="en-US" altLang="zh-CN" sz="2200" b="1" dirty="0">
                <a:solidFill>
                  <a:srgbClr val="00B050"/>
                </a:solidFill>
              </a:rPr>
              <a:t>(1, 32, 3, 224, 224)	</a:t>
            </a:r>
            <a:r>
              <a:rPr lang="en-US" altLang="zh-CN" sz="2200" b="1" dirty="0">
                <a:solidFill>
                  <a:srgbClr val="C00000"/>
                </a:solidFill>
              </a:rPr>
              <a:t>#</a:t>
            </a:r>
            <a:r>
              <a:rPr lang="zh-CN" altLang="zh-CN" sz="2200" b="1" dirty="0">
                <a:solidFill>
                  <a:srgbClr val="C00000"/>
                </a:solidFill>
              </a:rPr>
              <a:t>错误，维的数量（阶）必须为</a:t>
            </a:r>
            <a:r>
              <a:rPr lang="en-US" altLang="zh-CN" sz="2200" b="1" dirty="0">
                <a:solidFill>
                  <a:srgbClr val="C00000"/>
                </a:solidFill>
              </a:rPr>
              <a:t>4</a:t>
            </a:r>
            <a:endParaRPr lang="zh-CN" altLang="zh-CN" sz="2200" b="1" dirty="0">
              <a:solidFill>
                <a:srgbClr val="C00000"/>
              </a:solidFill>
            </a:endParaRPr>
          </a:p>
          <a:p>
            <a:endParaRPr lang="en-US" altLang="zh-CN" sz="2200" dirty="0"/>
          </a:p>
          <a:p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643380614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733147"/>
            <a:ext cx="10881360" cy="4103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/>
              <a:t>（</a:t>
            </a:r>
            <a:r>
              <a:rPr lang="en-US" altLang="zh-CN" sz="2200" dirty="0"/>
              <a:t>3</a:t>
            </a:r>
            <a:r>
              <a:rPr lang="zh-CN" altLang="zh-CN" sz="2200" dirty="0"/>
              <a:t>）在</a:t>
            </a:r>
            <a:r>
              <a:rPr lang="en-US" altLang="zh-CN" sz="2200" dirty="0"/>
              <a:t>__</a:t>
            </a:r>
            <a:r>
              <a:rPr lang="en-US" altLang="zh-CN" sz="2200" dirty="0" err="1"/>
              <a:t>init</a:t>
            </a:r>
            <a:r>
              <a:rPr lang="en-US" altLang="zh-CN" sz="2200" dirty="0"/>
              <a:t>__(self)</a:t>
            </a:r>
            <a:r>
              <a:rPr lang="zh-CN" altLang="zh-CN" sz="2200" dirty="0"/>
              <a:t>函数中，行</a:t>
            </a:r>
            <a:r>
              <a:rPr lang="en-US" altLang="zh-CN" sz="2200" dirty="0"/>
              <a:t>(6)-(13)</a:t>
            </a:r>
            <a:r>
              <a:rPr lang="zh-CN" altLang="zh-CN" sz="2200" dirty="0"/>
              <a:t>上的代码为初始化部分，分别建立了两个卷积层、一个自适应平均池化层和一个全连接层。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/>
              <a:t>（</a:t>
            </a:r>
            <a:r>
              <a:rPr lang="en-US" altLang="zh-CN" sz="2200" dirty="0"/>
              <a:t>4</a:t>
            </a:r>
            <a:r>
              <a:rPr lang="zh-CN" altLang="zh-CN" sz="2200" dirty="0"/>
              <a:t>）在模型类的</a:t>
            </a:r>
            <a:r>
              <a:rPr lang="en-US" altLang="zh-CN" sz="2200" dirty="0"/>
              <a:t>forward()</a:t>
            </a:r>
            <a:r>
              <a:rPr lang="zh-CN" altLang="zh-CN" sz="2200" dirty="0"/>
              <a:t>方法中，将输入</a:t>
            </a:r>
            <a:r>
              <a:rPr lang="en-US" altLang="zh-CN" sz="2200" dirty="0"/>
              <a:t>x</a:t>
            </a:r>
            <a:r>
              <a:rPr lang="zh-CN" altLang="zh-CN" sz="2200" dirty="0"/>
              <a:t>送入两个卷积层，然后进入最大池化层和自适应平均池化层，接着进行扁平化，最后送入全连接层，其输出即为整个模型的输出。这些代码的作用实际上是相当于将定义的卷积层和全连接层等</a:t>
            </a:r>
            <a:r>
              <a:rPr lang="en-US" altLang="zh-CN" sz="2200" dirty="0"/>
              <a:t>“</a:t>
            </a:r>
            <a:r>
              <a:rPr lang="zh-CN" altLang="zh-CN" sz="2200" dirty="0"/>
              <a:t>连接</a:t>
            </a:r>
            <a:r>
              <a:rPr lang="en-US" altLang="zh-CN" sz="2200" dirty="0"/>
              <a:t>”</a:t>
            </a:r>
            <a:r>
              <a:rPr lang="zh-CN" altLang="zh-CN" sz="2200" dirty="0"/>
              <a:t>起来，在逻辑上形成一个神经网络，从而实现网络的计算功能。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/>
              <a:t>（</a:t>
            </a:r>
            <a:r>
              <a:rPr lang="en-US" altLang="zh-CN" sz="2200" dirty="0"/>
              <a:t>5</a:t>
            </a:r>
            <a:r>
              <a:rPr lang="zh-CN" altLang="zh-CN" sz="2200" dirty="0"/>
              <a:t>）行</a:t>
            </a:r>
            <a:r>
              <a:rPr lang="en-US" altLang="zh-CN" sz="2200" dirty="0"/>
              <a:t>(23)</a:t>
            </a:r>
            <a:r>
              <a:rPr lang="zh-CN" altLang="zh-CN" sz="2200" dirty="0"/>
              <a:t>所示的语句实际上在调用</a:t>
            </a:r>
            <a:r>
              <a:rPr lang="en-US" altLang="zh-CN" sz="2200" dirty="0"/>
              <a:t>forward()</a:t>
            </a:r>
            <a:r>
              <a:rPr lang="zh-CN" altLang="zh-CN" sz="2200" dirty="0"/>
              <a:t>方法，或者说，在调用模型实例时该方法被默认调用，即</a:t>
            </a:r>
            <a:r>
              <a:rPr lang="en-US" altLang="zh-CN" sz="2200" dirty="0" err="1"/>
              <a:t>mymodel</a:t>
            </a:r>
            <a:r>
              <a:rPr lang="en-US" altLang="zh-CN" sz="2200" dirty="0"/>
              <a:t>(x)</a:t>
            </a:r>
            <a:r>
              <a:rPr lang="zh-CN" altLang="zh-CN" sz="2200" dirty="0"/>
              <a:t>等价于</a:t>
            </a:r>
            <a:r>
              <a:rPr lang="en-US" altLang="zh-CN" sz="2200" dirty="0" err="1"/>
              <a:t>mymodel.forward</a:t>
            </a:r>
            <a:r>
              <a:rPr lang="en-US" altLang="zh-CN" sz="2200" dirty="0"/>
              <a:t>(x)</a:t>
            </a:r>
            <a:r>
              <a:rPr lang="zh-CN" altLang="zh-CN" sz="2200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1.5.1  </a:t>
            </a:r>
            <a:r>
              <a:rPr lang="zh-CN" altLang="zh-CN" sz="2800" b="1" dirty="0">
                <a:solidFill>
                  <a:srgbClr val="C00000"/>
                </a:solidFill>
              </a:rPr>
              <a:t>一个简单的网络模型</a:t>
            </a:r>
          </a:p>
        </p:txBody>
      </p:sp>
    </p:spTree>
    <p:extLst>
      <p:ext uri="{BB962C8B-B14F-4D97-AF65-F5344CB8AC3E}">
        <p14:creationId xmlns:p14="http://schemas.microsoft.com/office/powerpoint/2010/main" val="2655823418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655090"/>
            <a:ext cx="10881360" cy="461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/>
              <a:t>（</a:t>
            </a:r>
            <a:r>
              <a:rPr lang="en-US" altLang="zh-CN" sz="2200" dirty="0"/>
              <a:t>6</a:t>
            </a:r>
            <a:r>
              <a:rPr lang="zh-CN" altLang="zh-CN" sz="2200" dirty="0"/>
              <a:t>）自适应平均池化层</a:t>
            </a:r>
            <a:r>
              <a:rPr lang="en-US" altLang="zh-CN" sz="2200" dirty="0" err="1"/>
              <a:t>self.avgpool</a:t>
            </a:r>
            <a:r>
              <a:rPr lang="zh-CN" altLang="zh-CN" sz="2200" dirty="0"/>
              <a:t>的主要作用之一是通过池化将其输入转变为统一的形状，而不管其输入的形状是什么。这样，由于</a:t>
            </a:r>
            <a:r>
              <a:rPr lang="en-US" altLang="zh-CN" sz="2200" dirty="0" err="1"/>
              <a:t>self.avgpool</a:t>
            </a:r>
            <a:r>
              <a:rPr lang="zh-CN" altLang="zh-CN" sz="2200" dirty="0"/>
              <a:t>输出的形状是固定的，所以其后面的全连接层也可以固定，从而使得模型可以接收任意形状的通道输入（即通道的高和宽可以取任意值），而不需要修改模型的结构。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/>
              <a:t>（</a:t>
            </a:r>
            <a:r>
              <a:rPr lang="en-US" altLang="zh-CN" sz="2200" dirty="0"/>
              <a:t>7</a:t>
            </a:r>
            <a:r>
              <a:rPr lang="zh-CN" altLang="zh-CN" sz="2200" dirty="0"/>
              <a:t>）两个卷积层放在一个序列容器</a:t>
            </a:r>
            <a:r>
              <a:rPr lang="en-US" altLang="zh-CN" sz="2200" dirty="0" err="1"/>
              <a:t>nn.Sequential</a:t>
            </a:r>
            <a:r>
              <a:rPr lang="zh-CN" altLang="zh-CN" sz="2200" dirty="0"/>
              <a:t>中，这样做的目的主要是为了在</a:t>
            </a:r>
            <a:r>
              <a:rPr lang="en-US" altLang="zh-CN" sz="2200" dirty="0"/>
              <a:t>forward()</a:t>
            </a:r>
            <a:r>
              <a:rPr lang="zh-CN" altLang="zh-CN" sz="2200" dirty="0"/>
              <a:t>方法中写业务逻辑时变得简单一些。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/>
              <a:t>（</a:t>
            </a:r>
            <a:r>
              <a:rPr lang="en-US" altLang="zh-CN" sz="2200" dirty="0"/>
              <a:t>8</a:t>
            </a:r>
            <a:r>
              <a:rPr lang="zh-CN" altLang="zh-CN" sz="2200" dirty="0"/>
              <a:t>）一般来说，</a:t>
            </a:r>
            <a:r>
              <a:rPr lang="en-US" altLang="zh-CN" sz="2200" dirty="0"/>
              <a:t>__</a:t>
            </a:r>
            <a:r>
              <a:rPr lang="en-US" altLang="zh-CN" sz="2200" dirty="0" err="1"/>
              <a:t>init</a:t>
            </a:r>
            <a:r>
              <a:rPr lang="en-US" altLang="zh-CN" sz="2200" dirty="0"/>
              <a:t>__(self)</a:t>
            </a:r>
            <a:r>
              <a:rPr lang="zh-CN" altLang="zh-CN" sz="2200" dirty="0"/>
              <a:t>函数部分主要用于定义网络层，尤其是那些有参数的网络层和可能需要放入</a:t>
            </a:r>
            <a:r>
              <a:rPr lang="en-US" altLang="zh-CN" sz="2200" dirty="0"/>
              <a:t>GPU</a:t>
            </a:r>
            <a:r>
              <a:rPr lang="zh-CN" altLang="zh-CN" sz="2200" dirty="0"/>
              <a:t>运行的网络层，这样在实例化模型类的时候可以一次性放入</a:t>
            </a:r>
            <a:r>
              <a:rPr lang="en-US" altLang="zh-CN" sz="2200" dirty="0"/>
              <a:t>GPU</a:t>
            </a:r>
            <a:r>
              <a:rPr lang="zh-CN" altLang="zh-CN" sz="2200" dirty="0"/>
              <a:t>中，而在</a:t>
            </a:r>
            <a:r>
              <a:rPr lang="en-US" altLang="zh-CN" sz="2200" dirty="0"/>
              <a:t>forward()</a:t>
            </a:r>
            <a:r>
              <a:rPr lang="zh-CN" altLang="zh-CN" sz="2200" dirty="0"/>
              <a:t>方法中定义网络层，则需要逐一重新放入</a:t>
            </a:r>
            <a:r>
              <a:rPr lang="en-US" altLang="zh-CN" sz="2200" dirty="0"/>
              <a:t>GPU</a:t>
            </a:r>
            <a:r>
              <a:rPr lang="zh-CN" altLang="zh-CN" sz="2200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1.5.1  </a:t>
            </a:r>
            <a:r>
              <a:rPr lang="zh-CN" altLang="zh-CN" sz="2800" b="1" dirty="0">
                <a:solidFill>
                  <a:srgbClr val="C00000"/>
                </a:solidFill>
              </a:rPr>
              <a:t>一个简单的网络模型</a:t>
            </a:r>
          </a:p>
        </p:txBody>
      </p:sp>
    </p:spTree>
    <p:extLst>
      <p:ext uri="{BB962C8B-B14F-4D97-AF65-F5344CB8AC3E}">
        <p14:creationId xmlns:p14="http://schemas.microsoft.com/office/powerpoint/2010/main" val="386192166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人工智能与神经网络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BCC485-8FA2-4831-A7D7-18D83524A707}"/>
              </a:ext>
            </a:extLst>
          </p:cNvPr>
          <p:cNvSpPr txBox="1"/>
          <p:nvPr/>
        </p:nvSpPr>
        <p:spPr>
          <a:xfrm>
            <a:off x="409203" y="1257300"/>
            <a:ext cx="11373594" cy="4550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人工神经网络（</a:t>
            </a:r>
            <a:r>
              <a:rPr lang="en-US" altLang="zh-CN" sz="2800" b="1" dirty="0">
                <a:solidFill>
                  <a:srgbClr val="C00000"/>
                </a:solidFill>
              </a:rPr>
              <a:t>Artificial Neural Network, ANN</a:t>
            </a:r>
            <a:r>
              <a:rPr lang="zh-CN" altLang="zh-CN" sz="2800" b="1" dirty="0">
                <a:solidFill>
                  <a:srgbClr val="C00000"/>
                </a:solidFill>
              </a:rPr>
              <a:t>）</a:t>
            </a:r>
            <a:r>
              <a:rPr lang="zh-CN" altLang="en-US" sz="2800" b="1" dirty="0">
                <a:solidFill>
                  <a:srgbClr val="C00000"/>
                </a:solidFill>
              </a:rPr>
              <a:t>：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ANN</a:t>
            </a:r>
            <a:r>
              <a:rPr lang="zh-CN" altLang="zh-CN" sz="2800" dirty="0"/>
              <a:t>的兴起是以</a:t>
            </a:r>
            <a:r>
              <a:rPr lang="en-US" altLang="zh-CN" sz="2800" dirty="0"/>
              <a:t>1943</a:t>
            </a:r>
            <a:r>
              <a:rPr lang="zh-CN" altLang="zh-CN" sz="2800" dirty="0"/>
              <a:t>年提出的</a:t>
            </a:r>
            <a:r>
              <a:rPr lang="en-US" altLang="zh-CN" sz="2800" dirty="0"/>
              <a:t>M-P</a:t>
            </a:r>
            <a:r>
              <a:rPr lang="zh-CN" altLang="zh-CN" sz="2800" dirty="0"/>
              <a:t>模型的出现为标志。</a:t>
            </a:r>
            <a:r>
              <a:rPr lang="en-US" altLang="zh-CN" sz="2800" dirty="0"/>
              <a:t>M-P</a:t>
            </a:r>
            <a:r>
              <a:rPr lang="zh-CN" altLang="zh-CN" sz="2800" dirty="0"/>
              <a:t>模型是一种数学模型，奠定了神经网络模型的基础。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1986</a:t>
            </a:r>
            <a:r>
              <a:rPr lang="zh-CN" altLang="zh-CN" sz="2800" dirty="0"/>
              <a:t>年，</a:t>
            </a:r>
            <a:r>
              <a:rPr lang="en-US" altLang="zh-CN" sz="2800" dirty="0" err="1"/>
              <a:t>Meclelland</a:t>
            </a:r>
            <a:r>
              <a:rPr lang="zh-CN" altLang="zh-CN" sz="2800" dirty="0"/>
              <a:t>和</a:t>
            </a:r>
            <a:r>
              <a:rPr lang="en-US" altLang="zh-CN" sz="2800" dirty="0" err="1"/>
              <a:t>Rumelhart</a:t>
            </a:r>
            <a:r>
              <a:rPr lang="zh-CN" altLang="zh-CN" sz="2800" dirty="0"/>
              <a:t>等人发展了</a:t>
            </a:r>
            <a:r>
              <a:rPr lang="en-US" altLang="zh-CN" sz="2800" dirty="0"/>
              <a:t>BP</a:t>
            </a:r>
            <a:r>
              <a:rPr lang="zh-CN" altLang="zh-CN" sz="2800" dirty="0"/>
              <a:t>算法，提出一种基于梯度信息的参数修正算法，为神经网络的训练提供了一种非常成功的参数学习方法。目前，正在盛行的深度学习中各种网络模型也均采用</a:t>
            </a:r>
            <a:r>
              <a:rPr lang="en-US" altLang="zh-CN" sz="2800" dirty="0"/>
              <a:t>BP</a:t>
            </a:r>
            <a:r>
              <a:rPr lang="zh-CN" altLang="zh-CN" sz="2800" dirty="0"/>
              <a:t>算法来训练。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0955802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733147"/>
            <a:ext cx="50437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一个网络模型是由一系列网络层或模块组成，我们可以将这些网络层或模块逐一</a:t>
            </a:r>
            <a:r>
              <a:rPr lang="en-US" altLang="zh-CN" sz="2200" dirty="0"/>
              <a:t>“</a:t>
            </a:r>
            <a:r>
              <a:rPr lang="zh-CN" altLang="zh-CN" sz="2200" dirty="0"/>
              <a:t>拆</a:t>
            </a:r>
            <a:r>
              <a:rPr lang="en-US" altLang="zh-CN" sz="2200" dirty="0"/>
              <a:t>”</a:t>
            </a:r>
            <a:r>
              <a:rPr lang="zh-CN" altLang="zh-CN" sz="2200" dirty="0"/>
              <a:t>出来。这可以利用</a:t>
            </a:r>
            <a:r>
              <a:rPr lang="en-US" altLang="zh-CN" sz="2200" dirty="0" err="1"/>
              <a:t>nn.Module</a:t>
            </a:r>
            <a:r>
              <a:rPr lang="zh-CN" altLang="zh-CN" sz="2200" dirty="0"/>
              <a:t>的</a:t>
            </a:r>
            <a:r>
              <a:rPr lang="en-US" altLang="zh-CN" sz="2200" dirty="0"/>
              <a:t>children()</a:t>
            </a:r>
            <a:r>
              <a:rPr lang="zh-CN" altLang="zh-CN" sz="2200" dirty="0"/>
              <a:t>方法来实现。例如，对于上面定义的网络模型</a:t>
            </a:r>
            <a:r>
              <a:rPr lang="en-US" altLang="zh-CN" sz="2200" dirty="0" err="1"/>
              <a:t>mymodel</a:t>
            </a:r>
            <a:r>
              <a:rPr lang="zh-CN" altLang="zh-CN" sz="2200" dirty="0"/>
              <a:t>，下列代码可以逐一获得各个网络层：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for </a:t>
            </a:r>
            <a:r>
              <a:rPr lang="en-US" altLang="zh-CN" sz="2200" b="1" dirty="0" err="1">
                <a:solidFill>
                  <a:srgbClr val="00B050"/>
                </a:solidFill>
              </a:rPr>
              <a:t>k,layer</a:t>
            </a:r>
            <a:r>
              <a:rPr lang="en-US" altLang="zh-CN" sz="2200" b="1" dirty="0">
                <a:solidFill>
                  <a:srgbClr val="00B050"/>
                </a:solidFill>
              </a:rPr>
              <a:t> in enumerate(</a:t>
            </a:r>
            <a:r>
              <a:rPr lang="en-US" altLang="zh-CN" sz="2200" b="1" dirty="0" err="1">
                <a:solidFill>
                  <a:srgbClr val="00B050"/>
                </a:solidFill>
              </a:rPr>
              <a:t>mymodel.children</a:t>
            </a:r>
            <a:r>
              <a:rPr lang="en-US" altLang="zh-CN" sz="2200" b="1" dirty="0">
                <a:solidFill>
                  <a:srgbClr val="00B050"/>
                </a:solidFill>
              </a:rPr>
              <a:t>()): #</a:t>
            </a:r>
            <a:r>
              <a:rPr lang="zh-CN" altLang="zh-CN" sz="2200" b="1" dirty="0">
                <a:solidFill>
                  <a:srgbClr val="00B050"/>
                </a:solidFill>
              </a:rPr>
              <a:t>调用</a:t>
            </a:r>
            <a:r>
              <a:rPr lang="en-US" altLang="zh-CN" sz="2200" b="1" dirty="0">
                <a:solidFill>
                  <a:srgbClr val="00B050"/>
                </a:solidFill>
              </a:rPr>
              <a:t>children()</a:t>
            </a:r>
            <a:r>
              <a:rPr lang="zh-CN" altLang="zh-CN" sz="2200" b="1" dirty="0">
                <a:solidFill>
                  <a:srgbClr val="00B050"/>
                </a:solidFill>
              </a:rPr>
              <a:t>方法获取各个网络层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    print('</a:t>
            </a:r>
            <a:r>
              <a:rPr lang="zh-CN" altLang="zh-CN" sz="2200" b="1" dirty="0">
                <a:solidFill>
                  <a:srgbClr val="00B050"/>
                </a:solidFill>
              </a:rPr>
              <a:t>第</a:t>
            </a:r>
            <a:r>
              <a:rPr lang="en-US" altLang="zh-CN" sz="2200" b="1" dirty="0">
                <a:solidFill>
                  <a:srgbClr val="00B050"/>
                </a:solidFill>
              </a:rPr>
              <a:t>%d</a:t>
            </a:r>
            <a:r>
              <a:rPr lang="zh-CN" altLang="zh-CN" sz="2200" b="1" dirty="0">
                <a:solidFill>
                  <a:srgbClr val="00B050"/>
                </a:solidFill>
              </a:rPr>
              <a:t>层（块）如下：</a:t>
            </a:r>
            <a:r>
              <a:rPr lang="en-US" altLang="zh-CN" sz="2200" b="1" dirty="0">
                <a:solidFill>
                  <a:srgbClr val="00B050"/>
                </a:solidFill>
              </a:rPr>
              <a:t>'%(</a:t>
            </a:r>
            <a:r>
              <a:rPr lang="en-US" altLang="zh-CN" sz="2200" b="1" dirty="0" err="1">
                <a:solidFill>
                  <a:srgbClr val="00B050"/>
                </a:solidFill>
              </a:rPr>
              <a:t>k+1</a:t>
            </a:r>
            <a:r>
              <a:rPr lang="en-US" altLang="zh-CN" sz="2200" b="1" dirty="0">
                <a:solidFill>
                  <a:srgbClr val="00B050"/>
                </a:solidFill>
              </a:rPr>
              <a:t>))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print(layer)</a:t>
            </a:r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1.5.2  </a:t>
            </a:r>
            <a:r>
              <a:rPr lang="zh-CN" altLang="zh-CN" sz="2800" b="1" dirty="0">
                <a:solidFill>
                  <a:srgbClr val="C00000"/>
                </a:solidFill>
              </a:rPr>
              <a:t>访问网络模型的各个网络层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78183A-05A4-449E-A27A-FD41FF27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22" y="2449606"/>
            <a:ext cx="5895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207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733147"/>
            <a:ext cx="1059705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如果想同时获得各层的名称，则可用</a:t>
            </a:r>
            <a:r>
              <a:rPr lang="en-US" altLang="zh-CN" sz="2200" dirty="0" err="1"/>
              <a:t>named_children</a:t>
            </a:r>
            <a:r>
              <a:rPr lang="en-US" altLang="zh-CN" sz="2200" dirty="0"/>
              <a:t>()</a:t>
            </a:r>
            <a:r>
              <a:rPr lang="zh-CN" altLang="zh-CN" sz="2200" dirty="0"/>
              <a:t>方法来完成：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dirty="0">
                <a:solidFill>
                  <a:srgbClr val="00B050"/>
                </a:solidFill>
              </a:rPr>
              <a:t>for k,(</a:t>
            </a:r>
            <a:r>
              <a:rPr lang="en-US" altLang="zh-CN" sz="2200" dirty="0" err="1">
                <a:solidFill>
                  <a:srgbClr val="00B050"/>
                </a:solidFill>
              </a:rPr>
              <a:t>name,layer</a:t>
            </a:r>
            <a:r>
              <a:rPr lang="en-US" altLang="zh-CN" sz="2200" dirty="0">
                <a:solidFill>
                  <a:srgbClr val="00B050"/>
                </a:solidFill>
              </a:rPr>
              <a:t>) in enumerate(</a:t>
            </a:r>
            <a:r>
              <a:rPr lang="en-US" altLang="zh-CN" sz="2200" dirty="0" err="1">
                <a:solidFill>
                  <a:srgbClr val="00B050"/>
                </a:solidFill>
              </a:rPr>
              <a:t>mymodel.named_children</a:t>
            </a:r>
            <a:r>
              <a:rPr lang="en-US" altLang="zh-CN" sz="2200" dirty="0">
                <a:solidFill>
                  <a:srgbClr val="00B050"/>
                </a:solidFill>
              </a:rPr>
              <a:t>()):  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    print('</a:t>
            </a:r>
            <a:r>
              <a:rPr lang="zh-CN" altLang="zh-CN" sz="2200" dirty="0">
                <a:solidFill>
                  <a:srgbClr val="00B050"/>
                </a:solidFill>
              </a:rPr>
              <a:t>第</a:t>
            </a:r>
            <a:r>
              <a:rPr lang="en-US" altLang="zh-CN" sz="2200" dirty="0">
                <a:solidFill>
                  <a:srgbClr val="00B050"/>
                </a:solidFill>
              </a:rPr>
              <a:t>%d</a:t>
            </a:r>
            <a:r>
              <a:rPr lang="zh-CN" altLang="zh-CN" sz="2200" dirty="0">
                <a:solidFill>
                  <a:srgbClr val="00B050"/>
                </a:solidFill>
              </a:rPr>
              <a:t>层（块）的名称为：</a:t>
            </a:r>
            <a:r>
              <a:rPr lang="en-US" altLang="zh-CN" sz="2200" dirty="0">
                <a:solidFill>
                  <a:srgbClr val="00B050"/>
                </a:solidFill>
              </a:rPr>
              <a:t>%s'%(</a:t>
            </a:r>
            <a:r>
              <a:rPr lang="en-US" altLang="zh-CN" sz="2200" dirty="0" err="1">
                <a:solidFill>
                  <a:srgbClr val="00B050"/>
                </a:solidFill>
              </a:rPr>
              <a:t>k+1</a:t>
            </a:r>
            <a:r>
              <a:rPr lang="en-US" altLang="zh-CN" sz="2200" dirty="0">
                <a:solidFill>
                  <a:srgbClr val="00B050"/>
                </a:solidFill>
              </a:rPr>
              <a:t>, name))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    print(layer)</a:t>
            </a:r>
            <a:endParaRPr lang="zh-CN" altLang="zh-CN" sz="2200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1.5.2  </a:t>
            </a:r>
            <a:r>
              <a:rPr lang="zh-CN" altLang="zh-CN" sz="2800" b="1" dirty="0">
                <a:solidFill>
                  <a:srgbClr val="C00000"/>
                </a:solidFill>
              </a:rPr>
              <a:t>访问网络模型的各个网络层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EAE9B1-476B-4383-BEFB-B59527B8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734" y="3390012"/>
            <a:ext cx="5389988" cy="29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0118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733147"/>
            <a:ext cx="56867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获取</a:t>
            </a:r>
            <a:r>
              <a:rPr lang="zh-CN" altLang="zh-CN" sz="2200" dirty="0"/>
              <a:t>所有的网络层</a:t>
            </a:r>
            <a:r>
              <a:rPr lang="en-US" altLang="zh-CN" sz="2200" dirty="0"/>
              <a:t>——</a:t>
            </a:r>
            <a:r>
              <a:rPr lang="zh-CN" altLang="zh-CN" sz="2200" dirty="0"/>
              <a:t>调用</a:t>
            </a:r>
            <a:r>
              <a:rPr lang="en-US" altLang="zh-CN" sz="2200" dirty="0"/>
              <a:t>modules()</a:t>
            </a:r>
            <a:r>
              <a:rPr lang="zh-CN" altLang="zh-CN" sz="2200" dirty="0"/>
              <a:t>方法：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b="1" dirty="0">
                <a:solidFill>
                  <a:srgbClr val="00B050"/>
                </a:solidFill>
              </a:rPr>
              <a:t>for </a:t>
            </a:r>
            <a:r>
              <a:rPr lang="en-US" altLang="zh-CN" sz="2200" b="1" dirty="0" err="1">
                <a:solidFill>
                  <a:srgbClr val="00B050"/>
                </a:solidFill>
              </a:rPr>
              <a:t>k,layer_block</a:t>
            </a:r>
            <a:r>
              <a:rPr lang="en-US" altLang="zh-CN" sz="2200" b="1" dirty="0">
                <a:solidFill>
                  <a:srgbClr val="00B050"/>
                </a:solidFill>
              </a:rPr>
              <a:t> in enumerate(</a:t>
            </a:r>
            <a:r>
              <a:rPr lang="en-US" altLang="zh-CN" sz="2200" b="1" dirty="0" err="1">
                <a:solidFill>
                  <a:srgbClr val="00B050"/>
                </a:solidFill>
              </a:rPr>
              <a:t>mymodel.modules</a:t>
            </a:r>
            <a:r>
              <a:rPr lang="en-US" altLang="zh-CN" sz="2200" b="1" dirty="0">
                <a:solidFill>
                  <a:srgbClr val="00B050"/>
                </a:solidFill>
              </a:rPr>
              <a:t>()): #</a:t>
            </a:r>
            <a:r>
              <a:rPr lang="zh-CN" altLang="zh-CN" sz="2200" b="1" dirty="0">
                <a:solidFill>
                  <a:srgbClr val="00B050"/>
                </a:solidFill>
              </a:rPr>
              <a:t>调用</a:t>
            </a:r>
            <a:r>
              <a:rPr lang="en-US" altLang="zh-CN" sz="2200" b="1" dirty="0">
                <a:solidFill>
                  <a:srgbClr val="00B050"/>
                </a:solidFill>
              </a:rPr>
              <a:t>modules()</a:t>
            </a:r>
            <a:r>
              <a:rPr lang="zh-CN" altLang="zh-CN" sz="2200" b="1" dirty="0">
                <a:solidFill>
                  <a:srgbClr val="00B050"/>
                </a:solidFill>
              </a:rPr>
              <a:t>方法 </a:t>
            </a:r>
          </a:p>
          <a:p>
            <a:r>
              <a:rPr lang="en-US" altLang="zh-CN" sz="2200" b="1" dirty="0">
                <a:solidFill>
                  <a:srgbClr val="00B050"/>
                </a:solidFill>
              </a:rPr>
              <a:t>    print(  '----------- %d -----------'%(</a:t>
            </a:r>
            <a:r>
              <a:rPr lang="en-US" altLang="zh-CN" sz="2200" b="1" dirty="0" err="1">
                <a:solidFill>
                  <a:srgbClr val="00B050"/>
                </a:solidFill>
              </a:rPr>
              <a:t>k+1</a:t>
            </a:r>
            <a:r>
              <a:rPr lang="en-US" altLang="zh-CN" sz="2200" b="1" dirty="0">
                <a:solidFill>
                  <a:srgbClr val="00B050"/>
                </a:solidFill>
              </a:rPr>
              <a:t>) )</a:t>
            </a:r>
            <a:endParaRPr lang="zh-CN" altLang="zh-CN" sz="2200" b="1" dirty="0">
              <a:solidFill>
                <a:srgbClr val="00B050"/>
              </a:solidFill>
            </a:endParaRPr>
          </a:p>
          <a:p>
            <a:r>
              <a:rPr lang="en-US" altLang="zh-CN" sz="2200" b="1" dirty="0">
                <a:solidFill>
                  <a:srgbClr val="00B050"/>
                </a:solidFill>
              </a:rPr>
              <a:t>    print(</a:t>
            </a:r>
            <a:r>
              <a:rPr lang="en-US" altLang="zh-CN" sz="2200" b="1" dirty="0" err="1">
                <a:solidFill>
                  <a:srgbClr val="00B050"/>
                </a:solidFill>
              </a:rPr>
              <a:t>layer_block</a:t>
            </a:r>
            <a:r>
              <a:rPr lang="en-US" altLang="zh-CN" sz="2200" b="1" dirty="0">
                <a:solidFill>
                  <a:srgbClr val="00B050"/>
                </a:solidFill>
              </a:rPr>
              <a:t>)</a:t>
            </a:r>
          </a:p>
          <a:p>
            <a:endParaRPr lang="en-US" altLang="zh-CN" sz="2200" b="1" dirty="0">
              <a:solidFill>
                <a:srgbClr val="00B050"/>
              </a:solidFill>
            </a:endParaRPr>
          </a:p>
          <a:p>
            <a:r>
              <a:rPr lang="zh-CN" altLang="zh-CN" sz="2200" dirty="0"/>
              <a:t>可以看到，</a:t>
            </a:r>
            <a:r>
              <a:rPr lang="en-US" altLang="zh-CN" sz="2200" dirty="0"/>
              <a:t>modules()</a:t>
            </a:r>
            <a:r>
              <a:rPr lang="zh-CN" altLang="zh-CN" sz="2200" dirty="0"/>
              <a:t>方法确实可以获得所有的网络层。但是，它不但输出容器内的所有网络层，而且整个容器也一并输出。因此，输出结果有部分重复了。当然，如果需要的话，可以增加一些条件来选择即可。</a:t>
            </a:r>
          </a:p>
          <a:p>
            <a:endParaRPr lang="zh-CN" altLang="zh-CN" sz="2200" b="1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1.5.2  </a:t>
            </a:r>
            <a:r>
              <a:rPr lang="zh-CN" altLang="zh-CN" sz="2800" b="1" dirty="0">
                <a:solidFill>
                  <a:srgbClr val="C00000"/>
                </a:solidFill>
              </a:rPr>
              <a:t>访问网络模型的各个网络层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8E8DB3-A282-4618-9077-3495BC12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56864"/>
            <a:ext cx="5791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7557"/>
      </p:ext>
    </p:extLst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733147"/>
            <a:ext cx="1137359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/>
              <a:t>如果只需要某一个特定的网络层（而不全部），可以先用</a:t>
            </a:r>
            <a:r>
              <a:rPr lang="en-US" altLang="zh-CN" sz="2200" dirty="0"/>
              <a:t>print(</a:t>
            </a:r>
            <a:r>
              <a:rPr lang="en-US" altLang="zh-CN" sz="2200" dirty="0" err="1"/>
              <a:t>mymodel</a:t>
            </a:r>
            <a:r>
              <a:rPr lang="en-US" altLang="zh-CN" sz="2200" dirty="0"/>
              <a:t>)</a:t>
            </a:r>
            <a:r>
              <a:rPr lang="zh-CN" altLang="zh-CN" sz="2200" dirty="0"/>
              <a:t>查看网络的结构，然后利用网络层的名称或索引来访问特定的网络层。例如，第</a:t>
            </a:r>
            <a:r>
              <a:rPr lang="en-US" altLang="zh-CN" sz="2200" dirty="0"/>
              <a:t>2</a:t>
            </a:r>
            <a:r>
              <a:rPr lang="zh-CN" altLang="zh-CN" sz="2200" dirty="0"/>
              <a:t>个卷积层在容器</a:t>
            </a:r>
            <a:r>
              <a:rPr lang="en-US" altLang="zh-CN" sz="2200" dirty="0"/>
              <a:t>Sequential</a:t>
            </a:r>
            <a:r>
              <a:rPr lang="zh-CN" altLang="zh-CN" sz="2200" dirty="0"/>
              <a:t>中的索引为</a:t>
            </a:r>
            <a:r>
              <a:rPr lang="en-US" altLang="zh-CN" sz="2200" dirty="0"/>
              <a:t>2</a:t>
            </a:r>
            <a:r>
              <a:rPr lang="zh-CN" altLang="zh-CN" sz="2200" dirty="0"/>
              <a:t>，容器的名称为</a:t>
            </a:r>
            <a:r>
              <a:rPr lang="en-US" altLang="zh-CN" sz="2200" dirty="0"/>
              <a:t>features</a:t>
            </a:r>
            <a:r>
              <a:rPr lang="zh-CN" altLang="zh-CN" sz="2200" dirty="0"/>
              <a:t>，因而可以用下列代码访问该卷积层：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dirty="0">
                <a:solidFill>
                  <a:srgbClr val="00B050"/>
                </a:solidFill>
              </a:rPr>
              <a:t>layer = </a:t>
            </a:r>
            <a:r>
              <a:rPr lang="en-US" altLang="zh-CN" sz="2200" dirty="0" err="1">
                <a:solidFill>
                  <a:srgbClr val="00B050"/>
                </a:solidFill>
              </a:rPr>
              <a:t>mymodel.features</a:t>
            </a:r>
            <a:r>
              <a:rPr lang="en-US" altLang="zh-CN" sz="2200" dirty="0">
                <a:solidFill>
                  <a:srgbClr val="00B050"/>
                </a:solidFill>
              </a:rPr>
              <a:t>[2]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如果需要，也可以将数据输入该网络层进行处理。例如：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dirty="0">
                <a:solidFill>
                  <a:srgbClr val="00B050"/>
                </a:solidFill>
              </a:rPr>
              <a:t>x = </a:t>
            </a:r>
            <a:r>
              <a:rPr lang="en-US" altLang="zh-CN" sz="2200" dirty="0" err="1">
                <a:solidFill>
                  <a:srgbClr val="00B050"/>
                </a:solidFill>
              </a:rPr>
              <a:t>torch.randn</a:t>
            </a:r>
            <a:r>
              <a:rPr lang="en-US" altLang="zh-CN" sz="2200" dirty="0">
                <a:solidFill>
                  <a:srgbClr val="00B050"/>
                </a:solidFill>
              </a:rPr>
              <a:t>(32,20,100,100) 	#</a:t>
            </a:r>
            <a:r>
              <a:rPr lang="zh-CN" altLang="zh-CN" sz="2200" dirty="0">
                <a:solidFill>
                  <a:srgbClr val="00B050"/>
                </a:solidFill>
              </a:rPr>
              <a:t>构造模拟数据，但要符合网络层输入形状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out = layer(x)		#</a:t>
            </a:r>
            <a:r>
              <a:rPr lang="zh-CN" altLang="zh-CN" sz="2200" dirty="0">
                <a:solidFill>
                  <a:srgbClr val="00B050"/>
                </a:solidFill>
              </a:rPr>
              <a:t>将</a:t>
            </a:r>
            <a:r>
              <a:rPr lang="en-US" altLang="zh-CN" sz="2200" dirty="0">
                <a:solidFill>
                  <a:srgbClr val="00B050"/>
                </a:solidFill>
              </a:rPr>
              <a:t>x</a:t>
            </a:r>
            <a:r>
              <a:rPr lang="zh-CN" altLang="zh-CN" sz="2200" dirty="0">
                <a:solidFill>
                  <a:srgbClr val="00B050"/>
                </a:solidFill>
              </a:rPr>
              <a:t>输入该网络层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print(</a:t>
            </a:r>
            <a:r>
              <a:rPr lang="en-US" altLang="zh-CN" sz="2200" dirty="0" err="1">
                <a:solidFill>
                  <a:srgbClr val="00B050"/>
                </a:solidFill>
              </a:rPr>
              <a:t>out.shape</a:t>
            </a:r>
            <a:r>
              <a:rPr lang="en-US" altLang="zh-CN" sz="2200" dirty="0">
                <a:solidFill>
                  <a:srgbClr val="00B050"/>
                </a:solidFill>
              </a:rPr>
              <a:t>)	#</a:t>
            </a:r>
            <a:r>
              <a:rPr lang="zh-CN" altLang="zh-CN" sz="2200" dirty="0">
                <a:solidFill>
                  <a:srgbClr val="00B050"/>
                </a:solidFill>
              </a:rPr>
              <a:t>输出的形状为</a:t>
            </a:r>
            <a:r>
              <a:rPr lang="en-US" altLang="zh-CN" sz="2200" dirty="0" err="1">
                <a:solidFill>
                  <a:srgbClr val="00B050"/>
                </a:solidFill>
              </a:rPr>
              <a:t>torch.Size</a:t>
            </a:r>
            <a:r>
              <a:rPr lang="en-US" altLang="zh-CN" sz="2200" dirty="0">
                <a:solidFill>
                  <a:srgbClr val="00B050"/>
                </a:solidFill>
              </a:rPr>
              <a:t>([32, 10, 98, 98])</a:t>
            </a:r>
            <a:endParaRPr lang="zh-CN" altLang="zh-CN" sz="2200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1.5.2  </a:t>
            </a:r>
            <a:r>
              <a:rPr lang="zh-CN" altLang="zh-CN" sz="2800" b="1" dirty="0">
                <a:solidFill>
                  <a:srgbClr val="C00000"/>
                </a:solidFill>
              </a:rPr>
              <a:t>访问网络模型的各个网络层</a:t>
            </a:r>
          </a:p>
        </p:txBody>
      </p:sp>
    </p:spTree>
    <p:extLst>
      <p:ext uri="{BB962C8B-B14F-4D97-AF65-F5344CB8AC3E}">
        <p14:creationId xmlns:p14="http://schemas.microsoft.com/office/powerpoint/2010/main" val="4211337740"/>
      </p:ext>
    </p:extLst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3" y="1733147"/>
            <a:ext cx="82887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）访问</a:t>
            </a:r>
            <a:r>
              <a:rPr lang="zh-CN" altLang="zh-CN" sz="2200" b="1" dirty="0"/>
              <a:t>模型包含的所有参数</a:t>
            </a:r>
            <a:endParaRPr lang="en-US" altLang="zh-CN" sz="2200" b="1" dirty="0"/>
          </a:p>
          <a:p>
            <a:r>
              <a:rPr lang="zh-CN" altLang="zh-CN" sz="2200" dirty="0"/>
              <a:t>可以调用网络模型的</a:t>
            </a:r>
            <a:r>
              <a:rPr lang="en-US" altLang="zh-CN" sz="2200" dirty="0"/>
              <a:t>parameters()</a:t>
            </a:r>
            <a:r>
              <a:rPr lang="zh-CN" altLang="zh-CN" sz="2200" dirty="0"/>
              <a:t>方法来获取模型包含的所有参数。例如，利用下列代码可输出模型</a:t>
            </a:r>
            <a:r>
              <a:rPr lang="en-US" altLang="zh-CN" sz="2200" dirty="0" err="1"/>
              <a:t>mymodel</a:t>
            </a:r>
            <a:r>
              <a:rPr lang="zh-CN" altLang="zh-CN" sz="2200" dirty="0"/>
              <a:t>中的所有参数以及统计模型的参数总量：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 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 err="1">
                <a:solidFill>
                  <a:srgbClr val="00B050"/>
                </a:solidFill>
              </a:rPr>
              <a:t>param_num</a:t>
            </a:r>
            <a:r>
              <a:rPr lang="en-US" altLang="zh-CN" sz="2200" dirty="0">
                <a:solidFill>
                  <a:srgbClr val="00B050"/>
                </a:solidFill>
              </a:rPr>
              <a:t> = 0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for param in </a:t>
            </a:r>
            <a:r>
              <a:rPr lang="en-US" altLang="zh-CN" sz="2200" dirty="0" err="1">
                <a:solidFill>
                  <a:srgbClr val="00B050"/>
                </a:solidFill>
              </a:rPr>
              <a:t>mymodel.parameters</a:t>
            </a:r>
            <a:r>
              <a:rPr lang="en-US" altLang="zh-CN" sz="2200" dirty="0">
                <a:solidFill>
                  <a:srgbClr val="00B050"/>
                </a:solidFill>
              </a:rPr>
              <a:t>():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    </a:t>
            </a:r>
            <a:r>
              <a:rPr lang="en-US" altLang="zh-CN" sz="2200" dirty="0" err="1">
                <a:solidFill>
                  <a:srgbClr val="00B050"/>
                </a:solidFill>
              </a:rPr>
              <a:t>param_num</a:t>
            </a:r>
            <a:r>
              <a:rPr lang="en-US" altLang="zh-CN" sz="2200" dirty="0">
                <a:solidFill>
                  <a:srgbClr val="00B050"/>
                </a:solidFill>
              </a:rPr>
              <a:t> += </a:t>
            </a:r>
            <a:r>
              <a:rPr lang="en-US" altLang="zh-CN" sz="2200" dirty="0" err="1">
                <a:solidFill>
                  <a:srgbClr val="00B050"/>
                </a:solidFill>
              </a:rPr>
              <a:t>torch.numel</a:t>
            </a:r>
            <a:r>
              <a:rPr lang="en-US" altLang="zh-CN" sz="2200" dirty="0">
                <a:solidFill>
                  <a:srgbClr val="00B050"/>
                </a:solidFill>
              </a:rPr>
              <a:t>(param)  	#</a:t>
            </a:r>
            <a:r>
              <a:rPr lang="zh-CN" altLang="zh-CN" sz="2200" dirty="0">
                <a:solidFill>
                  <a:srgbClr val="00B050"/>
                </a:solidFill>
              </a:rPr>
              <a:t>统计模型参数总量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    print(</a:t>
            </a:r>
            <a:r>
              <a:rPr lang="en-US" altLang="zh-CN" sz="2200" dirty="0" err="1">
                <a:solidFill>
                  <a:srgbClr val="00B050"/>
                </a:solidFill>
              </a:rPr>
              <a:t>param.shape</a:t>
            </a:r>
            <a:r>
              <a:rPr lang="en-US" altLang="zh-CN" sz="2200" dirty="0">
                <a:solidFill>
                  <a:srgbClr val="00B050"/>
                </a:solidFill>
              </a:rPr>
              <a:t>)					#</a:t>
            </a:r>
            <a:r>
              <a:rPr lang="zh-CN" altLang="zh-CN" sz="2200" dirty="0">
                <a:solidFill>
                  <a:srgbClr val="00B050"/>
                </a:solidFill>
              </a:rPr>
              <a:t>输出模型各层的参数（形状）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print('</a:t>
            </a:r>
            <a:r>
              <a:rPr lang="zh-CN" altLang="zh-CN" sz="2200" dirty="0">
                <a:solidFill>
                  <a:srgbClr val="00B050"/>
                </a:solidFill>
              </a:rPr>
              <a:t>该网络参数的总量为：</a:t>
            </a:r>
            <a:r>
              <a:rPr lang="en-US" altLang="zh-CN" sz="2200" dirty="0">
                <a:solidFill>
                  <a:srgbClr val="00B050"/>
                </a:solidFill>
              </a:rPr>
              <a:t>',</a:t>
            </a:r>
            <a:r>
              <a:rPr lang="en-US" altLang="zh-CN" sz="2200" dirty="0" err="1">
                <a:solidFill>
                  <a:srgbClr val="00B050"/>
                </a:solidFill>
              </a:rPr>
              <a:t>param_num</a:t>
            </a:r>
            <a:r>
              <a:rPr lang="en-US" altLang="zh-CN" sz="2200" dirty="0">
                <a:solidFill>
                  <a:srgbClr val="00B050"/>
                </a:solidFill>
              </a:rPr>
              <a:t>)</a:t>
            </a:r>
            <a:endParaRPr lang="zh-CN" altLang="zh-CN" sz="2200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1.5.3  </a:t>
            </a:r>
            <a:r>
              <a:rPr lang="zh-CN" altLang="zh-CN" sz="2800" b="1" dirty="0">
                <a:solidFill>
                  <a:srgbClr val="C00000"/>
                </a:solidFill>
              </a:rPr>
              <a:t>访问模型参数及模型保存和加载方法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AD9BEE-CE26-485C-BDCB-EA86AA00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56" y="2996309"/>
            <a:ext cx="4905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82412"/>
      </p:ext>
    </p:extLst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733147"/>
            <a:ext cx="1025136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）参数的冻结方法</a:t>
            </a:r>
            <a:endParaRPr lang="en-US" altLang="zh-CN" sz="2200" b="1" dirty="0"/>
          </a:p>
          <a:p>
            <a:r>
              <a:rPr lang="zh-CN" altLang="zh-CN" sz="2200" dirty="0"/>
              <a:t>参数有一个重要的属性</a:t>
            </a:r>
            <a:r>
              <a:rPr lang="en-US" altLang="zh-CN" sz="2200" dirty="0"/>
              <a:t>——</a:t>
            </a:r>
            <a:r>
              <a:rPr lang="en-US" altLang="zh-CN" sz="2200" dirty="0" err="1"/>
              <a:t>requires_grad</a:t>
            </a:r>
            <a:r>
              <a:rPr lang="zh-CN" altLang="zh-CN" sz="2200" dirty="0"/>
              <a:t>，默认情况下该属性的值为</a:t>
            </a:r>
            <a:r>
              <a:rPr lang="en-US" altLang="zh-CN" sz="2200" dirty="0"/>
              <a:t>True</a:t>
            </a:r>
            <a:r>
              <a:rPr lang="zh-CN" altLang="zh-CN" sz="2200" dirty="0"/>
              <a:t>，表示参数是可更新的（可学习的）。如果被设置为</a:t>
            </a:r>
            <a:r>
              <a:rPr lang="en-US" altLang="zh-CN" sz="2200" dirty="0"/>
              <a:t>False</a:t>
            </a:r>
            <a:r>
              <a:rPr lang="zh-CN" altLang="zh-CN" sz="2200" dirty="0"/>
              <a:t>，则表示参数是不可学习的，亦即参数被冻结了。例如，下列语句可对模型</a:t>
            </a:r>
            <a:r>
              <a:rPr lang="en-US" altLang="zh-CN" sz="2200" dirty="0" err="1"/>
              <a:t>mymodel</a:t>
            </a:r>
            <a:r>
              <a:rPr lang="zh-CN" altLang="zh-CN" sz="2200" dirty="0"/>
              <a:t>的所有参数进行冻结：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dirty="0">
                <a:solidFill>
                  <a:srgbClr val="00B050"/>
                </a:solidFill>
              </a:rPr>
              <a:t>for param in </a:t>
            </a:r>
            <a:r>
              <a:rPr lang="en-US" altLang="zh-CN" sz="2200" dirty="0" err="1">
                <a:solidFill>
                  <a:srgbClr val="00B050"/>
                </a:solidFill>
              </a:rPr>
              <a:t>mymodel.parameters</a:t>
            </a:r>
            <a:r>
              <a:rPr lang="en-US" altLang="zh-CN" sz="2200" dirty="0">
                <a:solidFill>
                  <a:srgbClr val="00B050"/>
                </a:solidFill>
              </a:rPr>
              <a:t>():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    </a:t>
            </a:r>
            <a:r>
              <a:rPr lang="en-US" altLang="zh-CN" sz="2200" dirty="0" err="1">
                <a:solidFill>
                  <a:srgbClr val="00B050"/>
                </a:solidFill>
              </a:rPr>
              <a:t>param.requires_grad</a:t>
            </a:r>
            <a:r>
              <a:rPr lang="en-US" altLang="zh-CN" sz="2200" dirty="0">
                <a:solidFill>
                  <a:srgbClr val="00B050"/>
                </a:solidFill>
              </a:rPr>
              <a:t> = False  #</a:t>
            </a:r>
            <a:r>
              <a:rPr lang="zh-CN" altLang="zh-CN" sz="2200" dirty="0">
                <a:solidFill>
                  <a:srgbClr val="00B050"/>
                </a:solidFill>
              </a:rPr>
              <a:t>冻结参数 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zh-CN" altLang="zh-CN" sz="2200" dirty="0"/>
              <a:t>如果想同时获得参数本身和参数的名称，可用下列代码来实现：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 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for param in </a:t>
            </a:r>
            <a:r>
              <a:rPr lang="en-US" altLang="zh-CN" sz="2200" dirty="0" err="1">
                <a:solidFill>
                  <a:srgbClr val="00B050"/>
                </a:solidFill>
              </a:rPr>
              <a:t>mymodel.named_parameters</a:t>
            </a:r>
            <a:r>
              <a:rPr lang="en-US" altLang="zh-CN" sz="2200" dirty="0">
                <a:solidFill>
                  <a:srgbClr val="00B050"/>
                </a:solidFill>
              </a:rPr>
              <a:t>():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    print('</a:t>
            </a:r>
            <a:r>
              <a:rPr lang="zh-CN" altLang="zh-CN" sz="2200" dirty="0">
                <a:solidFill>
                  <a:srgbClr val="00B050"/>
                </a:solidFill>
              </a:rPr>
              <a:t>参数名称为：</a:t>
            </a:r>
            <a:r>
              <a:rPr lang="en-US" altLang="zh-CN" sz="2200" dirty="0">
                <a:solidFill>
                  <a:srgbClr val="00B050"/>
                </a:solidFill>
              </a:rPr>
              <a:t>',param[0], '</a:t>
            </a:r>
            <a:r>
              <a:rPr lang="zh-CN" altLang="zh-CN" sz="2200" dirty="0">
                <a:solidFill>
                  <a:srgbClr val="00B050"/>
                </a:solidFill>
              </a:rPr>
              <a:t>参数的形状为：</a:t>
            </a:r>
            <a:r>
              <a:rPr lang="en-US" altLang="zh-CN" sz="2200" dirty="0">
                <a:solidFill>
                  <a:srgbClr val="00B050"/>
                </a:solidFill>
              </a:rPr>
              <a:t>', param[1].shape )</a:t>
            </a:r>
            <a:endParaRPr lang="zh-CN" altLang="zh-CN" sz="2200" dirty="0">
              <a:solidFill>
                <a:srgbClr val="00B050"/>
              </a:solidFill>
            </a:endParaRPr>
          </a:p>
          <a:p>
            <a:r>
              <a:rPr lang="en-US" altLang="zh-CN" sz="2200" b="1" dirty="0"/>
              <a:t> </a:t>
            </a:r>
            <a:endParaRPr lang="zh-CN" altLang="zh-CN" sz="2200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1.5.3  </a:t>
            </a:r>
            <a:r>
              <a:rPr lang="zh-CN" altLang="zh-CN" sz="2800" b="1" dirty="0">
                <a:solidFill>
                  <a:srgbClr val="C00000"/>
                </a:solidFill>
              </a:rPr>
              <a:t>访问模型参数及模型保存和加载方法</a:t>
            </a:r>
          </a:p>
        </p:txBody>
      </p:sp>
    </p:spTree>
    <p:extLst>
      <p:ext uri="{BB962C8B-B14F-4D97-AF65-F5344CB8AC3E}">
        <p14:creationId xmlns:p14="http://schemas.microsoft.com/office/powerpoint/2010/main" val="3092631176"/>
      </p:ext>
    </p:extLst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733147"/>
            <a:ext cx="11589509" cy="468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</a:t>
            </a:r>
            <a:r>
              <a:rPr lang="zh-CN" altLang="zh-CN" sz="2200" b="1" dirty="0"/>
              <a:t>模型</a:t>
            </a:r>
            <a:r>
              <a:rPr lang="zh-CN" altLang="en-US" sz="2200" b="1" dirty="0"/>
              <a:t>和参数的</a:t>
            </a:r>
            <a:r>
              <a:rPr lang="zh-CN" altLang="zh-CN" sz="2200" b="1" dirty="0"/>
              <a:t>保存</a:t>
            </a:r>
            <a:r>
              <a:rPr lang="zh-CN" altLang="en-US" sz="2200" b="1" dirty="0"/>
              <a:t>方法：</a:t>
            </a:r>
            <a:endParaRPr lang="zh-CN" altLang="zh-CN" sz="2200" b="1" dirty="0"/>
          </a:p>
          <a:p>
            <a:pPr>
              <a:lnSpc>
                <a:spcPts val="3000"/>
              </a:lnSpc>
            </a:pPr>
            <a:r>
              <a:rPr lang="zh-CN" altLang="zh-CN" sz="2200" b="1" dirty="0"/>
              <a:t>（</a:t>
            </a:r>
            <a:r>
              <a:rPr lang="en-US" altLang="zh-CN" sz="2200" b="1" dirty="0"/>
              <a:t>a</a:t>
            </a:r>
            <a:r>
              <a:rPr lang="zh-CN" altLang="zh-CN" sz="2200" b="1" dirty="0"/>
              <a:t>）仅保存模型参数的方式</a:t>
            </a:r>
          </a:p>
          <a:p>
            <a:pPr>
              <a:lnSpc>
                <a:spcPts val="3000"/>
              </a:lnSpc>
            </a:pPr>
            <a:r>
              <a:rPr lang="zh-CN" altLang="zh-CN" sz="2200" dirty="0"/>
              <a:t>模型参数是放在模型参数字典当中，因此只保存该字典即可。例如，下列代码仅保存模型</a:t>
            </a:r>
            <a:r>
              <a:rPr lang="en-US" altLang="zh-CN" sz="2200" dirty="0" err="1"/>
              <a:t>mymodel</a:t>
            </a:r>
            <a:r>
              <a:rPr lang="zh-CN" altLang="zh-CN" sz="2200" dirty="0"/>
              <a:t>的参数：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ts val="3000"/>
              </a:lnSpc>
            </a:pPr>
            <a:r>
              <a:rPr lang="en-US" altLang="zh-CN" sz="2200" dirty="0" err="1">
                <a:solidFill>
                  <a:srgbClr val="00B050"/>
                </a:solidFill>
              </a:rPr>
              <a:t>torch.save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</a:rPr>
              <a:t>mymodel.state_dict</a:t>
            </a:r>
            <a:r>
              <a:rPr lang="en-US" altLang="zh-CN" sz="2200" dirty="0">
                <a:solidFill>
                  <a:srgbClr val="00B050"/>
                </a:solidFill>
              </a:rPr>
              <a:t>(), '</a:t>
            </a:r>
            <a:r>
              <a:rPr lang="en-US" altLang="zh-CN" sz="2200" dirty="0" err="1">
                <a:solidFill>
                  <a:srgbClr val="00B050"/>
                </a:solidFill>
              </a:rPr>
              <a:t>mymodel.pth</a:t>
            </a:r>
            <a:r>
              <a:rPr lang="en-US" altLang="zh-CN" sz="2200" dirty="0">
                <a:solidFill>
                  <a:srgbClr val="00B050"/>
                </a:solidFill>
              </a:rPr>
              <a:t>')  #</a:t>
            </a:r>
            <a:r>
              <a:rPr lang="zh-CN" altLang="zh-CN" sz="2200" dirty="0">
                <a:solidFill>
                  <a:srgbClr val="00B050"/>
                </a:solidFill>
              </a:rPr>
              <a:t>文件扩展名推荐为</a:t>
            </a:r>
            <a:r>
              <a:rPr lang="en-US" altLang="zh-CN" sz="2200" dirty="0" err="1">
                <a:solidFill>
                  <a:srgbClr val="00B050"/>
                </a:solidFill>
              </a:rPr>
              <a:t>pth</a:t>
            </a:r>
            <a:r>
              <a:rPr lang="zh-CN" altLang="zh-CN" sz="2200" dirty="0">
                <a:solidFill>
                  <a:srgbClr val="00B050"/>
                </a:solidFill>
              </a:rPr>
              <a:t>或</a:t>
            </a:r>
            <a:r>
              <a:rPr lang="en-US" altLang="zh-CN" sz="2200" dirty="0" err="1">
                <a:solidFill>
                  <a:srgbClr val="00B050"/>
                </a:solidFill>
              </a:rPr>
              <a:t>ph</a:t>
            </a:r>
            <a:r>
              <a:rPr lang="zh-CN" altLang="zh-CN" sz="2200" dirty="0">
                <a:solidFill>
                  <a:srgbClr val="00B050"/>
                </a:solidFill>
              </a:rPr>
              <a:t>或其他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ts val="3000"/>
              </a:lnSpc>
            </a:pPr>
            <a:r>
              <a:rPr lang="zh-CN" altLang="zh-CN" sz="2200" dirty="0"/>
              <a:t>由于只保存模型的参数，因此在恢复模型时，要先创建一个结构完全一样的模型：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ts val="3000"/>
              </a:lnSpc>
            </a:pPr>
            <a:r>
              <a:rPr lang="en-US" altLang="zh-CN" sz="2200" dirty="0" err="1">
                <a:solidFill>
                  <a:srgbClr val="00B050"/>
                </a:solidFill>
              </a:rPr>
              <a:t>my_new_model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MyModel</a:t>
            </a:r>
            <a:r>
              <a:rPr lang="en-US" altLang="zh-CN" sz="2200" dirty="0">
                <a:solidFill>
                  <a:srgbClr val="00B050"/>
                </a:solidFill>
              </a:rPr>
              <a:t>()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ts val="3000"/>
              </a:lnSpc>
            </a:pPr>
            <a:r>
              <a:rPr lang="en-US" altLang="zh-CN" sz="2200" dirty="0"/>
              <a:t>    </a:t>
            </a:r>
            <a:r>
              <a:rPr lang="zh-CN" altLang="zh-CN" sz="2200" dirty="0"/>
              <a:t>然后读取模型参数：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ts val="3000"/>
              </a:lnSpc>
            </a:pPr>
            <a:r>
              <a:rPr lang="en-US" altLang="zh-CN" sz="2200" dirty="0" err="1">
                <a:solidFill>
                  <a:srgbClr val="00B050"/>
                </a:solidFill>
              </a:rPr>
              <a:t>mymodel_paramters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torch.load</a:t>
            </a:r>
            <a:r>
              <a:rPr lang="en-US" altLang="zh-CN" sz="2200" dirty="0">
                <a:solidFill>
                  <a:srgbClr val="00B050"/>
                </a:solidFill>
              </a:rPr>
              <a:t>('</a:t>
            </a:r>
            <a:r>
              <a:rPr lang="en-US" altLang="zh-CN" sz="2200" dirty="0" err="1">
                <a:solidFill>
                  <a:srgbClr val="00B050"/>
                </a:solidFill>
              </a:rPr>
              <a:t>mymodel.pth</a:t>
            </a:r>
            <a:r>
              <a:rPr lang="en-US" altLang="zh-CN" sz="2200" dirty="0">
                <a:solidFill>
                  <a:srgbClr val="00B050"/>
                </a:solidFill>
              </a:rPr>
              <a:t>')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ts val="3000"/>
              </a:lnSpc>
            </a:pPr>
            <a:r>
              <a:rPr lang="en-US" altLang="zh-CN" sz="2200" dirty="0"/>
              <a:t>    </a:t>
            </a:r>
            <a:r>
              <a:rPr lang="zh-CN" altLang="zh-CN" sz="2200" dirty="0"/>
              <a:t>最后用读到的参数更新模型</a:t>
            </a:r>
            <a:r>
              <a:rPr lang="en-US" altLang="zh-CN" sz="2200" dirty="0" err="1"/>
              <a:t>my_new_model</a:t>
            </a:r>
            <a:r>
              <a:rPr lang="zh-CN" altLang="zh-CN" sz="2200" dirty="0"/>
              <a:t>：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ts val="3000"/>
              </a:lnSpc>
            </a:pPr>
            <a:r>
              <a:rPr lang="en-US" altLang="zh-CN" sz="2200" dirty="0" err="1">
                <a:solidFill>
                  <a:srgbClr val="00B050"/>
                </a:solidFill>
              </a:rPr>
              <a:t>my_new_model.load_state_dict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</a:rPr>
              <a:t>mymodel_paramters</a:t>
            </a:r>
            <a:r>
              <a:rPr lang="en-US" altLang="zh-CN" sz="2200" dirty="0">
                <a:solidFill>
                  <a:srgbClr val="00B050"/>
                </a:solidFill>
              </a:rPr>
              <a:t>)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lnSpc>
                <a:spcPts val="3000"/>
              </a:lnSpc>
            </a:pPr>
            <a:r>
              <a:rPr lang="zh-CN" altLang="zh-CN" sz="2200" dirty="0"/>
              <a:t>这时，模型</a:t>
            </a:r>
            <a:r>
              <a:rPr lang="en-US" altLang="zh-CN" sz="2200" dirty="0" err="1"/>
              <a:t>my_new_model</a:t>
            </a:r>
            <a:r>
              <a:rPr lang="zh-CN" altLang="zh-CN" sz="2200" dirty="0"/>
              <a:t>跟保存时的模型</a:t>
            </a:r>
            <a:r>
              <a:rPr lang="en-US" altLang="zh-CN" sz="2200" dirty="0" err="1"/>
              <a:t>mymodel</a:t>
            </a:r>
            <a:r>
              <a:rPr lang="zh-CN" altLang="zh-CN" sz="2200" dirty="0"/>
              <a:t>完全一样（包括结构和参数）。</a:t>
            </a:r>
            <a:endParaRPr lang="zh-CN" altLang="zh-CN" sz="2200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1.5.3  </a:t>
            </a:r>
            <a:r>
              <a:rPr lang="zh-CN" altLang="zh-CN" sz="2800" b="1" dirty="0">
                <a:solidFill>
                  <a:srgbClr val="C00000"/>
                </a:solidFill>
              </a:rPr>
              <a:t>访问模型参数及模型保存和加载方法</a:t>
            </a:r>
          </a:p>
        </p:txBody>
      </p:sp>
    </p:spTree>
    <p:extLst>
      <p:ext uri="{BB962C8B-B14F-4D97-AF65-F5344CB8AC3E}">
        <p14:creationId xmlns:p14="http://schemas.microsoft.com/office/powerpoint/2010/main" val="1276908046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409202" y="1733147"/>
            <a:ext cx="11477998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b</a:t>
            </a:r>
            <a:r>
              <a:rPr lang="zh-CN" altLang="en-US" sz="2200" b="1" dirty="0"/>
              <a:t>）</a:t>
            </a:r>
            <a:r>
              <a:rPr lang="zh-CN" altLang="zh-CN" sz="2200" b="1" dirty="0"/>
              <a:t>保存整个模型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200" dirty="0"/>
              <a:t>保存整个模型也是利用</a:t>
            </a:r>
            <a:r>
              <a:rPr lang="en-US" altLang="zh-CN" sz="2200" dirty="0" err="1"/>
              <a:t>torch.save</a:t>
            </a:r>
            <a:r>
              <a:rPr lang="en-US" altLang="zh-CN" sz="2200" dirty="0"/>
              <a:t>()</a:t>
            </a:r>
            <a:r>
              <a:rPr lang="zh-CN" altLang="zh-CN" sz="2200" dirty="0"/>
              <a:t>函数来完成，但其形式更为简单，只需将模型</a:t>
            </a:r>
            <a:r>
              <a:rPr lang="en-US" altLang="zh-CN" sz="2200" dirty="0"/>
              <a:t>“</a:t>
            </a:r>
            <a:r>
              <a:rPr lang="zh-CN" altLang="zh-CN" sz="2200" dirty="0"/>
              <a:t>直接保存</a:t>
            </a:r>
            <a:r>
              <a:rPr lang="en-US" altLang="zh-CN" sz="2200" dirty="0"/>
              <a:t>”</a:t>
            </a:r>
            <a:r>
              <a:rPr lang="zh-CN" altLang="zh-CN" sz="2200" dirty="0"/>
              <a:t>下来即可。例如，下列语句是将模型</a:t>
            </a:r>
            <a:r>
              <a:rPr lang="en-US" altLang="zh-CN" sz="2200" dirty="0" err="1"/>
              <a:t>mymodel</a:t>
            </a:r>
            <a:r>
              <a:rPr lang="zh-CN" altLang="zh-CN" sz="2200" dirty="0"/>
              <a:t>作为一个整体保存下来（包括网络结构及其参数）：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 err="1">
                <a:solidFill>
                  <a:srgbClr val="00B050"/>
                </a:solidFill>
              </a:rPr>
              <a:t>torch.save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</a:rPr>
              <a:t>mymodel</a:t>
            </a:r>
            <a:r>
              <a:rPr lang="en-US" altLang="zh-CN" sz="2200" dirty="0">
                <a:solidFill>
                  <a:srgbClr val="00B050"/>
                </a:solidFill>
              </a:rPr>
              <a:t>, '</a:t>
            </a:r>
            <a:r>
              <a:rPr lang="en-US" altLang="zh-CN" sz="2200" dirty="0" err="1">
                <a:solidFill>
                  <a:srgbClr val="00B050"/>
                </a:solidFill>
              </a:rPr>
              <a:t>mymodel.pth</a:t>
            </a:r>
            <a:r>
              <a:rPr lang="en-US" altLang="zh-CN" sz="2200" dirty="0">
                <a:solidFill>
                  <a:srgbClr val="00B050"/>
                </a:solidFill>
              </a:rPr>
              <a:t>') </a:t>
            </a:r>
            <a:endParaRPr lang="zh-CN" altLang="zh-CN" sz="2200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200" dirty="0"/>
              <a:t>加载时调用下列语句：</a:t>
            </a:r>
            <a:r>
              <a:rPr lang="en-US" altLang="zh-CN" sz="2200" dirty="0"/>
              <a:t> </a:t>
            </a:r>
            <a:endParaRPr lang="zh-CN" altLang="zh-CN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 err="1">
                <a:solidFill>
                  <a:srgbClr val="00B050"/>
                </a:solidFill>
              </a:rPr>
              <a:t>my_new_model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torch.load</a:t>
            </a:r>
            <a:r>
              <a:rPr lang="en-US" altLang="zh-CN" sz="2200" dirty="0">
                <a:solidFill>
                  <a:srgbClr val="00B050"/>
                </a:solidFill>
              </a:rPr>
              <a:t>('</a:t>
            </a:r>
            <a:r>
              <a:rPr lang="en-US" altLang="zh-CN" sz="2200" dirty="0" err="1">
                <a:solidFill>
                  <a:srgbClr val="00B050"/>
                </a:solidFill>
              </a:rPr>
              <a:t>mymodel.pth</a:t>
            </a:r>
            <a:r>
              <a:rPr lang="en-US" altLang="zh-CN" sz="2200" dirty="0">
                <a:solidFill>
                  <a:srgbClr val="00B050"/>
                </a:solidFill>
              </a:rPr>
              <a:t>') </a:t>
            </a:r>
            <a:endParaRPr lang="zh-CN" altLang="zh-CN" sz="2200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200" dirty="0"/>
              <a:t>这时得到的模型</a:t>
            </a:r>
            <a:r>
              <a:rPr lang="en-US" altLang="zh-CN" sz="2200" dirty="0" err="1"/>
              <a:t>my_new_model</a:t>
            </a:r>
            <a:r>
              <a:rPr lang="zh-CN" altLang="zh-CN" sz="2200" dirty="0"/>
              <a:t>跟原来模型</a:t>
            </a:r>
            <a:r>
              <a:rPr lang="en-US" altLang="zh-CN" sz="2200" dirty="0" err="1"/>
              <a:t>mymodel</a:t>
            </a:r>
            <a:r>
              <a:rPr lang="zh-CN" altLang="zh-CN" sz="2200" dirty="0"/>
              <a:t>是完全一样的。但注意，加载时原来用于实例化模型</a:t>
            </a:r>
            <a:r>
              <a:rPr lang="en-US" altLang="zh-CN" sz="2200" dirty="0" err="1"/>
              <a:t>mymodel</a:t>
            </a:r>
            <a:r>
              <a:rPr lang="zh-CN" altLang="zh-CN" sz="2200" dirty="0"/>
              <a:t>的类</a:t>
            </a:r>
            <a:r>
              <a:rPr lang="en-US" altLang="zh-CN" sz="2200" dirty="0" err="1"/>
              <a:t>MyModel</a:t>
            </a:r>
            <a:r>
              <a:rPr lang="zh-CN" altLang="zh-CN" sz="2200" dirty="0"/>
              <a:t>要在</a:t>
            </a:r>
            <a:r>
              <a:rPr lang="en-US" altLang="zh-CN" sz="2200" dirty="0"/>
              <a:t>.</a:t>
            </a:r>
            <a:r>
              <a:rPr lang="en-US" altLang="zh-CN" sz="2200" dirty="0" err="1"/>
              <a:t>py</a:t>
            </a:r>
            <a:r>
              <a:rPr lang="zh-CN" altLang="zh-CN" sz="2200" dirty="0"/>
              <a:t>文件中存在。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200" dirty="0"/>
              <a:t>显然，由于在保存整个模型时，除了保存参数以外还要保存模型的结构，因此所占用的磁盘空间就大一些，保存时间也多一些。</a:t>
            </a:r>
          </a:p>
          <a:p>
            <a:r>
              <a:rPr lang="en-US" altLang="zh-CN" sz="2200" b="1" dirty="0"/>
              <a:t> </a:t>
            </a:r>
            <a:endParaRPr lang="zh-CN" altLang="zh-CN" sz="2200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D79D2-F796-402A-BE97-24BEC7B3AA60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1.5.3  </a:t>
            </a:r>
            <a:r>
              <a:rPr lang="zh-CN" altLang="zh-CN" sz="2800" b="1" dirty="0">
                <a:solidFill>
                  <a:srgbClr val="C00000"/>
                </a:solidFill>
              </a:rPr>
              <a:t>访问模型参数及模型保存和加载方法</a:t>
            </a:r>
          </a:p>
        </p:txBody>
      </p:sp>
    </p:spTree>
    <p:extLst>
      <p:ext uri="{BB962C8B-B14F-4D97-AF65-F5344CB8AC3E}">
        <p14:creationId xmlns:p14="http://schemas.microsoft.com/office/powerpoint/2010/main" val="3022270168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801637" y="530564"/>
            <a:ext cx="6010275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人工智能与神经网络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的开发环境（*）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851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28288-8D5D-4ECF-9184-7399DA0FB305}"/>
              </a:ext>
            </a:extLst>
          </p:cNvPr>
          <p:cNvSpPr/>
          <p:nvPr/>
        </p:nvSpPr>
        <p:spPr>
          <a:xfrm>
            <a:off x="1577603" y="1509627"/>
            <a:ext cx="8288748" cy="4232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/>
              <a:t> 本章</a:t>
            </a:r>
            <a:r>
              <a:rPr lang="zh-CN" altLang="en-US" sz="2600" b="1" dirty="0"/>
              <a:t>主要内容：</a:t>
            </a:r>
            <a:endParaRPr lang="en-US" altLang="zh-CN" sz="26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600" dirty="0"/>
              <a:t>人工智能和神经网络的发展过程</a:t>
            </a:r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600" dirty="0"/>
              <a:t>深度学习</a:t>
            </a:r>
            <a:r>
              <a:rPr lang="zh-CN" altLang="en-US" sz="2600" dirty="0"/>
              <a:t>的概念</a:t>
            </a:r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err="1"/>
              <a:t>PyTorch</a:t>
            </a:r>
            <a:r>
              <a:rPr lang="zh-CN" altLang="zh-CN" sz="2600" dirty="0"/>
              <a:t>开发环境的建立</a:t>
            </a:r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600" dirty="0"/>
              <a:t>张量的概念及其使用方法</a:t>
            </a:r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 err="1"/>
              <a:t>PyTorch</a:t>
            </a:r>
            <a:r>
              <a:rPr lang="zh-CN" altLang="zh-CN" sz="2600" dirty="0"/>
              <a:t>程序的开发步骤</a:t>
            </a:r>
            <a:endParaRPr lang="en-US" altLang="zh-CN" sz="26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600" dirty="0"/>
              <a:t>网络层和网络参数的访问方法</a:t>
            </a:r>
            <a:endParaRPr lang="zh-CN" altLang="zh-CN" sz="2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0625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801637" y="530564"/>
            <a:ext cx="6010275" cy="43877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人工智能与神经网络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的开发环境（*）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张量基础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indent="266700" algn="just">
          <a:spcAft>
            <a:spcPts val="0"/>
          </a:spcAft>
          <a:defRPr sz="2200" kern="1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2796</TotalTime>
  <Words>6846</Words>
  <Application>Microsoft Office PowerPoint</Application>
  <PresentationFormat>宽屏</PresentationFormat>
  <Paragraphs>906</Paragraphs>
  <Slides>89</Slides>
  <Notes>89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8" baseType="lpstr"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Zupeng</dc:creator>
  <cp:lastModifiedBy>祖强 蒙</cp:lastModifiedBy>
  <cp:revision>646</cp:revision>
  <cp:lastPrinted>2023-06-09T00:39:37Z</cp:lastPrinted>
  <dcterms:created xsi:type="dcterms:W3CDTF">2021-09-16T07:49:00Z</dcterms:created>
  <dcterms:modified xsi:type="dcterms:W3CDTF">2023-07-03T00:46:38Z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61C4F435FECE4C85AAF4AB73BC1EE6EA</vt:lpwstr>
  </property>
  <property fmtid="{D5CDD505-2E9C-101B-9397-08002B2CF9AE}" pid="3" name="KSOProductBuildVer">
    <vt:lpwstr>2052-11.1.0.10938</vt:lpwstr>
  </property>
</Properties>
</file>