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xml" ContentType="application/vnd.openxmlformats-officedocument.presentationml.tags+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tags/tag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handoutMasterIdLst>
    <p:handoutMasterId r:id="rId39"/>
  </p:handoutMasterIdLst>
  <p:sldIdLst>
    <p:sldId id="565" r:id="rId2"/>
    <p:sldId id="604" r:id="rId3"/>
    <p:sldId id="605" r:id="rId4"/>
    <p:sldId id="566" r:id="rId5"/>
    <p:sldId id="609" r:id="rId6"/>
    <p:sldId id="684" r:id="rId7"/>
    <p:sldId id="687" r:id="rId8"/>
    <p:sldId id="688" r:id="rId9"/>
    <p:sldId id="689" r:id="rId10"/>
    <p:sldId id="690" r:id="rId11"/>
    <p:sldId id="691" r:id="rId12"/>
    <p:sldId id="693" r:id="rId13"/>
    <p:sldId id="694" r:id="rId14"/>
    <p:sldId id="695" r:id="rId15"/>
    <p:sldId id="696" r:id="rId16"/>
    <p:sldId id="697" r:id="rId17"/>
    <p:sldId id="698" r:id="rId18"/>
    <p:sldId id="725" r:id="rId19"/>
    <p:sldId id="699" r:id="rId20"/>
    <p:sldId id="700" r:id="rId21"/>
    <p:sldId id="701" r:id="rId22"/>
    <p:sldId id="702" r:id="rId23"/>
    <p:sldId id="703" r:id="rId24"/>
    <p:sldId id="678" r:id="rId25"/>
    <p:sldId id="704" r:id="rId26"/>
    <p:sldId id="705" r:id="rId27"/>
    <p:sldId id="706" r:id="rId28"/>
    <p:sldId id="716" r:id="rId29"/>
    <p:sldId id="707" r:id="rId30"/>
    <p:sldId id="717" r:id="rId31"/>
    <p:sldId id="708" r:id="rId32"/>
    <p:sldId id="709" r:id="rId33"/>
    <p:sldId id="710" r:id="rId34"/>
    <p:sldId id="711" r:id="rId35"/>
    <p:sldId id="712" r:id="rId36"/>
    <p:sldId id="675" r:id="rId37"/>
  </p:sldIdLst>
  <p:sldSz cx="12192000" cy="6858000"/>
  <p:notesSz cx="6858000" cy="9144000"/>
  <p:custDataLst>
    <p:tags r:id="rId4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30" userDrawn="1">
          <p15:clr>
            <a:srgbClr val="A4A3A4"/>
          </p15:clr>
        </p15:guide>
        <p15:guide id="2" pos="401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 lin" initials="yl" lastIdx="1" clrIdx="0"/>
  <p:cmAuthor id="2" name="DELL" initials="D" lastIdx="3" clrIdx="1"/>
  <p:cmAuthor id="3" name="asus"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33CC"/>
    <a:srgbClr val="FFFFFF"/>
    <a:srgbClr val="3D31D7"/>
    <a:srgbClr val="003366"/>
    <a:srgbClr val="F46802"/>
    <a:srgbClr val="808080"/>
    <a:srgbClr val="FBE5D6"/>
    <a:srgbClr val="FFF9E7"/>
    <a:srgbClr val="EEF7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57" autoAdjust="0"/>
    <p:restoredTop sz="93850" autoAdjust="0"/>
  </p:normalViewPr>
  <p:slideViewPr>
    <p:cSldViewPr snapToGrid="0" snapToObjects="1" showGuides="1">
      <p:cViewPr varScale="1">
        <p:scale>
          <a:sx n="67" d="100"/>
          <a:sy n="67" d="100"/>
        </p:scale>
        <p:origin x="264" y="40"/>
      </p:cViewPr>
      <p:guideLst>
        <p:guide orient="horz" pos="2030"/>
        <p:guide pos="4011"/>
      </p:guideLst>
    </p:cSldViewPr>
  </p:slideViewPr>
  <p:notesTextViewPr>
    <p:cViewPr>
      <p:scale>
        <a:sx n="100" d="100"/>
        <a:sy n="100" d="100"/>
      </p:scale>
      <p:origin x="0" y="0"/>
    </p:cViewPr>
  </p:notesTextViewPr>
  <p:sorterViewPr>
    <p:cViewPr>
      <p:scale>
        <a:sx n="100" d="100"/>
        <a:sy n="100" d="100"/>
      </p:scale>
      <p:origin x="0" y="-60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2023/7/3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0AD39-BAEA-45DE-A9EE-2D5EF9602197}" type="datetimeFigureOut">
              <a:rPr lang="zh-CN" altLang="en-US" smtClean="0"/>
              <a:t>2023/7/3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D1BDB-4B2A-4DBF-A740-A071008DF23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47C38A-6680-41D6-AC97-F82406C003C7}" type="slidenum">
              <a:rPr lang="zh-CN" altLang="en-US" smtClean="0"/>
              <a:pPr/>
              <a:t>1</a:t>
            </a:fld>
            <a:endParaRPr lang="zh-CN" altLang="en-US"/>
          </a:p>
        </p:txBody>
      </p:sp>
    </p:spTree>
    <p:extLst>
      <p:ext uri="{BB962C8B-B14F-4D97-AF65-F5344CB8AC3E}">
        <p14:creationId xmlns:p14="http://schemas.microsoft.com/office/powerpoint/2010/main" val="3212652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t>12</a:t>
            </a:fld>
            <a:endParaRPr lang="zh-CN" altLang="en-US"/>
          </a:p>
        </p:txBody>
      </p:sp>
      <p:sp>
        <p:nvSpPr>
          <p:cNvPr id="5" name="备注占位符 4"/>
          <p:cNvSpPr>
            <a:spLocks noGrp="1"/>
          </p:cNvSpPr>
          <p:nvPr>
            <p:ph type="body" sz="quarter" idx="1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47C38A-6680-41D6-AC97-F82406C003C7}" type="slidenum">
              <a:rPr lang="zh-CN" altLang="en-US" smtClean="0"/>
              <a:pPr/>
              <a:t>2</a:t>
            </a:fld>
            <a:endParaRPr lang="zh-CN" altLang="en-US"/>
          </a:p>
        </p:txBody>
      </p:sp>
    </p:spTree>
    <p:extLst>
      <p:ext uri="{BB962C8B-B14F-4D97-AF65-F5344CB8AC3E}">
        <p14:creationId xmlns:p14="http://schemas.microsoft.com/office/powerpoint/2010/main" val="1730552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t>22</a:t>
            </a:fld>
            <a:endParaRPr lang="zh-CN" altLang="en-US"/>
          </a:p>
        </p:txBody>
      </p:sp>
      <p:sp>
        <p:nvSpPr>
          <p:cNvPr id="5" name="备注占位符 4"/>
          <p:cNvSpPr>
            <a:spLocks noGrp="1"/>
          </p:cNvSpPr>
          <p:nvPr>
            <p:ph type="body" sz="quarter" idx="1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47C38A-6680-41D6-AC97-F82406C003C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4" name="灯片编号占位符 3"/>
          <p:cNvSpPr>
            <a:spLocks noGrp="1"/>
          </p:cNvSpPr>
          <p:nvPr>
            <p:ph type="sldNum" sz="quarter" idx="10"/>
          </p:nvPr>
        </p:nvSpPr>
        <p:spPr/>
        <p:txBody>
          <a:bodyPr/>
          <a:lstStyle/>
          <a:p>
            <a:fld id="{2F47C38A-6680-41D6-AC97-F82406C003C7}" type="slidenum">
              <a:rPr lang="zh-CN" altLang="en-US" smtClean="0"/>
              <a:t>4</a:t>
            </a:fld>
            <a:endParaRPr lang="zh-CN" altLang="en-US"/>
          </a:p>
        </p:txBody>
      </p:sp>
      <p:sp>
        <p:nvSpPr>
          <p:cNvPr id="5" name="备注占位符 4"/>
          <p:cNvSpPr>
            <a:spLocks noGrp="1"/>
          </p:cNvSpPr>
          <p:nvPr>
            <p:ph type="body" sz="quarter" idx="1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196340" rtl="0" eaLnBrk="1" fontAlgn="auto" latinLnBrk="0" hangingPunct="1">
              <a:lnSpc>
                <a:spcPct val="100000"/>
              </a:lnSpc>
              <a:spcBef>
                <a:spcPts val="0"/>
              </a:spcBef>
              <a:spcAft>
                <a:spcPts val="0"/>
              </a:spcAft>
              <a:buClrTx/>
              <a:buSzTx/>
              <a:buFontTx/>
              <a:buNone/>
              <a:defRPr/>
            </a:pPr>
            <a:fld id="{A2346EFD-7992-46BD-ADEC-F160B8707F6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3">
    <p:spTree>
      <p:nvGrpSpPr>
        <p:cNvPr id="1" name=""/>
        <p:cNvGrpSpPr/>
        <p:nvPr/>
      </p:nvGrpSpPr>
      <p:grpSpPr>
        <a:xfrm>
          <a:off x="0" y="0"/>
          <a:ext cx="0" cy="0"/>
          <a:chOff x="0" y="0"/>
          <a:chExt cx="0" cy="0"/>
        </a:xfrm>
      </p:grpSpPr>
      <p:sp>
        <p:nvSpPr>
          <p:cNvPr id="1048581" name="矩形 59"/>
          <p:cNvSpPr/>
          <p:nvPr userDrawn="1"/>
        </p:nvSpPr>
        <p:spPr>
          <a:xfrm>
            <a:off x="-24679"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lIns="64821" tIns="32411" rIns="64821" bIns="32411" rtlCol="0" anchor="ctr"/>
          <a:lstStyle/>
          <a:p>
            <a:pPr algn="ctr"/>
            <a:endParaRPr lang="zh-CN" altLang="en-US" sz="1275"/>
          </a:p>
        </p:txBody>
      </p:sp>
      <p:pic>
        <p:nvPicPr>
          <p:cNvPr id="6" name="图片 5"/>
          <p:cNvPicPr>
            <a:picLocks noChangeAspect="1"/>
          </p:cNvPicPr>
          <p:nvPr userDrawn="1"/>
        </p:nvPicPr>
        <p:blipFill rotWithShape="1">
          <a:blip r:embed="rId2"/>
          <a:srcRect l="18793" t="3704" r="17232" b="4677"/>
          <a:stretch>
            <a:fillRect/>
          </a:stretch>
        </p:blipFill>
        <p:spPr>
          <a:xfrm>
            <a:off x="11246177" y="129390"/>
            <a:ext cx="602787" cy="863261"/>
          </a:xfrm>
          <a:prstGeom prst="rect">
            <a:avLst/>
          </a:prstGeom>
        </p:spPr>
      </p:pic>
      <p:sp>
        <p:nvSpPr>
          <p:cNvPr id="7" name="矩形 59"/>
          <p:cNvSpPr/>
          <p:nvPr userDrawn="1"/>
        </p:nvSpPr>
        <p:spPr>
          <a:xfrm>
            <a:off x="0" y="6451600"/>
            <a:ext cx="12216680" cy="4064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lIns="64821" tIns="32411" rIns="64821" bIns="32411" rtlCol="0" anchor="ctr"/>
          <a:lstStyle/>
          <a:p>
            <a:pPr algn="ctr"/>
            <a:endParaRPr lang="zh-CN" altLang="en-US" sz="1275"/>
          </a:p>
        </p:txBody>
      </p:sp>
      <p:sp>
        <p:nvSpPr>
          <p:cNvPr id="8" name="矩形 7"/>
          <p:cNvSpPr/>
          <p:nvPr userDrawn="1"/>
        </p:nvSpPr>
        <p:spPr>
          <a:xfrm>
            <a:off x="86360" y="6442278"/>
            <a:ext cx="10271760" cy="369332"/>
          </a:xfrm>
          <a:prstGeom prst="rect">
            <a:avLst/>
          </a:prstGeom>
        </p:spPr>
        <p:txBody>
          <a:bodyPr wrap="square">
            <a:spAutoFit/>
          </a:bodyPr>
          <a:lstStyle/>
          <a:p>
            <a:r>
              <a:rPr lang="zh-CN" altLang="en-US" dirty="0">
                <a:solidFill>
                  <a:schemeClr val="bg1"/>
                </a:solidFill>
              </a:rPr>
              <a:t>蒙祖强，欧元汉 编著. 深度学习理论与应用. 北京: 清华大学出版社，2023年</a:t>
            </a:r>
            <a:r>
              <a:rPr lang="en-US" altLang="zh-CN" dirty="0">
                <a:solidFill>
                  <a:schemeClr val="bg1"/>
                </a:solidFill>
              </a:rPr>
              <a:t>7</a:t>
            </a:r>
            <a:r>
              <a:rPr lang="zh-CN" altLang="en-US" dirty="0">
                <a:solidFill>
                  <a:schemeClr val="bg1"/>
                </a:solidFill>
              </a:rPr>
              <a:t>月.</a:t>
            </a:r>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rot="10800000" flipV="1">
            <a:off x="0" y="5859708"/>
            <a:ext cx="12192000" cy="998293"/>
          </a:xfrm>
          <a:prstGeom prst="rect">
            <a:avLst/>
          </a:prstGeom>
          <a:gradFill>
            <a:gsLst>
              <a:gs pos="0">
                <a:schemeClr val="bg1">
                  <a:alpha val="0"/>
                </a:schemeClr>
              </a:gs>
              <a:gs pos="100000">
                <a:srgbClr val="FF1D1D">
                  <a:alpha val="30000"/>
                </a:srgbClr>
              </a:gs>
            </a:gsLst>
            <a:lin ang="5400000" scaled="1"/>
          </a:gra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cxnSp>
        <p:nvCxnSpPr>
          <p:cNvPr id="8" name="直线连接符 4"/>
          <p:cNvCxnSpPr/>
          <p:nvPr userDrawn="1"/>
        </p:nvCxnSpPr>
        <p:spPr>
          <a:xfrm>
            <a:off x="0" y="713987"/>
            <a:ext cx="12192000" cy="0"/>
          </a:xfrm>
          <a:prstGeom prst="line">
            <a:avLst/>
          </a:prstGeom>
          <a:ln w="444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cxnSp>
        <p:nvCxnSpPr>
          <p:cNvPr id="8" name="直线连接符 4"/>
          <p:cNvCxnSpPr/>
          <p:nvPr userDrawn="1"/>
        </p:nvCxnSpPr>
        <p:spPr>
          <a:xfrm>
            <a:off x="0" y="713987"/>
            <a:ext cx="12192000" cy="0"/>
          </a:xfrm>
          <a:prstGeom prst="line">
            <a:avLst/>
          </a:prstGeom>
          <a:ln w="444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内容页3">
    <p:bg>
      <p:bgPr>
        <a:solidFill>
          <a:schemeClr val="bg1"/>
        </a:solidFill>
        <a:effectLst/>
      </p:bgPr>
    </p:bg>
    <p:spTree>
      <p:nvGrpSpPr>
        <p:cNvPr id="1" name=""/>
        <p:cNvGrpSpPr/>
        <p:nvPr/>
      </p:nvGrpSpPr>
      <p:grpSpPr>
        <a:xfrm>
          <a:off x="0" y="0"/>
          <a:ext cx="0" cy="0"/>
          <a:chOff x="0" y="0"/>
          <a:chExt cx="0" cy="0"/>
        </a:xfrm>
      </p:grpSpPr>
      <p:sp>
        <p:nvSpPr>
          <p:cNvPr id="60" name="矩形 59"/>
          <p:cNvSpPr/>
          <p:nvPr userDrawn="1"/>
        </p:nvSpPr>
        <p:spPr>
          <a:xfrm>
            <a:off x="-24679" y="0"/>
            <a:ext cx="12216680" cy="1268760"/>
          </a:xfrm>
          <a:prstGeom prst="rect">
            <a:avLst/>
          </a:prstGeom>
          <a:gradFill>
            <a:gsLst>
              <a:gs pos="100000">
                <a:schemeClr val="accent1"/>
              </a:gs>
              <a:gs pos="100000">
                <a:schemeClr val="accent1">
                  <a:lumMod val="45000"/>
                  <a:lumOff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80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97277" y="325279"/>
            <a:ext cx="2643339" cy="727457"/>
          </a:xfrm>
          <a:prstGeom prst="rect">
            <a:avLst/>
          </a:prstGeom>
        </p:spPr>
      </p:pic>
      <p:sp>
        <p:nvSpPr>
          <p:cNvPr id="5" name="Freeform 57"/>
          <p:cNvSpPr>
            <a:spLocks noChangeArrowheads="1"/>
          </p:cNvSpPr>
          <p:nvPr userDrawn="1"/>
        </p:nvSpPr>
        <p:spPr bwMode="auto">
          <a:xfrm>
            <a:off x="0" y="6524625"/>
            <a:ext cx="12192000" cy="279400"/>
          </a:xfrm>
          <a:custGeom>
            <a:avLst/>
            <a:gdLst>
              <a:gd name="T0" fmla="*/ 0 w 5650"/>
              <a:gd name="T1" fmla="*/ 279400 h 176"/>
              <a:gd name="T2" fmla="*/ 9144000 w 5650"/>
              <a:gd name="T3" fmla="*/ 268288 h 176"/>
              <a:gd name="T4" fmla="*/ 9137526 w 5650"/>
              <a:gd name="T5" fmla="*/ 150813 h 176"/>
              <a:gd name="T6" fmla="*/ 2392006 w 5650"/>
              <a:gd name="T7" fmla="*/ 150813 h 176"/>
              <a:gd name="T8" fmla="*/ 2131442 w 5650"/>
              <a:gd name="T9" fmla="*/ 4763 h 176"/>
              <a:gd name="T10" fmla="*/ 0 w 5650"/>
              <a:gd name="T11" fmla="*/ 0 h 176"/>
              <a:gd name="T12" fmla="*/ 0 w 5650"/>
              <a:gd name="T13" fmla="*/ 279400 h 176"/>
              <a:gd name="T14" fmla="*/ 0 60000 65536"/>
              <a:gd name="T15" fmla="*/ 0 60000 65536"/>
              <a:gd name="T16" fmla="*/ 0 60000 65536"/>
              <a:gd name="T17" fmla="*/ 0 60000 65536"/>
              <a:gd name="T18" fmla="*/ 0 60000 65536"/>
              <a:gd name="T19" fmla="*/ 0 60000 65536"/>
              <a:gd name="T20" fmla="*/ 0 60000 65536"/>
              <a:gd name="T21" fmla="*/ 0 w 5650"/>
              <a:gd name="T22" fmla="*/ 0 h 176"/>
              <a:gd name="T23" fmla="*/ 5650 w 5650"/>
              <a:gd name="T24" fmla="*/ 176 h 1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50" h="176">
                <a:moveTo>
                  <a:pt x="0" y="176"/>
                </a:moveTo>
                <a:lnTo>
                  <a:pt x="5650" y="169"/>
                </a:lnTo>
                <a:lnTo>
                  <a:pt x="5646" y="95"/>
                </a:lnTo>
                <a:lnTo>
                  <a:pt x="1478" y="95"/>
                </a:lnTo>
                <a:lnTo>
                  <a:pt x="1317" y="3"/>
                </a:lnTo>
                <a:lnTo>
                  <a:pt x="0" y="0"/>
                </a:lnTo>
                <a:lnTo>
                  <a:pt x="0" y="176"/>
                </a:lnTo>
                <a:close/>
              </a:path>
            </a:pathLst>
          </a:custGeom>
          <a:solidFill>
            <a:srgbClr val="AACD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ctr">
              <a:spcBef>
                <a:spcPct val="0"/>
              </a:spcBef>
              <a:spcAft>
                <a:spcPct val="0"/>
              </a:spcAft>
            </a:pPr>
            <a:endParaRPr kumimoji="1" lang="zh-CN" altLang="en-US" sz="2400" b="1" i="1" u="sng">
              <a:solidFill>
                <a:srgbClr val="1D528D"/>
              </a:solidFill>
              <a:latin typeface="Times New Roman" panose="02020603050405020304" pitchFamily="18" charset="0"/>
              <a:ea typeface="宋体" panose="02010600030101010101" pitchFamily="2" charset="-122"/>
            </a:endParaRPr>
          </a:p>
        </p:txBody>
      </p:sp>
      <p:sp>
        <p:nvSpPr>
          <p:cNvPr id="7" name="Rectangle 58"/>
          <p:cNvSpPr>
            <a:spLocks noChangeArrowheads="1"/>
          </p:cNvSpPr>
          <p:nvPr userDrawn="1"/>
        </p:nvSpPr>
        <p:spPr bwMode="auto">
          <a:xfrm flipV="1">
            <a:off x="0" y="6769100"/>
            <a:ext cx="12194117" cy="115888"/>
          </a:xfrm>
          <a:prstGeom prst="rect">
            <a:avLst/>
          </a:prstGeom>
          <a:gradFill>
            <a:gsLst>
              <a:gs pos="100000">
                <a:schemeClr val="accent1"/>
              </a:gs>
              <a:gs pos="100000">
                <a:schemeClr val="accent1">
                  <a:lumMod val="45000"/>
                  <a:lumOff val="55000"/>
                </a:schemeClr>
              </a:gs>
            </a:gsLst>
            <a:lin ang="5400000" scaled="1"/>
          </a:gradFill>
          <a:ln>
            <a:noFill/>
          </a:ln>
        </p:spPr>
        <p:txBody>
          <a:bodyPr wrap="none" anchor="ctr"/>
          <a:lstStyle/>
          <a:p>
            <a:pPr eaLnBrk="0" fontAlgn="base" hangingPunct="0">
              <a:spcBef>
                <a:spcPct val="0"/>
              </a:spcBef>
              <a:spcAft>
                <a:spcPct val="0"/>
              </a:spcAft>
              <a:buFont typeface="Arial" panose="020B0604020202020204" pitchFamily="34" charset="0"/>
              <a:buNone/>
            </a:pPr>
            <a:endParaRPr kumimoji="1" lang="zh-CN" altLang="en-US" sz="1600" b="1" i="1" u="sng">
              <a:solidFill>
                <a:srgbClr val="1D528D"/>
              </a:solidFill>
              <a:latin typeface="Times New Roman" panose="02020603050405020304" pitchFamily="18" charset="0"/>
              <a:ea typeface="微软雅黑" panose="020B0503020204020204" pitchFamily="34" charset="-122"/>
            </a:endParaRPr>
          </a:p>
        </p:txBody>
      </p:sp>
      <p:sp>
        <p:nvSpPr>
          <p:cNvPr id="2" name="日期占位符 1"/>
          <p:cNvSpPr>
            <a:spLocks noGrp="1"/>
          </p:cNvSpPr>
          <p:nvPr>
            <p:ph type="dt" sz="half" idx="11"/>
          </p:nvPr>
        </p:nvSpPr>
        <p:spPr/>
        <p:txBody>
          <a:bodyPr/>
          <a:lstStyle/>
          <a:p>
            <a:endParaRPr lang="zh-CN" altLang="en-US"/>
          </a:p>
        </p:txBody>
      </p:sp>
      <p:sp>
        <p:nvSpPr>
          <p:cNvPr id="3" name="页脚占位符 2"/>
          <p:cNvSpPr>
            <a:spLocks noGrp="1"/>
          </p:cNvSpPr>
          <p:nvPr>
            <p:ph type="ftr" sz="quarter" idx="12"/>
          </p:nvPr>
        </p:nvSpPr>
        <p:spPr/>
        <p:txBody>
          <a:bodyPr/>
          <a:lstStyle/>
          <a:p>
            <a:endParaRPr lang="zh-CN" altLang="en-US"/>
          </a:p>
        </p:txBody>
      </p:sp>
      <p:sp>
        <p:nvSpPr>
          <p:cNvPr id="4" name="灯片编号占位符 3"/>
          <p:cNvSpPr>
            <a:spLocks noGrp="1"/>
          </p:cNvSpPr>
          <p:nvPr>
            <p:ph type="sldNum" sz="quarter" idx="13"/>
          </p:nvPr>
        </p:nvSpPr>
        <p:spPr/>
        <p:txBody>
          <a:bodyPr/>
          <a:lstStyle/>
          <a:p>
            <a:fld id="{15195984-EB24-455E-B3CF-87A4AB0EDB6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内容页2">
    <p:spTree>
      <p:nvGrpSpPr>
        <p:cNvPr id="1" name=""/>
        <p:cNvGrpSpPr/>
        <p:nvPr/>
      </p:nvGrpSpPr>
      <p:grpSpPr>
        <a:xfrm>
          <a:off x="0" y="0"/>
          <a:ext cx="0" cy="0"/>
          <a:chOff x="0" y="0"/>
          <a:chExt cx="0" cy="0"/>
        </a:xfrm>
      </p:grpSpPr>
      <p:sp>
        <p:nvSpPr>
          <p:cNvPr id="3" name="矩形 2"/>
          <p:cNvSpPr/>
          <p:nvPr userDrawn="1"/>
        </p:nvSpPr>
        <p:spPr>
          <a:xfrm>
            <a:off x="27" y="0"/>
            <a:ext cx="3359697" cy="6858000"/>
          </a:xfrm>
          <a:prstGeom prst="rect">
            <a:avLst/>
          </a:prstGeom>
          <a:gradFill>
            <a:gsLst>
              <a:gs pos="100000">
                <a:schemeClr val="accent1"/>
              </a:gs>
              <a:gs pos="100000">
                <a:schemeClr val="accent1">
                  <a:lumMod val="45000"/>
                  <a:lumOff val="5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zh-CN" altLang="en-US" sz="1800"/>
          </a:p>
        </p:txBody>
      </p:sp>
      <p:pic>
        <p:nvPicPr>
          <p:cNvPr id="23" name="图片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1519" y="5877273"/>
            <a:ext cx="2064569" cy="611688"/>
          </a:xfrm>
          <a:prstGeom prst="rect">
            <a:avLst/>
          </a:prstGeom>
        </p:spPr>
      </p:pic>
      <p:sp>
        <p:nvSpPr>
          <p:cNvPr id="2" name="日期占位符 1"/>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195984-EB24-455E-B3CF-87A4AB0EDB6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9B9D0B8-F45F-8340-8E14-0C3590D21983}" type="datetimeFigureOut">
              <a:rPr kumimoji="1" lang="zh-CN" altLang="en-US" smtClean="0"/>
              <a:t>2023/7/3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35FA1F7E-19FF-0B48-8731-65855350D283}" type="slidenum">
              <a:rPr kumimoji="1" lang="zh-CN" altLang="en-US" smtClean="0"/>
              <a:t>‹#›</a:t>
            </a:fld>
            <a:endParaRPr kumimoji="1"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B9D0B8-F45F-8340-8E14-0C3590D21983}" type="datetimeFigureOut">
              <a:rPr kumimoji="1" lang="zh-CN" altLang="en-US" smtClean="0"/>
              <a:t>2023/7/3</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A1F7E-19FF-0B48-8731-65855350D283}"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6093296"/>
            <a:ext cx="12217400" cy="864096"/>
          </a:xfrm>
          <a:prstGeom prst="rect">
            <a:avLst/>
          </a:prstGeom>
        </p:spPr>
      </p:pic>
      <p:pic>
        <p:nvPicPr>
          <p:cNvPr id="2" name="图片 1"/>
          <p:cNvPicPr>
            <a:picLocks noChangeAspect="1"/>
          </p:cNvPicPr>
          <p:nvPr/>
        </p:nvPicPr>
        <p:blipFill rotWithShape="1">
          <a:blip r:embed="rId4"/>
          <a:srcRect r="1004"/>
          <a:stretch/>
        </p:blipFill>
        <p:spPr>
          <a:xfrm>
            <a:off x="1" y="0"/>
            <a:ext cx="12192000" cy="1543858"/>
          </a:xfrm>
          <a:prstGeom prst="rect">
            <a:avLst/>
          </a:prstGeom>
        </p:spPr>
      </p:pic>
      <p:pic>
        <p:nvPicPr>
          <p:cNvPr id="12" name="图片 11"/>
          <p:cNvPicPr>
            <a:picLocks noChangeAspect="1"/>
          </p:cNvPicPr>
          <p:nvPr/>
        </p:nvPicPr>
        <p:blipFill rotWithShape="1">
          <a:blip r:embed="rId4"/>
          <a:srcRect r="1004"/>
          <a:stretch/>
        </p:blipFill>
        <p:spPr>
          <a:xfrm>
            <a:off x="-496" y="6093296"/>
            <a:ext cx="12192000" cy="864096"/>
          </a:xfrm>
          <a:prstGeom prst="rect">
            <a:avLst/>
          </a:prstGeom>
        </p:spPr>
      </p:pic>
      <p:sp>
        <p:nvSpPr>
          <p:cNvPr id="3" name="矩形 2">
            <a:extLst>
              <a:ext uri="{FF2B5EF4-FFF2-40B4-BE49-F238E27FC236}">
                <a16:creationId xmlns:a16="http://schemas.microsoft.com/office/drawing/2014/main" id="{C631BC06-0AA5-44C7-96A7-643C4138D719}"/>
              </a:ext>
            </a:extLst>
          </p:cNvPr>
          <p:cNvSpPr/>
          <p:nvPr/>
        </p:nvSpPr>
        <p:spPr>
          <a:xfrm>
            <a:off x="583704" y="1832570"/>
            <a:ext cx="10698480" cy="3785652"/>
          </a:xfrm>
          <a:prstGeom prst="rect">
            <a:avLst/>
          </a:prstGeom>
        </p:spPr>
        <p:txBody>
          <a:bodyPr wrap="square">
            <a:spAutoFit/>
          </a:bodyPr>
          <a:lstStyle/>
          <a:p>
            <a:pPr algn="ctr"/>
            <a:r>
              <a:rPr lang="zh-CN" altLang="en-US" sz="5000" b="1" dirty="0">
                <a:solidFill>
                  <a:srgbClr val="003366"/>
                </a:solidFill>
                <a:latin typeface="微软雅黑" panose="020B0503020204020204" pitchFamily="34" charset="-122"/>
                <a:ea typeface="微软雅黑" panose="020B0503020204020204" pitchFamily="34" charset="-122"/>
              </a:rPr>
              <a:t>深度学习理论与应用</a:t>
            </a:r>
            <a:endParaRPr lang="en-US" altLang="zh-CN" sz="5000" b="1" dirty="0">
              <a:solidFill>
                <a:srgbClr val="003366"/>
              </a:solidFill>
              <a:latin typeface="微软雅黑" panose="020B0503020204020204" pitchFamily="34" charset="-122"/>
              <a:ea typeface="微软雅黑" panose="020B0503020204020204" pitchFamily="34" charset="-122"/>
            </a:endParaRPr>
          </a:p>
          <a:p>
            <a:pPr algn="ctr"/>
            <a:endParaRPr lang="en-US" altLang="zh-CN" sz="3800" b="1" dirty="0">
              <a:solidFill>
                <a:srgbClr val="003366"/>
              </a:solidFill>
              <a:latin typeface="微软雅黑" panose="020B0503020204020204" pitchFamily="34" charset="-122"/>
              <a:ea typeface="微软雅黑" panose="020B0503020204020204" pitchFamily="34" charset="-122"/>
            </a:endParaRPr>
          </a:p>
          <a:p>
            <a:pPr algn="ctr"/>
            <a:r>
              <a:rPr lang="en-US" altLang="zh-CN" sz="3800" b="1" dirty="0">
                <a:solidFill>
                  <a:srgbClr val="003366"/>
                </a:solidFill>
                <a:latin typeface="微软雅黑" panose="020B0503020204020204" pitchFamily="34" charset="-122"/>
                <a:ea typeface="微软雅黑" panose="020B0503020204020204" pitchFamily="34" charset="-122"/>
              </a:rPr>
              <a:t>Deep Learning Theory and Applications</a:t>
            </a:r>
          </a:p>
          <a:p>
            <a:pPr algn="ctr"/>
            <a:endParaRPr lang="en-US" altLang="zh-CN" sz="3800" b="1" dirty="0">
              <a:solidFill>
                <a:srgbClr val="003366"/>
              </a:solidFill>
              <a:latin typeface="微软雅黑" panose="020B0503020204020204" pitchFamily="34" charset="-122"/>
              <a:ea typeface="微软雅黑" panose="020B0503020204020204" pitchFamily="34" charset="-122"/>
            </a:endParaRPr>
          </a:p>
          <a:p>
            <a:pPr algn="ctr"/>
            <a:endParaRPr lang="en-US" altLang="zh-CN" sz="3800" b="1" dirty="0">
              <a:solidFill>
                <a:srgbClr val="003366"/>
              </a:solidFill>
              <a:latin typeface="微软雅黑" panose="020B0503020204020204" pitchFamily="34" charset="-122"/>
              <a:ea typeface="微软雅黑" panose="020B0503020204020204" pitchFamily="34" charset="-122"/>
            </a:endParaRPr>
          </a:p>
          <a:p>
            <a:pPr algn="ctr"/>
            <a:r>
              <a:rPr lang="zh-CN" altLang="en-US" sz="3500" b="1" dirty="0">
                <a:solidFill>
                  <a:srgbClr val="003366"/>
                </a:solidFill>
                <a:latin typeface="微软雅黑" panose="020B0503020204020204" pitchFamily="34" charset="-122"/>
                <a:ea typeface="微软雅黑" panose="020B0503020204020204" pitchFamily="34" charset="-122"/>
              </a:rPr>
              <a:t>蒙祖强，欧元汉  编著</a:t>
            </a:r>
          </a:p>
        </p:txBody>
      </p:sp>
      <p:pic>
        <p:nvPicPr>
          <p:cNvPr id="6" name="图片 5">
            <a:extLst>
              <a:ext uri="{FF2B5EF4-FFF2-40B4-BE49-F238E27FC236}">
                <a16:creationId xmlns:a16="http://schemas.microsoft.com/office/drawing/2014/main" id="{08AFE351-1634-454E-B25A-CE88A837C987}"/>
              </a:ext>
            </a:extLst>
          </p:cNvPr>
          <p:cNvPicPr>
            <a:picLocks noChangeAspect="1"/>
          </p:cNvPicPr>
          <p:nvPr/>
        </p:nvPicPr>
        <p:blipFill rotWithShape="1">
          <a:blip r:embed="rId5"/>
          <a:srcRect l="18793" t="3704" r="17232" b="4677"/>
          <a:stretch/>
        </p:blipFill>
        <p:spPr>
          <a:xfrm>
            <a:off x="396239" y="95339"/>
            <a:ext cx="944881" cy="1353180"/>
          </a:xfrm>
          <a:prstGeom prst="rect">
            <a:avLst/>
          </a:prstGeom>
        </p:spPr>
      </p:pic>
    </p:spTree>
    <p:extLst>
      <p:ext uri="{BB962C8B-B14F-4D97-AF65-F5344CB8AC3E}">
        <p14:creationId xmlns:p14="http://schemas.microsoft.com/office/powerpoint/2010/main" val="383598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10.1  </a:t>
            </a:r>
            <a:r>
              <a:rPr lang="zh-CN" altLang="en-US" sz="3200" b="1" dirty="0">
                <a:solidFill>
                  <a:prstClr val="white"/>
                </a:solidFill>
                <a:latin typeface="微软雅黑" panose="020B0503020204020204" pitchFamily="34" charset="-122"/>
                <a:ea typeface="微软雅黑" panose="020B0503020204020204" pitchFamily="34" charset="-122"/>
              </a:rPr>
              <a:t>多模态学习</a:t>
            </a:r>
          </a:p>
        </p:txBody>
      </p:sp>
      <p:sp>
        <p:nvSpPr>
          <p:cNvPr id="5" name="文本框 4"/>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10.1.2  </a:t>
            </a:r>
            <a:r>
              <a:rPr lang="zh-CN" altLang="en-US" sz="2800" b="1" dirty="0">
                <a:solidFill>
                  <a:srgbClr val="C00000"/>
                </a:solidFill>
              </a:rPr>
              <a:t>多模态学习的主要任务</a:t>
            </a:r>
            <a:endParaRPr lang="zh-CN" altLang="zh-CN" sz="2800" b="1" dirty="0">
              <a:solidFill>
                <a:srgbClr val="C00000"/>
              </a:solidFill>
            </a:endParaRPr>
          </a:p>
        </p:txBody>
      </p:sp>
      <p:sp>
        <p:nvSpPr>
          <p:cNvPr id="2" name="文本框 1"/>
          <p:cNvSpPr txBox="1"/>
          <p:nvPr/>
        </p:nvSpPr>
        <p:spPr>
          <a:xfrm>
            <a:off x="409203" y="1617754"/>
            <a:ext cx="11486963" cy="3938270"/>
          </a:xfrm>
          <a:prstGeom prst="rect">
            <a:avLst/>
          </a:prstGeom>
          <a:noFill/>
        </p:spPr>
        <p:txBody>
          <a:bodyPr wrap="square" rtlCol="0">
            <a:spAutoFit/>
          </a:bodyPr>
          <a:lstStyle/>
          <a:p>
            <a:pPr>
              <a:spcBef>
                <a:spcPts val="600"/>
              </a:spcBef>
              <a:spcAft>
                <a:spcPts val="600"/>
              </a:spcAft>
            </a:pPr>
            <a:endParaRPr lang="zh-CN" altLang="en-US" sz="2200" b="1" dirty="0"/>
          </a:p>
          <a:p>
            <a:pPr>
              <a:spcBef>
                <a:spcPts val="600"/>
              </a:spcBef>
              <a:spcAft>
                <a:spcPts val="600"/>
              </a:spcAft>
            </a:pPr>
            <a:r>
              <a:rPr lang="zh-CN" altLang="en-US" sz="2200" b="1" dirty="0"/>
              <a:t>多模态数据分类：</a:t>
            </a:r>
            <a:r>
              <a:rPr lang="zh-CN" altLang="en-US" sz="2200" dirty="0"/>
              <a:t>指利用各模态数据构成的数据集训练一个分类器， 然后用该分类器对新的多模态数据进行类别预测。</a:t>
            </a:r>
          </a:p>
          <a:p>
            <a:pPr marL="342900" indent="-342900">
              <a:spcBef>
                <a:spcPts val="600"/>
              </a:spcBef>
              <a:spcAft>
                <a:spcPts val="600"/>
              </a:spcAft>
              <a:buFont typeface="Wingdings" panose="05000000000000000000" pitchFamily="2" charset="2"/>
              <a:buChar char="l"/>
            </a:pPr>
            <a:r>
              <a:rPr lang="en-US" altLang="zh-CN" sz="2200" dirty="0"/>
              <a:t>Truong </a:t>
            </a:r>
            <a:r>
              <a:rPr lang="zh-CN" altLang="en-US" sz="2200" dirty="0"/>
              <a:t>等人提出了一种称为视觉注意力网络的情感分析新方法，实际上就是一种多模态情感数据分类。还有的文献通过特征融合方法提出了一个统一的网络来共同学习图像和文本之间的联合表征，并可以在部分模态缺失环境下实现多模态数据分类任务。</a:t>
            </a:r>
          </a:p>
          <a:p>
            <a:pPr marL="342900" indent="-342900">
              <a:spcBef>
                <a:spcPts val="600"/>
              </a:spcBef>
              <a:spcAft>
                <a:spcPts val="600"/>
              </a:spcAft>
              <a:buFont typeface="Wingdings" panose="05000000000000000000" pitchFamily="2" charset="2"/>
              <a:buChar char="l"/>
            </a:pPr>
            <a:r>
              <a:rPr lang="zh-CN" altLang="en-US" sz="2200" dirty="0"/>
              <a:t>多模态数据分类过程通常包括数据预处理、 特征提取、特征学习和分类四个步骤。特征提取一般用神经网络（如 </a:t>
            </a:r>
            <a:r>
              <a:rPr lang="en-US" altLang="zh-CN" sz="2200" dirty="0"/>
              <a:t>CNN </a:t>
            </a:r>
            <a:r>
              <a:rPr lang="zh-CN" altLang="en-US" sz="2200" dirty="0"/>
              <a:t>或 </a:t>
            </a:r>
            <a:r>
              <a:rPr lang="en-US" altLang="zh-CN" sz="2200" dirty="0"/>
              <a:t>RNN </a:t>
            </a:r>
            <a:r>
              <a:rPr lang="zh-CN" altLang="en-US" sz="2200" dirty="0"/>
              <a:t>等）来 完成。在特征学习中，一般用到前面提及的特征融合方法来实现，而这种融合的前提是用于 特征提取的模态数据应先对齐，这对数据预处理提出了比较高的要求。 </a:t>
            </a:r>
            <a:endParaRPr lang="zh-CN" altLang="zh-CN" sz="2200"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10.1  </a:t>
            </a:r>
            <a:r>
              <a:rPr lang="zh-CN" altLang="en-US" sz="3200" b="1" dirty="0">
                <a:solidFill>
                  <a:prstClr val="white"/>
                </a:solidFill>
                <a:latin typeface="微软雅黑" panose="020B0503020204020204" pitchFamily="34" charset="-122"/>
                <a:ea typeface="微软雅黑" panose="020B0503020204020204" pitchFamily="34" charset="-122"/>
              </a:rPr>
              <a:t>多模态学习</a:t>
            </a:r>
          </a:p>
        </p:txBody>
      </p:sp>
      <p:sp>
        <p:nvSpPr>
          <p:cNvPr id="5" name="文本框 4"/>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10.1.2  </a:t>
            </a:r>
            <a:r>
              <a:rPr lang="zh-CN" altLang="en-US" sz="2800" b="1" dirty="0">
                <a:solidFill>
                  <a:srgbClr val="C00000"/>
                </a:solidFill>
              </a:rPr>
              <a:t>多模态学习的主要任务</a:t>
            </a:r>
            <a:endParaRPr lang="zh-CN" altLang="zh-CN" sz="2800" b="1" dirty="0">
              <a:solidFill>
                <a:srgbClr val="C00000"/>
              </a:solidFill>
            </a:endParaRPr>
          </a:p>
        </p:txBody>
      </p:sp>
      <p:sp>
        <p:nvSpPr>
          <p:cNvPr id="2" name="文本框 1"/>
          <p:cNvSpPr txBox="1"/>
          <p:nvPr/>
        </p:nvSpPr>
        <p:spPr>
          <a:xfrm>
            <a:off x="336178" y="1392964"/>
            <a:ext cx="11486963" cy="4799965"/>
          </a:xfrm>
          <a:prstGeom prst="rect">
            <a:avLst/>
          </a:prstGeom>
          <a:noFill/>
        </p:spPr>
        <p:txBody>
          <a:bodyPr wrap="square" rtlCol="0">
            <a:spAutoFit/>
          </a:bodyPr>
          <a:lstStyle/>
          <a:p>
            <a:pPr>
              <a:spcBef>
                <a:spcPts val="600"/>
              </a:spcBef>
              <a:spcAft>
                <a:spcPts val="600"/>
              </a:spcAft>
            </a:pPr>
            <a:endParaRPr lang="zh-CN" altLang="en-US" sz="2200" b="1" dirty="0"/>
          </a:p>
          <a:p>
            <a:pPr indent="0" fontAlgn="auto">
              <a:lnSpc>
                <a:spcPct val="150000"/>
              </a:lnSpc>
              <a:spcBef>
                <a:spcPts val="600"/>
              </a:spcBef>
              <a:spcAft>
                <a:spcPts val="600"/>
              </a:spcAft>
            </a:pPr>
            <a:r>
              <a:rPr lang="zh-CN" altLang="en-US" sz="2200" b="1" dirty="0"/>
              <a:t>多模态联合学习：</a:t>
            </a:r>
            <a:r>
              <a:rPr lang="zh-CN" altLang="en-US" sz="2200" dirty="0"/>
              <a:t>由于存在模态表示强弱不一致、缺少标注模态数据、噪声数据等问题，需要用一个模态知识来辅助另一个资源匮乏的模态进行建模。这时就需要利用多模态联合学习方法，其应用场景主要分为两类：平行数据和非平行数据。平行数据是指已经对齐的多模态数据，而非平行数据则是指未对齐或存在模态缺失的多模态数据。 </a:t>
            </a:r>
            <a:endParaRPr lang="en-US" altLang="zh-CN" sz="2200" dirty="0"/>
          </a:p>
          <a:p>
            <a:pPr indent="0" fontAlgn="auto">
              <a:lnSpc>
                <a:spcPct val="150000"/>
              </a:lnSpc>
              <a:spcBef>
                <a:spcPts val="600"/>
              </a:spcBef>
              <a:spcAft>
                <a:spcPts val="600"/>
              </a:spcAft>
            </a:pPr>
            <a:r>
              <a:rPr lang="zh-CN" altLang="en-US" sz="2200" b="1" dirty="0"/>
              <a:t>基本思想：</a:t>
            </a:r>
            <a:r>
              <a:rPr lang="zh-CN" altLang="en-US" sz="2200" dirty="0"/>
              <a:t>对各模态，先分别用带标签的少量数据样本训练各自的分类器，然后用这些分类器预测各自模态内无标签的数据，并用置信度较高的分类结果作为相应未标注数据的标签，接着将新标注的数据连同原来数据重新训练各自的分类器。多次重复这种训练，当达到一定条件时， 交互模态数据，继续训练这些分类器。</a:t>
            </a:r>
            <a:endParaRPr lang="en-US" altLang="zh-CN" sz="2200"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a:fillRect/>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p:nvPr/>
        </p:nvSpPr>
        <p:spPr>
          <a:xfrm>
            <a:off x="4009907" y="1506189"/>
            <a:ext cx="7978894" cy="43877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en-US" altLang="zh-CN" b="1" dirty="0">
                <a:latin typeface="微软雅黑" panose="020B0503020204020204" pitchFamily="34" charset="-122"/>
                <a:ea typeface="微软雅黑" panose="020B0503020204020204" pitchFamily="34" charset="-122"/>
              </a:rPr>
              <a:t>10.1  </a:t>
            </a:r>
            <a:r>
              <a:rPr lang="zh-CN" altLang="en-US" b="1" dirty="0">
                <a:latin typeface="微软雅黑" panose="020B0503020204020204" pitchFamily="34" charset="-122"/>
                <a:ea typeface="微软雅黑" panose="020B0503020204020204" pitchFamily="34" charset="-122"/>
              </a:rPr>
              <a:t>多模态学习</a:t>
            </a:r>
          </a:p>
          <a:p>
            <a:pPr>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10.2  </a:t>
            </a:r>
            <a:r>
              <a:rPr lang="zh-CN" altLang="en-US" b="1" dirty="0">
                <a:solidFill>
                  <a:srgbClr val="C00000"/>
                </a:solidFill>
                <a:latin typeface="微软雅黑" panose="020B0503020204020204" pitchFamily="34" charset="-122"/>
                <a:ea typeface="微软雅黑" panose="020B0503020204020204" pitchFamily="34" charset="-122"/>
              </a:rPr>
              <a:t>多模态数据分类</a:t>
            </a:r>
          </a:p>
          <a:p>
            <a:pPr>
              <a:lnSpc>
                <a:spcPct val="150000"/>
              </a:lnSpc>
              <a:buNone/>
            </a:pPr>
            <a:r>
              <a:rPr lang="en-US" altLang="zh-CN" b="1" dirty="0">
                <a:latin typeface="微软雅黑" panose="020B0503020204020204" pitchFamily="34" charset="-122"/>
                <a:ea typeface="微软雅黑" panose="020B0503020204020204" pitchFamily="34" charset="-122"/>
              </a:rPr>
              <a:t>10.3  </a:t>
            </a:r>
            <a:r>
              <a:rPr lang="zh-CN" altLang="en-US" b="1" dirty="0">
                <a:latin typeface="微软雅黑" panose="020B0503020204020204" pitchFamily="34" charset="-122"/>
                <a:ea typeface="微软雅黑" panose="020B0503020204020204" pitchFamily="34" charset="-122"/>
              </a:rPr>
              <a:t>多模态数据分类案例</a:t>
            </a:r>
          </a:p>
        </p:txBody>
      </p:sp>
      <p:pic>
        <p:nvPicPr>
          <p:cNvPr id="13" name="图片 12"/>
          <p:cNvPicPr>
            <a:picLocks noChangeAspect="1"/>
          </p:cNvPicPr>
          <p:nvPr/>
        </p:nvPicPr>
        <p:blipFill rotWithShape="1">
          <a:blip r:embed="rId4"/>
          <a:srcRect l="18793" t="3704" r="17232" b="4677"/>
          <a:stretch>
            <a:fillRect/>
          </a:stretch>
        </p:blipFill>
        <p:spPr>
          <a:xfrm>
            <a:off x="1207159" y="449739"/>
            <a:ext cx="944881" cy="13531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10.2  </a:t>
            </a:r>
            <a:r>
              <a:rPr lang="zh-CN" altLang="en-US" sz="3200" b="1" dirty="0">
                <a:solidFill>
                  <a:prstClr val="white"/>
                </a:solidFill>
                <a:latin typeface="微软雅黑" panose="020B0503020204020204" pitchFamily="34" charset="-122"/>
                <a:ea typeface="微软雅黑" panose="020B0503020204020204" pitchFamily="34" charset="-122"/>
              </a:rPr>
              <a:t>多模态数据分类</a:t>
            </a:r>
          </a:p>
        </p:txBody>
      </p:sp>
      <p:sp>
        <p:nvSpPr>
          <p:cNvPr id="5" name="文本框 4"/>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10.2.1  </a:t>
            </a:r>
            <a:r>
              <a:rPr lang="zh-CN" altLang="en-US" sz="2800" b="1" dirty="0">
                <a:solidFill>
                  <a:srgbClr val="C00000"/>
                </a:solidFill>
              </a:rPr>
              <a:t>文本特征提取方法</a:t>
            </a:r>
            <a:endParaRPr lang="zh-CN" altLang="zh-CN" sz="2800" b="1" dirty="0">
              <a:solidFill>
                <a:srgbClr val="C00000"/>
              </a:solidFill>
            </a:endParaRPr>
          </a:p>
        </p:txBody>
      </p:sp>
      <p:sp>
        <p:nvSpPr>
          <p:cNvPr id="2" name="文本框 1"/>
          <p:cNvSpPr txBox="1"/>
          <p:nvPr/>
        </p:nvSpPr>
        <p:spPr>
          <a:xfrm>
            <a:off x="596153" y="1803101"/>
            <a:ext cx="10999694" cy="3646170"/>
          </a:xfrm>
          <a:prstGeom prst="rect">
            <a:avLst/>
          </a:prstGeom>
          <a:noFill/>
        </p:spPr>
        <p:txBody>
          <a:bodyPr wrap="square" rtlCol="0">
            <a:spAutoFit/>
          </a:bodyPr>
          <a:lstStyle/>
          <a:p>
            <a:pPr>
              <a:lnSpc>
                <a:spcPct val="150000"/>
              </a:lnSpc>
            </a:pPr>
            <a:r>
              <a:rPr lang="zh-CN" altLang="en-US" sz="2200" b="1" dirty="0">
                <a:latin typeface="Times New Roman" panose="02020603050405020304" pitchFamily="18" charset="0"/>
                <a:cs typeface="Times New Roman" panose="02020603050405020304" pitchFamily="18" charset="0"/>
              </a:rPr>
              <a:t>文本：</a:t>
            </a:r>
            <a:r>
              <a:rPr lang="zh-CN" altLang="en-US" sz="2200" dirty="0">
                <a:latin typeface="Times New Roman" panose="02020603050405020304" pitchFamily="18" charset="0"/>
                <a:cs typeface="Times New Roman" panose="02020603050405020304" pitchFamily="18" charset="0"/>
              </a:rPr>
              <a:t>典型的序列数据，通常用循环神经网络对其进行建模和表示。</a:t>
            </a:r>
          </a:p>
          <a:p>
            <a:pPr>
              <a:lnSpc>
                <a:spcPct val="150000"/>
              </a:lnSpc>
            </a:pPr>
            <a:r>
              <a:rPr lang="zh-CN" altLang="en-US" sz="2200" b="1" dirty="0">
                <a:latin typeface="Times New Roman" panose="02020603050405020304" pitchFamily="18" charset="0"/>
                <a:cs typeface="Times New Roman" panose="02020603050405020304" pitchFamily="18" charset="0"/>
              </a:rPr>
              <a:t>处理文本的主要步骤： </a:t>
            </a:r>
            <a:endParaRPr lang="en-US" altLang="zh-CN" sz="2200" b="1" dirty="0">
              <a:latin typeface="Times New Roman" panose="02020603050405020304" pitchFamily="18" charset="0"/>
              <a:cs typeface="Times New Roman" panose="02020603050405020304" pitchFamily="18" charset="0"/>
            </a:endParaRPr>
          </a:p>
          <a:p>
            <a:pPr>
              <a:lnSpc>
                <a:spcPct val="150000"/>
              </a:lnSpc>
            </a:pP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1</a:t>
            </a:r>
            <a:r>
              <a:rPr lang="zh-CN" altLang="en-US" sz="2200" dirty="0">
                <a:latin typeface="Times New Roman" panose="02020603050405020304" pitchFamily="18" charset="0"/>
                <a:cs typeface="Times New Roman" panose="02020603050405020304" pitchFamily="18" charset="0"/>
              </a:rPr>
              <a:t>）对文本进行必要的清洗，然后对其进行分词或 </a:t>
            </a:r>
            <a:r>
              <a:rPr lang="en-US" altLang="zh-CN" sz="2200" dirty="0">
                <a:latin typeface="Times New Roman" panose="02020603050405020304" pitchFamily="18" charset="0"/>
                <a:cs typeface="Times New Roman" panose="02020603050405020304" pitchFamily="18" charset="0"/>
              </a:rPr>
              <a:t>token </a:t>
            </a:r>
            <a:r>
              <a:rPr lang="zh-CN" altLang="en-US" sz="2200" dirty="0">
                <a:latin typeface="Times New Roman" panose="02020603050405020304" pitchFamily="18" charset="0"/>
                <a:cs typeface="Times New Roman" panose="02020603050405020304" pitchFamily="18" charset="0"/>
              </a:rPr>
              <a:t>化。对于英文文本，一般以空格为分隔符，将句子切分为单词序列。如果使用预训练模型（如 </a:t>
            </a:r>
            <a:r>
              <a:rPr lang="en-US" altLang="zh-CN" sz="2200" dirty="0">
                <a:latin typeface="Times New Roman" panose="02020603050405020304" pitchFamily="18" charset="0"/>
                <a:cs typeface="Times New Roman" panose="02020603050405020304" pitchFamily="18" charset="0"/>
              </a:rPr>
              <a:t>BERT</a:t>
            </a:r>
            <a:r>
              <a:rPr lang="zh-CN" altLang="en-US" sz="2200" dirty="0">
                <a:latin typeface="Times New Roman" panose="02020603050405020304" pitchFamily="18" charset="0"/>
                <a:cs typeface="Times New Roman" panose="02020603050405020304" pitchFamily="18" charset="0"/>
              </a:rPr>
              <a:t>），则由预训练模型自带的工具和词表对其进行 </a:t>
            </a:r>
            <a:r>
              <a:rPr lang="en-US" altLang="zh-CN" sz="2200" dirty="0">
                <a:latin typeface="Times New Roman" panose="02020603050405020304" pitchFamily="18" charset="0"/>
                <a:cs typeface="Times New Roman" panose="02020603050405020304" pitchFamily="18" charset="0"/>
              </a:rPr>
              <a:t>token </a:t>
            </a:r>
            <a:r>
              <a:rPr lang="zh-CN" altLang="en-US" sz="2200" dirty="0">
                <a:latin typeface="Times New Roman" panose="02020603050405020304" pitchFamily="18" charset="0"/>
                <a:cs typeface="Times New Roman" panose="02020603050405020304" pitchFamily="18" charset="0"/>
              </a:rPr>
              <a:t>化。对于中文文本，可以使用 </a:t>
            </a:r>
            <a:r>
              <a:rPr lang="en-US" altLang="zh-CN" sz="2200" dirty="0" err="1">
                <a:latin typeface="Times New Roman" panose="02020603050405020304" pitchFamily="18" charset="0"/>
                <a:cs typeface="Times New Roman" panose="02020603050405020304" pitchFamily="18" charset="0"/>
              </a:rPr>
              <a:t>jieba</a:t>
            </a: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等工具对其进行分 词，形成词汇序列。如果使用预训练模型，则由预训练模型提供的工具对其进行 </a:t>
            </a:r>
            <a:r>
              <a:rPr lang="en-US" altLang="zh-CN" sz="2200" dirty="0">
                <a:latin typeface="Times New Roman" panose="02020603050405020304" pitchFamily="18" charset="0"/>
                <a:cs typeface="Times New Roman" panose="02020603050405020304" pitchFamily="18" charset="0"/>
              </a:rPr>
              <a:t>token </a:t>
            </a:r>
            <a:r>
              <a:rPr lang="zh-CN" altLang="en-US" sz="2200" dirty="0">
                <a:latin typeface="Times New Roman" panose="02020603050405020304" pitchFamily="18" charset="0"/>
                <a:cs typeface="Times New Roman" panose="02020603050405020304" pitchFamily="18" charset="0"/>
              </a:rPr>
              <a:t>化， 形成 </a:t>
            </a:r>
            <a:r>
              <a:rPr lang="en-US" altLang="zh-CN" sz="2200" dirty="0">
                <a:latin typeface="Times New Roman" panose="02020603050405020304" pitchFamily="18" charset="0"/>
                <a:cs typeface="Times New Roman" panose="02020603050405020304" pitchFamily="18" charset="0"/>
              </a:rPr>
              <a:t>token </a:t>
            </a:r>
            <a:r>
              <a:rPr lang="zh-CN" altLang="en-US" sz="2200" dirty="0">
                <a:latin typeface="Times New Roman" panose="02020603050405020304" pitchFamily="18" charset="0"/>
                <a:cs typeface="Times New Roman" panose="02020603050405020304" pitchFamily="18" charset="0"/>
              </a:rPr>
              <a:t>序列。 </a:t>
            </a:r>
            <a:endParaRPr lang="en-US" altLang="zh-CN" sz="2200"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10.2  </a:t>
            </a:r>
            <a:r>
              <a:rPr lang="zh-CN" altLang="en-US" sz="3200" b="1" dirty="0">
                <a:solidFill>
                  <a:prstClr val="white"/>
                </a:solidFill>
                <a:latin typeface="微软雅黑" panose="020B0503020204020204" pitchFamily="34" charset="-122"/>
                <a:ea typeface="微软雅黑" panose="020B0503020204020204" pitchFamily="34" charset="-122"/>
              </a:rPr>
              <a:t>多模态数据分类</a:t>
            </a:r>
          </a:p>
        </p:txBody>
      </p:sp>
      <p:sp>
        <p:nvSpPr>
          <p:cNvPr id="5" name="文本框 4"/>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10.2.1  </a:t>
            </a:r>
            <a:r>
              <a:rPr lang="zh-CN" altLang="en-US" sz="2800" b="1" dirty="0">
                <a:solidFill>
                  <a:srgbClr val="C00000"/>
                </a:solidFill>
              </a:rPr>
              <a:t>文本特征提取方法</a:t>
            </a:r>
            <a:endParaRPr lang="zh-CN" altLang="zh-CN" sz="2800" b="1" dirty="0">
              <a:solidFill>
                <a:srgbClr val="C00000"/>
              </a:solidFill>
            </a:endParaRPr>
          </a:p>
        </p:txBody>
      </p:sp>
      <p:sp>
        <p:nvSpPr>
          <p:cNvPr id="2" name="文本框 1"/>
          <p:cNvSpPr txBox="1"/>
          <p:nvPr/>
        </p:nvSpPr>
        <p:spPr>
          <a:xfrm>
            <a:off x="600635" y="1803101"/>
            <a:ext cx="10999694" cy="3646170"/>
          </a:xfrm>
          <a:prstGeom prst="rect">
            <a:avLst/>
          </a:prstGeom>
          <a:noFill/>
        </p:spPr>
        <p:txBody>
          <a:bodyPr wrap="square" rtlCol="0">
            <a:spAutoFit/>
          </a:bodyPr>
          <a:lstStyle/>
          <a:p>
            <a:pPr>
              <a:lnSpc>
                <a:spcPct val="150000"/>
              </a:lnSpc>
            </a:pPr>
            <a:r>
              <a:rPr lang="zh-CN" altLang="en-US" sz="2200" b="1" dirty="0">
                <a:latin typeface="Times New Roman" panose="02020603050405020304" pitchFamily="18" charset="0"/>
                <a:cs typeface="Times New Roman" panose="02020603050405020304" pitchFamily="18" charset="0"/>
                <a:sym typeface="+mn-ea"/>
              </a:rPr>
              <a:t>处理文本的主要步骤：</a:t>
            </a:r>
            <a:endParaRPr lang="zh-CN" altLang="en-US" sz="2200" dirty="0">
              <a:latin typeface="Times New Roman" panose="02020603050405020304" pitchFamily="18" charset="0"/>
              <a:cs typeface="Times New Roman" panose="02020603050405020304" pitchFamily="18" charset="0"/>
            </a:endParaRPr>
          </a:p>
          <a:p>
            <a:pPr>
              <a:lnSpc>
                <a:spcPct val="150000"/>
              </a:lnSpc>
            </a:pP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2</a:t>
            </a:r>
            <a:r>
              <a:rPr lang="zh-CN" altLang="en-US" sz="2200" dirty="0">
                <a:latin typeface="Times New Roman" panose="02020603050405020304" pitchFamily="18" charset="0"/>
                <a:cs typeface="Times New Roman" panose="02020603050405020304" pitchFamily="18" charset="0"/>
              </a:rPr>
              <a:t>）建立词表并对文本进行索引编码和等长化表示，进而转化为张量。等长化是转化为张量的基本前提，这在索引编码之前或之后做都可以。</a:t>
            </a:r>
          </a:p>
          <a:p>
            <a:pPr>
              <a:lnSpc>
                <a:spcPct val="150000"/>
              </a:lnSpc>
            </a:pP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3</a:t>
            </a:r>
            <a:r>
              <a:rPr lang="zh-CN" altLang="en-US" sz="2200" dirty="0">
                <a:latin typeface="Times New Roman" panose="02020603050405020304" pitchFamily="18" charset="0"/>
                <a:cs typeface="Times New Roman" panose="02020603050405020304" pitchFamily="18" charset="0"/>
              </a:rPr>
              <a:t>）对编码形成的索引向量进行嵌入表示。这可以利用 </a:t>
            </a:r>
            <a:r>
              <a:rPr lang="en-US" altLang="zh-CN" sz="2200" dirty="0">
                <a:latin typeface="Times New Roman" panose="02020603050405020304" pitchFamily="18" charset="0"/>
                <a:cs typeface="Times New Roman" panose="02020603050405020304" pitchFamily="18" charset="0"/>
              </a:rPr>
              <a:t>Word2vec </a:t>
            </a:r>
            <a:r>
              <a:rPr lang="zh-CN" altLang="en-US" sz="2200" dirty="0">
                <a:latin typeface="Times New Roman" panose="02020603050405020304" pitchFamily="18" charset="0"/>
                <a:cs typeface="Times New Roman" panose="02020603050405020304" pitchFamily="18" charset="0"/>
              </a:rPr>
              <a:t>或词嵌入技术来实现。 （</a:t>
            </a:r>
            <a:r>
              <a:rPr lang="en-US" altLang="zh-CN" sz="2200" dirty="0">
                <a:latin typeface="Times New Roman" panose="02020603050405020304" pitchFamily="18" charset="0"/>
                <a:cs typeface="Times New Roman" panose="02020603050405020304" pitchFamily="18" charset="0"/>
              </a:rPr>
              <a:t>4</a:t>
            </a:r>
            <a:r>
              <a:rPr lang="zh-CN" altLang="en-US" sz="2200" dirty="0">
                <a:latin typeface="Times New Roman" panose="02020603050405020304" pitchFamily="18" charset="0"/>
                <a:cs typeface="Times New Roman" panose="02020603050405020304" pitchFamily="18" charset="0"/>
              </a:rPr>
              <a:t>）利用循环神经网络提取文本的特征。将形成的词嵌入表示输入到相应的神经网络， 以网络的相应输出作为文本的特征向量。</a:t>
            </a:r>
            <a:r>
              <a:rPr lang="en-US" altLang="zh-CN" sz="2200" dirty="0">
                <a:latin typeface="Times New Roman" panose="02020603050405020304" pitchFamily="18" charset="0"/>
                <a:cs typeface="Times New Roman" panose="02020603050405020304" pitchFamily="18" charset="0"/>
              </a:rPr>
              <a:t>LSTM</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GRU </a:t>
            </a:r>
            <a:r>
              <a:rPr lang="zh-CN" altLang="en-US" sz="2200" dirty="0">
                <a:latin typeface="Times New Roman" panose="02020603050405020304" pitchFamily="18" charset="0"/>
                <a:cs typeface="Times New Roman" panose="02020603050405020304" pitchFamily="18" charset="0"/>
              </a:rPr>
              <a:t>以及预训练模型 </a:t>
            </a:r>
            <a:r>
              <a:rPr lang="en-US" altLang="zh-CN" sz="2200" dirty="0">
                <a:latin typeface="Times New Roman" panose="02020603050405020304" pitchFamily="18" charset="0"/>
                <a:cs typeface="Times New Roman" panose="02020603050405020304" pitchFamily="18" charset="0"/>
              </a:rPr>
              <a:t>BERT </a:t>
            </a:r>
            <a:r>
              <a:rPr lang="zh-CN" altLang="en-US" sz="2200" dirty="0">
                <a:latin typeface="Times New Roman" panose="02020603050405020304" pitchFamily="18" charset="0"/>
                <a:cs typeface="Times New Roman" panose="02020603050405020304" pitchFamily="18" charset="0"/>
              </a:rPr>
              <a:t>等都可以作为 神经网络来提取文本的特征。</a:t>
            </a:r>
            <a:endParaRPr lang="en-US" altLang="zh-CN" sz="2200"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10.2  </a:t>
            </a:r>
            <a:r>
              <a:rPr lang="zh-CN" altLang="en-US" sz="3200" b="1" dirty="0">
                <a:solidFill>
                  <a:prstClr val="white"/>
                </a:solidFill>
                <a:latin typeface="微软雅黑" panose="020B0503020204020204" pitchFamily="34" charset="-122"/>
                <a:ea typeface="微软雅黑" panose="020B0503020204020204" pitchFamily="34" charset="-122"/>
              </a:rPr>
              <a:t>多模态数据分类</a:t>
            </a:r>
          </a:p>
        </p:txBody>
      </p:sp>
      <p:sp>
        <p:nvSpPr>
          <p:cNvPr id="5" name="文本框 4"/>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10.2.2  </a:t>
            </a:r>
            <a:r>
              <a:rPr lang="zh-CN" altLang="en-US" sz="2800" b="1" dirty="0">
                <a:solidFill>
                  <a:srgbClr val="C00000"/>
                </a:solidFill>
              </a:rPr>
              <a:t>图像特征提取方法</a:t>
            </a:r>
            <a:endParaRPr lang="zh-CN" altLang="zh-CN" sz="2800" b="1" dirty="0">
              <a:solidFill>
                <a:srgbClr val="C00000"/>
              </a:solidFill>
            </a:endParaRPr>
          </a:p>
        </p:txBody>
      </p:sp>
      <p:sp>
        <p:nvSpPr>
          <p:cNvPr id="2" name="文本框 1"/>
          <p:cNvSpPr txBox="1"/>
          <p:nvPr/>
        </p:nvSpPr>
        <p:spPr>
          <a:xfrm>
            <a:off x="600635" y="1915496"/>
            <a:ext cx="10999694" cy="2630170"/>
          </a:xfrm>
          <a:prstGeom prst="rect">
            <a:avLst/>
          </a:prstGeom>
          <a:noFill/>
        </p:spPr>
        <p:txBody>
          <a:bodyPr wrap="square" rtlCol="0">
            <a:spAutoFit/>
          </a:bodyPr>
          <a:lstStyle/>
          <a:p>
            <a:pPr>
              <a:lnSpc>
                <a:spcPct val="150000"/>
              </a:lnSpc>
            </a:pPr>
            <a:r>
              <a:rPr lang="zh-CN" altLang="en-US" sz="2200" b="1" dirty="0"/>
              <a:t>基本方法：</a:t>
            </a:r>
            <a:r>
              <a:rPr lang="zh-CN" altLang="en-US" sz="2200" dirty="0"/>
              <a:t>使用卷积神经网络。卷积神经网络几乎可以实现端到端的数据处理功能，所以在提取图像特征时主要是变换图像的尺寸，然后进行张量化和数据打包，接着送入卷积神经网络，所需步骤要比提取文本特征时少许多。 </a:t>
            </a:r>
          </a:p>
          <a:p>
            <a:pPr>
              <a:lnSpc>
                <a:spcPct val="150000"/>
              </a:lnSpc>
            </a:pPr>
            <a:r>
              <a:rPr lang="zh-CN" altLang="en-US" sz="2200" dirty="0"/>
              <a:t>卷积神经网络的输出通常是包含若干个通道的特征图，这时只要对特征图进行扁平化即 可将其转变为向量（针对单张输入图像而言），这个向量即为输入图像的特征向量。</a:t>
            </a:r>
            <a:endParaRPr lang="en-US" altLang="zh-CN" sz="2200"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10.2  </a:t>
            </a:r>
            <a:r>
              <a:rPr lang="zh-CN" altLang="en-US" sz="3200" b="1" dirty="0">
                <a:solidFill>
                  <a:prstClr val="white"/>
                </a:solidFill>
                <a:latin typeface="微软雅黑" panose="020B0503020204020204" pitchFamily="34" charset="-122"/>
                <a:ea typeface="微软雅黑" panose="020B0503020204020204" pitchFamily="34" charset="-122"/>
              </a:rPr>
              <a:t>多模态数据分类</a:t>
            </a:r>
          </a:p>
        </p:txBody>
      </p:sp>
      <p:sp>
        <p:nvSpPr>
          <p:cNvPr id="5" name="文本框 4"/>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10.2.3  </a:t>
            </a:r>
            <a:r>
              <a:rPr lang="zh-CN" altLang="en-US" sz="2800" b="1" dirty="0">
                <a:solidFill>
                  <a:srgbClr val="C00000"/>
                </a:solidFill>
              </a:rPr>
              <a:t>多模态数据融合方法</a:t>
            </a:r>
            <a:endParaRPr lang="zh-CN" altLang="zh-CN" sz="2800" b="1" dirty="0">
              <a:solidFill>
                <a:srgbClr val="C00000"/>
              </a:solidFill>
            </a:endParaRPr>
          </a:p>
        </p:txBody>
      </p:sp>
      <p:sp>
        <p:nvSpPr>
          <p:cNvPr id="2" name="文本框 1"/>
          <p:cNvSpPr txBox="1"/>
          <p:nvPr/>
        </p:nvSpPr>
        <p:spPr>
          <a:xfrm>
            <a:off x="467285" y="2126316"/>
            <a:ext cx="10999694" cy="3138170"/>
          </a:xfrm>
          <a:prstGeom prst="rect">
            <a:avLst/>
          </a:prstGeom>
          <a:noFill/>
        </p:spPr>
        <p:txBody>
          <a:bodyPr wrap="square" rtlCol="0">
            <a:spAutoFit/>
          </a:bodyPr>
          <a:lstStyle/>
          <a:p>
            <a:pPr>
              <a:lnSpc>
                <a:spcPct val="150000"/>
              </a:lnSpc>
            </a:pPr>
            <a:r>
              <a:rPr lang="zh-CN" altLang="en-US" sz="2200" b="1" dirty="0"/>
              <a:t>多模态数据融合方法：</a:t>
            </a:r>
            <a:r>
              <a:rPr lang="zh-CN" altLang="en-US" sz="2200" dirty="0"/>
              <a:t>基于模型的融合方法和模型无关的融合方法。</a:t>
            </a:r>
          </a:p>
          <a:p>
            <a:pPr marL="342900" indent="-342900">
              <a:lnSpc>
                <a:spcPct val="150000"/>
              </a:lnSpc>
              <a:buFont typeface="Wingdings" panose="05000000000000000000" charset="0"/>
              <a:buChar char="l"/>
            </a:pPr>
            <a:r>
              <a:rPr lang="zh-CN" altLang="en-US" sz="2200" dirty="0"/>
              <a:t>基于</a:t>
            </a:r>
            <a:r>
              <a:rPr lang="zh-CN" altLang="en-US" sz="2200" b="1" dirty="0"/>
              <a:t>模型</a:t>
            </a:r>
            <a:r>
              <a:rPr lang="zh-CN" altLang="en-US" sz="2200" dirty="0"/>
              <a:t>的融合方法：指融合的过程和方式与具体的任务有关，因而与所设计的模型结构有关。 例如，视觉问答、多模态对话系统等都是采用此类融合方法。 </a:t>
            </a:r>
          </a:p>
          <a:p>
            <a:pPr marL="342900" indent="-342900">
              <a:lnSpc>
                <a:spcPct val="150000"/>
              </a:lnSpc>
              <a:buFont typeface="Wingdings" panose="05000000000000000000" charset="0"/>
              <a:buChar char="l"/>
            </a:pPr>
            <a:r>
              <a:rPr lang="zh-CN" altLang="en-US" sz="2200" b="1" dirty="0"/>
              <a:t>模型无关</a:t>
            </a:r>
            <a:r>
              <a:rPr lang="zh-CN" altLang="en-US" sz="2200" dirty="0"/>
              <a:t>的融合方法：指多模态数据融合算法与其所依赖的模型无关，适合于任何的特征提取网络。传统的多模态数据融合方法一般是指这一类的融合方法，可进一步分为特征级 融合、决策级融合以及混合融合方法等。</a:t>
            </a:r>
            <a:endParaRPr lang="en-US" altLang="zh-CN" sz="2200"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10.2  </a:t>
            </a:r>
            <a:r>
              <a:rPr lang="zh-CN" altLang="en-US" sz="3200" b="1" dirty="0">
                <a:solidFill>
                  <a:prstClr val="white"/>
                </a:solidFill>
                <a:latin typeface="微软雅黑" panose="020B0503020204020204" pitchFamily="34" charset="-122"/>
                <a:ea typeface="微软雅黑" panose="020B0503020204020204" pitchFamily="34" charset="-122"/>
              </a:rPr>
              <a:t>多模态数据分类</a:t>
            </a:r>
          </a:p>
        </p:txBody>
      </p:sp>
      <p:sp>
        <p:nvSpPr>
          <p:cNvPr id="5" name="文本框 4"/>
          <p:cNvSpPr txBox="1"/>
          <p:nvPr/>
        </p:nvSpPr>
        <p:spPr>
          <a:xfrm>
            <a:off x="409203" y="1176019"/>
            <a:ext cx="5041338" cy="523220"/>
          </a:xfrm>
          <a:prstGeom prst="rect">
            <a:avLst/>
          </a:prstGeom>
          <a:noFill/>
        </p:spPr>
        <p:txBody>
          <a:bodyPr wrap="square" rtlCol="0">
            <a:spAutoFit/>
          </a:bodyPr>
          <a:lstStyle/>
          <a:p>
            <a:r>
              <a:rPr lang="en-US" altLang="zh-CN" sz="2800" b="1" dirty="0">
                <a:solidFill>
                  <a:srgbClr val="C00000"/>
                </a:solidFill>
              </a:rPr>
              <a:t>10.2.3  </a:t>
            </a:r>
            <a:r>
              <a:rPr lang="zh-CN" altLang="en-US" sz="2800" b="1" dirty="0">
                <a:solidFill>
                  <a:srgbClr val="C00000"/>
                </a:solidFill>
              </a:rPr>
              <a:t>多模态数据融合方法</a:t>
            </a:r>
            <a:endParaRPr lang="zh-CN" altLang="zh-CN" sz="2800" b="1" dirty="0">
              <a:solidFill>
                <a:srgbClr val="C00000"/>
              </a:solidFill>
            </a:endParaRPr>
          </a:p>
        </p:txBody>
      </p:sp>
      <p:sp>
        <p:nvSpPr>
          <p:cNvPr id="2" name="文本框 1"/>
          <p:cNvSpPr txBox="1"/>
          <p:nvPr/>
        </p:nvSpPr>
        <p:spPr>
          <a:xfrm>
            <a:off x="1409328" y="2012828"/>
            <a:ext cx="8534772" cy="3876675"/>
          </a:xfrm>
          <a:prstGeom prst="rect">
            <a:avLst/>
          </a:prstGeom>
          <a:noFill/>
        </p:spPr>
        <p:txBody>
          <a:bodyPr wrap="square" rtlCol="0">
            <a:spAutoFit/>
          </a:bodyPr>
          <a:lstStyle/>
          <a:p>
            <a:pPr indent="0" fontAlgn="auto">
              <a:lnSpc>
                <a:spcPct val="150000"/>
              </a:lnSpc>
            </a:pPr>
            <a:r>
              <a:rPr lang="en-US" altLang="zh-CN" sz="2200" b="1" dirty="0"/>
              <a:t>1. </a:t>
            </a:r>
            <a:r>
              <a:rPr lang="zh-CN" altLang="en-US" sz="2200" b="1" dirty="0"/>
              <a:t>特征级融合</a:t>
            </a:r>
            <a:endParaRPr lang="en-US" altLang="zh-CN" sz="2200" b="1" dirty="0"/>
          </a:p>
          <a:p>
            <a:pPr indent="0" fontAlgn="auto">
              <a:lnSpc>
                <a:spcPct val="150000"/>
              </a:lnSpc>
            </a:pPr>
            <a:r>
              <a:rPr lang="zh-CN" altLang="en-US" sz="2200" dirty="0"/>
              <a:t>在对图像和文本提取特征以后，将这两种特征通过一定的方式融合在一起，从而实现多模态数据在</a:t>
            </a:r>
            <a:r>
              <a:rPr lang="zh-CN" altLang="en-US" sz="2200" b="1" dirty="0"/>
              <a:t>特征级上的融合</a:t>
            </a:r>
            <a:r>
              <a:rPr lang="zh-CN" altLang="en-US" sz="2200" dirty="0"/>
              <a:t>。这种融合方式分为两种：</a:t>
            </a:r>
          </a:p>
          <a:p>
            <a:pPr marL="342900" indent="-342900" fontAlgn="auto">
              <a:lnSpc>
                <a:spcPct val="150000"/>
              </a:lnSpc>
              <a:buFont typeface="Arial" panose="020B0604020202020204" pitchFamily="34" charset="0"/>
              <a:buChar char="•"/>
            </a:pPr>
            <a:r>
              <a:rPr lang="zh-CN" altLang="en-US" sz="2200" dirty="0"/>
              <a:t>线性组合（加权组合）</a:t>
            </a:r>
          </a:p>
          <a:p>
            <a:pPr marL="342900" indent="-342900" fontAlgn="auto">
              <a:lnSpc>
                <a:spcPct val="150000"/>
              </a:lnSpc>
              <a:buFont typeface="Arial" panose="020B0604020202020204" pitchFamily="34" charset="0"/>
              <a:buChar char="•"/>
            </a:pPr>
            <a:r>
              <a:rPr lang="zh-CN" altLang="en-US" sz="2200" dirty="0"/>
              <a:t>拼接方式</a:t>
            </a:r>
          </a:p>
          <a:p>
            <a:pPr indent="0" fontAlgn="auto">
              <a:lnSpc>
                <a:spcPct val="100000"/>
              </a:lnSpc>
            </a:pPr>
            <a:endParaRPr lang="zh-CN" altLang="en-US" sz="2400" dirty="0"/>
          </a:p>
          <a:p>
            <a:pPr indent="0" fontAlgn="auto">
              <a:lnSpc>
                <a:spcPct val="100000"/>
              </a:lnSpc>
            </a:pPr>
            <a:endParaRPr lang="en-US" altLang="zh-CN" sz="2400"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10.2  </a:t>
            </a:r>
            <a:r>
              <a:rPr lang="zh-CN" altLang="en-US" sz="3200" b="1" dirty="0">
                <a:solidFill>
                  <a:prstClr val="white"/>
                </a:solidFill>
                <a:latin typeface="微软雅黑" panose="020B0503020204020204" pitchFamily="34" charset="-122"/>
                <a:ea typeface="微软雅黑" panose="020B0503020204020204" pitchFamily="34" charset="-122"/>
              </a:rPr>
              <a:t>多模态数据分类</a:t>
            </a:r>
          </a:p>
        </p:txBody>
      </p:sp>
      <p:sp>
        <p:nvSpPr>
          <p:cNvPr id="5" name="文本框 4"/>
          <p:cNvSpPr txBox="1"/>
          <p:nvPr/>
        </p:nvSpPr>
        <p:spPr>
          <a:xfrm>
            <a:off x="409203" y="1176019"/>
            <a:ext cx="5041338" cy="523220"/>
          </a:xfrm>
          <a:prstGeom prst="rect">
            <a:avLst/>
          </a:prstGeom>
          <a:noFill/>
        </p:spPr>
        <p:txBody>
          <a:bodyPr wrap="square" rtlCol="0">
            <a:spAutoFit/>
          </a:bodyPr>
          <a:lstStyle/>
          <a:p>
            <a:r>
              <a:rPr lang="en-US" altLang="zh-CN" sz="2800" b="1" dirty="0">
                <a:solidFill>
                  <a:srgbClr val="C00000"/>
                </a:solidFill>
              </a:rPr>
              <a:t>10.2.3  </a:t>
            </a:r>
            <a:r>
              <a:rPr lang="zh-CN" altLang="en-US" sz="2800" b="1" dirty="0">
                <a:solidFill>
                  <a:srgbClr val="C00000"/>
                </a:solidFill>
              </a:rPr>
              <a:t>多模态数据融合方法</a:t>
            </a:r>
            <a:endParaRPr lang="zh-CN" altLang="zh-CN" sz="2800" b="1" dirty="0">
              <a:solidFill>
                <a:srgbClr val="C00000"/>
              </a:solidFill>
            </a:endParaRPr>
          </a:p>
        </p:txBody>
      </p:sp>
      <mc:AlternateContent xmlns:mc="http://schemas.openxmlformats.org/markup-compatibility/2006" xmlns:a14="http://schemas.microsoft.com/office/drawing/2010/main">
        <mc:Choice Requires="a14">
          <p:sp>
            <p:nvSpPr>
              <p:cNvPr id="2" name="文本框 1"/>
              <p:cNvSpPr txBox="1"/>
              <p:nvPr/>
            </p:nvSpPr>
            <p:spPr>
              <a:xfrm>
                <a:off x="535568" y="1654324"/>
                <a:ext cx="11373594" cy="4102341"/>
              </a:xfrm>
              <a:prstGeom prst="rect">
                <a:avLst/>
              </a:prstGeom>
              <a:noFill/>
            </p:spPr>
            <p:txBody>
              <a:bodyPr wrap="square" rtlCol="0">
                <a:spAutoFit/>
              </a:bodyPr>
              <a:lstStyle/>
              <a:p>
                <a:pPr>
                  <a:lnSpc>
                    <a:spcPct val="150000"/>
                  </a:lnSpc>
                </a:pPr>
                <a:r>
                  <a:rPr lang="zh-CN" altLang="en-US" sz="2200" b="1" dirty="0"/>
                  <a:t>一般情况：</a:t>
                </a:r>
                <a:r>
                  <a:rPr lang="zh-CN" altLang="en-US" sz="2200" dirty="0"/>
                  <a:t>假设两种模态数据在提取特征后分别得到向量(a1, a2, …, an)和向量(b1, b2, …, bm)。如果两个向量的长度相等，即 n = m，则可以使用</a:t>
                </a:r>
                <a:r>
                  <a:rPr lang="zh-CN" altLang="en-US" sz="2200" b="1" dirty="0"/>
                  <a:t>线性组合</a:t>
                </a:r>
                <a:r>
                  <a:rPr lang="zh-CN" altLang="en-US" sz="2200" dirty="0"/>
                  <a:t>方式进行融合。如下图所示。</a:t>
                </a:r>
              </a:p>
              <a:p>
                <a:pPr>
                  <a:lnSpc>
                    <a:spcPct val="150000"/>
                  </a:lnSpc>
                </a:pPr>
                <a:endParaRPr lang="zh-CN" altLang="en-US" sz="2200" dirty="0"/>
              </a:p>
              <a:p>
                <a:pPr>
                  <a:lnSpc>
                    <a:spcPct val="150000"/>
                  </a:lnSpc>
                </a:pPr>
                <a:endParaRPr lang="zh-CN" altLang="en-US" sz="2200" dirty="0"/>
              </a:p>
              <a:p>
                <a:pPr>
                  <a:lnSpc>
                    <a:spcPct val="150000"/>
                  </a:lnSpc>
                </a:pPr>
                <a:endParaRPr lang="zh-CN" altLang="en-US" sz="2200" dirty="0"/>
              </a:p>
              <a:p>
                <a:pPr>
                  <a:lnSpc>
                    <a:spcPct val="150000"/>
                  </a:lnSpc>
                </a:pPr>
                <a:endParaRPr lang="zh-CN" altLang="en-US" sz="2200" dirty="0"/>
              </a:p>
              <a:p>
                <a:pPr>
                  <a:lnSpc>
                    <a:spcPct val="150000"/>
                  </a:lnSpc>
                </a:pPr>
                <a:r>
                  <a:rPr lang="zh-CN" altLang="en-US" sz="2200" dirty="0"/>
                  <a:t>图中，</a:t>
                </a:r>
                <a14:m>
                  <m:oMath xmlns:m="http://schemas.openxmlformats.org/officeDocument/2006/math">
                    <m:r>
                      <a:rPr lang="en-US" altLang="zh-CN" sz="2200" i="1" dirty="0">
                        <a:latin typeface="Cambria Math" panose="02040503050406030204" pitchFamily="18" charset="0"/>
                        <a:cs typeface="Cambria Math" panose="02040503050406030204" pitchFamily="18" charset="0"/>
                      </a:rPr>
                      <m:t>𝛼</m:t>
                    </m:r>
                  </m:oMath>
                </a14:m>
                <a:r>
                  <a:rPr lang="zh-CN" altLang="en-US" sz="2200" dirty="0"/>
                  <a:t>和</a:t>
                </a:r>
                <a14:m>
                  <m:oMath xmlns:m="http://schemas.openxmlformats.org/officeDocument/2006/math">
                    <m:r>
                      <m:rPr>
                        <m:sty m:val="p"/>
                      </m:rPr>
                      <a:rPr lang="en-US" altLang="zh-CN" sz="2200" dirty="0">
                        <a:latin typeface="Cambria Math" panose="02040503050406030204" pitchFamily="18" charset="0"/>
                        <a:cs typeface="Cambria Math" panose="02040503050406030204" pitchFamily="18" charset="0"/>
                      </a:rPr>
                      <m:t>β</m:t>
                    </m:r>
                  </m:oMath>
                </a14:m>
                <a:r>
                  <a:rPr lang="zh-CN" altLang="en-US" sz="2200" dirty="0"/>
                  <a:t>多为[0, 1]范围内的权值系数，可根据模态的重要性来设置，或者利用</a:t>
                </a:r>
              </a:p>
              <a:p>
                <a:pPr>
                  <a:lnSpc>
                    <a:spcPct val="150000"/>
                  </a:lnSpc>
                </a:pPr>
                <a:r>
                  <a:rPr lang="zh-CN" altLang="en-US" sz="2200" dirty="0"/>
                  <a:t>注意力机制通过学习产生。例如，如果令</a:t>
                </a:r>
                <a14:m>
                  <m:oMath xmlns:m="http://schemas.openxmlformats.org/officeDocument/2006/math">
                    <m:r>
                      <a:rPr lang="en-US" altLang="zh-CN" sz="2200" i="1" dirty="0">
                        <a:latin typeface="Cambria Math" panose="02040503050406030204" pitchFamily="18" charset="0"/>
                        <a:cs typeface="Cambria Math" panose="02040503050406030204" pitchFamily="18" charset="0"/>
                      </a:rPr>
                      <m:t>𝛼</m:t>
                    </m:r>
                  </m:oMath>
                </a14:m>
                <a:r>
                  <a:rPr lang="zh-CN" altLang="en-US" sz="2200" dirty="0"/>
                  <a:t>=</a:t>
                </a:r>
                <a14:m>
                  <m:oMath xmlns:m="http://schemas.openxmlformats.org/officeDocument/2006/math">
                    <m:r>
                      <m:rPr>
                        <m:sty m:val="p"/>
                      </m:rPr>
                      <a:rPr lang="en-US" altLang="zh-CN" sz="2200" dirty="0">
                        <a:latin typeface="Cambria Math" panose="02040503050406030204" pitchFamily="18" charset="0"/>
                        <a:cs typeface="Cambria Math" panose="02040503050406030204" pitchFamily="18" charset="0"/>
                      </a:rPr>
                      <m:t>β</m:t>
                    </m:r>
                  </m:oMath>
                </a14:m>
                <a:r>
                  <a:rPr lang="zh-CN" altLang="en-US" sz="2200" dirty="0"/>
                  <a:t>=0.5，则相当于取两个向量的平均值。</a:t>
                </a:r>
              </a:p>
            </p:txBody>
          </p:sp>
        </mc:Choice>
        <mc:Fallback xmlns="">
          <p:sp>
            <p:nvSpPr>
              <p:cNvPr id="2" name="文本框 1"/>
              <p:cNvSpPr txBox="1">
                <a:spLocks noRot="1" noChangeAspect="1" noMove="1" noResize="1" noEditPoints="1" noAdjustHandles="1" noChangeArrowheads="1" noChangeShapeType="1" noTextEdit="1"/>
              </p:cNvSpPr>
              <p:nvPr/>
            </p:nvSpPr>
            <p:spPr>
              <a:xfrm>
                <a:off x="535568" y="1654324"/>
                <a:ext cx="11373594" cy="4102341"/>
              </a:xfrm>
              <a:prstGeom prst="rect">
                <a:avLst/>
              </a:prstGeom>
              <a:blipFill>
                <a:blip r:embed="rId4"/>
                <a:stretch>
                  <a:fillRect l="-697" r="-2519" b="-2229"/>
                </a:stretch>
              </a:blipFill>
            </p:spPr>
            <p:txBody>
              <a:bodyPr/>
              <a:lstStyle/>
              <a:p>
                <a:r>
                  <a:rPr lang="zh-CN" altLang="en-US">
                    <a:noFill/>
                  </a:rPr>
                  <a:t> </a:t>
                </a:r>
              </a:p>
            </p:txBody>
          </p:sp>
        </mc:Fallback>
      </mc:AlternateContent>
      <p:pic>
        <p:nvPicPr>
          <p:cNvPr id="3" name="图片 2"/>
          <p:cNvPicPr>
            <a:picLocks noChangeAspect="1"/>
          </p:cNvPicPr>
          <p:nvPr>
            <p:custDataLst>
              <p:tags r:id="rId1"/>
            </p:custDataLst>
          </p:nvPr>
        </p:nvPicPr>
        <p:blipFill>
          <a:blip r:embed="rId5"/>
          <a:stretch>
            <a:fillRect/>
          </a:stretch>
        </p:blipFill>
        <p:spPr>
          <a:xfrm>
            <a:off x="2085340" y="2851150"/>
            <a:ext cx="7894320" cy="1912620"/>
          </a:xfrm>
          <a:prstGeom prst="rect">
            <a:avLst/>
          </a:prstGeom>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10.2  </a:t>
            </a:r>
            <a:r>
              <a:rPr lang="zh-CN" altLang="en-US" sz="3200" b="1" dirty="0">
                <a:solidFill>
                  <a:prstClr val="white"/>
                </a:solidFill>
                <a:latin typeface="微软雅黑" panose="020B0503020204020204" pitchFamily="34" charset="-122"/>
                <a:ea typeface="微软雅黑" panose="020B0503020204020204" pitchFamily="34" charset="-122"/>
              </a:rPr>
              <a:t>多模态数据分类</a:t>
            </a:r>
          </a:p>
        </p:txBody>
      </p:sp>
      <p:sp>
        <p:nvSpPr>
          <p:cNvPr id="5" name="文本框 4"/>
          <p:cNvSpPr txBox="1"/>
          <p:nvPr/>
        </p:nvSpPr>
        <p:spPr>
          <a:xfrm>
            <a:off x="409203" y="1176020"/>
            <a:ext cx="11373594" cy="523220"/>
          </a:xfrm>
          <a:prstGeom prst="rect">
            <a:avLst/>
          </a:prstGeom>
          <a:noFill/>
        </p:spPr>
        <p:txBody>
          <a:bodyPr wrap="square" rtlCol="0">
            <a:spAutoFit/>
          </a:bodyPr>
          <a:lstStyle/>
          <a:p>
            <a:r>
              <a:rPr lang="en-US" altLang="zh-CN" sz="2800" b="1" dirty="0">
                <a:solidFill>
                  <a:srgbClr val="C00000"/>
                </a:solidFill>
              </a:rPr>
              <a:t>10.2.3  </a:t>
            </a:r>
            <a:r>
              <a:rPr lang="zh-CN" altLang="en-US" sz="2800" b="1" dirty="0">
                <a:solidFill>
                  <a:srgbClr val="C00000"/>
                </a:solidFill>
              </a:rPr>
              <a:t>多模态数据融合方法</a:t>
            </a:r>
            <a:endParaRPr lang="zh-CN" altLang="zh-CN" sz="2800" b="1" dirty="0">
              <a:solidFill>
                <a:srgbClr val="C00000"/>
              </a:solidFill>
            </a:endParaRPr>
          </a:p>
        </p:txBody>
      </p:sp>
      <p:sp>
        <p:nvSpPr>
          <p:cNvPr id="2" name="文本框 1"/>
          <p:cNvSpPr txBox="1"/>
          <p:nvPr/>
        </p:nvSpPr>
        <p:spPr>
          <a:xfrm>
            <a:off x="409838" y="1699139"/>
            <a:ext cx="11373594" cy="4661535"/>
          </a:xfrm>
          <a:prstGeom prst="rect">
            <a:avLst/>
          </a:prstGeom>
          <a:noFill/>
        </p:spPr>
        <p:txBody>
          <a:bodyPr wrap="square" rtlCol="0">
            <a:spAutoFit/>
          </a:bodyPr>
          <a:lstStyle/>
          <a:p>
            <a:pPr>
              <a:lnSpc>
                <a:spcPct val="150000"/>
              </a:lnSpc>
            </a:pPr>
            <a:r>
              <a:rPr lang="en-US" altLang="zh-CN" sz="2200" dirty="0"/>
              <a:t>如果两个向量的长度不相等，即 n ≠ m，一般采用</a:t>
            </a:r>
            <a:r>
              <a:rPr lang="en-US" altLang="zh-CN" sz="2200" b="1" dirty="0"/>
              <a:t>拼接的方式</a:t>
            </a:r>
            <a:r>
              <a:rPr lang="en-US" altLang="zh-CN" sz="2200" dirty="0"/>
              <a:t>进行融合</a:t>
            </a:r>
            <a:r>
              <a:rPr lang="zh-CN" altLang="en-US" sz="2200" dirty="0"/>
              <a:t>。</a:t>
            </a:r>
            <a:r>
              <a:rPr lang="en-US" altLang="zh-CN" sz="2200" dirty="0"/>
              <a:t>在 n = m 的情况下也可以运用这种方式，要视具体的效果而定。</a:t>
            </a:r>
            <a:r>
              <a:rPr lang="zh-CN" altLang="en-US" sz="2200" dirty="0"/>
              <a:t>如下图所示。</a:t>
            </a:r>
          </a:p>
          <a:p>
            <a:pPr>
              <a:lnSpc>
                <a:spcPct val="150000"/>
              </a:lnSpc>
            </a:pPr>
            <a:endParaRPr lang="zh-CN" altLang="en-US" sz="2200" dirty="0"/>
          </a:p>
          <a:p>
            <a:pPr>
              <a:lnSpc>
                <a:spcPct val="150000"/>
              </a:lnSpc>
            </a:pPr>
            <a:endParaRPr lang="zh-CN" altLang="en-US" sz="2200" dirty="0"/>
          </a:p>
          <a:p>
            <a:pPr>
              <a:lnSpc>
                <a:spcPct val="150000"/>
              </a:lnSpc>
            </a:pPr>
            <a:endParaRPr lang="zh-CN" altLang="en-US" sz="2200" dirty="0"/>
          </a:p>
          <a:p>
            <a:pPr>
              <a:lnSpc>
                <a:spcPct val="150000"/>
              </a:lnSpc>
            </a:pPr>
            <a:endParaRPr lang="zh-CN" altLang="en-US" sz="2200" dirty="0"/>
          </a:p>
          <a:p>
            <a:pPr>
              <a:lnSpc>
                <a:spcPct val="150000"/>
              </a:lnSpc>
            </a:pPr>
            <a:endParaRPr lang="zh-CN" altLang="en-US" sz="2200" dirty="0"/>
          </a:p>
          <a:p>
            <a:pPr>
              <a:lnSpc>
                <a:spcPct val="150000"/>
              </a:lnSpc>
            </a:pPr>
            <a:r>
              <a:rPr lang="zh-CN" altLang="en-US" sz="2200" dirty="0"/>
              <a:t>拼接方式是将两个向量的“尾”和“首”连在一起，从而产生长度为 n + m 的向量。</a:t>
            </a:r>
          </a:p>
          <a:p>
            <a:pPr>
              <a:lnSpc>
                <a:spcPct val="150000"/>
              </a:lnSpc>
            </a:pPr>
            <a:endParaRPr lang="zh-CN" altLang="en-US" sz="2200" dirty="0"/>
          </a:p>
        </p:txBody>
      </p:sp>
      <p:pic>
        <p:nvPicPr>
          <p:cNvPr id="3" name="图片 2"/>
          <p:cNvPicPr>
            <a:picLocks noChangeAspect="1"/>
          </p:cNvPicPr>
          <p:nvPr>
            <p:custDataLst>
              <p:tags r:id="rId1"/>
            </p:custDataLst>
          </p:nvPr>
        </p:nvPicPr>
        <p:blipFill>
          <a:blip r:embed="rId4"/>
          <a:stretch>
            <a:fillRect/>
          </a:stretch>
        </p:blipFill>
        <p:spPr>
          <a:xfrm>
            <a:off x="1948815" y="2997835"/>
            <a:ext cx="7917180" cy="1874520"/>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6093296"/>
            <a:ext cx="12217400" cy="864096"/>
          </a:xfrm>
          <a:prstGeom prst="rect">
            <a:avLst/>
          </a:prstGeom>
        </p:spPr>
      </p:pic>
      <p:pic>
        <p:nvPicPr>
          <p:cNvPr id="2" name="图片 1"/>
          <p:cNvPicPr>
            <a:picLocks noChangeAspect="1"/>
          </p:cNvPicPr>
          <p:nvPr/>
        </p:nvPicPr>
        <p:blipFill rotWithShape="1">
          <a:blip r:embed="rId4"/>
          <a:srcRect r="1004"/>
          <a:stretch/>
        </p:blipFill>
        <p:spPr>
          <a:xfrm>
            <a:off x="1" y="0"/>
            <a:ext cx="12192000" cy="1543858"/>
          </a:xfrm>
          <a:prstGeom prst="rect">
            <a:avLst/>
          </a:prstGeom>
        </p:spPr>
      </p:pic>
      <p:pic>
        <p:nvPicPr>
          <p:cNvPr id="12" name="图片 11"/>
          <p:cNvPicPr>
            <a:picLocks noChangeAspect="1"/>
          </p:cNvPicPr>
          <p:nvPr/>
        </p:nvPicPr>
        <p:blipFill rotWithShape="1">
          <a:blip r:embed="rId4"/>
          <a:srcRect r="1004"/>
          <a:stretch/>
        </p:blipFill>
        <p:spPr>
          <a:xfrm>
            <a:off x="-496" y="6093296"/>
            <a:ext cx="12192000" cy="864096"/>
          </a:xfrm>
          <a:prstGeom prst="rect">
            <a:avLst/>
          </a:prstGeom>
        </p:spPr>
      </p:pic>
      <p:sp>
        <p:nvSpPr>
          <p:cNvPr id="4" name="矩形 3">
            <a:extLst>
              <a:ext uri="{FF2B5EF4-FFF2-40B4-BE49-F238E27FC236}">
                <a16:creationId xmlns:a16="http://schemas.microsoft.com/office/drawing/2014/main" id="{B0E66C8F-DEE3-4976-B2CB-5D8DBCD64073}"/>
              </a:ext>
            </a:extLst>
          </p:cNvPr>
          <p:cNvSpPr/>
          <p:nvPr/>
        </p:nvSpPr>
        <p:spPr>
          <a:xfrm>
            <a:off x="1524000" y="5010561"/>
            <a:ext cx="10444480" cy="1384995"/>
          </a:xfrm>
          <a:prstGeom prst="rect">
            <a:avLst/>
          </a:prstGeom>
        </p:spPr>
        <p:txBody>
          <a:bodyPr wrap="square">
            <a:spAutoFit/>
          </a:bodyPr>
          <a:lstStyle/>
          <a:p>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教材：</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蒙祖强，欧元汉 编著</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深度学习理论与应用</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北京</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清华大</a:t>
            </a:r>
            <a:br>
              <a:rPr lang="en-US" altLang="zh-CN" sz="2800" dirty="0">
                <a:latin typeface="Times New Roman" panose="02020603050405020304" pitchFamily="18" charset="0"/>
                <a:ea typeface="宋体" panose="02010600030101010101" pitchFamily="2" charset="-122"/>
                <a:cs typeface="Times New Roman" panose="02020603050405020304" pitchFamily="18" charset="0"/>
              </a:rPr>
            </a:b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学出版社，</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2023</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7</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月</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书号</a:t>
            </a:r>
            <a:r>
              <a:rPr lang="en-US" altLang="zh-CN" sz="2800"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 978-7-302-63508-6</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32763661-D098-48CD-96FB-579D637B02D4}"/>
              </a:ext>
            </a:extLst>
          </p:cNvPr>
          <p:cNvPicPr>
            <a:picLocks noChangeAspect="1"/>
          </p:cNvPicPr>
          <p:nvPr/>
        </p:nvPicPr>
        <p:blipFill rotWithShape="1">
          <a:blip r:embed="rId5"/>
          <a:srcRect l="18793" t="3704" r="17232" b="4677"/>
          <a:stretch/>
        </p:blipFill>
        <p:spPr>
          <a:xfrm>
            <a:off x="558800" y="279486"/>
            <a:ext cx="3236706" cy="4635341"/>
          </a:xfrm>
          <a:prstGeom prst="rect">
            <a:avLst/>
          </a:prstGeom>
        </p:spPr>
      </p:pic>
      <p:sp>
        <p:nvSpPr>
          <p:cNvPr id="5" name="矩形 4">
            <a:extLst>
              <a:ext uri="{FF2B5EF4-FFF2-40B4-BE49-F238E27FC236}">
                <a16:creationId xmlns:a16="http://schemas.microsoft.com/office/drawing/2014/main" id="{CE1412C1-CC05-4709-A5D7-B62A6D399976}"/>
              </a:ext>
            </a:extLst>
          </p:cNvPr>
          <p:cNvSpPr/>
          <p:nvPr/>
        </p:nvSpPr>
        <p:spPr>
          <a:xfrm>
            <a:off x="4286809" y="1775907"/>
            <a:ext cx="7708528" cy="2332690"/>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教学大纲</a:t>
            </a:r>
            <a:r>
              <a:rPr lang="zh-CN" altLang="en-US" sz="2500" b="1" dirty="0">
                <a:solidFill>
                  <a:srgbClr val="003366"/>
                </a:solidFill>
                <a:latin typeface="微软雅黑" panose="020B0503020204020204" pitchFamily="34" charset="-122"/>
                <a:ea typeface="微软雅黑" panose="020B0503020204020204" pitchFamily="34" charset="-122"/>
              </a:rPr>
              <a:t>：提供面向教育工程认证的教学大纲</a:t>
            </a:r>
          </a:p>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教学PPT</a:t>
            </a:r>
            <a:r>
              <a:rPr lang="zh-CN" altLang="en-US" sz="2500" b="1" dirty="0">
                <a:solidFill>
                  <a:srgbClr val="003366"/>
                </a:solidFill>
                <a:latin typeface="微软雅黑" panose="020B0503020204020204" pitchFamily="34" charset="-122"/>
                <a:ea typeface="微软雅黑" panose="020B0503020204020204" pitchFamily="34" charset="-122"/>
              </a:rPr>
              <a:t>：提供课堂教学用的PPT课件</a:t>
            </a:r>
          </a:p>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源代码</a:t>
            </a:r>
            <a:r>
              <a:rPr lang="zh-CN" altLang="en-US" sz="2500" b="1" dirty="0">
                <a:solidFill>
                  <a:srgbClr val="003366"/>
                </a:solidFill>
                <a:latin typeface="微软雅黑" panose="020B0503020204020204" pitchFamily="34" charset="-122"/>
                <a:ea typeface="微软雅黑" panose="020B0503020204020204" pitchFamily="34" charset="-122"/>
              </a:rPr>
              <a:t>：   提供教材涉及的全部源代码</a:t>
            </a:r>
          </a:p>
          <a:p>
            <a:pPr marL="342900" indent="-342900">
              <a:lnSpc>
                <a:spcPct val="150000"/>
              </a:lnSpc>
              <a:buFont typeface="Wingdings" panose="05000000000000000000" pitchFamily="2" charset="2"/>
              <a:buChar char="l"/>
            </a:pPr>
            <a:r>
              <a:rPr lang="zh-CN" altLang="en-US" sz="2500" b="1" dirty="0">
                <a:solidFill>
                  <a:srgbClr val="C00000"/>
                </a:solidFill>
                <a:latin typeface="微软雅黑" panose="020B0503020204020204" pitchFamily="34" charset="-122"/>
                <a:ea typeface="微软雅黑" panose="020B0503020204020204" pitchFamily="34" charset="-122"/>
              </a:rPr>
              <a:t>数据集</a:t>
            </a:r>
            <a:r>
              <a:rPr lang="zh-CN" altLang="en-US" sz="2500" b="1" dirty="0">
                <a:solidFill>
                  <a:srgbClr val="003366"/>
                </a:solidFill>
                <a:latin typeface="微软雅黑" panose="020B0503020204020204" pitchFamily="34" charset="-122"/>
                <a:ea typeface="微软雅黑" panose="020B0503020204020204" pitchFamily="34" charset="-122"/>
              </a:rPr>
              <a:t>：   提供教材示例、案例用到的全部数据集</a:t>
            </a:r>
          </a:p>
        </p:txBody>
      </p:sp>
      <p:sp>
        <p:nvSpPr>
          <p:cNvPr id="10" name="矩形 9">
            <a:extLst>
              <a:ext uri="{FF2B5EF4-FFF2-40B4-BE49-F238E27FC236}">
                <a16:creationId xmlns:a16="http://schemas.microsoft.com/office/drawing/2014/main" id="{88CC5941-FF0E-4E37-825A-02327ECA5B13}"/>
              </a:ext>
            </a:extLst>
          </p:cNvPr>
          <p:cNvSpPr/>
          <p:nvPr/>
        </p:nvSpPr>
        <p:spPr>
          <a:xfrm>
            <a:off x="3998706" y="4169760"/>
            <a:ext cx="8172974"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获取教学资源：</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003366"/>
                </a:solidFill>
                <a:latin typeface="微软雅黑" panose="020B0503020204020204" pitchFamily="34" charset="-122"/>
                <a:ea typeface="微软雅黑" panose="020B0503020204020204" pitchFamily="34" charset="-122"/>
              </a:rPr>
              <a:t>http://www.tup.tsinghua.edu.cn/booksCenter/book_09988101.html</a:t>
            </a:r>
          </a:p>
        </p:txBody>
      </p:sp>
      <p:sp>
        <p:nvSpPr>
          <p:cNvPr id="11" name="矩形 10">
            <a:extLst>
              <a:ext uri="{FF2B5EF4-FFF2-40B4-BE49-F238E27FC236}">
                <a16:creationId xmlns:a16="http://schemas.microsoft.com/office/drawing/2014/main" id="{5BC7BC8C-E746-4788-904B-33CE73D1343B}"/>
              </a:ext>
            </a:extLst>
          </p:cNvPr>
          <p:cNvSpPr/>
          <p:nvPr/>
        </p:nvSpPr>
        <p:spPr>
          <a:xfrm>
            <a:off x="4714540" y="321731"/>
            <a:ext cx="2557110" cy="984885"/>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5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教    材</a:t>
            </a:r>
            <a:endParaRPr lang="zh-CN" altLang="en-US" sz="5800" dirty="0">
              <a:solidFill>
                <a:schemeClr val="bg1"/>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C1253879-2A4C-4F40-BE58-B5EF24456B8E}"/>
              </a:ext>
            </a:extLst>
          </p:cNvPr>
          <p:cNvPicPr>
            <a:picLocks noChangeAspect="1"/>
          </p:cNvPicPr>
          <p:nvPr/>
        </p:nvPicPr>
        <p:blipFill>
          <a:blip r:embed="rId6"/>
          <a:stretch>
            <a:fillRect/>
          </a:stretch>
        </p:blipFill>
        <p:spPr>
          <a:xfrm>
            <a:off x="11004191" y="299446"/>
            <a:ext cx="1007170" cy="1007170"/>
          </a:xfrm>
          <a:prstGeom prst="rect">
            <a:avLst/>
          </a:prstGeom>
        </p:spPr>
      </p:pic>
      <p:sp>
        <p:nvSpPr>
          <p:cNvPr id="14" name="矩形 13">
            <a:extLst>
              <a:ext uri="{FF2B5EF4-FFF2-40B4-BE49-F238E27FC236}">
                <a16:creationId xmlns:a16="http://schemas.microsoft.com/office/drawing/2014/main" id="{924186B6-C01D-4012-BAA2-49AC185DE729}"/>
              </a:ext>
            </a:extLst>
          </p:cNvPr>
          <p:cNvSpPr/>
          <p:nvPr/>
        </p:nvSpPr>
        <p:spPr>
          <a:xfrm>
            <a:off x="9767640" y="290953"/>
            <a:ext cx="1206071" cy="101566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2000" b="1" dirty="0">
                <a:solidFill>
                  <a:schemeClr val="bg1"/>
                </a:solidFill>
              </a:rPr>
              <a:t>全国各大</a:t>
            </a:r>
          </a:p>
          <a:p>
            <a:r>
              <a:rPr lang="zh-CN" altLang="en-US" sz="2000" b="1" dirty="0">
                <a:solidFill>
                  <a:schemeClr val="bg1"/>
                </a:solidFill>
              </a:rPr>
              <a:t>书店网店</a:t>
            </a:r>
          </a:p>
          <a:p>
            <a:r>
              <a:rPr lang="zh-CN" altLang="en-US" sz="2000" b="1" dirty="0">
                <a:solidFill>
                  <a:schemeClr val="bg1"/>
                </a:solidFill>
              </a:rPr>
              <a:t>均有销售</a:t>
            </a:r>
          </a:p>
        </p:txBody>
      </p:sp>
    </p:spTree>
    <p:extLst>
      <p:ext uri="{BB962C8B-B14F-4D97-AF65-F5344CB8AC3E}">
        <p14:creationId xmlns:p14="http://schemas.microsoft.com/office/powerpoint/2010/main" val="3401576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10.2  </a:t>
            </a:r>
            <a:r>
              <a:rPr lang="zh-CN" altLang="en-US" sz="3200" b="1" dirty="0">
                <a:solidFill>
                  <a:prstClr val="white"/>
                </a:solidFill>
                <a:latin typeface="微软雅黑" panose="020B0503020204020204" pitchFamily="34" charset="-122"/>
                <a:ea typeface="微软雅黑" panose="020B0503020204020204" pitchFamily="34" charset="-122"/>
              </a:rPr>
              <a:t>多模态数据分类</a:t>
            </a:r>
          </a:p>
        </p:txBody>
      </p:sp>
      <p:sp>
        <p:nvSpPr>
          <p:cNvPr id="5" name="文本框 4"/>
          <p:cNvSpPr txBox="1"/>
          <p:nvPr/>
        </p:nvSpPr>
        <p:spPr>
          <a:xfrm>
            <a:off x="409203" y="1176020"/>
            <a:ext cx="4646891" cy="523220"/>
          </a:xfrm>
          <a:prstGeom prst="rect">
            <a:avLst/>
          </a:prstGeom>
          <a:noFill/>
        </p:spPr>
        <p:txBody>
          <a:bodyPr wrap="square" rtlCol="0">
            <a:spAutoFit/>
          </a:bodyPr>
          <a:lstStyle/>
          <a:p>
            <a:r>
              <a:rPr lang="en-US" altLang="zh-CN" sz="2800" b="1" dirty="0">
                <a:solidFill>
                  <a:srgbClr val="C00000"/>
                </a:solidFill>
              </a:rPr>
              <a:t>10.2.3  </a:t>
            </a:r>
            <a:r>
              <a:rPr lang="zh-CN" altLang="en-US" sz="2800" b="1" dirty="0">
                <a:solidFill>
                  <a:srgbClr val="C00000"/>
                </a:solidFill>
              </a:rPr>
              <a:t>多模态数据融合方法</a:t>
            </a:r>
            <a:endParaRPr lang="zh-CN" altLang="zh-CN" sz="2800" b="1" dirty="0">
              <a:solidFill>
                <a:srgbClr val="C00000"/>
              </a:solidFill>
            </a:endParaRPr>
          </a:p>
        </p:txBody>
      </p:sp>
      <p:sp>
        <p:nvSpPr>
          <p:cNvPr id="2" name="文本框 1"/>
          <p:cNvSpPr txBox="1"/>
          <p:nvPr/>
        </p:nvSpPr>
        <p:spPr>
          <a:xfrm>
            <a:off x="408940" y="1593850"/>
            <a:ext cx="11234420" cy="1953260"/>
          </a:xfrm>
          <a:prstGeom prst="rect">
            <a:avLst/>
          </a:prstGeom>
          <a:noFill/>
        </p:spPr>
        <p:txBody>
          <a:bodyPr wrap="square" rtlCol="0">
            <a:spAutoFit/>
          </a:bodyPr>
          <a:lstStyle/>
          <a:p>
            <a:pPr>
              <a:lnSpc>
                <a:spcPct val="150000"/>
              </a:lnSpc>
            </a:pPr>
            <a:r>
              <a:rPr lang="en-US" altLang="zh-CN" sz="2200" b="1" dirty="0"/>
              <a:t>2. </a:t>
            </a:r>
            <a:r>
              <a:rPr lang="zh-CN" altLang="en-US" sz="2200" b="1" dirty="0"/>
              <a:t>决策级融合</a:t>
            </a:r>
            <a:endParaRPr lang="en-US" altLang="zh-CN" sz="2200" b="1" dirty="0"/>
          </a:p>
          <a:p>
            <a:pPr indent="0" fontAlgn="auto">
              <a:lnSpc>
                <a:spcPct val="100000"/>
              </a:lnSpc>
            </a:pPr>
            <a:r>
              <a:rPr lang="zh-CN" altLang="en-US" sz="2200" b="1" dirty="0"/>
              <a:t>基本思路：</a:t>
            </a:r>
            <a:r>
              <a:rPr lang="zh-CN" altLang="en-US" sz="2200" dirty="0"/>
              <a:t>对各模态分别提取特征，然后分别训练各自的分类器，最后在分类器输出上通过投票、取最大值、线性组合等方式综合各个分类器的结果，形成最终的输出。在决策级融合方式下，当某一个模态缺失时可用另一模态数据继续训练分类器，因而决策级融合可以在模态缺失的情况下继续工作。</a:t>
            </a:r>
            <a:endParaRPr lang="en-US" altLang="zh-CN" sz="2200" dirty="0"/>
          </a:p>
        </p:txBody>
      </p:sp>
      <p:pic>
        <p:nvPicPr>
          <p:cNvPr id="3" name="图片 2"/>
          <p:cNvPicPr>
            <a:picLocks noChangeAspect="1"/>
          </p:cNvPicPr>
          <p:nvPr>
            <p:custDataLst>
              <p:tags r:id="rId1"/>
            </p:custDataLst>
          </p:nvPr>
        </p:nvPicPr>
        <p:blipFill>
          <a:blip r:embed="rId4"/>
          <a:stretch>
            <a:fillRect/>
          </a:stretch>
        </p:blipFill>
        <p:spPr>
          <a:xfrm>
            <a:off x="2341880" y="3747135"/>
            <a:ext cx="7369175" cy="2185035"/>
          </a:xfrm>
          <a:prstGeom prst="rect">
            <a:avLst/>
          </a:prstGeom>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10.2  </a:t>
            </a:r>
            <a:r>
              <a:rPr lang="zh-CN" altLang="en-US" sz="3200" b="1" dirty="0">
                <a:solidFill>
                  <a:prstClr val="white"/>
                </a:solidFill>
                <a:latin typeface="微软雅黑" panose="020B0503020204020204" pitchFamily="34" charset="-122"/>
                <a:ea typeface="微软雅黑" panose="020B0503020204020204" pitchFamily="34" charset="-122"/>
              </a:rPr>
              <a:t>多模态数据分类</a:t>
            </a:r>
          </a:p>
        </p:txBody>
      </p:sp>
      <p:sp>
        <p:nvSpPr>
          <p:cNvPr id="5" name="文本框 4"/>
          <p:cNvSpPr txBox="1"/>
          <p:nvPr/>
        </p:nvSpPr>
        <p:spPr>
          <a:xfrm>
            <a:off x="409203" y="1176020"/>
            <a:ext cx="4646891" cy="523220"/>
          </a:xfrm>
          <a:prstGeom prst="rect">
            <a:avLst/>
          </a:prstGeom>
          <a:noFill/>
        </p:spPr>
        <p:txBody>
          <a:bodyPr wrap="square" rtlCol="0">
            <a:spAutoFit/>
          </a:bodyPr>
          <a:lstStyle/>
          <a:p>
            <a:r>
              <a:rPr lang="en-US" altLang="zh-CN" sz="2800" b="1" dirty="0">
                <a:solidFill>
                  <a:srgbClr val="C00000"/>
                </a:solidFill>
              </a:rPr>
              <a:t>10.2.3  </a:t>
            </a:r>
            <a:r>
              <a:rPr lang="zh-CN" altLang="en-US" sz="2800" b="1" dirty="0">
                <a:solidFill>
                  <a:srgbClr val="C00000"/>
                </a:solidFill>
              </a:rPr>
              <a:t>多模态数据融合方法</a:t>
            </a:r>
            <a:endParaRPr lang="zh-CN" altLang="zh-CN" sz="2800" b="1" dirty="0">
              <a:solidFill>
                <a:srgbClr val="C00000"/>
              </a:solidFill>
            </a:endParaRPr>
          </a:p>
        </p:txBody>
      </p:sp>
      <p:sp>
        <p:nvSpPr>
          <p:cNvPr id="2" name="文本框 1"/>
          <p:cNvSpPr txBox="1"/>
          <p:nvPr/>
        </p:nvSpPr>
        <p:spPr>
          <a:xfrm>
            <a:off x="188486" y="1699240"/>
            <a:ext cx="5858806" cy="4154170"/>
          </a:xfrm>
          <a:prstGeom prst="rect">
            <a:avLst/>
          </a:prstGeom>
          <a:noFill/>
        </p:spPr>
        <p:txBody>
          <a:bodyPr wrap="square" rtlCol="0">
            <a:spAutoFit/>
          </a:bodyPr>
          <a:lstStyle/>
          <a:p>
            <a:pPr>
              <a:lnSpc>
                <a:spcPct val="150000"/>
              </a:lnSpc>
            </a:pPr>
            <a:r>
              <a:rPr lang="en-US" altLang="zh-CN" sz="2200" b="1" dirty="0"/>
              <a:t>3. </a:t>
            </a:r>
            <a:r>
              <a:rPr lang="zh-CN" altLang="en-US" sz="2200" b="1" dirty="0"/>
              <a:t>混合融合方法</a:t>
            </a:r>
            <a:endParaRPr lang="en-US" altLang="zh-CN" sz="2200" b="1" dirty="0"/>
          </a:p>
          <a:p>
            <a:pPr>
              <a:lnSpc>
                <a:spcPct val="150000"/>
              </a:lnSpc>
            </a:pPr>
            <a:r>
              <a:rPr lang="zh-CN" altLang="en-US" sz="2200" b="1" dirty="0"/>
              <a:t>混合融合：</a:t>
            </a:r>
            <a:r>
              <a:rPr lang="zh-CN" altLang="en-US" sz="2200" dirty="0"/>
              <a:t>将特征级融合和决策级融合综合在一起，进而形成多级别、多层次的融合方法，称为混合融合方法。混合融合方法的基本架构可用右图 表示。</a:t>
            </a:r>
          </a:p>
          <a:p>
            <a:pPr>
              <a:lnSpc>
                <a:spcPct val="150000"/>
              </a:lnSpc>
            </a:pPr>
            <a:r>
              <a:rPr lang="zh-CN" altLang="en-US" sz="2200" b="1" dirty="0"/>
              <a:t>特点：</a:t>
            </a:r>
            <a:r>
              <a:rPr lang="zh-CN" altLang="en-US" sz="2200" dirty="0"/>
              <a:t>混合融合方法综合了两种方法的优点，同时继承了它们的一些缺点，其中调试困难、训练时间长是比较突出的问题。</a:t>
            </a:r>
            <a:endParaRPr lang="en-US" altLang="zh-CN" sz="2200" dirty="0"/>
          </a:p>
        </p:txBody>
      </p:sp>
      <p:pic>
        <p:nvPicPr>
          <p:cNvPr id="6" name="图片 5"/>
          <p:cNvPicPr>
            <a:picLocks noChangeAspect="1"/>
          </p:cNvPicPr>
          <p:nvPr/>
        </p:nvPicPr>
        <p:blipFill>
          <a:blip r:embed="rId3"/>
          <a:srcRect l="3103" r="1161" b="11972"/>
          <a:stretch>
            <a:fillRect/>
          </a:stretch>
        </p:blipFill>
        <p:spPr>
          <a:xfrm>
            <a:off x="6047105" y="2501265"/>
            <a:ext cx="5916930" cy="2595880"/>
          </a:xfrm>
          <a:prstGeom prst="rect">
            <a:avLst/>
          </a:prstGeom>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a:fillRect/>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p:nvPr/>
        </p:nvSpPr>
        <p:spPr>
          <a:xfrm>
            <a:off x="4009907" y="1506189"/>
            <a:ext cx="7978894" cy="43877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en-US" altLang="zh-CN" b="1" dirty="0">
                <a:latin typeface="微软雅黑" panose="020B0503020204020204" pitchFamily="34" charset="-122"/>
                <a:ea typeface="微软雅黑" panose="020B0503020204020204" pitchFamily="34" charset="-122"/>
              </a:rPr>
              <a:t>10.1  </a:t>
            </a:r>
            <a:r>
              <a:rPr lang="zh-CN" altLang="en-US" b="1" dirty="0">
                <a:latin typeface="微软雅黑" panose="020B0503020204020204" pitchFamily="34" charset="-122"/>
                <a:ea typeface="微软雅黑" panose="020B0503020204020204" pitchFamily="34" charset="-122"/>
              </a:rPr>
              <a:t>多模态学习</a:t>
            </a:r>
          </a:p>
          <a:p>
            <a:pPr>
              <a:lnSpc>
                <a:spcPct val="150000"/>
              </a:lnSpc>
              <a:buNone/>
            </a:pPr>
            <a:r>
              <a:rPr lang="en-US" altLang="zh-CN" b="1" dirty="0">
                <a:latin typeface="微软雅黑" panose="020B0503020204020204" pitchFamily="34" charset="-122"/>
                <a:ea typeface="微软雅黑" panose="020B0503020204020204" pitchFamily="34" charset="-122"/>
              </a:rPr>
              <a:t>10.2  </a:t>
            </a:r>
            <a:r>
              <a:rPr lang="zh-CN" altLang="en-US" b="1" dirty="0">
                <a:latin typeface="微软雅黑" panose="020B0503020204020204" pitchFamily="34" charset="-122"/>
                <a:ea typeface="微软雅黑" panose="020B0503020204020204" pitchFamily="34" charset="-122"/>
              </a:rPr>
              <a:t>多模态数据分类</a:t>
            </a:r>
          </a:p>
          <a:p>
            <a:pPr>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10.3  </a:t>
            </a:r>
            <a:r>
              <a:rPr lang="zh-CN" altLang="en-US" b="1" dirty="0">
                <a:solidFill>
                  <a:srgbClr val="C00000"/>
                </a:solidFill>
                <a:latin typeface="微软雅黑" panose="020B0503020204020204" pitchFamily="34" charset="-122"/>
                <a:ea typeface="微软雅黑" panose="020B0503020204020204" pitchFamily="34" charset="-122"/>
              </a:rPr>
              <a:t>多模态数据分类案例</a:t>
            </a:r>
          </a:p>
        </p:txBody>
      </p:sp>
      <p:pic>
        <p:nvPicPr>
          <p:cNvPr id="13" name="图片 12"/>
          <p:cNvPicPr>
            <a:picLocks noChangeAspect="1"/>
          </p:cNvPicPr>
          <p:nvPr/>
        </p:nvPicPr>
        <p:blipFill rotWithShape="1">
          <a:blip r:embed="rId4"/>
          <a:srcRect l="18793" t="3704" r="17232" b="4677"/>
          <a:stretch>
            <a:fillRect/>
          </a:stretch>
        </p:blipFill>
        <p:spPr>
          <a:xfrm>
            <a:off x="1207159" y="449739"/>
            <a:ext cx="944881" cy="13531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10.3  </a:t>
            </a:r>
            <a:r>
              <a:rPr lang="zh-CN" altLang="en-US" sz="3200" b="1" dirty="0">
                <a:solidFill>
                  <a:prstClr val="white"/>
                </a:solidFill>
                <a:latin typeface="微软雅黑" panose="020B0503020204020204" pitchFamily="34" charset="-122"/>
                <a:ea typeface="微软雅黑" panose="020B0503020204020204" pitchFamily="34" charset="-122"/>
              </a:rPr>
              <a:t>多模态数据分类案例</a:t>
            </a:r>
          </a:p>
        </p:txBody>
      </p:sp>
      <p:sp>
        <p:nvSpPr>
          <p:cNvPr id="2" name="文本框 1"/>
          <p:cNvSpPr txBox="1"/>
          <p:nvPr/>
        </p:nvSpPr>
        <p:spPr>
          <a:xfrm>
            <a:off x="409203" y="1233075"/>
            <a:ext cx="11209056" cy="4154170"/>
          </a:xfrm>
          <a:prstGeom prst="rect">
            <a:avLst/>
          </a:prstGeom>
          <a:noFill/>
        </p:spPr>
        <p:txBody>
          <a:bodyPr wrap="square" rtlCol="0">
            <a:spAutoFit/>
          </a:bodyPr>
          <a:lstStyle/>
          <a:p>
            <a:pPr>
              <a:lnSpc>
                <a:spcPct val="150000"/>
              </a:lnSpc>
            </a:pPr>
            <a:r>
              <a:rPr lang="en-US" altLang="zh-CN" sz="2200" b="1" dirty="0"/>
              <a:t>【</a:t>
            </a:r>
            <a:r>
              <a:rPr lang="zh-CN" altLang="en-US" sz="2200" b="1" dirty="0"/>
              <a:t>例 </a:t>
            </a:r>
            <a:r>
              <a:rPr lang="en-US" altLang="zh-CN" sz="2200" b="1" dirty="0"/>
              <a:t>10.1】</a:t>
            </a:r>
            <a:r>
              <a:rPr lang="zh-CN" altLang="en-US" sz="2200" dirty="0"/>
              <a:t>利用特征级融合方法，实现一个图</a:t>
            </a:r>
            <a:r>
              <a:rPr lang="en-US" altLang="zh-CN" sz="2200" dirty="0"/>
              <a:t>-</a:t>
            </a:r>
            <a:r>
              <a:rPr lang="zh-CN" altLang="en-US" sz="2200" dirty="0"/>
              <a:t>文二模态数据的分类程序。 </a:t>
            </a:r>
            <a:endParaRPr lang="en-US" altLang="zh-CN" sz="2200" dirty="0"/>
          </a:p>
          <a:p>
            <a:pPr>
              <a:lnSpc>
                <a:spcPct val="150000"/>
              </a:lnSpc>
            </a:pPr>
            <a:r>
              <a:rPr lang="zh-CN" altLang="en-US" sz="2200" dirty="0"/>
              <a:t>本例使用的多模态数据集来自网站</a:t>
            </a:r>
            <a:r>
              <a:rPr lang="zh-CN" altLang="en-US" sz="2200" u="sng" dirty="0">
                <a:solidFill>
                  <a:srgbClr val="0070C0"/>
                </a:solidFill>
              </a:rPr>
              <a:t> </a:t>
            </a:r>
            <a:r>
              <a:rPr lang="en-US" altLang="zh-CN" sz="2200" u="sng" dirty="0">
                <a:solidFill>
                  <a:srgbClr val="0070C0"/>
                </a:solidFill>
              </a:rPr>
              <a:t>https://mcrlab.net/research/mvsa-sentiment-analysis-on-multi-view-social-data/</a:t>
            </a:r>
            <a:r>
              <a:rPr lang="zh-CN" altLang="en-US" sz="2200" dirty="0"/>
              <a:t>。从该网站上下载文件 </a:t>
            </a:r>
            <a:r>
              <a:rPr lang="en-US" altLang="zh-CN" sz="2200" dirty="0" err="1"/>
              <a:t>MVSA_Single.rar</a:t>
            </a:r>
            <a:r>
              <a:rPr lang="zh-CN" altLang="en-US" sz="2200" dirty="0"/>
              <a:t>，解压后产生两个文件：</a:t>
            </a:r>
            <a:r>
              <a:rPr lang="en-US" altLang="zh-CN" sz="2200" dirty="0"/>
              <a:t>ID-label.txt </a:t>
            </a:r>
            <a:r>
              <a:rPr lang="zh-CN" altLang="en-US" sz="2200" dirty="0"/>
              <a:t>和 </a:t>
            </a:r>
            <a:r>
              <a:rPr lang="en-US" altLang="zh-CN" sz="2200" dirty="0"/>
              <a:t>labelResultAll.txt</a:t>
            </a:r>
            <a:r>
              <a:rPr lang="zh-CN" altLang="en-US" sz="2200" dirty="0"/>
              <a:t>，以及一个目 录 </a:t>
            </a:r>
            <a:r>
              <a:rPr lang="en-US" altLang="zh-CN" sz="2200" dirty="0"/>
              <a:t>data</a:t>
            </a:r>
            <a:r>
              <a:rPr lang="zh-CN" altLang="en-US" sz="2200" dirty="0"/>
              <a:t>。目录 </a:t>
            </a:r>
            <a:r>
              <a:rPr lang="en-US" altLang="zh-CN" sz="2200" dirty="0"/>
              <a:t>data </a:t>
            </a:r>
            <a:r>
              <a:rPr lang="zh-CN" altLang="en-US" sz="2200" dirty="0"/>
              <a:t>中存放了图像文件和文本文件，它们按文件名关联。例如文件 </a:t>
            </a:r>
            <a:r>
              <a:rPr lang="en-US" altLang="zh-CN" sz="2200" dirty="0"/>
              <a:t>3.jpg </a:t>
            </a:r>
            <a:r>
              <a:rPr lang="zh-CN" altLang="en-US" sz="2200" dirty="0"/>
              <a:t>和文 件 </a:t>
            </a:r>
            <a:r>
              <a:rPr lang="en-US" altLang="zh-CN" sz="2200" dirty="0"/>
              <a:t>3.txt </a:t>
            </a:r>
            <a:r>
              <a:rPr lang="zh-CN" altLang="en-US" sz="2200" dirty="0"/>
              <a:t>是对应的，前者是图像文件，后者是对应的文本文件，它们是一个图像</a:t>
            </a:r>
            <a:r>
              <a:rPr lang="en-US" altLang="zh-CN" sz="2200" dirty="0"/>
              <a:t>-</a:t>
            </a:r>
            <a:r>
              <a:rPr lang="zh-CN" altLang="en-US" sz="2200" dirty="0"/>
              <a:t>文本对。文件</a:t>
            </a:r>
            <a:r>
              <a:rPr lang="en-US" altLang="zh-CN" sz="2200" dirty="0"/>
              <a:t>ID-label.txt</a:t>
            </a:r>
            <a:r>
              <a:rPr lang="zh-CN" altLang="en-US" sz="2200" dirty="0"/>
              <a:t>则存放各图像</a:t>
            </a:r>
            <a:r>
              <a:rPr lang="en-US" altLang="zh-CN" sz="2200" dirty="0"/>
              <a:t>-</a:t>
            </a:r>
            <a:r>
              <a:rPr lang="zh-CN" altLang="en-US" sz="2200" dirty="0"/>
              <a:t>文本对的</a:t>
            </a:r>
            <a:r>
              <a:rPr lang="en-US" altLang="zh-CN" sz="2200" dirty="0"/>
              <a:t>ID</a:t>
            </a:r>
            <a:r>
              <a:rPr lang="zh-CN" altLang="en-US" sz="2200" dirty="0"/>
              <a:t>号和类别信息，用 </a:t>
            </a:r>
            <a:r>
              <a:rPr lang="en-US" altLang="zh-CN" sz="2200" dirty="0"/>
              <a:t>0, 1 </a:t>
            </a:r>
            <a:r>
              <a:rPr lang="zh-CN" altLang="en-US" sz="2200" dirty="0"/>
              <a:t>和 </a:t>
            </a:r>
            <a:r>
              <a:rPr lang="en-US" altLang="zh-CN" sz="2200" dirty="0"/>
              <a:t>2 </a:t>
            </a:r>
            <a:r>
              <a:rPr lang="zh-CN" altLang="en-US" sz="2200" dirty="0"/>
              <a:t>分别表示三个类别。我们按照 </a:t>
            </a:r>
            <a:r>
              <a:rPr lang="en-US" altLang="zh-CN" sz="2200" dirty="0"/>
              <a:t>8:2 </a:t>
            </a:r>
            <a:r>
              <a:rPr lang="zh-CN" altLang="en-US" sz="2200" dirty="0"/>
              <a:t>将 </a:t>
            </a:r>
            <a:r>
              <a:rPr lang="en-US" altLang="zh-CN" sz="2200" dirty="0"/>
              <a:t>ID-label.txt </a:t>
            </a:r>
            <a:r>
              <a:rPr lang="zh-CN" altLang="en-US" sz="2200" dirty="0"/>
              <a:t>随机分为文件 </a:t>
            </a:r>
            <a:r>
              <a:rPr lang="en-US" altLang="zh-CN" sz="2200" dirty="0"/>
              <a:t>ID-label-train.txt </a:t>
            </a:r>
            <a:r>
              <a:rPr lang="zh-CN" altLang="en-US" sz="2200" dirty="0"/>
              <a:t>和文件 </a:t>
            </a:r>
            <a:r>
              <a:rPr lang="en-US" altLang="zh-CN" sz="2200" dirty="0"/>
              <a:t>ID-label-test.txt</a:t>
            </a:r>
            <a:r>
              <a:rPr lang="zh-CN" altLang="en-US" sz="2200" dirty="0"/>
              <a:t>，然后用这两个文件分别构建训练集和测试集。</a:t>
            </a:r>
            <a:endParaRPr lang="en-US" altLang="zh-CN" sz="2200"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5915" y="1880870"/>
            <a:ext cx="4652010" cy="2122805"/>
          </a:xfrm>
          <a:prstGeom prst="rect">
            <a:avLst/>
          </a:prstGeom>
          <a:noFill/>
        </p:spPr>
        <p:txBody>
          <a:bodyPr wrap="square" rtlCol="0">
            <a:spAutoFit/>
          </a:bodyPr>
          <a:lstStyle/>
          <a:p>
            <a:r>
              <a:rPr lang="zh-CN" altLang="en-US" sz="2200" dirty="0"/>
              <a:t>（</a:t>
            </a:r>
            <a:r>
              <a:rPr lang="en-US" altLang="zh-CN" sz="2200" dirty="0"/>
              <a:t>1</a:t>
            </a:r>
            <a:r>
              <a:rPr lang="zh-CN" altLang="en-US" sz="2200" dirty="0"/>
              <a:t>）读取文本文件，对文本进行 </a:t>
            </a:r>
            <a:r>
              <a:rPr lang="en-US" altLang="zh-CN" sz="2200" dirty="0"/>
              <a:t>token </a:t>
            </a:r>
            <a:r>
              <a:rPr lang="zh-CN" altLang="en-US" sz="2200" dirty="0"/>
              <a:t>化，并进行索引编码和等长化，同时读取图像 文件，转化为张量。 为此，首先定义函数 </a:t>
            </a:r>
            <a:r>
              <a:rPr lang="en-US" altLang="zh-CN" sz="2200" dirty="0" err="1"/>
              <a:t>readTxtFile</a:t>
            </a:r>
            <a:r>
              <a:rPr lang="en-US" altLang="zh-CN" sz="2200" dirty="0"/>
              <a:t>(</a:t>
            </a:r>
            <a:r>
              <a:rPr lang="en-US" altLang="zh-CN" sz="2200" dirty="0" err="1"/>
              <a:t>fn</a:t>
            </a:r>
            <a:r>
              <a:rPr lang="en-US" altLang="zh-CN" sz="2200" dirty="0"/>
              <a:t>)</a:t>
            </a:r>
            <a:r>
              <a:rPr lang="zh-CN" altLang="en-US" sz="2200" dirty="0"/>
              <a:t>，令其读取由 </a:t>
            </a:r>
            <a:r>
              <a:rPr lang="en-US" altLang="zh-CN" sz="2200" dirty="0" err="1"/>
              <a:t>fn</a:t>
            </a:r>
            <a:r>
              <a:rPr lang="en-US" altLang="zh-CN" sz="2200" dirty="0"/>
              <a:t> </a:t>
            </a:r>
            <a:r>
              <a:rPr lang="zh-CN" altLang="en-US" sz="2200" dirty="0"/>
              <a:t>指定文件名的文本文件。</a:t>
            </a:r>
            <a:endParaRPr lang="zh-CN" altLang="zh-CN" sz="2200" dirty="0"/>
          </a:p>
        </p:txBody>
      </p:sp>
      <p:sp>
        <p:nvSpPr>
          <p:cNvPr id="5" name="文本框 4"/>
          <p:cNvSpPr txBox="1"/>
          <p:nvPr/>
        </p:nvSpPr>
        <p:spPr>
          <a:xfrm>
            <a:off x="5019675" y="1698625"/>
            <a:ext cx="6835140" cy="2799715"/>
          </a:xfrm>
          <a:prstGeom prst="rect">
            <a:avLst/>
          </a:prstGeom>
          <a:noFill/>
        </p:spPr>
        <p:txBody>
          <a:bodyPr wrap="square" rtlCol="0">
            <a:spAutoFit/>
          </a:bodyPr>
          <a:lstStyle/>
          <a:p>
            <a:r>
              <a:rPr lang="en-US" altLang="zh-CN" sz="2200" dirty="0">
                <a:solidFill>
                  <a:srgbClr val="00B050"/>
                </a:solidFill>
              </a:rPr>
              <a:t>def </a:t>
            </a:r>
            <a:r>
              <a:rPr lang="en-US" altLang="zh-CN" sz="2200" dirty="0" err="1">
                <a:solidFill>
                  <a:srgbClr val="00B050"/>
                </a:solidFill>
              </a:rPr>
              <a:t>readTxtFile</a:t>
            </a:r>
            <a:r>
              <a:rPr lang="en-US" altLang="zh-CN" sz="2200" dirty="0">
                <a:solidFill>
                  <a:srgbClr val="00B050"/>
                </a:solidFill>
              </a:rPr>
              <a:t>(</a:t>
            </a:r>
            <a:r>
              <a:rPr lang="en-US" altLang="zh-CN" sz="2200" dirty="0" err="1">
                <a:solidFill>
                  <a:srgbClr val="00B050"/>
                </a:solidFill>
              </a:rPr>
              <a:t>fn</a:t>
            </a:r>
            <a:r>
              <a:rPr lang="en-US" altLang="zh-CN" sz="2200" dirty="0">
                <a:solidFill>
                  <a:srgbClr val="00B050"/>
                </a:solidFill>
              </a:rPr>
              <a:t>): #</a:t>
            </a:r>
            <a:r>
              <a:rPr lang="zh-CN" altLang="en-US" sz="2200" dirty="0">
                <a:solidFill>
                  <a:srgbClr val="00B050"/>
                </a:solidFill>
              </a:rPr>
              <a:t>读指定文件的内容 </a:t>
            </a:r>
            <a:endParaRPr lang="en-US" altLang="zh-CN" sz="2200" dirty="0">
              <a:solidFill>
                <a:srgbClr val="00B050"/>
              </a:solidFill>
            </a:endParaRPr>
          </a:p>
          <a:p>
            <a:r>
              <a:rPr lang="en-US" altLang="zh-CN" sz="2200" dirty="0">
                <a:solidFill>
                  <a:srgbClr val="00B050"/>
                </a:solidFill>
              </a:rPr>
              <a:t>	</a:t>
            </a:r>
            <a:r>
              <a:rPr lang="en-US" altLang="zh-CN" sz="2200" dirty="0" err="1">
                <a:solidFill>
                  <a:srgbClr val="00B050"/>
                </a:solidFill>
              </a:rPr>
              <a:t>fg</a:t>
            </a:r>
            <a:r>
              <a:rPr lang="en-US" altLang="zh-CN" sz="2200" dirty="0">
                <a:solidFill>
                  <a:srgbClr val="00B050"/>
                </a:solidFill>
              </a:rPr>
              <a:t> = open(</a:t>
            </a:r>
            <a:r>
              <a:rPr lang="en-US" altLang="zh-CN" sz="2200" dirty="0" err="1">
                <a:solidFill>
                  <a:srgbClr val="00B050"/>
                </a:solidFill>
              </a:rPr>
              <a:t>fn</a:t>
            </a:r>
            <a:r>
              <a:rPr lang="en-US" altLang="zh-CN" sz="2200" dirty="0">
                <a:solidFill>
                  <a:srgbClr val="00B050"/>
                </a:solidFill>
              </a:rPr>
              <a:t>, 'r', encoding='gb18030') #</a:t>
            </a:r>
            <a:r>
              <a:rPr lang="zh-CN" altLang="en-US" sz="2200" dirty="0">
                <a:solidFill>
                  <a:srgbClr val="00B050"/>
                </a:solidFill>
              </a:rPr>
              <a:t>读中文文本 </a:t>
            </a:r>
            <a:endParaRPr lang="en-US" altLang="zh-CN" sz="2200" dirty="0">
              <a:solidFill>
                <a:srgbClr val="00B050"/>
              </a:solidFill>
            </a:endParaRPr>
          </a:p>
          <a:p>
            <a:r>
              <a:rPr lang="en-US" altLang="zh-CN" sz="2200" dirty="0">
                <a:solidFill>
                  <a:srgbClr val="00B050"/>
                </a:solidFill>
              </a:rPr>
              <a:t>	text = list(</a:t>
            </a:r>
            <a:r>
              <a:rPr lang="en-US" altLang="zh-CN" sz="2200" dirty="0" err="1">
                <a:solidFill>
                  <a:srgbClr val="00B050"/>
                </a:solidFill>
              </a:rPr>
              <a:t>fg</a:t>
            </a:r>
            <a:r>
              <a:rPr lang="en-US" altLang="zh-CN" sz="2200" dirty="0">
                <a:solidFill>
                  <a:srgbClr val="00B050"/>
                </a:solidFill>
              </a:rPr>
              <a:t>) </a:t>
            </a:r>
          </a:p>
          <a:p>
            <a:r>
              <a:rPr lang="en-US" altLang="zh-CN" sz="2200" dirty="0">
                <a:solidFill>
                  <a:srgbClr val="00B050"/>
                </a:solidFill>
              </a:rPr>
              <a:t>	assert </a:t>
            </a:r>
            <a:r>
              <a:rPr lang="en-US" altLang="zh-CN" sz="2200" dirty="0" err="1">
                <a:solidFill>
                  <a:srgbClr val="00B050"/>
                </a:solidFill>
              </a:rPr>
              <a:t>len</a:t>
            </a:r>
            <a:r>
              <a:rPr lang="en-US" altLang="zh-CN" sz="2200" dirty="0">
                <a:solidFill>
                  <a:srgbClr val="00B050"/>
                </a:solidFill>
              </a:rPr>
              <a:t>(text)==1 </a:t>
            </a:r>
          </a:p>
          <a:p>
            <a:r>
              <a:rPr lang="en-US" altLang="zh-CN" sz="2200" dirty="0">
                <a:solidFill>
                  <a:srgbClr val="00B050"/>
                </a:solidFill>
              </a:rPr>
              <a:t>	text = text[0] </a:t>
            </a:r>
          </a:p>
          <a:p>
            <a:r>
              <a:rPr lang="en-US" altLang="zh-CN" sz="2200" dirty="0">
                <a:solidFill>
                  <a:srgbClr val="00B050"/>
                </a:solidFill>
              </a:rPr>
              <a:t>	text = </a:t>
            </a:r>
            <a:r>
              <a:rPr lang="en-US" altLang="zh-CN" sz="2200" dirty="0" err="1">
                <a:solidFill>
                  <a:srgbClr val="00B050"/>
                </a:solidFill>
              </a:rPr>
              <a:t>text.replace</a:t>
            </a:r>
            <a:r>
              <a:rPr lang="en-US" altLang="zh-CN" sz="2200" dirty="0">
                <a:solidFill>
                  <a:srgbClr val="00B050"/>
                </a:solidFill>
              </a:rPr>
              <a:t>('\n',‘’) </a:t>
            </a:r>
          </a:p>
          <a:p>
            <a:r>
              <a:rPr lang="en-US" altLang="zh-CN" sz="2200" dirty="0">
                <a:solidFill>
                  <a:srgbClr val="00B050"/>
                </a:solidFill>
              </a:rPr>
              <a:t>	return text</a:t>
            </a:r>
            <a:endParaRPr lang="en-US" altLang="zh-CN" sz="2200" b="1" dirty="0"/>
          </a:p>
          <a:p>
            <a:endParaRPr lang="zh-CN" altLang="zh-CN" sz="2200" b="1" dirty="0"/>
          </a:p>
        </p:txBody>
      </p:sp>
      <p:sp>
        <p:nvSpPr>
          <p:cNvPr id="2"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10.3  </a:t>
            </a:r>
            <a:r>
              <a:rPr lang="zh-CN" altLang="en-US" sz="3200" b="1" dirty="0">
                <a:solidFill>
                  <a:prstClr val="white"/>
                </a:solidFill>
                <a:latin typeface="微软雅黑" panose="020B0503020204020204" pitchFamily="34" charset="-122"/>
                <a:ea typeface="微软雅黑" panose="020B0503020204020204" pitchFamily="34" charset="-122"/>
              </a:rPr>
              <a:t>多模态数据分类案例</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0370" y="1153795"/>
            <a:ext cx="10591165" cy="1106805"/>
          </a:xfrm>
          <a:prstGeom prst="rect">
            <a:avLst/>
          </a:prstGeom>
          <a:noFill/>
        </p:spPr>
        <p:txBody>
          <a:bodyPr wrap="square" rtlCol="0">
            <a:spAutoFit/>
          </a:bodyPr>
          <a:lstStyle/>
          <a:p>
            <a:r>
              <a:rPr lang="zh-CN" altLang="en-US" sz="2200" dirty="0"/>
              <a:t>定义函数 </a:t>
            </a:r>
            <a:r>
              <a:rPr lang="en-US" altLang="zh-CN" sz="2200" dirty="0" err="1"/>
              <a:t>get_txt_img_lb</a:t>
            </a:r>
            <a:r>
              <a:rPr lang="en-US" altLang="zh-CN" sz="2200" dirty="0"/>
              <a:t>(</a:t>
            </a:r>
            <a:r>
              <a:rPr lang="en-US" altLang="zh-CN" sz="2200" dirty="0" err="1"/>
              <a:t>path,txtname</a:t>
            </a:r>
            <a:r>
              <a:rPr lang="en-US" altLang="zh-CN" sz="2200" dirty="0"/>
              <a:t>)</a:t>
            </a:r>
            <a:r>
              <a:rPr lang="zh-CN" altLang="en-US" sz="2200" dirty="0"/>
              <a:t>，其作用是读取文件 </a:t>
            </a:r>
            <a:r>
              <a:rPr lang="en-US" altLang="zh-CN" sz="2200" dirty="0"/>
              <a:t>ID-label-train.txt </a:t>
            </a:r>
            <a:r>
              <a:rPr lang="zh-CN" altLang="en-US" sz="2200" dirty="0"/>
              <a:t>或文 件 </a:t>
            </a:r>
            <a:r>
              <a:rPr lang="en-US" altLang="zh-CN" sz="2200" dirty="0"/>
              <a:t>ID-label-test.txt </a:t>
            </a:r>
            <a:r>
              <a:rPr lang="zh-CN" altLang="en-US" sz="2200" dirty="0"/>
              <a:t>中的信息，该函数返回由文本、图像文件名和类别标记构成的数据集，其 中 </a:t>
            </a:r>
            <a:r>
              <a:rPr lang="en-US" altLang="zh-CN" sz="2200" dirty="0" err="1"/>
              <a:t>txtname</a:t>
            </a:r>
            <a:r>
              <a:rPr lang="en-US" altLang="zh-CN" sz="2200" dirty="0"/>
              <a:t> </a:t>
            </a:r>
            <a:r>
              <a:rPr lang="zh-CN" altLang="en-US" sz="2200" dirty="0"/>
              <a:t>为 </a:t>
            </a:r>
            <a:r>
              <a:rPr lang="en-US" altLang="zh-CN" sz="2200" dirty="0"/>
              <a:t>ID-label-train.txt </a:t>
            </a:r>
            <a:r>
              <a:rPr lang="zh-CN" altLang="en-US" sz="2200" dirty="0"/>
              <a:t>或 </a:t>
            </a:r>
            <a:r>
              <a:rPr lang="en-US" altLang="zh-CN" sz="2200" dirty="0"/>
              <a:t>ID-label-test.txt</a:t>
            </a:r>
            <a:r>
              <a:rPr lang="zh-CN" altLang="en-US" sz="2200" dirty="0"/>
              <a:t>。</a:t>
            </a:r>
            <a:endParaRPr lang="zh-CN" altLang="zh-CN" sz="2200" dirty="0"/>
          </a:p>
        </p:txBody>
      </p:sp>
      <p:sp>
        <p:nvSpPr>
          <p:cNvPr id="5" name="文本框 4"/>
          <p:cNvSpPr txBox="1"/>
          <p:nvPr/>
        </p:nvSpPr>
        <p:spPr>
          <a:xfrm>
            <a:off x="868045" y="2197100"/>
            <a:ext cx="10358120" cy="4584700"/>
          </a:xfrm>
          <a:prstGeom prst="rect">
            <a:avLst/>
          </a:prstGeom>
          <a:noFill/>
        </p:spPr>
        <p:txBody>
          <a:bodyPr wrap="square" rtlCol="0">
            <a:spAutoFit/>
          </a:bodyPr>
          <a:lstStyle/>
          <a:p>
            <a:r>
              <a:rPr lang="en-US" altLang="zh-CN" dirty="0">
                <a:solidFill>
                  <a:srgbClr val="00B050"/>
                </a:solidFill>
              </a:rPr>
              <a:t>def </a:t>
            </a:r>
            <a:r>
              <a:rPr lang="en-US" altLang="zh-CN" dirty="0" err="1">
                <a:solidFill>
                  <a:srgbClr val="00B050"/>
                </a:solidFill>
              </a:rPr>
              <a:t>get_txt_img_lb</a:t>
            </a:r>
            <a:r>
              <a:rPr lang="en-US" altLang="zh-CN" dirty="0">
                <a:solidFill>
                  <a:srgbClr val="00B050"/>
                </a:solidFill>
              </a:rPr>
              <a:t>(</a:t>
            </a:r>
            <a:r>
              <a:rPr lang="en-US" altLang="zh-CN" dirty="0" err="1">
                <a:solidFill>
                  <a:srgbClr val="00B050"/>
                </a:solidFill>
              </a:rPr>
              <a:t>path,txtname</a:t>
            </a:r>
            <a:r>
              <a:rPr lang="en-US" altLang="zh-CN" dirty="0">
                <a:solidFill>
                  <a:srgbClr val="00B050"/>
                </a:solidFill>
              </a:rPr>
              <a:t>): #</a:t>
            </a:r>
            <a:r>
              <a:rPr lang="zh-CN" altLang="en-US" dirty="0">
                <a:solidFill>
                  <a:srgbClr val="00B050"/>
                </a:solidFill>
              </a:rPr>
              <a:t>获取由“文本</a:t>
            </a:r>
            <a:r>
              <a:rPr lang="en-US" altLang="zh-CN" dirty="0">
                <a:solidFill>
                  <a:srgbClr val="00B050"/>
                </a:solidFill>
              </a:rPr>
              <a:t>-</a:t>
            </a:r>
            <a:r>
              <a:rPr lang="zh-CN" altLang="en-US" dirty="0">
                <a:solidFill>
                  <a:srgbClr val="00B050"/>
                </a:solidFill>
              </a:rPr>
              <a:t>图像路径</a:t>
            </a:r>
            <a:r>
              <a:rPr lang="en-US" altLang="zh-CN" dirty="0">
                <a:solidFill>
                  <a:srgbClr val="00B050"/>
                </a:solidFill>
              </a:rPr>
              <a:t>-</a:t>
            </a:r>
            <a:r>
              <a:rPr lang="zh-CN" altLang="en-US" dirty="0">
                <a:solidFill>
                  <a:srgbClr val="00B050"/>
                </a:solidFill>
              </a:rPr>
              <a:t>类别标记”构成的数据集 </a:t>
            </a:r>
            <a:endParaRPr lang="en-US" altLang="zh-CN" dirty="0">
              <a:solidFill>
                <a:srgbClr val="00B050"/>
              </a:solidFill>
            </a:endParaRPr>
          </a:p>
          <a:p>
            <a:r>
              <a:rPr lang="en-US" altLang="zh-CN" dirty="0">
                <a:solidFill>
                  <a:srgbClr val="00B050"/>
                </a:solidFill>
              </a:rPr>
              <a:t>	</a:t>
            </a:r>
            <a:r>
              <a:rPr lang="en-US" altLang="zh-CN" dirty="0" err="1">
                <a:solidFill>
                  <a:srgbClr val="00B050"/>
                </a:solidFill>
              </a:rPr>
              <a:t>fn</a:t>
            </a:r>
            <a:r>
              <a:rPr lang="en-US" altLang="zh-CN" dirty="0">
                <a:solidFill>
                  <a:srgbClr val="00B050"/>
                </a:solidFill>
              </a:rPr>
              <a:t> = path+'\\'+</a:t>
            </a:r>
            <a:r>
              <a:rPr lang="en-US" altLang="zh-CN" dirty="0" err="1">
                <a:solidFill>
                  <a:srgbClr val="00B050"/>
                </a:solidFill>
              </a:rPr>
              <a:t>txtname</a:t>
            </a:r>
            <a:r>
              <a:rPr lang="en-US" altLang="zh-CN" dirty="0">
                <a:solidFill>
                  <a:srgbClr val="00B050"/>
                </a:solidFill>
              </a:rPr>
              <a:t> </a:t>
            </a:r>
          </a:p>
          <a:p>
            <a:r>
              <a:rPr lang="en-US" altLang="zh-CN" dirty="0">
                <a:solidFill>
                  <a:srgbClr val="00B050"/>
                </a:solidFill>
              </a:rPr>
              <a:t>	</a:t>
            </a:r>
            <a:r>
              <a:rPr lang="en-US" altLang="zh-CN" dirty="0" err="1">
                <a:solidFill>
                  <a:srgbClr val="00B050"/>
                </a:solidFill>
              </a:rPr>
              <a:t>fg</a:t>
            </a:r>
            <a:r>
              <a:rPr lang="en-US" altLang="zh-CN" dirty="0">
                <a:solidFill>
                  <a:srgbClr val="00B050"/>
                </a:solidFill>
              </a:rPr>
              <a:t> = open(</a:t>
            </a:r>
            <a:r>
              <a:rPr lang="en-US" altLang="zh-CN" dirty="0" err="1">
                <a:solidFill>
                  <a:srgbClr val="00B050"/>
                </a:solidFill>
              </a:rPr>
              <a:t>fn</a:t>
            </a:r>
            <a:r>
              <a:rPr lang="en-US" altLang="zh-CN" dirty="0">
                <a:solidFill>
                  <a:srgbClr val="00B050"/>
                </a:solidFill>
              </a:rPr>
              <a:t>, encoding='utf-8’) </a:t>
            </a:r>
          </a:p>
          <a:p>
            <a:r>
              <a:rPr lang="en-US" altLang="zh-CN" dirty="0">
                <a:solidFill>
                  <a:srgbClr val="00B050"/>
                </a:solidFill>
              </a:rPr>
              <a:t>	samples = [] </a:t>
            </a:r>
          </a:p>
          <a:p>
            <a:r>
              <a:rPr lang="en-US" altLang="zh-CN" dirty="0">
                <a:solidFill>
                  <a:srgbClr val="00B050"/>
                </a:solidFill>
              </a:rPr>
              <a:t>	for line in </a:t>
            </a:r>
            <a:r>
              <a:rPr lang="en-US" altLang="zh-CN" dirty="0" err="1">
                <a:solidFill>
                  <a:srgbClr val="00B050"/>
                </a:solidFill>
              </a:rPr>
              <a:t>fg</a:t>
            </a:r>
            <a:r>
              <a:rPr lang="en-US" altLang="zh-CN" dirty="0">
                <a:solidFill>
                  <a:srgbClr val="00B050"/>
                </a:solidFill>
              </a:rPr>
              <a:t>: </a:t>
            </a:r>
          </a:p>
          <a:p>
            <a:r>
              <a:rPr lang="en-US" altLang="zh-CN" dirty="0">
                <a:solidFill>
                  <a:srgbClr val="00B050"/>
                </a:solidFill>
              </a:rPr>
              <a:t>		line = </a:t>
            </a:r>
            <a:r>
              <a:rPr lang="en-US" altLang="zh-CN" dirty="0" err="1">
                <a:solidFill>
                  <a:srgbClr val="00B050"/>
                </a:solidFill>
              </a:rPr>
              <a:t>line.strip</a:t>
            </a:r>
            <a:r>
              <a:rPr lang="en-US" altLang="zh-CN" dirty="0">
                <a:solidFill>
                  <a:srgbClr val="00B050"/>
                </a:solidFill>
              </a:rPr>
              <a:t>() </a:t>
            </a:r>
          </a:p>
          <a:p>
            <a:r>
              <a:rPr lang="en-US" altLang="zh-CN" dirty="0">
                <a:solidFill>
                  <a:srgbClr val="00B050"/>
                </a:solidFill>
              </a:rPr>
              <a:t>		if 'ID' in line: </a:t>
            </a:r>
          </a:p>
          <a:p>
            <a:r>
              <a:rPr lang="en-US" altLang="zh-CN" dirty="0">
                <a:solidFill>
                  <a:srgbClr val="00B050"/>
                </a:solidFill>
              </a:rPr>
              <a:t>			continue </a:t>
            </a:r>
          </a:p>
          <a:p>
            <a:r>
              <a:rPr lang="en-US" altLang="zh-CN" dirty="0">
                <a:solidFill>
                  <a:srgbClr val="00B050"/>
                </a:solidFill>
              </a:rPr>
              <a:t>		</a:t>
            </a:r>
            <a:r>
              <a:rPr lang="en-US" altLang="zh-CN" dirty="0" err="1">
                <a:solidFill>
                  <a:srgbClr val="00B050"/>
                </a:solidFill>
              </a:rPr>
              <a:t>file_id</a:t>
            </a:r>
            <a:r>
              <a:rPr lang="en-US" altLang="zh-CN" dirty="0">
                <a:solidFill>
                  <a:srgbClr val="00B050"/>
                </a:solidFill>
              </a:rPr>
              <a:t>, label = </a:t>
            </a:r>
            <a:r>
              <a:rPr lang="en-US" altLang="zh-CN" dirty="0" err="1">
                <a:solidFill>
                  <a:srgbClr val="00B050"/>
                </a:solidFill>
              </a:rPr>
              <a:t>line.split</a:t>
            </a:r>
            <a:r>
              <a:rPr lang="en-US" altLang="zh-CN" dirty="0">
                <a:solidFill>
                  <a:srgbClr val="00B050"/>
                </a:solidFill>
              </a:rPr>
              <a:t>(',’) </a:t>
            </a:r>
          </a:p>
          <a:p>
            <a:r>
              <a:rPr lang="en-US" altLang="zh-CN" dirty="0">
                <a:solidFill>
                  <a:srgbClr val="00B050"/>
                </a:solidFill>
              </a:rPr>
              <a:t>		</a:t>
            </a:r>
            <a:r>
              <a:rPr lang="en-US" altLang="zh-CN" dirty="0" err="1">
                <a:solidFill>
                  <a:srgbClr val="00B050"/>
                </a:solidFill>
              </a:rPr>
              <a:t>text_path</a:t>
            </a:r>
            <a:r>
              <a:rPr lang="en-US" altLang="zh-CN" dirty="0">
                <a:solidFill>
                  <a:srgbClr val="00B050"/>
                </a:solidFill>
              </a:rPr>
              <a:t> = path + '\\data\\' + </a:t>
            </a:r>
            <a:r>
              <a:rPr lang="en-US" altLang="zh-CN" dirty="0" err="1">
                <a:solidFill>
                  <a:srgbClr val="00B050"/>
                </a:solidFill>
              </a:rPr>
              <a:t>file_id</a:t>
            </a:r>
            <a:r>
              <a:rPr lang="en-US" altLang="zh-CN" dirty="0">
                <a:solidFill>
                  <a:srgbClr val="00B050"/>
                </a:solidFill>
              </a:rPr>
              <a:t> + '.txt’ </a:t>
            </a:r>
          </a:p>
          <a:p>
            <a:r>
              <a:rPr lang="en-US" altLang="zh-CN" dirty="0">
                <a:solidFill>
                  <a:srgbClr val="00B050"/>
                </a:solidFill>
              </a:rPr>
              <a:t>		</a:t>
            </a:r>
            <a:r>
              <a:rPr lang="en-US" altLang="zh-CN" dirty="0" err="1">
                <a:solidFill>
                  <a:srgbClr val="00B050"/>
                </a:solidFill>
              </a:rPr>
              <a:t>img_path</a:t>
            </a:r>
            <a:r>
              <a:rPr lang="en-US" altLang="zh-CN" dirty="0">
                <a:solidFill>
                  <a:srgbClr val="00B050"/>
                </a:solidFill>
              </a:rPr>
              <a:t> = path + '\\data\\' + </a:t>
            </a:r>
            <a:r>
              <a:rPr lang="en-US" altLang="zh-CN" dirty="0" err="1">
                <a:solidFill>
                  <a:srgbClr val="00B050"/>
                </a:solidFill>
              </a:rPr>
              <a:t>file_id</a:t>
            </a:r>
            <a:r>
              <a:rPr lang="en-US" altLang="zh-CN" dirty="0">
                <a:solidFill>
                  <a:srgbClr val="00B050"/>
                </a:solidFill>
              </a:rPr>
              <a:t> + '.jpg’ </a:t>
            </a:r>
          </a:p>
          <a:p>
            <a:r>
              <a:rPr lang="en-US" altLang="zh-CN" dirty="0">
                <a:solidFill>
                  <a:srgbClr val="00B050"/>
                </a:solidFill>
              </a:rPr>
              <a:t>		text = </a:t>
            </a:r>
            <a:r>
              <a:rPr lang="en-US" altLang="zh-CN" dirty="0" err="1">
                <a:solidFill>
                  <a:srgbClr val="00B050"/>
                </a:solidFill>
              </a:rPr>
              <a:t>readTxtFile</a:t>
            </a:r>
            <a:r>
              <a:rPr lang="en-US" altLang="zh-CN" dirty="0">
                <a:solidFill>
                  <a:srgbClr val="00B050"/>
                </a:solidFill>
              </a:rPr>
              <a:t>(</a:t>
            </a:r>
            <a:r>
              <a:rPr lang="en-US" altLang="zh-CN" dirty="0" err="1">
                <a:solidFill>
                  <a:srgbClr val="00B050"/>
                </a:solidFill>
              </a:rPr>
              <a:t>text_path</a:t>
            </a:r>
            <a:r>
              <a:rPr lang="en-US" altLang="zh-CN" dirty="0">
                <a:solidFill>
                  <a:srgbClr val="00B050"/>
                </a:solidFill>
              </a:rPr>
              <a:t>) </a:t>
            </a:r>
          </a:p>
          <a:p>
            <a:r>
              <a:rPr lang="en-US" altLang="zh-CN" dirty="0">
                <a:solidFill>
                  <a:srgbClr val="00B050"/>
                </a:solidFill>
              </a:rPr>
              <a:t>		item = (</a:t>
            </a:r>
            <a:r>
              <a:rPr lang="en-US" altLang="zh-CN" dirty="0" err="1">
                <a:solidFill>
                  <a:srgbClr val="00B050"/>
                </a:solidFill>
              </a:rPr>
              <a:t>text,img_path,label</a:t>
            </a:r>
            <a:r>
              <a:rPr lang="en-US" altLang="zh-CN" dirty="0">
                <a:solidFill>
                  <a:srgbClr val="00B050"/>
                </a:solidFill>
              </a:rPr>
              <a:t>) </a:t>
            </a:r>
          </a:p>
          <a:p>
            <a:r>
              <a:rPr lang="en-US" altLang="zh-CN" dirty="0">
                <a:solidFill>
                  <a:srgbClr val="00B050"/>
                </a:solidFill>
              </a:rPr>
              <a:t>		</a:t>
            </a:r>
            <a:r>
              <a:rPr lang="en-US" altLang="zh-CN" dirty="0" err="1">
                <a:solidFill>
                  <a:srgbClr val="00B050"/>
                </a:solidFill>
              </a:rPr>
              <a:t>samples.append</a:t>
            </a:r>
            <a:r>
              <a:rPr lang="en-US" altLang="zh-CN" dirty="0">
                <a:solidFill>
                  <a:srgbClr val="00B050"/>
                </a:solidFill>
              </a:rPr>
              <a:t>(item ) </a:t>
            </a:r>
          </a:p>
          <a:p>
            <a:pPr indent="457200"/>
            <a:r>
              <a:rPr lang="en-US" altLang="zh-CN" dirty="0">
                <a:solidFill>
                  <a:srgbClr val="00B050"/>
                </a:solidFill>
              </a:rPr>
              <a:t>return samples </a:t>
            </a:r>
          </a:p>
          <a:p>
            <a:endParaRPr lang="zh-CN" altLang="zh-CN" sz="2200" b="1" dirty="0"/>
          </a:p>
        </p:txBody>
      </p:sp>
      <p:sp>
        <p:nvSpPr>
          <p:cNvPr id="2"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10.3  </a:t>
            </a:r>
            <a:r>
              <a:rPr lang="zh-CN" altLang="en-US" sz="3200" b="1" dirty="0">
                <a:solidFill>
                  <a:prstClr val="white"/>
                </a:solidFill>
                <a:latin typeface="微软雅黑" panose="020B0503020204020204" pitchFamily="34" charset="-122"/>
                <a:ea typeface="微软雅黑" panose="020B0503020204020204" pitchFamily="34" charset="-122"/>
              </a:rPr>
              <a:t>多模态数据分类案例</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5915" y="1884680"/>
            <a:ext cx="11650345" cy="4523105"/>
          </a:xfrm>
          <a:prstGeom prst="rect">
            <a:avLst/>
          </a:prstGeom>
          <a:noFill/>
        </p:spPr>
        <p:txBody>
          <a:bodyPr wrap="square" rtlCol="0">
            <a:spAutoFit/>
          </a:bodyPr>
          <a:lstStyle/>
          <a:p>
            <a:r>
              <a:rPr lang="en-US" altLang="zh-CN" dirty="0">
                <a:solidFill>
                  <a:srgbClr val="00B050"/>
                </a:solidFill>
              </a:rPr>
              <a:t>def __</a:t>
            </a:r>
            <a:r>
              <a:rPr lang="en-US" altLang="zh-CN" dirty="0" err="1">
                <a:solidFill>
                  <a:srgbClr val="00B050"/>
                </a:solidFill>
              </a:rPr>
              <a:t>getitem</a:t>
            </a:r>
            <a:r>
              <a:rPr lang="en-US" altLang="zh-CN" dirty="0">
                <a:solidFill>
                  <a:srgbClr val="00B050"/>
                </a:solidFill>
              </a:rPr>
              <a:t>__(self, </a:t>
            </a:r>
            <a:r>
              <a:rPr lang="en-US" altLang="zh-CN" dirty="0" err="1">
                <a:solidFill>
                  <a:srgbClr val="00B050"/>
                </a:solidFill>
              </a:rPr>
              <a:t>idx</a:t>
            </a:r>
            <a:r>
              <a:rPr lang="en-US" altLang="zh-CN" dirty="0">
                <a:solidFill>
                  <a:srgbClr val="00B050"/>
                </a:solidFill>
              </a:rPr>
              <a:t>): </a:t>
            </a:r>
          </a:p>
          <a:p>
            <a:r>
              <a:rPr lang="en-US" altLang="zh-CN" dirty="0">
                <a:solidFill>
                  <a:srgbClr val="00B050"/>
                </a:solidFill>
              </a:rPr>
              <a:t>	text, </a:t>
            </a:r>
            <a:r>
              <a:rPr lang="en-US" altLang="zh-CN" dirty="0" err="1">
                <a:solidFill>
                  <a:srgbClr val="00B050"/>
                </a:solidFill>
              </a:rPr>
              <a:t>img_path</a:t>
            </a:r>
            <a:r>
              <a:rPr lang="en-US" altLang="zh-CN" dirty="0">
                <a:solidFill>
                  <a:srgbClr val="00B050"/>
                </a:solidFill>
              </a:rPr>
              <a:t>, label = </a:t>
            </a:r>
            <a:r>
              <a:rPr lang="en-US" altLang="zh-CN" dirty="0" err="1">
                <a:solidFill>
                  <a:srgbClr val="00B050"/>
                </a:solidFill>
              </a:rPr>
              <a:t>self.samples</a:t>
            </a:r>
            <a:r>
              <a:rPr lang="en-US" altLang="zh-CN" dirty="0">
                <a:solidFill>
                  <a:srgbClr val="00B050"/>
                </a:solidFill>
              </a:rPr>
              <a:t>[</a:t>
            </a:r>
            <a:r>
              <a:rPr lang="en-US" altLang="zh-CN" dirty="0" err="1">
                <a:solidFill>
                  <a:srgbClr val="00B050"/>
                </a:solidFill>
              </a:rPr>
              <a:t>idx</a:t>
            </a:r>
            <a:r>
              <a:rPr lang="en-US" altLang="zh-CN" dirty="0">
                <a:solidFill>
                  <a:srgbClr val="00B050"/>
                </a:solidFill>
              </a:rPr>
              <a:t>] </a:t>
            </a:r>
          </a:p>
          <a:p>
            <a:r>
              <a:rPr lang="en-US" altLang="zh-CN" dirty="0">
                <a:solidFill>
                  <a:srgbClr val="00B050"/>
                </a:solidFill>
              </a:rPr>
              <a:t>	</a:t>
            </a:r>
            <a:r>
              <a:rPr lang="en-US" altLang="zh-CN" dirty="0" err="1">
                <a:solidFill>
                  <a:srgbClr val="00B050"/>
                </a:solidFill>
              </a:rPr>
              <a:t>text_list</a:t>
            </a:r>
            <a:r>
              <a:rPr lang="en-US" altLang="zh-CN" dirty="0">
                <a:solidFill>
                  <a:srgbClr val="00B050"/>
                </a:solidFill>
              </a:rPr>
              <a:t> = [text] </a:t>
            </a:r>
          </a:p>
          <a:p>
            <a:r>
              <a:rPr lang="en-US" altLang="zh-CN" dirty="0">
                <a:solidFill>
                  <a:srgbClr val="00B050"/>
                </a:solidFill>
              </a:rPr>
              <a:t>	#</a:t>
            </a:r>
            <a:r>
              <a:rPr lang="zh-CN" altLang="en-US" dirty="0">
                <a:solidFill>
                  <a:srgbClr val="00B050"/>
                </a:solidFill>
              </a:rPr>
              <a:t>索引编码： </a:t>
            </a:r>
            <a:endParaRPr lang="en-US" altLang="zh-CN" dirty="0">
              <a:solidFill>
                <a:srgbClr val="00B050"/>
              </a:solidFill>
            </a:endParaRPr>
          </a:p>
          <a:p>
            <a:r>
              <a:rPr lang="en-US" altLang="zh-CN" dirty="0">
                <a:solidFill>
                  <a:srgbClr val="00B050"/>
                </a:solidFill>
              </a:rPr>
              <a:t>	</a:t>
            </a:r>
            <a:r>
              <a:rPr lang="en-US" altLang="zh-CN" dirty="0" err="1">
                <a:solidFill>
                  <a:srgbClr val="00B050"/>
                </a:solidFill>
              </a:rPr>
              <a:t>txtdata</a:t>
            </a:r>
            <a:r>
              <a:rPr lang="en-US" altLang="zh-CN" dirty="0">
                <a:solidFill>
                  <a:srgbClr val="00B050"/>
                </a:solidFill>
              </a:rPr>
              <a:t> =</a:t>
            </a:r>
            <a:r>
              <a:rPr lang="en-US" altLang="zh-CN" dirty="0" err="1">
                <a:solidFill>
                  <a:srgbClr val="00B050"/>
                </a:solidFill>
              </a:rPr>
              <a:t>tokenizer.batch_encode_plus</a:t>
            </a:r>
            <a:r>
              <a:rPr lang="en-US" altLang="zh-CN" dirty="0">
                <a:solidFill>
                  <a:srgbClr val="00B050"/>
                </a:solidFill>
              </a:rPr>
              <a:t>(</a:t>
            </a:r>
            <a:r>
              <a:rPr lang="en-US" altLang="zh-CN" dirty="0" err="1">
                <a:solidFill>
                  <a:srgbClr val="00B050"/>
                </a:solidFill>
              </a:rPr>
              <a:t>batch_text_or_text_pairs</a:t>
            </a:r>
            <a:r>
              <a:rPr lang="en-US" altLang="zh-CN" dirty="0">
                <a:solidFill>
                  <a:srgbClr val="00B050"/>
                </a:solidFill>
              </a:rPr>
              <a:t>=</a:t>
            </a:r>
            <a:r>
              <a:rPr lang="en-US" altLang="zh-CN" dirty="0" err="1">
                <a:solidFill>
                  <a:srgbClr val="00B050"/>
                </a:solidFill>
              </a:rPr>
              <a:t>text_list</a:t>
            </a:r>
            <a:r>
              <a:rPr lang="en-US" altLang="zh-CN" dirty="0">
                <a:solidFill>
                  <a:srgbClr val="00B050"/>
                </a:solidFill>
              </a:rPr>
              <a:t>, 									truncation=True, padding='</a:t>
            </a:r>
            <a:r>
              <a:rPr lang="en-US" altLang="zh-CN" dirty="0" err="1">
                <a:solidFill>
                  <a:srgbClr val="00B050"/>
                </a:solidFill>
              </a:rPr>
              <a:t>max_length</a:t>
            </a:r>
            <a:r>
              <a:rPr lang="en-US" altLang="zh-CN" dirty="0">
                <a:solidFill>
                  <a:srgbClr val="00B050"/>
                </a:solidFill>
              </a:rPr>
              <a:t>', </a:t>
            </a:r>
            <a:r>
              <a:rPr lang="en-US" altLang="zh-CN" dirty="0" err="1">
                <a:solidFill>
                  <a:srgbClr val="00B050"/>
                </a:solidFill>
              </a:rPr>
              <a:t>max_length</a:t>
            </a:r>
            <a:r>
              <a:rPr lang="en-US" altLang="zh-CN" dirty="0">
                <a:solidFill>
                  <a:srgbClr val="00B050"/>
                </a:solidFill>
              </a:rPr>
              <a:t>=128, #</a:t>
            </a:r>
            <a:r>
              <a:rPr lang="zh-CN" altLang="en-US" dirty="0">
                <a:solidFill>
                  <a:srgbClr val="00B050"/>
                </a:solidFill>
              </a:rPr>
              <a:t>固定长度为 </a:t>
            </a:r>
            <a:r>
              <a:rPr lang="en-US" altLang="zh-CN" dirty="0">
                <a:solidFill>
                  <a:srgbClr val="00B050"/>
                </a:solidFill>
              </a:rPr>
              <a:t>128 </a:t>
            </a:r>
            <a:r>
              <a:rPr lang="en-US" altLang="zh-CN" dirty="0" err="1">
                <a:solidFill>
                  <a:srgbClr val="00B050"/>
                </a:solidFill>
              </a:rPr>
              <a:t>return_tensors</a:t>
            </a:r>
            <a:r>
              <a:rPr lang="en-US" altLang="zh-CN" dirty="0">
                <a:solidFill>
                  <a:srgbClr val="00B050"/>
                </a:solidFill>
              </a:rPr>
              <a:t>='pt', </a:t>
            </a:r>
            <a:r>
              <a:rPr lang="en-US" altLang="zh-CN" dirty="0" err="1">
                <a:solidFill>
                  <a:srgbClr val="00B050"/>
                </a:solidFill>
              </a:rPr>
              <a:t>return_length</a:t>
            </a:r>
            <a:r>
              <a:rPr lang="en-US" altLang="zh-CN" dirty="0">
                <a:solidFill>
                  <a:srgbClr val="00B050"/>
                </a:solidFill>
              </a:rPr>
              <a:t>=True) </a:t>
            </a:r>
          </a:p>
          <a:p>
            <a:pPr indent="457200"/>
            <a:r>
              <a:rPr lang="en-US" altLang="zh-CN" dirty="0" err="1">
                <a:solidFill>
                  <a:srgbClr val="00B050"/>
                </a:solidFill>
              </a:rPr>
              <a:t>input_ids</a:t>
            </a:r>
            <a:r>
              <a:rPr lang="en-US" altLang="zh-CN" dirty="0">
                <a:solidFill>
                  <a:srgbClr val="00B050"/>
                </a:solidFill>
              </a:rPr>
              <a:t> = </a:t>
            </a:r>
            <a:r>
              <a:rPr lang="en-US" altLang="zh-CN" dirty="0" err="1">
                <a:solidFill>
                  <a:srgbClr val="00B050"/>
                </a:solidFill>
              </a:rPr>
              <a:t>txtdata</a:t>
            </a:r>
            <a:r>
              <a:rPr lang="en-US" altLang="zh-CN" dirty="0">
                <a:solidFill>
                  <a:srgbClr val="00B050"/>
                </a:solidFill>
              </a:rPr>
              <a:t>['</a:t>
            </a:r>
            <a:r>
              <a:rPr lang="en-US" altLang="zh-CN" dirty="0" err="1">
                <a:solidFill>
                  <a:srgbClr val="00B050"/>
                </a:solidFill>
              </a:rPr>
              <a:t>input_ids</a:t>
            </a:r>
            <a:r>
              <a:rPr lang="en-US" altLang="zh-CN" dirty="0">
                <a:solidFill>
                  <a:srgbClr val="00B050"/>
                </a:solidFill>
              </a:rPr>
              <a:t>’] </a:t>
            </a:r>
          </a:p>
          <a:p>
            <a:pPr indent="457200"/>
            <a:r>
              <a:rPr lang="en-US" altLang="zh-CN" dirty="0" err="1">
                <a:solidFill>
                  <a:srgbClr val="00B050"/>
                </a:solidFill>
              </a:rPr>
              <a:t>token_type_ids</a:t>
            </a:r>
            <a:r>
              <a:rPr lang="en-US" altLang="zh-CN" dirty="0">
                <a:solidFill>
                  <a:srgbClr val="00B050"/>
                </a:solidFill>
              </a:rPr>
              <a:t> = </a:t>
            </a:r>
            <a:r>
              <a:rPr lang="en-US" altLang="zh-CN" dirty="0" err="1">
                <a:solidFill>
                  <a:srgbClr val="00B050"/>
                </a:solidFill>
              </a:rPr>
              <a:t>txtdata</a:t>
            </a:r>
            <a:r>
              <a:rPr lang="en-US" altLang="zh-CN" dirty="0">
                <a:solidFill>
                  <a:srgbClr val="00B050"/>
                </a:solidFill>
              </a:rPr>
              <a:t>['</a:t>
            </a:r>
            <a:r>
              <a:rPr lang="en-US" altLang="zh-CN" dirty="0" err="1">
                <a:solidFill>
                  <a:srgbClr val="00B050"/>
                </a:solidFill>
              </a:rPr>
              <a:t>token_type_ids</a:t>
            </a:r>
            <a:r>
              <a:rPr lang="en-US" altLang="zh-CN" dirty="0">
                <a:solidFill>
                  <a:srgbClr val="00B050"/>
                </a:solidFill>
              </a:rPr>
              <a:t>’] </a:t>
            </a:r>
          </a:p>
          <a:p>
            <a:pPr indent="457200"/>
            <a:r>
              <a:rPr lang="en-US" altLang="zh-CN" dirty="0" err="1">
                <a:solidFill>
                  <a:srgbClr val="00B050"/>
                </a:solidFill>
              </a:rPr>
              <a:t>attention_mask</a:t>
            </a:r>
            <a:r>
              <a:rPr lang="en-US" altLang="zh-CN" dirty="0">
                <a:solidFill>
                  <a:srgbClr val="00B050"/>
                </a:solidFill>
              </a:rPr>
              <a:t> = </a:t>
            </a:r>
            <a:r>
              <a:rPr lang="en-US" altLang="zh-CN" dirty="0" err="1">
                <a:solidFill>
                  <a:srgbClr val="00B050"/>
                </a:solidFill>
              </a:rPr>
              <a:t>txtdata</a:t>
            </a:r>
            <a:r>
              <a:rPr lang="en-US" altLang="zh-CN" dirty="0">
                <a:solidFill>
                  <a:srgbClr val="00B050"/>
                </a:solidFill>
              </a:rPr>
              <a:t>['</a:t>
            </a:r>
            <a:r>
              <a:rPr lang="en-US" altLang="zh-CN" dirty="0" err="1">
                <a:solidFill>
                  <a:srgbClr val="00B050"/>
                </a:solidFill>
              </a:rPr>
              <a:t>attention_mask</a:t>
            </a:r>
            <a:r>
              <a:rPr lang="en-US" altLang="zh-CN" dirty="0">
                <a:solidFill>
                  <a:srgbClr val="00B050"/>
                </a:solidFill>
              </a:rPr>
              <a:t>’] </a:t>
            </a:r>
          </a:p>
          <a:p>
            <a:pPr indent="457200"/>
            <a:r>
              <a:rPr lang="en-US" altLang="zh-CN" dirty="0" err="1">
                <a:solidFill>
                  <a:srgbClr val="00B050"/>
                </a:solidFill>
              </a:rPr>
              <a:t>img</a:t>
            </a:r>
            <a:r>
              <a:rPr lang="en-US" altLang="zh-CN" dirty="0">
                <a:solidFill>
                  <a:srgbClr val="00B050"/>
                </a:solidFill>
              </a:rPr>
              <a:t> = </a:t>
            </a:r>
            <a:r>
              <a:rPr lang="en-US" altLang="zh-CN" dirty="0" err="1">
                <a:solidFill>
                  <a:srgbClr val="00B050"/>
                </a:solidFill>
              </a:rPr>
              <a:t>Image.open</a:t>
            </a:r>
            <a:r>
              <a:rPr lang="en-US" altLang="zh-CN" dirty="0">
                <a:solidFill>
                  <a:srgbClr val="00B050"/>
                </a:solidFill>
              </a:rPr>
              <a:t>(</a:t>
            </a:r>
            <a:r>
              <a:rPr lang="en-US" altLang="zh-CN" dirty="0" err="1">
                <a:solidFill>
                  <a:srgbClr val="00B050"/>
                </a:solidFill>
              </a:rPr>
              <a:t>img_path</a:t>
            </a:r>
            <a:r>
              <a:rPr lang="en-US" altLang="zh-CN" dirty="0">
                <a:solidFill>
                  <a:srgbClr val="00B050"/>
                </a:solidFill>
              </a:rPr>
              <a:t>) </a:t>
            </a:r>
          </a:p>
          <a:p>
            <a:pPr indent="457200"/>
            <a:r>
              <a:rPr lang="en-US" altLang="zh-CN" dirty="0">
                <a:solidFill>
                  <a:srgbClr val="00B050"/>
                </a:solidFill>
              </a:rPr>
              <a:t>if </a:t>
            </a:r>
            <a:r>
              <a:rPr lang="en-US" altLang="zh-CN" dirty="0" err="1">
                <a:solidFill>
                  <a:srgbClr val="00B050"/>
                </a:solidFill>
              </a:rPr>
              <a:t>img.mode</a:t>
            </a:r>
            <a:r>
              <a:rPr lang="en-US" altLang="zh-CN" dirty="0">
                <a:solidFill>
                  <a:srgbClr val="00B050"/>
                </a:solidFill>
              </a:rPr>
              <a:t> != 'RGB’: </a:t>
            </a:r>
          </a:p>
          <a:p>
            <a:r>
              <a:rPr lang="en-US" altLang="zh-CN" dirty="0">
                <a:solidFill>
                  <a:srgbClr val="00B050"/>
                </a:solidFill>
              </a:rPr>
              <a:t>		print('</a:t>
            </a:r>
            <a:r>
              <a:rPr lang="zh-CN" altLang="en-US" dirty="0">
                <a:solidFill>
                  <a:srgbClr val="00B050"/>
                </a:solidFill>
              </a:rPr>
              <a:t>不是 </a:t>
            </a:r>
            <a:r>
              <a:rPr lang="en-US" altLang="zh-CN" dirty="0">
                <a:solidFill>
                  <a:srgbClr val="00B050"/>
                </a:solidFill>
              </a:rPr>
              <a:t>RGB </a:t>
            </a:r>
            <a:r>
              <a:rPr lang="zh-CN" altLang="en-US" dirty="0">
                <a:solidFill>
                  <a:srgbClr val="00B050"/>
                </a:solidFill>
              </a:rPr>
              <a:t>图像！</a:t>
            </a:r>
            <a:r>
              <a:rPr lang="en-US" altLang="zh-CN" dirty="0">
                <a:solidFill>
                  <a:srgbClr val="00B050"/>
                </a:solidFill>
              </a:rPr>
              <a:t>’) </a:t>
            </a:r>
          </a:p>
          <a:p>
            <a:r>
              <a:rPr lang="en-US" altLang="zh-CN" dirty="0">
                <a:solidFill>
                  <a:srgbClr val="00B050"/>
                </a:solidFill>
              </a:rPr>
              <a:t>		exit(0) </a:t>
            </a:r>
          </a:p>
          <a:p>
            <a:pPr indent="457200"/>
            <a:r>
              <a:rPr lang="en-US" altLang="zh-CN" dirty="0" err="1">
                <a:solidFill>
                  <a:srgbClr val="00B050"/>
                </a:solidFill>
              </a:rPr>
              <a:t>img</a:t>
            </a:r>
            <a:r>
              <a:rPr lang="en-US" altLang="zh-CN" dirty="0">
                <a:solidFill>
                  <a:srgbClr val="00B050"/>
                </a:solidFill>
              </a:rPr>
              <a:t> = </a:t>
            </a:r>
            <a:r>
              <a:rPr lang="en-US" altLang="zh-CN" dirty="0" err="1">
                <a:solidFill>
                  <a:srgbClr val="00B050"/>
                </a:solidFill>
              </a:rPr>
              <a:t>tsf</a:t>
            </a:r>
            <a:r>
              <a:rPr lang="en-US" altLang="zh-CN" dirty="0">
                <a:solidFill>
                  <a:srgbClr val="00B050"/>
                </a:solidFill>
              </a:rPr>
              <a:t>(</a:t>
            </a:r>
            <a:r>
              <a:rPr lang="en-US" altLang="zh-CN" dirty="0" err="1">
                <a:solidFill>
                  <a:srgbClr val="00B050"/>
                </a:solidFill>
              </a:rPr>
              <a:t>img</a:t>
            </a:r>
            <a:r>
              <a:rPr lang="en-US" altLang="zh-CN" dirty="0">
                <a:solidFill>
                  <a:srgbClr val="00B050"/>
                </a:solidFill>
              </a:rPr>
              <a:t>) #</a:t>
            </a:r>
            <a:r>
              <a:rPr lang="zh-CN" altLang="en-US" dirty="0">
                <a:solidFill>
                  <a:srgbClr val="00B050"/>
                </a:solidFill>
              </a:rPr>
              <a:t>改变形状为 </a:t>
            </a:r>
            <a:r>
              <a:rPr lang="en-US" altLang="zh-CN" dirty="0" err="1">
                <a:solidFill>
                  <a:srgbClr val="00B050"/>
                </a:solidFill>
              </a:rPr>
              <a:t>torch.Size</a:t>
            </a:r>
            <a:r>
              <a:rPr lang="en-US" altLang="zh-CN" dirty="0">
                <a:solidFill>
                  <a:srgbClr val="00B050"/>
                </a:solidFill>
              </a:rPr>
              <a:t>([3, 224, 224]) </a:t>
            </a:r>
          </a:p>
          <a:p>
            <a:pPr indent="457200"/>
            <a:r>
              <a:rPr lang="en-US" altLang="zh-CN" dirty="0">
                <a:solidFill>
                  <a:srgbClr val="00B050"/>
                </a:solidFill>
              </a:rPr>
              <a:t>label = int(label) </a:t>
            </a:r>
          </a:p>
          <a:p>
            <a:pPr indent="457200"/>
            <a:r>
              <a:rPr lang="en-US" altLang="zh-CN" dirty="0">
                <a:solidFill>
                  <a:srgbClr val="00B050"/>
                </a:solidFill>
              </a:rPr>
              <a:t>return </a:t>
            </a:r>
            <a:r>
              <a:rPr lang="en-US" altLang="zh-CN" dirty="0" err="1">
                <a:solidFill>
                  <a:srgbClr val="00B050"/>
                </a:solidFill>
              </a:rPr>
              <a:t>input_ids</a:t>
            </a:r>
            <a:r>
              <a:rPr lang="en-US" altLang="zh-CN" dirty="0">
                <a:solidFill>
                  <a:srgbClr val="00B050"/>
                </a:solidFill>
              </a:rPr>
              <a:t>[0],</a:t>
            </a:r>
            <a:r>
              <a:rPr lang="en-US" altLang="zh-CN" dirty="0" err="1">
                <a:solidFill>
                  <a:srgbClr val="00B050"/>
                </a:solidFill>
              </a:rPr>
              <a:t>token_type_ids</a:t>
            </a:r>
            <a:r>
              <a:rPr lang="en-US" altLang="zh-CN" dirty="0">
                <a:solidFill>
                  <a:srgbClr val="00B050"/>
                </a:solidFill>
              </a:rPr>
              <a:t>[0],</a:t>
            </a:r>
            <a:r>
              <a:rPr lang="en-US" altLang="zh-CN" dirty="0" err="1">
                <a:solidFill>
                  <a:srgbClr val="00B050"/>
                </a:solidFill>
              </a:rPr>
              <a:t>attention_mask</a:t>
            </a:r>
            <a:r>
              <a:rPr lang="en-US" altLang="zh-CN" dirty="0">
                <a:solidFill>
                  <a:srgbClr val="00B050"/>
                </a:solidFill>
              </a:rPr>
              <a:t>[0], </a:t>
            </a:r>
            <a:r>
              <a:rPr lang="en-US" altLang="zh-CN" dirty="0" err="1">
                <a:solidFill>
                  <a:srgbClr val="00B050"/>
                </a:solidFill>
              </a:rPr>
              <a:t>img</a:t>
            </a:r>
            <a:r>
              <a:rPr lang="en-US" altLang="zh-CN" dirty="0">
                <a:solidFill>
                  <a:srgbClr val="00B050"/>
                </a:solidFill>
              </a:rPr>
              <a:t>, label</a:t>
            </a:r>
          </a:p>
        </p:txBody>
      </p:sp>
      <p:sp>
        <p:nvSpPr>
          <p:cNvPr id="2"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10.3  </a:t>
            </a:r>
            <a:r>
              <a:rPr lang="zh-CN" altLang="en-US" sz="3200" b="1" dirty="0">
                <a:solidFill>
                  <a:prstClr val="white"/>
                </a:solidFill>
                <a:latin typeface="微软雅黑" panose="020B0503020204020204" pitchFamily="34" charset="-122"/>
                <a:ea typeface="微软雅黑" panose="020B0503020204020204" pitchFamily="34" charset="-122"/>
              </a:rPr>
              <a:t>多模态数据分类案例</a:t>
            </a:r>
          </a:p>
        </p:txBody>
      </p:sp>
      <p:sp>
        <p:nvSpPr>
          <p:cNvPr id="4" name="文本框 3"/>
          <p:cNvSpPr txBox="1"/>
          <p:nvPr>
            <p:custDataLst>
              <p:tags r:id="rId1"/>
            </p:custDataLst>
          </p:nvPr>
        </p:nvSpPr>
        <p:spPr>
          <a:xfrm>
            <a:off x="-56515" y="1116330"/>
            <a:ext cx="12182475" cy="768350"/>
          </a:xfrm>
          <a:prstGeom prst="rect">
            <a:avLst/>
          </a:prstGeom>
          <a:noFill/>
        </p:spPr>
        <p:txBody>
          <a:bodyPr wrap="square" rtlCol="0">
            <a:spAutoFit/>
          </a:bodyPr>
          <a:lstStyle/>
          <a:p>
            <a:r>
              <a:rPr sz="2200"/>
              <a:t>定义数据集类 MyDataSet，在该类中，调用 AutoTokenizer 对文本进行索引编码和等长化，同时构造句子掩码矩阵和注意力掩码矩阵，此外还读取图像文件并调整图像的形状，转化为张量。</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3520" y="2016760"/>
            <a:ext cx="5095875" cy="2461260"/>
          </a:xfrm>
          <a:prstGeom prst="rect">
            <a:avLst/>
          </a:prstGeom>
          <a:noFill/>
        </p:spPr>
        <p:txBody>
          <a:bodyPr wrap="square" rtlCol="0">
            <a:spAutoFit/>
          </a:bodyPr>
          <a:lstStyle/>
          <a:p>
            <a:r>
              <a:rPr lang="zh-CN" altLang="en-US" sz="2200" dirty="0"/>
              <a:t>（</a:t>
            </a:r>
            <a:r>
              <a:rPr lang="en-US" altLang="zh-CN" sz="2200" dirty="0"/>
              <a:t>2</a:t>
            </a:r>
            <a:r>
              <a:rPr lang="zh-CN" altLang="en-US" sz="2200" dirty="0"/>
              <a:t>）定义神经网络类 </a:t>
            </a:r>
            <a:r>
              <a:rPr lang="en-US" altLang="zh-CN" sz="2200" dirty="0" err="1"/>
              <a:t>Multi_Model</a:t>
            </a:r>
            <a:r>
              <a:rPr lang="zh-CN" altLang="en-US" sz="2200" dirty="0"/>
              <a:t>。该类利用预训练模型 </a:t>
            </a:r>
            <a:r>
              <a:rPr lang="en-US" altLang="zh-CN" sz="2200" dirty="0" err="1"/>
              <a:t>AlbertModel</a:t>
            </a:r>
            <a:r>
              <a:rPr lang="zh-CN" altLang="en-US" sz="2200" dirty="0"/>
              <a:t>，并基于文本的 索引编码提取文本的特征；通过微调，利用 </a:t>
            </a:r>
            <a:r>
              <a:rPr lang="en-US" altLang="zh-CN" sz="2200" dirty="0" err="1"/>
              <a:t>EfficientNet</a:t>
            </a:r>
            <a:r>
              <a:rPr lang="en-US" altLang="zh-CN" sz="2200" dirty="0"/>
              <a:t> </a:t>
            </a:r>
            <a:r>
              <a:rPr lang="zh-CN" altLang="en-US" sz="2200" dirty="0"/>
              <a:t>提取图像的特征。然后采用拼接融 合方法对文本和图像的特征进行融合，最后送入全连接网络进行分类。</a:t>
            </a:r>
            <a:endParaRPr lang="zh-CN" altLang="zh-CN" sz="2200" dirty="0"/>
          </a:p>
        </p:txBody>
      </p:sp>
      <p:sp>
        <p:nvSpPr>
          <p:cNvPr id="5" name="文本框 4"/>
          <p:cNvSpPr txBox="1"/>
          <p:nvPr/>
        </p:nvSpPr>
        <p:spPr>
          <a:xfrm>
            <a:off x="5589465" y="1555055"/>
            <a:ext cx="6363775" cy="2922905"/>
          </a:xfrm>
          <a:prstGeom prst="rect">
            <a:avLst/>
          </a:prstGeom>
          <a:noFill/>
        </p:spPr>
        <p:txBody>
          <a:bodyPr wrap="square" rtlCol="0">
            <a:spAutoFit/>
          </a:bodyPr>
          <a:lstStyle/>
          <a:p>
            <a:endParaRPr lang="en-US" altLang="zh-CN" sz="2200" b="1" dirty="0"/>
          </a:p>
          <a:p>
            <a:r>
              <a:rPr lang="en-US" altLang="zh-CN" dirty="0">
                <a:solidFill>
                  <a:srgbClr val="00B050"/>
                </a:solidFill>
              </a:rPr>
              <a:t>#</a:t>
            </a:r>
            <a:r>
              <a:rPr lang="zh-CN" altLang="en-US" dirty="0">
                <a:solidFill>
                  <a:srgbClr val="00B050"/>
                </a:solidFill>
              </a:rPr>
              <a:t>加载预训练模型 </a:t>
            </a:r>
            <a:r>
              <a:rPr lang="en-US" altLang="zh-CN" dirty="0">
                <a:solidFill>
                  <a:srgbClr val="00B050"/>
                </a:solidFill>
              </a:rPr>
              <a:t>Bert: </a:t>
            </a:r>
          </a:p>
          <a:p>
            <a:r>
              <a:rPr lang="en-US" altLang="zh-CN" dirty="0" err="1">
                <a:solidFill>
                  <a:srgbClr val="00B050"/>
                </a:solidFill>
              </a:rPr>
              <a:t>bert_model</a:t>
            </a:r>
            <a:r>
              <a:rPr lang="en-US" altLang="zh-CN" dirty="0">
                <a:solidFill>
                  <a:srgbClr val="00B050"/>
                </a:solidFill>
              </a:rPr>
              <a:t> = </a:t>
            </a:r>
            <a:r>
              <a:rPr lang="en-US" altLang="zh-CN" dirty="0" err="1">
                <a:solidFill>
                  <a:srgbClr val="00B050"/>
                </a:solidFill>
              </a:rPr>
              <a:t>AlbertModel.from_pretrained</a:t>
            </a:r>
            <a:r>
              <a:rPr lang="en-US" altLang="zh-CN" dirty="0">
                <a:solidFill>
                  <a:srgbClr val="00B050"/>
                </a:solidFill>
              </a:rPr>
              <a:t>('albert-base-v2', \ 				</a:t>
            </a:r>
            <a:r>
              <a:rPr lang="en-US" altLang="zh-CN" dirty="0" err="1">
                <a:solidFill>
                  <a:srgbClr val="00B050"/>
                </a:solidFill>
              </a:rPr>
              <a:t>cache_dir</a:t>
            </a:r>
            <a:r>
              <a:rPr lang="en-US" altLang="zh-CN" dirty="0">
                <a:solidFill>
                  <a:srgbClr val="00B050"/>
                </a:solidFill>
              </a:rPr>
              <a:t>="./</a:t>
            </a:r>
            <a:r>
              <a:rPr lang="en-US" altLang="zh-CN" dirty="0" err="1">
                <a:solidFill>
                  <a:srgbClr val="00B050"/>
                </a:solidFill>
              </a:rPr>
              <a:t>AlBert_model</a:t>
            </a:r>
            <a:r>
              <a:rPr lang="en-US" altLang="zh-CN" dirty="0">
                <a:solidFill>
                  <a:srgbClr val="00B050"/>
                </a:solidFill>
              </a:rPr>
              <a:t>").to(device) </a:t>
            </a:r>
          </a:p>
          <a:p>
            <a:r>
              <a:rPr lang="en-US" altLang="zh-CN" dirty="0">
                <a:solidFill>
                  <a:srgbClr val="00B050"/>
                </a:solidFill>
              </a:rPr>
              <a:t>#</a:t>
            </a:r>
            <a:r>
              <a:rPr lang="zh-CN" altLang="en-US" dirty="0">
                <a:solidFill>
                  <a:srgbClr val="00B050"/>
                </a:solidFill>
              </a:rPr>
              <a:t>加载预训练模型 </a:t>
            </a:r>
            <a:r>
              <a:rPr lang="en-US" altLang="zh-CN" dirty="0" err="1">
                <a:solidFill>
                  <a:srgbClr val="00B050"/>
                </a:solidFill>
              </a:rPr>
              <a:t>EfficientNet</a:t>
            </a:r>
            <a:r>
              <a:rPr lang="en-US" altLang="zh-CN" dirty="0">
                <a:solidFill>
                  <a:srgbClr val="00B050"/>
                </a:solidFill>
              </a:rPr>
              <a:t>: </a:t>
            </a:r>
          </a:p>
          <a:p>
            <a:r>
              <a:rPr lang="en-US" altLang="zh-CN" dirty="0" err="1">
                <a:solidFill>
                  <a:srgbClr val="00B050"/>
                </a:solidFill>
              </a:rPr>
              <a:t>effi_model</a:t>
            </a:r>
            <a:r>
              <a:rPr lang="en-US" altLang="zh-CN" dirty="0">
                <a:solidFill>
                  <a:srgbClr val="00B050"/>
                </a:solidFill>
              </a:rPr>
              <a:t> = </a:t>
            </a:r>
            <a:r>
              <a:rPr lang="en-US" altLang="zh-CN" dirty="0" err="1">
                <a:solidFill>
                  <a:srgbClr val="00B050"/>
                </a:solidFill>
              </a:rPr>
              <a:t>EfficientNet.from_pretrained</a:t>
            </a:r>
            <a:r>
              <a:rPr lang="en-US" altLang="zh-CN" dirty="0">
                <a:solidFill>
                  <a:srgbClr val="00B050"/>
                </a:solidFill>
              </a:rPr>
              <a:t>('efficientnet-b7').to(device) </a:t>
            </a:r>
          </a:p>
          <a:p>
            <a:r>
              <a:rPr lang="en-US" altLang="zh-CN" dirty="0">
                <a:solidFill>
                  <a:srgbClr val="00B050"/>
                </a:solidFill>
              </a:rPr>
              <a:t>for e in </a:t>
            </a:r>
            <a:r>
              <a:rPr lang="en-US" altLang="zh-CN" dirty="0" err="1">
                <a:solidFill>
                  <a:srgbClr val="00B050"/>
                </a:solidFill>
              </a:rPr>
              <a:t>effi_model.parameters</a:t>
            </a:r>
            <a:r>
              <a:rPr lang="en-US" altLang="zh-CN" dirty="0">
                <a:solidFill>
                  <a:srgbClr val="00B050"/>
                </a:solidFill>
              </a:rPr>
              <a:t>(): </a:t>
            </a:r>
          </a:p>
          <a:p>
            <a:r>
              <a:rPr lang="en-US" altLang="zh-CN" dirty="0">
                <a:solidFill>
                  <a:srgbClr val="00B050"/>
                </a:solidFill>
              </a:rPr>
              <a:t>	</a:t>
            </a:r>
            <a:r>
              <a:rPr lang="en-US" altLang="zh-CN" dirty="0" err="1">
                <a:solidFill>
                  <a:srgbClr val="00B050"/>
                </a:solidFill>
              </a:rPr>
              <a:t>e.requires_grad</a:t>
            </a:r>
            <a:r>
              <a:rPr lang="en-US" altLang="zh-CN" dirty="0">
                <a:solidFill>
                  <a:srgbClr val="00B050"/>
                </a:solidFill>
              </a:rPr>
              <a:t> = False #</a:t>
            </a:r>
            <a:r>
              <a:rPr lang="zh-CN" altLang="en-US" dirty="0">
                <a:solidFill>
                  <a:srgbClr val="00B050"/>
                </a:solidFill>
              </a:rPr>
              <a:t>冻结参数 </a:t>
            </a:r>
            <a:endParaRPr lang="en-US" altLang="zh-CN" dirty="0">
              <a:solidFill>
                <a:srgbClr val="00B050"/>
              </a:solidFill>
            </a:endParaRPr>
          </a:p>
          <a:p>
            <a:r>
              <a:rPr lang="en-US" altLang="zh-CN" dirty="0" err="1">
                <a:solidFill>
                  <a:srgbClr val="00B050"/>
                </a:solidFill>
              </a:rPr>
              <a:t>effi_model._fc</a:t>
            </a:r>
            <a:r>
              <a:rPr lang="en-US" altLang="zh-CN" dirty="0">
                <a:solidFill>
                  <a:srgbClr val="00B050"/>
                </a:solidFill>
              </a:rPr>
              <a:t> = </a:t>
            </a:r>
            <a:r>
              <a:rPr lang="en-US" altLang="zh-CN" dirty="0" err="1">
                <a:solidFill>
                  <a:srgbClr val="00B050"/>
                </a:solidFill>
              </a:rPr>
              <a:t>nn.Linear</a:t>
            </a:r>
            <a:r>
              <a:rPr lang="en-US" altLang="zh-CN" dirty="0">
                <a:solidFill>
                  <a:srgbClr val="00B050"/>
                </a:solidFill>
              </a:rPr>
              <a:t>(2560, 768) #</a:t>
            </a:r>
            <a:r>
              <a:rPr lang="zh-CN" altLang="en-US" dirty="0">
                <a:solidFill>
                  <a:srgbClr val="00B050"/>
                </a:solidFill>
              </a:rPr>
              <a:t>修改预训练模型的输出层 </a:t>
            </a:r>
            <a:endParaRPr lang="zh-CN" altLang="zh-CN" dirty="0">
              <a:solidFill>
                <a:srgbClr val="00B050"/>
              </a:solidFill>
            </a:endParaRPr>
          </a:p>
        </p:txBody>
      </p:sp>
      <p:sp>
        <p:nvSpPr>
          <p:cNvPr id="2"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10.3  </a:t>
            </a:r>
            <a:r>
              <a:rPr lang="zh-CN" altLang="en-US" sz="3200" b="1" dirty="0">
                <a:solidFill>
                  <a:prstClr val="white"/>
                </a:solidFill>
                <a:latin typeface="微软雅黑" panose="020B0503020204020204" pitchFamily="34" charset="-122"/>
                <a:ea typeface="微软雅黑" panose="020B0503020204020204" pitchFamily="34" charset="-122"/>
              </a:rPr>
              <a:t>多模态数据分类案例</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1200" y="1349375"/>
            <a:ext cx="11066145" cy="4799965"/>
          </a:xfrm>
          <a:prstGeom prst="rect">
            <a:avLst/>
          </a:prstGeom>
          <a:noFill/>
        </p:spPr>
        <p:txBody>
          <a:bodyPr wrap="square" rtlCol="0">
            <a:spAutoFit/>
          </a:bodyPr>
          <a:lstStyle/>
          <a:p>
            <a:r>
              <a:rPr lang="zh-CN" altLang="en-US" dirty="0">
                <a:solidFill>
                  <a:srgbClr val="00B050"/>
                </a:solidFill>
              </a:rPr>
              <a:t> </a:t>
            </a:r>
            <a:r>
              <a:rPr lang="en-US" altLang="zh-CN" dirty="0">
                <a:solidFill>
                  <a:srgbClr val="00B050"/>
                </a:solidFill>
              </a:rPr>
              <a:t>class </a:t>
            </a:r>
            <a:r>
              <a:rPr lang="en-US" altLang="zh-CN" dirty="0" err="1">
                <a:solidFill>
                  <a:srgbClr val="00B050"/>
                </a:solidFill>
              </a:rPr>
              <a:t>Multi_Model</a:t>
            </a:r>
            <a:r>
              <a:rPr lang="en-US" altLang="zh-CN" dirty="0">
                <a:solidFill>
                  <a:srgbClr val="00B050"/>
                </a:solidFill>
              </a:rPr>
              <a:t>(</a:t>
            </a:r>
            <a:r>
              <a:rPr lang="en-US" altLang="zh-CN" dirty="0" err="1">
                <a:solidFill>
                  <a:srgbClr val="00B050"/>
                </a:solidFill>
              </a:rPr>
              <a:t>nn.Module</a:t>
            </a:r>
            <a:r>
              <a:rPr lang="en-US" altLang="zh-CN" dirty="0">
                <a:solidFill>
                  <a:srgbClr val="00B050"/>
                </a:solidFill>
              </a:rPr>
              <a:t>): #</a:t>
            </a:r>
            <a:r>
              <a:rPr lang="zh-CN" altLang="en-US" dirty="0">
                <a:solidFill>
                  <a:srgbClr val="00B050"/>
                </a:solidFill>
              </a:rPr>
              <a:t>定义深度神经网络模型类 </a:t>
            </a:r>
            <a:endParaRPr lang="en-US" altLang="zh-CN" dirty="0">
              <a:solidFill>
                <a:srgbClr val="00B050"/>
              </a:solidFill>
            </a:endParaRPr>
          </a:p>
          <a:p>
            <a:r>
              <a:rPr lang="en-US" altLang="zh-CN" dirty="0">
                <a:solidFill>
                  <a:srgbClr val="00B050"/>
                </a:solidFill>
              </a:rPr>
              <a:t>	def __</a:t>
            </a:r>
            <a:r>
              <a:rPr lang="en-US" altLang="zh-CN" dirty="0" err="1">
                <a:solidFill>
                  <a:srgbClr val="00B050"/>
                </a:solidFill>
              </a:rPr>
              <a:t>init</a:t>
            </a:r>
            <a:r>
              <a:rPr lang="en-US" altLang="zh-CN" dirty="0">
                <a:solidFill>
                  <a:srgbClr val="00B050"/>
                </a:solidFill>
              </a:rPr>
              <a:t>__(self): </a:t>
            </a:r>
          </a:p>
          <a:p>
            <a:pPr lvl="2"/>
            <a:r>
              <a:rPr lang="en-US" altLang="zh-CN" dirty="0">
                <a:solidFill>
                  <a:srgbClr val="00B050"/>
                </a:solidFill>
              </a:rPr>
              <a:t>super().__</a:t>
            </a:r>
            <a:r>
              <a:rPr lang="en-US" altLang="zh-CN" dirty="0" err="1">
                <a:solidFill>
                  <a:srgbClr val="00B050"/>
                </a:solidFill>
              </a:rPr>
              <a:t>init</a:t>
            </a:r>
            <a:r>
              <a:rPr lang="en-US" altLang="zh-CN" dirty="0">
                <a:solidFill>
                  <a:srgbClr val="00B050"/>
                </a:solidFill>
              </a:rPr>
              <a:t>__() </a:t>
            </a:r>
          </a:p>
          <a:p>
            <a:r>
              <a:rPr lang="en-US" altLang="zh-CN" dirty="0">
                <a:solidFill>
                  <a:srgbClr val="00B050"/>
                </a:solidFill>
              </a:rPr>
              <a:t>		</a:t>
            </a:r>
            <a:r>
              <a:rPr lang="en-US" altLang="zh-CN" dirty="0" err="1">
                <a:solidFill>
                  <a:srgbClr val="00B050"/>
                </a:solidFill>
              </a:rPr>
              <a:t>self.bert_model</a:t>
            </a:r>
            <a:r>
              <a:rPr lang="en-US" altLang="zh-CN" dirty="0">
                <a:solidFill>
                  <a:srgbClr val="00B050"/>
                </a:solidFill>
              </a:rPr>
              <a:t> = </a:t>
            </a:r>
            <a:r>
              <a:rPr lang="en-US" altLang="zh-CN" dirty="0" err="1">
                <a:solidFill>
                  <a:srgbClr val="00B050"/>
                </a:solidFill>
              </a:rPr>
              <a:t>bert_model</a:t>
            </a:r>
            <a:r>
              <a:rPr lang="en-US" altLang="zh-CN" dirty="0">
                <a:solidFill>
                  <a:srgbClr val="00B050"/>
                </a:solidFill>
              </a:rPr>
              <a:t> </a:t>
            </a:r>
          </a:p>
          <a:p>
            <a:pPr lvl="2"/>
            <a:r>
              <a:rPr lang="en-US" altLang="zh-CN" dirty="0" err="1">
                <a:solidFill>
                  <a:srgbClr val="00B050"/>
                </a:solidFill>
              </a:rPr>
              <a:t>self.effi_model</a:t>
            </a:r>
            <a:r>
              <a:rPr lang="en-US" altLang="zh-CN" dirty="0">
                <a:solidFill>
                  <a:srgbClr val="00B050"/>
                </a:solidFill>
              </a:rPr>
              <a:t> = </a:t>
            </a:r>
            <a:r>
              <a:rPr lang="en-US" altLang="zh-CN" dirty="0" err="1">
                <a:solidFill>
                  <a:srgbClr val="00B050"/>
                </a:solidFill>
              </a:rPr>
              <a:t>effi_model</a:t>
            </a:r>
            <a:r>
              <a:rPr lang="en-US" altLang="zh-CN" dirty="0">
                <a:solidFill>
                  <a:srgbClr val="00B050"/>
                </a:solidFill>
              </a:rPr>
              <a:t> </a:t>
            </a:r>
          </a:p>
          <a:p>
            <a:pPr lvl="2"/>
            <a:r>
              <a:rPr lang="en-US" altLang="zh-CN" dirty="0" err="1">
                <a:solidFill>
                  <a:srgbClr val="00B050"/>
                </a:solidFill>
              </a:rPr>
              <a:t>self.fc</a:t>
            </a:r>
            <a:r>
              <a:rPr lang="en-US" altLang="zh-CN" dirty="0">
                <a:solidFill>
                  <a:srgbClr val="00B050"/>
                </a:solidFill>
              </a:rPr>
              <a:t> = </a:t>
            </a:r>
            <a:r>
              <a:rPr lang="en-US" altLang="zh-CN" dirty="0" err="1">
                <a:solidFill>
                  <a:srgbClr val="00B050"/>
                </a:solidFill>
              </a:rPr>
              <a:t>nn.Linear</a:t>
            </a:r>
            <a:r>
              <a:rPr lang="en-US" altLang="zh-CN" dirty="0">
                <a:solidFill>
                  <a:srgbClr val="00B050"/>
                </a:solidFill>
              </a:rPr>
              <a:t>(768 + 768, 3)</a:t>
            </a:r>
          </a:p>
          <a:p>
            <a:pPr lvl="2"/>
            <a:r>
              <a:rPr lang="en-US" altLang="zh-CN" dirty="0">
                <a:solidFill>
                  <a:srgbClr val="00B050"/>
                </a:solidFill>
              </a:rPr>
              <a:t>def __</a:t>
            </a:r>
            <a:r>
              <a:rPr lang="en-US" altLang="zh-CN" dirty="0" err="1">
                <a:solidFill>
                  <a:srgbClr val="00B050"/>
                </a:solidFill>
              </a:rPr>
              <a:t>init</a:t>
            </a:r>
            <a:r>
              <a:rPr lang="en-US" altLang="zh-CN" dirty="0">
                <a:solidFill>
                  <a:srgbClr val="00B050"/>
                </a:solidFill>
              </a:rPr>
              <a:t>__(self): </a:t>
            </a:r>
          </a:p>
          <a:p>
            <a:pPr lvl="2"/>
            <a:r>
              <a:rPr lang="en-US" altLang="zh-CN" dirty="0">
                <a:solidFill>
                  <a:srgbClr val="00B050"/>
                </a:solidFill>
              </a:rPr>
              <a:t>def forward(</a:t>
            </a:r>
            <a:r>
              <a:rPr lang="en-US" altLang="zh-CN" dirty="0" err="1">
                <a:solidFill>
                  <a:srgbClr val="00B050"/>
                </a:solidFill>
              </a:rPr>
              <a:t>self,data</a:t>
            </a:r>
            <a:r>
              <a:rPr lang="en-US" altLang="zh-CN" dirty="0">
                <a:solidFill>
                  <a:srgbClr val="00B050"/>
                </a:solidFill>
              </a:rPr>
              <a:t>): </a:t>
            </a:r>
            <a:r>
              <a:rPr lang="en-US" altLang="zh-CN" dirty="0" err="1">
                <a:solidFill>
                  <a:srgbClr val="00B050"/>
                </a:solidFill>
              </a:rPr>
              <a:t>input_ids</a:t>
            </a:r>
            <a:r>
              <a:rPr lang="en-US" altLang="zh-CN" dirty="0">
                <a:solidFill>
                  <a:srgbClr val="00B050"/>
                </a:solidFill>
              </a:rPr>
              <a:t>, </a:t>
            </a:r>
            <a:r>
              <a:rPr lang="en-US" altLang="zh-CN" dirty="0" err="1">
                <a:solidFill>
                  <a:srgbClr val="00B050"/>
                </a:solidFill>
              </a:rPr>
              <a:t>token_type_ids</a:t>
            </a:r>
            <a:r>
              <a:rPr lang="en-US" altLang="zh-CN" dirty="0">
                <a:solidFill>
                  <a:srgbClr val="00B050"/>
                </a:solidFill>
              </a:rPr>
              <a:t>, </a:t>
            </a:r>
            <a:r>
              <a:rPr lang="en-US" altLang="zh-CN" dirty="0" err="1">
                <a:solidFill>
                  <a:srgbClr val="00B050"/>
                </a:solidFill>
              </a:rPr>
              <a:t>attention_mask</a:t>
            </a:r>
            <a:r>
              <a:rPr lang="en-US" altLang="zh-CN" dirty="0">
                <a:solidFill>
                  <a:srgbClr val="00B050"/>
                </a:solidFill>
              </a:rPr>
              <a:t>, </a:t>
            </a:r>
            <a:r>
              <a:rPr lang="en-US" altLang="zh-CN" dirty="0" err="1">
                <a:solidFill>
                  <a:srgbClr val="00B050"/>
                </a:solidFill>
              </a:rPr>
              <a:t>img</a:t>
            </a:r>
            <a:r>
              <a:rPr lang="en-US" altLang="zh-CN" dirty="0">
                <a:solidFill>
                  <a:srgbClr val="00B050"/>
                </a:solidFill>
              </a:rPr>
              <a:t>, _ = data </a:t>
            </a:r>
            <a:r>
              <a:rPr lang="en-US" altLang="zh-CN" dirty="0" err="1">
                <a:solidFill>
                  <a:srgbClr val="00B050"/>
                </a:solidFill>
              </a:rPr>
              <a:t>input_ids</a:t>
            </a:r>
            <a:r>
              <a:rPr lang="en-US" altLang="zh-CN" dirty="0">
                <a:solidFill>
                  <a:srgbClr val="00B050"/>
                </a:solidFill>
              </a:rPr>
              <a:t>, </a:t>
            </a:r>
            <a:r>
              <a:rPr lang="en-US" altLang="zh-CN" dirty="0" err="1">
                <a:solidFill>
                  <a:srgbClr val="00B050"/>
                </a:solidFill>
              </a:rPr>
              <a:t>token_type_ids</a:t>
            </a:r>
            <a:r>
              <a:rPr lang="en-US" altLang="zh-CN" dirty="0">
                <a:solidFill>
                  <a:srgbClr val="00B050"/>
                </a:solidFill>
              </a:rPr>
              <a:t>, </a:t>
            </a:r>
            <a:r>
              <a:rPr lang="en-US" altLang="zh-CN" dirty="0" err="1">
                <a:solidFill>
                  <a:srgbClr val="00B050"/>
                </a:solidFill>
              </a:rPr>
              <a:t>attention_mask</a:t>
            </a:r>
            <a:r>
              <a:rPr lang="en-US" altLang="zh-CN" dirty="0">
                <a:solidFill>
                  <a:srgbClr val="00B050"/>
                </a:solidFill>
              </a:rPr>
              <a:t>, </a:t>
            </a:r>
            <a:r>
              <a:rPr lang="en-US" altLang="zh-CN" dirty="0" err="1">
                <a:solidFill>
                  <a:srgbClr val="00B050"/>
                </a:solidFill>
              </a:rPr>
              <a:t>img</a:t>
            </a:r>
            <a:r>
              <a:rPr lang="en-US" altLang="zh-CN" dirty="0">
                <a:solidFill>
                  <a:srgbClr val="00B050"/>
                </a:solidFill>
              </a:rPr>
              <a:t> = input_ids.to(device), \ token_type_ids.to(device), attention_mask.to(device), img.to(device) outputs = </a:t>
            </a:r>
            <a:r>
              <a:rPr lang="en-US" altLang="zh-CN" dirty="0" err="1">
                <a:solidFill>
                  <a:srgbClr val="00B050"/>
                </a:solidFill>
              </a:rPr>
              <a:t>self.bert_model</a:t>
            </a:r>
            <a:r>
              <a:rPr lang="en-US" altLang="zh-CN" dirty="0">
                <a:solidFill>
                  <a:srgbClr val="00B050"/>
                </a:solidFill>
              </a:rPr>
              <a:t>(</a:t>
            </a:r>
            <a:r>
              <a:rPr lang="en-US" altLang="zh-CN" dirty="0" err="1">
                <a:solidFill>
                  <a:srgbClr val="00B050"/>
                </a:solidFill>
              </a:rPr>
              <a:t>input_ids</a:t>
            </a:r>
            <a:r>
              <a:rPr lang="en-US" altLang="zh-CN" dirty="0">
                <a:solidFill>
                  <a:srgbClr val="00B050"/>
                </a:solidFill>
              </a:rPr>
              <a:t>=</a:t>
            </a:r>
            <a:r>
              <a:rPr lang="en-US" altLang="zh-CN" dirty="0" err="1">
                <a:solidFill>
                  <a:srgbClr val="00B050"/>
                </a:solidFill>
              </a:rPr>
              <a:t>input_ids</a:t>
            </a:r>
            <a:r>
              <a:rPr lang="en-US" altLang="zh-CN" dirty="0">
                <a:solidFill>
                  <a:srgbClr val="00B050"/>
                </a:solidFill>
              </a:rPr>
              <a:t>, #</a:t>
            </a:r>
            <a:r>
              <a:rPr lang="zh-CN" altLang="en-US" dirty="0">
                <a:solidFill>
                  <a:srgbClr val="00B050"/>
                </a:solidFill>
              </a:rPr>
              <a:t>输入文本的索引编码</a:t>
            </a:r>
          </a:p>
          <a:p>
            <a:pPr lvl="2"/>
            <a:r>
              <a:rPr lang="en-US" altLang="zh-CN" dirty="0">
                <a:solidFill>
                  <a:srgbClr val="00B050"/>
                </a:solidFill>
              </a:rPr>
              <a:t>                                                                        </a:t>
            </a:r>
            <a:r>
              <a:rPr lang="zh-CN" altLang="zh-CN" dirty="0">
                <a:solidFill>
                  <a:srgbClr val="00B050"/>
                </a:solidFill>
              </a:rPr>
              <a:t>attention_mask=attention_mask, token_type_ids=token_type_ids)</a:t>
            </a:r>
          </a:p>
          <a:p>
            <a:pPr lvl="2"/>
            <a:r>
              <a:rPr lang="zh-CN" altLang="zh-CN" dirty="0">
                <a:solidFill>
                  <a:srgbClr val="00B050"/>
                </a:solidFill>
              </a:rPr>
              <a:t>text_feature = outputs[1] #文本的特征，形状为 torch.Size([8, 768]) </a:t>
            </a:r>
          </a:p>
          <a:p>
            <a:pPr lvl="2"/>
            <a:r>
              <a:rPr lang="zh-CN" altLang="zh-CN" dirty="0">
                <a:solidFill>
                  <a:srgbClr val="00B050"/>
                </a:solidFill>
              </a:rPr>
              <a:t> effi_outputs = self.effi_model(img) #图像的特征，形状为 torch.Size([8, 768]) </a:t>
            </a:r>
          </a:p>
          <a:p>
            <a:pPr lvl="2"/>
            <a:r>
              <a:rPr lang="zh-CN" altLang="zh-CN" dirty="0">
                <a:solidFill>
                  <a:srgbClr val="00B050"/>
                </a:solidFill>
              </a:rPr>
              <a:t> #采用拼接融合方式，cat_feature 的形状为 torch.Size([8, 1536]): </a:t>
            </a:r>
          </a:p>
          <a:p>
            <a:pPr lvl="2"/>
            <a:r>
              <a:rPr lang="zh-CN" altLang="zh-CN" dirty="0">
                <a:solidFill>
                  <a:srgbClr val="00B050"/>
                </a:solidFill>
              </a:rPr>
              <a:t> cat_feature = torch.cat([text_feature, effi_outputs], -1) </a:t>
            </a:r>
          </a:p>
          <a:p>
            <a:pPr lvl="2"/>
            <a:r>
              <a:rPr lang="zh-CN" altLang="zh-CN" dirty="0">
                <a:solidFill>
                  <a:srgbClr val="00B050"/>
                </a:solidFill>
              </a:rPr>
              <a:t> out = self.fc(cat_feature) # torch.Size([16, 3]) </a:t>
            </a:r>
          </a:p>
          <a:p>
            <a:pPr lvl="2"/>
            <a:r>
              <a:rPr lang="zh-CN" altLang="zh-CN" dirty="0">
                <a:solidFill>
                  <a:srgbClr val="00B050"/>
                </a:solidFill>
              </a:rPr>
              <a:t> return out</a:t>
            </a:r>
          </a:p>
        </p:txBody>
      </p:sp>
      <p:sp>
        <p:nvSpPr>
          <p:cNvPr id="2"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10.3  </a:t>
            </a:r>
            <a:r>
              <a:rPr lang="zh-CN" altLang="en-US" sz="3200" b="1" dirty="0">
                <a:solidFill>
                  <a:prstClr val="white"/>
                </a:solidFill>
                <a:latin typeface="微软雅黑" panose="020B0503020204020204" pitchFamily="34" charset="-122"/>
                <a:ea typeface="微软雅黑" panose="020B0503020204020204" pitchFamily="34" charset="-122"/>
              </a:rPr>
              <a:t>多模态数据分类案例</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3100" y="1132205"/>
            <a:ext cx="11005185" cy="798830"/>
          </a:xfrm>
          <a:prstGeom prst="rect">
            <a:avLst/>
          </a:prstGeom>
          <a:noFill/>
        </p:spPr>
        <p:txBody>
          <a:bodyPr wrap="square" rtlCol="0">
            <a:spAutoFit/>
          </a:bodyPr>
          <a:lstStyle/>
          <a:p>
            <a:r>
              <a:rPr lang="zh-CN" altLang="en-US" sz="2200" dirty="0"/>
              <a:t>（</a:t>
            </a:r>
            <a:r>
              <a:rPr lang="en-US" altLang="zh-CN" sz="2200" dirty="0"/>
              <a:t>3</a:t>
            </a:r>
            <a:r>
              <a:rPr lang="zh-CN" altLang="en-US" sz="2200" dirty="0"/>
              <a:t>）定义函数 </a:t>
            </a:r>
            <a:r>
              <a:rPr lang="en-US" altLang="zh-CN" sz="2200" dirty="0"/>
              <a:t>train()</a:t>
            </a:r>
            <a:r>
              <a:rPr lang="zh-CN" altLang="en-US" sz="2200" dirty="0"/>
              <a:t>，用于对模型进行训练，代码如下：</a:t>
            </a:r>
            <a:endParaRPr lang="en-US" altLang="zh-CN" sz="2200" dirty="0"/>
          </a:p>
          <a:p>
            <a:r>
              <a:rPr lang="zh-CN" altLang="en-US" sz="2400" dirty="0"/>
              <a:t> </a:t>
            </a:r>
            <a:endParaRPr lang="zh-CN" altLang="zh-CN" sz="2200" dirty="0"/>
          </a:p>
        </p:txBody>
      </p:sp>
      <p:sp>
        <p:nvSpPr>
          <p:cNvPr id="5" name="文本框 4"/>
          <p:cNvSpPr txBox="1"/>
          <p:nvPr/>
        </p:nvSpPr>
        <p:spPr>
          <a:xfrm>
            <a:off x="673100" y="1503680"/>
            <a:ext cx="10841355" cy="5354320"/>
          </a:xfrm>
          <a:prstGeom prst="rect">
            <a:avLst/>
          </a:prstGeom>
          <a:noFill/>
        </p:spPr>
        <p:txBody>
          <a:bodyPr wrap="square" rtlCol="0">
            <a:spAutoFit/>
          </a:bodyPr>
          <a:lstStyle/>
          <a:p>
            <a:r>
              <a:rPr lang="zh-CN" altLang="zh-CN" dirty="0">
                <a:solidFill>
                  <a:srgbClr val="00B050"/>
                </a:solidFill>
              </a:rPr>
              <a:t>def train(model:Multi_Model, data_loader): #对模型进行训练</a:t>
            </a:r>
          </a:p>
          <a:p>
            <a:pPr indent="457200"/>
            <a:r>
              <a:rPr lang="zh-CN" altLang="zh-CN" dirty="0">
                <a:solidFill>
                  <a:srgbClr val="00B050"/>
                </a:solidFill>
              </a:rPr>
              <a:t>optimizer = optim.Adam(model.parameters(), lr=1e-4, weight_decay=1e-6, \ amsgrad=False) </a:t>
            </a:r>
          </a:p>
          <a:p>
            <a:pPr lvl="1"/>
            <a:r>
              <a:rPr lang="zh-CN" altLang="zh-CN" dirty="0">
                <a:solidFill>
                  <a:srgbClr val="00B050"/>
                </a:solidFill>
              </a:rPr>
              <a:t>scheduler = CosineAnnealingWarmRestarts(optimizer, T_0=10,\T_mult=1, eta_min=1e-6, last_epoch=-1) </a:t>
            </a:r>
          </a:p>
          <a:p>
            <a:r>
              <a:rPr lang="zh-CN" altLang="zh-CN" dirty="0">
                <a:solidFill>
                  <a:srgbClr val="00B050"/>
                </a:solidFill>
              </a:rPr>
              <a:t> </a:t>
            </a:r>
            <a:r>
              <a:rPr lang="en-US" altLang="zh-CN" dirty="0">
                <a:solidFill>
                  <a:srgbClr val="00B050"/>
                </a:solidFill>
              </a:rPr>
              <a:t>	</a:t>
            </a:r>
            <a:r>
              <a:rPr lang="zh-CN" altLang="zh-CN" dirty="0">
                <a:solidFill>
                  <a:srgbClr val="00B050"/>
                </a:solidFill>
              </a:rPr>
              <a:t>criterion = nn.CrossEntropyLoss() </a:t>
            </a:r>
          </a:p>
          <a:p>
            <a:r>
              <a:rPr lang="zh-CN" altLang="zh-CN" dirty="0">
                <a:solidFill>
                  <a:srgbClr val="00B050"/>
                </a:solidFill>
              </a:rPr>
              <a:t> </a:t>
            </a:r>
            <a:r>
              <a:rPr lang="en-US" altLang="zh-CN" dirty="0">
                <a:solidFill>
                  <a:srgbClr val="00B050"/>
                </a:solidFill>
              </a:rPr>
              <a:t>	</a:t>
            </a:r>
            <a:r>
              <a:rPr lang="zh-CN" altLang="zh-CN" dirty="0">
                <a:solidFill>
                  <a:srgbClr val="00B050"/>
                </a:solidFill>
              </a:rPr>
              <a:t>lr = scheduler.get_last_lr()[0] </a:t>
            </a:r>
          </a:p>
          <a:p>
            <a:r>
              <a:rPr lang="zh-CN" altLang="zh-CN" dirty="0">
                <a:solidFill>
                  <a:srgbClr val="00B050"/>
                </a:solidFill>
              </a:rPr>
              <a:t> </a:t>
            </a:r>
            <a:r>
              <a:rPr lang="en-US" altLang="zh-CN" dirty="0">
                <a:solidFill>
                  <a:srgbClr val="00B050"/>
                </a:solidFill>
              </a:rPr>
              <a:t>	</a:t>
            </a:r>
            <a:r>
              <a:rPr lang="zh-CN" altLang="zh-CN" dirty="0">
                <a:solidFill>
                  <a:srgbClr val="00B050"/>
                </a:solidFill>
              </a:rPr>
              <a:t>print('epochs :0 lr:{}'.format(lr)) </a:t>
            </a:r>
          </a:p>
          <a:p>
            <a:r>
              <a:rPr lang="zh-CN" altLang="zh-CN" dirty="0">
                <a:solidFill>
                  <a:srgbClr val="00B050"/>
                </a:solidFill>
              </a:rPr>
              <a:t> </a:t>
            </a:r>
            <a:r>
              <a:rPr lang="en-US" altLang="zh-CN" dirty="0">
                <a:solidFill>
                  <a:srgbClr val="00B050"/>
                </a:solidFill>
              </a:rPr>
              <a:t>	</a:t>
            </a:r>
            <a:r>
              <a:rPr lang="zh-CN" altLang="zh-CN" dirty="0">
                <a:solidFill>
                  <a:srgbClr val="00B050"/>
                </a:solidFill>
              </a:rPr>
              <a:t>print('训练中..........') </a:t>
            </a:r>
          </a:p>
          <a:p>
            <a:pPr indent="457200"/>
            <a:r>
              <a:rPr lang="zh-CN" altLang="zh-CN" dirty="0">
                <a:solidFill>
                  <a:srgbClr val="00B050"/>
                </a:solidFill>
              </a:rPr>
              <a:t>epochs = 11 </a:t>
            </a:r>
          </a:p>
          <a:p>
            <a:r>
              <a:rPr lang="zh-CN" altLang="zh-CN" dirty="0">
                <a:solidFill>
                  <a:srgbClr val="00B050"/>
                </a:solidFill>
              </a:rPr>
              <a:t> </a:t>
            </a:r>
            <a:r>
              <a:rPr lang="en-US" altLang="zh-CN" dirty="0">
                <a:solidFill>
                  <a:srgbClr val="00B050"/>
                </a:solidFill>
              </a:rPr>
              <a:t>	</a:t>
            </a:r>
            <a:r>
              <a:rPr lang="zh-CN" altLang="zh-CN" dirty="0">
                <a:solidFill>
                  <a:srgbClr val="00B050"/>
                </a:solidFill>
              </a:rPr>
              <a:t>for ep in range(epochs): </a:t>
            </a:r>
          </a:p>
          <a:p>
            <a:r>
              <a:rPr lang="zh-CN" altLang="zh-CN" dirty="0">
                <a:solidFill>
                  <a:srgbClr val="00B050"/>
                </a:solidFill>
              </a:rPr>
              <a:t> </a:t>
            </a:r>
            <a:r>
              <a:rPr lang="en-US" altLang="zh-CN" dirty="0">
                <a:solidFill>
                  <a:srgbClr val="00B050"/>
                </a:solidFill>
              </a:rPr>
              <a:t>		</a:t>
            </a:r>
            <a:r>
              <a:rPr lang="zh-CN" altLang="zh-CN" dirty="0">
                <a:solidFill>
                  <a:srgbClr val="00B050"/>
                </a:solidFill>
              </a:rPr>
              <a:t>for k,data in enumerate(data_loader): </a:t>
            </a:r>
          </a:p>
          <a:p>
            <a:r>
              <a:rPr lang="zh-CN" altLang="zh-CN" dirty="0">
                <a:solidFill>
                  <a:srgbClr val="00B050"/>
                </a:solidFill>
              </a:rPr>
              <a:t> </a:t>
            </a:r>
            <a:r>
              <a:rPr lang="en-US" altLang="zh-CN" dirty="0">
                <a:solidFill>
                  <a:srgbClr val="00B050"/>
                </a:solidFill>
              </a:rPr>
              <a:t>			</a:t>
            </a:r>
            <a:r>
              <a:rPr lang="zh-CN" altLang="zh-CN" dirty="0">
                <a:solidFill>
                  <a:srgbClr val="00B050"/>
                </a:solidFill>
              </a:rPr>
              <a:t>input_ids, token_type_ids, attention_mask, img, label = data </a:t>
            </a:r>
          </a:p>
          <a:p>
            <a:r>
              <a:rPr lang="zh-CN" altLang="zh-CN" dirty="0">
                <a:solidFill>
                  <a:srgbClr val="00B050"/>
                </a:solidFill>
              </a:rPr>
              <a:t> </a:t>
            </a:r>
            <a:r>
              <a:rPr lang="en-US" altLang="zh-CN" dirty="0">
                <a:solidFill>
                  <a:srgbClr val="00B050"/>
                </a:solidFill>
              </a:rPr>
              <a:t>			</a:t>
            </a:r>
            <a:r>
              <a:rPr lang="zh-CN" altLang="zh-CN" dirty="0">
                <a:solidFill>
                  <a:srgbClr val="00B050"/>
                </a:solidFill>
              </a:rPr>
              <a:t>label = label.to(device) </a:t>
            </a:r>
          </a:p>
          <a:p>
            <a:pPr marL="914400" lvl="2" indent="457200"/>
            <a:r>
              <a:rPr lang="zh-CN" altLang="zh-CN" dirty="0">
                <a:solidFill>
                  <a:srgbClr val="00B050"/>
                </a:solidFill>
              </a:rPr>
              <a:t>pre_y = model(data) </a:t>
            </a:r>
          </a:p>
          <a:p>
            <a:r>
              <a:rPr lang="zh-CN" altLang="zh-CN" dirty="0">
                <a:solidFill>
                  <a:srgbClr val="00B050"/>
                </a:solidFill>
              </a:rPr>
              <a:t> </a:t>
            </a:r>
            <a:r>
              <a:rPr lang="en-US" altLang="zh-CN" dirty="0">
                <a:solidFill>
                  <a:srgbClr val="00B050"/>
                </a:solidFill>
              </a:rPr>
              <a:t>			</a:t>
            </a:r>
            <a:r>
              <a:rPr lang="zh-CN" altLang="zh-CN" dirty="0">
                <a:solidFill>
                  <a:srgbClr val="00B050"/>
                </a:solidFill>
              </a:rPr>
              <a:t>loss = criterion(pre_y, label) </a:t>
            </a:r>
          </a:p>
          <a:p>
            <a:r>
              <a:rPr lang="zh-CN" altLang="zh-CN" dirty="0">
                <a:solidFill>
                  <a:srgbClr val="00B050"/>
                </a:solidFill>
              </a:rPr>
              <a:t> </a:t>
            </a:r>
            <a:r>
              <a:rPr lang="en-US" altLang="zh-CN" dirty="0">
                <a:solidFill>
                  <a:srgbClr val="00B050"/>
                </a:solidFill>
              </a:rPr>
              <a:t>			</a:t>
            </a:r>
            <a:r>
              <a:rPr lang="zh-CN" altLang="zh-CN" dirty="0">
                <a:solidFill>
                  <a:srgbClr val="00B050"/>
                </a:solidFill>
              </a:rPr>
              <a:t>optimizer.zero_grad() </a:t>
            </a:r>
          </a:p>
          <a:p>
            <a:r>
              <a:rPr lang="zh-CN" altLang="zh-CN" dirty="0">
                <a:solidFill>
                  <a:srgbClr val="00B050"/>
                </a:solidFill>
              </a:rPr>
              <a:t> </a:t>
            </a:r>
            <a:r>
              <a:rPr lang="en-US" altLang="zh-CN" dirty="0">
                <a:solidFill>
                  <a:srgbClr val="00B050"/>
                </a:solidFill>
              </a:rPr>
              <a:t>			</a:t>
            </a:r>
            <a:r>
              <a:rPr lang="zh-CN" altLang="zh-CN" dirty="0">
                <a:solidFill>
                  <a:srgbClr val="00B050"/>
                </a:solidFill>
              </a:rPr>
              <a:t>loss.backward() </a:t>
            </a:r>
          </a:p>
          <a:p>
            <a:r>
              <a:rPr lang="zh-CN" altLang="zh-CN" dirty="0">
                <a:solidFill>
                  <a:srgbClr val="00B050"/>
                </a:solidFill>
              </a:rPr>
              <a:t> </a:t>
            </a:r>
            <a:r>
              <a:rPr lang="en-US" altLang="zh-CN" dirty="0">
                <a:solidFill>
                  <a:srgbClr val="00B050"/>
                </a:solidFill>
              </a:rPr>
              <a:t>			</a:t>
            </a:r>
            <a:r>
              <a:rPr lang="zh-CN" altLang="zh-CN" dirty="0">
                <a:solidFill>
                  <a:srgbClr val="00B050"/>
                </a:solidFill>
              </a:rPr>
              <a:t>optimizer.step() </a:t>
            </a:r>
          </a:p>
          <a:p>
            <a:r>
              <a:rPr lang="zh-CN" altLang="zh-CN" dirty="0">
                <a:solidFill>
                  <a:srgbClr val="00B050"/>
                </a:solidFill>
              </a:rPr>
              <a:t> </a:t>
            </a:r>
            <a:r>
              <a:rPr lang="en-US" altLang="zh-CN" dirty="0">
                <a:solidFill>
                  <a:srgbClr val="00B050"/>
                </a:solidFill>
              </a:rPr>
              <a:t>	</a:t>
            </a:r>
            <a:r>
              <a:rPr lang="zh-CN" altLang="zh-CN" dirty="0">
                <a:solidFill>
                  <a:srgbClr val="00B050"/>
                </a:solidFill>
              </a:rPr>
              <a:t>scheduler.step() </a:t>
            </a:r>
          </a:p>
          <a:p>
            <a:endParaRPr lang="zh-CN" altLang="zh-CN" dirty="0">
              <a:solidFill>
                <a:srgbClr val="00B050"/>
              </a:solidFill>
            </a:endParaRPr>
          </a:p>
        </p:txBody>
      </p:sp>
      <p:sp>
        <p:nvSpPr>
          <p:cNvPr id="2"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10.3  </a:t>
            </a:r>
            <a:r>
              <a:rPr lang="zh-CN" altLang="en-US" sz="3200" b="1" dirty="0">
                <a:solidFill>
                  <a:prstClr val="white"/>
                </a:solidFill>
                <a:latin typeface="微软雅黑" panose="020B0503020204020204" pitchFamily="34" charset="-122"/>
                <a:ea typeface="微软雅黑" panose="020B0503020204020204" pitchFamily="34" charset="-122"/>
              </a:rPr>
              <a:t>多模态数据分类案例</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0" y="6093296"/>
            <a:ext cx="12217400" cy="864096"/>
          </a:xfrm>
          <a:prstGeom prst="rect">
            <a:avLst/>
          </a:prstGeom>
        </p:spPr>
      </p:pic>
      <p:pic>
        <p:nvPicPr>
          <p:cNvPr id="2" name="图片 1"/>
          <p:cNvPicPr>
            <a:picLocks noChangeAspect="1"/>
          </p:cNvPicPr>
          <p:nvPr/>
        </p:nvPicPr>
        <p:blipFill rotWithShape="1">
          <a:blip r:embed="rId4"/>
          <a:srcRect r="1004"/>
          <a:stretch>
            <a:fillRect/>
          </a:stretch>
        </p:blipFill>
        <p:spPr>
          <a:xfrm>
            <a:off x="1" y="0"/>
            <a:ext cx="12192000" cy="1543858"/>
          </a:xfrm>
          <a:prstGeom prst="rect">
            <a:avLst/>
          </a:prstGeom>
        </p:spPr>
      </p:pic>
      <p:pic>
        <p:nvPicPr>
          <p:cNvPr id="12" name="图片 11"/>
          <p:cNvPicPr>
            <a:picLocks noChangeAspect="1"/>
          </p:cNvPicPr>
          <p:nvPr/>
        </p:nvPicPr>
        <p:blipFill rotWithShape="1">
          <a:blip r:embed="rId4"/>
          <a:srcRect r="1004"/>
          <a:stretch>
            <a:fillRect/>
          </a:stretch>
        </p:blipFill>
        <p:spPr>
          <a:xfrm>
            <a:off x="-496" y="6093296"/>
            <a:ext cx="12192000" cy="864096"/>
          </a:xfrm>
          <a:prstGeom prst="rect">
            <a:avLst/>
          </a:prstGeom>
        </p:spPr>
      </p:pic>
      <p:sp>
        <p:nvSpPr>
          <p:cNvPr id="3" name="矩形 2"/>
          <p:cNvSpPr/>
          <p:nvPr/>
        </p:nvSpPr>
        <p:spPr>
          <a:xfrm>
            <a:off x="746264" y="3013501"/>
            <a:ext cx="10698480" cy="830997"/>
          </a:xfrm>
          <a:prstGeom prst="rect">
            <a:avLst/>
          </a:prstGeom>
        </p:spPr>
        <p:txBody>
          <a:bodyPr wrap="square">
            <a:spAutoFit/>
          </a:bodyPr>
          <a:lstStyle/>
          <a:p>
            <a:pPr algn="ctr"/>
            <a:r>
              <a:rPr lang="zh-CN" altLang="en-US" sz="4800" b="1" dirty="0">
                <a:solidFill>
                  <a:srgbClr val="C00000"/>
                </a:solidFill>
                <a:latin typeface="微软雅黑" panose="020B0503020204020204" pitchFamily="34" charset="-122"/>
                <a:ea typeface="微软雅黑" panose="020B0503020204020204" pitchFamily="34" charset="-122"/>
              </a:rPr>
              <a:t>第</a:t>
            </a:r>
            <a:r>
              <a:rPr lang="en-US" altLang="zh-CN" sz="4800" b="1" dirty="0">
                <a:solidFill>
                  <a:srgbClr val="C00000"/>
                </a:solidFill>
                <a:latin typeface="微软雅黑" panose="020B0503020204020204" pitchFamily="34" charset="-122"/>
                <a:ea typeface="微软雅黑" panose="020B0503020204020204" pitchFamily="34" charset="-122"/>
              </a:rPr>
              <a:t>10</a:t>
            </a:r>
            <a:r>
              <a:rPr lang="zh-CN" altLang="en-US" sz="4800" b="1" dirty="0">
                <a:solidFill>
                  <a:srgbClr val="C00000"/>
                </a:solidFill>
                <a:latin typeface="微软雅黑" panose="020B0503020204020204" pitchFamily="34" charset="-122"/>
                <a:ea typeface="微软雅黑" panose="020B0503020204020204" pitchFamily="34" charset="-122"/>
              </a:rPr>
              <a:t>章  多模态学习与多模态数据分类</a:t>
            </a:r>
          </a:p>
        </p:txBody>
      </p:sp>
      <p:pic>
        <p:nvPicPr>
          <p:cNvPr id="6" name="图片 5"/>
          <p:cNvPicPr>
            <a:picLocks noChangeAspect="1"/>
          </p:cNvPicPr>
          <p:nvPr/>
        </p:nvPicPr>
        <p:blipFill rotWithShape="1">
          <a:blip r:embed="rId5"/>
          <a:srcRect l="18793" t="3704" r="17232" b="4677"/>
          <a:stretch>
            <a:fillRect/>
          </a:stretch>
        </p:blipFill>
        <p:spPr>
          <a:xfrm>
            <a:off x="396239" y="95339"/>
            <a:ext cx="944881" cy="1353180"/>
          </a:xfrm>
          <a:prstGeom prst="rect">
            <a:avLst/>
          </a:prstGeom>
        </p:spPr>
      </p:pic>
      <p:sp>
        <p:nvSpPr>
          <p:cNvPr id="4" name="矩形 3"/>
          <p:cNvSpPr/>
          <p:nvPr/>
        </p:nvSpPr>
        <p:spPr>
          <a:xfrm>
            <a:off x="314960" y="6340678"/>
            <a:ext cx="10271760" cy="368300"/>
          </a:xfrm>
          <a:prstGeom prst="rect">
            <a:avLst/>
          </a:prstGeom>
        </p:spPr>
        <p:txBody>
          <a:bodyPr wrap="square">
            <a:spAutoFit/>
          </a:bodyPr>
          <a:lstStyle/>
          <a:p>
            <a:r>
              <a:rPr lang="zh-CN" altLang="en-US" dirty="0">
                <a:solidFill>
                  <a:schemeClr val="bg1"/>
                </a:solidFill>
              </a:rPr>
              <a:t>蒙祖强，欧元汉 编著. 深度学习理论与应用. 北京: 清华大学出版社，2023年</a:t>
            </a:r>
            <a:r>
              <a:rPr lang="en-US" altLang="zh-CN" dirty="0">
                <a:solidFill>
                  <a:schemeClr val="bg1"/>
                </a:solidFill>
              </a:rPr>
              <a:t>7</a:t>
            </a:r>
            <a:r>
              <a:rPr lang="zh-CN" altLang="en-US" dirty="0">
                <a:solidFill>
                  <a:schemeClr val="bg1"/>
                </a:solidFill>
              </a:rPr>
              <a:t>月.</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73100" y="1503680"/>
            <a:ext cx="10841355" cy="2861310"/>
          </a:xfrm>
          <a:prstGeom prst="rect">
            <a:avLst/>
          </a:prstGeom>
          <a:noFill/>
        </p:spPr>
        <p:txBody>
          <a:bodyPr wrap="square" rtlCol="0">
            <a:spAutoFit/>
          </a:bodyPr>
          <a:lstStyle/>
          <a:p>
            <a:pPr marL="457200" lvl="1" indent="457200"/>
            <a:r>
              <a:rPr lang="zh-CN" altLang="zh-CN" dirty="0">
                <a:solidFill>
                  <a:srgbClr val="00B050"/>
                </a:solidFill>
              </a:rPr>
              <a:t>lr = scheduler.get_last_lr()[0] </a:t>
            </a:r>
          </a:p>
          <a:p>
            <a:r>
              <a:rPr lang="zh-CN" altLang="zh-CN" dirty="0">
                <a:solidFill>
                  <a:srgbClr val="00B050"/>
                </a:solidFill>
              </a:rPr>
              <a:t> </a:t>
            </a:r>
            <a:r>
              <a:rPr lang="en-US" altLang="zh-CN" dirty="0">
                <a:solidFill>
                  <a:srgbClr val="00B050"/>
                </a:solidFill>
              </a:rPr>
              <a:t>		</a:t>
            </a:r>
            <a:r>
              <a:rPr lang="zh-CN" altLang="zh-CN" dirty="0">
                <a:solidFill>
                  <a:srgbClr val="00B050"/>
                </a:solidFill>
              </a:rPr>
              <a:t>if not ep + 1 == epochs: </a:t>
            </a:r>
          </a:p>
          <a:p>
            <a:r>
              <a:rPr lang="zh-CN" altLang="zh-CN" dirty="0">
                <a:solidFill>
                  <a:srgbClr val="00B050"/>
                </a:solidFill>
              </a:rPr>
              <a:t> </a:t>
            </a:r>
            <a:r>
              <a:rPr lang="en-US" altLang="zh-CN" dirty="0">
                <a:solidFill>
                  <a:srgbClr val="00B050"/>
                </a:solidFill>
              </a:rPr>
              <a:t>			</a:t>
            </a:r>
            <a:r>
              <a:rPr lang="zh-CN" altLang="zh-CN" dirty="0">
                <a:solidFill>
                  <a:srgbClr val="00B050"/>
                </a:solidFill>
              </a:rPr>
              <a:t>print('epochs :{} lr:{:.6f}'.format(ep + 1, lr)) </a:t>
            </a:r>
          </a:p>
          <a:p>
            <a:r>
              <a:rPr lang="zh-CN" altLang="zh-CN" dirty="0">
                <a:solidFill>
                  <a:srgbClr val="00B050"/>
                </a:solidFill>
              </a:rPr>
              <a:t> </a:t>
            </a:r>
            <a:r>
              <a:rPr lang="en-US" altLang="zh-CN" dirty="0">
                <a:solidFill>
                  <a:srgbClr val="00B050"/>
                </a:solidFill>
              </a:rPr>
              <a:t>		</a:t>
            </a:r>
            <a:r>
              <a:rPr lang="zh-CN" altLang="zh-CN" dirty="0">
                <a:solidFill>
                  <a:srgbClr val="00B050"/>
                </a:solidFill>
              </a:rPr>
              <a:t>if ep % 5 == 0: #每 5 轮循环保存一次模型参数</a:t>
            </a:r>
          </a:p>
          <a:p>
            <a:pPr marL="914400" lvl="2" indent="457200"/>
            <a:r>
              <a:rPr lang="zh-CN" altLang="zh-CN" dirty="0">
                <a:solidFill>
                  <a:srgbClr val="00B050"/>
                </a:solidFill>
              </a:rPr>
              <a:t>torch.save({'model_state_dict': model.state_dict()}, f'multi_model_new.pt') </a:t>
            </a:r>
          </a:p>
          <a:p>
            <a:r>
              <a:rPr lang="zh-CN" altLang="zh-CN" dirty="0">
                <a:solidFill>
                  <a:srgbClr val="00B050"/>
                </a:solidFill>
              </a:rPr>
              <a:t> </a:t>
            </a:r>
            <a:r>
              <a:rPr lang="en-US" altLang="zh-CN" dirty="0">
                <a:solidFill>
                  <a:srgbClr val="00B050"/>
                </a:solidFill>
              </a:rPr>
              <a:t>			</a:t>
            </a:r>
            <a:r>
              <a:rPr lang="zh-CN" altLang="zh-CN" dirty="0">
                <a:solidFill>
                  <a:srgbClr val="00B050"/>
                </a:solidFill>
              </a:rPr>
              <a:t>check_point = torch.load(f'multi_model_new.pt') </a:t>
            </a:r>
          </a:p>
          <a:p>
            <a:r>
              <a:rPr lang="zh-CN" altLang="zh-CN" dirty="0">
                <a:solidFill>
                  <a:srgbClr val="00B050"/>
                </a:solidFill>
              </a:rPr>
              <a:t> </a:t>
            </a:r>
            <a:r>
              <a:rPr lang="en-US" altLang="zh-CN" dirty="0">
                <a:solidFill>
                  <a:srgbClr val="00B050"/>
                </a:solidFill>
              </a:rPr>
              <a:t>			</a:t>
            </a:r>
            <a:r>
              <a:rPr lang="zh-CN" altLang="zh-CN" dirty="0">
                <a:solidFill>
                  <a:srgbClr val="00B050"/>
                </a:solidFill>
              </a:rPr>
              <a:t>model.load_state_dict(check_point['model_state_dict']) </a:t>
            </a:r>
          </a:p>
          <a:p>
            <a:r>
              <a:rPr lang="zh-CN" altLang="zh-CN" dirty="0">
                <a:solidFill>
                  <a:srgbClr val="00B050"/>
                </a:solidFill>
              </a:rPr>
              <a:t> </a:t>
            </a:r>
            <a:r>
              <a:rPr lang="en-US" altLang="zh-CN" dirty="0">
                <a:solidFill>
                  <a:srgbClr val="00B050"/>
                </a:solidFill>
              </a:rPr>
              <a:t>		</a:t>
            </a:r>
            <a:r>
              <a:rPr lang="zh-CN" altLang="zh-CN" dirty="0">
                <a:solidFill>
                  <a:srgbClr val="00B050"/>
                </a:solidFill>
              </a:rPr>
              <a:t>torch.save({'model_state_dict': model.state_dict()}, f'multi_model_new.pt') </a:t>
            </a:r>
          </a:p>
          <a:p>
            <a:pPr marL="457200" lvl="1" indent="457200"/>
            <a:r>
              <a:rPr lang="zh-CN" altLang="zh-CN" dirty="0">
                <a:solidFill>
                  <a:srgbClr val="00B050"/>
                </a:solidFill>
              </a:rPr>
              <a:t> print('训练完毕！') </a:t>
            </a:r>
          </a:p>
          <a:p>
            <a:r>
              <a:rPr lang="zh-CN" altLang="zh-CN" dirty="0">
                <a:solidFill>
                  <a:srgbClr val="00B050"/>
                </a:solidFill>
              </a:rPr>
              <a:t> </a:t>
            </a:r>
            <a:r>
              <a:rPr lang="en-US" altLang="zh-CN" dirty="0">
                <a:solidFill>
                  <a:srgbClr val="00B050"/>
                </a:solidFill>
              </a:rPr>
              <a:t>		</a:t>
            </a:r>
            <a:r>
              <a:rPr lang="zh-CN" altLang="zh-CN" dirty="0">
                <a:solidFill>
                  <a:srgbClr val="00B050"/>
                </a:solidFill>
              </a:rPr>
              <a:t>return None</a:t>
            </a:r>
          </a:p>
        </p:txBody>
      </p:sp>
      <p:sp>
        <p:nvSpPr>
          <p:cNvPr id="2"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10.3  </a:t>
            </a:r>
            <a:r>
              <a:rPr lang="zh-CN" altLang="en-US" sz="3200" b="1" dirty="0">
                <a:solidFill>
                  <a:prstClr val="white"/>
                </a:solidFill>
                <a:latin typeface="微软雅黑" panose="020B0503020204020204" pitchFamily="34" charset="-122"/>
                <a:ea typeface="微软雅黑" panose="020B0503020204020204" pitchFamily="34" charset="-122"/>
              </a:rPr>
              <a:t>多模态数据分类案例</a:t>
            </a:r>
          </a:p>
        </p:txBody>
      </p:sp>
      <p:sp>
        <p:nvSpPr>
          <p:cNvPr id="6" name="文本框 5"/>
          <p:cNvSpPr txBox="1"/>
          <p:nvPr>
            <p:custDataLst>
              <p:tags r:id="rId1"/>
            </p:custDataLst>
          </p:nvPr>
        </p:nvSpPr>
        <p:spPr>
          <a:xfrm>
            <a:off x="673100" y="4582160"/>
            <a:ext cx="10976610" cy="1445260"/>
          </a:xfrm>
          <a:prstGeom prst="rect">
            <a:avLst/>
          </a:prstGeom>
          <a:noFill/>
        </p:spPr>
        <p:txBody>
          <a:bodyPr wrap="square" rtlCol="0">
            <a:spAutoFit/>
          </a:bodyPr>
          <a:lstStyle/>
          <a:p>
            <a:r>
              <a:rPr sz="2200" dirty="0"/>
              <a:t>训练过程使用了学习率衰减技术，实际上是一种学习率的周期性循环衰减方法。其中，初始学习率设置为 1e-4，最小学习率为 1e-6，学习率逐轮减小，每 10 轮重新循环。此外，每循环 5 轮保存一次模型参数。与保存整个模型相比，仅保存模型参数的方式可以提高保存速度，加快训练过程。</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5915" y="1469390"/>
            <a:ext cx="11784330" cy="429895"/>
          </a:xfrm>
          <a:prstGeom prst="rect">
            <a:avLst/>
          </a:prstGeom>
          <a:noFill/>
        </p:spPr>
        <p:txBody>
          <a:bodyPr wrap="square" rtlCol="0">
            <a:spAutoFit/>
          </a:bodyPr>
          <a:lstStyle/>
          <a:p>
            <a:r>
              <a:rPr lang="zh-CN" altLang="en-US" sz="2200" dirty="0"/>
              <a:t>以下是测试模型准确率的函数，该函数跟训练函数 </a:t>
            </a:r>
            <a:r>
              <a:rPr lang="en-US" altLang="zh-CN" sz="2200" dirty="0"/>
              <a:t>train()</a:t>
            </a:r>
            <a:r>
              <a:rPr lang="zh-CN" altLang="en-US" sz="2200" dirty="0"/>
              <a:t>的部分代码相似：</a:t>
            </a:r>
            <a:endParaRPr lang="zh-CN" altLang="zh-CN" sz="2200" dirty="0"/>
          </a:p>
        </p:txBody>
      </p:sp>
      <p:sp>
        <p:nvSpPr>
          <p:cNvPr id="5" name="文本框 4"/>
          <p:cNvSpPr txBox="1"/>
          <p:nvPr/>
        </p:nvSpPr>
        <p:spPr>
          <a:xfrm>
            <a:off x="464820" y="1899285"/>
            <a:ext cx="8286750" cy="3969385"/>
          </a:xfrm>
          <a:prstGeom prst="rect">
            <a:avLst/>
          </a:prstGeom>
          <a:noFill/>
        </p:spPr>
        <p:txBody>
          <a:bodyPr wrap="square" rtlCol="0">
            <a:spAutoFit/>
          </a:bodyPr>
          <a:lstStyle/>
          <a:p>
            <a:r>
              <a:rPr lang="en-US" altLang="zh-CN" dirty="0">
                <a:solidFill>
                  <a:srgbClr val="00B050"/>
                </a:solidFill>
              </a:rPr>
              <a:t>def getAccOnadataset(model:Multi_Model, data_loader): #测试模型的准确率</a:t>
            </a:r>
          </a:p>
          <a:p>
            <a:pPr indent="457200"/>
            <a:r>
              <a:rPr lang="en-US" altLang="zh-CN" dirty="0">
                <a:solidFill>
                  <a:srgbClr val="00B050"/>
                </a:solidFill>
              </a:rPr>
              <a:t>model.eval() </a:t>
            </a:r>
          </a:p>
          <a:p>
            <a:pPr indent="457200"/>
            <a:r>
              <a:rPr lang="en-US" altLang="zh-CN" dirty="0">
                <a:solidFill>
                  <a:srgbClr val="00B050"/>
                </a:solidFill>
              </a:rPr>
              <a:t>correct = 0 </a:t>
            </a:r>
          </a:p>
          <a:p>
            <a:pPr indent="457200"/>
            <a:r>
              <a:rPr lang="en-US" altLang="zh-CN" dirty="0">
                <a:solidFill>
                  <a:srgbClr val="00B050"/>
                </a:solidFill>
              </a:rPr>
              <a:t>with torch.no_grad(): </a:t>
            </a:r>
          </a:p>
          <a:p>
            <a:pPr marL="457200" lvl="1" indent="457200"/>
            <a:r>
              <a:rPr lang="en-US" altLang="zh-CN" dirty="0">
                <a:solidFill>
                  <a:srgbClr val="00B050"/>
                </a:solidFill>
              </a:rPr>
              <a:t>for i, data in enumerate(data_loader): </a:t>
            </a:r>
          </a:p>
          <a:p>
            <a:pPr marL="914400" lvl="2" indent="457200"/>
            <a:r>
              <a:rPr lang="en-US" altLang="zh-CN" dirty="0">
                <a:solidFill>
                  <a:srgbClr val="00B050"/>
                </a:solidFill>
              </a:rPr>
              <a:t>input_ids, token_type_ids, attention_mask, img, label = data </a:t>
            </a:r>
          </a:p>
          <a:p>
            <a:pPr marL="914400" lvl="2" indent="457200"/>
            <a:r>
              <a:rPr lang="en-US" altLang="zh-CN" dirty="0">
                <a:solidFill>
                  <a:srgbClr val="00B050"/>
                </a:solidFill>
              </a:rPr>
              <a:t>label = label.to(device) </a:t>
            </a:r>
          </a:p>
          <a:p>
            <a:pPr marL="914400" lvl="2" indent="457200"/>
            <a:r>
              <a:rPr lang="en-US" altLang="zh-CN" dirty="0">
                <a:solidFill>
                  <a:srgbClr val="00B050"/>
                </a:solidFill>
              </a:rPr>
              <a:t>pre_y = multi_model(data) </a:t>
            </a:r>
          </a:p>
          <a:p>
            <a:pPr marL="914400" lvl="2" indent="457200"/>
            <a:r>
              <a:rPr lang="en-US" altLang="zh-CN" dirty="0">
                <a:solidFill>
                  <a:srgbClr val="00B050"/>
                </a:solidFill>
              </a:rPr>
              <a:t>pre_y = torch.argmax(pre_y, dim=1) </a:t>
            </a:r>
          </a:p>
          <a:p>
            <a:pPr marL="914400" lvl="2" indent="457200"/>
            <a:r>
              <a:rPr lang="en-US" altLang="zh-CN" dirty="0">
                <a:solidFill>
                  <a:srgbClr val="00B050"/>
                </a:solidFill>
              </a:rPr>
              <a:t>t = (pre_y == label).long().sum() </a:t>
            </a:r>
          </a:p>
          <a:p>
            <a:pPr marL="914400" lvl="2" indent="457200"/>
            <a:r>
              <a:rPr lang="en-US" altLang="zh-CN" dirty="0">
                <a:solidFill>
                  <a:srgbClr val="00B050"/>
                </a:solidFill>
              </a:rPr>
              <a:t>correct += t </a:t>
            </a:r>
          </a:p>
          <a:p>
            <a:pPr marL="457200" lvl="1" indent="457200"/>
            <a:r>
              <a:rPr lang="en-US" altLang="zh-CN" dirty="0">
                <a:solidFill>
                  <a:srgbClr val="00B050"/>
                </a:solidFill>
              </a:rPr>
              <a:t>correct = 1. * correct / len(data_loader.dataset) </a:t>
            </a:r>
          </a:p>
          <a:p>
            <a:pPr indent="457200"/>
            <a:r>
              <a:rPr lang="en-US" altLang="zh-CN" dirty="0">
                <a:solidFill>
                  <a:srgbClr val="00B050"/>
                </a:solidFill>
              </a:rPr>
              <a:t>model.train() </a:t>
            </a:r>
          </a:p>
          <a:p>
            <a:r>
              <a:rPr lang="en-US" altLang="zh-CN" dirty="0">
                <a:solidFill>
                  <a:srgbClr val="00B050"/>
                </a:solidFill>
              </a:rPr>
              <a:t> 	return correct.item()</a:t>
            </a:r>
          </a:p>
        </p:txBody>
      </p:sp>
      <p:sp>
        <p:nvSpPr>
          <p:cNvPr id="2"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10.3  </a:t>
            </a:r>
            <a:r>
              <a:rPr lang="zh-CN" altLang="en-US" sz="3200" b="1" dirty="0">
                <a:solidFill>
                  <a:prstClr val="white"/>
                </a:solidFill>
                <a:latin typeface="微软雅黑" panose="020B0503020204020204" pitchFamily="34" charset="-122"/>
                <a:ea typeface="微软雅黑" panose="020B0503020204020204" pitchFamily="34" charset="-122"/>
              </a:rPr>
              <a:t>多模态数据分类案例</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0825" y="1104265"/>
            <a:ext cx="11799570" cy="706755"/>
          </a:xfrm>
          <a:prstGeom prst="rect">
            <a:avLst/>
          </a:prstGeom>
          <a:noFill/>
        </p:spPr>
        <p:txBody>
          <a:bodyPr wrap="square" rtlCol="0">
            <a:spAutoFit/>
          </a:bodyPr>
          <a:lstStyle/>
          <a:p>
            <a:r>
              <a:rPr lang="zh-CN" altLang="en-US" sz="2000" dirty="0"/>
              <a:t>（</a:t>
            </a:r>
            <a:r>
              <a:rPr lang="en-US" altLang="zh-CN" sz="2000" dirty="0"/>
              <a:t>4</a:t>
            </a:r>
            <a:r>
              <a:rPr lang="zh-CN" altLang="en-US" sz="2000" dirty="0"/>
              <a:t>）编写主函数代码。通过调用上述函数，读取文本数据和图像数据，并进行张量化和打包，然后创建网络类实例，构建网络模型，并利用文本和图像张量对模型进行训练，最后测试模型的准确率。</a:t>
            </a:r>
            <a:endParaRPr lang="zh-CN" altLang="zh-CN" sz="2000" dirty="0"/>
          </a:p>
        </p:txBody>
      </p:sp>
      <p:sp>
        <p:nvSpPr>
          <p:cNvPr id="5" name="文本框 4"/>
          <p:cNvSpPr txBox="1"/>
          <p:nvPr/>
        </p:nvSpPr>
        <p:spPr>
          <a:xfrm>
            <a:off x="760095" y="1735455"/>
            <a:ext cx="10500360" cy="4799965"/>
          </a:xfrm>
          <a:prstGeom prst="rect">
            <a:avLst/>
          </a:prstGeom>
          <a:noFill/>
        </p:spPr>
        <p:txBody>
          <a:bodyPr wrap="square" rtlCol="0">
            <a:spAutoFit/>
          </a:bodyPr>
          <a:lstStyle/>
          <a:p>
            <a:r>
              <a:rPr lang="en-US" altLang="zh-CN" dirty="0">
                <a:solidFill>
                  <a:srgbClr val="00B050"/>
                </a:solidFill>
              </a:rPr>
              <a:t>if __name__ == '__main__': </a:t>
            </a:r>
          </a:p>
          <a:p>
            <a:r>
              <a:rPr lang="zh-CN" altLang="zh-CN" dirty="0">
                <a:solidFill>
                  <a:srgbClr val="00B050"/>
                </a:solidFill>
              </a:rPr>
              <a:t> </a:t>
            </a:r>
            <a:r>
              <a:rPr lang="en-US" altLang="zh-CN" dirty="0">
                <a:solidFill>
                  <a:srgbClr val="00B050"/>
                </a:solidFill>
              </a:rPr>
              <a:t>	</a:t>
            </a:r>
            <a:r>
              <a:rPr lang="zh-CN" altLang="zh-CN" dirty="0">
                <a:solidFill>
                  <a:srgbClr val="00B050"/>
                </a:solidFill>
              </a:rPr>
              <a:t>batch_size = 8 </a:t>
            </a:r>
          </a:p>
          <a:p>
            <a:r>
              <a:rPr lang="zh-CN" altLang="zh-CN" dirty="0">
                <a:solidFill>
                  <a:srgbClr val="00B050"/>
                </a:solidFill>
              </a:rPr>
              <a:t> </a:t>
            </a:r>
            <a:r>
              <a:rPr lang="en-US" altLang="zh-CN" dirty="0">
                <a:solidFill>
                  <a:srgbClr val="00B050"/>
                </a:solidFill>
              </a:rPr>
              <a:t>	</a:t>
            </a:r>
            <a:r>
              <a:rPr lang="zh-CN" altLang="zh-CN" dirty="0">
                <a:solidFill>
                  <a:srgbClr val="00B050"/>
                </a:solidFill>
              </a:rPr>
              <a:t>path = r'.\data\multimodal-cla' </a:t>
            </a:r>
          </a:p>
          <a:p>
            <a:r>
              <a:rPr lang="zh-CN" altLang="zh-CN" dirty="0">
                <a:solidFill>
                  <a:srgbClr val="00B050"/>
                </a:solidFill>
              </a:rPr>
              <a:t> </a:t>
            </a:r>
            <a:r>
              <a:rPr lang="en-US" altLang="zh-CN" dirty="0">
                <a:solidFill>
                  <a:srgbClr val="00B050"/>
                </a:solidFill>
              </a:rPr>
              <a:t>	</a:t>
            </a:r>
            <a:r>
              <a:rPr lang="zh-CN" altLang="zh-CN" dirty="0">
                <a:solidFill>
                  <a:srgbClr val="00B050"/>
                </a:solidFill>
              </a:rPr>
              <a:t>samples_train = get_txt_img_lb(path, 'ID-label-train.txt') # 读取训练集,3609 </a:t>
            </a:r>
          </a:p>
          <a:p>
            <a:r>
              <a:rPr lang="zh-CN" altLang="zh-CN" dirty="0">
                <a:solidFill>
                  <a:srgbClr val="00B050"/>
                </a:solidFill>
              </a:rPr>
              <a:t> </a:t>
            </a:r>
            <a:r>
              <a:rPr lang="en-US" altLang="zh-CN" dirty="0">
                <a:solidFill>
                  <a:srgbClr val="00B050"/>
                </a:solidFill>
              </a:rPr>
              <a:t>	</a:t>
            </a:r>
            <a:r>
              <a:rPr lang="zh-CN" altLang="zh-CN" dirty="0">
                <a:solidFill>
                  <a:srgbClr val="00B050"/>
                </a:solidFill>
              </a:rPr>
              <a:t>samples_test = get_txt_img_lb(path, 'ID-label-test.txt') # 读取测试集,902 </a:t>
            </a:r>
          </a:p>
          <a:p>
            <a:pPr indent="457200"/>
            <a:r>
              <a:rPr lang="zh-CN" altLang="zh-CN" dirty="0">
                <a:solidFill>
                  <a:srgbClr val="00B050"/>
                </a:solidFill>
              </a:rPr>
              <a:t> # 实例化训练集和测试集</a:t>
            </a:r>
          </a:p>
          <a:p>
            <a:r>
              <a:rPr lang="zh-CN" altLang="zh-CN" dirty="0">
                <a:solidFill>
                  <a:srgbClr val="00B050"/>
                </a:solidFill>
              </a:rPr>
              <a:t> </a:t>
            </a:r>
            <a:r>
              <a:rPr lang="en-US" altLang="zh-CN" dirty="0">
                <a:solidFill>
                  <a:srgbClr val="00B050"/>
                </a:solidFill>
              </a:rPr>
              <a:t>	</a:t>
            </a:r>
            <a:r>
              <a:rPr lang="zh-CN" altLang="zh-CN" dirty="0">
                <a:solidFill>
                  <a:srgbClr val="00B050"/>
                </a:solidFill>
              </a:rPr>
              <a:t>train_dataset = MyDataSet(samples_train) </a:t>
            </a:r>
          </a:p>
          <a:p>
            <a:r>
              <a:rPr lang="zh-CN" altLang="zh-CN" dirty="0">
                <a:solidFill>
                  <a:srgbClr val="00B050"/>
                </a:solidFill>
              </a:rPr>
              <a:t> </a:t>
            </a:r>
            <a:r>
              <a:rPr lang="en-US" altLang="zh-CN" dirty="0">
                <a:solidFill>
                  <a:srgbClr val="00B050"/>
                </a:solidFill>
              </a:rPr>
              <a:t>	</a:t>
            </a:r>
            <a:r>
              <a:rPr lang="zh-CN" altLang="zh-CN" dirty="0">
                <a:solidFill>
                  <a:srgbClr val="00B050"/>
                </a:solidFill>
              </a:rPr>
              <a:t>train_loader = DataLoader(train_dataset, batch_size=batch_size, shuffle=True) </a:t>
            </a:r>
          </a:p>
          <a:p>
            <a:r>
              <a:rPr lang="zh-CN" altLang="zh-CN" dirty="0">
                <a:solidFill>
                  <a:srgbClr val="00B050"/>
                </a:solidFill>
              </a:rPr>
              <a:t> </a:t>
            </a:r>
            <a:r>
              <a:rPr lang="en-US" altLang="zh-CN" dirty="0">
                <a:solidFill>
                  <a:srgbClr val="00B050"/>
                </a:solidFill>
              </a:rPr>
              <a:t>	</a:t>
            </a:r>
            <a:r>
              <a:rPr lang="zh-CN" altLang="zh-CN" dirty="0">
                <a:solidFill>
                  <a:srgbClr val="00B050"/>
                </a:solidFill>
              </a:rPr>
              <a:t>test_dataset = MyDataSet(samples_test) </a:t>
            </a:r>
          </a:p>
          <a:p>
            <a:r>
              <a:rPr lang="zh-CN" altLang="zh-CN" dirty="0">
                <a:solidFill>
                  <a:srgbClr val="00B050"/>
                </a:solidFill>
              </a:rPr>
              <a:t> </a:t>
            </a:r>
            <a:r>
              <a:rPr lang="en-US" altLang="zh-CN" dirty="0">
                <a:solidFill>
                  <a:srgbClr val="00B050"/>
                </a:solidFill>
              </a:rPr>
              <a:t>	</a:t>
            </a:r>
            <a:r>
              <a:rPr lang="zh-CN" altLang="zh-CN" dirty="0">
                <a:solidFill>
                  <a:srgbClr val="00B050"/>
                </a:solidFill>
              </a:rPr>
              <a:t>test_loader = DataLoader(test_dataset, batch_size=batch_size, shuffle=True) </a:t>
            </a:r>
          </a:p>
          <a:p>
            <a:r>
              <a:rPr lang="zh-CN" altLang="zh-CN" dirty="0">
                <a:solidFill>
                  <a:srgbClr val="00B050"/>
                </a:solidFill>
              </a:rPr>
              <a:t> </a:t>
            </a:r>
            <a:r>
              <a:rPr lang="en-US" altLang="zh-CN" dirty="0">
                <a:solidFill>
                  <a:srgbClr val="00B050"/>
                </a:solidFill>
              </a:rPr>
              <a:t>	</a:t>
            </a:r>
            <a:r>
              <a:rPr lang="zh-CN" altLang="zh-CN" dirty="0">
                <a:solidFill>
                  <a:srgbClr val="00B050"/>
                </a:solidFill>
              </a:rPr>
              <a:t>multi_model = Multi_Model().to(device) </a:t>
            </a:r>
          </a:p>
          <a:p>
            <a:r>
              <a:rPr lang="zh-CN" altLang="zh-CN" dirty="0">
                <a:solidFill>
                  <a:srgbClr val="00B050"/>
                </a:solidFill>
              </a:rPr>
              <a:t> </a:t>
            </a:r>
            <a:r>
              <a:rPr lang="en-US" altLang="zh-CN" dirty="0">
                <a:solidFill>
                  <a:srgbClr val="00B050"/>
                </a:solidFill>
              </a:rPr>
              <a:t>	</a:t>
            </a:r>
            <a:r>
              <a:rPr lang="zh-CN" altLang="zh-CN" dirty="0">
                <a:solidFill>
                  <a:srgbClr val="00B050"/>
                </a:solidFill>
              </a:rPr>
              <a:t>train(multi_model, train_loader) #对模型进行训练</a:t>
            </a:r>
          </a:p>
          <a:p>
            <a:r>
              <a:rPr lang="zh-CN" altLang="zh-CN" dirty="0">
                <a:solidFill>
                  <a:srgbClr val="00B050"/>
                </a:solidFill>
              </a:rPr>
              <a:t> </a:t>
            </a:r>
            <a:r>
              <a:rPr lang="en-US" altLang="zh-CN" dirty="0">
                <a:solidFill>
                  <a:srgbClr val="00B050"/>
                </a:solidFill>
              </a:rPr>
              <a:t>	</a:t>
            </a:r>
            <a:r>
              <a:rPr lang="zh-CN" altLang="zh-CN" dirty="0">
                <a:solidFill>
                  <a:srgbClr val="00B050"/>
                </a:solidFill>
              </a:rPr>
              <a:t>print('测试中..........') </a:t>
            </a:r>
          </a:p>
          <a:p>
            <a:r>
              <a:rPr lang="zh-CN" altLang="zh-CN" dirty="0">
                <a:solidFill>
                  <a:srgbClr val="00B050"/>
                </a:solidFill>
              </a:rPr>
              <a:t> </a:t>
            </a:r>
            <a:r>
              <a:rPr lang="en-US" altLang="zh-CN" dirty="0">
                <a:solidFill>
                  <a:srgbClr val="00B050"/>
                </a:solidFill>
              </a:rPr>
              <a:t>	</a:t>
            </a:r>
            <a:r>
              <a:rPr lang="zh-CN" altLang="zh-CN" dirty="0">
                <a:solidFill>
                  <a:srgbClr val="00B050"/>
                </a:solidFill>
              </a:rPr>
              <a:t>check_point = torch.load(f'multi_model_new.pt') #加载已训练的模型参数</a:t>
            </a:r>
          </a:p>
          <a:p>
            <a:r>
              <a:rPr lang="zh-CN" altLang="zh-CN" dirty="0">
                <a:solidFill>
                  <a:srgbClr val="00B050"/>
                </a:solidFill>
              </a:rPr>
              <a:t> </a:t>
            </a:r>
            <a:r>
              <a:rPr lang="en-US" altLang="zh-CN" dirty="0">
                <a:solidFill>
                  <a:srgbClr val="00B050"/>
                </a:solidFill>
              </a:rPr>
              <a:t>	</a:t>
            </a:r>
            <a:r>
              <a:rPr lang="zh-CN" altLang="zh-CN" dirty="0">
                <a:solidFill>
                  <a:srgbClr val="00B050"/>
                </a:solidFill>
              </a:rPr>
              <a:t>multi_model.load_state_dict(check_point['model_state_dict']) </a:t>
            </a:r>
          </a:p>
          <a:p>
            <a:r>
              <a:rPr lang="zh-CN" altLang="zh-CN" dirty="0">
                <a:solidFill>
                  <a:srgbClr val="00B050"/>
                </a:solidFill>
              </a:rPr>
              <a:t> </a:t>
            </a:r>
            <a:r>
              <a:rPr lang="en-US" altLang="zh-CN" dirty="0">
                <a:solidFill>
                  <a:srgbClr val="00B050"/>
                </a:solidFill>
              </a:rPr>
              <a:t>	</a:t>
            </a:r>
            <a:r>
              <a:rPr lang="zh-CN" altLang="zh-CN" dirty="0">
                <a:solidFill>
                  <a:srgbClr val="00B050"/>
                </a:solidFill>
              </a:rPr>
              <a:t>acc_test = getAccOnadataset(multi_model, test_loader) </a:t>
            </a:r>
          </a:p>
          <a:p>
            <a:r>
              <a:rPr lang="zh-CN" altLang="zh-CN" dirty="0">
                <a:solidFill>
                  <a:srgbClr val="00B050"/>
                </a:solidFill>
              </a:rPr>
              <a:t> </a:t>
            </a:r>
            <a:r>
              <a:rPr lang="en-US" altLang="zh-CN" dirty="0">
                <a:solidFill>
                  <a:srgbClr val="00B050"/>
                </a:solidFill>
              </a:rPr>
              <a:t>	</a:t>
            </a:r>
            <a:r>
              <a:rPr lang="zh-CN" altLang="zh-CN" dirty="0">
                <a:solidFill>
                  <a:srgbClr val="00B050"/>
                </a:solidFill>
              </a:rPr>
              <a:t>print('在测试集上的准确率：{:.1f}%'.format(acc_test*100))</a:t>
            </a:r>
          </a:p>
        </p:txBody>
      </p:sp>
      <p:sp>
        <p:nvSpPr>
          <p:cNvPr id="2"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10.3  </a:t>
            </a:r>
            <a:r>
              <a:rPr lang="zh-CN" altLang="en-US" sz="3200" b="1" dirty="0">
                <a:solidFill>
                  <a:prstClr val="white"/>
                </a:solidFill>
                <a:latin typeface="微软雅黑" panose="020B0503020204020204" pitchFamily="34" charset="-122"/>
                <a:ea typeface="微软雅黑" panose="020B0503020204020204" pitchFamily="34" charset="-122"/>
              </a:rPr>
              <a:t>多模态数据分类案例</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10.3  </a:t>
            </a:r>
            <a:r>
              <a:rPr lang="zh-CN" altLang="en-US" sz="3200" b="1" dirty="0">
                <a:solidFill>
                  <a:prstClr val="white"/>
                </a:solidFill>
                <a:latin typeface="微软雅黑" panose="020B0503020204020204" pitchFamily="34" charset="-122"/>
                <a:ea typeface="微软雅黑" panose="020B0503020204020204" pitchFamily="34" charset="-122"/>
              </a:rPr>
              <a:t>多模态数据分类案例</a:t>
            </a:r>
          </a:p>
        </p:txBody>
      </p:sp>
      <p:sp>
        <p:nvSpPr>
          <p:cNvPr id="6" name="文本框 5"/>
          <p:cNvSpPr txBox="1"/>
          <p:nvPr/>
        </p:nvSpPr>
        <p:spPr>
          <a:xfrm>
            <a:off x="2231204" y="2077777"/>
            <a:ext cx="7247964" cy="430887"/>
          </a:xfrm>
          <a:prstGeom prst="rect">
            <a:avLst/>
          </a:prstGeom>
          <a:noFill/>
        </p:spPr>
        <p:txBody>
          <a:bodyPr wrap="square">
            <a:spAutoFit/>
          </a:bodyPr>
          <a:lstStyle/>
          <a:p>
            <a:r>
              <a:rPr lang="zh-CN" altLang="en-US" sz="2200" dirty="0"/>
              <a:t>执行由上述代码构成的 </a:t>
            </a:r>
            <a:r>
              <a:rPr lang="en-US" altLang="zh-CN" sz="2200" dirty="0"/>
              <a:t>Python </a:t>
            </a:r>
            <a:r>
              <a:rPr lang="zh-CN" altLang="en-US" sz="2200" dirty="0"/>
              <a:t>文件，输出结果如下：</a:t>
            </a:r>
          </a:p>
        </p:txBody>
      </p:sp>
      <p:pic>
        <p:nvPicPr>
          <p:cNvPr id="8" name="图片 7"/>
          <p:cNvPicPr>
            <a:picLocks noChangeAspect="1"/>
          </p:cNvPicPr>
          <p:nvPr/>
        </p:nvPicPr>
        <p:blipFill>
          <a:blip r:embed="rId3"/>
          <a:stretch>
            <a:fillRect/>
          </a:stretch>
        </p:blipFill>
        <p:spPr>
          <a:xfrm>
            <a:off x="1797735" y="2909826"/>
            <a:ext cx="8352244" cy="1371719"/>
          </a:xfrm>
          <a:prstGeom prst="rect">
            <a:avLst/>
          </a:prstGeom>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5806" y="1691313"/>
            <a:ext cx="5566230" cy="3476625"/>
          </a:xfrm>
          <a:prstGeom prst="rect">
            <a:avLst/>
          </a:prstGeom>
          <a:noFill/>
        </p:spPr>
        <p:txBody>
          <a:bodyPr wrap="square" rtlCol="0">
            <a:spAutoFit/>
          </a:bodyPr>
          <a:lstStyle/>
          <a:p>
            <a:r>
              <a:rPr lang="zh-CN" altLang="en-US" sz="2200" dirty="0"/>
              <a:t>结果表示，该模型在测试集上的准确率为 </a:t>
            </a:r>
            <a:r>
              <a:rPr lang="en-US" altLang="zh-CN" sz="2200" dirty="0"/>
              <a:t>63.2%</a:t>
            </a:r>
            <a:r>
              <a:rPr lang="zh-CN" altLang="en-US" sz="2200" dirty="0"/>
              <a:t>。该例子给我们展示了如何对多模态数据进行分类，由此不难总结处理多模态数据的一般过程和方法。 </a:t>
            </a:r>
          </a:p>
          <a:p>
            <a:r>
              <a:rPr lang="zh-CN" altLang="en-US" sz="2200" dirty="0"/>
              <a:t>在训练过程中，我们还采用了</a:t>
            </a:r>
            <a:r>
              <a:rPr lang="zh-CN" altLang="en-US" sz="2200" b="1" dirty="0"/>
              <a:t>学习率衰减技术</a:t>
            </a:r>
            <a:r>
              <a:rPr lang="zh-CN" altLang="en-US" sz="2200" dirty="0"/>
              <a:t>，具体做法是：学习率从 </a:t>
            </a:r>
            <a:r>
              <a:rPr lang="en-US" altLang="zh-CN" sz="2200" dirty="0"/>
              <a:t>1e-4 </a:t>
            </a:r>
            <a:r>
              <a:rPr lang="zh-CN" altLang="en-US" sz="2200" dirty="0"/>
              <a:t>逐步衰减 至 </a:t>
            </a:r>
            <a:r>
              <a:rPr lang="en-US" altLang="zh-CN" sz="2200" dirty="0"/>
              <a:t>1e-6</a:t>
            </a:r>
            <a:r>
              <a:rPr lang="zh-CN" altLang="en-US" sz="2200" dirty="0"/>
              <a:t>，以 </a:t>
            </a:r>
            <a:r>
              <a:rPr lang="en-US" altLang="zh-CN" sz="2200" dirty="0"/>
              <a:t>10 </a:t>
            </a:r>
            <a:r>
              <a:rPr lang="zh-CN" altLang="en-US" sz="2200" dirty="0"/>
              <a:t>轮循环为一个周期，不断重复，以尽可能找到精准解。本例学习率的变化曲线如右图所示，该图非常清晰地展示了本例学习率的变化趋势。</a:t>
            </a:r>
            <a:endParaRPr lang="zh-CN" altLang="zh-CN" sz="2200" dirty="0"/>
          </a:p>
        </p:txBody>
      </p:sp>
      <p:sp>
        <p:nvSpPr>
          <p:cNvPr id="2"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10.3  </a:t>
            </a:r>
            <a:r>
              <a:rPr lang="zh-CN" altLang="en-US" sz="3200" b="1" dirty="0">
                <a:solidFill>
                  <a:prstClr val="white"/>
                </a:solidFill>
                <a:latin typeface="微软雅黑" panose="020B0503020204020204" pitchFamily="34" charset="-122"/>
                <a:ea typeface="微软雅黑" panose="020B0503020204020204" pitchFamily="34" charset="-122"/>
              </a:rPr>
              <a:t>多模态数据分类案例</a:t>
            </a:r>
          </a:p>
        </p:txBody>
      </p:sp>
      <p:pic>
        <p:nvPicPr>
          <p:cNvPr id="7" name="图片 6"/>
          <p:cNvPicPr>
            <a:picLocks noChangeAspect="1"/>
          </p:cNvPicPr>
          <p:nvPr/>
        </p:nvPicPr>
        <p:blipFill>
          <a:blip r:embed="rId3"/>
          <a:srcRect b="9976"/>
          <a:stretch>
            <a:fillRect/>
          </a:stretch>
        </p:blipFill>
        <p:spPr>
          <a:xfrm>
            <a:off x="6601460" y="1902460"/>
            <a:ext cx="4824095" cy="2887980"/>
          </a:xfrm>
          <a:prstGeom prst="rect">
            <a:avLst/>
          </a:prstGeom>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5806" y="1657957"/>
            <a:ext cx="5566230" cy="2799715"/>
          </a:xfrm>
          <a:prstGeom prst="rect">
            <a:avLst/>
          </a:prstGeom>
          <a:noFill/>
        </p:spPr>
        <p:txBody>
          <a:bodyPr wrap="square" rtlCol="0">
            <a:spAutoFit/>
          </a:bodyPr>
          <a:lstStyle/>
          <a:p>
            <a:r>
              <a:rPr lang="zh-CN" altLang="en-US" sz="2200" dirty="0"/>
              <a:t>实际上，拼接融合和线性加权融合在复杂场景下显得有点“机械化”，它无法体现不同模 态特征之间的互补性和相关性。我们将特征融合方式改为由 </a:t>
            </a:r>
            <a:r>
              <a:rPr lang="en-US" altLang="zh-CN" sz="2200" dirty="0"/>
              <a:t>Transformer </a:t>
            </a:r>
            <a:r>
              <a:rPr lang="zh-CN" altLang="en-US" sz="2200" dirty="0"/>
              <a:t>编码器来实现，并 采用右图 </a:t>
            </a:r>
            <a:r>
              <a:rPr lang="en-US" altLang="zh-CN" sz="2200" dirty="0"/>
              <a:t>10-6 </a:t>
            </a:r>
            <a:r>
              <a:rPr lang="zh-CN" altLang="en-US" sz="2200" dirty="0"/>
              <a:t>所示的网络结构。结果发现，准确率可以提高到 </a:t>
            </a:r>
            <a:r>
              <a:rPr lang="en-US" altLang="zh-CN" sz="2200" dirty="0"/>
              <a:t>75%</a:t>
            </a:r>
            <a:r>
              <a:rPr lang="zh-CN" altLang="en-US" sz="2200" dirty="0"/>
              <a:t>左右。读者可以按照该 网络结构尝试用 </a:t>
            </a:r>
            <a:r>
              <a:rPr lang="en-US" altLang="zh-CN" sz="2200" dirty="0"/>
              <a:t>Transformer </a:t>
            </a:r>
            <a:r>
              <a:rPr lang="zh-CN" altLang="en-US" sz="2200" dirty="0"/>
              <a:t>编码器来实现多模态特征的融合。 </a:t>
            </a:r>
            <a:endParaRPr lang="zh-CN" altLang="zh-CN" sz="2200" dirty="0"/>
          </a:p>
        </p:txBody>
      </p:sp>
      <p:sp>
        <p:nvSpPr>
          <p:cNvPr id="2"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10.3  </a:t>
            </a:r>
            <a:r>
              <a:rPr lang="zh-CN" altLang="en-US" sz="3200" b="1" dirty="0">
                <a:solidFill>
                  <a:prstClr val="white"/>
                </a:solidFill>
                <a:latin typeface="微软雅黑" panose="020B0503020204020204" pitchFamily="34" charset="-122"/>
                <a:ea typeface="微软雅黑" panose="020B0503020204020204" pitchFamily="34" charset="-122"/>
              </a:rPr>
              <a:t>多模态数据分类案例</a:t>
            </a:r>
          </a:p>
        </p:txBody>
      </p:sp>
      <p:pic>
        <p:nvPicPr>
          <p:cNvPr id="5" name="图片 4"/>
          <p:cNvPicPr>
            <a:picLocks noChangeAspect="1"/>
          </p:cNvPicPr>
          <p:nvPr/>
        </p:nvPicPr>
        <p:blipFill>
          <a:blip r:embed="rId3"/>
          <a:stretch>
            <a:fillRect/>
          </a:stretch>
        </p:blipFill>
        <p:spPr>
          <a:xfrm>
            <a:off x="6031588" y="2020549"/>
            <a:ext cx="5593565" cy="2225233"/>
          </a:xfrm>
          <a:prstGeom prst="rect">
            <a:avLst/>
          </a:prstGeom>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10.4  </a:t>
            </a:r>
            <a:r>
              <a:rPr lang="zh-CN" altLang="zh-CN" sz="3200" b="1" dirty="0">
                <a:solidFill>
                  <a:prstClr val="white"/>
                </a:solidFill>
                <a:latin typeface="微软雅黑" panose="020B0503020204020204" pitchFamily="34" charset="-122"/>
                <a:ea typeface="微软雅黑" panose="020B0503020204020204" pitchFamily="34" charset="-122"/>
              </a:rPr>
              <a:t>本章小结</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627505" y="1881505"/>
            <a:ext cx="8401050" cy="2676525"/>
          </a:xfrm>
          <a:prstGeom prst="rect">
            <a:avLst/>
          </a:prstGeom>
          <a:noFill/>
        </p:spPr>
        <p:txBody>
          <a:bodyPr wrap="square" rtlCol="0">
            <a:spAutoFit/>
          </a:bodyPr>
          <a:lstStyle/>
          <a:p>
            <a:pPr>
              <a:lnSpc>
                <a:spcPct val="150000"/>
              </a:lnSpc>
            </a:pPr>
            <a:r>
              <a:rPr lang="zh-CN" altLang="zh-CN" sz="2800" b="1" dirty="0"/>
              <a:t>本章内容：</a:t>
            </a:r>
          </a:p>
          <a:p>
            <a:pPr marL="457200" indent="-457200">
              <a:lnSpc>
                <a:spcPct val="150000"/>
              </a:lnSpc>
              <a:buFont typeface="Wingdings" panose="05000000000000000000" pitchFamily="2" charset="2"/>
              <a:buChar char="l"/>
            </a:pPr>
            <a:r>
              <a:rPr lang="zh-CN" altLang="en-US" sz="2800" dirty="0"/>
              <a:t>多模态学习的概念和发展过程</a:t>
            </a:r>
            <a:endParaRPr lang="zh-CN" altLang="zh-CN" sz="2800" dirty="0"/>
          </a:p>
          <a:p>
            <a:pPr marL="457200" indent="-457200">
              <a:lnSpc>
                <a:spcPct val="150000"/>
              </a:lnSpc>
              <a:buFont typeface="Wingdings" panose="05000000000000000000" pitchFamily="2" charset="2"/>
              <a:buChar char="l"/>
            </a:pPr>
            <a:r>
              <a:rPr lang="zh-CN" altLang="en-US" sz="2800" dirty="0"/>
              <a:t>多模态数据分类</a:t>
            </a:r>
            <a:endParaRPr lang="zh-CN" altLang="zh-CN" sz="2800" dirty="0"/>
          </a:p>
          <a:p>
            <a:pPr marL="457200" indent="-457200">
              <a:lnSpc>
                <a:spcPct val="150000"/>
              </a:lnSpc>
              <a:buFont typeface="Wingdings" panose="05000000000000000000" pitchFamily="2" charset="2"/>
              <a:buChar char="l"/>
            </a:pPr>
            <a:r>
              <a:rPr lang="zh-CN" altLang="en-US" sz="2800" dirty="0"/>
              <a:t>基于 </a:t>
            </a:r>
            <a:r>
              <a:rPr lang="en-US" altLang="zh-CN" sz="2800" dirty="0" err="1"/>
              <a:t>PyTorch</a:t>
            </a:r>
            <a:r>
              <a:rPr lang="en-US" altLang="zh-CN" sz="2800" dirty="0"/>
              <a:t> </a:t>
            </a:r>
            <a:r>
              <a:rPr lang="zh-CN" altLang="en-US" sz="2800" dirty="0"/>
              <a:t>框架的多模态数据分类的实现方法</a:t>
            </a:r>
            <a:endParaRPr lang="zh-CN" altLang="zh-CN" sz="2800" b="1"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srcRect t="2070" r="1004"/>
          <a:stretch>
            <a:fillRect/>
          </a:stretch>
        </p:blipFill>
        <p:spPr>
          <a:xfrm>
            <a:off x="-496" y="-27384"/>
            <a:ext cx="3360192" cy="6885384"/>
          </a:xfrm>
          <a:prstGeom prst="rect">
            <a:avLst/>
          </a:prstGeom>
        </p:spPr>
      </p:pic>
      <p:sp>
        <p:nvSpPr>
          <p:cNvPr id="9" name="文本框 6"/>
          <p:cNvSpPr txBox="1"/>
          <p:nvPr/>
        </p:nvSpPr>
        <p:spPr>
          <a:xfrm>
            <a:off x="649714" y="2558062"/>
            <a:ext cx="2133918" cy="523220"/>
          </a:xfrm>
          <a:prstGeom prst="rect">
            <a:avLst/>
          </a:prstGeom>
          <a:noFill/>
        </p:spPr>
        <p:txBody>
          <a:bodyPr wrap="none" rtlCol="0">
            <a:spAutoFit/>
          </a:bodyPr>
          <a:lstStyle/>
          <a:p>
            <a:r>
              <a:rPr lang="zh-CN" altLang="en-US" sz="2800" spc="1000" dirty="0">
                <a:solidFill>
                  <a:schemeClr val="bg1"/>
                </a:solidFill>
                <a:cs typeface="+mn-ea"/>
                <a:sym typeface="+mn-lt"/>
              </a:rPr>
              <a:t>本章内容</a:t>
            </a:r>
          </a:p>
        </p:txBody>
      </p:sp>
      <p:sp>
        <p:nvSpPr>
          <p:cNvPr id="10" name="文本框 11"/>
          <p:cNvSpPr txBox="1"/>
          <p:nvPr/>
        </p:nvSpPr>
        <p:spPr>
          <a:xfrm>
            <a:off x="1032610" y="3238388"/>
            <a:ext cx="1239442" cy="461665"/>
          </a:xfrm>
          <a:prstGeom prst="rect">
            <a:avLst/>
          </a:prstGeom>
          <a:noFill/>
        </p:spPr>
        <p:txBody>
          <a:bodyPr wrap="none" rtlCol="0">
            <a:spAutoFit/>
          </a:bodyPr>
          <a:lstStyle/>
          <a:p>
            <a:r>
              <a:rPr lang="en-US" altLang="zh-CN" sz="2400" dirty="0">
                <a:solidFill>
                  <a:schemeClr val="bg1"/>
                </a:solidFill>
                <a:cs typeface="+mn-ea"/>
                <a:sym typeface="+mn-lt"/>
              </a:rPr>
              <a:t>contents</a:t>
            </a:r>
            <a:endParaRPr lang="zh-CN" altLang="en-US" sz="2400" dirty="0">
              <a:solidFill>
                <a:schemeClr val="bg1"/>
              </a:solidFill>
              <a:cs typeface="+mn-ea"/>
              <a:sym typeface="+mn-lt"/>
            </a:endParaRPr>
          </a:p>
        </p:txBody>
      </p:sp>
      <p:cxnSp>
        <p:nvCxnSpPr>
          <p:cNvPr id="11" name="直接连接符 10"/>
          <p:cNvCxnSpPr/>
          <p:nvPr/>
        </p:nvCxnSpPr>
        <p:spPr>
          <a:xfrm flipH="1">
            <a:off x="367517"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288818" y="3469220"/>
            <a:ext cx="613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内容占位符 2"/>
          <p:cNvSpPr txBox="1"/>
          <p:nvPr/>
        </p:nvSpPr>
        <p:spPr>
          <a:xfrm>
            <a:off x="4009907" y="1506189"/>
            <a:ext cx="7978894" cy="43877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None/>
            </a:pPr>
            <a:r>
              <a:rPr lang="en-US" altLang="zh-CN" b="1" dirty="0">
                <a:solidFill>
                  <a:srgbClr val="C00000"/>
                </a:solidFill>
                <a:latin typeface="微软雅黑" panose="020B0503020204020204" pitchFamily="34" charset="-122"/>
                <a:ea typeface="微软雅黑" panose="020B0503020204020204" pitchFamily="34" charset="-122"/>
              </a:rPr>
              <a:t>10.1  </a:t>
            </a:r>
            <a:r>
              <a:rPr lang="zh-CN" altLang="en-US" b="1" dirty="0">
                <a:solidFill>
                  <a:srgbClr val="C00000"/>
                </a:solidFill>
                <a:latin typeface="微软雅黑" panose="020B0503020204020204" pitchFamily="34" charset="-122"/>
                <a:ea typeface="微软雅黑" panose="020B0503020204020204" pitchFamily="34" charset="-122"/>
              </a:rPr>
              <a:t>多模态学习</a:t>
            </a:r>
          </a:p>
          <a:p>
            <a:pPr>
              <a:lnSpc>
                <a:spcPct val="150000"/>
              </a:lnSpc>
              <a:buNone/>
            </a:pPr>
            <a:r>
              <a:rPr lang="en-US" altLang="zh-CN" b="1" dirty="0">
                <a:latin typeface="微软雅黑" panose="020B0503020204020204" pitchFamily="34" charset="-122"/>
                <a:ea typeface="微软雅黑" panose="020B0503020204020204" pitchFamily="34" charset="-122"/>
              </a:rPr>
              <a:t>10.2  </a:t>
            </a:r>
            <a:r>
              <a:rPr lang="zh-CN" altLang="en-US" b="1" dirty="0">
                <a:latin typeface="微软雅黑" panose="020B0503020204020204" pitchFamily="34" charset="-122"/>
                <a:ea typeface="微软雅黑" panose="020B0503020204020204" pitchFamily="34" charset="-122"/>
              </a:rPr>
              <a:t>多模态数据分类</a:t>
            </a:r>
          </a:p>
          <a:p>
            <a:pPr>
              <a:lnSpc>
                <a:spcPct val="150000"/>
              </a:lnSpc>
              <a:buNone/>
            </a:pPr>
            <a:r>
              <a:rPr lang="en-US" altLang="zh-CN" b="1" dirty="0">
                <a:latin typeface="微软雅黑" panose="020B0503020204020204" pitchFamily="34" charset="-122"/>
                <a:ea typeface="微软雅黑" panose="020B0503020204020204" pitchFamily="34" charset="-122"/>
              </a:rPr>
              <a:t>10.3  </a:t>
            </a:r>
            <a:r>
              <a:rPr lang="zh-CN" altLang="en-US" b="1" dirty="0">
                <a:latin typeface="微软雅黑" panose="020B0503020204020204" pitchFamily="34" charset="-122"/>
                <a:ea typeface="微软雅黑" panose="020B0503020204020204" pitchFamily="34" charset="-122"/>
              </a:rPr>
              <a:t>多模态数据分类案例</a:t>
            </a:r>
          </a:p>
        </p:txBody>
      </p:sp>
      <p:pic>
        <p:nvPicPr>
          <p:cNvPr id="13" name="图片 12"/>
          <p:cNvPicPr>
            <a:picLocks noChangeAspect="1"/>
          </p:cNvPicPr>
          <p:nvPr/>
        </p:nvPicPr>
        <p:blipFill rotWithShape="1">
          <a:blip r:embed="rId4"/>
          <a:srcRect l="18793" t="3704" r="17232" b="4677"/>
          <a:stretch>
            <a:fillRect/>
          </a:stretch>
        </p:blipFill>
        <p:spPr>
          <a:xfrm>
            <a:off x="1207159" y="449739"/>
            <a:ext cx="944881" cy="13531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10.1  </a:t>
            </a:r>
            <a:r>
              <a:rPr lang="zh-CN" altLang="en-US" sz="3200" b="1" dirty="0">
                <a:solidFill>
                  <a:prstClr val="white"/>
                </a:solidFill>
                <a:latin typeface="微软雅黑" panose="020B0503020204020204" pitchFamily="34" charset="-122"/>
                <a:ea typeface="微软雅黑" panose="020B0503020204020204" pitchFamily="34" charset="-122"/>
              </a:rPr>
              <a:t>多模态学习</a:t>
            </a:r>
          </a:p>
        </p:txBody>
      </p:sp>
      <p:sp>
        <p:nvSpPr>
          <p:cNvPr id="5" name="文本框 4"/>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10.1.1  </a:t>
            </a:r>
            <a:r>
              <a:rPr lang="zh-CN" altLang="en-US" sz="2800" b="1" dirty="0">
                <a:solidFill>
                  <a:srgbClr val="C00000"/>
                </a:solidFill>
              </a:rPr>
              <a:t>多模态学习的发展过程</a:t>
            </a:r>
            <a:endParaRPr lang="zh-CN" altLang="zh-CN" sz="2800" b="1" dirty="0">
              <a:solidFill>
                <a:srgbClr val="C00000"/>
              </a:solidFill>
            </a:endParaRPr>
          </a:p>
        </p:txBody>
      </p:sp>
      <p:sp>
        <p:nvSpPr>
          <p:cNvPr id="2" name="文本框 1"/>
          <p:cNvSpPr txBox="1"/>
          <p:nvPr/>
        </p:nvSpPr>
        <p:spPr>
          <a:xfrm>
            <a:off x="696595" y="2131060"/>
            <a:ext cx="10910570" cy="2630170"/>
          </a:xfrm>
          <a:prstGeom prst="rect">
            <a:avLst/>
          </a:prstGeom>
          <a:noFill/>
        </p:spPr>
        <p:txBody>
          <a:bodyPr wrap="square" rtlCol="0">
            <a:spAutoFit/>
          </a:bodyPr>
          <a:lstStyle/>
          <a:p>
            <a:pPr indent="0" fontAlgn="auto">
              <a:lnSpc>
                <a:spcPct val="150000"/>
              </a:lnSpc>
              <a:spcBef>
                <a:spcPts val="600"/>
              </a:spcBef>
              <a:spcAft>
                <a:spcPts val="600"/>
              </a:spcAft>
            </a:pPr>
            <a:r>
              <a:rPr lang="zh-CN" altLang="en-US" sz="2200" b="1" dirty="0"/>
              <a:t>多模态学习（</a:t>
            </a:r>
            <a:r>
              <a:rPr lang="en-US" altLang="zh-CN" sz="2200" b="1" dirty="0"/>
              <a:t>Multimodal Learning</a:t>
            </a:r>
            <a:r>
              <a:rPr lang="zh-CN" altLang="en-US" sz="2200" b="1" dirty="0"/>
              <a:t>）：</a:t>
            </a:r>
            <a:r>
              <a:rPr lang="zh-CN" altLang="en-US" sz="2200" dirty="0"/>
              <a:t>旨在建立能够处理和关联多种模态信息的模型和方法，是对多源异构的多模 态数据进行分析和挖掘的一种机器学习，也称为多视角学习（</a:t>
            </a:r>
            <a:r>
              <a:rPr lang="en-US" altLang="zh-CN" sz="2200" dirty="0"/>
              <a:t>Multi-view Learning</a:t>
            </a:r>
            <a:r>
              <a:rPr lang="zh-CN" altLang="en-US" sz="2200" dirty="0"/>
              <a:t>）。在多模态学习方面，早期比较有影响的工作是</a:t>
            </a:r>
            <a:r>
              <a:rPr lang="en-US" altLang="zh-CN" sz="2200" dirty="0" err="1"/>
              <a:t>Petajan</a:t>
            </a:r>
            <a:r>
              <a:rPr lang="en-US" altLang="zh-CN" sz="2200" dirty="0"/>
              <a:t> </a:t>
            </a:r>
            <a:r>
              <a:rPr lang="zh-CN" altLang="en-US" sz="2200" dirty="0"/>
              <a:t>等人开发的唇语−声音语音识别系统，获得了较高的识别准确率。也有的学者设计了基于手势、声音、语义三模态的机器感知系统，并用于人机交互场景。</a:t>
            </a:r>
            <a:endParaRPr lang="zh-CN" altLang="zh-CN" sz="2200"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10.1  </a:t>
            </a:r>
            <a:r>
              <a:rPr lang="zh-CN" altLang="en-US" sz="3200" b="1" dirty="0">
                <a:solidFill>
                  <a:prstClr val="white"/>
                </a:solidFill>
                <a:latin typeface="微软雅黑" panose="020B0503020204020204" pitchFamily="34" charset="-122"/>
                <a:ea typeface="微软雅黑" panose="020B0503020204020204" pitchFamily="34" charset="-122"/>
              </a:rPr>
              <a:t>多模态学习</a:t>
            </a:r>
          </a:p>
        </p:txBody>
      </p:sp>
      <p:sp>
        <p:nvSpPr>
          <p:cNvPr id="5" name="文本框 4"/>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10.1.1  </a:t>
            </a:r>
            <a:r>
              <a:rPr lang="zh-CN" altLang="en-US" sz="2800" b="1" dirty="0">
                <a:solidFill>
                  <a:srgbClr val="C00000"/>
                </a:solidFill>
              </a:rPr>
              <a:t>多模态学习的发展过程</a:t>
            </a:r>
            <a:endParaRPr lang="zh-CN" altLang="zh-CN" sz="2800" b="1" dirty="0">
              <a:solidFill>
                <a:srgbClr val="C00000"/>
              </a:solidFill>
            </a:endParaRPr>
          </a:p>
        </p:txBody>
      </p:sp>
      <p:sp>
        <p:nvSpPr>
          <p:cNvPr id="2" name="文本框 1"/>
          <p:cNvSpPr txBox="1"/>
          <p:nvPr/>
        </p:nvSpPr>
        <p:spPr>
          <a:xfrm>
            <a:off x="409838" y="1962765"/>
            <a:ext cx="11373594" cy="3784600"/>
          </a:xfrm>
          <a:prstGeom prst="rect">
            <a:avLst/>
          </a:prstGeom>
          <a:noFill/>
        </p:spPr>
        <p:txBody>
          <a:bodyPr wrap="square" rtlCol="0">
            <a:spAutoFit/>
          </a:bodyPr>
          <a:lstStyle/>
          <a:p>
            <a:pPr marL="342900" indent="-342900">
              <a:spcBef>
                <a:spcPts val="600"/>
              </a:spcBef>
              <a:spcAft>
                <a:spcPts val="600"/>
              </a:spcAft>
              <a:buFont typeface="Wingdings" panose="05000000000000000000" charset="0"/>
              <a:buChar char="l"/>
            </a:pPr>
            <a:r>
              <a:rPr lang="zh-CN" sz="2200" b="1" dirty="0"/>
              <a:t>深度学习技术的迅速发展：</a:t>
            </a:r>
            <a:r>
              <a:rPr lang="zh-CN" altLang="en-US" sz="2200" dirty="0"/>
              <a:t>深度卷积神经网络 （</a:t>
            </a:r>
            <a:r>
              <a:rPr lang="en-US" altLang="zh-CN" sz="2200" dirty="0"/>
              <a:t>CNN</a:t>
            </a:r>
            <a:r>
              <a:rPr lang="zh-CN" altLang="en-US" sz="2200" dirty="0"/>
              <a:t>）在图像分类任务中取得了超越人类的表现，具有代表性的成果包括 </a:t>
            </a:r>
            <a:r>
              <a:rPr lang="en-US" altLang="zh-CN" sz="2200" dirty="0" err="1"/>
              <a:t>AlexNet</a:t>
            </a:r>
            <a:r>
              <a:rPr lang="zh-CN" altLang="en-US" sz="2200" dirty="0"/>
              <a:t>、</a:t>
            </a:r>
            <a:r>
              <a:rPr lang="en-US" altLang="zh-CN" sz="2200" dirty="0" err="1"/>
              <a:t>ResNet</a:t>
            </a:r>
            <a:r>
              <a:rPr lang="en-US" altLang="zh-CN" sz="2200" dirty="0"/>
              <a:t> </a:t>
            </a:r>
            <a:r>
              <a:rPr lang="zh-CN" altLang="en-US" sz="2200" dirty="0"/>
              <a:t>和 </a:t>
            </a:r>
            <a:r>
              <a:rPr lang="en-US" altLang="zh-CN" sz="2200" dirty="0" err="1"/>
              <a:t>GoogleNet</a:t>
            </a:r>
            <a:r>
              <a:rPr lang="en-US" altLang="zh-CN" sz="2200" dirty="0"/>
              <a:t> </a:t>
            </a:r>
            <a:r>
              <a:rPr lang="zh-CN" altLang="en-US" sz="2200" dirty="0"/>
              <a:t>等大模型；循环神经网络（</a:t>
            </a:r>
            <a:r>
              <a:rPr lang="en-US" altLang="zh-CN" sz="2200" dirty="0"/>
              <a:t>RNN</a:t>
            </a:r>
            <a:r>
              <a:rPr lang="zh-CN" altLang="en-US" sz="2200" dirty="0"/>
              <a:t>，包括 </a:t>
            </a:r>
            <a:r>
              <a:rPr lang="en-US" altLang="zh-CN" sz="2200" dirty="0"/>
              <a:t>LSTM</a:t>
            </a:r>
            <a:r>
              <a:rPr lang="zh-CN" altLang="en-US" sz="2200" dirty="0"/>
              <a:t>、</a:t>
            </a:r>
            <a:r>
              <a:rPr lang="en-US" altLang="zh-CN" sz="2200" dirty="0"/>
              <a:t>GRU </a:t>
            </a:r>
            <a:r>
              <a:rPr lang="zh-CN" altLang="en-US" sz="2200" dirty="0"/>
              <a:t>等）以及基于 </a:t>
            </a:r>
            <a:r>
              <a:rPr lang="en-US" altLang="zh-CN" sz="2200" dirty="0"/>
              <a:t>Transformer </a:t>
            </a:r>
            <a:r>
              <a:rPr lang="zh-CN" altLang="en-US" sz="2200" dirty="0"/>
              <a:t>架构的 </a:t>
            </a:r>
            <a:r>
              <a:rPr lang="en-US" altLang="zh-CN" sz="2200" dirty="0"/>
              <a:t>GPT</a:t>
            </a:r>
            <a:r>
              <a:rPr lang="zh-CN" altLang="en-US" sz="2200" dirty="0"/>
              <a:t>、</a:t>
            </a:r>
            <a:r>
              <a:rPr lang="en-US" altLang="zh-CN" sz="2200" dirty="0"/>
              <a:t>BERT </a:t>
            </a:r>
            <a:r>
              <a:rPr lang="zh-CN" altLang="en-US" sz="2200" dirty="0"/>
              <a:t>等预训练模型则在自然语言处理方面取得了巨大的进步。</a:t>
            </a:r>
          </a:p>
          <a:p>
            <a:pPr marL="342900" indent="-342900">
              <a:spcBef>
                <a:spcPts val="600"/>
              </a:spcBef>
              <a:spcAft>
                <a:spcPts val="600"/>
              </a:spcAft>
              <a:buFont typeface="Wingdings" panose="05000000000000000000" charset="0"/>
              <a:buChar char="l"/>
            </a:pPr>
            <a:r>
              <a:rPr lang="zh-CN" altLang="en-US" sz="2200" b="1" dirty="0"/>
              <a:t>系统的多模态学习：</a:t>
            </a:r>
            <a:r>
              <a:rPr lang="zh-CN" altLang="en-US" sz="2200" dirty="0"/>
              <a:t>始于 </a:t>
            </a:r>
            <a:r>
              <a:rPr lang="en-US" altLang="zh-CN" sz="2200" dirty="0" err="1"/>
              <a:t>Ngiam</a:t>
            </a:r>
            <a:r>
              <a:rPr lang="en-US" altLang="zh-CN" sz="2200" dirty="0"/>
              <a:t> </a:t>
            </a:r>
            <a:r>
              <a:rPr lang="zh-CN" altLang="en-US" sz="2200" dirty="0"/>
              <a:t>等发表于 </a:t>
            </a:r>
            <a:r>
              <a:rPr lang="en-US" altLang="zh-CN" sz="2200" dirty="0"/>
              <a:t>ICML 2011 </a:t>
            </a:r>
            <a:r>
              <a:rPr lang="zh-CN" altLang="en-US" sz="2200" dirty="0"/>
              <a:t>的</a:t>
            </a:r>
            <a:r>
              <a:rPr lang="en-US" altLang="zh-CN" sz="2200" dirty="0"/>
              <a:t>《Multimodal Deep Learning》</a:t>
            </a:r>
            <a:r>
              <a:rPr lang="zh-CN" altLang="en-US" sz="2200" dirty="0"/>
              <a:t>。该工作利用深度学习模型对视频、音频数据进行编码，形成多模态数 据的联合表示，进而实现对各模态的识别。</a:t>
            </a:r>
          </a:p>
          <a:p>
            <a:pPr marL="342900" indent="-342900">
              <a:spcBef>
                <a:spcPts val="600"/>
              </a:spcBef>
              <a:spcAft>
                <a:spcPts val="600"/>
              </a:spcAft>
              <a:buFont typeface="Wingdings" panose="05000000000000000000" charset="0"/>
              <a:buChar char="l"/>
            </a:pPr>
            <a:r>
              <a:rPr lang="zh-CN" altLang="en-US" sz="2200" b="1" dirty="0"/>
              <a:t>近几年的发展：</a:t>
            </a:r>
            <a:r>
              <a:rPr lang="zh-CN" altLang="en-US" sz="2200" dirty="0"/>
              <a:t>多模态学习已成为机器学习、数据挖掘领域的研究热点之一，在图像描述、图像检索、视频检索、多模态信息摘要生成、多模态 情感分析、机器翻译、多模态人机对话等方面得到了广泛应用。</a:t>
            </a:r>
            <a:endParaRPr lang="zh-CN" altLang="zh-CN" sz="2200"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10.1  </a:t>
            </a:r>
            <a:r>
              <a:rPr lang="zh-CN" altLang="en-US" sz="3200" b="1" dirty="0">
                <a:solidFill>
                  <a:prstClr val="white"/>
                </a:solidFill>
                <a:latin typeface="微软雅黑" panose="020B0503020204020204" pitchFamily="34" charset="-122"/>
                <a:ea typeface="微软雅黑" panose="020B0503020204020204" pitchFamily="34" charset="-122"/>
              </a:rPr>
              <a:t>多模态学习</a:t>
            </a:r>
          </a:p>
        </p:txBody>
      </p:sp>
      <p:sp>
        <p:nvSpPr>
          <p:cNvPr id="5" name="文本框 4"/>
          <p:cNvSpPr txBox="1"/>
          <p:nvPr/>
        </p:nvSpPr>
        <p:spPr>
          <a:xfrm>
            <a:off x="409838" y="1176655"/>
            <a:ext cx="11373594" cy="523220"/>
          </a:xfrm>
          <a:prstGeom prst="rect">
            <a:avLst/>
          </a:prstGeom>
          <a:noFill/>
        </p:spPr>
        <p:txBody>
          <a:bodyPr wrap="square" rtlCol="0">
            <a:spAutoFit/>
          </a:bodyPr>
          <a:lstStyle/>
          <a:p>
            <a:r>
              <a:rPr lang="en-US" altLang="zh-CN" sz="2800" b="1" dirty="0">
                <a:solidFill>
                  <a:srgbClr val="C00000"/>
                </a:solidFill>
              </a:rPr>
              <a:t>10.1.2  </a:t>
            </a:r>
            <a:r>
              <a:rPr lang="zh-CN" altLang="en-US" sz="2800" b="1" dirty="0">
                <a:solidFill>
                  <a:srgbClr val="C00000"/>
                </a:solidFill>
              </a:rPr>
              <a:t>多模态学习的主要任务</a:t>
            </a:r>
            <a:endParaRPr lang="zh-CN" altLang="zh-CN" sz="2800" b="1" dirty="0">
              <a:solidFill>
                <a:srgbClr val="C00000"/>
              </a:solidFill>
            </a:endParaRPr>
          </a:p>
        </p:txBody>
      </p:sp>
      <p:sp>
        <p:nvSpPr>
          <p:cNvPr id="2" name="文本框 1"/>
          <p:cNvSpPr txBox="1"/>
          <p:nvPr/>
        </p:nvSpPr>
        <p:spPr>
          <a:xfrm>
            <a:off x="409203" y="1699838"/>
            <a:ext cx="11486963" cy="4292600"/>
          </a:xfrm>
          <a:prstGeom prst="rect">
            <a:avLst/>
          </a:prstGeom>
          <a:noFill/>
        </p:spPr>
        <p:txBody>
          <a:bodyPr wrap="square" rtlCol="0">
            <a:spAutoFit/>
          </a:bodyPr>
          <a:lstStyle/>
          <a:p>
            <a:pPr>
              <a:spcBef>
                <a:spcPts val="600"/>
              </a:spcBef>
              <a:spcAft>
                <a:spcPts val="600"/>
              </a:spcAft>
            </a:pPr>
            <a:r>
              <a:rPr lang="zh-CN" altLang="en-US" sz="2200" dirty="0"/>
              <a:t> </a:t>
            </a:r>
            <a:r>
              <a:rPr lang="en-US" altLang="zh-CN" sz="2200" b="1" dirty="0"/>
              <a:t>1. </a:t>
            </a:r>
            <a:r>
              <a:rPr lang="zh-CN" altLang="en-US" sz="2200" b="1" dirty="0"/>
              <a:t>多模态传译</a:t>
            </a:r>
            <a:endParaRPr lang="en-US" altLang="zh-CN" sz="2200" b="1" dirty="0"/>
          </a:p>
          <a:p>
            <a:pPr indent="0" fontAlgn="auto">
              <a:lnSpc>
                <a:spcPct val="150000"/>
              </a:lnSpc>
              <a:spcBef>
                <a:spcPts val="600"/>
              </a:spcBef>
              <a:spcAft>
                <a:spcPts val="600"/>
              </a:spcAft>
            </a:pPr>
            <a:r>
              <a:rPr lang="zh-CN" altLang="en-US" sz="2200" b="1" dirty="0"/>
              <a:t>模态传译：</a:t>
            </a:r>
            <a:r>
              <a:rPr lang="zh-CN" altLang="en-US" sz="2200" dirty="0"/>
              <a:t>将一种模态数据翻译或映射为另一种模态数据，翻译前后两种模态所蕴含的语义信息是一样的。模态传译实际上是实现信息在不同模态间的流通，主要包括图像和文本、图像和图像、文本和文本、视频和语音、语音和文本等模态之间的模态传译。</a:t>
            </a:r>
          </a:p>
          <a:p>
            <a:pPr indent="0" fontAlgn="auto">
              <a:lnSpc>
                <a:spcPct val="150000"/>
              </a:lnSpc>
              <a:spcBef>
                <a:spcPts val="600"/>
              </a:spcBef>
              <a:spcAft>
                <a:spcPts val="600"/>
              </a:spcAft>
            </a:pPr>
            <a:r>
              <a:rPr lang="zh-CN" altLang="en-US" sz="2200" b="1" dirty="0"/>
              <a:t>一个例子：</a:t>
            </a:r>
            <a:r>
              <a:rPr lang="zh-CN" altLang="en-US" sz="2200" dirty="0"/>
              <a:t>图像描述是根据输入的图片自动生成其对应的文本描述，属于“图像到文本”这一类模态传译。 在基于深度神经网络的方法中，图像描述任务通常采用 </a:t>
            </a:r>
            <a:r>
              <a:rPr lang="en-US" altLang="zh-CN" sz="2200" dirty="0"/>
              <a:t>CNN+RNN </a:t>
            </a:r>
            <a:r>
              <a:rPr lang="zh-CN" altLang="en-US" sz="2200" dirty="0"/>
              <a:t>架构（编码</a:t>
            </a:r>
            <a:r>
              <a:rPr lang="en-US" altLang="zh-CN" sz="2200" dirty="0"/>
              <a:t>-</a:t>
            </a:r>
            <a:r>
              <a:rPr lang="zh-CN" altLang="en-US" sz="2200" dirty="0"/>
              <a:t>解码结构）。也就是说，用卷积神经网络提取图像的特征向量，然后将特征向量输入到一种 </a:t>
            </a:r>
            <a:r>
              <a:rPr lang="en-US" altLang="zh-CN" sz="2200" dirty="0"/>
              <a:t>RNN</a:t>
            </a:r>
            <a:r>
              <a:rPr lang="zh-CN" altLang="en-US" sz="2200" dirty="0"/>
              <a:t>中去解码，形成文字输出，即为该图像的描述。</a:t>
            </a:r>
            <a:endParaRPr lang="zh-CN" altLang="zh-CN" sz="2200"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10.1  </a:t>
            </a:r>
            <a:r>
              <a:rPr lang="zh-CN" altLang="en-US" sz="3200" b="1" dirty="0">
                <a:solidFill>
                  <a:prstClr val="white"/>
                </a:solidFill>
                <a:latin typeface="微软雅黑" panose="020B0503020204020204" pitchFamily="34" charset="-122"/>
                <a:ea typeface="微软雅黑" panose="020B0503020204020204" pitchFamily="34" charset="-122"/>
              </a:rPr>
              <a:t>多模态学习</a:t>
            </a:r>
          </a:p>
        </p:txBody>
      </p:sp>
      <p:sp>
        <p:nvSpPr>
          <p:cNvPr id="5" name="文本框 4"/>
          <p:cNvSpPr txBox="1"/>
          <p:nvPr/>
        </p:nvSpPr>
        <p:spPr>
          <a:xfrm>
            <a:off x="409203" y="1173480"/>
            <a:ext cx="11373594" cy="523220"/>
          </a:xfrm>
          <a:prstGeom prst="rect">
            <a:avLst/>
          </a:prstGeom>
          <a:noFill/>
        </p:spPr>
        <p:txBody>
          <a:bodyPr wrap="square" rtlCol="0">
            <a:spAutoFit/>
          </a:bodyPr>
          <a:lstStyle/>
          <a:p>
            <a:r>
              <a:rPr lang="en-US" altLang="zh-CN" sz="2800" b="1" dirty="0">
                <a:solidFill>
                  <a:srgbClr val="C00000"/>
                </a:solidFill>
              </a:rPr>
              <a:t>10.1.2  </a:t>
            </a:r>
            <a:r>
              <a:rPr lang="zh-CN" altLang="en-US" sz="2800" b="1" dirty="0">
                <a:solidFill>
                  <a:srgbClr val="C00000"/>
                </a:solidFill>
              </a:rPr>
              <a:t>多模态学习的主要任务</a:t>
            </a:r>
            <a:endParaRPr lang="zh-CN" altLang="zh-CN" sz="2800" b="1" dirty="0">
              <a:solidFill>
                <a:srgbClr val="C00000"/>
              </a:solidFill>
            </a:endParaRPr>
          </a:p>
        </p:txBody>
      </p:sp>
      <p:sp>
        <p:nvSpPr>
          <p:cNvPr id="2" name="文本框 1"/>
          <p:cNvSpPr txBox="1"/>
          <p:nvPr/>
        </p:nvSpPr>
        <p:spPr>
          <a:xfrm>
            <a:off x="409204" y="1780520"/>
            <a:ext cx="11373594" cy="3784600"/>
          </a:xfrm>
          <a:prstGeom prst="rect">
            <a:avLst/>
          </a:prstGeom>
          <a:noFill/>
        </p:spPr>
        <p:txBody>
          <a:bodyPr wrap="square" rtlCol="0">
            <a:spAutoFit/>
          </a:bodyPr>
          <a:lstStyle/>
          <a:p>
            <a:pPr>
              <a:spcBef>
                <a:spcPts val="600"/>
              </a:spcBef>
              <a:spcAft>
                <a:spcPts val="600"/>
              </a:spcAft>
            </a:pPr>
            <a:r>
              <a:rPr lang="en-US" altLang="zh-CN" sz="2200" b="1" dirty="0"/>
              <a:t>2. </a:t>
            </a:r>
            <a:r>
              <a:rPr lang="zh-CN" altLang="en-US" sz="2200" b="1" dirty="0"/>
              <a:t>多模态传译对齐</a:t>
            </a:r>
            <a:endParaRPr lang="en-US" altLang="zh-CN" sz="2200" b="1" dirty="0"/>
          </a:p>
          <a:p>
            <a:pPr indent="0" fontAlgn="auto">
              <a:lnSpc>
                <a:spcPct val="150000"/>
              </a:lnSpc>
              <a:spcBef>
                <a:spcPts val="600"/>
              </a:spcBef>
              <a:spcAft>
                <a:spcPts val="600"/>
              </a:spcAft>
            </a:pPr>
            <a:r>
              <a:rPr lang="zh-CN" altLang="en-US" sz="2200" b="1" dirty="0"/>
              <a:t>模态对齐：</a:t>
            </a:r>
            <a:r>
              <a:rPr lang="zh-CN" altLang="en-US" sz="2200" dirty="0"/>
              <a:t>指辨别不同模态中元素之间的对应关系。</a:t>
            </a:r>
          </a:p>
          <a:p>
            <a:pPr indent="0" fontAlgn="auto">
              <a:lnSpc>
                <a:spcPct val="150000"/>
              </a:lnSpc>
              <a:spcBef>
                <a:spcPts val="600"/>
              </a:spcBef>
              <a:spcAft>
                <a:spcPts val="600"/>
              </a:spcAft>
            </a:pPr>
            <a:r>
              <a:rPr lang="zh-CN" altLang="en-US" sz="2200" b="1" dirty="0"/>
              <a:t>一个例子：</a:t>
            </a:r>
            <a:r>
              <a:rPr lang="zh-CN" altLang="en-US" sz="2200" dirty="0"/>
              <a:t>我们希望视频中人物讲话和文本字幕同步，这是视频和文本这两种模态之间的对齐。在翻译任务中，我们希望源语言和目标语言之间对应的词汇要关联起来，如在将“</a:t>
            </a:r>
            <a:r>
              <a:rPr lang="en-US" altLang="zh-CN" sz="2200" dirty="0"/>
              <a:t>I am a student”</a:t>
            </a:r>
            <a:r>
              <a:rPr lang="zh-CN" altLang="en-US" sz="2200" dirty="0"/>
              <a:t>翻译为“我是一位学生”时，“</a:t>
            </a:r>
            <a:r>
              <a:rPr lang="en-US" altLang="zh-CN" sz="2200" dirty="0"/>
              <a:t>I”</a:t>
            </a:r>
            <a:r>
              <a:rPr lang="zh-CN" altLang="en-US" sz="2200" dirty="0"/>
              <a:t>、 “</a:t>
            </a:r>
            <a:r>
              <a:rPr lang="en-US" altLang="zh-CN" sz="2200" dirty="0"/>
              <a:t>am”</a:t>
            </a:r>
            <a:r>
              <a:rPr lang="zh-CN" altLang="en-US" sz="2200" dirty="0"/>
              <a:t>、“</a:t>
            </a:r>
            <a:r>
              <a:rPr lang="en-US" altLang="zh-CN" sz="2200" dirty="0"/>
              <a:t>a”</a:t>
            </a:r>
            <a:r>
              <a:rPr lang="zh-CN" altLang="en-US" sz="2200" dirty="0"/>
              <a:t>、“</a:t>
            </a:r>
            <a:r>
              <a:rPr lang="en-US" altLang="zh-CN" sz="2200" dirty="0"/>
              <a:t>student”</a:t>
            </a:r>
            <a:r>
              <a:rPr lang="zh-CN" altLang="en-US" sz="2200" dirty="0"/>
              <a:t>应该分别关联到“我”、“是”、“一位”、“学生”。实际上，这是一种细粒度的对齐， 根据实现对齐方式的不同，模态对齐可以分为注意力对齐和语义对齐。</a:t>
            </a:r>
            <a:endParaRPr lang="zh-CN" altLang="zh-CN" sz="2200"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335806" y="258366"/>
            <a:ext cx="9143474" cy="598498"/>
          </a:xfrm>
          <a:prstGeom prst="rect">
            <a:avLst/>
          </a:prstGeom>
          <a:noFill/>
          <a:ln>
            <a:noFill/>
          </a:ln>
        </p:spPr>
        <p:txBody>
          <a:bodyPr wrap="square" lIns="105031" tIns="52515" rIns="105031" bIns="52515">
            <a:spAutoFit/>
          </a:bodyPr>
          <a:lstStyle/>
          <a:p>
            <a:pPr defTabSz="1130935">
              <a:spcBef>
                <a:spcPct val="20000"/>
              </a:spcBef>
            </a:pPr>
            <a:r>
              <a:rPr lang="en-US" altLang="zh-CN" sz="3200" b="1" dirty="0">
                <a:solidFill>
                  <a:prstClr val="white"/>
                </a:solidFill>
                <a:latin typeface="微软雅黑" panose="020B0503020204020204" pitchFamily="34" charset="-122"/>
                <a:ea typeface="微软雅黑" panose="020B0503020204020204" pitchFamily="34" charset="-122"/>
              </a:rPr>
              <a:t>10.1  </a:t>
            </a:r>
            <a:r>
              <a:rPr lang="zh-CN" altLang="en-US" sz="3200" b="1" dirty="0">
                <a:solidFill>
                  <a:prstClr val="white"/>
                </a:solidFill>
                <a:latin typeface="微软雅黑" panose="020B0503020204020204" pitchFamily="34" charset="-122"/>
                <a:ea typeface="微软雅黑" panose="020B0503020204020204" pitchFamily="34" charset="-122"/>
              </a:rPr>
              <a:t>多模态学习</a:t>
            </a:r>
          </a:p>
        </p:txBody>
      </p:sp>
      <p:sp>
        <p:nvSpPr>
          <p:cNvPr id="5" name="文本框 4"/>
          <p:cNvSpPr txBox="1"/>
          <p:nvPr/>
        </p:nvSpPr>
        <p:spPr>
          <a:xfrm>
            <a:off x="409203" y="1257300"/>
            <a:ext cx="11373594" cy="523220"/>
          </a:xfrm>
          <a:prstGeom prst="rect">
            <a:avLst/>
          </a:prstGeom>
          <a:noFill/>
        </p:spPr>
        <p:txBody>
          <a:bodyPr wrap="square" rtlCol="0">
            <a:spAutoFit/>
          </a:bodyPr>
          <a:lstStyle/>
          <a:p>
            <a:r>
              <a:rPr lang="en-US" altLang="zh-CN" sz="2800" b="1" dirty="0">
                <a:solidFill>
                  <a:srgbClr val="C00000"/>
                </a:solidFill>
              </a:rPr>
              <a:t>10.1.2  </a:t>
            </a:r>
            <a:r>
              <a:rPr lang="zh-CN" altLang="en-US" sz="2800" b="1" dirty="0">
                <a:solidFill>
                  <a:srgbClr val="C00000"/>
                </a:solidFill>
              </a:rPr>
              <a:t>多模态学习的主要任务</a:t>
            </a:r>
            <a:endParaRPr lang="zh-CN" altLang="zh-CN" sz="2800" b="1" dirty="0">
              <a:solidFill>
                <a:srgbClr val="C00000"/>
              </a:solidFill>
            </a:endParaRPr>
          </a:p>
        </p:txBody>
      </p:sp>
      <p:sp>
        <p:nvSpPr>
          <p:cNvPr id="2" name="文本框 1"/>
          <p:cNvSpPr txBox="1"/>
          <p:nvPr/>
        </p:nvSpPr>
        <p:spPr>
          <a:xfrm>
            <a:off x="409203" y="1849529"/>
            <a:ext cx="11486963" cy="3615055"/>
          </a:xfrm>
          <a:prstGeom prst="rect">
            <a:avLst/>
          </a:prstGeom>
          <a:noFill/>
        </p:spPr>
        <p:txBody>
          <a:bodyPr wrap="square" rtlCol="0">
            <a:spAutoFit/>
          </a:bodyPr>
          <a:lstStyle/>
          <a:p>
            <a:pPr>
              <a:spcBef>
                <a:spcPts val="600"/>
              </a:spcBef>
              <a:spcAft>
                <a:spcPts val="600"/>
              </a:spcAft>
            </a:pPr>
            <a:r>
              <a:rPr lang="en-US" altLang="zh-CN" sz="2200" b="1" dirty="0"/>
              <a:t>2. </a:t>
            </a:r>
            <a:r>
              <a:rPr lang="zh-CN" altLang="en-US" sz="2200" b="1" dirty="0"/>
              <a:t>多模态对齐</a:t>
            </a:r>
            <a:endParaRPr lang="en-US" altLang="zh-CN" sz="2200" b="1" dirty="0"/>
          </a:p>
          <a:p>
            <a:pPr indent="0" fontAlgn="auto">
              <a:lnSpc>
                <a:spcPct val="150000"/>
              </a:lnSpc>
              <a:spcBef>
                <a:spcPts val="600"/>
              </a:spcBef>
              <a:spcAft>
                <a:spcPts val="600"/>
              </a:spcAft>
            </a:pPr>
            <a:r>
              <a:rPr lang="zh-CN" altLang="en-US" sz="2200" b="1" dirty="0"/>
              <a:t>注意力机制：</a:t>
            </a:r>
            <a:r>
              <a:rPr lang="zh-CN" altLang="en-US" sz="2200" dirty="0"/>
              <a:t>在注意力对齐方式中，主要考虑当前生成的目标模态元素一般跟输入模态中的某些元素关联程度大，因而用注意力机制通过加权求和方法来实现这种关联，它可以较好解决长程依赖问题。注意力对齐多应用于涉及模态传译的多模态学习任务，如机器翻译、图像标注、语音识别等。实际上， 不仅在模态对齐和模态传译任务中，而且在多模态表征学习、数据融合、数据分类等领域中 注意力机制均有良好的表现。</a:t>
            </a:r>
            <a:endParaRPr lang="en-US" altLang="zh-CN" sz="2200" dirty="0"/>
          </a:p>
          <a:p>
            <a:pPr>
              <a:spcBef>
                <a:spcPts val="600"/>
              </a:spcBef>
              <a:spcAft>
                <a:spcPts val="600"/>
              </a:spcAft>
            </a:pPr>
            <a:endParaRPr lang="zh-CN" altLang="zh-CN" sz="2200" dirty="0"/>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PP_MARK_KEY" val="2a7ffc63-f6ca-4561-8504-ccb148a07ee8"/>
  <p:tag name="COMMONDATA" val="eyJoZGlkIjoiNDVmZTAwYjIxNDQ1NWJkOGM2MTM1NGNkMDJiNTVjMWM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indent="266700" algn="just">
          <a:spcAft>
            <a:spcPts val="0"/>
          </a:spcAft>
          <a:defRPr sz="2200" kern="100" dirty="0">
            <a:latin typeface="Times New Roman" panose="02020603050405020304" pitchFamily="18" charset="0"/>
            <a:ea typeface="宋体" panose="02010600030101010101" pitchFamily="2" charset="-122"/>
            <a:cs typeface="Times New Roman" panose="02020603050405020304" pitchFamily="18" charset="0"/>
          </a:defRPr>
        </a:defPPr>
      </a:lstStyle>
    </a:spDef>
    <a:txDef>
      <a:spPr>
        <a:noFill/>
      </a:spPr>
      <a:bodyPr wrap="square" rtlCol="0">
        <a:spAutoFit/>
      </a:bodyPr>
      <a:lstStyle>
        <a:defPPr algn="l">
          <a:lnSpc>
            <a:spcPct val="150000"/>
          </a:lnSpc>
          <a:defRPr sz="2800" b="1"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242</TotalTime>
  <Words>3337</Words>
  <Application>Microsoft Office PowerPoint</Application>
  <PresentationFormat>宽屏</PresentationFormat>
  <Paragraphs>307</Paragraphs>
  <Slides>36</Slides>
  <Notes>36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等线</vt:lpstr>
      <vt:lpstr>微软雅黑</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 Zupeng</dc:creator>
  <cp:lastModifiedBy>祖强 蒙</cp:lastModifiedBy>
  <cp:revision>805</cp:revision>
  <cp:lastPrinted>2023-06-09T00:39:00Z</cp:lastPrinted>
  <dcterms:created xsi:type="dcterms:W3CDTF">2021-09-16T07:49:00Z</dcterms:created>
  <dcterms:modified xsi:type="dcterms:W3CDTF">2023-07-03T00:46:24Z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61C4F435FECE4C85AAF4AB73BC1EE6EA</vt:lpwstr>
  </property>
  <property fmtid="{D5CDD505-2E9C-101B-9397-08002B2CF9AE}" pid="3" name="KSOProductBuildVer">
    <vt:lpwstr>2052-11.1.0.14309</vt:lpwstr>
  </property>
</Properties>
</file>