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42.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3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4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4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43.xml" ContentType="application/vnd.openxmlformats-officedocument.presentationml.notesSlide+xml"/>
  <Override PartName="/ppt/tags/tag61.xml" ContentType="application/vnd.openxmlformats-officedocument.presentationml.tags+xml"/>
  <Override PartName="/ppt/notesSlides/notesSlide44.xml" ContentType="application/vnd.openxmlformats-officedocument.presentationml.notesSlide+xml"/>
  <Override PartName="/ppt/tags/tag62.xml" ContentType="application/vnd.openxmlformats-officedocument.presentationml.tags+xml"/>
  <Override PartName="/ppt/notesSlides/notesSlide45.xml" ContentType="application/vnd.openxmlformats-officedocument.presentationml.notesSlide+xml"/>
  <Override PartName="/ppt/tags/tag63.xml" ContentType="application/vnd.openxmlformats-officedocument.presentationml.tags+xml"/>
  <Override PartName="/ppt/notesSlides/notesSlide46.xml" ContentType="application/vnd.openxmlformats-officedocument.presentationml.notesSlide+xml"/>
  <Override PartName="/ppt/tags/tag64.xml" ContentType="application/vnd.openxmlformats-officedocument.presentationml.tags+xml"/>
  <Override PartName="/ppt/notesSlides/notesSlide4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68.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17.xml" ContentType="application/vnd.openxmlformats-officedocument.presentationml.tags+xml"/>
  <Override PartName="/ppt/tags/tag20.xml" ContentType="application/vnd.openxmlformats-officedocument.presentationml.tags+xml"/>
  <Override PartName="/ppt/tags/tag23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1"/>
  </p:notesMasterIdLst>
  <p:handoutMasterIdLst>
    <p:handoutMasterId r:id="rId62"/>
  </p:handoutMasterIdLst>
  <p:sldIdLst>
    <p:sldId id="565" r:id="rId2"/>
    <p:sldId id="604" r:id="rId3"/>
    <p:sldId id="605" r:id="rId4"/>
    <p:sldId id="566" r:id="rId5"/>
    <p:sldId id="616" r:id="rId6"/>
    <p:sldId id="617" r:id="rId7"/>
    <p:sldId id="630" r:id="rId8"/>
    <p:sldId id="629" r:id="rId9"/>
    <p:sldId id="631" r:id="rId10"/>
    <p:sldId id="632" r:id="rId11"/>
    <p:sldId id="618" r:id="rId12"/>
    <p:sldId id="633" r:id="rId13"/>
    <p:sldId id="681" r:id="rId14"/>
    <p:sldId id="634" r:id="rId15"/>
    <p:sldId id="635" r:id="rId16"/>
    <p:sldId id="636" r:id="rId17"/>
    <p:sldId id="637" r:id="rId18"/>
    <p:sldId id="638" r:id="rId19"/>
    <p:sldId id="639" r:id="rId20"/>
    <p:sldId id="640" r:id="rId21"/>
    <p:sldId id="641" r:id="rId22"/>
    <p:sldId id="642" r:id="rId23"/>
    <p:sldId id="643" r:id="rId24"/>
    <p:sldId id="644" r:id="rId25"/>
    <p:sldId id="645" r:id="rId26"/>
    <p:sldId id="646" r:id="rId27"/>
    <p:sldId id="647" r:id="rId28"/>
    <p:sldId id="648" r:id="rId29"/>
    <p:sldId id="649" r:id="rId30"/>
    <p:sldId id="650" r:id="rId31"/>
    <p:sldId id="651" r:id="rId32"/>
    <p:sldId id="652" r:id="rId33"/>
    <p:sldId id="653" r:id="rId34"/>
    <p:sldId id="654" r:id="rId35"/>
    <p:sldId id="660" r:id="rId36"/>
    <p:sldId id="661" r:id="rId37"/>
    <p:sldId id="683" r:id="rId38"/>
    <p:sldId id="655" r:id="rId39"/>
    <p:sldId id="662" r:id="rId40"/>
    <p:sldId id="663" r:id="rId41"/>
    <p:sldId id="664" r:id="rId42"/>
    <p:sldId id="666" r:id="rId43"/>
    <p:sldId id="667" r:id="rId44"/>
    <p:sldId id="668" r:id="rId45"/>
    <p:sldId id="684" r:id="rId46"/>
    <p:sldId id="685" r:id="rId47"/>
    <p:sldId id="686" r:id="rId48"/>
    <p:sldId id="671" r:id="rId49"/>
    <p:sldId id="682" r:id="rId50"/>
    <p:sldId id="665" r:id="rId51"/>
    <p:sldId id="672" r:id="rId52"/>
    <p:sldId id="673" r:id="rId53"/>
    <p:sldId id="674" r:id="rId54"/>
    <p:sldId id="675" r:id="rId55"/>
    <p:sldId id="676" r:id="rId56"/>
    <p:sldId id="677" r:id="rId57"/>
    <p:sldId id="678" r:id="rId58"/>
    <p:sldId id="679" r:id="rId59"/>
    <p:sldId id="680" r:id="rId60"/>
  </p:sldIdLst>
  <p:sldSz cx="12192000" cy="6858000"/>
  <p:notesSz cx="6858000" cy="9144000"/>
  <p:custDataLst>
    <p:tags r:id="rId6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413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lin" initials="yl" lastIdx="1" clrIdx="0"/>
  <p:cmAuthor id="2" name="DELL" initials="D" lastIdx="3" clrIdx="1"/>
  <p:cmAuthor id="3" name="asus"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FF"/>
    <a:srgbClr val="3D31D7"/>
    <a:srgbClr val="003366"/>
    <a:srgbClr val="F46802"/>
    <a:srgbClr val="0070C0"/>
    <a:srgbClr val="808080"/>
    <a:srgbClr val="FBE5D6"/>
    <a:srgbClr val="FFF9E7"/>
    <a:srgbClr val="EEF7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57" autoAdjust="0"/>
    <p:restoredTop sz="93850" autoAdjust="0"/>
  </p:normalViewPr>
  <p:slideViewPr>
    <p:cSldViewPr snapToGrid="0" snapToObjects="1" showGuides="1">
      <p:cViewPr varScale="1">
        <p:scale>
          <a:sx n="67" d="100"/>
          <a:sy n="67" d="100"/>
        </p:scale>
        <p:origin x="264" y="40"/>
      </p:cViewPr>
      <p:guideLst>
        <p:guide orient="horz" pos="2092"/>
        <p:guide pos="4137"/>
      </p:guideLst>
    </p:cSldViewPr>
  </p:slideViewPr>
  <p:notesTextViewPr>
    <p:cViewPr>
      <p:scale>
        <a:sx n="100" d="100"/>
        <a:sy n="100" d="100"/>
      </p:scale>
      <p:origin x="0" y="0"/>
    </p:cViewPr>
  </p:notesTextViewPr>
  <p:sorterViewPr>
    <p:cViewPr>
      <p:scale>
        <a:sx n="100" d="100"/>
        <a:sy n="100" d="100"/>
      </p:scale>
      <p:origin x="0" y="-600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2023/7/3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0AD39-BAEA-45DE-A9EE-2D5EF9602197}" type="datetimeFigureOut">
              <a:rPr lang="zh-CN" altLang="en-US" smtClean="0"/>
              <a:t>2023/7/3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D1BDB-4B2A-4DBF-A740-A071008DF2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pPr/>
              <a:t>1</a:t>
            </a:fld>
            <a:endParaRPr lang="zh-CN" altLang="en-US"/>
          </a:p>
        </p:txBody>
      </p:sp>
    </p:spTree>
    <p:extLst>
      <p:ext uri="{BB962C8B-B14F-4D97-AF65-F5344CB8AC3E}">
        <p14:creationId xmlns:p14="http://schemas.microsoft.com/office/powerpoint/2010/main" val="3212652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t>13</a:t>
            </a:fld>
            <a:endParaRPr lang="zh-CN" altLang="en-US"/>
          </a:p>
        </p:txBody>
      </p:sp>
      <p:sp>
        <p:nvSpPr>
          <p:cNvPr id="5" name="备注占位符 4"/>
          <p:cNvSpPr>
            <a:spLocks noGrp="1"/>
          </p:cNvSpPr>
          <p:nvPr>
            <p:ph type="body" sz="quarter" idx="1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pPr/>
              <a:t>2</a:t>
            </a:fld>
            <a:endParaRPr lang="zh-CN" altLang="en-US"/>
          </a:p>
        </p:txBody>
      </p:sp>
    </p:spTree>
    <p:extLst>
      <p:ext uri="{BB962C8B-B14F-4D97-AF65-F5344CB8AC3E}">
        <p14:creationId xmlns:p14="http://schemas.microsoft.com/office/powerpoint/2010/main" val="1730552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t>4</a:t>
            </a:fld>
            <a:endParaRPr lang="zh-CN" altLang="en-US"/>
          </a:p>
        </p:txBody>
      </p:sp>
      <p:sp>
        <p:nvSpPr>
          <p:cNvPr id="5" name="备注占位符 4"/>
          <p:cNvSpPr>
            <a:spLocks noGrp="1"/>
          </p:cNvSpPr>
          <p:nvPr>
            <p:ph type="body" sz="quarter" idx="1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t>49</a:t>
            </a:fld>
            <a:endParaRPr lang="zh-CN" altLang="en-US"/>
          </a:p>
        </p:txBody>
      </p:sp>
      <p:sp>
        <p:nvSpPr>
          <p:cNvPr id="5" name="备注占位符 4"/>
          <p:cNvSpPr>
            <a:spLocks noGrp="1"/>
          </p:cNvSpPr>
          <p:nvPr>
            <p:ph type="body" sz="quarter" idx="1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t>7</a:t>
            </a:fld>
            <a:endParaRPr lang="zh-CN" altLang="en-US"/>
          </a:p>
        </p:txBody>
      </p:sp>
      <p:sp>
        <p:nvSpPr>
          <p:cNvPr id="5" name="备注占位符 4"/>
          <p:cNvSpPr>
            <a:spLocks noGrp="1"/>
          </p:cNvSpPr>
          <p:nvPr>
            <p:ph type="body" sz="quarter" idx="1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3">
    <p:spTree>
      <p:nvGrpSpPr>
        <p:cNvPr id="1" name=""/>
        <p:cNvGrpSpPr/>
        <p:nvPr/>
      </p:nvGrpSpPr>
      <p:grpSpPr>
        <a:xfrm>
          <a:off x="0" y="0"/>
          <a:ext cx="0" cy="0"/>
          <a:chOff x="0" y="0"/>
          <a:chExt cx="0" cy="0"/>
        </a:xfrm>
      </p:grpSpPr>
      <p:sp>
        <p:nvSpPr>
          <p:cNvPr id="1048581" name="矩形 59"/>
          <p:cNvSpPr/>
          <p:nvPr userDrawn="1"/>
        </p:nvSpPr>
        <p:spPr>
          <a:xfrm>
            <a:off x="-24679"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lIns="64821" tIns="32411" rIns="64821" bIns="32411" rtlCol="0" anchor="ctr"/>
          <a:lstStyle/>
          <a:p>
            <a:pPr algn="ctr"/>
            <a:endParaRPr lang="zh-CN" altLang="en-US" sz="1275"/>
          </a:p>
        </p:txBody>
      </p:sp>
      <p:pic>
        <p:nvPicPr>
          <p:cNvPr id="6" name="图片 5"/>
          <p:cNvPicPr>
            <a:picLocks noChangeAspect="1"/>
          </p:cNvPicPr>
          <p:nvPr userDrawn="1"/>
        </p:nvPicPr>
        <p:blipFill rotWithShape="1">
          <a:blip r:embed="rId2"/>
          <a:srcRect l="18793" t="3704" r="17232" b="4677"/>
          <a:stretch>
            <a:fillRect/>
          </a:stretch>
        </p:blipFill>
        <p:spPr>
          <a:xfrm>
            <a:off x="11246177" y="129390"/>
            <a:ext cx="602787" cy="863261"/>
          </a:xfrm>
          <a:prstGeom prst="rect">
            <a:avLst/>
          </a:prstGeom>
        </p:spPr>
      </p:pic>
      <p:sp>
        <p:nvSpPr>
          <p:cNvPr id="7" name="矩形 59"/>
          <p:cNvSpPr/>
          <p:nvPr userDrawn="1"/>
        </p:nvSpPr>
        <p:spPr>
          <a:xfrm>
            <a:off x="0" y="6451600"/>
            <a:ext cx="12216680" cy="4064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lIns="64821" tIns="32411" rIns="64821" bIns="32411" rtlCol="0" anchor="ctr"/>
          <a:lstStyle/>
          <a:p>
            <a:pPr algn="ctr"/>
            <a:endParaRPr lang="zh-CN" altLang="en-US" sz="1275"/>
          </a:p>
        </p:txBody>
      </p:sp>
      <p:sp>
        <p:nvSpPr>
          <p:cNvPr id="8" name="矩形 7"/>
          <p:cNvSpPr/>
          <p:nvPr userDrawn="1"/>
        </p:nvSpPr>
        <p:spPr>
          <a:xfrm>
            <a:off x="86360" y="6442278"/>
            <a:ext cx="10271760" cy="369332"/>
          </a:xfrm>
          <a:prstGeom prst="rect">
            <a:avLst/>
          </a:prstGeom>
        </p:spPr>
        <p:txBody>
          <a:bodyPr wrap="square">
            <a:spAutoFit/>
          </a:bodyPr>
          <a:lstStyle/>
          <a:p>
            <a:r>
              <a:rPr lang="zh-CN" altLang="en-US" dirty="0">
                <a:solidFill>
                  <a:schemeClr val="bg1"/>
                </a:solidFill>
              </a:rPr>
              <a:t>蒙祖强，欧元汉 编著. 深度学习理论与应用. 北京: 清华大学出版社，2023年</a:t>
            </a:r>
            <a:r>
              <a:rPr lang="en-US" altLang="zh-CN" dirty="0">
                <a:solidFill>
                  <a:schemeClr val="bg1"/>
                </a:solidFill>
              </a:rPr>
              <a:t>7</a:t>
            </a:r>
            <a:r>
              <a:rPr lang="zh-CN" altLang="en-US" dirty="0">
                <a:solidFill>
                  <a:schemeClr val="bg1"/>
                </a:solidFill>
              </a:rPr>
              <a:t>月.</a:t>
            </a:r>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rot="10800000" flipV="1">
            <a:off x="0" y="5859708"/>
            <a:ext cx="12192000" cy="998293"/>
          </a:xfrm>
          <a:prstGeom prst="rect">
            <a:avLst/>
          </a:prstGeom>
          <a:gradFill>
            <a:gsLst>
              <a:gs pos="0">
                <a:schemeClr val="bg1">
                  <a:alpha val="0"/>
                </a:schemeClr>
              </a:gs>
              <a:gs pos="100000">
                <a:srgbClr val="FF1D1D">
                  <a:alpha val="30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cxnSp>
        <p:nvCxnSpPr>
          <p:cNvPr id="8" name="直线连接符 4"/>
          <p:cNvCxnSpPr/>
          <p:nvPr userDrawn="1"/>
        </p:nvCxnSpPr>
        <p:spPr>
          <a:xfrm>
            <a:off x="0" y="713987"/>
            <a:ext cx="12192000" cy="0"/>
          </a:xfrm>
          <a:prstGeom prst="line">
            <a:avLst/>
          </a:prstGeom>
          <a:ln w="444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cxnSp>
        <p:nvCxnSpPr>
          <p:cNvPr id="8" name="直线连接符 4"/>
          <p:cNvCxnSpPr/>
          <p:nvPr userDrawn="1"/>
        </p:nvCxnSpPr>
        <p:spPr>
          <a:xfrm>
            <a:off x="0" y="713987"/>
            <a:ext cx="12192000" cy="0"/>
          </a:xfrm>
          <a:prstGeom prst="line">
            <a:avLst/>
          </a:prstGeom>
          <a:ln w="444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内容页3">
    <p:bg>
      <p:bgPr>
        <a:solidFill>
          <a:schemeClr val="bg1"/>
        </a:solidFill>
        <a:effectLst/>
      </p:bgPr>
    </p:bg>
    <p:spTree>
      <p:nvGrpSpPr>
        <p:cNvPr id="1" name=""/>
        <p:cNvGrpSpPr/>
        <p:nvPr/>
      </p:nvGrpSpPr>
      <p:grpSpPr>
        <a:xfrm>
          <a:off x="0" y="0"/>
          <a:ext cx="0" cy="0"/>
          <a:chOff x="0" y="0"/>
          <a:chExt cx="0" cy="0"/>
        </a:xfrm>
      </p:grpSpPr>
      <p:sp>
        <p:nvSpPr>
          <p:cNvPr id="60" name="矩形 59"/>
          <p:cNvSpPr/>
          <p:nvPr userDrawn="1"/>
        </p:nvSpPr>
        <p:spPr>
          <a:xfrm>
            <a:off x="-24679" y="0"/>
            <a:ext cx="12216680" cy="1268760"/>
          </a:xfrm>
          <a:prstGeom prst="rect">
            <a:avLst/>
          </a:prstGeom>
          <a:gradFill>
            <a:gsLst>
              <a:gs pos="100000">
                <a:schemeClr val="accent1"/>
              </a:gs>
              <a:gs pos="100000">
                <a:schemeClr val="accent1">
                  <a:lumMod val="45000"/>
                  <a:lumOff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97277" y="325279"/>
            <a:ext cx="2643339" cy="727457"/>
          </a:xfrm>
          <a:prstGeom prst="rect">
            <a:avLst/>
          </a:prstGeom>
        </p:spPr>
      </p:pic>
      <p:sp>
        <p:nvSpPr>
          <p:cNvPr id="5" name="Freeform 57"/>
          <p:cNvSpPr>
            <a:spLocks noChangeArrowheads="1"/>
          </p:cNvSpPr>
          <p:nvPr userDrawn="1"/>
        </p:nvSpPr>
        <p:spPr bwMode="auto">
          <a:xfrm>
            <a:off x="0" y="6524625"/>
            <a:ext cx="12192000" cy="279400"/>
          </a:xfrm>
          <a:custGeom>
            <a:avLst/>
            <a:gdLst>
              <a:gd name="T0" fmla="*/ 0 w 5650"/>
              <a:gd name="T1" fmla="*/ 279400 h 176"/>
              <a:gd name="T2" fmla="*/ 9144000 w 5650"/>
              <a:gd name="T3" fmla="*/ 268288 h 176"/>
              <a:gd name="T4" fmla="*/ 9137526 w 5650"/>
              <a:gd name="T5" fmla="*/ 150813 h 176"/>
              <a:gd name="T6" fmla="*/ 2392006 w 5650"/>
              <a:gd name="T7" fmla="*/ 150813 h 176"/>
              <a:gd name="T8" fmla="*/ 2131442 w 5650"/>
              <a:gd name="T9" fmla="*/ 4763 h 176"/>
              <a:gd name="T10" fmla="*/ 0 w 5650"/>
              <a:gd name="T11" fmla="*/ 0 h 176"/>
              <a:gd name="T12" fmla="*/ 0 w 5650"/>
              <a:gd name="T13" fmla="*/ 279400 h 176"/>
              <a:gd name="T14" fmla="*/ 0 60000 65536"/>
              <a:gd name="T15" fmla="*/ 0 60000 65536"/>
              <a:gd name="T16" fmla="*/ 0 60000 65536"/>
              <a:gd name="T17" fmla="*/ 0 60000 65536"/>
              <a:gd name="T18" fmla="*/ 0 60000 65536"/>
              <a:gd name="T19" fmla="*/ 0 60000 65536"/>
              <a:gd name="T20" fmla="*/ 0 60000 65536"/>
              <a:gd name="T21" fmla="*/ 0 w 5650"/>
              <a:gd name="T22" fmla="*/ 0 h 176"/>
              <a:gd name="T23" fmla="*/ 5650 w 5650"/>
              <a:gd name="T24" fmla="*/ 176 h 1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50" h="176">
                <a:moveTo>
                  <a:pt x="0" y="176"/>
                </a:moveTo>
                <a:lnTo>
                  <a:pt x="5650" y="169"/>
                </a:lnTo>
                <a:lnTo>
                  <a:pt x="5646" y="95"/>
                </a:lnTo>
                <a:lnTo>
                  <a:pt x="1478" y="95"/>
                </a:lnTo>
                <a:lnTo>
                  <a:pt x="1317" y="3"/>
                </a:lnTo>
                <a:lnTo>
                  <a:pt x="0" y="0"/>
                </a:lnTo>
                <a:lnTo>
                  <a:pt x="0" y="176"/>
                </a:lnTo>
                <a:close/>
              </a:path>
            </a:pathLst>
          </a:custGeom>
          <a:solidFill>
            <a:srgbClr val="AAC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ctr">
              <a:spcBef>
                <a:spcPct val="0"/>
              </a:spcBef>
              <a:spcAft>
                <a:spcPct val="0"/>
              </a:spcAft>
            </a:pPr>
            <a:endParaRPr kumimoji="1" lang="zh-CN" altLang="en-US" sz="2400" b="1" i="1" u="sng">
              <a:solidFill>
                <a:srgbClr val="1D528D"/>
              </a:solidFill>
              <a:latin typeface="Times New Roman" panose="02020603050405020304" pitchFamily="18" charset="0"/>
              <a:ea typeface="宋体" panose="02010600030101010101" pitchFamily="2" charset="-122"/>
            </a:endParaRPr>
          </a:p>
        </p:txBody>
      </p:sp>
      <p:sp>
        <p:nvSpPr>
          <p:cNvPr id="7" name="Rectangle 58"/>
          <p:cNvSpPr>
            <a:spLocks noChangeArrowheads="1"/>
          </p:cNvSpPr>
          <p:nvPr userDrawn="1"/>
        </p:nvSpPr>
        <p:spPr bwMode="auto">
          <a:xfrm flipV="1">
            <a:off x="0" y="6769100"/>
            <a:ext cx="12194117" cy="115888"/>
          </a:xfrm>
          <a:prstGeom prst="rect">
            <a:avLst/>
          </a:prstGeom>
          <a:gradFill>
            <a:gsLst>
              <a:gs pos="100000">
                <a:schemeClr val="accent1"/>
              </a:gs>
              <a:gs pos="100000">
                <a:schemeClr val="accent1">
                  <a:lumMod val="45000"/>
                  <a:lumOff val="55000"/>
                </a:schemeClr>
              </a:gs>
            </a:gsLst>
            <a:lin ang="5400000" scaled="1"/>
          </a:gradFill>
          <a:ln>
            <a:noFill/>
          </a:ln>
        </p:spPr>
        <p:txBody>
          <a:bodyPr wrap="none" anchor="ctr"/>
          <a:lstStyle/>
          <a:p>
            <a:pPr eaLnBrk="0" fontAlgn="base" hangingPunct="0">
              <a:spcBef>
                <a:spcPct val="0"/>
              </a:spcBef>
              <a:spcAft>
                <a:spcPct val="0"/>
              </a:spcAft>
              <a:buFont typeface="Arial" panose="020B0604020202020204" pitchFamily="34" charset="0"/>
              <a:buNone/>
            </a:pPr>
            <a:endParaRPr kumimoji="1" lang="zh-CN" altLang="en-US" sz="1600" b="1" i="1" u="sng">
              <a:solidFill>
                <a:srgbClr val="1D528D"/>
              </a:solidFill>
              <a:latin typeface="Times New Roman" panose="02020603050405020304" pitchFamily="18" charset="0"/>
              <a:ea typeface="微软雅黑" panose="020B0503020204020204" pitchFamily="34" charset="-122"/>
            </a:endParaRPr>
          </a:p>
        </p:txBody>
      </p:sp>
      <p:sp>
        <p:nvSpPr>
          <p:cNvPr id="2" name="日期占位符 1"/>
          <p:cNvSpPr>
            <a:spLocks noGrp="1"/>
          </p:cNvSpPr>
          <p:nvPr>
            <p:ph type="dt" sz="half" idx="11"/>
          </p:nvPr>
        </p:nvSpPr>
        <p:spPr/>
        <p:txBody>
          <a:bodyPr/>
          <a:lstStyle/>
          <a:p>
            <a:endParaRPr lang="zh-CN" altLang="en-US"/>
          </a:p>
        </p:txBody>
      </p:sp>
      <p:sp>
        <p:nvSpPr>
          <p:cNvPr id="3" name="页脚占位符 2"/>
          <p:cNvSpPr>
            <a:spLocks noGrp="1"/>
          </p:cNvSpPr>
          <p:nvPr>
            <p:ph type="ftr" sz="quarter" idx="12"/>
          </p:nvPr>
        </p:nvSpPr>
        <p:spPr/>
        <p:txBody>
          <a:bodyPr/>
          <a:lstStyle/>
          <a:p>
            <a:endParaRPr lang="zh-CN" altLang="en-US"/>
          </a:p>
        </p:txBody>
      </p:sp>
      <p:sp>
        <p:nvSpPr>
          <p:cNvPr id="4" name="灯片编号占位符 3"/>
          <p:cNvSpPr>
            <a:spLocks noGrp="1"/>
          </p:cNvSpPr>
          <p:nvPr>
            <p:ph type="sldNum" sz="quarter" idx="13"/>
          </p:nvPr>
        </p:nvSpPr>
        <p:spPr/>
        <p:txBody>
          <a:bodyPr/>
          <a:lstStyle/>
          <a:p>
            <a:fld id="{15195984-EB24-455E-B3CF-87A4AB0EDB6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内容页2">
    <p:spTree>
      <p:nvGrpSpPr>
        <p:cNvPr id="1" name=""/>
        <p:cNvGrpSpPr/>
        <p:nvPr/>
      </p:nvGrpSpPr>
      <p:grpSpPr>
        <a:xfrm>
          <a:off x="0" y="0"/>
          <a:ext cx="0" cy="0"/>
          <a:chOff x="0" y="0"/>
          <a:chExt cx="0" cy="0"/>
        </a:xfrm>
      </p:grpSpPr>
      <p:sp>
        <p:nvSpPr>
          <p:cNvPr id="3" name="矩形 2"/>
          <p:cNvSpPr/>
          <p:nvPr userDrawn="1"/>
        </p:nvSpPr>
        <p:spPr>
          <a:xfrm>
            <a:off x="27" y="0"/>
            <a:ext cx="3359697" cy="6858000"/>
          </a:xfrm>
          <a:prstGeom prst="rect">
            <a:avLst/>
          </a:prstGeom>
          <a:gradFill>
            <a:gsLst>
              <a:gs pos="100000">
                <a:schemeClr val="accent1"/>
              </a:gs>
              <a:gs pos="100000">
                <a:schemeClr val="accent1">
                  <a:lumMod val="45000"/>
                  <a:lumOff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p>
        </p:txBody>
      </p:sp>
      <p:pic>
        <p:nvPicPr>
          <p:cNvPr id="23" name="图片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1519" y="5877273"/>
            <a:ext cx="2064569" cy="611688"/>
          </a:xfrm>
          <a:prstGeom prst="rect">
            <a:avLst/>
          </a:prstGeom>
        </p:spPr>
      </p:pic>
      <p:sp>
        <p:nvSpPr>
          <p:cNvPr id="2" name="日期占位符 1"/>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195984-EB24-455E-B3CF-87A4AB0EDB6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A1F7E-19FF-0B48-8731-65855350D283}"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5.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16.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7.png"/><Relationship Id="rId5" Type="http://schemas.openxmlformats.org/officeDocument/2006/relationships/tags" Target="../tags/tag17.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18.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9.png"/><Relationship Id="rId5" Type="http://schemas.openxmlformats.org/officeDocument/2006/relationships/tags" Target="../tags/tag20.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tags" Target="../tags/tag230.xml"/><Relationship Id="rId3" Type="http://schemas.openxmlformats.org/officeDocument/2006/relationships/tags" Target="../tags/tag23.xml"/><Relationship Id="rId7" Type="http://schemas.openxmlformats.org/officeDocument/2006/relationships/notesSlide" Target="../notesSlides/notesSlide19.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12.xml"/><Relationship Id="rId11" Type="http://schemas.openxmlformats.org/officeDocument/2006/relationships/image" Target="../media/image22.png"/><Relationship Id="rId5" Type="http://schemas.openxmlformats.org/officeDocument/2006/relationships/tags" Target="../tags/tag25.xml"/><Relationship Id="rId10" Type="http://schemas.openxmlformats.org/officeDocument/2006/relationships/image" Target="../media/image20.png"/><Relationship Id="rId4" Type="http://schemas.openxmlformats.org/officeDocument/2006/relationships/tags" Target="../tags/tag24.xml"/><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24.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3.png"/><Relationship Id="rId5" Type="http://schemas.openxmlformats.org/officeDocument/2006/relationships/notesSlide" Target="../notesSlides/notesSlide20.xml"/><Relationship Id="rId4"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24.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25.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8.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37.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8.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41.xml"/><Relationship Id="rId7" Type="http://schemas.openxmlformats.org/officeDocument/2006/relationships/image" Target="../media/image31.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32.png"/><Relationship Id="rId5" Type="http://schemas.openxmlformats.org/officeDocument/2006/relationships/notesSlide" Target="../notesSlides/notesSlide30.xml"/><Relationship Id="rId4" Type="http://schemas.openxmlformats.org/officeDocument/2006/relationships/slideLayout" Target="../slideLayouts/slideLayout12.xml"/><Relationship Id="rId9"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4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tags" Target="../tags/tag44.xml"/><Relationship Id="rId7" Type="http://schemas.openxmlformats.org/officeDocument/2006/relationships/oleObject" Target="../embeddings/oleObject1.bin"/><Relationship Id="rId2" Type="http://schemas.openxmlformats.org/officeDocument/2006/relationships/tags" Target="../tags/tag43.xml"/><Relationship Id="rId1" Type="http://schemas.openxmlformats.org/officeDocument/2006/relationships/vmlDrawing" Target="../drawings/vmlDrawing1.vml"/><Relationship Id="rId6" Type="http://schemas.openxmlformats.org/officeDocument/2006/relationships/notesSlide" Target="../notesSlides/notesSlide38.xml"/><Relationship Id="rId11" Type="http://schemas.openxmlformats.org/officeDocument/2006/relationships/image" Target="../media/image39.png"/><Relationship Id="rId5" Type="http://schemas.openxmlformats.org/officeDocument/2006/relationships/slideLayout" Target="../slideLayouts/slideLayout12.xml"/><Relationship Id="rId10" Type="http://schemas.openxmlformats.org/officeDocument/2006/relationships/image" Target="../media/image38.png"/><Relationship Id="rId4" Type="http://schemas.openxmlformats.org/officeDocument/2006/relationships/tags" Target="../tags/tag45.xml"/><Relationship Id="rId9" Type="http://schemas.openxmlformats.org/officeDocument/2006/relationships/image" Target="../media/image37.png"/></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40.png"/><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image" Target="../media/image36.wmf"/><Relationship Id="rId2" Type="http://schemas.openxmlformats.org/officeDocument/2006/relationships/tags" Target="../tags/tag46.xml"/><Relationship Id="rId1" Type="http://schemas.openxmlformats.org/officeDocument/2006/relationships/vmlDrawing" Target="../drawings/vmlDrawing2.vml"/><Relationship Id="rId6" Type="http://schemas.openxmlformats.org/officeDocument/2006/relationships/tags" Target="../tags/tag50.xml"/><Relationship Id="rId11" Type="http://schemas.openxmlformats.org/officeDocument/2006/relationships/oleObject" Target="../embeddings/oleObject2.bin"/><Relationship Id="rId5" Type="http://schemas.openxmlformats.org/officeDocument/2006/relationships/tags" Target="../tags/tag49.xml"/><Relationship Id="rId10" Type="http://schemas.openxmlformats.org/officeDocument/2006/relationships/image" Target="../media/image41.png"/><Relationship Id="rId4" Type="http://schemas.openxmlformats.org/officeDocument/2006/relationships/tags" Target="../tags/tag48.xml"/><Relationship Id="rId9"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53.xml"/><Relationship Id="rId7" Type="http://schemas.openxmlformats.org/officeDocument/2006/relationships/image" Target="../media/image36.wmf"/><Relationship Id="rId2" Type="http://schemas.openxmlformats.org/officeDocument/2006/relationships/tags" Target="../tags/tag5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40.xml"/><Relationship Id="rId4" Type="http://schemas.openxmlformats.org/officeDocument/2006/relationships/slideLayout" Target="../slideLayouts/slideLayout12.xml"/><Relationship Id="rId9" Type="http://schemas.openxmlformats.org/officeDocument/2006/relationships/image" Target="../media/image42.png"/></Relationships>
</file>

<file path=ppt/slides/_rels/slide4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55.xml"/><Relationship Id="rId7" Type="http://schemas.openxmlformats.org/officeDocument/2006/relationships/image" Target="../media/image36.wmf"/><Relationship Id="rId2" Type="http://schemas.openxmlformats.org/officeDocument/2006/relationships/tags" Target="../tags/tag5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1.xml"/><Relationship Id="rId4" Type="http://schemas.openxmlformats.org/officeDocument/2006/relationships/slideLayout" Target="../slideLayouts/slideLayout12.xml"/><Relationship Id="rId9"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45.png"/><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47.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46.png"/><Relationship Id="rId5" Type="http://schemas.openxmlformats.org/officeDocument/2006/relationships/notesSlide" Target="../notesSlides/notesSlide43.xml"/><Relationship Id="rId4"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48.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9.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48.png"/><Relationship Id="rId5" Type="http://schemas.openxmlformats.org/officeDocument/2006/relationships/notesSlide" Target="../notesSlides/notesSlide48.xml"/><Relationship Id="rId4"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36.wmf"/><Relationship Id="rId4" Type="http://schemas.openxmlformats.org/officeDocument/2006/relationships/oleObject" Target="../embeddings/oleObject5.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36.wmf"/><Relationship Id="rId4" Type="http://schemas.openxmlformats.org/officeDocument/2006/relationships/oleObject" Target="../embeddings/oleObject6.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36.wmf"/><Relationship Id="rId4"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36.wmf"/><Relationship Id="rId4" Type="http://schemas.openxmlformats.org/officeDocument/2006/relationships/oleObject" Target="../embeddings/oleObject8.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36.wmf"/><Relationship Id="rId4" Type="http://schemas.openxmlformats.org/officeDocument/2006/relationships/oleObject" Target="../embeddings/oleObject9.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36.wmf"/><Relationship Id="rId4" Type="http://schemas.openxmlformats.org/officeDocument/2006/relationships/oleObject" Target="../embeddings/oleObject10.bin"/></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50.png"/><Relationship Id="rId2" Type="http://schemas.openxmlformats.org/officeDocument/2006/relationships/tags" Target="../tags/tag68.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11.bin"/><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36.wmf"/><Relationship Id="rId4" Type="http://schemas.openxmlformats.org/officeDocument/2006/relationships/oleObject" Target="../embeddings/oleObject12.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36.wmf"/><Relationship Id="rId4" Type="http://schemas.openxmlformats.org/officeDocument/2006/relationships/oleObject" Target="../embeddings/oleObject13.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p:blipFill>
        <p:spPr>
          <a:xfrm>
            <a:off x="-496" y="6093296"/>
            <a:ext cx="12192000" cy="864096"/>
          </a:xfrm>
          <a:prstGeom prst="rect">
            <a:avLst/>
          </a:prstGeom>
        </p:spPr>
      </p:pic>
      <p:sp>
        <p:nvSpPr>
          <p:cNvPr id="3" name="矩形 2">
            <a:extLst>
              <a:ext uri="{FF2B5EF4-FFF2-40B4-BE49-F238E27FC236}">
                <a16:creationId xmlns:a16="http://schemas.microsoft.com/office/drawing/2014/main" id="{C631BC06-0AA5-44C7-96A7-643C4138D719}"/>
              </a:ext>
            </a:extLst>
          </p:cNvPr>
          <p:cNvSpPr/>
          <p:nvPr/>
        </p:nvSpPr>
        <p:spPr>
          <a:xfrm>
            <a:off x="583704" y="1832570"/>
            <a:ext cx="10698480" cy="3785652"/>
          </a:xfrm>
          <a:prstGeom prst="rect">
            <a:avLst/>
          </a:prstGeom>
        </p:spPr>
        <p:txBody>
          <a:bodyPr wrap="square">
            <a:spAutoFit/>
          </a:bodyPr>
          <a:lstStyle/>
          <a:p>
            <a:pPr algn="ctr"/>
            <a:r>
              <a:rPr lang="zh-CN" altLang="en-US" sz="5000" b="1" dirty="0">
                <a:solidFill>
                  <a:srgbClr val="003366"/>
                </a:solidFill>
                <a:latin typeface="微软雅黑" panose="020B0503020204020204" pitchFamily="34" charset="-122"/>
                <a:ea typeface="微软雅黑" panose="020B0503020204020204" pitchFamily="34" charset="-122"/>
              </a:rPr>
              <a:t>深度学习理论与应用</a:t>
            </a:r>
            <a:endParaRPr lang="en-US" altLang="zh-CN" sz="5000" b="1" dirty="0">
              <a:solidFill>
                <a:srgbClr val="003366"/>
              </a:solidFill>
              <a:latin typeface="微软雅黑" panose="020B0503020204020204" pitchFamily="34" charset="-122"/>
              <a:ea typeface="微软雅黑" panose="020B0503020204020204" pitchFamily="34" charset="-122"/>
            </a:endParaRP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r>
              <a:rPr lang="en-US" altLang="zh-CN" sz="3800" b="1" dirty="0">
                <a:solidFill>
                  <a:srgbClr val="003366"/>
                </a:solidFill>
                <a:latin typeface="微软雅黑" panose="020B0503020204020204" pitchFamily="34" charset="-122"/>
                <a:ea typeface="微软雅黑" panose="020B0503020204020204" pitchFamily="34" charset="-122"/>
              </a:rPr>
              <a:t>Deep Learning Theory and Applications</a:t>
            </a: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r>
              <a:rPr lang="zh-CN" altLang="en-US" sz="3500" b="1" dirty="0">
                <a:solidFill>
                  <a:srgbClr val="003366"/>
                </a:solidFill>
                <a:latin typeface="微软雅黑" panose="020B0503020204020204" pitchFamily="34" charset="-122"/>
                <a:ea typeface="微软雅黑" panose="020B0503020204020204" pitchFamily="34" charset="-122"/>
              </a:rPr>
              <a:t>蒙祖强，欧元汉  编著</a:t>
            </a:r>
          </a:p>
        </p:txBody>
      </p:sp>
      <p:pic>
        <p:nvPicPr>
          <p:cNvPr id="6" name="图片 5">
            <a:extLst>
              <a:ext uri="{FF2B5EF4-FFF2-40B4-BE49-F238E27FC236}">
                <a16:creationId xmlns:a16="http://schemas.microsoft.com/office/drawing/2014/main" id="{08AFE351-1634-454E-B25A-CE88A837C987}"/>
              </a:ext>
            </a:extLst>
          </p:cNvPr>
          <p:cNvPicPr>
            <a:picLocks noChangeAspect="1"/>
          </p:cNvPicPr>
          <p:nvPr/>
        </p:nvPicPr>
        <p:blipFill rotWithShape="1">
          <a:blip r:embed="rId5"/>
          <a:srcRect l="18793" t="3704" r="17232" b="4677"/>
          <a:stretch/>
        </p:blipFill>
        <p:spPr>
          <a:xfrm>
            <a:off x="396239" y="95339"/>
            <a:ext cx="944881" cy="1353180"/>
          </a:xfrm>
          <a:prstGeom prst="rect">
            <a:avLst/>
          </a:prstGeom>
        </p:spPr>
      </p:pic>
    </p:spTree>
    <p:extLst>
      <p:ext uri="{BB962C8B-B14F-4D97-AF65-F5344CB8AC3E}">
        <p14:creationId xmlns:p14="http://schemas.microsoft.com/office/powerpoint/2010/main" val="383598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2.2 </a:t>
            </a:r>
            <a:r>
              <a:rPr lang="zh-CN" altLang="en-US" sz="3200" b="1" dirty="0">
                <a:solidFill>
                  <a:prstClr val="white"/>
                </a:solidFill>
                <a:latin typeface="微软雅黑" panose="020B0503020204020204" pitchFamily="34" charset="-122"/>
                <a:ea typeface="微软雅黑" panose="020B0503020204020204" pitchFamily="34" charset="-122"/>
              </a:rPr>
              <a:t>激活函数</a:t>
            </a:r>
          </a:p>
        </p:txBody>
      </p:sp>
      <p:sp>
        <p:nvSpPr>
          <p:cNvPr id="2" name="文本框 1"/>
          <p:cNvSpPr txBox="1"/>
          <p:nvPr/>
        </p:nvSpPr>
        <p:spPr>
          <a:xfrm>
            <a:off x="446668" y="1325731"/>
            <a:ext cx="10925547" cy="2799715"/>
          </a:xfrm>
          <a:prstGeom prst="rect">
            <a:avLst/>
          </a:prstGeom>
          <a:noFill/>
        </p:spPr>
        <p:txBody>
          <a:bodyPr wrap="square" rtlCol="0">
            <a:spAutoFit/>
          </a:bodyPr>
          <a:lstStyle/>
          <a:p>
            <a:endParaRPr lang="zh-CN" altLang="en-US"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zh-CN" altLang="en-US" sz="2200" dirty="0"/>
          </a:p>
        </p:txBody>
      </p:sp>
      <p:sp>
        <p:nvSpPr>
          <p:cNvPr id="7" name="文本框 6"/>
          <p:cNvSpPr txBox="1"/>
          <p:nvPr>
            <p:custDataLst>
              <p:tags r:id="rId1"/>
            </p:custDataLst>
          </p:nvPr>
        </p:nvSpPr>
        <p:spPr>
          <a:xfrm>
            <a:off x="408940" y="1591310"/>
            <a:ext cx="11496675" cy="3816429"/>
          </a:xfrm>
          <a:prstGeom prst="rect">
            <a:avLst/>
          </a:prstGeom>
          <a:noFill/>
        </p:spPr>
        <p:txBody>
          <a:bodyPr wrap="square" rtlCol="0">
            <a:spAutoFit/>
          </a:bodyPr>
          <a:lstStyle/>
          <a:p>
            <a:r>
              <a:rPr lang="zh-CN" altLang="en-US" sz="2200" b="1" dirty="0"/>
              <a:t>激活函数</a:t>
            </a:r>
            <a:r>
              <a:rPr lang="en-US" altLang="zh-CN" sz="2200" b="1" dirty="0"/>
              <a:t>sigmoid(x)</a:t>
            </a:r>
            <a:r>
              <a:rPr lang="zh-CN" altLang="en-US" sz="2200" b="1" dirty="0"/>
              <a:t>的导数</a:t>
            </a:r>
            <a:r>
              <a:rPr lang="zh-CN" altLang="en-US" sz="2200" dirty="0"/>
              <a:t>：</a:t>
            </a:r>
          </a:p>
          <a:p>
            <a:endParaRPr lang="zh-CN" altLang="en-US" sz="2200" dirty="0"/>
          </a:p>
          <a:p>
            <a:r>
              <a:rPr lang="en-US" altLang="zh-CN" sz="2200" dirty="0"/>
              <a:t>令 y = sigmoid(x)，则不难推导出 sigmoid(x)关于 x 的导数函数可以表示为：</a:t>
            </a:r>
          </a:p>
          <a:p>
            <a:endParaRPr lang="en-US" altLang="zh-CN" sz="2200" dirty="0"/>
          </a:p>
          <a:p>
            <a:endParaRPr lang="en-US" altLang="zh-CN" sz="2200" dirty="0"/>
          </a:p>
          <a:p>
            <a:endParaRPr lang="en-US" altLang="zh-CN" sz="2200" dirty="0"/>
          </a:p>
          <a:p>
            <a:r>
              <a:rPr lang="zh-CN" altLang="en-US" sz="2200" b="1" dirty="0"/>
              <a:t>特点</a:t>
            </a:r>
            <a:r>
              <a:rPr lang="zh-CN" altLang="en-US" sz="2200" dirty="0"/>
              <a:t>：</a:t>
            </a:r>
            <a:r>
              <a:rPr lang="en-US" altLang="zh-CN" sz="2200" dirty="0"/>
              <a:t>sigmoid(x)的导数可以其自身来表示。</a:t>
            </a:r>
          </a:p>
          <a:p>
            <a:endParaRPr lang="en-US" altLang="zh-CN" sz="2200" dirty="0"/>
          </a:p>
          <a:p>
            <a:r>
              <a:rPr lang="zh-CN" altLang="en-US" sz="2200" b="1" dirty="0"/>
              <a:t>例子</a:t>
            </a:r>
            <a:r>
              <a:rPr lang="zh-CN" altLang="en-US" sz="2200" dirty="0"/>
              <a:t>：</a:t>
            </a:r>
            <a:r>
              <a:rPr lang="en-US" altLang="zh-CN" sz="2200" dirty="0" err="1"/>
              <a:t>假设欲求函数</a:t>
            </a:r>
            <a:r>
              <a:rPr lang="en-US" altLang="zh-CN" sz="2200" dirty="0"/>
              <a:t> sigmoid(x)在 x = 0 上的导数，我们可以先求 y = sigmoid(x) = sigmoid(0) = </a:t>
            </a:r>
            <a:r>
              <a:rPr lang="en-US" altLang="zh-CN" sz="2200" dirty="0" err="1"/>
              <a:t>0.5，进而得知该导数值为</a:t>
            </a:r>
            <a:r>
              <a:rPr lang="en-US" altLang="zh-CN" sz="2200" dirty="0"/>
              <a:t> y(1-y) = 0.5。</a:t>
            </a:r>
          </a:p>
          <a:p>
            <a:endParaRPr lang="zh-CN" altLang="en-US" sz="2200" dirty="0"/>
          </a:p>
        </p:txBody>
      </p:sp>
      <p:pic>
        <p:nvPicPr>
          <p:cNvPr id="3" name="图片 2"/>
          <p:cNvPicPr>
            <a:picLocks noChangeAspect="1"/>
          </p:cNvPicPr>
          <p:nvPr>
            <p:custDataLst>
              <p:tags r:id="rId2"/>
            </p:custDataLst>
          </p:nvPr>
        </p:nvPicPr>
        <p:blipFill>
          <a:blip r:embed="rId5"/>
          <a:stretch>
            <a:fillRect/>
          </a:stretch>
        </p:blipFill>
        <p:spPr>
          <a:xfrm>
            <a:off x="5213350" y="2849245"/>
            <a:ext cx="1169035" cy="579755"/>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2.2 </a:t>
            </a:r>
            <a:r>
              <a:rPr lang="zh-CN" altLang="en-US" sz="3200" b="1" dirty="0">
                <a:solidFill>
                  <a:prstClr val="white"/>
                </a:solidFill>
                <a:latin typeface="微软雅黑" panose="020B0503020204020204" pitchFamily="34" charset="-122"/>
                <a:ea typeface="微软雅黑" panose="020B0503020204020204" pitchFamily="34" charset="-122"/>
              </a:rPr>
              <a:t>激活函数</a:t>
            </a:r>
          </a:p>
        </p:txBody>
      </p:sp>
      <p:sp>
        <p:nvSpPr>
          <p:cNvPr id="2" name="文本框 1"/>
          <p:cNvSpPr txBox="1"/>
          <p:nvPr/>
        </p:nvSpPr>
        <p:spPr>
          <a:xfrm>
            <a:off x="682756" y="854631"/>
            <a:ext cx="9442319" cy="5626027"/>
          </a:xfrm>
          <a:prstGeom prst="rect">
            <a:avLst/>
          </a:prstGeom>
          <a:noFill/>
        </p:spPr>
        <p:txBody>
          <a:bodyPr wrap="square" rtlCol="0">
            <a:spAutoFit/>
          </a:bodyPr>
          <a:lstStyle/>
          <a:p>
            <a:pPr>
              <a:lnSpc>
                <a:spcPct val="150000"/>
              </a:lnSpc>
            </a:pPr>
            <a:endParaRPr lang="en-US" altLang="zh-CN" sz="2200" dirty="0">
              <a:sym typeface="+mn-ea"/>
            </a:endParaRPr>
          </a:p>
          <a:p>
            <a:pPr>
              <a:lnSpc>
                <a:spcPct val="150000"/>
              </a:lnSpc>
            </a:pPr>
            <a:r>
              <a:rPr lang="zh-CN" altLang="en-US" sz="2200" b="1" dirty="0"/>
              <a:t>激活函数</a:t>
            </a:r>
            <a:r>
              <a:rPr lang="en-US" altLang="zh-CN" sz="2200" b="1" dirty="0">
                <a:sym typeface="+mn-ea"/>
              </a:rPr>
              <a:t>tanh(x)</a:t>
            </a:r>
            <a:r>
              <a:rPr lang="zh-CN" altLang="en-US" sz="2200" b="1" dirty="0"/>
              <a:t>的导数</a:t>
            </a:r>
            <a:r>
              <a:rPr lang="zh-CN" altLang="en-US" sz="2200" dirty="0"/>
              <a:t>：</a:t>
            </a:r>
          </a:p>
          <a:p>
            <a:pPr>
              <a:lnSpc>
                <a:spcPct val="150000"/>
              </a:lnSpc>
            </a:pPr>
            <a:endParaRPr lang="en-US" altLang="zh-CN" sz="2200" dirty="0">
              <a:sym typeface="+mn-ea"/>
            </a:endParaRPr>
          </a:p>
          <a:p>
            <a:pPr>
              <a:lnSpc>
                <a:spcPct val="150000"/>
              </a:lnSpc>
            </a:pPr>
            <a:r>
              <a:rPr lang="en-US" altLang="zh-CN" sz="2200" dirty="0">
                <a:sym typeface="+mn-ea"/>
              </a:rPr>
              <a:t>令 y = tanh(x)，则 tanh(x)的导数函数可以表示为：</a:t>
            </a:r>
          </a:p>
          <a:p>
            <a:pPr>
              <a:lnSpc>
                <a:spcPct val="150000"/>
              </a:lnSpc>
            </a:pPr>
            <a:endParaRPr lang="en-US" altLang="zh-CN" sz="2200" dirty="0">
              <a:sym typeface="+mn-ea"/>
            </a:endParaRPr>
          </a:p>
          <a:p>
            <a:pPr>
              <a:lnSpc>
                <a:spcPct val="150000"/>
              </a:lnSpc>
            </a:pPr>
            <a:endParaRPr lang="en-US" altLang="zh-CN" sz="2200" dirty="0">
              <a:sym typeface="+mn-ea"/>
            </a:endParaRPr>
          </a:p>
          <a:p>
            <a:pPr>
              <a:lnSpc>
                <a:spcPct val="150000"/>
              </a:lnSpc>
            </a:pPr>
            <a:r>
              <a:rPr lang="zh-CN" altLang="en-US" sz="2200" b="1" dirty="0">
                <a:sym typeface="+mn-ea"/>
              </a:rPr>
              <a:t>特点</a:t>
            </a:r>
            <a:r>
              <a:rPr lang="zh-CN" altLang="en-US" sz="2200" dirty="0">
                <a:sym typeface="+mn-ea"/>
              </a:rPr>
              <a:t>：</a:t>
            </a:r>
            <a:r>
              <a:rPr lang="en-US" altLang="zh-CN" sz="2200" dirty="0">
                <a:sym typeface="+mn-ea"/>
              </a:rPr>
              <a:t>sigmoid</a:t>
            </a:r>
            <a:r>
              <a:rPr lang="zh-CN" altLang="en-US" sz="2200" dirty="0">
                <a:sym typeface="+mn-ea"/>
              </a:rPr>
              <a:t>函数和</a:t>
            </a:r>
            <a:r>
              <a:rPr lang="en-US" altLang="zh-CN" sz="2200" dirty="0">
                <a:sym typeface="+mn-ea"/>
              </a:rPr>
              <a:t>tanh</a:t>
            </a:r>
            <a:r>
              <a:rPr lang="zh-CN" altLang="en-US" sz="2200" dirty="0">
                <a:sym typeface="+mn-ea"/>
              </a:rPr>
              <a:t>函数</a:t>
            </a:r>
            <a:r>
              <a:rPr lang="en-US" altLang="zh-CN" sz="2200" dirty="0">
                <a:sym typeface="+mn-ea"/>
              </a:rPr>
              <a:t>的特点之一就是它们的导数可用它们自身来表示。这使得它们在函数</a:t>
            </a:r>
            <a:r>
              <a:rPr lang="zh-CN" altLang="zh-CN" sz="2200" dirty="0"/>
              <a:t>求导、运算速度等方面表现出优越的性能，是它们在全连接网络中受到广泛应用的一个重要原因。</a:t>
            </a:r>
          </a:p>
          <a:p>
            <a:pPr>
              <a:lnSpc>
                <a:spcPct val="150000"/>
              </a:lnSpc>
            </a:pPr>
            <a:endParaRPr lang="zh-CN" altLang="zh-CN" sz="2200" dirty="0"/>
          </a:p>
          <a:p>
            <a:pPr>
              <a:lnSpc>
                <a:spcPct val="150000"/>
              </a:lnSpc>
            </a:pPr>
            <a:endParaRPr lang="zh-CN" altLang="zh-CN" sz="2200" dirty="0"/>
          </a:p>
        </p:txBody>
      </p:sp>
      <p:pic>
        <p:nvPicPr>
          <p:cNvPr id="4" name="图片 3"/>
          <p:cNvPicPr>
            <a:picLocks noChangeAspect="1"/>
          </p:cNvPicPr>
          <p:nvPr>
            <p:custDataLst>
              <p:tags r:id="rId1"/>
            </p:custDataLst>
          </p:nvPr>
        </p:nvPicPr>
        <p:blipFill>
          <a:blip r:embed="rId4"/>
          <a:stretch>
            <a:fillRect/>
          </a:stretch>
        </p:blipFill>
        <p:spPr>
          <a:xfrm>
            <a:off x="3842279" y="3082982"/>
            <a:ext cx="1935692" cy="692035"/>
          </a:xfrm>
          <a:prstGeom prst="rect">
            <a:avLst/>
          </a:prstGeo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2.2 </a:t>
            </a:r>
            <a:r>
              <a:rPr lang="zh-CN" altLang="en-US" sz="3200" b="1" dirty="0">
                <a:solidFill>
                  <a:prstClr val="white"/>
                </a:solidFill>
                <a:latin typeface="微软雅黑" panose="020B0503020204020204" pitchFamily="34" charset="-122"/>
                <a:ea typeface="微软雅黑" panose="020B0503020204020204" pitchFamily="34" charset="-122"/>
              </a:rPr>
              <a:t>激活函数</a:t>
            </a:r>
          </a:p>
        </p:txBody>
      </p:sp>
      <p:sp>
        <p:nvSpPr>
          <p:cNvPr id="2" name="文本框 1"/>
          <p:cNvSpPr txBox="1"/>
          <p:nvPr/>
        </p:nvSpPr>
        <p:spPr>
          <a:xfrm>
            <a:off x="473206" y="1595606"/>
            <a:ext cx="11077947" cy="3920240"/>
          </a:xfrm>
          <a:prstGeom prst="rect">
            <a:avLst/>
          </a:prstGeom>
          <a:noFill/>
        </p:spPr>
        <p:txBody>
          <a:bodyPr wrap="square" rtlCol="0">
            <a:spAutoFit/>
          </a:bodyPr>
          <a:lstStyle/>
          <a:p>
            <a:pPr>
              <a:lnSpc>
                <a:spcPct val="150000"/>
              </a:lnSpc>
            </a:pPr>
            <a:endParaRPr lang="en-US" altLang="zh-CN" sz="2100" dirty="0">
              <a:sym typeface="+mn-ea"/>
            </a:endParaRPr>
          </a:p>
          <a:p>
            <a:pPr>
              <a:lnSpc>
                <a:spcPct val="150000"/>
              </a:lnSpc>
            </a:pPr>
            <a:r>
              <a:rPr lang="zh-CN" altLang="en-US" sz="2100" b="1" dirty="0">
                <a:sym typeface="+mn-ea"/>
              </a:rPr>
              <a:t>其他激活函数</a:t>
            </a:r>
            <a:r>
              <a:rPr lang="zh-CN" altLang="en-US" sz="2100" dirty="0">
                <a:sym typeface="+mn-ea"/>
              </a:rPr>
              <a:t>：</a:t>
            </a:r>
            <a:r>
              <a:rPr lang="en-US" altLang="zh-CN" sz="2100" dirty="0" err="1">
                <a:sym typeface="+mn-ea"/>
              </a:rPr>
              <a:t>阶跃函数、恒等映射等函数在感知器、神经网络中也经常得到应用</a:t>
            </a:r>
            <a:r>
              <a:rPr lang="en-US" altLang="zh-CN" sz="2100" dirty="0">
                <a:sym typeface="+mn-ea"/>
              </a:rPr>
              <a:t>。</a:t>
            </a:r>
          </a:p>
          <a:p>
            <a:pPr>
              <a:lnSpc>
                <a:spcPct val="150000"/>
              </a:lnSpc>
            </a:pPr>
            <a:r>
              <a:rPr lang="zh-CN" altLang="en-US" sz="2100" dirty="0">
                <a:sym typeface="+mn-ea"/>
              </a:rPr>
              <a:t>它们的</a:t>
            </a:r>
            <a:r>
              <a:rPr lang="en-US" altLang="zh-CN" sz="2100" dirty="0">
                <a:sym typeface="+mn-ea"/>
              </a:rPr>
              <a:t>数学公式如下：</a:t>
            </a:r>
          </a:p>
          <a:p>
            <a:pPr>
              <a:lnSpc>
                <a:spcPct val="150000"/>
              </a:lnSpc>
            </a:pPr>
            <a:endParaRPr lang="en-US" altLang="zh-CN" sz="2100" dirty="0">
              <a:sym typeface="+mn-ea"/>
            </a:endParaRPr>
          </a:p>
          <a:p>
            <a:pPr>
              <a:lnSpc>
                <a:spcPct val="150000"/>
              </a:lnSpc>
            </a:pPr>
            <a:endParaRPr lang="en-US" altLang="zh-CN" sz="2100" dirty="0">
              <a:sym typeface="+mn-ea"/>
            </a:endParaRPr>
          </a:p>
          <a:p>
            <a:pPr>
              <a:lnSpc>
                <a:spcPct val="150000"/>
              </a:lnSpc>
            </a:pPr>
            <a:endParaRPr lang="en-US" altLang="zh-CN" sz="2100" dirty="0">
              <a:sym typeface="+mn-ea"/>
            </a:endParaRPr>
          </a:p>
          <a:p>
            <a:pPr>
              <a:lnSpc>
                <a:spcPct val="150000"/>
              </a:lnSpc>
            </a:pPr>
            <a:endParaRPr lang="zh-CN" altLang="zh-CN" sz="2100" dirty="0"/>
          </a:p>
          <a:p>
            <a:pPr>
              <a:lnSpc>
                <a:spcPct val="150000"/>
              </a:lnSpc>
            </a:pPr>
            <a:endParaRPr lang="zh-CN" altLang="zh-CN" sz="2100" dirty="0"/>
          </a:p>
        </p:txBody>
      </p:sp>
      <p:pic>
        <p:nvPicPr>
          <p:cNvPr id="3" name="图片 2"/>
          <p:cNvPicPr>
            <a:picLocks noChangeAspect="1"/>
          </p:cNvPicPr>
          <p:nvPr>
            <p:custDataLst>
              <p:tags r:id="rId1"/>
            </p:custDataLst>
          </p:nvPr>
        </p:nvPicPr>
        <p:blipFill>
          <a:blip r:embed="rId4"/>
          <a:stretch>
            <a:fillRect/>
          </a:stretch>
        </p:blipFill>
        <p:spPr>
          <a:xfrm>
            <a:off x="2545080" y="3297555"/>
            <a:ext cx="6934200" cy="1295400"/>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a:fillRect/>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p:nvPr/>
        </p:nvSpPr>
        <p:spPr>
          <a:xfrm>
            <a:off x="4105157" y="1235136"/>
            <a:ext cx="6134218" cy="43877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zh-CN" b="1" dirty="0">
                <a:latin typeface="微软雅黑" panose="020B0503020204020204" pitchFamily="34" charset="-122"/>
                <a:ea typeface="微软雅黑" panose="020B0503020204020204" pitchFamily="34" charset="-122"/>
              </a:rPr>
              <a:t>第</a:t>
            </a:r>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章</a:t>
            </a:r>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感知器</a:t>
            </a:r>
            <a:r>
              <a:rPr lang="en-US" altLang="zh-CN"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神经元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2.1  </a:t>
            </a:r>
            <a:r>
              <a:rPr lang="zh-CN" altLang="zh-CN" b="1" dirty="0">
                <a:latin typeface="微软雅黑" panose="020B0503020204020204" pitchFamily="34" charset="-122"/>
                <a:ea typeface="微软雅黑" panose="020B0503020204020204" pitchFamily="34" charset="-122"/>
              </a:rPr>
              <a:t>感知器的定义</a:t>
            </a:r>
          </a:p>
          <a:p>
            <a:pPr>
              <a:lnSpc>
                <a:spcPct val="150000"/>
              </a:lnSpc>
            </a:pPr>
            <a:r>
              <a:rPr lang="en-US" altLang="zh-CN" b="1" dirty="0">
                <a:latin typeface="微软雅黑" panose="020B0503020204020204" pitchFamily="34" charset="-122"/>
                <a:ea typeface="微软雅黑" panose="020B0503020204020204" pitchFamily="34" charset="-122"/>
              </a:rPr>
              <a:t>2.2  </a:t>
            </a:r>
            <a:r>
              <a:rPr lang="zh-CN" altLang="zh-CN" b="1" dirty="0">
                <a:latin typeface="微软雅黑" panose="020B0503020204020204" pitchFamily="34" charset="-122"/>
                <a:ea typeface="微软雅黑" panose="020B0503020204020204" pitchFamily="34" charset="-122"/>
              </a:rPr>
              <a:t>激活函数</a:t>
            </a:r>
          </a:p>
          <a:p>
            <a:pPr>
              <a:lnSpc>
                <a:spcPct val="150000"/>
              </a:lnSpc>
            </a:pPr>
            <a:r>
              <a:rPr lang="en-US" altLang="zh-CN" b="1" dirty="0">
                <a:solidFill>
                  <a:srgbClr val="C00000"/>
                </a:solidFill>
                <a:latin typeface="微软雅黑" panose="020B0503020204020204" pitchFamily="34" charset="-122"/>
                <a:ea typeface="微软雅黑" panose="020B0503020204020204" pitchFamily="34" charset="-122"/>
              </a:rPr>
              <a:t>2.3  </a:t>
            </a:r>
            <a:r>
              <a:rPr lang="zh-CN" altLang="zh-CN" b="1" dirty="0">
                <a:solidFill>
                  <a:srgbClr val="C00000"/>
                </a:solidFill>
                <a:latin typeface="微软雅黑" panose="020B0503020204020204" pitchFamily="34" charset="-122"/>
                <a:ea typeface="微软雅黑" panose="020B0503020204020204" pitchFamily="34" charset="-122"/>
              </a:rPr>
              <a:t>感知器的训练</a:t>
            </a:r>
          </a:p>
          <a:p>
            <a:pPr>
              <a:lnSpc>
                <a:spcPct val="150000"/>
              </a:lnSpc>
            </a:pPr>
            <a:r>
              <a:rPr lang="en-US" altLang="zh-CN" b="1" dirty="0">
                <a:latin typeface="微软雅黑" panose="020B0503020204020204" pitchFamily="34" charset="-122"/>
                <a:ea typeface="微软雅黑" panose="020B0503020204020204" pitchFamily="34" charset="-122"/>
              </a:rPr>
              <a:t>2.4  </a:t>
            </a:r>
            <a:r>
              <a:rPr lang="zh-CN" altLang="zh-CN" b="1" dirty="0">
                <a:latin typeface="微软雅黑" panose="020B0503020204020204" pitchFamily="34" charset="-122"/>
                <a:ea typeface="微软雅黑" panose="020B0503020204020204" pitchFamily="34" charset="-122"/>
              </a:rPr>
              <a:t>使用</a:t>
            </a:r>
            <a:r>
              <a:rPr lang="en-US" altLang="zh-CN" b="1" dirty="0" err="1">
                <a:latin typeface="微软雅黑" panose="020B0503020204020204" pitchFamily="34" charset="-122"/>
                <a:ea typeface="微软雅黑" panose="020B0503020204020204" pitchFamily="34" charset="-122"/>
              </a:rPr>
              <a:t>PyTorch</a:t>
            </a:r>
            <a:r>
              <a:rPr lang="zh-CN" altLang="zh-CN" b="1" dirty="0">
                <a:latin typeface="微软雅黑" panose="020B0503020204020204" pitchFamily="34" charset="-122"/>
                <a:ea typeface="微软雅黑" panose="020B0503020204020204" pitchFamily="34" charset="-122"/>
              </a:rPr>
              <a:t>框架</a:t>
            </a:r>
          </a:p>
        </p:txBody>
      </p:sp>
      <p:pic>
        <p:nvPicPr>
          <p:cNvPr id="13" name="图片 12"/>
          <p:cNvPicPr>
            <a:picLocks noChangeAspect="1"/>
          </p:cNvPicPr>
          <p:nvPr/>
        </p:nvPicPr>
        <p:blipFill rotWithShape="1">
          <a:blip r:embed="rId4"/>
          <a:srcRect l="18793" t="3704" r="17232" b="4677"/>
          <a:stretch>
            <a:fillRect/>
          </a:stretch>
        </p:blipFill>
        <p:spPr>
          <a:xfrm>
            <a:off x="1207159" y="449739"/>
            <a:ext cx="944881" cy="13531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2" name="文本框 1"/>
          <p:cNvSpPr txBox="1"/>
          <p:nvPr>
            <p:custDataLst>
              <p:tags r:id="rId1"/>
            </p:custDataLst>
          </p:nvPr>
        </p:nvSpPr>
        <p:spPr>
          <a:xfrm>
            <a:off x="409203" y="1767056"/>
            <a:ext cx="11077947" cy="3647152"/>
          </a:xfrm>
          <a:prstGeom prst="rect">
            <a:avLst/>
          </a:prstGeom>
          <a:noFill/>
        </p:spPr>
        <p:txBody>
          <a:bodyPr wrap="square" rtlCol="0">
            <a:spAutoFit/>
          </a:bodyPr>
          <a:lstStyle/>
          <a:p>
            <a:endParaRPr lang="en-US" altLang="zh-CN" sz="2100" dirty="0">
              <a:sym typeface="+mn-ea"/>
            </a:endParaRPr>
          </a:p>
          <a:p>
            <a:r>
              <a:rPr lang="en-US" altLang="zh-CN" sz="2100" dirty="0" err="1">
                <a:sym typeface="+mn-ea"/>
              </a:rPr>
              <a:t>机器学习方法大致可以分为三大类：监督学习、无监督学习和半监督学习</a:t>
            </a:r>
            <a:r>
              <a:rPr lang="en-US" altLang="zh-CN" sz="2100" dirty="0">
                <a:sym typeface="+mn-ea"/>
              </a:rPr>
              <a:t>。</a:t>
            </a:r>
          </a:p>
          <a:p>
            <a:endParaRPr lang="en-US" altLang="zh-CN" sz="2100" dirty="0">
              <a:sym typeface="+mn-ea"/>
            </a:endParaRPr>
          </a:p>
          <a:p>
            <a:r>
              <a:rPr lang="en-US" altLang="zh-CN" sz="2100" dirty="0">
                <a:sym typeface="+mn-ea"/>
              </a:rPr>
              <a:t>在监督学习中，我们需要提供多个带标记（label）的训练样本，其中每个样本除了提供若干个特征值以外，还应提供样本所属的类别信息。</a:t>
            </a:r>
          </a:p>
          <a:p>
            <a:r>
              <a:rPr lang="zh-CN" altLang="en-US" sz="2100" dirty="0">
                <a:sym typeface="+mn-ea"/>
              </a:rPr>
              <a:t>令：</a:t>
            </a:r>
            <a:endParaRPr lang="en-US" altLang="zh-CN" sz="2100" dirty="0">
              <a:sym typeface="+mn-ea"/>
            </a:endParaRPr>
          </a:p>
          <a:p>
            <a:endParaRPr lang="en-US" altLang="zh-CN" sz="2100" dirty="0">
              <a:sym typeface="+mn-ea"/>
            </a:endParaRPr>
          </a:p>
          <a:p>
            <a:endParaRPr lang="en-US" altLang="zh-CN" sz="2100" dirty="0">
              <a:sym typeface="+mn-ea"/>
            </a:endParaRPr>
          </a:p>
          <a:p>
            <a:endParaRPr lang="en-US" altLang="zh-CN" sz="2100" dirty="0">
              <a:sym typeface="+mn-ea"/>
            </a:endParaRPr>
          </a:p>
          <a:p>
            <a:r>
              <a:rPr lang="zh-CN" altLang="zh-CN" sz="2100" dirty="0"/>
              <a:t>表示一个样本数据集，其中 x = (x</a:t>
            </a:r>
            <a:r>
              <a:rPr lang="zh-CN" altLang="zh-CN" sz="2100" baseline="-25000" dirty="0"/>
              <a:t>1</a:t>
            </a:r>
            <a:r>
              <a:rPr lang="zh-CN" altLang="zh-CN" sz="2100" dirty="0"/>
              <a:t>, x</a:t>
            </a:r>
            <a:r>
              <a:rPr lang="zh-CN" altLang="zh-CN" sz="2100" baseline="-25000" dirty="0"/>
              <a:t>2</a:t>
            </a:r>
            <a:r>
              <a:rPr lang="zh-CN" altLang="zh-CN" sz="2100" dirty="0"/>
              <a:t>, …, x</a:t>
            </a:r>
            <a:r>
              <a:rPr lang="zh-CN" altLang="zh-CN" sz="2100" baseline="-25000" dirty="0"/>
              <a:t>m</a:t>
            </a:r>
            <a:r>
              <a:rPr lang="zh-CN" altLang="zh-CN" sz="2100" dirty="0"/>
              <a:t>)为特征向量，表示样本 s 的 m 个特征值；y 表</a:t>
            </a:r>
          </a:p>
          <a:p>
            <a:r>
              <a:rPr lang="zh-CN" altLang="zh-CN" sz="2100" dirty="0"/>
              <a:t>示该样本的标记，一般为数值标量或离散符号；</a:t>
            </a:r>
            <a:r>
              <a:rPr lang="en-US" altLang="zh-CN" dirty="0">
                <a:sym typeface="Symbol" panose="05050102010706020507" pitchFamily="18" charset="2"/>
              </a:rPr>
              <a:t> </a:t>
            </a:r>
            <a:r>
              <a:rPr lang="en-US" altLang="zh-CN" sz="2100" dirty="0">
                <a:sym typeface="Symbol" panose="05050102010706020507" pitchFamily="18" charset="2"/>
              </a:rPr>
              <a:t></a:t>
            </a:r>
            <a:r>
              <a:rPr lang="zh-CN" altLang="zh-CN" sz="2100" dirty="0"/>
              <a:t>和</a:t>
            </a:r>
            <a:r>
              <a:rPr lang="en-US" altLang="zh-CN" sz="2100" dirty="0">
                <a:sym typeface="Symbol" panose="05050102010706020507" pitchFamily="18" charset="2"/>
              </a:rPr>
              <a:t></a:t>
            </a:r>
            <a:r>
              <a:rPr lang="zh-CN" altLang="zh-CN" sz="2100" dirty="0"/>
              <a:t>分别表示 m 维特征空间和标记集。</a:t>
            </a:r>
          </a:p>
        </p:txBody>
      </p:sp>
      <p:sp>
        <p:nvSpPr>
          <p:cNvPr id="4" name="文本框 3"/>
          <p:cNvSpPr txBox="1"/>
          <p:nvPr/>
        </p:nvSpPr>
        <p:spPr>
          <a:xfrm>
            <a:off x="408940" y="1248410"/>
            <a:ext cx="5978525" cy="1383665"/>
          </a:xfrm>
          <a:prstGeom prst="rect">
            <a:avLst/>
          </a:prstGeom>
          <a:noFill/>
        </p:spPr>
        <p:txBody>
          <a:bodyPr wrap="square" rtlCol="0">
            <a:spAutoFit/>
          </a:bodyPr>
          <a:lstStyle/>
          <a:p>
            <a:pPr algn="l">
              <a:lnSpc>
                <a:spcPct val="150000"/>
              </a:lnSpc>
            </a:pPr>
            <a:r>
              <a:rPr lang="en-US" altLang="zh-CN" sz="2800" b="1" dirty="0">
                <a:solidFill>
                  <a:srgbClr val="C00000"/>
                </a:solidFill>
                <a:sym typeface="+mn-ea"/>
              </a:rPr>
              <a:t>2.3.1  </a:t>
            </a:r>
            <a:r>
              <a:rPr lang="zh-CN" altLang="zh-CN" sz="2800" b="1" dirty="0">
                <a:solidFill>
                  <a:srgbClr val="C00000"/>
                </a:solidFill>
                <a:sym typeface="+mn-ea"/>
              </a:rPr>
              <a:t>监督学习和无监督学习</a:t>
            </a:r>
            <a:endParaRPr lang="zh-CN" altLang="zh-CN" sz="2800" b="1" dirty="0">
              <a:solidFill>
                <a:srgbClr val="C00000"/>
              </a:solidFill>
            </a:endParaRPr>
          </a:p>
          <a:p>
            <a:pPr algn="l">
              <a:lnSpc>
                <a:spcPct val="150000"/>
              </a:lnSpc>
            </a:pPr>
            <a:endParaRPr lang="zh-CN" altLang="en-US" sz="2800" b="1" dirty="0"/>
          </a:p>
        </p:txBody>
      </p:sp>
      <p:pic>
        <p:nvPicPr>
          <p:cNvPr id="5" name="图片 4"/>
          <p:cNvPicPr>
            <a:picLocks noChangeAspect="1"/>
          </p:cNvPicPr>
          <p:nvPr>
            <p:custDataLst>
              <p:tags r:id="rId2"/>
            </p:custDataLst>
          </p:nvPr>
        </p:nvPicPr>
        <p:blipFill>
          <a:blip r:embed="rId5"/>
          <a:stretch>
            <a:fillRect/>
          </a:stretch>
        </p:blipFill>
        <p:spPr>
          <a:xfrm>
            <a:off x="1724660" y="3768726"/>
            <a:ext cx="5151120" cy="457200"/>
          </a:xfrm>
          <a:prstGeom prst="rect">
            <a:avLst/>
          </a:prstGeom>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2" name="文本框 1"/>
          <p:cNvSpPr txBox="1"/>
          <p:nvPr>
            <p:custDataLst>
              <p:tags r:id="rId1"/>
            </p:custDataLst>
          </p:nvPr>
        </p:nvSpPr>
        <p:spPr>
          <a:xfrm>
            <a:off x="336178" y="1729591"/>
            <a:ext cx="11077947" cy="4293483"/>
          </a:xfrm>
          <a:prstGeom prst="rect">
            <a:avLst/>
          </a:prstGeom>
          <a:noFill/>
        </p:spPr>
        <p:txBody>
          <a:bodyPr wrap="square" rtlCol="0">
            <a:spAutoFit/>
          </a:bodyPr>
          <a:lstStyle/>
          <a:p>
            <a:endParaRPr lang="en-US" altLang="zh-CN" sz="2100" dirty="0">
              <a:sym typeface="+mn-ea"/>
            </a:endParaRPr>
          </a:p>
          <a:p>
            <a:pPr marL="342900" indent="-342900">
              <a:buFont typeface="Wingdings" panose="05000000000000000000" pitchFamily="2" charset="2"/>
              <a:buChar char="l"/>
            </a:pPr>
            <a:r>
              <a:rPr lang="en-US" altLang="zh-CN" sz="2100" b="1" dirty="0" err="1">
                <a:sym typeface="+mn-ea"/>
              </a:rPr>
              <a:t>监督学习</a:t>
            </a:r>
            <a:r>
              <a:rPr lang="en-US" altLang="zh-CN" sz="2100" b="1" dirty="0">
                <a:sym typeface="+mn-ea"/>
              </a:rPr>
              <a:t>: </a:t>
            </a:r>
            <a:r>
              <a:rPr lang="en-US" altLang="zh-CN" sz="2100" dirty="0" err="1">
                <a:sym typeface="+mn-ea"/>
              </a:rPr>
              <a:t>利用样本的特征向量及其标记来学习数据分布规律的一种机器学习方法，即它既要求提供</a:t>
            </a:r>
            <a:r>
              <a:rPr lang="en-US" altLang="zh-CN" sz="2100" dirty="0">
                <a:sym typeface="+mn-ea"/>
              </a:rPr>
              <a:t> </a:t>
            </a:r>
            <a:r>
              <a:rPr lang="zh-CN" altLang="en-US" sz="2100" dirty="0">
                <a:sym typeface="+mn-ea"/>
              </a:rPr>
              <a:t>特征向量</a:t>
            </a:r>
            <a:r>
              <a:rPr lang="en-US" altLang="zh-CN" sz="2100" dirty="0">
                <a:sym typeface="+mn-ea"/>
              </a:rPr>
              <a:t>x，也要提供</a:t>
            </a:r>
            <a:r>
              <a:rPr lang="zh-CN" altLang="en-US" sz="2100" dirty="0">
                <a:sym typeface="+mn-ea"/>
              </a:rPr>
              <a:t>标记</a:t>
            </a:r>
            <a:r>
              <a:rPr lang="en-US" altLang="zh-CN" sz="2100" dirty="0">
                <a:sym typeface="+mn-ea"/>
              </a:rPr>
              <a:t> </a:t>
            </a:r>
            <a:r>
              <a:rPr lang="en-US" altLang="zh-CN" sz="2100" dirty="0" err="1">
                <a:sym typeface="+mn-ea"/>
              </a:rPr>
              <a:t>y。数据分类就是一种典型的监督学习方法，以神经网络为核心内容的深度学习也属于监督学习的范畴</a:t>
            </a:r>
            <a:r>
              <a:rPr lang="en-US" altLang="zh-CN" sz="2100" dirty="0">
                <a:sym typeface="+mn-ea"/>
              </a:rPr>
              <a:t>。</a:t>
            </a:r>
          </a:p>
          <a:p>
            <a:pPr marL="342900" indent="-342900">
              <a:buFont typeface="Wingdings" panose="05000000000000000000" pitchFamily="2" charset="2"/>
              <a:buChar char="l"/>
            </a:pPr>
            <a:endParaRPr lang="en-US" altLang="zh-CN" sz="2100" dirty="0">
              <a:sym typeface="+mn-ea"/>
            </a:endParaRPr>
          </a:p>
          <a:p>
            <a:pPr marL="342900" indent="-342900">
              <a:buFont typeface="Wingdings" panose="05000000000000000000" pitchFamily="2" charset="2"/>
              <a:buChar char="l"/>
            </a:pPr>
            <a:r>
              <a:rPr lang="en-US" altLang="zh-CN" sz="2100" b="1" dirty="0" err="1">
                <a:sym typeface="+mn-ea"/>
              </a:rPr>
              <a:t>无监督学习</a:t>
            </a:r>
            <a:r>
              <a:rPr lang="en-US" altLang="zh-CN" sz="2100" b="1" dirty="0">
                <a:sym typeface="+mn-ea"/>
              </a:rPr>
              <a:t>: </a:t>
            </a:r>
            <a:r>
              <a:rPr lang="en-US" altLang="zh-CN" sz="2100" dirty="0" err="1">
                <a:sym typeface="+mn-ea"/>
              </a:rPr>
              <a:t>仅仅基于样本特征向量而无需样本标记的一种机器学习方法，即它仅要求提供</a:t>
            </a:r>
            <a:r>
              <a:rPr lang="en-US" altLang="zh-CN" sz="2100" dirty="0">
                <a:sym typeface="+mn-ea"/>
              </a:rPr>
              <a:t> x，而不需要提供 y。聚类方法就是一种典型的无监督学习方法。 </a:t>
            </a:r>
          </a:p>
          <a:p>
            <a:pPr marL="342900" indent="-342900">
              <a:buFont typeface="Wingdings" panose="05000000000000000000" pitchFamily="2" charset="2"/>
              <a:buChar char="l"/>
            </a:pPr>
            <a:endParaRPr lang="en-US" altLang="zh-CN" sz="2100" dirty="0">
              <a:sym typeface="+mn-ea"/>
            </a:endParaRPr>
          </a:p>
          <a:p>
            <a:pPr marL="342900" indent="-342900">
              <a:buFont typeface="Wingdings" panose="05000000000000000000" pitchFamily="2" charset="2"/>
              <a:buChar char="l"/>
            </a:pPr>
            <a:r>
              <a:rPr lang="en-US" altLang="zh-CN" sz="2100" b="1" dirty="0" err="1">
                <a:sym typeface="+mn-ea"/>
              </a:rPr>
              <a:t>半监督学习</a:t>
            </a:r>
            <a:r>
              <a:rPr lang="en-US" altLang="zh-CN" sz="2100" b="1" dirty="0">
                <a:sym typeface="+mn-ea"/>
              </a:rPr>
              <a:t> : </a:t>
            </a:r>
            <a:r>
              <a:rPr lang="en-US" altLang="zh-CN" sz="2100" dirty="0" err="1">
                <a:sym typeface="+mn-ea"/>
              </a:rPr>
              <a:t>监督学习和无监督学习结合</a:t>
            </a:r>
            <a:r>
              <a:rPr lang="zh-CN" altLang="en-US" sz="2100" dirty="0">
                <a:sym typeface="+mn-ea"/>
              </a:rPr>
              <a:t>起来就产生了</a:t>
            </a:r>
            <a:r>
              <a:rPr lang="en-US" altLang="zh-CN" sz="2100" b="1" dirty="0">
                <a:sym typeface="+mn-ea"/>
              </a:rPr>
              <a:t>半监督学习</a:t>
            </a:r>
            <a:r>
              <a:rPr lang="en-US" altLang="zh-CN" sz="2100" dirty="0">
                <a:sym typeface="+mn-ea"/>
              </a:rPr>
              <a:t>。例如，利用少量的带标记的样本，通过聚类算法，为没有标记的样本构造标记，从而产生更多带标记的样本，进而满足监督学习方法对海量标记样本的需要。</a:t>
            </a:r>
          </a:p>
          <a:p>
            <a:endParaRPr lang="en-US" altLang="zh-CN" sz="2100" dirty="0">
              <a:sym typeface="+mn-ea"/>
            </a:endParaRPr>
          </a:p>
          <a:p>
            <a:endParaRPr lang="zh-CN" altLang="zh-CN" sz="2100" dirty="0"/>
          </a:p>
        </p:txBody>
      </p:sp>
      <p:sp>
        <p:nvSpPr>
          <p:cNvPr id="3" name="文本框 2"/>
          <p:cNvSpPr txBox="1"/>
          <p:nvPr/>
        </p:nvSpPr>
        <p:spPr>
          <a:xfrm>
            <a:off x="434340" y="1106170"/>
            <a:ext cx="6315075" cy="672748"/>
          </a:xfrm>
          <a:prstGeom prst="rect">
            <a:avLst/>
          </a:prstGeom>
          <a:noFill/>
        </p:spPr>
        <p:txBody>
          <a:bodyPr wrap="square" rtlCol="0">
            <a:spAutoFit/>
          </a:bodyPr>
          <a:lstStyle/>
          <a:p>
            <a:pPr algn="l">
              <a:lnSpc>
                <a:spcPct val="150000"/>
              </a:lnSpc>
            </a:pPr>
            <a:r>
              <a:rPr lang="en-US" altLang="zh-CN" sz="2800" b="1" dirty="0">
                <a:solidFill>
                  <a:srgbClr val="C00000"/>
                </a:solidFill>
                <a:sym typeface="+mn-ea"/>
              </a:rPr>
              <a:t>2.3.1  </a:t>
            </a:r>
            <a:r>
              <a:rPr lang="zh-CN" altLang="zh-CN" sz="2800" b="1" dirty="0">
                <a:solidFill>
                  <a:srgbClr val="C00000"/>
                </a:solidFill>
                <a:sym typeface="+mn-ea"/>
              </a:rPr>
              <a:t>监督学习和无监督学习</a:t>
            </a:r>
            <a:endParaRPr lang="zh-CN" altLang="zh-CN" sz="2800" b="1" dirty="0">
              <a:solidFill>
                <a:srgbClr val="C00000"/>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2" name="文本框 1"/>
          <p:cNvSpPr txBox="1"/>
          <p:nvPr>
            <p:custDataLst>
              <p:tags r:id="rId1"/>
            </p:custDataLst>
          </p:nvPr>
        </p:nvSpPr>
        <p:spPr>
          <a:xfrm>
            <a:off x="428625" y="1922780"/>
            <a:ext cx="10810875" cy="4080510"/>
          </a:xfrm>
          <a:prstGeom prst="rect">
            <a:avLst/>
          </a:prstGeom>
          <a:noFill/>
        </p:spPr>
        <p:txBody>
          <a:bodyPr wrap="square" rtlCol="0">
            <a:noAutofit/>
          </a:bodyPr>
          <a:lstStyle/>
          <a:p>
            <a:endParaRPr lang="en-US" altLang="zh-CN" sz="2100" dirty="0">
              <a:sym typeface="+mn-ea"/>
            </a:endParaRPr>
          </a:p>
          <a:p>
            <a:r>
              <a:rPr lang="zh-CN" altLang="zh-CN" sz="2100" b="1" dirty="0"/>
              <a:t>1. 分类、线性回归与逻辑回归</a:t>
            </a:r>
          </a:p>
          <a:p>
            <a:endParaRPr lang="zh-CN" altLang="zh-CN" sz="2100" dirty="0"/>
          </a:p>
          <a:p>
            <a:r>
              <a:rPr lang="zh-CN" altLang="zh-CN" sz="2100" b="1" dirty="0"/>
              <a:t>回归（Regression）问题</a:t>
            </a:r>
            <a:r>
              <a:rPr lang="zh-CN" altLang="en-US" sz="2100" dirty="0"/>
              <a:t>：</a:t>
            </a:r>
            <a:r>
              <a:rPr lang="zh-CN" altLang="zh-CN" sz="2100" dirty="0"/>
              <a:t>模型的输出是连续值，是定量输出，即回归分析主要用于预测。</a:t>
            </a:r>
          </a:p>
          <a:p>
            <a:endParaRPr lang="zh-CN" altLang="zh-CN" sz="2100" dirty="0"/>
          </a:p>
          <a:p>
            <a:r>
              <a:rPr lang="zh-CN" altLang="zh-CN" sz="2100" b="1" dirty="0"/>
              <a:t>逻辑回归（Logistic Regression）</a:t>
            </a:r>
            <a:r>
              <a:rPr lang="zh-CN" altLang="en-US" sz="2100" dirty="0"/>
              <a:t>：</a:t>
            </a:r>
            <a:r>
              <a:rPr lang="zh-CN" altLang="zh-CN" sz="2100" dirty="0"/>
              <a:t>是在回归的基础上要求输出范围在(0, 1)之间，以用于</a:t>
            </a:r>
          </a:p>
          <a:p>
            <a:r>
              <a:rPr lang="zh-CN" altLang="zh-CN" sz="2100" dirty="0"/>
              <a:t>解决分类问题，即逻辑回归主要用于分类，尤其是二分类。</a:t>
            </a:r>
          </a:p>
          <a:p>
            <a:endParaRPr lang="zh-CN" altLang="zh-CN" sz="2100" dirty="0"/>
          </a:p>
          <a:p>
            <a:r>
              <a:rPr lang="zh-CN" altLang="zh-CN" sz="2100" b="1" dirty="0"/>
              <a:t>分类（Classification）问题</a:t>
            </a:r>
            <a:r>
              <a:rPr lang="zh-CN" altLang="en-US" sz="2100" dirty="0"/>
              <a:t>：</a:t>
            </a:r>
            <a:r>
              <a:rPr lang="zh-CN" altLang="zh-CN" sz="2100" dirty="0"/>
              <a:t>模型的输出是有限个数的离散值，是定性输出。</a:t>
            </a:r>
          </a:p>
          <a:p>
            <a:endParaRPr lang="zh-CN" altLang="zh-CN" sz="2100" dirty="0"/>
          </a:p>
        </p:txBody>
      </p:sp>
      <p:sp>
        <p:nvSpPr>
          <p:cNvPr id="4" name="文本框 3"/>
          <p:cNvSpPr txBox="1"/>
          <p:nvPr/>
        </p:nvSpPr>
        <p:spPr>
          <a:xfrm>
            <a:off x="572135" y="1327785"/>
            <a:ext cx="5978525" cy="591820"/>
          </a:xfrm>
          <a:prstGeom prst="rect">
            <a:avLst/>
          </a:prstGeom>
          <a:noFill/>
        </p:spPr>
        <p:txBody>
          <a:bodyPr wrap="square" rtlCol="0">
            <a:noAutofit/>
          </a:bodyPr>
          <a:lstStyle/>
          <a:p>
            <a:pPr algn="l">
              <a:lnSpc>
                <a:spcPct val="150000"/>
              </a:lnSpc>
            </a:pPr>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en-US" sz="2800" b="1"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mc:AlternateContent xmlns:mc="http://schemas.openxmlformats.org/markup-compatibility/2006" xmlns:a14="http://schemas.microsoft.com/office/drawing/2010/main">
        <mc:Choice Requires="a14">
          <p:sp>
            <p:nvSpPr>
              <p:cNvPr id="2" name="文本框 1"/>
              <p:cNvSpPr txBox="1"/>
              <p:nvPr>
                <p:custDataLst>
                  <p:tags r:id="rId1"/>
                </p:custDataLst>
              </p:nvPr>
            </p:nvSpPr>
            <p:spPr>
              <a:xfrm>
                <a:off x="428625" y="1857375"/>
                <a:ext cx="10810875" cy="4080510"/>
              </a:xfrm>
              <a:prstGeom prst="rect">
                <a:avLst/>
              </a:prstGeom>
              <a:noFill/>
            </p:spPr>
            <p:txBody>
              <a:bodyPr wrap="square" rtlCol="0">
                <a:noAutofit/>
              </a:bodyPr>
              <a:lstStyle/>
              <a:p>
                <a:endParaRPr lang="en-US" altLang="zh-CN" sz="2100" dirty="0">
                  <a:sym typeface="+mn-ea"/>
                </a:endParaRPr>
              </a:p>
              <a:p>
                <a:r>
                  <a:rPr lang="en-US" altLang="zh-CN" sz="2100" b="1" dirty="0"/>
                  <a:t>2</a:t>
                </a:r>
                <a:r>
                  <a:rPr lang="zh-CN" altLang="zh-CN" sz="2100" b="1" dirty="0"/>
                  <a:t>.  目标函数与随机梯度下降算法</a:t>
                </a:r>
              </a:p>
              <a:p>
                <a:endParaRPr lang="zh-CN" altLang="zh-CN" sz="2100" b="1" dirty="0"/>
              </a:p>
              <a:p>
                <a:r>
                  <a:rPr lang="zh-CN" altLang="zh-CN" sz="2100" b="1" dirty="0">
                    <a:sym typeface="+mn-ea"/>
                  </a:rPr>
                  <a:t>目标函数</a:t>
                </a:r>
                <a:r>
                  <a:rPr lang="zh-CN" altLang="zh-CN" sz="2100" dirty="0">
                    <a:sym typeface="+mn-ea"/>
                  </a:rPr>
                  <a:t>：一种非负的函数，用来表示感知器的实际输出</a:t>
                </a:r>
                <a14:m>
                  <m:oMath xmlns:m="http://schemas.openxmlformats.org/officeDocument/2006/math">
                    <m:acc>
                      <m:accPr>
                        <m:chr m:val="̂"/>
                        <m:ctrlPr>
                          <a:rPr lang="en-US" altLang="zh-CN" sz="2100" i="1" dirty="0">
                            <a:latin typeface="Cambria Math" panose="02040503050406030204" pitchFamily="18" charset="0"/>
                            <a:cs typeface="Cambria Math" panose="02040503050406030204" pitchFamily="18" charset="0"/>
                          </a:rPr>
                        </m:ctrlPr>
                      </m:accPr>
                      <m:e>
                        <m:r>
                          <a:rPr lang="en-US" altLang="zh-CN" sz="2100" i="1" dirty="0">
                            <a:latin typeface="Cambria Math" panose="02040503050406030204" pitchFamily="18" charset="0"/>
                            <a:cs typeface="Cambria Math" panose="02040503050406030204" pitchFamily="18" charset="0"/>
                          </a:rPr>
                          <m:t>𝑦</m:t>
                        </m:r>
                      </m:e>
                    </m:acc>
                  </m:oMath>
                </a14:m>
                <a:r>
                  <a:rPr lang="zh-CN" altLang="en-US" sz="2100" dirty="0">
                    <a:sym typeface="+mn-ea"/>
                  </a:rPr>
                  <a:t>与期望输出</a:t>
                </a:r>
                <a:r>
                  <a:rPr lang="en-US" altLang="zh-CN" sz="2100" dirty="0">
                    <a:latin typeface="Times New Roman" panose="02020603050405020304" pitchFamily="18" charset="0"/>
                    <a:cs typeface="Times New Roman" panose="02020603050405020304" pitchFamily="18" charset="0"/>
                    <a:sym typeface="+mn-ea"/>
                  </a:rPr>
                  <a:t>y</a:t>
                </a:r>
                <a:r>
                  <a:rPr lang="zh-CN" altLang="en-US" sz="2100" dirty="0">
                    <a:sym typeface="+mn-ea"/>
                  </a:rPr>
                  <a:t>的接近程度。</a:t>
                </a:r>
                <a:r>
                  <a:rPr lang="zh-CN" altLang="zh-CN" sz="2100" dirty="0">
                    <a:sym typeface="+mn-ea"/>
                  </a:rPr>
                  <a:t>二者越接近，函数值越小；当二者完全吻合时，函数值达到最小值。记为</a:t>
                </a:r>
                <a:endParaRPr lang="en-US" altLang="zh-CN" sz="2100" dirty="0">
                  <a:sym typeface="+mn-ea"/>
                </a:endParaRPr>
              </a:p>
              <a:p>
                <a:endParaRPr lang="en-US" altLang="zh-CN" sz="2100" dirty="0">
                  <a:sym typeface="+mn-ea"/>
                </a:endParaRPr>
              </a:p>
              <a:p>
                <a:r>
                  <a:rPr lang="en-US" altLang="zh-CN" sz="2100" dirty="0">
                    <a:sym typeface="+mn-ea"/>
                  </a:rPr>
                  <a:t>               </a:t>
                </a:r>
                <a:endParaRPr lang="zh-CN" altLang="zh-CN" sz="2100" dirty="0"/>
              </a:p>
              <a:p>
                <a:endParaRPr lang="zh-CN" altLang="zh-CN" sz="2100" dirty="0"/>
              </a:p>
              <a:p>
                <a:r>
                  <a:rPr lang="zh-CN" altLang="zh-CN" sz="2100" dirty="0"/>
                  <a:t>其中</a:t>
                </a:r>
                <a14:m>
                  <m:oMath xmlns:m="http://schemas.openxmlformats.org/officeDocument/2006/math">
                    <m:acc>
                      <m:accPr>
                        <m:chr m:val="̂"/>
                        <m:ctrlPr>
                          <a:rPr lang="en-US" altLang="zh-CN" sz="2100" i="1" dirty="0">
                            <a:latin typeface="Cambria Math" panose="02040503050406030204" pitchFamily="18" charset="0"/>
                            <a:cs typeface="Cambria Math" panose="02040503050406030204" pitchFamily="18" charset="0"/>
                          </a:rPr>
                        </m:ctrlPr>
                      </m:accPr>
                      <m:e>
                        <m:r>
                          <a:rPr lang="en-US" altLang="zh-CN" sz="2100" i="1" dirty="0">
                            <a:latin typeface="Cambria Math" panose="02040503050406030204" pitchFamily="18" charset="0"/>
                            <a:cs typeface="Cambria Math" panose="02040503050406030204" pitchFamily="18" charset="0"/>
                          </a:rPr>
                          <m:t>𝑦</m:t>
                        </m:r>
                      </m:e>
                    </m:acc>
                  </m:oMath>
                </a14:m>
                <a:r>
                  <a:rPr lang="zh-CN" altLang="zh-CN" sz="2100" dirty="0"/>
                  <a:t>表示感知器的实际输出，即</a:t>
                </a:r>
                <a14:m>
                  <m:oMath xmlns:m="http://schemas.openxmlformats.org/officeDocument/2006/math">
                    <m:acc>
                      <m:accPr>
                        <m:chr m:val="̂"/>
                        <m:ctrlPr>
                          <a:rPr lang="en-US" altLang="zh-CN" sz="2100" i="1" dirty="0">
                            <a:latin typeface="Cambria Math" panose="02040503050406030204" pitchFamily="18" charset="0"/>
                            <a:cs typeface="Cambria Math" panose="02040503050406030204" pitchFamily="18" charset="0"/>
                          </a:rPr>
                        </m:ctrlPr>
                      </m:accPr>
                      <m:e>
                        <m:r>
                          <a:rPr lang="en-US" altLang="zh-CN" sz="2100" i="1" dirty="0">
                            <a:latin typeface="Cambria Math" panose="02040503050406030204" pitchFamily="18" charset="0"/>
                            <a:cs typeface="Cambria Math" panose="02040503050406030204" pitchFamily="18" charset="0"/>
                          </a:rPr>
                          <m:t>𝑦</m:t>
                        </m:r>
                      </m:e>
                    </m:acc>
                  </m:oMath>
                </a14:m>
                <a:r>
                  <a:rPr lang="en-US" altLang="zh-CN" sz="21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100" i="1" dirty="0">
                        <a:latin typeface="Cambria Math" panose="02040503050406030204" pitchFamily="18" charset="0"/>
                        <a:ea typeface="MS Mincho" charset="0"/>
                        <a:cs typeface="Cambria Math" panose="02040503050406030204" pitchFamily="18" charset="0"/>
                      </a:rPr>
                      <m:t>𝜎</m:t>
                    </m:r>
                  </m:oMath>
                </a14:m>
                <a:r>
                  <a:rPr lang="zh-CN" altLang="zh-CN" sz="2100" dirty="0">
                    <a:latin typeface="Times New Roman" panose="02020603050405020304" pitchFamily="18" charset="0"/>
                    <a:cs typeface="Times New Roman" panose="02020603050405020304" pitchFamily="18" charset="0"/>
                  </a:rPr>
                  <a:t>(wꞏx + b)，y</a:t>
                </a:r>
                <a:r>
                  <a:rPr lang="zh-CN" altLang="zh-CN" sz="2100" dirty="0"/>
                  <a:t> 为给定的样本标记，也是模型的期望输出。确定</a:t>
                </a:r>
                <a:r>
                  <a:rPr lang="zh-CN" altLang="zh-CN" sz="2100" dirty="0">
                    <a:latin typeface="Times New Roman" panose="02020603050405020304" pitchFamily="18" charset="0"/>
                    <a:cs typeface="Times New Roman" panose="02020603050405020304" pitchFamily="18" charset="0"/>
                  </a:rPr>
                  <a:t> w</a:t>
                </a:r>
                <a:r>
                  <a:rPr lang="zh-CN" altLang="zh-CN" sz="2100" dirty="0"/>
                  <a:t> 和 </a:t>
                </a:r>
                <a:r>
                  <a:rPr lang="zh-CN" altLang="zh-CN" sz="2100" dirty="0">
                    <a:latin typeface="Times New Roman" panose="02020603050405020304" pitchFamily="18" charset="0"/>
                    <a:cs typeface="Times New Roman" panose="02020603050405020304" pitchFamily="18" charset="0"/>
                  </a:rPr>
                  <a:t>b </a:t>
                </a:r>
                <a:r>
                  <a:rPr lang="zh-CN" altLang="zh-CN" sz="2100" dirty="0"/>
                  <a:t>的方法正是通过最小化目标函数来实现的。</a:t>
                </a:r>
              </a:p>
              <a:p>
                <a:endParaRPr lang="zh-CN" altLang="zh-CN" sz="2100" dirty="0"/>
              </a:p>
            </p:txBody>
          </p:sp>
        </mc:Choice>
        <mc:Fallback xmlns="">
          <p:sp>
            <p:nvSpPr>
              <p:cNvPr id="2" name="文本框 1"/>
              <p:cNvSpPr txBox="1">
                <a:spLocks noRot="1" noChangeAspect="1" noMove="1" noResize="1" noEditPoints="1" noAdjustHandles="1" noChangeArrowheads="1" noChangeShapeType="1" noTextEdit="1"/>
              </p:cNvSpPr>
              <p:nvPr>
                <p:custDataLst>
                  <p:tags r:id="rId5"/>
                </p:custDataLst>
              </p:nvPr>
            </p:nvSpPr>
            <p:spPr>
              <a:xfrm>
                <a:off x="428625" y="1857375"/>
                <a:ext cx="10810875" cy="4080510"/>
              </a:xfrm>
              <a:prstGeom prst="rect">
                <a:avLst/>
              </a:prstGeom>
              <a:blipFill rotWithShape="1">
                <a:blip r:embed="rId6"/>
                <a:stretch>
                  <a:fillRect r="-1451"/>
                </a:stretch>
              </a:blipFill>
            </p:spPr>
            <p:txBody>
              <a:bodyPr/>
              <a:lstStyle/>
              <a:p>
                <a:r>
                  <a:rPr lang="zh-CN" altLang="en-US">
                    <a:noFill/>
                  </a:rPr>
                  <a:t> </a:t>
                </a:r>
              </a:p>
            </p:txBody>
          </p:sp>
        </mc:Fallback>
      </mc:AlternateContent>
      <p:sp>
        <p:nvSpPr>
          <p:cNvPr id="4" name="文本框 3"/>
          <p:cNvSpPr txBox="1"/>
          <p:nvPr/>
        </p:nvSpPr>
        <p:spPr>
          <a:xfrm>
            <a:off x="528320" y="1116330"/>
            <a:ext cx="5978525" cy="591820"/>
          </a:xfrm>
          <a:prstGeom prst="rect">
            <a:avLst/>
          </a:prstGeom>
          <a:noFill/>
        </p:spPr>
        <p:txBody>
          <a:bodyPr wrap="square" rtlCol="0">
            <a:noAutofit/>
          </a:bodyPr>
          <a:lstStyle/>
          <a:p>
            <a:pPr algn="l">
              <a:lnSpc>
                <a:spcPct val="150000"/>
              </a:lnSpc>
            </a:pPr>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en-US" sz="2800" b="1" dirty="0"/>
          </a:p>
          <a:p>
            <a:pPr algn="l">
              <a:lnSpc>
                <a:spcPct val="150000"/>
              </a:lnSpc>
            </a:pPr>
            <a:endParaRPr lang="zh-CN" altLang="en-US" sz="2800" b="1" dirty="0"/>
          </a:p>
        </p:txBody>
      </p:sp>
      <p:pic>
        <p:nvPicPr>
          <p:cNvPr id="3" name="图片 2"/>
          <p:cNvPicPr>
            <a:picLocks noChangeAspect="1"/>
          </p:cNvPicPr>
          <p:nvPr>
            <p:custDataLst>
              <p:tags r:id="rId2"/>
            </p:custDataLst>
          </p:nvPr>
        </p:nvPicPr>
        <p:blipFill>
          <a:blip r:embed="rId7"/>
          <a:srcRect l="2891" t="17370" b="10615"/>
          <a:stretch>
            <a:fillRect/>
          </a:stretch>
        </p:blipFill>
        <p:spPr>
          <a:xfrm>
            <a:off x="4861823" y="3897630"/>
            <a:ext cx="805815" cy="304800"/>
          </a:xfrm>
          <a:prstGeom prst="rect">
            <a:avLst/>
          </a:prstGeom>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mc:AlternateContent xmlns:mc="http://schemas.openxmlformats.org/markup-compatibility/2006" xmlns:a14="http://schemas.microsoft.com/office/drawing/2010/main">
        <mc:Choice Requires="a14">
          <p:sp>
            <p:nvSpPr>
              <p:cNvPr id="2" name="文本框 1"/>
              <p:cNvSpPr txBox="1"/>
              <p:nvPr>
                <p:custDataLst>
                  <p:tags r:id="rId1"/>
                </p:custDataLst>
              </p:nvPr>
            </p:nvSpPr>
            <p:spPr>
              <a:xfrm>
                <a:off x="428625" y="1857375"/>
                <a:ext cx="10810875" cy="4080510"/>
              </a:xfrm>
              <a:prstGeom prst="rect">
                <a:avLst/>
              </a:prstGeom>
              <a:noFill/>
            </p:spPr>
            <p:txBody>
              <a:bodyPr wrap="square" rtlCol="0">
                <a:noAutofit/>
              </a:bodyPr>
              <a:lstStyle/>
              <a:p>
                <a:endParaRPr lang="en-US" altLang="zh-CN" sz="2100" dirty="0">
                  <a:sym typeface="+mn-ea"/>
                </a:endParaRPr>
              </a:p>
              <a:p>
                <a:r>
                  <a:rPr lang="en-US" altLang="zh-CN" sz="2100" b="1" dirty="0"/>
                  <a:t>2</a:t>
                </a:r>
                <a:r>
                  <a:rPr lang="zh-CN" altLang="zh-CN" sz="2100" b="1" dirty="0"/>
                  <a:t>.  目标函数与随机梯度下降算法</a:t>
                </a:r>
              </a:p>
              <a:p>
                <a:endParaRPr lang="zh-CN" altLang="zh-CN" sz="2100" b="1" dirty="0"/>
              </a:p>
              <a:p>
                <a:r>
                  <a:rPr lang="zh-CN" altLang="zh-CN" sz="2100" b="1" dirty="0">
                    <a:sym typeface="+mn-ea"/>
                  </a:rPr>
                  <a:t>损失函数（Loss Function）</a:t>
                </a:r>
                <a:r>
                  <a:rPr lang="zh-CN" altLang="en-US" sz="2100" dirty="0">
                    <a:sym typeface="+mn-ea"/>
                  </a:rPr>
                  <a:t>：</a:t>
                </a:r>
                <a:r>
                  <a:rPr lang="zh-CN" altLang="zh-CN" sz="2100" dirty="0">
                    <a:sym typeface="+mn-ea"/>
                  </a:rPr>
                  <a:t>也称为代价函数（Cost Function），</a:t>
                </a:r>
                <a:r>
                  <a:rPr lang="zh-CN" altLang="zh-CN" sz="2100" dirty="0"/>
                  <a:t>通常是表示预测值与真实值之间的差异的函数。针对回归问题，每输入一个特征向量 x，模型的输出</a:t>
                </a:r>
                <a14:m>
                  <m:oMath xmlns:m="http://schemas.openxmlformats.org/officeDocument/2006/math">
                    <m:acc>
                      <m:accPr>
                        <m:chr m:val="̂"/>
                        <m:ctrlPr>
                          <a:rPr lang="en-US" altLang="zh-CN" sz="2100" i="1" dirty="0">
                            <a:latin typeface="Cambria Math" panose="02040503050406030204" pitchFamily="18" charset="0"/>
                            <a:cs typeface="Cambria Math" panose="02040503050406030204" pitchFamily="18" charset="0"/>
                          </a:rPr>
                        </m:ctrlPr>
                      </m:accPr>
                      <m:e>
                        <m:r>
                          <a:rPr lang="en-US" altLang="zh-CN" sz="2100" i="1" dirty="0">
                            <a:latin typeface="Cambria Math" panose="02040503050406030204" pitchFamily="18" charset="0"/>
                            <a:cs typeface="Cambria Math" panose="02040503050406030204" pitchFamily="18" charset="0"/>
                          </a:rPr>
                          <m:t>𝑦</m:t>
                        </m:r>
                      </m:e>
                    </m:acc>
                  </m:oMath>
                </a14:m>
                <a:r>
                  <a:rPr lang="zh-CN" altLang="zh-CN" sz="2100" dirty="0"/>
                  <a:t>是一个连续型的数值。回归问题常用的目标函数设计如下：</a:t>
                </a:r>
              </a:p>
              <a:p>
                <a:endParaRPr lang="zh-CN" altLang="zh-CN" sz="2100" dirty="0"/>
              </a:p>
              <a:p>
                <a:endParaRPr lang="zh-CN" altLang="zh-CN" sz="2100" dirty="0"/>
              </a:p>
              <a:p>
                <a:r>
                  <a:rPr lang="zh-CN" altLang="zh-CN" sz="2100" dirty="0">
                    <a:sym typeface="+mn-ea"/>
                  </a:rPr>
                  <a:t>对感知器而言，</a:t>
                </a:r>
                <a14:m>
                  <m:oMath xmlns:m="http://schemas.openxmlformats.org/officeDocument/2006/math">
                    <m:acc>
                      <m:accPr>
                        <m:chr m:val="̂"/>
                        <m:ctrlPr>
                          <a:rPr lang="en-US" altLang="zh-CN" sz="2100" i="1" dirty="0">
                            <a:latin typeface="Cambria Math" panose="02040503050406030204" pitchFamily="18" charset="0"/>
                            <a:cs typeface="Cambria Math" panose="02040503050406030204" pitchFamily="18" charset="0"/>
                          </a:rPr>
                        </m:ctrlPr>
                      </m:accPr>
                      <m:e>
                        <m:r>
                          <a:rPr lang="en-US" altLang="zh-CN" sz="2100" i="1" dirty="0">
                            <a:latin typeface="Cambria Math" panose="02040503050406030204" pitchFamily="18" charset="0"/>
                            <a:cs typeface="Cambria Math" panose="02040503050406030204" pitchFamily="18" charset="0"/>
                          </a:rPr>
                          <m:t>𝑦</m:t>
                        </m:r>
                      </m:e>
                    </m:acc>
                    <m:r>
                      <a:rPr lang="en-US" altLang="zh-CN" sz="2100" i="1" dirty="0">
                        <a:latin typeface="Cambria Math" panose="02040503050406030204" pitchFamily="18" charset="0"/>
                        <a:ea typeface="MS Mincho" charset="0"/>
                        <a:cs typeface="Cambria Math" panose="02040503050406030204" pitchFamily="18" charset="0"/>
                      </a:rPr>
                      <m:t>=</m:t>
                    </m:r>
                    <m:r>
                      <a:rPr lang="en-US" altLang="zh-CN" sz="2100" i="1" dirty="0">
                        <a:latin typeface="Cambria Math" panose="02040503050406030204" pitchFamily="18" charset="0"/>
                        <a:ea typeface="MS Mincho" charset="0"/>
                        <a:cs typeface="Cambria Math" panose="02040503050406030204" pitchFamily="18" charset="0"/>
                      </a:rPr>
                      <m:t>𝜎</m:t>
                    </m:r>
                  </m:oMath>
                </a14:m>
                <a:r>
                  <a:rPr lang="zh-CN" altLang="zh-CN" sz="2100" dirty="0">
                    <a:latin typeface="Times New Roman" panose="02020603050405020304" pitchFamily="18" charset="0"/>
                    <a:cs typeface="Times New Roman" panose="02020603050405020304" pitchFamily="18" charset="0"/>
                    <a:sym typeface="+mn-ea"/>
                  </a:rPr>
                  <a:t>(wꞏx + b)</a:t>
                </a:r>
                <a:r>
                  <a:rPr lang="zh-CN" altLang="zh-CN" sz="2100" dirty="0">
                    <a:sym typeface="+mn-ea"/>
                  </a:rPr>
                  <a:t>，式中的</a:t>
                </a:r>
                <a:r>
                  <a:rPr lang="en-US" altLang="zh-CN" sz="2100" dirty="0">
                    <a:sym typeface="+mn-ea"/>
                  </a:rPr>
                  <a:t>”</a:t>
                </a:r>
                <a14:m>
                  <m:oMath xmlns:m="http://schemas.openxmlformats.org/officeDocument/2006/math">
                    <m:f>
                      <m:fPr>
                        <m:ctrlPr>
                          <a:rPr lang="en-US" altLang="zh-CN" sz="2100" i="1" dirty="0">
                            <a:latin typeface="Cambria Math" panose="02040503050406030204" pitchFamily="18" charset="0"/>
                            <a:cs typeface="Cambria Math" panose="02040503050406030204" pitchFamily="18" charset="0"/>
                          </a:rPr>
                        </m:ctrlPr>
                      </m:fPr>
                      <m:num>
                        <m:r>
                          <a:rPr lang="en-US" altLang="zh-CN" sz="2100" i="1" dirty="0">
                            <a:latin typeface="Cambria Math" panose="02040503050406030204" pitchFamily="18" charset="0"/>
                            <a:cs typeface="Cambria Math" panose="02040503050406030204" pitchFamily="18" charset="0"/>
                          </a:rPr>
                          <m:t>1</m:t>
                        </m:r>
                      </m:num>
                      <m:den>
                        <m:r>
                          <a:rPr lang="en-US" altLang="zh-CN" sz="2100" i="1" dirty="0">
                            <a:latin typeface="Cambria Math" panose="02040503050406030204" pitchFamily="18" charset="0"/>
                            <a:cs typeface="Cambria Math" panose="02040503050406030204" pitchFamily="18" charset="0"/>
                          </a:rPr>
                          <m:t>2</m:t>
                        </m:r>
                      </m:den>
                    </m:f>
                    <m:r>
                      <a:rPr lang="en-US" altLang="zh-CN" sz="2100" i="1" dirty="0">
                        <a:latin typeface="Cambria Math" panose="02040503050406030204" pitchFamily="18" charset="0"/>
                        <a:cs typeface="Cambria Math" panose="02040503050406030204" pitchFamily="18" charset="0"/>
                      </a:rPr>
                      <m:t>”</m:t>
                    </m:r>
                  </m:oMath>
                </a14:m>
                <a:r>
                  <a:rPr lang="zh-CN" altLang="zh-CN" sz="2100" dirty="0">
                    <a:sym typeface="+mn-ea"/>
                  </a:rPr>
                  <a:t>是为了导数计算方便。针对回归问题，在感知器中激活函数通常设置为恒等映射，即相当于不需要激活函数；如果设置为其他激活函数，在梯度计算过程中需要对其进行求导。</a:t>
                </a:r>
                <a:endParaRPr lang="zh-CN" altLang="zh-CN" sz="2100" dirty="0"/>
              </a:p>
              <a:p>
                <a:endParaRPr lang="zh-CN" altLang="zh-CN" sz="2100" dirty="0"/>
              </a:p>
              <a:p>
                <a:endParaRPr lang="zh-CN" altLang="zh-CN" sz="2100" dirty="0"/>
              </a:p>
              <a:p>
                <a:endParaRPr lang="zh-CN" altLang="zh-CN" sz="2100" dirty="0"/>
              </a:p>
              <a:p>
                <a:endParaRPr lang="zh-CN" altLang="zh-CN" sz="2100" dirty="0"/>
              </a:p>
            </p:txBody>
          </p:sp>
        </mc:Choice>
        <mc:Fallback xmlns="">
          <p:sp>
            <p:nvSpPr>
              <p:cNvPr id="2" name="文本框 1"/>
              <p:cNvSpPr txBox="1">
                <a:spLocks noRot="1" noChangeAspect="1" noMove="1" noResize="1" noEditPoints="1" noAdjustHandles="1" noChangeArrowheads="1" noChangeShapeType="1" noTextEdit="1"/>
              </p:cNvSpPr>
              <p:nvPr>
                <p:custDataLst>
                  <p:tags r:id="rId5"/>
                </p:custDataLst>
              </p:nvPr>
            </p:nvSpPr>
            <p:spPr>
              <a:xfrm>
                <a:off x="428625" y="1857375"/>
                <a:ext cx="10810875" cy="4080510"/>
              </a:xfrm>
              <a:prstGeom prst="rect">
                <a:avLst/>
              </a:prstGeom>
              <a:blipFill rotWithShape="1">
                <a:blip r:embed="rId6"/>
                <a:stretch>
                  <a:fillRect b="-22020"/>
                </a:stretch>
              </a:blipFill>
            </p:spPr>
            <p:txBody>
              <a:bodyPr/>
              <a:lstStyle/>
              <a:p>
                <a:r>
                  <a:rPr lang="zh-CN" altLang="en-US">
                    <a:noFill/>
                  </a:rPr>
                  <a:t> </a:t>
                </a:r>
              </a:p>
            </p:txBody>
          </p:sp>
        </mc:Fallback>
      </mc:AlternateContent>
      <p:sp>
        <p:nvSpPr>
          <p:cNvPr id="4" name="文本框 3"/>
          <p:cNvSpPr txBox="1"/>
          <p:nvPr/>
        </p:nvSpPr>
        <p:spPr>
          <a:xfrm>
            <a:off x="528320" y="1116330"/>
            <a:ext cx="5978525" cy="591820"/>
          </a:xfrm>
          <a:prstGeom prst="rect">
            <a:avLst/>
          </a:prstGeom>
          <a:noFill/>
        </p:spPr>
        <p:txBody>
          <a:bodyPr wrap="square" rtlCol="0">
            <a:noAutofit/>
          </a:bodyPr>
          <a:lstStyle/>
          <a:p>
            <a:pPr algn="l">
              <a:lnSpc>
                <a:spcPct val="150000"/>
              </a:lnSpc>
            </a:pPr>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en-US" sz="2800" b="1" dirty="0"/>
          </a:p>
          <a:p>
            <a:pPr algn="l">
              <a:lnSpc>
                <a:spcPct val="150000"/>
              </a:lnSpc>
            </a:pPr>
            <a:endParaRPr lang="zh-CN" altLang="en-US" sz="2800" b="1" dirty="0"/>
          </a:p>
        </p:txBody>
      </p:sp>
      <p:pic>
        <p:nvPicPr>
          <p:cNvPr id="5" name="图片 4"/>
          <p:cNvPicPr>
            <a:picLocks noChangeAspect="1"/>
          </p:cNvPicPr>
          <p:nvPr>
            <p:custDataLst>
              <p:tags r:id="rId2"/>
            </p:custDataLst>
          </p:nvPr>
        </p:nvPicPr>
        <p:blipFill>
          <a:blip r:embed="rId7"/>
          <a:stretch>
            <a:fillRect/>
          </a:stretch>
        </p:blipFill>
        <p:spPr>
          <a:xfrm>
            <a:off x="4498975" y="3768090"/>
            <a:ext cx="2025015" cy="634365"/>
          </a:xfrm>
          <a:prstGeom prst="rect">
            <a:avLst/>
          </a:prstGeom>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mc:AlternateContent xmlns:mc="http://schemas.openxmlformats.org/markup-compatibility/2006" xmlns:a14="http://schemas.microsoft.com/office/drawing/2010/main">
        <mc:Choice Requires="a14">
          <p:sp>
            <p:nvSpPr>
              <p:cNvPr id="2" name="文本框 1"/>
              <p:cNvSpPr txBox="1"/>
              <p:nvPr>
                <p:custDataLst>
                  <p:tags r:id="rId1"/>
                </p:custDataLst>
              </p:nvPr>
            </p:nvSpPr>
            <p:spPr>
              <a:xfrm>
                <a:off x="428625" y="1857375"/>
                <a:ext cx="10810875" cy="4080510"/>
              </a:xfrm>
              <a:prstGeom prst="rect">
                <a:avLst/>
              </a:prstGeom>
              <a:noFill/>
            </p:spPr>
            <p:txBody>
              <a:bodyPr wrap="square" rtlCol="0">
                <a:noAutofit/>
              </a:bodyPr>
              <a:lstStyle/>
              <a:p>
                <a:endParaRPr lang="en-US" altLang="zh-CN" sz="2100" dirty="0">
                  <a:sym typeface="+mn-ea"/>
                </a:endParaRPr>
              </a:p>
              <a:p>
                <a:r>
                  <a:rPr lang="en-US" altLang="zh-CN" sz="2100" b="1" dirty="0"/>
                  <a:t>2</a:t>
                </a:r>
                <a:r>
                  <a:rPr lang="zh-CN" altLang="zh-CN" sz="2100" b="1" dirty="0"/>
                  <a:t>.  目标函数与随机梯度下降算法</a:t>
                </a:r>
              </a:p>
              <a:p>
                <a:endParaRPr lang="en-US" altLang="zh-CN" sz="2100" b="1" dirty="0"/>
              </a:p>
              <a:p>
                <a:r>
                  <a:rPr altLang="zh-CN" sz="2100" b="1" dirty="0" err="1"/>
                  <a:t>目标函数</a:t>
                </a:r>
                <a:r>
                  <a:rPr lang="en-US" altLang="zh-CN" sz="2100" dirty="0"/>
                  <a:t>             </a:t>
                </a:r>
                <a:r>
                  <a:rPr lang="zh-CN" altLang="en-US" sz="2100" dirty="0"/>
                  <a:t>：</a:t>
                </a:r>
                <a:r>
                  <a:rPr altLang="zh-CN" sz="2100" dirty="0" err="1"/>
                  <a:t>关于</a:t>
                </a:r>
                <a14:m>
                  <m:oMath xmlns:m="http://schemas.openxmlformats.org/officeDocument/2006/math">
                    <m:acc>
                      <m:accPr>
                        <m:chr m:val="̂"/>
                        <m:ctrlPr>
                          <a:rPr lang="en-US" altLang="zh-CN" sz="2100" i="1" dirty="0">
                            <a:latin typeface="Cambria Math" panose="02040503050406030204" pitchFamily="18" charset="0"/>
                            <a:cs typeface="Cambria Math" panose="02040503050406030204" pitchFamily="18" charset="0"/>
                          </a:rPr>
                        </m:ctrlPr>
                      </m:accPr>
                      <m:e>
                        <m:r>
                          <a:rPr lang="en-US" altLang="zh-CN" sz="2100" i="1" dirty="0">
                            <a:latin typeface="Cambria Math" panose="02040503050406030204" pitchFamily="18" charset="0"/>
                            <a:cs typeface="Cambria Math" panose="02040503050406030204" pitchFamily="18" charset="0"/>
                          </a:rPr>
                          <m:t>𝑦</m:t>
                        </m:r>
                      </m:e>
                    </m:acc>
                  </m:oMath>
                </a14:m>
                <a:r>
                  <a:rPr altLang="zh-CN" sz="2100" dirty="0"/>
                  <a:t>的函数，而</a:t>
                </a:r>
                <a14:m>
                  <m:oMath xmlns:m="http://schemas.openxmlformats.org/officeDocument/2006/math">
                    <m:acc>
                      <m:accPr>
                        <m:chr m:val="̂"/>
                        <m:ctrlPr>
                          <a:rPr lang="en-US" altLang="zh-CN" sz="2100" i="1" dirty="0">
                            <a:latin typeface="Cambria Math" panose="02040503050406030204" pitchFamily="18" charset="0"/>
                            <a:cs typeface="Cambria Math" panose="02040503050406030204" pitchFamily="18" charset="0"/>
                          </a:rPr>
                        </m:ctrlPr>
                      </m:accPr>
                      <m:e>
                        <m:r>
                          <a:rPr lang="en-US" altLang="zh-CN" sz="2100" i="1" dirty="0">
                            <a:latin typeface="Cambria Math" panose="02040503050406030204" pitchFamily="18" charset="0"/>
                            <a:cs typeface="Cambria Math" panose="02040503050406030204" pitchFamily="18" charset="0"/>
                          </a:rPr>
                          <m:t>𝑦</m:t>
                        </m:r>
                      </m:e>
                    </m:acc>
                  </m:oMath>
                </a14:m>
                <a:r>
                  <a:rPr lang="zh-CN" altLang="en-US" sz="2100" dirty="0">
                    <a:latin typeface="Cambria Math" panose="02040503050406030204" pitchFamily="18" charset="0"/>
                    <a:cs typeface="Cambria Math" panose="02040503050406030204" pitchFamily="18" charset="0"/>
                  </a:rPr>
                  <a:t>是</a:t>
                </a:r>
                <a:r>
                  <a:rPr altLang="zh-CN" sz="2100" dirty="0"/>
                  <a:t>关于 w 和 b 的函数，x 和 y 均为事先给定的样本</a:t>
                </a:r>
              </a:p>
              <a:p>
                <a:r>
                  <a:rPr altLang="zh-CN" sz="2100" dirty="0"/>
                  <a:t>数据，视为常数。因此，优化的目标是：找到适当的 w 和 b，使得</a:t>
                </a:r>
                <a:r>
                  <a:rPr lang="en-US" sz="2100" dirty="0"/>
                  <a:t>             </a:t>
                </a:r>
                <a:r>
                  <a:rPr altLang="zh-CN" sz="2100" dirty="0"/>
                  <a:t>达到最小值。在数学上，该优化问题可表示为</a:t>
                </a:r>
              </a:p>
              <a:p>
                <a:endParaRPr lang="zh-CN" altLang="zh-CN" sz="2100" dirty="0"/>
              </a:p>
              <a:p>
                <a:endParaRPr lang="zh-CN" altLang="zh-CN" sz="2100" dirty="0"/>
              </a:p>
              <a:p>
                <a:r>
                  <a:rPr lang="zh-CN" altLang="zh-CN" sz="2100" dirty="0">
                    <a:sym typeface="+mn-ea"/>
                  </a:rPr>
                  <a:t>由于 w = (w</a:t>
                </a:r>
                <a:r>
                  <a:rPr lang="zh-CN" altLang="zh-CN" sz="2100" baseline="-25000" dirty="0">
                    <a:sym typeface="+mn-ea"/>
                  </a:rPr>
                  <a:t>1</a:t>
                </a:r>
                <a:r>
                  <a:rPr lang="zh-CN" altLang="zh-CN" sz="2100" dirty="0">
                    <a:sym typeface="+mn-ea"/>
                  </a:rPr>
                  <a:t>, w</a:t>
                </a:r>
                <a:r>
                  <a:rPr lang="zh-CN" altLang="zh-CN" sz="2100" baseline="-25000" dirty="0">
                    <a:sym typeface="+mn-ea"/>
                  </a:rPr>
                  <a:t>2</a:t>
                </a:r>
                <a:r>
                  <a:rPr lang="zh-CN" altLang="zh-CN" sz="2100" dirty="0">
                    <a:sym typeface="+mn-ea"/>
                  </a:rPr>
                  <a:t>, …, w</a:t>
                </a:r>
                <a:r>
                  <a:rPr lang="zh-CN" altLang="zh-CN" sz="2100" baseline="-25000" dirty="0">
                    <a:sym typeface="+mn-ea"/>
                  </a:rPr>
                  <a:t>m</a:t>
                </a:r>
                <a:r>
                  <a:rPr lang="zh-CN" altLang="zh-CN" sz="2100" dirty="0">
                    <a:sym typeface="+mn-ea"/>
                  </a:rPr>
                  <a:t>)，故</a:t>
                </a:r>
                <a:r>
                  <a:rPr lang="en-US" altLang="zh-CN" sz="2100" dirty="0">
                    <a:sym typeface="+mn-ea"/>
                  </a:rPr>
                  <a:t>              </a:t>
                </a:r>
                <a:r>
                  <a:rPr lang="zh-CN" altLang="zh-CN" sz="2100" dirty="0">
                    <a:sym typeface="+mn-ea"/>
                  </a:rPr>
                  <a:t>是 m+1 元函数（含一个偏置项 b），这说明一共有</a:t>
                </a:r>
              </a:p>
              <a:p>
                <a:r>
                  <a:rPr lang="zh-CN" altLang="zh-CN" sz="2100" dirty="0"/>
                  <a:t>m+1 个参数需要优化。</a:t>
                </a:r>
              </a:p>
              <a:p>
                <a:endParaRPr lang="zh-CN" altLang="zh-CN" sz="2100" dirty="0"/>
              </a:p>
              <a:p>
                <a:endParaRPr lang="zh-CN" altLang="zh-CN" sz="2100" dirty="0"/>
              </a:p>
              <a:p>
                <a:endParaRPr lang="zh-CN" altLang="zh-CN" sz="2100" dirty="0"/>
              </a:p>
              <a:p>
                <a:endParaRPr lang="zh-CN" altLang="zh-CN" sz="2100" dirty="0"/>
              </a:p>
            </p:txBody>
          </p:sp>
        </mc:Choice>
        <mc:Fallback xmlns="">
          <p:sp>
            <p:nvSpPr>
              <p:cNvPr id="2" name="文本框 1"/>
              <p:cNvSpPr txBox="1">
                <a:spLocks noRot="1" noChangeAspect="1" noMove="1" noResize="1" noEditPoints="1" noAdjustHandles="1" noChangeArrowheads="1" noChangeShapeType="1" noTextEdit="1"/>
              </p:cNvSpPr>
              <p:nvPr>
                <p:custDataLst>
                  <p:tags r:id="rId8"/>
                </p:custDataLst>
              </p:nvPr>
            </p:nvSpPr>
            <p:spPr>
              <a:xfrm>
                <a:off x="428625" y="1857375"/>
                <a:ext cx="10810875" cy="4080510"/>
              </a:xfrm>
              <a:prstGeom prst="rect">
                <a:avLst/>
              </a:prstGeom>
              <a:blipFill rotWithShape="1">
                <a:blip r:embed="rId9"/>
                <a:stretch>
                  <a:fillRect b="-10924"/>
                </a:stretch>
              </a:blipFill>
            </p:spPr>
            <p:txBody>
              <a:bodyPr/>
              <a:lstStyle/>
              <a:p>
                <a:r>
                  <a:rPr lang="zh-CN" altLang="en-US">
                    <a:noFill/>
                  </a:rPr>
                  <a:t> </a:t>
                </a:r>
              </a:p>
            </p:txBody>
          </p:sp>
        </mc:Fallback>
      </mc:AlternateContent>
      <p:sp>
        <p:nvSpPr>
          <p:cNvPr id="4" name="文本框 3"/>
          <p:cNvSpPr txBox="1"/>
          <p:nvPr/>
        </p:nvSpPr>
        <p:spPr>
          <a:xfrm>
            <a:off x="528320" y="1116330"/>
            <a:ext cx="5978525" cy="591820"/>
          </a:xfrm>
          <a:prstGeom prst="rect">
            <a:avLst/>
          </a:prstGeom>
          <a:noFill/>
        </p:spPr>
        <p:txBody>
          <a:bodyPr wrap="square" rtlCol="0">
            <a:noAutofit/>
          </a:bodyPr>
          <a:lstStyle/>
          <a:p>
            <a:pPr algn="l">
              <a:lnSpc>
                <a:spcPct val="150000"/>
              </a:lnSpc>
            </a:pPr>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en-US" sz="2800" b="1" dirty="0"/>
          </a:p>
          <a:p>
            <a:pPr algn="l">
              <a:lnSpc>
                <a:spcPct val="150000"/>
              </a:lnSpc>
            </a:pPr>
            <a:endParaRPr lang="zh-CN" altLang="en-US" sz="2800" b="1" dirty="0"/>
          </a:p>
        </p:txBody>
      </p:sp>
      <p:pic>
        <p:nvPicPr>
          <p:cNvPr id="3" name="图片 2"/>
          <p:cNvPicPr>
            <a:picLocks noChangeAspect="1"/>
          </p:cNvPicPr>
          <p:nvPr>
            <p:custDataLst>
              <p:tags r:id="rId2"/>
            </p:custDataLst>
          </p:nvPr>
        </p:nvPicPr>
        <p:blipFill>
          <a:blip r:embed="rId10"/>
          <a:stretch>
            <a:fillRect/>
          </a:stretch>
        </p:blipFill>
        <p:spPr>
          <a:xfrm>
            <a:off x="1603057" y="2808605"/>
            <a:ext cx="762000" cy="358140"/>
          </a:xfrm>
          <a:prstGeom prst="rect">
            <a:avLst/>
          </a:prstGeom>
        </p:spPr>
      </p:pic>
      <p:pic>
        <p:nvPicPr>
          <p:cNvPr id="6" name="图片 5"/>
          <p:cNvPicPr>
            <a:picLocks noChangeAspect="1"/>
          </p:cNvPicPr>
          <p:nvPr>
            <p:custDataLst>
              <p:tags r:id="rId3"/>
            </p:custDataLst>
          </p:nvPr>
        </p:nvPicPr>
        <p:blipFill>
          <a:blip r:embed="rId10"/>
          <a:stretch>
            <a:fillRect/>
          </a:stretch>
        </p:blipFill>
        <p:spPr>
          <a:xfrm>
            <a:off x="8242300" y="3166745"/>
            <a:ext cx="762000" cy="358140"/>
          </a:xfrm>
          <a:prstGeom prst="rect">
            <a:avLst/>
          </a:prstGeom>
        </p:spPr>
      </p:pic>
      <p:pic>
        <p:nvPicPr>
          <p:cNvPr id="7" name="图片 6"/>
          <p:cNvPicPr>
            <a:picLocks noChangeAspect="1"/>
          </p:cNvPicPr>
          <p:nvPr>
            <p:custDataLst>
              <p:tags r:id="rId4"/>
            </p:custDataLst>
          </p:nvPr>
        </p:nvPicPr>
        <p:blipFill>
          <a:blip r:embed="rId11"/>
          <a:stretch>
            <a:fillRect/>
          </a:stretch>
        </p:blipFill>
        <p:spPr>
          <a:xfrm>
            <a:off x="4549775" y="3776345"/>
            <a:ext cx="1851660" cy="548640"/>
          </a:xfrm>
          <a:prstGeom prst="rect">
            <a:avLst/>
          </a:prstGeom>
        </p:spPr>
      </p:pic>
      <p:pic>
        <p:nvPicPr>
          <p:cNvPr id="8" name="图片 7"/>
          <p:cNvPicPr>
            <a:picLocks noChangeAspect="1"/>
          </p:cNvPicPr>
          <p:nvPr>
            <p:custDataLst>
              <p:tags r:id="rId5"/>
            </p:custDataLst>
          </p:nvPr>
        </p:nvPicPr>
        <p:blipFill>
          <a:blip r:embed="rId10"/>
          <a:stretch>
            <a:fillRect/>
          </a:stretch>
        </p:blipFill>
        <p:spPr>
          <a:xfrm>
            <a:off x="3722370" y="4445635"/>
            <a:ext cx="762000" cy="358140"/>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p:blipFill>
        <p:spPr>
          <a:xfrm>
            <a:off x="-496" y="6093296"/>
            <a:ext cx="12192000" cy="864096"/>
          </a:xfrm>
          <a:prstGeom prst="rect">
            <a:avLst/>
          </a:prstGeom>
        </p:spPr>
      </p:pic>
      <p:sp>
        <p:nvSpPr>
          <p:cNvPr id="4" name="矩形 3">
            <a:extLst>
              <a:ext uri="{FF2B5EF4-FFF2-40B4-BE49-F238E27FC236}">
                <a16:creationId xmlns:a16="http://schemas.microsoft.com/office/drawing/2014/main" id="{B0E66C8F-DEE3-4976-B2CB-5D8DBCD64073}"/>
              </a:ext>
            </a:extLst>
          </p:cNvPr>
          <p:cNvSpPr/>
          <p:nvPr/>
        </p:nvSpPr>
        <p:spPr>
          <a:xfrm>
            <a:off x="1524000" y="5010561"/>
            <a:ext cx="10444480" cy="1384995"/>
          </a:xfrm>
          <a:prstGeom prst="rect">
            <a:avLst/>
          </a:prstGeom>
        </p:spPr>
        <p:txBody>
          <a:bodyPr wrap="square">
            <a:spAutoFit/>
          </a:bodyPr>
          <a:lstStyle/>
          <a:p>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教材：</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蒙祖强，欧元汉 编著</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深度学习理论与应用</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清华大</a:t>
            </a:r>
            <a:br>
              <a:rPr lang="en-US" altLang="zh-CN" sz="2800" dirty="0">
                <a:latin typeface="Times New Roman" panose="02020603050405020304" pitchFamily="18" charset="0"/>
                <a:ea typeface="宋体" panose="02010600030101010101" pitchFamily="2" charset="-122"/>
                <a:cs typeface="Times New Roman" panose="02020603050405020304" pitchFamily="18" charset="0"/>
              </a:rPr>
            </a:b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学出版社，</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2023</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月</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书号</a:t>
            </a:r>
            <a:r>
              <a:rPr lang="en-US" altLang="zh-CN" sz="2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 978-7-302-63508-6</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32763661-D098-48CD-96FB-579D637B02D4}"/>
              </a:ext>
            </a:extLst>
          </p:cNvPr>
          <p:cNvPicPr>
            <a:picLocks noChangeAspect="1"/>
          </p:cNvPicPr>
          <p:nvPr/>
        </p:nvPicPr>
        <p:blipFill rotWithShape="1">
          <a:blip r:embed="rId5"/>
          <a:srcRect l="18793" t="3704" r="17232" b="4677"/>
          <a:stretch/>
        </p:blipFill>
        <p:spPr>
          <a:xfrm>
            <a:off x="558800" y="279486"/>
            <a:ext cx="3236706" cy="4635341"/>
          </a:xfrm>
          <a:prstGeom prst="rect">
            <a:avLst/>
          </a:prstGeom>
        </p:spPr>
      </p:pic>
      <p:sp>
        <p:nvSpPr>
          <p:cNvPr id="5" name="矩形 4">
            <a:extLst>
              <a:ext uri="{FF2B5EF4-FFF2-40B4-BE49-F238E27FC236}">
                <a16:creationId xmlns:a16="http://schemas.microsoft.com/office/drawing/2014/main" id="{CE1412C1-CC05-4709-A5D7-B62A6D399976}"/>
              </a:ext>
            </a:extLst>
          </p:cNvPr>
          <p:cNvSpPr/>
          <p:nvPr/>
        </p:nvSpPr>
        <p:spPr>
          <a:xfrm>
            <a:off x="4286809" y="1775907"/>
            <a:ext cx="7708528" cy="2332690"/>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教学大纲</a:t>
            </a:r>
            <a:r>
              <a:rPr lang="zh-CN" altLang="en-US" sz="2500" b="1" dirty="0">
                <a:solidFill>
                  <a:srgbClr val="003366"/>
                </a:solidFill>
                <a:latin typeface="微软雅黑" panose="020B0503020204020204" pitchFamily="34" charset="-122"/>
                <a:ea typeface="微软雅黑" panose="020B0503020204020204" pitchFamily="34" charset="-122"/>
              </a:rPr>
              <a:t>：提供面向教育工程认证的教学大纲</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教学PPT</a:t>
            </a:r>
            <a:r>
              <a:rPr lang="zh-CN" altLang="en-US" sz="2500" b="1" dirty="0">
                <a:solidFill>
                  <a:srgbClr val="003366"/>
                </a:solidFill>
                <a:latin typeface="微软雅黑" panose="020B0503020204020204" pitchFamily="34" charset="-122"/>
                <a:ea typeface="微软雅黑" panose="020B0503020204020204" pitchFamily="34" charset="-122"/>
              </a:rPr>
              <a:t>：提供课堂教学用的PPT课件</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源代码</a:t>
            </a:r>
            <a:r>
              <a:rPr lang="zh-CN" altLang="en-US" sz="2500" b="1" dirty="0">
                <a:solidFill>
                  <a:srgbClr val="003366"/>
                </a:solidFill>
                <a:latin typeface="微软雅黑" panose="020B0503020204020204" pitchFamily="34" charset="-122"/>
                <a:ea typeface="微软雅黑" panose="020B0503020204020204" pitchFamily="34" charset="-122"/>
              </a:rPr>
              <a:t>：   提供教材涉及的全部源代码</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数据集</a:t>
            </a:r>
            <a:r>
              <a:rPr lang="zh-CN" altLang="en-US" sz="2500" b="1" dirty="0">
                <a:solidFill>
                  <a:srgbClr val="003366"/>
                </a:solidFill>
                <a:latin typeface="微软雅黑" panose="020B0503020204020204" pitchFamily="34" charset="-122"/>
                <a:ea typeface="微软雅黑" panose="020B0503020204020204" pitchFamily="34" charset="-122"/>
              </a:rPr>
              <a:t>：   提供教材示例、案例用到的全部数据集</a:t>
            </a:r>
          </a:p>
        </p:txBody>
      </p:sp>
      <p:sp>
        <p:nvSpPr>
          <p:cNvPr id="10" name="矩形 9">
            <a:extLst>
              <a:ext uri="{FF2B5EF4-FFF2-40B4-BE49-F238E27FC236}">
                <a16:creationId xmlns:a16="http://schemas.microsoft.com/office/drawing/2014/main" id="{88CC5941-FF0E-4E37-825A-02327ECA5B13}"/>
              </a:ext>
            </a:extLst>
          </p:cNvPr>
          <p:cNvSpPr/>
          <p:nvPr/>
        </p:nvSpPr>
        <p:spPr>
          <a:xfrm>
            <a:off x="3998706" y="4169760"/>
            <a:ext cx="8172974"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获取教学资源：</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003366"/>
                </a:solidFill>
                <a:latin typeface="微软雅黑" panose="020B0503020204020204" pitchFamily="34" charset="-122"/>
                <a:ea typeface="微软雅黑" panose="020B0503020204020204" pitchFamily="34" charset="-122"/>
              </a:rPr>
              <a:t>http://www.tup.tsinghua.edu.cn/booksCenter/book_09988101.html</a:t>
            </a:r>
          </a:p>
        </p:txBody>
      </p:sp>
      <p:sp>
        <p:nvSpPr>
          <p:cNvPr id="13" name="矩形 12">
            <a:extLst>
              <a:ext uri="{FF2B5EF4-FFF2-40B4-BE49-F238E27FC236}">
                <a16:creationId xmlns:a16="http://schemas.microsoft.com/office/drawing/2014/main" id="{6AFB9ABF-E14A-41C3-8166-2C830A0A93B5}"/>
              </a:ext>
            </a:extLst>
          </p:cNvPr>
          <p:cNvSpPr/>
          <p:nvPr/>
        </p:nvSpPr>
        <p:spPr>
          <a:xfrm>
            <a:off x="4714540" y="321731"/>
            <a:ext cx="2557110" cy="984885"/>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5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教    材</a:t>
            </a:r>
            <a:endParaRPr lang="zh-CN" altLang="en-US" sz="5800" dirty="0">
              <a:solidFill>
                <a:schemeClr val="bg1"/>
              </a:solidFill>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E19C6D93-90D5-42E1-A706-724E09068268}"/>
              </a:ext>
            </a:extLst>
          </p:cNvPr>
          <p:cNvPicPr>
            <a:picLocks noChangeAspect="1"/>
          </p:cNvPicPr>
          <p:nvPr/>
        </p:nvPicPr>
        <p:blipFill>
          <a:blip r:embed="rId6"/>
          <a:stretch>
            <a:fillRect/>
          </a:stretch>
        </p:blipFill>
        <p:spPr>
          <a:xfrm>
            <a:off x="11004191" y="299446"/>
            <a:ext cx="1007170" cy="1007170"/>
          </a:xfrm>
          <a:prstGeom prst="rect">
            <a:avLst/>
          </a:prstGeom>
        </p:spPr>
      </p:pic>
      <p:sp>
        <p:nvSpPr>
          <p:cNvPr id="18" name="矩形 17">
            <a:extLst>
              <a:ext uri="{FF2B5EF4-FFF2-40B4-BE49-F238E27FC236}">
                <a16:creationId xmlns:a16="http://schemas.microsoft.com/office/drawing/2014/main" id="{E363B6E1-7687-48AB-9796-B523C5A267F4}"/>
              </a:ext>
            </a:extLst>
          </p:cNvPr>
          <p:cNvSpPr/>
          <p:nvPr/>
        </p:nvSpPr>
        <p:spPr>
          <a:xfrm>
            <a:off x="9767640" y="290953"/>
            <a:ext cx="1206071" cy="101566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000" b="1" dirty="0">
                <a:solidFill>
                  <a:schemeClr val="bg1"/>
                </a:solidFill>
              </a:rPr>
              <a:t>全国各大</a:t>
            </a:r>
          </a:p>
          <a:p>
            <a:r>
              <a:rPr lang="zh-CN" altLang="en-US" sz="2000" b="1" dirty="0">
                <a:solidFill>
                  <a:schemeClr val="bg1"/>
                </a:solidFill>
              </a:rPr>
              <a:t>书店网店</a:t>
            </a:r>
          </a:p>
          <a:p>
            <a:r>
              <a:rPr lang="zh-CN" altLang="en-US" sz="2000" b="1" dirty="0">
                <a:solidFill>
                  <a:schemeClr val="bg1"/>
                </a:solidFill>
              </a:rPr>
              <a:t>均有销售</a:t>
            </a:r>
          </a:p>
        </p:txBody>
      </p:sp>
    </p:spTree>
    <p:extLst>
      <p:ext uri="{BB962C8B-B14F-4D97-AF65-F5344CB8AC3E}">
        <p14:creationId xmlns:p14="http://schemas.microsoft.com/office/powerpoint/2010/main" val="3401576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2" name="文本框 1"/>
          <p:cNvSpPr txBox="1"/>
          <p:nvPr>
            <p:custDataLst>
              <p:tags r:id="rId1"/>
            </p:custDataLst>
          </p:nvPr>
        </p:nvSpPr>
        <p:spPr>
          <a:xfrm>
            <a:off x="428625" y="1857375"/>
            <a:ext cx="10810875" cy="4080510"/>
          </a:xfrm>
          <a:prstGeom prst="rect">
            <a:avLst/>
          </a:prstGeom>
          <a:noFill/>
        </p:spPr>
        <p:txBody>
          <a:bodyPr wrap="square" rtlCol="0">
            <a:noAutofit/>
          </a:bodyPr>
          <a:lstStyle/>
          <a:p>
            <a:endParaRPr lang="en-US" altLang="zh-CN" sz="2100" dirty="0">
              <a:sym typeface="+mn-ea"/>
            </a:endParaRPr>
          </a:p>
          <a:p>
            <a:r>
              <a:rPr lang="en-US" altLang="zh-CN" sz="2100" b="1" dirty="0"/>
              <a:t>2</a:t>
            </a:r>
            <a:r>
              <a:rPr lang="zh-CN" altLang="zh-CN" sz="2100" b="1" dirty="0"/>
              <a:t>.  目标函数与随机梯度下降算法</a:t>
            </a:r>
          </a:p>
          <a:p>
            <a:endParaRPr lang="zh-CN" altLang="zh-CN" sz="2100" b="1" dirty="0"/>
          </a:p>
          <a:p>
            <a:r>
              <a:rPr lang="zh-CN" altLang="en-US" sz="2100" b="1" dirty="0">
                <a:sym typeface="+mn-ea"/>
              </a:rPr>
              <a:t>一个例子</a:t>
            </a:r>
            <a:r>
              <a:rPr lang="zh-CN" altLang="en-US" sz="2100" dirty="0">
                <a:sym typeface="+mn-ea"/>
              </a:rPr>
              <a:t>：如何优化</a:t>
            </a:r>
            <a:r>
              <a:rPr lang="en-US" altLang="zh-CN" sz="2100" dirty="0">
                <a:sym typeface="+mn-ea"/>
              </a:rPr>
              <a:t>m+1</a:t>
            </a:r>
            <a:r>
              <a:rPr lang="zh-CN" altLang="en-US" sz="2100" dirty="0">
                <a:sym typeface="+mn-ea"/>
              </a:rPr>
              <a:t>个参数？</a:t>
            </a:r>
            <a:r>
              <a:rPr lang="zh-CN" altLang="zh-CN" sz="2100" dirty="0"/>
              <a:t>考虑如下的一元函数：</a:t>
            </a:r>
          </a:p>
          <a:p>
            <a:endParaRPr lang="zh-CN" altLang="zh-CN" sz="2100" dirty="0"/>
          </a:p>
          <a:p>
            <a:endParaRPr lang="zh-CN" altLang="zh-CN" sz="2100" dirty="0"/>
          </a:p>
          <a:p>
            <a:endParaRPr lang="zh-CN" altLang="zh-CN" sz="2100" dirty="0"/>
          </a:p>
          <a:p>
            <a:endParaRPr lang="zh-CN" altLang="zh-CN" sz="2100" dirty="0"/>
          </a:p>
          <a:p>
            <a:r>
              <a:rPr lang="zh-CN" altLang="zh-CN" sz="2100" dirty="0"/>
              <a:t>函数 f(w)的最小值点位于 w = 2 处，最小值为 f(w) = 1。现任意选择一点，假设为点(5, 19)。</a:t>
            </a:r>
          </a:p>
          <a:p>
            <a:r>
              <a:rPr lang="zh-CN" altLang="zh-CN" sz="2100" dirty="0"/>
              <a:t>易知，f(w)的导数函数为 f′(w) = 4(w-2)，其在该点上的导数为 f′(5) = 4(5-2) = 12，该导数的方向如图 2-3 中的箭头所示。该方向是函数 f(w)随 w 上升最快的方向。但我们要找的是最小值，而不是最大值，因此要沿着与此相反的方向才能以最快速度找到最小值。为此，我们需沿着与该导数方向相反的方向“走”，也就是沿着梯度下降的方向“走”（图中的虚线箭头）。</a:t>
            </a:r>
          </a:p>
        </p:txBody>
      </p:sp>
      <p:sp>
        <p:nvSpPr>
          <p:cNvPr id="4" name="文本框 3"/>
          <p:cNvSpPr txBox="1"/>
          <p:nvPr/>
        </p:nvSpPr>
        <p:spPr>
          <a:xfrm>
            <a:off x="528320" y="1116330"/>
            <a:ext cx="5978525" cy="591820"/>
          </a:xfrm>
          <a:prstGeom prst="rect">
            <a:avLst/>
          </a:prstGeom>
          <a:noFill/>
        </p:spPr>
        <p:txBody>
          <a:bodyPr wrap="square" rtlCol="0">
            <a:noAutofit/>
          </a:bodyPr>
          <a:lstStyle/>
          <a:p>
            <a:pPr algn="l">
              <a:lnSpc>
                <a:spcPct val="150000"/>
              </a:lnSpc>
            </a:pPr>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en-US" sz="2800" b="1" dirty="0"/>
          </a:p>
          <a:p>
            <a:pPr algn="l">
              <a:lnSpc>
                <a:spcPct val="150000"/>
              </a:lnSpc>
            </a:pPr>
            <a:endParaRPr lang="zh-CN" altLang="en-US" sz="2800" b="1" dirty="0"/>
          </a:p>
        </p:txBody>
      </p:sp>
      <p:pic>
        <p:nvPicPr>
          <p:cNvPr id="5" name="图片 4"/>
          <p:cNvPicPr>
            <a:picLocks noChangeAspect="1"/>
          </p:cNvPicPr>
          <p:nvPr>
            <p:custDataLst>
              <p:tags r:id="rId2"/>
            </p:custDataLst>
          </p:nvPr>
        </p:nvPicPr>
        <p:blipFill>
          <a:blip r:embed="rId6"/>
          <a:stretch>
            <a:fillRect/>
          </a:stretch>
        </p:blipFill>
        <p:spPr>
          <a:xfrm>
            <a:off x="1963420" y="3429000"/>
            <a:ext cx="2103120" cy="541020"/>
          </a:xfrm>
          <a:prstGeom prst="rect">
            <a:avLst/>
          </a:prstGeom>
        </p:spPr>
      </p:pic>
      <p:pic>
        <p:nvPicPr>
          <p:cNvPr id="9" name="图片 8"/>
          <p:cNvPicPr>
            <a:picLocks noChangeAspect="1"/>
          </p:cNvPicPr>
          <p:nvPr>
            <p:custDataLst>
              <p:tags r:id="rId3"/>
            </p:custDataLst>
          </p:nvPr>
        </p:nvPicPr>
        <p:blipFill>
          <a:blip r:embed="rId7"/>
          <a:srcRect b="15247"/>
          <a:stretch>
            <a:fillRect/>
          </a:stretch>
        </p:blipFill>
        <p:spPr>
          <a:xfrm>
            <a:off x="7294880" y="1412240"/>
            <a:ext cx="4368800" cy="2803525"/>
          </a:xfrm>
          <a:prstGeom prst="rect">
            <a:avLst/>
          </a:prstGeom>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2" name="文本框 1"/>
          <p:cNvSpPr txBox="1"/>
          <p:nvPr>
            <p:custDataLst>
              <p:tags r:id="rId1"/>
            </p:custDataLst>
          </p:nvPr>
        </p:nvSpPr>
        <p:spPr>
          <a:xfrm>
            <a:off x="398145" y="1969849"/>
            <a:ext cx="6208395" cy="2457450"/>
          </a:xfrm>
          <a:prstGeom prst="rect">
            <a:avLst/>
          </a:prstGeom>
          <a:noFill/>
        </p:spPr>
        <p:txBody>
          <a:bodyPr wrap="square" rtlCol="0">
            <a:noAutofit/>
          </a:bodyPr>
          <a:lstStyle/>
          <a:p>
            <a:r>
              <a:rPr lang="zh-CN" altLang="zh-CN" sz="2100" dirty="0"/>
              <a:t>将 f(w)在 w = 5 上的导数值 12 乘以-1 以后得到</a:t>
            </a:r>
            <a:r>
              <a:rPr lang="zh-CN" altLang="zh-CN" sz="2100" dirty="0">
                <a:sym typeface="+mn-ea"/>
              </a:rPr>
              <a:t>-12（导数值的相反数），</a:t>
            </a:r>
            <a:r>
              <a:rPr lang="zh-CN" altLang="zh-CN" sz="2100" dirty="0"/>
              <a:t>再用于修正 w，结果得到 w = 5+(-12) = -7。显然，这已经向左严重“跨过”了 w = 2 处，这说明“跨步”太大了。于是，学者们用一个小系数乘以导数值的相反数，用于控制“迈出”的步长。假如该小系数为 0.1，则“迈出”的步长为-1.2，以之修正 w 后得到 w = 5+(-1.2) = 3.8。然后，从 w = 3.8 开始，用同样方法就可以不断逼近 w = 2 的位置，总体上大致沿着图 2-3 所示的虚线箭头方向逼近。而这个小系数就是所谓的学习率（Learning Rate）它是一个超参数，需要手工设置，其取值通常为 0.1, 0.01等之类的非负小实数。</a:t>
            </a:r>
          </a:p>
        </p:txBody>
      </p:sp>
      <p:sp>
        <p:nvSpPr>
          <p:cNvPr id="4" name="文本框 3"/>
          <p:cNvSpPr txBox="1"/>
          <p:nvPr/>
        </p:nvSpPr>
        <p:spPr>
          <a:xfrm>
            <a:off x="528320" y="1116330"/>
            <a:ext cx="5978525" cy="591820"/>
          </a:xfrm>
          <a:prstGeom prst="rect">
            <a:avLst/>
          </a:prstGeom>
          <a:noFill/>
        </p:spPr>
        <p:txBody>
          <a:bodyPr wrap="square" rtlCol="0">
            <a:noAutofit/>
          </a:bodyPr>
          <a:lstStyle/>
          <a:p>
            <a:pPr algn="l">
              <a:lnSpc>
                <a:spcPct val="150000"/>
              </a:lnSpc>
            </a:pPr>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en-US" sz="2800" b="1" dirty="0"/>
          </a:p>
        </p:txBody>
      </p:sp>
      <p:pic>
        <p:nvPicPr>
          <p:cNvPr id="9" name="图片 8"/>
          <p:cNvPicPr>
            <a:picLocks noChangeAspect="1"/>
          </p:cNvPicPr>
          <p:nvPr>
            <p:custDataLst>
              <p:tags r:id="rId2"/>
            </p:custDataLst>
          </p:nvPr>
        </p:nvPicPr>
        <p:blipFill>
          <a:blip r:embed="rId5"/>
          <a:srcRect b="15247"/>
          <a:stretch>
            <a:fillRect/>
          </a:stretch>
        </p:blipFill>
        <p:spPr>
          <a:xfrm>
            <a:off x="6970395" y="2336165"/>
            <a:ext cx="4368800" cy="2803525"/>
          </a:xfrm>
          <a:prstGeom prst="rect">
            <a:avLst/>
          </a:prstGeom>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2" name="文本框 1"/>
          <p:cNvSpPr txBox="1"/>
          <p:nvPr>
            <p:custDataLst>
              <p:tags r:id="rId1"/>
            </p:custDataLst>
          </p:nvPr>
        </p:nvSpPr>
        <p:spPr>
          <a:xfrm>
            <a:off x="428625" y="1857375"/>
            <a:ext cx="10810875" cy="4080510"/>
          </a:xfrm>
          <a:prstGeom prst="rect">
            <a:avLst/>
          </a:prstGeom>
          <a:noFill/>
        </p:spPr>
        <p:txBody>
          <a:bodyPr wrap="square" rtlCol="0">
            <a:noAutofit/>
          </a:bodyPr>
          <a:lstStyle/>
          <a:p>
            <a:endParaRPr lang="zh-CN" altLang="zh-CN" sz="2100" b="1" dirty="0"/>
          </a:p>
          <a:p>
            <a:r>
              <a:rPr lang="zh-CN" altLang="en-US" sz="2100" b="1" dirty="0"/>
              <a:t>总结</a:t>
            </a:r>
            <a:r>
              <a:rPr lang="zh-CN" altLang="en-US" sz="2100" dirty="0"/>
              <a:t>：</a:t>
            </a:r>
            <a:r>
              <a:rPr lang="zh-CN" altLang="zh-CN" sz="2100" dirty="0"/>
              <a:t>可以得到参数 w 的如下更新方式：</a:t>
            </a:r>
          </a:p>
          <a:p>
            <a:endParaRPr lang="zh-CN" altLang="zh-CN" sz="2100" dirty="0"/>
          </a:p>
          <a:p>
            <a:endParaRPr lang="zh-CN" altLang="zh-CN" sz="2100" dirty="0"/>
          </a:p>
          <a:p>
            <a:endParaRPr lang="zh-CN" altLang="zh-CN" sz="2100" dirty="0"/>
          </a:p>
          <a:p>
            <a:endParaRPr lang="zh-CN" altLang="zh-CN" sz="2100" dirty="0"/>
          </a:p>
          <a:p>
            <a:r>
              <a:rPr lang="zh-CN" altLang="zh-CN" sz="2100" dirty="0"/>
              <a:t>这种方法就是所谓的</a:t>
            </a:r>
            <a:r>
              <a:rPr lang="zh-CN" altLang="zh-CN" sz="2100" b="1" dirty="0"/>
              <a:t>梯度下降算法</a:t>
            </a:r>
            <a:r>
              <a:rPr lang="zh-CN" altLang="zh-CN" sz="2100" dirty="0"/>
              <a:t>。</a:t>
            </a:r>
          </a:p>
          <a:p>
            <a:endParaRPr lang="zh-CN" altLang="zh-CN" sz="2100" dirty="0"/>
          </a:p>
          <a:p>
            <a:endParaRPr lang="zh-CN" altLang="zh-CN" sz="2100" dirty="0"/>
          </a:p>
          <a:p>
            <a:endParaRPr lang="zh-CN" altLang="zh-CN" sz="2100" dirty="0"/>
          </a:p>
          <a:p>
            <a:endParaRPr lang="zh-CN" altLang="zh-CN" sz="2100" dirty="0"/>
          </a:p>
        </p:txBody>
      </p:sp>
      <p:sp>
        <p:nvSpPr>
          <p:cNvPr id="4" name="文本框 3"/>
          <p:cNvSpPr txBox="1"/>
          <p:nvPr/>
        </p:nvSpPr>
        <p:spPr>
          <a:xfrm>
            <a:off x="528320" y="1116330"/>
            <a:ext cx="5978525" cy="591820"/>
          </a:xfrm>
          <a:prstGeom prst="rect">
            <a:avLst/>
          </a:prstGeom>
          <a:noFill/>
        </p:spPr>
        <p:txBody>
          <a:bodyPr wrap="square" rtlCol="0">
            <a:noAutofit/>
          </a:bodyPr>
          <a:lstStyle/>
          <a:p>
            <a:pPr algn="l">
              <a:lnSpc>
                <a:spcPct val="150000"/>
              </a:lnSpc>
            </a:pPr>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en-US" sz="2800" b="1" dirty="0"/>
          </a:p>
          <a:p>
            <a:pPr algn="l">
              <a:lnSpc>
                <a:spcPct val="150000"/>
              </a:lnSpc>
            </a:pPr>
            <a:endParaRPr lang="zh-CN" altLang="en-US" sz="2800" b="1" dirty="0"/>
          </a:p>
        </p:txBody>
      </p:sp>
      <p:pic>
        <p:nvPicPr>
          <p:cNvPr id="3" name="图片 2"/>
          <p:cNvPicPr>
            <a:picLocks noChangeAspect="1"/>
          </p:cNvPicPr>
          <p:nvPr>
            <p:custDataLst>
              <p:tags r:id="rId2"/>
            </p:custDataLst>
          </p:nvPr>
        </p:nvPicPr>
        <p:blipFill>
          <a:blip r:embed="rId5"/>
          <a:stretch>
            <a:fillRect/>
          </a:stretch>
        </p:blipFill>
        <p:spPr>
          <a:xfrm>
            <a:off x="5071798" y="2976561"/>
            <a:ext cx="2048404" cy="777875"/>
          </a:xfrm>
          <a:prstGeom prst="rect">
            <a:avLst/>
          </a:prstGeom>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nvSpPr>
        <p:spPr>
          <a:xfrm>
            <a:off x="408940" y="1779270"/>
            <a:ext cx="11482070" cy="4048760"/>
          </a:xfrm>
          <a:prstGeom prst="rect">
            <a:avLst/>
          </a:prstGeom>
          <a:noFill/>
        </p:spPr>
        <p:txBody>
          <a:bodyPr wrap="square" rtlCol="0">
            <a:spAutoFit/>
          </a:bodyPr>
          <a:lstStyle/>
          <a:p>
            <a:pPr>
              <a:spcBef>
                <a:spcPts val="600"/>
              </a:spcBef>
              <a:spcAft>
                <a:spcPts val="600"/>
              </a:spcAft>
            </a:pPr>
            <a:r>
              <a:rPr lang="zh-CN" altLang="zh-CN" sz="2200" b="1" dirty="0"/>
              <a:t>【例</a:t>
            </a:r>
            <a:r>
              <a:rPr lang="en-US" altLang="zh-CN" sz="2200" b="1" dirty="0"/>
              <a:t>2.1</a:t>
            </a:r>
            <a:r>
              <a:rPr lang="zh-CN" altLang="zh-CN" sz="2200" b="1" dirty="0"/>
              <a:t>】</a:t>
            </a:r>
            <a:r>
              <a:rPr lang="zh-CN" altLang="zh-CN" sz="2200" dirty="0"/>
              <a:t>给定函数 f(w) = 2(w-2)</a:t>
            </a:r>
            <a:r>
              <a:rPr lang="zh-CN" altLang="zh-CN" sz="2200" baseline="30000" dirty="0"/>
              <a:t>2</a:t>
            </a:r>
            <a:r>
              <a:rPr lang="zh-CN" altLang="zh-CN" sz="2200" dirty="0"/>
              <a:t>+1，请用梯度下降算法求该函数的最小值点。</a:t>
            </a:r>
          </a:p>
          <a:p>
            <a:pPr>
              <a:lnSpc>
                <a:spcPts val="200"/>
              </a:lnSpc>
            </a:pPr>
            <a:endParaRPr lang="zh-CN" altLang="zh-CN" sz="200" dirty="0"/>
          </a:p>
          <a:p>
            <a:pPr indent="0">
              <a:spcBef>
                <a:spcPts val="600"/>
              </a:spcBef>
              <a:spcAft>
                <a:spcPts val="600"/>
              </a:spcAft>
              <a:buFont typeface="Wingdings" panose="05000000000000000000" pitchFamily="2" charset="2"/>
              <a:buNone/>
            </a:pPr>
            <a:r>
              <a:rPr lang="zh-CN" altLang="zh-CN" sz="2200" dirty="0"/>
              <a:t>用 PyTorch 来求出该函数的最小值点。为此，先定义实现 f(w)的 PyTorch函数，代码如下：</a:t>
            </a:r>
            <a:endParaRPr lang="en-US" altLang="zh-CN" sz="2200" dirty="0"/>
          </a:p>
          <a:p>
            <a:pPr indent="0">
              <a:spcBef>
                <a:spcPts val="600"/>
              </a:spcBef>
              <a:spcAft>
                <a:spcPts val="600"/>
              </a:spcAft>
              <a:buFont typeface="Wingdings" panose="05000000000000000000" pitchFamily="2" charset="2"/>
              <a:buNone/>
            </a:pPr>
            <a:endParaRPr lang="zh-CN" altLang="zh-CN" sz="1000" dirty="0"/>
          </a:p>
          <a:p>
            <a:pPr indent="0" algn="l" fontAlgn="auto">
              <a:lnSpc>
                <a:spcPts val="1500"/>
              </a:lnSpc>
              <a:spcBef>
                <a:spcPts val="600"/>
              </a:spcBef>
              <a:spcAft>
                <a:spcPts val="600"/>
              </a:spcAft>
              <a:buFont typeface="Wingdings" panose="05000000000000000000" pitchFamily="2" charset="2"/>
              <a:buNone/>
            </a:pPr>
            <a:r>
              <a:rPr lang="zh-CN" altLang="zh-CN" sz="2200" dirty="0">
                <a:solidFill>
                  <a:srgbClr val="00B050"/>
                </a:solidFill>
              </a:rPr>
              <a:t>def f(w): </a:t>
            </a:r>
          </a:p>
          <a:p>
            <a:pPr indent="457200" algn="l" fontAlgn="auto">
              <a:lnSpc>
                <a:spcPts val="1500"/>
              </a:lnSpc>
              <a:spcBef>
                <a:spcPts val="600"/>
              </a:spcBef>
              <a:spcAft>
                <a:spcPts val="600"/>
              </a:spcAft>
              <a:buFont typeface="Wingdings" panose="05000000000000000000" pitchFamily="2" charset="2"/>
              <a:buNone/>
            </a:pPr>
            <a:r>
              <a:rPr lang="zh-CN" altLang="zh-CN" sz="2200" dirty="0">
                <a:solidFill>
                  <a:srgbClr val="00B050"/>
                </a:solidFill>
              </a:rPr>
              <a:t>t = 2 * (w - 2) ** 2 + 1 </a:t>
            </a:r>
          </a:p>
          <a:p>
            <a:pPr indent="0" algn="l" fontAlgn="auto">
              <a:lnSpc>
                <a:spcPts val="1500"/>
              </a:lnSpc>
              <a:spcBef>
                <a:spcPts val="600"/>
              </a:spcBef>
              <a:spcAft>
                <a:spcPts val="600"/>
              </a:spcAft>
              <a:buFont typeface="Wingdings" panose="05000000000000000000" pitchFamily="2" charset="2"/>
              <a:buNone/>
            </a:pPr>
            <a:r>
              <a:rPr lang="zh-CN" altLang="zh-CN" sz="2200" dirty="0">
                <a:solidFill>
                  <a:srgbClr val="00B050"/>
                </a:solidFill>
              </a:rPr>
              <a:t> </a:t>
            </a:r>
            <a:r>
              <a:rPr lang="en-US" altLang="zh-CN" sz="2200" dirty="0">
                <a:solidFill>
                  <a:srgbClr val="00B050"/>
                </a:solidFill>
              </a:rPr>
              <a:t>	</a:t>
            </a:r>
            <a:r>
              <a:rPr lang="zh-CN" altLang="zh-CN" sz="2200" dirty="0">
                <a:solidFill>
                  <a:srgbClr val="00B050"/>
                </a:solidFill>
              </a:rPr>
              <a:t>return t</a:t>
            </a:r>
            <a:endParaRPr lang="en-US" altLang="zh-CN" sz="2200" dirty="0">
              <a:solidFill>
                <a:srgbClr val="00B050"/>
              </a:solidFill>
            </a:endParaRPr>
          </a:p>
          <a:p>
            <a:pPr indent="0" fontAlgn="auto">
              <a:spcBef>
                <a:spcPts val="600"/>
              </a:spcBef>
              <a:spcAft>
                <a:spcPts val="1200"/>
              </a:spcAft>
              <a:buFont typeface="Wingdings" panose="05000000000000000000" pitchFamily="2" charset="2"/>
              <a:buNone/>
            </a:pPr>
            <a:r>
              <a:rPr lang="zh-CN" altLang="zh-CN" sz="2200" dirty="0"/>
              <a:t>然后定义函数 f(w)的导数函数：</a:t>
            </a:r>
            <a:endParaRPr lang="en-US" altLang="zh-CN" sz="2200" dirty="0"/>
          </a:p>
          <a:p>
            <a:pPr indent="0">
              <a:spcBef>
                <a:spcPts val="600"/>
              </a:spcBef>
              <a:spcAft>
                <a:spcPts val="600"/>
              </a:spcAft>
              <a:buFont typeface="Wingdings" panose="05000000000000000000" pitchFamily="2" charset="2"/>
              <a:buNone/>
            </a:pPr>
            <a:r>
              <a:rPr lang="zh-CN" altLang="zh-CN" sz="2200" dirty="0">
                <a:solidFill>
                  <a:srgbClr val="00B050"/>
                </a:solidFill>
              </a:rPr>
              <a:t>def df(w): </a:t>
            </a:r>
          </a:p>
          <a:p>
            <a:pPr indent="457200" algn="l">
              <a:lnSpc>
                <a:spcPts val="1500"/>
              </a:lnSpc>
              <a:spcBef>
                <a:spcPts val="600"/>
              </a:spcBef>
              <a:spcAft>
                <a:spcPts val="600"/>
              </a:spcAft>
              <a:buClrTx/>
              <a:buSzTx/>
              <a:buFont typeface="Wingdings" panose="05000000000000000000" pitchFamily="2" charset="2"/>
              <a:buNone/>
            </a:pPr>
            <a:r>
              <a:rPr lang="zh-CN" altLang="zh-CN" sz="2200" dirty="0">
                <a:solidFill>
                  <a:srgbClr val="00B050"/>
                </a:solidFill>
              </a:rPr>
              <a:t>t = 4 * (w - 2) </a:t>
            </a:r>
          </a:p>
          <a:p>
            <a:pPr indent="457200" algn="l">
              <a:lnSpc>
                <a:spcPts val="1500"/>
              </a:lnSpc>
              <a:spcBef>
                <a:spcPts val="600"/>
              </a:spcBef>
              <a:spcAft>
                <a:spcPts val="600"/>
              </a:spcAft>
              <a:buClrTx/>
              <a:buSzTx/>
              <a:buFont typeface="Wingdings" panose="05000000000000000000" pitchFamily="2" charset="2"/>
              <a:buNone/>
            </a:pPr>
            <a:r>
              <a:rPr lang="zh-CN" altLang="zh-CN" sz="2200" dirty="0">
                <a:solidFill>
                  <a:srgbClr val="00B050"/>
                </a:solidFill>
              </a:rPr>
              <a:t>return t</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nvSpPr>
        <p:spPr>
          <a:xfrm>
            <a:off x="408940" y="1940560"/>
            <a:ext cx="11482070" cy="4092575"/>
          </a:xfrm>
          <a:prstGeom prst="rect">
            <a:avLst/>
          </a:prstGeom>
          <a:noFill/>
        </p:spPr>
        <p:txBody>
          <a:bodyPr wrap="square" rtlCol="0">
            <a:spAutoFit/>
          </a:bodyPr>
          <a:lstStyle/>
          <a:p>
            <a:pPr indent="0" fontAlgn="auto">
              <a:spcBef>
                <a:spcPts val="600"/>
              </a:spcBef>
              <a:spcAft>
                <a:spcPts val="1200"/>
              </a:spcAft>
              <a:buFont typeface="Wingdings" panose="05000000000000000000" pitchFamily="2" charset="2"/>
              <a:buNone/>
            </a:pPr>
            <a:r>
              <a:rPr lang="zh-CN" altLang="zh-CN" sz="2200" dirty="0"/>
              <a:t>接着设置学习率和寻找的起点：</a:t>
            </a:r>
            <a:endParaRPr lang="en-US" altLang="zh-CN" sz="2200" dirty="0"/>
          </a:p>
          <a:p>
            <a:pPr indent="0">
              <a:buFont typeface="Wingdings" panose="05000000000000000000" pitchFamily="2" charset="2"/>
              <a:buNone/>
            </a:pPr>
            <a:r>
              <a:rPr lang="zh-CN" altLang="zh-CN" sz="2200" dirty="0">
                <a:solidFill>
                  <a:srgbClr val="00B050"/>
                </a:solidFill>
              </a:rPr>
              <a:t>lr = 0.1 #学习率</a:t>
            </a:r>
          </a:p>
          <a:p>
            <a:pPr indent="0" fontAlgn="auto">
              <a:spcAft>
                <a:spcPts val="1200"/>
              </a:spcAft>
              <a:buFont typeface="Wingdings" panose="05000000000000000000" pitchFamily="2" charset="2"/>
              <a:buNone/>
            </a:pPr>
            <a:r>
              <a:rPr lang="zh-CN" altLang="zh-CN" sz="2200" dirty="0">
                <a:solidFill>
                  <a:srgbClr val="00B050"/>
                </a:solidFill>
              </a:rPr>
              <a:t>w = torch.Tensor([5.0])</a:t>
            </a:r>
            <a:r>
              <a:rPr lang="en-US" altLang="zh-CN" sz="2200" dirty="0">
                <a:solidFill>
                  <a:srgbClr val="00B050"/>
                </a:solidFill>
              </a:rPr>
              <a:t>       </a:t>
            </a:r>
            <a:r>
              <a:rPr lang="zh-CN" altLang="zh-CN" sz="2200" dirty="0">
                <a:solidFill>
                  <a:srgbClr val="00B050"/>
                </a:solidFill>
              </a:rPr>
              <a:t> #设置寻找的起点</a:t>
            </a:r>
          </a:p>
          <a:p>
            <a:pPr indent="0">
              <a:buFont typeface="Wingdings" panose="05000000000000000000" pitchFamily="2" charset="2"/>
              <a:buNone/>
            </a:pPr>
            <a:endParaRPr lang="en-US" altLang="zh-CN" sz="200" dirty="0">
              <a:solidFill>
                <a:srgbClr val="00B050"/>
              </a:solidFill>
            </a:endParaRPr>
          </a:p>
          <a:p>
            <a:pPr indent="0">
              <a:buFont typeface="Wingdings" panose="05000000000000000000" pitchFamily="2" charset="2"/>
              <a:buNone/>
            </a:pPr>
            <a:endParaRPr lang="zh-CN" altLang="zh-CN" sz="200" dirty="0"/>
          </a:p>
          <a:p>
            <a:pPr indent="0" fontAlgn="auto">
              <a:spcBef>
                <a:spcPts val="600"/>
              </a:spcBef>
              <a:spcAft>
                <a:spcPts val="1200"/>
              </a:spcAft>
              <a:buFont typeface="Wingdings" panose="05000000000000000000" pitchFamily="2" charset="2"/>
              <a:buNone/>
            </a:pPr>
            <a:r>
              <a:rPr lang="zh-CN" altLang="zh-CN" sz="2200" dirty="0"/>
              <a:t>最后编写迭代循环代码：</a:t>
            </a:r>
            <a:endParaRPr lang="zh-CN" altLang="zh-CN" sz="200" dirty="0"/>
          </a:p>
          <a:p>
            <a:pPr algn="l">
              <a:buClrTx/>
              <a:buSzTx/>
              <a:buFont typeface="Wingdings" panose="05000000000000000000" pitchFamily="2" charset="2"/>
              <a:buNone/>
            </a:pPr>
            <a:r>
              <a:rPr lang="zh-CN" altLang="zh-CN" sz="2200" dirty="0">
                <a:solidFill>
                  <a:srgbClr val="00B050"/>
                </a:solidFill>
              </a:rPr>
              <a:t>for epoch in range(20):</a:t>
            </a:r>
            <a:r>
              <a:rPr lang="en-US" altLang="zh-CN" sz="2200" dirty="0">
                <a:solidFill>
                  <a:srgbClr val="00B050"/>
                </a:solidFill>
              </a:rPr>
              <a:t>       </a:t>
            </a:r>
            <a:r>
              <a:rPr lang="zh-CN" altLang="zh-CN" sz="2200" dirty="0">
                <a:solidFill>
                  <a:srgbClr val="00B050"/>
                </a:solidFill>
              </a:rPr>
              <a:t> #迭代循环</a:t>
            </a:r>
          </a:p>
          <a:p>
            <a:pPr indent="457200" algn="l">
              <a:buClrTx/>
              <a:buSzTx/>
              <a:buFont typeface="Wingdings" panose="05000000000000000000" pitchFamily="2" charset="2"/>
              <a:buNone/>
            </a:pPr>
            <a:r>
              <a:rPr lang="zh-CN" altLang="zh-CN" sz="2200" dirty="0">
                <a:solidFill>
                  <a:srgbClr val="00B050"/>
                </a:solidFill>
              </a:rPr>
              <a:t>w = w - lr*df(w)          </a:t>
            </a:r>
            <a:r>
              <a:rPr lang="en-US" altLang="zh-CN" sz="2200" dirty="0">
                <a:solidFill>
                  <a:srgbClr val="00B050"/>
                </a:solidFill>
              </a:rPr>
              <a:t>  </a:t>
            </a:r>
            <a:r>
              <a:rPr lang="zh-CN" altLang="zh-CN" sz="2200" dirty="0">
                <a:solidFill>
                  <a:srgbClr val="00B050"/>
                </a:solidFill>
              </a:rPr>
              <a:t> #更新 w </a:t>
            </a:r>
          </a:p>
          <a:p>
            <a:pPr algn="l">
              <a:buClrTx/>
              <a:buSzTx/>
              <a:buFont typeface="Wingdings" panose="05000000000000000000" pitchFamily="2" charset="2"/>
              <a:buNone/>
            </a:pPr>
            <a:r>
              <a:rPr lang="zh-CN" altLang="zh-CN" sz="2200" dirty="0">
                <a:solidFill>
                  <a:srgbClr val="00B050"/>
                </a:solidFill>
              </a:rPr>
              <a:t>y = f(w) </a:t>
            </a:r>
          </a:p>
          <a:p>
            <a:pPr algn="l">
              <a:buClrTx/>
              <a:buSzTx/>
              <a:buFont typeface="Wingdings" panose="05000000000000000000" pitchFamily="2" charset="2"/>
              <a:buNone/>
            </a:pPr>
            <a:r>
              <a:rPr lang="zh-CN" altLang="zh-CN" sz="2200" dirty="0">
                <a:solidFill>
                  <a:srgbClr val="00B050"/>
                </a:solidFill>
              </a:rPr>
              <a:t>w, y = round(w.item(), 2), round(y.item(),2) </a:t>
            </a:r>
          </a:p>
          <a:p>
            <a:pPr algn="l">
              <a:buClrTx/>
              <a:buSzTx/>
              <a:buFont typeface="Wingdings" panose="05000000000000000000" pitchFamily="2" charset="2"/>
              <a:buNone/>
            </a:pPr>
            <a:r>
              <a:rPr lang="zh-CN" altLang="zh-CN" sz="2200" dirty="0">
                <a:solidFill>
                  <a:srgbClr val="00B050"/>
                </a:solidFill>
              </a:rPr>
              <a:t>print("该函数的最小值点是：(%0.2f,%0.2f)"%(w, y))           #输出最小值点</a:t>
            </a:r>
          </a:p>
          <a:p>
            <a:pPr indent="0">
              <a:spcBef>
                <a:spcPts val="600"/>
              </a:spcBef>
              <a:spcAft>
                <a:spcPts val="600"/>
              </a:spcAft>
              <a:buFont typeface="Wingdings" panose="05000000000000000000" pitchFamily="2" charset="2"/>
              <a:buNone/>
            </a:pPr>
            <a:endParaRPr lang="zh-CN" altLang="zh-CN" dirty="0">
              <a:solidFill>
                <a:srgbClr val="00B050"/>
              </a:solidFill>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nvSpPr>
        <p:spPr>
          <a:xfrm>
            <a:off x="408940" y="1940560"/>
            <a:ext cx="11482070" cy="3385542"/>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en-US" altLang="zh-CN" sz="2200" dirty="0"/>
              <a:t> </a:t>
            </a:r>
            <a:r>
              <a:rPr lang="zh-CN" altLang="zh-CN" sz="2200" dirty="0"/>
              <a:t>运行该程序，输出结果如下：</a:t>
            </a:r>
          </a:p>
          <a:p>
            <a:pPr indent="0">
              <a:spcBef>
                <a:spcPts val="600"/>
              </a:spcBef>
              <a:spcAft>
                <a:spcPts val="600"/>
              </a:spcAft>
              <a:buFont typeface="Wingdings" panose="05000000000000000000" pitchFamily="2" charset="2"/>
              <a:buNone/>
            </a:pPr>
            <a:endParaRPr lang="zh-CN" altLang="zh-CN" sz="2200" dirty="0"/>
          </a:p>
          <a:p>
            <a:pPr indent="0">
              <a:spcBef>
                <a:spcPts val="600"/>
              </a:spcBef>
              <a:spcAft>
                <a:spcPts val="600"/>
              </a:spcAft>
              <a:buFont typeface="Wingdings" panose="05000000000000000000" pitchFamily="2" charset="2"/>
              <a:buNone/>
            </a:pPr>
            <a:endParaRPr lang="zh-CN" altLang="zh-CN" sz="2200" dirty="0"/>
          </a:p>
          <a:p>
            <a:pPr indent="0">
              <a:spcBef>
                <a:spcPts val="600"/>
              </a:spcBef>
              <a:spcAft>
                <a:spcPts val="600"/>
              </a:spcAft>
              <a:buFont typeface="Wingdings" panose="05000000000000000000" pitchFamily="2" charset="2"/>
              <a:buNone/>
            </a:pPr>
            <a:endParaRPr lang="zh-CN" altLang="zh-CN" sz="2200" dirty="0"/>
          </a:p>
          <a:p>
            <a:pPr indent="0">
              <a:spcBef>
                <a:spcPts val="600"/>
              </a:spcBef>
              <a:spcAft>
                <a:spcPts val="600"/>
              </a:spcAft>
              <a:buFont typeface="Wingdings" panose="05000000000000000000" pitchFamily="2" charset="2"/>
              <a:buNone/>
            </a:pPr>
            <a:r>
              <a:rPr lang="zh-CN" altLang="zh-CN" sz="2200" dirty="0"/>
              <a:t>在这个例子中，我们掌握了面向一元函数的梯度下降迭代算法，即每次都是沿着梯度下</a:t>
            </a:r>
          </a:p>
          <a:p>
            <a:pPr indent="0">
              <a:spcBef>
                <a:spcPts val="600"/>
              </a:spcBef>
              <a:spcAft>
                <a:spcPts val="600"/>
              </a:spcAft>
              <a:buFont typeface="Wingdings" panose="05000000000000000000" pitchFamily="2" charset="2"/>
              <a:buNone/>
            </a:pPr>
            <a:r>
              <a:rPr lang="zh-CN" altLang="zh-CN" sz="2200" dirty="0"/>
              <a:t>降最快的方向（与梯度方向相反）去更新参数，从而快速找到所需要的参数。</a:t>
            </a:r>
          </a:p>
          <a:p>
            <a:pPr indent="0">
              <a:spcBef>
                <a:spcPts val="600"/>
              </a:spcBef>
              <a:spcAft>
                <a:spcPts val="600"/>
              </a:spcAft>
              <a:buFont typeface="Wingdings" panose="05000000000000000000" pitchFamily="2" charset="2"/>
              <a:buNone/>
            </a:pPr>
            <a:endParaRPr lang="zh-CN" altLang="zh-CN" sz="2200" dirty="0"/>
          </a:p>
        </p:txBody>
      </p:sp>
      <p:sp>
        <p:nvSpPr>
          <p:cNvPr id="4" name="文本框 3"/>
          <p:cNvSpPr txBox="1"/>
          <p:nvPr/>
        </p:nvSpPr>
        <p:spPr>
          <a:xfrm>
            <a:off x="3929380" y="2834005"/>
            <a:ext cx="3891915" cy="585470"/>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l">
              <a:lnSpc>
                <a:spcPct val="150000"/>
              </a:lnSpc>
            </a:pPr>
            <a:r>
              <a:rPr lang="zh-CN" altLang="zh-CN" sz="2000" dirty="0">
                <a:sym typeface="+mn-ea"/>
              </a:rPr>
              <a:t>该函数的最小值点是：(2.00,1.00)</a:t>
            </a:r>
            <a:endParaRPr lang="zh-CN" altLang="zh-CN" sz="2000" dirty="0"/>
          </a:p>
          <a:p>
            <a:pPr algn="l">
              <a:lnSpc>
                <a:spcPct val="150000"/>
              </a:lnSpc>
            </a:pPr>
            <a:endParaRPr lang="zh-CN" altLang="en-US" sz="2000" b="1"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nvSpPr>
        <p:spPr>
          <a:xfrm>
            <a:off x="408940" y="1940560"/>
            <a:ext cx="11482070" cy="2399665"/>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en-US" altLang="zh-CN" sz="2200" b="1" dirty="0">
                <a:sym typeface="+mn-ea"/>
              </a:rPr>
              <a:t>2</a:t>
            </a:r>
            <a:r>
              <a:rPr lang="zh-CN" altLang="zh-CN" sz="2200" b="1" dirty="0">
                <a:sym typeface="+mn-ea"/>
              </a:rPr>
              <a:t>.  目标函数与随机梯度下降算法</a:t>
            </a:r>
            <a:endParaRPr lang="zh-CN" altLang="zh-CN" sz="2200" dirty="0"/>
          </a:p>
          <a:p>
            <a:pPr indent="0">
              <a:spcBef>
                <a:spcPts val="600"/>
              </a:spcBef>
              <a:spcAft>
                <a:spcPts val="600"/>
              </a:spcAft>
              <a:buFont typeface="Wingdings" panose="05000000000000000000" pitchFamily="2" charset="2"/>
              <a:buNone/>
            </a:pPr>
            <a:r>
              <a:rPr lang="zh-CN" altLang="zh-CN" sz="2200" b="1" dirty="0"/>
              <a:t>多元函数</a:t>
            </a:r>
            <a:r>
              <a:rPr lang="zh-CN" altLang="en-US" sz="2200" b="1" dirty="0"/>
              <a:t>的梯度下降算法：</a:t>
            </a:r>
            <a:r>
              <a:rPr lang="zh-CN" altLang="zh-CN" sz="2200" dirty="0"/>
              <a:t>要如何对众多的参数进行优化呢？</a:t>
            </a:r>
          </a:p>
          <a:p>
            <a:pPr indent="0">
              <a:spcBef>
                <a:spcPts val="600"/>
              </a:spcBef>
              <a:spcAft>
                <a:spcPts val="600"/>
              </a:spcAft>
              <a:buFont typeface="Wingdings" panose="05000000000000000000" pitchFamily="2" charset="2"/>
              <a:buNone/>
            </a:pPr>
            <a:r>
              <a:rPr lang="zh-CN" altLang="zh-CN" sz="2200" b="1" dirty="0"/>
              <a:t>原理</a:t>
            </a:r>
            <a:r>
              <a:rPr lang="zh-CN" altLang="zh-CN" sz="2200" dirty="0"/>
              <a:t>：当对某一个参数进行优化的时候，把其他参数看成是常数，这样就可以用上面介</a:t>
            </a:r>
          </a:p>
          <a:p>
            <a:pPr indent="0">
              <a:spcBef>
                <a:spcPts val="600"/>
              </a:spcBef>
              <a:spcAft>
                <a:spcPts val="600"/>
              </a:spcAft>
              <a:buFont typeface="Wingdings" panose="05000000000000000000" pitchFamily="2" charset="2"/>
              <a:buNone/>
            </a:pPr>
            <a:r>
              <a:rPr lang="zh-CN" altLang="zh-CN" sz="2200" dirty="0"/>
              <a:t>绍的方法对当前的参数进行优化，进而优化所有的参数。据此，针对 m+1 元的目标函数</a:t>
            </a:r>
            <a:r>
              <a:rPr lang="en-US" altLang="zh-CN" sz="2200" dirty="0"/>
              <a:t>   </a:t>
            </a:r>
            <a:endParaRPr lang="zh-CN" altLang="zh-CN" sz="2200" dirty="0"/>
          </a:p>
          <a:p>
            <a:pPr indent="0">
              <a:spcBef>
                <a:spcPts val="600"/>
              </a:spcBef>
              <a:spcAft>
                <a:spcPts val="600"/>
              </a:spcAft>
              <a:buFont typeface="Wingdings" panose="05000000000000000000" pitchFamily="2" charset="2"/>
              <a:buNone/>
            </a:pPr>
            <a:r>
              <a:rPr lang="en-US" altLang="zh-CN" sz="2200" dirty="0"/>
              <a:t>             </a:t>
            </a:r>
            <a:r>
              <a:rPr lang="zh-CN" altLang="zh-CN" sz="2200" dirty="0"/>
              <a:t>，参数优化的核心操作可表示如下：</a:t>
            </a:r>
          </a:p>
        </p:txBody>
      </p:sp>
      <p:pic>
        <p:nvPicPr>
          <p:cNvPr id="3" name="图片 2"/>
          <p:cNvPicPr>
            <a:picLocks noChangeAspect="1"/>
          </p:cNvPicPr>
          <p:nvPr>
            <p:custDataLst>
              <p:tags r:id="rId1"/>
            </p:custDataLst>
          </p:nvPr>
        </p:nvPicPr>
        <p:blipFill>
          <a:blip r:embed="rId5"/>
          <a:stretch>
            <a:fillRect/>
          </a:stretch>
        </p:blipFill>
        <p:spPr>
          <a:xfrm>
            <a:off x="491490" y="3913505"/>
            <a:ext cx="777240" cy="342900"/>
          </a:xfrm>
          <a:prstGeom prst="rect">
            <a:avLst/>
          </a:prstGeom>
        </p:spPr>
      </p:pic>
      <p:pic>
        <p:nvPicPr>
          <p:cNvPr id="6" name="图片 5"/>
          <p:cNvPicPr>
            <a:picLocks noChangeAspect="1"/>
          </p:cNvPicPr>
          <p:nvPr>
            <p:custDataLst>
              <p:tags r:id="rId2"/>
            </p:custDataLst>
          </p:nvPr>
        </p:nvPicPr>
        <p:blipFill>
          <a:blip r:embed="rId6"/>
          <a:stretch>
            <a:fillRect/>
          </a:stretch>
        </p:blipFill>
        <p:spPr>
          <a:xfrm>
            <a:off x="4316730" y="4608830"/>
            <a:ext cx="3558540" cy="1325880"/>
          </a:xfrm>
          <a:prstGeom prst="rect">
            <a:avLst/>
          </a:prstGeom>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custDataLst>
              <p:tags r:id="rId1"/>
            </p:custDataLst>
          </p:nvPr>
        </p:nvSpPr>
        <p:spPr>
          <a:xfrm>
            <a:off x="516255" y="2494280"/>
            <a:ext cx="3331210" cy="2663825"/>
          </a:xfrm>
          <a:prstGeom prst="rect">
            <a:avLst/>
          </a:prstGeom>
          <a:noFill/>
        </p:spPr>
        <p:txBody>
          <a:bodyPr wrap="square" rtlCol="0">
            <a:noAutofit/>
          </a:bodyPr>
          <a:lstStyle/>
          <a:p>
            <a:pPr indent="0" fontAlgn="auto">
              <a:lnSpc>
                <a:spcPct val="150000"/>
              </a:lnSpc>
              <a:spcBef>
                <a:spcPts val="600"/>
              </a:spcBef>
              <a:spcAft>
                <a:spcPts val="600"/>
              </a:spcAft>
              <a:buFont typeface="Wingdings" panose="05000000000000000000" pitchFamily="2" charset="2"/>
              <a:buNone/>
            </a:pPr>
            <a:r>
              <a:rPr lang="zh-CN" altLang="zh-CN" sz="2200" dirty="0"/>
              <a:t>如果每次更新时，只利用一个样本进行梯度计算，并以此更新参数，那么这种梯度下降算法通常称为</a:t>
            </a:r>
            <a:r>
              <a:rPr lang="zh-CN" altLang="zh-CN" sz="2200" b="1" dirty="0"/>
              <a:t>随机梯度下降算法</a:t>
            </a:r>
            <a:r>
              <a:rPr lang="zh-CN" altLang="zh-CN" sz="2200" dirty="0"/>
              <a:t>。</a:t>
            </a:r>
          </a:p>
        </p:txBody>
      </p:sp>
      <p:pic>
        <p:nvPicPr>
          <p:cNvPr id="4" name="图片 3"/>
          <p:cNvPicPr>
            <a:picLocks noChangeAspect="1"/>
          </p:cNvPicPr>
          <p:nvPr>
            <p:custDataLst>
              <p:tags r:id="rId2"/>
            </p:custDataLst>
          </p:nvPr>
        </p:nvPicPr>
        <p:blipFill>
          <a:blip r:embed="rId5"/>
          <a:stretch>
            <a:fillRect/>
          </a:stretch>
        </p:blipFill>
        <p:spPr>
          <a:xfrm>
            <a:off x="4352290" y="1898015"/>
            <a:ext cx="7261225" cy="4299585"/>
          </a:xfrm>
          <a:prstGeom prst="rect">
            <a:avLst/>
          </a:prstGeom>
        </p:spPr>
      </p:pic>
      <p:sp>
        <p:nvSpPr>
          <p:cNvPr id="7" name="文本框 6"/>
          <p:cNvSpPr txBox="1"/>
          <p:nvPr/>
        </p:nvSpPr>
        <p:spPr>
          <a:xfrm>
            <a:off x="243840" y="1809750"/>
            <a:ext cx="6096000" cy="575945"/>
          </a:xfrm>
          <a:prstGeom prst="rect">
            <a:avLst/>
          </a:prstGeom>
          <a:noFill/>
        </p:spPr>
        <p:txBody>
          <a:bodyPr wrap="square" rtlCol="0" anchor="t">
            <a:spAutoFit/>
          </a:bodyPr>
          <a:lstStyle/>
          <a:p>
            <a:pPr algn="l">
              <a:lnSpc>
                <a:spcPct val="150000"/>
              </a:lnSpc>
            </a:pPr>
            <a:r>
              <a:rPr lang="en-US" altLang="zh-CN" sz="2100" b="1" dirty="0">
                <a:sym typeface="+mn-ea"/>
              </a:rPr>
              <a:t>2</a:t>
            </a:r>
            <a:r>
              <a:rPr lang="zh-CN" altLang="zh-CN" sz="2100" b="1" dirty="0">
                <a:sym typeface="+mn-ea"/>
              </a:rPr>
              <a:t>.  目标函数与随机梯度下降算法</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nvSpPr>
        <p:spPr>
          <a:xfrm>
            <a:off x="335915" y="1878330"/>
            <a:ext cx="6357620" cy="3723005"/>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en-US" altLang="zh-CN" sz="2200" b="1" dirty="0">
                <a:sym typeface="+mn-ea"/>
              </a:rPr>
              <a:t>3</a:t>
            </a:r>
            <a:r>
              <a:rPr lang="zh-CN" altLang="zh-CN" sz="2200" b="1" dirty="0">
                <a:sym typeface="+mn-ea"/>
              </a:rPr>
              <a:t>.   随机梯度下降算法举例</a:t>
            </a:r>
          </a:p>
          <a:p>
            <a:pPr indent="0">
              <a:spcBef>
                <a:spcPts val="600"/>
              </a:spcBef>
              <a:spcAft>
                <a:spcPts val="600"/>
              </a:spcAft>
              <a:buFont typeface="Wingdings" panose="05000000000000000000" pitchFamily="2" charset="2"/>
              <a:buNone/>
            </a:pPr>
            <a:r>
              <a:rPr lang="zh-CN" altLang="zh-CN" sz="2200" b="1" dirty="0">
                <a:sym typeface="+mn-ea"/>
              </a:rPr>
              <a:t>【例</a:t>
            </a:r>
            <a:r>
              <a:rPr lang="en-US" altLang="zh-CN" sz="2200" b="1" dirty="0">
                <a:sym typeface="+mn-ea"/>
              </a:rPr>
              <a:t>2.2</a:t>
            </a:r>
            <a:r>
              <a:rPr lang="zh-CN" altLang="zh-CN" sz="2200" b="1" dirty="0">
                <a:sym typeface="+mn-ea"/>
              </a:rPr>
              <a:t>】</a:t>
            </a:r>
            <a:r>
              <a:rPr lang="zh-CN" altLang="zh-CN" sz="2200" dirty="0">
                <a:sym typeface="+mn-ea"/>
              </a:rPr>
              <a:t>构建一个感知器，使之可以对给定的若干离散点进行线性拟合（二维平面中</a:t>
            </a:r>
            <a:r>
              <a:rPr lang="zh-CN" altLang="zh-CN" sz="2200" dirty="0"/>
              <a:t>的数据点）。</a:t>
            </a:r>
          </a:p>
          <a:p>
            <a:pPr indent="0" fontAlgn="auto">
              <a:lnSpc>
                <a:spcPts val="3000"/>
              </a:lnSpc>
              <a:spcBef>
                <a:spcPts val="600"/>
              </a:spcBef>
              <a:spcAft>
                <a:spcPts val="600"/>
              </a:spcAft>
              <a:buFont typeface="Wingdings" panose="05000000000000000000" pitchFamily="2" charset="2"/>
              <a:buNone/>
            </a:pPr>
            <a:r>
              <a:rPr lang="zh-CN" altLang="zh-CN" sz="2200" dirty="0"/>
              <a:t>假设在一个二维平面中给定 10 个点，其坐标分别是：(1, -9.51), (2, -5.74), (3, -2.84), (4, -1.80), (5, 0.54), (6, 1.51), (7, 4.33), (8, 7.06), (9, 9.34), (10, 10.72)。如果将其标在一个坐标平面中，则结果如图 2-4 所示。下面构造一个线性感知器，以实现对这些离散点的拟合，即该感知器可以“绘出”图中的虚线。</a:t>
            </a:r>
          </a:p>
        </p:txBody>
      </p:sp>
      <p:pic>
        <p:nvPicPr>
          <p:cNvPr id="4" name="图片 3"/>
          <p:cNvPicPr>
            <a:picLocks noChangeAspect="1"/>
          </p:cNvPicPr>
          <p:nvPr>
            <p:custDataLst>
              <p:tags r:id="rId1"/>
            </p:custDataLst>
          </p:nvPr>
        </p:nvPicPr>
        <p:blipFill>
          <a:blip r:embed="rId4"/>
          <a:stretch>
            <a:fillRect/>
          </a:stretch>
        </p:blipFill>
        <p:spPr>
          <a:xfrm>
            <a:off x="7066280" y="2181860"/>
            <a:ext cx="4585970" cy="3255645"/>
          </a:xfrm>
          <a:prstGeom prst="rect">
            <a:avLst/>
          </a:prstGeom>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nvSpPr>
        <p:spPr>
          <a:xfrm>
            <a:off x="335915" y="1779270"/>
            <a:ext cx="11176635" cy="4554220"/>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zh-CN" altLang="zh-CN" sz="2000" dirty="0"/>
              <a:t>根据输入数据的特点，每个样本数据只有一个特征，因此设置 m = 1，于是设计如下的感知器：</a:t>
            </a:r>
          </a:p>
          <a:p>
            <a:pPr indent="0">
              <a:spcBef>
                <a:spcPts val="600"/>
              </a:spcBef>
              <a:spcAft>
                <a:spcPts val="600"/>
              </a:spcAft>
              <a:buFont typeface="Wingdings" panose="05000000000000000000" pitchFamily="2" charset="2"/>
              <a:buNone/>
            </a:pPr>
            <a:endParaRPr lang="zh-CN" altLang="zh-CN" sz="2000" dirty="0"/>
          </a:p>
          <a:p>
            <a:pPr indent="0">
              <a:spcBef>
                <a:spcPts val="600"/>
              </a:spcBef>
              <a:spcAft>
                <a:spcPts val="600"/>
              </a:spcAft>
              <a:buFont typeface="Wingdings" panose="05000000000000000000" pitchFamily="2" charset="2"/>
              <a:buNone/>
            </a:pPr>
            <a:r>
              <a:rPr lang="zh-CN" altLang="zh-CN" sz="2000" dirty="0"/>
              <a:t>这是最简单的感知器，只需确定两个参数：w 和 b。主要步骤和代码如下：</a:t>
            </a:r>
          </a:p>
          <a:p>
            <a:pPr indent="0">
              <a:spcBef>
                <a:spcPts val="600"/>
              </a:spcBef>
              <a:spcAft>
                <a:spcPts val="600"/>
              </a:spcAft>
              <a:buFont typeface="Wingdings" panose="05000000000000000000" pitchFamily="2" charset="2"/>
              <a:buNone/>
            </a:pPr>
            <a:r>
              <a:rPr lang="zh-CN" altLang="zh-CN" sz="2000" dirty="0"/>
              <a:t>首先，读取数据和定义感知器函数：</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import torch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X = [1, 2, 3, 4, 5, 6, 7, 8, 9, 10] </a:t>
            </a:r>
            <a:r>
              <a:rPr lang="en-US" altLang="zh-CN" dirty="0">
                <a:solidFill>
                  <a:srgbClr val="00B050"/>
                </a:solidFill>
              </a:rPr>
              <a:t>     </a:t>
            </a:r>
            <a:r>
              <a:rPr lang="zh-CN" altLang="zh-CN" dirty="0">
                <a:solidFill>
                  <a:srgbClr val="00B050"/>
                </a:solidFill>
              </a:rPr>
              <a:t>#读取数据</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Y = [-9.51, -5.74, -2.84, -1.8, 0.54, 1.51, 4.33, 7.06, 9.34, 10.72]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X = torch.Tensor(X) #转换为张量</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Y = torch.Tensor(Y)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def f(x): </a:t>
            </a:r>
            <a:r>
              <a:rPr lang="en-US" altLang="zh-CN" dirty="0">
                <a:solidFill>
                  <a:srgbClr val="00B050"/>
                </a:solidFill>
              </a:rPr>
              <a:t>      </a:t>
            </a:r>
            <a:r>
              <a:rPr lang="zh-CN" altLang="zh-CN" dirty="0">
                <a:solidFill>
                  <a:srgbClr val="00B050"/>
                </a:solidFill>
              </a:rPr>
              <a:t>#定义感知器函数</a:t>
            </a:r>
          </a:p>
          <a:p>
            <a:pPr indent="457200" fontAlgn="auto">
              <a:lnSpc>
                <a:spcPts val="1500"/>
              </a:lnSpc>
              <a:spcBef>
                <a:spcPts val="600"/>
              </a:spcBef>
              <a:spcAft>
                <a:spcPts val="600"/>
              </a:spcAft>
              <a:buFont typeface="Wingdings" panose="05000000000000000000" pitchFamily="2" charset="2"/>
              <a:buNone/>
            </a:pPr>
            <a:r>
              <a:rPr lang="zh-CN" altLang="zh-CN" dirty="0">
                <a:solidFill>
                  <a:srgbClr val="00B050"/>
                </a:solidFill>
              </a:rPr>
              <a:t>t = w*x + b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return t</a:t>
            </a:r>
          </a:p>
        </p:txBody>
      </p:sp>
      <p:pic>
        <p:nvPicPr>
          <p:cNvPr id="3" name="图片 2"/>
          <p:cNvPicPr>
            <a:picLocks noChangeAspect="1"/>
          </p:cNvPicPr>
          <p:nvPr>
            <p:custDataLst>
              <p:tags r:id="rId1"/>
            </p:custDataLst>
          </p:nvPr>
        </p:nvPicPr>
        <p:blipFill>
          <a:blip r:embed="rId4"/>
          <a:stretch>
            <a:fillRect/>
          </a:stretch>
        </p:blipFill>
        <p:spPr>
          <a:xfrm>
            <a:off x="5051425" y="2361565"/>
            <a:ext cx="1516380" cy="381000"/>
          </a:xfrm>
          <a:prstGeom prst="rect">
            <a:avLst/>
          </a:prstGeo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a:fillRect/>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a:fillRect/>
          </a:stretch>
        </p:blipFill>
        <p:spPr>
          <a:xfrm>
            <a:off x="-496" y="6093296"/>
            <a:ext cx="12192000" cy="864096"/>
          </a:xfrm>
          <a:prstGeom prst="rect">
            <a:avLst/>
          </a:prstGeom>
        </p:spPr>
      </p:pic>
      <p:sp>
        <p:nvSpPr>
          <p:cNvPr id="3" name="矩形 2"/>
          <p:cNvSpPr/>
          <p:nvPr/>
        </p:nvSpPr>
        <p:spPr>
          <a:xfrm>
            <a:off x="746264" y="3013501"/>
            <a:ext cx="10698480" cy="830997"/>
          </a:xfrm>
          <a:prstGeom prst="rect">
            <a:avLst/>
          </a:prstGeom>
        </p:spPr>
        <p:txBody>
          <a:bodyPr wrap="square">
            <a:spAutoFit/>
          </a:bodyPr>
          <a:lstStyle/>
          <a:p>
            <a:pPr algn="ctr"/>
            <a:r>
              <a:rPr lang="zh-CN" altLang="en-US" sz="4800" b="1" dirty="0">
                <a:solidFill>
                  <a:srgbClr val="C00000"/>
                </a:solidFill>
                <a:latin typeface="微软雅黑" panose="020B0503020204020204" pitchFamily="34" charset="-122"/>
                <a:ea typeface="微软雅黑" panose="020B0503020204020204" pitchFamily="34" charset="-122"/>
              </a:rPr>
              <a:t>第</a:t>
            </a:r>
            <a:r>
              <a:rPr lang="en-US" altLang="zh-CN" sz="4800" b="1" dirty="0">
                <a:solidFill>
                  <a:srgbClr val="C00000"/>
                </a:solidFill>
                <a:latin typeface="微软雅黑" panose="020B0503020204020204" pitchFamily="34" charset="-122"/>
                <a:ea typeface="微软雅黑" panose="020B0503020204020204" pitchFamily="34" charset="-122"/>
              </a:rPr>
              <a:t>2 </a:t>
            </a:r>
            <a:r>
              <a:rPr lang="zh-CN" altLang="en-US" sz="4800" b="1" dirty="0">
                <a:solidFill>
                  <a:srgbClr val="C00000"/>
                </a:solidFill>
                <a:latin typeface="微软雅黑" panose="020B0503020204020204" pitchFamily="34" charset="-122"/>
                <a:ea typeface="微软雅黑" panose="020B0503020204020204" pitchFamily="34" charset="-122"/>
              </a:rPr>
              <a:t>章 感知器</a:t>
            </a:r>
            <a:r>
              <a:rPr lang="en-US" altLang="zh-CN" sz="4800" b="1" dirty="0">
                <a:solidFill>
                  <a:srgbClr val="C00000"/>
                </a:solidFill>
                <a:latin typeface="微软雅黑" panose="020B0503020204020204" pitchFamily="34" charset="-122"/>
                <a:ea typeface="微软雅黑" panose="020B0503020204020204" pitchFamily="34" charset="-122"/>
              </a:rPr>
              <a:t>——</a:t>
            </a:r>
            <a:r>
              <a:rPr lang="zh-CN" altLang="en-US" sz="4800" b="1" dirty="0">
                <a:solidFill>
                  <a:srgbClr val="C00000"/>
                </a:solidFill>
                <a:latin typeface="微软雅黑" panose="020B0503020204020204" pitchFamily="34" charset="-122"/>
                <a:ea typeface="微软雅黑" panose="020B0503020204020204" pitchFamily="34" charset="-122"/>
              </a:rPr>
              <a:t>神经元</a:t>
            </a:r>
          </a:p>
        </p:txBody>
      </p:sp>
      <p:pic>
        <p:nvPicPr>
          <p:cNvPr id="6" name="图片 5"/>
          <p:cNvPicPr>
            <a:picLocks noChangeAspect="1"/>
          </p:cNvPicPr>
          <p:nvPr/>
        </p:nvPicPr>
        <p:blipFill rotWithShape="1">
          <a:blip r:embed="rId5"/>
          <a:srcRect l="18793" t="3704" r="17232" b="4677"/>
          <a:stretch>
            <a:fillRect/>
          </a:stretch>
        </p:blipFill>
        <p:spPr>
          <a:xfrm>
            <a:off x="396239" y="95339"/>
            <a:ext cx="944881" cy="1353180"/>
          </a:xfrm>
          <a:prstGeom prst="rect">
            <a:avLst/>
          </a:prstGeom>
        </p:spPr>
      </p:pic>
      <p:sp>
        <p:nvSpPr>
          <p:cNvPr id="4" name="矩形 3"/>
          <p:cNvSpPr/>
          <p:nvPr/>
        </p:nvSpPr>
        <p:spPr>
          <a:xfrm>
            <a:off x="314960" y="6340678"/>
            <a:ext cx="10271760" cy="369332"/>
          </a:xfrm>
          <a:prstGeom prst="rect">
            <a:avLst/>
          </a:prstGeom>
        </p:spPr>
        <p:txBody>
          <a:bodyPr wrap="square">
            <a:spAutoFit/>
          </a:bodyPr>
          <a:lstStyle/>
          <a:p>
            <a:r>
              <a:rPr lang="zh-CN" altLang="en-US" dirty="0">
                <a:solidFill>
                  <a:schemeClr val="bg1"/>
                </a:solidFill>
              </a:rPr>
              <a:t>蒙祖强，欧元汉 编著. 深度学习理论与应用. 北京: 清华大学出版社，2023年</a:t>
            </a:r>
            <a:r>
              <a:rPr lang="en-US" altLang="zh-CN" dirty="0">
                <a:solidFill>
                  <a:schemeClr val="bg1"/>
                </a:solidFill>
              </a:rPr>
              <a:t>7</a:t>
            </a:r>
            <a:r>
              <a:rPr lang="zh-CN" altLang="en-US" dirty="0">
                <a:solidFill>
                  <a:schemeClr val="bg1"/>
                </a:solidFill>
              </a:rPr>
              <a:t>月.</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mc:AlternateContent xmlns:mc="http://schemas.openxmlformats.org/markup-compatibility/2006" xmlns:a14="http://schemas.microsoft.com/office/drawing/2010/main">
        <mc:Choice Requires="a14">
          <p:sp>
            <p:nvSpPr>
              <p:cNvPr id="2" name="文本框 1"/>
              <p:cNvSpPr txBox="1"/>
              <p:nvPr/>
            </p:nvSpPr>
            <p:spPr>
              <a:xfrm>
                <a:off x="335915" y="1878330"/>
                <a:ext cx="11176635" cy="2338070"/>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zh-CN" altLang="zh-CN" sz="2200" dirty="0"/>
                  <a:t>其中，“f(x)”相当于根据当前 w 和 b 的值来计算感知器的输出</a:t>
                </a:r>
                <a14:m>
                  <m:oMath xmlns:m="http://schemas.openxmlformats.org/officeDocument/2006/math">
                    <m:acc>
                      <m:accPr>
                        <m:chr m:val="̂"/>
                        <m:ctrlPr>
                          <a:rPr lang="en-US" altLang="zh-CN" sz="2200" i="1" dirty="0">
                            <a:latin typeface="Cambria Math" panose="02040503050406030204" pitchFamily="18" charset="0"/>
                            <a:cs typeface="Cambria Math" panose="02040503050406030204" pitchFamily="18" charset="0"/>
                          </a:rPr>
                        </m:ctrlPr>
                      </m:accPr>
                      <m:e>
                        <m:r>
                          <a:rPr lang="en-US" altLang="zh-CN" sz="2200" i="1" dirty="0">
                            <a:latin typeface="Cambria Math" panose="02040503050406030204" pitchFamily="18" charset="0"/>
                            <a:cs typeface="Cambria Math" panose="02040503050406030204" pitchFamily="18" charset="0"/>
                          </a:rPr>
                          <m:t>𝑦</m:t>
                        </m:r>
                      </m:e>
                    </m:acc>
                  </m:oMath>
                </a14:m>
                <a:endParaRPr lang="zh-CN" altLang="zh-CN" sz="2200" dirty="0"/>
              </a:p>
              <a:p>
                <a:pPr indent="0">
                  <a:spcBef>
                    <a:spcPts val="600"/>
                  </a:spcBef>
                  <a:spcAft>
                    <a:spcPts val="600"/>
                  </a:spcAft>
                  <a:buFont typeface="Wingdings" panose="05000000000000000000" pitchFamily="2" charset="2"/>
                  <a:buNone/>
                </a:pPr>
                <a:r>
                  <a:rPr lang="zh-CN" altLang="zh-CN" sz="2200" dirty="0"/>
                  <a:t>然后，按照随机梯度下降算法的基本步骤编写 PyTorch 代码：</a:t>
                </a:r>
              </a:p>
              <a:p>
                <a:pPr indent="0">
                  <a:spcBef>
                    <a:spcPts val="600"/>
                  </a:spcBef>
                  <a:spcAft>
                    <a:spcPts val="600"/>
                  </a:spcAft>
                  <a:buFont typeface="Wingdings" panose="05000000000000000000" pitchFamily="2" charset="2"/>
                  <a:buNone/>
                </a:pPr>
                <a:r>
                  <a:rPr lang="zh-CN" altLang="zh-CN" sz="2200" dirty="0"/>
                  <a:t>（1）随机初始化参数：</a:t>
                </a:r>
              </a:p>
              <a:p>
                <a:pPr indent="0">
                  <a:spcBef>
                    <a:spcPts val="600"/>
                  </a:spcBef>
                  <a:spcAft>
                    <a:spcPts val="600"/>
                  </a:spcAft>
                  <a:buFont typeface="Wingdings" panose="05000000000000000000" pitchFamily="2" charset="2"/>
                  <a:buNone/>
                </a:pPr>
                <a:r>
                  <a:rPr lang="zh-CN" altLang="zh-CN" dirty="0">
                    <a:solidFill>
                      <a:srgbClr val="00B050"/>
                    </a:solidFill>
                  </a:rPr>
                  <a:t>w, b = torch.rand(1), torch.rand(1) #随机初始化 w 和 b</a:t>
                </a:r>
              </a:p>
              <a:p>
                <a:pPr indent="0">
                  <a:spcBef>
                    <a:spcPts val="600"/>
                  </a:spcBef>
                  <a:spcAft>
                    <a:spcPts val="600"/>
                  </a:spcAft>
                  <a:buFont typeface="Wingdings" panose="05000000000000000000" pitchFamily="2" charset="2"/>
                  <a:buNone/>
                </a:pPr>
                <a:r>
                  <a:rPr lang="zh-CN" altLang="zh-CN" sz="2200" dirty="0"/>
                  <a:t>（2）确定目标函数 </a:t>
                </a:r>
                <a:r>
                  <a:rPr lang="en-US" altLang="zh-CN" sz="2200" dirty="0"/>
                  <a:t>                                  </a:t>
                </a:r>
                <a:r>
                  <a:rPr lang="zh-CN" altLang="en-US" sz="2200" dirty="0"/>
                  <a:t>，</a:t>
                </a:r>
                <a:r>
                  <a:rPr lang="zh-CN" altLang="zh-CN" sz="2200" dirty="0"/>
                  <a:t>其关于 w 和 b 的导数函数分别是：</a:t>
                </a:r>
              </a:p>
            </p:txBody>
          </p:sp>
        </mc:Choice>
        <mc:Fallback xmlns="">
          <p:sp>
            <p:nvSpPr>
              <p:cNvPr id="2" name="文本框 1"/>
              <p:cNvSpPr txBox="1">
                <a:spLocks noRot="1" noChangeAspect="1" noMove="1" noResize="1" noEditPoints="1" noAdjustHandles="1" noChangeArrowheads="1" noChangeShapeType="1" noTextEdit="1"/>
              </p:cNvSpPr>
              <p:nvPr/>
            </p:nvSpPr>
            <p:spPr>
              <a:xfrm>
                <a:off x="335915" y="1878330"/>
                <a:ext cx="11176635" cy="2338070"/>
              </a:xfrm>
              <a:prstGeom prst="rect">
                <a:avLst/>
              </a:prstGeom>
              <a:blipFill rotWithShape="1">
                <a:blip r:embed="rId6"/>
                <a:stretch>
                  <a:fillRect/>
                </a:stretch>
              </a:blipFill>
            </p:spPr>
            <p:txBody>
              <a:bodyPr/>
              <a:lstStyle/>
              <a:p>
                <a:r>
                  <a:rPr lang="zh-CN" altLang="en-US">
                    <a:noFill/>
                  </a:rPr>
                  <a:t> </a:t>
                </a:r>
              </a:p>
            </p:txBody>
          </p:sp>
        </mc:Fallback>
      </mc:AlternateContent>
      <p:pic>
        <p:nvPicPr>
          <p:cNvPr id="7" name="图片 6"/>
          <p:cNvPicPr>
            <a:picLocks noChangeAspect="1"/>
          </p:cNvPicPr>
          <p:nvPr>
            <p:custDataLst>
              <p:tags r:id="rId1"/>
            </p:custDataLst>
          </p:nvPr>
        </p:nvPicPr>
        <p:blipFill>
          <a:blip r:embed="rId7"/>
          <a:srcRect l="1750"/>
          <a:stretch>
            <a:fillRect/>
          </a:stretch>
        </p:blipFill>
        <p:spPr>
          <a:xfrm>
            <a:off x="2815590" y="3863340"/>
            <a:ext cx="2103755" cy="449580"/>
          </a:xfrm>
          <a:prstGeom prst="rect">
            <a:avLst/>
          </a:prstGeom>
        </p:spPr>
      </p:pic>
      <p:pic>
        <p:nvPicPr>
          <p:cNvPr id="8" name="图片 7"/>
          <p:cNvPicPr>
            <a:picLocks noChangeAspect="1"/>
          </p:cNvPicPr>
          <p:nvPr>
            <p:custDataLst>
              <p:tags r:id="rId2"/>
            </p:custDataLst>
          </p:nvPr>
        </p:nvPicPr>
        <p:blipFill>
          <a:blip r:embed="rId8"/>
          <a:stretch>
            <a:fillRect/>
          </a:stretch>
        </p:blipFill>
        <p:spPr>
          <a:xfrm>
            <a:off x="1376045" y="4435475"/>
            <a:ext cx="2350770" cy="645160"/>
          </a:xfrm>
          <a:prstGeom prst="rect">
            <a:avLst/>
          </a:prstGeom>
        </p:spPr>
      </p:pic>
      <p:pic>
        <p:nvPicPr>
          <p:cNvPr id="9" name="图片 8"/>
          <p:cNvPicPr>
            <a:picLocks noChangeAspect="1"/>
          </p:cNvPicPr>
          <p:nvPr>
            <p:custDataLst>
              <p:tags r:id="rId3"/>
            </p:custDataLst>
          </p:nvPr>
        </p:nvPicPr>
        <p:blipFill>
          <a:blip r:embed="rId9"/>
          <a:srcRect t="7486"/>
          <a:stretch>
            <a:fillRect/>
          </a:stretch>
        </p:blipFill>
        <p:spPr>
          <a:xfrm>
            <a:off x="1320165" y="5004435"/>
            <a:ext cx="2226945" cy="1247775"/>
          </a:xfrm>
          <a:prstGeom prst="rect">
            <a:avLst/>
          </a:prstGeom>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nvSpPr>
        <p:spPr>
          <a:xfrm>
            <a:off x="335915" y="1878330"/>
            <a:ext cx="11176635" cy="4174490"/>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zh-CN" altLang="zh-CN" sz="2200" dirty="0"/>
              <a:t>据此，编写关于 w 和 b 的导数函数的实现代码：</a:t>
            </a:r>
          </a:p>
          <a:p>
            <a:pPr indent="0">
              <a:spcBef>
                <a:spcPts val="600"/>
              </a:spcBef>
              <a:spcAft>
                <a:spcPts val="600"/>
              </a:spcAft>
              <a:buFont typeface="Wingdings" panose="05000000000000000000" pitchFamily="2" charset="2"/>
              <a:buNone/>
            </a:pPr>
            <a:r>
              <a:rPr lang="zh-CN" altLang="zh-CN" dirty="0">
                <a:solidFill>
                  <a:srgbClr val="00B050"/>
                </a:solidFill>
              </a:rPr>
              <a:t>def dw(x,y):</a:t>
            </a:r>
            <a:r>
              <a:rPr lang="en-US" altLang="zh-CN" dirty="0">
                <a:solidFill>
                  <a:srgbClr val="00B050"/>
                </a:solidFill>
              </a:rPr>
              <a:t>      </a:t>
            </a:r>
            <a:r>
              <a:rPr lang="zh-CN" altLang="zh-CN" dirty="0">
                <a:solidFill>
                  <a:srgbClr val="00B050"/>
                </a:solidFill>
              </a:rPr>
              <a:t> #目标函数关于 w 的导数函数：</a:t>
            </a:r>
          </a:p>
          <a:p>
            <a:pPr indent="457200">
              <a:spcBef>
                <a:spcPts val="600"/>
              </a:spcBef>
              <a:spcAft>
                <a:spcPts val="600"/>
              </a:spcAft>
              <a:buFont typeface="Wingdings" panose="05000000000000000000" pitchFamily="2" charset="2"/>
              <a:buNone/>
            </a:pPr>
            <a:r>
              <a:rPr lang="zh-CN" altLang="zh-CN" dirty="0">
                <a:solidFill>
                  <a:srgbClr val="00B050"/>
                </a:solidFill>
              </a:rPr>
              <a:t>t = (f(x) -y) * x </a:t>
            </a:r>
          </a:p>
          <a:p>
            <a:pPr indent="457200">
              <a:spcBef>
                <a:spcPts val="600"/>
              </a:spcBef>
              <a:spcAft>
                <a:spcPts val="600"/>
              </a:spcAft>
              <a:buFont typeface="Wingdings" panose="05000000000000000000" pitchFamily="2" charset="2"/>
              <a:buNone/>
            </a:pPr>
            <a:r>
              <a:rPr lang="zh-CN" altLang="zh-CN" dirty="0">
                <a:solidFill>
                  <a:srgbClr val="00B050"/>
                </a:solidFill>
              </a:rPr>
              <a:t>return t </a:t>
            </a:r>
          </a:p>
          <a:p>
            <a:pPr indent="0">
              <a:spcBef>
                <a:spcPts val="600"/>
              </a:spcBef>
              <a:spcAft>
                <a:spcPts val="600"/>
              </a:spcAft>
              <a:buFont typeface="Wingdings" panose="05000000000000000000" pitchFamily="2" charset="2"/>
              <a:buNone/>
            </a:pPr>
            <a:r>
              <a:rPr lang="zh-CN" altLang="zh-CN" dirty="0">
                <a:solidFill>
                  <a:srgbClr val="00B050"/>
                </a:solidFill>
              </a:rPr>
              <a:t>def db(x,y): #目标函数关于 b 的导数函数：</a:t>
            </a:r>
          </a:p>
          <a:p>
            <a:pPr indent="457200">
              <a:spcBef>
                <a:spcPts val="600"/>
              </a:spcBef>
              <a:spcAft>
                <a:spcPts val="600"/>
              </a:spcAft>
              <a:buFont typeface="Wingdings" panose="05000000000000000000" pitchFamily="2" charset="2"/>
              <a:buNone/>
            </a:pPr>
            <a:r>
              <a:rPr lang="zh-CN" altLang="zh-CN" dirty="0">
                <a:solidFill>
                  <a:srgbClr val="00B050"/>
                </a:solidFill>
              </a:rPr>
              <a:t>t = (f(x) -y) </a:t>
            </a:r>
          </a:p>
          <a:p>
            <a:pPr indent="457200" fontAlgn="auto">
              <a:lnSpc>
                <a:spcPts val="1400"/>
              </a:lnSpc>
              <a:spcBef>
                <a:spcPts val="600"/>
              </a:spcBef>
              <a:spcAft>
                <a:spcPts val="600"/>
              </a:spcAft>
              <a:buFont typeface="Wingdings" panose="05000000000000000000" pitchFamily="2" charset="2"/>
              <a:buNone/>
            </a:pPr>
            <a:r>
              <a:rPr lang="zh-CN" altLang="zh-CN" dirty="0">
                <a:solidFill>
                  <a:srgbClr val="00B050"/>
                </a:solidFill>
              </a:rPr>
              <a:t>return t</a:t>
            </a:r>
          </a:p>
          <a:p>
            <a:pPr indent="0" fontAlgn="auto">
              <a:lnSpc>
                <a:spcPts val="1400"/>
              </a:lnSpc>
              <a:spcBef>
                <a:spcPts val="600"/>
              </a:spcBef>
              <a:spcAft>
                <a:spcPts val="600"/>
              </a:spcAft>
              <a:buFont typeface="Wingdings" panose="05000000000000000000" pitchFamily="2" charset="2"/>
              <a:buNone/>
            </a:pPr>
            <a:endParaRPr lang="zh-CN" altLang="zh-CN" sz="2200" dirty="0"/>
          </a:p>
          <a:p>
            <a:pPr indent="0">
              <a:spcBef>
                <a:spcPts val="600"/>
              </a:spcBef>
              <a:spcAft>
                <a:spcPts val="600"/>
              </a:spcAft>
              <a:buFont typeface="Wingdings" panose="05000000000000000000" pitchFamily="2" charset="2"/>
              <a:buNone/>
            </a:pPr>
            <a:r>
              <a:rPr lang="zh-CN" altLang="zh-CN" sz="2200" dirty="0"/>
              <a:t>（3）设置学习率：</a:t>
            </a:r>
          </a:p>
          <a:p>
            <a:pPr indent="0">
              <a:spcBef>
                <a:spcPts val="600"/>
              </a:spcBef>
              <a:spcAft>
                <a:spcPts val="600"/>
              </a:spcAft>
              <a:buFont typeface="Wingdings" panose="05000000000000000000" pitchFamily="2" charset="2"/>
              <a:buNone/>
            </a:pPr>
            <a:r>
              <a:rPr lang="en-US" altLang="zh-CN" dirty="0">
                <a:solidFill>
                  <a:srgbClr val="00B050"/>
                </a:solidFill>
              </a:rPr>
              <a:t>  </a:t>
            </a:r>
            <a:r>
              <a:rPr lang="zh-CN" altLang="zh-CN" dirty="0">
                <a:solidFill>
                  <a:srgbClr val="00B050"/>
                </a:solidFill>
              </a:rPr>
              <a:t>lr = torch.Tensor([0.01]) </a:t>
            </a:r>
            <a:r>
              <a:rPr lang="en-US" altLang="zh-CN" dirty="0">
                <a:solidFill>
                  <a:srgbClr val="00B050"/>
                </a:solidFill>
              </a:rPr>
              <a:t>       </a:t>
            </a:r>
            <a:r>
              <a:rPr lang="zh-CN" altLang="zh-CN" dirty="0">
                <a:solidFill>
                  <a:srgbClr val="00B050"/>
                </a:solidFill>
              </a:rPr>
              <a:t>#设置学习率</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nvSpPr>
        <p:spPr>
          <a:xfrm>
            <a:off x="335915" y="1878330"/>
            <a:ext cx="11176635" cy="5692775"/>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zh-CN" altLang="zh-CN" sz="2200" dirty="0"/>
              <a:t>（4）编写循环体代码，对一个样本数据，做一次梯度计算和参数更新，同时以循环代</a:t>
            </a:r>
          </a:p>
          <a:p>
            <a:pPr indent="0">
              <a:spcBef>
                <a:spcPts val="600"/>
              </a:spcBef>
              <a:spcAft>
                <a:spcPts val="600"/>
              </a:spcAft>
              <a:buFont typeface="Wingdings" panose="05000000000000000000" pitchFamily="2" charset="2"/>
              <a:buNone/>
            </a:pPr>
            <a:r>
              <a:rPr lang="zh-CN" altLang="zh-CN" sz="2200" dirty="0"/>
              <a:t>数作为算法停止条件：</a:t>
            </a:r>
          </a:p>
          <a:p>
            <a:pPr indent="0">
              <a:spcBef>
                <a:spcPts val="600"/>
              </a:spcBef>
              <a:spcAft>
                <a:spcPts val="600"/>
              </a:spcAft>
              <a:buFont typeface="Wingdings" panose="05000000000000000000" pitchFamily="2" charset="2"/>
              <a:buNone/>
            </a:pPr>
            <a:r>
              <a:rPr lang="zh-CN" altLang="zh-CN" sz="2000" dirty="0">
                <a:solidFill>
                  <a:srgbClr val="00B050"/>
                </a:solidFill>
              </a:rPr>
              <a:t>for epoch in range(1000): #设置循环的代数</a:t>
            </a:r>
          </a:p>
          <a:p>
            <a:pPr indent="457200">
              <a:spcBef>
                <a:spcPts val="600"/>
              </a:spcBef>
              <a:spcAft>
                <a:spcPts val="600"/>
              </a:spcAft>
              <a:buFont typeface="Wingdings" panose="05000000000000000000" pitchFamily="2" charset="2"/>
              <a:buNone/>
            </a:pPr>
            <a:r>
              <a:rPr lang="zh-CN" altLang="zh-CN" sz="2000" dirty="0">
                <a:solidFill>
                  <a:srgbClr val="00B050"/>
                </a:solidFill>
              </a:rPr>
              <a:t>for x,y in zip(X, Y): #注意，X 和 Y 中的元素一一对应</a:t>
            </a:r>
          </a:p>
          <a:p>
            <a:pPr marL="457200" lvl="1" indent="457200">
              <a:spcBef>
                <a:spcPts val="600"/>
              </a:spcBef>
              <a:spcAft>
                <a:spcPts val="600"/>
              </a:spcAft>
              <a:buFont typeface="Wingdings" panose="05000000000000000000" pitchFamily="2" charset="2"/>
              <a:buNone/>
            </a:pPr>
            <a:r>
              <a:rPr lang="zh-CN" altLang="zh-CN" sz="2000" dirty="0">
                <a:solidFill>
                  <a:srgbClr val="00B050"/>
                </a:solidFill>
              </a:rPr>
              <a:t>dw_v, db_v = dw(x,y), db(x,y) </a:t>
            </a:r>
          </a:p>
          <a:p>
            <a:pPr marL="457200" lvl="1" indent="457200">
              <a:spcBef>
                <a:spcPts val="600"/>
              </a:spcBef>
              <a:spcAft>
                <a:spcPts val="600"/>
              </a:spcAft>
              <a:buFont typeface="Wingdings" panose="05000000000000000000" pitchFamily="2" charset="2"/>
              <a:buNone/>
            </a:pPr>
            <a:r>
              <a:rPr lang="zh-CN" altLang="zh-CN" sz="2000" dirty="0">
                <a:solidFill>
                  <a:srgbClr val="00B050"/>
                </a:solidFill>
              </a:rPr>
              <a:t>w = w - lr * dw_v </a:t>
            </a:r>
          </a:p>
          <a:p>
            <a:pPr marL="457200" lvl="1" indent="457200">
              <a:spcBef>
                <a:spcPts val="600"/>
              </a:spcBef>
              <a:spcAft>
                <a:spcPts val="600"/>
              </a:spcAft>
              <a:buFont typeface="Wingdings" panose="05000000000000000000" pitchFamily="2" charset="2"/>
              <a:buNone/>
            </a:pPr>
            <a:r>
              <a:rPr lang="zh-CN" altLang="zh-CN" sz="2000" dirty="0">
                <a:solidFill>
                  <a:srgbClr val="00B050"/>
                </a:solidFill>
              </a:rPr>
              <a:t>b = b - lr * db_v</a:t>
            </a:r>
          </a:p>
          <a:p>
            <a:pPr indent="0">
              <a:spcBef>
                <a:spcPts val="600"/>
              </a:spcBef>
              <a:spcAft>
                <a:spcPts val="600"/>
              </a:spcAft>
              <a:buFont typeface="Wingdings" panose="05000000000000000000" pitchFamily="2" charset="2"/>
              <a:buNone/>
            </a:pPr>
            <a:r>
              <a:rPr lang="zh-CN" altLang="zh-CN" sz="2200" dirty="0"/>
              <a:t>经过上述迭代循环以后，得到的 w 和 b 的值即为符合我们的需要。</a:t>
            </a:r>
          </a:p>
          <a:p>
            <a:pPr indent="0">
              <a:spcBef>
                <a:spcPts val="600"/>
              </a:spcBef>
              <a:spcAft>
                <a:spcPts val="600"/>
              </a:spcAft>
              <a:buFont typeface="Wingdings" panose="05000000000000000000" pitchFamily="2" charset="2"/>
              <a:buNone/>
            </a:pPr>
            <a:endParaRPr lang="zh-CN" altLang="zh-CN" sz="2200" dirty="0"/>
          </a:p>
          <a:p>
            <a:pPr indent="0">
              <a:spcBef>
                <a:spcPts val="600"/>
              </a:spcBef>
              <a:spcAft>
                <a:spcPts val="600"/>
              </a:spcAft>
              <a:buFont typeface="Wingdings" panose="05000000000000000000" pitchFamily="2" charset="2"/>
              <a:buNone/>
            </a:pPr>
            <a:endParaRPr lang="zh-CN" altLang="zh-CN" sz="2200" dirty="0"/>
          </a:p>
          <a:p>
            <a:pPr indent="0">
              <a:spcBef>
                <a:spcPts val="600"/>
              </a:spcBef>
              <a:spcAft>
                <a:spcPts val="600"/>
              </a:spcAft>
              <a:buFont typeface="Wingdings" panose="05000000000000000000" pitchFamily="2" charset="2"/>
              <a:buNone/>
            </a:pPr>
            <a:endParaRPr lang="zh-CN" altLang="zh-CN" sz="2200" dirty="0"/>
          </a:p>
          <a:p>
            <a:pPr indent="0">
              <a:spcBef>
                <a:spcPts val="600"/>
              </a:spcBef>
              <a:spcAft>
                <a:spcPts val="600"/>
              </a:spcAft>
              <a:buFont typeface="Wingdings" panose="05000000000000000000" pitchFamily="2" charset="2"/>
              <a:buNone/>
            </a:pPr>
            <a:endParaRPr lang="zh-CN" altLang="zh-CN" sz="2200"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nvSpPr>
        <p:spPr>
          <a:xfrm>
            <a:off x="335915" y="1878330"/>
            <a:ext cx="11176635" cy="5139055"/>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zh-CN" altLang="zh-CN" sz="2200" dirty="0"/>
              <a:t>以下是绘制离散点图的代码：</a:t>
            </a:r>
          </a:p>
          <a:p>
            <a:pPr indent="457200">
              <a:spcBef>
                <a:spcPts val="600"/>
              </a:spcBef>
              <a:spcAft>
                <a:spcPts val="600"/>
              </a:spcAft>
              <a:buFont typeface="Wingdings" panose="05000000000000000000" pitchFamily="2" charset="2"/>
              <a:buNone/>
            </a:pPr>
            <a:r>
              <a:rPr lang="zh-CN" altLang="zh-CN" sz="2000" dirty="0">
                <a:solidFill>
                  <a:srgbClr val="00B050"/>
                </a:solidFill>
              </a:rPr>
              <a:t>import matplotlib.pyplot as plt </a:t>
            </a:r>
          </a:p>
          <a:p>
            <a:pPr indent="457200">
              <a:spcBef>
                <a:spcPts val="600"/>
              </a:spcBef>
              <a:spcAft>
                <a:spcPts val="600"/>
              </a:spcAft>
              <a:buFont typeface="Wingdings" panose="05000000000000000000" pitchFamily="2" charset="2"/>
              <a:buNone/>
            </a:pPr>
            <a:r>
              <a:rPr lang="zh-CN" altLang="zh-CN" sz="2000" dirty="0">
                <a:solidFill>
                  <a:srgbClr val="00B050"/>
                </a:solidFill>
              </a:rPr>
              <a:t>plt.scatter(X,Y,c='r') </a:t>
            </a:r>
          </a:p>
          <a:p>
            <a:pPr indent="457200">
              <a:spcBef>
                <a:spcPts val="600"/>
              </a:spcBef>
              <a:spcAft>
                <a:spcPts val="600"/>
              </a:spcAft>
              <a:buFont typeface="Wingdings" panose="05000000000000000000" pitchFamily="2" charset="2"/>
              <a:buNone/>
            </a:pPr>
            <a:r>
              <a:rPr lang="zh-CN" altLang="zh-CN" sz="2000" dirty="0">
                <a:solidFill>
                  <a:srgbClr val="00B050"/>
                </a:solidFill>
              </a:rPr>
              <a:t>X2 = [X[0],X[len(X)-1]] #过两点绘制感知器函数直线图</a:t>
            </a:r>
          </a:p>
          <a:p>
            <a:pPr indent="457200">
              <a:spcBef>
                <a:spcPts val="600"/>
              </a:spcBef>
              <a:spcAft>
                <a:spcPts val="600"/>
              </a:spcAft>
              <a:buFont typeface="Wingdings" panose="05000000000000000000" pitchFamily="2" charset="2"/>
              <a:buNone/>
            </a:pPr>
            <a:r>
              <a:rPr lang="zh-CN" altLang="zh-CN" sz="2000" dirty="0">
                <a:solidFill>
                  <a:srgbClr val="00B050"/>
                </a:solidFill>
              </a:rPr>
              <a:t>Y2 = [f(X[0]),f(X[len(X)-1])] </a:t>
            </a:r>
          </a:p>
          <a:p>
            <a:pPr indent="457200">
              <a:spcBef>
                <a:spcPts val="600"/>
              </a:spcBef>
              <a:spcAft>
                <a:spcPts val="600"/>
              </a:spcAft>
              <a:buFont typeface="Wingdings" panose="05000000000000000000" pitchFamily="2" charset="2"/>
              <a:buNone/>
            </a:pPr>
            <a:r>
              <a:rPr lang="zh-CN" altLang="zh-CN" sz="2000" dirty="0">
                <a:solidFill>
                  <a:srgbClr val="00B050"/>
                </a:solidFill>
              </a:rPr>
              <a:t>plt.plot(X2,Y2,'--',c='b') </a:t>
            </a:r>
          </a:p>
          <a:p>
            <a:pPr indent="457200">
              <a:spcBef>
                <a:spcPts val="600"/>
              </a:spcBef>
              <a:spcAft>
                <a:spcPts val="600"/>
              </a:spcAft>
              <a:buFont typeface="Wingdings" panose="05000000000000000000" pitchFamily="2" charset="2"/>
              <a:buNone/>
            </a:pPr>
            <a:r>
              <a:rPr lang="zh-CN" altLang="zh-CN" sz="2000" dirty="0">
                <a:solidFill>
                  <a:srgbClr val="00B050"/>
                </a:solidFill>
              </a:rPr>
              <a:t>plt.tick_params(labelsize=13) </a:t>
            </a:r>
          </a:p>
          <a:p>
            <a:pPr indent="457200">
              <a:spcBef>
                <a:spcPts val="600"/>
              </a:spcBef>
              <a:spcAft>
                <a:spcPts val="600"/>
              </a:spcAft>
              <a:buFont typeface="Wingdings" panose="05000000000000000000" pitchFamily="2" charset="2"/>
              <a:buNone/>
            </a:pPr>
            <a:r>
              <a:rPr lang="zh-CN" altLang="zh-CN" sz="2000" dirty="0">
                <a:solidFill>
                  <a:srgbClr val="00B050"/>
                </a:solidFill>
              </a:rPr>
              <a:t>plt.show()</a:t>
            </a:r>
          </a:p>
          <a:p>
            <a:pPr indent="0">
              <a:spcBef>
                <a:spcPts val="600"/>
              </a:spcBef>
              <a:spcAft>
                <a:spcPts val="600"/>
              </a:spcAft>
              <a:buFont typeface="Wingdings" panose="05000000000000000000" pitchFamily="2" charset="2"/>
              <a:buNone/>
            </a:pPr>
            <a:endParaRPr lang="zh-CN" altLang="zh-CN" sz="2200" dirty="0"/>
          </a:p>
          <a:p>
            <a:pPr indent="0">
              <a:spcBef>
                <a:spcPts val="600"/>
              </a:spcBef>
              <a:spcAft>
                <a:spcPts val="600"/>
              </a:spcAft>
              <a:buFont typeface="Wingdings" panose="05000000000000000000" pitchFamily="2" charset="2"/>
              <a:buNone/>
            </a:pPr>
            <a:endParaRPr lang="zh-CN" altLang="zh-CN" sz="2200" dirty="0"/>
          </a:p>
          <a:p>
            <a:pPr indent="0">
              <a:spcBef>
                <a:spcPts val="600"/>
              </a:spcBef>
              <a:spcAft>
                <a:spcPts val="600"/>
              </a:spcAft>
              <a:buFont typeface="Wingdings" panose="05000000000000000000" pitchFamily="2" charset="2"/>
              <a:buNone/>
            </a:pPr>
            <a:endParaRPr lang="zh-CN" altLang="zh-CN" sz="2200"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nvSpPr>
        <p:spPr>
          <a:xfrm>
            <a:off x="335915" y="1878330"/>
            <a:ext cx="10958195" cy="3276600"/>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en-US" altLang="zh-CN" sz="2200" b="1" dirty="0">
                <a:sym typeface="+mn-ea"/>
              </a:rPr>
              <a:t>4</a:t>
            </a:r>
            <a:r>
              <a:rPr lang="zh-CN" altLang="zh-CN" sz="2200" b="1" dirty="0">
                <a:sym typeface="+mn-ea"/>
              </a:rPr>
              <a:t>.   批量梯度下降算法及举例</a:t>
            </a:r>
          </a:p>
          <a:p>
            <a:pPr indent="0" fontAlgn="auto">
              <a:lnSpc>
                <a:spcPct val="150000"/>
              </a:lnSpc>
              <a:spcBef>
                <a:spcPts val="600"/>
              </a:spcBef>
              <a:spcAft>
                <a:spcPts val="600"/>
              </a:spcAft>
              <a:buFont typeface="Wingdings" panose="05000000000000000000" pitchFamily="2" charset="2"/>
              <a:buNone/>
            </a:pPr>
            <a:r>
              <a:rPr altLang="zh-CN" sz="2200" dirty="0"/>
              <a:t>目标函数</a:t>
            </a:r>
            <a:r>
              <a:rPr lang="en-US" sz="2200" dirty="0"/>
              <a:t>             </a:t>
            </a:r>
            <a:r>
              <a:rPr altLang="zh-CN" sz="2200" dirty="0"/>
              <a:t>实际上仅仅刻画单个样本在模型上造成的误差，故也称为单个样本的误差。然而，如果按照上面的思路，每处理一个样本，就按照上式做一次所有参数的更新，那么对大数据集而言，这种做法是低效的。</a:t>
            </a:r>
          </a:p>
          <a:p>
            <a:pPr indent="0" fontAlgn="auto">
              <a:lnSpc>
                <a:spcPct val="150000"/>
              </a:lnSpc>
              <a:spcBef>
                <a:spcPts val="600"/>
              </a:spcBef>
              <a:spcAft>
                <a:spcPts val="600"/>
              </a:spcAft>
              <a:buFont typeface="Wingdings" panose="05000000000000000000" pitchFamily="2" charset="2"/>
              <a:buNone/>
            </a:pPr>
            <a:r>
              <a:rPr altLang="zh-CN" sz="2200" b="1" dirty="0">
                <a:sym typeface="+mn-ea"/>
              </a:rPr>
              <a:t>批量梯度下降算法（Batch Gradient Descent）</a:t>
            </a:r>
            <a:r>
              <a:rPr lang="zh-CN" sz="2200" b="1" dirty="0">
                <a:sym typeface="+mn-ea"/>
              </a:rPr>
              <a:t>：</a:t>
            </a:r>
            <a:r>
              <a:rPr altLang="zh-CN" sz="2200" dirty="0"/>
              <a:t>当输入多个样本后，利用多个样本的平均误差来做一次梯度计算和参数更新</a:t>
            </a:r>
            <a:r>
              <a:rPr lang="zh-CN" sz="2200" dirty="0"/>
              <a:t>。</a:t>
            </a:r>
          </a:p>
        </p:txBody>
      </p:sp>
      <p:pic>
        <p:nvPicPr>
          <p:cNvPr id="3" name="图片 2"/>
          <p:cNvPicPr>
            <a:picLocks noChangeAspect="1"/>
          </p:cNvPicPr>
          <p:nvPr>
            <p:custDataLst>
              <p:tags r:id="rId1"/>
            </p:custDataLst>
          </p:nvPr>
        </p:nvPicPr>
        <p:blipFill>
          <a:blip r:embed="rId4"/>
          <a:srcRect l="2143" t="13958"/>
          <a:stretch>
            <a:fillRect/>
          </a:stretch>
        </p:blipFill>
        <p:spPr>
          <a:xfrm>
            <a:off x="1554480" y="2605405"/>
            <a:ext cx="782955" cy="262255"/>
          </a:xfrm>
          <a:prstGeom prst="rect">
            <a:avLst/>
          </a:prstGeom>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nvSpPr>
        <p:spPr>
          <a:xfrm>
            <a:off x="335915" y="1878330"/>
            <a:ext cx="11419205" cy="4500245"/>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en-US" altLang="zh-CN" sz="2200" b="1" dirty="0">
                <a:sym typeface="+mn-ea"/>
              </a:rPr>
              <a:t>4</a:t>
            </a:r>
            <a:r>
              <a:rPr lang="zh-CN" altLang="zh-CN" sz="2200" b="1" dirty="0">
                <a:sym typeface="+mn-ea"/>
              </a:rPr>
              <a:t>.   批量梯度下降算法及举例</a:t>
            </a:r>
          </a:p>
          <a:p>
            <a:pPr indent="0">
              <a:spcBef>
                <a:spcPts val="600"/>
              </a:spcBef>
              <a:spcAft>
                <a:spcPts val="600"/>
              </a:spcAft>
              <a:buFont typeface="Wingdings" panose="05000000000000000000" pitchFamily="2" charset="2"/>
              <a:buNone/>
            </a:pPr>
            <a:r>
              <a:rPr lang="zh-CN" altLang="zh-CN" sz="2200" b="1" dirty="0">
                <a:sym typeface="+mn-ea"/>
              </a:rPr>
              <a:t>【例</a:t>
            </a:r>
            <a:r>
              <a:rPr lang="en-US" altLang="zh-CN" sz="2200" b="1" dirty="0">
                <a:sym typeface="+mn-ea"/>
              </a:rPr>
              <a:t>2.3</a:t>
            </a:r>
            <a:r>
              <a:rPr lang="zh-CN" altLang="zh-CN" sz="2200" b="1" dirty="0">
                <a:sym typeface="+mn-ea"/>
              </a:rPr>
              <a:t>】</a:t>
            </a:r>
            <a:r>
              <a:rPr lang="zh-CN" altLang="zh-CN" sz="2200" dirty="0"/>
              <a:t>对例 2.2 所述的离散点线性拟合的问题，请改用批量梯度下降算法来解决。</a:t>
            </a:r>
          </a:p>
          <a:p>
            <a:pPr indent="0" fontAlgn="auto">
              <a:lnSpc>
                <a:spcPts val="3000"/>
              </a:lnSpc>
              <a:spcBef>
                <a:spcPts val="600"/>
              </a:spcBef>
              <a:spcAft>
                <a:spcPts val="600"/>
              </a:spcAft>
              <a:buFont typeface="Wingdings" panose="05000000000000000000" pitchFamily="2" charset="2"/>
              <a:buNone/>
            </a:pPr>
            <a:r>
              <a:rPr lang="zh-CN" altLang="zh-CN" dirty="0"/>
              <a:t>与例 2.2 相比，这里需要做两点修改：（1）先对数据进行打包，即将数据集划分若干个包，形成多个批量；（2）以批量为单位，计算它们的平均误差，然后据此计算关于各个参数的梯度，进而用于更新相应的参数。由于例子比较简单，下面直接给出核心代码，其中批的大小设置为 4：</a:t>
            </a:r>
          </a:p>
          <a:p>
            <a:pPr indent="0" fontAlgn="auto">
              <a:lnSpc>
                <a:spcPts val="1500"/>
              </a:lnSpc>
              <a:spcBef>
                <a:spcPts val="600"/>
              </a:spcBef>
              <a:spcAft>
                <a:spcPts val="600"/>
              </a:spcAft>
              <a:buFont typeface="Wingdings" panose="05000000000000000000" pitchFamily="2" charset="2"/>
              <a:buNone/>
            </a:pPr>
            <a:r>
              <a:rPr lang="zh-CN" altLang="zh-CN" sz="2000" dirty="0">
                <a:solidFill>
                  <a:srgbClr val="00B050"/>
                </a:solidFill>
              </a:rPr>
              <a:t>torch.manual_seed(123)</a:t>
            </a:r>
          </a:p>
          <a:p>
            <a:pPr indent="0" fontAlgn="auto">
              <a:lnSpc>
                <a:spcPts val="1500"/>
              </a:lnSpc>
              <a:spcBef>
                <a:spcPts val="600"/>
              </a:spcBef>
              <a:spcAft>
                <a:spcPts val="600"/>
              </a:spcAft>
              <a:buFont typeface="Wingdings" panose="05000000000000000000" pitchFamily="2" charset="2"/>
              <a:buNone/>
            </a:pPr>
            <a:r>
              <a:rPr lang="zh-CN" altLang="zh-CN" sz="2000" dirty="0">
                <a:solidFill>
                  <a:srgbClr val="00B050"/>
                </a:solidFill>
              </a:rPr>
              <a:t>X = [1, 2, 3, 4, 5, 6, 7, 8, 9, 10] </a:t>
            </a:r>
          </a:p>
          <a:p>
            <a:pPr indent="0" fontAlgn="auto">
              <a:lnSpc>
                <a:spcPts val="1500"/>
              </a:lnSpc>
              <a:spcBef>
                <a:spcPts val="600"/>
              </a:spcBef>
              <a:spcAft>
                <a:spcPts val="600"/>
              </a:spcAft>
              <a:buFont typeface="Wingdings" panose="05000000000000000000" pitchFamily="2" charset="2"/>
              <a:buNone/>
            </a:pPr>
            <a:r>
              <a:rPr lang="zh-CN" altLang="zh-CN" sz="2000" dirty="0">
                <a:solidFill>
                  <a:srgbClr val="00B050"/>
                </a:solidFill>
              </a:rPr>
              <a:t>Y = [-9.51, -5.74, -2.84, -1.8, 0.54, 1.51, 4.33, 7.06, 9.34, 10.72] </a:t>
            </a:r>
          </a:p>
          <a:p>
            <a:pPr indent="0" fontAlgn="auto">
              <a:lnSpc>
                <a:spcPts val="1500"/>
              </a:lnSpc>
              <a:spcBef>
                <a:spcPts val="600"/>
              </a:spcBef>
              <a:spcAft>
                <a:spcPts val="600"/>
              </a:spcAft>
              <a:buFont typeface="Wingdings" panose="05000000000000000000" pitchFamily="2" charset="2"/>
              <a:buNone/>
            </a:pPr>
            <a:r>
              <a:rPr lang="zh-CN" altLang="zh-CN" sz="2000" dirty="0">
                <a:solidFill>
                  <a:srgbClr val="00B050"/>
                </a:solidFill>
              </a:rPr>
              <a:t>X = torch.Tensor(X) #转换为张量</a:t>
            </a:r>
          </a:p>
          <a:p>
            <a:pPr indent="0" fontAlgn="auto">
              <a:lnSpc>
                <a:spcPts val="1500"/>
              </a:lnSpc>
              <a:spcBef>
                <a:spcPts val="600"/>
              </a:spcBef>
              <a:spcAft>
                <a:spcPts val="600"/>
              </a:spcAft>
              <a:buFont typeface="Wingdings" panose="05000000000000000000" pitchFamily="2" charset="2"/>
              <a:buNone/>
            </a:pPr>
            <a:r>
              <a:rPr lang="zh-CN" altLang="zh-CN" sz="2000" dirty="0">
                <a:solidFill>
                  <a:srgbClr val="00B050"/>
                </a:solidFill>
              </a:rPr>
              <a:t>Y = torch.Tensor(Y)</a:t>
            </a:r>
          </a:p>
          <a:p>
            <a:pPr indent="0" fontAlgn="auto">
              <a:lnSpc>
                <a:spcPts val="3000"/>
              </a:lnSpc>
              <a:spcBef>
                <a:spcPts val="600"/>
              </a:spcBef>
              <a:spcAft>
                <a:spcPts val="600"/>
              </a:spcAft>
              <a:buFont typeface="Wingdings" panose="05000000000000000000" pitchFamily="2" charset="2"/>
              <a:buNone/>
            </a:pPr>
            <a:endParaRPr lang="zh-CN" altLang="zh-CN" sz="2000" dirty="0">
              <a:solidFill>
                <a:srgbClr val="00B050"/>
              </a:solidFill>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nvSpPr>
        <p:spPr>
          <a:xfrm>
            <a:off x="335915" y="1878330"/>
            <a:ext cx="11419205" cy="3692525"/>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en-US" altLang="zh-CN" sz="2200" b="1" dirty="0">
                <a:sym typeface="+mn-ea"/>
              </a:rPr>
              <a:t>4</a:t>
            </a:r>
            <a:r>
              <a:rPr lang="zh-CN" altLang="zh-CN" sz="2200" b="1" dirty="0">
                <a:sym typeface="+mn-ea"/>
              </a:rPr>
              <a:t>.   批量梯度下降算法及举例</a:t>
            </a:r>
          </a:p>
          <a:p>
            <a:pPr indent="0">
              <a:spcBef>
                <a:spcPts val="600"/>
              </a:spcBef>
              <a:spcAft>
                <a:spcPts val="600"/>
              </a:spcAft>
              <a:buFont typeface="Wingdings" panose="05000000000000000000" pitchFamily="2" charset="2"/>
              <a:buNone/>
            </a:pPr>
            <a:endParaRPr lang="zh-CN" altLang="zh-CN" sz="2200" b="1" dirty="0">
              <a:sym typeface="+mn-ea"/>
            </a:endParaRP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rPr>
              <a:t>#数据打包：</a:t>
            </a: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rPr>
              <a:t>n = 4 #包的大小设置为 4 </a:t>
            </a: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rPr>
              <a:t>X1,Y1 = X[0:n],Y[0:n] #该包的大小为 4 </a:t>
            </a: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rPr>
              <a:t>X2,Y2 = X[n:2*n],Y[n:2*n] #该包的大小为 4 </a:t>
            </a: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rPr>
              <a:t>X3,Y3 = X[2*n:3*n],Y[2*n:3*n] #该包的大小为 2 </a:t>
            </a: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rPr>
              <a:t>X,Y = [X1,X2,X3],[Y1,Y2,Y3] #重新定义 X 和 Y</a:t>
            </a:r>
          </a:p>
          <a:p>
            <a:pPr algn="l" fontAlgn="auto">
              <a:lnSpc>
                <a:spcPts val="1500"/>
              </a:lnSpc>
              <a:spcBef>
                <a:spcPts val="600"/>
              </a:spcBef>
              <a:spcAft>
                <a:spcPts val="600"/>
              </a:spcAft>
              <a:buClrTx/>
              <a:buSzTx/>
              <a:buFont typeface="Wingdings" panose="05000000000000000000" pitchFamily="2" charset="2"/>
              <a:buNone/>
            </a:pPr>
            <a:endParaRPr lang="zh-CN" altLang="zh-CN" dirty="0">
              <a:solidFill>
                <a:srgbClr val="00B050"/>
              </a:solidFill>
            </a:endParaRPr>
          </a:p>
          <a:p>
            <a:pPr algn="l" fontAlgn="auto">
              <a:lnSpc>
                <a:spcPts val="1500"/>
              </a:lnSpc>
              <a:spcBef>
                <a:spcPts val="600"/>
              </a:spcBef>
              <a:spcAft>
                <a:spcPts val="600"/>
              </a:spcAft>
              <a:buClrTx/>
              <a:buSzTx/>
              <a:buFont typeface="Wingdings" panose="05000000000000000000" pitchFamily="2" charset="2"/>
              <a:buNone/>
            </a:pPr>
            <a:endParaRPr lang="zh-CN" altLang="zh-CN" dirty="0">
              <a:solidFill>
                <a:srgbClr val="00B050"/>
              </a:solidFill>
            </a:endParaRPr>
          </a:p>
        </p:txBody>
      </p:sp>
      <p:sp>
        <p:nvSpPr>
          <p:cNvPr id="10" name="文本框 9"/>
          <p:cNvSpPr txBox="1"/>
          <p:nvPr/>
        </p:nvSpPr>
        <p:spPr>
          <a:xfrm>
            <a:off x="6301740" y="2319655"/>
            <a:ext cx="4590415" cy="4130675"/>
          </a:xfrm>
          <a:prstGeom prst="rect">
            <a:avLst/>
          </a:prstGeom>
          <a:noFill/>
        </p:spPr>
        <p:txBody>
          <a:bodyPr wrap="square" rtlCol="0">
            <a:spAutoFit/>
          </a:bodyPr>
          <a:lstStyle/>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sym typeface="+mn-ea"/>
              </a:rPr>
              <a:t>#定义感知器的函数</a:t>
            </a:r>
            <a:endParaRPr lang="zh-CN" altLang="zh-CN" sz="2000" dirty="0">
              <a:solidFill>
                <a:srgbClr val="00B050"/>
              </a:solidFill>
            </a:endParaRP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sym typeface="+mn-ea"/>
              </a:rPr>
              <a:t>def f(x): </a:t>
            </a:r>
            <a:endParaRPr lang="zh-CN" altLang="zh-CN" sz="2000" dirty="0">
              <a:solidFill>
                <a:srgbClr val="00B050"/>
              </a:solidFill>
            </a:endParaRP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sym typeface="+mn-ea"/>
              </a:rPr>
              <a:t> t = w*x + b </a:t>
            </a:r>
            <a:endParaRPr lang="zh-CN" altLang="zh-CN" sz="2000" dirty="0">
              <a:solidFill>
                <a:srgbClr val="00B050"/>
              </a:solidFill>
            </a:endParaRP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sym typeface="+mn-ea"/>
              </a:rPr>
              <a:t> 	return t </a:t>
            </a:r>
            <a:endParaRPr lang="zh-CN" altLang="zh-CN" sz="2000" dirty="0">
              <a:solidFill>
                <a:srgbClr val="00B050"/>
              </a:solidFill>
            </a:endParaRP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sym typeface="+mn-ea"/>
              </a:rPr>
              <a:t>def dw(x,y): #目标函数关于 w 的导数函数：</a:t>
            </a:r>
            <a:endParaRPr lang="zh-CN" altLang="zh-CN" sz="2000" dirty="0">
              <a:solidFill>
                <a:srgbClr val="00B050"/>
              </a:solidFill>
            </a:endParaRP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sym typeface="+mn-ea"/>
              </a:rPr>
              <a:t> t = (f(x) -y) * x </a:t>
            </a:r>
            <a:endParaRPr lang="zh-CN" altLang="zh-CN" sz="2000" dirty="0">
              <a:solidFill>
                <a:srgbClr val="00B050"/>
              </a:solidFill>
            </a:endParaRP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sym typeface="+mn-ea"/>
              </a:rPr>
              <a:t> 	return t </a:t>
            </a:r>
            <a:endParaRPr lang="zh-CN" altLang="zh-CN" sz="2000" dirty="0">
              <a:solidFill>
                <a:srgbClr val="00B050"/>
              </a:solidFill>
            </a:endParaRP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sym typeface="+mn-ea"/>
              </a:rPr>
              <a:t>def db(x,y): #目标函数关于 b 的导数函数：</a:t>
            </a:r>
            <a:endParaRPr lang="zh-CN" altLang="zh-CN" sz="2000" dirty="0">
              <a:solidFill>
                <a:srgbClr val="00B050"/>
              </a:solidFill>
            </a:endParaRP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sym typeface="+mn-ea"/>
              </a:rPr>
              <a:t> t = (f(x) -y) </a:t>
            </a:r>
            <a:endParaRPr lang="zh-CN" altLang="zh-CN" sz="2000" dirty="0">
              <a:solidFill>
                <a:srgbClr val="00B050"/>
              </a:solidFill>
            </a:endParaRPr>
          </a:p>
          <a:p>
            <a:pPr algn="l" fontAlgn="auto">
              <a:lnSpc>
                <a:spcPts val="1500"/>
              </a:lnSpc>
              <a:spcBef>
                <a:spcPts val="600"/>
              </a:spcBef>
              <a:spcAft>
                <a:spcPts val="600"/>
              </a:spcAft>
              <a:buClrTx/>
              <a:buSzTx/>
              <a:buFont typeface="Wingdings" panose="05000000000000000000" pitchFamily="2" charset="2"/>
              <a:buNone/>
            </a:pPr>
            <a:r>
              <a:rPr lang="zh-CN" altLang="zh-CN" sz="2000" dirty="0">
                <a:solidFill>
                  <a:srgbClr val="00B050"/>
                </a:solidFill>
                <a:sym typeface="+mn-ea"/>
              </a:rPr>
              <a:t> 	return t</a:t>
            </a:r>
            <a:endParaRPr lang="zh-CN" altLang="zh-CN" sz="2000" dirty="0">
              <a:solidFill>
                <a:srgbClr val="00B050"/>
              </a:solidFill>
            </a:endParaRPr>
          </a:p>
          <a:p>
            <a:pPr algn="l">
              <a:lnSpc>
                <a:spcPct val="150000"/>
              </a:lnSpc>
            </a:pPr>
            <a:endParaRPr lang="zh-CN" altLang="en-US" sz="2000" b="1"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nvSpPr>
        <p:spPr>
          <a:xfrm>
            <a:off x="335915" y="1878330"/>
            <a:ext cx="11419205" cy="4584700"/>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en-US" altLang="zh-CN" sz="2200" b="1" dirty="0">
                <a:sym typeface="+mn-ea"/>
              </a:rPr>
              <a:t>4</a:t>
            </a:r>
            <a:r>
              <a:rPr lang="zh-CN" altLang="zh-CN" sz="2200" b="1" dirty="0">
                <a:sym typeface="+mn-ea"/>
              </a:rPr>
              <a:t>.   批量梯度下降算法及举例</a:t>
            </a:r>
          </a:p>
          <a:p>
            <a:pPr algn="l">
              <a:lnSpc>
                <a:spcPts val="1500"/>
              </a:lnSpc>
              <a:spcBef>
                <a:spcPts val="600"/>
              </a:spcBef>
              <a:spcAft>
                <a:spcPts val="600"/>
              </a:spcAft>
              <a:buClrTx/>
              <a:buSzTx/>
              <a:buFont typeface="Wingdings" panose="05000000000000000000" pitchFamily="2" charset="2"/>
              <a:buNone/>
            </a:pPr>
            <a:r>
              <a:rPr lang="zh-CN" altLang="zh-CN" sz="1800" dirty="0">
                <a:solidFill>
                  <a:srgbClr val="00B050"/>
                </a:solidFill>
                <a:sym typeface="+mn-ea"/>
              </a:rPr>
              <a:t>w, b = torch.rand(1), torch.rand(1) </a:t>
            </a:r>
            <a:r>
              <a:rPr lang="en-US" altLang="zh-CN" sz="1800" dirty="0">
                <a:solidFill>
                  <a:srgbClr val="00B050"/>
                </a:solidFill>
                <a:sym typeface="+mn-ea"/>
              </a:rPr>
              <a:t>        </a:t>
            </a:r>
            <a:r>
              <a:rPr lang="zh-CN" altLang="zh-CN" sz="1800" dirty="0">
                <a:solidFill>
                  <a:srgbClr val="00B050"/>
                </a:solidFill>
                <a:sym typeface="+mn-ea"/>
              </a:rPr>
              <a:t>#随机初始化 w 和 b </a:t>
            </a:r>
          </a:p>
          <a:p>
            <a:pPr algn="l">
              <a:lnSpc>
                <a:spcPts val="1500"/>
              </a:lnSpc>
              <a:spcBef>
                <a:spcPts val="600"/>
              </a:spcBef>
              <a:spcAft>
                <a:spcPts val="600"/>
              </a:spcAft>
              <a:buClrTx/>
              <a:buSzTx/>
              <a:buFont typeface="Wingdings" panose="05000000000000000000" pitchFamily="2" charset="2"/>
              <a:buNone/>
            </a:pPr>
            <a:r>
              <a:rPr lang="zh-CN" altLang="zh-CN" sz="1800" dirty="0">
                <a:solidFill>
                  <a:srgbClr val="00B050"/>
                </a:solidFill>
                <a:sym typeface="+mn-ea"/>
              </a:rPr>
              <a:t>lr = torch.Tensor([0.01]) </a:t>
            </a:r>
            <a:r>
              <a:rPr lang="en-US" altLang="zh-CN" sz="1800" dirty="0">
                <a:solidFill>
                  <a:srgbClr val="00B050"/>
                </a:solidFill>
                <a:sym typeface="+mn-ea"/>
              </a:rPr>
              <a:t>                           </a:t>
            </a:r>
            <a:r>
              <a:rPr lang="zh-CN" altLang="zh-CN" sz="1800" dirty="0">
                <a:solidFill>
                  <a:srgbClr val="00B050"/>
                </a:solidFill>
                <a:sym typeface="+mn-ea"/>
              </a:rPr>
              <a:t>#设置学习率</a:t>
            </a:r>
          </a:p>
          <a:p>
            <a:pPr algn="l">
              <a:lnSpc>
                <a:spcPts val="1500"/>
              </a:lnSpc>
              <a:spcBef>
                <a:spcPts val="600"/>
              </a:spcBef>
              <a:spcAft>
                <a:spcPts val="600"/>
              </a:spcAft>
              <a:buClrTx/>
              <a:buSzTx/>
              <a:buFont typeface="Wingdings" panose="05000000000000000000" pitchFamily="2" charset="2"/>
              <a:buNone/>
            </a:pPr>
            <a:r>
              <a:rPr lang="zh-CN" altLang="zh-CN" sz="1800" dirty="0">
                <a:solidFill>
                  <a:srgbClr val="00B050"/>
                </a:solidFill>
                <a:sym typeface="+mn-ea"/>
              </a:rPr>
              <a:t>for epoch in range(1000):</a:t>
            </a:r>
            <a:r>
              <a:rPr lang="en-US" altLang="zh-CN" sz="1800" dirty="0">
                <a:solidFill>
                  <a:srgbClr val="00B050"/>
                </a:solidFill>
                <a:sym typeface="+mn-ea"/>
              </a:rPr>
              <a:t>                        </a:t>
            </a:r>
            <a:r>
              <a:rPr lang="zh-CN" altLang="zh-CN" sz="1800" dirty="0">
                <a:solidFill>
                  <a:srgbClr val="00B050"/>
                </a:solidFill>
                <a:sym typeface="+mn-ea"/>
              </a:rPr>
              <a:t> #设置循环的代数</a:t>
            </a:r>
          </a:p>
          <a:p>
            <a:pPr algn="l">
              <a:lnSpc>
                <a:spcPts val="1500"/>
              </a:lnSpc>
              <a:spcBef>
                <a:spcPts val="600"/>
              </a:spcBef>
              <a:spcAft>
                <a:spcPts val="600"/>
              </a:spcAft>
              <a:buClrTx/>
              <a:buSzTx/>
              <a:buFont typeface="Wingdings" panose="05000000000000000000" pitchFamily="2" charset="2"/>
              <a:buNone/>
            </a:pPr>
            <a:r>
              <a:rPr lang="zh-CN" altLang="zh-CN" sz="1800" dirty="0">
                <a:solidFill>
                  <a:srgbClr val="00B050"/>
                </a:solidFill>
                <a:sym typeface="+mn-ea"/>
              </a:rPr>
              <a:t> </a:t>
            </a:r>
            <a:r>
              <a:rPr lang="en-US" altLang="zh-CN" sz="1800" dirty="0">
                <a:solidFill>
                  <a:srgbClr val="00B050"/>
                </a:solidFill>
                <a:sym typeface="+mn-ea"/>
              </a:rPr>
              <a:t>	</a:t>
            </a:r>
            <a:r>
              <a:rPr lang="zh-CN" altLang="zh-CN" sz="1800" dirty="0">
                <a:solidFill>
                  <a:srgbClr val="00B050"/>
                </a:solidFill>
                <a:sym typeface="+mn-ea"/>
              </a:rPr>
              <a:t>for bX, bY in zip(X, Y): </a:t>
            </a:r>
            <a:r>
              <a:rPr lang="en-US" altLang="zh-CN" sz="1800" dirty="0">
                <a:solidFill>
                  <a:srgbClr val="00B050"/>
                </a:solidFill>
                <a:sym typeface="+mn-ea"/>
              </a:rPr>
              <a:t>                       </a:t>
            </a:r>
            <a:r>
              <a:rPr lang="zh-CN" altLang="zh-CN" sz="1800" dirty="0">
                <a:solidFill>
                  <a:srgbClr val="00B050"/>
                </a:solidFill>
                <a:sym typeface="+mn-ea"/>
              </a:rPr>
              <a:t>#此处与例 2.2 不同</a:t>
            </a:r>
          </a:p>
          <a:p>
            <a:pPr algn="l">
              <a:lnSpc>
                <a:spcPts val="1500"/>
              </a:lnSpc>
              <a:spcBef>
                <a:spcPts val="600"/>
              </a:spcBef>
              <a:spcAft>
                <a:spcPts val="600"/>
              </a:spcAft>
              <a:buClrTx/>
              <a:buSzTx/>
              <a:buFont typeface="Wingdings" panose="05000000000000000000" pitchFamily="2" charset="2"/>
              <a:buNone/>
            </a:pPr>
            <a:r>
              <a:rPr lang="zh-CN" altLang="zh-CN" sz="1800" dirty="0">
                <a:solidFill>
                  <a:srgbClr val="00B050"/>
                </a:solidFill>
                <a:sym typeface="+mn-ea"/>
              </a:rPr>
              <a:t> </a:t>
            </a:r>
            <a:r>
              <a:rPr lang="en-US" altLang="zh-CN" sz="1800" dirty="0">
                <a:solidFill>
                  <a:srgbClr val="00B050"/>
                </a:solidFill>
                <a:sym typeface="+mn-ea"/>
              </a:rPr>
              <a:t>		</a:t>
            </a:r>
            <a:r>
              <a:rPr lang="zh-CN" altLang="zh-CN" sz="1800" dirty="0">
                <a:solidFill>
                  <a:srgbClr val="00B050"/>
                </a:solidFill>
                <a:sym typeface="+mn-ea"/>
              </a:rPr>
              <a:t>dw_v, db_v = dw(bX, bY), db(bX, bY) </a:t>
            </a:r>
            <a:r>
              <a:rPr lang="en-US" altLang="zh-CN" sz="1800" dirty="0">
                <a:solidFill>
                  <a:srgbClr val="00B050"/>
                </a:solidFill>
                <a:sym typeface="+mn-ea"/>
              </a:rPr>
              <a:t>          </a:t>
            </a:r>
            <a:r>
              <a:rPr lang="zh-CN" altLang="zh-CN" sz="1800" dirty="0">
                <a:solidFill>
                  <a:srgbClr val="00B050"/>
                </a:solidFill>
                <a:sym typeface="+mn-ea"/>
              </a:rPr>
              <a:t>#由于 bX 和 bY 均为张量，</a:t>
            </a:r>
          </a:p>
          <a:p>
            <a:pPr algn="l">
              <a:lnSpc>
                <a:spcPts val="1500"/>
              </a:lnSpc>
              <a:spcBef>
                <a:spcPts val="600"/>
              </a:spcBef>
              <a:spcAft>
                <a:spcPts val="600"/>
              </a:spcAft>
              <a:buClrTx/>
              <a:buSzTx/>
              <a:buFont typeface="Wingdings" panose="05000000000000000000" pitchFamily="2" charset="2"/>
              <a:buNone/>
            </a:pPr>
            <a:r>
              <a:rPr lang="en-US" altLang="zh-CN" sz="1800" dirty="0">
                <a:solidFill>
                  <a:srgbClr val="00B050"/>
                </a:solidFill>
                <a:sym typeface="+mn-ea"/>
              </a:rPr>
              <a:t>                 </a:t>
            </a:r>
            <a:r>
              <a:rPr lang="zh-CN" altLang="zh-CN" sz="1800" dirty="0">
                <a:solidFill>
                  <a:srgbClr val="00B050"/>
                </a:solidFill>
                <a:sym typeface="+mn-ea"/>
              </a:rPr>
              <a:t>#所以函数 dw 和 db 不需要修改</a:t>
            </a:r>
          </a:p>
          <a:p>
            <a:pPr algn="l">
              <a:lnSpc>
                <a:spcPts val="1500"/>
              </a:lnSpc>
              <a:spcBef>
                <a:spcPts val="600"/>
              </a:spcBef>
              <a:spcAft>
                <a:spcPts val="600"/>
              </a:spcAft>
              <a:buClrTx/>
              <a:buSzTx/>
              <a:buFont typeface="Wingdings" panose="05000000000000000000" pitchFamily="2" charset="2"/>
              <a:buNone/>
            </a:pPr>
            <a:r>
              <a:rPr lang="zh-CN" altLang="zh-CN" sz="1800" dirty="0">
                <a:solidFill>
                  <a:srgbClr val="00B050"/>
                </a:solidFill>
                <a:sym typeface="+mn-ea"/>
              </a:rPr>
              <a:t> </a:t>
            </a:r>
            <a:r>
              <a:rPr lang="en-US" altLang="zh-CN" sz="1800" dirty="0">
                <a:solidFill>
                  <a:srgbClr val="00B050"/>
                </a:solidFill>
                <a:sym typeface="+mn-ea"/>
              </a:rPr>
              <a:t>		</a:t>
            </a:r>
            <a:r>
              <a:rPr lang="zh-CN" altLang="zh-CN" sz="1800" dirty="0">
                <a:solidFill>
                  <a:srgbClr val="00B050"/>
                </a:solidFill>
                <a:sym typeface="+mn-ea"/>
              </a:rPr>
              <a:t>dw_v = dw_v.mean() #求平均值</a:t>
            </a:r>
          </a:p>
          <a:p>
            <a:pPr algn="l">
              <a:lnSpc>
                <a:spcPts val="1500"/>
              </a:lnSpc>
              <a:spcBef>
                <a:spcPts val="600"/>
              </a:spcBef>
              <a:spcAft>
                <a:spcPts val="600"/>
              </a:spcAft>
              <a:buClrTx/>
              <a:buSzTx/>
              <a:buFont typeface="Wingdings" panose="05000000000000000000" pitchFamily="2" charset="2"/>
              <a:buNone/>
            </a:pPr>
            <a:r>
              <a:rPr lang="zh-CN" altLang="zh-CN" sz="1800" dirty="0">
                <a:solidFill>
                  <a:srgbClr val="00B050"/>
                </a:solidFill>
                <a:sym typeface="+mn-ea"/>
              </a:rPr>
              <a:t> </a:t>
            </a:r>
            <a:r>
              <a:rPr lang="en-US" altLang="zh-CN" sz="1800" dirty="0">
                <a:solidFill>
                  <a:srgbClr val="00B050"/>
                </a:solidFill>
                <a:sym typeface="+mn-ea"/>
              </a:rPr>
              <a:t>		</a:t>
            </a:r>
            <a:r>
              <a:rPr lang="zh-CN" altLang="zh-CN" sz="1800" dirty="0">
                <a:solidFill>
                  <a:srgbClr val="00B050"/>
                </a:solidFill>
                <a:sym typeface="+mn-ea"/>
              </a:rPr>
              <a:t>db_v = db_v.mean() </a:t>
            </a:r>
          </a:p>
          <a:p>
            <a:pPr algn="l">
              <a:lnSpc>
                <a:spcPts val="1500"/>
              </a:lnSpc>
              <a:spcBef>
                <a:spcPts val="600"/>
              </a:spcBef>
              <a:spcAft>
                <a:spcPts val="600"/>
              </a:spcAft>
              <a:buClrTx/>
              <a:buSzTx/>
              <a:buFont typeface="Wingdings" panose="05000000000000000000" pitchFamily="2" charset="2"/>
              <a:buNone/>
            </a:pPr>
            <a:r>
              <a:rPr lang="zh-CN" altLang="zh-CN" sz="1800" dirty="0">
                <a:solidFill>
                  <a:srgbClr val="00B050"/>
                </a:solidFill>
                <a:sym typeface="+mn-ea"/>
              </a:rPr>
              <a:t> </a:t>
            </a:r>
            <a:r>
              <a:rPr lang="en-US" altLang="zh-CN" sz="1800" dirty="0">
                <a:solidFill>
                  <a:srgbClr val="00B050"/>
                </a:solidFill>
                <a:sym typeface="+mn-ea"/>
              </a:rPr>
              <a:t>		</a:t>
            </a:r>
            <a:r>
              <a:rPr lang="zh-CN" altLang="zh-CN" sz="1800" dirty="0">
                <a:solidFill>
                  <a:srgbClr val="00B050"/>
                </a:solidFill>
                <a:sym typeface="+mn-ea"/>
              </a:rPr>
              <a:t>w = w - lr * dw_v </a:t>
            </a:r>
          </a:p>
          <a:p>
            <a:pPr algn="l">
              <a:lnSpc>
                <a:spcPts val="1500"/>
              </a:lnSpc>
              <a:spcBef>
                <a:spcPts val="600"/>
              </a:spcBef>
              <a:spcAft>
                <a:spcPts val="600"/>
              </a:spcAft>
              <a:buClrTx/>
              <a:buSzTx/>
              <a:buFont typeface="Wingdings" panose="05000000000000000000" pitchFamily="2" charset="2"/>
              <a:buNone/>
            </a:pPr>
            <a:r>
              <a:rPr lang="zh-CN" altLang="zh-CN" sz="1800" dirty="0">
                <a:solidFill>
                  <a:srgbClr val="00B050"/>
                </a:solidFill>
                <a:sym typeface="+mn-ea"/>
              </a:rPr>
              <a:t> </a:t>
            </a:r>
            <a:r>
              <a:rPr lang="en-US" altLang="zh-CN" sz="1800" dirty="0">
                <a:solidFill>
                  <a:srgbClr val="00B050"/>
                </a:solidFill>
                <a:sym typeface="+mn-ea"/>
              </a:rPr>
              <a:t>		</a:t>
            </a:r>
            <a:r>
              <a:rPr lang="zh-CN" altLang="zh-CN" sz="1800" dirty="0">
                <a:solidFill>
                  <a:srgbClr val="00B050"/>
                </a:solidFill>
                <a:sym typeface="+mn-ea"/>
              </a:rPr>
              <a:t>b = b - lr * db_v </a:t>
            </a:r>
          </a:p>
          <a:p>
            <a:pPr algn="l">
              <a:lnSpc>
                <a:spcPts val="1500"/>
              </a:lnSpc>
              <a:spcBef>
                <a:spcPts val="600"/>
              </a:spcBef>
              <a:spcAft>
                <a:spcPts val="600"/>
              </a:spcAft>
              <a:buClrTx/>
              <a:buSzTx/>
              <a:buFont typeface="Wingdings" panose="05000000000000000000" pitchFamily="2" charset="2"/>
              <a:buNone/>
            </a:pPr>
            <a:r>
              <a:rPr lang="en-US" altLang="zh-CN" sz="1800" dirty="0">
                <a:solidFill>
                  <a:srgbClr val="00B050"/>
                </a:solidFill>
                <a:sym typeface="+mn-ea"/>
              </a:rPr>
              <a:t>         </a:t>
            </a:r>
            <a:r>
              <a:rPr lang="zh-CN" altLang="zh-CN" sz="1800" dirty="0">
                <a:solidFill>
                  <a:srgbClr val="00B050"/>
                </a:solidFill>
                <a:sym typeface="+mn-ea"/>
              </a:rPr>
              <a:t>print("优化后，参数 w 和 b 的值分别为：%0.4f 和%0.4f"%(w,b))</a:t>
            </a:r>
          </a:p>
          <a:p>
            <a:pPr algn="l" fontAlgn="auto">
              <a:lnSpc>
                <a:spcPts val="1500"/>
              </a:lnSpc>
              <a:spcBef>
                <a:spcPts val="600"/>
              </a:spcBef>
              <a:spcAft>
                <a:spcPts val="600"/>
              </a:spcAft>
              <a:buClrTx/>
              <a:buSzTx/>
              <a:buFont typeface="Wingdings" panose="05000000000000000000" pitchFamily="2" charset="2"/>
              <a:buNone/>
            </a:pPr>
            <a:endParaRPr lang="zh-CN" altLang="zh-CN" dirty="0">
              <a:solidFill>
                <a:srgbClr val="00B050"/>
              </a:solidFill>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altLang="zh-CN" sz="2800" b="1" dirty="0">
                <a:solidFill>
                  <a:srgbClr val="C00000"/>
                </a:solidFill>
                <a:sym typeface="+mn-ea"/>
              </a:rPr>
              <a:t>2.3.3 面向分类问题的训练方法</a:t>
            </a:r>
          </a:p>
        </p:txBody>
      </p:sp>
      <p:sp>
        <p:nvSpPr>
          <p:cNvPr id="2" name="文本框 1"/>
          <p:cNvSpPr txBox="1"/>
          <p:nvPr/>
        </p:nvSpPr>
        <p:spPr>
          <a:xfrm>
            <a:off x="335915" y="1642745"/>
            <a:ext cx="10958195" cy="4769485"/>
          </a:xfrm>
          <a:prstGeom prst="rect">
            <a:avLst/>
          </a:prstGeom>
          <a:noFill/>
        </p:spPr>
        <p:txBody>
          <a:bodyPr wrap="square" rtlCol="0">
            <a:spAutoFit/>
          </a:bodyPr>
          <a:lstStyle/>
          <a:p>
            <a:pPr indent="0" fontAlgn="auto">
              <a:lnSpc>
                <a:spcPct val="150000"/>
              </a:lnSpc>
              <a:spcBef>
                <a:spcPts val="600"/>
              </a:spcBef>
              <a:spcAft>
                <a:spcPts val="600"/>
              </a:spcAft>
              <a:buFont typeface="Wingdings" panose="05000000000000000000" pitchFamily="2" charset="2"/>
              <a:buNone/>
            </a:pPr>
            <a:r>
              <a:rPr altLang="zh-CN" sz="2200" dirty="0"/>
              <a:t>分类问题可以分为二分类问题或多分类问题。一个感知器一般只能解决二分类问题</a:t>
            </a:r>
            <a:r>
              <a:rPr lang="zh-CN" sz="2200" dirty="0"/>
              <a:t>。</a:t>
            </a:r>
            <a:r>
              <a:rPr altLang="zh-CN" sz="2200" dirty="0"/>
              <a:t>在二分类问题中，一般一个类别用 0 表示，另一个类别用 1 表示。考虑如下的感知器：</a:t>
            </a:r>
          </a:p>
          <a:p>
            <a:pPr indent="0" fontAlgn="auto">
              <a:lnSpc>
                <a:spcPct val="150000"/>
              </a:lnSpc>
              <a:spcBef>
                <a:spcPts val="600"/>
              </a:spcBef>
              <a:spcAft>
                <a:spcPts val="600"/>
              </a:spcAft>
              <a:buFont typeface="Wingdings" panose="05000000000000000000" pitchFamily="2" charset="2"/>
              <a:buNone/>
            </a:pPr>
            <a:endParaRPr altLang="zh-CN" sz="2200" dirty="0"/>
          </a:p>
          <a:p>
            <a:pPr indent="0" fontAlgn="auto">
              <a:lnSpc>
                <a:spcPct val="150000"/>
              </a:lnSpc>
              <a:spcBef>
                <a:spcPts val="600"/>
              </a:spcBef>
              <a:spcAft>
                <a:spcPts val="600"/>
              </a:spcAft>
              <a:buFont typeface="Wingdings" panose="05000000000000000000" pitchFamily="2" charset="2"/>
              <a:buNone/>
            </a:pPr>
            <a:r>
              <a:rPr altLang="zh-CN" sz="2200" dirty="0"/>
              <a:t>我们期望该感知器能够将属于 0 类的特征向量映射为接近 0 的数值，而将属于 1类的特征向量映射为接近 1 的数值，这些映射值都在(0, 1)范围内。为实现这种映射功能，感知器的激活函数一般设置为 sigmoid 函数，其目标函数常定义为如下的交叉熵损失函数：</a:t>
            </a:r>
          </a:p>
          <a:p>
            <a:pPr indent="0" fontAlgn="auto">
              <a:lnSpc>
                <a:spcPct val="150000"/>
              </a:lnSpc>
              <a:spcBef>
                <a:spcPts val="600"/>
              </a:spcBef>
              <a:spcAft>
                <a:spcPts val="600"/>
              </a:spcAft>
              <a:buFont typeface="Wingdings" panose="05000000000000000000" pitchFamily="2" charset="2"/>
              <a:buNone/>
            </a:pPr>
            <a:endParaRPr altLang="zh-CN" sz="2200" dirty="0"/>
          </a:p>
          <a:p>
            <a:pPr indent="0" fontAlgn="auto">
              <a:lnSpc>
                <a:spcPct val="150000"/>
              </a:lnSpc>
              <a:spcBef>
                <a:spcPts val="600"/>
              </a:spcBef>
              <a:spcAft>
                <a:spcPts val="600"/>
              </a:spcAft>
              <a:buFont typeface="Wingdings" panose="05000000000000000000" pitchFamily="2" charset="2"/>
              <a:buNone/>
            </a:pPr>
            <a:r>
              <a:rPr altLang="zh-CN" sz="2200" dirty="0"/>
              <a:t>其中，log 为自然对数，</a:t>
            </a:r>
            <a:r>
              <a:rPr lang="en-US" sz="2200" dirty="0"/>
              <a:t>             </a:t>
            </a:r>
            <a:r>
              <a:rPr altLang="zh-CN" sz="2200" dirty="0"/>
              <a:t>是关于 w 和 b 的函数，y 是标记，视为常数。</a:t>
            </a:r>
          </a:p>
        </p:txBody>
      </p:sp>
      <p:graphicFrame>
        <p:nvGraphicFramePr>
          <p:cNvPr id="4" name="对象 3">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45" r:id="rId7" imgW="114300" imgH="215900" progId="Equation.KSEE3">
                  <p:embed/>
                </p:oleObj>
              </mc:Choice>
              <mc:Fallback>
                <p:oleObj r:id="rId7" imgW="114300" imgH="215900" progId="Equation.KSEE3">
                  <p:embed/>
                  <p:pic>
                    <p:nvPicPr>
                      <p:cNvPr id="0" name="图片 1024"/>
                      <p:cNvPicPr/>
                      <p:nvPr/>
                    </p:nvPicPr>
                    <p:blipFill>
                      <a:blip r:embed="rId8"/>
                      <a:stretch>
                        <a:fillRect/>
                      </a:stretch>
                    </p:blipFill>
                    <p:spPr>
                      <a:xfrm>
                        <a:off x="6038850" y="3321050"/>
                        <a:ext cx="114300" cy="215900"/>
                      </a:xfrm>
                      <a:prstGeom prst="rect">
                        <a:avLst/>
                      </a:prstGeom>
                    </p:spPr>
                  </p:pic>
                </p:oleObj>
              </mc:Fallback>
            </mc:AlternateContent>
          </a:graphicData>
        </a:graphic>
      </p:graphicFrame>
      <p:pic>
        <p:nvPicPr>
          <p:cNvPr id="8" name="图片 7"/>
          <p:cNvPicPr>
            <a:picLocks noChangeAspect="1"/>
          </p:cNvPicPr>
          <p:nvPr>
            <p:custDataLst>
              <p:tags r:id="rId2"/>
            </p:custDataLst>
          </p:nvPr>
        </p:nvPicPr>
        <p:blipFill>
          <a:blip r:embed="rId9"/>
          <a:stretch>
            <a:fillRect/>
          </a:stretch>
        </p:blipFill>
        <p:spPr>
          <a:xfrm>
            <a:off x="4624070" y="2818130"/>
            <a:ext cx="2019300" cy="502920"/>
          </a:xfrm>
          <a:prstGeom prst="rect">
            <a:avLst/>
          </a:prstGeom>
        </p:spPr>
      </p:pic>
      <p:pic>
        <p:nvPicPr>
          <p:cNvPr id="9" name="图片 8"/>
          <p:cNvPicPr>
            <a:picLocks noChangeAspect="1"/>
          </p:cNvPicPr>
          <p:nvPr>
            <p:custDataLst>
              <p:tags r:id="rId3"/>
            </p:custDataLst>
          </p:nvPr>
        </p:nvPicPr>
        <p:blipFill>
          <a:blip r:embed="rId10"/>
          <a:stretch>
            <a:fillRect/>
          </a:stretch>
        </p:blipFill>
        <p:spPr>
          <a:xfrm>
            <a:off x="3865880" y="5170170"/>
            <a:ext cx="4346575" cy="525780"/>
          </a:xfrm>
          <a:prstGeom prst="rect">
            <a:avLst/>
          </a:prstGeom>
        </p:spPr>
      </p:pic>
      <p:pic>
        <p:nvPicPr>
          <p:cNvPr id="10" name="图片 9"/>
          <p:cNvPicPr>
            <a:picLocks noChangeAspect="1"/>
          </p:cNvPicPr>
          <p:nvPr>
            <p:custDataLst>
              <p:tags r:id="rId4"/>
            </p:custDataLst>
          </p:nvPr>
        </p:nvPicPr>
        <p:blipFill>
          <a:blip r:embed="rId11"/>
          <a:stretch>
            <a:fillRect/>
          </a:stretch>
        </p:blipFill>
        <p:spPr>
          <a:xfrm>
            <a:off x="3181350" y="5962650"/>
            <a:ext cx="929640" cy="449580"/>
          </a:xfrm>
          <a:prstGeom prst="rect">
            <a:avLst/>
          </a:prstGeom>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altLang="zh-CN" sz="2800" b="1" dirty="0">
                <a:solidFill>
                  <a:srgbClr val="C00000"/>
                </a:solidFill>
                <a:sym typeface="+mn-ea"/>
              </a:rPr>
              <a:t>2.3.3 面向分类问题的训练方法</a:t>
            </a:r>
          </a:p>
        </p:txBody>
      </p:sp>
      <mc:AlternateContent xmlns:mc="http://schemas.openxmlformats.org/markup-compatibility/2006" xmlns:a14="http://schemas.microsoft.com/office/drawing/2010/main">
        <mc:Choice Requires="a14">
          <p:sp>
            <p:nvSpPr>
              <p:cNvPr id="2" name="文本框 1"/>
              <p:cNvSpPr txBox="1"/>
              <p:nvPr/>
            </p:nvSpPr>
            <p:spPr>
              <a:xfrm>
                <a:off x="335915" y="1878330"/>
                <a:ext cx="10958195" cy="3799840"/>
              </a:xfrm>
              <a:prstGeom prst="rect">
                <a:avLst/>
              </a:prstGeom>
              <a:noFill/>
            </p:spPr>
            <p:txBody>
              <a:bodyPr wrap="square" rtlCol="0">
                <a:spAutoFit/>
              </a:bodyPr>
              <a:lstStyle/>
              <a:p>
                <a:pPr indent="0" fontAlgn="auto">
                  <a:lnSpc>
                    <a:spcPct val="150000"/>
                  </a:lnSpc>
                  <a:spcBef>
                    <a:spcPts val="600"/>
                  </a:spcBef>
                  <a:spcAft>
                    <a:spcPts val="600"/>
                  </a:spcAft>
                  <a:buFont typeface="Wingdings" panose="05000000000000000000" pitchFamily="2" charset="2"/>
                  <a:buNone/>
                </a:pPr>
                <a:r>
                  <a:rPr altLang="zh-CN" sz="2200" dirty="0"/>
                  <a:t>从该目标函数可以看出：如果 y = 0，则当模型输出</a:t>
                </a:r>
                <a14:m>
                  <m:oMath xmlns:m="http://schemas.openxmlformats.org/officeDocument/2006/math">
                    <m:acc>
                      <m:accPr>
                        <m:chr m:val="̂"/>
                        <m:ctrlPr>
                          <a:rPr lang="en-US" altLang="zh-CN" sz="2200" i="1" dirty="0">
                            <a:latin typeface="Cambria Math" panose="02040503050406030204" pitchFamily="18" charset="0"/>
                            <a:cs typeface="Cambria Math" panose="02040503050406030204" pitchFamily="18" charset="0"/>
                          </a:rPr>
                        </m:ctrlPr>
                      </m:accPr>
                      <m:e>
                        <m:r>
                          <a:rPr lang="en-US" altLang="zh-CN" sz="2200" i="1" dirty="0">
                            <a:latin typeface="Cambria Math" panose="02040503050406030204" pitchFamily="18" charset="0"/>
                            <a:cs typeface="Cambria Math" panose="02040503050406030204" pitchFamily="18" charset="0"/>
                          </a:rPr>
                          <m:t>𝑦</m:t>
                        </m:r>
                      </m:e>
                    </m:acc>
                  </m:oMath>
                </a14:m>
                <a:r>
                  <a:rPr altLang="zh-CN" sz="2200" dirty="0"/>
                  <a:t>越接近于 0 时，</a:t>
                </a:r>
                <a:r>
                  <a:rPr lang="en-US" sz="2200" dirty="0"/>
                  <a:t>            </a:t>
                </a:r>
                <a:r>
                  <a:rPr altLang="zh-CN" sz="2200" dirty="0"/>
                  <a:t>的值越小，而当</a:t>
                </a:r>
                <a14:m>
                  <m:oMath xmlns:m="http://schemas.openxmlformats.org/officeDocument/2006/math">
                    <m:acc>
                      <m:accPr>
                        <m:chr m:val="̂"/>
                        <m:ctrlPr>
                          <a:rPr lang="en-US" altLang="zh-CN" sz="2200" i="1" dirty="0">
                            <a:latin typeface="Cambria Math" panose="02040503050406030204" pitchFamily="18" charset="0"/>
                            <a:cs typeface="Cambria Math" panose="02040503050406030204" pitchFamily="18" charset="0"/>
                          </a:rPr>
                        </m:ctrlPr>
                      </m:accPr>
                      <m:e>
                        <m:r>
                          <a:rPr lang="en-US" altLang="zh-CN" sz="2200" i="1" dirty="0">
                            <a:latin typeface="Cambria Math" panose="02040503050406030204" pitchFamily="18" charset="0"/>
                            <a:cs typeface="Cambria Math" panose="02040503050406030204" pitchFamily="18" charset="0"/>
                          </a:rPr>
                          <m:t>𝑦</m:t>
                        </m:r>
                      </m:e>
                    </m:acc>
                  </m:oMath>
                </a14:m>
                <a:r>
                  <a:rPr altLang="zh-CN" sz="2200" dirty="0"/>
                  <a:t>越接近于 1 时，</a:t>
                </a:r>
                <a:r>
                  <a:rPr lang="en-US" sz="2200" dirty="0"/>
                  <a:t>             </a:t>
                </a:r>
                <a:r>
                  <a:rPr altLang="zh-CN" sz="2200" dirty="0"/>
                  <a:t>越大；如果 y = 1，则</a:t>
                </a:r>
                <a14:m>
                  <m:oMath xmlns:m="http://schemas.openxmlformats.org/officeDocument/2006/math">
                    <m:acc>
                      <m:accPr>
                        <m:chr m:val="̂"/>
                        <m:ctrlPr>
                          <a:rPr lang="en-US" altLang="zh-CN" sz="2200" i="1" dirty="0">
                            <a:latin typeface="Cambria Math" panose="02040503050406030204" pitchFamily="18" charset="0"/>
                            <a:cs typeface="Cambria Math" panose="02040503050406030204" pitchFamily="18" charset="0"/>
                          </a:rPr>
                        </m:ctrlPr>
                      </m:accPr>
                      <m:e>
                        <m:r>
                          <a:rPr lang="en-US" altLang="zh-CN" sz="2200" i="1" dirty="0">
                            <a:latin typeface="Cambria Math" panose="02040503050406030204" pitchFamily="18" charset="0"/>
                            <a:cs typeface="Cambria Math" panose="02040503050406030204" pitchFamily="18" charset="0"/>
                          </a:rPr>
                          <m:t>𝑦</m:t>
                        </m:r>
                      </m:e>
                    </m:acc>
                  </m:oMath>
                </a14:m>
                <a:r>
                  <a:rPr altLang="zh-CN" sz="2200" dirty="0"/>
                  <a:t>越接近于 1 时，</a:t>
                </a:r>
                <a:r>
                  <a:rPr lang="en-US" sz="2200" dirty="0"/>
                  <a:t>             </a:t>
                </a:r>
                <a:r>
                  <a:rPr altLang="zh-CN" sz="2200" dirty="0"/>
                  <a:t>越小，而当</a:t>
                </a:r>
                <a14:m>
                  <m:oMath xmlns:m="http://schemas.openxmlformats.org/officeDocument/2006/math">
                    <m:acc>
                      <m:accPr>
                        <m:chr m:val="̂"/>
                        <m:ctrlPr>
                          <a:rPr lang="en-US" altLang="zh-CN" sz="2200" i="1" dirty="0">
                            <a:latin typeface="Cambria Math" panose="02040503050406030204" pitchFamily="18" charset="0"/>
                            <a:cs typeface="Cambria Math" panose="02040503050406030204" pitchFamily="18" charset="0"/>
                          </a:rPr>
                        </m:ctrlPr>
                      </m:accPr>
                      <m:e>
                        <m:r>
                          <a:rPr lang="en-US" altLang="zh-CN" sz="2200" i="1" dirty="0">
                            <a:latin typeface="Cambria Math" panose="02040503050406030204" pitchFamily="18" charset="0"/>
                            <a:cs typeface="Cambria Math" panose="02040503050406030204" pitchFamily="18" charset="0"/>
                          </a:rPr>
                          <m:t>𝑦</m:t>
                        </m:r>
                      </m:e>
                    </m:acc>
                  </m:oMath>
                </a14:m>
                <a:r>
                  <a:rPr altLang="zh-CN" sz="2200" dirty="0"/>
                  <a:t>越接近于 0 时，</a:t>
                </a:r>
                <a:r>
                  <a:rPr lang="en-US" sz="2200" dirty="0"/>
                  <a:t>              </a:t>
                </a:r>
                <a:r>
                  <a:rPr altLang="zh-CN" sz="2200" dirty="0"/>
                  <a:t>越大。这说明，当通过不断修正 w 和 b 而使得</a:t>
                </a:r>
                <a:r>
                  <a:rPr lang="en-US" sz="2200" dirty="0"/>
                  <a:t>               </a:t>
                </a:r>
                <a:r>
                  <a:rPr altLang="zh-CN" sz="2200" dirty="0"/>
                  <a:t>被最小化时，该感知器能够将属于 0 类和 1 类的特征向量分别映射为接近 0 和 1 的数值。</a:t>
                </a:r>
              </a:p>
              <a:p>
                <a:pPr indent="0" fontAlgn="auto">
                  <a:lnSpc>
                    <a:spcPct val="150000"/>
                  </a:lnSpc>
                  <a:spcBef>
                    <a:spcPts val="600"/>
                  </a:spcBef>
                  <a:spcAft>
                    <a:spcPts val="600"/>
                  </a:spcAft>
                  <a:buFont typeface="Wingdings" panose="05000000000000000000" pitchFamily="2" charset="2"/>
                  <a:buNone/>
                </a:pPr>
                <a:r>
                  <a:rPr altLang="zh-CN" sz="2200" dirty="0"/>
                  <a:t>二分类感知器的训练方法也是采用批量梯度下降算法或随机梯度下降算法，相应算法的描述跟针对回归问题的算法描述完全一样，不同的是，目标函数</a:t>
                </a:r>
                <a:r>
                  <a:rPr lang="en-US" sz="2200" dirty="0"/>
                  <a:t>               </a:t>
                </a:r>
                <a:r>
                  <a:rPr altLang="zh-CN" sz="2200" dirty="0"/>
                  <a:t>的梯度函数发生了变化。</a:t>
                </a:r>
              </a:p>
            </p:txBody>
          </p:sp>
        </mc:Choice>
        <mc:Fallback xmlns="">
          <p:sp>
            <p:nvSpPr>
              <p:cNvPr id="2" name="文本框 1"/>
              <p:cNvSpPr txBox="1">
                <a:spLocks noRot="1" noChangeAspect="1" noMove="1" noResize="1" noEditPoints="1" noAdjustHandles="1" noChangeArrowheads="1" noChangeShapeType="1" noTextEdit="1"/>
              </p:cNvSpPr>
              <p:nvPr/>
            </p:nvSpPr>
            <p:spPr>
              <a:xfrm>
                <a:off x="335915" y="1878330"/>
                <a:ext cx="10958195" cy="3799840"/>
              </a:xfrm>
              <a:prstGeom prst="rect">
                <a:avLst/>
              </a:prstGeom>
              <a:blipFill rotWithShape="1">
                <a:blip r:embed="rId10"/>
                <a:stretch>
                  <a:fillRect/>
                </a:stretch>
              </a:blipFill>
            </p:spPr>
            <p:txBody>
              <a:bodyPr/>
              <a:lstStyle/>
              <a:p>
                <a:r>
                  <a:rPr lang="zh-CN" altLang="en-US">
                    <a:noFill/>
                  </a:rPr>
                  <a:t> </a:t>
                </a:r>
              </a:p>
            </p:txBody>
          </p:sp>
        </mc:Fallback>
      </mc:AlternateContent>
      <p:graphicFrame>
        <p:nvGraphicFramePr>
          <p:cNvPr id="4" name="对象 3">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2067" r:id="rId11" imgW="114300" imgH="215900" progId="Equation.KSEE3">
                  <p:embed/>
                </p:oleObj>
              </mc:Choice>
              <mc:Fallback>
                <p:oleObj r:id="rId11" imgW="114300" imgH="215900" progId="Equation.KSEE3">
                  <p:embed/>
                  <p:pic>
                    <p:nvPicPr>
                      <p:cNvPr id="0" name="图片 1024"/>
                      <p:cNvPicPr/>
                      <p:nvPr/>
                    </p:nvPicPr>
                    <p:blipFill>
                      <a:blip r:embed="rId12"/>
                      <a:stretch>
                        <a:fillRect/>
                      </a:stretch>
                    </p:blipFill>
                    <p:spPr>
                      <a:xfrm>
                        <a:off x="6038850" y="3321050"/>
                        <a:ext cx="114300" cy="215900"/>
                      </a:xfrm>
                      <a:prstGeom prst="rect">
                        <a:avLst/>
                      </a:prstGeom>
                    </p:spPr>
                  </p:pic>
                </p:oleObj>
              </mc:Fallback>
            </mc:AlternateContent>
          </a:graphicData>
        </a:graphic>
      </p:graphicFrame>
      <p:pic>
        <p:nvPicPr>
          <p:cNvPr id="6" name="图片 5"/>
          <p:cNvPicPr>
            <a:picLocks noChangeAspect="1"/>
          </p:cNvPicPr>
          <p:nvPr>
            <p:custDataLst>
              <p:tags r:id="rId2"/>
            </p:custDataLst>
          </p:nvPr>
        </p:nvPicPr>
        <p:blipFill>
          <a:blip r:embed="rId13"/>
          <a:stretch>
            <a:fillRect/>
          </a:stretch>
        </p:blipFill>
        <p:spPr>
          <a:xfrm>
            <a:off x="8595360" y="2016125"/>
            <a:ext cx="883920" cy="396240"/>
          </a:xfrm>
          <a:prstGeom prst="rect">
            <a:avLst/>
          </a:prstGeom>
        </p:spPr>
      </p:pic>
      <p:pic>
        <p:nvPicPr>
          <p:cNvPr id="7" name="图片 6"/>
          <p:cNvPicPr>
            <a:picLocks noChangeAspect="1"/>
          </p:cNvPicPr>
          <p:nvPr>
            <p:custDataLst>
              <p:tags r:id="rId3"/>
            </p:custDataLst>
          </p:nvPr>
        </p:nvPicPr>
        <p:blipFill>
          <a:blip r:embed="rId13"/>
          <a:stretch>
            <a:fillRect/>
          </a:stretch>
        </p:blipFill>
        <p:spPr>
          <a:xfrm>
            <a:off x="2678430" y="2487295"/>
            <a:ext cx="883920" cy="396240"/>
          </a:xfrm>
          <a:prstGeom prst="rect">
            <a:avLst/>
          </a:prstGeom>
        </p:spPr>
      </p:pic>
      <p:pic>
        <p:nvPicPr>
          <p:cNvPr id="11" name="图片 10"/>
          <p:cNvPicPr>
            <a:picLocks noChangeAspect="1"/>
          </p:cNvPicPr>
          <p:nvPr>
            <p:custDataLst>
              <p:tags r:id="rId4"/>
            </p:custDataLst>
          </p:nvPr>
        </p:nvPicPr>
        <p:blipFill>
          <a:blip r:embed="rId13"/>
          <a:stretch>
            <a:fillRect/>
          </a:stretch>
        </p:blipFill>
        <p:spPr>
          <a:xfrm>
            <a:off x="8142605" y="2536190"/>
            <a:ext cx="883920" cy="396240"/>
          </a:xfrm>
          <a:prstGeom prst="rect">
            <a:avLst/>
          </a:prstGeom>
        </p:spPr>
      </p:pic>
      <p:pic>
        <p:nvPicPr>
          <p:cNvPr id="12" name="图片 11"/>
          <p:cNvPicPr>
            <a:picLocks noChangeAspect="1"/>
          </p:cNvPicPr>
          <p:nvPr>
            <p:custDataLst>
              <p:tags r:id="rId5"/>
            </p:custDataLst>
          </p:nvPr>
        </p:nvPicPr>
        <p:blipFill>
          <a:blip r:embed="rId13"/>
          <a:stretch>
            <a:fillRect/>
          </a:stretch>
        </p:blipFill>
        <p:spPr>
          <a:xfrm>
            <a:off x="1998345" y="3032760"/>
            <a:ext cx="883920" cy="396240"/>
          </a:xfrm>
          <a:prstGeom prst="rect">
            <a:avLst/>
          </a:prstGeom>
        </p:spPr>
      </p:pic>
      <p:pic>
        <p:nvPicPr>
          <p:cNvPr id="13" name="图片 12"/>
          <p:cNvPicPr>
            <a:picLocks noChangeAspect="1"/>
          </p:cNvPicPr>
          <p:nvPr>
            <p:custDataLst>
              <p:tags r:id="rId6"/>
            </p:custDataLst>
          </p:nvPr>
        </p:nvPicPr>
        <p:blipFill>
          <a:blip r:embed="rId13"/>
          <a:stretch>
            <a:fillRect/>
          </a:stretch>
        </p:blipFill>
        <p:spPr>
          <a:xfrm>
            <a:off x="8595360" y="3038475"/>
            <a:ext cx="883920" cy="396240"/>
          </a:xfrm>
          <a:prstGeom prst="rect">
            <a:avLst/>
          </a:prstGeom>
        </p:spPr>
      </p:pic>
      <p:pic>
        <p:nvPicPr>
          <p:cNvPr id="14" name="图片 13"/>
          <p:cNvPicPr>
            <a:picLocks noChangeAspect="1"/>
          </p:cNvPicPr>
          <p:nvPr>
            <p:custDataLst>
              <p:tags r:id="rId7"/>
            </p:custDataLst>
          </p:nvPr>
        </p:nvPicPr>
        <p:blipFill>
          <a:blip r:embed="rId13"/>
          <a:stretch>
            <a:fillRect/>
          </a:stretch>
        </p:blipFill>
        <p:spPr>
          <a:xfrm>
            <a:off x="8268335" y="4693920"/>
            <a:ext cx="883920" cy="396240"/>
          </a:xfrm>
          <a:prstGeom prst="rect">
            <a:avLst/>
          </a:prstGeom>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a:fillRect/>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p:nvPr/>
        </p:nvSpPr>
        <p:spPr>
          <a:xfrm>
            <a:off x="4105157" y="1235136"/>
            <a:ext cx="6134218" cy="43877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zh-CN" b="1" dirty="0">
                <a:latin typeface="微软雅黑" panose="020B0503020204020204" pitchFamily="34" charset="-122"/>
                <a:ea typeface="微软雅黑" panose="020B0503020204020204" pitchFamily="34" charset="-122"/>
              </a:rPr>
              <a:t>第</a:t>
            </a:r>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章</a:t>
            </a:r>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感知器</a:t>
            </a:r>
            <a:r>
              <a:rPr lang="en-US" altLang="zh-CN"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神经元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solidFill>
                  <a:srgbClr val="C00000"/>
                </a:solidFill>
                <a:latin typeface="微软雅黑" panose="020B0503020204020204" pitchFamily="34" charset="-122"/>
                <a:ea typeface="微软雅黑" panose="020B0503020204020204" pitchFamily="34" charset="-122"/>
              </a:rPr>
              <a:t>2.1  </a:t>
            </a:r>
            <a:r>
              <a:rPr lang="zh-CN" altLang="zh-CN" b="1" dirty="0">
                <a:solidFill>
                  <a:srgbClr val="C00000"/>
                </a:solidFill>
                <a:latin typeface="微软雅黑" panose="020B0503020204020204" pitchFamily="34" charset="-122"/>
                <a:ea typeface="微软雅黑" panose="020B0503020204020204" pitchFamily="34" charset="-122"/>
              </a:rPr>
              <a:t>感知器的定义</a:t>
            </a:r>
          </a:p>
          <a:p>
            <a:pPr>
              <a:lnSpc>
                <a:spcPct val="150000"/>
              </a:lnSpc>
            </a:pPr>
            <a:r>
              <a:rPr lang="en-US" altLang="zh-CN" b="1" dirty="0">
                <a:latin typeface="微软雅黑" panose="020B0503020204020204" pitchFamily="34" charset="-122"/>
                <a:ea typeface="微软雅黑" panose="020B0503020204020204" pitchFamily="34" charset="-122"/>
              </a:rPr>
              <a:t>2.2  </a:t>
            </a:r>
            <a:r>
              <a:rPr lang="zh-CN" altLang="zh-CN" b="1" dirty="0">
                <a:latin typeface="微软雅黑" panose="020B0503020204020204" pitchFamily="34" charset="-122"/>
                <a:ea typeface="微软雅黑" panose="020B0503020204020204" pitchFamily="34" charset="-122"/>
              </a:rPr>
              <a:t>激活函数</a:t>
            </a:r>
          </a:p>
          <a:p>
            <a:pPr>
              <a:lnSpc>
                <a:spcPct val="150000"/>
              </a:lnSpc>
            </a:pPr>
            <a:r>
              <a:rPr lang="en-US" altLang="zh-CN" b="1" dirty="0">
                <a:latin typeface="微软雅黑" panose="020B0503020204020204" pitchFamily="34" charset="-122"/>
                <a:ea typeface="微软雅黑" panose="020B0503020204020204" pitchFamily="34" charset="-122"/>
              </a:rPr>
              <a:t>2.3  </a:t>
            </a:r>
            <a:r>
              <a:rPr lang="zh-CN" altLang="zh-CN" b="1" dirty="0">
                <a:latin typeface="微软雅黑" panose="020B0503020204020204" pitchFamily="34" charset="-122"/>
                <a:ea typeface="微软雅黑" panose="020B0503020204020204" pitchFamily="34" charset="-122"/>
              </a:rPr>
              <a:t>感知器的训练</a:t>
            </a:r>
          </a:p>
          <a:p>
            <a:pPr>
              <a:lnSpc>
                <a:spcPct val="150000"/>
              </a:lnSpc>
            </a:pPr>
            <a:r>
              <a:rPr lang="en-US" altLang="zh-CN" b="1" dirty="0">
                <a:latin typeface="微软雅黑" panose="020B0503020204020204" pitchFamily="34" charset="-122"/>
                <a:ea typeface="微软雅黑" panose="020B0503020204020204" pitchFamily="34" charset="-122"/>
              </a:rPr>
              <a:t>2.4  </a:t>
            </a:r>
            <a:r>
              <a:rPr lang="zh-CN" altLang="zh-CN" b="1" dirty="0">
                <a:latin typeface="微软雅黑" panose="020B0503020204020204" pitchFamily="34" charset="-122"/>
                <a:ea typeface="微软雅黑" panose="020B0503020204020204" pitchFamily="34" charset="-122"/>
              </a:rPr>
              <a:t>使用</a:t>
            </a:r>
            <a:r>
              <a:rPr lang="en-US" altLang="zh-CN" b="1" dirty="0" err="1">
                <a:latin typeface="微软雅黑" panose="020B0503020204020204" pitchFamily="34" charset="-122"/>
                <a:ea typeface="微软雅黑" panose="020B0503020204020204" pitchFamily="34" charset="-122"/>
              </a:rPr>
              <a:t>PyTorch</a:t>
            </a:r>
            <a:r>
              <a:rPr lang="zh-CN" altLang="zh-CN" b="1" dirty="0">
                <a:latin typeface="微软雅黑" panose="020B0503020204020204" pitchFamily="34" charset="-122"/>
                <a:ea typeface="微软雅黑" panose="020B0503020204020204" pitchFamily="34" charset="-122"/>
              </a:rPr>
              <a:t>框架</a:t>
            </a:r>
          </a:p>
        </p:txBody>
      </p:sp>
      <p:pic>
        <p:nvPicPr>
          <p:cNvPr id="13" name="图片 12"/>
          <p:cNvPicPr>
            <a:picLocks noChangeAspect="1"/>
          </p:cNvPicPr>
          <p:nvPr/>
        </p:nvPicPr>
        <p:blipFill rotWithShape="1">
          <a:blip r:embed="rId4"/>
          <a:srcRect l="18793" t="3704" r="17232" b="4677"/>
          <a:stretch>
            <a:fillRect/>
          </a:stretch>
        </p:blipFill>
        <p:spPr>
          <a:xfrm>
            <a:off x="1207159" y="449739"/>
            <a:ext cx="944881" cy="135318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altLang="zh-CN" sz="2800" b="1" dirty="0">
                <a:solidFill>
                  <a:srgbClr val="C00000"/>
                </a:solidFill>
                <a:sym typeface="+mn-ea"/>
              </a:rPr>
              <a:t>2.3.3 面向分类问题的训练方法</a:t>
            </a:r>
          </a:p>
        </p:txBody>
      </p:sp>
      <p:sp>
        <p:nvSpPr>
          <p:cNvPr id="2" name="文本框 1"/>
          <p:cNvSpPr txBox="1"/>
          <p:nvPr/>
        </p:nvSpPr>
        <p:spPr>
          <a:xfrm>
            <a:off x="335915" y="1625600"/>
            <a:ext cx="10958195" cy="598805"/>
          </a:xfrm>
          <a:prstGeom prst="rect">
            <a:avLst/>
          </a:prstGeom>
          <a:noFill/>
        </p:spPr>
        <p:txBody>
          <a:bodyPr wrap="square" rtlCol="0">
            <a:spAutoFit/>
          </a:bodyPr>
          <a:lstStyle/>
          <a:p>
            <a:pPr indent="0" fontAlgn="auto">
              <a:lnSpc>
                <a:spcPct val="150000"/>
              </a:lnSpc>
              <a:spcBef>
                <a:spcPts val="600"/>
              </a:spcBef>
              <a:spcAft>
                <a:spcPts val="600"/>
              </a:spcAft>
              <a:buFont typeface="Wingdings" panose="05000000000000000000" pitchFamily="2" charset="2"/>
              <a:buNone/>
            </a:pPr>
            <a:r>
              <a:rPr sz="2200" dirty="0"/>
              <a:t>下面给出此处</a:t>
            </a:r>
            <a:r>
              <a:rPr lang="en-US" sz="2200" dirty="0"/>
              <a:t>               </a:t>
            </a:r>
            <a:r>
              <a:rPr sz="2200" dirty="0"/>
              <a:t>的梯度函数的推导过程：</a:t>
            </a:r>
          </a:p>
        </p:txBody>
      </p:sp>
      <p:graphicFrame>
        <p:nvGraphicFramePr>
          <p:cNvPr id="4" name="对象 3">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3091" r:id="rId6" imgW="114300" imgH="215900" progId="Equation.KSEE3">
                  <p:embed/>
                </p:oleObj>
              </mc:Choice>
              <mc:Fallback>
                <p:oleObj r:id="rId6" imgW="114300" imgH="215900" progId="Equation.KSEE3">
                  <p:embed/>
                  <p:pic>
                    <p:nvPicPr>
                      <p:cNvPr id="0" name="图片 1024"/>
                      <p:cNvPicPr/>
                      <p:nvPr/>
                    </p:nvPicPr>
                    <p:blipFill>
                      <a:blip r:embed="rId7"/>
                      <a:stretch>
                        <a:fillRect/>
                      </a:stretch>
                    </p:blipFill>
                    <p:spPr>
                      <a:xfrm>
                        <a:off x="6038850" y="3321050"/>
                        <a:ext cx="114300" cy="215900"/>
                      </a:xfrm>
                      <a:prstGeom prst="rect">
                        <a:avLst/>
                      </a:prstGeom>
                    </p:spPr>
                  </p:pic>
                </p:oleObj>
              </mc:Fallback>
            </mc:AlternateContent>
          </a:graphicData>
        </a:graphic>
      </p:graphicFrame>
      <p:pic>
        <p:nvPicPr>
          <p:cNvPr id="3" name="图片 2"/>
          <p:cNvPicPr>
            <a:picLocks noChangeAspect="1"/>
          </p:cNvPicPr>
          <p:nvPr>
            <p:custDataLst>
              <p:tags r:id="rId2"/>
            </p:custDataLst>
          </p:nvPr>
        </p:nvPicPr>
        <p:blipFill>
          <a:blip r:embed="rId8"/>
          <a:stretch>
            <a:fillRect/>
          </a:stretch>
        </p:blipFill>
        <p:spPr>
          <a:xfrm>
            <a:off x="2124075" y="1779270"/>
            <a:ext cx="883920" cy="396240"/>
          </a:xfrm>
          <a:prstGeom prst="rect">
            <a:avLst/>
          </a:prstGeom>
        </p:spPr>
      </p:pic>
      <p:pic>
        <p:nvPicPr>
          <p:cNvPr id="8" name="图片 7"/>
          <p:cNvPicPr>
            <a:picLocks noChangeAspect="1"/>
          </p:cNvPicPr>
          <p:nvPr>
            <p:custDataLst>
              <p:tags r:id="rId3"/>
            </p:custDataLst>
          </p:nvPr>
        </p:nvPicPr>
        <p:blipFill>
          <a:blip r:embed="rId9"/>
          <a:stretch>
            <a:fillRect/>
          </a:stretch>
        </p:blipFill>
        <p:spPr>
          <a:xfrm>
            <a:off x="2536825" y="2210435"/>
            <a:ext cx="7006590" cy="4159885"/>
          </a:xfrm>
          <a:prstGeom prst="rect">
            <a:avLst/>
          </a:prstGeom>
        </p:spPr>
      </p:pic>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altLang="zh-CN" sz="2800" b="1" dirty="0">
                <a:solidFill>
                  <a:srgbClr val="C00000"/>
                </a:solidFill>
                <a:sym typeface="+mn-ea"/>
              </a:rPr>
              <a:t>2.3.3 面向分类问题的训练方法</a:t>
            </a:r>
          </a:p>
        </p:txBody>
      </p:sp>
      <p:sp>
        <p:nvSpPr>
          <p:cNvPr id="2" name="文本框 1"/>
          <p:cNvSpPr txBox="1"/>
          <p:nvPr/>
        </p:nvSpPr>
        <p:spPr>
          <a:xfrm>
            <a:off x="335915" y="1625600"/>
            <a:ext cx="10958195" cy="4923155"/>
          </a:xfrm>
          <a:prstGeom prst="rect">
            <a:avLst/>
          </a:prstGeom>
          <a:noFill/>
        </p:spPr>
        <p:txBody>
          <a:bodyPr wrap="square" rtlCol="0">
            <a:spAutoFit/>
          </a:bodyPr>
          <a:lstStyle/>
          <a:p>
            <a:pPr indent="0" fontAlgn="auto">
              <a:lnSpc>
                <a:spcPct val="150000"/>
              </a:lnSpc>
              <a:spcBef>
                <a:spcPts val="600"/>
              </a:spcBef>
              <a:spcAft>
                <a:spcPts val="600"/>
              </a:spcAft>
              <a:buFont typeface="Wingdings" panose="05000000000000000000" pitchFamily="2" charset="2"/>
              <a:buNone/>
            </a:pPr>
            <a:r>
              <a:rPr sz="2200" dirty="0"/>
              <a:t>类似地，可以推导出：</a:t>
            </a:r>
          </a:p>
          <a:p>
            <a:pPr indent="0" fontAlgn="auto">
              <a:lnSpc>
                <a:spcPct val="150000"/>
              </a:lnSpc>
              <a:spcBef>
                <a:spcPts val="600"/>
              </a:spcBef>
              <a:spcAft>
                <a:spcPts val="600"/>
              </a:spcAft>
              <a:buFont typeface="Wingdings" panose="05000000000000000000" pitchFamily="2" charset="2"/>
              <a:buNone/>
            </a:pPr>
            <a:endParaRPr sz="2200" dirty="0"/>
          </a:p>
          <a:p>
            <a:pPr indent="0" fontAlgn="auto">
              <a:lnSpc>
                <a:spcPct val="150000"/>
              </a:lnSpc>
              <a:spcBef>
                <a:spcPts val="600"/>
              </a:spcBef>
              <a:spcAft>
                <a:spcPts val="600"/>
              </a:spcAft>
              <a:buFont typeface="Wingdings" panose="05000000000000000000" pitchFamily="2" charset="2"/>
              <a:buNone/>
            </a:pPr>
            <a:r>
              <a:rPr sz="2200" dirty="0"/>
              <a:t>针对二分类问题的感知器，其参数更新的核心操作是：</a:t>
            </a:r>
          </a:p>
          <a:p>
            <a:pPr indent="0" fontAlgn="auto">
              <a:lnSpc>
                <a:spcPct val="150000"/>
              </a:lnSpc>
              <a:spcBef>
                <a:spcPts val="600"/>
              </a:spcBef>
              <a:spcAft>
                <a:spcPts val="600"/>
              </a:spcAft>
              <a:buFont typeface="Wingdings" panose="05000000000000000000" pitchFamily="2" charset="2"/>
              <a:buNone/>
            </a:pPr>
            <a:endParaRPr sz="2200" dirty="0"/>
          </a:p>
          <a:p>
            <a:pPr indent="0" fontAlgn="auto">
              <a:lnSpc>
                <a:spcPct val="150000"/>
              </a:lnSpc>
              <a:spcBef>
                <a:spcPts val="600"/>
              </a:spcBef>
              <a:spcAft>
                <a:spcPts val="600"/>
              </a:spcAft>
              <a:buFont typeface="Wingdings" panose="05000000000000000000" pitchFamily="2" charset="2"/>
              <a:buNone/>
            </a:pPr>
            <a:r>
              <a:rPr sz="2200" dirty="0"/>
              <a:t>上述设计的感知器是在线性回归（只有一个实数值输出）的基础上，运用了激活函数 sigmoid，使得感知器的输出范围在(0, 1)之间，因而这种感知器实际上是利用逻辑回归方法来解决二分类问题。</a:t>
            </a:r>
          </a:p>
          <a:p>
            <a:pPr indent="0" fontAlgn="auto">
              <a:lnSpc>
                <a:spcPct val="150000"/>
              </a:lnSpc>
              <a:spcBef>
                <a:spcPts val="600"/>
              </a:spcBef>
              <a:spcAft>
                <a:spcPts val="600"/>
              </a:spcAft>
              <a:buFont typeface="Wingdings" panose="05000000000000000000" pitchFamily="2" charset="2"/>
              <a:buNone/>
            </a:pPr>
            <a:endParaRPr sz="2200" dirty="0"/>
          </a:p>
        </p:txBody>
      </p:sp>
      <p:graphicFrame>
        <p:nvGraphicFramePr>
          <p:cNvPr id="4" name="对象 3">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4115" r:id="rId6" imgW="114300" imgH="215900" progId="Equation.KSEE3">
                  <p:embed/>
                </p:oleObj>
              </mc:Choice>
              <mc:Fallback>
                <p:oleObj r:id="rId6" imgW="114300" imgH="215900" progId="Equation.KSEE3">
                  <p:embed/>
                  <p:pic>
                    <p:nvPicPr>
                      <p:cNvPr id="0" name="图片 1024"/>
                      <p:cNvPicPr/>
                      <p:nvPr/>
                    </p:nvPicPr>
                    <p:blipFill>
                      <a:blip r:embed="rId7"/>
                      <a:stretch>
                        <a:fillRect/>
                      </a:stretch>
                    </p:blipFill>
                    <p:spPr>
                      <a:xfrm>
                        <a:off x="6038850" y="3321050"/>
                        <a:ext cx="114300" cy="215900"/>
                      </a:xfrm>
                      <a:prstGeom prst="rect">
                        <a:avLst/>
                      </a:prstGeom>
                    </p:spPr>
                  </p:pic>
                </p:oleObj>
              </mc:Fallback>
            </mc:AlternateContent>
          </a:graphicData>
        </a:graphic>
      </p:graphicFrame>
      <p:pic>
        <p:nvPicPr>
          <p:cNvPr id="6" name="图片 5"/>
          <p:cNvPicPr>
            <a:picLocks noChangeAspect="1"/>
          </p:cNvPicPr>
          <p:nvPr>
            <p:custDataLst>
              <p:tags r:id="rId2"/>
            </p:custDataLst>
          </p:nvPr>
        </p:nvPicPr>
        <p:blipFill>
          <a:blip r:embed="rId8"/>
          <a:stretch>
            <a:fillRect/>
          </a:stretch>
        </p:blipFill>
        <p:spPr>
          <a:xfrm>
            <a:off x="4057015" y="2055495"/>
            <a:ext cx="3192780" cy="822960"/>
          </a:xfrm>
          <a:prstGeom prst="rect">
            <a:avLst/>
          </a:prstGeom>
        </p:spPr>
      </p:pic>
      <p:pic>
        <p:nvPicPr>
          <p:cNvPr id="7" name="图片 6"/>
          <p:cNvPicPr>
            <a:picLocks noChangeAspect="1"/>
          </p:cNvPicPr>
          <p:nvPr>
            <p:custDataLst>
              <p:tags r:id="rId3"/>
            </p:custDataLst>
          </p:nvPr>
        </p:nvPicPr>
        <p:blipFill>
          <a:blip r:embed="rId9"/>
          <a:stretch>
            <a:fillRect/>
          </a:stretch>
        </p:blipFill>
        <p:spPr>
          <a:xfrm>
            <a:off x="3048000" y="3473450"/>
            <a:ext cx="5893435" cy="899160"/>
          </a:xfrm>
          <a:prstGeom prst="rect">
            <a:avLst/>
          </a:prstGeom>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custDataLst>
              <p:tags r:id="rId1"/>
            </p:custDataLst>
          </p:nvPr>
        </p:nvSpPr>
        <p:spPr>
          <a:xfrm>
            <a:off x="335915" y="1878330"/>
            <a:ext cx="6590665" cy="4831080"/>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zh-CN" altLang="zh-CN" sz="2200" b="1" dirty="0">
                <a:sym typeface="+mn-ea"/>
              </a:rPr>
              <a:t>【例</a:t>
            </a:r>
            <a:r>
              <a:rPr lang="en-US" altLang="zh-CN" sz="2200" b="1" dirty="0">
                <a:sym typeface="+mn-ea"/>
              </a:rPr>
              <a:t>2.4</a:t>
            </a:r>
            <a:r>
              <a:rPr lang="zh-CN" altLang="zh-CN" sz="2200" b="1" dirty="0">
                <a:sym typeface="+mn-ea"/>
              </a:rPr>
              <a:t>】</a:t>
            </a:r>
            <a:r>
              <a:rPr lang="zh-CN" altLang="zh-CN" sz="2200" dirty="0"/>
              <a:t>在一个二维平面中，对给定的若干个线性可分的离散点，其中部分属于 0 类，另一部分属于 1 类。请构造一个感知器，使之能够对这些点进行分类。</a:t>
            </a:r>
          </a:p>
          <a:p>
            <a:pPr indent="0" fontAlgn="auto">
              <a:lnSpc>
                <a:spcPts val="3000"/>
              </a:lnSpc>
              <a:spcBef>
                <a:spcPts val="600"/>
              </a:spcBef>
              <a:spcAft>
                <a:spcPts val="600"/>
              </a:spcAft>
              <a:buFont typeface="Wingdings" panose="05000000000000000000" pitchFamily="2" charset="2"/>
              <a:buNone/>
            </a:pPr>
            <a:r>
              <a:rPr lang="zh-CN" altLang="zh-CN" sz="2000" dirty="0"/>
              <a:t>假设给定 10 个线性可分的离散点，其中 5 个点属于 0 类，另外 5 个点属于 1 类。这些点的坐标分别是(2.49, 2.86), (0.50, 0.21), (2.73, 2.91), (3.47, 2.34), (1.38, 0.37), (1.03, 0.27),(0.59, 1.73), (2.25, 3.75), (0.15, 1.45)和(2.73, 3.42)，它们的类别标记分别是 1, 0, 1, 1, 0, 0, 0, 1, 0 和 1。将这些点标记在一个坐标系中，结果如图 2-5 所示，其中圆黑点和下三角黑点分别表示 0 类和 1 类。</a:t>
            </a:r>
          </a:p>
          <a:p>
            <a:pPr indent="0" fontAlgn="auto">
              <a:lnSpc>
                <a:spcPts val="3000"/>
              </a:lnSpc>
              <a:spcBef>
                <a:spcPts val="600"/>
              </a:spcBef>
              <a:spcAft>
                <a:spcPts val="600"/>
              </a:spcAft>
              <a:buFont typeface="Wingdings" panose="05000000000000000000" pitchFamily="2" charset="2"/>
              <a:buNone/>
            </a:pPr>
            <a:endParaRPr lang="zh-CN" altLang="zh-CN" sz="2000" dirty="0"/>
          </a:p>
        </p:txBody>
      </p:sp>
      <p:pic>
        <p:nvPicPr>
          <p:cNvPr id="3" name="图片 2"/>
          <p:cNvPicPr>
            <a:picLocks noChangeAspect="1"/>
          </p:cNvPicPr>
          <p:nvPr>
            <p:custDataLst>
              <p:tags r:id="rId2"/>
            </p:custDataLst>
          </p:nvPr>
        </p:nvPicPr>
        <p:blipFill>
          <a:blip r:embed="rId5"/>
          <a:stretch>
            <a:fillRect/>
          </a:stretch>
        </p:blipFill>
        <p:spPr>
          <a:xfrm>
            <a:off x="6926580" y="2033270"/>
            <a:ext cx="4930140" cy="3787140"/>
          </a:xfrm>
          <a:prstGeom prst="rect">
            <a:avLst/>
          </a:prstGeom>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custDataLst>
              <p:tags r:id="rId1"/>
            </p:custDataLst>
          </p:nvPr>
        </p:nvSpPr>
        <p:spPr>
          <a:xfrm>
            <a:off x="335915" y="2181860"/>
            <a:ext cx="11250295" cy="3276600"/>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altLang="zh-CN" sz="2200" dirty="0"/>
              <a:t>这属于典型的二分类问题，样本的特征值个数为 2，为此设计如下的感知器：</a:t>
            </a:r>
          </a:p>
          <a:p>
            <a:pPr indent="0">
              <a:spcBef>
                <a:spcPts val="600"/>
              </a:spcBef>
              <a:spcAft>
                <a:spcPts val="600"/>
              </a:spcAft>
              <a:buFont typeface="Wingdings" panose="05000000000000000000" pitchFamily="2" charset="2"/>
              <a:buNone/>
            </a:pPr>
            <a:endParaRPr lang="zh-CN" altLang="zh-CN" sz="2200" dirty="0"/>
          </a:p>
          <a:p>
            <a:pPr indent="0">
              <a:spcBef>
                <a:spcPts val="600"/>
              </a:spcBef>
              <a:spcAft>
                <a:spcPts val="600"/>
              </a:spcAft>
              <a:buFont typeface="Wingdings" panose="05000000000000000000" pitchFamily="2" charset="2"/>
              <a:buNone/>
            </a:pPr>
            <a:r>
              <a:rPr altLang="zh-CN" sz="2200" dirty="0"/>
              <a:t>其中，w = (w1, w2), x = (x1, x2), b 为偏置项，一共有 3 个参数待优化：w1, w2和 b。该感知器的目标函数构造如下：</a:t>
            </a:r>
          </a:p>
          <a:p>
            <a:pPr indent="0">
              <a:spcBef>
                <a:spcPts val="600"/>
              </a:spcBef>
              <a:spcAft>
                <a:spcPts val="600"/>
              </a:spcAft>
              <a:buFont typeface="Wingdings" panose="05000000000000000000" pitchFamily="2" charset="2"/>
              <a:buNone/>
            </a:pPr>
            <a:endParaRPr altLang="zh-CN" sz="2200" dirty="0"/>
          </a:p>
          <a:p>
            <a:pPr indent="0">
              <a:spcBef>
                <a:spcPts val="600"/>
              </a:spcBef>
              <a:spcAft>
                <a:spcPts val="600"/>
              </a:spcAft>
              <a:buFont typeface="Wingdings" panose="05000000000000000000" pitchFamily="2" charset="2"/>
              <a:buNone/>
            </a:pPr>
            <a:r>
              <a:rPr altLang="zh-CN" sz="2200" dirty="0"/>
              <a:t>其中，𝑦为样本的类标记，取值为 0 或 1。</a:t>
            </a:r>
          </a:p>
          <a:p>
            <a:pPr indent="0" fontAlgn="auto">
              <a:lnSpc>
                <a:spcPts val="3000"/>
              </a:lnSpc>
              <a:spcBef>
                <a:spcPts val="600"/>
              </a:spcBef>
              <a:spcAft>
                <a:spcPts val="600"/>
              </a:spcAft>
              <a:buFont typeface="Wingdings" panose="05000000000000000000" pitchFamily="2" charset="2"/>
              <a:buNone/>
            </a:pPr>
            <a:endParaRPr lang="zh-CN" altLang="zh-CN" sz="2000" dirty="0"/>
          </a:p>
        </p:txBody>
      </p:sp>
      <p:pic>
        <p:nvPicPr>
          <p:cNvPr id="4" name="图片 3"/>
          <p:cNvPicPr>
            <a:picLocks noChangeAspect="1"/>
          </p:cNvPicPr>
          <p:nvPr>
            <p:custDataLst>
              <p:tags r:id="rId2"/>
            </p:custDataLst>
          </p:nvPr>
        </p:nvPicPr>
        <p:blipFill>
          <a:blip r:embed="rId6"/>
          <a:stretch>
            <a:fillRect/>
          </a:stretch>
        </p:blipFill>
        <p:spPr>
          <a:xfrm>
            <a:off x="4581525" y="2594610"/>
            <a:ext cx="2758440" cy="548640"/>
          </a:xfrm>
          <a:prstGeom prst="rect">
            <a:avLst/>
          </a:prstGeom>
        </p:spPr>
      </p:pic>
      <p:pic>
        <p:nvPicPr>
          <p:cNvPr id="6" name="图片 5"/>
          <p:cNvPicPr>
            <a:picLocks noChangeAspect="1"/>
          </p:cNvPicPr>
          <p:nvPr>
            <p:custDataLst>
              <p:tags r:id="rId3"/>
            </p:custDataLst>
          </p:nvPr>
        </p:nvPicPr>
        <p:blipFill>
          <a:blip r:embed="rId7"/>
          <a:stretch>
            <a:fillRect/>
          </a:stretch>
        </p:blipFill>
        <p:spPr>
          <a:xfrm>
            <a:off x="3694430" y="3759200"/>
            <a:ext cx="4533900" cy="563880"/>
          </a:xfrm>
          <a:prstGeom prst="rect">
            <a:avLst/>
          </a:prstGeom>
        </p:spPr>
      </p:pic>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custDataLst>
              <p:tags r:id="rId1"/>
            </p:custDataLst>
          </p:nvPr>
        </p:nvSpPr>
        <p:spPr>
          <a:xfrm>
            <a:off x="335915" y="1779270"/>
            <a:ext cx="11250295" cy="4584700"/>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altLang="zh-CN" sz="2200" dirty="0"/>
              <a:t>按照随机梯度下降算法编写该感知器的训练代码，</a:t>
            </a:r>
            <a:r>
              <a:rPr lang="zh-CN" altLang="zh-CN" sz="2000" dirty="0"/>
              <a:t>用面向对象编程方法来写这些代码：</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import torch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import matplotlib.pyplot as plt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#读入数据</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X1=[2.49, 0.50, 2.73, 3.47, 1.38, 1.03, 0.59, 2.25, 0.15, 2.73]</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X2=[2.86, 0.21, 2.91, 2.34, 0.37, 0.27, 1.73, 3.75, 1.45, 3.42]</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Y = [1, 0, 1, 1, 0, 0, 0, 1, 0, 1] #类标记</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X1 = torch.Tensor(X1)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X2 = torch.Tensor(X2)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X = torch.stack((X1,X2),dim=1) #将所有特征数据“组装”为一个张量</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#形状为 torch.Size([10, 2])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Y = torch.Tensor(Y) #形状为 torch.Size([10])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lr = torch.Tensor([0.1]) #设置学习率</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15189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custDataLst>
              <p:tags r:id="rId1"/>
            </p:custDataLst>
          </p:nvPr>
        </p:nvSpPr>
        <p:spPr>
          <a:xfrm>
            <a:off x="532765" y="1716405"/>
            <a:ext cx="11250295" cy="4438650"/>
          </a:xfrm>
          <a:prstGeom prst="rect">
            <a:avLst/>
          </a:prstGeom>
          <a:noFill/>
        </p:spPr>
        <p:txBody>
          <a:bodyPr wrap="square" rtlCol="0">
            <a:spAutoFit/>
          </a:bodyPr>
          <a:lstStyle/>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class Perceptron2():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def __init__(self):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self.w1 = torch.Tensor([0.0]) </a:t>
            </a:r>
            <a:r>
              <a:rPr lang="en-US" altLang="zh-CN" dirty="0">
                <a:solidFill>
                  <a:srgbClr val="00B050"/>
                </a:solidFill>
              </a:rPr>
              <a:t>             </a:t>
            </a:r>
            <a:r>
              <a:rPr lang="zh-CN" altLang="zh-CN" dirty="0">
                <a:solidFill>
                  <a:srgbClr val="00B050"/>
                </a:solidFill>
              </a:rPr>
              <a:t>#定义三个待优化参数（属性）</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self.w2 = torch.Tensor([0.0])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self.b = torch.Tensor([0.0]) </a:t>
            </a:r>
          </a:p>
          <a:p>
            <a:pPr indent="457200" fontAlgn="auto">
              <a:lnSpc>
                <a:spcPts val="1500"/>
              </a:lnSpc>
              <a:spcBef>
                <a:spcPts val="600"/>
              </a:spcBef>
              <a:spcAft>
                <a:spcPts val="600"/>
              </a:spcAft>
              <a:buFont typeface="Wingdings" panose="05000000000000000000" pitchFamily="2" charset="2"/>
              <a:buNone/>
            </a:pPr>
            <a:r>
              <a:rPr lang="zh-CN" altLang="zh-CN" dirty="0">
                <a:solidFill>
                  <a:srgbClr val="00B050"/>
                </a:solidFill>
              </a:rPr>
              <a:t>def f(self, x): </a:t>
            </a:r>
            <a:r>
              <a:rPr lang="en-US" altLang="zh-CN" dirty="0">
                <a:solidFill>
                  <a:srgbClr val="00B050"/>
                </a:solidFill>
              </a:rPr>
              <a:t>              </a:t>
            </a:r>
            <a:r>
              <a:rPr lang="zh-CN" altLang="zh-CN" dirty="0">
                <a:solidFill>
                  <a:srgbClr val="00B050"/>
                </a:solidFill>
              </a:rPr>
              <a:t>#感知器函数的实现代码</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x1, x2 = x[0], x[1]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t = self.w1 * x1 + self.w2 * x2 + self.b</a:t>
            </a:r>
          </a:p>
          <a:p>
            <a:pPr marL="457200" lvl="1" indent="457200" fontAlgn="auto">
              <a:lnSpc>
                <a:spcPts val="1500"/>
              </a:lnSpc>
              <a:spcBef>
                <a:spcPts val="600"/>
              </a:spcBef>
              <a:spcAft>
                <a:spcPts val="600"/>
              </a:spcAft>
              <a:buFont typeface="Wingdings" panose="05000000000000000000" pitchFamily="2" charset="2"/>
              <a:buNone/>
            </a:pPr>
            <a:r>
              <a:rPr lang="zh-CN" altLang="zh-CN" dirty="0">
                <a:solidFill>
                  <a:srgbClr val="00B050"/>
                </a:solidFill>
              </a:rPr>
              <a:t>z = 1.0 / (1 + torch.exp(t)) #运用 sigmoid 函数</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return z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def forward_compute(self, x): #前向计算</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pre_y = self.f(x)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return pre_y #只有一个实数值输</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15189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custDataLst>
              <p:tags r:id="rId1"/>
            </p:custDataLst>
          </p:nvPr>
        </p:nvSpPr>
        <p:spPr>
          <a:xfrm>
            <a:off x="532765" y="1716405"/>
            <a:ext cx="11250295" cy="4784725"/>
          </a:xfrm>
          <a:prstGeom prst="rect">
            <a:avLst/>
          </a:prstGeom>
          <a:noFill/>
        </p:spPr>
        <p:txBody>
          <a:bodyPr wrap="square" rtlCol="0">
            <a:spAutoFit/>
          </a:bodyPr>
          <a:lstStyle/>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perceptron2 = Perceptron2() </a:t>
            </a:r>
            <a:r>
              <a:rPr lang="en-US" altLang="zh-CN" dirty="0">
                <a:solidFill>
                  <a:srgbClr val="00B050"/>
                </a:solidFill>
              </a:rPr>
              <a:t>             </a:t>
            </a:r>
            <a:r>
              <a:rPr lang="zh-CN" altLang="zh-CN" dirty="0">
                <a:solidFill>
                  <a:srgbClr val="00B050"/>
                </a:solidFill>
              </a:rPr>
              <a:t>#创建实例 perceptron2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for ep in range(100): #迭代代数为 100 </a:t>
            </a:r>
          </a:p>
          <a:p>
            <a:pPr indent="457200" fontAlgn="auto">
              <a:lnSpc>
                <a:spcPts val="1500"/>
              </a:lnSpc>
              <a:spcBef>
                <a:spcPts val="600"/>
              </a:spcBef>
              <a:spcAft>
                <a:spcPts val="600"/>
              </a:spcAft>
              <a:buFont typeface="Wingdings" panose="05000000000000000000" pitchFamily="2" charset="2"/>
              <a:buNone/>
            </a:pPr>
            <a:r>
              <a:rPr lang="zh-CN" altLang="zh-CN" dirty="0">
                <a:solidFill>
                  <a:srgbClr val="00B050"/>
                </a:solidFill>
              </a:rPr>
              <a:t>for (x, y) in zip(X, Y):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pre_y = perceptron2.forward_compute(x) </a:t>
            </a:r>
            <a:r>
              <a:rPr lang="en-US" altLang="zh-CN" dirty="0">
                <a:solidFill>
                  <a:srgbClr val="00B050"/>
                </a:solidFill>
              </a:rPr>
              <a:t>               </a:t>
            </a:r>
            <a:r>
              <a:rPr lang="zh-CN" altLang="zh-CN" dirty="0">
                <a:solidFill>
                  <a:srgbClr val="00B050"/>
                </a:solidFill>
              </a:rPr>
              <a:t>#执行前向计算</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x1, x2 = x[0], x[1]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dw1 = ((1 - y) * pre_y - (1 - pre_y) * y) * x1 </a:t>
            </a:r>
            <a:r>
              <a:rPr lang="en-US" altLang="zh-CN" dirty="0">
                <a:solidFill>
                  <a:srgbClr val="00B050"/>
                </a:solidFill>
              </a:rPr>
              <a:t>              </a:t>
            </a:r>
            <a:r>
              <a:rPr lang="zh-CN" altLang="zh-CN" dirty="0">
                <a:solidFill>
                  <a:srgbClr val="00B050"/>
                </a:solidFill>
              </a:rPr>
              <a:t>#目标函数关于 w1 的偏导数</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dw2 = ((1 - y) * pre_y - (1 - pre_y) * y) * x2</a:t>
            </a:r>
            <a:r>
              <a:rPr lang="en-US" altLang="zh-CN" dirty="0">
                <a:solidFill>
                  <a:srgbClr val="00B050"/>
                </a:solidFill>
              </a:rPr>
              <a:t>              </a:t>
            </a:r>
            <a:r>
              <a:rPr lang="zh-CN" altLang="zh-CN" dirty="0">
                <a:solidFill>
                  <a:srgbClr val="00B050"/>
                </a:solidFill>
              </a:rPr>
              <a:t> #目标函数关于 w2 的偏导数</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db = ((1 - y) * pre_y - (1 - pre_y) * y) * 1 </a:t>
            </a:r>
            <a:r>
              <a:rPr lang="en-US" altLang="zh-CN" dirty="0">
                <a:solidFill>
                  <a:srgbClr val="00B050"/>
                </a:solidFill>
              </a:rPr>
              <a:t>                   </a:t>
            </a:r>
            <a:r>
              <a:rPr lang="zh-CN" altLang="zh-CN" dirty="0">
                <a:solidFill>
                  <a:srgbClr val="00B050"/>
                </a:solidFill>
              </a:rPr>
              <a:t>#目标函数关于 b 的偏导数</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perceptron2.w1 = perceptron2.w1 + lr * dw1</a:t>
            </a:r>
            <a:r>
              <a:rPr lang="en-US" altLang="zh-CN" dirty="0">
                <a:solidFill>
                  <a:srgbClr val="00B050"/>
                </a:solidFill>
              </a:rPr>
              <a:t>        </a:t>
            </a:r>
            <a:r>
              <a:rPr lang="zh-CN" altLang="zh-CN" dirty="0">
                <a:solidFill>
                  <a:srgbClr val="00B050"/>
                </a:solidFill>
              </a:rPr>
              <a:t> </a:t>
            </a:r>
            <a:r>
              <a:rPr lang="en-US" altLang="zh-CN" dirty="0">
                <a:solidFill>
                  <a:srgbClr val="00B050"/>
                </a:solidFill>
              </a:rPr>
              <a:t> </a:t>
            </a:r>
            <a:r>
              <a:rPr lang="zh-CN" altLang="zh-CN" dirty="0">
                <a:solidFill>
                  <a:srgbClr val="00B050"/>
                </a:solidFill>
              </a:rPr>
              <a:t>#更新 w1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perceptron2.w2 = perceptron2.w2 + lr * dw2 </a:t>
            </a:r>
            <a:r>
              <a:rPr lang="en-US" altLang="zh-CN" dirty="0">
                <a:solidFill>
                  <a:srgbClr val="00B050"/>
                </a:solidFill>
              </a:rPr>
              <a:t>         </a:t>
            </a:r>
            <a:r>
              <a:rPr lang="zh-CN" altLang="zh-CN" dirty="0">
                <a:solidFill>
                  <a:srgbClr val="00B050"/>
                </a:solidFill>
              </a:rPr>
              <a:t>#更新 w2 </a:t>
            </a:r>
          </a:p>
          <a:p>
            <a:pPr marL="457200" lvl="1" indent="457200" fontAlgn="auto">
              <a:lnSpc>
                <a:spcPts val="1500"/>
              </a:lnSpc>
              <a:spcBef>
                <a:spcPts val="600"/>
              </a:spcBef>
              <a:spcAft>
                <a:spcPts val="600"/>
              </a:spcAft>
              <a:buFont typeface="Wingdings" panose="05000000000000000000" pitchFamily="2" charset="2"/>
              <a:buNone/>
            </a:pPr>
            <a:r>
              <a:rPr lang="zh-CN" altLang="zh-CN" dirty="0">
                <a:solidFill>
                  <a:srgbClr val="00B050"/>
                </a:solidFill>
              </a:rPr>
              <a:t>perceptron2.b = perceptron2.b + lr * db #更新 b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s = '学习到的感知器：pre_y = sigmoid(%0.2f*x1 + %0.2f*x2 + %0.2f)'\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%(perceptron2.w1,perceptron2.w2,perceptron2.b) </a:t>
            </a:r>
          </a:p>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print(s)</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15189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2" name="文本框 1"/>
          <p:cNvSpPr txBox="1"/>
          <p:nvPr>
            <p:custDataLst>
              <p:tags r:id="rId1"/>
            </p:custDataLst>
          </p:nvPr>
        </p:nvSpPr>
        <p:spPr>
          <a:xfrm>
            <a:off x="532765" y="1716405"/>
            <a:ext cx="11250295" cy="3730625"/>
          </a:xfrm>
          <a:prstGeom prst="rect">
            <a:avLst/>
          </a:prstGeom>
          <a:noFill/>
        </p:spPr>
        <p:txBody>
          <a:bodyPr wrap="square" rtlCol="0">
            <a:spAutoFit/>
          </a:bodyPr>
          <a:lstStyle/>
          <a:p>
            <a:pPr indent="0" fontAlgn="auto">
              <a:lnSpc>
                <a:spcPts val="1500"/>
              </a:lnSpc>
              <a:spcBef>
                <a:spcPts val="600"/>
              </a:spcBef>
              <a:spcAft>
                <a:spcPts val="600"/>
              </a:spcAft>
              <a:buFont typeface="Wingdings" panose="05000000000000000000" pitchFamily="2" charset="2"/>
              <a:buNone/>
            </a:pPr>
            <a:r>
              <a:rPr lang="zh-CN" altLang="zh-CN" dirty="0">
                <a:solidFill>
                  <a:srgbClr val="00B050"/>
                </a:solidFill>
              </a:rPr>
              <a:t> </a:t>
            </a:r>
          </a:p>
          <a:p>
            <a:pPr indent="0" fontAlgn="auto">
              <a:lnSpc>
                <a:spcPct val="100000"/>
              </a:lnSpc>
              <a:spcBef>
                <a:spcPts val="600"/>
              </a:spcBef>
              <a:spcAft>
                <a:spcPts val="600"/>
              </a:spcAft>
              <a:buFont typeface="Wingdings" panose="05000000000000000000" pitchFamily="2" charset="2"/>
              <a:buNone/>
            </a:pPr>
            <a:r>
              <a:rPr lang="zh-CN" altLang="zh-CN" dirty="0">
                <a:solidFill>
                  <a:srgbClr val="00B050"/>
                </a:solidFill>
              </a:rPr>
              <a:t>for (x, y) in zip(X, Y): #使用感知器做预测测试</a:t>
            </a:r>
          </a:p>
          <a:p>
            <a:pPr indent="0" fontAlgn="auto">
              <a:lnSpc>
                <a:spcPct val="1000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t = 1 if perceptron2.f(x) &gt; 0.5 else 0 #阶跃变换</a:t>
            </a:r>
          </a:p>
          <a:p>
            <a:pPr indent="0" fontAlgn="auto">
              <a:lnSpc>
                <a:spcPct val="1000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s = '' </a:t>
            </a:r>
          </a:p>
          <a:p>
            <a:pPr indent="0" fontAlgn="auto">
              <a:lnSpc>
                <a:spcPct val="1000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if t == y.item(): </a:t>
            </a:r>
          </a:p>
          <a:p>
            <a:pPr indent="0" fontAlgn="auto">
              <a:lnSpc>
                <a:spcPct val="1000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s = '点(%0.2f, %0.2f)被&lt;正确&gt;分类！'%(x[0],x[1]) </a:t>
            </a:r>
          </a:p>
          <a:p>
            <a:pPr indent="0" fontAlgn="auto">
              <a:lnSpc>
                <a:spcPct val="1000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else: </a:t>
            </a:r>
          </a:p>
          <a:p>
            <a:pPr marL="457200" lvl="1" indent="457200" fontAlgn="auto">
              <a:lnSpc>
                <a:spcPct val="100000"/>
              </a:lnSpc>
              <a:spcBef>
                <a:spcPts val="600"/>
              </a:spcBef>
              <a:spcAft>
                <a:spcPts val="600"/>
              </a:spcAft>
              <a:buFont typeface="Wingdings" panose="05000000000000000000" pitchFamily="2" charset="2"/>
              <a:buNone/>
            </a:pPr>
            <a:r>
              <a:rPr lang="zh-CN" altLang="zh-CN" dirty="0">
                <a:solidFill>
                  <a:srgbClr val="00B050"/>
                </a:solidFill>
              </a:rPr>
              <a:t> s = '点(%0.2f, %0.2f)被&lt;错误&gt;分类！' % (x[0], x[1]) </a:t>
            </a:r>
          </a:p>
          <a:p>
            <a:pPr indent="0" fontAlgn="auto">
              <a:lnSpc>
                <a:spcPct val="100000"/>
              </a:lnSpc>
              <a:spcBef>
                <a:spcPts val="600"/>
              </a:spcBef>
              <a:spcAft>
                <a:spcPts val="600"/>
              </a:spcAft>
              <a:buFont typeface="Wingdings" panose="05000000000000000000" pitchFamily="2" charset="2"/>
              <a:buNone/>
            </a:pPr>
            <a:r>
              <a:rPr lang="zh-CN" altLang="zh-CN" dirty="0">
                <a:solidFill>
                  <a:srgbClr val="00B050"/>
                </a:solidFill>
              </a:rPr>
              <a:t> </a:t>
            </a:r>
            <a:r>
              <a:rPr lang="en-US" altLang="zh-CN" dirty="0">
                <a:solidFill>
                  <a:srgbClr val="00B050"/>
                </a:solidFill>
              </a:rPr>
              <a:t>	</a:t>
            </a:r>
            <a:r>
              <a:rPr lang="zh-CN" altLang="zh-CN" dirty="0">
                <a:solidFill>
                  <a:srgbClr val="00B050"/>
                </a:solidFill>
              </a:rPr>
              <a:t>print(s)</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2.3 </a:t>
            </a:r>
            <a:r>
              <a:rPr lang="zh-CN" altLang="en-US" sz="3200" b="1" dirty="0">
                <a:solidFill>
                  <a:prstClr val="white"/>
                </a:solidFill>
                <a:latin typeface="微软雅黑" panose="020B0503020204020204" pitchFamily="34" charset="-122"/>
                <a:ea typeface="微软雅黑" panose="020B0503020204020204" pitchFamily="34" charset="-122"/>
              </a:rPr>
              <a:t>感知器的训练</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lang="en-US" altLang="zh-CN" sz="2800" b="1" dirty="0">
                <a:solidFill>
                  <a:srgbClr val="C00000"/>
                </a:solidFill>
                <a:sym typeface="+mn-ea"/>
              </a:rPr>
              <a:t>2.3.2  </a:t>
            </a:r>
            <a:r>
              <a:rPr lang="zh-CN" altLang="zh-CN" sz="2800" b="1" dirty="0">
                <a:solidFill>
                  <a:srgbClr val="C00000"/>
                </a:solidFill>
                <a:sym typeface="+mn-ea"/>
              </a:rPr>
              <a:t>面向回归问题的训练方法</a:t>
            </a:r>
            <a:endParaRPr lang="zh-CN" altLang="zh-CN" sz="2800" b="1" dirty="0">
              <a:solidFill>
                <a:srgbClr val="C00000"/>
              </a:solidFill>
            </a:endParaRPr>
          </a:p>
        </p:txBody>
      </p:sp>
      <p:sp>
        <p:nvSpPr>
          <p:cNvPr id="4" name="文本框 3"/>
          <p:cNvSpPr txBox="1"/>
          <p:nvPr>
            <p:custDataLst>
              <p:tags r:id="rId1"/>
            </p:custDataLst>
          </p:nvPr>
        </p:nvSpPr>
        <p:spPr>
          <a:xfrm>
            <a:off x="532765" y="2020570"/>
            <a:ext cx="11250295" cy="429895"/>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altLang="zh-CN" sz="2200" dirty="0"/>
              <a:t>执行上述代码，输出结果如下：</a:t>
            </a:r>
          </a:p>
        </p:txBody>
      </p:sp>
      <p:pic>
        <p:nvPicPr>
          <p:cNvPr id="6" name="图片 5"/>
          <p:cNvPicPr>
            <a:picLocks noChangeAspect="1"/>
          </p:cNvPicPr>
          <p:nvPr>
            <p:custDataLst>
              <p:tags r:id="rId2"/>
            </p:custDataLst>
          </p:nvPr>
        </p:nvPicPr>
        <p:blipFill>
          <a:blip r:embed="rId6"/>
          <a:stretch>
            <a:fillRect/>
          </a:stretch>
        </p:blipFill>
        <p:spPr>
          <a:xfrm>
            <a:off x="591820" y="2691765"/>
            <a:ext cx="6802120" cy="2865120"/>
          </a:xfrm>
          <a:prstGeom prst="rect">
            <a:avLst/>
          </a:prstGeom>
        </p:spPr>
      </p:pic>
      <p:pic>
        <p:nvPicPr>
          <p:cNvPr id="7" name="图片 6"/>
          <p:cNvPicPr>
            <a:picLocks noChangeAspect="1"/>
          </p:cNvPicPr>
          <p:nvPr>
            <p:custDataLst>
              <p:tags r:id="rId3"/>
            </p:custDataLst>
          </p:nvPr>
        </p:nvPicPr>
        <p:blipFill>
          <a:blip r:embed="rId7"/>
          <a:stretch>
            <a:fillRect/>
          </a:stretch>
        </p:blipFill>
        <p:spPr>
          <a:xfrm>
            <a:off x="7767955" y="2607945"/>
            <a:ext cx="3870960" cy="2948940"/>
          </a:xfrm>
          <a:prstGeom prst="rect">
            <a:avLst/>
          </a:prstGeom>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a:fillRect/>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p:nvPr/>
        </p:nvSpPr>
        <p:spPr>
          <a:xfrm>
            <a:off x="4105157" y="1235136"/>
            <a:ext cx="6134218" cy="43877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zh-CN" b="1" dirty="0">
                <a:latin typeface="微软雅黑" panose="020B0503020204020204" pitchFamily="34" charset="-122"/>
                <a:ea typeface="微软雅黑" panose="020B0503020204020204" pitchFamily="34" charset="-122"/>
              </a:rPr>
              <a:t>第</a:t>
            </a:r>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章</a:t>
            </a:r>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感知器</a:t>
            </a:r>
            <a:r>
              <a:rPr lang="en-US" altLang="zh-CN"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神经元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2.1  </a:t>
            </a:r>
            <a:r>
              <a:rPr lang="zh-CN" altLang="zh-CN" b="1" dirty="0">
                <a:latin typeface="微软雅黑" panose="020B0503020204020204" pitchFamily="34" charset="-122"/>
                <a:ea typeface="微软雅黑" panose="020B0503020204020204" pitchFamily="34" charset="-122"/>
              </a:rPr>
              <a:t>感知器的定义</a:t>
            </a:r>
          </a:p>
          <a:p>
            <a:pPr>
              <a:lnSpc>
                <a:spcPct val="150000"/>
              </a:lnSpc>
            </a:pPr>
            <a:r>
              <a:rPr lang="en-US" altLang="zh-CN" b="1" dirty="0">
                <a:latin typeface="微软雅黑" panose="020B0503020204020204" pitchFamily="34" charset="-122"/>
                <a:ea typeface="微软雅黑" panose="020B0503020204020204" pitchFamily="34" charset="-122"/>
              </a:rPr>
              <a:t>2.2  </a:t>
            </a:r>
            <a:r>
              <a:rPr lang="zh-CN" altLang="zh-CN" b="1" dirty="0">
                <a:latin typeface="微软雅黑" panose="020B0503020204020204" pitchFamily="34" charset="-122"/>
                <a:ea typeface="微软雅黑" panose="020B0503020204020204" pitchFamily="34" charset="-122"/>
              </a:rPr>
              <a:t>激活函数</a:t>
            </a:r>
          </a:p>
          <a:p>
            <a:pPr>
              <a:lnSpc>
                <a:spcPct val="150000"/>
              </a:lnSpc>
            </a:pPr>
            <a:r>
              <a:rPr lang="en-US" altLang="zh-CN" b="1" dirty="0">
                <a:latin typeface="微软雅黑" panose="020B0503020204020204" pitchFamily="34" charset="-122"/>
                <a:ea typeface="微软雅黑" panose="020B0503020204020204" pitchFamily="34" charset="-122"/>
              </a:rPr>
              <a:t>2.3  </a:t>
            </a:r>
            <a:r>
              <a:rPr lang="zh-CN" altLang="zh-CN" b="1" dirty="0">
                <a:latin typeface="微软雅黑" panose="020B0503020204020204" pitchFamily="34" charset="-122"/>
                <a:ea typeface="微软雅黑" panose="020B0503020204020204" pitchFamily="34" charset="-122"/>
              </a:rPr>
              <a:t>感知器的训练</a:t>
            </a:r>
          </a:p>
          <a:p>
            <a:pPr>
              <a:lnSpc>
                <a:spcPct val="150000"/>
              </a:lnSpc>
            </a:pPr>
            <a:r>
              <a:rPr lang="en-US" altLang="zh-CN" b="1" dirty="0">
                <a:solidFill>
                  <a:srgbClr val="C00000"/>
                </a:solidFill>
                <a:latin typeface="微软雅黑" panose="020B0503020204020204" pitchFamily="34" charset="-122"/>
                <a:ea typeface="微软雅黑" panose="020B0503020204020204" pitchFamily="34" charset="-122"/>
              </a:rPr>
              <a:t>2.4  </a:t>
            </a:r>
            <a:r>
              <a:rPr lang="zh-CN" altLang="zh-CN" b="1" dirty="0">
                <a:solidFill>
                  <a:srgbClr val="C00000"/>
                </a:solidFill>
                <a:latin typeface="微软雅黑" panose="020B0503020204020204" pitchFamily="34" charset="-122"/>
                <a:ea typeface="微软雅黑" panose="020B0503020204020204" pitchFamily="34" charset="-122"/>
              </a:rPr>
              <a:t>使用</a:t>
            </a:r>
            <a:r>
              <a:rPr lang="en-US" altLang="zh-CN" b="1" dirty="0" err="1">
                <a:solidFill>
                  <a:srgbClr val="C00000"/>
                </a:solidFill>
                <a:latin typeface="微软雅黑" panose="020B0503020204020204" pitchFamily="34" charset="-122"/>
                <a:ea typeface="微软雅黑" panose="020B0503020204020204" pitchFamily="34" charset="-122"/>
              </a:rPr>
              <a:t>PyTorch</a:t>
            </a:r>
            <a:r>
              <a:rPr lang="zh-CN" altLang="zh-CN" b="1" dirty="0">
                <a:solidFill>
                  <a:srgbClr val="C00000"/>
                </a:solidFill>
                <a:latin typeface="微软雅黑" panose="020B0503020204020204" pitchFamily="34" charset="-122"/>
                <a:ea typeface="微软雅黑" panose="020B0503020204020204" pitchFamily="34" charset="-122"/>
              </a:rPr>
              <a:t>框架</a:t>
            </a:r>
          </a:p>
        </p:txBody>
      </p:sp>
      <p:pic>
        <p:nvPicPr>
          <p:cNvPr id="13" name="图片 12"/>
          <p:cNvPicPr>
            <a:picLocks noChangeAspect="1"/>
          </p:cNvPicPr>
          <p:nvPr/>
        </p:nvPicPr>
        <p:blipFill rotWithShape="1">
          <a:blip r:embed="rId4"/>
          <a:srcRect l="18793" t="3704" r="17232" b="4677"/>
          <a:stretch>
            <a:fillRect/>
          </a:stretch>
        </p:blipFill>
        <p:spPr>
          <a:xfrm>
            <a:off x="1207159" y="449739"/>
            <a:ext cx="944881" cy="1353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2.1 </a:t>
            </a:r>
            <a:r>
              <a:rPr lang="zh-CN" altLang="en-US" sz="3200" b="1" dirty="0">
                <a:solidFill>
                  <a:prstClr val="white"/>
                </a:solidFill>
                <a:latin typeface="微软雅黑" panose="020B0503020204020204" pitchFamily="34" charset="-122"/>
                <a:ea typeface="微软雅黑" panose="020B0503020204020204" pitchFamily="34" charset="-122"/>
              </a:rPr>
              <a:t>感知器的定义</a:t>
            </a:r>
          </a:p>
        </p:txBody>
      </p:sp>
      <p:sp>
        <p:nvSpPr>
          <p:cNvPr id="2" name="文本框 1"/>
          <p:cNvSpPr txBox="1"/>
          <p:nvPr/>
        </p:nvSpPr>
        <p:spPr>
          <a:xfrm>
            <a:off x="409203" y="1443841"/>
            <a:ext cx="11077947" cy="3970318"/>
          </a:xfrm>
          <a:prstGeom prst="rect">
            <a:avLst/>
          </a:prstGeom>
          <a:noFill/>
        </p:spPr>
        <p:txBody>
          <a:bodyPr wrap="square" rtlCol="0">
            <a:spAutoFit/>
          </a:bodyPr>
          <a:lstStyle/>
          <a:p>
            <a:r>
              <a:rPr lang="zh-CN" altLang="en-US" sz="2100" b="1" dirty="0"/>
              <a:t>感知器的概念</a:t>
            </a:r>
            <a:r>
              <a:rPr lang="zh-CN" altLang="en-US" sz="2100" dirty="0"/>
              <a:t>：由若干输入的线性组合及其变换构成的计算单元：</a:t>
            </a:r>
            <a:endParaRPr lang="en-US" altLang="zh-CN" sz="2100" dirty="0"/>
          </a:p>
          <a:p>
            <a:endParaRPr lang="en-US" altLang="zh-CN" sz="2100" dirty="0"/>
          </a:p>
          <a:p>
            <a:endParaRPr lang="en-US" altLang="zh-CN" sz="2100" dirty="0"/>
          </a:p>
          <a:p>
            <a:endParaRPr lang="en-US" altLang="zh-CN" sz="2100" dirty="0"/>
          </a:p>
          <a:p>
            <a:endParaRPr lang="en-US" altLang="zh-CN" sz="2100" dirty="0"/>
          </a:p>
          <a:p>
            <a:endParaRPr lang="en-US" altLang="zh-CN" sz="2100" dirty="0"/>
          </a:p>
          <a:p>
            <a:endParaRPr lang="en-US" altLang="zh-CN" sz="2100" dirty="0"/>
          </a:p>
          <a:p>
            <a:endParaRPr lang="en-US" altLang="zh-CN" sz="2100" dirty="0"/>
          </a:p>
          <a:p>
            <a:endParaRPr lang="en-US" altLang="zh-CN" sz="2100" dirty="0"/>
          </a:p>
          <a:p>
            <a:endParaRPr lang="en-US" altLang="zh-CN" sz="2100" dirty="0"/>
          </a:p>
          <a:p>
            <a:endParaRPr lang="en-US" altLang="zh-CN" sz="2100" dirty="0"/>
          </a:p>
          <a:p>
            <a:endParaRPr lang="zh-CN" altLang="zh-CN" sz="2100" dirty="0"/>
          </a:p>
        </p:txBody>
      </p:sp>
      <p:pic>
        <p:nvPicPr>
          <p:cNvPr id="3" name="图片 2"/>
          <p:cNvPicPr>
            <a:picLocks noChangeAspect="1"/>
          </p:cNvPicPr>
          <p:nvPr/>
        </p:nvPicPr>
        <p:blipFill>
          <a:blip r:embed="rId3"/>
          <a:stretch>
            <a:fillRect/>
          </a:stretch>
        </p:blipFill>
        <p:spPr>
          <a:xfrm>
            <a:off x="1098216" y="2611080"/>
            <a:ext cx="3640360" cy="2643188"/>
          </a:xfrm>
          <a:prstGeom prst="rect">
            <a:avLst/>
          </a:prstGeom>
        </p:spPr>
      </p:pic>
      <p:sp>
        <p:nvSpPr>
          <p:cNvPr id="8" name="文本框 7"/>
          <p:cNvSpPr txBox="1"/>
          <p:nvPr/>
        </p:nvSpPr>
        <p:spPr>
          <a:xfrm>
            <a:off x="5427589" y="2786747"/>
            <a:ext cx="5086722" cy="2785378"/>
          </a:xfrm>
          <a:prstGeom prst="rect">
            <a:avLst/>
          </a:prstGeom>
          <a:noFill/>
        </p:spPr>
        <p:txBody>
          <a:bodyPr wrap="square" rtlCol="0">
            <a:spAutoFit/>
          </a:bodyPr>
          <a:lstStyle/>
          <a:p>
            <a:r>
              <a:rPr lang="zh-CN" altLang="en-US" sz="2200" dirty="0"/>
              <a:t>其中，</a:t>
            </a:r>
            <a:r>
              <a:rPr lang="en-US" altLang="zh-CN" sz="2200" i="1" dirty="0" err="1"/>
              <a:t>x</a:t>
            </a:r>
            <a:r>
              <a:rPr lang="en-US" altLang="zh-CN" sz="2200" i="1" baseline="-25000" dirty="0" err="1"/>
              <a:t>1</a:t>
            </a:r>
            <a:r>
              <a:rPr lang="en-US" altLang="zh-CN" sz="2200" dirty="0"/>
              <a:t>, </a:t>
            </a:r>
            <a:r>
              <a:rPr lang="en-US" altLang="zh-CN" sz="2200" i="1" dirty="0" err="1"/>
              <a:t>x</a:t>
            </a:r>
            <a:r>
              <a:rPr lang="en-US" altLang="zh-CN" sz="2200" i="1" baseline="-25000" dirty="0" err="1"/>
              <a:t>2</a:t>
            </a:r>
            <a:r>
              <a:rPr lang="en-US" altLang="zh-CN" sz="2200" dirty="0"/>
              <a:t>, …, </a:t>
            </a:r>
            <a:r>
              <a:rPr lang="en-US" altLang="zh-CN" sz="2200" i="1" dirty="0" err="1"/>
              <a:t>x</a:t>
            </a:r>
            <a:r>
              <a:rPr lang="en-US" altLang="zh-CN" sz="2200" i="1" baseline="-25000" dirty="0" err="1"/>
              <a:t>m</a:t>
            </a:r>
            <a:r>
              <a:rPr lang="en-US" altLang="zh-CN" sz="2200" i="1" dirty="0"/>
              <a:t> </a:t>
            </a:r>
            <a:r>
              <a:rPr lang="zh-CN" altLang="en-US" sz="2200" dirty="0"/>
              <a:t>为</a:t>
            </a:r>
            <a:r>
              <a:rPr lang="en-US" altLang="zh-CN" sz="2200" i="1" dirty="0"/>
              <a:t>m </a:t>
            </a:r>
            <a:r>
              <a:rPr lang="zh-CN" altLang="en-US" sz="2200" dirty="0"/>
              <a:t>个输入，表示一个样本的</a:t>
            </a:r>
            <a:r>
              <a:rPr lang="en-US" altLang="zh-CN" sz="2200" i="1" dirty="0"/>
              <a:t>m </a:t>
            </a:r>
            <a:r>
              <a:rPr lang="zh-CN" altLang="en-US" sz="2200" dirty="0"/>
              <a:t>个特征， </a:t>
            </a:r>
            <a:r>
              <a:rPr lang="en-US" altLang="zh-CN" sz="2200" dirty="0">
                <a:sym typeface="Symbol" panose="05050102010706020507" pitchFamily="18" charset="2"/>
              </a:rPr>
              <a:t></a:t>
            </a:r>
            <a:r>
              <a:rPr lang="zh-CN" altLang="en-US" sz="2200" dirty="0"/>
              <a:t>表示加权求和符号，</a:t>
            </a:r>
            <a:r>
              <a:rPr lang="en-US" altLang="zh-CN" sz="2200" i="1" dirty="0"/>
              <a:t>b </a:t>
            </a:r>
            <a:r>
              <a:rPr lang="zh-CN" altLang="en-US" sz="2200" dirty="0"/>
              <a:t>为偏置项，</a:t>
            </a:r>
            <a:r>
              <a:rPr lang="en-US" altLang="zh-CN" sz="2200" dirty="0">
                <a:sym typeface="Symbol" panose="05050102010706020507" pitchFamily="18" charset="2"/>
              </a:rPr>
              <a:t></a:t>
            </a:r>
            <a:r>
              <a:rPr lang="zh-CN" altLang="en-US" sz="2200" dirty="0"/>
              <a:t>表示一种函数变换，通常称为激活函数。每个输入用一个小圆圈节点表示，它们与大圆圈节点之间都有一条边连接，边上标注的</a:t>
            </a:r>
            <a:r>
              <a:rPr lang="en-US" altLang="zh-CN" sz="2200" i="1" dirty="0" err="1"/>
              <a:t>w</a:t>
            </a:r>
            <a:r>
              <a:rPr lang="en-US" altLang="zh-CN" sz="2200" dirty="0" err="1"/>
              <a:t>1</a:t>
            </a:r>
            <a:r>
              <a:rPr lang="en-US" altLang="zh-CN" sz="2200" dirty="0"/>
              <a:t>, </a:t>
            </a:r>
            <a:r>
              <a:rPr lang="en-US" altLang="zh-CN" sz="2200" i="1" dirty="0" err="1"/>
              <a:t>w</a:t>
            </a:r>
            <a:r>
              <a:rPr lang="en-US" altLang="zh-CN" sz="2200" dirty="0" err="1"/>
              <a:t>2</a:t>
            </a:r>
            <a:r>
              <a:rPr lang="en-US" altLang="zh-CN" sz="2200" dirty="0"/>
              <a:t>, …, </a:t>
            </a:r>
            <a:r>
              <a:rPr lang="en-US" altLang="zh-CN" sz="2200" i="1" dirty="0" err="1"/>
              <a:t>wm</a:t>
            </a:r>
            <a:r>
              <a:rPr lang="en-US" altLang="zh-CN" sz="2200" i="1" dirty="0"/>
              <a:t> </a:t>
            </a:r>
            <a:r>
              <a:rPr lang="zh-CN" altLang="en-US" sz="2200" dirty="0"/>
              <a:t>分别是对应输入的权重参数。</a:t>
            </a:r>
            <a:endParaRPr lang="en-US" altLang="zh-CN" sz="2200" dirty="0"/>
          </a:p>
          <a:p>
            <a:endParaRPr lang="zh-CN" altLang="zh-CN" sz="2100" dirty="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2.4 </a:t>
            </a:r>
            <a:r>
              <a:rPr lang="zh-CN" altLang="en-US" sz="3200" b="1" dirty="0">
                <a:solidFill>
                  <a:prstClr val="white"/>
                </a:solidFill>
                <a:latin typeface="微软雅黑" panose="020B0503020204020204" pitchFamily="34" charset="-122"/>
                <a:ea typeface="微软雅黑" panose="020B0503020204020204" pitchFamily="34" charset="-122"/>
              </a:rPr>
              <a:t>使用 PyTorch 框架</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altLang="zh-CN" sz="2800" b="1" dirty="0">
                <a:solidFill>
                  <a:srgbClr val="C00000"/>
                </a:solidFill>
                <a:sym typeface="+mn-ea"/>
              </a:rPr>
              <a:t>2.</a:t>
            </a:r>
            <a:r>
              <a:rPr lang="en-US" sz="2800" b="1" dirty="0">
                <a:solidFill>
                  <a:srgbClr val="C00000"/>
                </a:solidFill>
                <a:sym typeface="+mn-ea"/>
              </a:rPr>
              <a:t>4.1 </a:t>
            </a:r>
            <a:r>
              <a:rPr altLang="zh-CN" sz="2800" b="1" dirty="0">
                <a:solidFill>
                  <a:srgbClr val="C00000"/>
                </a:solidFill>
                <a:sym typeface="+mn-ea"/>
              </a:rPr>
              <a:t>PyTorch 框架的作用</a:t>
            </a:r>
          </a:p>
        </p:txBody>
      </p:sp>
      <p:sp>
        <p:nvSpPr>
          <p:cNvPr id="2" name="文本框 1"/>
          <p:cNvSpPr txBox="1"/>
          <p:nvPr/>
        </p:nvSpPr>
        <p:spPr>
          <a:xfrm>
            <a:off x="408940" y="1731010"/>
            <a:ext cx="10958195" cy="5123180"/>
          </a:xfrm>
          <a:prstGeom prst="rect">
            <a:avLst/>
          </a:prstGeom>
          <a:noFill/>
        </p:spPr>
        <p:txBody>
          <a:bodyPr wrap="square" rtlCol="0">
            <a:spAutoFit/>
          </a:bodyPr>
          <a:lstStyle/>
          <a:p>
            <a:pPr indent="0" fontAlgn="auto">
              <a:lnSpc>
                <a:spcPct val="150000"/>
              </a:lnSpc>
              <a:spcBef>
                <a:spcPts val="600"/>
              </a:spcBef>
              <a:spcAft>
                <a:spcPts val="600"/>
              </a:spcAft>
              <a:buFont typeface="Wingdings" panose="05000000000000000000" pitchFamily="2" charset="2"/>
              <a:buNone/>
            </a:pPr>
            <a:r>
              <a:rPr sz="2200" dirty="0"/>
              <a:t>编写程序的工作量主要体现在两方面：</a:t>
            </a:r>
          </a:p>
          <a:p>
            <a:pPr indent="0" fontAlgn="auto">
              <a:lnSpc>
                <a:spcPct val="150000"/>
              </a:lnSpc>
              <a:spcBef>
                <a:spcPts val="600"/>
              </a:spcBef>
              <a:spcAft>
                <a:spcPts val="600"/>
              </a:spcAft>
              <a:buFont typeface="Wingdings" panose="05000000000000000000" pitchFamily="2" charset="2"/>
              <a:buNone/>
            </a:pPr>
            <a:r>
              <a:rPr sz="2200" dirty="0"/>
              <a:t>（1）设计模型（包括感知器）的结构，以及让程序能够执行从输入到输出的前向计算；（2）设计目标函数并让程序能够反向计算各参数的梯度及更新这些参数。</a:t>
            </a:r>
          </a:p>
          <a:p>
            <a:pPr indent="0" fontAlgn="auto">
              <a:lnSpc>
                <a:spcPct val="150000"/>
              </a:lnSpc>
              <a:spcBef>
                <a:spcPts val="600"/>
              </a:spcBef>
              <a:spcAft>
                <a:spcPts val="600"/>
              </a:spcAft>
              <a:buFont typeface="Wingdings" panose="05000000000000000000" pitchFamily="2" charset="2"/>
              <a:buNone/>
            </a:pPr>
            <a:r>
              <a:rPr sz="2200" dirty="0"/>
              <a:t>如果有一个工具，它能够自动帮助我们完成梯度计算和参数更新，那么我们就可以将更多的精力放在编写业务逻辑上面，不断提升程序的功能。深度学习框架正是出于这种需要的而推出的。实际上，它不但可以自动完成梯度计算和参数更新，而且提供了大量的辅助功能——通过调用其提供的函数可以轻而易举地实现复杂的业务逻辑，使得深度学习应用开发事半功倍。</a:t>
            </a:r>
          </a:p>
          <a:p>
            <a:pPr indent="0" fontAlgn="auto">
              <a:lnSpc>
                <a:spcPct val="150000"/>
              </a:lnSpc>
              <a:spcBef>
                <a:spcPts val="600"/>
              </a:spcBef>
              <a:spcAft>
                <a:spcPts val="600"/>
              </a:spcAft>
              <a:buFont typeface="Wingdings" panose="05000000000000000000" pitchFamily="2" charset="2"/>
              <a:buNone/>
            </a:pPr>
            <a:endParaRPr sz="2200" dirty="0"/>
          </a:p>
        </p:txBody>
      </p:sp>
      <p:graphicFrame>
        <p:nvGraphicFramePr>
          <p:cNvPr id="4" name="对象 3">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5139" r:id="rId4" imgW="114300" imgH="215900" progId="Equation.KSEE3">
                  <p:embed/>
                </p:oleObj>
              </mc:Choice>
              <mc:Fallback>
                <p:oleObj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2.4 </a:t>
            </a:r>
            <a:r>
              <a:rPr lang="zh-CN" altLang="en-US" sz="3200" b="1" dirty="0">
                <a:solidFill>
                  <a:prstClr val="white"/>
                </a:solidFill>
                <a:latin typeface="微软雅黑" panose="020B0503020204020204" pitchFamily="34" charset="-122"/>
                <a:ea typeface="微软雅黑" panose="020B0503020204020204" pitchFamily="34" charset="-122"/>
              </a:rPr>
              <a:t>使用 PyTorch 框架</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altLang="zh-CN" sz="2800" b="1" dirty="0">
                <a:solidFill>
                  <a:srgbClr val="C00000"/>
                </a:solidFill>
                <a:sym typeface="+mn-ea"/>
              </a:rPr>
              <a:t>2.</a:t>
            </a:r>
            <a:r>
              <a:rPr lang="en-US" sz="2800" b="1" dirty="0">
                <a:solidFill>
                  <a:srgbClr val="C00000"/>
                </a:solidFill>
                <a:sym typeface="+mn-ea"/>
              </a:rPr>
              <a:t>4.1 </a:t>
            </a:r>
            <a:r>
              <a:rPr altLang="zh-CN" sz="2800" b="1" dirty="0">
                <a:solidFill>
                  <a:srgbClr val="C00000"/>
                </a:solidFill>
                <a:sym typeface="+mn-ea"/>
              </a:rPr>
              <a:t>PyTorch 框架的作用</a:t>
            </a:r>
          </a:p>
        </p:txBody>
      </p:sp>
      <p:sp>
        <p:nvSpPr>
          <p:cNvPr id="2" name="文本框 1"/>
          <p:cNvSpPr txBox="1"/>
          <p:nvPr/>
        </p:nvSpPr>
        <p:spPr>
          <a:xfrm>
            <a:off x="408940" y="1829435"/>
            <a:ext cx="10958195" cy="3954145"/>
          </a:xfrm>
          <a:prstGeom prst="rect">
            <a:avLst/>
          </a:prstGeom>
          <a:noFill/>
        </p:spPr>
        <p:txBody>
          <a:bodyPr wrap="square" rtlCol="0">
            <a:spAutoFit/>
          </a:bodyPr>
          <a:lstStyle/>
          <a:p>
            <a:pPr indent="0" fontAlgn="auto">
              <a:lnSpc>
                <a:spcPct val="150000"/>
              </a:lnSpc>
              <a:spcBef>
                <a:spcPts val="600"/>
              </a:spcBef>
              <a:spcAft>
                <a:spcPts val="600"/>
              </a:spcAft>
              <a:buFont typeface="Wingdings" panose="05000000000000000000" pitchFamily="2" charset="2"/>
              <a:buNone/>
            </a:pPr>
            <a:r>
              <a:rPr sz="2200" b="1" dirty="0" err="1"/>
              <a:t>常见的深度学习框架</a:t>
            </a:r>
            <a:r>
              <a:rPr lang="en-US" altLang="zh-CN" sz="2200" dirty="0"/>
              <a:t>: </a:t>
            </a:r>
            <a:r>
              <a:rPr sz="2200" dirty="0"/>
              <a:t> Caffe/</a:t>
            </a:r>
            <a:r>
              <a:rPr sz="2200" dirty="0" err="1"/>
              <a:t>Caffe2、Torch、TensorFlow、Keras、MXNet等</a:t>
            </a:r>
            <a:r>
              <a:rPr sz="2200" dirty="0"/>
              <a:t>。</a:t>
            </a:r>
            <a:endParaRPr lang="en-US" altLang="zh-CN" sz="2200" dirty="0"/>
          </a:p>
          <a:p>
            <a:pPr marL="342900" indent="-342900" fontAlgn="auto">
              <a:lnSpc>
                <a:spcPct val="150000"/>
              </a:lnSpc>
              <a:spcBef>
                <a:spcPts val="600"/>
              </a:spcBef>
              <a:spcAft>
                <a:spcPts val="600"/>
              </a:spcAft>
              <a:buFont typeface="Wingdings" panose="05000000000000000000" pitchFamily="2" charset="2"/>
              <a:buChar char="l"/>
            </a:pPr>
            <a:r>
              <a:rPr sz="2200" dirty="0" err="1"/>
              <a:t>这些框架不但封装了常用的深度学习函数，如卷积、sigmoid、softmax</a:t>
            </a:r>
            <a:r>
              <a:rPr sz="2200" dirty="0"/>
              <a:t> 等，而且支持自动梯度计算和参数更新。利用这些框架，我们只需编写前向计算过程，它们会自动进行梯度计算和反向传播，完成参数的自动更新，大大减少编程人员的工作量。</a:t>
            </a:r>
          </a:p>
          <a:p>
            <a:pPr marL="342900" indent="-342900" fontAlgn="auto">
              <a:lnSpc>
                <a:spcPct val="150000"/>
              </a:lnSpc>
              <a:spcBef>
                <a:spcPts val="600"/>
              </a:spcBef>
              <a:spcAft>
                <a:spcPts val="600"/>
              </a:spcAft>
              <a:buFont typeface="Wingdings" panose="05000000000000000000" pitchFamily="2" charset="2"/>
              <a:buChar char="l"/>
            </a:pPr>
            <a:r>
              <a:rPr sz="2200" dirty="0"/>
              <a:t>在学术界，最常用的框架是 </a:t>
            </a:r>
            <a:r>
              <a:rPr sz="2200" b="1" dirty="0"/>
              <a:t>PyTorch</a:t>
            </a:r>
            <a:r>
              <a:rPr sz="2200" dirty="0"/>
              <a:t>，其次是 TensorFlow。当然，在进行深度学习应用开发时，具体选择哪一种框架，应根据个人的知识结构、易用程度、运行性能、是否真正开源等方面去斟酌。</a:t>
            </a:r>
          </a:p>
        </p:txBody>
      </p:sp>
      <p:graphicFrame>
        <p:nvGraphicFramePr>
          <p:cNvPr id="4" name="对象 3">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6163" r:id="rId4" imgW="114300" imgH="215900" progId="Equation.KSEE3">
                  <p:embed/>
                </p:oleObj>
              </mc:Choice>
              <mc:Fallback>
                <p:oleObj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2.4 </a:t>
            </a:r>
            <a:r>
              <a:rPr lang="zh-CN" altLang="en-US" sz="3200" b="1" dirty="0">
                <a:solidFill>
                  <a:prstClr val="white"/>
                </a:solidFill>
                <a:latin typeface="微软雅黑" panose="020B0503020204020204" pitchFamily="34" charset="-122"/>
                <a:ea typeface="微软雅黑" panose="020B0503020204020204" pitchFamily="34" charset="-122"/>
              </a:rPr>
              <a:t>使用 PyTorch 框架</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sz="2800" b="1" dirty="0">
                <a:solidFill>
                  <a:srgbClr val="C00000"/>
                </a:solidFill>
                <a:sym typeface="+mn-ea"/>
              </a:rPr>
              <a:t>2.4.2 使用 PyTorch 框架实现感知器</a:t>
            </a:r>
          </a:p>
        </p:txBody>
      </p:sp>
      <p:sp>
        <p:nvSpPr>
          <p:cNvPr id="2" name="文本框 1"/>
          <p:cNvSpPr txBox="1"/>
          <p:nvPr/>
        </p:nvSpPr>
        <p:spPr>
          <a:xfrm>
            <a:off x="408940" y="1829435"/>
            <a:ext cx="10958195" cy="3907790"/>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lang="zh-CN" altLang="zh-CN" sz="2200" b="1" dirty="0">
                <a:sym typeface="+mn-ea"/>
              </a:rPr>
              <a:t>【例</a:t>
            </a:r>
            <a:r>
              <a:rPr lang="en-US" altLang="zh-CN" sz="2200" b="1" dirty="0">
                <a:sym typeface="+mn-ea"/>
              </a:rPr>
              <a:t>2.5</a:t>
            </a:r>
            <a:r>
              <a:rPr lang="zh-CN" altLang="zh-CN" sz="2200" b="1" dirty="0">
                <a:sym typeface="+mn-ea"/>
              </a:rPr>
              <a:t>】</a:t>
            </a:r>
            <a:r>
              <a:rPr lang="zh-CN" altLang="zh-CN" sz="2200" dirty="0">
                <a:sym typeface="+mn-ea"/>
              </a:rPr>
              <a:t>使用 PyTorch 框架实现例 2.4 的感知器功能。</a:t>
            </a:r>
          </a:p>
          <a:p>
            <a:pPr indent="0">
              <a:spcBef>
                <a:spcPts val="600"/>
              </a:spcBef>
              <a:spcAft>
                <a:spcPts val="600"/>
              </a:spcAft>
              <a:buFont typeface="Wingdings" panose="05000000000000000000" pitchFamily="2" charset="2"/>
              <a:buNone/>
            </a:pPr>
            <a:r>
              <a:rPr sz="2200" dirty="0"/>
              <a:t>为了运用 PyTorch 框架，一般都需要使用面向对象编程方法，即先定义类，然后创建类</a:t>
            </a:r>
          </a:p>
          <a:p>
            <a:pPr indent="0">
              <a:spcBef>
                <a:spcPts val="600"/>
              </a:spcBef>
              <a:spcAft>
                <a:spcPts val="600"/>
              </a:spcAft>
              <a:buFont typeface="Wingdings" panose="05000000000000000000" pitchFamily="2" charset="2"/>
              <a:buNone/>
            </a:pPr>
            <a:r>
              <a:rPr sz="2200" dirty="0"/>
              <a:t>的对象，进而通过调用对象的方法来实现学习功能。这是因为我们需要通过创建新类才能继承类 nn.Module，而该类封装了 PyTorch 框架提供的诸多强大的功能，包括梯度计算和参数更新功能等。</a:t>
            </a:r>
          </a:p>
          <a:p>
            <a:pPr indent="0">
              <a:spcBef>
                <a:spcPts val="600"/>
              </a:spcBef>
              <a:spcAft>
                <a:spcPts val="600"/>
              </a:spcAft>
              <a:buFont typeface="Wingdings" panose="05000000000000000000" pitchFamily="2" charset="2"/>
              <a:buNone/>
            </a:pPr>
            <a:r>
              <a:rPr sz="2200" dirty="0"/>
              <a:t>在例 2.4 中，我们已经通过定义类 Perceptron2 来实现感知器功能。在此，为运用 PyTorch</a:t>
            </a:r>
          </a:p>
          <a:p>
            <a:pPr indent="0">
              <a:spcBef>
                <a:spcPts val="600"/>
              </a:spcBef>
              <a:spcAft>
                <a:spcPts val="600"/>
              </a:spcAft>
              <a:buFont typeface="Wingdings" panose="05000000000000000000" pitchFamily="2" charset="2"/>
              <a:buNone/>
            </a:pPr>
            <a:r>
              <a:rPr sz="2200" dirty="0"/>
              <a:t>框架，我们首先对类 Perceptron2 做两个地方的修改：一是让类 Perceptron2 继承类 nn.Module，同时要在代码开头引入 torch.nn 模块：</a:t>
            </a:r>
          </a:p>
          <a:p>
            <a:pPr indent="0">
              <a:spcBef>
                <a:spcPts val="600"/>
              </a:spcBef>
              <a:spcAft>
                <a:spcPts val="600"/>
              </a:spcAft>
              <a:buFont typeface="Wingdings" panose="05000000000000000000" pitchFamily="2" charset="2"/>
              <a:buNone/>
            </a:pPr>
            <a:r>
              <a:rPr sz="2200" dirty="0">
                <a:solidFill>
                  <a:srgbClr val="00B050"/>
                </a:solidFill>
              </a:rPr>
              <a:t>import torch.nn as nn</a:t>
            </a:r>
          </a:p>
        </p:txBody>
      </p:sp>
      <p:graphicFrame>
        <p:nvGraphicFramePr>
          <p:cNvPr id="4" name="对象 3">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7187" r:id="rId4" imgW="114300" imgH="215900" progId="Equation.KSEE3">
                  <p:embed/>
                </p:oleObj>
              </mc:Choice>
              <mc:Fallback>
                <p:oleObj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2.4 </a:t>
            </a:r>
            <a:r>
              <a:rPr lang="zh-CN" altLang="en-US" sz="3200" b="1" dirty="0">
                <a:solidFill>
                  <a:prstClr val="white"/>
                </a:solidFill>
                <a:latin typeface="微软雅黑" panose="020B0503020204020204" pitchFamily="34" charset="-122"/>
                <a:ea typeface="微软雅黑" panose="020B0503020204020204" pitchFamily="34" charset="-122"/>
              </a:rPr>
              <a:t>使用 PyTorch 框架</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sz="2800" b="1" dirty="0">
                <a:solidFill>
                  <a:srgbClr val="C00000"/>
                </a:solidFill>
                <a:sym typeface="+mn-ea"/>
              </a:rPr>
              <a:t>2.4.2 使用 PyTorch 框架实现感知器</a:t>
            </a:r>
          </a:p>
        </p:txBody>
      </p:sp>
      <p:sp>
        <p:nvSpPr>
          <p:cNvPr id="2" name="文本框 1"/>
          <p:cNvSpPr txBox="1"/>
          <p:nvPr/>
        </p:nvSpPr>
        <p:spPr>
          <a:xfrm>
            <a:off x="408940" y="1779270"/>
            <a:ext cx="11624945" cy="4523105"/>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sz="2000" dirty="0">
                <a:solidFill>
                  <a:schemeClr val="tx1"/>
                </a:solidFill>
              </a:rPr>
              <a:t>二是要在类 Perceptron2 的__init__(self)方法中添加一种特殊的方法：super(Perceptron2,self).__init__()，它解决了子类调用父类方法的一些问题；或者去掉所有的参数，写成super().__init__()。</a:t>
            </a:r>
          </a:p>
          <a:p>
            <a:pPr indent="0">
              <a:spcBef>
                <a:spcPts val="600"/>
              </a:spcBef>
              <a:spcAft>
                <a:spcPts val="600"/>
              </a:spcAft>
              <a:buFont typeface="Wingdings" panose="05000000000000000000" pitchFamily="2" charset="2"/>
              <a:buNone/>
            </a:pPr>
            <a:r>
              <a:rPr sz="2000" dirty="0">
                <a:solidFill>
                  <a:schemeClr val="tx1"/>
                </a:solidFill>
              </a:rPr>
              <a:t>在此基础上，主要再修改三个地方： （1）告诉 PyTorch 框架哪些参数需要更新。为此，删__init__(self)方法中原来定义三个变量 w1, w2 和 b 的代码</a:t>
            </a:r>
            <a:r>
              <a:rPr lang="zh-CN" sz="2000" dirty="0">
                <a:solidFill>
                  <a:schemeClr val="tx1"/>
                </a:solidFill>
              </a:rPr>
              <a:t>：</a:t>
            </a:r>
          </a:p>
          <a:p>
            <a:pPr indent="0">
              <a:spcBef>
                <a:spcPts val="600"/>
              </a:spcBef>
              <a:spcAft>
                <a:spcPts val="600"/>
              </a:spcAft>
              <a:buFont typeface="Wingdings" panose="05000000000000000000" pitchFamily="2" charset="2"/>
              <a:buNone/>
            </a:pPr>
            <a:r>
              <a:rPr lang="zh-CN" dirty="0">
                <a:solidFill>
                  <a:srgbClr val="00B050"/>
                </a:solidFill>
              </a:rPr>
              <a:t>self.w1 = torch.Tensor([0.0]) </a:t>
            </a:r>
          </a:p>
          <a:p>
            <a:pPr indent="0">
              <a:spcBef>
                <a:spcPts val="600"/>
              </a:spcBef>
              <a:spcAft>
                <a:spcPts val="600"/>
              </a:spcAft>
              <a:buFont typeface="Wingdings" panose="05000000000000000000" pitchFamily="2" charset="2"/>
              <a:buNone/>
            </a:pPr>
            <a:r>
              <a:rPr lang="zh-CN" dirty="0">
                <a:solidFill>
                  <a:srgbClr val="00B050"/>
                </a:solidFill>
              </a:rPr>
              <a:t>self.w2 = torch.Tensor([0.0]) </a:t>
            </a:r>
          </a:p>
          <a:p>
            <a:pPr indent="0">
              <a:spcBef>
                <a:spcPts val="600"/>
              </a:spcBef>
              <a:spcAft>
                <a:spcPts val="600"/>
              </a:spcAft>
              <a:buFont typeface="Wingdings" panose="05000000000000000000" pitchFamily="2" charset="2"/>
              <a:buNone/>
            </a:pPr>
            <a:r>
              <a:rPr lang="zh-CN" dirty="0">
                <a:solidFill>
                  <a:srgbClr val="00B050"/>
                </a:solidFill>
              </a:rPr>
              <a:t>self.b = torch.Tensor([0.0])</a:t>
            </a:r>
          </a:p>
          <a:p>
            <a:pPr indent="0">
              <a:spcBef>
                <a:spcPts val="600"/>
              </a:spcBef>
              <a:spcAft>
                <a:spcPts val="600"/>
              </a:spcAft>
              <a:buFont typeface="Wingdings" panose="05000000000000000000" pitchFamily="2" charset="2"/>
              <a:buNone/>
            </a:pPr>
            <a:r>
              <a:rPr sz="2000" dirty="0"/>
              <a:t>修改为下列代码：</a:t>
            </a:r>
          </a:p>
          <a:p>
            <a:pPr indent="0">
              <a:spcBef>
                <a:spcPts val="600"/>
              </a:spcBef>
              <a:spcAft>
                <a:spcPts val="600"/>
              </a:spcAft>
              <a:buFont typeface="Wingdings" panose="05000000000000000000" pitchFamily="2" charset="2"/>
              <a:buNone/>
            </a:pPr>
            <a:r>
              <a:rPr lang="zh-CN" sz="1800" dirty="0">
                <a:solidFill>
                  <a:srgbClr val="00B050"/>
                </a:solidFill>
              </a:rPr>
              <a:t>self.w1 = nn.Parameter(torch.Tensor([0.0])) </a:t>
            </a:r>
          </a:p>
          <a:p>
            <a:pPr indent="0">
              <a:spcBef>
                <a:spcPts val="600"/>
              </a:spcBef>
              <a:spcAft>
                <a:spcPts val="600"/>
              </a:spcAft>
              <a:buFont typeface="Wingdings" panose="05000000000000000000" pitchFamily="2" charset="2"/>
              <a:buNone/>
            </a:pPr>
            <a:r>
              <a:rPr lang="zh-CN" sz="1800" dirty="0">
                <a:solidFill>
                  <a:srgbClr val="00B050"/>
                </a:solidFill>
              </a:rPr>
              <a:t>self.w2 = nn.Parameter(torch.Tensor([0.0])) </a:t>
            </a:r>
          </a:p>
          <a:p>
            <a:pPr indent="0">
              <a:spcBef>
                <a:spcPts val="600"/>
              </a:spcBef>
              <a:spcAft>
                <a:spcPts val="600"/>
              </a:spcAft>
              <a:buFont typeface="Wingdings" panose="05000000000000000000" pitchFamily="2" charset="2"/>
              <a:buNone/>
            </a:pPr>
            <a:r>
              <a:rPr lang="zh-CN" sz="1800" dirty="0">
                <a:solidFill>
                  <a:srgbClr val="00B050"/>
                </a:solidFill>
              </a:rPr>
              <a:t>self.b = nn.Parameter(torch.Tensor([0.0]))</a:t>
            </a:r>
          </a:p>
        </p:txBody>
      </p:sp>
      <p:graphicFrame>
        <p:nvGraphicFramePr>
          <p:cNvPr id="4" name="对象 3">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8211" r:id="rId4" imgW="114300" imgH="215900" progId="Equation.KSEE3">
                  <p:embed/>
                </p:oleObj>
              </mc:Choice>
              <mc:Fallback>
                <p:oleObj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2.4 </a:t>
            </a:r>
            <a:r>
              <a:rPr lang="zh-CN" altLang="en-US" sz="3200" b="1" dirty="0">
                <a:solidFill>
                  <a:prstClr val="white"/>
                </a:solidFill>
                <a:latin typeface="微软雅黑" panose="020B0503020204020204" pitchFamily="34" charset="-122"/>
                <a:ea typeface="微软雅黑" panose="020B0503020204020204" pitchFamily="34" charset="-122"/>
              </a:rPr>
              <a:t>使用 PyTorch 框架</a:t>
            </a:r>
          </a:p>
        </p:txBody>
      </p:sp>
      <p:sp>
        <p:nvSpPr>
          <p:cNvPr id="5" name="文本框 4"/>
          <p:cNvSpPr txBox="1"/>
          <p:nvPr/>
        </p:nvSpPr>
        <p:spPr>
          <a:xfrm>
            <a:off x="409203" y="1257300"/>
            <a:ext cx="11373594" cy="521970"/>
          </a:xfrm>
          <a:prstGeom prst="rect">
            <a:avLst/>
          </a:prstGeom>
          <a:noFill/>
        </p:spPr>
        <p:txBody>
          <a:bodyPr wrap="square" rtlCol="0">
            <a:spAutoFit/>
          </a:bodyPr>
          <a:lstStyle/>
          <a:p>
            <a:r>
              <a:rPr sz="2800" b="1" dirty="0">
                <a:solidFill>
                  <a:srgbClr val="C00000"/>
                </a:solidFill>
                <a:sym typeface="+mn-ea"/>
              </a:rPr>
              <a:t>2.4.2 使用 PyTorch 框架实现感知器</a:t>
            </a:r>
          </a:p>
        </p:txBody>
      </p:sp>
      <p:sp>
        <p:nvSpPr>
          <p:cNvPr id="2" name="文本框 1"/>
          <p:cNvSpPr txBox="1"/>
          <p:nvPr/>
        </p:nvSpPr>
        <p:spPr>
          <a:xfrm>
            <a:off x="408940" y="1779270"/>
            <a:ext cx="11624945" cy="3570208"/>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sz="2200" dirty="0">
                <a:solidFill>
                  <a:schemeClr val="tx1"/>
                </a:solidFill>
              </a:rPr>
              <a:t>（2）选择优化器和设置学习率。优化器有很多种，其中 Adam </a:t>
            </a:r>
            <a:r>
              <a:rPr sz="2200" dirty="0" err="1">
                <a:solidFill>
                  <a:schemeClr val="tx1"/>
                </a:solidFill>
              </a:rPr>
              <a:t>已经被验证在多种场合下均有较好性能的优化器，一般选择它作为优化器。在本例中，我们设置如下</a:t>
            </a:r>
            <a:r>
              <a:rPr lang="zh-CN" sz="2200" dirty="0">
                <a:solidFill>
                  <a:schemeClr val="tx1"/>
                </a:solidFill>
              </a:rPr>
              <a:t>：</a:t>
            </a:r>
            <a:endParaRPr lang="en-US" altLang="zh-CN" sz="2200" dirty="0">
              <a:solidFill>
                <a:schemeClr val="tx1"/>
              </a:solidFill>
            </a:endParaRPr>
          </a:p>
          <a:p>
            <a:pPr indent="0">
              <a:spcBef>
                <a:spcPts val="1200"/>
              </a:spcBef>
              <a:spcAft>
                <a:spcPts val="1200"/>
              </a:spcAft>
              <a:buFont typeface="Wingdings" panose="05000000000000000000" pitchFamily="2" charset="2"/>
              <a:buNone/>
            </a:pPr>
            <a:r>
              <a:rPr lang="zh-CN" sz="2200" dirty="0">
                <a:solidFill>
                  <a:srgbClr val="00B050"/>
                </a:solidFill>
              </a:rPr>
              <a:t>optimizer = torch.optim.Adam(perceptron2.parameters(), lr=0.1)</a:t>
            </a:r>
          </a:p>
          <a:p>
            <a:pPr indent="0">
              <a:spcBef>
                <a:spcPts val="600"/>
              </a:spcBef>
              <a:spcAft>
                <a:spcPts val="600"/>
              </a:spcAft>
              <a:buFont typeface="Wingdings" panose="05000000000000000000" pitchFamily="2" charset="2"/>
              <a:buNone/>
            </a:pPr>
            <a:r>
              <a:rPr sz="2200" dirty="0" err="1"/>
              <a:t>其中，perceptron2.parameters</a:t>
            </a:r>
            <a:r>
              <a:rPr sz="2200" dirty="0"/>
              <a:t>()</a:t>
            </a:r>
            <a:r>
              <a:rPr sz="2200" dirty="0" err="1"/>
              <a:t>包含了实例</a:t>
            </a:r>
            <a:r>
              <a:rPr sz="2200" dirty="0"/>
              <a:t> </a:t>
            </a:r>
            <a:r>
              <a:rPr sz="2200" dirty="0" err="1"/>
              <a:t>perceptron2</a:t>
            </a:r>
            <a:r>
              <a:rPr sz="2200" dirty="0"/>
              <a:t> </a:t>
            </a:r>
            <a:r>
              <a:rPr sz="2200" dirty="0" err="1"/>
              <a:t>中所有需要优化的参数，Adam</a:t>
            </a:r>
            <a:r>
              <a:rPr sz="2200" dirty="0"/>
              <a:t> </a:t>
            </a:r>
            <a:r>
              <a:rPr sz="2200" dirty="0" err="1"/>
              <a:t>将自动对这些参数进行求导和优化。我们也可以直接打印这些参数出来查看</a:t>
            </a:r>
            <a:r>
              <a:rPr sz="2200" dirty="0"/>
              <a:t>：</a:t>
            </a:r>
            <a:endParaRPr lang="en-US" altLang="zh-CN" sz="2200" dirty="0"/>
          </a:p>
          <a:p>
            <a:pPr indent="0">
              <a:spcBef>
                <a:spcPts val="600"/>
              </a:spcBef>
              <a:buFont typeface="Wingdings" panose="05000000000000000000" pitchFamily="2" charset="2"/>
              <a:buNone/>
            </a:pPr>
            <a:r>
              <a:rPr lang="zh-CN" sz="2200" dirty="0">
                <a:solidFill>
                  <a:srgbClr val="00B050"/>
                </a:solidFill>
              </a:rPr>
              <a:t>for e in perceptron2.parameters(): </a:t>
            </a:r>
          </a:p>
          <a:p>
            <a:pPr indent="0">
              <a:spcAft>
                <a:spcPts val="600"/>
              </a:spcAft>
              <a:buFont typeface="Wingdings" panose="05000000000000000000" pitchFamily="2" charset="2"/>
              <a:buNone/>
            </a:pPr>
            <a:r>
              <a:rPr lang="zh-CN" sz="2200" dirty="0">
                <a:solidFill>
                  <a:srgbClr val="00B050"/>
                </a:solidFill>
              </a:rPr>
              <a:t> </a:t>
            </a:r>
            <a:r>
              <a:rPr lang="en-US" altLang="zh-CN" sz="2200" dirty="0">
                <a:solidFill>
                  <a:srgbClr val="00B050"/>
                </a:solidFill>
              </a:rPr>
              <a:t>	</a:t>
            </a:r>
            <a:r>
              <a:rPr lang="zh-CN" sz="2200" dirty="0">
                <a:solidFill>
                  <a:srgbClr val="00B050"/>
                </a:solidFill>
              </a:rPr>
              <a:t>print(e.data)</a:t>
            </a:r>
          </a:p>
          <a:p>
            <a:pPr indent="0">
              <a:spcBef>
                <a:spcPts val="600"/>
              </a:spcBef>
              <a:spcAft>
                <a:spcPts val="600"/>
              </a:spcAft>
              <a:buFont typeface="Wingdings" panose="05000000000000000000" pitchFamily="2" charset="2"/>
              <a:buNone/>
            </a:pPr>
            <a:r>
              <a:rPr sz="2200" dirty="0" err="1"/>
              <a:t>另外，lr</a:t>
            </a:r>
            <a:r>
              <a:rPr sz="2200" dirty="0"/>
              <a:t>=0.1 表示学习率设置为 0.1，也可根据需要进行更改。其默认值为 0.01。</a:t>
            </a:r>
          </a:p>
        </p:txBody>
      </p:sp>
      <p:graphicFrame>
        <p:nvGraphicFramePr>
          <p:cNvPr id="4" name="对象 3">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9235" r:id="rId4" imgW="114300" imgH="215900" progId="Equation.KSEE3">
                  <p:embed/>
                </p:oleObj>
              </mc:Choice>
              <mc:Fallback>
                <p:oleObj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2.4 </a:t>
            </a:r>
            <a:r>
              <a:rPr lang="zh-CN" altLang="en-US" sz="3200" b="1" dirty="0">
                <a:solidFill>
                  <a:prstClr val="white"/>
                </a:solidFill>
                <a:latin typeface="微软雅黑" panose="020B0503020204020204" pitchFamily="34" charset="-122"/>
                <a:ea typeface="微软雅黑" panose="020B0503020204020204" pitchFamily="34" charset="-122"/>
              </a:rPr>
              <a:t>使用 PyTorch 框架</a:t>
            </a:r>
          </a:p>
        </p:txBody>
      </p:sp>
      <p:sp>
        <p:nvSpPr>
          <p:cNvPr id="5" name="文本框 4"/>
          <p:cNvSpPr txBox="1"/>
          <p:nvPr/>
        </p:nvSpPr>
        <p:spPr>
          <a:xfrm>
            <a:off x="409203" y="1151890"/>
            <a:ext cx="11373594" cy="521970"/>
          </a:xfrm>
          <a:prstGeom prst="rect">
            <a:avLst/>
          </a:prstGeom>
          <a:noFill/>
        </p:spPr>
        <p:txBody>
          <a:bodyPr wrap="square" rtlCol="0">
            <a:spAutoFit/>
          </a:bodyPr>
          <a:lstStyle/>
          <a:p>
            <a:r>
              <a:rPr sz="2800" b="1" dirty="0">
                <a:solidFill>
                  <a:srgbClr val="C00000"/>
                </a:solidFill>
                <a:sym typeface="+mn-ea"/>
              </a:rPr>
              <a:t>2.4.2 使用 PyTorch 框架实现感知器</a:t>
            </a:r>
          </a:p>
        </p:txBody>
      </p:sp>
      <p:sp>
        <p:nvSpPr>
          <p:cNvPr id="2" name="文本框 1"/>
          <p:cNvSpPr txBox="1"/>
          <p:nvPr/>
        </p:nvSpPr>
        <p:spPr>
          <a:xfrm>
            <a:off x="283210" y="1673860"/>
            <a:ext cx="11624945" cy="4769485"/>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sz="2000" dirty="0">
                <a:solidFill>
                  <a:schemeClr val="tx1"/>
                </a:solidFill>
              </a:rPr>
              <a:t>（3）让 PyTorch 框架执行反向传播和自动的梯度计算和参数更新。为此，可删除原来程序中用于计算梯度和更新参数的代码：</a:t>
            </a:r>
          </a:p>
          <a:p>
            <a:pPr indent="0">
              <a:spcBef>
                <a:spcPts val="600"/>
              </a:spcBef>
              <a:spcAft>
                <a:spcPts val="600"/>
              </a:spcAft>
              <a:buFont typeface="Wingdings" panose="05000000000000000000" pitchFamily="2" charset="2"/>
              <a:buNone/>
            </a:pPr>
            <a:r>
              <a:rPr lang="zh-CN" sz="1600" dirty="0">
                <a:solidFill>
                  <a:srgbClr val="00B050"/>
                </a:solidFill>
              </a:rPr>
              <a:t>dw1 = ((1 - y) * pre_y - (1 - pre_y) * y) * x1 #目标函数关于 w1 的偏导数</a:t>
            </a:r>
          </a:p>
          <a:p>
            <a:pPr indent="0">
              <a:spcBef>
                <a:spcPts val="600"/>
              </a:spcBef>
              <a:spcAft>
                <a:spcPts val="600"/>
              </a:spcAft>
              <a:buFont typeface="Wingdings" panose="05000000000000000000" pitchFamily="2" charset="2"/>
              <a:buNone/>
            </a:pPr>
            <a:r>
              <a:rPr lang="zh-CN" sz="1600" dirty="0">
                <a:solidFill>
                  <a:srgbClr val="00B050"/>
                </a:solidFill>
              </a:rPr>
              <a:t>dw2 = ((1 - y) * pre_y - (1 - pre_y) * y) * x2 #目标函数关于 w2 的偏导数</a:t>
            </a:r>
          </a:p>
          <a:p>
            <a:pPr indent="0">
              <a:spcBef>
                <a:spcPts val="600"/>
              </a:spcBef>
              <a:spcAft>
                <a:spcPts val="600"/>
              </a:spcAft>
              <a:buFont typeface="Wingdings" panose="05000000000000000000" pitchFamily="2" charset="2"/>
              <a:buNone/>
            </a:pPr>
            <a:r>
              <a:rPr lang="zh-CN" sz="1600" dirty="0">
                <a:solidFill>
                  <a:srgbClr val="00B050"/>
                </a:solidFill>
              </a:rPr>
              <a:t>db = ((1 - y) * pre_y - (1 - pre_y) * y) * 1 #目标函数关于 b 的偏导数</a:t>
            </a:r>
          </a:p>
          <a:p>
            <a:pPr indent="0">
              <a:spcBef>
                <a:spcPts val="600"/>
              </a:spcBef>
              <a:spcAft>
                <a:spcPts val="600"/>
              </a:spcAft>
              <a:buFont typeface="Wingdings" panose="05000000000000000000" pitchFamily="2" charset="2"/>
              <a:buNone/>
            </a:pPr>
            <a:r>
              <a:rPr lang="zh-CN" sz="1600" dirty="0">
                <a:solidFill>
                  <a:srgbClr val="00B050"/>
                </a:solidFill>
              </a:rPr>
              <a:t>perceptron2.w1 = perceptron2.w1 + lr * dw1 #更新 w1 </a:t>
            </a:r>
          </a:p>
          <a:p>
            <a:pPr indent="0">
              <a:spcBef>
                <a:spcPts val="600"/>
              </a:spcBef>
              <a:spcAft>
                <a:spcPts val="600"/>
              </a:spcAft>
              <a:buFont typeface="Wingdings" panose="05000000000000000000" pitchFamily="2" charset="2"/>
              <a:buNone/>
            </a:pPr>
            <a:r>
              <a:rPr lang="zh-CN" sz="1600" dirty="0">
                <a:solidFill>
                  <a:srgbClr val="00B050"/>
                </a:solidFill>
              </a:rPr>
              <a:t>perceptron2.w2 = perceptron2.w2 + lr * dw2 #更新 w2 </a:t>
            </a:r>
          </a:p>
          <a:p>
            <a:pPr indent="0">
              <a:spcBef>
                <a:spcPts val="600"/>
              </a:spcBef>
              <a:spcAft>
                <a:spcPts val="600"/>
              </a:spcAft>
              <a:buFont typeface="Wingdings" panose="05000000000000000000" pitchFamily="2" charset="2"/>
              <a:buNone/>
            </a:pPr>
            <a:r>
              <a:rPr lang="zh-CN" sz="1600" dirty="0">
                <a:solidFill>
                  <a:srgbClr val="00B050"/>
                </a:solidFill>
              </a:rPr>
              <a:t>perceptron2.b = perceptron2.b + lr * db #更新 b</a:t>
            </a:r>
          </a:p>
          <a:p>
            <a:pPr indent="0">
              <a:spcBef>
                <a:spcPts val="600"/>
              </a:spcBef>
              <a:spcAft>
                <a:spcPts val="600"/>
              </a:spcAft>
              <a:buFont typeface="Wingdings" panose="05000000000000000000" pitchFamily="2" charset="2"/>
              <a:buNone/>
            </a:pPr>
            <a:r>
              <a:rPr sz="2000" dirty="0"/>
              <a:t>改为如下代码：</a:t>
            </a:r>
          </a:p>
          <a:p>
            <a:pPr algn="l">
              <a:spcBef>
                <a:spcPts val="600"/>
              </a:spcBef>
              <a:spcAft>
                <a:spcPts val="600"/>
              </a:spcAft>
              <a:buClrTx/>
              <a:buSzTx/>
              <a:buFont typeface="Wingdings" panose="05000000000000000000" pitchFamily="2" charset="2"/>
              <a:buNone/>
            </a:pPr>
            <a:r>
              <a:rPr lang="zh-CN" sz="1600" dirty="0">
                <a:solidFill>
                  <a:srgbClr val="00B050"/>
                </a:solidFill>
              </a:rPr>
              <a:t>optimizer.zero_grad() #对参数的梯度清零，去掉以前保存的梯度，否则会自动累加梯度</a:t>
            </a:r>
          </a:p>
          <a:p>
            <a:pPr algn="l">
              <a:spcBef>
                <a:spcPts val="600"/>
              </a:spcBef>
              <a:spcAft>
                <a:spcPts val="600"/>
              </a:spcAft>
              <a:buClrTx/>
              <a:buSzTx/>
              <a:buFont typeface="Wingdings" panose="05000000000000000000" pitchFamily="2" charset="2"/>
              <a:buNone/>
            </a:pPr>
            <a:r>
              <a:rPr lang="zh-CN" sz="1600" dirty="0">
                <a:solidFill>
                  <a:srgbClr val="00B050"/>
                </a:solidFill>
              </a:rPr>
              <a:t>loss.backward() #反向转播并计算各参数的梯度</a:t>
            </a:r>
          </a:p>
          <a:p>
            <a:pPr algn="l">
              <a:spcBef>
                <a:spcPts val="600"/>
              </a:spcBef>
              <a:spcAft>
                <a:spcPts val="600"/>
              </a:spcAft>
              <a:buClrTx/>
              <a:buSzTx/>
              <a:buFont typeface="Wingdings" panose="05000000000000000000" pitchFamily="2" charset="2"/>
              <a:buNone/>
            </a:pPr>
            <a:r>
              <a:rPr lang="zh-CN" sz="1600" dirty="0">
                <a:solidFill>
                  <a:srgbClr val="00B050"/>
                </a:solidFill>
              </a:rPr>
              <a:t>optimizer.step() #利用梯度更新参数</a:t>
            </a:r>
          </a:p>
        </p:txBody>
      </p:sp>
      <p:graphicFrame>
        <p:nvGraphicFramePr>
          <p:cNvPr id="4" name="对象 3">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9" r:id="rId4" imgW="114300" imgH="215900" progId="Equation.KSEE3">
                  <p:embed/>
                </p:oleObj>
              </mc:Choice>
              <mc:Fallback>
                <p:oleObj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2.4 </a:t>
            </a:r>
            <a:r>
              <a:rPr lang="zh-CN" altLang="en-US" sz="3200" b="1" dirty="0">
                <a:solidFill>
                  <a:prstClr val="white"/>
                </a:solidFill>
                <a:latin typeface="微软雅黑" panose="020B0503020204020204" pitchFamily="34" charset="-122"/>
                <a:ea typeface="微软雅黑" panose="020B0503020204020204" pitchFamily="34" charset="-122"/>
              </a:rPr>
              <a:t>使用 PyTorch 框架</a:t>
            </a:r>
          </a:p>
        </p:txBody>
      </p:sp>
      <p:sp>
        <p:nvSpPr>
          <p:cNvPr id="5" name="文本框 4"/>
          <p:cNvSpPr txBox="1"/>
          <p:nvPr/>
        </p:nvSpPr>
        <p:spPr>
          <a:xfrm>
            <a:off x="409203" y="1151890"/>
            <a:ext cx="11373594" cy="521970"/>
          </a:xfrm>
          <a:prstGeom prst="rect">
            <a:avLst/>
          </a:prstGeom>
          <a:noFill/>
        </p:spPr>
        <p:txBody>
          <a:bodyPr wrap="square" rtlCol="0">
            <a:spAutoFit/>
          </a:bodyPr>
          <a:lstStyle/>
          <a:p>
            <a:r>
              <a:rPr sz="2800" b="1" dirty="0">
                <a:solidFill>
                  <a:srgbClr val="C00000"/>
                </a:solidFill>
                <a:sym typeface="+mn-ea"/>
              </a:rPr>
              <a:t>2.4.2 使用 PyTorch 框架实现感知器</a:t>
            </a:r>
          </a:p>
        </p:txBody>
      </p:sp>
      <p:sp>
        <p:nvSpPr>
          <p:cNvPr id="2" name="文本框 1"/>
          <p:cNvSpPr txBox="1"/>
          <p:nvPr/>
        </p:nvSpPr>
        <p:spPr>
          <a:xfrm>
            <a:off x="283210" y="1673860"/>
            <a:ext cx="11624945" cy="3938270"/>
          </a:xfrm>
          <a:prstGeom prst="rect">
            <a:avLst/>
          </a:prstGeom>
          <a:noFill/>
        </p:spPr>
        <p:txBody>
          <a:bodyPr wrap="square" rtlCol="0">
            <a:spAutoFit/>
          </a:bodyPr>
          <a:lstStyle/>
          <a:p>
            <a:pPr indent="0">
              <a:spcBef>
                <a:spcPts val="600"/>
              </a:spcBef>
              <a:spcAft>
                <a:spcPts val="600"/>
              </a:spcAft>
              <a:buFont typeface="Wingdings" panose="05000000000000000000" pitchFamily="2" charset="2"/>
              <a:buNone/>
            </a:pPr>
            <a:r>
              <a:rPr sz="2000" dirty="0">
                <a:solidFill>
                  <a:schemeClr val="tx1"/>
                </a:solidFill>
              </a:rPr>
              <a:t>另外，我们还利用 nn 模块提供的函数来构造目标函数（损失函数），代码如下：</a:t>
            </a:r>
          </a:p>
          <a:p>
            <a:pPr indent="0">
              <a:spcBef>
                <a:spcPts val="600"/>
              </a:spcBef>
              <a:spcAft>
                <a:spcPts val="600"/>
              </a:spcAft>
              <a:buFont typeface="Wingdings" panose="05000000000000000000" pitchFamily="2" charset="2"/>
              <a:buNone/>
            </a:pPr>
            <a:r>
              <a:rPr lang="zh-CN" sz="1800" dirty="0">
                <a:solidFill>
                  <a:srgbClr val="00B050"/>
                </a:solidFill>
              </a:rPr>
              <a:t>loss = nn.BCELoss()(pre_y, y)</a:t>
            </a:r>
          </a:p>
          <a:p>
            <a:pPr indent="0">
              <a:spcBef>
                <a:spcPts val="600"/>
              </a:spcBef>
              <a:spcAft>
                <a:spcPts val="600"/>
              </a:spcAft>
              <a:buFont typeface="Wingdings" panose="05000000000000000000" pitchFamily="2" charset="2"/>
              <a:buNone/>
            </a:pPr>
            <a:r>
              <a:rPr sz="2000" dirty="0"/>
              <a:t>该语句实际上就是用 PyTorch 函数来表示我们定义的目标函数。该目标函数的数学公式如下：</a:t>
            </a:r>
          </a:p>
          <a:p>
            <a:pPr indent="0">
              <a:spcBef>
                <a:spcPts val="600"/>
              </a:spcBef>
              <a:spcAft>
                <a:spcPts val="600"/>
              </a:spcAft>
              <a:buFont typeface="Wingdings" panose="05000000000000000000" pitchFamily="2" charset="2"/>
              <a:buNone/>
            </a:pPr>
            <a:endParaRPr sz="2000" dirty="0"/>
          </a:p>
          <a:p>
            <a:pPr indent="0">
              <a:spcBef>
                <a:spcPts val="600"/>
              </a:spcBef>
              <a:spcAft>
                <a:spcPts val="600"/>
              </a:spcAft>
              <a:buFont typeface="Wingdings" panose="05000000000000000000" pitchFamily="2" charset="2"/>
              <a:buNone/>
            </a:pPr>
            <a:r>
              <a:rPr sz="2000" dirty="0"/>
              <a:t>我们可以自己编写目标函数的实现代码，然后调用它。例如：</a:t>
            </a:r>
          </a:p>
          <a:p>
            <a:pPr indent="0">
              <a:spcBef>
                <a:spcPts val="600"/>
              </a:spcBef>
              <a:spcAft>
                <a:spcPts val="600"/>
              </a:spcAft>
              <a:buFont typeface="Wingdings" panose="05000000000000000000" pitchFamily="2" charset="2"/>
              <a:buNone/>
            </a:pPr>
            <a:r>
              <a:rPr lang="zh-CN" dirty="0">
                <a:solidFill>
                  <a:srgbClr val="00B050"/>
                </a:solidFill>
              </a:rPr>
              <a:t>def L(pre_y, y): #定义目标函数</a:t>
            </a:r>
          </a:p>
          <a:p>
            <a:pPr indent="457200">
              <a:spcBef>
                <a:spcPts val="600"/>
              </a:spcBef>
              <a:spcAft>
                <a:spcPts val="600"/>
              </a:spcAft>
              <a:buFont typeface="Wingdings" panose="05000000000000000000" pitchFamily="2" charset="2"/>
              <a:buNone/>
            </a:pPr>
            <a:r>
              <a:rPr lang="zh-CN" dirty="0">
                <a:solidFill>
                  <a:srgbClr val="00B050"/>
                </a:solidFill>
              </a:rPr>
              <a:t> loss = -y * torch.log(pre_y) - (1.0 - y) * torch.log(1.0 - pre_y) </a:t>
            </a:r>
          </a:p>
          <a:p>
            <a:pPr indent="0">
              <a:spcBef>
                <a:spcPts val="600"/>
              </a:spcBef>
              <a:spcAft>
                <a:spcPts val="600"/>
              </a:spcAft>
              <a:buFont typeface="Wingdings" panose="05000000000000000000" pitchFamily="2" charset="2"/>
              <a:buNone/>
            </a:pPr>
            <a:r>
              <a:rPr lang="zh-CN" dirty="0">
                <a:solidFill>
                  <a:srgbClr val="00B050"/>
                </a:solidFill>
              </a:rPr>
              <a:t> </a:t>
            </a:r>
            <a:r>
              <a:rPr lang="en-US" altLang="zh-CN" dirty="0">
                <a:solidFill>
                  <a:srgbClr val="00B050"/>
                </a:solidFill>
              </a:rPr>
              <a:t>	</a:t>
            </a:r>
            <a:r>
              <a:rPr lang="zh-CN" dirty="0">
                <a:solidFill>
                  <a:srgbClr val="00B050"/>
                </a:solidFill>
              </a:rPr>
              <a:t>return loss </a:t>
            </a:r>
          </a:p>
          <a:p>
            <a:pPr indent="0">
              <a:spcBef>
                <a:spcPts val="600"/>
              </a:spcBef>
              <a:spcAft>
                <a:spcPts val="600"/>
              </a:spcAft>
              <a:buFont typeface="Wingdings" panose="05000000000000000000" pitchFamily="2" charset="2"/>
              <a:buNone/>
            </a:pPr>
            <a:r>
              <a:rPr lang="zh-CN" dirty="0">
                <a:solidFill>
                  <a:srgbClr val="00B050"/>
                </a:solidFill>
              </a:rPr>
              <a:t>loss = L(pre_y, y)</a:t>
            </a:r>
          </a:p>
        </p:txBody>
      </p:sp>
      <p:graphicFrame>
        <p:nvGraphicFramePr>
          <p:cNvPr id="4" name="对象 3">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1283" r:id="rId5" imgW="114300" imgH="215900" progId="Equation.KSEE3">
                  <p:embed/>
                </p:oleObj>
              </mc:Choice>
              <mc:Fallback>
                <p:oleObj r:id="rId5" imgW="114300" imgH="215900" progId="Equation.KSEE3">
                  <p:embed/>
                  <p:pic>
                    <p:nvPicPr>
                      <p:cNvPr id="0" name="图片 1024"/>
                      <p:cNvPicPr/>
                      <p:nvPr/>
                    </p:nvPicPr>
                    <p:blipFill>
                      <a:blip r:embed="rId6"/>
                      <a:stretch>
                        <a:fillRect/>
                      </a:stretch>
                    </p:blipFill>
                    <p:spPr>
                      <a:xfrm>
                        <a:off x="6038850" y="3321050"/>
                        <a:ext cx="114300" cy="215900"/>
                      </a:xfrm>
                      <a:prstGeom prst="rect">
                        <a:avLst/>
                      </a:prstGeom>
                    </p:spPr>
                  </p:pic>
                </p:oleObj>
              </mc:Fallback>
            </mc:AlternateContent>
          </a:graphicData>
        </a:graphic>
      </p:graphicFrame>
      <p:pic>
        <p:nvPicPr>
          <p:cNvPr id="3" name="图片 2"/>
          <p:cNvPicPr>
            <a:picLocks noChangeAspect="1"/>
          </p:cNvPicPr>
          <p:nvPr>
            <p:custDataLst>
              <p:tags r:id="rId2"/>
            </p:custDataLst>
          </p:nvPr>
        </p:nvPicPr>
        <p:blipFill>
          <a:blip r:embed="rId7"/>
          <a:stretch>
            <a:fillRect/>
          </a:stretch>
        </p:blipFill>
        <p:spPr>
          <a:xfrm>
            <a:off x="4039870" y="3011170"/>
            <a:ext cx="3451860" cy="525780"/>
          </a:xfrm>
          <a:prstGeom prst="rect">
            <a:avLst/>
          </a:prstGeom>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2.4 </a:t>
            </a:r>
            <a:r>
              <a:rPr lang="zh-CN" altLang="en-US" sz="3200" b="1" dirty="0">
                <a:solidFill>
                  <a:prstClr val="white"/>
                </a:solidFill>
                <a:latin typeface="微软雅黑" panose="020B0503020204020204" pitchFamily="34" charset="-122"/>
                <a:ea typeface="微软雅黑" panose="020B0503020204020204" pitchFamily="34" charset="-122"/>
              </a:rPr>
              <a:t>使用 PyTorch 框架</a:t>
            </a:r>
          </a:p>
        </p:txBody>
      </p:sp>
      <p:sp>
        <p:nvSpPr>
          <p:cNvPr id="5" name="文本框 4"/>
          <p:cNvSpPr txBox="1"/>
          <p:nvPr/>
        </p:nvSpPr>
        <p:spPr>
          <a:xfrm>
            <a:off x="409203" y="1151890"/>
            <a:ext cx="11373594" cy="521970"/>
          </a:xfrm>
          <a:prstGeom prst="rect">
            <a:avLst/>
          </a:prstGeom>
          <a:noFill/>
        </p:spPr>
        <p:txBody>
          <a:bodyPr wrap="square" rtlCol="0">
            <a:spAutoFit/>
          </a:bodyPr>
          <a:lstStyle/>
          <a:p>
            <a:r>
              <a:rPr sz="2800" b="1" dirty="0">
                <a:solidFill>
                  <a:srgbClr val="C00000"/>
                </a:solidFill>
                <a:sym typeface="+mn-ea"/>
              </a:rPr>
              <a:t>2.4.2 使用 PyTorch 框架实现感知器</a:t>
            </a:r>
          </a:p>
        </p:txBody>
      </p:sp>
      <p:sp>
        <p:nvSpPr>
          <p:cNvPr id="2" name="文本框 1"/>
          <p:cNvSpPr txBox="1"/>
          <p:nvPr/>
        </p:nvSpPr>
        <p:spPr>
          <a:xfrm>
            <a:off x="283210" y="1673860"/>
            <a:ext cx="11624945" cy="4554220"/>
          </a:xfrm>
          <a:prstGeom prst="rect">
            <a:avLst/>
          </a:prstGeom>
          <a:noFill/>
        </p:spPr>
        <p:txBody>
          <a:bodyPr wrap="square" rtlCol="0">
            <a:spAutoFit/>
          </a:bodyPr>
          <a:lstStyle/>
          <a:p>
            <a:pPr indent="0" fontAlgn="auto">
              <a:lnSpc>
                <a:spcPct val="150000"/>
              </a:lnSpc>
              <a:spcBef>
                <a:spcPts val="600"/>
              </a:spcBef>
              <a:spcAft>
                <a:spcPts val="600"/>
              </a:spcAft>
              <a:buFont typeface="Wingdings" panose="05000000000000000000" pitchFamily="2" charset="2"/>
              <a:buNone/>
            </a:pPr>
            <a:r>
              <a:rPr sz="2000" dirty="0"/>
              <a:t>一个感知器可以视为一个神经元，而神经网络是由多个神经元组成的计算网络。PyTorch 框架提供了 nn.Linear()函数来创建一个由多个神经元组成的神经网络层。当一个网络中只有一个网络层，而且该层中只有一个神经元，那么该网络实际上就是由一个神经元（感知器）组成了。带偏置项的单个神经元（感知器）可用下列代码创建：</a:t>
            </a:r>
          </a:p>
          <a:p>
            <a:pPr indent="0" fontAlgn="auto">
              <a:lnSpc>
                <a:spcPct val="150000"/>
              </a:lnSpc>
              <a:spcBef>
                <a:spcPts val="600"/>
              </a:spcBef>
              <a:spcAft>
                <a:spcPts val="600"/>
              </a:spcAft>
              <a:buFont typeface="Wingdings" panose="05000000000000000000" pitchFamily="2" charset="2"/>
              <a:buNone/>
            </a:pPr>
            <a:r>
              <a:rPr sz="2000" dirty="0">
                <a:solidFill>
                  <a:srgbClr val="00B050"/>
                </a:solidFill>
              </a:rPr>
              <a:t>nn.Linear(in_features=m, out_features=1, bias=True)</a:t>
            </a:r>
          </a:p>
          <a:p>
            <a:pPr indent="0" fontAlgn="auto">
              <a:lnSpc>
                <a:spcPct val="150000"/>
              </a:lnSpc>
              <a:spcBef>
                <a:spcPts val="600"/>
              </a:spcBef>
              <a:spcAft>
                <a:spcPts val="600"/>
              </a:spcAft>
              <a:buFont typeface="Wingdings" panose="05000000000000000000" pitchFamily="2" charset="2"/>
              <a:buNone/>
            </a:pPr>
            <a:r>
              <a:rPr sz="2000" dirty="0"/>
              <a:t>其中，in_features=m 表示输入样本的特征个数为 m，out_features=1 表示仅有一个神经元，因而也只有一个输出，bias=True 表示为每个神经元设置一个偏置项（如果有多个神经元的话）。但该函数没有设置任何的激活函数。 执行该函数时，其涉及的 m+1 参数都自动被设置为可训练参数，而不需要 nn.Parameter()再做设置。</a:t>
            </a:r>
          </a:p>
        </p:txBody>
      </p:sp>
      <p:graphicFrame>
        <p:nvGraphicFramePr>
          <p:cNvPr id="4" name="对象 3">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2307" r:id="rId4" imgW="114300" imgH="215900" progId="Equation.KSEE3">
                  <p:embed/>
                </p:oleObj>
              </mc:Choice>
              <mc:Fallback>
                <p:oleObj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2.4 </a:t>
            </a:r>
            <a:r>
              <a:rPr lang="zh-CN" altLang="en-US" sz="3200" b="1" dirty="0">
                <a:solidFill>
                  <a:prstClr val="white"/>
                </a:solidFill>
                <a:latin typeface="微软雅黑" panose="020B0503020204020204" pitchFamily="34" charset="-122"/>
                <a:ea typeface="微软雅黑" panose="020B0503020204020204" pitchFamily="34" charset="-122"/>
              </a:rPr>
              <a:t>使用 PyTorch 框架</a:t>
            </a:r>
          </a:p>
        </p:txBody>
      </p:sp>
      <p:sp>
        <p:nvSpPr>
          <p:cNvPr id="5" name="文本框 4"/>
          <p:cNvSpPr txBox="1"/>
          <p:nvPr/>
        </p:nvSpPr>
        <p:spPr>
          <a:xfrm>
            <a:off x="409203" y="1151890"/>
            <a:ext cx="11373594" cy="521970"/>
          </a:xfrm>
          <a:prstGeom prst="rect">
            <a:avLst/>
          </a:prstGeom>
          <a:noFill/>
        </p:spPr>
        <p:txBody>
          <a:bodyPr wrap="square" rtlCol="0">
            <a:spAutoFit/>
          </a:bodyPr>
          <a:lstStyle/>
          <a:p>
            <a:r>
              <a:rPr sz="2800" b="1" dirty="0">
                <a:solidFill>
                  <a:srgbClr val="C00000"/>
                </a:solidFill>
                <a:sym typeface="+mn-ea"/>
              </a:rPr>
              <a:t>2.4.2 使用 PyTorch 框架实现感知器</a:t>
            </a:r>
          </a:p>
        </p:txBody>
      </p:sp>
      <p:sp>
        <p:nvSpPr>
          <p:cNvPr id="2" name="文本框 1"/>
          <p:cNvSpPr txBox="1"/>
          <p:nvPr/>
        </p:nvSpPr>
        <p:spPr>
          <a:xfrm>
            <a:off x="283210" y="1673860"/>
            <a:ext cx="11624945" cy="4399915"/>
          </a:xfrm>
          <a:prstGeom prst="rect">
            <a:avLst/>
          </a:prstGeom>
          <a:noFill/>
        </p:spPr>
        <p:txBody>
          <a:bodyPr wrap="square" rtlCol="0">
            <a:spAutoFit/>
          </a:bodyPr>
          <a:lstStyle/>
          <a:p>
            <a:pPr indent="0" fontAlgn="auto">
              <a:lnSpc>
                <a:spcPct val="150000"/>
              </a:lnSpc>
              <a:spcBef>
                <a:spcPts val="600"/>
              </a:spcBef>
              <a:spcAft>
                <a:spcPts val="600"/>
              </a:spcAft>
              <a:buFont typeface="Wingdings" panose="05000000000000000000" pitchFamily="2" charset="2"/>
              <a:buNone/>
            </a:pPr>
            <a:r>
              <a:rPr sz="2000" dirty="0"/>
              <a:t>【例 2.6】利用 nn.Linear()函数来创建感知器，实现例 2.4 和例 2.5 的功能要求。</a:t>
            </a:r>
          </a:p>
          <a:p>
            <a:pPr indent="0" fontAlgn="auto">
              <a:lnSpc>
                <a:spcPct val="150000"/>
              </a:lnSpc>
              <a:spcBef>
                <a:spcPts val="600"/>
              </a:spcBef>
              <a:spcAft>
                <a:spcPts val="600"/>
              </a:spcAft>
              <a:buFont typeface="Wingdings" panose="05000000000000000000" pitchFamily="2" charset="2"/>
              <a:buNone/>
            </a:pPr>
            <a:r>
              <a:rPr sz="2000" dirty="0"/>
              <a:t>从上述对 nn.Linear()函数的介绍可以知道，由于一个样本有两个特征值，要实现本例的要求，主要是修改例 2.5 程序中的下面代码：</a:t>
            </a:r>
          </a:p>
          <a:p>
            <a:pPr indent="0" fontAlgn="auto">
              <a:lnSpc>
                <a:spcPts val="1500"/>
              </a:lnSpc>
              <a:spcBef>
                <a:spcPts val="600"/>
              </a:spcBef>
              <a:spcAft>
                <a:spcPts val="600"/>
              </a:spcAft>
              <a:buFont typeface="Wingdings" panose="05000000000000000000" pitchFamily="2" charset="2"/>
              <a:buNone/>
            </a:pPr>
            <a:r>
              <a:rPr dirty="0">
                <a:solidFill>
                  <a:srgbClr val="00B050"/>
                </a:solidFill>
              </a:rPr>
              <a:t>self.w1 = nn.Parameter(torch.Tensor([0.0])) </a:t>
            </a:r>
          </a:p>
          <a:p>
            <a:pPr indent="0" fontAlgn="auto">
              <a:lnSpc>
                <a:spcPts val="1500"/>
              </a:lnSpc>
              <a:spcBef>
                <a:spcPts val="600"/>
              </a:spcBef>
              <a:spcAft>
                <a:spcPts val="600"/>
              </a:spcAft>
              <a:buFont typeface="Wingdings" panose="05000000000000000000" pitchFamily="2" charset="2"/>
              <a:buNone/>
            </a:pPr>
            <a:r>
              <a:rPr dirty="0">
                <a:solidFill>
                  <a:srgbClr val="00B050"/>
                </a:solidFill>
              </a:rPr>
              <a:t>self.w2 = nn.Parameter(torch.Tensor([0.0])) </a:t>
            </a:r>
          </a:p>
          <a:p>
            <a:pPr indent="0" fontAlgn="auto">
              <a:lnSpc>
                <a:spcPts val="1500"/>
              </a:lnSpc>
              <a:spcBef>
                <a:spcPts val="600"/>
              </a:spcBef>
              <a:spcAft>
                <a:spcPts val="600"/>
              </a:spcAft>
              <a:buFont typeface="Wingdings" panose="05000000000000000000" pitchFamily="2" charset="2"/>
              <a:buNone/>
            </a:pPr>
            <a:r>
              <a:rPr dirty="0">
                <a:solidFill>
                  <a:srgbClr val="00B050"/>
                </a:solidFill>
              </a:rPr>
              <a:t>self.b = nn.Parameter(torch.Tensor([0.0]))</a:t>
            </a:r>
          </a:p>
          <a:p>
            <a:pPr indent="0" fontAlgn="auto">
              <a:lnSpc>
                <a:spcPts val="1500"/>
              </a:lnSpc>
              <a:spcBef>
                <a:spcPts val="600"/>
              </a:spcBef>
              <a:spcAft>
                <a:spcPts val="600"/>
              </a:spcAft>
              <a:buFont typeface="Wingdings" panose="05000000000000000000" pitchFamily="2" charset="2"/>
              <a:buNone/>
            </a:pPr>
            <a:endParaRPr sz="2000" dirty="0">
              <a:solidFill>
                <a:srgbClr val="00B050"/>
              </a:solidFill>
            </a:endParaRPr>
          </a:p>
          <a:p>
            <a:pPr indent="0" fontAlgn="auto">
              <a:lnSpc>
                <a:spcPts val="1500"/>
              </a:lnSpc>
              <a:spcBef>
                <a:spcPts val="600"/>
              </a:spcBef>
              <a:spcAft>
                <a:spcPts val="600"/>
              </a:spcAft>
              <a:buFont typeface="Wingdings" panose="05000000000000000000" pitchFamily="2" charset="2"/>
              <a:buNone/>
            </a:pPr>
            <a:r>
              <a:rPr sz="2000" dirty="0"/>
              <a:t>将其改为：</a:t>
            </a:r>
          </a:p>
          <a:p>
            <a:pPr indent="0" fontAlgn="auto">
              <a:lnSpc>
                <a:spcPts val="1500"/>
              </a:lnSpc>
              <a:spcBef>
                <a:spcPts val="600"/>
              </a:spcBef>
              <a:spcAft>
                <a:spcPts val="600"/>
              </a:spcAft>
              <a:buFont typeface="Wingdings" panose="05000000000000000000" pitchFamily="2" charset="2"/>
              <a:buNone/>
            </a:pPr>
            <a:r>
              <a:rPr dirty="0">
                <a:solidFill>
                  <a:srgbClr val="00B050"/>
                </a:solidFill>
              </a:rPr>
              <a:t>self.fc = nn.Linear(in_features=2, out_features=1, bias=True)</a:t>
            </a:r>
          </a:p>
          <a:p>
            <a:pPr indent="0" fontAlgn="auto">
              <a:lnSpc>
                <a:spcPts val="1500"/>
              </a:lnSpc>
              <a:spcBef>
                <a:spcPts val="600"/>
              </a:spcBef>
              <a:spcAft>
                <a:spcPts val="600"/>
              </a:spcAft>
              <a:buFont typeface="Wingdings" panose="05000000000000000000" pitchFamily="2" charset="2"/>
              <a:buNone/>
            </a:pPr>
            <a:endParaRPr dirty="0">
              <a:solidFill>
                <a:srgbClr val="00B050"/>
              </a:solidFill>
            </a:endParaRPr>
          </a:p>
          <a:p>
            <a:pPr algn="l" fontAlgn="auto">
              <a:lnSpc>
                <a:spcPts val="1500"/>
              </a:lnSpc>
              <a:spcBef>
                <a:spcPts val="600"/>
              </a:spcBef>
              <a:spcAft>
                <a:spcPts val="600"/>
              </a:spcAft>
              <a:buClrTx/>
              <a:buSzTx/>
              <a:buFont typeface="Wingdings" panose="05000000000000000000" pitchFamily="2" charset="2"/>
              <a:buNone/>
            </a:pPr>
            <a:r>
              <a:rPr sz="2000" dirty="0"/>
              <a:t>该语句创建了有两个特征值输入、带一个偏置项的感知器。其他与此相关的代码也做相应的变动。</a:t>
            </a:r>
          </a:p>
        </p:txBody>
      </p:sp>
      <p:graphicFrame>
        <p:nvGraphicFramePr>
          <p:cNvPr id="4" name="对象 3">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3331" r:id="rId4" imgW="114300" imgH="215900" progId="Equation.KSEE3">
                  <p:embed/>
                </p:oleObj>
              </mc:Choice>
              <mc:Fallback>
                <p:oleObj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2.5  </a:t>
            </a:r>
            <a:r>
              <a:rPr lang="zh-CN" altLang="zh-CN" sz="3200" b="1" dirty="0">
                <a:solidFill>
                  <a:prstClr val="white"/>
                </a:solidFill>
                <a:latin typeface="微软雅黑" panose="020B0503020204020204" pitchFamily="34" charset="-122"/>
                <a:ea typeface="微软雅黑" panose="020B0503020204020204" pitchFamily="34" charset="-122"/>
              </a:rPr>
              <a:t>本章小结</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764342" y="1695329"/>
            <a:ext cx="4942443" cy="4615815"/>
          </a:xfrm>
          <a:prstGeom prst="rect">
            <a:avLst/>
          </a:prstGeom>
          <a:noFill/>
        </p:spPr>
        <p:txBody>
          <a:bodyPr wrap="square" rtlCol="0">
            <a:spAutoFit/>
          </a:bodyPr>
          <a:lstStyle/>
          <a:p>
            <a:pPr>
              <a:lnSpc>
                <a:spcPct val="150000"/>
              </a:lnSpc>
            </a:pPr>
            <a:r>
              <a:rPr lang="zh-CN" altLang="zh-CN" sz="2800" b="1" dirty="0"/>
              <a:t>本章内容：</a:t>
            </a:r>
          </a:p>
          <a:p>
            <a:pPr marL="457200" indent="-457200">
              <a:lnSpc>
                <a:spcPct val="150000"/>
              </a:lnSpc>
              <a:buFont typeface="Wingdings" panose="05000000000000000000" pitchFamily="2" charset="2"/>
              <a:buChar char="l"/>
            </a:pPr>
            <a:r>
              <a:rPr lang="zh-CN" altLang="zh-CN" sz="2800" dirty="0"/>
              <a:t>感知器</a:t>
            </a:r>
          </a:p>
          <a:p>
            <a:pPr marL="457200" indent="-457200">
              <a:lnSpc>
                <a:spcPct val="150000"/>
              </a:lnSpc>
              <a:buFont typeface="Wingdings" panose="05000000000000000000" pitchFamily="2" charset="2"/>
              <a:buChar char="l"/>
            </a:pPr>
            <a:r>
              <a:rPr lang="zh-CN" altLang="zh-CN" sz="2800" dirty="0"/>
              <a:t>监督学习和无监督学习</a:t>
            </a:r>
          </a:p>
          <a:p>
            <a:pPr marL="457200" indent="-457200">
              <a:lnSpc>
                <a:spcPct val="150000"/>
              </a:lnSpc>
              <a:buFont typeface="Wingdings" panose="05000000000000000000" pitchFamily="2" charset="2"/>
              <a:buChar char="l"/>
            </a:pPr>
            <a:r>
              <a:rPr lang="zh-CN" altLang="zh-CN" sz="2800" dirty="0"/>
              <a:t>线性回归、逻辑归回、分类</a:t>
            </a:r>
          </a:p>
          <a:p>
            <a:pPr marL="457200" indent="-457200">
              <a:lnSpc>
                <a:spcPct val="150000"/>
              </a:lnSpc>
              <a:buFont typeface="Wingdings" panose="05000000000000000000" pitchFamily="2" charset="2"/>
              <a:buChar char="l"/>
            </a:pPr>
            <a:r>
              <a:rPr lang="zh-CN" altLang="zh-CN" sz="2800" dirty="0"/>
              <a:t>感知器的训练</a:t>
            </a:r>
          </a:p>
          <a:p>
            <a:pPr marL="457200" indent="-457200">
              <a:lnSpc>
                <a:spcPct val="150000"/>
              </a:lnSpc>
              <a:buFont typeface="Wingdings" panose="05000000000000000000" pitchFamily="2" charset="2"/>
              <a:buChar char="l"/>
            </a:pPr>
            <a:r>
              <a:rPr lang="en-US" altLang="zh-CN" sz="2800" dirty="0"/>
              <a:t>pytorch</a:t>
            </a:r>
            <a:r>
              <a:rPr lang="zh-CN" altLang="en-US" sz="2800" dirty="0"/>
              <a:t>框架</a:t>
            </a:r>
            <a:endParaRPr lang="zh-CN" altLang="zh-CN" sz="2800" dirty="0"/>
          </a:p>
          <a:p>
            <a:pPr>
              <a:lnSpc>
                <a:spcPct val="150000"/>
              </a:lnSpc>
            </a:pPr>
            <a:endParaRPr lang="zh-CN" altLang="zh-CN" sz="2800" b="1"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2.1 </a:t>
            </a:r>
            <a:r>
              <a:rPr lang="zh-CN" altLang="en-US" sz="3200" b="1" dirty="0">
                <a:solidFill>
                  <a:prstClr val="white"/>
                </a:solidFill>
                <a:latin typeface="微软雅黑" panose="020B0503020204020204" pitchFamily="34" charset="-122"/>
                <a:ea typeface="微软雅黑" panose="020B0503020204020204" pitchFamily="34" charset="-122"/>
              </a:rPr>
              <a:t>感知器的定义</a:t>
            </a:r>
          </a:p>
        </p:txBody>
      </p:sp>
      <p:sp>
        <p:nvSpPr>
          <p:cNvPr id="2" name="文本框 1"/>
          <p:cNvSpPr txBox="1"/>
          <p:nvPr/>
        </p:nvSpPr>
        <p:spPr>
          <a:xfrm>
            <a:off x="409203" y="1443841"/>
            <a:ext cx="10925547" cy="4154170"/>
          </a:xfrm>
          <a:prstGeom prst="rect">
            <a:avLst/>
          </a:prstGeom>
          <a:noFill/>
        </p:spPr>
        <p:txBody>
          <a:bodyPr wrap="square" rtlCol="0">
            <a:spAutoFit/>
          </a:bodyPr>
          <a:lstStyle/>
          <a:p>
            <a:r>
              <a:rPr lang="zh-CN" altLang="en-US" sz="2200" dirty="0"/>
              <a:t>感知器的</a:t>
            </a:r>
            <a:r>
              <a:rPr lang="zh-CN" altLang="en-US" sz="2200" b="1" dirty="0">
                <a:solidFill>
                  <a:srgbClr val="0033CC"/>
                </a:solidFill>
              </a:rPr>
              <a:t>数学模型</a:t>
            </a:r>
            <a:r>
              <a:rPr lang="zh-CN" altLang="en-US" sz="2200" dirty="0"/>
              <a:t>：</a:t>
            </a:r>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r>
              <a:rPr lang="zh-CN" altLang="en-US" sz="2200" b="1" dirty="0"/>
              <a:t>说明</a:t>
            </a:r>
            <a:r>
              <a:rPr lang="zh-CN" altLang="en-US" sz="2200" dirty="0"/>
              <a:t>：一个感知器在工作时先对输入进行加权求和，然后再加上偏置项，最后用激</a:t>
            </a:r>
          </a:p>
          <a:p>
            <a:r>
              <a:rPr lang="zh-CN" altLang="en-US" sz="2200" dirty="0"/>
              <a:t>活函数对其进行变换。</a:t>
            </a:r>
          </a:p>
          <a:p>
            <a:r>
              <a:rPr lang="zh-CN" altLang="en-US" sz="2200" dirty="0">
                <a:sym typeface="+mn-ea"/>
              </a:rPr>
              <a:t>x</a:t>
            </a:r>
            <a:r>
              <a:rPr lang="zh-CN" altLang="en-US" sz="2200" baseline="-25000" dirty="0">
                <a:sym typeface="+mn-ea"/>
              </a:rPr>
              <a:t>1</a:t>
            </a:r>
            <a:r>
              <a:rPr lang="zh-CN" altLang="en-US" sz="2200" dirty="0">
                <a:sym typeface="+mn-ea"/>
              </a:rPr>
              <a:t>, x</a:t>
            </a:r>
            <a:r>
              <a:rPr lang="zh-CN" altLang="en-US" sz="2200" baseline="-25000" dirty="0">
                <a:sym typeface="+mn-ea"/>
              </a:rPr>
              <a:t>2</a:t>
            </a:r>
            <a:r>
              <a:rPr lang="zh-CN" altLang="en-US" sz="2200" dirty="0">
                <a:sym typeface="+mn-ea"/>
              </a:rPr>
              <a:t>, …, x</a:t>
            </a:r>
            <a:r>
              <a:rPr lang="zh-CN" altLang="en-US" sz="2200" baseline="-25000" dirty="0">
                <a:sym typeface="+mn-ea"/>
              </a:rPr>
              <a:t>m</a:t>
            </a:r>
            <a:r>
              <a:rPr lang="zh-CN" altLang="en-US" sz="2200" dirty="0">
                <a:sym typeface="+mn-ea"/>
              </a:rPr>
              <a:t>表示一个样本的 m 个特征值，该样本可记为 x = (x</a:t>
            </a:r>
            <a:r>
              <a:rPr lang="zh-CN" altLang="en-US" sz="2200" baseline="-25000" dirty="0">
                <a:sym typeface="+mn-ea"/>
              </a:rPr>
              <a:t>1</a:t>
            </a:r>
            <a:r>
              <a:rPr lang="zh-CN" altLang="en-US" sz="2200" dirty="0">
                <a:sym typeface="+mn-ea"/>
              </a:rPr>
              <a:t>, x</a:t>
            </a:r>
            <a:r>
              <a:rPr lang="zh-CN" altLang="en-US" sz="2200" baseline="-25000" dirty="0">
                <a:sym typeface="+mn-ea"/>
              </a:rPr>
              <a:t>2</a:t>
            </a:r>
            <a:r>
              <a:rPr lang="zh-CN" altLang="en-US" sz="2200" dirty="0">
                <a:sym typeface="+mn-ea"/>
              </a:rPr>
              <a:t>, …, x</a:t>
            </a:r>
            <a:r>
              <a:rPr lang="zh-CN" altLang="en-US" sz="2200" baseline="-25000" dirty="0">
                <a:sym typeface="+mn-ea"/>
              </a:rPr>
              <a:t>m</a:t>
            </a:r>
            <a:r>
              <a:rPr lang="zh-CN" altLang="en-US" sz="2200" dirty="0">
                <a:sym typeface="+mn-ea"/>
              </a:rPr>
              <a:t>)，表示输入的特征向量。令 w = (w</a:t>
            </a:r>
            <a:r>
              <a:rPr lang="zh-CN" altLang="en-US" sz="2200" baseline="-25000" dirty="0">
                <a:sym typeface="+mn-ea"/>
              </a:rPr>
              <a:t>1</a:t>
            </a:r>
            <a:r>
              <a:rPr lang="zh-CN" altLang="en-US" sz="2200" dirty="0">
                <a:sym typeface="+mn-ea"/>
              </a:rPr>
              <a:t>, w</a:t>
            </a:r>
            <a:r>
              <a:rPr lang="zh-CN" altLang="en-US" sz="2200" baseline="-25000" dirty="0">
                <a:sym typeface="+mn-ea"/>
              </a:rPr>
              <a:t>2</a:t>
            </a:r>
            <a:r>
              <a:rPr lang="zh-CN" altLang="en-US" sz="2200" dirty="0">
                <a:sym typeface="+mn-ea"/>
              </a:rPr>
              <a:t>, …, w</a:t>
            </a:r>
            <a:r>
              <a:rPr lang="zh-CN" altLang="en-US" sz="2200" baseline="-25000" dirty="0">
                <a:sym typeface="+mn-ea"/>
              </a:rPr>
              <a:t>m</a:t>
            </a:r>
            <a:r>
              <a:rPr lang="zh-CN" altLang="en-US" sz="2200" dirty="0">
                <a:sym typeface="+mn-ea"/>
              </a:rPr>
              <a:t>)，表示由权重参数 w</a:t>
            </a:r>
            <a:r>
              <a:rPr lang="zh-CN" altLang="en-US" sz="2200" baseline="-25000" dirty="0">
                <a:sym typeface="+mn-ea"/>
              </a:rPr>
              <a:t>1</a:t>
            </a:r>
            <a:r>
              <a:rPr lang="zh-CN" altLang="en-US" sz="2200" dirty="0">
                <a:sym typeface="+mn-ea"/>
              </a:rPr>
              <a:t>, w</a:t>
            </a:r>
            <a:r>
              <a:rPr lang="zh-CN" altLang="en-US" sz="2200" baseline="-25000" dirty="0">
                <a:sym typeface="+mn-ea"/>
              </a:rPr>
              <a:t>2</a:t>
            </a:r>
            <a:r>
              <a:rPr lang="zh-CN" altLang="en-US" sz="2200" dirty="0">
                <a:sym typeface="+mn-ea"/>
              </a:rPr>
              <a:t>, …, w</a:t>
            </a:r>
            <a:r>
              <a:rPr lang="zh-CN" altLang="en-US" sz="2200" baseline="-25000" dirty="0">
                <a:sym typeface="+mn-ea"/>
              </a:rPr>
              <a:t>m</a:t>
            </a:r>
            <a:r>
              <a:rPr lang="zh-CN" altLang="en-US" sz="2200" dirty="0">
                <a:sym typeface="+mn-ea"/>
              </a:rPr>
              <a:t> 构成的权重向量。</a:t>
            </a:r>
            <a:endParaRPr lang="zh-CN" altLang="en-US" sz="2200" dirty="0"/>
          </a:p>
          <a:p>
            <a:r>
              <a:rPr lang="zh-CN" altLang="en-US" sz="2200" dirty="0">
                <a:sym typeface="+mn-ea"/>
              </a:rPr>
              <a:t>这样，上述表达式可表示为向量相乘的形式：</a:t>
            </a:r>
            <a:endParaRPr lang="zh-CN" altLang="en-US" sz="2200" dirty="0"/>
          </a:p>
          <a:p>
            <a:endParaRPr lang="zh-CN" altLang="zh-CN" sz="2200" dirty="0"/>
          </a:p>
        </p:txBody>
      </p:sp>
      <p:pic>
        <p:nvPicPr>
          <p:cNvPr id="3" name="图片 2"/>
          <p:cNvPicPr>
            <a:picLocks noChangeAspect="1"/>
          </p:cNvPicPr>
          <p:nvPr>
            <p:custDataLst>
              <p:tags r:id="rId1"/>
            </p:custDataLst>
          </p:nvPr>
        </p:nvPicPr>
        <p:blipFill>
          <a:blip r:embed="rId5"/>
          <a:stretch>
            <a:fillRect/>
          </a:stretch>
        </p:blipFill>
        <p:spPr>
          <a:xfrm>
            <a:off x="4663677" y="5233521"/>
            <a:ext cx="2864646" cy="728980"/>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3095411" y="2011203"/>
            <a:ext cx="5696164" cy="1093947"/>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a:fillRect/>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p:nvPr/>
        </p:nvSpPr>
        <p:spPr>
          <a:xfrm>
            <a:off x="4105157" y="1235136"/>
            <a:ext cx="6134218" cy="43877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zh-CN" b="1" dirty="0">
                <a:latin typeface="微软雅黑" panose="020B0503020204020204" pitchFamily="34" charset="-122"/>
                <a:ea typeface="微软雅黑" panose="020B0503020204020204" pitchFamily="34" charset="-122"/>
              </a:rPr>
              <a:t>第</a:t>
            </a:r>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章</a:t>
            </a:r>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感知器</a:t>
            </a:r>
            <a:r>
              <a:rPr lang="en-US" altLang="zh-CN"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神经元</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tx1"/>
                </a:solidFill>
                <a:latin typeface="微软雅黑" panose="020B0503020204020204" pitchFamily="34" charset="-122"/>
                <a:ea typeface="微软雅黑" panose="020B0503020204020204" pitchFamily="34" charset="-122"/>
              </a:rPr>
              <a:t>2.1  </a:t>
            </a:r>
            <a:r>
              <a:rPr lang="zh-CN" altLang="zh-CN" b="1" dirty="0">
                <a:solidFill>
                  <a:schemeClr val="tx1"/>
                </a:solidFill>
                <a:latin typeface="微软雅黑" panose="020B0503020204020204" pitchFamily="34" charset="-122"/>
                <a:ea typeface="微软雅黑" panose="020B0503020204020204" pitchFamily="34" charset="-122"/>
              </a:rPr>
              <a:t>感知器的定义</a:t>
            </a:r>
          </a:p>
          <a:p>
            <a:pPr>
              <a:lnSpc>
                <a:spcPct val="150000"/>
              </a:lnSpc>
            </a:pPr>
            <a:r>
              <a:rPr lang="en-US" altLang="zh-CN" b="1" dirty="0">
                <a:solidFill>
                  <a:srgbClr val="FF0000"/>
                </a:solidFill>
                <a:latin typeface="微软雅黑" panose="020B0503020204020204" pitchFamily="34" charset="-122"/>
                <a:ea typeface="微软雅黑" panose="020B0503020204020204" pitchFamily="34" charset="-122"/>
              </a:rPr>
              <a:t>2.2  </a:t>
            </a:r>
            <a:r>
              <a:rPr lang="zh-CN" altLang="zh-CN" b="1" dirty="0">
                <a:solidFill>
                  <a:srgbClr val="FF0000"/>
                </a:solidFill>
                <a:latin typeface="微软雅黑" panose="020B0503020204020204" pitchFamily="34" charset="-122"/>
                <a:ea typeface="微软雅黑" panose="020B0503020204020204" pitchFamily="34" charset="-122"/>
              </a:rPr>
              <a:t>激活函数</a:t>
            </a:r>
          </a:p>
          <a:p>
            <a:pPr>
              <a:lnSpc>
                <a:spcPct val="150000"/>
              </a:lnSpc>
            </a:pPr>
            <a:r>
              <a:rPr lang="en-US" altLang="zh-CN" b="1" dirty="0">
                <a:latin typeface="微软雅黑" panose="020B0503020204020204" pitchFamily="34" charset="-122"/>
                <a:ea typeface="微软雅黑" panose="020B0503020204020204" pitchFamily="34" charset="-122"/>
              </a:rPr>
              <a:t>2.3  </a:t>
            </a:r>
            <a:r>
              <a:rPr lang="zh-CN" altLang="zh-CN" b="1" dirty="0">
                <a:latin typeface="微软雅黑" panose="020B0503020204020204" pitchFamily="34" charset="-122"/>
                <a:ea typeface="微软雅黑" panose="020B0503020204020204" pitchFamily="34" charset="-122"/>
              </a:rPr>
              <a:t>感知器的训练</a:t>
            </a:r>
          </a:p>
          <a:p>
            <a:pPr>
              <a:lnSpc>
                <a:spcPct val="150000"/>
              </a:lnSpc>
            </a:pPr>
            <a:r>
              <a:rPr lang="en-US" altLang="zh-CN" b="1" dirty="0">
                <a:latin typeface="微软雅黑" panose="020B0503020204020204" pitchFamily="34" charset="-122"/>
                <a:ea typeface="微软雅黑" panose="020B0503020204020204" pitchFamily="34" charset="-122"/>
              </a:rPr>
              <a:t>2.4  </a:t>
            </a:r>
            <a:r>
              <a:rPr lang="zh-CN" altLang="zh-CN" b="1" dirty="0">
                <a:latin typeface="微软雅黑" panose="020B0503020204020204" pitchFamily="34" charset="-122"/>
                <a:ea typeface="微软雅黑" panose="020B0503020204020204" pitchFamily="34" charset="-122"/>
              </a:rPr>
              <a:t>使用</a:t>
            </a:r>
            <a:r>
              <a:rPr lang="en-US" altLang="zh-CN" b="1" dirty="0" err="1">
                <a:latin typeface="微软雅黑" panose="020B0503020204020204" pitchFamily="34" charset="-122"/>
                <a:ea typeface="微软雅黑" panose="020B0503020204020204" pitchFamily="34" charset="-122"/>
              </a:rPr>
              <a:t>PyTorch</a:t>
            </a:r>
            <a:r>
              <a:rPr lang="zh-CN" altLang="zh-CN" b="1" dirty="0">
                <a:latin typeface="微软雅黑" panose="020B0503020204020204" pitchFamily="34" charset="-122"/>
                <a:ea typeface="微软雅黑" panose="020B0503020204020204" pitchFamily="34" charset="-122"/>
              </a:rPr>
              <a:t>框架</a:t>
            </a:r>
          </a:p>
        </p:txBody>
      </p:sp>
      <p:pic>
        <p:nvPicPr>
          <p:cNvPr id="13" name="图片 12"/>
          <p:cNvPicPr>
            <a:picLocks noChangeAspect="1"/>
          </p:cNvPicPr>
          <p:nvPr/>
        </p:nvPicPr>
        <p:blipFill rotWithShape="1">
          <a:blip r:embed="rId4"/>
          <a:srcRect l="18793" t="3704" r="17232" b="4677"/>
          <a:stretch>
            <a:fillRect/>
          </a:stretch>
        </p:blipFill>
        <p:spPr>
          <a:xfrm>
            <a:off x="1207159" y="449739"/>
            <a:ext cx="944881" cy="13531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2.2 </a:t>
            </a:r>
            <a:r>
              <a:rPr lang="zh-CN" altLang="en-US" sz="3200" b="1" dirty="0">
                <a:solidFill>
                  <a:prstClr val="white"/>
                </a:solidFill>
                <a:latin typeface="微软雅黑" panose="020B0503020204020204" pitchFamily="34" charset="-122"/>
                <a:ea typeface="微软雅黑" panose="020B0503020204020204" pitchFamily="34" charset="-122"/>
              </a:rPr>
              <a:t>激活函数</a:t>
            </a:r>
          </a:p>
        </p:txBody>
      </p:sp>
      <p:sp>
        <p:nvSpPr>
          <p:cNvPr id="2" name="文本框 1"/>
          <p:cNvSpPr txBox="1"/>
          <p:nvPr/>
        </p:nvSpPr>
        <p:spPr>
          <a:xfrm>
            <a:off x="409203" y="1443841"/>
            <a:ext cx="10925547" cy="2461260"/>
          </a:xfrm>
          <a:prstGeom prst="rect">
            <a:avLst/>
          </a:prstGeom>
          <a:noFill/>
        </p:spPr>
        <p:txBody>
          <a:bodyPr wrap="square" rtlCol="0">
            <a:spAutoFit/>
          </a:bodyPr>
          <a:lstStyle/>
          <a:p>
            <a:r>
              <a:rPr lang="zh-CN" altLang="en-US" sz="2200" dirty="0"/>
              <a:t>常用的激活函数： sigmoid、tanh 和 relu 函数，它们的数学公式如下：</a:t>
            </a:r>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zh-CN" altLang="en-US" sz="2200" dirty="0"/>
          </a:p>
        </p:txBody>
      </p:sp>
      <p:pic>
        <p:nvPicPr>
          <p:cNvPr id="3" name="图片 2"/>
          <p:cNvPicPr>
            <a:picLocks noChangeAspect="1"/>
          </p:cNvPicPr>
          <p:nvPr>
            <p:custDataLst>
              <p:tags r:id="rId1"/>
            </p:custDataLst>
          </p:nvPr>
        </p:nvPicPr>
        <p:blipFill>
          <a:blip r:embed="rId4"/>
          <a:stretch>
            <a:fillRect/>
          </a:stretch>
        </p:blipFill>
        <p:spPr>
          <a:xfrm>
            <a:off x="2648585" y="2254250"/>
            <a:ext cx="4036037" cy="2965450"/>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2.2 </a:t>
            </a:r>
            <a:r>
              <a:rPr lang="zh-CN" altLang="en-US" sz="3200" b="1" dirty="0">
                <a:solidFill>
                  <a:prstClr val="white"/>
                </a:solidFill>
                <a:latin typeface="微软雅黑" panose="020B0503020204020204" pitchFamily="34" charset="-122"/>
                <a:ea typeface="微软雅黑" panose="020B0503020204020204" pitchFamily="34" charset="-122"/>
              </a:rPr>
              <a:t>激活函数</a:t>
            </a:r>
          </a:p>
        </p:txBody>
      </p:sp>
      <p:sp>
        <p:nvSpPr>
          <p:cNvPr id="2" name="文本框 1"/>
          <p:cNvSpPr txBox="1"/>
          <p:nvPr/>
        </p:nvSpPr>
        <p:spPr>
          <a:xfrm>
            <a:off x="409203" y="1443841"/>
            <a:ext cx="10925547" cy="2799715"/>
          </a:xfrm>
          <a:prstGeom prst="rect">
            <a:avLst/>
          </a:prstGeom>
          <a:noFill/>
        </p:spPr>
        <p:txBody>
          <a:bodyPr wrap="square" rtlCol="0">
            <a:spAutoFit/>
          </a:bodyPr>
          <a:lstStyle/>
          <a:p>
            <a:endParaRPr lang="zh-CN" altLang="en-US"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zh-CN" altLang="en-US" sz="2200" dirty="0"/>
          </a:p>
        </p:txBody>
      </p:sp>
      <p:pic>
        <p:nvPicPr>
          <p:cNvPr id="4" name="图片 3"/>
          <p:cNvPicPr>
            <a:picLocks noChangeAspect="1"/>
          </p:cNvPicPr>
          <p:nvPr>
            <p:custDataLst>
              <p:tags r:id="rId1"/>
            </p:custDataLst>
          </p:nvPr>
        </p:nvPicPr>
        <p:blipFill>
          <a:blip r:embed="rId5"/>
          <a:stretch>
            <a:fillRect/>
          </a:stretch>
        </p:blipFill>
        <p:spPr>
          <a:xfrm>
            <a:off x="1087120" y="1486535"/>
            <a:ext cx="10408920" cy="3002280"/>
          </a:xfrm>
          <a:prstGeom prst="rect">
            <a:avLst/>
          </a:prstGeom>
        </p:spPr>
      </p:pic>
      <p:sp>
        <p:nvSpPr>
          <p:cNvPr id="7" name="文本框 6"/>
          <p:cNvSpPr txBox="1"/>
          <p:nvPr>
            <p:custDataLst>
              <p:tags r:id="rId2"/>
            </p:custDataLst>
          </p:nvPr>
        </p:nvSpPr>
        <p:spPr>
          <a:xfrm>
            <a:off x="408940" y="4631690"/>
            <a:ext cx="11496675" cy="3138170"/>
          </a:xfrm>
          <a:prstGeom prst="rect">
            <a:avLst/>
          </a:prstGeom>
          <a:noFill/>
        </p:spPr>
        <p:txBody>
          <a:bodyPr wrap="square" rtlCol="0">
            <a:spAutoFit/>
          </a:bodyPr>
          <a:lstStyle/>
          <a:p>
            <a:r>
              <a:rPr lang="zh-CN" altLang="en-US" sz="2200" dirty="0"/>
              <a:t>函数 sigmoid(x)是将实数区间(-∞, +∞)内的数映射到区间(0, 1)内，tanh(x)则将之映射到(-1, 1)内，而 relu(x)将小于 0的实数映射为 0，非负实数保持不变。sigmoid(x)和 tanh(x)是对实数 x 进行非线性变换，多用于全连接网络，为实现网络的非线性拟合功能奠定基础。relu(x)则多用于卷积神经网络，其取值范围为[0, 1]。</a:t>
            </a:r>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zh-CN" altLang="en-US" sz="2200" dirty="0"/>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PP_MARK_KEY" val="b6cba208-f75a-4f6f-a325-b7c6c1760adb"/>
  <p:tag name="COMMONDATA" val="eyJoZGlkIjoiNDVmZTAwYjIxNDQ1NWJkOGM2MTM1NGNkMDJiNTVjMW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792,&quot;width&quot;:3180}"/>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indent="266700" algn="just">
          <a:spcAft>
            <a:spcPts val="0"/>
          </a:spcAft>
          <a:defRPr sz="2200" kern="100" dirty="0">
            <a:latin typeface="Times New Roman" panose="02020603050405020304" pitchFamily="18" charset="0"/>
            <a:ea typeface="宋体" panose="02010600030101010101" pitchFamily="2" charset="-122"/>
            <a:cs typeface="Times New Roman" panose="02020603050405020304" pitchFamily="18" charset="0"/>
          </a:defRPr>
        </a:defPPr>
      </a:lstStyle>
    </a:spDef>
    <a:txDef>
      <a:spPr>
        <a:noFill/>
      </a:spPr>
      <a:bodyPr wrap="square" rtlCol="0">
        <a:spAutoFit/>
      </a:bodyPr>
      <a:lstStyle>
        <a:defPPr algn="l">
          <a:lnSpc>
            <a:spcPct val="150000"/>
          </a:lnSpc>
          <a:defRPr sz="2800" b="1"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TotalTime>
  <Words>5477</Words>
  <Application>Microsoft Office PowerPoint</Application>
  <PresentationFormat>宽屏</PresentationFormat>
  <Paragraphs>601</Paragraphs>
  <Slides>59</Slides>
  <Notes>59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9" baseType="lpstr">
      <vt:lpstr>等线</vt:lpstr>
      <vt:lpstr>微软雅黑</vt:lpstr>
      <vt:lpstr>Arial</vt:lpstr>
      <vt:lpstr>Calibri</vt:lpstr>
      <vt:lpstr>Calibri Light</vt:lpstr>
      <vt:lpstr>Cambria Math</vt:lpstr>
      <vt:lpstr>Times New Roman</vt:lpstr>
      <vt:lpstr>Wingdings</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 Zupeng</dc:creator>
  <cp:lastModifiedBy>祖强 蒙</cp:lastModifiedBy>
  <cp:revision>797</cp:revision>
  <cp:lastPrinted>2023-06-09T00:39:00Z</cp:lastPrinted>
  <dcterms:created xsi:type="dcterms:W3CDTF">2021-09-16T07:49:00Z</dcterms:created>
  <dcterms:modified xsi:type="dcterms:W3CDTF">2023-07-03T00:46:51Z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61C4F435FECE4C85AAF4AB73BC1EE6EA</vt:lpwstr>
  </property>
  <property fmtid="{D5CDD505-2E9C-101B-9397-08002B2CF9AE}" pid="3" name="KSOProductBuildVer">
    <vt:lpwstr>2052-11.1.0.14309</vt:lpwstr>
  </property>
</Properties>
</file>