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3" r:id="rId1"/>
  </p:sldMasterIdLst>
  <p:notesMasterIdLst>
    <p:notesMasterId r:id="rId77"/>
  </p:notesMasterIdLst>
  <p:handoutMasterIdLst>
    <p:handoutMasterId r:id="rId78"/>
  </p:handoutMasterIdLst>
  <p:sldIdLst>
    <p:sldId id="565" r:id="rId2"/>
    <p:sldId id="604" r:id="rId3"/>
    <p:sldId id="605" r:id="rId4"/>
    <p:sldId id="566"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82" r:id="rId19"/>
    <p:sldId id="622" r:id="rId20"/>
    <p:sldId id="623" r:id="rId21"/>
    <p:sldId id="624" r:id="rId22"/>
    <p:sldId id="625" r:id="rId23"/>
    <p:sldId id="626" r:id="rId24"/>
    <p:sldId id="627" r:id="rId25"/>
    <p:sldId id="628" r:id="rId26"/>
    <p:sldId id="629" r:id="rId27"/>
    <p:sldId id="630" r:id="rId28"/>
    <p:sldId id="631" r:id="rId29"/>
    <p:sldId id="632" r:id="rId30"/>
    <p:sldId id="633" r:id="rId31"/>
    <p:sldId id="634" r:id="rId32"/>
    <p:sldId id="635" r:id="rId33"/>
    <p:sldId id="636" r:id="rId34"/>
    <p:sldId id="637" r:id="rId35"/>
    <p:sldId id="638" r:id="rId36"/>
    <p:sldId id="639" r:id="rId37"/>
    <p:sldId id="640" r:id="rId38"/>
    <p:sldId id="641" r:id="rId39"/>
    <p:sldId id="642" r:id="rId40"/>
    <p:sldId id="643" r:id="rId41"/>
    <p:sldId id="644" r:id="rId42"/>
    <p:sldId id="645" r:id="rId43"/>
    <p:sldId id="646" r:id="rId44"/>
    <p:sldId id="647" r:id="rId45"/>
    <p:sldId id="648" r:id="rId46"/>
    <p:sldId id="649" r:id="rId47"/>
    <p:sldId id="650" r:id="rId48"/>
    <p:sldId id="651" r:id="rId49"/>
    <p:sldId id="652" r:id="rId50"/>
    <p:sldId id="653" r:id="rId51"/>
    <p:sldId id="654" r:id="rId52"/>
    <p:sldId id="655" r:id="rId53"/>
    <p:sldId id="656" r:id="rId54"/>
    <p:sldId id="657" r:id="rId55"/>
    <p:sldId id="658" r:id="rId56"/>
    <p:sldId id="663" r:id="rId57"/>
    <p:sldId id="683" r:id="rId58"/>
    <p:sldId id="659" r:id="rId59"/>
    <p:sldId id="664" r:id="rId60"/>
    <p:sldId id="665" r:id="rId61"/>
    <p:sldId id="666" r:id="rId62"/>
    <p:sldId id="667" r:id="rId63"/>
    <p:sldId id="668" r:id="rId64"/>
    <p:sldId id="669" r:id="rId65"/>
    <p:sldId id="678" r:id="rId66"/>
    <p:sldId id="670" r:id="rId67"/>
    <p:sldId id="679" r:id="rId68"/>
    <p:sldId id="680" r:id="rId69"/>
    <p:sldId id="681" r:id="rId70"/>
    <p:sldId id="671" r:id="rId71"/>
    <p:sldId id="608" r:id="rId72"/>
    <p:sldId id="672" r:id="rId73"/>
    <p:sldId id="673" r:id="rId74"/>
    <p:sldId id="674" r:id="rId75"/>
    <p:sldId id="675"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8" userDrawn="1">
          <p15:clr>
            <a:srgbClr val="A4A3A4"/>
          </p15:clr>
        </p15:guide>
        <p15:guide id="2" pos="40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lin" initials="yl" lastIdx="1" clrIdx="0"/>
  <p:cmAuthor id="2" name="DELL" initials="D" lastIdx="3" clrIdx="1"/>
  <p:cmAuthor id="3" name="asus"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FF"/>
    <a:srgbClr val="3D31D7"/>
    <a:srgbClr val="003366"/>
    <a:srgbClr val="F46802"/>
    <a:srgbClr val="0070C0"/>
    <a:srgbClr val="808080"/>
    <a:srgbClr val="FBE5D6"/>
    <a:srgbClr val="FFF9E7"/>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7" autoAdjust="0"/>
    <p:restoredTop sz="93850" autoAdjust="0"/>
  </p:normalViewPr>
  <p:slideViewPr>
    <p:cSldViewPr snapToGrid="0" snapToObjects="1">
      <p:cViewPr varScale="1">
        <p:scale>
          <a:sx n="67" d="100"/>
          <a:sy n="67" d="100"/>
        </p:scale>
        <p:origin x="264" y="40"/>
      </p:cViewPr>
      <p:guideLst>
        <p:guide orient="horz" pos="2058"/>
        <p:guide pos="4011"/>
      </p:guideLst>
    </p:cSldViewPr>
  </p:slideViewPr>
  <p:notesTextViewPr>
    <p:cViewPr>
      <p:scale>
        <a:sx n="100" d="100"/>
        <a:sy n="100" d="100"/>
      </p:scale>
      <p:origin x="0" y="0"/>
    </p:cViewPr>
  </p:notesTextViewPr>
  <p:sorterViewPr>
    <p:cViewPr>
      <p:scale>
        <a:sx n="100" d="100"/>
        <a:sy n="100" d="100"/>
      </p:scale>
      <p:origin x="0" y="-6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0AD39-BAEA-45DE-A9EE-2D5EF9602197}"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D1BDB-4B2A-4DBF-A740-A071008DF2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1</a:t>
            </a:fld>
            <a:endParaRPr lang="zh-CN" altLang="en-US"/>
          </a:p>
        </p:txBody>
      </p:sp>
    </p:spTree>
    <p:extLst>
      <p:ext uri="{BB962C8B-B14F-4D97-AF65-F5344CB8AC3E}">
        <p14:creationId xmlns:p14="http://schemas.microsoft.com/office/powerpoint/2010/main" val="321265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815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9593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15562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9664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2585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549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7014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5091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18</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425452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8776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2</a:t>
            </a:fld>
            <a:endParaRPr lang="zh-CN" altLang="en-US"/>
          </a:p>
        </p:txBody>
      </p:sp>
    </p:spTree>
    <p:extLst>
      <p:ext uri="{BB962C8B-B14F-4D97-AF65-F5344CB8AC3E}">
        <p14:creationId xmlns:p14="http://schemas.microsoft.com/office/powerpoint/2010/main" val="173055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52634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76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4014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0873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603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0992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38745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6866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67240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3227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3</a:t>
            </a:fld>
            <a:endParaRPr lang="zh-CN" altLang="en-US"/>
          </a:p>
        </p:txBody>
      </p:sp>
    </p:spTree>
    <p:extLst>
      <p:ext uri="{BB962C8B-B14F-4D97-AF65-F5344CB8AC3E}">
        <p14:creationId xmlns:p14="http://schemas.microsoft.com/office/powerpoint/2010/main" val="378228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86262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2715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54430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输入的特征图</a:t>
                </a:r>
                <a:r>
                  <a:rPr lang="en-US" altLang="zh-CN" sz="1200" b="1" i="1"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含有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个通道，因而作用于该特征图的卷积核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默认也有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个通道按照上一节介绍的方法（单通道卷积方法）分别对特征图</a:t>
                </a:r>
                <a:r>
                  <a:rPr lang="en-US" altLang="zh-CN" sz="1200" b="1" i="1"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个通道进行卷积（图</a:t>
                </a:r>
                <a:r>
                  <a:rPr lang="en-US" altLang="zh-CN" sz="1200" kern="1200" dirty="0">
                    <a:solidFill>
                      <a:schemeClr val="tx1"/>
                    </a:solidFill>
                    <a:effectLst/>
                    <a:latin typeface="+mn-lt"/>
                    <a:ea typeface="+mn-ea"/>
                    <a:cs typeface="+mn-cs"/>
                  </a:rPr>
                  <a:t>4-11</a:t>
                </a:r>
                <a:r>
                  <a:rPr lang="zh-CN" altLang="zh-CN" sz="1200" kern="1200" dirty="0">
                    <a:solidFill>
                      <a:schemeClr val="tx1"/>
                    </a:solidFill>
                    <a:effectLst/>
                    <a:latin typeface="+mn-lt"/>
                    <a:ea typeface="+mn-ea"/>
                    <a:cs typeface="+mn-cs"/>
                  </a:rPr>
                  <a:t>中按颜色对应）；各通道每次卷积的时候都产生一个数值，一共有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个数值，它们相加起来，再加上偏置项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𝑘</m:t>
                        </m:r>
                      </m:e>
                      <m:sub>
                        <m:r>
                          <a:rPr lang="en-US" altLang="zh-CN" sz="1200" i="1" kern="1200">
                            <a:solidFill>
                              <a:schemeClr val="tx1"/>
                            </a:solidFill>
                            <a:effectLst/>
                            <a:latin typeface="Cambria Math" panose="02040503050406030204" pitchFamily="18" charset="0"/>
                            <a:ea typeface="+mn-ea"/>
                            <a:cs typeface="+mn-cs"/>
                          </a:rPr>
                          <m:t>𝑏</m:t>
                        </m:r>
                      </m:sub>
                    </m:sSub>
                  </m:oMath>
                </a14:m>
                <a:r>
                  <a:rPr lang="zh-CN" altLang="zh-CN" sz="1200" kern="1200" dirty="0">
                    <a:solidFill>
                      <a:schemeClr val="tx1"/>
                    </a:solidFill>
                    <a:effectLst/>
                    <a:latin typeface="+mn-lt"/>
                    <a:ea typeface="+mn-ea"/>
                    <a:cs typeface="+mn-cs"/>
                  </a:rPr>
                  <a:t>，然后再运用激活函数</a:t>
                </a:r>
                <a:r>
                  <a:rPr lang="en-US" altLang="zh-CN" sz="1200" kern="12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（如果显式说明要使用的话）便得到一个数值，这个数值是产生的通道</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的一个元素；卷积核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个通道从左到右、从上到下同步进行这种卷积，便产生了</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的所有元素，从而形成输出的通道</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输入的特征图</a:t>
                </a:r>
                <a:r>
                  <a:rPr lang="en-US" altLang="zh-CN" sz="1200" b="1" i="1"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含有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个通道，因而作用于该特征图的卷积核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默认也有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个通道按照上一节介绍的方法（单通道卷积方法）分别对特征图</a:t>
                </a:r>
                <a:r>
                  <a:rPr lang="en-US" altLang="zh-CN" sz="1200" b="1" i="1"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个通道进行卷积（图</a:t>
                </a:r>
                <a:r>
                  <a:rPr lang="en-US" altLang="zh-CN" sz="1200" kern="1200" dirty="0">
                    <a:solidFill>
                      <a:schemeClr val="tx1"/>
                    </a:solidFill>
                    <a:effectLst/>
                    <a:latin typeface="+mn-lt"/>
                    <a:ea typeface="+mn-ea"/>
                    <a:cs typeface="+mn-cs"/>
                  </a:rPr>
                  <a:t>4-11</a:t>
                </a:r>
                <a:r>
                  <a:rPr lang="zh-CN" altLang="zh-CN" sz="1200" kern="1200" dirty="0">
                    <a:solidFill>
                      <a:schemeClr val="tx1"/>
                    </a:solidFill>
                    <a:effectLst/>
                    <a:latin typeface="+mn-lt"/>
                    <a:ea typeface="+mn-ea"/>
                    <a:cs typeface="+mn-cs"/>
                  </a:rPr>
                  <a:t>中按颜色对应）；各通道每次卷积的时候都产生一个数值，一共有</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个数值，它们相加起来，再加上偏置项</a:t>
                </a:r>
                <a:r>
                  <a:rPr lang="en-US" altLang="zh-CN" sz="1200" i="0" kern="1200">
                    <a:solidFill>
                      <a:schemeClr val="tx1"/>
                    </a:solidFill>
                    <a:effectLst/>
                    <a:latin typeface="+mn-lt"/>
                    <a:ea typeface="+mn-ea"/>
                    <a:cs typeface="+mn-cs"/>
                  </a:rPr>
                  <a:t>𝑘</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𝑏</a:t>
                </a:r>
                <a:r>
                  <a:rPr lang="zh-CN" altLang="zh-CN" sz="1200" kern="1200" dirty="0">
                    <a:solidFill>
                      <a:schemeClr val="tx1"/>
                    </a:solidFill>
                    <a:effectLst/>
                    <a:latin typeface="+mn-lt"/>
                    <a:ea typeface="+mn-ea"/>
                    <a:cs typeface="+mn-cs"/>
                  </a:rPr>
                  <a:t>，然后再运用激活函数</a:t>
                </a:r>
                <a:r>
                  <a:rPr lang="en-US" altLang="zh-CN" sz="1200" kern="12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（如果显式说明要使用的话）便得到一个数值，这个数值是产生的通道</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的一个元素；卷积核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个通道从左到右、从上到下同步进行这种卷积，便产生了</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的所有元素，从而形成输出的通道</a:t>
                </a:r>
                <a:r>
                  <a:rPr lang="en-US" altLang="zh-CN" sz="1200" b="1" i="1"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7659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5829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83857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33813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43026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4911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1663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4</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531558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9505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27067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0524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6006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7608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71549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我们考虑一个</a:t>
            </a:r>
            <a:r>
              <a:rPr lang="en-US" altLang="zh-CN" sz="1200" kern="12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特征图</a:t>
            </a:r>
            <a:r>
              <a:rPr lang="en-US" altLang="zh-CN" sz="1200" b="1" i="1"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。先设置一个</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池化核</a:t>
            </a:r>
            <a:r>
              <a:rPr lang="en-US" altLang="zh-CN" sz="1200" b="1" i="1"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，并设置步长为</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，然后用该池化核对</a:t>
            </a:r>
            <a:r>
              <a:rPr lang="en-US" altLang="zh-CN" sz="1200" b="1" i="1"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进行划分，产生四个不同的区域（图</a:t>
            </a:r>
            <a:r>
              <a:rPr lang="en-US" altLang="zh-CN" sz="1200" kern="1200" dirty="0">
                <a:solidFill>
                  <a:schemeClr val="tx1"/>
                </a:solidFill>
                <a:effectLst/>
                <a:latin typeface="+mn-lt"/>
                <a:ea typeface="+mn-ea"/>
                <a:cs typeface="+mn-cs"/>
              </a:rPr>
              <a:t>4-16</a:t>
            </a:r>
            <a:r>
              <a:rPr lang="zh-CN" altLang="zh-CN" sz="1200" kern="1200" dirty="0">
                <a:solidFill>
                  <a:schemeClr val="tx1"/>
                </a:solidFill>
                <a:effectLst/>
                <a:latin typeface="+mn-lt"/>
                <a:ea typeface="+mn-ea"/>
                <a:cs typeface="+mn-cs"/>
              </a:rPr>
              <a:t>中用不同的背景颜色表示），然后从每个区域中选择一个最大值作为本区域的代表，最后得到如图</a:t>
            </a:r>
            <a:r>
              <a:rPr lang="en-US" altLang="zh-CN" sz="1200" kern="1200" dirty="0">
                <a:solidFill>
                  <a:schemeClr val="tx1"/>
                </a:solidFill>
                <a:effectLst/>
                <a:latin typeface="+mn-lt"/>
                <a:ea typeface="+mn-ea"/>
                <a:cs typeface="+mn-cs"/>
              </a:rPr>
              <a:t>4-16</a:t>
            </a:r>
            <a:r>
              <a:rPr lang="zh-CN" altLang="zh-CN" sz="1200" kern="1200" dirty="0">
                <a:solidFill>
                  <a:schemeClr val="tx1"/>
                </a:solidFill>
                <a:effectLst/>
                <a:latin typeface="+mn-lt"/>
                <a:ea typeface="+mn-ea"/>
                <a:cs typeface="+mn-cs"/>
              </a:rPr>
              <a:t>中最右边方框所示的特征图。显然，我们不难将这种池化的原理推广到</a:t>
            </a:r>
            <a:r>
              <a:rPr lang="en-US" altLang="zh-CN" sz="1200" i="1" kern="1200" dirty="0" err="1">
                <a:solidFill>
                  <a:schemeClr val="tx1"/>
                </a:solidFill>
                <a:effectLst/>
                <a:latin typeface="+mn-lt"/>
                <a:ea typeface="+mn-ea"/>
                <a:cs typeface="+mn-cs"/>
              </a:rPr>
              <a:t>n</a:t>
            </a:r>
            <a:r>
              <a:rPr lang="en-US" altLang="zh-CN" sz="1200" kern="1200" dirty="0" err="1">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池化核的情况，但基于</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池化核的池化方法仍然是目前最为常用的方法之一。</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075250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0206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847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86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04976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98979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5915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30298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25307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5059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59638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8960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57</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9707070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8554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83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2466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8819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94282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35654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71033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38282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0121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061611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5490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48988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2203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631126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222579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71</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9359346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30220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70008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81787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927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0750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3105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25068608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8387874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17089192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1048581" name="矩形 59"/>
          <p:cNvSpPr/>
          <p:nvPr userDrawn="1"/>
        </p:nvSpPr>
        <p:spPr>
          <a:xfrm>
            <a:off x="-24679"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7"/>
          </a:p>
        </p:txBody>
      </p:sp>
      <p:pic>
        <p:nvPicPr>
          <p:cNvPr id="6" name="图片 5">
            <a:extLst>
              <a:ext uri="{FF2B5EF4-FFF2-40B4-BE49-F238E27FC236}">
                <a16:creationId xmlns:a16="http://schemas.microsoft.com/office/drawing/2014/main" id="{0EB8389E-5966-43B9-B3A0-E7AAACAB7785}"/>
              </a:ext>
            </a:extLst>
          </p:cNvPr>
          <p:cNvPicPr>
            <a:picLocks noChangeAspect="1"/>
          </p:cNvPicPr>
          <p:nvPr userDrawn="1"/>
        </p:nvPicPr>
        <p:blipFill rotWithShape="1">
          <a:blip r:embed="rId2"/>
          <a:srcRect l="18793" t="3704" r="17232" b="4677"/>
          <a:stretch/>
        </p:blipFill>
        <p:spPr>
          <a:xfrm>
            <a:off x="11246177" y="129390"/>
            <a:ext cx="602787" cy="863261"/>
          </a:xfrm>
          <a:prstGeom prst="rect">
            <a:avLst/>
          </a:prstGeom>
        </p:spPr>
      </p:pic>
      <p:sp>
        <p:nvSpPr>
          <p:cNvPr id="7" name="矩形 59">
            <a:extLst>
              <a:ext uri="{FF2B5EF4-FFF2-40B4-BE49-F238E27FC236}">
                <a16:creationId xmlns:a16="http://schemas.microsoft.com/office/drawing/2014/main" id="{E704EE6E-D027-4759-A13B-5C958CD260E8}"/>
              </a:ext>
            </a:extLst>
          </p:cNvPr>
          <p:cNvSpPr/>
          <p:nvPr userDrawn="1"/>
        </p:nvSpPr>
        <p:spPr>
          <a:xfrm>
            <a:off x="0" y="6451600"/>
            <a:ext cx="12216680" cy="4064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7"/>
          </a:p>
        </p:txBody>
      </p:sp>
      <p:sp>
        <p:nvSpPr>
          <p:cNvPr id="8" name="矩形 7">
            <a:extLst>
              <a:ext uri="{FF2B5EF4-FFF2-40B4-BE49-F238E27FC236}">
                <a16:creationId xmlns:a16="http://schemas.microsoft.com/office/drawing/2014/main" id="{811871B3-863C-4E1D-90F9-F1AA75BE988F}"/>
              </a:ext>
            </a:extLst>
          </p:cNvPr>
          <p:cNvSpPr/>
          <p:nvPr userDrawn="1"/>
        </p:nvSpPr>
        <p:spPr>
          <a:xfrm>
            <a:off x="86360" y="64422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extLst>
      <p:ext uri="{BB962C8B-B14F-4D97-AF65-F5344CB8AC3E}">
        <p14:creationId xmlns:p14="http://schemas.microsoft.com/office/powerpoint/2010/main" val="131693249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rot="10800000" flipV="1">
            <a:off x="0" y="5859708"/>
            <a:ext cx="12192000" cy="998293"/>
          </a:xfrm>
          <a:prstGeom prst="rect">
            <a:avLst/>
          </a:prstGeom>
          <a:gradFill>
            <a:gsLst>
              <a:gs pos="0">
                <a:schemeClr val="bg1">
                  <a:alpha val="0"/>
                </a:schemeClr>
              </a:gs>
              <a:gs pos="100000">
                <a:srgbClr val="FF1D1D">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内容页3">
    <p:bg>
      <p:bgPr>
        <a:solidFill>
          <a:schemeClr val="bg1"/>
        </a:solidFill>
        <a:effectLst/>
      </p:bgPr>
    </p:bg>
    <p:spTree>
      <p:nvGrpSpPr>
        <p:cNvPr id="1" name=""/>
        <p:cNvGrpSpPr/>
        <p:nvPr/>
      </p:nvGrpSpPr>
      <p:grpSpPr>
        <a:xfrm>
          <a:off x="0" y="0"/>
          <a:ext cx="0" cy="0"/>
          <a:chOff x="0" y="0"/>
          <a:chExt cx="0" cy="0"/>
        </a:xfrm>
      </p:grpSpPr>
      <p:sp>
        <p:nvSpPr>
          <p:cNvPr id="60" name="矩形 59"/>
          <p:cNvSpPr/>
          <p:nvPr userDrawn="1"/>
        </p:nvSpPr>
        <p:spPr>
          <a:xfrm>
            <a:off x="-24679" y="0"/>
            <a:ext cx="12216680" cy="126876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97277" y="325279"/>
            <a:ext cx="2643339" cy="727457"/>
          </a:xfrm>
          <a:prstGeom prst="rect">
            <a:avLst/>
          </a:prstGeom>
        </p:spPr>
      </p:pic>
      <p:sp>
        <p:nvSpPr>
          <p:cNvPr id="5" name="Freeform 57">
            <a:extLst>
              <a:ext uri="{FF2B5EF4-FFF2-40B4-BE49-F238E27FC236}">
                <a16:creationId xmlns:a16="http://schemas.microsoft.com/office/drawing/2014/main" id="{55A805DC-7476-4A14-88EC-4309D521386F}"/>
              </a:ext>
            </a:extLst>
          </p:cNvPr>
          <p:cNvSpPr>
            <a:spLocks noChangeArrowheads="1"/>
          </p:cNvSpPr>
          <p:nvPr userDrawn="1"/>
        </p:nvSpPr>
        <p:spPr bwMode="auto">
          <a:xfrm>
            <a:off x="0" y="6524625"/>
            <a:ext cx="12192000" cy="279400"/>
          </a:xfrm>
          <a:custGeom>
            <a:avLst/>
            <a:gdLst>
              <a:gd name="T0" fmla="*/ 0 w 5650"/>
              <a:gd name="T1" fmla="*/ 279400 h 176"/>
              <a:gd name="T2" fmla="*/ 9144000 w 5650"/>
              <a:gd name="T3" fmla="*/ 268288 h 176"/>
              <a:gd name="T4" fmla="*/ 9137526 w 5650"/>
              <a:gd name="T5" fmla="*/ 150813 h 176"/>
              <a:gd name="T6" fmla="*/ 2392006 w 5650"/>
              <a:gd name="T7" fmla="*/ 150813 h 176"/>
              <a:gd name="T8" fmla="*/ 2131442 w 5650"/>
              <a:gd name="T9" fmla="*/ 4763 h 176"/>
              <a:gd name="T10" fmla="*/ 0 w 5650"/>
              <a:gd name="T11" fmla="*/ 0 h 176"/>
              <a:gd name="T12" fmla="*/ 0 w 5650"/>
              <a:gd name="T13" fmla="*/ 279400 h 176"/>
              <a:gd name="T14" fmla="*/ 0 60000 65536"/>
              <a:gd name="T15" fmla="*/ 0 60000 65536"/>
              <a:gd name="T16" fmla="*/ 0 60000 65536"/>
              <a:gd name="T17" fmla="*/ 0 60000 65536"/>
              <a:gd name="T18" fmla="*/ 0 60000 65536"/>
              <a:gd name="T19" fmla="*/ 0 60000 65536"/>
              <a:gd name="T20" fmla="*/ 0 60000 65536"/>
              <a:gd name="T21" fmla="*/ 0 w 5650"/>
              <a:gd name="T22" fmla="*/ 0 h 176"/>
              <a:gd name="T23" fmla="*/ 5650 w 5650"/>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50" h="176">
                <a:moveTo>
                  <a:pt x="0" y="176"/>
                </a:moveTo>
                <a:lnTo>
                  <a:pt x="5650" y="169"/>
                </a:lnTo>
                <a:lnTo>
                  <a:pt x="5646" y="95"/>
                </a:lnTo>
                <a:lnTo>
                  <a:pt x="1478" y="95"/>
                </a:lnTo>
                <a:lnTo>
                  <a:pt x="1317" y="3"/>
                </a:lnTo>
                <a:lnTo>
                  <a:pt x="0" y="0"/>
                </a:lnTo>
                <a:lnTo>
                  <a:pt x="0" y="176"/>
                </a:lnTo>
                <a:close/>
              </a:path>
            </a:pathLst>
          </a:custGeom>
          <a:solidFill>
            <a:srgbClr val="AAC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ctr">
              <a:spcBef>
                <a:spcPct val="0"/>
              </a:spcBef>
              <a:spcAft>
                <a:spcPct val="0"/>
              </a:spcAft>
            </a:pPr>
            <a:endParaRPr kumimoji="1" lang="zh-CN" altLang="en-US" sz="2400" b="1" i="1" u="sng">
              <a:solidFill>
                <a:srgbClr val="1D528D"/>
              </a:solidFill>
              <a:latin typeface="Times New Roman" pitchFamily="18" charset="0"/>
              <a:ea typeface="宋体" charset="-122"/>
            </a:endParaRPr>
          </a:p>
        </p:txBody>
      </p:sp>
      <p:sp>
        <p:nvSpPr>
          <p:cNvPr id="7" name="Rectangle 58">
            <a:extLst>
              <a:ext uri="{FF2B5EF4-FFF2-40B4-BE49-F238E27FC236}">
                <a16:creationId xmlns:a16="http://schemas.microsoft.com/office/drawing/2014/main" id="{1F109270-1D57-4735-AC41-A9BFE87C3042}"/>
              </a:ext>
            </a:extLst>
          </p:cNvPr>
          <p:cNvSpPr>
            <a:spLocks noChangeArrowheads="1"/>
          </p:cNvSpPr>
          <p:nvPr userDrawn="1"/>
        </p:nvSpPr>
        <p:spPr bwMode="auto">
          <a:xfrm flipV="1">
            <a:off x="0" y="6769100"/>
            <a:ext cx="12194117" cy="115888"/>
          </a:xfrm>
          <a:prstGeom prst="rect">
            <a:avLst/>
          </a:prstGeom>
          <a:gradFill>
            <a:gsLst>
              <a:gs pos="100000">
                <a:schemeClr val="accent1"/>
              </a:gs>
              <a:gs pos="100000">
                <a:schemeClr val="accent1">
                  <a:lumMod val="45000"/>
                  <a:lumOff val="55000"/>
                </a:schemeClr>
              </a:gs>
            </a:gsLst>
            <a:lin ang="5400000" scaled="1"/>
          </a:gradFill>
          <a:ln>
            <a:noFill/>
          </a:ln>
        </p:spPr>
        <p:txBody>
          <a:bodyPr wrap="none" anchor="ctr"/>
          <a:lstStyle/>
          <a:p>
            <a:pPr eaLnBrk="0" fontAlgn="base" hangingPunct="0">
              <a:spcBef>
                <a:spcPct val="0"/>
              </a:spcBef>
              <a:spcAft>
                <a:spcPct val="0"/>
              </a:spcAft>
              <a:buFont typeface="Arial" charset="0"/>
              <a:buNone/>
            </a:pPr>
            <a:endParaRPr kumimoji="1" lang="zh-CN" altLang="en-US" sz="1600" b="1" i="1" u="sng">
              <a:solidFill>
                <a:srgbClr val="1D528D"/>
              </a:solidFill>
              <a:latin typeface="Times New Roman" pitchFamily="18" charset="0"/>
              <a:ea typeface="微软雅黑" pitchFamily="34" charset="-122"/>
            </a:endParaRPr>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p:txBody>
          <a:bodyPr/>
          <a:lstStyle/>
          <a:p>
            <a:fld id="{15195984-EB24-455E-B3CF-87A4AB0EDB69}" type="slidenum">
              <a:rPr lang="zh-CN" altLang="en-US" smtClean="0"/>
              <a:t>‹#›</a:t>
            </a:fld>
            <a:endParaRPr lang="zh-CN" altLang="en-US"/>
          </a:p>
        </p:txBody>
      </p:sp>
    </p:spTree>
    <p:extLst>
      <p:ext uri="{BB962C8B-B14F-4D97-AF65-F5344CB8AC3E}">
        <p14:creationId xmlns:p14="http://schemas.microsoft.com/office/powerpoint/2010/main" val="1710867916"/>
      </p:ext>
    </p:extLst>
  </p:cSld>
  <p:clrMapOvr>
    <a:masterClrMapping/>
  </p:clrMapOvr>
  <p:extLst>
    <p:ext uri="{DCECCB84-F9BA-43D5-87BE-67443E8EF086}">
      <p15:sldGuideLst xmlns:p15="http://schemas.microsoft.com/office/powerpoint/2012/main">
        <p15:guide id="1" pos="6827">
          <p15:clr>
            <a:srgbClr val="FBAE40"/>
          </p15:clr>
        </p15:guide>
        <p15:guide id="2" pos="1275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27" y="0"/>
            <a:ext cx="3359697" cy="685800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1519" y="5877273"/>
            <a:ext cx="2064569" cy="611688"/>
          </a:xfrm>
          <a:prstGeom prst="rect">
            <a:avLst/>
          </a:prstGeom>
        </p:spPr>
      </p:pic>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195984-EB24-455E-B3CF-87A4AB0EDB69}" type="slidenum">
              <a:rPr lang="zh-CN" altLang="en-US" smtClean="0"/>
              <a:t>‹#›</a:t>
            </a:fld>
            <a:endParaRPr lang="zh-CN" altLang="en-US"/>
          </a:p>
        </p:txBody>
      </p:sp>
    </p:spTree>
    <p:extLst>
      <p:ext uri="{BB962C8B-B14F-4D97-AF65-F5344CB8AC3E}">
        <p14:creationId xmlns:p14="http://schemas.microsoft.com/office/powerpoint/2010/main" val="1899158056"/>
      </p:ext>
    </p:extLst>
  </p:cSld>
  <p:clrMapOvr>
    <a:masterClrMapping/>
  </p:clrMapOvr>
  <p:extLst>
    <p:ext uri="{DCECCB84-F9BA-43D5-87BE-67443E8EF086}">
      <p15:sldGuideLst xmlns:p15="http://schemas.microsoft.com/office/powerpoint/2012/main">
        <p15:guide id="1" pos="6827">
          <p15:clr>
            <a:srgbClr val="FBAE40"/>
          </p15:clr>
        </p15:guide>
        <p15:guide id="2" pos="127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11782726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36870532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411283445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10098999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953917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2813956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24937579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24680148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A1F7E-19FF-0B48-8731-65855350D283}" type="slidenum">
              <a:rPr kumimoji="1" lang="zh-CN" altLang="en-US" smtClean="0"/>
              <a:t>‹#›</a:t>
            </a:fld>
            <a:endParaRPr kumimoji="1" lang="zh-CN" altLang="en-US"/>
          </a:p>
        </p:txBody>
      </p:sp>
    </p:spTree>
    <p:extLst>
      <p:ext uri="{BB962C8B-B14F-4D97-AF65-F5344CB8AC3E}">
        <p14:creationId xmlns:p14="http://schemas.microsoft.com/office/powerpoint/2010/main" val="42733683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6" r:id="rId12"/>
    <p:sldLayoutId id="2147483649" r:id="rId13"/>
    <p:sldLayoutId id="2147483650" r:id="rId14"/>
    <p:sldLayoutId id="2147483677"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583704" y="1832570"/>
            <a:ext cx="10698480" cy="3785652"/>
          </a:xfrm>
          <a:prstGeom prst="rect">
            <a:avLst/>
          </a:prstGeom>
        </p:spPr>
        <p:txBody>
          <a:bodyPr wrap="square">
            <a:spAutoFit/>
          </a:bodyPr>
          <a:lstStyle/>
          <a:p>
            <a:pPr algn="ctr"/>
            <a:r>
              <a:rPr lang="zh-CN" altLang="en-US" sz="5000" b="1" dirty="0">
                <a:solidFill>
                  <a:srgbClr val="003366"/>
                </a:solidFill>
                <a:latin typeface="微软雅黑" panose="020B0503020204020204" pitchFamily="34" charset="-122"/>
                <a:ea typeface="微软雅黑" panose="020B0503020204020204" pitchFamily="34" charset="-122"/>
              </a:rPr>
              <a:t>深度学习理论与应用</a:t>
            </a:r>
            <a:endParaRPr lang="en-US" altLang="zh-CN" sz="50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en-US" altLang="zh-CN" sz="3800" b="1" dirty="0">
                <a:solidFill>
                  <a:srgbClr val="003366"/>
                </a:solidFill>
                <a:latin typeface="微软雅黑" panose="020B0503020204020204" pitchFamily="34" charset="-122"/>
                <a:ea typeface="微软雅黑" panose="020B0503020204020204" pitchFamily="34" charset="-122"/>
              </a:rPr>
              <a:t>Deep Learning Theory and Applications</a:t>
            </a: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zh-CN" altLang="en-US" sz="3500" b="1" dirty="0">
                <a:solidFill>
                  <a:srgbClr val="003366"/>
                </a:solidFill>
                <a:latin typeface="微软雅黑" panose="020B0503020204020204" pitchFamily="34" charset="-122"/>
                <a:ea typeface="微软雅黑" panose="020B0503020204020204" pitchFamily="34" charset="-122"/>
              </a:rPr>
              <a:t>蒙祖强，欧元汉  编著</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Tree>
    <p:extLst>
      <p:ext uri="{BB962C8B-B14F-4D97-AF65-F5344CB8AC3E}">
        <p14:creationId xmlns:p14="http://schemas.microsoft.com/office/powerpoint/2010/main" val="383598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88160"/>
            <a:ext cx="11013440" cy="308757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zh-CN" sz="2200" dirty="0"/>
              <a:t>卷积网络</a:t>
            </a:r>
            <a:r>
              <a:rPr lang="zh-CN" altLang="en-US" sz="2200" dirty="0"/>
              <a:t>：</a:t>
            </a:r>
            <a:r>
              <a:rPr lang="zh-CN" altLang="zh-CN" sz="2200" dirty="0"/>
              <a:t>主要用于提取图像的特征，故也称为</a:t>
            </a:r>
            <a:r>
              <a:rPr lang="zh-CN" altLang="zh-CN" sz="2200" b="1" dirty="0"/>
              <a:t>特征提取（学习）网络</a:t>
            </a:r>
            <a:r>
              <a:rPr lang="zh-CN" altLang="zh-CN" sz="2200" dirty="0"/>
              <a:t>；</a:t>
            </a:r>
            <a:endParaRPr lang="en-US" altLang="zh-CN" sz="2200" dirty="0"/>
          </a:p>
          <a:p>
            <a:pPr marL="342900" indent="-342900">
              <a:lnSpc>
                <a:spcPct val="150000"/>
              </a:lnSpc>
              <a:buFont typeface="Wingdings" panose="05000000000000000000" pitchFamily="2" charset="2"/>
              <a:buChar char="l"/>
            </a:pPr>
            <a:r>
              <a:rPr lang="zh-CN" altLang="zh-CN" sz="2200" dirty="0"/>
              <a:t>全连接网络</a:t>
            </a:r>
            <a:r>
              <a:rPr lang="zh-CN" altLang="en-US" sz="2200" dirty="0"/>
              <a:t>：</a:t>
            </a:r>
            <a:r>
              <a:rPr lang="zh-CN" altLang="zh-CN" sz="2200" dirty="0"/>
              <a:t>则根据提取的特征对样本进行分类，也常称</a:t>
            </a:r>
            <a:r>
              <a:rPr lang="zh-CN" altLang="zh-CN" sz="2200" b="1" dirty="0"/>
              <a:t>分类网络</a:t>
            </a:r>
            <a:r>
              <a:rPr lang="zh-CN" altLang="zh-CN" sz="2200" dirty="0"/>
              <a:t>。</a:t>
            </a:r>
            <a:endParaRPr lang="en-US" altLang="zh-CN" sz="2200" dirty="0"/>
          </a:p>
          <a:p>
            <a:pPr>
              <a:lnSpc>
                <a:spcPct val="150000"/>
              </a:lnSpc>
            </a:pPr>
            <a:endParaRPr lang="en-US" altLang="zh-CN" sz="2200" dirty="0"/>
          </a:p>
          <a:p>
            <a:pPr>
              <a:lnSpc>
                <a:spcPct val="150000"/>
              </a:lnSpc>
            </a:pPr>
            <a:r>
              <a:rPr lang="zh-CN" altLang="en-US" sz="2200" dirty="0"/>
              <a:t>上</a:t>
            </a:r>
            <a:r>
              <a:rPr lang="zh-CN" altLang="zh-CN" sz="2200" dirty="0"/>
              <a:t>图所示的整个神经网络实际上是由一个卷积神经网络和一个全连接网络组成。为了区别，本书一般称之为</a:t>
            </a:r>
            <a:r>
              <a:rPr lang="zh-CN" altLang="zh-CN" sz="2200" b="1" dirty="0"/>
              <a:t>深度神经网络</a:t>
            </a:r>
            <a:r>
              <a:rPr lang="zh-CN" altLang="zh-CN" sz="2200" dirty="0"/>
              <a:t>。也有的书直接称为卷积神经网络，而弱化了其全连接神经网络部分，这主要是为了突出卷积神经网络的地位。</a:t>
            </a:r>
            <a:r>
              <a:rPr lang="en-US" altLang="zh-CN" sz="2200" dirty="0"/>
              <a:t>  </a:t>
            </a:r>
            <a:endParaRPr lang="zh-CN" altLang="zh-CN" sz="2200" dirty="0"/>
          </a:p>
        </p:txBody>
      </p:sp>
    </p:spTree>
    <p:extLst>
      <p:ext uri="{BB962C8B-B14F-4D97-AF65-F5344CB8AC3E}">
        <p14:creationId xmlns:p14="http://schemas.microsoft.com/office/powerpoint/2010/main" val="36940947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808480"/>
            <a:ext cx="11013440" cy="3816429"/>
          </a:xfrm>
          <a:prstGeom prst="rect">
            <a:avLst/>
          </a:prstGeom>
          <a:noFill/>
        </p:spPr>
        <p:txBody>
          <a:bodyPr wrap="square" rtlCol="0">
            <a:spAutoFit/>
          </a:bodyPr>
          <a:lstStyle/>
          <a:p>
            <a:r>
              <a:rPr lang="zh-CN" altLang="zh-CN" sz="2200" b="1" dirty="0"/>
              <a:t>卷积网络</a:t>
            </a:r>
            <a:r>
              <a:rPr lang="zh-CN" altLang="zh-CN" sz="2200" dirty="0"/>
              <a:t>由两个卷积层和一个池化层组成</a:t>
            </a:r>
            <a:r>
              <a:rPr lang="zh-CN" altLang="en-US" sz="2200" dirty="0"/>
              <a:t>，</a:t>
            </a:r>
            <a:r>
              <a:rPr lang="zh-CN" altLang="zh-CN" sz="2200" dirty="0"/>
              <a:t>定义代码如下：</a:t>
            </a:r>
          </a:p>
          <a:p>
            <a:r>
              <a:rPr lang="en-US" altLang="zh-CN" sz="2200" dirty="0"/>
              <a:t> </a:t>
            </a:r>
            <a:endParaRPr lang="zh-CN" altLang="zh-CN" sz="2200" dirty="0"/>
          </a:p>
          <a:p>
            <a:r>
              <a:rPr lang="en-US" altLang="zh-CN" sz="2200" dirty="0" err="1">
                <a:solidFill>
                  <a:srgbClr val="00B050"/>
                </a:solidFill>
              </a:rPr>
              <a:t>self.conv1</a:t>
            </a:r>
            <a:r>
              <a:rPr lang="en-US" altLang="zh-CN" sz="2200" dirty="0">
                <a:solidFill>
                  <a:srgbClr val="00B050"/>
                </a:solidFill>
              </a:rPr>
              <a:t> = </a:t>
            </a:r>
            <a:r>
              <a:rPr lang="en-US" altLang="zh-CN" sz="2200" dirty="0" err="1">
                <a:solidFill>
                  <a:srgbClr val="00B050"/>
                </a:solidFill>
              </a:rPr>
              <a:t>nn.Conv2d</a:t>
            </a:r>
            <a:r>
              <a:rPr lang="en-US" altLang="zh-CN" sz="2200" dirty="0">
                <a:solidFill>
                  <a:srgbClr val="00B050"/>
                </a:solidFill>
              </a:rPr>
              <a:t>(1, 10, 5)</a:t>
            </a:r>
            <a:endParaRPr lang="zh-CN" altLang="zh-CN" sz="2200" dirty="0">
              <a:solidFill>
                <a:srgbClr val="00B050"/>
              </a:solidFill>
            </a:endParaRPr>
          </a:p>
          <a:p>
            <a:r>
              <a:rPr lang="en-US" altLang="zh-CN" sz="2200" dirty="0" err="1">
                <a:solidFill>
                  <a:srgbClr val="00B050"/>
                </a:solidFill>
              </a:rPr>
              <a:t>self.conv2</a:t>
            </a:r>
            <a:r>
              <a:rPr lang="en-US" altLang="zh-CN" sz="2200" dirty="0">
                <a:solidFill>
                  <a:srgbClr val="00B050"/>
                </a:solidFill>
              </a:rPr>
              <a:t> = </a:t>
            </a:r>
            <a:r>
              <a:rPr lang="en-US" altLang="zh-CN" sz="2200" dirty="0" err="1">
                <a:solidFill>
                  <a:srgbClr val="00B050"/>
                </a:solidFill>
              </a:rPr>
              <a:t>nn.Conv2d</a:t>
            </a:r>
            <a:r>
              <a:rPr lang="en-US" altLang="zh-CN" sz="2200" dirty="0">
                <a:solidFill>
                  <a:srgbClr val="00B050"/>
                </a:solidFill>
              </a:rPr>
              <a:t>(10, 20, 3)</a:t>
            </a:r>
          </a:p>
          <a:p>
            <a:endParaRPr lang="en-US" altLang="zh-CN" sz="2200" dirty="0">
              <a:solidFill>
                <a:srgbClr val="00B050"/>
              </a:solidFill>
            </a:endParaRPr>
          </a:p>
          <a:p>
            <a:pPr marL="285750" indent="-285750">
              <a:buFont typeface="Wingdings" panose="05000000000000000000" pitchFamily="2" charset="2"/>
              <a:buChar char="l"/>
            </a:pPr>
            <a:r>
              <a:rPr lang="zh-CN" altLang="zh-CN" sz="2200" dirty="0"/>
              <a:t>在第一条语句中第一个参数表示输入图像的通道数为</a:t>
            </a:r>
            <a:r>
              <a:rPr lang="en-US" altLang="zh-CN" sz="2200" dirty="0"/>
              <a:t>1</a:t>
            </a:r>
            <a:r>
              <a:rPr lang="zh-CN" altLang="zh-CN" sz="2200" dirty="0"/>
              <a:t>，第二个参数表示用了</a:t>
            </a:r>
            <a:r>
              <a:rPr lang="en-US" altLang="zh-CN" sz="2200" dirty="0"/>
              <a:t>10</a:t>
            </a:r>
            <a:r>
              <a:rPr lang="zh-CN" altLang="zh-CN" sz="2200" dirty="0"/>
              <a:t>个卷积核，因而输出通道数也为</a:t>
            </a:r>
            <a:r>
              <a:rPr lang="en-US" altLang="zh-CN" sz="2200" dirty="0"/>
              <a:t>10</a:t>
            </a:r>
            <a:r>
              <a:rPr lang="zh-CN" altLang="zh-CN" sz="2200" dirty="0"/>
              <a:t>（每个卷积核会产生一个输出通道），第三个参数则表示卷积核的大小为</a:t>
            </a:r>
            <a:r>
              <a:rPr lang="en-US" altLang="zh-CN" sz="2200" dirty="0"/>
              <a:t>5</a:t>
            </a:r>
            <a:r>
              <a:rPr lang="en-US" altLang="zh-CN" sz="2200" b="1" i="1" dirty="0"/>
              <a:t>×</a:t>
            </a:r>
            <a:r>
              <a:rPr lang="en-US" altLang="zh-CN" sz="2200" dirty="0"/>
              <a:t>5</a:t>
            </a:r>
            <a:r>
              <a:rPr lang="zh-CN" altLang="zh-CN" sz="2200" dirty="0"/>
              <a:t>；</a:t>
            </a:r>
            <a:endParaRPr lang="en-US" altLang="zh-CN" sz="2200" dirty="0"/>
          </a:p>
          <a:p>
            <a:pPr marL="285750" indent="-285750">
              <a:buFont typeface="Wingdings" panose="05000000000000000000" pitchFamily="2" charset="2"/>
              <a:buChar char="l"/>
            </a:pPr>
            <a:endParaRPr lang="en-US" altLang="zh-CN" sz="2200" dirty="0"/>
          </a:p>
          <a:p>
            <a:pPr marL="285750" indent="-285750">
              <a:buFont typeface="Wingdings" panose="05000000000000000000" pitchFamily="2" charset="2"/>
              <a:buChar char="l"/>
            </a:pPr>
            <a:r>
              <a:rPr lang="zh-CN" altLang="zh-CN" sz="2200" dirty="0"/>
              <a:t>在第二条语句中，输入通道数为</a:t>
            </a:r>
            <a:r>
              <a:rPr lang="en-US" altLang="zh-CN" sz="2200" dirty="0"/>
              <a:t>10</a:t>
            </a:r>
            <a:r>
              <a:rPr lang="zh-CN" altLang="zh-CN" sz="2200" dirty="0"/>
              <a:t>，卷积核数量为</a:t>
            </a:r>
            <a:r>
              <a:rPr lang="en-US" altLang="zh-CN" sz="2200" dirty="0"/>
              <a:t>20</a:t>
            </a:r>
            <a:r>
              <a:rPr lang="zh-CN" altLang="zh-CN" sz="2200" dirty="0"/>
              <a:t>，因而输出通道数也为</a:t>
            </a:r>
            <a:r>
              <a:rPr lang="en-US" altLang="zh-CN" sz="2200" dirty="0"/>
              <a:t>20</a:t>
            </a:r>
            <a:r>
              <a:rPr lang="zh-CN" altLang="zh-CN" sz="2200" dirty="0"/>
              <a:t>，卷积核的大小</a:t>
            </a:r>
            <a:r>
              <a:rPr lang="en-US" altLang="zh-CN" sz="2200" dirty="0"/>
              <a:t>3</a:t>
            </a:r>
            <a:r>
              <a:rPr lang="en-US" altLang="zh-CN" sz="2200" b="1" i="1" dirty="0"/>
              <a:t>×</a:t>
            </a:r>
            <a:r>
              <a:rPr lang="en-US" altLang="zh-CN" sz="2200" dirty="0"/>
              <a:t>3</a:t>
            </a:r>
            <a:r>
              <a:rPr lang="zh-CN" altLang="zh-CN" sz="2200" dirty="0"/>
              <a:t>。</a:t>
            </a:r>
            <a:endParaRPr lang="zh-CN" altLang="zh-CN" sz="2200" dirty="0">
              <a:solidFill>
                <a:srgbClr val="00B050"/>
              </a:solidFill>
            </a:endParaRPr>
          </a:p>
        </p:txBody>
      </p:sp>
    </p:spTree>
    <p:extLst>
      <p:ext uri="{BB962C8B-B14F-4D97-AF65-F5344CB8AC3E}">
        <p14:creationId xmlns:p14="http://schemas.microsoft.com/office/powerpoint/2010/main" val="421794517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88160"/>
            <a:ext cx="11013440" cy="2462213"/>
          </a:xfrm>
          <a:prstGeom prst="rect">
            <a:avLst/>
          </a:prstGeom>
          <a:noFill/>
        </p:spPr>
        <p:txBody>
          <a:bodyPr wrap="square" rtlCol="0">
            <a:spAutoFit/>
          </a:bodyPr>
          <a:lstStyle/>
          <a:p>
            <a:r>
              <a:rPr lang="zh-CN" altLang="zh-CN" sz="2200" dirty="0"/>
              <a:t>全连接层的定义代码如下：</a:t>
            </a:r>
          </a:p>
          <a:p>
            <a:r>
              <a:rPr lang="en-US" altLang="zh-CN" sz="2200" dirty="0"/>
              <a:t> </a:t>
            </a:r>
            <a:endParaRPr lang="zh-CN" altLang="zh-CN" sz="2200" dirty="0"/>
          </a:p>
          <a:p>
            <a:r>
              <a:rPr lang="en-US" altLang="zh-CN" sz="2200" dirty="0" err="1">
                <a:solidFill>
                  <a:srgbClr val="00B050"/>
                </a:solidFill>
              </a:rPr>
              <a:t>self.fc1</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(2000, 500)</a:t>
            </a:r>
            <a:endParaRPr lang="zh-CN" altLang="zh-CN" sz="2200" dirty="0">
              <a:solidFill>
                <a:srgbClr val="00B050"/>
              </a:solidFill>
            </a:endParaRPr>
          </a:p>
          <a:p>
            <a:r>
              <a:rPr lang="en-US" altLang="zh-CN" sz="2200" dirty="0" err="1">
                <a:solidFill>
                  <a:srgbClr val="00B050"/>
                </a:solidFill>
              </a:rPr>
              <a:t>self.fc2</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(500, 10)</a:t>
            </a:r>
            <a:endParaRPr lang="zh-CN" altLang="zh-CN" sz="2200" dirty="0">
              <a:solidFill>
                <a:srgbClr val="00B050"/>
              </a:solidFill>
            </a:endParaRPr>
          </a:p>
          <a:p>
            <a:r>
              <a:rPr lang="en-US" altLang="zh-CN" sz="2200" dirty="0"/>
              <a:t> </a:t>
            </a:r>
            <a:endParaRPr lang="zh-CN" altLang="zh-CN" sz="2200" dirty="0"/>
          </a:p>
          <a:p>
            <a:r>
              <a:rPr lang="zh-CN" altLang="zh-CN" sz="2200" dirty="0"/>
              <a:t>这两条语句共同表示建立一个输入节点数为</a:t>
            </a:r>
            <a:r>
              <a:rPr lang="en-US" altLang="zh-CN" sz="2200" dirty="0"/>
              <a:t>2000</a:t>
            </a:r>
            <a:r>
              <a:rPr lang="zh-CN" altLang="zh-CN" sz="2200" dirty="0"/>
              <a:t>、隐含层节点数为</a:t>
            </a:r>
            <a:r>
              <a:rPr lang="en-US" altLang="zh-CN" sz="2200" dirty="0"/>
              <a:t>500</a:t>
            </a:r>
            <a:r>
              <a:rPr lang="zh-CN" altLang="zh-CN" sz="2200" dirty="0"/>
              <a:t>、输出节点数为</a:t>
            </a:r>
            <a:r>
              <a:rPr lang="en-US" altLang="zh-CN" sz="2200" dirty="0"/>
              <a:t>10</a:t>
            </a:r>
            <a:r>
              <a:rPr lang="zh-CN" altLang="zh-CN" sz="2200" dirty="0"/>
              <a:t>的全连接网络。</a:t>
            </a:r>
            <a:endParaRPr lang="zh-CN" altLang="en-US" sz="2200" dirty="0"/>
          </a:p>
        </p:txBody>
      </p:sp>
    </p:spTree>
    <p:extLst>
      <p:ext uri="{BB962C8B-B14F-4D97-AF65-F5344CB8AC3E}">
        <p14:creationId xmlns:p14="http://schemas.microsoft.com/office/powerpoint/2010/main" val="245341262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07442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595120"/>
            <a:ext cx="11013440" cy="5509200"/>
          </a:xfrm>
          <a:prstGeom prst="rect">
            <a:avLst/>
          </a:prstGeom>
          <a:noFill/>
        </p:spPr>
        <p:txBody>
          <a:bodyPr wrap="square" rtlCol="0">
            <a:spAutoFit/>
          </a:bodyPr>
          <a:lstStyle/>
          <a:p>
            <a:r>
              <a:rPr lang="zh-CN" altLang="zh-CN" sz="2200" dirty="0"/>
              <a:t>输入卷积网络的是</a:t>
            </a:r>
            <a:r>
              <a:rPr lang="en-US" altLang="zh-CN" sz="2200" dirty="0"/>
              <a:t>28×28</a:t>
            </a:r>
            <a:r>
              <a:rPr lang="zh-CN" altLang="zh-CN" sz="2200" dirty="0"/>
              <a:t>的单通道手写数字图像，这些图像都经过下列操作：</a:t>
            </a:r>
          </a:p>
          <a:p>
            <a:r>
              <a:rPr lang="zh-CN" altLang="zh-CN" sz="2200" dirty="0"/>
              <a:t>（</a:t>
            </a:r>
            <a:r>
              <a:rPr lang="en-US" altLang="zh-CN" sz="2200" dirty="0"/>
              <a:t>1</a:t>
            </a:r>
            <a:r>
              <a:rPr lang="zh-CN" altLang="zh-CN" sz="2200" dirty="0"/>
              <a:t>）输入第一个卷积层，产生一个</a:t>
            </a:r>
            <a:r>
              <a:rPr lang="en-US" altLang="zh-CN" sz="2200" dirty="0"/>
              <a:t>10×24×24</a:t>
            </a:r>
            <a:r>
              <a:rPr lang="zh-CN" altLang="zh-CN" sz="2200" dirty="0"/>
              <a:t>的特征图，实现代码如下： </a:t>
            </a:r>
          </a:p>
          <a:p>
            <a:r>
              <a:rPr lang="en-US" altLang="zh-CN" sz="2200" dirty="0">
                <a:solidFill>
                  <a:srgbClr val="00B050"/>
                </a:solidFill>
              </a:rPr>
              <a:t> </a:t>
            </a:r>
            <a:endParaRPr lang="zh-CN" altLang="zh-CN" sz="2200" dirty="0">
              <a:solidFill>
                <a:srgbClr val="00B050"/>
              </a:solidFill>
            </a:endParaRPr>
          </a:p>
          <a:p>
            <a:r>
              <a:rPr lang="en-US" altLang="zh-CN" sz="2200" dirty="0">
                <a:solidFill>
                  <a:srgbClr val="00B050"/>
                </a:solidFill>
              </a:rPr>
              <a:t>out = </a:t>
            </a:r>
            <a:r>
              <a:rPr lang="en-US" altLang="zh-CN" sz="2200" dirty="0" err="1">
                <a:solidFill>
                  <a:srgbClr val="00B050"/>
                </a:solidFill>
              </a:rPr>
              <a:t>self.conv1</a:t>
            </a:r>
            <a:r>
              <a:rPr lang="en-US" altLang="zh-CN" sz="2200" dirty="0">
                <a:solidFill>
                  <a:srgbClr val="00B050"/>
                </a:solidFill>
              </a:rPr>
              <a:t>(x) 	#</a:t>
            </a:r>
            <a:r>
              <a:rPr lang="en-US" altLang="zh-CN" sz="2200" dirty="0" err="1">
                <a:solidFill>
                  <a:srgbClr val="00B050"/>
                </a:solidFill>
              </a:rPr>
              <a:t>batch×1×28×28</a:t>
            </a:r>
            <a:r>
              <a:rPr lang="en-US" altLang="zh-CN" sz="2200" dirty="0">
                <a:solidFill>
                  <a:srgbClr val="00B050"/>
                </a:solidFill>
              </a:rPr>
              <a:t> → </a:t>
            </a:r>
            <a:r>
              <a:rPr lang="en-US" altLang="zh-CN" sz="2200" dirty="0" err="1">
                <a:solidFill>
                  <a:srgbClr val="00B050"/>
                </a:solidFill>
              </a:rPr>
              <a:t>batch×10×24×24</a:t>
            </a:r>
            <a:endParaRPr lang="en-US" altLang="zh-CN" sz="2200" dirty="0">
              <a:solidFill>
                <a:srgbClr val="00B050"/>
              </a:solidFill>
            </a:endParaRPr>
          </a:p>
          <a:p>
            <a:endParaRPr lang="en-US" altLang="zh-CN" sz="2200" dirty="0">
              <a:solidFill>
                <a:srgbClr val="00B050"/>
              </a:solidFill>
            </a:endParaRPr>
          </a:p>
          <a:p>
            <a:r>
              <a:rPr lang="zh-CN" altLang="en-US" sz="2200" b="1" dirty="0"/>
              <a:t>注：</a:t>
            </a:r>
            <a:r>
              <a:rPr lang="zh-CN" altLang="zh-CN" sz="2200" b="1" dirty="0"/>
              <a:t>特征图</a:t>
            </a:r>
            <a:r>
              <a:rPr lang="zh-CN" altLang="zh-CN" sz="2200" dirty="0"/>
              <a:t>（</a:t>
            </a:r>
            <a:r>
              <a:rPr lang="en-US" altLang="zh-CN" sz="2200" dirty="0"/>
              <a:t>feature map</a:t>
            </a:r>
            <a:r>
              <a:rPr lang="zh-CN" altLang="zh-CN" sz="2200" dirty="0"/>
              <a:t>）是一个重要的概念，它是由一个或多个同等尺寸的二维数值矩阵构成的数据立方体，其中每个二维数值矩阵称为特征图的</a:t>
            </a:r>
            <a:r>
              <a:rPr lang="zh-CN" altLang="zh-CN" sz="2200" b="1" dirty="0"/>
              <a:t>通道</a:t>
            </a:r>
            <a:r>
              <a:rPr lang="zh-CN" altLang="zh-CN" sz="2200" dirty="0"/>
              <a:t>，有时也形象称为</a:t>
            </a:r>
            <a:r>
              <a:rPr lang="zh-CN" altLang="zh-CN" sz="2200" b="1" dirty="0"/>
              <a:t>通道图像</a:t>
            </a:r>
            <a:r>
              <a:rPr lang="zh-CN" altLang="zh-CN" sz="2200" dirty="0"/>
              <a:t>。本质上，一个特征图是一个三维张量（如果不考虑批量大小的话），其形状为</a:t>
            </a:r>
            <a:r>
              <a:rPr lang="en-US" altLang="zh-CN" sz="2200" dirty="0"/>
              <a:t>(channel, height, width)</a:t>
            </a:r>
            <a:r>
              <a:rPr lang="zh-CN" altLang="zh-CN" sz="2200" dirty="0"/>
              <a:t>，其中</a:t>
            </a:r>
            <a:r>
              <a:rPr lang="en-US" altLang="zh-CN" sz="2200" dirty="0"/>
              <a:t>channel</a:t>
            </a:r>
            <a:r>
              <a:rPr lang="zh-CN" altLang="zh-CN" sz="2200" dirty="0"/>
              <a:t>表示特征图通道的数量，也称为特征图的</a:t>
            </a:r>
            <a:r>
              <a:rPr lang="zh-CN" altLang="zh-CN" sz="2200" b="1" dirty="0"/>
              <a:t>深度</a:t>
            </a:r>
            <a:r>
              <a:rPr lang="zh-CN" altLang="zh-CN" sz="2200" dirty="0"/>
              <a:t>，</a:t>
            </a:r>
            <a:r>
              <a:rPr lang="en-US" altLang="zh-CN" sz="2200" dirty="0"/>
              <a:t>height</a:t>
            </a:r>
            <a:r>
              <a:rPr lang="zh-CN" altLang="zh-CN" sz="2200" dirty="0"/>
              <a:t>和</a:t>
            </a:r>
            <a:r>
              <a:rPr lang="en-US" altLang="zh-CN" sz="2200" dirty="0"/>
              <a:t>width</a:t>
            </a:r>
            <a:r>
              <a:rPr lang="zh-CN" altLang="zh-CN" sz="2200" dirty="0"/>
              <a:t>分别是特征图的高和宽（实际上是其通道图像的高和宽）。</a:t>
            </a:r>
            <a:endParaRPr lang="en-US" altLang="zh-CN" sz="2200" dirty="0">
              <a:solidFill>
                <a:srgbClr val="00B050"/>
              </a:solidFill>
            </a:endParaRPr>
          </a:p>
          <a:p>
            <a:endParaRPr lang="en-US" altLang="zh-CN" sz="2200" dirty="0">
              <a:solidFill>
                <a:srgbClr val="00B050"/>
              </a:solidFill>
            </a:endParaRPr>
          </a:p>
          <a:p>
            <a:r>
              <a:rPr lang="zh-CN" altLang="zh-CN" sz="2200" dirty="0"/>
              <a:t>在卷积网络中，每一个网络层的输入和输出都是特征图，但它们的尺寸不一样。例如，对</a:t>
            </a:r>
            <a:r>
              <a:rPr lang="en-US" altLang="zh-CN" sz="2200" dirty="0" err="1"/>
              <a:t>self.conv1</a:t>
            </a:r>
            <a:r>
              <a:rPr lang="zh-CN" altLang="zh-CN" sz="2200" dirty="0"/>
              <a:t>网络层而言，输入的图像是形状为</a:t>
            </a:r>
            <a:r>
              <a:rPr lang="en-US" altLang="zh-CN" sz="2200" dirty="0"/>
              <a:t>1×28×28</a:t>
            </a:r>
            <a:r>
              <a:rPr lang="zh-CN" altLang="zh-CN" sz="2200" dirty="0"/>
              <a:t>的特征图（不考虑批量大小在内），输出的特征图的形状为</a:t>
            </a:r>
            <a:r>
              <a:rPr lang="en-US" altLang="zh-CN" sz="2200" dirty="0"/>
              <a:t>10×24×24</a:t>
            </a:r>
            <a:r>
              <a:rPr lang="zh-CN" altLang="zh-CN" sz="2200" dirty="0"/>
              <a:t>。</a:t>
            </a:r>
          </a:p>
          <a:p>
            <a:endParaRPr lang="en-US" altLang="zh-CN" sz="2200" dirty="0">
              <a:solidFill>
                <a:srgbClr val="00B050"/>
              </a:solidFill>
            </a:endParaRPr>
          </a:p>
          <a:p>
            <a:endParaRPr lang="zh-CN" altLang="zh-CN" sz="2200" dirty="0">
              <a:solidFill>
                <a:srgbClr val="00B050"/>
              </a:solidFill>
            </a:endParaRPr>
          </a:p>
        </p:txBody>
      </p:sp>
    </p:spTree>
    <p:extLst>
      <p:ext uri="{BB962C8B-B14F-4D97-AF65-F5344CB8AC3E}">
        <p14:creationId xmlns:p14="http://schemas.microsoft.com/office/powerpoint/2010/main" val="2465254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37360"/>
            <a:ext cx="11013440" cy="4493538"/>
          </a:xfrm>
          <a:prstGeom prst="rect">
            <a:avLst/>
          </a:prstGeom>
          <a:noFill/>
        </p:spPr>
        <p:txBody>
          <a:bodyPr wrap="square" rtlCol="0">
            <a:spAutoFit/>
          </a:bodyPr>
          <a:lstStyle/>
          <a:p>
            <a:r>
              <a:rPr lang="zh-CN" altLang="zh-CN" sz="2200" dirty="0"/>
              <a:t>（</a:t>
            </a:r>
            <a:r>
              <a:rPr lang="en-US" altLang="zh-CN" sz="2200" dirty="0"/>
              <a:t>2</a:t>
            </a:r>
            <a:r>
              <a:rPr lang="zh-CN" altLang="zh-CN" sz="2200" dirty="0"/>
              <a:t>）运用</a:t>
            </a:r>
            <a:r>
              <a:rPr lang="en-US" altLang="zh-CN" sz="2200" dirty="0" err="1"/>
              <a:t>relu</a:t>
            </a:r>
            <a:r>
              <a:rPr lang="zh-CN" altLang="zh-CN" sz="2200" dirty="0"/>
              <a:t>激活函数，将小于</a:t>
            </a:r>
            <a:r>
              <a:rPr lang="en-US" altLang="zh-CN" sz="2200" dirty="0"/>
              <a:t>0</a:t>
            </a:r>
            <a:r>
              <a:rPr lang="zh-CN" altLang="zh-CN" sz="2200" dirty="0"/>
              <a:t>的元素值变为</a:t>
            </a:r>
            <a:r>
              <a:rPr lang="en-US" altLang="zh-CN" sz="2200" dirty="0"/>
              <a:t>0</a:t>
            </a:r>
            <a:r>
              <a:rPr lang="zh-CN" altLang="zh-CN" sz="2200" dirty="0"/>
              <a:t>，大于或等于</a:t>
            </a:r>
            <a:r>
              <a:rPr lang="en-US" altLang="zh-CN" sz="2200" dirty="0"/>
              <a:t>0</a:t>
            </a:r>
            <a:r>
              <a:rPr lang="zh-CN" altLang="zh-CN" sz="2200" dirty="0"/>
              <a:t>的值不变，同时不改变</a:t>
            </a:r>
            <a:r>
              <a:rPr lang="en-US" altLang="zh-CN" sz="2200" dirty="0"/>
              <a:t>out</a:t>
            </a:r>
            <a:r>
              <a:rPr lang="zh-CN" altLang="zh-CN" sz="2200" dirty="0"/>
              <a:t>的形状：</a:t>
            </a:r>
          </a:p>
          <a:p>
            <a:r>
              <a:rPr lang="en-US" altLang="zh-CN" sz="2200" dirty="0"/>
              <a:t> </a:t>
            </a:r>
            <a:endParaRPr lang="zh-CN" altLang="zh-CN" sz="2200" dirty="0"/>
          </a:p>
          <a:p>
            <a:r>
              <a:rPr lang="en-US" altLang="zh-CN" sz="2200" dirty="0">
                <a:solidFill>
                  <a:srgbClr val="00B050"/>
                </a:solidFill>
              </a:rPr>
              <a:t>out = </a:t>
            </a:r>
            <a:r>
              <a:rPr lang="en-US" altLang="zh-CN" sz="2200" dirty="0" err="1">
                <a:solidFill>
                  <a:srgbClr val="00B050"/>
                </a:solidFill>
              </a:rPr>
              <a:t>torch.relu</a:t>
            </a:r>
            <a:r>
              <a:rPr lang="en-US" altLang="zh-CN" sz="2200" dirty="0">
                <a:solidFill>
                  <a:srgbClr val="00B050"/>
                </a:solidFill>
              </a:rPr>
              <a:t>(out) 	# </a:t>
            </a:r>
            <a:r>
              <a:rPr lang="en-US" altLang="zh-CN" sz="2200" dirty="0" err="1">
                <a:solidFill>
                  <a:srgbClr val="00B050"/>
                </a:solidFill>
              </a:rPr>
              <a:t>batch×10×24×24</a:t>
            </a:r>
            <a:r>
              <a:rPr lang="en-US" altLang="zh-CN" sz="2200" dirty="0">
                <a:solidFill>
                  <a:srgbClr val="00B050"/>
                </a:solidFill>
              </a:rPr>
              <a:t> → </a:t>
            </a:r>
            <a:r>
              <a:rPr lang="en-US" altLang="zh-CN" sz="2200" dirty="0" err="1">
                <a:solidFill>
                  <a:srgbClr val="00B050"/>
                </a:solidFill>
              </a:rPr>
              <a:t>batch×10×24×24</a:t>
            </a:r>
            <a:r>
              <a:rPr lang="en-US" altLang="zh-CN" sz="2200" dirty="0">
                <a:solidFill>
                  <a:srgbClr val="00B050"/>
                </a:solidFill>
              </a:rPr>
              <a:t> </a:t>
            </a:r>
            <a:r>
              <a:rPr lang="zh-CN" altLang="zh-CN" sz="2200" dirty="0">
                <a:solidFill>
                  <a:srgbClr val="00B050"/>
                </a:solidFill>
              </a:rPr>
              <a:t>（形状不变）</a:t>
            </a:r>
          </a:p>
          <a:p>
            <a:r>
              <a:rPr lang="en-US" altLang="zh-CN" sz="2200" dirty="0"/>
              <a:t> </a:t>
            </a:r>
            <a:endParaRPr lang="zh-CN" altLang="zh-CN" sz="2200" dirty="0"/>
          </a:p>
          <a:p>
            <a:r>
              <a:rPr lang="zh-CN" altLang="zh-CN" sz="2200" dirty="0"/>
              <a:t>（</a:t>
            </a:r>
            <a:r>
              <a:rPr lang="en-US" altLang="zh-CN" sz="2200" dirty="0"/>
              <a:t>3</a:t>
            </a:r>
            <a:r>
              <a:rPr lang="zh-CN" altLang="zh-CN" sz="2200" dirty="0"/>
              <a:t>）将上述特征图输入池化层，产生形状为</a:t>
            </a:r>
            <a:r>
              <a:rPr lang="en-US" altLang="zh-CN" sz="2200" dirty="0"/>
              <a:t>10×12×12</a:t>
            </a:r>
            <a:r>
              <a:rPr lang="zh-CN" altLang="zh-CN" sz="2200" dirty="0"/>
              <a:t>的特征图（高和宽减半），代码如下：</a:t>
            </a:r>
          </a:p>
          <a:p>
            <a:r>
              <a:rPr lang="en-US" altLang="zh-CN" sz="2200" dirty="0"/>
              <a:t> </a:t>
            </a:r>
            <a:endParaRPr lang="zh-CN" altLang="zh-CN" sz="2200" dirty="0"/>
          </a:p>
          <a:p>
            <a:r>
              <a:rPr lang="en-US" altLang="zh-CN" sz="2200" dirty="0">
                <a:solidFill>
                  <a:srgbClr val="00B050"/>
                </a:solidFill>
              </a:rPr>
              <a:t>out = </a:t>
            </a:r>
            <a:r>
              <a:rPr lang="en-US" altLang="zh-CN" sz="2200" dirty="0" err="1">
                <a:solidFill>
                  <a:srgbClr val="00B050"/>
                </a:solidFill>
              </a:rPr>
              <a:t>torch.max_pool2d</a:t>
            </a:r>
            <a:r>
              <a:rPr lang="en-US" altLang="zh-CN" sz="2200" dirty="0">
                <a:solidFill>
                  <a:srgbClr val="00B050"/>
                </a:solidFill>
              </a:rPr>
              <a:t>(out, 2, 2) 	# </a:t>
            </a:r>
            <a:r>
              <a:rPr lang="en-US" altLang="zh-CN" sz="2200" dirty="0" err="1">
                <a:solidFill>
                  <a:srgbClr val="00B050"/>
                </a:solidFill>
              </a:rPr>
              <a:t>batch×10×24×24</a:t>
            </a:r>
            <a:r>
              <a:rPr lang="en-US" altLang="zh-CN" sz="2200" dirty="0">
                <a:solidFill>
                  <a:srgbClr val="00B050"/>
                </a:solidFill>
              </a:rPr>
              <a:t> → </a:t>
            </a:r>
            <a:r>
              <a:rPr lang="en-US" altLang="zh-CN" sz="2200" dirty="0" err="1">
                <a:solidFill>
                  <a:srgbClr val="00B050"/>
                </a:solidFill>
              </a:rPr>
              <a:t>batch×10×12×12</a:t>
            </a:r>
            <a:r>
              <a:rPr lang="en-US" altLang="zh-CN" sz="2200" dirty="0">
                <a:solidFill>
                  <a:srgbClr val="00B050"/>
                </a:solidFill>
              </a:rPr>
              <a:t> </a:t>
            </a:r>
            <a:endParaRPr lang="zh-CN" altLang="zh-CN" sz="2200" dirty="0">
              <a:solidFill>
                <a:srgbClr val="00B050"/>
              </a:solidFill>
            </a:endParaRPr>
          </a:p>
          <a:p>
            <a:r>
              <a:rPr lang="en-US" altLang="zh-CN" sz="2200" dirty="0"/>
              <a:t> </a:t>
            </a:r>
            <a:endParaRPr lang="zh-CN" altLang="zh-CN" sz="2200" dirty="0"/>
          </a:p>
          <a:p>
            <a:r>
              <a:rPr lang="zh-CN" altLang="zh-CN" sz="2200" dirty="0"/>
              <a:t>（</a:t>
            </a:r>
            <a:r>
              <a:rPr lang="en-US" altLang="zh-CN" sz="2200" dirty="0"/>
              <a:t>4</a:t>
            </a:r>
            <a:r>
              <a:rPr lang="zh-CN" altLang="zh-CN" sz="2200" dirty="0"/>
              <a:t>）再输入第二个卷积层，该卷积层运用</a:t>
            </a:r>
            <a:r>
              <a:rPr lang="en-US" altLang="zh-CN" sz="2200" dirty="0"/>
              <a:t>3</a:t>
            </a:r>
            <a:r>
              <a:rPr lang="en-US" altLang="zh-CN" sz="2200" b="1" i="1" dirty="0"/>
              <a:t>×</a:t>
            </a:r>
            <a:r>
              <a:rPr lang="en-US" altLang="zh-CN" sz="2200" dirty="0"/>
              <a:t>3</a:t>
            </a:r>
            <a:r>
              <a:rPr lang="zh-CN" altLang="zh-CN" sz="2200" dirty="0"/>
              <a:t>卷积核，产生</a:t>
            </a:r>
            <a:r>
              <a:rPr lang="en-US" altLang="zh-CN" sz="2200" dirty="0"/>
              <a:t>20×10×10</a:t>
            </a:r>
            <a:r>
              <a:rPr lang="zh-CN" altLang="zh-CN" sz="2200" dirty="0"/>
              <a:t>的特征图：</a:t>
            </a:r>
          </a:p>
          <a:p>
            <a:r>
              <a:rPr lang="en-US" altLang="zh-CN" sz="2200" dirty="0"/>
              <a:t> </a:t>
            </a:r>
            <a:endParaRPr lang="zh-CN" altLang="zh-CN" sz="2200" dirty="0"/>
          </a:p>
          <a:p>
            <a:r>
              <a:rPr lang="en-US" altLang="zh-CN" sz="2200" dirty="0"/>
              <a:t> </a:t>
            </a:r>
            <a:r>
              <a:rPr lang="en-US" altLang="zh-CN" sz="2200" dirty="0">
                <a:solidFill>
                  <a:srgbClr val="00B050"/>
                </a:solidFill>
              </a:rPr>
              <a:t>out = </a:t>
            </a:r>
            <a:r>
              <a:rPr lang="en-US" altLang="zh-CN" sz="2200" dirty="0" err="1">
                <a:solidFill>
                  <a:srgbClr val="00B050"/>
                </a:solidFill>
              </a:rPr>
              <a:t>self.conv2</a:t>
            </a:r>
            <a:r>
              <a:rPr lang="en-US" altLang="zh-CN" sz="2200" dirty="0">
                <a:solidFill>
                  <a:srgbClr val="00B050"/>
                </a:solidFill>
              </a:rPr>
              <a:t>(out) 				# </a:t>
            </a:r>
            <a:r>
              <a:rPr lang="en-US" altLang="zh-CN" sz="2200" dirty="0" err="1">
                <a:solidFill>
                  <a:srgbClr val="00B050"/>
                </a:solidFill>
              </a:rPr>
              <a:t>batch×10×12×12</a:t>
            </a:r>
            <a:r>
              <a:rPr lang="en-US" altLang="zh-CN" sz="2200" dirty="0">
                <a:solidFill>
                  <a:srgbClr val="00B050"/>
                </a:solidFill>
              </a:rPr>
              <a:t> → </a:t>
            </a:r>
            <a:r>
              <a:rPr lang="en-US" altLang="zh-CN" sz="2200" dirty="0" err="1">
                <a:solidFill>
                  <a:srgbClr val="00B050"/>
                </a:solidFill>
              </a:rPr>
              <a:t>batch×20×10×10</a:t>
            </a:r>
            <a:r>
              <a:rPr lang="en-US" altLang="zh-CN" sz="2200" dirty="0">
                <a:solidFill>
                  <a:srgbClr val="00B050"/>
                </a:solidFill>
              </a:rPr>
              <a:t> </a:t>
            </a:r>
            <a:endParaRPr lang="zh-CN" altLang="zh-CN" sz="2200" dirty="0">
              <a:solidFill>
                <a:srgbClr val="00B050"/>
              </a:solidFill>
            </a:endParaRPr>
          </a:p>
        </p:txBody>
      </p:sp>
    </p:spTree>
    <p:extLst>
      <p:ext uri="{BB962C8B-B14F-4D97-AF65-F5344CB8AC3E}">
        <p14:creationId xmlns:p14="http://schemas.microsoft.com/office/powerpoint/2010/main" val="8029748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67840"/>
            <a:ext cx="11013440" cy="3816429"/>
          </a:xfrm>
          <a:prstGeom prst="rect">
            <a:avLst/>
          </a:prstGeom>
          <a:noFill/>
        </p:spPr>
        <p:txBody>
          <a:bodyPr wrap="square" rtlCol="0">
            <a:spAutoFit/>
          </a:bodyPr>
          <a:lstStyle/>
          <a:p>
            <a:r>
              <a:rPr lang="zh-CN" altLang="zh-CN" sz="2200" dirty="0"/>
              <a:t>（</a:t>
            </a:r>
            <a:r>
              <a:rPr lang="en-US" altLang="zh-CN" sz="2200" dirty="0"/>
              <a:t>5</a:t>
            </a:r>
            <a:r>
              <a:rPr lang="zh-CN" altLang="zh-CN" sz="2200" dirty="0"/>
              <a:t>）再次运用</a:t>
            </a:r>
            <a:r>
              <a:rPr lang="en-US" altLang="zh-CN" sz="2200" dirty="0" err="1"/>
              <a:t>relu</a:t>
            </a:r>
            <a:r>
              <a:rPr lang="zh-CN" altLang="zh-CN" sz="2200" dirty="0"/>
              <a:t>激活函数，然后对输出的特征图进行扁平化操作，产生长度为</a:t>
            </a:r>
            <a:r>
              <a:rPr lang="en-US" altLang="zh-CN" sz="2200" dirty="0"/>
              <a:t>2000</a:t>
            </a:r>
            <a:r>
              <a:rPr lang="zh-CN" altLang="zh-CN" sz="2200" dirty="0"/>
              <a:t>的向量，形成</a:t>
            </a:r>
            <a:r>
              <a:rPr lang="en-US" altLang="zh-CN" sz="2200" dirty="0"/>
              <a:t>2000</a:t>
            </a:r>
            <a:r>
              <a:rPr lang="zh-CN" altLang="zh-CN" sz="2200" dirty="0"/>
              <a:t>个节点；</a:t>
            </a:r>
          </a:p>
          <a:p>
            <a:r>
              <a:rPr lang="en-US" altLang="zh-CN" sz="2200" dirty="0"/>
              <a:t> </a:t>
            </a:r>
            <a:endParaRPr lang="zh-CN" altLang="zh-CN" sz="2200" dirty="0"/>
          </a:p>
          <a:p>
            <a:r>
              <a:rPr lang="en-US" altLang="zh-CN" sz="2200" dirty="0">
                <a:solidFill>
                  <a:srgbClr val="00B050"/>
                </a:solidFill>
              </a:rPr>
              <a:t>out = </a:t>
            </a:r>
            <a:r>
              <a:rPr lang="en-US" altLang="zh-CN" sz="2200" dirty="0" err="1">
                <a:solidFill>
                  <a:srgbClr val="00B050"/>
                </a:solidFill>
              </a:rPr>
              <a:t>torch.relu</a:t>
            </a:r>
            <a:r>
              <a:rPr lang="en-US" altLang="zh-CN" sz="2200" dirty="0">
                <a:solidFill>
                  <a:srgbClr val="00B050"/>
                </a:solidFill>
              </a:rPr>
              <a:t>(out)			#</a:t>
            </a:r>
            <a:r>
              <a:rPr lang="zh-CN" altLang="zh-CN" sz="2200" dirty="0">
                <a:solidFill>
                  <a:srgbClr val="00B050"/>
                </a:solidFill>
              </a:rPr>
              <a:t>形状不变</a:t>
            </a:r>
          </a:p>
          <a:p>
            <a:r>
              <a:rPr lang="en-US" altLang="zh-CN" sz="2200" dirty="0">
                <a:solidFill>
                  <a:srgbClr val="00B050"/>
                </a:solidFill>
              </a:rPr>
              <a:t>out = </a:t>
            </a:r>
            <a:r>
              <a:rPr lang="en-US" altLang="zh-CN" sz="2200" dirty="0" err="1">
                <a:solidFill>
                  <a:srgbClr val="00B050"/>
                </a:solidFill>
              </a:rPr>
              <a:t>out.view</a:t>
            </a:r>
            <a:r>
              <a:rPr lang="en-US" altLang="zh-CN" sz="2200" dirty="0">
                <a:solidFill>
                  <a:srgbClr val="00B050"/>
                </a:solidFill>
              </a:rPr>
              <a:t>(</a:t>
            </a:r>
            <a:r>
              <a:rPr lang="en-US" altLang="zh-CN" sz="2200" dirty="0" err="1">
                <a:solidFill>
                  <a:srgbClr val="00B050"/>
                </a:solidFill>
              </a:rPr>
              <a:t>x.size</a:t>
            </a:r>
            <a:r>
              <a:rPr lang="en-US" altLang="zh-CN" sz="2200" dirty="0">
                <a:solidFill>
                  <a:srgbClr val="00B050"/>
                </a:solidFill>
              </a:rPr>
              <a:t>(0), -1)  	#</a:t>
            </a:r>
            <a:r>
              <a:rPr lang="en-US" altLang="zh-CN" sz="2200" dirty="0" err="1">
                <a:solidFill>
                  <a:srgbClr val="00B050"/>
                </a:solidFill>
              </a:rPr>
              <a:t>batch×20×10×10</a:t>
            </a:r>
            <a:r>
              <a:rPr lang="en-US" altLang="zh-CN" sz="2200" dirty="0">
                <a:solidFill>
                  <a:srgbClr val="00B050"/>
                </a:solidFill>
              </a:rPr>
              <a:t> → </a:t>
            </a:r>
            <a:r>
              <a:rPr lang="en-US" altLang="zh-CN" sz="2200" dirty="0" err="1">
                <a:solidFill>
                  <a:srgbClr val="00B050"/>
                </a:solidFill>
              </a:rPr>
              <a:t>batch×2000</a:t>
            </a:r>
            <a:endParaRPr lang="zh-CN" altLang="zh-CN" sz="2200" dirty="0">
              <a:solidFill>
                <a:srgbClr val="00B050"/>
              </a:solidFill>
            </a:endParaRPr>
          </a:p>
          <a:p>
            <a:r>
              <a:rPr lang="en-US" altLang="zh-CN" sz="2200" dirty="0"/>
              <a:t> </a:t>
            </a:r>
            <a:endParaRPr lang="zh-CN" altLang="zh-CN" sz="2200" dirty="0"/>
          </a:p>
          <a:p>
            <a:r>
              <a:rPr lang="zh-CN" altLang="zh-CN" sz="2200" dirty="0"/>
              <a:t>注意，</a:t>
            </a:r>
            <a:r>
              <a:rPr lang="en-US" altLang="zh-CN" sz="2200" dirty="0" err="1"/>
              <a:t>x.size</a:t>
            </a:r>
            <a:r>
              <a:rPr lang="en-US" altLang="zh-CN" sz="2200" dirty="0"/>
              <a:t>(0)</a:t>
            </a:r>
            <a:r>
              <a:rPr lang="zh-CN" altLang="zh-CN" sz="2200" dirty="0"/>
              <a:t>不能替换为</a:t>
            </a:r>
            <a:r>
              <a:rPr lang="en-US" altLang="zh-CN" sz="2200" dirty="0" err="1"/>
              <a:t>batch_size</a:t>
            </a:r>
            <a:r>
              <a:rPr lang="zh-CN" altLang="zh-CN" sz="2200" dirty="0"/>
              <a:t>，因为最后一个数据包的规模可能小于既定的包的规模</a:t>
            </a:r>
            <a:r>
              <a:rPr lang="en-US" altLang="zh-CN" sz="2200" dirty="0" err="1"/>
              <a:t>batch_size</a:t>
            </a:r>
            <a:r>
              <a:rPr lang="zh-CN" altLang="zh-CN" sz="2200" dirty="0"/>
              <a:t>。</a:t>
            </a:r>
            <a:endParaRPr lang="en-US" altLang="zh-CN" sz="2200" dirty="0"/>
          </a:p>
          <a:p>
            <a:endParaRPr lang="en-US" altLang="zh-CN" sz="2200" dirty="0"/>
          </a:p>
          <a:p>
            <a:endParaRPr lang="en-US" altLang="zh-CN" sz="2200" dirty="0"/>
          </a:p>
          <a:p>
            <a:endParaRPr lang="zh-CN" altLang="zh-CN" sz="2200" dirty="0"/>
          </a:p>
        </p:txBody>
      </p:sp>
    </p:spTree>
    <p:extLst>
      <p:ext uri="{BB962C8B-B14F-4D97-AF65-F5344CB8AC3E}">
        <p14:creationId xmlns:p14="http://schemas.microsoft.com/office/powerpoint/2010/main" val="421807452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78000"/>
            <a:ext cx="11013440" cy="4154984"/>
          </a:xfrm>
          <a:prstGeom prst="rect">
            <a:avLst/>
          </a:prstGeom>
          <a:noFill/>
        </p:spPr>
        <p:txBody>
          <a:bodyPr wrap="square" rtlCol="0">
            <a:spAutoFit/>
          </a:bodyPr>
          <a:lstStyle/>
          <a:p>
            <a:r>
              <a:rPr lang="zh-CN" altLang="zh-CN" sz="2200" dirty="0"/>
              <a:t>（</a:t>
            </a:r>
            <a:r>
              <a:rPr lang="en-US" altLang="zh-CN" sz="2200" dirty="0"/>
              <a:t>6</a:t>
            </a:r>
            <a:r>
              <a:rPr lang="zh-CN" altLang="zh-CN" sz="2200" dirty="0"/>
              <a:t>）最后输入全连接网络进行分类：</a:t>
            </a:r>
          </a:p>
          <a:p>
            <a:r>
              <a:rPr lang="en-US" altLang="zh-CN" sz="2200" dirty="0">
                <a:solidFill>
                  <a:srgbClr val="00B050"/>
                </a:solidFill>
              </a:rPr>
              <a:t> </a:t>
            </a:r>
            <a:endParaRPr lang="zh-CN" altLang="zh-CN" sz="2200" dirty="0">
              <a:solidFill>
                <a:srgbClr val="00B050"/>
              </a:solidFill>
            </a:endParaRPr>
          </a:p>
          <a:p>
            <a:r>
              <a:rPr lang="en-US" altLang="zh-CN" sz="2200" dirty="0">
                <a:solidFill>
                  <a:srgbClr val="00B050"/>
                </a:solidFill>
              </a:rPr>
              <a:t>out = </a:t>
            </a:r>
            <a:r>
              <a:rPr lang="en-US" altLang="zh-CN" sz="2200" dirty="0" err="1">
                <a:solidFill>
                  <a:srgbClr val="00B050"/>
                </a:solidFill>
              </a:rPr>
              <a:t>self.fc1</a:t>
            </a:r>
            <a:r>
              <a:rPr lang="en-US" altLang="zh-CN" sz="2200" dirty="0">
                <a:solidFill>
                  <a:srgbClr val="00B050"/>
                </a:solidFill>
              </a:rPr>
              <a:t>(out)  		#</a:t>
            </a:r>
            <a:r>
              <a:rPr lang="en-US" altLang="zh-CN" sz="2200" dirty="0" err="1">
                <a:solidFill>
                  <a:srgbClr val="00B050"/>
                </a:solidFill>
              </a:rPr>
              <a:t>batch×2000</a:t>
            </a:r>
            <a:r>
              <a:rPr lang="en-US" altLang="zh-CN" sz="2200" dirty="0">
                <a:solidFill>
                  <a:srgbClr val="00B050"/>
                </a:solidFill>
              </a:rPr>
              <a:t> → </a:t>
            </a:r>
            <a:r>
              <a:rPr lang="en-US" altLang="zh-CN" sz="2200" dirty="0" err="1">
                <a:solidFill>
                  <a:srgbClr val="00B050"/>
                </a:solidFill>
              </a:rPr>
              <a:t>batch×500</a:t>
            </a:r>
            <a:endParaRPr lang="zh-CN" altLang="zh-CN" sz="2200" dirty="0">
              <a:solidFill>
                <a:srgbClr val="00B050"/>
              </a:solidFill>
            </a:endParaRPr>
          </a:p>
          <a:p>
            <a:r>
              <a:rPr lang="en-US" altLang="zh-CN" sz="2200" dirty="0">
                <a:solidFill>
                  <a:srgbClr val="00B050"/>
                </a:solidFill>
              </a:rPr>
              <a:t>out = </a:t>
            </a:r>
            <a:r>
              <a:rPr lang="en-US" altLang="zh-CN" sz="2200" dirty="0" err="1">
                <a:solidFill>
                  <a:srgbClr val="00B050"/>
                </a:solidFill>
              </a:rPr>
              <a:t>torch.relu</a:t>
            </a:r>
            <a:r>
              <a:rPr lang="en-US" altLang="zh-CN" sz="2200" dirty="0">
                <a:solidFill>
                  <a:srgbClr val="00B050"/>
                </a:solidFill>
              </a:rPr>
              <a:t>(out)		#</a:t>
            </a:r>
            <a:r>
              <a:rPr lang="zh-CN" altLang="zh-CN" sz="2200" dirty="0">
                <a:solidFill>
                  <a:srgbClr val="00B050"/>
                </a:solidFill>
              </a:rPr>
              <a:t>运用</a:t>
            </a:r>
            <a:r>
              <a:rPr lang="en-US" altLang="zh-CN" sz="2200" dirty="0" err="1">
                <a:solidFill>
                  <a:srgbClr val="00B050"/>
                </a:solidFill>
              </a:rPr>
              <a:t>relu</a:t>
            </a:r>
            <a:r>
              <a:rPr lang="zh-CN" altLang="zh-CN" sz="2200" dirty="0">
                <a:solidFill>
                  <a:srgbClr val="00B050"/>
                </a:solidFill>
              </a:rPr>
              <a:t>激活函数</a:t>
            </a:r>
          </a:p>
          <a:p>
            <a:r>
              <a:rPr lang="en-US" altLang="zh-CN" sz="2200" dirty="0">
                <a:solidFill>
                  <a:srgbClr val="00B050"/>
                </a:solidFill>
              </a:rPr>
              <a:t>out = </a:t>
            </a:r>
            <a:r>
              <a:rPr lang="en-US" altLang="zh-CN" sz="2200" dirty="0" err="1">
                <a:solidFill>
                  <a:srgbClr val="00B050"/>
                </a:solidFill>
              </a:rPr>
              <a:t>self.fc2</a:t>
            </a:r>
            <a:r>
              <a:rPr lang="en-US" altLang="zh-CN" sz="2200" dirty="0">
                <a:solidFill>
                  <a:srgbClr val="00B050"/>
                </a:solidFill>
              </a:rPr>
              <a:t>(out)  		#</a:t>
            </a:r>
            <a:r>
              <a:rPr lang="en-US" altLang="zh-CN" sz="2200" dirty="0" err="1">
                <a:solidFill>
                  <a:srgbClr val="00B050"/>
                </a:solidFill>
              </a:rPr>
              <a:t>batch×500</a:t>
            </a:r>
            <a:r>
              <a:rPr lang="en-US" altLang="zh-CN" sz="2200" dirty="0">
                <a:solidFill>
                  <a:srgbClr val="00B050"/>
                </a:solidFill>
              </a:rPr>
              <a:t> -&gt; </a:t>
            </a:r>
            <a:r>
              <a:rPr lang="en-US" altLang="zh-CN" sz="2200" dirty="0" err="1">
                <a:solidFill>
                  <a:srgbClr val="00B050"/>
                </a:solidFill>
              </a:rPr>
              <a:t>batch×10</a:t>
            </a:r>
            <a:endParaRPr lang="zh-CN" altLang="zh-CN" sz="2200" dirty="0">
              <a:solidFill>
                <a:srgbClr val="00B050"/>
              </a:solidFill>
            </a:endParaRPr>
          </a:p>
          <a:p>
            <a:r>
              <a:rPr lang="en-US" altLang="zh-CN" sz="2200" dirty="0"/>
              <a:t> </a:t>
            </a:r>
            <a:endParaRPr lang="zh-CN" altLang="zh-CN" sz="2200" dirty="0"/>
          </a:p>
          <a:p>
            <a:r>
              <a:rPr lang="zh-CN" altLang="zh-CN" sz="2200" dirty="0"/>
              <a:t>全连接网络的输出</a:t>
            </a:r>
            <a:r>
              <a:rPr lang="en-US" altLang="zh-CN" sz="2200" dirty="0"/>
              <a:t>out</a:t>
            </a:r>
            <a:r>
              <a:rPr lang="zh-CN" altLang="zh-CN" sz="2200" dirty="0"/>
              <a:t>是各样本在</a:t>
            </a:r>
            <a:r>
              <a:rPr lang="en-US" altLang="zh-CN" sz="2200" dirty="0"/>
              <a:t>10</a:t>
            </a:r>
            <a:r>
              <a:rPr lang="zh-CN" altLang="zh-CN" sz="2200" dirty="0"/>
              <a:t>个类别上的概率分布。注意，上述</a:t>
            </a:r>
            <a:r>
              <a:rPr lang="en-US" altLang="zh-CN" sz="2200" dirty="0"/>
              <a:t>“batch”</a:t>
            </a:r>
            <a:r>
              <a:rPr lang="zh-CN" altLang="zh-CN" sz="2200" dirty="0"/>
              <a:t>是指一个数据包中样本的数量。</a:t>
            </a:r>
            <a:endParaRPr lang="en-US" altLang="zh-CN" sz="2200" dirty="0"/>
          </a:p>
          <a:p>
            <a:endParaRPr lang="en-US" altLang="zh-CN" sz="2200" dirty="0"/>
          </a:p>
          <a:p>
            <a:r>
              <a:rPr lang="zh-CN" altLang="en-US" sz="2200" b="1" dirty="0"/>
              <a:t>说明</a:t>
            </a:r>
            <a:r>
              <a:rPr lang="zh-CN" altLang="en-US" sz="2200" dirty="0"/>
              <a:t>：</a:t>
            </a:r>
            <a:r>
              <a:rPr lang="zh-CN" altLang="zh-CN" sz="2200" dirty="0"/>
              <a:t>此后的代码是用于实现网络的训练和测试，这跟之前的例子是一样的，因此不再做具体分析。</a:t>
            </a:r>
          </a:p>
          <a:p>
            <a:endParaRPr lang="zh-CN" altLang="zh-CN" sz="2200" dirty="0"/>
          </a:p>
        </p:txBody>
      </p:sp>
    </p:spTree>
    <p:extLst>
      <p:ext uri="{BB962C8B-B14F-4D97-AF65-F5344CB8AC3E}">
        <p14:creationId xmlns:p14="http://schemas.microsoft.com/office/powerpoint/2010/main" val="39939070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67840"/>
            <a:ext cx="11013440" cy="2123658"/>
          </a:xfrm>
          <a:prstGeom prst="rect">
            <a:avLst/>
          </a:prstGeom>
          <a:noFill/>
        </p:spPr>
        <p:txBody>
          <a:bodyPr wrap="square" rtlCol="0">
            <a:spAutoFit/>
          </a:bodyPr>
          <a:lstStyle/>
          <a:p>
            <a:r>
              <a:rPr lang="zh-CN" altLang="zh-CN" sz="2200" dirty="0"/>
              <a:t>本程序构建的卷积神经网络并不复杂，只包含了新增的两类操作：卷积操作和池化操作，具体的操作系列如下： </a:t>
            </a:r>
          </a:p>
          <a:p>
            <a:r>
              <a:rPr lang="en-US" altLang="zh-CN" sz="2200" dirty="0"/>
              <a:t> </a:t>
            </a:r>
            <a:endParaRPr lang="zh-CN" altLang="zh-CN" sz="2200" dirty="0"/>
          </a:p>
          <a:p>
            <a:r>
              <a:rPr lang="zh-CN" altLang="zh-CN" sz="2200" dirty="0">
                <a:solidFill>
                  <a:srgbClr val="0033CC"/>
                </a:solidFill>
              </a:rPr>
              <a:t>卷积</a:t>
            </a:r>
            <a:r>
              <a:rPr lang="en-US" altLang="zh-CN" sz="2200" dirty="0">
                <a:solidFill>
                  <a:srgbClr val="0033CC"/>
                </a:solidFill>
              </a:rPr>
              <a:t>→</a:t>
            </a:r>
            <a:r>
              <a:rPr lang="en-US" altLang="zh-CN" sz="2200" dirty="0" err="1">
                <a:solidFill>
                  <a:srgbClr val="0033CC"/>
                </a:solidFill>
              </a:rPr>
              <a:t>relu</a:t>
            </a:r>
            <a:r>
              <a:rPr lang="zh-CN" altLang="zh-CN" sz="2200" dirty="0">
                <a:solidFill>
                  <a:srgbClr val="0033CC"/>
                </a:solidFill>
              </a:rPr>
              <a:t>激活函数</a:t>
            </a:r>
            <a:r>
              <a:rPr lang="en-US" altLang="zh-CN" sz="2200" dirty="0">
                <a:solidFill>
                  <a:srgbClr val="0033CC"/>
                </a:solidFill>
              </a:rPr>
              <a:t>→</a:t>
            </a:r>
            <a:r>
              <a:rPr lang="zh-CN" altLang="zh-CN" sz="2200" dirty="0">
                <a:solidFill>
                  <a:srgbClr val="0033CC"/>
                </a:solidFill>
              </a:rPr>
              <a:t>池化</a:t>
            </a:r>
            <a:r>
              <a:rPr lang="en-US" altLang="zh-CN" sz="2200" dirty="0">
                <a:solidFill>
                  <a:srgbClr val="0033CC"/>
                </a:solidFill>
              </a:rPr>
              <a:t>→</a:t>
            </a:r>
            <a:r>
              <a:rPr lang="zh-CN" altLang="zh-CN" sz="2200" dirty="0">
                <a:solidFill>
                  <a:srgbClr val="0033CC"/>
                </a:solidFill>
              </a:rPr>
              <a:t>卷积</a:t>
            </a:r>
            <a:r>
              <a:rPr lang="en-US" altLang="zh-CN" sz="2200" dirty="0">
                <a:solidFill>
                  <a:srgbClr val="0033CC"/>
                </a:solidFill>
              </a:rPr>
              <a:t>→</a:t>
            </a:r>
            <a:r>
              <a:rPr lang="en-US" altLang="zh-CN" sz="2200" dirty="0" err="1">
                <a:solidFill>
                  <a:srgbClr val="0033CC"/>
                </a:solidFill>
              </a:rPr>
              <a:t>relu</a:t>
            </a:r>
            <a:r>
              <a:rPr lang="zh-CN" altLang="zh-CN" sz="2200" dirty="0">
                <a:solidFill>
                  <a:srgbClr val="0033CC"/>
                </a:solidFill>
              </a:rPr>
              <a:t>激活函数</a:t>
            </a:r>
          </a:p>
          <a:p>
            <a:r>
              <a:rPr lang="en-US" altLang="zh-CN" sz="2200" dirty="0"/>
              <a:t> </a:t>
            </a:r>
            <a:endParaRPr lang="zh-CN" altLang="zh-CN" sz="2200" dirty="0"/>
          </a:p>
          <a:p>
            <a:r>
              <a:rPr lang="zh-CN" altLang="zh-CN" sz="2200" dirty="0"/>
              <a:t>这些操作的基本原理和设计方法将在下一节介绍。</a:t>
            </a:r>
          </a:p>
        </p:txBody>
      </p:sp>
    </p:spTree>
    <p:extLst>
      <p:ext uri="{BB962C8B-B14F-4D97-AF65-F5344CB8AC3E}">
        <p14:creationId xmlns:p14="http://schemas.microsoft.com/office/powerpoint/2010/main" val="288777616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一个简单的卷积神经网络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手写数字识别</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4.2  </a:t>
            </a:r>
            <a:r>
              <a:rPr lang="zh-CN" altLang="en-US" b="1" dirty="0">
                <a:solidFill>
                  <a:srgbClr val="C00000"/>
                </a:solidFill>
                <a:latin typeface="微软雅黑" panose="020B0503020204020204" pitchFamily="34" charset="-122"/>
                <a:ea typeface="微软雅黑" panose="020B0503020204020204" pitchFamily="34" charset="-122"/>
              </a:rPr>
              <a:t>卷积神经网络的主要操作</a:t>
            </a:r>
          </a:p>
          <a:p>
            <a:pPr>
              <a:lnSpc>
                <a:spcPct val="150000"/>
              </a:lnSpc>
              <a:buNone/>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卷积神经网络的设计方法</a:t>
            </a:r>
          </a:p>
          <a:p>
            <a:pPr>
              <a:lnSpc>
                <a:spcPct val="150000"/>
              </a:lnSpc>
              <a:buNone/>
            </a:pPr>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过拟合及其解决方法</a:t>
            </a:r>
            <a:endParaRPr lang="en-US" altLang="zh-CN" b="1"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24377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2" name="文本框 1">
            <a:extLst>
              <a:ext uri="{FF2B5EF4-FFF2-40B4-BE49-F238E27FC236}">
                <a16:creationId xmlns:a16="http://schemas.microsoft.com/office/drawing/2014/main" id="{3FD19DC2-30B7-4737-AF6B-4C953CDEC652}"/>
              </a:ext>
            </a:extLst>
          </p:cNvPr>
          <p:cNvSpPr txBox="1"/>
          <p:nvPr/>
        </p:nvSpPr>
        <p:spPr>
          <a:xfrm>
            <a:off x="2540000" y="2296160"/>
            <a:ext cx="6431280" cy="2071914"/>
          </a:xfrm>
          <a:prstGeom prst="rect">
            <a:avLst/>
          </a:prstGeom>
          <a:noFill/>
        </p:spPr>
        <p:txBody>
          <a:bodyPr wrap="square" rtlCol="0">
            <a:spAutoFit/>
          </a:bodyPr>
          <a:lstStyle/>
          <a:p>
            <a:pPr>
              <a:lnSpc>
                <a:spcPct val="150000"/>
              </a:lnSpc>
            </a:pPr>
            <a:r>
              <a:rPr lang="zh-CN" altLang="zh-CN" sz="2200" b="1" dirty="0"/>
              <a:t>卷积</a:t>
            </a:r>
            <a:r>
              <a:rPr lang="zh-CN" altLang="zh-CN" sz="2200" dirty="0"/>
              <a:t>（</a:t>
            </a:r>
            <a:r>
              <a:rPr lang="en-US" altLang="zh-CN" sz="2200" dirty="0"/>
              <a:t>Convolution</a:t>
            </a:r>
            <a:r>
              <a:rPr lang="zh-CN" altLang="zh-CN" sz="2200" dirty="0"/>
              <a:t>）可以说是卷积神经网络中核心的操作，其主要作用是提取图像的局部特征，如边沿特征、纹理特征以及高层语义特征等。</a:t>
            </a:r>
            <a:r>
              <a:rPr lang="zh-CN" altLang="en-US" sz="2200" dirty="0"/>
              <a:t>下面先介绍单通道卷积</a:t>
            </a:r>
            <a:r>
              <a:rPr lang="zh-CN" altLang="zh-CN" sz="2200" dirty="0"/>
              <a:t>的基本原理</a:t>
            </a:r>
            <a:r>
              <a:rPr lang="zh-CN" altLang="en-US" sz="2200" dirty="0"/>
              <a:t>。</a:t>
            </a:r>
            <a:endParaRPr lang="en-US" altLang="zh-CN" sz="2200" dirty="0"/>
          </a:p>
        </p:txBody>
      </p:sp>
    </p:spTree>
    <p:extLst>
      <p:ext uri="{BB962C8B-B14F-4D97-AF65-F5344CB8AC3E}">
        <p14:creationId xmlns:p14="http://schemas.microsoft.com/office/powerpoint/2010/main" val="281022730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4" name="矩形 3">
            <a:extLst>
              <a:ext uri="{FF2B5EF4-FFF2-40B4-BE49-F238E27FC236}">
                <a16:creationId xmlns:a16="http://schemas.microsoft.com/office/drawing/2014/main" id="{B0E66C8F-DEE3-4976-B2CB-5D8DBCD64073}"/>
              </a:ext>
            </a:extLst>
          </p:cNvPr>
          <p:cNvSpPr/>
          <p:nvPr/>
        </p:nvSpPr>
        <p:spPr>
          <a:xfrm>
            <a:off x="1524000" y="5010561"/>
            <a:ext cx="10444480" cy="1384995"/>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教材：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蒙祖强，欧元汉 编著</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深度学习理论与应用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清华大</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学出版社，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书号</a:t>
            </a:r>
            <a:r>
              <a:rPr lang="en-US" altLang="zh-CN"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978-7-302-63508-6</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763661-D098-48CD-96FB-579D637B02D4}"/>
              </a:ext>
            </a:extLst>
          </p:cNvPr>
          <p:cNvPicPr>
            <a:picLocks noChangeAspect="1"/>
          </p:cNvPicPr>
          <p:nvPr/>
        </p:nvPicPr>
        <p:blipFill rotWithShape="1">
          <a:blip r:embed="rId5"/>
          <a:srcRect l="18793" t="3704" r="17232" b="4677"/>
          <a:stretch/>
        </p:blipFill>
        <p:spPr>
          <a:xfrm>
            <a:off x="558800" y="279486"/>
            <a:ext cx="3236706" cy="4635341"/>
          </a:xfrm>
          <a:prstGeom prst="rect">
            <a:avLst/>
          </a:prstGeom>
        </p:spPr>
      </p:pic>
      <p:sp>
        <p:nvSpPr>
          <p:cNvPr id="5" name="矩形 4">
            <a:extLst>
              <a:ext uri="{FF2B5EF4-FFF2-40B4-BE49-F238E27FC236}">
                <a16:creationId xmlns:a16="http://schemas.microsoft.com/office/drawing/2014/main" id="{CE1412C1-CC05-4709-A5D7-B62A6D399976}"/>
              </a:ext>
            </a:extLst>
          </p:cNvPr>
          <p:cNvSpPr/>
          <p:nvPr/>
        </p:nvSpPr>
        <p:spPr>
          <a:xfrm>
            <a:off x="4286809" y="1775907"/>
            <a:ext cx="7708528" cy="233269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教学大纲</a:t>
            </a:r>
            <a:r>
              <a:rPr lang="zh-CN" altLang="en-US" sz="2500" b="1" dirty="0">
                <a:solidFill>
                  <a:srgbClr val="003366"/>
                </a:solidFill>
                <a:latin typeface="微软雅黑" panose="020B0503020204020204" pitchFamily="34" charset="-122"/>
                <a:ea typeface="微软雅黑" panose="020B0503020204020204" pitchFamily="34" charset="-122"/>
              </a:rPr>
              <a:t>：提供面向教育工程认证的教学大纲</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教学PPT</a:t>
            </a:r>
            <a:r>
              <a:rPr lang="zh-CN" altLang="en-US" sz="2500" b="1" dirty="0">
                <a:solidFill>
                  <a:srgbClr val="003366"/>
                </a:solidFill>
                <a:latin typeface="微软雅黑" panose="020B0503020204020204" pitchFamily="34" charset="-122"/>
                <a:ea typeface="微软雅黑" panose="020B0503020204020204" pitchFamily="34" charset="-122"/>
              </a:rPr>
              <a:t>：提供课堂教学用的PPT课件</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源代码</a:t>
            </a:r>
            <a:r>
              <a:rPr lang="zh-CN" altLang="en-US" sz="2500" b="1" dirty="0">
                <a:solidFill>
                  <a:srgbClr val="003366"/>
                </a:solidFill>
                <a:latin typeface="微软雅黑" panose="020B0503020204020204" pitchFamily="34" charset="-122"/>
                <a:ea typeface="微软雅黑" panose="020B0503020204020204" pitchFamily="34" charset="-122"/>
              </a:rPr>
              <a:t>：   提供教材涉及的全部源代码</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数据集</a:t>
            </a:r>
            <a:r>
              <a:rPr lang="zh-CN" altLang="en-US" sz="2500" b="1" dirty="0">
                <a:solidFill>
                  <a:srgbClr val="003366"/>
                </a:solidFill>
                <a:latin typeface="微软雅黑" panose="020B0503020204020204" pitchFamily="34" charset="-122"/>
                <a:ea typeface="微软雅黑" panose="020B0503020204020204" pitchFamily="34" charset="-122"/>
              </a:rPr>
              <a:t>：   提供教材示例、案例用到的全部数据集</a:t>
            </a:r>
          </a:p>
        </p:txBody>
      </p:sp>
      <p:sp>
        <p:nvSpPr>
          <p:cNvPr id="10" name="矩形 9">
            <a:extLst>
              <a:ext uri="{FF2B5EF4-FFF2-40B4-BE49-F238E27FC236}">
                <a16:creationId xmlns:a16="http://schemas.microsoft.com/office/drawing/2014/main" id="{88CC5941-FF0E-4E37-825A-02327ECA5B13}"/>
              </a:ext>
            </a:extLst>
          </p:cNvPr>
          <p:cNvSpPr/>
          <p:nvPr/>
        </p:nvSpPr>
        <p:spPr>
          <a:xfrm>
            <a:off x="3998706" y="4169760"/>
            <a:ext cx="817297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获取教学资源：</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003366"/>
                </a:solidFill>
                <a:latin typeface="微软雅黑" panose="020B0503020204020204" pitchFamily="34" charset="-122"/>
                <a:ea typeface="微软雅黑" panose="020B0503020204020204" pitchFamily="34" charset="-122"/>
              </a:rPr>
              <a:t>http://www.tup.tsinghua.edu.cn/booksCenter/book_09988101.html</a:t>
            </a:r>
          </a:p>
        </p:txBody>
      </p:sp>
      <p:sp>
        <p:nvSpPr>
          <p:cNvPr id="11" name="矩形 10">
            <a:extLst>
              <a:ext uri="{FF2B5EF4-FFF2-40B4-BE49-F238E27FC236}">
                <a16:creationId xmlns:a16="http://schemas.microsoft.com/office/drawing/2014/main" id="{10F39B74-81F3-4354-A87F-F192D5920157}"/>
              </a:ext>
            </a:extLst>
          </p:cNvPr>
          <p:cNvSpPr/>
          <p:nvPr/>
        </p:nvSpPr>
        <p:spPr>
          <a:xfrm>
            <a:off x="4714540" y="321731"/>
            <a:ext cx="2557110" cy="98488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5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教    材</a:t>
            </a:r>
            <a:endParaRPr lang="zh-CN" altLang="en-US" sz="58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796F75EB-5370-4936-A0AB-5680F94B4515}"/>
              </a:ext>
            </a:extLst>
          </p:cNvPr>
          <p:cNvPicPr>
            <a:picLocks noChangeAspect="1"/>
          </p:cNvPicPr>
          <p:nvPr/>
        </p:nvPicPr>
        <p:blipFill>
          <a:blip r:embed="rId6"/>
          <a:stretch>
            <a:fillRect/>
          </a:stretch>
        </p:blipFill>
        <p:spPr>
          <a:xfrm>
            <a:off x="11004191" y="299446"/>
            <a:ext cx="1007170" cy="1007170"/>
          </a:xfrm>
          <a:prstGeom prst="rect">
            <a:avLst/>
          </a:prstGeom>
        </p:spPr>
      </p:pic>
      <p:sp>
        <p:nvSpPr>
          <p:cNvPr id="14" name="矩形 13">
            <a:extLst>
              <a:ext uri="{FF2B5EF4-FFF2-40B4-BE49-F238E27FC236}">
                <a16:creationId xmlns:a16="http://schemas.microsoft.com/office/drawing/2014/main" id="{5641E570-0A38-4093-BF86-601C2B6E1EA9}"/>
              </a:ext>
            </a:extLst>
          </p:cNvPr>
          <p:cNvSpPr/>
          <p:nvPr/>
        </p:nvSpPr>
        <p:spPr>
          <a:xfrm>
            <a:off x="9767640" y="290953"/>
            <a:ext cx="1206071" cy="101566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000" b="1" dirty="0">
                <a:solidFill>
                  <a:schemeClr val="bg1"/>
                </a:solidFill>
              </a:rPr>
              <a:t>全国各大</a:t>
            </a:r>
          </a:p>
          <a:p>
            <a:r>
              <a:rPr lang="zh-CN" altLang="en-US" sz="2000" b="1" dirty="0">
                <a:solidFill>
                  <a:schemeClr val="bg1"/>
                </a:solidFill>
              </a:rPr>
              <a:t>书店网店</a:t>
            </a:r>
          </a:p>
          <a:p>
            <a:r>
              <a:rPr lang="zh-CN" altLang="en-US" sz="2000" b="1" dirty="0">
                <a:solidFill>
                  <a:schemeClr val="bg1"/>
                </a:solidFill>
              </a:rPr>
              <a:t>均有销售</a:t>
            </a:r>
          </a:p>
        </p:txBody>
      </p:sp>
    </p:spTree>
    <p:extLst>
      <p:ext uri="{BB962C8B-B14F-4D97-AF65-F5344CB8AC3E}">
        <p14:creationId xmlns:p14="http://schemas.microsoft.com/office/powerpoint/2010/main" val="3401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2" name="文本框 1">
            <a:extLst>
              <a:ext uri="{FF2B5EF4-FFF2-40B4-BE49-F238E27FC236}">
                <a16:creationId xmlns:a16="http://schemas.microsoft.com/office/drawing/2014/main" id="{3FD19DC2-30B7-4737-AF6B-4C953CDEC652}"/>
              </a:ext>
            </a:extLst>
          </p:cNvPr>
          <p:cNvSpPr txBox="1"/>
          <p:nvPr/>
        </p:nvSpPr>
        <p:spPr>
          <a:xfrm>
            <a:off x="436880" y="1696720"/>
            <a:ext cx="11013440" cy="548420"/>
          </a:xfrm>
          <a:prstGeom prst="rect">
            <a:avLst/>
          </a:prstGeom>
          <a:noFill/>
        </p:spPr>
        <p:txBody>
          <a:bodyPr wrap="square" rtlCol="0">
            <a:spAutoFit/>
          </a:bodyPr>
          <a:lstStyle/>
          <a:p>
            <a:pPr>
              <a:lnSpc>
                <a:spcPct val="150000"/>
              </a:lnSpc>
            </a:pPr>
            <a:r>
              <a:rPr lang="zh-CN" altLang="zh-CN" sz="2200" dirty="0"/>
              <a:t>考虑如</a:t>
            </a:r>
            <a:r>
              <a:rPr lang="zh-CN" altLang="en-US" sz="2200" dirty="0"/>
              <a:t>下</a:t>
            </a:r>
            <a:r>
              <a:rPr lang="zh-CN" altLang="zh-CN" sz="2200" dirty="0"/>
              <a:t>图所示的两个数值矩阵</a:t>
            </a:r>
            <a:r>
              <a:rPr lang="en-US" altLang="zh-CN" sz="2200" dirty="0"/>
              <a:t>X</a:t>
            </a:r>
            <a:r>
              <a:rPr lang="zh-CN" altLang="zh-CN" sz="2200" dirty="0"/>
              <a:t>和</a:t>
            </a:r>
            <a:r>
              <a:rPr lang="en-US" altLang="zh-CN" sz="2200" dirty="0"/>
              <a:t>K</a:t>
            </a:r>
            <a:r>
              <a:rPr lang="zh-CN" altLang="zh-CN" sz="2200" dirty="0"/>
              <a:t>。</a:t>
            </a:r>
            <a:endParaRPr lang="zh-CN" altLang="en-US" sz="2200" dirty="0"/>
          </a:p>
        </p:txBody>
      </p:sp>
      <p:pic>
        <p:nvPicPr>
          <p:cNvPr id="3" name="图片 2">
            <a:extLst>
              <a:ext uri="{FF2B5EF4-FFF2-40B4-BE49-F238E27FC236}">
                <a16:creationId xmlns:a16="http://schemas.microsoft.com/office/drawing/2014/main" id="{3E8CF177-A4C4-4505-934A-A7EB4BD7EC2C}"/>
              </a:ext>
            </a:extLst>
          </p:cNvPr>
          <p:cNvPicPr>
            <a:picLocks noChangeAspect="1"/>
          </p:cNvPicPr>
          <p:nvPr/>
        </p:nvPicPr>
        <p:blipFill rotWithShape="1">
          <a:blip r:embed="rId3"/>
          <a:srcRect r="51446"/>
          <a:stretch/>
        </p:blipFill>
        <p:spPr>
          <a:xfrm>
            <a:off x="3257681" y="2601181"/>
            <a:ext cx="3136637" cy="3031746"/>
          </a:xfrm>
          <a:prstGeom prst="rect">
            <a:avLst/>
          </a:prstGeom>
        </p:spPr>
      </p:pic>
      <p:pic>
        <p:nvPicPr>
          <p:cNvPr id="6" name="图片 5">
            <a:extLst>
              <a:ext uri="{FF2B5EF4-FFF2-40B4-BE49-F238E27FC236}">
                <a16:creationId xmlns:a16="http://schemas.microsoft.com/office/drawing/2014/main" id="{3C17420F-81F6-4544-AEAB-F42A8282841D}"/>
              </a:ext>
            </a:extLst>
          </p:cNvPr>
          <p:cNvPicPr>
            <a:picLocks noChangeAspect="1"/>
          </p:cNvPicPr>
          <p:nvPr/>
        </p:nvPicPr>
        <p:blipFill rotWithShape="1">
          <a:blip r:embed="rId3"/>
          <a:srcRect l="70271" t="7631" b="26015"/>
          <a:stretch/>
        </p:blipFill>
        <p:spPr>
          <a:xfrm>
            <a:off x="634124" y="2552128"/>
            <a:ext cx="1920532" cy="2011680"/>
          </a:xfrm>
          <a:prstGeom prst="rect">
            <a:avLst/>
          </a:prstGeom>
        </p:spPr>
      </p:pic>
      <p:sp>
        <p:nvSpPr>
          <p:cNvPr id="4" name="矩形 3">
            <a:extLst>
              <a:ext uri="{FF2B5EF4-FFF2-40B4-BE49-F238E27FC236}">
                <a16:creationId xmlns:a16="http://schemas.microsoft.com/office/drawing/2014/main" id="{D7E1C881-68BD-4450-85B4-B6ECA3BF62BC}"/>
              </a:ext>
            </a:extLst>
          </p:cNvPr>
          <p:cNvSpPr/>
          <p:nvPr/>
        </p:nvSpPr>
        <p:spPr>
          <a:xfrm>
            <a:off x="6953119" y="2281572"/>
            <a:ext cx="2245360" cy="1477328"/>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从矩阵</a:t>
            </a:r>
            <a:r>
              <a:rPr lang="en-US" altLang="zh-CN" b="1" i="1" dirty="0">
                <a:latin typeface="Times New Roman" panose="02020603050405020304" pitchFamily="18" charset="0"/>
                <a:ea typeface="宋体" panose="02010600030101010101" pitchFamily="2" charset="-122"/>
              </a:rPr>
              <a:t>X</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的左上角元素开始，将矩阵</a:t>
            </a:r>
            <a:r>
              <a:rPr lang="en-US" altLang="zh-CN" b="1" i="1" dirty="0">
                <a:latin typeface="Times New Roman" panose="02020603050405020304" pitchFamily="18" charset="0"/>
                <a:ea typeface="宋体" panose="02010600030101010101" pitchFamily="2" charset="-122"/>
              </a:rPr>
              <a:t>K</a:t>
            </a:r>
            <a:r>
              <a:rPr lang="en-US" altLang="zh-CN" dirty="0">
                <a:latin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扣到</a:t>
            </a:r>
            <a:r>
              <a:rPr lang="en-US" altLang="zh-CN" dirty="0">
                <a:latin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矩阵</a:t>
            </a:r>
            <a:r>
              <a:rPr lang="en-US" altLang="zh-CN" b="1" i="1" dirty="0">
                <a:latin typeface="Times New Roman" panose="02020603050405020304" pitchFamily="18" charset="0"/>
                <a:ea typeface="宋体" panose="02010600030101010101" pitchFamily="2" charset="-122"/>
              </a:rPr>
              <a:t>X</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上去，将二者</a:t>
            </a:r>
            <a:r>
              <a:rPr lang="en-US" altLang="zh-CN" dirty="0">
                <a:latin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重叠</a:t>
            </a:r>
            <a:r>
              <a:rPr lang="en-US" altLang="zh-CN" dirty="0">
                <a:latin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的元素相乘</a:t>
            </a:r>
            <a:endParaRPr lang="zh-CN" altLang="en-US" dirty="0"/>
          </a:p>
        </p:txBody>
      </p:sp>
      <p:pic>
        <p:nvPicPr>
          <p:cNvPr id="7" name="图片 6">
            <a:extLst>
              <a:ext uri="{FF2B5EF4-FFF2-40B4-BE49-F238E27FC236}">
                <a16:creationId xmlns:a16="http://schemas.microsoft.com/office/drawing/2014/main" id="{4477BFF6-6C5E-4935-88EC-8B8F13DFA0B5}"/>
              </a:ext>
            </a:extLst>
          </p:cNvPr>
          <p:cNvPicPr>
            <a:picLocks noChangeAspect="1"/>
          </p:cNvPicPr>
          <p:nvPr/>
        </p:nvPicPr>
        <p:blipFill>
          <a:blip r:embed="rId4"/>
          <a:stretch>
            <a:fillRect/>
          </a:stretch>
        </p:blipFill>
        <p:spPr>
          <a:xfrm>
            <a:off x="9208234" y="2976789"/>
            <a:ext cx="2314142" cy="2188792"/>
          </a:xfrm>
          <a:prstGeom prst="rect">
            <a:avLst/>
          </a:prstGeom>
        </p:spPr>
      </p:pic>
      <p:sp>
        <p:nvSpPr>
          <p:cNvPr id="8" name="箭头: 右 7">
            <a:extLst>
              <a:ext uri="{FF2B5EF4-FFF2-40B4-BE49-F238E27FC236}">
                <a16:creationId xmlns:a16="http://schemas.microsoft.com/office/drawing/2014/main" id="{E18AD520-C24A-491D-828B-AFFF3033FE10}"/>
              </a:ext>
            </a:extLst>
          </p:cNvPr>
          <p:cNvSpPr/>
          <p:nvPr/>
        </p:nvSpPr>
        <p:spPr>
          <a:xfrm>
            <a:off x="6874582" y="3740737"/>
            <a:ext cx="2245360" cy="548420"/>
          </a:xfrm>
          <a:prstGeom prst="rightArrow">
            <a:avLst>
              <a:gd name="adj1" fmla="val 50000"/>
              <a:gd name="adj2" fmla="val 35000"/>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388EEF3-E955-40C9-B8BA-98B747982790}"/>
              </a:ext>
            </a:extLst>
          </p:cNvPr>
          <p:cNvSpPr/>
          <p:nvPr/>
        </p:nvSpPr>
        <p:spPr>
          <a:xfrm>
            <a:off x="3305678" y="2700461"/>
            <a:ext cx="1818640" cy="1584960"/>
          </a:xfrm>
          <a:prstGeom prst="rect">
            <a:avLst/>
          </a:prstGeom>
          <a:ln w="38100">
            <a:solidFill>
              <a:srgbClr val="C00000"/>
            </a:solidFill>
            <a:prstDash val="dash"/>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箭头: 右 10">
            <a:extLst>
              <a:ext uri="{FF2B5EF4-FFF2-40B4-BE49-F238E27FC236}">
                <a16:creationId xmlns:a16="http://schemas.microsoft.com/office/drawing/2014/main" id="{E6E6267B-4CE4-4723-87F8-5BC25E84F681}"/>
              </a:ext>
            </a:extLst>
          </p:cNvPr>
          <p:cNvSpPr/>
          <p:nvPr/>
        </p:nvSpPr>
        <p:spPr>
          <a:xfrm rot="21266818">
            <a:off x="2545389" y="3011761"/>
            <a:ext cx="757282" cy="711243"/>
          </a:xfrm>
          <a:prstGeom prst="rightArrow">
            <a:avLst>
              <a:gd name="adj1" fmla="val 44345"/>
              <a:gd name="adj2" fmla="val 35000"/>
            </a:avLst>
          </a:prstGeom>
          <a:ln>
            <a:solidFill>
              <a:srgbClr val="C00000"/>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8914287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12" name="文本框 11">
            <a:extLst>
              <a:ext uri="{FF2B5EF4-FFF2-40B4-BE49-F238E27FC236}">
                <a16:creationId xmlns:a16="http://schemas.microsoft.com/office/drawing/2014/main" id="{D3A5D107-6FAE-42F3-807B-1EF76D15E2D2}"/>
              </a:ext>
            </a:extLst>
          </p:cNvPr>
          <p:cNvSpPr txBox="1"/>
          <p:nvPr/>
        </p:nvSpPr>
        <p:spPr>
          <a:xfrm>
            <a:off x="233680" y="1532696"/>
            <a:ext cx="11785600" cy="2785378"/>
          </a:xfrm>
          <a:prstGeom prst="rect">
            <a:avLst/>
          </a:prstGeom>
          <a:noFill/>
        </p:spPr>
        <p:txBody>
          <a:bodyPr wrap="square" rtlCol="0">
            <a:spAutoFit/>
          </a:bodyPr>
          <a:lstStyle/>
          <a:p>
            <a:pPr>
              <a:lnSpc>
                <a:spcPct val="150000"/>
              </a:lnSpc>
              <a:spcBef>
                <a:spcPts val="600"/>
              </a:spcBef>
              <a:spcAft>
                <a:spcPts val="600"/>
              </a:spcAft>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）上图中，</a:t>
            </a:r>
            <a:r>
              <a:rPr lang="zh-CN" altLang="zh-CN" sz="2200" dirty="0">
                <a:latin typeface="Times New Roman" panose="02020603050405020304" pitchFamily="18" charset="0"/>
                <a:cs typeface="Times New Roman" panose="02020603050405020304" pitchFamily="18" charset="0"/>
              </a:rPr>
              <a:t>对乘积结果求和：</a:t>
            </a:r>
            <a:r>
              <a:rPr lang="en-US" altLang="zh-CN" sz="2200" dirty="0">
                <a:latin typeface="Times New Roman" panose="02020603050405020304" pitchFamily="18" charset="0"/>
                <a:cs typeface="Times New Roman" panose="02020603050405020304" pitchFamily="18" charset="0"/>
              </a:rPr>
              <a:t>[(-3)</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(-1)+2</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(-1)+1</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(-1)]+[2</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1+1</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(-1)+0</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1]+[(-3)</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1+(-3)</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0 +(-1)</a:t>
            </a:r>
            <a:r>
              <a:rPr lang="en-US" altLang="zh-CN" sz="2200" b="1" i="1"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(-1)]=-1</a:t>
            </a:r>
            <a:r>
              <a:rPr lang="zh-CN" altLang="zh-CN" sz="2200" dirty="0">
                <a:latin typeface="Times New Roman" panose="02020603050405020304" pitchFamily="18" charset="0"/>
                <a:cs typeface="Times New Roman" panose="02020603050405020304" pitchFamily="18" charset="0"/>
              </a:rPr>
              <a:t>，最后将得到的结果</a:t>
            </a:r>
            <a:r>
              <a:rPr lang="en-US" altLang="zh-CN" sz="2200" dirty="0">
                <a:latin typeface="Times New Roman" panose="02020603050405020304" pitchFamily="18" charset="0"/>
                <a:cs typeface="Times New Roman" panose="02020603050405020304" pitchFamily="18" charset="0"/>
              </a:rPr>
              <a:t>-1</a:t>
            </a:r>
            <a:r>
              <a:rPr lang="zh-CN" altLang="zh-CN" sz="2200" dirty="0">
                <a:latin typeface="Times New Roman" panose="02020603050405020304" pitchFamily="18" charset="0"/>
                <a:cs typeface="Times New Roman" panose="02020603050405020304" pitchFamily="18" charset="0"/>
              </a:rPr>
              <a:t>放到另一个新矩阵（称为矩阵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）中，作为矩阵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的第一行上的第一个元素（</a:t>
            </a:r>
            <a:r>
              <a:rPr lang="en-US" altLang="zh-CN" sz="2200" dirty="0">
                <a:latin typeface="Times New Roman" panose="02020603050405020304" pitchFamily="18" charset="0"/>
                <a:cs typeface="Times New Roman" panose="02020603050405020304" pitchFamily="18" charset="0"/>
              </a:rPr>
              <a:t>-1</a:t>
            </a:r>
            <a:r>
              <a:rPr lang="zh-CN" altLang="zh-CN"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接着，将矩阵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向右平移一列，重复上述计算方法，得到第二个数值</a:t>
            </a:r>
            <a:r>
              <a:rPr lang="en-US" altLang="zh-CN" sz="2200" dirty="0">
                <a:latin typeface="Times New Roman" panose="02020603050405020304" pitchFamily="18" charset="0"/>
                <a:cs typeface="Times New Roman" panose="02020603050405020304" pitchFamily="18" charset="0"/>
              </a:rPr>
              <a:t>-4</a:t>
            </a:r>
            <a:r>
              <a:rPr lang="zh-CN" altLang="zh-CN" sz="2200" dirty="0">
                <a:latin typeface="Times New Roman" panose="02020603050405020304" pitchFamily="18" charset="0"/>
                <a:cs typeface="Times New Roman" panose="02020603050405020304" pitchFamily="18" charset="0"/>
              </a:rPr>
              <a:t>，并将之作为矩阵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中第一行上的第二个元素（</a:t>
            </a:r>
            <a:r>
              <a:rPr lang="en-US" altLang="zh-CN" sz="2200" dirty="0">
                <a:latin typeface="Times New Roman" panose="02020603050405020304" pitchFamily="18" charset="0"/>
                <a:cs typeface="Times New Roman" panose="02020603050405020304" pitchFamily="18" charset="0"/>
              </a:rPr>
              <a:t>-4</a:t>
            </a:r>
            <a:r>
              <a:rPr lang="zh-CN" altLang="zh-CN" sz="2200" dirty="0">
                <a:latin typeface="Times New Roman" panose="02020603050405020304" pitchFamily="18" charset="0"/>
                <a:cs typeface="Times New Roman" panose="02020603050405020304" pitchFamily="18" charset="0"/>
              </a:rPr>
              <a:t>）。然后，再将矩阵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向右平移一列，用类似方法得到矩阵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中第一行上的第三个元素（</a:t>
            </a:r>
            <a:r>
              <a:rPr lang="en-US" altLang="zh-CN" sz="2200" dirty="0">
                <a:latin typeface="Times New Roman" panose="02020603050405020304" pitchFamily="18" charset="0"/>
                <a:cs typeface="Times New Roman" panose="02020603050405020304" pitchFamily="18" charset="0"/>
              </a:rPr>
              <a:t>7</a:t>
            </a:r>
            <a:r>
              <a:rPr lang="zh-CN" altLang="zh-CN" sz="2200"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81B5A95F-AC6C-4C07-B901-F7AF05D3D47F}"/>
              </a:ext>
            </a:extLst>
          </p:cNvPr>
          <p:cNvSpPr txBox="1"/>
          <p:nvPr/>
        </p:nvSpPr>
        <p:spPr>
          <a:xfrm>
            <a:off x="213360" y="4318074"/>
            <a:ext cx="8514080" cy="1785104"/>
          </a:xfrm>
          <a:prstGeom prst="rect">
            <a:avLst/>
          </a:prstGeom>
          <a:noFill/>
        </p:spPr>
        <p:txBody>
          <a:bodyPr wrap="square" rtlCol="0">
            <a:spAutoFit/>
          </a:bodyPr>
          <a:lstStyle/>
          <a:p>
            <a:pPr>
              <a:spcBef>
                <a:spcPts val="600"/>
              </a:spcBef>
              <a:spcAft>
                <a:spcPts val="600"/>
              </a:spcAft>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之后，就不能再向右平移了，因为矩阵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在矩阵</a:t>
            </a:r>
            <a:r>
              <a:rPr lang="en-US" altLang="zh-CN" sz="2200" b="1" i="1" dirty="0">
                <a:latin typeface="Times New Roman" panose="02020603050405020304" pitchFamily="18" charset="0"/>
                <a:cs typeface="Times New Roman" panose="02020603050405020304" pitchFamily="18" charset="0"/>
              </a:rPr>
              <a:t>X</a:t>
            </a:r>
            <a:r>
              <a:rPr lang="zh-CN" altLang="zh-CN" sz="2200" dirty="0">
                <a:latin typeface="Times New Roman" panose="02020603050405020304" pitchFamily="18" charset="0"/>
                <a:cs typeface="Times New Roman" panose="02020603050405020304" pitchFamily="18" charset="0"/>
              </a:rPr>
              <a:t>中已经移到最右边了。这时，将矩阵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退回到矩阵</a:t>
            </a:r>
            <a:r>
              <a:rPr lang="en-US" altLang="zh-CN" sz="2200" b="1" i="1" dirty="0">
                <a:latin typeface="Times New Roman" panose="02020603050405020304" pitchFamily="18" charset="0"/>
                <a:cs typeface="Times New Roman" panose="02020603050405020304" pitchFamily="18" charset="0"/>
              </a:rPr>
              <a:t>X</a:t>
            </a:r>
            <a:r>
              <a:rPr lang="zh-CN" altLang="zh-CN" sz="2200" dirty="0">
                <a:latin typeface="Times New Roman" panose="02020603050405020304" pitchFamily="18" charset="0"/>
                <a:cs typeface="Times New Roman" panose="02020603050405020304" pitchFamily="18" charset="0"/>
              </a:rPr>
              <a:t>的最左边（使得矩阵</a:t>
            </a:r>
            <a:r>
              <a:rPr lang="en-US" altLang="zh-CN" sz="2200" b="1" i="1" dirty="0">
                <a:latin typeface="Times New Roman" panose="02020603050405020304" pitchFamily="18" charset="0"/>
                <a:cs typeface="Times New Roman" panose="02020603050405020304" pitchFamily="18" charset="0"/>
              </a:rPr>
              <a:t>X</a:t>
            </a:r>
            <a:r>
              <a:rPr lang="zh-CN" altLang="zh-CN" sz="2200" dirty="0">
                <a:latin typeface="Times New Roman" panose="02020603050405020304" pitchFamily="18" charset="0"/>
                <a:cs typeface="Times New Roman" panose="02020603050405020304" pitchFamily="18" charset="0"/>
              </a:rPr>
              <a:t>和矩阵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左对齐），并向下移一行，然后用上述同样方法，计算得到矩阵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第二行上的元素，它们的值分别为</a:t>
            </a:r>
            <a:r>
              <a:rPr lang="en-US" altLang="zh-CN" sz="2200" dirty="0">
                <a:latin typeface="Times New Roman" panose="02020603050405020304" pitchFamily="18" charset="0"/>
                <a:cs typeface="Times New Roman" panose="02020603050405020304" pitchFamily="18" charset="0"/>
              </a:rPr>
              <a:t>-4, -2</a:t>
            </a:r>
            <a:r>
              <a:rPr lang="zh-CN" altLang="zh-CN"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0</a:t>
            </a:r>
            <a:r>
              <a:rPr lang="zh-CN" altLang="zh-CN" sz="2200" dirty="0">
                <a:latin typeface="Times New Roman" panose="02020603050405020304" pitchFamily="18" charset="0"/>
                <a:cs typeface="Times New Roman" panose="02020603050405020304" pitchFamily="18" charset="0"/>
              </a:rPr>
              <a:t>。最后，将矩阵</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再往下移一行，用同样方法，得到矩阵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第三行上的元素，它们是</a:t>
            </a:r>
            <a:r>
              <a:rPr lang="en-US" altLang="zh-CN" sz="2200" dirty="0">
                <a:latin typeface="Times New Roman" panose="02020603050405020304" pitchFamily="18" charset="0"/>
                <a:cs typeface="Times New Roman" panose="02020603050405020304" pitchFamily="18" charset="0"/>
              </a:rPr>
              <a:t>5, 7</a:t>
            </a:r>
            <a:r>
              <a:rPr lang="zh-CN" altLang="zh-CN"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4</a:t>
            </a:r>
            <a:r>
              <a:rPr lang="zh-CN" altLang="zh-CN" sz="2200"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EFD9CF91-477B-4014-AC40-2D915A7ED991}"/>
              </a:ext>
            </a:extLst>
          </p:cNvPr>
          <p:cNvPicPr>
            <a:picLocks noChangeAspect="1"/>
          </p:cNvPicPr>
          <p:nvPr/>
        </p:nvPicPr>
        <p:blipFill>
          <a:blip r:embed="rId3"/>
          <a:stretch>
            <a:fillRect/>
          </a:stretch>
        </p:blipFill>
        <p:spPr>
          <a:xfrm>
            <a:off x="9237662" y="4282316"/>
            <a:ext cx="2047875" cy="2085975"/>
          </a:xfrm>
          <a:prstGeom prst="rect">
            <a:avLst/>
          </a:prstGeom>
        </p:spPr>
      </p:pic>
    </p:spTree>
    <p:extLst>
      <p:ext uri="{BB962C8B-B14F-4D97-AF65-F5344CB8AC3E}">
        <p14:creationId xmlns:p14="http://schemas.microsoft.com/office/powerpoint/2010/main" val="314502087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2" name="文本框 1">
            <a:extLst>
              <a:ext uri="{FF2B5EF4-FFF2-40B4-BE49-F238E27FC236}">
                <a16:creationId xmlns:a16="http://schemas.microsoft.com/office/drawing/2014/main" id="{CB8C4D4B-DB33-4FE4-9BCE-F9CB8511AD87}"/>
              </a:ext>
            </a:extLst>
          </p:cNvPr>
          <p:cNvSpPr txBox="1"/>
          <p:nvPr/>
        </p:nvSpPr>
        <p:spPr>
          <a:xfrm>
            <a:off x="409203" y="1719560"/>
            <a:ext cx="11373594" cy="1056251"/>
          </a:xfrm>
          <a:prstGeom prst="rect">
            <a:avLst/>
          </a:prstGeom>
          <a:noFill/>
        </p:spPr>
        <p:txBody>
          <a:bodyPr wrap="square" rtlCol="0">
            <a:spAutoFit/>
          </a:bodyPr>
          <a:lstStyle/>
          <a:p>
            <a:pPr>
              <a:lnSpc>
                <a:spcPct val="150000"/>
              </a:lnSpc>
            </a:pPr>
            <a:r>
              <a:rPr lang="zh-CN" altLang="zh-CN" sz="2200" dirty="0"/>
              <a:t>矩阵</a:t>
            </a:r>
            <a:r>
              <a:rPr lang="en-US" altLang="zh-CN" sz="2200" b="1" i="1" dirty="0"/>
              <a:t>X</a:t>
            </a:r>
            <a:r>
              <a:rPr lang="zh-CN" altLang="zh-CN" sz="2200" dirty="0"/>
              <a:t>可以视为输入的单通道图像或特征图，矩阵</a:t>
            </a:r>
            <a:r>
              <a:rPr lang="en-US" altLang="zh-CN" sz="2200" b="1" i="1" dirty="0"/>
              <a:t>K</a:t>
            </a:r>
            <a:r>
              <a:rPr lang="zh-CN" altLang="zh-CN" sz="2200" dirty="0"/>
              <a:t>则充当了</a:t>
            </a:r>
            <a:r>
              <a:rPr lang="zh-CN" altLang="zh-CN" sz="2200" b="1" dirty="0"/>
              <a:t>卷积核</a:t>
            </a:r>
            <a:r>
              <a:rPr lang="zh-CN" altLang="zh-CN" sz="2200" dirty="0"/>
              <a:t>（也称为</a:t>
            </a:r>
            <a:r>
              <a:rPr lang="zh-CN" altLang="zh-CN" sz="2200" b="1" dirty="0"/>
              <a:t>过滤器</a:t>
            </a:r>
            <a:r>
              <a:rPr lang="zh-CN" altLang="zh-CN" sz="2200" dirty="0"/>
              <a:t>）的作用，而矩阵</a:t>
            </a:r>
            <a:r>
              <a:rPr lang="en-US" altLang="zh-CN" sz="2200" b="1" i="1" dirty="0"/>
              <a:t>Y</a:t>
            </a:r>
            <a:r>
              <a:rPr lang="zh-CN" altLang="zh-CN" sz="2200" dirty="0"/>
              <a:t>则是形成的一个中间结果</a:t>
            </a:r>
            <a:r>
              <a:rPr lang="en-US" altLang="zh-CN" sz="2200" dirty="0"/>
              <a:t>——</a:t>
            </a:r>
            <a:r>
              <a:rPr lang="zh-CN" altLang="zh-CN" sz="2200" dirty="0"/>
              <a:t>特征图</a:t>
            </a:r>
            <a:r>
              <a:rPr lang="en-US" altLang="zh-CN" sz="2200" dirty="0"/>
              <a:t>: </a:t>
            </a:r>
            <a:endParaRPr lang="zh-CN" altLang="en-US" sz="2200" b="1" dirty="0"/>
          </a:p>
        </p:txBody>
      </p:sp>
      <p:pic>
        <p:nvPicPr>
          <p:cNvPr id="3" name="图片 2">
            <a:extLst>
              <a:ext uri="{FF2B5EF4-FFF2-40B4-BE49-F238E27FC236}">
                <a16:creationId xmlns:a16="http://schemas.microsoft.com/office/drawing/2014/main" id="{4D17AA40-E4D7-4871-BCCB-490348B3145D}"/>
              </a:ext>
            </a:extLst>
          </p:cNvPr>
          <p:cNvPicPr>
            <a:picLocks noChangeAspect="1"/>
          </p:cNvPicPr>
          <p:nvPr/>
        </p:nvPicPr>
        <p:blipFill>
          <a:blip r:embed="rId3"/>
          <a:stretch>
            <a:fillRect/>
          </a:stretch>
        </p:blipFill>
        <p:spPr>
          <a:xfrm>
            <a:off x="2275205" y="3054715"/>
            <a:ext cx="7204075" cy="2977885"/>
          </a:xfrm>
          <a:prstGeom prst="rect">
            <a:avLst/>
          </a:prstGeom>
        </p:spPr>
      </p:pic>
    </p:spTree>
    <p:extLst>
      <p:ext uri="{BB962C8B-B14F-4D97-AF65-F5344CB8AC3E}">
        <p14:creationId xmlns:p14="http://schemas.microsoft.com/office/powerpoint/2010/main" val="297393151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B26D6E1-50A6-475B-ABAF-1C41A16E5D0B}"/>
                  </a:ext>
                </a:extLst>
              </p:cNvPr>
              <p:cNvSpPr txBox="1"/>
              <p:nvPr/>
            </p:nvSpPr>
            <p:spPr>
              <a:xfrm>
                <a:off x="409203" y="1719560"/>
                <a:ext cx="11373594" cy="4267771"/>
              </a:xfrm>
              <a:prstGeom prst="rect">
                <a:avLst/>
              </a:prstGeom>
              <a:noFill/>
            </p:spPr>
            <p:txBody>
              <a:bodyPr wrap="square" rtlCol="0">
                <a:spAutoFit/>
              </a:bodyPr>
              <a:lstStyle/>
              <a:p>
                <a:r>
                  <a:rPr lang="zh-CN" altLang="en-US" sz="2200" b="1" dirty="0">
                    <a:latin typeface="Times New Roman" panose="02020603050405020304" pitchFamily="18" charset="0"/>
                    <a:cs typeface="Times New Roman" panose="02020603050405020304" pitchFamily="18" charset="0"/>
                  </a:rPr>
                  <a:t>卷积公式</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令</a:t>
                </a:r>
                <a:r>
                  <a:rPr lang="en-US" altLang="zh-CN" sz="2200" i="1" dirty="0" err="1">
                    <a:latin typeface="Times New Roman" panose="02020603050405020304" pitchFamily="18" charset="0"/>
                    <a:cs typeface="Times New Roman" panose="02020603050405020304" pitchFamily="18" charset="0"/>
                  </a:rPr>
                  <a:t>x</a:t>
                </a:r>
                <a:r>
                  <a:rPr lang="en-US" altLang="zh-CN" sz="2200" i="1" baseline="-25000" dirty="0" err="1">
                    <a:latin typeface="Times New Roman" panose="02020603050405020304" pitchFamily="18" charset="0"/>
                    <a:cs typeface="Times New Roman" panose="02020603050405020304" pitchFamily="18" charset="0"/>
                  </a:rPr>
                  <a:t>i</a:t>
                </a:r>
                <a:r>
                  <a:rPr lang="en-US" altLang="zh-CN" sz="2200" baseline="-25000" dirty="0" err="1">
                    <a:latin typeface="Times New Roman" panose="02020603050405020304" pitchFamily="18" charset="0"/>
                    <a:cs typeface="Times New Roman" panose="02020603050405020304" pitchFamily="18" charset="0"/>
                  </a:rPr>
                  <a:t>,</a:t>
                </a:r>
                <a:r>
                  <a:rPr lang="en-US" altLang="zh-CN" sz="2200" i="1" baseline="-25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w</a:t>
                </a:r>
                <a:r>
                  <a:rPr lang="en-US" altLang="zh-CN" sz="2200" i="1" baseline="-25000" dirty="0" err="1">
                    <a:latin typeface="Times New Roman" panose="02020603050405020304" pitchFamily="18" charset="0"/>
                    <a:cs typeface="Times New Roman" panose="02020603050405020304" pitchFamily="18" charset="0"/>
                  </a:rPr>
                  <a:t>i</a:t>
                </a:r>
                <a:r>
                  <a:rPr lang="en-US" altLang="zh-CN" sz="2200" baseline="-25000" dirty="0" err="1">
                    <a:latin typeface="Times New Roman" panose="02020603050405020304" pitchFamily="18" charset="0"/>
                    <a:cs typeface="Times New Roman" panose="02020603050405020304" pitchFamily="18" charset="0"/>
                  </a:rPr>
                  <a:t>,</a:t>
                </a:r>
                <a:r>
                  <a:rPr lang="en-US" altLang="zh-CN" sz="2200" i="1" baseline="-25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y</a:t>
                </a:r>
                <a:r>
                  <a:rPr lang="en-US" altLang="zh-CN" sz="2200" i="1" baseline="-25000" dirty="0" err="1">
                    <a:latin typeface="Times New Roman" panose="02020603050405020304" pitchFamily="18" charset="0"/>
                    <a:cs typeface="Times New Roman" panose="02020603050405020304" pitchFamily="18" charset="0"/>
                  </a:rPr>
                  <a:t>i</a:t>
                </a:r>
                <a:r>
                  <a:rPr lang="en-US" altLang="zh-CN" sz="2200" baseline="-25000" dirty="0" err="1">
                    <a:latin typeface="Times New Roman" panose="02020603050405020304" pitchFamily="18" charset="0"/>
                    <a:cs typeface="Times New Roman" panose="02020603050405020304" pitchFamily="18" charset="0"/>
                  </a:rPr>
                  <a:t>,</a:t>
                </a:r>
                <a:r>
                  <a:rPr lang="en-US" altLang="zh-CN" sz="2200" i="1" baseline="-25000" dirty="0" err="1">
                    <a:latin typeface="Times New Roman" panose="02020603050405020304" pitchFamily="18" charset="0"/>
                    <a:cs typeface="Times New Roman" panose="02020603050405020304" pitchFamily="18" charset="0"/>
                  </a:rPr>
                  <a:t>j</a:t>
                </a:r>
                <a:r>
                  <a:rPr lang="zh-CN" altLang="zh-CN" sz="2200" dirty="0">
                    <a:latin typeface="Times New Roman" panose="02020603050405020304" pitchFamily="18" charset="0"/>
                    <a:cs typeface="Times New Roman" panose="02020603050405020304" pitchFamily="18" charset="0"/>
                  </a:rPr>
                  <a:t>分别表示矩阵</a:t>
                </a:r>
                <a:r>
                  <a:rPr lang="en-US" altLang="zh-CN" sz="2200" b="1" i="1" dirty="0">
                    <a:latin typeface="Times New Roman" panose="02020603050405020304" pitchFamily="18" charset="0"/>
                    <a:cs typeface="Times New Roman" panose="02020603050405020304" pitchFamily="18" charset="0"/>
                  </a:rPr>
                  <a:t>X</a:t>
                </a:r>
                <a:r>
                  <a:rPr lang="zh-CN" altLang="zh-CN" sz="2200" dirty="0">
                    <a:latin typeface="Times New Roman" panose="02020603050405020304" pitchFamily="18" charset="0"/>
                    <a:cs typeface="Times New Roman" panose="02020603050405020304" pitchFamily="18" charset="0"/>
                  </a:rPr>
                  <a:t>、</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和</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中的第</a:t>
                </a:r>
                <a:r>
                  <a:rPr lang="en-US" altLang="zh-CN" sz="2200" i="1" dirty="0" err="1">
                    <a:latin typeface="Times New Roman" panose="02020603050405020304" pitchFamily="18" charset="0"/>
                    <a:cs typeface="Times New Roman" panose="02020603050405020304" pitchFamily="18" charset="0"/>
                  </a:rPr>
                  <a:t>i</a:t>
                </a:r>
                <a:r>
                  <a:rPr lang="en-US" altLang="zh-CN" sz="2200" dirty="0" err="1">
                    <a:latin typeface="Times New Roman" panose="02020603050405020304" pitchFamily="18" charset="0"/>
                    <a:cs typeface="Times New Roman" panose="02020603050405020304" pitchFamily="18" charset="0"/>
                  </a:rPr>
                  <a:t>+1</a:t>
                </a:r>
                <a:r>
                  <a:rPr lang="zh-CN" altLang="zh-CN" sz="2200" dirty="0">
                    <a:latin typeface="Times New Roman" panose="02020603050405020304" pitchFamily="18" charset="0"/>
                    <a:cs typeface="Times New Roman" panose="02020603050405020304" pitchFamily="18" charset="0"/>
                  </a:rPr>
                  <a:t>行第</a:t>
                </a:r>
                <a:r>
                  <a:rPr lang="en-US" altLang="zh-CN" sz="2200" i="1" dirty="0" err="1">
                    <a:latin typeface="Times New Roman" panose="02020603050405020304" pitchFamily="18" charset="0"/>
                    <a:cs typeface="Times New Roman" panose="02020603050405020304" pitchFamily="18" charset="0"/>
                  </a:rPr>
                  <a:t>j</a:t>
                </a:r>
                <a:r>
                  <a:rPr lang="en-US" altLang="zh-CN" sz="2200" dirty="0" err="1">
                    <a:latin typeface="Times New Roman" panose="02020603050405020304" pitchFamily="18" charset="0"/>
                    <a:cs typeface="Times New Roman" panose="02020603050405020304" pitchFamily="18" charset="0"/>
                  </a:rPr>
                  <a:t>+1</a:t>
                </a:r>
                <a:r>
                  <a:rPr lang="zh-CN" altLang="zh-CN" sz="2200" dirty="0">
                    <a:latin typeface="Times New Roman" panose="02020603050405020304" pitchFamily="18" charset="0"/>
                    <a:cs typeface="Times New Roman" panose="02020603050405020304" pitchFamily="18" charset="0"/>
                  </a:rPr>
                  <a:t>列处的元素（矩阵元素从</a:t>
                </a:r>
                <a:r>
                  <a:rPr lang="en-US" altLang="zh-CN" sz="2200" dirty="0">
                    <a:latin typeface="Times New Roman" panose="02020603050405020304" pitchFamily="18" charset="0"/>
                    <a:cs typeface="Times New Roman" panose="02020603050405020304" pitchFamily="18" charset="0"/>
                  </a:rPr>
                  <a:t>0</a:t>
                </a:r>
                <a:r>
                  <a:rPr lang="zh-CN" altLang="zh-CN" sz="2200" dirty="0">
                    <a:latin typeface="Times New Roman" panose="02020603050405020304" pitchFamily="18" charset="0"/>
                    <a:cs typeface="Times New Roman" panose="02020603050405020304" pitchFamily="18" charset="0"/>
                  </a:rPr>
                  <a:t>开始编号），则矩阵</a:t>
                </a:r>
                <a:r>
                  <a:rPr lang="en-US" altLang="zh-CN" sz="2200" b="1" i="1" dirty="0">
                    <a:latin typeface="Times New Roman" panose="02020603050405020304" pitchFamily="18" charset="0"/>
                    <a:cs typeface="Times New Roman" panose="02020603050405020304" pitchFamily="18" charset="0"/>
                  </a:rPr>
                  <a:t>Y</a:t>
                </a:r>
                <a:r>
                  <a:rPr lang="zh-CN" altLang="zh-CN" sz="2200" dirty="0">
                    <a:latin typeface="Times New Roman" panose="02020603050405020304" pitchFamily="18" charset="0"/>
                    <a:cs typeface="Times New Roman" panose="02020603050405020304" pitchFamily="18" charset="0"/>
                  </a:rPr>
                  <a:t>中的元素可用矩阵</a:t>
                </a:r>
                <a:r>
                  <a:rPr lang="en-US" altLang="zh-CN" sz="2200" b="1" i="1" dirty="0">
                    <a:latin typeface="Times New Roman" panose="02020603050405020304" pitchFamily="18" charset="0"/>
                    <a:cs typeface="Times New Roman" panose="02020603050405020304" pitchFamily="18" charset="0"/>
                  </a:rPr>
                  <a:t>X</a:t>
                </a:r>
                <a:r>
                  <a:rPr lang="zh-CN" altLang="zh-CN" sz="2200" dirty="0">
                    <a:latin typeface="Times New Roman" panose="02020603050405020304" pitchFamily="18" charset="0"/>
                    <a:cs typeface="Times New Roman" panose="02020603050405020304" pitchFamily="18" charset="0"/>
                  </a:rPr>
                  <a:t>和</a:t>
                </a:r>
                <a:r>
                  <a:rPr lang="en-US" altLang="zh-CN" sz="2200" b="1" i="1" dirty="0">
                    <a:latin typeface="Times New Roman" panose="02020603050405020304" pitchFamily="18" charset="0"/>
                    <a:cs typeface="Times New Roman" panose="02020603050405020304" pitchFamily="18" charset="0"/>
                  </a:rPr>
                  <a:t>K</a:t>
                </a:r>
                <a:r>
                  <a:rPr lang="zh-CN" altLang="zh-CN" sz="2200" dirty="0">
                    <a:latin typeface="Times New Roman" panose="02020603050405020304" pitchFamily="18" charset="0"/>
                    <a:cs typeface="Times New Roman" panose="02020603050405020304" pitchFamily="18" charset="0"/>
                  </a:rPr>
                  <a:t>中相关元素来表示： </a:t>
                </a:r>
              </a:p>
              <a:p>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𝒚</m:t>
                        </m:r>
                      </m:e>
                      <m:sub>
                        <m:r>
                          <a:rPr lang="en-US" altLang="zh-CN" sz="2200" b="1" i="1">
                            <a:latin typeface="Cambria Math" panose="02040503050406030204" pitchFamily="18" charset="0"/>
                          </a:rPr>
                          <m:t>𝒊</m:t>
                        </m:r>
                        <m:r>
                          <a:rPr lang="en-US" altLang="zh-CN" sz="2200" b="1" i="1">
                            <a:latin typeface="Cambria Math" panose="02040503050406030204" pitchFamily="18" charset="0"/>
                          </a:rPr>
                          <m:t>,</m:t>
                        </m:r>
                        <m:r>
                          <a:rPr lang="en-US" altLang="zh-CN" sz="2200" b="1" i="1">
                            <a:latin typeface="Cambria Math" panose="02040503050406030204" pitchFamily="18" charset="0"/>
                          </a:rPr>
                          <m:t>𝒋</m:t>
                        </m:r>
                      </m:sub>
                    </m:sSub>
                  </m:oMath>
                </a14:m>
                <a:r>
                  <a:rPr lang="en-US" altLang="zh-CN" sz="2200" b="1" dirty="0"/>
                  <a:t> = </a:t>
                </a:r>
                <a14:m>
                  <m:oMath xmlns:m="http://schemas.openxmlformats.org/officeDocument/2006/math">
                    <m:r>
                      <a:rPr lang="en-US" altLang="zh-CN" sz="2200" b="1" i="1">
                        <a:latin typeface="Cambria Math" panose="02040503050406030204" pitchFamily="18" charset="0"/>
                        <a:sym typeface="Symbol" panose="05050102010706020507" pitchFamily="18" charset="2"/>
                      </a:rPr>
                      <m:t></m:t>
                    </m:r>
                    <m:r>
                      <a:rPr lang="en-US" altLang="zh-CN" sz="2200" b="1">
                        <a:latin typeface="Cambria Math" panose="02040503050406030204" pitchFamily="18" charset="0"/>
                      </a:rPr>
                      <m:t>(</m:t>
                    </m:r>
                    <m:nary>
                      <m:naryPr>
                        <m:chr m:val="∑"/>
                        <m:limLoc m:val="undOvr"/>
                        <m:ctrlPr>
                          <a:rPr lang="zh-CN" altLang="zh-CN" sz="2200" b="1" i="1">
                            <a:latin typeface="Cambria Math" panose="02040503050406030204" pitchFamily="18" charset="0"/>
                          </a:rPr>
                        </m:ctrlPr>
                      </m:naryPr>
                      <m:sub>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𝟎</m:t>
                        </m:r>
                      </m:sub>
                      <m:sup>
                        <m:r>
                          <a:rPr lang="en-US" altLang="zh-CN" sz="2200" b="1" i="1">
                            <a:latin typeface="Cambria Math" panose="02040503050406030204" pitchFamily="18" charset="0"/>
                          </a:rPr>
                          <m:t>𝟑</m:t>
                        </m:r>
                        <m:r>
                          <a:rPr lang="en-US" altLang="zh-CN" sz="2200" b="1" i="1">
                            <a:latin typeface="Cambria Math" panose="02040503050406030204" pitchFamily="18" charset="0"/>
                          </a:rPr>
                          <m:t>−</m:t>
                        </m:r>
                        <m:r>
                          <a:rPr lang="en-US" altLang="zh-CN" sz="2200" b="1" i="1">
                            <a:latin typeface="Cambria Math" panose="02040503050406030204" pitchFamily="18" charset="0"/>
                          </a:rPr>
                          <m:t>𝟏</m:t>
                        </m:r>
                      </m:sup>
                      <m:e>
                        <m:nary>
                          <m:naryPr>
                            <m:chr m:val="∑"/>
                            <m:limLoc m:val="undOvr"/>
                            <m:ctrlPr>
                              <a:rPr lang="zh-CN" altLang="zh-CN" sz="2200" b="1" i="1">
                                <a:latin typeface="Cambria Math" panose="02040503050406030204" pitchFamily="18" charset="0"/>
                              </a:rPr>
                            </m:ctrlPr>
                          </m:naryPr>
                          <m:sub>
                            <m:r>
                              <a:rPr lang="en-US" altLang="zh-CN" sz="2200" b="1" i="1">
                                <a:latin typeface="Cambria Math" panose="02040503050406030204" pitchFamily="18" charset="0"/>
                              </a:rPr>
                              <m:t>𝒕</m:t>
                            </m:r>
                            <m:r>
                              <a:rPr lang="en-US" altLang="zh-CN" sz="2200" b="1" i="1">
                                <a:latin typeface="Cambria Math" panose="02040503050406030204" pitchFamily="18" charset="0"/>
                              </a:rPr>
                              <m:t>=</m:t>
                            </m:r>
                            <m:r>
                              <a:rPr lang="en-US" altLang="zh-CN" sz="2200" b="1" i="1">
                                <a:latin typeface="Cambria Math" panose="02040503050406030204" pitchFamily="18" charset="0"/>
                              </a:rPr>
                              <m:t>𝟎</m:t>
                            </m:r>
                          </m:sub>
                          <m:sup>
                            <m:r>
                              <a:rPr lang="en-US" altLang="zh-CN" sz="2200" b="1" i="1">
                                <a:latin typeface="Cambria Math" panose="02040503050406030204" pitchFamily="18" charset="0"/>
                              </a:rPr>
                              <m:t>𝟑</m:t>
                            </m:r>
                            <m:r>
                              <a:rPr lang="en-US" altLang="zh-CN" sz="2200" b="1" i="1">
                                <a:latin typeface="Cambria Math" panose="02040503050406030204" pitchFamily="18" charset="0"/>
                              </a:rPr>
                              <m:t>−</m:t>
                            </m:r>
                            <m:r>
                              <a:rPr lang="en-US" altLang="zh-CN" sz="2200" b="1" i="1">
                                <a:latin typeface="Cambria Math" panose="02040503050406030204" pitchFamily="18" charset="0"/>
                              </a:rPr>
                              <m:t>𝟏</m:t>
                            </m:r>
                          </m:sup>
                          <m:e>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𝒘</m:t>
                                </m:r>
                              </m:e>
                              <m:sub>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𝒕</m:t>
                                </m:r>
                              </m:sub>
                            </m:sSub>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𝒙</m:t>
                                </m:r>
                              </m:e>
                              <m:sub>
                                <m:r>
                                  <a:rPr lang="en-US" altLang="zh-CN" sz="2200" b="1" i="1">
                                    <a:latin typeface="Cambria Math" panose="02040503050406030204" pitchFamily="18" charset="0"/>
                                  </a:rPr>
                                  <m:t>𝒊</m:t>
                                </m:r>
                                <m:r>
                                  <a:rPr lang="en-US" altLang="zh-CN" sz="2200" b="1" i="1">
                                    <a:latin typeface="Cambria Math" panose="02040503050406030204" pitchFamily="18" charset="0"/>
                                  </a:rPr>
                                  <m:t>+</m:t>
                                </m:r>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𝒋</m:t>
                                </m:r>
                                <m:r>
                                  <a:rPr lang="en-US" altLang="zh-CN" sz="2200" b="1" i="1">
                                    <a:latin typeface="Cambria Math" panose="02040503050406030204" pitchFamily="18" charset="0"/>
                                  </a:rPr>
                                  <m:t>+</m:t>
                                </m:r>
                                <m:r>
                                  <a:rPr lang="en-US" altLang="zh-CN" sz="2200" b="1" i="1">
                                    <a:latin typeface="Cambria Math" panose="02040503050406030204" pitchFamily="18" charset="0"/>
                                  </a:rPr>
                                  <m:t>𝒕</m:t>
                                </m:r>
                              </m:sub>
                            </m:sSub>
                            <m:r>
                              <a:rPr lang="en-US" altLang="zh-CN" sz="2200" b="1" i="1">
                                <a:latin typeface="Cambria Math" panose="02040503050406030204" pitchFamily="18" charset="0"/>
                              </a:rPr>
                              <m:t>+</m:t>
                            </m:r>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𝒌</m:t>
                                </m:r>
                              </m:e>
                              <m:sub>
                                <m:r>
                                  <a:rPr lang="en-US" altLang="zh-CN" sz="2200" b="1" i="1">
                                    <a:latin typeface="Cambria Math" panose="02040503050406030204" pitchFamily="18" charset="0"/>
                                  </a:rPr>
                                  <m:t>𝒃</m:t>
                                </m:r>
                              </m:sub>
                            </m:sSub>
                            <m:r>
                              <a:rPr lang="en-US" altLang="zh-CN" sz="2200" b="1" i="1">
                                <a:latin typeface="Cambria Math" panose="02040503050406030204" pitchFamily="18" charset="0"/>
                              </a:rPr>
                              <m:t>)</m:t>
                            </m:r>
                          </m:e>
                        </m:nary>
                      </m:e>
                    </m:nary>
                  </m:oMath>
                </a14:m>
                <a:endParaRPr lang="zh-CN" altLang="zh-CN" sz="2200" b="1" dirty="0"/>
              </a:p>
              <a:p>
                <a:endParaRPr lang="en-US" altLang="zh-CN" sz="2200" dirty="0">
                  <a:latin typeface="Times New Roman" panose="02020603050405020304" pitchFamily="18" charset="0"/>
                  <a:cs typeface="Times New Roman" panose="02020603050405020304" pitchFamily="18" charset="0"/>
                </a:endParaRPr>
              </a:p>
              <a:p>
                <a:r>
                  <a:rPr lang="zh-CN" altLang="en-US" sz="2200" dirty="0">
                    <a:latin typeface="Times New Roman" panose="02020603050405020304" pitchFamily="18" charset="0"/>
                    <a:cs typeface="Times New Roman" panose="02020603050405020304" pitchFamily="18" charset="0"/>
                  </a:rPr>
                  <a:t>其中，</a:t>
                </a:r>
                <a:r>
                  <a:rPr lang="zh-CN" altLang="zh-CN" sz="2200" dirty="0"/>
                  <a:t> </a:t>
                </a:r>
                <a14:m>
                  <m:oMath xmlns:m="http://schemas.openxmlformats.org/officeDocument/2006/math">
                    <m:sSub>
                      <m:sSubPr>
                        <m:ctrlPr>
                          <a:rPr lang="zh-CN" altLang="zh-CN" sz="2200" i="1">
                            <a:latin typeface="Cambria Math" panose="02040503050406030204" pitchFamily="18" charset="0"/>
                          </a:rPr>
                        </m:ctrlPr>
                      </m:sSubPr>
                      <m:e>
                        <m:r>
                          <a:rPr lang="en-US" altLang="zh-CN" sz="2200" b="0" i="1">
                            <a:latin typeface="Cambria Math" panose="02040503050406030204" pitchFamily="18" charset="0"/>
                          </a:rPr>
                          <m:t>𝑘</m:t>
                        </m:r>
                      </m:e>
                      <m:sub>
                        <m:r>
                          <a:rPr lang="en-US" altLang="zh-CN" sz="2200" b="0" i="1">
                            <a:latin typeface="Cambria Math" panose="02040503050406030204" pitchFamily="18" charset="0"/>
                          </a:rPr>
                          <m:t>𝑏</m:t>
                        </m:r>
                      </m:sub>
                    </m:sSub>
                  </m:oMath>
                </a14:m>
                <a:r>
                  <a:rPr lang="zh-CN" altLang="en-US" sz="2200" dirty="0">
                    <a:latin typeface="Times New Roman" panose="02020603050405020304" pitchFamily="18" charset="0"/>
                    <a:cs typeface="Times New Roman" panose="02020603050405020304" pitchFamily="18" charset="0"/>
                  </a:rPr>
                  <a:t>为偏置项。</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p>
              <a:p>
                <a:r>
                  <a:rPr lang="zh-CN" altLang="zh-CN" sz="2200" dirty="0">
                    <a:latin typeface="Times New Roman" panose="02020603050405020304" pitchFamily="18" charset="0"/>
                    <a:cs typeface="Times New Roman" panose="02020603050405020304" pitchFamily="18" charset="0"/>
                  </a:rPr>
                  <a:t>例如</a:t>
                </a:r>
                <a:r>
                  <a:rPr lang="en-US" altLang="zh-CN" sz="2200" dirty="0">
                    <a:latin typeface="Times New Roman" panose="02020603050405020304" pitchFamily="18" charset="0"/>
                    <a:cs typeface="Times New Roman" panose="02020603050405020304" pitchFamily="18" charset="0"/>
                  </a:rPr>
                  <a:t>:</a:t>
                </a:r>
                <a:endParaRPr lang="en-US" altLang="zh-CN" sz="2200" i="1" dirty="0"/>
              </a:p>
              <a:p>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en-US" altLang="zh-CN" sz="22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0</m:t>
                        </m:r>
                      </m:sub>
                      <m:sup>
                        <m:r>
                          <a:rPr lang="en-US" altLang="zh-CN" sz="2200" i="1">
                            <a:latin typeface="Cambria Math" panose="02040503050406030204" pitchFamily="18" charset="0"/>
                          </a:rPr>
                          <m:t>2</m:t>
                        </m:r>
                      </m:sup>
                      <m:e>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0</m:t>
                            </m:r>
                          </m:sub>
                          <m:sup>
                            <m:r>
                              <a:rPr lang="en-US" altLang="zh-CN" sz="2200" i="1">
                                <a:latin typeface="Cambria Math" panose="02040503050406030204" pitchFamily="18" charset="0"/>
                              </a:rPr>
                              <m:t>2</m:t>
                            </m:r>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𝑡</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𝑡</m:t>
                                </m:r>
                              </m:sub>
                            </m:sSub>
                          </m:e>
                        </m:nary>
                      </m:e>
                    </m:nary>
                  </m:oMath>
                </a14:m>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0</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1</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2</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2</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0</m:t>
                        </m:r>
                        <m:r>
                          <a:rPr lang="en-US" altLang="zh-CN" sz="2200" i="1">
                            <a:latin typeface="Cambria Math" panose="02040503050406030204" pitchFamily="18" charset="0"/>
                          </a:rPr>
                          <m:t>,</m:t>
                        </m:r>
                        <m:r>
                          <a:rPr lang="en-US" altLang="zh-CN" sz="2200" i="1">
                            <a:latin typeface="Cambria Math" panose="02040503050406030204" pitchFamily="18" charset="0"/>
                          </a:rPr>
                          <m:t>3</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0</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1</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2</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2</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1</m:t>
                        </m:r>
                        <m:r>
                          <a:rPr lang="en-US" altLang="zh-CN" sz="2200" i="1">
                            <a:latin typeface="Cambria Math" panose="02040503050406030204" pitchFamily="18" charset="0"/>
                          </a:rPr>
                          <m:t>,</m:t>
                        </m:r>
                        <m:r>
                          <a:rPr lang="en-US" altLang="zh-CN" sz="2200" i="1">
                            <a:latin typeface="Cambria Math" panose="02040503050406030204" pitchFamily="18" charset="0"/>
                          </a:rPr>
                          <m:t>3</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0</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1</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1</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2</m:t>
                        </m:r>
                      </m:sub>
                    </m:sSub>
                  </m:oMath>
                </a14:m>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𝑤</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2</m:t>
                        </m:r>
                      </m:sub>
                    </m:sSub>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2</m:t>
                        </m:r>
                        <m:r>
                          <a:rPr lang="en-US" altLang="zh-CN" sz="2200" i="1">
                            <a:latin typeface="Cambria Math" panose="02040503050406030204" pitchFamily="18" charset="0"/>
                          </a:rPr>
                          <m:t>,</m:t>
                        </m:r>
                        <m:r>
                          <a:rPr lang="en-US" altLang="zh-CN" sz="2200" i="1">
                            <a:latin typeface="Cambria Math" panose="02040503050406030204" pitchFamily="18" charset="0"/>
                          </a:rPr>
                          <m:t>3</m:t>
                        </m:r>
                      </m:sub>
                    </m:sSub>
                  </m:oMath>
                </a14:m>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 [(-1)×2+(-1)×1+(-1)×(-2)]+[1×1+(-1)×0+1×(-2)]+[1×(-3)+0×(-1)+(-1)×(-1)]</a:t>
                </a:r>
              </a:p>
              <a:p>
                <a:r>
                  <a:rPr lang="en-US" altLang="zh-CN" sz="2200" dirty="0">
                    <a:latin typeface="Times New Roman" panose="02020603050405020304" pitchFamily="18" charset="0"/>
                    <a:cs typeface="Times New Roman" panose="02020603050405020304" pitchFamily="18" charset="0"/>
                  </a:rPr>
                  <a:t>       = -4      </a:t>
                </a:r>
                <a:r>
                  <a:rPr lang="zh-CN" altLang="en-US" sz="2200" dirty="0">
                    <a:latin typeface="Times New Roman" panose="02020603050405020304" pitchFamily="18" charset="0"/>
                    <a:cs typeface="Times New Roman" panose="02020603050405020304" pitchFamily="18" charset="0"/>
                  </a:rPr>
                  <a:t>（此处假设偏置项</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𝑘</m:t>
                        </m:r>
                      </m:e>
                      <m:sub>
                        <m:r>
                          <a:rPr lang="en-US" altLang="zh-CN" sz="2200" i="1">
                            <a:latin typeface="Cambria Math" panose="02040503050406030204" pitchFamily="18" charset="0"/>
                          </a:rPr>
                          <m:t>𝑏</m:t>
                        </m:r>
                      </m:sub>
                    </m:sSub>
                  </m:oMath>
                </a14:m>
                <a:r>
                  <a:rPr lang="zh-CN" altLang="en-US" sz="2200" dirty="0">
                    <a:latin typeface="Times New Roman" panose="02020603050405020304" pitchFamily="18" charset="0"/>
                    <a:cs typeface="Times New Roman" panose="02020603050405020304" pitchFamily="18" charset="0"/>
                  </a:rPr>
                  <a:t>为</a:t>
                </a:r>
                <a:r>
                  <a:rPr lang="en-US" altLang="zh-CN" sz="2200" dirty="0">
                    <a:latin typeface="Times New Roman" panose="02020603050405020304" pitchFamily="18" charset="0"/>
                    <a:cs typeface="Times New Roman" panose="02020603050405020304" pitchFamily="18" charset="0"/>
                  </a:rPr>
                  <a:t>0</a:t>
                </a:r>
                <a:r>
                  <a:rPr lang="zh-CN" altLang="en-US"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BB26D6E1-50A6-475B-ABAF-1C41A16E5D0B}"/>
                  </a:ext>
                </a:extLst>
              </p:cNvPr>
              <p:cNvSpPr txBox="1">
                <a:spLocks noRot="1" noChangeAspect="1" noMove="1" noResize="1" noEditPoints="1" noAdjustHandles="1" noChangeArrowheads="1" noChangeShapeType="1" noTextEdit="1"/>
              </p:cNvSpPr>
              <p:nvPr/>
            </p:nvSpPr>
            <p:spPr>
              <a:xfrm>
                <a:off x="409203" y="1719560"/>
                <a:ext cx="11373594" cy="4267771"/>
              </a:xfrm>
              <a:prstGeom prst="rect">
                <a:avLst/>
              </a:prstGeom>
              <a:blipFill>
                <a:blip r:embed="rId3"/>
                <a:stretch>
                  <a:fillRect l="-697" t="-1143" b="-214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914AC30-E6E5-4BF5-8D1F-46352891E8AD}"/>
              </a:ext>
            </a:extLst>
          </p:cNvPr>
          <p:cNvPicPr>
            <a:picLocks noChangeAspect="1"/>
          </p:cNvPicPr>
          <p:nvPr/>
        </p:nvPicPr>
        <p:blipFill>
          <a:blip r:embed="rId4"/>
          <a:stretch>
            <a:fillRect/>
          </a:stretch>
        </p:blipFill>
        <p:spPr>
          <a:xfrm>
            <a:off x="8803322" y="2499677"/>
            <a:ext cx="2118677" cy="2137679"/>
          </a:xfrm>
          <a:prstGeom prst="rect">
            <a:avLst/>
          </a:prstGeom>
        </p:spPr>
      </p:pic>
    </p:spTree>
    <p:extLst>
      <p:ext uri="{BB962C8B-B14F-4D97-AF65-F5344CB8AC3E}">
        <p14:creationId xmlns:p14="http://schemas.microsoft.com/office/powerpoint/2010/main" val="132745148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4" name="文本框 3">
            <a:extLst>
              <a:ext uri="{FF2B5EF4-FFF2-40B4-BE49-F238E27FC236}">
                <a16:creationId xmlns:a16="http://schemas.microsoft.com/office/drawing/2014/main" id="{EF94222F-384B-4DB0-ACA6-EF3D57B55676}"/>
              </a:ext>
            </a:extLst>
          </p:cNvPr>
          <p:cNvSpPr txBox="1"/>
          <p:nvPr/>
        </p:nvSpPr>
        <p:spPr>
          <a:xfrm>
            <a:off x="409203" y="1719560"/>
            <a:ext cx="11373594" cy="3594702"/>
          </a:xfrm>
          <a:prstGeom prst="rect">
            <a:avLst/>
          </a:prstGeom>
          <a:noFill/>
        </p:spPr>
        <p:txBody>
          <a:bodyPr wrap="square" rtlCol="0">
            <a:spAutoFit/>
          </a:bodyPr>
          <a:lstStyle/>
          <a:p>
            <a:pPr>
              <a:lnSpc>
                <a:spcPct val="150000"/>
              </a:lnSpc>
            </a:pPr>
            <a:r>
              <a:rPr lang="zh-CN" altLang="en-US" sz="2200" dirty="0"/>
              <a:t>卷积公式也可以写成向量相乘的形式：</a:t>
            </a:r>
            <a:endParaRPr lang="en-US" altLang="zh-CN" sz="2200" dirty="0"/>
          </a:p>
          <a:p>
            <a:pPr>
              <a:lnSpc>
                <a:spcPct val="150000"/>
              </a:lnSpc>
            </a:pPr>
            <a:endParaRPr lang="en-US" altLang="zh-CN" sz="2200" dirty="0"/>
          </a:p>
          <a:p>
            <a:r>
              <a:rPr lang="zh-CN" altLang="zh-CN" sz="2200" dirty="0"/>
              <a:t>也可以写成向量形式的卷积公式：</a:t>
            </a:r>
          </a:p>
          <a:p>
            <a:r>
              <a:rPr lang="en-US" altLang="zh-CN" sz="2200" dirty="0"/>
              <a:t> </a:t>
            </a:r>
            <a:endParaRPr lang="zh-CN" altLang="zh-CN" sz="2200" dirty="0"/>
          </a:p>
          <a:p>
            <a:r>
              <a:rPr lang="en-US" altLang="zh-CN" sz="2200" b="1" i="1" dirty="0"/>
              <a:t>Y</a:t>
            </a:r>
            <a:r>
              <a:rPr lang="en-US" altLang="zh-CN" sz="2200" dirty="0"/>
              <a:t> = </a:t>
            </a:r>
            <a:r>
              <a:rPr lang="en-US" altLang="zh-CN" sz="2200" i="1" dirty="0">
                <a:sym typeface="Symbol" panose="05050102010706020507" pitchFamily="18" charset="2"/>
              </a:rPr>
              <a:t></a:t>
            </a:r>
            <a:r>
              <a:rPr lang="en-US" altLang="zh-CN" sz="2200" dirty="0"/>
              <a:t>(</a:t>
            </a:r>
            <a:r>
              <a:rPr lang="en-US" altLang="zh-CN" sz="2200" b="1" i="1" dirty="0" err="1"/>
              <a:t>K</a:t>
            </a:r>
            <a:r>
              <a:rPr lang="en-US" altLang="zh-CN" sz="2200" dirty="0" err="1">
                <a:sym typeface="Symbol" panose="05050102010706020507" pitchFamily="18" charset="2"/>
              </a:rPr>
              <a:t></a:t>
            </a:r>
            <a:r>
              <a:rPr lang="en-US" altLang="zh-CN" sz="2200" b="1" i="1" dirty="0" err="1"/>
              <a:t>X</a:t>
            </a:r>
            <a:r>
              <a:rPr lang="en-US" altLang="zh-CN" sz="2200" dirty="0" err="1"/>
              <a:t>+</a:t>
            </a:r>
            <a:r>
              <a:rPr lang="en-US" altLang="zh-CN" sz="2200" b="1" i="1" dirty="0" err="1"/>
              <a:t>K</a:t>
            </a:r>
            <a:r>
              <a:rPr lang="en-US" altLang="zh-CN" sz="2200" i="1" baseline="-25000" dirty="0" err="1"/>
              <a:t>b</a:t>
            </a:r>
            <a:r>
              <a:rPr lang="en-US" altLang="zh-CN" sz="2200" dirty="0"/>
              <a:t>)  </a:t>
            </a:r>
            <a:endParaRPr lang="zh-CN" altLang="zh-CN" sz="2200" dirty="0"/>
          </a:p>
          <a:p>
            <a:r>
              <a:rPr lang="en-US" altLang="zh-CN" sz="2200" dirty="0"/>
              <a:t> </a:t>
            </a:r>
            <a:endParaRPr lang="zh-CN" altLang="zh-CN" sz="2200" dirty="0"/>
          </a:p>
          <a:p>
            <a:r>
              <a:rPr lang="zh-CN" altLang="zh-CN" sz="2200" dirty="0"/>
              <a:t>其中，符号</a:t>
            </a:r>
            <a:r>
              <a:rPr lang="en-US" altLang="zh-CN" sz="2200" dirty="0"/>
              <a:t>“</a:t>
            </a:r>
            <a:r>
              <a:rPr lang="en-US" altLang="zh-CN" sz="2200" dirty="0">
                <a:sym typeface="Symbol" panose="05050102010706020507" pitchFamily="18" charset="2"/>
              </a:rPr>
              <a:t></a:t>
            </a:r>
            <a:r>
              <a:rPr lang="en-US" altLang="zh-CN" sz="2200" dirty="0"/>
              <a:t>”</a:t>
            </a:r>
            <a:r>
              <a:rPr lang="zh-CN" altLang="zh-CN" sz="2200" dirty="0"/>
              <a:t>表示</a:t>
            </a:r>
            <a:r>
              <a:rPr lang="zh-CN" altLang="zh-CN" sz="2200" b="1" dirty="0"/>
              <a:t>卷积操作</a:t>
            </a:r>
            <a:r>
              <a:rPr lang="zh-CN" altLang="zh-CN" sz="2200" dirty="0"/>
              <a:t>，</a:t>
            </a:r>
            <a:r>
              <a:rPr lang="en-US" altLang="zh-CN" sz="2200" b="1" i="1" dirty="0" err="1"/>
              <a:t>K</a:t>
            </a:r>
            <a:r>
              <a:rPr lang="en-US" altLang="zh-CN" sz="2200" i="1" baseline="-25000" dirty="0" err="1"/>
              <a:t>b</a:t>
            </a:r>
            <a:r>
              <a:rPr lang="zh-CN" altLang="zh-CN" sz="2200" dirty="0"/>
              <a:t>是一个矩阵，其中每个元素均等于偏置项值，其规模跟</a:t>
            </a:r>
            <a:r>
              <a:rPr lang="en-US" altLang="zh-CN" sz="2200" b="1" i="1" dirty="0" err="1"/>
              <a:t>K</a:t>
            </a:r>
            <a:r>
              <a:rPr lang="en-US" altLang="zh-CN" sz="2200" dirty="0" err="1">
                <a:sym typeface="Symbol" panose="05050102010706020507" pitchFamily="18" charset="2"/>
              </a:rPr>
              <a:t></a:t>
            </a:r>
            <a:r>
              <a:rPr lang="en-US" altLang="zh-CN" sz="2200" b="1" i="1" dirty="0" err="1"/>
              <a:t>X</a:t>
            </a:r>
            <a:r>
              <a:rPr lang="zh-CN" altLang="zh-CN" sz="2200" dirty="0"/>
              <a:t>的规模一样，</a:t>
            </a:r>
            <a:r>
              <a:rPr lang="en-US" altLang="zh-CN" sz="2200" i="1" dirty="0">
                <a:sym typeface="Symbol" panose="05050102010706020507" pitchFamily="18" charset="2"/>
              </a:rPr>
              <a:t></a:t>
            </a:r>
            <a:r>
              <a:rPr lang="zh-CN" altLang="zh-CN" sz="2200" dirty="0"/>
              <a:t>为激活函数，一般用</a:t>
            </a:r>
            <a:r>
              <a:rPr lang="en-US" altLang="zh-CN" sz="2200" dirty="0" err="1"/>
              <a:t>relu</a:t>
            </a:r>
            <a:r>
              <a:rPr lang="zh-CN" altLang="zh-CN" sz="2200" dirty="0"/>
              <a:t>激活函数。</a:t>
            </a:r>
          </a:p>
          <a:p>
            <a:pPr>
              <a:lnSpc>
                <a:spcPct val="150000"/>
              </a:lnSpc>
            </a:pPr>
            <a:endParaRPr lang="zh-CN" altLang="en-US" sz="2200" b="1" dirty="0"/>
          </a:p>
        </p:txBody>
      </p:sp>
    </p:spTree>
    <p:extLst>
      <p:ext uri="{BB962C8B-B14F-4D97-AF65-F5344CB8AC3E}">
        <p14:creationId xmlns:p14="http://schemas.microsoft.com/office/powerpoint/2010/main" val="151453042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64A959B-4A7E-4FA4-BE72-3CB54E6A8A71}"/>
                  </a:ext>
                </a:extLst>
              </p:cNvPr>
              <p:cNvSpPr txBox="1"/>
              <p:nvPr/>
            </p:nvSpPr>
            <p:spPr>
              <a:xfrm>
                <a:off x="409203" y="1719560"/>
                <a:ext cx="11373594" cy="4908138"/>
              </a:xfrm>
              <a:prstGeom prst="rect">
                <a:avLst/>
              </a:prstGeom>
              <a:noFill/>
            </p:spPr>
            <p:txBody>
              <a:bodyPr wrap="square" rtlCol="0">
                <a:spAutoFit/>
              </a:bodyPr>
              <a:lstStyle/>
              <a:p>
                <a:r>
                  <a:rPr lang="zh-CN" altLang="en-US" sz="2200" b="1" dirty="0"/>
                  <a:t>输出特征图的尺寸计算公式</a:t>
                </a:r>
                <a:r>
                  <a:rPr lang="zh-CN" altLang="en-US" sz="2200" dirty="0"/>
                  <a:t>：假设</a:t>
                </a:r>
                <a:r>
                  <a:rPr lang="zh-CN" altLang="zh-CN" sz="2200" dirty="0"/>
                  <a:t>假设</a:t>
                </a:r>
                <a:r>
                  <a:rPr lang="zh-CN" altLang="en-US" sz="2200" dirty="0"/>
                  <a:t>输入特征图</a:t>
                </a:r>
                <a:r>
                  <a:rPr lang="en-US" altLang="zh-CN" sz="2200" b="1" i="1" dirty="0"/>
                  <a:t>X</a:t>
                </a:r>
                <a:r>
                  <a:rPr lang="zh-CN" altLang="zh-CN" sz="2200" dirty="0"/>
                  <a:t>为</a:t>
                </a:r>
                <a:r>
                  <a:rPr lang="en-US" altLang="zh-CN" sz="2200" i="1" dirty="0" err="1"/>
                  <a:t>W</a:t>
                </a:r>
                <a:r>
                  <a:rPr lang="en-US" altLang="zh-CN" sz="2200" baseline="-25000" dirty="0" err="1"/>
                  <a:t>1</a:t>
                </a:r>
                <a:r>
                  <a:rPr lang="en-US" altLang="zh-CN" sz="2200" dirty="0"/>
                  <a:t>×</a:t>
                </a:r>
                <a:r>
                  <a:rPr lang="en-US" altLang="zh-CN" sz="2200" i="1" dirty="0"/>
                  <a:t> </a:t>
                </a:r>
                <a:r>
                  <a:rPr lang="en-US" altLang="zh-CN" sz="2200" i="1" dirty="0" err="1"/>
                  <a:t>H</a:t>
                </a:r>
                <a:r>
                  <a:rPr lang="en-US" altLang="zh-CN" sz="2200" baseline="-25000" dirty="0" err="1"/>
                  <a:t>1</a:t>
                </a:r>
                <a:r>
                  <a:rPr lang="zh-CN" altLang="zh-CN" sz="2200" dirty="0"/>
                  <a:t>矩阵（即</a:t>
                </a:r>
                <a:r>
                  <a:rPr lang="en-US" altLang="zh-CN" sz="2200" i="1" dirty="0" err="1"/>
                  <a:t>W</a:t>
                </a:r>
                <a:r>
                  <a:rPr lang="en-US" altLang="zh-CN" sz="2200" baseline="-25000" dirty="0" err="1"/>
                  <a:t>1</a:t>
                </a:r>
                <a:r>
                  <a:rPr lang="zh-CN" altLang="zh-CN" sz="2200" dirty="0"/>
                  <a:t>行</a:t>
                </a:r>
                <a:r>
                  <a:rPr lang="en-US" altLang="zh-CN" sz="2200" i="1" dirty="0" err="1"/>
                  <a:t>W</a:t>
                </a:r>
                <a:r>
                  <a:rPr lang="en-US" altLang="zh-CN" sz="2200" baseline="-25000" dirty="0" err="1"/>
                  <a:t>2</a:t>
                </a:r>
                <a:r>
                  <a:rPr lang="zh-CN" altLang="zh-CN" sz="2200" dirty="0"/>
                  <a:t>列矩阵），</a:t>
                </a:r>
                <a:r>
                  <a:rPr lang="zh-CN" altLang="en-US" sz="2200" dirty="0"/>
                  <a:t>产生的输出特征图</a:t>
                </a:r>
                <a:r>
                  <a:rPr lang="en-US" altLang="zh-CN" sz="2200" b="1" i="1" dirty="0"/>
                  <a:t>Y</a:t>
                </a:r>
                <a:r>
                  <a:rPr lang="zh-CN" altLang="zh-CN" sz="2200" dirty="0"/>
                  <a:t>为</a:t>
                </a:r>
                <a:r>
                  <a:rPr lang="en-US" altLang="zh-CN" sz="2200" i="1" dirty="0" err="1"/>
                  <a:t>W</a:t>
                </a:r>
                <a:r>
                  <a:rPr lang="en-US" altLang="zh-CN" sz="2200" baseline="-25000" dirty="0" err="1"/>
                  <a:t>2</a:t>
                </a:r>
                <a:r>
                  <a:rPr lang="en-US" altLang="zh-CN" sz="2200" dirty="0"/>
                  <a:t>×</a:t>
                </a:r>
                <a:r>
                  <a:rPr lang="en-US" altLang="zh-CN" sz="2200" i="1" dirty="0"/>
                  <a:t> </a:t>
                </a:r>
                <a:r>
                  <a:rPr lang="en-US" altLang="zh-CN" sz="2200" i="1" dirty="0" err="1"/>
                  <a:t>H</a:t>
                </a:r>
                <a:r>
                  <a:rPr lang="en-US" altLang="zh-CN" sz="2200" baseline="-25000" dirty="0" err="1"/>
                  <a:t>2</a:t>
                </a:r>
                <a:r>
                  <a:rPr lang="zh-CN" altLang="zh-CN" sz="2200" dirty="0"/>
                  <a:t>矩阵，</a:t>
                </a:r>
                <a:r>
                  <a:rPr lang="zh-CN" altLang="en-US" sz="2200" dirty="0"/>
                  <a:t>且假设</a:t>
                </a:r>
                <a:r>
                  <a:rPr lang="zh-CN" altLang="zh-CN" sz="2200" dirty="0"/>
                  <a:t>每次移动</a:t>
                </a:r>
                <a:r>
                  <a:rPr lang="en-US" altLang="zh-CN" sz="2200" i="1" dirty="0"/>
                  <a:t>S</a:t>
                </a:r>
                <a:r>
                  <a:rPr lang="zh-CN" altLang="zh-CN" sz="2200" dirty="0"/>
                  <a:t>行或</a:t>
                </a:r>
                <a:r>
                  <a:rPr lang="en-US" altLang="zh-CN" sz="2200" i="1" dirty="0"/>
                  <a:t>S</a:t>
                </a:r>
                <a:r>
                  <a:rPr lang="zh-CN" altLang="zh-CN" sz="2200" dirty="0"/>
                  <a:t>列时（</a:t>
                </a:r>
                <a:r>
                  <a:rPr lang="en-US" altLang="zh-CN" sz="2200" i="1" dirty="0"/>
                  <a:t>S</a:t>
                </a:r>
                <a:r>
                  <a:rPr lang="zh-CN" altLang="zh-CN" sz="2200" dirty="0"/>
                  <a:t>为大于或等于</a:t>
                </a:r>
                <a:r>
                  <a:rPr lang="en-US" altLang="zh-CN" sz="2200" dirty="0"/>
                  <a:t>1</a:t>
                </a:r>
                <a:r>
                  <a:rPr lang="zh-CN" altLang="zh-CN" sz="2200" dirty="0"/>
                  <a:t>的整数），那么</a:t>
                </a:r>
                <a:r>
                  <a:rPr lang="en-US" altLang="zh-CN" sz="2200" b="1" i="1" dirty="0"/>
                  <a:t>Y</a:t>
                </a:r>
                <a:r>
                  <a:rPr lang="zh-CN" altLang="zh-CN" sz="2200" dirty="0"/>
                  <a:t>的规模</a:t>
                </a:r>
                <a:r>
                  <a:rPr lang="zh-CN" altLang="en-US" sz="2200" dirty="0"/>
                  <a:t>（尺寸）的计算</a:t>
                </a:r>
                <a:r>
                  <a:rPr lang="zh-CN" altLang="zh-CN" sz="2200" dirty="0"/>
                  <a:t>公式：</a:t>
                </a:r>
              </a:p>
              <a:p>
                <a:r>
                  <a:rPr lang="en-US" altLang="zh-CN" sz="2200" dirty="0"/>
                  <a:t> </a:t>
                </a:r>
                <a:endParaRPr lang="zh-CN" altLang="zh-CN" sz="2200" dirty="0"/>
              </a:p>
              <a:p>
                <a:pPr lvl="2"/>
                <a14:m>
                  <m:oMath xmlns:m="http://schemas.openxmlformats.org/officeDocument/2006/math">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𝑾</m:t>
                        </m:r>
                      </m:e>
                      <m:sub>
                        <m:r>
                          <a:rPr lang="en-US" altLang="zh-CN" sz="2200" b="1" i="1">
                            <a:latin typeface="Cambria Math" panose="02040503050406030204" pitchFamily="18" charset="0"/>
                          </a:rPr>
                          <m:t>𝟐</m:t>
                        </m:r>
                      </m:sub>
                    </m:sSub>
                  </m:oMath>
                </a14:m>
                <a:r>
                  <a:rPr lang="en-US" altLang="zh-CN" sz="2200" b="1" dirty="0"/>
                  <a:t> = </a:t>
                </a:r>
                <a14:m>
                  <m:oMath xmlns:m="http://schemas.openxmlformats.org/officeDocument/2006/math">
                    <m:f>
                      <m:fPr>
                        <m:ctrlPr>
                          <a:rPr lang="zh-CN" altLang="zh-CN" sz="2200" b="1" i="1">
                            <a:latin typeface="Cambria Math" panose="02040503050406030204" pitchFamily="18" charset="0"/>
                          </a:rPr>
                        </m:ctrlPr>
                      </m:fPr>
                      <m:num>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𝑾</m:t>
                            </m:r>
                          </m:e>
                          <m:sub>
                            <m:r>
                              <a:rPr lang="en-US" altLang="zh-CN" sz="2200" b="1" i="1">
                                <a:latin typeface="Cambria Math" panose="02040503050406030204" pitchFamily="18" charset="0"/>
                              </a:rPr>
                              <m:t>𝟏</m:t>
                            </m:r>
                          </m:sub>
                        </m:sSub>
                        <m:r>
                          <a:rPr lang="en-US" altLang="zh-CN" sz="2200" b="1" i="1">
                            <a:latin typeface="Cambria Math" panose="02040503050406030204" pitchFamily="18" charset="0"/>
                          </a:rPr>
                          <m:t>−</m:t>
                        </m:r>
                        <m:r>
                          <a:rPr lang="en-US" altLang="zh-CN" sz="2200" b="1" i="1">
                            <a:latin typeface="Cambria Math" panose="02040503050406030204" pitchFamily="18" charset="0"/>
                          </a:rPr>
                          <m:t>𝑭</m:t>
                        </m:r>
                      </m:num>
                      <m:den>
                        <m:r>
                          <a:rPr lang="en-US" altLang="zh-CN" sz="2200" b="1" i="1">
                            <a:latin typeface="Cambria Math" panose="02040503050406030204" pitchFamily="18" charset="0"/>
                          </a:rPr>
                          <m:t>𝑺</m:t>
                        </m:r>
                      </m:den>
                    </m:f>
                  </m:oMath>
                </a14:m>
                <a:r>
                  <a:rPr lang="en-US" altLang="zh-CN" sz="2200" b="1" dirty="0"/>
                  <a:t>+1 </a:t>
                </a:r>
                <a:endParaRPr lang="zh-CN" altLang="zh-CN" sz="2200" b="1" dirty="0"/>
              </a:p>
              <a:p>
                <a:pPr lvl="2"/>
                <a14:m>
                  <m:oMath xmlns:m="http://schemas.openxmlformats.org/officeDocument/2006/math">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𝑯</m:t>
                        </m:r>
                      </m:e>
                      <m:sub>
                        <m:r>
                          <a:rPr lang="en-US" altLang="zh-CN" sz="2200" b="1" i="1">
                            <a:latin typeface="Cambria Math" panose="02040503050406030204" pitchFamily="18" charset="0"/>
                          </a:rPr>
                          <m:t>𝟐</m:t>
                        </m:r>
                      </m:sub>
                    </m:sSub>
                  </m:oMath>
                </a14:m>
                <a:r>
                  <a:rPr lang="en-US" altLang="zh-CN" sz="2200" b="1" dirty="0"/>
                  <a:t> = </a:t>
                </a:r>
                <a14:m>
                  <m:oMath xmlns:m="http://schemas.openxmlformats.org/officeDocument/2006/math">
                    <m:f>
                      <m:fPr>
                        <m:ctrlPr>
                          <a:rPr lang="zh-CN" altLang="zh-CN" sz="2200" b="1" i="1">
                            <a:latin typeface="Cambria Math" panose="02040503050406030204" pitchFamily="18" charset="0"/>
                          </a:rPr>
                        </m:ctrlPr>
                      </m:fPr>
                      <m:num>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𝑯</m:t>
                            </m:r>
                          </m:e>
                          <m:sub>
                            <m:r>
                              <a:rPr lang="en-US" altLang="zh-CN" sz="2200" b="1" i="1">
                                <a:latin typeface="Cambria Math" panose="02040503050406030204" pitchFamily="18" charset="0"/>
                              </a:rPr>
                              <m:t>𝟏</m:t>
                            </m:r>
                          </m:sub>
                        </m:sSub>
                        <m:r>
                          <a:rPr lang="en-US" altLang="zh-CN" sz="2200" b="1" i="1">
                            <a:latin typeface="Cambria Math" panose="02040503050406030204" pitchFamily="18" charset="0"/>
                          </a:rPr>
                          <m:t>−</m:t>
                        </m:r>
                        <m:r>
                          <a:rPr lang="en-US" altLang="zh-CN" sz="2200" b="1" i="1">
                            <a:latin typeface="Cambria Math" panose="02040503050406030204" pitchFamily="18" charset="0"/>
                          </a:rPr>
                          <m:t>𝑭</m:t>
                        </m:r>
                      </m:num>
                      <m:den>
                        <m:r>
                          <a:rPr lang="en-US" altLang="zh-CN" sz="2200" b="1" i="1">
                            <a:latin typeface="Cambria Math" panose="02040503050406030204" pitchFamily="18" charset="0"/>
                          </a:rPr>
                          <m:t>𝑺</m:t>
                        </m:r>
                      </m:den>
                    </m:f>
                  </m:oMath>
                </a14:m>
                <a:r>
                  <a:rPr lang="en-US" altLang="zh-CN" sz="2200" b="1" dirty="0"/>
                  <a:t>+1 </a:t>
                </a:r>
                <a:endParaRPr lang="zh-CN" altLang="zh-CN" sz="2200" b="1" dirty="0"/>
              </a:p>
              <a:p>
                <a:r>
                  <a:rPr lang="en-US" altLang="zh-CN" sz="2200" dirty="0"/>
                  <a:t> </a:t>
                </a:r>
                <a:endParaRPr lang="zh-CN" altLang="zh-CN" sz="2200" dirty="0"/>
              </a:p>
              <a:p>
                <a:r>
                  <a:rPr lang="zh-CN" altLang="zh-CN" sz="2200" dirty="0"/>
                  <a:t>其中，</a:t>
                </a:r>
                <a:r>
                  <a:rPr lang="en-US" altLang="zh-CN" sz="2200" i="1" dirty="0"/>
                  <a:t>S</a:t>
                </a:r>
                <a:r>
                  <a:rPr lang="zh-CN" altLang="zh-CN" sz="2200" dirty="0"/>
                  <a:t>称为滑动的</a:t>
                </a:r>
                <a:r>
                  <a:rPr lang="zh-CN" altLang="zh-CN" sz="2200" b="1" dirty="0"/>
                  <a:t>步长</a:t>
                </a:r>
                <a:r>
                  <a:rPr lang="zh-CN" altLang="zh-CN" sz="2200" dirty="0"/>
                  <a:t>。</a:t>
                </a:r>
                <a:endParaRPr lang="en-US" altLang="zh-CN" sz="2200" dirty="0"/>
              </a:p>
              <a:p>
                <a:endParaRPr lang="en-US" altLang="zh-CN" sz="2200" dirty="0"/>
              </a:p>
              <a:p>
                <a:r>
                  <a:rPr lang="zh-CN" altLang="zh-CN" sz="2200" dirty="0"/>
                  <a:t>例如，对于上述例子中，由于</a:t>
                </a:r>
                <a:r>
                  <a:rPr lang="en-US" altLang="zh-CN" sz="2200" b="1" i="1" dirty="0"/>
                  <a:t>X</a:t>
                </a:r>
                <a:r>
                  <a:rPr lang="zh-CN" altLang="zh-CN" sz="2200" dirty="0"/>
                  <a:t>和</a:t>
                </a:r>
                <a:r>
                  <a:rPr lang="en-US" altLang="zh-CN" sz="2200" b="1" i="1" dirty="0"/>
                  <a:t>K</a:t>
                </a:r>
                <a:r>
                  <a:rPr lang="zh-CN" altLang="zh-CN" sz="2200" dirty="0"/>
                  <a:t>分别为</a:t>
                </a:r>
                <a:r>
                  <a:rPr lang="en-US" altLang="zh-CN" sz="2200" dirty="0"/>
                  <a:t>5×5</a:t>
                </a:r>
                <a:r>
                  <a:rPr lang="zh-CN" altLang="zh-CN" sz="2200" dirty="0"/>
                  <a:t>矩阵和</a:t>
                </a:r>
                <a:r>
                  <a:rPr lang="en-US" altLang="zh-CN" sz="2200" dirty="0"/>
                  <a:t>3×3</a:t>
                </a:r>
                <a:r>
                  <a:rPr lang="zh-CN" altLang="zh-CN" sz="2200" dirty="0"/>
                  <a:t>矩阵</a:t>
                </a:r>
                <a:r>
                  <a:rPr lang="zh-CN" altLang="en-US" sz="2200" dirty="0"/>
                  <a:t>，每次滑动一行或一列，即</a:t>
                </a:r>
                <a:r>
                  <a:rPr lang="en-US" altLang="zh-CN" sz="2200" dirty="0"/>
                  <a:t>S=1</a:t>
                </a:r>
                <a:r>
                  <a:rPr lang="zh-CN" altLang="zh-CN" sz="2200" dirty="0"/>
                  <a:t>，所以</a:t>
                </a:r>
                <a:r>
                  <a:rPr lang="en-US" altLang="zh-CN" sz="2200" b="1" i="1" dirty="0"/>
                  <a:t>Y</a:t>
                </a:r>
                <a:r>
                  <a:rPr lang="zh-CN" altLang="zh-CN" sz="2200" dirty="0"/>
                  <a:t>的行数和列数均为</a:t>
                </a:r>
                <a:r>
                  <a:rPr lang="en-US" altLang="zh-CN" sz="2200" dirty="0"/>
                  <a:t>5</a:t>
                </a:r>
                <a14:m>
                  <m:oMath xmlns:m="http://schemas.openxmlformats.org/officeDocument/2006/math">
                    <m:r>
                      <a:rPr lang="en-US" altLang="zh-CN" sz="2200" i="1">
                        <a:latin typeface="Cambria Math" panose="02040503050406030204" pitchFamily="18" charset="0"/>
                      </a:rPr>
                      <m:t>−</m:t>
                    </m:r>
                  </m:oMath>
                </a14:m>
                <a:r>
                  <a:rPr lang="en-US" altLang="zh-CN" sz="2200" dirty="0"/>
                  <a:t>3+1=3</a:t>
                </a:r>
                <a:r>
                  <a:rPr lang="zh-CN" altLang="zh-CN" sz="2200" dirty="0"/>
                  <a:t>。</a:t>
                </a:r>
              </a:p>
              <a:p>
                <a:endParaRPr lang="zh-CN" altLang="zh-CN" sz="2200" dirty="0"/>
              </a:p>
              <a:p>
                <a:pPr>
                  <a:lnSpc>
                    <a:spcPct val="150000"/>
                  </a:lnSpc>
                </a:pPr>
                <a:endParaRPr lang="zh-CN" altLang="en-US" sz="2200" b="1" dirty="0"/>
              </a:p>
            </p:txBody>
          </p:sp>
        </mc:Choice>
        <mc:Fallback xmlns="">
          <p:sp>
            <p:nvSpPr>
              <p:cNvPr id="4" name="文本框 3">
                <a:extLst>
                  <a:ext uri="{FF2B5EF4-FFF2-40B4-BE49-F238E27FC236}">
                    <a16:creationId xmlns:a16="http://schemas.microsoft.com/office/drawing/2014/main" id="{A64A959B-4A7E-4FA4-BE72-3CB54E6A8A71}"/>
                  </a:ext>
                </a:extLst>
              </p:cNvPr>
              <p:cNvSpPr txBox="1">
                <a:spLocks noRot="1" noChangeAspect="1" noMove="1" noResize="1" noEditPoints="1" noAdjustHandles="1" noChangeArrowheads="1" noChangeShapeType="1" noTextEdit="1"/>
              </p:cNvSpPr>
              <p:nvPr/>
            </p:nvSpPr>
            <p:spPr>
              <a:xfrm>
                <a:off x="409203" y="1719560"/>
                <a:ext cx="11373594" cy="4908138"/>
              </a:xfrm>
              <a:prstGeom prst="rect">
                <a:avLst/>
              </a:prstGeom>
              <a:blipFill>
                <a:blip r:embed="rId3"/>
                <a:stretch>
                  <a:fillRect l="-697" t="-870" r="-2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180053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2424895"/>
              </a:xfrm>
              <a:prstGeom prst="rect">
                <a:avLst/>
              </a:prstGeom>
              <a:noFill/>
            </p:spPr>
            <p:txBody>
              <a:bodyPr wrap="square" rtlCol="0">
                <a:spAutoFit/>
              </a:bodyPr>
              <a:lstStyle/>
              <a:p>
                <a:r>
                  <a:rPr lang="zh-CN" altLang="zh-CN" sz="2200" dirty="0"/>
                  <a:t>有时候出于某些目的，需要在矩阵</a:t>
                </a:r>
                <a:r>
                  <a:rPr lang="en-US" altLang="zh-CN" sz="2200" b="1" i="1" dirty="0"/>
                  <a:t>X</a:t>
                </a:r>
                <a:r>
                  <a:rPr lang="zh-CN" altLang="zh-CN" sz="2200" dirty="0"/>
                  <a:t>的外围填上几圈</a:t>
                </a:r>
                <a:r>
                  <a:rPr lang="en-US" altLang="zh-CN" sz="2200" dirty="0"/>
                  <a:t>0</a:t>
                </a:r>
                <a:r>
                  <a:rPr lang="zh-CN" altLang="zh-CN" sz="2200" dirty="0"/>
                  <a:t>，这种操作称为</a:t>
                </a:r>
                <a:r>
                  <a:rPr lang="zh-CN" altLang="zh-CN" sz="2200" b="1" dirty="0"/>
                  <a:t>填充</a:t>
                </a:r>
                <a:r>
                  <a:rPr lang="zh-CN" altLang="zh-CN" sz="2200" dirty="0"/>
                  <a:t>（</a:t>
                </a:r>
                <a:r>
                  <a:rPr lang="en-US" altLang="zh-CN" sz="2200" dirty="0"/>
                  <a:t>Padding</a:t>
                </a:r>
                <a:r>
                  <a:rPr lang="zh-CN" altLang="zh-CN" sz="2200" dirty="0"/>
                  <a:t>），所填充</a:t>
                </a:r>
                <a:r>
                  <a:rPr lang="en-US" altLang="zh-CN" sz="2200" dirty="0"/>
                  <a:t>0</a:t>
                </a:r>
                <a:r>
                  <a:rPr lang="zh-CN" altLang="zh-CN" sz="2200" dirty="0"/>
                  <a:t>的圈数称为</a:t>
                </a:r>
                <a:r>
                  <a:rPr lang="zh-CN" altLang="zh-CN" sz="2200" b="1" dirty="0"/>
                  <a:t>填充数</a:t>
                </a:r>
                <a:r>
                  <a:rPr lang="zh-CN" altLang="zh-CN" sz="2200" dirty="0"/>
                  <a:t>。假设在矩阵</a:t>
                </a:r>
                <a:r>
                  <a:rPr lang="en-US" altLang="zh-CN" sz="2200" b="1" i="1" dirty="0"/>
                  <a:t>X</a:t>
                </a:r>
                <a:r>
                  <a:rPr lang="zh-CN" altLang="zh-CN" sz="2200" dirty="0"/>
                  <a:t>的外围填上</a:t>
                </a:r>
                <a:r>
                  <a:rPr lang="en-US" altLang="zh-CN" sz="2200" i="1" dirty="0"/>
                  <a:t>P</a:t>
                </a:r>
                <a:r>
                  <a:rPr lang="zh-CN" altLang="zh-CN" sz="2200" dirty="0"/>
                  <a:t>圈</a:t>
                </a:r>
                <a:r>
                  <a:rPr lang="en-US" altLang="zh-CN" sz="2200" dirty="0"/>
                  <a:t>0</a:t>
                </a:r>
                <a:r>
                  <a:rPr lang="zh-CN" altLang="zh-CN" sz="2200" dirty="0"/>
                  <a:t>，则矩阵</a:t>
                </a:r>
                <a:r>
                  <a:rPr lang="en-US" altLang="zh-CN" sz="2200" b="1" i="1" dirty="0"/>
                  <a:t>X</a:t>
                </a:r>
                <a:r>
                  <a:rPr lang="zh-CN" altLang="zh-CN" sz="2200" dirty="0"/>
                  <a:t>由原来的</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1</m:t>
                        </m:r>
                      </m:sub>
                    </m:sSub>
                  </m:oMath>
                </a14:m>
                <a:r>
                  <a:rPr lang="zh-CN" altLang="zh-CN" sz="2200" dirty="0"/>
                  <a:t>行和</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𝐻</m:t>
                        </m:r>
                      </m:e>
                      <m:sub>
                        <m:r>
                          <a:rPr lang="en-US" altLang="zh-CN" sz="2200" i="1">
                            <a:latin typeface="Cambria Math" panose="02040503050406030204" pitchFamily="18" charset="0"/>
                          </a:rPr>
                          <m:t>1</m:t>
                        </m:r>
                      </m:sub>
                    </m:sSub>
                  </m:oMath>
                </a14:m>
                <a:r>
                  <a:rPr lang="zh-CN" altLang="zh-CN" sz="2200" dirty="0"/>
                  <a:t>列变为</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𝑊</m:t>
                        </m:r>
                      </m:e>
                      <m:sub>
                        <m:r>
                          <a:rPr lang="en-US" altLang="zh-CN" sz="2200" i="1">
                            <a:latin typeface="Cambria Math" panose="02040503050406030204" pitchFamily="18" charset="0"/>
                          </a:rPr>
                          <m:t>1</m:t>
                        </m:r>
                      </m:sub>
                    </m:sSub>
                  </m:oMath>
                </a14:m>
                <a:r>
                  <a:rPr lang="en-US" altLang="zh-CN" sz="2200" dirty="0"/>
                  <a:t>+</a:t>
                </a:r>
                <a:r>
                  <a:rPr lang="en-US" altLang="zh-CN" sz="2200" dirty="0" err="1"/>
                  <a:t>2</a:t>
                </a:r>
                <a:r>
                  <a:rPr lang="en-US" altLang="zh-CN" sz="2200" i="1" dirty="0" err="1"/>
                  <a:t>P</a:t>
                </a:r>
                <a:r>
                  <a:rPr lang="zh-CN" altLang="zh-CN" sz="2200" dirty="0"/>
                  <a:t>行和</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𝐻</m:t>
                        </m:r>
                      </m:e>
                      <m:sub>
                        <m:r>
                          <a:rPr lang="en-US" altLang="zh-CN" sz="2200" i="1">
                            <a:latin typeface="Cambria Math" panose="02040503050406030204" pitchFamily="18" charset="0"/>
                          </a:rPr>
                          <m:t>1</m:t>
                        </m:r>
                      </m:sub>
                    </m:sSub>
                  </m:oMath>
                </a14:m>
                <a:r>
                  <a:rPr lang="en-US" altLang="zh-CN" sz="2200" dirty="0"/>
                  <a:t>+</a:t>
                </a:r>
                <a:r>
                  <a:rPr lang="en-US" altLang="zh-CN" sz="2200" dirty="0" err="1"/>
                  <a:t>2</a:t>
                </a:r>
                <a:r>
                  <a:rPr lang="en-US" altLang="zh-CN" sz="2200" i="1" dirty="0" err="1"/>
                  <a:t>P</a:t>
                </a:r>
                <a:r>
                  <a:rPr lang="zh-CN" altLang="zh-CN" sz="2200" dirty="0"/>
                  <a:t>列。据此不难推出，当填上</a:t>
                </a:r>
                <a:r>
                  <a:rPr lang="en-US" altLang="zh-CN" sz="2200" i="1" dirty="0"/>
                  <a:t>P</a:t>
                </a:r>
                <a:r>
                  <a:rPr lang="zh-CN" altLang="zh-CN" sz="2200" dirty="0"/>
                  <a:t>圈</a:t>
                </a:r>
                <a:r>
                  <a:rPr lang="en-US" altLang="zh-CN" sz="2200" dirty="0"/>
                  <a:t>0</a:t>
                </a:r>
                <a:r>
                  <a:rPr lang="zh-CN" altLang="zh-CN" sz="2200" dirty="0"/>
                  <a:t>时，上述关于</a:t>
                </a:r>
                <a:r>
                  <a:rPr lang="en-US" altLang="zh-CN" sz="2200" b="1" i="1" dirty="0"/>
                  <a:t>Y</a:t>
                </a:r>
                <a:r>
                  <a:rPr lang="zh-CN" altLang="zh-CN" sz="2200" dirty="0"/>
                  <a:t>的规模的计算公式变为：</a:t>
                </a:r>
              </a:p>
              <a:p>
                <a:r>
                  <a:rPr lang="en-US" altLang="zh-CN" sz="2200" dirty="0"/>
                  <a:t> </a:t>
                </a:r>
                <a:endParaRPr lang="zh-CN" altLang="zh-CN" sz="2200" dirty="0"/>
              </a:p>
              <a:p>
                <a:pPr lvl="2"/>
                <a14:m>
                  <m:oMath xmlns:m="http://schemas.openxmlformats.org/officeDocument/2006/math">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𝑾</m:t>
                        </m:r>
                      </m:e>
                      <m:sub>
                        <m:r>
                          <a:rPr lang="en-US" altLang="zh-CN" sz="2200" b="1" i="1">
                            <a:latin typeface="Cambria Math" panose="02040503050406030204" pitchFamily="18" charset="0"/>
                          </a:rPr>
                          <m:t>𝟐</m:t>
                        </m:r>
                      </m:sub>
                    </m:sSub>
                  </m:oMath>
                </a14:m>
                <a:r>
                  <a:rPr lang="en-US" altLang="zh-CN" sz="2200" b="1" dirty="0"/>
                  <a:t> = </a:t>
                </a:r>
                <a14:m>
                  <m:oMath xmlns:m="http://schemas.openxmlformats.org/officeDocument/2006/math">
                    <m:f>
                      <m:fPr>
                        <m:ctrlPr>
                          <a:rPr lang="zh-CN" altLang="zh-CN" sz="2200" b="1" i="1">
                            <a:latin typeface="Cambria Math" panose="02040503050406030204" pitchFamily="18" charset="0"/>
                          </a:rPr>
                        </m:ctrlPr>
                      </m:fPr>
                      <m:num>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𝑾</m:t>
                            </m:r>
                          </m:e>
                          <m:sub>
                            <m:r>
                              <a:rPr lang="en-US" altLang="zh-CN" sz="2200" b="1" i="1">
                                <a:latin typeface="Cambria Math" panose="02040503050406030204" pitchFamily="18" charset="0"/>
                              </a:rPr>
                              <m:t>𝟏</m:t>
                            </m:r>
                          </m:sub>
                        </m:sSub>
                        <m:r>
                          <a:rPr lang="en-US" altLang="zh-CN" sz="2200" b="1" i="1">
                            <a:latin typeface="Cambria Math" panose="02040503050406030204" pitchFamily="18" charset="0"/>
                          </a:rPr>
                          <m:t>−</m:t>
                        </m:r>
                        <m:r>
                          <a:rPr lang="en-US" altLang="zh-CN" sz="2200" b="1" i="1">
                            <a:latin typeface="Cambria Math" panose="02040503050406030204" pitchFamily="18" charset="0"/>
                          </a:rPr>
                          <m:t>𝑭</m:t>
                        </m:r>
                        <m:r>
                          <a:rPr lang="en-US" altLang="zh-CN" sz="2200" b="1" i="1">
                            <a:latin typeface="Cambria Math" panose="02040503050406030204" pitchFamily="18" charset="0"/>
                          </a:rPr>
                          <m:t>+</m:t>
                        </m:r>
                        <m:r>
                          <a:rPr lang="en-US" altLang="zh-CN" sz="2200" b="1" i="1">
                            <a:latin typeface="Cambria Math" panose="02040503050406030204" pitchFamily="18" charset="0"/>
                          </a:rPr>
                          <m:t>𝟐</m:t>
                        </m:r>
                        <m:r>
                          <a:rPr lang="en-US" altLang="zh-CN" sz="2200" b="1" i="1">
                            <a:latin typeface="Cambria Math" panose="02040503050406030204" pitchFamily="18" charset="0"/>
                          </a:rPr>
                          <m:t>𝑷</m:t>
                        </m:r>
                      </m:num>
                      <m:den>
                        <m:r>
                          <a:rPr lang="en-US" altLang="zh-CN" sz="2200" b="1" i="1">
                            <a:latin typeface="Cambria Math" panose="02040503050406030204" pitchFamily="18" charset="0"/>
                          </a:rPr>
                          <m:t>𝑺</m:t>
                        </m:r>
                      </m:den>
                    </m:f>
                  </m:oMath>
                </a14:m>
                <a:r>
                  <a:rPr lang="en-US" altLang="zh-CN" sz="2200" b="1" dirty="0"/>
                  <a:t>+1 </a:t>
                </a:r>
                <a:endParaRPr lang="zh-CN" altLang="zh-CN" sz="2200" b="1" dirty="0"/>
              </a:p>
              <a:p>
                <a:pPr lvl="2"/>
                <a14:m>
                  <m:oMath xmlns:m="http://schemas.openxmlformats.org/officeDocument/2006/math">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𝑯</m:t>
                        </m:r>
                      </m:e>
                      <m:sub>
                        <m:r>
                          <a:rPr lang="en-US" altLang="zh-CN" sz="2200" b="1" i="1">
                            <a:latin typeface="Cambria Math" panose="02040503050406030204" pitchFamily="18" charset="0"/>
                          </a:rPr>
                          <m:t>𝟐</m:t>
                        </m:r>
                      </m:sub>
                    </m:sSub>
                  </m:oMath>
                </a14:m>
                <a:r>
                  <a:rPr lang="en-US" altLang="zh-CN" sz="2200" b="1" dirty="0"/>
                  <a:t> = </a:t>
                </a:r>
                <a14:m>
                  <m:oMath xmlns:m="http://schemas.openxmlformats.org/officeDocument/2006/math">
                    <m:f>
                      <m:fPr>
                        <m:ctrlPr>
                          <a:rPr lang="zh-CN" altLang="zh-CN" sz="2200" b="1" i="1">
                            <a:latin typeface="Cambria Math" panose="02040503050406030204" pitchFamily="18" charset="0"/>
                          </a:rPr>
                        </m:ctrlPr>
                      </m:fPr>
                      <m:num>
                        <m:sSub>
                          <m:sSubPr>
                            <m:ctrlPr>
                              <a:rPr lang="zh-CN" altLang="zh-CN" sz="2200" b="1" i="1">
                                <a:latin typeface="Cambria Math" panose="02040503050406030204" pitchFamily="18" charset="0"/>
                              </a:rPr>
                            </m:ctrlPr>
                          </m:sSubPr>
                          <m:e>
                            <m:r>
                              <a:rPr lang="en-US" altLang="zh-CN" sz="2200" b="1" i="1">
                                <a:latin typeface="Cambria Math" panose="02040503050406030204" pitchFamily="18" charset="0"/>
                              </a:rPr>
                              <m:t>𝑯</m:t>
                            </m:r>
                          </m:e>
                          <m:sub>
                            <m:r>
                              <a:rPr lang="en-US" altLang="zh-CN" sz="2200" b="1" i="1">
                                <a:latin typeface="Cambria Math" panose="02040503050406030204" pitchFamily="18" charset="0"/>
                              </a:rPr>
                              <m:t>𝟏</m:t>
                            </m:r>
                          </m:sub>
                        </m:sSub>
                        <m:r>
                          <a:rPr lang="en-US" altLang="zh-CN" sz="2200" b="1" i="1">
                            <a:latin typeface="Cambria Math" panose="02040503050406030204" pitchFamily="18" charset="0"/>
                          </a:rPr>
                          <m:t>−</m:t>
                        </m:r>
                        <m:r>
                          <a:rPr lang="en-US" altLang="zh-CN" sz="2200" b="1" i="1">
                            <a:latin typeface="Cambria Math" panose="02040503050406030204" pitchFamily="18" charset="0"/>
                          </a:rPr>
                          <m:t>𝑭</m:t>
                        </m:r>
                        <m:r>
                          <a:rPr lang="en-US" altLang="zh-CN" sz="2200" b="1" i="1">
                            <a:latin typeface="Cambria Math" panose="02040503050406030204" pitchFamily="18" charset="0"/>
                          </a:rPr>
                          <m:t>+</m:t>
                        </m:r>
                        <m:r>
                          <a:rPr lang="en-US" altLang="zh-CN" sz="2200" b="1" i="1">
                            <a:latin typeface="Cambria Math" panose="02040503050406030204" pitchFamily="18" charset="0"/>
                          </a:rPr>
                          <m:t>𝟐</m:t>
                        </m:r>
                        <m:r>
                          <a:rPr lang="en-US" altLang="zh-CN" sz="2200" b="1" i="1">
                            <a:latin typeface="Cambria Math" panose="02040503050406030204" pitchFamily="18" charset="0"/>
                          </a:rPr>
                          <m:t>𝑷</m:t>
                        </m:r>
                      </m:num>
                      <m:den>
                        <m:r>
                          <a:rPr lang="en-US" altLang="zh-CN" sz="2200" b="1" i="1">
                            <a:latin typeface="Cambria Math" panose="02040503050406030204" pitchFamily="18" charset="0"/>
                          </a:rPr>
                          <m:t>𝑺</m:t>
                        </m:r>
                      </m:den>
                    </m:f>
                  </m:oMath>
                </a14:m>
                <a:r>
                  <a:rPr lang="en-US" altLang="zh-CN" sz="2200" b="1" dirty="0"/>
                  <a:t>+1 </a:t>
                </a:r>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2424895"/>
              </a:xfrm>
              <a:prstGeom prst="rect">
                <a:avLst/>
              </a:prstGeom>
              <a:blipFill>
                <a:blip r:embed="rId3"/>
                <a:stretch>
                  <a:fillRect l="-697" t="-1759" r="-697" b="-1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176184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5900157" cy="4334072"/>
          </a:xfrm>
          <a:prstGeom prst="rect">
            <a:avLst/>
          </a:prstGeom>
          <a:noFill/>
        </p:spPr>
        <p:txBody>
          <a:bodyPr wrap="square" rtlCol="0">
            <a:spAutoFit/>
          </a:bodyPr>
          <a:lstStyle/>
          <a:p>
            <a:pPr>
              <a:lnSpc>
                <a:spcPct val="150000"/>
              </a:lnSpc>
            </a:pPr>
            <a:r>
              <a:rPr lang="zh-CN" altLang="zh-CN" sz="2200" dirty="0"/>
              <a:t>例如，对于</a:t>
            </a:r>
            <a:r>
              <a:rPr lang="zh-CN" altLang="en-US" sz="2200" dirty="0"/>
              <a:t>上</a:t>
            </a:r>
            <a:r>
              <a:rPr lang="zh-CN" altLang="zh-CN" sz="2200" dirty="0"/>
              <a:t>例子，当在</a:t>
            </a:r>
            <a:r>
              <a:rPr lang="en-US" altLang="zh-CN" sz="2200" b="1" i="1" dirty="0"/>
              <a:t>X</a:t>
            </a:r>
            <a:r>
              <a:rPr lang="zh-CN" altLang="zh-CN" sz="2200" dirty="0"/>
              <a:t>的外围填上</a:t>
            </a:r>
            <a:r>
              <a:rPr lang="en-US" altLang="zh-CN" sz="2200" dirty="0"/>
              <a:t>1</a:t>
            </a:r>
            <a:r>
              <a:rPr lang="zh-CN" altLang="zh-CN" sz="2200" dirty="0"/>
              <a:t>圈</a:t>
            </a:r>
            <a:r>
              <a:rPr lang="en-US" altLang="zh-CN" sz="2200" dirty="0"/>
              <a:t>0</a:t>
            </a:r>
            <a:r>
              <a:rPr lang="zh-CN" altLang="zh-CN" sz="2200" dirty="0"/>
              <a:t>后（见</a:t>
            </a:r>
            <a:r>
              <a:rPr lang="zh-CN" altLang="en-US" sz="2200" dirty="0"/>
              <a:t>左</a:t>
            </a:r>
            <a:r>
              <a:rPr lang="zh-CN" altLang="zh-CN" sz="2200" dirty="0"/>
              <a:t>图），再用</a:t>
            </a:r>
            <a:r>
              <a:rPr lang="en-US" altLang="zh-CN" sz="2200" b="1" i="1" dirty="0"/>
              <a:t>K</a:t>
            </a:r>
            <a:r>
              <a:rPr lang="zh-CN" altLang="zh-CN" sz="2200" dirty="0"/>
              <a:t>对其进行卷积，则产生的</a:t>
            </a:r>
            <a:r>
              <a:rPr lang="en-US" altLang="zh-CN" sz="2200" b="1" i="1" dirty="0"/>
              <a:t>Y</a:t>
            </a:r>
            <a:r>
              <a:rPr lang="zh-CN" altLang="zh-CN" sz="2200" dirty="0"/>
              <a:t>的行数和列数均为</a:t>
            </a:r>
            <a:r>
              <a:rPr lang="en-US" altLang="zh-CN" sz="2200" dirty="0"/>
              <a:t>(5-3+2</a:t>
            </a:r>
            <a:r>
              <a:rPr lang="en-US" altLang="zh-CN" sz="2200" b="1" i="1" dirty="0"/>
              <a:t>×</a:t>
            </a:r>
            <a:r>
              <a:rPr lang="en-US" altLang="zh-CN" sz="2200" dirty="0"/>
              <a:t>1)/1+1=5 (P = 1)</a:t>
            </a:r>
            <a:r>
              <a:rPr lang="zh-CN" altLang="zh-CN" sz="2200" dirty="0"/>
              <a:t>。</a:t>
            </a:r>
            <a:endParaRPr lang="en-US" altLang="zh-CN" sz="2200" dirty="0"/>
          </a:p>
          <a:p>
            <a:pPr>
              <a:lnSpc>
                <a:spcPct val="150000"/>
              </a:lnSpc>
            </a:pPr>
            <a:endParaRPr lang="en-US" altLang="zh-CN" sz="1000" dirty="0"/>
          </a:p>
          <a:p>
            <a:pPr>
              <a:lnSpc>
                <a:spcPct val="150000"/>
              </a:lnSpc>
            </a:pPr>
            <a:r>
              <a:rPr lang="zh-CN" altLang="zh-CN" sz="2200" dirty="0"/>
              <a:t>从这个例子也可以看出，在卷积操作中，如果设置步长</a:t>
            </a:r>
            <a:r>
              <a:rPr lang="en-US" altLang="zh-CN" sz="2200" i="1" dirty="0"/>
              <a:t>S</a:t>
            </a:r>
            <a:r>
              <a:rPr lang="zh-CN" altLang="zh-CN" sz="2200" dirty="0"/>
              <a:t>为</a:t>
            </a:r>
            <a:r>
              <a:rPr lang="en-US" altLang="zh-CN" sz="2200" dirty="0"/>
              <a:t>1</a:t>
            </a:r>
            <a:r>
              <a:rPr lang="zh-CN" altLang="zh-CN" sz="2200" dirty="0"/>
              <a:t>，卷积核大小</a:t>
            </a:r>
            <a:r>
              <a:rPr lang="en-US" altLang="zh-CN" sz="2200" i="1" dirty="0"/>
              <a:t>F</a:t>
            </a:r>
            <a:r>
              <a:rPr lang="zh-CN" altLang="zh-CN" sz="2200" dirty="0"/>
              <a:t>为</a:t>
            </a:r>
            <a:r>
              <a:rPr lang="en-US" altLang="zh-CN" sz="2200" dirty="0"/>
              <a:t>3</a:t>
            </a:r>
            <a:r>
              <a:rPr lang="zh-CN" altLang="zh-CN" sz="2200" dirty="0"/>
              <a:t>，填充圈数</a:t>
            </a:r>
            <a:r>
              <a:rPr lang="en-US" altLang="zh-CN" sz="2200" i="1" dirty="0"/>
              <a:t>P</a:t>
            </a:r>
            <a:r>
              <a:rPr lang="zh-CN" altLang="zh-CN" sz="2200" dirty="0"/>
              <a:t>为</a:t>
            </a:r>
            <a:r>
              <a:rPr lang="en-US" altLang="zh-CN" sz="2200" dirty="0"/>
              <a:t>1</a:t>
            </a:r>
            <a:r>
              <a:rPr lang="zh-CN" altLang="zh-CN" sz="2200" dirty="0"/>
              <a:t>，则卷积后</a:t>
            </a:r>
            <a:r>
              <a:rPr lang="en-US" altLang="zh-CN" sz="2200" b="1" i="1" dirty="0"/>
              <a:t>X</a:t>
            </a:r>
            <a:r>
              <a:rPr lang="zh-CN" altLang="zh-CN" sz="2200" dirty="0"/>
              <a:t>和</a:t>
            </a:r>
            <a:r>
              <a:rPr lang="en-US" altLang="zh-CN" sz="2200" b="1" i="1" dirty="0"/>
              <a:t>Y</a:t>
            </a:r>
            <a:r>
              <a:rPr lang="zh-CN" altLang="zh-CN" sz="2200" dirty="0"/>
              <a:t>的规模完全一样，即形状不变。</a:t>
            </a:r>
            <a:r>
              <a:rPr lang="zh-CN" altLang="zh-CN" sz="2200" b="1" dirty="0"/>
              <a:t>这个性质在卷积神经网络中我们经常会运用到</a:t>
            </a:r>
            <a:r>
              <a:rPr lang="zh-CN" altLang="zh-CN" sz="2200" dirty="0"/>
              <a:t>。</a:t>
            </a:r>
            <a:endParaRPr lang="zh-CN" altLang="zh-CN" sz="2200" b="1" dirty="0"/>
          </a:p>
        </p:txBody>
      </p:sp>
      <p:pic>
        <p:nvPicPr>
          <p:cNvPr id="2" name="图片 1">
            <a:extLst>
              <a:ext uri="{FF2B5EF4-FFF2-40B4-BE49-F238E27FC236}">
                <a16:creationId xmlns:a16="http://schemas.microsoft.com/office/drawing/2014/main" id="{2B3DBECC-C731-4839-9D7A-6AAA4B222674}"/>
              </a:ext>
            </a:extLst>
          </p:cNvPr>
          <p:cNvPicPr>
            <a:picLocks noChangeAspect="1"/>
          </p:cNvPicPr>
          <p:nvPr/>
        </p:nvPicPr>
        <p:blipFill>
          <a:blip r:embed="rId3"/>
          <a:stretch>
            <a:fillRect/>
          </a:stretch>
        </p:blipFill>
        <p:spPr>
          <a:xfrm>
            <a:off x="6945312" y="1719560"/>
            <a:ext cx="4352608" cy="4100284"/>
          </a:xfrm>
          <a:prstGeom prst="rect">
            <a:avLst/>
          </a:prstGeom>
        </p:spPr>
      </p:pic>
    </p:spTree>
    <p:extLst>
      <p:ext uri="{BB962C8B-B14F-4D97-AF65-F5344CB8AC3E}">
        <p14:creationId xmlns:p14="http://schemas.microsoft.com/office/powerpoint/2010/main" val="12996117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4254237" cy="4103239"/>
          </a:xfrm>
          <a:prstGeom prst="rect">
            <a:avLst/>
          </a:prstGeom>
          <a:noFill/>
        </p:spPr>
        <p:txBody>
          <a:bodyPr wrap="square" rtlCol="0">
            <a:spAutoFit/>
          </a:bodyPr>
          <a:lstStyle/>
          <a:p>
            <a:pPr>
              <a:lnSpc>
                <a:spcPct val="150000"/>
              </a:lnSpc>
            </a:pPr>
            <a:r>
              <a:rPr lang="zh-CN" altLang="en-US" sz="2200" b="1" dirty="0"/>
              <a:t>单个</a:t>
            </a:r>
            <a:r>
              <a:rPr lang="zh-CN" altLang="zh-CN" sz="2200" b="1" dirty="0"/>
              <a:t>卷积层</a:t>
            </a:r>
            <a:r>
              <a:rPr lang="zh-CN" altLang="en-US" sz="2200" b="1" dirty="0"/>
              <a:t>的原理示意图</a:t>
            </a:r>
            <a:r>
              <a:rPr lang="zh-CN" altLang="en-US" sz="2200" dirty="0"/>
              <a:t>：一个卷积层实际上就是</a:t>
            </a:r>
            <a:r>
              <a:rPr lang="zh-CN" altLang="zh-CN" sz="2200" dirty="0"/>
              <a:t>一个在卷积操作作用下从输入到输出的一个计算单元，这其中的主要操作包括从左到右从上到下的滑动、线性加权（包括与偏置项之和）和激活函数运算等。</a:t>
            </a:r>
            <a:r>
              <a:rPr lang="zh-CN" altLang="en-US" sz="2200" dirty="0"/>
              <a:t>该原理</a:t>
            </a:r>
            <a:r>
              <a:rPr lang="zh-CN" altLang="zh-CN" sz="2200" dirty="0"/>
              <a:t>可以用</a:t>
            </a:r>
            <a:r>
              <a:rPr lang="zh-CN" altLang="en-US" sz="2200" dirty="0"/>
              <a:t>左</a:t>
            </a:r>
            <a:r>
              <a:rPr lang="zh-CN" altLang="zh-CN" sz="2200" dirty="0"/>
              <a:t>图来表示</a:t>
            </a:r>
            <a:r>
              <a:rPr lang="zh-CN" altLang="en-US" sz="2200" dirty="0"/>
              <a:t>：</a:t>
            </a:r>
            <a:r>
              <a:rPr lang="en-US" altLang="zh-CN" sz="2200" dirty="0"/>
              <a:t> </a:t>
            </a:r>
            <a:endParaRPr lang="zh-CN" altLang="zh-CN" sz="2200" b="1" dirty="0"/>
          </a:p>
        </p:txBody>
      </p:sp>
      <p:pic>
        <p:nvPicPr>
          <p:cNvPr id="6" name="图片 5">
            <a:extLst>
              <a:ext uri="{FF2B5EF4-FFF2-40B4-BE49-F238E27FC236}">
                <a16:creationId xmlns:a16="http://schemas.microsoft.com/office/drawing/2014/main" id="{0F5ABB95-CE0E-424D-A5B7-B3AC59CC590B}"/>
              </a:ext>
            </a:extLst>
          </p:cNvPr>
          <p:cNvPicPr/>
          <p:nvPr/>
        </p:nvPicPr>
        <p:blipFill rotWithShape="1">
          <a:blip r:embed="rId3" cstate="print"/>
          <a:srcRect l="6399" t="13186" r="25182" b="20045"/>
          <a:stretch/>
        </p:blipFill>
        <p:spPr bwMode="auto">
          <a:xfrm>
            <a:off x="4663440" y="1379819"/>
            <a:ext cx="7366000" cy="4782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11741255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086871"/>
          </a:xfrm>
          <a:prstGeom prst="rect">
            <a:avLst/>
          </a:prstGeom>
          <a:noFill/>
        </p:spPr>
        <p:txBody>
          <a:bodyPr wrap="square" rtlCol="0">
            <a:spAutoFit/>
          </a:bodyPr>
          <a:lstStyle/>
          <a:p>
            <a:pPr>
              <a:lnSpc>
                <a:spcPct val="150000"/>
              </a:lnSpc>
            </a:pPr>
            <a:r>
              <a:rPr lang="zh-CN" altLang="zh-CN" sz="2200" b="1" dirty="0"/>
              <a:t>单通道</a:t>
            </a:r>
            <a:r>
              <a:rPr lang="zh-CN" altLang="en-US" sz="2200" b="1" dirty="0"/>
              <a:t>卷积中参数个数的计算方法</a:t>
            </a:r>
            <a:r>
              <a:rPr lang="zh-CN" altLang="en-US" sz="2200" dirty="0"/>
              <a:t>：</a:t>
            </a:r>
            <a:r>
              <a:rPr lang="zh-CN" altLang="zh-CN" sz="2200" b="1" dirty="0"/>
              <a:t>卷积层的参数包括卷积核</a:t>
            </a:r>
            <a:r>
              <a:rPr lang="en-US" altLang="zh-CN" sz="2200" b="1" i="1" dirty="0"/>
              <a:t>K</a:t>
            </a:r>
            <a:r>
              <a:rPr lang="zh-CN" altLang="zh-CN" sz="2200" b="1" dirty="0"/>
              <a:t>中的参数以及一个偏置项</a:t>
            </a:r>
            <a:r>
              <a:rPr lang="en-US" altLang="zh-CN" sz="2200" b="1" i="1" dirty="0"/>
              <a:t>k</a:t>
            </a:r>
            <a:r>
              <a:rPr lang="en-US" altLang="zh-CN" sz="2200" b="1" i="1" baseline="-25000" dirty="0"/>
              <a:t>b</a:t>
            </a:r>
            <a:r>
              <a:rPr lang="zh-CN" altLang="zh-CN" sz="2200" b="1" dirty="0"/>
              <a:t>，参数个数为</a:t>
            </a:r>
            <a:r>
              <a:rPr lang="en-US" altLang="zh-CN" sz="2200" b="1" i="1" dirty="0" err="1">
                <a:solidFill>
                  <a:srgbClr val="C00000"/>
                </a:solidFill>
              </a:rPr>
              <a:t>F</a:t>
            </a:r>
            <a:r>
              <a:rPr lang="en-US" altLang="zh-CN" sz="2200" b="1" dirty="0" err="1">
                <a:solidFill>
                  <a:srgbClr val="C00000"/>
                </a:solidFill>
              </a:rPr>
              <a:t>×</a:t>
            </a:r>
            <a:r>
              <a:rPr lang="en-US" altLang="zh-CN" sz="2200" b="1" i="1" dirty="0" err="1">
                <a:solidFill>
                  <a:srgbClr val="C00000"/>
                </a:solidFill>
              </a:rPr>
              <a:t>F</a:t>
            </a:r>
            <a:r>
              <a:rPr lang="en-US" altLang="zh-CN" sz="2200" b="1" dirty="0" err="1">
                <a:solidFill>
                  <a:srgbClr val="C00000"/>
                </a:solidFill>
              </a:rPr>
              <a:t>+1</a:t>
            </a:r>
            <a:r>
              <a:rPr lang="zh-CN" altLang="zh-CN" sz="2200" dirty="0"/>
              <a:t>，其中</a:t>
            </a:r>
            <a:r>
              <a:rPr lang="en-US" altLang="zh-CN" sz="2200" i="1" dirty="0"/>
              <a:t>F</a:t>
            </a:r>
            <a:r>
              <a:rPr lang="zh-CN" altLang="zh-CN" sz="2200" dirty="0"/>
              <a:t>为卷积核的行数和列数。而且，参数的个数完全由设定的卷积核来确定，跟输入节点数和输出节点数无关。</a:t>
            </a:r>
            <a:endParaRPr lang="en-US" altLang="zh-CN" sz="2200" dirty="0"/>
          </a:p>
          <a:p>
            <a:pPr>
              <a:lnSpc>
                <a:spcPct val="150000"/>
              </a:lnSpc>
            </a:pPr>
            <a:endParaRPr lang="en-US" altLang="zh-CN" sz="2200" dirty="0"/>
          </a:p>
          <a:p>
            <a:pPr>
              <a:lnSpc>
                <a:spcPct val="150000"/>
              </a:lnSpc>
            </a:pPr>
            <a:r>
              <a:rPr lang="zh-CN" altLang="zh-CN" sz="2200" dirty="0"/>
              <a:t>例如，对于</a:t>
            </a:r>
            <a:r>
              <a:rPr lang="zh-CN" altLang="en-US" sz="2200" dirty="0"/>
              <a:t>上</a:t>
            </a:r>
            <a:r>
              <a:rPr lang="zh-CN" altLang="zh-CN" sz="2200" dirty="0"/>
              <a:t>图所示的卷积层</a:t>
            </a:r>
            <a:r>
              <a:rPr lang="zh-CN" altLang="en-US" sz="2200" dirty="0"/>
              <a:t>，其卷积核为</a:t>
            </a:r>
            <a:r>
              <a:rPr lang="en-US" altLang="zh-CN" sz="2200" dirty="0"/>
              <a:t>3</a:t>
            </a:r>
            <a:r>
              <a:rPr lang="en-US" altLang="zh-CN" sz="2200" b="1" dirty="0"/>
              <a:t> × </a:t>
            </a:r>
            <a:r>
              <a:rPr lang="en-US" altLang="zh-CN" sz="2200" dirty="0"/>
              <a:t>3</a:t>
            </a:r>
            <a:r>
              <a:rPr lang="zh-CN" altLang="en-US" sz="2200" dirty="0"/>
              <a:t>矩阵</a:t>
            </a:r>
            <a:r>
              <a:rPr lang="zh-CN" altLang="zh-CN" sz="2200" dirty="0"/>
              <a:t>，</a:t>
            </a:r>
            <a:r>
              <a:rPr lang="zh-CN" altLang="en-US" sz="2200" dirty="0"/>
              <a:t>因此</a:t>
            </a:r>
            <a:r>
              <a:rPr lang="zh-CN" altLang="zh-CN" sz="2200" dirty="0"/>
              <a:t>它一共包含</a:t>
            </a:r>
            <a:r>
              <a:rPr lang="en-US" altLang="zh-CN" sz="2200" dirty="0"/>
              <a:t>3×3+1=10</a:t>
            </a:r>
            <a:r>
              <a:rPr lang="zh-CN" altLang="zh-CN" sz="2200" dirty="0"/>
              <a:t>个参数。 </a:t>
            </a:r>
          </a:p>
          <a:p>
            <a:pPr>
              <a:lnSpc>
                <a:spcPct val="150000"/>
              </a:lnSpc>
            </a:pPr>
            <a:r>
              <a:rPr lang="en-US" altLang="zh-CN" sz="2200" dirty="0"/>
              <a:t> </a:t>
            </a:r>
            <a:endParaRPr lang="zh-CN" altLang="zh-CN" sz="2200" b="1" dirty="0"/>
          </a:p>
        </p:txBody>
      </p:sp>
    </p:spTree>
    <p:extLst>
      <p:ext uri="{BB962C8B-B14F-4D97-AF65-F5344CB8AC3E}">
        <p14:creationId xmlns:p14="http://schemas.microsoft.com/office/powerpoint/2010/main" val="108952459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746264" y="3013501"/>
            <a:ext cx="10698480" cy="830997"/>
          </a:xfrm>
          <a:prstGeom prst="rect">
            <a:avLst/>
          </a:prstGeom>
        </p:spPr>
        <p:txBody>
          <a:bodyPr wrap="square">
            <a:spAutoFit/>
          </a:bodyPr>
          <a:lstStyle/>
          <a:p>
            <a:pPr algn="ctr"/>
            <a:r>
              <a:rPr lang="zh-CN" altLang="en-US" sz="4800" b="1" dirty="0">
                <a:solidFill>
                  <a:srgbClr val="C00000"/>
                </a:solidFill>
                <a:latin typeface="微软雅黑" panose="020B0503020204020204" pitchFamily="34" charset="-122"/>
                <a:ea typeface="微软雅黑" panose="020B0503020204020204" pitchFamily="34" charset="-122"/>
              </a:rPr>
              <a:t>第</a:t>
            </a:r>
            <a:r>
              <a:rPr lang="en-US" altLang="zh-CN" sz="4800" b="1" dirty="0">
                <a:solidFill>
                  <a:srgbClr val="C00000"/>
                </a:solidFill>
                <a:latin typeface="微软雅黑" panose="020B0503020204020204" pitchFamily="34" charset="-122"/>
                <a:ea typeface="微软雅黑" panose="020B0503020204020204" pitchFamily="34" charset="-122"/>
              </a:rPr>
              <a:t>4</a:t>
            </a:r>
            <a:r>
              <a:rPr lang="zh-CN" altLang="en-US" sz="4800" b="1" dirty="0">
                <a:solidFill>
                  <a:srgbClr val="C00000"/>
                </a:solidFill>
                <a:latin typeface="微软雅黑" panose="020B0503020204020204" pitchFamily="34" charset="-122"/>
                <a:ea typeface="微软雅黑" panose="020B0503020204020204" pitchFamily="34" charset="-122"/>
              </a:rPr>
              <a:t>章  </a:t>
            </a:r>
            <a:r>
              <a:rPr lang="zh-CN" altLang="zh-CN" sz="4800" b="1" dirty="0">
                <a:solidFill>
                  <a:srgbClr val="C00000"/>
                </a:solidFill>
                <a:latin typeface="微软雅黑" panose="020B0503020204020204" pitchFamily="34" charset="-122"/>
                <a:ea typeface="微软雅黑" panose="020B0503020204020204" pitchFamily="34" charset="-122"/>
              </a:rPr>
              <a:t>卷积神经网络</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
        <p:nvSpPr>
          <p:cNvPr id="4" name="矩形 3">
            <a:extLst>
              <a:ext uri="{FF2B5EF4-FFF2-40B4-BE49-F238E27FC236}">
                <a16:creationId xmlns:a16="http://schemas.microsoft.com/office/drawing/2014/main" id="{B3394DA6-7B4F-4DEA-887C-16303ACC9E10}"/>
              </a:ext>
            </a:extLst>
          </p:cNvPr>
          <p:cNvSpPr/>
          <p:nvPr/>
        </p:nvSpPr>
        <p:spPr>
          <a:xfrm>
            <a:off x="314960" y="63406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extLst>
      <p:ext uri="{BB962C8B-B14F-4D97-AF65-F5344CB8AC3E}">
        <p14:creationId xmlns:p14="http://schemas.microsoft.com/office/powerpoint/2010/main" val="2728171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061343"/>
            <a:ext cx="11373594" cy="523220"/>
          </a:xfrm>
          <a:prstGeom prst="rect">
            <a:avLst/>
          </a:prstGeom>
          <a:noFill/>
        </p:spPr>
        <p:txBody>
          <a:bodyPr wrap="square" rtlCol="0">
            <a:spAutoFit/>
          </a:bodyPr>
          <a:lstStyle/>
          <a:p>
            <a:r>
              <a:rPr lang="en-US" altLang="zh-CN" sz="2800" b="1" dirty="0">
                <a:solidFill>
                  <a:srgbClr val="C00000"/>
                </a:solidFill>
              </a:rPr>
              <a:t>4.2.1  </a:t>
            </a:r>
            <a:r>
              <a:rPr lang="zh-CN" altLang="zh-CN" sz="2800" b="1" dirty="0">
                <a:solidFill>
                  <a:srgbClr val="C00000"/>
                </a:solidFill>
              </a:rPr>
              <a:t>单通道卷积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564243"/>
            <a:ext cx="11373594" cy="5293757"/>
          </a:xfrm>
          <a:prstGeom prst="rect">
            <a:avLst/>
          </a:prstGeom>
          <a:noFill/>
        </p:spPr>
        <p:txBody>
          <a:bodyPr wrap="square" rtlCol="0">
            <a:spAutoFit/>
          </a:bodyPr>
          <a:lstStyle/>
          <a:p>
            <a:r>
              <a:rPr lang="zh-CN" altLang="en-US" sz="2200" b="1" dirty="0"/>
              <a:t>卷积网络的优点：</a:t>
            </a:r>
            <a:endParaRPr lang="en-US" altLang="zh-CN" sz="2200" b="1" dirty="0"/>
          </a:p>
          <a:p>
            <a:pPr marL="342900" indent="-342900">
              <a:spcBef>
                <a:spcPts val="600"/>
              </a:spcBef>
              <a:spcAft>
                <a:spcPts val="600"/>
              </a:spcAft>
              <a:buFont typeface="Wingdings" panose="05000000000000000000" pitchFamily="2" charset="2"/>
              <a:buChar char="l"/>
            </a:pPr>
            <a:r>
              <a:rPr lang="zh-CN" altLang="zh-CN" sz="2200" dirty="0"/>
              <a:t>在全连接网络中，在任意两个输入节点和输出节点之间都有一条边相连（一条边对应一个参数）。假如输入节点为</a:t>
            </a:r>
            <a:r>
              <a:rPr lang="en-US" altLang="zh-CN" sz="2200" dirty="0"/>
              <a:t>1</a:t>
            </a:r>
            <a:r>
              <a:rPr lang="zh-CN" altLang="zh-CN" sz="2200" dirty="0"/>
              <a:t>百万个（对图像这类输入而言，这并不算多），且要求有</a:t>
            </a:r>
            <a:r>
              <a:rPr lang="en-US" altLang="zh-CN" sz="2200" dirty="0"/>
              <a:t>2</a:t>
            </a:r>
            <a:r>
              <a:rPr lang="zh-CN" altLang="zh-CN" sz="2200" dirty="0"/>
              <a:t>百个输出节点，则在输入节点和输出节点之间有</a:t>
            </a:r>
            <a:r>
              <a:rPr lang="en-US" altLang="zh-CN" sz="2200" dirty="0"/>
              <a:t>1</a:t>
            </a:r>
            <a:r>
              <a:rPr lang="zh-CN" altLang="zh-CN" sz="2200" dirty="0"/>
              <a:t>亿个参数。显然，参数总数是两边节点数的乘积，跟两边的节点成正比。</a:t>
            </a:r>
            <a:endParaRPr lang="en-US" altLang="zh-CN" sz="2200" dirty="0"/>
          </a:p>
          <a:p>
            <a:pPr marL="342900" indent="-342900">
              <a:spcBef>
                <a:spcPts val="600"/>
              </a:spcBef>
              <a:spcAft>
                <a:spcPts val="600"/>
              </a:spcAft>
              <a:buFont typeface="Wingdings" panose="05000000000000000000" pitchFamily="2" charset="2"/>
              <a:buChar char="l"/>
            </a:pPr>
            <a:r>
              <a:rPr lang="zh-CN" altLang="zh-CN" sz="2200" dirty="0"/>
              <a:t>如果在两边节点之间不采用全连接方式，而改用一个</a:t>
            </a:r>
            <a:r>
              <a:rPr lang="en-US" altLang="zh-CN" sz="2200" dirty="0"/>
              <a:t>3×3</a:t>
            </a:r>
            <a:r>
              <a:rPr lang="zh-CN" altLang="zh-CN" sz="2200" dirty="0"/>
              <a:t>的卷积核</a:t>
            </a:r>
            <a:r>
              <a:rPr lang="en-US" altLang="zh-CN" sz="2200" b="1" i="1" dirty="0"/>
              <a:t>K</a:t>
            </a:r>
            <a:r>
              <a:rPr lang="zh-CN" altLang="zh-CN" sz="2200" dirty="0"/>
              <a:t>来</a:t>
            </a:r>
            <a:r>
              <a:rPr lang="en-US" altLang="zh-CN" sz="2200" dirty="0"/>
              <a:t>“</a:t>
            </a:r>
            <a:r>
              <a:rPr lang="zh-CN" altLang="zh-CN" sz="2200" dirty="0"/>
              <a:t>连接</a:t>
            </a:r>
            <a:r>
              <a:rPr lang="en-US" altLang="zh-CN" sz="2200" dirty="0"/>
              <a:t>”</a:t>
            </a:r>
            <a:r>
              <a:rPr lang="zh-CN" altLang="zh-CN" sz="2200" dirty="0"/>
              <a:t>，那么通过卷积核的滑动，使得输入节点都可以共享</a:t>
            </a:r>
            <a:r>
              <a:rPr lang="en-US" altLang="zh-CN" sz="2200" b="1" i="1" dirty="0"/>
              <a:t>K</a:t>
            </a:r>
            <a:r>
              <a:rPr lang="zh-CN" altLang="zh-CN" sz="2200" dirty="0"/>
              <a:t>中的权值（边），所使用的参数个数永远为</a:t>
            </a:r>
            <a:r>
              <a:rPr lang="en-US" altLang="zh-CN" sz="2200" dirty="0"/>
              <a:t>3×3+1=9</a:t>
            </a:r>
            <a:r>
              <a:rPr lang="zh-CN" altLang="zh-CN" sz="2200" dirty="0"/>
              <a:t>，而与输入和输出节点的数量无关</a:t>
            </a:r>
            <a:r>
              <a:rPr lang="en-US" altLang="zh-CN" sz="2200" dirty="0"/>
              <a:t>——</a:t>
            </a:r>
            <a:r>
              <a:rPr lang="zh-CN" altLang="en-US" sz="2200" dirty="0">
                <a:solidFill>
                  <a:srgbClr val="C00000"/>
                </a:solidFill>
              </a:rPr>
              <a:t>这就是卷积网络的优势之一</a:t>
            </a:r>
            <a:r>
              <a:rPr lang="zh-CN" altLang="en-US" sz="2200" dirty="0"/>
              <a:t>，即</a:t>
            </a:r>
            <a:r>
              <a:rPr lang="zh-CN" altLang="zh-CN" sz="2200" dirty="0"/>
              <a:t>，</a:t>
            </a:r>
            <a:r>
              <a:rPr lang="zh-CN" altLang="zh-CN" sz="2200" b="1" dirty="0"/>
              <a:t>参数共享</a:t>
            </a:r>
            <a:r>
              <a:rPr lang="zh-CN" altLang="zh-CN" sz="2200" dirty="0"/>
              <a:t>是卷积网络的重要优点之一。</a:t>
            </a:r>
            <a:endParaRPr lang="en-US" altLang="zh-CN" sz="2200" dirty="0"/>
          </a:p>
          <a:p>
            <a:pPr marL="342900" indent="-342900">
              <a:spcBef>
                <a:spcPts val="600"/>
              </a:spcBef>
              <a:spcAft>
                <a:spcPts val="600"/>
              </a:spcAft>
              <a:buFont typeface="Wingdings" panose="05000000000000000000" pitchFamily="2" charset="2"/>
              <a:buChar char="l"/>
            </a:pPr>
            <a:r>
              <a:rPr lang="zh-CN" altLang="zh-CN" sz="2200" dirty="0"/>
              <a:t>一个输出节点是由卷积核</a:t>
            </a:r>
            <a:r>
              <a:rPr lang="en-US" altLang="zh-CN" sz="2200" dirty="0"/>
              <a:t>“</a:t>
            </a:r>
            <a:r>
              <a:rPr lang="zh-CN" altLang="zh-CN" sz="2200" dirty="0"/>
              <a:t>连接</a:t>
            </a:r>
            <a:r>
              <a:rPr lang="en-US" altLang="zh-CN" sz="2200" dirty="0"/>
              <a:t>”</a:t>
            </a:r>
            <a:r>
              <a:rPr lang="zh-CN" altLang="zh-CN" sz="2200" dirty="0"/>
              <a:t>的</a:t>
            </a:r>
            <a:r>
              <a:rPr lang="en-US" altLang="zh-CN" sz="2200" i="1" dirty="0" err="1"/>
              <a:t>F</a:t>
            </a:r>
            <a:r>
              <a:rPr lang="en-US" altLang="zh-CN" sz="2200" dirty="0" err="1"/>
              <a:t>×</a:t>
            </a:r>
            <a:r>
              <a:rPr lang="en-US" altLang="zh-CN" sz="2200" i="1" dirty="0" err="1"/>
              <a:t>F</a:t>
            </a:r>
            <a:r>
              <a:rPr lang="zh-CN" altLang="zh-CN" sz="2200" dirty="0"/>
              <a:t>个局部输入节点来产生，这就是所谓的</a:t>
            </a:r>
            <a:r>
              <a:rPr lang="zh-CN" altLang="zh-CN" sz="2200" b="1" dirty="0"/>
              <a:t>局部连接</a:t>
            </a:r>
            <a:r>
              <a:rPr lang="zh-CN" altLang="zh-CN" sz="2200" dirty="0"/>
              <a:t>。而在全连接网络中，一个输出节点的形成是利用所有的输入节点来计算而得到的。实践表明，局部连接是非常有效的，而且也极大地减少了计算量。</a:t>
            </a:r>
            <a:r>
              <a:rPr lang="zh-CN" altLang="zh-CN" sz="2200" dirty="0">
                <a:solidFill>
                  <a:srgbClr val="C00000"/>
                </a:solidFill>
              </a:rPr>
              <a:t>局部连接是卷积神经网络的另一个重要优点</a:t>
            </a:r>
            <a:r>
              <a:rPr lang="zh-CN" altLang="zh-CN" sz="2200" dirty="0"/>
              <a:t>。</a:t>
            </a:r>
          </a:p>
          <a:p>
            <a:r>
              <a:rPr lang="en-US" altLang="zh-CN" sz="2200" dirty="0"/>
              <a:t> </a:t>
            </a:r>
            <a:endParaRPr lang="zh-CN" altLang="zh-CN" sz="2200" b="1" dirty="0"/>
          </a:p>
        </p:txBody>
      </p:sp>
    </p:spTree>
    <p:extLst>
      <p:ext uri="{BB962C8B-B14F-4D97-AF65-F5344CB8AC3E}">
        <p14:creationId xmlns:p14="http://schemas.microsoft.com/office/powerpoint/2010/main" val="122738666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154984"/>
          </a:xfrm>
          <a:prstGeom prst="rect">
            <a:avLst/>
          </a:prstGeom>
          <a:noFill/>
        </p:spPr>
        <p:txBody>
          <a:bodyPr wrap="square" rtlCol="0">
            <a:spAutoFit/>
          </a:bodyPr>
          <a:lstStyle/>
          <a:p>
            <a:r>
              <a:rPr lang="zh-CN" altLang="zh-CN" sz="2200" dirty="0"/>
              <a:t>对含有多个通道的输入（特征图）进行卷积的操作称为</a:t>
            </a:r>
            <a:r>
              <a:rPr lang="zh-CN" altLang="zh-CN" sz="2200" b="1" dirty="0"/>
              <a:t>多通道卷积</a:t>
            </a:r>
            <a:r>
              <a:rPr lang="zh-CN" altLang="zh-CN" sz="2200" dirty="0"/>
              <a:t>。例如，彩色图像有三个通道，对其卷积就属于多通道卷积；如果上一网络层输出的特征图包含了多个通道，则该特征图对于当前卷积层而言也是多通道输入，需要进行多通道卷积。</a:t>
            </a:r>
            <a:endParaRPr lang="en-US" altLang="zh-CN" sz="2200" dirty="0"/>
          </a:p>
          <a:p>
            <a:endParaRPr lang="en-US" altLang="zh-CN" sz="2200" dirty="0"/>
          </a:p>
          <a:p>
            <a:r>
              <a:rPr lang="zh-CN" altLang="zh-CN" sz="2200" dirty="0"/>
              <a:t>假设输入</a:t>
            </a:r>
            <a:r>
              <a:rPr lang="en-US" altLang="zh-CN" sz="2200" b="1" i="1" dirty="0">
                <a:solidFill>
                  <a:srgbClr val="C00000"/>
                </a:solidFill>
              </a:rPr>
              <a:t>X</a:t>
            </a:r>
            <a:r>
              <a:rPr lang="zh-CN" altLang="zh-CN" sz="2200" dirty="0"/>
              <a:t>包含了</a:t>
            </a:r>
            <a:r>
              <a:rPr lang="en-US" altLang="zh-CN" sz="2200" i="1" dirty="0"/>
              <a:t>d</a:t>
            </a:r>
            <a:r>
              <a:rPr lang="zh-CN" altLang="zh-CN" sz="2200" dirty="0"/>
              <a:t>个通道：</a:t>
            </a:r>
            <a:r>
              <a:rPr lang="en-US" altLang="zh-CN" sz="2200" b="1" i="1" dirty="0"/>
              <a:t>X</a:t>
            </a:r>
            <a:r>
              <a:rPr lang="en-US" altLang="zh-CN" sz="2200" baseline="30000" dirty="0"/>
              <a:t>(0)</a:t>
            </a:r>
            <a:r>
              <a:rPr lang="en-US" altLang="zh-CN" sz="2200" dirty="0"/>
              <a:t>,</a:t>
            </a:r>
            <a:r>
              <a:rPr lang="en-US" altLang="zh-CN" sz="2200" b="1" i="1" dirty="0"/>
              <a:t> X</a:t>
            </a:r>
            <a:r>
              <a:rPr lang="en-US" altLang="zh-CN" sz="2200" baseline="30000" dirty="0"/>
              <a:t>(1)</a:t>
            </a:r>
            <a:r>
              <a:rPr lang="en-US" altLang="zh-CN" sz="2200" dirty="0"/>
              <a:t>, …,</a:t>
            </a:r>
            <a:r>
              <a:rPr lang="en-US" altLang="zh-CN" sz="2200" b="1" i="1" dirty="0"/>
              <a:t> X</a:t>
            </a:r>
            <a:r>
              <a:rPr lang="en-US" altLang="zh-CN" sz="2200" baseline="30000" dirty="0"/>
              <a:t>(</a:t>
            </a:r>
            <a:r>
              <a:rPr lang="en-US" altLang="zh-CN" sz="2200" i="1" baseline="30000" dirty="0"/>
              <a:t>d</a:t>
            </a:r>
            <a:r>
              <a:rPr lang="en-US" altLang="zh-CN" sz="2200" baseline="30000" dirty="0"/>
              <a:t>-1)</a:t>
            </a:r>
            <a:r>
              <a:rPr lang="zh-CN" altLang="zh-CN" sz="2200" dirty="0"/>
              <a:t>，其中每个</a:t>
            </a:r>
            <a:r>
              <a:rPr lang="en-US" altLang="zh-CN" sz="2200" b="1" i="1" dirty="0"/>
              <a:t>X</a:t>
            </a:r>
            <a:r>
              <a:rPr lang="en-US" altLang="zh-CN" sz="2200" baseline="30000" dirty="0"/>
              <a:t>(</a:t>
            </a:r>
            <a:r>
              <a:rPr lang="en-US" altLang="zh-CN" sz="2200" i="1" baseline="30000" dirty="0"/>
              <a:t>j</a:t>
            </a:r>
            <a:r>
              <a:rPr lang="en-US" altLang="zh-CN" sz="2200" baseline="30000" dirty="0"/>
              <a:t>)</a:t>
            </a:r>
            <a:r>
              <a:rPr lang="zh-CN" altLang="zh-CN" sz="2200" dirty="0"/>
              <a:t>都是一个同等规模的数值矩阵，</a:t>
            </a:r>
            <a:r>
              <a:rPr lang="en-US" altLang="zh-CN" sz="2200" i="1" dirty="0"/>
              <a:t>j</a:t>
            </a:r>
            <a:r>
              <a:rPr lang="en-US" altLang="zh-CN" sz="2200" dirty="0"/>
              <a:t> = 0,1,…,</a:t>
            </a:r>
            <a:r>
              <a:rPr lang="en-US" altLang="zh-CN" sz="2200" i="1" dirty="0"/>
              <a:t>d</a:t>
            </a:r>
            <a:r>
              <a:rPr lang="en-US" altLang="zh-CN" sz="2200" dirty="0"/>
              <a:t>-1</a:t>
            </a:r>
            <a:r>
              <a:rPr lang="zh-CN" altLang="zh-CN" sz="2200" dirty="0"/>
              <a:t>。</a:t>
            </a:r>
            <a:endParaRPr lang="en-US" altLang="zh-CN" sz="2200" dirty="0"/>
          </a:p>
          <a:p>
            <a:endParaRPr lang="en-US" altLang="zh-CN" sz="2200" dirty="0"/>
          </a:p>
          <a:p>
            <a:r>
              <a:rPr lang="zh-CN" altLang="zh-CN" sz="2200" dirty="0"/>
              <a:t>对于给定的</a:t>
            </a:r>
            <a:r>
              <a:rPr lang="en-US" altLang="zh-CN" sz="2200" i="1" dirty="0"/>
              <a:t>d</a:t>
            </a:r>
            <a:r>
              <a:rPr lang="zh-CN" altLang="zh-CN" sz="2200" dirty="0"/>
              <a:t>通道输入特征图</a:t>
            </a:r>
            <a:r>
              <a:rPr lang="en-US" altLang="zh-CN" sz="2200" b="1" i="1" dirty="0"/>
              <a:t>X</a:t>
            </a:r>
            <a:r>
              <a:rPr lang="zh-CN" altLang="zh-CN" sz="2200" dirty="0"/>
              <a:t>，</a:t>
            </a:r>
            <a:r>
              <a:rPr lang="zh-CN" altLang="zh-CN" sz="2200" dirty="0">
                <a:solidFill>
                  <a:srgbClr val="C00000"/>
                </a:solidFill>
              </a:rPr>
              <a:t>在卷积层中必须设置一个也包含</a:t>
            </a:r>
            <a:r>
              <a:rPr lang="en-US" altLang="zh-CN" sz="2200" i="1" dirty="0">
                <a:solidFill>
                  <a:srgbClr val="C00000"/>
                </a:solidFill>
              </a:rPr>
              <a:t>d</a:t>
            </a:r>
            <a:r>
              <a:rPr lang="zh-CN" altLang="zh-CN" sz="2200" dirty="0">
                <a:solidFill>
                  <a:srgbClr val="C00000"/>
                </a:solidFill>
              </a:rPr>
              <a:t>个数值矩阵的卷积核</a:t>
            </a:r>
            <a:r>
              <a:rPr lang="en-US" altLang="zh-CN" sz="2200" b="1" i="1" dirty="0">
                <a:solidFill>
                  <a:srgbClr val="C00000"/>
                </a:solidFill>
              </a:rPr>
              <a:t>K</a:t>
            </a:r>
            <a:r>
              <a:rPr lang="zh-CN" altLang="zh-CN" sz="2200" dirty="0"/>
              <a:t>，</a:t>
            </a:r>
            <a:r>
              <a:rPr lang="zh-CN" altLang="zh-CN" sz="2200" dirty="0">
                <a:solidFill>
                  <a:srgbClr val="C00000"/>
                </a:solidFill>
              </a:rPr>
              <a:t>这</a:t>
            </a:r>
            <a:r>
              <a:rPr lang="en-US" altLang="zh-CN" sz="2200" i="1" dirty="0">
                <a:solidFill>
                  <a:srgbClr val="C00000"/>
                </a:solidFill>
              </a:rPr>
              <a:t>d</a:t>
            </a:r>
            <a:r>
              <a:rPr lang="zh-CN" altLang="zh-CN" sz="2200" dirty="0">
                <a:solidFill>
                  <a:srgbClr val="C00000"/>
                </a:solidFill>
              </a:rPr>
              <a:t>个数值矩阵也就是</a:t>
            </a:r>
            <a:r>
              <a:rPr lang="en-US" altLang="zh-CN" sz="2200" i="1" dirty="0">
                <a:solidFill>
                  <a:srgbClr val="C00000"/>
                </a:solidFill>
              </a:rPr>
              <a:t>d</a:t>
            </a:r>
            <a:r>
              <a:rPr lang="zh-CN" altLang="zh-CN" sz="2200" dirty="0">
                <a:solidFill>
                  <a:srgbClr val="C00000"/>
                </a:solidFill>
              </a:rPr>
              <a:t>个通道，分别是：</a:t>
            </a:r>
            <a:r>
              <a:rPr lang="en-US" altLang="zh-CN" sz="2200" b="1" i="1" dirty="0">
                <a:solidFill>
                  <a:srgbClr val="C00000"/>
                </a:solidFill>
              </a:rPr>
              <a:t>K</a:t>
            </a:r>
            <a:r>
              <a:rPr lang="en-US" altLang="zh-CN" sz="2200" baseline="30000" dirty="0">
                <a:solidFill>
                  <a:srgbClr val="C00000"/>
                </a:solidFill>
              </a:rPr>
              <a:t>(0)</a:t>
            </a:r>
            <a:r>
              <a:rPr lang="en-US" altLang="zh-CN" sz="2200" dirty="0">
                <a:solidFill>
                  <a:srgbClr val="C00000"/>
                </a:solidFill>
              </a:rPr>
              <a:t>,</a:t>
            </a:r>
            <a:r>
              <a:rPr lang="en-US" altLang="zh-CN" sz="2200" b="1" i="1" dirty="0">
                <a:solidFill>
                  <a:srgbClr val="C00000"/>
                </a:solidFill>
              </a:rPr>
              <a:t> K</a:t>
            </a:r>
            <a:r>
              <a:rPr lang="en-US" altLang="zh-CN" sz="2200" baseline="30000" dirty="0">
                <a:solidFill>
                  <a:srgbClr val="C00000"/>
                </a:solidFill>
              </a:rPr>
              <a:t>(1)</a:t>
            </a:r>
            <a:r>
              <a:rPr lang="en-US" altLang="zh-CN" sz="2200" dirty="0">
                <a:solidFill>
                  <a:srgbClr val="C00000"/>
                </a:solidFill>
              </a:rPr>
              <a:t>, …,</a:t>
            </a:r>
            <a:r>
              <a:rPr lang="en-US" altLang="zh-CN" sz="2200" b="1" i="1" dirty="0">
                <a:solidFill>
                  <a:srgbClr val="C00000"/>
                </a:solidFill>
              </a:rPr>
              <a:t> K</a:t>
            </a:r>
            <a:r>
              <a:rPr lang="en-US" altLang="zh-CN" sz="2200" baseline="30000" dirty="0">
                <a:solidFill>
                  <a:srgbClr val="C00000"/>
                </a:solidFill>
              </a:rPr>
              <a:t>(</a:t>
            </a:r>
            <a:r>
              <a:rPr lang="en-US" altLang="zh-CN" sz="2200" i="1" baseline="30000" dirty="0">
                <a:solidFill>
                  <a:srgbClr val="C00000"/>
                </a:solidFill>
              </a:rPr>
              <a:t>d</a:t>
            </a:r>
            <a:r>
              <a:rPr lang="en-US" altLang="zh-CN" sz="2200" baseline="30000" dirty="0">
                <a:solidFill>
                  <a:srgbClr val="C00000"/>
                </a:solidFill>
              </a:rPr>
              <a:t>-1)</a:t>
            </a:r>
            <a:r>
              <a:rPr lang="zh-CN" altLang="zh-CN" sz="2200" dirty="0"/>
              <a:t>，其规模</a:t>
            </a:r>
            <a:r>
              <a:rPr lang="en-US" altLang="zh-CN" sz="2200" i="1" dirty="0"/>
              <a:t>F</a:t>
            </a:r>
            <a:r>
              <a:rPr lang="zh-CN" altLang="zh-CN" sz="2200" dirty="0"/>
              <a:t>是超参数，需要事先设置。我们约定：称</a:t>
            </a:r>
            <a:r>
              <a:rPr lang="en-US" altLang="zh-CN" sz="2200" b="1" i="1" dirty="0"/>
              <a:t>K</a:t>
            </a:r>
            <a:r>
              <a:rPr lang="zh-CN" altLang="zh-CN" sz="2200" dirty="0"/>
              <a:t>为</a:t>
            </a:r>
            <a:r>
              <a:rPr lang="en-US" altLang="zh-CN" sz="2200" i="1" dirty="0"/>
              <a:t>F</a:t>
            </a:r>
            <a:r>
              <a:rPr lang="zh-CN" altLang="zh-CN" sz="2200" dirty="0"/>
              <a:t>阶卷积核，意指</a:t>
            </a:r>
            <a:r>
              <a:rPr lang="en-US" altLang="zh-CN" sz="2200" b="1" i="1" dirty="0"/>
              <a:t>K</a:t>
            </a:r>
            <a:r>
              <a:rPr lang="zh-CN" altLang="zh-CN" sz="2200" dirty="0"/>
              <a:t>包含的数值矩阵（通道）都是</a:t>
            </a:r>
            <a:r>
              <a:rPr lang="en-US" altLang="zh-CN" sz="2200" i="1" dirty="0"/>
              <a:t>F</a:t>
            </a:r>
            <a:r>
              <a:rPr lang="zh-CN" altLang="zh-CN" sz="2200" dirty="0"/>
              <a:t>阶矩阵。</a:t>
            </a:r>
            <a:r>
              <a:rPr lang="en-US" altLang="zh-CN" sz="2200" dirty="0"/>
              <a:t>  </a:t>
            </a:r>
            <a:endParaRPr lang="zh-CN" altLang="zh-CN" sz="2200" dirty="0"/>
          </a:p>
          <a:p>
            <a:endParaRPr lang="zh-CN" altLang="zh-CN" sz="2200" dirty="0"/>
          </a:p>
          <a:p>
            <a:r>
              <a:rPr lang="en-US" altLang="zh-CN" sz="2200" dirty="0"/>
              <a:t> </a:t>
            </a:r>
            <a:endParaRPr lang="zh-CN" altLang="zh-CN" sz="2200" b="1" dirty="0"/>
          </a:p>
        </p:txBody>
      </p:sp>
    </p:spTree>
    <p:extLst>
      <p:ext uri="{BB962C8B-B14F-4D97-AF65-F5344CB8AC3E}">
        <p14:creationId xmlns:p14="http://schemas.microsoft.com/office/powerpoint/2010/main" val="84358225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291303"/>
              </a:xfrm>
              <a:prstGeom prst="rect">
                <a:avLst/>
              </a:prstGeom>
              <a:noFill/>
            </p:spPr>
            <p:txBody>
              <a:bodyPr wrap="square" rtlCol="0">
                <a:spAutoFit/>
              </a:bodyPr>
              <a:lstStyle/>
              <a:p>
                <a:pPr>
                  <a:spcBef>
                    <a:spcPts val="600"/>
                  </a:spcBef>
                  <a:spcAft>
                    <a:spcPts val="600"/>
                  </a:spcAft>
                </a:pPr>
                <a:r>
                  <a:rPr lang="zh-CN" altLang="en-US" sz="2200" b="1" dirty="0"/>
                  <a:t>对</a:t>
                </a:r>
                <a:r>
                  <a:rPr lang="zh-CN" altLang="zh-CN" sz="2200" b="1" dirty="0"/>
                  <a:t>输入特征图</a:t>
                </a:r>
                <a:r>
                  <a:rPr lang="en-US" altLang="zh-CN" sz="2200" b="1" i="1" dirty="0"/>
                  <a:t>X</a:t>
                </a:r>
                <a:r>
                  <a:rPr lang="zh-CN" altLang="en-US" sz="2200" b="1" dirty="0"/>
                  <a:t>的卷积操作过程如下：</a:t>
                </a:r>
                <a:endParaRPr lang="en-US" altLang="zh-CN" sz="2200" b="1" dirty="0"/>
              </a:p>
              <a:p>
                <a:pPr>
                  <a:spcBef>
                    <a:spcPts val="600"/>
                  </a:spcBef>
                  <a:spcAft>
                    <a:spcPts val="600"/>
                  </a:spcAft>
                </a:pPr>
                <a:r>
                  <a:rPr lang="zh-CN" altLang="en-US" sz="2200" dirty="0"/>
                  <a:t>（</a:t>
                </a:r>
                <a:r>
                  <a:rPr lang="en-US" altLang="zh-CN" sz="2200" dirty="0"/>
                  <a:t>1</a:t>
                </a:r>
                <a:r>
                  <a:rPr lang="zh-CN" altLang="en-US" sz="2200" dirty="0"/>
                  <a:t>）</a:t>
                </a:r>
                <a:r>
                  <a:rPr lang="zh-CN" altLang="zh-CN" sz="2200" dirty="0"/>
                  <a:t>首先，在卷积时</a:t>
                </a:r>
                <a:r>
                  <a:rPr lang="en-US" altLang="zh-CN" sz="2200" b="1" i="1" dirty="0"/>
                  <a:t> K</a:t>
                </a:r>
                <a:r>
                  <a:rPr lang="en-US" altLang="zh-CN" sz="2200" baseline="30000" dirty="0"/>
                  <a:t>(0)</a:t>
                </a:r>
                <a:r>
                  <a:rPr lang="en-US" altLang="zh-CN" sz="2200" dirty="0"/>
                  <a:t>,</a:t>
                </a:r>
                <a:r>
                  <a:rPr lang="en-US" altLang="zh-CN" sz="2200" b="1" i="1" dirty="0"/>
                  <a:t> K</a:t>
                </a:r>
                <a:r>
                  <a:rPr lang="en-US" altLang="zh-CN" sz="2200" baseline="30000" dirty="0"/>
                  <a:t>(1)</a:t>
                </a:r>
                <a:r>
                  <a:rPr lang="en-US" altLang="zh-CN" sz="2200" dirty="0"/>
                  <a:t>, …,</a:t>
                </a:r>
                <a:r>
                  <a:rPr lang="en-US" altLang="zh-CN" sz="2200" b="1" i="1" dirty="0"/>
                  <a:t> K</a:t>
                </a:r>
                <a:r>
                  <a:rPr lang="en-US" altLang="zh-CN" sz="2200" baseline="30000" dirty="0"/>
                  <a:t>(</a:t>
                </a:r>
                <a:r>
                  <a:rPr lang="en-US" altLang="zh-CN" sz="2200" i="1" baseline="30000" dirty="0"/>
                  <a:t>d</a:t>
                </a:r>
                <a:r>
                  <a:rPr lang="en-US" altLang="zh-CN" sz="2200" baseline="30000" dirty="0"/>
                  <a:t>-1)</a:t>
                </a:r>
                <a:r>
                  <a:rPr lang="zh-CN" altLang="zh-CN" sz="2200" dirty="0"/>
                  <a:t>分别对</a:t>
                </a:r>
                <a:r>
                  <a:rPr lang="en-US" altLang="zh-CN" sz="2200" b="1" i="1" dirty="0"/>
                  <a:t>X</a:t>
                </a:r>
                <a:r>
                  <a:rPr lang="en-US" altLang="zh-CN" sz="2200" baseline="30000" dirty="0"/>
                  <a:t>(0)</a:t>
                </a:r>
                <a:r>
                  <a:rPr lang="en-US" altLang="zh-CN" sz="2200" dirty="0"/>
                  <a:t>,</a:t>
                </a:r>
                <a:r>
                  <a:rPr lang="en-US" altLang="zh-CN" sz="2200" b="1" i="1" dirty="0"/>
                  <a:t> X</a:t>
                </a:r>
                <a:r>
                  <a:rPr lang="en-US" altLang="zh-CN" sz="2200" baseline="30000" dirty="0"/>
                  <a:t>(1)</a:t>
                </a:r>
                <a:r>
                  <a:rPr lang="en-US" altLang="zh-CN" sz="2200" dirty="0"/>
                  <a:t>, …,</a:t>
                </a:r>
                <a:r>
                  <a:rPr lang="en-US" altLang="zh-CN" sz="2200" b="1" i="1" dirty="0"/>
                  <a:t> X</a:t>
                </a:r>
                <a:r>
                  <a:rPr lang="en-US" altLang="zh-CN" sz="2200" baseline="30000" dirty="0"/>
                  <a:t>(</a:t>
                </a:r>
                <a:r>
                  <a:rPr lang="en-US" altLang="zh-CN" sz="2200" i="1" baseline="30000" dirty="0"/>
                  <a:t>d</a:t>
                </a:r>
                <a:r>
                  <a:rPr lang="en-US" altLang="zh-CN" sz="2200" baseline="30000" dirty="0"/>
                  <a:t>-1)</a:t>
                </a:r>
                <a:r>
                  <a:rPr lang="zh-CN" altLang="zh-CN" sz="2200" dirty="0"/>
                  <a:t>进行按位同步卷积。也就是说，对所有</a:t>
                </a:r>
                <a:r>
                  <a:rPr lang="en-US" altLang="zh-CN" sz="2200" i="1" dirty="0"/>
                  <a:t>j</a:t>
                </a:r>
                <a:r>
                  <a:rPr lang="en-US" altLang="zh-CN" sz="2200" dirty="0">
                    <a:sym typeface="Symbol" panose="05050102010706020507" pitchFamily="18" charset="2"/>
                  </a:rPr>
                  <a:t></a:t>
                </a:r>
                <a:r>
                  <a:rPr lang="en-US" altLang="zh-CN" sz="2200" dirty="0"/>
                  <a:t>[0,1,…,</a:t>
                </a:r>
                <a:r>
                  <a:rPr lang="en-US" altLang="zh-CN" sz="2200" i="1" dirty="0"/>
                  <a:t>d</a:t>
                </a:r>
                <a:r>
                  <a:rPr lang="en-US" altLang="zh-CN" sz="2200" dirty="0"/>
                  <a:t>-1]</a:t>
                </a:r>
                <a:r>
                  <a:rPr lang="zh-CN" altLang="zh-CN" sz="2200" dirty="0"/>
                  <a:t>，同步执行下列卷积操作（同步</a:t>
                </a:r>
                <a:r>
                  <a:rPr lang="en-US" altLang="zh-CN" sz="2200" i="1" dirty="0" err="1"/>
                  <a:t>i</a:t>
                </a:r>
                <a:r>
                  <a:rPr lang="zh-CN" altLang="zh-CN" sz="2200" dirty="0"/>
                  <a:t>和</a:t>
                </a:r>
                <a:r>
                  <a:rPr lang="en-US" altLang="zh-CN" sz="2200" i="1" dirty="0"/>
                  <a:t>j</a:t>
                </a:r>
                <a:r>
                  <a:rPr lang="zh-CN" altLang="zh-CN" sz="2200" dirty="0"/>
                  <a:t>）：</a:t>
                </a:r>
                <a:r>
                  <a:rPr lang="en-US" altLang="zh-CN" sz="2200" dirty="0"/>
                  <a:t>  </a:t>
                </a:r>
                <a:endParaRPr lang="zh-CN" altLang="zh-CN" sz="2200" dirty="0"/>
              </a:p>
              <a:p>
                <a:pPr lvl="1">
                  <a:spcBef>
                    <a:spcPts val="600"/>
                  </a:spcBef>
                  <a:spcAft>
                    <a:spcPts val="600"/>
                  </a:spcAft>
                </a:pPr>
                <a14:m>
                  <m:oMath xmlns:m="http://schemas.openxmlformats.org/officeDocument/2006/math">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𝒚</m:t>
                        </m:r>
                      </m:e>
                      <m:sub>
                        <m:r>
                          <a:rPr lang="en-US" altLang="zh-CN" sz="2200" b="1" i="1">
                            <a:latin typeface="Cambria Math" panose="02040503050406030204" pitchFamily="18" charset="0"/>
                          </a:rPr>
                          <m:t>𝒊</m:t>
                        </m:r>
                        <m:r>
                          <a:rPr lang="en-US" altLang="zh-CN" sz="2200" b="1" i="1">
                            <a:latin typeface="Cambria Math" panose="02040503050406030204" pitchFamily="18" charset="0"/>
                          </a:rPr>
                          <m:t>,</m:t>
                        </m:r>
                        <m:r>
                          <a:rPr lang="en-US" altLang="zh-CN" sz="2200" b="1" i="1">
                            <a:latin typeface="Cambria Math" panose="02040503050406030204" pitchFamily="18" charset="0"/>
                          </a:rPr>
                          <m:t>𝒋</m:t>
                        </m:r>
                      </m:sub>
                      <m:sup>
                        <m:r>
                          <a:rPr lang="en-US" altLang="zh-CN" sz="2200" b="1" i="1">
                            <a:latin typeface="Cambria Math" panose="02040503050406030204" pitchFamily="18" charset="0"/>
                          </a:rPr>
                          <m:t>(</m:t>
                        </m:r>
                        <m:r>
                          <a:rPr lang="en-US" altLang="zh-CN" sz="2200" b="1" i="1">
                            <a:latin typeface="Cambria Math" panose="02040503050406030204" pitchFamily="18" charset="0"/>
                          </a:rPr>
                          <m:t>𝒋</m:t>
                        </m:r>
                        <m:r>
                          <a:rPr lang="en-US" altLang="zh-CN" sz="2200" b="1" i="1">
                            <a:latin typeface="Cambria Math" panose="02040503050406030204" pitchFamily="18" charset="0"/>
                          </a:rPr>
                          <m:t>)</m:t>
                        </m:r>
                      </m:sup>
                    </m:sSubSup>
                  </m:oMath>
                </a14:m>
                <a:r>
                  <a:rPr lang="en-US" altLang="zh-CN" sz="2200" b="1" dirty="0"/>
                  <a:t> = </a:t>
                </a:r>
                <a14:m>
                  <m:oMath xmlns:m="http://schemas.openxmlformats.org/officeDocument/2006/math">
                    <m:nary>
                      <m:naryPr>
                        <m:chr m:val="∑"/>
                        <m:limLoc m:val="undOvr"/>
                        <m:ctrlPr>
                          <a:rPr lang="zh-CN" altLang="zh-CN" sz="2200" b="1" i="1">
                            <a:latin typeface="Cambria Math" panose="02040503050406030204" pitchFamily="18" charset="0"/>
                          </a:rPr>
                        </m:ctrlPr>
                      </m:naryPr>
                      <m:sub>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𝟎</m:t>
                        </m:r>
                      </m:sub>
                      <m:sup>
                        <m:r>
                          <a:rPr lang="en-US" altLang="zh-CN" sz="2200" b="1" i="1">
                            <a:latin typeface="Cambria Math" panose="02040503050406030204" pitchFamily="18" charset="0"/>
                          </a:rPr>
                          <m:t>𝑭</m:t>
                        </m:r>
                        <m:r>
                          <a:rPr lang="en-US" altLang="zh-CN" sz="2200" b="1" i="1">
                            <a:latin typeface="Cambria Math" panose="02040503050406030204" pitchFamily="18" charset="0"/>
                          </a:rPr>
                          <m:t>−</m:t>
                        </m:r>
                        <m:r>
                          <a:rPr lang="en-US" altLang="zh-CN" sz="2200" b="1" i="1">
                            <a:latin typeface="Cambria Math" panose="02040503050406030204" pitchFamily="18" charset="0"/>
                          </a:rPr>
                          <m:t>𝟏</m:t>
                        </m:r>
                      </m:sup>
                      <m:e>
                        <m:nary>
                          <m:naryPr>
                            <m:chr m:val="∑"/>
                            <m:limLoc m:val="undOvr"/>
                            <m:ctrlPr>
                              <a:rPr lang="zh-CN" altLang="zh-CN" sz="2200" b="1" i="1">
                                <a:latin typeface="Cambria Math" panose="02040503050406030204" pitchFamily="18" charset="0"/>
                              </a:rPr>
                            </m:ctrlPr>
                          </m:naryPr>
                          <m:sub>
                            <m:r>
                              <a:rPr lang="en-US" altLang="zh-CN" sz="2200" b="1" i="1">
                                <a:latin typeface="Cambria Math" panose="02040503050406030204" pitchFamily="18" charset="0"/>
                              </a:rPr>
                              <m:t>𝒕</m:t>
                            </m:r>
                            <m:r>
                              <a:rPr lang="en-US" altLang="zh-CN" sz="2200" b="1" i="1">
                                <a:latin typeface="Cambria Math" panose="02040503050406030204" pitchFamily="18" charset="0"/>
                              </a:rPr>
                              <m:t>=</m:t>
                            </m:r>
                            <m:r>
                              <a:rPr lang="en-US" altLang="zh-CN" sz="2200" b="1" i="1">
                                <a:latin typeface="Cambria Math" panose="02040503050406030204" pitchFamily="18" charset="0"/>
                              </a:rPr>
                              <m:t>𝟎</m:t>
                            </m:r>
                          </m:sub>
                          <m:sup>
                            <m:r>
                              <a:rPr lang="en-US" altLang="zh-CN" sz="2200" b="1" i="1">
                                <a:latin typeface="Cambria Math" panose="02040503050406030204" pitchFamily="18" charset="0"/>
                              </a:rPr>
                              <m:t>𝑭</m:t>
                            </m:r>
                            <m:r>
                              <a:rPr lang="en-US" altLang="zh-CN" sz="2200" b="1" i="1">
                                <a:latin typeface="Cambria Math" panose="02040503050406030204" pitchFamily="18" charset="0"/>
                              </a:rPr>
                              <m:t>−</m:t>
                            </m:r>
                            <m:r>
                              <a:rPr lang="en-US" altLang="zh-CN" sz="2200" b="1" i="1">
                                <a:latin typeface="Cambria Math" panose="02040503050406030204" pitchFamily="18" charset="0"/>
                              </a:rPr>
                              <m:t>𝟏</m:t>
                            </m:r>
                          </m:sup>
                          <m:e>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𝒘</m:t>
                                </m:r>
                              </m:e>
                              <m:sub>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𝒕</m:t>
                                </m:r>
                              </m:sub>
                              <m:sup>
                                <m:r>
                                  <a:rPr lang="en-US" altLang="zh-CN" sz="2200" b="1" i="1">
                                    <a:latin typeface="Cambria Math" panose="02040503050406030204" pitchFamily="18" charset="0"/>
                                  </a:rPr>
                                  <m:t>(</m:t>
                                </m:r>
                                <m:r>
                                  <a:rPr lang="en-US" altLang="zh-CN" sz="2200" b="1" i="1">
                                    <a:latin typeface="Cambria Math" panose="02040503050406030204" pitchFamily="18" charset="0"/>
                                  </a:rPr>
                                  <m:t>𝒋</m:t>
                                </m:r>
                                <m:r>
                                  <a:rPr lang="en-US" altLang="zh-CN" sz="2200" b="1" i="1">
                                    <a:latin typeface="Cambria Math" panose="02040503050406030204" pitchFamily="18" charset="0"/>
                                  </a:rPr>
                                  <m:t>)</m:t>
                                </m:r>
                              </m:sup>
                            </m:sSubSup>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𝒙</m:t>
                                </m:r>
                              </m:e>
                              <m:sub>
                                <m:r>
                                  <a:rPr lang="en-US" altLang="zh-CN" sz="2200" b="1" i="1">
                                    <a:latin typeface="Cambria Math" panose="02040503050406030204" pitchFamily="18" charset="0"/>
                                  </a:rPr>
                                  <m:t>𝒊</m:t>
                                </m:r>
                                <m:r>
                                  <a:rPr lang="en-US" altLang="zh-CN" sz="2200" b="1" i="1">
                                    <a:latin typeface="Cambria Math" panose="02040503050406030204" pitchFamily="18" charset="0"/>
                                  </a:rPr>
                                  <m:t>+</m:t>
                                </m:r>
                                <m:r>
                                  <a:rPr lang="en-US" altLang="zh-CN" sz="2200" b="1" i="1">
                                    <a:latin typeface="Cambria Math" panose="02040503050406030204" pitchFamily="18" charset="0"/>
                                  </a:rPr>
                                  <m:t>𝒔</m:t>
                                </m:r>
                                <m:r>
                                  <a:rPr lang="en-US" altLang="zh-CN" sz="2200" b="1" i="1">
                                    <a:latin typeface="Cambria Math" panose="02040503050406030204" pitchFamily="18" charset="0"/>
                                  </a:rPr>
                                  <m:t>,</m:t>
                                </m:r>
                                <m:r>
                                  <a:rPr lang="en-US" altLang="zh-CN" sz="2200" b="1" i="1">
                                    <a:latin typeface="Cambria Math" panose="02040503050406030204" pitchFamily="18" charset="0"/>
                                  </a:rPr>
                                  <m:t>𝒋</m:t>
                                </m:r>
                                <m:r>
                                  <a:rPr lang="en-US" altLang="zh-CN" sz="2200" b="1" i="1">
                                    <a:latin typeface="Cambria Math" panose="02040503050406030204" pitchFamily="18" charset="0"/>
                                  </a:rPr>
                                  <m:t>+</m:t>
                                </m:r>
                                <m:r>
                                  <a:rPr lang="en-US" altLang="zh-CN" sz="2200" b="1" i="1">
                                    <a:latin typeface="Cambria Math" panose="02040503050406030204" pitchFamily="18" charset="0"/>
                                  </a:rPr>
                                  <m:t>𝒕</m:t>
                                </m:r>
                              </m:sub>
                              <m:sup>
                                <m:r>
                                  <a:rPr lang="en-US" altLang="zh-CN" sz="2200" b="1" i="1">
                                    <a:latin typeface="Cambria Math" panose="02040503050406030204" pitchFamily="18" charset="0"/>
                                  </a:rPr>
                                  <m:t>(</m:t>
                                </m:r>
                                <m:r>
                                  <a:rPr lang="en-US" altLang="zh-CN" sz="2200" b="1" i="1">
                                    <a:latin typeface="Cambria Math" panose="02040503050406030204" pitchFamily="18" charset="0"/>
                                  </a:rPr>
                                  <m:t>𝒋</m:t>
                                </m:r>
                                <m:r>
                                  <a:rPr lang="en-US" altLang="zh-CN" sz="2200" b="1" i="1">
                                    <a:latin typeface="Cambria Math" panose="02040503050406030204" pitchFamily="18" charset="0"/>
                                  </a:rPr>
                                  <m:t>)</m:t>
                                </m:r>
                              </m:sup>
                            </m:sSubSup>
                          </m:e>
                        </m:nary>
                      </m:e>
                    </m:nary>
                  </m:oMath>
                </a14:m>
                <a:endParaRPr lang="zh-CN" altLang="zh-CN" sz="2200" b="1" dirty="0"/>
              </a:p>
              <a:p>
                <a:pPr>
                  <a:spcBef>
                    <a:spcPts val="600"/>
                  </a:spcBef>
                  <a:spcAft>
                    <a:spcPts val="600"/>
                  </a:spcAft>
                </a:pPr>
                <a:r>
                  <a:rPr lang="zh-CN" altLang="en-US" sz="2200" dirty="0"/>
                  <a:t>（</a:t>
                </a:r>
                <a:r>
                  <a:rPr lang="en-US" altLang="zh-CN" sz="2200" dirty="0"/>
                  <a:t>2</a:t>
                </a:r>
                <a:r>
                  <a:rPr lang="zh-CN" altLang="en-US" sz="2200" dirty="0"/>
                  <a:t>）</a:t>
                </a:r>
                <a:r>
                  <a:rPr lang="zh-CN" altLang="zh-CN" sz="2200" dirty="0"/>
                  <a:t>然后，令</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Sub>
                  </m:oMath>
                </a14:m>
                <a:r>
                  <a:rPr lang="en-US" altLang="zh-CN" sz="2200" dirty="0"/>
                  <a:t> = </a:t>
                </a:r>
                <a14:m>
                  <m:oMath xmlns:m="http://schemas.openxmlformats.org/officeDocument/2006/math">
                    <m:r>
                      <a:rPr lang="en-US" altLang="zh-CN" sz="2200" i="1">
                        <a:latin typeface="Cambria Math" panose="02040503050406030204" pitchFamily="18" charset="0"/>
                        <a:sym typeface="Symbol" panose="05050102010706020507" pitchFamily="18" charset="2"/>
                      </a:rPr>
                      <m:t></m:t>
                    </m:r>
                    <m:r>
                      <a:rPr lang="en-US" altLang="zh-CN" sz="2200">
                        <a:latin typeface="Cambria Math" panose="02040503050406030204" pitchFamily="18" charset="0"/>
                      </a:rPr>
                      <m:t>(</m:t>
                    </m:r>
                    <m:nary>
                      <m:naryPr>
                        <m:chr m:val="∑"/>
                        <m:limLoc m:val="undOvr"/>
                        <m:ctrlPr>
                          <a:rPr lang="zh-CN" altLang="zh-CN" sz="2200" i="1">
                            <a:latin typeface="Cambria Math" panose="02040503050406030204" pitchFamily="18" charset="0"/>
                          </a:rPr>
                        </m:ctrlPr>
                      </m:naryPr>
                      <m:sub>
                        <m:r>
                          <a:rPr lang="en-US" altLang="zh-CN" sz="2200" i="1">
                            <a:latin typeface="Cambria Math" panose="02040503050406030204" pitchFamily="18" charset="0"/>
                          </a:rPr>
                          <m:t>𝑗</m:t>
                        </m:r>
                        <m:r>
                          <a:rPr lang="en-US" altLang="zh-CN" sz="2200" i="1">
                            <a:latin typeface="Cambria Math" panose="02040503050406030204" pitchFamily="18" charset="0"/>
                          </a:rPr>
                          <m:t>=0</m:t>
                        </m:r>
                      </m:sub>
                      <m:sup>
                        <m:r>
                          <a:rPr lang="en-US" altLang="zh-CN" sz="2200" i="1">
                            <a:latin typeface="Cambria Math" panose="02040503050406030204" pitchFamily="18" charset="0"/>
                          </a:rPr>
                          <m:t>𝑑</m:t>
                        </m:r>
                        <m:r>
                          <a:rPr lang="en-US" altLang="zh-CN" sz="2200" i="1">
                            <a:latin typeface="Cambria Math" panose="02040503050406030204" pitchFamily="18" charset="0"/>
                          </a:rPr>
                          <m:t>−1</m:t>
                        </m:r>
                      </m:sup>
                      <m:e>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𝑦</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up>
                            <m:d>
                              <m:dPr>
                                <m:ctrlPr>
                                  <a:rPr lang="zh-CN" altLang="zh-CN" sz="2200" i="1">
                                    <a:latin typeface="Cambria Math" panose="02040503050406030204" pitchFamily="18" charset="0"/>
                                  </a:rPr>
                                </m:ctrlPr>
                              </m:dPr>
                              <m:e>
                                <m:r>
                                  <a:rPr lang="en-US" altLang="zh-CN" sz="2200" i="1">
                                    <a:latin typeface="Cambria Math" panose="02040503050406030204" pitchFamily="18" charset="0"/>
                                  </a:rPr>
                                  <m:t>𝑗</m:t>
                                </m:r>
                              </m:e>
                            </m:d>
                          </m:sup>
                        </m:sSubSup>
                      </m:e>
                    </m:nary>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𝑘</m:t>
                        </m:r>
                      </m:e>
                      <m:sub>
                        <m:r>
                          <a:rPr lang="en-US" altLang="zh-CN" sz="2200" i="1">
                            <a:latin typeface="Cambria Math" panose="02040503050406030204" pitchFamily="18" charset="0"/>
                          </a:rPr>
                          <m:t>𝑏</m:t>
                        </m:r>
                      </m:sub>
                    </m:sSub>
                    <m:r>
                      <a:rPr lang="en-US" altLang="zh-CN" sz="2200" i="1">
                        <a:latin typeface="Cambria Math" panose="02040503050406030204" pitchFamily="18" charset="0"/>
                      </a:rPr>
                      <m:t>)</m:t>
                    </m:r>
                  </m:oMath>
                </a14:m>
                <a:r>
                  <a:rPr lang="zh-CN" altLang="zh-CN" sz="2200" dirty="0"/>
                  <a:t>。这样，</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Sub>
                  </m:oMath>
                </a14:m>
                <a:r>
                  <a:rPr lang="zh-CN" altLang="zh-CN" sz="2200" dirty="0"/>
                  <a:t>所构成的矩阵</a:t>
                </a:r>
                <a:r>
                  <a:rPr lang="en-US" altLang="zh-CN" sz="2200" b="1" i="1" dirty="0"/>
                  <a:t>Y</a:t>
                </a:r>
                <a:r>
                  <a:rPr lang="zh-CN" altLang="zh-CN" sz="2200" dirty="0"/>
                  <a:t>便是深度为</a:t>
                </a:r>
                <a:r>
                  <a:rPr lang="en-US" altLang="zh-CN" sz="2200" i="1" dirty="0"/>
                  <a:t>d</a:t>
                </a:r>
                <a:r>
                  <a:rPr lang="zh-CN" altLang="zh-CN" sz="2200" dirty="0"/>
                  <a:t>的卷积核</a:t>
                </a:r>
                <a:r>
                  <a:rPr lang="en-US" altLang="zh-CN" sz="2200" b="1" i="1" dirty="0"/>
                  <a:t>K</a:t>
                </a:r>
                <a:r>
                  <a:rPr lang="zh-CN" altLang="zh-CN" sz="2200" dirty="0"/>
                  <a:t>对</a:t>
                </a:r>
                <a:r>
                  <a:rPr lang="en-US" altLang="zh-CN" sz="2200" i="1" dirty="0"/>
                  <a:t>d</a:t>
                </a:r>
                <a:r>
                  <a:rPr lang="zh-CN" altLang="zh-CN" sz="2200" dirty="0"/>
                  <a:t>通道特征图</a:t>
                </a:r>
                <a:r>
                  <a:rPr lang="en-US" altLang="zh-CN" sz="2200" b="1" i="1" dirty="0"/>
                  <a:t>X</a:t>
                </a:r>
                <a:r>
                  <a:rPr lang="zh-CN" altLang="zh-CN" sz="2200" dirty="0"/>
                  <a:t>进行卷积的结果。相对</a:t>
                </a:r>
                <a:r>
                  <a:rPr lang="en-US" altLang="zh-CN" sz="2200" b="1" i="1" dirty="0"/>
                  <a:t>X</a:t>
                </a:r>
                <a:r>
                  <a:rPr lang="zh-CN" altLang="zh-CN" sz="2200" dirty="0"/>
                  <a:t>而言，矩阵</a:t>
                </a:r>
                <a:r>
                  <a:rPr lang="en-US" altLang="zh-CN" sz="2200" b="1" i="1" dirty="0"/>
                  <a:t>Y</a:t>
                </a:r>
                <a:r>
                  <a:rPr lang="zh-CN" altLang="zh-CN" sz="2200" dirty="0"/>
                  <a:t>是一个输出。由于</a:t>
                </a:r>
                <a:r>
                  <a:rPr lang="en-US" altLang="zh-CN" sz="2200" b="1" i="1" dirty="0"/>
                  <a:t>Y</a:t>
                </a:r>
                <a:r>
                  <a:rPr lang="zh-CN" altLang="zh-CN" sz="2200" dirty="0"/>
                  <a:t>只是一个数值矩阵，因而它也称为</a:t>
                </a:r>
                <a:r>
                  <a:rPr lang="zh-CN" altLang="zh-CN" sz="2200" b="1" dirty="0"/>
                  <a:t>单通道输出</a:t>
                </a:r>
                <a:r>
                  <a:rPr lang="zh-CN" altLang="zh-CN" sz="2200" dirty="0"/>
                  <a:t>。也就是说，</a:t>
                </a:r>
                <a:r>
                  <a:rPr lang="zh-CN" altLang="zh-CN" sz="2200" b="1" dirty="0">
                    <a:solidFill>
                      <a:srgbClr val="C00000"/>
                    </a:solidFill>
                  </a:rPr>
                  <a:t>一个卷积核只能产生一个通道</a:t>
                </a:r>
                <a:r>
                  <a:rPr lang="zh-CN" altLang="zh-CN" sz="2200" dirty="0"/>
                  <a:t>。</a:t>
                </a:r>
                <a:r>
                  <a:rPr lang="en-US" altLang="zh-CN" sz="2200" dirty="0"/>
                  <a:t> </a:t>
                </a:r>
                <a:endParaRPr lang="zh-CN" altLang="zh-CN" sz="2200" dirty="0"/>
              </a:p>
              <a:p>
                <a:endParaRPr lang="en-US" altLang="zh-CN" sz="2200" dirty="0"/>
              </a:p>
              <a:p>
                <a:endParaRPr lang="en-US" altLang="zh-CN" sz="2200" dirty="0"/>
              </a:p>
              <a:p>
                <a:r>
                  <a:rPr lang="en-US" altLang="zh-CN" sz="2200" dirty="0"/>
                  <a:t> </a:t>
                </a:r>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4291303"/>
              </a:xfrm>
              <a:prstGeom prst="rect">
                <a:avLst/>
              </a:prstGeom>
              <a:blipFill>
                <a:blip r:embed="rId3"/>
                <a:stretch>
                  <a:fillRect l="-697" t="-994" r="-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957459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708981"/>
          </a:xfrm>
          <a:prstGeom prst="rect">
            <a:avLst/>
          </a:prstGeom>
          <a:noFill/>
        </p:spPr>
        <p:txBody>
          <a:bodyPr wrap="square" rtlCol="0">
            <a:spAutoFit/>
          </a:bodyPr>
          <a:lstStyle/>
          <a:p>
            <a:r>
              <a:rPr lang="zh-CN" altLang="zh-CN" sz="2200" dirty="0"/>
              <a:t>输入特征图和卷积核的这种卷积操作可用</a:t>
            </a:r>
            <a:r>
              <a:rPr lang="zh-CN" altLang="en-US" sz="2200" dirty="0"/>
              <a:t>下</a:t>
            </a:r>
            <a:r>
              <a:rPr lang="zh-CN" altLang="zh-CN" sz="2200" dirty="0"/>
              <a:t>图简要表示</a:t>
            </a:r>
            <a:r>
              <a:rPr lang="zh-CN" altLang="en-US" sz="2200" dirty="0"/>
              <a:t>：</a:t>
            </a:r>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r>
              <a:rPr lang="zh-CN" altLang="en-US" b="1" dirty="0"/>
              <a:t>说明</a:t>
            </a:r>
            <a:r>
              <a:rPr lang="zh-CN" altLang="en-US" dirty="0"/>
              <a:t>：</a:t>
            </a:r>
            <a:r>
              <a:rPr lang="zh-CN" altLang="zh-CN" dirty="0"/>
              <a:t>由于卷积核</a:t>
            </a:r>
            <a:r>
              <a:rPr lang="en-US" altLang="zh-CN" b="1" i="1" dirty="0"/>
              <a:t>K</a:t>
            </a:r>
            <a:r>
              <a:rPr lang="zh-CN" altLang="zh-CN" dirty="0"/>
              <a:t>的深度与输入特征图</a:t>
            </a:r>
            <a:r>
              <a:rPr lang="en-US" altLang="zh-CN" b="1" i="1" dirty="0"/>
              <a:t>X</a:t>
            </a:r>
            <a:r>
              <a:rPr lang="zh-CN" altLang="zh-CN" dirty="0"/>
              <a:t>的通道数永远是相等的，所以在提及卷积核时，通常会省略其深度（实际上是默认其深度与通道数相等），只说卷积核的高和宽。例如，我们说</a:t>
            </a:r>
            <a:r>
              <a:rPr lang="en-US" altLang="zh-CN" dirty="0"/>
              <a:t>“3×3</a:t>
            </a:r>
            <a:r>
              <a:rPr lang="zh-CN" altLang="zh-CN" dirty="0"/>
              <a:t>卷积核</a:t>
            </a:r>
            <a:r>
              <a:rPr lang="en-US" altLang="zh-CN" dirty="0"/>
              <a:t>”</a:t>
            </a:r>
            <a:r>
              <a:rPr lang="zh-CN" altLang="zh-CN" dirty="0"/>
              <a:t>或</a:t>
            </a:r>
            <a:r>
              <a:rPr lang="en-US" altLang="zh-CN" dirty="0"/>
              <a:t>“3</a:t>
            </a:r>
            <a:r>
              <a:rPr lang="zh-CN" altLang="zh-CN" dirty="0"/>
              <a:t>阶卷积核</a:t>
            </a:r>
            <a:r>
              <a:rPr lang="en-US" altLang="zh-CN" dirty="0"/>
              <a:t>”</a:t>
            </a:r>
            <a:r>
              <a:rPr lang="zh-CN" altLang="zh-CN" dirty="0"/>
              <a:t>，意指该卷积核包含的通道都是</a:t>
            </a:r>
            <a:r>
              <a:rPr lang="en-US" altLang="zh-CN" dirty="0"/>
              <a:t>3×3</a:t>
            </a:r>
            <a:r>
              <a:rPr lang="zh-CN" altLang="zh-CN" dirty="0"/>
              <a:t>的矩阵，矩阵的数量（即卷积核的深度或通道数）默认等于特征图</a:t>
            </a:r>
            <a:r>
              <a:rPr lang="en-US" altLang="zh-CN" b="1" i="1" dirty="0"/>
              <a:t>X</a:t>
            </a:r>
            <a:r>
              <a:rPr lang="zh-CN" altLang="zh-CN" dirty="0"/>
              <a:t>的通道数。</a:t>
            </a:r>
            <a:r>
              <a:rPr lang="en-US" altLang="zh-CN" sz="2200" dirty="0"/>
              <a:t> </a:t>
            </a:r>
            <a:endParaRPr lang="zh-CN" altLang="zh-CN" sz="2200" b="1" dirty="0"/>
          </a:p>
        </p:txBody>
      </p:sp>
      <p:pic>
        <p:nvPicPr>
          <p:cNvPr id="6" name="图片 5">
            <a:extLst>
              <a:ext uri="{FF2B5EF4-FFF2-40B4-BE49-F238E27FC236}">
                <a16:creationId xmlns:a16="http://schemas.microsoft.com/office/drawing/2014/main" id="{41FA9819-B68B-4705-A484-50BEA07C60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462" y="2150447"/>
            <a:ext cx="5423218" cy="3203873"/>
          </a:xfrm>
          <a:prstGeom prst="rect">
            <a:avLst/>
          </a:prstGeom>
          <a:noFill/>
          <a:ln>
            <a:noFill/>
          </a:ln>
        </p:spPr>
      </p:pic>
      <p:sp>
        <p:nvSpPr>
          <p:cNvPr id="2" name="矩形 1">
            <a:extLst>
              <a:ext uri="{FF2B5EF4-FFF2-40B4-BE49-F238E27FC236}">
                <a16:creationId xmlns:a16="http://schemas.microsoft.com/office/drawing/2014/main" id="{DBD71D3A-DC35-42BB-B2C0-CE000989CB94}"/>
              </a:ext>
            </a:extLst>
          </p:cNvPr>
          <p:cNvSpPr/>
          <p:nvPr/>
        </p:nvSpPr>
        <p:spPr>
          <a:xfrm>
            <a:off x="7551212" y="2111037"/>
            <a:ext cx="4231585" cy="3016210"/>
          </a:xfrm>
          <a:prstGeom prst="rect">
            <a:avLst/>
          </a:prstGeom>
          <a:ln w="28575">
            <a:solidFill>
              <a:srgbClr val="C00000"/>
            </a:solidFill>
          </a:ln>
        </p:spPr>
        <p:txBody>
          <a:bodyPr wrap="square">
            <a:spAutoFit/>
          </a:bodyPr>
          <a:lstStyle/>
          <a:p>
            <a:pPr>
              <a:spcBef>
                <a:spcPts val="600"/>
              </a:spcBef>
              <a:spcAft>
                <a:spcPts val="600"/>
              </a:spcAft>
            </a:pPr>
            <a:r>
              <a:rPr lang="zh-CN" altLang="en-US" sz="2000" b="1" dirty="0">
                <a:solidFill>
                  <a:srgbClr val="C00000"/>
                </a:solidFill>
                <a:latin typeface="Times New Roman" panose="02020603050405020304" pitchFamily="18" charset="0"/>
                <a:ea typeface="宋体" panose="02010600030101010101" pitchFamily="2" charset="-122"/>
              </a:rPr>
              <a:t>注意：</a:t>
            </a:r>
            <a:endParaRPr lang="en-US" altLang="zh-CN" sz="2000" b="1" dirty="0">
              <a:solidFill>
                <a:srgbClr val="C00000"/>
              </a:solidFill>
              <a:latin typeface="Times New Roman" panose="02020603050405020304" pitchFamily="18" charset="0"/>
              <a:ea typeface="宋体" panose="02010600030101010101" pitchFamily="2" charset="-122"/>
            </a:endParaRPr>
          </a:p>
          <a:p>
            <a:pPr>
              <a:spcBef>
                <a:spcPts val="600"/>
              </a:spcBef>
              <a:spcAft>
                <a:spcPts val="600"/>
              </a:spcAft>
            </a:pPr>
            <a:r>
              <a:rPr lang="zh-CN" altLang="en-US" sz="2000" dirty="0">
                <a:solidFill>
                  <a:srgbClr val="C00000"/>
                </a:solidFill>
                <a:latin typeface="Times New Roman" panose="02020603050405020304" pitchFamily="18" charset="0"/>
                <a:ea typeface="宋体" panose="02010600030101010101" pitchFamily="2" charset="-122"/>
              </a:rPr>
              <a:t>（</a:t>
            </a:r>
            <a:r>
              <a:rPr lang="en-US" altLang="zh-CN" sz="2000" dirty="0">
                <a:solidFill>
                  <a:srgbClr val="C00000"/>
                </a:solidFill>
                <a:latin typeface="Times New Roman" panose="02020603050405020304" pitchFamily="18" charset="0"/>
                <a:ea typeface="宋体" panose="02010600030101010101" pitchFamily="2" charset="-122"/>
              </a:rPr>
              <a:t>1</a:t>
            </a:r>
            <a:r>
              <a:rPr lang="zh-CN" altLang="en-US" sz="2000" dirty="0">
                <a:solidFill>
                  <a:srgbClr val="C00000"/>
                </a:solidFill>
                <a:latin typeface="Times New Roman" panose="02020603050405020304" pitchFamily="18" charset="0"/>
                <a:ea typeface="宋体" panose="02010600030101010101" pitchFamily="2" charset="-122"/>
              </a:rPr>
              <a:t>）</a:t>
            </a:r>
            <a:r>
              <a:rPr lang="en-US" altLang="zh-CN" sz="2000" dirty="0">
                <a:solidFill>
                  <a:srgbClr val="C00000"/>
                </a:solidFill>
                <a:latin typeface="Times New Roman" panose="02020603050405020304" pitchFamily="18" charset="0"/>
                <a:ea typeface="宋体" panose="02010600030101010101" pitchFamily="2" charset="-122"/>
              </a:rPr>
              <a:t>1</a:t>
            </a:r>
            <a:r>
              <a:rPr lang="zh-CN"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个卷积核产生</a:t>
            </a:r>
            <a:r>
              <a:rPr lang="en-US" altLang="zh-CN" sz="2000" dirty="0">
                <a:solidFill>
                  <a:srgbClr val="C00000"/>
                </a:solidFill>
                <a:latin typeface="Times New Roman" panose="02020603050405020304" pitchFamily="18" charset="0"/>
                <a:ea typeface="宋体" panose="02010600030101010101" pitchFamily="2" charset="-122"/>
              </a:rPr>
              <a:t>1</a:t>
            </a:r>
            <a:r>
              <a:rPr lang="zh-CN"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个通道，</a:t>
            </a:r>
            <a:r>
              <a:rPr lang="en-US" altLang="zh-CN" sz="2000" i="1" dirty="0">
                <a:solidFill>
                  <a:srgbClr val="C00000"/>
                </a:solidFill>
                <a:latin typeface="Times New Roman" panose="02020603050405020304" pitchFamily="18" charset="0"/>
                <a:ea typeface="宋体" panose="02010600030101010101" pitchFamily="2" charset="-122"/>
              </a:rPr>
              <a:t>n</a:t>
            </a:r>
            <a:r>
              <a:rPr lang="zh-CN"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个卷积核才能产生含</a:t>
            </a:r>
            <a:r>
              <a:rPr lang="en-US" altLang="zh-CN" sz="2000" i="1" dirty="0">
                <a:solidFill>
                  <a:srgbClr val="C00000"/>
                </a:solidFill>
                <a:latin typeface="Times New Roman" panose="02020603050405020304" pitchFamily="18" charset="0"/>
                <a:ea typeface="宋体" panose="02010600030101010101" pitchFamily="2" charset="-122"/>
              </a:rPr>
              <a:t>n</a:t>
            </a:r>
            <a:r>
              <a:rPr lang="zh-CN"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个通道的特征图</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C00000"/>
                </a:solidFill>
              </a:rPr>
              <a:t>卷积核</a:t>
            </a:r>
            <a:r>
              <a:rPr lang="en-US" altLang="zh-CN" sz="2000" b="1" i="1" dirty="0">
                <a:solidFill>
                  <a:srgbClr val="C00000"/>
                </a:solidFill>
              </a:rPr>
              <a:t>K</a:t>
            </a:r>
            <a:r>
              <a:rPr lang="zh-CN" altLang="zh-CN" sz="2000" dirty="0">
                <a:solidFill>
                  <a:srgbClr val="C00000"/>
                </a:solidFill>
              </a:rPr>
              <a:t>的深度与输入特征图</a:t>
            </a:r>
            <a:r>
              <a:rPr lang="en-US" altLang="zh-CN" sz="2000" b="1" i="1" dirty="0">
                <a:solidFill>
                  <a:srgbClr val="C00000"/>
                </a:solidFill>
              </a:rPr>
              <a:t>X</a:t>
            </a:r>
            <a:r>
              <a:rPr lang="zh-CN" altLang="zh-CN" sz="2000" dirty="0">
                <a:solidFill>
                  <a:srgbClr val="C00000"/>
                </a:solidFill>
              </a:rPr>
              <a:t>的通道数永远是相等的</a:t>
            </a:r>
            <a:r>
              <a:rPr lang="zh-CN" altLang="en-US" sz="2000" dirty="0">
                <a:solidFill>
                  <a:srgbClr val="C00000"/>
                </a:solidFill>
              </a:rPr>
              <a:t>；</a:t>
            </a:r>
            <a:endParaRPr lang="en-US" altLang="zh-CN" sz="2000" dirty="0">
              <a:solidFill>
                <a:srgbClr val="C00000"/>
              </a:solidFill>
            </a:endParaRPr>
          </a:p>
          <a:p>
            <a:pPr>
              <a:spcBef>
                <a:spcPts val="600"/>
              </a:spcBef>
              <a:spcAft>
                <a:spcPts val="600"/>
              </a:spcAft>
            </a:pPr>
            <a:r>
              <a:rPr lang="zh-CN" altLang="en-US" sz="2000" dirty="0">
                <a:solidFill>
                  <a:srgbClr val="C00000"/>
                </a:solidFill>
              </a:rPr>
              <a:t>（</a:t>
            </a:r>
            <a:r>
              <a:rPr lang="en-US" altLang="zh-CN" sz="2000" dirty="0">
                <a:solidFill>
                  <a:srgbClr val="C00000"/>
                </a:solidFill>
              </a:rPr>
              <a:t>3</a:t>
            </a:r>
            <a:r>
              <a:rPr lang="zh-CN" altLang="en-US" sz="2000" dirty="0">
                <a:solidFill>
                  <a:srgbClr val="C00000"/>
                </a:solidFill>
              </a:rPr>
              <a:t>）</a:t>
            </a:r>
            <a:r>
              <a:rPr lang="zh-CN" altLang="zh-CN" sz="2000" dirty="0">
                <a:solidFill>
                  <a:srgbClr val="C00000"/>
                </a:solidFill>
              </a:rPr>
              <a:t>每个卷积核可带有一个偏置项（也可以不设置偏置项），但不能带多个偏置项。</a:t>
            </a:r>
            <a:r>
              <a:rPr lang="en-US" altLang="zh-CN" sz="2000" dirty="0">
                <a:solidFill>
                  <a:srgbClr val="C00000"/>
                </a:solidFill>
              </a:rPr>
              <a:t> </a:t>
            </a:r>
            <a:endParaRPr lang="zh-CN" altLang="en-US" sz="2000" dirty="0">
              <a:solidFill>
                <a:srgbClr val="C00000"/>
              </a:solidFill>
            </a:endParaRPr>
          </a:p>
        </p:txBody>
      </p:sp>
    </p:spTree>
    <p:extLst>
      <p:ext uri="{BB962C8B-B14F-4D97-AF65-F5344CB8AC3E}">
        <p14:creationId xmlns:p14="http://schemas.microsoft.com/office/powerpoint/2010/main" val="25324017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335807" y="1724239"/>
            <a:ext cx="5194780" cy="3595408"/>
          </a:xfrm>
          <a:prstGeom prst="rect">
            <a:avLst/>
          </a:prstGeom>
          <a:noFill/>
        </p:spPr>
        <p:txBody>
          <a:bodyPr wrap="square" rtlCol="0">
            <a:spAutoFit/>
          </a:bodyPr>
          <a:lstStyle/>
          <a:p>
            <a:pPr>
              <a:lnSpc>
                <a:spcPct val="150000"/>
              </a:lnSpc>
            </a:pPr>
            <a:r>
              <a:rPr lang="zh-CN" altLang="zh-CN" sz="2200" b="1" dirty="0"/>
              <a:t>【例</a:t>
            </a:r>
            <a:r>
              <a:rPr lang="en-US" altLang="zh-CN" sz="2200" b="1" dirty="0"/>
              <a:t>4.2</a:t>
            </a:r>
            <a:r>
              <a:rPr lang="zh-CN" altLang="zh-CN" sz="2200" b="1" dirty="0"/>
              <a:t>】</a:t>
            </a:r>
            <a:r>
              <a:rPr lang="zh-CN" altLang="zh-CN" sz="2200" dirty="0"/>
              <a:t>实现对</a:t>
            </a:r>
            <a:r>
              <a:rPr lang="en-US" altLang="zh-CN" sz="2200" dirty="0"/>
              <a:t>3</a:t>
            </a:r>
            <a:r>
              <a:rPr lang="zh-CN" altLang="zh-CN" sz="2200" dirty="0"/>
              <a:t>通道特征图的卷积计算。</a:t>
            </a:r>
          </a:p>
          <a:p>
            <a:pPr>
              <a:lnSpc>
                <a:spcPct val="150000"/>
              </a:lnSpc>
            </a:pPr>
            <a:r>
              <a:rPr lang="zh-CN" altLang="zh-CN" sz="2200" dirty="0"/>
              <a:t>假设给定含</a:t>
            </a:r>
            <a:r>
              <a:rPr lang="en-US" altLang="zh-CN" sz="2200" dirty="0"/>
              <a:t>3</a:t>
            </a:r>
            <a:r>
              <a:rPr lang="zh-CN" altLang="zh-CN" sz="2200" dirty="0"/>
              <a:t>个通道的特征图</a:t>
            </a:r>
            <a:r>
              <a:rPr lang="en-US" altLang="zh-CN" sz="2200" b="1" i="1" dirty="0"/>
              <a:t>X</a:t>
            </a:r>
            <a:r>
              <a:rPr lang="zh-CN" altLang="zh-CN" sz="2200" dirty="0"/>
              <a:t>，如图</a:t>
            </a:r>
            <a:r>
              <a:rPr lang="en-US" altLang="zh-CN" sz="2200" dirty="0"/>
              <a:t>4-12</a:t>
            </a:r>
            <a:r>
              <a:rPr lang="zh-CN" altLang="zh-CN" sz="2200" dirty="0"/>
              <a:t>所示，同时构造了</a:t>
            </a:r>
            <a:r>
              <a:rPr lang="en-US" altLang="zh-CN" sz="2200" dirty="0"/>
              <a:t>2</a:t>
            </a:r>
            <a:r>
              <a:rPr lang="zh-CN" altLang="zh-CN" sz="2200" dirty="0"/>
              <a:t>个卷积核</a:t>
            </a:r>
            <a:r>
              <a:rPr lang="en-US" altLang="zh-CN" sz="2200" b="1" i="1" dirty="0" err="1"/>
              <a:t>K</a:t>
            </a:r>
            <a:r>
              <a:rPr lang="en-US" altLang="zh-CN" sz="2200" baseline="-25000" dirty="0" err="1"/>
              <a:t>1</a:t>
            </a:r>
            <a:r>
              <a:rPr lang="zh-CN" altLang="zh-CN" sz="2200" dirty="0"/>
              <a:t>和</a:t>
            </a:r>
            <a:r>
              <a:rPr lang="en-US" altLang="zh-CN" sz="2200" b="1" i="1" dirty="0"/>
              <a:t>K</a:t>
            </a:r>
            <a:r>
              <a:rPr lang="en-US" altLang="zh-CN" sz="2200" baseline="-25000" dirty="0"/>
              <a:t>2</a:t>
            </a:r>
            <a:r>
              <a:rPr lang="zh-CN" altLang="zh-CN" sz="2200" dirty="0"/>
              <a:t>，它们的偏置项分别为</a:t>
            </a:r>
            <a:r>
              <a:rPr lang="en-US" altLang="zh-CN" sz="2200" dirty="0"/>
              <a:t>1</a:t>
            </a:r>
            <a:r>
              <a:rPr lang="zh-CN" altLang="zh-CN" sz="2200" dirty="0"/>
              <a:t>和</a:t>
            </a:r>
            <a:r>
              <a:rPr lang="en-US" altLang="zh-CN" sz="2200" dirty="0"/>
              <a:t>3</a:t>
            </a:r>
            <a:r>
              <a:rPr lang="zh-CN" altLang="zh-CN" sz="2200" dirty="0"/>
              <a:t>，分别如图</a:t>
            </a:r>
            <a:r>
              <a:rPr lang="en-US" altLang="zh-CN" sz="2200" dirty="0"/>
              <a:t>4-13</a:t>
            </a:r>
            <a:r>
              <a:rPr lang="zh-CN" altLang="zh-CN" sz="2200" dirty="0"/>
              <a:t>和图</a:t>
            </a:r>
            <a:r>
              <a:rPr lang="en-US" altLang="zh-CN" sz="2200" dirty="0"/>
              <a:t>4-14</a:t>
            </a:r>
            <a:r>
              <a:rPr lang="zh-CN" altLang="zh-CN" sz="2200" dirty="0"/>
              <a:t>所示。现要求利用这两个卷积核对特征图</a:t>
            </a:r>
            <a:r>
              <a:rPr lang="en-US" altLang="zh-CN" sz="2200" b="1" i="1" dirty="0"/>
              <a:t>X</a:t>
            </a:r>
            <a:r>
              <a:rPr lang="zh-CN" altLang="zh-CN" sz="2200" dirty="0"/>
              <a:t>进行卷积，并给出关键卷积操作过程及卷积操作结果，其中步长为</a:t>
            </a:r>
            <a:r>
              <a:rPr lang="en-US" altLang="zh-CN" sz="2200" dirty="0"/>
              <a:t>2</a:t>
            </a:r>
            <a:r>
              <a:rPr lang="zh-CN" altLang="zh-CN" sz="2200" dirty="0"/>
              <a:t>。</a:t>
            </a:r>
            <a:r>
              <a:rPr lang="en-US" altLang="zh-CN" sz="2200" dirty="0"/>
              <a:t> </a:t>
            </a:r>
            <a:endParaRPr lang="zh-CN" altLang="zh-CN" sz="2200" b="1" dirty="0"/>
          </a:p>
        </p:txBody>
      </p:sp>
      <p:pic>
        <p:nvPicPr>
          <p:cNvPr id="2" name="图片 1">
            <a:extLst>
              <a:ext uri="{FF2B5EF4-FFF2-40B4-BE49-F238E27FC236}">
                <a16:creationId xmlns:a16="http://schemas.microsoft.com/office/drawing/2014/main" id="{423E540F-82C4-4FE1-9518-13C40BFDE0FD}"/>
              </a:ext>
            </a:extLst>
          </p:cNvPr>
          <p:cNvPicPr>
            <a:picLocks noChangeAspect="1"/>
          </p:cNvPicPr>
          <p:nvPr/>
        </p:nvPicPr>
        <p:blipFill>
          <a:blip r:embed="rId3"/>
          <a:stretch>
            <a:fillRect/>
          </a:stretch>
        </p:blipFill>
        <p:spPr>
          <a:xfrm>
            <a:off x="5786336" y="1257300"/>
            <a:ext cx="6069857" cy="5031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598133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672451"/>
                <a:ext cx="5257219" cy="4650184"/>
              </a:xfrm>
              <a:prstGeom prst="rect">
                <a:avLst/>
              </a:prstGeom>
              <a:noFill/>
            </p:spPr>
            <p:txBody>
              <a:bodyPr wrap="square" rtlCol="0">
                <a:spAutoFit/>
              </a:bodyPr>
              <a:lstStyle/>
              <a:p>
                <a:r>
                  <a:rPr lang="zh-CN" altLang="zh-CN" b="1" dirty="0">
                    <a:solidFill>
                      <a:srgbClr val="0033CC"/>
                    </a:solidFill>
                  </a:rPr>
                  <a:t>先考虑卷积核</a:t>
                </a:r>
                <a:r>
                  <a:rPr lang="en-US" altLang="zh-CN" b="1" i="1" dirty="0" err="1">
                    <a:solidFill>
                      <a:srgbClr val="0033CC"/>
                    </a:solidFill>
                  </a:rPr>
                  <a:t>K</a:t>
                </a:r>
                <a:r>
                  <a:rPr lang="en-US" altLang="zh-CN" b="1" baseline="-25000" dirty="0" err="1">
                    <a:solidFill>
                      <a:srgbClr val="0033CC"/>
                    </a:solidFill>
                  </a:rPr>
                  <a:t>1</a:t>
                </a:r>
                <a:r>
                  <a:rPr lang="zh-CN" altLang="zh-CN" b="1" dirty="0">
                    <a:solidFill>
                      <a:srgbClr val="0033CC"/>
                    </a:solidFill>
                  </a:rPr>
                  <a:t>按位同步对</a:t>
                </a:r>
                <a:r>
                  <a:rPr lang="en-US" altLang="zh-CN" b="1" i="1" dirty="0">
                    <a:solidFill>
                      <a:srgbClr val="0033CC"/>
                    </a:solidFill>
                  </a:rPr>
                  <a:t>X</a:t>
                </a:r>
                <a:r>
                  <a:rPr lang="zh-CN" altLang="zh-CN" b="1" dirty="0">
                    <a:solidFill>
                      <a:srgbClr val="0033CC"/>
                    </a:solidFill>
                  </a:rPr>
                  <a:t>进行卷积的过程</a:t>
                </a:r>
                <a:r>
                  <a:rPr lang="zh-CN" altLang="zh-CN" dirty="0"/>
                  <a:t>，并假设在用</a:t>
                </a:r>
                <a:r>
                  <a:rPr lang="en-US" altLang="zh-CN" b="1" i="1" dirty="0" err="1"/>
                  <a:t>K</a:t>
                </a:r>
                <a:r>
                  <a:rPr lang="en-US" altLang="zh-CN" baseline="-25000" dirty="0" err="1"/>
                  <a:t>1</a:t>
                </a:r>
                <a:r>
                  <a:rPr lang="zh-CN" altLang="zh-CN" dirty="0"/>
                  <a:t>对</a:t>
                </a:r>
                <a:r>
                  <a:rPr lang="en-US" altLang="zh-CN" b="1" i="1" dirty="0"/>
                  <a:t>X</a:t>
                </a:r>
                <a:r>
                  <a:rPr lang="zh-CN" altLang="zh-CN" dirty="0"/>
                  <a:t>卷积后生成通道</a:t>
                </a:r>
                <a:r>
                  <a:rPr lang="en-US" altLang="zh-CN" b="1" i="1" dirty="0" err="1"/>
                  <a:t>Y</a:t>
                </a:r>
                <a:r>
                  <a:rPr lang="en-US" altLang="zh-CN" baseline="-25000" dirty="0" err="1"/>
                  <a:t>1</a:t>
                </a:r>
                <a:r>
                  <a:rPr lang="zh-CN" altLang="zh-CN" dirty="0"/>
                  <a:t>，即生成的一个输出通道。显然，按照前面关于规模的计算公式，</a:t>
                </a:r>
                <a:r>
                  <a:rPr lang="en-US" altLang="zh-CN" b="1" i="1" dirty="0" err="1"/>
                  <a:t>Y</a:t>
                </a:r>
                <a:r>
                  <a:rPr lang="en-US" altLang="zh-CN" baseline="-25000" dirty="0" err="1"/>
                  <a:t>1</a:t>
                </a:r>
                <a:r>
                  <a:rPr lang="zh-CN" altLang="zh-CN" dirty="0"/>
                  <a:t>的行数和列数均为：</a:t>
                </a:r>
              </a:p>
              <a:p>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5−3+2</m:t>
                        </m:r>
                        <m:r>
                          <a:rPr lang="en-US" altLang="zh-CN">
                            <a:latin typeface="Cambria Math" panose="02040503050406030204" pitchFamily="18" charset="0"/>
                          </a:rPr>
                          <m:t>×0</m:t>
                        </m:r>
                      </m:num>
                      <m:den>
                        <m:r>
                          <a:rPr lang="en-US" altLang="zh-CN" i="1">
                            <a:latin typeface="Cambria Math" panose="02040503050406030204" pitchFamily="18" charset="0"/>
                          </a:rPr>
                          <m:t>2</m:t>
                        </m:r>
                      </m:den>
                    </m:f>
                  </m:oMath>
                </a14:m>
                <a:r>
                  <a:rPr lang="en-US" altLang="zh-CN" dirty="0"/>
                  <a:t>+1 = 2  </a:t>
                </a:r>
                <a:endParaRPr lang="zh-CN" altLang="zh-CN" dirty="0"/>
              </a:p>
              <a:p>
                <a:r>
                  <a:rPr lang="zh-CN" altLang="zh-CN" dirty="0"/>
                  <a:t>即</a:t>
                </a:r>
                <a:r>
                  <a:rPr lang="en-US" altLang="zh-CN" b="1" i="1" dirty="0" err="1"/>
                  <a:t>Y</a:t>
                </a:r>
                <a:r>
                  <a:rPr lang="en-US" altLang="zh-CN" baseline="-25000" dirty="0" err="1"/>
                  <a:t>1</a:t>
                </a:r>
                <a:r>
                  <a:rPr lang="zh-CN" altLang="zh-CN" dirty="0"/>
                  <a:t>是</a:t>
                </a:r>
                <a:r>
                  <a:rPr lang="en-US" altLang="zh-CN" dirty="0"/>
                  <a:t>2</a:t>
                </a:r>
                <a14:m>
                  <m:oMath xmlns:m="http://schemas.openxmlformats.org/officeDocument/2006/math">
                    <m:r>
                      <a:rPr lang="en-US" altLang="zh-CN">
                        <a:latin typeface="Cambria Math" panose="02040503050406030204" pitchFamily="18" charset="0"/>
                      </a:rPr>
                      <m:t>×</m:t>
                    </m:r>
                  </m:oMath>
                </a14:m>
                <a:r>
                  <a:rPr lang="en-US" altLang="zh-CN" dirty="0"/>
                  <a:t>2</a:t>
                </a:r>
                <a:r>
                  <a:rPr lang="zh-CN" altLang="zh-CN" dirty="0"/>
                  <a:t>矩阵。</a:t>
                </a:r>
                <a:r>
                  <a:rPr lang="en-US" altLang="zh-CN" dirty="0"/>
                  <a:t>  </a:t>
                </a:r>
                <a:endParaRPr lang="zh-CN" altLang="zh-CN" dirty="0"/>
              </a:p>
              <a:p>
                <a:r>
                  <a:rPr lang="zh-CN" altLang="zh-CN" b="1" dirty="0">
                    <a:solidFill>
                      <a:srgbClr val="0033CC"/>
                    </a:solidFill>
                  </a:rPr>
                  <a:t>进一步考虑</a:t>
                </a:r>
                <a:r>
                  <a:rPr lang="en-US" altLang="zh-CN" b="1" i="1" dirty="0" err="1">
                    <a:solidFill>
                      <a:srgbClr val="0033CC"/>
                    </a:solidFill>
                  </a:rPr>
                  <a:t>Y</a:t>
                </a:r>
                <a:r>
                  <a:rPr lang="en-US" altLang="zh-CN" b="1" baseline="-25000" dirty="0" err="1">
                    <a:solidFill>
                      <a:srgbClr val="0033CC"/>
                    </a:solidFill>
                  </a:rPr>
                  <a:t>1</a:t>
                </a:r>
                <a:r>
                  <a:rPr lang="zh-CN" altLang="zh-CN" b="1" dirty="0">
                    <a:solidFill>
                      <a:srgbClr val="0033CC"/>
                    </a:solidFill>
                  </a:rPr>
                  <a:t>中元素</a:t>
                </a:r>
                <a:r>
                  <a:rPr lang="en-US" altLang="zh-CN" b="1" i="1" dirty="0" err="1">
                    <a:solidFill>
                      <a:srgbClr val="0033CC"/>
                    </a:solidFill>
                  </a:rPr>
                  <a:t>y</a:t>
                </a:r>
                <a:r>
                  <a:rPr lang="en-US" altLang="zh-CN" b="1" baseline="-25000" dirty="0" err="1">
                    <a:solidFill>
                      <a:srgbClr val="0033CC"/>
                    </a:solidFill>
                  </a:rPr>
                  <a:t>0,1</a:t>
                </a:r>
                <a:r>
                  <a:rPr lang="zh-CN" altLang="zh-CN" b="1" dirty="0">
                    <a:solidFill>
                      <a:srgbClr val="0033CC"/>
                    </a:solidFill>
                  </a:rPr>
                  <a:t>的同步计算过程</a:t>
                </a:r>
                <a:r>
                  <a:rPr lang="zh-CN" altLang="zh-CN" dirty="0"/>
                  <a:t>。如图</a:t>
                </a:r>
                <a:r>
                  <a:rPr lang="en-US" altLang="zh-CN" dirty="0"/>
                  <a:t>4-15</a:t>
                </a:r>
                <a:r>
                  <a:rPr lang="zh-CN" altLang="zh-CN" dirty="0"/>
                  <a:t>所示，将</a:t>
                </a:r>
                <a:r>
                  <a:rPr lang="en-US" altLang="zh-CN" b="1" i="1" dirty="0" err="1"/>
                  <a:t>K</a:t>
                </a:r>
                <a:r>
                  <a:rPr lang="en-US" altLang="zh-CN" baseline="-25000" dirty="0" err="1"/>
                  <a:t>1</a:t>
                </a:r>
                <a:r>
                  <a:rPr lang="zh-CN" altLang="zh-CN" dirty="0"/>
                  <a:t>的三个通道</a:t>
                </a:r>
                <a:r>
                  <a:rPr lang="en-US" altLang="zh-CN" b="1" i="1" dirty="0"/>
                  <a:t>K</a:t>
                </a:r>
                <a:r>
                  <a:rPr lang="en-US" altLang="zh-CN" baseline="30000" dirty="0"/>
                  <a:t>(0)</a:t>
                </a:r>
                <a:r>
                  <a:rPr lang="zh-CN" altLang="zh-CN" dirty="0"/>
                  <a:t>、</a:t>
                </a:r>
                <a:r>
                  <a:rPr lang="en-US" altLang="zh-CN" b="1" i="1" dirty="0"/>
                  <a:t>K</a:t>
                </a:r>
                <a:r>
                  <a:rPr lang="en-US" altLang="zh-CN" baseline="30000" dirty="0"/>
                  <a:t>(1)</a:t>
                </a:r>
                <a:r>
                  <a:rPr lang="zh-CN" altLang="zh-CN" dirty="0"/>
                  <a:t>、</a:t>
                </a:r>
                <a:r>
                  <a:rPr lang="en-US" altLang="zh-CN" b="1" i="1" dirty="0"/>
                  <a:t>K</a:t>
                </a:r>
                <a:r>
                  <a:rPr lang="en-US" altLang="zh-CN" baseline="30000" dirty="0"/>
                  <a:t>(2)</a:t>
                </a:r>
                <a:r>
                  <a:rPr lang="zh-CN" altLang="zh-CN" dirty="0"/>
                  <a:t>分别跟</a:t>
                </a:r>
                <a:r>
                  <a:rPr lang="en-US" altLang="zh-CN" b="1" i="1" dirty="0"/>
                  <a:t>X</a:t>
                </a:r>
                <a:r>
                  <a:rPr lang="zh-CN" altLang="zh-CN" dirty="0"/>
                  <a:t>的三个通道</a:t>
                </a:r>
                <a:r>
                  <a:rPr lang="en-US" altLang="zh-CN" b="1" i="1" dirty="0"/>
                  <a:t>X</a:t>
                </a:r>
                <a:r>
                  <a:rPr lang="en-US" altLang="zh-CN" baseline="30000" dirty="0"/>
                  <a:t>(0)</a:t>
                </a:r>
                <a:r>
                  <a:rPr lang="zh-CN" altLang="zh-CN" dirty="0"/>
                  <a:t>、</a:t>
                </a:r>
                <a:r>
                  <a:rPr lang="en-US" altLang="zh-CN" b="1" i="1" dirty="0"/>
                  <a:t>X</a:t>
                </a:r>
                <a:r>
                  <a:rPr lang="en-US" altLang="zh-CN" baseline="30000" dirty="0"/>
                  <a:t>(1)</a:t>
                </a:r>
                <a:r>
                  <a:rPr lang="zh-CN" altLang="zh-CN" dirty="0"/>
                  <a:t>、</a:t>
                </a:r>
                <a:r>
                  <a:rPr lang="en-US" altLang="zh-CN" b="1" i="1" dirty="0"/>
                  <a:t>X</a:t>
                </a:r>
                <a:r>
                  <a:rPr lang="en-US" altLang="zh-CN" baseline="30000" dirty="0"/>
                  <a:t>(2)</a:t>
                </a:r>
                <a:r>
                  <a:rPr lang="zh-CN" altLang="zh-CN" dirty="0"/>
                  <a:t>的右上角区域按位同步相乘，然后得到三个</a:t>
                </a:r>
                <a:r>
                  <a:rPr lang="en-US" altLang="zh-CN" dirty="0"/>
                  <a:t>3</a:t>
                </a:r>
                <a14:m>
                  <m:oMath xmlns:m="http://schemas.openxmlformats.org/officeDocument/2006/math">
                    <m:r>
                      <a:rPr lang="en-US" altLang="zh-CN">
                        <a:latin typeface="Cambria Math" panose="02040503050406030204" pitchFamily="18" charset="0"/>
                      </a:rPr>
                      <m:t>×</m:t>
                    </m:r>
                  </m:oMath>
                </a14:m>
                <a:r>
                  <a:rPr lang="en-US" altLang="zh-CN" dirty="0"/>
                  <a:t>3</a:t>
                </a:r>
                <a:r>
                  <a:rPr lang="zh-CN" altLang="zh-CN" dirty="0"/>
                  <a:t>矩阵，再将这三个矩阵中的元素分别求和，得到</a:t>
                </a:r>
                <a:r>
                  <a:rPr lang="en-US" altLang="zh-CN" dirty="0"/>
                  <a:t>-6</a:t>
                </a:r>
                <a:r>
                  <a:rPr lang="zh-CN" altLang="zh-CN" dirty="0"/>
                  <a:t>、</a:t>
                </a:r>
                <a:r>
                  <a:rPr lang="en-US" altLang="zh-CN" dirty="0"/>
                  <a:t>4</a:t>
                </a:r>
                <a:r>
                  <a:rPr lang="zh-CN" altLang="zh-CN" dirty="0"/>
                  <a:t>和</a:t>
                </a:r>
                <a:r>
                  <a:rPr lang="en-US" altLang="zh-CN" dirty="0"/>
                  <a:t>-2</a:t>
                </a:r>
                <a:r>
                  <a:rPr lang="zh-CN" altLang="zh-CN" dirty="0"/>
                  <a:t>个数值，接着将这三个数值累加起来，同时加上</a:t>
                </a:r>
                <a:r>
                  <a:rPr lang="en-US" altLang="zh-CN" b="1" i="1" dirty="0" err="1"/>
                  <a:t>K</a:t>
                </a:r>
                <a:r>
                  <a:rPr lang="en-US" altLang="zh-CN" baseline="-25000" dirty="0" err="1"/>
                  <a:t>1</a:t>
                </a:r>
                <a:r>
                  <a:rPr lang="zh-CN" altLang="zh-CN" dirty="0"/>
                  <a:t>的偏置项</a:t>
                </a:r>
                <a:r>
                  <a:rPr lang="en-US" altLang="zh-CN" dirty="0"/>
                  <a:t>1</a:t>
                </a:r>
                <a:r>
                  <a:rPr lang="zh-CN" altLang="zh-CN" dirty="0"/>
                  <a:t>，结果得到</a:t>
                </a:r>
                <a:r>
                  <a:rPr lang="en-US" altLang="zh-CN" dirty="0"/>
                  <a:t>-3</a:t>
                </a:r>
                <a:r>
                  <a:rPr lang="zh-CN" altLang="zh-CN" dirty="0"/>
                  <a:t>。如果同时还考虑激活函数</a:t>
                </a:r>
                <a:r>
                  <a:rPr lang="en-US" altLang="zh-CN" i="1" dirty="0">
                    <a:sym typeface="Symbol" panose="05050102010706020507" pitchFamily="18" charset="2"/>
                  </a:rPr>
                  <a:t></a:t>
                </a:r>
                <a:r>
                  <a:rPr lang="zh-CN" altLang="zh-CN" dirty="0"/>
                  <a:t>，并假定激活函数</a:t>
                </a:r>
                <a:r>
                  <a:rPr lang="en-US" altLang="zh-CN" i="1" dirty="0">
                    <a:sym typeface="Symbol" panose="05050102010706020507" pitchFamily="18" charset="2"/>
                  </a:rPr>
                  <a:t></a:t>
                </a:r>
                <a:r>
                  <a:rPr lang="zh-CN" altLang="zh-CN" dirty="0"/>
                  <a:t>为</a:t>
                </a:r>
                <a:r>
                  <a:rPr lang="en-US" altLang="zh-CN" dirty="0" err="1"/>
                  <a:t>relu</a:t>
                </a:r>
                <a:r>
                  <a:rPr lang="zh-CN" altLang="zh-CN" dirty="0"/>
                  <a:t>函数，则在运用该激活函数后，</a:t>
                </a:r>
                <a:r>
                  <a:rPr lang="en-US" altLang="zh-CN" dirty="0"/>
                  <a:t>-3</a:t>
                </a:r>
                <a:r>
                  <a:rPr lang="zh-CN" altLang="zh-CN" dirty="0"/>
                  <a:t>变为</a:t>
                </a:r>
                <a:r>
                  <a:rPr lang="en-US" altLang="zh-CN" dirty="0"/>
                  <a:t>0</a:t>
                </a:r>
                <a:r>
                  <a:rPr lang="zh-CN" altLang="zh-CN" dirty="0"/>
                  <a:t>。这个</a:t>
                </a:r>
                <a:r>
                  <a:rPr lang="en-US" altLang="zh-CN" dirty="0"/>
                  <a:t>0</a:t>
                </a:r>
                <a:r>
                  <a:rPr lang="zh-CN" altLang="zh-CN" dirty="0"/>
                  <a:t>就是</a:t>
                </a:r>
                <a:r>
                  <a:rPr lang="en-US" altLang="zh-CN" i="1" dirty="0" err="1"/>
                  <a:t>y</a:t>
                </a:r>
                <a:r>
                  <a:rPr lang="en-US" altLang="zh-CN" baseline="-25000" dirty="0" err="1"/>
                  <a:t>0,1</a:t>
                </a:r>
                <a:r>
                  <a:rPr lang="zh-CN" altLang="zh-CN" dirty="0"/>
                  <a:t>的值，即</a:t>
                </a:r>
                <a:r>
                  <a:rPr lang="en-US" altLang="zh-CN" i="1" dirty="0" err="1"/>
                  <a:t>y</a:t>
                </a:r>
                <a:r>
                  <a:rPr lang="en-US" altLang="zh-CN" baseline="-25000" dirty="0" err="1"/>
                  <a:t>0,1</a:t>
                </a:r>
                <a:r>
                  <a:rPr lang="en-US" altLang="zh-CN" dirty="0"/>
                  <a:t>=0</a:t>
                </a:r>
                <a:r>
                  <a:rPr lang="zh-CN" altLang="zh-CN" dirty="0"/>
                  <a:t>。计算</a:t>
                </a:r>
                <a:r>
                  <a:rPr lang="en-US" altLang="zh-CN" i="1" dirty="0" err="1"/>
                  <a:t>y</a:t>
                </a:r>
                <a:r>
                  <a:rPr lang="en-US" altLang="zh-CN" baseline="-25000" dirty="0" err="1"/>
                  <a:t>0,1</a:t>
                </a:r>
                <a:r>
                  <a:rPr lang="zh-CN" altLang="zh-CN" dirty="0"/>
                  <a:t>的整个过程如图</a:t>
                </a:r>
                <a:r>
                  <a:rPr lang="en-US" altLang="zh-CN" dirty="0"/>
                  <a:t>4-15</a:t>
                </a:r>
                <a:r>
                  <a:rPr lang="zh-CN" altLang="zh-CN" dirty="0"/>
                  <a:t>所示。</a:t>
                </a:r>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672451"/>
                <a:ext cx="5257219" cy="4650184"/>
              </a:xfrm>
              <a:prstGeom prst="rect">
                <a:avLst/>
              </a:prstGeom>
              <a:blipFill>
                <a:blip r:embed="rId3"/>
                <a:stretch>
                  <a:fillRect l="-927" t="-655" r="-1043" b="-104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6D539EA-E603-4892-B03B-A80AB0C86019}"/>
              </a:ext>
            </a:extLst>
          </p:cNvPr>
          <p:cNvPicPr>
            <a:picLocks noChangeAspect="1"/>
          </p:cNvPicPr>
          <p:nvPr/>
        </p:nvPicPr>
        <p:blipFill>
          <a:blip r:embed="rId4"/>
          <a:stretch>
            <a:fillRect/>
          </a:stretch>
        </p:blipFill>
        <p:spPr>
          <a:xfrm>
            <a:off x="5778182" y="1176020"/>
            <a:ext cx="5651818" cy="5164479"/>
          </a:xfrm>
          <a:prstGeom prst="rect">
            <a:avLst/>
          </a:prstGeom>
        </p:spPr>
      </p:pic>
    </p:spTree>
    <p:extLst>
      <p:ext uri="{BB962C8B-B14F-4D97-AF65-F5344CB8AC3E}">
        <p14:creationId xmlns:p14="http://schemas.microsoft.com/office/powerpoint/2010/main" val="398212591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757584"/>
              </a:xfrm>
              <a:prstGeom prst="rect">
                <a:avLst/>
              </a:prstGeom>
              <a:noFill/>
            </p:spPr>
            <p:txBody>
              <a:bodyPr wrap="square" rtlCol="0">
                <a:spAutoFit/>
              </a:bodyPr>
              <a:lstStyle/>
              <a:p>
                <a:r>
                  <a:rPr lang="zh-CN" altLang="zh-CN" sz="2200" dirty="0"/>
                  <a:t>当以</a:t>
                </a:r>
                <a:r>
                  <a:rPr lang="en-US" altLang="zh-CN" sz="2200" b="1" i="1" dirty="0"/>
                  <a:t>K</a:t>
                </a:r>
                <a:r>
                  <a:rPr lang="en-US" altLang="zh-CN" sz="2200" baseline="-25000" dirty="0"/>
                  <a:t>2</a:t>
                </a:r>
                <a:r>
                  <a:rPr lang="zh-CN" altLang="zh-CN" sz="2200" dirty="0"/>
                  <a:t>为卷积核时，卷积后得到的矩阵</a:t>
                </a:r>
                <a:r>
                  <a:rPr lang="en-US" altLang="zh-CN" sz="2200" b="1" i="1" dirty="0" err="1"/>
                  <a:t>Y</a:t>
                </a:r>
                <a:r>
                  <a:rPr lang="en-US" altLang="zh-CN" sz="2200" baseline="-25000" dirty="0" err="1"/>
                  <a:t>2</a:t>
                </a:r>
                <a:r>
                  <a:rPr lang="zh-CN" altLang="zh-CN" sz="2200" dirty="0"/>
                  <a:t>的元素如下：</a:t>
                </a:r>
                <a:endParaRPr lang="en-US" altLang="zh-CN" sz="2200" dirty="0"/>
              </a:p>
              <a:p>
                <a:endParaRPr lang="en-US" altLang="zh-CN" sz="2200" dirty="0"/>
              </a:p>
              <a:p>
                <a:endParaRPr lang="en-US" altLang="zh-CN" sz="2200" dirty="0"/>
              </a:p>
              <a:p>
                <a:endParaRPr lang="en-US" altLang="zh-CN" sz="2200" dirty="0"/>
              </a:p>
              <a:p>
                <a:endParaRPr lang="en-US" altLang="zh-CN" sz="2200" dirty="0"/>
              </a:p>
              <a:p>
                <a:r>
                  <a:rPr lang="zh-CN" altLang="zh-CN" sz="2200" dirty="0"/>
                  <a:t>这两个输出通道</a:t>
                </a:r>
                <a:r>
                  <a:rPr lang="en-US" altLang="zh-CN" sz="2200" b="1" i="1" dirty="0" err="1"/>
                  <a:t>Y</a:t>
                </a:r>
                <a:r>
                  <a:rPr lang="en-US" altLang="zh-CN" sz="2200" baseline="-25000" dirty="0" err="1"/>
                  <a:t>1</a:t>
                </a:r>
                <a:r>
                  <a:rPr lang="zh-CN" altLang="zh-CN" sz="2200" dirty="0"/>
                  <a:t>和</a:t>
                </a:r>
                <a:r>
                  <a:rPr lang="en-US" altLang="zh-CN" sz="2200" b="1" i="1" dirty="0" err="1"/>
                  <a:t>Y</a:t>
                </a:r>
                <a:r>
                  <a:rPr lang="en-US" altLang="zh-CN" sz="2200" baseline="-25000" dirty="0" err="1"/>
                  <a:t>2</a:t>
                </a:r>
                <a:r>
                  <a:rPr lang="zh-CN" altLang="zh-CN" sz="2200" dirty="0"/>
                  <a:t>的计算过程可表示为：</a:t>
                </a:r>
              </a:p>
              <a:p>
                <a:r>
                  <a:rPr lang="en-US" altLang="zh-CN" sz="2200" dirty="0"/>
                  <a:t> </a:t>
                </a:r>
                <a:endParaRPr lang="zh-CN" altLang="zh-CN" sz="2200" dirty="0"/>
              </a:p>
              <a:p>
                <a:pPr lvl="1"/>
                <a:r>
                  <a:rPr lang="en-US" altLang="zh-CN" sz="2200" b="1" i="1" dirty="0" err="1"/>
                  <a:t>Y</a:t>
                </a:r>
                <a:r>
                  <a:rPr lang="en-US" altLang="zh-CN" sz="2200" baseline="-25000" dirty="0" err="1"/>
                  <a:t>1</a:t>
                </a:r>
                <a:r>
                  <a:rPr lang="en-US" altLang="zh-CN" sz="2200" dirty="0"/>
                  <a:t> = </a:t>
                </a:r>
                <a:r>
                  <a:rPr lang="en-US" altLang="zh-CN" sz="2200" i="1" dirty="0">
                    <a:sym typeface="Symbol" panose="05050102010706020507" pitchFamily="18" charset="2"/>
                  </a:rPr>
                  <a:t></a:t>
                </a:r>
                <a:r>
                  <a:rPr lang="en-US" altLang="zh-CN" sz="2200" dirty="0"/>
                  <a:t>(</a:t>
                </a:r>
                <a:r>
                  <a:rPr lang="en-US" altLang="zh-CN" sz="2200" b="1" i="1" dirty="0" err="1"/>
                  <a:t>K</a:t>
                </a:r>
                <a:r>
                  <a:rPr lang="en-US" altLang="zh-CN" sz="2200" baseline="-25000" dirty="0" err="1"/>
                  <a:t>1</a:t>
                </a:r>
                <a:r>
                  <a:rPr lang="en-US" altLang="zh-CN" sz="2200" dirty="0" err="1">
                    <a:sym typeface="Symbol" panose="05050102010706020507" pitchFamily="18" charset="2"/>
                  </a:rPr>
                  <a:t></a:t>
                </a:r>
                <a:r>
                  <a:rPr lang="en-US" altLang="zh-CN" sz="2200" b="1" i="1" dirty="0" err="1"/>
                  <a:t>X</a:t>
                </a:r>
                <a:r>
                  <a:rPr lang="en-US" altLang="zh-CN" sz="2200" dirty="0" err="1"/>
                  <a:t>+</a:t>
                </a:r>
                <a:r>
                  <a:rPr lang="en-US" altLang="zh-CN" sz="2200" b="1" i="1" dirty="0" err="1"/>
                  <a:t>K</a:t>
                </a:r>
                <a:r>
                  <a:rPr lang="en-US" altLang="zh-CN" sz="2200" baseline="-25000" dirty="0" err="1"/>
                  <a:t>1</a:t>
                </a:r>
                <a:r>
                  <a:rPr lang="en-US" altLang="zh-CN" sz="2200" i="1" baseline="-25000" dirty="0" err="1"/>
                  <a:t>b</a:t>
                </a:r>
                <a:r>
                  <a:rPr lang="en-US" altLang="zh-CN" sz="2200" dirty="0"/>
                  <a:t>)</a:t>
                </a:r>
                <a:endParaRPr lang="zh-CN" altLang="zh-CN" sz="2200" dirty="0"/>
              </a:p>
              <a:p>
                <a:pPr lvl="1"/>
                <a:r>
                  <a:rPr lang="en-US" altLang="zh-CN" sz="2200" b="1" i="1" dirty="0" err="1"/>
                  <a:t>Y</a:t>
                </a:r>
                <a:r>
                  <a:rPr lang="en-US" altLang="zh-CN" sz="2200" baseline="-25000" dirty="0" err="1"/>
                  <a:t>2</a:t>
                </a:r>
                <a:r>
                  <a:rPr lang="en-US" altLang="zh-CN" sz="2200" dirty="0"/>
                  <a:t> = </a:t>
                </a:r>
                <a:r>
                  <a:rPr lang="en-US" altLang="zh-CN" sz="2200" i="1" dirty="0">
                    <a:sym typeface="Symbol" panose="05050102010706020507" pitchFamily="18" charset="2"/>
                  </a:rPr>
                  <a:t></a:t>
                </a:r>
                <a:r>
                  <a:rPr lang="en-US" altLang="zh-CN" sz="2200" dirty="0"/>
                  <a:t>(</a:t>
                </a:r>
                <a:r>
                  <a:rPr lang="en-US" altLang="zh-CN" sz="2200" b="1" i="1" dirty="0" err="1"/>
                  <a:t>K</a:t>
                </a:r>
                <a:r>
                  <a:rPr lang="en-US" altLang="zh-CN" sz="2200" baseline="-25000" dirty="0" err="1"/>
                  <a:t>2</a:t>
                </a:r>
                <a:r>
                  <a:rPr lang="en-US" altLang="zh-CN" sz="2200" dirty="0" err="1">
                    <a:sym typeface="Symbol" panose="05050102010706020507" pitchFamily="18" charset="2"/>
                  </a:rPr>
                  <a:t></a:t>
                </a:r>
                <a:r>
                  <a:rPr lang="en-US" altLang="zh-CN" sz="2200" b="1" i="1" dirty="0" err="1"/>
                  <a:t>X</a:t>
                </a:r>
                <a:r>
                  <a:rPr lang="en-US" altLang="zh-CN" sz="2200" dirty="0" err="1"/>
                  <a:t>+</a:t>
                </a:r>
                <a:r>
                  <a:rPr lang="en-US" altLang="zh-CN" sz="2200" b="1" i="1" dirty="0" err="1"/>
                  <a:t>K</a:t>
                </a:r>
                <a:r>
                  <a:rPr lang="en-US" altLang="zh-CN" sz="2200" baseline="-25000" dirty="0" err="1"/>
                  <a:t>2</a:t>
                </a:r>
                <a:r>
                  <a:rPr lang="en-US" altLang="zh-CN" sz="2200" i="1" baseline="-25000" dirty="0" err="1"/>
                  <a:t>b</a:t>
                </a:r>
                <a:r>
                  <a:rPr lang="en-US" altLang="zh-CN" sz="2200" dirty="0"/>
                  <a:t>)</a:t>
                </a:r>
                <a:endParaRPr lang="zh-CN" altLang="zh-CN" sz="2200" dirty="0"/>
              </a:p>
              <a:p>
                <a:r>
                  <a:rPr lang="en-US" altLang="zh-CN" sz="2200" dirty="0"/>
                  <a:t> </a:t>
                </a:r>
                <a:endParaRPr lang="zh-CN" altLang="zh-CN" sz="2200" dirty="0"/>
              </a:p>
              <a:p>
                <a:r>
                  <a:rPr lang="zh-CN" altLang="zh-CN" sz="2200" dirty="0"/>
                  <a:t>其中，</a:t>
                </a:r>
                <a:r>
                  <a:rPr lang="en-US" altLang="zh-CN" sz="2200" b="1" i="1" dirty="0" err="1"/>
                  <a:t>K</a:t>
                </a:r>
                <a:r>
                  <a:rPr lang="en-US" altLang="zh-CN" sz="2200" baseline="-25000" dirty="0" err="1"/>
                  <a:t>1</a:t>
                </a:r>
                <a:r>
                  <a:rPr lang="en-US" altLang="zh-CN" sz="2200" i="1" baseline="-25000" dirty="0" err="1"/>
                  <a:t>b</a:t>
                </a:r>
                <a:r>
                  <a:rPr lang="en-US" altLang="zh-CN" sz="2200" dirty="0"/>
                  <a:t> = </a:t>
                </a:r>
                <a14:m>
                  <m:oMath xmlns:m="http://schemas.openxmlformats.org/officeDocument/2006/math">
                    <m:d>
                      <m:dPr>
                        <m:begChr m:val="["/>
                        <m:endChr m:val="]"/>
                        <m:ctrlPr>
                          <a:rPr lang="zh-CN" altLang="zh-CN" sz="2200" i="1">
                            <a:latin typeface="Cambria Math" panose="02040503050406030204" pitchFamily="18" charset="0"/>
                          </a:rPr>
                        </m:ctrlPr>
                      </m:dPr>
                      <m:e>
                        <m:eqArr>
                          <m:eqArrPr>
                            <m:ctrlPr>
                              <a:rPr lang="zh-CN" altLang="zh-CN" sz="2200" i="1">
                                <a:latin typeface="Cambria Math" panose="02040503050406030204" pitchFamily="18" charset="0"/>
                              </a:rPr>
                            </m:ctrlPr>
                          </m:eqArrPr>
                          <m:e>
                            <m:r>
                              <a:rPr lang="en-US" altLang="zh-CN" sz="2200" i="1">
                                <a:latin typeface="Cambria Math" panose="02040503050406030204" pitchFamily="18" charset="0"/>
                              </a:rPr>
                              <m:t>1    1</m:t>
                            </m:r>
                          </m:e>
                          <m:e>
                            <m:r>
                              <a:rPr lang="en-US" altLang="zh-CN" sz="2200" i="1">
                                <a:latin typeface="Cambria Math" panose="02040503050406030204" pitchFamily="18" charset="0"/>
                              </a:rPr>
                              <m:t>1    1</m:t>
                            </m:r>
                          </m:e>
                        </m:eqArr>
                      </m:e>
                    </m:d>
                  </m:oMath>
                </a14:m>
                <a:r>
                  <a:rPr lang="zh-CN" altLang="zh-CN" sz="2200" dirty="0"/>
                  <a:t>，</a:t>
                </a:r>
                <a:r>
                  <a:rPr lang="en-US" altLang="zh-CN" sz="2200" b="1" i="1" dirty="0" err="1"/>
                  <a:t>K</a:t>
                </a:r>
                <a:r>
                  <a:rPr lang="en-US" altLang="zh-CN" sz="2200" baseline="-25000" dirty="0" err="1"/>
                  <a:t>2</a:t>
                </a:r>
                <a:r>
                  <a:rPr lang="en-US" altLang="zh-CN" sz="2200" i="1" baseline="-25000" dirty="0" err="1"/>
                  <a:t>b</a:t>
                </a:r>
                <a:r>
                  <a:rPr lang="en-US" altLang="zh-CN" sz="2200" dirty="0"/>
                  <a:t> = </a:t>
                </a:r>
                <a14:m>
                  <m:oMath xmlns:m="http://schemas.openxmlformats.org/officeDocument/2006/math">
                    <m:d>
                      <m:dPr>
                        <m:begChr m:val="["/>
                        <m:endChr m:val="]"/>
                        <m:ctrlPr>
                          <a:rPr lang="zh-CN" altLang="zh-CN" sz="2200" i="1">
                            <a:latin typeface="Cambria Math" panose="02040503050406030204" pitchFamily="18" charset="0"/>
                          </a:rPr>
                        </m:ctrlPr>
                      </m:dPr>
                      <m:e>
                        <m:eqArr>
                          <m:eqArrPr>
                            <m:ctrlPr>
                              <a:rPr lang="zh-CN" altLang="zh-CN" sz="2200" i="1">
                                <a:latin typeface="Cambria Math" panose="02040503050406030204" pitchFamily="18" charset="0"/>
                              </a:rPr>
                            </m:ctrlPr>
                          </m:eqArrPr>
                          <m:e>
                            <m:r>
                              <a:rPr lang="en-US" altLang="zh-CN" sz="2200" i="1">
                                <a:latin typeface="Cambria Math" panose="02040503050406030204" pitchFamily="18" charset="0"/>
                              </a:rPr>
                              <m:t>3    3</m:t>
                            </m:r>
                          </m:e>
                          <m:e>
                            <m:r>
                              <a:rPr lang="en-US" altLang="zh-CN" sz="2200" i="1">
                                <a:latin typeface="Cambria Math" panose="02040503050406030204" pitchFamily="18" charset="0"/>
                              </a:rPr>
                              <m:t>3    3</m:t>
                            </m:r>
                          </m:e>
                        </m:eqArr>
                      </m:e>
                    </m:d>
                  </m:oMath>
                </a14:m>
                <a:r>
                  <a:rPr lang="zh-CN" altLang="zh-CN" sz="2200" dirty="0"/>
                  <a:t>。</a:t>
                </a:r>
              </a:p>
              <a:p>
                <a:r>
                  <a:rPr lang="zh-CN" altLang="zh-CN" sz="2200" dirty="0"/>
                  <a:t>如果将</a:t>
                </a:r>
                <a:r>
                  <a:rPr lang="en-US" altLang="zh-CN" sz="2200" b="1" i="1" dirty="0" err="1"/>
                  <a:t>K</a:t>
                </a:r>
                <a:r>
                  <a:rPr lang="en-US" altLang="zh-CN" sz="2200" baseline="-25000" dirty="0" err="1"/>
                  <a:t>1</a:t>
                </a:r>
                <a:r>
                  <a:rPr lang="zh-CN" altLang="zh-CN" sz="2200" dirty="0"/>
                  <a:t>和</a:t>
                </a:r>
                <a:r>
                  <a:rPr lang="en-US" altLang="zh-CN" sz="2200" b="1" i="1" dirty="0"/>
                  <a:t>K</a:t>
                </a:r>
                <a:r>
                  <a:rPr lang="en-US" altLang="zh-CN" sz="2200" baseline="-25000" dirty="0"/>
                  <a:t>2</a:t>
                </a:r>
                <a:r>
                  <a:rPr lang="zh-CN" altLang="zh-CN" sz="2200" dirty="0"/>
                  <a:t>作为一个卷积层的</a:t>
                </a:r>
                <a:r>
                  <a:rPr lang="zh-CN" altLang="en-US" sz="2200" dirty="0"/>
                  <a:t>两个</a:t>
                </a:r>
                <a:r>
                  <a:rPr lang="zh-CN" altLang="zh-CN" sz="2200" dirty="0"/>
                  <a:t>卷积核，则该卷积层的输入为特征图</a:t>
                </a:r>
                <a:r>
                  <a:rPr lang="en-US" altLang="zh-CN" sz="2200" b="1" i="1" dirty="0"/>
                  <a:t>X</a:t>
                </a:r>
                <a:r>
                  <a:rPr lang="zh-CN" altLang="zh-CN" sz="2200" dirty="0"/>
                  <a:t>，输出为由通道</a:t>
                </a:r>
                <a:r>
                  <a:rPr lang="en-US" altLang="zh-CN" sz="2200" b="1" i="1" dirty="0" err="1"/>
                  <a:t>Y</a:t>
                </a:r>
                <a:r>
                  <a:rPr lang="en-US" altLang="zh-CN" sz="2200" baseline="-25000" dirty="0" err="1"/>
                  <a:t>1</a:t>
                </a:r>
                <a:r>
                  <a:rPr lang="zh-CN" altLang="zh-CN" sz="2200" dirty="0"/>
                  <a:t>和</a:t>
                </a:r>
                <a:r>
                  <a:rPr lang="en-US" altLang="zh-CN" sz="2200" b="1" i="1" dirty="0" err="1"/>
                  <a:t>Y</a:t>
                </a:r>
                <a:r>
                  <a:rPr lang="en-US" altLang="zh-CN" sz="2200" baseline="-25000" dirty="0" err="1"/>
                  <a:t>2</a:t>
                </a:r>
                <a:r>
                  <a:rPr lang="zh-CN" altLang="zh-CN" sz="2200" dirty="0"/>
                  <a:t>构成的特征图</a:t>
                </a:r>
                <a:r>
                  <a:rPr lang="en-US" altLang="zh-CN" sz="2200" b="1" i="1" dirty="0"/>
                  <a:t>Y</a:t>
                </a:r>
                <a:r>
                  <a:rPr lang="zh-CN" altLang="zh-CN" sz="2200" dirty="0"/>
                  <a:t>。</a:t>
                </a:r>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4757584"/>
              </a:xfrm>
              <a:prstGeom prst="rect">
                <a:avLst/>
              </a:prstGeom>
              <a:blipFill>
                <a:blip r:embed="rId3"/>
                <a:stretch>
                  <a:fillRect l="-697" t="-896" b="-179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13102F6-2FF8-481D-A46E-57EAF168B10D}"/>
              </a:ext>
            </a:extLst>
          </p:cNvPr>
          <p:cNvPicPr>
            <a:picLocks noChangeAspect="1"/>
          </p:cNvPicPr>
          <p:nvPr/>
        </p:nvPicPr>
        <p:blipFill>
          <a:blip r:embed="rId4"/>
          <a:stretch>
            <a:fillRect/>
          </a:stretch>
        </p:blipFill>
        <p:spPr>
          <a:xfrm>
            <a:off x="5039360" y="2277110"/>
            <a:ext cx="1521364" cy="1151890"/>
          </a:xfrm>
          <a:prstGeom prst="rect">
            <a:avLst/>
          </a:prstGeom>
        </p:spPr>
      </p:pic>
    </p:spTree>
    <p:extLst>
      <p:ext uri="{BB962C8B-B14F-4D97-AF65-F5344CB8AC3E}">
        <p14:creationId xmlns:p14="http://schemas.microsoft.com/office/powerpoint/2010/main" val="83042821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4.2.2  </a:t>
            </a:r>
            <a:r>
              <a:rPr lang="zh-CN" altLang="zh-CN" sz="2800" b="1" dirty="0">
                <a:solidFill>
                  <a:srgbClr val="C00000"/>
                </a:solidFill>
              </a:rPr>
              <a:t>多通道卷积</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139321"/>
          </a:xfrm>
          <a:prstGeom prst="rect">
            <a:avLst/>
          </a:prstGeom>
          <a:noFill/>
        </p:spPr>
        <p:txBody>
          <a:bodyPr wrap="square" rtlCol="0">
            <a:spAutoFit/>
          </a:bodyPr>
          <a:lstStyle/>
          <a:p>
            <a:r>
              <a:rPr lang="zh-CN" altLang="en-US" sz="2200" b="1" dirty="0">
                <a:solidFill>
                  <a:srgbClr val="0033CC"/>
                </a:solidFill>
              </a:rPr>
              <a:t>计算</a:t>
            </a:r>
            <a:r>
              <a:rPr lang="zh-CN" altLang="zh-CN" sz="2200" b="1" dirty="0">
                <a:solidFill>
                  <a:srgbClr val="0033CC"/>
                </a:solidFill>
              </a:rPr>
              <a:t>一个卷积层包含的参数总数（参数量）</a:t>
            </a:r>
            <a:r>
              <a:rPr lang="zh-CN" altLang="en-US" sz="2200" b="1" dirty="0">
                <a:solidFill>
                  <a:srgbClr val="0033CC"/>
                </a:solidFill>
              </a:rPr>
              <a:t>的方法</a:t>
            </a:r>
            <a:r>
              <a:rPr lang="zh-CN" altLang="zh-CN" sz="2200" dirty="0"/>
              <a:t>：对于给定的卷积层，假设其输入是通道数为</a:t>
            </a:r>
            <a:r>
              <a:rPr lang="en-US" altLang="zh-CN" sz="2200" i="1" dirty="0"/>
              <a:t>d</a:t>
            </a:r>
            <a:r>
              <a:rPr lang="zh-CN" altLang="zh-CN" sz="2200" dirty="0"/>
              <a:t>的特征图</a:t>
            </a:r>
            <a:r>
              <a:rPr lang="en-US" altLang="zh-CN" sz="2200" b="1" i="1" dirty="0"/>
              <a:t>X</a:t>
            </a:r>
            <a:r>
              <a:rPr lang="zh-CN" altLang="zh-CN" sz="2200" dirty="0"/>
              <a:t>，设置了</a:t>
            </a:r>
            <a:r>
              <a:rPr lang="en-US" altLang="zh-CN" sz="2200" i="1" dirty="0"/>
              <a:t>n</a:t>
            </a:r>
            <a:r>
              <a:rPr lang="zh-CN" altLang="zh-CN" sz="2200" dirty="0"/>
              <a:t>个</a:t>
            </a:r>
            <a:r>
              <a:rPr lang="en-US" altLang="zh-CN" sz="2200" i="1" dirty="0"/>
              <a:t>F</a:t>
            </a:r>
            <a:r>
              <a:rPr lang="zh-CN" altLang="zh-CN" sz="2200" dirty="0"/>
              <a:t>阶卷积核，则该卷积层中参数个数为：</a:t>
            </a:r>
          </a:p>
          <a:p>
            <a:r>
              <a:rPr lang="en-US" altLang="zh-CN" sz="2200" dirty="0"/>
              <a:t> </a:t>
            </a:r>
            <a:endParaRPr lang="zh-CN" altLang="zh-CN" sz="2200" dirty="0"/>
          </a:p>
          <a:p>
            <a:pPr algn="ctr"/>
            <a:r>
              <a:rPr lang="en-US" altLang="zh-CN" sz="2200" b="1" i="1" dirty="0" err="1">
                <a:solidFill>
                  <a:srgbClr val="0033CC"/>
                </a:solidFill>
              </a:rPr>
              <a:t>n</a:t>
            </a:r>
            <a:r>
              <a:rPr lang="en-US" altLang="zh-CN" sz="2200" b="1" dirty="0" err="1">
                <a:solidFill>
                  <a:srgbClr val="0033CC"/>
                </a:solidFill>
              </a:rPr>
              <a:t>×</a:t>
            </a:r>
            <a:r>
              <a:rPr lang="en-US" altLang="zh-CN" sz="2200" b="1" i="1" dirty="0" err="1">
                <a:solidFill>
                  <a:srgbClr val="0033CC"/>
                </a:solidFill>
              </a:rPr>
              <a:t>d</a:t>
            </a:r>
            <a:r>
              <a:rPr lang="en-US" altLang="zh-CN" sz="2200" b="1" dirty="0" err="1">
                <a:solidFill>
                  <a:srgbClr val="0033CC"/>
                </a:solidFill>
              </a:rPr>
              <a:t>×</a:t>
            </a:r>
            <a:r>
              <a:rPr lang="en-US" altLang="zh-CN" sz="2200" b="1" i="1" dirty="0" err="1">
                <a:solidFill>
                  <a:srgbClr val="0033CC"/>
                </a:solidFill>
              </a:rPr>
              <a:t>F</a:t>
            </a:r>
            <a:r>
              <a:rPr lang="en-US" altLang="zh-CN" sz="2200" b="1" dirty="0" err="1">
                <a:solidFill>
                  <a:srgbClr val="0033CC"/>
                </a:solidFill>
              </a:rPr>
              <a:t>×</a:t>
            </a:r>
            <a:r>
              <a:rPr lang="en-US" altLang="zh-CN" sz="2200" b="1" i="1" dirty="0" err="1">
                <a:solidFill>
                  <a:srgbClr val="0033CC"/>
                </a:solidFill>
              </a:rPr>
              <a:t>F</a:t>
            </a:r>
            <a:r>
              <a:rPr lang="en-US" altLang="zh-CN" sz="2200" b="1" dirty="0" err="1">
                <a:solidFill>
                  <a:srgbClr val="0033CC"/>
                </a:solidFill>
              </a:rPr>
              <a:t>+</a:t>
            </a:r>
            <a:r>
              <a:rPr lang="en-US" altLang="zh-CN" sz="2200" b="1" i="1" dirty="0" err="1">
                <a:solidFill>
                  <a:srgbClr val="0033CC"/>
                </a:solidFill>
              </a:rPr>
              <a:t>n</a:t>
            </a:r>
            <a:endParaRPr lang="zh-CN" altLang="zh-CN" sz="2200" dirty="0">
              <a:solidFill>
                <a:srgbClr val="0033CC"/>
              </a:solidFill>
            </a:endParaRPr>
          </a:p>
          <a:p>
            <a:r>
              <a:rPr lang="en-US" altLang="zh-CN" sz="2200" dirty="0"/>
              <a:t> </a:t>
            </a:r>
            <a:endParaRPr lang="zh-CN" altLang="zh-CN" sz="2200" dirty="0"/>
          </a:p>
          <a:p>
            <a:r>
              <a:rPr lang="zh-CN" altLang="en-US" sz="2200" b="1" dirty="0"/>
              <a:t>说明：</a:t>
            </a:r>
            <a:r>
              <a:rPr lang="zh-CN" altLang="zh-CN" sz="2200" dirty="0"/>
              <a:t>卷积核的一个通道就有</a:t>
            </a:r>
            <a:r>
              <a:rPr lang="en-US" altLang="zh-CN" sz="2200" i="1" dirty="0" err="1"/>
              <a:t>F</a:t>
            </a:r>
            <a:r>
              <a:rPr lang="en-US" altLang="zh-CN" sz="2200" dirty="0" err="1"/>
              <a:t>×</a:t>
            </a:r>
            <a:r>
              <a:rPr lang="en-US" altLang="zh-CN" sz="2200" i="1" dirty="0" err="1"/>
              <a:t>F</a:t>
            </a:r>
            <a:r>
              <a:rPr lang="zh-CN" altLang="zh-CN" sz="2200" dirty="0"/>
              <a:t>个参数，一个深度为</a:t>
            </a:r>
            <a:r>
              <a:rPr lang="en-US" altLang="zh-CN" sz="2200" i="1" dirty="0"/>
              <a:t>d</a:t>
            </a:r>
            <a:r>
              <a:rPr lang="zh-CN" altLang="zh-CN" sz="2200" dirty="0"/>
              <a:t>的卷积核一共有</a:t>
            </a:r>
            <a:r>
              <a:rPr lang="en-US" altLang="zh-CN" sz="2200" i="1" dirty="0" err="1"/>
              <a:t>d</a:t>
            </a:r>
            <a:r>
              <a:rPr lang="en-US" altLang="zh-CN" sz="2200" dirty="0" err="1"/>
              <a:t>×</a:t>
            </a:r>
            <a:r>
              <a:rPr lang="en-US" altLang="zh-CN" sz="2200" i="1" dirty="0" err="1"/>
              <a:t>F</a:t>
            </a:r>
            <a:r>
              <a:rPr lang="en-US" altLang="zh-CN" sz="2200" dirty="0" err="1"/>
              <a:t>×</a:t>
            </a:r>
            <a:r>
              <a:rPr lang="en-US" altLang="zh-CN" sz="2200" i="1" dirty="0" err="1"/>
              <a:t>F</a:t>
            </a:r>
            <a:r>
              <a:rPr lang="zh-CN" altLang="zh-CN" sz="2200" dirty="0"/>
              <a:t>个参数，因而</a:t>
            </a:r>
            <a:r>
              <a:rPr lang="en-US" altLang="zh-CN" sz="2200" i="1" dirty="0"/>
              <a:t>n</a:t>
            </a:r>
            <a:r>
              <a:rPr lang="zh-CN" altLang="zh-CN" sz="2200" dirty="0"/>
              <a:t>个</a:t>
            </a:r>
            <a:r>
              <a:rPr lang="en-US" altLang="zh-CN" sz="2200" i="1" dirty="0"/>
              <a:t>F</a:t>
            </a:r>
            <a:r>
              <a:rPr lang="zh-CN" altLang="zh-CN" sz="2200" dirty="0"/>
              <a:t>阶卷积核一共有</a:t>
            </a:r>
            <a:r>
              <a:rPr lang="en-US" altLang="zh-CN" sz="2200" i="1" dirty="0" err="1"/>
              <a:t>n</a:t>
            </a:r>
            <a:r>
              <a:rPr lang="en-US" altLang="zh-CN" sz="2200" dirty="0" err="1"/>
              <a:t>×</a:t>
            </a:r>
            <a:r>
              <a:rPr lang="en-US" altLang="zh-CN" sz="2200" i="1" dirty="0" err="1"/>
              <a:t>d</a:t>
            </a:r>
            <a:r>
              <a:rPr lang="en-US" altLang="zh-CN" sz="2200" dirty="0" err="1"/>
              <a:t>×</a:t>
            </a:r>
            <a:r>
              <a:rPr lang="en-US" altLang="zh-CN" sz="2200" i="1" dirty="0" err="1"/>
              <a:t>F</a:t>
            </a:r>
            <a:r>
              <a:rPr lang="en-US" altLang="zh-CN" sz="2200" dirty="0" err="1"/>
              <a:t>×</a:t>
            </a:r>
            <a:r>
              <a:rPr lang="en-US" altLang="zh-CN" sz="2200" i="1" dirty="0" err="1"/>
              <a:t>F</a:t>
            </a:r>
            <a:r>
              <a:rPr lang="zh-CN" altLang="zh-CN" sz="2200" dirty="0"/>
              <a:t>个参数，再加上每个卷积核都有一个偏置项，因此该卷积层总共有</a:t>
            </a:r>
            <a:r>
              <a:rPr lang="en-US" altLang="zh-CN" sz="2200" i="1" dirty="0" err="1"/>
              <a:t>n</a:t>
            </a:r>
            <a:r>
              <a:rPr lang="en-US" altLang="zh-CN" sz="2200" dirty="0" err="1"/>
              <a:t>×</a:t>
            </a:r>
            <a:r>
              <a:rPr lang="en-US" altLang="zh-CN" sz="2200" i="1" dirty="0" err="1"/>
              <a:t>d</a:t>
            </a:r>
            <a:r>
              <a:rPr lang="en-US" altLang="zh-CN" sz="2200" dirty="0" err="1"/>
              <a:t>×</a:t>
            </a:r>
            <a:r>
              <a:rPr lang="en-US" altLang="zh-CN" sz="2200" i="1" dirty="0" err="1"/>
              <a:t>F</a:t>
            </a:r>
            <a:r>
              <a:rPr lang="en-US" altLang="zh-CN" sz="2200" dirty="0" err="1"/>
              <a:t>×</a:t>
            </a:r>
            <a:r>
              <a:rPr lang="en-US" altLang="zh-CN" sz="2200" i="1" dirty="0" err="1"/>
              <a:t>F</a:t>
            </a:r>
            <a:r>
              <a:rPr lang="en-US" altLang="zh-CN" sz="2200" dirty="0" err="1"/>
              <a:t>+</a:t>
            </a:r>
            <a:r>
              <a:rPr lang="en-US" altLang="zh-CN" sz="2200" i="1" dirty="0" err="1"/>
              <a:t>n</a:t>
            </a:r>
            <a:r>
              <a:rPr lang="zh-CN" altLang="zh-CN" sz="2200" dirty="0"/>
              <a:t>个参数。当然，如果不设置偏置项，则参数量为</a:t>
            </a:r>
            <a:r>
              <a:rPr lang="en-US" altLang="zh-CN" sz="2200" i="1" dirty="0" err="1"/>
              <a:t>n</a:t>
            </a:r>
            <a:r>
              <a:rPr lang="en-US" altLang="zh-CN" sz="2200" dirty="0" err="1"/>
              <a:t>×</a:t>
            </a:r>
            <a:r>
              <a:rPr lang="en-US" altLang="zh-CN" sz="2200" i="1" dirty="0" err="1"/>
              <a:t>d</a:t>
            </a:r>
            <a:r>
              <a:rPr lang="en-US" altLang="zh-CN" sz="2200" dirty="0" err="1"/>
              <a:t>×</a:t>
            </a:r>
            <a:r>
              <a:rPr lang="en-US" altLang="zh-CN" sz="2200" i="1" dirty="0" err="1"/>
              <a:t>F</a:t>
            </a:r>
            <a:r>
              <a:rPr lang="en-US" altLang="zh-CN" sz="2200" dirty="0" err="1"/>
              <a:t>×</a:t>
            </a:r>
            <a:r>
              <a:rPr lang="en-US" altLang="zh-CN" sz="2200" i="1" dirty="0" err="1"/>
              <a:t>F</a:t>
            </a:r>
            <a:r>
              <a:rPr lang="zh-CN" altLang="zh-CN" sz="2200" dirty="0"/>
              <a:t>。</a:t>
            </a:r>
          </a:p>
          <a:p>
            <a:r>
              <a:rPr lang="en-US" altLang="zh-CN" sz="2200" dirty="0"/>
              <a:t> </a:t>
            </a:r>
            <a:endParaRPr lang="zh-CN" altLang="zh-CN" sz="2200" b="1" dirty="0"/>
          </a:p>
        </p:txBody>
      </p:sp>
    </p:spTree>
    <p:extLst>
      <p:ext uri="{BB962C8B-B14F-4D97-AF65-F5344CB8AC3E}">
        <p14:creationId xmlns:p14="http://schemas.microsoft.com/office/powerpoint/2010/main" val="334608611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493538"/>
          </a:xfrm>
          <a:prstGeom prst="rect">
            <a:avLst/>
          </a:prstGeom>
          <a:noFill/>
        </p:spPr>
        <p:txBody>
          <a:bodyPr wrap="square" rtlCol="0">
            <a:spAutoFit/>
          </a:bodyPr>
          <a:lstStyle/>
          <a:p>
            <a:r>
              <a:rPr lang="en-US" altLang="zh-CN" sz="2200" b="1" dirty="0">
                <a:solidFill>
                  <a:srgbClr val="0033CC"/>
                </a:solidFill>
              </a:rPr>
              <a:t>1. </a:t>
            </a:r>
            <a:r>
              <a:rPr lang="zh-CN" altLang="zh-CN" sz="2200" b="1" dirty="0">
                <a:solidFill>
                  <a:srgbClr val="0033CC"/>
                </a:solidFill>
              </a:rPr>
              <a:t>卷积层的定义及其参数量的计算</a:t>
            </a:r>
          </a:p>
          <a:p>
            <a:r>
              <a:rPr lang="zh-CN" altLang="zh-CN" sz="2200" dirty="0"/>
              <a:t>在</a:t>
            </a:r>
            <a:r>
              <a:rPr lang="en-US" altLang="zh-CN" sz="2200" dirty="0" err="1"/>
              <a:t>PyTorch</a:t>
            </a:r>
            <a:r>
              <a:rPr lang="zh-CN" altLang="zh-CN" sz="2200" dirty="0"/>
              <a:t>中，二维卷积的定义是利用</a:t>
            </a:r>
            <a:r>
              <a:rPr lang="en-US" altLang="zh-CN" sz="2200" dirty="0" err="1"/>
              <a:t>nn.Conv2d</a:t>
            </a:r>
            <a:r>
              <a:rPr lang="en-US" altLang="zh-CN" sz="2200" dirty="0"/>
              <a:t>()</a:t>
            </a:r>
            <a:r>
              <a:rPr lang="zh-CN" altLang="zh-CN" sz="2200" dirty="0"/>
              <a:t>函数来完成的。我们先看看该函数的使用方法。</a:t>
            </a:r>
            <a:r>
              <a:rPr lang="en-US" altLang="zh-CN" sz="2200" dirty="0" err="1"/>
              <a:t>nn.Conv2d</a:t>
            </a:r>
            <a:r>
              <a:rPr lang="en-US" altLang="zh-CN" sz="2200" dirty="0"/>
              <a:t>()</a:t>
            </a:r>
            <a:r>
              <a:rPr lang="zh-CN" altLang="zh-CN" sz="2200" dirty="0"/>
              <a:t>函数的参数格式如下：</a:t>
            </a:r>
          </a:p>
          <a:p>
            <a:r>
              <a:rPr lang="en-US" altLang="zh-CN" sz="2200" dirty="0"/>
              <a:t> </a:t>
            </a:r>
            <a:endParaRPr lang="zh-CN" altLang="zh-CN" sz="2200" dirty="0"/>
          </a:p>
          <a:p>
            <a:r>
              <a:rPr lang="en-US" altLang="zh-CN" sz="2200" b="1" dirty="0" err="1"/>
              <a:t>nn.Conv2d</a:t>
            </a:r>
            <a:r>
              <a:rPr lang="en-US" altLang="zh-CN" sz="2200" b="1" dirty="0"/>
              <a:t>(</a:t>
            </a:r>
            <a:r>
              <a:rPr lang="en-US" altLang="zh-CN" sz="2200" b="1" dirty="0" err="1"/>
              <a:t>in_channels</a:t>
            </a:r>
            <a:r>
              <a:rPr lang="en-US" altLang="zh-CN" sz="2200" b="1" dirty="0"/>
              <a:t>, </a:t>
            </a:r>
            <a:r>
              <a:rPr lang="en-US" altLang="zh-CN" sz="2200" b="1" dirty="0" err="1"/>
              <a:t>out_channels</a:t>
            </a:r>
            <a:r>
              <a:rPr lang="en-US" altLang="zh-CN" sz="2200" b="1" dirty="0"/>
              <a:t>, </a:t>
            </a:r>
            <a:r>
              <a:rPr lang="en-US" altLang="zh-CN" sz="2200" b="1" dirty="0" err="1"/>
              <a:t>kernel_size</a:t>
            </a:r>
            <a:r>
              <a:rPr lang="en-US" altLang="zh-CN" sz="2200" b="1" dirty="0"/>
              <a:t>, stride=1, padding=0)</a:t>
            </a:r>
            <a:endParaRPr lang="zh-CN" altLang="zh-CN" sz="2200" dirty="0"/>
          </a:p>
          <a:p>
            <a:r>
              <a:rPr lang="en-US" altLang="zh-CN" sz="2200" dirty="0"/>
              <a:t> </a:t>
            </a:r>
          </a:p>
          <a:p>
            <a:r>
              <a:rPr lang="zh-CN" altLang="zh-CN" sz="2200" b="1" dirty="0"/>
              <a:t>其参数意义：</a:t>
            </a:r>
          </a:p>
          <a:p>
            <a:pPr marL="285750" lvl="0" indent="-285750">
              <a:buFont typeface="Arial" panose="020B0604020202020204" pitchFamily="34" charset="0"/>
              <a:buChar char="•"/>
            </a:pPr>
            <a:r>
              <a:rPr lang="en-US" altLang="zh-CN" sz="2200" dirty="0" err="1"/>
              <a:t>in_channels</a:t>
            </a:r>
            <a:r>
              <a:rPr lang="zh-CN" altLang="zh-CN" sz="2200" dirty="0"/>
              <a:t>：输入的通道数</a:t>
            </a:r>
            <a:endParaRPr lang="en-US" altLang="zh-CN" sz="2200" dirty="0"/>
          </a:p>
          <a:p>
            <a:pPr marL="285750" lvl="0" indent="-285750">
              <a:buFont typeface="Arial" panose="020B0604020202020204" pitchFamily="34" charset="0"/>
              <a:buChar char="•"/>
            </a:pPr>
            <a:r>
              <a:rPr lang="en-US" altLang="zh-CN" sz="2200" dirty="0" err="1"/>
              <a:t>out_channels</a:t>
            </a:r>
            <a:r>
              <a:rPr lang="zh-CN" altLang="zh-CN" sz="2200" dirty="0"/>
              <a:t>：输出的通道数</a:t>
            </a:r>
          </a:p>
          <a:p>
            <a:pPr marL="285750" lvl="0" indent="-285750">
              <a:buFont typeface="Arial" panose="020B0604020202020204" pitchFamily="34" charset="0"/>
              <a:buChar char="•"/>
            </a:pPr>
            <a:r>
              <a:rPr lang="en-US" altLang="zh-CN" sz="2200" dirty="0" err="1"/>
              <a:t>kernel_size</a:t>
            </a:r>
            <a:r>
              <a:rPr lang="zh-CN" altLang="zh-CN" sz="2200" dirty="0"/>
              <a:t>：卷积核的大小</a:t>
            </a:r>
          </a:p>
          <a:p>
            <a:pPr marL="285750" lvl="0" indent="-285750">
              <a:buFont typeface="Arial" panose="020B0604020202020204" pitchFamily="34" charset="0"/>
              <a:buChar char="•"/>
            </a:pPr>
            <a:r>
              <a:rPr lang="en-US" altLang="zh-CN" sz="2200" dirty="0"/>
              <a:t>stride</a:t>
            </a:r>
            <a:r>
              <a:rPr lang="zh-CN" altLang="zh-CN" sz="2200" dirty="0"/>
              <a:t>：卷积的步长，默认值为</a:t>
            </a:r>
            <a:r>
              <a:rPr lang="en-US" altLang="zh-CN" sz="2200" dirty="0"/>
              <a:t>1</a:t>
            </a:r>
            <a:r>
              <a:rPr lang="zh-CN" altLang="zh-CN" sz="2200" dirty="0"/>
              <a:t>。</a:t>
            </a:r>
          </a:p>
          <a:p>
            <a:pPr marL="285750" lvl="0" indent="-285750">
              <a:buFont typeface="Arial" panose="020B0604020202020204" pitchFamily="34" charset="0"/>
              <a:buChar char="•"/>
            </a:pPr>
            <a:r>
              <a:rPr lang="en-US" altLang="zh-CN" sz="2200" dirty="0"/>
              <a:t>padding</a:t>
            </a:r>
            <a:r>
              <a:rPr lang="zh-CN" altLang="zh-CN" sz="2200" dirty="0"/>
              <a:t>：填充</a:t>
            </a:r>
            <a:r>
              <a:rPr lang="en-US" altLang="zh-CN" sz="2200" dirty="0"/>
              <a:t>0</a:t>
            </a:r>
            <a:r>
              <a:rPr lang="zh-CN" altLang="zh-CN" sz="2200" dirty="0"/>
              <a:t>的圈数，默认值为</a:t>
            </a:r>
            <a:r>
              <a:rPr lang="en-US" altLang="zh-CN" sz="2200" dirty="0"/>
              <a:t>0</a:t>
            </a:r>
            <a:endParaRPr lang="zh-CN" altLang="zh-CN" sz="2200" dirty="0"/>
          </a:p>
          <a:p>
            <a:endParaRPr lang="zh-CN" altLang="zh-CN" sz="2200" b="1" dirty="0"/>
          </a:p>
        </p:txBody>
      </p:sp>
    </p:spTree>
    <p:extLst>
      <p:ext uri="{BB962C8B-B14F-4D97-AF65-F5344CB8AC3E}">
        <p14:creationId xmlns:p14="http://schemas.microsoft.com/office/powerpoint/2010/main" val="324730310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668760"/>
            <a:ext cx="11373594" cy="4832092"/>
          </a:xfrm>
          <a:prstGeom prst="rect">
            <a:avLst/>
          </a:prstGeom>
          <a:noFill/>
        </p:spPr>
        <p:txBody>
          <a:bodyPr wrap="square" rtlCol="0">
            <a:spAutoFit/>
          </a:bodyPr>
          <a:lstStyle/>
          <a:p>
            <a:r>
              <a:rPr lang="zh-CN" altLang="zh-CN" sz="2200" dirty="0"/>
              <a:t>该函数定义的卷积层的参数总数为：</a:t>
            </a:r>
          </a:p>
          <a:p>
            <a:r>
              <a:rPr lang="en-US" altLang="zh-CN" sz="2200" dirty="0"/>
              <a:t> </a:t>
            </a:r>
            <a:endParaRPr lang="zh-CN" altLang="zh-CN" sz="2200" dirty="0"/>
          </a:p>
          <a:p>
            <a:r>
              <a:rPr lang="en-US" altLang="zh-CN" sz="2200" b="1" dirty="0" err="1">
                <a:solidFill>
                  <a:srgbClr val="0033CC"/>
                </a:solidFill>
              </a:rPr>
              <a:t>out_channels×in_channels×kernel_size×kernel_size+out_channels</a:t>
            </a:r>
            <a:endParaRPr lang="zh-CN" altLang="zh-CN" sz="2200" b="1" dirty="0">
              <a:solidFill>
                <a:srgbClr val="0033CC"/>
              </a:solidFill>
            </a:endParaRPr>
          </a:p>
          <a:p>
            <a:r>
              <a:rPr lang="en-US" altLang="zh-CN" sz="2200" dirty="0"/>
              <a:t> </a:t>
            </a:r>
            <a:endParaRPr lang="zh-CN" altLang="zh-CN" sz="2200" dirty="0"/>
          </a:p>
          <a:p>
            <a:r>
              <a:rPr lang="zh-CN" altLang="zh-CN" sz="2200" dirty="0"/>
              <a:t>例如，下面函数表示输入特征图的通道数为</a:t>
            </a:r>
            <a:r>
              <a:rPr lang="en-US" altLang="zh-CN" sz="2200" dirty="0"/>
              <a:t>4</a:t>
            </a:r>
            <a:r>
              <a:rPr lang="zh-CN" altLang="zh-CN" sz="2200" dirty="0"/>
              <a:t>，输出通道数为</a:t>
            </a:r>
            <a:r>
              <a:rPr lang="en-US" altLang="zh-CN" sz="2200" dirty="0"/>
              <a:t>16</a:t>
            </a:r>
            <a:r>
              <a:rPr lang="zh-CN" altLang="zh-CN" sz="2200" dirty="0"/>
              <a:t>（同时也意味着有</a:t>
            </a:r>
            <a:r>
              <a:rPr lang="en-US" altLang="zh-CN" sz="2200" dirty="0"/>
              <a:t>16</a:t>
            </a:r>
            <a:r>
              <a:rPr lang="zh-CN" altLang="zh-CN" sz="2200" dirty="0"/>
              <a:t>个卷积核），卷积核规模为</a:t>
            </a:r>
            <a:r>
              <a:rPr lang="en-US" altLang="zh-CN" sz="2200" dirty="0"/>
              <a:t>3×3</a:t>
            </a:r>
            <a:r>
              <a:rPr lang="zh-CN" altLang="zh-CN" sz="2200" dirty="0"/>
              <a:t>，步长为</a:t>
            </a:r>
            <a:r>
              <a:rPr lang="en-US" altLang="zh-CN" sz="2200" dirty="0"/>
              <a:t>1</a:t>
            </a:r>
            <a:r>
              <a:rPr lang="zh-CN" altLang="zh-CN" sz="2200" dirty="0"/>
              <a:t>，没有填充：</a:t>
            </a:r>
          </a:p>
          <a:p>
            <a:r>
              <a:rPr lang="en-US" altLang="zh-CN" sz="2200" dirty="0"/>
              <a:t> </a:t>
            </a:r>
            <a:endParaRPr lang="zh-CN" altLang="zh-CN" sz="2200" dirty="0"/>
          </a:p>
          <a:p>
            <a:r>
              <a:rPr lang="en-US" altLang="zh-CN" sz="2200" dirty="0" err="1">
                <a:solidFill>
                  <a:srgbClr val="00B050"/>
                </a:solidFill>
              </a:rPr>
              <a:t>nn.Conv2d</a:t>
            </a:r>
            <a:r>
              <a:rPr lang="en-US" altLang="zh-CN" sz="2200" dirty="0">
                <a:solidFill>
                  <a:srgbClr val="00B050"/>
                </a:solidFill>
              </a:rPr>
              <a:t>(</a:t>
            </a:r>
            <a:r>
              <a:rPr lang="en-US" altLang="zh-CN" sz="2200" dirty="0" err="1">
                <a:solidFill>
                  <a:srgbClr val="00B050"/>
                </a:solidFill>
              </a:rPr>
              <a:t>in_channels</a:t>
            </a:r>
            <a:r>
              <a:rPr lang="en-US" altLang="zh-CN" sz="2200" dirty="0">
                <a:solidFill>
                  <a:srgbClr val="00B050"/>
                </a:solidFill>
              </a:rPr>
              <a:t>=4, </a:t>
            </a:r>
            <a:r>
              <a:rPr lang="en-US" altLang="zh-CN" sz="2200" dirty="0" err="1">
                <a:solidFill>
                  <a:srgbClr val="00B050"/>
                </a:solidFill>
              </a:rPr>
              <a:t>out_channels</a:t>
            </a:r>
            <a:r>
              <a:rPr lang="en-US" altLang="zh-CN" sz="2200" dirty="0">
                <a:solidFill>
                  <a:srgbClr val="00B050"/>
                </a:solidFill>
              </a:rPr>
              <a:t>=16, </a:t>
            </a:r>
            <a:r>
              <a:rPr lang="en-US" altLang="zh-CN" sz="2200" dirty="0" err="1">
                <a:solidFill>
                  <a:srgbClr val="00B050"/>
                </a:solidFill>
              </a:rPr>
              <a:t>kernel_size</a:t>
            </a:r>
            <a:r>
              <a:rPr lang="en-US" altLang="zh-CN" sz="2200" dirty="0">
                <a:solidFill>
                  <a:srgbClr val="00B050"/>
                </a:solidFill>
              </a:rPr>
              <a:t>=3, stride=1, padding=0) </a:t>
            </a:r>
            <a:endParaRPr lang="zh-CN" altLang="zh-CN" sz="2200" dirty="0">
              <a:solidFill>
                <a:srgbClr val="00B050"/>
              </a:solidFill>
            </a:endParaRPr>
          </a:p>
          <a:p>
            <a:r>
              <a:rPr lang="en-US" altLang="zh-CN" sz="2200" dirty="0"/>
              <a:t> </a:t>
            </a:r>
            <a:endParaRPr lang="zh-CN" altLang="zh-CN" sz="2200" dirty="0"/>
          </a:p>
          <a:p>
            <a:r>
              <a:rPr lang="zh-CN" altLang="zh-CN" sz="2200" dirty="0"/>
              <a:t>该语句等价于下面的语句：</a:t>
            </a:r>
          </a:p>
          <a:p>
            <a:r>
              <a:rPr lang="en-US" altLang="zh-CN" sz="2200" dirty="0"/>
              <a:t> </a:t>
            </a:r>
            <a:endParaRPr lang="zh-CN" altLang="zh-CN" sz="2200" dirty="0"/>
          </a:p>
          <a:p>
            <a:r>
              <a:rPr lang="en-US" altLang="zh-CN" sz="2200" dirty="0" err="1">
                <a:solidFill>
                  <a:srgbClr val="00B050"/>
                </a:solidFill>
              </a:rPr>
              <a:t>nn.Conv2d</a:t>
            </a:r>
            <a:r>
              <a:rPr lang="en-US" altLang="zh-CN" sz="2200" dirty="0">
                <a:solidFill>
                  <a:srgbClr val="00B050"/>
                </a:solidFill>
              </a:rPr>
              <a:t>(4, 16, 3) </a:t>
            </a:r>
            <a:endParaRPr lang="zh-CN" altLang="zh-CN" sz="2200" dirty="0">
              <a:solidFill>
                <a:srgbClr val="00B050"/>
              </a:solidFill>
            </a:endParaRPr>
          </a:p>
          <a:p>
            <a:r>
              <a:rPr lang="en-US" altLang="zh-CN" sz="2200" dirty="0"/>
              <a:t> </a:t>
            </a:r>
            <a:endParaRPr lang="zh-CN" altLang="zh-CN" sz="2200" dirty="0"/>
          </a:p>
          <a:p>
            <a:r>
              <a:rPr lang="zh-CN" altLang="zh-CN" sz="2200" dirty="0"/>
              <a:t>该语句定义的卷积层一共有</a:t>
            </a:r>
            <a:r>
              <a:rPr lang="en-US" altLang="zh-CN" sz="2200" dirty="0"/>
              <a:t>16×4×3×3+16=592</a:t>
            </a:r>
            <a:r>
              <a:rPr lang="zh-CN" altLang="zh-CN" sz="2200" dirty="0"/>
              <a:t>个参数。</a:t>
            </a:r>
            <a:endParaRPr lang="zh-CN" altLang="zh-CN" sz="2200" b="1" dirty="0"/>
          </a:p>
        </p:txBody>
      </p:sp>
    </p:spTree>
    <p:extLst>
      <p:ext uri="{BB962C8B-B14F-4D97-AF65-F5344CB8AC3E}">
        <p14:creationId xmlns:p14="http://schemas.microsoft.com/office/powerpoint/2010/main" val="339878919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4.1  </a:t>
            </a:r>
            <a:r>
              <a:rPr lang="zh-CN" altLang="en-US" b="1" dirty="0">
                <a:solidFill>
                  <a:srgbClr val="C00000"/>
                </a:solidFill>
                <a:latin typeface="微软雅黑" panose="020B0503020204020204" pitchFamily="34" charset="-122"/>
                <a:ea typeface="微软雅黑" panose="020B0503020204020204" pitchFamily="34" charset="-122"/>
              </a:rPr>
              <a:t>一个简单的卷积神经网络</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手写数字识别</a:t>
            </a:r>
          </a:p>
          <a:p>
            <a:pPr>
              <a:lnSpc>
                <a:spcPct val="150000"/>
              </a:lnSpc>
              <a:buNone/>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卷积神经网络的主要操作</a:t>
            </a:r>
          </a:p>
          <a:p>
            <a:pPr>
              <a:lnSpc>
                <a:spcPct val="150000"/>
              </a:lnSpc>
              <a:buNone/>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卷积神经网络的设计方法</a:t>
            </a:r>
          </a:p>
          <a:p>
            <a:pPr>
              <a:lnSpc>
                <a:spcPct val="150000"/>
              </a:lnSpc>
              <a:buNone/>
            </a:pPr>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过拟合及其解决方法</a:t>
            </a:r>
            <a:endParaRPr lang="en-US" altLang="zh-CN" b="1"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36273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821160"/>
            <a:ext cx="11373594" cy="2462213"/>
          </a:xfrm>
          <a:prstGeom prst="rect">
            <a:avLst/>
          </a:prstGeom>
          <a:noFill/>
        </p:spPr>
        <p:txBody>
          <a:bodyPr wrap="square" rtlCol="0">
            <a:spAutoFit/>
          </a:bodyPr>
          <a:lstStyle/>
          <a:p>
            <a:r>
              <a:rPr lang="zh-CN" altLang="zh-CN" sz="2200" dirty="0"/>
              <a:t>为验证参数个数，执行下列代码：</a:t>
            </a:r>
          </a:p>
          <a:p>
            <a:r>
              <a:rPr lang="en-US" altLang="zh-CN" sz="2200" dirty="0"/>
              <a:t> </a:t>
            </a:r>
            <a:endParaRPr lang="zh-CN" altLang="zh-CN" sz="2200" dirty="0"/>
          </a:p>
          <a:p>
            <a:r>
              <a:rPr lang="en-US" altLang="zh-CN" sz="2200" dirty="0" err="1">
                <a:solidFill>
                  <a:srgbClr val="00B050"/>
                </a:solidFill>
              </a:rPr>
              <a:t>conv1</a:t>
            </a:r>
            <a:r>
              <a:rPr lang="en-US" altLang="zh-CN" sz="2200" dirty="0">
                <a:solidFill>
                  <a:srgbClr val="00B050"/>
                </a:solidFill>
              </a:rPr>
              <a:t> = </a:t>
            </a:r>
            <a:r>
              <a:rPr lang="en-US" altLang="zh-CN" sz="2200" dirty="0" err="1">
                <a:solidFill>
                  <a:srgbClr val="00B050"/>
                </a:solidFill>
              </a:rPr>
              <a:t>nn.Conv2d</a:t>
            </a:r>
            <a:r>
              <a:rPr lang="en-US" altLang="zh-CN" sz="2200" dirty="0">
                <a:solidFill>
                  <a:srgbClr val="00B050"/>
                </a:solidFill>
              </a:rPr>
              <a:t>(4, 16, 3)</a:t>
            </a:r>
            <a:endParaRPr lang="zh-CN" altLang="zh-CN" sz="2200" dirty="0">
              <a:solidFill>
                <a:srgbClr val="00B050"/>
              </a:solidFill>
            </a:endParaRPr>
          </a:p>
          <a:p>
            <a:r>
              <a:rPr lang="en-US" altLang="zh-CN" sz="2200" dirty="0">
                <a:solidFill>
                  <a:srgbClr val="00B050"/>
                </a:solidFill>
              </a:rPr>
              <a:t>for para in </a:t>
            </a:r>
            <a:r>
              <a:rPr lang="en-US" altLang="zh-CN" sz="2200" dirty="0" err="1">
                <a:solidFill>
                  <a:srgbClr val="00B050"/>
                </a:solidFill>
              </a:rPr>
              <a:t>conv1.parameters</a:t>
            </a:r>
            <a:r>
              <a:rPr lang="en-US" altLang="zh-CN" sz="2200" dirty="0">
                <a:solidFill>
                  <a:srgbClr val="00B050"/>
                </a:solidFill>
              </a:rPr>
              <a:t>():</a:t>
            </a:r>
            <a:endParaRPr lang="zh-CN" altLang="zh-CN" sz="2200" dirty="0">
              <a:solidFill>
                <a:srgbClr val="00B050"/>
              </a:solidFill>
            </a:endParaRPr>
          </a:p>
          <a:p>
            <a:r>
              <a:rPr lang="en-US" altLang="zh-CN" sz="2200" dirty="0">
                <a:solidFill>
                  <a:srgbClr val="00B050"/>
                </a:solidFill>
              </a:rPr>
              <a:t>    print(</a:t>
            </a:r>
            <a:r>
              <a:rPr lang="en-US" altLang="zh-CN" sz="2200" dirty="0" err="1">
                <a:solidFill>
                  <a:srgbClr val="00B050"/>
                </a:solidFill>
              </a:rPr>
              <a:t>para.shape</a:t>
            </a:r>
            <a:r>
              <a:rPr lang="en-US" altLang="zh-CN" sz="2200" dirty="0">
                <a:solidFill>
                  <a:srgbClr val="00B050"/>
                </a:solidFill>
              </a:rPr>
              <a:t>)</a:t>
            </a:r>
            <a:endParaRPr lang="zh-CN" altLang="zh-CN" sz="2200" dirty="0">
              <a:solidFill>
                <a:srgbClr val="00B050"/>
              </a:solidFill>
            </a:endParaRPr>
          </a:p>
          <a:p>
            <a:r>
              <a:rPr lang="en-US" altLang="zh-CN" sz="2200" dirty="0"/>
              <a:t> </a:t>
            </a:r>
            <a:endParaRPr lang="zh-CN" altLang="zh-CN" sz="2200" dirty="0"/>
          </a:p>
          <a:p>
            <a:endParaRPr lang="zh-CN" altLang="zh-CN" sz="2200" b="1" dirty="0"/>
          </a:p>
        </p:txBody>
      </p:sp>
      <p:pic>
        <p:nvPicPr>
          <p:cNvPr id="2" name="图片 1">
            <a:extLst>
              <a:ext uri="{FF2B5EF4-FFF2-40B4-BE49-F238E27FC236}">
                <a16:creationId xmlns:a16="http://schemas.microsoft.com/office/drawing/2014/main" id="{BF420C37-1A1E-40EA-8A5F-FF198785390F}"/>
              </a:ext>
            </a:extLst>
          </p:cNvPr>
          <p:cNvPicPr>
            <a:picLocks noChangeAspect="1"/>
          </p:cNvPicPr>
          <p:nvPr/>
        </p:nvPicPr>
        <p:blipFill>
          <a:blip r:embed="rId3"/>
          <a:stretch>
            <a:fillRect/>
          </a:stretch>
        </p:blipFill>
        <p:spPr>
          <a:xfrm>
            <a:off x="6267767" y="2514832"/>
            <a:ext cx="4267222" cy="1074867"/>
          </a:xfrm>
          <a:prstGeom prst="rect">
            <a:avLst/>
          </a:prstGeom>
        </p:spPr>
      </p:pic>
      <p:sp>
        <p:nvSpPr>
          <p:cNvPr id="3" name="箭头: 右 2">
            <a:extLst>
              <a:ext uri="{FF2B5EF4-FFF2-40B4-BE49-F238E27FC236}">
                <a16:creationId xmlns:a16="http://schemas.microsoft.com/office/drawing/2014/main" id="{E18A245E-42A8-4D2E-BBBC-C6577AA29217}"/>
              </a:ext>
            </a:extLst>
          </p:cNvPr>
          <p:cNvSpPr/>
          <p:nvPr/>
        </p:nvSpPr>
        <p:spPr>
          <a:xfrm>
            <a:off x="4612640" y="2834640"/>
            <a:ext cx="1076960" cy="533400"/>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8B73146-B85F-4B3A-8469-5F889605D4B5}"/>
              </a:ext>
            </a:extLst>
          </p:cNvPr>
          <p:cNvSpPr/>
          <p:nvPr/>
        </p:nvSpPr>
        <p:spPr>
          <a:xfrm>
            <a:off x="6267766" y="4030046"/>
            <a:ext cx="4267221" cy="1200329"/>
          </a:xfrm>
          <a:prstGeom prst="rect">
            <a:avLst/>
          </a:prstGeom>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说明</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第一行表示卷积核中参数的个数为</a:t>
            </a:r>
            <a:r>
              <a:rPr lang="en-US" altLang="zh-CN" dirty="0">
                <a:latin typeface="Times New Roman" panose="02020603050405020304" pitchFamily="18" charset="0"/>
                <a:ea typeface="宋体" panose="02010600030101010101" pitchFamily="2" charset="-122"/>
              </a:rPr>
              <a:t>16×4×3×3=576</a:t>
            </a:r>
            <a:r>
              <a:rPr lang="zh-CN" altLang="zh-CN" dirty="0">
                <a:latin typeface="Times New Roman" panose="02020603050405020304" pitchFamily="18" charset="0"/>
                <a:ea typeface="宋体" panose="02010600030101010101" pitchFamily="2" charset="-122"/>
                <a:cs typeface="Times New Roman" panose="02020603050405020304" pitchFamily="18" charset="0"/>
              </a:rPr>
              <a:t>，第二行表示偏置项个数为</a:t>
            </a:r>
            <a:r>
              <a:rPr lang="en-US" altLang="zh-CN" dirty="0">
                <a:latin typeface="Times New Roman" panose="02020603050405020304" pitchFamily="18" charset="0"/>
                <a:ea typeface="宋体" panose="02010600030101010101" pitchFamily="2" charset="-122"/>
              </a:rPr>
              <a:t>16</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，一共有</a:t>
            </a:r>
            <a:r>
              <a:rPr lang="en-US" altLang="zh-CN" dirty="0">
                <a:latin typeface="Times New Roman" panose="02020603050405020304" pitchFamily="18" charset="0"/>
                <a:ea typeface="宋体" panose="02010600030101010101" pitchFamily="2" charset="-122"/>
              </a:rPr>
              <a:t>592</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个参数。这与预先计算的结果是一样的。</a:t>
            </a:r>
            <a:endParaRPr lang="zh-CN" altLang="en-US" dirty="0"/>
          </a:p>
        </p:txBody>
      </p:sp>
    </p:spTree>
    <p:extLst>
      <p:ext uri="{BB962C8B-B14F-4D97-AF65-F5344CB8AC3E}">
        <p14:creationId xmlns:p14="http://schemas.microsoft.com/office/powerpoint/2010/main" val="3317682470"/>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477875"/>
          </a:xfrm>
          <a:prstGeom prst="rect">
            <a:avLst/>
          </a:prstGeom>
          <a:noFill/>
        </p:spPr>
        <p:txBody>
          <a:bodyPr wrap="square" rtlCol="0">
            <a:spAutoFit/>
          </a:bodyPr>
          <a:lstStyle/>
          <a:p>
            <a:r>
              <a:rPr lang="en-US" altLang="zh-CN" sz="2200" b="1" dirty="0">
                <a:solidFill>
                  <a:srgbClr val="0033CC"/>
                </a:solidFill>
              </a:rPr>
              <a:t>2. </a:t>
            </a:r>
            <a:r>
              <a:rPr lang="zh-CN" altLang="zh-CN" sz="2200" b="1" dirty="0">
                <a:solidFill>
                  <a:srgbClr val="0033CC"/>
                </a:solidFill>
              </a:rPr>
              <a:t>卷积层的输入</a:t>
            </a:r>
          </a:p>
          <a:p>
            <a:r>
              <a:rPr lang="zh-CN" altLang="zh-CN" sz="2200" dirty="0"/>
              <a:t>在定义了卷积层以后，能够送入该卷积层的特征图）必须是具有下列形状的</a:t>
            </a:r>
            <a:r>
              <a:rPr lang="en-US" altLang="zh-CN" sz="2200" dirty="0"/>
              <a:t>4</a:t>
            </a:r>
            <a:r>
              <a:rPr lang="zh-CN" altLang="zh-CN" sz="2200" dirty="0"/>
              <a:t>维张量：</a:t>
            </a:r>
          </a:p>
          <a:p>
            <a:r>
              <a:rPr lang="en-US" altLang="zh-CN" sz="2200" dirty="0"/>
              <a:t> </a:t>
            </a:r>
            <a:endParaRPr lang="zh-CN" altLang="zh-CN" sz="2200" dirty="0"/>
          </a:p>
          <a:p>
            <a:r>
              <a:rPr lang="en-US" altLang="zh-CN" sz="2200" b="1" dirty="0">
                <a:solidFill>
                  <a:srgbClr val="0033CC"/>
                </a:solidFill>
              </a:rPr>
              <a:t>(</a:t>
            </a:r>
            <a:r>
              <a:rPr lang="en-US" altLang="zh-CN" sz="2200" b="1" dirty="0" err="1">
                <a:solidFill>
                  <a:srgbClr val="0033CC"/>
                </a:solidFill>
              </a:rPr>
              <a:t>batch_size</a:t>
            </a:r>
            <a:r>
              <a:rPr lang="en-US" altLang="zh-CN" sz="2200" b="1" dirty="0">
                <a:solidFill>
                  <a:srgbClr val="0033CC"/>
                </a:solidFill>
              </a:rPr>
              <a:t>, </a:t>
            </a:r>
            <a:r>
              <a:rPr lang="en-US" altLang="zh-CN" sz="2200" b="1" dirty="0" err="1">
                <a:solidFill>
                  <a:srgbClr val="0033CC"/>
                </a:solidFill>
              </a:rPr>
              <a:t>in_channels</a:t>
            </a:r>
            <a:r>
              <a:rPr lang="en-US" altLang="zh-CN" sz="2200" b="1" dirty="0">
                <a:solidFill>
                  <a:srgbClr val="0033CC"/>
                </a:solidFill>
              </a:rPr>
              <a:t>, height, width)</a:t>
            </a:r>
            <a:endParaRPr lang="zh-CN" altLang="zh-CN" sz="2200" dirty="0">
              <a:solidFill>
                <a:srgbClr val="0033CC"/>
              </a:solidFill>
            </a:endParaRPr>
          </a:p>
          <a:p>
            <a:r>
              <a:rPr lang="en-US" altLang="zh-CN" sz="2200" dirty="0"/>
              <a:t> </a:t>
            </a:r>
            <a:endParaRPr lang="zh-CN" altLang="zh-CN" sz="2200" dirty="0"/>
          </a:p>
          <a:p>
            <a:r>
              <a:rPr lang="zh-CN" altLang="zh-CN" sz="2200" dirty="0"/>
              <a:t>其中，</a:t>
            </a:r>
            <a:r>
              <a:rPr lang="en-US" altLang="zh-CN" sz="2200" dirty="0" err="1"/>
              <a:t>batch_size</a:t>
            </a:r>
            <a:r>
              <a:rPr lang="zh-CN" altLang="zh-CN" sz="2200" dirty="0"/>
              <a:t>表示批量的大小，</a:t>
            </a:r>
            <a:r>
              <a:rPr lang="en-US" altLang="zh-CN" sz="2200" dirty="0" err="1"/>
              <a:t>in_channels</a:t>
            </a:r>
            <a:r>
              <a:rPr lang="zh-CN" altLang="zh-CN" sz="2200" dirty="0"/>
              <a:t>表示一个样本（如图像或特征图）包含的通道数，</a:t>
            </a:r>
            <a:r>
              <a:rPr lang="en-US" altLang="zh-CN" sz="2200" dirty="0"/>
              <a:t>height</a:t>
            </a:r>
            <a:r>
              <a:rPr lang="zh-CN" altLang="zh-CN" sz="2200" dirty="0"/>
              <a:t>和</a:t>
            </a:r>
            <a:r>
              <a:rPr lang="en-US" altLang="zh-CN" sz="2200" dirty="0"/>
              <a:t>width</a:t>
            </a:r>
            <a:r>
              <a:rPr lang="zh-CN" altLang="zh-CN" sz="2200" dirty="0"/>
              <a:t>分别表示图像或特征图的高度（行数）和宽度（列数）。也就是说</a:t>
            </a:r>
            <a:r>
              <a:rPr lang="zh-CN" altLang="zh-CN" sz="2200" b="1" dirty="0"/>
              <a:t>，输入张量时，</a:t>
            </a:r>
            <a:r>
              <a:rPr lang="zh-CN" altLang="zh-CN" sz="2200" b="1" dirty="0">
                <a:solidFill>
                  <a:srgbClr val="0033CC"/>
                </a:solidFill>
              </a:rPr>
              <a:t>其第二维的大小必须等于</a:t>
            </a:r>
            <a:r>
              <a:rPr lang="en-US" altLang="zh-CN" sz="2200" b="1" dirty="0" err="1">
                <a:solidFill>
                  <a:srgbClr val="0033CC"/>
                </a:solidFill>
              </a:rPr>
              <a:t>in_channels</a:t>
            </a:r>
            <a:r>
              <a:rPr lang="zh-CN" altLang="zh-CN" sz="2200" b="1" dirty="0">
                <a:solidFill>
                  <a:srgbClr val="0033CC"/>
                </a:solidFill>
              </a:rPr>
              <a:t>（其他维的大小不受限制）</a:t>
            </a:r>
            <a:r>
              <a:rPr lang="zh-CN" altLang="zh-CN" sz="2200" dirty="0">
                <a:solidFill>
                  <a:srgbClr val="0033CC"/>
                </a:solidFill>
              </a:rPr>
              <a:t>，</a:t>
            </a:r>
            <a:r>
              <a:rPr lang="zh-CN" altLang="zh-CN" sz="2200" dirty="0"/>
              <a:t>而且</a:t>
            </a:r>
            <a:r>
              <a:rPr lang="zh-CN" altLang="zh-CN" sz="2200" b="1" dirty="0">
                <a:solidFill>
                  <a:srgbClr val="0033CC"/>
                </a:solidFill>
              </a:rPr>
              <a:t>输入的张量必须是</a:t>
            </a:r>
            <a:r>
              <a:rPr lang="en-US" altLang="zh-CN" sz="2200" b="1" dirty="0">
                <a:solidFill>
                  <a:srgbClr val="0033CC"/>
                </a:solidFill>
              </a:rPr>
              <a:t>4</a:t>
            </a:r>
            <a:r>
              <a:rPr lang="zh-CN" altLang="zh-CN" sz="2200" b="1" dirty="0">
                <a:solidFill>
                  <a:srgbClr val="0033CC"/>
                </a:solidFill>
              </a:rPr>
              <a:t>维张量</a:t>
            </a:r>
            <a:r>
              <a:rPr lang="zh-CN" altLang="zh-CN" sz="2200" dirty="0"/>
              <a:t>。</a:t>
            </a:r>
          </a:p>
          <a:p>
            <a:endParaRPr lang="zh-CN" altLang="zh-CN" sz="2200" b="1" dirty="0"/>
          </a:p>
        </p:txBody>
      </p:sp>
    </p:spTree>
    <p:extLst>
      <p:ext uri="{BB962C8B-B14F-4D97-AF65-F5344CB8AC3E}">
        <p14:creationId xmlns:p14="http://schemas.microsoft.com/office/powerpoint/2010/main" val="313432235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139321"/>
          </a:xfrm>
          <a:prstGeom prst="rect">
            <a:avLst/>
          </a:prstGeom>
          <a:noFill/>
        </p:spPr>
        <p:txBody>
          <a:bodyPr wrap="square" rtlCol="0">
            <a:spAutoFit/>
          </a:bodyPr>
          <a:lstStyle/>
          <a:p>
            <a:r>
              <a:rPr lang="zh-CN" altLang="zh-CN" sz="2200" dirty="0"/>
              <a:t>例如，对于由</a:t>
            </a:r>
            <a:r>
              <a:rPr lang="en-US" altLang="zh-CN" sz="2200" dirty="0" err="1"/>
              <a:t>conv1</a:t>
            </a:r>
            <a:r>
              <a:rPr lang="en-US" altLang="zh-CN" sz="2200" dirty="0"/>
              <a:t> = </a:t>
            </a:r>
            <a:r>
              <a:rPr lang="en-US" altLang="zh-CN" sz="2200" dirty="0" err="1"/>
              <a:t>nn.Conv2d</a:t>
            </a:r>
            <a:r>
              <a:rPr lang="en-US" altLang="zh-CN" sz="2200" dirty="0"/>
              <a:t>(7, 16, 3)</a:t>
            </a:r>
            <a:r>
              <a:rPr lang="zh-CN" altLang="zh-CN" sz="2200" dirty="0"/>
              <a:t>定义的卷积层，如果输入张量</a:t>
            </a:r>
            <a:r>
              <a:rPr lang="en-US" altLang="zh-CN" sz="2200" i="1" dirty="0"/>
              <a:t>x</a:t>
            </a:r>
            <a:r>
              <a:rPr lang="zh-CN" altLang="zh-CN" sz="2200" dirty="0"/>
              <a:t>的形状为</a:t>
            </a:r>
            <a:r>
              <a:rPr lang="en-US" altLang="zh-CN" sz="2200" dirty="0"/>
              <a:t>(128,7,28,28)</a:t>
            </a:r>
            <a:r>
              <a:rPr lang="zh-CN" altLang="zh-CN" sz="2200" dirty="0"/>
              <a:t>或</a:t>
            </a:r>
            <a:r>
              <a:rPr lang="en-US" altLang="zh-CN" sz="2200" dirty="0"/>
              <a:t>(1,7,10,12)</a:t>
            </a:r>
            <a:r>
              <a:rPr lang="zh-CN" altLang="zh-CN" sz="2200" dirty="0"/>
              <a:t>，那么下面调用语句会正确执行：</a:t>
            </a:r>
          </a:p>
          <a:p>
            <a:r>
              <a:rPr lang="en-US" altLang="zh-CN" sz="2200" dirty="0"/>
              <a:t> </a:t>
            </a:r>
            <a:endParaRPr lang="zh-CN" altLang="zh-CN" sz="2200" dirty="0"/>
          </a:p>
          <a:p>
            <a:pPr lvl="1"/>
            <a:r>
              <a:rPr lang="en-US" altLang="zh-CN" sz="2200" b="1" dirty="0">
                <a:solidFill>
                  <a:srgbClr val="00B050"/>
                </a:solidFill>
              </a:rPr>
              <a:t>y = </a:t>
            </a:r>
            <a:r>
              <a:rPr lang="en-US" altLang="zh-CN" sz="2200" b="1" dirty="0" err="1">
                <a:solidFill>
                  <a:srgbClr val="00B050"/>
                </a:solidFill>
              </a:rPr>
              <a:t>conv1</a:t>
            </a:r>
            <a:r>
              <a:rPr lang="en-US" altLang="zh-CN" sz="2200" b="1" dirty="0">
                <a:solidFill>
                  <a:srgbClr val="00B050"/>
                </a:solidFill>
              </a:rPr>
              <a:t>(x)</a:t>
            </a:r>
            <a:endParaRPr lang="zh-CN" altLang="zh-CN" sz="2200" b="1" dirty="0">
              <a:solidFill>
                <a:srgbClr val="00B050"/>
              </a:solidFill>
            </a:endParaRPr>
          </a:p>
          <a:p>
            <a:r>
              <a:rPr lang="en-US" altLang="zh-CN" sz="2200" dirty="0"/>
              <a:t> </a:t>
            </a:r>
            <a:endParaRPr lang="zh-CN" altLang="zh-CN" sz="2200" dirty="0"/>
          </a:p>
          <a:p>
            <a:r>
              <a:rPr lang="zh-CN" altLang="zh-CN" sz="2200" dirty="0"/>
              <a:t>然而，如果输入特征图</a:t>
            </a:r>
            <a:r>
              <a:rPr lang="en-US" altLang="zh-CN" sz="2200" i="1" dirty="0"/>
              <a:t>x</a:t>
            </a:r>
            <a:r>
              <a:rPr lang="zh-CN" altLang="zh-CN" sz="2200" dirty="0"/>
              <a:t>的形状为</a:t>
            </a:r>
            <a:r>
              <a:rPr lang="en-US" altLang="zh-CN" sz="2200" dirty="0"/>
              <a:t>(128,1,28,28)</a:t>
            </a:r>
            <a:r>
              <a:rPr lang="zh-CN" altLang="zh-CN" sz="2200" dirty="0"/>
              <a:t>、</a:t>
            </a:r>
            <a:r>
              <a:rPr lang="en-US" altLang="zh-CN" sz="2200" dirty="0"/>
              <a:t>(4,10,12)</a:t>
            </a:r>
            <a:r>
              <a:rPr lang="zh-CN" altLang="zh-CN" sz="2200" dirty="0"/>
              <a:t>或</a:t>
            </a:r>
            <a:r>
              <a:rPr lang="en-US" altLang="zh-CN" sz="2200" dirty="0"/>
              <a:t>(128,7,28,28,1)</a:t>
            </a:r>
            <a:r>
              <a:rPr lang="zh-CN" altLang="zh-CN" sz="2200" dirty="0"/>
              <a:t>，则调用上面语句都将报错，原因在于：前面两个特征图的第二维的大小都不等于</a:t>
            </a:r>
            <a:r>
              <a:rPr lang="en-US" altLang="zh-CN" sz="2200" dirty="0"/>
              <a:t>7</a:t>
            </a:r>
            <a:r>
              <a:rPr lang="zh-CN" altLang="zh-CN" sz="2200" dirty="0"/>
              <a:t>，而第三个特征图的维数为</a:t>
            </a:r>
            <a:r>
              <a:rPr lang="en-US" altLang="zh-CN" sz="2200" dirty="0"/>
              <a:t>5</a:t>
            </a:r>
            <a:r>
              <a:rPr lang="zh-CN" altLang="zh-CN" sz="2200" dirty="0"/>
              <a:t>，不等于</a:t>
            </a:r>
            <a:r>
              <a:rPr lang="en-US" altLang="zh-CN" sz="2200" dirty="0"/>
              <a:t>4</a:t>
            </a:r>
            <a:r>
              <a:rPr lang="zh-CN" altLang="zh-CN" sz="2200" dirty="0"/>
              <a:t>。</a:t>
            </a:r>
          </a:p>
          <a:p>
            <a:endParaRPr lang="zh-CN" altLang="zh-CN" sz="2200" b="1" dirty="0"/>
          </a:p>
        </p:txBody>
      </p:sp>
    </p:spTree>
    <p:extLst>
      <p:ext uri="{BB962C8B-B14F-4D97-AF65-F5344CB8AC3E}">
        <p14:creationId xmlns:p14="http://schemas.microsoft.com/office/powerpoint/2010/main" val="188510501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972049"/>
              </a:xfrm>
              <a:prstGeom prst="rect">
                <a:avLst/>
              </a:prstGeom>
              <a:noFill/>
            </p:spPr>
            <p:txBody>
              <a:bodyPr wrap="square" rtlCol="0">
                <a:spAutoFit/>
              </a:bodyPr>
              <a:lstStyle/>
              <a:p>
                <a:r>
                  <a:rPr lang="en-US" altLang="zh-CN" sz="2200" b="1" dirty="0">
                    <a:solidFill>
                      <a:srgbClr val="0033CC"/>
                    </a:solidFill>
                  </a:rPr>
                  <a:t>3. </a:t>
                </a:r>
                <a:r>
                  <a:rPr lang="zh-CN" altLang="zh-CN" sz="2200" b="1" dirty="0">
                    <a:solidFill>
                      <a:srgbClr val="0033CC"/>
                    </a:solidFill>
                  </a:rPr>
                  <a:t>卷积层的输出</a:t>
                </a:r>
              </a:p>
              <a:p>
                <a:r>
                  <a:rPr lang="zh-CN" altLang="en-US" sz="2200" dirty="0"/>
                  <a:t>假设</a:t>
                </a:r>
                <a:r>
                  <a:rPr lang="zh-CN" altLang="zh-CN" sz="2200" dirty="0"/>
                  <a:t>输入特征图</a:t>
                </a:r>
                <a:r>
                  <a:rPr lang="en-US" altLang="zh-CN" sz="2200" i="1" dirty="0"/>
                  <a:t>x</a:t>
                </a:r>
                <a:r>
                  <a:rPr lang="zh-CN" altLang="zh-CN" sz="2200" dirty="0"/>
                  <a:t>的形状为</a:t>
                </a:r>
                <a:r>
                  <a:rPr lang="en-US" altLang="zh-CN" sz="2200" dirty="0"/>
                  <a:t>(</a:t>
                </a:r>
                <a:r>
                  <a:rPr lang="en-US" altLang="zh-CN" sz="2200" dirty="0" err="1"/>
                  <a:t>batch_size</a:t>
                </a:r>
                <a:r>
                  <a:rPr lang="en-US" altLang="zh-CN" sz="2200" dirty="0"/>
                  <a:t>, </a:t>
                </a:r>
                <a:r>
                  <a:rPr lang="en-US" altLang="zh-CN" sz="2200" dirty="0" err="1"/>
                  <a:t>in_channels</a:t>
                </a:r>
                <a:r>
                  <a:rPr lang="en-US" altLang="zh-CN" sz="2200" dirty="0"/>
                  <a:t>, height, width)</a:t>
                </a:r>
                <a:r>
                  <a:rPr lang="zh-CN" altLang="zh-CN" sz="2200" dirty="0"/>
                  <a:t>，那么卷积后得到的输出特征图</a:t>
                </a:r>
                <a:r>
                  <a:rPr lang="en-US" altLang="zh-CN" sz="2200" i="1" dirty="0"/>
                  <a:t>y</a:t>
                </a:r>
                <a:r>
                  <a:rPr lang="zh-CN" altLang="zh-CN" sz="2200" dirty="0"/>
                  <a:t>的形状可表示如下：</a:t>
                </a:r>
                <a:endParaRPr lang="en-US" altLang="zh-CN" sz="2200" dirty="0"/>
              </a:p>
              <a:p>
                <a:endParaRPr lang="en-US" altLang="zh-CN" sz="2200" b="1" dirty="0"/>
              </a:p>
              <a:p>
                <a:pPr algn="ctr"/>
                <a:r>
                  <a:rPr lang="en-US" altLang="zh-CN" sz="2200" b="1" dirty="0">
                    <a:solidFill>
                      <a:srgbClr val="0033CC"/>
                    </a:solidFill>
                  </a:rPr>
                  <a:t>(</a:t>
                </a:r>
                <a:r>
                  <a:rPr lang="en-US" altLang="zh-CN" sz="2200" b="1" dirty="0" err="1">
                    <a:solidFill>
                      <a:srgbClr val="0033CC"/>
                    </a:solidFill>
                  </a:rPr>
                  <a:t>batch_size</a:t>
                </a:r>
                <a:r>
                  <a:rPr lang="en-US" altLang="zh-CN" sz="2200" b="1" dirty="0">
                    <a:solidFill>
                      <a:srgbClr val="0033CC"/>
                    </a:solidFill>
                  </a:rPr>
                  <a:t>, </a:t>
                </a:r>
                <a:r>
                  <a:rPr lang="en-US" altLang="zh-CN" sz="2200" b="1" dirty="0" err="1">
                    <a:solidFill>
                      <a:srgbClr val="0033CC"/>
                    </a:solidFill>
                  </a:rPr>
                  <a:t>out_channels</a:t>
                </a:r>
                <a:r>
                  <a:rPr lang="en-US" altLang="zh-CN" sz="2200" b="1" dirty="0">
                    <a:solidFill>
                      <a:srgbClr val="0033CC"/>
                    </a:solidFill>
                  </a:rPr>
                  <a:t>, </a:t>
                </a:r>
                <a14:m>
                  <m:oMath xmlns:m="http://schemas.openxmlformats.org/officeDocument/2006/math">
                    <m:f>
                      <m:fPr>
                        <m:ctrlPr>
                          <a:rPr lang="zh-CN" altLang="zh-CN" sz="2200" b="1" i="1">
                            <a:solidFill>
                              <a:srgbClr val="0033CC"/>
                            </a:solidFill>
                            <a:latin typeface="Cambria Math" panose="02040503050406030204" pitchFamily="18" charset="0"/>
                          </a:rPr>
                        </m:ctrlPr>
                      </m:fPr>
                      <m:num>
                        <m:r>
                          <a:rPr lang="en-US" altLang="zh-CN" sz="2200" b="1" i="1">
                            <a:solidFill>
                              <a:srgbClr val="0033CC"/>
                            </a:solidFill>
                            <a:latin typeface="Cambria Math" panose="02040503050406030204" pitchFamily="18" charset="0"/>
                          </a:rPr>
                          <m:t>𝐡𝐞𝐢𝐠𝐡𝐭</m:t>
                        </m:r>
                        <m:r>
                          <a:rPr lang="en-US" altLang="zh-CN" sz="2200" b="1" i="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𝐤𝐞𝐫𝐧𝐞𝐥</m:t>
                        </m:r>
                        <m:r>
                          <a:rPr lang="en-US" altLang="zh-CN" sz="2200" b="1">
                            <a:solidFill>
                              <a:srgbClr val="0033CC"/>
                            </a:solidFill>
                            <a:latin typeface="Cambria Math" panose="02040503050406030204" pitchFamily="18" charset="0"/>
                          </a:rPr>
                          <m:t>_</m:t>
                        </m:r>
                        <m:r>
                          <a:rPr lang="en-US" altLang="zh-CN" sz="2200" b="1" i="1">
                            <a:solidFill>
                              <a:srgbClr val="0033CC"/>
                            </a:solidFill>
                            <a:latin typeface="Cambria Math" panose="02040503050406030204" pitchFamily="18" charset="0"/>
                          </a:rPr>
                          <m:t>𝐬𝐢𝐳𝐞</m:t>
                        </m:r>
                        <m:r>
                          <a:rPr lang="en-US" altLang="zh-CN" sz="2200" b="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𝟐</m:t>
                        </m:r>
                        <m:r>
                          <a:rPr lang="en-US" altLang="zh-CN" sz="2200" b="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𝐩𝐚𝐝𝐝𝐢𝐧𝐠</m:t>
                        </m:r>
                      </m:num>
                      <m:den>
                        <m:r>
                          <a:rPr lang="en-US" altLang="zh-CN" sz="2200" b="1" i="1">
                            <a:solidFill>
                              <a:srgbClr val="0033CC"/>
                            </a:solidFill>
                            <a:latin typeface="Cambria Math" panose="02040503050406030204" pitchFamily="18" charset="0"/>
                          </a:rPr>
                          <m:t>𝐬𝐭𝐫𝐢𝐝𝐞</m:t>
                        </m:r>
                      </m:den>
                    </m:f>
                    <m:r>
                      <a:rPr lang="en-US" altLang="zh-CN" sz="2200" b="1" i="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𝟏</m:t>
                    </m:r>
                  </m:oMath>
                </a14:m>
                <a:r>
                  <a:rPr lang="en-US" altLang="zh-CN" sz="2200" b="1" dirty="0">
                    <a:solidFill>
                      <a:srgbClr val="0033CC"/>
                    </a:solidFill>
                  </a:rPr>
                  <a:t>, </a:t>
                </a:r>
                <a14:m>
                  <m:oMath xmlns:m="http://schemas.openxmlformats.org/officeDocument/2006/math">
                    <m:f>
                      <m:fPr>
                        <m:ctrlPr>
                          <a:rPr lang="zh-CN" altLang="zh-CN" sz="2200" b="1" i="1">
                            <a:solidFill>
                              <a:srgbClr val="0033CC"/>
                            </a:solidFill>
                            <a:latin typeface="Cambria Math" panose="02040503050406030204" pitchFamily="18" charset="0"/>
                          </a:rPr>
                        </m:ctrlPr>
                      </m:fPr>
                      <m:num>
                        <m:r>
                          <a:rPr lang="en-US" altLang="zh-CN" sz="2200" b="1" i="1">
                            <a:solidFill>
                              <a:srgbClr val="0033CC"/>
                            </a:solidFill>
                            <a:latin typeface="Cambria Math" panose="02040503050406030204" pitchFamily="18" charset="0"/>
                          </a:rPr>
                          <m:t>𝐰𝐢𝐝𝐭𝐡</m:t>
                        </m:r>
                        <m:r>
                          <a:rPr lang="en-US" altLang="zh-CN" sz="2200" b="1" i="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𝐤𝐞𝐫𝐧𝐞𝐥</m:t>
                        </m:r>
                        <m:r>
                          <a:rPr lang="en-US" altLang="zh-CN" sz="2200" b="1">
                            <a:solidFill>
                              <a:srgbClr val="0033CC"/>
                            </a:solidFill>
                            <a:latin typeface="Cambria Math" panose="02040503050406030204" pitchFamily="18" charset="0"/>
                          </a:rPr>
                          <m:t>_</m:t>
                        </m:r>
                        <m:r>
                          <a:rPr lang="en-US" altLang="zh-CN" sz="2200" b="1" i="1">
                            <a:solidFill>
                              <a:srgbClr val="0033CC"/>
                            </a:solidFill>
                            <a:latin typeface="Cambria Math" panose="02040503050406030204" pitchFamily="18" charset="0"/>
                          </a:rPr>
                          <m:t>𝐬𝐢𝐳𝐞</m:t>
                        </m:r>
                        <m:r>
                          <a:rPr lang="en-US" altLang="zh-CN" sz="2200" b="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𝟐</m:t>
                        </m:r>
                        <m:r>
                          <a:rPr lang="en-US" altLang="zh-CN" sz="2200" b="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𝐩𝐚𝐝𝐝𝐢𝐧𝐠</m:t>
                        </m:r>
                      </m:num>
                      <m:den>
                        <m:r>
                          <a:rPr lang="en-US" altLang="zh-CN" sz="2200" b="1" i="1">
                            <a:solidFill>
                              <a:srgbClr val="0033CC"/>
                            </a:solidFill>
                            <a:latin typeface="Cambria Math" panose="02040503050406030204" pitchFamily="18" charset="0"/>
                          </a:rPr>
                          <m:t>𝐬𝐭𝐫𝐢𝐝𝐞</m:t>
                        </m:r>
                      </m:den>
                    </m:f>
                    <m:r>
                      <a:rPr lang="en-US" altLang="zh-CN" sz="2200" b="1" i="1">
                        <a:solidFill>
                          <a:srgbClr val="0033CC"/>
                        </a:solidFill>
                        <a:latin typeface="Cambria Math" panose="02040503050406030204" pitchFamily="18" charset="0"/>
                      </a:rPr>
                      <m:t>+</m:t>
                    </m:r>
                    <m:r>
                      <a:rPr lang="en-US" altLang="zh-CN" sz="2200" b="1" i="1">
                        <a:solidFill>
                          <a:srgbClr val="0033CC"/>
                        </a:solidFill>
                        <a:latin typeface="Cambria Math" panose="02040503050406030204" pitchFamily="18" charset="0"/>
                      </a:rPr>
                      <m:t>𝟏</m:t>
                    </m:r>
                  </m:oMath>
                </a14:m>
                <a:r>
                  <a:rPr lang="en-US" altLang="zh-CN" sz="2200" b="1" dirty="0">
                    <a:solidFill>
                      <a:srgbClr val="0033CC"/>
                    </a:solidFill>
                  </a:rPr>
                  <a:t>)</a:t>
                </a:r>
                <a:endParaRPr lang="zh-CN" altLang="zh-CN" sz="2200" dirty="0">
                  <a:solidFill>
                    <a:srgbClr val="0033CC"/>
                  </a:solidFill>
                </a:endParaRPr>
              </a:p>
              <a:p>
                <a:endParaRPr lang="en-US" altLang="zh-CN" sz="2200" b="1" dirty="0"/>
              </a:p>
              <a:p>
                <a:r>
                  <a:rPr lang="zh-CN" altLang="en-US" sz="2200" b="1" dirty="0"/>
                  <a:t>说明：</a:t>
                </a:r>
                <a:r>
                  <a:rPr lang="zh-CN" altLang="zh-CN" sz="2200" dirty="0"/>
                  <a:t>输出特征图</a:t>
                </a:r>
                <a:r>
                  <a:rPr lang="en-US" altLang="zh-CN" sz="2200" i="1" dirty="0"/>
                  <a:t>y</a:t>
                </a:r>
                <a:r>
                  <a:rPr lang="zh-CN" altLang="zh-CN" sz="2200" dirty="0"/>
                  <a:t>的第一个维的大小</a:t>
                </a:r>
                <a:r>
                  <a:rPr lang="en-US" altLang="zh-CN" sz="2200" dirty="0" err="1"/>
                  <a:t>batch_size</a:t>
                </a:r>
                <a:r>
                  <a:rPr lang="zh-CN" altLang="zh-CN" sz="2200" dirty="0"/>
                  <a:t>保持不变，这是因为输入时有</a:t>
                </a:r>
                <a:r>
                  <a:rPr lang="en-US" altLang="zh-CN" sz="2200" dirty="0" err="1"/>
                  <a:t>batch_size</a:t>
                </a:r>
                <a:r>
                  <a:rPr lang="zh-CN" altLang="zh-CN" sz="2200" dirty="0"/>
                  <a:t>个样本，输出时也应该分别对这</a:t>
                </a:r>
                <a:r>
                  <a:rPr lang="en-US" altLang="zh-CN" sz="2200" dirty="0" err="1"/>
                  <a:t>batch_size</a:t>
                </a:r>
                <a:r>
                  <a:rPr lang="zh-CN" altLang="zh-CN" sz="2200" dirty="0"/>
                  <a:t>个样本有</a:t>
                </a:r>
                <a:r>
                  <a:rPr lang="en-US" altLang="zh-CN" sz="2200" dirty="0"/>
                  <a:t>“</a:t>
                </a:r>
                <a:r>
                  <a:rPr lang="zh-CN" altLang="zh-CN" sz="2200" dirty="0"/>
                  <a:t>回复</a:t>
                </a:r>
                <a:r>
                  <a:rPr lang="en-US" altLang="zh-CN" sz="2200" dirty="0"/>
                  <a:t>”</a:t>
                </a:r>
                <a:r>
                  <a:rPr lang="zh-CN" altLang="zh-CN" sz="2200" dirty="0"/>
                  <a:t>；第二个维的大小等于设定的输出通道数</a:t>
                </a:r>
                <a:r>
                  <a:rPr lang="en-US" altLang="zh-CN" sz="2200" dirty="0" err="1"/>
                  <a:t>out_channels</a:t>
                </a:r>
                <a:r>
                  <a:rPr lang="zh-CN" altLang="zh-CN" sz="2200" dirty="0"/>
                  <a:t>；第三和第四个维的大小实际上是特征图（或图像）被卷积后的高（行数）和宽（列数），相应公式在前面也已经介绍过</a:t>
                </a:r>
                <a:r>
                  <a:rPr lang="zh-CN" altLang="en-US" sz="2200" dirty="0"/>
                  <a:t>。</a:t>
                </a:r>
                <a:endParaRPr lang="en-US" altLang="zh-CN" sz="2200" dirty="0"/>
              </a:p>
              <a:p>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3972049"/>
              </a:xfrm>
              <a:prstGeom prst="rect">
                <a:avLst/>
              </a:prstGeom>
              <a:blipFill>
                <a:blip r:embed="rId3"/>
                <a:stretch>
                  <a:fillRect l="-697" t="-1074" r="-17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736529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4.2.3  </a:t>
            </a:r>
            <a:r>
              <a:rPr lang="zh-CN" altLang="zh-CN" sz="2800" b="1" dirty="0">
                <a:solidFill>
                  <a:srgbClr val="C00000"/>
                </a:solidFill>
              </a:rPr>
              <a:t>卷积操作的</a:t>
            </a:r>
            <a:r>
              <a:rPr lang="en-US" altLang="zh-CN" sz="2800" b="1" dirty="0" err="1">
                <a:solidFill>
                  <a:srgbClr val="C00000"/>
                </a:solidFill>
              </a:rPr>
              <a:t>PyTorch</a:t>
            </a:r>
            <a:r>
              <a:rPr lang="zh-CN" altLang="zh-CN" sz="2800" b="1" dirty="0">
                <a:solidFill>
                  <a:srgbClr val="C00000"/>
                </a:solidFill>
              </a:rPr>
              <a:t>代码实现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980979"/>
              </a:xfrm>
              <a:prstGeom prst="rect">
                <a:avLst/>
              </a:prstGeom>
              <a:noFill/>
            </p:spPr>
            <p:txBody>
              <a:bodyPr wrap="square" rtlCol="0">
                <a:spAutoFit/>
              </a:bodyPr>
              <a:lstStyle/>
              <a:p>
                <a:r>
                  <a:rPr lang="zh-CN" altLang="zh-CN" sz="2200" dirty="0"/>
                  <a:t>例如，对于上面提及的卷积层</a:t>
                </a:r>
                <a:r>
                  <a:rPr lang="en-US" altLang="zh-CN" sz="2200" dirty="0" err="1"/>
                  <a:t>conv1</a:t>
                </a:r>
                <a:r>
                  <a:rPr lang="en-US" altLang="zh-CN" sz="2200" dirty="0"/>
                  <a:t> = </a:t>
                </a:r>
                <a:r>
                  <a:rPr lang="en-US" altLang="zh-CN" sz="2200" dirty="0" err="1"/>
                  <a:t>nn.Conv2d</a:t>
                </a:r>
                <a:r>
                  <a:rPr lang="en-US" altLang="zh-CN" sz="2200" dirty="0"/>
                  <a:t>(4, 16, 3)</a:t>
                </a:r>
                <a:r>
                  <a:rPr lang="zh-CN" altLang="zh-CN" sz="2200" dirty="0"/>
                  <a:t>，当输入张量</a:t>
                </a:r>
                <a:r>
                  <a:rPr lang="en-US" altLang="zh-CN" sz="2200" dirty="0"/>
                  <a:t>x</a:t>
                </a:r>
                <a:r>
                  <a:rPr lang="zh-CN" altLang="zh-CN" sz="2200" dirty="0"/>
                  <a:t>的形状为</a:t>
                </a:r>
                <a:r>
                  <a:rPr lang="en-US" altLang="zh-CN" sz="2200" dirty="0"/>
                  <a:t>(128,4,28,28)</a:t>
                </a:r>
                <a:r>
                  <a:rPr lang="zh-CN" altLang="zh-CN" sz="2200" dirty="0"/>
                  <a:t>时，则输出张量的形状 </a:t>
                </a:r>
              </a:p>
              <a:p>
                <a:r>
                  <a:rPr lang="en-US" altLang="zh-CN" sz="2200" dirty="0"/>
                  <a:t> </a:t>
                </a:r>
                <a:endParaRPr lang="zh-CN" altLang="zh-CN" sz="2200" dirty="0"/>
              </a:p>
              <a:p>
                <a:r>
                  <a:rPr lang="en-US" altLang="zh-CN" sz="2200" dirty="0">
                    <a:solidFill>
                      <a:srgbClr val="0033CC"/>
                    </a:solidFill>
                  </a:rPr>
                  <a:t>        (128, 16, </a:t>
                </a:r>
                <a14:m>
                  <m:oMath xmlns:m="http://schemas.openxmlformats.org/officeDocument/2006/math">
                    <m:f>
                      <m:fPr>
                        <m:ctrlPr>
                          <a:rPr lang="zh-CN" altLang="zh-CN" sz="2200" i="1">
                            <a:solidFill>
                              <a:srgbClr val="0033CC"/>
                            </a:solidFill>
                            <a:latin typeface="Cambria Math" panose="02040503050406030204" pitchFamily="18" charset="0"/>
                          </a:rPr>
                        </m:ctrlPr>
                      </m:fPr>
                      <m:num>
                        <m:r>
                          <a:rPr lang="en-US" altLang="zh-CN" sz="2200">
                            <a:solidFill>
                              <a:srgbClr val="0033CC"/>
                            </a:solidFill>
                            <a:latin typeface="Cambria Math" panose="02040503050406030204" pitchFamily="18" charset="0"/>
                          </a:rPr>
                          <m:t>28</m:t>
                        </m:r>
                        <m:r>
                          <a:rPr lang="en-US" altLang="zh-CN" sz="2200" i="1">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3</m:t>
                        </m:r>
                        <m:r>
                          <a:rPr lang="en-US" altLang="zh-CN" sz="2200">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2</m:t>
                        </m:r>
                        <m:r>
                          <a:rPr lang="en-US" altLang="zh-CN" sz="2200">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0</m:t>
                        </m:r>
                      </m:num>
                      <m:den>
                        <m:r>
                          <a:rPr lang="en-US" altLang="zh-CN" sz="2200">
                            <a:solidFill>
                              <a:srgbClr val="0033CC"/>
                            </a:solidFill>
                            <a:latin typeface="Cambria Math" panose="02040503050406030204" pitchFamily="18" charset="0"/>
                          </a:rPr>
                          <m:t>1</m:t>
                        </m:r>
                      </m:den>
                    </m:f>
                    <m:r>
                      <a:rPr lang="en-US" altLang="zh-CN" sz="2200" i="1">
                        <a:solidFill>
                          <a:srgbClr val="0033CC"/>
                        </a:solidFill>
                        <a:latin typeface="Cambria Math" panose="02040503050406030204" pitchFamily="18" charset="0"/>
                      </a:rPr>
                      <m:t>+</m:t>
                    </m:r>
                    <m:r>
                      <a:rPr lang="en-US" altLang="zh-CN" sz="2200" i="1">
                        <a:solidFill>
                          <a:srgbClr val="0033CC"/>
                        </a:solidFill>
                        <a:latin typeface="Cambria Math" panose="02040503050406030204" pitchFamily="18" charset="0"/>
                      </a:rPr>
                      <m:t>1</m:t>
                    </m:r>
                    <m:r>
                      <a:rPr lang="en-US" altLang="zh-CN" sz="2200">
                        <a:solidFill>
                          <a:srgbClr val="0033CC"/>
                        </a:solidFill>
                        <a:latin typeface="Cambria Math" panose="02040503050406030204" pitchFamily="18" charset="0"/>
                      </a:rPr>
                      <m:t>, </m:t>
                    </m:r>
                    <m:f>
                      <m:fPr>
                        <m:ctrlPr>
                          <a:rPr lang="zh-CN" altLang="zh-CN" sz="2200" i="1">
                            <a:solidFill>
                              <a:srgbClr val="0033CC"/>
                            </a:solidFill>
                            <a:latin typeface="Cambria Math" panose="02040503050406030204" pitchFamily="18" charset="0"/>
                          </a:rPr>
                        </m:ctrlPr>
                      </m:fPr>
                      <m:num>
                        <m:r>
                          <a:rPr lang="en-US" altLang="zh-CN" sz="2200">
                            <a:solidFill>
                              <a:srgbClr val="0033CC"/>
                            </a:solidFill>
                            <a:latin typeface="Cambria Math" panose="02040503050406030204" pitchFamily="18" charset="0"/>
                          </a:rPr>
                          <m:t>28</m:t>
                        </m:r>
                        <m:r>
                          <a:rPr lang="en-US" altLang="zh-CN" sz="2200" i="1">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3</m:t>
                        </m:r>
                        <m:r>
                          <a:rPr lang="en-US" altLang="zh-CN" sz="2200">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2</m:t>
                        </m:r>
                        <m:r>
                          <a:rPr lang="en-US" altLang="zh-CN" sz="2200">
                            <a:solidFill>
                              <a:srgbClr val="0033CC"/>
                            </a:solidFill>
                            <a:latin typeface="Cambria Math" panose="02040503050406030204" pitchFamily="18" charset="0"/>
                          </a:rPr>
                          <m:t>×</m:t>
                        </m:r>
                        <m:r>
                          <a:rPr lang="en-US" altLang="zh-CN" sz="2200">
                            <a:solidFill>
                              <a:srgbClr val="0033CC"/>
                            </a:solidFill>
                            <a:latin typeface="Cambria Math" panose="02040503050406030204" pitchFamily="18" charset="0"/>
                          </a:rPr>
                          <m:t>0</m:t>
                        </m:r>
                      </m:num>
                      <m:den>
                        <m:r>
                          <a:rPr lang="en-US" altLang="zh-CN" sz="2200">
                            <a:solidFill>
                              <a:srgbClr val="0033CC"/>
                            </a:solidFill>
                            <a:latin typeface="Cambria Math" panose="02040503050406030204" pitchFamily="18" charset="0"/>
                          </a:rPr>
                          <m:t>1</m:t>
                        </m:r>
                      </m:den>
                    </m:f>
                    <m:r>
                      <a:rPr lang="en-US" altLang="zh-CN" sz="2200" i="1">
                        <a:solidFill>
                          <a:srgbClr val="0033CC"/>
                        </a:solidFill>
                        <a:latin typeface="Cambria Math" panose="02040503050406030204" pitchFamily="18" charset="0"/>
                      </a:rPr>
                      <m:t>+</m:t>
                    </m:r>
                    <m:r>
                      <a:rPr lang="en-US" altLang="zh-CN" sz="2200" i="1">
                        <a:solidFill>
                          <a:srgbClr val="0033CC"/>
                        </a:solidFill>
                        <a:latin typeface="Cambria Math" panose="02040503050406030204" pitchFamily="18" charset="0"/>
                      </a:rPr>
                      <m:t>1</m:t>
                    </m:r>
                  </m:oMath>
                </a14:m>
                <a:r>
                  <a:rPr lang="en-US" altLang="zh-CN" sz="2200" dirty="0">
                    <a:solidFill>
                      <a:srgbClr val="0033CC"/>
                    </a:solidFill>
                  </a:rPr>
                  <a:t>) = (128, 16, 26, 26)</a:t>
                </a:r>
              </a:p>
              <a:p>
                <a:endParaRPr lang="en-US" altLang="zh-CN" sz="2200" dirty="0">
                  <a:solidFill>
                    <a:srgbClr val="0033CC"/>
                  </a:solidFill>
                </a:endParaRPr>
              </a:p>
              <a:p>
                <a:r>
                  <a:rPr lang="zh-CN" altLang="zh-CN" sz="2200" dirty="0"/>
                  <a:t>这个效果可以通过执行下列代码来观察：</a:t>
                </a:r>
              </a:p>
              <a:p>
                <a:r>
                  <a:rPr lang="en-US" altLang="zh-CN" sz="2200" dirty="0"/>
                  <a:t> </a:t>
                </a:r>
                <a:endParaRPr lang="zh-CN" altLang="zh-CN" sz="2200" dirty="0"/>
              </a:p>
              <a:p>
                <a:r>
                  <a:rPr lang="en-US" altLang="zh-CN" sz="2200" b="1" dirty="0" err="1">
                    <a:solidFill>
                      <a:srgbClr val="00B050"/>
                    </a:solidFill>
                  </a:rPr>
                  <a:t>conv1</a:t>
                </a:r>
                <a:r>
                  <a:rPr lang="en-US" altLang="zh-CN" sz="2200" b="1" dirty="0">
                    <a:solidFill>
                      <a:srgbClr val="00B050"/>
                    </a:solidFill>
                  </a:rPr>
                  <a:t> = </a:t>
                </a:r>
                <a:r>
                  <a:rPr lang="en-US" altLang="zh-CN" sz="2200" b="1" dirty="0" err="1">
                    <a:solidFill>
                      <a:srgbClr val="00B050"/>
                    </a:solidFill>
                  </a:rPr>
                  <a:t>nn.Conv2d</a:t>
                </a:r>
                <a:r>
                  <a:rPr lang="en-US" altLang="zh-CN" sz="2200" b="1" dirty="0">
                    <a:solidFill>
                      <a:srgbClr val="00B050"/>
                    </a:solidFill>
                  </a:rPr>
                  <a:t>(4, 16, 3)</a:t>
                </a:r>
                <a:endParaRPr lang="zh-CN" altLang="zh-CN" sz="2200" b="1" dirty="0">
                  <a:solidFill>
                    <a:srgbClr val="00B050"/>
                  </a:solidFill>
                </a:endParaRPr>
              </a:p>
              <a:p>
                <a:r>
                  <a:rPr lang="en-US" altLang="zh-CN" sz="2200" b="1" dirty="0">
                    <a:solidFill>
                      <a:srgbClr val="00B050"/>
                    </a:solidFill>
                  </a:rPr>
                  <a:t>x = </a:t>
                </a:r>
                <a:r>
                  <a:rPr lang="en-US" altLang="zh-CN" sz="2200" b="1" dirty="0" err="1">
                    <a:solidFill>
                      <a:srgbClr val="00B050"/>
                    </a:solidFill>
                  </a:rPr>
                  <a:t>torch.randn</a:t>
                </a:r>
                <a:r>
                  <a:rPr lang="en-US" altLang="zh-CN" sz="2200" b="1" dirty="0">
                    <a:solidFill>
                      <a:srgbClr val="00B050"/>
                    </a:solidFill>
                  </a:rPr>
                  <a:t>(128,4,28,28) 	#</a:t>
                </a:r>
                <a:r>
                  <a:rPr lang="zh-CN" altLang="zh-CN" sz="2200" b="1" dirty="0">
                    <a:solidFill>
                      <a:srgbClr val="00B050"/>
                    </a:solidFill>
                  </a:rPr>
                  <a:t>随机产生形状为</a:t>
                </a:r>
                <a:r>
                  <a:rPr lang="en-US" altLang="zh-CN" sz="2200" b="1" dirty="0">
                    <a:solidFill>
                      <a:srgbClr val="00B050"/>
                    </a:solidFill>
                  </a:rPr>
                  <a:t>(128,4,28,28)</a:t>
                </a:r>
                <a:r>
                  <a:rPr lang="zh-CN" altLang="zh-CN" sz="2200" b="1" dirty="0">
                    <a:solidFill>
                      <a:srgbClr val="00B050"/>
                    </a:solidFill>
                  </a:rPr>
                  <a:t>的输入特征图</a:t>
                </a:r>
                <a:r>
                  <a:rPr lang="en-US" altLang="zh-CN" sz="2200" b="1" dirty="0">
                    <a:solidFill>
                      <a:srgbClr val="00B050"/>
                    </a:solidFill>
                  </a:rPr>
                  <a:t>x </a:t>
                </a:r>
                <a:endParaRPr lang="zh-CN" altLang="zh-CN" sz="2200" b="1" dirty="0">
                  <a:solidFill>
                    <a:srgbClr val="00B050"/>
                  </a:solidFill>
                </a:endParaRPr>
              </a:p>
              <a:p>
                <a:r>
                  <a:rPr lang="en-US" altLang="zh-CN" sz="2200" b="1" dirty="0">
                    <a:solidFill>
                      <a:srgbClr val="00B050"/>
                    </a:solidFill>
                  </a:rPr>
                  <a:t>y = </a:t>
                </a:r>
                <a:r>
                  <a:rPr lang="en-US" altLang="zh-CN" sz="2200" b="1" dirty="0" err="1">
                    <a:solidFill>
                      <a:srgbClr val="00B050"/>
                    </a:solidFill>
                  </a:rPr>
                  <a:t>conv1</a:t>
                </a:r>
                <a:r>
                  <a:rPr lang="en-US" altLang="zh-CN" sz="2200" b="1" dirty="0">
                    <a:solidFill>
                      <a:srgbClr val="00B050"/>
                    </a:solidFill>
                  </a:rPr>
                  <a:t>(x)</a:t>
                </a:r>
                <a:endParaRPr lang="zh-CN" altLang="zh-CN" sz="2200" b="1" dirty="0">
                  <a:solidFill>
                    <a:srgbClr val="00B050"/>
                  </a:solidFill>
                </a:endParaRPr>
              </a:p>
              <a:p>
                <a:r>
                  <a:rPr lang="en-US" altLang="zh-CN" sz="2200" b="1" dirty="0">
                    <a:solidFill>
                      <a:srgbClr val="00B050"/>
                    </a:solidFill>
                  </a:rPr>
                  <a:t>print(</a:t>
                </a:r>
                <a:r>
                  <a:rPr lang="en-US" altLang="zh-CN" sz="2200" b="1" dirty="0" err="1">
                    <a:solidFill>
                      <a:srgbClr val="00B050"/>
                    </a:solidFill>
                  </a:rPr>
                  <a:t>x.shape,y.shape</a:t>
                </a:r>
                <a:r>
                  <a:rPr lang="en-US" altLang="zh-CN" sz="2200" b="1" dirty="0">
                    <a:solidFill>
                      <a:srgbClr val="00B050"/>
                    </a:solidFill>
                  </a:rPr>
                  <a:t>)</a:t>
                </a:r>
                <a:endParaRPr lang="zh-CN" altLang="zh-CN" sz="2200" b="1" dirty="0">
                  <a:solidFill>
                    <a:srgbClr val="00B050"/>
                  </a:solidFill>
                </a:endParaRPr>
              </a:p>
              <a:p>
                <a:endParaRPr lang="en-US" altLang="zh-CN" sz="2200" dirty="0">
                  <a:solidFill>
                    <a:srgbClr val="0033CC"/>
                  </a:solidFill>
                </a:endParaRPr>
              </a:p>
              <a:p>
                <a:r>
                  <a:rPr lang="zh-CN" altLang="en-US" sz="2200" b="1" dirty="0"/>
                  <a:t>输出</a:t>
                </a:r>
                <a:r>
                  <a:rPr lang="zh-CN" altLang="en-US" sz="2200" dirty="0"/>
                  <a:t>：</a:t>
                </a:r>
                <a:r>
                  <a:rPr lang="en-US" altLang="zh-CN" sz="2200" dirty="0"/>
                  <a:t> </a:t>
                </a:r>
                <a:r>
                  <a:rPr lang="en-US" altLang="zh-CN" sz="2200" dirty="0" err="1"/>
                  <a:t>torch.Size</a:t>
                </a:r>
                <a:r>
                  <a:rPr lang="en-US" altLang="zh-CN" sz="2200" dirty="0"/>
                  <a:t>([128, 4, 28, 28]) </a:t>
                </a:r>
                <a:r>
                  <a:rPr lang="en-US" altLang="zh-CN" sz="2200" dirty="0" err="1"/>
                  <a:t>torch.Size</a:t>
                </a:r>
                <a:r>
                  <a:rPr lang="en-US" altLang="zh-CN" sz="2200" dirty="0"/>
                  <a:t>([128, 16, 26, 26])</a:t>
                </a:r>
                <a:endParaRPr lang="zh-CN" altLang="zh-CN" sz="2200" dirty="0"/>
              </a:p>
              <a:p>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4980979"/>
              </a:xfrm>
              <a:prstGeom prst="rect">
                <a:avLst/>
              </a:prstGeom>
              <a:blipFill>
                <a:blip r:embed="rId3"/>
                <a:stretch>
                  <a:fillRect l="-697" t="-857" r="-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980611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2020916"/>
            <a:ext cx="11373594" cy="2508379"/>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l"/>
            </a:pPr>
            <a:r>
              <a:rPr lang="zh-CN" altLang="zh-CN" sz="2200" b="1" dirty="0"/>
              <a:t>池化（</a:t>
            </a:r>
            <a:r>
              <a:rPr lang="en-US" altLang="zh-CN" sz="2200" dirty="0"/>
              <a:t>Pooling</a:t>
            </a:r>
            <a:r>
              <a:rPr lang="zh-CN" altLang="zh-CN" sz="2200" dirty="0"/>
              <a:t>）</a:t>
            </a:r>
            <a:r>
              <a:rPr lang="zh-CN" altLang="en-US" sz="2200" dirty="0"/>
              <a:t>：</a:t>
            </a:r>
            <a:r>
              <a:rPr lang="zh-CN" altLang="zh-CN" sz="2200" dirty="0"/>
              <a:t>是卷积神经网络中的另一个重要操作，其作用主要是下采样，提取特征图局部区域的显著特征，减少特征图的规模，从而减少计算量。池化层一般放在卷积层后面。需要注意的是，池化层不包含任何待优化的参数。</a:t>
            </a:r>
            <a:endParaRPr lang="en-US" altLang="zh-CN" sz="2200" dirty="0"/>
          </a:p>
          <a:p>
            <a:pPr marL="342900" indent="-342900">
              <a:spcBef>
                <a:spcPts val="600"/>
              </a:spcBef>
              <a:spcAft>
                <a:spcPts val="600"/>
              </a:spcAft>
              <a:buFont typeface="Wingdings" panose="05000000000000000000" pitchFamily="2" charset="2"/>
              <a:buChar char="l"/>
            </a:pPr>
            <a:endParaRPr lang="zh-CN" altLang="zh-CN" sz="2200" dirty="0"/>
          </a:p>
          <a:p>
            <a:pPr marL="342900" indent="-342900">
              <a:spcBef>
                <a:spcPts val="600"/>
              </a:spcBef>
              <a:spcAft>
                <a:spcPts val="600"/>
              </a:spcAft>
              <a:buFont typeface="Wingdings" panose="05000000000000000000" pitchFamily="2" charset="2"/>
              <a:buChar char="l"/>
            </a:pPr>
            <a:r>
              <a:rPr lang="zh-CN" altLang="zh-CN" sz="2200" b="1" dirty="0"/>
              <a:t>池化方法</a:t>
            </a:r>
            <a:r>
              <a:rPr lang="zh-CN" altLang="en-US" sz="2200" dirty="0"/>
              <a:t>：</a:t>
            </a:r>
            <a:r>
              <a:rPr lang="zh-CN" altLang="zh-CN" sz="2200" dirty="0"/>
              <a:t>有多种</a:t>
            </a:r>
            <a:r>
              <a:rPr lang="zh-CN" altLang="en-US" sz="2200" dirty="0"/>
              <a:t>池化方法</a:t>
            </a:r>
            <a:r>
              <a:rPr lang="zh-CN" altLang="zh-CN" sz="2200" dirty="0"/>
              <a:t>，其中最常用的方法是最大池化（</a:t>
            </a:r>
            <a:r>
              <a:rPr lang="en-US" altLang="zh-CN" sz="2200" dirty="0"/>
              <a:t>Max Pooling</a:t>
            </a:r>
            <a:r>
              <a:rPr lang="zh-CN" altLang="zh-CN" sz="2200" dirty="0"/>
              <a:t>）。</a:t>
            </a:r>
            <a:endParaRPr lang="en-US" altLang="zh-CN" sz="2200" dirty="0"/>
          </a:p>
          <a:p>
            <a:endParaRPr lang="zh-CN" altLang="zh-CN" sz="2200" b="1" dirty="0"/>
          </a:p>
        </p:txBody>
      </p:sp>
    </p:spTree>
    <p:extLst>
      <p:ext uri="{BB962C8B-B14F-4D97-AF65-F5344CB8AC3E}">
        <p14:creationId xmlns:p14="http://schemas.microsoft.com/office/powerpoint/2010/main" val="271125900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2693045"/>
          </a:xfrm>
          <a:prstGeom prst="rect">
            <a:avLst/>
          </a:prstGeom>
          <a:noFill/>
        </p:spPr>
        <p:txBody>
          <a:bodyPr wrap="square" rtlCol="0">
            <a:spAutoFit/>
          </a:bodyPr>
          <a:lstStyle/>
          <a:p>
            <a:pPr>
              <a:spcBef>
                <a:spcPts val="600"/>
              </a:spcBef>
              <a:spcAft>
                <a:spcPts val="600"/>
              </a:spcAft>
            </a:pPr>
            <a:r>
              <a:rPr lang="zh-CN" altLang="zh-CN" sz="2200" b="1" dirty="0">
                <a:solidFill>
                  <a:srgbClr val="0033CC"/>
                </a:solidFill>
              </a:rPr>
              <a:t>最大池化</a:t>
            </a:r>
            <a:r>
              <a:rPr lang="zh-CN" altLang="en-US" sz="2200" b="1" dirty="0">
                <a:solidFill>
                  <a:srgbClr val="0033CC"/>
                </a:solidFill>
              </a:rPr>
              <a:t>方方法：</a:t>
            </a:r>
            <a:r>
              <a:rPr lang="zh-CN" altLang="zh-CN" sz="2200" dirty="0"/>
              <a:t>要设置一个池化核，但它不包含任何可学习的参数，其主要作用是按照池化核窗口的大小对特征图进行分割。方法是，从左到右、从上往下，将特征图划分为跟池化核窗口一样大小的若干数据区域，最后从每个数据区域中选择一个最大值作为这个区域的代表，所有这些代表按数据区域的位置摆放，重新构成新的特征图。这个新的特征图就是原来特征图被最大池化后的结果。</a:t>
            </a:r>
            <a:endParaRPr lang="en-US" altLang="zh-CN" sz="2200" dirty="0"/>
          </a:p>
          <a:p>
            <a:pPr>
              <a:spcBef>
                <a:spcPts val="600"/>
              </a:spcBef>
              <a:spcAft>
                <a:spcPts val="600"/>
              </a:spcAft>
            </a:pPr>
            <a:r>
              <a:rPr lang="zh-CN" altLang="en-US" sz="2200" dirty="0"/>
              <a:t>例如：</a:t>
            </a:r>
            <a:endParaRPr lang="zh-CN" altLang="zh-CN" sz="2200" dirty="0"/>
          </a:p>
          <a:p>
            <a:endParaRPr lang="zh-CN" altLang="zh-CN" sz="2200" b="1" dirty="0"/>
          </a:p>
        </p:txBody>
      </p:sp>
      <p:pic>
        <p:nvPicPr>
          <p:cNvPr id="2" name="图片 1">
            <a:extLst>
              <a:ext uri="{FF2B5EF4-FFF2-40B4-BE49-F238E27FC236}">
                <a16:creationId xmlns:a16="http://schemas.microsoft.com/office/drawing/2014/main" id="{8DAB48D6-2168-4654-B8F9-2C67318A1F31}"/>
              </a:ext>
            </a:extLst>
          </p:cNvPr>
          <p:cNvPicPr>
            <a:picLocks noChangeAspect="1"/>
          </p:cNvPicPr>
          <p:nvPr/>
        </p:nvPicPr>
        <p:blipFill>
          <a:blip r:embed="rId3"/>
          <a:stretch>
            <a:fillRect/>
          </a:stretch>
        </p:blipFill>
        <p:spPr>
          <a:xfrm>
            <a:off x="2633979" y="3599815"/>
            <a:ext cx="7860421" cy="2719705"/>
          </a:xfrm>
          <a:prstGeom prst="rect">
            <a:avLst/>
          </a:prstGeom>
        </p:spPr>
      </p:pic>
    </p:spTree>
    <p:extLst>
      <p:ext uri="{BB962C8B-B14F-4D97-AF65-F5344CB8AC3E}">
        <p14:creationId xmlns:p14="http://schemas.microsoft.com/office/powerpoint/2010/main" val="145100902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508000" y="1869440"/>
            <a:ext cx="11196319" cy="4508927"/>
          </a:xfrm>
          <a:prstGeom prst="rect">
            <a:avLst/>
          </a:prstGeom>
          <a:noFill/>
        </p:spPr>
        <p:txBody>
          <a:bodyPr wrap="square" rtlCol="0">
            <a:spAutoFit/>
          </a:bodyPr>
          <a:lstStyle/>
          <a:p>
            <a:pPr>
              <a:spcBef>
                <a:spcPts val="600"/>
              </a:spcBef>
              <a:spcAft>
                <a:spcPts val="600"/>
              </a:spcAft>
            </a:pPr>
            <a:r>
              <a:rPr lang="zh-CN" altLang="zh-CN" sz="2200" b="1" dirty="0">
                <a:solidFill>
                  <a:srgbClr val="0033CC"/>
                </a:solidFill>
              </a:rPr>
              <a:t>平均池化（</a:t>
            </a:r>
            <a:r>
              <a:rPr lang="en-US" altLang="zh-CN" sz="2200" b="1" dirty="0">
                <a:solidFill>
                  <a:srgbClr val="0033CC"/>
                </a:solidFill>
              </a:rPr>
              <a:t>Mean Pooling</a:t>
            </a:r>
            <a:r>
              <a:rPr lang="zh-CN" altLang="zh-CN" sz="2200" b="1" dirty="0">
                <a:solidFill>
                  <a:srgbClr val="0033CC"/>
                </a:solidFill>
              </a:rPr>
              <a:t>）</a:t>
            </a:r>
            <a:r>
              <a:rPr lang="zh-CN" altLang="en-US" sz="2200" b="1" dirty="0">
                <a:solidFill>
                  <a:srgbClr val="0033CC"/>
                </a:solidFill>
              </a:rPr>
              <a:t>：</a:t>
            </a:r>
            <a:r>
              <a:rPr lang="zh-CN" altLang="zh-CN" sz="2200" dirty="0"/>
              <a:t>取每个区域取中数据的平均值作为本区域的代表，从而构成新的特征图。</a:t>
            </a:r>
            <a:endParaRPr lang="en-US" altLang="zh-CN" sz="2200" dirty="0"/>
          </a:p>
          <a:p>
            <a:pPr>
              <a:spcBef>
                <a:spcPts val="600"/>
              </a:spcBef>
              <a:spcAft>
                <a:spcPts val="600"/>
              </a:spcAft>
            </a:pPr>
            <a:endParaRPr lang="en-US" altLang="zh-CN" sz="2200" dirty="0"/>
          </a:p>
          <a:p>
            <a:pPr>
              <a:spcBef>
                <a:spcPts val="600"/>
              </a:spcBef>
              <a:spcAft>
                <a:spcPts val="600"/>
              </a:spcAft>
            </a:pPr>
            <a:r>
              <a:rPr lang="zh-CN" altLang="en-US" sz="2200" b="1" dirty="0">
                <a:solidFill>
                  <a:srgbClr val="0033CC"/>
                </a:solidFill>
              </a:rPr>
              <a:t>多通道池化：</a:t>
            </a:r>
            <a:r>
              <a:rPr lang="zh-CN" altLang="zh-CN" sz="2200" dirty="0"/>
              <a:t>对于深度为</a:t>
            </a:r>
            <a:r>
              <a:rPr lang="en-US" altLang="zh-CN" sz="2200" i="1" dirty="0"/>
              <a:t>d</a:t>
            </a:r>
            <a:r>
              <a:rPr lang="zh-CN" altLang="zh-CN" sz="2200" dirty="0"/>
              <a:t>的特征图，各通道（即各矩阵）独立、但按位同步进行池化，因此池化后形成的特征图的深度仍然为</a:t>
            </a:r>
            <a:r>
              <a:rPr lang="en-US" altLang="zh-CN" sz="2200" i="1" dirty="0"/>
              <a:t>d</a:t>
            </a:r>
            <a:r>
              <a:rPr lang="zh-CN" altLang="zh-CN" sz="2200" dirty="0"/>
              <a:t>，即</a:t>
            </a:r>
            <a:r>
              <a:rPr lang="zh-CN" altLang="zh-CN" sz="2200" dirty="0">
                <a:solidFill>
                  <a:srgbClr val="0033CC"/>
                </a:solidFill>
              </a:rPr>
              <a:t>池化操作不改变特征图的深度</a:t>
            </a:r>
            <a:r>
              <a:rPr lang="zh-CN" altLang="zh-CN" sz="2200" dirty="0"/>
              <a:t>，或者说</a:t>
            </a:r>
            <a:r>
              <a:rPr lang="zh-CN" altLang="zh-CN" sz="2200" dirty="0">
                <a:solidFill>
                  <a:srgbClr val="0033CC"/>
                </a:solidFill>
              </a:rPr>
              <a:t>不改变输出通道的数量</a:t>
            </a:r>
            <a:r>
              <a:rPr lang="zh-CN" altLang="zh-CN" sz="2200" dirty="0"/>
              <a:t>，但在纵向和横向上都极大地缩减了特征图的规模，减少了参与计算的数据量。一般来说，使用的池化核越大，特征图就缩减得越多。一般情况下，</a:t>
            </a:r>
            <a:r>
              <a:rPr lang="zh-CN" altLang="zh-CN" sz="2200" dirty="0">
                <a:solidFill>
                  <a:srgbClr val="C00000"/>
                </a:solidFill>
              </a:rPr>
              <a:t>通常使用</a:t>
            </a:r>
            <a:r>
              <a:rPr lang="en-US" altLang="zh-CN" sz="2200" dirty="0">
                <a:solidFill>
                  <a:srgbClr val="C00000"/>
                </a:solidFill>
              </a:rPr>
              <a:t>2×2</a:t>
            </a:r>
            <a:r>
              <a:rPr lang="zh-CN" altLang="zh-CN" sz="2200" dirty="0">
                <a:solidFill>
                  <a:srgbClr val="C00000"/>
                </a:solidFill>
              </a:rPr>
              <a:t>池化核</a:t>
            </a:r>
            <a:r>
              <a:rPr lang="zh-CN" altLang="zh-CN" sz="2200" dirty="0"/>
              <a:t>。</a:t>
            </a:r>
          </a:p>
          <a:p>
            <a:pPr>
              <a:spcBef>
                <a:spcPts val="600"/>
              </a:spcBef>
              <a:spcAft>
                <a:spcPts val="600"/>
              </a:spcAft>
            </a:pPr>
            <a:endParaRPr lang="zh-CN" altLang="zh-CN" sz="2200" dirty="0"/>
          </a:p>
          <a:p>
            <a:pPr>
              <a:spcBef>
                <a:spcPts val="600"/>
              </a:spcBef>
              <a:spcAft>
                <a:spcPts val="600"/>
              </a:spcAft>
            </a:pPr>
            <a:r>
              <a:rPr lang="en-US" altLang="zh-CN" sz="2200" b="1" dirty="0">
                <a:solidFill>
                  <a:srgbClr val="0033CC"/>
                </a:solidFill>
              </a:rPr>
              <a:t> </a:t>
            </a:r>
            <a:endParaRPr lang="zh-CN" altLang="zh-CN" sz="2200" dirty="0"/>
          </a:p>
          <a:p>
            <a:endParaRPr lang="zh-CN" altLang="zh-CN" sz="2200" b="1" dirty="0"/>
          </a:p>
        </p:txBody>
      </p:sp>
    </p:spTree>
    <p:extLst>
      <p:ext uri="{BB962C8B-B14F-4D97-AF65-F5344CB8AC3E}">
        <p14:creationId xmlns:p14="http://schemas.microsoft.com/office/powerpoint/2010/main" val="412696109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324261"/>
          </a:xfrm>
          <a:prstGeom prst="rect">
            <a:avLst/>
          </a:prstGeom>
          <a:noFill/>
        </p:spPr>
        <p:txBody>
          <a:bodyPr wrap="square" rtlCol="0">
            <a:spAutoFit/>
          </a:bodyPr>
          <a:lstStyle/>
          <a:p>
            <a:r>
              <a:rPr lang="zh-CN" altLang="zh-CN" sz="2200" b="1" dirty="0">
                <a:solidFill>
                  <a:srgbClr val="0033CC"/>
                </a:solidFill>
              </a:rPr>
              <a:t>最大池化的实现函数</a:t>
            </a:r>
            <a:r>
              <a:rPr lang="zh-CN" altLang="zh-CN" sz="2200" dirty="0"/>
              <a:t>：用</a:t>
            </a:r>
            <a:r>
              <a:rPr lang="en-US" altLang="zh-CN" sz="2200" dirty="0" err="1"/>
              <a:t>torch.max_pool2d</a:t>
            </a:r>
            <a:r>
              <a:rPr lang="en-US" altLang="zh-CN" sz="2200" dirty="0"/>
              <a:t>()</a:t>
            </a:r>
            <a:r>
              <a:rPr lang="zh-CN" altLang="zh-CN" sz="2200" dirty="0"/>
              <a:t>函数来实现</a:t>
            </a:r>
            <a:r>
              <a:rPr lang="zh-CN" altLang="en-US" sz="2200" dirty="0"/>
              <a:t>：</a:t>
            </a:r>
            <a:endParaRPr lang="en-US" altLang="zh-CN" sz="2200" dirty="0"/>
          </a:p>
          <a:p>
            <a:endParaRPr lang="en-US" altLang="zh-CN" sz="2200" dirty="0"/>
          </a:p>
          <a:p>
            <a:r>
              <a:rPr lang="en-US" altLang="zh-CN" sz="2200" dirty="0" err="1">
                <a:solidFill>
                  <a:srgbClr val="0033CC"/>
                </a:solidFill>
              </a:rPr>
              <a:t>torch.max_pool2d</a:t>
            </a:r>
            <a:r>
              <a:rPr lang="en-US" altLang="zh-CN" sz="2200" dirty="0">
                <a:solidFill>
                  <a:srgbClr val="0033CC"/>
                </a:solidFill>
              </a:rPr>
              <a:t>(input, </a:t>
            </a:r>
            <a:r>
              <a:rPr lang="en-US" altLang="zh-CN" sz="2200" dirty="0" err="1">
                <a:solidFill>
                  <a:srgbClr val="0033CC"/>
                </a:solidFill>
              </a:rPr>
              <a:t>kernel_size</a:t>
            </a:r>
            <a:r>
              <a:rPr lang="en-US" altLang="zh-CN" sz="2200" dirty="0">
                <a:solidFill>
                  <a:srgbClr val="0033CC"/>
                </a:solidFill>
              </a:rPr>
              <a:t>, stride, padding)</a:t>
            </a:r>
            <a:endParaRPr lang="zh-CN" altLang="zh-CN" sz="2200" dirty="0">
              <a:solidFill>
                <a:srgbClr val="0033CC"/>
              </a:solidFill>
            </a:endParaRPr>
          </a:p>
          <a:p>
            <a:endParaRPr lang="en-US" altLang="zh-CN" sz="2200" dirty="0"/>
          </a:p>
          <a:p>
            <a:pPr>
              <a:lnSpc>
                <a:spcPct val="150000"/>
              </a:lnSpc>
            </a:pPr>
            <a:r>
              <a:rPr lang="zh-CN" altLang="zh-CN" sz="2200" b="1" dirty="0"/>
              <a:t>其参数意义如下</a:t>
            </a:r>
            <a:r>
              <a:rPr lang="zh-CN" altLang="zh-CN" sz="2200" dirty="0"/>
              <a:t>：</a:t>
            </a:r>
          </a:p>
          <a:p>
            <a:pPr marL="342900" lvl="0" indent="-342900">
              <a:lnSpc>
                <a:spcPct val="150000"/>
              </a:lnSpc>
              <a:buFont typeface="Arial" panose="020B0604020202020204" pitchFamily="34" charset="0"/>
              <a:buChar char="•"/>
            </a:pPr>
            <a:r>
              <a:rPr lang="en-US" altLang="zh-CN" sz="2200" b="1" dirty="0"/>
              <a:t>input</a:t>
            </a:r>
            <a:r>
              <a:rPr lang="zh-CN" altLang="zh-CN" sz="2200" b="1" dirty="0"/>
              <a:t>：</a:t>
            </a:r>
            <a:r>
              <a:rPr lang="zh-CN" altLang="zh-CN" sz="2200" dirty="0"/>
              <a:t>用于接受输入池化层的特征图（张量） </a:t>
            </a:r>
          </a:p>
          <a:p>
            <a:pPr marL="342900" lvl="0" indent="-342900">
              <a:lnSpc>
                <a:spcPct val="150000"/>
              </a:lnSpc>
              <a:buFont typeface="Arial" panose="020B0604020202020204" pitchFamily="34" charset="0"/>
              <a:buChar char="•"/>
            </a:pPr>
            <a:r>
              <a:rPr lang="en-US" altLang="zh-CN" sz="2200" b="1" dirty="0" err="1"/>
              <a:t>kernel_size</a:t>
            </a:r>
            <a:r>
              <a:rPr lang="zh-CN" altLang="zh-CN" sz="2200" b="1" dirty="0"/>
              <a:t>：</a:t>
            </a:r>
            <a:r>
              <a:rPr lang="zh-CN" altLang="zh-CN" sz="2200" dirty="0"/>
              <a:t>池化核窗口的大小</a:t>
            </a:r>
          </a:p>
          <a:p>
            <a:pPr marL="342900" lvl="0" indent="-342900">
              <a:lnSpc>
                <a:spcPct val="150000"/>
              </a:lnSpc>
              <a:buFont typeface="Arial" panose="020B0604020202020204" pitchFamily="34" charset="0"/>
              <a:buChar char="•"/>
            </a:pPr>
            <a:r>
              <a:rPr lang="en-US" altLang="zh-CN" sz="2200" b="1" dirty="0"/>
              <a:t>stride</a:t>
            </a:r>
            <a:r>
              <a:rPr lang="zh-CN" altLang="zh-CN" sz="2200" b="1" dirty="0"/>
              <a:t>：</a:t>
            </a:r>
            <a:r>
              <a:rPr lang="zh-CN" altLang="zh-CN" sz="2200" dirty="0"/>
              <a:t>步长，默认步长跟最大池化窗口大小一致</a:t>
            </a:r>
          </a:p>
          <a:p>
            <a:pPr marL="342900" lvl="0" indent="-342900">
              <a:lnSpc>
                <a:spcPct val="150000"/>
              </a:lnSpc>
              <a:buFont typeface="Arial" panose="020B0604020202020204" pitchFamily="34" charset="0"/>
              <a:buChar char="•"/>
            </a:pPr>
            <a:r>
              <a:rPr lang="en-US" altLang="zh-CN" sz="2200" b="1" dirty="0"/>
              <a:t>padding</a:t>
            </a:r>
            <a:r>
              <a:rPr lang="zh-CN" altLang="zh-CN" sz="2200" b="1" dirty="0"/>
              <a:t>：</a:t>
            </a:r>
            <a:r>
              <a:rPr lang="zh-CN" altLang="zh-CN" sz="2200" dirty="0"/>
              <a:t>填充</a:t>
            </a:r>
            <a:r>
              <a:rPr lang="en-US" altLang="zh-CN" sz="2200" dirty="0"/>
              <a:t>0</a:t>
            </a:r>
            <a:r>
              <a:rPr lang="zh-CN" altLang="zh-CN" sz="2200" dirty="0"/>
              <a:t>的方式，默认值为</a:t>
            </a:r>
            <a:r>
              <a:rPr lang="en-US" altLang="zh-CN" sz="2200" dirty="0"/>
              <a:t>0</a:t>
            </a:r>
            <a:r>
              <a:rPr lang="zh-CN" altLang="zh-CN" sz="2200" dirty="0"/>
              <a:t>，表示不填充</a:t>
            </a:r>
          </a:p>
          <a:p>
            <a:endParaRPr lang="zh-CN" altLang="zh-CN" sz="2200" b="1" dirty="0"/>
          </a:p>
        </p:txBody>
      </p:sp>
    </p:spTree>
    <p:extLst>
      <p:ext uri="{BB962C8B-B14F-4D97-AF65-F5344CB8AC3E}">
        <p14:creationId xmlns:p14="http://schemas.microsoft.com/office/powerpoint/2010/main" val="23011523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2970044"/>
          </a:xfrm>
          <a:prstGeom prst="rect">
            <a:avLst/>
          </a:prstGeom>
          <a:noFill/>
        </p:spPr>
        <p:txBody>
          <a:bodyPr wrap="square" rtlCol="0">
            <a:spAutoFit/>
          </a:bodyPr>
          <a:lstStyle/>
          <a:p>
            <a:pPr>
              <a:lnSpc>
                <a:spcPct val="150000"/>
              </a:lnSpc>
            </a:pPr>
            <a:r>
              <a:rPr lang="zh-CN" altLang="en-US" sz="2200" dirty="0"/>
              <a:t>假设</a:t>
            </a:r>
            <a:r>
              <a:rPr lang="zh-CN" altLang="zh-CN" sz="2200" dirty="0"/>
              <a:t>输入特征图</a:t>
            </a:r>
            <a:r>
              <a:rPr lang="en-US" altLang="zh-CN" sz="2200" i="1" dirty="0"/>
              <a:t>x</a:t>
            </a:r>
            <a:r>
              <a:rPr lang="zh-CN" altLang="zh-CN" sz="2200" dirty="0"/>
              <a:t>的形状为</a:t>
            </a:r>
            <a:r>
              <a:rPr lang="zh-CN" altLang="en-US" sz="2200" dirty="0"/>
              <a:t>：</a:t>
            </a:r>
            <a:r>
              <a:rPr lang="en-US" altLang="zh-CN" sz="2200" dirty="0">
                <a:solidFill>
                  <a:srgbClr val="0033CC"/>
                </a:solidFill>
              </a:rPr>
              <a:t>(128, 3, 60, 60)</a:t>
            </a:r>
          </a:p>
          <a:p>
            <a:pPr>
              <a:lnSpc>
                <a:spcPct val="150000"/>
              </a:lnSpc>
            </a:pPr>
            <a:r>
              <a:rPr lang="zh-CN" altLang="zh-CN" sz="2200" dirty="0"/>
              <a:t>则</a:t>
            </a:r>
            <a:r>
              <a:rPr lang="en-US" altLang="zh-CN" sz="2200" dirty="0" err="1"/>
              <a:t>torch.max_pool2d</a:t>
            </a:r>
            <a:r>
              <a:rPr lang="en-US" altLang="zh-CN" sz="2200" dirty="0"/>
              <a:t>()</a:t>
            </a:r>
            <a:r>
              <a:rPr lang="zh-CN" altLang="zh-CN" sz="2200" dirty="0"/>
              <a:t>返回的特征图是形状为</a:t>
            </a:r>
            <a:r>
              <a:rPr lang="zh-CN" altLang="en-US" sz="2200" dirty="0"/>
              <a:t>：</a:t>
            </a:r>
            <a:r>
              <a:rPr lang="en-US" altLang="zh-CN" sz="2200" dirty="0">
                <a:solidFill>
                  <a:srgbClr val="0033CC"/>
                </a:solidFill>
              </a:rPr>
              <a:t>(128, 3, 30, 30)</a:t>
            </a:r>
            <a:r>
              <a:rPr lang="zh-CN" altLang="en-US" sz="2200" dirty="0">
                <a:solidFill>
                  <a:srgbClr val="0033CC"/>
                </a:solidFill>
              </a:rPr>
              <a:t> </a:t>
            </a:r>
            <a:endParaRPr lang="en-US" altLang="zh-CN" sz="2200" dirty="0">
              <a:solidFill>
                <a:srgbClr val="0033CC"/>
              </a:solidFill>
            </a:endParaRPr>
          </a:p>
          <a:p>
            <a:pPr>
              <a:lnSpc>
                <a:spcPct val="150000"/>
              </a:lnSpc>
            </a:pPr>
            <a:endParaRPr lang="en-US" altLang="zh-CN" sz="2200" dirty="0"/>
          </a:p>
          <a:p>
            <a:pPr>
              <a:lnSpc>
                <a:spcPct val="150000"/>
              </a:lnSpc>
            </a:pPr>
            <a:r>
              <a:rPr lang="zh-CN" altLang="zh-CN" sz="2200" dirty="0"/>
              <a:t>经对比可以发现，该函数不改变前面两个参数的值（即不改变特征图的数量和通道数），但后面两个分别表示高度和宽度的参数值都减半了。</a:t>
            </a:r>
          </a:p>
          <a:p>
            <a:endParaRPr lang="zh-CN" altLang="zh-CN" sz="2200" b="1" dirty="0"/>
          </a:p>
        </p:txBody>
      </p:sp>
    </p:spTree>
    <p:extLst>
      <p:ext uri="{BB962C8B-B14F-4D97-AF65-F5344CB8AC3E}">
        <p14:creationId xmlns:p14="http://schemas.microsoft.com/office/powerpoint/2010/main" val="1246525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409203" y="1760200"/>
            <a:ext cx="7292077" cy="3262432"/>
          </a:xfrm>
          <a:prstGeom prst="rect">
            <a:avLst/>
          </a:prstGeom>
          <a:noFill/>
        </p:spPr>
        <p:txBody>
          <a:bodyPr wrap="square" rtlCol="0">
            <a:spAutoFit/>
          </a:bodyPr>
          <a:lstStyle/>
          <a:p>
            <a:pPr>
              <a:spcBef>
                <a:spcPts val="600"/>
              </a:spcBef>
              <a:spcAft>
                <a:spcPts val="600"/>
              </a:spcAft>
            </a:pPr>
            <a:r>
              <a:rPr lang="zh-CN" altLang="zh-CN" sz="2200" b="1" dirty="0"/>
              <a:t>【例</a:t>
            </a:r>
            <a:r>
              <a:rPr lang="en-US" altLang="zh-CN" sz="2200" b="1" dirty="0"/>
              <a:t>4.1</a:t>
            </a:r>
            <a:r>
              <a:rPr lang="zh-CN" altLang="zh-CN" sz="2200" b="1" dirty="0"/>
              <a:t>】</a:t>
            </a:r>
            <a:r>
              <a:rPr lang="zh-CN" altLang="zh-CN" sz="2200" dirty="0"/>
              <a:t>创建一个卷积神经网络，使之能够识别手写数字图片。</a:t>
            </a:r>
          </a:p>
          <a:p>
            <a:pPr marL="342900" indent="-342900">
              <a:spcBef>
                <a:spcPts val="600"/>
              </a:spcBef>
              <a:spcAft>
                <a:spcPts val="600"/>
              </a:spcAft>
              <a:buFont typeface="Wingdings" panose="05000000000000000000" pitchFamily="2" charset="2"/>
              <a:buChar char="l"/>
            </a:pPr>
            <a:r>
              <a:rPr lang="zh-CN" altLang="zh-CN" sz="2200" b="1" dirty="0"/>
              <a:t>手写数字图片数据集</a:t>
            </a:r>
            <a:r>
              <a:rPr lang="zh-CN" altLang="zh-CN" sz="2200" dirty="0"/>
              <a:t>（</a:t>
            </a:r>
            <a:r>
              <a:rPr lang="en-US" altLang="zh-CN" sz="2200" dirty="0" err="1"/>
              <a:t>MNIST</a:t>
            </a:r>
            <a:r>
              <a:rPr lang="zh-CN" altLang="zh-CN" sz="2200" dirty="0"/>
              <a:t>数据集）</a:t>
            </a:r>
            <a:r>
              <a:rPr lang="zh-CN" altLang="en-US" sz="2200" dirty="0"/>
              <a:t>：</a:t>
            </a:r>
            <a:r>
              <a:rPr lang="zh-CN" altLang="zh-CN" sz="2200" dirty="0"/>
              <a:t>来自</a:t>
            </a:r>
            <a:r>
              <a:rPr lang="en-US" altLang="zh-CN" sz="2200" dirty="0" err="1"/>
              <a:t>MNIST</a:t>
            </a:r>
            <a:r>
              <a:rPr lang="zh-CN" altLang="zh-CN" sz="2200" dirty="0"/>
              <a:t>官网站（</a:t>
            </a:r>
            <a:r>
              <a:rPr lang="en-US" altLang="zh-CN" sz="2200" dirty="0">
                <a:hlinkClick r:id="rId3"/>
              </a:rPr>
              <a:t>http://</a:t>
            </a:r>
            <a:r>
              <a:rPr lang="en-US" altLang="zh-CN" sz="2200" dirty="0" err="1">
                <a:hlinkClick r:id="rId3"/>
              </a:rPr>
              <a:t>yann.lecun.com</a:t>
            </a:r>
            <a:r>
              <a:rPr lang="en-US" altLang="zh-CN" sz="2200" dirty="0">
                <a:hlinkClick r:id="rId3"/>
              </a:rPr>
              <a:t>/</a:t>
            </a:r>
            <a:r>
              <a:rPr lang="en-US" altLang="zh-CN" sz="2200" dirty="0" err="1">
                <a:hlinkClick r:id="rId3"/>
              </a:rPr>
              <a:t>exdb</a:t>
            </a:r>
            <a:r>
              <a:rPr lang="en-US" altLang="zh-CN" sz="2200" dirty="0">
                <a:hlinkClick r:id="rId3"/>
              </a:rPr>
              <a:t>/</a:t>
            </a:r>
            <a:r>
              <a:rPr lang="en-US" altLang="zh-CN" sz="2200" dirty="0" err="1">
                <a:hlinkClick r:id="rId3"/>
              </a:rPr>
              <a:t>mnist</a:t>
            </a:r>
            <a:r>
              <a:rPr lang="en-US" altLang="zh-CN" sz="2200" dirty="0">
                <a:hlinkClick r:id="rId3"/>
              </a:rPr>
              <a:t>/</a:t>
            </a:r>
            <a:r>
              <a:rPr lang="zh-CN" altLang="zh-CN" sz="2200" dirty="0"/>
              <a:t>）</a:t>
            </a:r>
            <a:endParaRPr lang="en-US" altLang="zh-CN" sz="2200" dirty="0"/>
          </a:p>
          <a:p>
            <a:pPr marL="342900" indent="-342900">
              <a:spcBef>
                <a:spcPts val="600"/>
              </a:spcBef>
              <a:spcAft>
                <a:spcPts val="600"/>
              </a:spcAft>
              <a:buFont typeface="Wingdings" panose="05000000000000000000" pitchFamily="2" charset="2"/>
              <a:buChar char="l"/>
            </a:pPr>
            <a:r>
              <a:rPr lang="en-US" altLang="zh-CN" sz="2200" b="1" dirty="0" err="1"/>
              <a:t>MNIST</a:t>
            </a:r>
            <a:r>
              <a:rPr lang="zh-CN" altLang="zh-CN" sz="2200" b="1" dirty="0"/>
              <a:t>数据集</a:t>
            </a:r>
            <a:r>
              <a:rPr lang="zh-CN" altLang="en-US" sz="2200" dirty="0"/>
              <a:t>：</a:t>
            </a:r>
            <a:r>
              <a:rPr lang="zh-CN" altLang="zh-CN" sz="2200" dirty="0"/>
              <a:t>已经分为训练集和测试集，分别是</a:t>
            </a:r>
            <a:r>
              <a:rPr lang="en-US" altLang="zh-CN" sz="2200" dirty="0"/>
              <a:t>6</a:t>
            </a:r>
            <a:r>
              <a:rPr lang="zh-CN" altLang="zh-CN" sz="2200" dirty="0"/>
              <a:t>万和</a:t>
            </a:r>
            <a:r>
              <a:rPr lang="en-US" altLang="zh-CN" sz="2200" dirty="0"/>
              <a:t>1</a:t>
            </a:r>
            <a:r>
              <a:rPr lang="zh-CN" altLang="zh-CN" sz="2200" dirty="0"/>
              <a:t>万张图片</a:t>
            </a:r>
            <a:r>
              <a:rPr lang="zh-CN" altLang="en-US" sz="2200" dirty="0"/>
              <a:t>，</a:t>
            </a:r>
            <a:r>
              <a:rPr lang="zh-CN" altLang="zh-CN" sz="2200" dirty="0"/>
              <a:t>也可以从利用</a:t>
            </a:r>
            <a:r>
              <a:rPr lang="en-US" altLang="zh-CN" sz="2200" dirty="0" err="1"/>
              <a:t>DataLoader</a:t>
            </a:r>
            <a:r>
              <a:rPr lang="en-US" altLang="zh-CN" sz="2200" dirty="0"/>
              <a:t>()</a:t>
            </a:r>
            <a:r>
              <a:rPr lang="zh-CN" altLang="zh-CN" sz="2200" dirty="0"/>
              <a:t>函数自动下载</a:t>
            </a:r>
            <a:endParaRPr lang="en-US" altLang="zh-CN" sz="2200" dirty="0"/>
          </a:p>
          <a:p>
            <a:pPr marL="342900" indent="-342900">
              <a:spcBef>
                <a:spcPts val="600"/>
              </a:spcBef>
              <a:spcAft>
                <a:spcPts val="600"/>
              </a:spcAft>
              <a:buFont typeface="Wingdings" panose="05000000000000000000" pitchFamily="2" charset="2"/>
              <a:buChar char="l"/>
            </a:pPr>
            <a:r>
              <a:rPr lang="zh-CN" altLang="en-US" sz="2200" b="1" dirty="0"/>
              <a:t>数据集示例</a:t>
            </a:r>
            <a:r>
              <a:rPr lang="zh-CN" altLang="en-US" sz="2200" dirty="0"/>
              <a:t>：下</a:t>
            </a:r>
            <a:r>
              <a:rPr lang="zh-CN" altLang="zh-CN" sz="2200" dirty="0"/>
              <a:t>图是</a:t>
            </a:r>
            <a:r>
              <a:rPr lang="en-US" altLang="zh-CN" sz="2200" dirty="0" err="1"/>
              <a:t>MNIST</a:t>
            </a:r>
            <a:r>
              <a:rPr lang="zh-CN" altLang="zh-CN" sz="2200" dirty="0"/>
              <a:t>数据集中</a:t>
            </a:r>
            <a:r>
              <a:rPr lang="en-US" altLang="zh-CN" sz="2200" dirty="0"/>
              <a:t>25</a:t>
            </a:r>
            <a:r>
              <a:rPr lang="zh-CN" altLang="zh-CN" sz="2200" dirty="0"/>
              <a:t>个手写数字图片样例，图片大小为</a:t>
            </a:r>
            <a:r>
              <a:rPr lang="en-US" altLang="zh-CN" sz="2200" dirty="0"/>
              <a:t>28×28</a:t>
            </a:r>
            <a:r>
              <a:rPr lang="zh-CN" altLang="en-US" sz="2200" dirty="0"/>
              <a:t>：</a:t>
            </a:r>
            <a:endParaRPr lang="zh-CN" altLang="zh-CN" sz="2200" dirty="0"/>
          </a:p>
        </p:txBody>
      </p:sp>
      <p:pic>
        <p:nvPicPr>
          <p:cNvPr id="7" name="图片 6">
            <a:extLst>
              <a:ext uri="{FF2B5EF4-FFF2-40B4-BE49-F238E27FC236}">
                <a16:creationId xmlns:a16="http://schemas.microsoft.com/office/drawing/2014/main" id="{0A053CA4-B437-4864-B845-D6E31B1E649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8959" y="1524635"/>
            <a:ext cx="4033838" cy="3808730"/>
          </a:xfrm>
          <a:prstGeom prst="rect">
            <a:avLst/>
          </a:prstGeom>
          <a:noFill/>
          <a:ln>
            <a:noFill/>
          </a:ln>
        </p:spPr>
      </p:pic>
    </p:spTree>
    <p:extLst>
      <p:ext uri="{BB962C8B-B14F-4D97-AF65-F5344CB8AC3E}">
        <p14:creationId xmlns:p14="http://schemas.microsoft.com/office/powerpoint/2010/main" val="144697409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594702"/>
          </a:xfrm>
          <a:prstGeom prst="rect">
            <a:avLst/>
          </a:prstGeom>
          <a:noFill/>
        </p:spPr>
        <p:txBody>
          <a:bodyPr wrap="square" rtlCol="0">
            <a:spAutoFit/>
          </a:bodyPr>
          <a:lstStyle/>
          <a:p>
            <a:pPr>
              <a:lnSpc>
                <a:spcPct val="150000"/>
              </a:lnSpc>
            </a:pPr>
            <a:r>
              <a:rPr lang="zh-CN" altLang="zh-CN" sz="2200" dirty="0"/>
              <a:t>在调用该函数时，参数名都可以省略。例如，上面函数与下面</a:t>
            </a:r>
            <a:r>
              <a:rPr lang="zh-CN" altLang="en-US" sz="2200" dirty="0"/>
              <a:t>三个语句是</a:t>
            </a:r>
            <a:r>
              <a:rPr lang="zh-CN" altLang="zh-CN" sz="2200" dirty="0"/>
              <a:t>等价</a:t>
            </a:r>
            <a:r>
              <a:rPr lang="zh-CN" altLang="en-US" sz="2200" dirty="0"/>
              <a:t>的</a:t>
            </a:r>
            <a:r>
              <a:rPr lang="zh-CN" altLang="zh-CN" sz="2200" dirty="0"/>
              <a:t>：</a:t>
            </a:r>
          </a:p>
          <a:p>
            <a:pPr>
              <a:lnSpc>
                <a:spcPct val="150000"/>
              </a:lnSpc>
            </a:pPr>
            <a:r>
              <a:rPr lang="en-US" altLang="zh-CN" sz="2200" b="1" dirty="0">
                <a:solidFill>
                  <a:srgbClr val="00B050"/>
                </a:solidFill>
              </a:rPr>
              <a:t> </a:t>
            </a:r>
            <a:r>
              <a:rPr lang="en-US" altLang="zh-CN" sz="2200" b="1" dirty="0" err="1">
                <a:solidFill>
                  <a:srgbClr val="00B050"/>
                </a:solidFill>
              </a:rPr>
              <a:t>torch.max_pool2d</a:t>
            </a:r>
            <a:r>
              <a:rPr lang="en-US" altLang="zh-CN" sz="2200" b="1" dirty="0">
                <a:solidFill>
                  <a:srgbClr val="00B050"/>
                </a:solidFill>
              </a:rPr>
              <a:t>(input=x, </a:t>
            </a:r>
            <a:r>
              <a:rPr lang="en-US" altLang="zh-CN" sz="2200" b="1" dirty="0" err="1">
                <a:solidFill>
                  <a:srgbClr val="00B050"/>
                </a:solidFill>
              </a:rPr>
              <a:t>kernel_size</a:t>
            </a:r>
            <a:r>
              <a:rPr lang="en-US" altLang="zh-CN" sz="2200" b="1" dirty="0">
                <a:solidFill>
                  <a:srgbClr val="00B050"/>
                </a:solidFill>
              </a:rPr>
              <a:t> = (2,2), stride=(2,2), padding=0)</a:t>
            </a:r>
            <a:endParaRPr lang="zh-CN" altLang="zh-CN" sz="2200" b="1" dirty="0">
              <a:solidFill>
                <a:srgbClr val="00B050"/>
              </a:solidFill>
            </a:endParaRPr>
          </a:p>
          <a:p>
            <a:pPr>
              <a:lnSpc>
                <a:spcPct val="150000"/>
              </a:lnSpc>
            </a:pPr>
            <a:r>
              <a:rPr lang="en-US" altLang="zh-CN" sz="2200" b="1" dirty="0">
                <a:solidFill>
                  <a:srgbClr val="00B050"/>
                </a:solidFill>
              </a:rPr>
              <a:t>y = </a:t>
            </a:r>
            <a:r>
              <a:rPr lang="en-US" altLang="zh-CN" sz="2200" b="1" dirty="0" err="1">
                <a:solidFill>
                  <a:srgbClr val="00B050"/>
                </a:solidFill>
              </a:rPr>
              <a:t>torch.max_pool2d</a:t>
            </a:r>
            <a:r>
              <a:rPr lang="en-US" altLang="zh-CN" sz="2200" b="1" dirty="0">
                <a:solidFill>
                  <a:srgbClr val="00B050"/>
                </a:solidFill>
              </a:rPr>
              <a:t>(x, (2,2), (2,2), 0)		#</a:t>
            </a:r>
            <a:r>
              <a:rPr lang="zh-CN" altLang="zh-CN" sz="2200" b="1" dirty="0">
                <a:solidFill>
                  <a:srgbClr val="00B050"/>
                </a:solidFill>
              </a:rPr>
              <a:t>省略了参数名</a:t>
            </a:r>
          </a:p>
          <a:p>
            <a:pPr>
              <a:lnSpc>
                <a:spcPct val="150000"/>
              </a:lnSpc>
            </a:pPr>
            <a:r>
              <a:rPr lang="en-US" altLang="zh-CN" sz="2200" b="1" dirty="0">
                <a:solidFill>
                  <a:srgbClr val="00B050"/>
                </a:solidFill>
              </a:rPr>
              <a:t>y = </a:t>
            </a:r>
            <a:r>
              <a:rPr lang="en-US" altLang="zh-CN" sz="2200" b="1" dirty="0" err="1">
                <a:solidFill>
                  <a:srgbClr val="00B050"/>
                </a:solidFill>
              </a:rPr>
              <a:t>torch.max_pool2d</a:t>
            </a:r>
            <a:r>
              <a:rPr lang="en-US" altLang="zh-CN" sz="2200" b="1" dirty="0">
                <a:solidFill>
                  <a:srgbClr val="00B050"/>
                </a:solidFill>
              </a:rPr>
              <a:t>(x, 2)			#</a:t>
            </a:r>
            <a:r>
              <a:rPr lang="zh-CN" altLang="zh-CN" sz="2200" b="1" dirty="0">
                <a:solidFill>
                  <a:srgbClr val="00B050"/>
                </a:solidFill>
              </a:rPr>
              <a:t>设置池化窗口大小为</a:t>
            </a:r>
            <a:r>
              <a:rPr lang="en-US" altLang="zh-CN" sz="2200" b="1" dirty="0">
                <a:solidFill>
                  <a:srgbClr val="00B050"/>
                </a:solidFill>
              </a:rPr>
              <a:t>2×2</a:t>
            </a:r>
            <a:r>
              <a:rPr lang="zh-CN" altLang="zh-CN" sz="2200" b="1" dirty="0">
                <a:solidFill>
                  <a:srgbClr val="00B050"/>
                </a:solidFill>
              </a:rPr>
              <a:t>，使用了参数的默认值</a:t>
            </a:r>
          </a:p>
          <a:p>
            <a:pPr>
              <a:lnSpc>
                <a:spcPct val="150000"/>
              </a:lnSpc>
            </a:pPr>
            <a:endParaRPr lang="en-US" altLang="zh-CN" sz="2200" dirty="0"/>
          </a:p>
          <a:p>
            <a:pPr>
              <a:lnSpc>
                <a:spcPct val="150000"/>
              </a:lnSpc>
            </a:pPr>
            <a:r>
              <a:rPr lang="en-US" altLang="zh-CN" sz="2200" dirty="0"/>
              <a:t> </a:t>
            </a:r>
            <a:endParaRPr lang="zh-CN" altLang="zh-CN" sz="2200" dirty="0"/>
          </a:p>
          <a:p>
            <a:pPr>
              <a:lnSpc>
                <a:spcPct val="150000"/>
              </a:lnSpc>
            </a:pPr>
            <a:endParaRPr lang="zh-CN" altLang="zh-CN" sz="2200" b="1" dirty="0"/>
          </a:p>
        </p:txBody>
      </p:sp>
    </p:spTree>
    <p:extLst>
      <p:ext uri="{BB962C8B-B14F-4D97-AF65-F5344CB8AC3E}">
        <p14:creationId xmlns:p14="http://schemas.microsoft.com/office/powerpoint/2010/main" val="338692741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50040"/>
            <a:ext cx="11373594" cy="3985706"/>
          </a:xfrm>
          <a:prstGeom prst="rect">
            <a:avLst/>
          </a:prstGeom>
          <a:noFill/>
        </p:spPr>
        <p:txBody>
          <a:bodyPr wrap="square" rtlCol="0">
            <a:spAutoFit/>
          </a:bodyPr>
          <a:lstStyle/>
          <a:p>
            <a:r>
              <a:rPr lang="zh-CN" altLang="zh-CN" sz="2200" b="1" dirty="0"/>
              <a:t>一个例子</a:t>
            </a:r>
            <a:r>
              <a:rPr lang="zh-CN" altLang="en-US" sz="2200" dirty="0"/>
              <a:t>：</a:t>
            </a:r>
            <a:r>
              <a:rPr lang="zh-CN" altLang="zh-CN" sz="2200" dirty="0"/>
              <a:t>下面给出一段代码，它用于随机产生输入特征图</a:t>
            </a:r>
            <a:r>
              <a:rPr lang="en-US" altLang="zh-CN" sz="2200" i="1" dirty="0"/>
              <a:t>x</a:t>
            </a:r>
            <a:r>
              <a:rPr lang="zh-CN" altLang="zh-CN" sz="2200" dirty="0"/>
              <a:t>，然后对其进行最大池化，最后形成输出特征图</a:t>
            </a:r>
            <a:r>
              <a:rPr lang="en-US" altLang="zh-CN" sz="2200" i="1" dirty="0"/>
              <a:t>y</a:t>
            </a:r>
            <a:r>
              <a:rPr lang="zh-CN" altLang="zh-CN" sz="2200" dirty="0"/>
              <a:t>：</a:t>
            </a:r>
          </a:p>
          <a:p>
            <a:r>
              <a:rPr lang="en-US" altLang="zh-CN" sz="2200" dirty="0"/>
              <a:t> </a:t>
            </a:r>
            <a:endParaRPr lang="zh-CN" altLang="zh-CN" sz="2200" dirty="0"/>
          </a:p>
          <a:p>
            <a:r>
              <a:rPr lang="en-US" altLang="zh-CN" sz="2200" b="1" dirty="0">
                <a:solidFill>
                  <a:srgbClr val="00B050"/>
                </a:solidFill>
              </a:rPr>
              <a:t>x = </a:t>
            </a:r>
            <a:r>
              <a:rPr lang="en-US" altLang="zh-CN" sz="2200" b="1" dirty="0" err="1">
                <a:solidFill>
                  <a:srgbClr val="00B050"/>
                </a:solidFill>
              </a:rPr>
              <a:t>torch.randint</a:t>
            </a:r>
            <a:r>
              <a:rPr lang="en-US" altLang="zh-CN" sz="2200" b="1" dirty="0">
                <a:solidFill>
                  <a:srgbClr val="00B050"/>
                </a:solidFill>
              </a:rPr>
              <a:t>(0,9,[1,1,4,4])</a:t>
            </a:r>
            <a:endParaRPr lang="zh-CN" altLang="zh-CN" sz="2200" b="1" dirty="0">
              <a:solidFill>
                <a:srgbClr val="00B050"/>
              </a:solidFill>
            </a:endParaRPr>
          </a:p>
          <a:p>
            <a:r>
              <a:rPr lang="en-US" altLang="zh-CN" sz="2200" b="1" dirty="0">
                <a:solidFill>
                  <a:srgbClr val="00B050"/>
                </a:solidFill>
              </a:rPr>
              <a:t>print(x)</a:t>
            </a:r>
            <a:endParaRPr lang="zh-CN" altLang="zh-CN" sz="2200" b="1" dirty="0">
              <a:solidFill>
                <a:srgbClr val="00B050"/>
              </a:solidFill>
            </a:endParaRPr>
          </a:p>
          <a:p>
            <a:r>
              <a:rPr lang="en-US" altLang="zh-CN" sz="2200" b="1" dirty="0">
                <a:solidFill>
                  <a:srgbClr val="00B050"/>
                </a:solidFill>
              </a:rPr>
              <a:t>x = </a:t>
            </a:r>
            <a:r>
              <a:rPr lang="en-US" altLang="zh-CN" sz="2200" b="1" dirty="0" err="1">
                <a:solidFill>
                  <a:srgbClr val="00B050"/>
                </a:solidFill>
              </a:rPr>
              <a:t>x.float</a:t>
            </a:r>
            <a:r>
              <a:rPr lang="en-US" altLang="zh-CN" sz="2200" b="1" dirty="0">
                <a:solidFill>
                  <a:srgbClr val="00B050"/>
                </a:solidFill>
              </a:rPr>
              <a:t>()</a:t>
            </a:r>
            <a:endParaRPr lang="zh-CN" altLang="zh-CN" sz="2200" b="1" dirty="0">
              <a:solidFill>
                <a:srgbClr val="00B050"/>
              </a:solidFill>
            </a:endParaRPr>
          </a:p>
          <a:p>
            <a:r>
              <a:rPr lang="en-US" altLang="zh-CN" sz="2200" b="1" dirty="0">
                <a:solidFill>
                  <a:srgbClr val="00B050"/>
                </a:solidFill>
              </a:rPr>
              <a:t>y = </a:t>
            </a:r>
            <a:r>
              <a:rPr lang="en-US" altLang="zh-CN" sz="2200" b="1" dirty="0" err="1">
                <a:solidFill>
                  <a:srgbClr val="00B050"/>
                </a:solidFill>
              </a:rPr>
              <a:t>torch.max_pool2d</a:t>
            </a:r>
            <a:r>
              <a:rPr lang="en-US" altLang="zh-CN" sz="2200" b="1" dirty="0">
                <a:solidFill>
                  <a:srgbClr val="00B050"/>
                </a:solidFill>
              </a:rPr>
              <a:t>(x, 2)</a:t>
            </a:r>
            <a:endParaRPr lang="zh-CN" altLang="zh-CN" sz="2200" b="1" dirty="0">
              <a:solidFill>
                <a:srgbClr val="00B050"/>
              </a:solidFill>
            </a:endParaRPr>
          </a:p>
          <a:p>
            <a:r>
              <a:rPr lang="en-US" altLang="zh-CN" sz="2200" b="1" dirty="0">
                <a:solidFill>
                  <a:srgbClr val="00B050"/>
                </a:solidFill>
              </a:rPr>
              <a:t>print(y)</a:t>
            </a:r>
            <a:endParaRPr lang="zh-CN" altLang="zh-CN" sz="2200" b="1" dirty="0">
              <a:solidFill>
                <a:srgbClr val="00B050"/>
              </a:solidFill>
            </a:endParaRPr>
          </a:p>
          <a:p>
            <a:r>
              <a:rPr lang="en-US" altLang="zh-CN" sz="2200" b="1" dirty="0">
                <a:solidFill>
                  <a:srgbClr val="00B050"/>
                </a:solidFill>
              </a:rPr>
              <a:t>print('x</a:t>
            </a:r>
            <a:r>
              <a:rPr lang="zh-CN" altLang="zh-CN" sz="2200" b="1" dirty="0">
                <a:solidFill>
                  <a:srgbClr val="00B050"/>
                </a:solidFill>
              </a:rPr>
              <a:t>和</a:t>
            </a:r>
            <a:r>
              <a:rPr lang="en-US" altLang="zh-CN" sz="2200" b="1" dirty="0">
                <a:solidFill>
                  <a:srgbClr val="00B050"/>
                </a:solidFill>
              </a:rPr>
              <a:t>y</a:t>
            </a:r>
            <a:r>
              <a:rPr lang="zh-CN" altLang="zh-CN" sz="2200" b="1" dirty="0">
                <a:solidFill>
                  <a:srgbClr val="00B050"/>
                </a:solidFill>
              </a:rPr>
              <a:t>的形状分别为：</a:t>
            </a:r>
            <a:r>
              <a:rPr lang="en-US" altLang="zh-CN" sz="2200" b="1" dirty="0">
                <a:solidFill>
                  <a:srgbClr val="00B050"/>
                </a:solidFill>
              </a:rPr>
              <a:t>',</a:t>
            </a:r>
            <a:r>
              <a:rPr lang="en-US" altLang="zh-CN" sz="2200" b="1" dirty="0" err="1">
                <a:solidFill>
                  <a:srgbClr val="00B050"/>
                </a:solidFill>
              </a:rPr>
              <a:t>x.shape</a:t>
            </a:r>
            <a:r>
              <a:rPr lang="en-US" altLang="zh-CN" sz="2200" b="1" dirty="0">
                <a:solidFill>
                  <a:srgbClr val="00B050"/>
                </a:solidFill>
              </a:rPr>
              <a:t>, </a:t>
            </a:r>
            <a:r>
              <a:rPr lang="en-US" altLang="zh-CN" sz="2200" b="1" dirty="0" err="1">
                <a:solidFill>
                  <a:srgbClr val="00B050"/>
                </a:solidFill>
              </a:rPr>
              <a:t>y.shape</a:t>
            </a:r>
            <a:r>
              <a:rPr lang="en-US" altLang="zh-CN" sz="2200" b="1" dirty="0">
                <a:solidFill>
                  <a:srgbClr val="00B050"/>
                </a:solidFill>
              </a:rPr>
              <a:t>)</a:t>
            </a:r>
            <a:endParaRPr lang="zh-CN" altLang="zh-CN" sz="2200" b="1" dirty="0">
              <a:solidFill>
                <a:srgbClr val="00B050"/>
              </a:solidFill>
            </a:endParaRPr>
          </a:p>
          <a:p>
            <a:pPr>
              <a:lnSpc>
                <a:spcPct val="150000"/>
              </a:lnSpc>
            </a:pPr>
            <a:r>
              <a:rPr lang="en-US" altLang="zh-CN" sz="2200" dirty="0"/>
              <a:t> </a:t>
            </a:r>
            <a:endParaRPr lang="zh-CN" altLang="zh-CN" sz="2200" dirty="0"/>
          </a:p>
          <a:p>
            <a:endParaRPr lang="zh-CN" altLang="zh-CN" sz="2200" b="1" dirty="0"/>
          </a:p>
        </p:txBody>
      </p:sp>
      <p:pic>
        <p:nvPicPr>
          <p:cNvPr id="2" name="图片 1">
            <a:extLst>
              <a:ext uri="{FF2B5EF4-FFF2-40B4-BE49-F238E27FC236}">
                <a16:creationId xmlns:a16="http://schemas.microsoft.com/office/drawing/2014/main" id="{D5C8F8AF-D1CA-4192-93C4-A014016FD12D}"/>
              </a:ext>
            </a:extLst>
          </p:cNvPr>
          <p:cNvPicPr>
            <a:picLocks noChangeAspect="1"/>
          </p:cNvPicPr>
          <p:nvPr/>
        </p:nvPicPr>
        <p:blipFill>
          <a:blip r:embed="rId3"/>
          <a:stretch>
            <a:fillRect/>
          </a:stretch>
        </p:blipFill>
        <p:spPr>
          <a:xfrm>
            <a:off x="6411278" y="2711133"/>
            <a:ext cx="5541492" cy="1911668"/>
          </a:xfrm>
          <a:prstGeom prst="rect">
            <a:avLst/>
          </a:prstGeom>
        </p:spPr>
      </p:pic>
      <p:sp>
        <p:nvSpPr>
          <p:cNvPr id="3" name="箭头: 右 2">
            <a:extLst>
              <a:ext uri="{FF2B5EF4-FFF2-40B4-BE49-F238E27FC236}">
                <a16:creationId xmlns:a16="http://schemas.microsoft.com/office/drawing/2014/main" id="{A1CEC5E4-7736-4DC9-964E-4A63F4F6D39F}"/>
              </a:ext>
            </a:extLst>
          </p:cNvPr>
          <p:cNvSpPr/>
          <p:nvPr/>
        </p:nvSpPr>
        <p:spPr>
          <a:xfrm>
            <a:off x="5186363" y="3444240"/>
            <a:ext cx="1188720" cy="518160"/>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247921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4.2.4  </a:t>
            </a:r>
            <a:r>
              <a:rPr lang="zh-CN" altLang="zh-CN" sz="2800" b="1" dirty="0">
                <a:solidFill>
                  <a:srgbClr val="C00000"/>
                </a:solidFill>
              </a:rPr>
              <a:t>池化操作及其</a:t>
            </a:r>
            <a:r>
              <a:rPr lang="en-US" altLang="zh-CN" sz="2800" b="1" dirty="0" err="1">
                <a:solidFill>
                  <a:srgbClr val="C00000"/>
                </a:solidFill>
              </a:rPr>
              <a:t>PyTorch</a:t>
            </a:r>
            <a:r>
              <a:rPr lang="zh-CN" altLang="zh-CN" sz="2800" b="1" dirty="0">
                <a:solidFill>
                  <a:srgbClr val="C00000"/>
                </a:solidFill>
              </a:rPr>
              <a:t>代码实现</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2462213"/>
          </a:xfrm>
          <a:prstGeom prst="rect">
            <a:avLst/>
          </a:prstGeom>
          <a:noFill/>
        </p:spPr>
        <p:txBody>
          <a:bodyPr wrap="square" rtlCol="0">
            <a:spAutoFit/>
          </a:bodyPr>
          <a:lstStyle/>
          <a:p>
            <a:r>
              <a:rPr lang="zh-CN" altLang="zh-CN" sz="2200" b="1" dirty="0">
                <a:solidFill>
                  <a:srgbClr val="0033CC"/>
                </a:solidFill>
              </a:rPr>
              <a:t>平均池化</a:t>
            </a:r>
            <a:r>
              <a:rPr lang="zh-CN" altLang="en-US" sz="2200" b="1" dirty="0">
                <a:solidFill>
                  <a:srgbClr val="0033CC"/>
                </a:solidFill>
              </a:rPr>
              <a:t>的实现函数</a:t>
            </a:r>
            <a:r>
              <a:rPr lang="zh-CN" altLang="en-US" sz="2200" dirty="0"/>
              <a:t>：</a:t>
            </a:r>
            <a:r>
              <a:rPr lang="zh-CN" altLang="zh-CN" sz="2200" dirty="0"/>
              <a:t>用</a:t>
            </a:r>
            <a:r>
              <a:rPr lang="en-US" altLang="zh-CN" sz="2200" dirty="0" err="1"/>
              <a:t>nn.AvgPool2d</a:t>
            </a:r>
            <a:r>
              <a:rPr lang="en-US" altLang="zh-CN" sz="2200" dirty="0"/>
              <a:t> ()</a:t>
            </a:r>
            <a:r>
              <a:rPr lang="zh-CN" altLang="zh-CN" sz="2200" dirty="0"/>
              <a:t>函数来实现，其参数含义类似于</a:t>
            </a:r>
            <a:r>
              <a:rPr lang="en-US" altLang="zh-CN" sz="2200" dirty="0" err="1"/>
              <a:t>torch.max_pool2d</a:t>
            </a:r>
            <a:r>
              <a:rPr lang="en-US" altLang="zh-CN" sz="2200" dirty="0"/>
              <a:t>()</a:t>
            </a:r>
            <a:r>
              <a:rPr lang="zh-CN" altLang="zh-CN" sz="2200" dirty="0"/>
              <a:t>函数。例如，如果对上述的特征图</a:t>
            </a:r>
            <a:r>
              <a:rPr lang="en-US" altLang="zh-CN" sz="2200" i="1" dirty="0"/>
              <a:t>x</a:t>
            </a:r>
            <a:r>
              <a:rPr lang="zh-CN" altLang="zh-CN" sz="2200" dirty="0"/>
              <a:t>执行平均池化，则可用下列代码：</a:t>
            </a:r>
          </a:p>
          <a:p>
            <a:r>
              <a:rPr lang="en-US" altLang="zh-CN" sz="2200" dirty="0"/>
              <a:t> </a:t>
            </a:r>
            <a:endParaRPr lang="zh-CN" altLang="zh-CN" sz="2200" dirty="0"/>
          </a:p>
          <a:p>
            <a:r>
              <a:rPr lang="en-US" altLang="zh-CN" sz="2200" b="1" dirty="0" err="1">
                <a:solidFill>
                  <a:srgbClr val="00B050"/>
                </a:solidFill>
              </a:rPr>
              <a:t>avgPool</a:t>
            </a:r>
            <a:r>
              <a:rPr lang="en-US" altLang="zh-CN" sz="2200" b="1" dirty="0">
                <a:solidFill>
                  <a:srgbClr val="00B050"/>
                </a:solidFill>
              </a:rPr>
              <a:t> = </a:t>
            </a:r>
            <a:r>
              <a:rPr lang="en-US" altLang="zh-CN" sz="2200" b="1" dirty="0" err="1">
                <a:solidFill>
                  <a:srgbClr val="00B050"/>
                </a:solidFill>
              </a:rPr>
              <a:t>nn.AvgPool2d</a:t>
            </a:r>
            <a:r>
              <a:rPr lang="en-US" altLang="zh-CN" sz="2200" b="1" dirty="0">
                <a:solidFill>
                  <a:srgbClr val="00B050"/>
                </a:solidFill>
              </a:rPr>
              <a:t>(2)      #</a:t>
            </a:r>
            <a:r>
              <a:rPr lang="zh-CN" altLang="zh-CN" sz="2200" b="1" dirty="0">
                <a:solidFill>
                  <a:srgbClr val="00B050"/>
                </a:solidFill>
              </a:rPr>
              <a:t>采用</a:t>
            </a:r>
            <a:r>
              <a:rPr lang="en-US" altLang="zh-CN" sz="2200" b="1" dirty="0">
                <a:solidFill>
                  <a:srgbClr val="00B050"/>
                </a:solidFill>
              </a:rPr>
              <a:t>2×2</a:t>
            </a:r>
            <a:r>
              <a:rPr lang="zh-CN" altLang="zh-CN" sz="2200" b="1" dirty="0">
                <a:solidFill>
                  <a:srgbClr val="00B050"/>
                </a:solidFill>
              </a:rPr>
              <a:t>的窗口，默认步长为</a:t>
            </a:r>
            <a:r>
              <a:rPr lang="en-US" altLang="zh-CN" sz="2200" b="1" dirty="0">
                <a:solidFill>
                  <a:srgbClr val="00B050"/>
                </a:solidFill>
              </a:rPr>
              <a:t>2</a:t>
            </a:r>
            <a:r>
              <a:rPr lang="zh-CN" altLang="zh-CN" sz="2200" b="1" dirty="0">
                <a:solidFill>
                  <a:srgbClr val="00B050"/>
                </a:solidFill>
              </a:rPr>
              <a:t>的平均池化</a:t>
            </a:r>
          </a:p>
          <a:p>
            <a:r>
              <a:rPr lang="en-US" altLang="zh-CN" sz="2200" b="1" dirty="0">
                <a:solidFill>
                  <a:srgbClr val="00B050"/>
                </a:solidFill>
              </a:rPr>
              <a:t>y = </a:t>
            </a:r>
            <a:r>
              <a:rPr lang="en-US" altLang="zh-CN" sz="2200" b="1" dirty="0" err="1">
                <a:solidFill>
                  <a:srgbClr val="00B050"/>
                </a:solidFill>
              </a:rPr>
              <a:t>avgPool</a:t>
            </a:r>
            <a:r>
              <a:rPr lang="en-US" altLang="zh-CN" sz="2200" b="1" dirty="0">
                <a:solidFill>
                  <a:srgbClr val="00B050"/>
                </a:solidFill>
              </a:rPr>
              <a:t>(x)</a:t>
            </a:r>
            <a:endParaRPr lang="zh-CN" altLang="zh-CN" sz="2200" b="1" dirty="0">
              <a:solidFill>
                <a:srgbClr val="00B050"/>
              </a:solidFill>
            </a:endParaRPr>
          </a:p>
          <a:p>
            <a:r>
              <a:rPr lang="en-US" altLang="zh-CN" sz="2200" b="1" dirty="0">
                <a:solidFill>
                  <a:srgbClr val="00B050"/>
                </a:solidFill>
              </a:rPr>
              <a:t>print(y)</a:t>
            </a:r>
            <a:endParaRPr lang="zh-CN" altLang="zh-CN" sz="2200" b="1" dirty="0">
              <a:solidFill>
                <a:srgbClr val="00B050"/>
              </a:solidFill>
            </a:endParaRPr>
          </a:p>
          <a:p>
            <a:endParaRPr lang="zh-CN" altLang="zh-CN" sz="2200" b="1" dirty="0"/>
          </a:p>
        </p:txBody>
      </p:sp>
      <p:pic>
        <p:nvPicPr>
          <p:cNvPr id="2" name="图片 1">
            <a:extLst>
              <a:ext uri="{FF2B5EF4-FFF2-40B4-BE49-F238E27FC236}">
                <a16:creationId xmlns:a16="http://schemas.microsoft.com/office/drawing/2014/main" id="{647EF611-946E-4EA8-8931-F5BCA993CDAF}"/>
              </a:ext>
            </a:extLst>
          </p:cNvPr>
          <p:cNvPicPr>
            <a:picLocks noChangeAspect="1"/>
          </p:cNvPicPr>
          <p:nvPr/>
        </p:nvPicPr>
        <p:blipFill>
          <a:blip r:embed="rId3"/>
          <a:stretch>
            <a:fillRect/>
          </a:stretch>
        </p:blipFill>
        <p:spPr>
          <a:xfrm>
            <a:off x="1858645" y="4826952"/>
            <a:ext cx="4552950" cy="942975"/>
          </a:xfrm>
          <a:prstGeom prst="rect">
            <a:avLst/>
          </a:prstGeom>
        </p:spPr>
      </p:pic>
      <p:sp>
        <p:nvSpPr>
          <p:cNvPr id="6" name="箭头: 右 5">
            <a:extLst>
              <a:ext uri="{FF2B5EF4-FFF2-40B4-BE49-F238E27FC236}">
                <a16:creationId xmlns:a16="http://schemas.microsoft.com/office/drawing/2014/main" id="{CA8823D2-2891-4476-B742-2E56A129B6BB}"/>
              </a:ext>
            </a:extLst>
          </p:cNvPr>
          <p:cNvSpPr/>
          <p:nvPr/>
        </p:nvSpPr>
        <p:spPr>
          <a:xfrm rot="5400000">
            <a:off x="3582035" y="3887152"/>
            <a:ext cx="942975" cy="518160"/>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965278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4.2.5  </a:t>
            </a:r>
            <a:r>
              <a:rPr lang="en-US" altLang="zh-CN" sz="2800" b="1" dirty="0" err="1">
                <a:solidFill>
                  <a:srgbClr val="C00000"/>
                </a:solidFill>
              </a:rPr>
              <a:t>relu</a:t>
            </a:r>
            <a:r>
              <a:rPr lang="zh-CN" altLang="zh-CN" sz="2800" b="1" dirty="0">
                <a:solidFill>
                  <a:srgbClr val="C00000"/>
                </a:solidFill>
              </a:rPr>
              <a:t>激活函数及其应用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5418022"/>
              </a:xfrm>
              <a:prstGeom prst="rect">
                <a:avLst/>
              </a:prstGeom>
              <a:noFill/>
            </p:spPr>
            <p:txBody>
              <a:bodyPr wrap="square" rtlCol="0">
                <a:spAutoFit/>
              </a:bodyPr>
              <a:lstStyle/>
              <a:p>
                <a:r>
                  <a:rPr lang="en-US" altLang="zh-CN" sz="2200" dirty="0" err="1"/>
                  <a:t>relu</a:t>
                </a:r>
                <a:r>
                  <a:rPr lang="zh-CN" altLang="zh-CN" sz="2200" dirty="0"/>
                  <a:t>函数的数学定义如下：</a:t>
                </a:r>
                <a:endParaRPr lang="en-US" altLang="zh-CN" sz="2200" dirty="0"/>
              </a:p>
              <a:p>
                <a:endParaRPr lang="zh-CN" altLang="zh-CN" sz="2200" dirty="0"/>
              </a:p>
              <a:p>
                <a:pPr lvl="1"/>
                <a:r>
                  <a:rPr lang="en-US" altLang="zh-CN" sz="2200" dirty="0" err="1"/>
                  <a:t>relu</a:t>
                </a:r>
                <a:r>
                  <a:rPr lang="en-US" altLang="zh-CN" sz="2200" dirty="0"/>
                  <a:t>(</a:t>
                </a:r>
                <a:r>
                  <a:rPr lang="en-US" altLang="zh-CN" sz="2200" i="1" dirty="0"/>
                  <a:t>x</a:t>
                </a:r>
                <a:r>
                  <a:rPr lang="en-US" altLang="zh-CN" sz="2200" dirty="0"/>
                  <a:t>) = </a:t>
                </a:r>
                <a14:m>
                  <m:oMath xmlns:m="http://schemas.openxmlformats.org/officeDocument/2006/math">
                    <m:d>
                      <m:dPr>
                        <m:begChr m:val="{"/>
                        <m:endChr m:val=""/>
                        <m:ctrlPr>
                          <a:rPr lang="zh-CN" altLang="zh-CN" sz="2200" i="1">
                            <a:latin typeface="Cambria Math" panose="02040503050406030204" pitchFamily="18" charset="0"/>
                          </a:rPr>
                        </m:ctrlPr>
                      </m:dPr>
                      <m:e>
                        <m:eqArr>
                          <m:eqArrPr>
                            <m:ctrlPr>
                              <a:rPr lang="zh-CN" altLang="zh-CN" sz="2200" i="1">
                                <a:latin typeface="Cambria Math" panose="02040503050406030204" pitchFamily="18" charset="0"/>
                              </a:rPr>
                            </m:ctrlPr>
                          </m:eqArrPr>
                          <m:e>
                            <m:r>
                              <a:rPr lang="en-US" altLang="zh-CN" sz="2200" i="1">
                                <a:latin typeface="Cambria Math" panose="02040503050406030204" pitchFamily="18" charset="0"/>
                              </a:rPr>
                              <m:t>𝑥</m:t>
                            </m:r>
                            <m:r>
                              <a:rPr lang="en-US" altLang="zh-CN" sz="2200" i="1">
                                <a:latin typeface="Cambria Math" panose="02040503050406030204" pitchFamily="18" charset="0"/>
                              </a:rPr>
                              <m:t>,    </m:t>
                            </m:r>
                            <m:r>
                              <a:rPr lang="zh-CN" altLang="zh-CN" sz="2200">
                                <a:latin typeface="Cambria Math" panose="02040503050406030204" pitchFamily="18" charset="0"/>
                              </a:rPr>
                              <m:t>当</m:t>
                            </m:r>
                            <m:r>
                              <a:rPr lang="zh-CN" altLang="zh-CN" sz="2200" i="1">
                                <a:latin typeface="Cambria Math" panose="02040503050406030204" pitchFamily="18" charset="0"/>
                              </a:rPr>
                              <m:t> </m:t>
                            </m:r>
                            <m:r>
                              <a:rPr lang="en-US" altLang="zh-CN" sz="2200" i="1">
                                <a:latin typeface="Cambria Math" panose="02040503050406030204" pitchFamily="18" charset="0"/>
                              </a:rPr>
                              <m:t>𝑥</m:t>
                            </m:r>
                            <m:r>
                              <a:rPr lang="en-US" altLang="zh-CN" sz="2200">
                                <a:latin typeface="Cambria Math" panose="02040503050406030204" pitchFamily="18" charset="0"/>
                              </a:rPr>
                              <m:t>≥</m:t>
                            </m:r>
                            <m:r>
                              <a:rPr lang="en-US" altLang="zh-CN" sz="2200" i="1">
                                <a:latin typeface="Cambria Math" panose="02040503050406030204" pitchFamily="18" charset="0"/>
                              </a:rPr>
                              <m:t>0</m:t>
                            </m:r>
                          </m:e>
                          <m:e>
                            <m:r>
                              <a:rPr lang="en-US" altLang="zh-CN" sz="2200" i="1">
                                <a:latin typeface="Cambria Math" panose="02040503050406030204" pitchFamily="18" charset="0"/>
                              </a:rPr>
                              <m:t>0</m:t>
                            </m:r>
                            <m:r>
                              <a:rPr lang="en-US" altLang="zh-CN" sz="2200" i="1">
                                <a:latin typeface="Cambria Math" panose="02040503050406030204" pitchFamily="18" charset="0"/>
                              </a:rPr>
                              <m:t>,    </m:t>
                            </m:r>
                            <m:r>
                              <a:rPr lang="zh-CN" altLang="zh-CN" sz="2200">
                                <a:latin typeface="Cambria Math" panose="02040503050406030204" pitchFamily="18" charset="0"/>
                              </a:rPr>
                              <m:t>其他</m:t>
                            </m:r>
                            <m:r>
                              <a:rPr lang="en-US" altLang="zh-CN" sz="2200" i="1">
                                <a:latin typeface="Cambria Math" panose="02040503050406030204" pitchFamily="18" charset="0"/>
                              </a:rPr>
                              <m:t>        </m:t>
                            </m:r>
                          </m:e>
                        </m:eqArr>
                      </m:e>
                    </m:d>
                  </m:oMath>
                </a14:m>
                <a:endParaRPr lang="zh-CN" altLang="zh-CN" sz="2200" dirty="0"/>
              </a:p>
              <a:p>
                <a:r>
                  <a:rPr lang="en-US" altLang="zh-CN" sz="2200" dirty="0"/>
                  <a:t> </a:t>
                </a:r>
                <a:endParaRPr lang="zh-CN" altLang="zh-CN" sz="2200" dirty="0"/>
              </a:p>
              <a:p>
                <a:r>
                  <a:rPr lang="zh-CN" altLang="zh-CN" sz="2200" dirty="0"/>
                  <a:t>该函数的功能是将小于</a:t>
                </a:r>
                <a:r>
                  <a:rPr lang="en-US" altLang="zh-CN" sz="2200" dirty="0"/>
                  <a:t>0</a:t>
                </a:r>
                <a:r>
                  <a:rPr lang="zh-CN" altLang="zh-CN" sz="2200" dirty="0"/>
                  <a:t>的元素变换为</a:t>
                </a:r>
                <a:r>
                  <a:rPr lang="en-US" altLang="zh-CN" sz="2200" dirty="0"/>
                  <a:t>0</a:t>
                </a:r>
                <a:r>
                  <a:rPr lang="zh-CN" altLang="zh-CN" sz="2200" dirty="0"/>
                  <a:t>，而大于或等于</a:t>
                </a:r>
                <a:r>
                  <a:rPr lang="en-US" altLang="zh-CN" sz="2200" dirty="0"/>
                  <a:t>0</a:t>
                </a:r>
                <a:r>
                  <a:rPr lang="zh-CN" altLang="zh-CN" sz="2200" dirty="0"/>
                  <a:t>的元素保持不变。在</a:t>
                </a:r>
                <a:r>
                  <a:rPr lang="en-US" altLang="zh-CN" sz="2200" dirty="0"/>
                  <a:t>[0, +</a:t>
                </a:r>
                <a:r>
                  <a:rPr lang="en-US" altLang="zh-CN" sz="2200" dirty="0">
                    <a:sym typeface="Symbol" panose="05050102010706020507" pitchFamily="18" charset="2"/>
                  </a:rPr>
                  <a:t></a:t>
                </a:r>
                <a:r>
                  <a:rPr lang="en-US" altLang="zh-CN" sz="2200" dirty="0"/>
                  <a:t>]</a:t>
                </a:r>
                <a:r>
                  <a:rPr lang="zh-CN" altLang="zh-CN" sz="2200" dirty="0"/>
                  <a:t>上，其导数为</a:t>
                </a:r>
                <a:r>
                  <a:rPr lang="en-US" altLang="zh-CN" sz="2200" dirty="0"/>
                  <a:t>1</a:t>
                </a:r>
                <a:r>
                  <a:rPr lang="zh-CN" altLang="zh-CN" sz="2200" dirty="0"/>
                  <a:t>。</a:t>
                </a:r>
                <a:endParaRPr lang="en-US" altLang="zh-CN" sz="2200" dirty="0"/>
              </a:p>
              <a:p>
                <a:endParaRPr lang="en-US" altLang="zh-CN" sz="2200" dirty="0"/>
              </a:p>
              <a:p>
                <a:r>
                  <a:rPr lang="zh-CN" altLang="zh-CN" sz="2200" dirty="0"/>
                  <a:t>该函数的功能可以利用</a:t>
                </a:r>
                <a:r>
                  <a:rPr lang="en-US" altLang="zh-CN" sz="2200" dirty="0" err="1"/>
                  <a:t>nn.ReLU</a:t>
                </a:r>
                <a:r>
                  <a:rPr lang="en-US" altLang="zh-CN" sz="2200" dirty="0"/>
                  <a:t>()</a:t>
                </a:r>
                <a:r>
                  <a:rPr lang="zh-CN" altLang="zh-CN" sz="2200" dirty="0"/>
                  <a:t>函数来实现。例如：</a:t>
                </a:r>
              </a:p>
              <a:p>
                <a:r>
                  <a:rPr lang="en-US" altLang="zh-CN" sz="2200" dirty="0">
                    <a:solidFill>
                      <a:srgbClr val="00B050"/>
                    </a:solidFill>
                  </a:rPr>
                  <a:t> </a:t>
                </a:r>
                <a:endParaRPr lang="zh-CN" altLang="zh-CN" sz="2200" dirty="0">
                  <a:solidFill>
                    <a:srgbClr val="00B050"/>
                  </a:solidFill>
                </a:endParaRPr>
              </a:p>
              <a:p>
                <a:r>
                  <a:rPr lang="en-US" altLang="zh-CN" sz="2200" dirty="0">
                    <a:solidFill>
                      <a:srgbClr val="00B050"/>
                    </a:solidFill>
                  </a:rPr>
                  <a:t>from torch import </a:t>
                </a:r>
                <a:r>
                  <a:rPr lang="en-US" altLang="zh-CN" sz="2200" dirty="0" err="1">
                    <a:solidFill>
                      <a:srgbClr val="00B050"/>
                    </a:solidFill>
                  </a:rPr>
                  <a:t>nn</a:t>
                </a:r>
                <a:r>
                  <a:rPr lang="en-US" altLang="zh-CN" sz="2200" dirty="0">
                    <a:solidFill>
                      <a:srgbClr val="00B050"/>
                    </a:solidFill>
                  </a:rPr>
                  <a:t> as </a:t>
                </a:r>
                <a:r>
                  <a:rPr lang="en-US" altLang="zh-CN" sz="2200" dirty="0" err="1">
                    <a:solidFill>
                      <a:srgbClr val="00B050"/>
                    </a:solidFill>
                  </a:rPr>
                  <a:t>nn</a:t>
                </a:r>
                <a:endParaRPr lang="zh-CN" altLang="zh-CN" sz="2200" dirty="0">
                  <a:solidFill>
                    <a:srgbClr val="00B050"/>
                  </a:solidFill>
                </a:endParaRPr>
              </a:p>
              <a:p>
                <a:r>
                  <a:rPr lang="en-US" altLang="zh-CN" sz="2200" dirty="0">
                    <a:solidFill>
                      <a:srgbClr val="00B050"/>
                    </a:solidFill>
                  </a:rPr>
                  <a:t>y = </a:t>
                </a:r>
                <a:r>
                  <a:rPr lang="en-US" altLang="zh-CN" sz="2200" dirty="0" err="1">
                    <a:solidFill>
                      <a:srgbClr val="00B050"/>
                    </a:solidFill>
                  </a:rPr>
                  <a:t>nn.ReLU</a:t>
                </a:r>
                <a:r>
                  <a:rPr lang="en-US" altLang="zh-CN" sz="2200" dirty="0">
                    <a:solidFill>
                      <a:srgbClr val="00B050"/>
                    </a:solidFill>
                  </a:rPr>
                  <a:t>()(x)</a:t>
                </a:r>
                <a:endParaRPr lang="zh-CN" altLang="zh-CN" sz="2200" dirty="0">
                  <a:solidFill>
                    <a:srgbClr val="00B050"/>
                  </a:solidFill>
                </a:endParaRPr>
              </a:p>
              <a:p>
                <a:endParaRPr lang="zh-CN" altLang="zh-CN" sz="2200" dirty="0"/>
              </a:p>
              <a:p>
                <a:pPr>
                  <a:lnSpc>
                    <a:spcPct val="150000"/>
                  </a:lnSpc>
                </a:pPr>
                <a:r>
                  <a:rPr lang="en-US" altLang="zh-CN" sz="2200" dirty="0"/>
                  <a:t> </a:t>
                </a:r>
                <a:endParaRPr lang="zh-CN" altLang="zh-CN" sz="2200" dirty="0"/>
              </a:p>
              <a:p>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5418022"/>
              </a:xfrm>
              <a:prstGeom prst="rect">
                <a:avLst/>
              </a:prstGeom>
              <a:blipFill>
                <a:blip r:embed="rId3"/>
                <a:stretch>
                  <a:fillRect l="-697" t="-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566568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43000"/>
            <a:ext cx="11373594" cy="523220"/>
          </a:xfrm>
          <a:prstGeom prst="rect">
            <a:avLst/>
          </a:prstGeom>
          <a:noFill/>
        </p:spPr>
        <p:txBody>
          <a:bodyPr wrap="square" rtlCol="0">
            <a:spAutoFit/>
          </a:bodyPr>
          <a:lstStyle/>
          <a:p>
            <a:r>
              <a:rPr lang="en-US" altLang="zh-CN" sz="2800" b="1" dirty="0">
                <a:solidFill>
                  <a:srgbClr val="C00000"/>
                </a:solidFill>
              </a:rPr>
              <a:t>4.2.5  </a:t>
            </a:r>
            <a:r>
              <a:rPr lang="en-US" altLang="zh-CN" sz="2800" b="1" dirty="0" err="1">
                <a:solidFill>
                  <a:srgbClr val="C00000"/>
                </a:solidFill>
              </a:rPr>
              <a:t>relu</a:t>
            </a:r>
            <a:r>
              <a:rPr lang="zh-CN" altLang="zh-CN" sz="2800" b="1" dirty="0">
                <a:solidFill>
                  <a:srgbClr val="C00000"/>
                </a:solidFill>
              </a:rPr>
              <a:t>激活函数及其应用</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620510"/>
            <a:ext cx="11373594" cy="4555093"/>
          </a:xfrm>
          <a:prstGeom prst="rect">
            <a:avLst/>
          </a:prstGeom>
          <a:noFill/>
        </p:spPr>
        <p:txBody>
          <a:bodyPr wrap="square" rtlCol="0">
            <a:spAutoFit/>
          </a:bodyPr>
          <a:lstStyle/>
          <a:p>
            <a:r>
              <a:rPr lang="zh-CN" altLang="zh-CN" sz="2200" dirty="0"/>
              <a:t>在</a:t>
            </a:r>
            <a:r>
              <a:rPr lang="en-US" altLang="zh-CN" sz="2200" dirty="0" err="1"/>
              <a:t>nn.ReLU</a:t>
            </a:r>
            <a:r>
              <a:rPr lang="en-US" altLang="zh-CN" sz="2200" dirty="0"/>
              <a:t>()</a:t>
            </a:r>
            <a:r>
              <a:rPr lang="zh-CN" altLang="zh-CN" sz="2200" dirty="0"/>
              <a:t>函数中可以设置参数</a:t>
            </a:r>
            <a:r>
              <a:rPr lang="en-US" altLang="zh-CN" sz="2200" dirty="0" err="1"/>
              <a:t>inplace</a:t>
            </a:r>
            <a:r>
              <a:rPr lang="zh-CN" altLang="zh-CN" sz="2200" dirty="0"/>
              <a:t>，其默认值为</a:t>
            </a:r>
            <a:r>
              <a:rPr lang="en-US" altLang="zh-CN" sz="2200" dirty="0"/>
              <a:t>False</a:t>
            </a:r>
            <a:r>
              <a:rPr lang="zh-CN" altLang="zh-CN" sz="2200" dirty="0"/>
              <a:t>，表示在函数作用于</a:t>
            </a:r>
            <a:r>
              <a:rPr lang="en-US" altLang="zh-CN" sz="2200" dirty="0"/>
              <a:t>x</a:t>
            </a:r>
            <a:r>
              <a:rPr lang="zh-CN" altLang="zh-CN" sz="2200" dirty="0"/>
              <a:t>后，</a:t>
            </a:r>
            <a:r>
              <a:rPr lang="en-US" altLang="zh-CN" sz="2200" dirty="0"/>
              <a:t>x</a:t>
            </a:r>
            <a:r>
              <a:rPr lang="zh-CN" altLang="zh-CN" sz="2200" dirty="0"/>
              <a:t>的值不变，产生的新结果赋给</a:t>
            </a:r>
            <a:r>
              <a:rPr lang="en-US" altLang="zh-CN" sz="2200" dirty="0"/>
              <a:t>y</a:t>
            </a:r>
            <a:r>
              <a:rPr lang="zh-CN" altLang="zh-CN" sz="2200" dirty="0"/>
              <a:t>；当</a:t>
            </a:r>
            <a:r>
              <a:rPr lang="en-US" altLang="zh-CN" sz="2200" dirty="0" err="1"/>
              <a:t>inplace</a:t>
            </a:r>
            <a:r>
              <a:rPr lang="en-US" altLang="zh-CN" sz="2200" dirty="0"/>
              <a:t>=True</a:t>
            </a:r>
            <a:r>
              <a:rPr lang="zh-CN" altLang="zh-CN" sz="2200" dirty="0"/>
              <a:t>时，表示将函数作用于</a:t>
            </a:r>
            <a:r>
              <a:rPr lang="en-US" altLang="zh-CN" sz="2200" dirty="0"/>
              <a:t>x</a:t>
            </a:r>
            <a:r>
              <a:rPr lang="zh-CN" altLang="zh-CN" sz="2200" dirty="0"/>
              <a:t>后产生的新结果覆盖</a:t>
            </a:r>
            <a:r>
              <a:rPr lang="en-US" altLang="zh-CN" sz="2200" dirty="0"/>
              <a:t>x</a:t>
            </a:r>
            <a:r>
              <a:rPr lang="zh-CN" altLang="zh-CN" sz="2200" dirty="0"/>
              <a:t>，这时</a:t>
            </a:r>
            <a:r>
              <a:rPr lang="en-US" altLang="zh-CN" sz="2200" dirty="0"/>
              <a:t>y</a:t>
            </a:r>
            <a:r>
              <a:rPr lang="zh-CN" altLang="zh-CN" sz="2200" dirty="0"/>
              <a:t>和</a:t>
            </a:r>
            <a:r>
              <a:rPr lang="en-US" altLang="zh-CN" sz="2200" dirty="0"/>
              <a:t>x</a:t>
            </a:r>
            <a:r>
              <a:rPr lang="zh-CN" altLang="zh-CN" sz="2200" dirty="0"/>
              <a:t>是相同的张量，从而节省内存，但原来的</a:t>
            </a:r>
            <a:r>
              <a:rPr lang="en-US" altLang="zh-CN" sz="2200" dirty="0"/>
              <a:t>x</a:t>
            </a:r>
            <a:r>
              <a:rPr lang="zh-CN" altLang="zh-CN" sz="2200" dirty="0"/>
              <a:t>没有了。读者通过执行下列代码来理解二者的区别：</a:t>
            </a:r>
            <a:endParaRPr lang="zh-CN" altLang="zh-CN" sz="2200" dirty="0">
              <a:solidFill>
                <a:srgbClr val="00B050"/>
              </a:solidFill>
            </a:endParaRPr>
          </a:p>
          <a:p>
            <a:pPr lvl="1"/>
            <a:r>
              <a:rPr lang="en-US" altLang="zh-CN" dirty="0">
                <a:solidFill>
                  <a:srgbClr val="00B050"/>
                </a:solidFill>
              </a:rPr>
              <a:t>from torch import </a:t>
            </a:r>
            <a:r>
              <a:rPr lang="en-US" altLang="zh-CN" dirty="0" err="1">
                <a:solidFill>
                  <a:srgbClr val="00B050"/>
                </a:solidFill>
              </a:rPr>
              <a:t>nn</a:t>
            </a:r>
            <a:r>
              <a:rPr lang="en-US" altLang="zh-CN" dirty="0">
                <a:solidFill>
                  <a:srgbClr val="00B050"/>
                </a:solidFill>
              </a:rPr>
              <a:t> as </a:t>
            </a:r>
            <a:r>
              <a:rPr lang="en-US" altLang="zh-CN" dirty="0" err="1">
                <a:solidFill>
                  <a:srgbClr val="00B050"/>
                </a:solidFill>
              </a:rPr>
              <a:t>nn</a:t>
            </a:r>
            <a:endParaRPr lang="zh-CN" altLang="zh-CN" dirty="0">
              <a:solidFill>
                <a:srgbClr val="00B050"/>
              </a:solidFill>
            </a:endParaRPr>
          </a:p>
          <a:p>
            <a:pPr lvl="1"/>
            <a:r>
              <a:rPr lang="en-US" altLang="zh-CN" dirty="0">
                <a:solidFill>
                  <a:srgbClr val="00B050"/>
                </a:solidFill>
              </a:rPr>
              <a:t>x = </a:t>
            </a:r>
            <a:r>
              <a:rPr lang="en-US" altLang="zh-CN" dirty="0" err="1">
                <a:solidFill>
                  <a:srgbClr val="00B050"/>
                </a:solidFill>
              </a:rPr>
              <a:t>torch.randint</a:t>
            </a:r>
            <a:r>
              <a:rPr lang="en-US" altLang="zh-CN" dirty="0">
                <a:solidFill>
                  <a:srgbClr val="00B050"/>
                </a:solidFill>
              </a:rPr>
              <a:t>(-9,9,[3,3])</a:t>
            </a:r>
            <a:endParaRPr lang="zh-CN" altLang="zh-CN" dirty="0">
              <a:solidFill>
                <a:srgbClr val="00B050"/>
              </a:solidFill>
            </a:endParaRPr>
          </a:p>
          <a:p>
            <a:pPr lvl="1"/>
            <a:r>
              <a:rPr lang="en-US" altLang="zh-CN" dirty="0">
                <a:solidFill>
                  <a:srgbClr val="00B050"/>
                </a:solidFill>
              </a:rPr>
              <a:t>y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=False)(x)	#x</a:t>
            </a:r>
            <a:r>
              <a:rPr lang="zh-CN" altLang="zh-CN" dirty="0">
                <a:solidFill>
                  <a:srgbClr val="00B050"/>
                </a:solidFill>
              </a:rPr>
              <a:t>未被覆盖，其值保持不变</a:t>
            </a:r>
          </a:p>
          <a:p>
            <a:pPr lvl="1"/>
            <a:r>
              <a:rPr lang="en-US" altLang="zh-CN" dirty="0">
                <a:solidFill>
                  <a:srgbClr val="00B050"/>
                </a:solidFill>
              </a:rPr>
              <a:t>print(x)</a:t>
            </a:r>
            <a:endParaRPr lang="zh-CN" altLang="zh-CN" dirty="0">
              <a:solidFill>
                <a:srgbClr val="00B050"/>
              </a:solidFill>
            </a:endParaRPr>
          </a:p>
          <a:p>
            <a:pPr lvl="1"/>
            <a:r>
              <a:rPr lang="en-US" altLang="zh-CN" dirty="0">
                <a:solidFill>
                  <a:srgbClr val="00B050"/>
                </a:solidFill>
              </a:rPr>
              <a:t>print(y)</a:t>
            </a:r>
            <a:endParaRPr lang="zh-CN" altLang="zh-CN" dirty="0">
              <a:solidFill>
                <a:srgbClr val="00B050"/>
              </a:solidFill>
            </a:endParaRPr>
          </a:p>
          <a:p>
            <a:pPr lvl="1"/>
            <a:r>
              <a:rPr lang="en-US" altLang="zh-CN" dirty="0">
                <a:solidFill>
                  <a:srgbClr val="00B050"/>
                </a:solidFill>
              </a:rPr>
              <a:t>print(id(x),id(y))</a:t>
            </a:r>
            <a:endParaRPr lang="zh-CN" altLang="zh-CN" dirty="0">
              <a:solidFill>
                <a:srgbClr val="00B050"/>
              </a:solidFill>
            </a:endParaRPr>
          </a:p>
          <a:p>
            <a:pPr lvl="1"/>
            <a:r>
              <a:rPr lang="en-US" altLang="zh-CN" dirty="0">
                <a:solidFill>
                  <a:srgbClr val="00B050"/>
                </a:solidFill>
              </a:rPr>
              <a:t>print('-------------------')</a:t>
            </a:r>
            <a:endParaRPr lang="zh-CN" altLang="zh-CN" dirty="0">
              <a:solidFill>
                <a:srgbClr val="00B050"/>
              </a:solidFill>
            </a:endParaRPr>
          </a:p>
          <a:p>
            <a:pPr lvl="1"/>
            <a:r>
              <a:rPr lang="en-US" altLang="zh-CN" dirty="0">
                <a:solidFill>
                  <a:srgbClr val="00B050"/>
                </a:solidFill>
              </a:rPr>
              <a:t>y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=True)(x)	#x</a:t>
            </a:r>
            <a:r>
              <a:rPr lang="zh-CN" altLang="zh-CN" dirty="0">
                <a:solidFill>
                  <a:srgbClr val="00B050"/>
                </a:solidFill>
              </a:rPr>
              <a:t>被覆盖了，节省内存</a:t>
            </a:r>
          </a:p>
          <a:p>
            <a:pPr lvl="1"/>
            <a:r>
              <a:rPr lang="en-US" altLang="zh-CN" dirty="0">
                <a:solidFill>
                  <a:srgbClr val="00B050"/>
                </a:solidFill>
              </a:rPr>
              <a:t>print(x)</a:t>
            </a:r>
            <a:endParaRPr lang="zh-CN" altLang="zh-CN" dirty="0">
              <a:solidFill>
                <a:srgbClr val="00B050"/>
              </a:solidFill>
            </a:endParaRPr>
          </a:p>
          <a:p>
            <a:pPr lvl="1"/>
            <a:r>
              <a:rPr lang="en-US" altLang="zh-CN" dirty="0">
                <a:solidFill>
                  <a:srgbClr val="00B050"/>
                </a:solidFill>
              </a:rPr>
              <a:t>print(y)</a:t>
            </a:r>
            <a:endParaRPr lang="zh-CN" altLang="zh-CN" dirty="0">
              <a:solidFill>
                <a:srgbClr val="00B050"/>
              </a:solidFill>
            </a:endParaRPr>
          </a:p>
          <a:p>
            <a:pPr lvl="1"/>
            <a:r>
              <a:rPr lang="en-US" altLang="zh-CN" dirty="0">
                <a:solidFill>
                  <a:srgbClr val="00B050"/>
                </a:solidFill>
              </a:rPr>
              <a:t>print(id(x),id(y))</a:t>
            </a:r>
            <a:endParaRPr lang="zh-CN" altLang="zh-CN" dirty="0">
              <a:solidFill>
                <a:srgbClr val="00B050"/>
              </a:solidFill>
            </a:endParaRPr>
          </a:p>
        </p:txBody>
      </p:sp>
      <p:pic>
        <p:nvPicPr>
          <p:cNvPr id="2" name="图片 1">
            <a:extLst>
              <a:ext uri="{FF2B5EF4-FFF2-40B4-BE49-F238E27FC236}">
                <a16:creationId xmlns:a16="http://schemas.microsoft.com/office/drawing/2014/main" id="{D9831BFB-82D4-41C9-A181-92BDB46A0AF6}"/>
              </a:ext>
            </a:extLst>
          </p:cNvPr>
          <p:cNvPicPr>
            <a:picLocks noChangeAspect="1"/>
          </p:cNvPicPr>
          <p:nvPr/>
        </p:nvPicPr>
        <p:blipFill>
          <a:blip r:embed="rId3"/>
          <a:stretch>
            <a:fillRect/>
          </a:stretch>
        </p:blipFill>
        <p:spPr>
          <a:xfrm>
            <a:off x="7875384" y="2809240"/>
            <a:ext cx="2700470" cy="3479800"/>
          </a:xfrm>
          <a:prstGeom prst="rect">
            <a:avLst/>
          </a:prstGeom>
        </p:spPr>
      </p:pic>
      <p:sp>
        <p:nvSpPr>
          <p:cNvPr id="6" name="箭头: 右 5">
            <a:extLst>
              <a:ext uri="{FF2B5EF4-FFF2-40B4-BE49-F238E27FC236}">
                <a16:creationId xmlns:a16="http://schemas.microsoft.com/office/drawing/2014/main" id="{BBEFA028-4F43-4A81-B250-4D371D64771F}"/>
              </a:ext>
            </a:extLst>
          </p:cNvPr>
          <p:cNvSpPr/>
          <p:nvPr/>
        </p:nvSpPr>
        <p:spPr>
          <a:xfrm>
            <a:off x="6668441" y="4216400"/>
            <a:ext cx="1188720" cy="518160"/>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220686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4.2.6  </a:t>
            </a:r>
            <a:r>
              <a:rPr lang="zh-CN" altLang="zh-CN" sz="2800" b="1" dirty="0">
                <a:solidFill>
                  <a:srgbClr val="C00000"/>
                </a:solidFill>
              </a:rPr>
              <a:t>感受野</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1615827"/>
          </a:xfrm>
          <a:prstGeom prst="rect">
            <a:avLst/>
          </a:prstGeom>
          <a:noFill/>
        </p:spPr>
        <p:txBody>
          <a:bodyPr wrap="square" rtlCol="0">
            <a:spAutoFit/>
          </a:bodyPr>
          <a:lstStyle/>
          <a:p>
            <a:r>
              <a:rPr lang="zh-CN" altLang="zh-CN" sz="2200" b="1" dirty="0">
                <a:solidFill>
                  <a:srgbClr val="0033CC"/>
                </a:solidFill>
              </a:rPr>
              <a:t>感受野</a:t>
            </a:r>
            <a:r>
              <a:rPr lang="en-US" altLang="zh-CN" sz="2200" b="1" dirty="0"/>
              <a:t>: </a:t>
            </a:r>
            <a:r>
              <a:rPr lang="zh-CN" altLang="zh-CN" sz="2200" dirty="0"/>
              <a:t>在卷积神经网络中，每一层输出的特征图中的元素（或称像素）在原始输入图像上映射的区域大小称为该元素的</a:t>
            </a:r>
            <a:r>
              <a:rPr lang="zh-CN" altLang="zh-CN" sz="2200" b="1" dirty="0"/>
              <a:t>感受野</a:t>
            </a:r>
            <a:r>
              <a:rPr lang="zh-CN" altLang="zh-CN" sz="2200" dirty="0"/>
              <a:t>。</a:t>
            </a:r>
          </a:p>
          <a:p>
            <a:pPr>
              <a:lnSpc>
                <a:spcPct val="150000"/>
              </a:lnSpc>
            </a:pPr>
            <a:r>
              <a:rPr lang="en-US" altLang="zh-CN" sz="2200" dirty="0"/>
              <a:t> </a:t>
            </a:r>
            <a:endParaRPr lang="zh-CN" altLang="zh-CN" sz="2200" dirty="0"/>
          </a:p>
          <a:p>
            <a:endParaRPr lang="zh-CN" altLang="zh-CN" sz="2200" b="1" dirty="0"/>
          </a:p>
        </p:txBody>
      </p:sp>
      <p:pic>
        <p:nvPicPr>
          <p:cNvPr id="6" name="图片 5">
            <a:extLst>
              <a:ext uri="{FF2B5EF4-FFF2-40B4-BE49-F238E27FC236}">
                <a16:creationId xmlns:a16="http://schemas.microsoft.com/office/drawing/2014/main" id="{960D603E-45AD-484C-A3F1-76D3BCCE66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9598" y="2389504"/>
            <a:ext cx="4846320" cy="3676016"/>
          </a:xfrm>
          <a:prstGeom prst="rect">
            <a:avLst/>
          </a:prstGeom>
          <a:noFill/>
          <a:ln>
            <a:noFill/>
          </a:ln>
        </p:spPr>
      </p:pic>
      <p:sp>
        <p:nvSpPr>
          <p:cNvPr id="7" name="文本框 6">
            <a:extLst>
              <a:ext uri="{FF2B5EF4-FFF2-40B4-BE49-F238E27FC236}">
                <a16:creationId xmlns:a16="http://schemas.microsoft.com/office/drawing/2014/main" id="{F7AC51EB-5958-4A26-BCA1-2EE665776815}"/>
              </a:ext>
            </a:extLst>
          </p:cNvPr>
          <p:cNvSpPr txBox="1"/>
          <p:nvPr/>
        </p:nvSpPr>
        <p:spPr>
          <a:xfrm>
            <a:off x="409203" y="2572384"/>
            <a:ext cx="6113517" cy="3139321"/>
          </a:xfrm>
          <a:prstGeom prst="rect">
            <a:avLst/>
          </a:prstGeom>
          <a:noFill/>
        </p:spPr>
        <p:txBody>
          <a:bodyPr wrap="square" rtlCol="0">
            <a:spAutoFit/>
          </a:bodyPr>
          <a:lstStyle/>
          <a:p>
            <a:r>
              <a:rPr lang="zh-CN" altLang="en-US" sz="2200" b="1" dirty="0"/>
              <a:t>例子</a:t>
            </a:r>
            <a:r>
              <a:rPr lang="zh-CN" altLang="en-US" sz="2200" dirty="0"/>
              <a:t>：右图</a:t>
            </a:r>
            <a:r>
              <a:rPr lang="zh-CN" altLang="zh-CN" sz="2200" dirty="0"/>
              <a:t>给出了一个有关感受野的例子。在</a:t>
            </a:r>
            <a:r>
              <a:rPr lang="zh-CN" altLang="en-US" sz="2200" dirty="0"/>
              <a:t>该</a:t>
            </a:r>
            <a:r>
              <a:rPr lang="zh-CN" altLang="zh-CN" sz="2200" dirty="0"/>
              <a:t>图中，</a:t>
            </a:r>
            <a:r>
              <a:rPr lang="zh-CN" altLang="zh-CN" sz="2200" dirty="0">
                <a:solidFill>
                  <a:srgbClr val="0033CC"/>
                </a:solidFill>
              </a:rPr>
              <a:t>元素</a:t>
            </a:r>
            <a:r>
              <a:rPr lang="en-US" altLang="zh-CN" sz="2200" i="1" dirty="0" err="1">
                <a:solidFill>
                  <a:srgbClr val="0033CC"/>
                </a:solidFill>
              </a:rPr>
              <a:t>a</a:t>
            </a:r>
            <a:r>
              <a:rPr lang="en-US" altLang="zh-CN" sz="2200" baseline="-25000" dirty="0" err="1">
                <a:solidFill>
                  <a:srgbClr val="0033CC"/>
                </a:solidFill>
              </a:rPr>
              <a:t>22</a:t>
            </a:r>
            <a:r>
              <a:rPr lang="zh-CN" altLang="zh-CN" sz="2200" dirty="0">
                <a:solidFill>
                  <a:srgbClr val="0033CC"/>
                </a:solidFill>
              </a:rPr>
              <a:t>的感受野为由元素</a:t>
            </a:r>
            <a:r>
              <a:rPr lang="en-US" altLang="zh-CN" sz="2200" i="1" dirty="0" err="1">
                <a:solidFill>
                  <a:srgbClr val="0033CC"/>
                </a:solidFill>
              </a:rPr>
              <a:t>x</a:t>
            </a:r>
            <a:r>
              <a:rPr lang="en-US" altLang="zh-CN" sz="2200" baseline="-25000" dirty="0" err="1">
                <a:solidFill>
                  <a:srgbClr val="0033CC"/>
                </a:solidFill>
              </a:rPr>
              <a:t>22</a:t>
            </a:r>
            <a:r>
              <a:rPr lang="en-US" altLang="zh-CN" sz="2200" dirty="0">
                <a:solidFill>
                  <a:srgbClr val="0033CC"/>
                </a:solidFill>
              </a:rPr>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23</a:t>
            </a:r>
            <a:r>
              <a:rPr lang="en-US" altLang="zh-CN" sz="2200" dirty="0">
                <a:solidFill>
                  <a:srgbClr val="0033CC"/>
                </a:solidFill>
              </a:rPr>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24</a:t>
            </a:r>
            <a:r>
              <a:rPr lang="en-US" altLang="zh-CN" sz="2200" dirty="0">
                <a:solidFill>
                  <a:srgbClr val="0033CC"/>
                </a:solidFill>
              </a:rPr>
              <a:t>, </a:t>
            </a:r>
            <a:r>
              <a:rPr lang="en-US" altLang="zh-CN" sz="2200" i="1" dirty="0" err="1">
                <a:solidFill>
                  <a:srgbClr val="0033CC"/>
                </a:solidFill>
              </a:rPr>
              <a:t>x</a:t>
            </a:r>
            <a:r>
              <a:rPr lang="en-US" altLang="zh-CN" sz="2200" baseline="-25000" dirty="0" err="1">
                <a:solidFill>
                  <a:srgbClr val="0033CC"/>
                </a:solidFill>
              </a:rPr>
              <a:t>32</a:t>
            </a:r>
            <a:r>
              <a:rPr lang="en-US" altLang="zh-CN" sz="2200" dirty="0">
                <a:solidFill>
                  <a:srgbClr val="0033CC"/>
                </a:solidFill>
              </a:rPr>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33</a:t>
            </a:r>
            <a:r>
              <a:rPr lang="en-US" altLang="zh-CN" sz="2200" dirty="0">
                <a:solidFill>
                  <a:srgbClr val="0033CC"/>
                </a:solidFill>
              </a:rPr>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34</a:t>
            </a:r>
            <a:r>
              <a:rPr lang="en-US" altLang="zh-CN" sz="2200" dirty="0">
                <a:solidFill>
                  <a:srgbClr val="0033CC"/>
                </a:solidFill>
              </a:rPr>
              <a:t>, </a:t>
            </a:r>
            <a:r>
              <a:rPr lang="en-US" altLang="zh-CN" sz="2200" i="1" dirty="0" err="1">
                <a:solidFill>
                  <a:srgbClr val="0033CC"/>
                </a:solidFill>
              </a:rPr>
              <a:t>x</a:t>
            </a:r>
            <a:r>
              <a:rPr lang="en-US" altLang="zh-CN" sz="2200" baseline="-25000" dirty="0" err="1">
                <a:solidFill>
                  <a:srgbClr val="0033CC"/>
                </a:solidFill>
              </a:rPr>
              <a:t>42</a:t>
            </a:r>
            <a:r>
              <a:rPr lang="en-US" altLang="zh-CN" sz="2200" dirty="0">
                <a:solidFill>
                  <a:srgbClr val="0033CC"/>
                </a:solidFill>
              </a:rPr>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43</a:t>
            </a:r>
            <a:r>
              <a:rPr lang="en-US" altLang="zh-CN" sz="2200" dirty="0"/>
              <a:t>,</a:t>
            </a:r>
            <a:r>
              <a:rPr lang="en-US" altLang="zh-CN" sz="2200" i="1" dirty="0">
                <a:solidFill>
                  <a:srgbClr val="0033CC"/>
                </a:solidFill>
              </a:rPr>
              <a:t> </a:t>
            </a:r>
            <a:r>
              <a:rPr lang="en-US" altLang="zh-CN" sz="2200" i="1" dirty="0" err="1">
                <a:solidFill>
                  <a:srgbClr val="0033CC"/>
                </a:solidFill>
              </a:rPr>
              <a:t>x</a:t>
            </a:r>
            <a:r>
              <a:rPr lang="en-US" altLang="zh-CN" sz="2200" baseline="-25000" dirty="0" err="1">
                <a:solidFill>
                  <a:srgbClr val="0033CC"/>
                </a:solidFill>
              </a:rPr>
              <a:t>44</a:t>
            </a:r>
            <a:r>
              <a:rPr lang="zh-CN" altLang="zh-CN" sz="2200" dirty="0">
                <a:solidFill>
                  <a:srgbClr val="0033CC"/>
                </a:solidFill>
              </a:rPr>
              <a:t>在输入图像上构成的区域</a:t>
            </a:r>
            <a:r>
              <a:rPr lang="zh-CN" altLang="zh-CN" sz="2200" dirty="0"/>
              <a:t>（</a:t>
            </a:r>
            <a:r>
              <a:rPr lang="zh-CN" altLang="en-US" sz="2200" dirty="0"/>
              <a:t>假设</a:t>
            </a:r>
            <a:r>
              <a:rPr lang="zh-CN" altLang="zh-CN" sz="2200" dirty="0"/>
              <a:t>卷积核尺寸为</a:t>
            </a:r>
            <a:r>
              <a:rPr lang="en-US" altLang="zh-CN" sz="2200" dirty="0"/>
              <a:t>3×3</a:t>
            </a:r>
            <a:r>
              <a:rPr lang="zh-CN" altLang="zh-CN" sz="2200" dirty="0"/>
              <a:t>）。也就是说，特征图</a:t>
            </a:r>
            <a:r>
              <a:rPr lang="en-US" altLang="zh-CN" sz="2200" dirty="0"/>
              <a:t>1</a:t>
            </a:r>
            <a:r>
              <a:rPr lang="zh-CN" altLang="zh-CN" sz="2200" dirty="0"/>
              <a:t>上每个元素只能感受到下面</a:t>
            </a:r>
            <a:r>
              <a:rPr lang="en-US" altLang="zh-CN" sz="2200" dirty="0"/>
              <a:t>3×3=9</a:t>
            </a:r>
            <a:r>
              <a:rPr lang="zh-CN" altLang="zh-CN" sz="2200" dirty="0"/>
              <a:t>个像素的信息。特征图</a:t>
            </a:r>
            <a:r>
              <a:rPr lang="en-US" altLang="zh-CN" sz="2200" dirty="0"/>
              <a:t>2</a:t>
            </a:r>
            <a:r>
              <a:rPr lang="zh-CN" altLang="zh-CN" sz="2200" dirty="0"/>
              <a:t>上的元素</a:t>
            </a:r>
            <a:r>
              <a:rPr lang="en-US" altLang="zh-CN" sz="2200" i="1" dirty="0"/>
              <a:t>c</a:t>
            </a:r>
            <a:r>
              <a:rPr lang="zh-CN" altLang="zh-CN" sz="2200" dirty="0"/>
              <a:t>虽然也只能感受到特征图</a:t>
            </a:r>
            <a:r>
              <a:rPr lang="en-US" altLang="zh-CN" sz="2200" dirty="0"/>
              <a:t>1</a:t>
            </a:r>
            <a:r>
              <a:rPr lang="zh-CN" altLang="zh-CN" sz="2200" dirty="0"/>
              <a:t>上</a:t>
            </a:r>
            <a:r>
              <a:rPr lang="en-US" altLang="zh-CN" sz="2200" dirty="0"/>
              <a:t>9</a:t>
            </a:r>
            <a:r>
              <a:rPr lang="zh-CN" altLang="zh-CN" sz="2200" dirty="0"/>
              <a:t>个元素的信息，但是它通过这</a:t>
            </a:r>
            <a:r>
              <a:rPr lang="en-US" altLang="zh-CN" sz="2200" dirty="0"/>
              <a:t>9</a:t>
            </a:r>
            <a:r>
              <a:rPr lang="zh-CN" altLang="zh-CN" sz="2200" dirty="0"/>
              <a:t>个元素可以</a:t>
            </a:r>
            <a:r>
              <a:rPr lang="zh-CN" altLang="en-US" sz="2200" dirty="0"/>
              <a:t>进一步</a:t>
            </a:r>
            <a:r>
              <a:rPr lang="zh-CN" altLang="zh-CN" sz="2200" dirty="0"/>
              <a:t>感受到输入图像上</a:t>
            </a:r>
            <a:r>
              <a:rPr lang="en-US" altLang="zh-CN" sz="2200" dirty="0"/>
              <a:t>5×5=25</a:t>
            </a:r>
            <a:r>
              <a:rPr lang="zh-CN" altLang="zh-CN" sz="2200" dirty="0"/>
              <a:t>个像素的信息。这说明，</a:t>
            </a:r>
            <a:r>
              <a:rPr lang="en-US" altLang="zh-CN" sz="2200" i="1" dirty="0"/>
              <a:t>c</a:t>
            </a:r>
            <a:r>
              <a:rPr lang="zh-CN" altLang="zh-CN" sz="2200" dirty="0"/>
              <a:t>的感受野被扩大了。</a:t>
            </a:r>
            <a:endParaRPr lang="zh-CN" altLang="zh-CN" sz="2200" b="1" dirty="0"/>
          </a:p>
        </p:txBody>
      </p:sp>
    </p:spTree>
    <p:extLst>
      <p:ext uri="{BB962C8B-B14F-4D97-AF65-F5344CB8AC3E}">
        <p14:creationId xmlns:p14="http://schemas.microsoft.com/office/powerpoint/2010/main" val="243692846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4.2  </a:t>
            </a:r>
            <a:r>
              <a:rPr lang="zh-CN" altLang="zh-CN" sz="3200" b="1" dirty="0">
                <a:solidFill>
                  <a:prstClr val="white"/>
                </a:solidFill>
                <a:latin typeface="微软雅黑" panose="020B0503020204020204" pitchFamily="34" charset="-122"/>
                <a:ea typeface="微软雅黑" panose="020B0503020204020204" pitchFamily="34" charset="-122"/>
              </a:rPr>
              <a:t>卷积神经网络的主要操作</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4.2.6  </a:t>
            </a:r>
            <a:r>
              <a:rPr lang="zh-CN" altLang="zh-CN" sz="2800" b="1" dirty="0">
                <a:solidFill>
                  <a:srgbClr val="C00000"/>
                </a:solidFill>
              </a:rPr>
              <a:t>感受野</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594702"/>
          </a:xfrm>
          <a:prstGeom prst="rect">
            <a:avLst/>
          </a:prstGeom>
          <a:noFill/>
        </p:spPr>
        <p:txBody>
          <a:bodyPr wrap="square" rtlCol="0">
            <a:spAutoFit/>
          </a:bodyPr>
          <a:lstStyle/>
          <a:p>
            <a:pPr>
              <a:lnSpc>
                <a:spcPct val="150000"/>
              </a:lnSpc>
            </a:pPr>
            <a:r>
              <a:rPr lang="zh-CN" altLang="en-US" sz="2200" b="1" dirty="0"/>
              <a:t>主要结论：</a:t>
            </a:r>
            <a:endParaRPr lang="en-US" altLang="zh-CN" sz="2200" b="1" dirty="0"/>
          </a:p>
          <a:p>
            <a:pPr>
              <a:lnSpc>
                <a:spcPct val="150000"/>
              </a:lnSpc>
            </a:pPr>
            <a:r>
              <a:rPr lang="zh-CN" altLang="en-US" sz="2200" dirty="0"/>
              <a:t>（</a:t>
            </a:r>
            <a:r>
              <a:rPr lang="en-US" altLang="zh-CN" sz="2200" dirty="0"/>
              <a:t>1</a:t>
            </a:r>
            <a:r>
              <a:rPr lang="zh-CN" altLang="en-US" sz="2200" dirty="0"/>
              <a:t>）</a:t>
            </a:r>
            <a:r>
              <a:rPr lang="zh-CN" altLang="zh-CN" sz="2200" dirty="0"/>
              <a:t>低层特征图（靠近网络输入端）上元素的感受野比较小，相应卷积核主要用于提取局部细粒度特征，如纹理特征、边缘特征等；</a:t>
            </a:r>
            <a:endParaRPr lang="en-US" altLang="zh-CN" sz="2200" dirty="0"/>
          </a:p>
          <a:p>
            <a:pPr>
              <a:lnSpc>
                <a:spcPct val="150000"/>
              </a:lnSpc>
            </a:pPr>
            <a:r>
              <a:rPr lang="zh-CN" altLang="en-US" sz="2200" dirty="0"/>
              <a:t>（</a:t>
            </a:r>
            <a:r>
              <a:rPr lang="en-US" altLang="zh-CN" sz="2200" dirty="0"/>
              <a:t>2</a:t>
            </a:r>
            <a:r>
              <a:rPr lang="zh-CN" altLang="en-US" sz="2200" dirty="0"/>
              <a:t>）</a:t>
            </a:r>
            <a:r>
              <a:rPr lang="zh-CN" altLang="zh-CN" sz="2200" dirty="0"/>
              <a:t>高层特征图（靠近网络输出端）上元素的感受野就比较大，相应卷积核则用于提取比较粗粒度的全局语义特征，如脸部轮廓特征、脚部的整体特征等。 </a:t>
            </a:r>
          </a:p>
          <a:p>
            <a:pPr>
              <a:lnSpc>
                <a:spcPct val="150000"/>
              </a:lnSpc>
            </a:pPr>
            <a:r>
              <a:rPr lang="en-US" altLang="zh-CN" sz="2200" dirty="0"/>
              <a:t> </a:t>
            </a:r>
            <a:endParaRPr lang="zh-CN" altLang="zh-CN" sz="2200" dirty="0"/>
          </a:p>
          <a:p>
            <a:pPr>
              <a:lnSpc>
                <a:spcPct val="150000"/>
              </a:lnSpc>
            </a:pPr>
            <a:endParaRPr lang="zh-CN" altLang="zh-CN" sz="2200" b="1" dirty="0"/>
          </a:p>
        </p:txBody>
      </p:sp>
    </p:spTree>
    <p:extLst>
      <p:ext uri="{BB962C8B-B14F-4D97-AF65-F5344CB8AC3E}">
        <p14:creationId xmlns:p14="http://schemas.microsoft.com/office/powerpoint/2010/main" val="370203408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一个简单的卷积神经网络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手写数字识别</a:t>
            </a:r>
          </a:p>
          <a:p>
            <a:pPr>
              <a:lnSpc>
                <a:spcPct val="150000"/>
              </a:lnSpc>
              <a:buNone/>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卷积神经网络的主要操作</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4.3  </a:t>
            </a:r>
            <a:r>
              <a:rPr lang="zh-CN" altLang="en-US" b="1" dirty="0">
                <a:solidFill>
                  <a:srgbClr val="C00000"/>
                </a:solidFill>
                <a:latin typeface="微软雅黑" panose="020B0503020204020204" pitchFamily="34" charset="-122"/>
                <a:ea typeface="微软雅黑" panose="020B0503020204020204" pitchFamily="34" charset="-122"/>
              </a:rPr>
              <a:t>卷积神经网络的设计方法</a:t>
            </a:r>
          </a:p>
          <a:p>
            <a:pPr>
              <a:lnSpc>
                <a:spcPct val="150000"/>
              </a:lnSpc>
              <a:buNone/>
            </a:pPr>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过拟合及其解决方法</a:t>
            </a:r>
            <a:endParaRPr lang="en-US" altLang="zh-CN" b="1"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1389822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4.3.1  </a:t>
            </a:r>
            <a:r>
              <a:rPr lang="zh-CN" altLang="zh-CN" sz="2800" b="1" dirty="0">
                <a:solidFill>
                  <a:srgbClr val="C00000"/>
                </a:solidFill>
              </a:rPr>
              <a:t>基本设计原则</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816429"/>
          </a:xfrm>
          <a:prstGeom prst="rect">
            <a:avLst/>
          </a:prstGeom>
          <a:noFill/>
        </p:spPr>
        <p:txBody>
          <a:bodyPr wrap="square" rtlCol="0">
            <a:spAutoFit/>
          </a:bodyPr>
          <a:lstStyle/>
          <a:p>
            <a:r>
              <a:rPr lang="zh-CN" altLang="zh-CN" sz="2200" dirty="0"/>
              <a:t>一个深度神经网络通常采用下列组合方式： </a:t>
            </a:r>
          </a:p>
          <a:p>
            <a:r>
              <a:rPr lang="en-US" altLang="zh-CN" sz="2200" dirty="0"/>
              <a:t> </a:t>
            </a:r>
            <a:endParaRPr lang="zh-CN" altLang="zh-CN" sz="2200" dirty="0"/>
          </a:p>
          <a:p>
            <a:r>
              <a:rPr lang="en-US" altLang="zh-CN" sz="2200" dirty="0"/>
              <a:t>    </a:t>
            </a:r>
            <a:r>
              <a:rPr lang="zh-CN" altLang="zh-CN" sz="2200" b="1" dirty="0"/>
              <a:t>输入层</a:t>
            </a:r>
            <a:r>
              <a:rPr lang="en-US" altLang="zh-CN" sz="2200" b="1" dirty="0"/>
              <a:t> + [[</a:t>
            </a:r>
            <a:r>
              <a:rPr lang="zh-CN" altLang="zh-CN" sz="2200" b="1" dirty="0"/>
              <a:t>卷积层</a:t>
            </a:r>
            <a:r>
              <a:rPr lang="en-US" altLang="zh-CN" sz="2200" b="1" dirty="0"/>
              <a:t>]×</a:t>
            </a:r>
            <a:r>
              <a:rPr lang="en-US" altLang="zh-CN" sz="2200" b="1" i="1" dirty="0"/>
              <a:t>n</a:t>
            </a:r>
            <a:r>
              <a:rPr lang="en-US" altLang="zh-CN" sz="2200" b="1" dirty="0"/>
              <a:t> + [</a:t>
            </a:r>
            <a:r>
              <a:rPr lang="zh-CN" altLang="zh-CN" sz="2200" b="1" dirty="0"/>
              <a:t>池化层</a:t>
            </a:r>
            <a:r>
              <a:rPr lang="en-US" altLang="zh-CN" sz="2200" b="1" dirty="0"/>
              <a:t>]]×</a:t>
            </a:r>
            <a:r>
              <a:rPr lang="en-US" altLang="zh-CN" sz="2200" b="1" i="1" dirty="0"/>
              <a:t>m</a:t>
            </a:r>
            <a:r>
              <a:rPr lang="en-US" altLang="zh-CN" sz="2200" b="1" dirty="0"/>
              <a:t> + [</a:t>
            </a:r>
            <a:r>
              <a:rPr lang="zh-CN" altLang="zh-CN" sz="2200" b="1" dirty="0"/>
              <a:t>全连接层</a:t>
            </a:r>
            <a:r>
              <a:rPr lang="en-US" altLang="zh-CN" sz="2200" b="1" dirty="0"/>
              <a:t>]×</a:t>
            </a:r>
            <a:r>
              <a:rPr lang="en-US" altLang="zh-CN" sz="2200" b="1" i="1" dirty="0"/>
              <a:t>k</a:t>
            </a:r>
            <a:endParaRPr lang="zh-CN" altLang="zh-CN" sz="2200" dirty="0"/>
          </a:p>
          <a:p>
            <a:r>
              <a:rPr lang="en-US" altLang="zh-CN" sz="2200" dirty="0"/>
              <a:t> </a:t>
            </a:r>
            <a:endParaRPr lang="zh-CN" altLang="zh-CN" sz="2200" dirty="0"/>
          </a:p>
          <a:p>
            <a:r>
              <a:rPr lang="zh-CN" altLang="zh-CN" sz="2200" b="1" dirty="0"/>
              <a:t>这个组合方式表示</a:t>
            </a:r>
            <a:r>
              <a:rPr lang="en-US" altLang="zh-CN" sz="2200" b="1" dirty="0"/>
              <a:t>:  </a:t>
            </a:r>
            <a:r>
              <a:rPr lang="zh-CN" altLang="zh-CN" sz="2200" dirty="0"/>
              <a:t>首先是输入层，然后是</a:t>
            </a:r>
            <a:r>
              <a:rPr lang="en-US" altLang="zh-CN" sz="2200" i="1" dirty="0"/>
              <a:t>n</a:t>
            </a:r>
            <a:r>
              <a:rPr lang="zh-CN" altLang="zh-CN" sz="2200" dirty="0"/>
              <a:t>个卷积层的叠加，后面紧跟着一个可选的池化层，并重复这种</a:t>
            </a:r>
            <a:r>
              <a:rPr lang="en-US" altLang="zh-CN" sz="2200" dirty="0"/>
              <a:t>“[</a:t>
            </a:r>
            <a:r>
              <a:rPr lang="zh-CN" altLang="zh-CN" sz="2200" dirty="0"/>
              <a:t>卷积层</a:t>
            </a:r>
            <a:r>
              <a:rPr lang="en-US" altLang="zh-CN" sz="2200" dirty="0"/>
              <a:t>]×</a:t>
            </a:r>
            <a:r>
              <a:rPr lang="en-US" altLang="zh-CN" sz="2200" i="1" dirty="0"/>
              <a:t>n</a:t>
            </a:r>
            <a:r>
              <a:rPr lang="en-US" altLang="zh-CN" sz="2200" dirty="0"/>
              <a:t> + [</a:t>
            </a:r>
            <a:r>
              <a:rPr lang="zh-CN" altLang="zh-CN" sz="2200" dirty="0"/>
              <a:t>池化层</a:t>
            </a:r>
            <a:r>
              <a:rPr lang="en-US" altLang="zh-CN" sz="2200" dirty="0"/>
              <a:t>]”</a:t>
            </a:r>
            <a:r>
              <a:rPr lang="zh-CN" altLang="zh-CN" sz="2200" dirty="0"/>
              <a:t>结构</a:t>
            </a:r>
            <a:r>
              <a:rPr lang="en-US" altLang="zh-CN" sz="2200" i="1" dirty="0"/>
              <a:t>m</a:t>
            </a:r>
            <a:r>
              <a:rPr lang="zh-CN" altLang="zh-CN" sz="2200" dirty="0"/>
              <a:t>次，最后面连接</a:t>
            </a:r>
            <a:r>
              <a:rPr lang="en-US" altLang="zh-CN" sz="2200" i="1" dirty="0"/>
              <a:t>k</a:t>
            </a:r>
            <a:r>
              <a:rPr lang="zh-CN" altLang="zh-CN" sz="2200" dirty="0"/>
              <a:t>个全连接层。当然，这种组合方式只是一种参考，在实践中并非一定要按照这种组合方式来构建网络。</a:t>
            </a:r>
            <a:endParaRPr lang="en-US" altLang="zh-CN" sz="2200" dirty="0"/>
          </a:p>
          <a:p>
            <a:endParaRPr lang="en-US" altLang="zh-CN" sz="2200" dirty="0"/>
          </a:p>
          <a:p>
            <a:r>
              <a:rPr lang="zh-CN" altLang="en-US" sz="2200" b="1" dirty="0"/>
              <a:t>例如</a:t>
            </a:r>
            <a:r>
              <a:rPr lang="zh-CN" altLang="en-US" sz="2200" dirty="0"/>
              <a:t>：</a:t>
            </a:r>
            <a:r>
              <a:rPr lang="zh-CN" altLang="zh-CN" sz="2200" dirty="0"/>
              <a:t>在例</a:t>
            </a:r>
            <a:r>
              <a:rPr lang="en-US" altLang="zh-CN" sz="2200" dirty="0"/>
              <a:t>4.1</a:t>
            </a:r>
            <a:r>
              <a:rPr lang="zh-CN" altLang="zh-CN" sz="2200" dirty="0"/>
              <a:t>中</a:t>
            </a:r>
            <a:r>
              <a:rPr lang="zh-CN" altLang="en-US" sz="2200" dirty="0"/>
              <a:t>，</a:t>
            </a:r>
            <a:r>
              <a:rPr lang="zh-CN" altLang="zh-CN" sz="2200" dirty="0"/>
              <a:t>卷积神经网络采用了下列组合方式： </a:t>
            </a:r>
          </a:p>
          <a:p>
            <a:r>
              <a:rPr lang="en-US" altLang="zh-CN" sz="2200" dirty="0"/>
              <a:t> </a:t>
            </a:r>
            <a:endParaRPr lang="zh-CN" altLang="zh-CN" sz="2200" dirty="0"/>
          </a:p>
          <a:p>
            <a:r>
              <a:rPr lang="en-US" altLang="zh-CN" sz="2200" dirty="0"/>
              <a:t>     </a:t>
            </a:r>
            <a:r>
              <a:rPr lang="zh-CN" altLang="zh-CN" sz="2200" b="1" dirty="0"/>
              <a:t>输入层</a:t>
            </a:r>
            <a:r>
              <a:rPr lang="en-US" altLang="zh-CN" sz="2200" b="1" dirty="0"/>
              <a:t> + </a:t>
            </a:r>
            <a:r>
              <a:rPr lang="zh-CN" altLang="zh-CN" sz="2200" b="1" dirty="0"/>
              <a:t>卷积层</a:t>
            </a:r>
            <a:r>
              <a:rPr lang="en-US" altLang="zh-CN" sz="2200" b="1" dirty="0"/>
              <a:t>×1 + </a:t>
            </a:r>
            <a:r>
              <a:rPr lang="zh-CN" altLang="zh-CN" sz="2200" b="1" dirty="0"/>
              <a:t>池化层</a:t>
            </a:r>
            <a:r>
              <a:rPr lang="en-US" altLang="zh-CN" sz="2200" b="1" dirty="0"/>
              <a:t> + </a:t>
            </a:r>
            <a:r>
              <a:rPr lang="zh-CN" altLang="zh-CN" sz="2200" b="1" dirty="0"/>
              <a:t>卷积层</a:t>
            </a:r>
            <a:r>
              <a:rPr lang="en-US" altLang="zh-CN" sz="2200" b="1" dirty="0"/>
              <a:t>×1 + </a:t>
            </a:r>
            <a:r>
              <a:rPr lang="zh-CN" altLang="zh-CN" sz="2200" b="1" dirty="0"/>
              <a:t>全连接层</a:t>
            </a:r>
            <a:r>
              <a:rPr lang="en-US" altLang="zh-CN" sz="2200" b="1" dirty="0"/>
              <a:t>×2</a:t>
            </a:r>
            <a:endParaRPr lang="zh-CN" altLang="zh-CN" sz="2200" b="1" dirty="0"/>
          </a:p>
        </p:txBody>
      </p:sp>
    </p:spTree>
    <p:extLst>
      <p:ext uri="{BB962C8B-B14F-4D97-AF65-F5344CB8AC3E}">
        <p14:creationId xmlns:p14="http://schemas.microsoft.com/office/powerpoint/2010/main" val="3111481913"/>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4.3.1  </a:t>
            </a:r>
            <a:r>
              <a:rPr lang="zh-CN" altLang="zh-CN" sz="2800" b="1" dirty="0">
                <a:solidFill>
                  <a:srgbClr val="C00000"/>
                </a:solidFill>
              </a:rPr>
              <a:t>基本设计原则</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493538"/>
          </a:xfrm>
          <a:prstGeom prst="rect">
            <a:avLst/>
          </a:prstGeom>
          <a:noFill/>
        </p:spPr>
        <p:txBody>
          <a:bodyPr wrap="square" rtlCol="0">
            <a:spAutoFit/>
          </a:bodyPr>
          <a:lstStyle/>
          <a:p>
            <a:r>
              <a:rPr lang="zh-CN" altLang="zh-CN" sz="2200" b="1" dirty="0"/>
              <a:t>大型网络的构建</a:t>
            </a:r>
            <a:r>
              <a:rPr lang="zh-CN" altLang="en-US" sz="2200" b="1" dirty="0"/>
              <a:t>方法</a:t>
            </a:r>
            <a:r>
              <a:rPr lang="zh-CN" altLang="en-US" sz="2200" b="1" dirty="0">
                <a:sym typeface="Wingdings" panose="05000000000000000000" pitchFamily="2" charset="2"/>
              </a:rPr>
              <a:t>：</a:t>
            </a:r>
            <a:endParaRPr lang="en-US" altLang="zh-CN" sz="2200" b="1" dirty="0">
              <a:sym typeface="Wingdings" panose="05000000000000000000" pitchFamily="2" charset="2"/>
            </a:endParaRPr>
          </a:p>
          <a:p>
            <a:r>
              <a:rPr lang="zh-CN" altLang="en-US" sz="2200" dirty="0">
                <a:sym typeface="Wingdings" panose="05000000000000000000" pitchFamily="2" charset="2"/>
              </a:rPr>
              <a:t>（</a:t>
            </a:r>
            <a:r>
              <a:rPr lang="en-US" altLang="zh-CN" sz="2200" dirty="0">
                <a:sym typeface="Wingdings" panose="05000000000000000000" pitchFamily="2" charset="2"/>
              </a:rPr>
              <a:t>1</a:t>
            </a:r>
            <a:r>
              <a:rPr lang="zh-CN" altLang="en-US" sz="2200" dirty="0">
                <a:sym typeface="Wingdings" panose="05000000000000000000" pitchFamily="2" charset="2"/>
              </a:rPr>
              <a:t>）</a:t>
            </a:r>
            <a:r>
              <a:rPr lang="zh-CN" altLang="zh-CN" sz="2200" dirty="0"/>
              <a:t>加宽每个网络层，即增加网络层中卷积核的数量；</a:t>
            </a:r>
            <a:endParaRPr lang="en-US" altLang="zh-CN" sz="2200" dirty="0"/>
          </a:p>
          <a:p>
            <a:r>
              <a:rPr lang="zh-CN" altLang="en-US" sz="2200" dirty="0"/>
              <a:t>（</a:t>
            </a:r>
            <a:r>
              <a:rPr lang="en-US" altLang="zh-CN" sz="2200" dirty="0"/>
              <a:t>2</a:t>
            </a:r>
            <a:r>
              <a:rPr lang="zh-CN" altLang="en-US" sz="2200" dirty="0"/>
              <a:t>）</a:t>
            </a:r>
            <a:r>
              <a:rPr lang="zh-CN" altLang="zh-CN" sz="2200" dirty="0"/>
              <a:t>加深网络，即增加网络层的数量。</a:t>
            </a:r>
            <a:endParaRPr lang="en-US" altLang="zh-CN" sz="2200" dirty="0"/>
          </a:p>
          <a:p>
            <a:endParaRPr lang="en-US" altLang="zh-CN" sz="2200" dirty="0"/>
          </a:p>
          <a:p>
            <a:r>
              <a:rPr lang="zh-CN" altLang="en-US" sz="2200" b="1" dirty="0"/>
              <a:t>说明：</a:t>
            </a:r>
            <a:r>
              <a:rPr lang="zh-CN" altLang="zh-CN" sz="2200" dirty="0"/>
              <a:t>增加卷积核数量会极大增加计算开销，往往</a:t>
            </a:r>
            <a:r>
              <a:rPr lang="en-US" altLang="zh-CN" sz="2200" dirty="0"/>
              <a:t>“</a:t>
            </a:r>
            <a:r>
              <a:rPr lang="zh-CN" altLang="zh-CN" sz="2200" dirty="0"/>
              <a:t>得不偿失</a:t>
            </a:r>
            <a:r>
              <a:rPr lang="en-US" altLang="zh-CN" sz="2200" dirty="0"/>
              <a:t>”</a:t>
            </a:r>
            <a:r>
              <a:rPr lang="zh-CN" altLang="zh-CN" sz="2200" dirty="0"/>
              <a:t>，因而在实践中通常是通过增加网络层来构建大型网络。</a:t>
            </a:r>
            <a:endParaRPr lang="en-US" altLang="zh-CN" sz="2200" dirty="0"/>
          </a:p>
          <a:p>
            <a:endParaRPr lang="en-US" altLang="zh-CN" sz="2200" dirty="0"/>
          </a:p>
          <a:p>
            <a:r>
              <a:rPr lang="zh-CN" altLang="en-US" sz="2200" b="1" dirty="0"/>
              <a:t>注意：</a:t>
            </a:r>
            <a:r>
              <a:rPr lang="zh-CN" altLang="zh-CN" sz="2200" dirty="0"/>
              <a:t>神经网络是不是越大越好呢？这主要是由问题的复杂度和可获得训练数据的量来决定。一般来说，问题越复杂，就需要表达能力越强的网络来解决；网络越大（参数越多），其表达能力和泛化能力就越强，但同时就需要更多的带标注的训练数据，也需要更强算力支持。因此，小问题用小型网络来解决，大问题才考虑用大网络模型类解决。</a:t>
            </a:r>
          </a:p>
          <a:p>
            <a:endParaRPr lang="en-US" altLang="zh-CN" sz="2200" b="1" dirty="0"/>
          </a:p>
          <a:p>
            <a:endParaRPr lang="zh-CN" altLang="zh-CN" sz="2200" b="1" dirty="0"/>
          </a:p>
        </p:txBody>
      </p:sp>
    </p:spTree>
    <p:extLst>
      <p:ext uri="{BB962C8B-B14F-4D97-AF65-F5344CB8AC3E}">
        <p14:creationId xmlns:p14="http://schemas.microsoft.com/office/powerpoint/2010/main" val="329732787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335806" y="1706880"/>
            <a:ext cx="5486400" cy="2123658"/>
          </a:xfrm>
          <a:prstGeom prst="rect">
            <a:avLst/>
          </a:prstGeom>
          <a:noFill/>
        </p:spPr>
        <p:txBody>
          <a:bodyPr wrap="square" rtlCol="0">
            <a:spAutoFit/>
          </a:bodyPr>
          <a:lstStyle/>
          <a:p>
            <a:r>
              <a:rPr lang="zh-CN" altLang="zh-CN" sz="2200" dirty="0"/>
              <a:t>第一次运行该程序时，会产生如</a:t>
            </a:r>
            <a:r>
              <a:rPr lang="zh-CN" altLang="en-US" sz="2200" dirty="0"/>
              <a:t>下图</a:t>
            </a:r>
            <a:r>
              <a:rPr lang="zh-CN" altLang="zh-CN" sz="2200" dirty="0"/>
              <a:t>所示的界面，这表示</a:t>
            </a:r>
            <a:r>
              <a:rPr lang="en-US" altLang="zh-CN" sz="2200" dirty="0" err="1"/>
              <a:t>DataLoader</a:t>
            </a:r>
            <a:r>
              <a:rPr lang="en-US" altLang="zh-CN" sz="2200" dirty="0"/>
              <a:t>()</a:t>
            </a:r>
            <a:r>
              <a:rPr lang="zh-CN" altLang="zh-CN" sz="2200" dirty="0"/>
              <a:t>函数在下载数据集。只要网络顺畅，过一会就会下载完毕，数据集保存在</a:t>
            </a:r>
            <a:r>
              <a:rPr lang="en-US" altLang="zh-CN" sz="2200" dirty="0"/>
              <a:t>./data/</a:t>
            </a:r>
            <a:r>
              <a:rPr lang="en-US" altLang="zh-CN" sz="2200" dirty="0" err="1"/>
              <a:t>MNIST</a:t>
            </a:r>
            <a:r>
              <a:rPr lang="zh-CN" altLang="zh-CN" sz="2200" dirty="0"/>
              <a:t>目录下，其中目录</a:t>
            </a:r>
            <a:r>
              <a:rPr lang="en-US" altLang="zh-CN" sz="2200" dirty="0"/>
              <a:t>./data</a:t>
            </a:r>
            <a:r>
              <a:rPr lang="zh-CN" altLang="zh-CN" sz="2200" dirty="0"/>
              <a:t>是在代码中指定的，子目录</a:t>
            </a:r>
            <a:r>
              <a:rPr lang="en-US" altLang="zh-CN" sz="2200" dirty="0" err="1"/>
              <a:t>MNIST</a:t>
            </a:r>
            <a:r>
              <a:rPr lang="zh-CN" altLang="zh-CN" sz="2200" dirty="0"/>
              <a:t>是自动生成的。</a:t>
            </a:r>
          </a:p>
        </p:txBody>
      </p:sp>
      <p:pic>
        <p:nvPicPr>
          <p:cNvPr id="3" name="图片 2">
            <a:extLst>
              <a:ext uri="{FF2B5EF4-FFF2-40B4-BE49-F238E27FC236}">
                <a16:creationId xmlns:a16="http://schemas.microsoft.com/office/drawing/2014/main" id="{D750F5DE-7353-483C-8D02-57BD34C03045}"/>
              </a:ext>
            </a:extLst>
          </p:cNvPr>
          <p:cNvPicPr>
            <a:picLocks noChangeAspect="1"/>
          </p:cNvPicPr>
          <p:nvPr/>
        </p:nvPicPr>
        <p:blipFill>
          <a:blip r:embed="rId3"/>
          <a:stretch>
            <a:fillRect/>
          </a:stretch>
        </p:blipFill>
        <p:spPr>
          <a:xfrm>
            <a:off x="6096000" y="1288705"/>
            <a:ext cx="5620356" cy="4617729"/>
          </a:xfrm>
          <a:prstGeom prst="rect">
            <a:avLst/>
          </a:prstGeom>
        </p:spPr>
      </p:pic>
      <p:sp>
        <p:nvSpPr>
          <p:cNvPr id="4" name="矩形 3">
            <a:extLst>
              <a:ext uri="{FF2B5EF4-FFF2-40B4-BE49-F238E27FC236}">
                <a16:creationId xmlns:a16="http://schemas.microsoft.com/office/drawing/2014/main" id="{7CE39E0B-DB2F-41EA-8BC4-A53324975B38}"/>
              </a:ext>
            </a:extLst>
          </p:cNvPr>
          <p:cNvSpPr/>
          <p:nvPr/>
        </p:nvSpPr>
        <p:spPr>
          <a:xfrm>
            <a:off x="7010401" y="5971613"/>
            <a:ext cx="4866290" cy="369332"/>
          </a:xfrm>
          <a:prstGeom prst="rect">
            <a:avLst/>
          </a:prstGeom>
        </p:spPr>
        <p:txBody>
          <a:bodyPr wrap="square">
            <a:spAutoFit/>
          </a:bodyPr>
          <a:lstStyle/>
          <a:p>
            <a:r>
              <a:rPr lang="zh-CN" altLang="en-US" b="1" dirty="0"/>
              <a:t>该程序的核心代码（全部代码见教材</a:t>
            </a:r>
            <a:r>
              <a:rPr lang="en-US" altLang="zh-CN" b="1" dirty="0" err="1"/>
              <a:t>P92</a:t>
            </a:r>
            <a:r>
              <a:rPr lang="zh-CN" altLang="en-US" b="1" dirty="0"/>
              <a:t>）</a:t>
            </a:r>
          </a:p>
        </p:txBody>
      </p:sp>
      <p:pic>
        <p:nvPicPr>
          <p:cNvPr id="10" name="图片 9">
            <a:extLst>
              <a:ext uri="{FF2B5EF4-FFF2-40B4-BE49-F238E27FC236}">
                <a16:creationId xmlns:a16="http://schemas.microsoft.com/office/drawing/2014/main" id="{03632124-E5D9-4568-9489-F4EF2ECC70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052" y="4178518"/>
            <a:ext cx="4910828" cy="763052"/>
          </a:xfrm>
          <a:prstGeom prst="rect">
            <a:avLst/>
          </a:prstGeom>
          <a:noFill/>
          <a:ln>
            <a:noFill/>
          </a:ln>
        </p:spPr>
      </p:pic>
      <p:sp>
        <p:nvSpPr>
          <p:cNvPr id="8" name="矩形 7">
            <a:extLst>
              <a:ext uri="{FF2B5EF4-FFF2-40B4-BE49-F238E27FC236}">
                <a16:creationId xmlns:a16="http://schemas.microsoft.com/office/drawing/2014/main" id="{16CD410C-2B54-4913-8388-7E0E90EDD5DC}"/>
              </a:ext>
            </a:extLst>
          </p:cNvPr>
          <p:cNvSpPr/>
          <p:nvPr/>
        </p:nvSpPr>
        <p:spPr>
          <a:xfrm>
            <a:off x="1151234" y="5077481"/>
            <a:ext cx="3855543" cy="369332"/>
          </a:xfrm>
          <a:prstGeom prst="rect">
            <a:avLst/>
          </a:prstGeom>
        </p:spPr>
        <p:txBody>
          <a:bodyPr wrap="none">
            <a:spAutoFit/>
          </a:bodyPr>
          <a:lstStyle/>
          <a:p>
            <a:r>
              <a:rPr lang="en-US" altLang="zh-CN" b="1" dirty="0" err="1">
                <a:solidFill>
                  <a:srgbClr val="4472C4"/>
                </a:solidFill>
                <a:latin typeface="Times New Roman" panose="02020603050405020304" pitchFamily="18" charset="0"/>
                <a:ea typeface="宋体" panose="02010600030101010101" pitchFamily="2" charset="-122"/>
              </a:rPr>
              <a:t>DataLoader</a:t>
            </a:r>
            <a:r>
              <a:rPr lang="en-US" altLang="zh-CN" b="1" dirty="0">
                <a:solidFill>
                  <a:srgbClr val="4472C4"/>
                </a:solidFill>
                <a:latin typeface="Times New Roman" panose="02020603050405020304" pitchFamily="18" charset="0"/>
                <a:ea typeface="宋体" panose="02010600030101010101" pitchFamily="2" charset="-122"/>
              </a:rPr>
              <a:t>()</a:t>
            </a:r>
            <a:r>
              <a:rPr lang="zh-CN" altLang="zh-CN"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函数下载数据集的进度</a:t>
            </a:r>
            <a:endParaRPr lang="zh-CN" altLang="en-US" dirty="0"/>
          </a:p>
        </p:txBody>
      </p:sp>
    </p:spTree>
    <p:extLst>
      <p:ext uri="{BB962C8B-B14F-4D97-AF65-F5344CB8AC3E}">
        <p14:creationId xmlns:p14="http://schemas.microsoft.com/office/powerpoint/2010/main" val="147917601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4.3.2  </a:t>
            </a:r>
            <a:r>
              <a:rPr lang="zh-CN" altLang="zh-CN" sz="2800" b="1" dirty="0">
                <a:solidFill>
                  <a:srgbClr val="C00000"/>
                </a:solidFill>
              </a:rPr>
              <a:t>网络结构查看和参数量计算</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5509200"/>
          </a:xfrm>
          <a:prstGeom prst="rect">
            <a:avLst/>
          </a:prstGeom>
          <a:noFill/>
        </p:spPr>
        <p:txBody>
          <a:bodyPr wrap="square" rtlCol="0">
            <a:spAutoFit/>
          </a:bodyPr>
          <a:lstStyle/>
          <a:p>
            <a:r>
              <a:rPr lang="zh-CN" altLang="en-US" sz="2200" b="1" dirty="0"/>
              <a:t>粗略查看网络结构的方法</a:t>
            </a:r>
            <a:r>
              <a:rPr lang="zh-CN" altLang="en-US" sz="2200" dirty="0"/>
              <a:t>：</a:t>
            </a:r>
            <a:r>
              <a:rPr lang="zh-CN" altLang="zh-CN" sz="2200" dirty="0"/>
              <a:t>直接将创建的网络类的实例打印出来，从中可领会到所创建的网络的拓扑结构。例如，欲查看例</a:t>
            </a:r>
            <a:r>
              <a:rPr lang="en-US" altLang="zh-CN" sz="2200" dirty="0"/>
              <a:t>4.1</a:t>
            </a:r>
            <a:r>
              <a:rPr lang="zh-CN" altLang="zh-CN" sz="2200" dirty="0"/>
              <a:t>中创建的网络的结构，可将相应的实例打印出来：</a:t>
            </a:r>
          </a:p>
          <a:p>
            <a:r>
              <a:rPr lang="en-US" altLang="zh-CN" sz="2200" dirty="0"/>
              <a:t> </a:t>
            </a:r>
          </a:p>
          <a:p>
            <a:endParaRPr lang="en-US" altLang="zh-CN" sz="2200" dirty="0"/>
          </a:p>
          <a:p>
            <a:endParaRPr lang="en-US" altLang="zh-CN" sz="2200" dirty="0"/>
          </a:p>
          <a:p>
            <a:endParaRPr lang="zh-CN" altLang="zh-CN" sz="2200" dirty="0"/>
          </a:p>
          <a:p>
            <a:r>
              <a:rPr lang="en-US" altLang="zh-CN" sz="2200" dirty="0">
                <a:solidFill>
                  <a:srgbClr val="00B050"/>
                </a:solidFill>
              </a:rPr>
              <a:t>print(</a:t>
            </a:r>
            <a:r>
              <a:rPr lang="en-US" altLang="zh-CN" sz="2200" dirty="0" err="1">
                <a:solidFill>
                  <a:srgbClr val="00B050"/>
                </a:solidFill>
              </a:rPr>
              <a:t>example4_1</a:t>
            </a:r>
            <a:r>
              <a:rPr lang="en-US" altLang="zh-CN" sz="2200" dirty="0">
                <a:solidFill>
                  <a:srgbClr val="00B050"/>
                </a:solidFill>
              </a:rPr>
              <a:t>)</a:t>
            </a:r>
          </a:p>
          <a:p>
            <a:endParaRPr lang="en-US" altLang="zh-CN" sz="2200" dirty="0">
              <a:solidFill>
                <a:srgbClr val="00B050"/>
              </a:solidFill>
            </a:endParaRPr>
          </a:p>
          <a:p>
            <a:endParaRPr lang="en-US" altLang="zh-CN" sz="2200" dirty="0">
              <a:solidFill>
                <a:srgbClr val="00B050"/>
              </a:solidFill>
            </a:endParaRPr>
          </a:p>
          <a:p>
            <a:endParaRPr lang="en-US" altLang="zh-CN" sz="2200" dirty="0">
              <a:solidFill>
                <a:srgbClr val="00B050"/>
              </a:solidFill>
            </a:endParaRPr>
          </a:p>
          <a:p>
            <a:r>
              <a:rPr lang="zh-CN" altLang="en-US" sz="2200" b="1" dirty="0"/>
              <a:t>说明：</a:t>
            </a:r>
            <a:r>
              <a:rPr lang="zh-CN" altLang="zh-CN" sz="2200" dirty="0"/>
              <a:t>该网络包含了两个卷积层和两个全连接层以及相关参数设计，其中网络接受的输入的通道数为</a:t>
            </a:r>
            <a:r>
              <a:rPr lang="en-US" altLang="zh-CN" sz="2200" dirty="0"/>
              <a:t>1</a:t>
            </a:r>
            <a:r>
              <a:rPr lang="zh-CN" altLang="zh-CN" sz="2200" dirty="0"/>
              <a:t>。当然，这些网络层是否真的用于构建网络，那还得看</a:t>
            </a:r>
            <a:r>
              <a:rPr lang="en-US" altLang="zh-CN" sz="2200" dirty="0"/>
              <a:t>forward()</a:t>
            </a:r>
            <a:r>
              <a:rPr lang="zh-CN" altLang="zh-CN" sz="2200" dirty="0"/>
              <a:t>函数中编写的代码逻辑。也就是说，这种查看方式虽然简单，但不准确，也没有给出网络的参数量。</a:t>
            </a:r>
          </a:p>
          <a:p>
            <a:endParaRPr lang="zh-CN" altLang="zh-CN" sz="2200" dirty="0">
              <a:solidFill>
                <a:srgbClr val="00B050"/>
              </a:solidFill>
            </a:endParaRPr>
          </a:p>
          <a:p>
            <a:endParaRPr lang="en-US" altLang="zh-CN" sz="2200" b="1" dirty="0"/>
          </a:p>
          <a:p>
            <a:endParaRPr lang="zh-CN" altLang="zh-CN" sz="2200" b="1" dirty="0"/>
          </a:p>
        </p:txBody>
      </p:sp>
      <p:pic>
        <p:nvPicPr>
          <p:cNvPr id="2" name="图片 1">
            <a:extLst>
              <a:ext uri="{FF2B5EF4-FFF2-40B4-BE49-F238E27FC236}">
                <a16:creationId xmlns:a16="http://schemas.microsoft.com/office/drawing/2014/main" id="{B4778548-9FE7-401B-9BAA-E572361E289C}"/>
              </a:ext>
            </a:extLst>
          </p:cNvPr>
          <p:cNvPicPr>
            <a:picLocks noChangeAspect="1"/>
          </p:cNvPicPr>
          <p:nvPr/>
        </p:nvPicPr>
        <p:blipFill>
          <a:blip r:embed="rId3"/>
          <a:stretch>
            <a:fillRect/>
          </a:stretch>
        </p:blipFill>
        <p:spPr>
          <a:xfrm>
            <a:off x="3974381" y="2706250"/>
            <a:ext cx="7458075" cy="2314575"/>
          </a:xfrm>
          <a:prstGeom prst="rect">
            <a:avLst/>
          </a:prstGeom>
        </p:spPr>
      </p:pic>
      <p:sp>
        <p:nvSpPr>
          <p:cNvPr id="3" name="箭头: 右 2">
            <a:extLst>
              <a:ext uri="{FF2B5EF4-FFF2-40B4-BE49-F238E27FC236}">
                <a16:creationId xmlns:a16="http://schemas.microsoft.com/office/drawing/2014/main" id="{51889E2A-A53C-4493-82A5-226D0D3D18AA}"/>
              </a:ext>
            </a:extLst>
          </p:cNvPr>
          <p:cNvSpPr/>
          <p:nvPr/>
        </p:nvSpPr>
        <p:spPr>
          <a:xfrm>
            <a:off x="2916455" y="3805787"/>
            <a:ext cx="818147" cy="333078"/>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352092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4.3.2  </a:t>
            </a:r>
            <a:r>
              <a:rPr lang="zh-CN" altLang="zh-CN" sz="2800" b="1" dirty="0">
                <a:solidFill>
                  <a:srgbClr val="C00000"/>
                </a:solidFill>
              </a:rPr>
              <a:t>网络结构查看和参数量计算</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5526429" cy="4832092"/>
          </a:xfrm>
          <a:prstGeom prst="rect">
            <a:avLst/>
          </a:prstGeom>
          <a:noFill/>
        </p:spPr>
        <p:txBody>
          <a:bodyPr wrap="square" rtlCol="0">
            <a:spAutoFit/>
          </a:bodyPr>
          <a:lstStyle/>
          <a:p>
            <a:r>
              <a:rPr lang="zh-CN" altLang="zh-CN" sz="2200" dirty="0"/>
              <a:t>准确</a:t>
            </a:r>
            <a:r>
              <a:rPr lang="zh-CN" altLang="en-US" sz="2200" dirty="0"/>
              <a:t>查看网络结构信息：</a:t>
            </a:r>
            <a:r>
              <a:rPr lang="zh-CN" altLang="zh-CN" sz="2200" dirty="0"/>
              <a:t>利用模块</a:t>
            </a:r>
            <a:r>
              <a:rPr lang="en-US" altLang="zh-CN" sz="2200" dirty="0"/>
              <a:t>summary</a:t>
            </a:r>
            <a:r>
              <a:rPr lang="zh-CN" altLang="zh-CN" sz="2200" dirty="0"/>
              <a:t>实现，它可以提供更为详细的信息。例如，为查看例</a:t>
            </a:r>
            <a:r>
              <a:rPr lang="en-US" altLang="zh-CN" sz="2200" dirty="0"/>
              <a:t>4.1</a:t>
            </a:r>
            <a:r>
              <a:rPr lang="zh-CN" altLang="zh-CN" sz="2200" dirty="0"/>
              <a:t>中的网络结构及参数量，可利用下列代码来实现：</a:t>
            </a:r>
          </a:p>
          <a:p>
            <a:r>
              <a:rPr lang="en-US" altLang="zh-CN" sz="2200" dirty="0"/>
              <a:t> </a:t>
            </a:r>
            <a:endParaRPr lang="zh-CN" altLang="zh-CN" sz="2200" dirty="0"/>
          </a:p>
          <a:p>
            <a:r>
              <a:rPr lang="en-US" altLang="zh-CN" sz="2200" dirty="0">
                <a:solidFill>
                  <a:srgbClr val="00B050"/>
                </a:solidFill>
              </a:rPr>
              <a:t>from </a:t>
            </a:r>
            <a:r>
              <a:rPr lang="en-US" altLang="zh-CN" sz="2200" dirty="0" err="1">
                <a:solidFill>
                  <a:srgbClr val="00B050"/>
                </a:solidFill>
              </a:rPr>
              <a:t>torchsummary</a:t>
            </a:r>
            <a:r>
              <a:rPr lang="en-US" altLang="zh-CN" sz="2200" dirty="0">
                <a:solidFill>
                  <a:srgbClr val="00B050"/>
                </a:solidFill>
              </a:rPr>
              <a:t> import summary  			          #</a:t>
            </a:r>
            <a:r>
              <a:rPr lang="zh-CN" altLang="zh-CN" sz="2200" dirty="0">
                <a:solidFill>
                  <a:srgbClr val="00B050"/>
                </a:solidFill>
              </a:rPr>
              <a:t>引入模块</a:t>
            </a:r>
            <a:r>
              <a:rPr lang="en-US" altLang="zh-CN" sz="2200" dirty="0">
                <a:solidFill>
                  <a:srgbClr val="00B050"/>
                </a:solidFill>
              </a:rPr>
              <a:t>summary</a:t>
            </a:r>
            <a:endParaRPr lang="zh-CN" altLang="zh-CN" sz="2200" dirty="0">
              <a:solidFill>
                <a:srgbClr val="00B050"/>
              </a:solidFill>
            </a:endParaRPr>
          </a:p>
          <a:p>
            <a:r>
              <a:rPr lang="en-US" altLang="zh-CN" sz="2200" dirty="0">
                <a:solidFill>
                  <a:srgbClr val="00B050"/>
                </a:solidFill>
              </a:rPr>
              <a:t>print(summary(</a:t>
            </a:r>
            <a:r>
              <a:rPr lang="en-US" altLang="zh-CN" sz="2200" dirty="0" err="1">
                <a:solidFill>
                  <a:srgbClr val="00B050"/>
                </a:solidFill>
              </a:rPr>
              <a:t>example4_1</a:t>
            </a:r>
            <a:r>
              <a:rPr lang="en-US" altLang="zh-CN" sz="2200" dirty="0">
                <a:solidFill>
                  <a:srgbClr val="00B050"/>
                </a:solidFill>
              </a:rPr>
              <a:t>, </a:t>
            </a:r>
            <a:r>
              <a:rPr lang="en-US" altLang="zh-CN" sz="2200" dirty="0" err="1">
                <a:solidFill>
                  <a:srgbClr val="00B050"/>
                </a:solidFill>
              </a:rPr>
              <a:t>input_size</a:t>
            </a:r>
            <a:r>
              <a:rPr lang="en-US" altLang="zh-CN" sz="2200" dirty="0">
                <a:solidFill>
                  <a:srgbClr val="00B050"/>
                </a:solidFill>
              </a:rPr>
              <a:t>=(1, 28, 28)))    #</a:t>
            </a:r>
            <a:r>
              <a:rPr lang="zh-CN" altLang="zh-CN" sz="2200" dirty="0">
                <a:solidFill>
                  <a:srgbClr val="00B050"/>
                </a:solidFill>
              </a:rPr>
              <a:t>输出</a:t>
            </a:r>
            <a:r>
              <a:rPr lang="en-US" altLang="zh-CN" sz="2200" dirty="0" err="1">
                <a:solidFill>
                  <a:srgbClr val="00B050"/>
                </a:solidFill>
              </a:rPr>
              <a:t>example4_1</a:t>
            </a:r>
            <a:r>
              <a:rPr lang="zh-CN" altLang="zh-CN" sz="2200" dirty="0">
                <a:solidFill>
                  <a:srgbClr val="00B050"/>
                </a:solidFill>
              </a:rPr>
              <a:t>的网络结构信息</a:t>
            </a:r>
          </a:p>
          <a:p>
            <a:r>
              <a:rPr lang="en-US" altLang="zh-CN" sz="2200" dirty="0"/>
              <a:t> </a:t>
            </a:r>
            <a:endParaRPr lang="zh-CN" altLang="zh-CN" sz="2200" dirty="0"/>
          </a:p>
          <a:p>
            <a:r>
              <a:rPr lang="zh-CN" altLang="zh-CN" sz="2200" dirty="0"/>
              <a:t>其中，</a:t>
            </a:r>
            <a:r>
              <a:rPr lang="en-US" altLang="zh-CN" sz="2200" dirty="0"/>
              <a:t>(1, 28, 28)</a:t>
            </a:r>
            <a:r>
              <a:rPr lang="zh-CN" altLang="zh-CN" sz="2200" dirty="0"/>
              <a:t>为网络接受的输入张量的形状（但不带</a:t>
            </a:r>
            <a:r>
              <a:rPr lang="en-US" altLang="zh-CN" sz="2200" dirty="0" err="1"/>
              <a:t>batch_size</a:t>
            </a:r>
            <a:r>
              <a:rPr lang="zh-CN" altLang="zh-CN" sz="2200" dirty="0"/>
              <a:t>）。</a:t>
            </a:r>
          </a:p>
          <a:p>
            <a:endParaRPr lang="en-US" altLang="zh-CN" sz="2200" b="1" dirty="0"/>
          </a:p>
          <a:p>
            <a:endParaRPr lang="zh-CN" altLang="zh-CN" sz="2200" b="1" dirty="0"/>
          </a:p>
        </p:txBody>
      </p:sp>
      <p:pic>
        <p:nvPicPr>
          <p:cNvPr id="2" name="图片 1">
            <a:extLst>
              <a:ext uri="{FF2B5EF4-FFF2-40B4-BE49-F238E27FC236}">
                <a16:creationId xmlns:a16="http://schemas.microsoft.com/office/drawing/2014/main" id="{7AC96131-B79A-4C97-BFB0-E9FEE746B275}"/>
              </a:ext>
            </a:extLst>
          </p:cNvPr>
          <p:cNvPicPr>
            <a:picLocks noChangeAspect="1"/>
          </p:cNvPicPr>
          <p:nvPr/>
        </p:nvPicPr>
        <p:blipFill>
          <a:blip r:embed="rId3"/>
          <a:stretch>
            <a:fillRect/>
          </a:stretch>
        </p:blipFill>
        <p:spPr>
          <a:xfrm>
            <a:off x="6008319" y="2206315"/>
            <a:ext cx="6074451" cy="3597718"/>
          </a:xfrm>
          <a:prstGeom prst="rect">
            <a:avLst/>
          </a:prstGeom>
        </p:spPr>
      </p:pic>
      <p:sp>
        <p:nvSpPr>
          <p:cNvPr id="6" name="箭头: 右 5">
            <a:extLst>
              <a:ext uri="{FF2B5EF4-FFF2-40B4-BE49-F238E27FC236}">
                <a16:creationId xmlns:a16="http://schemas.microsoft.com/office/drawing/2014/main" id="{E8CA17BA-3A5F-4E4A-AC7F-30AE96C7BAEA}"/>
              </a:ext>
            </a:extLst>
          </p:cNvPr>
          <p:cNvSpPr/>
          <p:nvPr/>
        </p:nvSpPr>
        <p:spPr>
          <a:xfrm>
            <a:off x="5190172" y="3639248"/>
            <a:ext cx="818147" cy="333078"/>
          </a:xfrm>
          <a:prstGeom prst="rightArrow">
            <a:avLst/>
          </a:prstGeom>
          <a:ln>
            <a:solidFill>
              <a:schemeClr val="tx1"/>
            </a:solidFill>
          </a:ln>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95792145"/>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4.3.2  </a:t>
            </a:r>
            <a:r>
              <a:rPr lang="zh-CN" altLang="zh-CN" sz="2800" b="1" dirty="0">
                <a:solidFill>
                  <a:srgbClr val="C00000"/>
                </a:solidFill>
              </a:rPr>
              <a:t>网络结构查看和参数量计算</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2800767"/>
          </a:xfrm>
          <a:prstGeom prst="rect">
            <a:avLst/>
          </a:prstGeom>
          <a:noFill/>
        </p:spPr>
        <p:txBody>
          <a:bodyPr wrap="square" rtlCol="0">
            <a:spAutoFit/>
          </a:bodyPr>
          <a:lstStyle/>
          <a:p>
            <a:r>
              <a:rPr lang="zh-CN" altLang="zh-CN" sz="2200" dirty="0"/>
              <a:t>通过执行下列代码，我们也可以看到整个网络的参数量为</a:t>
            </a:r>
            <a:r>
              <a:rPr lang="en-US" altLang="zh-CN" sz="2200" dirty="0"/>
              <a:t>1007590</a:t>
            </a:r>
            <a:r>
              <a:rPr lang="zh-CN" altLang="zh-CN" sz="2200" dirty="0"/>
              <a:t>：</a:t>
            </a:r>
            <a:endParaRPr lang="en-US" altLang="zh-CN" sz="2200" dirty="0"/>
          </a:p>
          <a:p>
            <a:endParaRPr lang="zh-CN" altLang="zh-CN" sz="2200" dirty="0"/>
          </a:p>
          <a:p>
            <a:r>
              <a:rPr lang="en-US" altLang="zh-CN" sz="2200" dirty="0">
                <a:solidFill>
                  <a:srgbClr val="00B050"/>
                </a:solidFill>
              </a:rPr>
              <a:t>sum = 0</a:t>
            </a:r>
            <a:endParaRPr lang="zh-CN" altLang="zh-CN" sz="2200" dirty="0">
              <a:solidFill>
                <a:srgbClr val="00B050"/>
              </a:solidFill>
            </a:endParaRPr>
          </a:p>
          <a:p>
            <a:r>
              <a:rPr lang="en-US" altLang="zh-CN" sz="2200" dirty="0">
                <a:solidFill>
                  <a:srgbClr val="00B050"/>
                </a:solidFill>
              </a:rPr>
              <a:t>for param in </a:t>
            </a:r>
            <a:r>
              <a:rPr lang="en-US" altLang="zh-CN" sz="2200" dirty="0" err="1">
                <a:solidFill>
                  <a:srgbClr val="00B050"/>
                </a:solidFill>
              </a:rPr>
              <a:t>example4_1.parameters</a:t>
            </a:r>
            <a:r>
              <a:rPr lang="en-US" altLang="zh-CN" sz="2200" dirty="0">
                <a:solidFill>
                  <a:srgbClr val="00B050"/>
                </a:solidFill>
              </a:rPr>
              <a:t>():  	#</a:t>
            </a:r>
            <a:r>
              <a:rPr lang="zh-CN" altLang="zh-CN" sz="2200" dirty="0">
                <a:solidFill>
                  <a:srgbClr val="00B050"/>
                </a:solidFill>
              </a:rPr>
              <a:t>计算整个网络的参数量</a:t>
            </a:r>
          </a:p>
          <a:p>
            <a:r>
              <a:rPr lang="en-US" altLang="zh-CN" sz="2200" dirty="0">
                <a:solidFill>
                  <a:srgbClr val="00B050"/>
                </a:solidFill>
              </a:rPr>
              <a:t>    sum += </a:t>
            </a:r>
            <a:r>
              <a:rPr lang="en-US" altLang="zh-CN" sz="2200" dirty="0" err="1">
                <a:solidFill>
                  <a:srgbClr val="00B050"/>
                </a:solidFill>
              </a:rPr>
              <a:t>torch.numel</a:t>
            </a:r>
            <a:r>
              <a:rPr lang="en-US" altLang="zh-CN" sz="2200" dirty="0">
                <a:solidFill>
                  <a:srgbClr val="00B050"/>
                </a:solidFill>
              </a:rPr>
              <a:t>(param)</a:t>
            </a:r>
            <a:endParaRPr lang="zh-CN" altLang="zh-CN" sz="2200" dirty="0">
              <a:solidFill>
                <a:srgbClr val="00B050"/>
              </a:solidFill>
            </a:endParaRPr>
          </a:p>
          <a:p>
            <a:r>
              <a:rPr lang="en-US" altLang="zh-CN" sz="2200" dirty="0">
                <a:solidFill>
                  <a:srgbClr val="00B050"/>
                </a:solidFill>
              </a:rPr>
              <a:t>print('</a:t>
            </a:r>
            <a:r>
              <a:rPr lang="zh-CN" altLang="zh-CN" sz="2200" dirty="0">
                <a:solidFill>
                  <a:srgbClr val="00B050"/>
                </a:solidFill>
              </a:rPr>
              <a:t>该网络参数总量：</a:t>
            </a:r>
            <a:r>
              <a:rPr lang="en-US" altLang="zh-CN" sz="2200" dirty="0">
                <a:solidFill>
                  <a:srgbClr val="00B050"/>
                </a:solidFill>
              </a:rPr>
              <a:t>%</a:t>
            </a:r>
            <a:r>
              <a:rPr lang="en-US" altLang="zh-CN" sz="2200" dirty="0" err="1">
                <a:solidFill>
                  <a:srgbClr val="00B050"/>
                </a:solidFill>
              </a:rPr>
              <a:t>d'%sum</a:t>
            </a:r>
            <a:r>
              <a:rPr lang="en-US" altLang="zh-CN" sz="2200" dirty="0">
                <a:solidFill>
                  <a:srgbClr val="00B050"/>
                </a:solidFill>
              </a:rPr>
              <a:t>)</a:t>
            </a:r>
            <a:endParaRPr lang="zh-CN" altLang="zh-CN" sz="2200" dirty="0">
              <a:solidFill>
                <a:srgbClr val="00B050"/>
              </a:solidFill>
            </a:endParaRPr>
          </a:p>
          <a:p>
            <a:endParaRPr lang="en-US" altLang="zh-CN" sz="2200" b="1" dirty="0"/>
          </a:p>
          <a:p>
            <a:endParaRPr lang="zh-CN" altLang="zh-CN" sz="2200" b="1" dirty="0"/>
          </a:p>
        </p:txBody>
      </p:sp>
    </p:spTree>
    <p:extLst>
      <p:ext uri="{BB962C8B-B14F-4D97-AF65-F5344CB8AC3E}">
        <p14:creationId xmlns:p14="http://schemas.microsoft.com/office/powerpoint/2010/main" val="2975874475"/>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5447645"/>
          </a:xfrm>
          <a:prstGeom prst="rect">
            <a:avLst/>
          </a:prstGeom>
          <a:noFill/>
        </p:spPr>
        <p:txBody>
          <a:bodyPr wrap="square" rtlCol="0">
            <a:spAutoFit/>
          </a:bodyPr>
          <a:lstStyle/>
          <a:p>
            <a:r>
              <a:rPr lang="zh-CN" altLang="zh-CN" sz="2200" b="1" dirty="0"/>
              <a:t>【例</a:t>
            </a:r>
            <a:r>
              <a:rPr lang="en-US" altLang="zh-CN" sz="2200" b="1" dirty="0"/>
              <a:t>4.3</a:t>
            </a:r>
            <a:r>
              <a:rPr lang="zh-CN" altLang="zh-CN" sz="2200" b="1" dirty="0"/>
              <a:t>】</a:t>
            </a:r>
            <a:r>
              <a:rPr lang="zh-CN" altLang="zh-CN" sz="2200" dirty="0"/>
              <a:t>构造一个用于实现猫和狗图像分类的深度神经网络。</a:t>
            </a:r>
          </a:p>
          <a:p>
            <a:r>
              <a:rPr lang="zh-CN" altLang="en-US" sz="2200" b="1" dirty="0"/>
              <a:t>数据集</a:t>
            </a:r>
            <a:r>
              <a:rPr lang="zh-CN" altLang="en-US" sz="2200" dirty="0"/>
              <a:t>：</a:t>
            </a:r>
            <a:r>
              <a:rPr lang="zh-CN" altLang="zh-CN" sz="2200" dirty="0"/>
              <a:t>猫和狗图像是来自</a:t>
            </a:r>
            <a:r>
              <a:rPr lang="en-US" altLang="zh-CN" sz="2200" dirty="0"/>
              <a:t>Kaggle </a:t>
            </a:r>
            <a:r>
              <a:rPr lang="zh-CN" altLang="zh-CN" sz="2200" dirty="0"/>
              <a:t>竞赛的一个赛题数据集</a:t>
            </a:r>
            <a:r>
              <a:rPr lang="en-US" altLang="zh-CN" sz="2200" dirty="0"/>
              <a:t>Cat vs Dog</a:t>
            </a:r>
            <a:r>
              <a:rPr lang="zh-CN" altLang="zh-CN" sz="2200" dirty="0"/>
              <a:t>。我们从该数据集中随机抽取</a:t>
            </a:r>
            <a:r>
              <a:rPr lang="en-US" altLang="zh-CN" sz="2200" dirty="0"/>
              <a:t>10028</a:t>
            </a:r>
            <a:r>
              <a:rPr lang="zh-CN" altLang="zh-CN" sz="2200" dirty="0"/>
              <a:t>张图片来构造训练集和测试集，相关信息见表</a:t>
            </a:r>
            <a:r>
              <a:rPr lang="en-US" altLang="zh-CN" sz="2200" dirty="0"/>
              <a:t>4-1</a:t>
            </a:r>
            <a:r>
              <a:rPr lang="zh-CN" altLang="zh-CN" sz="2200" dirty="0"/>
              <a:t>。</a:t>
            </a:r>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r>
              <a:rPr lang="en-US" altLang="zh-CN" b="1" dirty="0"/>
              <a:t>                                                                                                                                                       </a:t>
            </a:r>
            <a:r>
              <a:rPr lang="zh-CN" altLang="zh-CN" b="1" dirty="0"/>
              <a:t>图</a:t>
            </a:r>
            <a:r>
              <a:rPr lang="en-US" altLang="zh-CN" b="1" dirty="0"/>
              <a:t>4-18  </a:t>
            </a:r>
            <a:r>
              <a:rPr lang="zh-CN" altLang="zh-CN" b="1" dirty="0"/>
              <a:t>部分猫和狗的图像样例</a:t>
            </a:r>
            <a:endParaRPr lang="zh-CN" altLang="zh-CN" dirty="0"/>
          </a:p>
          <a:p>
            <a:endParaRPr lang="en-US" altLang="zh-CN" sz="2200" b="1" dirty="0"/>
          </a:p>
          <a:p>
            <a:endParaRPr lang="zh-CN" altLang="zh-CN" sz="2200" b="1" dirty="0"/>
          </a:p>
        </p:txBody>
      </p:sp>
      <p:pic>
        <p:nvPicPr>
          <p:cNvPr id="2" name="图片 1">
            <a:extLst>
              <a:ext uri="{FF2B5EF4-FFF2-40B4-BE49-F238E27FC236}">
                <a16:creationId xmlns:a16="http://schemas.microsoft.com/office/drawing/2014/main" id="{920B4175-03B0-48B5-9DCC-9AED9B32D556}"/>
              </a:ext>
            </a:extLst>
          </p:cNvPr>
          <p:cNvPicPr>
            <a:picLocks noChangeAspect="1"/>
          </p:cNvPicPr>
          <p:nvPr/>
        </p:nvPicPr>
        <p:blipFill>
          <a:blip r:embed="rId3"/>
          <a:stretch>
            <a:fillRect/>
          </a:stretch>
        </p:blipFill>
        <p:spPr>
          <a:xfrm>
            <a:off x="1714500" y="3058334"/>
            <a:ext cx="4381500" cy="2047875"/>
          </a:xfrm>
          <a:prstGeom prst="rect">
            <a:avLst/>
          </a:prstGeom>
        </p:spPr>
      </p:pic>
      <p:pic>
        <p:nvPicPr>
          <p:cNvPr id="6" name="图片 5">
            <a:extLst>
              <a:ext uri="{FF2B5EF4-FFF2-40B4-BE49-F238E27FC236}">
                <a16:creationId xmlns:a16="http://schemas.microsoft.com/office/drawing/2014/main" id="{380B5709-711E-4F67-BD91-E051ECBF6A5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082" y="2485047"/>
            <a:ext cx="3444875" cy="3613150"/>
          </a:xfrm>
          <a:prstGeom prst="rect">
            <a:avLst/>
          </a:prstGeom>
          <a:noFill/>
          <a:ln>
            <a:noFill/>
          </a:ln>
        </p:spPr>
      </p:pic>
    </p:spTree>
    <p:extLst>
      <p:ext uri="{BB962C8B-B14F-4D97-AF65-F5344CB8AC3E}">
        <p14:creationId xmlns:p14="http://schemas.microsoft.com/office/powerpoint/2010/main" val="3238887807"/>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493538"/>
          </a:xfrm>
          <a:prstGeom prst="rect">
            <a:avLst/>
          </a:prstGeom>
          <a:noFill/>
        </p:spPr>
        <p:txBody>
          <a:bodyPr wrap="square" rtlCol="0">
            <a:spAutoFit/>
          </a:bodyPr>
          <a:lstStyle/>
          <a:p>
            <a:r>
              <a:rPr lang="zh-CN" altLang="en-US" sz="2200" dirty="0"/>
              <a:t>开发的主要</a:t>
            </a:r>
            <a:r>
              <a:rPr lang="zh-CN" altLang="zh-CN" sz="2200" dirty="0"/>
              <a:t>步骤</a:t>
            </a:r>
            <a:r>
              <a:rPr lang="zh-CN" altLang="en-US" sz="2200" dirty="0"/>
              <a:t>：</a:t>
            </a:r>
            <a:endParaRPr lang="en-US" altLang="zh-CN" sz="2200" dirty="0"/>
          </a:p>
          <a:p>
            <a:r>
              <a:rPr lang="zh-CN" altLang="zh-CN" sz="2200" dirty="0"/>
              <a:t>（</a:t>
            </a:r>
            <a:r>
              <a:rPr lang="en-US" altLang="zh-CN" sz="2200" dirty="0"/>
              <a:t>1</a:t>
            </a:r>
            <a:r>
              <a:rPr lang="zh-CN" altLang="zh-CN" sz="2200" dirty="0"/>
              <a:t>）编写</a:t>
            </a:r>
            <a:r>
              <a:rPr lang="en-US" altLang="zh-CN" sz="2200" dirty="0"/>
              <a:t>Dataset</a:t>
            </a:r>
            <a:r>
              <a:rPr lang="zh-CN" altLang="zh-CN" sz="2200" dirty="0"/>
              <a:t>类的子类来加载数据，这也是常用的图像加载方法。</a:t>
            </a:r>
            <a:r>
              <a:rPr lang="en-US" altLang="zh-CN" sz="2200" dirty="0"/>
              <a:t>Dataset</a:t>
            </a:r>
            <a:r>
              <a:rPr lang="zh-CN" altLang="zh-CN" sz="2200" dirty="0"/>
              <a:t>类提供两种方法来实现数据加载。一种是</a:t>
            </a:r>
            <a:r>
              <a:rPr lang="en-US" altLang="zh-CN" sz="2200" dirty="0"/>
              <a:t>__</a:t>
            </a:r>
            <a:r>
              <a:rPr lang="en-US" altLang="zh-CN" sz="2200" dirty="0" err="1"/>
              <a:t>len</a:t>
            </a:r>
            <a:r>
              <a:rPr lang="en-US" altLang="zh-CN" sz="2200" dirty="0"/>
              <a:t>__()</a:t>
            </a:r>
            <a:r>
              <a:rPr lang="zh-CN" altLang="zh-CN" sz="2200" dirty="0"/>
              <a:t>方法，通过重写该方法，让其提供数据集的大小；另一种是</a:t>
            </a:r>
            <a:r>
              <a:rPr lang="en-US" altLang="zh-CN" sz="2200" dirty="0"/>
              <a:t>__</a:t>
            </a:r>
            <a:r>
              <a:rPr lang="en-US" altLang="zh-CN" sz="2200" dirty="0" err="1"/>
              <a:t>getitem</a:t>
            </a:r>
            <a:r>
              <a:rPr lang="en-US" altLang="zh-CN" sz="2200" dirty="0"/>
              <a:t>__()</a:t>
            </a:r>
            <a:r>
              <a:rPr lang="zh-CN" altLang="zh-CN" sz="2200" dirty="0"/>
              <a:t>方法，该方法支持从</a:t>
            </a:r>
            <a:r>
              <a:rPr lang="en-US" altLang="zh-CN" sz="2200" dirty="0"/>
              <a:t>0</a:t>
            </a:r>
            <a:r>
              <a:rPr lang="zh-CN" altLang="zh-CN" sz="2200" dirty="0"/>
              <a:t>到</a:t>
            </a:r>
            <a:r>
              <a:rPr lang="en-US" altLang="zh-CN" sz="2200" dirty="0"/>
              <a:t>__</a:t>
            </a:r>
            <a:r>
              <a:rPr lang="en-US" altLang="zh-CN" sz="2200" dirty="0" err="1"/>
              <a:t>len</a:t>
            </a:r>
            <a:r>
              <a:rPr lang="en-US" altLang="zh-CN" sz="2200" dirty="0"/>
              <a:t>__(self)</a:t>
            </a:r>
            <a:r>
              <a:rPr lang="zh-CN" altLang="zh-CN" sz="2200" dirty="0"/>
              <a:t>的索引，从而可以自动获取数据集中的每一条样本，以对其进行相应的</a:t>
            </a:r>
            <a:r>
              <a:rPr lang="en-US" altLang="zh-CN" sz="2200" dirty="0"/>
              <a:t>“</a:t>
            </a:r>
            <a:r>
              <a:rPr lang="zh-CN" altLang="zh-CN" sz="2200" dirty="0"/>
              <a:t>加工</a:t>
            </a:r>
            <a:r>
              <a:rPr lang="en-US" altLang="zh-CN" sz="2200" dirty="0"/>
              <a:t>”</a:t>
            </a:r>
            <a:r>
              <a:rPr lang="zh-CN" altLang="zh-CN" sz="2200" dirty="0"/>
              <a:t>，如数据预处理、张量化、添加标签等。这两个方法都是被隐式调用，它们与</a:t>
            </a:r>
            <a:r>
              <a:rPr lang="en-US" altLang="zh-CN" sz="2200" dirty="0" err="1"/>
              <a:t>DataLoader</a:t>
            </a:r>
            <a:r>
              <a:rPr lang="zh-CN" altLang="zh-CN" sz="2200" dirty="0"/>
              <a:t>类结合，可以通过多线程加速数据的加载速度。</a:t>
            </a:r>
          </a:p>
          <a:p>
            <a:endParaRPr lang="en-US" altLang="zh-CN" sz="2200" dirty="0"/>
          </a:p>
          <a:p>
            <a:r>
              <a:rPr lang="zh-CN" altLang="zh-CN" sz="2200" dirty="0"/>
              <a:t>（</a:t>
            </a:r>
            <a:r>
              <a:rPr lang="en-US" altLang="zh-CN" sz="2200" dirty="0"/>
              <a:t>2</a:t>
            </a:r>
            <a:r>
              <a:rPr lang="zh-CN" altLang="zh-CN" sz="2200" dirty="0"/>
              <a:t>）构造一个深度神经网络，它包含</a:t>
            </a:r>
            <a:r>
              <a:rPr lang="en-US" altLang="zh-CN" sz="2200" dirty="0"/>
              <a:t>4</a:t>
            </a:r>
            <a:r>
              <a:rPr lang="zh-CN" altLang="zh-CN" sz="2200" dirty="0"/>
              <a:t>个卷积层和</a:t>
            </a:r>
            <a:r>
              <a:rPr lang="en-US" altLang="zh-CN" sz="2200" dirty="0"/>
              <a:t>3</a:t>
            </a:r>
            <a:r>
              <a:rPr lang="zh-CN" altLang="zh-CN" sz="2200" dirty="0"/>
              <a:t>个全连接层。这个结构并非一定是最佳的，读者可以进一步调整其宽度（每层卷积核的个数）和高度（网络层数）以及学习率等超参数，不断尝试各种组合，以寻求更好的分类结果。</a:t>
            </a:r>
          </a:p>
          <a:p>
            <a:r>
              <a:rPr lang="zh-CN" altLang="zh-CN" sz="2200" dirty="0"/>
              <a:t>（</a:t>
            </a:r>
            <a:r>
              <a:rPr lang="en-US" altLang="zh-CN" sz="2200" dirty="0"/>
              <a:t>3</a:t>
            </a:r>
            <a:r>
              <a:rPr lang="zh-CN" altLang="zh-CN" sz="2200" dirty="0"/>
              <a:t>）最后编写训练和测试代码，包括在训练集上的测试和在测试集上的测试结果。</a:t>
            </a:r>
          </a:p>
          <a:p>
            <a:r>
              <a:rPr lang="zh-CN" altLang="zh-CN" sz="2200" dirty="0"/>
              <a:t>以下是该程序的所有代码。</a:t>
            </a:r>
          </a:p>
          <a:p>
            <a:endParaRPr lang="zh-CN" altLang="zh-CN" sz="2200" b="1" dirty="0"/>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Tree>
    <p:extLst>
      <p:ext uri="{BB962C8B-B14F-4D97-AF65-F5344CB8AC3E}">
        <p14:creationId xmlns:p14="http://schemas.microsoft.com/office/powerpoint/2010/main" val="618540666"/>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4" y="1719560"/>
            <a:ext cx="5009820" cy="5170646"/>
          </a:xfrm>
          <a:prstGeom prst="rect">
            <a:avLst/>
          </a:prstGeom>
          <a:noFill/>
        </p:spPr>
        <p:txBody>
          <a:bodyPr wrap="square" rtlCol="0">
            <a:spAutoFit/>
          </a:bodyPr>
          <a:lstStyle/>
          <a:p>
            <a:r>
              <a:rPr lang="zh-CN" altLang="en-US" sz="2200" dirty="0"/>
              <a:t>开发的主要</a:t>
            </a:r>
            <a:r>
              <a:rPr lang="zh-CN" altLang="zh-CN" sz="2200" dirty="0"/>
              <a:t>步骤</a:t>
            </a:r>
            <a:r>
              <a:rPr lang="zh-CN" altLang="en-US" sz="2200" dirty="0"/>
              <a:t>：</a:t>
            </a:r>
            <a:endParaRPr lang="en-US" altLang="zh-CN" sz="2200" dirty="0"/>
          </a:p>
          <a:p>
            <a:r>
              <a:rPr lang="zh-CN" altLang="zh-CN" sz="2200" dirty="0"/>
              <a:t>（</a:t>
            </a:r>
            <a:r>
              <a:rPr lang="en-US" altLang="zh-CN" sz="2200" dirty="0"/>
              <a:t>1</a:t>
            </a:r>
            <a:r>
              <a:rPr lang="zh-CN" altLang="zh-CN" sz="2200" dirty="0"/>
              <a:t>）编写</a:t>
            </a:r>
            <a:r>
              <a:rPr lang="en-US" altLang="zh-CN" sz="2200" dirty="0"/>
              <a:t>Dataset</a:t>
            </a:r>
            <a:r>
              <a:rPr lang="zh-CN" altLang="zh-CN" sz="2200" dirty="0"/>
              <a:t>类的子类来加载数据，这也是常用的图像加载方法。</a:t>
            </a:r>
            <a:r>
              <a:rPr lang="en-US" altLang="zh-CN" sz="2200" dirty="0"/>
              <a:t>Dataset</a:t>
            </a:r>
            <a:r>
              <a:rPr lang="zh-CN" altLang="zh-CN" sz="2200" dirty="0"/>
              <a:t>类提供两种方法来实现数据加载。一种是</a:t>
            </a:r>
            <a:r>
              <a:rPr lang="en-US" altLang="zh-CN" sz="2200" dirty="0"/>
              <a:t>__</a:t>
            </a:r>
            <a:r>
              <a:rPr lang="en-US" altLang="zh-CN" sz="2200" dirty="0" err="1"/>
              <a:t>len</a:t>
            </a:r>
            <a:r>
              <a:rPr lang="en-US" altLang="zh-CN" sz="2200" dirty="0"/>
              <a:t>__()</a:t>
            </a:r>
            <a:r>
              <a:rPr lang="zh-CN" altLang="zh-CN" sz="2200" dirty="0"/>
              <a:t>方法，通过重写该方法，让其提供数据集的大小；另一种是</a:t>
            </a:r>
            <a:r>
              <a:rPr lang="en-US" altLang="zh-CN" sz="2200" dirty="0"/>
              <a:t>__</a:t>
            </a:r>
            <a:r>
              <a:rPr lang="en-US" altLang="zh-CN" sz="2200" dirty="0" err="1"/>
              <a:t>getitem</a:t>
            </a:r>
            <a:r>
              <a:rPr lang="en-US" altLang="zh-CN" sz="2200" dirty="0"/>
              <a:t>__()</a:t>
            </a:r>
            <a:r>
              <a:rPr lang="zh-CN" altLang="zh-CN" sz="2200" dirty="0"/>
              <a:t>方法，该方法支持从</a:t>
            </a:r>
            <a:r>
              <a:rPr lang="en-US" altLang="zh-CN" sz="2200" dirty="0"/>
              <a:t>0</a:t>
            </a:r>
            <a:r>
              <a:rPr lang="zh-CN" altLang="zh-CN" sz="2200" dirty="0"/>
              <a:t>到</a:t>
            </a:r>
            <a:r>
              <a:rPr lang="en-US" altLang="zh-CN" sz="2200" dirty="0"/>
              <a:t>__</a:t>
            </a:r>
            <a:r>
              <a:rPr lang="en-US" altLang="zh-CN" sz="2200" dirty="0" err="1"/>
              <a:t>len</a:t>
            </a:r>
            <a:r>
              <a:rPr lang="en-US" altLang="zh-CN" sz="2200" dirty="0"/>
              <a:t>__(self)</a:t>
            </a:r>
            <a:r>
              <a:rPr lang="zh-CN" altLang="zh-CN" sz="2200" dirty="0"/>
              <a:t>的索引，从而可以自动获取数据集中的每一条样本，以对其进行相应的</a:t>
            </a:r>
            <a:r>
              <a:rPr lang="en-US" altLang="zh-CN" sz="2200" dirty="0"/>
              <a:t>“</a:t>
            </a:r>
            <a:r>
              <a:rPr lang="zh-CN" altLang="zh-CN" sz="2200" dirty="0"/>
              <a:t>加工</a:t>
            </a:r>
            <a:r>
              <a:rPr lang="en-US" altLang="zh-CN" sz="2200" dirty="0"/>
              <a:t>”</a:t>
            </a:r>
            <a:r>
              <a:rPr lang="zh-CN" altLang="zh-CN" sz="2200" dirty="0"/>
              <a:t>，如数据预处理、张量化、添加标签等。这两个方法都是被隐式调用，它们与</a:t>
            </a:r>
            <a:r>
              <a:rPr lang="en-US" altLang="zh-CN" sz="2200" dirty="0" err="1"/>
              <a:t>DataLoader</a:t>
            </a:r>
            <a:r>
              <a:rPr lang="zh-CN" altLang="zh-CN" sz="2200" dirty="0"/>
              <a:t>类结合，可以通过多线程加速数据的加载速度。</a:t>
            </a:r>
          </a:p>
          <a:p>
            <a:endParaRPr lang="en-US" altLang="zh-CN" sz="2200" dirty="0"/>
          </a:p>
          <a:p>
            <a:endParaRPr lang="zh-CN" altLang="zh-CN" sz="2200" b="1" dirty="0"/>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
        <p:nvSpPr>
          <p:cNvPr id="5" name="文本框 4">
            <a:extLst>
              <a:ext uri="{FF2B5EF4-FFF2-40B4-BE49-F238E27FC236}">
                <a16:creationId xmlns:a16="http://schemas.microsoft.com/office/drawing/2014/main" id="{95FE5BC0-AA51-446F-9F13-C9C5F1749CC7}"/>
              </a:ext>
            </a:extLst>
          </p:cNvPr>
          <p:cNvSpPr txBox="1"/>
          <p:nvPr/>
        </p:nvSpPr>
        <p:spPr>
          <a:xfrm>
            <a:off x="5419024" y="1211612"/>
            <a:ext cx="6363775" cy="5539978"/>
          </a:xfrm>
          <a:prstGeom prst="rect">
            <a:avLst/>
          </a:prstGeom>
          <a:noFill/>
        </p:spPr>
        <p:txBody>
          <a:bodyPr wrap="square" rtlCol="0">
            <a:spAutoFit/>
          </a:bodyPr>
          <a:lstStyle/>
          <a:p>
            <a:r>
              <a:rPr lang="zh-CN" altLang="en-US" sz="2200" b="1" dirty="0"/>
              <a:t>相应代码：</a:t>
            </a:r>
            <a:endParaRPr lang="en-US" altLang="zh-CN" sz="2200" b="1" dirty="0"/>
          </a:p>
          <a:p>
            <a:r>
              <a:rPr lang="en-US" altLang="zh-CN" dirty="0">
                <a:solidFill>
                  <a:srgbClr val="00B050"/>
                </a:solidFill>
              </a:rPr>
              <a:t>class </a:t>
            </a:r>
            <a:r>
              <a:rPr lang="en-US" altLang="zh-CN" dirty="0" err="1">
                <a:solidFill>
                  <a:srgbClr val="00B050"/>
                </a:solidFill>
              </a:rPr>
              <a:t>cat_dog_dataset</a:t>
            </a:r>
            <a:r>
              <a:rPr lang="en-US" altLang="zh-CN" dirty="0">
                <a:solidFill>
                  <a:srgbClr val="00B050"/>
                </a:solidFill>
              </a:rPr>
              <a:t>(Dataset):</a:t>
            </a:r>
            <a:endParaRPr lang="zh-CN" altLang="zh-CN" dirty="0">
              <a:solidFill>
                <a:srgbClr val="00B050"/>
              </a:solidFill>
            </a:endParaRP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__(self, </a:t>
            </a:r>
            <a:r>
              <a:rPr lang="en-US" altLang="zh-CN" dirty="0" err="1">
                <a:solidFill>
                  <a:srgbClr val="00B050"/>
                </a:solidFill>
              </a:rPr>
              <a:t>dir</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self.dir</a:t>
            </a:r>
            <a:r>
              <a:rPr lang="en-US" altLang="zh-CN" dirty="0">
                <a:solidFill>
                  <a:srgbClr val="00B050"/>
                </a:solidFill>
              </a:rPr>
              <a:t> = </a:t>
            </a:r>
            <a:r>
              <a:rPr lang="en-US" altLang="zh-CN" dirty="0" err="1">
                <a:solidFill>
                  <a:srgbClr val="00B050"/>
                </a:solidFill>
              </a:rPr>
              <a:t>dir</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self.files</a:t>
            </a:r>
            <a:r>
              <a:rPr lang="en-US" altLang="zh-CN" dirty="0">
                <a:solidFill>
                  <a:srgbClr val="00B050"/>
                </a:solidFill>
              </a:rPr>
              <a:t> = </a:t>
            </a:r>
            <a:r>
              <a:rPr lang="en-US" altLang="zh-CN" dirty="0" err="1">
                <a:solidFill>
                  <a:srgbClr val="00B050"/>
                </a:solidFill>
              </a:rPr>
              <a:t>os.listdir</a:t>
            </a:r>
            <a:r>
              <a:rPr lang="en-US" altLang="zh-CN" dirty="0">
                <a:solidFill>
                  <a:srgbClr val="00B050"/>
                </a:solidFill>
              </a:rPr>
              <a:t>(</a:t>
            </a:r>
            <a:r>
              <a:rPr lang="en-US" altLang="zh-CN" dirty="0" err="1">
                <a:solidFill>
                  <a:srgbClr val="00B050"/>
                </a:solidFill>
              </a:rPr>
              <a:t>dir</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def __</a:t>
            </a:r>
            <a:r>
              <a:rPr lang="en-US" altLang="zh-CN" dirty="0" err="1">
                <a:solidFill>
                  <a:srgbClr val="00B050"/>
                </a:solidFill>
              </a:rPr>
              <a:t>len</a:t>
            </a:r>
            <a:r>
              <a:rPr lang="en-US" altLang="zh-CN" dirty="0">
                <a:solidFill>
                  <a:srgbClr val="00B050"/>
                </a:solidFill>
              </a:rPr>
              <a:t>__(self):     #</a:t>
            </a:r>
            <a:r>
              <a:rPr lang="zh-CN" altLang="zh-CN" dirty="0">
                <a:solidFill>
                  <a:srgbClr val="00B050"/>
                </a:solidFill>
              </a:rPr>
              <a:t>需要重写该方法，返回数据集大小</a:t>
            </a:r>
          </a:p>
          <a:p>
            <a:r>
              <a:rPr lang="en-US" altLang="zh-CN" dirty="0">
                <a:solidFill>
                  <a:srgbClr val="00B050"/>
                </a:solidFill>
              </a:rPr>
              <a:t>        t = </a:t>
            </a:r>
            <a:r>
              <a:rPr lang="en-US" altLang="zh-CN" dirty="0" err="1">
                <a:solidFill>
                  <a:srgbClr val="00B050"/>
                </a:solidFill>
              </a:rPr>
              <a:t>len</a:t>
            </a:r>
            <a:r>
              <a:rPr lang="en-US" altLang="zh-CN" dirty="0">
                <a:solidFill>
                  <a:srgbClr val="00B050"/>
                </a:solidFill>
              </a:rPr>
              <a:t>(</a:t>
            </a:r>
            <a:r>
              <a:rPr lang="en-US" altLang="zh-CN" dirty="0" err="1">
                <a:solidFill>
                  <a:srgbClr val="00B050"/>
                </a:solidFill>
              </a:rPr>
              <a:t>self.files</a:t>
            </a:r>
            <a:r>
              <a:rPr lang="en-US" altLang="zh-CN" dirty="0">
                <a:solidFill>
                  <a:srgbClr val="00B050"/>
                </a:solidFill>
              </a:rPr>
              <a:t>)   </a:t>
            </a:r>
            <a:endParaRPr lang="zh-CN" altLang="zh-CN" dirty="0">
              <a:solidFill>
                <a:srgbClr val="00B050"/>
              </a:solidFill>
            </a:endParaRPr>
          </a:p>
          <a:p>
            <a:r>
              <a:rPr lang="en-US" altLang="zh-CN" dirty="0">
                <a:solidFill>
                  <a:srgbClr val="00B050"/>
                </a:solidFill>
              </a:rPr>
              <a:t>        return t</a:t>
            </a:r>
            <a:endParaRPr lang="zh-CN" altLang="zh-CN" dirty="0">
              <a:solidFill>
                <a:srgbClr val="00B050"/>
              </a:solidFill>
            </a:endParaRPr>
          </a:p>
          <a:p>
            <a:r>
              <a:rPr lang="en-US" altLang="zh-CN" dirty="0">
                <a:solidFill>
                  <a:srgbClr val="00B050"/>
                </a:solidFill>
              </a:rPr>
              <a:t>    def __</a:t>
            </a:r>
            <a:r>
              <a:rPr lang="en-US" altLang="zh-CN" dirty="0" err="1">
                <a:solidFill>
                  <a:srgbClr val="00B050"/>
                </a:solidFill>
              </a:rPr>
              <a:t>getitem</a:t>
            </a:r>
            <a:r>
              <a:rPr lang="en-US" altLang="zh-CN" dirty="0">
                <a:solidFill>
                  <a:srgbClr val="00B050"/>
                </a:solidFill>
              </a:rPr>
              <a:t>__(self, </a:t>
            </a:r>
            <a:r>
              <a:rPr lang="en-US" altLang="zh-CN" dirty="0" err="1">
                <a:solidFill>
                  <a:srgbClr val="00B050"/>
                </a:solidFill>
              </a:rPr>
              <a:t>idx</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file = </a:t>
            </a:r>
            <a:r>
              <a:rPr lang="en-US" altLang="zh-CN" dirty="0" err="1">
                <a:solidFill>
                  <a:srgbClr val="00B050"/>
                </a:solidFill>
              </a:rPr>
              <a:t>self.files</a:t>
            </a:r>
            <a:r>
              <a:rPr lang="en-US" altLang="zh-CN" dirty="0">
                <a:solidFill>
                  <a:srgbClr val="00B050"/>
                </a:solidFill>
              </a:rPr>
              <a:t>[</a:t>
            </a:r>
            <a:r>
              <a:rPr lang="en-US" altLang="zh-CN" dirty="0" err="1">
                <a:solidFill>
                  <a:srgbClr val="00B050"/>
                </a:solidFill>
              </a:rPr>
              <a:t>idx</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fn</a:t>
            </a:r>
            <a:r>
              <a:rPr lang="en-US" altLang="zh-CN" dirty="0">
                <a:solidFill>
                  <a:srgbClr val="00B050"/>
                </a:solidFill>
              </a:rPr>
              <a:t> = </a:t>
            </a:r>
            <a:r>
              <a:rPr lang="en-US" altLang="zh-CN" dirty="0" err="1">
                <a:solidFill>
                  <a:srgbClr val="00B050"/>
                </a:solidFill>
              </a:rPr>
              <a:t>os.path.join</a:t>
            </a:r>
            <a:r>
              <a:rPr lang="en-US" altLang="zh-CN" dirty="0">
                <a:solidFill>
                  <a:srgbClr val="00B050"/>
                </a:solidFill>
              </a:rPr>
              <a:t>(</a:t>
            </a:r>
            <a:r>
              <a:rPr lang="en-US" altLang="zh-CN" dirty="0" err="1">
                <a:solidFill>
                  <a:srgbClr val="00B050"/>
                </a:solidFill>
              </a:rPr>
              <a:t>self.dir</a:t>
            </a:r>
            <a:r>
              <a:rPr lang="en-US" altLang="zh-CN" dirty="0">
                <a:solidFill>
                  <a:srgbClr val="00B050"/>
                </a:solidFill>
              </a:rPr>
              <a:t>, file)</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img</a:t>
            </a:r>
            <a:r>
              <a:rPr lang="en-US" altLang="zh-CN" dirty="0">
                <a:solidFill>
                  <a:srgbClr val="00B050"/>
                </a:solidFill>
              </a:rPr>
              <a:t> = </a:t>
            </a:r>
            <a:r>
              <a:rPr lang="en-US" altLang="zh-CN" dirty="0" err="1">
                <a:solidFill>
                  <a:srgbClr val="00B050"/>
                </a:solidFill>
              </a:rPr>
              <a:t>Image.open</a:t>
            </a:r>
            <a:r>
              <a:rPr lang="en-US" altLang="zh-CN" dirty="0">
                <a:solidFill>
                  <a:srgbClr val="00B050"/>
                </a:solidFill>
              </a:rPr>
              <a:t>(</a:t>
            </a:r>
            <a:r>
              <a:rPr lang="en-US" altLang="zh-CN" dirty="0" err="1">
                <a:solidFill>
                  <a:srgbClr val="00B050"/>
                </a:solidFill>
              </a:rPr>
              <a:t>fn</a:t>
            </a:r>
            <a:r>
              <a:rPr lang="en-US" altLang="zh-CN" dirty="0">
                <a:solidFill>
                  <a:srgbClr val="00B050"/>
                </a:solidFill>
              </a:rPr>
              <a:t>).convert('</a:t>
            </a:r>
            <a:r>
              <a:rPr lang="en-US" altLang="zh-CN" dirty="0" err="1">
                <a:solidFill>
                  <a:srgbClr val="00B050"/>
                </a:solidFill>
              </a:rPr>
              <a:t>RGB</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img</a:t>
            </a:r>
            <a:r>
              <a:rPr lang="en-US" altLang="zh-CN" dirty="0">
                <a:solidFill>
                  <a:srgbClr val="00B050"/>
                </a:solidFill>
              </a:rPr>
              <a:t> = transform(</a:t>
            </a:r>
            <a:r>
              <a:rPr lang="en-US" altLang="zh-CN" dirty="0" err="1">
                <a:solidFill>
                  <a:srgbClr val="00B050"/>
                </a:solidFill>
              </a:rPr>
              <a:t>img</a:t>
            </a:r>
            <a:r>
              <a:rPr lang="en-US" altLang="zh-CN" dirty="0">
                <a:solidFill>
                  <a:srgbClr val="00B050"/>
                </a:solidFill>
              </a:rPr>
              <a:t>)       #</a:t>
            </a:r>
            <a:r>
              <a:rPr lang="zh-CN" altLang="zh-CN" dirty="0">
                <a:solidFill>
                  <a:srgbClr val="00B050"/>
                </a:solidFill>
              </a:rPr>
              <a:t>调整图像形状为</a:t>
            </a:r>
            <a:r>
              <a:rPr lang="en-US" altLang="zh-CN" dirty="0">
                <a:solidFill>
                  <a:srgbClr val="00B050"/>
                </a:solidFill>
              </a:rPr>
              <a:t>(3,224,224), </a:t>
            </a:r>
            <a:r>
              <a:rPr lang="zh-CN" altLang="zh-CN" dirty="0">
                <a:solidFill>
                  <a:srgbClr val="00B050"/>
                </a:solidFill>
              </a:rPr>
              <a:t>并转为张量</a:t>
            </a:r>
          </a:p>
          <a:p>
            <a:r>
              <a:rPr lang="en-US" altLang="zh-CN" dirty="0">
                <a:solidFill>
                  <a:srgbClr val="00B050"/>
                </a:solidFill>
              </a:rPr>
              <a:t>        </a:t>
            </a:r>
            <a:r>
              <a:rPr lang="en-US" altLang="zh-CN" dirty="0" err="1">
                <a:solidFill>
                  <a:srgbClr val="00B050"/>
                </a:solidFill>
              </a:rPr>
              <a:t>img</a:t>
            </a:r>
            <a:r>
              <a:rPr lang="en-US" altLang="zh-CN" dirty="0">
                <a:solidFill>
                  <a:srgbClr val="00B050"/>
                </a:solidFill>
              </a:rPr>
              <a:t> = </a:t>
            </a:r>
            <a:r>
              <a:rPr lang="en-US" altLang="zh-CN" dirty="0" err="1">
                <a:solidFill>
                  <a:srgbClr val="00B050"/>
                </a:solidFill>
              </a:rPr>
              <a:t>img.reshape</a:t>
            </a:r>
            <a:r>
              <a:rPr lang="en-US" altLang="zh-CN" dirty="0">
                <a:solidFill>
                  <a:srgbClr val="00B050"/>
                </a:solidFill>
              </a:rPr>
              <a:t>(-1,224,224) </a:t>
            </a:r>
            <a:endParaRPr lang="zh-CN" altLang="zh-CN" dirty="0">
              <a:solidFill>
                <a:srgbClr val="00B050"/>
              </a:solidFill>
            </a:endParaRPr>
          </a:p>
          <a:p>
            <a:r>
              <a:rPr lang="en-US" altLang="zh-CN" dirty="0">
                <a:solidFill>
                  <a:srgbClr val="00B050"/>
                </a:solidFill>
              </a:rPr>
              <a:t>        y = 0 if 'cat' in file else 1     #</a:t>
            </a:r>
            <a:r>
              <a:rPr lang="zh-CN" altLang="zh-CN" dirty="0">
                <a:solidFill>
                  <a:srgbClr val="00B050"/>
                </a:solidFill>
              </a:rPr>
              <a:t>构造图像的类别</a:t>
            </a:r>
          </a:p>
          <a:p>
            <a:r>
              <a:rPr lang="en-US" altLang="zh-CN" dirty="0">
                <a:solidFill>
                  <a:srgbClr val="00B050"/>
                </a:solidFill>
              </a:rPr>
              <a:t>        return </a:t>
            </a:r>
            <a:r>
              <a:rPr lang="en-US" altLang="zh-CN" dirty="0" err="1">
                <a:solidFill>
                  <a:srgbClr val="00B050"/>
                </a:solidFill>
              </a:rPr>
              <a:t>img,y</a:t>
            </a:r>
            <a:endParaRPr lang="zh-CN" altLang="zh-CN" dirty="0">
              <a:solidFill>
                <a:srgbClr val="00B050"/>
              </a:solidFill>
            </a:endParaRPr>
          </a:p>
          <a:p>
            <a:endParaRPr lang="en-US" altLang="zh-CN" sz="2200" b="1" dirty="0"/>
          </a:p>
          <a:p>
            <a:endParaRPr lang="zh-CN" altLang="zh-CN" sz="2200" b="1" dirty="0"/>
          </a:p>
        </p:txBody>
      </p:sp>
    </p:spTree>
    <p:extLst>
      <p:ext uri="{BB962C8B-B14F-4D97-AF65-F5344CB8AC3E}">
        <p14:creationId xmlns:p14="http://schemas.microsoft.com/office/powerpoint/2010/main" val="374496676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4" y="1719560"/>
            <a:ext cx="10871604" cy="2123658"/>
          </a:xfrm>
          <a:prstGeom prst="rect">
            <a:avLst/>
          </a:prstGeom>
          <a:noFill/>
        </p:spPr>
        <p:txBody>
          <a:bodyPr wrap="square" rtlCol="0">
            <a:spAutoFit/>
          </a:bodyPr>
          <a:lstStyle/>
          <a:p>
            <a:r>
              <a:rPr lang="zh-CN" altLang="zh-CN" sz="2200" dirty="0"/>
              <a:t>（</a:t>
            </a:r>
            <a:r>
              <a:rPr lang="en-US" altLang="zh-CN" sz="2200" dirty="0"/>
              <a:t>2</a:t>
            </a:r>
            <a:r>
              <a:rPr lang="zh-CN" altLang="zh-CN" sz="2200" dirty="0"/>
              <a:t>）构造一个深度神经网络，它包含</a:t>
            </a:r>
            <a:r>
              <a:rPr lang="en-US" altLang="zh-CN" sz="2200" dirty="0"/>
              <a:t>4</a:t>
            </a:r>
            <a:r>
              <a:rPr lang="zh-CN" altLang="zh-CN" sz="2200" dirty="0"/>
              <a:t>个卷积层和</a:t>
            </a:r>
            <a:r>
              <a:rPr lang="en-US" altLang="zh-CN" sz="2200" dirty="0"/>
              <a:t>3</a:t>
            </a:r>
            <a:r>
              <a:rPr lang="zh-CN" altLang="zh-CN" sz="2200" dirty="0"/>
              <a:t>个全连接层。这个结构并非一定是最佳的，读者可以进一步调整其宽度（每层卷积核的个数）和高度（网络层数）以及学习率等超参数，不断尝试各种组合，以寻求更好的分类结果。</a:t>
            </a:r>
          </a:p>
          <a:p>
            <a:r>
              <a:rPr lang="zh-CN" altLang="zh-CN" sz="2200" dirty="0"/>
              <a:t>（</a:t>
            </a:r>
            <a:r>
              <a:rPr lang="en-US" altLang="zh-CN" sz="2200" dirty="0"/>
              <a:t>3</a:t>
            </a:r>
            <a:r>
              <a:rPr lang="zh-CN" altLang="zh-CN" sz="2200" dirty="0"/>
              <a:t>）最后编写训练和测试代码，包括在训练集上的测试和在测试集上的测试结果。</a:t>
            </a:r>
          </a:p>
          <a:p>
            <a:endParaRPr lang="en-US" altLang="zh-CN" sz="2200" b="1" dirty="0"/>
          </a:p>
          <a:p>
            <a:endParaRPr lang="zh-CN" altLang="zh-CN" sz="2200" b="1" dirty="0"/>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Tree>
    <p:extLst>
      <p:ext uri="{BB962C8B-B14F-4D97-AF65-F5344CB8AC3E}">
        <p14:creationId xmlns:p14="http://schemas.microsoft.com/office/powerpoint/2010/main" val="3913982999"/>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
        <p:nvSpPr>
          <p:cNvPr id="5" name="文本框 4">
            <a:extLst>
              <a:ext uri="{FF2B5EF4-FFF2-40B4-BE49-F238E27FC236}">
                <a16:creationId xmlns:a16="http://schemas.microsoft.com/office/drawing/2014/main" id="{92411066-E2CD-4A75-A666-44AC3A9A5EB0}"/>
              </a:ext>
            </a:extLst>
          </p:cNvPr>
          <p:cNvSpPr txBox="1"/>
          <p:nvPr/>
        </p:nvSpPr>
        <p:spPr>
          <a:xfrm>
            <a:off x="529390" y="1699240"/>
            <a:ext cx="11482938" cy="4308872"/>
          </a:xfrm>
          <a:prstGeom prst="rect">
            <a:avLst/>
          </a:prstGeom>
          <a:noFill/>
        </p:spPr>
        <p:txBody>
          <a:bodyPr wrap="square" rtlCol="0">
            <a:spAutoFit/>
          </a:bodyPr>
          <a:lstStyle/>
          <a:p>
            <a:r>
              <a:rPr lang="zh-CN" altLang="en-US" sz="2200" b="1" dirty="0"/>
              <a:t>核心代码</a:t>
            </a:r>
            <a:r>
              <a:rPr lang="zh-CN" altLang="en-US" sz="2200" dirty="0"/>
              <a:t>：</a:t>
            </a:r>
            <a:endParaRPr lang="en-US" altLang="zh-CN" sz="2200" dirty="0"/>
          </a:p>
          <a:p>
            <a:r>
              <a:rPr lang="en-US" altLang="zh-CN" dirty="0">
                <a:solidFill>
                  <a:srgbClr val="00B050"/>
                </a:solidFill>
              </a:rPr>
              <a:t>#</a:t>
            </a:r>
            <a:r>
              <a:rPr lang="zh-CN" altLang="zh-CN" dirty="0">
                <a:solidFill>
                  <a:srgbClr val="00B050"/>
                </a:solidFill>
              </a:rPr>
              <a:t>定义卷积神经网络</a:t>
            </a:r>
          </a:p>
          <a:p>
            <a:r>
              <a:rPr lang="en-US" altLang="zh-CN" dirty="0">
                <a:solidFill>
                  <a:srgbClr val="00B050"/>
                </a:solidFill>
              </a:rPr>
              <a:t>class </a:t>
            </a:r>
            <a:r>
              <a:rPr lang="en-US" altLang="zh-CN" dirty="0" err="1">
                <a:solidFill>
                  <a:srgbClr val="00B050"/>
                </a:solidFill>
              </a:rPr>
              <a:t>Model_CatDog</a:t>
            </a:r>
            <a:r>
              <a:rPr lang="en-US" altLang="zh-CN" dirty="0">
                <a:solidFill>
                  <a:srgbClr val="00B050"/>
                </a:solidFill>
              </a:rPr>
              <a:t>(</a:t>
            </a:r>
            <a:r>
              <a:rPr lang="en-US" altLang="zh-CN" dirty="0" err="1">
                <a:solidFill>
                  <a:srgbClr val="00B050"/>
                </a:solidFill>
              </a:rPr>
              <a:t>nn.Module</a:t>
            </a:r>
            <a:r>
              <a:rPr lang="en-US" altLang="zh-CN" dirty="0">
                <a:solidFill>
                  <a:srgbClr val="00B050"/>
                </a:solidFill>
              </a:rPr>
              <a:t>):</a:t>
            </a:r>
            <a:endParaRPr lang="zh-CN" altLang="zh-CN" dirty="0">
              <a:solidFill>
                <a:srgbClr val="00B050"/>
              </a:solidFill>
            </a:endParaRP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__(self):</a:t>
            </a:r>
            <a:endParaRPr lang="zh-CN" altLang="zh-CN" dirty="0">
              <a:solidFill>
                <a:srgbClr val="00B050"/>
              </a:solidFill>
            </a:endParaRPr>
          </a:p>
          <a:p>
            <a:r>
              <a:rPr lang="en-US" altLang="zh-CN" dirty="0">
                <a:solidFill>
                  <a:srgbClr val="00B050"/>
                </a:solidFill>
              </a:rPr>
              <a:t>        super().__</a:t>
            </a:r>
            <a:r>
              <a:rPr lang="en-US" altLang="zh-CN" dirty="0" err="1">
                <a:solidFill>
                  <a:srgbClr val="00B050"/>
                </a:solidFill>
              </a:rPr>
              <a:t>init</a:t>
            </a:r>
            <a:r>
              <a:rPr lang="en-US" altLang="zh-CN" dirty="0">
                <a:solidFill>
                  <a:srgbClr val="00B050"/>
                </a:solidFill>
              </a:rPr>
              <a:t>__()</a:t>
            </a:r>
            <a:endParaRPr lang="zh-CN" altLang="zh-CN" dirty="0">
              <a:solidFill>
                <a:srgbClr val="00B050"/>
              </a:solidFill>
            </a:endParaRPr>
          </a:p>
          <a:p>
            <a:r>
              <a:rPr lang="en-US" altLang="zh-CN" dirty="0">
                <a:solidFill>
                  <a:srgbClr val="00B050"/>
                </a:solidFill>
              </a:rPr>
              <a:t>        #</a:t>
            </a:r>
            <a:r>
              <a:rPr lang="zh-CN" altLang="zh-CN" dirty="0">
                <a:solidFill>
                  <a:srgbClr val="00B050"/>
                </a:solidFill>
              </a:rPr>
              <a:t>以下定义</a:t>
            </a:r>
            <a:r>
              <a:rPr lang="en-US" altLang="zh-CN" dirty="0">
                <a:solidFill>
                  <a:srgbClr val="00B050"/>
                </a:solidFill>
              </a:rPr>
              <a:t>4</a:t>
            </a:r>
            <a:r>
              <a:rPr lang="zh-CN" altLang="zh-CN" dirty="0">
                <a:solidFill>
                  <a:srgbClr val="00B050"/>
                </a:solidFill>
              </a:rPr>
              <a:t>个卷积层：</a:t>
            </a:r>
          </a:p>
          <a:p>
            <a:r>
              <a:rPr lang="en-US" altLang="zh-CN" dirty="0" err="1">
                <a:solidFill>
                  <a:srgbClr val="00B050"/>
                </a:solidFill>
              </a:rPr>
              <a:t>self.conv1</a:t>
            </a:r>
            <a:r>
              <a:rPr lang="en-US" altLang="zh-CN" dirty="0">
                <a:solidFill>
                  <a:srgbClr val="00B050"/>
                </a:solidFill>
              </a:rPr>
              <a:t> = </a:t>
            </a:r>
            <a:r>
              <a:rPr lang="en-US" altLang="zh-CN" dirty="0" err="1">
                <a:solidFill>
                  <a:srgbClr val="00B050"/>
                </a:solidFill>
              </a:rPr>
              <a:t>nn.Conv2d</a:t>
            </a:r>
            <a:r>
              <a:rPr lang="en-US" altLang="zh-CN" dirty="0">
                <a:solidFill>
                  <a:srgbClr val="00B050"/>
                </a:solidFill>
              </a:rPr>
              <a:t>(3, 64, </a:t>
            </a:r>
            <a:r>
              <a:rPr lang="en-US" altLang="zh-CN" dirty="0" err="1">
                <a:solidFill>
                  <a:srgbClr val="00B050"/>
                </a:solidFill>
              </a:rPr>
              <a:t>kernel_size</a:t>
            </a:r>
            <a:r>
              <a:rPr lang="en-US" altLang="zh-CN" dirty="0">
                <a:solidFill>
                  <a:srgbClr val="00B050"/>
                </a:solidFill>
              </a:rPr>
              <a:t>=5, padding=2) #5*5</a:t>
            </a:r>
            <a:r>
              <a:rPr lang="zh-CN" altLang="zh-CN" dirty="0">
                <a:solidFill>
                  <a:srgbClr val="00B050"/>
                </a:solidFill>
              </a:rPr>
              <a:t>卷积核，</a:t>
            </a:r>
          </a:p>
          <a:p>
            <a:r>
              <a:rPr lang="en-US" altLang="zh-CN" dirty="0">
                <a:solidFill>
                  <a:srgbClr val="00B050"/>
                </a:solidFill>
              </a:rPr>
              <a:t>#</a:t>
            </a:r>
            <a:r>
              <a:rPr lang="zh-CN" altLang="zh-CN" dirty="0">
                <a:solidFill>
                  <a:srgbClr val="00B050"/>
                </a:solidFill>
              </a:rPr>
              <a:t>默认步长</a:t>
            </a:r>
            <a:r>
              <a:rPr lang="en-US" altLang="zh-CN" dirty="0">
                <a:solidFill>
                  <a:srgbClr val="00B050"/>
                </a:solidFill>
              </a:rPr>
              <a:t>1</a:t>
            </a:r>
            <a:r>
              <a:rPr lang="zh-CN" altLang="zh-CN" dirty="0">
                <a:solidFill>
                  <a:srgbClr val="00B050"/>
                </a:solidFill>
              </a:rPr>
              <a:t>，填充</a:t>
            </a:r>
            <a:r>
              <a:rPr lang="en-US" altLang="zh-CN" dirty="0">
                <a:solidFill>
                  <a:srgbClr val="00B050"/>
                </a:solidFill>
              </a:rPr>
              <a:t>2</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self.conv2</a:t>
            </a:r>
            <a:r>
              <a:rPr lang="en-US" altLang="zh-CN" dirty="0">
                <a:solidFill>
                  <a:srgbClr val="00B050"/>
                </a:solidFill>
              </a:rPr>
              <a:t> = </a:t>
            </a:r>
            <a:r>
              <a:rPr lang="en-US" altLang="zh-CN" dirty="0" err="1">
                <a:solidFill>
                  <a:srgbClr val="00B050"/>
                </a:solidFill>
              </a:rPr>
              <a:t>nn.Conv2d</a:t>
            </a:r>
            <a:r>
              <a:rPr lang="en-US" altLang="zh-CN" dirty="0">
                <a:solidFill>
                  <a:srgbClr val="00B050"/>
                </a:solidFill>
              </a:rPr>
              <a:t>(64, 128, 5)   #</a:t>
            </a:r>
            <a:r>
              <a:rPr lang="zh-CN" altLang="zh-CN" dirty="0">
                <a:solidFill>
                  <a:srgbClr val="00B050"/>
                </a:solidFill>
              </a:rPr>
              <a:t>默认步长</a:t>
            </a:r>
            <a:r>
              <a:rPr lang="en-US" altLang="zh-CN" dirty="0">
                <a:solidFill>
                  <a:srgbClr val="00B050"/>
                </a:solidFill>
              </a:rPr>
              <a:t>1</a:t>
            </a:r>
            <a:r>
              <a:rPr lang="zh-CN" altLang="zh-CN" dirty="0">
                <a:solidFill>
                  <a:srgbClr val="00B050"/>
                </a:solidFill>
              </a:rPr>
              <a:t>，填充</a:t>
            </a:r>
            <a:r>
              <a:rPr lang="en-US" altLang="zh-CN" dirty="0">
                <a:solidFill>
                  <a:srgbClr val="00B050"/>
                </a:solidFill>
              </a:rPr>
              <a:t>0</a:t>
            </a:r>
            <a:r>
              <a:rPr lang="zh-CN" altLang="zh-CN" dirty="0">
                <a:solidFill>
                  <a:srgbClr val="00B050"/>
                </a:solidFill>
              </a:rPr>
              <a:t>，下同</a:t>
            </a:r>
          </a:p>
          <a:p>
            <a:r>
              <a:rPr lang="en-US" altLang="zh-CN" dirty="0">
                <a:solidFill>
                  <a:srgbClr val="00B050"/>
                </a:solidFill>
              </a:rPr>
              <a:t>        </a:t>
            </a:r>
            <a:r>
              <a:rPr lang="en-US" altLang="zh-CN" dirty="0" err="1">
                <a:solidFill>
                  <a:srgbClr val="00B050"/>
                </a:solidFill>
              </a:rPr>
              <a:t>self.conv3</a:t>
            </a:r>
            <a:r>
              <a:rPr lang="en-US" altLang="zh-CN" dirty="0">
                <a:solidFill>
                  <a:srgbClr val="00B050"/>
                </a:solidFill>
              </a:rPr>
              <a:t> = </a:t>
            </a:r>
            <a:r>
              <a:rPr lang="en-US" altLang="zh-CN" dirty="0" err="1">
                <a:solidFill>
                  <a:srgbClr val="00B050"/>
                </a:solidFill>
              </a:rPr>
              <a:t>nn.Conv2d</a:t>
            </a:r>
            <a:r>
              <a:rPr lang="en-US" altLang="zh-CN" dirty="0">
                <a:solidFill>
                  <a:srgbClr val="00B050"/>
                </a:solidFill>
              </a:rPr>
              <a:t>(128, 128, 3)</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self.conv4</a:t>
            </a:r>
            <a:r>
              <a:rPr lang="en-US" altLang="zh-CN" dirty="0">
                <a:solidFill>
                  <a:srgbClr val="00B050"/>
                </a:solidFill>
              </a:rPr>
              <a:t> = </a:t>
            </a:r>
            <a:r>
              <a:rPr lang="en-US" altLang="zh-CN" dirty="0" err="1">
                <a:solidFill>
                  <a:srgbClr val="00B050"/>
                </a:solidFill>
              </a:rPr>
              <a:t>nn.Conv2d</a:t>
            </a:r>
            <a:r>
              <a:rPr lang="en-US" altLang="zh-CN" dirty="0">
                <a:solidFill>
                  <a:srgbClr val="00B050"/>
                </a:solidFill>
              </a:rPr>
              <a:t>(128, 256, 3)</a:t>
            </a:r>
            <a:endParaRPr lang="zh-CN" altLang="zh-CN" dirty="0">
              <a:solidFill>
                <a:srgbClr val="00B050"/>
              </a:solidFill>
            </a:endParaRPr>
          </a:p>
          <a:p>
            <a:r>
              <a:rPr lang="en-US" altLang="zh-CN" dirty="0">
                <a:solidFill>
                  <a:srgbClr val="00B050"/>
                </a:solidFill>
              </a:rPr>
              <a:t>        # </a:t>
            </a:r>
            <a:r>
              <a:rPr lang="zh-CN" altLang="zh-CN" dirty="0">
                <a:solidFill>
                  <a:srgbClr val="00B050"/>
                </a:solidFill>
              </a:rPr>
              <a:t>以下定义</a:t>
            </a:r>
            <a:r>
              <a:rPr lang="en-US" altLang="zh-CN" dirty="0">
                <a:solidFill>
                  <a:srgbClr val="00B050"/>
                </a:solidFill>
              </a:rPr>
              <a:t>3</a:t>
            </a:r>
            <a:r>
              <a:rPr lang="zh-CN" altLang="zh-CN" dirty="0">
                <a:solidFill>
                  <a:srgbClr val="00B050"/>
                </a:solidFill>
              </a:rPr>
              <a:t>个全连接层：</a:t>
            </a:r>
          </a:p>
          <a:p>
            <a:r>
              <a:rPr lang="en-US" altLang="zh-CN" dirty="0">
                <a:solidFill>
                  <a:srgbClr val="00B050"/>
                </a:solidFill>
              </a:rPr>
              <a:t>        </a:t>
            </a:r>
            <a:r>
              <a:rPr lang="en-US" altLang="zh-CN" dirty="0" err="1">
                <a:solidFill>
                  <a:srgbClr val="00B050"/>
                </a:solidFill>
              </a:rPr>
              <a:t>self.fc1</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(256*12*12, 2048)</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self.fc2</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(2048, 512)</a:t>
            </a:r>
            <a:endParaRPr lang="zh-CN" altLang="zh-CN" dirty="0">
              <a:solidFill>
                <a:srgbClr val="00B050"/>
              </a:solidFill>
            </a:endParaRPr>
          </a:p>
          <a:p>
            <a:r>
              <a:rPr lang="en-US" altLang="zh-CN" dirty="0">
                <a:solidFill>
                  <a:srgbClr val="00B050"/>
                </a:solidFill>
              </a:rPr>
              <a:t>        </a:t>
            </a:r>
            <a:r>
              <a:rPr lang="en-US" altLang="zh-CN" dirty="0" err="1">
                <a:solidFill>
                  <a:srgbClr val="00B050"/>
                </a:solidFill>
              </a:rPr>
              <a:t>self.fc3</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(512, 2)</a:t>
            </a:r>
            <a:endParaRPr lang="zh-CN" altLang="zh-CN" sz="2200" b="1" dirty="0">
              <a:solidFill>
                <a:srgbClr val="00B050"/>
              </a:solidFill>
            </a:endParaRPr>
          </a:p>
        </p:txBody>
      </p:sp>
    </p:spTree>
    <p:extLst>
      <p:ext uri="{BB962C8B-B14F-4D97-AF65-F5344CB8AC3E}">
        <p14:creationId xmlns:p14="http://schemas.microsoft.com/office/powerpoint/2010/main" val="2041354158"/>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
        <p:nvSpPr>
          <p:cNvPr id="5" name="文本框 4">
            <a:extLst>
              <a:ext uri="{FF2B5EF4-FFF2-40B4-BE49-F238E27FC236}">
                <a16:creationId xmlns:a16="http://schemas.microsoft.com/office/drawing/2014/main" id="{92411066-E2CD-4A75-A666-44AC3A9A5EB0}"/>
              </a:ext>
            </a:extLst>
          </p:cNvPr>
          <p:cNvSpPr txBox="1"/>
          <p:nvPr/>
        </p:nvSpPr>
        <p:spPr>
          <a:xfrm>
            <a:off x="529390" y="1699240"/>
            <a:ext cx="11482938" cy="4585871"/>
          </a:xfrm>
          <a:prstGeom prst="rect">
            <a:avLst/>
          </a:prstGeom>
          <a:noFill/>
        </p:spPr>
        <p:txBody>
          <a:bodyPr wrap="square" rtlCol="0">
            <a:spAutoFit/>
          </a:bodyPr>
          <a:lstStyle/>
          <a:p>
            <a:r>
              <a:rPr lang="zh-CN" altLang="en-US" sz="2200" b="1" dirty="0"/>
              <a:t> </a:t>
            </a:r>
            <a:endParaRPr lang="en-US" altLang="zh-CN" sz="2200" dirty="0"/>
          </a:p>
          <a:p>
            <a:r>
              <a:rPr lang="en-US" altLang="zh-CN" dirty="0">
                <a:solidFill>
                  <a:srgbClr val="00B050"/>
                </a:solidFill>
              </a:rPr>
              <a:t>def forward(</a:t>
            </a:r>
            <a:r>
              <a:rPr lang="en-US" altLang="zh-CN" dirty="0" err="1">
                <a:solidFill>
                  <a:srgbClr val="00B050"/>
                </a:solidFill>
              </a:rPr>
              <a:t>self,x</a:t>
            </a:r>
            <a:r>
              <a:rPr lang="en-US" altLang="zh-CN" dirty="0">
                <a:solidFill>
                  <a:srgbClr val="00B050"/>
                </a:solidFill>
              </a:rPr>
              <a:t>):  #</a:t>
            </a:r>
            <a:r>
              <a:rPr lang="zh-CN" altLang="zh-CN" dirty="0">
                <a:solidFill>
                  <a:srgbClr val="00B050"/>
                </a:solidFill>
              </a:rPr>
              <a:t>此时，</a:t>
            </a:r>
            <a:r>
              <a:rPr lang="en-US" altLang="zh-CN" dirty="0">
                <a:solidFill>
                  <a:srgbClr val="00B050"/>
                </a:solidFill>
              </a:rPr>
              <a:t>x</a:t>
            </a:r>
            <a:r>
              <a:rPr lang="zh-CN" altLang="zh-CN" dirty="0">
                <a:solidFill>
                  <a:srgbClr val="00B050"/>
                </a:solidFill>
              </a:rPr>
              <a:t>的形状为</a:t>
            </a:r>
            <a:r>
              <a:rPr lang="en-US" altLang="zh-CN" dirty="0">
                <a:solidFill>
                  <a:srgbClr val="00B050"/>
                </a:solidFill>
              </a:rPr>
              <a:t>(batch, 224, 224, 3) </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self.conv1</a:t>
            </a:r>
            <a:r>
              <a:rPr lang="en-US" altLang="zh-CN" dirty="0">
                <a:solidFill>
                  <a:srgbClr val="00B050"/>
                </a:solidFill>
              </a:rPr>
              <a:t>(x)      # (batch, 3, 224, 224)---&gt;(batch, 64, 224, 224)</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 #</a:t>
            </a:r>
            <a:r>
              <a:rPr lang="zh-CN" altLang="zh-CN" dirty="0">
                <a:solidFill>
                  <a:srgbClr val="00B050"/>
                </a:solidFill>
              </a:rPr>
              <a:t>形状不变（以下，形状不变的地方，</a:t>
            </a:r>
          </a:p>
          <a:p>
            <a:r>
              <a:rPr lang="en-US" altLang="zh-CN" dirty="0">
                <a:solidFill>
                  <a:srgbClr val="00B050"/>
                </a:solidFill>
              </a:rPr>
              <a:t>#</a:t>
            </a:r>
            <a:r>
              <a:rPr lang="zh-CN" altLang="zh-CN" dirty="0">
                <a:solidFill>
                  <a:srgbClr val="00B050"/>
                </a:solidFill>
              </a:rPr>
              <a:t>不再注释说明）</a:t>
            </a:r>
          </a:p>
          <a:p>
            <a:r>
              <a:rPr lang="en-US" altLang="zh-CN" dirty="0">
                <a:solidFill>
                  <a:srgbClr val="00B050"/>
                </a:solidFill>
              </a:rPr>
              <a:t>        out = </a:t>
            </a:r>
            <a:r>
              <a:rPr lang="en-US" altLang="zh-CN" dirty="0" err="1">
                <a:solidFill>
                  <a:srgbClr val="00B050"/>
                </a:solidFill>
              </a:rPr>
              <a:t>nn.MaxPool2d</a:t>
            </a:r>
            <a:r>
              <a:rPr lang="en-US" altLang="zh-CN" dirty="0">
                <a:solidFill>
                  <a:srgbClr val="00B050"/>
                </a:solidFill>
              </a:rPr>
              <a:t>(2, 2)(out)  # (batch, 64, 224, 224)---&gt;</a:t>
            </a:r>
            <a:endParaRPr lang="zh-CN" altLang="zh-CN" dirty="0">
              <a:solidFill>
                <a:srgbClr val="00B050"/>
              </a:solidFill>
            </a:endParaRPr>
          </a:p>
          <a:p>
            <a:r>
              <a:rPr lang="en-US" altLang="zh-CN" dirty="0">
                <a:solidFill>
                  <a:srgbClr val="00B050"/>
                </a:solidFill>
              </a:rPr>
              <a:t>#(batch, 64, 112, 112)</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self.conv2</a:t>
            </a:r>
            <a:r>
              <a:rPr lang="en-US" altLang="zh-CN" dirty="0">
                <a:solidFill>
                  <a:srgbClr val="00B050"/>
                </a:solidFill>
              </a:rPr>
              <a:t>(out)  #(batch, 64, 112, 112)---&gt;(batch, 128, 108, 108)</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nn.MaxPool2d</a:t>
            </a:r>
            <a:r>
              <a:rPr lang="en-US" altLang="zh-CN" dirty="0">
                <a:solidFill>
                  <a:srgbClr val="00B050"/>
                </a:solidFill>
              </a:rPr>
              <a:t>(2, 2)(out) 	#(batch, 128, 108, 108)---&gt;</a:t>
            </a:r>
            <a:endParaRPr lang="zh-CN" altLang="zh-CN" dirty="0">
              <a:solidFill>
                <a:srgbClr val="00B050"/>
              </a:solidFill>
            </a:endParaRPr>
          </a:p>
          <a:p>
            <a:r>
              <a:rPr lang="en-US" altLang="zh-CN" dirty="0">
                <a:solidFill>
                  <a:srgbClr val="00B050"/>
                </a:solidFill>
              </a:rPr>
              <a:t>#(batch, 128, 54, 54)</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self.conv3</a:t>
            </a:r>
            <a:r>
              <a:rPr lang="en-US" altLang="zh-CN" dirty="0">
                <a:solidFill>
                  <a:srgbClr val="00B050"/>
                </a:solidFill>
              </a:rPr>
              <a:t>(out)       #(batch, 128, 54, 54)---&gt;(batch, 128, 52, 52)</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nn.MaxPool2d</a:t>
            </a:r>
            <a:r>
              <a:rPr lang="en-US" altLang="zh-CN" dirty="0">
                <a:solidFill>
                  <a:srgbClr val="00B050"/>
                </a:solidFill>
              </a:rPr>
              <a:t>(2, 2)(out) #(batch, 128, 52, 52)---&gt;(batch, 128, 26, 26)</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self.conv4</a:t>
            </a:r>
            <a:r>
              <a:rPr lang="en-US" altLang="zh-CN" dirty="0">
                <a:solidFill>
                  <a:srgbClr val="00B050"/>
                </a:solidFill>
              </a:rPr>
              <a:t>(out)    #(batch, 128, 26, 26)---&gt;(batch, 256, 24, 24)</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a:t>
            </a:r>
            <a:endParaRPr lang="zh-CN" altLang="zh-CN" sz="2200" b="1" dirty="0">
              <a:solidFill>
                <a:srgbClr val="00B050"/>
              </a:solidFill>
            </a:endParaRPr>
          </a:p>
        </p:txBody>
      </p:sp>
    </p:spTree>
    <p:extLst>
      <p:ext uri="{BB962C8B-B14F-4D97-AF65-F5344CB8AC3E}">
        <p14:creationId xmlns:p14="http://schemas.microsoft.com/office/powerpoint/2010/main" val="3742359428"/>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sp>
        <p:nvSpPr>
          <p:cNvPr id="5" name="文本框 4">
            <a:extLst>
              <a:ext uri="{FF2B5EF4-FFF2-40B4-BE49-F238E27FC236}">
                <a16:creationId xmlns:a16="http://schemas.microsoft.com/office/drawing/2014/main" id="{92411066-E2CD-4A75-A666-44AC3A9A5EB0}"/>
              </a:ext>
            </a:extLst>
          </p:cNvPr>
          <p:cNvSpPr txBox="1"/>
          <p:nvPr/>
        </p:nvSpPr>
        <p:spPr>
          <a:xfrm>
            <a:off x="529390" y="1699240"/>
            <a:ext cx="11482938" cy="3816429"/>
          </a:xfrm>
          <a:prstGeom prst="rect">
            <a:avLst/>
          </a:prstGeom>
          <a:noFill/>
        </p:spPr>
        <p:txBody>
          <a:bodyPr wrap="square" rtlCol="0">
            <a:spAutoFit/>
          </a:bodyPr>
          <a:lstStyle/>
          <a:p>
            <a:endParaRPr lang="en-US" altLang="zh-CN" dirty="0">
              <a:solidFill>
                <a:srgbClr val="00B050"/>
              </a:solidFill>
            </a:endParaRPr>
          </a:p>
          <a:p>
            <a:r>
              <a:rPr lang="en-US" altLang="zh-CN" dirty="0">
                <a:solidFill>
                  <a:srgbClr val="00B050"/>
                </a:solidFill>
              </a:rPr>
              <a:t>        out = </a:t>
            </a:r>
            <a:r>
              <a:rPr lang="en-US" altLang="zh-CN" dirty="0" err="1">
                <a:solidFill>
                  <a:srgbClr val="00B050"/>
                </a:solidFill>
              </a:rPr>
              <a:t>nn.MaxPool2d</a:t>
            </a:r>
            <a:r>
              <a:rPr lang="en-US" altLang="zh-CN" dirty="0">
                <a:solidFill>
                  <a:srgbClr val="00B050"/>
                </a:solidFill>
              </a:rPr>
              <a:t>(2, 2)(out)	#(batch, 256, 24, 24)---&gt;(batch, 256, 12, 12)</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out.reshape</a:t>
            </a:r>
            <a:r>
              <a:rPr lang="en-US" altLang="zh-CN" dirty="0">
                <a:solidFill>
                  <a:srgbClr val="00B050"/>
                </a:solidFill>
              </a:rPr>
              <a:t>(</a:t>
            </a:r>
            <a:r>
              <a:rPr lang="en-US" altLang="zh-CN" dirty="0" err="1">
                <a:solidFill>
                  <a:srgbClr val="00B050"/>
                </a:solidFill>
              </a:rPr>
              <a:t>x.size</a:t>
            </a:r>
            <a:r>
              <a:rPr lang="en-US" altLang="zh-CN" dirty="0">
                <a:solidFill>
                  <a:srgbClr val="00B050"/>
                </a:solidFill>
              </a:rPr>
              <a:t>(0), -1)	 #(batch, 256, 12, 12)---&gt;(batch, 36864)</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nn.Dropout</a:t>
            </a:r>
            <a:r>
              <a:rPr lang="en-US" altLang="zh-CN" dirty="0">
                <a:solidFill>
                  <a:srgbClr val="00B050"/>
                </a:solidFill>
              </a:rPr>
              <a:t>(0.5)(out)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self.fc1</a:t>
            </a:r>
            <a:r>
              <a:rPr lang="en-US" altLang="zh-CN" dirty="0">
                <a:solidFill>
                  <a:srgbClr val="00B050"/>
                </a:solidFill>
              </a:rPr>
              <a:t>(out)               #(batch, 36864)---&gt;(batch, 2048)</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nn.Dropout</a:t>
            </a:r>
            <a:r>
              <a:rPr lang="en-US" altLang="zh-CN" dirty="0">
                <a:solidFill>
                  <a:srgbClr val="00B050"/>
                </a:solidFill>
              </a:rPr>
              <a:t>(0.5)(out)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self.fc2</a:t>
            </a:r>
            <a:r>
              <a:rPr lang="en-US" altLang="zh-CN" dirty="0">
                <a:solidFill>
                  <a:srgbClr val="00B050"/>
                </a:solidFill>
              </a:rPr>
              <a:t>(out)               #(batch, 2048)---&gt;(batch, 512)</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nn.ReLU</a:t>
            </a:r>
            <a:r>
              <a:rPr lang="en-US" altLang="zh-CN" dirty="0">
                <a:solidFill>
                  <a:srgbClr val="00B050"/>
                </a:solidFill>
              </a:rPr>
              <a:t>(</a:t>
            </a:r>
            <a:r>
              <a:rPr lang="en-US" altLang="zh-CN" dirty="0" err="1">
                <a:solidFill>
                  <a:srgbClr val="00B050"/>
                </a:solidFill>
              </a:rPr>
              <a:t>inplace</a:t>
            </a:r>
            <a:r>
              <a:rPr lang="en-US" altLang="zh-CN" dirty="0">
                <a:solidFill>
                  <a:srgbClr val="00B050"/>
                </a:solidFill>
              </a:rPr>
              <a:t>=True)(out)</a:t>
            </a:r>
            <a:endParaRPr lang="zh-CN" altLang="zh-CN" dirty="0">
              <a:solidFill>
                <a:srgbClr val="00B050"/>
              </a:solidFill>
            </a:endParaRPr>
          </a:p>
          <a:p>
            <a:r>
              <a:rPr lang="en-US" altLang="zh-CN" dirty="0">
                <a:solidFill>
                  <a:srgbClr val="00B050"/>
                </a:solidFill>
              </a:rPr>
              <a:t>        out = </a:t>
            </a:r>
            <a:r>
              <a:rPr lang="en-US" altLang="zh-CN" dirty="0" err="1">
                <a:solidFill>
                  <a:srgbClr val="00B050"/>
                </a:solidFill>
              </a:rPr>
              <a:t>self.fc3</a:t>
            </a:r>
            <a:r>
              <a:rPr lang="en-US" altLang="zh-CN" dirty="0">
                <a:solidFill>
                  <a:srgbClr val="00B050"/>
                </a:solidFill>
              </a:rPr>
              <a:t>(out)               #(batch, 512)---&gt;(batch, 2)</a:t>
            </a:r>
            <a:endParaRPr lang="zh-CN" altLang="zh-CN" dirty="0">
              <a:solidFill>
                <a:srgbClr val="00B050"/>
              </a:solidFill>
            </a:endParaRPr>
          </a:p>
          <a:p>
            <a:r>
              <a:rPr lang="en-US" altLang="zh-CN" dirty="0">
                <a:solidFill>
                  <a:srgbClr val="00B050"/>
                </a:solidFill>
              </a:rPr>
              <a:t>        return out #(batch, 2)</a:t>
            </a:r>
          </a:p>
          <a:p>
            <a:endParaRPr lang="en-US" altLang="zh-CN" sz="2200" b="1" dirty="0">
              <a:solidFill>
                <a:srgbClr val="00B050"/>
              </a:solidFill>
            </a:endParaRPr>
          </a:p>
          <a:p>
            <a:r>
              <a:rPr lang="zh-CN" altLang="en-US" sz="2200" b="1" dirty="0"/>
              <a:t>注</a:t>
            </a:r>
            <a:r>
              <a:rPr lang="zh-CN" altLang="en-US" sz="2200" dirty="0"/>
              <a:t>：请从教材</a:t>
            </a:r>
            <a:r>
              <a:rPr lang="en-US" altLang="zh-CN" sz="2200" dirty="0" err="1"/>
              <a:t>P122</a:t>
            </a:r>
            <a:r>
              <a:rPr lang="zh-CN" altLang="en-US" sz="2200" dirty="0"/>
              <a:t>或出版社网站上查看或下载全部代码</a:t>
            </a:r>
            <a:endParaRPr lang="zh-CN" altLang="zh-CN" sz="2200" dirty="0"/>
          </a:p>
        </p:txBody>
      </p:sp>
    </p:spTree>
    <p:extLst>
      <p:ext uri="{BB962C8B-B14F-4D97-AF65-F5344CB8AC3E}">
        <p14:creationId xmlns:p14="http://schemas.microsoft.com/office/powerpoint/2010/main" val="20872282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696720"/>
            <a:ext cx="11013440" cy="548420"/>
          </a:xfrm>
          <a:prstGeom prst="rect">
            <a:avLst/>
          </a:prstGeom>
          <a:noFill/>
        </p:spPr>
        <p:txBody>
          <a:bodyPr wrap="square" rtlCol="0">
            <a:spAutoFit/>
          </a:bodyPr>
          <a:lstStyle/>
          <a:p>
            <a:pPr>
              <a:lnSpc>
                <a:spcPct val="150000"/>
              </a:lnSpc>
            </a:pPr>
            <a:r>
              <a:rPr lang="zh-CN" altLang="zh-CN" sz="2200" dirty="0"/>
              <a:t>此后，程序进入训练阶段。</a:t>
            </a:r>
            <a:r>
              <a:rPr lang="zh-CN" altLang="en-US" sz="2200" dirty="0"/>
              <a:t>下图</a:t>
            </a:r>
            <a:r>
              <a:rPr lang="zh-CN" altLang="zh-CN" sz="2200" dirty="0"/>
              <a:t>展示了程序训练过程中输出的进度信息。</a:t>
            </a:r>
          </a:p>
        </p:txBody>
      </p:sp>
      <p:pic>
        <p:nvPicPr>
          <p:cNvPr id="6" name="图片 5">
            <a:extLst>
              <a:ext uri="{FF2B5EF4-FFF2-40B4-BE49-F238E27FC236}">
                <a16:creationId xmlns:a16="http://schemas.microsoft.com/office/drawing/2014/main" id="{7194D0FB-59DA-459A-8AF1-0E4A38FB4F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5131" y="2567809"/>
            <a:ext cx="7651422" cy="2593471"/>
          </a:xfrm>
          <a:prstGeom prst="rect">
            <a:avLst/>
          </a:prstGeom>
          <a:noFill/>
          <a:ln>
            <a:noFill/>
          </a:ln>
        </p:spPr>
      </p:pic>
    </p:spTree>
    <p:extLst>
      <p:ext uri="{BB962C8B-B14F-4D97-AF65-F5344CB8AC3E}">
        <p14:creationId xmlns:p14="http://schemas.microsoft.com/office/powerpoint/2010/main" val="27354401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4.3  </a:t>
            </a:r>
            <a:r>
              <a:rPr lang="zh-CN" altLang="zh-CN" sz="3200" b="1" dirty="0">
                <a:solidFill>
                  <a:prstClr val="white"/>
                </a:solidFill>
                <a:latin typeface="微软雅黑" panose="020B0503020204020204" pitchFamily="34" charset="-122"/>
                <a:ea typeface="微软雅黑" panose="020B0503020204020204" pitchFamily="34" charset="-122"/>
              </a:rPr>
              <a:t>卷积神经网络的设计方法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4093428"/>
          </a:xfrm>
          <a:prstGeom prst="rect">
            <a:avLst/>
          </a:prstGeom>
          <a:noFill/>
        </p:spPr>
        <p:txBody>
          <a:bodyPr wrap="square" rtlCol="0">
            <a:spAutoFit/>
          </a:bodyPr>
          <a:lstStyle/>
          <a:p>
            <a:r>
              <a:rPr lang="zh-CN" altLang="zh-CN" b="1" dirty="0"/>
              <a:t>执行上述代码，结果如下（部分）</a:t>
            </a:r>
            <a:r>
              <a:rPr lang="zh-CN" altLang="zh-CN" dirty="0"/>
              <a:t>：</a:t>
            </a:r>
            <a:endParaRPr lang="en-US" altLang="zh-CN"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r>
              <a:rPr lang="zh-CN" altLang="en-US" sz="2200" b="1" dirty="0"/>
              <a:t>说明：</a:t>
            </a:r>
            <a:r>
              <a:rPr lang="zh-CN" altLang="zh-CN" sz="2200" dirty="0"/>
              <a:t>这个准确率不算高，读者可以进一步调试一些超参数，尝试更好的结果。</a:t>
            </a:r>
          </a:p>
          <a:p>
            <a:endParaRPr lang="zh-CN" altLang="zh-CN" sz="2200" b="1" dirty="0"/>
          </a:p>
        </p:txBody>
      </p:sp>
      <p:sp>
        <p:nvSpPr>
          <p:cNvPr id="6" name="文本框 5">
            <a:extLst>
              <a:ext uri="{FF2B5EF4-FFF2-40B4-BE49-F238E27FC236}">
                <a16:creationId xmlns:a16="http://schemas.microsoft.com/office/drawing/2014/main" id="{5F89C760-B350-4E39-9F76-BB9EAFC574A8}"/>
              </a:ext>
            </a:extLst>
          </p:cNvPr>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4.3.3  </a:t>
            </a:r>
            <a:r>
              <a:rPr lang="zh-CN" altLang="zh-CN" sz="2800" b="1" dirty="0">
                <a:solidFill>
                  <a:srgbClr val="C00000"/>
                </a:solidFill>
              </a:rPr>
              <a:t>一个猫狗图像分类实例</a:t>
            </a:r>
          </a:p>
        </p:txBody>
      </p:sp>
      <p:pic>
        <p:nvPicPr>
          <p:cNvPr id="2" name="图片 1">
            <a:extLst>
              <a:ext uri="{FF2B5EF4-FFF2-40B4-BE49-F238E27FC236}">
                <a16:creationId xmlns:a16="http://schemas.microsoft.com/office/drawing/2014/main" id="{F2F96C9F-DD5D-4420-B8C9-CDEDBD23E9A1}"/>
              </a:ext>
            </a:extLst>
          </p:cNvPr>
          <p:cNvPicPr>
            <a:picLocks noChangeAspect="1"/>
          </p:cNvPicPr>
          <p:nvPr/>
        </p:nvPicPr>
        <p:blipFill>
          <a:blip r:embed="rId3"/>
          <a:stretch>
            <a:fillRect/>
          </a:stretch>
        </p:blipFill>
        <p:spPr>
          <a:xfrm>
            <a:off x="409203" y="2286000"/>
            <a:ext cx="6029325" cy="2286000"/>
          </a:xfrm>
          <a:prstGeom prst="rect">
            <a:avLst/>
          </a:prstGeom>
        </p:spPr>
      </p:pic>
    </p:spTree>
    <p:extLst>
      <p:ext uri="{BB962C8B-B14F-4D97-AF65-F5344CB8AC3E}">
        <p14:creationId xmlns:p14="http://schemas.microsoft.com/office/powerpoint/2010/main" val="1284616530"/>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一个简单的卷积神经网络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手写数字识别</a:t>
            </a:r>
          </a:p>
          <a:p>
            <a:pPr>
              <a:lnSpc>
                <a:spcPct val="150000"/>
              </a:lnSpc>
              <a:buNone/>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卷积神经网络的主要操作</a:t>
            </a:r>
          </a:p>
          <a:p>
            <a:pPr>
              <a:lnSpc>
                <a:spcPct val="150000"/>
              </a:lnSpc>
              <a:buNone/>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卷积神经网络的设计方法</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4.4  </a:t>
            </a:r>
            <a:r>
              <a:rPr lang="zh-CN" altLang="en-US" b="1" dirty="0">
                <a:solidFill>
                  <a:srgbClr val="C00000"/>
                </a:solidFill>
                <a:latin typeface="微软雅黑" panose="020B0503020204020204" pitchFamily="34" charset="-122"/>
                <a:ea typeface="微软雅黑" panose="020B0503020204020204" pitchFamily="34" charset="-122"/>
              </a:rPr>
              <a:t>过拟合及其解决方法</a:t>
            </a:r>
            <a:endParaRPr lang="en-US" altLang="zh-CN" b="1" dirty="0">
              <a:solidFill>
                <a:srgbClr val="C0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252618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4.4  </a:t>
            </a:r>
            <a:r>
              <a:rPr lang="zh-CN" altLang="zh-CN" sz="3200" b="1" dirty="0">
                <a:solidFill>
                  <a:prstClr val="white"/>
                </a:solidFill>
                <a:latin typeface="微软雅黑" panose="020B0503020204020204" pitchFamily="34" charset="-122"/>
                <a:ea typeface="微软雅黑" panose="020B0503020204020204" pitchFamily="34" charset="-122"/>
              </a:rPr>
              <a:t>过拟合及其解决方法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409203" y="1267173"/>
            <a:ext cx="7454637" cy="4832092"/>
          </a:xfrm>
          <a:prstGeom prst="rect">
            <a:avLst/>
          </a:prstGeom>
          <a:noFill/>
        </p:spPr>
        <p:txBody>
          <a:bodyPr wrap="square" rtlCol="0">
            <a:spAutoFit/>
          </a:bodyPr>
          <a:lstStyle/>
          <a:p>
            <a:r>
              <a:rPr lang="zh-CN" altLang="zh-CN" sz="2200" b="1" dirty="0"/>
              <a:t>过拟合</a:t>
            </a:r>
            <a:r>
              <a:rPr lang="zh-CN" altLang="en-US" sz="2200" b="1" dirty="0"/>
              <a:t>问题：</a:t>
            </a:r>
            <a:r>
              <a:rPr lang="zh-CN" altLang="zh-CN" sz="2200" dirty="0"/>
              <a:t>在训练神经网络的时候，有时可利用的样本比较少，而模型参数又很多。这样，经过多次循环训练后模型将</a:t>
            </a:r>
            <a:r>
              <a:rPr lang="en-US" altLang="zh-CN" sz="2200" dirty="0"/>
              <a:t>“</a:t>
            </a:r>
            <a:r>
              <a:rPr lang="zh-CN" altLang="zh-CN" sz="2200" dirty="0"/>
              <a:t>记住</a:t>
            </a:r>
            <a:r>
              <a:rPr lang="en-US" altLang="zh-CN" sz="2200" dirty="0"/>
              <a:t>”</a:t>
            </a:r>
            <a:r>
              <a:rPr lang="zh-CN" altLang="zh-CN" sz="2200" dirty="0"/>
              <a:t>数据分布的几乎所有细节，因而模型在训练集上可以表现出良好的性能，如非常高的准确和非常低的损失函数值等。但是，一旦用到测试集上，模型的性能往往非常差。这种过渡拟合了训练数据分布的现象称为</a:t>
            </a:r>
            <a:r>
              <a:rPr lang="zh-CN" altLang="zh-CN" sz="2200" b="1" dirty="0"/>
              <a:t>过拟合</a:t>
            </a:r>
            <a:r>
              <a:rPr lang="zh-CN" altLang="zh-CN" sz="2200" dirty="0"/>
              <a:t>。</a:t>
            </a:r>
            <a:endParaRPr lang="en-US" altLang="zh-CN" sz="2200" dirty="0"/>
          </a:p>
          <a:p>
            <a:endParaRPr lang="en-US" altLang="zh-CN" sz="2200" dirty="0"/>
          </a:p>
          <a:p>
            <a:r>
              <a:rPr lang="zh-CN" altLang="en-US" sz="2200" b="1" dirty="0"/>
              <a:t>判断和解决</a:t>
            </a:r>
            <a:r>
              <a:rPr lang="zh-CN" altLang="zh-CN" sz="2200" b="1" dirty="0"/>
              <a:t>过拟合</a:t>
            </a:r>
            <a:r>
              <a:rPr lang="zh-CN" altLang="en-US" sz="2200" b="1" dirty="0"/>
              <a:t>的方法之一</a:t>
            </a:r>
            <a:r>
              <a:rPr lang="zh-CN" altLang="en-US" sz="2200" dirty="0"/>
              <a:t>：</a:t>
            </a:r>
            <a:r>
              <a:rPr lang="zh-CN" altLang="zh-CN" sz="2200" dirty="0"/>
              <a:t>可以每间隔一定循环代数做一次在训练集和测试集上的性能测试</a:t>
            </a:r>
            <a:r>
              <a:rPr lang="zh-CN" altLang="en-US" sz="2200" dirty="0"/>
              <a:t>，以</a:t>
            </a:r>
            <a:r>
              <a:rPr lang="zh-CN" altLang="zh-CN" sz="2200" dirty="0"/>
              <a:t>找到这样的迭代次数</a:t>
            </a:r>
            <a:r>
              <a:rPr lang="en-US" altLang="zh-CN" sz="2200" dirty="0"/>
              <a:t>N</a:t>
            </a:r>
            <a:r>
              <a:rPr lang="zh-CN" altLang="zh-CN" sz="2200" dirty="0"/>
              <a:t>：从第</a:t>
            </a:r>
            <a:r>
              <a:rPr lang="en-US" altLang="zh-CN" sz="2200" dirty="0"/>
              <a:t>N</a:t>
            </a:r>
            <a:r>
              <a:rPr lang="zh-CN" altLang="zh-CN" sz="2200" dirty="0"/>
              <a:t>代以后，模型在训练集上的性能继续走高，而在测试集上的性能却开始走低，如图</a:t>
            </a:r>
            <a:r>
              <a:rPr lang="en-US" altLang="zh-CN" sz="2200" dirty="0"/>
              <a:t>4-19</a:t>
            </a:r>
            <a:r>
              <a:rPr lang="zh-CN" altLang="zh-CN" sz="2200" dirty="0"/>
              <a:t>所示。这样，我们让模型训练到第</a:t>
            </a:r>
            <a:r>
              <a:rPr lang="en-US" altLang="zh-CN" sz="2200" dirty="0"/>
              <a:t>N</a:t>
            </a:r>
            <a:r>
              <a:rPr lang="zh-CN" altLang="zh-CN" sz="2200" dirty="0"/>
              <a:t>代即可，或者选择第</a:t>
            </a:r>
            <a:r>
              <a:rPr lang="en-US" altLang="zh-CN" sz="2200" dirty="0"/>
              <a:t>N</a:t>
            </a:r>
            <a:r>
              <a:rPr lang="zh-CN" altLang="zh-CN" sz="2200" dirty="0"/>
              <a:t>代时的模型即可。</a:t>
            </a:r>
          </a:p>
          <a:p>
            <a:endParaRPr lang="en-US" altLang="zh-CN" sz="2200" dirty="0"/>
          </a:p>
          <a:p>
            <a:endParaRPr lang="zh-CN" altLang="zh-CN" sz="2200" b="1" dirty="0"/>
          </a:p>
        </p:txBody>
      </p:sp>
      <p:pic>
        <p:nvPicPr>
          <p:cNvPr id="5" name="图片 4">
            <a:extLst>
              <a:ext uri="{FF2B5EF4-FFF2-40B4-BE49-F238E27FC236}">
                <a16:creationId xmlns:a16="http://schemas.microsoft.com/office/drawing/2014/main" id="{43DB624D-778D-4663-AF85-43F61A453CD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5564" y="1970021"/>
            <a:ext cx="3797233" cy="2667702"/>
          </a:xfrm>
          <a:prstGeom prst="rect">
            <a:avLst/>
          </a:prstGeom>
          <a:noFill/>
          <a:ln>
            <a:noFill/>
          </a:ln>
        </p:spPr>
      </p:pic>
      <p:sp>
        <p:nvSpPr>
          <p:cNvPr id="2" name="矩形 1">
            <a:extLst>
              <a:ext uri="{FF2B5EF4-FFF2-40B4-BE49-F238E27FC236}">
                <a16:creationId xmlns:a16="http://schemas.microsoft.com/office/drawing/2014/main" id="{87519DB7-76C4-4FBC-BC3F-91FD285FC5B1}"/>
              </a:ext>
            </a:extLst>
          </p:cNvPr>
          <p:cNvSpPr/>
          <p:nvPr/>
        </p:nvSpPr>
        <p:spPr>
          <a:xfrm>
            <a:off x="8176034" y="4809299"/>
            <a:ext cx="3454792" cy="369332"/>
          </a:xfrm>
          <a:prstGeom prst="rect">
            <a:avLst/>
          </a:prstGeom>
        </p:spPr>
        <p:txBody>
          <a:bodyPr wrap="none">
            <a:spAutoFit/>
          </a:bodyPr>
          <a:lstStyle/>
          <a:p>
            <a:pPr algn="ctr">
              <a:spcAft>
                <a:spcPts val="0"/>
              </a:spcAft>
            </a:pPr>
            <a:r>
              <a:rPr lang="zh-CN" altLang="zh-CN" b="1" kern="100"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b="1" kern="100"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4-19 </a:t>
            </a:r>
            <a:r>
              <a:rPr lang="zh-CN" altLang="zh-CN" b="1" kern="100"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一种判断过拟合的示意图</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3007913"/>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27455F-5655-457A-9EDB-0584C584762D}"/>
                  </a:ext>
                </a:extLst>
              </p:cNvPr>
              <p:cNvSpPr txBox="1"/>
              <p:nvPr/>
            </p:nvSpPr>
            <p:spPr>
              <a:xfrm>
                <a:off x="409203" y="1719560"/>
                <a:ext cx="11373594" cy="3521733"/>
              </a:xfrm>
              <a:prstGeom prst="rect">
                <a:avLst/>
              </a:prstGeom>
              <a:noFill/>
            </p:spPr>
            <p:txBody>
              <a:bodyPr wrap="square" rtlCol="0">
                <a:spAutoFit/>
              </a:bodyPr>
              <a:lstStyle/>
              <a:p>
                <a:r>
                  <a:rPr lang="zh-CN" altLang="en-US" sz="2200" b="1" dirty="0"/>
                  <a:t>解决过拟合的方法之二</a:t>
                </a:r>
                <a:r>
                  <a:rPr lang="zh-CN" altLang="en-US" sz="2200" dirty="0"/>
                  <a:t>：</a:t>
                </a:r>
                <a:r>
                  <a:rPr lang="zh-CN" altLang="zh-CN" sz="2200" b="1" dirty="0"/>
                  <a:t>正则化项法</a:t>
                </a:r>
                <a:r>
                  <a:rPr lang="zh-CN" altLang="en-US" sz="2200" dirty="0"/>
                  <a:t>，该</a:t>
                </a:r>
                <a:r>
                  <a:rPr lang="zh-CN" altLang="zh-CN" sz="2200" dirty="0"/>
                  <a:t>方法是在原有损失函数</a:t>
                </a:r>
                <a14:m>
                  <m:oMath xmlns:m="http://schemas.openxmlformats.org/officeDocument/2006/math">
                    <m:r>
                      <a:rPr lang="en-US" altLang="zh-CN" sz="2200" i="1">
                        <a:latin typeface="Cambria Math" panose="02040503050406030204" pitchFamily="18" charset="0"/>
                      </a:rPr>
                      <m:t>ℒ</m:t>
                    </m:r>
                  </m:oMath>
                </a14:m>
                <a:r>
                  <a:rPr lang="zh-CN" altLang="zh-CN" sz="2200" dirty="0"/>
                  <a:t>上增加一个正则化项</a:t>
                </a:r>
                <a14:m>
                  <m:oMath xmlns:m="http://schemas.openxmlformats.org/officeDocument/2006/math">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m:t>
                        </m:r>
                        <m:r>
                          <a:rPr lang="en-US" altLang="zh-CN" sz="2200" i="1">
                            <a:latin typeface="Cambria Math" panose="02040503050406030204" pitchFamily="18" charset="0"/>
                          </a:rPr>
                          <m:t>𝑤</m:t>
                        </m:r>
                        <m:r>
                          <a:rPr lang="en-US" altLang="zh-CN" sz="2200" i="1">
                            <a:latin typeface="Cambria Math" panose="02040503050406030204" pitchFamily="18" charset="0"/>
                          </a:rPr>
                          <m:t>||</m:t>
                        </m:r>
                      </m:e>
                      <m:sub>
                        <m:r>
                          <a:rPr lang="en-US" altLang="zh-CN" sz="2200" i="1">
                            <a:latin typeface="Cambria Math" panose="02040503050406030204" pitchFamily="18" charset="0"/>
                          </a:rPr>
                          <m:t>2</m:t>
                        </m:r>
                      </m:sub>
                      <m:sup>
                        <m:r>
                          <a:rPr lang="en-US" altLang="zh-CN" sz="2200" i="1">
                            <a:latin typeface="Cambria Math" panose="02040503050406030204" pitchFamily="18" charset="0"/>
                          </a:rPr>
                          <m:t>2</m:t>
                        </m:r>
                      </m:sup>
                    </m:sSubSup>
                  </m:oMath>
                </a14:m>
                <a:r>
                  <a:rPr lang="zh-CN" altLang="zh-CN" sz="2200" dirty="0"/>
                  <a:t>，得到：</a:t>
                </a:r>
                <a:endParaRPr lang="en-US" altLang="zh-CN" sz="2200" dirty="0"/>
              </a:p>
              <a:p>
                <a:endParaRPr lang="zh-CN" altLang="zh-CN" sz="2200" dirty="0"/>
              </a:p>
              <a:p>
                <a:r>
                  <a:rPr lang="en-US" altLang="zh-CN" sz="2200" b="1" dirty="0"/>
                  <a:t>        </a:t>
                </a:r>
                <a14:m>
                  <m:oMath xmlns:m="http://schemas.openxmlformats.org/officeDocument/2006/math">
                    <m:r>
                      <a:rPr lang="en-US" altLang="zh-CN" sz="2200" b="1" i="1">
                        <a:latin typeface="Cambria Math" panose="02040503050406030204" pitchFamily="18" charset="0"/>
                      </a:rPr>
                      <m:t>𝓛</m:t>
                    </m:r>
                    <m:r>
                      <a:rPr lang="en-US" altLang="zh-CN" sz="2200" b="1" i="1">
                        <a:latin typeface="Cambria Math" panose="02040503050406030204" pitchFamily="18" charset="0"/>
                      </a:rPr>
                      <m:t>+</m:t>
                    </m:r>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m:t>
                        </m:r>
                        <m:r>
                          <a:rPr lang="en-US" altLang="zh-CN" sz="2200" b="1" i="1">
                            <a:latin typeface="Cambria Math" panose="02040503050406030204" pitchFamily="18" charset="0"/>
                          </a:rPr>
                          <m:t>𝒘</m:t>
                        </m:r>
                        <m:r>
                          <a:rPr lang="en-US" altLang="zh-CN" sz="2200" b="1" i="1">
                            <a:latin typeface="Cambria Math" panose="02040503050406030204" pitchFamily="18" charset="0"/>
                          </a:rPr>
                          <m:t>||</m:t>
                        </m:r>
                      </m:e>
                      <m:sub>
                        <m:r>
                          <a:rPr lang="en-US" altLang="zh-CN" sz="2200" b="1" i="1">
                            <a:latin typeface="Cambria Math" panose="02040503050406030204" pitchFamily="18" charset="0"/>
                          </a:rPr>
                          <m:t>𝟐</m:t>
                        </m:r>
                      </m:sub>
                      <m:sup>
                        <m:r>
                          <a:rPr lang="en-US" altLang="zh-CN" sz="2200" b="1" i="1">
                            <a:latin typeface="Cambria Math" panose="02040503050406030204" pitchFamily="18" charset="0"/>
                          </a:rPr>
                          <m:t>𝟐</m:t>
                        </m:r>
                      </m:sup>
                    </m:sSubSup>
                  </m:oMath>
                </a14:m>
                <a:r>
                  <a:rPr lang="en-US" altLang="zh-CN" sz="2200" b="1" dirty="0"/>
                  <a:t> = </a:t>
                </a:r>
                <a14:m>
                  <m:oMath xmlns:m="http://schemas.openxmlformats.org/officeDocument/2006/math">
                    <m:r>
                      <a:rPr lang="en-US" altLang="zh-CN" sz="2200" b="1" i="1">
                        <a:latin typeface="Cambria Math" panose="02040503050406030204" pitchFamily="18" charset="0"/>
                      </a:rPr>
                      <m:t>𝓛</m:t>
                    </m:r>
                    <m:r>
                      <a:rPr lang="en-US" altLang="zh-CN" sz="2200" b="1" i="1">
                        <a:latin typeface="Cambria Math" panose="02040503050406030204" pitchFamily="18" charset="0"/>
                      </a:rPr>
                      <m:t>+(</m:t>
                    </m:r>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𝒘</m:t>
                        </m:r>
                      </m:e>
                      <m:sub>
                        <m:r>
                          <a:rPr lang="en-US" altLang="zh-CN" sz="2200" b="1" i="1">
                            <a:latin typeface="Cambria Math" panose="02040503050406030204" pitchFamily="18" charset="0"/>
                          </a:rPr>
                          <m:t>𝟏</m:t>
                        </m:r>
                      </m:sub>
                      <m:sup>
                        <m:r>
                          <a:rPr lang="en-US" altLang="zh-CN" sz="2200" b="1" i="1">
                            <a:latin typeface="Cambria Math" panose="02040503050406030204" pitchFamily="18" charset="0"/>
                          </a:rPr>
                          <m:t>𝟐</m:t>
                        </m:r>
                      </m:sup>
                    </m:sSubSup>
                    <m:r>
                      <a:rPr lang="en-US" altLang="zh-CN" sz="2200" b="1" i="1">
                        <a:latin typeface="Cambria Math" panose="02040503050406030204" pitchFamily="18" charset="0"/>
                      </a:rPr>
                      <m:t>+</m:t>
                    </m:r>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𝒘</m:t>
                        </m:r>
                      </m:e>
                      <m:sub>
                        <m:r>
                          <a:rPr lang="en-US" altLang="zh-CN" sz="2200" b="1" i="1">
                            <a:latin typeface="Cambria Math" panose="02040503050406030204" pitchFamily="18" charset="0"/>
                          </a:rPr>
                          <m:t>𝟐</m:t>
                        </m:r>
                      </m:sub>
                      <m:sup>
                        <m:r>
                          <a:rPr lang="en-US" altLang="zh-CN" sz="2200" b="1" i="1">
                            <a:latin typeface="Cambria Math" panose="02040503050406030204" pitchFamily="18" charset="0"/>
                          </a:rPr>
                          <m:t>𝟐</m:t>
                        </m:r>
                      </m:sup>
                    </m:sSubSup>
                    <m:r>
                      <a:rPr lang="en-US" altLang="zh-CN" sz="2200" b="1" i="1">
                        <a:latin typeface="Cambria Math" panose="02040503050406030204" pitchFamily="18" charset="0"/>
                      </a:rPr>
                      <m:t>+…</m:t>
                    </m:r>
                    <m:sSubSup>
                      <m:sSubSupPr>
                        <m:ctrlPr>
                          <a:rPr lang="zh-CN" altLang="zh-CN" sz="2200" b="1" i="1">
                            <a:latin typeface="Cambria Math" panose="02040503050406030204" pitchFamily="18" charset="0"/>
                          </a:rPr>
                        </m:ctrlPr>
                      </m:sSubSupPr>
                      <m:e>
                        <m:r>
                          <a:rPr lang="en-US" altLang="zh-CN" sz="2200" b="1" i="1">
                            <a:latin typeface="Cambria Math" panose="02040503050406030204" pitchFamily="18" charset="0"/>
                          </a:rPr>
                          <m:t>𝒘</m:t>
                        </m:r>
                      </m:e>
                      <m:sub>
                        <m:r>
                          <a:rPr lang="en-US" altLang="zh-CN" sz="2200" b="1" i="1">
                            <a:latin typeface="Cambria Math" panose="02040503050406030204" pitchFamily="18" charset="0"/>
                          </a:rPr>
                          <m:t>𝒏</m:t>
                        </m:r>
                      </m:sub>
                      <m:sup>
                        <m:r>
                          <a:rPr lang="en-US" altLang="zh-CN" sz="2200" b="1" i="1">
                            <a:latin typeface="Cambria Math" panose="02040503050406030204" pitchFamily="18" charset="0"/>
                          </a:rPr>
                          <m:t>𝟐</m:t>
                        </m:r>
                      </m:sup>
                    </m:sSubSup>
                    <m:r>
                      <a:rPr lang="en-US" altLang="zh-CN" sz="2200" b="1" i="1">
                        <a:latin typeface="Cambria Math" panose="02040503050406030204" pitchFamily="18" charset="0"/>
                      </a:rPr>
                      <m:t>)</m:t>
                    </m:r>
                  </m:oMath>
                </a14:m>
                <a:r>
                  <a:rPr lang="en-US" altLang="zh-CN" sz="2200" b="1" dirty="0"/>
                  <a:t> </a:t>
                </a:r>
                <a:endParaRPr lang="zh-CN" altLang="zh-CN" sz="2200" b="1" dirty="0"/>
              </a:p>
              <a:p>
                <a:r>
                  <a:rPr lang="en-US" altLang="zh-CN" sz="2200" dirty="0"/>
                  <a:t> </a:t>
                </a:r>
                <a:endParaRPr lang="zh-CN" altLang="zh-CN" sz="2200" dirty="0"/>
              </a:p>
              <a:p>
                <a:r>
                  <a:rPr lang="zh-CN" altLang="zh-CN" sz="2200" dirty="0"/>
                  <a:t>其中，</a:t>
                </a:r>
                <a:r>
                  <a:rPr lang="en-US" altLang="zh-CN" sz="2200" i="1" dirty="0" err="1"/>
                  <a:t>w</a:t>
                </a:r>
                <a:r>
                  <a:rPr lang="en-US" altLang="zh-CN" sz="2200" baseline="-25000" dirty="0" err="1"/>
                  <a:t>1</a:t>
                </a:r>
                <a:r>
                  <a:rPr lang="en-US" altLang="zh-CN" sz="2200" dirty="0"/>
                  <a:t>,</a:t>
                </a:r>
                <a:r>
                  <a:rPr lang="en-US" altLang="zh-CN" sz="2200" i="1" dirty="0"/>
                  <a:t> </a:t>
                </a:r>
                <a:r>
                  <a:rPr lang="en-US" altLang="zh-CN" sz="2200" i="1" dirty="0" err="1"/>
                  <a:t>w</a:t>
                </a:r>
                <a:r>
                  <a:rPr lang="en-US" altLang="zh-CN" sz="2200" baseline="-25000" dirty="0" err="1"/>
                  <a:t>2</a:t>
                </a:r>
                <a:r>
                  <a:rPr lang="en-US" altLang="zh-CN" sz="2200" dirty="0"/>
                  <a:t>, …,</a:t>
                </a:r>
                <a:r>
                  <a:rPr lang="en-US" altLang="zh-CN" sz="2200" i="1" dirty="0"/>
                  <a:t> </a:t>
                </a:r>
                <a:r>
                  <a:rPr lang="en-US" altLang="zh-CN" sz="2200" i="1" dirty="0" err="1"/>
                  <a:t>w</a:t>
                </a:r>
                <a:r>
                  <a:rPr lang="en-US" altLang="zh-CN" sz="2200" i="1" baseline="-25000" dirty="0" err="1"/>
                  <a:t>n</a:t>
                </a:r>
                <a:r>
                  <a:rPr lang="zh-CN" altLang="zh-CN" sz="2200" dirty="0"/>
                  <a:t>为模型包含的权重。当模型的损失函数设计为上述形式的时候，损失函数在被极小化时，各个权重也在被极小化。这样，有的参数就变得很小，其效果相当于抑制了相应的神经元，从而保持了各个神经元的多元化，降低过拟合的可能性。</a:t>
                </a:r>
              </a:p>
              <a:p>
                <a:endParaRPr lang="en-US" altLang="zh-CN" sz="2200" b="1" dirty="0"/>
              </a:p>
              <a:p>
                <a:endParaRPr lang="zh-CN" altLang="zh-CN" sz="2200" b="1" dirty="0"/>
              </a:p>
            </p:txBody>
          </p:sp>
        </mc:Choice>
        <mc:Fallback xmlns="">
          <p:sp>
            <p:nvSpPr>
              <p:cNvPr id="4" name="文本框 3">
                <a:extLst>
                  <a:ext uri="{FF2B5EF4-FFF2-40B4-BE49-F238E27FC236}">
                    <a16:creationId xmlns:a16="http://schemas.microsoft.com/office/drawing/2014/main" id="{C827455F-5655-457A-9EDB-0584C584762D}"/>
                  </a:ext>
                </a:extLst>
              </p:cNvPr>
              <p:cNvSpPr txBox="1">
                <a:spLocks noRot="1" noChangeAspect="1" noMove="1" noResize="1" noEditPoints="1" noAdjustHandles="1" noChangeArrowheads="1" noChangeShapeType="1" noTextEdit="1"/>
              </p:cNvSpPr>
              <p:nvPr/>
            </p:nvSpPr>
            <p:spPr>
              <a:xfrm>
                <a:off x="409203" y="1719560"/>
                <a:ext cx="11373594" cy="3521733"/>
              </a:xfrm>
              <a:prstGeom prst="rect">
                <a:avLst/>
              </a:prstGeom>
              <a:blipFill>
                <a:blip r:embed="rId3"/>
                <a:stretch>
                  <a:fillRect l="-697" t="-1038" r="-697"/>
                </a:stretch>
              </a:blipFill>
            </p:spPr>
            <p:txBody>
              <a:bodyPr/>
              <a:lstStyle/>
              <a:p>
                <a:r>
                  <a:rPr lang="zh-CN" altLang="en-US">
                    <a:noFill/>
                  </a:rPr>
                  <a:t> </a:t>
                </a:r>
              </a:p>
            </p:txBody>
          </p:sp>
        </mc:Fallback>
      </mc:AlternateContent>
      <p:sp>
        <p:nvSpPr>
          <p:cNvPr id="5" name="Rectangle 8">
            <a:extLst>
              <a:ext uri="{FF2B5EF4-FFF2-40B4-BE49-F238E27FC236}">
                <a16:creationId xmlns:a16="http://schemas.microsoft.com/office/drawing/2014/main" id="{0FD174C5-7EA7-4D4C-9F46-E4A905BD3FAD}"/>
              </a:ext>
            </a:extLst>
          </p:cNvPr>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4.4  </a:t>
            </a:r>
            <a:r>
              <a:rPr lang="zh-CN" altLang="zh-CN" sz="3200" b="1" dirty="0">
                <a:solidFill>
                  <a:prstClr val="white"/>
                </a:solidFill>
                <a:latin typeface="微软雅黑" panose="020B0503020204020204" pitchFamily="34" charset="-122"/>
                <a:ea typeface="微软雅黑" panose="020B0503020204020204" pitchFamily="34" charset="-122"/>
              </a:rPr>
              <a:t>过拟合及其解决方法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9327945"/>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7455F-5655-457A-9EDB-0584C584762D}"/>
              </a:ext>
            </a:extLst>
          </p:cNvPr>
          <p:cNvSpPr txBox="1"/>
          <p:nvPr/>
        </p:nvSpPr>
        <p:spPr>
          <a:xfrm>
            <a:off x="409203" y="1488554"/>
            <a:ext cx="11373594" cy="2462213"/>
          </a:xfrm>
          <a:prstGeom prst="rect">
            <a:avLst/>
          </a:prstGeom>
          <a:noFill/>
        </p:spPr>
        <p:txBody>
          <a:bodyPr wrap="square" rtlCol="0">
            <a:spAutoFit/>
          </a:bodyPr>
          <a:lstStyle/>
          <a:p>
            <a:r>
              <a:rPr lang="zh-CN" altLang="en-US" sz="2200" b="1" dirty="0"/>
              <a:t>解决过拟合的方法之三</a:t>
            </a:r>
            <a:r>
              <a:rPr lang="zh-CN" altLang="en-US" sz="2200" dirty="0"/>
              <a:t>：</a:t>
            </a:r>
            <a:r>
              <a:rPr lang="zh-CN" altLang="zh-CN" sz="2200" b="1" dirty="0"/>
              <a:t>丢弃法</a:t>
            </a:r>
            <a:r>
              <a:rPr lang="zh-CN" altLang="en-US" sz="2200" b="1" dirty="0"/>
              <a:t>，</a:t>
            </a:r>
            <a:r>
              <a:rPr lang="zh-CN" altLang="zh-CN" sz="2200" dirty="0"/>
              <a:t>实际上就是</a:t>
            </a:r>
            <a:r>
              <a:rPr lang="en-US" altLang="zh-CN" sz="2200" dirty="0"/>
              <a:t>Dropout</a:t>
            </a:r>
            <a:r>
              <a:rPr lang="zh-CN" altLang="zh-CN" sz="2200" dirty="0"/>
              <a:t>方法，它的基本原理就是在训练的时候按既定的比例随机冻结部分神经元，以避免部分神经过于</a:t>
            </a:r>
            <a:r>
              <a:rPr lang="en-US" altLang="zh-CN" sz="2200" dirty="0"/>
              <a:t>“</a:t>
            </a:r>
            <a:r>
              <a:rPr lang="zh-CN" altLang="zh-CN" sz="2200" dirty="0"/>
              <a:t>强势</a:t>
            </a:r>
            <a:r>
              <a:rPr lang="en-US" altLang="zh-CN" sz="2200" dirty="0"/>
              <a:t>”</a:t>
            </a:r>
            <a:r>
              <a:rPr lang="zh-CN" altLang="zh-CN" sz="2200" dirty="0"/>
              <a:t>而导致其他神经元失去功能，从而保证神经元的多样化，减缓过拟合问题。</a:t>
            </a:r>
            <a:endParaRPr lang="en-US" altLang="zh-CN" sz="2200" dirty="0"/>
          </a:p>
          <a:p>
            <a:endParaRPr lang="en-US" altLang="zh-CN" sz="2200" b="1" dirty="0"/>
          </a:p>
          <a:p>
            <a:r>
              <a:rPr lang="zh-CN" altLang="en-US" sz="2200" b="1" dirty="0"/>
              <a:t>说明</a:t>
            </a:r>
            <a:r>
              <a:rPr lang="zh-CN" altLang="en-US" sz="2200" dirty="0"/>
              <a:t>：</a:t>
            </a:r>
            <a:r>
              <a:rPr lang="zh-CN" altLang="zh-CN" sz="2200" dirty="0"/>
              <a:t>过拟合是样本过少造成的，因此也可以通过数据增强的方法来补充更多的样本数据，从而在源头上解决过拟合问题。</a:t>
            </a:r>
            <a:endParaRPr lang="en-US" altLang="zh-CN" sz="2200" dirty="0"/>
          </a:p>
          <a:p>
            <a:endParaRPr lang="zh-CN" altLang="zh-CN" sz="2200" b="1" dirty="0"/>
          </a:p>
        </p:txBody>
      </p:sp>
      <p:sp>
        <p:nvSpPr>
          <p:cNvPr id="5" name="Rectangle 8">
            <a:extLst>
              <a:ext uri="{FF2B5EF4-FFF2-40B4-BE49-F238E27FC236}">
                <a16:creationId xmlns:a16="http://schemas.microsoft.com/office/drawing/2014/main" id="{0FCBD9CE-D89B-4047-A8C9-8297B8334503}"/>
              </a:ext>
            </a:extLst>
          </p:cNvPr>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4.4  </a:t>
            </a:r>
            <a:r>
              <a:rPr lang="zh-CN" altLang="zh-CN" sz="3200" b="1" dirty="0">
                <a:solidFill>
                  <a:prstClr val="white"/>
                </a:solidFill>
                <a:latin typeface="微软雅黑" panose="020B0503020204020204" pitchFamily="34" charset="-122"/>
                <a:ea typeface="微软雅黑" panose="020B0503020204020204" pitchFamily="34" charset="-122"/>
              </a:rPr>
              <a:t>过拟合及其解决方法</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1462889"/>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4.5  </a:t>
            </a:r>
            <a:r>
              <a:rPr lang="zh-CN" altLang="zh-CN" sz="3200" b="1" dirty="0">
                <a:solidFill>
                  <a:prstClr val="white"/>
                </a:solidFill>
                <a:latin typeface="微软雅黑" panose="020B0503020204020204" pitchFamily="34" charset="-122"/>
                <a:ea typeface="微软雅黑" panose="020B0503020204020204" pitchFamily="34" charset="-122"/>
              </a:rPr>
              <a:t>本章小结</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2950272" y="1344174"/>
            <a:ext cx="4942443" cy="4549835"/>
          </a:xfrm>
          <a:prstGeom prst="rect">
            <a:avLst/>
          </a:prstGeom>
          <a:noFill/>
        </p:spPr>
        <p:txBody>
          <a:bodyPr wrap="square" rtlCol="0">
            <a:spAutoFit/>
          </a:bodyPr>
          <a:lstStyle/>
          <a:p>
            <a:pPr>
              <a:lnSpc>
                <a:spcPct val="150000"/>
              </a:lnSpc>
            </a:pPr>
            <a:r>
              <a:rPr lang="zh-CN" altLang="zh-CN" sz="2800" b="1" dirty="0"/>
              <a:t>本章内容：</a:t>
            </a:r>
          </a:p>
          <a:p>
            <a:pPr marL="457200" indent="-457200">
              <a:lnSpc>
                <a:spcPct val="150000"/>
              </a:lnSpc>
              <a:buFont typeface="Wingdings" panose="05000000000000000000" pitchFamily="2" charset="2"/>
              <a:buChar char="l"/>
            </a:pPr>
            <a:r>
              <a:rPr lang="zh-CN" altLang="zh-CN" sz="2800" dirty="0"/>
              <a:t>单通道卷积</a:t>
            </a:r>
          </a:p>
          <a:p>
            <a:pPr marL="457200" indent="-457200">
              <a:lnSpc>
                <a:spcPct val="150000"/>
              </a:lnSpc>
              <a:buFont typeface="Wingdings" panose="05000000000000000000" pitchFamily="2" charset="2"/>
              <a:buChar char="l"/>
            </a:pPr>
            <a:r>
              <a:rPr lang="zh-CN" altLang="zh-CN" sz="2800" dirty="0"/>
              <a:t>多通道卷积</a:t>
            </a:r>
          </a:p>
          <a:p>
            <a:pPr marL="457200" indent="-457200">
              <a:lnSpc>
                <a:spcPct val="150000"/>
              </a:lnSpc>
              <a:buFont typeface="Wingdings" panose="05000000000000000000" pitchFamily="2" charset="2"/>
              <a:buChar char="l"/>
            </a:pPr>
            <a:r>
              <a:rPr lang="zh-CN" altLang="zh-CN" sz="2800" dirty="0"/>
              <a:t>池化方法</a:t>
            </a:r>
          </a:p>
          <a:p>
            <a:pPr marL="457200" indent="-457200">
              <a:lnSpc>
                <a:spcPct val="150000"/>
              </a:lnSpc>
              <a:buFont typeface="Wingdings" panose="05000000000000000000" pitchFamily="2" charset="2"/>
              <a:buChar char="l"/>
            </a:pPr>
            <a:r>
              <a:rPr lang="zh-CN" altLang="zh-CN" sz="2800" dirty="0"/>
              <a:t>卷积神经网络的设计方法</a:t>
            </a:r>
          </a:p>
          <a:p>
            <a:pPr marL="457200" indent="-457200">
              <a:lnSpc>
                <a:spcPct val="150000"/>
              </a:lnSpc>
              <a:buFont typeface="Wingdings" panose="05000000000000000000" pitchFamily="2" charset="2"/>
              <a:buChar char="l"/>
            </a:pPr>
            <a:r>
              <a:rPr lang="zh-CN" altLang="zh-CN" sz="2800" dirty="0"/>
              <a:t>过拟合问题及其解决方法</a:t>
            </a:r>
          </a:p>
          <a:p>
            <a:pPr>
              <a:lnSpc>
                <a:spcPct val="150000"/>
              </a:lnSpc>
            </a:pPr>
            <a:endParaRPr lang="zh-CN" altLang="zh-CN" sz="2800" b="1" dirty="0"/>
          </a:p>
        </p:txBody>
      </p:sp>
    </p:spTree>
    <p:extLst>
      <p:ext uri="{BB962C8B-B14F-4D97-AF65-F5344CB8AC3E}">
        <p14:creationId xmlns:p14="http://schemas.microsoft.com/office/powerpoint/2010/main" val="38621379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778000"/>
            <a:ext cx="11013440" cy="5170646"/>
          </a:xfrm>
          <a:prstGeom prst="rect">
            <a:avLst/>
          </a:prstGeom>
          <a:noFill/>
        </p:spPr>
        <p:txBody>
          <a:bodyPr wrap="square" rtlCol="0">
            <a:spAutoFit/>
          </a:bodyPr>
          <a:lstStyle/>
          <a:p>
            <a:r>
              <a:rPr lang="zh-CN" altLang="zh-CN" sz="2200" dirty="0"/>
              <a:t>程序运行完毕后，在笔者计算机上输出如下结果：</a:t>
            </a:r>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r>
              <a:rPr lang="zh-CN" altLang="zh-CN" sz="2200" dirty="0"/>
              <a:t>笔者计算机带有</a:t>
            </a:r>
            <a:r>
              <a:rPr lang="en-US" altLang="zh-CN" sz="2200" dirty="0"/>
              <a:t>GPU</a:t>
            </a:r>
            <a:r>
              <a:rPr lang="zh-CN" altLang="zh-CN" sz="2200" dirty="0"/>
              <a:t>卡，运行时间为</a:t>
            </a:r>
            <a:r>
              <a:rPr lang="en-US" altLang="zh-CN" sz="2200" dirty="0"/>
              <a:t>149.7</a:t>
            </a:r>
            <a:r>
              <a:rPr lang="zh-CN" altLang="zh-CN" sz="2200" dirty="0"/>
              <a:t>秒。如果在</a:t>
            </a:r>
            <a:r>
              <a:rPr lang="en-US" altLang="zh-CN" sz="2200" dirty="0"/>
              <a:t>CPU</a:t>
            </a:r>
            <a:r>
              <a:rPr lang="zh-CN" altLang="zh-CN" sz="2200" dirty="0"/>
              <a:t>上运行，运行时间为</a:t>
            </a:r>
            <a:r>
              <a:rPr lang="en-US" altLang="zh-CN" sz="2200" dirty="0"/>
              <a:t>375.1</a:t>
            </a:r>
            <a:r>
              <a:rPr lang="zh-CN" altLang="zh-CN" sz="2200" dirty="0"/>
              <a:t>秒，是前者的</a:t>
            </a:r>
            <a:r>
              <a:rPr lang="en-US" altLang="zh-CN" sz="2200" dirty="0"/>
              <a:t>2.5</a:t>
            </a:r>
            <a:r>
              <a:rPr lang="zh-CN" altLang="zh-CN" sz="2200" dirty="0"/>
              <a:t>倍。这说明，</a:t>
            </a:r>
            <a:r>
              <a:rPr lang="en-US" altLang="zh-CN" sz="2200" dirty="0"/>
              <a:t>GPU</a:t>
            </a:r>
            <a:r>
              <a:rPr lang="zh-CN" altLang="zh-CN" sz="2200" dirty="0"/>
              <a:t>可以加倍提速网络程序的运行速度。</a:t>
            </a:r>
            <a:endParaRPr lang="en-US" altLang="zh-CN" sz="2200" dirty="0"/>
          </a:p>
          <a:p>
            <a:endParaRPr lang="en-US" altLang="zh-CN" sz="2200" dirty="0"/>
          </a:p>
          <a:p>
            <a:r>
              <a:rPr lang="zh-CN" altLang="zh-CN" sz="2200" dirty="0"/>
              <a:t>上面程序是一个完整的程序，包括训练过程和测试过程。只要网络畅通（第一次运行时需要下载数据集，故需要网络，此后再运行就不再需要网络了），不用做任何</a:t>
            </a:r>
            <a:r>
              <a:rPr lang="en-US" altLang="zh-CN" sz="2200" dirty="0"/>
              <a:t>“</a:t>
            </a:r>
            <a:r>
              <a:rPr lang="zh-CN" altLang="zh-CN" sz="2200" dirty="0"/>
              <a:t>数据安装</a:t>
            </a:r>
            <a:r>
              <a:rPr lang="en-US" altLang="zh-CN" sz="2200" dirty="0"/>
              <a:t>”</a:t>
            </a:r>
            <a:r>
              <a:rPr lang="zh-CN" altLang="zh-CN" sz="2200" dirty="0"/>
              <a:t>即可运行，并输出相应的测试结果。</a:t>
            </a:r>
          </a:p>
          <a:p>
            <a:endParaRPr lang="zh-CN" altLang="zh-CN" sz="2200" dirty="0"/>
          </a:p>
          <a:p>
            <a:endParaRPr lang="zh-CN" altLang="zh-CN" sz="2200" dirty="0"/>
          </a:p>
        </p:txBody>
      </p:sp>
      <p:pic>
        <p:nvPicPr>
          <p:cNvPr id="3" name="图片 2">
            <a:extLst>
              <a:ext uri="{FF2B5EF4-FFF2-40B4-BE49-F238E27FC236}">
                <a16:creationId xmlns:a16="http://schemas.microsoft.com/office/drawing/2014/main" id="{1E3BAB80-ADA1-4DC2-9B3B-FB851E23D198}"/>
              </a:ext>
            </a:extLst>
          </p:cNvPr>
          <p:cNvPicPr>
            <a:picLocks noChangeAspect="1"/>
          </p:cNvPicPr>
          <p:nvPr/>
        </p:nvPicPr>
        <p:blipFill>
          <a:blip r:embed="rId3"/>
          <a:stretch>
            <a:fillRect/>
          </a:stretch>
        </p:blipFill>
        <p:spPr>
          <a:xfrm>
            <a:off x="2008187" y="2516822"/>
            <a:ext cx="6529427" cy="1171258"/>
          </a:xfrm>
          <a:prstGeom prst="rect">
            <a:avLst/>
          </a:prstGeom>
        </p:spPr>
      </p:pic>
    </p:spTree>
    <p:extLst>
      <p:ext uri="{BB962C8B-B14F-4D97-AF65-F5344CB8AC3E}">
        <p14:creationId xmlns:p14="http://schemas.microsoft.com/office/powerpoint/2010/main" val="59468678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4.1  </a:t>
            </a:r>
            <a:r>
              <a:rPr lang="zh-CN" altLang="zh-CN" sz="3200" b="1" dirty="0">
                <a:solidFill>
                  <a:prstClr val="white"/>
                </a:solidFill>
                <a:latin typeface="微软雅黑" panose="020B0503020204020204" pitchFamily="34" charset="-122"/>
                <a:ea typeface="微软雅黑" panose="020B0503020204020204" pitchFamily="34" charset="-122"/>
              </a:rPr>
              <a:t>一个简单的卷积神经网络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zh-CN" sz="3200" b="1" dirty="0">
                <a:solidFill>
                  <a:prstClr val="white"/>
                </a:solidFill>
                <a:latin typeface="微软雅黑" panose="020B0503020204020204" pitchFamily="34" charset="-122"/>
                <a:ea typeface="微软雅黑" panose="020B0503020204020204" pitchFamily="34" charset="-122"/>
              </a:rPr>
              <a:t>手写数字识别</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4.1.2  </a:t>
            </a:r>
            <a:r>
              <a:rPr lang="zh-CN" altLang="zh-CN" sz="2800" b="1" dirty="0">
                <a:solidFill>
                  <a:srgbClr val="C00000"/>
                </a:solidFill>
              </a:rPr>
              <a:t>代码解释</a:t>
            </a:r>
          </a:p>
        </p:txBody>
      </p:sp>
      <p:sp>
        <p:nvSpPr>
          <p:cNvPr id="2" name="文本框 1">
            <a:extLst>
              <a:ext uri="{FF2B5EF4-FFF2-40B4-BE49-F238E27FC236}">
                <a16:creationId xmlns:a16="http://schemas.microsoft.com/office/drawing/2014/main" id="{3FD19DC2-30B7-4737-AF6B-4C953CDEC652}"/>
              </a:ext>
            </a:extLst>
          </p:cNvPr>
          <p:cNvSpPr txBox="1"/>
          <p:nvPr/>
        </p:nvSpPr>
        <p:spPr>
          <a:xfrm>
            <a:off x="538480" y="1696720"/>
            <a:ext cx="11013440" cy="1056251"/>
          </a:xfrm>
          <a:prstGeom prst="rect">
            <a:avLst/>
          </a:prstGeom>
          <a:noFill/>
        </p:spPr>
        <p:txBody>
          <a:bodyPr wrap="square" rtlCol="0">
            <a:spAutoFit/>
          </a:bodyPr>
          <a:lstStyle/>
          <a:p>
            <a:pPr>
              <a:lnSpc>
                <a:spcPct val="150000"/>
              </a:lnSpc>
            </a:pPr>
            <a:r>
              <a:rPr lang="zh-CN" altLang="en-US" sz="2200" b="1" dirty="0"/>
              <a:t>网络结构</a:t>
            </a:r>
            <a:r>
              <a:rPr lang="zh-CN" altLang="zh-CN" sz="2200" dirty="0"/>
              <a:t>：一部分是由两个卷积层和一个池化层构成的</a:t>
            </a:r>
            <a:r>
              <a:rPr lang="zh-CN" altLang="zh-CN" sz="2200" b="1" dirty="0"/>
              <a:t>卷积网络</a:t>
            </a:r>
            <a:r>
              <a:rPr lang="zh-CN" altLang="zh-CN" sz="2200" dirty="0"/>
              <a:t>，另一部分是由两个网络层构成的</a:t>
            </a:r>
            <a:r>
              <a:rPr lang="zh-CN" altLang="zh-CN" sz="2200" b="1" dirty="0"/>
              <a:t>全连接网络</a:t>
            </a:r>
            <a:r>
              <a:rPr lang="zh-CN" altLang="en-US" sz="2200" dirty="0"/>
              <a:t>：</a:t>
            </a:r>
          </a:p>
        </p:txBody>
      </p:sp>
      <p:pic>
        <p:nvPicPr>
          <p:cNvPr id="6" name="图片 5">
            <a:extLst>
              <a:ext uri="{FF2B5EF4-FFF2-40B4-BE49-F238E27FC236}">
                <a16:creationId xmlns:a16="http://schemas.microsoft.com/office/drawing/2014/main" id="{A41FD788-7562-42CF-B640-7166DF4F5343}"/>
              </a:ext>
            </a:extLst>
          </p:cNvPr>
          <p:cNvPicPr/>
          <p:nvPr/>
        </p:nvPicPr>
        <p:blipFill rotWithShape="1">
          <a:blip r:embed="rId3" cstate="print"/>
          <a:srcRect l="8808" t="24889" r="8124" b="12310"/>
          <a:stretch/>
        </p:blipFill>
        <p:spPr bwMode="auto">
          <a:xfrm>
            <a:off x="2076767" y="2877431"/>
            <a:ext cx="7118033" cy="33912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8720658"/>
      </p:ext>
    </p:extLst>
  </p:cSld>
  <p:clrMapOvr>
    <a:masterClrMapping/>
  </p:clrMapOvr>
  <p:transition spd="slow"/>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indent="266700" algn="just">
          <a:spcAft>
            <a:spcPts val="0"/>
          </a:spcAft>
          <a:defRPr sz="2200" kern="100" dirty="0">
            <a:latin typeface="Times New Roman" panose="02020603050405020304" pitchFamily="18" charset="0"/>
            <a:ea typeface="宋体" panose="02010600030101010101" pitchFamily="2" charset="-122"/>
            <a:cs typeface="Times New Roman" panose="02020603050405020304" pitchFamily="18" charset="0"/>
          </a:defRPr>
        </a:defPPr>
      </a:lstStyle>
    </a:spDef>
    <a:txDef>
      <a:spPr>
        <a:noFill/>
      </a:spPr>
      <a:bodyPr wrap="square" rtlCol="0">
        <a:spAutoFit/>
      </a:bodyPr>
      <a:lstStyle>
        <a:defPPr algn="l">
          <a:lnSpc>
            <a:spcPct val="150000"/>
          </a:lnSpc>
          <a:defRPr sz="2800"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6419</TotalTime>
  <Words>7130</Words>
  <Application>Microsoft Office PowerPoint</Application>
  <PresentationFormat>宽屏</PresentationFormat>
  <Paragraphs>718</Paragraphs>
  <Slides>75</Slides>
  <Notes>75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等线</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Zupeng</dc:creator>
  <cp:lastModifiedBy>祖强 蒙</cp:lastModifiedBy>
  <cp:revision>773</cp:revision>
  <cp:lastPrinted>2023-06-09T00:39:37Z</cp:lastPrinted>
  <dcterms:created xsi:type="dcterms:W3CDTF">2021-09-16T07:49:00Z</dcterms:created>
  <dcterms:modified xsi:type="dcterms:W3CDTF">2023-07-03T00:45:06Z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61C4F435FECE4C85AAF4AB73BC1EE6EA</vt:lpwstr>
  </property>
  <property fmtid="{D5CDD505-2E9C-101B-9397-08002B2CF9AE}" pid="3" name="KSOProductBuildVer">
    <vt:lpwstr>2052-11.1.0.10938</vt:lpwstr>
  </property>
</Properties>
</file>