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3" r:id="rId1"/>
  </p:sldMasterIdLst>
  <p:notesMasterIdLst>
    <p:notesMasterId r:id="rId56"/>
  </p:notesMasterIdLst>
  <p:handoutMasterIdLst>
    <p:handoutMasterId r:id="rId57"/>
  </p:handoutMasterIdLst>
  <p:sldIdLst>
    <p:sldId id="565" r:id="rId2"/>
    <p:sldId id="604" r:id="rId3"/>
    <p:sldId id="605" r:id="rId4"/>
    <p:sldId id="566" r:id="rId5"/>
    <p:sldId id="609" r:id="rId6"/>
    <p:sldId id="610" r:id="rId7"/>
    <p:sldId id="611" r:id="rId8"/>
    <p:sldId id="613" r:id="rId9"/>
    <p:sldId id="684" r:id="rId10"/>
    <p:sldId id="686" r:id="rId11"/>
    <p:sldId id="685" r:id="rId12"/>
    <p:sldId id="687" r:id="rId13"/>
    <p:sldId id="688" r:id="rId14"/>
    <p:sldId id="614" r:id="rId15"/>
    <p:sldId id="691" r:id="rId16"/>
    <p:sldId id="622" r:id="rId17"/>
    <p:sldId id="692" r:id="rId18"/>
    <p:sldId id="736" r:id="rId19"/>
    <p:sldId id="696" r:id="rId20"/>
    <p:sldId id="735" r:id="rId21"/>
    <p:sldId id="697" r:id="rId22"/>
    <p:sldId id="698" r:id="rId23"/>
    <p:sldId id="699" r:id="rId24"/>
    <p:sldId id="704" r:id="rId25"/>
    <p:sldId id="701" r:id="rId26"/>
    <p:sldId id="705" r:id="rId27"/>
    <p:sldId id="706" r:id="rId28"/>
    <p:sldId id="734" r:id="rId29"/>
    <p:sldId id="702" r:id="rId30"/>
    <p:sldId id="707" r:id="rId31"/>
    <p:sldId id="708" r:id="rId32"/>
    <p:sldId id="709" r:id="rId33"/>
    <p:sldId id="710" r:id="rId34"/>
    <p:sldId id="711" r:id="rId35"/>
    <p:sldId id="712" r:id="rId36"/>
    <p:sldId id="713" r:id="rId37"/>
    <p:sldId id="714" r:id="rId38"/>
    <p:sldId id="715" r:id="rId39"/>
    <p:sldId id="732" r:id="rId40"/>
    <p:sldId id="716" r:id="rId41"/>
    <p:sldId id="717" r:id="rId42"/>
    <p:sldId id="718" r:id="rId43"/>
    <p:sldId id="719" r:id="rId44"/>
    <p:sldId id="720" r:id="rId45"/>
    <p:sldId id="721" r:id="rId46"/>
    <p:sldId id="723" r:id="rId47"/>
    <p:sldId id="724" r:id="rId48"/>
    <p:sldId id="725" r:id="rId49"/>
    <p:sldId id="726" r:id="rId50"/>
    <p:sldId id="727" r:id="rId51"/>
    <p:sldId id="728" r:id="rId52"/>
    <p:sldId id="729" r:id="rId53"/>
    <p:sldId id="731" r:id="rId54"/>
    <p:sldId id="675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8" userDrawn="1">
          <p15:clr>
            <a:srgbClr val="A4A3A4"/>
          </p15:clr>
        </p15:guide>
        <p15:guide id="2" pos="40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 lin" initials="yl" lastIdx="1" clrIdx="0"/>
  <p:cmAuthor id="2" name="DELL" initials="D" lastIdx="3" clrIdx="1"/>
  <p:cmAuthor id="3" name="asus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FF"/>
    <a:srgbClr val="3D31D7"/>
    <a:srgbClr val="003366"/>
    <a:srgbClr val="F46802"/>
    <a:srgbClr val="0070C0"/>
    <a:srgbClr val="808080"/>
    <a:srgbClr val="FBE5D6"/>
    <a:srgbClr val="FFF9E7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3850" autoAdjust="0"/>
  </p:normalViewPr>
  <p:slideViewPr>
    <p:cSldViewPr snapToGrid="0" snapToObjects="1">
      <p:cViewPr varScale="1">
        <p:scale>
          <a:sx n="67" d="100"/>
          <a:sy n="67" d="100"/>
        </p:scale>
        <p:origin x="680" y="40"/>
      </p:cViewPr>
      <p:guideLst>
        <p:guide orient="horz" pos="2058"/>
        <p:guide pos="40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0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0AD39-BAEA-45DE-A9EE-2D5EF9602197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D1BDB-4B2A-4DBF-A740-A071008DF23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652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316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131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195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202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155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5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765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877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1020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21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552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00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034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997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70608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843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0825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19432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6256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114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492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283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4213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0498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8423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6734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21362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9126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9968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14882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730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398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47C38A-6680-41D6-AC97-F82406C003C7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586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2231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3574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1583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1510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8066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656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7264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8796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9830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2912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765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40084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03259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6080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52080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79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466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112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056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1390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686082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87874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91927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59"/>
          <p:cNvSpPr/>
          <p:nvPr userDrawn="1"/>
        </p:nvSpPr>
        <p:spPr>
          <a:xfrm>
            <a:off x="-24679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21" tIns="32411" rIns="64821" bIns="32411" rtlCol="0" anchor="ctr"/>
          <a:lstStyle/>
          <a:p>
            <a:pPr algn="ctr"/>
            <a:endParaRPr lang="zh-CN" altLang="en-US" sz="1277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B8389E-5966-43B9-B3A0-E7AAACAB77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793" t="3704" r="17232" b="4677"/>
          <a:stretch/>
        </p:blipFill>
        <p:spPr>
          <a:xfrm>
            <a:off x="11246177" y="129390"/>
            <a:ext cx="602787" cy="863261"/>
          </a:xfrm>
          <a:prstGeom prst="rect">
            <a:avLst/>
          </a:prstGeom>
        </p:spPr>
      </p:pic>
      <p:sp>
        <p:nvSpPr>
          <p:cNvPr id="7" name="矩形 59">
            <a:extLst>
              <a:ext uri="{FF2B5EF4-FFF2-40B4-BE49-F238E27FC236}">
                <a16:creationId xmlns:a16="http://schemas.microsoft.com/office/drawing/2014/main" id="{E704EE6E-D027-4759-A13B-5C958CD260E8}"/>
              </a:ext>
            </a:extLst>
          </p:cNvPr>
          <p:cNvSpPr/>
          <p:nvPr userDrawn="1"/>
        </p:nvSpPr>
        <p:spPr>
          <a:xfrm>
            <a:off x="0" y="6451600"/>
            <a:ext cx="12216680" cy="4064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21" tIns="32411" rIns="64821" bIns="32411" rtlCol="0" anchor="ctr"/>
          <a:lstStyle/>
          <a:p>
            <a:pPr algn="ctr"/>
            <a:endParaRPr lang="zh-CN" altLang="en-US" sz="1277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11871B3-863C-4E1D-90F9-F1AA75BE988F}"/>
              </a:ext>
            </a:extLst>
          </p:cNvPr>
          <p:cNvSpPr/>
          <p:nvPr userDrawn="1"/>
        </p:nvSpPr>
        <p:spPr>
          <a:xfrm>
            <a:off x="86360" y="6442278"/>
            <a:ext cx="1027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蒙祖强，欧元汉 编著. 深度学习理论与应用. 北京: 清华大学出版社，2023年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月.</a:t>
            </a:r>
          </a:p>
        </p:txBody>
      </p:sp>
    </p:spTree>
    <p:extLst>
      <p:ext uri="{BB962C8B-B14F-4D97-AF65-F5344CB8AC3E}">
        <p14:creationId xmlns:p14="http://schemas.microsoft.com/office/powerpoint/2010/main" val="1316932493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5859708"/>
            <a:ext cx="12192000" cy="99829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FF1D1D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线连接符 4"/>
          <p:cNvCxnSpPr/>
          <p:nvPr userDrawn="1"/>
        </p:nvCxnSpPr>
        <p:spPr>
          <a:xfrm>
            <a:off x="0" y="713987"/>
            <a:ext cx="12192000" cy="0"/>
          </a:xfrm>
          <a:prstGeom prst="line">
            <a:avLst/>
          </a:prstGeom>
          <a:ln w="444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线连接符 4"/>
          <p:cNvCxnSpPr/>
          <p:nvPr userDrawn="1"/>
        </p:nvCxnSpPr>
        <p:spPr>
          <a:xfrm>
            <a:off x="0" y="713987"/>
            <a:ext cx="12192000" cy="0"/>
          </a:xfrm>
          <a:prstGeom prst="line">
            <a:avLst/>
          </a:prstGeom>
          <a:ln w="444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内容页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79" y="0"/>
            <a:ext cx="12216680" cy="1268760"/>
          </a:xfrm>
          <a:prstGeom prst="rect">
            <a:avLst/>
          </a:prstGeom>
          <a:gradFill>
            <a:gsLst>
              <a:gs pos="100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 sz="180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277" y="325279"/>
            <a:ext cx="2643339" cy="727457"/>
          </a:xfrm>
          <a:prstGeom prst="rect">
            <a:avLst/>
          </a:prstGeom>
        </p:spPr>
      </p:pic>
      <p:sp>
        <p:nvSpPr>
          <p:cNvPr id="5" name="Freeform 57">
            <a:extLst>
              <a:ext uri="{FF2B5EF4-FFF2-40B4-BE49-F238E27FC236}">
                <a16:creationId xmlns:a16="http://schemas.microsoft.com/office/drawing/2014/main" id="{55A805DC-7476-4A14-88EC-4309D52138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524625"/>
            <a:ext cx="12192000" cy="279400"/>
          </a:xfrm>
          <a:custGeom>
            <a:avLst/>
            <a:gdLst>
              <a:gd name="T0" fmla="*/ 0 w 5650"/>
              <a:gd name="T1" fmla="*/ 279400 h 176"/>
              <a:gd name="T2" fmla="*/ 9144000 w 5650"/>
              <a:gd name="T3" fmla="*/ 268288 h 176"/>
              <a:gd name="T4" fmla="*/ 9137526 w 5650"/>
              <a:gd name="T5" fmla="*/ 150813 h 176"/>
              <a:gd name="T6" fmla="*/ 2392006 w 5650"/>
              <a:gd name="T7" fmla="*/ 150813 h 176"/>
              <a:gd name="T8" fmla="*/ 2131442 w 5650"/>
              <a:gd name="T9" fmla="*/ 4763 h 176"/>
              <a:gd name="T10" fmla="*/ 0 w 5650"/>
              <a:gd name="T11" fmla="*/ 0 h 176"/>
              <a:gd name="T12" fmla="*/ 0 w 5650"/>
              <a:gd name="T13" fmla="*/ 279400 h 1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50"/>
              <a:gd name="T22" fmla="*/ 0 h 176"/>
              <a:gd name="T23" fmla="*/ 5650 w 5650"/>
              <a:gd name="T24" fmla="*/ 176 h 17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rgbClr val="AACDF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ctr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i="1" u="sng">
              <a:solidFill>
                <a:srgbClr val="1D528D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7" name="Rectangle 58">
            <a:extLst>
              <a:ext uri="{FF2B5EF4-FFF2-40B4-BE49-F238E27FC236}">
                <a16:creationId xmlns:a16="http://schemas.microsoft.com/office/drawing/2014/main" id="{1F109270-1D57-4735-AC41-A9BFE87C3042}"/>
              </a:ext>
            </a:extLst>
          </p:cNvPr>
          <p:cNvSpPr>
            <a:spLocks noChangeArrowheads="1"/>
          </p:cNvSpPr>
          <p:nvPr userDrawn="1"/>
        </p:nvSpPr>
        <p:spPr bwMode="auto">
          <a:xfrm flipV="1">
            <a:off x="0" y="6769100"/>
            <a:ext cx="12194117" cy="115888"/>
          </a:xfrm>
          <a:prstGeom prst="rect">
            <a:avLst/>
          </a:prstGeom>
          <a:gradFill>
            <a:gsLst>
              <a:gs pos="100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endParaRPr kumimoji="1" lang="zh-CN" altLang="en-US" sz="1600" b="1" i="1" u="sng">
              <a:solidFill>
                <a:srgbClr val="1D528D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5195984-EB24-455E-B3CF-87A4AB0E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867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27">
          <p15:clr>
            <a:srgbClr val="FBAE40"/>
          </p15:clr>
        </p15:guide>
        <p15:guide id="2" pos="1275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27" y="0"/>
            <a:ext cx="3359697" cy="6858000"/>
          </a:xfrm>
          <a:prstGeom prst="rect">
            <a:avLst/>
          </a:prstGeom>
          <a:gradFill>
            <a:gsLst>
              <a:gs pos="100000">
                <a:schemeClr val="accent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zh-CN" altLang="en-US" sz="1800"/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19" y="5877273"/>
            <a:ext cx="2064569" cy="611688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95984-EB24-455E-B3CF-87A4AB0EDB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58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27">
          <p15:clr>
            <a:srgbClr val="FBAE40"/>
          </p15:clr>
        </p15:guide>
        <p15:guide id="2" pos="1275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2726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05321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283445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89995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9172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39568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75795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8014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9D0B8-F45F-8340-8E14-0C3590D21983}" type="datetimeFigureOut">
              <a:rPr kumimoji="1" lang="zh-CN" altLang="en-US" smtClean="0"/>
              <a:t>2023/7/3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36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  <p:sldLayoutId id="2147483649" r:id="rId13"/>
    <p:sldLayoutId id="2147483650" r:id="rId14"/>
    <p:sldLayoutId id="2147483677" r:id="rId15"/>
    <p:sldLayoutId id="2147483678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3296"/>
            <a:ext cx="12217400" cy="86409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r="1004"/>
          <a:stretch/>
        </p:blipFill>
        <p:spPr>
          <a:xfrm>
            <a:off x="1" y="0"/>
            <a:ext cx="12192000" cy="15438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r="1004"/>
          <a:stretch/>
        </p:blipFill>
        <p:spPr>
          <a:xfrm>
            <a:off x="-496" y="6093296"/>
            <a:ext cx="12192000" cy="86409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31BC06-0AA5-44C7-96A7-643C4138D719}"/>
              </a:ext>
            </a:extLst>
          </p:cNvPr>
          <p:cNvSpPr/>
          <p:nvPr/>
        </p:nvSpPr>
        <p:spPr>
          <a:xfrm>
            <a:off x="583704" y="1832570"/>
            <a:ext cx="106984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0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深度学习理论与应用</a:t>
            </a:r>
            <a:endParaRPr lang="en-US" altLang="zh-CN" sz="50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8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8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 Learning Theory and Applications</a:t>
            </a:r>
          </a:p>
          <a:p>
            <a:pPr algn="ctr"/>
            <a:endParaRPr lang="en-US" altLang="zh-CN" sz="38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800" b="1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5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蒙祖强，欧元汉  编著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AFE351-1634-454E-B25A-CE88A837C9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93" t="3704" r="17232" b="4677"/>
          <a:stretch/>
        </p:blipFill>
        <p:spPr>
          <a:xfrm>
            <a:off x="396239" y="95339"/>
            <a:ext cx="944881" cy="13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8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5.1.2  </a:t>
            </a:r>
            <a:r>
              <a:rPr lang="zh-CN" altLang="zh-CN" sz="2800" b="1" dirty="0">
                <a:solidFill>
                  <a:srgbClr val="C00000"/>
                </a:solidFill>
              </a:rPr>
              <a:t>代码解释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D19DC2-30B7-4737-AF6B-4C953CDEC652}"/>
              </a:ext>
            </a:extLst>
          </p:cNvPr>
          <p:cNvSpPr txBox="1"/>
          <p:nvPr/>
        </p:nvSpPr>
        <p:spPr>
          <a:xfrm>
            <a:off x="409203" y="1763850"/>
            <a:ext cx="11013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）使用下列语句冻结刚创建的模型 </a:t>
            </a:r>
            <a:r>
              <a:rPr lang="en-US" altLang="zh-CN" sz="2200" dirty="0"/>
              <a:t>vgg16 </a:t>
            </a:r>
            <a:r>
              <a:rPr lang="zh-CN" altLang="en-US" sz="2200" dirty="0"/>
              <a:t>的参数： </a:t>
            </a:r>
          </a:p>
          <a:p>
            <a:r>
              <a:rPr lang="en-US" altLang="zh-CN" sz="2200" dirty="0"/>
              <a:t>	</a:t>
            </a:r>
          </a:p>
          <a:p>
            <a:r>
              <a:rPr lang="en-US" altLang="zh-CN" sz="2200" dirty="0"/>
              <a:t>	</a:t>
            </a:r>
            <a:r>
              <a:rPr lang="en-US" altLang="zh-CN" sz="2200" dirty="0">
                <a:solidFill>
                  <a:srgbClr val="00B050"/>
                </a:solidFill>
              </a:rPr>
              <a:t>for </a:t>
            </a:r>
            <a:r>
              <a:rPr lang="en-US" altLang="zh-CN" sz="2200" dirty="0" err="1">
                <a:solidFill>
                  <a:srgbClr val="00B050"/>
                </a:solidFill>
              </a:rPr>
              <a:t>i,param</a:t>
            </a:r>
            <a:r>
              <a:rPr lang="en-US" altLang="zh-CN" sz="2200" dirty="0">
                <a:solidFill>
                  <a:srgbClr val="00B050"/>
                </a:solidFill>
              </a:rPr>
              <a:t> in enumerate(cat_dog_vgg16.parameters()): </a:t>
            </a:r>
            <a:endParaRPr lang="zh-CN" altLang="en-US" sz="2200" dirty="0">
              <a:solidFill>
                <a:srgbClr val="00B050"/>
              </a:solidFill>
            </a:endParaRPr>
          </a:p>
          <a:p>
            <a:r>
              <a:rPr lang="en-US" altLang="zh-CN" sz="2200" dirty="0">
                <a:solidFill>
                  <a:srgbClr val="00B050"/>
                </a:solidFill>
              </a:rPr>
              <a:t>		</a:t>
            </a:r>
            <a:r>
              <a:rPr lang="en-US" altLang="zh-CN" sz="2200" dirty="0" err="1">
                <a:solidFill>
                  <a:srgbClr val="00B050"/>
                </a:solidFill>
              </a:rPr>
              <a:t>param.requires_grad</a:t>
            </a:r>
            <a:r>
              <a:rPr lang="en-US" altLang="zh-CN" sz="2200" dirty="0">
                <a:solidFill>
                  <a:srgbClr val="00B050"/>
                </a:solidFill>
              </a:rPr>
              <a:t> = False #</a:t>
            </a:r>
            <a:r>
              <a:rPr lang="zh-CN" altLang="en-US" sz="2200" dirty="0">
                <a:solidFill>
                  <a:srgbClr val="00B050"/>
                </a:solidFill>
              </a:rPr>
              <a:t>冻结 </a:t>
            </a:r>
            <a:r>
              <a:rPr lang="en-US" altLang="zh-CN" sz="2200" dirty="0">
                <a:solidFill>
                  <a:srgbClr val="00B050"/>
                </a:solidFill>
              </a:rPr>
              <a:t>cat_dog_vgg16 </a:t>
            </a:r>
            <a:r>
              <a:rPr lang="zh-CN" altLang="en-US" sz="2200" dirty="0">
                <a:solidFill>
                  <a:srgbClr val="00B050"/>
                </a:solidFill>
              </a:rPr>
              <a:t>的所有参数 </a:t>
            </a:r>
          </a:p>
          <a:p>
            <a:endParaRPr lang="en-US" altLang="zh-CN" sz="2200" dirty="0"/>
          </a:p>
          <a:p>
            <a:r>
              <a:rPr lang="zh-CN" altLang="en-US" sz="2200" dirty="0"/>
              <a:t>如果一个参数的 </a:t>
            </a:r>
            <a:r>
              <a:rPr lang="en-US" altLang="zh-CN" sz="2200" dirty="0" err="1"/>
              <a:t>requires_grad</a:t>
            </a:r>
            <a:r>
              <a:rPr lang="en-US" altLang="zh-CN" sz="2200" dirty="0"/>
              <a:t> </a:t>
            </a:r>
            <a:r>
              <a:rPr lang="zh-CN" altLang="en-US" sz="2200" dirty="0"/>
              <a:t>属性值设置为 </a:t>
            </a:r>
            <a:r>
              <a:rPr lang="en-US" altLang="zh-CN" sz="2200" dirty="0"/>
              <a:t>False</a:t>
            </a:r>
            <a:r>
              <a:rPr lang="zh-CN" altLang="en-US" sz="2200" dirty="0"/>
              <a:t>，则该参数在训练过程中是不能被更 </a:t>
            </a:r>
          </a:p>
          <a:p>
            <a:r>
              <a:rPr lang="zh-CN" altLang="en-US" sz="2200" dirty="0"/>
              <a:t>新的，因而称为“冻结”。由于 </a:t>
            </a:r>
            <a:r>
              <a:rPr lang="en-US" altLang="zh-CN" sz="2200" dirty="0"/>
              <a:t>VGG16 </a:t>
            </a:r>
            <a:r>
              <a:rPr lang="zh-CN" altLang="en-US" sz="2200" dirty="0"/>
              <a:t>中的参数都是训练过的，已被实践证明是可行的，因 而在后面的训练过程中就不需要再训练了，而且 </a:t>
            </a:r>
            <a:r>
              <a:rPr lang="en-US" altLang="zh-CN" sz="2200" dirty="0"/>
              <a:t>VGG16 </a:t>
            </a:r>
            <a:r>
              <a:rPr lang="zh-CN" altLang="en-US" sz="2200" dirty="0"/>
              <a:t>中的参数量巨大，一般也没有条件 来训练它们。</a:t>
            </a:r>
            <a:endParaRPr lang="en-US" altLang="zh-CN" sz="2200" dirty="0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0058CD67-F128-29C5-0315-B882E65B3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个使用 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VGG16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的图像识别程序</a:t>
            </a:r>
          </a:p>
        </p:txBody>
      </p:sp>
    </p:spTree>
    <p:extLst>
      <p:ext uri="{BB962C8B-B14F-4D97-AF65-F5344CB8AC3E}">
        <p14:creationId xmlns:p14="http://schemas.microsoft.com/office/powerpoint/2010/main" val="297658830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5.1.2  </a:t>
            </a:r>
            <a:r>
              <a:rPr lang="zh-CN" altLang="zh-CN" sz="2800" b="1" dirty="0">
                <a:solidFill>
                  <a:srgbClr val="C00000"/>
                </a:solidFill>
              </a:rPr>
              <a:t>代码解释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D19DC2-30B7-4737-AF6B-4C953CDEC652}"/>
              </a:ext>
            </a:extLst>
          </p:cNvPr>
          <p:cNvSpPr txBox="1"/>
          <p:nvPr/>
        </p:nvSpPr>
        <p:spPr>
          <a:xfrm>
            <a:off x="409203" y="1881813"/>
            <a:ext cx="110134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用下列代码，可以查看模型中各层参数张量是否可以被训练： 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0058CD67-F128-29C5-0315-B882E65B3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个使用 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VGG16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的图像识别程序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D8F1C0-73A9-84AF-F8FC-BE37996A4C33}"/>
              </a:ext>
            </a:extLst>
          </p:cNvPr>
          <p:cNvSpPr txBox="1"/>
          <p:nvPr/>
        </p:nvSpPr>
        <p:spPr>
          <a:xfrm>
            <a:off x="409203" y="2429414"/>
            <a:ext cx="101471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for layer in cat_dog_vgg16.named_modules(): 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en-US" altLang="zh-CN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t = list(layer[1].parameters()) 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en-US" altLang="zh-CN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if </a:t>
            </a:r>
            <a:r>
              <a:rPr lang="en-US" altLang="zh-CN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len</a:t>
            </a:r>
            <a:r>
              <a:rPr lang="en-US" altLang="zh-CN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(t) == 0: #</a:t>
            </a:r>
            <a:r>
              <a:rPr lang="zh-CN" altLang="en-US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如果当前层没有训练参数，则 </a:t>
            </a:r>
            <a:r>
              <a:rPr lang="en-US" altLang="zh-CN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len</a:t>
            </a:r>
            <a:r>
              <a:rPr lang="en-US" altLang="zh-CN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(t) = 0 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en-US" altLang="zh-CN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	continue 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en-US" altLang="zh-CN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L = [] 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en-US" altLang="zh-CN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for param in layer[1].parameters(): 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en-US" altLang="zh-CN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L.append</a:t>
            </a:r>
            <a:r>
              <a:rPr lang="en-US" altLang="zh-CN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param.requires_grad</a:t>
            </a:r>
            <a:r>
              <a:rPr lang="en-US" altLang="zh-CN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) </a:t>
            </a:r>
            <a:endParaRPr lang="en-US" altLang="zh-CN" dirty="0">
              <a:solidFill>
                <a:srgbClr val="00B050"/>
              </a:solidFill>
            </a:endParaRPr>
          </a:p>
          <a:p>
            <a:pPr lvl="1"/>
            <a:r>
              <a:rPr lang="en-US" altLang="zh-CN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print(layer[0], ' ------------&gt; ',L) #True </a:t>
            </a:r>
            <a:r>
              <a:rPr lang="zh-CN" altLang="en-US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表示相应参数张量可训练，</a:t>
            </a:r>
            <a:r>
              <a:rPr lang="en-US" altLang="zh-CN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False </a:t>
            </a:r>
            <a:r>
              <a:rPr lang="zh-CN" altLang="en-US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表示不可以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7998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5.1.2  </a:t>
            </a:r>
            <a:r>
              <a:rPr lang="zh-CN" altLang="zh-CN" sz="2800" b="1" dirty="0">
                <a:solidFill>
                  <a:srgbClr val="C00000"/>
                </a:solidFill>
              </a:rPr>
              <a:t>代码解释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D19DC2-30B7-4737-AF6B-4C953CDEC652}"/>
              </a:ext>
            </a:extLst>
          </p:cNvPr>
          <p:cNvSpPr txBox="1"/>
          <p:nvPr/>
        </p:nvSpPr>
        <p:spPr>
          <a:xfrm>
            <a:off x="409203" y="1780520"/>
            <a:ext cx="110134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）对模型 </a:t>
            </a:r>
            <a:r>
              <a:rPr lang="en-US" altLang="zh-CN" sz="2200" dirty="0"/>
              <a:t>cat_dog_vgg16 </a:t>
            </a:r>
            <a:r>
              <a:rPr lang="zh-CN" altLang="en-US" sz="2200" dirty="0"/>
              <a:t>进行微调，改为适合本例识别任务的网络结构。先用下列 </a:t>
            </a:r>
          </a:p>
          <a:p>
            <a:r>
              <a:rPr lang="zh-CN" altLang="en-US" sz="2200" dirty="0"/>
              <a:t>语句打印出 </a:t>
            </a:r>
            <a:r>
              <a:rPr lang="en-US" altLang="zh-CN" sz="2200" dirty="0"/>
              <a:t>cat_dog_vgg16 </a:t>
            </a:r>
            <a:r>
              <a:rPr lang="zh-CN" altLang="en-US" sz="2200" dirty="0"/>
              <a:t>的层次结构： 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	print(cat_dog_vgg16) </a:t>
            </a:r>
          </a:p>
          <a:p>
            <a:endParaRPr lang="en-US" altLang="zh-CN" sz="2200" dirty="0"/>
          </a:p>
          <a:p>
            <a:r>
              <a:rPr lang="zh-CN" altLang="en-US" sz="2200" dirty="0"/>
              <a:t>结果如图所示（下页）。从图中可以看出，该网络有 </a:t>
            </a:r>
            <a:r>
              <a:rPr lang="en-US" altLang="zh-CN" sz="2200" dirty="0"/>
              <a:t>1000 </a:t>
            </a:r>
            <a:r>
              <a:rPr lang="zh-CN" altLang="en-US" sz="2200" dirty="0"/>
              <a:t>个输出，而本程序只需要两 </a:t>
            </a:r>
          </a:p>
          <a:p>
            <a:r>
              <a:rPr lang="zh-CN" altLang="en-US" sz="2200" dirty="0"/>
              <a:t>个输出，因而至少需要更改最后一层网络的输出结构。作为例子，本例修改最后面的两个全 连接层，即修改下面这两层： </a:t>
            </a:r>
          </a:p>
          <a:p>
            <a:r>
              <a:rPr lang="en-US" altLang="zh-CN" sz="2200" dirty="0"/>
              <a:t>	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	(3): Linear(</a:t>
            </a:r>
            <a:r>
              <a:rPr lang="en-US" altLang="zh-CN" sz="2200" dirty="0" err="1">
                <a:solidFill>
                  <a:srgbClr val="00B050"/>
                </a:solidFill>
              </a:rPr>
              <a:t>in_features</a:t>
            </a:r>
            <a:r>
              <a:rPr lang="en-US" altLang="zh-CN" sz="2200" dirty="0">
                <a:solidFill>
                  <a:srgbClr val="00B050"/>
                </a:solidFill>
              </a:rPr>
              <a:t>=4096, </a:t>
            </a:r>
            <a:r>
              <a:rPr lang="en-US" altLang="zh-CN" sz="2200" dirty="0" err="1">
                <a:solidFill>
                  <a:srgbClr val="00B050"/>
                </a:solidFill>
              </a:rPr>
              <a:t>out_features</a:t>
            </a:r>
            <a:r>
              <a:rPr lang="en-US" altLang="zh-CN" sz="2200" dirty="0">
                <a:solidFill>
                  <a:srgbClr val="00B050"/>
                </a:solidFill>
              </a:rPr>
              <a:t>=4096, bias=True) 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	(6): Linear(</a:t>
            </a:r>
            <a:r>
              <a:rPr lang="en-US" altLang="zh-CN" sz="2200" dirty="0" err="1">
                <a:solidFill>
                  <a:srgbClr val="00B050"/>
                </a:solidFill>
              </a:rPr>
              <a:t>in_features</a:t>
            </a:r>
            <a:r>
              <a:rPr lang="en-US" altLang="zh-CN" sz="2200" dirty="0">
                <a:solidFill>
                  <a:srgbClr val="00B050"/>
                </a:solidFill>
              </a:rPr>
              <a:t>=4096, </a:t>
            </a:r>
            <a:r>
              <a:rPr lang="en-US" altLang="zh-CN" sz="2200" dirty="0" err="1">
                <a:solidFill>
                  <a:srgbClr val="00B050"/>
                </a:solidFill>
              </a:rPr>
              <a:t>out_features</a:t>
            </a:r>
            <a:r>
              <a:rPr lang="en-US" altLang="zh-CN" sz="2200" dirty="0">
                <a:solidFill>
                  <a:srgbClr val="00B050"/>
                </a:solidFill>
              </a:rPr>
              <a:t>=1000, bias=True)</a:t>
            </a:r>
            <a:r>
              <a:rPr lang="zh-CN" altLang="en-US" sz="2200" dirty="0">
                <a:solidFill>
                  <a:srgbClr val="00B050"/>
                </a:solidFill>
              </a:rPr>
              <a:t> 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0058CD67-F128-29C5-0315-B882E65B3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个使用 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VGG16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的图像识别程序</a:t>
            </a:r>
          </a:p>
        </p:txBody>
      </p:sp>
    </p:spTree>
    <p:extLst>
      <p:ext uri="{BB962C8B-B14F-4D97-AF65-F5344CB8AC3E}">
        <p14:creationId xmlns:p14="http://schemas.microsoft.com/office/powerpoint/2010/main" val="3457329366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5.1.2  </a:t>
            </a:r>
            <a:r>
              <a:rPr lang="zh-CN" altLang="zh-CN" sz="2800" b="1" dirty="0">
                <a:solidFill>
                  <a:srgbClr val="C00000"/>
                </a:solidFill>
              </a:rPr>
              <a:t>代码解释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D19DC2-30B7-4737-AF6B-4C953CDEC652}"/>
              </a:ext>
            </a:extLst>
          </p:cNvPr>
          <p:cNvSpPr txBox="1"/>
          <p:nvPr/>
        </p:nvSpPr>
        <p:spPr>
          <a:xfrm>
            <a:off x="335806" y="1945841"/>
            <a:ext cx="1872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修改后</a:t>
            </a:r>
            <a:r>
              <a:rPr lang="en-US" altLang="zh-CN" sz="2200" dirty="0"/>
              <a:t>VGG</a:t>
            </a:r>
            <a:r>
              <a:rPr lang="zh-CN" altLang="en-US" sz="2200" dirty="0"/>
              <a:t>结构如右图所示：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0058CD67-F128-29C5-0315-B882E65B3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个使用 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VGG16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的图像识别程序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9A73691-D146-6437-E4FA-1D3F040CC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005" y="1874520"/>
            <a:ext cx="5128336" cy="41978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46C0D7D-9C89-582F-1257-2424CD82C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838" y="2028408"/>
            <a:ext cx="4709162" cy="321512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16BD125-597E-29C2-CA3B-0D9C0A16A3B6}"/>
              </a:ext>
            </a:extLst>
          </p:cNvPr>
          <p:cNvSpPr txBox="1"/>
          <p:nvPr/>
        </p:nvSpPr>
        <p:spPr>
          <a:xfrm>
            <a:off x="8163018" y="5243535"/>
            <a:ext cx="38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4471C4"/>
                </a:solidFill>
                <a:effectLst/>
                <a:latin typeface="Times New Roman" panose="02020603050405020304" pitchFamily="18" charset="0"/>
              </a:rPr>
              <a:t>VGG16 </a:t>
            </a:r>
            <a:r>
              <a:rPr lang="zh-CN" altLang="en-US" sz="1800" b="1" dirty="0">
                <a:solidFill>
                  <a:srgbClr val="4471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结构的层次图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675218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5.1.2  </a:t>
            </a:r>
            <a:r>
              <a:rPr lang="zh-CN" altLang="zh-CN" sz="2800" b="1" dirty="0">
                <a:solidFill>
                  <a:srgbClr val="C00000"/>
                </a:solidFill>
              </a:rPr>
              <a:t>代码解释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D19DC2-30B7-4737-AF6B-4C953CDEC652}"/>
              </a:ext>
            </a:extLst>
          </p:cNvPr>
          <p:cNvSpPr txBox="1"/>
          <p:nvPr/>
        </p:nvSpPr>
        <p:spPr>
          <a:xfrm>
            <a:off x="409203" y="2180956"/>
            <a:ext cx="110134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4</a:t>
            </a:r>
            <a:r>
              <a:rPr lang="zh-CN" altLang="en-US" sz="2200" dirty="0"/>
              <a:t>）在加载数据时，以</a:t>
            </a:r>
            <a:r>
              <a:rPr lang="en-US" altLang="zh-CN" sz="2200" dirty="0"/>
              <a:t>./data/</a:t>
            </a:r>
            <a:r>
              <a:rPr lang="en-US" altLang="zh-CN" sz="2200" dirty="0" err="1"/>
              <a:t>catdog</a:t>
            </a:r>
            <a:r>
              <a:rPr lang="en-US" altLang="zh-CN" sz="2200" dirty="0"/>
              <a:t>/training_set2 </a:t>
            </a:r>
            <a:r>
              <a:rPr lang="zh-CN" altLang="en-US" sz="2200" dirty="0"/>
              <a:t>目录下的图像文件作为训练数据，训 </a:t>
            </a:r>
          </a:p>
          <a:p>
            <a:r>
              <a:rPr lang="zh-CN" altLang="en-US" sz="2200" dirty="0"/>
              <a:t>练的代数改为 </a:t>
            </a:r>
            <a:r>
              <a:rPr lang="en-US" altLang="zh-CN" sz="2200" dirty="0"/>
              <a:t>10 </a:t>
            </a:r>
            <a:r>
              <a:rPr lang="zh-CN" altLang="en-US" sz="2200" dirty="0"/>
              <a:t>代。除了上述改变外，数据加载方法、模型训练方法和测试方法等其他部 分跟例 </a:t>
            </a:r>
            <a:r>
              <a:rPr lang="en-US" altLang="zh-CN" sz="2200" dirty="0"/>
              <a:t>4.3 </a:t>
            </a:r>
            <a:r>
              <a:rPr lang="zh-CN" altLang="en-US" sz="2200" dirty="0"/>
              <a:t>的相同。</a:t>
            </a:r>
            <a:endParaRPr lang="zh-CN" altLang="zh-CN" sz="2200" dirty="0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FD24AD36-3C00-DC3D-F8B6-06D6AEB0A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个使用 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VGG16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的图像识别程序</a:t>
            </a:r>
          </a:p>
        </p:txBody>
      </p:sp>
    </p:spTree>
    <p:extLst>
      <p:ext uri="{BB962C8B-B14F-4D97-AF65-F5344CB8AC3E}">
        <p14:creationId xmlns:p14="http://schemas.microsoft.com/office/powerpoint/2010/main" val="3694094774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t="2070" r="1004"/>
          <a:stretch/>
        </p:blipFill>
        <p:spPr>
          <a:xfrm>
            <a:off x="-496" y="-27384"/>
            <a:ext cx="3360192" cy="6885384"/>
          </a:xfrm>
          <a:prstGeom prst="rect">
            <a:avLst/>
          </a:prstGeom>
        </p:spPr>
      </p:pic>
      <p:sp>
        <p:nvSpPr>
          <p:cNvPr id="9" name="文本框 6"/>
          <p:cNvSpPr txBox="1"/>
          <p:nvPr/>
        </p:nvSpPr>
        <p:spPr>
          <a:xfrm>
            <a:off x="649714" y="2558062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0" dirty="0">
                <a:solidFill>
                  <a:schemeClr val="bg1"/>
                </a:solidFill>
                <a:cs typeface="+mn-ea"/>
                <a:sym typeface="+mn-lt"/>
              </a:rPr>
              <a:t>本章内容</a:t>
            </a:r>
          </a:p>
        </p:txBody>
      </p:sp>
      <p:sp>
        <p:nvSpPr>
          <p:cNvPr id="10" name="文本框 11"/>
          <p:cNvSpPr txBox="1"/>
          <p:nvPr/>
        </p:nvSpPr>
        <p:spPr>
          <a:xfrm>
            <a:off x="1032610" y="3238388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67517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88818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3921130" y="2012216"/>
            <a:ext cx="7978894" cy="2648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一个使用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VGG16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的图像识别程序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经典卷积神经网络的结构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A089C7-0418-4B24-B026-E43BD2558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93" t="3704" r="17232" b="4677"/>
          <a:stretch/>
        </p:blipFill>
        <p:spPr>
          <a:xfrm>
            <a:off x="1207159" y="449739"/>
            <a:ext cx="944881" cy="13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75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经典卷积神经网络的结构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17602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5.2.1  </a:t>
            </a:r>
            <a:r>
              <a:rPr lang="zh-CN" altLang="en-US" sz="2800" b="1" dirty="0">
                <a:solidFill>
                  <a:srgbClr val="C00000"/>
                </a:solidFill>
              </a:rPr>
              <a:t>卷积神经网络的发展过程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D19DC2-30B7-4737-AF6B-4C953CDEC652}"/>
              </a:ext>
            </a:extLst>
          </p:cNvPr>
          <p:cNvSpPr txBox="1"/>
          <p:nvPr/>
        </p:nvSpPr>
        <p:spPr>
          <a:xfrm>
            <a:off x="409203" y="1935332"/>
            <a:ext cx="114602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神经网络的出现可以追溯到 </a:t>
            </a:r>
            <a:r>
              <a:rPr lang="en-US" altLang="zh-CN" sz="2200" dirty="0"/>
              <a:t>1943 </a:t>
            </a:r>
            <a:r>
              <a:rPr lang="zh-CN" altLang="en-US" sz="2200" dirty="0"/>
              <a:t>年。当年，心理学家 </a:t>
            </a:r>
            <a:r>
              <a:rPr lang="en-US" altLang="zh-CN" sz="2200" dirty="0"/>
              <a:t>Warren McCulloch </a:t>
            </a:r>
            <a:r>
              <a:rPr lang="zh-CN" altLang="en-US" sz="2200" dirty="0"/>
              <a:t>和数理逻辑学 家 </a:t>
            </a:r>
            <a:r>
              <a:rPr lang="en-US" altLang="zh-CN" sz="2200" dirty="0"/>
              <a:t>Walter Pitts </a:t>
            </a:r>
            <a:r>
              <a:rPr lang="zh-CN" altLang="en-US" sz="2200" dirty="0"/>
              <a:t>首先提出了人工神经网络的概念，并给出了人工神经元的数学模型，从此掀 开了人工神经网络研究的时代。</a:t>
            </a:r>
            <a:r>
              <a:rPr lang="en-US" altLang="zh-CN" sz="2200" dirty="0"/>
              <a:t>1957 </a:t>
            </a:r>
            <a:r>
              <a:rPr lang="zh-CN" altLang="en-US" sz="2200" dirty="0"/>
              <a:t>年，美国神经学家 </a:t>
            </a:r>
            <a:r>
              <a:rPr lang="en-US" altLang="zh-CN" sz="2200" dirty="0"/>
              <a:t>Frank Rosenblatt </a:t>
            </a:r>
            <a:r>
              <a:rPr lang="zh-CN" altLang="en-US" sz="2200" dirty="0"/>
              <a:t>成功地在 </a:t>
            </a:r>
            <a:r>
              <a:rPr lang="en-US" altLang="zh-CN" sz="2200" dirty="0"/>
              <a:t>IBM704 </a:t>
            </a:r>
            <a:r>
              <a:rPr lang="zh-CN" altLang="en-US" sz="2200" dirty="0"/>
              <a:t>机上完成了感知机的仿真，并于 </a:t>
            </a:r>
            <a:r>
              <a:rPr lang="en-US" altLang="zh-CN" sz="2200" dirty="0"/>
              <a:t>1960 </a:t>
            </a:r>
            <a:r>
              <a:rPr lang="zh-CN" altLang="en-US" sz="2200" dirty="0"/>
              <a:t>年实现了手写英文字母的识别。</a:t>
            </a:r>
            <a:r>
              <a:rPr lang="en-US" altLang="zh-CN" sz="2200" dirty="0"/>
              <a:t>1974 </a:t>
            </a:r>
            <a:r>
              <a:rPr lang="zh-CN" altLang="en-US" sz="2200" dirty="0"/>
              <a:t>年，</a:t>
            </a:r>
            <a:r>
              <a:rPr lang="en-US" altLang="zh-CN" sz="2200" dirty="0"/>
              <a:t>Paul </a:t>
            </a:r>
            <a:r>
              <a:rPr lang="en-US" altLang="zh-CN" sz="2200" dirty="0" err="1"/>
              <a:t>Werbos</a:t>
            </a:r>
            <a:r>
              <a:rPr lang="en-US" altLang="zh-CN" sz="2200" dirty="0"/>
              <a:t> </a:t>
            </a:r>
            <a:r>
              <a:rPr lang="zh-CN" altLang="en-US" sz="2200" dirty="0"/>
              <a:t>在其博士论文中首次提出后向传播</a:t>
            </a:r>
            <a:r>
              <a:rPr lang="en-US" altLang="zh-CN" sz="2200" dirty="0"/>
              <a:t>(Back propagation, BP)</a:t>
            </a:r>
            <a:r>
              <a:rPr lang="zh-CN" altLang="en-US" sz="2200" dirty="0"/>
              <a:t>思想来修正网络参数的方法，这是 </a:t>
            </a:r>
            <a:r>
              <a:rPr lang="en-US" altLang="zh-CN" sz="2200" dirty="0"/>
              <a:t>BP </a:t>
            </a:r>
            <a:r>
              <a:rPr lang="zh-CN" altLang="en-US" sz="2200" dirty="0"/>
              <a:t>算法的雏形。但在当时由于人工智能正处于发展的低谷，这项工作并没有引起足够的重视。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dirty="0"/>
              <a:t>1986 </a:t>
            </a:r>
            <a:r>
              <a:rPr lang="zh-CN" altLang="en-US" sz="2200" dirty="0"/>
              <a:t>年，在 </a:t>
            </a:r>
            <a:r>
              <a:rPr lang="en-US" altLang="zh-CN" sz="2200" dirty="0" err="1"/>
              <a:t>Meclelland</a:t>
            </a:r>
            <a:r>
              <a:rPr lang="en-US" altLang="zh-CN" sz="2200" dirty="0"/>
              <a:t> </a:t>
            </a:r>
            <a:r>
              <a:rPr lang="zh-CN" altLang="en-US" sz="2200" dirty="0"/>
              <a:t>和 </a:t>
            </a:r>
            <a:r>
              <a:rPr lang="en-US" altLang="zh-CN" sz="2200" dirty="0" err="1"/>
              <a:t>Rumelhart</a:t>
            </a:r>
            <a:r>
              <a:rPr lang="en-US" altLang="zh-CN" sz="2200" dirty="0"/>
              <a:t> </a:t>
            </a:r>
            <a:r>
              <a:rPr lang="zh-CN" altLang="en-US" sz="2200" dirty="0"/>
              <a:t>等人的努力下，</a:t>
            </a:r>
            <a:r>
              <a:rPr lang="en-US" altLang="zh-CN" sz="2200" dirty="0"/>
              <a:t>BP </a:t>
            </a:r>
            <a:r>
              <a:rPr lang="zh-CN" altLang="en-US" sz="2200" dirty="0"/>
              <a:t>算法被进一步发展，并逐步引起广泛关注，被大量应用于神经网络训练任务当中。</a:t>
            </a:r>
            <a:r>
              <a:rPr lang="en-US" altLang="zh-CN" sz="2200" dirty="0"/>
              <a:t>BP </a:t>
            </a:r>
            <a:r>
              <a:rPr lang="zh-CN" altLang="en-US" sz="2200" dirty="0"/>
              <a:t>算法的主要贡献在于，提出一种基于梯度信息的参数修正算法，为神经网络的训练提供了一种非常成功的参数训练方法。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810227306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经典卷积神经网络的结构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17602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5.2.1  </a:t>
            </a:r>
            <a:r>
              <a:rPr lang="zh-CN" altLang="en-US" sz="2800" b="1" dirty="0">
                <a:solidFill>
                  <a:srgbClr val="C00000"/>
                </a:solidFill>
              </a:rPr>
              <a:t>卷积神经网络的发展过程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D19DC2-30B7-4737-AF6B-4C953CDEC652}"/>
              </a:ext>
            </a:extLst>
          </p:cNvPr>
          <p:cNvSpPr txBox="1"/>
          <p:nvPr/>
        </p:nvSpPr>
        <p:spPr>
          <a:xfrm>
            <a:off x="409203" y="1918315"/>
            <a:ext cx="1128749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200" dirty="0"/>
              <a:t>最早的卷积神经网络是由 </a:t>
            </a:r>
            <a:r>
              <a:rPr lang="en-US" altLang="zh-CN" sz="2200" dirty="0" err="1"/>
              <a:t>LannYeCun</a:t>
            </a:r>
            <a:r>
              <a:rPr lang="en-US" altLang="zh-CN" sz="2200" dirty="0"/>
              <a:t> </a:t>
            </a:r>
            <a:r>
              <a:rPr lang="zh-CN" altLang="en-US" sz="2200" dirty="0"/>
              <a:t>等人于 </a:t>
            </a:r>
            <a:r>
              <a:rPr lang="en-US" altLang="zh-CN" sz="2200" dirty="0"/>
              <a:t>1998 </a:t>
            </a:r>
            <a:r>
              <a:rPr lang="zh-CN" altLang="en-US" sz="2200" dirty="0"/>
              <a:t>年提出来的，这就是 </a:t>
            </a:r>
            <a:r>
              <a:rPr lang="en-US" altLang="zh-CN" sz="2200" dirty="0" err="1"/>
              <a:t>LeNet</a:t>
            </a:r>
            <a:r>
              <a:rPr lang="zh-CN" altLang="en-US" sz="2200" dirty="0"/>
              <a:t>。</a:t>
            </a:r>
            <a:r>
              <a:rPr lang="en-US" altLang="zh-CN" sz="2200" dirty="0" err="1"/>
              <a:t>LeNet</a:t>
            </a:r>
            <a:r>
              <a:rPr lang="en-US" altLang="zh-CN" sz="2200" dirty="0"/>
              <a:t> </a:t>
            </a:r>
            <a:r>
              <a:rPr lang="zh-CN" altLang="en-US" sz="2200" dirty="0"/>
              <a:t>主要用于识别手写数字图像，由两个卷积层和两个池化层组成，结构比较简单，但它是最早 达到实用水平的神经网络。</a:t>
            </a:r>
            <a:endParaRPr lang="en-US" altLang="zh-CN" sz="22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2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200" dirty="0"/>
              <a:t>真正掀起深度学习风暴的是 </a:t>
            </a:r>
            <a:r>
              <a:rPr lang="en-US" altLang="zh-CN" sz="2200" dirty="0" err="1"/>
              <a:t>LeNet</a:t>
            </a:r>
            <a:r>
              <a:rPr lang="en-US" altLang="zh-CN" sz="2200" dirty="0"/>
              <a:t> </a:t>
            </a:r>
            <a:r>
              <a:rPr lang="zh-CN" altLang="en-US" sz="2200" dirty="0"/>
              <a:t>的加宽版</a:t>
            </a:r>
            <a:r>
              <a:rPr lang="en-US" altLang="zh-CN" sz="2200" dirty="0"/>
              <a:t>——</a:t>
            </a:r>
            <a:r>
              <a:rPr lang="en-US" altLang="zh-CN" sz="2200" dirty="0" err="1"/>
              <a:t>AlexNet</a:t>
            </a:r>
            <a:r>
              <a:rPr lang="zh-CN" altLang="en-US" sz="2200" dirty="0"/>
              <a:t>。</a:t>
            </a:r>
            <a:r>
              <a:rPr lang="en-US" altLang="zh-CN" sz="2200" dirty="0" err="1"/>
              <a:t>AlexNet</a:t>
            </a:r>
            <a:r>
              <a:rPr lang="en-US" altLang="zh-CN" sz="2200" dirty="0"/>
              <a:t> </a:t>
            </a:r>
            <a:r>
              <a:rPr lang="zh-CN" altLang="en-US" sz="2200" dirty="0"/>
              <a:t>是于 </a:t>
            </a:r>
            <a:r>
              <a:rPr lang="en-US" altLang="zh-CN" sz="2200" dirty="0"/>
              <a:t>2012 </a:t>
            </a:r>
            <a:r>
              <a:rPr lang="zh-CN" altLang="en-US" sz="2200" dirty="0"/>
              <a:t>年由 </a:t>
            </a:r>
            <a:r>
              <a:rPr lang="en-US" altLang="zh-CN" sz="2200" dirty="0"/>
              <a:t>Hinton </a:t>
            </a:r>
            <a:r>
              <a:rPr lang="zh-CN" altLang="en-US" sz="2200" dirty="0"/>
              <a:t>的学生 </a:t>
            </a:r>
            <a:r>
              <a:rPr lang="en-US" altLang="zh-CN" sz="2200" dirty="0" err="1"/>
              <a:t>Krizhevsky</a:t>
            </a:r>
            <a:r>
              <a:rPr lang="en-US" altLang="zh-CN" sz="2200" dirty="0"/>
              <a:t> Alex </a:t>
            </a:r>
            <a:r>
              <a:rPr lang="zh-CN" altLang="en-US" sz="2200" dirty="0"/>
              <a:t>提出来，并在当年</a:t>
            </a:r>
            <a:r>
              <a:rPr lang="en-US" altLang="zh-CN" sz="2200" dirty="0"/>
              <a:t>ImageNet </a:t>
            </a:r>
            <a:r>
              <a:rPr lang="zh-CN" altLang="en-US" sz="2200" dirty="0"/>
              <a:t>视觉挑战赛（</a:t>
            </a:r>
            <a:r>
              <a:rPr lang="en-US" altLang="zh-CN" sz="2200" dirty="0"/>
              <a:t>ImageNet Large Scale Visual Recognition Challenge, ILSVRC</a:t>
            </a:r>
            <a:r>
              <a:rPr lang="zh-CN" altLang="en-US" sz="2200" dirty="0"/>
              <a:t>）上以巨大的优势获得冠军。相比于以往战绩，</a:t>
            </a:r>
            <a:r>
              <a:rPr lang="en-US" altLang="zh-CN" sz="2200" dirty="0" err="1"/>
              <a:t>AlexNet</a:t>
            </a:r>
            <a:r>
              <a:rPr lang="en-US" altLang="zh-CN" sz="2200" dirty="0"/>
              <a:t> </a:t>
            </a:r>
            <a:r>
              <a:rPr lang="zh-CN" altLang="en-US" sz="2200" dirty="0"/>
              <a:t>大幅度地降低了图像识别错误率，</a:t>
            </a:r>
            <a:r>
              <a:rPr lang="zh-CN" altLang="en-US" sz="2200" b="1" dirty="0"/>
              <a:t>它的出现标志着深度学习时代的来临</a:t>
            </a:r>
            <a:r>
              <a:rPr lang="zh-CN" altLang="en-US" sz="2200" dirty="0"/>
              <a:t>。 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696009408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经典卷积神经网络的结构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17602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5.2.1  </a:t>
            </a:r>
            <a:r>
              <a:rPr lang="zh-CN" altLang="en-US" sz="2800" b="1" dirty="0">
                <a:solidFill>
                  <a:srgbClr val="C00000"/>
                </a:solidFill>
              </a:rPr>
              <a:t>卷积神经网络的发展过程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D19DC2-30B7-4737-AF6B-4C953CDEC652}"/>
              </a:ext>
            </a:extLst>
          </p:cNvPr>
          <p:cNvSpPr txBox="1"/>
          <p:nvPr/>
        </p:nvSpPr>
        <p:spPr>
          <a:xfrm>
            <a:off x="335807" y="1784965"/>
            <a:ext cx="115425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200" dirty="0"/>
              <a:t>2014 </a:t>
            </a:r>
            <a:r>
              <a:rPr lang="zh-CN" altLang="en-US" sz="2200" dirty="0"/>
              <a:t>年，</a:t>
            </a:r>
            <a:r>
              <a:rPr lang="en-US" altLang="zh-CN" sz="2200" dirty="0" err="1"/>
              <a:t>GoogLeNet</a:t>
            </a:r>
            <a:r>
              <a:rPr lang="en-US" altLang="zh-CN" sz="2200" dirty="0"/>
              <a:t> </a:t>
            </a:r>
            <a:r>
              <a:rPr lang="zh-CN" altLang="en-US" sz="2200" dirty="0"/>
              <a:t>和 </a:t>
            </a:r>
            <a:r>
              <a:rPr lang="en-US" altLang="zh-CN" sz="2200" dirty="0" err="1"/>
              <a:t>VGG</a:t>
            </a:r>
            <a:r>
              <a:rPr lang="en-US" altLang="zh-CN" sz="2200" dirty="0"/>
              <a:t> </a:t>
            </a:r>
            <a:r>
              <a:rPr lang="zh-CN" altLang="en-US" sz="2200" dirty="0"/>
              <a:t>同时诞生。</a:t>
            </a:r>
            <a:r>
              <a:rPr lang="en-US" altLang="zh-CN" sz="2200" dirty="0" err="1"/>
              <a:t>GoogLeNet</a:t>
            </a:r>
            <a:r>
              <a:rPr lang="en-US" altLang="zh-CN" sz="2200" dirty="0"/>
              <a:t> </a:t>
            </a:r>
            <a:r>
              <a:rPr lang="zh-CN" altLang="en-US" sz="2200" dirty="0"/>
              <a:t>是当年的 </a:t>
            </a:r>
            <a:r>
              <a:rPr lang="en-US" altLang="zh-CN" sz="2200" dirty="0" err="1"/>
              <a:t>ILSVRC</a:t>
            </a:r>
            <a:r>
              <a:rPr lang="en-US" altLang="zh-CN" sz="2200" dirty="0"/>
              <a:t> </a:t>
            </a:r>
            <a:r>
              <a:rPr lang="zh-CN" altLang="en-US" sz="2200" dirty="0"/>
              <a:t>冠军，通过设计和开发 </a:t>
            </a:r>
            <a:r>
              <a:rPr lang="en-US" altLang="zh-CN" sz="2200" dirty="0"/>
              <a:t>Inception </a:t>
            </a:r>
            <a:r>
              <a:rPr lang="zh-CN" altLang="en-US" sz="2200" dirty="0"/>
              <a:t>模块，使得模型的参数大幅度减少。</a:t>
            </a:r>
            <a:r>
              <a:rPr lang="en-US" altLang="zh-CN" sz="2200" dirty="0" err="1"/>
              <a:t>VGG</a:t>
            </a:r>
            <a:r>
              <a:rPr lang="en-US" altLang="zh-CN" sz="2200" dirty="0"/>
              <a:t> </a:t>
            </a:r>
            <a:r>
              <a:rPr lang="zh-CN" altLang="en-US" sz="2200" dirty="0"/>
              <a:t>则继续加深网络，通过扩展网络的深度来获取性能的提升。 </a:t>
            </a:r>
            <a:endParaRPr lang="en-US" altLang="zh-CN" sz="22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2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200" dirty="0"/>
              <a:t>2015 </a:t>
            </a:r>
            <a:r>
              <a:rPr lang="zh-CN" altLang="en-US" sz="2200" dirty="0"/>
              <a:t>年，残差神经网络 </a:t>
            </a:r>
            <a:r>
              <a:rPr lang="en-US" altLang="zh-CN" sz="2200" dirty="0" err="1"/>
              <a:t>ResNet</a:t>
            </a:r>
            <a:r>
              <a:rPr lang="en-US" altLang="zh-CN" sz="2200" dirty="0"/>
              <a:t> </a:t>
            </a:r>
            <a:r>
              <a:rPr lang="zh-CN" altLang="en-US" sz="2200" dirty="0"/>
              <a:t>诞生，并在当年获得 </a:t>
            </a:r>
            <a:r>
              <a:rPr lang="en-US" altLang="zh-CN" sz="2200" dirty="0"/>
              <a:t>ILSVRC </a:t>
            </a:r>
            <a:r>
              <a:rPr lang="zh-CN" altLang="en-US" sz="2200" dirty="0"/>
              <a:t>冠军。</a:t>
            </a:r>
            <a:r>
              <a:rPr lang="en-US" altLang="zh-CN" sz="2200" dirty="0" err="1"/>
              <a:t>ResNet</a:t>
            </a:r>
            <a:r>
              <a:rPr lang="en-US" altLang="zh-CN" sz="2200" dirty="0"/>
              <a:t> </a:t>
            </a:r>
            <a:r>
              <a:rPr lang="zh-CN" altLang="en-US" sz="2200" dirty="0"/>
              <a:t>旨在解决网 络因深度增加而出现性能退化的问题，它提供了一种构造大深度卷积网络的技术和方法。 </a:t>
            </a:r>
            <a:endParaRPr lang="en-US" altLang="zh-CN" sz="22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2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200" dirty="0"/>
              <a:t>2019 </a:t>
            </a:r>
            <a:r>
              <a:rPr lang="zh-CN" altLang="en-US" sz="2200" dirty="0"/>
              <a:t>年，</a:t>
            </a:r>
            <a:r>
              <a:rPr lang="en-US" altLang="zh-CN" sz="2200" dirty="0"/>
              <a:t>Google </a:t>
            </a:r>
            <a:r>
              <a:rPr lang="zh-CN" altLang="en-US" sz="2200" dirty="0"/>
              <a:t>公司开发了一种以效率著称的深度神经网络</a:t>
            </a:r>
            <a:r>
              <a:rPr lang="en-US" altLang="zh-CN" sz="2200" dirty="0"/>
              <a:t>——</a:t>
            </a:r>
            <a:r>
              <a:rPr lang="en-US" altLang="zh-CN" sz="2200" dirty="0" err="1"/>
              <a:t>EfficientNet</a:t>
            </a:r>
            <a:r>
              <a:rPr lang="zh-CN" altLang="en-US" sz="2200" dirty="0"/>
              <a:t>。 </a:t>
            </a:r>
            <a:r>
              <a:rPr lang="en-US" altLang="zh-CN" sz="2200" dirty="0" err="1"/>
              <a:t>EfficientNet</a:t>
            </a:r>
            <a:r>
              <a:rPr lang="en-US" altLang="zh-CN" sz="2200" dirty="0"/>
              <a:t> </a:t>
            </a:r>
            <a:r>
              <a:rPr lang="zh-CN" altLang="en-US" sz="2200" dirty="0"/>
              <a:t>仍然是至今为止最好的图像识别网络之一。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084220657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经典卷积神经网络的结构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186185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5.2.2  </a:t>
            </a:r>
            <a:r>
              <a:rPr lang="en-US" altLang="zh-CN" sz="2800" b="1" dirty="0" err="1">
                <a:solidFill>
                  <a:srgbClr val="C00000"/>
                </a:solidFill>
              </a:rPr>
              <a:t>AlexNet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</a:rPr>
              <a:t>网络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D19DC2-30B7-4737-AF6B-4C953CDEC652}"/>
              </a:ext>
            </a:extLst>
          </p:cNvPr>
          <p:cNvSpPr txBox="1"/>
          <p:nvPr/>
        </p:nvSpPr>
        <p:spPr>
          <a:xfrm>
            <a:off x="409203" y="1830557"/>
            <a:ext cx="1137359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在结构上，</a:t>
            </a:r>
            <a:r>
              <a:rPr lang="en-US" altLang="zh-CN" sz="2200" dirty="0" err="1"/>
              <a:t>AlexNet</a:t>
            </a:r>
            <a:r>
              <a:rPr lang="en-US" altLang="zh-CN" sz="2200" dirty="0"/>
              <a:t> </a:t>
            </a:r>
            <a:r>
              <a:rPr lang="zh-CN" altLang="en-US" sz="2200" dirty="0"/>
              <a:t>要比 </a:t>
            </a:r>
            <a:r>
              <a:rPr lang="en-US" altLang="zh-CN" sz="2200" dirty="0" err="1"/>
              <a:t>LeNe</a:t>
            </a:r>
            <a:r>
              <a:rPr lang="en-US" altLang="zh-CN" sz="2200" dirty="0"/>
              <a:t> </a:t>
            </a:r>
            <a:r>
              <a:rPr lang="zh-CN" altLang="en-US" sz="2200" dirty="0"/>
              <a:t>复杂得多，它由 </a:t>
            </a:r>
            <a:r>
              <a:rPr lang="en-US" altLang="zh-CN" sz="2200" dirty="0"/>
              <a:t>5 </a:t>
            </a:r>
            <a:r>
              <a:rPr lang="zh-CN" altLang="en-US" sz="2200" dirty="0"/>
              <a:t>个卷积层、</a:t>
            </a:r>
            <a:r>
              <a:rPr lang="en-US" altLang="zh-CN" sz="2200" dirty="0"/>
              <a:t>3 </a:t>
            </a:r>
            <a:r>
              <a:rPr lang="zh-CN" altLang="en-US" sz="2200" dirty="0"/>
              <a:t>个最大池化层、</a:t>
            </a:r>
            <a:r>
              <a:rPr lang="en-US" altLang="zh-CN" sz="2200" dirty="0"/>
              <a:t>2 </a:t>
            </a:r>
            <a:r>
              <a:rPr lang="zh-CN" altLang="en-US" sz="2200" dirty="0"/>
              <a:t>个归一 </a:t>
            </a:r>
          </a:p>
          <a:p>
            <a:r>
              <a:rPr lang="zh-CN" altLang="en-US" sz="2200" dirty="0"/>
              <a:t>化层和 </a:t>
            </a:r>
            <a:r>
              <a:rPr lang="en-US" altLang="zh-CN" sz="2200" dirty="0"/>
              <a:t>3 </a:t>
            </a:r>
            <a:r>
              <a:rPr lang="zh-CN" altLang="en-US" sz="2200" dirty="0"/>
              <a:t>个全连接层组成。 </a:t>
            </a:r>
          </a:p>
          <a:p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在第一层（卷积层 </a:t>
            </a:r>
            <a:r>
              <a:rPr lang="en-US" altLang="zh-CN" sz="2200" dirty="0"/>
              <a:t>1</a:t>
            </a:r>
            <a:r>
              <a:rPr lang="zh-CN" altLang="en-US" sz="2200" dirty="0"/>
              <a:t>）中，输入图像的尺寸为 </a:t>
            </a:r>
            <a:r>
              <a:rPr lang="en-US" altLang="zh-CN" sz="2200" dirty="0"/>
              <a:t>227×227×3</a:t>
            </a:r>
            <a:r>
              <a:rPr lang="zh-CN" altLang="en-US" sz="2200" dirty="0"/>
              <a:t>，采用 </a:t>
            </a:r>
            <a:r>
              <a:rPr lang="en-US" altLang="zh-CN" sz="2200" dirty="0"/>
              <a:t>11×11 </a:t>
            </a:r>
            <a:r>
              <a:rPr lang="zh-CN" altLang="en-US" sz="2200" dirty="0"/>
              <a:t>卷积核</a:t>
            </a:r>
            <a:r>
              <a:rPr lang="en-US" altLang="zh-CN" sz="2200" dirty="0"/>
              <a:t>, </a:t>
            </a:r>
            <a:r>
              <a:rPr lang="zh-CN" altLang="en-US" sz="2200" dirty="0"/>
              <a:t>设置的输出通道数为 </a:t>
            </a:r>
            <a:r>
              <a:rPr lang="en-US" altLang="zh-CN" sz="2200" dirty="0"/>
              <a:t>96</a:t>
            </a:r>
            <a:r>
              <a:rPr lang="zh-CN" altLang="en-US" sz="2200" dirty="0"/>
              <a:t>、步长为 </a:t>
            </a:r>
            <a:r>
              <a:rPr lang="en-US" altLang="zh-CN" sz="2200" dirty="0"/>
              <a:t>4</a:t>
            </a:r>
            <a:r>
              <a:rPr lang="zh-CN" altLang="en-US" sz="2200" dirty="0"/>
              <a:t>，因而在该层输出时，特征图的大小为</a:t>
            </a:r>
            <a:r>
              <a:rPr lang="en-US" altLang="zh-CN" sz="2200" dirty="0"/>
              <a:t>(227-11)/4+1=55</a:t>
            </a:r>
            <a:r>
              <a:rPr lang="zh-CN" altLang="en-US" sz="2200" dirty="0"/>
              <a:t>，因此输 出特征图的形状为</a:t>
            </a:r>
            <a:r>
              <a:rPr lang="en-US" altLang="zh-CN" sz="2200" dirty="0"/>
              <a:t>(55×55×96)</a:t>
            </a:r>
            <a:r>
              <a:rPr lang="zh-CN" altLang="en-US" sz="2200" dirty="0"/>
              <a:t>。 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在第二层（池化层 </a:t>
            </a:r>
            <a:r>
              <a:rPr lang="en-US" altLang="zh-CN" sz="2200" dirty="0"/>
              <a:t>1</a:t>
            </a:r>
            <a:r>
              <a:rPr lang="zh-CN" altLang="en-US" sz="2200" dirty="0"/>
              <a:t>）中，输入的特征图就是上一层的输出，其尺寸为 </a:t>
            </a:r>
            <a:r>
              <a:rPr lang="en-US" altLang="zh-CN" sz="2200" dirty="0"/>
              <a:t>227×227×3</a:t>
            </a:r>
            <a:r>
              <a:rPr lang="zh-CN" altLang="en-US" sz="2200" dirty="0"/>
              <a:t>，该 层采用 </a:t>
            </a:r>
            <a:r>
              <a:rPr lang="en-US" altLang="zh-CN" sz="2200" dirty="0"/>
              <a:t>3×3 </a:t>
            </a:r>
            <a:r>
              <a:rPr lang="zh-CN" altLang="en-US" sz="2200" dirty="0"/>
              <a:t>池化核</a:t>
            </a:r>
            <a:r>
              <a:rPr lang="en-US" altLang="zh-CN" sz="2200" dirty="0"/>
              <a:t>, </a:t>
            </a:r>
            <a:r>
              <a:rPr lang="zh-CN" altLang="en-US" sz="2200" dirty="0"/>
              <a:t>步长为 </a:t>
            </a:r>
            <a:r>
              <a:rPr lang="en-US" altLang="zh-CN" sz="2200" dirty="0"/>
              <a:t>2</a:t>
            </a:r>
            <a:r>
              <a:rPr lang="zh-CN" altLang="en-US" sz="2200" dirty="0"/>
              <a:t>，因而输出特征图的尺寸为</a:t>
            </a:r>
            <a:r>
              <a:rPr lang="en-US" altLang="zh-CN" sz="2200" dirty="0"/>
              <a:t>(55-3)/2+1=27</a:t>
            </a:r>
            <a:r>
              <a:rPr lang="zh-CN" altLang="en-US" sz="2200" dirty="0"/>
              <a:t>，从而该层输出特征图的形状为 </a:t>
            </a:r>
            <a:r>
              <a:rPr lang="en-US" altLang="zh-CN" sz="2200" dirty="0"/>
              <a:t>27×27×96</a:t>
            </a:r>
            <a:r>
              <a:rPr lang="zh-CN" altLang="en-US" sz="2200" dirty="0"/>
              <a:t>（池化层不改变通道数）。 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3121205747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3296"/>
            <a:ext cx="12217400" cy="86409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r="1004"/>
          <a:stretch/>
        </p:blipFill>
        <p:spPr>
          <a:xfrm>
            <a:off x="1" y="0"/>
            <a:ext cx="12192000" cy="15438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r="1004"/>
          <a:stretch/>
        </p:blipFill>
        <p:spPr>
          <a:xfrm>
            <a:off x="-496" y="6093296"/>
            <a:ext cx="12192000" cy="86409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0E66C8F-DEE3-4976-B2CB-5D8DBCD64073}"/>
              </a:ext>
            </a:extLst>
          </p:cNvPr>
          <p:cNvSpPr/>
          <p:nvPr/>
        </p:nvSpPr>
        <p:spPr>
          <a:xfrm>
            <a:off x="1524000" y="5010561"/>
            <a:ext cx="104444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教材：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蒙祖强，欧元汉 编著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深度学习理论与应用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北京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清华大</a:t>
            </a:r>
            <a:b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学出版社，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(</a:t>
            </a:r>
            <a:r>
              <a:rPr lang="zh-CN" altLang="en-US" sz="28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书号</a:t>
            </a:r>
            <a:r>
              <a:rPr lang="en-US" altLang="zh-CN" sz="2800" dirty="0">
                <a:solidFill>
                  <a:srgbClr val="003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978-7-302-63508-6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763661-D098-48CD-96FB-579D637B02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93" t="3704" r="17232" b="4677"/>
          <a:stretch/>
        </p:blipFill>
        <p:spPr>
          <a:xfrm>
            <a:off x="558800" y="279486"/>
            <a:ext cx="3236706" cy="46353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E1412C1-CC05-4709-A5D7-B62A6D399976}"/>
              </a:ext>
            </a:extLst>
          </p:cNvPr>
          <p:cNvSpPr/>
          <p:nvPr/>
        </p:nvSpPr>
        <p:spPr>
          <a:xfrm>
            <a:off x="4286809" y="1775907"/>
            <a:ext cx="7708528" cy="2332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教学大纲</a:t>
            </a:r>
            <a:r>
              <a:rPr lang="zh-CN" altLang="en-US" sz="25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：提供面向教育工程认证的教学大纲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教学PPT</a:t>
            </a:r>
            <a:r>
              <a:rPr lang="zh-CN" altLang="en-US" sz="25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：提供课堂教学用的PPT课件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r>
              <a:rPr lang="zh-CN" altLang="en-US" sz="25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提供教材涉及的全部源代码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  <a:r>
              <a:rPr lang="zh-CN" altLang="en-US" sz="2500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提供教材示例、案例用到的全部数据集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CC5941-FF0E-4E37-825A-02327ECA5B13}"/>
              </a:ext>
            </a:extLst>
          </p:cNvPr>
          <p:cNvSpPr/>
          <p:nvPr/>
        </p:nvSpPr>
        <p:spPr>
          <a:xfrm>
            <a:off x="3998706" y="4169760"/>
            <a:ext cx="81729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获取教学资源：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http://www.tup.tsinghua.edu.cn/booksCenter/book_09988101.html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1D292A-C267-4159-9753-3500E71A18F8}"/>
              </a:ext>
            </a:extLst>
          </p:cNvPr>
          <p:cNvSpPr/>
          <p:nvPr/>
        </p:nvSpPr>
        <p:spPr>
          <a:xfrm>
            <a:off x="4714540" y="321731"/>
            <a:ext cx="2557110" cy="98488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5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教    材</a:t>
            </a:r>
            <a:endParaRPr lang="zh-CN" altLang="en-US" sz="5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FBFF9A4-25DF-47B4-90C0-2A268F259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4191" y="299446"/>
            <a:ext cx="1007170" cy="100717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006BB21-B165-49D7-8E2B-6C665F6417D0}"/>
              </a:ext>
            </a:extLst>
          </p:cNvPr>
          <p:cNvSpPr/>
          <p:nvPr/>
        </p:nvSpPr>
        <p:spPr>
          <a:xfrm>
            <a:off x="9767640" y="290953"/>
            <a:ext cx="1206071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chemeClr val="bg1"/>
                </a:solidFill>
              </a:rPr>
              <a:t>全国各大</a:t>
            </a:r>
          </a:p>
          <a:p>
            <a:r>
              <a:rPr lang="zh-CN" altLang="en-US" sz="2000" b="1" dirty="0">
                <a:solidFill>
                  <a:schemeClr val="bg1"/>
                </a:solidFill>
              </a:rPr>
              <a:t>书店网店</a:t>
            </a:r>
          </a:p>
          <a:p>
            <a:r>
              <a:rPr lang="zh-CN" altLang="en-US" sz="2000" b="1" dirty="0">
                <a:solidFill>
                  <a:schemeClr val="bg1"/>
                </a:solidFill>
              </a:rPr>
              <a:t>均有销售</a:t>
            </a:r>
          </a:p>
        </p:txBody>
      </p:sp>
    </p:spTree>
    <p:extLst>
      <p:ext uri="{BB962C8B-B14F-4D97-AF65-F5344CB8AC3E}">
        <p14:creationId xmlns:p14="http://schemas.microsoft.com/office/powerpoint/2010/main" val="3401576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经典卷积神经网络的结构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186185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5.2.2  </a:t>
            </a:r>
            <a:r>
              <a:rPr lang="en-US" altLang="zh-CN" sz="2800" b="1" dirty="0" err="1">
                <a:solidFill>
                  <a:srgbClr val="C00000"/>
                </a:solidFill>
              </a:rPr>
              <a:t>AlexNet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</a:rPr>
              <a:t>网络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D19DC2-30B7-4737-AF6B-4C953CDEC652}"/>
              </a:ext>
            </a:extLst>
          </p:cNvPr>
          <p:cNvSpPr txBox="1"/>
          <p:nvPr/>
        </p:nvSpPr>
        <p:spPr>
          <a:xfrm>
            <a:off x="409203" y="1935332"/>
            <a:ext cx="4686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其他层输出的特征图的形状变化可以依次类推，具体操作和输出特征图的形状变化见右表：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435DDD9-EA33-406A-B631-389E3F482A85}"/>
              </a:ext>
            </a:extLst>
          </p:cNvPr>
          <p:cNvGrpSpPr/>
          <p:nvPr/>
        </p:nvGrpSpPr>
        <p:grpSpPr>
          <a:xfrm>
            <a:off x="6105524" y="763191"/>
            <a:ext cx="4545525" cy="5612145"/>
            <a:chOff x="6095999" y="258366"/>
            <a:chExt cx="4545525" cy="561214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D76F7F0-9983-4697-94F9-03067C611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5524" y="5217781"/>
              <a:ext cx="4536000" cy="65273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B6E467E-4F4C-4CC2-913C-D11CB8100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05524" y="3191056"/>
              <a:ext cx="4536000" cy="2064825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92A400F-A0A2-4CCC-A57F-7CB8D5610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5999" y="258366"/>
              <a:ext cx="4535677" cy="30944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597772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经典卷积神经网络的结构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186185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5.2.3 VGGNET </a:t>
            </a:r>
            <a:r>
              <a:rPr lang="zh-CN" altLang="en-US" sz="2800" b="1" dirty="0">
                <a:solidFill>
                  <a:srgbClr val="C00000"/>
                </a:solidFill>
              </a:rPr>
              <a:t>网络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4F8804-EF13-1FB4-001C-965200B93C79}"/>
              </a:ext>
            </a:extLst>
          </p:cNvPr>
          <p:cNvSpPr txBox="1"/>
          <p:nvPr/>
        </p:nvSpPr>
        <p:spPr>
          <a:xfrm>
            <a:off x="409204" y="1802168"/>
            <a:ext cx="1137359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dirty="0" err="1"/>
              <a:t>VGGNet</a:t>
            </a:r>
            <a:r>
              <a:rPr lang="en-US" altLang="zh-CN" sz="2200" dirty="0"/>
              <a:t> </a:t>
            </a:r>
            <a:r>
              <a:rPr lang="zh-CN" altLang="en-US" sz="2200" dirty="0"/>
              <a:t>是牛津大学 </a:t>
            </a:r>
            <a:r>
              <a:rPr lang="en-US" altLang="zh-CN" sz="2200" dirty="0"/>
              <a:t>Simonyan </a:t>
            </a:r>
            <a:r>
              <a:rPr lang="zh-CN" altLang="en-US" sz="2200" dirty="0"/>
              <a:t>等人提出的一种深度神经网络结构，其中比较常用的结 构是 </a:t>
            </a:r>
            <a:r>
              <a:rPr lang="en-US" altLang="zh-CN" sz="2200" dirty="0"/>
              <a:t>VGG16</a:t>
            </a:r>
            <a:r>
              <a:rPr lang="zh-CN" altLang="en-US" sz="2200" dirty="0"/>
              <a:t>，其次是 </a:t>
            </a:r>
            <a:r>
              <a:rPr lang="en-US" altLang="zh-CN" sz="2200" dirty="0"/>
              <a:t>VGG19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dirty="0"/>
              <a:t>VGG16 </a:t>
            </a:r>
            <a:r>
              <a:rPr lang="zh-CN" altLang="en-US" sz="2200" dirty="0"/>
              <a:t>有十余个网络层，其中有 </a:t>
            </a:r>
            <a:r>
              <a:rPr lang="en-US" altLang="zh-CN" sz="2200" dirty="0"/>
              <a:t>13 </a:t>
            </a:r>
            <a:r>
              <a:rPr lang="zh-CN" altLang="en-US" sz="2200" dirty="0"/>
              <a:t>个卷积层和 </a:t>
            </a:r>
            <a:r>
              <a:rPr lang="en-US" altLang="zh-CN" sz="2200" dirty="0"/>
              <a:t>3 </a:t>
            </a:r>
            <a:r>
              <a:rPr lang="zh-CN" altLang="en-US" sz="2200" dirty="0"/>
              <a:t>个全连接层，这些都是带有待优化参 数的网络层，一共 </a:t>
            </a:r>
            <a:r>
              <a:rPr lang="en-US" altLang="zh-CN" sz="2200" dirty="0"/>
              <a:t>16 </a:t>
            </a:r>
            <a:r>
              <a:rPr lang="zh-CN" altLang="en-US" sz="2200" dirty="0"/>
              <a:t>个网络，因而称为 </a:t>
            </a:r>
            <a:r>
              <a:rPr lang="en-US" altLang="zh-CN" sz="2200" dirty="0"/>
              <a:t>VGG16</a:t>
            </a:r>
            <a:r>
              <a:rPr lang="zh-CN" altLang="en-US" sz="2200" dirty="0"/>
              <a:t>。</a:t>
            </a:r>
            <a:r>
              <a:rPr lang="en-US" altLang="zh-CN" sz="2200" dirty="0"/>
              <a:t>VGG16 </a:t>
            </a:r>
            <a:r>
              <a:rPr lang="zh-CN" altLang="en-US" sz="2200" dirty="0"/>
              <a:t>网络的层次结构见教材</a:t>
            </a:r>
            <a:r>
              <a:rPr lang="en-US" altLang="zh-CN" sz="2200" dirty="0" err="1"/>
              <a:t>P126</a:t>
            </a:r>
            <a:r>
              <a:rPr lang="zh-CN" altLang="en-US" sz="2200" dirty="0"/>
              <a:t>：</a:t>
            </a:r>
            <a:r>
              <a:rPr lang="zh-CN" altLang="en-US" sz="1800" b="1" dirty="0">
                <a:solidFill>
                  <a:srgbClr val="4471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 </a:t>
            </a:r>
            <a:r>
              <a:rPr lang="en-US" altLang="zh-CN" sz="1800" b="1" dirty="0">
                <a:solidFill>
                  <a:srgbClr val="4471C4"/>
                </a:solidFill>
                <a:effectLst/>
                <a:latin typeface="Times New Roman" panose="02020603050405020304" pitchFamily="18" charset="0"/>
              </a:rPr>
              <a:t>5-2 VGG16 </a:t>
            </a:r>
            <a:r>
              <a:rPr lang="zh-CN" altLang="en-US" sz="1800" b="1" dirty="0">
                <a:solidFill>
                  <a:srgbClr val="4471C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网络的层次结构</a:t>
            </a:r>
            <a:r>
              <a:rPr lang="zh-CN" altLang="en-US" sz="2200" dirty="0"/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CC03BF-4166-F82A-5FFD-EA5724AFA6CB}"/>
              </a:ext>
            </a:extLst>
          </p:cNvPr>
          <p:cNvSpPr txBox="1"/>
          <p:nvPr/>
        </p:nvSpPr>
        <p:spPr>
          <a:xfrm>
            <a:off x="335806" y="3916843"/>
            <a:ext cx="1158690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从表 </a:t>
            </a:r>
            <a:r>
              <a:rPr lang="en-US" altLang="zh-CN" sz="2200" dirty="0"/>
              <a:t>5-2 </a:t>
            </a:r>
            <a:r>
              <a:rPr lang="zh-CN" altLang="en-US" sz="2200" dirty="0"/>
              <a:t>中可以看出，</a:t>
            </a:r>
            <a:r>
              <a:rPr lang="en-US" altLang="zh-CN" sz="2200" dirty="0"/>
              <a:t>VGG16 </a:t>
            </a:r>
            <a:r>
              <a:rPr lang="zh-CN" altLang="en-US" sz="2200" dirty="0"/>
              <a:t>全部采用 </a:t>
            </a:r>
            <a:r>
              <a:rPr lang="en-US" altLang="zh-CN" sz="2200" dirty="0"/>
              <a:t>3×3 </a:t>
            </a:r>
            <a:r>
              <a:rPr lang="zh-CN" altLang="en-US" sz="2200" dirty="0"/>
              <a:t>卷积核（步长均为 </a:t>
            </a:r>
            <a:r>
              <a:rPr lang="en-US" altLang="zh-CN" sz="2200" dirty="0"/>
              <a:t>1</a:t>
            </a:r>
            <a:r>
              <a:rPr lang="zh-CN" altLang="en-US" sz="2200" dirty="0"/>
              <a:t>）和 </a:t>
            </a:r>
            <a:r>
              <a:rPr lang="en-US" altLang="zh-CN" sz="2200" dirty="0"/>
              <a:t>2×2 </a:t>
            </a:r>
            <a:r>
              <a:rPr lang="zh-CN" altLang="en-US" sz="2200" dirty="0"/>
              <a:t>池化核（步长均为 </a:t>
            </a:r>
            <a:r>
              <a:rPr lang="en-US" altLang="zh-CN" sz="2200" dirty="0"/>
              <a:t>2</a:t>
            </a:r>
            <a:r>
              <a:rPr lang="zh-CN" altLang="en-US" sz="2200" dirty="0"/>
              <a:t>），在卷积时均填充数为 </a:t>
            </a:r>
            <a:r>
              <a:rPr lang="en-US" altLang="zh-CN" sz="2200" dirty="0"/>
              <a:t>1</a:t>
            </a:r>
            <a:r>
              <a:rPr lang="zh-CN" altLang="en-US" sz="2200" dirty="0"/>
              <a:t>（即填充 </a:t>
            </a:r>
            <a:r>
              <a:rPr lang="en-US" altLang="zh-CN" sz="2200" dirty="0"/>
              <a:t>1 </a:t>
            </a:r>
            <a:r>
              <a:rPr lang="zh-CN" altLang="en-US" sz="2200" dirty="0"/>
              <a:t>个 </a:t>
            </a:r>
            <a:r>
              <a:rPr lang="en-US" altLang="zh-CN" sz="2200" dirty="0"/>
              <a:t>0 </a:t>
            </a:r>
            <a:r>
              <a:rPr lang="zh-CN" altLang="en-US" sz="2200" dirty="0"/>
              <a:t>圈）。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en-US" altLang="zh-CN" sz="2200" dirty="0" err="1"/>
              <a:t>AlexNet</a:t>
            </a:r>
            <a:r>
              <a:rPr lang="en-US" altLang="zh-CN" sz="2200" dirty="0"/>
              <a:t> </a:t>
            </a:r>
            <a:r>
              <a:rPr lang="zh-CN" altLang="en-US" sz="2200" dirty="0"/>
              <a:t>采用大的卷积核，以扩大其感受野，因此层次不需要很高。与 </a:t>
            </a:r>
            <a:r>
              <a:rPr lang="en-US" altLang="zh-CN" sz="2200" dirty="0" err="1"/>
              <a:t>AlexNet</a:t>
            </a:r>
            <a:r>
              <a:rPr lang="en-US" altLang="zh-CN" sz="2200" dirty="0"/>
              <a:t> </a:t>
            </a:r>
            <a:r>
              <a:rPr lang="zh-CN" altLang="en-US" sz="2200" dirty="0"/>
              <a:t>相比，</a:t>
            </a:r>
            <a:r>
              <a:rPr lang="en-US" altLang="zh-CN" sz="2200" dirty="0"/>
              <a:t>VGG16 </a:t>
            </a:r>
            <a:r>
              <a:rPr lang="zh-CN" altLang="en-US" sz="2200" dirty="0"/>
              <a:t>采用小卷积核和小池化核，各层的参数不多，但堆叠了 </a:t>
            </a:r>
            <a:r>
              <a:rPr lang="en-US" altLang="zh-CN" sz="2200" dirty="0"/>
              <a:t>13 </a:t>
            </a:r>
            <a:r>
              <a:rPr lang="zh-CN" altLang="en-US" sz="2200" dirty="0"/>
              <a:t>层 </a:t>
            </a:r>
            <a:r>
              <a:rPr lang="en-US" altLang="zh-CN" sz="2200" dirty="0"/>
              <a:t>3×3 </a:t>
            </a:r>
            <a:r>
              <a:rPr lang="zh-CN" altLang="en-US" sz="2200" dirty="0"/>
              <a:t>卷积核。底层卷积核的感受野确实不大，但高层的感受野同样很大，而且层与层之间的非线性映射可以提高对底层特征学习的抽象能力。</a:t>
            </a:r>
          </a:p>
        </p:txBody>
      </p:sp>
    </p:spTree>
    <p:extLst>
      <p:ext uri="{BB962C8B-B14F-4D97-AF65-F5344CB8AC3E}">
        <p14:creationId xmlns:p14="http://schemas.microsoft.com/office/powerpoint/2010/main" val="1147065579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经典卷积神经网络的结构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186185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5.2.3 VGGNET </a:t>
            </a:r>
            <a:r>
              <a:rPr lang="zh-CN" altLang="en-US" sz="2800" b="1" dirty="0">
                <a:solidFill>
                  <a:srgbClr val="C00000"/>
                </a:solidFill>
              </a:rPr>
              <a:t>网络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5E349A1-80E9-90AF-CDEE-D3C8BFAD2E85}"/>
              </a:ext>
            </a:extLst>
          </p:cNvPr>
          <p:cNvSpPr txBox="1"/>
          <p:nvPr/>
        </p:nvSpPr>
        <p:spPr>
          <a:xfrm>
            <a:off x="409203" y="1745253"/>
            <a:ext cx="1137359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/>
              <a:t>VGG16 </a:t>
            </a:r>
            <a:r>
              <a:rPr lang="zh-CN" altLang="en-US" sz="2200" dirty="0"/>
              <a:t>是如何把不同尺寸的特征图都转化为最后一维的大小为 </a:t>
            </a:r>
            <a:r>
              <a:rPr lang="en-US" altLang="zh-CN" sz="2200" dirty="0"/>
              <a:t>25088 </a:t>
            </a:r>
            <a:r>
              <a:rPr lang="zh-CN" altLang="en-US" sz="2200" dirty="0"/>
              <a:t>的张量呢？这主 要依赖于第 </a:t>
            </a:r>
            <a:r>
              <a:rPr lang="en-US" altLang="zh-CN" sz="2200" dirty="0"/>
              <a:t>33 </a:t>
            </a:r>
            <a:r>
              <a:rPr lang="zh-CN" altLang="en-US" sz="2200" dirty="0"/>
              <a:t>行所示的自适应平均池化层。该层对应的代码如下： </a:t>
            </a:r>
          </a:p>
          <a:p>
            <a:endParaRPr lang="en-US" altLang="zh-CN" sz="2200" dirty="0"/>
          </a:p>
          <a:p>
            <a:r>
              <a:rPr lang="en-US" altLang="zh-CN" sz="2200" dirty="0"/>
              <a:t>	</a:t>
            </a:r>
            <a:r>
              <a:rPr lang="en-US" altLang="zh-CN" sz="2200" dirty="0">
                <a:solidFill>
                  <a:srgbClr val="00B050"/>
                </a:solidFill>
              </a:rPr>
              <a:t>nn.AdaptiveAvgPool2d(</a:t>
            </a:r>
            <a:r>
              <a:rPr lang="en-US" altLang="zh-CN" sz="2200" dirty="0" err="1">
                <a:solidFill>
                  <a:srgbClr val="00B050"/>
                </a:solidFill>
              </a:rPr>
              <a:t>output_size</a:t>
            </a:r>
            <a:r>
              <a:rPr lang="en-US" altLang="zh-CN" sz="2200" dirty="0">
                <a:solidFill>
                  <a:srgbClr val="00B050"/>
                </a:solidFill>
              </a:rPr>
              <a:t>=(7, 7)) </a:t>
            </a:r>
          </a:p>
          <a:p>
            <a:endParaRPr lang="en-US" altLang="zh-CN" sz="2200" dirty="0"/>
          </a:p>
          <a:p>
            <a:r>
              <a:rPr lang="zh-CN" altLang="en-US" sz="2200" dirty="0"/>
              <a:t>其作用是，对输入该层的特征图，不管图像尺寸为多少，其输出特征图的尺寸永远为 </a:t>
            </a:r>
            <a:r>
              <a:rPr lang="en-US" altLang="zh-CN" sz="2200" dirty="0"/>
              <a:t>7×7 </a:t>
            </a:r>
            <a:r>
              <a:rPr lang="zh-CN" altLang="en-US" sz="2200" dirty="0"/>
              <a:t>（批量大小和通道数不变，通道数为 </a:t>
            </a:r>
            <a:r>
              <a:rPr lang="en-US" altLang="zh-CN" sz="2200" dirty="0"/>
              <a:t>512</a:t>
            </a:r>
            <a:r>
              <a:rPr lang="zh-CN" altLang="en-US" sz="2200" dirty="0"/>
              <a:t>）。这样，经过扁平化后得到输入全连接网络层的维度大小为 </a:t>
            </a:r>
            <a:r>
              <a:rPr lang="en-US" altLang="zh-CN" sz="2200" dirty="0"/>
              <a:t>7×7×512 = 25088</a:t>
            </a:r>
            <a:r>
              <a:rPr lang="zh-CN" altLang="en-US" sz="2200" dirty="0"/>
              <a:t>。也就是说，自适应平均池化层保证了 </a:t>
            </a:r>
            <a:r>
              <a:rPr lang="en-US" altLang="zh-CN" sz="2200" dirty="0"/>
              <a:t>VGG16 </a:t>
            </a:r>
            <a:r>
              <a:rPr lang="zh-CN" altLang="en-US" sz="2200" dirty="0"/>
              <a:t>可以接受不同尺寸图像的输入，而不需改变网络的结构。</a:t>
            </a:r>
          </a:p>
        </p:txBody>
      </p:sp>
    </p:spTree>
    <p:extLst>
      <p:ext uri="{BB962C8B-B14F-4D97-AF65-F5344CB8AC3E}">
        <p14:creationId xmlns:p14="http://schemas.microsoft.com/office/powerpoint/2010/main" val="2380453831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经典卷积神经网络的结构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186185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5.2.4   </a:t>
            </a:r>
            <a:r>
              <a:rPr lang="en-US" altLang="zh-CN" sz="2800" b="1" dirty="0" err="1">
                <a:solidFill>
                  <a:srgbClr val="C00000"/>
                </a:solidFill>
              </a:rPr>
              <a:t>GoogLeNet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</a:rPr>
              <a:t>网络与 </a:t>
            </a:r>
            <a:r>
              <a:rPr lang="en-US" altLang="zh-CN" sz="2800" b="1" dirty="0">
                <a:solidFill>
                  <a:srgbClr val="C00000"/>
                </a:solidFill>
              </a:rPr>
              <a:t>1×1 </a:t>
            </a:r>
            <a:r>
              <a:rPr lang="zh-CN" altLang="en-US" sz="2800" b="1" dirty="0">
                <a:solidFill>
                  <a:srgbClr val="C00000"/>
                </a:solidFill>
              </a:rPr>
              <a:t>卷积核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8EE70B-FE01-CF40-914D-6C17958590C5}"/>
              </a:ext>
            </a:extLst>
          </p:cNvPr>
          <p:cNvSpPr txBox="1"/>
          <p:nvPr/>
        </p:nvSpPr>
        <p:spPr>
          <a:xfrm>
            <a:off x="409203" y="2061344"/>
            <a:ext cx="1137359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dirty="0" err="1"/>
              <a:t>GoogLeNet</a:t>
            </a:r>
            <a:r>
              <a:rPr lang="en-US" altLang="zh-CN" sz="2200" dirty="0"/>
              <a:t> </a:t>
            </a:r>
            <a:r>
              <a:rPr lang="zh-CN" altLang="en-US" sz="2200" dirty="0"/>
              <a:t>使用了许多关键技术，其中很重要的技术就是设计了 </a:t>
            </a:r>
            <a:r>
              <a:rPr lang="en-US" altLang="zh-CN" sz="2200" dirty="0"/>
              <a:t>1×1 </a:t>
            </a:r>
            <a:r>
              <a:rPr lang="zh-CN" altLang="en-US" sz="2200" dirty="0"/>
              <a:t>卷积核。下面先看看 </a:t>
            </a:r>
            <a:r>
              <a:rPr lang="en-US" altLang="zh-CN" sz="2200" dirty="0"/>
              <a:t>1×1 </a:t>
            </a:r>
            <a:r>
              <a:rPr lang="zh-CN" altLang="en-US" sz="2200" dirty="0"/>
              <a:t>卷积核的作用。 </a:t>
            </a:r>
          </a:p>
          <a:p>
            <a:r>
              <a:rPr lang="zh-CN" altLang="en-US" sz="2200" dirty="0"/>
              <a:t>从 </a:t>
            </a:r>
            <a:r>
              <a:rPr lang="en-US" altLang="zh-CN" sz="2200" dirty="0"/>
              <a:t>nn.Conv2d()</a:t>
            </a:r>
            <a:r>
              <a:rPr lang="zh-CN" altLang="en-US" sz="2200" dirty="0"/>
              <a:t>函数看，</a:t>
            </a:r>
            <a:r>
              <a:rPr lang="en-US" altLang="zh-CN" sz="2200" dirty="0"/>
              <a:t>1×1 </a:t>
            </a:r>
            <a:r>
              <a:rPr lang="zh-CN" altLang="en-US" sz="2200" dirty="0"/>
              <a:t>卷积核对应的函数如下：</a:t>
            </a:r>
            <a:r>
              <a:rPr lang="en-US" altLang="zh-CN" sz="2200" dirty="0"/>
              <a:t>w-1+1=w </a:t>
            </a:r>
          </a:p>
          <a:p>
            <a:endParaRPr lang="en-US" altLang="zh-CN" sz="1800" dirty="0">
              <a:solidFill>
                <a:srgbClr val="00B0F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000" dirty="0">
                <a:solidFill>
                  <a:srgbClr val="00B0F0"/>
                </a:solidFill>
                <a:effectLst/>
                <a:latin typeface="Times New Roman" panose="02020603050405020304" pitchFamily="18" charset="0"/>
              </a:rPr>
              <a:t>nn.Conv2d(</a:t>
            </a:r>
            <a:r>
              <a:rPr lang="en-US" altLang="zh-CN" sz="200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</a:rPr>
              <a:t>in_channels</a:t>
            </a:r>
            <a:r>
              <a:rPr lang="en-US" altLang="zh-CN" sz="2000" dirty="0">
                <a:solidFill>
                  <a:srgbClr val="00B0F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altLang="zh-CN" sz="2000" dirty="0" err="1">
                <a:solidFill>
                  <a:srgbClr val="00B0F0"/>
                </a:solidFill>
                <a:effectLst/>
                <a:latin typeface="Times New Roman" panose="02020603050405020304" pitchFamily="18" charset="0"/>
              </a:rPr>
              <a:t>out_channels</a:t>
            </a:r>
            <a:r>
              <a:rPr lang="en-US" altLang="zh-CN" sz="2000" dirty="0">
                <a:solidFill>
                  <a:srgbClr val="00B0F0"/>
                </a:solidFill>
                <a:effectLst/>
                <a:latin typeface="Times New Roman" panose="02020603050405020304" pitchFamily="18" charset="0"/>
              </a:rPr>
              <a:t>, (1, 1)) </a:t>
            </a:r>
            <a:endParaRPr lang="en-US" altLang="zh-CN" sz="1600" dirty="0"/>
          </a:p>
          <a:p>
            <a:endParaRPr lang="en-US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200" dirty="0"/>
              <a:t>其中，默认步长为 </a:t>
            </a:r>
            <a:r>
              <a:rPr lang="en-US" altLang="zh-CN" sz="2200" dirty="0"/>
              <a:t>1</a:t>
            </a:r>
            <a:r>
              <a:rPr lang="zh-CN" altLang="en-US" sz="2200" dirty="0"/>
              <a:t>，无填充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1E713D-18ED-D26D-D3C3-1FF7AEE85874}"/>
              </a:ext>
            </a:extLst>
          </p:cNvPr>
          <p:cNvSpPr txBox="1"/>
          <p:nvPr/>
        </p:nvSpPr>
        <p:spPr>
          <a:xfrm>
            <a:off x="486052" y="4579059"/>
            <a:ext cx="1156982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 err="1"/>
              <a:t>GoogLeNet</a:t>
            </a:r>
            <a:r>
              <a:rPr lang="en-US" altLang="zh-CN" sz="2200" dirty="0"/>
              <a:t> </a:t>
            </a:r>
            <a:r>
              <a:rPr lang="zh-CN" altLang="en-US" sz="2200" dirty="0"/>
              <a:t>这个名字可以理解为 </a:t>
            </a:r>
            <a:r>
              <a:rPr lang="en-US" altLang="zh-CN" sz="2200" dirty="0" err="1"/>
              <a:t>Google+LeNet</a:t>
            </a:r>
            <a:r>
              <a:rPr lang="zh-CN" altLang="en-US" sz="2200" dirty="0"/>
              <a:t>，意指是 </a:t>
            </a:r>
            <a:r>
              <a:rPr lang="en-US" altLang="zh-CN" sz="2200" dirty="0"/>
              <a:t>Google </a:t>
            </a:r>
            <a:r>
              <a:rPr lang="zh-CN" altLang="en-US" sz="2200" dirty="0"/>
              <a:t>公司在 </a:t>
            </a:r>
            <a:r>
              <a:rPr lang="en-US" altLang="zh-CN" sz="2200" dirty="0" err="1"/>
              <a:t>LeNet</a:t>
            </a:r>
            <a:r>
              <a:rPr lang="en-US" altLang="zh-CN" sz="2200" dirty="0"/>
              <a:t> </a:t>
            </a:r>
            <a:r>
              <a:rPr lang="zh-CN" altLang="en-US" sz="2200" dirty="0"/>
              <a:t>的基础上发展出来的。</a:t>
            </a:r>
            <a:r>
              <a:rPr lang="en-US" altLang="zh-CN" sz="2200" dirty="0" err="1"/>
              <a:t>GoogLeNet</a:t>
            </a:r>
            <a:r>
              <a:rPr lang="en-US" altLang="zh-CN" sz="2200" dirty="0"/>
              <a:t> </a:t>
            </a:r>
            <a:r>
              <a:rPr lang="zh-CN" altLang="en-US" sz="2200" dirty="0"/>
              <a:t>有两个特点，一个是 </a:t>
            </a:r>
            <a:r>
              <a:rPr lang="en-US" altLang="zh-CN" sz="2200" dirty="0" err="1"/>
              <a:t>GoogLeNet</a:t>
            </a:r>
            <a:r>
              <a:rPr lang="en-US" altLang="zh-CN" sz="2200" dirty="0"/>
              <a:t> </a:t>
            </a:r>
            <a:r>
              <a:rPr lang="zh-CN" altLang="en-US" sz="2200" dirty="0"/>
              <a:t>有九个称为 </a:t>
            </a:r>
            <a:r>
              <a:rPr lang="en-US" altLang="zh-CN" sz="2200" dirty="0"/>
              <a:t>Inception </a:t>
            </a:r>
            <a:r>
              <a:rPr lang="zh-CN" altLang="en-US" sz="2200" dirty="0"/>
              <a:t>的模块构成，另一个是有三个 </a:t>
            </a:r>
            <a:r>
              <a:rPr lang="en-US" altLang="zh-CN" sz="2200" dirty="0" err="1"/>
              <a:t>softmax</a:t>
            </a:r>
            <a:r>
              <a:rPr lang="en-US" altLang="zh-CN" sz="2200" dirty="0"/>
              <a:t> </a:t>
            </a:r>
            <a:r>
              <a:rPr lang="zh-CN" altLang="en-US" sz="2200" dirty="0"/>
              <a:t>输出层。</a:t>
            </a:r>
          </a:p>
        </p:txBody>
      </p:sp>
    </p:spTree>
    <p:extLst>
      <p:ext uri="{BB962C8B-B14F-4D97-AF65-F5344CB8AC3E}">
        <p14:creationId xmlns:p14="http://schemas.microsoft.com/office/powerpoint/2010/main" val="1370119825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经典卷积神经网络的结构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186185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5.2.4   </a:t>
            </a:r>
            <a:r>
              <a:rPr lang="en-US" altLang="zh-CN" sz="2800" b="1" dirty="0" err="1">
                <a:solidFill>
                  <a:srgbClr val="C00000"/>
                </a:solidFill>
              </a:rPr>
              <a:t>GoogLeNet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</a:rPr>
              <a:t>网络与 </a:t>
            </a:r>
            <a:r>
              <a:rPr lang="en-US" altLang="zh-CN" sz="2800" b="1" dirty="0">
                <a:solidFill>
                  <a:srgbClr val="C00000"/>
                </a:solidFill>
              </a:rPr>
              <a:t>1×1 </a:t>
            </a:r>
            <a:r>
              <a:rPr lang="zh-CN" altLang="en-US" sz="2800" b="1" dirty="0">
                <a:solidFill>
                  <a:srgbClr val="C00000"/>
                </a:solidFill>
              </a:rPr>
              <a:t>卷积核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8EE70B-FE01-CF40-914D-6C17958590C5}"/>
              </a:ext>
            </a:extLst>
          </p:cNvPr>
          <p:cNvSpPr txBox="1"/>
          <p:nvPr/>
        </p:nvSpPr>
        <p:spPr>
          <a:xfrm>
            <a:off x="409203" y="1894220"/>
            <a:ext cx="113735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/>
              <a:t>Inception </a:t>
            </a:r>
            <a:r>
              <a:rPr lang="zh-CN" altLang="en-US" sz="2200" dirty="0"/>
              <a:t>模块经过了几个版本演进，分别是原始版本、</a:t>
            </a:r>
            <a:r>
              <a:rPr lang="en-US" altLang="zh-CN" sz="2200" dirty="0"/>
              <a:t>v1</a:t>
            </a:r>
            <a:r>
              <a:rPr lang="zh-CN" altLang="en-US" sz="2200" dirty="0"/>
              <a:t>、</a:t>
            </a:r>
            <a:r>
              <a:rPr lang="en-US" altLang="zh-CN" sz="2200" dirty="0"/>
              <a:t>v2 </a:t>
            </a:r>
            <a:r>
              <a:rPr lang="zh-CN" altLang="en-US" sz="2200" dirty="0"/>
              <a:t>和 </a:t>
            </a:r>
            <a:r>
              <a:rPr lang="en-US" altLang="zh-CN" sz="2200" dirty="0"/>
              <a:t>v3</a:t>
            </a:r>
            <a:r>
              <a:rPr lang="zh-CN" altLang="en-US" sz="2200" dirty="0"/>
              <a:t>。</a:t>
            </a:r>
            <a:r>
              <a:rPr lang="en-US" altLang="zh-CN" sz="2200" dirty="0"/>
              <a:t>Inception </a:t>
            </a:r>
            <a:r>
              <a:rPr lang="zh-CN" altLang="en-US" sz="2200" dirty="0"/>
              <a:t>原始版 </a:t>
            </a:r>
          </a:p>
          <a:p>
            <a:r>
              <a:rPr lang="zh-CN" altLang="en-US" sz="2200" dirty="0"/>
              <a:t>本和 </a:t>
            </a:r>
            <a:r>
              <a:rPr lang="en-US" altLang="zh-CN" sz="2200" dirty="0"/>
              <a:t>Inception v1 </a:t>
            </a:r>
            <a:r>
              <a:rPr lang="zh-CN" altLang="en-US" sz="2200" dirty="0"/>
              <a:t>的结构分别如图 下图</a:t>
            </a:r>
            <a:r>
              <a:rPr lang="en-US" altLang="zh-CN" sz="2200" dirty="0"/>
              <a:t>(a)</a:t>
            </a:r>
            <a:r>
              <a:rPr lang="zh-CN" altLang="en-US" sz="2200" dirty="0"/>
              <a:t>和</a:t>
            </a:r>
            <a:r>
              <a:rPr lang="en-US" altLang="zh-CN" sz="2200" dirty="0"/>
              <a:t>(b)</a:t>
            </a:r>
            <a:r>
              <a:rPr lang="zh-CN" altLang="en-US" sz="2200" dirty="0"/>
              <a:t>所示。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3C4E04-DA33-3E19-B19C-6B5FAD47D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35" y="2991448"/>
            <a:ext cx="4216892" cy="28879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E87EDF3-516A-B296-9651-17705B19E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423" y="2637224"/>
            <a:ext cx="4901903" cy="31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674719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经典卷积神经网络的结构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186185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5.2.5 </a:t>
            </a:r>
            <a:r>
              <a:rPr lang="en-US" altLang="zh-CN" sz="2800" b="1" dirty="0" err="1">
                <a:solidFill>
                  <a:srgbClr val="C00000"/>
                </a:solidFill>
              </a:rPr>
              <a:t>ResNet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</a:rPr>
              <a:t>网络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3156EE-D2CD-36DF-B8AF-AB12B5C73861}"/>
              </a:ext>
            </a:extLst>
          </p:cNvPr>
          <p:cNvSpPr txBox="1"/>
          <p:nvPr/>
        </p:nvSpPr>
        <p:spPr>
          <a:xfrm>
            <a:off x="409203" y="1913967"/>
            <a:ext cx="6639667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b="1" dirty="0"/>
              <a:t>残差网络：</a:t>
            </a:r>
            <a:r>
              <a:rPr lang="zh-CN" altLang="en-US" sz="2200" dirty="0"/>
              <a:t>由多个残差模块组成，右图是一个残差模块的结构。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一个残差模块包含两个 </a:t>
            </a:r>
            <a:r>
              <a:rPr lang="en-US" altLang="zh-CN" sz="2200" dirty="0"/>
              <a:t>3×3 </a:t>
            </a:r>
            <a:r>
              <a:rPr lang="zh-CN" altLang="en-US" sz="2200" dirty="0"/>
              <a:t>卷积层，其中步长 </a:t>
            </a:r>
            <a:r>
              <a:rPr lang="en-US" altLang="zh-CN" sz="2200" dirty="0"/>
              <a:t>1</a:t>
            </a:r>
            <a:r>
              <a:rPr lang="zh-CN" altLang="en-US" sz="2200" dirty="0"/>
              <a:t>，填充为 </a:t>
            </a:r>
            <a:r>
              <a:rPr lang="en-US" altLang="zh-CN" sz="2200" dirty="0"/>
              <a:t>1</a:t>
            </a:r>
            <a:r>
              <a:rPr lang="zh-CN" altLang="en-US" sz="2200" dirty="0"/>
              <a:t>，所以这两个卷积层都不会改变特征图的尺寸。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输入 </a:t>
            </a:r>
            <a:r>
              <a:rPr lang="en-US" altLang="zh-CN" sz="2200" dirty="0"/>
              <a:t>X </a:t>
            </a:r>
            <a:r>
              <a:rPr lang="zh-CN" altLang="en-US" sz="2200" dirty="0"/>
              <a:t>在通过第一个卷积层后，经过一个 </a:t>
            </a:r>
            <a:r>
              <a:rPr lang="en-US" altLang="zh-CN" sz="2200" dirty="0" err="1"/>
              <a:t>relu</a:t>
            </a:r>
            <a:r>
              <a:rPr lang="en-US" altLang="zh-CN" sz="2200" dirty="0"/>
              <a:t> </a:t>
            </a:r>
            <a:r>
              <a:rPr lang="zh-CN" altLang="en-US" sz="2200" dirty="0"/>
              <a:t>激活函数，再进入第二个同样的卷积层，形成输出 </a:t>
            </a:r>
            <a:r>
              <a:rPr lang="en-US" altLang="zh-CN" sz="2200" dirty="0"/>
              <a:t>F(X)</a:t>
            </a:r>
            <a:r>
              <a:rPr lang="zh-CN" altLang="en-US" sz="2200" dirty="0"/>
              <a:t>，接着 </a:t>
            </a:r>
            <a:r>
              <a:rPr lang="en-US" altLang="zh-CN" sz="2200" dirty="0"/>
              <a:t>F(X)</a:t>
            </a:r>
            <a:r>
              <a:rPr lang="zh-CN" altLang="en-US" sz="2200" dirty="0"/>
              <a:t>再与恒等映射过来的 </a:t>
            </a:r>
            <a:r>
              <a:rPr lang="en-US" altLang="zh-CN" sz="2200" dirty="0"/>
              <a:t>X </a:t>
            </a:r>
            <a:r>
              <a:rPr lang="zh-CN" altLang="en-US" sz="2200" dirty="0"/>
              <a:t>按位相加，最后再经过一个 </a:t>
            </a:r>
            <a:r>
              <a:rPr lang="en-US" altLang="zh-CN" sz="2200" dirty="0" err="1"/>
              <a:t>relu</a:t>
            </a:r>
            <a:r>
              <a:rPr lang="en-US" altLang="zh-CN" sz="2200" dirty="0"/>
              <a:t> </a:t>
            </a:r>
            <a:r>
              <a:rPr lang="zh-CN" altLang="en-US" sz="2200" dirty="0"/>
              <a:t>激活函数后作为残差模块的输出。</a:t>
            </a:r>
          </a:p>
          <a:p>
            <a:endParaRPr lang="zh-CN" altLang="en-US" sz="2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8A60A4-AF17-E52B-F930-AA97EEAEA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9200" y="1998595"/>
            <a:ext cx="3020159" cy="315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55657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经典卷积神经网络的结构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186185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5.2.5 </a:t>
            </a:r>
            <a:r>
              <a:rPr lang="en-US" altLang="zh-CN" sz="2800" b="1" dirty="0" err="1">
                <a:solidFill>
                  <a:srgbClr val="C00000"/>
                </a:solidFill>
              </a:rPr>
              <a:t>ResNet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</a:rPr>
              <a:t>网络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3156EE-D2CD-36DF-B8AF-AB12B5C73861}"/>
              </a:ext>
            </a:extLst>
          </p:cNvPr>
          <p:cNvSpPr txBox="1"/>
          <p:nvPr/>
        </p:nvSpPr>
        <p:spPr>
          <a:xfrm>
            <a:off x="409203" y="1913967"/>
            <a:ext cx="1152238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令 </a:t>
            </a:r>
            <a:r>
              <a:rPr lang="en-US" altLang="zh-CN" sz="2200" dirty="0"/>
              <a:t>G(X)</a:t>
            </a:r>
            <a:r>
              <a:rPr lang="zh-CN" altLang="en-US" sz="2200" dirty="0"/>
              <a:t>表示残差模块的输出，则有： </a:t>
            </a:r>
          </a:p>
          <a:p>
            <a:r>
              <a:rPr lang="en-US" altLang="zh-CN" sz="2200" b="1" dirty="0"/>
              <a:t>	</a:t>
            </a:r>
          </a:p>
          <a:p>
            <a:r>
              <a:rPr lang="en-US" altLang="zh-CN" sz="2200" b="1" dirty="0"/>
              <a:t>		G(X) = F(X) + X </a:t>
            </a:r>
            <a:endParaRPr lang="zh-CN" altLang="en-US" sz="2200" b="1" dirty="0"/>
          </a:p>
          <a:p>
            <a:endParaRPr lang="en-US" altLang="zh-CN" sz="2200" dirty="0"/>
          </a:p>
          <a:p>
            <a:r>
              <a:rPr lang="zh-CN" altLang="en-US" sz="2200" dirty="0"/>
              <a:t>由上式也可以得到，</a:t>
            </a:r>
            <a:r>
              <a:rPr lang="en-US" altLang="zh-CN" sz="2200" dirty="0"/>
              <a:t>F(X) = G(X) – X</a:t>
            </a:r>
            <a:r>
              <a:rPr lang="zh-CN" altLang="en-US" sz="2200" dirty="0"/>
              <a:t>。也就是说，可以把两个卷积层的输出 </a:t>
            </a:r>
            <a:r>
              <a:rPr lang="en-US" altLang="zh-CN" sz="2200" dirty="0"/>
              <a:t>F(X)</a:t>
            </a:r>
            <a:r>
              <a:rPr lang="zh-CN" altLang="en-US" sz="2200" dirty="0"/>
              <a:t>看成是 </a:t>
            </a:r>
          </a:p>
          <a:p>
            <a:r>
              <a:rPr lang="en-US" altLang="zh-CN" sz="2200" dirty="0"/>
              <a:t>G(X)</a:t>
            </a:r>
            <a:r>
              <a:rPr lang="zh-CN" altLang="en-US" sz="2200" dirty="0"/>
              <a:t>和 </a:t>
            </a:r>
            <a:r>
              <a:rPr lang="en-US" altLang="zh-CN" sz="2200" dirty="0"/>
              <a:t>X </a:t>
            </a:r>
            <a:r>
              <a:rPr lang="zh-CN" altLang="en-US" sz="2200" dirty="0"/>
              <a:t>之间的误差估计，其中 </a:t>
            </a:r>
            <a:r>
              <a:rPr lang="en-US" altLang="zh-CN" sz="2200" dirty="0"/>
              <a:t>X </a:t>
            </a:r>
            <a:r>
              <a:rPr lang="zh-CN" altLang="en-US" sz="2200" dirty="0"/>
              <a:t>是输入的数据张量，没有学习参数，</a:t>
            </a:r>
            <a:r>
              <a:rPr lang="en-US" altLang="zh-CN" sz="2200" dirty="0"/>
              <a:t>F(X)</a:t>
            </a:r>
            <a:r>
              <a:rPr lang="zh-CN" altLang="en-US" sz="2200" dirty="0"/>
              <a:t>看成是两个卷 </a:t>
            </a:r>
          </a:p>
          <a:p>
            <a:r>
              <a:rPr lang="zh-CN" altLang="en-US" sz="2200" dirty="0"/>
              <a:t>积层构成的子网，有学习参数。通过对 </a:t>
            </a:r>
            <a:r>
              <a:rPr lang="en-US" altLang="zh-CN" sz="2200" dirty="0"/>
              <a:t>F(X)</a:t>
            </a:r>
            <a:r>
              <a:rPr lang="zh-CN" altLang="en-US" sz="2200" dirty="0"/>
              <a:t>中参数的学习，使得在使用误差 </a:t>
            </a:r>
            <a:r>
              <a:rPr lang="en-US" altLang="zh-CN" sz="2200" dirty="0"/>
              <a:t>F(X)</a:t>
            </a:r>
            <a:r>
              <a:rPr lang="zh-CN" altLang="en-US" sz="2200" dirty="0"/>
              <a:t>修正 </a:t>
            </a:r>
            <a:r>
              <a:rPr lang="en-US" altLang="zh-CN" sz="2200" dirty="0"/>
              <a:t>X </a:t>
            </a:r>
            <a:r>
              <a:rPr lang="zh-CN" altLang="en-US" sz="2200" dirty="0"/>
              <a:t>后， </a:t>
            </a:r>
          </a:p>
          <a:p>
            <a:r>
              <a:rPr lang="zh-CN" altLang="en-US" sz="2200" dirty="0"/>
              <a:t>修正的结果 </a:t>
            </a:r>
            <a:r>
              <a:rPr lang="en-US" altLang="zh-CN" sz="2200" dirty="0"/>
              <a:t>F(X) + X </a:t>
            </a:r>
            <a:r>
              <a:rPr lang="zh-CN" altLang="en-US" sz="2200" dirty="0"/>
              <a:t>更接近 </a:t>
            </a:r>
            <a:r>
              <a:rPr lang="en-US" altLang="zh-CN" sz="2200" dirty="0"/>
              <a:t>G(X)</a:t>
            </a:r>
            <a:r>
              <a:rPr lang="zh-CN" altLang="en-US" sz="2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8225417"/>
      </p:ext>
    </p:extLst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经典卷积神经网络的结构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186185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5.2.5 </a:t>
            </a:r>
            <a:r>
              <a:rPr lang="en-US" altLang="zh-CN" sz="2800" b="1" dirty="0" err="1">
                <a:solidFill>
                  <a:srgbClr val="C00000"/>
                </a:solidFill>
              </a:rPr>
              <a:t>ResNet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</a:rPr>
              <a:t>网络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3156EE-D2CD-36DF-B8AF-AB12B5C73861}"/>
              </a:ext>
            </a:extLst>
          </p:cNvPr>
          <p:cNvSpPr txBox="1"/>
          <p:nvPr/>
        </p:nvSpPr>
        <p:spPr>
          <a:xfrm>
            <a:off x="409202" y="1834068"/>
            <a:ext cx="6772833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由多个残差模块堆叠而形成的</a:t>
            </a:r>
            <a:r>
              <a:rPr lang="zh-CN" altLang="en-US" sz="2200" b="1" dirty="0"/>
              <a:t>残差网络（</a:t>
            </a:r>
            <a:r>
              <a:rPr lang="en-US" altLang="zh-CN" sz="2200" b="1" dirty="0" err="1"/>
              <a:t>ResNet</a:t>
            </a:r>
            <a:r>
              <a:rPr lang="zh-CN" altLang="en-US" sz="2200" b="1" dirty="0"/>
              <a:t>）</a:t>
            </a:r>
            <a:r>
              <a:rPr lang="zh-CN" altLang="en-US" sz="2200" dirty="0"/>
              <a:t>的架构可用右图表示。</a:t>
            </a:r>
            <a:endParaRPr lang="en-US" altLang="zh-CN" sz="2200" dirty="0"/>
          </a:p>
          <a:p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一个方框表示一个网络层；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一条弧线表示一个恒等映射；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虚线画的弧线表示需要对特征图做一些变换，如调整特征图的尺寸和通道数等，以保证 </a:t>
            </a:r>
            <a:r>
              <a:rPr lang="en-US" altLang="zh-CN" sz="2200" dirty="0"/>
              <a:t>F(X)</a:t>
            </a:r>
            <a:r>
              <a:rPr lang="zh-CN" altLang="en-US" sz="2200" dirty="0"/>
              <a:t>和 </a:t>
            </a:r>
            <a:r>
              <a:rPr lang="en-US" altLang="zh-CN" sz="2200" dirty="0"/>
              <a:t>X </a:t>
            </a:r>
            <a:r>
              <a:rPr lang="zh-CN" altLang="en-US" sz="2200" dirty="0"/>
              <a:t>能够按位相加；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一条弧线及其跨越的两个表示卷积层的方框，共同构成了一个残差模块。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7EDFD6-EAC0-FF94-D646-C850BEEE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804" y="1416671"/>
            <a:ext cx="1907064" cy="47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7556"/>
      </p:ext>
    </p:extLst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经典卷积神经网络的结构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335806" y="1191640"/>
            <a:ext cx="3559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5.2.5 </a:t>
            </a:r>
            <a:r>
              <a:rPr lang="en-US" altLang="zh-CN" sz="2800" b="1" dirty="0" err="1">
                <a:solidFill>
                  <a:srgbClr val="C00000"/>
                </a:solidFill>
              </a:rPr>
              <a:t>EfficientNet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</a:rPr>
              <a:t>网络</a:t>
            </a:r>
          </a:p>
          <a:p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E71DAA-5F6A-61B4-1195-EFEE8E51BF56}"/>
              </a:ext>
            </a:extLst>
          </p:cNvPr>
          <p:cNvSpPr txBox="1"/>
          <p:nvPr/>
        </p:nvSpPr>
        <p:spPr>
          <a:xfrm>
            <a:off x="415031" y="1922807"/>
            <a:ext cx="107442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提高神经网络对图像的处理能力，通过三种途径来实现：</a:t>
            </a:r>
            <a:endParaRPr lang="en-US" altLang="zh-CN" sz="2200" dirty="0"/>
          </a:p>
          <a:p>
            <a:endParaRPr lang="en-US" altLang="zh-CN" sz="22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2200" dirty="0"/>
              <a:t>增加网络的</a:t>
            </a:r>
            <a:r>
              <a:rPr lang="zh-CN" altLang="en-US" sz="2200" b="1" dirty="0"/>
              <a:t>宽度</a:t>
            </a:r>
            <a:r>
              <a:rPr lang="zh-CN" altLang="en-US" sz="2200" dirty="0"/>
              <a:t>：实际上就是增加每个网络层上卷积核的个数，以提取更多的特征，其原理如图 </a:t>
            </a:r>
            <a:r>
              <a:rPr lang="en-US" altLang="zh-CN" sz="2200" dirty="0"/>
              <a:t>5-5(b)</a:t>
            </a:r>
            <a:r>
              <a:rPr lang="zh-CN" altLang="en-US" sz="2200" dirty="0"/>
              <a:t>所示； 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2200" dirty="0"/>
              <a:t>增加网络的</a:t>
            </a:r>
            <a:r>
              <a:rPr lang="zh-CN" altLang="en-US" sz="2200" b="1" dirty="0"/>
              <a:t>深度</a:t>
            </a:r>
            <a:r>
              <a:rPr lang="zh-CN" altLang="en-US" sz="2200" dirty="0"/>
              <a:t>：即增加网络的层数，提高卷积核的感受野及其提取抽象特征的能力， 如 </a:t>
            </a:r>
            <a:r>
              <a:rPr lang="en-US" altLang="zh-CN" sz="2200" dirty="0"/>
              <a:t>VGG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ResNet</a:t>
            </a:r>
            <a:r>
              <a:rPr lang="en-US" altLang="zh-CN" sz="2200" dirty="0"/>
              <a:t> </a:t>
            </a:r>
            <a:r>
              <a:rPr lang="zh-CN" altLang="en-US" sz="2200" dirty="0"/>
              <a:t>等，如图 </a:t>
            </a:r>
            <a:r>
              <a:rPr lang="en-US" altLang="zh-CN" sz="2200" dirty="0"/>
              <a:t>5-5(c)</a:t>
            </a:r>
            <a:r>
              <a:rPr lang="zh-CN" altLang="en-US" sz="2200" dirty="0"/>
              <a:t>所示；</a:t>
            </a:r>
            <a:endParaRPr lang="en-US" altLang="zh-CN" sz="22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CN" altLang="en-US" sz="2200" dirty="0"/>
              <a:t>增加图像的</a:t>
            </a:r>
            <a:r>
              <a:rPr lang="zh-CN" altLang="en-US" sz="2200" b="1" dirty="0"/>
              <a:t>分辨率</a:t>
            </a:r>
            <a:r>
              <a:rPr lang="zh-CN" altLang="en-US" sz="2200" dirty="0"/>
              <a:t>：提高图像本身蕴含的信息量，如图 </a:t>
            </a:r>
            <a:r>
              <a:rPr lang="en-US" altLang="zh-CN" sz="2200" dirty="0"/>
              <a:t>5-5(d)</a:t>
            </a:r>
            <a:r>
              <a:rPr lang="zh-CN" altLang="en-US" sz="2200" dirty="0"/>
              <a:t>所示。 </a:t>
            </a:r>
          </a:p>
        </p:txBody>
      </p:sp>
    </p:spTree>
    <p:extLst>
      <p:ext uri="{BB962C8B-B14F-4D97-AF65-F5344CB8AC3E}">
        <p14:creationId xmlns:p14="http://schemas.microsoft.com/office/powerpoint/2010/main" val="1139970272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经典卷积神经网络的结构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335806" y="1191640"/>
            <a:ext cx="3559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5.2.5 </a:t>
            </a:r>
            <a:r>
              <a:rPr lang="en-US" altLang="zh-CN" sz="2800" b="1" dirty="0" err="1">
                <a:solidFill>
                  <a:srgbClr val="C00000"/>
                </a:solidFill>
              </a:rPr>
              <a:t>EfficientNet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</a:rPr>
              <a:t>网络</a:t>
            </a:r>
          </a:p>
          <a:p>
            <a:endParaRPr lang="zh-CN" altLang="zh-CN" sz="2800" b="1" dirty="0">
              <a:solidFill>
                <a:srgbClr val="C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326D5AA-1BC2-4DDB-F2EB-7556FF904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42" y="1668693"/>
            <a:ext cx="11034716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6086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93296"/>
            <a:ext cx="12217400" cy="86409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/>
          <a:srcRect r="1004"/>
          <a:stretch/>
        </p:blipFill>
        <p:spPr>
          <a:xfrm>
            <a:off x="1" y="0"/>
            <a:ext cx="12192000" cy="154385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/>
          <a:srcRect r="1004"/>
          <a:stretch/>
        </p:blipFill>
        <p:spPr>
          <a:xfrm>
            <a:off x="-496" y="6093296"/>
            <a:ext cx="12192000" cy="86409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631BC06-0AA5-44C7-96A7-643C4138D719}"/>
              </a:ext>
            </a:extLst>
          </p:cNvPr>
          <p:cNvSpPr/>
          <p:nvPr/>
        </p:nvSpPr>
        <p:spPr>
          <a:xfrm>
            <a:off x="746264" y="3013501"/>
            <a:ext cx="106984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若干经典 </a:t>
            </a:r>
            <a:r>
              <a:rPr lang="en-US" altLang="zh-CN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CNN </a:t>
            </a:r>
            <a:r>
              <a:rPr lang="zh-CN" altLang="en-US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预训练模型及其迁移方法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AFE351-1634-454E-B25A-CE88A837C9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93" t="3704" r="17232" b="4677"/>
          <a:stretch/>
        </p:blipFill>
        <p:spPr>
          <a:xfrm>
            <a:off x="396239" y="95339"/>
            <a:ext cx="944881" cy="13531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394DA6-7B4F-4DEA-887C-16303ACC9E10}"/>
              </a:ext>
            </a:extLst>
          </p:cNvPr>
          <p:cNvSpPr/>
          <p:nvPr/>
        </p:nvSpPr>
        <p:spPr>
          <a:xfrm>
            <a:off x="314960" y="6340678"/>
            <a:ext cx="1027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蒙祖强，欧元汉 编著. 深度学习理论与应用. 北京: 清华大学出版社，2023年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月</a:t>
            </a:r>
            <a:r>
              <a:rPr lang="en-US" altLang="zh-CN" dirty="0">
                <a:solidFill>
                  <a:schemeClr val="bg1"/>
                </a:solidFill>
              </a:rPr>
              <a:t>.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171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t="2070" r="1004"/>
          <a:stretch/>
        </p:blipFill>
        <p:spPr>
          <a:xfrm>
            <a:off x="-496" y="-27384"/>
            <a:ext cx="3360192" cy="6885384"/>
          </a:xfrm>
          <a:prstGeom prst="rect">
            <a:avLst/>
          </a:prstGeom>
        </p:spPr>
      </p:pic>
      <p:sp>
        <p:nvSpPr>
          <p:cNvPr id="9" name="文本框 6"/>
          <p:cNvSpPr txBox="1"/>
          <p:nvPr/>
        </p:nvSpPr>
        <p:spPr>
          <a:xfrm>
            <a:off x="649714" y="2558062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0" dirty="0">
                <a:solidFill>
                  <a:schemeClr val="bg1"/>
                </a:solidFill>
                <a:cs typeface="+mn-ea"/>
                <a:sym typeface="+mn-lt"/>
              </a:rPr>
              <a:t>本章内容</a:t>
            </a:r>
          </a:p>
        </p:txBody>
      </p:sp>
      <p:sp>
        <p:nvSpPr>
          <p:cNvPr id="10" name="文本框 11"/>
          <p:cNvSpPr txBox="1"/>
          <p:nvPr/>
        </p:nvSpPr>
        <p:spPr>
          <a:xfrm>
            <a:off x="1032610" y="3238388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67517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88818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3921130" y="2012216"/>
            <a:ext cx="7978894" cy="2648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一个使用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VGG16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的图像识别程序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经典卷积神经网络的结构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A089C7-0418-4B24-B026-E43BD2558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93" t="3704" r="17232" b="4677"/>
          <a:stretch/>
        </p:blipFill>
        <p:spPr>
          <a:xfrm>
            <a:off x="1207159" y="449739"/>
            <a:ext cx="944881" cy="13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63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5.3.1  </a:t>
            </a:r>
            <a:r>
              <a:rPr lang="zh-CN" altLang="en-US" sz="2800" b="1" dirty="0">
                <a:solidFill>
                  <a:srgbClr val="C00000"/>
                </a:solidFill>
              </a:rPr>
              <a:t>预训练网络迁移的基本原理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DFBC6F-74AF-D6F5-3142-32057E308C93}"/>
              </a:ext>
            </a:extLst>
          </p:cNvPr>
          <p:cNvSpPr txBox="1"/>
          <p:nvPr/>
        </p:nvSpPr>
        <p:spPr>
          <a:xfrm>
            <a:off x="427608" y="2003173"/>
            <a:ext cx="1133678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b="1" dirty="0"/>
              <a:t>迁移学习（</a:t>
            </a:r>
            <a:r>
              <a:rPr lang="en-US" altLang="zh-CN" sz="2200" b="1" dirty="0"/>
              <a:t>Transfer learning</a:t>
            </a:r>
            <a:r>
              <a:rPr lang="zh-CN" altLang="en-US" sz="2200" b="1" dirty="0"/>
              <a:t>）引入：</a:t>
            </a:r>
            <a:endParaRPr lang="zh-CN" altLang="en-US" sz="2200" dirty="0"/>
          </a:p>
          <a:p>
            <a:endParaRPr lang="en-US" altLang="zh-CN" sz="2200" dirty="0"/>
          </a:p>
          <a:p>
            <a:r>
              <a:rPr lang="en-US" altLang="zh-CN" sz="2200" dirty="0"/>
              <a:t>	</a:t>
            </a:r>
            <a:r>
              <a:rPr lang="zh-CN" altLang="en-US" sz="2200" dirty="0"/>
              <a:t>假设在一个样本足够多的数据集（源数据集）上训练（预训练）出一个好的模型（源模型，对下游任务而言称为预训练模型），能够完美地解决给定的任务（源任务）。此后，将源模型中全部或部分网络层及其参数迁移过来，并在适当添加新网络层的基础上重新构造一个新模型（目标模型），然后在一个数据量较少的数据集（目标数据集）上进行训练，以用于解决新的任务（目标任务）。在这个训练过程中，源模型中迁移过来的参数一般不参与训练（被冻结了），而只是训练因新增加网络层而产生的少量参数。</a:t>
            </a:r>
          </a:p>
        </p:txBody>
      </p:sp>
    </p:spTree>
    <p:extLst>
      <p:ext uri="{BB962C8B-B14F-4D97-AF65-F5344CB8AC3E}">
        <p14:creationId xmlns:p14="http://schemas.microsoft.com/office/powerpoint/2010/main" val="2245013068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5.3.1  </a:t>
            </a:r>
            <a:r>
              <a:rPr lang="zh-CN" altLang="en-US" sz="2800" b="1" dirty="0">
                <a:solidFill>
                  <a:srgbClr val="C00000"/>
                </a:solidFill>
              </a:rPr>
              <a:t>预训练网络迁移的基本原理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B5D390-1AF9-7BC5-61D8-929492E6A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978" y="2032484"/>
            <a:ext cx="8093388" cy="31728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A6AF22-BB5A-B603-225E-2BE6B42946E9}"/>
              </a:ext>
            </a:extLst>
          </p:cNvPr>
          <p:cNvSpPr txBox="1"/>
          <p:nvPr/>
        </p:nvSpPr>
        <p:spPr>
          <a:xfrm>
            <a:off x="335806" y="2064814"/>
            <a:ext cx="351710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在迁移方法当中，</a:t>
            </a:r>
            <a:r>
              <a:rPr lang="zh-CN" altLang="en-US" sz="2200" b="1" dirty="0"/>
              <a:t>微调（</a:t>
            </a:r>
            <a:r>
              <a:rPr lang="en-US" altLang="zh-CN" sz="2200" b="1" dirty="0"/>
              <a:t>fine tuning</a:t>
            </a:r>
            <a:r>
              <a:rPr lang="zh-CN" altLang="en-US" sz="2200" b="1" dirty="0"/>
              <a:t>）</a:t>
            </a:r>
            <a:r>
              <a:rPr lang="zh-CN" altLang="en-US" sz="2200" dirty="0"/>
              <a:t>是常采用的一种迁移方法。微调一般是指通过调 整分类网络最后一个输出层的来构建新网络的方法（而其他网络层全部复制过来）。当然， </a:t>
            </a:r>
          </a:p>
          <a:p>
            <a:r>
              <a:rPr lang="zh-CN" altLang="en-US" sz="2200" dirty="0"/>
              <a:t>由于这种调整而产生的新参数是需要重新训练的，而其他参数不需要重新训练。</a:t>
            </a:r>
          </a:p>
        </p:txBody>
      </p:sp>
    </p:spTree>
    <p:extLst>
      <p:ext uri="{BB962C8B-B14F-4D97-AF65-F5344CB8AC3E}">
        <p14:creationId xmlns:p14="http://schemas.microsoft.com/office/powerpoint/2010/main" val="3908415272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5.3.2  VGG16 </a:t>
            </a:r>
            <a:r>
              <a:rPr lang="zh-CN" altLang="en-US" sz="2800" b="1" dirty="0">
                <a:solidFill>
                  <a:srgbClr val="C00000"/>
                </a:solidFill>
              </a:rPr>
              <a:t>的迁移案例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C13B8C-9229-DE78-2B7A-E8EE61653152}"/>
              </a:ext>
            </a:extLst>
          </p:cNvPr>
          <p:cNvSpPr txBox="1"/>
          <p:nvPr/>
        </p:nvSpPr>
        <p:spPr>
          <a:xfrm>
            <a:off x="255233" y="1890877"/>
            <a:ext cx="1134788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dirty="0"/>
              <a:t>【</a:t>
            </a:r>
            <a:r>
              <a:rPr lang="zh-CN" altLang="en-US" sz="2200" b="1" dirty="0"/>
              <a:t>例 </a:t>
            </a:r>
            <a:r>
              <a:rPr lang="en-US" altLang="zh-CN" sz="2200" b="1" dirty="0"/>
              <a:t>5.2】</a:t>
            </a:r>
            <a:r>
              <a:rPr lang="zh-CN" altLang="en-US" sz="2200" dirty="0"/>
              <a:t>从 </a:t>
            </a:r>
            <a:r>
              <a:rPr lang="en-US" altLang="zh-CN" sz="2200" dirty="0"/>
              <a:t>VGG16 </a:t>
            </a:r>
            <a:r>
              <a:rPr lang="zh-CN" altLang="en-US" sz="2200" dirty="0"/>
              <a:t>迁移出若干个网络层来构建新的网络。 </a:t>
            </a:r>
          </a:p>
          <a:p>
            <a:endParaRPr lang="en-US" altLang="zh-CN" sz="2200" dirty="0"/>
          </a:p>
          <a:p>
            <a:r>
              <a:rPr lang="zh-CN" altLang="en-US" sz="2200" dirty="0"/>
              <a:t>假设需要对 </a:t>
            </a:r>
            <a:r>
              <a:rPr lang="en-US" altLang="zh-CN" sz="2200" dirty="0"/>
              <a:t>224*224 </a:t>
            </a:r>
            <a:r>
              <a:rPr lang="zh-CN" altLang="en-US" sz="2200" dirty="0"/>
              <a:t>的灰度图像进行二分类，要求使用 </a:t>
            </a:r>
            <a:r>
              <a:rPr lang="en-US" altLang="zh-CN" sz="2200" dirty="0"/>
              <a:t>VGG16 </a:t>
            </a:r>
            <a:r>
              <a:rPr lang="zh-CN" altLang="en-US" sz="2200" dirty="0"/>
              <a:t>中第 </a:t>
            </a:r>
            <a:r>
              <a:rPr lang="en-US" altLang="zh-CN" sz="2200" dirty="0"/>
              <a:t>3</a:t>
            </a:r>
            <a:r>
              <a:rPr lang="zh-CN" altLang="en-US" sz="2200" dirty="0"/>
              <a:t>、第 </a:t>
            </a:r>
            <a:r>
              <a:rPr lang="en-US" altLang="zh-CN" sz="2200" dirty="0"/>
              <a:t>5 </a:t>
            </a:r>
            <a:r>
              <a:rPr lang="zh-CN" altLang="en-US" sz="2200" dirty="0"/>
              <a:t>和第 </a:t>
            </a:r>
            <a:r>
              <a:rPr lang="en-US" altLang="zh-CN" sz="2200" dirty="0"/>
              <a:t>31 </a:t>
            </a:r>
            <a:r>
              <a:rPr lang="zh-CN" altLang="en-US" sz="2200" dirty="0"/>
              <a:t>行，见下面代码所示的卷积层。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4BC18E-562C-3C1E-4D7B-A6F028545ED9}"/>
              </a:ext>
            </a:extLst>
          </p:cNvPr>
          <p:cNvSpPr txBox="1"/>
          <p:nvPr/>
        </p:nvSpPr>
        <p:spPr>
          <a:xfrm>
            <a:off x="255233" y="3520574"/>
            <a:ext cx="114626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vgg16 = models.vgg16(pretrained=True).to(device) 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conv1 = nn.Conv2d(1, 3, 3) #(1, 3)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，新定义 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conv2 = vgg16.features[0] #(3, 64)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，来自 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VGG16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，参数需要冻结 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conv3 = vgg16.features[2] #(64, 64)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，来自 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VGG16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，参数需要冻结 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conv4 = nn.Conv2d(64, 512, 3) #(64, 512)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，新定义 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conv5 = vgg16.features[28] #(512, 512)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，来自 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VGG16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，参数需要冻结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248843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9E2F83-276C-CB2D-913F-D13C670AC5B1}"/>
              </a:ext>
            </a:extLst>
          </p:cNvPr>
          <p:cNvSpPr txBox="1"/>
          <p:nvPr/>
        </p:nvSpPr>
        <p:spPr>
          <a:xfrm>
            <a:off x="450542" y="1977991"/>
            <a:ext cx="612115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然后冻结来自 </a:t>
            </a:r>
            <a:r>
              <a:rPr lang="en-US" altLang="zh-CN" sz="2200" dirty="0"/>
              <a:t>VGG16 </a:t>
            </a:r>
            <a:r>
              <a:rPr lang="zh-CN" altLang="en-US" sz="2200" dirty="0"/>
              <a:t>的网络层的参数：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9C8669-2937-709E-8623-C204F55B27AB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5.3.2  VGG16 </a:t>
            </a:r>
            <a:r>
              <a:rPr lang="zh-CN" altLang="en-US" sz="2800" b="1" dirty="0">
                <a:solidFill>
                  <a:srgbClr val="C00000"/>
                </a:solidFill>
              </a:rPr>
              <a:t>的迁移案例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733A02-F00C-C9E1-6506-EE68A34AC5CF}"/>
              </a:ext>
            </a:extLst>
          </p:cNvPr>
          <p:cNvSpPr txBox="1"/>
          <p:nvPr/>
        </p:nvSpPr>
        <p:spPr>
          <a:xfrm>
            <a:off x="450542" y="4049982"/>
            <a:ext cx="612115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接着定义全连接网络层，构造分类网络：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8B4D6C-1FE6-9105-09BF-F4FE9606C08F}"/>
              </a:ext>
            </a:extLst>
          </p:cNvPr>
          <p:cNvSpPr txBox="1"/>
          <p:nvPr/>
        </p:nvSpPr>
        <p:spPr>
          <a:xfrm>
            <a:off x="530441" y="2537164"/>
            <a:ext cx="61211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L = [conv2,conv3,conv5] #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对这些网络层上的参数进行冻结 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	for layer in L: 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		for param in 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layer.parameters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(): 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			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param.requires_grad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= False 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377C1D-A9B4-501F-A2C3-421E2067126E}"/>
              </a:ext>
            </a:extLst>
          </p:cNvPr>
          <p:cNvSpPr txBox="1"/>
          <p:nvPr/>
        </p:nvSpPr>
        <p:spPr>
          <a:xfrm>
            <a:off x="530441" y="4743030"/>
            <a:ext cx="61211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self.fc1 = 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nn.Linear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(512*6*6, 2048) 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self.fc2 = 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nn.Linear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(2048, 1024) 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self.fc3 = 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nn.Linear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(1024, 2) 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86089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95B503-9A21-779E-9F86-91A901A3820F}"/>
              </a:ext>
            </a:extLst>
          </p:cNvPr>
          <p:cNvSpPr txBox="1"/>
          <p:nvPr/>
        </p:nvSpPr>
        <p:spPr>
          <a:xfrm>
            <a:off x="335806" y="1763834"/>
            <a:ext cx="81512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最后编写测试代码和参数统计代码，核心代码如下：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A9CA84-FCB6-050F-0FE0-D46640B5EB2C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5.3.2  VGG16 </a:t>
            </a:r>
            <a:r>
              <a:rPr lang="zh-CN" altLang="en-US" sz="2800" b="1" dirty="0">
                <a:solidFill>
                  <a:srgbClr val="C00000"/>
                </a:solidFill>
              </a:rPr>
              <a:t>的迁移案例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0B8FCB-50ED-67EC-63D9-770D69617A8D}"/>
              </a:ext>
            </a:extLst>
          </p:cNvPr>
          <p:cNvSpPr txBox="1"/>
          <p:nvPr/>
        </p:nvSpPr>
        <p:spPr>
          <a:xfrm>
            <a:off x="335806" y="2182140"/>
            <a:ext cx="94369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import torch 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import 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torch.nn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as 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nn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from 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torchvision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import models 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device = 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torch.device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("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cuda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" if 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torch.cuda.is_available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() else "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cpu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") 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vgg16 = models.vgg16(pretrained=True).to(device) 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conv1 = nn.Conv2d(1, 3, 3) #(1, 3), 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新定义 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conv2 = vgg16.features[0] #(3, 64), 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来自 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VGG16, 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参数需要冻结 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conv3 = vgg16.features[2] #(64, 64), 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来自 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VGG16, 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参数需要冻结 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conv4 = nn.Conv2d(64, 512, 3) #(64, 512), 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新定义 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conv5 = vgg16.features[28] #(512, 512), 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来自 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VGG16, 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参数需要冻结 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L = [conv2,conv3,conv5] #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对这些网络层上的参数进行冻结 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for layer in L: 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	for param in 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layer.parameters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(): 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		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param.requires_grad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= False 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EA81C0-CBD4-3DCA-6990-B2209EFE6DDA}"/>
              </a:ext>
            </a:extLst>
          </p:cNvPr>
          <p:cNvSpPr/>
          <p:nvPr/>
        </p:nvSpPr>
        <p:spPr>
          <a:xfrm>
            <a:off x="6702641" y="6016766"/>
            <a:ext cx="5014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该程序的核心代码（全部代码见教材</a:t>
            </a:r>
            <a:r>
              <a:rPr lang="en-US" altLang="zh-CN" b="1" dirty="0" err="1"/>
              <a:t>P134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25161408"/>
      </p:ext>
    </p:extLst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41CDBD-D93F-13BD-2BB6-61BFA06CCE3E}"/>
              </a:ext>
            </a:extLst>
          </p:cNvPr>
          <p:cNvSpPr txBox="1"/>
          <p:nvPr/>
        </p:nvSpPr>
        <p:spPr>
          <a:xfrm>
            <a:off x="415031" y="1930159"/>
            <a:ext cx="612115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执行上述代码，输入结果如下：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7147152-ABFA-DADB-734B-34CC440150E3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5.3.2  VGG16 </a:t>
            </a:r>
            <a:r>
              <a:rPr lang="zh-CN" altLang="en-US" sz="2800" b="1" dirty="0">
                <a:solidFill>
                  <a:srgbClr val="C00000"/>
                </a:solidFill>
              </a:rPr>
              <a:t>的迁移案例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1A0000-37CE-F8E8-62B6-738ECC4EF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06" y="2884122"/>
            <a:ext cx="10603165" cy="13771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3140683-4212-63EE-631C-EE63670EBB1C}"/>
              </a:ext>
            </a:extLst>
          </p:cNvPr>
          <p:cNvSpPr txBox="1"/>
          <p:nvPr/>
        </p:nvSpPr>
        <p:spPr>
          <a:xfrm>
            <a:off x="415031" y="4709820"/>
            <a:ext cx="110637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从这个例子中，读者不难举一反三，总结从 </a:t>
            </a:r>
            <a:r>
              <a:rPr lang="en-US" altLang="zh-CN" sz="2200" dirty="0"/>
              <a:t>VGG16 </a:t>
            </a:r>
            <a:r>
              <a:rPr lang="zh-CN" altLang="en-US" sz="2200" dirty="0"/>
              <a:t>中迁移任意若干个网络层来构造新网络的方法。</a:t>
            </a:r>
          </a:p>
        </p:txBody>
      </p:sp>
    </p:spTree>
    <p:extLst>
      <p:ext uri="{BB962C8B-B14F-4D97-AF65-F5344CB8AC3E}">
        <p14:creationId xmlns:p14="http://schemas.microsoft.com/office/powerpoint/2010/main" val="3017330794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5.3.3  </a:t>
            </a:r>
            <a:r>
              <a:rPr lang="zh-CN" altLang="en-US" sz="2800" b="1" dirty="0">
                <a:solidFill>
                  <a:srgbClr val="C00000"/>
                </a:solidFill>
              </a:rPr>
              <a:t>预训练网络迁移的基本原理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2E43D75-6098-4D86-418A-6A952D172BC9}"/>
              </a:ext>
            </a:extLst>
          </p:cNvPr>
          <p:cNvSpPr txBox="1"/>
          <p:nvPr/>
        </p:nvSpPr>
        <p:spPr>
          <a:xfrm>
            <a:off x="335806" y="1714860"/>
            <a:ext cx="768073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dirty="0"/>
              <a:t>【</a:t>
            </a:r>
            <a:r>
              <a:rPr lang="zh-CN" altLang="en-US" sz="2200" b="1" dirty="0"/>
              <a:t>例 </a:t>
            </a:r>
            <a:r>
              <a:rPr lang="en-US" altLang="zh-CN" sz="2200" b="1" dirty="0"/>
              <a:t>5.3】</a:t>
            </a:r>
            <a:r>
              <a:rPr lang="en-US" altLang="zh-CN" sz="2200" dirty="0"/>
              <a:t>GoogLeNet </a:t>
            </a:r>
            <a:r>
              <a:rPr lang="zh-CN" altLang="en-US" sz="2200" dirty="0"/>
              <a:t>的迁移案例。 </a:t>
            </a:r>
          </a:p>
          <a:p>
            <a:endParaRPr lang="en-US" altLang="zh-CN" sz="2200" dirty="0"/>
          </a:p>
          <a:p>
            <a:r>
              <a:rPr lang="zh-CN" altLang="en-US" sz="2200" dirty="0"/>
              <a:t>该例使用已训练好的 </a:t>
            </a:r>
            <a:r>
              <a:rPr lang="en-US" altLang="zh-CN" sz="2200" dirty="0" err="1"/>
              <a:t>GoogLeNet</a:t>
            </a:r>
            <a:r>
              <a:rPr lang="en-US" altLang="zh-CN" sz="2200" dirty="0"/>
              <a:t> </a:t>
            </a:r>
            <a:r>
              <a:rPr lang="zh-CN" altLang="en-US" sz="2200" dirty="0"/>
              <a:t>模型来对数据集 </a:t>
            </a:r>
            <a:r>
              <a:rPr lang="en-US" altLang="zh-CN" sz="2200" dirty="0" err="1"/>
              <a:t>flower_photos</a:t>
            </a:r>
            <a:r>
              <a:rPr lang="en-US" altLang="zh-CN" sz="2200" dirty="0"/>
              <a:t> </a:t>
            </a:r>
            <a:r>
              <a:rPr lang="zh-CN" altLang="en-US" sz="2200" dirty="0"/>
              <a:t>进行分类。该数据集经 常用于图像分类教学，下载自 </a:t>
            </a:r>
            <a:r>
              <a:rPr lang="en-US" altLang="zh-CN" sz="2200" dirty="0"/>
              <a:t>http://download.tensorflow.org/example_images/flower_photos.tgz</a:t>
            </a:r>
            <a:r>
              <a:rPr lang="zh-CN" altLang="en-US" sz="2200" dirty="0"/>
              <a:t>。 下载并解压后，产生五个目录，保存于</a:t>
            </a:r>
            <a:r>
              <a:rPr lang="en-US" altLang="zh-CN" sz="2200" dirty="0"/>
              <a:t>./data/</a:t>
            </a:r>
            <a:r>
              <a:rPr lang="en-US" altLang="zh-CN" sz="2200" dirty="0" err="1"/>
              <a:t>flower_photos</a:t>
            </a:r>
            <a:r>
              <a:rPr lang="en-US" altLang="zh-CN" sz="2200" dirty="0"/>
              <a:t> </a:t>
            </a:r>
            <a:r>
              <a:rPr lang="zh-CN" altLang="en-US" sz="2200" dirty="0"/>
              <a:t>目录下，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如右图所示。这五个目录名分别表示雏菊花、蒲公英、玫瑰花、葵花和郁金香五种花。这些花的图像文件分别保存在相应的目录下，文件数量分别为 </a:t>
            </a:r>
            <a:r>
              <a:rPr lang="en-US" altLang="zh-CN" sz="2200" dirty="0"/>
              <a:t>633</a:t>
            </a:r>
            <a:r>
              <a:rPr lang="zh-CN" altLang="en-US" sz="2200" dirty="0"/>
              <a:t>、</a:t>
            </a:r>
            <a:r>
              <a:rPr lang="en-US" altLang="zh-CN" sz="2200" dirty="0"/>
              <a:t>898</a:t>
            </a:r>
            <a:r>
              <a:rPr lang="zh-CN" altLang="en-US" sz="2200" dirty="0"/>
              <a:t>、</a:t>
            </a:r>
            <a:r>
              <a:rPr lang="en-US" altLang="zh-CN" sz="2200" dirty="0"/>
              <a:t>641</a:t>
            </a:r>
            <a:r>
              <a:rPr lang="zh-CN" altLang="en-US" sz="2200" dirty="0"/>
              <a:t>、</a:t>
            </a:r>
            <a:r>
              <a:rPr lang="en-US" altLang="zh-CN" sz="2200" dirty="0"/>
              <a:t>699 </a:t>
            </a:r>
            <a:r>
              <a:rPr lang="zh-CN" altLang="en-US" sz="2200" dirty="0"/>
              <a:t>和 </a:t>
            </a:r>
            <a:r>
              <a:rPr lang="en-US" altLang="zh-CN" sz="2200" dirty="0"/>
              <a:t>799</a:t>
            </a:r>
            <a:r>
              <a:rPr lang="zh-CN" altLang="en-US" sz="2200" dirty="0"/>
              <a:t>，总数为 </a:t>
            </a:r>
            <a:r>
              <a:rPr lang="en-US" altLang="zh-CN" sz="2200" dirty="0"/>
              <a:t>3670</a:t>
            </a:r>
            <a:r>
              <a:rPr lang="zh-CN" altLang="en-US" sz="2200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1EA6C5-0F11-76E0-44AF-D56E0205C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549" y="2868064"/>
            <a:ext cx="3696020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410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115C16-7955-F12D-47C0-179A4F4C7BB4}"/>
              </a:ext>
            </a:extLst>
          </p:cNvPr>
          <p:cNvSpPr txBox="1"/>
          <p:nvPr/>
        </p:nvSpPr>
        <p:spPr>
          <a:xfrm>
            <a:off x="335806" y="1764439"/>
            <a:ext cx="11319029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该程序的代码编写步骤如下。 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b="1" dirty="0"/>
              <a:t>（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）编写加载数据及打包数据的代码基本思路：</a:t>
            </a:r>
            <a:endParaRPr lang="en-US" altLang="zh-CN" sz="2200" b="1" dirty="0"/>
          </a:p>
          <a:p>
            <a:endParaRPr lang="en-US" altLang="zh-CN" sz="2200" b="1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200" dirty="0"/>
              <a:t>先定义函数 </a:t>
            </a:r>
            <a:r>
              <a:rPr lang="en-US" altLang="zh-CN" sz="2200" dirty="0" err="1"/>
              <a:t>getFileLabel</a:t>
            </a:r>
            <a:r>
              <a:rPr lang="en-US" altLang="zh-CN" sz="2200" dirty="0"/>
              <a:t>(</a:t>
            </a:r>
            <a:r>
              <a:rPr lang="en-US" altLang="zh-CN" sz="2200" dirty="0" err="1"/>
              <a:t>tmp_path</a:t>
            </a:r>
            <a:r>
              <a:rPr lang="en-US" altLang="zh-CN" sz="2200" dirty="0"/>
              <a:t>)</a:t>
            </a:r>
            <a:r>
              <a:rPr lang="zh-CN" altLang="en-US" sz="2200" dirty="0"/>
              <a:t>， 其作用是：读取每个文件的相对路径（含文件名）及其类别（分别用 </a:t>
            </a:r>
            <a:r>
              <a:rPr lang="en-US" altLang="zh-CN" sz="2200" dirty="0"/>
              <a:t>0</a:t>
            </a:r>
            <a:r>
              <a:rPr lang="zh-CN" altLang="en-US" sz="2200" dirty="0"/>
              <a:t>、</a:t>
            </a:r>
            <a:r>
              <a:rPr lang="en-US" altLang="zh-CN" sz="2200" dirty="0"/>
              <a:t>1</a:t>
            </a:r>
            <a:r>
              <a:rPr lang="zh-CN" altLang="en-US" sz="2200" dirty="0"/>
              <a:t>、</a:t>
            </a:r>
            <a:r>
              <a:rPr lang="en-US" altLang="zh-CN" sz="2200" dirty="0"/>
              <a:t>2</a:t>
            </a:r>
            <a:r>
              <a:rPr lang="zh-CN" altLang="en-US" sz="2200" dirty="0"/>
              <a:t>、</a:t>
            </a:r>
            <a:r>
              <a:rPr lang="en-US" altLang="zh-CN" sz="2200" dirty="0"/>
              <a:t>3</a:t>
            </a:r>
            <a:r>
              <a:rPr lang="zh-CN" altLang="en-US" sz="2200" dirty="0"/>
              <a:t>、</a:t>
            </a:r>
            <a:r>
              <a:rPr lang="en-US" altLang="zh-CN" sz="2200" dirty="0"/>
              <a:t>4 </a:t>
            </a:r>
            <a:r>
              <a:rPr lang="zh-CN" altLang="en-US" sz="2200" dirty="0"/>
              <a:t>对类别 编号），形成以二元组</a:t>
            </a:r>
            <a:r>
              <a:rPr lang="en-US" altLang="zh-CN" sz="2200" dirty="0"/>
              <a:t>(</a:t>
            </a:r>
            <a:r>
              <a:rPr lang="zh-CN" altLang="en-US" sz="2200" dirty="0"/>
              <a:t>路径</a:t>
            </a:r>
            <a:r>
              <a:rPr lang="en-US" altLang="zh-CN" sz="2200" dirty="0"/>
              <a:t>, </a:t>
            </a:r>
            <a:r>
              <a:rPr lang="zh-CN" altLang="en-US" sz="2200" dirty="0"/>
              <a:t>类别编号</a:t>
            </a:r>
            <a:r>
              <a:rPr lang="en-US" altLang="zh-CN" sz="2200" dirty="0"/>
              <a:t>)</a:t>
            </a:r>
            <a:r>
              <a:rPr lang="zh-CN" altLang="en-US" sz="2200" dirty="0"/>
              <a:t>为元素的列表。</a:t>
            </a:r>
            <a:endParaRPr lang="en-US" altLang="zh-CN" sz="22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200" dirty="0"/>
              <a:t>然后，划分训练集和测试集，并通过 定义数据集类 </a:t>
            </a:r>
            <a:r>
              <a:rPr lang="en-US" altLang="zh-CN" sz="2200" dirty="0" err="1"/>
              <a:t>FlowerDataSet</a:t>
            </a:r>
            <a:r>
              <a:rPr lang="en-US" altLang="zh-CN" sz="2200" dirty="0"/>
              <a:t>(Dataset)</a:t>
            </a:r>
            <a:r>
              <a:rPr lang="zh-CN" altLang="en-US" sz="2200" dirty="0"/>
              <a:t>，以训练集和测试集作为输入，将它们分别映射为该类 的实例 </a:t>
            </a:r>
            <a:r>
              <a:rPr lang="en-US" altLang="zh-CN" sz="2200" dirty="0" err="1"/>
              <a:t>train_dataset</a:t>
            </a:r>
            <a:r>
              <a:rPr lang="en-US" altLang="zh-CN" sz="2200" dirty="0"/>
              <a:t> </a:t>
            </a:r>
            <a:r>
              <a:rPr lang="zh-CN" altLang="en-US" sz="2200" dirty="0"/>
              <a:t>和 </a:t>
            </a:r>
            <a:r>
              <a:rPr lang="en-US" altLang="zh-CN" sz="2200" dirty="0" err="1"/>
              <a:t>test_dataset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marL="457200" indent="-457200">
              <a:buFont typeface="+mj-ea"/>
              <a:buAutoNum type="circleNumDbPlain"/>
            </a:pPr>
            <a:r>
              <a:rPr lang="zh-CN" altLang="en-US" sz="2200" dirty="0"/>
              <a:t>最后，用 </a:t>
            </a:r>
            <a:r>
              <a:rPr lang="en-US" altLang="zh-CN" sz="2200" dirty="0" err="1"/>
              <a:t>DataLoader</a:t>
            </a:r>
            <a:r>
              <a:rPr lang="en-US" altLang="zh-CN" sz="2200" dirty="0"/>
              <a:t>()</a:t>
            </a:r>
            <a:r>
              <a:rPr lang="zh-CN" altLang="en-US" sz="2200" dirty="0"/>
              <a:t>类对 </a:t>
            </a:r>
            <a:r>
              <a:rPr lang="en-US" altLang="zh-CN" sz="2200" dirty="0" err="1"/>
              <a:t>train_dataset</a:t>
            </a:r>
            <a:r>
              <a:rPr lang="en-US" altLang="zh-CN" sz="2200" dirty="0"/>
              <a:t> </a:t>
            </a:r>
            <a:r>
              <a:rPr lang="zh-CN" altLang="en-US" sz="2200" dirty="0"/>
              <a:t>和 </a:t>
            </a:r>
            <a:r>
              <a:rPr lang="en-US" altLang="zh-CN" sz="2200" dirty="0" err="1"/>
              <a:t>test_dataset</a:t>
            </a:r>
            <a:r>
              <a:rPr lang="en-US" altLang="zh-CN" sz="2200" dirty="0"/>
              <a:t> </a:t>
            </a:r>
            <a:r>
              <a:rPr lang="zh-CN" altLang="en-US" sz="2200" dirty="0"/>
              <a:t>进行打包，形成两个实例 </a:t>
            </a:r>
            <a:r>
              <a:rPr lang="en-US" altLang="zh-CN" sz="2200" dirty="0" err="1"/>
              <a:t>train_loader</a:t>
            </a:r>
            <a:r>
              <a:rPr lang="en-US" altLang="zh-CN" sz="2200" dirty="0"/>
              <a:t> </a:t>
            </a:r>
            <a:r>
              <a:rPr lang="zh-CN" altLang="en-US" sz="2200" dirty="0"/>
              <a:t>和 </a:t>
            </a:r>
            <a:r>
              <a:rPr lang="en-US" altLang="zh-CN" sz="2200" dirty="0" err="1"/>
              <a:t>test_loader</a:t>
            </a:r>
            <a:r>
              <a:rPr lang="zh-CN" altLang="en-US" sz="2200" dirty="0"/>
              <a:t>。具体代码见随后列出的程序代码。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0CD3EF-5043-37A2-4518-EFC4CD0FF992}"/>
              </a:ext>
            </a:extLst>
          </p:cNvPr>
          <p:cNvSpPr txBox="1"/>
          <p:nvPr/>
        </p:nvSpPr>
        <p:spPr>
          <a:xfrm>
            <a:off x="2934744" y="4596520"/>
            <a:ext cx="6121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20EA90-FE6A-543B-F7DB-54B573BC30DF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5.3.3  </a:t>
            </a:r>
            <a:r>
              <a:rPr lang="zh-CN" altLang="en-US" sz="2800" b="1" dirty="0">
                <a:solidFill>
                  <a:srgbClr val="C00000"/>
                </a:solidFill>
              </a:rPr>
              <a:t>预训练网络迁移的基本原理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688433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3115C16-7955-F12D-47C0-179A4F4C7BB4}"/>
              </a:ext>
            </a:extLst>
          </p:cNvPr>
          <p:cNvSpPr txBox="1"/>
          <p:nvPr/>
        </p:nvSpPr>
        <p:spPr>
          <a:xfrm>
            <a:off x="335806" y="1764439"/>
            <a:ext cx="1131902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）用下列语句下载已训练好的 </a:t>
            </a:r>
            <a:r>
              <a:rPr lang="en-US" altLang="zh-CN" sz="2200" dirty="0" err="1"/>
              <a:t>GoogLenet</a:t>
            </a:r>
            <a:r>
              <a:rPr lang="en-US" altLang="zh-CN" sz="2200" dirty="0"/>
              <a:t> </a:t>
            </a:r>
            <a:r>
              <a:rPr lang="zh-CN" altLang="en-US" sz="2200" dirty="0"/>
              <a:t>模型： </a:t>
            </a:r>
          </a:p>
          <a:p>
            <a:r>
              <a:rPr lang="en-US" altLang="zh-CN" sz="2200" dirty="0"/>
              <a:t>	</a:t>
            </a:r>
          </a:p>
          <a:p>
            <a:r>
              <a:rPr lang="en-US" altLang="zh-CN" sz="2200" dirty="0"/>
              <a:t>	</a:t>
            </a:r>
            <a:r>
              <a:rPr lang="en-US" altLang="zh-CN" sz="2200" dirty="0" err="1">
                <a:solidFill>
                  <a:srgbClr val="00B050"/>
                </a:solidFill>
              </a:rPr>
              <a:t>googlenet_base</a:t>
            </a:r>
            <a:r>
              <a:rPr lang="en-US" altLang="zh-CN" sz="2200" dirty="0">
                <a:solidFill>
                  <a:srgbClr val="00B050"/>
                </a:solidFill>
              </a:rPr>
              <a:t> = </a:t>
            </a:r>
            <a:r>
              <a:rPr lang="en-US" altLang="zh-CN" sz="2200" dirty="0" err="1">
                <a:solidFill>
                  <a:srgbClr val="00B050"/>
                </a:solidFill>
              </a:rPr>
              <a:t>models.googlenet</a:t>
            </a:r>
            <a:r>
              <a:rPr lang="en-US" altLang="zh-CN" sz="2200" dirty="0">
                <a:solidFill>
                  <a:srgbClr val="00B050"/>
                </a:solidFill>
              </a:rPr>
              <a:t>(</a:t>
            </a:r>
            <a:r>
              <a:rPr lang="en-US" altLang="zh-CN" sz="2200" dirty="0" err="1">
                <a:solidFill>
                  <a:srgbClr val="00B050"/>
                </a:solidFill>
              </a:rPr>
              <a:t>num_classes</a:t>
            </a:r>
            <a:r>
              <a:rPr lang="en-US" altLang="zh-CN" sz="2200" dirty="0">
                <a:solidFill>
                  <a:srgbClr val="00B050"/>
                </a:solidFill>
              </a:rPr>
              <a:t>=5, </a:t>
            </a:r>
            <a:r>
              <a:rPr lang="en-US" altLang="zh-CN" sz="2200" dirty="0" err="1">
                <a:solidFill>
                  <a:srgbClr val="00B050"/>
                </a:solidFill>
              </a:rPr>
              <a:t>init_weights</a:t>
            </a:r>
            <a:r>
              <a:rPr lang="en-US" altLang="zh-CN" sz="2200" dirty="0">
                <a:solidFill>
                  <a:srgbClr val="00B050"/>
                </a:solidFill>
              </a:rPr>
              <a:t>=True) </a:t>
            </a:r>
          </a:p>
          <a:p>
            <a:endParaRPr lang="en-US" altLang="zh-CN" sz="2200" dirty="0"/>
          </a:p>
          <a:p>
            <a:r>
              <a:rPr lang="zh-CN" altLang="en-US" sz="2200" dirty="0"/>
              <a:t>其中，</a:t>
            </a:r>
            <a:r>
              <a:rPr lang="en-US" altLang="zh-CN" sz="2200" dirty="0" err="1"/>
              <a:t>num_classes</a:t>
            </a:r>
            <a:r>
              <a:rPr lang="en-US" altLang="zh-CN" sz="2200" dirty="0"/>
              <a:t>=5 </a:t>
            </a:r>
            <a:r>
              <a:rPr lang="zh-CN" altLang="en-US" sz="2200" dirty="0"/>
              <a:t>表示模型的类别个数为 </a:t>
            </a:r>
            <a:r>
              <a:rPr lang="en-US" altLang="zh-CN" sz="2200" dirty="0"/>
              <a:t>5</a:t>
            </a:r>
            <a:r>
              <a:rPr lang="zh-CN" altLang="en-US" sz="2200" dirty="0"/>
              <a:t>。显然，</a:t>
            </a:r>
            <a:r>
              <a:rPr lang="en-US" altLang="zh-CN" sz="2200" dirty="0" err="1"/>
              <a:t>num_classes</a:t>
            </a:r>
            <a:r>
              <a:rPr lang="en-US" altLang="zh-CN" sz="2200" dirty="0"/>
              <a:t>=1000 </a:t>
            </a:r>
            <a:r>
              <a:rPr lang="zh-CN" altLang="en-US" sz="2200" dirty="0"/>
              <a:t>表示下载模型 </a:t>
            </a:r>
          </a:p>
          <a:p>
            <a:r>
              <a:rPr lang="zh-CN" altLang="en-US" sz="2200" dirty="0"/>
              <a:t>的类别为 </a:t>
            </a:r>
            <a:r>
              <a:rPr lang="en-US" altLang="zh-CN" sz="2200" dirty="0"/>
              <a:t>1000</a:t>
            </a:r>
            <a:r>
              <a:rPr lang="zh-CN" altLang="en-US" sz="2200" dirty="0"/>
              <a:t>。</a:t>
            </a:r>
            <a:r>
              <a:rPr lang="en-US" altLang="zh-CN" sz="2200" dirty="0" err="1"/>
              <a:t>init_weights</a:t>
            </a:r>
            <a:r>
              <a:rPr lang="en-US" altLang="zh-CN" sz="2200" dirty="0"/>
              <a:t>=True </a:t>
            </a:r>
            <a:r>
              <a:rPr lang="zh-CN" altLang="en-US" sz="2200" dirty="0"/>
              <a:t>表示同时下载参数，否则模型将随机初始化参数。该模型 </a:t>
            </a:r>
          </a:p>
          <a:p>
            <a:r>
              <a:rPr lang="zh-CN" altLang="en-US" sz="2200" dirty="0"/>
              <a:t>比较大，建议先 </a:t>
            </a:r>
            <a:r>
              <a:rPr lang="en-US" altLang="zh-CN" sz="2200" dirty="0" err="1"/>
              <a:t>torch.save</a:t>
            </a:r>
            <a:r>
              <a:rPr lang="en-US" altLang="zh-CN" sz="2200" dirty="0"/>
              <a:t>()</a:t>
            </a:r>
            <a:r>
              <a:rPr lang="zh-CN" altLang="en-US" sz="2200" dirty="0"/>
              <a:t>函数将模型保存到磁盘，以后调试时利用 </a:t>
            </a:r>
            <a:r>
              <a:rPr lang="en-US" altLang="zh-CN" sz="2200" dirty="0" err="1"/>
              <a:t>torch.load</a:t>
            </a:r>
            <a:r>
              <a:rPr lang="en-US" altLang="zh-CN" sz="2200" dirty="0"/>
              <a:t>()</a:t>
            </a:r>
            <a:r>
              <a:rPr lang="zh-CN" altLang="en-US" sz="2200" dirty="0"/>
              <a:t>函数从磁盘 中加载模型，否则每次调试都花费时间等待。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B6327A3-BAF2-5400-E208-699FEEA056A2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5.3.3  </a:t>
            </a:r>
            <a:r>
              <a:rPr lang="zh-CN" altLang="en-US" sz="2800" b="1" dirty="0">
                <a:solidFill>
                  <a:srgbClr val="C00000"/>
                </a:solidFill>
              </a:rPr>
              <a:t>预训练网络迁移的基本原理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9637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/>
          <a:srcRect t="2070" r="1004"/>
          <a:stretch/>
        </p:blipFill>
        <p:spPr>
          <a:xfrm>
            <a:off x="-496" y="-27384"/>
            <a:ext cx="3360192" cy="6885384"/>
          </a:xfrm>
          <a:prstGeom prst="rect">
            <a:avLst/>
          </a:prstGeom>
        </p:spPr>
      </p:pic>
      <p:sp>
        <p:nvSpPr>
          <p:cNvPr id="9" name="文本框 6"/>
          <p:cNvSpPr txBox="1"/>
          <p:nvPr/>
        </p:nvSpPr>
        <p:spPr>
          <a:xfrm>
            <a:off x="649714" y="2558062"/>
            <a:ext cx="2133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spc="1000" dirty="0">
                <a:solidFill>
                  <a:schemeClr val="bg1"/>
                </a:solidFill>
                <a:cs typeface="+mn-ea"/>
                <a:sym typeface="+mn-lt"/>
              </a:rPr>
              <a:t>本章内容</a:t>
            </a:r>
          </a:p>
        </p:txBody>
      </p:sp>
      <p:sp>
        <p:nvSpPr>
          <p:cNvPr id="10" name="文本框 11"/>
          <p:cNvSpPr txBox="1"/>
          <p:nvPr/>
        </p:nvSpPr>
        <p:spPr>
          <a:xfrm>
            <a:off x="1032610" y="3238388"/>
            <a:ext cx="12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67517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2288818" y="3469220"/>
            <a:ext cx="613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2"/>
          <p:cNvSpPr txBox="1">
            <a:spLocks/>
          </p:cNvSpPr>
          <p:nvPr/>
        </p:nvSpPr>
        <p:spPr>
          <a:xfrm>
            <a:off x="3921130" y="2012216"/>
            <a:ext cx="7978894" cy="2648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一个使用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VGG16 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的图像识别程序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 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经典卷积神经网络的结构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A089C7-0418-4B24-B026-E43BD2558A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793" t="3704" r="17232" b="4677"/>
          <a:stretch/>
        </p:blipFill>
        <p:spPr>
          <a:xfrm>
            <a:off x="1207159" y="449739"/>
            <a:ext cx="944881" cy="13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52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745DFF-5879-C420-383D-67EA8DD9DD83}"/>
              </a:ext>
            </a:extLst>
          </p:cNvPr>
          <p:cNvSpPr txBox="1"/>
          <p:nvPr/>
        </p:nvSpPr>
        <p:spPr>
          <a:xfrm>
            <a:off x="399495" y="1883753"/>
            <a:ext cx="4474345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）更新模型 </a:t>
            </a:r>
            <a:r>
              <a:rPr lang="en-US" altLang="zh-CN" sz="2200" dirty="0" err="1"/>
              <a:t>googlenet_base</a:t>
            </a:r>
            <a:r>
              <a:rPr lang="en-US" altLang="zh-CN" sz="2200" dirty="0"/>
              <a:t> </a:t>
            </a:r>
            <a:r>
              <a:rPr lang="zh-CN" altLang="en-US" sz="2200" dirty="0"/>
              <a:t>的参数。为此，先从下列地址下载模型的参数文件：</a:t>
            </a:r>
            <a:r>
              <a:rPr lang="en-US" altLang="zh-CN" sz="2200" dirty="0"/>
              <a:t>https://download.pytorch.org/models/googlenet-1378be20.pth</a:t>
            </a:r>
            <a:r>
              <a:rPr lang="zh-CN" altLang="en-US" sz="2200" dirty="0"/>
              <a:t>。该参数文件保存了至目前为止最好的参数（比初始参数要好得多），因此最好用该文件中的参数更新上面下载的模型的参数。 但该文件默认适用于类别为 </a:t>
            </a:r>
            <a:r>
              <a:rPr lang="en-US" altLang="zh-CN" sz="2200" dirty="0"/>
              <a:t>1000 </a:t>
            </a:r>
            <a:r>
              <a:rPr lang="zh-CN" altLang="en-US" sz="2200" dirty="0"/>
              <a:t>的模型，而上面下载的模型的类别为 </a:t>
            </a:r>
            <a:r>
              <a:rPr lang="en-US" altLang="zh-CN" sz="2200" dirty="0"/>
              <a:t>5</a:t>
            </a:r>
            <a:r>
              <a:rPr lang="zh-CN" altLang="en-US" sz="2200" dirty="0"/>
              <a:t>。我们先</a:t>
            </a:r>
            <a:r>
              <a:rPr lang="en-US" altLang="zh-CN" sz="2200" dirty="0"/>
              <a:t>print(</a:t>
            </a:r>
            <a:r>
              <a:rPr lang="en-US" altLang="zh-CN" sz="2200" dirty="0" err="1"/>
              <a:t>googlenet_base</a:t>
            </a:r>
            <a:r>
              <a:rPr lang="en-US" altLang="zh-CN" sz="2200" dirty="0"/>
              <a:t>)</a:t>
            </a:r>
            <a:r>
              <a:rPr lang="zh-CN" altLang="en-US" sz="2200" dirty="0"/>
              <a:t>语句查看该模型的层次结构，结果如右。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FDA138C-B98D-038F-6B7D-00FABAE7E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702" y="1883753"/>
            <a:ext cx="6713802" cy="41151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2973290-1F1D-4932-1DC1-EADA318FA574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5.3.3  </a:t>
            </a:r>
            <a:r>
              <a:rPr lang="zh-CN" altLang="en-US" sz="2800" b="1" dirty="0">
                <a:solidFill>
                  <a:srgbClr val="C00000"/>
                </a:solidFill>
              </a:rPr>
              <a:t>预训练网络迁移的基本原理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149141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05C14F-FD9A-6A3F-9AD8-F54389EA6954}"/>
              </a:ext>
            </a:extLst>
          </p:cNvPr>
          <p:cNvSpPr txBox="1"/>
          <p:nvPr/>
        </p:nvSpPr>
        <p:spPr>
          <a:xfrm>
            <a:off x="676150" y="1702374"/>
            <a:ext cx="111800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下划线的三行代码都是表示输出类别为 </a:t>
            </a:r>
            <a:r>
              <a:rPr lang="en-US" altLang="zh-CN" sz="2200" dirty="0"/>
              <a:t>5 </a:t>
            </a:r>
            <a:r>
              <a:rPr lang="zh-CN" altLang="en-US" sz="2200" dirty="0"/>
              <a:t>的全连接输出层，它们的结构跟参数文件 </a:t>
            </a:r>
            <a:r>
              <a:rPr lang="en-US" altLang="zh-CN" sz="2200" dirty="0"/>
              <a:t>googlenet-1378be20.pth </a:t>
            </a:r>
            <a:r>
              <a:rPr lang="zh-CN" altLang="en-US" sz="2200" dirty="0"/>
              <a:t>的结构不匹配，因此该参数文件不能更新这个 </a:t>
            </a:r>
          </a:p>
          <a:p>
            <a:r>
              <a:rPr lang="zh-CN" altLang="en-US" sz="2200" dirty="0"/>
              <a:t>全连接层。所以，我们用该参数文件更新这三个全连接层以外的其他网络层的参数，代码如下：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105C2B-8F4E-71EA-DE6A-21452E1ED189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5.3.3  </a:t>
            </a:r>
            <a:r>
              <a:rPr lang="zh-CN" altLang="en-US" sz="2800" b="1" dirty="0">
                <a:solidFill>
                  <a:srgbClr val="C00000"/>
                </a:solidFill>
              </a:rPr>
              <a:t>预训练网络迁移的基本原理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08C0481-FB80-CFC6-C634-D31961F0BE93}"/>
              </a:ext>
            </a:extLst>
          </p:cNvPr>
          <p:cNvSpPr txBox="1"/>
          <p:nvPr/>
        </p:nvSpPr>
        <p:spPr>
          <a:xfrm>
            <a:off x="676150" y="3290862"/>
            <a:ext cx="95013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model_dict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googlenet_base.state_dict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() 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#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从磁盘加载最新的参数文件 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pretrain_model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torch.load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(f"./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pre_models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/googlenet-1378be20.pth") 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#googlenet-1378be20.pth 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类别数量为 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1000,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此处为 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5,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故不能更新这几个网络层的参数 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del_list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= ["aux1.fc2.weight", "aux1.fc2.bias", </a:t>
            </a:r>
            <a:endParaRPr lang="en-US" altLang="zh-CN" dirty="0">
              <a:solidFill>
                <a:srgbClr val="00B050"/>
              </a:solidFill>
            </a:endParaRPr>
          </a:p>
          <a:p>
            <a:pPr lvl="2"/>
            <a:r>
              <a:rPr lang="en-US" altLang="zh-CN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"aux2.fc2.weight", "aux2.fc2.bias", </a:t>
            </a:r>
            <a:endParaRPr lang="en-US" altLang="zh-CN" dirty="0">
              <a:solidFill>
                <a:srgbClr val="00B050"/>
              </a:solidFill>
            </a:endParaRPr>
          </a:p>
          <a:p>
            <a:pPr lvl="2"/>
            <a:r>
              <a:rPr lang="en-US" altLang="zh-CN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"</a:t>
            </a:r>
            <a:r>
              <a:rPr lang="en-US" altLang="zh-CN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fc.weight</a:t>
            </a:r>
            <a:r>
              <a:rPr lang="en-US" altLang="zh-CN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", "</a:t>
            </a:r>
            <a:r>
              <a:rPr lang="en-US" altLang="zh-CN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fc.bias</a:t>
            </a:r>
            <a:r>
              <a:rPr lang="en-US" altLang="zh-CN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"] #</a:t>
            </a:r>
            <a:r>
              <a:rPr lang="zh-CN" altLang="en-US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不能被更新的参数 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pretrain_dict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= {k: v for k, v in 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pretrain_model.items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() if k not in 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del_list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} 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#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 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googlenet-1378be20.pth 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中的参数值更新模型参数 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googlenet_base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model_dict.update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pretrain_dict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) 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12515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EE5B7E-C470-8EC7-F3BD-6AD4EC1236F1}"/>
              </a:ext>
            </a:extLst>
          </p:cNvPr>
          <p:cNvSpPr txBox="1"/>
          <p:nvPr/>
        </p:nvSpPr>
        <p:spPr>
          <a:xfrm>
            <a:off x="521564" y="1896252"/>
            <a:ext cx="938591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（</a:t>
            </a:r>
            <a:r>
              <a:rPr lang="en-US" altLang="zh-CN" sz="2200" dirty="0"/>
              <a:t>4</a:t>
            </a:r>
            <a:r>
              <a:rPr lang="zh-CN" altLang="en-US" sz="2200" dirty="0"/>
              <a:t>）冻结部分网络层的参数。为此，先冻结所有的参数：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075B44-3F64-3396-08FD-ADF8A48D2E4D}"/>
              </a:ext>
            </a:extLst>
          </p:cNvPr>
          <p:cNvSpPr txBox="1"/>
          <p:nvPr/>
        </p:nvSpPr>
        <p:spPr>
          <a:xfrm>
            <a:off x="624013" y="3525157"/>
            <a:ext cx="83957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/>
              <a:t>	</a:t>
            </a:r>
            <a:r>
              <a:rPr lang="zh-CN" altLang="en-US" sz="2200" dirty="0"/>
              <a:t>然后解冻五个全连接层的参数，表示这些参数是待学习参数：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BD4A45-7A7A-823A-1FB5-BAC189265B6E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5.3.3  </a:t>
            </a:r>
            <a:r>
              <a:rPr lang="zh-CN" altLang="en-US" sz="2800" b="1" dirty="0">
                <a:solidFill>
                  <a:srgbClr val="C00000"/>
                </a:solidFill>
              </a:rPr>
              <a:t>预训练网络迁移的基本原理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43AC7C1-A04D-DE92-F26F-6ED3C6B05F84}"/>
              </a:ext>
            </a:extLst>
          </p:cNvPr>
          <p:cNvSpPr txBox="1"/>
          <p:nvPr/>
        </p:nvSpPr>
        <p:spPr>
          <a:xfrm>
            <a:off x="1231777" y="2508531"/>
            <a:ext cx="6121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for param in 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googlenet_base.parameters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(): #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先冻结所有的参数 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param.requires_grad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= False 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B65751-7395-EA07-3D8B-9F64CE2D987B}"/>
              </a:ext>
            </a:extLst>
          </p:cNvPr>
          <p:cNvSpPr txBox="1"/>
          <p:nvPr/>
        </p:nvSpPr>
        <p:spPr>
          <a:xfrm>
            <a:off x="1105271" y="4117021"/>
            <a:ext cx="70089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layers = [ googlenet_base.aux1.fc1, googlenet_base.aux1.fc2, 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googlenet_base.aux2.fc1, googlenet_base.aux2.fc2, 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googlenet_base.fc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] 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for layer in layers: 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	for param in 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layer.parameters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(): </a:t>
            </a:r>
            <a:endParaRPr lang="en-US" altLang="zh-CN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		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param.requires_grad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= True 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791059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4334D49-1D06-5C20-2A55-300C34EE79AB}"/>
              </a:ext>
            </a:extLst>
          </p:cNvPr>
          <p:cNvSpPr txBox="1"/>
          <p:nvPr/>
        </p:nvSpPr>
        <p:spPr>
          <a:xfrm>
            <a:off x="335806" y="1837678"/>
            <a:ext cx="1144486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模型训练和测试的代码：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在训练模式下，调用模型后返回值的类型是 </a:t>
            </a:r>
            <a:r>
              <a:rPr lang="en-US" altLang="zh-CN" sz="2200" dirty="0" err="1"/>
              <a:t>torchvision.models.googlenet.GoogLeNetOutputs</a:t>
            </a:r>
            <a:r>
              <a:rPr lang="zh-CN" altLang="en-US" sz="2200" dirty="0"/>
              <a:t>，不是张量，因 此需要用 </a:t>
            </a:r>
            <a:r>
              <a:rPr lang="en-US" altLang="zh-CN" sz="2200" dirty="0"/>
              <a:t>logits </a:t>
            </a:r>
            <a:r>
              <a:rPr lang="zh-CN" altLang="en-US" sz="2200" dirty="0"/>
              <a:t>属性获得返回值的张量，相应代码如下：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4C377C-4071-56BD-DD11-29D88397F9AF}"/>
              </a:ext>
            </a:extLst>
          </p:cNvPr>
          <p:cNvSpPr txBox="1"/>
          <p:nvPr/>
        </p:nvSpPr>
        <p:spPr>
          <a:xfrm>
            <a:off x="316241" y="4223327"/>
            <a:ext cx="1137564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而在测试模式下（</a:t>
            </a:r>
            <a:r>
              <a:rPr lang="en-US" altLang="zh-CN" sz="2200" dirty="0" err="1"/>
              <a:t>googlenet_model.eval</a:t>
            </a:r>
            <a:r>
              <a:rPr lang="en-US" altLang="zh-CN" sz="2200" dirty="0"/>
              <a:t>()</a:t>
            </a:r>
            <a:r>
              <a:rPr lang="zh-CN" altLang="en-US" sz="2200" dirty="0"/>
              <a:t>），</a:t>
            </a:r>
            <a:r>
              <a:rPr lang="en-US" altLang="zh-CN" sz="2200" dirty="0" err="1"/>
              <a:t>googlenet_model</a:t>
            </a:r>
            <a:r>
              <a:rPr lang="en-US" altLang="zh-CN" sz="2200" dirty="0"/>
              <a:t>(x)</a:t>
            </a:r>
            <a:r>
              <a:rPr lang="zh-CN" altLang="en-US" sz="2200" dirty="0"/>
              <a:t>返回的是张量，就不能用第二条语句了。 </a:t>
            </a:r>
          </a:p>
          <a:p>
            <a:endParaRPr lang="en-US" altLang="zh-CN" sz="2200" dirty="0"/>
          </a:p>
          <a:p>
            <a:r>
              <a:rPr lang="zh-CN" altLang="en-US" sz="2200" dirty="0"/>
              <a:t>该程序的部分代码如下：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FC1152E-B28F-3E10-6B09-27AEF5E3AFB8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5.3.3  </a:t>
            </a:r>
            <a:r>
              <a:rPr lang="zh-CN" altLang="en-US" sz="2800" b="1" dirty="0">
                <a:solidFill>
                  <a:srgbClr val="C00000"/>
                </a:solidFill>
              </a:rPr>
              <a:t>预训练网络迁移的基本原理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079909-99F4-72F7-191E-46099F52D7CD}"/>
              </a:ext>
            </a:extLst>
          </p:cNvPr>
          <p:cNvSpPr txBox="1"/>
          <p:nvPr/>
        </p:nvSpPr>
        <p:spPr>
          <a:xfrm>
            <a:off x="335806" y="3399548"/>
            <a:ext cx="61211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pre_y = googlenet_model(x) </a:t>
            </a:r>
            <a:endParaRPr lang="es-ES" altLang="zh-CN" dirty="0">
              <a:solidFill>
                <a:srgbClr val="00B050"/>
              </a:solidFill>
            </a:endParaRPr>
          </a:p>
          <a:p>
            <a:r>
              <a:rPr lang="es-E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pre_y = pre_y.logits 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400071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8CB482-7324-4F4E-8CB8-B436E615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94" y="1690446"/>
            <a:ext cx="6002944" cy="46702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1A1AF8-B369-C685-01FB-B57AE7BE9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212" y="1690446"/>
            <a:ext cx="5585944" cy="30330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479C9A-92BE-F173-7079-D7694E7A90CD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5.3.3  </a:t>
            </a:r>
            <a:r>
              <a:rPr lang="zh-CN" altLang="en-US" sz="2800" b="1" dirty="0">
                <a:solidFill>
                  <a:srgbClr val="C00000"/>
                </a:solidFill>
              </a:rPr>
              <a:t>预训练网络迁移的基本原理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0C7AD47-9E6B-39E2-2110-EB747CE74624}"/>
              </a:ext>
            </a:extLst>
          </p:cNvPr>
          <p:cNvSpPr/>
          <p:nvPr/>
        </p:nvSpPr>
        <p:spPr>
          <a:xfrm>
            <a:off x="7075503" y="5145230"/>
            <a:ext cx="5014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该程序的核心代码（全部代码见教材</a:t>
            </a:r>
            <a:r>
              <a:rPr lang="en-US" altLang="zh-CN" b="1" dirty="0" err="1"/>
              <a:t>P138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77817941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C7EF673-C544-22BD-4144-4FCCE51C5D2E}"/>
              </a:ext>
            </a:extLst>
          </p:cNvPr>
          <p:cNvSpPr txBox="1"/>
          <p:nvPr/>
        </p:nvSpPr>
        <p:spPr>
          <a:xfrm>
            <a:off x="619890" y="1789360"/>
            <a:ext cx="1013096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执行上述代码，结果如下（部分）： </a:t>
            </a:r>
          </a:p>
          <a:p>
            <a:endParaRPr lang="en-US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200" dirty="0"/>
              <a:t>该结果表示，只在运行 </a:t>
            </a:r>
            <a:r>
              <a:rPr lang="en-US" altLang="zh-CN" sz="2200" dirty="0"/>
              <a:t>10 </a:t>
            </a:r>
            <a:r>
              <a:rPr lang="zh-CN" altLang="en-US" sz="2200" dirty="0"/>
              <a:t>代的情况下，即可达到 </a:t>
            </a:r>
            <a:r>
              <a:rPr lang="en-US" altLang="zh-CN" sz="2200" dirty="0"/>
              <a:t>0.87 </a:t>
            </a:r>
            <a:r>
              <a:rPr lang="zh-CN" altLang="en-US" sz="2200" dirty="0"/>
              <a:t>的准确率。这说明，上述迁移方法对此类数据集是相对有效的。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7F5A95-8F18-3816-7A44-EF99FDE82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87" y="2381069"/>
            <a:ext cx="8268417" cy="156985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0582246-51E4-845E-6FF5-5E7A0EF71998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5.3.3  </a:t>
            </a:r>
            <a:r>
              <a:rPr lang="zh-CN" altLang="en-US" sz="2800" b="1" dirty="0">
                <a:solidFill>
                  <a:srgbClr val="C00000"/>
                </a:solidFill>
              </a:rPr>
              <a:t>预训练网络迁移的基本原理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22085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5.3.4  </a:t>
            </a:r>
            <a:r>
              <a:rPr lang="en-US" altLang="zh-CN" sz="2800" b="1" dirty="0" err="1">
                <a:solidFill>
                  <a:srgbClr val="C00000"/>
                </a:solidFill>
              </a:rPr>
              <a:t>ResNet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</a:rPr>
              <a:t>的迁移案例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E5E8E14-5726-8F06-1737-D2ACFCA1B12B}"/>
              </a:ext>
            </a:extLst>
          </p:cNvPr>
          <p:cNvSpPr txBox="1"/>
          <p:nvPr/>
        </p:nvSpPr>
        <p:spPr>
          <a:xfrm>
            <a:off x="335806" y="1985118"/>
            <a:ext cx="456466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200" dirty="0"/>
          </a:p>
          <a:p>
            <a:r>
              <a:rPr lang="zh-CN" altLang="en-US" sz="2200" dirty="0"/>
              <a:t>加载预训练模型 </a:t>
            </a:r>
            <a:r>
              <a:rPr lang="en-US" altLang="zh-CN" sz="2200" dirty="0"/>
              <a:t>ResNet50 </a:t>
            </a:r>
            <a:r>
              <a:rPr lang="zh-CN" altLang="en-US" sz="2200" dirty="0"/>
              <a:t>的代码如下： </a:t>
            </a:r>
          </a:p>
          <a:p>
            <a:r>
              <a:rPr lang="en-US" altLang="zh-CN" sz="2200" dirty="0"/>
              <a:t>resnet50 = models.resnet50(pretrained=True) </a:t>
            </a:r>
          </a:p>
          <a:p>
            <a:r>
              <a:rPr lang="zh-CN" altLang="en-US" sz="2200" dirty="0"/>
              <a:t>但我们目前不知道该模型长成什么样子，不知从何入手对其结构进行更改。为此，一般的做法是打印该模型的层次结构（</a:t>
            </a:r>
            <a:r>
              <a:rPr lang="en-US" altLang="zh-CN" sz="2200" dirty="0"/>
              <a:t>print(resnet50)</a:t>
            </a:r>
            <a:r>
              <a:rPr lang="zh-CN" altLang="en-US" sz="2200" dirty="0"/>
              <a:t>），结果如右图所示。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7C83FD-5C1F-7FC1-39CF-621AA04B6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78" y="2031686"/>
            <a:ext cx="6534440" cy="250385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B52705A-BBA5-6C3A-B3A7-40DC44585FEA}"/>
              </a:ext>
            </a:extLst>
          </p:cNvPr>
          <p:cNvSpPr txBox="1"/>
          <p:nvPr/>
        </p:nvSpPr>
        <p:spPr>
          <a:xfrm>
            <a:off x="204187" y="1816243"/>
            <a:ext cx="108485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dirty="0"/>
              <a:t>【</a:t>
            </a:r>
            <a:r>
              <a:rPr lang="zh-CN" altLang="en-US" sz="2200" b="1" dirty="0"/>
              <a:t>例 </a:t>
            </a:r>
            <a:r>
              <a:rPr lang="en-US" altLang="zh-CN" sz="2200" b="1" dirty="0"/>
              <a:t>5.4</a:t>
            </a:r>
            <a:r>
              <a:rPr lang="en-US" altLang="zh-CN" sz="2200" dirty="0"/>
              <a:t>】ResNet </a:t>
            </a:r>
            <a:r>
              <a:rPr lang="zh-CN" altLang="en-US" sz="2200" dirty="0"/>
              <a:t>的迁移案例：</a:t>
            </a:r>
          </a:p>
        </p:txBody>
      </p:sp>
    </p:spTree>
    <p:extLst>
      <p:ext uri="{BB962C8B-B14F-4D97-AF65-F5344CB8AC3E}">
        <p14:creationId xmlns:p14="http://schemas.microsoft.com/office/powerpoint/2010/main" val="2894416126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5.3.4  </a:t>
            </a:r>
            <a:r>
              <a:rPr lang="en-US" altLang="zh-CN" sz="2800" b="1" dirty="0" err="1">
                <a:solidFill>
                  <a:srgbClr val="C00000"/>
                </a:solidFill>
              </a:rPr>
              <a:t>ResNet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</a:rPr>
              <a:t>的迁移案例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DDFDBA-6D5C-4144-E985-88926E3A1407}"/>
              </a:ext>
            </a:extLst>
          </p:cNvPr>
          <p:cNvSpPr txBox="1"/>
          <p:nvPr/>
        </p:nvSpPr>
        <p:spPr>
          <a:xfrm>
            <a:off x="445330" y="1780214"/>
            <a:ext cx="108736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从上图中可以看出，最后一层是全连接层，我们可以对该层进行微调（当然，也可以对其他有关的网络层进行修改，但一般不建议这么做），并冻结除了该层以外的其他层参数，代码如下：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37CF73-E581-1127-F90D-C83C4C2827A2}"/>
              </a:ext>
            </a:extLst>
          </p:cNvPr>
          <p:cNvSpPr txBox="1"/>
          <p:nvPr/>
        </p:nvSpPr>
        <p:spPr>
          <a:xfrm>
            <a:off x="445330" y="3077239"/>
            <a:ext cx="1077083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00B050"/>
                </a:solidFill>
              </a:rPr>
              <a:t>resnet50.fc = </a:t>
            </a:r>
            <a:r>
              <a:rPr lang="en-US" altLang="zh-CN" sz="2200" dirty="0" err="1">
                <a:solidFill>
                  <a:srgbClr val="00B050"/>
                </a:solidFill>
              </a:rPr>
              <a:t>nn.Linear</a:t>
            </a:r>
            <a:r>
              <a:rPr lang="en-US" altLang="zh-CN" sz="2200" dirty="0">
                <a:solidFill>
                  <a:srgbClr val="00B050"/>
                </a:solidFill>
              </a:rPr>
              <a:t>(2048, 5) #</a:t>
            </a:r>
            <a:r>
              <a:rPr lang="zh-CN" altLang="en-US" sz="2200" dirty="0">
                <a:solidFill>
                  <a:srgbClr val="00B050"/>
                </a:solidFill>
              </a:rPr>
              <a:t>改为最后一层有 </a:t>
            </a:r>
            <a:r>
              <a:rPr lang="en-US" altLang="zh-CN" sz="2200" dirty="0">
                <a:solidFill>
                  <a:srgbClr val="00B050"/>
                </a:solidFill>
              </a:rPr>
              <a:t>5 </a:t>
            </a:r>
            <a:r>
              <a:rPr lang="zh-CN" altLang="en-US" sz="2200" dirty="0">
                <a:solidFill>
                  <a:srgbClr val="00B050"/>
                </a:solidFill>
              </a:rPr>
              <a:t>个输出节点，因为是 </a:t>
            </a:r>
            <a:r>
              <a:rPr lang="en-US" altLang="zh-CN" sz="2200" dirty="0">
                <a:solidFill>
                  <a:srgbClr val="00B050"/>
                </a:solidFill>
              </a:rPr>
              <a:t>5 </a:t>
            </a:r>
            <a:r>
              <a:rPr lang="zh-CN" altLang="en-US" sz="2200" dirty="0">
                <a:solidFill>
                  <a:srgbClr val="00B050"/>
                </a:solidFill>
              </a:rPr>
              <a:t>分类 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for param in resnet50.parameters(): #</a:t>
            </a:r>
            <a:r>
              <a:rPr lang="zh-CN" altLang="en-US" sz="2200" dirty="0">
                <a:solidFill>
                  <a:srgbClr val="00B050"/>
                </a:solidFill>
              </a:rPr>
              <a:t>先冻结全部参数 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	</a:t>
            </a:r>
            <a:r>
              <a:rPr lang="en-US" altLang="zh-CN" sz="2200" dirty="0" err="1">
                <a:solidFill>
                  <a:srgbClr val="00B050"/>
                </a:solidFill>
              </a:rPr>
              <a:t>param.requires_grad</a:t>
            </a:r>
            <a:r>
              <a:rPr lang="en-US" altLang="zh-CN" sz="2200" dirty="0">
                <a:solidFill>
                  <a:srgbClr val="00B050"/>
                </a:solidFill>
              </a:rPr>
              <a:t> = False 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for param in resnet50.fc.parameters(): #</a:t>
            </a:r>
            <a:r>
              <a:rPr lang="zh-CN" altLang="en-US" sz="2200" dirty="0">
                <a:solidFill>
                  <a:srgbClr val="00B050"/>
                </a:solidFill>
              </a:rPr>
              <a:t>在解冻最后一层的参数 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	</a:t>
            </a:r>
            <a:r>
              <a:rPr lang="en-US" altLang="zh-CN" sz="2200" dirty="0" err="1">
                <a:solidFill>
                  <a:srgbClr val="00B050"/>
                </a:solidFill>
              </a:rPr>
              <a:t>param.requires_grad</a:t>
            </a:r>
            <a:r>
              <a:rPr lang="en-US" altLang="zh-CN" sz="2200" dirty="0">
                <a:solidFill>
                  <a:srgbClr val="00B050"/>
                </a:solidFill>
              </a:rPr>
              <a:t> = True </a:t>
            </a:r>
            <a:endParaRPr lang="zh-CN" altLang="en-US" sz="2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890890"/>
      </p:ext>
    </p:extLst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5.3.4  </a:t>
            </a:r>
            <a:r>
              <a:rPr lang="en-US" altLang="zh-CN" sz="2800" b="1" dirty="0" err="1">
                <a:solidFill>
                  <a:srgbClr val="C00000"/>
                </a:solidFill>
              </a:rPr>
              <a:t>ResNet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</a:rPr>
              <a:t>的迁移案例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BC675A7-46B8-B9E6-01FC-30FD192160D0}"/>
              </a:ext>
            </a:extLst>
          </p:cNvPr>
          <p:cNvSpPr txBox="1"/>
          <p:nvPr/>
        </p:nvSpPr>
        <p:spPr>
          <a:xfrm>
            <a:off x="442338" y="2059013"/>
            <a:ext cx="412966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模型创建和调整已经完成。此后，训练和测试的代码跟例 </a:t>
            </a:r>
            <a:r>
              <a:rPr lang="en-US" altLang="zh-CN" sz="2200" dirty="0"/>
              <a:t>5.3 </a:t>
            </a:r>
            <a:r>
              <a:rPr lang="zh-CN" altLang="en-US" sz="2200" dirty="0"/>
              <a:t>相似。程序核心代码如右边所示：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77D825-A94F-26FA-E1B8-6F5D14169675}"/>
              </a:ext>
            </a:extLst>
          </p:cNvPr>
          <p:cNvSpPr txBox="1"/>
          <p:nvPr/>
        </p:nvSpPr>
        <p:spPr>
          <a:xfrm>
            <a:off x="5529242" y="1572932"/>
            <a:ext cx="502630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#</a:t>
            </a:r>
            <a:r>
              <a:rPr lang="zh-CN" altLang="en-US" sz="16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给定数据集，测试在其上的准确率： </a:t>
            </a:r>
            <a:endParaRPr lang="zh-CN" altLang="en-US" sz="1600" dirty="0">
              <a:solidFill>
                <a:srgbClr val="00B050"/>
              </a:solidFill>
            </a:endParaRPr>
          </a:p>
          <a:p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def 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getAccOnadataset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data_loader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): 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lvl="1"/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resnet50.eval() 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lvl="1"/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correct = 0 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lvl="1"/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with 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torch.no_grad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(): 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lvl="2"/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for 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, (x, y) in enumerate(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data_loader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): 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lvl="3"/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x, y = x.to(device), y.to(device) 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lvl="3"/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pre_y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= resnet50(x) 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lvl="3"/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pre_y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torch.argmax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pre_y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, dim=1) 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lvl="3"/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t = (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pre_y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== y).long().sum() 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lvl="3"/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correct += t 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lvl="2"/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correct = 1. * correct / 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len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data_loader.dataset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) 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lvl="2"/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resnet50.train() </a:t>
            </a:r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return 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correct.item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() </a:t>
            </a: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start=</a:t>
            </a:r>
            <a:r>
              <a:rPr lang="en-US" altLang="zh-CN" sz="18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time.time</a:t>
            </a:r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() #</a:t>
            </a:r>
            <a:r>
              <a:rPr lang="zh-CN" altLang="en-US" sz="18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开始计时 </a:t>
            </a:r>
            <a:endParaRPr lang="zh-CN" altLang="en-US" sz="1600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resnet50.train() 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5DE62-4EDD-4DC3-AC81-7D3ACC678A37}"/>
              </a:ext>
            </a:extLst>
          </p:cNvPr>
          <p:cNvSpPr/>
          <p:nvPr/>
        </p:nvSpPr>
        <p:spPr>
          <a:xfrm>
            <a:off x="5529242" y="5669330"/>
            <a:ext cx="5014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该程序的核心代码（全部代码见教材</a:t>
            </a:r>
            <a:r>
              <a:rPr lang="en-US" altLang="zh-CN" b="1" dirty="0" err="1"/>
              <a:t>P141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20840015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5.3.4  </a:t>
            </a:r>
            <a:r>
              <a:rPr lang="en-US" altLang="zh-CN" sz="2800" b="1" dirty="0" err="1">
                <a:solidFill>
                  <a:srgbClr val="C00000"/>
                </a:solidFill>
              </a:rPr>
              <a:t>ResNet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</a:rPr>
              <a:t>的迁移案例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2B3374-33A4-D862-2AF8-1CD602606E2C}"/>
              </a:ext>
            </a:extLst>
          </p:cNvPr>
          <p:cNvSpPr txBox="1"/>
          <p:nvPr/>
        </p:nvSpPr>
        <p:spPr>
          <a:xfrm>
            <a:off x="583707" y="1921055"/>
            <a:ext cx="982092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运行该程序，输入结果如下： </a:t>
            </a:r>
          </a:p>
          <a:p>
            <a:endParaRPr lang="en-US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8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200" dirty="0"/>
              <a:t>可见，该程序获得 </a:t>
            </a:r>
            <a:r>
              <a:rPr lang="en-US" altLang="zh-CN" sz="2200" dirty="0"/>
              <a:t>0.89 </a:t>
            </a:r>
            <a:r>
              <a:rPr lang="zh-CN" altLang="en-US" sz="2200" dirty="0"/>
              <a:t>的准确率，相对比较高。这说明，该迁移方法对此类数据集是比较有效的。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B1FAC6-8CD6-09FF-E556-C5C8DC60C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38" y="2448723"/>
            <a:ext cx="8237934" cy="162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27024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个使用 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VGG16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的图像识别程序</a:t>
            </a: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5.1.1  </a:t>
            </a:r>
            <a:r>
              <a:rPr lang="zh-CN" altLang="zh-CN" sz="2800" b="1" dirty="0">
                <a:solidFill>
                  <a:srgbClr val="C00000"/>
                </a:solidFill>
              </a:rPr>
              <a:t>程序代码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D19DC2-30B7-4737-AF6B-4C953CDEC652}"/>
              </a:ext>
            </a:extLst>
          </p:cNvPr>
          <p:cNvSpPr txBox="1"/>
          <p:nvPr/>
        </p:nvSpPr>
        <p:spPr>
          <a:xfrm>
            <a:off x="335807" y="1760200"/>
            <a:ext cx="10929956" cy="2900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200" b="1" dirty="0"/>
              <a:t>【例</a:t>
            </a:r>
            <a:r>
              <a:rPr lang="en-US" altLang="zh-CN" sz="2200" b="1" dirty="0"/>
              <a:t>5.1</a:t>
            </a:r>
            <a:r>
              <a:rPr lang="zh-CN" altLang="zh-CN" sz="2200" b="1" dirty="0"/>
              <a:t>】</a:t>
            </a:r>
            <a:r>
              <a:rPr lang="zh-CN" altLang="en-US" sz="2200" dirty="0"/>
              <a:t>创建一个能够识别猫狗图像的深度神经网络。</a:t>
            </a:r>
            <a:endParaRPr lang="zh-CN" altLang="zh-CN" sz="2200" dirty="0"/>
          </a:p>
          <a:p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任务跟例 </a:t>
            </a:r>
            <a:r>
              <a:rPr lang="en-US" altLang="zh-CN" sz="2200" dirty="0"/>
              <a:t>4.3 </a:t>
            </a:r>
            <a:r>
              <a:rPr lang="zh-CN" altLang="en-US" sz="2200" dirty="0"/>
              <a:t>的任务一样，都是识别猫和狗的图像。不同的是，本例使用了预训练模型</a:t>
            </a:r>
            <a:r>
              <a:rPr lang="en-US" altLang="zh-CN" sz="2200" dirty="0"/>
              <a:t>——VGG16</a:t>
            </a:r>
            <a:r>
              <a:rPr lang="zh-CN" altLang="en-US" sz="2200" dirty="0"/>
              <a:t>，这样使用的训练数据就相对少得多。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200" dirty="0"/>
              <a:t>训练图像位于</a:t>
            </a:r>
            <a:r>
              <a:rPr lang="en-US" altLang="zh-CN" sz="2200" dirty="0"/>
              <a:t>./data/</a:t>
            </a:r>
            <a:r>
              <a:rPr lang="en-US" altLang="zh-CN" sz="2200" dirty="0" err="1"/>
              <a:t>catdog</a:t>
            </a:r>
            <a:r>
              <a:rPr lang="en-US" altLang="zh-CN" sz="2200" dirty="0"/>
              <a:t>/training_set2 </a:t>
            </a:r>
            <a:r>
              <a:rPr lang="zh-CN" altLang="en-US" sz="2200" dirty="0"/>
              <a:t>目录下，猫和狗的图像各 </a:t>
            </a:r>
            <a:r>
              <a:rPr lang="en-US" altLang="zh-CN" sz="2200" dirty="0"/>
              <a:t>1000 </a:t>
            </a:r>
            <a:r>
              <a:rPr lang="zh-CN" altLang="en-US" sz="2200" dirty="0"/>
              <a:t>张，一共有 </a:t>
            </a:r>
            <a:r>
              <a:rPr lang="en-US" altLang="zh-CN" sz="2200" dirty="0"/>
              <a:t>2000 </a:t>
            </a:r>
            <a:r>
              <a:rPr lang="zh-CN" altLang="en-US" sz="2200" dirty="0"/>
              <a:t>张图像作为训练数据，它们都是从</a:t>
            </a:r>
            <a:r>
              <a:rPr lang="en-US" altLang="zh-CN" sz="2200" dirty="0"/>
              <a:t>./data/</a:t>
            </a:r>
            <a:r>
              <a:rPr lang="en-US" altLang="zh-CN" sz="2200" dirty="0" err="1"/>
              <a:t>catdog</a:t>
            </a:r>
            <a:r>
              <a:rPr lang="en-US" altLang="zh-CN" sz="2200" dirty="0"/>
              <a:t>/</a:t>
            </a:r>
            <a:r>
              <a:rPr lang="en-US" altLang="zh-CN" sz="2200" dirty="0" err="1"/>
              <a:t>training_set</a:t>
            </a:r>
            <a:r>
              <a:rPr lang="en-US" altLang="zh-CN" sz="2200" dirty="0"/>
              <a:t> </a:t>
            </a:r>
            <a:r>
              <a:rPr lang="zh-CN" altLang="en-US" sz="2200" dirty="0"/>
              <a:t>目录中随机抽取，但测试集不变（跟例 </a:t>
            </a:r>
            <a:r>
              <a:rPr lang="en-US" altLang="zh-CN" sz="2200" dirty="0"/>
              <a:t>4.3 </a:t>
            </a:r>
            <a:r>
              <a:rPr lang="zh-CN" altLang="en-US" sz="2200" dirty="0"/>
              <a:t>一样， 位于</a:t>
            </a:r>
            <a:r>
              <a:rPr lang="en-US" altLang="zh-CN" sz="2200" dirty="0"/>
              <a:t>./data/</a:t>
            </a:r>
            <a:r>
              <a:rPr lang="en-US" altLang="zh-CN" sz="2200" dirty="0" err="1"/>
              <a:t>catdog</a:t>
            </a:r>
            <a:r>
              <a:rPr lang="en-US" altLang="zh-CN" sz="2200" dirty="0"/>
              <a:t>/</a:t>
            </a:r>
            <a:r>
              <a:rPr lang="en-US" altLang="zh-CN" sz="2200" dirty="0" err="1"/>
              <a:t>test_set</a:t>
            </a:r>
            <a:r>
              <a:rPr lang="en-US" altLang="zh-CN" sz="2200" dirty="0"/>
              <a:t> </a:t>
            </a:r>
            <a:r>
              <a:rPr lang="zh-CN" altLang="en-US" sz="2200" dirty="0"/>
              <a:t>目录下，一共有 </a:t>
            </a:r>
            <a:r>
              <a:rPr lang="en-US" altLang="zh-CN" sz="2200" dirty="0"/>
              <a:t>2023 </a:t>
            </a:r>
            <a:r>
              <a:rPr lang="zh-CN" altLang="en-US" sz="2200" dirty="0"/>
              <a:t>张）。</a:t>
            </a:r>
            <a:endParaRPr lang="zh-CN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446974097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5.3.5  </a:t>
            </a:r>
            <a:r>
              <a:rPr lang="en-US" altLang="zh-CN" sz="2800" b="1" dirty="0" err="1">
                <a:solidFill>
                  <a:srgbClr val="C00000"/>
                </a:solidFill>
              </a:rPr>
              <a:t>EfficientNet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</a:rPr>
              <a:t>的迁移案例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A88E68-06C1-7894-D10F-BD393EA06CE6}"/>
              </a:ext>
            </a:extLst>
          </p:cNvPr>
          <p:cNvSpPr txBox="1"/>
          <p:nvPr/>
        </p:nvSpPr>
        <p:spPr>
          <a:xfrm>
            <a:off x="266329" y="1714860"/>
            <a:ext cx="1192567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1" dirty="0"/>
              <a:t>【</a:t>
            </a:r>
            <a:r>
              <a:rPr lang="zh-CN" altLang="en-US" sz="2200" b="1" dirty="0"/>
              <a:t>例 </a:t>
            </a:r>
            <a:r>
              <a:rPr lang="en-US" altLang="zh-CN" sz="2200" b="1" dirty="0"/>
              <a:t>5.5】EfficientNet </a:t>
            </a:r>
            <a:r>
              <a:rPr lang="zh-CN" altLang="en-US" sz="2200" b="1" dirty="0"/>
              <a:t>的迁移案例：</a:t>
            </a:r>
          </a:p>
          <a:p>
            <a:r>
              <a:rPr lang="zh-CN" altLang="en-US" sz="2200" dirty="0"/>
              <a:t>该例子使用 </a:t>
            </a:r>
            <a:r>
              <a:rPr lang="en-US" altLang="zh-CN" sz="2200" dirty="0" err="1"/>
              <a:t>EfficientNet</a:t>
            </a:r>
            <a:r>
              <a:rPr lang="en-US" altLang="zh-CN" sz="2200" dirty="0"/>
              <a:t> </a:t>
            </a:r>
            <a:r>
              <a:rPr lang="zh-CN" altLang="en-US" sz="2200" dirty="0"/>
              <a:t>作为预训练模型，解决的问题也跟例 </a:t>
            </a:r>
            <a:r>
              <a:rPr lang="en-US" altLang="zh-CN" sz="2200" dirty="0"/>
              <a:t>5.3 </a:t>
            </a:r>
            <a:r>
              <a:rPr lang="zh-CN" altLang="en-US" sz="2200" dirty="0"/>
              <a:t>一样，都是对数据集</a:t>
            </a:r>
            <a:r>
              <a:rPr lang="en-US" altLang="zh-CN" sz="2200" dirty="0" err="1"/>
              <a:t>flower_photos</a:t>
            </a:r>
            <a:r>
              <a:rPr lang="en-US" altLang="zh-CN" sz="2200" dirty="0"/>
              <a:t> </a:t>
            </a:r>
            <a:r>
              <a:rPr lang="zh-CN" altLang="en-US" sz="2200" dirty="0"/>
              <a:t>进行分类。类似地，其加载和打包数据的代码也跟例 </a:t>
            </a:r>
            <a:r>
              <a:rPr lang="en-US" altLang="zh-CN" sz="2200" dirty="0"/>
              <a:t>5.3 </a:t>
            </a:r>
            <a:r>
              <a:rPr lang="zh-CN" altLang="en-US" sz="2200" dirty="0"/>
              <a:t>完全一样，故在此不做介绍。 </a:t>
            </a:r>
          </a:p>
          <a:p>
            <a:endParaRPr lang="en-US" altLang="zh-CN" sz="2200" dirty="0"/>
          </a:p>
          <a:p>
            <a:r>
              <a:rPr lang="zh-CN" altLang="en-US" sz="2200" dirty="0"/>
              <a:t>导入 </a:t>
            </a:r>
            <a:r>
              <a:rPr lang="en-US" altLang="zh-CN" sz="2200" dirty="0"/>
              <a:t>EfficientNet-B7</a:t>
            </a:r>
            <a:r>
              <a:rPr lang="zh-CN" altLang="en-US" sz="2200" dirty="0"/>
              <a:t>，这是一种非常优秀的 </a:t>
            </a:r>
            <a:r>
              <a:rPr lang="en-US" altLang="zh-CN" sz="2200" dirty="0" err="1"/>
              <a:t>EfficientNet</a:t>
            </a:r>
            <a:r>
              <a:rPr lang="en-US" altLang="zh-CN" sz="2200" dirty="0"/>
              <a:t> </a:t>
            </a:r>
            <a:r>
              <a:rPr lang="zh-CN" altLang="en-US" sz="2200" dirty="0"/>
              <a:t>网络模型： </a:t>
            </a:r>
          </a:p>
          <a:p>
            <a:r>
              <a:rPr lang="en-US" altLang="zh-CN" sz="2200" dirty="0"/>
              <a:t>from </a:t>
            </a:r>
            <a:r>
              <a:rPr lang="en-US" altLang="zh-CN" sz="2200" dirty="0" err="1"/>
              <a:t>efficientnet_pytorch</a:t>
            </a:r>
            <a:r>
              <a:rPr lang="en-US" altLang="zh-CN" sz="2200" dirty="0"/>
              <a:t> import </a:t>
            </a:r>
            <a:r>
              <a:rPr lang="en-US" altLang="zh-CN" sz="2200" dirty="0" err="1"/>
              <a:t>EfficientNet</a:t>
            </a:r>
            <a:r>
              <a:rPr lang="en-US" altLang="zh-CN" sz="2200" dirty="0"/>
              <a:t> </a:t>
            </a:r>
          </a:p>
          <a:p>
            <a:r>
              <a:rPr lang="en-US" altLang="zh-CN" sz="2200" dirty="0" err="1"/>
              <a:t>effi_model</a:t>
            </a:r>
            <a:r>
              <a:rPr lang="en-US" altLang="zh-CN" sz="2200" dirty="0"/>
              <a:t> = </a:t>
            </a:r>
            <a:r>
              <a:rPr lang="en-US" altLang="zh-CN" sz="2200" dirty="0" err="1"/>
              <a:t>EfficientNet.from_pretrained</a:t>
            </a:r>
            <a:r>
              <a:rPr lang="en-US" altLang="zh-CN" sz="2200" dirty="0"/>
              <a:t>('efficientnet-b7').to(device) </a:t>
            </a:r>
          </a:p>
          <a:p>
            <a:endParaRPr lang="en-US" altLang="zh-CN" sz="2200" dirty="0"/>
          </a:p>
          <a:p>
            <a:r>
              <a:rPr lang="zh-CN" altLang="en-US" sz="2200" dirty="0"/>
              <a:t>注意，系统提示可以导入 </a:t>
            </a:r>
            <a:r>
              <a:rPr lang="en-US" altLang="zh-CN" sz="2200" dirty="0" err="1"/>
              <a:t>EfficientNet</a:t>
            </a:r>
            <a:r>
              <a:rPr lang="en-US" altLang="zh-CN" sz="2200" dirty="0"/>
              <a:t> </a:t>
            </a:r>
            <a:r>
              <a:rPr lang="zh-CN" altLang="en-US" sz="2200" dirty="0"/>
              <a:t>网络模型包括：</a:t>
            </a:r>
            <a:r>
              <a:rPr lang="en-US" altLang="zh-CN" sz="2200" dirty="0"/>
              <a:t>efficientnet-b0, efficientnet-b1, </a:t>
            </a:r>
          </a:p>
          <a:p>
            <a:r>
              <a:rPr lang="en-US" altLang="zh-CN" sz="2200" dirty="0"/>
              <a:t>efficientnet-b2, efficientnet-b3, efficientnet-b4, efficientnet-b5, efficientnet-b6, efficientnet-b7, </a:t>
            </a:r>
          </a:p>
          <a:p>
            <a:r>
              <a:rPr lang="en-US" altLang="zh-CN" sz="2200" dirty="0"/>
              <a:t>efficientnet-b8, efficientnet-l2</a:t>
            </a:r>
            <a:r>
              <a:rPr lang="zh-CN" altLang="en-US" sz="2200" dirty="0"/>
              <a:t>，但笔者只成功导入 </a:t>
            </a:r>
            <a:r>
              <a:rPr lang="en-US" altLang="zh-CN" sz="2200" dirty="0"/>
              <a:t>efficientnet-b7</a:t>
            </a:r>
            <a:r>
              <a:rPr lang="zh-CN" altLang="en-US" sz="2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51497152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5.3.5  </a:t>
            </a:r>
            <a:r>
              <a:rPr lang="en-US" altLang="zh-CN" sz="2800" b="1" dirty="0" err="1">
                <a:solidFill>
                  <a:srgbClr val="C00000"/>
                </a:solidFill>
              </a:rPr>
              <a:t>EfficientNet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</a:rPr>
              <a:t>的迁移案例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622FB2-1E73-4AEF-D163-64750DCF0F59}"/>
              </a:ext>
            </a:extLst>
          </p:cNvPr>
          <p:cNvSpPr txBox="1"/>
          <p:nvPr/>
        </p:nvSpPr>
        <p:spPr>
          <a:xfrm>
            <a:off x="462311" y="1714859"/>
            <a:ext cx="110342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为了解模型的结构，用 </a:t>
            </a:r>
            <a:r>
              <a:rPr lang="en-US" altLang="zh-CN" sz="2200" dirty="0"/>
              <a:t>print(model)</a:t>
            </a:r>
            <a:r>
              <a:rPr lang="zh-CN" altLang="en-US" sz="2200" dirty="0"/>
              <a:t>打印出它的层次结构，然后查看哪些网络层可以利用和修改。比如，上述导入的模型的层次结构如下图所示。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DB6D4E-62A6-8263-C849-6206E63D8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139" y="2854897"/>
            <a:ext cx="6881456" cy="28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1408"/>
      </p:ext>
    </p:extLst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5.3.5  </a:t>
            </a:r>
            <a:r>
              <a:rPr lang="en-US" altLang="zh-CN" sz="2800" b="1" dirty="0" err="1">
                <a:solidFill>
                  <a:srgbClr val="C00000"/>
                </a:solidFill>
              </a:rPr>
              <a:t>EfficientNet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</a:rPr>
              <a:t>的迁移案例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282701-5507-BC71-8EBE-CB1F72559D4D}"/>
              </a:ext>
            </a:extLst>
          </p:cNvPr>
          <p:cNvSpPr txBox="1"/>
          <p:nvPr/>
        </p:nvSpPr>
        <p:spPr>
          <a:xfrm>
            <a:off x="335806" y="1819921"/>
            <a:ext cx="41829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从上图中可以看出，最后一个全连接层名为“</a:t>
            </a:r>
            <a:r>
              <a:rPr lang="en-US" altLang="zh-CN" sz="2200" dirty="0"/>
              <a:t>_fc”</a:t>
            </a:r>
            <a:r>
              <a:rPr lang="zh-CN" altLang="en-US" sz="2200" dirty="0"/>
              <a:t>，其输入节点数为 </a:t>
            </a:r>
            <a:r>
              <a:rPr lang="en-US" altLang="zh-CN" sz="2200" dirty="0"/>
              <a:t>2560</a:t>
            </a:r>
            <a:r>
              <a:rPr lang="zh-CN" altLang="en-US" sz="2200" dirty="0"/>
              <a:t>，输出节点数为 </a:t>
            </a:r>
            <a:r>
              <a:rPr lang="en-US" altLang="zh-CN" sz="2200" dirty="0"/>
              <a:t>1000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dirty="0"/>
              <a:t>因此，我们可以修改这个网络层，以适合本例 </a:t>
            </a:r>
            <a:r>
              <a:rPr lang="en-US" altLang="zh-CN" sz="2200" dirty="0"/>
              <a:t>5 </a:t>
            </a:r>
            <a:r>
              <a:rPr lang="zh-CN" altLang="en-US" sz="2200" dirty="0"/>
              <a:t>分类任务。同时，我们在修改该层网络之后，再增加两个全连接层。程序核心代码如右：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2DBCDE-5FD4-B7E7-42A8-04F25C2CB9F7}"/>
              </a:ext>
            </a:extLst>
          </p:cNvPr>
          <p:cNvSpPr txBox="1"/>
          <p:nvPr/>
        </p:nvSpPr>
        <p:spPr>
          <a:xfrm>
            <a:off x="4994133" y="1202550"/>
            <a:ext cx="662866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model = 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EfficientNet.from_pretrained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('efficientnet-b7').to(device) 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for param in 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model.parameters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(): 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param.requires_grad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= False 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feature = model._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fc.in_features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model._fc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nn.Linear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in_features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=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feature,out_features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=4096,bias=True) #</a:t>
            </a:r>
            <a:r>
              <a:rPr lang="zh-CN" altLang="en-US" sz="12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改变输出层 </a:t>
            </a:r>
            <a:endParaRPr lang="zh-CN" altLang="en-US" sz="1200" dirty="0">
              <a:solidFill>
                <a:srgbClr val="00B050"/>
              </a:solidFill>
            </a:endParaRPr>
          </a:p>
          <a:p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fc1 = 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nn.Linear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(4096, 2048) 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fc2 = 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nn.Linear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(2048, 5) 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class 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EfficientNet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nn.Module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): 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def __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init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__(self, 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model_name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='tf_efficientnet_b3_ns', pretrained=True): 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lvl="1"/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super().__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init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__() 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lvl="1"/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self.model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= model #</a:t>
            </a:r>
            <a:r>
              <a:rPr lang="zh-CN" altLang="en-US" sz="12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利用预训练模型 </a:t>
            </a:r>
            <a:endParaRPr lang="zh-CN" altLang="en-US" sz="1200" dirty="0">
              <a:solidFill>
                <a:srgbClr val="00B050"/>
              </a:solidFill>
            </a:endParaRPr>
          </a:p>
          <a:p>
            <a:pPr lvl="1"/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self.fc1 = fc1 #</a:t>
            </a:r>
            <a:r>
              <a:rPr lang="zh-CN" altLang="en-US" sz="12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增加两个全连接层 </a:t>
            </a:r>
            <a:endParaRPr lang="zh-CN" altLang="en-US" sz="1200" dirty="0">
              <a:solidFill>
                <a:srgbClr val="00B050"/>
              </a:solidFill>
            </a:endParaRPr>
          </a:p>
          <a:p>
            <a:pPr lvl="1"/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self.fc2 = fc2 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def forward(self, x): 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lvl="1"/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o = x 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lvl="1"/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o = 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self.model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(o) 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lvl="1"/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o = 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nn.ReLU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inplace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=True)(o) 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lvl="1"/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o = 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nn.Dropout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(p=0.5, 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inplace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=False)(o) 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lvl="1"/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o = self.fc1(o) 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lvl="1"/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o = 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nn.ReLU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inplace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=True)(o) 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lvl="1"/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o = 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nn.Dropout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(p=0.5, 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inplace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=False)(o) </a:t>
            </a:r>
            <a:endParaRPr lang="en-US" altLang="zh-CN" sz="1200" dirty="0">
              <a:solidFill>
                <a:srgbClr val="00B050"/>
              </a:solidFill>
            </a:endParaRPr>
          </a:p>
          <a:p>
            <a:pPr lvl="1"/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o = self.fc2(o) 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	return o 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efficient_model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= 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EfficientNet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().to(device) 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optimizer = 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optim.Adam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12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efficient_model.parameters</a:t>
            </a:r>
            <a:r>
              <a:rPr lang="en-US" altLang="zh-CN" sz="12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()) </a:t>
            </a:r>
            <a:endParaRPr lang="zh-CN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D2852F-34A4-EA4F-7243-7CB91BFF977D}"/>
              </a:ext>
            </a:extLst>
          </p:cNvPr>
          <p:cNvSpPr/>
          <p:nvPr/>
        </p:nvSpPr>
        <p:spPr>
          <a:xfrm>
            <a:off x="4994133" y="6038662"/>
            <a:ext cx="5014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该程序的核心代码（全部代码见教材</a:t>
            </a:r>
            <a:r>
              <a:rPr lang="en-US" altLang="zh-CN" b="1" dirty="0" err="1"/>
              <a:t>P143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22701071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1189429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预训练模型的迁移方法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30900">
              <a:spcBef>
                <a:spcPct val="20000"/>
              </a:spcBef>
            </a:pP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335806" y="1191640"/>
            <a:ext cx="6801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5.3.5  </a:t>
            </a:r>
            <a:r>
              <a:rPr lang="en-US" altLang="zh-CN" sz="2800" b="1" dirty="0" err="1">
                <a:solidFill>
                  <a:srgbClr val="C00000"/>
                </a:solidFill>
              </a:rPr>
              <a:t>EfficientNet</a:t>
            </a:r>
            <a:r>
              <a:rPr lang="en-US" altLang="zh-CN" sz="2800" b="1" dirty="0">
                <a:solidFill>
                  <a:srgbClr val="C00000"/>
                </a:solidFill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</a:rPr>
              <a:t>的迁移案例</a:t>
            </a:r>
            <a:endParaRPr lang="zh-CN" altLang="zh-CN" sz="2800" b="1" dirty="0">
              <a:solidFill>
                <a:srgbClr val="C0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949E39-3549-1F35-5305-B70C158C080D}"/>
              </a:ext>
            </a:extLst>
          </p:cNvPr>
          <p:cNvSpPr txBox="1"/>
          <p:nvPr/>
        </p:nvSpPr>
        <p:spPr>
          <a:xfrm>
            <a:off x="406154" y="2011737"/>
            <a:ext cx="11267982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该程序执行了 </a:t>
            </a:r>
            <a:r>
              <a:rPr lang="en-US" altLang="zh-CN" sz="2200" dirty="0"/>
              <a:t>20 </a:t>
            </a:r>
            <a:r>
              <a:rPr lang="zh-CN" altLang="en-US" sz="2200" dirty="0"/>
              <a:t>代，输出结果如下：</a:t>
            </a:r>
            <a:endParaRPr lang="en-US" altLang="zh-CN" sz="2200" dirty="0"/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200" dirty="0"/>
              <a:t>该程序在测试集上获得的准确率为 </a:t>
            </a:r>
            <a:r>
              <a:rPr lang="en-US" altLang="zh-CN" sz="2200" dirty="0"/>
              <a:t>0.85</a:t>
            </a:r>
            <a:r>
              <a:rPr lang="zh-CN" altLang="en-US" sz="2200" dirty="0"/>
              <a:t>，略低于前面两个程序。这也许说明，好的深度模型未必在所有的数据集上都能获得绝对的好结果，这还需要丰富的调参经验为指导。你们不妨试着修改上面的模型，看看怎么改进才能获得更好的结果。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E30076-2906-A2C0-6A75-E75674A7D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64" y="2512163"/>
            <a:ext cx="8222693" cy="15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73496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本章小结</a:t>
            </a:r>
            <a:endParaRPr lang="zh-CN" altLang="en-US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27455F-5655-457A-9EDB-0584C584762D}"/>
              </a:ext>
            </a:extLst>
          </p:cNvPr>
          <p:cNvSpPr txBox="1"/>
          <p:nvPr/>
        </p:nvSpPr>
        <p:spPr>
          <a:xfrm>
            <a:off x="2094501" y="1592749"/>
            <a:ext cx="7534256" cy="261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/>
              <a:t>本章内容：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几种种经典的卷积神经网络预训练模型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800" dirty="0"/>
              <a:t>VGG16, </a:t>
            </a:r>
            <a:r>
              <a:rPr lang="en-US" altLang="zh-CN" sz="2800" dirty="0" err="1"/>
              <a:t>GoogLeNe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ResNet</a:t>
            </a:r>
            <a:r>
              <a:rPr lang="en-US" altLang="zh-CN" sz="2800" dirty="0"/>
              <a:t>, </a:t>
            </a:r>
            <a:r>
              <a:rPr lang="en-US" altLang="zh-CN" sz="2800" dirty="0" err="1"/>
              <a:t>EfficientNet</a:t>
            </a:r>
            <a:endParaRPr lang="zh-CN" altLang="zh-CN" sz="28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/>
              <a:t>各个网络的迁移学习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86213793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个使用 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VGG16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的图像识别程序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335806" y="1333352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5.1.1  </a:t>
            </a:r>
            <a:r>
              <a:rPr lang="zh-CN" altLang="zh-CN" sz="2800" b="1" dirty="0">
                <a:solidFill>
                  <a:srgbClr val="C00000"/>
                </a:solidFill>
              </a:rPr>
              <a:t>程序代码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D19DC2-30B7-4737-AF6B-4C953CDEC652}"/>
              </a:ext>
            </a:extLst>
          </p:cNvPr>
          <p:cNvSpPr txBox="1"/>
          <p:nvPr/>
        </p:nvSpPr>
        <p:spPr>
          <a:xfrm>
            <a:off x="335805" y="2367170"/>
            <a:ext cx="4227317" cy="219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本程序首先导入 </a:t>
            </a:r>
            <a:r>
              <a:rPr lang="en-US" altLang="zh-CN" sz="2200" dirty="0"/>
              <a:t>VGG16</a:t>
            </a:r>
            <a:r>
              <a:rPr lang="zh-CN" altLang="en-US" sz="2200" dirty="0"/>
              <a:t>，然后冻结参数并修改模型的部分结构，以适合本例的任务。</a:t>
            </a:r>
          </a:p>
          <a:p>
            <a:endParaRPr lang="en-US" altLang="zh-CN" sz="2200" dirty="0"/>
          </a:p>
          <a:p>
            <a:r>
              <a:rPr lang="zh-CN" altLang="en-US" sz="2200" dirty="0"/>
              <a:t>最后进行训练和测试。程序的核心代码如右：</a:t>
            </a:r>
            <a:endParaRPr lang="zh-CN" altLang="zh-CN" sz="22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E39E0B-DB2F-41EA-8BC4-A53324975B38}"/>
              </a:ext>
            </a:extLst>
          </p:cNvPr>
          <p:cNvSpPr/>
          <p:nvPr/>
        </p:nvSpPr>
        <p:spPr>
          <a:xfrm>
            <a:off x="4563122" y="5657047"/>
            <a:ext cx="5014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该程序的核心代码（全部代码见教材</a:t>
            </a:r>
            <a:r>
              <a:rPr lang="en-US" altLang="zh-CN" b="1" dirty="0" err="1"/>
              <a:t>P120</a:t>
            </a:r>
            <a:r>
              <a:rPr lang="zh-CN" altLang="en-US" b="1" dirty="0"/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D16582-1906-5E0A-5535-2E7BCD87FCF5}"/>
              </a:ext>
            </a:extLst>
          </p:cNvPr>
          <p:cNvSpPr txBox="1"/>
          <p:nvPr/>
        </p:nvSpPr>
        <p:spPr>
          <a:xfrm>
            <a:off x="4563122" y="1333352"/>
            <a:ext cx="7379631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start=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time.time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() #</a:t>
            </a:r>
            <a:r>
              <a:rPr lang="zh-CN" altLang="en-US" sz="16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开始计时 </a:t>
            </a:r>
            <a:endParaRPr lang="zh-CN" altLang="en-US" sz="1600" dirty="0">
              <a:solidFill>
                <a:srgbClr val="00B050"/>
              </a:solidFill>
            </a:endParaRPr>
          </a:p>
          <a:p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cat_dog_vgg16.train() </a:t>
            </a:r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for epoch in range(10): #</a:t>
            </a:r>
            <a:r>
              <a:rPr lang="zh-CN" altLang="en-US" sz="16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执行 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10 </a:t>
            </a:r>
            <a:r>
              <a:rPr lang="zh-CN" altLang="en-US" sz="16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代 </a:t>
            </a:r>
            <a:endParaRPr lang="zh-CN" altLang="en-US" sz="1600" dirty="0">
              <a:solidFill>
                <a:srgbClr val="00B050"/>
              </a:solidFill>
            </a:endParaRPr>
          </a:p>
          <a:p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	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ep_loss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=0 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lvl="2"/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for 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i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,(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x,y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) in enumerate(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train_loader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): 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lvl="2"/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x, y = x.to(device),y.to(device) 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lvl="2"/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pre_y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= cat_dog_vgg16(x) 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lvl="2"/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loss = 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nn.CrossEntropyLoss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()(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pre_y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y.long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()) # </a:t>
            </a:r>
            <a:r>
              <a:rPr lang="zh-CN" altLang="en-US" sz="16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使用交叉熵损失函数 </a:t>
            </a:r>
            <a:endParaRPr lang="zh-CN" altLang="en-US" sz="1600" dirty="0">
              <a:solidFill>
                <a:srgbClr val="00B050"/>
              </a:solidFill>
            </a:endParaRPr>
          </a:p>
          <a:p>
            <a:pPr lvl="2"/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ep_loss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+= loss*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x.size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(0) #loss </a:t>
            </a:r>
            <a:r>
              <a:rPr lang="zh-CN" altLang="en-US" sz="16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是损失函数的平均值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,</a:t>
            </a:r>
            <a:r>
              <a:rPr lang="zh-CN" altLang="en-US" sz="16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故要乘以样本数量 </a:t>
            </a:r>
            <a:endParaRPr lang="zh-CN" altLang="en-US" sz="1600" dirty="0">
              <a:solidFill>
                <a:srgbClr val="00B050"/>
              </a:solidFill>
            </a:endParaRPr>
          </a:p>
          <a:p>
            <a:pPr lvl="2"/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optimizer.zero_grad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() 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lvl="2"/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loss.backward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() 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lvl="2"/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optimizer.step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() 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lvl="2"/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print('</a:t>
            </a:r>
            <a:r>
              <a:rPr lang="zh-CN" altLang="en-US" sz="16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en-US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%d </a:t>
            </a:r>
            <a:r>
              <a:rPr lang="zh-CN" altLang="en-US" sz="16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轮循环中，损失函数的平均值为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: %.4f'\ </a:t>
            </a:r>
            <a:endParaRPr lang="en-US" altLang="zh-CN" sz="1600" dirty="0">
              <a:solidFill>
                <a:srgbClr val="00B050"/>
              </a:solidFill>
            </a:endParaRPr>
          </a:p>
          <a:p>
            <a:pPr lvl="2"/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%(epoch+1,(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ep_loss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len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train_loader.dataset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)))) </a:t>
            </a:r>
            <a:endParaRPr lang="en-US" altLang="zh-CN" sz="1600" dirty="0">
              <a:solidFill>
                <a:srgbClr val="00B050"/>
              </a:solidFill>
            </a:endParaRPr>
          </a:p>
          <a:p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end = </a:t>
            </a:r>
            <a:r>
              <a:rPr lang="en-US" altLang="zh-CN" sz="160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time.time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() #</a:t>
            </a:r>
            <a:r>
              <a:rPr lang="zh-CN" altLang="en-US" sz="16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计时结束 </a:t>
            </a:r>
            <a:endParaRPr lang="zh-CN" altLang="en-US" sz="1600" dirty="0">
              <a:solidFill>
                <a:srgbClr val="00B050"/>
              </a:solidFill>
            </a:endParaRPr>
          </a:p>
          <a:p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print('</a:t>
            </a:r>
            <a:r>
              <a:rPr lang="zh-CN" altLang="en-US" sz="16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训练时间为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: %.1f </a:t>
            </a:r>
            <a:r>
              <a:rPr lang="zh-CN" altLang="en-US" sz="1600" dirty="0">
                <a:solidFill>
                  <a:srgbClr val="00B05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秒</a:t>
            </a:r>
            <a:r>
              <a:rPr lang="zh-CN" altLang="en-US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160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'%(end-start)) 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17601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个使用 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VGG16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的图像识别程序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5.1.1  </a:t>
            </a:r>
            <a:r>
              <a:rPr lang="zh-CN" altLang="zh-CN" sz="2800" b="1" dirty="0">
                <a:solidFill>
                  <a:srgbClr val="C00000"/>
                </a:solidFill>
              </a:rPr>
              <a:t>程序代码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D19DC2-30B7-4737-AF6B-4C953CDEC652}"/>
              </a:ext>
            </a:extLst>
          </p:cNvPr>
          <p:cNvSpPr txBox="1"/>
          <p:nvPr/>
        </p:nvSpPr>
        <p:spPr>
          <a:xfrm>
            <a:off x="538480" y="1696720"/>
            <a:ext cx="11013440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/>
              <a:t>执行上述代码后，结果如下（部分）：</a:t>
            </a:r>
            <a:endParaRPr lang="zh-CN" altLang="zh-CN" sz="2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7DA895-24C5-9C3B-AE57-FBE2EC732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7" y="2180956"/>
            <a:ext cx="9895672" cy="240352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86D8FEF-739A-8DD7-9B59-BC53DA1D6F45}"/>
              </a:ext>
            </a:extLst>
          </p:cNvPr>
          <p:cNvSpPr txBox="1"/>
          <p:nvPr/>
        </p:nvSpPr>
        <p:spPr>
          <a:xfrm>
            <a:off x="745577" y="4838114"/>
            <a:ext cx="108063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/>
              <a:t>与例 </a:t>
            </a:r>
            <a:r>
              <a:rPr lang="en-US" altLang="zh-CN" sz="2200" dirty="0"/>
              <a:t>4.3 </a:t>
            </a:r>
            <a:r>
              <a:rPr lang="zh-CN" altLang="en-US" sz="2200" dirty="0"/>
              <a:t>相比，该程序的训练数据少了，运行的代数少了，但准确率却大幅度上升。显然，这得益于预训练模型 </a:t>
            </a:r>
            <a:r>
              <a:rPr lang="en-US" altLang="zh-CN" sz="2200" dirty="0"/>
              <a:t>VGG16 </a:t>
            </a:r>
            <a:r>
              <a:rPr lang="zh-CN" altLang="en-US" sz="2200" dirty="0"/>
              <a:t>的功劳，是站在 </a:t>
            </a:r>
            <a:r>
              <a:rPr lang="en-US" altLang="zh-CN" sz="2200" dirty="0"/>
              <a:t>VGG16 </a:t>
            </a:r>
            <a:r>
              <a:rPr lang="zh-CN" altLang="en-US" sz="2200" dirty="0"/>
              <a:t>这个“巨人肩膀”上的结果。</a:t>
            </a:r>
          </a:p>
        </p:txBody>
      </p:sp>
    </p:spTree>
    <p:extLst>
      <p:ext uri="{BB962C8B-B14F-4D97-AF65-F5344CB8AC3E}">
        <p14:creationId xmlns:p14="http://schemas.microsoft.com/office/powerpoint/2010/main" val="273544015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378386" y="1205658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5.1.2  </a:t>
            </a:r>
            <a:r>
              <a:rPr lang="zh-CN" altLang="zh-CN" sz="2800" b="1" dirty="0">
                <a:solidFill>
                  <a:srgbClr val="C00000"/>
                </a:solidFill>
              </a:rPr>
              <a:t>代码解释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D19DC2-30B7-4737-AF6B-4C953CDEC652}"/>
              </a:ext>
            </a:extLst>
          </p:cNvPr>
          <p:cNvSpPr txBox="1"/>
          <p:nvPr/>
        </p:nvSpPr>
        <p:spPr>
          <a:xfrm>
            <a:off x="335806" y="1945295"/>
            <a:ext cx="1101344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本例主要是导入了一个预训练模型</a:t>
            </a:r>
            <a:r>
              <a:rPr lang="en-US" altLang="zh-CN" sz="2200" dirty="0"/>
              <a:t>——VGG16</a:t>
            </a:r>
            <a:r>
              <a:rPr lang="zh-CN" altLang="en-US" sz="2200" dirty="0"/>
              <a:t>，创建实例 </a:t>
            </a:r>
            <a:r>
              <a:rPr lang="en-US" altLang="zh-CN" sz="2200" dirty="0"/>
              <a:t>cat_dog_vgg16</a:t>
            </a:r>
            <a:r>
              <a:rPr lang="zh-CN" altLang="en-US" sz="2200" dirty="0"/>
              <a:t>，以代替在例 </a:t>
            </a:r>
          </a:p>
          <a:p>
            <a:r>
              <a:rPr lang="en-US" altLang="zh-CN" sz="2200" dirty="0"/>
              <a:t>4.3 </a:t>
            </a:r>
            <a:r>
              <a:rPr lang="zh-CN" altLang="en-US" sz="2200" dirty="0"/>
              <a:t>中创建的实例 </a:t>
            </a:r>
            <a:r>
              <a:rPr lang="en-US" altLang="zh-CN" sz="2200" dirty="0" err="1"/>
              <a:t>model_CatDog</a:t>
            </a:r>
            <a:r>
              <a:rPr lang="zh-CN" altLang="en-US" sz="2200" dirty="0"/>
              <a:t>，其他部分代码基本相同。相关代码说明如下：</a:t>
            </a:r>
            <a:endParaRPr lang="en-US" altLang="zh-CN" sz="2200" dirty="0"/>
          </a:p>
          <a:p>
            <a:r>
              <a:rPr lang="zh-CN" altLang="en-US" sz="2200" dirty="0"/>
              <a:t> </a:t>
            </a:r>
          </a:p>
          <a:p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）通过下面语句从模型库 </a:t>
            </a:r>
            <a:r>
              <a:rPr lang="en-US" altLang="zh-CN" sz="2200" dirty="0"/>
              <a:t>models </a:t>
            </a:r>
            <a:r>
              <a:rPr lang="zh-CN" altLang="en-US" sz="2200" dirty="0"/>
              <a:t>中导入已经训练好的模型 </a:t>
            </a:r>
            <a:r>
              <a:rPr lang="en-US" altLang="zh-CN" sz="2200" dirty="0"/>
              <a:t>VGG16</a:t>
            </a:r>
            <a:r>
              <a:rPr lang="zh-CN" altLang="en-US" sz="2200" dirty="0"/>
              <a:t>： </a:t>
            </a:r>
            <a:endParaRPr lang="en-US" altLang="zh-CN" sz="2200" dirty="0"/>
          </a:p>
          <a:p>
            <a:r>
              <a:rPr lang="en-US" altLang="zh-CN" sz="2200" dirty="0"/>
              <a:t>		</a:t>
            </a:r>
          </a:p>
          <a:p>
            <a:r>
              <a:rPr lang="en-US" altLang="zh-CN" sz="2200" dirty="0">
                <a:solidFill>
                  <a:srgbClr val="00B050"/>
                </a:solidFill>
              </a:rPr>
              <a:t>cat_dog_vgg16 = models.vgg16(pretrained=True) </a:t>
            </a:r>
          </a:p>
          <a:p>
            <a:endParaRPr lang="en-US" altLang="zh-CN" sz="2200" dirty="0"/>
          </a:p>
          <a:p>
            <a:r>
              <a:rPr lang="zh-CN" altLang="en-US" sz="2200" dirty="0"/>
              <a:t>其中，</a:t>
            </a:r>
            <a:r>
              <a:rPr lang="en-US" altLang="zh-CN" sz="2200" dirty="0"/>
              <a:t>pretrained=True </a:t>
            </a:r>
            <a:r>
              <a:rPr lang="zh-CN" altLang="en-US" sz="2200" dirty="0"/>
              <a:t>表示要下载已训练好的所有参数。如果 </a:t>
            </a:r>
            <a:r>
              <a:rPr lang="en-US" altLang="zh-CN" sz="2200" dirty="0"/>
              <a:t>pretrained=False</a:t>
            </a:r>
            <a:r>
              <a:rPr lang="zh-CN" altLang="en-US" sz="2200" dirty="0"/>
              <a:t>，则表示 </a:t>
            </a:r>
          </a:p>
          <a:p>
            <a:r>
              <a:rPr lang="zh-CN" altLang="en-US" sz="2200" dirty="0"/>
              <a:t>不下载这些参数，而使用随机方法初始化所有参数。这相当于只使用模型 </a:t>
            </a:r>
            <a:r>
              <a:rPr lang="en-US" altLang="zh-CN" sz="2200" dirty="0"/>
              <a:t>VGG16 </a:t>
            </a:r>
            <a:r>
              <a:rPr lang="zh-CN" altLang="en-US" sz="2200" dirty="0"/>
              <a:t>的结构， </a:t>
            </a:r>
          </a:p>
          <a:p>
            <a:r>
              <a:rPr lang="zh-CN" altLang="en-US" sz="2200" dirty="0"/>
              <a:t>而不要其训练过的参数。显然，一般情况下使用 </a:t>
            </a:r>
            <a:r>
              <a:rPr lang="en-US" altLang="zh-CN" sz="2200" dirty="0"/>
              <a:t>pretrained=True</a:t>
            </a:r>
            <a:r>
              <a:rPr lang="zh-CN" altLang="en-US" sz="2200" dirty="0"/>
              <a:t>。 </a:t>
            </a:r>
            <a:endParaRPr lang="en-US" altLang="zh-CN" sz="2200" dirty="0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0058CD67-F128-29C5-0315-B882E65B3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个使用 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VGG16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的图像识别程序</a:t>
            </a:r>
          </a:p>
        </p:txBody>
      </p:sp>
    </p:spTree>
    <p:extLst>
      <p:ext uri="{BB962C8B-B14F-4D97-AF65-F5344CB8AC3E}">
        <p14:creationId xmlns:p14="http://schemas.microsoft.com/office/powerpoint/2010/main" val="2308720658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</a:rPr>
              <a:t>5.1.2  </a:t>
            </a:r>
            <a:r>
              <a:rPr lang="zh-CN" altLang="zh-CN" sz="2800" b="1" dirty="0">
                <a:solidFill>
                  <a:srgbClr val="C00000"/>
                </a:solidFill>
              </a:rPr>
              <a:t>代码解释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D19DC2-30B7-4737-AF6B-4C953CDEC652}"/>
              </a:ext>
            </a:extLst>
          </p:cNvPr>
          <p:cNvSpPr txBox="1"/>
          <p:nvPr/>
        </p:nvSpPr>
        <p:spPr>
          <a:xfrm>
            <a:off x="409203" y="2069581"/>
            <a:ext cx="110134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如果向导入 </a:t>
            </a:r>
            <a:r>
              <a:rPr lang="en-US" altLang="zh-CN" sz="2200" dirty="0"/>
              <a:t>VGGNET </a:t>
            </a:r>
            <a:r>
              <a:rPr lang="zh-CN" altLang="en-US" sz="2200" dirty="0"/>
              <a:t>的另一个家族成员</a:t>
            </a:r>
            <a:r>
              <a:rPr lang="en-US" altLang="zh-CN" sz="2200" dirty="0"/>
              <a:t>——VGG19</a:t>
            </a:r>
            <a:r>
              <a:rPr lang="zh-CN" altLang="en-US" sz="2200" dirty="0"/>
              <a:t>，则用下列语句即可： </a:t>
            </a:r>
          </a:p>
          <a:p>
            <a:endParaRPr lang="en-US" altLang="zh-CN" sz="2200" dirty="0"/>
          </a:p>
          <a:p>
            <a:r>
              <a:rPr lang="en-US" altLang="zh-CN" sz="2200" dirty="0"/>
              <a:t>	</a:t>
            </a:r>
            <a:r>
              <a:rPr lang="en-US" altLang="zh-CN" sz="2200" dirty="0">
                <a:solidFill>
                  <a:srgbClr val="00B050"/>
                </a:solidFill>
              </a:rPr>
              <a:t>cat_dog_vgg19 = models.vgg19(pretrained=True) </a:t>
            </a:r>
          </a:p>
          <a:p>
            <a:endParaRPr lang="en-US" altLang="zh-CN" sz="2200" dirty="0"/>
          </a:p>
          <a:p>
            <a:r>
              <a:rPr lang="zh-CN" altLang="en-US" sz="2200" dirty="0"/>
              <a:t>注意，此处的 </a:t>
            </a:r>
            <a:r>
              <a:rPr lang="en-US" altLang="zh-CN" sz="2200" dirty="0"/>
              <a:t>cat_dog_vgg16 </a:t>
            </a:r>
            <a:r>
              <a:rPr lang="zh-CN" altLang="en-US" sz="2200" dirty="0"/>
              <a:t>就是相当于例 </a:t>
            </a:r>
            <a:r>
              <a:rPr lang="en-US" altLang="zh-CN" sz="2200" dirty="0"/>
              <a:t>4.3 </a:t>
            </a:r>
            <a:r>
              <a:rPr lang="zh-CN" altLang="en-US" sz="2200" dirty="0"/>
              <a:t>中的 </a:t>
            </a:r>
            <a:r>
              <a:rPr lang="en-US" altLang="zh-CN" sz="2200" dirty="0" err="1"/>
              <a:t>model_CatDog</a:t>
            </a:r>
            <a:r>
              <a:rPr lang="zh-CN" altLang="en-US" sz="2200" dirty="0"/>
              <a:t>，都是已经创建好的 </a:t>
            </a:r>
          </a:p>
          <a:p>
            <a:r>
              <a:rPr lang="zh-CN" altLang="en-US" sz="2200" dirty="0"/>
              <a:t>实例。因此，在本例中可以不再创建一个类了。</a:t>
            </a:r>
            <a:endParaRPr lang="en-US" altLang="zh-CN" sz="2200" dirty="0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0058CD67-F128-29C5-0315-B882E65B3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defTabSz="1130900">
              <a:spcBef>
                <a:spcPct val="20000"/>
              </a:spcBef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 </a:t>
            </a:r>
            <a:r>
              <a:rPr lang="zh-CN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个使用 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VGG16 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的图像识别程序</a:t>
            </a:r>
          </a:p>
        </p:txBody>
      </p:sp>
    </p:spTree>
    <p:extLst>
      <p:ext uri="{BB962C8B-B14F-4D97-AF65-F5344CB8AC3E}">
        <p14:creationId xmlns:p14="http://schemas.microsoft.com/office/powerpoint/2010/main" val="344168521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indent="266700" algn="just">
          <a:spcAft>
            <a:spcPts val="0"/>
          </a:spcAft>
          <a:defRPr sz="2200" kern="1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8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6984</TotalTime>
  <Words>4935</Words>
  <Application>Microsoft Office PowerPoint</Application>
  <PresentationFormat>宽屏</PresentationFormat>
  <Paragraphs>515</Paragraphs>
  <Slides>54</Slides>
  <Notes>54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3" baseType="lpstr">
      <vt:lpstr>等线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Zupeng</dc:creator>
  <cp:lastModifiedBy>祖强 蒙</cp:lastModifiedBy>
  <cp:revision>810</cp:revision>
  <cp:lastPrinted>2023-06-09T00:39:37Z</cp:lastPrinted>
  <dcterms:created xsi:type="dcterms:W3CDTF">2021-09-16T07:49:00Z</dcterms:created>
  <dcterms:modified xsi:type="dcterms:W3CDTF">2023-07-03T00:45:18Z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61C4F435FECE4C85AAF4AB73BC1EE6EA</vt:lpwstr>
  </property>
  <property fmtid="{D5CDD505-2E9C-101B-9397-08002B2CF9AE}" pid="3" name="KSOProductBuildVer">
    <vt:lpwstr>2052-11.1.0.10938</vt:lpwstr>
  </property>
</Properties>
</file>