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565" r:id="rId2"/>
    <p:sldId id="604" r:id="rId3"/>
    <p:sldId id="605" r:id="rId4"/>
    <p:sldId id="566" r:id="rId5"/>
    <p:sldId id="609" r:id="rId6"/>
    <p:sldId id="681" r:id="rId7"/>
    <p:sldId id="682" r:id="rId8"/>
    <p:sldId id="683" r:id="rId9"/>
    <p:sldId id="684" r:id="rId10"/>
    <p:sldId id="685" r:id="rId11"/>
    <p:sldId id="686" r:id="rId12"/>
    <p:sldId id="758" r:id="rId13"/>
    <p:sldId id="687" r:id="rId14"/>
    <p:sldId id="688" r:id="rId15"/>
    <p:sldId id="676" r:id="rId16"/>
    <p:sldId id="689" r:id="rId17"/>
    <p:sldId id="690" r:id="rId18"/>
    <p:sldId id="692" r:id="rId19"/>
    <p:sldId id="693" r:id="rId20"/>
    <p:sldId id="694" r:id="rId21"/>
    <p:sldId id="695" r:id="rId22"/>
    <p:sldId id="677" r:id="rId23"/>
    <p:sldId id="696" r:id="rId24"/>
    <p:sldId id="697" r:id="rId25"/>
    <p:sldId id="698" r:id="rId26"/>
    <p:sldId id="699" r:id="rId27"/>
    <p:sldId id="700" r:id="rId28"/>
    <p:sldId id="701" r:id="rId29"/>
    <p:sldId id="759" r:id="rId30"/>
    <p:sldId id="703" r:id="rId31"/>
    <p:sldId id="704" r:id="rId32"/>
    <p:sldId id="705" r:id="rId33"/>
    <p:sldId id="706" r:id="rId34"/>
    <p:sldId id="707" r:id="rId35"/>
    <p:sldId id="708" r:id="rId36"/>
    <p:sldId id="709" r:id="rId37"/>
    <p:sldId id="710" r:id="rId38"/>
    <p:sldId id="711" r:id="rId39"/>
    <p:sldId id="712" r:id="rId40"/>
    <p:sldId id="713" r:id="rId41"/>
    <p:sldId id="714" r:id="rId42"/>
    <p:sldId id="715" r:id="rId43"/>
    <p:sldId id="716" r:id="rId44"/>
    <p:sldId id="718" r:id="rId45"/>
    <p:sldId id="717" r:id="rId46"/>
    <p:sldId id="719" r:id="rId47"/>
    <p:sldId id="720" r:id="rId48"/>
    <p:sldId id="678" r:id="rId49"/>
    <p:sldId id="721" r:id="rId50"/>
    <p:sldId id="722" r:id="rId51"/>
    <p:sldId id="723" r:id="rId52"/>
    <p:sldId id="724" r:id="rId53"/>
    <p:sldId id="725" r:id="rId54"/>
    <p:sldId id="726" r:id="rId55"/>
    <p:sldId id="727" r:id="rId56"/>
    <p:sldId id="730" r:id="rId57"/>
    <p:sldId id="728" r:id="rId58"/>
    <p:sldId id="729" r:id="rId59"/>
    <p:sldId id="731" r:id="rId60"/>
    <p:sldId id="732" r:id="rId61"/>
    <p:sldId id="733" r:id="rId62"/>
    <p:sldId id="734" r:id="rId63"/>
    <p:sldId id="736" r:id="rId64"/>
    <p:sldId id="735" r:id="rId65"/>
    <p:sldId id="737" r:id="rId66"/>
    <p:sldId id="739" r:id="rId67"/>
    <p:sldId id="679" r:id="rId68"/>
    <p:sldId id="740" r:id="rId69"/>
    <p:sldId id="741" r:id="rId70"/>
    <p:sldId id="742" r:id="rId71"/>
    <p:sldId id="743" r:id="rId72"/>
    <p:sldId id="744" r:id="rId73"/>
    <p:sldId id="680" r:id="rId74"/>
    <p:sldId id="745" r:id="rId75"/>
    <p:sldId id="746" r:id="rId76"/>
    <p:sldId id="747" r:id="rId77"/>
    <p:sldId id="748" r:id="rId78"/>
    <p:sldId id="749" r:id="rId79"/>
    <p:sldId id="750" r:id="rId80"/>
    <p:sldId id="756" r:id="rId81"/>
    <p:sldId id="751" r:id="rId82"/>
    <p:sldId id="753" r:id="rId83"/>
    <p:sldId id="754" r:id="rId84"/>
    <p:sldId id="755" r:id="rId85"/>
    <p:sldId id="757" r:id="rId86"/>
    <p:sldId id="752" r:id="rId87"/>
    <p:sldId id="675"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16" autoAdjust="0"/>
    <p:restoredTop sz="95256" autoAdjust="0"/>
  </p:normalViewPr>
  <p:slideViewPr>
    <p:cSldViewPr snapToGrid="0">
      <p:cViewPr varScale="1">
        <p:scale>
          <a:sx n="63" d="100"/>
          <a:sy n="63" d="100"/>
        </p:scale>
        <p:origin x="3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E0F67-FF6D-415A-8B33-5B340A0256BD}" type="datetimeFigureOut">
              <a:rPr lang="zh-CN" altLang="en-US" smtClean="0"/>
              <a:t>2023/7/3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AF767-1091-4D02-8B14-8B7AA6A20D1C}" type="slidenum">
              <a:rPr lang="zh-CN" altLang="en-US" smtClean="0"/>
              <a:t>‹#›</a:t>
            </a:fld>
            <a:endParaRPr lang="zh-CN" altLang="en-US"/>
          </a:p>
        </p:txBody>
      </p:sp>
    </p:spTree>
    <p:extLst>
      <p:ext uri="{BB962C8B-B14F-4D97-AF65-F5344CB8AC3E}">
        <p14:creationId xmlns:p14="http://schemas.microsoft.com/office/powerpoint/2010/main" val="2773966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1</a:t>
            </a:fld>
            <a:endParaRPr lang="zh-CN" altLang="en-US"/>
          </a:p>
        </p:txBody>
      </p:sp>
    </p:spTree>
    <p:extLst>
      <p:ext uri="{BB962C8B-B14F-4D97-AF65-F5344CB8AC3E}">
        <p14:creationId xmlns:p14="http://schemas.microsoft.com/office/powerpoint/2010/main" val="3212652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1252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10830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85718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40300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32073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15</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42448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37926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16487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58868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06350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2</a:t>
            </a:fld>
            <a:endParaRPr lang="zh-CN" altLang="en-US"/>
          </a:p>
        </p:txBody>
      </p:sp>
    </p:spTree>
    <p:extLst>
      <p:ext uri="{BB962C8B-B14F-4D97-AF65-F5344CB8AC3E}">
        <p14:creationId xmlns:p14="http://schemas.microsoft.com/office/powerpoint/2010/main" val="1730552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27897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4469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22</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651779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93640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79654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55814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64079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11654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50973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3886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3</a:t>
            </a:fld>
            <a:endParaRPr lang="zh-CN" altLang="en-US"/>
          </a:p>
        </p:txBody>
      </p:sp>
    </p:spTree>
    <p:extLst>
      <p:ext uri="{BB962C8B-B14F-4D97-AF65-F5344CB8AC3E}">
        <p14:creationId xmlns:p14="http://schemas.microsoft.com/office/powerpoint/2010/main" val="3782283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93133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30563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26300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91762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01761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02896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969930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36938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91840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415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4</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531558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05057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10454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57205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55087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835568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96719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820813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558884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48</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163201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75666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049765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845753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00505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455087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23645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004161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553684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96548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03488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696088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4559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760120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74133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104026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798424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176788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881892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296314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377393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67</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8795128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08377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80776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08238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945616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491690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269655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pPr/>
              <a:t>73</a:t>
            </a:fld>
            <a:endParaRPr lang="zh-CN" altLang="en-US"/>
          </a:p>
        </p:txBody>
      </p:sp>
      <p:sp>
        <p:nvSpPr>
          <p:cNvPr id="5" name="备注占位符 4"/>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5327238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322765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397761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736118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225505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1433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8289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387454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035054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697120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247505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081822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633089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43877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38189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9279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tabLst/>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19634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4847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933D7-1689-420B-ABDB-A2E61C208A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2BD5343-6893-4732-8137-4F2F33FFB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64EEEF-5E92-45F5-86DE-D35F0579186B}"/>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5" name="页脚占位符 4">
            <a:extLst>
              <a:ext uri="{FF2B5EF4-FFF2-40B4-BE49-F238E27FC236}">
                <a16:creationId xmlns:a16="http://schemas.microsoft.com/office/drawing/2014/main" id="{B60C11BB-C195-482E-B516-0D1CADCABF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0DC664-18C1-4A8B-B41F-CACAAE78D30E}"/>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318776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E265A-0FE2-43C0-A624-ABF75C288D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FA512AF-C5C2-42AB-B8E9-13754E90887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013038-A1AA-4C48-BB5D-0FA75292A813}"/>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5" name="页脚占位符 4">
            <a:extLst>
              <a:ext uri="{FF2B5EF4-FFF2-40B4-BE49-F238E27FC236}">
                <a16:creationId xmlns:a16="http://schemas.microsoft.com/office/drawing/2014/main" id="{BFCB045A-FFBA-4552-8314-9478DC95A7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193E5A-72DA-4AD1-9F88-B7A0843706FB}"/>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104282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391B4E6-92A7-48E8-8E76-E7DB1AFE04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E3AB99-F7FE-44C1-9291-3225FA5B479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FC81E1-CE6B-410E-AF11-B46B7ACC01C2}"/>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5" name="页脚占位符 4">
            <a:extLst>
              <a:ext uri="{FF2B5EF4-FFF2-40B4-BE49-F238E27FC236}">
                <a16:creationId xmlns:a16="http://schemas.microsoft.com/office/drawing/2014/main" id="{4698B619-B5FD-4578-872D-2199C83632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305E4A-32FA-465D-9221-32CA4942440F}"/>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261271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内容页3">
    <p:bg>
      <p:bgPr>
        <a:solidFill>
          <a:schemeClr val="bg1"/>
        </a:solidFill>
        <a:effectLst/>
      </p:bgPr>
    </p:bg>
    <p:spTree>
      <p:nvGrpSpPr>
        <p:cNvPr id="1" name=""/>
        <p:cNvGrpSpPr/>
        <p:nvPr/>
      </p:nvGrpSpPr>
      <p:grpSpPr>
        <a:xfrm>
          <a:off x="0" y="0"/>
          <a:ext cx="0" cy="0"/>
          <a:chOff x="0" y="0"/>
          <a:chExt cx="0" cy="0"/>
        </a:xfrm>
      </p:grpSpPr>
      <p:sp>
        <p:nvSpPr>
          <p:cNvPr id="60" name="矩形 59"/>
          <p:cNvSpPr/>
          <p:nvPr userDrawn="1"/>
        </p:nvSpPr>
        <p:spPr>
          <a:xfrm>
            <a:off x="-24679" y="0"/>
            <a:ext cx="12216680" cy="126876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97277" y="325279"/>
            <a:ext cx="2643339" cy="727457"/>
          </a:xfrm>
          <a:prstGeom prst="rect">
            <a:avLst/>
          </a:prstGeom>
        </p:spPr>
      </p:pic>
      <p:sp>
        <p:nvSpPr>
          <p:cNvPr id="5" name="Freeform 57">
            <a:extLst>
              <a:ext uri="{FF2B5EF4-FFF2-40B4-BE49-F238E27FC236}">
                <a16:creationId xmlns:a16="http://schemas.microsoft.com/office/drawing/2014/main" id="{55A805DC-7476-4A14-88EC-4309D521386F}"/>
              </a:ext>
            </a:extLst>
          </p:cNvPr>
          <p:cNvSpPr>
            <a:spLocks noChangeArrowheads="1"/>
          </p:cNvSpPr>
          <p:nvPr userDrawn="1"/>
        </p:nvSpPr>
        <p:spPr bwMode="auto">
          <a:xfrm>
            <a:off x="0" y="6524625"/>
            <a:ext cx="12192000" cy="279400"/>
          </a:xfrm>
          <a:custGeom>
            <a:avLst/>
            <a:gdLst>
              <a:gd name="T0" fmla="*/ 0 w 5650"/>
              <a:gd name="T1" fmla="*/ 279400 h 176"/>
              <a:gd name="T2" fmla="*/ 9144000 w 5650"/>
              <a:gd name="T3" fmla="*/ 268288 h 176"/>
              <a:gd name="T4" fmla="*/ 9137526 w 5650"/>
              <a:gd name="T5" fmla="*/ 150813 h 176"/>
              <a:gd name="T6" fmla="*/ 2392006 w 5650"/>
              <a:gd name="T7" fmla="*/ 150813 h 176"/>
              <a:gd name="T8" fmla="*/ 2131442 w 5650"/>
              <a:gd name="T9" fmla="*/ 4763 h 176"/>
              <a:gd name="T10" fmla="*/ 0 w 5650"/>
              <a:gd name="T11" fmla="*/ 0 h 176"/>
              <a:gd name="T12" fmla="*/ 0 w 5650"/>
              <a:gd name="T13" fmla="*/ 279400 h 176"/>
              <a:gd name="T14" fmla="*/ 0 60000 65536"/>
              <a:gd name="T15" fmla="*/ 0 60000 65536"/>
              <a:gd name="T16" fmla="*/ 0 60000 65536"/>
              <a:gd name="T17" fmla="*/ 0 60000 65536"/>
              <a:gd name="T18" fmla="*/ 0 60000 65536"/>
              <a:gd name="T19" fmla="*/ 0 60000 65536"/>
              <a:gd name="T20" fmla="*/ 0 60000 65536"/>
              <a:gd name="T21" fmla="*/ 0 w 5650"/>
              <a:gd name="T22" fmla="*/ 0 h 176"/>
              <a:gd name="T23" fmla="*/ 5650 w 5650"/>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50" h="176">
                <a:moveTo>
                  <a:pt x="0" y="176"/>
                </a:moveTo>
                <a:lnTo>
                  <a:pt x="5650" y="169"/>
                </a:lnTo>
                <a:lnTo>
                  <a:pt x="5646" y="95"/>
                </a:lnTo>
                <a:lnTo>
                  <a:pt x="1478" y="95"/>
                </a:lnTo>
                <a:lnTo>
                  <a:pt x="1317" y="3"/>
                </a:lnTo>
                <a:lnTo>
                  <a:pt x="0" y="0"/>
                </a:lnTo>
                <a:lnTo>
                  <a:pt x="0" y="176"/>
                </a:lnTo>
                <a:close/>
              </a:path>
            </a:pathLst>
          </a:custGeom>
          <a:solidFill>
            <a:srgbClr val="AAC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ctr">
              <a:spcBef>
                <a:spcPct val="0"/>
              </a:spcBef>
              <a:spcAft>
                <a:spcPct val="0"/>
              </a:spcAft>
            </a:pPr>
            <a:endParaRPr kumimoji="1" lang="zh-CN" altLang="en-US" sz="2400" b="1" i="1" u="sng">
              <a:solidFill>
                <a:srgbClr val="1D528D"/>
              </a:solidFill>
              <a:latin typeface="Times New Roman" pitchFamily="18" charset="0"/>
              <a:ea typeface="宋体" charset="-122"/>
            </a:endParaRPr>
          </a:p>
        </p:txBody>
      </p:sp>
      <p:sp>
        <p:nvSpPr>
          <p:cNvPr id="7" name="Rectangle 58">
            <a:extLst>
              <a:ext uri="{FF2B5EF4-FFF2-40B4-BE49-F238E27FC236}">
                <a16:creationId xmlns:a16="http://schemas.microsoft.com/office/drawing/2014/main" id="{1F109270-1D57-4735-AC41-A9BFE87C3042}"/>
              </a:ext>
            </a:extLst>
          </p:cNvPr>
          <p:cNvSpPr>
            <a:spLocks noChangeArrowheads="1"/>
          </p:cNvSpPr>
          <p:nvPr userDrawn="1"/>
        </p:nvSpPr>
        <p:spPr bwMode="auto">
          <a:xfrm flipV="1">
            <a:off x="0" y="6769100"/>
            <a:ext cx="12194117" cy="115888"/>
          </a:xfrm>
          <a:prstGeom prst="rect">
            <a:avLst/>
          </a:prstGeom>
          <a:gradFill>
            <a:gsLst>
              <a:gs pos="100000">
                <a:schemeClr val="accent1"/>
              </a:gs>
              <a:gs pos="100000">
                <a:schemeClr val="accent1">
                  <a:lumMod val="45000"/>
                  <a:lumOff val="55000"/>
                </a:schemeClr>
              </a:gs>
            </a:gsLst>
            <a:lin ang="5400000" scaled="1"/>
          </a:gradFill>
          <a:ln>
            <a:noFill/>
          </a:ln>
        </p:spPr>
        <p:txBody>
          <a:bodyPr wrap="none" anchor="ctr"/>
          <a:lstStyle/>
          <a:p>
            <a:pPr eaLnBrk="0" fontAlgn="base" hangingPunct="0">
              <a:spcBef>
                <a:spcPct val="0"/>
              </a:spcBef>
              <a:spcAft>
                <a:spcPct val="0"/>
              </a:spcAft>
              <a:buFont typeface="Arial" charset="0"/>
              <a:buNone/>
            </a:pPr>
            <a:endParaRPr kumimoji="1" lang="zh-CN" altLang="en-US" sz="1600" b="1" i="1" u="sng">
              <a:solidFill>
                <a:srgbClr val="1D528D"/>
              </a:solidFill>
              <a:latin typeface="Times New Roman" pitchFamily="18" charset="0"/>
              <a:ea typeface="微软雅黑" pitchFamily="34" charset="-122"/>
            </a:endParaRPr>
          </a:p>
        </p:txBody>
      </p:sp>
      <p:sp>
        <p:nvSpPr>
          <p:cNvPr id="2" name="日期占位符 1"/>
          <p:cNvSpPr>
            <a:spLocks noGrp="1"/>
          </p:cNvSpPr>
          <p:nvPr>
            <p:ph type="dt" sz="half" idx="11"/>
          </p:nvPr>
        </p:nvSpPr>
        <p:spPr/>
        <p:txBody>
          <a:bodyPr/>
          <a:lstStyle/>
          <a:p>
            <a:endParaRPr lang="zh-CN" altLang="en-US"/>
          </a:p>
        </p:txBody>
      </p:sp>
      <p:sp>
        <p:nvSpPr>
          <p:cNvPr id="3" name="页脚占位符 2"/>
          <p:cNvSpPr>
            <a:spLocks noGrp="1"/>
          </p:cNvSpPr>
          <p:nvPr>
            <p:ph type="ftr" sz="quarter" idx="12"/>
          </p:nvPr>
        </p:nvSpPr>
        <p:spPr/>
        <p:txBody>
          <a:bodyPr/>
          <a:lstStyle/>
          <a:p>
            <a:endParaRPr lang="zh-CN" altLang="en-US"/>
          </a:p>
        </p:txBody>
      </p:sp>
      <p:sp>
        <p:nvSpPr>
          <p:cNvPr id="4" name="灯片编号占位符 3"/>
          <p:cNvSpPr>
            <a:spLocks noGrp="1"/>
          </p:cNvSpPr>
          <p:nvPr>
            <p:ph type="sldNum" sz="quarter" idx="13"/>
          </p:nvPr>
        </p:nvSpPr>
        <p:spPr/>
        <p:txBody>
          <a:bodyPr/>
          <a:lstStyle/>
          <a:p>
            <a:fld id="{15195984-EB24-455E-B3CF-87A4AB0EDB69}" type="slidenum">
              <a:rPr lang="zh-CN" altLang="en-US" smtClean="0"/>
              <a:t>‹#›</a:t>
            </a:fld>
            <a:endParaRPr lang="zh-CN" altLang="en-US"/>
          </a:p>
        </p:txBody>
      </p:sp>
    </p:spTree>
    <p:extLst>
      <p:ext uri="{BB962C8B-B14F-4D97-AF65-F5344CB8AC3E}">
        <p14:creationId xmlns:p14="http://schemas.microsoft.com/office/powerpoint/2010/main" val="288078591"/>
      </p:ext>
    </p:extLst>
  </p:cSld>
  <p:clrMapOvr>
    <a:masterClrMapping/>
  </p:clrMapOvr>
  <p:extLst>
    <p:ext uri="{DCECCB84-F9BA-43D5-87BE-67443E8EF086}">
      <p15:sldGuideLst xmlns:p15="http://schemas.microsoft.com/office/powerpoint/2012/main">
        <p15:guide id="1" pos="6827">
          <p15:clr>
            <a:srgbClr val="FBAE40"/>
          </p15:clr>
        </p15:guide>
        <p15:guide id="2" pos="1275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2">
    <p:spTree>
      <p:nvGrpSpPr>
        <p:cNvPr id="1" name=""/>
        <p:cNvGrpSpPr/>
        <p:nvPr/>
      </p:nvGrpSpPr>
      <p:grpSpPr>
        <a:xfrm>
          <a:off x="0" y="0"/>
          <a:ext cx="0" cy="0"/>
          <a:chOff x="0" y="0"/>
          <a:chExt cx="0" cy="0"/>
        </a:xfrm>
      </p:grpSpPr>
      <p:sp>
        <p:nvSpPr>
          <p:cNvPr id="3" name="矩形 2"/>
          <p:cNvSpPr/>
          <p:nvPr userDrawn="1"/>
        </p:nvSpPr>
        <p:spPr>
          <a:xfrm>
            <a:off x="27" y="0"/>
            <a:ext cx="3359697" cy="685800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23" name="图片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1519" y="5877273"/>
            <a:ext cx="2064569" cy="611688"/>
          </a:xfrm>
          <a:prstGeom prst="rect">
            <a:avLst/>
          </a:prstGeom>
        </p:spPr>
      </p:pic>
      <p:sp>
        <p:nvSpPr>
          <p:cNvPr id="2" name="日期占位符 1"/>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195984-EB24-455E-B3CF-87A4AB0EDB69}" type="slidenum">
              <a:rPr lang="zh-CN" altLang="en-US" smtClean="0"/>
              <a:t>‹#›</a:t>
            </a:fld>
            <a:endParaRPr lang="zh-CN" altLang="en-US"/>
          </a:p>
        </p:txBody>
      </p:sp>
    </p:spTree>
    <p:extLst>
      <p:ext uri="{BB962C8B-B14F-4D97-AF65-F5344CB8AC3E}">
        <p14:creationId xmlns:p14="http://schemas.microsoft.com/office/powerpoint/2010/main" val="1752920388"/>
      </p:ext>
    </p:extLst>
  </p:cSld>
  <p:clrMapOvr>
    <a:masterClrMapping/>
  </p:clrMapOvr>
  <p:extLst>
    <p:ext uri="{DCECCB84-F9BA-43D5-87BE-67443E8EF086}">
      <p15:sldGuideLst xmlns:p15="http://schemas.microsoft.com/office/powerpoint/2012/main">
        <p15:guide id="1" pos="6827">
          <p15:clr>
            <a:srgbClr val="FBAE40"/>
          </p15:clr>
        </p15:guide>
        <p15:guide id="2" pos="127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12F37-1645-40D0-93FF-388651A58B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A6942F-E0DE-468E-AC89-7FB734723DE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5E1D255-76DA-485E-B2C7-711F732E92FB}"/>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5" name="页脚占位符 4">
            <a:extLst>
              <a:ext uri="{FF2B5EF4-FFF2-40B4-BE49-F238E27FC236}">
                <a16:creationId xmlns:a16="http://schemas.microsoft.com/office/drawing/2014/main" id="{68D1B8ED-1738-4AE5-846B-D4824681CD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5F6142-1D57-4A2F-9B9C-D4BFE95D097C}"/>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124876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59CED-3BCD-4BB1-95E4-118BA7E885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4FB4A6-0B09-4386-9353-5E18F2B49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619CE6-6D55-4254-A812-2DD91FA0EAAE}"/>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5" name="页脚占位符 4">
            <a:extLst>
              <a:ext uri="{FF2B5EF4-FFF2-40B4-BE49-F238E27FC236}">
                <a16:creationId xmlns:a16="http://schemas.microsoft.com/office/drawing/2014/main" id="{0EB7AC0C-8F20-4613-8444-3A7B147805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7C90C7-EAA5-4345-9D73-385EA1886547}"/>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275679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F70EC-488B-4494-8B5A-086BB2F5EA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CF1E4D-BB62-43D2-B186-23901A528CC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29D4B0B-3DDE-4BDD-99BD-19DAC3729DE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05ECAC4-9E9B-4E81-8598-E94ACCB6CFEB}"/>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6" name="页脚占位符 5">
            <a:extLst>
              <a:ext uri="{FF2B5EF4-FFF2-40B4-BE49-F238E27FC236}">
                <a16:creationId xmlns:a16="http://schemas.microsoft.com/office/drawing/2014/main" id="{FC7D10FA-C2FA-49C6-B0D4-E38CCE99ED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B59A01-7726-4F6C-8371-9313FE13DA55}"/>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285166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4C06A-4EEC-4CC4-BD7B-912B1BD67A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C0BFE9-79B0-4171-8464-5CFF689AB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61DB3E6-460A-4323-AD39-1D06CF9FD29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0148D02-57A1-4B56-B3FC-AFBAC5F1A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751950C-3091-4FAA-96D3-6DC31B43F3E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DB6E15D-C04E-4903-ADF8-E4591E048A01}"/>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8" name="页脚占位符 7">
            <a:extLst>
              <a:ext uri="{FF2B5EF4-FFF2-40B4-BE49-F238E27FC236}">
                <a16:creationId xmlns:a16="http://schemas.microsoft.com/office/drawing/2014/main" id="{B94EA373-22FF-446E-831E-4C483FD8A32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08C2E8-930E-4A63-BF90-5A6E1F8B3DC3}"/>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3231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4E4B6-3260-468D-8522-7E7DB09ABD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022D53-4F47-46B8-A402-F532F9B13874}"/>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4" name="页脚占位符 3">
            <a:extLst>
              <a:ext uri="{FF2B5EF4-FFF2-40B4-BE49-F238E27FC236}">
                <a16:creationId xmlns:a16="http://schemas.microsoft.com/office/drawing/2014/main" id="{0E595B80-6607-405F-833D-04CF998C5B1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8A80FF-0BD1-4767-96C8-3898B7205568}"/>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3029605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9D5CFE-2D9F-4FCD-B7FA-622A4A415A8D}"/>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3" name="页脚占位符 2">
            <a:extLst>
              <a:ext uri="{FF2B5EF4-FFF2-40B4-BE49-F238E27FC236}">
                <a16:creationId xmlns:a16="http://schemas.microsoft.com/office/drawing/2014/main" id="{7FE132B1-777B-4CFD-9D63-E7CE7D5AE6C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B593CE-E4B0-496C-BD10-D2D10FFEFBE4}"/>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360897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D87B7-F8F6-4BCA-86EA-F48EEA6FED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954E6E-60CE-490E-8B83-737A9769B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6CE2AB2-6A74-406F-B7AD-CFCB75671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D08A52-A0B3-43FC-9302-DB27E1F7FCCB}"/>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6" name="页脚占位符 5">
            <a:extLst>
              <a:ext uri="{FF2B5EF4-FFF2-40B4-BE49-F238E27FC236}">
                <a16:creationId xmlns:a16="http://schemas.microsoft.com/office/drawing/2014/main" id="{DEA45CFD-E875-44FC-91A7-64D1EE4AAD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28E5E5-9FD8-437D-B4EA-05E9B2295AD6}"/>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323759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014FD-08AE-42C2-8594-EF9DB799AA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14163A-7A46-47FE-A7A2-49CE74CA31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B4494B-121E-40A7-B214-B9378397E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B66CE5-8604-4874-9444-EF3D8BEF9753}"/>
              </a:ext>
            </a:extLst>
          </p:cNvPr>
          <p:cNvSpPr>
            <a:spLocks noGrp="1"/>
          </p:cNvSpPr>
          <p:nvPr>
            <p:ph type="dt" sz="half" idx="10"/>
          </p:nvPr>
        </p:nvSpPr>
        <p:spPr/>
        <p:txBody>
          <a:bodyPr/>
          <a:lstStyle/>
          <a:p>
            <a:fld id="{B55BBB74-620D-43FE-A153-48B371A47629}" type="datetimeFigureOut">
              <a:rPr lang="zh-CN" altLang="en-US" smtClean="0"/>
              <a:t>2023/7/3</a:t>
            </a:fld>
            <a:endParaRPr lang="zh-CN" altLang="en-US"/>
          </a:p>
        </p:txBody>
      </p:sp>
      <p:sp>
        <p:nvSpPr>
          <p:cNvPr id="6" name="页脚占位符 5">
            <a:extLst>
              <a:ext uri="{FF2B5EF4-FFF2-40B4-BE49-F238E27FC236}">
                <a16:creationId xmlns:a16="http://schemas.microsoft.com/office/drawing/2014/main" id="{49AE6247-593E-4D4B-BDC6-03812D6CF9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E451CF-25CA-4B9B-B4B6-FAFCAD70BE5F}"/>
              </a:ext>
            </a:extLst>
          </p:cNvPr>
          <p:cNvSpPr>
            <a:spLocks noGrp="1"/>
          </p:cNvSpPr>
          <p:nvPr>
            <p:ph type="sldNum" sz="quarter" idx="12"/>
          </p:nvPr>
        </p:nvSpPr>
        <p:spPr/>
        <p:txBody>
          <a:body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291420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D1A6BB-1716-4A21-B8BF-479126EE4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8017B4-93C8-474A-9E66-D68D011C2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0C50-DBED-4996-83E2-5D9F790FDD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BBB74-620D-43FE-A153-48B371A47629}" type="datetimeFigureOut">
              <a:rPr lang="zh-CN" altLang="en-US" smtClean="0"/>
              <a:t>2023/7/3</a:t>
            </a:fld>
            <a:endParaRPr lang="zh-CN" altLang="en-US"/>
          </a:p>
        </p:txBody>
      </p:sp>
      <p:sp>
        <p:nvSpPr>
          <p:cNvPr id="5" name="页脚占位符 4">
            <a:extLst>
              <a:ext uri="{FF2B5EF4-FFF2-40B4-BE49-F238E27FC236}">
                <a16:creationId xmlns:a16="http://schemas.microsoft.com/office/drawing/2014/main" id="{A40606B1-01A3-48A1-9275-2A18621545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648973-3678-4E7A-98AE-5E9F46E8F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9340F-75ED-433C-954B-BAFD279FFC07}" type="slidenum">
              <a:rPr lang="zh-CN" altLang="en-US" smtClean="0"/>
              <a:t>‹#›</a:t>
            </a:fld>
            <a:endParaRPr lang="zh-CN" altLang="en-US"/>
          </a:p>
        </p:txBody>
      </p:sp>
    </p:spTree>
    <p:extLst>
      <p:ext uri="{BB962C8B-B14F-4D97-AF65-F5344CB8AC3E}">
        <p14:creationId xmlns:p14="http://schemas.microsoft.com/office/powerpoint/2010/main" val="325330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3" name="矩形 2">
            <a:extLst>
              <a:ext uri="{FF2B5EF4-FFF2-40B4-BE49-F238E27FC236}">
                <a16:creationId xmlns:a16="http://schemas.microsoft.com/office/drawing/2014/main" id="{C631BC06-0AA5-44C7-96A7-643C4138D719}"/>
              </a:ext>
            </a:extLst>
          </p:cNvPr>
          <p:cNvSpPr/>
          <p:nvPr/>
        </p:nvSpPr>
        <p:spPr>
          <a:xfrm>
            <a:off x="583704" y="1832570"/>
            <a:ext cx="10698480" cy="3785652"/>
          </a:xfrm>
          <a:prstGeom prst="rect">
            <a:avLst/>
          </a:prstGeom>
        </p:spPr>
        <p:txBody>
          <a:bodyPr wrap="square">
            <a:spAutoFit/>
          </a:bodyPr>
          <a:lstStyle/>
          <a:p>
            <a:pPr algn="ctr"/>
            <a:r>
              <a:rPr lang="zh-CN" altLang="en-US" sz="5000" b="1" dirty="0">
                <a:solidFill>
                  <a:srgbClr val="003366"/>
                </a:solidFill>
                <a:latin typeface="微软雅黑" panose="020B0503020204020204" pitchFamily="34" charset="-122"/>
                <a:ea typeface="微软雅黑" panose="020B0503020204020204" pitchFamily="34" charset="-122"/>
              </a:rPr>
              <a:t>深度学习理论与应用</a:t>
            </a:r>
            <a:endParaRPr lang="en-US" altLang="zh-CN" sz="50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en-US" altLang="zh-CN" sz="3800" b="1" dirty="0">
                <a:solidFill>
                  <a:srgbClr val="003366"/>
                </a:solidFill>
                <a:latin typeface="微软雅黑" panose="020B0503020204020204" pitchFamily="34" charset="-122"/>
                <a:ea typeface="微软雅黑" panose="020B0503020204020204" pitchFamily="34" charset="-122"/>
              </a:rPr>
              <a:t>Deep Learning Theory and Applications</a:t>
            </a: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zh-CN" altLang="en-US" sz="3500" b="1" dirty="0">
                <a:solidFill>
                  <a:srgbClr val="003366"/>
                </a:solidFill>
                <a:latin typeface="微软雅黑" panose="020B0503020204020204" pitchFamily="34" charset="-122"/>
                <a:ea typeface="微软雅黑" panose="020B0503020204020204" pitchFamily="34" charset="-122"/>
              </a:rPr>
              <a:t>蒙祖强，欧元汉  编著</a:t>
            </a:r>
          </a:p>
        </p:txBody>
      </p:sp>
      <p:pic>
        <p:nvPicPr>
          <p:cNvPr id="6" name="图片 5">
            <a:extLst>
              <a:ext uri="{FF2B5EF4-FFF2-40B4-BE49-F238E27FC236}">
                <a16:creationId xmlns:a16="http://schemas.microsoft.com/office/drawing/2014/main" id="{08AFE351-1634-454E-B25A-CE88A837C987}"/>
              </a:ext>
            </a:extLst>
          </p:cNvPr>
          <p:cNvPicPr>
            <a:picLocks noChangeAspect="1"/>
          </p:cNvPicPr>
          <p:nvPr/>
        </p:nvPicPr>
        <p:blipFill rotWithShape="1">
          <a:blip r:embed="rId5"/>
          <a:srcRect l="18793" t="3704" r="17232" b="4677"/>
          <a:stretch/>
        </p:blipFill>
        <p:spPr>
          <a:xfrm>
            <a:off x="396239" y="95339"/>
            <a:ext cx="944881" cy="1353180"/>
          </a:xfrm>
          <a:prstGeom prst="rect">
            <a:avLst/>
          </a:prstGeom>
        </p:spPr>
      </p:pic>
    </p:spTree>
    <p:extLst>
      <p:ext uri="{BB962C8B-B14F-4D97-AF65-F5344CB8AC3E}">
        <p14:creationId xmlns:p14="http://schemas.microsoft.com/office/powerpoint/2010/main" val="383598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97532"/>
            <a:ext cx="11373594" cy="523220"/>
          </a:xfrm>
          <a:prstGeom prst="rect">
            <a:avLst/>
          </a:prstGeom>
          <a:noFill/>
        </p:spPr>
        <p:txBody>
          <a:bodyPr wrap="square" rtlCol="0">
            <a:spAutoFit/>
          </a:bodyPr>
          <a:lstStyle/>
          <a:p>
            <a:r>
              <a:rPr lang="en-US" altLang="zh-CN" sz="2800" b="1" dirty="0">
                <a:solidFill>
                  <a:srgbClr val="C00000"/>
                </a:solidFill>
              </a:rPr>
              <a:t>7.1.1  </a:t>
            </a:r>
            <a:r>
              <a:rPr lang="zh-CN" altLang="zh-CN" sz="2800" b="1" dirty="0">
                <a:solidFill>
                  <a:srgbClr val="C00000"/>
                </a:solidFill>
              </a:rPr>
              <a:t>程序代码</a:t>
            </a:r>
          </a:p>
        </p:txBody>
      </p:sp>
      <p:sp>
        <p:nvSpPr>
          <p:cNvPr id="3" name="矩形 2">
            <a:extLst>
              <a:ext uri="{FF2B5EF4-FFF2-40B4-BE49-F238E27FC236}">
                <a16:creationId xmlns:a16="http://schemas.microsoft.com/office/drawing/2014/main" id="{656BDB87-8F2E-4A5C-AC39-3D24D6048C5C}"/>
              </a:ext>
            </a:extLst>
          </p:cNvPr>
          <p:cNvSpPr/>
          <p:nvPr/>
        </p:nvSpPr>
        <p:spPr>
          <a:xfrm>
            <a:off x="409203" y="1975371"/>
            <a:ext cx="4097112" cy="4611262"/>
          </a:xfrm>
          <a:prstGeom prst="rect">
            <a:avLst/>
          </a:prstGeom>
        </p:spPr>
        <p:txBody>
          <a:bodyPr wrap="square">
            <a:spAutoFit/>
          </a:bodyPr>
          <a:lstStyle/>
          <a:p>
            <a:pPr>
              <a:lnSpc>
                <a:spcPct val="150000"/>
              </a:lnSpc>
            </a:pPr>
            <a:r>
              <a:rPr lang="zh-CN" altLang="en-US" sz="2200" dirty="0"/>
              <a:t>运行上述代码，产生如右图所示的结果。在图中，将原始数据用一条曲线表示（红色），预测的数据也用一条曲线来表示（蓝色）。从图中可以看到，这两条曲线几乎是重合在一起了，这说明所建模型对这类序列数据的预测能力是比较强的。</a:t>
            </a:r>
          </a:p>
          <a:p>
            <a:pPr>
              <a:lnSpc>
                <a:spcPct val="150000"/>
              </a:lnSpc>
            </a:pPr>
            <a:endParaRPr lang="zh-CN" altLang="en-US" sz="2200" dirty="0"/>
          </a:p>
        </p:txBody>
      </p:sp>
      <p:pic>
        <p:nvPicPr>
          <p:cNvPr id="4" name="图片 3">
            <a:extLst>
              <a:ext uri="{FF2B5EF4-FFF2-40B4-BE49-F238E27FC236}">
                <a16:creationId xmlns:a16="http://schemas.microsoft.com/office/drawing/2014/main" id="{A32B03FF-A925-41E9-AECB-E8B5D21027AA}"/>
              </a:ext>
            </a:extLst>
          </p:cNvPr>
          <p:cNvPicPr>
            <a:picLocks noChangeAspect="1"/>
          </p:cNvPicPr>
          <p:nvPr/>
        </p:nvPicPr>
        <p:blipFill>
          <a:blip r:embed="rId3"/>
          <a:stretch>
            <a:fillRect/>
          </a:stretch>
        </p:blipFill>
        <p:spPr>
          <a:xfrm>
            <a:off x="5393094" y="1975371"/>
            <a:ext cx="5486400" cy="4133850"/>
          </a:xfrm>
          <a:prstGeom prst="rect">
            <a:avLst/>
          </a:prstGeom>
        </p:spPr>
      </p:pic>
    </p:spTree>
    <p:extLst>
      <p:ext uri="{BB962C8B-B14F-4D97-AF65-F5344CB8AC3E}">
        <p14:creationId xmlns:p14="http://schemas.microsoft.com/office/powerpoint/2010/main" val="59095079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7.1.2  </a:t>
            </a:r>
            <a:r>
              <a:rPr lang="zh-CN" altLang="en-US" sz="2800" b="1" dirty="0">
                <a:solidFill>
                  <a:srgbClr val="C00000"/>
                </a:solidFill>
              </a:rPr>
              <a:t>代码解释</a:t>
            </a:r>
            <a:endParaRPr lang="zh-CN" altLang="zh-CN" sz="2800" b="1" dirty="0">
              <a:solidFill>
                <a:srgbClr val="C00000"/>
              </a:solidFill>
            </a:endParaRPr>
          </a:p>
        </p:txBody>
      </p:sp>
      <p:sp>
        <p:nvSpPr>
          <p:cNvPr id="2" name="矩形 1">
            <a:extLst>
              <a:ext uri="{FF2B5EF4-FFF2-40B4-BE49-F238E27FC236}">
                <a16:creationId xmlns:a16="http://schemas.microsoft.com/office/drawing/2014/main" id="{8DBAEBA8-04DA-4164-BEF2-6821420B1A56}"/>
              </a:ext>
            </a:extLst>
          </p:cNvPr>
          <p:cNvSpPr/>
          <p:nvPr/>
        </p:nvSpPr>
        <p:spPr>
          <a:xfrm>
            <a:off x="643092" y="2097909"/>
            <a:ext cx="9854470" cy="3087768"/>
          </a:xfrm>
          <a:prstGeom prst="rect">
            <a:avLst/>
          </a:prstGeom>
        </p:spPr>
        <p:txBody>
          <a:bodyPr wrap="square">
            <a:spAutoFit/>
          </a:bodyPr>
          <a:lstStyle/>
          <a:p>
            <a:pPr defTabSz="457200">
              <a:lnSpc>
                <a:spcPct val="150000"/>
              </a:lnSpc>
            </a:pPr>
            <a:r>
              <a:rPr lang="zh-CN" altLang="en-US" sz="2200" dirty="0"/>
              <a:t>程序从文件</a:t>
            </a:r>
            <a:r>
              <a:rPr lang="en-US" altLang="zh-CN" sz="2200" dirty="0"/>
              <a:t>international-airline-passengers.csv </a:t>
            </a:r>
            <a:r>
              <a:rPr lang="zh-CN" altLang="en-US" sz="2200" dirty="0"/>
              <a:t>中读取数据以后，以年为单位构建长度为</a:t>
            </a:r>
            <a:r>
              <a:rPr lang="en-US" altLang="zh-CN" sz="2200" dirty="0"/>
              <a:t>12 </a:t>
            </a:r>
            <a:r>
              <a:rPr lang="zh-CN" altLang="en-US" sz="2200" dirty="0"/>
              <a:t>的序列，序列中的元素（年）则由</a:t>
            </a:r>
            <a:r>
              <a:rPr lang="en-US" altLang="zh-CN" sz="2200" dirty="0"/>
              <a:t>12 </a:t>
            </a:r>
            <a:r>
              <a:rPr lang="zh-CN" altLang="en-US" sz="2200" dirty="0"/>
              <a:t>个月的数据构成的向量来表示，即序列中的元素表示为长度为</a:t>
            </a:r>
            <a:r>
              <a:rPr lang="en-US" altLang="zh-CN" sz="2200" dirty="0"/>
              <a:t>12 </a:t>
            </a:r>
            <a:r>
              <a:rPr lang="zh-CN" altLang="en-US" sz="2200" dirty="0"/>
              <a:t>的向量。然后，取序列中第</a:t>
            </a:r>
            <a:r>
              <a:rPr lang="en-US" altLang="zh-CN" sz="2200" dirty="0"/>
              <a:t>1 </a:t>
            </a:r>
            <a:r>
              <a:rPr lang="zh-CN" altLang="en-US" sz="2200" dirty="0"/>
              <a:t>至</a:t>
            </a:r>
            <a:r>
              <a:rPr lang="en-US" altLang="zh-CN" sz="2200" dirty="0"/>
              <a:t>4 </a:t>
            </a:r>
            <a:r>
              <a:rPr lang="zh-CN" altLang="en-US" sz="2200" dirty="0"/>
              <a:t>个元素构成一个子序列，取第</a:t>
            </a:r>
            <a:r>
              <a:rPr lang="en-US" altLang="zh-CN" sz="2200" dirty="0"/>
              <a:t>5 </a:t>
            </a:r>
            <a:r>
              <a:rPr lang="zh-CN" altLang="en-US" sz="2200" dirty="0"/>
              <a:t>个元素为该子序列后面的元素；再取第</a:t>
            </a:r>
            <a:r>
              <a:rPr lang="en-US" altLang="zh-CN" sz="2200" dirty="0"/>
              <a:t>2 </a:t>
            </a:r>
            <a:r>
              <a:rPr lang="zh-CN" altLang="en-US" sz="2200" dirty="0"/>
              <a:t>至</a:t>
            </a:r>
            <a:r>
              <a:rPr lang="en-US" altLang="zh-CN" sz="2200" dirty="0"/>
              <a:t>5 </a:t>
            </a:r>
            <a:r>
              <a:rPr lang="zh-CN" altLang="en-US" sz="2200" dirty="0"/>
              <a:t>个元素构成另一个子序列，取第</a:t>
            </a:r>
            <a:r>
              <a:rPr lang="en-US" altLang="zh-CN" sz="2200" dirty="0"/>
              <a:t>6 </a:t>
            </a:r>
            <a:r>
              <a:rPr lang="zh-CN" altLang="en-US" sz="2200" dirty="0"/>
              <a:t>个元素为其后续的元素，</a:t>
            </a:r>
            <a:r>
              <a:rPr lang="en-US" altLang="zh-CN" sz="2200" dirty="0"/>
              <a:t>…</a:t>
            </a:r>
            <a:r>
              <a:rPr lang="zh-CN" altLang="en-US" sz="2200" dirty="0"/>
              <a:t>，一共有</a:t>
            </a:r>
            <a:r>
              <a:rPr lang="en-US" altLang="zh-CN" sz="2200" dirty="0"/>
              <a:t>8 </a:t>
            </a:r>
            <a:r>
              <a:rPr lang="zh-CN" altLang="en-US" sz="2200" dirty="0"/>
              <a:t>个这样的子序列和它们的后续元素。相应代码如下：</a:t>
            </a:r>
          </a:p>
        </p:txBody>
      </p:sp>
    </p:spTree>
    <p:extLst>
      <p:ext uri="{BB962C8B-B14F-4D97-AF65-F5344CB8AC3E}">
        <p14:creationId xmlns:p14="http://schemas.microsoft.com/office/powerpoint/2010/main" val="418616335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7.1.2  </a:t>
            </a:r>
            <a:r>
              <a:rPr lang="zh-CN" altLang="en-US" sz="2800" b="1" dirty="0">
                <a:solidFill>
                  <a:srgbClr val="C00000"/>
                </a:solidFill>
              </a:rPr>
              <a:t>代码解释</a:t>
            </a:r>
            <a:endParaRPr lang="zh-CN" altLang="zh-CN" sz="2800" b="1" dirty="0">
              <a:solidFill>
                <a:srgbClr val="C00000"/>
              </a:solidFill>
            </a:endParaRPr>
          </a:p>
        </p:txBody>
      </p:sp>
      <p:sp>
        <p:nvSpPr>
          <p:cNvPr id="6" name="矩形 5">
            <a:extLst>
              <a:ext uri="{FF2B5EF4-FFF2-40B4-BE49-F238E27FC236}">
                <a16:creationId xmlns:a16="http://schemas.microsoft.com/office/drawing/2014/main" id="{A662E07F-A622-4275-8CE0-F4E86DCBB827}"/>
              </a:ext>
            </a:extLst>
          </p:cNvPr>
          <p:cNvSpPr/>
          <p:nvPr/>
        </p:nvSpPr>
        <p:spPr>
          <a:xfrm>
            <a:off x="289671" y="1977718"/>
            <a:ext cx="10365888" cy="3139321"/>
          </a:xfrm>
          <a:prstGeom prst="rect">
            <a:avLst/>
          </a:prstGeom>
        </p:spPr>
        <p:txBody>
          <a:bodyPr wrap="square">
            <a:spAutoFit/>
          </a:bodyPr>
          <a:lstStyle/>
          <a:p>
            <a:r>
              <a:rPr lang="en-US" altLang="zh-CN" sz="2200" dirty="0" err="1">
                <a:solidFill>
                  <a:srgbClr val="00B050"/>
                </a:solidFill>
              </a:rPr>
              <a:t>train_x,train_y</a:t>
            </a:r>
            <a:r>
              <a:rPr lang="en-US" altLang="zh-CN" sz="2200" dirty="0">
                <a:solidFill>
                  <a:srgbClr val="00B050"/>
                </a:solidFill>
              </a:rPr>
              <a:t> = [],[]  </a:t>
            </a:r>
          </a:p>
          <a:p>
            <a:r>
              <a:rPr lang="en-US" altLang="zh-CN" sz="2200" dirty="0">
                <a:solidFill>
                  <a:srgbClr val="00B050"/>
                </a:solidFill>
              </a:rPr>
              <a:t>#</a:t>
            </a:r>
            <a:r>
              <a:rPr lang="zh-CN" altLang="en-US" sz="2200" dirty="0">
                <a:solidFill>
                  <a:srgbClr val="00B050"/>
                </a:solidFill>
              </a:rPr>
              <a:t>构造</a:t>
            </a:r>
            <a:r>
              <a:rPr lang="en-US" altLang="zh-CN" sz="2200" dirty="0">
                <a:solidFill>
                  <a:srgbClr val="00B050"/>
                </a:solidFill>
              </a:rPr>
              <a:t>8 </a:t>
            </a:r>
            <a:r>
              <a:rPr lang="zh-CN" altLang="en-US" sz="2200" dirty="0">
                <a:solidFill>
                  <a:srgbClr val="00B050"/>
                </a:solidFill>
              </a:rPr>
              <a:t>个长度为</a:t>
            </a:r>
            <a:r>
              <a:rPr lang="en-US" altLang="zh-CN" sz="2200" dirty="0">
                <a:solidFill>
                  <a:srgbClr val="00B050"/>
                </a:solidFill>
              </a:rPr>
              <a:t>4 </a:t>
            </a:r>
            <a:r>
              <a:rPr lang="zh-CN" altLang="en-US" sz="2200" dirty="0">
                <a:solidFill>
                  <a:srgbClr val="00B050"/>
                </a:solidFill>
              </a:rPr>
              <a:t>的子序列及其后续的值（</a:t>
            </a:r>
            <a:r>
              <a:rPr lang="en-US" altLang="zh-CN" sz="2200" dirty="0" err="1">
                <a:solidFill>
                  <a:srgbClr val="00B050"/>
                </a:solidFill>
              </a:rPr>
              <a:t>seq_len</a:t>
            </a:r>
            <a:r>
              <a:rPr lang="en-US" altLang="zh-CN" sz="2200" dirty="0">
                <a:solidFill>
                  <a:srgbClr val="00B050"/>
                </a:solidFill>
              </a:rPr>
              <a:t>=4</a:t>
            </a:r>
            <a:r>
              <a:rPr lang="zh-CN" altLang="en-US" sz="2200" dirty="0">
                <a:solidFill>
                  <a:srgbClr val="00B050"/>
                </a:solidFill>
              </a:rPr>
              <a:t>）</a:t>
            </a:r>
            <a:r>
              <a:rPr lang="en-US" altLang="zh-CN" sz="2200" dirty="0">
                <a:solidFill>
                  <a:srgbClr val="00B050"/>
                </a:solidFill>
              </a:rPr>
              <a:t>  </a:t>
            </a:r>
          </a:p>
          <a:p>
            <a:r>
              <a:rPr lang="en-US" altLang="zh-CN" sz="2200" dirty="0">
                <a:solidFill>
                  <a:srgbClr val="00B050"/>
                </a:solidFill>
              </a:rPr>
              <a:t>for </a:t>
            </a:r>
            <a:r>
              <a:rPr lang="en-US" altLang="zh-CN" sz="2200" dirty="0" err="1">
                <a:solidFill>
                  <a:srgbClr val="00B050"/>
                </a:solidFill>
              </a:rPr>
              <a:t>i</a:t>
            </a:r>
            <a:r>
              <a:rPr lang="en-US" altLang="zh-CN" sz="2200" dirty="0">
                <a:solidFill>
                  <a:srgbClr val="00B050"/>
                </a:solidFill>
              </a:rPr>
              <a:t> in range(</a:t>
            </a:r>
            <a:r>
              <a:rPr lang="en-US" altLang="zh-CN" sz="2200" dirty="0" err="1">
                <a:solidFill>
                  <a:srgbClr val="00B050"/>
                </a:solidFill>
              </a:rPr>
              <a:t>data.shape</a:t>
            </a:r>
            <a:r>
              <a:rPr lang="en-US" altLang="zh-CN" sz="2200" dirty="0">
                <a:solidFill>
                  <a:srgbClr val="00B050"/>
                </a:solidFill>
              </a:rPr>
              <a:t>[0] - </a:t>
            </a:r>
            <a:r>
              <a:rPr lang="en-US" altLang="zh-CN" sz="2200" dirty="0" err="1">
                <a:solidFill>
                  <a:srgbClr val="00B050"/>
                </a:solidFill>
              </a:rPr>
              <a:t>seq_len</a:t>
            </a:r>
            <a:r>
              <a:rPr lang="en-US" altLang="zh-CN" sz="2200" dirty="0">
                <a:solidFill>
                  <a:srgbClr val="00B050"/>
                </a:solidFill>
              </a:rPr>
              <a:t>):  </a:t>
            </a:r>
          </a:p>
          <a:p>
            <a:r>
              <a:rPr lang="en-US" altLang="zh-CN" sz="2200" dirty="0">
                <a:solidFill>
                  <a:srgbClr val="00B050"/>
                </a:solidFill>
              </a:rPr>
              <a:t>        </a:t>
            </a:r>
            <a:r>
              <a:rPr lang="en-US" altLang="zh-CN" sz="2200" dirty="0" err="1">
                <a:solidFill>
                  <a:srgbClr val="00B050"/>
                </a:solidFill>
              </a:rPr>
              <a:t>tmp_x</a:t>
            </a:r>
            <a:r>
              <a:rPr lang="en-US" altLang="zh-CN" sz="2200" dirty="0">
                <a:solidFill>
                  <a:srgbClr val="00B050"/>
                </a:solidFill>
              </a:rPr>
              <a:t> = data[</a:t>
            </a:r>
            <a:r>
              <a:rPr lang="en-US" altLang="zh-CN" sz="2200" dirty="0" err="1">
                <a:solidFill>
                  <a:srgbClr val="00B050"/>
                </a:solidFill>
              </a:rPr>
              <a:t>i:i</a:t>
            </a:r>
            <a:r>
              <a:rPr lang="en-US" altLang="zh-CN" sz="2200" dirty="0">
                <a:solidFill>
                  <a:srgbClr val="00B050"/>
                </a:solidFill>
              </a:rPr>
              <a:t> + </a:t>
            </a:r>
            <a:r>
              <a:rPr lang="en-US" altLang="zh-CN" sz="2200" dirty="0" err="1">
                <a:solidFill>
                  <a:srgbClr val="00B050"/>
                </a:solidFill>
              </a:rPr>
              <a:t>seq_len</a:t>
            </a:r>
            <a:r>
              <a:rPr lang="en-US" altLang="zh-CN" sz="2200" dirty="0">
                <a:solidFill>
                  <a:srgbClr val="00B050"/>
                </a:solidFill>
              </a:rPr>
              <a:t>, :] #</a:t>
            </a:r>
            <a:r>
              <a:rPr lang="zh-CN" altLang="en-US" sz="2200" dirty="0">
                <a:solidFill>
                  <a:srgbClr val="00B050"/>
                </a:solidFill>
              </a:rPr>
              <a:t>子序列  </a:t>
            </a:r>
          </a:p>
          <a:p>
            <a:r>
              <a:rPr lang="zh-CN" altLang="en-US" sz="2200" dirty="0">
                <a:solidFill>
                  <a:srgbClr val="00B050"/>
                </a:solidFill>
              </a:rPr>
              <a:t>        </a:t>
            </a:r>
            <a:r>
              <a:rPr lang="en-US" altLang="zh-CN" sz="2200" dirty="0" err="1">
                <a:solidFill>
                  <a:srgbClr val="00B050"/>
                </a:solidFill>
              </a:rPr>
              <a:t>tmp_y</a:t>
            </a:r>
            <a:r>
              <a:rPr lang="en-US" altLang="zh-CN" sz="2200" dirty="0">
                <a:solidFill>
                  <a:srgbClr val="00B050"/>
                </a:solidFill>
              </a:rPr>
              <a:t> = data[</a:t>
            </a:r>
            <a:r>
              <a:rPr lang="en-US" altLang="zh-CN" sz="2200" dirty="0" err="1">
                <a:solidFill>
                  <a:srgbClr val="00B050"/>
                </a:solidFill>
              </a:rPr>
              <a:t>i</a:t>
            </a:r>
            <a:r>
              <a:rPr lang="en-US" altLang="zh-CN" sz="2200" dirty="0">
                <a:solidFill>
                  <a:srgbClr val="00B050"/>
                </a:solidFill>
              </a:rPr>
              <a:t> + </a:t>
            </a:r>
            <a:r>
              <a:rPr lang="en-US" altLang="zh-CN" sz="2200" dirty="0" err="1">
                <a:solidFill>
                  <a:srgbClr val="00B050"/>
                </a:solidFill>
              </a:rPr>
              <a:t>seq_len</a:t>
            </a:r>
            <a:r>
              <a:rPr lang="en-US" altLang="zh-CN" sz="2200" dirty="0">
                <a:solidFill>
                  <a:srgbClr val="00B050"/>
                </a:solidFill>
              </a:rPr>
              <a:t>, :] #</a:t>
            </a:r>
            <a:r>
              <a:rPr lang="zh-CN" altLang="en-US" sz="2200" dirty="0">
                <a:solidFill>
                  <a:srgbClr val="00B050"/>
                </a:solidFill>
              </a:rPr>
              <a:t>子序列后面的值  </a:t>
            </a:r>
          </a:p>
          <a:p>
            <a:r>
              <a:rPr lang="zh-CN" altLang="en-US" sz="2200" dirty="0">
                <a:solidFill>
                  <a:srgbClr val="00B050"/>
                </a:solidFill>
              </a:rPr>
              <a:t>        </a:t>
            </a:r>
            <a:r>
              <a:rPr lang="en-US" altLang="zh-CN" sz="2200" dirty="0" err="1">
                <a:solidFill>
                  <a:srgbClr val="00B050"/>
                </a:solidFill>
              </a:rPr>
              <a:t>train_x.append</a:t>
            </a:r>
            <a:r>
              <a:rPr lang="en-US" altLang="zh-CN" sz="2200" dirty="0">
                <a:solidFill>
                  <a:srgbClr val="00B050"/>
                </a:solidFill>
              </a:rPr>
              <a:t>(</a:t>
            </a:r>
            <a:r>
              <a:rPr lang="en-US" altLang="zh-CN" sz="2200" dirty="0" err="1">
                <a:solidFill>
                  <a:srgbClr val="00B050"/>
                </a:solidFill>
              </a:rPr>
              <a:t>tmp_x</a:t>
            </a:r>
            <a:r>
              <a:rPr lang="en-US" altLang="zh-CN" sz="2200" dirty="0">
                <a:solidFill>
                  <a:srgbClr val="00B050"/>
                </a:solidFill>
              </a:rPr>
              <a:t>)  </a:t>
            </a:r>
          </a:p>
          <a:p>
            <a:r>
              <a:rPr lang="en-US" altLang="zh-CN" sz="2200" dirty="0">
                <a:solidFill>
                  <a:srgbClr val="00B050"/>
                </a:solidFill>
              </a:rPr>
              <a:t>        </a:t>
            </a:r>
            <a:r>
              <a:rPr lang="en-US" altLang="zh-CN" sz="2200" dirty="0" err="1">
                <a:solidFill>
                  <a:srgbClr val="00B050"/>
                </a:solidFill>
              </a:rPr>
              <a:t>train_y.append</a:t>
            </a:r>
            <a:r>
              <a:rPr lang="en-US" altLang="zh-CN" sz="2200" dirty="0">
                <a:solidFill>
                  <a:srgbClr val="00B050"/>
                </a:solidFill>
              </a:rPr>
              <a:t>(</a:t>
            </a:r>
            <a:r>
              <a:rPr lang="en-US" altLang="zh-CN" sz="2200" dirty="0" err="1">
                <a:solidFill>
                  <a:srgbClr val="00B050"/>
                </a:solidFill>
              </a:rPr>
              <a:t>tmp_y</a:t>
            </a:r>
            <a:r>
              <a:rPr lang="en-US" altLang="zh-CN" sz="2200" dirty="0">
                <a:solidFill>
                  <a:srgbClr val="00B050"/>
                </a:solidFill>
              </a:rPr>
              <a:t>)  </a:t>
            </a:r>
          </a:p>
          <a:p>
            <a:r>
              <a:rPr lang="en-US" altLang="zh-CN" sz="2200" dirty="0" err="1">
                <a:solidFill>
                  <a:srgbClr val="00B050"/>
                </a:solidFill>
              </a:rPr>
              <a:t>train_x</a:t>
            </a:r>
            <a:r>
              <a:rPr lang="en-US" altLang="zh-CN" sz="2200" dirty="0">
                <a:solidFill>
                  <a:srgbClr val="00B050"/>
                </a:solidFill>
              </a:rPr>
              <a:t> = </a:t>
            </a:r>
            <a:r>
              <a:rPr lang="en-US" altLang="zh-CN" sz="2200" dirty="0" err="1">
                <a:solidFill>
                  <a:srgbClr val="00B050"/>
                </a:solidFill>
              </a:rPr>
              <a:t>torch.FloatTensor</a:t>
            </a:r>
            <a:r>
              <a:rPr lang="en-US" altLang="zh-CN" sz="2200" dirty="0">
                <a:solidFill>
                  <a:srgbClr val="00B050"/>
                </a:solidFill>
              </a:rPr>
              <a:t>(</a:t>
            </a:r>
            <a:r>
              <a:rPr lang="en-US" altLang="zh-CN" sz="2200" dirty="0" err="1">
                <a:solidFill>
                  <a:srgbClr val="00B050"/>
                </a:solidFill>
              </a:rPr>
              <a:t>train_x</a:t>
            </a:r>
            <a:r>
              <a:rPr lang="en-US" altLang="zh-CN" sz="2200" dirty="0">
                <a:solidFill>
                  <a:srgbClr val="00B050"/>
                </a:solidFill>
              </a:rPr>
              <a:t>) #</a:t>
            </a:r>
            <a:r>
              <a:rPr lang="zh-CN" altLang="en-US" sz="2200" dirty="0">
                <a:solidFill>
                  <a:srgbClr val="00B050"/>
                </a:solidFill>
              </a:rPr>
              <a:t>张量化  </a:t>
            </a:r>
          </a:p>
          <a:p>
            <a:r>
              <a:rPr lang="en-US" altLang="zh-CN" sz="2200" dirty="0" err="1">
                <a:solidFill>
                  <a:srgbClr val="00B050"/>
                </a:solidFill>
              </a:rPr>
              <a:t>train_y</a:t>
            </a:r>
            <a:r>
              <a:rPr lang="en-US" altLang="zh-CN" sz="2200" dirty="0">
                <a:solidFill>
                  <a:srgbClr val="00B050"/>
                </a:solidFill>
              </a:rPr>
              <a:t> = </a:t>
            </a:r>
            <a:r>
              <a:rPr lang="en-US" altLang="zh-CN" sz="2200" dirty="0" err="1">
                <a:solidFill>
                  <a:srgbClr val="00B050"/>
                </a:solidFill>
              </a:rPr>
              <a:t>torch.FloatTensor</a:t>
            </a:r>
            <a:r>
              <a:rPr lang="en-US" altLang="zh-CN" sz="2200" dirty="0">
                <a:solidFill>
                  <a:srgbClr val="00B050"/>
                </a:solidFill>
              </a:rPr>
              <a:t>(</a:t>
            </a:r>
            <a:r>
              <a:rPr lang="en-US" altLang="zh-CN" sz="2200" dirty="0" err="1">
                <a:solidFill>
                  <a:srgbClr val="00B050"/>
                </a:solidFill>
              </a:rPr>
              <a:t>train_y</a:t>
            </a:r>
            <a:r>
              <a:rPr lang="en-US" altLang="zh-CN" sz="2200" dirty="0">
                <a:solidFill>
                  <a:srgbClr val="00B050"/>
                </a:solidFill>
              </a:rPr>
              <a:t>)</a:t>
            </a:r>
          </a:p>
        </p:txBody>
      </p:sp>
    </p:spTree>
    <p:extLst>
      <p:ext uri="{BB962C8B-B14F-4D97-AF65-F5344CB8AC3E}">
        <p14:creationId xmlns:p14="http://schemas.microsoft.com/office/powerpoint/2010/main" val="192485423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7.1.2  </a:t>
            </a:r>
            <a:r>
              <a:rPr lang="zh-CN" altLang="en-US" sz="2800" b="1" dirty="0">
                <a:solidFill>
                  <a:srgbClr val="C00000"/>
                </a:solidFill>
              </a:rPr>
              <a:t>代码解释</a:t>
            </a:r>
            <a:endParaRPr lang="zh-CN" altLang="zh-CN" sz="2800" b="1" dirty="0">
              <a:solidFill>
                <a:srgbClr val="C00000"/>
              </a:solidFill>
            </a:endParaRPr>
          </a:p>
        </p:txBody>
      </p:sp>
      <p:sp>
        <p:nvSpPr>
          <p:cNvPr id="3" name="矩形 2">
            <a:extLst>
              <a:ext uri="{FF2B5EF4-FFF2-40B4-BE49-F238E27FC236}">
                <a16:creationId xmlns:a16="http://schemas.microsoft.com/office/drawing/2014/main" id="{BD22FBB5-232A-4481-A6A5-F43A3433A982}"/>
              </a:ext>
            </a:extLst>
          </p:cNvPr>
          <p:cNvSpPr/>
          <p:nvPr/>
        </p:nvSpPr>
        <p:spPr>
          <a:xfrm>
            <a:off x="427863" y="1964697"/>
            <a:ext cx="11097210" cy="1107996"/>
          </a:xfrm>
          <a:prstGeom prst="rect">
            <a:avLst/>
          </a:prstGeom>
        </p:spPr>
        <p:txBody>
          <a:bodyPr wrap="square">
            <a:spAutoFit/>
          </a:bodyPr>
          <a:lstStyle/>
          <a:p>
            <a:pPr defTabSz="457200"/>
            <a:r>
              <a:rPr lang="zh-CN" altLang="en-US" sz="2200" b="1" dirty="0"/>
              <a:t>运行结果：</a:t>
            </a:r>
            <a:r>
              <a:rPr lang="zh-CN" altLang="en-US" sz="2200" dirty="0"/>
              <a:t>张量</a:t>
            </a:r>
            <a:r>
              <a:rPr lang="en-US" altLang="zh-CN" sz="2200" dirty="0" err="1"/>
              <a:t>train_x</a:t>
            </a:r>
            <a:r>
              <a:rPr lang="en-US" altLang="zh-CN" sz="2200" dirty="0"/>
              <a:t> </a:t>
            </a:r>
            <a:r>
              <a:rPr lang="zh-CN" altLang="en-US" sz="2200" dirty="0"/>
              <a:t>和</a:t>
            </a:r>
            <a:r>
              <a:rPr lang="en-US" altLang="zh-CN" sz="2200" dirty="0" err="1"/>
              <a:t>train_y</a:t>
            </a:r>
            <a:r>
              <a:rPr lang="en-US" altLang="zh-CN" sz="2200" dirty="0"/>
              <a:t> </a:t>
            </a:r>
            <a:r>
              <a:rPr lang="zh-CN" altLang="en-US" sz="2200" dirty="0"/>
              <a:t>的形状分别为</a:t>
            </a:r>
            <a:r>
              <a:rPr lang="en-US" altLang="zh-CN" sz="2200" dirty="0"/>
              <a:t>(8, 4, 12)</a:t>
            </a:r>
            <a:r>
              <a:rPr lang="zh-CN" altLang="en-US" sz="2200" dirty="0"/>
              <a:t>和</a:t>
            </a:r>
            <a:r>
              <a:rPr lang="en-US" altLang="zh-CN" sz="2200" dirty="0"/>
              <a:t>(8, 12)</a:t>
            </a:r>
            <a:r>
              <a:rPr lang="zh-CN" altLang="en-US" sz="2200" dirty="0"/>
              <a:t>，这就是后面所建立模型的训练数据集。接着，在程序中创建了名为</a:t>
            </a:r>
            <a:r>
              <a:rPr lang="en-US" altLang="zh-CN" sz="2200" dirty="0" err="1"/>
              <a:t>Air_Model</a:t>
            </a:r>
            <a:r>
              <a:rPr lang="en-US" altLang="zh-CN" sz="2200" dirty="0"/>
              <a:t> </a:t>
            </a:r>
            <a:r>
              <a:rPr lang="zh-CN" altLang="en-US" sz="2200" dirty="0"/>
              <a:t>的类，该类主要调用了</a:t>
            </a:r>
            <a:r>
              <a:rPr lang="en-US" altLang="zh-CN" sz="2200" dirty="0"/>
              <a:t>LSTM </a:t>
            </a:r>
            <a:r>
              <a:rPr lang="zh-CN" altLang="en-US" sz="2200" dirty="0"/>
              <a:t>来构建一个循环神经网络，代码如下：</a:t>
            </a:r>
          </a:p>
        </p:txBody>
      </p:sp>
      <p:sp>
        <p:nvSpPr>
          <p:cNvPr id="8" name="矩形 7">
            <a:extLst>
              <a:ext uri="{FF2B5EF4-FFF2-40B4-BE49-F238E27FC236}">
                <a16:creationId xmlns:a16="http://schemas.microsoft.com/office/drawing/2014/main" id="{E3C46D4E-4329-4F18-8A03-F6673E5456A4}"/>
              </a:ext>
            </a:extLst>
          </p:cNvPr>
          <p:cNvSpPr/>
          <p:nvPr/>
        </p:nvSpPr>
        <p:spPr>
          <a:xfrm>
            <a:off x="427863" y="4472933"/>
            <a:ext cx="11010009" cy="1446550"/>
          </a:xfrm>
          <a:prstGeom prst="rect">
            <a:avLst/>
          </a:prstGeom>
        </p:spPr>
        <p:txBody>
          <a:bodyPr wrap="square">
            <a:spAutoFit/>
          </a:bodyPr>
          <a:lstStyle/>
          <a:p>
            <a:pPr defTabSz="457200"/>
            <a:r>
              <a:rPr lang="zh-CN" altLang="en-US" sz="2200" b="1" dirty="0"/>
              <a:t>参数说明</a:t>
            </a:r>
            <a:r>
              <a:rPr lang="zh-CN" altLang="en-US" sz="2200" dirty="0"/>
              <a:t>：</a:t>
            </a:r>
            <a:r>
              <a:rPr lang="en-US" altLang="zh-CN" sz="2200" dirty="0" err="1"/>
              <a:t>input_size</a:t>
            </a:r>
            <a:r>
              <a:rPr lang="en-US" altLang="zh-CN" sz="2200" dirty="0"/>
              <a:t>=</a:t>
            </a:r>
            <a:r>
              <a:rPr lang="en-US" altLang="zh-CN" sz="2200" dirty="0" err="1"/>
              <a:t>vec_dim</a:t>
            </a:r>
            <a:r>
              <a:rPr lang="en-US" altLang="zh-CN" sz="2200" dirty="0"/>
              <a:t> </a:t>
            </a:r>
            <a:r>
              <a:rPr lang="zh-CN" altLang="en-US" sz="2200" dirty="0"/>
              <a:t>表示序列中每个元素被表示为长度为</a:t>
            </a:r>
            <a:r>
              <a:rPr lang="en-US" altLang="zh-CN" sz="2200" dirty="0" err="1"/>
              <a:t>vec_dim</a:t>
            </a:r>
            <a:r>
              <a:rPr lang="en-US" altLang="zh-CN" sz="2200" dirty="0"/>
              <a:t> </a:t>
            </a:r>
            <a:r>
              <a:rPr lang="zh-CN" altLang="en-US" sz="2200" dirty="0"/>
              <a:t>的向量（此处</a:t>
            </a:r>
            <a:r>
              <a:rPr lang="en-US" altLang="zh-CN" sz="2200" dirty="0" err="1"/>
              <a:t>vec_dim</a:t>
            </a:r>
            <a:r>
              <a:rPr lang="en-US" altLang="zh-CN" sz="2200" dirty="0"/>
              <a:t>=12</a:t>
            </a:r>
            <a:r>
              <a:rPr lang="zh-CN" altLang="en-US" sz="2200" dirty="0"/>
              <a:t>），</a:t>
            </a:r>
            <a:r>
              <a:rPr lang="en-US" altLang="zh-CN" sz="2200" dirty="0" err="1"/>
              <a:t>hidden_size</a:t>
            </a:r>
            <a:r>
              <a:rPr lang="en-US" altLang="zh-CN" sz="2200" dirty="0"/>
              <a:t>=10 </a:t>
            </a:r>
            <a:r>
              <a:rPr lang="zh-CN" altLang="en-US" sz="2200" dirty="0"/>
              <a:t>表示网络隐含层的神经元个数为</a:t>
            </a:r>
            <a:r>
              <a:rPr lang="en-US" altLang="zh-CN" sz="2200" dirty="0"/>
              <a:t>10</a:t>
            </a:r>
            <a:r>
              <a:rPr lang="zh-CN" altLang="en-US" sz="2200" dirty="0"/>
              <a:t>，</a:t>
            </a:r>
            <a:r>
              <a:rPr lang="en-US" altLang="zh-CN" sz="2200" dirty="0" err="1"/>
              <a:t>num_layers</a:t>
            </a:r>
            <a:r>
              <a:rPr lang="en-US" altLang="zh-CN" sz="2200" dirty="0"/>
              <a:t>=1 </a:t>
            </a:r>
            <a:r>
              <a:rPr lang="zh-CN" altLang="en-US" sz="2200" dirty="0"/>
              <a:t>表示只有一个隐含层。</a:t>
            </a:r>
            <a:r>
              <a:rPr lang="en-US" altLang="zh-CN" sz="2200" dirty="0"/>
              <a:t>LSTM </a:t>
            </a:r>
            <a:r>
              <a:rPr lang="zh-CN" altLang="en-US" sz="2200" dirty="0"/>
              <a:t>要求输入的张量必须为</a:t>
            </a:r>
            <a:r>
              <a:rPr lang="en-US" altLang="zh-CN" sz="2200" dirty="0"/>
              <a:t>3 </a:t>
            </a:r>
            <a:r>
              <a:rPr lang="zh-CN" altLang="en-US" sz="2200" dirty="0"/>
              <a:t>维张量。</a:t>
            </a:r>
            <a:r>
              <a:rPr lang="en-US" altLang="zh-CN" sz="2200" dirty="0" err="1"/>
              <a:t>batch_first</a:t>
            </a:r>
            <a:r>
              <a:rPr lang="en-US" altLang="zh-CN" sz="2200" dirty="0"/>
              <a:t>=True </a:t>
            </a:r>
            <a:r>
              <a:rPr lang="zh-CN" altLang="en-US" sz="2200" dirty="0"/>
              <a:t>表示输入张量的第</a:t>
            </a:r>
            <a:r>
              <a:rPr lang="en-US" altLang="zh-CN" sz="2200" dirty="0"/>
              <a:t>1 </a:t>
            </a:r>
            <a:r>
              <a:rPr lang="zh-CN" altLang="en-US" sz="2200" dirty="0"/>
              <a:t>维用于表示批量的大小，第</a:t>
            </a:r>
            <a:r>
              <a:rPr lang="en-US" altLang="zh-CN" sz="2200" dirty="0"/>
              <a:t>2 </a:t>
            </a:r>
            <a:r>
              <a:rPr lang="zh-CN" altLang="en-US" sz="2200" dirty="0"/>
              <a:t>维用于表示序列的长度。</a:t>
            </a:r>
          </a:p>
        </p:txBody>
      </p:sp>
      <p:sp>
        <p:nvSpPr>
          <p:cNvPr id="10" name="矩形 9">
            <a:extLst>
              <a:ext uri="{FF2B5EF4-FFF2-40B4-BE49-F238E27FC236}">
                <a16:creationId xmlns:a16="http://schemas.microsoft.com/office/drawing/2014/main" id="{53866AF7-7826-4513-97B9-8144964A792D}"/>
              </a:ext>
            </a:extLst>
          </p:cNvPr>
          <p:cNvSpPr/>
          <p:nvPr/>
        </p:nvSpPr>
        <p:spPr>
          <a:xfrm>
            <a:off x="653256" y="3299475"/>
            <a:ext cx="11097210" cy="769441"/>
          </a:xfrm>
          <a:prstGeom prst="rect">
            <a:avLst/>
          </a:prstGeom>
        </p:spPr>
        <p:txBody>
          <a:bodyPr wrap="square">
            <a:spAutoFit/>
          </a:bodyPr>
          <a:lstStyle/>
          <a:p>
            <a:r>
              <a:rPr lang="en-US" altLang="zh-CN" sz="2200" dirty="0" err="1">
                <a:solidFill>
                  <a:srgbClr val="00B050"/>
                </a:solidFill>
              </a:rPr>
              <a:t>self.lstm</a:t>
            </a:r>
            <a:r>
              <a:rPr lang="en-US" altLang="zh-CN" sz="2200" dirty="0">
                <a:solidFill>
                  <a:srgbClr val="00B050"/>
                </a:solidFill>
              </a:rPr>
              <a:t> = </a:t>
            </a:r>
            <a:r>
              <a:rPr lang="en-US" altLang="zh-CN" sz="2200" dirty="0" err="1">
                <a:solidFill>
                  <a:srgbClr val="00B050"/>
                </a:solidFill>
              </a:rPr>
              <a:t>nn.LSTM</a:t>
            </a:r>
            <a:r>
              <a:rPr lang="en-US" altLang="zh-CN" sz="2200" dirty="0">
                <a:solidFill>
                  <a:srgbClr val="00B050"/>
                </a:solidFill>
              </a:rPr>
              <a:t>(</a:t>
            </a:r>
            <a:r>
              <a:rPr lang="en-US" altLang="zh-CN" sz="2200" dirty="0" err="1">
                <a:solidFill>
                  <a:srgbClr val="00B050"/>
                </a:solidFill>
              </a:rPr>
              <a:t>input_size</a:t>
            </a:r>
            <a:r>
              <a:rPr lang="en-US" altLang="zh-CN" sz="2200" dirty="0">
                <a:solidFill>
                  <a:srgbClr val="00B050"/>
                </a:solidFill>
              </a:rPr>
              <a:t>=</a:t>
            </a:r>
            <a:r>
              <a:rPr lang="en-US" altLang="zh-CN" sz="2200" dirty="0" err="1">
                <a:solidFill>
                  <a:srgbClr val="00B050"/>
                </a:solidFill>
              </a:rPr>
              <a:t>vec_dim</a:t>
            </a:r>
            <a:r>
              <a:rPr lang="en-US" altLang="zh-CN" sz="2200" dirty="0">
                <a:solidFill>
                  <a:srgbClr val="00B050"/>
                </a:solidFill>
              </a:rPr>
              <a:t>, </a:t>
            </a:r>
            <a:r>
              <a:rPr lang="en-US" altLang="zh-CN" sz="2200" dirty="0" err="1">
                <a:solidFill>
                  <a:srgbClr val="00B050"/>
                </a:solidFill>
              </a:rPr>
              <a:t>hidden_size</a:t>
            </a:r>
            <a:r>
              <a:rPr lang="en-US" altLang="zh-CN" sz="2200" dirty="0">
                <a:solidFill>
                  <a:srgbClr val="00B050"/>
                </a:solidFill>
              </a:rPr>
              <a:t>=10, </a:t>
            </a:r>
            <a:r>
              <a:rPr lang="en-US" altLang="zh-CN" sz="2200" dirty="0" err="1">
                <a:solidFill>
                  <a:srgbClr val="00B050"/>
                </a:solidFill>
              </a:rPr>
              <a:t>num_layers</a:t>
            </a:r>
            <a:r>
              <a:rPr lang="en-US" altLang="zh-CN" sz="2200" dirty="0">
                <a:solidFill>
                  <a:srgbClr val="00B050"/>
                </a:solidFill>
              </a:rPr>
              <a:t>=1, \</a:t>
            </a:r>
          </a:p>
          <a:p>
            <a:r>
              <a:rPr lang="en-US" altLang="zh-CN" sz="2200" dirty="0">
                <a:solidFill>
                  <a:srgbClr val="00B050"/>
                </a:solidFill>
              </a:rPr>
              <a:t>                                </a:t>
            </a:r>
            <a:r>
              <a:rPr lang="en-US" altLang="zh-CN" sz="2200" dirty="0" err="1">
                <a:solidFill>
                  <a:srgbClr val="00B050"/>
                </a:solidFill>
              </a:rPr>
              <a:t>batch_first</a:t>
            </a:r>
            <a:r>
              <a:rPr lang="en-US" altLang="zh-CN" sz="2200" dirty="0">
                <a:solidFill>
                  <a:srgbClr val="00B050"/>
                </a:solidFill>
              </a:rPr>
              <a:t>=True, bidirectional=False, bias=True)</a:t>
            </a:r>
            <a:endParaRPr lang="zh-CN" altLang="en-US" sz="2200" dirty="0">
              <a:solidFill>
                <a:srgbClr val="00B050"/>
              </a:solidFill>
            </a:endParaRPr>
          </a:p>
        </p:txBody>
      </p:sp>
    </p:spTree>
    <p:extLst>
      <p:ext uri="{BB962C8B-B14F-4D97-AF65-F5344CB8AC3E}">
        <p14:creationId xmlns:p14="http://schemas.microsoft.com/office/powerpoint/2010/main" val="349266396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7.1.2  </a:t>
            </a:r>
            <a:r>
              <a:rPr lang="zh-CN" altLang="en-US" sz="2800" b="1" dirty="0">
                <a:solidFill>
                  <a:srgbClr val="C00000"/>
                </a:solidFill>
              </a:rPr>
              <a:t>代码解释</a:t>
            </a:r>
            <a:endParaRPr lang="zh-CN" altLang="zh-CN" sz="2800" b="1" dirty="0">
              <a:solidFill>
                <a:srgbClr val="C00000"/>
              </a:solidFill>
            </a:endParaRPr>
          </a:p>
        </p:txBody>
      </p:sp>
      <p:sp>
        <p:nvSpPr>
          <p:cNvPr id="2" name="矩形 1">
            <a:extLst>
              <a:ext uri="{FF2B5EF4-FFF2-40B4-BE49-F238E27FC236}">
                <a16:creationId xmlns:a16="http://schemas.microsoft.com/office/drawing/2014/main" id="{3E404F04-ACCC-41E1-BE51-8A85DA7A8069}"/>
              </a:ext>
            </a:extLst>
          </p:cNvPr>
          <p:cNvSpPr/>
          <p:nvPr/>
        </p:nvSpPr>
        <p:spPr>
          <a:xfrm>
            <a:off x="392309" y="1976083"/>
            <a:ext cx="11373594" cy="1107996"/>
          </a:xfrm>
          <a:prstGeom prst="rect">
            <a:avLst/>
          </a:prstGeom>
        </p:spPr>
        <p:txBody>
          <a:bodyPr wrap="square">
            <a:spAutoFit/>
          </a:bodyPr>
          <a:lstStyle/>
          <a:p>
            <a:pPr defTabSz="457200"/>
            <a:r>
              <a:rPr lang="en-US" altLang="zh-CN" sz="2200" b="1" dirty="0"/>
              <a:t>LSTM</a:t>
            </a:r>
            <a:r>
              <a:rPr lang="zh-CN" altLang="en-US" sz="2200" b="1" dirty="0"/>
              <a:t>：</a:t>
            </a:r>
            <a:r>
              <a:rPr lang="en-US" altLang="zh-CN" sz="2200" dirty="0"/>
              <a:t> </a:t>
            </a:r>
            <a:r>
              <a:rPr lang="zh-CN" altLang="en-US" sz="2200" dirty="0"/>
              <a:t>它可以对给定的若干个对象（本例为</a:t>
            </a:r>
            <a:r>
              <a:rPr lang="en-US" altLang="zh-CN" sz="2200" dirty="0"/>
              <a:t>4 </a:t>
            </a:r>
            <a:r>
              <a:rPr lang="zh-CN" altLang="en-US" sz="2200" dirty="0"/>
              <a:t>个）进行“综合考虑”，提取它们的整体特征，然后将这些特征送入其他网络作进一步处理。在本例中，将这些特征输入到一个全连接网络层。相关代码如下：</a:t>
            </a:r>
          </a:p>
        </p:txBody>
      </p:sp>
      <p:sp>
        <p:nvSpPr>
          <p:cNvPr id="6" name="矩形 5">
            <a:extLst>
              <a:ext uri="{FF2B5EF4-FFF2-40B4-BE49-F238E27FC236}">
                <a16:creationId xmlns:a16="http://schemas.microsoft.com/office/drawing/2014/main" id="{6C7237E1-E609-4767-86CF-A9909E0A02E4}"/>
              </a:ext>
            </a:extLst>
          </p:cNvPr>
          <p:cNvSpPr/>
          <p:nvPr/>
        </p:nvSpPr>
        <p:spPr>
          <a:xfrm>
            <a:off x="426097" y="4426262"/>
            <a:ext cx="11237168" cy="2246769"/>
          </a:xfrm>
          <a:prstGeom prst="rect">
            <a:avLst/>
          </a:prstGeom>
        </p:spPr>
        <p:txBody>
          <a:bodyPr wrap="square">
            <a:spAutoFit/>
          </a:bodyPr>
          <a:lstStyle/>
          <a:p>
            <a:pPr defTabSz="457200"/>
            <a:r>
              <a:rPr lang="zh-CN" altLang="en-US" sz="2200" dirty="0"/>
              <a:t>其中，</a:t>
            </a:r>
            <a:r>
              <a:rPr lang="en-US" altLang="zh-CN" sz="2200" dirty="0" err="1"/>
              <a:t>h_out</a:t>
            </a:r>
            <a:r>
              <a:rPr lang="en-US" altLang="zh-CN" sz="2200" dirty="0"/>
              <a:t> </a:t>
            </a:r>
            <a:r>
              <a:rPr lang="zh-CN" altLang="en-US" sz="2200" dirty="0"/>
              <a:t>返回的是输入子序列中最后一个对象（元素）输入时形成的特征，这个特征实际上就是对前四个对象综合的结果。然后，该特征被扁平化，送入一个全连接网络层</a:t>
            </a:r>
            <a:r>
              <a:rPr lang="en-US" altLang="zh-CN" sz="2200" dirty="0" err="1"/>
              <a:t>self.linear</a:t>
            </a:r>
            <a:r>
              <a:rPr lang="zh-CN" altLang="en-US" sz="2200" dirty="0"/>
              <a:t>，该网络层输出的</a:t>
            </a:r>
            <a:r>
              <a:rPr lang="en-US" altLang="zh-CN" sz="2200" dirty="0"/>
              <a:t>o </a:t>
            </a:r>
            <a:r>
              <a:rPr lang="zh-CN" altLang="en-US" sz="2200" dirty="0"/>
              <a:t>就是长度为</a:t>
            </a:r>
            <a:r>
              <a:rPr lang="en-US" altLang="zh-CN" sz="2200" dirty="0"/>
              <a:t>12 </a:t>
            </a:r>
            <a:r>
              <a:rPr lang="zh-CN" altLang="en-US" sz="2200" dirty="0"/>
              <a:t>的向量。</a:t>
            </a:r>
            <a:endParaRPr lang="en-US" altLang="zh-CN" sz="2200" dirty="0"/>
          </a:p>
          <a:p>
            <a:pPr defTabSz="457200"/>
            <a:endParaRPr lang="en-US" altLang="zh-CN" sz="800" dirty="0"/>
          </a:p>
          <a:p>
            <a:pPr defTabSz="457200"/>
            <a:r>
              <a:rPr lang="zh-CN" altLang="en-US" sz="2200" dirty="0"/>
              <a:t>本例训练的目的就是让该输出向量尽可能接近输入序列后面紧跟的元素的向量，所以使用均方差损失函数</a:t>
            </a:r>
            <a:r>
              <a:rPr lang="en-US" altLang="zh-CN" sz="2200" dirty="0" err="1"/>
              <a:t>torch.nn.MSELoss</a:t>
            </a:r>
            <a:r>
              <a:rPr lang="en-US" altLang="zh-CN" sz="2200" dirty="0"/>
              <a:t>()</a:t>
            </a:r>
            <a:r>
              <a:rPr lang="zh-CN" altLang="en-US" sz="2200" dirty="0"/>
              <a:t>。</a:t>
            </a:r>
          </a:p>
          <a:p>
            <a:pPr defTabSz="457200"/>
            <a:endParaRPr lang="zh-CN" altLang="en-US" sz="2200" dirty="0"/>
          </a:p>
        </p:txBody>
      </p:sp>
      <p:sp>
        <p:nvSpPr>
          <p:cNvPr id="10" name="矩形 9">
            <a:extLst>
              <a:ext uri="{FF2B5EF4-FFF2-40B4-BE49-F238E27FC236}">
                <a16:creationId xmlns:a16="http://schemas.microsoft.com/office/drawing/2014/main" id="{E75A0417-86C8-4996-9D65-C48082082CCD}"/>
              </a:ext>
            </a:extLst>
          </p:cNvPr>
          <p:cNvSpPr/>
          <p:nvPr/>
        </p:nvSpPr>
        <p:spPr>
          <a:xfrm>
            <a:off x="392309" y="3160927"/>
            <a:ext cx="11078548" cy="1107996"/>
          </a:xfrm>
          <a:prstGeom prst="rect">
            <a:avLst/>
          </a:prstGeom>
        </p:spPr>
        <p:txBody>
          <a:bodyPr wrap="square">
            <a:spAutoFit/>
          </a:bodyPr>
          <a:lstStyle/>
          <a:p>
            <a:r>
              <a:rPr lang="en-US" altLang="zh-CN" sz="2200" dirty="0">
                <a:solidFill>
                  <a:srgbClr val="00B050"/>
                </a:solidFill>
              </a:rPr>
              <a:t>_, (</a:t>
            </a:r>
            <a:r>
              <a:rPr lang="en-US" altLang="zh-CN" sz="2200" dirty="0" err="1">
                <a:solidFill>
                  <a:srgbClr val="00B050"/>
                </a:solidFill>
              </a:rPr>
              <a:t>h_out</a:t>
            </a:r>
            <a:r>
              <a:rPr lang="en-US" altLang="zh-CN" sz="2200" dirty="0">
                <a:solidFill>
                  <a:srgbClr val="00B050"/>
                </a:solidFill>
              </a:rPr>
              <a:t>, _) = </a:t>
            </a:r>
            <a:r>
              <a:rPr lang="en-US" altLang="zh-CN" sz="2200" dirty="0" err="1">
                <a:solidFill>
                  <a:srgbClr val="00B050"/>
                </a:solidFill>
              </a:rPr>
              <a:t>self.lstm</a:t>
            </a:r>
            <a:r>
              <a:rPr lang="en-US" altLang="zh-CN" sz="2200" dirty="0">
                <a:solidFill>
                  <a:srgbClr val="00B050"/>
                </a:solidFill>
              </a:rPr>
              <a:t>(x) #x </a:t>
            </a:r>
            <a:r>
              <a:rPr lang="zh-CN" altLang="en-US" sz="2200" dirty="0">
                <a:solidFill>
                  <a:srgbClr val="00B050"/>
                </a:solidFill>
              </a:rPr>
              <a:t>的形状为</a:t>
            </a:r>
            <a:r>
              <a:rPr lang="en-US" altLang="zh-CN" sz="2200" dirty="0" err="1">
                <a:solidFill>
                  <a:srgbClr val="00B050"/>
                </a:solidFill>
              </a:rPr>
              <a:t>torch.Size</a:t>
            </a:r>
            <a:r>
              <a:rPr lang="en-US" altLang="zh-CN" sz="2200" dirty="0">
                <a:solidFill>
                  <a:srgbClr val="00B050"/>
                </a:solidFill>
              </a:rPr>
              <a:t>([1, 4, 12]), </a:t>
            </a:r>
            <a:r>
              <a:rPr lang="en-US" altLang="zh-CN" sz="2200" dirty="0" err="1">
                <a:solidFill>
                  <a:srgbClr val="00B050"/>
                </a:solidFill>
              </a:rPr>
              <a:t>h_out</a:t>
            </a:r>
            <a:r>
              <a:rPr lang="en-US" altLang="zh-CN" sz="2200" dirty="0">
                <a:solidFill>
                  <a:srgbClr val="00B050"/>
                </a:solidFill>
              </a:rPr>
              <a:t> </a:t>
            </a:r>
            <a:r>
              <a:rPr lang="zh-CN" altLang="en-US" sz="2200" dirty="0">
                <a:solidFill>
                  <a:srgbClr val="00B050"/>
                </a:solidFill>
              </a:rPr>
              <a:t>的</a:t>
            </a:r>
            <a:r>
              <a:rPr lang="en-US" altLang="zh-CN" sz="2200" dirty="0" err="1">
                <a:solidFill>
                  <a:srgbClr val="00B050"/>
                </a:solidFill>
              </a:rPr>
              <a:t>torch.Size</a:t>
            </a:r>
            <a:r>
              <a:rPr lang="en-US" altLang="zh-CN" sz="2200" dirty="0">
                <a:solidFill>
                  <a:srgbClr val="00B050"/>
                </a:solidFill>
              </a:rPr>
              <a:t>([1, 1, 10])</a:t>
            </a:r>
          </a:p>
          <a:p>
            <a:r>
              <a:rPr lang="en-US" altLang="zh-CN" sz="2200" dirty="0" err="1">
                <a:solidFill>
                  <a:srgbClr val="00B050"/>
                </a:solidFill>
              </a:rPr>
              <a:t>h_out</a:t>
            </a:r>
            <a:r>
              <a:rPr lang="en-US" altLang="zh-CN" sz="2200" dirty="0">
                <a:solidFill>
                  <a:srgbClr val="00B050"/>
                </a:solidFill>
              </a:rPr>
              <a:t> = </a:t>
            </a:r>
            <a:r>
              <a:rPr lang="en-US" altLang="zh-CN" sz="2200" dirty="0" err="1">
                <a:solidFill>
                  <a:srgbClr val="00B050"/>
                </a:solidFill>
              </a:rPr>
              <a:t>h_out.view</a:t>
            </a:r>
            <a:r>
              <a:rPr lang="en-US" altLang="zh-CN" sz="2200" dirty="0">
                <a:solidFill>
                  <a:srgbClr val="00B050"/>
                </a:solidFill>
              </a:rPr>
              <a:t>(</a:t>
            </a:r>
            <a:r>
              <a:rPr lang="en-US" altLang="zh-CN" sz="2200" dirty="0" err="1">
                <a:solidFill>
                  <a:srgbClr val="00B050"/>
                </a:solidFill>
              </a:rPr>
              <a:t>x.shape</a:t>
            </a:r>
            <a:r>
              <a:rPr lang="en-US" altLang="zh-CN" sz="2200" dirty="0">
                <a:solidFill>
                  <a:srgbClr val="00B050"/>
                </a:solidFill>
              </a:rPr>
              <a:t>[0],-1)</a:t>
            </a:r>
          </a:p>
          <a:p>
            <a:r>
              <a:rPr lang="en-US" altLang="zh-CN" sz="2200" dirty="0">
                <a:solidFill>
                  <a:srgbClr val="00B050"/>
                </a:solidFill>
              </a:rPr>
              <a:t>o = </a:t>
            </a:r>
            <a:r>
              <a:rPr lang="en-US" altLang="zh-CN" sz="2200" dirty="0" err="1">
                <a:solidFill>
                  <a:srgbClr val="00B050"/>
                </a:solidFill>
              </a:rPr>
              <a:t>self.linear</a:t>
            </a:r>
            <a:r>
              <a:rPr lang="en-US" altLang="zh-CN" sz="2200" dirty="0">
                <a:solidFill>
                  <a:srgbClr val="00B050"/>
                </a:solidFill>
              </a:rPr>
              <a:t>(</a:t>
            </a:r>
            <a:r>
              <a:rPr lang="en-US" altLang="zh-CN" sz="2200" dirty="0" err="1">
                <a:solidFill>
                  <a:srgbClr val="00B050"/>
                </a:solidFill>
              </a:rPr>
              <a:t>h_out</a:t>
            </a:r>
            <a:r>
              <a:rPr lang="en-US" altLang="zh-CN" sz="2200" dirty="0">
                <a:solidFill>
                  <a:srgbClr val="00B050"/>
                </a:solidFill>
              </a:rPr>
              <a:t>) #o </a:t>
            </a:r>
            <a:r>
              <a:rPr lang="zh-CN" altLang="en-US" sz="2200" dirty="0">
                <a:solidFill>
                  <a:srgbClr val="00B050"/>
                </a:solidFill>
              </a:rPr>
              <a:t>的形状为</a:t>
            </a:r>
            <a:r>
              <a:rPr lang="en-US" altLang="zh-CN" sz="2200" dirty="0" err="1">
                <a:solidFill>
                  <a:srgbClr val="00B050"/>
                </a:solidFill>
              </a:rPr>
              <a:t>torch.Size</a:t>
            </a:r>
            <a:r>
              <a:rPr lang="en-US" altLang="zh-CN" sz="2200" dirty="0">
                <a:solidFill>
                  <a:srgbClr val="00B050"/>
                </a:solidFill>
              </a:rPr>
              <a:t>([1, 12])</a:t>
            </a:r>
            <a:endParaRPr lang="zh-CN" altLang="en-US" sz="2200" dirty="0">
              <a:solidFill>
                <a:srgbClr val="00B050"/>
              </a:solidFill>
            </a:endParaRPr>
          </a:p>
        </p:txBody>
      </p:sp>
    </p:spTree>
    <p:extLst>
      <p:ext uri="{BB962C8B-B14F-4D97-AF65-F5344CB8AC3E}">
        <p14:creationId xmlns:p14="http://schemas.microsoft.com/office/powerpoint/2010/main" val="264276525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3727709" y="625808"/>
            <a:ext cx="7978894" cy="5429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7.1  </a:t>
            </a:r>
            <a:r>
              <a:rPr lang="zh-CN" altLang="en-US" b="1" dirty="0">
                <a:latin typeface="微软雅黑" panose="020B0503020204020204" pitchFamily="34" charset="-122"/>
                <a:ea typeface="微软雅黑" panose="020B0503020204020204" pitchFamily="34" charset="-122"/>
              </a:rPr>
              <a:t>一个简单的循环神经网络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航空旅客出行人数预测</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7.2 </a:t>
            </a:r>
            <a:r>
              <a:rPr lang="zh-CN" altLang="en-US" b="1" dirty="0">
                <a:solidFill>
                  <a:srgbClr val="C00000"/>
                </a:solidFill>
                <a:latin typeface="微软雅黑" panose="020B0503020204020204" pitchFamily="34" charset="-122"/>
                <a:ea typeface="微软雅黑" panose="020B0503020204020204" pitchFamily="34" charset="-122"/>
              </a:rPr>
              <a:t>循环神经网络</a:t>
            </a:r>
          </a:p>
          <a:p>
            <a:pPr>
              <a:lnSpc>
                <a:spcPct val="150000"/>
              </a:lnSpc>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长短时记忆网络</a:t>
            </a:r>
            <a:r>
              <a:rPr lang="en-US" altLang="zh-CN" b="1" dirty="0">
                <a:latin typeface="微软雅黑" panose="020B0503020204020204" pitchFamily="34" charset="-122"/>
                <a:ea typeface="微软雅黑" panose="020B0503020204020204" pitchFamily="34" charset="-122"/>
              </a:rPr>
              <a:t>(LSTM)</a:t>
            </a:r>
          </a:p>
          <a:p>
            <a:pPr>
              <a:lnSpc>
                <a:spcPct val="150000"/>
              </a:lnSpc>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文本的表示</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的文本分类</a:t>
            </a:r>
          </a:p>
          <a:p>
            <a:pPr>
              <a:lnSpc>
                <a:spcPct val="150000"/>
              </a:lnSpc>
              <a:buNone/>
            </a:pPr>
            <a:r>
              <a:rPr lang="en-US" altLang="zh-CN" b="1" dirty="0">
                <a:latin typeface="微软雅黑" panose="020B0503020204020204" pitchFamily="34" charset="-122"/>
                <a:ea typeface="微软雅黑" panose="020B0503020204020204" pitchFamily="34" charset="-122"/>
              </a:rPr>
              <a:t>7.6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的文本生成</a:t>
            </a: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151109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7.2 </a:t>
            </a:r>
            <a:r>
              <a:rPr lang="zh-CN" altLang="en-US" sz="3200" b="1" dirty="0">
                <a:solidFill>
                  <a:prstClr val="white"/>
                </a:solidFill>
                <a:latin typeface="微软雅黑" panose="020B0503020204020204" pitchFamily="34" charset="-122"/>
                <a:ea typeface="微软雅黑" panose="020B0503020204020204" pitchFamily="34" charset="-122"/>
              </a:rPr>
              <a:t>循环神经网络</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7.2.1  </a:t>
            </a:r>
            <a:r>
              <a:rPr lang="zh-CN" altLang="en-US" sz="2800" b="1" dirty="0">
                <a:solidFill>
                  <a:srgbClr val="C00000"/>
                </a:solidFill>
              </a:rPr>
              <a:t>循环神经网络的基本结构</a:t>
            </a:r>
            <a:endParaRPr lang="zh-CN" altLang="zh-CN" sz="2800" b="1" dirty="0">
              <a:solidFill>
                <a:srgbClr val="C00000"/>
              </a:solidFill>
            </a:endParaRPr>
          </a:p>
        </p:txBody>
      </p:sp>
      <p:sp>
        <p:nvSpPr>
          <p:cNvPr id="3" name="矩形 2">
            <a:extLst>
              <a:ext uri="{FF2B5EF4-FFF2-40B4-BE49-F238E27FC236}">
                <a16:creationId xmlns:a16="http://schemas.microsoft.com/office/drawing/2014/main" id="{2258C5F6-853A-47D4-B064-E0FAD3AF95D9}"/>
              </a:ext>
            </a:extLst>
          </p:cNvPr>
          <p:cNvSpPr/>
          <p:nvPr/>
        </p:nvSpPr>
        <p:spPr>
          <a:xfrm>
            <a:off x="463420" y="1993557"/>
            <a:ext cx="11199845" cy="769441"/>
          </a:xfrm>
          <a:prstGeom prst="rect">
            <a:avLst/>
          </a:prstGeom>
        </p:spPr>
        <p:txBody>
          <a:bodyPr wrap="square">
            <a:spAutoFit/>
          </a:bodyPr>
          <a:lstStyle/>
          <a:p>
            <a:r>
              <a:rPr lang="zh-CN" altLang="en-US" sz="2200" dirty="0"/>
              <a:t>提到循环神经网络，就离不开</a:t>
            </a:r>
            <a:r>
              <a:rPr lang="zh-CN" altLang="en-US" sz="2200" b="1" dirty="0"/>
              <a:t>序列数据</a:t>
            </a:r>
            <a:r>
              <a:rPr lang="zh-CN" altLang="en-US" sz="2200" dirty="0"/>
              <a:t>。最典型的序列数据就是自然语言文本。例如，假如有下面一句未说完的话：</a:t>
            </a:r>
          </a:p>
        </p:txBody>
      </p:sp>
      <p:sp>
        <p:nvSpPr>
          <p:cNvPr id="7" name="矩形 6">
            <a:extLst>
              <a:ext uri="{FF2B5EF4-FFF2-40B4-BE49-F238E27FC236}">
                <a16:creationId xmlns:a16="http://schemas.microsoft.com/office/drawing/2014/main" id="{78479C48-CC8B-40FD-99AB-23734E49B225}"/>
              </a:ext>
            </a:extLst>
          </p:cNvPr>
          <p:cNvSpPr/>
          <p:nvPr/>
        </p:nvSpPr>
        <p:spPr>
          <a:xfrm>
            <a:off x="2735305" y="2936424"/>
            <a:ext cx="4884671" cy="430887"/>
          </a:xfrm>
          <a:prstGeom prst="rect">
            <a:avLst/>
          </a:prstGeom>
        </p:spPr>
        <p:txBody>
          <a:bodyPr wrap="none">
            <a:spAutoFit/>
          </a:bodyPr>
          <a:lstStyle/>
          <a:p>
            <a:r>
              <a:rPr lang="zh-CN" altLang="en-US" sz="2200" dirty="0">
                <a:solidFill>
                  <a:srgbClr val="0033CC"/>
                </a:solidFill>
              </a:rPr>
              <a:t>他超额完成了任务，经理表扬了</a:t>
            </a:r>
            <a:r>
              <a:rPr lang="en-US" altLang="zh-CN" sz="2200" dirty="0">
                <a:solidFill>
                  <a:srgbClr val="0033CC"/>
                </a:solidFill>
              </a:rPr>
              <a:t>____</a:t>
            </a:r>
            <a:r>
              <a:rPr lang="zh-CN" altLang="en-US" sz="2200" dirty="0">
                <a:solidFill>
                  <a:srgbClr val="0033CC"/>
                </a:solidFill>
              </a:rPr>
              <a:t>。</a:t>
            </a:r>
          </a:p>
        </p:txBody>
      </p:sp>
      <p:sp>
        <p:nvSpPr>
          <p:cNvPr id="8" name="矩形 7">
            <a:extLst>
              <a:ext uri="{FF2B5EF4-FFF2-40B4-BE49-F238E27FC236}">
                <a16:creationId xmlns:a16="http://schemas.microsoft.com/office/drawing/2014/main" id="{5748747E-6FC3-4E1B-A8BE-540313289A0E}"/>
              </a:ext>
            </a:extLst>
          </p:cNvPr>
          <p:cNvSpPr/>
          <p:nvPr/>
        </p:nvSpPr>
        <p:spPr>
          <a:xfrm>
            <a:off x="463419" y="3562251"/>
            <a:ext cx="11442442" cy="2631490"/>
          </a:xfrm>
          <a:prstGeom prst="rect">
            <a:avLst/>
          </a:prstGeom>
        </p:spPr>
        <p:txBody>
          <a:bodyPr wrap="square">
            <a:spAutoFit/>
          </a:bodyPr>
          <a:lstStyle/>
          <a:p>
            <a:r>
              <a:rPr lang="zh-CN" altLang="en-US" sz="2200" dirty="0"/>
              <a:t>空格上应该填“</a:t>
            </a:r>
            <a:r>
              <a:rPr lang="zh-CN" altLang="en-US" sz="2200" b="1" dirty="0"/>
              <a:t>他</a:t>
            </a:r>
            <a:r>
              <a:rPr lang="zh-CN" altLang="en-US" sz="2200" dirty="0"/>
              <a:t>”。这是因为把上面这些文本当作一个词的序列来分析，当遇到空格的时候自然而然地综合了前面的词，从而得出应该填“他”的决策。如果只是独立地去读每一个词，人类也很难准确填写空格上的词。</a:t>
            </a:r>
            <a:endParaRPr lang="en-US" altLang="zh-CN" sz="2200" dirty="0"/>
          </a:p>
          <a:p>
            <a:endParaRPr lang="en-US" altLang="zh-CN" sz="1100" dirty="0"/>
          </a:p>
          <a:p>
            <a:r>
              <a:rPr lang="zh-CN" altLang="en-US" sz="2200" dirty="0"/>
              <a:t>对序列数据的处理，要求在处理当前对象的时候要同时考虑处理前面对象时所产生的结果。但在本章之前介绍的神经网络都没有提供这种处理机制，因此需要构造一种能够综合前面结果的神经网络</a:t>
            </a:r>
            <a:r>
              <a:rPr lang="en-US" altLang="zh-CN" sz="2200" dirty="0"/>
              <a:t>——</a:t>
            </a:r>
            <a:r>
              <a:rPr lang="zh-CN" altLang="en-US" sz="2200" dirty="0"/>
              <a:t>这就是</a:t>
            </a:r>
            <a:r>
              <a:rPr lang="zh-CN" altLang="en-US" sz="2200" b="1" dirty="0"/>
              <a:t>循环神经网络</a:t>
            </a:r>
            <a:r>
              <a:rPr lang="zh-CN" altLang="en-US" sz="2200" dirty="0"/>
              <a:t>。</a:t>
            </a:r>
          </a:p>
          <a:p>
            <a:endParaRPr lang="zh-CN" altLang="en-US" sz="2200" dirty="0"/>
          </a:p>
        </p:txBody>
      </p:sp>
    </p:spTree>
    <p:extLst>
      <p:ext uri="{BB962C8B-B14F-4D97-AF65-F5344CB8AC3E}">
        <p14:creationId xmlns:p14="http://schemas.microsoft.com/office/powerpoint/2010/main" val="112731046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7.2 </a:t>
            </a:r>
            <a:r>
              <a:rPr lang="zh-CN" altLang="en-US" sz="3200" b="1" dirty="0">
                <a:solidFill>
                  <a:prstClr val="white"/>
                </a:solidFill>
                <a:latin typeface="微软雅黑" panose="020B0503020204020204" pitchFamily="34" charset="-122"/>
                <a:ea typeface="微软雅黑" panose="020B0503020204020204" pitchFamily="34" charset="-122"/>
              </a:rPr>
              <a:t>循环神经网络</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7.2.1 </a:t>
            </a:r>
            <a:r>
              <a:rPr lang="zh-CN" altLang="en-US" sz="2800" b="1" dirty="0">
                <a:solidFill>
                  <a:srgbClr val="C00000"/>
                </a:solidFill>
              </a:rPr>
              <a:t>循环神经网络的基本结构</a:t>
            </a:r>
            <a:endParaRPr lang="zh-CN" altLang="zh-CN" sz="2800" b="1" dirty="0">
              <a:solidFill>
                <a:srgbClr val="C00000"/>
              </a:solidFill>
            </a:endParaRPr>
          </a:p>
        </p:txBody>
      </p:sp>
      <p:sp>
        <p:nvSpPr>
          <p:cNvPr id="2" name="矩形 1">
            <a:extLst>
              <a:ext uri="{FF2B5EF4-FFF2-40B4-BE49-F238E27FC236}">
                <a16:creationId xmlns:a16="http://schemas.microsoft.com/office/drawing/2014/main" id="{8DD1962F-D751-41A7-88D5-5A00E9710C28}"/>
              </a:ext>
            </a:extLst>
          </p:cNvPr>
          <p:cNvSpPr/>
          <p:nvPr/>
        </p:nvSpPr>
        <p:spPr>
          <a:xfrm>
            <a:off x="371475" y="1914423"/>
            <a:ext cx="5544133" cy="3262432"/>
          </a:xfrm>
          <a:prstGeom prst="rect">
            <a:avLst/>
          </a:prstGeom>
        </p:spPr>
        <p:txBody>
          <a:bodyPr wrap="square">
            <a:spAutoFit/>
          </a:bodyPr>
          <a:lstStyle/>
          <a:p>
            <a:r>
              <a:rPr lang="zh-CN" altLang="en-US" sz="2200" dirty="0"/>
              <a:t>一个含有一层隐含层的全连接网络可以用右图</a:t>
            </a:r>
            <a:r>
              <a:rPr lang="en-US" altLang="zh-CN" sz="2200" dirty="0"/>
              <a:t>(a)</a:t>
            </a:r>
            <a:r>
              <a:rPr lang="zh-CN" altLang="en-US" sz="2200" dirty="0"/>
              <a:t>表示，其中</a:t>
            </a:r>
            <a:r>
              <a:rPr lang="en-US" altLang="zh-CN" sz="2200" dirty="0"/>
              <a:t>U </a:t>
            </a:r>
            <a:r>
              <a:rPr lang="zh-CN" altLang="en-US" sz="2200" dirty="0"/>
              <a:t>和</a:t>
            </a:r>
            <a:r>
              <a:rPr lang="en-US" altLang="zh-CN" sz="2200" dirty="0"/>
              <a:t>V </a:t>
            </a:r>
            <a:r>
              <a:rPr lang="zh-CN" altLang="en-US" sz="2200" dirty="0"/>
              <a:t>分别表示输入层到隐含层之间和隐含层到输出层之间的参数构成的二维矩阵。右图</a:t>
            </a:r>
            <a:r>
              <a:rPr lang="en-US" altLang="zh-CN" sz="2200" dirty="0"/>
              <a:t>(b)</a:t>
            </a:r>
            <a:r>
              <a:rPr lang="zh-CN" altLang="en-US" sz="2200" dirty="0"/>
              <a:t>为其压缩式表示。</a:t>
            </a:r>
            <a:endParaRPr lang="en-US" altLang="zh-CN" sz="2200" dirty="0"/>
          </a:p>
          <a:p>
            <a:endParaRPr lang="en-US" altLang="zh-CN" sz="800" dirty="0"/>
          </a:p>
          <a:p>
            <a:r>
              <a:rPr lang="zh-CN" altLang="en-US" sz="2200" dirty="0"/>
              <a:t>令𝒙</a:t>
            </a:r>
            <a:r>
              <a:rPr lang="en-US" altLang="zh-CN" sz="2200" dirty="0"/>
              <a:t>={</a:t>
            </a:r>
            <a:r>
              <a:rPr lang="zh-CN" altLang="en-US" sz="2200" dirty="0"/>
              <a:t>𝑥</a:t>
            </a:r>
            <a:r>
              <a:rPr lang="en-US" altLang="zh-CN" sz="2200" dirty="0"/>
              <a:t>_1,</a:t>
            </a:r>
            <a:r>
              <a:rPr lang="zh-CN" altLang="en-US" sz="2200" dirty="0"/>
              <a:t>𝑥</a:t>
            </a:r>
            <a:r>
              <a:rPr lang="en-US" altLang="zh-CN" sz="2200" dirty="0"/>
              <a:t>_2,...,</a:t>
            </a:r>
            <a:r>
              <a:rPr lang="zh-CN" altLang="en-US" sz="2200" dirty="0"/>
              <a:t>𝑥</a:t>
            </a:r>
            <a:r>
              <a:rPr lang="en-US" altLang="zh-CN" sz="2200" dirty="0"/>
              <a:t>_</a:t>
            </a:r>
            <a:r>
              <a:rPr lang="zh-CN" altLang="en-US" sz="2200" dirty="0"/>
              <a:t>𝑛</a:t>
            </a:r>
            <a:r>
              <a:rPr lang="en-US" altLang="zh-CN" sz="2200" dirty="0"/>
              <a:t>},</a:t>
            </a:r>
            <a:r>
              <a:rPr lang="zh-CN" altLang="en-US" sz="2200" dirty="0"/>
              <a:t>𝒚</a:t>
            </a:r>
            <a:r>
              <a:rPr lang="en-US" altLang="zh-CN" sz="2200" dirty="0"/>
              <a:t>={</a:t>
            </a:r>
            <a:r>
              <a:rPr lang="zh-CN" altLang="en-US" sz="2200" dirty="0"/>
              <a:t>𝑦</a:t>
            </a:r>
            <a:r>
              <a:rPr lang="en-US" altLang="zh-CN" sz="2200" dirty="0"/>
              <a:t>_1,</a:t>
            </a:r>
            <a:r>
              <a:rPr lang="zh-CN" altLang="en-US" sz="2200" dirty="0"/>
              <a:t>𝑦</a:t>
            </a:r>
            <a:r>
              <a:rPr lang="en-US" altLang="zh-CN" sz="2200" dirty="0"/>
              <a:t>_2,...,</a:t>
            </a:r>
            <a:r>
              <a:rPr lang="zh-CN" altLang="en-US" sz="2200" dirty="0"/>
              <a:t>𝑦</a:t>
            </a:r>
            <a:r>
              <a:rPr lang="en-US" altLang="zh-CN" sz="2200" dirty="0"/>
              <a:t>_</a:t>
            </a:r>
            <a:r>
              <a:rPr lang="zh-CN" altLang="en-US" sz="2200" dirty="0"/>
              <a:t>𝑚</a:t>
            </a:r>
            <a:r>
              <a:rPr lang="en-US" altLang="zh-CN" sz="2200" dirty="0"/>
              <a:t>}</a:t>
            </a:r>
            <a:r>
              <a:rPr lang="zh-CN" altLang="en-US" sz="2200" dirty="0"/>
              <a:t>以及𝑎</a:t>
            </a:r>
            <a:r>
              <a:rPr lang="en-US" altLang="zh-CN" sz="2200" dirty="0"/>
              <a:t>={</a:t>
            </a:r>
            <a:r>
              <a:rPr lang="zh-CN" altLang="en-US" sz="2200" dirty="0"/>
              <a:t>𝑎</a:t>
            </a:r>
            <a:r>
              <a:rPr lang="en-US" altLang="zh-CN" sz="2200" dirty="0"/>
              <a:t>_1,</a:t>
            </a:r>
            <a:r>
              <a:rPr lang="zh-CN" altLang="en-US" sz="2200" dirty="0"/>
              <a:t>𝑎</a:t>
            </a:r>
            <a:r>
              <a:rPr lang="en-US" altLang="zh-CN" sz="2200" dirty="0"/>
              <a:t>_2,...,</a:t>
            </a:r>
            <a:r>
              <a:rPr lang="zh-CN" altLang="en-US" sz="2200" dirty="0"/>
              <a:t>𝑎</a:t>
            </a:r>
            <a:r>
              <a:rPr lang="en-US" altLang="zh-CN" sz="2200" dirty="0"/>
              <a:t>_</a:t>
            </a:r>
            <a:r>
              <a:rPr lang="zh-CN" altLang="en-US" sz="2200" dirty="0"/>
              <a:t>𝑠</a:t>
            </a:r>
            <a:r>
              <a:rPr lang="en-US" altLang="zh-CN" sz="2200" dirty="0"/>
              <a:t>},</a:t>
            </a:r>
            <a:r>
              <a:rPr lang="zh-CN" altLang="en-US" sz="2200" dirty="0"/>
              <a:t>并用和</a:t>
            </a:r>
            <a:r>
              <a:rPr lang="en-US" altLang="zh-CN" sz="2200" dirty="0"/>
              <a:t>g </a:t>
            </a:r>
            <a:r>
              <a:rPr lang="zh-CN" altLang="en-US" sz="2200" dirty="0"/>
              <a:t>分别表示隐含层和输出层的激活函数，则该网络的前向计算过程可以表示为：</a:t>
            </a:r>
          </a:p>
          <a:p>
            <a:endParaRPr lang="zh-CN" altLang="en-US" sz="2200" dirty="0"/>
          </a:p>
        </p:txBody>
      </p:sp>
      <p:pic>
        <p:nvPicPr>
          <p:cNvPr id="4" name="图片 3">
            <a:extLst>
              <a:ext uri="{FF2B5EF4-FFF2-40B4-BE49-F238E27FC236}">
                <a16:creationId xmlns:a16="http://schemas.microsoft.com/office/drawing/2014/main" id="{8444F079-7B28-4D3D-9925-96D939E10AB4}"/>
              </a:ext>
            </a:extLst>
          </p:cNvPr>
          <p:cNvPicPr>
            <a:picLocks noChangeAspect="1"/>
          </p:cNvPicPr>
          <p:nvPr/>
        </p:nvPicPr>
        <p:blipFill rotWithShape="1">
          <a:blip r:embed="rId3"/>
          <a:srcRect l="4395" t="444" r="3261" b="-444"/>
          <a:stretch/>
        </p:blipFill>
        <p:spPr>
          <a:xfrm>
            <a:off x="5731854" y="1311865"/>
            <a:ext cx="6460146" cy="4775323"/>
          </a:xfrm>
          <a:prstGeom prst="rect">
            <a:avLst/>
          </a:prstGeom>
        </p:spPr>
      </p:pic>
      <p:pic>
        <p:nvPicPr>
          <p:cNvPr id="9" name="图片 8">
            <a:extLst>
              <a:ext uri="{FF2B5EF4-FFF2-40B4-BE49-F238E27FC236}">
                <a16:creationId xmlns:a16="http://schemas.microsoft.com/office/drawing/2014/main" id="{B8235DB9-87ED-4F37-8812-B5AD70F8D5B3}"/>
              </a:ext>
            </a:extLst>
          </p:cNvPr>
          <p:cNvPicPr>
            <a:picLocks noChangeAspect="1"/>
          </p:cNvPicPr>
          <p:nvPr/>
        </p:nvPicPr>
        <p:blipFill>
          <a:blip r:embed="rId4"/>
          <a:stretch>
            <a:fillRect/>
          </a:stretch>
        </p:blipFill>
        <p:spPr>
          <a:xfrm>
            <a:off x="1991178" y="5019446"/>
            <a:ext cx="1787722" cy="795536"/>
          </a:xfrm>
          <a:prstGeom prst="rect">
            <a:avLst/>
          </a:prstGeom>
        </p:spPr>
      </p:pic>
      <p:sp>
        <p:nvSpPr>
          <p:cNvPr id="11" name="矩形 10">
            <a:extLst>
              <a:ext uri="{FF2B5EF4-FFF2-40B4-BE49-F238E27FC236}">
                <a16:creationId xmlns:a16="http://schemas.microsoft.com/office/drawing/2014/main" id="{DDBB5B84-5319-4323-B976-83EB6B293CCD}"/>
              </a:ext>
            </a:extLst>
          </p:cNvPr>
          <p:cNvSpPr/>
          <p:nvPr/>
        </p:nvSpPr>
        <p:spPr>
          <a:xfrm>
            <a:off x="289671" y="6009639"/>
            <a:ext cx="6340197" cy="430887"/>
          </a:xfrm>
          <a:prstGeom prst="rect">
            <a:avLst/>
          </a:prstGeom>
        </p:spPr>
        <p:txBody>
          <a:bodyPr wrap="none">
            <a:spAutoFit/>
          </a:bodyPr>
          <a:lstStyle/>
          <a:p>
            <a:r>
              <a:rPr lang="en-US" altLang="zh-CN" sz="2200" b="1" dirty="0" err="1"/>
              <a:t>b</a:t>
            </a:r>
            <a:r>
              <a:rPr lang="en-US" altLang="zh-CN" sz="2200" b="1" baseline="-25000" dirty="0" err="1"/>
              <a:t>h</a:t>
            </a:r>
            <a:r>
              <a:rPr lang="en-US" altLang="zh-CN" sz="2200" dirty="0"/>
              <a:t> </a:t>
            </a:r>
            <a:r>
              <a:rPr lang="zh-CN" altLang="en-US" sz="2200" dirty="0"/>
              <a:t>和</a:t>
            </a:r>
            <a:r>
              <a:rPr lang="en-US" altLang="zh-CN" sz="2200" b="1" dirty="0" err="1"/>
              <a:t>b</a:t>
            </a:r>
            <a:r>
              <a:rPr lang="en-US" altLang="zh-CN" sz="2200" b="1" baseline="-25000" dirty="0" err="1"/>
              <a:t>o</a:t>
            </a:r>
            <a:r>
              <a:rPr lang="en-US" altLang="zh-CN" sz="2200" dirty="0"/>
              <a:t> </a:t>
            </a:r>
            <a:r>
              <a:rPr lang="zh-CN" altLang="en-US" sz="2200" dirty="0"/>
              <a:t>分别表示隐含层和输出层的偏置项向量。</a:t>
            </a:r>
          </a:p>
        </p:txBody>
      </p:sp>
    </p:spTree>
    <p:extLst>
      <p:ext uri="{BB962C8B-B14F-4D97-AF65-F5344CB8AC3E}">
        <p14:creationId xmlns:p14="http://schemas.microsoft.com/office/powerpoint/2010/main" val="427687637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7.2 </a:t>
            </a:r>
            <a:r>
              <a:rPr lang="zh-CN" altLang="en-US" sz="3200" b="1" dirty="0">
                <a:solidFill>
                  <a:prstClr val="white"/>
                </a:solidFill>
                <a:latin typeface="微软雅黑" panose="020B0503020204020204" pitchFamily="34" charset="-122"/>
                <a:ea typeface="微软雅黑" panose="020B0503020204020204" pitchFamily="34" charset="-122"/>
              </a:rPr>
              <a:t>循环神经网络</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7.2.1 </a:t>
            </a:r>
            <a:r>
              <a:rPr lang="zh-CN" altLang="en-US" sz="2800" b="1" dirty="0">
                <a:solidFill>
                  <a:srgbClr val="C00000"/>
                </a:solidFill>
              </a:rPr>
              <a:t>循环神经网络的基本结构</a:t>
            </a:r>
            <a:endParaRPr lang="zh-CN" altLang="zh-CN" sz="2800" b="1" dirty="0">
              <a:solidFill>
                <a:srgbClr val="C00000"/>
              </a:solidFill>
            </a:endParaRPr>
          </a:p>
        </p:txBody>
      </p:sp>
      <p:sp>
        <p:nvSpPr>
          <p:cNvPr id="3" name="矩形 2">
            <a:extLst>
              <a:ext uri="{FF2B5EF4-FFF2-40B4-BE49-F238E27FC236}">
                <a16:creationId xmlns:a16="http://schemas.microsoft.com/office/drawing/2014/main" id="{59234398-1709-45C8-9DE0-900FF002A316}"/>
              </a:ext>
            </a:extLst>
          </p:cNvPr>
          <p:cNvSpPr/>
          <p:nvPr/>
        </p:nvSpPr>
        <p:spPr>
          <a:xfrm>
            <a:off x="327378" y="1899235"/>
            <a:ext cx="4356716" cy="4616648"/>
          </a:xfrm>
          <a:prstGeom prst="rect">
            <a:avLst/>
          </a:prstGeom>
        </p:spPr>
        <p:txBody>
          <a:bodyPr wrap="square">
            <a:spAutoFit/>
          </a:bodyPr>
          <a:lstStyle/>
          <a:p>
            <a:r>
              <a:rPr lang="zh-CN" altLang="en-US" sz="2200" b="1" dirty="0"/>
              <a:t>结果图解</a:t>
            </a:r>
            <a:r>
              <a:rPr lang="zh-CN" altLang="en-US" sz="2200" dirty="0"/>
              <a:t>：为了使神经网络能够接受上一对象处理时形成的结果，以便用于综合处理当前的输入对象，需要隐含层节点加上一个从其输出到其输入的一个“</a:t>
            </a:r>
            <a:r>
              <a:rPr lang="zh-CN" altLang="en-US" sz="2200" b="1" dirty="0"/>
              <a:t>闭环</a:t>
            </a:r>
            <a:r>
              <a:rPr lang="zh-CN" altLang="en-US" sz="2200" dirty="0"/>
              <a:t>”</a:t>
            </a:r>
            <a:r>
              <a:rPr lang="en-US" altLang="zh-CN" sz="2200" dirty="0"/>
              <a:t> </a:t>
            </a:r>
            <a:r>
              <a:rPr lang="zh-CN" altLang="en-US" sz="2200" dirty="0"/>
              <a:t>图</a:t>
            </a:r>
            <a:r>
              <a:rPr lang="en-US" altLang="zh-CN" sz="2200" dirty="0"/>
              <a:t>(a)</a:t>
            </a:r>
            <a:r>
              <a:rPr lang="zh-CN" altLang="en-US" sz="2200" dirty="0"/>
              <a:t>所示。它实际上就是一个</a:t>
            </a:r>
            <a:r>
              <a:rPr lang="zh-CN" altLang="en-US" sz="2200" b="1" dirty="0"/>
              <a:t>全连接网络层</a:t>
            </a:r>
            <a:r>
              <a:rPr lang="zh-CN" altLang="en-US" sz="2200" dirty="0"/>
              <a:t>，其作用是将上一次处理时形成的输出乘以参数矩阵</a:t>
            </a:r>
            <a:r>
              <a:rPr lang="en-US" altLang="zh-CN" sz="2200" b="1" dirty="0"/>
              <a:t>W</a:t>
            </a:r>
            <a:r>
              <a:rPr lang="en-US" altLang="zh-CN" sz="2200" dirty="0"/>
              <a:t> </a:t>
            </a:r>
            <a:r>
              <a:rPr lang="zh-CN" altLang="en-US" sz="2200" dirty="0"/>
              <a:t>后加到当前的输入上去。</a:t>
            </a:r>
            <a:endParaRPr lang="en-US" altLang="zh-CN" sz="2200" dirty="0"/>
          </a:p>
          <a:p>
            <a:endParaRPr lang="en-US" altLang="zh-CN" sz="800" dirty="0"/>
          </a:p>
          <a:p>
            <a:r>
              <a:rPr lang="zh-CN" altLang="en-US" sz="2200" dirty="0"/>
              <a:t>图</a:t>
            </a:r>
            <a:r>
              <a:rPr lang="en-US" altLang="zh-CN" sz="2200" dirty="0"/>
              <a:t>(a)</a:t>
            </a:r>
            <a:r>
              <a:rPr lang="zh-CN" altLang="en-US" sz="2200" dirty="0"/>
              <a:t>所示的网络按照时间步展开，结果得到如图</a:t>
            </a:r>
            <a:r>
              <a:rPr lang="en-US" altLang="zh-CN" sz="2200" dirty="0"/>
              <a:t>(b)</a:t>
            </a:r>
            <a:r>
              <a:rPr lang="zh-CN" altLang="en-US" sz="2200" dirty="0"/>
              <a:t>所示的示意图，其中</a:t>
            </a:r>
            <a:r>
              <a:rPr lang="en-US" altLang="zh-CN" sz="2200" b="1" dirty="0" err="1"/>
              <a:t>x</a:t>
            </a:r>
            <a:r>
              <a:rPr lang="en-US" altLang="zh-CN" sz="2200" b="1" baseline="-25000" dirty="0" err="1"/>
              <a:t>t</a:t>
            </a:r>
            <a:r>
              <a:rPr lang="en-US" altLang="zh-CN" sz="2200" dirty="0"/>
              <a:t>, </a:t>
            </a:r>
            <a:r>
              <a:rPr lang="en-US" altLang="zh-CN" sz="2200" b="1" dirty="0" err="1"/>
              <a:t>y</a:t>
            </a:r>
            <a:r>
              <a:rPr lang="en-US" altLang="zh-CN" sz="2200" b="1" baseline="-25000" dirty="0" err="1"/>
              <a:t>t</a:t>
            </a:r>
            <a:r>
              <a:rPr lang="en-US" altLang="zh-CN" sz="2200" dirty="0"/>
              <a:t> </a:t>
            </a:r>
            <a:r>
              <a:rPr lang="zh-CN" altLang="en-US" sz="2200" dirty="0"/>
              <a:t>和</a:t>
            </a:r>
            <a:r>
              <a:rPr lang="en-US" altLang="zh-CN" sz="2200" b="1" dirty="0"/>
              <a:t>a</a:t>
            </a:r>
            <a:r>
              <a:rPr lang="en-US" altLang="zh-CN" sz="2200" b="1" baseline="-25000" dirty="0"/>
              <a:t>t</a:t>
            </a:r>
            <a:r>
              <a:rPr lang="en-US" altLang="zh-CN" sz="2200" dirty="0"/>
              <a:t> </a:t>
            </a:r>
            <a:r>
              <a:rPr lang="zh-CN" altLang="en-US" sz="2200" dirty="0"/>
              <a:t>表示在时间步</a:t>
            </a:r>
            <a:r>
              <a:rPr lang="en-US" altLang="zh-CN" sz="2200" dirty="0"/>
              <a:t>t </a:t>
            </a:r>
            <a:r>
              <a:rPr lang="zh-CN" altLang="en-US" sz="2200" dirty="0"/>
              <a:t>时的输入、输出和隐含层激活输出等。</a:t>
            </a:r>
          </a:p>
        </p:txBody>
      </p:sp>
      <p:pic>
        <p:nvPicPr>
          <p:cNvPr id="7" name="图片 6">
            <a:extLst>
              <a:ext uri="{FF2B5EF4-FFF2-40B4-BE49-F238E27FC236}">
                <a16:creationId xmlns:a16="http://schemas.microsoft.com/office/drawing/2014/main" id="{815003CA-27D5-40AF-B1F6-CB4B2B5FE697}"/>
              </a:ext>
            </a:extLst>
          </p:cNvPr>
          <p:cNvPicPr>
            <a:picLocks noChangeAspect="1"/>
          </p:cNvPicPr>
          <p:nvPr/>
        </p:nvPicPr>
        <p:blipFill>
          <a:blip r:embed="rId3"/>
          <a:stretch>
            <a:fillRect/>
          </a:stretch>
        </p:blipFill>
        <p:spPr>
          <a:xfrm>
            <a:off x="4719928" y="1818523"/>
            <a:ext cx="7386735" cy="3663462"/>
          </a:xfrm>
          <a:prstGeom prst="rect">
            <a:avLst/>
          </a:prstGeom>
        </p:spPr>
      </p:pic>
      <p:sp>
        <p:nvSpPr>
          <p:cNvPr id="8" name="矩形 7">
            <a:extLst>
              <a:ext uri="{FF2B5EF4-FFF2-40B4-BE49-F238E27FC236}">
                <a16:creationId xmlns:a16="http://schemas.microsoft.com/office/drawing/2014/main" id="{F251372F-7CF4-40E3-BED1-FA9682778328}"/>
              </a:ext>
            </a:extLst>
          </p:cNvPr>
          <p:cNvSpPr/>
          <p:nvPr/>
        </p:nvSpPr>
        <p:spPr>
          <a:xfrm>
            <a:off x="4576994" y="5715664"/>
            <a:ext cx="3038011" cy="369332"/>
          </a:xfrm>
          <a:prstGeom prst="rect">
            <a:avLst/>
          </a:prstGeom>
        </p:spPr>
        <p:txBody>
          <a:bodyPr wrap="none">
            <a:spAutoFit/>
          </a:bodyPr>
          <a:lstStyle/>
          <a:p>
            <a:r>
              <a:rPr lang="en-US" altLang="zh-CN" dirty="0">
                <a:latin typeface="TimesNewRomanPSMT"/>
              </a:rPr>
              <a:t>(a) </a:t>
            </a:r>
            <a:r>
              <a:rPr lang="zh-CN" altLang="en-US" dirty="0">
                <a:latin typeface="宋体" panose="02010600030101010101" pitchFamily="2" charset="-122"/>
                <a:ea typeface="宋体" panose="02010600030101010101" pitchFamily="2" charset="-122"/>
              </a:rPr>
              <a:t>循环神经网络的基本结构</a:t>
            </a:r>
            <a:endParaRPr lang="zh-CN" altLang="en-US" dirty="0"/>
          </a:p>
        </p:txBody>
      </p:sp>
      <p:sp>
        <p:nvSpPr>
          <p:cNvPr id="10" name="矩形 9">
            <a:extLst>
              <a:ext uri="{FF2B5EF4-FFF2-40B4-BE49-F238E27FC236}">
                <a16:creationId xmlns:a16="http://schemas.microsoft.com/office/drawing/2014/main" id="{581D9F2E-6B1B-436A-8DA2-AB7ADB64ACA4}"/>
              </a:ext>
            </a:extLst>
          </p:cNvPr>
          <p:cNvSpPr/>
          <p:nvPr/>
        </p:nvSpPr>
        <p:spPr>
          <a:xfrm>
            <a:off x="7615004" y="5715664"/>
            <a:ext cx="4664081" cy="369332"/>
          </a:xfrm>
          <a:prstGeom prst="rect">
            <a:avLst/>
          </a:prstGeom>
        </p:spPr>
        <p:txBody>
          <a:bodyPr wrap="square">
            <a:spAutoFit/>
          </a:bodyPr>
          <a:lstStyle/>
          <a:p>
            <a:r>
              <a:rPr lang="en-US" altLang="zh-CN" dirty="0">
                <a:latin typeface="TimesNewRomanPSMT"/>
              </a:rPr>
              <a:t>(b) </a:t>
            </a:r>
            <a:r>
              <a:rPr lang="zh-CN" altLang="en-US" dirty="0">
                <a:latin typeface="宋体" panose="02010600030101010101" pitchFamily="2" charset="-122"/>
                <a:ea typeface="宋体" panose="02010600030101010101" pitchFamily="2" charset="-122"/>
              </a:rPr>
              <a:t>按时间步展开的循环神经网络的逻辑结构</a:t>
            </a:r>
            <a:endParaRPr lang="zh-CN" altLang="en-US" dirty="0"/>
          </a:p>
        </p:txBody>
      </p:sp>
    </p:spTree>
    <p:extLst>
      <p:ext uri="{BB962C8B-B14F-4D97-AF65-F5344CB8AC3E}">
        <p14:creationId xmlns:p14="http://schemas.microsoft.com/office/powerpoint/2010/main" val="188184260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7.2 </a:t>
            </a:r>
            <a:r>
              <a:rPr lang="zh-CN" altLang="en-US" sz="3200" b="1" dirty="0">
                <a:solidFill>
                  <a:prstClr val="white"/>
                </a:solidFill>
                <a:latin typeface="微软雅黑" panose="020B0503020204020204" pitchFamily="34" charset="-122"/>
                <a:ea typeface="微软雅黑" panose="020B0503020204020204" pitchFamily="34" charset="-122"/>
              </a:rPr>
              <a:t>循环神经网络</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7.2.1 </a:t>
            </a:r>
            <a:r>
              <a:rPr lang="zh-CN" altLang="en-US" sz="2800" b="1" dirty="0">
                <a:solidFill>
                  <a:srgbClr val="C00000"/>
                </a:solidFill>
              </a:rPr>
              <a:t>循环神经网络的基本结构</a:t>
            </a:r>
            <a:endParaRPr lang="zh-CN" altLang="zh-CN" sz="2800" b="1" dirty="0">
              <a:solidFill>
                <a:srgbClr val="C00000"/>
              </a:solidFill>
            </a:endParaRPr>
          </a:p>
        </p:txBody>
      </p:sp>
      <p:sp>
        <p:nvSpPr>
          <p:cNvPr id="2" name="矩形 1">
            <a:extLst>
              <a:ext uri="{FF2B5EF4-FFF2-40B4-BE49-F238E27FC236}">
                <a16:creationId xmlns:a16="http://schemas.microsoft.com/office/drawing/2014/main" id="{6F512BF9-77C3-47E6-9976-8ED5B653E6A5}"/>
              </a:ext>
            </a:extLst>
          </p:cNvPr>
          <p:cNvSpPr/>
          <p:nvPr/>
        </p:nvSpPr>
        <p:spPr>
          <a:xfrm>
            <a:off x="276810" y="1899235"/>
            <a:ext cx="11625521" cy="769441"/>
          </a:xfrm>
          <a:prstGeom prst="rect">
            <a:avLst/>
          </a:prstGeom>
        </p:spPr>
        <p:txBody>
          <a:bodyPr wrap="square">
            <a:spAutoFit/>
          </a:bodyPr>
          <a:lstStyle/>
          <a:p>
            <a:r>
              <a:rPr lang="zh-CN" altLang="en-US" sz="2200" b="1" dirty="0"/>
              <a:t>循环神经网络计算</a:t>
            </a:r>
            <a:r>
              <a:rPr lang="zh-CN" altLang="en-US" sz="2200" dirty="0"/>
              <a:t>：假设构建的循环神经网络用于处理长度为</a:t>
            </a:r>
            <a:r>
              <a:rPr lang="en-US" altLang="zh-CN" sz="2200" dirty="0"/>
              <a:t>T </a:t>
            </a:r>
            <a:r>
              <a:rPr lang="zh-CN" altLang="en-US" sz="2200" dirty="0"/>
              <a:t>的序列，则在计算时间步</a:t>
            </a:r>
            <a:r>
              <a:rPr lang="en-US" altLang="zh-CN" sz="2200" dirty="0"/>
              <a:t>t </a:t>
            </a:r>
            <a:r>
              <a:rPr lang="zh-CN" altLang="en-US" sz="2200" dirty="0"/>
              <a:t>的激活输出</a:t>
            </a:r>
            <a:r>
              <a:rPr lang="en-US" altLang="zh-CN" sz="2200" dirty="0"/>
              <a:t>at</a:t>
            </a:r>
            <a:r>
              <a:rPr lang="zh-CN" altLang="en-US" sz="2200" dirty="0"/>
              <a:t>时，需要前面的</a:t>
            </a:r>
            <a:r>
              <a:rPr lang="en-US" altLang="zh-CN" sz="2200" dirty="0"/>
              <a:t>T-1 </a:t>
            </a:r>
            <a:r>
              <a:rPr lang="zh-CN" altLang="en-US" sz="2200" dirty="0"/>
              <a:t>个隐含层的输出。</a:t>
            </a:r>
            <a:r>
              <a:rPr lang="en-US" altLang="zh-CN" sz="2200" dirty="0"/>
              <a:t>at </a:t>
            </a:r>
            <a:r>
              <a:rPr lang="zh-CN" altLang="en-US" sz="2200" dirty="0"/>
              <a:t>的计算过程如下：</a:t>
            </a:r>
          </a:p>
        </p:txBody>
      </p:sp>
      <p:pic>
        <p:nvPicPr>
          <p:cNvPr id="4" name="图片 3">
            <a:extLst>
              <a:ext uri="{FF2B5EF4-FFF2-40B4-BE49-F238E27FC236}">
                <a16:creationId xmlns:a16="http://schemas.microsoft.com/office/drawing/2014/main" id="{3B630796-17EC-4DFC-8D02-30811A4F0799}"/>
              </a:ext>
            </a:extLst>
          </p:cNvPr>
          <p:cNvPicPr>
            <a:picLocks noChangeAspect="1"/>
          </p:cNvPicPr>
          <p:nvPr/>
        </p:nvPicPr>
        <p:blipFill>
          <a:blip r:embed="rId3"/>
          <a:stretch>
            <a:fillRect/>
          </a:stretch>
        </p:blipFill>
        <p:spPr>
          <a:xfrm>
            <a:off x="1907750" y="2668676"/>
            <a:ext cx="7387825" cy="1653723"/>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D053B14-DF16-426F-AA1B-8B8E8A11C9C0}"/>
                  </a:ext>
                </a:extLst>
              </p:cNvPr>
              <p:cNvSpPr/>
              <p:nvPr/>
            </p:nvSpPr>
            <p:spPr>
              <a:xfrm>
                <a:off x="353218" y="4202371"/>
                <a:ext cx="11485563" cy="2437142"/>
              </a:xfrm>
              <a:prstGeom prst="rect">
                <a:avLst/>
              </a:prstGeom>
            </p:spPr>
            <p:txBody>
              <a:bodyPr wrap="square">
                <a:spAutoFit/>
              </a:bodyPr>
              <a:lstStyle/>
              <a:p>
                <a:r>
                  <a:rPr lang="zh-CN" altLang="en-US" sz="2200" dirty="0"/>
                  <a:t>其中，</a:t>
                </a:r>
                <a:r>
                  <a:rPr lang="en-US" altLang="zh-CN" sz="2200" b="1" dirty="0" err="1"/>
                  <a:t>b</a:t>
                </a:r>
                <a:r>
                  <a:rPr lang="en-US" altLang="zh-CN" sz="2200" baseline="-25000" dirty="0" err="1"/>
                  <a:t>h</a:t>
                </a:r>
                <a:r>
                  <a:rPr lang="en-US" altLang="zh-CN" sz="2200" dirty="0"/>
                  <a:t> </a:t>
                </a:r>
                <a:r>
                  <a:rPr lang="zh-CN" altLang="en-US" sz="2200" dirty="0"/>
                  <a:t>和</a:t>
                </a:r>
                <a:r>
                  <a:rPr lang="en-US" altLang="zh-CN" sz="2200" b="1" dirty="0" err="1"/>
                  <a:t>b</a:t>
                </a:r>
                <a:r>
                  <a:rPr lang="en-US" altLang="zh-CN" sz="2200" baseline="-25000" dirty="0" err="1"/>
                  <a:t>w</a:t>
                </a:r>
                <a:r>
                  <a:rPr lang="en-US" altLang="zh-CN" sz="2200" dirty="0"/>
                  <a:t> </a:t>
                </a:r>
                <a:r>
                  <a:rPr lang="zh-CN" altLang="en-US" sz="2200" dirty="0"/>
                  <a:t>分别为隐含层和“延迟器”层的偏置项向量，它们也是待学习的参数。</a:t>
                </a:r>
                <a:endParaRPr lang="en-US" altLang="zh-CN" sz="2200" dirty="0"/>
              </a:p>
              <a:p>
                <a:endParaRPr lang="en-US" altLang="zh-CN" sz="800" dirty="0"/>
              </a:p>
              <a:p>
                <a:r>
                  <a:rPr lang="zh-CN" altLang="en-US" sz="2200" dirty="0"/>
                  <a:t>在往回计算到第</a:t>
                </a:r>
                <a:r>
                  <a:rPr lang="en-US" altLang="zh-CN" sz="2200" dirty="0"/>
                  <a:t>T </a:t>
                </a:r>
                <a:r>
                  <a:rPr lang="zh-CN" altLang="en-US" sz="2200" dirty="0"/>
                  <a:t>个隐含层时（从</a:t>
                </a:r>
                <a:r>
                  <a:rPr lang="en-US" altLang="zh-CN" sz="2200" dirty="0"/>
                  <a:t>t </a:t>
                </a:r>
                <a:r>
                  <a:rPr lang="zh-CN" altLang="en-US" sz="2200" dirty="0"/>
                  <a:t>开始数），其输入为</a:t>
                </a:r>
                <a14:m>
                  <m:oMath xmlns:m="http://schemas.openxmlformats.org/officeDocument/2006/math">
                    <m:sSub>
                      <m:sSubPr>
                        <m:ctrlPr>
                          <a:rPr lang="zh-CN"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𝑇</m:t>
                        </m:r>
                        <m:r>
                          <a:rPr lang="en-US" altLang="zh-CN" sz="2400" i="1">
                            <a:latin typeface="Cambria Math" panose="02040503050406030204" pitchFamily="18" charset="0"/>
                          </a:rPr>
                          <m:t>+</m:t>
                        </m:r>
                        <m:r>
                          <a:rPr lang="en-US" altLang="zh-CN" sz="2400" i="1">
                            <a:latin typeface="Cambria Math" panose="02040503050406030204" pitchFamily="18" charset="0"/>
                          </a:rPr>
                          <m:t>1</m:t>
                        </m:r>
                      </m:sub>
                    </m:sSub>
                  </m:oMath>
                </a14:m>
                <a:r>
                  <a:rPr lang="zh-CN" altLang="en-US" sz="2200" dirty="0"/>
                  <a:t>，激活输出为</a:t>
                </a:r>
                <a14:m>
                  <m:oMath xmlns:m="http://schemas.openxmlformats.org/officeDocument/2006/math">
                    <m:sSub>
                      <m:sSubPr>
                        <m:ctrlPr>
                          <a:rPr lang="zh-CN" altLang="zh-CN" sz="2400"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𝑇</m:t>
                        </m:r>
                        <m:r>
                          <a:rPr lang="en-US" altLang="zh-CN" sz="2400" i="1">
                            <a:latin typeface="Cambria Math" panose="02040503050406030204" pitchFamily="18" charset="0"/>
                          </a:rPr>
                          <m:t>+</m:t>
                        </m:r>
                        <m:r>
                          <a:rPr lang="en-US" altLang="zh-CN" sz="2400" i="1">
                            <a:latin typeface="Cambria Math" panose="02040503050406030204" pitchFamily="18" charset="0"/>
                          </a:rPr>
                          <m:t>1</m:t>
                        </m:r>
                      </m:sub>
                    </m:sSub>
                  </m:oMath>
                </a14:m>
                <a:r>
                  <a:rPr lang="zh-CN" altLang="en-US" sz="2200" dirty="0"/>
                  <a:t>，同时需要前一个隐含层的输出</a:t>
                </a:r>
                <a14:m>
                  <m:oMath xmlns:m="http://schemas.openxmlformats.org/officeDocument/2006/math">
                    <m:sSub>
                      <m:sSubPr>
                        <m:ctrlPr>
                          <a:rPr lang="zh-CN" altLang="zh-CN" sz="2400"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𝑇</m:t>
                        </m:r>
                      </m:sub>
                    </m:sSub>
                  </m:oMath>
                </a14:m>
                <a:r>
                  <a:rPr lang="zh-CN" altLang="en-US" sz="2200" dirty="0"/>
                  <a:t>（最初的</a:t>
                </a:r>
                <a:r>
                  <a:rPr lang="en-US" altLang="zh-CN" sz="2200" dirty="0"/>
                  <a:t>a0 </a:t>
                </a:r>
                <a:r>
                  <a:rPr lang="zh-CN" altLang="en-US" sz="2200" dirty="0"/>
                  <a:t>通过随机初始化产生）。</a:t>
                </a:r>
                <a:endParaRPr lang="en-US" altLang="zh-CN" sz="2200" dirty="0"/>
              </a:p>
              <a:p>
                <a:endParaRPr lang="en-US" altLang="zh-CN" sz="800" dirty="0"/>
              </a:p>
              <a:p>
                <a:r>
                  <a:rPr lang="zh-CN" altLang="en-US" sz="2200" dirty="0"/>
                  <a:t>越靠前的</a:t>
                </a:r>
                <a14:m>
                  <m:oMath xmlns:m="http://schemas.openxmlformats.org/officeDocument/2006/math">
                    <m:sSub>
                      <m:sSubPr>
                        <m:ctrlPr>
                          <a:rPr lang="zh-CN" altLang="zh-CN" sz="2400"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i="1">
                            <a:latin typeface="Cambria Math" panose="02040503050406030204" pitchFamily="18" charset="0"/>
                          </a:rPr>
                          <m:t>𝑡</m:t>
                        </m:r>
                        <m:r>
                          <m:rPr>
                            <m:nor/>
                          </m:rPr>
                          <a:rPr lang="en-US" altLang="zh-CN" sz="2400" i="1"/>
                          <m:t>−</m:t>
                        </m:r>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0</m:t>
                    </m:r>
                    <m:r>
                      <a:rPr lang="en-US" altLang="zh-CN" sz="2400" i="1">
                        <a:latin typeface="Cambria Math" panose="02040503050406030204" pitchFamily="18" charset="0"/>
                      </a:rPr>
                      <m:t>,</m:t>
                    </m:r>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𝑇</m:t>
                    </m:r>
                    <m:r>
                      <m:rPr>
                        <m:nor/>
                      </m:rPr>
                      <a:rPr lang="en-US" altLang="zh-CN" sz="2400" i="1"/>
                      <m:t>−</m:t>
                    </m:r>
                    <m:r>
                      <a:rPr lang="en-US" altLang="zh-CN" sz="2400" i="1">
                        <a:latin typeface="Cambria Math" panose="02040503050406030204" pitchFamily="18" charset="0"/>
                      </a:rPr>
                      <m:t>1</m:t>
                    </m:r>
                    <m:r>
                      <a:rPr lang="en-US" altLang="zh-CN" sz="2400" i="1">
                        <a:latin typeface="Cambria Math" panose="02040503050406030204" pitchFamily="18" charset="0"/>
                      </a:rPr>
                      <m:t>})</m:t>
                    </m:r>
                  </m:oMath>
                </a14:m>
                <a:r>
                  <a:rPr lang="zh-CN" altLang="en-US" sz="2200" dirty="0"/>
                  <a:t>其对当前</a:t>
                </a:r>
                <a:r>
                  <a:rPr lang="en-US" altLang="zh-CN" sz="2200" dirty="0"/>
                  <a:t>at </a:t>
                </a:r>
                <a:r>
                  <a:rPr lang="zh-CN" altLang="en-US" sz="2200" dirty="0"/>
                  <a:t>的影响就越小。如果</a:t>
                </a:r>
                <a:r>
                  <a:rPr lang="en-US" altLang="zh-CN" sz="2200" dirty="0"/>
                  <a:t>T </a:t>
                </a:r>
                <a:r>
                  <a:rPr lang="zh-CN" altLang="en-US" sz="2200" dirty="0"/>
                  <a:t>太大，那么这种影响几乎可以忽略不记。因此，这种循环神经网络对待处理的序列的</a:t>
                </a:r>
                <a:r>
                  <a:rPr lang="zh-CN" altLang="en-US" sz="2200" b="1" dirty="0"/>
                  <a:t>长度是有限制的</a:t>
                </a:r>
                <a:r>
                  <a:rPr lang="zh-CN" altLang="en-US" sz="2200" dirty="0"/>
                  <a:t>，即不能处理长度太长的序列，或者说不能处理长距离的依赖。</a:t>
                </a:r>
              </a:p>
            </p:txBody>
          </p:sp>
        </mc:Choice>
        <mc:Fallback xmlns="">
          <p:sp>
            <p:nvSpPr>
              <p:cNvPr id="6" name="矩形 5">
                <a:extLst>
                  <a:ext uri="{FF2B5EF4-FFF2-40B4-BE49-F238E27FC236}">
                    <a16:creationId xmlns:a16="http://schemas.microsoft.com/office/drawing/2014/main" id="{0D053B14-DF16-426F-AA1B-8B8E8A11C9C0}"/>
                  </a:ext>
                </a:extLst>
              </p:cNvPr>
              <p:cNvSpPr>
                <a:spLocks noRot="1" noChangeAspect="1" noMove="1" noResize="1" noEditPoints="1" noAdjustHandles="1" noChangeArrowheads="1" noChangeShapeType="1" noTextEdit="1"/>
              </p:cNvSpPr>
              <p:nvPr/>
            </p:nvSpPr>
            <p:spPr>
              <a:xfrm>
                <a:off x="353218" y="4202371"/>
                <a:ext cx="11485563" cy="2437142"/>
              </a:xfrm>
              <a:prstGeom prst="rect">
                <a:avLst/>
              </a:prstGeom>
              <a:blipFill>
                <a:blip r:embed="rId4"/>
                <a:stretch>
                  <a:fillRect l="-690" t="-1250" b="-4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745143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4" name="矩形 3">
            <a:extLst>
              <a:ext uri="{FF2B5EF4-FFF2-40B4-BE49-F238E27FC236}">
                <a16:creationId xmlns:a16="http://schemas.microsoft.com/office/drawing/2014/main" id="{B0E66C8F-DEE3-4976-B2CB-5D8DBCD64073}"/>
              </a:ext>
            </a:extLst>
          </p:cNvPr>
          <p:cNvSpPr/>
          <p:nvPr/>
        </p:nvSpPr>
        <p:spPr>
          <a:xfrm>
            <a:off x="1524000" y="5010561"/>
            <a:ext cx="10444480" cy="1384995"/>
          </a:xfrm>
          <a:prstGeom prst="rect">
            <a:avLst/>
          </a:prstGeom>
        </p:spPr>
        <p:txBody>
          <a:bodyPr wrap="square">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教材：</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蒙祖强，欧元汉 编著</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深度学习理论与应用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清华大</a:t>
            </a:r>
            <a:br>
              <a:rPr lang="en-US" altLang="zh-CN" sz="28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学出版社，</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2023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月</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书号</a:t>
            </a:r>
            <a:r>
              <a:rPr lang="en-US" altLang="zh-CN"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978-7-302-63508-6</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32763661-D098-48CD-96FB-579D637B02D4}"/>
              </a:ext>
            </a:extLst>
          </p:cNvPr>
          <p:cNvPicPr>
            <a:picLocks noChangeAspect="1"/>
          </p:cNvPicPr>
          <p:nvPr/>
        </p:nvPicPr>
        <p:blipFill rotWithShape="1">
          <a:blip r:embed="rId5"/>
          <a:srcRect l="18793" t="3704" r="17232" b="4677"/>
          <a:stretch/>
        </p:blipFill>
        <p:spPr>
          <a:xfrm>
            <a:off x="558800" y="279486"/>
            <a:ext cx="3236706" cy="4635341"/>
          </a:xfrm>
          <a:prstGeom prst="rect">
            <a:avLst/>
          </a:prstGeom>
        </p:spPr>
      </p:pic>
      <p:sp>
        <p:nvSpPr>
          <p:cNvPr id="5" name="矩形 4">
            <a:extLst>
              <a:ext uri="{FF2B5EF4-FFF2-40B4-BE49-F238E27FC236}">
                <a16:creationId xmlns:a16="http://schemas.microsoft.com/office/drawing/2014/main" id="{CE1412C1-CC05-4709-A5D7-B62A6D399976}"/>
              </a:ext>
            </a:extLst>
          </p:cNvPr>
          <p:cNvSpPr/>
          <p:nvPr/>
        </p:nvSpPr>
        <p:spPr>
          <a:xfrm>
            <a:off x="4286809" y="1775907"/>
            <a:ext cx="7708528" cy="2332690"/>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教学大纲</a:t>
            </a:r>
            <a:r>
              <a:rPr lang="zh-CN" altLang="en-US" sz="2500" b="1" dirty="0">
                <a:solidFill>
                  <a:srgbClr val="003366"/>
                </a:solidFill>
                <a:latin typeface="微软雅黑" panose="020B0503020204020204" pitchFamily="34" charset="-122"/>
                <a:ea typeface="微软雅黑" panose="020B0503020204020204" pitchFamily="34" charset="-122"/>
              </a:rPr>
              <a:t>：提供面向教育工程认证的教学大纲</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教学PPT</a:t>
            </a:r>
            <a:r>
              <a:rPr lang="zh-CN" altLang="en-US" sz="2500" b="1" dirty="0">
                <a:solidFill>
                  <a:srgbClr val="003366"/>
                </a:solidFill>
                <a:latin typeface="微软雅黑" panose="020B0503020204020204" pitchFamily="34" charset="-122"/>
                <a:ea typeface="微软雅黑" panose="020B0503020204020204" pitchFamily="34" charset="-122"/>
              </a:rPr>
              <a:t>：提供课堂教学用的PPT课件</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源代码</a:t>
            </a:r>
            <a:r>
              <a:rPr lang="zh-CN" altLang="en-US" sz="2500" b="1" dirty="0">
                <a:solidFill>
                  <a:srgbClr val="003366"/>
                </a:solidFill>
                <a:latin typeface="微软雅黑" panose="020B0503020204020204" pitchFamily="34" charset="-122"/>
                <a:ea typeface="微软雅黑" panose="020B0503020204020204" pitchFamily="34" charset="-122"/>
              </a:rPr>
              <a:t>：   提供教材涉及的全部源代码</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数据集</a:t>
            </a:r>
            <a:r>
              <a:rPr lang="zh-CN" altLang="en-US" sz="2500" b="1" dirty="0">
                <a:solidFill>
                  <a:srgbClr val="003366"/>
                </a:solidFill>
                <a:latin typeface="微软雅黑" panose="020B0503020204020204" pitchFamily="34" charset="-122"/>
                <a:ea typeface="微软雅黑" panose="020B0503020204020204" pitchFamily="34" charset="-122"/>
              </a:rPr>
              <a:t>：   提供教材示例、案例用到的全部数据集</a:t>
            </a:r>
          </a:p>
        </p:txBody>
      </p:sp>
      <p:sp>
        <p:nvSpPr>
          <p:cNvPr id="10" name="矩形 9">
            <a:extLst>
              <a:ext uri="{FF2B5EF4-FFF2-40B4-BE49-F238E27FC236}">
                <a16:creationId xmlns:a16="http://schemas.microsoft.com/office/drawing/2014/main" id="{88CC5941-FF0E-4E37-825A-02327ECA5B13}"/>
              </a:ext>
            </a:extLst>
          </p:cNvPr>
          <p:cNvSpPr/>
          <p:nvPr/>
        </p:nvSpPr>
        <p:spPr>
          <a:xfrm>
            <a:off x="3998706" y="4169760"/>
            <a:ext cx="8172974"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获取教学资源：</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003366"/>
                </a:solidFill>
                <a:latin typeface="微软雅黑" panose="020B0503020204020204" pitchFamily="34" charset="-122"/>
                <a:ea typeface="微软雅黑" panose="020B0503020204020204" pitchFamily="34" charset="-122"/>
              </a:rPr>
              <a:t>http://www.tup.tsinghua.edu.cn/booksCenter/book_09988101.html</a:t>
            </a:r>
          </a:p>
        </p:txBody>
      </p:sp>
      <p:sp>
        <p:nvSpPr>
          <p:cNvPr id="11" name="矩形 10">
            <a:extLst>
              <a:ext uri="{FF2B5EF4-FFF2-40B4-BE49-F238E27FC236}">
                <a16:creationId xmlns:a16="http://schemas.microsoft.com/office/drawing/2014/main" id="{437A65E9-8CA6-450D-AC27-E96DC7DE51A3}"/>
              </a:ext>
            </a:extLst>
          </p:cNvPr>
          <p:cNvSpPr/>
          <p:nvPr/>
        </p:nvSpPr>
        <p:spPr>
          <a:xfrm>
            <a:off x="4714540" y="321731"/>
            <a:ext cx="2557110" cy="984885"/>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5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教    材</a:t>
            </a:r>
            <a:endParaRPr lang="zh-CN" altLang="en-US" sz="5800" dirty="0">
              <a:solidFill>
                <a:schemeClr val="bg1"/>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5F7C5F19-C332-453A-A6CA-55514A3EAE76}"/>
              </a:ext>
            </a:extLst>
          </p:cNvPr>
          <p:cNvPicPr>
            <a:picLocks noChangeAspect="1"/>
          </p:cNvPicPr>
          <p:nvPr/>
        </p:nvPicPr>
        <p:blipFill>
          <a:blip r:embed="rId6"/>
          <a:stretch>
            <a:fillRect/>
          </a:stretch>
        </p:blipFill>
        <p:spPr>
          <a:xfrm>
            <a:off x="11004191" y="299446"/>
            <a:ext cx="1007170" cy="1007170"/>
          </a:xfrm>
          <a:prstGeom prst="rect">
            <a:avLst/>
          </a:prstGeom>
        </p:spPr>
      </p:pic>
      <p:sp>
        <p:nvSpPr>
          <p:cNvPr id="14" name="矩形 13">
            <a:extLst>
              <a:ext uri="{FF2B5EF4-FFF2-40B4-BE49-F238E27FC236}">
                <a16:creationId xmlns:a16="http://schemas.microsoft.com/office/drawing/2014/main" id="{98DAE826-E396-4458-A26B-8E0EB8DA03C3}"/>
              </a:ext>
            </a:extLst>
          </p:cNvPr>
          <p:cNvSpPr/>
          <p:nvPr/>
        </p:nvSpPr>
        <p:spPr>
          <a:xfrm>
            <a:off x="9767640" y="290953"/>
            <a:ext cx="1206071" cy="101566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000" b="1" dirty="0">
                <a:solidFill>
                  <a:schemeClr val="bg1"/>
                </a:solidFill>
              </a:rPr>
              <a:t>全国各大</a:t>
            </a:r>
          </a:p>
          <a:p>
            <a:r>
              <a:rPr lang="zh-CN" altLang="en-US" sz="2000" b="1" dirty="0">
                <a:solidFill>
                  <a:schemeClr val="bg1"/>
                </a:solidFill>
              </a:rPr>
              <a:t>书店网店</a:t>
            </a:r>
          </a:p>
          <a:p>
            <a:r>
              <a:rPr lang="zh-CN" altLang="en-US" sz="2000" b="1" dirty="0">
                <a:solidFill>
                  <a:schemeClr val="bg1"/>
                </a:solidFill>
              </a:rPr>
              <a:t>均有销售</a:t>
            </a:r>
          </a:p>
        </p:txBody>
      </p:sp>
    </p:spTree>
    <p:extLst>
      <p:ext uri="{BB962C8B-B14F-4D97-AF65-F5344CB8AC3E}">
        <p14:creationId xmlns:p14="http://schemas.microsoft.com/office/powerpoint/2010/main" val="3401576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7.2 </a:t>
            </a:r>
            <a:r>
              <a:rPr lang="zh-CN" altLang="en-US" sz="3200" b="1" dirty="0">
                <a:solidFill>
                  <a:prstClr val="white"/>
                </a:solidFill>
                <a:latin typeface="微软雅黑" panose="020B0503020204020204" pitchFamily="34" charset="-122"/>
                <a:ea typeface="微软雅黑" panose="020B0503020204020204" pitchFamily="34" charset="-122"/>
              </a:rPr>
              <a:t>循环神经网络</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7.2.2 </a:t>
            </a:r>
            <a:r>
              <a:rPr lang="zh-CN" altLang="en-US" sz="2800" b="1" dirty="0">
                <a:solidFill>
                  <a:srgbClr val="C00000"/>
                </a:solidFill>
              </a:rPr>
              <a:t>从“零”开始构建一个循环神经网络</a:t>
            </a:r>
            <a:endParaRPr lang="zh-CN" altLang="zh-CN" sz="2800" b="1" dirty="0">
              <a:solidFill>
                <a:srgbClr val="C00000"/>
              </a:solidFill>
            </a:endParaRPr>
          </a:p>
        </p:txBody>
      </p:sp>
      <p:sp>
        <p:nvSpPr>
          <p:cNvPr id="4" name="文本框 3">
            <a:extLst>
              <a:ext uri="{FF2B5EF4-FFF2-40B4-BE49-F238E27FC236}">
                <a16:creationId xmlns:a16="http://schemas.microsoft.com/office/drawing/2014/main" id="{69B883CF-E9D1-4CF6-A2A3-F22F41C314A9}"/>
              </a:ext>
            </a:extLst>
          </p:cNvPr>
          <p:cNvSpPr txBox="1"/>
          <p:nvPr/>
        </p:nvSpPr>
        <p:spPr>
          <a:xfrm>
            <a:off x="289671" y="2049449"/>
            <a:ext cx="7292077" cy="430887"/>
          </a:xfrm>
          <a:prstGeom prst="rect">
            <a:avLst/>
          </a:prstGeom>
          <a:noFill/>
        </p:spPr>
        <p:txBody>
          <a:bodyPr wrap="square" rtlCol="0">
            <a:spAutoFit/>
          </a:bodyPr>
          <a:lstStyle/>
          <a:p>
            <a:pPr>
              <a:spcBef>
                <a:spcPts val="600"/>
              </a:spcBef>
              <a:spcAft>
                <a:spcPts val="600"/>
              </a:spcAft>
            </a:pPr>
            <a:r>
              <a:rPr lang="zh-CN" altLang="zh-CN" sz="2200" b="1" dirty="0"/>
              <a:t>【例</a:t>
            </a:r>
            <a:r>
              <a:rPr lang="en-US" altLang="zh-CN" sz="2200" b="1" dirty="0"/>
              <a:t>7.2</a:t>
            </a:r>
            <a:r>
              <a:rPr lang="zh-CN" altLang="zh-CN" sz="2200" b="1" dirty="0"/>
              <a:t>】</a:t>
            </a:r>
            <a:r>
              <a:rPr lang="zh-CN" altLang="en-US" sz="2200" dirty="0"/>
              <a:t>预测某一国际航空公司每月旅客出行人数。</a:t>
            </a:r>
            <a:endParaRPr lang="zh-CN" altLang="zh-CN" sz="2200" dirty="0"/>
          </a:p>
        </p:txBody>
      </p:sp>
      <p:sp>
        <p:nvSpPr>
          <p:cNvPr id="2" name="矩形 1">
            <a:extLst>
              <a:ext uri="{FF2B5EF4-FFF2-40B4-BE49-F238E27FC236}">
                <a16:creationId xmlns:a16="http://schemas.microsoft.com/office/drawing/2014/main" id="{141D7770-8278-451C-8B92-02CDA2700C1F}"/>
              </a:ext>
            </a:extLst>
          </p:cNvPr>
          <p:cNvSpPr/>
          <p:nvPr/>
        </p:nvSpPr>
        <p:spPr>
          <a:xfrm>
            <a:off x="416767" y="2546970"/>
            <a:ext cx="11638384" cy="769441"/>
          </a:xfrm>
          <a:prstGeom prst="rect">
            <a:avLst/>
          </a:prstGeom>
        </p:spPr>
        <p:txBody>
          <a:bodyPr wrap="square">
            <a:spAutoFit/>
          </a:bodyPr>
          <a:lstStyle/>
          <a:p>
            <a:r>
              <a:rPr lang="zh-CN" altLang="en-US" sz="2200" dirty="0"/>
              <a:t>循环神经网络在结构比较简单，它只是比全连接网络多出一个“</a:t>
            </a:r>
            <a:r>
              <a:rPr lang="zh-CN" altLang="en-US" sz="2200" b="1" dirty="0"/>
              <a:t>延迟器</a:t>
            </a:r>
            <a:r>
              <a:rPr lang="zh-CN" altLang="en-US" sz="2200" dirty="0"/>
              <a:t>”。先构建一个全连接网络，其中输入层、隐含层和输出层中的节点数分别为</a:t>
            </a:r>
            <a:r>
              <a:rPr lang="en-US" altLang="zh-CN" sz="2200" dirty="0"/>
              <a:t>n, s </a:t>
            </a:r>
            <a:r>
              <a:rPr lang="zh-CN" altLang="en-US" sz="2200" dirty="0"/>
              <a:t>和</a:t>
            </a:r>
            <a:r>
              <a:rPr lang="en-US" altLang="zh-CN" sz="2200" dirty="0"/>
              <a:t>m</a:t>
            </a:r>
            <a:r>
              <a:rPr lang="zh-CN" altLang="en-US" sz="2200" dirty="0"/>
              <a:t>，代码如下：</a:t>
            </a:r>
          </a:p>
        </p:txBody>
      </p:sp>
      <p:sp>
        <p:nvSpPr>
          <p:cNvPr id="6" name="矩形 5">
            <a:extLst>
              <a:ext uri="{FF2B5EF4-FFF2-40B4-BE49-F238E27FC236}">
                <a16:creationId xmlns:a16="http://schemas.microsoft.com/office/drawing/2014/main" id="{F9BC42C0-BD26-488B-BFD0-2E45A2749C9E}"/>
              </a:ext>
            </a:extLst>
          </p:cNvPr>
          <p:cNvSpPr/>
          <p:nvPr/>
        </p:nvSpPr>
        <p:spPr>
          <a:xfrm>
            <a:off x="625539" y="3316411"/>
            <a:ext cx="6096000" cy="769441"/>
          </a:xfrm>
          <a:prstGeom prst="rect">
            <a:avLst/>
          </a:prstGeom>
        </p:spPr>
        <p:txBody>
          <a:bodyPr>
            <a:spAutoFit/>
          </a:bodyPr>
          <a:lstStyle/>
          <a:p>
            <a:r>
              <a:rPr lang="en-US" altLang="zh-CN" sz="2200" dirty="0" err="1">
                <a:solidFill>
                  <a:srgbClr val="00B050"/>
                </a:solidFill>
              </a:rPr>
              <a:t>self.U</a:t>
            </a:r>
            <a:r>
              <a:rPr lang="en-US" altLang="zh-CN" sz="2200" dirty="0">
                <a:solidFill>
                  <a:srgbClr val="00B050"/>
                </a:solidFill>
              </a:rPr>
              <a:t> = </a:t>
            </a:r>
            <a:r>
              <a:rPr lang="en-US" altLang="zh-CN" sz="2200" dirty="0" err="1">
                <a:solidFill>
                  <a:srgbClr val="00B050"/>
                </a:solidFill>
              </a:rPr>
              <a:t>nn.Linear</a:t>
            </a:r>
            <a:r>
              <a:rPr lang="en-US" altLang="zh-CN" sz="2200" dirty="0">
                <a:solidFill>
                  <a:srgbClr val="00B050"/>
                </a:solidFill>
              </a:rPr>
              <a:t>(n, s) #</a:t>
            </a:r>
            <a:r>
              <a:rPr lang="zh-CN" altLang="en-US" sz="2200" dirty="0">
                <a:solidFill>
                  <a:srgbClr val="00B050"/>
                </a:solidFill>
              </a:rPr>
              <a:t>输入层到隐含层</a:t>
            </a:r>
          </a:p>
          <a:p>
            <a:r>
              <a:rPr lang="en-US" altLang="zh-CN" sz="2200" dirty="0" err="1">
                <a:solidFill>
                  <a:srgbClr val="00B050"/>
                </a:solidFill>
              </a:rPr>
              <a:t>self.V</a:t>
            </a:r>
            <a:r>
              <a:rPr lang="en-US" altLang="zh-CN" sz="2200" dirty="0">
                <a:solidFill>
                  <a:srgbClr val="00B050"/>
                </a:solidFill>
              </a:rPr>
              <a:t> = </a:t>
            </a:r>
            <a:r>
              <a:rPr lang="en-US" altLang="zh-CN" sz="2200" dirty="0" err="1">
                <a:solidFill>
                  <a:srgbClr val="00B050"/>
                </a:solidFill>
              </a:rPr>
              <a:t>nn.Linear</a:t>
            </a:r>
            <a:r>
              <a:rPr lang="en-US" altLang="zh-CN" sz="2200" dirty="0">
                <a:solidFill>
                  <a:srgbClr val="00B050"/>
                </a:solidFill>
              </a:rPr>
              <a:t>(s, m) #</a:t>
            </a:r>
            <a:r>
              <a:rPr lang="zh-CN" altLang="en-US" sz="2200" dirty="0">
                <a:solidFill>
                  <a:srgbClr val="00B050"/>
                </a:solidFill>
              </a:rPr>
              <a:t>隐含层到输出层</a:t>
            </a:r>
          </a:p>
        </p:txBody>
      </p:sp>
      <p:sp>
        <p:nvSpPr>
          <p:cNvPr id="7" name="矩形 6">
            <a:extLst>
              <a:ext uri="{FF2B5EF4-FFF2-40B4-BE49-F238E27FC236}">
                <a16:creationId xmlns:a16="http://schemas.microsoft.com/office/drawing/2014/main" id="{C177CBFC-8790-4454-81E1-C93CD1E239A7}"/>
              </a:ext>
            </a:extLst>
          </p:cNvPr>
          <p:cNvSpPr/>
          <p:nvPr/>
        </p:nvSpPr>
        <p:spPr>
          <a:xfrm>
            <a:off x="416766" y="4148486"/>
            <a:ext cx="4618572" cy="430887"/>
          </a:xfrm>
          <a:prstGeom prst="rect">
            <a:avLst/>
          </a:prstGeom>
        </p:spPr>
        <p:txBody>
          <a:bodyPr wrap="none">
            <a:spAutoFit/>
          </a:bodyPr>
          <a:lstStyle/>
          <a:p>
            <a:r>
              <a:rPr lang="zh-CN" altLang="en-US" sz="2200" dirty="0"/>
              <a:t>并构造隐含层到隐含层的“延迟器”：</a:t>
            </a:r>
          </a:p>
        </p:txBody>
      </p:sp>
      <p:sp>
        <p:nvSpPr>
          <p:cNvPr id="8" name="矩形 7">
            <a:extLst>
              <a:ext uri="{FF2B5EF4-FFF2-40B4-BE49-F238E27FC236}">
                <a16:creationId xmlns:a16="http://schemas.microsoft.com/office/drawing/2014/main" id="{143CE783-F13A-42A1-A349-41BF275461A3}"/>
              </a:ext>
            </a:extLst>
          </p:cNvPr>
          <p:cNvSpPr/>
          <p:nvPr/>
        </p:nvSpPr>
        <p:spPr>
          <a:xfrm>
            <a:off x="625539" y="4623889"/>
            <a:ext cx="5110694" cy="430887"/>
          </a:xfrm>
          <a:prstGeom prst="rect">
            <a:avLst/>
          </a:prstGeom>
        </p:spPr>
        <p:txBody>
          <a:bodyPr wrap="none">
            <a:spAutoFit/>
          </a:bodyPr>
          <a:lstStyle/>
          <a:p>
            <a:r>
              <a:rPr lang="en-US" altLang="zh-CN" sz="2200" dirty="0" err="1">
                <a:solidFill>
                  <a:srgbClr val="00B050"/>
                </a:solidFill>
              </a:rPr>
              <a:t>self.W</a:t>
            </a:r>
            <a:r>
              <a:rPr lang="en-US" altLang="zh-CN" sz="2200" dirty="0">
                <a:solidFill>
                  <a:srgbClr val="00B050"/>
                </a:solidFill>
              </a:rPr>
              <a:t> = </a:t>
            </a:r>
            <a:r>
              <a:rPr lang="en-US" altLang="zh-CN" sz="2200" dirty="0" err="1">
                <a:solidFill>
                  <a:srgbClr val="00B050"/>
                </a:solidFill>
              </a:rPr>
              <a:t>nn.Linear</a:t>
            </a:r>
            <a:r>
              <a:rPr lang="en-US" altLang="zh-CN" sz="2200" dirty="0">
                <a:solidFill>
                  <a:srgbClr val="00B050"/>
                </a:solidFill>
              </a:rPr>
              <a:t>(s, s) #</a:t>
            </a:r>
            <a:r>
              <a:rPr lang="zh-CN" altLang="en-US" sz="2200" dirty="0">
                <a:solidFill>
                  <a:srgbClr val="00B050"/>
                </a:solidFill>
              </a:rPr>
              <a:t>隐含层到隐含层</a:t>
            </a:r>
          </a:p>
        </p:txBody>
      </p:sp>
      <p:sp>
        <p:nvSpPr>
          <p:cNvPr id="9" name="矩形 8">
            <a:extLst>
              <a:ext uri="{FF2B5EF4-FFF2-40B4-BE49-F238E27FC236}">
                <a16:creationId xmlns:a16="http://schemas.microsoft.com/office/drawing/2014/main" id="{A7E8FEFA-D295-49FC-AE64-AAB2762E4366}"/>
              </a:ext>
            </a:extLst>
          </p:cNvPr>
          <p:cNvSpPr/>
          <p:nvPr/>
        </p:nvSpPr>
        <p:spPr>
          <a:xfrm>
            <a:off x="416766" y="5072896"/>
            <a:ext cx="11451383" cy="1446550"/>
          </a:xfrm>
          <a:prstGeom prst="rect">
            <a:avLst/>
          </a:prstGeom>
        </p:spPr>
        <p:txBody>
          <a:bodyPr wrap="square">
            <a:spAutoFit/>
          </a:bodyPr>
          <a:lstStyle/>
          <a:p>
            <a:r>
              <a:rPr lang="zh-CN" altLang="en-US" sz="2200" dirty="0"/>
              <a:t>规定输入张量的形状为</a:t>
            </a:r>
            <a:r>
              <a:rPr lang="en-US" altLang="zh-CN" sz="2200" dirty="0"/>
              <a:t>(</a:t>
            </a:r>
            <a:r>
              <a:rPr lang="en-US" altLang="zh-CN" sz="2200" dirty="0" err="1"/>
              <a:t>batch_size</a:t>
            </a:r>
            <a:r>
              <a:rPr lang="en-US" altLang="zh-CN" sz="2200" dirty="0"/>
              <a:t>, </a:t>
            </a:r>
            <a:r>
              <a:rPr lang="en-US" altLang="zh-CN" sz="2200" dirty="0" err="1"/>
              <a:t>seq_len</a:t>
            </a:r>
            <a:r>
              <a:rPr lang="en-US" altLang="zh-CN" sz="2200" dirty="0"/>
              <a:t>, </a:t>
            </a:r>
            <a:r>
              <a:rPr lang="en-US" altLang="zh-CN" sz="2200" dirty="0" err="1"/>
              <a:t>vec_dim</a:t>
            </a:r>
            <a:r>
              <a:rPr lang="en-US" altLang="zh-CN" sz="2200" dirty="0"/>
              <a:t>)</a:t>
            </a:r>
            <a:r>
              <a:rPr lang="zh-CN" altLang="en-US" sz="2200" dirty="0"/>
              <a:t>，其中</a:t>
            </a:r>
            <a:r>
              <a:rPr lang="en-US" altLang="zh-CN" sz="2200" dirty="0" err="1"/>
              <a:t>batch_size</a:t>
            </a:r>
            <a:r>
              <a:rPr lang="en-US" altLang="zh-CN" sz="2200" dirty="0"/>
              <a:t> </a:t>
            </a:r>
            <a:r>
              <a:rPr lang="zh-CN" altLang="en-US" sz="2200" dirty="0"/>
              <a:t>表示数据批量的大小，</a:t>
            </a:r>
            <a:r>
              <a:rPr lang="en-US" altLang="zh-CN" sz="2200" dirty="0" err="1"/>
              <a:t>seq_len</a:t>
            </a:r>
            <a:r>
              <a:rPr lang="en-US" altLang="zh-CN" sz="2200" dirty="0"/>
              <a:t> </a:t>
            </a:r>
            <a:r>
              <a:rPr lang="zh-CN" altLang="en-US" sz="2200" dirty="0"/>
              <a:t>表示输入序列的长度，</a:t>
            </a:r>
            <a:r>
              <a:rPr lang="en-US" altLang="zh-CN" sz="2200" dirty="0" err="1"/>
              <a:t>vec_dim</a:t>
            </a:r>
            <a:r>
              <a:rPr lang="en-US" altLang="zh-CN" sz="2200" dirty="0"/>
              <a:t> </a:t>
            </a:r>
            <a:r>
              <a:rPr lang="zh-CN" altLang="en-US" sz="2200" dirty="0"/>
              <a:t>为序列中表示每个元素的向量的长度。假设用</a:t>
            </a:r>
            <a:r>
              <a:rPr lang="en-US" altLang="zh-CN" sz="2200" dirty="0"/>
              <a:t>x </a:t>
            </a:r>
            <a:r>
              <a:rPr lang="zh-CN" altLang="en-US" sz="2200" dirty="0"/>
              <a:t>表示输入的张量，则</a:t>
            </a:r>
            <a:r>
              <a:rPr lang="en-US" altLang="zh-CN" sz="2200" dirty="0" err="1"/>
              <a:t>batch_size</a:t>
            </a:r>
            <a:r>
              <a:rPr lang="en-US" altLang="zh-CN" sz="2200" dirty="0"/>
              <a:t>, </a:t>
            </a:r>
            <a:r>
              <a:rPr lang="en-US" altLang="zh-CN" sz="2200" dirty="0" err="1"/>
              <a:t>seq_len</a:t>
            </a:r>
            <a:r>
              <a:rPr lang="en-US" altLang="zh-CN" sz="2200" dirty="0"/>
              <a:t>, </a:t>
            </a:r>
            <a:r>
              <a:rPr lang="en-US" altLang="zh-CN" sz="2200" dirty="0" err="1"/>
              <a:t>vec_dim</a:t>
            </a:r>
            <a:r>
              <a:rPr lang="en-US" altLang="zh-CN" sz="2200" dirty="0"/>
              <a:t> </a:t>
            </a:r>
            <a:r>
              <a:rPr lang="zh-CN" altLang="en-US" sz="2200" dirty="0"/>
              <a:t>分别等于</a:t>
            </a:r>
            <a:r>
              <a:rPr lang="en-US" altLang="zh-CN" sz="2200" dirty="0" err="1"/>
              <a:t>x.size</a:t>
            </a:r>
            <a:r>
              <a:rPr lang="en-US" altLang="zh-CN" sz="2200" dirty="0"/>
              <a:t>(0), </a:t>
            </a:r>
            <a:r>
              <a:rPr lang="en-US" altLang="zh-CN" sz="2200" dirty="0" err="1"/>
              <a:t>x.size</a:t>
            </a:r>
            <a:r>
              <a:rPr lang="en-US" altLang="zh-CN" sz="2200" dirty="0"/>
              <a:t>(1), </a:t>
            </a:r>
            <a:r>
              <a:rPr lang="en-US" altLang="zh-CN" sz="2200" dirty="0" err="1"/>
              <a:t>x.size</a:t>
            </a:r>
            <a:r>
              <a:rPr lang="en-US" altLang="zh-CN" sz="2200" dirty="0"/>
              <a:t>(2)</a:t>
            </a:r>
            <a:r>
              <a:rPr lang="zh-CN" altLang="en-US" sz="2200" dirty="0"/>
              <a:t>。在本例中，</a:t>
            </a:r>
            <a:r>
              <a:rPr lang="en-US" altLang="zh-CN" sz="2200" dirty="0" err="1"/>
              <a:t>batch_size</a:t>
            </a:r>
            <a:r>
              <a:rPr lang="en-US" altLang="zh-CN" sz="2200" dirty="0"/>
              <a:t> = 1</a:t>
            </a:r>
            <a:r>
              <a:rPr lang="zh-CN" altLang="en-US" sz="2200" dirty="0"/>
              <a:t>，</a:t>
            </a:r>
            <a:r>
              <a:rPr lang="en-US" altLang="zh-CN" sz="2200" dirty="0" err="1"/>
              <a:t>seq_len</a:t>
            </a:r>
            <a:r>
              <a:rPr lang="en-US" altLang="zh-CN" sz="2200" dirty="0"/>
              <a:t> = 4, n = m = </a:t>
            </a:r>
            <a:r>
              <a:rPr lang="en-US" altLang="zh-CN" sz="2200" dirty="0" err="1"/>
              <a:t>x.size</a:t>
            </a:r>
            <a:r>
              <a:rPr lang="en-US" altLang="zh-CN" sz="2200" dirty="0"/>
              <a:t>(2) = </a:t>
            </a:r>
            <a:r>
              <a:rPr lang="en-US" altLang="zh-CN" sz="2200" dirty="0" err="1"/>
              <a:t>vec_dim</a:t>
            </a:r>
            <a:r>
              <a:rPr lang="en-US" altLang="zh-CN" sz="2200" dirty="0"/>
              <a:t> = 12</a:t>
            </a:r>
            <a:r>
              <a:rPr lang="zh-CN" altLang="en-US" sz="2200" dirty="0"/>
              <a:t>，</a:t>
            </a:r>
            <a:r>
              <a:rPr lang="en-US" altLang="zh-CN" sz="2200" dirty="0"/>
              <a:t>s </a:t>
            </a:r>
            <a:r>
              <a:rPr lang="zh-CN" altLang="en-US" sz="2200" dirty="0"/>
              <a:t>可以自由设置。</a:t>
            </a:r>
          </a:p>
        </p:txBody>
      </p:sp>
    </p:spTree>
    <p:extLst>
      <p:ext uri="{BB962C8B-B14F-4D97-AF65-F5344CB8AC3E}">
        <p14:creationId xmlns:p14="http://schemas.microsoft.com/office/powerpoint/2010/main" val="250530582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7.2 </a:t>
            </a:r>
            <a:r>
              <a:rPr lang="zh-CN" altLang="en-US" sz="3200" b="1" dirty="0">
                <a:solidFill>
                  <a:prstClr val="white"/>
                </a:solidFill>
                <a:latin typeface="微软雅黑" panose="020B0503020204020204" pitchFamily="34" charset="-122"/>
                <a:ea typeface="微软雅黑" panose="020B0503020204020204" pitchFamily="34" charset="-122"/>
              </a:rPr>
              <a:t>循环神经网络</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68363" y="1224206"/>
            <a:ext cx="11373594" cy="523220"/>
          </a:xfrm>
          <a:prstGeom prst="rect">
            <a:avLst/>
          </a:prstGeom>
          <a:noFill/>
        </p:spPr>
        <p:txBody>
          <a:bodyPr wrap="square" rtlCol="0">
            <a:spAutoFit/>
          </a:bodyPr>
          <a:lstStyle/>
          <a:p>
            <a:r>
              <a:rPr lang="en-US" altLang="zh-CN" sz="2800" b="1" dirty="0">
                <a:solidFill>
                  <a:srgbClr val="C00000"/>
                </a:solidFill>
              </a:rPr>
              <a:t>7.2.2 </a:t>
            </a:r>
            <a:r>
              <a:rPr lang="zh-CN" altLang="en-US" sz="2800" b="1" dirty="0">
                <a:solidFill>
                  <a:srgbClr val="C00000"/>
                </a:solidFill>
              </a:rPr>
              <a:t>从“零”开始构建一个循环神经网络</a:t>
            </a:r>
            <a:endParaRPr lang="zh-CN" altLang="zh-CN" sz="2800" b="1" dirty="0">
              <a:solidFill>
                <a:srgbClr val="C00000"/>
              </a:solidFill>
            </a:endParaRPr>
          </a:p>
        </p:txBody>
      </p:sp>
      <p:sp>
        <p:nvSpPr>
          <p:cNvPr id="3" name="矩形 2">
            <a:extLst>
              <a:ext uri="{FF2B5EF4-FFF2-40B4-BE49-F238E27FC236}">
                <a16:creationId xmlns:a16="http://schemas.microsoft.com/office/drawing/2014/main" id="{12BBFF00-EB08-4686-B4DF-9500EFC42D47}"/>
              </a:ext>
            </a:extLst>
          </p:cNvPr>
          <p:cNvSpPr/>
          <p:nvPr/>
        </p:nvSpPr>
        <p:spPr>
          <a:xfrm>
            <a:off x="6639493" y="1352250"/>
            <a:ext cx="5457257" cy="5355312"/>
          </a:xfrm>
          <a:prstGeom prst="rect">
            <a:avLst/>
          </a:prstGeom>
        </p:spPr>
        <p:txBody>
          <a:bodyPr wrap="square">
            <a:spAutoFit/>
          </a:bodyPr>
          <a:lstStyle/>
          <a:p>
            <a:r>
              <a:rPr lang="en-US" altLang="zh-CN" dirty="0">
                <a:solidFill>
                  <a:srgbClr val="00B050"/>
                </a:solidFill>
              </a:rPr>
              <a:t>class </a:t>
            </a:r>
            <a:r>
              <a:rPr lang="en-US" altLang="zh-CN" dirty="0" err="1">
                <a:solidFill>
                  <a:srgbClr val="00B050"/>
                </a:solidFill>
              </a:rPr>
              <a:t>My_RNN</a:t>
            </a:r>
            <a:r>
              <a:rPr lang="en-US" altLang="zh-CN" dirty="0">
                <a:solidFill>
                  <a:srgbClr val="00B050"/>
                </a:solidFill>
              </a:rPr>
              <a:t>(</a:t>
            </a:r>
            <a:r>
              <a:rPr lang="en-US" altLang="zh-CN" dirty="0" err="1">
                <a:solidFill>
                  <a:srgbClr val="00B050"/>
                </a:solidFill>
              </a:rPr>
              <a:t>nn.Module</a:t>
            </a:r>
            <a:r>
              <a:rPr lang="en-US" altLang="zh-CN" dirty="0">
                <a:solidFill>
                  <a:srgbClr val="00B050"/>
                </a:solidFill>
              </a:rPr>
              <a:t>):  </a:t>
            </a:r>
          </a:p>
          <a:p>
            <a:r>
              <a:rPr lang="en-US" altLang="zh-CN" dirty="0">
                <a:solidFill>
                  <a:srgbClr val="00B050"/>
                </a:solidFill>
              </a:rPr>
              <a:t>        def __</a:t>
            </a:r>
            <a:r>
              <a:rPr lang="en-US" altLang="zh-CN" dirty="0" err="1">
                <a:solidFill>
                  <a:srgbClr val="00B050"/>
                </a:solidFill>
              </a:rPr>
              <a:t>init</a:t>
            </a:r>
            <a:r>
              <a:rPr lang="en-US" altLang="zh-CN" dirty="0">
                <a:solidFill>
                  <a:srgbClr val="00B050"/>
                </a:solidFill>
              </a:rPr>
              <a:t>__(</a:t>
            </a:r>
            <a:r>
              <a:rPr lang="en-US" altLang="zh-CN" dirty="0" err="1">
                <a:solidFill>
                  <a:srgbClr val="00B050"/>
                </a:solidFill>
              </a:rPr>
              <a:t>self,n</a:t>
            </a:r>
            <a:r>
              <a:rPr lang="en-US" altLang="zh-CN" dirty="0">
                <a:solidFill>
                  <a:srgbClr val="00B050"/>
                </a:solidFill>
              </a:rPr>
              <a:t>=</a:t>
            </a:r>
            <a:r>
              <a:rPr lang="en-US" altLang="zh-CN" dirty="0" err="1">
                <a:solidFill>
                  <a:srgbClr val="00B050"/>
                </a:solidFill>
              </a:rPr>
              <a:t>vec_dim,s</a:t>
            </a:r>
            <a:r>
              <a:rPr lang="en-US" altLang="zh-CN" dirty="0">
                <a:solidFill>
                  <a:srgbClr val="00B050"/>
                </a:solidFill>
              </a:rPr>
              <a:t>=128,m=</a:t>
            </a:r>
            <a:r>
              <a:rPr lang="en-US" altLang="zh-CN" dirty="0" err="1">
                <a:solidFill>
                  <a:srgbClr val="00B050"/>
                </a:solidFill>
              </a:rPr>
              <a:t>vec_dim</a:t>
            </a:r>
            <a:r>
              <a:rPr lang="en-US" altLang="zh-CN" dirty="0">
                <a:solidFill>
                  <a:srgbClr val="00B050"/>
                </a:solidFill>
              </a:rPr>
              <a:t>):  </a:t>
            </a:r>
          </a:p>
          <a:p>
            <a:r>
              <a:rPr lang="en-US" altLang="zh-CN" dirty="0">
                <a:solidFill>
                  <a:srgbClr val="00B050"/>
                </a:solidFill>
              </a:rPr>
              <a:t>             super(</a:t>
            </a:r>
            <a:r>
              <a:rPr lang="en-US" altLang="zh-CN" dirty="0" err="1">
                <a:solidFill>
                  <a:srgbClr val="00B050"/>
                </a:solidFill>
              </a:rPr>
              <a:t>My_RNN</a:t>
            </a:r>
            <a:r>
              <a:rPr lang="en-US" altLang="zh-CN" dirty="0">
                <a:solidFill>
                  <a:srgbClr val="00B050"/>
                </a:solidFill>
              </a:rPr>
              <a:t>, self).__</a:t>
            </a:r>
            <a:r>
              <a:rPr lang="en-US" altLang="zh-CN" dirty="0" err="1">
                <a:solidFill>
                  <a:srgbClr val="00B050"/>
                </a:solidFill>
              </a:rPr>
              <a:t>init</a:t>
            </a:r>
            <a:r>
              <a:rPr lang="en-US" altLang="zh-CN" dirty="0">
                <a:solidFill>
                  <a:srgbClr val="00B050"/>
                </a:solidFill>
              </a:rPr>
              <a:t>__()  </a:t>
            </a:r>
          </a:p>
          <a:p>
            <a:r>
              <a:rPr lang="en-US" altLang="zh-CN" dirty="0">
                <a:solidFill>
                  <a:srgbClr val="00B050"/>
                </a:solidFill>
              </a:rPr>
              <a:t>             </a:t>
            </a:r>
            <a:r>
              <a:rPr lang="en-US" altLang="zh-CN" dirty="0" err="1">
                <a:solidFill>
                  <a:srgbClr val="00B050"/>
                </a:solidFill>
              </a:rPr>
              <a:t>self.s</a:t>
            </a:r>
            <a:r>
              <a:rPr lang="en-US" altLang="zh-CN" dirty="0">
                <a:solidFill>
                  <a:srgbClr val="00B050"/>
                </a:solidFill>
              </a:rPr>
              <a:t> = s  </a:t>
            </a:r>
          </a:p>
          <a:p>
            <a:r>
              <a:rPr lang="en-US" altLang="zh-CN" dirty="0">
                <a:solidFill>
                  <a:srgbClr val="00B050"/>
                </a:solidFill>
              </a:rPr>
              <a:t>             </a:t>
            </a:r>
            <a:r>
              <a:rPr lang="en-US" altLang="zh-CN" dirty="0" err="1">
                <a:solidFill>
                  <a:srgbClr val="00B050"/>
                </a:solidFill>
              </a:rPr>
              <a:t>self.U</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(n, s) #</a:t>
            </a:r>
            <a:r>
              <a:rPr lang="zh-CN" altLang="en-US" dirty="0">
                <a:solidFill>
                  <a:srgbClr val="00B050"/>
                </a:solidFill>
              </a:rPr>
              <a:t>输入层到隐含层  </a:t>
            </a:r>
          </a:p>
          <a:p>
            <a:r>
              <a:rPr lang="zh-CN" altLang="en-US" dirty="0">
                <a:solidFill>
                  <a:srgbClr val="00B050"/>
                </a:solidFill>
              </a:rPr>
              <a:t>             </a:t>
            </a:r>
            <a:r>
              <a:rPr lang="en-US" altLang="zh-CN" dirty="0" err="1">
                <a:solidFill>
                  <a:srgbClr val="00B050"/>
                </a:solidFill>
              </a:rPr>
              <a:t>self.V</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(s, m) #</a:t>
            </a:r>
            <a:r>
              <a:rPr lang="zh-CN" altLang="en-US" dirty="0">
                <a:solidFill>
                  <a:srgbClr val="00B050"/>
                </a:solidFill>
              </a:rPr>
              <a:t>隐含层到输出层  </a:t>
            </a:r>
          </a:p>
          <a:p>
            <a:r>
              <a:rPr lang="zh-CN" altLang="en-US" dirty="0">
                <a:solidFill>
                  <a:srgbClr val="00B050"/>
                </a:solidFill>
              </a:rPr>
              <a:t>             </a:t>
            </a:r>
            <a:r>
              <a:rPr lang="en-US" altLang="zh-CN" dirty="0" err="1">
                <a:solidFill>
                  <a:srgbClr val="00B050"/>
                </a:solidFill>
              </a:rPr>
              <a:t>self.W</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(s, s) #</a:t>
            </a:r>
            <a:r>
              <a:rPr lang="zh-CN" altLang="en-US" dirty="0">
                <a:solidFill>
                  <a:srgbClr val="00B050"/>
                </a:solidFill>
              </a:rPr>
              <a:t>隐含层到隐含层  </a:t>
            </a:r>
          </a:p>
          <a:p>
            <a:r>
              <a:rPr lang="zh-CN" altLang="en-US" dirty="0">
                <a:solidFill>
                  <a:srgbClr val="00B050"/>
                </a:solidFill>
              </a:rPr>
              <a:t>       </a:t>
            </a:r>
            <a:r>
              <a:rPr lang="en-US" altLang="zh-CN" dirty="0">
                <a:solidFill>
                  <a:srgbClr val="00B050"/>
                </a:solidFill>
              </a:rPr>
              <a:t>def forward(self, x):  </a:t>
            </a:r>
          </a:p>
          <a:p>
            <a:r>
              <a:rPr lang="en-US" altLang="zh-CN" dirty="0">
                <a:solidFill>
                  <a:srgbClr val="00B050"/>
                </a:solidFill>
              </a:rPr>
              <a:t>             a_t_1 = </a:t>
            </a:r>
            <a:r>
              <a:rPr lang="en-US" altLang="zh-CN" dirty="0" err="1">
                <a:solidFill>
                  <a:srgbClr val="00B050"/>
                </a:solidFill>
              </a:rPr>
              <a:t>torch.rand</a:t>
            </a:r>
            <a:r>
              <a:rPr lang="en-US" altLang="zh-CN" dirty="0">
                <a:solidFill>
                  <a:srgbClr val="00B050"/>
                </a:solidFill>
              </a:rPr>
              <a:t>(</a:t>
            </a:r>
            <a:r>
              <a:rPr lang="en-US" altLang="zh-CN" dirty="0" err="1">
                <a:solidFill>
                  <a:srgbClr val="00B050"/>
                </a:solidFill>
              </a:rPr>
              <a:t>x.size</a:t>
            </a:r>
            <a:r>
              <a:rPr lang="en-US" altLang="zh-CN" dirty="0">
                <a:solidFill>
                  <a:srgbClr val="00B050"/>
                </a:solidFill>
              </a:rPr>
              <a:t>(0), </a:t>
            </a:r>
            <a:r>
              <a:rPr lang="en-US" altLang="zh-CN" dirty="0" err="1">
                <a:solidFill>
                  <a:srgbClr val="00B050"/>
                </a:solidFill>
              </a:rPr>
              <a:t>self.s</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lp</a:t>
            </a:r>
            <a:r>
              <a:rPr lang="en-US" altLang="zh-CN" dirty="0">
                <a:solidFill>
                  <a:srgbClr val="00B050"/>
                </a:solidFill>
              </a:rPr>
              <a:t> = </a:t>
            </a:r>
            <a:r>
              <a:rPr lang="en-US" altLang="zh-CN" dirty="0" err="1">
                <a:solidFill>
                  <a:srgbClr val="00B050"/>
                </a:solidFill>
              </a:rPr>
              <a:t>x.size</a:t>
            </a:r>
            <a:r>
              <a:rPr lang="en-US" altLang="zh-CN" dirty="0">
                <a:solidFill>
                  <a:srgbClr val="00B050"/>
                </a:solidFill>
              </a:rPr>
              <a:t>(1)  </a:t>
            </a:r>
          </a:p>
          <a:p>
            <a:r>
              <a:rPr lang="en-US" altLang="zh-CN" dirty="0">
                <a:solidFill>
                  <a:srgbClr val="00B050"/>
                </a:solidFill>
              </a:rPr>
              <a:t>             for k in range(</a:t>
            </a:r>
            <a:r>
              <a:rPr lang="en-US" altLang="zh-CN" dirty="0" err="1">
                <a:solidFill>
                  <a:srgbClr val="00B050"/>
                </a:solidFill>
              </a:rPr>
              <a:t>lp</a:t>
            </a:r>
            <a:r>
              <a:rPr lang="en-US" altLang="zh-CN" dirty="0">
                <a:solidFill>
                  <a:srgbClr val="00B050"/>
                </a:solidFill>
              </a:rPr>
              <a:t>):  </a:t>
            </a:r>
          </a:p>
          <a:p>
            <a:r>
              <a:rPr lang="en-US" altLang="zh-CN" dirty="0">
                <a:solidFill>
                  <a:srgbClr val="00B050"/>
                </a:solidFill>
              </a:rPr>
              <a:t>                   input1 = x[:, k, :]  </a:t>
            </a:r>
          </a:p>
          <a:p>
            <a:r>
              <a:rPr lang="en-US" altLang="zh-CN" dirty="0">
                <a:solidFill>
                  <a:srgbClr val="00B050"/>
                </a:solidFill>
              </a:rPr>
              <a:t>                   input1 = </a:t>
            </a:r>
            <a:r>
              <a:rPr lang="en-US" altLang="zh-CN" dirty="0" err="1">
                <a:solidFill>
                  <a:srgbClr val="00B050"/>
                </a:solidFill>
              </a:rPr>
              <a:t>self.U</a:t>
            </a:r>
            <a:r>
              <a:rPr lang="en-US" altLang="zh-CN" dirty="0">
                <a:solidFill>
                  <a:srgbClr val="00B050"/>
                </a:solidFill>
              </a:rPr>
              <a:t>(input1)  </a:t>
            </a:r>
          </a:p>
          <a:p>
            <a:r>
              <a:rPr lang="en-US" altLang="zh-CN" dirty="0">
                <a:solidFill>
                  <a:srgbClr val="00B050"/>
                </a:solidFill>
              </a:rPr>
              <a:t>                   input2 = </a:t>
            </a:r>
            <a:r>
              <a:rPr lang="en-US" altLang="zh-CN" dirty="0" err="1">
                <a:solidFill>
                  <a:srgbClr val="00B050"/>
                </a:solidFill>
              </a:rPr>
              <a:t>self.W</a:t>
            </a:r>
            <a:r>
              <a:rPr lang="en-US" altLang="zh-CN" dirty="0">
                <a:solidFill>
                  <a:srgbClr val="00B050"/>
                </a:solidFill>
              </a:rPr>
              <a:t>(a_t_1)  </a:t>
            </a:r>
          </a:p>
          <a:p>
            <a:r>
              <a:rPr lang="en-US" altLang="zh-CN" dirty="0">
                <a:solidFill>
                  <a:srgbClr val="00B050"/>
                </a:solidFill>
              </a:rPr>
              <a:t>                   input = input1 + input2  </a:t>
            </a:r>
          </a:p>
          <a:p>
            <a:r>
              <a:rPr lang="en-US" altLang="zh-CN" dirty="0">
                <a:solidFill>
                  <a:srgbClr val="00B050"/>
                </a:solidFill>
              </a:rPr>
              <a:t>                   </a:t>
            </a:r>
            <a:r>
              <a:rPr lang="en-US" altLang="zh-CN" dirty="0" err="1">
                <a:solidFill>
                  <a:srgbClr val="00B050"/>
                </a:solidFill>
              </a:rPr>
              <a:t>a_t</a:t>
            </a:r>
            <a:r>
              <a:rPr lang="en-US" altLang="zh-CN" dirty="0">
                <a:solidFill>
                  <a:srgbClr val="00B050"/>
                </a:solidFill>
              </a:rPr>
              <a:t> = </a:t>
            </a:r>
            <a:r>
              <a:rPr lang="en-US" altLang="zh-CN" dirty="0" err="1">
                <a:solidFill>
                  <a:srgbClr val="00B050"/>
                </a:solidFill>
              </a:rPr>
              <a:t>torch.relu</a:t>
            </a:r>
            <a:r>
              <a:rPr lang="en-US" altLang="zh-CN" dirty="0">
                <a:solidFill>
                  <a:srgbClr val="00B050"/>
                </a:solidFill>
              </a:rPr>
              <a:t>(input)  </a:t>
            </a:r>
          </a:p>
          <a:p>
            <a:r>
              <a:rPr lang="en-US" altLang="zh-CN" dirty="0">
                <a:solidFill>
                  <a:srgbClr val="00B050"/>
                </a:solidFill>
              </a:rPr>
              <a:t>                   a_t_1 = </a:t>
            </a:r>
            <a:r>
              <a:rPr lang="en-US" altLang="zh-CN" dirty="0" err="1">
                <a:solidFill>
                  <a:srgbClr val="00B050"/>
                </a:solidFill>
              </a:rPr>
              <a:t>a_t</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y_t</a:t>
            </a:r>
            <a:r>
              <a:rPr lang="en-US" altLang="zh-CN" dirty="0">
                <a:solidFill>
                  <a:srgbClr val="00B050"/>
                </a:solidFill>
              </a:rPr>
              <a:t> = </a:t>
            </a:r>
            <a:r>
              <a:rPr lang="en-US" altLang="zh-CN" dirty="0" err="1">
                <a:solidFill>
                  <a:srgbClr val="00B050"/>
                </a:solidFill>
              </a:rPr>
              <a:t>self.V</a:t>
            </a:r>
            <a:r>
              <a:rPr lang="en-US" altLang="zh-CN" dirty="0">
                <a:solidFill>
                  <a:srgbClr val="00B050"/>
                </a:solidFill>
              </a:rPr>
              <a:t>(</a:t>
            </a:r>
            <a:r>
              <a:rPr lang="en-US" altLang="zh-CN" dirty="0" err="1">
                <a:solidFill>
                  <a:srgbClr val="00B050"/>
                </a:solidFill>
              </a:rPr>
              <a:t>a_t</a:t>
            </a:r>
            <a:r>
              <a:rPr lang="en-US" altLang="zh-CN" dirty="0">
                <a:solidFill>
                  <a:srgbClr val="00B050"/>
                </a:solidFill>
              </a:rPr>
              <a:t>)  </a:t>
            </a:r>
          </a:p>
          <a:p>
            <a:r>
              <a:rPr lang="en-US" altLang="zh-CN" dirty="0">
                <a:solidFill>
                  <a:srgbClr val="00B050"/>
                </a:solidFill>
              </a:rPr>
              <a:t>              return </a:t>
            </a:r>
            <a:r>
              <a:rPr lang="en-US" altLang="zh-CN" dirty="0" err="1">
                <a:solidFill>
                  <a:srgbClr val="00B050"/>
                </a:solidFill>
              </a:rPr>
              <a:t>y_t</a:t>
            </a:r>
            <a:r>
              <a:rPr lang="en-US" altLang="zh-CN" dirty="0">
                <a:solidFill>
                  <a:srgbClr val="00B050"/>
                </a:solidFill>
              </a:rPr>
              <a:t> </a:t>
            </a:r>
          </a:p>
        </p:txBody>
      </p:sp>
      <p:sp>
        <p:nvSpPr>
          <p:cNvPr id="6" name="矩形 5">
            <a:extLst>
              <a:ext uri="{FF2B5EF4-FFF2-40B4-BE49-F238E27FC236}">
                <a16:creationId xmlns:a16="http://schemas.microsoft.com/office/drawing/2014/main" id="{1EC28245-FE67-4B69-BC5A-AC3DF28CBD5E}"/>
              </a:ext>
            </a:extLst>
          </p:cNvPr>
          <p:cNvSpPr/>
          <p:nvPr/>
        </p:nvSpPr>
        <p:spPr>
          <a:xfrm>
            <a:off x="308331" y="1845593"/>
            <a:ext cx="5936825" cy="769441"/>
          </a:xfrm>
          <a:prstGeom prst="rect">
            <a:avLst/>
          </a:prstGeom>
        </p:spPr>
        <p:txBody>
          <a:bodyPr wrap="square">
            <a:spAutoFit/>
          </a:bodyPr>
          <a:lstStyle/>
          <a:p>
            <a:r>
              <a:rPr lang="zh-CN" altLang="en-US" sz="2200" dirty="0"/>
              <a:t>实现类</a:t>
            </a:r>
            <a:r>
              <a:rPr lang="en-US" altLang="zh-CN" sz="2200" dirty="0" err="1"/>
              <a:t>Air_Model</a:t>
            </a:r>
            <a:r>
              <a:rPr lang="zh-CN" altLang="en-US" sz="2200" dirty="0"/>
              <a:t>（见例</a:t>
            </a:r>
            <a:r>
              <a:rPr lang="en-US" altLang="zh-CN" sz="2200" dirty="0"/>
              <a:t>7.1</a:t>
            </a:r>
            <a:r>
              <a:rPr lang="zh-CN" altLang="en-US" sz="2200" dirty="0"/>
              <a:t>）相似功能的类</a:t>
            </a:r>
            <a:r>
              <a:rPr lang="en-US" altLang="zh-CN" sz="2200" dirty="0" err="1"/>
              <a:t>My_RNN</a:t>
            </a:r>
            <a:r>
              <a:rPr lang="zh-CN" altLang="en-US" sz="2200" dirty="0"/>
              <a:t>，其完整代码如下：</a:t>
            </a:r>
          </a:p>
        </p:txBody>
      </p:sp>
      <p:pic>
        <p:nvPicPr>
          <p:cNvPr id="7" name="图片 6">
            <a:extLst>
              <a:ext uri="{FF2B5EF4-FFF2-40B4-BE49-F238E27FC236}">
                <a16:creationId xmlns:a16="http://schemas.microsoft.com/office/drawing/2014/main" id="{69D9158D-5DB7-4EA7-9A92-03F68F3526F3}"/>
              </a:ext>
            </a:extLst>
          </p:cNvPr>
          <p:cNvPicPr>
            <a:picLocks noChangeAspect="1"/>
          </p:cNvPicPr>
          <p:nvPr/>
        </p:nvPicPr>
        <p:blipFill>
          <a:blip r:embed="rId3"/>
          <a:stretch>
            <a:fillRect/>
          </a:stretch>
        </p:blipFill>
        <p:spPr>
          <a:xfrm>
            <a:off x="625290" y="3112748"/>
            <a:ext cx="4986745" cy="3594814"/>
          </a:xfrm>
          <a:prstGeom prst="rect">
            <a:avLst/>
          </a:prstGeom>
        </p:spPr>
      </p:pic>
      <p:sp>
        <p:nvSpPr>
          <p:cNvPr id="8" name="矩形 7">
            <a:extLst>
              <a:ext uri="{FF2B5EF4-FFF2-40B4-BE49-F238E27FC236}">
                <a16:creationId xmlns:a16="http://schemas.microsoft.com/office/drawing/2014/main" id="{39CA5644-4AD6-43E8-A7E0-64C1B1B1B076}"/>
              </a:ext>
            </a:extLst>
          </p:cNvPr>
          <p:cNvSpPr/>
          <p:nvPr/>
        </p:nvSpPr>
        <p:spPr>
          <a:xfrm>
            <a:off x="308331" y="2615034"/>
            <a:ext cx="5700600" cy="430887"/>
          </a:xfrm>
          <a:prstGeom prst="rect">
            <a:avLst/>
          </a:prstGeom>
        </p:spPr>
        <p:txBody>
          <a:bodyPr wrap="none">
            <a:spAutoFit/>
          </a:bodyPr>
          <a:lstStyle/>
          <a:p>
            <a:r>
              <a:rPr lang="zh-CN" altLang="en-US" sz="2200" dirty="0"/>
              <a:t>运行修改后的代码，产生与例</a:t>
            </a:r>
            <a:r>
              <a:rPr lang="en-US" altLang="zh-CN" sz="2200" dirty="0"/>
              <a:t>7.1 </a:t>
            </a:r>
            <a:r>
              <a:rPr lang="zh-CN" altLang="en-US" sz="2200" dirty="0"/>
              <a:t>相似的结果</a:t>
            </a:r>
          </a:p>
        </p:txBody>
      </p:sp>
    </p:spTree>
    <p:extLst>
      <p:ext uri="{BB962C8B-B14F-4D97-AF65-F5344CB8AC3E}">
        <p14:creationId xmlns:p14="http://schemas.microsoft.com/office/powerpoint/2010/main" val="237301457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3727709" y="625808"/>
            <a:ext cx="7978894" cy="5429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7.1  </a:t>
            </a:r>
            <a:r>
              <a:rPr lang="zh-CN" altLang="en-US" b="1" dirty="0">
                <a:latin typeface="微软雅黑" panose="020B0503020204020204" pitchFamily="34" charset="-122"/>
                <a:ea typeface="微软雅黑" panose="020B0503020204020204" pitchFamily="34" charset="-122"/>
              </a:rPr>
              <a:t>一个简单的循环神经网络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航空旅客出行人数预测</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7.2 </a:t>
            </a:r>
            <a:r>
              <a:rPr lang="zh-CN" altLang="en-US" b="1" dirty="0">
                <a:latin typeface="微软雅黑" panose="020B0503020204020204" pitchFamily="34" charset="-122"/>
                <a:ea typeface="微软雅黑" panose="020B0503020204020204" pitchFamily="34" charset="-122"/>
              </a:rPr>
              <a:t>循环神经网络</a:t>
            </a: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7.3  </a:t>
            </a:r>
            <a:r>
              <a:rPr lang="zh-CN" altLang="en-US" b="1" dirty="0">
                <a:solidFill>
                  <a:srgbClr val="C00000"/>
                </a:solidFill>
                <a:latin typeface="微软雅黑" panose="020B0503020204020204" pitchFamily="34" charset="-122"/>
                <a:ea typeface="微软雅黑" panose="020B0503020204020204" pitchFamily="34" charset="-122"/>
              </a:rPr>
              <a:t>长短时记忆网络</a:t>
            </a:r>
            <a:r>
              <a:rPr lang="en-US" altLang="zh-CN" b="1" dirty="0">
                <a:solidFill>
                  <a:srgbClr val="C00000"/>
                </a:solidFill>
                <a:latin typeface="微软雅黑" panose="020B0503020204020204" pitchFamily="34" charset="-122"/>
                <a:ea typeface="微软雅黑" panose="020B0503020204020204" pitchFamily="34" charset="-122"/>
              </a:rPr>
              <a:t>(LSTM)</a:t>
            </a:r>
          </a:p>
          <a:p>
            <a:pPr>
              <a:lnSpc>
                <a:spcPct val="150000"/>
              </a:lnSpc>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文本的表示</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的文本分类</a:t>
            </a:r>
          </a:p>
          <a:p>
            <a:pPr>
              <a:lnSpc>
                <a:spcPct val="150000"/>
              </a:lnSpc>
              <a:buNone/>
            </a:pPr>
            <a:r>
              <a:rPr lang="en-US" altLang="zh-CN" b="1" dirty="0">
                <a:latin typeface="微软雅黑" panose="020B0503020204020204" pitchFamily="34" charset="-122"/>
                <a:ea typeface="微软雅黑" panose="020B0503020204020204" pitchFamily="34" charset="-122"/>
              </a:rPr>
              <a:t>7.6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的文本生成</a:t>
            </a: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83892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7.3.1 LSTM</a:t>
            </a:r>
            <a:r>
              <a:rPr lang="zh-CN" altLang="en-US" sz="2800" b="1" dirty="0">
                <a:solidFill>
                  <a:srgbClr val="C00000"/>
                </a:solidFill>
              </a:rPr>
              <a:t>的结构和特点</a:t>
            </a:r>
            <a:endParaRPr lang="zh-CN" altLang="zh-CN" sz="2800" b="1" dirty="0">
              <a:solidFill>
                <a:srgbClr val="C00000"/>
              </a:solidFill>
            </a:endParaRPr>
          </a:p>
        </p:txBody>
      </p:sp>
      <p:sp>
        <p:nvSpPr>
          <p:cNvPr id="2" name="矩形 1">
            <a:extLst>
              <a:ext uri="{FF2B5EF4-FFF2-40B4-BE49-F238E27FC236}">
                <a16:creationId xmlns:a16="http://schemas.microsoft.com/office/drawing/2014/main" id="{4E4F88F6-3FCE-4FF7-B56B-0DE65258EF46}"/>
              </a:ext>
            </a:extLst>
          </p:cNvPr>
          <p:cNvSpPr/>
          <p:nvPr/>
        </p:nvSpPr>
        <p:spPr>
          <a:xfrm>
            <a:off x="370113" y="1985589"/>
            <a:ext cx="11293151" cy="1446550"/>
          </a:xfrm>
          <a:prstGeom prst="rect">
            <a:avLst/>
          </a:prstGeom>
        </p:spPr>
        <p:txBody>
          <a:bodyPr wrap="square">
            <a:spAutoFit/>
          </a:bodyPr>
          <a:lstStyle/>
          <a:p>
            <a:r>
              <a:rPr lang="en-US" altLang="zh-CN" sz="2200" b="1" dirty="0"/>
              <a:t>LSTM</a:t>
            </a:r>
            <a:r>
              <a:rPr lang="zh-CN" altLang="en-US" sz="2200" dirty="0"/>
              <a:t>（</a:t>
            </a:r>
            <a:r>
              <a:rPr lang="en-US" altLang="zh-CN" sz="2200" dirty="0"/>
              <a:t>Long Short Term Memory Network</a:t>
            </a:r>
            <a:r>
              <a:rPr lang="zh-CN" altLang="en-US" sz="2200" dirty="0"/>
              <a:t>，长短时记忆网络）是由德国科学家</a:t>
            </a:r>
            <a:r>
              <a:rPr lang="en-US" altLang="zh-CN" sz="2200" dirty="0" err="1"/>
              <a:t>Schmidhuber</a:t>
            </a:r>
            <a:r>
              <a:rPr lang="en-US" altLang="zh-CN" sz="2200" dirty="0"/>
              <a:t> </a:t>
            </a:r>
            <a:r>
              <a:rPr lang="zh-CN" altLang="en-US" sz="2200" dirty="0"/>
              <a:t>于</a:t>
            </a:r>
            <a:r>
              <a:rPr lang="en-US" altLang="zh-CN" sz="2200" dirty="0"/>
              <a:t>1997 </a:t>
            </a:r>
            <a:r>
              <a:rPr lang="zh-CN" altLang="en-US" sz="2200" dirty="0"/>
              <a:t>年提出来的一种循环神经网络。</a:t>
            </a:r>
            <a:r>
              <a:rPr lang="en-US" altLang="zh-CN" sz="2200" dirty="0"/>
              <a:t>LSTM </a:t>
            </a:r>
            <a:r>
              <a:rPr lang="zh-CN" altLang="en-US" sz="2200" dirty="0"/>
              <a:t>的</a:t>
            </a:r>
            <a:r>
              <a:rPr lang="zh-CN" altLang="en-US" sz="2200" b="1" dirty="0"/>
              <a:t>优点</a:t>
            </a:r>
            <a:r>
              <a:rPr lang="zh-CN" altLang="en-US" sz="2200" dirty="0"/>
              <a:t>在于，它在一定程度上解决了原始循环神经网络遇到的</a:t>
            </a:r>
            <a:r>
              <a:rPr lang="zh-CN" altLang="en-US" sz="2200" b="1" dirty="0"/>
              <a:t>长距离依赖问题</a:t>
            </a:r>
            <a:r>
              <a:rPr lang="zh-CN" altLang="en-US" sz="2200" dirty="0"/>
              <a:t>。也就是说，它可以处理更大长度的输入序列，这已经在自然语言处理、图片描述、语音识别等领域中获得成功应用。</a:t>
            </a:r>
          </a:p>
        </p:txBody>
      </p:sp>
      <p:sp>
        <p:nvSpPr>
          <p:cNvPr id="3" name="矩形 2">
            <a:extLst>
              <a:ext uri="{FF2B5EF4-FFF2-40B4-BE49-F238E27FC236}">
                <a16:creationId xmlns:a16="http://schemas.microsoft.com/office/drawing/2014/main" id="{59FF2498-0ED9-4E9B-AE03-954D17075431}"/>
              </a:ext>
            </a:extLst>
          </p:cNvPr>
          <p:cNvSpPr/>
          <p:nvPr/>
        </p:nvSpPr>
        <p:spPr>
          <a:xfrm>
            <a:off x="370113" y="3518493"/>
            <a:ext cx="5369381" cy="2800767"/>
          </a:xfrm>
          <a:prstGeom prst="rect">
            <a:avLst/>
          </a:prstGeom>
        </p:spPr>
        <p:txBody>
          <a:bodyPr wrap="square">
            <a:spAutoFit/>
          </a:bodyPr>
          <a:lstStyle/>
          <a:p>
            <a:r>
              <a:rPr lang="zh-CN" altLang="en-US" sz="2200" dirty="0"/>
              <a:t>长距离依赖问题的</a:t>
            </a:r>
            <a:r>
              <a:rPr lang="zh-CN" altLang="en-US" sz="2200" b="1" dirty="0"/>
              <a:t>本质</a:t>
            </a:r>
            <a:r>
              <a:rPr lang="zh-CN" altLang="en-US" sz="2200" dirty="0"/>
              <a:t>是</a:t>
            </a:r>
            <a:r>
              <a:rPr lang="zh-CN" altLang="en-US" sz="2200" b="1" dirty="0"/>
              <a:t>梯度消失</a:t>
            </a:r>
            <a:r>
              <a:rPr lang="zh-CN" altLang="en-US" sz="2200" dirty="0"/>
              <a:t>或</a:t>
            </a:r>
            <a:r>
              <a:rPr lang="zh-CN" altLang="en-US" sz="2200" b="1" dirty="0"/>
              <a:t>梯度爆炸</a:t>
            </a:r>
            <a:r>
              <a:rPr lang="zh-CN" altLang="en-US" sz="2200" dirty="0"/>
              <a:t>，这导致了原始循环神经网络不能处理较长的序列。为了解决这个缺陷，</a:t>
            </a:r>
            <a:r>
              <a:rPr lang="en-US" altLang="zh-CN" sz="2200" dirty="0"/>
              <a:t>LSTM </a:t>
            </a:r>
            <a:r>
              <a:rPr lang="zh-CN" altLang="en-US" sz="2200" dirty="0"/>
              <a:t>增加了一个</a:t>
            </a:r>
            <a:r>
              <a:rPr lang="zh-CN" altLang="en-US" sz="2200" b="1" dirty="0"/>
              <a:t>长期状态</a:t>
            </a:r>
            <a:r>
              <a:rPr lang="zh-CN" altLang="en-US" sz="2200" dirty="0"/>
              <a:t>（也称细胞状态）</a:t>
            </a:r>
            <a:r>
              <a:rPr lang="en-US" altLang="zh-CN" sz="2200" b="1" dirty="0"/>
              <a:t>c</a:t>
            </a:r>
            <a:r>
              <a:rPr lang="zh-CN" altLang="en-US" sz="2200" dirty="0"/>
              <a:t>。这样，连同原来的短时状态（也称即时状态或隐藏状态）</a:t>
            </a:r>
            <a:r>
              <a:rPr lang="en-US" altLang="zh-CN" sz="2200" b="1" dirty="0"/>
              <a:t>h</a:t>
            </a:r>
            <a:r>
              <a:rPr lang="zh-CN" altLang="en-US" sz="2200" dirty="0"/>
              <a:t>，一共就两个状态</a:t>
            </a:r>
            <a:r>
              <a:rPr lang="en-US" altLang="zh-CN" sz="2200" dirty="0"/>
              <a:t>c </a:t>
            </a:r>
            <a:r>
              <a:rPr lang="zh-CN" altLang="en-US" sz="2200" dirty="0"/>
              <a:t>和</a:t>
            </a:r>
            <a:r>
              <a:rPr lang="en-US" altLang="zh-CN" sz="2200" dirty="0"/>
              <a:t>h</a:t>
            </a:r>
            <a:r>
              <a:rPr lang="zh-CN" altLang="en-US" sz="2200" dirty="0"/>
              <a:t>。</a:t>
            </a:r>
            <a:r>
              <a:rPr lang="en-US" altLang="zh-CN" sz="2200" b="1" dirty="0"/>
              <a:t>c</a:t>
            </a:r>
            <a:r>
              <a:rPr lang="en-US" altLang="zh-CN" sz="2200" dirty="0"/>
              <a:t> </a:t>
            </a:r>
            <a:r>
              <a:rPr lang="zh-CN" altLang="en-US" sz="2200" dirty="0"/>
              <a:t>用于保存长期信息，</a:t>
            </a:r>
            <a:r>
              <a:rPr lang="en-US" altLang="zh-CN" sz="2200" b="1" dirty="0"/>
              <a:t>h</a:t>
            </a:r>
            <a:r>
              <a:rPr lang="en-US" altLang="zh-CN" sz="2200" dirty="0"/>
              <a:t> </a:t>
            </a:r>
            <a:r>
              <a:rPr lang="zh-CN" altLang="en-US" sz="2200" dirty="0"/>
              <a:t>用于保存短期信息。</a:t>
            </a:r>
            <a:r>
              <a:rPr lang="en-US" altLang="zh-CN" sz="2200" dirty="0"/>
              <a:t>LSTM </a:t>
            </a:r>
            <a:r>
              <a:rPr lang="zh-CN" altLang="en-US" sz="2200" dirty="0"/>
              <a:t>的基本结构如右图。</a:t>
            </a:r>
          </a:p>
        </p:txBody>
      </p:sp>
      <p:pic>
        <p:nvPicPr>
          <p:cNvPr id="4" name="图片 3">
            <a:extLst>
              <a:ext uri="{FF2B5EF4-FFF2-40B4-BE49-F238E27FC236}">
                <a16:creationId xmlns:a16="http://schemas.microsoft.com/office/drawing/2014/main" id="{CED6596E-F234-4090-AE35-86B2B55AB542}"/>
              </a:ext>
            </a:extLst>
          </p:cNvPr>
          <p:cNvPicPr>
            <a:picLocks noChangeAspect="1"/>
          </p:cNvPicPr>
          <p:nvPr/>
        </p:nvPicPr>
        <p:blipFill>
          <a:blip r:embed="rId3"/>
          <a:stretch>
            <a:fillRect/>
          </a:stretch>
        </p:blipFill>
        <p:spPr>
          <a:xfrm>
            <a:off x="6452508" y="3518493"/>
            <a:ext cx="4569254" cy="3096792"/>
          </a:xfrm>
          <a:prstGeom prst="rect">
            <a:avLst/>
          </a:prstGeom>
        </p:spPr>
      </p:pic>
    </p:spTree>
    <p:extLst>
      <p:ext uri="{BB962C8B-B14F-4D97-AF65-F5344CB8AC3E}">
        <p14:creationId xmlns:p14="http://schemas.microsoft.com/office/powerpoint/2010/main" val="174534626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29490"/>
            <a:ext cx="11373594" cy="523220"/>
          </a:xfrm>
          <a:prstGeom prst="rect">
            <a:avLst/>
          </a:prstGeom>
          <a:noFill/>
        </p:spPr>
        <p:txBody>
          <a:bodyPr wrap="square" rtlCol="0">
            <a:spAutoFit/>
          </a:bodyPr>
          <a:lstStyle/>
          <a:p>
            <a:r>
              <a:rPr lang="en-US" altLang="zh-CN" sz="2800" b="1" dirty="0">
                <a:solidFill>
                  <a:srgbClr val="C00000"/>
                </a:solidFill>
              </a:rPr>
              <a:t>7.3.1 LSTM</a:t>
            </a:r>
            <a:r>
              <a:rPr lang="zh-CN" altLang="en-US" sz="2800" b="1" dirty="0">
                <a:solidFill>
                  <a:srgbClr val="C00000"/>
                </a:solidFill>
              </a:rPr>
              <a:t>的结构和特点</a:t>
            </a:r>
            <a:endParaRPr lang="zh-CN" altLang="zh-CN" sz="2800" b="1" dirty="0">
              <a:solidFill>
                <a:srgbClr val="C00000"/>
              </a:solidFill>
            </a:endParaRPr>
          </a:p>
        </p:txBody>
      </p:sp>
      <p:sp>
        <p:nvSpPr>
          <p:cNvPr id="2" name="矩形 1">
            <a:extLst>
              <a:ext uri="{FF2B5EF4-FFF2-40B4-BE49-F238E27FC236}">
                <a16:creationId xmlns:a16="http://schemas.microsoft.com/office/drawing/2014/main" id="{E25A07DB-ED23-491C-AD00-A1ADD02F67A5}"/>
              </a:ext>
            </a:extLst>
          </p:cNvPr>
          <p:cNvSpPr/>
          <p:nvPr/>
        </p:nvSpPr>
        <p:spPr>
          <a:xfrm>
            <a:off x="403905" y="1825022"/>
            <a:ext cx="11498424" cy="1107996"/>
          </a:xfrm>
          <a:prstGeom prst="rect">
            <a:avLst/>
          </a:prstGeom>
        </p:spPr>
        <p:txBody>
          <a:bodyPr wrap="square">
            <a:spAutoFit/>
          </a:bodyPr>
          <a:lstStyle/>
          <a:p>
            <a:r>
              <a:rPr lang="en-US" altLang="zh-CN" sz="2200" b="1" dirty="0"/>
              <a:t>LSTM </a:t>
            </a:r>
            <a:r>
              <a:rPr lang="zh-CN" altLang="en-US" sz="2200" b="1" dirty="0"/>
              <a:t>主要功能：</a:t>
            </a:r>
            <a:r>
              <a:rPr lang="zh-CN" altLang="en-US" sz="2200" dirty="0"/>
              <a:t>维持对</a:t>
            </a:r>
            <a:r>
              <a:rPr lang="en-US" altLang="zh-CN" sz="2200" b="1" dirty="0"/>
              <a:t>c </a:t>
            </a:r>
            <a:r>
              <a:rPr lang="zh-CN" altLang="en-US" sz="2200" dirty="0"/>
              <a:t>和</a:t>
            </a:r>
            <a:r>
              <a:rPr lang="en-US" altLang="zh-CN" sz="2200" b="1" dirty="0"/>
              <a:t>h</a:t>
            </a:r>
            <a:r>
              <a:rPr lang="en-US" altLang="zh-CN" sz="2200" dirty="0"/>
              <a:t> </a:t>
            </a:r>
            <a:r>
              <a:rPr lang="zh-CN" altLang="en-US" sz="2200" dirty="0"/>
              <a:t>的有效控制，使得</a:t>
            </a:r>
            <a:r>
              <a:rPr lang="en-US" altLang="zh-CN" sz="2200" b="1" dirty="0"/>
              <a:t>c </a:t>
            </a:r>
            <a:r>
              <a:rPr lang="zh-CN" altLang="en-US" sz="2200" dirty="0"/>
              <a:t>能够保存长期信息，</a:t>
            </a:r>
            <a:r>
              <a:rPr lang="en-US" altLang="zh-CN" sz="2200" b="1" dirty="0"/>
              <a:t>h</a:t>
            </a:r>
            <a:r>
              <a:rPr lang="en-US" altLang="zh-CN" sz="2200" dirty="0"/>
              <a:t> </a:t>
            </a:r>
            <a:r>
              <a:rPr lang="zh-CN" altLang="en-US" sz="2200" dirty="0"/>
              <a:t>能够保持短期信息。</a:t>
            </a:r>
            <a:r>
              <a:rPr lang="en-US" altLang="zh-CN" sz="2200" dirty="0"/>
              <a:t>LSTM </a:t>
            </a:r>
            <a:r>
              <a:rPr lang="zh-CN" altLang="en-US" sz="2200" dirty="0"/>
              <a:t>对</a:t>
            </a:r>
            <a:r>
              <a:rPr lang="en-US" altLang="zh-CN" sz="2200" b="1" dirty="0"/>
              <a:t>c</a:t>
            </a:r>
            <a:r>
              <a:rPr lang="en-US" altLang="zh-CN" sz="2200" dirty="0"/>
              <a:t> </a:t>
            </a:r>
            <a:r>
              <a:rPr lang="zh-CN" altLang="en-US" sz="2200" dirty="0"/>
              <a:t>和</a:t>
            </a:r>
            <a:r>
              <a:rPr lang="en-US" altLang="zh-CN" sz="2200" b="1" dirty="0"/>
              <a:t>h </a:t>
            </a:r>
            <a:r>
              <a:rPr lang="zh-CN" altLang="en-US" sz="2200" dirty="0"/>
              <a:t>的控制主要是通过三个门来实现，分别是</a:t>
            </a:r>
            <a:r>
              <a:rPr lang="zh-CN" altLang="en-US" sz="2200" b="1" dirty="0"/>
              <a:t>遗忘门</a:t>
            </a:r>
            <a:r>
              <a:rPr lang="en-US" altLang="zh-CN" sz="2200" b="1" dirty="0"/>
              <a:t>f</a:t>
            </a:r>
            <a:r>
              <a:rPr lang="en-US" altLang="zh-CN" sz="2200" b="1" baseline="-25000" dirty="0"/>
              <a:t>t</a:t>
            </a:r>
            <a:r>
              <a:rPr lang="zh-CN" altLang="en-US" sz="2200" dirty="0"/>
              <a:t>、</a:t>
            </a:r>
            <a:r>
              <a:rPr lang="zh-CN" altLang="en-US" sz="2200" b="1" dirty="0"/>
              <a:t>输入门</a:t>
            </a:r>
            <a:r>
              <a:rPr lang="en-US" altLang="zh-CN" sz="2200" b="1" dirty="0"/>
              <a:t>i</a:t>
            </a:r>
            <a:r>
              <a:rPr lang="en-US" altLang="zh-CN" sz="2200" b="1" baseline="-25000" dirty="0"/>
              <a:t>t</a:t>
            </a:r>
            <a:r>
              <a:rPr lang="en-US" altLang="zh-CN" sz="2200" b="1" dirty="0"/>
              <a:t> </a:t>
            </a:r>
            <a:r>
              <a:rPr lang="zh-CN" altLang="en-US" sz="2200" dirty="0"/>
              <a:t>和</a:t>
            </a:r>
            <a:r>
              <a:rPr lang="zh-CN" altLang="en-US" sz="2200" b="1" dirty="0"/>
              <a:t>输出门</a:t>
            </a:r>
            <a:r>
              <a:rPr lang="en-US" altLang="zh-CN" sz="2200" b="1" dirty="0" err="1"/>
              <a:t>o</a:t>
            </a:r>
            <a:r>
              <a:rPr lang="en-US" altLang="zh-CN" sz="2200" b="1" baseline="-25000" dirty="0" err="1"/>
              <a:t>t</a:t>
            </a:r>
            <a:r>
              <a:rPr lang="zh-CN" altLang="en-US" sz="2200" dirty="0"/>
              <a:t>。它们的作用说明如下。</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D3C455E-F3AC-4606-B859-FAEC08A7EB6B}"/>
                  </a:ext>
                </a:extLst>
              </p:cNvPr>
              <p:cNvSpPr/>
              <p:nvPr/>
            </p:nvSpPr>
            <p:spPr>
              <a:xfrm>
                <a:off x="665260" y="2784868"/>
                <a:ext cx="11237069" cy="1921936"/>
              </a:xfrm>
              <a:prstGeom prst="rect">
                <a:avLst/>
              </a:prstGeom>
            </p:spPr>
            <p:txBody>
              <a:bodyPr wrap="square">
                <a:spAutoFit/>
              </a:bodyPr>
              <a:lstStyle/>
              <a:p>
                <a:pPr marL="342900" indent="-342900">
                  <a:buFont typeface="Arial" panose="020B0604020202020204" pitchFamily="34" charset="0"/>
                  <a:buChar char="•"/>
                </a:pPr>
                <a:r>
                  <a:rPr lang="zh-CN" altLang="en-US" sz="2200" dirty="0">
                    <a:solidFill>
                      <a:srgbClr val="0033CC"/>
                    </a:solidFill>
                  </a:rPr>
                  <a:t>遗忘门</a:t>
                </a:r>
                <a14:m>
                  <m:oMath xmlns:m="http://schemas.openxmlformats.org/officeDocument/2006/math">
                    <m:sSub>
                      <m:sSubPr>
                        <m:ctrlPr>
                          <a:rPr lang="zh-CN" altLang="zh-CN" sz="2400" i="1" smtClean="0">
                            <a:solidFill>
                              <a:schemeClr val="accent1">
                                <a:lumMod val="75000"/>
                              </a:schemeClr>
                            </a:solidFill>
                            <a:latin typeface="Cambria Math" panose="02040503050406030204" pitchFamily="18" charset="0"/>
                          </a:rPr>
                        </m:ctrlPr>
                      </m:sSubPr>
                      <m:e>
                        <m:r>
                          <a:rPr lang="en-US" altLang="zh-CN" sz="2400" i="1">
                            <a:solidFill>
                              <a:schemeClr val="accent1">
                                <a:lumMod val="75000"/>
                              </a:schemeClr>
                            </a:solidFill>
                            <a:latin typeface="Cambria Math" panose="02040503050406030204" pitchFamily="18" charset="0"/>
                          </a:rPr>
                          <m:t>𝑓</m:t>
                        </m:r>
                      </m:e>
                      <m:sub>
                        <m:r>
                          <a:rPr lang="en-US" altLang="zh-CN" sz="2400" i="1">
                            <a:solidFill>
                              <a:schemeClr val="accent1">
                                <a:lumMod val="75000"/>
                              </a:schemeClr>
                            </a:solidFill>
                            <a:latin typeface="Cambria Math" panose="02040503050406030204" pitchFamily="18" charset="0"/>
                          </a:rPr>
                          <m:t>𝑖</m:t>
                        </m:r>
                      </m:sub>
                    </m:sSub>
                  </m:oMath>
                </a14:m>
                <a:r>
                  <a:rPr lang="zh-CN" altLang="en-US" sz="2200" dirty="0"/>
                  <a:t>：负责控制上一时间步的长期状态</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800" dirty="0"/>
                  <a:t> </a:t>
                </a:r>
                <a:r>
                  <a:rPr lang="zh-CN" altLang="en-US" sz="2200" dirty="0"/>
                  <a:t>有多少信息应该被遗忘，还有多少信息应该继续保存到当前长期状态</a:t>
                </a:r>
                <a:r>
                  <a:rPr lang="en-US" altLang="zh-CN" sz="2200" dirty="0" err="1"/>
                  <a:t>c</a:t>
                </a:r>
                <a:r>
                  <a:rPr lang="en-US" altLang="zh-CN" sz="2200" b="1" baseline="-25000" dirty="0" err="1"/>
                  <a:t>t</a:t>
                </a:r>
                <a:r>
                  <a:rPr lang="en-US" altLang="zh-CN" sz="2200" dirty="0"/>
                  <a:t> </a:t>
                </a:r>
                <a:r>
                  <a:rPr lang="zh-CN" altLang="en-US" sz="2200" dirty="0"/>
                  <a:t>中；</a:t>
                </a:r>
                <a:endParaRPr lang="en-US" altLang="zh-CN" sz="2200" dirty="0"/>
              </a:p>
              <a:p>
                <a:pPr marL="342900" indent="-342900">
                  <a:buFont typeface="Arial" panose="020B0604020202020204" pitchFamily="34" charset="0"/>
                  <a:buChar char="•"/>
                </a:pPr>
                <a:r>
                  <a:rPr lang="zh-CN" altLang="en-US" sz="2200" dirty="0">
                    <a:solidFill>
                      <a:srgbClr val="0033CC"/>
                    </a:solidFill>
                  </a:rPr>
                  <a:t>输入门</a:t>
                </a:r>
                <a14:m>
                  <m:oMath xmlns:m="http://schemas.openxmlformats.org/officeDocument/2006/math">
                    <m:sSub>
                      <m:sSubPr>
                        <m:ctrlPr>
                          <a:rPr lang="zh-CN" altLang="zh-CN" sz="2400" i="1">
                            <a:solidFill>
                              <a:schemeClr val="accent1">
                                <a:lumMod val="75000"/>
                              </a:schemeClr>
                            </a:solidFill>
                            <a:latin typeface="Cambria Math" panose="02040503050406030204" pitchFamily="18" charset="0"/>
                          </a:rPr>
                        </m:ctrlPr>
                      </m:sSubPr>
                      <m:e>
                        <m:r>
                          <a:rPr lang="en-US" altLang="zh-CN" sz="2400" i="1">
                            <a:solidFill>
                              <a:schemeClr val="accent1">
                                <a:lumMod val="75000"/>
                              </a:schemeClr>
                            </a:solidFill>
                            <a:latin typeface="Cambria Math" panose="02040503050406030204" pitchFamily="18" charset="0"/>
                          </a:rPr>
                          <m:t>𝑖</m:t>
                        </m:r>
                      </m:e>
                      <m:sub>
                        <m:r>
                          <a:rPr lang="en-US" altLang="zh-CN" sz="2400" i="1">
                            <a:solidFill>
                              <a:schemeClr val="accent1">
                                <a:lumMod val="75000"/>
                              </a:schemeClr>
                            </a:solidFill>
                            <a:latin typeface="Cambria Math" panose="02040503050406030204" pitchFamily="18" charset="0"/>
                          </a:rPr>
                          <m:t>𝑡</m:t>
                        </m:r>
                      </m:sub>
                    </m:sSub>
                  </m:oMath>
                </a14:m>
                <a:r>
                  <a:rPr lang="zh-CN" altLang="en-US" sz="2200" dirty="0"/>
                  <a:t>：负责控制把当前输入信息</a:t>
                </a:r>
                <a:r>
                  <a:rPr lang="en-US" altLang="zh-CN" sz="2200" b="1" dirty="0" err="1"/>
                  <a:t>x</a:t>
                </a:r>
                <a:r>
                  <a:rPr lang="en-US" altLang="zh-CN" sz="2200" b="1" baseline="-25000" dirty="0" err="1"/>
                  <a:t>t</a:t>
                </a:r>
                <a:r>
                  <a:rPr lang="en-US" altLang="zh-CN" sz="2200" b="1" baseline="-25000" dirty="0"/>
                  <a:t> </a:t>
                </a:r>
                <a:r>
                  <a:rPr lang="zh-CN" altLang="en-US" sz="2200" dirty="0"/>
                  <a:t>和上一时间步的短时状态</a:t>
                </a:r>
                <a14:m>
                  <m:oMath xmlns:m="http://schemas.openxmlformats.org/officeDocument/2006/math">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oMath>
                </a14:m>
                <a:r>
                  <a:rPr lang="zh-CN" altLang="en-US" sz="2200" dirty="0"/>
                  <a:t>有多少可以保存到当前长期状态</a:t>
                </a:r>
                <a:r>
                  <a:rPr lang="en-US" altLang="zh-CN" sz="2200" b="1" dirty="0" err="1"/>
                  <a:t>c</a:t>
                </a:r>
                <a:r>
                  <a:rPr lang="en-US" altLang="zh-CN" sz="2200" b="1" baseline="-25000" dirty="0" err="1"/>
                  <a:t>t</a:t>
                </a:r>
                <a:r>
                  <a:rPr lang="en-US" altLang="zh-CN" sz="2200" dirty="0"/>
                  <a:t> </a:t>
                </a:r>
                <a:r>
                  <a:rPr lang="zh-CN" altLang="en-US" sz="2200" dirty="0"/>
                  <a:t>中；</a:t>
                </a:r>
                <a:endParaRPr lang="en-US" altLang="zh-CN" sz="2200" dirty="0"/>
              </a:p>
              <a:p>
                <a:pPr marL="342900" indent="-342900">
                  <a:buFont typeface="Arial" panose="020B0604020202020204" pitchFamily="34" charset="0"/>
                  <a:buChar char="•"/>
                </a:pPr>
                <a:r>
                  <a:rPr lang="zh-CN" altLang="en-US" sz="2200" dirty="0">
                    <a:solidFill>
                      <a:srgbClr val="0033CC"/>
                    </a:solidFill>
                  </a:rPr>
                  <a:t>输出门</a:t>
                </a:r>
                <a14:m>
                  <m:oMath xmlns:m="http://schemas.openxmlformats.org/officeDocument/2006/math">
                    <m:sSub>
                      <m:sSubPr>
                        <m:ctrlPr>
                          <a:rPr lang="zh-CN" altLang="zh-CN" sz="2400" i="1">
                            <a:solidFill>
                              <a:schemeClr val="accent1">
                                <a:lumMod val="75000"/>
                              </a:schemeClr>
                            </a:solidFill>
                            <a:latin typeface="Cambria Math" panose="02040503050406030204" pitchFamily="18" charset="0"/>
                          </a:rPr>
                        </m:ctrlPr>
                      </m:sSubPr>
                      <m:e>
                        <m:r>
                          <a:rPr lang="en-US" altLang="zh-CN" sz="2400" i="1">
                            <a:solidFill>
                              <a:schemeClr val="accent1">
                                <a:lumMod val="75000"/>
                              </a:schemeClr>
                            </a:solidFill>
                            <a:latin typeface="Cambria Math" panose="02040503050406030204" pitchFamily="18" charset="0"/>
                          </a:rPr>
                          <m:t>𝑜</m:t>
                        </m:r>
                      </m:e>
                      <m:sub>
                        <m:r>
                          <a:rPr lang="en-US" altLang="zh-CN" sz="2400" i="1">
                            <a:solidFill>
                              <a:schemeClr val="accent1">
                                <a:lumMod val="75000"/>
                              </a:schemeClr>
                            </a:solidFill>
                            <a:latin typeface="Cambria Math" panose="02040503050406030204" pitchFamily="18" charset="0"/>
                          </a:rPr>
                          <m:t>𝑡</m:t>
                        </m:r>
                      </m:sub>
                    </m:sSub>
                  </m:oMath>
                </a14:m>
                <a:r>
                  <a:rPr lang="zh-CN" altLang="en-US" sz="2200" dirty="0"/>
                  <a:t>：负责控制把当前长期状态</a:t>
                </a:r>
                <a:r>
                  <a:rPr lang="en-US" altLang="zh-CN" sz="2200" b="1" dirty="0" err="1"/>
                  <a:t>c</a:t>
                </a:r>
                <a:r>
                  <a:rPr lang="en-US" altLang="zh-CN" sz="2200" b="1" baseline="-25000" dirty="0" err="1"/>
                  <a:t>t</a:t>
                </a:r>
                <a:r>
                  <a:rPr lang="en-US" altLang="zh-CN" sz="2200" dirty="0"/>
                  <a:t> </a:t>
                </a:r>
                <a:r>
                  <a:rPr lang="zh-CN" altLang="en-US" sz="2200" dirty="0"/>
                  <a:t>中的多少信息转化为当前的短时状态</a:t>
                </a:r>
                <a:r>
                  <a:rPr lang="en-US" altLang="zh-CN" sz="2200" b="1" dirty="0" err="1"/>
                  <a:t>h</a:t>
                </a:r>
                <a:r>
                  <a:rPr lang="en-US" altLang="zh-CN" sz="2200" b="1" baseline="-25000" dirty="0" err="1"/>
                  <a:t>t</a:t>
                </a:r>
                <a:r>
                  <a:rPr lang="en-US" altLang="zh-CN" sz="2200" dirty="0"/>
                  <a:t> </a:t>
                </a:r>
                <a:r>
                  <a:rPr lang="zh-CN" altLang="en-US" sz="2200" dirty="0"/>
                  <a:t>并输出。</a:t>
                </a:r>
              </a:p>
            </p:txBody>
          </p:sp>
        </mc:Choice>
        <mc:Fallback xmlns="">
          <p:sp>
            <p:nvSpPr>
              <p:cNvPr id="3" name="矩形 2">
                <a:extLst>
                  <a:ext uri="{FF2B5EF4-FFF2-40B4-BE49-F238E27FC236}">
                    <a16:creationId xmlns:a16="http://schemas.microsoft.com/office/drawing/2014/main" id="{DD3C455E-F3AC-4606-B859-FAEC08A7EB6B}"/>
                  </a:ext>
                </a:extLst>
              </p:cNvPr>
              <p:cNvSpPr>
                <a:spLocks noRot="1" noChangeAspect="1" noMove="1" noResize="1" noEditPoints="1" noAdjustHandles="1" noChangeArrowheads="1" noChangeShapeType="1" noTextEdit="1"/>
              </p:cNvSpPr>
              <p:nvPr/>
            </p:nvSpPr>
            <p:spPr>
              <a:xfrm>
                <a:off x="665260" y="2784868"/>
                <a:ext cx="11237069" cy="1921936"/>
              </a:xfrm>
              <a:prstGeom prst="rect">
                <a:avLst/>
              </a:prstGeom>
              <a:blipFill>
                <a:blip r:embed="rId3"/>
                <a:stretch>
                  <a:fillRect l="-597" r="-217" b="-5714"/>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2334B36E-CDF1-4156-8FB5-C350884FD2B0}"/>
              </a:ext>
            </a:extLst>
          </p:cNvPr>
          <p:cNvSpPr/>
          <p:nvPr/>
        </p:nvSpPr>
        <p:spPr>
          <a:xfrm>
            <a:off x="477464" y="4710979"/>
            <a:ext cx="11237069" cy="1908215"/>
          </a:xfrm>
          <a:prstGeom prst="rect">
            <a:avLst/>
          </a:prstGeom>
        </p:spPr>
        <p:txBody>
          <a:bodyPr wrap="square">
            <a:spAutoFit/>
          </a:bodyPr>
          <a:lstStyle/>
          <a:p>
            <a:r>
              <a:rPr lang="zh-CN" altLang="en-US" sz="2200" b="1" dirty="0"/>
              <a:t>门（</a:t>
            </a:r>
            <a:r>
              <a:rPr lang="en-US" altLang="zh-CN" sz="2200" b="1" dirty="0"/>
              <a:t>gate</a:t>
            </a:r>
            <a:r>
              <a:rPr lang="zh-CN" altLang="en-US" sz="2200" b="1" dirty="0"/>
              <a:t>）：</a:t>
            </a:r>
            <a:r>
              <a:rPr lang="zh-CN" altLang="en-US" sz="2200" dirty="0"/>
              <a:t>实际上就是一个</a:t>
            </a:r>
            <a:r>
              <a:rPr lang="zh-CN" altLang="en-US" sz="2200" b="1" dirty="0"/>
              <a:t>全连接网络层</a:t>
            </a:r>
            <a:r>
              <a:rPr lang="zh-CN" altLang="en-US" sz="2200" dirty="0"/>
              <a:t>。因此，每个门都有一个参数矩阵和一个偏置项。遗忘门</a:t>
            </a:r>
            <a:r>
              <a:rPr lang="en-US" altLang="zh-CN" sz="2200" b="1" dirty="0"/>
              <a:t>f</a:t>
            </a:r>
            <a:r>
              <a:rPr lang="en-US" altLang="zh-CN" sz="2200" b="1" baseline="-25000" dirty="0"/>
              <a:t>t</a:t>
            </a:r>
            <a:r>
              <a:rPr lang="zh-CN" altLang="en-US" sz="2200" dirty="0"/>
              <a:t>、输入门</a:t>
            </a:r>
            <a:r>
              <a:rPr lang="en-US" altLang="zh-CN" sz="2200" b="1" dirty="0"/>
              <a:t>i</a:t>
            </a:r>
            <a:r>
              <a:rPr lang="en-US" altLang="zh-CN" sz="2200" b="1" baseline="-25000" dirty="0"/>
              <a:t>t</a:t>
            </a:r>
            <a:r>
              <a:rPr lang="en-US" altLang="zh-CN" sz="2200" dirty="0"/>
              <a:t> </a:t>
            </a:r>
            <a:r>
              <a:rPr lang="zh-CN" altLang="en-US" sz="2200" dirty="0"/>
              <a:t>和输出门</a:t>
            </a:r>
            <a:r>
              <a:rPr lang="en-US" altLang="zh-CN" sz="2200" b="1" dirty="0" err="1"/>
              <a:t>o</a:t>
            </a:r>
            <a:r>
              <a:rPr lang="en-US" altLang="zh-CN" sz="2200" b="1" baseline="-25000" dirty="0" err="1"/>
              <a:t>t</a:t>
            </a:r>
            <a:r>
              <a:rPr lang="en-US" altLang="zh-CN" sz="2200" dirty="0"/>
              <a:t> </a:t>
            </a:r>
            <a:r>
              <a:rPr lang="zh-CN" altLang="en-US" sz="2200" dirty="0"/>
              <a:t>的参数矩阵分别记为</a:t>
            </a:r>
            <a:r>
              <a:rPr lang="en-US" altLang="zh-CN" sz="2200" b="1" dirty="0" err="1"/>
              <a:t>W</a:t>
            </a:r>
            <a:r>
              <a:rPr lang="en-US" altLang="zh-CN" sz="2200" b="1" baseline="-25000" dirty="0" err="1"/>
              <a:t>f</a:t>
            </a:r>
            <a:r>
              <a:rPr lang="zh-CN" altLang="en-US" sz="2200" dirty="0"/>
              <a:t>、</a:t>
            </a:r>
            <a:r>
              <a:rPr lang="en-US" altLang="zh-CN" sz="2200" b="1" dirty="0"/>
              <a:t>W</a:t>
            </a:r>
            <a:r>
              <a:rPr lang="en-US" altLang="zh-CN" sz="2200" b="1" baseline="-25000" dirty="0"/>
              <a:t>i</a:t>
            </a:r>
            <a:r>
              <a:rPr lang="en-US" altLang="zh-CN" sz="2200" dirty="0"/>
              <a:t> </a:t>
            </a:r>
            <a:r>
              <a:rPr lang="zh-CN" altLang="en-US" sz="2200" dirty="0"/>
              <a:t>和</a:t>
            </a:r>
            <a:r>
              <a:rPr lang="en-US" altLang="zh-CN" sz="2200" b="1" dirty="0"/>
              <a:t>W</a:t>
            </a:r>
            <a:r>
              <a:rPr lang="en-US" altLang="zh-CN" sz="2200" b="1" baseline="-25000" dirty="0"/>
              <a:t>o</a:t>
            </a:r>
            <a:r>
              <a:rPr lang="zh-CN" altLang="en-US" sz="2200" dirty="0"/>
              <a:t>，其偏置项分别记为</a:t>
            </a:r>
            <a:r>
              <a:rPr lang="en-US" altLang="zh-CN" sz="2200" b="1" dirty="0"/>
              <a:t>b</a:t>
            </a:r>
            <a:r>
              <a:rPr lang="en-US" altLang="zh-CN" sz="2200" b="1" baseline="-25000" dirty="0"/>
              <a:t>f</a:t>
            </a:r>
            <a:r>
              <a:rPr lang="zh-CN" altLang="en-US" sz="2200" dirty="0"/>
              <a:t>、</a:t>
            </a:r>
            <a:r>
              <a:rPr lang="en-US" altLang="zh-CN" sz="2200" b="1" dirty="0"/>
              <a:t>b</a:t>
            </a:r>
            <a:r>
              <a:rPr lang="en-US" altLang="zh-CN" sz="2200" b="1" baseline="-25000" dirty="0"/>
              <a:t>i</a:t>
            </a:r>
            <a:r>
              <a:rPr lang="en-US" altLang="zh-CN" sz="2200" dirty="0"/>
              <a:t> </a:t>
            </a:r>
            <a:r>
              <a:rPr lang="zh-CN" altLang="en-US" sz="2200" dirty="0"/>
              <a:t>和</a:t>
            </a:r>
            <a:r>
              <a:rPr lang="en-US" altLang="zh-CN" sz="2200" b="1" dirty="0" err="1"/>
              <a:t>b</a:t>
            </a:r>
            <a:r>
              <a:rPr lang="en-US" altLang="zh-CN" sz="2200" b="1" baseline="-25000" dirty="0" err="1"/>
              <a:t>o</a:t>
            </a:r>
            <a:r>
              <a:rPr lang="zh-CN" altLang="en-US" sz="2200" dirty="0"/>
              <a:t>。每个门的输入是一个向量，输出是一个</a:t>
            </a:r>
            <a:r>
              <a:rPr lang="en-US" altLang="zh-CN" sz="2200" dirty="0"/>
              <a:t>0 </a:t>
            </a:r>
            <a:r>
              <a:rPr lang="zh-CN" altLang="en-US" sz="2200" dirty="0"/>
              <a:t>到</a:t>
            </a:r>
            <a:r>
              <a:rPr lang="en-US" altLang="zh-CN" sz="2200" dirty="0"/>
              <a:t>1 </a:t>
            </a:r>
            <a:r>
              <a:rPr lang="zh-CN" altLang="en-US" sz="2200" dirty="0"/>
              <a:t>之间的实数向量。</a:t>
            </a:r>
            <a:endParaRPr lang="en-US" altLang="zh-CN" sz="2200" dirty="0"/>
          </a:p>
          <a:p>
            <a:endParaRPr lang="en-US" altLang="zh-CN" sz="800" dirty="0"/>
          </a:p>
          <a:p>
            <a:r>
              <a:rPr lang="zh-CN" altLang="en-US" sz="2200" dirty="0"/>
              <a:t>通过这三个门的控制，使得</a:t>
            </a:r>
            <a:r>
              <a:rPr lang="en-US" altLang="zh-CN" sz="2200" b="1" dirty="0" err="1"/>
              <a:t>c</a:t>
            </a:r>
            <a:r>
              <a:rPr lang="en-US" altLang="zh-CN" sz="2200" b="1" baseline="-25000" dirty="0" err="1"/>
              <a:t>t</a:t>
            </a:r>
            <a:r>
              <a:rPr lang="en-US" altLang="zh-CN" sz="2200" dirty="0"/>
              <a:t> </a:t>
            </a:r>
            <a:r>
              <a:rPr lang="zh-CN" altLang="en-US" sz="2200" dirty="0"/>
              <a:t>可以保持到当前时刻为止的历史信息，因而它是一种长期状态。</a:t>
            </a:r>
          </a:p>
        </p:txBody>
      </p:sp>
    </p:spTree>
    <p:extLst>
      <p:ext uri="{BB962C8B-B14F-4D97-AF65-F5344CB8AC3E}">
        <p14:creationId xmlns:p14="http://schemas.microsoft.com/office/powerpoint/2010/main" val="311145851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7.3.1 LSTM</a:t>
            </a:r>
            <a:r>
              <a:rPr lang="zh-CN" altLang="en-US" sz="2800" b="1" dirty="0">
                <a:solidFill>
                  <a:srgbClr val="C00000"/>
                </a:solidFill>
              </a:rPr>
              <a:t>的结构和特点</a:t>
            </a:r>
            <a:endParaRPr lang="zh-CN" altLang="zh-CN" sz="2800" b="1" dirty="0">
              <a:solidFill>
                <a:srgbClr val="C00000"/>
              </a:solidFill>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7BE0F58A-5257-414F-865F-2CB8347B0AF3}"/>
                  </a:ext>
                </a:extLst>
              </p:cNvPr>
              <p:cNvSpPr/>
              <p:nvPr/>
            </p:nvSpPr>
            <p:spPr>
              <a:xfrm>
                <a:off x="289670" y="1787664"/>
                <a:ext cx="11373594" cy="2138919"/>
              </a:xfrm>
              <a:prstGeom prst="rect">
                <a:avLst/>
              </a:prstGeom>
            </p:spPr>
            <p:txBody>
              <a:bodyPr wrap="square">
                <a:spAutoFit/>
              </a:bodyPr>
              <a:lstStyle/>
              <a:p>
                <a:pPr>
                  <a:lnSpc>
                    <a:spcPct val="150000"/>
                  </a:lnSpc>
                </a:pPr>
                <a:r>
                  <a:rPr lang="zh-CN" altLang="en-US" sz="2200" b="1" dirty="0"/>
                  <a:t>输入门</a:t>
                </a:r>
                <a:r>
                  <a:rPr lang="en-US" altLang="zh-CN" sz="2200" b="1" dirty="0"/>
                  <a:t>i</a:t>
                </a:r>
                <a:r>
                  <a:rPr lang="en-US" altLang="zh-CN" sz="2200" b="1" baseline="-25000" dirty="0"/>
                  <a:t>t</a:t>
                </a:r>
                <a:r>
                  <a:rPr lang="en-US" altLang="zh-CN" sz="2200" b="1" dirty="0"/>
                  <a:t> </a:t>
                </a:r>
                <a:r>
                  <a:rPr lang="zh-CN" altLang="en-US" sz="2200" b="1" dirty="0"/>
                  <a:t>：</a:t>
                </a:r>
                <a:r>
                  <a:rPr lang="zh-CN" altLang="en-US" sz="2200" dirty="0"/>
                  <a:t>控制候选状态</a:t>
                </a:r>
                <a:r>
                  <a:rPr lang="en-US" altLang="zh-CN" sz="2200" b="1" dirty="0" err="1"/>
                  <a:t>c’</a:t>
                </a:r>
                <a:r>
                  <a:rPr lang="en-US" altLang="zh-CN" sz="2200" b="1" baseline="-25000" dirty="0" err="1"/>
                  <a:t>t</a:t>
                </a:r>
                <a:r>
                  <a:rPr lang="en-US" altLang="zh-CN" sz="2200" dirty="0"/>
                  <a:t> </a:t>
                </a:r>
                <a:r>
                  <a:rPr lang="zh-CN" altLang="en-US" sz="2200" dirty="0"/>
                  <a:t>输入到</a:t>
                </a:r>
                <a:r>
                  <a:rPr lang="en-US" altLang="zh-CN" sz="2200" b="1" dirty="0" err="1"/>
                  <a:t>c</a:t>
                </a:r>
                <a:r>
                  <a:rPr lang="en-US" altLang="zh-CN" sz="2200" b="1" baseline="-25000" dirty="0" err="1"/>
                  <a:t>t</a:t>
                </a:r>
                <a:r>
                  <a:rPr lang="en-US" altLang="zh-CN" sz="2200" dirty="0"/>
                  <a:t> </a:t>
                </a:r>
                <a:r>
                  <a:rPr lang="zh-CN" altLang="en-US" sz="2200" dirty="0"/>
                  <a:t>中的信息量，而</a:t>
                </a:r>
                <a:r>
                  <a:rPr lang="en-US" altLang="zh-CN" sz="2200" b="1" dirty="0" err="1"/>
                  <a:t>c’</a:t>
                </a:r>
                <a:r>
                  <a:rPr lang="en-US" altLang="zh-CN" sz="2200" b="1" baseline="-25000" dirty="0" err="1"/>
                  <a:t>t</a:t>
                </a:r>
                <a:r>
                  <a:rPr lang="en-US" altLang="zh-CN" sz="2200" dirty="0"/>
                  <a:t> </a:t>
                </a:r>
                <a:r>
                  <a:rPr lang="zh-CN" altLang="en-US" sz="2200" dirty="0"/>
                  <a:t>是上一时间步的短时状态</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𝒉</m:t>
                        </m:r>
                      </m:e>
                      <m:sub>
                        <m:r>
                          <a:rPr lang="en-US" altLang="zh-CN" sz="2400" b="1" i="1">
                            <a:latin typeface="Cambria Math" panose="02040503050406030204" pitchFamily="18" charset="0"/>
                          </a:rPr>
                          <m:t>𝒕</m:t>
                        </m:r>
                        <m:r>
                          <a:rPr lang="en-US" altLang="zh-CN" sz="2400" b="1" i="1">
                            <a:latin typeface="Cambria Math" panose="02040503050406030204" pitchFamily="18" charset="0"/>
                          </a:rPr>
                          <m:t>−</m:t>
                        </m:r>
                        <m:r>
                          <a:rPr lang="en-US" altLang="zh-CN" sz="2400" b="1" i="1">
                            <a:latin typeface="Cambria Math" panose="02040503050406030204" pitchFamily="18" charset="0"/>
                          </a:rPr>
                          <m:t>𝟏</m:t>
                        </m:r>
                      </m:sub>
                    </m:sSub>
                  </m:oMath>
                </a14:m>
                <a:r>
                  <a:rPr lang="en-US" altLang="zh-CN" sz="2200" dirty="0"/>
                  <a:t> </a:t>
                </a:r>
                <a:r>
                  <a:rPr lang="zh-CN" altLang="en-US" sz="2200" dirty="0"/>
                  <a:t>和前输入信息</a:t>
                </a:r>
                <a:r>
                  <a:rPr lang="en-US" altLang="zh-CN" sz="2200" b="1" dirty="0" err="1"/>
                  <a:t>x</a:t>
                </a:r>
                <a:r>
                  <a:rPr lang="en-US" altLang="zh-CN" sz="2200" b="1" baseline="-25000" dirty="0" err="1"/>
                  <a:t>t</a:t>
                </a:r>
                <a:r>
                  <a:rPr lang="en-US" altLang="zh-CN" sz="2200" dirty="0"/>
                  <a:t> </a:t>
                </a:r>
                <a:r>
                  <a:rPr lang="zh-CN" altLang="en-US" sz="2200" dirty="0"/>
                  <a:t>的综合，这种综合也是通过一个全连接网络层来实现的。该网络层的参数矩阵和一个偏置项分别记为</a:t>
                </a:r>
                <a:r>
                  <a:rPr lang="en-US" altLang="zh-CN" sz="2200" b="1" dirty="0" err="1"/>
                  <a:t>W</a:t>
                </a:r>
                <a:r>
                  <a:rPr lang="en-US" altLang="zh-CN" sz="2200" b="1" baseline="-25000" dirty="0" err="1"/>
                  <a:t>c</a:t>
                </a:r>
                <a:r>
                  <a:rPr lang="en-US" altLang="zh-CN" sz="2200" dirty="0"/>
                  <a:t> </a:t>
                </a:r>
                <a:r>
                  <a:rPr lang="zh-CN" altLang="en-US" sz="2200" dirty="0"/>
                  <a:t>和</a:t>
                </a:r>
                <a:r>
                  <a:rPr lang="en-US" altLang="zh-CN" sz="2200" b="1" dirty="0" err="1"/>
                  <a:t>b</a:t>
                </a:r>
                <a:r>
                  <a:rPr lang="en-US" altLang="zh-CN" sz="2200" b="1" baseline="-25000" dirty="0" err="1"/>
                  <a:t>c</a:t>
                </a:r>
                <a:r>
                  <a:rPr lang="zh-CN" altLang="en-US" sz="2200" dirty="0"/>
                  <a:t>。当前计算单元会同时接收到上一计算单元的输出</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𝒉</m:t>
                        </m:r>
                      </m:e>
                      <m:sub>
                        <m:r>
                          <a:rPr lang="en-US" altLang="zh-CN" sz="2400" b="1" i="1">
                            <a:latin typeface="Cambria Math" panose="02040503050406030204" pitchFamily="18" charset="0"/>
                          </a:rPr>
                          <m:t>𝒕</m:t>
                        </m:r>
                        <m:r>
                          <a:rPr lang="en-US" altLang="zh-CN" sz="2400" b="1" i="1">
                            <a:latin typeface="Cambria Math" panose="02040503050406030204" pitchFamily="18" charset="0"/>
                          </a:rPr>
                          <m:t>−</m:t>
                        </m:r>
                        <m:r>
                          <a:rPr lang="en-US" altLang="zh-CN" sz="2400" b="1" i="1">
                            <a:latin typeface="Cambria Math" panose="02040503050406030204" pitchFamily="18" charset="0"/>
                          </a:rPr>
                          <m:t>𝟏</m:t>
                        </m:r>
                      </m:sub>
                    </m:sSub>
                  </m:oMath>
                </a14:m>
                <a:r>
                  <a:rPr lang="en-US" altLang="zh-CN" sz="2200" dirty="0"/>
                  <a:t> </a:t>
                </a:r>
                <a:r>
                  <a:rPr lang="zh-CN" altLang="en-US" sz="2200" dirty="0"/>
                  <a:t>和当前计算单元的输入</a:t>
                </a:r>
                <a:r>
                  <a:rPr lang="en-US" altLang="zh-CN" sz="2200" b="1" dirty="0" err="1"/>
                  <a:t>x</a:t>
                </a:r>
                <a:r>
                  <a:rPr lang="en-US" altLang="zh-CN" sz="2200" b="1" baseline="-25000" dirty="0" err="1"/>
                  <a:t>t</a:t>
                </a:r>
                <a:r>
                  <a:rPr lang="zh-CN" altLang="en-US" sz="2200" dirty="0"/>
                  <a:t>。对二者的处理有不同的方式：一种是</a:t>
                </a:r>
                <a:r>
                  <a:rPr lang="zh-CN" altLang="en-US" sz="2200" b="1" dirty="0"/>
                  <a:t>拼接处理</a:t>
                </a:r>
                <a:r>
                  <a:rPr lang="zh-CN" altLang="en-US" sz="2200" dirty="0"/>
                  <a:t>，另一种是</a:t>
                </a:r>
                <a:r>
                  <a:rPr lang="zh-CN" altLang="en-US" sz="2200" b="1" dirty="0"/>
                  <a:t>分割处理</a:t>
                </a:r>
                <a:r>
                  <a:rPr lang="zh-CN" altLang="en-US" sz="2200" dirty="0"/>
                  <a:t>。</a:t>
                </a:r>
              </a:p>
            </p:txBody>
          </p:sp>
        </mc:Choice>
        <mc:Fallback xmlns="">
          <p:sp>
            <p:nvSpPr>
              <p:cNvPr id="2" name="矩形 1">
                <a:extLst>
                  <a:ext uri="{FF2B5EF4-FFF2-40B4-BE49-F238E27FC236}">
                    <a16:creationId xmlns:a16="http://schemas.microsoft.com/office/drawing/2014/main" id="{7BE0F58A-5257-414F-865F-2CB8347B0AF3}"/>
                  </a:ext>
                </a:extLst>
              </p:cNvPr>
              <p:cNvSpPr>
                <a:spLocks noRot="1" noChangeAspect="1" noMove="1" noResize="1" noEditPoints="1" noAdjustHandles="1" noChangeArrowheads="1" noChangeShapeType="1" noTextEdit="1"/>
              </p:cNvSpPr>
              <p:nvPr/>
            </p:nvSpPr>
            <p:spPr>
              <a:xfrm>
                <a:off x="289670" y="1787664"/>
                <a:ext cx="11373594" cy="2138919"/>
              </a:xfrm>
              <a:prstGeom prst="rect">
                <a:avLst/>
              </a:prstGeom>
              <a:blipFill>
                <a:blip r:embed="rId3"/>
                <a:stretch>
                  <a:fillRect l="-697" r="-751" b="-512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61CDFE70-9B4D-42FC-A9BC-58FEA2801362}"/>
              </a:ext>
            </a:extLst>
          </p:cNvPr>
          <p:cNvSpPr/>
          <p:nvPr/>
        </p:nvSpPr>
        <p:spPr>
          <a:xfrm>
            <a:off x="407204" y="4026556"/>
            <a:ext cx="2165978" cy="430887"/>
          </a:xfrm>
          <a:prstGeom prst="rect">
            <a:avLst/>
          </a:prstGeom>
        </p:spPr>
        <p:txBody>
          <a:bodyPr wrap="none">
            <a:spAutoFit/>
          </a:bodyPr>
          <a:lstStyle/>
          <a:p>
            <a:r>
              <a:rPr lang="en-US" altLang="zh-CN" sz="2200" dirty="0">
                <a:solidFill>
                  <a:srgbClr val="0033CC"/>
                </a:solidFill>
              </a:rPr>
              <a:t>1. </a:t>
            </a:r>
            <a:r>
              <a:rPr lang="zh-CN" altLang="en-US" sz="2200" dirty="0">
                <a:solidFill>
                  <a:srgbClr val="0033CC"/>
                </a:solidFill>
              </a:rPr>
              <a:t>拼接处理方式</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4A6EBB6-33AA-444A-B44F-A872307D6FBA}"/>
                  </a:ext>
                </a:extLst>
              </p:cNvPr>
              <p:cNvSpPr/>
              <p:nvPr/>
            </p:nvSpPr>
            <p:spPr>
              <a:xfrm>
                <a:off x="289670" y="4557416"/>
                <a:ext cx="11373593" cy="1564274"/>
              </a:xfrm>
              <a:prstGeom prst="rect">
                <a:avLst/>
              </a:prstGeom>
            </p:spPr>
            <p:txBody>
              <a:bodyPr wrap="square">
                <a:spAutoFit/>
              </a:bodyPr>
              <a:lstStyle/>
              <a:p>
                <a:pPr>
                  <a:lnSpc>
                    <a:spcPct val="150000"/>
                  </a:lnSpc>
                </a:pPr>
                <a:r>
                  <a:rPr lang="zh-CN" altLang="en-US" sz="2200" b="1" dirty="0"/>
                  <a:t>拼接处理：</a:t>
                </a:r>
                <a:r>
                  <a:rPr lang="zh-CN" altLang="en-US" sz="2200" dirty="0"/>
                  <a:t>指对</a:t>
                </a:r>
                <a14:m>
                  <m:oMath xmlns:m="http://schemas.openxmlformats.org/officeDocument/2006/math">
                    <m:sSub>
                      <m:sSubPr>
                        <m:ctrlPr>
                          <a:rPr lang="zh-CN" altLang="zh-CN" sz="2000" b="1" i="1" smtClean="0">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oMath>
                </a14:m>
                <a:r>
                  <a:rPr lang="en-US" altLang="zh-CN" sz="2200" dirty="0"/>
                  <a:t> </a:t>
                </a:r>
                <a:r>
                  <a:rPr lang="zh-CN" altLang="en-US" sz="2200" dirty="0"/>
                  <a:t>和</a:t>
                </a:r>
                <a:r>
                  <a:rPr lang="en-US" altLang="zh-CN" sz="2200" b="1" dirty="0" err="1"/>
                  <a:t>x</a:t>
                </a:r>
                <a:r>
                  <a:rPr lang="en-US" altLang="zh-CN" sz="2200" b="1" baseline="-25000" dirty="0" err="1"/>
                  <a:t>t</a:t>
                </a:r>
                <a:r>
                  <a:rPr lang="en-US" altLang="zh-CN" sz="2200" b="1" dirty="0"/>
                  <a:t> </a:t>
                </a:r>
                <a:r>
                  <a:rPr lang="zh-CN" altLang="en-US" sz="2200" dirty="0"/>
                  <a:t>按照最后一个维数进行拼接。例如，假设</a:t>
                </a:r>
                <a14:m>
                  <m:oMath xmlns:m="http://schemas.openxmlformats.org/officeDocument/2006/math">
                    <m:sSub>
                      <m:sSubPr>
                        <m:ctrlPr>
                          <a:rPr lang="zh-CN" altLang="zh-CN" sz="2000" b="1" i="1" smtClean="0">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oMath>
                </a14:m>
                <a:r>
                  <a:rPr lang="zh-CN" altLang="en-US" sz="2200" dirty="0"/>
                  <a:t>和</a:t>
                </a:r>
                <a:r>
                  <a:rPr lang="en-US" altLang="zh-CN" sz="2200" b="1" dirty="0" err="1"/>
                  <a:t>x</a:t>
                </a:r>
                <a:r>
                  <a:rPr lang="en-US" altLang="zh-CN" sz="2200" b="1" baseline="-25000" dirty="0" err="1"/>
                  <a:t>t</a:t>
                </a:r>
                <a:r>
                  <a:rPr lang="en-US" altLang="zh-CN" sz="2200" b="1" dirty="0"/>
                  <a:t> </a:t>
                </a:r>
                <a:r>
                  <a:rPr lang="zh-CN" altLang="en-US" sz="2200" dirty="0"/>
                  <a:t>的形状分别为</a:t>
                </a:r>
                <a:r>
                  <a:rPr lang="en-US" altLang="zh-CN" sz="2200" dirty="0"/>
                  <a:t>(128, 10)</a:t>
                </a:r>
                <a:r>
                  <a:rPr lang="zh-CN" altLang="en-US" sz="2200" dirty="0"/>
                  <a:t>和</a:t>
                </a:r>
                <a:r>
                  <a:rPr lang="en-US" altLang="zh-CN" sz="2200" dirty="0"/>
                  <a:t>(128, 20)</a:t>
                </a:r>
                <a:r>
                  <a:rPr lang="zh-CN" altLang="en-US" sz="2200" dirty="0"/>
                  <a:t>，则按最后一维进行拼接后得到形状为</a:t>
                </a:r>
                <a:r>
                  <a:rPr lang="en-US" altLang="zh-CN" sz="2200" dirty="0"/>
                  <a:t>(128, 30)</a:t>
                </a:r>
                <a:r>
                  <a:rPr lang="zh-CN" altLang="en-US" sz="2200" dirty="0"/>
                  <a:t>的张量。我们用</a:t>
                </a:r>
                <a:r>
                  <a:rPr lang="en-US" altLang="zh-CN" sz="2200" dirty="0"/>
                  <a:t>[</a:t>
                </a:r>
                <a14:m>
                  <m:oMath xmlns:m="http://schemas.openxmlformats.org/officeDocument/2006/math">
                    <m:sSub>
                      <m:sSubPr>
                        <m:ctrlPr>
                          <a:rPr lang="zh-CN" altLang="zh-CN" sz="2000" b="1" i="1" smtClean="0">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oMath>
                </a14:m>
                <a:r>
                  <a:rPr lang="en-US" altLang="zh-CN" sz="2200" dirty="0"/>
                  <a:t>, </a:t>
                </a:r>
                <a:r>
                  <a:rPr lang="en-US" altLang="zh-CN" sz="2200" b="1" dirty="0" err="1"/>
                  <a:t>x</a:t>
                </a:r>
                <a:r>
                  <a:rPr lang="en-US" altLang="zh-CN" sz="2200" b="1" baseline="-25000" dirty="0" err="1"/>
                  <a:t>t</a:t>
                </a:r>
                <a:r>
                  <a:rPr lang="en-US" altLang="zh-CN" sz="2200" dirty="0"/>
                  <a:t>]</a:t>
                </a:r>
                <a:r>
                  <a:rPr lang="zh-CN" altLang="en-US" sz="2200" dirty="0"/>
                  <a:t>表示对</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𝒉</m:t>
                        </m:r>
                      </m:e>
                      <m:sub>
                        <m:r>
                          <a:rPr lang="en-US" altLang="zh-CN" b="1" i="1">
                            <a:latin typeface="Cambria Math" panose="02040503050406030204" pitchFamily="18" charset="0"/>
                          </a:rPr>
                          <m:t>𝒕</m:t>
                        </m:r>
                        <m:r>
                          <a:rPr lang="en-US" altLang="zh-CN" b="1" i="1">
                            <a:latin typeface="Cambria Math" panose="02040503050406030204" pitchFamily="18" charset="0"/>
                          </a:rPr>
                          <m:t>−</m:t>
                        </m:r>
                        <m:r>
                          <a:rPr lang="en-US" altLang="zh-CN" b="1" i="1">
                            <a:latin typeface="Cambria Math" panose="02040503050406030204" pitchFamily="18" charset="0"/>
                          </a:rPr>
                          <m:t>𝟏</m:t>
                        </m:r>
                      </m:sub>
                    </m:sSub>
                  </m:oMath>
                </a14:m>
                <a:r>
                  <a:rPr lang="en-US" altLang="zh-CN" sz="2200" dirty="0"/>
                  <a:t> </a:t>
                </a:r>
                <a:r>
                  <a:rPr lang="zh-CN" altLang="en-US" sz="2200" dirty="0"/>
                  <a:t>和</a:t>
                </a:r>
                <a:r>
                  <a:rPr lang="en-US" altLang="zh-CN" b="1" dirty="0" err="1"/>
                  <a:t>x</a:t>
                </a:r>
                <a:r>
                  <a:rPr lang="en-US" altLang="zh-CN" b="1" baseline="-25000" dirty="0" err="1"/>
                  <a:t>t</a:t>
                </a:r>
                <a:r>
                  <a:rPr lang="en-US" altLang="zh-CN" sz="2200" dirty="0"/>
                  <a:t> </a:t>
                </a:r>
                <a:r>
                  <a:rPr lang="zh-CN" altLang="en-US" sz="2200" dirty="0"/>
                  <a:t>拼接后得到的结果。将上述的门和全连接网络层表示为如下的数学公式：</a:t>
                </a:r>
              </a:p>
            </p:txBody>
          </p:sp>
        </mc:Choice>
        <mc:Fallback xmlns="">
          <p:sp>
            <p:nvSpPr>
              <p:cNvPr id="4" name="矩形 3">
                <a:extLst>
                  <a:ext uri="{FF2B5EF4-FFF2-40B4-BE49-F238E27FC236}">
                    <a16:creationId xmlns:a16="http://schemas.microsoft.com/office/drawing/2014/main" id="{14A6EBB6-33AA-444A-B44F-A872307D6FBA}"/>
                  </a:ext>
                </a:extLst>
              </p:cNvPr>
              <p:cNvSpPr>
                <a:spLocks noRot="1" noChangeAspect="1" noMove="1" noResize="1" noEditPoints="1" noAdjustHandles="1" noChangeArrowheads="1" noChangeShapeType="1" noTextEdit="1"/>
              </p:cNvSpPr>
              <p:nvPr/>
            </p:nvSpPr>
            <p:spPr>
              <a:xfrm>
                <a:off x="289670" y="4557416"/>
                <a:ext cx="11373593" cy="1564274"/>
              </a:xfrm>
              <a:prstGeom prst="rect">
                <a:avLst/>
              </a:prstGeom>
              <a:blipFill>
                <a:blip r:embed="rId4"/>
                <a:stretch>
                  <a:fillRect l="-697" b="-74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855580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336324" y="1321345"/>
            <a:ext cx="11373594" cy="523220"/>
          </a:xfrm>
          <a:prstGeom prst="rect">
            <a:avLst/>
          </a:prstGeom>
          <a:noFill/>
        </p:spPr>
        <p:txBody>
          <a:bodyPr wrap="square" rtlCol="0">
            <a:spAutoFit/>
          </a:bodyPr>
          <a:lstStyle/>
          <a:p>
            <a:r>
              <a:rPr lang="en-US" altLang="zh-CN" sz="2800" b="1" dirty="0">
                <a:solidFill>
                  <a:srgbClr val="C00000"/>
                </a:solidFill>
              </a:rPr>
              <a:t>7.3.1 LSTM</a:t>
            </a:r>
            <a:r>
              <a:rPr lang="zh-CN" altLang="en-US" sz="2800" b="1" dirty="0">
                <a:solidFill>
                  <a:srgbClr val="C00000"/>
                </a:solidFill>
              </a:rPr>
              <a:t>的结构和特点</a:t>
            </a:r>
            <a:endParaRPr lang="zh-CN" altLang="zh-CN" sz="2800" b="1" dirty="0">
              <a:solidFill>
                <a:srgbClr val="C00000"/>
              </a:solidFill>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E4B8ABC-EFF1-48B5-A215-C1C4A2F3BC44}"/>
                  </a:ext>
                </a:extLst>
              </p:cNvPr>
              <p:cNvSpPr/>
              <p:nvPr/>
            </p:nvSpPr>
            <p:spPr>
              <a:xfrm>
                <a:off x="-975687" y="2083491"/>
                <a:ext cx="6139639" cy="19429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2200" i="1" smtClean="0">
                              <a:latin typeface="Cambria Math" panose="02040503050406030204" pitchFamily="18" charset="0"/>
                            </a:rPr>
                          </m:ctrlPr>
                        </m:mPr>
                        <m:mr>
                          <m:e/>
                          <m:e>
                            <m:r>
                              <a:rPr lang="en-US" altLang="zh-CN" sz="2200" b="0" i="1" smtClean="0">
                                <a:latin typeface="Cambria Math" panose="02040503050406030204" pitchFamily="18" charset="0"/>
                              </a:rPr>
                              <m:t> </m:t>
                            </m:r>
                            <m:d>
                              <m:dPr>
                                <m:begChr m:val=""/>
                                <m:ctrlPr>
                                  <a:rPr lang="zh-CN" altLang="en-US" sz="2200" i="1">
                                    <a:latin typeface="Cambria Math" panose="02040503050406030204" pitchFamily="18" charset="0"/>
                                  </a:rPr>
                                </m:ctrlPr>
                              </m:dPr>
                              <m:e>
                                <m:r>
                                  <a:rPr lang="zh-CN" altLang="en-US" sz="2200" b="1" i="1">
                                    <a:latin typeface="Cambria Math" panose="02040503050406030204" pitchFamily="18" charset="0"/>
                                  </a:rPr>
                                  <m:t>𝐟</m:t>
                                </m:r>
                                <m:r>
                                  <m:rPr>
                                    <m:sty m:val="p"/>
                                  </m:rPr>
                                  <a:rPr lang="zh-CN" altLang="en-US" sz="2200" i="0">
                                    <a:latin typeface="Cambria Math" panose="02040503050406030204" pitchFamily="18" charset="0"/>
                                  </a:rPr>
                                  <m:t>t</m:t>
                                </m:r>
                                <m:r>
                                  <a:rPr lang="zh-CN" altLang="en-US" sz="2200" i="0">
                                    <a:latin typeface="Cambria Math" panose="02040503050406030204" pitchFamily="18" charset="0"/>
                                  </a:rPr>
                                  <m:t>=</m:t>
                                </m:r>
                                <m:r>
                                  <m:rPr>
                                    <m:sty m:val="p"/>
                                  </m:rPr>
                                  <a:rPr lang="zh-CN" altLang="en-US" sz="2200" i="0">
                                    <a:latin typeface="Cambria Math" panose="02040503050406030204" pitchFamily="18" charset="0"/>
                                  </a:rPr>
                                  <m:t>σ</m:t>
                                </m:r>
                                <m:r>
                                  <a:rPr lang="zh-CN" altLang="en-US" sz="2200" i="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𝑊</m:t>
                                    </m:r>
                                  </m:e>
                                  <m:sub>
                                    <m:r>
                                      <a:rPr lang="zh-CN" altLang="en-US" sz="2200" i="1">
                                        <a:latin typeface="Cambria Math" panose="02040503050406030204" pitchFamily="18" charset="0"/>
                                      </a:rPr>
                                      <m:t>𝑓</m:t>
                                    </m:r>
                                  </m:sub>
                                </m:sSub>
                                <m:r>
                                  <a:rPr lang="zh-CN" altLang="en-US" sz="2200" i="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b="1" i="1">
                                        <a:latin typeface="Cambria Math" panose="02040503050406030204" pitchFamily="18" charset="0"/>
                                      </a:rPr>
                                      <m:t>𝒉</m:t>
                                    </m:r>
                                  </m:e>
                                  <m:sub>
                                    <m:r>
                                      <a:rPr lang="zh-CN" altLang="en-US" sz="2200" b="0" i="1">
                                        <a:latin typeface="Cambria Math" panose="02040503050406030204" pitchFamily="18" charset="0"/>
                                      </a:rPr>
                                      <m:t>𝑡</m:t>
                                    </m:r>
                                    <m:r>
                                      <a:rPr lang="zh-CN" altLang="en-US" sz="2200" b="0" i="0">
                                        <a:latin typeface="Cambria Math" panose="02040503050406030204" pitchFamily="18" charset="0"/>
                                      </a:rPr>
                                      <m:t>−</m:t>
                                    </m:r>
                                    <m:r>
                                      <a:rPr lang="zh-CN" altLang="en-US" sz="2200" b="0" i="0">
                                        <a:latin typeface="Cambria Math" panose="02040503050406030204" pitchFamily="18" charset="0"/>
                                      </a:rPr>
                                      <m:t>1</m:t>
                                    </m:r>
                                  </m:sub>
                                </m:sSub>
                                <m:r>
                                  <a:rPr lang="zh-CN" altLang="en-US" sz="2200" b="0" i="0">
                                    <a:latin typeface="Cambria Math" panose="02040503050406030204" pitchFamily="18" charset="0"/>
                                  </a:rPr>
                                  <m:t>,</m:t>
                                </m:r>
                                <m:r>
                                  <m:rPr>
                                    <m:sty m:val="p"/>
                                  </m:rPr>
                                  <a:rPr lang="zh-CN" altLang="en-US" sz="2200" b="0" i="0">
                                    <a:latin typeface="Cambria Math" panose="02040503050406030204" pitchFamily="18" charset="0"/>
                                  </a:rPr>
                                  <m:t>xt</m:t>
                                </m:r>
                                <m:r>
                                  <a:rPr lang="zh-CN" altLang="en-US" sz="2200" b="0" i="0">
                                    <a:latin typeface="Cambria Math" panose="02040503050406030204" pitchFamily="18" charset="0"/>
                                  </a:rPr>
                                  <m:t>]+</m:t>
                                </m:r>
                                <m:r>
                                  <m:rPr>
                                    <m:sty m:val="p"/>
                                  </m:rPr>
                                  <a:rPr lang="zh-CN" altLang="en-US" sz="2200" b="0" i="0">
                                    <a:latin typeface="Cambria Math" panose="02040503050406030204" pitchFamily="18" charset="0"/>
                                  </a:rPr>
                                  <m:t>bf</m:t>
                                </m:r>
                              </m:e>
                            </m:d>
                          </m:e>
                        </m:mr>
                        <m:mr>
                          <m:e/>
                          <m:e>
                            <m:r>
                              <a:rPr lang="en-US" altLang="zh-CN" sz="2200" b="0" i="1" smtClean="0">
                                <a:latin typeface="Cambria Math" panose="02040503050406030204" pitchFamily="18" charset="0"/>
                              </a:rPr>
                              <m:t> </m:t>
                            </m:r>
                            <m:d>
                              <m:dPr>
                                <m:begChr m:val=""/>
                                <m:ctrlPr>
                                  <a:rPr lang="zh-CN" altLang="en-US" sz="2200" b="0" i="1">
                                    <a:latin typeface="Cambria Math" panose="02040503050406030204" pitchFamily="18" charset="0"/>
                                  </a:rPr>
                                </m:ctrlPr>
                              </m:dPr>
                              <m:e>
                                <m:r>
                                  <a:rPr lang="zh-CN" altLang="en-US" sz="2200" b="1" i="0">
                                    <a:latin typeface="Cambria Math" panose="02040503050406030204" pitchFamily="18" charset="0"/>
                                  </a:rPr>
                                  <m:t>𝐢</m:t>
                                </m:r>
                                <m:r>
                                  <m:rPr>
                                    <m:sty m:val="p"/>
                                  </m:rPr>
                                  <a:rPr lang="zh-CN" altLang="en-US" sz="2200" b="0" i="0">
                                    <a:latin typeface="Cambria Math" panose="02040503050406030204" pitchFamily="18" charset="0"/>
                                  </a:rPr>
                                  <m:t>t</m:t>
                                </m:r>
                                <m:r>
                                  <a:rPr lang="zh-CN" altLang="en-US" sz="2200" b="0" i="0">
                                    <a:latin typeface="Cambria Math" panose="02040503050406030204" pitchFamily="18" charset="0"/>
                                  </a:rPr>
                                  <m:t>=</m:t>
                                </m:r>
                                <m:r>
                                  <a:rPr lang="zh-CN" altLang="en-US" sz="2200" b="1" i="1">
                                    <a:latin typeface="Cambria Math" panose="02040503050406030204" pitchFamily="18" charset="0"/>
                                  </a:rPr>
                                  <m:t>𝝈</m:t>
                                </m:r>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0" i="1">
                                        <a:latin typeface="Cambria Math" panose="02040503050406030204" pitchFamily="18" charset="0"/>
                                      </a:rPr>
                                      <m:t>𝑊</m:t>
                                    </m:r>
                                  </m:e>
                                  <m:sub>
                                    <m:r>
                                      <a:rPr lang="zh-CN" altLang="en-US" sz="2200" b="0" i="1">
                                        <a:latin typeface="Cambria Math" panose="02040503050406030204" pitchFamily="18" charset="0"/>
                                      </a:rPr>
                                      <m:t>𝑖</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𝒉</m:t>
                                    </m:r>
                                  </m:e>
                                  <m:sub>
                                    <m:r>
                                      <a:rPr lang="zh-CN" altLang="en-US" sz="2200" b="0" i="1">
                                        <a:latin typeface="Cambria Math" panose="02040503050406030204" pitchFamily="18" charset="0"/>
                                      </a:rPr>
                                      <m:t>𝑡</m:t>
                                    </m:r>
                                    <m:r>
                                      <a:rPr lang="zh-CN" altLang="en-US" sz="2200" b="0" i="0">
                                        <a:latin typeface="Cambria Math" panose="02040503050406030204" pitchFamily="18" charset="0"/>
                                      </a:rPr>
                                      <m:t>−</m:t>
                                    </m:r>
                                    <m:r>
                                      <a:rPr lang="zh-CN" altLang="en-US" sz="2200" b="0" i="0">
                                        <a:latin typeface="Cambria Math" panose="02040503050406030204" pitchFamily="18" charset="0"/>
                                      </a:rPr>
                                      <m:t>1</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𝒙</m:t>
                                    </m:r>
                                  </m:e>
                                  <m:sub>
                                    <m:r>
                                      <a:rPr lang="zh-CN" altLang="en-US" sz="2200" b="0" i="1">
                                        <a:latin typeface="Cambria Math" panose="02040503050406030204" pitchFamily="18" charset="0"/>
                                      </a:rPr>
                                      <m:t>𝑡</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𝒃</m:t>
                                    </m:r>
                                  </m:e>
                                  <m:sub>
                                    <m:r>
                                      <a:rPr lang="zh-CN" altLang="en-US" sz="2200" b="0" i="1">
                                        <a:latin typeface="Cambria Math" panose="02040503050406030204" pitchFamily="18" charset="0"/>
                                      </a:rPr>
                                      <m:t>𝑖</m:t>
                                    </m:r>
                                  </m:sub>
                                </m:sSub>
                              </m:e>
                            </m:d>
                          </m:e>
                        </m:mr>
                        <m:mr>
                          <m:e/>
                          <m:e>
                            <m:d>
                              <m:dPr>
                                <m:begChr m:val=""/>
                                <m:ctrlPr>
                                  <a:rPr lang="zh-CN" altLang="en-US" sz="2200" b="0" i="1">
                                    <a:latin typeface="Cambria Math" panose="02040503050406030204" pitchFamily="18" charset="0"/>
                                  </a:rPr>
                                </m:ctrlPr>
                              </m:dPr>
                              <m:e>
                                <m:sSubSup>
                                  <m:sSubSupPr>
                                    <m:ctrlPr>
                                      <a:rPr lang="zh-CN" altLang="en-US" sz="2200" b="0" i="1">
                                        <a:latin typeface="Cambria Math" panose="02040503050406030204" pitchFamily="18" charset="0"/>
                                      </a:rPr>
                                    </m:ctrlPr>
                                  </m:sSubSupPr>
                                  <m:e>
                                    <m:r>
                                      <a:rPr lang="en-US" altLang="zh-CN" sz="2200" b="1" i="1" smtClean="0">
                                        <a:latin typeface="Cambria Math" panose="02040503050406030204" pitchFamily="18" charset="0"/>
                                      </a:rPr>
                                      <m:t>        </m:t>
                                    </m:r>
                                    <m:r>
                                      <a:rPr lang="zh-CN" altLang="en-US" sz="2200" b="1" i="1">
                                        <a:latin typeface="Cambria Math" panose="02040503050406030204" pitchFamily="18" charset="0"/>
                                      </a:rPr>
                                      <m:t>𝒄</m:t>
                                    </m:r>
                                  </m:e>
                                  <m:sub>
                                    <m:r>
                                      <a:rPr lang="zh-CN" altLang="en-US" sz="2200" b="0" i="1">
                                        <a:latin typeface="Cambria Math" panose="02040503050406030204" pitchFamily="18" charset="0"/>
                                      </a:rPr>
                                      <m:t>𝑡</m:t>
                                    </m:r>
                                  </m:sub>
                                  <m:sup>
                                    <m:r>
                                      <a:rPr lang="zh-CN" altLang="en-US" sz="2200" b="0" i="0">
                                        <a:latin typeface="Cambria Math" panose="02040503050406030204" pitchFamily="18" charset="0"/>
                                      </a:rPr>
                                      <m:t>′</m:t>
                                    </m:r>
                                  </m:sup>
                                </m:sSubSup>
                                <m:r>
                                  <a:rPr lang="zh-CN" altLang="en-US" sz="2200" b="0" i="0">
                                    <a:latin typeface="Cambria Math" panose="02040503050406030204" pitchFamily="18" charset="0"/>
                                  </a:rPr>
                                  <m:t>=</m:t>
                                </m:r>
                                <m:r>
                                  <a:rPr lang="zh-CN" altLang="en-US" sz="2200" b="0" i="1">
                                    <a:latin typeface="Cambria Math" panose="02040503050406030204" pitchFamily="18" charset="0"/>
                                  </a:rPr>
                                  <m:t>𝑡𝑎𝑛</m:t>
                                </m:r>
                                <m:r>
                                  <a:rPr lang="zh-CN" altLang="en-US" sz="2200" b="0" i="1">
                                    <a:latin typeface="Cambria Math" panose="02040503050406030204" pitchFamily="18" charset="0"/>
                                  </a:rPr>
                                  <m:t>h</m:t>
                                </m:r>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0" i="1">
                                        <a:latin typeface="Cambria Math" panose="02040503050406030204" pitchFamily="18" charset="0"/>
                                      </a:rPr>
                                      <m:t>𝑊</m:t>
                                    </m:r>
                                  </m:e>
                                  <m:sub>
                                    <m:r>
                                      <a:rPr lang="zh-CN" altLang="en-US" sz="2200" b="0" i="1">
                                        <a:latin typeface="Cambria Math" panose="02040503050406030204" pitchFamily="18" charset="0"/>
                                      </a:rPr>
                                      <m:t>𝑐</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𝒉</m:t>
                                    </m:r>
                                  </m:e>
                                  <m:sub>
                                    <m:r>
                                      <a:rPr lang="zh-CN" altLang="en-US" sz="2200" b="0" i="1">
                                        <a:latin typeface="Cambria Math" panose="02040503050406030204" pitchFamily="18" charset="0"/>
                                      </a:rPr>
                                      <m:t>𝑡</m:t>
                                    </m:r>
                                    <m:r>
                                      <a:rPr lang="zh-CN" altLang="en-US" sz="2200" b="0" i="0">
                                        <a:latin typeface="Cambria Math" panose="02040503050406030204" pitchFamily="18" charset="0"/>
                                      </a:rPr>
                                      <m:t>−</m:t>
                                    </m:r>
                                    <m:r>
                                      <a:rPr lang="zh-CN" altLang="en-US" sz="2200" b="0" i="0">
                                        <a:latin typeface="Cambria Math" panose="02040503050406030204" pitchFamily="18" charset="0"/>
                                      </a:rPr>
                                      <m:t>1</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𝒙</m:t>
                                    </m:r>
                                  </m:e>
                                  <m:sub>
                                    <m:r>
                                      <a:rPr lang="zh-CN" altLang="en-US" sz="2200" b="0" i="1">
                                        <a:latin typeface="Cambria Math" panose="02040503050406030204" pitchFamily="18" charset="0"/>
                                      </a:rPr>
                                      <m:t>𝑡</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𝒃</m:t>
                                    </m:r>
                                  </m:e>
                                  <m:sub>
                                    <m:r>
                                      <a:rPr lang="zh-CN" altLang="en-US" sz="2200" b="0" i="1">
                                        <a:latin typeface="Cambria Math" panose="02040503050406030204" pitchFamily="18" charset="0"/>
                                      </a:rPr>
                                      <m:t>𝑐</m:t>
                                    </m:r>
                                  </m:sub>
                                </m:sSub>
                              </m:e>
                            </m:d>
                          </m:e>
                        </m:mr>
                        <m:mr>
                          <m:e/>
                          <m:e>
                            <m:d>
                              <m:dPr>
                                <m:begChr m:val=""/>
                                <m:ctrlPr>
                                  <a:rPr lang="zh-CN" altLang="en-US" sz="2200" b="0" i="1">
                                    <a:latin typeface="Cambria Math" panose="02040503050406030204" pitchFamily="18" charset="0"/>
                                  </a:rPr>
                                </m:ctrlPr>
                              </m:dPr>
                              <m:e>
                                <m:sSub>
                                  <m:sSubPr>
                                    <m:ctrlPr>
                                      <a:rPr lang="zh-CN" altLang="en-US" sz="2200" b="0" i="1">
                                        <a:latin typeface="Cambria Math" panose="02040503050406030204" pitchFamily="18" charset="0"/>
                                      </a:rPr>
                                    </m:ctrlPr>
                                  </m:sSubPr>
                                  <m:e>
                                    <m:r>
                                      <a:rPr lang="en-US" altLang="zh-CN" sz="2200" b="1" i="1" smtClean="0">
                                        <a:latin typeface="Cambria Math" panose="02040503050406030204" pitchFamily="18" charset="0"/>
                                      </a:rPr>
                                      <m:t>   </m:t>
                                    </m:r>
                                    <m:r>
                                      <a:rPr lang="zh-CN" altLang="en-US" sz="2200" b="1" i="1">
                                        <a:latin typeface="Cambria Math" panose="02040503050406030204" pitchFamily="18" charset="0"/>
                                      </a:rPr>
                                      <m:t>𝒐</m:t>
                                    </m:r>
                                  </m:e>
                                  <m:sub>
                                    <m:r>
                                      <a:rPr lang="zh-CN" altLang="en-US" sz="2200" b="0" i="1">
                                        <a:latin typeface="Cambria Math" panose="02040503050406030204" pitchFamily="18" charset="0"/>
                                      </a:rPr>
                                      <m:t>𝑡</m:t>
                                    </m:r>
                                  </m:sub>
                                </m:sSub>
                                <m:r>
                                  <a:rPr lang="zh-CN" altLang="en-US" sz="2200" b="0" i="0">
                                    <a:latin typeface="Cambria Math" panose="02040503050406030204" pitchFamily="18" charset="0"/>
                                  </a:rPr>
                                  <m:t>=</m:t>
                                </m:r>
                                <m:r>
                                  <a:rPr lang="zh-CN" altLang="en-US" sz="2200" b="1" i="1">
                                    <a:latin typeface="Cambria Math" panose="02040503050406030204" pitchFamily="18" charset="0"/>
                                  </a:rPr>
                                  <m:t>𝝈</m:t>
                                </m:r>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0" i="1">
                                        <a:latin typeface="Cambria Math" panose="02040503050406030204" pitchFamily="18" charset="0"/>
                                      </a:rPr>
                                      <m:t>𝑊</m:t>
                                    </m:r>
                                  </m:e>
                                  <m:sub>
                                    <m:r>
                                      <a:rPr lang="zh-CN" altLang="en-US" sz="2200" b="0" i="1">
                                        <a:latin typeface="Cambria Math" panose="02040503050406030204" pitchFamily="18" charset="0"/>
                                      </a:rPr>
                                      <m:t>𝑜</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𝒉</m:t>
                                    </m:r>
                                  </m:e>
                                  <m:sub>
                                    <m:r>
                                      <a:rPr lang="zh-CN" altLang="en-US" sz="2200" b="0" i="1">
                                        <a:latin typeface="Cambria Math" panose="02040503050406030204" pitchFamily="18" charset="0"/>
                                      </a:rPr>
                                      <m:t>𝑡</m:t>
                                    </m:r>
                                    <m:r>
                                      <a:rPr lang="zh-CN" altLang="en-US" sz="2200" b="0" i="0">
                                        <a:latin typeface="Cambria Math" panose="02040503050406030204" pitchFamily="18" charset="0"/>
                                      </a:rPr>
                                      <m:t>−</m:t>
                                    </m:r>
                                    <m:r>
                                      <a:rPr lang="zh-CN" altLang="en-US" sz="2200" b="0" i="0">
                                        <a:latin typeface="Cambria Math" panose="02040503050406030204" pitchFamily="18" charset="0"/>
                                      </a:rPr>
                                      <m:t>1</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𝒙</m:t>
                                    </m:r>
                                  </m:e>
                                  <m:sub>
                                    <m:r>
                                      <a:rPr lang="zh-CN" altLang="en-US" sz="2200" b="0" i="1">
                                        <a:latin typeface="Cambria Math" panose="02040503050406030204" pitchFamily="18" charset="0"/>
                                      </a:rPr>
                                      <m:t>𝑡</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𝒃</m:t>
                                    </m:r>
                                  </m:e>
                                  <m:sub>
                                    <m:r>
                                      <a:rPr lang="zh-CN" altLang="en-US" sz="2200" b="0" i="1">
                                        <a:latin typeface="Cambria Math" panose="02040503050406030204" pitchFamily="18" charset="0"/>
                                      </a:rPr>
                                      <m:t>𝑜</m:t>
                                    </m:r>
                                  </m:sub>
                                </m:sSub>
                              </m:e>
                            </m:d>
                          </m:e>
                        </m:mr>
                        <m:mr>
                          <m:e/>
                          <m:e>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𝒄</m:t>
                                </m:r>
                              </m:e>
                              <m:sub>
                                <m:r>
                                  <a:rPr lang="zh-CN" altLang="en-US" sz="2200" b="0" i="1">
                                    <a:latin typeface="Cambria Math" panose="02040503050406030204" pitchFamily="18" charset="0"/>
                                  </a:rPr>
                                  <m:t>𝑡</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𝒇</m:t>
                                </m:r>
                              </m:e>
                              <m:sub>
                                <m:r>
                                  <a:rPr lang="zh-CN" altLang="en-US" sz="2200" b="0" i="1">
                                    <a:latin typeface="Cambria Math" panose="02040503050406030204" pitchFamily="18" charset="0"/>
                                  </a:rPr>
                                  <m:t>𝑡</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𝒄</m:t>
                                </m:r>
                              </m:e>
                              <m:sub>
                                <m:r>
                                  <a:rPr lang="zh-CN" altLang="en-US" sz="2200" b="0" i="1">
                                    <a:latin typeface="Cambria Math" panose="02040503050406030204" pitchFamily="18" charset="0"/>
                                  </a:rPr>
                                  <m:t>𝑡</m:t>
                                </m:r>
                                <m:r>
                                  <a:rPr lang="zh-CN" altLang="en-US" sz="2200" b="0" i="0">
                                    <a:latin typeface="Cambria Math" panose="02040503050406030204" pitchFamily="18" charset="0"/>
                                  </a:rPr>
                                  <m:t>−</m:t>
                                </m:r>
                                <m:r>
                                  <a:rPr lang="zh-CN" altLang="en-US" sz="2200" b="0" i="0">
                                    <a:latin typeface="Cambria Math" panose="02040503050406030204" pitchFamily="18" charset="0"/>
                                  </a:rPr>
                                  <m:t>1</m:t>
                                </m:r>
                              </m:sub>
                            </m:sSub>
                            <m:r>
                              <a:rPr lang="zh-CN" altLang="en-US" sz="2200" b="0" i="0">
                                <a:latin typeface="Cambria Math" panose="02040503050406030204" pitchFamily="18" charset="0"/>
                              </a:rPr>
                              <m:t>+</m:t>
                            </m:r>
                            <m:sSub>
                              <m:sSubPr>
                                <m:ctrlPr>
                                  <a:rPr lang="zh-CN" altLang="en-US" sz="2200" b="0" i="1">
                                    <a:latin typeface="Cambria Math" panose="02040503050406030204" pitchFamily="18" charset="0"/>
                                  </a:rPr>
                                </m:ctrlPr>
                              </m:sSubPr>
                              <m:e>
                                <m:r>
                                  <a:rPr lang="zh-CN" altLang="en-US" sz="2200" b="1" i="1">
                                    <a:latin typeface="Cambria Math" panose="02040503050406030204" pitchFamily="18" charset="0"/>
                                  </a:rPr>
                                  <m:t>𝒊</m:t>
                                </m:r>
                              </m:e>
                              <m:sub>
                                <m:r>
                                  <a:rPr lang="zh-CN" altLang="en-US" sz="2200" b="0" i="1">
                                    <a:latin typeface="Cambria Math" panose="02040503050406030204" pitchFamily="18" charset="0"/>
                                  </a:rPr>
                                  <m:t>𝑡</m:t>
                                </m:r>
                              </m:sub>
                            </m:sSub>
                            <m:r>
                              <a:rPr lang="zh-CN" altLang="en-US" sz="2200" b="0" i="0">
                                <a:latin typeface="Cambria Math" panose="02040503050406030204" pitchFamily="18" charset="0"/>
                              </a:rPr>
                              <m:t>⊗</m:t>
                            </m:r>
                            <m:sSubSup>
                              <m:sSubSupPr>
                                <m:ctrlPr>
                                  <a:rPr lang="zh-CN" altLang="en-US" sz="2200" b="0" i="1">
                                    <a:latin typeface="Cambria Math" panose="02040503050406030204" pitchFamily="18" charset="0"/>
                                  </a:rPr>
                                </m:ctrlPr>
                              </m:sSubSupPr>
                              <m:e>
                                <m:r>
                                  <a:rPr lang="zh-CN" altLang="en-US" sz="2200" b="1" i="1">
                                    <a:latin typeface="Cambria Math" panose="02040503050406030204" pitchFamily="18" charset="0"/>
                                  </a:rPr>
                                  <m:t>𝒄</m:t>
                                </m:r>
                              </m:e>
                              <m:sub>
                                <m:r>
                                  <a:rPr lang="zh-CN" altLang="en-US" sz="2200" b="0" i="1">
                                    <a:latin typeface="Cambria Math" panose="02040503050406030204" pitchFamily="18" charset="0"/>
                                  </a:rPr>
                                  <m:t>𝑡</m:t>
                                </m:r>
                              </m:sub>
                              <m:sup>
                                <m:r>
                                  <a:rPr lang="zh-CN" altLang="en-US" sz="2200" b="0" i="0">
                                    <a:latin typeface="Cambria Math" panose="02040503050406030204" pitchFamily="18" charset="0"/>
                                  </a:rPr>
                                  <m:t>′</m:t>
                                </m:r>
                              </m:sup>
                            </m:sSubSup>
                          </m:e>
                        </m:mr>
                      </m:m>
                    </m:oMath>
                  </m:oMathPara>
                </a14:m>
                <a:endParaRPr lang="zh-CN" altLang="en-US" sz="2200" dirty="0"/>
              </a:p>
            </p:txBody>
          </p:sp>
        </mc:Choice>
        <mc:Fallback xmlns="">
          <p:sp>
            <p:nvSpPr>
              <p:cNvPr id="3" name="矩形 2">
                <a:extLst>
                  <a:ext uri="{FF2B5EF4-FFF2-40B4-BE49-F238E27FC236}">
                    <a16:creationId xmlns:a16="http://schemas.microsoft.com/office/drawing/2014/main" id="{DE4B8ABC-EFF1-48B5-A215-C1C4A2F3BC44}"/>
                  </a:ext>
                </a:extLst>
              </p:cNvPr>
              <p:cNvSpPr>
                <a:spLocks noRot="1" noChangeAspect="1" noMove="1" noResize="1" noEditPoints="1" noAdjustHandles="1" noChangeArrowheads="1" noChangeShapeType="1" noTextEdit="1"/>
              </p:cNvSpPr>
              <p:nvPr/>
            </p:nvSpPr>
            <p:spPr>
              <a:xfrm>
                <a:off x="-975687" y="2083491"/>
                <a:ext cx="6139639" cy="19429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6568B0A-77E3-4B79-9386-BFA60881F7CD}"/>
                  </a:ext>
                </a:extLst>
              </p:cNvPr>
              <p:cNvSpPr/>
              <p:nvPr/>
            </p:nvSpPr>
            <p:spPr>
              <a:xfrm>
                <a:off x="473734" y="4147757"/>
                <a:ext cx="276839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b="1" i="1" smtClean="0">
                              <a:latin typeface="Cambria Math" panose="02040503050406030204" pitchFamily="18" charset="0"/>
                            </a:rPr>
                          </m:ctrlPr>
                        </m:dPr>
                        <m:e>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𝒉</m:t>
                              </m:r>
                            </m:e>
                            <m:sub>
                              <m:r>
                                <a:rPr lang="zh-CN" altLang="en-US" sz="2000" b="0" i="1">
                                  <a:latin typeface="Cambria Math" panose="02040503050406030204" pitchFamily="18" charset="0"/>
                                </a:rPr>
                                <m:t>𝑡</m:t>
                              </m:r>
                            </m:sub>
                          </m:sSub>
                          <m:r>
                            <a:rPr lang="zh-CN" altLang="en-US" sz="2000" b="0" i="0">
                              <a:latin typeface="Cambria Math" panose="02040503050406030204" pitchFamily="18" charset="0"/>
                            </a:rPr>
                            <m:t>=</m:t>
                          </m:r>
                          <m:r>
                            <a:rPr lang="zh-CN" altLang="en-US" sz="2000" b="1" i="0" smtClean="0">
                              <a:latin typeface="Cambria Math" panose="02040503050406030204" pitchFamily="18" charset="0"/>
                            </a:rPr>
                            <m:t>𝐎</m:t>
                          </m:r>
                          <m:r>
                            <m:rPr>
                              <m:sty m:val="p"/>
                            </m:rPr>
                            <a:rPr lang="zh-CN" altLang="en-US" sz="2000" b="0" i="0">
                              <a:latin typeface="Cambria Math" panose="02040503050406030204" pitchFamily="18" charset="0"/>
                            </a:rPr>
                            <m:t>t</m:t>
                          </m:r>
                          <m:r>
                            <a:rPr lang="zh-CN" altLang="en-US" sz="2000" b="0" i="0">
                              <a:latin typeface="Cambria Math" panose="02040503050406030204" pitchFamily="18" charset="0"/>
                            </a:rPr>
                            <m:t>⊗</m:t>
                          </m:r>
                          <m:r>
                            <m:rPr>
                              <m:nor/>
                            </m:rPr>
                            <a:rPr lang="zh-CN" altLang="en-US" sz="2000" b="0" i="1">
                              <a:latin typeface="Cambria Math" panose="02040503050406030204" pitchFamily="18" charset="0"/>
                            </a:rPr>
                            <m:t>tanh</m:t>
                          </m:r>
                          <m:r>
                            <a:rPr lang="zh-CN" altLang="en-US" sz="2000" b="0" i="0">
                              <a:latin typeface="Cambria Math" panose="02040503050406030204" pitchFamily="18" charset="0"/>
                            </a:rPr>
                            <m:t>(</m:t>
                          </m:r>
                          <m:r>
                            <a:rPr lang="en-US" altLang="zh-CN" sz="2000" b="1" i="1" smtClean="0">
                              <a:latin typeface="Cambria Math" panose="02040503050406030204" pitchFamily="18" charset="0"/>
                            </a:rPr>
                            <m:t>𝑪</m:t>
                          </m:r>
                          <m:r>
                            <m:rPr>
                              <m:sty m:val="p"/>
                            </m:rPr>
                            <a:rPr lang="zh-CN" altLang="en-US" sz="2000" b="0" i="0">
                              <a:latin typeface="Cambria Math" panose="02040503050406030204" pitchFamily="18" charset="0"/>
                            </a:rPr>
                            <m:t>t</m:t>
                          </m:r>
                        </m:e>
                      </m:d>
                    </m:oMath>
                  </m:oMathPara>
                </a14:m>
                <a:endParaRPr lang="zh-CN" altLang="en-US" dirty="0"/>
              </a:p>
            </p:txBody>
          </p:sp>
        </mc:Choice>
        <mc:Fallback xmlns="">
          <p:sp>
            <p:nvSpPr>
              <p:cNvPr id="4" name="矩形 3">
                <a:extLst>
                  <a:ext uri="{FF2B5EF4-FFF2-40B4-BE49-F238E27FC236}">
                    <a16:creationId xmlns:a16="http://schemas.microsoft.com/office/drawing/2014/main" id="{76568B0A-77E3-4B79-9386-BFA60881F7CD}"/>
                  </a:ext>
                </a:extLst>
              </p:cNvPr>
              <p:cNvSpPr>
                <a:spLocks noRot="1" noChangeAspect="1" noMove="1" noResize="1" noEditPoints="1" noAdjustHandles="1" noChangeArrowheads="1" noChangeShapeType="1" noTextEdit="1"/>
              </p:cNvSpPr>
              <p:nvPr/>
            </p:nvSpPr>
            <p:spPr>
              <a:xfrm>
                <a:off x="473734" y="4147757"/>
                <a:ext cx="2768399" cy="400110"/>
              </a:xfrm>
              <a:prstGeom prst="rect">
                <a:avLst/>
              </a:prstGeom>
              <a:blipFill>
                <a:blip r:embed="rId4"/>
                <a:stretch>
                  <a:fillRect t="-125758" r="-14978" b="-189394"/>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BF735529-8C84-495B-AC2B-690DD21CBBF8}"/>
              </a:ext>
            </a:extLst>
          </p:cNvPr>
          <p:cNvSpPr/>
          <p:nvPr/>
        </p:nvSpPr>
        <p:spPr>
          <a:xfrm>
            <a:off x="473734" y="4669230"/>
            <a:ext cx="3864238" cy="1477328"/>
          </a:xfrm>
          <a:prstGeom prst="rect">
            <a:avLst/>
          </a:prstGeom>
        </p:spPr>
        <p:txBody>
          <a:bodyPr wrap="square">
            <a:spAutoFit/>
          </a:bodyPr>
          <a:lstStyle/>
          <a:p>
            <a:r>
              <a:rPr lang="zh-CN" altLang="en-US" sz="2200" dirty="0"/>
              <a:t>其中，</a:t>
            </a:r>
            <a:r>
              <a:rPr lang="en-US" altLang="zh-CN" sz="2400" dirty="0">
                <a:sym typeface="Symbol" panose="05050102010706020507" pitchFamily="18" charset="2"/>
              </a:rPr>
              <a:t></a:t>
            </a:r>
            <a:r>
              <a:rPr lang="zh-CN" altLang="en-US" sz="2200" dirty="0"/>
              <a:t>表示某一种激活函数，“ꞏ”表示矩阵相乘，“</a:t>
            </a:r>
            <a:r>
              <a:rPr lang="en-US" altLang="zh-CN" dirty="0">
                <a:sym typeface="Symbol" panose="05050102010706020507" pitchFamily="18" charset="2"/>
              </a:rPr>
              <a:t></a:t>
            </a:r>
            <a:r>
              <a:rPr lang="en-US" altLang="zh-CN" dirty="0"/>
              <a:t> </a:t>
            </a:r>
            <a:r>
              <a:rPr lang="zh-CN" altLang="en-US" sz="2200" dirty="0"/>
              <a:t>”表示向量元素乘积（即按位对向量进行相乘）。</a:t>
            </a: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6FF050B-ED6D-4574-81A9-E64EC23A9C01}"/>
                  </a:ext>
                </a:extLst>
              </p:cNvPr>
              <p:cNvSpPr/>
              <p:nvPr/>
            </p:nvSpPr>
            <p:spPr>
              <a:xfrm>
                <a:off x="4467217" y="1902736"/>
                <a:ext cx="7314778" cy="4001095"/>
              </a:xfrm>
              <a:prstGeom prst="rect">
                <a:avLst/>
              </a:prstGeom>
            </p:spPr>
            <p:txBody>
              <a:bodyPr wrap="square">
                <a:spAutoFit/>
              </a:bodyPr>
              <a:lstStyle/>
              <a:p>
                <a:r>
                  <a:rPr lang="zh-CN" altLang="en-US" sz="2200" dirty="0"/>
                  <a:t>待学习参数保存在四个参数矩阵（</a:t>
                </a:r>
                <a:r>
                  <a:rPr lang="en-US" altLang="zh-CN" sz="2200" b="1" dirty="0" err="1"/>
                  <a:t>W</a:t>
                </a:r>
                <a:r>
                  <a:rPr lang="en-US" altLang="zh-CN" sz="2200" b="1" baseline="-25000" dirty="0" err="1"/>
                  <a:t>f</a:t>
                </a:r>
                <a:r>
                  <a:rPr lang="zh-CN" altLang="en-US" sz="2200" b="1" dirty="0"/>
                  <a:t>、</a:t>
                </a:r>
                <a:r>
                  <a:rPr lang="en-US" altLang="zh-CN" sz="2200" b="1" dirty="0"/>
                  <a:t>W</a:t>
                </a:r>
                <a:r>
                  <a:rPr lang="en-US" altLang="zh-CN" sz="2200" b="1" baseline="-25000" dirty="0"/>
                  <a:t>i</a:t>
                </a:r>
                <a:r>
                  <a:rPr lang="zh-CN" altLang="en-US" sz="2200" b="1" dirty="0"/>
                  <a:t>、</a:t>
                </a:r>
                <a:r>
                  <a:rPr lang="en-US" altLang="zh-CN" sz="2200" b="1" dirty="0" err="1"/>
                  <a:t>W</a:t>
                </a:r>
                <a:r>
                  <a:rPr lang="en-US" altLang="zh-CN" sz="2200" b="1" baseline="-25000" dirty="0" err="1"/>
                  <a:t>c</a:t>
                </a:r>
                <a:r>
                  <a:rPr lang="zh-CN" altLang="en-US" sz="2200" b="1" dirty="0"/>
                  <a:t>、</a:t>
                </a:r>
                <a:r>
                  <a:rPr lang="en-US" altLang="zh-CN" sz="2200" b="1" dirty="0"/>
                  <a:t>W</a:t>
                </a:r>
                <a:r>
                  <a:rPr lang="en-US" altLang="zh-CN" sz="2200" b="1" baseline="-25000" dirty="0"/>
                  <a:t>o</a:t>
                </a:r>
                <a:r>
                  <a:rPr lang="zh-CN" altLang="en-US" sz="2200" dirty="0"/>
                  <a:t>）和四个偏置项（</a:t>
                </a:r>
                <a:r>
                  <a:rPr lang="en-US" altLang="zh-CN" sz="2200" b="1" dirty="0"/>
                  <a:t>b</a:t>
                </a:r>
                <a:r>
                  <a:rPr lang="en-US" altLang="zh-CN" sz="2200" b="1" baseline="-25000" dirty="0"/>
                  <a:t>f</a:t>
                </a:r>
                <a:r>
                  <a:rPr lang="zh-CN" altLang="en-US" sz="2200" b="1" dirty="0"/>
                  <a:t>、</a:t>
                </a:r>
                <a:r>
                  <a:rPr lang="en-US" altLang="zh-CN" sz="2200" b="1" dirty="0"/>
                  <a:t>b</a:t>
                </a:r>
                <a:r>
                  <a:rPr lang="en-US" altLang="zh-CN" sz="2200" b="1" baseline="-25000" dirty="0"/>
                  <a:t>i</a:t>
                </a:r>
                <a:r>
                  <a:rPr lang="zh-CN" altLang="en-US" sz="2200" b="1" dirty="0"/>
                  <a:t>、</a:t>
                </a:r>
                <a:r>
                  <a:rPr lang="en-US" altLang="zh-CN" sz="2200" b="1" dirty="0" err="1"/>
                  <a:t>b</a:t>
                </a:r>
                <a:r>
                  <a:rPr lang="en-US" altLang="zh-CN" sz="2200" b="1" baseline="-25000" dirty="0" err="1"/>
                  <a:t>c</a:t>
                </a:r>
                <a:r>
                  <a:rPr lang="zh-CN" altLang="en-US" sz="2200" b="1" dirty="0"/>
                  <a:t>、</a:t>
                </a:r>
                <a:r>
                  <a:rPr lang="en-US" altLang="zh-CN" sz="2200" b="1" dirty="0" err="1"/>
                  <a:t>b</a:t>
                </a:r>
                <a:r>
                  <a:rPr lang="en-US" altLang="zh-CN" sz="2200" b="1" baseline="-25000" dirty="0" err="1"/>
                  <a:t>o</a:t>
                </a:r>
                <a:r>
                  <a:rPr lang="zh-CN" altLang="en-US" sz="2200" dirty="0"/>
                  <a:t>）中。假设长期状态</a:t>
                </a:r>
                <a:r>
                  <a:rPr lang="en-US" altLang="zh-CN" sz="2200" b="1" dirty="0" err="1"/>
                  <a:t>c</a:t>
                </a:r>
                <a:r>
                  <a:rPr lang="en-US" altLang="zh-CN" sz="2200" b="1" baseline="-25000" dirty="0" err="1"/>
                  <a:t>t</a:t>
                </a:r>
                <a:r>
                  <a:rPr lang="en-US" altLang="zh-CN" sz="2200" dirty="0"/>
                  <a:t> </a:t>
                </a:r>
                <a:r>
                  <a:rPr lang="zh-CN" altLang="en-US" sz="2200" dirty="0"/>
                  <a:t>的维数为</a:t>
                </a:r>
                <a:r>
                  <a:rPr lang="en-US" altLang="zh-CN" sz="2200" b="1" dirty="0" err="1"/>
                  <a:t>n</a:t>
                </a:r>
                <a:r>
                  <a:rPr lang="en-US" altLang="zh-CN" sz="2200" b="1" baseline="-25000" dirty="0" err="1"/>
                  <a:t>c</a:t>
                </a:r>
                <a:r>
                  <a:rPr lang="zh-CN" altLang="en-US" sz="2200" dirty="0"/>
                  <a:t>（不考虑批量的大小在内，下同），短期状态</a:t>
                </a:r>
                <a:r>
                  <a:rPr lang="en-US" altLang="zh-CN" sz="2200" b="1" dirty="0" err="1"/>
                  <a:t>h</a:t>
                </a:r>
                <a:r>
                  <a:rPr lang="en-US" altLang="zh-CN" sz="2200" b="1" baseline="-25000" dirty="0" err="1"/>
                  <a:t>t</a:t>
                </a:r>
                <a:r>
                  <a:rPr lang="en-US" altLang="zh-CN" sz="2200" dirty="0"/>
                  <a:t> </a:t>
                </a:r>
                <a:r>
                  <a:rPr lang="zh-CN" altLang="en-US" sz="2200" dirty="0"/>
                  <a:t>的维数为</a:t>
                </a:r>
                <a:r>
                  <a:rPr lang="en-US" altLang="zh-CN" sz="2200" b="1" dirty="0" err="1"/>
                  <a:t>n</a:t>
                </a:r>
                <a:r>
                  <a:rPr lang="en-US" altLang="zh-CN" sz="2200" b="1" baseline="-25000" dirty="0" err="1"/>
                  <a:t>h</a:t>
                </a:r>
                <a:r>
                  <a:rPr lang="zh-CN" altLang="en-US" sz="2200" dirty="0"/>
                  <a:t>，输入</a:t>
                </a:r>
                <a:r>
                  <a:rPr lang="en-US" altLang="zh-CN" sz="2200" b="1" dirty="0" err="1"/>
                  <a:t>x</a:t>
                </a:r>
                <a:r>
                  <a:rPr lang="en-US" altLang="zh-CN" sz="2200" b="1" baseline="-25000" dirty="0" err="1"/>
                  <a:t>t</a:t>
                </a:r>
                <a:r>
                  <a:rPr lang="en-US" altLang="zh-CN" sz="2200" dirty="0"/>
                  <a:t> </a:t>
                </a:r>
                <a:r>
                  <a:rPr lang="zh-CN" altLang="en-US" sz="2200" dirty="0"/>
                  <a:t>的维数为</a:t>
                </a:r>
                <a:r>
                  <a:rPr lang="en-US" altLang="zh-CN" sz="2200" b="1" dirty="0" err="1"/>
                  <a:t>n</a:t>
                </a:r>
                <a:r>
                  <a:rPr lang="en-US" altLang="zh-CN" sz="2200" b="1" baseline="-25000" dirty="0" err="1"/>
                  <a:t>x</a:t>
                </a:r>
                <a:r>
                  <a:rPr lang="zh-CN" altLang="en-US" sz="2200" dirty="0"/>
                  <a:t>，则</a:t>
                </a:r>
                <a:r>
                  <a:rPr lang="en-US" altLang="zh-CN" sz="2200" dirty="0"/>
                  <a:t>[</a:t>
                </a:r>
                <a14:m>
                  <m:oMath xmlns:m="http://schemas.openxmlformats.org/officeDocument/2006/math">
                    <m:sSub>
                      <m:sSubPr>
                        <m:ctrlPr>
                          <a:rPr lang="zh-CN" altLang="zh-CN" sz="2000" b="1" i="1" smtClean="0">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oMath>
                </a14:m>
                <a:r>
                  <a:rPr lang="en-US" altLang="zh-CN" sz="2000" dirty="0"/>
                  <a:t> </a:t>
                </a:r>
                <a:r>
                  <a:rPr lang="en-US" altLang="zh-CN" sz="2200" dirty="0"/>
                  <a:t>, </a:t>
                </a:r>
                <a:r>
                  <a:rPr lang="en-US" altLang="zh-CN" sz="2400" b="1" dirty="0" err="1"/>
                  <a:t>x</a:t>
                </a:r>
                <a:r>
                  <a:rPr lang="en-US" altLang="zh-CN" sz="2400" b="1" baseline="-25000" dirty="0" err="1"/>
                  <a:t>t</a:t>
                </a:r>
                <a:r>
                  <a:rPr lang="en-US" altLang="zh-CN" sz="2200" dirty="0"/>
                  <a:t>]</a:t>
                </a:r>
                <a:r>
                  <a:rPr lang="zh-CN" altLang="en-US" sz="2200" dirty="0"/>
                  <a:t>的维数为</a:t>
                </a:r>
                <a:r>
                  <a:rPr lang="en-US" altLang="zh-CN" sz="2200" b="1" dirty="0" err="1"/>
                  <a:t>n</a:t>
                </a:r>
                <a:r>
                  <a:rPr lang="en-US" altLang="zh-CN" sz="2200" b="1" baseline="-25000" dirty="0" err="1"/>
                  <a:t>h</a:t>
                </a:r>
                <a:r>
                  <a:rPr lang="en-US" altLang="zh-CN" sz="2200" b="1" baseline="-25000" dirty="0"/>
                  <a:t> </a:t>
                </a:r>
                <a:r>
                  <a:rPr lang="en-US" altLang="zh-CN" sz="2200" dirty="0"/>
                  <a:t>+</a:t>
                </a:r>
                <a:r>
                  <a:rPr lang="en-US" altLang="zh-CN" sz="2200" b="1" dirty="0"/>
                  <a:t> </a:t>
                </a:r>
                <a:r>
                  <a:rPr lang="en-US" altLang="zh-CN" sz="2200" b="1" dirty="0" err="1"/>
                  <a:t>n</a:t>
                </a:r>
                <a:r>
                  <a:rPr lang="en-US" altLang="zh-CN" sz="2200" b="1" baseline="-25000" dirty="0" err="1"/>
                  <a:t>x</a:t>
                </a:r>
                <a:r>
                  <a:rPr lang="en-US" altLang="zh-CN" sz="2200" b="1" baseline="-25000" dirty="0"/>
                  <a:t> </a:t>
                </a:r>
                <a:r>
                  <a:rPr lang="zh-CN" altLang="en-US" sz="2200" dirty="0"/>
                  <a:t>，于是我们推知</a:t>
                </a:r>
                <a:r>
                  <a:rPr lang="en-US" altLang="zh-CN" sz="2200" b="1" dirty="0" err="1"/>
                  <a:t>W</a:t>
                </a:r>
                <a:r>
                  <a:rPr lang="en-US" altLang="zh-CN" sz="2200" b="1" baseline="-25000" dirty="0" err="1"/>
                  <a:t>f</a:t>
                </a:r>
                <a:r>
                  <a:rPr lang="zh-CN" altLang="en-US" sz="2200" b="1" dirty="0"/>
                  <a:t>、</a:t>
                </a:r>
                <a:r>
                  <a:rPr lang="en-US" altLang="zh-CN" sz="2200" b="1" dirty="0"/>
                  <a:t>W</a:t>
                </a:r>
                <a:r>
                  <a:rPr lang="en-US" altLang="zh-CN" sz="2200" b="1" baseline="-25000" dirty="0"/>
                  <a:t>i</a:t>
                </a:r>
                <a:r>
                  <a:rPr lang="zh-CN" altLang="en-US" sz="2200" b="1" dirty="0"/>
                  <a:t>、</a:t>
                </a:r>
                <a:r>
                  <a:rPr lang="en-US" altLang="zh-CN" sz="2200" b="1" dirty="0" err="1"/>
                  <a:t>W</a:t>
                </a:r>
                <a:r>
                  <a:rPr lang="en-US" altLang="zh-CN" sz="2200" b="1" baseline="-25000" dirty="0" err="1"/>
                  <a:t>c</a:t>
                </a:r>
                <a:r>
                  <a:rPr lang="zh-CN" altLang="en-US" sz="2200" b="1" dirty="0"/>
                  <a:t>、和</a:t>
                </a:r>
                <a:r>
                  <a:rPr lang="en-US" altLang="zh-CN" sz="2200" b="1" dirty="0"/>
                  <a:t>W</a:t>
                </a:r>
                <a:r>
                  <a:rPr lang="en-US" altLang="zh-CN" sz="2200" b="1" baseline="-25000" dirty="0"/>
                  <a:t>o</a:t>
                </a:r>
                <a:r>
                  <a:rPr lang="zh-CN" altLang="en-US" sz="2200" dirty="0"/>
                  <a:t>都是</a:t>
                </a:r>
                <a:r>
                  <a:rPr lang="en-US" altLang="zh-CN" sz="2200" dirty="0"/>
                  <a:t>(</a:t>
                </a:r>
                <a:r>
                  <a:rPr lang="en-US" altLang="zh-CN" sz="2200" b="1" dirty="0" err="1"/>
                  <a:t>n</a:t>
                </a:r>
                <a:r>
                  <a:rPr lang="en-US" altLang="zh-CN" sz="2200" b="1" baseline="-25000" dirty="0" err="1"/>
                  <a:t>h</a:t>
                </a:r>
                <a:r>
                  <a:rPr lang="en-US" altLang="zh-CN" sz="2200" b="1" baseline="-25000" dirty="0"/>
                  <a:t> </a:t>
                </a:r>
                <a:r>
                  <a:rPr lang="en-US" altLang="zh-CN" sz="2200" dirty="0"/>
                  <a:t>+</a:t>
                </a:r>
                <a:r>
                  <a:rPr lang="en-US" altLang="zh-CN" sz="2200" b="1" dirty="0" err="1"/>
                  <a:t>n</a:t>
                </a:r>
                <a:r>
                  <a:rPr lang="en-US" altLang="zh-CN" sz="2200" b="1" baseline="-25000" dirty="0" err="1"/>
                  <a:t>x</a:t>
                </a:r>
                <a:r>
                  <a:rPr lang="en-US" altLang="zh-CN" sz="2200" dirty="0"/>
                  <a:t>)×</a:t>
                </a:r>
                <a:r>
                  <a:rPr lang="en-US" altLang="zh-CN" sz="2200" b="1" dirty="0" err="1"/>
                  <a:t>n</a:t>
                </a:r>
                <a:r>
                  <a:rPr lang="en-US" altLang="zh-CN" sz="2200" b="1" baseline="-25000" dirty="0" err="1"/>
                  <a:t>c</a:t>
                </a:r>
                <a:r>
                  <a:rPr lang="en-US" altLang="zh-CN" sz="2200" dirty="0"/>
                  <a:t> </a:t>
                </a:r>
                <a:r>
                  <a:rPr lang="zh-CN" altLang="en-US" sz="2200" dirty="0"/>
                  <a:t>矩阵（因为它们都是连接</a:t>
                </a:r>
                <a:r>
                  <a:rPr lang="en-US" altLang="zh-CN" sz="2200" dirty="0"/>
                  <a:t>[</a:t>
                </a:r>
                <a14:m>
                  <m:oMath xmlns:m="http://schemas.openxmlformats.org/officeDocument/2006/math">
                    <m:sSub>
                      <m:sSubPr>
                        <m:ctrlPr>
                          <a:rPr lang="zh-CN" altLang="zh-CN" sz="2400" b="1" i="1" smtClean="0">
                            <a:latin typeface="Cambria Math" panose="02040503050406030204" pitchFamily="18" charset="0"/>
                          </a:rPr>
                        </m:ctrlPr>
                      </m:sSubPr>
                      <m:e>
                        <m:r>
                          <a:rPr lang="en-US" altLang="zh-CN" sz="2400" b="1" i="1">
                            <a:latin typeface="Cambria Math" panose="02040503050406030204" pitchFamily="18" charset="0"/>
                          </a:rPr>
                          <m:t>𝒉</m:t>
                        </m:r>
                      </m:e>
                      <m:sub>
                        <m:r>
                          <a:rPr lang="en-US" altLang="zh-CN" sz="2400" b="1" i="1">
                            <a:latin typeface="Cambria Math" panose="02040503050406030204" pitchFamily="18" charset="0"/>
                          </a:rPr>
                          <m:t>𝒕</m:t>
                        </m:r>
                        <m:r>
                          <a:rPr lang="en-US" altLang="zh-CN" sz="2400" b="1" i="1">
                            <a:latin typeface="Cambria Math" panose="02040503050406030204" pitchFamily="18" charset="0"/>
                          </a:rPr>
                          <m:t>−</m:t>
                        </m:r>
                        <m:r>
                          <a:rPr lang="en-US" altLang="zh-CN" sz="2400" b="1" i="1">
                            <a:latin typeface="Cambria Math" panose="02040503050406030204" pitchFamily="18" charset="0"/>
                          </a:rPr>
                          <m:t>𝟏</m:t>
                        </m:r>
                      </m:sub>
                    </m:sSub>
                    <m:r>
                      <a:rPr lang="zh-CN" altLang="en-US" sz="2400" b="1" i="1">
                        <a:latin typeface="Cambria Math" panose="02040503050406030204" pitchFamily="18" charset="0"/>
                      </a:rPr>
                      <m:t>，</m:t>
                    </m:r>
                  </m:oMath>
                </a14:m>
                <a:r>
                  <a:rPr lang="en-US" altLang="zh-CN" sz="2800" b="1" dirty="0" err="1"/>
                  <a:t>x</a:t>
                </a:r>
                <a:r>
                  <a:rPr lang="en-US" altLang="zh-CN" sz="2800" b="1" baseline="-25000" dirty="0" err="1"/>
                  <a:t>t</a:t>
                </a:r>
                <a:r>
                  <a:rPr lang="en-US" altLang="zh-CN" sz="2800" b="1" dirty="0"/>
                  <a:t> </a:t>
                </a:r>
                <a:r>
                  <a:rPr lang="en-US" altLang="zh-CN" sz="2200" dirty="0"/>
                  <a:t>]</a:t>
                </a:r>
                <a:r>
                  <a:rPr lang="zh-CN" altLang="en-US" sz="2200" dirty="0"/>
                  <a:t>到</a:t>
                </a:r>
                <a:r>
                  <a:rPr lang="en-US" altLang="zh-CN" sz="2200" dirty="0" err="1"/>
                  <a:t>ct</a:t>
                </a:r>
                <a:r>
                  <a:rPr lang="en-US" altLang="zh-CN" sz="2200" dirty="0"/>
                  <a:t> </a:t>
                </a:r>
                <a:r>
                  <a:rPr lang="zh-CN" altLang="en-US" sz="2200" dirty="0"/>
                  <a:t>的网络层的参数矩阵），即每个矩阵有</a:t>
                </a:r>
                <a:r>
                  <a:rPr lang="en-US" altLang="zh-CN" sz="2200" dirty="0"/>
                  <a:t>(</a:t>
                </a:r>
                <a:r>
                  <a:rPr lang="en-US" altLang="zh-CN" sz="2200" b="1" dirty="0" err="1"/>
                  <a:t>n</a:t>
                </a:r>
                <a:r>
                  <a:rPr lang="en-US" altLang="zh-CN" sz="2200" b="1" baseline="-25000" dirty="0" err="1"/>
                  <a:t>h</a:t>
                </a:r>
                <a:r>
                  <a:rPr lang="en-US" altLang="zh-CN" sz="2200" b="1" baseline="-25000" dirty="0"/>
                  <a:t> </a:t>
                </a:r>
                <a:r>
                  <a:rPr lang="en-US" altLang="zh-CN" sz="2200" dirty="0"/>
                  <a:t>+</a:t>
                </a:r>
                <a:r>
                  <a:rPr lang="en-US" altLang="zh-CN" sz="2200" b="1" dirty="0" err="1"/>
                  <a:t>n</a:t>
                </a:r>
                <a:r>
                  <a:rPr lang="en-US" altLang="zh-CN" sz="2200" b="1" baseline="-25000" dirty="0" err="1"/>
                  <a:t>x</a:t>
                </a:r>
                <a:r>
                  <a:rPr lang="en-US" altLang="zh-CN" sz="2200" dirty="0"/>
                  <a:t>)×</a:t>
                </a:r>
                <a:r>
                  <a:rPr lang="en-US" altLang="zh-CN" sz="2200" b="1" dirty="0" err="1"/>
                  <a:t>n</a:t>
                </a:r>
                <a:r>
                  <a:rPr lang="en-US" altLang="zh-CN" sz="2200" b="1" baseline="-25000" dirty="0" err="1"/>
                  <a:t>c</a:t>
                </a:r>
                <a:r>
                  <a:rPr lang="zh-CN" altLang="en-US" sz="2200" dirty="0"/>
                  <a:t>个参数，一共有</a:t>
                </a:r>
                <a:r>
                  <a:rPr lang="en-US" altLang="zh-CN" sz="2200" dirty="0"/>
                  <a:t>4 (</a:t>
                </a:r>
                <a:r>
                  <a:rPr lang="en-US" altLang="zh-CN" sz="2200" b="1" dirty="0" err="1"/>
                  <a:t>n</a:t>
                </a:r>
                <a:r>
                  <a:rPr lang="en-US" altLang="zh-CN" sz="2200" b="1" baseline="-25000" dirty="0" err="1"/>
                  <a:t>h</a:t>
                </a:r>
                <a:r>
                  <a:rPr lang="en-US" altLang="zh-CN" sz="2200" b="1" baseline="-25000" dirty="0"/>
                  <a:t> </a:t>
                </a:r>
                <a:r>
                  <a:rPr lang="en-US" altLang="zh-CN" sz="2200" dirty="0"/>
                  <a:t>+</a:t>
                </a:r>
                <a:r>
                  <a:rPr lang="en-US" altLang="zh-CN" sz="2200" b="1" dirty="0" err="1"/>
                  <a:t>n</a:t>
                </a:r>
                <a:r>
                  <a:rPr lang="en-US" altLang="zh-CN" sz="2200" b="1" baseline="-25000" dirty="0" err="1"/>
                  <a:t>x</a:t>
                </a:r>
                <a:r>
                  <a:rPr lang="en-US" altLang="zh-CN" sz="2200" dirty="0"/>
                  <a:t>)×</a:t>
                </a:r>
                <a:r>
                  <a:rPr lang="en-US" altLang="zh-CN" sz="2200" b="1" dirty="0" err="1"/>
                  <a:t>n</a:t>
                </a:r>
                <a:r>
                  <a:rPr lang="en-US" altLang="zh-CN" sz="2200" b="1" baseline="-25000" dirty="0" err="1"/>
                  <a:t>c</a:t>
                </a:r>
                <a:r>
                  <a:rPr lang="zh-CN" altLang="en-US" sz="2200" dirty="0"/>
                  <a:t>个参数。偏置项</a:t>
                </a:r>
                <a:r>
                  <a:rPr lang="en-US" altLang="zh-CN" sz="2200" b="1" dirty="0"/>
                  <a:t>b</a:t>
                </a:r>
                <a:r>
                  <a:rPr lang="en-US" altLang="zh-CN" sz="2200" b="1" baseline="-25000" dirty="0"/>
                  <a:t>f</a:t>
                </a:r>
                <a:r>
                  <a:rPr lang="zh-CN" altLang="en-US" sz="2200" b="1" dirty="0"/>
                  <a:t>、</a:t>
                </a:r>
                <a:r>
                  <a:rPr lang="en-US" altLang="zh-CN" sz="2200" b="1" dirty="0"/>
                  <a:t>b</a:t>
                </a:r>
                <a:r>
                  <a:rPr lang="en-US" altLang="zh-CN" sz="2200" b="1" baseline="-25000" dirty="0"/>
                  <a:t>i</a:t>
                </a:r>
                <a:r>
                  <a:rPr lang="zh-CN" altLang="en-US" sz="2200" b="1" dirty="0"/>
                  <a:t>、</a:t>
                </a:r>
                <a:r>
                  <a:rPr lang="en-US" altLang="zh-CN" sz="2200" b="1" dirty="0" err="1"/>
                  <a:t>b</a:t>
                </a:r>
                <a:r>
                  <a:rPr lang="en-US" altLang="zh-CN" sz="2200" b="1" baseline="-25000" dirty="0" err="1"/>
                  <a:t>c</a:t>
                </a:r>
                <a:r>
                  <a:rPr lang="zh-CN" altLang="en-US" sz="2200" b="1" dirty="0"/>
                  <a:t>、</a:t>
                </a:r>
                <a:r>
                  <a:rPr lang="en-US" altLang="zh-CN" sz="2200" b="1" dirty="0" err="1"/>
                  <a:t>b</a:t>
                </a:r>
                <a:r>
                  <a:rPr lang="en-US" altLang="zh-CN" sz="2200" b="1" baseline="-25000" dirty="0" err="1"/>
                  <a:t>o</a:t>
                </a:r>
                <a:r>
                  <a:rPr lang="zh-CN" altLang="en-US" sz="2200" dirty="0"/>
                  <a:t>都是向量，它们的维数跟</a:t>
                </a:r>
                <a:r>
                  <a:rPr lang="en-US" altLang="zh-CN" sz="2200" dirty="0" err="1"/>
                  <a:t>ct</a:t>
                </a:r>
                <a:r>
                  <a:rPr lang="en-US" altLang="zh-CN" sz="2200" dirty="0"/>
                  <a:t> </a:t>
                </a:r>
                <a:r>
                  <a:rPr lang="zh-CN" altLang="en-US" sz="2200" dirty="0"/>
                  <a:t>的维数一样，都等于</a:t>
                </a:r>
                <a:r>
                  <a:rPr lang="en-US" altLang="zh-CN" sz="2200" b="1" dirty="0" err="1"/>
                  <a:t>n</a:t>
                </a:r>
                <a:r>
                  <a:rPr lang="en-US" altLang="zh-CN" sz="2200" b="1" baseline="-25000" dirty="0" err="1"/>
                  <a:t>c</a:t>
                </a:r>
                <a:r>
                  <a:rPr lang="en-US" altLang="zh-CN" sz="2200" b="1" baseline="-25000" dirty="0"/>
                  <a:t> </a:t>
                </a:r>
                <a:r>
                  <a:rPr lang="zh-CN" altLang="en-US" sz="2200" dirty="0"/>
                  <a:t>，因此这些偏置项包含的待学习参数的总数为</a:t>
                </a:r>
                <a:r>
                  <a:rPr lang="en-US" altLang="zh-CN" sz="2200" dirty="0"/>
                  <a:t>4nc</a:t>
                </a:r>
                <a:r>
                  <a:rPr lang="zh-CN" altLang="en-US" sz="2200" dirty="0"/>
                  <a:t>。这样，</a:t>
                </a:r>
                <a:r>
                  <a:rPr lang="en-US" altLang="zh-CN" sz="2200" dirty="0"/>
                  <a:t>LSTM </a:t>
                </a:r>
                <a:r>
                  <a:rPr lang="zh-CN" altLang="en-US" sz="2200" dirty="0"/>
                  <a:t>网络的参数总量为</a:t>
                </a:r>
                <a:r>
                  <a:rPr lang="en-US" altLang="zh-CN" sz="2200" dirty="0"/>
                  <a:t>4 (</a:t>
                </a:r>
                <a:r>
                  <a:rPr lang="en-US" altLang="zh-CN" sz="2200" b="1" dirty="0" err="1"/>
                  <a:t>n</a:t>
                </a:r>
                <a:r>
                  <a:rPr lang="en-US" altLang="zh-CN" sz="2200" b="1" baseline="-25000" dirty="0" err="1"/>
                  <a:t>h</a:t>
                </a:r>
                <a:r>
                  <a:rPr lang="en-US" altLang="zh-CN" sz="2200" b="1" baseline="-25000" dirty="0"/>
                  <a:t> </a:t>
                </a:r>
                <a:r>
                  <a:rPr lang="en-US" altLang="zh-CN" sz="2200" dirty="0"/>
                  <a:t>+</a:t>
                </a:r>
                <a:r>
                  <a:rPr lang="en-US" altLang="zh-CN" sz="2200" b="1" dirty="0" err="1"/>
                  <a:t>n</a:t>
                </a:r>
                <a:r>
                  <a:rPr lang="en-US" altLang="zh-CN" sz="2200" b="1" baseline="-25000" dirty="0" err="1"/>
                  <a:t>x</a:t>
                </a:r>
                <a:r>
                  <a:rPr lang="en-US" altLang="zh-CN" sz="2200" dirty="0"/>
                  <a:t>)×</a:t>
                </a:r>
                <a:r>
                  <a:rPr lang="en-US" altLang="zh-CN" sz="2200" b="1" dirty="0" err="1"/>
                  <a:t>n</a:t>
                </a:r>
                <a:r>
                  <a:rPr lang="en-US" altLang="zh-CN" sz="2200" b="1" baseline="-25000" dirty="0" err="1"/>
                  <a:t>c</a:t>
                </a:r>
                <a:r>
                  <a:rPr lang="en-US" altLang="zh-CN" sz="2200" dirty="0"/>
                  <a:t> +4</a:t>
                </a:r>
                <a:r>
                  <a:rPr lang="en-US" altLang="zh-CN" sz="2200" b="1" dirty="0"/>
                  <a:t> </a:t>
                </a:r>
                <a:r>
                  <a:rPr lang="en-US" altLang="zh-CN" sz="2200" b="1" dirty="0" err="1"/>
                  <a:t>n</a:t>
                </a:r>
                <a:r>
                  <a:rPr lang="en-US" altLang="zh-CN" sz="2200" b="1" baseline="-25000" dirty="0" err="1"/>
                  <a:t>c</a:t>
                </a:r>
                <a:r>
                  <a:rPr lang="en-US" altLang="zh-CN" sz="2200" dirty="0"/>
                  <a:t> = 4(</a:t>
                </a:r>
                <a:r>
                  <a:rPr lang="en-US" altLang="zh-CN" sz="2200" b="1" dirty="0" err="1"/>
                  <a:t>n</a:t>
                </a:r>
                <a:r>
                  <a:rPr lang="en-US" altLang="zh-CN" sz="2200" b="1" baseline="-25000" dirty="0" err="1"/>
                  <a:t>h</a:t>
                </a:r>
                <a:r>
                  <a:rPr lang="en-US" altLang="zh-CN" sz="2200" b="1" dirty="0" err="1"/>
                  <a:t>×n</a:t>
                </a:r>
                <a:r>
                  <a:rPr lang="en-US" altLang="zh-CN" sz="2200" b="1" baseline="-25000" dirty="0" err="1"/>
                  <a:t>c</a:t>
                </a:r>
                <a:r>
                  <a:rPr lang="en-US" altLang="zh-CN" sz="2200" dirty="0"/>
                  <a:t>)+4(</a:t>
                </a:r>
                <a:r>
                  <a:rPr lang="en-US" altLang="zh-CN" sz="2200" b="1" dirty="0" err="1"/>
                  <a:t>n</a:t>
                </a:r>
                <a:r>
                  <a:rPr lang="en-US" altLang="zh-CN" sz="2200" b="1" baseline="-25000" dirty="0" err="1"/>
                  <a:t>h</a:t>
                </a:r>
                <a:r>
                  <a:rPr lang="en-US" altLang="zh-CN" sz="2200" b="1" dirty="0" err="1"/>
                  <a:t>×n</a:t>
                </a:r>
                <a:r>
                  <a:rPr lang="en-US" altLang="zh-CN" sz="2200" b="1" baseline="-25000" dirty="0" err="1"/>
                  <a:t>c</a:t>
                </a:r>
                <a:r>
                  <a:rPr lang="en-US" altLang="zh-CN" sz="2200" dirty="0"/>
                  <a:t>)+4</a:t>
                </a:r>
                <a:r>
                  <a:rPr lang="en-US" altLang="zh-CN" sz="2200" b="1" dirty="0"/>
                  <a:t>n</a:t>
                </a:r>
                <a:r>
                  <a:rPr lang="en-US" altLang="zh-CN" sz="2200" b="1" baseline="-25000" dirty="0"/>
                  <a:t>c</a:t>
                </a:r>
                <a:r>
                  <a:rPr lang="zh-CN" altLang="en-US" sz="2200" dirty="0"/>
                  <a:t>。</a:t>
                </a:r>
              </a:p>
            </p:txBody>
          </p:sp>
        </mc:Choice>
        <mc:Fallback xmlns="">
          <p:sp>
            <p:nvSpPr>
              <p:cNvPr id="7" name="矩形 6">
                <a:extLst>
                  <a:ext uri="{FF2B5EF4-FFF2-40B4-BE49-F238E27FC236}">
                    <a16:creationId xmlns:a16="http://schemas.microsoft.com/office/drawing/2014/main" id="{16FF050B-ED6D-4574-81A9-E64EC23A9C01}"/>
                  </a:ext>
                </a:extLst>
              </p:cNvPr>
              <p:cNvSpPr>
                <a:spLocks noRot="1" noChangeAspect="1" noMove="1" noResize="1" noEditPoints="1" noAdjustHandles="1" noChangeArrowheads="1" noChangeShapeType="1" noTextEdit="1"/>
              </p:cNvSpPr>
              <p:nvPr/>
            </p:nvSpPr>
            <p:spPr>
              <a:xfrm>
                <a:off x="4467217" y="1902736"/>
                <a:ext cx="7314778" cy="4001095"/>
              </a:xfrm>
              <a:prstGeom prst="rect">
                <a:avLst/>
              </a:prstGeom>
              <a:blipFill>
                <a:blip r:embed="rId5"/>
                <a:stretch>
                  <a:fillRect l="-1083" t="-915" r="-4833" b="-9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352364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7.3.1 LSTM</a:t>
            </a:r>
            <a:r>
              <a:rPr lang="zh-CN" altLang="en-US" sz="2800" b="1" dirty="0">
                <a:solidFill>
                  <a:srgbClr val="C00000"/>
                </a:solidFill>
              </a:rPr>
              <a:t>的结构和特点</a:t>
            </a:r>
            <a:endParaRPr lang="zh-CN" altLang="zh-CN" sz="2800" b="1" dirty="0">
              <a:solidFill>
                <a:srgbClr val="C00000"/>
              </a:solidFill>
            </a:endParaRPr>
          </a:p>
        </p:txBody>
      </p:sp>
      <p:sp>
        <p:nvSpPr>
          <p:cNvPr id="2" name="矩形 1">
            <a:extLst>
              <a:ext uri="{FF2B5EF4-FFF2-40B4-BE49-F238E27FC236}">
                <a16:creationId xmlns:a16="http://schemas.microsoft.com/office/drawing/2014/main" id="{4B9560B8-D4B5-4A0F-A02A-C2D234123C2E}"/>
              </a:ext>
            </a:extLst>
          </p:cNvPr>
          <p:cNvSpPr/>
          <p:nvPr/>
        </p:nvSpPr>
        <p:spPr>
          <a:xfrm>
            <a:off x="466952" y="1947391"/>
            <a:ext cx="2165978" cy="430887"/>
          </a:xfrm>
          <a:prstGeom prst="rect">
            <a:avLst/>
          </a:prstGeom>
        </p:spPr>
        <p:txBody>
          <a:bodyPr wrap="none">
            <a:spAutoFit/>
          </a:bodyPr>
          <a:lstStyle/>
          <a:p>
            <a:r>
              <a:rPr lang="en-US" altLang="zh-CN" sz="2200" dirty="0">
                <a:solidFill>
                  <a:srgbClr val="0033CC"/>
                </a:solidFill>
              </a:rPr>
              <a:t>2. </a:t>
            </a:r>
            <a:r>
              <a:rPr lang="zh-CN" altLang="en-US" sz="2200" dirty="0">
                <a:solidFill>
                  <a:srgbClr val="0033CC"/>
                </a:solidFill>
              </a:rPr>
              <a:t>分割处理方式</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F163F3D7-F274-4AC6-ADFD-D980B29CF214}"/>
                  </a:ext>
                </a:extLst>
              </p:cNvPr>
              <p:cNvSpPr/>
              <p:nvPr/>
            </p:nvSpPr>
            <p:spPr>
              <a:xfrm>
                <a:off x="378311" y="2364879"/>
                <a:ext cx="11196314" cy="1138773"/>
              </a:xfrm>
              <a:prstGeom prst="rect">
                <a:avLst/>
              </a:prstGeom>
            </p:spPr>
            <p:txBody>
              <a:bodyPr wrap="square">
                <a:spAutoFit/>
              </a:bodyPr>
              <a:lstStyle/>
              <a:p>
                <a:r>
                  <a:rPr lang="zh-CN" altLang="en-US" sz="2200" b="1" dirty="0"/>
                  <a:t>分割方式：</a:t>
                </a:r>
                <a:r>
                  <a:rPr lang="zh-CN" altLang="en-US" sz="2200" dirty="0"/>
                  <a:t>在有的</a:t>
                </a:r>
                <a:r>
                  <a:rPr lang="en-US" altLang="zh-CN" sz="2200" dirty="0"/>
                  <a:t>LSTM </a:t>
                </a:r>
                <a:r>
                  <a:rPr lang="zh-CN" altLang="en-US" sz="2200" dirty="0"/>
                  <a:t>变体（如</a:t>
                </a:r>
                <a:r>
                  <a:rPr lang="en-US" altLang="zh-CN" sz="2200" dirty="0" err="1"/>
                  <a:t>PyTorch</a:t>
                </a:r>
                <a:r>
                  <a:rPr lang="en-US" altLang="zh-CN" sz="2200" dirty="0"/>
                  <a:t> </a:t>
                </a:r>
                <a:r>
                  <a:rPr lang="zh-CN" altLang="en-US" sz="2200" dirty="0"/>
                  <a:t>版的</a:t>
                </a:r>
                <a:r>
                  <a:rPr lang="en-US" altLang="zh-CN" sz="2200" dirty="0" err="1"/>
                  <a:t>nn.LSTM</a:t>
                </a:r>
                <a:r>
                  <a:rPr lang="zh-CN" altLang="en-US" sz="2200" dirty="0"/>
                  <a:t>）中，</a:t>
                </a:r>
                <a:r>
                  <a:rPr lang="zh-CN" altLang="zh-CN" sz="2000" b="1" dirty="0"/>
                  <a:t> </a:t>
                </a:r>
                <a14:m>
                  <m:oMath xmlns:m="http://schemas.openxmlformats.org/officeDocument/2006/math">
                    <m:sSub>
                      <m:sSubPr>
                        <m:ctrlPr>
                          <a:rPr lang="zh-CN" altLang="zh-CN" sz="2000" b="1" i="1" smtClean="0">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oMath>
                </a14:m>
                <a:r>
                  <a:rPr lang="en-US" altLang="zh-CN" sz="2200" dirty="0"/>
                  <a:t> </a:t>
                </a:r>
                <a:r>
                  <a:rPr lang="zh-CN" altLang="en-US" sz="2200" dirty="0"/>
                  <a:t>和</a:t>
                </a:r>
                <a:r>
                  <a:rPr lang="en-US" altLang="zh-CN" sz="2400" b="1" dirty="0"/>
                  <a:t>x</a:t>
                </a:r>
                <a:r>
                  <a:rPr lang="en-US" altLang="zh-CN" sz="2400" b="1" baseline="-25000" dirty="0"/>
                  <a:t>t</a:t>
                </a:r>
                <a:r>
                  <a:rPr lang="en-US" altLang="zh-CN" sz="2200" dirty="0"/>
                  <a:t> </a:t>
                </a:r>
                <a:r>
                  <a:rPr lang="zh-CN" altLang="en-US" sz="2200" dirty="0"/>
                  <a:t>并没有被拼接起来，而是单独分别送入相应的全连接网络，我们把这种处理方式称为</a:t>
                </a:r>
                <a:r>
                  <a:rPr lang="zh-CN" altLang="en-US" sz="2200" b="1" dirty="0"/>
                  <a:t>分割方式</a:t>
                </a:r>
                <a:r>
                  <a:rPr lang="zh-CN" altLang="en-US" sz="2200" dirty="0"/>
                  <a:t>。在分割处理方式中，上面的计算公式应改写为下列形式：</a:t>
                </a:r>
              </a:p>
            </p:txBody>
          </p:sp>
        </mc:Choice>
        <mc:Fallback xmlns="">
          <p:sp>
            <p:nvSpPr>
              <p:cNvPr id="3" name="矩形 2">
                <a:extLst>
                  <a:ext uri="{FF2B5EF4-FFF2-40B4-BE49-F238E27FC236}">
                    <a16:creationId xmlns:a16="http://schemas.microsoft.com/office/drawing/2014/main" id="{F163F3D7-F274-4AC6-ADFD-D980B29CF214}"/>
                  </a:ext>
                </a:extLst>
              </p:cNvPr>
              <p:cNvSpPr>
                <a:spLocks noRot="1" noChangeAspect="1" noMove="1" noResize="1" noEditPoints="1" noAdjustHandles="1" noChangeArrowheads="1" noChangeShapeType="1" noTextEdit="1"/>
              </p:cNvSpPr>
              <p:nvPr/>
            </p:nvSpPr>
            <p:spPr>
              <a:xfrm>
                <a:off x="378311" y="2364879"/>
                <a:ext cx="11196314" cy="1138773"/>
              </a:xfrm>
              <a:prstGeom prst="rect">
                <a:avLst/>
              </a:prstGeom>
              <a:blipFill>
                <a:blip r:embed="rId3"/>
                <a:stretch>
                  <a:fillRect l="-708" t="-3743" r="-3157" b="-1016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F728D28-D77F-44CA-BC98-A60D122054C2}"/>
              </a:ext>
            </a:extLst>
          </p:cNvPr>
          <p:cNvPicPr>
            <a:picLocks noChangeAspect="1"/>
          </p:cNvPicPr>
          <p:nvPr/>
        </p:nvPicPr>
        <p:blipFill>
          <a:blip r:embed="rId4"/>
          <a:stretch>
            <a:fillRect/>
          </a:stretch>
        </p:blipFill>
        <p:spPr>
          <a:xfrm>
            <a:off x="3511065" y="3429000"/>
            <a:ext cx="3969234" cy="2399253"/>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31BF5CD-31F4-474A-A588-45263E84D301}"/>
                  </a:ext>
                </a:extLst>
              </p:cNvPr>
              <p:cNvSpPr/>
              <p:nvPr/>
            </p:nvSpPr>
            <p:spPr>
              <a:xfrm>
                <a:off x="466952" y="5738641"/>
                <a:ext cx="11196313" cy="800219"/>
              </a:xfrm>
              <a:prstGeom prst="rect">
                <a:avLst/>
              </a:prstGeom>
            </p:spPr>
            <p:txBody>
              <a:bodyPr wrap="square">
                <a:spAutoFit/>
              </a:bodyPr>
              <a:lstStyle/>
              <a:p>
                <a:r>
                  <a:rPr lang="zh-CN" altLang="en-US" sz="2200" dirty="0"/>
                  <a:t>由于</a:t>
                </a:r>
                <a14:m>
                  <m:oMath xmlns:m="http://schemas.openxmlformats.org/officeDocument/2006/math">
                    <m:sSub>
                      <m:sSubPr>
                        <m:ctrlPr>
                          <a:rPr lang="zh-CN" altLang="zh-CN" sz="2000" b="1" i="1" smtClean="0">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oMath>
                </a14:m>
                <a:r>
                  <a:rPr lang="zh-CN" altLang="en-US" sz="2200" dirty="0"/>
                  <a:t>和</a:t>
                </a:r>
                <a:r>
                  <a:rPr lang="en-US" altLang="zh-CN" sz="2400" b="1" dirty="0"/>
                  <a:t>x</a:t>
                </a:r>
                <a:r>
                  <a:rPr lang="en-US" altLang="zh-CN" sz="2400" b="1" baseline="-25000" dirty="0"/>
                  <a:t>t</a:t>
                </a:r>
                <a:r>
                  <a:rPr lang="en-US" altLang="zh-CN" sz="2200" dirty="0"/>
                  <a:t> </a:t>
                </a:r>
                <a:r>
                  <a:rPr lang="zh-CN" altLang="en-US" sz="2200" dirty="0"/>
                  <a:t>被独立送入不同的全连接网络中，因此就多出一个偏置项出来，从而导致偏置项包含的参数翻倍，因而整个</a:t>
                </a:r>
                <a:r>
                  <a:rPr lang="en-US" altLang="zh-CN" sz="2200" dirty="0"/>
                  <a:t>LSTM </a:t>
                </a:r>
                <a:r>
                  <a:rPr lang="zh-CN" altLang="en-US" sz="2200" dirty="0"/>
                  <a:t>的参数数量也有所不同。</a:t>
                </a:r>
              </a:p>
            </p:txBody>
          </p:sp>
        </mc:Choice>
        <mc:Fallback xmlns="">
          <p:sp>
            <p:nvSpPr>
              <p:cNvPr id="6" name="矩形 5">
                <a:extLst>
                  <a:ext uri="{FF2B5EF4-FFF2-40B4-BE49-F238E27FC236}">
                    <a16:creationId xmlns:a16="http://schemas.microsoft.com/office/drawing/2014/main" id="{D31BF5CD-31F4-474A-A588-45263E84D301}"/>
                  </a:ext>
                </a:extLst>
              </p:cNvPr>
              <p:cNvSpPr>
                <a:spLocks noRot="1" noChangeAspect="1" noMove="1" noResize="1" noEditPoints="1" noAdjustHandles="1" noChangeArrowheads="1" noChangeShapeType="1" noTextEdit="1"/>
              </p:cNvSpPr>
              <p:nvPr/>
            </p:nvSpPr>
            <p:spPr>
              <a:xfrm>
                <a:off x="466952" y="5738641"/>
                <a:ext cx="11196313" cy="800219"/>
              </a:xfrm>
              <a:prstGeom prst="rect">
                <a:avLst/>
              </a:prstGeom>
              <a:blipFill>
                <a:blip r:embed="rId5"/>
                <a:stretch>
                  <a:fillRect l="-708" t="-5303" b="-15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820600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7.3.1 LSTM</a:t>
            </a:r>
            <a:r>
              <a:rPr lang="zh-CN" altLang="en-US" sz="2800" b="1" dirty="0">
                <a:solidFill>
                  <a:srgbClr val="C00000"/>
                </a:solidFill>
              </a:rPr>
              <a:t>的结构和特点</a:t>
            </a:r>
            <a:endParaRPr lang="zh-CN" altLang="zh-CN" sz="2800" b="1" dirty="0">
              <a:solidFill>
                <a:srgbClr val="C00000"/>
              </a:solidFill>
            </a:endParaRPr>
          </a:p>
        </p:txBody>
      </p:sp>
      <p:pic>
        <p:nvPicPr>
          <p:cNvPr id="4" name="图片 3">
            <a:extLst>
              <a:ext uri="{FF2B5EF4-FFF2-40B4-BE49-F238E27FC236}">
                <a16:creationId xmlns:a16="http://schemas.microsoft.com/office/drawing/2014/main" id="{9070A3F0-3FE5-4557-A1D0-489F8216B603}"/>
              </a:ext>
            </a:extLst>
          </p:cNvPr>
          <p:cNvPicPr>
            <a:picLocks noChangeAspect="1"/>
          </p:cNvPicPr>
          <p:nvPr/>
        </p:nvPicPr>
        <p:blipFill>
          <a:blip r:embed="rId3"/>
          <a:stretch>
            <a:fillRect/>
          </a:stretch>
        </p:blipFill>
        <p:spPr>
          <a:xfrm>
            <a:off x="370136" y="2687809"/>
            <a:ext cx="3756986" cy="2270957"/>
          </a:xfrm>
          <a:prstGeom prst="rect">
            <a:avLst/>
          </a:prstGeom>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8FB4418-EC0E-4DE3-83A0-6CA4022A9D3E}"/>
                  </a:ext>
                </a:extLst>
              </p:cNvPr>
              <p:cNvSpPr/>
              <p:nvPr/>
            </p:nvSpPr>
            <p:spPr>
              <a:xfrm>
                <a:off x="4377743" y="2490497"/>
                <a:ext cx="7374273" cy="2937727"/>
              </a:xfrm>
              <a:prstGeom prst="rect">
                <a:avLst/>
              </a:prstGeom>
            </p:spPr>
            <p:txBody>
              <a:bodyPr wrap="square">
                <a:spAutoFit/>
              </a:bodyPr>
              <a:lstStyle/>
              <a:p>
                <a:pPr>
                  <a:lnSpc>
                    <a:spcPts val="3200"/>
                  </a:lnSpc>
                </a:pPr>
                <a:r>
                  <a:rPr lang="zh-CN" altLang="en-US" sz="2200" b="1" dirty="0"/>
                  <a:t>公式说明</a:t>
                </a:r>
                <a:r>
                  <a:rPr lang="zh-CN" altLang="en-US" sz="2200" dirty="0"/>
                  <a:t>：“</a:t>
                </a:r>
                <a14:m>
                  <m:oMath xmlns:m="http://schemas.openxmlformats.org/officeDocument/2006/math">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𝑾</m:t>
                        </m:r>
                      </m:e>
                      <m:sub>
                        <m:r>
                          <a:rPr lang="en-US" altLang="zh-CN" sz="2000" b="1" i="1">
                            <a:latin typeface="Cambria Math" panose="02040503050406030204" pitchFamily="18" charset="0"/>
                          </a:rPr>
                          <m:t>𝒇</m:t>
                        </m:r>
                      </m:sub>
                    </m:sSub>
                    <m:r>
                      <a:rPr lang="en-US" altLang="zh-CN" sz="2000" b="1" i="1">
                        <a:latin typeface="Cambria Math" panose="02040503050406030204" pitchFamily="18" charset="0"/>
                      </a:rPr>
                      <m:t>⋅</m:t>
                    </m:r>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sSup>
                          <m:sSupPr>
                            <m:ctrlPr>
                              <a:rPr lang="zh-CN" altLang="zh-CN" sz="2000" b="1" i="1">
                                <a:latin typeface="Cambria Math" panose="02040503050406030204" pitchFamily="18" charset="0"/>
                              </a:rPr>
                            </m:ctrlPr>
                          </m:sSupPr>
                          <m:e>
                            <m:r>
                              <a:rPr lang="en-US" altLang="zh-CN" sz="2000" b="1" i="1">
                                <a:latin typeface="Cambria Math" panose="02040503050406030204" pitchFamily="18" charset="0"/>
                              </a:rPr>
                              <m:t>𝟏</m:t>
                            </m:r>
                          </m:e>
                          <m:sup>
                            <m:r>
                              <a:rPr lang="en-US" altLang="zh-CN" sz="2000" b="1" i="1">
                                <a:latin typeface="Cambria Math" panose="02040503050406030204" pitchFamily="18" charset="0"/>
                              </a:rPr>
                              <m:t>+</m:t>
                            </m:r>
                          </m:sup>
                        </m:sSup>
                      </m:sub>
                    </m:sSub>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𝒃</m:t>
                        </m:r>
                      </m:e>
                      <m:sub>
                        <m:r>
                          <m:rPr>
                            <m:nor/>
                          </m:rPr>
                          <a:rPr lang="en-US" altLang="zh-CN" sz="2000" b="1"/>
                          <m:t>f</m:t>
                        </m:r>
                      </m:sub>
                    </m:sSub>
                  </m:oMath>
                </a14:m>
                <a:r>
                  <a:rPr lang="zh-CN" altLang="en-US" sz="2200" dirty="0"/>
                  <a:t>”是</a:t>
                </a:r>
                <a14:m>
                  <m:oMath xmlns:m="http://schemas.openxmlformats.org/officeDocument/2006/math">
                    <m:sSub>
                      <m:sSubPr>
                        <m:ctrlPr>
                          <a:rPr lang="zh-CN" altLang="zh-CN" sz="2000" b="1" i="1" smtClean="0">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oMath>
                </a14:m>
                <a:r>
                  <a:rPr lang="en-US" altLang="zh-CN" sz="2200" dirty="0"/>
                  <a:t> </a:t>
                </a:r>
                <a:r>
                  <a:rPr lang="zh-CN" altLang="en-US" sz="2200" dirty="0"/>
                  <a:t>到</a:t>
                </a:r>
                <a:r>
                  <a:rPr lang="en-US" altLang="zh-CN" sz="2200" b="1" dirty="0" err="1"/>
                  <a:t>c</a:t>
                </a:r>
                <a:r>
                  <a:rPr lang="en-US" altLang="zh-CN" sz="2200" b="1" baseline="-25000" dirty="0" err="1"/>
                  <a:t>t</a:t>
                </a:r>
                <a:r>
                  <a:rPr lang="en-US" altLang="zh-CN" sz="2200" dirty="0"/>
                  <a:t> </a:t>
                </a:r>
                <a:r>
                  <a:rPr lang="zh-CN" altLang="en-US" sz="2200" dirty="0"/>
                  <a:t>的网络层，其参数数量为</a:t>
                </a:r>
                <a:r>
                  <a:rPr lang="en-US" altLang="zh-CN" sz="2200" b="1" dirty="0" err="1"/>
                  <a:t>n</a:t>
                </a:r>
                <a:r>
                  <a:rPr lang="en-US" altLang="zh-CN" sz="2200" b="1" baseline="-25000" dirty="0" err="1"/>
                  <a:t>h</a:t>
                </a:r>
                <a:r>
                  <a:rPr lang="en-US" altLang="zh-CN" sz="2200" b="1" dirty="0" err="1"/>
                  <a:t>×n</a:t>
                </a:r>
                <a:r>
                  <a:rPr lang="en-US" altLang="zh-CN" sz="2200" b="1" baseline="-25000" dirty="0" err="1"/>
                  <a:t>c</a:t>
                </a:r>
                <a:r>
                  <a:rPr lang="en-US" altLang="zh-CN" sz="2200" b="1" dirty="0" err="1"/>
                  <a:t>+n</a:t>
                </a:r>
                <a:r>
                  <a:rPr lang="en-US" altLang="zh-CN" sz="2200" b="1" baseline="-25000" dirty="0" err="1"/>
                  <a:t>c</a:t>
                </a:r>
                <a:r>
                  <a:rPr lang="zh-CN" altLang="en-US" sz="2200" dirty="0"/>
                  <a:t>；类似地，“</a:t>
                </a:r>
                <a14:m>
                  <m:oMath xmlns:m="http://schemas.openxmlformats.org/officeDocument/2006/math">
                    <m:sSub>
                      <m:sSubPr>
                        <m:ctrlPr>
                          <a:rPr lang="zh-CN" altLang="zh-CN" sz="2000" b="1" i="1">
                            <a:latin typeface="Cambria Math" panose="02040503050406030204" pitchFamily="18" charset="0"/>
                          </a:rPr>
                        </m:ctrlPr>
                      </m:sSubPr>
                      <m:e>
                        <m:r>
                          <a:rPr lang="en-US" altLang="zh-CN" sz="2000" b="1" i="1">
                            <a:latin typeface="Cambria Math" panose="02040503050406030204" pitchFamily="18" charset="0"/>
                          </a:rPr>
                          <m:t>𝑾</m:t>
                        </m:r>
                      </m:e>
                      <m:sub>
                        <m:r>
                          <a:rPr lang="en-US" altLang="zh-CN" sz="2000" b="1" i="1">
                            <a:latin typeface="Cambria Math" panose="02040503050406030204" pitchFamily="18" charset="0"/>
                          </a:rPr>
                          <m:t>𝒇</m:t>
                        </m:r>
                      </m:sub>
                    </m:sSub>
                    <m:r>
                      <a:rPr lang="en-US" altLang="zh-CN" sz="2000" b="1" i="1">
                        <a:latin typeface="Cambria Math" panose="02040503050406030204" pitchFamily="18" charset="0"/>
                      </a:rPr>
                      <m:t>⋅</m:t>
                    </m:r>
                    <m:sSub>
                      <m:sSubPr>
                        <m:ctrlPr>
                          <a:rPr lang="zh-CN" altLang="zh-CN" sz="2000" b="1" i="1">
                            <a:latin typeface="Cambria Math" panose="02040503050406030204" pitchFamily="18" charset="0"/>
                          </a:rPr>
                        </m:ctrlPr>
                      </m:sSubPr>
                      <m:e>
                        <m:r>
                          <m:rPr>
                            <m:nor/>
                          </m:rPr>
                          <a:rPr lang="en-US" altLang="zh-CN" sz="2000" b="1"/>
                          <m:t>x</m:t>
                        </m:r>
                      </m:e>
                      <m:sub>
                        <m:r>
                          <a:rPr lang="en-US" altLang="zh-CN" sz="2000" b="1" i="1">
                            <a:latin typeface="Cambria Math" panose="02040503050406030204" pitchFamily="18" charset="0"/>
                          </a:rPr>
                          <m:t>𝒕</m:t>
                        </m:r>
                      </m:sub>
                    </m:sSub>
                    <m:r>
                      <a:rPr lang="en-US" altLang="zh-CN" sz="2000" b="1" i="1">
                        <a:latin typeface="Cambria Math" panose="02040503050406030204" pitchFamily="18" charset="0"/>
                      </a:rPr>
                      <m:t>+</m:t>
                    </m:r>
                    <m:sSub>
                      <m:sSubPr>
                        <m:ctrlPr>
                          <a:rPr lang="zh-CN" altLang="zh-CN" sz="2000" b="1" i="1">
                            <a:latin typeface="Cambria Math" panose="02040503050406030204" pitchFamily="18" charset="0"/>
                          </a:rPr>
                        </m:ctrlPr>
                      </m:sSubPr>
                      <m:e>
                        <m:r>
                          <m:rPr>
                            <m:nor/>
                          </m:rPr>
                          <a:rPr lang="en-US" altLang="zh-CN" sz="2000" b="1"/>
                          <m:t>b</m:t>
                        </m:r>
                      </m:e>
                      <m:sub>
                        <m:r>
                          <m:rPr>
                            <m:nor/>
                          </m:rPr>
                          <a:rPr lang="en-US" altLang="zh-CN" sz="2000" b="1"/>
                          <m:t>f</m:t>
                        </m:r>
                        <m:r>
                          <m:rPr>
                            <m:nor/>
                          </m:rPr>
                          <a:rPr lang="en-US" altLang="zh-CN" sz="2000" b="1"/>
                          <m:t>2</m:t>
                        </m:r>
                      </m:sub>
                    </m:sSub>
                  </m:oMath>
                </a14:m>
                <a:r>
                  <a:rPr lang="zh-CN" altLang="en-US" sz="2200" dirty="0"/>
                  <a:t>”表示相应的网络参数数量为</a:t>
                </a:r>
                <a:r>
                  <a:rPr lang="en-US" altLang="zh-CN" sz="2200" b="1" dirty="0" err="1"/>
                  <a:t>n</a:t>
                </a:r>
                <a:r>
                  <a:rPr lang="en-US" altLang="zh-CN" sz="2200" b="1" baseline="-25000" dirty="0" err="1"/>
                  <a:t>x</a:t>
                </a:r>
                <a:r>
                  <a:rPr lang="en-US" altLang="zh-CN" sz="2200" b="1" dirty="0" err="1"/>
                  <a:t>×n</a:t>
                </a:r>
                <a:r>
                  <a:rPr lang="en-US" altLang="zh-CN" sz="2200" b="1" baseline="-25000" dirty="0" err="1"/>
                  <a:t>c</a:t>
                </a:r>
                <a:r>
                  <a:rPr lang="en-US" altLang="zh-CN" sz="2200" b="1" dirty="0" err="1"/>
                  <a:t>+n</a:t>
                </a:r>
                <a:r>
                  <a:rPr lang="en-US" altLang="zh-CN" sz="2200" b="1" baseline="-25000" dirty="0" err="1"/>
                  <a:t>c</a:t>
                </a:r>
                <a:r>
                  <a:rPr lang="en-US" altLang="zh-CN" sz="2200" b="1" baseline="-25000" dirty="0"/>
                  <a:t> </a:t>
                </a:r>
                <a:r>
                  <a:rPr lang="zh-CN" altLang="en-US" sz="2200" dirty="0"/>
                  <a:t>。第一个公式对应的网络的参数数量为</a:t>
                </a:r>
                <a:r>
                  <a:rPr lang="en-US" altLang="zh-CN" sz="2200" dirty="0"/>
                  <a:t>(</a:t>
                </a:r>
                <a:r>
                  <a:rPr lang="en-US" altLang="zh-CN" sz="2200" b="1" dirty="0" err="1"/>
                  <a:t>n</a:t>
                </a:r>
                <a:r>
                  <a:rPr lang="en-US" altLang="zh-CN" sz="2200" b="1" baseline="-25000" dirty="0" err="1"/>
                  <a:t>h</a:t>
                </a:r>
                <a:r>
                  <a:rPr lang="en-US" altLang="zh-CN" sz="2200" b="1" dirty="0" err="1"/>
                  <a:t>×n</a:t>
                </a:r>
                <a:r>
                  <a:rPr lang="en-US" altLang="zh-CN" sz="2200" b="1" baseline="-25000" dirty="0" err="1"/>
                  <a:t>c</a:t>
                </a:r>
                <a:r>
                  <a:rPr lang="en-US" altLang="zh-CN" sz="2200" b="1" dirty="0" err="1"/>
                  <a:t>+n</a:t>
                </a:r>
                <a:r>
                  <a:rPr lang="en-US" altLang="zh-CN" sz="2200" b="1" baseline="-25000" dirty="0" err="1"/>
                  <a:t>c</a:t>
                </a:r>
                <a:r>
                  <a:rPr lang="en-US" altLang="zh-CN" sz="2200" dirty="0"/>
                  <a:t>)+(</a:t>
                </a:r>
                <a:r>
                  <a:rPr lang="en-US" altLang="zh-CN" sz="2200" b="1" dirty="0" err="1"/>
                  <a:t>n</a:t>
                </a:r>
                <a:r>
                  <a:rPr lang="en-US" altLang="zh-CN" sz="2200" b="1" baseline="-25000" dirty="0" err="1"/>
                  <a:t>x</a:t>
                </a:r>
                <a:r>
                  <a:rPr lang="en-US" altLang="zh-CN" sz="2200" b="1" dirty="0" err="1"/>
                  <a:t>×n</a:t>
                </a:r>
                <a:r>
                  <a:rPr lang="en-US" altLang="zh-CN" sz="2200" b="1" baseline="-25000" dirty="0" err="1"/>
                  <a:t>c</a:t>
                </a:r>
                <a:r>
                  <a:rPr lang="en-US" altLang="zh-CN" sz="2200" b="1" dirty="0" err="1"/>
                  <a:t>+n</a:t>
                </a:r>
                <a:r>
                  <a:rPr lang="en-US" altLang="zh-CN" sz="2200" b="1" baseline="-25000" dirty="0" err="1"/>
                  <a:t>c</a:t>
                </a:r>
                <a:r>
                  <a:rPr lang="en-US" altLang="zh-CN" sz="2200" b="1" baseline="-25000" dirty="0"/>
                  <a:t> </a:t>
                </a:r>
                <a:r>
                  <a:rPr lang="en-US" altLang="zh-CN" sz="2200" dirty="0"/>
                  <a:t>)</a:t>
                </a:r>
                <a:r>
                  <a:rPr lang="zh-CN" altLang="en-US" sz="2200" dirty="0"/>
                  <a:t>。而第二至第四个公式所对应的网络的参数数量同样都是</a:t>
                </a:r>
                <a:r>
                  <a:rPr lang="en-US" altLang="zh-CN" sz="2200" dirty="0"/>
                  <a:t>(</a:t>
                </a:r>
                <a:r>
                  <a:rPr lang="en-US" altLang="zh-CN" sz="2200" b="1" dirty="0" err="1"/>
                  <a:t>n</a:t>
                </a:r>
                <a:r>
                  <a:rPr lang="en-US" altLang="zh-CN" sz="2200" b="1" baseline="-25000" dirty="0" err="1"/>
                  <a:t>h</a:t>
                </a:r>
                <a:r>
                  <a:rPr lang="en-US" altLang="zh-CN" sz="2200" b="1" dirty="0" err="1"/>
                  <a:t>×n</a:t>
                </a:r>
                <a:r>
                  <a:rPr lang="en-US" altLang="zh-CN" sz="2200" b="1" baseline="-25000" dirty="0" err="1"/>
                  <a:t>c</a:t>
                </a:r>
                <a:r>
                  <a:rPr lang="en-US" altLang="zh-CN" sz="2200" b="1" dirty="0" err="1"/>
                  <a:t>+n</a:t>
                </a:r>
                <a:r>
                  <a:rPr lang="en-US" altLang="zh-CN" sz="2200" b="1" baseline="-25000" dirty="0" err="1"/>
                  <a:t>c</a:t>
                </a:r>
                <a:r>
                  <a:rPr lang="en-US" altLang="zh-CN" sz="2200" dirty="0"/>
                  <a:t>)+(</a:t>
                </a:r>
                <a:r>
                  <a:rPr lang="en-US" altLang="zh-CN" sz="2200" b="1" dirty="0" err="1"/>
                  <a:t>n</a:t>
                </a:r>
                <a:r>
                  <a:rPr lang="en-US" altLang="zh-CN" sz="2200" b="1" baseline="-25000" dirty="0" err="1"/>
                  <a:t>x</a:t>
                </a:r>
                <a:r>
                  <a:rPr lang="en-US" altLang="zh-CN" sz="2200" b="1" dirty="0" err="1"/>
                  <a:t>×n</a:t>
                </a:r>
                <a:r>
                  <a:rPr lang="en-US" altLang="zh-CN" sz="2200" b="1" baseline="-25000" dirty="0" err="1"/>
                  <a:t>c</a:t>
                </a:r>
                <a:r>
                  <a:rPr lang="en-US" altLang="zh-CN" sz="2200" b="1" dirty="0" err="1"/>
                  <a:t>+n</a:t>
                </a:r>
                <a:r>
                  <a:rPr lang="en-US" altLang="zh-CN" sz="2200" b="1" baseline="-25000" dirty="0" err="1"/>
                  <a:t>c</a:t>
                </a:r>
                <a:r>
                  <a:rPr lang="en-US" altLang="zh-CN" sz="2200" b="1" baseline="-25000" dirty="0"/>
                  <a:t> </a:t>
                </a:r>
                <a:r>
                  <a:rPr lang="en-US" altLang="zh-CN" sz="2200" dirty="0"/>
                  <a:t>)</a:t>
                </a:r>
                <a:r>
                  <a:rPr lang="zh-CN" altLang="en-US" sz="2200" dirty="0"/>
                  <a:t>。因此，</a:t>
                </a:r>
                <a:r>
                  <a:rPr lang="en-US" altLang="zh-CN" sz="2200" dirty="0" err="1"/>
                  <a:t>nn.LSTM</a:t>
                </a:r>
                <a:r>
                  <a:rPr lang="en-US" altLang="zh-CN" sz="2200" dirty="0"/>
                  <a:t> </a:t>
                </a:r>
                <a:r>
                  <a:rPr lang="zh-CN" altLang="en-US" sz="2200" dirty="0"/>
                  <a:t>的参数数量为</a:t>
                </a:r>
                <a:r>
                  <a:rPr lang="en-US" altLang="zh-CN" sz="2200" dirty="0"/>
                  <a:t>4(</a:t>
                </a:r>
                <a:r>
                  <a:rPr lang="en-US" altLang="zh-CN" sz="2200" b="1" dirty="0" err="1"/>
                  <a:t>n</a:t>
                </a:r>
                <a:r>
                  <a:rPr lang="en-US" altLang="zh-CN" sz="2200" b="1" baseline="-25000" dirty="0" err="1"/>
                  <a:t>h</a:t>
                </a:r>
                <a:r>
                  <a:rPr lang="en-US" altLang="zh-CN" sz="2200" b="1" dirty="0" err="1"/>
                  <a:t>×n</a:t>
                </a:r>
                <a:r>
                  <a:rPr lang="en-US" altLang="zh-CN" sz="2200" b="1" baseline="-25000" dirty="0" err="1"/>
                  <a:t>c</a:t>
                </a:r>
                <a:r>
                  <a:rPr lang="en-US" altLang="zh-CN" sz="2200" b="1" dirty="0" err="1"/>
                  <a:t>+n</a:t>
                </a:r>
                <a:r>
                  <a:rPr lang="en-US" altLang="zh-CN" sz="2200" b="1" baseline="-25000" dirty="0" err="1"/>
                  <a:t>c</a:t>
                </a:r>
                <a:r>
                  <a:rPr lang="en-US" altLang="zh-CN" sz="2200" dirty="0"/>
                  <a:t>)+4(</a:t>
                </a:r>
                <a:r>
                  <a:rPr lang="en-US" altLang="zh-CN" sz="2200" b="1" dirty="0" err="1"/>
                  <a:t>n</a:t>
                </a:r>
                <a:r>
                  <a:rPr lang="en-US" altLang="zh-CN" sz="2200" b="1" baseline="-25000" dirty="0" err="1"/>
                  <a:t>x</a:t>
                </a:r>
                <a:r>
                  <a:rPr lang="en-US" altLang="zh-CN" sz="2200" b="1" dirty="0" err="1"/>
                  <a:t>×n</a:t>
                </a:r>
                <a:r>
                  <a:rPr lang="en-US" altLang="zh-CN" sz="2200" b="1" baseline="-25000" dirty="0" err="1"/>
                  <a:t>c</a:t>
                </a:r>
                <a:r>
                  <a:rPr lang="en-US" altLang="zh-CN" sz="2200" b="1" dirty="0" err="1"/>
                  <a:t>+n</a:t>
                </a:r>
                <a:r>
                  <a:rPr lang="en-US" altLang="zh-CN" sz="2200" b="1" baseline="-25000" dirty="0" err="1"/>
                  <a:t>c</a:t>
                </a:r>
                <a:r>
                  <a:rPr lang="en-US" altLang="zh-CN" sz="2200" b="1" baseline="-25000" dirty="0"/>
                  <a:t> </a:t>
                </a:r>
                <a:r>
                  <a:rPr lang="en-US" altLang="zh-CN" sz="2200" dirty="0"/>
                  <a:t>) = 4(</a:t>
                </a:r>
                <a:r>
                  <a:rPr lang="en-US" altLang="zh-CN" sz="2200" b="1" dirty="0" err="1"/>
                  <a:t>n</a:t>
                </a:r>
                <a:r>
                  <a:rPr lang="en-US" altLang="zh-CN" sz="2200" b="1" baseline="-25000" dirty="0" err="1"/>
                  <a:t>h</a:t>
                </a:r>
                <a:r>
                  <a:rPr lang="en-US" altLang="zh-CN" sz="2200" b="1" dirty="0" err="1"/>
                  <a:t>×n</a:t>
                </a:r>
                <a:r>
                  <a:rPr lang="en-US" altLang="zh-CN" sz="2200" b="1" baseline="-25000" dirty="0" err="1"/>
                  <a:t>c</a:t>
                </a:r>
                <a:r>
                  <a:rPr lang="en-US" altLang="zh-CN" sz="2200" dirty="0"/>
                  <a:t>) +4(</a:t>
                </a:r>
                <a:r>
                  <a:rPr lang="en-US" altLang="zh-CN" sz="2200" b="1" dirty="0" err="1"/>
                  <a:t>n</a:t>
                </a:r>
                <a:r>
                  <a:rPr lang="en-US" altLang="zh-CN" sz="2200" b="1" baseline="-25000" dirty="0" err="1"/>
                  <a:t>x</a:t>
                </a:r>
                <a:r>
                  <a:rPr lang="en-US" altLang="zh-CN" sz="2200" b="1" dirty="0" err="1"/>
                  <a:t>×n</a:t>
                </a:r>
                <a:r>
                  <a:rPr lang="en-US" altLang="zh-CN" sz="2200" b="1" baseline="-25000" dirty="0" err="1"/>
                  <a:t>c</a:t>
                </a:r>
                <a:r>
                  <a:rPr lang="en-US" altLang="zh-CN" sz="2200" dirty="0"/>
                  <a:t>)+8</a:t>
                </a:r>
                <a:r>
                  <a:rPr lang="en-US" altLang="zh-CN" sz="2200" b="1" dirty="0"/>
                  <a:t> </a:t>
                </a:r>
                <a:r>
                  <a:rPr lang="en-US" altLang="zh-CN" sz="2200" b="1" dirty="0" err="1"/>
                  <a:t>n</a:t>
                </a:r>
                <a:r>
                  <a:rPr lang="en-US" altLang="zh-CN" sz="2200" b="1" baseline="-25000" dirty="0" err="1"/>
                  <a:t>c</a:t>
                </a:r>
                <a:r>
                  <a:rPr lang="en-US" altLang="zh-CN" sz="2200" b="1" baseline="-25000" dirty="0"/>
                  <a:t> </a:t>
                </a:r>
                <a:r>
                  <a:rPr lang="zh-CN" altLang="en-US" sz="2200" dirty="0"/>
                  <a:t>。这比拼接方式多出</a:t>
                </a:r>
                <a:r>
                  <a:rPr lang="en-US" altLang="zh-CN" sz="2200" dirty="0"/>
                  <a:t>4</a:t>
                </a:r>
                <a:r>
                  <a:rPr lang="en-US" altLang="zh-CN" sz="2200" b="1" dirty="0"/>
                  <a:t> </a:t>
                </a:r>
                <a:r>
                  <a:rPr lang="en-US" altLang="zh-CN" sz="2200" b="1" dirty="0" err="1"/>
                  <a:t>n</a:t>
                </a:r>
                <a:r>
                  <a:rPr lang="en-US" altLang="zh-CN" sz="2200" b="1" baseline="-25000" dirty="0" err="1"/>
                  <a:t>c</a:t>
                </a:r>
                <a:r>
                  <a:rPr lang="en-US" altLang="zh-CN" sz="2200" dirty="0"/>
                  <a:t> </a:t>
                </a:r>
                <a:r>
                  <a:rPr lang="zh-CN" altLang="en-US" sz="2200" dirty="0"/>
                  <a:t>个参数。</a:t>
                </a:r>
              </a:p>
            </p:txBody>
          </p:sp>
        </mc:Choice>
        <mc:Fallback xmlns="">
          <p:sp>
            <p:nvSpPr>
              <p:cNvPr id="2" name="矩形 1">
                <a:extLst>
                  <a:ext uri="{FF2B5EF4-FFF2-40B4-BE49-F238E27FC236}">
                    <a16:creationId xmlns:a16="http://schemas.microsoft.com/office/drawing/2014/main" id="{28FB4418-EC0E-4DE3-83A0-6CA4022A9D3E}"/>
                  </a:ext>
                </a:extLst>
              </p:cNvPr>
              <p:cNvSpPr>
                <a:spLocks noRot="1" noChangeAspect="1" noMove="1" noResize="1" noEditPoints="1" noAdjustHandles="1" noChangeArrowheads="1" noChangeShapeType="1" noTextEdit="1"/>
              </p:cNvSpPr>
              <p:nvPr/>
            </p:nvSpPr>
            <p:spPr>
              <a:xfrm>
                <a:off x="4377743" y="2490497"/>
                <a:ext cx="7374273" cy="2937727"/>
              </a:xfrm>
              <a:prstGeom prst="rect">
                <a:avLst/>
              </a:prstGeom>
              <a:blipFill>
                <a:blip r:embed="rId4"/>
                <a:stretch>
                  <a:fillRect l="-1074" r="-1074" b="-35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523672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186516" y="1217873"/>
            <a:ext cx="11373594" cy="523220"/>
          </a:xfrm>
          <a:prstGeom prst="rect">
            <a:avLst/>
          </a:prstGeom>
          <a:noFill/>
        </p:spPr>
        <p:txBody>
          <a:bodyPr wrap="square" rtlCol="0">
            <a:spAutoFit/>
          </a:bodyPr>
          <a:lstStyle/>
          <a:p>
            <a:r>
              <a:rPr lang="en-US" altLang="zh-CN" sz="2800" b="1" dirty="0">
                <a:solidFill>
                  <a:srgbClr val="C00000"/>
                </a:solidFill>
              </a:rPr>
              <a:t>7.3.1 LSTM</a:t>
            </a:r>
            <a:r>
              <a:rPr lang="zh-CN" altLang="en-US" sz="2800" b="1" dirty="0">
                <a:solidFill>
                  <a:srgbClr val="C00000"/>
                </a:solidFill>
              </a:rPr>
              <a:t>的结构和特点</a:t>
            </a:r>
            <a:endParaRPr lang="zh-CN" altLang="zh-CN" sz="2800" b="1" dirty="0">
              <a:solidFill>
                <a:srgbClr val="C00000"/>
              </a:solidFill>
            </a:endParaRPr>
          </a:p>
        </p:txBody>
      </p:sp>
      <p:pic>
        <p:nvPicPr>
          <p:cNvPr id="3" name="图片 2">
            <a:extLst>
              <a:ext uri="{FF2B5EF4-FFF2-40B4-BE49-F238E27FC236}">
                <a16:creationId xmlns:a16="http://schemas.microsoft.com/office/drawing/2014/main" id="{6357EA52-A1E3-4E6F-8B7B-2B569F998A73}"/>
              </a:ext>
            </a:extLst>
          </p:cNvPr>
          <p:cNvPicPr>
            <a:picLocks noChangeAspect="1"/>
          </p:cNvPicPr>
          <p:nvPr/>
        </p:nvPicPr>
        <p:blipFill rotWithShape="1">
          <a:blip r:embed="rId3"/>
          <a:srcRect t="3398" r="56077"/>
          <a:stretch/>
        </p:blipFill>
        <p:spPr>
          <a:xfrm>
            <a:off x="1829225" y="3116329"/>
            <a:ext cx="3731856" cy="3192850"/>
          </a:xfrm>
          <a:prstGeom prst="rect">
            <a:avLst/>
          </a:prstGeom>
        </p:spPr>
      </p:pic>
      <p:sp>
        <p:nvSpPr>
          <p:cNvPr id="4" name="矩形 3">
            <a:extLst>
              <a:ext uri="{FF2B5EF4-FFF2-40B4-BE49-F238E27FC236}">
                <a16:creationId xmlns:a16="http://schemas.microsoft.com/office/drawing/2014/main" id="{40728548-A217-4961-8491-79DAA8B12688}"/>
              </a:ext>
            </a:extLst>
          </p:cNvPr>
          <p:cNvSpPr/>
          <p:nvPr/>
        </p:nvSpPr>
        <p:spPr>
          <a:xfrm>
            <a:off x="2753228" y="6301892"/>
            <a:ext cx="1883849" cy="369332"/>
          </a:xfrm>
          <a:prstGeom prst="rect">
            <a:avLst/>
          </a:prstGeom>
        </p:spPr>
        <p:txBody>
          <a:bodyPr wrap="none">
            <a:spAutoFit/>
          </a:bodyPr>
          <a:lstStyle/>
          <a:p>
            <a:r>
              <a:rPr lang="en-US" altLang="zh-CN" dirty="0">
                <a:latin typeface="TimesNewRomanPSMT"/>
              </a:rPr>
              <a:t>(a) </a:t>
            </a:r>
            <a:r>
              <a:rPr lang="zh-CN" altLang="en-US" dirty="0">
                <a:latin typeface="宋体" panose="02010600030101010101" pitchFamily="2" charset="-122"/>
                <a:ea typeface="宋体" panose="02010600030101010101" pitchFamily="2" charset="-122"/>
              </a:rPr>
              <a:t>拼接处理方式</a:t>
            </a:r>
            <a:endParaRPr lang="zh-CN" altLang="en-US" dirty="0"/>
          </a:p>
        </p:txBody>
      </p:sp>
      <p:sp>
        <p:nvSpPr>
          <p:cNvPr id="6" name="矩形 5">
            <a:extLst>
              <a:ext uri="{FF2B5EF4-FFF2-40B4-BE49-F238E27FC236}">
                <a16:creationId xmlns:a16="http://schemas.microsoft.com/office/drawing/2014/main" id="{1E5BD1CB-6113-4E90-A6E2-037AE8BE61A2}"/>
              </a:ext>
            </a:extLst>
          </p:cNvPr>
          <p:cNvSpPr/>
          <p:nvPr/>
        </p:nvSpPr>
        <p:spPr>
          <a:xfrm>
            <a:off x="7627821" y="6238263"/>
            <a:ext cx="1896673" cy="369332"/>
          </a:xfrm>
          <a:prstGeom prst="rect">
            <a:avLst/>
          </a:prstGeom>
        </p:spPr>
        <p:txBody>
          <a:bodyPr wrap="none">
            <a:spAutoFit/>
          </a:bodyPr>
          <a:lstStyle/>
          <a:p>
            <a:r>
              <a:rPr lang="en-US" altLang="zh-CN" dirty="0">
                <a:latin typeface="TimesNewRomanPSMT"/>
              </a:rPr>
              <a:t>(b) </a:t>
            </a:r>
            <a:r>
              <a:rPr lang="zh-CN" altLang="en-US" dirty="0">
                <a:latin typeface="宋体" panose="02010600030101010101" pitchFamily="2" charset="-122"/>
                <a:ea typeface="宋体" panose="02010600030101010101" pitchFamily="2" charset="-122"/>
              </a:rPr>
              <a:t>分割处理方式</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606FCE7-9237-4D06-BBD2-51096895C79B}"/>
                  </a:ext>
                </a:extLst>
              </p:cNvPr>
              <p:cNvSpPr/>
              <p:nvPr/>
            </p:nvSpPr>
            <p:spPr>
              <a:xfrm>
                <a:off x="393529" y="1643881"/>
                <a:ext cx="11475010" cy="1569660"/>
              </a:xfrm>
              <a:prstGeom prst="rect">
                <a:avLst/>
              </a:prstGeom>
            </p:spPr>
            <p:txBody>
              <a:bodyPr wrap="square">
                <a:spAutoFit/>
              </a:bodyPr>
              <a:lstStyle/>
              <a:p>
                <a:r>
                  <a:rPr lang="zh-CN" altLang="en-US" sz="2200" dirty="0"/>
                  <a:t>拼接处理方式和分割处理方式的区别如下图</a:t>
                </a:r>
                <a:endParaRPr lang="en-US" altLang="zh-CN" sz="2200" b="1" dirty="0"/>
              </a:p>
              <a:p>
                <a:r>
                  <a:rPr lang="zh-CN" altLang="en-US" sz="2200" b="1" dirty="0"/>
                  <a:t>拼接处理</a:t>
                </a:r>
                <a:r>
                  <a:rPr lang="zh-CN" altLang="en-US" sz="2200" dirty="0"/>
                  <a:t>：</a:t>
                </a:r>
                <a:r>
                  <a:rPr lang="zh-CN" altLang="zh-CN" sz="2000" b="1" dirty="0"/>
                  <a:t> </a:t>
                </a:r>
                <a14:m>
                  <m:oMath xmlns:m="http://schemas.openxmlformats.org/officeDocument/2006/math">
                    <m:sSub>
                      <m:sSubPr>
                        <m:ctrlPr>
                          <a:rPr lang="zh-CN" altLang="zh-CN" sz="2000" b="1" i="1" smtClean="0">
                            <a:latin typeface="Cambria Math" panose="02040503050406030204" pitchFamily="18" charset="0"/>
                          </a:rPr>
                        </m:ctrlPr>
                      </m:sSubPr>
                      <m:e>
                        <m:r>
                          <a:rPr lang="en-US" altLang="zh-CN" sz="2000" b="1" i="1">
                            <a:latin typeface="Cambria Math" panose="02040503050406030204" pitchFamily="18" charset="0"/>
                          </a:rPr>
                          <m:t>𝒉</m:t>
                        </m:r>
                      </m:e>
                      <m:sub>
                        <m:r>
                          <a:rPr lang="en-US" altLang="zh-CN" sz="2000" b="1" i="1">
                            <a:latin typeface="Cambria Math" panose="02040503050406030204" pitchFamily="18" charset="0"/>
                          </a:rPr>
                          <m:t>𝒕</m:t>
                        </m:r>
                        <m:r>
                          <a:rPr lang="en-US" altLang="zh-CN" sz="2000" b="1" i="1">
                            <a:latin typeface="Cambria Math" panose="02040503050406030204" pitchFamily="18" charset="0"/>
                          </a:rPr>
                          <m:t>−</m:t>
                        </m:r>
                        <m:r>
                          <a:rPr lang="en-US" altLang="zh-CN" sz="2000" b="1" i="1">
                            <a:latin typeface="Cambria Math" panose="02040503050406030204" pitchFamily="18" charset="0"/>
                          </a:rPr>
                          <m:t>𝟏</m:t>
                        </m:r>
                      </m:sub>
                    </m:sSub>
                    <m:r>
                      <a:rPr lang="zh-CN" altLang="en-US" sz="2000" b="1" i="1">
                        <a:latin typeface="Cambria Math" panose="02040503050406030204" pitchFamily="18" charset="0"/>
                      </a:rPr>
                      <m:t>和</m:t>
                    </m:r>
                  </m:oMath>
                </a14:m>
                <a:r>
                  <a:rPr lang="en-US" altLang="zh-CN" sz="2400" b="1" dirty="0" err="1"/>
                  <a:t>x</a:t>
                </a:r>
                <a:r>
                  <a:rPr lang="en-US" altLang="zh-CN" sz="2400" b="1" baseline="-25000" dirty="0" err="1"/>
                  <a:t>t</a:t>
                </a:r>
                <a:r>
                  <a:rPr lang="zh-CN" altLang="en-US" sz="2200" dirty="0"/>
                  <a:t>被拼接为一个向量，因而该向量和长期状态节点构成一个全连接网络层。</a:t>
                </a:r>
                <a:endParaRPr lang="en-US" altLang="zh-CN" sz="2200" dirty="0"/>
              </a:p>
              <a:p>
                <a:r>
                  <a:rPr lang="zh-CN" altLang="en-US" sz="2200" b="1" dirty="0"/>
                  <a:t>分割处理</a:t>
                </a:r>
                <a:r>
                  <a:rPr lang="zh-CN" altLang="en-US" sz="2200" dirty="0"/>
                  <a:t>：</a:t>
                </a:r>
                <a14:m>
                  <m:oMath xmlns:m="http://schemas.openxmlformats.org/officeDocument/2006/math">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𝒉</m:t>
                        </m:r>
                      </m:e>
                      <m:sub>
                        <m:r>
                          <a:rPr lang="en-US" altLang="zh-CN" sz="2400" b="1" i="1">
                            <a:latin typeface="Cambria Math" panose="02040503050406030204" pitchFamily="18" charset="0"/>
                          </a:rPr>
                          <m:t>𝒕</m:t>
                        </m:r>
                        <m:r>
                          <a:rPr lang="en-US" altLang="zh-CN" sz="2400" b="1" i="1">
                            <a:latin typeface="Cambria Math" panose="02040503050406030204" pitchFamily="18" charset="0"/>
                          </a:rPr>
                          <m:t>−</m:t>
                        </m:r>
                        <m:r>
                          <a:rPr lang="en-US" altLang="zh-CN" sz="2400" b="1" i="1">
                            <a:latin typeface="Cambria Math" panose="02040503050406030204" pitchFamily="18" charset="0"/>
                          </a:rPr>
                          <m:t>𝟏</m:t>
                        </m:r>
                      </m:sub>
                    </m:sSub>
                    <m:r>
                      <a:rPr lang="zh-CN" altLang="en-US" sz="2400" b="1" i="1">
                        <a:latin typeface="Cambria Math" panose="02040503050406030204" pitchFamily="18" charset="0"/>
                      </a:rPr>
                      <m:t>和</m:t>
                    </m:r>
                  </m:oMath>
                </a14:m>
                <a:r>
                  <a:rPr lang="en-US" altLang="zh-CN" sz="2800" b="1" dirty="0" err="1"/>
                  <a:t>x</a:t>
                </a:r>
                <a:r>
                  <a:rPr lang="en-US" altLang="zh-CN" sz="2800" b="1" baseline="-25000" dirty="0" err="1"/>
                  <a:t>t</a:t>
                </a:r>
                <a:r>
                  <a:rPr lang="zh-CN" altLang="en-US" sz="2200" dirty="0"/>
                  <a:t>并没有被拼接为一个向量，而是各自单独跟长期状态节点构成自己的子网络层，实际上就有两个子网络层。</a:t>
                </a:r>
              </a:p>
            </p:txBody>
          </p:sp>
        </mc:Choice>
        <mc:Fallback xmlns="">
          <p:sp>
            <p:nvSpPr>
              <p:cNvPr id="8" name="矩形 7">
                <a:extLst>
                  <a:ext uri="{FF2B5EF4-FFF2-40B4-BE49-F238E27FC236}">
                    <a16:creationId xmlns:a16="http://schemas.microsoft.com/office/drawing/2014/main" id="{1606FCE7-9237-4D06-BBD2-51096895C79B}"/>
                  </a:ext>
                </a:extLst>
              </p:cNvPr>
              <p:cNvSpPr>
                <a:spLocks noRot="1" noChangeAspect="1" noMove="1" noResize="1" noEditPoints="1" noAdjustHandles="1" noChangeArrowheads="1" noChangeShapeType="1" noTextEdit="1"/>
              </p:cNvSpPr>
              <p:nvPr/>
            </p:nvSpPr>
            <p:spPr>
              <a:xfrm>
                <a:off x="393529" y="1643881"/>
                <a:ext cx="11475010" cy="1569660"/>
              </a:xfrm>
              <a:prstGeom prst="rect">
                <a:avLst/>
              </a:prstGeom>
              <a:blipFill>
                <a:blip r:embed="rId4"/>
                <a:stretch>
                  <a:fillRect l="-691" t="-2335" r="-3082" b="-7393"/>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D3E72F6B-E192-446C-8469-FD707D4F0944}"/>
              </a:ext>
            </a:extLst>
          </p:cNvPr>
          <p:cNvPicPr>
            <a:picLocks noChangeAspect="1"/>
          </p:cNvPicPr>
          <p:nvPr/>
        </p:nvPicPr>
        <p:blipFill rotWithShape="1">
          <a:blip r:embed="rId3"/>
          <a:srcRect l="55308"/>
          <a:stretch/>
        </p:blipFill>
        <p:spPr>
          <a:xfrm>
            <a:off x="6884696" y="2996717"/>
            <a:ext cx="3797171" cy="3305175"/>
          </a:xfrm>
          <a:prstGeom prst="rect">
            <a:avLst/>
          </a:prstGeom>
        </p:spPr>
      </p:pic>
    </p:spTree>
    <p:extLst>
      <p:ext uri="{BB962C8B-B14F-4D97-AF65-F5344CB8AC3E}">
        <p14:creationId xmlns:p14="http://schemas.microsoft.com/office/powerpoint/2010/main" val="277069846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3" name="矩形 2">
            <a:extLst>
              <a:ext uri="{FF2B5EF4-FFF2-40B4-BE49-F238E27FC236}">
                <a16:creationId xmlns:a16="http://schemas.microsoft.com/office/drawing/2014/main" id="{C631BC06-0AA5-44C7-96A7-643C4138D719}"/>
              </a:ext>
            </a:extLst>
          </p:cNvPr>
          <p:cNvSpPr/>
          <p:nvPr/>
        </p:nvSpPr>
        <p:spPr>
          <a:xfrm>
            <a:off x="746264" y="3013501"/>
            <a:ext cx="10698480" cy="830997"/>
          </a:xfrm>
          <a:prstGeom prst="rect">
            <a:avLst/>
          </a:prstGeom>
        </p:spPr>
        <p:txBody>
          <a:bodyPr wrap="square">
            <a:spAutoFit/>
          </a:bodyPr>
          <a:lstStyle/>
          <a:p>
            <a:pPr algn="ctr"/>
            <a:r>
              <a:rPr lang="zh-CN" altLang="en-US" sz="4800" b="1" dirty="0">
                <a:solidFill>
                  <a:srgbClr val="C00000"/>
                </a:solidFill>
                <a:latin typeface="微软雅黑" panose="020B0503020204020204" pitchFamily="34" charset="-122"/>
                <a:ea typeface="微软雅黑" panose="020B0503020204020204" pitchFamily="34" charset="-122"/>
              </a:rPr>
              <a:t>第</a:t>
            </a:r>
            <a:r>
              <a:rPr lang="en-US" altLang="zh-CN" sz="4800" b="1" dirty="0">
                <a:solidFill>
                  <a:srgbClr val="C00000"/>
                </a:solidFill>
                <a:latin typeface="微软雅黑" panose="020B0503020204020204" pitchFamily="34" charset="-122"/>
                <a:ea typeface="微软雅黑" panose="020B0503020204020204" pitchFamily="34" charset="-122"/>
              </a:rPr>
              <a:t>7</a:t>
            </a:r>
            <a:r>
              <a:rPr lang="zh-CN" altLang="en-US" sz="4800" b="1" dirty="0">
                <a:solidFill>
                  <a:srgbClr val="C00000"/>
                </a:solidFill>
                <a:latin typeface="微软雅黑" panose="020B0503020204020204" pitchFamily="34" charset="-122"/>
                <a:ea typeface="微软雅黑" panose="020B0503020204020204" pitchFamily="34" charset="-122"/>
              </a:rPr>
              <a:t>章  循环神经网络</a:t>
            </a:r>
          </a:p>
        </p:txBody>
      </p:sp>
      <p:pic>
        <p:nvPicPr>
          <p:cNvPr id="6" name="图片 5">
            <a:extLst>
              <a:ext uri="{FF2B5EF4-FFF2-40B4-BE49-F238E27FC236}">
                <a16:creationId xmlns:a16="http://schemas.microsoft.com/office/drawing/2014/main" id="{08AFE351-1634-454E-B25A-CE88A837C987}"/>
              </a:ext>
            </a:extLst>
          </p:cNvPr>
          <p:cNvPicPr>
            <a:picLocks noChangeAspect="1"/>
          </p:cNvPicPr>
          <p:nvPr/>
        </p:nvPicPr>
        <p:blipFill rotWithShape="1">
          <a:blip r:embed="rId5"/>
          <a:srcRect l="18793" t="3704" r="17232" b="4677"/>
          <a:stretch/>
        </p:blipFill>
        <p:spPr>
          <a:xfrm>
            <a:off x="396239" y="95339"/>
            <a:ext cx="944881" cy="1353180"/>
          </a:xfrm>
          <a:prstGeom prst="rect">
            <a:avLst/>
          </a:prstGeom>
        </p:spPr>
      </p:pic>
      <p:sp>
        <p:nvSpPr>
          <p:cNvPr id="4" name="矩形 3">
            <a:extLst>
              <a:ext uri="{FF2B5EF4-FFF2-40B4-BE49-F238E27FC236}">
                <a16:creationId xmlns:a16="http://schemas.microsoft.com/office/drawing/2014/main" id="{B3394DA6-7B4F-4DEA-887C-16303ACC9E10}"/>
              </a:ext>
            </a:extLst>
          </p:cNvPr>
          <p:cNvSpPr/>
          <p:nvPr/>
        </p:nvSpPr>
        <p:spPr>
          <a:xfrm>
            <a:off x="314960" y="6340678"/>
            <a:ext cx="10271760" cy="369332"/>
          </a:xfrm>
          <a:prstGeom prst="rect">
            <a:avLst/>
          </a:prstGeom>
        </p:spPr>
        <p:txBody>
          <a:bodyPr wrap="square">
            <a:spAutoFit/>
          </a:bodyPr>
          <a:lstStyle/>
          <a:p>
            <a:r>
              <a:rPr lang="zh-CN" altLang="en-US" dirty="0">
                <a:solidFill>
                  <a:schemeClr val="bg1"/>
                </a:solidFill>
              </a:rPr>
              <a:t>蒙祖强，欧元汉 编著. 深度学习理论与应用. 北京: 清华大学出版社，2023年</a:t>
            </a:r>
            <a:r>
              <a:rPr lang="en-US" altLang="zh-CN" dirty="0">
                <a:solidFill>
                  <a:schemeClr val="bg1"/>
                </a:solidFill>
              </a:rPr>
              <a:t>7</a:t>
            </a:r>
            <a:r>
              <a:rPr lang="zh-CN" altLang="en-US" dirty="0">
                <a:solidFill>
                  <a:schemeClr val="bg1"/>
                </a:solidFill>
              </a:rPr>
              <a:t>月.</a:t>
            </a:r>
          </a:p>
        </p:txBody>
      </p:sp>
    </p:spTree>
    <p:extLst>
      <p:ext uri="{BB962C8B-B14F-4D97-AF65-F5344CB8AC3E}">
        <p14:creationId xmlns:p14="http://schemas.microsoft.com/office/powerpoint/2010/main" val="2728171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sp>
        <p:nvSpPr>
          <p:cNvPr id="2" name="矩形 1">
            <a:extLst>
              <a:ext uri="{FF2B5EF4-FFF2-40B4-BE49-F238E27FC236}">
                <a16:creationId xmlns:a16="http://schemas.microsoft.com/office/drawing/2014/main" id="{D5B7A912-C4E5-4149-946B-27C48CA8A5D3}"/>
              </a:ext>
            </a:extLst>
          </p:cNvPr>
          <p:cNvSpPr/>
          <p:nvPr/>
        </p:nvSpPr>
        <p:spPr>
          <a:xfrm>
            <a:off x="289671" y="1932002"/>
            <a:ext cx="11702304" cy="769441"/>
          </a:xfrm>
          <a:prstGeom prst="rect">
            <a:avLst/>
          </a:prstGeom>
        </p:spPr>
        <p:txBody>
          <a:bodyPr wrap="square">
            <a:spAutoFit/>
          </a:bodyPr>
          <a:lstStyle/>
          <a:p>
            <a:r>
              <a:rPr lang="en-US" altLang="zh-CN" sz="2200" dirty="0"/>
              <a:t>LSTM </a:t>
            </a:r>
            <a:r>
              <a:rPr lang="zh-CN" altLang="en-US" sz="2200" dirty="0"/>
              <a:t>的结构比较复杂，一般不需要从零开始去构造这样的网络，而是调用已经模块化的函数来实现。</a:t>
            </a:r>
            <a:r>
              <a:rPr lang="en-US" altLang="zh-CN" sz="2200" dirty="0" err="1"/>
              <a:t>torch.nn</a:t>
            </a:r>
            <a:r>
              <a:rPr lang="en-US" altLang="zh-CN" sz="2200" dirty="0"/>
              <a:t> </a:t>
            </a:r>
            <a:r>
              <a:rPr lang="zh-CN" altLang="en-US" sz="2200" dirty="0"/>
              <a:t>提供了</a:t>
            </a:r>
            <a:r>
              <a:rPr lang="en-US" altLang="zh-CN" sz="2200" dirty="0"/>
              <a:t>LSTM </a:t>
            </a:r>
            <a:r>
              <a:rPr lang="zh-CN" altLang="en-US" sz="2200" dirty="0"/>
              <a:t>的实现模块，它的调用格式如下：</a:t>
            </a:r>
          </a:p>
        </p:txBody>
      </p:sp>
      <p:sp>
        <p:nvSpPr>
          <p:cNvPr id="3" name="矩形 2">
            <a:extLst>
              <a:ext uri="{FF2B5EF4-FFF2-40B4-BE49-F238E27FC236}">
                <a16:creationId xmlns:a16="http://schemas.microsoft.com/office/drawing/2014/main" id="{4E41DA97-7378-4FF8-88CA-F527BB107C24}"/>
              </a:ext>
            </a:extLst>
          </p:cNvPr>
          <p:cNvSpPr/>
          <p:nvPr/>
        </p:nvSpPr>
        <p:spPr>
          <a:xfrm>
            <a:off x="289671" y="3358650"/>
            <a:ext cx="11732735" cy="3139321"/>
          </a:xfrm>
          <a:prstGeom prst="rect">
            <a:avLst/>
          </a:prstGeom>
        </p:spPr>
        <p:txBody>
          <a:bodyPr wrap="square">
            <a:spAutoFit/>
          </a:bodyPr>
          <a:lstStyle/>
          <a:p>
            <a:pPr marL="457200" indent="-457200">
              <a:buFont typeface="+mj-lt"/>
              <a:buAutoNum type="arabicPeriod"/>
            </a:pPr>
            <a:r>
              <a:rPr lang="en-US" altLang="zh-CN" sz="2200" dirty="0" err="1">
                <a:solidFill>
                  <a:srgbClr val="0033CC"/>
                </a:solidFill>
              </a:rPr>
              <a:t>input_size</a:t>
            </a:r>
            <a:r>
              <a:rPr lang="en-US" altLang="zh-CN" sz="2200" dirty="0"/>
              <a:t>: </a:t>
            </a:r>
            <a:r>
              <a:rPr lang="zh-CN" altLang="en-US" sz="2200" dirty="0"/>
              <a:t>对于输入序列，序列中的每个元素都需要表示成有统一规格的数值向量，而向量的长度则需要赋给参数</a:t>
            </a:r>
            <a:r>
              <a:rPr lang="en-US" altLang="zh-CN" sz="2200" dirty="0" err="1"/>
              <a:t>input_size</a:t>
            </a:r>
            <a:r>
              <a:rPr lang="zh-CN" altLang="en-US" sz="2200" dirty="0"/>
              <a:t>，以便</a:t>
            </a:r>
            <a:r>
              <a:rPr lang="en-US" altLang="zh-CN" sz="2200" dirty="0"/>
              <a:t>LSTM </a:t>
            </a:r>
            <a:r>
              <a:rPr lang="zh-CN" altLang="en-US" sz="2200" dirty="0"/>
              <a:t>能够处理这些序列。例如，例</a:t>
            </a:r>
            <a:r>
              <a:rPr lang="en-US" altLang="zh-CN" sz="2200" dirty="0"/>
              <a:t>7.1 </a:t>
            </a:r>
            <a:r>
              <a:rPr lang="zh-CN" altLang="en-US" sz="2200" dirty="0"/>
              <a:t>中序列是由四个年份构成，每个年份（元素）则表示成长度为</a:t>
            </a:r>
            <a:r>
              <a:rPr lang="en-US" altLang="zh-CN" sz="2200" dirty="0"/>
              <a:t>12 </a:t>
            </a:r>
            <a:r>
              <a:rPr lang="zh-CN" altLang="en-US" sz="2200" dirty="0"/>
              <a:t>的数值向量，而长度</a:t>
            </a:r>
            <a:r>
              <a:rPr lang="en-US" altLang="zh-CN" sz="2200" dirty="0"/>
              <a:t>12 </a:t>
            </a:r>
            <a:r>
              <a:rPr lang="zh-CN" altLang="en-US" sz="2200" dirty="0"/>
              <a:t>则应该赋给该参数</a:t>
            </a:r>
            <a:r>
              <a:rPr lang="en-US" altLang="zh-CN" sz="2200" dirty="0" err="1"/>
              <a:t>input_size</a:t>
            </a:r>
            <a:r>
              <a:rPr lang="zh-CN" altLang="en-US" sz="2200" dirty="0"/>
              <a:t>，即</a:t>
            </a:r>
            <a:r>
              <a:rPr lang="en-US" altLang="zh-CN" sz="2200" dirty="0" err="1"/>
              <a:t>input_size</a:t>
            </a:r>
            <a:r>
              <a:rPr lang="en-US" altLang="zh-CN" sz="2200" dirty="0"/>
              <a:t>=12</a:t>
            </a:r>
            <a:r>
              <a:rPr lang="zh-CN" altLang="en-US" sz="2200" dirty="0"/>
              <a:t>；又如，在自然语言处理中，序列通常是由若干个词构成，每个词（元素）必须表示成有相同长度的数值向量，而这个长度则必须赋给参数</a:t>
            </a:r>
            <a:r>
              <a:rPr lang="en-US" altLang="zh-CN" sz="2200" dirty="0" err="1"/>
              <a:t>input_size</a:t>
            </a:r>
            <a:r>
              <a:rPr lang="zh-CN" altLang="en-US" sz="2200" dirty="0"/>
              <a:t>。</a:t>
            </a:r>
            <a:endParaRPr lang="en-US" altLang="zh-CN" sz="2200" dirty="0"/>
          </a:p>
          <a:p>
            <a:pPr marL="457200" indent="-457200">
              <a:buFont typeface="+mj-lt"/>
              <a:buAutoNum type="arabicPeriod"/>
            </a:pPr>
            <a:r>
              <a:rPr lang="en-US" altLang="zh-CN" sz="2200" dirty="0" err="1">
                <a:solidFill>
                  <a:srgbClr val="0033CC"/>
                </a:solidFill>
              </a:rPr>
              <a:t>hidden_size</a:t>
            </a:r>
            <a:r>
              <a:rPr lang="en-US" altLang="zh-CN" sz="2200" dirty="0"/>
              <a:t>: </a:t>
            </a:r>
            <a:r>
              <a:rPr lang="zh-CN" altLang="en-US" sz="2200" dirty="0"/>
              <a:t>用于设置</a:t>
            </a:r>
            <a:r>
              <a:rPr lang="en-US" altLang="zh-CN" sz="2200" dirty="0"/>
              <a:t>LSTM </a:t>
            </a:r>
            <a:r>
              <a:rPr lang="zh-CN" altLang="en-US" sz="2200" dirty="0"/>
              <a:t>中隐藏层神经元的个数，实际上就是设置长期状态</a:t>
            </a:r>
            <a:r>
              <a:rPr lang="en-US" altLang="zh-CN" sz="2200" dirty="0"/>
              <a:t>c</a:t>
            </a:r>
            <a:r>
              <a:rPr lang="zh-CN" altLang="en-US" sz="2200" dirty="0"/>
              <a:t>的维数</a:t>
            </a:r>
            <a:r>
              <a:rPr lang="en-US" altLang="zh-CN" sz="2200" b="1" dirty="0" err="1"/>
              <a:t>n</a:t>
            </a:r>
            <a:r>
              <a:rPr lang="en-US" altLang="zh-CN" sz="2200" b="1" baseline="-25000" dirty="0" err="1"/>
              <a:t>c</a:t>
            </a:r>
            <a:r>
              <a:rPr lang="en-US" altLang="zh-CN" sz="2200" dirty="0"/>
              <a:t> </a:t>
            </a:r>
            <a:r>
              <a:rPr lang="zh-CN" altLang="en-US" sz="2200" dirty="0"/>
              <a:t>和短期状态</a:t>
            </a:r>
            <a:r>
              <a:rPr lang="en-US" altLang="zh-CN" sz="2200" dirty="0"/>
              <a:t>h </a:t>
            </a:r>
            <a:r>
              <a:rPr lang="zh-CN" altLang="en-US" sz="2200" dirty="0"/>
              <a:t>的维数</a:t>
            </a:r>
            <a:r>
              <a:rPr lang="en-US" altLang="zh-CN" sz="2200" b="1" dirty="0" err="1"/>
              <a:t>n</a:t>
            </a:r>
            <a:r>
              <a:rPr lang="en-US" altLang="zh-CN" sz="2200" b="1" baseline="-25000" dirty="0" err="1"/>
              <a:t>h</a:t>
            </a:r>
            <a:r>
              <a:rPr lang="en-US" altLang="zh-CN" sz="2200" b="1" baseline="-25000" dirty="0"/>
              <a:t> </a:t>
            </a:r>
            <a:r>
              <a:rPr lang="zh-CN" altLang="en-US" sz="2200" dirty="0"/>
              <a:t>。注意，在</a:t>
            </a:r>
            <a:r>
              <a:rPr lang="en-US" altLang="zh-CN" sz="2200" dirty="0" err="1"/>
              <a:t>nn.LSTM</a:t>
            </a:r>
            <a:r>
              <a:rPr lang="en-US" altLang="zh-CN" sz="2200" dirty="0"/>
              <a:t> </a:t>
            </a:r>
            <a:r>
              <a:rPr lang="zh-CN" altLang="en-US" sz="2200" dirty="0"/>
              <a:t>中，</a:t>
            </a:r>
            <a:r>
              <a:rPr lang="en-US" altLang="zh-CN" sz="2200" b="1" dirty="0"/>
              <a:t> </a:t>
            </a:r>
            <a:r>
              <a:rPr lang="en-US" altLang="zh-CN" sz="2200" b="1" dirty="0" err="1"/>
              <a:t>n</a:t>
            </a:r>
            <a:r>
              <a:rPr lang="en-US" altLang="zh-CN" sz="2200" b="1" baseline="-25000" dirty="0" err="1"/>
              <a:t>c</a:t>
            </a:r>
            <a:r>
              <a:rPr lang="en-US" altLang="zh-CN" sz="2200" dirty="0"/>
              <a:t> </a:t>
            </a:r>
            <a:r>
              <a:rPr lang="zh-CN" altLang="en-US" sz="2200" dirty="0"/>
              <a:t>和</a:t>
            </a:r>
            <a:r>
              <a:rPr lang="en-US" altLang="zh-CN" sz="2200" b="1" dirty="0" err="1"/>
              <a:t>n</a:t>
            </a:r>
            <a:r>
              <a:rPr lang="en-US" altLang="zh-CN" sz="2200" b="1" baseline="-25000" dirty="0" err="1"/>
              <a:t>h</a:t>
            </a:r>
            <a:r>
              <a:rPr lang="en-US" altLang="zh-CN" sz="2200" dirty="0"/>
              <a:t> </a:t>
            </a:r>
            <a:r>
              <a:rPr lang="zh-CN" altLang="en-US" sz="2200" dirty="0"/>
              <a:t>一般是相等的。也就是说，如果</a:t>
            </a:r>
            <a:r>
              <a:rPr lang="en-US" altLang="zh-CN" sz="2200" dirty="0" err="1"/>
              <a:t>hidden_size</a:t>
            </a:r>
            <a:r>
              <a:rPr lang="en-US" altLang="zh-CN" sz="2200" dirty="0"/>
              <a:t> = 512</a:t>
            </a:r>
            <a:r>
              <a:rPr lang="zh-CN" altLang="en-US" sz="2200" dirty="0"/>
              <a:t>，则</a:t>
            </a:r>
            <a:r>
              <a:rPr lang="en-US" altLang="zh-CN" sz="2200" b="1" dirty="0" err="1"/>
              <a:t>n</a:t>
            </a:r>
            <a:r>
              <a:rPr lang="en-US" altLang="zh-CN" sz="2200" b="1" baseline="-25000" dirty="0" err="1"/>
              <a:t>c</a:t>
            </a:r>
            <a:r>
              <a:rPr lang="en-US" altLang="zh-CN" sz="2200" dirty="0"/>
              <a:t> = </a:t>
            </a:r>
            <a:r>
              <a:rPr lang="en-US" altLang="zh-CN" sz="2200" b="1" dirty="0" err="1"/>
              <a:t>n</a:t>
            </a:r>
            <a:r>
              <a:rPr lang="en-US" altLang="zh-CN" sz="2200" b="1" baseline="-25000" dirty="0" err="1"/>
              <a:t>h</a:t>
            </a:r>
            <a:r>
              <a:rPr lang="en-US" altLang="zh-CN" sz="2200" dirty="0"/>
              <a:t> = 512</a:t>
            </a:r>
            <a:r>
              <a:rPr lang="zh-CN" altLang="en-US" sz="2200" dirty="0"/>
              <a:t>。</a:t>
            </a:r>
          </a:p>
        </p:txBody>
      </p:sp>
      <p:sp>
        <p:nvSpPr>
          <p:cNvPr id="4" name="矩形 3">
            <a:extLst>
              <a:ext uri="{FF2B5EF4-FFF2-40B4-BE49-F238E27FC236}">
                <a16:creationId xmlns:a16="http://schemas.microsoft.com/office/drawing/2014/main" id="{430DE62A-2971-4C79-B5D8-AEC246BD9F2C}"/>
              </a:ext>
            </a:extLst>
          </p:cNvPr>
          <p:cNvSpPr/>
          <p:nvPr/>
        </p:nvSpPr>
        <p:spPr>
          <a:xfrm>
            <a:off x="289671" y="2734210"/>
            <a:ext cx="11996837" cy="430887"/>
          </a:xfrm>
          <a:prstGeom prst="rect">
            <a:avLst/>
          </a:prstGeom>
        </p:spPr>
        <p:txBody>
          <a:bodyPr wrap="square">
            <a:spAutoFit/>
          </a:bodyPr>
          <a:lstStyle/>
          <a:p>
            <a:r>
              <a:rPr lang="en-US" altLang="zh-CN" sz="2200" dirty="0" err="1">
                <a:solidFill>
                  <a:srgbClr val="00B050"/>
                </a:solidFill>
              </a:rPr>
              <a:t>lstm</a:t>
            </a:r>
            <a:r>
              <a:rPr lang="en-US" altLang="zh-CN" sz="2200" dirty="0">
                <a:solidFill>
                  <a:srgbClr val="00B050"/>
                </a:solidFill>
              </a:rPr>
              <a:t> = </a:t>
            </a:r>
            <a:r>
              <a:rPr lang="en-US" altLang="zh-CN" sz="2200" dirty="0" err="1">
                <a:solidFill>
                  <a:srgbClr val="00B050"/>
                </a:solidFill>
              </a:rPr>
              <a:t>nn.LSTM</a:t>
            </a:r>
            <a:r>
              <a:rPr lang="en-US" altLang="zh-CN" sz="2200" dirty="0">
                <a:solidFill>
                  <a:srgbClr val="00B050"/>
                </a:solidFill>
              </a:rPr>
              <a:t>(</a:t>
            </a:r>
            <a:r>
              <a:rPr lang="en-US" altLang="zh-CN" sz="2200" dirty="0" err="1">
                <a:solidFill>
                  <a:srgbClr val="00B050"/>
                </a:solidFill>
              </a:rPr>
              <a:t>input_size</a:t>
            </a:r>
            <a:r>
              <a:rPr lang="en-US" altLang="zh-CN" sz="2200" dirty="0">
                <a:solidFill>
                  <a:srgbClr val="00B050"/>
                </a:solidFill>
              </a:rPr>
              <a:t>, </a:t>
            </a:r>
            <a:r>
              <a:rPr lang="en-US" altLang="zh-CN" sz="2200" dirty="0" err="1">
                <a:solidFill>
                  <a:srgbClr val="00B050"/>
                </a:solidFill>
              </a:rPr>
              <a:t>hidden_size</a:t>
            </a:r>
            <a:r>
              <a:rPr lang="en-US" altLang="zh-CN" sz="2200" dirty="0">
                <a:solidFill>
                  <a:srgbClr val="00B050"/>
                </a:solidFill>
              </a:rPr>
              <a:t>, </a:t>
            </a:r>
            <a:r>
              <a:rPr lang="en-US" altLang="zh-CN" sz="2200" dirty="0" err="1">
                <a:solidFill>
                  <a:srgbClr val="00B050"/>
                </a:solidFill>
              </a:rPr>
              <a:t>num_layers</a:t>
            </a:r>
            <a:r>
              <a:rPr lang="en-US" altLang="zh-CN" sz="2200" dirty="0">
                <a:solidFill>
                  <a:srgbClr val="00B050"/>
                </a:solidFill>
              </a:rPr>
              <a:t>, bias, </a:t>
            </a:r>
            <a:r>
              <a:rPr lang="en-US" altLang="zh-CN" sz="2200" dirty="0" err="1">
                <a:solidFill>
                  <a:srgbClr val="00B050"/>
                </a:solidFill>
              </a:rPr>
              <a:t>batch_first</a:t>
            </a:r>
            <a:r>
              <a:rPr lang="en-US" altLang="zh-CN" sz="2200" dirty="0">
                <a:solidFill>
                  <a:srgbClr val="00B050"/>
                </a:solidFill>
              </a:rPr>
              <a:t>, dropout, bidirectional)  </a:t>
            </a:r>
          </a:p>
        </p:txBody>
      </p:sp>
    </p:spTree>
    <p:extLst>
      <p:ext uri="{BB962C8B-B14F-4D97-AF65-F5344CB8AC3E}">
        <p14:creationId xmlns:p14="http://schemas.microsoft.com/office/powerpoint/2010/main" val="259131310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sp>
        <p:nvSpPr>
          <p:cNvPr id="2" name="矩形 1">
            <a:extLst>
              <a:ext uri="{FF2B5EF4-FFF2-40B4-BE49-F238E27FC236}">
                <a16:creationId xmlns:a16="http://schemas.microsoft.com/office/drawing/2014/main" id="{E16D4248-B75C-44D9-B786-F4789098EC85}"/>
              </a:ext>
            </a:extLst>
          </p:cNvPr>
          <p:cNvSpPr/>
          <p:nvPr/>
        </p:nvSpPr>
        <p:spPr>
          <a:xfrm>
            <a:off x="528735" y="1833121"/>
            <a:ext cx="11237167" cy="1785104"/>
          </a:xfrm>
          <a:prstGeom prst="rect">
            <a:avLst/>
          </a:prstGeom>
        </p:spPr>
        <p:txBody>
          <a:bodyPr wrap="square">
            <a:spAutoFit/>
          </a:bodyPr>
          <a:lstStyle/>
          <a:p>
            <a:pPr marL="457200" indent="-457200">
              <a:buFont typeface="+mj-lt"/>
              <a:buAutoNum type="arabicPeriod" startAt="3"/>
            </a:pPr>
            <a:r>
              <a:rPr lang="en-US" altLang="zh-CN" sz="2200" dirty="0">
                <a:solidFill>
                  <a:srgbClr val="0033CC"/>
                </a:solidFill>
              </a:rPr>
              <a:t> </a:t>
            </a:r>
            <a:r>
              <a:rPr lang="en-US" altLang="zh-CN" sz="2200" dirty="0" err="1">
                <a:solidFill>
                  <a:srgbClr val="0033CC"/>
                </a:solidFill>
              </a:rPr>
              <a:t>num_layers</a:t>
            </a:r>
            <a:r>
              <a:rPr lang="en-US" altLang="zh-CN" sz="2200" dirty="0"/>
              <a:t>: </a:t>
            </a:r>
            <a:r>
              <a:rPr lang="zh-CN" altLang="en-US" sz="2200" dirty="0"/>
              <a:t>用于设置</a:t>
            </a:r>
            <a:r>
              <a:rPr lang="en-US" altLang="zh-CN" sz="2200" dirty="0"/>
              <a:t>LSTM </a:t>
            </a:r>
            <a:r>
              <a:rPr lang="zh-CN" altLang="en-US" sz="2200" dirty="0"/>
              <a:t>的层数。例如，如果</a:t>
            </a:r>
            <a:r>
              <a:rPr lang="en-US" altLang="zh-CN" sz="2200" dirty="0" err="1"/>
              <a:t>num_layers</a:t>
            </a:r>
            <a:r>
              <a:rPr lang="en-US" altLang="zh-CN" sz="2200" dirty="0"/>
              <a:t>=2</a:t>
            </a:r>
            <a:r>
              <a:rPr lang="zh-CN" altLang="en-US" sz="2200" dirty="0"/>
              <a:t>，则表示该</a:t>
            </a:r>
            <a:r>
              <a:rPr lang="en-US" altLang="zh-CN" sz="2200" dirty="0"/>
              <a:t>LSTM</a:t>
            </a:r>
            <a:r>
              <a:rPr lang="zh-CN" altLang="en-US" sz="2200" dirty="0"/>
              <a:t>有两层。                                                         </a:t>
            </a:r>
            <a:r>
              <a:rPr lang="en-US" altLang="zh-CN" sz="2200" dirty="0" err="1"/>
              <a:t>num_layers</a:t>
            </a:r>
            <a:r>
              <a:rPr lang="en-US" altLang="zh-CN" sz="2200" dirty="0"/>
              <a:t> </a:t>
            </a:r>
            <a:r>
              <a:rPr lang="zh-CN" altLang="en-US" sz="2200" dirty="0"/>
              <a:t>的默认值为</a:t>
            </a:r>
            <a:r>
              <a:rPr lang="en-US" altLang="zh-CN" sz="2200" dirty="0"/>
              <a:t>1</a:t>
            </a:r>
            <a:r>
              <a:rPr lang="zh-CN" altLang="en-US" sz="2200" dirty="0"/>
              <a:t>。</a:t>
            </a:r>
            <a:endParaRPr lang="en-US" altLang="zh-CN" sz="2200" dirty="0"/>
          </a:p>
          <a:p>
            <a:pPr marL="457200" indent="-457200">
              <a:buFont typeface="+mj-lt"/>
              <a:buAutoNum type="arabicPeriod" startAt="3"/>
            </a:pPr>
            <a:r>
              <a:rPr lang="en-US" altLang="zh-CN" sz="2200" dirty="0">
                <a:solidFill>
                  <a:srgbClr val="0033CC"/>
                </a:solidFill>
              </a:rPr>
              <a:t> bias</a:t>
            </a:r>
            <a:r>
              <a:rPr lang="en-US" altLang="zh-CN" sz="2200" dirty="0"/>
              <a:t>: </a:t>
            </a:r>
            <a:r>
              <a:rPr lang="zh-CN" altLang="en-US" sz="2200" dirty="0"/>
              <a:t>用于设置每个隐藏层神经元是否有偏置。如果</a:t>
            </a:r>
            <a:r>
              <a:rPr lang="en-US" altLang="zh-CN" sz="2200" dirty="0"/>
              <a:t>bias = True</a:t>
            </a:r>
            <a:r>
              <a:rPr lang="zh-CN" altLang="en-US" sz="2200" dirty="0"/>
              <a:t>（默认值），则表示每个神经元都有偏置项；如果</a:t>
            </a:r>
            <a:r>
              <a:rPr lang="en-US" altLang="zh-CN" sz="2200" dirty="0"/>
              <a:t>bias = False</a:t>
            </a:r>
            <a:r>
              <a:rPr lang="zh-CN" altLang="en-US" sz="2200" dirty="0"/>
              <a:t>，则没有。</a:t>
            </a:r>
            <a:endParaRPr lang="en-US" altLang="zh-CN" sz="2200" dirty="0"/>
          </a:p>
          <a:p>
            <a:pPr marL="457200" indent="-457200">
              <a:buFont typeface="+mj-lt"/>
              <a:buAutoNum type="arabicPeriod" startAt="3"/>
            </a:pPr>
            <a:r>
              <a:rPr lang="en-US" altLang="zh-CN" sz="2200" dirty="0" err="1">
                <a:solidFill>
                  <a:srgbClr val="0033CC"/>
                </a:solidFill>
              </a:rPr>
              <a:t>batch_first</a:t>
            </a:r>
            <a:r>
              <a:rPr lang="en-US" altLang="zh-CN" sz="2200" dirty="0"/>
              <a:t>: </a:t>
            </a:r>
            <a:r>
              <a:rPr lang="zh-CN" altLang="en-US" sz="2200" dirty="0"/>
              <a:t>该参数决定</a:t>
            </a:r>
            <a:r>
              <a:rPr lang="en-US" altLang="zh-CN" sz="2200" dirty="0"/>
              <a:t>LSTM </a:t>
            </a:r>
            <a:r>
              <a:rPr lang="zh-CN" altLang="en-US" sz="2200" dirty="0"/>
              <a:t>接收输入张量的格式，</a:t>
            </a:r>
            <a:r>
              <a:rPr lang="en-US" altLang="zh-CN" sz="2200" dirty="0"/>
              <a:t>LSTM </a:t>
            </a:r>
            <a:r>
              <a:rPr lang="zh-CN" altLang="en-US" sz="2200" dirty="0"/>
              <a:t>只能接受</a:t>
            </a:r>
            <a:r>
              <a:rPr lang="en-US" altLang="zh-CN" sz="2200" dirty="0"/>
              <a:t>3 </a:t>
            </a:r>
            <a:r>
              <a:rPr lang="zh-CN" altLang="en-US" sz="2200" dirty="0"/>
              <a:t>维张量的输入：</a:t>
            </a:r>
            <a:endParaRPr lang="en-US" altLang="zh-CN" sz="2200" dirty="0"/>
          </a:p>
        </p:txBody>
      </p:sp>
      <p:sp>
        <p:nvSpPr>
          <p:cNvPr id="3" name="矩形 2">
            <a:extLst>
              <a:ext uri="{FF2B5EF4-FFF2-40B4-BE49-F238E27FC236}">
                <a16:creationId xmlns:a16="http://schemas.microsoft.com/office/drawing/2014/main" id="{CB916431-35F6-4F00-B7E5-9D4053C59409}"/>
              </a:ext>
            </a:extLst>
          </p:cNvPr>
          <p:cNvSpPr/>
          <p:nvPr/>
        </p:nvSpPr>
        <p:spPr>
          <a:xfrm>
            <a:off x="3617604" y="4699757"/>
            <a:ext cx="3756156" cy="430887"/>
          </a:xfrm>
          <a:prstGeom prst="rect">
            <a:avLst/>
          </a:prstGeom>
        </p:spPr>
        <p:txBody>
          <a:bodyPr wrap="none">
            <a:spAutoFit/>
          </a:bodyPr>
          <a:lstStyle/>
          <a:p>
            <a:r>
              <a:rPr lang="en-US" altLang="zh-CN" sz="2200" dirty="0">
                <a:solidFill>
                  <a:srgbClr val="0033CC"/>
                </a:solidFill>
              </a:rPr>
              <a:t>(</a:t>
            </a:r>
            <a:r>
              <a:rPr lang="en-US" altLang="zh-CN" sz="2200" dirty="0" err="1">
                <a:solidFill>
                  <a:srgbClr val="0033CC"/>
                </a:solidFill>
              </a:rPr>
              <a:t>batch_size</a:t>
            </a:r>
            <a:r>
              <a:rPr lang="en-US" altLang="zh-CN" sz="2200" dirty="0">
                <a:solidFill>
                  <a:srgbClr val="0033CC"/>
                </a:solidFill>
              </a:rPr>
              <a:t>, </a:t>
            </a:r>
            <a:r>
              <a:rPr lang="en-US" altLang="zh-CN" sz="2200" dirty="0" err="1">
                <a:solidFill>
                  <a:srgbClr val="0033CC"/>
                </a:solidFill>
              </a:rPr>
              <a:t>seq_len</a:t>
            </a:r>
            <a:r>
              <a:rPr lang="en-US" altLang="zh-CN" sz="2200" dirty="0">
                <a:solidFill>
                  <a:srgbClr val="0033CC"/>
                </a:solidFill>
              </a:rPr>
              <a:t>, </a:t>
            </a:r>
            <a:r>
              <a:rPr lang="en-US" altLang="zh-CN" sz="2200" dirty="0" err="1">
                <a:solidFill>
                  <a:srgbClr val="0033CC"/>
                </a:solidFill>
              </a:rPr>
              <a:t>vec_dim</a:t>
            </a:r>
            <a:r>
              <a:rPr lang="en-US" altLang="zh-CN" sz="2200" dirty="0">
                <a:solidFill>
                  <a:srgbClr val="0033CC"/>
                </a:solidFill>
              </a:rPr>
              <a:t>)</a:t>
            </a:r>
            <a:endParaRPr lang="zh-CN" altLang="en-US" sz="2200" dirty="0">
              <a:solidFill>
                <a:srgbClr val="0033CC"/>
              </a:solidFill>
            </a:endParaRPr>
          </a:p>
        </p:txBody>
      </p:sp>
      <p:sp>
        <p:nvSpPr>
          <p:cNvPr id="4" name="矩形 3">
            <a:extLst>
              <a:ext uri="{FF2B5EF4-FFF2-40B4-BE49-F238E27FC236}">
                <a16:creationId xmlns:a16="http://schemas.microsoft.com/office/drawing/2014/main" id="{91303DA5-BE67-4CE7-AD3A-2E0E33D268F8}"/>
              </a:ext>
            </a:extLst>
          </p:cNvPr>
          <p:cNvSpPr/>
          <p:nvPr/>
        </p:nvSpPr>
        <p:spPr>
          <a:xfrm>
            <a:off x="650032" y="5389975"/>
            <a:ext cx="11013233" cy="769441"/>
          </a:xfrm>
          <a:prstGeom prst="rect">
            <a:avLst/>
          </a:prstGeom>
        </p:spPr>
        <p:txBody>
          <a:bodyPr wrap="square">
            <a:spAutoFit/>
          </a:bodyPr>
          <a:lstStyle/>
          <a:p>
            <a:r>
              <a:rPr lang="zh-CN" altLang="en-US" sz="2200" dirty="0"/>
              <a:t>其中，</a:t>
            </a:r>
            <a:r>
              <a:rPr lang="en-US" altLang="zh-CN" sz="2200" dirty="0" err="1"/>
              <a:t>batch_size</a:t>
            </a:r>
            <a:r>
              <a:rPr lang="en-US" altLang="zh-CN" sz="2200" dirty="0"/>
              <a:t> </a:t>
            </a:r>
            <a:r>
              <a:rPr lang="zh-CN" altLang="en-US" sz="2200" dirty="0"/>
              <a:t>表示批量中序列的数量（样本数量），</a:t>
            </a:r>
            <a:r>
              <a:rPr lang="en-US" altLang="zh-CN" sz="2200" dirty="0" err="1"/>
              <a:t>seq_length</a:t>
            </a:r>
            <a:r>
              <a:rPr lang="en-US" altLang="zh-CN" sz="2200" dirty="0"/>
              <a:t> </a:t>
            </a:r>
            <a:r>
              <a:rPr lang="zh-CN" altLang="en-US" sz="2200" dirty="0"/>
              <a:t>表示每个序列中元素的数量，</a:t>
            </a:r>
            <a:r>
              <a:rPr lang="en-US" altLang="zh-CN" sz="2200" dirty="0" err="1"/>
              <a:t>input_dim</a:t>
            </a:r>
            <a:r>
              <a:rPr lang="en-US" altLang="zh-CN" sz="2200" dirty="0"/>
              <a:t> </a:t>
            </a:r>
            <a:r>
              <a:rPr lang="zh-CN" altLang="en-US" sz="2200" dirty="0"/>
              <a:t>则为表示每个元素的向量的长度，该参数和参数</a:t>
            </a:r>
            <a:r>
              <a:rPr lang="en-US" altLang="zh-CN" sz="2200" dirty="0" err="1"/>
              <a:t>input_size</a:t>
            </a:r>
            <a:r>
              <a:rPr lang="zh-CN" altLang="en-US" sz="2200" dirty="0"/>
              <a:t>一般相等。</a:t>
            </a:r>
          </a:p>
        </p:txBody>
      </p:sp>
      <p:sp>
        <p:nvSpPr>
          <p:cNvPr id="6" name="矩形 5">
            <a:extLst>
              <a:ext uri="{FF2B5EF4-FFF2-40B4-BE49-F238E27FC236}">
                <a16:creationId xmlns:a16="http://schemas.microsoft.com/office/drawing/2014/main" id="{B0E9A253-AD60-4D23-920A-ECEAB41F41B3}"/>
              </a:ext>
            </a:extLst>
          </p:cNvPr>
          <p:cNvSpPr/>
          <p:nvPr/>
        </p:nvSpPr>
        <p:spPr>
          <a:xfrm>
            <a:off x="752667" y="3670985"/>
            <a:ext cx="11013233" cy="769441"/>
          </a:xfrm>
          <a:prstGeom prst="rect">
            <a:avLst/>
          </a:prstGeom>
        </p:spPr>
        <p:txBody>
          <a:bodyPr wrap="square">
            <a:spAutoFit/>
          </a:bodyPr>
          <a:lstStyle/>
          <a:p>
            <a:r>
              <a:rPr lang="zh-CN" altLang="en-US" sz="2200" dirty="0"/>
              <a:t>（</a:t>
            </a:r>
            <a:r>
              <a:rPr lang="en-US" altLang="zh-CN" sz="2200" dirty="0"/>
              <a:t>1</a:t>
            </a:r>
            <a:r>
              <a:rPr lang="zh-CN" altLang="en-US" sz="2200" dirty="0"/>
              <a:t>）当</a:t>
            </a:r>
            <a:r>
              <a:rPr lang="en-US" altLang="zh-CN" sz="2200" dirty="0" err="1"/>
              <a:t>batch_first</a:t>
            </a:r>
            <a:r>
              <a:rPr lang="en-US" altLang="zh-CN" sz="2200" dirty="0"/>
              <a:t>=True </a:t>
            </a:r>
            <a:r>
              <a:rPr lang="zh-CN" altLang="en-US" sz="2200" dirty="0"/>
              <a:t>时，表示“批量在前，序列在后”，即输入张量的第</a:t>
            </a:r>
            <a:r>
              <a:rPr lang="en-US" altLang="zh-CN" sz="2200" dirty="0"/>
              <a:t>1 </a:t>
            </a:r>
            <a:r>
              <a:rPr lang="zh-CN" altLang="en-US" sz="2200" dirty="0"/>
              <a:t>维用于表示批量的大小，第</a:t>
            </a:r>
            <a:r>
              <a:rPr lang="en-US" altLang="zh-CN" sz="2200" dirty="0"/>
              <a:t>2 </a:t>
            </a:r>
            <a:r>
              <a:rPr lang="zh-CN" altLang="en-US" sz="2200" dirty="0"/>
              <a:t>维用于表示序列的长度，即输入张量的形状为：</a:t>
            </a:r>
          </a:p>
        </p:txBody>
      </p:sp>
    </p:spTree>
    <p:extLst>
      <p:ext uri="{BB962C8B-B14F-4D97-AF65-F5344CB8AC3E}">
        <p14:creationId xmlns:p14="http://schemas.microsoft.com/office/powerpoint/2010/main" val="42121235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sp>
        <p:nvSpPr>
          <p:cNvPr id="4" name="矩形 3">
            <a:extLst>
              <a:ext uri="{FF2B5EF4-FFF2-40B4-BE49-F238E27FC236}">
                <a16:creationId xmlns:a16="http://schemas.microsoft.com/office/drawing/2014/main" id="{6302C670-5CF1-43E6-B902-7D2645EDC646}"/>
              </a:ext>
            </a:extLst>
          </p:cNvPr>
          <p:cNvSpPr/>
          <p:nvPr/>
        </p:nvSpPr>
        <p:spPr>
          <a:xfrm>
            <a:off x="789991" y="2021351"/>
            <a:ext cx="9203094" cy="1107996"/>
          </a:xfrm>
          <a:prstGeom prst="rect">
            <a:avLst/>
          </a:prstGeom>
        </p:spPr>
        <p:txBody>
          <a:bodyPr wrap="square">
            <a:spAutoFit/>
          </a:bodyPr>
          <a:lstStyle/>
          <a:p>
            <a:r>
              <a:rPr lang="zh-CN" altLang="en-US" sz="2200" dirty="0"/>
              <a:t>（</a:t>
            </a:r>
            <a:r>
              <a:rPr lang="en-US" altLang="zh-CN" sz="2200" dirty="0"/>
              <a:t>2</a:t>
            </a:r>
            <a:r>
              <a:rPr lang="zh-CN" altLang="en-US" sz="2200" dirty="0"/>
              <a:t>）当</a:t>
            </a:r>
            <a:r>
              <a:rPr lang="en-US" altLang="zh-CN" sz="2200" dirty="0" err="1"/>
              <a:t>batch_first</a:t>
            </a:r>
            <a:r>
              <a:rPr lang="en-US" altLang="zh-CN" sz="2200" dirty="0"/>
              <a:t>=False</a:t>
            </a:r>
            <a:r>
              <a:rPr lang="zh-CN" altLang="en-US" sz="2200" dirty="0"/>
              <a:t>（默认值）时，表示“序列在前，批量在后”，即张量的第</a:t>
            </a:r>
            <a:r>
              <a:rPr lang="en-US" altLang="zh-CN" sz="2200" dirty="0"/>
              <a:t>1 </a:t>
            </a:r>
            <a:r>
              <a:rPr lang="zh-CN" altLang="en-US" sz="2200" dirty="0"/>
              <a:t>维用于表示序列的长度，而第</a:t>
            </a:r>
            <a:r>
              <a:rPr lang="en-US" altLang="zh-CN" sz="2200" dirty="0"/>
              <a:t>2 </a:t>
            </a:r>
            <a:r>
              <a:rPr lang="zh-CN" altLang="en-US" sz="2200" dirty="0"/>
              <a:t>维才用于表示批量的大小，即输入张量的形状为：</a:t>
            </a:r>
          </a:p>
        </p:txBody>
      </p:sp>
      <p:sp>
        <p:nvSpPr>
          <p:cNvPr id="6" name="矩形 5">
            <a:extLst>
              <a:ext uri="{FF2B5EF4-FFF2-40B4-BE49-F238E27FC236}">
                <a16:creationId xmlns:a16="http://schemas.microsoft.com/office/drawing/2014/main" id="{F8BCE151-CE7B-41FC-9D66-4641F6AEB9B5}"/>
              </a:ext>
            </a:extLst>
          </p:cNvPr>
          <p:cNvSpPr/>
          <p:nvPr/>
        </p:nvSpPr>
        <p:spPr>
          <a:xfrm>
            <a:off x="3745136" y="2962059"/>
            <a:ext cx="3756156" cy="430887"/>
          </a:xfrm>
          <a:prstGeom prst="rect">
            <a:avLst/>
          </a:prstGeom>
        </p:spPr>
        <p:txBody>
          <a:bodyPr wrap="none">
            <a:spAutoFit/>
          </a:bodyPr>
          <a:lstStyle/>
          <a:p>
            <a:r>
              <a:rPr lang="en-US" altLang="zh-CN" sz="2200" dirty="0">
                <a:solidFill>
                  <a:srgbClr val="0033CC"/>
                </a:solidFill>
              </a:rPr>
              <a:t>(</a:t>
            </a:r>
            <a:r>
              <a:rPr lang="en-US" altLang="zh-CN" sz="2200" dirty="0" err="1">
                <a:solidFill>
                  <a:srgbClr val="0033CC"/>
                </a:solidFill>
              </a:rPr>
              <a:t>seq_len</a:t>
            </a:r>
            <a:r>
              <a:rPr lang="en-US" altLang="zh-CN" sz="2200" dirty="0">
                <a:solidFill>
                  <a:srgbClr val="0033CC"/>
                </a:solidFill>
              </a:rPr>
              <a:t>, </a:t>
            </a:r>
            <a:r>
              <a:rPr lang="en-US" altLang="zh-CN" sz="2200" dirty="0" err="1">
                <a:solidFill>
                  <a:srgbClr val="0033CC"/>
                </a:solidFill>
              </a:rPr>
              <a:t>batch_size</a:t>
            </a:r>
            <a:r>
              <a:rPr lang="en-US" altLang="zh-CN" sz="2200" dirty="0">
                <a:solidFill>
                  <a:srgbClr val="0033CC"/>
                </a:solidFill>
              </a:rPr>
              <a:t>, </a:t>
            </a:r>
            <a:r>
              <a:rPr lang="en-US" altLang="zh-CN" sz="2200" dirty="0" err="1">
                <a:solidFill>
                  <a:srgbClr val="0033CC"/>
                </a:solidFill>
              </a:rPr>
              <a:t>vec_dim</a:t>
            </a:r>
            <a:r>
              <a:rPr lang="en-US" altLang="zh-CN" sz="2200" dirty="0">
                <a:solidFill>
                  <a:srgbClr val="0033CC"/>
                </a:solidFill>
              </a:rPr>
              <a:t>)</a:t>
            </a:r>
            <a:endParaRPr lang="zh-CN" altLang="en-US" sz="2200" dirty="0">
              <a:solidFill>
                <a:srgbClr val="0033CC"/>
              </a:solidFill>
            </a:endParaRPr>
          </a:p>
        </p:txBody>
      </p:sp>
      <p:sp>
        <p:nvSpPr>
          <p:cNvPr id="2" name="矩形 1">
            <a:extLst>
              <a:ext uri="{FF2B5EF4-FFF2-40B4-BE49-F238E27FC236}">
                <a16:creationId xmlns:a16="http://schemas.microsoft.com/office/drawing/2014/main" id="{B000C598-3C27-403D-B652-2E17331F9B19}"/>
              </a:ext>
            </a:extLst>
          </p:cNvPr>
          <p:cNvSpPr/>
          <p:nvPr/>
        </p:nvSpPr>
        <p:spPr>
          <a:xfrm>
            <a:off x="641639" y="3663989"/>
            <a:ext cx="11282883" cy="1107996"/>
          </a:xfrm>
          <a:prstGeom prst="rect">
            <a:avLst/>
          </a:prstGeom>
        </p:spPr>
        <p:txBody>
          <a:bodyPr wrap="square">
            <a:spAutoFit/>
          </a:bodyPr>
          <a:lstStyle/>
          <a:p>
            <a:pPr marL="457200" indent="-457200">
              <a:buFont typeface="+mj-lt"/>
              <a:buAutoNum type="arabicPeriod" startAt="6"/>
            </a:pPr>
            <a:r>
              <a:rPr lang="en-US" altLang="zh-CN" sz="2200" dirty="0">
                <a:solidFill>
                  <a:srgbClr val="0033CC"/>
                </a:solidFill>
              </a:rPr>
              <a:t>dropout</a:t>
            </a:r>
            <a:r>
              <a:rPr lang="en-US" altLang="zh-CN" sz="2200" dirty="0"/>
              <a:t>: LSTM </a:t>
            </a:r>
            <a:r>
              <a:rPr lang="zh-CN" altLang="en-US" sz="2200" dirty="0"/>
              <a:t>模块内神经元随机丢失的比例，仅在多层</a:t>
            </a:r>
            <a:r>
              <a:rPr lang="en-US" altLang="zh-CN" sz="2200" dirty="0"/>
              <a:t>LSTM </a:t>
            </a:r>
            <a:r>
              <a:rPr lang="zh-CN" altLang="en-US" sz="2200" dirty="0"/>
              <a:t>的传递中使用</a:t>
            </a:r>
            <a:endParaRPr lang="en-US" altLang="zh-CN" sz="2200" dirty="0"/>
          </a:p>
          <a:p>
            <a:pPr marL="457200" indent="-457200">
              <a:buFont typeface="+mj-lt"/>
              <a:buAutoNum type="arabicPeriod" startAt="6"/>
            </a:pPr>
            <a:r>
              <a:rPr lang="en-US" altLang="zh-CN" sz="2200" dirty="0">
                <a:solidFill>
                  <a:srgbClr val="0033CC"/>
                </a:solidFill>
              </a:rPr>
              <a:t>bidirectional</a:t>
            </a:r>
            <a:r>
              <a:rPr lang="en-US" altLang="zh-CN" sz="2200" dirty="0"/>
              <a:t>: </a:t>
            </a:r>
            <a:r>
              <a:rPr lang="zh-CN" altLang="en-US" sz="2200" dirty="0"/>
              <a:t>当该参数为</a:t>
            </a:r>
            <a:r>
              <a:rPr lang="en-US" altLang="zh-CN" sz="2200" dirty="0"/>
              <a:t>True </a:t>
            </a:r>
            <a:r>
              <a:rPr lang="zh-CN" altLang="en-US" sz="2200" dirty="0"/>
              <a:t>时，表示</a:t>
            </a:r>
            <a:r>
              <a:rPr lang="en-US" altLang="zh-CN" sz="2200" dirty="0"/>
              <a:t>LSTM </a:t>
            </a:r>
            <a:r>
              <a:rPr lang="zh-CN" altLang="en-US" sz="2200" dirty="0"/>
              <a:t>采用双向网络；当为</a:t>
            </a:r>
            <a:r>
              <a:rPr lang="en-US" altLang="zh-CN" sz="2200" dirty="0"/>
              <a:t>False </a:t>
            </a:r>
            <a:r>
              <a:rPr lang="zh-CN" altLang="en-US" sz="2200" dirty="0"/>
              <a:t>时（默认值），表示</a:t>
            </a:r>
            <a:r>
              <a:rPr lang="en-US" altLang="zh-CN" sz="2200" dirty="0"/>
              <a:t>LSTM </a:t>
            </a:r>
            <a:r>
              <a:rPr lang="zh-CN" altLang="en-US" sz="2200" dirty="0"/>
              <a:t>采用单向网络。</a:t>
            </a:r>
          </a:p>
        </p:txBody>
      </p:sp>
      <p:sp>
        <p:nvSpPr>
          <p:cNvPr id="3" name="矩形 2">
            <a:extLst>
              <a:ext uri="{FF2B5EF4-FFF2-40B4-BE49-F238E27FC236}">
                <a16:creationId xmlns:a16="http://schemas.microsoft.com/office/drawing/2014/main" id="{B74C6F89-0E69-4FC6-B58E-CDD4A576A6AE}"/>
              </a:ext>
            </a:extLst>
          </p:cNvPr>
          <p:cNvSpPr/>
          <p:nvPr/>
        </p:nvSpPr>
        <p:spPr>
          <a:xfrm>
            <a:off x="641639" y="4894101"/>
            <a:ext cx="10873274" cy="1107996"/>
          </a:xfrm>
          <a:prstGeom prst="rect">
            <a:avLst/>
          </a:prstGeom>
        </p:spPr>
        <p:txBody>
          <a:bodyPr wrap="square">
            <a:spAutoFit/>
          </a:bodyPr>
          <a:lstStyle/>
          <a:p>
            <a:r>
              <a:rPr lang="en-US" altLang="zh-CN" sz="2200" dirty="0"/>
              <a:t>LSTM </a:t>
            </a:r>
            <a:r>
              <a:rPr lang="zh-CN" altLang="en-US" sz="2200" dirty="0"/>
              <a:t>的参数众多，而且参数取值的不同搭配组合会产生不同的返回结果，加上</a:t>
            </a:r>
            <a:r>
              <a:rPr lang="en-US" altLang="zh-CN" sz="2200" dirty="0"/>
              <a:t>LSTM </a:t>
            </a:r>
            <a:r>
              <a:rPr lang="zh-CN" altLang="en-US" sz="2200" dirty="0"/>
              <a:t>的工作过程比较抽象，使得学习</a:t>
            </a:r>
            <a:r>
              <a:rPr lang="en-US" altLang="zh-CN" sz="2200" dirty="0"/>
              <a:t>LSTM </a:t>
            </a:r>
            <a:r>
              <a:rPr lang="zh-CN" altLang="en-US" sz="2200" dirty="0"/>
              <a:t>的使用变得比较困难。下面从时间步上分析它的工作机制。</a:t>
            </a:r>
          </a:p>
        </p:txBody>
      </p:sp>
    </p:spTree>
    <p:extLst>
      <p:ext uri="{BB962C8B-B14F-4D97-AF65-F5344CB8AC3E}">
        <p14:creationId xmlns:p14="http://schemas.microsoft.com/office/powerpoint/2010/main" val="154401879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sp>
        <p:nvSpPr>
          <p:cNvPr id="2" name="矩形 1">
            <a:extLst>
              <a:ext uri="{FF2B5EF4-FFF2-40B4-BE49-F238E27FC236}">
                <a16:creationId xmlns:a16="http://schemas.microsoft.com/office/drawing/2014/main" id="{B82F0072-DFBF-4D67-B330-181343C8B9A0}"/>
              </a:ext>
            </a:extLst>
          </p:cNvPr>
          <p:cNvSpPr/>
          <p:nvPr/>
        </p:nvSpPr>
        <p:spPr>
          <a:xfrm>
            <a:off x="384710" y="1937583"/>
            <a:ext cx="11183516" cy="430887"/>
          </a:xfrm>
          <a:prstGeom prst="rect">
            <a:avLst/>
          </a:prstGeom>
        </p:spPr>
        <p:txBody>
          <a:bodyPr wrap="square">
            <a:spAutoFit/>
          </a:bodyPr>
          <a:lstStyle/>
          <a:p>
            <a:r>
              <a:rPr lang="en-US" altLang="zh-CN" sz="2200" b="1" dirty="0"/>
              <a:t>LSTM</a:t>
            </a:r>
            <a:r>
              <a:rPr lang="zh-CN" altLang="en-US" sz="2200" b="1" dirty="0"/>
              <a:t>使用</a:t>
            </a:r>
            <a:r>
              <a:rPr lang="zh-CN" altLang="en-US" sz="2200" dirty="0"/>
              <a:t>：调用对象</a:t>
            </a:r>
            <a:r>
              <a:rPr lang="en-US" altLang="zh-CN" sz="2200" dirty="0" err="1"/>
              <a:t>lstm</a:t>
            </a:r>
            <a:r>
              <a:rPr lang="en-US" altLang="zh-CN" sz="2200" dirty="0"/>
              <a:t> </a:t>
            </a:r>
            <a:r>
              <a:rPr lang="zh-CN" altLang="en-US" sz="2200" dirty="0"/>
              <a:t>的格式如下：</a:t>
            </a:r>
          </a:p>
        </p:txBody>
      </p:sp>
      <p:sp>
        <p:nvSpPr>
          <p:cNvPr id="3" name="矩形 2">
            <a:extLst>
              <a:ext uri="{FF2B5EF4-FFF2-40B4-BE49-F238E27FC236}">
                <a16:creationId xmlns:a16="http://schemas.microsoft.com/office/drawing/2014/main" id="{BF3042FF-86E2-480A-A385-76D472901534}"/>
              </a:ext>
            </a:extLst>
          </p:cNvPr>
          <p:cNvSpPr/>
          <p:nvPr/>
        </p:nvSpPr>
        <p:spPr>
          <a:xfrm>
            <a:off x="558343" y="2406818"/>
            <a:ext cx="2763898" cy="430887"/>
          </a:xfrm>
          <a:prstGeom prst="rect">
            <a:avLst/>
          </a:prstGeom>
        </p:spPr>
        <p:txBody>
          <a:bodyPr wrap="none">
            <a:spAutoFit/>
          </a:bodyPr>
          <a:lstStyle/>
          <a:p>
            <a:pPr defTabSz="457200"/>
            <a:r>
              <a:rPr lang="en-US" altLang="zh-CN" sz="2200" dirty="0">
                <a:solidFill>
                  <a:srgbClr val="00B050"/>
                </a:solidFill>
              </a:rPr>
              <a:t>out, (</a:t>
            </a:r>
            <a:r>
              <a:rPr lang="en-US" altLang="zh-CN" sz="2200" dirty="0" err="1">
                <a:solidFill>
                  <a:srgbClr val="00B050"/>
                </a:solidFill>
              </a:rPr>
              <a:t>hn</a:t>
            </a:r>
            <a:r>
              <a:rPr lang="en-US" altLang="zh-CN" sz="2200" dirty="0">
                <a:solidFill>
                  <a:srgbClr val="00B050"/>
                </a:solidFill>
              </a:rPr>
              <a:t>, </a:t>
            </a:r>
            <a:r>
              <a:rPr lang="en-US" altLang="zh-CN" sz="2200" dirty="0" err="1">
                <a:solidFill>
                  <a:srgbClr val="00B050"/>
                </a:solidFill>
              </a:rPr>
              <a:t>cn</a:t>
            </a:r>
            <a:r>
              <a:rPr lang="en-US" altLang="zh-CN" sz="2200" dirty="0">
                <a:solidFill>
                  <a:srgbClr val="00B050"/>
                </a:solidFill>
              </a:rPr>
              <a:t>) = </a:t>
            </a:r>
            <a:r>
              <a:rPr lang="en-US" altLang="zh-CN" sz="2200" dirty="0" err="1">
                <a:solidFill>
                  <a:srgbClr val="00B050"/>
                </a:solidFill>
              </a:rPr>
              <a:t>lstm</a:t>
            </a:r>
            <a:r>
              <a:rPr lang="en-US" altLang="zh-CN" sz="2200" dirty="0">
                <a:solidFill>
                  <a:srgbClr val="00B050"/>
                </a:solidFill>
              </a:rPr>
              <a:t>(x)</a:t>
            </a:r>
            <a:endParaRPr lang="zh-CN" altLang="en-US" sz="2200" dirty="0">
              <a:solidFill>
                <a:srgbClr val="00B050"/>
              </a:solidFill>
            </a:endParaRPr>
          </a:p>
        </p:txBody>
      </p:sp>
      <p:sp>
        <p:nvSpPr>
          <p:cNvPr id="4" name="矩形 3">
            <a:extLst>
              <a:ext uri="{FF2B5EF4-FFF2-40B4-BE49-F238E27FC236}">
                <a16:creationId xmlns:a16="http://schemas.microsoft.com/office/drawing/2014/main" id="{FD061228-DEF0-4CA6-87FF-CDD5EB60AC30}"/>
              </a:ext>
            </a:extLst>
          </p:cNvPr>
          <p:cNvSpPr/>
          <p:nvPr/>
        </p:nvSpPr>
        <p:spPr>
          <a:xfrm>
            <a:off x="384710" y="2859237"/>
            <a:ext cx="11373593" cy="1569660"/>
          </a:xfrm>
          <a:prstGeom prst="rect">
            <a:avLst/>
          </a:prstGeom>
        </p:spPr>
        <p:txBody>
          <a:bodyPr wrap="square">
            <a:spAutoFit/>
          </a:bodyPr>
          <a:lstStyle/>
          <a:p>
            <a:r>
              <a:rPr lang="zh-CN" altLang="en-US" sz="2200" dirty="0"/>
              <a:t>其中，</a:t>
            </a:r>
            <a:r>
              <a:rPr lang="en-US" altLang="zh-CN" sz="2200" b="1" dirty="0"/>
              <a:t>x</a:t>
            </a:r>
            <a:r>
              <a:rPr lang="en-US" altLang="zh-CN" sz="2200" dirty="0"/>
              <a:t> </a:t>
            </a:r>
            <a:r>
              <a:rPr lang="zh-CN" altLang="en-US" sz="2200" dirty="0"/>
              <a:t>为输入的张量，对象</a:t>
            </a:r>
            <a:r>
              <a:rPr lang="en-US" altLang="zh-CN" sz="2200" dirty="0" err="1"/>
              <a:t>lstm</a:t>
            </a:r>
            <a:r>
              <a:rPr lang="en-US" altLang="zh-CN" sz="2200" dirty="0"/>
              <a:t> </a:t>
            </a:r>
            <a:r>
              <a:rPr lang="zh-CN" altLang="en-US" sz="2200" dirty="0"/>
              <a:t>返回</a:t>
            </a:r>
            <a:r>
              <a:rPr lang="en-US" altLang="zh-CN" sz="2200" dirty="0"/>
              <a:t>3 </a:t>
            </a:r>
            <a:r>
              <a:rPr lang="zh-CN" altLang="en-US" sz="2200" dirty="0"/>
              <a:t>个结果，分别放在张量</a:t>
            </a:r>
            <a:r>
              <a:rPr lang="en-US" altLang="zh-CN" sz="2200" b="1" dirty="0"/>
              <a:t>out</a:t>
            </a:r>
            <a:r>
              <a:rPr lang="en-US" altLang="zh-CN" sz="2200" dirty="0"/>
              <a:t>, </a:t>
            </a:r>
            <a:r>
              <a:rPr lang="en-US" altLang="zh-CN" sz="2200" b="1" dirty="0" err="1"/>
              <a:t>h</a:t>
            </a:r>
            <a:r>
              <a:rPr lang="en-US" altLang="zh-CN" sz="2200" b="1" baseline="-25000" dirty="0" err="1"/>
              <a:t>n</a:t>
            </a:r>
            <a:r>
              <a:rPr lang="en-US" altLang="zh-CN" sz="2200" dirty="0"/>
              <a:t> </a:t>
            </a:r>
            <a:r>
              <a:rPr lang="zh-CN" altLang="en-US" sz="2200" dirty="0"/>
              <a:t>和</a:t>
            </a:r>
            <a:r>
              <a:rPr lang="en-US" altLang="zh-CN" sz="2200" b="1" dirty="0" err="1"/>
              <a:t>c</a:t>
            </a:r>
            <a:r>
              <a:rPr lang="en-US" altLang="zh-CN" sz="2200" b="1" baseline="-25000" dirty="0" err="1"/>
              <a:t>n</a:t>
            </a:r>
            <a:r>
              <a:rPr lang="en-US" altLang="zh-CN" sz="2200" dirty="0"/>
              <a:t> </a:t>
            </a:r>
            <a:r>
              <a:rPr lang="zh-CN" altLang="en-US" sz="2200" dirty="0"/>
              <a:t>中。</a:t>
            </a:r>
            <a:endParaRPr lang="en-US" altLang="zh-CN" sz="2200" dirty="0"/>
          </a:p>
          <a:p>
            <a:endParaRPr lang="en-US" altLang="zh-CN" sz="800" dirty="0"/>
          </a:p>
          <a:p>
            <a:r>
              <a:rPr lang="zh-CN" altLang="en-US" sz="2200" dirty="0"/>
              <a:t>假设在张量</a:t>
            </a:r>
            <a:r>
              <a:rPr lang="en-US" altLang="zh-CN" sz="2200" b="1" dirty="0"/>
              <a:t>x</a:t>
            </a:r>
            <a:r>
              <a:rPr lang="en-US" altLang="zh-CN" sz="2200" dirty="0"/>
              <a:t> </a:t>
            </a:r>
            <a:r>
              <a:rPr lang="zh-CN" altLang="en-US" sz="2200" dirty="0"/>
              <a:t>中序列的长度为</a:t>
            </a:r>
            <a:r>
              <a:rPr lang="en-US" altLang="zh-CN" sz="2200" dirty="0" err="1"/>
              <a:t>seq_length</a:t>
            </a:r>
            <a:r>
              <a:rPr lang="zh-CN" altLang="en-US" sz="2200" dirty="0"/>
              <a:t>，则</a:t>
            </a:r>
            <a:r>
              <a:rPr lang="en-US" altLang="zh-CN" sz="2200" dirty="0"/>
              <a:t>LSTM </a:t>
            </a:r>
            <a:r>
              <a:rPr lang="zh-CN" altLang="en-US" sz="2200" dirty="0"/>
              <a:t>在处理过程中会产生</a:t>
            </a:r>
            <a:r>
              <a:rPr lang="en-US" altLang="zh-CN" sz="2200" dirty="0" err="1"/>
              <a:t>seq_length</a:t>
            </a:r>
            <a:r>
              <a:rPr lang="en-US" altLang="zh-CN" sz="2200" dirty="0"/>
              <a:t> </a:t>
            </a:r>
            <a:r>
              <a:rPr lang="zh-CN" altLang="en-US" sz="2200" dirty="0"/>
              <a:t>个时间步，在每个时间步上会形成一个逻辑计算单元，即一共有</a:t>
            </a:r>
            <a:r>
              <a:rPr lang="en-US" altLang="zh-CN" sz="2200" dirty="0" err="1"/>
              <a:t>seq_length</a:t>
            </a:r>
            <a:r>
              <a:rPr lang="en-US" altLang="zh-CN" sz="2200" dirty="0"/>
              <a:t> </a:t>
            </a:r>
            <a:r>
              <a:rPr lang="zh-CN" altLang="en-US" sz="2200" dirty="0"/>
              <a:t>个计算单元，如下图</a:t>
            </a:r>
            <a:r>
              <a:rPr lang="en-US" altLang="zh-CN" sz="2200" dirty="0"/>
              <a:t>:</a:t>
            </a:r>
            <a:endParaRPr lang="zh-CN" altLang="en-US" sz="2200" dirty="0"/>
          </a:p>
          <a:p>
            <a:endParaRPr lang="zh-CN" altLang="en-US" sz="2200" dirty="0"/>
          </a:p>
        </p:txBody>
      </p:sp>
      <p:pic>
        <p:nvPicPr>
          <p:cNvPr id="7" name="图片 6">
            <a:extLst>
              <a:ext uri="{FF2B5EF4-FFF2-40B4-BE49-F238E27FC236}">
                <a16:creationId xmlns:a16="http://schemas.microsoft.com/office/drawing/2014/main" id="{91FD8F31-2F1E-4D3B-ABFE-FD87F77B8990}"/>
              </a:ext>
            </a:extLst>
          </p:cNvPr>
          <p:cNvPicPr>
            <a:picLocks noChangeAspect="1"/>
          </p:cNvPicPr>
          <p:nvPr/>
        </p:nvPicPr>
        <p:blipFill>
          <a:blip r:embed="rId3"/>
          <a:stretch>
            <a:fillRect/>
          </a:stretch>
        </p:blipFill>
        <p:spPr>
          <a:xfrm>
            <a:off x="2553898" y="4051747"/>
            <a:ext cx="5716555" cy="2441445"/>
          </a:xfrm>
          <a:prstGeom prst="rect">
            <a:avLst/>
          </a:prstGeom>
        </p:spPr>
      </p:pic>
    </p:spTree>
    <p:extLst>
      <p:ext uri="{BB962C8B-B14F-4D97-AF65-F5344CB8AC3E}">
        <p14:creationId xmlns:p14="http://schemas.microsoft.com/office/powerpoint/2010/main" val="12450292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sp>
        <p:nvSpPr>
          <p:cNvPr id="2" name="矩形 1">
            <a:extLst>
              <a:ext uri="{FF2B5EF4-FFF2-40B4-BE49-F238E27FC236}">
                <a16:creationId xmlns:a16="http://schemas.microsoft.com/office/drawing/2014/main" id="{29D25409-43C1-4C1E-8D13-49C2B810C1E2}"/>
              </a:ext>
            </a:extLst>
          </p:cNvPr>
          <p:cNvSpPr/>
          <p:nvPr/>
        </p:nvSpPr>
        <p:spPr>
          <a:xfrm>
            <a:off x="664911" y="2029864"/>
            <a:ext cx="10862177" cy="4062651"/>
          </a:xfrm>
          <a:prstGeom prst="rect">
            <a:avLst/>
          </a:prstGeom>
        </p:spPr>
        <p:txBody>
          <a:bodyPr wrap="square">
            <a:spAutoFit/>
          </a:bodyPr>
          <a:lstStyle/>
          <a:p>
            <a:r>
              <a:rPr lang="zh-CN" altLang="en-US" sz="2200" b="1" dirty="0"/>
              <a:t>参数设置</a:t>
            </a:r>
            <a:r>
              <a:rPr lang="zh-CN" altLang="en-US" sz="2200" dirty="0"/>
              <a:t>：</a:t>
            </a:r>
            <a:endParaRPr lang="en-US" altLang="zh-CN" sz="2200" dirty="0"/>
          </a:p>
          <a:p>
            <a:r>
              <a:rPr lang="zh-CN" altLang="en-US" sz="2200" dirty="0"/>
              <a:t>（</a:t>
            </a:r>
            <a:r>
              <a:rPr lang="en-US" altLang="zh-CN" sz="2200" dirty="0"/>
              <a:t>1</a:t>
            </a:r>
            <a:r>
              <a:rPr lang="zh-CN" altLang="en-US" sz="2200" dirty="0"/>
              <a:t>）当</a:t>
            </a:r>
            <a:r>
              <a:rPr lang="en-US" altLang="zh-CN" sz="2200" dirty="0" err="1"/>
              <a:t>batch_first</a:t>
            </a:r>
            <a:r>
              <a:rPr lang="en-US" altLang="zh-CN" sz="2200" dirty="0"/>
              <a:t> = False</a:t>
            </a:r>
            <a:r>
              <a:rPr lang="zh-CN" altLang="en-US" sz="2200" dirty="0"/>
              <a:t>（默认值），则输入张量</a:t>
            </a:r>
            <a:r>
              <a:rPr lang="en-US" altLang="zh-CN" sz="2200" dirty="0"/>
              <a:t>x </a:t>
            </a:r>
            <a:r>
              <a:rPr lang="zh-CN" altLang="en-US" sz="2200" dirty="0"/>
              <a:t>的形状为</a:t>
            </a:r>
            <a:r>
              <a:rPr lang="en-US" altLang="zh-CN" sz="2200" dirty="0"/>
              <a:t>(</a:t>
            </a:r>
            <a:r>
              <a:rPr lang="en-US" altLang="zh-CN" sz="2200" dirty="0" err="1"/>
              <a:t>seq_length</a:t>
            </a:r>
            <a:r>
              <a:rPr lang="en-US" altLang="zh-CN" sz="2200" dirty="0"/>
              <a:t>, </a:t>
            </a:r>
            <a:r>
              <a:rPr lang="en-US" altLang="zh-CN" sz="2200" dirty="0" err="1"/>
              <a:t>batch_size,input_dim</a:t>
            </a:r>
            <a:r>
              <a:rPr lang="en-US" altLang="zh-CN" sz="2200" dirty="0"/>
              <a:t>)</a:t>
            </a:r>
            <a:r>
              <a:rPr lang="zh-CN" altLang="en-US" sz="2200" dirty="0"/>
              <a:t>。例如，如果张量</a:t>
            </a:r>
            <a:r>
              <a:rPr lang="en-US" altLang="zh-CN" sz="2200" dirty="0"/>
              <a:t>x </a:t>
            </a:r>
            <a:r>
              <a:rPr lang="zh-CN" altLang="en-US" sz="2200" dirty="0"/>
              <a:t>的形状为</a:t>
            </a:r>
            <a:r>
              <a:rPr lang="en-US" altLang="zh-CN" sz="2200" dirty="0"/>
              <a:t>(30, 128, 200)</a:t>
            </a:r>
            <a:r>
              <a:rPr lang="zh-CN" altLang="en-US" sz="2200" dirty="0"/>
              <a:t>，则表示</a:t>
            </a:r>
            <a:r>
              <a:rPr lang="en-US" altLang="zh-CN" sz="2200" dirty="0"/>
              <a:t>x </a:t>
            </a:r>
            <a:r>
              <a:rPr lang="zh-CN" altLang="en-US" sz="2200" dirty="0"/>
              <a:t>包含</a:t>
            </a:r>
            <a:r>
              <a:rPr lang="en-US" altLang="zh-CN" sz="2200" dirty="0"/>
              <a:t>128 </a:t>
            </a:r>
            <a:r>
              <a:rPr lang="zh-CN" altLang="en-US" sz="2200" dirty="0"/>
              <a:t>个序列，每个序列都包含</a:t>
            </a:r>
            <a:r>
              <a:rPr lang="en-US" altLang="zh-CN" sz="2200" dirty="0"/>
              <a:t>30 </a:t>
            </a:r>
            <a:r>
              <a:rPr lang="zh-CN" altLang="en-US" sz="2200" dirty="0"/>
              <a:t>个元素，每个元素用长度为</a:t>
            </a:r>
            <a:r>
              <a:rPr lang="en-US" altLang="zh-CN" sz="2200" dirty="0"/>
              <a:t>200 </a:t>
            </a:r>
            <a:r>
              <a:rPr lang="zh-CN" altLang="en-US" sz="2200" dirty="0"/>
              <a:t>的数值向量来表示。</a:t>
            </a:r>
            <a:endParaRPr lang="en-US" altLang="zh-CN" sz="2200" dirty="0"/>
          </a:p>
          <a:p>
            <a:endParaRPr lang="en-US" altLang="zh-CN" sz="800" dirty="0"/>
          </a:p>
          <a:p>
            <a:r>
              <a:rPr lang="zh-CN" altLang="en-US" sz="2200" dirty="0"/>
              <a:t>在运行时，序列中的第</a:t>
            </a:r>
            <a:r>
              <a:rPr lang="en-US" altLang="zh-CN" sz="2200" dirty="0"/>
              <a:t>1 </a:t>
            </a:r>
            <a:r>
              <a:rPr lang="zh-CN" altLang="en-US" sz="2200" dirty="0"/>
              <a:t>个元素</a:t>
            </a:r>
            <a:r>
              <a:rPr lang="en-US" altLang="zh-CN" sz="2200" b="1" dirty="0"/>
              <a:t>x</a:t>
            </a:r>
            <a:r>
              <a:rPr lang="en-US" altLang="zh-CN" sz="2200" b="1" baseline="-25000" dirty="0"/>
              <a:t>1</a:t>
            </a:r>
            <a:r>
              <a:rPr lang="en-US" altLang="zh-CN" sz="2200" dirty="0"/>
              <a:t> </a:t>
            </a:r>
            <a:r>
              <a:rPr lang="zh-CN" altLang="en-US" sz="2200" dirty="0"/>
              <a:t>先被输入到</a:t>
            </a:r>
            <a:r>
              <a:rPr lang="en-US" altLang="zh-CN" sz="2200" dirty="0"/>
              <a:t>LSTM </a:t>
            </a:r>
            <a:r>
              <a:rPr lang="zh-CN" altLang="en-US" sz="2200" dirty="0"/>
              <a:t>中，第</a:t>
            </a:r>
            <a:r>
              <a:rPr lang="en-US" altLang="zh-CN" sz="2200" dirty="0"/>
              <a:t>1 </a:t>
            </a:r>
            <a:r>
              <a:rPr lang="zh-CN" altLang="en-US" sz="2200" dirty="0"/>
              <a:t>个单元利用</a:t>
            </a:r>
            <a:r>
              <a:rPr lang="en-US" altLang="zh-CN" sz="2200" b="1" dirty="0"/>
              <a:t>c</a:t>
            </a:r>
            <a:r>
              <a:rPr lang="en-US" altLang="zh-CN" sz="2200" b="1" baseline="-25000" dirty="0"/>
              <a:t>0</a:t>
            </a:r>
            <a:r>
              <a:rPr lang="en-US" altLang="zh-CN" sz="2200" dirty="0"/>
              <a:t> </a:t>
            </a:r>
            <a:r>
              <a:rPr lang="zh-CN" altLang="en-US" sz="2200" dirty="0"/>
              <a:t>和</a:t>
            </a:r>
            <a:r>
              <a:rPr lang="en-US" altLang="zh-CN" sz="2200" b="1" dirty="0"/>
              <a:t>h</a:t>
            </a:r>
            <a:r>
              <a:rPr lang="en-US" altLang="zh-CN" sz="2200" b="1" baseline="-25000" dirty="0"/>
              <a:t>0</a:t>
            </a:r>
            <a:r>
              <a:rPr lang="zh-CN" altLang="en-US" sz="2200" dirty="0"/>
              <a:t>（被随机初始化，或按某种分布对其初始化）一起计算后输出</a:t>
            </a:r>
            <a:r>
              <a:rPr lang="en-US" altLang="zh-CN" sz="2200" b="1" dirty="0"/>
              <a:t>c</a:t>
            </a:r>
            <a:r>
              <a:rPr lang="en-US" altLang="zh-CN" sz="2200" b="1" baseline="-25000" dirty="0"/>
              <a:t>1</a:t>
            </a:r>
            <a:r>
              <a:rPr lang="en-US" altLang="zh-CN" sz="2200" dirty="0"/>
              <a:t> </a:t>
            </a:r>
            <a:r>
              <a:rPr lang="zh-CN" altLang="en-US" sz="2200" dirty="0"/>
              <a:t>和</a:t>
            </a:r>
            <a:r>
              <a:rPr lang="en-US" altLang="zh-CN" sz="2200" b="1" dirty="0"/>
              <a:t>h</a:t>
            </a:r>
            <a:r>
              <a:rPr lang="en-US" altLang="zh-CN" sz="2200" b="1" baseline="-25000" dirty="0"/>
              <a:t>1</a:t>
            </a:r>
            <a:r>
              <a:rPr lang="zh-CN" altLang="en-US" sz="2200" dirty="0"/>
              <a:t>，这时</a:t>
            </a:r>
            <a:r>
              <a:rPr lang="en-US" altLang="zh-CN" sz="2200" b="1" dirty="0"/>
              <a:t>h</a:t>
            </a:r>
            <a:r>
              <a:rPr lang="en-US" altLang="zh-CN" sz="2200" b="1" baseline="-25000" dirty="0"/>
              <a:t>1</a:t>
            </a:r>
            <a:r>
              <a:rPr lang="en-US" altLang="zh-CN" sz="2200" dirty="0"/>
              <a:t> </a:t>
            </a:r>
            <a:r>
              <a:rPr lang="zh-CN" altLang="en-US" sz="2200" dirty="0"/>
              <a:t>的一个拷贝会被输出到当前单元的外部（如课本图</a:t>
            </a:r>
            <a:r>
              <a:rPr lang="en-US" altLang="zh-CN" sz="2200" dirty="0"/>
              <a:t>7-12 </a:t>
            </a:r>
            <a:r>
              <a:rPr lang="zh-CN" altLang="en-US" sz="2200" dirty="0"/>
              <a:t>中用向上箭头表示，下同），同时</a:t>
            </a:r>
            <a:r>
              <a:rPr lang="en-US" altLang="zh-CN" sz="2200" b="1" dirty="0"/>
              <a:t>c</a:t>
            </a:r>
            <a:r>
              <a:rPr lang="en-US" altLang="zh-CN" sz="2200" b="1" baseline="-25000" dirty="0"/>
              <a:t>1</a:t>
            </a:r>
            <a:r>
              <a:rPr lang="en-US" altLang="zh-CN" sz="2200" dirty="0"/>
              <a:t> </a:t>
            </a:r>
            <a:r>
              <a:rPr lang="zh-CN" altLang="en-US" sz="2200" dirty="0"/>
              <a:t>和</a:t>
            </a:r>
            <a:r>
              <a:rPr lang="en-US" altLang="zh-CN" sz="2200" b="1" dirty="0"/>
              <a:t>h</a:t>
            </a:r>
            <a:r>
              <a:rPr lang="en-US" altLang="zh-CN" sz="2200" b="1" baseline="-25000" dirty="0"/>
              <a:t>1</a:t>
            </a:r>
            <a:r>
              <a:rPr lang="en-US" altLang="zh-CN" sz="2200" dirty="0"/>
              <a:t> </a:t>
            </a:r>
            <a:r>
              <a:rPr lang="zh-CN" altLang="en-US" sz="2200" dirty="0"/>
              <a:t>会一起被送入到第</a:t>
            </a:r>
            <a:r>
              <a:rPr lang="en-US" altLang="zh-CN" sz="2200" dirty="0"/>
              <a:t>2 </a:t>
            </a:r>
            <a:r>
              <a:rPr lang="zh-CN" altLang="en-US" sz="2200" dirty="0"/>
              <a:t>个单元；然后，序列中的第</a:t>
            </a:r>
            <a:r>
              <a:rPr lang="en-US" altLang="zh-CN" sz="2200" dirty="0"/>
              <a:t>2 </a:t>
            </a:r>
            <a:r>
              <a:rPr lang="zh-CN" altLang="en-US" sz="2200" dirty="0"/>
              <a:t>个元素</a:t>
            </a:r>
            <a:r>
              <a:rPr lang="en-US" altLang="zh-CN" sz="2200" b="1" dirty="0"/>
              <a:t>x</a:t>
            </a:r>
            <a:r>
              <a:rPr lang="en-US" altLang="zh-CN" sz="2200" b="1" baseline="-25000" dirty="0"/>
              <a:t>2</a:t>
            </a:r>
            <a:r>
              <a:rPr lang="en-US" altLang="zh-CN" sz="2200" dirty="0"/>
              <a:t> </a:t>
            </a:r>
            <a:r>
              <a:rPr lang="zh-CN" altLang="en-US" sz="2200" dirty="0"/>
              <a:t>被输入到第</a:t>
            </a:r>
            <a:r>
              <a:rPr lang="en-US" altLang="zh-CN" sz="2200" dirty="0"/>
              <a:t>2 </a:t>
            </a:r>
            <a:r>
              <a:rPr lang="zh-CN" altLang="en-US" sz="2200" dirty="0"/>
              <a:t>个单元，该单元利用上一单元的输出</a:t>
            </a:r>
            <a:r>
              <a:rPr lang="en-US" altLang="zh-CN" sz="2200" b="1" dirty="0"/>
              <a:t>c</a:t>
            </a:r>
            <a:r>
              <a:rPr lang="en-US" altLang="zh-CN" sz="2200" b="1" baseline="-25000" dirty="0"/>
              <a:t>1</a:t>
            </a:r>
            <a:r>
              <a:rPr lang="en-US" altLang="zh-CN" sz="2200" dirty="0"/>
              <a:t> </a:t>
            </a:r>
            <a:r>
              <a:rPr lang="zh-CN" altLang="en-US" sz="2200" dirty="0"/>
              <a:t>和</a:t>
            </a:r>
            <a:r>
              <a:rPr lang="en-US" altLang="zh-CN" sz="2200" b="1" dirty="0"/>
              <a:t>h</a:t>
            </a:r>
            <a:r>
              <a:rPr lang="en-US" altLang="zh-CN" sz="2200" b="1" baseline="-25000" dirty="0"/>
              <a:t>1</a:t>
            </a:r>
            <a:r>
              <a:rPr lang="zh-CN" altLang="en-US" sz="2200" dirty="0"/>
              <a:t>，计算后产生</a:t>
            </a:r>
            <a:r>
              <a:rPr lang="en-US" altLang="zh-CN" sz="2200" b="1" dirty="0"/>
              <a:t>c</a:t>
            </a:r>
            <a:r>
              <a:rPr lang="en-US" altLang="zh-CN" sz="2200" b="1" baseline="-25000" dirty="0"/>
              <a:t>2</a:t>
            </a:r>
            <a:r>
              <a:rPr lang="en-US" altLang="zh-CN" sz="2200" dirty="0"/>
              <a:t> </a:t>
            </a:r>
            <a:r>
              <a:rPr lang="zh-CN" altLang="en-US" sz="2200" dirty="0"/>
              <a:t>和</a:t>
            </a:r>
            <a:r>
              <a:rPr lang="en-US" altLang="zh-CN" sz="2200" b="1" dirty="0"/>
              <a:t>h</a:t>
            </a:r>
            <a:r>
              <a:rPr lang="en-US" altLang="zh-CN" sz="2200" b="1" baseline="-25000" dirty="0"/>
              <a:t>2</a:t>
            </a:r>
            <a:r>
              <a:rPr lang="en-US" altLang="zh-CN" sz="2200" dirty="0"/>
              <a:t> </a:t>
            </a:r>
            <a:r>
              <a:rPr lang="zh-CN" altLang="en-US" sz="2200" dirty="0"/>
              <a:t>并将之输出到下一个单元，同时</a:t>
            </a:r>
            <a:r>
              <a:rPr lang="en-US" altLang="zh-CN" sz="2200" b="1" dirty="0"/>
              <a:t>h</a:t>
            </a:r>
            <a:r>
              <a:rPr lang="en-US" altLang="zh-CN" sz="2200" b="1" baseline="-25000" dirty="0"/>
              <a:t>2</a:t>
            </a:r>
            <a:r>
              <a:rPr lang="en-US" altLang="zh-CN" sz="2200" dirty="0"/>
              <a:t> </a:t>
            </a:r>
            <a:r>
              <a:rPr lang="zh-CN" altLang="en-US" sz="2200" dirty="0"/>
              <a:t>的一个拷贝也会被输出到当前单元的外部；</a:t>
            </a:r>
            <a:r>
              <a:rPr lang="en-US" altLang="zh-CN" sz="2200" dirty="0"/>
              <a:t>…</a:t>
            </a:r>
            <a:r>
              <a:rPr lang="zh-CN" altLang="en-US" sz="2200" dirty="0"/>
              <a:t>，直到第</a:t>
            </a:r>
            <a:r>
              <a:rPr lang="en-US" altLang="zh-CN" sz="2200" dirty="0"/>
              <a:t>n </a:t>
            </a:r>
            <a:r>
              <a:rPr lang="zh-CN" altLang="en-US" sz="2200" dirty="0"/>
              <a:t>个单元，它利用输入</a:t>
            </a:r>
            <a:r>
              <a:rPr lang="en-US" altLang="zh-CN" sz="2200" b="1" dirty="0" err="1"/>
              <a:t>x</a:t>
            </a:r>
            <a:r>
              <a:rPr lang="en-US" altLang="zh-CN" sz="2200" b="1" baseline="-25000" dirty="0" err="1"/>
              <a:t>n</a:t>
            </a:r>
            <a:r>
              <a:rPr lang="en-US" altLang="zh-CN" sz="2200" dirty="0"/>
              <a:t> </a:t>
            </a:r>
            <a:r>
              <a:rPr lang="zh-CN" altLang="en-US" sz="2200" dirty="0"/>
              <a:t>和上一单元的输出</a:t>
            </a:r>
            <a:r>
              <a:rPr lang="en-US" altLang="zh-CN" sz="2200" b="1" dirty="0"/>
              <a:t>c</a:t>
            </a:r>
            <a:r>
              <a:rPr lang="en-US" altLang="zh-CN" sz="2200" b="1" baseline="-25000" dirty="0"/>
              <a:t>n-1</a:t>
            </a:r>
            <a:r>
              <a:rPr lang="en-US" altLang="zh-CN" sz="2200" dirty="0"/>
              <a:t> </a:t>
            </a:r>
            <a:r>
              <a:rPr lang="zh-CN" altLang="en-US" sz="2200" dirty="0"/>
              <a:t>和</a:t>
            </a:r>
            <a:r>
              <a:rPr lang="en-US" altLang="zh-CN" sz="2200" b="1" dirty="0"/>
              <a:t>h</a:t>
            </a:r>
            <a:r>
              <a:rPr lang="en-US" altLang="zh-CN" sz="2200" b="1" baseline="-25000" dirty="0"/>
              <a:t>n-1</a:t>
            </a:r>
            <a:r>
              <a:rPr lang="zh-CN" altLang="en-US" sz="2200" dirty="0"/>
              <a:t>，计算后输出</a:t>
            </a:r>
            <a:r>
              <a:rPr lang="en-US" altLang="zh-CN" sz="2200" b="1" dirty="0" err="1"/>
              <a:t>c</a:t>
            </a:r>
            <a:r>
              <a:rPr lang="en-US" altLang="zh-CN" sz="2200" b="1" baseline="-25000" dirty="0" err="1"/>
              <a:t>n</a:t>
            </a:r>
            <a:r>
              <a:rPr lang="en-US" altLang="zh-CN" sz="2200" b="1" dirty="0"/>
              <a:t> </a:t>
            </a:r>
            <a:r>
              <a:rPr lang="zh-CN" altLang="en-US" sz="2200" dirty="0"/>
              <a:t>和</a:t>
            </a:r>
            <a:r>
              <a:rPr lang="en-US" altLang="zh-CN" sz="2200" b="1" dirty="0" err="1"/>
              <a:t>h</a:t>
            </a:r>
            <a:r>
              <a:rPr lang="en-US" altLang="zh-CN" sz="2200" b="1" baseline="-25000" dirty="0" err="1"/>
              <a:t>n</a:t>
            </a:r>
            <a:r>
              <a:rPr lang="en-US" altLang="zh-CN" sz="2200" b="1" baseline="-25000" dirty="0"/>
              <a:t> </a:t>
            </a:r>
            <a:r>
              <a:rPr lang="zh-CN" altLang="en-US" sz="2200" dirty="0"/>
              <a:t>。</a:t>
            </a:r>
          </a:p>
          <a:p>
            <a:endParaRPr lang="en-US" altLang="zh-CN" sz="800" dirty="0"/>
          </a:p>
        </p:txBody>
      </p:sp>
    </p:spTree>
    <p:extLst>
      <p:ext uri="{BB962C8B-B14F-4D97-AF65-F5344CB8AC3E}">
        <p14:creationId xmlns:p14="http://schemas.microsoft.com/office/powerpoint/2010/main" val="189869219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sp>
        <p:nvSpPr>
          <p:cNvPr id="2" name="矩形 1">
            <a:extLst>
              <a:ext uri="{FF2B5EF4-FFF2-40B4-BE49-F238E27FC236}">
                <a16:creationId xmlns:a16="http://schemas.microsoft.com/office/drawing/2014/main" id="{AFFDA934-7080-4F32-BE1C-AA941D0E0D06}"/>
              </a:ext>
            </a:extLst>
          </p:cNvPr>
          <p:cNvSpPr/>
          <p:nvPr/>
        </p:nvSpPr>
        <p:spPr>
          <a:xfrm>
            <a:off x="491413" y="2053645"/>
            <a:ext cx="10873274" cy="3982885"/>
          </a:xfrm>
          <a:prstGeom prst="rect">
            <a:avLst/>
          </a:prstGeom>
        </p:spPr>
        <p:txBody>
          <a:bodyPr wrap="square">
            <a:spAutoFit/>
          </a:bodyPr>
          <a:lstStyle/>
          <a:p>
            <a:pPr>
              <a:lnSpc>
                <a:spcPts val="3400"/>
              </a:lnSpc>
            </a:pPr>
            <a:r>
              <a:rPr lang="zh-CN" altLang="en-US" sz="2200" dirty="0"/>
              <a:t>在</a:t>
            </a:r>
            <a:r>
              <a:rPr lang="en-US" altLang="zh-CN" sz="2200" dirty="0" err="1"/>
              <a:t>nn.LSTM</a:t>
            </a:r>
            <a:r>
              <a:rPr lang="en-US" altLang="zh-CN" sz="2200" dirty="0"/>
              <a:t> </a:t>
            </a:r>
            <a:r>
              <a:rPr lang="zh-CN" altLang="en-US" sz="2200" dirty="0"/>
              <a:t>中，</a:t>
            </a:r>
            <a:r>
              <a:rPr lang="en-US" altLang="zh-CN" sz="2200" b="1" dirty="0"/>
              <a:t>c</a:t>
            </a:r>
            <a:r>
              <a:rPr lang="en-US" altLang="zh-CN" sz="2200" b="1" baseline="-25000" dirty="0"/>
              <a:t>1</a:t>
            </a:r>
            <a:r>
              <a:rPr lang="en-US" altLang="zh-CN" sz="2200" b="1" dirty="0"/>
              <a:t>, c</a:t>
            </a:r>
            <a:r>
              <a:rPr lang="en-US" altLang="zh-CN" sz="2200" b="1" baseline="-25000" dirty="0"/>
              <a:t>2</a:t>
            </a:r>
            <a:r>
              <a:rPr lang="en-US" altLang="zh-CN" sz="2200" b="1" dirty="0"/>
              <a:t>, …, </a:t>
            </a:r>
            <a:r>
              <a:rPr lang="en-US" altLang="zh-CN" sz="2200" b="1" dirty="0" err="1"/>
              <a:t>c</a:t>
            </a:r>
            <a:r>
              <a:rPr lang="en-US" altLang="zh-CN" sz="2200" b="1" baseline="-25000" dirty="0" err="1"/>
              <a:t>n</a:t>
            </a:r>
            <a:r>
              <a:rPr lang="en-US" altLang="zh-CN" sz="2200" b="1" dirty="0"/>
              <a:t> </a:t>
            </a:r>
            <a:r>
              <a:rPr lang="zh-CN" altLang="en-US" sz="2200" dirty="0"/>
              <a:t>以及</a:t>
            </a:r>
            <a:r>
              <a:rPr lang="en-US" altLang="zh-CN" sz="2200" b="1" dirty="0"/>
              <a:t>h</a:t>
            </a:r>
            <a:r>
              <a:rPr lang="en-US" altLang="zh-CN" sz="2200" b="1" baseline="-25000" dirty="0"/>
              <a:t>1</a:t>
            </a:r>
            <a:r>
              <a:rPr lang="en-US" altLang="zh-CN" sz="2200" b="1" dirty="0"/>
              <a:t>, h</a:t>
            </a:r>
            <a:r>
              <a:rPr lang="en-US" altLang="zh-CN" sz="2200" b="1" baseline="-25000" dirty="0"/>
              <a:t>2</a:t>
            </a:r>
            <a:r>
              <a:rPr lang="en-US" altLang="zh-CN" sz="2200" b="1" dirty="0"/>
              <a:t>, …, </a:t>
            </a:r>
            <a:r>
              <a:rPr lang="en-US" altLang="zh-CN" sz="2200" b="1" dirty="0" err="1"/>
              <a:t>h</a:t>
            </a:r>
            <a:r>
              <a:rPr lang="en-US" altLang="zh-CN" sz="2200" b="1" baseline="-25000" dirty="0" err="1"/>
              <a:t>n</a:t>
            </a:r>
            <a:r>
              <a:rPr lang="en-US" altLang="zh-CN" sz="2200" b="1" dirty="0"/>
              <a:t> </a:t>
            </a:r>
            <a:r>
              <a:rPr lang="zh-CN" altLang="en-US" sz="2200" dirty="0"/>
              <a:t>的形状都是相同的，均为</a:t>
            </a:r>
            <a:r>
              <a:rPr lang="en-US" altLang="zh-CN" sz="2200" dirty="0"/>
              <a:t>(</a:t>
            </a:r>
            <a:r>
              <a:rPr lang="en-US" altLang="zh-CN" sz="2200" dirty="0" err="1"/>
              <a:t>num_layers×bidirections</a:t>
            </a:r>
            <a:r>
              <a:rPr lang="en-US" altLang="zh-CN" sz="2200" dirty="0"/>
              <a:t>, </a:t>
            </a:r>
            <a:r>
              <a:rPr lang="en-US" altLang="zh-CN" sz="2200" dirty="0" err="1"/>
              <a:t>batch_size</a:t>
            </a:r>
            <a:r>
              <a:rPr lang="en-US" altLang="zh-CN" sz="2200" dirty="0"/>
              <a:t>, </a:t>
            </a:r>
            <a:r>
              <a:rPr lang="en-US" altLang="zh-CN" sz="2200" dirty="0" err="1"/>
              <a:t>hidden_size</a:t>
            </a:r>
            <a:r>
              <a:rPr lang="en-US" altLang="zh-CN" sz="2200" dirty="0"/>
              <a:t>)</a:t>
            </a:r>
            <a:r>
              <a:rPr lang="zh-CN" altLang="en-US" sz="2200" dirty="0"/>
              <a:t>，其中如果</a:t>
            </a:r>
            <a:r>
              <a:rPr lang="en-US" altLang="zh-CN" sz="2200" dirty="0"/>
              <a:t>bidirectional=True</a:t>
            </a:r>
            <a:r>
              <a:rPr lang="zh-CN" altLang="en-US" sz="2200" dirty="0"/>
              <a:t>，则</a:t>
            </a:r>
            <a:r>
              <a:rPr lang="en-US" altLang="zh-CN" sz="2200" dirty="0" err="1"/>
              <a:t>bidirections</a:t>
            </a:r>
            <a:r>
              <a:rPr lang="en-US" altLang="zh-CN" sz="2200" dirty="0"/>
              <a:t>=2</a:t>
            </a:r>
            <a:r>
              <a:rPr lang="zh-CN" altLang="en-US" sz="2200" dirty="0"/>
              <a:t>，否则 </a:t>
            </a:r>
            <a:r>
              <a:rPr lang="en-US" altLang="zh-CN" sz="2200" dirty="0" err="1"/>
              <a:t>bidirections</a:t>
            </a:r>
            <a:r>
              <a:rPr lang="en-US" altLang="zh-CN" sz="2200" dirty="0"/>
              <a:t>=1</a:t>
            </a:r>
            <a:r>
              <a:rPr lang="zh-CN" altLang="en-US" sz="2200" dirty="0"/>
              <a:t>（默认值）。</a:t>
            </a:r>
            <a:endParaRPr lang="en-US" altLang="zh-CN" sz="2200" dirty="0"/>
          </a:p>
          <a:p>
            <a:pPr>
              <a:lnSpc>
                <a:spcPts val="3400"/>
              </a:lnSpc>
            </a:pPr>
            <a:endParaRPr lang="en-US" altLang="zh-CN" sz="200" dirty="0"/>
          </a:p>
          <a:p>
            <a:pPr>
              <a:lnSpc>
                <a:spcPts val="3400"/>
              </a:lnSpc>
            </a:pPr>
            <a:r>
              <a:rPr lang="zh-CN" altLang="en-US" sz="2200" dirty="0"/>
              <a:t>张量</a:t>
            </a:r>
            <a:r>
              <a:rPr lang="en-US" altLang="zh-CN" sz="2200" b="1" dirty="0" err="1"/>
              <a:t>h</a:t>
            </a:r>
            <a:r>
              <a:rPr lang="en-US" altLang="zh-CN" sz="2200" b="1" baseline="-25000" dirty="0" err="1"/>
              <a:t>n</a:t>
            </a:r>
            <a:r>
              <a:rPr lang="en-US" altLang="zh-CN" sz="2200" dirty="0"/>
              <a:t> </a:t>
            </a:r>
            <a:r>
              <a:rPr lang="zh-CN" altLang="en-US" sz="2200" dirty="0"/>
              <a:t>和</a:t>
            </a:r>
            <a:r>
              <a:rPr lang="en-US" altLang="zh-CN" sz="2200" b="1" dirty="0" err="1"/>
              <a:t>c</a:t>
            </a:r>
            <a:r>
              <a:rPr lang="en-US" altLang="zh-CN" sz="2200" b="1" baseline="-25000" dirty="0" err="1"/>
              <a:t>n</a:t>
            </a:r>
            <a:r>
              <a:rPr lang="en-US" altLang="zh-CN" sz="2200" b="1" dirty="0"/>
              <a:t> </a:t>
            </a:r>
            <a:r>
              <a:rPr lang="zh-CN" altLang="en-US" sz="2200" dirty="0"/>
              <a:t>实际上分别保存第</a:t>
            </a:r>
            <a:r>
              <a:rPr lang="en-US" altLang="zh-CN" sz="2200" dirty="0"/>
              <a:t>n </a:t>
            </a:r>
            <a:r>
              <a:rPr lang="zh-CN" altLang="en-US" sz="2200" dirty="0"/>
              <a:t>个计算单元的两个输出：</a:t>
            </a:r>
            <a:r>
              <a:rPr lang="en-US" altLang="zh-CN" sz="2200" b="1" dirty="0"/>
              <a:t> </a:t>
            </a:r>
            <a:r>
              <a:rPr lang="en-US" altLang="zh-CN" sz="2200" b="1" dirty="0" err="1"/>
              <a:t>c</a:t>
            </a:r>
            <a:r>
              <a:rPr lang="en-US" altLang="zh-CN" sz="2200" b="1" baseline="-25000" dirty="0" err="1"/>
              <a:t>n</a:t>
            </a:r>
            <a:r>
              <a:rPr lang="en-US" altLang="zh-CN" sz="2200" dirty="0"/>
              <a:t> </a:t>
            </a:r>
            <a:r>
              <a:rPr lang="zh-CN" altLang="en-US" sz="2200" dirty="0"/>
              <a:t>和</a:t>
            </a:r>
            <a:r>
              <a:rPr lang="en-US" altLang="zh-CN" sz="2200" b="1" dirty="0" err="1"/>
              <a:t>h</a:t>
            </a:r>
            <a:r>
              <a:rPr lang="en-US" altLang="zh-CN" sz="2200" b="1" baseline="-25000" dirty="0" err="1"/>
              <a:t>n</a:t>
            </a:r>
            <a:r>
              <a:rPr lang="en-US" altLang="zh-CN" sz="2200" b="1" baseline="-25000" dirty="0"/>
              <a:t> </a:t>
            </a:r>
            <a:r>
              <a:rPr lang="zh-CN" altLang="en-US" sz="2200" dirty="0"/>
              <a:t>。显然，张量</a:t>
            </a:r>
            <a:r>
              <a:rPr lang="en-US" altLang="zh-CN" sz="2200" b="1" dirty="0" err="1"/>
              <a:t>h</a:t>
            </a:r>
            <a:r>
              <a:rPr lang="en-US" altLang="zh-CN" sz="2200" b="1" baseline="-25000" dirty="0" err="1"/>
              <a:t>n</a:t>
            </a:r>
            <a:r>
              <a:rPr lang="en-US" altLang="zh-CN" sz="2200" dirty="0"/>
              <a:t> </a:t>
            </a:r>
            <a:r>
              <a:rPr lang="zh-CN" altLang="en-US" sz="2200" dirty="0"/>
              <a:t>和</a:t>
            </a:r>
            <a:r>
              <a:rPr lang="en-US" altLang="zh-CN" sz="2200" b="1" dirty="0" err="1"/>
              <a:t>c</a:t>
            </a:r>
            <a:r>
              <a:rPr lang="en-US" altLang="zh-CN" sz="2200" b="1" baseline="-25000" dirty="0" err="1"/>
              <a:t>n</a:t>
            </a:r>
            <a:r>
              <a:rPr lang="en-US" altLang="zh-CN" sz="2200" dirty="0"/>
              <a:t> </a:t>
            </a:r>
            <a:r>
              <a:rPr lang="zh-CN" altLang="en-US" sz="2200" dirty="0"/>
              <a:t>的形状也都是</a:t>
            </a:r>
            <a:r>
              <a:rPr lang="en-US" altLang="zh-CN" sz="2200" dirty="0"/>
              <a:t>(</a:t>
            </a:r>
            <a:r>
              <a:rPr lang="en-US" altLang="zh-CN" sz="2200" dirty="0" err="1"/>
              <a:t>num_layers</a:t>
            </a:r>
            <a:r>
              <a:rPr lang="en-US" altLang="zh-CN" sz="2200" dirty="0"/>
              <a:t>× </a:t>
            </a:r>
            <a:r>
              <a:rPr lang="en-US" altLang="zh-CN" sz="2200" dirty="0" err="1"/>
              <a:t>bidirections</a:t>
            </a:r>
            <a:r>
              <a:rPr lang="en-US" altLang="zh-CN" sz="2200" dirty="0"/>
              <a:t>, </a:t>
            </a:r>
            <a:r>
              <a:rPr lang="en-US" altLang="zh-CN" sz="2200" dirty="0" err="1"/>
              <a:t>batch_size</a:t>
            </a:r>
            <a:r>
              <a:rPr lang="en-US" altLang="zh-CN" sz="2200" dirty="0"/>
              <a:t>, </a:t>
            </a:r>
            <a:r>
              <a:rPr lang="en-US" altLang="zh-CN" sz="2200" dirty="0" err="1"/>
              <a:t>hidden_size</a:t>
            </a:r>
            <a:r>
              <a:rPr lang="en-US" altLang="zh-CN" sz="2200" dirty="0"/>
              <a:t>)</a:t>
            </a:r>
            <a:r>
              <a:rPr lang="zh-CN" altLang="en-US" sz="2200" dirty="0"/>
              <a:t>。注意到，每个计算单元都有一个输出</a:t>
            </a:r>
            <a:r>
              <a:rPr lang="en-US" altLang="zh-CN" sz="2200" b="1" dirty="0"/>
              <a:t>h</a:t>
            </a:r>
            <a:r>
              <a:rPr lang="en-US" altLang="zh-CN" sz="2200" b="1" baseline="-25000" dirty="0"/>
              <a:t>i</a:t>
            </a:r>
            <a:r>
              <a:rPr lang="zh-CN" altLang="en-US" sz="2200" dirty="0"/>
              <a:t>（</a:t>
            </a:r>
            <a:r>
              <a:rPr lang="en-US" altLang="zh-CN" sz="2200" dirty="0" err="1"/>
              <a:t>i</a:t>
            </a:r>
            <a:r>
              <a:rPr lang="en-US" altLang="zh-CN" sz="2200" dirty="0"/>
              <a:t> = 1,2,…,n</a:t>
            </a:r>
            <a:r>
              <a:rPr lang="zh-CN" altLang="en-US" sz="2200" dirty="0"/>
              <a:t>），其形状也为</a:t>
            </a:r>
            <a:r>
              <a:rPr lang="en-US" altLang="zh-CN" sz="2200" dirty="0"/>
              <a:t>(</a:t>
            </a:r>
            <a:r>
              <a:rPr lang="en-US" altLang="zh-CN" sz="2200" dirty="0" err="1"/>
              <a:t>num_layers×bidirections</a:t>
            </a:r>
            <a:r>
              <a:rPr lang="en-US" altLang="zh-CN" sz="2200" dirty="0"/>
              <a:t>, </a:t>
            </a:r>
            <a:r>
              <a:rPr lang="en-US" altLang="zh-CN" sz="2200" dirty="0" err="1"/>
              <a:t>batch_size</a:t>
            </a:r>
            <a:r>
              <a:rPr lang="en-US" altLang="zh-CN" sz="2200" dirty="0"/>
              <a:t>, </a:t>
            </a:r>
            <a:r>
              <a:rPr lang="en-US" altLang="zh-CN" sz="2200" dirty="0" err="1"/>
              <a:t>hidden_size</a:t>
            </a:r>
            <a:r>
              <a:rPr lang="en-US" altLang="zh-CN" sz="2200" dirty="0"/>
              <a:t>)</a:t>
            </a:r>
            <a:r>
              <a:rPr lang="zh-CN" altLang="en-US" sz="2200" dirty="0"/>
              <a:t>，保存在张量</a:t>
            </a:r>
            <a:r>
              <a:rPr lang="en-US" altLang="zh-CN" sz="2200" b="1" dirty="0"/>
              <a:t>out</a:t>
            </a:r>
            <a:r>
              <a:rPr lang="en-US" altLang="zh-CN" sz="2200" dirty="0"/>
              <a:t> </a:t>
            </a:r>
            <a:r>
              <a:rPr lang="zh-CN" altLang="en-US" sz="2200" dirty="0"/>
              <a:t>中。因此，张量</a:t>
            </a:r>
            <a:r>
              <a:rPr lang="en-US" altLang="zh-CN" sz="2200" b="1" dirty="0"/>
              <a:t>out</a:t>
            </a:r>
            <a:r>
              <a:rPr lang="en-US" altLang="zh-CN" sz="2200" dirty="0"/>
              <a:t> </a:t>
            </a:r>
            <a:r>
              <a:rPr lang="zh-CN" altLang="en-US" sz="2200" dirty="0"/>
              <a:t>的形状为</a:t>
            </a:r>
            <a:r>
              <a:rPr lang="en-US" altLang="zh-CN" sz="2200" dirty="0"/>
              <a:t>(</a:t>
            </a:r>
            <a:r>
              <a:rPr lang="en-US" altLang="zh-CN" sz="2200" dirty="0" err="1"/>
              <a:t>seq_length</a:t>
            </a:r>
            <a:r>
              <a:rPr lang="en-US" altLang="zh-CN" sz="2200" dirty="0"/>
              <a:t>, </a:t>
            </a:r>
            <a:r>
              <a:rPr lang="en-US" altLang="zh-CN" sz="2200" dirty="0" err="1"/>
              <a:t>batch_size</a:t>
            </a:r>
            <a:r>
              <a:rPr lang="en-US" altLang="zh-CN" sz="2200" dirty="0"/>
              <a:t>, </a:t>
            </a:r>
            <a:r>
              <a:rPr lang="en-US" altLang="zh-CN" sz="2200" dirty="0" err="1"/>
              <a:t>hidden_size×bidirections</a:t>
            </a:r>
            <a:r>
              <a:rPr lang="en-US" altLang="zh-CN" sz="2200" dirty="0"/>
              <a:t>)</a:t>
            </a:r>
            <a:endParaRPr lang="en-US" altLang="zh-CN" sz="800" dirty="0"/>
          </a:p>
        </p:txBody>
      </p:sp>
    </p:spTree>
    <p:extLst>
      <p:ext uri="{BB962C8B-B14F-4D97-AF65-F5344CB8AC3E}">
        <p14:creationId xmlns:p14="http://schemas.microsoft.com/office/powerpoint/2010/main" val="105456440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pic>
        <p:nvPicPr>
          <p:cNvPr id="2" name="图片 1">
            <a:extLst>
              <a:ext uri="{FF2B5EF4-FFF2-40B4-BE49-F238E27FC236}">
                <a16:creationId xmlns:a16="http://schemas.microsoft.com/office/drawing/2014/main" id="{68042C8D-A0C1-4AEC-90F0-B7D7FA7FC8B1}"/>
              </a:ext>
            </a:extLst>
          </p:cNvPr>
          <p:cNvPicPr>
            <a:picLocks noChangeAspect="1"/>
          </p:cNvPicPr>
          <p:nvPr/>
        </p:nvPicPr>
        <p:blipFill>
          <a:blip r:embed="rId3"/>
          <a:stretch>
            <a:fillRect/>
          </a:stretch>
        </p:blipFill>
        <p:spPr>
          <a:xfrm>
            <a:off x="1965682" y="3650116"/>
            <a:ext cx="8633859" cy="3207884"/>
          </a:xfrm>
          <a:prstGeom prst="rect">
            <a:avLst/>
          </a:prstGeom>
        </p:spPr>
      </p:pic>
      <p:sp>
        <p:nvSpPr>
          <p:cNvPr id="3" name="矩形 2">
            <a:extLst>
              <a:ext uri="{FF2B5EF4-FFF2-40B4-BE49-F238E27FC236}">
                <a16:creationId xmlns:a16="http://schemas.microsoft.com/office/drawing/2014/main" id="{C74AC90B-A7A4-43B3-9A74-ACFFC57403AB}"/>
              </a:ext>
            </a:extLst>
          </p:cNvPr>
          <p:cNvSpPr/>
          <p:nvPr/>
        </p:nvSpPr>
        <p:spPr>
          <a:xfrm>
            <a:off x="289671" y="1747445"/>
            <a:ext cx="11373593" cy="1995162"/>
          </a:xfrm>
          <a:prstGeom prst="rect">
            <a:avLst/>
          </a:prstGeom>
        </p:spPr>
        <p:txBody>
          <a:bodyPr wrap="square">
            <a:spAutoFit/>
          </a:bodyPr>
          <a:lstStyle/>
          <a:p>
            <a:pPr>
              <a:lnSpc>
                <a:spcPts val="3000"/>
              </a:lnSpc>
            </a:pPr>
            <a:r>
              <a:rPr lang="zh-CN" altLang="en-US" sz="2200" dirty="0"/>
              <a:t>先考虑最简单和最常用的情况。假设</a:t>
            </a:r>
            <a:r>
              <a:rPr lang="en-US" altLang="zh-CN" sz="2200" dirty="0" err="1"/>
              <a:t>num_layers</a:t>
            </a:r>
            <a:r>
              <a:rPr lang="en-US" altLang="zh-CN" sz="2200" dirty="0"/>
              <a:t> = 1, bidirectional=False</a:t>
            </a:r>
            <a:r>
              <a:rPr lang="zh-CN" altLang="en-US" sz="2200" dirty="0"/>
              <a:t>，即假设</a:t>
            </a:r>
            <a:r>
              <a:rPr lang="en-US" altLang="zh-CN" sz="2200" dirty="0"/>
              <a:t>LSTM</a:t>
            </a:r>
            <a:r>
              <a:rPr lang="zh-CN" altLang="en-US" sz="2200" dirty="0"/>
              <a:t>是单层、单向的（这也是默认和最简单的结构），则</a:t>
            </a:r>
            <a:r>
              <a:rPr lang="en-US" altLang="zh-CN" sz="2200" b="1" dirty="0"/>
              <a:t>c</a:t>
            </a:r>
            <a:r>
              <a:rPr lang="en-US" altLang="zh-CN" sz="2200" b="1" baseline="-25000" dirty="0"/>
              <a:t>1</a:t>
            </a:r>
            <a:r>
              <a:rPr lang="en-US" altLang="zh-CN" sz="2200" b="1" dirty="0"/>
              <a:t>, c</a:t>
            </a:r>
            <a:r>
              <a:rPr lang="en-US" altLang="zh-CN" sz="2200" b="1" baseline="-25000" dirty="0"/>
              <a:t>2</a:t>
            </a:r>
            <a:r>
              <a:rPr lang="en-US" altLang="zh-CN" sz="2200" b="1" dirty="0"/>
              <a:t>, …, </a:t>
            </a:r>
            <a:r>
              <a:rPr lang="en-US" altLang="zh-CN" sz="2200" b="1" dirty="0" err="1"/>
              <a:t>c</a:t>
            </a:r>
            <a:r>
              <a:rPr lang="en-US" altLang="zh-CN" sz="2200" b="1" baseline="-25000" dirty="0" err="1"/>
              <a:t>n</a:t>
            </a:r>
            <a:r>
              <a:rPr lang="zh-CN" altLang="en-US" sz="2200" dirty="0"/>
              <a:t>、</a:t>
            </a:r>
            <a:r>
              <a:rPr lang="en-US" altLang="zh-CN" sz="2200" b="1" dirty="0"/>
              <a:t>h</a:t>
            </a:r>
            <a:r>
              <a:rPr lang="en-US" altLang="zh-CN" sz="2200" b="1" baseline="-25000" dirty="0"/>
              <a:t>1</a:t>
            </a:r>
            <a:r>
              <a:rPr lang="en-US" altLang="zh-CN" sz="2200" b="1" dirty="0"/>
              <a:t>, h</a:t>
            </a:r>
            <a:r>
              <a:rPr lang="en-US" altLang="zh-CN" sz="2200" b="1" baseline="-25000" dirty="0"/>
              <a:t>2</a:t>
            </a:r>
            <a:r>
              <a:rPr lang="en-US" altLang="zh-CN" sz="2200" b="1" dirty="0"/>
              <a:t>, …, </a:t>
            </a:r>
            <a:r>
              <a:rPr lang="en-US" altLang="zh-CN" sz="2200" b="1" dirty="0" err="1"/>
              <a:t>h</a:t>
            </a:r>
            <a:r>
              <a:rPr lang="en-US" altLang="zh-CN" sz="2200" b="1" baseline="-25000" dirty="0" err="1"/>
              <a:t>n</a:t>
            </a:r>
            <a:r>
              <a:rPr lang="en-US" altLang="zh-CN" sz="2200" b="1" dirty="0"/>
              <a:t> </a:t>
            </a:r>
            <a:r>
              <a:rPr lang="zh-CN" altLang="en-US" sz="2200" dirty="0"/>
              <a:t>以及张量</a:t>
            </a:r>
            <a:r>
              <a:rPr lang="en-US" altLang="zh-CN" sz="2200" b="1" dirty="0" err="1"/>
              <a:t>h</a:t>
            </a:r>
            <a:r>
              <a:rPr lang="en-US" altLang="zh-CN" sz="2200" b="1" baseline="-25000" dirty="0" err="1"/>
              <a:t>n</a:t>
            </a:r>
            <a:r>
              <a:rPr lang="zh-CN" altLang="en-US" sz="2200" dirty="0"/>
              <a:t>和</a:t>
            </a:r>
            <a:r>
              <a:rPr lang="en-US" altLang="zh-CN" sz="2200" b="1" dirty="0" err="1"/>
              <a:t>c</a:t>
            </a:r>
            <a:r>
              <a:rPr lang="en-US" altLang="zh-CN" sz="2200" b="1" baseline="-25000" dirty="0" err="1"/>
              <a:t>n</a:t>
            </a:r>
            <a:r>
              <a:rPr lang="en-US" altLang="zh-CN" sz="2200" dirty="0"/>
              <a:t> </a:t>
            </a:r>
            <a:r>
              <a:rPr lang="zh-CN" altLang="en-US" sz="2200" dirty="0"/>
              <a:t>的形状均为</a:t>
            </a:r>
            <a:r>
              <a:rPr lang="en-US" altLang="zh-CN" sz="2200" dirty="0"/>
              <a:t>(1, </a:t>
            </a:r>
            <a:r>
              <a:rPr lang="en-US" altLang="zh-CN" sz="2200" dirty="0" err="1"/>
              <a:t>batch_size</a:t>
            </a:r>
            <a:r>
              <a:rPr lang="en-US" altLang="zh-CN" sz="2200" dirty="0"/>
              <a:t>, </a:t>
            </a:r>
            <a:r>
              <a:rPr lang="en-US" altLang="zh-CN" sz="2200" dirty="0" err="1"/>
              <a:t>hidden_size</a:t>
            </a:r>
            <a:r>
              <a:rPr lang="en-US" altLang="zh-CN" sz="2200" dirty="0"/>
              <a:t>)</a:t>
            </a:r>
            <a:r>
              <a:rPr lang="zh-CN" altLang="en-US" sz="2200" dirty="0"/>
              <a:t>，张量</a:t>
            </a:r>
            <a:r>
              <a:rPr lang="en-US" altLang="zh-CN" sz="2200" dirty="0"/>
              <a:t>out </a:t>
            </a:r>
            <a:r>
              <a:rPr lang="zh-CN" altLang="en-US" sz="2200" dirty="0"/>
              <a:t>的形状为</a:t>
            </a:r>
            <a:r>
              <a:rPr lang="en-US" altLang="zh-CN" sz="2200" dirty="0"/>
              <a:t>(</a:t>
            </a:r>
            <a:r>
              <a:rPr lang="en-US" altLang="zh-CN" sz="2200" dirty="0" err="1"/>
              <a:t>seq_length</a:t>
            </a:r>
            <a:r>
              <a:rPr lang="en-US" altLang="zh-CN" sz="2200" dirty="0"/>
              <a:t>, </a:t>
            </a:r>
            <a:r>
              <a:rPr lang="en-US" altLang="zh-CN" sz="2200" dirty="0" err="1"/>
              <a:t>batch_size,hidden_size</a:t>
            </a:r>
            <a:r>
              <a:rPr lang="en-US" altLang="zh-CN" sz="2200" dirty="0"/>
              <a:t>)</a:t>
            </a:r>
            <a:r>
              <a:rPr lang="zh-CN" altLang="en-US" sz="2200" dirty="0"/>
              <a:t>。对比这两种形状可以推知，每个计算单元的输出</a:t>
            </a:r>
            <a:r>
              <a:rPr lang="en-US" altLang="zh-CN" sz="2200" b="1" dirty="0"/>
              <a:t>h</a:t>
            </a:r>
            <a:r>
              <a:rPr lang="en-US" altLang="zh-CN" sz="2200" b="1" baseline="-25000" dirty="0"/>
              <a:t>i</a:t>
            </a:r>
            <a:r>
              <a:rPr lang="zh-CN" altLang="en-US" sz="2200" dirty="0"/>
              <a:t>（</a:t>
            </a:r>
            <a:r>
              <a:rPr lang="en-US" altLang="zh-CN" sz="2200" dirty="0" err="1"/>
              <a:t>i</a:t>
            </a:r>
            <a:r>
              <a:rPr lang="en-US" altLang="zh-CN" sz="2200" dirty="0"/>
              <a:t> = 1,2,…,n</a:t>
            </a:r>
            <a:r>
              <a:rPr lang="zh-CN" altLang="en-US" sz="2200" dirty="0"/>
              <a:t>）“堆叠”在一起就得到张量</a:t>
            </a:r>
            <a:r>
              <a:rPr lang="en-US" altLang="zh-CN" sz="2200" dirty="0"/>
              <a:t>out</a:t>
            </a:r>
            <a:r>
              <a:rPr lang="zh-CN" altLang="en-US" sz="2200" dirty="0"/>
              <a:t>，这种关系可从下图</a:t>
            </a:r>
            <a:r>
              <a:rPr lang="en-US" altLang="zh-CN" sz="2200" dirty="0"/>
              <a:t> </a:t>
            </a:r>
            <a:r>
              <a:rPr lang="zh-CN" altLang="en-US" sz="2200" dirty="0"/>
              <a:t>体会到。</a:t>
            </a:r>
          </a:p>
        </p:txBody>
      </p:sp>
    </p:spTree>
    <p:extLst>
      <p:ext uri="{BB962C8B-B14F-4D97-AF65-F5344CB8AC3E}">
        <p14:creationId xmlns:p14="http://schemas.microsoft.com/office/powerpoint/2010/main" val="378050888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sp>
        <p:nvSpPr>
          <p:cNvPr id="2" name="矩形 1">
            <a:extLst>
              <a:ext uri="{FF2B5EF4-FFF2-40B4-BE49-F238E27FC236}">
                <a16:creationId xmlns:a16="http://schemas.microsoft.com/office/drawing/2014/main" id="{79605451-9D4C-46DE-AB9C-76E031CE0879}"/>
              </a:ext>
            </a:extLst>
          </p:cNvPr>
          <p:cNvSpPr/>
          <p:nvPr/>
        </p:nvSpPr>
        <p:spPr>
          <a:xfrm>
            <a:off x="394338" y="1859447"/>
            <a:ext cx="11207004" cy="430887"/>
          </a:xfrm>
          <a:prstGeom prst="rect">
            <a:avLst/>
          </a:prstGeom>
        </p:spPr>
        <p:txBody>
          <a:bodyPr wrap="square">
            <a:spAutoFit/>
          </a:bodyPr>
          <a:lstStyle/>
          <a:p>
            <a:r>
              <a:rPr lang="zh-CN" altLang="en-US" sz="2200" dirty="0"/>
              <a:t>下面代码按第一维获取张量</a:t>
            </a:r>
            <a:r>
              <a:rPr lang="en-US" altLang="zh-CN" sz="2200" dirty="0"/>
              <a:t>out </a:t>
            </a:r>
            <a:r>
              <a:rPr lang="zh-CN" altLang="en-US" sz="2200" dirty="0"/>
              <a:t>中的最后一个元素（张量），然后和张量</a:t>
            </a:r>
            <a:r>
              <a:rPr lang="en-US" altLang="zh-CN" sz="2200" b="1" dirty="0" err="1"/>
              <a:t>h</a:t>
            </a:r>
            <a:r>
              <a:rPr lang="en-US" altLang="zh-CN" sz="2200" b="1" baseline="-25000" dirty="0" err="1"/>
              <a:t>n</a:t>
            </a:r>
            <a:r>
              <a:rPr lang="en-US" altLang="zh-CN" sz="2200" dirty="0"/>
              <a:t> </a:t>
            </a:r>
            <a:r>
              <a:rPr lang="zh-CN" altLang="en-US" sz="2200" dirty="0"/>
              <a:t>相对比：</a:t>
            </a:r>
          </a:p>
        </p:txBody>
      </p:sp>
      <p:sp>
        <p:nvSpPr>
          <p:cNvPr id="3" name="矩形 2">
            <a:extLst>
              <a:ext uri="{FF2B5EF4-FFF2-40B4-BE49-F238E27FC236}">
                <a16:creationId xmlns:a16="http://schemas.microsoft.com/office/drawing/2014/main" id="{D427D5DB-8673-4141-9CE0-7C55E1E49FFD}"/>
              </a:ext>
            </a:extLst>
          </p:cNvPr>
          <p:cNvSpPr/>
          <p:nvPr/>
        </p:nvSpPr>
        <p:spPr>
          <a:xfrm>
            <a:off x="590609" y="2208565"/>
            <a:ext cx="10635538" cy="2800767"/>
          </a:xfrm>
          <a:prstGeom prst="rect">
            <a:avLst/>
          </a:prstGeom>
        </p:spPr>
        <p:txBody>
          <a:bodyPr wrap="square">
            <a:spAutoFit/>
          </a:bodyPr>
          <a:lstStyle/>
          <a:p>
            <a:r>
              <a:rPr lang="en-US" altLang="zh-CN" sz="2200" dirty="0" err="1">
                <a:solidFill>
                  <a:srgbClr val="00B050"/>
                </a:solidFill>
              </a:rPr>
              <a:t>lstm</a:t>
            </a:r>
            <a:r>
              <a:rPr lang="en-US" altLang="zh-CN" sz="2200" dirty="0">
                <a:solidFill>
                  <a:srgbClr val="00B050"/>
                </a:solidFill>
              </a:rPr>
              <a:t> = </a:t>
            </a:r>
            <a:r>
              <a:rPr lang="en-US" altLang="zh-CN" sz="2200" dirty="0" err="1">
                <a:solidFill>
                  <a:srgbClr val="00B050"/>
                </a:solidFill>
              </a:rPr>
              <a:t>torch.nn.LSTM</a:t>
            </a:r>
            <a:r>
              <a:rPr lang="en-US" altLang="zh-CN" sz="2200" dirty="0">
                <a:solidFill>
                  <a:srgbClr val="00B050"/>
                </a:solidFill>
              </a:rPr>
              <a:t>(</a:t>
            </a:r>
            <a:r>
              <a:rPr lang="en-US" altLang="zh-CN" sz="2200" dirty="0" err="1">
                <a:solidFill>
                  <a:srgbClr val="00B050"/>
                </a:solidFill>
              </a:rPr>
              <a:t>input_size</a:t>
            </a:r>
            <a:r>
              <a:rPr lang="en-US" altLang="zh-CN" sz="2200" dirty="0">
                <a:solidFill>
                  <a:srgbClr val="00B050"/>
                </a:solidFill>
              </a:rPr>
              <a:t>=200, </a:t>
            </a:r>
            <a:r>
              <a:rPr lang="en-US" altLang="zh-CN" sz="2200" dirty="0" err="1">
                <a:solidFill>
                  <a:srgbClr val="00B050"/>
                </a:solidFill>
              </a:rPr>
              <a:t>hidden_size</a:t>
            </a:r>
            <a:r>
              <a:rPr lang="en-US" altLang="zh-CN" sz="2200" dirty="0">
                <a:solidFill>
                  <a:srgbClr val="00B050"/>
                </a:solidFill>
              </a:rPr>
              <a:t>=120, </a:t>
            </a:r>
            <a:r>
              <a:rPr lang="en-US" altLang="zh-CN" sz="2200" dirty="0" err="1">
                <a:solidFill>
                  <a:srgbClr val="00B050"/>
                </a:solidFill>
              </a:rPr>
              <a:t>num_layers</a:t>
            </a:r>
            <a:r>
              <a:rPr lang="en-US" altLang="zh-CN" sz="2200" dirty="0">
                <a:solidFill>
                  <a:srgbClr val="00B050"/>
                </a:solidFill>
              </a:rPr>
              <a:t>=1, \  </a:t>
            </a:r>
          </a:p>
          <a:p>
            <a:r>
              <a:rPr lang="en-US" altLang="zh-CN" sz="2200" dirty="0">
                <a:solidFill>
                  <a:srgbClr val="00B050"/>
                </a:solidFill>
              </a:rPr>
              <a:t>                                  </a:t>
            </a:r>
            <a:r>
              <a:rPr lang="en-US" altLang="zh-CN" sz="2200" dirty="0" err="1">
                <a:solidFill>
                  <a:srgbClr val="00B050"/>
                </a:solidFill>
              </a:rPr>
              <a:t>batch_first</a:t>
            </a:r>
            <a:r>
              <a:rPr lang="en-US" altLang="zh-CN" sz="2200" dirty="0">
                <a:solidFill>
                  <a:srgbClr val="00B050"/>
                </a:solidFill>
              </a:rPr>
              <a:t>=False, bidirectional=False, bias=True)  </a:t>
            </a:r>
          </a:p>
          <a:p>
            <a:r>
              <a:rPr lang="en-US" altLang="zh-CN" sz="2200" dirty="0">
                <a:solidFill>
                  <a:srgbClr val="00B050"/>
                </a:solidFill>
              </a:rPr>
              <a:t>x = </a:t>
            </a:r>
            <a:r>
              <a:rPr lang="en-US" altLang="zh-CN" sz="2200" dirty="0" err="1">
                <a:solidFill>
                  <a:srgbClr val="00B050"/>
                </a:solidFill>
              </a:rPr>
              <a:t>torch.randn</a:t>
            </a:r>
            <a:r>
              <a:rPr lang="en-US" altLang="zh-CN" sz="2200" dirty="0">
                <a:solidFill>
                  <a:srgbClr val="00B050"/>
                </a:solidFill>
              </a:rPr>
              <a:t>(30,128,200) #</a:t>
            </a:r>
            <a:r>
              <a:rPr lang="zh-CN" altLang="en-US" sz="2200" dirty="0">
                <a:solidFill>
                  <a:srgbClr val="00B050"/>
                </a:solidFill>
              </a:rPr>
              <a:t>随机生成输入张量</a:t>
            </a:r>
            <a:r>
              <a:rPr lang="en-US" altLang="zh-CN" sz="2200" dirty="0">
                <a:solidFill>
                  <a:srgbClr val="00B050"/>
                </a:solidFill>
              </a:rPr>
              <a:t>x  </a:t>
            </a:r>
          </a:p>
          <a:p>
            <a:r>
              <a:rPr lang="en-US" altLang="zh-CN" sz="2200" dirty="0">
                <a:solidFill>
                  <a:srgbClr val="00B050"/>
                </a:solidFill>
              </a:rPr>
              <a:t>out, (</a:t>
            </a:r>
            <a:r>
              <a:rPr lang="en-US" altLang="zh-CN" sz="2200" dirty="0" err="1">
                <a:solidFill>
                  <a:srgbClr val="00B050"/>
                </a:solidFill>
              </a:rPr>
              <a:t>hn</a:t>
            </a:r>
            <a:r>
              <a:rPr lang="en-US" altLang="zh-CN" sz="2200" dirty="0">
                <a:solidFill>
                  <a:srgbClr val="00B050"/>
                </a:solidFill>
              </a:rPr>
              <a:t>, </a:t>
            </a:r>
            <a:r>
              <a:rPr lang="en-US" altLang="zh-CN" sz="2200" dirty="0" err="1">
                <a:solidFill>
                  <a:srgbClr val="00B050"/>
                </a:solidFill>
              </a:rPr>
              <a:t>cn</a:t>
            </a:r>
            <a:r>
              <a:rPr lang="en-US" altLang="zh-CN" sz="2200" dirty="0">
                <a:solidFill>
                  <a:srgbClr val="00B050"/>
                </a:solidFill>
              </a:rPr>
              <a:t>) = </a:t>
            </a:r>
            <a:r>
              <a:rPr lang="en-US" altLang="zh-CN" sz="2200" dirty="0" err="1">
                <a:solidFill>
                  <a:srgbClr val="00B050"/>
                </a:solidFill>
              </a:rPr>
              <a:t>lstm</a:t>
            </a:r>
            <a:r>
              <a:rPr lang="en-US" altLang="zh-CN" sz="2200" dirty="0">
                <a:solidFill>
                  <a:srgbClr val="00B050"/>
                </a:solidFill>
              </a:rPr>
              <a:t>(x) #</a:t>
            </a:r>
            <a:r>
              <a:rPr lang="zh-CN" altLang="en-US" sz="2200" dirty="0">
                <a:solidFill>
                  <a:srgbClr val="00B050"/>
                </a:solidFill>
              </a:rPr>
              <a:t>调用</a:t>
            </a:r>
            <a:r>
              <a:rPr lang="en-US" altLang="zh-CN" sz="2200" dirty="0">
                <a:solidFill>
                  <a:srgbClr val="00B050"/>
                </a:solidFill>
              </a:rPr>
              <a:t>LSTM </a:t>
            </a:r>
            <a:r>
              <a:rPr lang="zh-CN" altLang="en-US" sz="2200" dirty="0">
                <a:solidFill>
                  <a:srgbClr val="00B050"/>
                </a:solidFill>
              </a:rPr>
              <a:t>对象</a:t>
            </a:r>
            <a:r>
              <a:rPr lang="en-US" altLang="zh-CN" sz="2200" dirty="0" err="1">
                <a:solidFill>
                  <a:srgbClr val="00B050"/>
                </a:solidFill>
              </a:rPr>
              <a:t>lstm</a:t>
            </a:r>
            <a:r>
              <a:rPr lang="en-US" altLang="zh-CN" sz="2200" dirty="0">
                <a:solidFill>
                  <a:srgbClr val="00B050"/>
                </a:solidFill>
              </a:rPr>
              <a:t>  </a:t>
            </a:r>
          </a:p>
          <a:p>
            <a:r>
              <a:rPr lang="en-US" altLang="zh-CN" sz="2200" dirty="0">
                <a:solidFill>
                  <a:srgbClr val="00B050"/>
                </a:solidFill>
              </a:rPr>
              <a:t>print(</a:t>
            </a:r>
            <a:r>
              <a:rPr lang="en-US" altLang="zh-CN" sz="2200" dirty="0" err="1">
                <a:solidFill>
                  <a:srgbClr val="00B050"/>
                </a:solidFill>
              </a:rPr>
              <a:t>x.shape</a:t>
            </a:r>
            <a:r>
              <a:rPr lang="en-US" altLang="zh-CN" sz="2200" dirty="0">
                <a:solidFill>
                  <a:srgbClr val="00B050"/>
                </a:solidFill>
              </a:rPr>
              <a:t>) #</a:t>
            </a:r>
            <a:r>
              <a:rPr lang="zh-CN" altLang="en-US" sz="2200" dirty="0">
                <a:solidFill>
                  <a:srgbClr val="00B050"/>
                </a:solidFill>
              </a:rPr>
              <a:t>输出各张量的形状  </a:t>
            </a:r>
          </a:p>
          <a:p>
            <a:r>
              <a:rPr lang="en-US" altLang="zh-CN" sz="2200" dirty="0">
                <a:solidFill>
                  <a:srgbClr val="00B050"/>
                </a:solidFill>
              </a:rPr>
              <a:t>print(</a:t>
            </a:r>
            <a:r>
              <a:rPr lang="en-US" altLang="zh-CN" sz="2200" dirty="0" err="1">
                <a:solidFill>
                  <a:srgbClr val="00B050"/>
                </a:solidFill>
              </a:rPr>
              <a:t>out.shape</a:t>
            </a:r>
            <a:r>
              <a:rPr lang="en-US" altLang="zh-CN" sz="2200" dirty="0">
                <a:solidFill>
                  <a:srgbClr val="00B050"/>
                </a:solidFill>
              </a:rPr>
              <a:t>, </a:t>
            </a:r>
            <a:r>
              <a:rPr lang="en-US" altLang="zh-CN" sz="2200" dirty="0" err="1">
                <a:solidFill>
                  <a:srgbClr val="00B050"/>
                </a:solidFill>
              </a:rPr>
              <a:t>hn.shape,cn.shape</a:t>
            </a:r>
            <a:r>
              <a:rPr lang="en-US" altLang="zh-CN" sz="2200" dirty="0">
                <a:solidFill>
                  <a:srgbClr val="00B050"/>
                </a:solidFill>
              </a:rPr>
              <a:t>)  </a:t>
            </a:r>
          </a:p>
          <a:p>
            <a:r>
              <a:rPr lang="en-US" altLang="zh-CN" sz="2200" dirty="0">
                <a:solidFill>
                  <a:srgbClr val="00B050"/>
                </a:solidFill>
              </a:rPr>
              <a:t>t = out[29,:,:].</a:t>
            </a:r>
            <a:r>
              <a:rPr lang="en-US" altLang="zh-CN" sz="2200" dirty="0" err="1">
                <a:solidFill>
                  <a:srgbClr val="00B050"/>
                </a:solidFill>
              </a:rPr>
              <a:t>unsqueeze</a:t>
            </a:r>
            <a:r>
              <a:rPr lang="en-US" altLang="zh-CN" sz="2200" dirty="0">
                <a:solidFill>
                  <a:srgbClr val="00B050"/>
                </a:solidFill>
              </a:rPr>
              <a:t>(0) #</a:t>
            </a:r>
            <a:r>
              <a:rPr lang="zh-CN" altLang="en-US" sz="2200" dirty="0">
                <a:solidFill>
                  <a:srgbClr val="00B050"/>
                </a:solidFill>
              </a:rPr>
              <a:t>（按第一维）获取张量</a:t>
            </a:r>
            <a:r>
              <a:rPr lang="en-US" altLang="zh-CN" sz="2200" dirty="0">
                <a:solidFill>
                  <a:srgbClr val="00B050"/>
                </a:solidFill>
              </a:rPr>
              <a:t>out </a:t>
            </a:r>
            <a:r>
              <a:rPr lang="zh-CN" altLang="en-US" sz="2200" dirty="0">
                <a:solidFill>
                  <a:srgbClr val="00B050"/>
                </a:solidFill>
              </a:rPr>
              <a:t>中的最后一个元素（即</a:t>
            </a:r>
            <a:r>
              <a:rPr lang="en-US" altLang="zh-CN" sz="2200" dirty="0" err="1">
                <a:solidFill>
                  <a:srgbClr val="00B050"/>
                </a:solidFill>
              </a:rPr>
              <a:t>hn</a:t>
            </a:r>
            <a:r>
              <a:rPr lang="zh-CN" altLang="en-US" sz="2200" dirty="0">
                <a:solidFill>
                  <a:srgbClr val="00B050"/>
                </a:solidFill>
              </a:rPr>
              <a:t>）  </a:t>
            </a:r>
            <a:endParaRPr lang="en-US" altLang="zh-CN" sz="2200" dirty="0">
              <a:solidFill>
                <a:srgbClr val="00B050"/>
              </a:solidFill>
            </a:endParaRPr>
          </a:p>
          <a:p>
            <a:r>
              <a:rPr lang="en-US" altLang="zh-CN" sz="2200" dirty="0">
                <a:solidFill>
                  <a:srgbClr val="00B050"/>
                </a:solidFill>
              </a:rPr>
              <a:t>print('</a:t>
            </a:r>
            <a:r>
              <a:rPr lang="zh-CN" altLang="en-US" sz="2200" dirty="0">
                <a:solidFill>
                  <a:srgbClr val="00B050"/>
                </a:solidFill>
              </a:rPr>
              <a:t>判断两个张量是否相等？</a:t>
            </a:r>
            <a:r>
              <a:rPr lang="en-US" altLang="zh-CN" sz="2200" dirty="0">
                <a:solidFill>
                  <a:srgbClr val="00B050"/>
                </a:solidFill>
              </a:rPr>
              <a:t>', '</a:t>
            </a:r>
            <a:r>
              <a:rPr lang="zh-CN" altLang="en-US" sz="2200" dirty="0">
                <a:solidFill>
                  <a:srgbClr val="00B050"/>
                </a:solidFill>
              </a:rPr>
              <a:t>相等</a:t>
            </a:r>
            <a:r>
              <a:rPr lang="en-US" altLang="zh-CN" sz="2200" dirty="0">
                <a:solidFill>
                  <a:srgbClr val="00B050"/>
                </a:solidFill>
              </a:rPr>
              <a:t>'</a:t>
            </a:r>
            <a:r>
              <a:rPr lang="zh-CN" altLang="en-US" sz="2200" dirty="0">
                <a:solidFill>
                  <a:srgbClr val="00B050"/>
                </a:solidFill>
              </a:rPr>
              <a:t> </a:t>
            </a:r>
            <a:r>
              <a:rPr lang="en-US" altLang="zh-CN" sz="2200" dirty="0">
                <a:solidFill>
                  <a:srgbClr val="00B050"/>
                </a:solidFill>
              </a:rPr>
              <a:t>if </a:t>
            </a:r>
            <a:r>
              <a:rPr lang="en-US" altLang="zh-CN" sz="2200" dirty="0" err="1">
                <a:solidFill>
                  <a:srgbClr val="00B050"/>
                </a:solidFill>
              </a:rPr>
              <a:t>t.equal</a:t>
            </a:r>
            <a:r>
              <a:rPr lang="en-US" altLang="zh-CN" sz="2200" dirty="0">
                <a:solidFill>
                  <a:srgbClr val="00B050"/>
                </a:solidFill>
              </a:rPr>
              <a:t>(</a:t>
            </a:r>
            <a:r>
              <a:rPr lang="en-US" altLang="zh-CN" sz="2200" dirty="0" err="1">
                <a:solidFill>
                  <a:srgbClr val="00B050"/>
                </a:solidFill>
              </a:rPr>
              <a:t>hn</a:t>
            </a:r>
            <a:r>
              <a:rPr lang="en-US" altLang="zh-CN" sz="2200" dirty="0">
                <a:solidFill>
                  <a:srgbClr val="00B050"/>
                </a:solidFill>
              </a:rPr>
              <a:t>) else '</a:t>
            </a:r>
            <a:r>
              <a:rPr lang="zh-CN" altLang="en-US" sz="2200" dirty="0">
                <a:solidFill>
                  <a:srgbClr val="00B050"/>
                </a:solidFill>
              </a:rPr>
              <a:t>不相等</a:t>
            </a:r>
            <a:r>
              <a:rPr lang="en-US" altLang="zh-CN" sz="2200" dirty="0">
                <a:solidFill>
                  <a:srgbClr val="00B050"/>
                </a:solidFill>
              </a:rPr>
              <a:t>')</a:t>
            </a:r>
            <a:endParaRPr lang="zh-CN" altLang="en-US" sz="2200" dirty="0">
              <a:solidFill>
                <a:srgbClr val="00B050"/>
              </a:solidFill>
            </a:endParaRPr>
          </a:p>
        </p:txBody>
      </p:sp>
      <p:sp>
        <p:nvSpPr>
          <p:cNvPr id="4" name="矩形 3">
            <a:extLst>
              <a:ext uri="{FF2B5EF4-FFF2-40B4-BE49-F238E27FC236}">
                <a16:creationId xmlns:a16="http://schemas.microsoft.com/office/drawing/2014/main" id="{6D90A635-7D74-415E-95F8-7D70C0018DD6}"/>
              </a:ext>
            </a:extLst>
          </p:cNvPr>
          <p:cNvSpPr/>
          <p:nvPr/>
        </p:nvSpPr>
        <p:spPr>
          <a:xfrm>
            <a:off x="394338" y="5023254"/>
            <a:ext cx="4134465" cy="430887"/>
          </a:xfrm>
          <a:prstGeom prst="rect">
            <a:avLst/>
          </a:prstGeom>
        </p:spPr>
        <p:txBody>
          <a:bodyPr wrap="none">
            <a:spAutoFit/>
          </a:bodyPr>
          <a:lstStyle/>
          <a:p>
            <a:r>
              <a:rPr lang="zh-CN" altLang="en-US" sz="2200" dirty="0"/>
              <a:t>执行上述代码，结果输出如下：</a:t>
            </a:r>
          </a:p>
        </p:txBody>
      </p:sp>
      <p:sp>
        <p:nvSpPr>
          <p:cNvPr id="6" name="矩形 5">
            <a:extLst>
              <a:ext uri="{FF2B5EF4-FFF2-40B4-BE49-F238E27FC236}">
                <a16:creationId xmlns:a16="http://schemas.microsoft.com/office/drawing/2014/main" id="{5EA5C066-D5C1-4FB9-B675-0EECFA4E1ED1}"/>
              </a:ext>
            </a:extLst>
          </p:cNvPr>
          <p:cNvSpPr/>
          <p:nvPr/>
        </p:nvSpPr>
        <p:spPr>
          <a:xfrm>
            <a:off x="590609" y="5481985"/>
            <a:ext cx="9165771" cy="1107996"/>
          </a:xfrm>
          <a:prstGeom prst="rect">
            <a:avLst/>
          </a:prstGeom>
        </p:spPr>
        <p:txBody>
          <a:bodyPr wrap="square">
            <a:spAutoFit/>
          </a:bodyPr>
          <a:lstStyle/>
          <a:p>
            <a:r>
              <a:rPr lang="en-US" altLang="zh-CN" sz="2200" dirty="0" err="1">
                <a:solidFill>
                  <a:srgbClr val="00B050"/>
                </a:solidFill>
              </a:rPr>
              <a:t>torch.Size</a:t>
            </a:r>
            <a:r>
              <a:rPr lang="en-US" altLang="zh-CN" sz="2200" dirty="0">
                <a:solidFill>
                  <a:srgbClr val="00B050"/>
                </a:solidFill>
              </a:rPr>
              <a:t>([30, 128, 200])</a:t>
            </a:r>
          </a:p>
          <a:p>
            <a:r>
              <a:rPr lang="en-US" altLang="zh-CN" sz="2200" dirty="0" err="1">
                <a:solidFill>
                  <a:srgbClr val="00B050"/>
                </a:solidFill>
              </a:rPr>
              <a:t>torch.Size</a:t>
            </a:r>
            <a:r>
              <a:rPr lang="en-US" altLang="zh-CN" sz="2200" dirty="0">
                <a:solidFill>
                  <a:srgbClr val="00B050"/>
                </a:solidFill>
              </a:rPr>
              <a:t>([30, 128, 120]) </a:t>
            </a:r>
            <a:r>
              <a:rPr lang="en-US" altLang="zh-CN" sz="2200" dirty="0" err="1">
                <a:solidFill>
                  <a:srgbClr val="00B050"/>
                </a:solidFill>
              </a:rPr>
              <a:t>torch.Size</a:t>
            </a:r>
            <a:r>
              <a:rPr lang="en-US" altLang="zh-CN" sz="2200" dirty="0">
                <a:solidFill>
                  <a:srgbClr val="00B050"/>
                </a:solidFill>
              </a:rPr>
              <a:t>([1, 128, 120]) </a:t>
            </a:r>
            <a:r>
              <a:rPr lang="en-US" altLang="zh-CN" sz="2200" dirty="0" err="1">
                <a:solidFill>
                  <a:srgbClr val="00B050"/>
                </a:solidFill>
              </a:rPr>
              <a:t>torch.Size</a:t>
            </a:r>
            <a:r>
              <a:rPr lang="en-US" altLang="zh-CN" sz="2200" dirty="0">
                <a:solidFill>
                  <a:srgbClr val="00B050"/>
                </a:solidFill>
              </a:rPr>
              <a:t>([1, 128, 120])</a:t>
            </a:r>
          </a:p>
          <a:p>
            <a:r>
              <a:rPr lang="zh-CN" altLang="en-US" sz="2200" dirty="0">
                <a:solidFill>
                  <a:srgbClr val="00B050"/>
                </a:solidFill>
              </a:rPr>
              <a:t>判断两个张量是否相等？ 相等</a:t>
            </a:r>
          </a:p>
        </p:txBody>
      </p:sp>
    </p:spTree>
    <p:extLst>
      <p:ext uri="{BB962C8B-B14F-4D97-AF65-F5344CB8AC3E}">
        <p14:creationId xmlns:p14="http://schemas.microsoft.com/office/powerpoint/2010/main" val="16452331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0" y="1272459"/>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sp>
        <p:nvSpPr>
          <p:cNvPr id="2" name="矩形 1">
            <a:extLst>
              <a:ext uri="{FF2B5EF4-FFF2-40B4-BE49-F238E27FC236}">
                <a16:creationId xmlns:a16="http://schemas.microsoft.com/office/drawing/2014/main" id="{E1AA6543-B927-44BE-AB35-44C63CD24402}"/>
              </a:ext>
            </a:extLst>
          </p:cNvPr>
          <p:cNvSpPr/>
          <p:nvPr/>
        </p:nvSpPr>
        <p:spPr>
          <a:xfrm>
            <a:off x="345653" y="1857140"/>
            <a:ext cx="11261627" cy="2691506"/>
          </a:xfrm>
          <a:prstGeom prst="rect">
            <a:avLst/>
          </a:prstGeom>
        </p:spPr>
        <p:txBody>
          <a:bodyPr wrap="square">
            <a:spAutoFit/>
          </a:bodyPr>
          <a:lstStyle/>
          <a:p>
            <a:r>
              <a:rPr lang="zh-CN" altLang="en-US" sz="2200" dirty="0"/>
              <a:t>按第一维获取张量</a:t>
            </a:r>
            <a:r>
              <a:rPr lang="en-US" altLang="zh-CN" sz="2200" dirty="0"/>
              <a:t>out </a:t>
            </a:r>
            <a:r>
              <a:rPr lang="zh-CN" altLang="en-US" sz="2200" dirty="0"/>
              <a:t>中的最后一个元素（也是一个张量），它跟最后一个单元输出的</a:t>
            </a:r>
            <a:r>
              <a:rPr lang="en-US" altLang="zh-CN" b="1" dirty="0" err="1"/>
              <a:t>h</a:t>
            </a:r>
            <a:r>
              <a:rPr lang="en-US" altLang="zh-CN" b="1" baseline="-25000" dirty="0" err="1"/>
              <a:t>n</a:t>
            </a:r>
            <a:r>
              <a:rPr lang="en-US" altLang="zh-CN" sz="2200" dirty="0"/>
              <a:t> </a:t>
            </a:r>
            <a:r>
              <a:rPr lang="zh-CN" altLang="en-US" sz="2200" dirty="0"/>
              <a:t>是相等的。对于更复杂的情况，</a:t>
            </a:r>
            <a:r>
              <a:rPr lang="en-US" altLang="zh-CN" sz="2200" dirty="0"/>
              <a:t>LSTM </a:t>
            </a:r>
            <a:r>
              <a:rPr lang="zh-CN" altLang="en-US" sz="2200" dirty="0"/>
              <a:t>主要是对各自的</a:t>
            </a:r>
            <a:r>
              <a:rPr lang="en-US" altLang="zh-CN" sz="2200" dirty="0"/>
              <a:t>hi </a:t>
            </a:r>
            <a:r>
              <a:rPr lang="zh-CN" altLang="en-US" sz="2200" dirty="0"/>
              <a:t>进行相应的处理后再“堆叠”到</a:t>
            </a:r>
            <a:r>
              <a:rPr lang="en-US" altLang="zh-CN" sz="2200" dirty="0"/>
              <a:t>out </a:t>
            </a:r>
            <a:r>
              <a:rPr lang="zh-CN" altLang="en-US" sz="2200" dirty="0"/>
              <a:t>中。</a:t>
            </a:r>
            <a:endParaRPr lang="en-US" altLang="zh-CN" sz="2200" dirty="0"/>
          </a:p>
          <a:p>
            <a:endParaRPr lang="en-US" altLang="zh-CN" sz="600" dirty="0"/>
          </a:p>
          <a:p>
            <a:r>
              <a:rPr lang="zh-CN" altLang="en-US" sz="2200" dirty="0"/>
              <a:t>由张量</a:t>
            </a:r>
            <a:r>
              <a:rPr lang="en-US" altLang="zh-CN" sz="2200" dirty="0"/>
              <a:t>x </a:t>
            </a:r>
            <a:r>
              <a:rPr lang="zh-CN" altLang="en-US" sz="2200" dirty="0"/>
              <a:t>表示的序列</a:t>
            </a:r>
            <a:r>
              <a:rPr lang="en-US" altLang="zh-CN" sz="2200" dirty="0"/>
              <a:t>x1, x2, …, </a:t>
            </a:r>
            <a:r>
              <a:rPr lang="en-US" altLang="zh-CN" sz="2200" dirty="0" err="1"/>
              <a:t>xn</a:t>
            </a:r>
            <a:r>
              <a:rPr lang="zh-CN" altLang="en-US" sz="2200" dirty="0"/>
              <a:t>，在经过上述</a:t>
            </a:r>
            <a:r>
              <a:rPr lang="en-US" altLang="zh-CN" sz="2200" dirty="0"/>
              <a:t>n </a:t>
            </a:r>
            <a:r>
              <a:rPr lang="zh-CN" altLang="en-US" sz="2200" dirty="0"/>
              <a:t>个单元的计算后，产生的</a:t>
            </a:r>
            <a:r>
              <a:rPr lang="en-US" altLang="zh-CN" sz="2200" dirty="0"/>
              <a:t>out</a:t>
            </a:r>
            <a:r>
              <a:rPr lang="zh-CN" altLang="en-US" sz="2200" dirty="0"/>
              <a:t>（各个单元输出的“堆叠”）一般被视为这个序列</a:t>
            </a:r>
            <a:r>
              <a:rPr lang="en-US" altLang="zh-CN" sz="2200" dirty="0"/>
              <a:t>x1, x2, …, </a:t>
            </a:r>
            <a:r>
              <a:rPr lang="en-US" altLang="zh-CN" sz="2200" dirty="0" err="1"/>
              <a:t>xn</a:t>
            </a:r>
            <a:r>
              <a:rPr lang="en-US" altLang="zh-CN" sz="2200" dirty="0"/>
              <a:t> </a:t>
            </a:r>
            <a:r>
              <a:rPr lang="zh-CN" altLang="en-US" sz="2200" dirty="0"/>
              <a:t>的特征，进而为下游应用服务（如分类等）。但在进一步使用之前，通常会按第一维对张量中的元素进行相加，如：</a:t>
            </a:r>
          </a:p>
          <a:p>
            <a:pPr>
              <a:lnSpc>
                <a:spcPts val="3200"/>
              </a:lnSpc>
            </a:pPr>
            <a:endParaRPr lang="zh-CN" altLang="en-US" sz="2200" dirty="0"/>
          </a:p>
        </p:txBody>
      </p:sp>
      <p:sp>
        <p:nvSpPr>
          <p:cNvPr id="6" name="矩形 5">
            <a:extLst>
              <a:ext uri="{FF2B5EF4-FFF2-40B4-BE49-F238E27FC236}">
                <a16:creationId xmlns:a16="http://schemas.microsoft.com/office/drawing/2014/main" id="{A69B6D84-D334-41F2-A684-13A66656CE65}"/>
              </a:ext>
            </a:extLst>
          </p:cNvPr>
          <p:cNvSpPr/>
          <p:nvPr/>
        </p:nvSpPr>
        <p:spPr>
          <a:xfrm>
            <a:off x="503569" y="4320056"/>
            <a:ext cx="3643946" cy="430887"/>
          </a:xfrm>
          <a:prstGeom prst="rect">
            <a:avLst/>
          </a:prstGeom>
        </p:spPr>
        <p:txBody>
          <a:bodyPr wrap="none">
            <a:spAutoFit/>
          </a:bodyPr>
          <a:lstStyle/>
          <a:p>
            <a:r>
              <a:rPr lang="en-US" altLang="zh-CN" sz="2200" dirty="0">
                <a:solidFill>
                  <a:srgbClr val="00B050"/>
                </a:solidFill>
              </a:rPr>
              <a:t>out = </a:t>
            </a:r>
            <a:r>
              <a:rPr lang="en-US" altLang="zh-CN" sz="2200" dirty="0" err="1">
                <a:solidFill>
                  <a:srgbClr val="00B050"/>
                </a:solidFill>
              </a:rPr>
              <a:t>torch.sum</a:t>
            </a:r>
            <a:r>
              <a:rPr lang="en-US" altLang="zh-CN" sz="2200" dirty="0">
                <a:solidFill>
                  <a:srgbClr val="00B050"/>
                </a:solidFill>
              </a:rPr>
              <a:t>(out, dim=0)</a:t>
            </a:r>
            <a:endParaRPr lang="zh-CN" altLang="en-US" sz="2200" dirty="0">
              <a:solidFill>
                <a:srgbClr val="00B050"/>
              </a:solidFill>
            </a:endParaRPr>
          </a:p>
        </p:txBody>
      </p:sp>
      <p:sp>
        <p:nvSpPr>
          <p:cNvPr id="7" name="矩形 6">
            <a:extLst>
              <a:ext uri="{FF2B5EF4-FFF2-40B4-BE49-F238E27FC236}">
                <a16:creationId xmlns:a16="http://schemas.microsoft.com/office/drawing/2014/main" id="{F544F5AE-CED9-4A64-90AE-98FB2A7723FF}"/>
              </a:ext>
            </a:extLst>
          </p:cNvPr>
          <p:cNvSpPr/>
          <p:nvPr/>
        </p:nvSpPr>
        <p:spPr>
          <a:xfrm>
            <a:off x="289670" y="5068570"/>
            <a:ext cx="11747127" cy="861774"/>
          </a:xfrm>
          <a:prstGeom prst="rect">
            <a:avLst/>
          </a:prstGeom>
        </p:spPr>
        <p:txBody>
          <a:bodyPr wrap="none">
            <a:spAutoFit/>
          </a:bodyPr>
          <a:lstStyle/>
          <a:p>
            <a:r>
              <a:rPr lang="zh-CN" altLang="en-US" sz="2200" dirty="0"/>
              <a:t>这时</a:t>
            </a:r>
            <a:r>
              <a:rPr lang="en-US" altLang="zh-CN" sz="2200" dirty="0"/>
              <a:t>out </a:t>
            </a:r>
            <a:r>
              <a:rPr lang="zh-CN" altLang="en-US" sz="2200" dirty="0"/>
              <a:t>的形状会从</a:t>
            </a:r>
            <a:r>
              <a:rPr lang="en-US" altLang="zh-CN" sz="2200" dirty="0"/>
              <a:t>(30, 128, 120)</a:t>
            </a:r>
            <a:r>
              <a:rPr lang="zh-CN" altLang="en-US" sz="2200" dirty="0"/>
              <a:t>变为</a:t>
            </a:r>
            <a:r>
              <a:rPr lang="en-US" altLang="zh-CN" sz="2200" dirty="0"/>
              <a:t>(128, 120)</a:t>
            </a:r>
            <a:r>
              <a:rPr lang="zh-CN" altLang="en-US" sz="2200" dirty="0"/>
              <a:t>。</a:t>
            </a:r>
            <a:endParaRPr lang="en-US" altLang="zh-CN" sz="2200" dirty="0"/>
          </a:p>
          <a:p>
            <a:endParaRPr lang="en-US" altLang="zh-CN" sz="600" dirty="0"/>
          </a:p>
          <a:p>
            <a:r>
              <a:rPr lang="zh-CN" altLang="en-US" sz="2200" dirty="0"/>
              <a:t>如果</a:t>
            </a:r>
            <a:r>
              <a:rPr lang="en-US" altLang="zh-CN" sz="2200" dirty="0" err="1"/>
              <a:t>batch_first</a:t>
            </a:r>
            <a:r>
              <a:rPr lang="en-US" altLang="zh-CN" sz="2200" dirty="0"/>
              <a:t>=True</a:t>
            </a:r>
            <a:r>
              <a:rPr lang="zh-CN" altLang="en-US" sz="2200" dirty="0"/>
              <a:t>，则第二维表示序列长度，这时应该按第二维对张量中的元素进行相加。</a:t>
            </a:r>
          </a:p>
        </p:txBody>
      </p:sp>
    </p:spTree>
    <p:extLst>
      <p:ext uri="{BB962C8B-B14F-4D97-AF65-F5344CB8AC3E}">
        <p14:creationId xmlns:p14="http://schemas.microsoft.com/office/powerpoint/2010/main" val="2499013652"/>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83A5BE6-5D1C-4C06-BF73-927ED5181050}"/>
                  </a:ext>
                </a:extLst>
              </p:cNvPr>
              <p:cNvSpPr/>
              <p:nvPr/>
            </p:nvSpPr>
            <p:spPr>
              <a:xfrm>
                <a:off x="409203" y="2042635"/>
                <a:ext cx="11373594" cy="1446550"/>
              </a:xfrm>
              <a:prstGeom prst="rect">
                <a:avLst/>
              </a:prstGeom>
            </p:spPr>
            <p:txBody>
              <a:bodyPr wrap="square">
                <a:spAutoFit/>
              </a:bodyPr>
              <a:lstStyle/>
              <a:p>
                <a:r>
                  <a:rPr lang="zh-CN" altLang="en-US" sz="2200" b="1" dirty="0"/>
                  <a:t>张量加法</a:t>
                </a:r>
                <a:r>
                  <a:rPr lang="zh-CN" altLang="en-US" sz="2200" dirty="0"/>
                  <a:t>：将序列中各个元素的特征加在一起，将得到的结果作为整个序列的特征。这里采用了一种假设：序列中各个元素是同等重要的。然而，在许多应用中序列中不同元素发挥的作用是不一样的，因而应采用加权求和，而不是简单的相加。也就是说，为每个元素找到一个权值，一共</a:t>
                </a:r>
                <a:r>
                  <a:rPr lang="en-US" altLang="zh-CN" sz="2200" dirty="0"/>
                  <a:t>30 </a:t>
                </a:r>
                <a:r>
                  <a:rPr lang="zh-CN" altLang="en-US" sz="2200" dirty="0"/>
                  <a:t>个权值： </a:t>
                </a:r>
                <a14:m>
                  <m:oMath xmlns:m="http://schemas.openxmlformats.org/officeDocument/2006/math">
                    <m:sSub>
                      <m:sSubPr>
                        <m:ctrlPr>
                          <a:rPr lang="zh-CN" altLang="zh-CN" sz="2200" i="1">
                            <a:latin typeface="Cambria Math" panose="02040503050406030204" pitchFamily="18" charset="0"/>
                          </a:rPr>
                        </m:ctrlPr>
                      </m:sSubPr>
                      <m:e>
                        <m:r>
                          <a:rPr lang="en-US" altLang="zh-CN" sz="2200">
                            <a:latin typeface="Cambria Math" panose="02040503050406030204" pitchFamily="18" charset="0"/>
                          </a:rPr>
                          <m:t>𝛼</m:t>
                        </m:r>
                      </m:e>
                      <m:sub>
                        <m:r>
                          <a:rPr lang="en-US" altLang="zh-CN" sz="2200">
                            <a:latin typeface="Cambria Math" panose="02040503050406030204" pitchFamily="18" charset="0"/>
                          </a:rPr>
                          <m:t>0</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a:latin typeface="Cambria Math" panose="02040503050406030204" pitchFamily="18" charset="0"/>
                          </a:rPr>
                          <m:t>𝛼</m:t>
                        </m:r>
                      </m:e>
                      <m:sub>
                        <m:r>
                          <a:rPr lang="en-US" altLang="zh-CN" sz="2200">
                            <a:latin typeface="Cambria Math" panose="02040503050406030204" pitchFamily="18" charset="0"/>
                          </a:rPr>
                          <m:t>1</m:t>
                        </m:r>
                      </m:sub>
                    </m:sSub>
                    <m:r>
                      <a:rPr lang="en-US" altLang="zh-CN" sz="2200">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a:latin typeface="Cambria Math" panose="02040503050406030204" pitchFamily="18" charset="0"/>
                          </a:rPr>
                          <m:t>𝛼</m:t>
                        </m:r>
                      </m:e>
                      <m:sub>
                        <m:r>
                          <a:rPr lang="en-US" altLang="zh-CN" sz="2200">
                            <a:latin typeface="Cambria Math" panose="02040503050406030204" pitchFamily="18" charset="0"/>
                          </a:rPr>
                          <m:t>29</m:t>
                        </m:r>
                      </m:sub>
                    </m:sSub>
                  </m:oMath>
                </a14:m>
                <a:r>
                  <a:rPr lang="zh-CN" altLang="en-US" sz="2200" dirty="0"/>
                  <a:t>，然后执行下列相加操作：</a:t>
                </a:r>
              </a:p>
            </p:txBody>
          </p:sp>
        </mc:Choice>
        <mc:Fallback xmlns="">
          <p:sp>
            <p:nvSpPr>
              <p:cNvPr id="2" name="矩形 1">
                <a:extLst>
                  <a:ext uri="{FF2B5EF4-FFF2-40B4-BE49-F238E27FC236}">
                    <a16:creationId xmlns:a16="http://schemas.microsoft.com/office/drawing/2014/main" id="{183A5BE6-5D1C-4C06-BF73-927ED5181050}"/>
                  </a:ext>
                </a:extLst>
              </p:cNvPr>
              <p:cNvSpPr>
                <a:spLocks noRot="1" noChangeAspect="1" noMove="1" noResize="1" noEditPoints="1" noAdjustHandles="1" noChangeArrowheads="1" noChangeShapeType="1" noTextEdit="1"/>
              </p:cNvSpPr>
              <p:nvPr/>
            </p:nvSpPr>
            <p:spPr>
              <a:xfrm>
                <a:off x="409203" y="2042635"/>
                <a:ext cx="11373594" cy="1446550"/>
              </a:xfrm>
              <a:prstGeom prst="rect">
                <a:avLst/>
              </a:prstGeom>
              <a:blipFill>
                <a:blip r:embed="rId3"/>
                <a:stretch>
                  <a:fillRect l="-697" t="-2532" r="-697" b="-8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575CB61C-291D-44E3-8DC4-BEF2AC55874A}"/>
                  </a:ext>
                </a:extLst>
              </p:cNvPr>
              <p:cNvSpPr/>
              <p:nvPr/>
            </p:nvSpPr>
            <p:spPr>
              <a:xfrm>
                <a:off x="2352867" y="3679505"/>
                <a:ext cx="6285630"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200" i="1">
                              <a:solidFill>
                                <a:srgbClr val="0033CC"/>
                              </a:solidFill>
                              <a:latin typeface="Cambria Math" panose="02040503050406030204" pitchFamily="18" charset="0"/>
                            </a:rPr>
                          </m:ctrlPr>
                        </m:dPr>
                        <m:e>
                          <m:r>
                            <m:rPr>
                              <m:nor/>
                            </m:rPr>
                            <a:rPr lang="zh-CN" altLang="en-US" sz="2200">
                              <a:solidFill>
                                <a:srgbClr val="0033CC"/>
                              </a:solidFill>
                            </a:rPr>
                            <m:t>out</m:t>
                          </m:r>
                          <m:r>
                            <a:rPr lang="zh-CN" altLang="en-US" sz="2200">
                              <a:solidFill>
                                <a:srgbClr val="0033CC"/>
                              </a:solidFill>
                              <a:latin typeface="Cambria Math" panose="02040503050406030204" pitchFamily="18" charset="0"/>
                            </a:rPr>
                            <m:t>=</m:t>
                          </m:r>
                          <m:sSub>
                            <m:sSubPr>
                              <m:ctrlPr>
                                <a:rPr lang="zh-CN" altLang="en-US" sz="2200" i="1">
                                  <a:solidFill>
                                    <a:srgbClr val="0033CC"/>
                                  </a:solidFill>
                                  <a:latin typeface="Cambria Math" panose="02040503050406030204" pitchFamily="18" charset="0"/>
                                </a:rPr>
                              </m:ctrlPr>
                            </m:sSubPr>
                            <m:e>
                              <m:r>
                                <a:rPr lang="zh-CN" altLang="en-US" sz="2200">
                                  <a:solidFill>
                                    <a:srgbClr val="0033CC"/>
                                  </a:solidFill>
                                  <a:latin typeface="Cambria Math" panose="02040503050406030204" pitchFamily="18" charset="0"/>
                                </a:rPr>
                                <m:t>𝑎</m:t>
                              </m:r>
                            </m:e>
                            <m:sub>
                              <m:r>
                                <a:rPr lang="zh-CN" altLang="en-US" sz="2200">
                                  <a:solidFill>
                                    <a:srgbClr val="0033CC"/>
                                  </a:solidFill>
                                  <a:latin typeface="Cambria Math" panose="02040503050406030204" pitchFamily="18" charset="0"/>
                                </a:rPr>
                                <m:t>0</m:t>
                              </m:r>
                            </m:sub>
                          </m:sSub>
                          <m:r>
                            <a:rPr lang="zh-CN" altLang="en-US" sz="2200">
                              <a:solidFill>
                                <a:srgbClr val="0033CC"/>
                              </a:solidFill>
                              <a:latin typeface="Cambria Math" panose="02040503050406030204" pitchFamily="18" charset="0"/>
                            </a:rPr>
                            <m:t>⋅</m:t>
                          </m:r>
                          <m:r>
                            <m:rPr>
                              <m:nor/>
                            </m:rPr>
                            <a:rPr lang="zh-CN" altLang="en-US" sz="2200">
                              <a:solidFill>
                                <a:srgbClr val="0033CC"/>
                              </a:solidFill>
                            </a:rPr>
                            <m:t>out</m:t>
                          </m:r>
                          <m:r>
                            <a:rPr lang="zh-CN" altLang="en-US" sz="2200">
                              <a:solidFill>
                                <a:srgbClr val="0033CC"/>
                              </a:solidFill>
                              <a:latin typeface="Cambria Math" panose="02040503050406030204" pitchFamily="18" charset="0"/>
                            </a:rPr>
                            <m:t>[0]+</m:t>
                          </m:r>
                          <m:sSub>
                            <m:sSubPr>
                              <m:ctrlPr>
                                <a:rPr lang="zh-CN" altLang="en-US" sz="2200" i="1">
                                  <a:solidFill>
                                    <a:srgbClr val="0033CC"/>
                                  </a:solidFill>
                                  <a:latin typeface="Cambria Math" panose="02040503050406030204" pitchFamily="18" charset="0"/>
                                </a:rPr>
                              </m:ctrlPr>
                            </m:sSubPr>
                            <m:e>
                              <m:r>
                                <a:rPr lang="zh-CN" altLang="en-US" sz="2200">
                                  <a:solidFill>
                                    <a:srgbClr val="0033CC"/>
                                  </a:solidFill>
                                  <a:latin typeface="Cambria Math" panose="02040503050406030204" pitchFamily="18" charset="0"/>
                                </a:rPr>
                                <m:t>𝑎</m:t>
                              </m:r>
                            </m:e>
                            <m:sub>
                              <m:r>
                                <a:rPr lang="zh-CN" altLang="en-US" sz="2200">
                                  <a:solidFill>
                                    <a:srgbClr val="0033CC"/>
                                  </a:solidFill>
                                  <a:latin typeface="Cambria Math" panose="02040503050406030204" pitchFamily="18" charset="0"/>
                                </a:rPr>
                                <m:t>1</m:t>
                              </m:r>
                            </m:sub>
                          </m:sSub>
                          <m:r>
                            <a:rPr lang="zh-CN" altLang="en-US" sz="2200">
                              <a:solidFill>
                                <a:srgbClr val="0033CC"/>
                              </a:solidFill>
                              <a:latin typeface="Cambria Math" panose="02040503050406030204" pitchFamily="18" charset="0"/>
                            </a:rPr>
                            <m:t>⋅</m:t>
                          </m:r>
                          <m:r>
                            <m:rPr>
                              <m:nor/>
                            </m:rPr>
                            <a:rPr lang="zh-CN" altLang="en-US" sz="2200">
                              <a:solidFill>
                                <a:srgbClr val="0033CC"/>
                              </a:solidFill>
                            </a:rPr>
                            <m:t>out</m:t>
                          </m:r>
                          <m:r>
                            <a:rPr lang="zh-CN" altLang="en-US" sz="2200">
                              <a:solidFill>
                                <a:srgbClr val="0033CC"/>
                              </a:solidFill>
                              <a:latin typeface="Cambria Math" panose="02040503050406030204" pitchFamily="18" charset="0"/>
                            </a:rPr>
                            <m:t>[1]+…+</m:t>
                          </m:r>
                          <m:sSub>
                            <m:sSubPr>
                              <m:ctrlPr>
                                <a:rPr lang="zh-CN" altLang="en-US" sz="2200" i="1">
                                  <a:solidFill>
                                    <a:srgbClr val="0033CC"/>
                                  </a:solidFill>
                                  <a:latin typeface="Cambria Math" panose="02040503050406030204" pitchFamily="18" charset="0"/>
                                </a:rPr>
                              </m:ctrlPr>
                            </m:sSubPr>
                            <m:e>
                              <m:r>
                                <a:rPr lang="zh-CN" altLang="en-US" sz="2200">
                                  <a:solidFill>
                                    <a:srgbClr val="0033CC"/>
                                  </a:solidFill>
                                  <a:latin typeface="Cambria Math" panose="02040503050406030204" pitchFamily="18" charset="0"/>
                                </a:rPr>
                                <m:t>𝑎</m:t>
                              </m:r>
                            </m:e>
                            <m:sub>
                              <m:r>
                                <a:rPr lang="zh-CN" altLang="en-US" sz="2200">
                                  <a:solidFill>
                                    <a:srgbClr val="0033CC"/>
                                  </a:solidFill>
                                  <a:latin typeface="Cambria Math" panose="02040503050406030204" pitchFamily="18" charset="0"/>
                                </a:rPr>
                                <m:t>29</m:t>
                              </m:r>
                            </m:sub>
                          </m:sSub>
                          <m:r>
                            <a:rPr lang="zh-CN" altLang="en-US" sz="2200">
                              <a:solidFill>
                                <a:srgbClr val="0033CC"/>
                              </a:solidFill>
                              <a:latin typeface="Cambria Math" panose="02040503050406030204" pitchFamily="18" charset="0"/>
                            </a:rPr>
                            <m:t>⋅</m:t>
                          </m:r>
                          <m:r>
                            <m:rPr>
                              <m:nor/>
                            </m:rPr>
                            <a:rPr lang="zh-CN" altLang="en-US" sz="2200">
                              <a:solidFill>
                                <a:srgbClr val="0033CC"/>
                              </a:solidFill>
                            </a:rPr>
                            <m:t>out</m:t>
                          </m:r>
                          <m:r>
                            <a:rPr lang="zh-CN" altLang="en-US" sz="2200">
                              <a:solidFill>
                                <a:srgbClr val="0033CC"/>
                              </a:solidFill>
                              <a:latin typeface="Cambria Math" panose="02040503050406030204" pitchFamily="18" charset="0"/>
                            </a:rPr>
                            <m:t>[29</m:t>
                          </m:r>
                        </m:e>
                      </m:d>
                    </m:oMath>
                  </m:oMathPara>
                </a14:m>
                <a:endParaRPr lang="zh-CN" altLang="en-US" sz="2200" dirty="0">
                  <a:solidFill>
                    <a:srgbClr val="0033CC"/>
                  </a:solidFill>
                </a:endParaRPr>
              </a:p>
            </p:txBody>
          </p:sp>
        </mc:Choice>
        <mc:Fallback xmlns="">
          <p:sp>
            <p:nvSpPr>
              <p:cNvPr id="3" name="矩形 2">
                <a:extLst>
                  <a:ext uri="{FF2B5EF4-FFF2-40B4-BE49-F238E27FC236}">
                    <a16:creationId xmlns:a16="http://schemas.microsoft.com/office/drawing/2014/main" id="{575CB61C-291D-44E3-8DC4-BEF2AC55874A}"/>
                  </a:ext>
                </a:extLst>
              </p:cNvPr>
              <p:cNvSpPr>
                <a:spLocks noRot="1" noChangeAspect="1" noMove="1" noResize="1" noEditPoints="1" noAdjustHandles="1" noChangeArrowheads="1" noChangeShapeType="1" noTextEdit="1"/>
              </p:cNvSpPr>
              <p:nvPr/>
            </p:nvSpPr>
            <p:spPr>
              <a:xfrm>
                <a:off x="2352867" y="3679505"/>
                <a:ext cx="6285630" cy="430887"/>
              </a:xfrm>
              <a:prstGeom prst="rect">
                <a:avLst/>
              </a:prstGeom>
              <a:blipFill>
                <a:blip r:embed="rId4"/>
                <a:stretch>
                  <a:fillRect t="-131429" r="-8147" b="-200000"/>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45C742B3-4AAB-452C-B820-C0FBF4454435}"/>
              </a:ext>
            </a:extLst>
          </p:cNvPr>
          <p:cNvSpPr/>
          <p:nvPr/>
        </p:nvSpPr>
        <p:spPr>
          <a:xfrm>
            <a:off x="409203" y="4300713"/>
            <a:ext cx="11134531" cy="769441"/>
          </a:xfrm>
          <a:prstGeom prst="rect">
            <a:avLst/>
          </a:prstGeom>
        </p:spPr>
        <p:txBody>
          <a:bodyPr wrap="square">
            <a:spAutoFit/>
          </a:bodyPr>
          <a:lstStyle/>
          <a:p>
            <a:r>
              <a:rPr lang="zh-CN" altLang="en-US" sz="2200" b="1" dirty="0"/>
              <a:t>权值的寻找</a:t>
            </a:r>
            <a:r>
              <a:rPr lang="zh-CN" altLang="en-US" sz="2200" dirty="0"/>
              <a:t>：这通常设置另一个网络来找（该网络有</a:t>
            </a:r>
            <a:r>
              <a:rPr lang="en-US" altLang="zh-CN" sz="2200" dirty="0"/>
              <a:t>30 </a:t>
            </a:r>
            <a:r>
              <a:rPr lang="zh-CN" altLang="en-US" sz="2200" dirty="0"/>
              <a:t>输出节点，输出</a:t>
            </a:r>
            <a:r>
              <a:rPr lang="en-US" altLang="zh-CN" sz="2200" dirty="0"/>
              <a:t>30 </a:t>
            </a:r>
            <a:r>
              <a:rPr lang="zh-CN" altLang="en-US" sz="2200" dirty="0"/>
              <a:t>个权值），这种网络一般是</a:t>
            </a:r>
            <a:r>
              <a:rPr lang="zh-CN" altLang="en-US" sz="2200" b="1" dirty="0"/>
              <a:t>注意力机制网络</a:t>
            </a:r>
            <a:r>
              <a:rPr lang="zh-CN" altLang="en-US" sz="2200" dirty="0"/>
              <a:t>，这将在第</a:t>
            </a:r>
            <a:r>
              <a:rPr lang="en-US" altLang="zh-CN" sz="2200" dirty="0"/>
              <a:t>8 </a:t>
            </a:r>
            <a:r>
              <a:rPr lang="zh-CN" altLang="en-US" sz="2200" dirty="0"/>
              <a:t>章介绍。</a:t>
            </a:r>
          </a:p>
        </p:txBody>
      </p:sp>
    </p:spTree>
    <p:extLst>
      <p:ext uri="{BB962C8B-B14F-4D97-AF65-F5344CB8AC3E}">
        <p14:creationId xmlns:p14="http://schemas.microsoft.com/office/powerpoint/2010/main" val="363231906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3727709" y="625808"/>
            <a:ext cx="7978894" cy="5429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7.1  </a:t>
            </a:r>
            <a:r>
              <a:rPr lang="zh-CN" altLang="en-US" b="1" dirty="0">
                <a:solidFill>
                  <a:srgbClr val="C00000"/>
                </a:solidFill>
                <a:latin typeface="微软雅黑" panose="020B0503020204020204" pitchFamily="34" charset="-122"/>
                <a:ea typeface="微软雅黑" panose="020B0503020204020204" pitchFamily="34" charset="-122"/>
              </a:rPr>
              <a:t>一个简单的循环神经网络</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航空旅客出行人数预测</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7.2 </a:t>
            </a:r>
            <a:r>
              <a:rPr lang="zh-CN" altLang="en-US" b="1" dirty="0">
                <a:latin typeface="微软雅黑" panose="020B0503020204020204" pitchFamily="34" charset="-122"/>
                <a:ea typeface="微软雅黑" panose="020B0503020204020204" pitchFamily="34" charset="-122"/>
              </a:rPr>
              <a:t>循环神经网络</a:t>
            </a:r>
          </a:p>
          <a:p>
            <a:pPr>
              <a:lnSpc>
                <a:spcPct val="150000"/>
              </a:lnSpc>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长短时记忆网络</a:t>
            </a:r>
            <a:r>
              <a:rPr lang="en-US" altLang="zh-CN" b="1" dirty="0">
                <a:latin typeface="微软雅黑" panose="020B0503020204020204" pitchFamily="34" charset="-122"/>
                <a:ea typeface="微软雅黑" panose="020B0503020204020204" pitchFamily="34" charset="-122"/>
              </a:rPr>
              <a:t>(LSTM)</a:t>
            </a:r>
          </a:p>
          <a:p>
            <a:pPr>
              <a:lnSpc>
                <a:spcPct val="150000"/>
              </a:lnSpc>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文本的表示</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的文本分类</a:t>
            </a:r>
          </a:p>
          <a:p>
            <a:pPr>
              <a:lnSpc>
                <a:spcPct val="150000"/>
              </a:lnSpc>
              <a:buNone/>
            </a:pPr>
            <a:r>
              <a:rPr lang="en-US" altLang="zh-CN" b="1" dirty="0">
                <a:latin typeface="微软雅黑" panose="020B0503020204020204" pitchFamily="34" charset="-122"/>
                <a:ea typeface="微软雅黑" panose="020B0503020204020204" pitchFamily="34" charset="-122"/>
              </a:rPr>
              <a:t>7.6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的文本生成</a:t>
            </a: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3627352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7.3.2 LSTM</a:t>
            </a:r>
            <a:r>
              <a:rPr lang="zh-CN" altLang="en-US" sz="2800" b="1" dirty="0">
                <a:solidFill>
                  <a:srgbClr val="C00000"/>
                </a:solidFill>
              </a:rPr>
              <a:t>使用方法</a:t>
            </a:r>
            <a:endParaRPr lang="zh-CN" altLang="zh-CN" sz="2800" b="1" dirty="0">
              <a:solidFill>
                <a:srgbClr val="C00000"/>
              </a:solidFill>
            </a:endParaRPr>
          </a:p>
        </p:txBody>
      </p:sp>
      <p:sp>
        <p:nvSpPr>
          <p:cNvPr id="6" name="矩形 5">
            <a:extLst>
              <a:ext uri="{FF2B5EF4-FFF2-40B4-BE49-F238E27FC236}">
                <a16:creationId xmlns:a16="http://schemas.microsoft.com/office/drawing/2014/main" id="{B50B8BBA-C096-49A2-8E47-8D7485D5EDEF}"/>
              </a:ext>
            </a:extLst>
          </p:cNvPr>
          <p:cNvSpPr/>
          <p:nvPr/>
        </p:nvSpPr>
        <p:spPr>
          <a:xfrm>
            <a:off x="387413" y="3715388"/>
            <a:ext cx="11373593" cy="2708434"/>
          </a:xfrm>
          <a:prstGeom prst="rect">
            <a:avLst/>
          </a:prstGeom>
        </p:spPr>
        <p:txBody>
          <a:bodyPr wrap="square">
            <a:spAutoFit/>
          </a:bodyPr>
          <a:lstStyle/>
          <a:p>
            <a:r>
              <a:rPr lang="zh-CN" altLang="en-US" sz="2200" dirty="0"/>
              <a:t>其作用就是使用</a:t>
            </a:r>
            <a:r>
              <a:rPr lang="en-US" altLang="zh-CN" b="1" dirty="0" err="1"/>
              <a:t>h</a:t>
            </a:r>
            <a:r>
              <a:rPr lang="en-US" altLang="zh-CN" b="1" baseline="-25000" dirty="0" err="1"/>
              <a:t>n</a:t>
            </a:r>
            <a:r>
              <a:rPr lang="en-US" altLang="zh-CN" sz="2200" dirty="0"/>
              <a:t> </a:t>
            </a:r>
            <a:r>
              <a:rPr lang="zh-CN" altLang="en-US" sz="2200" dirty="0"/>
              <a:t>作为序列的特征。但是，一般不使用</a:t>
            </a:r>
            <a:r>
              <a:rPr lang="en-US" altLang="zh-CN" b="1" dirty="0" err="1"/>
              <a:t>c</a:t>
            </a:r>
            <a:r>
              <a:rPr lang="en-US" altLang="zh-CN" b="1" baseline="-25000" dirty="0" err="1"/>
              <a:t>n</a:t>
            </a:r>
            <a:r>
              <a:rPr lang="en-US" altLang="zh-CN" b="1" baseline="-25000" dirty="0"/>
              <a:t> </a:t>
            </a:r>
            <a:r>
              <a:rPr lang="zh-CN" altLang="en-US" sz="2200" dirty="0"/>
              <a:t>（即</a:t>
            </a:r>
            <a:r>
              <a:rPr lang="en-US" altLang="zh-CN" b="1" dirty="0" err="1"/>
              <a:t>c</a:t>
            </a:r>
            <a:r>
              <a:rPr lang="en-US" altLang="zh-CN" b="1" baseline="-25000" dirty="0" err="1"/>
              <a:t>n</a:t>
            </a:r>
            <a:r>
              <a:rPr lang="en-US" altLang="zh-CN" b="1" baseline="-25000" dirty="0"/>
              <a:t> </a:t>
            </a:r>
            <a:r>
              <a:rPr lang="zh-CN" altLang="en-US" sz="2200" dirty="0"/>
              <a:t>）作为序列的特征。</a:t>
            </a:r>
            <a:endParaRPr lang="en-US" altLang="zh-CN" sz="2200" dirty="0"/>
          </a:p>
          <a:p>
            <a:endParaRPr lang="en-US" altLang="zh-CN" sz="800" b="1" dirty="0"/>
          </a:p>
          <a:p>
            <a:r>
              <a:rPr lang="zh-CN" altLang="en-US" sz="2200" b="1" dirty="0"/>
              <a:t>参数设置：</a:t>
            </a:r>
            <a:endParaRPr lang="en-US" altLang="zh-CN" sz="2200" b="1" dirty="0"/>
          </a:p>
          <a:p>
            <a:endParaRPr lang="en-US" altLang="zh-CN" sz="800" b="1" dirty="0"/>
          </a:p>
          <a:p>
            <a:r>
              <a:rPr lang="zh-CN" altLang="en-US" sz="2200" dirty="0"/>
              <a:t>（</a:t>
            </a:r>
            <a:r>
              <a:rPr lang="en-US" altLang="zh-CN" sz="2200" dirty="0"/>
              <a:t>2</a:t>
            </a:r>
            <a:r>
              <a:rPr lang="zh-CN" altLang="en-US" sz="2200" dirty="0"/>
              <a:t>）当</a:t>
            </a:r>
            <a:r>
              <a:rPr lang="en-US" altLang="zh-CN" sz="2200" dirty="0" err="1"/>
              <a:t>batch_first</a:t>
            </a:r>
            <a:r>
              <a:rPr lang="en-US" altLang="zh-CN" sz="2200" dirty="0"/>
              <a:t> = True</a:t>
            </a:r>
            <a:r>
              <a:rPr lang="zh-CN" altLang="en-US" sz="2200" dirty="0"/>
              <a:t>，输入张量</a:t>
            </a:r>
            <a:r>
              <a:rPr lang="en-US" altLang="zh-CN" sz="2200" dirty="0"/>
              <a:t>x </a:t>
            </a:r>
            <a:r>
              <a:rPr lang="zh-CN" altLang="en-US" sz="2200" dirty="0"/>
              <a:t>的形状应该设置为</a:t>
            </a:r>
            <a:r>
              <a:rPr lang="en-US" altLang="zh-CN" sz="2200" dirty="0"/>
              <a:t>(</a:t>
            </a:r>
            <a:r>
              <a:rPr lang="en-US" altLang="zh-CN" sz="2200" dirty="0" err="1"/>
              <a:t>batch_size</a:t>
            </a:r>
            <a:r>
              <a:rPr lang="en-US" altLang="zh-CN" sz="2200" dirty="0"/>
              <a:t>, </a:t>
            </a:r>
            <a:r>
              <a:rPr lang="en-US" altLang="zh-CN" sz="2200" dirty="0" err="1"/>
              <a:t>seq_length,input_dim</a:t>
            </a:r>
            <a:r>
              <a:rPr lang="en-US" altLang="zh-CN" sz="2200" dirty="0"/>
              <a:t>)</a:t>
            </a:r>
            <a:r>
              <a:rPr lang="zh-CN" altLang="en-US" sz="2200" dirty="0"/>
              <a:t>。这时，除了张量</a:t>
            </a:r>
            <a:r>
              <a:rPr lang="en-US" altLang="zh-CN" sz="2200" dirty="0"/>
              <a:t>out </a:t>
            </a:r>
            <a:r>
              <a:rPr lang="zh-CN" altLang="en-US" sz="2200" dirty="0"/>
              <a:t>的形状改变为</a:t>
            </a:r>
            <a:r>
              <a:rPr lang="en-US" altLang="zh-CN" sz="2200" dirty="0"/>
              <a:t>(</a:t>
            </a:r>
            <a:r>
              <a:rPr lang="en-US" altLang="zh-CN" sz="2200" dirty="0" err="1"/>
              <a:t>batch_size</a:t>
            </a:r>
            <a:r>
              <a:rPr lang="en-US" altLang="zh-CN" sz="2200" dirty="0"/>
              <a:t>, </a:t>
            </a:r>
            <a:r>
              <a:rPr lang="en-US" altLang="zh-CN" sz="2200" dirty="0" err="1"/>
              <a:t>seq_length</a:t>
            </a:r>
            <a:r>
              <a:rPr lang="en-US" altLang="zh-CN" sz="2200" dirty="0"/>
              <a:t>, </a:t>
            </a:r>
            <a:r>
              <a:rPr lang="en-US" altLang="zh-CN" sz="2200" dirty="0" err="1"/>
              <a:t>hidden_size×bidirections</a:t>
            </a:r>
            <a:r>
              <a:rPr lang="en-US" altLang="zh-CN" sz="2200" dirty="0"/>
              <a:t>)</a:t>
            </a:r>
            <a:r>
              <a:rPr lang="zh-CN" altLang="en-US" sz="2200" dirty="0"/>
              <a:t>以外，</a:t>
            </a:r>
            <a:r>
              <a:rPr lang="en-US" altLang="zh-CN" sz="2200" dirty="0" err="1"/>
              <a:t>hn</a:t>
            </a:r>
            <a:r>
              <a:rPr lang="en-US" altLang="zh-CN" sz="2200" dirty="0"/>
              <a:t> </a:t>
            </a:r>
            <a:r>
              <a:rPr lang="zh-CN" altLang="en-US" sz="2200" dirty="0"/>
              <a:t>和</a:t>
            </a:r>
            <a:r>
              <a:rPr lang="en-US" altLang="zh-CN" sz="2200" dirty="0" err="1"/>
              <a:t>cn</a:t>
            </a:r>
            <a:r>
              <a:rPr lang="en-US" altLang="zh-CN" sz="2200" dirty="0"/>
              <a:t> </a:t>
            </a:r>
            <a:r>
              <a:rPr lang="zh-CN" altLang="en-US" sz="2200" dirty="0"/>
              <a:t>的形状没有发生改变，仍然为</a:t>
            </a:r>
            <a:r>
              <a:rPr lang="en-US" altLang="zh-CN" sz="2200" dirty="0"/>
              <a:t>(</a:t>
            </a:r>
            <a:r>
              <a:rPr lang="en-US" altLang="zh-CN" sz="2200" dirty="0" err="1"/>
              <a:t>num_layers</a:t>
            </a:r>
            <a:r>
              <a:rPr lang="en-US" altLang="zh-CN" sz="2200" dirty="0"/>
              <a:t>× </a:t>
            </a:r>
            <a:r>
              <a:rPr lang="en-US" altLang="zh-CN" sz="2200" dirty="0" err="1"/>
              <a:t>bidirections</a:t>
            </a:r>
            <a:r>
              <a:rPr lang="en-US" altLang="zh-CN" sz="2200" dirty="0"/>
              <a:t>, </a:t>
            </a:r>
            <a:r>
              <a:rPr lang="en-US" altLang="zh-CN" sz="2200" dirty="0" err="1"/>
              <a:t>batch_size</a:t>
            </a:r>
            <a:r>
              <a:rPr lang="en-US" altLang="zh-CN" sz="2200" dirty="0"/>
              <a:t>, </a:t>
            </a:r>
            <a:r>
              <a:rPr lang="en-US" altLang="zh-CN" sz="2200" dirty="0" err="1"/>
              <a:t>hidden_size</a:t>
            </a:r>
            <a:r>
              <a:rPr lang="en-US" altLang="zh-CN" sz="2200" dirty="0"/>
              <a:t>)</a:t>
            </a:r>
            <a:r>
              <a:rPr lang="zh-CN" altLang="en-US" sz="2200" dirty="0"/>
              <a:t>，同时</a:t>
            </a:r>
            <a:r>
              <a:rPr lang="en-US" altLang="zh-CN" sz="2200" dirty="0"/>
              <a:t>LSTM </a:t>
            </a:r>
            <a:r>
              <a:rPr lang="zh-CN" altLang="en-US" sz="2200" dirty="0"/>
              <a:t>的工作机理也一样。</a:t>
            </a:r>
          </a:p>
          <a:p>
            <a:endParaRPr lang="zh-CN" altLang="en-US" sz="2200" dirty="0"/>
          </a:p>
        </p:txBody>
      </p:sp>
      <p:sp>
        <p:nvSpPr>
          <p:cNvPr id="7" name="矩形 6">
            <a:extLst>
              <a:ext uri="{FF2B5EF4-FFF2-40B4-BE49-F238E27FC236}">
                <a16:creationId xmlns:a16="http://schemas.microsoft.com/office/drawing/2014/main" id="{951B2066-6708-4EBD-9BE2-A819F0783FFE}"/>
              </a:ext>
            </a:extLst>
          </p:cNvPr>
          <p:cNvSpPr/>
          <p:nvPr/>
        </p:nvSpPr>
        <p:spPr>
          <a:xfrm>
            <a:off x="482076" y="2998113"/>
            <a:ext cx="3143809" cy="430887"/>
          </a:xfrm>
          <a:prstGeom prst="rect">
            <a:avLst/>
          </a:prstGeom>
        </p:spPr>
        <p:txBody>
          <a:bodyPr wrap="none">
            <a:spAutoFit/>
          </a:bodyPr>
          <a:lstStyle/>
          <a:p>
            <a:r>
              <a:rPr lang="en-US" altLang="zh-CN" sz="2200" dirty="0">
                <a:solidFill>
                  <a:srgbClr val="00B050"/>
                </a:solidFill>
              </a:rPr>
              <a:t>_, (</a:t>
            </a:r>
            <a:r>
              <a:rPr lang="en-US" altLang="zh-CN" sz="2200" dirty="0" err="1">
                <a:solidFill>
                  <a:srgbClr val="00B050"/>
                </a:solidFill>
              </a:rPr>
              <a:t>h_out</a:t>
            </a:r>
            <a:r>
              <a:rPr lang="en-US" altLang="zh-CN" sz="2200" dirty="0">
                <a:solidFill>
                  <a:srgbClr val="00B050"/>
                </a:solidFill>
              </a:rPr>
              <a:t>, _) = </a:t>
            </a:r>
            <a:r>
              <a:rPr lang="en-US" altLang="zh-CN" sz="2200" dirty="0" err="1">
                <a:solidFill>
                  <a:srgbClr val="00B050"/>
                </a:solidFill>
              </a:rPr>
              <a:t>self.lstm</a:t>
            </a:r>
            <a:r>
              <a:rPr lang="en-US" altLang="zh-CN" sz="2200" dirty="0">
                <a:solidFill>
                  <a:srgbClr val="00B050"/>
                </a:solidFill>
              </a:rPr>
              <a:t>(x)</a:t>
            </a:r>
            <a:endParaRPr lang="zh-CN" altLang="en-US" sz="2200" dirty="0">
              <a:solidFill>
                <a:srgbClr val="00B050"/>
              </a:solidFill>
            </a:endParaRPr>
          </a:p>
        </p:txBody>
      </p:sp>
      <p:sp>
        <p:nvSpPr>
          <p:cNvPr id="8" name="矩形 7">
            <a:extLst>
              <a:ext uri="{FF2B5EF4-FFF2-40B4-BE49-F238E27FC236}">
                <a16:creationId xmlns:a16="http://schemas.microsoft.com/office/drawing/2014/main" id="{6071D541-5A5A-42B0-A726-677EE01DC385}"/>
              </a:ext>
            </a:extLst>
          </p:cNvPr>
          <p:cNvSpPr/>
          <p:nvPr/>
        </p:nvSpPr>
        <p:spPr>
          <a:xfrm>
            <a:off x="387414" y="2101896"/>
            <a:ext cx="11125200" cy="769441"/>
          </a:xfrm>
          <a:prstGeom prst="rect">
            <a:avLst/>
          </a:prstGeom>
        </p:spPr>
        <p:txBody>
          <a:bodyPr wrap="square">
            <a:spAutoFit/>
          </a:bodyPr>
          <a:lstStyle/>
          <a:p>
            <a:r>
              <a:rPr lang="zh-CN" altLang="en-US" sz="2200" dirty="0"/>
              <a:t>有时候</a:t>
            </a:r>
            <a:r>
              <a:rPr lang="en-US" altLang="zh-CN" sz="2200" dirty="0" err="1"/>
              <a:t>hn</a:t>
            </a:r>
            <a:r>
              <a:rPr lang="zh-CN" altLang="en-US" sz="2200" dirty="0"/>
              <a:t>（即</a:t>
            </a:r>
            <a:r>
              <a:rPr lang="en-US" altLang="zh-CN" sz="2200" dirty="0" err="1"/>
              <a:t>hn</a:t>
            </a:r>
            <a:r>
              <a:rPr lang="zh-CN" altLang="en-US" sz="2200" dirty="0"/>
              <a:t>）也可能用作这个序列</a:t>
            </a:r>
            <a:r>
              <a:rPr lang="en-US" altLang="zh-CN" sz="2200" dirty="0"/>
              <a:t>x1, x2, …, </a:t>
            </a:r>
            <a:r>
              <a:rPr lang="en-US" altLang="zh-CN" sz="2200" dirty="0" err="1"/>
              <a:t>xn</a:t>
            </a:r>
            <a:r>
              <a:rPr lang="en-US" altLang="zh-CN" sz="2200" dirty="0"/>
              <a:t> </a:t>
            </a:r>
            <a:r>
              <a:rPr lang="zh-CN" altLang="en-US" sz="2200" dirty="0"/>
              <a:t>的特征。例如，在例</a:t>
            </a:r>
            <a:r>
              <a:rPr lang="en-US" altLang="zh-CN" sz="2200" dirty="0"/>
              <a:t>7.1 </a:t>
            </a:r>
            <a:r>
              <a:rPr lang="zh-CN" altLang="en-US" sz="2200" dirty="0"/>
              <a:t>中设置了下面一条语句：</a:t>
            </a:r>
          </a:p>
        </p:txBody>
      </p:sp>
    </p:spTree>
    <p:extLst>
      <p:ext uri="{BB962C8B-B14F-4D97-AF65-F5344CB8AC3E}">
        <p14:creationId xmlns:p14="http://schemas.microsoft.com/office/powerpoint/2010/main" val="119094704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7.3.3 </a:t>
            </a:r>
            <a:r>
              <a:rPr lang="zh-CN" altLang="en-US" sz="2800" b="1" dirty="0">
                <a:solidFill>
                  <a:srgbClr val="C00000"/>
                </a:solidFill>
              </a:rPr>
              <a:t>深度循环神经网络</a:t>
            </a:r>
            <a:endParaRPr lang="zh-CN" altLang="zh-CN" sz="2800" b="1" dirty="0">
              <a:solidFill>
                <a:srgbClr val="C00000"/>
              </a:solidFill>
            </a:endParaRPr>
          </a:p>
        </p:txBody>
      </p:sp>
      <p:sp>
        <p:nvSpPr>
          <p:cNvPr id="2" name="矩形 1">
            <a:extLst>
              <a:ext uri="{FF2B5EF4-FFF2-40B4-BE49-F238E27FC236}">
                <a16:creationId xmlns:a16="http://schemas.microsoft.com/office/drawing/2014/main" id="{B117FD15-8F5A-4244-B639-0E6A364486A4}"/>
              </a:ext>
            </a:extLst>
          </p:cNvPr>
          <p:cNvSpPr/>
          <p:nvPr/>
        </p:nvSpPr>
        <p:spPr>
          <a:xfrm>
            <a:off x="289670" y="2213561"/>
            <a:ext cx="11373593" cy="2246769"/>
          </a:xfrm>
          <a:prstGeom prst="rect">
            <a:avLst/>
          </a:prstGeom>
        </p:spPr>
        <p:txBody>
          <a:bodyPr wrap="square">
            <a:spAutoFit/>
          </a:bodyPr>
          <a:lstStyle/>
          <a:p>
            <a:r>
              <a:rPr lang="zh-CN" altLang="en-US" sz="2200" dirty="0"/>
              <a:t>前面介绍循环神经网络都只有一个隐藏层，因此它们不是真正意义上的深度神经网络。可以堆叠两个或两个以上的隐藏层，从而构造真正的深度神经网络。</a:t>
            </a:r>
            <a:endParaRPr lang="en-US" altLang="zh-CN" sz="2200" dirty="0"/>
          </a:p>
          <a:p>
            <a:endParaRPr lang="en-US" altLang="zh-CN" sz="800" dirty="0"/>
          </a:p>
          <a:p>
            <a:r>
              <a:rPr lang="zh-CN" altLang="en-US" sz="2200" dirty="0"/>
              <a:t>在</a:t>
            </a:r>
            <a:r>
              <a:rPr lang="en-US" altLang="zh-CN" sz="2200" dirty="0" err="1"/>
              <a:t>PyTorch</a:t>
            </a:r>
            <a:r>
              <a:rPr lang="en-US" altLang="zh-CN" sz="2200" dirty="0"/>
              <a:t> </a:t>
            </a:r>
            <a:r>
              <a:rPr lang="zh-CN" altLang="en-US" sz="2200" dirty="0"/>
              <a:t>中，利用</a:t>
            </a:r>
            <a:r>
              <a:rPr lang="en-US" altLang="zh-CN" sz="2200" dirty="0" err="1"/>
              <a:t>nn.LSTM</a:t>
            </a:r>
            <a:r>
              <a:rPr lang="en-US" altLang="zh-CN" sz="2200" dirty="0"/>
              <a:t> </a:t>
            </a:r>
            <a:r>
              <a:rPr lang="zh-CN" altLang="en-US" sz="2200" dirty="0"/>
              <a:t>来构造深度神经网络就比较简单，只要把参数</a:t>
            </a:r>
            <a:r>
              <a:rPr lang="en-US" altLang="zh-CN" sz="2200" dirty="0" err="1"/>
              <a:t>num_layers</a:t>
            </a:r>
            <a:r>
              <a:rPr lang="zh-CN" altLang="en-US" sz="2200" dirty="0"/>
              <a:t>设置为</a:t>
            </a:r>
            <a:r>
              <a:rPr lang="en-US" altLang="zh-CN" sz="2200" dirty="0"/>
              <a:t>2 </a:t>
            </a:r>
            <a:r>
              <a:rPr lang="zh-CN" altLang="en-US" sz="2200" dirty="0"/>
              <a:t>及大于</a:t>
            </a:r>
            <a:r>
              <a:rPr lang="en-US" altLang="zh-CN" sz="2200" dirty="0"/>
              <a:t>2 </a:t>
            </a:r>
            <a:r>
              <a:rPr lang="zh-CN" altLang="en-US" sz="2200" dirty="0"/>
              <a:t>的整数即可（该参数的默认值为</a:t>
            </a:r>
            <a:r>
              <a:rPr lang="en-US" altLang="zh-CN" sz="2200" dirty="0"/>
              <a:t>1</a:t>
            </a:r>
            <a:r>
              <a:rPr lang="zh-CN" altLang="en-US" sz="2200" dirty="0"/>
              <a:t>）。例如，下列代码定义了由</a:t>
            </a:r>
            <a:r>
              <a:rPr lang="en-US" altLang="zh-CN" sz="2200" dirty="0"/>
              <a:t>3 </a:t>
            </a:r>
            <a:r>
              <a:rPr lang="zh-CN" altLang="en-US" sz="2200" dirty="0"/>
              <a:t>个隐藏层构成的深度</a:t>
            </a:r>
            <a:r>
              <a:rPr lang="en-US" altLang="zh-CN" sz="2200" dirty="0"/>
              <a:t>LSTM </a:t>
            </a:r>
            <a:r>
              <a:rPr lang="zh-CN" altLang="en-US" sz="2200" dirty="0"/>
              <a:t>模型：</a:t>
            </a:r>
          </a:p>
          <a:p>
            <a:endParaRPr lang="zh-CN" altLang="en-US" sz="2200" dirty="0"/>
          </a:p>
        </p:txBody>
      </p:sp>
      <p:sp>
        <p:nvSpPr>
          <p:cNvPr id="4" name="矩形 3">
            <a:extLst>
              <a:ext uri="{FF2B5EF4-FFF2-40B4-BE49-F238E27FC236}">
                <a16:creationId xmlns:a16="http://schemas.microsoft.com/office/drawing/2014/main" id="{34615B91-A9E2-4CAF-BDE6-8B6A0F20F2F1}"/>
              </a:ext>
            </a:extLst>
          </p:cNvPr>
          <p:cNvSpPr/>
          <p:nvPr/>
        </p:nvSpPr>
        <p:spPr>
          <a:xfrm>
            <a:off x="289670" y="4460330"/>
            <a:ext cx="9988834" cy="1107996"/>
          </a:xfrm>
          <a:prstGeom prst="rect">
            <a:avLst/>
          </a:prstGeom>
        </p:spPr>
        <p:txBody>
          <a:bodyPr wrap="square">
            <a:spAutoFit/>
          </a:bodyPr>
          <a:lstStyle/>
          <a:p>
            <a:r>
              <a:rPr lang="en-US" altLang="zh-CN" sz="2200" dirty="0" err="1">
                <a:solidFill>
                  <a:srgbClr val="00B050"/>
                </a:solidFill>
              </a:rPr>
              <a:t>lstm</a:t>
            </a:r>
            <a:r>
              <a:rPr lang="en-US" altLang="zh-CN" sz="2200" dirty="0">
                <a:solidFill>
                  <a:srgbClr val="00B050"/>
                </a:solidFill>
              </a:rPr>
              <a:t> = </a:t>
            </a:r>
            <a:r>
              <a:rPr lang="en-US" altLang="zh-CN" sz="2200" dirty="0" err="1">
                <a:solidFill>
                  <a:srgbClr val="00B050"/>
                </a:solidFill>
              </a:rPr>
              <a:t>nn.LSTM</a:t>
            </a:r>
            <a:r>
              <a:rPr lang="en-US" altLang="zh-CN" sz="2200" dirty="0">
                <a:solidFill>
                  <a:srgbClr val="00B050"/>
                </a:solidFill>
              </a:rPr>
              <a:t>(</a:t>
            </a:r>
            <a:r>
              <a:rPr lang="en-US" altLang="zh-CN" sz="2200" dirty="0" err="1">
                <a:solidFill>
                  <a:srgbClr val="00B050"/>
                </a:solidFill>
              </a:rPr>
              <a:t>input_size</a:t>
            </a:r>
            <a:r>
              <a:rPr lang="en-US" altLang="zh-CN" sz="2200" dirty="0">
                <a:solidFill>
                  <a:srgbClr val="00B050"/>
                </a:solidFill>
              </a:rPr>
              <a:t>=12, </a:t>
            </a:r>
            <a:r>
              <a:rPr lang="en-US" altLang="zh-CN" sz="2200" dirty="0" err="1">
                <a:solidFill>
                  <a:srgbClr val="00B050"/>
                </a:solidFill>
              </a:rPr>
              <a:t>hidden_size</a:t>
            </a:r>
            <a:r>
              <a:rPr lang="en-US" altLang="zh-CN" sz="2200" dirty="0">
                <a:solidFill>
                  <a:srgbClr val="00B050"/>
                </a:solidFill>
              </a:rPr>
              <a:t>=10, </a:t>
            </a:r>
            <a:r>
              <a:rPr lang="en-US" altLang="zh-CN" sz="2200" dirty="0" err="1">
                <a:solidFill>
                  <a:srgbClr val="00B050"/>
                </a:solidFill>
              </a:rPr>
              <a:t>num_layers</a:t>
            </a:r>
            <a:r>
              <a:rPr lang="en-US" altLang="zh-CN" sz="2200" dirty="0">
                <a:solidFill>
                  <a:srgbClr val="00B050"/>
                </a:solidFill>
              </a:rPr>
              <a:t>=3, \</a:t>
            </a:r>
          </a:p>
          <a:p>
            <a:r>
              <a:rPr lang="en-US" altLang="zh-CN" sz="2200" dirty="0">
                <a:solidFill>
                  <a:srgbClr val="00B050"/>
                </a:solidFill>
              </a:rPr>
              <a:t>                         </a:t>
            </a:r>
            <a:r>
              <a:rPr lang="en-US" altLang="zh-CN" sz="2200" dirty="0" err="1">
                <a:solidFill>
                  <a:srgbClr val="00B050"/>
                </a:solidFill>
              </a:rPr>
              <a:t>batch_first</a:t>
            </a:r>
            <a:r>
              <a:rPr lang="en-US" altLang="zh-CN" sz="2200" dirty="0">
                <a:solidFill>
                  <a:srgbClr val="00B050"/>
                </a:solidFill>
              </a:rPr>
              <a:t>=True, bidirectional=False, bias=True)</a:t>
            </a:r>
          </a:p>
          <a:p>
            <a:endParaRPr lang="zh-CN" altLang="en-US" sz="2200" dirty="0">
              <a:solidFill>
                <a:srgbClr val="00B050"/>
              </a:solidFill>
            </a:endParaRPr>
          </a:p>
        </p:txBody>
      </p:sp>
    </p:spTree>
    <p:extLst>
      <p:ext uri="{BB962C8B-B14F-4D97-AF65-F5344CB8AC3E}">
        <p14:creationId xmlns:p14="http://schemas.microsoft.com/office/powerpoint/2010/main" val="3911554673"/>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7.3.3 </a:t>
            </a:r>
            <a:r>
              <a:rPr lang="zh-CN" altLang="en-US" sz="2800" b="1" dirty="0">
                <a:solidFill>
                  <a:srgbClr val="C00000"/>
                </a:solidFill>
              </a:rPr>
              <a:t>深度循环神经网络</a:t>
            </a:r>
            <a:endParaRPr lang="zh-CN" altLang="zh-CN" sz="2800" b="1" dirty="0">
              <a:solidFill>
                <a:srgbClr val="C00000"/>
              </a:solidFill>
            </a:endParaRPr>
          </a:p>
        </p:txBody>
      </p:sp>
      <p:sp>
        <p:nvSpPr>
          <p:cNvPr id="2" name="矩形 1">
            <a:extLst>
              <a:ext uri="{FF2B5EF4-FFF2-40B4-BE49-F238E27FC236}">
                <a16:creationId xmlns:a16="http://schemas.microsoft.com/office/drawing/2014/main" id="{8777D16C-C105-4B8E-A20F-3DD27BE3B0DA}"/>
              </a:ext>
            </a:extLst>
          </p:cNvPr>
          <p:cNvSpPr/>
          <p:nvPr/>
        </p:nvSpPr>
        <p:spPr>
          <a:xfrm>
            <a:off x="388775" y="4264297"/>
            <a:ext cx="11274490" cy="769441"/>
          </a:xfrm>
          <a:prstGeom prst="rect">
            <a:avLst/>
          </a:prstGeom>
        </p:spPr>
        <p:txBody>
          <a:bodyPr wrap="square">
            <a:spAutoFit/>
          </a:bodyPr>
          <a:lstStyle/>
          <a:p>
            <a:r>
              <a:rPr lang="en-US" altLang="zh-CN" sz="2200" dirty="0" err="1"/>
              <a:t>h_out</a:t>
            </a:r>
            <a:r>
              <a:rPr lang="en-US" altLang="zh-CN" sz="2200" dirty="0"/>
              <a:t> </a:t>
            </a:r>
            <a:r>
              <a:rPr lang="zh-CN" altLang="en-US" sz="2200" dirty="0"/>
              <a:t>和</a:t>
            </a:r>
            <a:r>
              <a:rPr lang="en-US" altLang="zh-CN" sz="2200" dirty="0" err="1"/>
              <a:t>c_out</a:t>
            </a:r>
            <a:r>
              <a:rPr lang="en-US" altLang="zh-CN" sz="2200" dirty="0"/>
              <a:t> </a:t>
            </a:r>
            <a:r>
              <a:rPr lang="zh-CN" altLang="en-US" sz="2200" dirty="0"/>
              <a:t>的形状均为</a:t>
            </a:r>
            <a:r>
              <a:rPr lang="en-US" altLang="zh-CN" sz="2200" dirty="0" err="1"/>
              <a:t>torch.Size</a:t>
            </a:r>
            <a:r>
              <a:rPr lang="en-US" altLang="zh-CN" sz="2200" dirty="0"/>
              <a:t>([3, 1, 10])</a:t>
            </a:r>
            <a:r>
              <a:rPr lang="zh-CN" altLang="en-US" sz="2200" dirty="0"/>
              <a:t>，此外</a:t>
            </a:r>
            <a:r>
              <a:rPr lang="en-US" altLang="zh-CN" sz="2200" dirty="0"/>
              <a:t>out </a:t>
            </a:r>
            <a:r>
              <a:rPr lang="zh-CN" altLang="en-US" sz="2200" dirty="0"/>
              <a:t>的形状为</a:t>
            </a:r>
            <a:r>
              <a:rPr lang="en-US" altLang="zh-CN" sz="2200" dirty="0" err="1"/>
              <a:t>torch.Size</a:t>
            </a:r>
            <a:r>
              <a:rPr lang="en-US" altLang="zh-CN" sz="2200" dirty="0"/>
              <a:t>([1, 4,10])</a:t>
            </a:r>
            <a:r>
              <a:rPr lang="zh-CN" altLang="en-US" sz="2200" dirty="0"/>
              <a:t>。为此，需要对“</a:t>
            </a:r>
            <a:r>
              <a:rPr lang="en-US" altLang="zh-CN" sz="2200" dirty="0"/>
              <a:t>3”</a:t>
            </a:r>
            <a:r>
              <a:rPr lang="zh-CN" altLang="en-US" sz="2200" dirty="0"/>
              <a:t>进行相应的处理，例如：</a:t>
            </a:r>
          </a:p>
        </p:txBody>
      </p:sp>
      <p:sp>
        <p:nvSpPr>
          <p:cNvPr id="3" name="矩形 2">
            <a:extLst>
              <a:ext uri="{FF2B5EF4-FFF2-40B4-BE49-F238E27FC236}">
                <a16:creationId xmlns:a16="http://schemas.microsoft.com/office/drawing/2014/main" id="{7EB30D81-A53B-4A75-95A1-B7412B9E7992}"/>
              </a:ext>
            </a:extLst>
          </p:cNvPr>
          <p:cNvSpPr/>
          <p:nvPr/>
        </p:nvSpPr>
        <p:spPr>
          <a:xfrm>
            <a:off x="572387" y="5155373"/>
            <a:ext cx="7646645" cy="430887"/>
          </a:xfrm>
          <a:prstGeom prst="rect">
            <a:avLst/>
          </a:prstGeom>
        </p:spPr>
        <p:txBody>
          <a:bodyPr wrap="none">
            <a:spAutoFit/>
          </a:bodyPr>
          <a:lstStyle/>
          <a:p>
            <a:r>
              <a:rPr lang="en-US" altLang="zh-CN" sz="2200" dirty="0" err="1">
                <a:solidFill>
                  <a:srgbClr val="00B050"/>
                </a:solidFill>
              </a:rPr>
              <a:t>h_out</a:t>
            </a:r>
            <a:r>
              <a:rPr lang="en-US" altLang="zh-CN" sz="2200" dirty="0">
                <a:solidFill>
                  <a:srgbClr val="00B050"/>
                </a:solidFill>
              </a:rPr>
              <a:t> = </a:t>
            </a:r>
            <a:r>
              <a:rPr lang="en-US" altLang="zh-CN" sz="2200" dirty="0" err="1">
                <a:solidFill>
                  <a:srgbClr val="00B050"/>
                </a:solidFill>
              </a:rPr>
              <a:t>torch.mean</a:t>
            </a:r>
            <a:r>
              <a:rPr lang="en-US" altLang="zh-CN" sz="2200" dirty="0">
                <a:solidFill>
                  <a:srgbClr val="00B050"/>
                </a:solidFill>
              </a:rPr>
              <a:t>(</a:t>
            </a:r>
            <a:r>
              <a:rPr lang="en-US" altLang="zh-CN" sz="2200" dirty="0" err="1">
                <a:solidFill>
                  <a:srgbClr val="00B050"/>
                </a:solidFill>
              </a:rPr>
              <a:t>h_out</a:t>
            </a:r>
            <a:r>
              <a:rPr lang="en-US" altLang="zh-CN" sz="2200" dirty="0">
                <a:solidFill>
                  <a:srgbClr val="00B050"/>
                </a:solidFill>
              </a:rPr>
              <a:t>, dim=0, </a:t>
            </a:r>
            <a:r>
              <a:rPr lang="en-US" altLang="zh-CN" sz="2200" dirty="0" err="1">
                <a:solidFill>
                  <a:srgbClr val="00B050"/>
                </a:solidFill>
              </a:rPr>
              <a:t>keepdim</a:t>
            </a:r>
            <a:r>
              <a:rPr lang="en-US" altLang="zh-CN" sz="2200" dirty="0">
                <a:solidFill>
                  <a:srgbClr val="00B050"/>
                </a:solidFill>
              </a:rPr>
              <a:t>=True) #</a:t>
            </a:r>
            <a:r>
              <a:rPr lang="zh-CN" altLang="en-US" sz="2200" dirty="0">
                <a:solidFill>
                  <a:srgbClr val="00B050"/>
                </a:solidFill>
              </a:rPr>
              <a:t>求平均值</a:t>
            </a:r>
          </a:p>
        </p:txBody>
      </p:sp>
      <p:sp>
        <p:nvSpPr>
          <p:cNvPr id="4" name="矩形 3">
            <a:extLst>
              <a:ext uri="{FF2B5EF4-FFF2-40B4-BE49-F238E27FC236}">
                <a16:creationId xmlns:a16="http://schemas.microsoft.com/office/drawing/2014/main" id="{BB179D94-AC30-455F-92CB-4D39EC7ECDCA}"/>
              </a:ext>
            </a:extLst>
          </p:cNvPr>
          <p:cNvSpPr/>
          <p:nvPr/>
        </p:nvSpPr>
        <p:spPr>
          <a:xfrm>
            <a:off x="388776" y="5924815"/>
            <a:ext cx="5011308" cy="430887"/>
          </a:xfrm>
          <a:prstGeom prst="rect">
            <a:avLst/>
          </a:prstGeom>
        </p:spPr>
        <p:txBody>
          <a:bodyPr wrap="none">
            <a:spAutoFit/>
          </a:bodyPr>
          <a:lstStyle/>
          <a:p>
            <a:r>
              <a:rPr lang="en-US" altLang="zh-CN" sz="2200" dirty="0" err="1"/>
              <a:t>h_out</a:t>
            </a:r>
            <a:r>
              <a:rPr lang="en-US" altLang="zh-CN" sz="2200" dirty="0"/>
              <a:t> </a:t>
            </a:r>
            <a:r>
              <a:rPr lang="zh-CN" altLang="en-US" sz="2200" dirty="0"/>
              <a:t>的形状变为</a:t>
            </a:r>
            <a:r>
              <a:rPr lang="en-US" altLang="zh-CN" sz="2200" dirty="0" err="1"/>
              <a:t>torch.Size</a:t>
            </a:r>
            <a:r>
              <a:rPr lang="en-US" altLang="zh-CN" sz="2200" dirty="0"/>
              <a:t>([1, 1, 10])</a:t>
            </a:r>
            <a:r>
              <a:rPr lang="zh-CN" altLang="en-US" sz="2200" dirty="0"/>
              <a:t>。</a:t>
            </a:r>
          </a:p>
        </p:txBody>
      </p:sp>
      <p:sp>
        <p:nvSpPr>
          <p:cNvPr id="7" name="矩形 6">
            <a:extLst>
              <a:ext uri="{FF2B5EF4-FFF2-40B4-BE49-F238E27FC236}">
                <a16:creationId xmlns:a16="http://schemas.microsoft.com/office/drawing/2014/main" id="{84F73E62-B147-42D7-B73C-72045E489F7F}"/>
              </a:ext>
            </a:extLst>
          </p:cNvPr>
          <p:cNvSpPr/>
          <p:nvPr/>
        </p:nvSpPr>
        <p:spPr>
          <a:xfrm>
            <a:off x="388775" y="2049780"/>
            <a:ext cx="10705323" cy="430887"/>
          </a:xfrm>
          <a:prstGeom prst="rect">
            <a:avLst/>
          </a:prstGeom>
        </p:spPr>
        <p:txBody>
          <a:bodyPr wrap="square">
            <a:spAutoFit/>
          </a:bodyPr>
          <a:lstStyle/>
          <a:p>
            <a:r>
              <a:rPr lang="en-US" altLang="zh-CN" sz="2200" dirty="0"/>
              <a:t>LSTM </a:t>
            </a:r>
            <a:r>
              <a:rPr lang="zh-CN" altLang="en-US" sz="2200" dirty="0"/>
              <a:t>模型输出的形状有改变（跟</a:t>
            </a:r>
            <a:r>
              <a:rPr lang="en-US" altLang="zh-CN" sz="2200" dirty="0" err="1"/>
              <a:t>num_layers</a:t>
            </a:r>
            <a:r>
              <a:rPr lang="en-US" altLang="zh-CN" sz="2200" dirty="0"/>
              <a:t>=1 </a:t>
            </a:r>
            <a:r>
              <a:rPr lang="zh-CN" altLang="en-US" sz="2200" dirty="0"/>
              <a:t>的情况相比）。例如，执行下列代码：</a:t>
            </a:r>
          </a:p>
        </p:txBody>
      </p:sp>
      <p:sp>
        <p:nvSpPr>
          <p:cNvPr id="8" name="矩形 7">
            <a:extLst>
              <a:ext uri="{FF2B5EF4-FFF2-40B4-BE49-F238E27FC236}">
                <a16:creationId xmlns:a16="http://schemas.microsoft.com/office/drawing/2014/main" id="{342C70F1-960C-4325-A6DA-0CCBE8E785ED}"/>
              </a:ext>
            </a:extLst>
          </p:cNvPr>
          <p:cNvSpPr/>
          <p:nvPr/>
        </p:nvSpPr>
        <p:spPr>
          <a:xfrm>
            <a:off x="572387" y="2769591"/>
            <a:ext cx="6096000" cy="1107996"/>
          </a:xfrm>
          <a:prstGeom prst="rect">
            <a:avLst/>
          </a:prstGeom>
        </p:spPr>
        <p:txBody>
          <a:bodyPr>
            <a:spAutoFit/>
          </a:bodyPr>
          <a:lstStyle/>
          <a:p>
            <a:r>
              <a:rPr lang="it-IT" altLang="zh-CN" sz="2200" dirty="0">
                <a:solidFill>
                  <a:srgbClr val="00B050"/>
                </a:solidFill>
              </a:rPr>
              <a:t>x = torch.randn(1, 4, 12)</a:t>
            </a:r>
          </a:p>
          <a:p>
            <a:r>
              <a:rPr lang="en-US" altLang="zh-CN" sz="2200" dirty="0">
                <a:solidFill>
                  <a:srgbClr val="00B050"/>
                </a:solidFill>
              </a:rPr>
              <a:t>out, (</a:t>
            </a:r>
            <a:r>
              <a:rPr lang="en-US" altLang="zh-CN" sz="2200" dirty="0" err="1">
                <a:solidFill>
                  <a:srgbClr val="00B050"/>
                </a:solidFill>
              </a:rPr>
              <a:t>h_out</a:t>
            </a:r>
            <a:r>
              <a:rPr lang="en-US" altLang="zh-CN" sz="2200" dirty="0">
                <a:solidFill>
                  <a:srgbClr val="00B050"/>
                </a:solidFill>
              </a:rPr>
              <a:t>, </a:t>
            </a:r>
            <a:r>
              <a:rPr lang="en-US" altLang="zh-CN" sz="2200" dirty="0" err="1">
                <a:solidFill>
                  <a:srgbClr val="00B050"/>
                </a:solidFill>
              </a:rPr>
              <a:t>c_out</a:t>
            </a:r>
            <a:r>
              <a:rPr lang="en-US" altLang="zh-CN" sz="2200" dirty="0">
                <a:solidFill>
                  <a:srgbClr val="00B050"/>
                </a:solidFill>
              </a:rPr>
              <a:t>) = </a:t>
            </a:r>
            <a:r>
              <a:rPr lang="en-US" altLang="zh-CN" sz="2200" dirty="0" err="1">
                <a:solidFill>
                  <a:srgbClr val="00B050"/>
                </a:solidFill>
              </a:rPr>
              <a:t>lstm</a:t>
            </a:r>
            <a:r>
              <a:rPr lang="en-US" altLang="zh-CN" sz="2200" dirty="0">
                <a:solidFill>
                  <a:srgbClr val="00B050"/>
                </a:solidFill>
              </a:rPr>
              <a:t>(x)</a:t>
            </a:r>
          </a:p>
          <a:p>
            <a:r>
              <a:rPr lang="en-US" altLang="zh-CN" sz="2200" dirty="0">
                <a:solidFill>
                  <a:srgbClr val="00B050"/>
                </a:solidFill>
              </a:rPr>
              <a:t>print(</a:t>
            </a:r>
            <a:r>
              <a:rPr lang="en-US" altLang="zh-CN" sz="2200" dirty="0" err="1">
                <a:solidFill>
                  <a:srgbClr val="00B050"/>
                </a:solidFill>
              </a:rPr>
              <a:t>out.shape</a:t>
            </a:r>
            <a:r>
              <a:rPr lang="en-US" altLang="zh-CN" sz="2200" dirty="0">
                <a:solidFill>
                  <a:srgbClr val="00B050"/>
                </a:solidFill>
              </a:rPr>
              <a:t>, </a:t>
            </a:r>
            <a:r>
              <a:rPr lang="en-US" altLang="zh-CN" sz="2200" dirty="0" err="1">
                <a:solidFill>
                  <a:srgbClr val="00B050"/>
                </a:solidFill>
              </a:rPr>
              <a:t>h_out</a:t>
            </a:r>
            <a:r>
              <a:rPr lang="en-US" altLang="zh-CN" sz="2200" dirty="0">
                <a:solidFill>
                  <a:srgbClr val="00B050"/>
                </a:solidFill>
              </a:rPr>
              <a:t>. shape, </a:t>
            </a:r>
            <a:r>
              <a:rPr lang="en-US" altLang="zh-CN" sz="2200" dirty="0" err="1">
                <a:solidFill>
                  <a:srgbClr val="00B050"/>
                </a:solidFill>
              </a:rPr>
              <a:t>c_out.shape</a:t>
            </a:r>
            <a:r>
              <a:rPr lang="en-US" altLang="zh-CN" sz="2200" dirty="0">
                <a:solidFill>
                  <a:srgbClr val="00B050"/>
                </a:solidFill>
              </a:rPr>
              <a:t>)</a:t>
            </a:r>
            <a:endParaRPr lang="zh-CN" altLang="en-US" sz="2200" dirty="0">
              <a:solidFill>
                <a:srgbClr val="00B050"/>
              </a:solidFill>
            </a:endParaRPr>
          </a:p>
        </p:txBody>
      </p:sp>
    </p:spTree>
    <p:extLst>
      <p:ext uri="{BB962C8B-B14F-4D97-AF65-F5344CB8AC3E}">
        <p14:creationId xmlns:p14="http://schemas.microsoft.com/office/powerpoint/2010/main" val="175802326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7.3.4 </a:t>
            </a:r>
            <a:r>
              <a:rPr lang="zh-CN" altLang="en-US" sz="2800" b="1" dirty="0">
                <a:solidFill>
                  <a:srgbClr val="C00000"/>
                </a:solidFill>
              </a:rPr>
              <a:t>双向循环神经网络</a:t>
            </a:r>
            <a:endParaRPr lang="zh-CN" altLang="zh-CN" sz="2800" b="1" dirty="0">
              <a:solidFill>
                <a:srgbClr val="C00000"/>
              </a:solidFill>
            </a:endParaRPr>
          </a:p>
        </p:txBody>
      </p:sp>
      <p:sp>
        <p:nvSpPr>
          <p:cNvPr id="2" name="矩形 1">
            <a:extLst>
              <a:ext uri="{FF2B5EF4-FFF2-40B4-BE49-F238E27FC236}">
                <a16:creationId xmlns:a16="http://schemas.microsoft.com/office/drawing/2014/main" id="{2AA97B94-671E-4FE3-9465-4376E8E4B3EB}"/>
              </a:ext>
            </a:extLst>
          </p:cNvPr>
          <p:cNvSpPr/>
          <p:nvPr/>
        </p:nvSpPr>
        <p:spPr>
          <a:xfrm>
            <a:off x="530240" y="1963752"/>
            <a:ext cx="11133024" cy="1107996"/>
          </a:xfrm>
          <a:prstGeom prst="rect">
            <a:avLst/>
          </a:prstGeom>
        </p:spPr>
        <p:txBody>
          <a:bodyPr wrap="square">
            <a:spAutoFit/>
          </a:bodyPr>
          <a:lstStyle/>
          <a:p>
            <a:r>
              <a:rPr lang="zh-CN" altLang="en-US" sz="2200" b="1" dirty="0"/>
              <a:t>循环神经网络优点</a:t>
            </a:r>
            <a:r>
              <a:rPr lang="zh-CN" altLang="en-US" sz="2200" dirty="0"/>
              <a:t>：它可以“</a:t>
            </a:r>
            <a:r>
              <a:rPr lang="zh-CN" altLang="en-US" sz="2200" b="1" dirty="0"/>
              <a:t>回头看</a:t>
            </a:r>
            <a:r>
              <a:rPr lang="zh-CN" altLang="en-US" sz="2200" dirty="0"/>
              <a:t>”，因而可以利用上文的信息来辅助当前的决策。但是，在有的情况下，不但需要“回头看”，而且还需要“</a:t>
            </a:r>
            <a:r>
              <a:rPr lang="zh-CN" altLang="en-US" sz="2200" b="1" dirty="0"/>
              <a:t>向后看</a:t>
            </a:r>
            <a:r>
              <a:rPr lang="zh-CN" altLang="en-US" sz="2200" dirty="0"/>
              <a:t>”，即还需要利用下文信息才能做出正确的决策。</a:t>
            </a:r>
          </a:p>
        </p:txBody>
      </p:sp>
      <p:sp>
        <p:nvSpPr>
          <p:cNvPr id="3" name="矩形 2">
            <a:extLst>
              <a:ext uri="{FF2B5EF4-FFF2-40B4-BE49-F238E27FC236}">
                <a16:creationId xmlns:a16="http://schemas.microsoft.com/office/drawing/2014/main" id="{E11DC0C6-3EE4-486C-833D-B9425AF9B688}"/>
              </a:ext>
            </a:extLst>
          </p:cNvPr>
          <p:cNvSpPr/>
          <p:nvPr/>
        </p:nvSpPr>
        <p:spPr>
          <a:xfrm>
            <a:off x="530240" y="3109848"/>
            <a:ext cx="3288080" cy="430887"/>
          </a:xfrm>
          <a:prstGeom prst="rect">
            <a:avLst/>
          </a:prstGeom>
        </p:spPr>
        <p:txBody>
          <a:bodyPr wrap="none">
            <a:spAutoFit/>
          </a:bodyPr>
          <a:lstStyle/>
          <a:p>
            <a:r>
              <a:rPr lang="zh-CN" altLang="en-US" sz="2200" dirty="0"/>
              <a:t>例如，观察下面一句话：</a:t>
            </a:r>
          </a:p>
        </p:txBody>
      </p:sp>
      <p:sp>
        <p:nvSpPr>
          <p:cNvPr id="4" name="矩形 3">
            <a:extLst>
              <a:ext uri="{FF2B5EF4-FFF2-40B4-BE49-F238E27FC236}">
                <a16:creationId xmlns:a16="http://schemas.microsoft.com/office/drawing/2014/main" id="{DFBBBEA1-B1D8-46C8-8954-C3AE01685B84}"/>
              </a:ext>
            </a:extLst>
          </p:cNvPr>
          <p:cNvSpPr/>
          <p:nvPr/>
        </p:nvSpPr>
        <p:spPr>
          <a:xfrm>
            <a:off x="3313779" y="3731064"/>
            <a:ext cx="4719562" cy="430887"/>
          </a:xfrm>
          <a:prstGeom prst="rect">
            <a:avLst/>
          </a:prstGeom>
        </p:spPr>
        <p:txBody>
          <a:bodyPr wrap="none">
            <a:spAutoFit/>
          </a:bodyPr>
          <a:lstStyle/>
          <a:p>
            <a:r>
              <a:rPr lang="zh-CN" altLang="en-US" sz="2200" dirty="0">
                <a:solidFill>
                  <a:srgbClr val="0033CC"/>
                </a:solidFill>
              </a:rPr>
              <a:t>我想出国，我准备去</a:t>
            </a:r>
            <a:r>
              <a:rPr lang="en-US" altLang="zh-CN" sz="2200" dirty="0">
                <a:solidFill>
                  <a:srgbClr val="0033CC"/>
                </a:solidFill>
              </a:rPr>
              <a:t>_____</a:t>
            </a:r>
            <a:r>
              <a:rPr lang="zh-CN" altLang="en-US" sz="2200" dirty="0">
                <a:solidFill>
                  <a:srgbClr val="0033CC"/>
                </a:solidFill>
              </a:rPr>
              <a:t>雅思考试。</a:t>
            </a:r>
          </a:p>
        </p:txBody>
      </p:sp>
      <p:sp>
        <p:nvSpPr>
          <p:cNvPr id="6" name="矩形 5">
            <a:extLst>
              <a:ext uri="{FF2B5EF4-FFF2-40B4-BE49-F238E27FC236}">
                <a16:creationId xmlns:a16="http://schemas.microsoft.com/office/drawing/2014/main" id="{4971BC70-A99C-4F93-AD74-5C37EB54972E}"/>
              </a:ext>
            </a:extLst>
          </p:cNvPr>
          <p:cNvSpPr/>
          <p:nvPr/>
        </p:nvSpPr>
        <p:spPr>
          <a:xfrm>
            <a:off x="451943" y="4515956"/>
            <a:ext cx="11049049" cy="1107996"/>
          </a:xfrm>
          <a:prstGeom prst="rect">
            <a:avLst/>
          </a:prstGeom>
        </p:spPr>
        <p:txBody>
          <a:bodyPr wrap="square">
            <a:spAutoFit/>
          </a:bodyPr>
          <a:lstStyle/>
          <a:p>
            <a:r>
              <a:rPr lang="zh-CN" altLang="en-US" sz="2200" dirty="0"/>
              <a:t>如果只看前面部分，那么横线上似乎可以填“签证”、“美国”等词，这带有很大的不确定性；但如果还看到后面的“雅思考试”，那么横线上填“参加”的概率就非常高了。这说明，有时候需要获得上下文的信息才能做出当前的决策。为此，人们提出了</a:t>
            </a:r>
            <a:r>
              <a:rPr lang="zh-CN" altLang="en-US" sz="2200" b="1" dirty="0"/>
              <a:t>双向循环神经网络</a:t>
            </a:r>
            <a:r>
              <a:rPr lang="zh-CN" altLang="en-US" sz="2200" dirty="0"/>
              <a:t>。</a:t>
            </a:r>
          </a:p>
        </p:txBody>
      </p:sp>
    </p:spTree>
    <p:extLst>
      <p:ext uri="{BB962C8B-B14F-4D97-AF65-F5344CB8AC3E}">
        <p14:creationId xmlns:p14="http://schemas.microsoft.com/office/powerpoint/2010/main" val="131383575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0340" y="1376015"/>
            <a:ext cx="11373594" cy="523220"/>
          </a:xfrm>
          <a:prstGeom prst="rect">
            <a:avLst/>
          </a:prstGeom>
          <a:noFill/>
        </p:spPr>
        <p:txBody>
          <a:bodyPr wrap="square" rtlCol="0">
            <a:spAutoFit/>
          </a:bodyPr>
          <a:lstStyle/>
          <a:p>
            <a:r>
              <a:rPr lang="en-US" altLang="zh-CN" sz="2800" b="1" dirty="0">
                <a:solidFill>
                  <a:srgbClr val="C00000"/>
                </a:solidFill>
              </a:rPr>
              <a:t>7.3.4 </a:t>
            </a:r>
            <a:r>
              <a:rPr lang="zh-CN" altLang="en-US" sz="2800" b="1" dirty="0">
                <a:solidFill>
                  <a:srgbClr val="C00000"/>
                </a:solidFill>
              </a:rPr>
              <a:t>双向循环神经网络</a:t>
            </a:r>
            <a:endParaRPr lang="zh-CN" altLang="zh-CN" sz="2800" b="1" dirty="0">
              <a:solidFill>
                <a:srgbClr val="C00000"/>
              </a:solidFill>
            </a:endParaRPr>
          </a:p>
        </p:txBody>
      </p:sp>
      <p:sp>
        <p:nvSpPr>
          <p:cNvPr id="2" name="矩形 1">
            <a:extLst>
              <a:ext uri="{FF2B5EF4-FFF2-40B4-BE49-F238E27FC236}">
                <a16:creationId xmlns:a16="http://schemas.microsoft.com/office/drawing/2014/main" id="{60AA0F70-CD70-4F90-9647-C8F95CBBF77A}"/>
              </a:ext>
            </a:extLst>
          </p:cNvPr>
          <p:cNvSpPr/>
          <p:nvPr/>
        </p:nvSpPr>
        <p:spPr>
          <a:xfrm>
            <a:off x="426098" y="2025671"/>
            <a:ext cx="6722705" cy="3918765"/>
          </a:xfrm>
          <a:prstGeom prst="rect">
            <a:avLst/>
          </a:prstGeom>
        </p:spPr>
        <p:txBody>
          <a:bodyPr wrap="square">
            <a:spAutoFit/>
          </a:bodyPr>
          <a:lstStyle/>
          <a:p>
            <a:pPr>
              <a:lnSpc>
                <a:spcPts val="3000"/>
              </a:lnSpc>
            </a:pPr>
            <a:r>
              <a:rPr lang="zh-CN" altLang="en-US" sz="2200" b="1" dirty="0"/>
              <a:t>双向循环神经网络</a:t>
            </a:r>
            <a:r>
              <a:rPr lang="zh-CN" altLang="en-US" sz="2200" dirty="0"/>
              <a:t>（</a:t>
            </a:r>
            <a:r>
              <a:rPr lang="en-US" altLang="zh-CN" sz="2200" dirty="0"/>
              <a:t>Bidirectional recurrent neural network, BRNN</a:t>
            </a:r>
            <a:r>
              <a:rPr lang="zh-CN" altLang="en-US" sz="2200" dirty="0"/>
              <a:t>）：在单向神经网络的基础上再增加一个隐藏层，这两个隐藏层连着相同的输入层和输出层，于是得到两个循环神经网络（</a:t>
            </a:r>
            <a:r>
              <a:rPr lang="en-US" altLang="zh-CN" sz="2200" dirty="0"/>
              <a:t>RNN</a:t>
            </a:r>
            <a:r>
              <a:rPr lang="zh-CN" altLang="en-US" sz="2200" dirty="0"/>
              <a:t>）；但它们处理序列的顺序不一样，其中一个执行前向计算（由左到右），另一个执行后向计算（由右到左），它们共同给输出层提供序列中每一个元素（词）的过去和未来的上下文信息。但当采用双向循环神经网络时，输出层和隐藏层中的神经元数量都将翻倍。双向循环神经网络的这种逻辑结构可用右图表示。</a:t>
            </a:r>
          </a:p>
        </p:txBody>
      </p:sp>
      <p:pic>
        <p:nvPicPr>
          <p:cNvPr id="3" name="图片 2">
            <a:extLst>
              <a:ext uri="{FF2B5EF4-FFF2-40B4-BE49-F238E27FC236}">
                <a16:creationId xmlns:a16="http://schemas.microsoft.com/office/drawing/2014/main" id="{20A75D2B-465D-4EAD-9F6D-962A4EA29F45}"/>
              </a:ext>
            </a:extLst>
          </p:cNvPr>
          <p:cNvPicPr>
            <a:picLocks noChangeAspect="1"/>
          </p:cNvPicPr>
          <p:nvPr/>
        </p:nvPicPr>
        <p:blipFill>
          <a:blip r:embed="rId3"/>
          <a:stretch>
            <a:fillRect/>
          </a:stretch>
        </p:blipFill>
        <p:spPr>
          <a:xfrm>
            <a:off x="7736632" y="1766652"/>
            <a:ext cx="3329473" cy="4304220"/>
          </a:xfrm>
          <a:prstGeom prst="rect">
            <a:avLst/>
          </a:prstGeom>
        </p:spPr>
      </p:pic>
    </p:spTree>
    <p:extLst>
      <p:ext uri="{BB962C8B-B14F-4D97-AF65-F5344CB8AC3E}">
        <p14:creationId xmlns:p14="http://schemas.microsoft.com/office/powerpoint/2010/main" val="4009258422"/>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7.3.4 </a:t>
            </a:r>
            <a:r>
              <a:rPr lang="zh-CN" altLang="en-US" sz="2800" b="1" dirty="0">
                <a:solidFill>
                  <a:srgbClr val="C00000"/>
                </a:solidFill>
              </a:rPr>
              <a:t>双向循环神经网络</a:t>
            </a:r>
            <a:endParaRPr lang="zh-CN" altLang="zh-CN" sz="2800" b="1" dirty="0">
              <a:solidFill>
                <a:srgbClr val="C00000"/>
              </a:solidFill>
            </a:endParaRPr>
          </a:p>
        </p:txBody>
      </p:sp>
      <p:sp>
        <p:nvSpPr>
          <p:cNvPr id="7" name="矩形 6">
            <a:extLst>
              <a:ext uri="{FF2B5EF4-FFF2-40B4-BE49-F238E27FC236}">
                <a16:creationId xmlns:a16="http://schemas.microsoft.com/office/drawing/2014/main" id="{785180AA-93E2-41A8-8D56-55B9EA5EE102}"/>
              </a:ext>
            </a:extLst>
          </p:cNvPr>
          <p:cNvSpPr/>
          <p:nvPr/>
        </p:nvSpPr>
        <p:spPr>
          <a:xfrm>
            <a:off x="289671" y="1871740"/>
            <a:ext cx="11442442" cy="1107996"/>
          </a:xfrm>
          <a:prstGeom prst="rect">
            <a:avLst/>
          </a:prstGeom>
        </p:spPr>
        <p:txBody>
          <a:bodyPr wrap="square">
            <a:spAutoFit/>
          </a:bodyPr>
          <a:lstStyle/>
          <a:p>
            <a:r>
              <a:rPr lang="zh-CN" altLang="en-US" sz="2200" dirty="0"/>
              <a:t>在</a:t>
            </a:r>
            <a:r>
              <a:rPr lang="en-US" altLang="zh-CN" sz="2200" dirty="0" err="1"/>
              <a:t>PyTorch</a:t>
            </a:r>
            <a:r>
              <a:rPr lang="en-US" altLang="zh-CN" sz="2200" dirty="0"/>
              <a:t> </a:t>
            </a:r>
            <a:r>
              <a:rPr lang="zh-CN" altLang="en-US" sz="2200" dirty="0"/>
              <a:t>中，利用</a:t>
            </a:r>
            <a:r>
              <a:rPr lang="en-US" altLang="zh-CN" sz="2200" dirty="0" err="1"/>
              <a:t>nn.LSTM</a:t>
            </a:r>
            <a:r>
              <a:rPr lang="en-US" altLang="zh-CN" sz="2200" dirty="0"/>
              <a:t> </a:t>
            </a:r>
            <a:r>
              <a:rPr lang="zh-CN" altLang="en-US" sz="2200" dirty="0"/>
              <a:t>来构造双向循环神经网络也非常容易，只需把参数</a:t>
            </a:r>
            <a:r>
              <a:rPr lang="en-US" altLang="zh-CN" sz="2200" dirty="0"/>
              <a:t>bidirectional </a:t>
            </a:r>
            <a:r>
              <a:rPr lang="zh-CN" altLang="en-US" sz="2200" dirty="0"/>
              <a:t>的值设置为</a:t>
            </a:r>
            <a:r>
              <a:rPr lang="en-US" altLang="zh-CN" sz="2200" dirty="0"/>
              <a:t>True </a:t>
            </a:r>
            <a:r>
              <a:rPr lang="zh-CN" altLang="en-US" sz="2200" dirty="0"/>
              <a:t>即可（其默认值为</a:t>
            </a:r>
            <a:r>
              <a:rPr lang="en-US" altLang="zh-CN" sz="2200" dirty="0"/>
              <a:t>False</a:t>
            </a:r>
            <a:r>
              <a:rPr lang="zh-CN" altLang="en-US" sz="2200" dirty="0"/>
              <a:t>，表示默认为单向循环神经网络）。例如，下列代码定义了一个双向循环神经网络模型：</a:t>
            </a:r>
          </a:p>
        </p:txBody>
      </p:sp>
      <p:sp>
        <p:nvSpPr>
          <p:cNvPr id="8" name="矩形 7">
            <a:extLst>
              <a:ext uri="{FF2B5EF4-FFF2-40B4-BE49-F238E27FC236}">
                <a16:creationId xmlns:a16="http://schemas.microsoft.com/office/drawing/2014/main" id="{4D14CC67-5906-407C-A6A1-2C7B978DB446}"/>
              </a:ext>
            </a:extLst>
          </p:cNvPr>
          <p:cNvSpPr/>
          <p:nvPr/>
        </p:nvSpPr>
        <p:spPr>
          <a:xfrm>
            <a:off x="425675" y="2979736"/>
            <a:ext cx="10649762" cy="584775"/>
          </a:xfrm>
          <a:prstGeom prst="rect">
            <a:avLst/>
          </a:prstGeom>
        </p:spPr>
        <p:txBody>
          <a:bodyPr wrap="square">
            <a:spAutoFit/>
          </a:bodyPr>
          <a:lstStyle/>
          <a:p>
            <a:r>
              <a:rPr lang="en-US" altLang="zh-CN" sz="1600" dirty="0" err="1">
                <a:solidFill>
                  <a:srgbClr val="00B050"/>
                </a:solidFill>
              </a:rPr>
              <a:t>lstm</a:t>
            </a:r>
            <a:r>
              <a:rPr lang="en-US" altLang="zh-CN" sz="1600" dirty="0">
                <a:solidFill>
                  <a:srgbClr val="00B050"/>
                </a:solidFill>
              </a:rPr>
              <a:t> = </a:t>
            </a:r>
            <a:r>
              <a:rPr lang="en-US" altLang="zh-CN" sz="1600" dirty="0" err="1">
                <a:solidFill>
                  <a:srgbClr val="00B050"/>
                </a:solidFill>
              </a:rPr>
              <a:t>nn.LSTM</a:t>
            </a:r>
            <a:r>
              <a:rPr lang="en-US" altLang="zh-CN" sz="1600" dirty="0">
                <a:solidFill>
                  <a:srgbClr val="00B050"/>
                </a:solidFill>
              </a:rPr>
              <a:t>(</a:t>
            </a:r>
            <a:r>
              <a:rPr lang="en-US" altLang="zh-CN" sz="1600" dirty="0" err="1">
                <a:solidFill>
                  <a:srgbClr val="00B050"/>
                </a:solidFill>
              </a:rPr>
              <a:t>input_size</a:t>
            </a:r>
            <a:r>
              <a:rPr lang="en-US" altLang="zh-CN" sz="1600" dirty="0">
                <a:solidFill>
                  <a:srgbClr val="00B050"/>
                </a:solidFill>
              </a:rPr>
              <a:t>=12, </a:t>
            </a:r>
            <a:r>
              <a:rPr lang="en-US" altLang="zh-CN" sz="1600" dirty="0" err="1">
                <a:solidFill>
                  <a:srgbClr val="00B050"/>
                </a:solidFill>
              </a:rPr>
              <a:t>hidden_size</a:t>
            </a:r>
            <a:r>
              <a:rPr lang="en-US" altLang="zh-CN" sz="1600" dirty="0">
                <a:solidFill>
                  <a:srgbClr val="00B050"/>
                </a:solidFill>
              </a:rPr>
              <a:t>=10, </a:t>
            </a:r>
            <a:r>
              <a:rPr lang="en-US" altLang="zh-CN" sz="1600" dirty="0" err="1">
                <a:solidFill>
                  <a:srgbClr val="00B050"/>
                </a:solidFill>
              </a:rPr>
              <a:t>num_layers</a:t>
            </a:r>
            <a:r>
              <a:rPr lang="en-US" altLang="zh-CN" sz="1600" dirty="0">
                <a:solidFill>
                  <a:srgbClr val="00B050"/>
                </a:solidFill>
              </a:rPr>
              <a:t>=1, \</a:t>
            </a:r>
          </a:p>
          <a:p>
            <a:r>
              <a:rPr lang="en-US" altLang="zh-CN" sz="1600" dirty="0">
                <a:solidFill>
                  <a:srgbClr val="00B050"/>
                </a:solidFill>
              </a:rPr>
              <a:t>                         </a:t>
            </a:r>
            <a:r>
              <a:rPr lang="en-US" altLang="zh-CN" sz="1600" dirty="0" err="1">
                <a:solidFill>
                  <a:srgbClr val="00B050"/>
                </a:solidFill>
              </a:rPr>
              <a:t>batch_first</a:t>
            </a:r>
            <a:r>
              <a:rPr lang="en-US" altLang="zh-CN" sz="1600" dirty="0">
                <a:solidFill>
                  <a:srgbClr val="00B050"/>
                </a:solidFill>
              </a:rPr>
              <a:t>=True, bidirectional=True, bias=True)</a:t>
            </a:r>
            <a:endParaRPr lang="zh-CN" altLang="en-US" sz="1600" dirty="0">
              <a:solidFill>
                <a:srgbClr val="00B050"/>
              </a:solidFill>
            </a:endParaRPr>
          </a:p>
        </p:txBody>
      </p:sp>
      <p:sp>
        <p:nvSpPr>
          <p:cNvPr id="10" name="矩形 9">
            <a:extLst>
              <a:ext uri="{FF2B5EF4-FFF2-40B4-BE49-F238E27FC236}">
                <a16:creationId xmlns:a16="http://schemas.microsoft.com/office/drawing/2014/main" id="{10DEB8F2-C1CC-4DC1-BFE3-A3DF0E089AF3}"/>
              </a:ext>
            </a:extLst>
          </p:cNvPr>
          <p:cNvSpPr/>
          <p:nvPr/>
        </p:nvSpPr>
        <p:spPr>
          <a:xfrm>
            <a:off x="353218" y="3631366"/>
            <a:ext cx="11246499" cy="769441"/>
          </a:xfrm>
          <a:prstGeom prst="rect">
            <a:avLst/>
          </a:prstGeom>
        </p:spPr>
        <p:txBody>
          <a:bodyPr wrap="square">
            <a:spAutoFit/>
          </a:bodyPr>
          <a:lstStyle/>
          <a:p>
            <a:r>
              <a:rPr lang="zh-CN" altLang="en-US" sz="2200" dirty="0"/>
              <a:t>对于双向循环神经网络模型，除了参数个数翻倍以外，其输出的形状也产生变化。例如，执行下列代码：</a:t>
            </a:r>
          </a:p>
        </p:txBody>
      </p:sp>
      <p:sp>
        <p:nvSpPr>
          <p:cNvPr id="11" name="矩形 10">
            <a:extLst>
              <a:ext uri="{FF2B5EF4-FFF2-40B4-BE49-F238E27FC236}">
                <a16:creationId xmlns:a16="http://schemas.microsoft.com/office/drawing/2014/main" id="{3AF203E4-A3A2-4848-BB61-091CC4F23276}"/>
              </a:ext>
            </a:extLst>
          </p:cNvPr>
          <p:cNvSpPr/>
          <p:nvPr/>
        </p:nvSpPr>
        <p:spPr>
          <a:xfrm>
            <a:off x="508308" y="4525897"/>
            <a:ext cx="6096000" cy="830997"/>
          </a:xfrm>
          <a:prstGeom prst="rect">
            <a:avLst/>
          </a:prstGeom>
        </p:spPr>
        <p:txBody>
          <a:bodyPr>
            <a:spAutoFit/>
          </a:bodyPr>
          <a:lstStyle/>
          <a:p>
            <a:r>
              <a:rPr lang="it-IT" altLang="zh-CN" sz="1600" dirty="0">
                <a:solidFill>
                  <a:srgbClr val="00B050"/>
                </a:solidFill>
              </a:rPr>
              <a:t>x = torch.randn(32, 4, 12)</a:t>
            </a:r>
          </a:p>
          <a:p>
            <a:r>
              <a:rPr lang="en-US" altLang="zh-CN" sz="1600" dirty="0">
                <a:solidFill>
                  <a:srgbClr val="00B050"/>
                </a:solidFill>
              </a:rPr>
              <a:t>out, (</a:t>
            </a:r>
            <a:r>
              <a:rPr lang="en-US" altLang="zh-CN" sz="1600" dirty="0" err="1">
                <a:solidFill>
                  <a:srgbClr val="00B050"/>
                </a:solidFill>
              </a:rPr>
              <a:t>h_out</a:t>
            </a:r>
            <a:r>
              <a:rPr lang="en-US" altLang="zh-CN" sz="1600" dirty="0">
                <a:solidFill>
                  <a:srgbClr val="00B050"/>
                </a:solidFill>
              </a:rPr>
              <a:t>, _) = </a:t>
            </a:r>
            <a:r>
              <a:rPr lang="en-US" altLang="zh-CN" sz="1600" dirty="0" err="1">
                <a:solidFill>
                  <a:srgbClr val="00B050"/>
                </a:solidFill>
              </a:rPr>
              <a:t>lstm</a:t>
            </a:r>
            <a:r>
              <a:rPr lang="en-US" altLang="zh-CN" sz="1600" dirty="0">
                <a:solidFill>
                  <a:srgbClr val="00B050"/>
                </a:solidFill>
              </a:rPr>
              <a:t>(x)</a:t>
            </a:r>
          </a:p>
          <a:p>
            <a:r>
              <a:rPr lang="en-US" altLang="zh-CN" sz="1600" dirty="0">
                <a:solidFill>
                  <a:srgbClr val="00B050"/>
                </a:solidFill>
              </a:rPr>
              <a:t>print(</a:t>
            </a:r>
            <a:r>
              <a:rPr lang="en-US" altLang="zh-CN" sz="1600" dirty="0" err="1">
                <a:solidFill>
                  <a:srgbClr val="00B050"/>
                </a:solidFill>
              </a:rPr>
              <a:t>out.shape</a:t>
            </a:r>
            <a:r>
              <a:rPr lang="en-US" altLang="zh-CN" sz="1600" dirty="0">
                <a:solidFill>
                  <a:srgbClr val="00B050"/>
                </a:solidFill>
              </a:rPr>
              <a:t>, </a:t>
            </a:r>
            <a:r>
              <a:rPr lang="en-US" altLang="zh-CN" sz="1600" dirty="0" err="1">
                <a:solidFill>
                  <a:srgbClr val="00B050"/>
                </a:solidFill>
              </a:rPr>
              <a:t>h_out.shape</a:t>
            </a:r>
            <a:r>
              <a:rPr lang="en-US" altLang="zh-CN" sz="1600" dirty="0">
                <a:solidFill>
                  <a:srgbClr val="00B050"/>
                </a:solidFill>
              </a:rPr>
              <a:t>)</a:t>
            </a:r>
            <a:endParaRPr lang="zh-CN" altLang="en-US" sz="1600" dirty="0">
              <a:solidFill>
                <a:srgbClr val="00B050"/>
              </a:solidFill>
            </a:endParaRPr>
          </a:p>
        </p:txBody>
      </p:sp>
      <p:sp>
        <p:nvSpPr>
          <p:cNvPr id="12" name="矩形 11">
            <a:extLst>
              <a:ext uri="{FF2B5EF4-FFF2-40B4-BE49-F238E27FC236}">
                <a16:creationId xmlns:a16="http://schemas.microsoft.com/office/drawing/2014/main" id="{0E52B36D-0DCD-442E-8F73-386A9A04766B}"/>
              </a:ext>
            </a:extLst>
          </p:cNvPr>
          <p:cNvSpPr/>
          <p:nvPr/>
        </p:nvSpPr>
        <p:spPr>
          <a:xfrm>
            <a:off x="289671" y="5481985"/>
            <a:ext cx="11246499" cy="1107996"/>
          </a:xfrm>
          <a:prstGeom prst="rect">
            <a:avLst/>
          </a:prstGeom>
        </p:spPr>
        <p:txBody>
          <a:bodyPr wrap="square">
            <a:spAutoFit/>
          </a:bodyPr>
          <a:lstStyle/>
          <a:p>
            <a:r>
              <a:rPr lang="zh-CN" altLang="en-US" sz="2200" dirty="0"/>
              <a:t>结果发现，</a:t>
            </a:r>
            <a:r>
              <a:rPr lang="en-US" altLang="zh-CN" sz="2200" dirty="0"/>
              <a:t>out </a:t>
            </a:r>
            <a:r>
              <a:rPr lang="zh-CN" altLang="en-US" sz="2200" dirty="0"/>
              <a:t>和</a:t>
            </a:r>
            <a:r>
              <a:rPr lang="en-US" altLang="zh-CN" sz="2200" dirty="0" err="1"/>
              <a:t>h_out</a:t>
            </a:r>
            <a:r>
              <a:rPr lang="en-US" altLang="zh-CN" sz="2200" dirty="0"/>
              <a:t> </a:t>
            </a:r>
            <a:r>
              <a:rPr lang="zh-CN" altLang="en-US" sz="2200" dirty="0"/>
              <a:t>的形状分别为</a:t>
            </a:r>
            <a:r>
              <a:rPr lang="en-US" altLang="zh-CN" sz="2200" dirty="0"/>
              <a:t>(32, 4, 20)</a:t>
            </a:r>
            <a:r>
              <a:rPr lang="zh-CN" altLang="en-US" sz="2200" dirty="0"/>
              <a:t>和</a:t>
            </a:r>
            <a:r>
              <a:rPr lang="en-US" altLang="zh-CN" sz="2200" dirty="0"/>
              <a:t>(2, 32, 10)</a:t>
            </a:r>
            <a:r>
              <a:rPr lang="zh-CN" altLang="en-US" sz="2200" dirty="0"/>
              <a:t>；如果将</a:t>
            </a:r>
            <a:r>
              <a:rPr lang="en-US" altLang="zh-CN" sz="2200" dirty="0"/>
              <a:t>bidirectional=True</a:t>
            </a:r>
            <a:r>
              <a:rPr lang="zh-CN" altLang="en-US" sz="2200" dirty="0"/>
              <a:t>改为</a:t>
            </a:r>
            <a:r>
              <a:rPr lang="en-US" altLang="zh-CN" sz="2200" dirty="0"/>
              <a:t>bidirectional=False</a:t>
            </a:r>
            <a:r>
              <a:rPr lang="zh-CN" altLang="en-US" sz="2200" dirty="0"/>
              <a:t>，则</a:t>
            </a:r>
            <a:r>
              <a:rPr lang="en-US" altLang="zh-CN" sz="2200" dirty="0"/>
              <a:t>out </a:t>
            </a:r>
            <a:r>
              <a:rPr lang="zh-CN" altLang="en-US" sz="2200" dirty="0"/>
              <a:t>和</a:t>
            </a:r>
            <a:r>
              <a:rPr lang="en-US" altLang="zh-CN" sz="2200" dirty="0" err="1"/>
              <a:t>h_out</a:t>
            </a:r>
            <a:r>
              <a:rPr lang="en-US" altLang="zh-CN" sz="2200" dirty="0"/>
              <a:t> </a:t>
            </a:r>
            <a:r>
              <a:rPr lang="zh-CN" altLang="en-US" sz="2200" dirty="0"/>
              <a:t>的形状分别为</a:t>
            </a:r>
            <a:r>
              <a:rPr lang="en-US" altLang="zh-CN" sz="2200" dirty="0"/>
              <a:t>(32, 4, 10)</a:t>
            </a:r>
            <a:r>
              <a:rPr lang="zh-CN" altLang="en-US" sz="2200" dirty="0"/>
              <a:t>和</a:t>
            </a:r>
            <a:r>
              <a:rPr lang="en-US" altLang="zh-CN" sz="2200" dirty="0"/>
              <a:t>(1, 32, 10)</a:t>
            </a:r>
            <a:r>
              <a:rPr lang="zh-CN" altLang="en-US" sz="2200" dirty="0"/>
              <a:t>。在编写代码时，需要根据这种形状的改变来调整后续代码。</a:t>
            </a:r>
          </a:p>
        </p:txBody>
      </p:sp>
    </p:spTree>
    <p:extLst>
      <p:ext uri="{BB962C8B-B14F-4D97-AF65-F5344CB8AC3E}">
        <p14:creationId xmlns:p14="http://schemas.microsoft.com/office/powerpoint/2010/main" val="94936855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7.3.5 LSTM</a:t>
            </a:r>
            <a:r>
              <a:rPr lang="zh-CN" altLang="en-US" sz="2800" b="1" dirty="0">
                <a:solidFill>
                  <a:srgbClr val="C00000"/>
                </a:solidFill>
              </a:rPr>
              <a:t>的变体</a:t>
            </a:r>
            <a:r>
              <a:rPr lang="en-US" altLang="zh-CN" sz="2800" b="1" dirty="0">
                <a:solidFill>
                  <a:srgbClr val="C00000"/>
                </a:solidFill>
              </a:rPr>
              <a:t>——GRU</a:t>
            </a:r>
            <a:endParaRPr lang="zh-CN" altLang="zh-CN" sz="2800" b="1" dirty="0">
              <a:solidFill>
                <a:srgbClr val="C00000"/>
              </a:solidFill>
            </a:endParaRPr>
          </a:p>
        </p:txBody>
      </p:sp>
      <p:sp>
        <p:nvSpPr>
          <p:cNvPr id="2" name="矩形 1">
            <a:extLst>
              <a:ext uri="{FF2B5EF4-FFF2-40B4-BE49-F238E27FC236}">
                <a16:creationId xmlns:a16="http://schemas.microsoft.com/office/drawing/2014/main" id="{3951C6BF-6D35-459C-BE27-425F7B6B4212}"/>
              </a:ext>
            </a:extLst>
          </p:cNvPr>
          <p:cNvSpPr/>
          <p:nvPr/>
        </p:nvSpPr>
        <p:spPr>
          <a:xfrm>
            <a:off x="334558" y="2039195"/>
            <a:ext cx="11283820" cy="3046988"/>
          </a:xfrm>
          <a:prstGeom prst="rect">
            <a:avLst/>
          </a:prstGeom>
        </p:spPr>
        <p:txBody>
          <a:bodyPr wrap="square">
            <a:spAutoFit/>
          </a:bodyPr>
          <a:lstStyle/>
          <a:p>
            <a:r>
              <a:rPr lang="zh-CN" altLang="en-US" sz="2200" dirty="0"/>
              <a:t>自从</a:t>
            </a:r>
            <a:r>
              <a:rPr lang="en-US" altLang="zh-CN" sz="2200" dirty="0"/>
              <a:t>LSTM </a:t>
            </a:r>
            <a:r>
              <a:rPr lang="zh-CN" altLang="en-US" sz="2200" dirty="0"/>
              <a:t>被提出以来，学者们对其进行了大量的改进，形成了多种</a:t>
            </a:r>
            <a:r>
              <a:rPr lang="en-US" altLang="zh-CN" sz="2200" dirty="0"/>
              <a:t>LSTM </a:t>
            </a:r>
            <a:r>
              <a:rPr lang="zh-CN" altLang="en-US" sz="2200" dirty="0"/>
              <a:t>变体版本。其中，比较有名和成功的变体版本是</a:t>
            </a:r>
            <a:r>
              <a:rPr lang="en-US" altLang="zh-CN" sz="2200" b="1" dirty="0"/>
              <a:t>GRU</a:t>
            </a:r>
            <a:r>
              <a:rPr lang="zh-CN" altLang="en-US" sz="2200" dirty="0"/>
              <a:t>。</a:t>
            </a:r>
            <a:r>
              <a:rPr lang="en-US" altLang="zh-CN" sz="2200" dirty="0"/>
              <a:t>GRU</a:t>
            </a:r>
            <a:r>
              <a:rPr lang="zh-CN" altLang="en-US" sz="2200" dirty="0"/>
              <a:t>（</a:t>
            </a:r>
            <a:r>
              <a:rPr lang="en-US" altLang="zh-CN" sz="2200" dirty="0"/>
              <a:t>Gated Recurrent Unit</a:t>
            </a:r>
            <a:r>
              <a:rPr lang="zh-CN" altLang="en-US" sz="2200" dirty="0"/>
              <a:t>）对</a:t>
            </a:r>
            <a:r>
              <a:rPr lang="en-US" altLang="zh-CN" sz="2200" dirty="0"/>
              <a:t>LSTM </a:t>
            </a:r>
            <a:r>
              <a:rPr lang="zh-CN" altLang="en-US" sz="2200" dirty="0"/>
              <a:t>进行许多简化，其参数量明显比</a:t>
            </a:r>
            <a:r>
              <a:rPr lang="en-US" altLang="zh-CN" sz="2200" dirty="0"/>
              <a:t>LSTM </a:t>
            </a:r>
            <a:r>
              <a:rPr lang="zh-CN" altLang="en-US" sz="2200" dirty="0"/>
              <a:t>的少，但却保持了和</a:t>
            </a:r>
            <a:r>
              <a:rPr lang="en-US" altLang="zh-CN" sz="2200" dirty="0"/>
              <a:t>LSTM </a:t>
            </a:r>
            <a:r>
              <a:rPr lang="zh-CN" altLang="en-US" sz="2200" dirty="0"/>
              <a:t>几乎相同的效果，所以近年来</a:t>
            </a:r>
            <a:r>
              <a:rPr lang="en-US" altLang="zh-CN" sz="2200" dirty="0"/>
              <a:t>GRU </a:t>
            </a:r>
            <a:r>
              <a:rPr lang="zh-CN" altLang="en-US" sz="2200" dirty="0"/>
              <a:t>变得越来越受欢迎。</a:t>
            </a:r>
            <a:endParaRPr lang="en-US" altLang="zh-CN" sz="2200" dirty="0"/>
          </a:p>
          <a:p>
            <a:endParaRPr lang="en-US" altLang="zh-CN" sz="800" dirty="0"/>
          </a:p>
          <a:p>
            <a:r>
              <a:rPr lang="zh-CN" altLang="en-US" sz="2200" dirty="0"/>
              <a:t>在</a:t>
            </a:r>
            <a:r>
              <a:rPr lang="en-US" altLang="zh-CN" sz="2200" dirty="0" err="1"/>
              <a:t>PyTorch</a:t>
            </a:r>
            <a:r>
              <a:rPr lang="en-US" altLang="zh-CN" sz="2200" dirty="0"/>
              <a:t> </a:t>
            </a:r>
            <a:r>
              <a:rPr lang="zh-CN" altLang="en-US" sz="2200" dirty="0"/>
              <a:t>中，可以利用</a:t>
            </a:r>
            <a:r>
              <a:rPr lang="en-US" altLang="zh-CN" sz="2200" dirty="0" err="1"/>
              <a:t>nn.GRU</a:t>
            </a:r>
            <a:r>
              <a:rPr lang="en-US" altLang="zh-CN" sz="2200" dirty="0"/>
              <a:t> </a:t>
            </a:r>
            <a:r>
              <a:rPr lang="zh-CN" altLang="en-US" sz="2200" dirty="0"/>
              <a:t>来构造这种简化版的循环神经网络，其参数设置跟</a:t>
            </a:r>
            <a:r>
              <a:rPr lang="en-US" altLang="zh-CN" sz="2200" dirty="0" err="1"/>
              <a:t>nn.LSTM</a:t>
            </a:r>
            <a:r>
              <a:rPr lang="en-US" altLang="zh-CN" sz="2200" dirty="0"/>
              <a:t> </a:t>
            </a:r>
            <a:r>
              <a:rPr lang="zh-CN" altLang="en-US" sz="2200" dirty="0"/>
              <a:t>的参数设置是一样的。但由于在</a:t>
            </a:r>
            <a:r>
              <a:rPr lang="en-US" altLang="zh-CN" sz="2200" dirty="0"/>
              <a:t>GRU </a:t>
            </a:r>
            <a:r>
              <a:rPr lang="zh-CN" altLang="en-US" sz="2200" dirty="0"/>
              <a:t>中长期状态单元和短时状态单元被合并为一个状态单元，因而其输出的张量有很大的变化。</a:t>
            </a:r>
            <a:endParaRPr lang="en-US" altLang="zh-CN" sz="2200" dirty="0"/>
          </a:p>
          <a:p>
            <a:endParaRPr lang="en-US" altLang="zh-CN" sz="800" dirty="0"/>
          </a:p>
          <a:p>
            <a:r>
              <a:rPr lang="zh-CN" altLang="en-US" sz="2200" dirty="0"/>
              <a:t>例如，下面代码定义了一个</a:t>
            </a:r>
            <a:r>
              <a:rPr lang="en-US" altLang="zh-CN" sz="2200" dirty="0"/>
              <a:t>GRU </a:t>
            </a:r>
            <a:r>
              <a:rPr lang="zh-CN" altLang="en-US" sz="2200" dirty="0"/>
              <a:t>模型：</a:t>
            </a:r>
          </a:p>
        </p:txBody>
      </p:sp>
      <p:sp>
        <p:nvSpPr>
          <p:cNvPr id="6" name="矩形 5">
            <a:extLst>
              <a:ext uri="{FF2B5EF4-FFF2-40B4-BE49-F238E27FC236}">
                <a16:creationId xmlns:a16="http://schemas.microsoft.com/office/drawing/2014/main" id="{654F0F51-4E88-48D1-A7F4-9B18D3B69AF8}"/>
              </a:ext>
            </a:extLst>
          </p:cNvPr>
          <p:cNvSpPr/>
          <p:nvPr/>
        </p:nvSpPr>
        <p:spPr>
          <a:xfrm>
            <a:off x="310534" y="5295749"/>
            <a:ext cx="10370295" cy="769441"/>
          </a:xfrm>
          <a:prstGeom prst="rect">
            <a:avLst/>
          </a:prstGeom>
        </p:spPr>
        <p:txBody>
          <a:bodyPr wrap="square">
            <a:spAutoFit/>
          </a:bodyPr>
          <a:lstStyle/>
          <a:p>
            <a:r>
              <a:rPr lang="en-US" altLang="zh-CN" sz="2200" dirty="0" err="1">
                <a:solidFill>
                  <a:srgbClr val="00B050"/>
                </a:solidFill>
              </a:rPr>
              <a:t>gru</a:t>
            </a:r>
            <a:r>
              <a:rPr lang="en-US" altLang="zh-CN" sz="2200" dirty="0">
                <a:solidFill>
                  <a:srgbClr val="00B050"/>
                </a:solidFill>
              </a:rPr>
              <a:t> = </a:t>
            </a:r>
            <a:r>
              <a:rPr lang="en-US" altLang="zh-CN" sz="2200" dirty="0" err="1">
                <a:solidFill>
                  <a:srgbClr val="00B050"/>
                </a:solidFill>
              </a:rPr>
              <a:t>nn.GRU</a:t>
            </a:r>
            <a:r>
              <a:rPr lang="en-US" altLang="zh-CN" sz="2200" dirty="0">
                <a:solidFill>
                  <a:srgbClr val="00B050"/>
                </a:solidFill>
              </a:rPr>
              <a:t>(</a:t>
            </a:r>
            <a:r>
              <a:rPr lang="en-US" altLang="zh-CN" sz="2200" dirty="0" err="1">
                <a:solidFill>
                  <a:srgbClr val="00B050"/>
                </a:solidFill>
              </a:rPr>
              <a:t>input_size</a:t>
            </a:r>
            <a:r>
              <a:rPr lang="en-US" altLang="zh-CN" sz="2200" dirty="0">
                <a:solidFill>
                  <a:srgbClr val="00B050"/>
                </a:solidFill>
              </a:rPr>
              <a:t>=12, </a:t>
            </a:r>
            <a:r>
              <a:rPr lang="en-US" altLang="zh-CN" sz="2200" dirty="0" err="1">
                <a:solidFill>
                  <a:srgbClr val="00B050"/>
                </a:solidFill>
              </a:rPr>
              <a:t>hidden_size</a:t>
            </a:r>
            <a:r>
              <a:rPr lang="en-US" altLang="zh-CN" sz="2200" dirty="0">
                <a:solidFill>
                  <a:srgbClr val="00B050"/>
                </a:solidFill>
              </a:rPr>
              <a:t>=10, </a:t>
            </a:r>
            <a:r>
              <a:rPr lang="en-US" altLang="zh-CN" sz="2200" dirty="0" err="1">
                <a:solidFill>
                  <a:srgbClr val="00B050"/>
                </a:solidFill>
              </a:rPr>
              <a:t>num_layers</a:t>
            </a:r>
            <a:r>
              <a:rPr lang="en-US" altLang="zh-CN" sz="2200" dirty="0">
                <a:solidFill>
                  <a:srgbClr val="00B050"/>
                </a:solidFill>
              </a:rPr>
              <a:t>=1, \</a:t>
            </a:r>
          </a:p>
          <a:p>
            <a:r>
              <a:rPr lang="en-US" altLang="zh-CN" sz="2200" dirty="0">
                <a:solidFill>
                  <a:srgbClr val="00B050"/>
                </a:solidFill>
              </a:rPr>
              <a:t>                       </a:t>
            </a:r>
            <a:r>
              <a:rPr lang="en-US" altLang="zh-CN" sz="2200" dirty="0" err="1">
                <a:solidFill>
                  <a:srgbClr val="00B050"/>
                </a:solidFill>
              </a:rPr>
              <a:t>batch_first</a:t>
            </a:r>
            <a:r>
              <a:rPr lang="en-US" altLang="zh-CN" sz="2200" dirty="0">
                <a:solidFill>
                  <a:srgbClr val="00B050"/>
                </a:solidFill>
              </a:rPr>
              <a:t>=True, bidirectional=False, bias=True)</a:t>
            </a:r>
            <a:endParaRPr lang="zh-CN" altLang="en-US" sz="2200" dirty="0">
              <a:solidFill>
                <a:srgbClr val="00B050"/>
              </a:solidFill>
            </a:endParaRPr>
          </a:p>
        </p:txBody>
      </p:sp>
    </p:spTree>
    <p:extLst>
      <p:ext uri="{BB962C8B-B14F-4D97-AF65-F5344CB8AC3E}">
        <p14:creationId xmlns:p14="http://schemas.microsoft.com/office/powerpoint/2010/main" val="89614472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7.3 </a:t>
            </a:r>
            <a:r>
              <a:rPr lang="zh-CN" altLang="en-US" sz="3200" b="1" dirty="0">
                <a:solidFill>
                  <a:prstClr val="white"/>
                </a:solidFill>
                <a:latin typeface="微软雅黑" panose="020B0503020204020204" pitchFamily="34" charset="-122"/>
                <a:ea typeface="微软雅黑" panose="020B0503020204020204" pitchFamily="34" charset="-122"/>
              </a:rPr>
              <a:t>长短时记忆网络（</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7.3.5 LSTM</a:t>
            </a:r>
            <a:r>
              <a:rPr lang="zh-CN" altLang="en-US" sz="2800" b="1" dirty="0">
                <a:solidFill>
                  <a:srgbClr val="C00000"/>
                </a:solidFill>
              </a:rPr>
              <a:t>的变体</a:t>
            </a:r>
            <a:r>
              <a:rPr lang="en-US" altLang="zh-CN" sz="2800" b="1" dirty="0">
                <a:solidFill>
                  <a:srgbClr val="C00000"/>
                </a:solidFill>
              </a:rPr>
              <a:t>——GRU</a:t>
            </a:r>
            <a:endParaRPr lang="zh-CN" altLang="zh-CN" sz="2800" b="1" dirty="0">
              <a:solidFill>
                <a:srgbClr val="C00000"/>
              </a:solidFill>
            </a:endParaRPr>
          </a:p>
        </p:txBody>
      </p:sp>
      <p:sp>
        <p:nvSpPr>
          <p:cNvPr id="3" name="矩形 2">
            <a:extLst>
              <a:ext uri="{FF2B5EF4-FFF2-40B4-BE49-F238E27FC236}">
                <a16:creationId xmlns:a16="http://schemas.microsoft.com/office/drawing/2014/main" id="{B0D4A817-47A6-46D7-BA9A-3F9E0113B5A2}"/>
              </a:ext>
            </a:extLst>
          </p:cNvPr>
          <p:cNvSpPr/>
          <p:nvPr/>
        </p:nvSpPr>
        <p:spPr>
          <a:xfrm>
            <a:off x="565279" y="3253215"/>
            <a:ext cx="6096000" cy="1107996"/>
          </a:xfrm>
          <a:prstGeom prst="rect">
            <a:avLst/>
          </a:prstGeom>
        </p:spPr>
        <p:txBody>
          <a:bodyPr>
            <a:spAutoFit/>
          </a:bodyPr>
          <a:lstStyle/>
          <a:p>
            <a:r>
              <a:rPr lang="it-IT" altLang="zh-CN" sz="2200" dirty="0">
                <a:solidFill>
                  <a:srgbClr val="00B050"/>
                </a:solidFill>
              </a:rPr>
              <a:t>x = torch.randn(32, 4, 12)</a:t>
            </a:r>
          </a:p>
          <a:p>
            <a:r>
              <a:rPr lang="en-US" altLang="zh-CN" sz="2200" dirty="0">
                <a:solidFill>
                  <a:srgbClr val="00B050"/>
                </a:solidFill>
              </a:rPr>
              <a:t>out, </a:t>
            </a:r>
            <a:r>
              <a:rPr lang="en-US" altLang="zh-CN" sz="2200" dirty="0" err="1">
                <a:solidFill>
                  <a:srgbClr val="00B050"/>
                </a:solidFill>
              </a:rPr>
              <a:t>h_out</a:t>
            </a:r>
            <a:r>
              <a:rPr lang="en-US" altLang="zh-CN" sz="2200" dirty="0">
                <a:solidFill>
                  <a:srgbClr val="00B050"/>
                </a:solidFill>
              </a:rPr>
              <a:t> = </a:t>
            </a:r>
            <a:r>
              <a:rPr lang="en-US" altLang="zh-CN" sz="2200" dirty="0" err="1">
                <a:solidFill>
                  <a:srgbClr val="00B050"/>
                </a:solidFill>
              </a:rPr>
              <a:t>gru</a:t>
            </a:r>
            <a:r>
              <a:rPr lang="en-US" altLang="zh-CN" sz="2200" dirty="0">
                <a:solidFill>
                  <a:srgbClr val="00B050"/>
                </a:solidFill>
              </a:rPr>
              <a:t>(x)</a:t>
            </a:r>
          </a:p>
          <a:p>
            <a:r>
              <a:rPr lang="en-US" altLang="zh-CN" sz="2200" dirty="0">
                <a:solidFill>
                  <a:srgbClr val="00B050"/>
                </a:solidFill>
              </a:rPr>
              <a:t>print(</a:t>
            </a:r>
            <a:r>
              <a:rPr lang="en-US" altLang="zh-CN" sz="2200" dirty="0" err="1">
                <a:solidFill>
                  <a:srgbClr val="00B050"/>
                </a:solidFill>
              </a:rPr>
              <a:t>out.shape</a:t>
            </a:r>
            <a:r>
              <a:rPr lang="en-US" altLang="zh-CN" sz="2200" dirty="0">
                <a:solidFill>
                  <a:srgbClr val="00B050"/>
                </a:solidFill>
              </a:rPr>
              <a:t>, </a:t>
            </a:r>
            <a:r>
              <a:rPr lang="en-US" altLang="zh-CN" sz="2200" dirty="0" err="1">
                <a:solidFill>
                  <a:srgbClr val="00B050"/>
                </a:solidFill>
              </a:rPr>
              <a:t>h_out.shape</a:t>
            </a:r>
            <a:r>
              <a:rPr lang="en-US" altLang="zh-CN" sz="2200" dirty="0">
                <a:solidFill>
                  <a:srgbClr val="00B050"/>
                </a:solidFill>
              </a:rPr>
              <a:t>)</a:t>
            </a:r>
            <a:endParaRPr lang="zh-CN" altLang="en-US" sz="2200" dirty="0">
              <a:solidFill>
                <a:srgbClr val="00B050"/>
              </a:solidFill>
            </a:endParaRPr>
          </a:p>
        </p:txBody>
      </p:sp>
      <p:sp>
        <p:nvSpPr>
          <p:cNvPr id="4" name="矩形 3">
            <a:extLst>
              <a:ext uri="{FF2B5EF4-FFF2-40B4-BE49-F238E27FC236}">
                <a16:creationId xmlns:a16="http://schemas.microsoft.com/office/drawing/2014/main" id="{DADB9622-4FFD-4363-BFBB-93EBCC7EE722}"/>
              </a:ext>
            </a:extLst>
          </p:cNvPr>
          <p:cNvSpPr/>
          <p:nvPr/>
        </p:nvSpPr>
        <p:spPr>
          <a:xfrm>
            <a:off x="565279" y="4577993"/>
            <a:ext cx="2159566" cy="430887"/>
          </a:xfrm>
          <a:prstGeom prst="rect">
            <a:avLst/>
          </a:prstGeom>
        </p:spPr>
        <p:txBody>
          <a:bodyPr wrap="none">
            <a:spAutoFit/>
          </a:bodyPr>
          <a:lstStyle/>
          <a:p>
            <a:r>
              <a:rPr lang="zh-CN" altLang="en-US" sz="2200" dirty="0"/>
              <a:t>输出结果如下：</a:t>
            </a:r>
          </a:p>
        </p:txBody>
      </p:sp>
      <p:sp>
        <p:nvSpPr>
          <p:cNvPr id="6" name="矩形 5">
            <a:extLst>
              <a:ext uri="{FF2B5EF4-FFF2-40B4-BE49-F238E27FC236}">
                <a16:creationId xmlns:a16="http://schemas.microsoft.com/office/drawing/2014/main" id="{FEEBC380-F5A3-4477-94F4-F10DA88DA72A}"/>
              </a:ext>
            </a:extLst>
          </p:cNvPr>
          <p:cNvSpPr/>
          <p:nvPr/>
        </p:nvSpPr>
        <p:spPr>
          <a:xfrm>
            <a:off x="565279" y="5073739"/>
            <a:ext cx="5314275" cy="430887"/>
          </a:xfrm>
          <a:prstGeom prst="rect">
            <a:avLst/>
          </a:prstGeom>
        </p:spPr>
        <p:txBody>
          <a:bodyPr wrap="none">
            <a:spAutoFit/>
          </a:bodyPr>
          <a:lstStyle/>
          <a:p>
            <a:r>
              <a:rPr lang="en-US" altLang="zh-CN" sz="2200" dirty="0" err="1">
                <a:solidFill>
                  <a:srgbClr val="00B050"/>
                </a:solidFill>
              </a:rPr>
              <a:t>torch.Size</a:t>
            </a:r>
            <a:r>
              <a:rPr lang="en-US" altLang="zh-CN" sz="2200" dirty="0">
                <a:solidFill>
                  <a:srgbClr val="00B050"/>
                </a:solidFill>
              </a:rPr>
              <a:t>([32, 4, 10]) </a:t>
            </a:r>
            <a:r>
              <a:rPr lang="en-US" altLang="zh-CN" sz="2200" dirty="0" err="1">
                <a:solidFill>
                  <a:srgbClr val="00B050"/>
                </a:solidFill>
              </a:rPr>
              <a:t>torch.Size</a:t>
            </a:r>
            <a:r>
              <a:rPr lang="en-US" altLang="zh-CN" sz="2200" dirty="0">
                <a:solidFill>
                  <a:srgbClr val="00B050"/>
                </a:solidFill>
              </a:rPr>
              <a:t>([1, 32, 10])</a:t>
            </a:r>
            <a:endParaRPr lang="zh-CN" altLang="en-US" sz="2200" dirty="0">
              <a:solidFill>
                <a:srgbClr val="00B050"/>
              </a:solidFill>
            </a:endParaRPr>
          </a:p>
        </p:txBody>
      </p:sp>
      <p:sp>
        <p:nvSpPr>
          <p:cNvPr id="7" name="矩形 6">
            <a:extLst>
              <a:ext uri="{FF2B5EF4-FFF2-40B4-BE49-F238E27FC236}">
                <a16:creationId xmlns:a16="http://schemas.microsoft.com/office/drawing/2014/main" id="{C57C6300-D7D1-48F7-95A9-44B05D0664BD}"/>
              </a:ext>
            </a:extLst>
          </p:cNvPr>
          <p:cNvSpPr/>
          <p:nvPr/>
        </p:nvSpPr>
        <p:spPr>
          <a:xfrm>
            <a:off x="528735" y="5711187"/>
            <a:ext cx="11087149" cy="769441"/>
          </a:xfrm>
          <a:prstGeom prst="rect">
            <a:avLst/>
          </a:prstGeom>
        </p:spPr>
        <p:txBody>
          <a:bodyPr wrap="square">
            <a:spAutoFit/>
          </a:bodyPr>
          <a:lstStyle/>
          <a:p>
            <a:r>
              <a:rPr lang="en-US" altLang="zh-CN" sz="2200" dirty="0"/>
              <a:t>GRU </a:t>
            </a:r>
            <a:r>
              <a:rPr lang="zh-CN" altLang="en-US" sz="2200" dirty="0"/>
              <a:t>模型返回的结果只有两个张量，而</a:t>
            </a:r>
            <a:r>
              <a:rPr lang="en-US" altLang="zh-CN" sz="2200" dirty="0"/>
              <a:t>LSTM </a:t>
            </a:r>
            <a:r>
              <a:rPr lang="zh-CN" altLang="en-US" sz="2200" dirty="0"/>
              <a:t>模型有三个张量。实际上，</a:t>
            </a:r>
            <a:r>
              <a:rPr lang="en-US" altLang="zh-CN" sz="2200" dirty="0"/>
              <a:t>LSTM </a:t>
            </a:r>
            <a:r>
              <a:rPr lang="zh-CN" altLang="en-US" sz="2200" dirty="0"/>
              <a:t>模型返回的第三个张量一般很少使用，这也说明</a:t>
            </a:r>
            <a:r>
              <a:rPr lang="en-US" altLang="zh-CN" sz="2200" dirty="0"/>
              <a:t>GRU </a:t>
            </a:r>
            <a:r>
              <a:rPr lang="zh-CN" altLang="en-US" sz="2200" dirty="0"/>
              <a:t>显得更为精简。</a:t>
            </a:r>
          </a:p>
        </p:txBody>
      </p:sp>
      <p:sp>
        <p:nvSpPr>
          <p:cNvPr id="9" name="矩形 8">
            <a:extLst>
              <a:ext uri="{FF2B5EF4-FFF2-40B4-BE49-F238E27FC236}">
                <a16:creationId xmlns:a16="http://schemas.microsoft.com/office/drawing/2014/main" id="{78DA4EA7-132B-457F-9A92-793AF46EE3D4}"/>
              </a:ext>
            </a:extLst>
          </p:cNvPr>
          <p:cNvSpPr/>
          <p:nvPr/>
        </p:nvSpPr>
        <p:spPr>
          <a:xfrm>
            <a:off x="528735" y="1877928"/>
            <a:ext cx="11332806" cy="1231106"/>
          </a:xfrm>
          <a:prstGeom prst="rect">
            <a:avLst/>
          </a:prstGeom>
        </p:spPr>
        <p:txBody>
          <a:bodyPr wrap="square">
            <a:spAutoFit/>
          </a:bodyPr>
          <a:lstStyle/>
          <a:p>
            <a:r>
              <a:rPr lang="zh-CN" altLang="en-US" sz="2200" dirty="0"/>
              <a:t>定义该</a:t>
            </a:r>
            <a:r>
              <a:rPr lang="en-US" altLang="zh-CN" sz="2200" dirty="0"/>
              <a:t>GRU </a:t>
            </a:r>
            <a:r>
              <a:rPr lang="zh-CN" altLang="en-US" sz="2200" dirty="0"/>
              <a:t>模型所使用的参数设置跟上面定义</a:t>
            </a:r>
            <a:r>
              <a:rPr lang="en-US" altLang="zh-CN" sz="2200" dirty="0"/>
              <a:t>LSTM </a:t>
            </a:r>
            <a:r>
              <a:rPr lang="zh-CN" altLang="en-US" sz="2200" dirty="0"/>
              <a:t>模型的参数设置完全一样，然而该</a:t>
            </a:r>
            <a:r>
              <a:rPr lang="en-US" altLang="zh-CN" sz="2200" dirty="0"/>
              <a:t>GRU </a:t>
            </a:r>
            <a:r>
              <a:rPr lang="zh-CN" altLang="en-US" sz="2200" dirty="0"/>
              <a:t>模型只有</a:t>
            </a:r>
            <a:r>
              <a:rPr lang="en-US" altLang="zh-CN" sz="2200" dirty="0"/>
              <a:t>720 </a:t>
            </a:r>
            <a:r>
              <a:rPr lang="zh-CN" altLang="en-US" sz="2200" dirty="0"/>
              <a:t>个参数，而上面的</a:t>
            </a:r>
            <a:r>
              <a:rPr lang="en-US" altLang="zh-CN" sz="2200" dirty="0"/>
              <a:t>LSTM </a:t>
            </a:r>
            <a:r>
              <a:rPr lang="zh-CN" altLang="en-US" sz="2200" dirty="0"/>
              <a:t>模型有</a:t>
            </a:r>
            <a:r>
              <a:rPr lang="en-US" altLang="zh-CN" sz="2200" dirty="0"/>
              <a:t>960 </a:t>
            </a:r>
            <a:r>
              <a:rPr lang="zh-CN" altLang="en-US" sz="2200" dirty="0"/>
              <a:t>个参数。</a:t>
            </a:r>
            <a:endParaRPr lang="en-US" altLang="zh-CN" sz="2200" dirty="0"/>
          </a:p>
          <a:p>
            <a:endParaRPr lang="en-US" altLang="zh-CN" sz="800" dirty="0"/>
          </a:p>
          <a:p>
            <a:r>
              <a:rPr lang="zh-CN" altLang="en-US" sz="2200" dirty="0"/>
              <a:t>从执行下列代码输出的结果中可以看出二者返回结果的差异：</a:t>
            </a:r>
          </a:p>
        </p:txBody>
      </p:sp>
    </p:spTree>
    <p:extLst>
      <p:ext uri="{BB962C8B-B14F-4D97-AF65-F5344CB8AC3E}">
        <p14:creationId xmlns:p14="http://schemas.microsoft.com/office/powerpoint/2010/main" val="3704791629"/>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3727709" y="625808"/>
            <a:ext cx="7978894" cy="5429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7.1  </a:t>
            </a:r>
            <a:r>
              <a:rPr lang="zh-CN" altLang="en-US" b="1" dirty="0">
                <a:latin typeface="微软雅黑" panose="020B0503020204020204" pitchFamily="34" charset="-122"/>
                <a:ea typeface="微软雅黑" panose="020B0503020204020204" pitchFamily="34" charset="-122"/>
              </a:rPr>
              <a:t>一个简单的循环神经网络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航空旅客出行人数预测</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7.2 </a:t>
            </a:r>
            <a:r>
              <a:rPr lang="zh-CN" altLang="en-US" b="1" dirty="0">
                <a:latin typeface="微软雅黑" panose="020B0503020204020204" pitchFamily="34" charset="-122"/>
                <a:ea typeface="微软雅黑" panose="020B0503020204020204" pitchFamily="34" charset="-122"/>
              </a:rPr>
              <a:t>循环神经网络</a:t>
            </a:r>
          </a:p>
          <a:p>
            <a:pPr>
              <a:lnSpc>
                <a:spcPct val="150000"/>
              </a:lnSpc>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长短时记忆网络</a:t>
            </a:r>
            <a:r>
              <a:rPr lang="en-US" altLang="zh-CN" b="1" dirty="0">
                <a:latin typeface="微软雅黑" panose="020B0503020204020204" pitchFamily="34" charset="-122"/>
                <a:ea typeface="微软雅黑" panose="020B0503020204020204" pitchFamily="34" charset="-122"/>
              </a:rPr>
              <a:t>(LSTM)</a:t>
            </a: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7.4  </a:t>
            </a:r>
            <a:r>
              <a:rPr lang="zh-CN" altLang="en-US" b="1" dirty="0">
                <a:solidFill>
                  <a:srgbClr val="C00000"/>
                </a:solidFill>
                <a:latin typeface="微软雅黑" panose="020B0503020204020204" pitchFamily="34" charset="-122"/>
                <a:ea typeface="微软雅黑" panose="020B0503020204020204" pitchFamily="34" charset="-122"/>
              </a:rPr>
              <a:t>文本的表示</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的文本分类</a:t>
            </a:r>
          </a:p>
          <a:p>
            <a:pPr>
              <a:lnSpc>
                <a:spcPct val="150000"/>
              </a:lnSpc>
              <a:buNone/>
            </a:pPr>
            <a:r>
              <a:rPr lang="en-US" altLang="zh-CN" b="1" dirty="0">
                <a:latin typeface="微软雅黑" panose="020B0503020204020204" pitchFamily="34" charset="-122"/>
                <a:ea typeface="微软雅黑" panose="020B0503020204020204" pitchFamily="34" charset="-122"/>
              </a:rPr>
              <a:t>7.6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的文本生成</a:t>
            </a: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3691910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99002" y="1317689"/>
            <a:ext cx="11373594" cy="523220"/>
          </a:xfrm>
          <a:prstGeom prst="rect">
            <a:avLst/>
          </a:prstGeom>
          <a:noFill/>
        </p:spPr>
        <p:txBody>
          <a:bodyPr wrap="square" rtlCol="0">
            <a:spAutoFit/>
          </a:bodyPr>
          <a:lstStyle/>
          <a:p>
            <a:r>
              <a:rPr lang="en-US" altLang="zh-CN" sz="2800" b="1" dirty="0">
                <a:solidFill>
                  <a:srgbClr val="C00000"/>
                </a:solidFill>
              </a:rPr>
              <a:t>7.4.1 </a:t>
            </a:r>
            <a:r>
              <a:rPr lang="zh-CN" altLang="en-US" sz="2800" b="1" dirty="0">
                <a:solidFill>
                  <a:srgbClr val="C00000"/>
                </a:solidFill>
              </a:rPr>
              <a:t>词的独热表示（</a:t>
            </a:r>
            <a:r>
              <a:rPr lang="en-US" altLang="zh-CN" sz="2800" b="1" dirty="0">
                <a:solidFill>
                  <a:srgbClr val="C00000"/>
                </a:solidFill>
              </a:rPr>
              <a:t>one-hot</a:t>
            </a:r>
            <a:r>
              <a:rPr lang="zh-CN" altLang="en-US" sz="2800" b="1" dirty="0">
                <a:solidFill>
                  <a:srgbClr val="C00000"/>
                </a:solidFill>
              </a:rPr>
              <a:t>）</a:t>
            </a:r>
            <a:endParaRPr lang="zh-CN" altLang="zh-CN" sz="2800" b="1" dirty="0">
              <a:solidFill>
                <a:srgbClr val="C00000"/>
              </a:solidFill>
            </a:endParaRPr>
          </a:p>
        </p:txBody>
      </p:sp>
      <p:sp>
        <p:nvSpPr>
          <p:cNvPr id="2" name="矩形 1">
            <a:extLst>
              <a:ext uri="{FF2B5EF4-FFF2-40B4-BE49-F238E27FC236}">
                <a16:creationId xmlns:a16="http://schemas.microsoft.com/office/drawing/2014/main" id="{FBE960B3-BE51-44A5-94DF-2108E2D5328F}"/>
              </a:ext>
            </a:extLst>
          </p:cNvPr>
          <p:cNvSpPr/>
          <p:nvPr/>
        </p:nvSpPr>
        <p:spPr>
          <a:xfrm>
            <a:off x="310524" y="1874182"/>
            <a:ext cx="11735165" cy="3149324"/>
          </a:xfrm>
          <a:prstGeom prst="rect">
            <a:avLst/>
          </a:prstGeom>
        </p:spPr>
        <p:txBody>
          <a:bodyPr wrap="square">
            <a:spAutoFit/>
          </a:bodyPr>
          <a:lstStyle/>
          <a:p>
            <a:pPr>
              <a:lnSpc>
                <a:spcPts val="3000"/>
              </a:lnSpc>
            </a:pPr>
            <a:r>
              <a:rPr lang="zh-CN" altLang="en-US" sz="2200" dirty="0"/>
              <a:t>早期，词向量化方法主要是独热编码（</a:t>
            </a:r>
            <a:r>
              <a:rPr lang="en-US" altLang="zh-CN" sz="2200" dirty="0"/>
              <a:t>one-hot</a:t>
            </a:r>
            <a:r>
              <a:rPr lang="zh-CN" altLang="en-US" sz="2200" dirty="0"/>
              <a:t>）。该方法的基本过程是，首先创建一个包含所有词的</a:t>
            </a:r>
            <a:r>
              <a:rPr lang="zh-CN" altLang="en-US" sz="2200" b="1" dirty="0"/>
              <a:t>词表</a:t>
            </a:r>
            <a:r>
              <a:rPr lang="zh-CN" altLang="en-US" sz="2200" dirty="0"/>
              <a:t>（这种词表实际上就是</a:t>
            </a:r>
            <a:r>
              <a:rPr lang="en-US" altLang="zh-CN" sz="2200" dirty="0"/>
              <a:t>Python </a:t>
            </a:r>
            <a:r>
              <a:rPr lang="zh-CN" altLang="en-US" sz="2200" dirty="0"/>
              <a:t>语言中的字典，所以有时候也成为</a:t>
            </a:r>
            <a:r>
              <a:rPr lang="zh-CN" altLang="en-US" sz="2200" b="1" dirty="0"/>
              <a:t>字典</a:t>
            </a:r>
            <a:r>
              <a:rPr lang="zh-CN" altLang="en-US" sz="2200" dirty="0"/>
              <a:t>），并在词表中为每个词分配一个唯一的索引；假设词表大小为</a:t>
            </a:r>
            <a:r>
              <a:rPr lang="en-US" altLang="zh-CN" sz="2200" dirty="0"/>
              <a:t>N</a:t>
            </a:r>
            <a:r>
              <a:rPr lang="zh-CN" altLang="en-US" sz="2200" dirty="0"/>
              <a:t>（即词的个数），对给定索引为</a:t>
            </a:r>
            <a:r>
              <a:rPr lang="en-US" altLang="zh-CN" sz="2200" dirty="0" err="1"/>
              <a:t>i</a:t>
            </a:r>
            <a:r>
              <a:rPr lang="en-US" altLang="zh-CN" sz="2200" dirty="0"/>
              <a:t> </a:t>
            </a:r>
            <a:r>
              <a:rPr lang="zh-CN" altLang="en-US" sz="2200" dirty="0"/>
              <a:t>的词</a:t>
            </a:r>
            <a:r>
              <a:rPr lang="en-US" altLang="zh-CN" sz="2200" dirty="0"/>
              <a:t>w</a:t>
            </a:r>
            <a:r>
              <a:rPr lang="zh-CN" altLang="en-US" sz="2200" dirty="0"/>
              <a:t>，建立一个长度为</a:t>
            </a:r>
            <a:r>
              <a:rPr lang="en-US" altLang="zh-CN" sz="2200" dirty="0"/>
              <a:t>N </a:t>
            </a:r>
            <a:r>
              <a:rPr lang="zh-CN" altLang="en-US" sz="2200" dirty="0"/>
              <a:t>的向量</a:t>
            </a:r>
            <a:r>
              <a:rPr lang="en-US" altLang="zh-CN" sz="2200" b="1" dirty="0"/>
              <a:t>V</a:t>
            </a:r>
            <a:r>
              <a:rPr lang="zh-CN" altLang="en-US" sz="2200" dirty="0"/>
              <a:t>，然后将向量</a:t>
            </a:r>
            <a:r>
              <a:rPr lang="en-US" altLang="zh-CN" sz="2200" b="1" dirty="0"/>
              <a:t>V</a:t>
            </a:r>
            <a:r>
              <a:rPr lang="en-US" altLang="zh-CN" sz="2200" dirty="0"/>
              <a:t> </a:t>
            </a:r>
            <a:r>
              <a:rPr lang="zh-CN" altLang="en-US" sz="2200" dirty="0"/>
              <a:t>中下标为</a:t>
            </a:r>
            <a:r>
              <a:rPr lang="en-US" altLang="zh-CN" sz="2200" dirty="0" err="1"/>
              <a:t>i</a:t>
            </a:r>
            <a:r>
              <a:rPr lang="en-US" altLang="zh-CN" sz="2200" dirty="0"/>
              <a:t> </a:t>
            </a:r>
            <a:r>
              <a:rPr lang="zh-CN" altLang="en-US" sz="2200" dirty="0"/>
              <a:t>的分量设置为</a:t>
            </a:r>
            <a:r>
              <a:rPr lang="en-US" altLang="zh-CN" sz="2200" dirty="0"/>
              <a:t>1</a:t>
            </a:r>
            <a:r>
              <a:rPr lang="zh-CN" altLang="en-US" sz="2200" dirty="0"/>
              <a:t>，其他分量设置为</a:t>
            </a:r>
            <a:r>
              <a:rPr lang="en-US" altLang="zh-CN" sz="2200" dirty="0"/>
              <a:t>0</a:t>
            </a:r>
            <a:r>
              <a:rPr lang="zh-CN" altLang="en-US" sz="2200" dirty="0"/>
              <a:t>。这样得到的</a:t>
            </a:r>
            <a:r>
              <a:rPr lang="en-US" altLang="zh-CN" sz="2200" b="1" dirty="0"/>
              <a:t>V</a:t>
            </a:r>
            <a:r>
              <a:rPr lang="en-US" altLang="zh-CN" sz="2200" dirty="0"/>
              <a:t> </a:t>
            </a:r>
            <a:r>
              <a:rPr lang="zh-CN" altLang="en-US" sz="2200" dirty="0"/>
              <a:t>便是词</a:t>
            </a:r>
            <a:r>
              <a:rPr lang="en-US" altLang="zh-CN" sz="2200" dirty="0"/>
              <a:t>w </a:t>
            </a:r>
            <a:r>
              <a:rPr lang="zh-CN" altLang="en-US" sz="2200" dirty="0"/>
              <a:t>的</a:t>
            </a:r>
            <a:r>
              <a:rPr lang="zh-CN" altLang="en-US" sz="2200" b="1" dirty="0"/>
              <a:t>独热表示</a:t>
            </a:r>
            <a:r>
              <a:rPr lang="zh-CN" altLang="en-US" sz="2200" dirty="0"/>
              <a:t>，也称</a:t>
            </a:r>
            <a:r>
              <a:rPr lang="zh-CN" altLang="en-US" sz="2200" b="1" dirty="0"/>
              <a:t>独热向量</a:t>
            </a:r>
            <a:r>
              <a:rPr lang="zh-CN" altLang="en-US" sz="2200" dirty="0"/>
              <a:t>或</a:t>
            </a:r>
            <a:r>
              <a:rPr lang="en-US" altLang="zh-CN" sz="2200" b="1" dirty="0"/>
              <a:t>one-hot </a:t>
            </a:r>
            <a:r>
              <a:rPr lang="zh-CN" altLang="en-US" sz="2200" b="1" dirty="0"/>
              <a:t>向量</a:t>
            </a:r>
            <a:r>
              <a:rPr lang="zh-CN" altLang="en-US" sz="2200" dirty="0"/>
              <a:t>。</a:t>
            </a:r>
            <a:endParaRPr lang="en-US" altLang="zh-CN" sz="200" dirty="0"/>
          </a:p>
          <a:p>
            <a:pPr>
              <a:lnSpc>
                <a:spcPts val="3000"/>
              </a:lnSpc>
            </a:pPr>
            <a:r>
              <a:rPr lang="zh-CN" altLang="en-US" sz="2200" dirty="0"/>
              <a:t>例如，对于句子“明天去看展览”，对它分词后可以得到</a:t>
            </a:r>
            <a:endParaRPr lang="en-US" altLang="zh-CN" sz="2200" dirty="0"/>
          </a:p>
          <a:p>
            <a:pPr>
              <a:lnSpc>
                <a:spcPts val="3000"/>
              </a:lnSpc>
            </a:pPr>
            <a:r>
              <a:rPr lang="zh-CN" altLang="en-US" sz="2200" dirty="0"/>
              <a:t>“明天”、“去”、“看”、“展览”等四个词。首先建立词表：</a:t>
            </a:r>
          </a:p>
          <a:p>
            <a:pPr>
              <a:lnSpc>
                <a:spcPts val="3000"/>
              </a:lnSpc>
            </a:pPr>
            <a:endParaRPr lang="zh-CN" altLang="en-US" sz="2200" dirty="0"/>
          </a:p>
        </p:txBody>
      </p:sp>
      <p:sp>
        <p:nvSpPr>
          <p:cNvPr id="4" name="矩形 3">
            <a:extLst>
              <a:ext uri="{FF2B5EF4-FFF2-40B4-BE49-F238E27FC236}">
                <a16:creationId xmlns:a16="http://schemas.microsoft.com/office/drawing/2014/main" id="{7034F2BC-2083-4B5E-8D6B-5A198B0CF5A4}"/>
              </a:ext>
            </a:extLst>
          </p:cNvPr>
          <p:cNvSpPr/>
          <p:nvPr/>
        </p:nvSpPr>
        <p:spPr>
          <a:xfrm>
            <a:off x="1215343" y="5022786"/>
            <a:ext cx="4280339" cy="430887"/>
          </a:xfrm>
          <a:prstGeom prst="rect">
            <a:avLst/>
          </a:prstGeom>
        </p:spPr>
        <p:txBody>
          <a:bodyPr wrap="none">
            <a:spAutoFit/>
          </a:bodyPr>
          <a:lstStyle/>
          <a:p>
            <a:r>
              <a:rPr lang="en-US" altLang="zh-CN" sz="2200" dirty="0">
                <a:solidFill>
                  <a:srgbClr val="0033CC"/>
                </a:solidFill>
              </a:rPr>
              <a:t>{"</a:t>
            </a:r>
            <a:r>
              <a:rPr lang="zh-CN" altLang="en-US" sz="2200" dirty="0">
                <a:solidFill>
                  <a:srgbClr val="0033CC"/>
                </a:solidFill>
              </a:rPr>
              <a:t>明天</a:t>
            </a:r>
            <a:r>
              <a:rPr lang="en-US" altLang="zh-CN" sz="2200" dirty="0">
                <a:solidFill>
                  <a:srgbClr val="0033CC"/>
                </a:solidFill>
              </a:rPr>
              <a:t>": 0, "</a:t>
            </a:r>
            <a:r>
              <a:rPr lang="zh-CN" altLang="en-US" sz="2200" dirty="0">
                <a:solidFill>
                  <a:srgbClr val="0033CC"/>
                </a:solidFill>
              </a:rPr>
              <a:t>去</a:t>
            </a:r>
            <a:r>
              <a:rPr lang="en-US" altLang="zh-CN" sz="2200" dirty="0">
                <a:solidFill>
                  <a:srgbClr val="0033CC"/>
                </a:solidFill>
              </a:rPr>
              <a:t>": 1, "</a:t>
            </a:r>
            <a:r>
              <a:rPr lang="zh-CN" altLang="en-US" sz="2200" dirty="0">
                <a:solidFill>
                  <a:srgbClr val="0033CC"/>
                </a:solidFill>
              </a:rPr>
              <a:t>看</a:t>
            </a:r>
            <a:r>
              <a:rPr lang="en-US" altLang="zh-CN" sz="2200" dirty="0">
                <a:solidFill>
                  <a:srgbClr val="0033CC"/>
                </a:solidFill>
              </a:rPr>
              <a:t>":2, "</a:t>
            </a:r>
            <a:r>
              <a:rPr lang="zh-CN" altLang="en-US" sz="2200" dirty="0">
                <a:solidFill>
                  <a:srgbClr val="0033CC"/>
                </a:solidFill>
              </a:rPr>
              <a:t>展览</a:t>
            </a:r>
            <a:r>
              <a:rPr lang="en-US" altLang="zh-CN" sz="2200" dirty="0">
                <a:solidFill>
                  <a:srgbClr val="0033CC"/>
                </a:solidFill>
              </a:rPr>
              <a:t>":3}</a:t>
            </a:r>
            <a:endParaRPr lang="zh-CN" altLang="en-US" sz="2200" dirty="0">
              <a:solidFill>
                <a:srgbClr val="0033CC"/>
              </a:solidFill>
            </a:endParaRPr>
          </a:p>
        </p:txBody>
      </p:sp>
      <p:sp>
        <p:nvSpPr>
          <p:cNvPr id="6" name="矩形 5">
            <a:extLst>
              <a:ext uri="{FF2B5EF4-FFF2-40B4-BE49-F238E27FC236}">
                <a16:creationId xmlns:a16="http://schemas.microsoft.com/office/drawing/2014/main" id="{74A08711-2AED-48AB-A035-A194E1B4D313}"/>
              </a:ext>
            </a:extLst>
          </p:cNvPr>
          <p:cNvSpPr/>
          <p:nvPr/>
        </p:nvSpPr>
        <p:spPr>
          <a:xfrm>
            <a:off x="400852" y="5683025"/>
            <a:ext cx="6869886" cy="769441"/>
          </a:xfrm>
          <a:prstGeom prst="rect">
            <a:avLst/>
          </a:prstGeom>
        </p:spPr>
        <p:txBody>
          <a:bodyPr wrap="square">
            <a:spAutoFit/>
          </a:bodyPr>
          <a:lstStyle/>
          <a:p>
            <a:r>
              <a:rPr lang="zh-CN" altLang="en-US" sz="2200" dirty="0"/>
              <a:t>在词表中，每个词都有一个唯一的索引。根据该词表，可以得到各词的</a:t>
            </a:r>
            <a:r>
              <a:rPr lang="en-US" altLang="zh-CN" sz="2200" dirty="0"/>
              <a:t>one-hot </a:t>
            </a:r>
            <a:r>
              <a:rPr lang="zh-CN" altLang="en-US" sz="2200" dirty="0"/>
              <a:t>向量。</a:t>
            </a:r>
          </a:p>
        </p:txBody>
      </p:sp>
      <p:pic>
        <p:nvPicPr>
          <p:cNvPr id="7" name="图片 6">
            <a:extLst>
              <a:ext uri="{FF2B5EF4-FFF2-40B4-BE49-F238E27FC236}">
                <a16:creationId xmlns:a16="http://schemas.microsoft.com/office/drawing/2014/main" id="{D66C96B4-7D69-4683-BF89-214F4224EB2D}"/>
              </a:ext>
            </a:extLst>
          </p:cNvPr>
          <p:cNvPicPr>
            <a:picLocks noChangeAspect="1"/>
          </p:cNvPicPr>
          <p:nvPr/>
        </p:nvPicPr>
        <p:blipFill>
          <a:blip r:embed="rId3"/>
          <a:stretch>
            <a:fillRect/>
          </a:stretch>
        </p:blipFill>
        <p:spPr>
          <a:xfrm>
            <a:off x="8141768" y="4058061"/>
            <a:ext cx="2663081" cy="2168021"/>
          </a:xfrm>
          <a:prstGeom prst="rect">
            <a:avLst/>
          </a:prstGeom>
        </p:spPr>
      </p:pic>
    </p:spTree>
    <p:extLst>
      <p:ext uri="{BB962C8B-B14F-4D97-AF65-F5344CB8AC3E}">
        <p14:creationId xmlns:p14="http://schemas.microsoft.com/office/powerpoint/2010/main" val="135281430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7.1.1  </a:t>
            </a:r>
            <a:r>
              <a:rPr lang="zh-CN" altLang="zh-CN" sz="2800" b="1" dirty="0">
                <a:solidFill>
                  <a:srgbClr val="C00000"/>
                </a:solidFill>
              </a:rPr>
              <a:t>程序代码</a:t>
            </a:r>
          </a:p>
        </p:txBody>
      </p:sp>
      <p:sp>
        <p:nvSpPr>
          <p:cNvPr id="2" name="文本框 1">
            <a:extLst>
              <a:ext uri="{FF2B5EF4-FFF2-40B4-BE49-F238E27FC236}">
                <a16:creationId xmlns:a16="http://schemas.microsoft.com/office/drawing/2014/main" id="{3FD19DC2-30B7-4737-AF6B-4C953CDEC652}"/>
              </a:ext>
            </a:extLst>
          </p:cNvPr>
          <p:cNvSpPr txBox="1"/>
          <p:nvPr/>
        </p:nvSpPr>
        <p:spPr>
          <a:xfrm>
            <a:off x="409203" y="1909490"/>
            <a:ext cx="7292077" cy="3754874"/>
          </a:xfrm>
          <a:prstGeom prst="rect">
            <a:avLst/>
          </a:prstGeom>
          <a:noFill/>
        </p:spPr>
        <p:txBody>
          <a:bodyPr wrap="square" rtlCol="0">
            <a:spAutoFit/>
          </a:bodyPr>
          <a:lstStyle/>
          <a:p>
            <a:pPr>
              <a:spcBef>
                <a:spcPts val="600"/>
              </a:spcBef>
              <a:spcAft>
                <a:spcPts val="600"/>
              </a:spcAft>
            </a:pPr>
            <a:r>
              <a:rPr lang="zh-CN" altLang="zh-CN" sz="2200" b="1" dirty="0"/>
              <a:t>【例</a:t>
            </a:r>
            <a:r>
              <a:rPr lang="en-US" altLang="zh-CN" sz="2200" b="1" dirty="0"/>
              <a:t>7.1</a:t>
            </a:r>
            <a:r>
              <a:rPr lang="zh-CN" altLang="zh-CN" sz="2200" b="1" dirty="0"/>
              <a:t>】</a:t>
            </a:r>
            <a:r>
              <a:rPr lang="zh-CN" altLang="en-US" sz="2200" dirty="0"/>
              <a:t>创建一个简单的循环神经网络，用于预测某一国际航空公司每月旅客出行人数。</a:t>
            </a:r>
            <a:endParaRPr lang="en-US" altLang="zh-CN" sz="2200" dirty="0"/>
          </a:p>
          <a:p>
            <a:pPr>
              <a:spcBef>
                <a:spcPts val="600"/>
              </a:spcBef>
              <a:spcAft>
                <a:spcPts val="600"/>
              </a:spcAft>
            </a:pPr>
            <a:endParaRPr lang="zh-CN" altLang="zh-CN" sz="2200" dirty="0"/>
          </a:p>
          <a:p>
            <a:pPr marL="342900" indent="-342900">
              <a:spcBef>
                <a:spcPts val="600"/>
              </a:spcBef>
              <a:spcAft>
                <a:spcPts val="600"/>
              </a:spcAft>
              <a:buFont typeface="Wingdings" panose="05000000000000000000" pitchFamily="2" charset="2"/>
              <a:buChar char="l"/>
            </a:pPr>
            <a:r>
              <a:rPr lang="zh-CN" altLang="en-US" sz="2200" b="1" dirty="0"/>
              <a:t>航空出行人数</a:t>
            </a:r>
            <a:r>
              <a:rPr lang="zh-CN" altLang="zh-CN" sz="2200" b="1" dirty="0"/>
              <a:t>数据集</a:t>
            </a:r>
            <a:r>
              <a:rPr lang="zh-CN" altLang="en-US" sz="2200" dirty="0"/>
              <a:t>：该数据集记录了</a:t>
            </a:r>
            <a:r>
              <a:rPr lang="en-US" altLang="zh-CN" sz="2200" dirty="0"/>
              <a:t>1949 </a:t>
            </a:r>
            <a:r>
              <a:rPr lang="zh-CN" altLang="en-US" sz="2200" dirty="0"/>
              <a:t>年到</a:t>
            </a:r>
            <a:r>
              <a:rPr lang="en-US" altLang="zh-CN" sz="2200" dirty="0"/>
              <a:t>1960 </a:t>
            </a:r>
            <a:r>
              <a:rPr lang="zh-CN" altLang="en-US" sz="2200" dirty="0"/>
              <a:t>年间每月搭乘本公司航班出行的旅客人数，一共有</a:t>
            </a:r>
            <a:r>
              <a:rPr lang="en-US" altLang="zh-CN" sz="2200" dirty="0"/>
              <a:t>12 </a:t>
            </a:r>
            <a:r>
              <a:rPr lang="zh-CN" altLang="en-US" sz="2200" dirty="0"/>
              <a:t>月</a:t>
            </a:r>
            <a:r>
              <a:rPr lang="en-US" altLang="zh-CN" sz="2200" dirty="0"/>
              <a:t>/ </a:t>
            </a:r>
            <a:r>
              <a:rPr lang="zh-CN" altLang="en-US" sz="2200" dirty="0"/>
              <a:t>年</a:t>
            </a:r>
            <a:r>
              <a:rPr lang="en-US" altLang="zh-CN" sz="2200" dirty="0"/>
              <a:t>×12 </a:t>
            </a:r>
            <a:r>
              <a:rPr lang="zh-CN" altLang="en-US" sz="2200" dirty="0"/>
              <a:t>年</a:t>
            </a:r>
            <a:r>
              <a:rPr lang="en-US" altLang="zh-CN" sz="2200" dirty="0"/>
              <a:t>=144 </a:t>
            </a:r>
            <a:r>
              <a:rPr lang="zh-CN" altLang="en-US" sz="2200" dirty="0"/>
              <a:t>条数据。文件名为</a:t>
            </a:r>
            <a:r>
              <a:rPr lang="en-US" altLang="zh-CN" sz="2200" dirty="0"/>
              <a:t>international-airline-passengers.csv</a:t>
            </a:r>
            <a:r>
              <a:rPr lang="zh-CN" altLang="en-US" sz="2200" dirty="0"/>
              <a:t>（位于</a:t>
            </a:r>
            <a:r>
              <a:rPr lang="en-US" altLang="zh-CN" sz="2200" dirty="0"/>
              <a:t>./data </a:t>
            </a:r>
            <a:r>
              <a:rPr lang="zh-CN" altLang="en-US" sz="2200" dirty="0"/>
              <a:t>目录下）。</a:t>
            </a:r>
            <a:endParaRPr lang="en-US" altLang="zh-CN" sz="2200" dirty="0"/>
          </a:p>
          <a:p>
            <a:pPr>
              <a:spcBef>
                <a:spcPts val="600"/>
              </a:spcBef>
              <a:spcAft>
                <a:spcPts val="600"/>
              </a:spcAft>
            </a:pPr>
            <a:endParaRPr lang="en-US" altLang="zh-CN" sz="2200" dirty="0"/>
          </a:p>
          <a:p>
            <a:pPr marL="342900" indent="-342900">
              <a:spcBef>
                <a:spcPts val="600"/>
              </a:spcBef>
              <a:spcAft>
                <a:spcPts val="600"/>
              </a:spcAft>
              <a:buFont typeface="Wingdings" panose="05000000000000000000" pitchFamily="2" charset="2"/>
              <a:buChar char="l"/>
            </a:pPr>
            <a:r>
              <a:rPr lang="zh-CN" altLang="en-US" sz="2200" b="1" dirty="0"/>
              <a:t>数据集示例</a:t>
            </a:r>
            <a:r>
              <a:rPr lang="zh-CN" altLang="en-US" sz="2200" dirty="0"/>
              <a:t>：右</a:t>
            </a:r>
            <a:r>
              <a:rPr lang="zh-CN" altLang="zh-CN" sz="2200" dirty="0"/>
              <a:t>图</a:t>
            </a:r>
            <a:r>
              <a:rPr lang="zh-CN" altLang="en-US" sz="2200" dirty="0"/>
              <a:t>该文件的内容结构：</a:t>
            </a:r>
            <a:endParaRPr lang="en-US" altLang="zh-CN" sz="2200" dirty="0"/>
          </a:p>
        </p:txBody>
      </p:sp>
      <p:pic>
        <p:nvPicPr>
          <p:cNvPr id="3" name="图片 2">
            <a:extLst>
              <a:ext uri="{FF2B5EF4-FFF2-40B4-BE49-F238E27FC236}">
                <a16:creationId xmlns:a16="http://schemas.microsoft.com/office/drawing/2014/main" id="{5B52DE1A-E66D-4E8A-83A5-6C356542ABC3}"/>
              </a:ext>
            </a:extLst>
          </p:cNvPr>
          <p:cNvPicPr>
            <a:picLocks noChangeAspect="1"/>
          </p:cNvPicPr>
          <p:nvPr/>
        </p:nvPicPr>
        <p:blipFill>
          <a:blip r:embed="rId3"/>
          <a:stretch>
            <a:fillRect/>
          </a:stretch>
        </p:blipFill>
        <p:spPr>
          <a:xfrm>
            <a:off x="7980006" y="1613710"/>
            <a:ext cx="3733800" cy="4619625"/>
          </a:xfrm>
          <a:prstGeom prst="rect">
            <a:avLst/>
          </a:prstGeom>
        </p:spPr>
      </p:pic>
    </p:spTree>
    <p:extLst>
      <p:ext uri="{BB962C8B-B14F-4D97-AF65-F5344CB8AC3E}">
        <p14:creationId xmlns:p14="http://schemas.microsoft.com/office/powerpoint/2010/main" val="1446974097"/>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7.4.1 </a:t>
            </a:r>
            <a:r>
              <a:rPr lang="zh-CN" altLang="en-US" sz="2800" b="1" dirty="0">
                <a:solidFill>
                  <a:srgbClr val="C00000"/>
                </a:solidFill>
              </a:rPr>
              <a:t>词的独热表示（</a:t>
            </a:r>
            <a:r>
              <a:rPr lang="en-US" altLang="zh-CN" sz="2800" b="1" dirty="0">
                <a:solidFill>
                  <a:srgbClr val="C00000"/>
                </a:solidFill>
              </a:rPr>
              <a:t>one-hot</a:t>
            </a:r>
            <a:r>
              <a:rPr lang="zh-CN" altLang="en-US" sz="2800" b="1" dirty="0">
                <a:solidFill>
                  <a:srgbClr val="C00000"/>
                </a:solidFill>
              </a:rPr>
              <a:t>）</a:t>
            </a:r>
            <a:endParaRPr lang="zh-CN" altLang="zh-CN" sz="2800" b="1" dirty="0">
              <a:solidFill>
                <a:srgbClr val="C00000"/>
              </a:solidFill>
            </a:endParaRPr>
          </a:p>
        </p:txBody>
      </p:sp>
      <p:sp>
        <p:nvSpPr>
          <p:cNvPr id="4" name="矩形 3">
            <a:extLst>
              <a:ext uri="{FF2B5EF4-FFF2-40B4-BE49-F238E27FC236}">
                <a16:creationId xmlns:a16="http://schemas.microsoft.com/office/drawing/2014/main" id="{C528E2F0-68A1-49A1-9C90-DD5C48B8B3C9}"/>
              </a:ext>
            </a:extLst>
          </p:cNvPr>
          <p:cNvSpPr/>
          <p:nvPr/>
        </p:nvSpPr>
        <p:spPr>
          <a:xfrm>
            <a:off x="437194" y="2148772"/>
            <a:ext cx="11078548" cy="4303486"/>
          </a:xfrm>
          <a:prstGeom prst="rect">
            <a:avLst/>
          </a:prstGeom>
        </p:spPr>
        <p:txBody>
          <a:bodyPr wrap="square">
            <a:spAutoFit/>
          </a:bodyPr>
          <a:lstStyle/>
          <a:p>
            <a:pPr>
              <a:lnSpc>
                <a:spcPts val="3000"/>
              </a:lnSpc>
            </a:pPr>
            <a:r>
              <a:rPr lang="zh-CN" altLang="en-US" sz="2200" b="1" dirty="0"/>
              <a:t>独热编码优点</a:t>
            </a:r>
            <a:r>
              <a:rPr lang="zh-CN" altLang="en-US" sz="2200" dirty="0"/>
              <a:t>：直观、编码方便、易于理解的。</a:t>
            </a:r>
            <a:endParaRPr lang="en-US" altLang="zh-CN" sz="2200" dirty="0"/>
          </a:p>
          <a:p>
            <a:pPr>
              <a:lnSpc>
                <a:spcPts val="3000"/>
              </a:lnSpc>
            </a:pPr>
            <a:endParaRPr lang="en-US" altLang="zh-CN" sz="800" dirty="0"/>
          </a:p>
          <a:p>
            <a:pPr>
              <a:lnSpc>
                <a:spcPts val="3000"/>
              </a:lnSpc>
            </a:pPr>
            <a:r>
              <a:rPr lang="zh-CN" altLang="en-US" sz="2200" b="1" dirty="0"/>
              <a:t>独热编码缺点</a:t>
            </a:r>
            <a:r>
              <a:rPr lang="zh-CN" altLang="en-US" sz="2200" dirty="0"/>
              <a:t>：</a:t>
            </a:r>
            <a:endParaRPr lang="en-US" altLang="zh-CN" sz="2200" dirty="0"/>
          </a:p>
          <a:p>
            <a:pPr>
              <a:lnSpc>
                <a:spcPts val="3000"/>
              </a:lnSpc>
            </a:pPr>
            <a:endParaRPr lang="en-US" altLang="zh-CN" sz="2200" dirty="0"/>
          </a:p>
          <a:p>
            <a:pPr>
              <a:lnSpc>
                <a:spcPts val="3000"/>
              </a:lnSpc>
            </a:pPr>
            <a:r>
              <a:rPr lang="zh-CN" altLang="en-US" sz="2200" b="1" dirty="0"/>
              <a:t>（</a:t>
            </a:r>
            <a:r>
              <a:rPr lang="en-US" altLang="zh-CN" sz="2200" b="1" dirty="0"/>
              <a:t>1</a:t>
            </a:r>
            <a:r>
              <a:rPr lang="zh-CN" altLang="en-US" sz="2200" b="1" dirty="0"/>
              <a:t>）稀疏性和高维性</a:t>
            </a:r>
            <a:r>
              <a:rPr lang="zh-CN" altLang="en-US" sz="2200" dirty="0"/>
              <a:t>。在自然语言数据集中，可能有成千上万个不同的词，因而</a:t>
            </a:r>
            <a:r>
              <a:rPr lang="en-US" altLang="zh-CN" sz="2200" dirty="0"/>
              <a:t>one-hot </a:t>
            </a:r>
            <a:r>
              <a:rPr lang="zh-CN" altLang="en-US" sz="2200" dirty="0"/>
              <a:t>向量的维数普遍比较高（甚至达到几十万维），而且在高维的向量中只有一个分量为</a:t>
            </a:r>
            <a:r>
              <a:rPr lang="en-US" altLang="zh-CN" sz="2200" dirty="0"/>
              <a:t>1</a:t>
            </a:r>
            <a:r>
              <a:rPr lang="zh-CN" altLang="en-US" sz="2200" dirty="0"/>
              <a:t>，其他分量均为</a:t>
            </a:r>
            <a:r>
              <a:rPr lang="en-US" altLang="zh-CN" sz="2200" dirty="0"/>
              <a:t>0</a:t>
            </a:r>
            <a:r>
              <a:rPr lang="zh-CN" altLang="en-US" sz="2200" dirty="0"/>
              <a:t>。这样，</a:t>
            </a:r>
            <a:r>
              <a:rPr lang="en-US" altLang="zh-CN" sz="2200" dirty="0"/>
              <a:t>1 </a:t>
            </a:r>
            <a:r>
              <a:rPr lang="zh-CN" altLang="en-US" sz="2200" dirty="0"/>
              <a:t>的分布十分稀疏，严重影响表达的效率。</a:t>
            </a:r>
            <a:endParaRPr lang="en-US" altLang="zh-CN" sz="2200" dirty="0"/>
          </a:p>
          <a:p>
            <a:pPr>
              <a:lnSpc>
                <a:spcPts val="3000"/>
              </a:lnSpc>
            </a:pPr>
            <a:endParaRPr lang="en-US" altLang="zh-CN" sz="1600" dirty="0"/>
          </a:p>
          <a:p>
            <a:pPr>
              <a:lnSpc>
                <a:spcPts val="3000"/>
              </a:lnSpc>
            </a:pPr>
            <a:r>
              <a:rPr lang="zh-CN" altLang="en-US" sz="2200" b="1" dirty="0"/>
              <a:t>（</a:t>
            </a:r>
            <a:r>
              <a:rPr lang="en-US" altLang="zh-CN" sz="2200" b="1" dirty="0"/>
              <a:t>2</a:t>
            </a:r>
            <a:r>
              <a:rPr lang="zh-CN" altLang="en-US" sz="2200" b="1" dirty="0"/>
              <a:t>）</a:t>
            </a:r>
            <a:r>
              <a:rPr lang="en-US" altLang="zh-CN" sz="2200" b="1" dirty="0"/>
              <a:t>one-hot </a:t>
            </a:r>
            <a:r>
              <a:rPr lang="zh-CN" altLang="en-US" sz="2200" b="1" dirty="0"/>
              <a:t>向量不能表示上下文信息</a:t>
            </a:r>
            <a:r>
              <a:rPr lang="zh-CN" altLang="en-US" sz="2200" dirty="0"/>
              <a:t>，无法体现词与词之间的关系。例如，任何两个不同词的</a:t>
            </a:r>
            <a:r>
              <a:rPr lang="en-US" altLang="zh-CN" sz="2200" dirty="0"/>
              <a:t>one-hot </a:t>
            </a:r>
            <a:r>
              <a:rPr lang="zh-CN" altLang="en-US" sz="2200" dirty="0"/>
              <a:t>向量的欧氏距离均为</a:t>
            </a:r>
            <a:r>
              <a:rPr lang="en-US" altLang="zh-CN" sz="2200" dirty="0"/>
              <a:t>0</a:t>
            </a:r>
            <a:r>
              <a:rPr lang="zh-CN" altLang="en-US" sz="2200" dirty="0"/>
              <a:t>，利用欧氏距离无法计算词之间的语义相近程度等。因而，人们进一步提出了其他更出色的词表示方法。</a:t>
            </a:r>
          </a:p>
        </p:txBody>
      </p:sp>
    </p:spTree>
    <p:extLst>
      <p:ext uri="{BB962C8B-B14F-4D97-AF65-F5344CB8AC3E}">
        <p14:creationId xmlns:p14="http://schemas.microsoft.com/office/powerpoint/2010/main" val="289137616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340989" y="1376015"/>
            <a:ext cx="11373594" cy="523220"/>
          </a:xfrm>
          <a:prstGeom prst="rect">
            <a:avLst/>
          </a:prstGeom>
          <a:noFill/>
        </p:spPr>
        <p:txBody>
          <a:bodyPr wrap="square" rtlCol="0">
            <a:spAutoFit/>
          </a:bodyPr>
          <a:lstStyle/>
          <a:p>
            <a:r>
              <a:rPr lang="en-US" altLang="zh-CN" sz="2800" b="1" dirty="0">
                <a:solidFill>
                  <a:srgbClr val="C00000"/>
                </a:solidFill>
              </a:rPr>
              <a:t>7.4.2 Word2vec </a:t>
            </a:r>
            <a:r>
              <a:rPr lang="zh-CN" altLang="en-US" sz="2800" b="1" dirty="0">
                <a:solidFill>
                  <a:srgbClr val="C00000"/>
                </a:solidFill>
              </a:rPr>
              <a:t>词向量</a:t>
            </a:r>
            <a:endParaRPr lang="zh-CN" altLang="zh-CN" sz="2800" b="1" dirty="0">
              <a:solidFill>
                <a:srgbClr val="C00000"/>
              </a:solidFill>
            </a:endParaRPr>
          </a:p>
        </p:txBody>
      </p:sp>
      <p:sp>
        <p:nvSpPr>
          <p:cNvPr id="4" name="矩形 3">
            <a:extLst>
              <a:ext uri="{FF2B5EF4-FFF2-40B4-BE49-F238E27FC236}">
                <a16:creationId xmlns:a16="http://schemas.microsoft.com/office/drawing/2014/main" id="{9F538FA9-2C25-4F95-AD7F-A6CA3A6B1E99}"/>
              </a:ext>
            </a:extLst>
          </p:cNvPr>
          <p:cNvSpPr/>
          <p:nvPr/>
        </p:nvSpPr>
        <p:spPr>
          <a:xfrm>
            <a:off x="477415" y="2249588"/>
            <a:ext cx="11237167" cy="3534044"/>
          </a:xfrm>
          <a:prstGeom prst="rect">
            <a:avLst/>
          </a:prstGeom>
        </p:spPr>
        <p:txBody>
          <a:bodyPr wrap="square">
            <a:spAutoFit/>
          </a:bodyPr>
          <a:lstStyle/>
          <a:p>
            <a:pPr>
              <a:lnSpc>
                <a:spcPts val="3000"/>
              </a:lnSpc>
            </a:pPr>
            <a:r>
              <a:rPr lang="en-US" altLang="zh-CN" sz="2200" b="1" dirty="0"/>
              <a:t>Word2vec </a:t>
            </a:r>
            <a:r>
              <a:rPr lang="zh-CN" altLang="en-US" sz="2200" dirty="0"/>
              <a:t>意指“</a:t>
            </a:r>
            <a:r>
              <a:rPr lang="en-US" altLang="zh-CN" sz="2200" dirty="0"/>
              <a:t>Word to vector”</a:t>
            </a:r>
            <a:r>
              <a:rPr lang="zh-CN" altLang="en-US" sz="2200" dirty="0"/>
              <a:t>之意，它是谷歌于</a:t>
            </a:r>
            <a:r>
              <a:rPr lang="en-US" altLang="zh-CN" sz="2200" dirty="0"/>
              <a:t>2013 </a:t>
            </a:r>
            <a:r>
              <a:rPr lang="zh-CN" altLang="en-US" sz="2200" dirty="0"/>
              <a:t>年提出的词向量化的一种方法。</a:t>
            </a:r>
            <a:r>
              <a:rPr lang="en-US" altLang="zh-CN" sz="2200" dirty="0"/>
              <a:t>Word2vec </a:t>
            </a:r>
            <a:r>
              <a:rPr lang="zh-CN" altLang="en-US" sz="2200" dirty="0"/>
              <a:t>实际上是</a:t>
            </a:r>
            <a:r>
              <a:rPr lang="en-US" altLang="zh-CN" sz="2200" dirty="0"/>
              <a:t>NLP</a:t>
            </a:r>
            <a:r>
              <a:rPr lang="zh-CN" altLang="en-US" sz="2200" dirty="0"/>
              <a:t>（自然语言处理）的一个工具，是一个预训练模型。其特点是，利用给定的数据集训练一个模型，该模型可以对输入的词给出相应低维、稠密的向量表示。这种向量较好地考虑</a:t>
            </a:r>
            <a:r>
              <a:rPr lang="zh-CN" altLang="en-US" sz="2200" b="1" dirty="0"/>
              <a:t>上下文关系</a:t>
            </a:r>
            <a:r>
              <a:rPr lang="zh-CN" altLang="en-US" sz="2200" dirty="0"/>
              <a:t>，不仅融合了</a:t>
            </a:r>
            <a:r>
              <a:rPr lang="zh-CN" altLang="en-US" sz="2200" b="1" dirty="0"/>
              <a:t>历史信息</a:t>
            </a:r>
            <a:r>
              <a:rPr lang="zh-CN" altLang="en-US" sz="2200" dirty="0"/>
              <a:t>，也融合了</a:t>
            </a:r>
            <a:r>
              <a:rPr lang="zh-CN" altLang="en-US" sz="2200" b="1" dirty="0"/>
              <a:t>“未来”的上下文信息</a:t>
            </a:r>
            <a:r>
              <a:rPr lang="zh-CN" altLang="en-US" sz="2200" dirty="0"/>
              <a:t>。相对于</a:t>
            </a:r>
            <a:r>
              <a:rPr lang="en-US" altLang="zh-CN" sz="2200" dirty="0"/>
              <a:t>one-hot </a:t>
            </a:r>
            <a:r>
              <a:rPr lang="zh-CN" altLang="en-US" sz="2200" dirty="0"/>
              <a:t>向量，</a:t>
            </a:r>
            <a:r>
              <a:rPr lang="en-US" altLang="zh-CN" sz="2200" dirty="0"/>
              <a:t>Word2vec </a:t>
            </a:r>
            <a:r>
              <a:rPr lang="zh-CN" altLang="en-US" sz="2200" dirty="0"/>
              <a:t>向量的维数要低得多，向量中每个分量都是不同的实数，且利用这些向量可以度量词与词之间的语义关系等。</a:t>
            </a:r>
            <a:endParaRPr lang="en-US" altLang="zh-CN" sz="2200" dirty="0"/>
          </a:p>
          <a:p>
            <a:pPr>
              <a:lnSpc>
                <a:spcPts val="3000"/>
              </a:lnSpc>
            </a:pPr>
            <a:endParaRPr lang="en-US" altLang="zh-CN" sz="200" dirty="0"/>
          </a:p>
          <a:p>
            <a:pPr>
              <a:lnSpc>
                <a:spcPts val="3000"/>
              </a:lnSpc>
            </a:pPr>
            <a:r>
              <a:rPr lang="zh-CN" altLang="en-US" sz="2200" dirty="0"/>
              <a:t>下列代码说明了如何利用已有的语料训练一个</a:t>
            </a:r>
            <a:r>
              <a:rPr lang="en-US" altLang="zh-CN" sz="2200" dirty="0"/>
              <a:t>Word2Vec</a:t>
            </a:r>
            <a:r>
              <a:rPr lang="zh-CN" altLang="en-US" sz="2200" dirty="0"/>
              <a:t>，以及如何输出各个词的词向量等：</a:t>
            </a:r>
          </a:p>
          <a:p>
            <a:pPr>
              <a:lnSpc>
                <a:spcPts val="3000"/>
              </a:lnSpc>
            </a:pPr>
            <a:endParaRPr lang="zh-CN" altLang="en-US" sz="2200" dirty="0"/>
          </a:p>
        </p:txBody>
      </p:sp>
      <p:sp>
        <p:nvSpPr>
          <p:cNvPr id="6" name="矩形 5">
            <a:extLst>
              <a:ext uri="{FF2B5EF4-FFF2-40B4-BE49-F238E27FC236}">
                <a16:creationId xmlns:a16="http://schemas.microsoft.com/office/drawing/2014/main" id="{800DC2B2-AEFD-44EA-842B-E3B8DA559325}"/>
              </a:ext>
            </a:extLst>
          </p:cNvPr>
          <p:cNvSpPr/>
          <p:nvPr/>
        </p:nvSpPr>
        <p:spPr>
          <a:xfrm>
            <a:off x="477416" y="5051098"/>
            <a:ext cx="11237167" cy="430887"/>
          </a:xfrm>
          <a:prstGeom prst="rect">
            <a:avLst/>
          </a:prstGeom>
        </p:spPr>
        <p:txBody>
          <a:bodyPr wrap="square">
            <a:spAutoFit/>
          </a:bodyPr>
          <a:lstStyle/>
          <a:p>
            <a:endParaRPr lang="zh-CN" altLang="en-US" sz="2200" dirty="0"/>
          </a:p>
        </p:txBody>
      </p:sp>
    </p:spTree>
    <p:extLst>
      <p:ext uri="{BB962C8B-B14F-4D97-AF65-F5344CB8AC3E}">
        <p14:creationId xmlns:p14="http://schemas.microsoft.com/office/powerpoint/2010/main" val="79731133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186516" y="1173437"/>
            <a:ext cx="11373594" cy="523220"/>
          </a:xfrm>
          <a:prstGeom prst="rect">
            <a:avLst/>
          </a:prstGeom>
          <a:noFill/>
        </p:spPr>
        <p:txBody>
          <a:bodyPr wrap="square" rtlCol="0">
            <a:spAutoFit/>
          </a:bodyPr>
          <a:lstStyle/>
          <a:p>
            <a:r>
              <a:rPr lang="en-US" altLang="zh-CN" sz="2800" b="1" dirty="0">
                <a:solidFill>
                  <a:srgbClr val="C00000"/>
                </a:solidFill>
              </a:rPr>
              <a:t>7.4.2 Word2vec </a:t>
            </a:r>
            <a:r>
              <a:rPr lang="zh-CN" altLang="en-US" sz="2800" b="1" dirty="0">
                <a:solidFill>
                  <a:srgbClr val="C00000"/>
                </a:solidFill>
              </a:rPr>
              <a:t>词向量</a:t>
            </a:r>
            <a:endParaRPr lang="zh-CN" altLang="zh-CN" sz="2800" b="1" dirty="0">
              <a:solidFill>
                <a:srgbClr val="C00000"/>
              </a:solidFill>
            </a:endParaRPr>
          </a:p>
        </p:txBody>
      </p:sp>
      <p:sp>
        <p:nvSpPr>
          <p:cNvPr id="2" name="矩形 1">
            <a:extLst>
              <a:ext uri="{FF2B5EF4-FFF2-40B4-BE49-F238E27FC236}">
                <a16:creationId xmlns:a16="http://schemas.microsoft.com/office/drawing/2014/main" id="{BBB33F55-D8CA-4ED3-90F9-963D97E4F90E}"/>
              </a:ext>
            </a:extLst>
          </p:cNvPr>
          <p:cNvSpPr/>
          <p:nvPr/>
        </p:nvSpPr>
        <p:spPr>
          <a:xfrm>
            <a:off x="334346" y="1657561"/>
            <a:ext cx="11523307" cy="4832092"/>
          </a:xfrm>
          <a:prstGeom prst="rect">
            <a:avLst/>
          </a:prstGeom>
        </p:spPr>
        <p:txBody>
          <a:bodyPr wrap="square">
            <a:spAutoFit/>
          </a:bodyPr>
          <a:lstStyle/>
          <a:p>
            <a:r>
              <a:rPr lang="en-US" altLang="zh-CN" sz="2200" dirty="0">
                <a:solidFill>
                  <a:srgbClr val="00B050"/>
                </a:solidFill>
              </a:rPr>
              <a:t>from </a:t>
            </a:r>
            <a:r>
              <a:rPr lang="en-US" altLang="zh-CN" sz="2200" dirty="0" err="1">
                <a:solidFill>
                  <a:srgbClr val="00B050"/>
                </a:solidFill>
              </a:rPr>
              <a:t>gensim.models</a:t>
            </a:r>
            <a:r>
              <a:rPr lang="en-US" altLang="zh-CN" sz="2200" dirty="0">
                <a:solidFill>
                  <a:srgbClr val="00B050"/>
                </a:solidFill>
              </a:rPr>
              <a:t> import Word2Vec  </a:t>
            </a:r>
          </a:p>
          <a:p>
            <a:r>
              <a:rPr lang="en-US" altLang="zh-CN" sz="2200" dirty="0">
                <a:solidFill>
                  <a:srgbClr val="00B050"/>
                </a:solidFill>
              </a:rPr>
              <a:t>sentence = [['</a:t>
            </a:r>
            <a:r>
              <a:rPr lang="zh-CN" altLang="en-US" sz="2200" dirty="0">
                <a:solidFill>
                  <a:srgbClr val="00B050"/>
                </a:solidFill>
              </a:rPr>
              <a:t>明天</a:t>
            </a:r>
            <a:r>
              <a:rPr lang="en-US" altLang="zh-CN" sz="2200" dirty="0">
                <a:solidFill>
                  <a:srgbClr val="00B050"/>
                </a:solidFill>
              </a:rPr>
              <a:t>', '</a:t>
            </a:r>
            <a:r>
              <a:rPr lang="zh-CN" altLang="en-US" sz="2200" dirty="0">
                <a:solidFill>
                  <a:srgbClr val="00B050"/>
                </a:solidFill>
              </a:rPr>
              <a:t>去</a:t>
            </a:r>
            <a:r>
              <a:rPr lang="en-US" altLang="zh-CN" sz="2200" dirty="0">
                <a:solidFill>
                  <a:srgbClr val="00B050"/>
                </a:solidFill>
              </a:rPr>
              <a:t>', '</a:t>
            </a:r>
            <a:r>
              <a:rPr lang="zh-CN" altLang="en-US" sz="2200" dirty="0">
                <a:solidFill>
                  <a:srgbClr val="00B050"/>
                </a:solidFill>
              </a:rPr>
              <a:t>看</a:t>
            </a:r>
            <a:r>
              <a:rPr lang="en-US" altLang="zh-CN" sz="2200" dirty="0">
                <a:solidFill>
                  <a:srgbClr val="00B050"/>
                </a:solidFill>
              </a:rPr>
              <a:t>', '</a:t>
            </a:r>
            <a:r>
              <a:rPr lang="zh-CN" altLang="en-US" sz="2200" dirty="0">
                <a:solidFill>
                  <a:srgbClr val="00B050"/>
                </a:solidFill>
              </a:rPr>
              <a:t>展览</a:t>
            </a:r>
            <a:r>
              <a:rPr lang="en-US" altLang="zh-CN" sz="2200" dirty="0">
                <a:solidFill>
                  <a:srgbClr val="00B050"/>
                </a:solidFill>
              </a:rPr>
              <a:t>'], ['</a:t>
            </a:r>
            <a:r>
              <a:rPr lang="zh-CN" altLang="en-US" sz="2200" dirty="0">
                <a:solidFill>
                  <a:srgbClr val="00B050"/>
                </a:solidFill>
              </a:rPr>
              <a:t>明天</a:t>
            </a:r>
            <a:r>
              <a:rPr lang="en-US" altLang="zh-CN" sz="2200" dirty="0">
                <a:solidFill>
                  <a:srgbClr val="00B050"/>
                </a:solidFill>
              </a:rPr>
              <a:t>', '</a:t>
            </a:r>
            <a:r>
              <a:rPr lang="zh-CN" altLang="en-US" sz="2200" dirty="0">
                <a:solidFill>
                  <a:srgbClr val="00B050"/>
                </a:solidFill>
              </a:rPr>
              <a:t>有</a:t>
            </a:r>
            <a:r>
              <a:rPr lang="en-US" altLang="zh-CN" sz="2200" dirty="0">
                <a:solidFill>
                  <a:srgbClr val="00B050"/>
                </a:solidFill>
              </a:rPr>
              <a:t>', '</a:t>
            </a:r>
            <a:r>
              <a:rPr lang="zh-CN" altLang="en-US" sz="2200" dirty="0">
                <a:solidFill>
                  <a:srgbClr val="00B050"/>
                </a:solidFill>
              </a:rPr>
              <a:t>图书</a:t>
            </a:r>
            <a:r>
              <a:rPr lang="en-US" altLang="zh-CN" sz="2200" dirty="0">
                <a:solidFill>
                  <a:srgbClr val="00B050"/>
                </a:solidFill>
              </a:rPr>
              <a:t>', '</a:t>
            </a:r>
            <a:r>
              <a:rPr lang="zh-CN" altLang="en-US" sz="2200" dirty="0">
                <a:solidFill>
                  <a:srgbClr val="00B050"/>
                </a:solidFill>
              </a:rPr>
              <a:t>展览</a:t>
            </a:r>
            <a:r>
              <a:rPr lang="en-US" altLang="zh-CN" sz="2200" dirty="0">
                <a:solidFill>
                  <a:srgbClr val="00B050"/>
                </a:solidFill>
              </a:rPr>
              <a:t>']] #</a:t>
            </a:r>
            <a:r>
              <a:rPr lang="zh-CN" altLang="en-US" sz="2200" dirty="0">
                <a:solidFill>
                  <a:srgbClr val="00B050"/>
                </a:solidFill>
              </a:rPr>
              <a:t>模拟预料  </a:t>
            </a:r>
          </a:p>
          <a:p>
            <a:r>
              <a:rPr lang="en-US" altLang="zh-CN" sz="2200" dirty="0">
                <a:solidFill>
                  <a:srgbClr val="00B050"/>
                </a:solidFill>
              </a:rPr>
              <a:t>model = Word2Vec(sentences = sentence,  </a:t>
            </a:r>
          </a:p>
          <a:p>
            <a:r>
              <a:rPr lang="en-US" altLang="zh-CN" sz="2200" dirty="0">
                <a:solidFill>
                  <a:srgbClr val="00B050"/>
                </a:solidFill>
              </a:rPr>
              <a:t>                                </a:t>
            </a:r>
            <a:r>
              <a:rPr lang="en-US" altLang="zh-CN" sz="2200" dirty="0" err="1">
                <a:solidFill>
                  <a:srgbClr val="00B050"/>
                </a:solidFill>
              </a:rPr>
              <a:t>vector_size</a:t>
            </a:r>
            <a:r>
              <a:rPr lang="en-US" altLang="zh-CN" sz="2200" dirty="0">
                <a:solidFill>
                  <a:srgbClr val="00B050"/>
                </a:solidFill>
              </a:rPr>
              <a:t>=5, #</a:t>
            </a:r>
            <a:r>
              <a:rPr lang="zh-CN" altLang="en-US" sz="2200" dirty="0">
                <a:solidFill>
                  <a:srgbClr val="00B050"/>
                </a:solidFill>
              </a:rPr>
              <a:t>设置词向量的长度（在以前版本中</a:t>
            </a:r>
            <a:r>
              <a:rPr lang="en-US" altLang="zh-CN" sz="2200" dirty="0">
                <a:solidFill>
                  <a:srgbClr val="00B050"/>
                </a:solidFill>
              </a:rPr>
              <a:t>size=5</a:t>
            </a:r>
            <a:r>
              <a:rPr lang="zh-CN" altLang="en-US" sz="2200" dirty="0">
                <a:solidFill>
                  <a:srgbClr val="00B050"/>
                </a:solidFill>
              </a:rPr>
              <a:t>），默  </a:t>
            </a:r>
          </a:p>
          <a:p>
            <a:r>
              <a:rPr lang="zh-CN" altLang="en-US" sz="2200" dirty="0">
                <a:solidFill>
                  <a:srgbClr val="00B050"/>
                </a:solidFill>
              </a:rPr>
              <a:t>                                                       </a:t>
            </a:r>
            <a:r>
              <a:rPr lang="en-US" altLang="zh-CN" sz="2200" dirty="0">
                <a:solidFill>
                  <a:srgbClr val="00B050"/>
                </a:solidFill>
              </a:rPr>
              <a:t>#</a:t>
            </a:r>
            <a:r>
              <a:rPr lang="zh-CN" altLang="en-US" sz="2200" dirty="0">
                <a:solidFill>
                  <a:srgbClr val="00B050"/>
                </a:solidFill>
              </a:rPr>
              <a:t>认值是</a:t>
            </a:r>
            <a:r>
              <a:rPr lang="en-US" altLang="zh-CN" sz="2200" dirty="0">
                <a:solidFill>
                  <a:srgbClr val="00B050"/>
                </a:solidFill>
              </a:rPr>
              <a:t>100</a:t>
            </a:r>
            <a:r>
              <a:rPr lang="zh-CN" altLang="en-US" sz="2200" dirty="0">
                <a:solidFill>
                  <a:srgbClr val="00B050"/>
                </a:solidFill>
              </a:rPr>
              <a:t>  </a:t>
            </a:r>
          </a:p>
          <a:p>
            <a:r>
              <a:rPr lang="zh-CN" altLang="en-US" sz="2200" dirty="0">
                <a:solidFill>
                  <a:srgbClr val="00B050"/>
                </a:solidFill>
              </a:rPr>
              <a:t>                                                       </a:t>
            </a:r>
            <a:r>
              <a:rPr lang="en-US" altLang="zh-CN" sz="2200" dirty="0">
                <a:solidFill>
                  <a:srgbClr val="00B050"/>
                </a:solidFill>
              </a:rPr>
              <a:t>#</a:t>
            </a:r>
            <a:r>
              <a:rPr lang="zh-CN" altLang="en-US" sz="2200" dirty="0">
                <a:solidFill>
                  <a:srgbClr val="00B050"/>
                </a:solidFill>
              </a:rPr>
              <a:t>长度越长保留的信息越多，当</a:t>
            </a:r>
            <a:r>
              <a:rPr lang="en-US" altLang="zh-CN" sz="2200" dirty="0" err="1">
                <a:solidFill>
                  <a:srgbClr val="00B050"/>
                </a:solidFill>
              </a:rPr>
              <a:t>vector_size</a:t>
            </a:r>
            <a:r>
              <a:rPr lang="en-US" altLang="zh-CN" sz="2200" dirty="0">
                <a:solidFill>
                  <a:srgbClr val="00B050"/>
                </a:solidFill>
              </a:rPr>
              <a:t> </a:t>
            </a:r>
            <a:r>
              <a:rPr lang="zh-CN" altLang="en-US" sz="2200" dirty="0">
                <a:solidFill>
                  <a:srgbClr val="00B050"/>
                </a:solidFill>
              </a:rPr>
              <a:t>足够  </a:t>
            </a:r>
          </a:p>
          <a:p>
            <a:r>
              <a:rPr lang="zh-CN" altLang="en-US" sz="2200" dirty="0">
                <a:solidFill>
                  <a:srgbClr val="00B050"/>
                </a:solidFill>
              </a:rPr>
              <a:t>                                                       </a:t>
            </a:r>
            <a:r>
              <a:rPr lang="en-US" altLang="zh-CN" sz="2200" dirty="0">
                <a:solidFill>
                  <a:srgbClr val="00B050"/>
                </a:solidFill>
              </a:rPr>
              <a:t>#</a:t>
            </a:r>
            <a:r>
              <a:rPr lang="zh-CN" altLang="en-US" sz="2200" dirty="0">
                <a:solidFill>
                  <a:srgbClr val="00B050"/>
                </a:solidFill>
              </a:rPr>
              <a:t>大时，甚至可以解决一词多义的问题  </a:t>
            </a:r>
          </a:p>
          <a:p>
            <a:r>
              <a:rPr lang="zh-CN" altLang="en-US" sz="2200" dirty="0">
                <a:solidFill>
                  <a:srgbClr val="00B050"/>
                </a:solidFill>
              </a:rPr>
              <a:t>                               </a:t>
            </a:r>
            <a:r>
              <a:rPr lang="en-US" altLang="zh-CN" sz="2200" dirty="0" err="1">
                <a:solidFill>
                  <a:srgbClr val="00B050"/>
                </a:solidFill>
              </a:rPr>
              <a:t>min_count</a:t>
            </a:r>
            <a:r>
              <a:rPr lang="en-US" altLang="zh-CN" sz="2200" dirty="0">
                <a:solidFill>
                  <a:srgbClr val="00B050"/>
                </a:solidFill>
              </a:rPr>
              <a:t>=1,  #</a:t>
            </a:r>
            <a:r>
              <a:rPr lang="zh-CN" altLang="en-US" sz="2200" dirty="0">
                <a:solidFill>
                  <a:srgbClr val="00B050"/>
                </a:solidFill>
              </a:rPr>
              <a:t>去除词频小于</a:t>
            </a:r>
            <a:r>
              <a:rPr lang="en-US" altLang="zh-CN" sz="2200" dirty="0">
                <a:solidFill>
                  <a:srgbClr val="00B050"/>
                </a:solidFill>
              </a:rPr>
              <a:t>1 </a:t>
            </a:r>
            <a:r>
              <a:rPr lang="zh-CN" altLang="en-US" sz="2200" dirty="0">
                <a:solidFill>
                  <a:srgbClr val="00B050"/>
                </a:solidFill>
              </a:rPr>
              <a:t>的词汇  </a:t>
            </a:r>
          </a:p>
          <a:p>
            <a:r>
              <a:rPr lang="zh-CN" altLang="en-US" sz="2200" dirty="0">
                <a:solidFill>
                  <a:srgbClr val="00B050"/>
                </a:solidFill>
              </a:rPr>
              <a:t>                               </a:t>
            </a:r>
            <a:r>
              <a:rPr lang="en-US" altLang="zh-CN" sz="2200" dirty="0">
                <a:solidFill>
                  <a:srgbClr val="00B050"/>
                </a:solidFill>
              </a:rPr>
              <a:t>window=5)      #</a:t>
            </a:r>
            <a:r>
              <a:rPr lang="zh-CN" altLang="en-US" sz="2200" dirty="0">
                <a:solidFill>
                  <a:srgbClr val="00B050"/>
                </a:solidFill>
              </a:rPr>
              <a:t>词向量上下文最大距离，该值越大，则上下文  </a:t>
            </a:r>
          </a:p>
          <a:p>
            <a:r>
              <a:rPr lang="zh-CN" altLang="en-US" sz="2200" dirty="0">
                <a:solidFill>
                  <a:srgbClr val="00B050"/>
                </a:solidFill>
              </a:rPr>
              <a:t>                                                      </a:t>
            </a:r>
            <a:r>
              <a:rPr lang="en-US" altLang="zh-CN" sz="2200" dirty="0">
                <a:solidFill>
                  <a:srgbClr val="00B050"/>
                </a:solidFill>
              </a:rPr>
              <a:t>#</a:t>
            </a:r>
            <a:r>
              <a:rPr lang="zh-CN" altLang="en-US" sz="2200" dirty="0">
                <a:solidFill>
                  <a:srgbClr val="00B050"/>
                </a:solidFill>
              </a:rPr>
              <a:t>范围越广，默认值为</a:t>
            </a:r>
            <a:r>
              <a:rPr lang="en-US" altLang="zh-CN" sz="2200" dirty="0">
                <a:solidFill>
                  <a:srgbClr val="00B050"/>
                </a:solidFill>
              </a:rPr>
              <a:t>5</a:t>
            </a:r>
            <a:r>
              <a:rPr lang="zh-CN" altLang="en-US" sz="2200" dirty="0">
                <a:solidFill>
                  <a:srgbClr val="00B050"/>
                </a:solidFill>
              </a:rPr>
              <a:t>  </a:t>
            </a:r>
          </a:p>
          <a:p>
            <a:r>
              <a:rPr lang="en-US" altLang="zh-CN" sz="2200" dirty="0" err="1">
                <a:solidFill>
                  <a:srgbClr val="00B050"/>
                </a:solidFill>
              </a:rPr>
              <a:t>word_vector</a:t>
            </a:r>
            <a:r>
              <a:rPr lang="en-US" altLang="zh-CN" sz="2200" dirty="0">
                <a:solidFill>
                  <a:srgbClr val="00B050"/>
                </a:solidFill>
              </a:rPr>
              <a:t> = </a:t>
            </a:r>
            <a:r>
              <a:rPr lang="en-US" altLang="zh-CN" sz="2200" dirty="0" err="1">
                <a:solidFill>
                  <a:srgbClr val="00B050"/>
                </a:solidFill>
              </a:rPr>
              <a:t>model.wv</a:t>
            </a:r>
            <a:r>
              <a:rPr lang="en-US" altLang="zh-CN" sz="2200" dirty="0">
                <a:solidFill>
                  <a:srgbClr val="00B050"/>
                </a:solidFill>
              </a:rPr>
              <a:t>['</a:t>
            </a:r>
            <a:r>
              <a:rPr lang="zh-CN" altLang="en-US" sz="2200" dirty="0">
                <a:solidFill>
                  <a:srgbClr val="00B050"/>
                </a:solidFill>
              </a:rPr>
              <a:t>明天</a:t>
            </a:r>
            <a:r>
              <a:rPr lang="en-US" altLang="zh-CN" sz="2200" dirty="0">
                <a:solidFill>
                  <a:srgbClr val="00B050"/>
                </a:solidFill>
              </a:rPr>
              <a:t>’]    #</a:t>
            </a:r>
            <a:r>
              <a:rPr lang="zh-CN" altLang="en-US" sz="2200" dirty="0">
                <a:solidFill>
                  <a:srgbClr val="00B050"/>
                </a:solidFill>
              </a:rPr>
              <a:t>获取</a:t>
            </a:r>
            <a:r>
              <a:rPr lang="en-US" altLang="zh-CN" sz="2200" dirty="0">
                <a:solidFill>
                  <a:srgbClr val="00B050"/>
                </a:solidFill>
              </a:rPr>
              <a:t>'</a:t>
            </a:r>
            <a:r>
              <a:rPr lang="zh-CN" altLang="en-US" sz="2200" dirty="0">
                <a:solidFill>
                  <a:srgbClr val="00B050"/>
                </a:solidFill>
              </a:rPr>
              <a:t>明天</a:t>
            </a:r>
            <a:r>
              <a:rPr lang="en-US" altLang="zh-CN" sz="2200" dirty="0">
                <a:solidFill>
                  <a:srgbClr val="00B050"/>
                </a:solidFill>
              </a:rPr>
              <a:t>'</a:t>
            </a:r>
            <a:r>
              <a:rPr lang="zh-CN" altLang="en-US" sz="2200" dirty="0">
                <a:solidFill>
                  <a:srgbClr val="00B050"/>
                </a:solidFill>
              </a:rPr>
              <a:t>的词向量  </a:t>
            </a:r>
          </a:p>
          <a:p>
            <a:r>
              <a:rPr lang="en-US" altLang="zh-CN" sz="2200" dirty="0">
                <a:solidFill>
                  <a:srgbClr val="00B050"/>
                </a:solidFill>
              </a:rPr>
              <a:t>print(</a:t>
            </a:r>
            <a:r>
              <a:rPr lang="en-US" altLang="zh-CN" sz="2200" dirty="0" err="1">
                <a:solidFill>
                  <a:srgbClr val="00B050"/>
                </a:solidFill>
              </a:rPr>
              <a:t>word_vector</a:t>
            </a:r>
            <a:r>
              <a:rPr lang="en-US" altLang="zh-CN" sz="2200" dirty="0">
                <a:solidFill>
                  <a:srgbClr val="00B050"/>
                </a:solidFill>
              </a:rPr>
              <a:t>)  </a:t>
            </a:r>
          </a:p>
          <a:p>
            <a:r>
              <a:rPr lang="en-US" altLang="zh-CN" sz="2200" dirty="0">
                <a:solidFill>
                  <a:srgbClr val="00B050"/>
                </a:solidFill>
              </a:rPr>
              <a:t>print(</a:t>
            </a:r>
            <a:r>
              <a:rPr lang="en-US" altLang="zh-CN" sz="2200" dirty="0" err="1">
                <a:solidFill>
                  <a:srgbClr val="00B050"/>
                </a:solidFill>
              </a:rPr>
              <a:t>model.wv.key_to_index</a:t>
            </a:r>
            <a:r>
              <a:rPr lang="en-US" altLang="zh-CN" sz="2200" dirty="0">
                <a:solidFill>
                  <a:srgbClr val="00B050"/>
                </a:solidFill>
              </a:rPr>
              <a:t>)         #</a:t>
            </a:r>
            <a:r>
              <a:rPr lang="zh-CN" altLang="en-US" sz="2200" dirty="0">
                <a:solidFill>
                  <a:srgbClr val="00B050"/>
                </a:solidFill>
              </a:rPr>
              <a:t>输出由所有词汇构成的词表（键</a:t>
            </a:r>
            <a:r>
              <a:rPr lang="en-US" altLang="zh-CN" sz="2200" dirty="0">
                <a:solidFill>
                  <a:srgbClr val="00B050"/>
                </a:solidFill>
              </a:rPr>
              <a:t>-</a:t>
            </a:r>
            <a:r>
              <a:rPr lang="zh-CN" altLang="en-US" sz="2200" dirty="0">
                <a:solidFill>
                  <a:srgbClr val="00B050"/>
                </a:solidFill>
              </a:rPr>
              <a:t>值对形式）  </a:t>
            </a:r>
          </a:p>
          <a:p>
            <a:r>
              <a:rPr lang="en-US" altLang="zh-CN" sz="2200" dirty="0">
                <a:solidFill>
                  <a:srgbClr val="00B050"/>
                </a:solidFill>
              </a:rPr>
              <a:t>print( (</a:t>
            </a:r>
            <a:r>
              <a:rPr lang="en-US" altLang="zh-CN" sz="2200" dirty="0" err="1">
                <a:solidFill>
                  <a:srgbClr val="00B050"/>
                </a:solidFill>
              </a:rPr>
              <a:t>model.wv.index_to_key</a:t>
            </a:r>
            <a:r>
              <a:rPr lang="en-US" altLang="zh-CN" sz="2200" dirty="0">
                <a:solidFill>
                  <a:srgbClr val="00B050"/>
                </a:solidFill>
              </a:rPr>
              <a:t>))     #</a:t>
            </a:r>
            <a:r>
              <a:rPr lang="zh-CN" altLang="en-US" sz="2200" dirty="0">
                <a:solidFill>
                  <a:srgbClr val="00B050"/>
                </a:solidFill>
              </a:rPr>
              <a:t>输出由所有词汇构成的列表（</a:t>
            </a:r>
            <a:r>
              <a:rPr lang="en-US" altLang="zh-CN" sz="2200" dirty="0">
                <a:solidFill>
                  <a:srgbClr val="00B050"/>
                </a:solidFill>
              </a:rPr>
              <a:t>list</a:t>
            </a:r>
            <a:r>
              <a:rPr lang="zh-CN" altLang="en-US" sz="2200" dirty="0">
                <a:solidFill>
                  <a:srgbClr val="00B050"/>
                </a:solidFill>
              </a:rPr>
              <a:t>）</a:t>
            </a:r>
            <a:endParaRPr lang="en-US" altLang="zh-CN" sz="2200" dirty="0">
              <a:solidFill>
                <a:srgbClr val="00B050"/>
              </a:solidFill>
            </a:endParaRPr>
          </a:p>
        </p:txBody>
      </p:sp>
    </p:spTree>
    <p:extLst>
      <p:ext uri="{BB962C8B-B14F-4D97-AF65-F5344CB8AC3E}">
        <p14:creationId xmlns:p14="http://schemas.microsoft.com/office/powerpoint/2010/main" val="2082619211"/>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7.4.2 Word2vec </a:t>
            </a:r>
            <a:r>
              <a:rPr lang="zh-CN" altLang="en-US" sz="2800" b="1" dirty="0">
                <a:solidFill>
                  <a:srgbClr val="C00000"/>
                </a:solidFill>
              </a:rPr>
              <a:t>词向量</a:t>
            </a:r>
            <a:endParaRPr lang="zh-CN" altLang="zh-CN" sz="2800" b="1" dirty="0">
              <a:solidFill>
                <a:srgbClr val="C00000"/>
              </a:solidFill>
            </a:endParaRPr>
          </a:p>
        </p:txBody>
      </p:sp>
      <p:sp>
        <p:nvSpPr>
          <p:cNvPr id="2" name="矩形 1">
            <a:extLst>
              <a:ext uri="{FF2B5EF4-FFF2-40B4-BE49-F238E27FC236}">
                <a16:creationId xmlns:a16="http://schemas.microsoft.com/office/drawing/2014/main" id="{7631A469-A174-4BB4-A385-66AA563C4751}"/>
              </a:ext>
            </a:extLst>
          </p:cNvPr>
          <p:cNvSpPr/>
          <p:nvPr/>
        </p:nvSpPr>
        <p:spPr>
          <a:xfrm>
            <a:off x="354986" y="2024595"/>
            <a:ext cx="4134465" cy="430887"/>
          </a:xfrm>
          <a:prstGeom prst="rect">
            <a:avLst/>
          </a:prstGeom>
        </p:spPr>
        <p:txBody>
          <a:bodyPr wrap="none">
            <a:spAutoFit/>
          </a:bodyPr>
          <a:lstStyle/>
          <a:p>
            <a:r>
              <a:rPr lang="zh-CN" altLang="en-US" sz="2200" dirty="0"/>
              <a:t>执行上述代码，输出如下结果：</a:t>
            </a:r>
          </a:p>
        </p:txBody>
      </p:sp>
      <p:sp>
        <p:nvSpPr>
          <p:cNvPr id="3" name="矩形 2">
            <a:extLst>
              <a:ext uri="{FF2B5EF4-FFF2-40B4-BE49-F238E27FC236}">
                <a16:creationId xmlns:a16="http://schemas.microsoft.com/office/drawing/2014/main" id="{D91691A5-FDF0-4A2F-B21C-806B8CCC1BD2}"/>
              </a:ext>
            </a:extLst>
          </p:cNvPr>
          <p:cNvSpPr/>
          <p:nvPr/>
        </p:nvSpPr>
        <p:spPr>
          <a:xfrm>
            <a:off x="426097" y="2540199"/>
            <a:ext cx="9260827" cy="1107996"/>
          </a:xfrm>
          <a:prstGeom prst="rect">
            <a:avLst/>
          </a:prstGeom>
        </p:spPr>
        <p:txBody>
          <a:bodyPr wrap="square">
            <a:spAutoFit/>
          </a:bodyPr>
          <a:lstStyle/>
          <a:p>
            <a:r>
              <a:rPr lang="en-US" altLang="zh-CN" sz="2200" dirty="0">
                <a:solidFill>
                  <a:srgbClr val="00B050"/>
                </a:solidFill>
              </a:rPr>
              <a:t>[-0.14233617 0.12917742 0.17945977 -0.10030856 -0.07526746]</a:t>
            </a:r>
          </a:p>
          <a:p>
            <a:r>
              <a:rPr lang="en-US" altLang="zh-CN" sz="2200" dirty="0">
                <a:solidFill>
                  <a:srgbClr val="00B050"/>
                </a:solidFill>
              </a:rPr>
              <a:t>{'</a:t>
            </a:r>
            <a:r>
              <a:rPr lang="zh-CN" altLang="en-US" sz="2200" dirty="0">
                <a:solidFill>
                  <a:srgbClr val="00B050"/>
                </a:solidFill>
              </a:rPr>
              <a:t>展览</a:t>
            </a:r>
            <a:r>
              <a:rPr lang="en-US" altLang="zh-CN" sz="2200" dirty="0">
                <a:solidFill>
                  <a:srgbClr val="00B050"/>
                </a:solidFill>
              </a:rPr>
              <a:t>': 0, '</a:t>
            </a:r>
            <a:r>
              <a:rPr lang="zh-CN" altLang="en-US" sz="2200" dirty="0">
                <a:solidFill>
                  <a:srgbClr val="00B050"/>
                </a:solidFill>
              </a:rPr>
              <a:t>明天</a:t>
            </a:r>
            <a:r>
              <a:rPr lang="en-US" altLang="zh-CN" sz="2200" dirty="0">
                <a:solidFill>
                  <a:srgbClr val="00B050"/>
                </a:solidFill>
              </a:rPr>
              <a:t>': 1, '</a:t>
            </a:r>
            <a:r>
              <a:rPr lang="zh-CN" altLang="en-US" sz="2200" dirty="0">
                <a:solidFill>
                  <a:srgbClr val="00B050"/>
                </a:solidFill>
              </a:rPr>
              <a:t>图书</a:t>
            </a:r>
            <a:r>
              <a:rPr lang="en-US" altLang="zh-CN" sz="2200" dirty="0">
                <a:solidFill>
                  <a:srgbClr val="00B050"/>
                </a:solidFill>
              </a:rPr>
              <a:t>': 2, '</a:t>
            </a:r>
            <a:r>
              <a:rPr lang="zh-CN" altLang="en-US" sz="2200" dirty="0">
                <a:solidFill>
                  <a:srgbClr val="00B050"/>
                </a:solidFill>
              </a:rPr>
              <a:t>有</a:t>
            </a:r>
            <a:r>
              <a:rPr lang="en-US" altLang="zh-CN" sz="2200" dirty="0">
                <a:solidFill>
                  <a:srgbClr val="00B050"/>
                </a:solidFill>
              </a:rPr>
              <a:t>': 3, '</a:t>
            </a:r>
            <a:r>
              <a:rPr lang="zh-CN" altLang="en-US" sz="2200" dirty="0">
                <a:solidFill>
                  <a:srgbClr val="00B050"/>
                </a:solidFill>
              </a:rPr>
              <a:t>看</a:t>
            </a:r>
            <a:r>
              <a:rPr lang="en-US" altLang="zh-CN" sz="2200" dirty="0">
                <a:solidFill>
                  <a:srgbClr val="00B050"/>
                </a:solidFill>
              </a:rPr>
              <a:t>': 4, '</a:t>
            </a:r>
            <a:r>
              <a:rPr lang="zh-CN" altLang="en-US" sz="2200" dirty="0">
                <a:solidFill>
                  <a:srgbClr val="00B050"/>
                </a:solidFill>
              </a:rPr>
              <a:t>去</a:t>
            </a:r>
            <a:r>
              <a:rPr lang="en-US" altLang="zh-CN" sz="2200" dirty="0">
                <a:solidFill>
                  <a:srgbClr val="00B050"/>
                </a:solidFill>
              </a:rPr>
              <a:t>': 5}</a:t>
            </a:r>
          </a:p>
          <a:p>
            <a:r>
              <a:rPr lang="en-US" altLang="zh-CN" sz="2200" dirty="0">
                <a:solidFill>
                  <a:srgbClr val="00B050"/>
                </a:solidFill>
              </a:rPr>
              <a:t>['</a:t>
            </a:r>
            <a:r>
              <a:rPr lang="zh-CN" altLang="en-US" sz="2200" dirty="0">
                <a:solidFill>
                  <a:srgbClr val="00B050"/>
                </a:solidFill>
              </a:rPr>
              <a:t>展览</a:t>
            </a:r>
            <a:r>
              <a:rPr lang="en-US" altLang="zh-CN" sz="2200" dirty="0">
                <a:solidFill>
                  <a:srgbClr val="00B050"/>
                </a:solidFill>
              </a:rPr>
              <a:t>', '</a:t>
            </a:r>
            <a:r>
              <a:rPr lang="zh-CN" altLang="en-US" sz="2200" dirty="0">
                <a:solidFill>
                  <a:srgbClr val="00B050"/>
                </a:solidFill>
              </a:rPr>
              <a:t>明天</a:t>
            </a:r>
            <a:r>
              <a:rPr lang="en-US" altLang="zh-CN" sz="2200" dirty="0">
                <a:solidFill>
                  <a:srgbClr val="00B050"/>
                </a:solidFill>
              </a:rPr>
              <a:t>', '</a:t>
            </a:r>
            <a:r>
              <a:rPr lang="zh-CN" altLang="en-US" sz="2200" dirty="0">
                <a:solidFill>
                  <a:srgbClr val="00B050"/>
                </a:solidFill>
              </a:rPr>
              <a:t>图书</a:t>
            </a:r>
            <a:r>
              <a:rPr lang="en-US" altLang="zh-CN" sz="2200" dirty="0">
                <a:solidFill>
                  <a:srgbClr val="00B050"/>
                </a:solidFill>
              </a:rPr>
              <a:t>', '</a:t>
            </a:r>
            <a:r>
              <a:rPr lang="zh-CN" altLang="en-US" sz="2200" dirty="0">
                <a:solidFill>
                  <a:srgbClr val="00B050"/>
                </a:solidFill>
              </a:rPr>
              <a:t>有</a:t>
            </a:r>
            <a:r>
              <a:rPr lang="en-US" altLang="zh-CN" sz="2200" dirty="0">
                <a:solidFill>
                  <a:srgbClr val="00B050"/>
                </a:solidFill>
              </a:rPr>
              <a:t>', '</a:t>
            </a:r>
            <a:r>
              <a:rPr lang="zh-CN" altLang="en-US" sz="2200" dirty="0">
                <a:solidFill>
                  <a:srgbClr val="00B050"/>
                </a:solidFill>
              </a:rPr>
              <a:t>看</a:t>
            </a:r>
            <a:r>
              <a:rPr lang="en-US" altLang="zh-CN" sz="2200" dirty="0">
                <a:solidFill>
                  <a:srgbClr val="00B050"/>
                </a:solidFill>
              </a:rPr>
              <a:t>', '</a:t>
            </a:r>
            <a:r>
              <a:rPr lang="zh-CN" altLang="en-US" sz="2200" dirty="0">
                <a:solidFill>
                  <a:srgbClr val="00B050"/>
                </a:solidFill>
              </a:rPr>
              <a:t>去</a:t>
            </a:r>
            <a:r>
              <a:rPr lang="en-US" altLang="zh-CN" sz="2200" dirty="0">
                <a:solidFill>
                  <a:srgbClr val="00B050"/>
                </a:solidFill>
              </a:rPr>
              <a:t>']</a:t>
            </a:r>
            <a:endParaRPr lang="zh-CN" altLang="en-US" sz="2200" dirty="0">
              <a:solidFill>
                <a:srgbClr val="00B050"/>
              </a:solidFill>
            </a:endParaRPr>
          </a:p>
        </p:txBody>
      </p:sp>
      <p:sp>
        <p:nvSpPr>
          <p:cNvPr id="7" name="矩形 6">
            <a:extLst>
              <a:ext uri="{FF2B5EF4-FFF2-40B4-BE49-F238E27FC236}">
                <a16:creationId xmlns:a16="http://schemas.microsoft.com/office/drawing/2014/main" id="{5E48B424-4A0F-4761-B71C-8586C7FB6AC7}"/>
              </a:ext>
            </a:extLst>
          </p:cNvPr>
          <p:cNvSpPr/>
          <p:nvPr/>
        </p:nvSpPr>
        <p:spPr>
          <a:xfrm>
            <a:off x="289671" y="3817629"/>
            <a:ext cx="10944386" cy="2585323"/>
          </a:xfrm>
          <a:prstGeom prst="rect">
            <a:avLst/>
          </a:prstGeom>
        </p:spPr>
        <p:txBody>
          <a:bodyPr wrap="square">
            <a:spAutoFit/>
          </a:bodyPr>
          <a:lstStyle/>
          <a:p>
            <a:r>
              <a:rPr lang="zh-CN" altLang="en-US" sz="2200" dirty="0"/>
              <a:t>这个例子告诉我们如何训练一个</a:t>
            </a:r>
            <a:r>
              <a:rPr lang="en-US" altLang="zh-CN" sz="2200" dirty="0"/>
              <a:t>Word2vec </a:t>
            </a:r>
            <a:r>
              <a:rPr lang="zh-CN" altLang="en-US" sz="2200" dirty="0"/>
              <a:t>以及如何获得词的词向量等。</a:t>
            </a:r>
            <a:endParaRPr lang="en-US" altLang="zh-CN" sz="2200" dirty="0"/>
          </a:p>
          <a:p>
            <a:endParaRPr lang="en-US" altLang="zh-CN" sz="800" dirty="0"/>
          </a:p>
          <a:p>
            <a:r>
              <a:rPr lang="zh-CN" altLang="en-US" sz="2200" dirty="0"/>
              <a:t>从这个例子大概也可以看出，</a:t>
            </a:r>
            <a:r>
              <a:rPr lang="en-US" altLang="zh-CN" sz="2200" dirty="0"/>
              <a:t>Word2vec </a:t>
            </a:r>
            <a:r>
              <a:rPr lang="zh-CN" altLang="en-US" sz="2200" dirty="0"/>
              <a:t>模型是要利用已有的语料来预先训练，得到一个模型，然后提供给下游任务去使用。相对下游任务而言，这种词向量表示是静态的，无法保持与下游任务“与时俱进”。直觉告诉我们，这种与任务无关的词向量化方法在部分场景中可能大打折扣。当然，通过知识迁移方法，</a:t>
            </a:r>
            <a:r>
              <a:rPr lang="en-US" altLang="zh-CN" sz="2200" dirty="0"/>
              <a:t>Word2vec </a:t>
            </a:r>
            <a:r>
              <a:rPr lang="zh-CN" altLang="en-US" sz="2200" dirty="0"/>
              <a:t>生成的向量也可以为其他表示学习提供初始化数据，从而可能加快相关任务的训练过程。</a:t>
            </a:r>
          </a:p>
          <a:p>
            <a:endParaRPr lang="zh-CN" altLang="en-US" sz="2200" dirty="0"/>
          </a:p>
        </p:txBody>
      </p:sp>
    </p:spTree>
    <p:extLst>
      <p:ext uri="{BB962C8B-B14F-4D97-AF65-F5344CB8AC3E}">
        <p14:creationId xmlns:p14="http://schemas.microsoft.com/office/powerpoint/2010/main" val="3703247265"/>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4" name="矩形 3">
            <a:extLst>
              <a:ext uri="{FF2B5EF4-FFF2-40B4-BE49-F238E27FC236}">
                <a16:creationId xmlns:a16="http://schemas.microsoft.com/office/drawing/2014/main" id="{A5587DFC-A289-4996-A879-618E05879A49}"/>
              </a:ext>
            </a:extLst>
          </p:cNvPr>
          <p:cNvSpPr/>
          <p:nvPr/>
        </p:nvSpPr>
        <p:spPr>
          <a:xfrm>
            <a:off x="539832" y="2183071"/>
            <a:ext cx="10462725" cy="4255460"/>
          </a:xfrm>
          <a:prstGeom prst="rect">
            <a:avLst/>
          </a:prstGeom>
        </p:spPr>
        <p:txBody>
          <a:bodyPr wrap="square">
            <a:spAutoFit/>
          </a:bodyPr>
          <a:lstStyle/>
          <a:p>
            <a:pPr>
              <a:lnSpc>
                <a:spcPts val="3000"/>
              </a:lnSpc>
            </a:pPr>
            <a:r>
              <a:rPr lang="zh-CN" altLang="en-US" sz="2200" dirty="0"/>
              <a:t>如今，比较盛行且被证明为有效的词向量化方法是与任务相关的</a:t>
            </a:r>
            <a:r>
              <a:rPr lang="zh-CN" altLang="en-US" sz="2200" b="1" dirty="0"/>
              <a:t>词嵌入</a:t>
            </a:r>
            <a:r>
              <a:rPr lang="zh-CN" altLang="en-US" sz="2200" dirty="0"/>
              <a:t>表示（</a:t>
            </a:r>
            <a:r>
              <a:rPr lang="en-US" altLang="zh-CN" sz="2200" dirty="0"/>
              <a:t>Word embedding</a:t>
            </a:r>
            <a:r>
              <a:rPr lang="zh-CN" altLang="en-US" sz="2200" dirty="0"/>
              <a:t>）。</a:t>
            </a:r>
            <a:endParaRPr lang="en-US" altLang="zh-CN" sz="2200" dirty="0"/>
          </a:p>
          <a:p>
            <a:pPr>
              <a:lnSpc>
                <a:spcPts val="3000"/>
              </a:lnSpc>
            </a:pPr>
            <a:endParaRPr lang="en-US" altLang="zh-CN" sz="2200" dirty="0"/>
          </a:p>
          <a:p>
            <a:pPr>
              <a:lnSpc>
                <a:spcPts val="3000"/>
              </a:lnSpc>
            </a:pPr>
            <a:r>
              <a:rPr lang="zh-CN" altLang="en-US" sz="2200" b="1" dirty="0"/>
              <a:t>词嵌入：</a:t>
            </a:r>
            <a:r>
              <a:rPr lang="zh-CN" altLang="en-US" sz="2200" dirty="0"/>
              <a:t>要事先为每个词分配一个固定长度的向量，向量中的初始数值一般是通过随机初始化产生。这种向量也是低维、稠密的一种分布式表示。相对于由</a:t>
            </a:r>
            <a:r>
              <a:rPr lang="en-US" altLang="zh-CN" sz="2200" dirty="0"/>
              <a:t>one-hot </a:t>
            </a:r>
            <a:r>
              <a:rPr lang="zh-CN" altLang="en-US" sz="2200" dirty="0"/>
              <a:t>向量构成的稀疏的高维向量空间，由这种词向量构成的向量空间好像是嵌入到前者之中的一种稠密的低维的子空间，因而也称为</a:t>
            </a:r>
            <a:r>
              <a:rPr lang="zh-CN" altLang="en-US" sz="2200" b="1" dirty="0"/>
              <a:t>词嵌入空间</a:t>
            </a:r>
            <a:r>
              <a:rPr lang="zh-CN" altLang="en-US" sz="2200" dirty="0"/>
              <a:t>。</a:t>
            </a:r>
            <a:endParaRPr lang="en-US" altLang="zh-CN" sz="2200" dirty="0"/>
          </a:p>
          <a:p>
            <a:pPr>
              <a:lnSpc>
                <a:spcPts val="3000"/>
              </a:lnSpc>
            </a:pPr>
            <a:endParaRPr lang="en-US" altLang="zh-CN" sz="800" dirty="0"/>
          </a:p>
          <a:p>
            <a:pPr>
              <a:lnSpc>
                <a:spcPts val="3000"/>
              </a:lnSpc>
            </a:pPr>
            <a:r>
              <a:rPr lang="zh-CN" altLang="en-US" sz="2200" dirty="0"/>
              <a:t>实际上，</a:t>
            </a:r>
            <a:r>
              <a:rPr lang="en-US" altLang="zh-CN" sz="2200" dirty="0"/>
              <a:t>Word2vec </a:t>
            </a:r>
            <a:r>
              <a:rPr lang="zh-CN" altLang="en-US" sz="2200" dirty="0"/>
              <a:t>词向量构成的空间也是低维、稠密的词嵌入空间。但这种空间在任务执行之前就已经确定了的，是</a:t>
            </a:r>
            <a:r>
              <a:rPr lang="zh-CN" altLang="en-US" sz="2200" b="1" dirty="0"/>
              <a:t>静态的词向量空间</a:t>
            </a:r>
            <a:r>
              <a:rPr lang="zh-CN" altLang="en-US" sz="2200" dirty="0"/>
              <a:t>。</a:t>
            </a:r>
            <a:endParaRPr lang="en-US" altLang="zh-CN" sz="2200" dirty="0"/>
          </a:p>
          <a:p>
            <a:pPr>
              <a:lnSpc>
                <a:spcPts val="3000"/>
              </a:lnSpc>
            </a:pPr>
            <a:endParaRPr lang="en-US" altLang="zh-CN" sz="800" dirty="0"/>
          </a:p>
        </p:txBody>
      </p:sp>
      <p:sp>
        <p:nvSpPr>
          <p:cNvPr id="6" name="矩形 5">
            <a:extLst>
              <a:ext uri="{FF2B5EF4-FFF2-40B4-BE49-F238E27FC236}">
                <a16:creationId xmlns:a16="http://schemas.microsoft.com/office/drawing/2014/main" id="{C90EE9A7-D647-465D-B969-2D08049A343C}"/>
              </a:ext>
            </a:extLst>
          </p:cNvPr>
          <p:cNvSpPr/>
          <p:nvPr/>
        </p:nvSpPr>
        <p:spPr>
          <a:xfrm>
            <a:off x="289668" y="3812342"/>
            <a:ext cx="11224305" cy="430887"/>
          </a:xfrm>
          <a:prstGeom prst="rect">
            <a:avLst/>
          </a:prstGeom>
        </p:spPr>
        <p:txBody>
          <a:bodyPr wrap="square">
            <a:spAutoFit/>
          </a:bodyPr>
          <a:lstStyle/>
          <a:p>
            <a:endParaRPr lang="zh-CN" altLang="en-US" sz="2200" dirty="0"/>
          </a:p>
        </p:txBody>
      </p:sp>
      <p:sp>
        <p:nvSpPr>
          <p:cNvPr id="9" name="矩形 8">
            <a:extLst>
              <a:ext uri="{FF2B5EF4-FFF2-40B4-BE49-F238E27FC236}">
                <a16:creationId xmlns:a16="http://schemas.microsoft.com/office/drawing/2014/main" id="{6368F551-7A36-4521-93DB-D7B1499E4370}"/>
              </a:ext>
            </a:extLst>
          </p:cNvPr>
          <p:cNvSpPr/>
          <p:nvPr/>
        </p:nvSpPr>
        <p:spPr>
          <a:xfrm>
            <a:off x="315896" y="4753050"/>
            <a:ext cx="11224305" cy="430887"/>
          </a:xfrm>
          <a:prstGeom prst="rect">
            <a:avLst/>
          </a:prstGeom>
        </p:spPr>
        <p:txBody>
          <a:bodyPr wrap="square">
            <a:spAutoFit/>
          </a:bodyPr>
          <a:lstStyle/>
          <a:p>
            <a:endParaRPr lang="zh-CN" altLang="en-US" sz="2200" dirty="0"/>
          </a:p>
        </p:txBody>
      </p:sp>
    </p:spTree>
    <p:extLst>
      <p:ext uri="{BB962C8B-B14F-4D97-AF65-F5344CB8AC3E}">
        <p14:creationId xmlns:p14="http://schemas.microsoft.com/office/powerpoint/2010/main" val="2371631898"/>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3" name="矩形 2">
            <a:extLst>
              <a:ext uri="{FF2B5EF4-FFF2-40B4-BE49-F238E27FC236}">
                <a16:creationId xmlns:a16="http://schemas.microsoft.com/office/drawing/2014/main" id="{CF613BF7-01F6-4ACC-BEFA-870ABD8B8496}"/>
              </a:ext>
            </a:extLst>
          </p:cNvPr>
          <p:cNvSpPr/>
          <p:nvPr/>
        </p:nvSpPr>
        <p:spPr>
          <a:xfrm>
            <a:off x="463080" y="3951040"/>
            <a:ext cx="10657081" cy="769441"/>
          </a:xfrm>
          <a:prstGeom prst="rect">
            <a:avLst/>
          </a:prstGeom>
        </p:spPr>
        <p:txBody>
          <a:bodyPr wrap="square">
            <a:spAutoFit/>
          </a:bodyPr>
          <a:lstStyle/>
          <a:p>
            <a:r>
              <a:rPr lang="en-US" altLang="zh-CN" sz="2200" dirty="0">
                <a:solidFill>
                  <a:srgbClr val="00B050"/>
                </a:solidFill>
              </a:rPr>
              <a:t>sentences = ['</a:t>
            </a:r>
            <a:r>
              <a:rPr lang="zh-CN" altLang="en-US" sz="2200" dirty="0">
                <a:solidFill>
                  <a:srgbClr val="00B050"/>
                </a:solidFill>
              </a:rPr>
              <a:t>明天去看展览</a:t>
            </a:r>
            <a:r>
              <a:rPr lang="en-US" altLang="zh-CN" sz="2200" dirty="0">
                <a:solidFill>
                  <a:srgbClr val="00B050"/>
                </a:solidFill>
              </a:rPr>
              <a:t>', '</a:t>
            </a:r>
            <a:r>
              <a:rPr lang="zh-CN" altLang="en-US" sz="2200" dirty="0">
                <a:solidFill>
                  <a:srgbClr val="00B050"/>
                </a:solidFill>
              </a:rPr>
              <a:t>今天加班，天气不好</a:t>
            </a:r>
            <a:r>
              <a:rPr lang="en-US" altLang="zh-CN" sz="2200" dirty="0">
                <a:solidFill>
                  <a:srgbClr val="00B050"/>
                </a:solidFill>
              </a:rPr>
              <a:t>', '</a:t>
            </a:r>
            <a:r>
              <a:rPr lang="zh-CN" altLang="en-US" sz="2200" dirty="0">
                <a:solidFill>
                  <a:srgbClr val="00B050"/>
                </a:solidFill>
              </a:rPr>
              <a:t>明天有图书展览</a:t>
            </a:r>
            <a:r>
              <a:rPr lang="en-US" altLang="zh-CN" sz="2200" dirty="0">
                <a:solidFill>
                  <a:srgbClr val="00B050"/>
                </a:solidFill>
              </a:rPr>
              <a:t>', '</a:t>
            </a:r>
            <a:r>
              <a:rPr lang="zh-CN" altLang="en-US" sz="2200" dirty="0">
                <a:solidFill>
                  <a:srgbClr val="00B050"/>
                </a:solidFill>
              </a:rPr>
              <a:t>明天去</a:t>
            </a:r>
            <a:r>
              <a:rPr lang="en-US" altLang="zh-CN" sz="2200" dirty="0">
                <a:solidFill>
                  <a:srgbClr val="00B050"/>
                </a:solidFill>
              </a:rPr>
              <a:t>']</a:t>
            </a:r>
          </a:p>
          <a:p>
            <a:r>
              <a:rPr lang="en-US" altLang="zh-CN" sz="2200" dirty="0">
                <a:solidFill>
                  <a:srgbClr val="00B050"/>
                </a:solidFill>
              </a:rPr>
              <a:t>labels = [1, 0, 1, 1] #0 </a:t>
            </a:r>
            <a:r>
              <a:rPr lang="zh-CN" altLang="en-US" sz="2200" dirty="0">
                <a:solidFill>
                  <a:srgbClr val="00B050"/>
                </a:solidFill>
              </a:rPr>
              <a:t>表示一个类别，</a:t>
            </a:r>
            <a:r>
              <a:rPr lang="en-US" altLang="zh-CN" sz="2200" dirty="0">
                <a:solidFill>
                  <a:srgbClr val="00B050"/>
                </a:solidFill>
              </a:rPr>
              <a:t>1 </a:t>
            </a:r>
            <a:r>
              <a:rPr lang="zh-CN" altLang="en-US" sz="2200" dirty="0">
                <a:solidFill>
                  <a:srgbClr val="00B050"/>
                </a:solidFill>
              </a:rPr>
              <a:t>表示另一个类别，每个句子对应一个类别</a:t>
            </a:r>
          </a:p>
        </p:txBody>
      </p:sp>
      <p:sp>
        <p:nvSpPr>
          <p:cNvPr id="7" name="矩形 6">
            <a:extLst>
              <a:ext uri="{FF2B5EF4-FFF2-40B4-BE49-F238E27FC236}">
                <a16:creationId xmlns:a16="http://schemas.microsoft.com/office/drawing/2014/main" id="{F73FA15C-D096-4D9F-8555-270B70AF367E}"/>
              </a:ext>
            </a:extLst>
          </p:cNvPr>
          <p:cNvSpPr/>
          <p:nvPr/>
        </p:nvSpPr>
        <p:spPr>
          <a:xfrm>
            <a:off x="289671" y="4815167"/>
            <a:ext cx="6673622" cy="430887"/>
          </a:xfrm>
          <a:prstGeom prst="rect">
            <a:avLst/>
          </a:prstGeom>
        </p:spPr>
        <p:txBody>
          <a:bodyPr wrap="none">
            <a:spAutoFit/>
          </a:bodyPr>
          <a:lstStyle/>
          <a:p>
            <a:r>
              <a:rPr lang="zh-CN" altLang="en-US" sz="2200" dirty="0"/>
              <a:t>构建分类模型及完成词嵌入式表示的主要步骤如下：</a:t>
            </a:r>
          </a:p>
        </p:txBody>
      </p:sp>
      <p:sp>
        <p:nvSpPr>
          <p:cNvPr id="8" name="矩形 7">
            <a:extLst>
              <a:ext uri="{FF2B5EF4-FFF2-40B4-BE49-F238E27FC236}">
                <a16:creationId xmlns:a16="http://schemas.microsoft.com/office/drawing/2014/main" id="{1054CCC8-1D0F-453E-B819-1CB5637EBCFD}"/>
              </a:ext>
            </a:extLst>
          </p:cNvPr>
          <p:cNvSpPr/>
          <p:nvPr/>
        </p:nvSpPr>
        <p:spPr>
          <a:xfrm>
            <a:off x="83880" y="5248662"/>
            <a:ext cx="4565673" cy="430887"/>
          </a:xfrm>
          <a:prstGeom prst="rect">
            <a:avLst/>
          </a:prstGeom>
        </p:spPr>
        <p:txBody>
          <a:bodyPr wrap="none">
            <a:spAutoFit/>
          </a:bodyPr>
          <a:lstStyle/>
          <a:p>
            <a:r>
              <a:rPr lang="zh-CN" altLang="en-US" sz="2200" dirty="0"/>
              <a:t>（</a:t>
            </a:r>
            <a:r>
              <a:rPr lang="en-US" altLang="zh-CN" sz="2200" dirty="0"/>
              <a:t>1</a:t>
            </a:r>
            <a:r>
              <a:rPr lang="zh-CN" altLang="en-US" sz="2200" dirty="0"/>
              <a:t>）</a:t>
            </a:r>
            <a:r>
              <a:rPr lang="zh-CN" altLang="en-US" sz="2200" b="1" dirty="0"/>
              <a:t>分词</a:t>
            </a:r>
            <a:r>
              <a:rPr lang="zh-CN" altLang="en-US" sz="2200" dirty="0"/>
              <a:t>并建立</a:t>
            </a:r>
            <a:r>
              <a:rPr lang="zh-CN" altLang="en-US" sz="2200" b="1" dirty="0"/>
              <a:t>词表</a:t>
            </a:r>
            <a:r>
              <a:rPr lang="zh-CN" altLang="en-US" sz="2200" dirty="0"/>
              <a:t>，代码如下：</a:t>
            </a:r>
          </a:p>
        </p:txBody>
      </p:sp>
      <p:sp>
        <p:nvSpPr>
          <p:cNvPr id="10" name="矩形 9">
            <a:extLst>
              <a:ext uri="{FF2B5EF4-FFF2-40B4-BE49-F238E27FC236}">
                <a16:creationId xmlns:a16="http://schemas.microsoft.com/office/drawing/2014/main" id="{E50CCD7C-8A03-4C78-ADA8-D963A93686E3}"/>
              </a:ext>
            </a:extLst>
          </p:cNvPr>
          <p:cNvSpPr/>
          <p:nvPr/>
        </p:nvSpPr>
        <p:spPr>
          <a:xfrm>
            <a:off x="463080" y="5679549"/>
            <a:ext cx="7706511" cy="923330"/>
          </a:xfrm>
          <a:prstGeom prst="rect">
            <a:avLst/>
          </a:prstGeom>
        </p:spPr>
        <p:txBody>
          <a:bodyPr wrap="square">
            <a:spAutoFit/>
          </a:bodyPr>
          <a:lstStyle/>
          <a:p>
            <a:r>
              <a:rPr lang="en-US" altLang="zh-CN" dirty="0" err="1">
                <a:solidFill>
                  <a:srgbClr val="00B050"/>
                </a:solidFill>
              </a:rPr>
              <a:t>sent_words</a:t>
            </a:r>
            <a:r>
              <a:rPr lang="en-US" altLang="zh-CN" dirty="0">
                <a:solidFill>
                  <a:srgbClr val="00B050"/>
                </a:solidFill>
              </a:rPr>
              <a:t> = []  </a:t>
            </a:r>
          </a:p>
          <a:p>
            <a:r>
              <a:rPr lang="en-US" altLang="zh-CN" dirty="0" err="1">
                <a:solidFill>
                  <a:srgbClr val="00B050"/>
                </a:solidFill>
              </a:rPr>
              <a:t>vocab_dict</a:t>
            </a:r>
            <a:r>
              <a:rPr lang="en-US" altLang="zh-CN" dirty="0">
                <a:solidFill>
                  <a:srgbClr val="00B050"/>
                </a:solidFill>
              </a:rPr>
              <a:t> = </a:t>
            </a:r>
            <a:r>
              <a:rPr lang="en-US" altLang="zh-CN" dirty="0" err="1">
                <a:solidFill>
                  <a:srgbClr val="00B050"/>
                </a:solidFill>
              </a:rPr>
              <a:t>dict</a:t>
            </a:r>
            <a:r>
              <a:rPr lang="en-US" altLang="zh-CN" dirty="0">
                <a:solidFill>
                  <a:srgbClr val="00B050"/>
                </a:solidFill>
              </a:rPr>
              <a:t>() #</a:t>
            </a:r>
            <a:r>
              <a:rPr lang="zh-CN" altLang="en-US" dirty="0">
                <a:solidFill>
                  <a:srgbClr val="00B050"/>
                </a:solidFill>
              </a:rPr>
              <a:t>在</a:t>
            </a:r>
            <a:r>
              <a:rPr lang="en-US" altLang="zh-CN" dirty="0">
                <a:solidFill>
                  <a:srgbClr val="00B050"/>
                </a:solidFill>
              </a:rPr>
              <a:t>Python </a:t>
            </a:r>
            <a:r>
              <a:rPr lang="zh-CN" altLang="en-US" dirty="0">
                <a:solidFill>
                  <a:srgbClr val="00B050"/>
                </a:solidFill>
              </a:rPr>
              <a:t>语言中用字典实现词表的功能  </a:t>
            </a:r>
          </a:p>
          <a:p>
            <a:r>
              <a:rPr lang="en-US" altLang="zh-CN" dirty="0" err="1">
                <a:solidFill>
                  <a:srgbClr val="00B050"/>
                </a:solidFill>
              </a:rPr>
              <a:t>max_len</a:t>
            </a:r>
            <a:r>
              <a:rPr lang="en-US" altLang="zh-CN" dirty="0">
                <a:solidFill>
                  <a:srgbClr val="00B050"/>
                </a:solidFill>
              </a:rPr>
              <a:t> = 0 #</a:t>
            </a:r>
            <a:r>
              <a:rPr lang="zh-CN" altLang="en-US" dirty="0">
                <a:solidFill>
                  <a:srgbClr val="00B050"/>
                </a:solidFill>
              </a:rPr>
              <a:t>保存最长句子的长度（词汇个数）</a:t>
            </a:r>
            <a:endParaRPr lang="zh-CN" altLang="en-US" dirty="0"/>
          </a:p>
        </p:txBody>
      </p:sp>
      <p:sp>
        <p:nvSpPr>
          <p:cNvPr id="4" name="矩形 3">
            <a:extLst>
              <a:ext uri="{FF2B5EF4-FFF2-40B4-BE49-F238E27FC236}">
                <a16:creationId xmlns:a16="http://schemas.microsoft.com/office/drawing/2014/main" id="{E4A80B5A-F918-4178-A867-D0F005B2450B}"/>
              </a:ext>
            </a:extLst>
          </p:cNvPr>
          <p:cNvSpPr/>
          <p:nvPr/>
        </p:nvSpPr>
        <p:spPr>
          <a:xfrm>
            <a:off x="354983" y="1846428"/>
            <a:ext cx="10873273" cy="2123658"/>
          </a:xfrm>
          <a:prstGeom prst="rect">
            <a:avLst/>
          </a:prstGeom>
        </p:spPr>
        <p:txBody>
          <a:bodyPr wrap="square">
            <a:spAutoFit/>
          </a:bodyPr>
          <a:lstStyle/>
          <a:p>
            <a:r>
              <a:rPr lang="zh-CN" altLang="en-US" sz="2200" dirty="0"/>
              <a:t>要介绍的是</a:t>
            </a:r>
            <a:r>
              <a:rPr lang="zh-CN" altLang="en-US" sz="2200" b="1" dirty="0"/>
              <a:t>动态的词嵌入</a:t>
            </a:r>
            <a:r>
              <a:rPr lang="zh-CN" altLang="en-US" sz="2200" dirty="0"/>
              <a:t>表示方法，这主要体现在：这种词嵌入向量（简称词向量）跟网络中的权值参数一样，在训练过程中它们也是被更新、被优化的；在训练收敛以后，所得到的向量才是相应词的向量表示。在这种方法中，词向量化过程和模型训练过程是同步进行的，模型收敛之时也是词向量化完成之时；且词向量化的结果跟具体的任务是相关，或者说这种方法是由任务同步驱动的词向量化方法。假设给定如下四个句子以及它们的类别信息：</a:t>
            </a:r>
          </a:p>
        </p:txBody>
      </p:sp>
    </p:spTree>
    <p:extLst>
      <p:ext uri="{BB962C8B-B14F-4D97-AF65-F5344CB8AC3E}">
        <p14:creationId xmlns:p14="http://schemas.microsoft.com/office/powerpoint/2010/main" val="3898199174"/>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186516" y="1233140"/>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32782418-767A-41B7-83B7-228E84B82289}"/>
              </a:ext>
            </a:extLst>
          </p:cNvPr>
          <p:cNvSpPr/>
          <p:nvPr/>
        </p:nvSpPr>
        <p:spPr>
          <a:xfrm>
            <a:off x="475607" y="1665879"/>
            <a:ext cx="11240785" cy="4832092"/>
          </a:xfrm>
          <a:prstGeom prst="rect">
            <a:avLst/>
          </a:prstGeom>
        </p:spPr>
        <p:txBody>
          <a:bodyPr wrap="square">
            <a:spAutoFit/>
          </a:bodyPr>
          <a:lstStyle/>
          <a:p>
            <a:r>
              <a:rPr lang="en-US" altLang="zh-CN" sz="2200" dirty="0">
                <a:solidFill>
                  <a:srgbClr val="00B050"/>
                </a:solidFill>
              </a:rPr>
              <a:t>for sentence in sentences: #</a:t>
            </a:r>
            <a:r>
              <a:rPr lang="zh-CN" altLang="en-US" sz="2200" dirty="0">
                <a:solidFill>
                  <a:srgbClr val="00B050"/>
                </a:solidFill>
              </a:rPr>
              <a:t>取出每一个句子  </a:t>
            </a:r>
          </a:p>
          <a:p>
            <a:r>
              <a:rPr lang="zh-CN" altLang="en-US" sz="2200" dirty="0">
                <a:solidFill>
                  <a:srgbClr val="00B050"/>
                </a:solidFill>
              </a:rPr>
              <a:t>      </a:t>
            </a:r>
            <a:r>
              <a:rPr lang="en-US" altLang="zh-CN" sz="2200" dirty="0">
                <a:solidFill>
                  <a:srgbClr val="00B050"/>
                </a:solidFill>
              </a:rPr>
              <a:t>words = list(</a:t>
            </a:r>
            <a:r>
              <a:rPr lang="en-US" altLang="zh-CN" sz="2200" dirty="0" err="1">
                <a:solidFill>
                  <a:srgbClr val="00B050"/>
                </a:solidFill>
              </a:rPr>
              <a:t>jieba.cut</a:t>
            </a:r>
            <a:r>
              <a:rPr lang="en-US" altLang="zh-CN" sz="2200" dirty="0">
                <a:solidFill>
                  <a:srgbClr val="00B050"/>
                </a:solidFill>
              </a:rPr>
              <a:t>(sentence)) #</a:t>
            </a:r>
            <a:r>
              <a:rPr lang="zh-CN" altLang="en-US" sz="2200" dirty="0">
                <a:solidFill>
                  <a:srgbClr val="00B050"/>
                </a:solidFill>
              </a:rPr>
              <a:t>分词（用</a:t>
            </a:r>
            <a:r>
              <a:rPr lang="en-US" altLang="zh-CN" sz="2200" dirty="0" err="1">
                <a:solidFill>
                  <a:srgbClr val="00B050"/>
                </a:solidFill>
              </a:rPr>
              <a:t>jieba</a:t>
            </a:r>
            <a:r>
              <a:rPr lang="en-US" altLang="zh-CN" sz="2200" dirty="0">
                <a:solidFill>
                  <a:srgbClr val="00B050"/>
                </a:solidFill>
              </a:rPr>
              <a:t> </a:t>
            </a:r>
            <a:r>
              <a:rPr lang="zh-CN" altLang="en-US" sz="2200" dirty="0">
                <a:solidFill>
                  <a:srgbClr val="00B050"/>
                </a:solidFill>
              </a:rPr>
              <a:t>分词）  </a:t>
            </a:r>
          </a:p>
          <a:p>
            <a:r>
              <a:rPr lang="zh-CN" altLang="en-US" sz="2200" dirty="0">
                <a:solidFill>
                  <a:srgbClr val="00B050"/>
                </a:solidFill>
              </a:rPr>
              <a:t>      </a:t>
            </a:r>
            <a:r>
              <a:rPr lang="en-US" altLang="zh-CN" sz="2200" dirty="0">
                <a:solidFill>
                  <a:srgbClr val="00B050"/>
                </a:solidFill>
              </a:rPr>
              <a:t>if </a:t>
            </a:r>
            <a:r>
              <a:rPr lang="en-US" altLang="zh-CN" sz="2200" dirty="0" err="1">
                <a:solidFill>
                  <a:srgbClr val="00B050"/>
                </a:solidFill>
              </a:rPr>
              <a:t>max_len</a:t>
            </a:r>
            <a:r>
              <a:rPr lang="en-US" altLang="zh-CN" sz="2200" dirty="0">
                <a:solidFill>
                  <a:srgbClr val="00B050"/>
                </a:solidFill>
              </a:rPr>
              <a:t>&lt;</a:t>
            </a:r>
            <a:r>
              <a:rPr lang="en-US" altLang="zh-CN" sz="2200" dirty="0" err="1">
                <a:solidFill>
                  <a:srgbClr val="00B050"/>
                </a:solidFill>
              </a:rPr>
              <a:t>len</a:t>
            </a:r>
            <a:r>
              <a:rPr lang="en-US" altLang="zh-CN" sz="2200" dirty="0">
                <a:solidFill>
                  <a:srgbClr val="00B050"/>
                </a:solidFill>
              </a:rPr>
              <a:t>(words): #</a:t>
            </a:r>
            <a:r>
              <a:rPr lang="zh-CN" altLang="en-US" sz="2200" dirty="0">
                <a:solidFill>
                  <a:srgbClr val="00B050"/>
                </a:solidFill>
              </a:rPr>
              <a:t>保存最长句子的长度  </a:t>
            </a:r>
          </a:p>
          <a:p>
            <a:r>
              <a:rPr lang="zh-CN" altLang="en-US" sz="2200" dirty="0">
                <a:solidFill>
                  <a:srgbClr val="00B050"/>
                </a:solidFill>
              </a:rPr>
              <a:t>              </a:t>
            </a:r>
            <a:r>
              <a:rPr lang="en-US" altLang="zh-CN" sz="2200" dirty="0" err="1">
                <a:solidFill>
                  <a:srgbClr val="00B050"/>
                </a:solidFill>
              </a:rPr>
              <a:t>max_len</a:t>
            </a:r>
            <a:r>
              <a:rPr lang="en-US" altLang="zh-CN" sz="2200" dirty="0">
                <a:solidFill>
                  <a:srgbClr val="00B050"/>
                </a:solidFill>
              </a:rPr>
              <a:t> = </a:t>
            </a:r>
            <a:r>
              <a:rPr lang="en-US" altLang="zh-CN" sz="2200" dirty="0" err="1">
                <a:solidFill>
                  <a:srgbClr val="00B050"/>
                </a:solidFill>
              </a:rPr>
              <a:t>len</a:t>
            </a:r>
            <a:r>
              <a:rPr lang="en-US" altLang="zh-CN" sz="2200" dirty="0">
                <a:solidFill>
                  <a:srgbClr val="00B050"/>
                </a:solidFill>
              </a:rPr>
              <a:t>(words)  </a:t>
            </a:r>
          </a:p>
          <a:p>
            <a:r>
              <a:rPr lang="en-US" altLang="zh-CN" sz="2200" dirty="0">
                <a:solidFill>
                  <a:srgbClr val="00B050"/>
                </a:solidFill>
              </a:rPr>
              <a:t>    </a:t>
            </a:r>
            <a:r>
              <a:rPr lang="en-US" altLang="zh-CN" sz="2200" dirty="0" err="1">
                <a:solidFill>
                  <a:srgbClr val="00B050"/>
                </a:solidFill>
              </a:rPr>
              <a:t>sent_words.append</a:t>
            </a:r>
            <a:r>
              <a:rPr lang="en-US" altLang="zh-CN" sz="2200" dirty="0">
                <a:solidFill>
                  <a:srgbClr val="00B050"/>
                </a:solidFill>
              </a:rPr>
              <a:t>(words)  </a:t>
            </a:r>
          </a:p>
          <a:p>
            <a:r>
              <a:rPr lang="en-US" altLang="zh-CN" sz="2200" dirty="0">
                <a:solidFill>
                  <a:srgbClr val="00B050"/>
                </a:solidFill>
              </a:rPr>
              <a:t>    for word in words: #</a:t>
            </a:r>
            <a:r>
              <a:rPr lang="zh-CN" altLang="en-US" sz="2200" dirty="0">
                <a:solidFill>
                  <a:srgbClr val="00B050"/>
                </a:solidFill>
              </a:rPr>
              <a:t>统计词频  </a:t>
            </a:r>
          </a:p>
          <a:p>
            <a:r>
              <a:rPr lang="zh-CN" altLang="en-US" sz="2200" dirty="0">
                <a:solidFill>
                  <a:srgbClr val="00B050"/>
                </a:solidFill>
              </a:rPr>
              <a:t>          </a:t>
            </a:r>
            <a:r>
              <a:rPr lang="en-US" altLang="zh-CN" sz="2200" dirty="0" err="1">
                <a:solidFill>
                  <a:srgbClr val="00B050"/>
                </a:solidFill>
              </a:rPr>
              <a:t>vocab_dict</a:t>
            </a:r>
            <a:r>
              <a:rPr lang="en-US" altLang="zh-CN" sz="2200" dirty="0">
                <a:solidFill>
                  <a:srgbClr val="00B050"/>
                </a:solidFill>
              </a:rPr>
              <a:t>[word] = </a:t>
            </a:r>
            <a:r>
              <a:rPr lang="en-US" altLang="zh-CN" sz="2200" dirty="0" err="1">
                <a:solidFill>
                  <a:srgbClr val="00B050"/>
                </a:solidFill>
              </a:rPr>
              <a:t>vocab_dict.get</a:t>
            </a:r>
            <a:r>
              <a:rPr lang="en-US" altLang="zh-CN" sz="2200" dirty="0">
                <a:solidFill>
                  <a:srgbClr val="00B050"/>
                </a:solidFill>
              </a:rPr>
              <a:t>(word, 0) + 1  </a:t>
            </a:r>
            <a:endParaRPr lang="zh-CN" altLang="en-US" sz="2200" dirty="0">
              <a:solidFill>
                <a:srgbClr val="00B050"/>
              </a:solidFill>
            </a:endParaRPr>
          </a:p>
          <a:p>
            <a:r>
              <a:rPr lang="en-US" altLang="zh-CN" sz="2200" dirty="0" err="1">
                <a:solidFill>
                  <a:srgbClr val="00B050"/>
                </a:solidFill>
              </a:rPr>
              <a:t>sorted_vocab_dict</a:t>
            </a:r>
            <a:r>
              <a:rPr lang="en-US" altLang="zh-CN" sz="2200" dirty="0">
                <a:solidFill>
                  <a:srgbClr val="00B050"/>
                </a:solidFill>
              </a:rPr>
              <a:t> = sorted(</a:t>
            </a:r>
            <a:r>
              <a:rPr lang="en-US" altLang="zh-CN" sz="2200" dirty="0" err="1">
                <a:solidFill>
                  <a:srgbClr val="00B050"/>
                </a:solidFill>
              </a:rPr>
              <a:t>vocab_dict.items</a:t>
            </a:r>
            <a:r>
              <a:rPr lang="en-US" altLang="zh-CN" sz="2200" dirty="0">
                <a:solidFill>
                  <a:srgbClr val="00B050"/>
                </a:solidFill>
              </a:rPr>
              <a:t>(), key=lambda </a:t>
            </a:r>
            <a:r>
              <a:rPr lang="en-US" altLang="zh-CN" sz="2200" dirty="0" err="1">
                <a:solidFill>
                  <a:srgbClr val="00B050"/>
                </a:solidFill>
              </a:rPr>
              <a:t>kv</a:t>
            </a:r>
            <a:r>
              <a:rPr lang="en-US" altLang="zh-CN" sz="2200" dirty="0">
                <a:solidFill>
                  <a:srgbClr val="00B050"/>
                </a:solidFill>
              </a:rPr>
              <a:t>: (</a:t>
            </a:r>
            <a:r>
              <a:rPr lang="en-US" altLang="zh-CN" sz="2200" dirty="0" err="1">
                <a:solidFill>
                  <a:srgbClr val="00B050"/>
                </a:solidFill>
              </a:rPr>
              <a:t>kv</a:t>
            </a:r>
            <a:r>
              <a:rPr lang="en-US" altLang="zh-CN" sz="2200" dirty="0">
                <a:solidFill>
                  <a:srgbClr val="00B050"/>
                </a:solidFill>
              </a:rPr>
              <a:t>[1], </a:t>
            </a:r>
            <a:r>
              <a:rPr lang="en-US" altLang="zh-CN" sz="2200" dirty="0" err="1">
                <a:solidFill>
                  <a:srgbClr val="00B050"/>
                </a:solidFill>
              </a:rPr>
              <a:t>kv</a:t>
            </a:r>
            <a:r>
              <a:rPr lang="en-US" altLang="zh-CN" sz="2200" dirty="0">
                <a:solidFill>
                  <a:srgbClr val="00B050"/>
                </a:solidFill>
              </a:rPr>
              <a:t>[0]), reverse=True)  </a:t>
            </a:r>
            <a:endParaRPr lang="zh-CN" altLang="en-US" sz="2200" dirty="0">
              <a:solidFill>
                <a:srgbClr val="00B050"/>
              </a:solidFill>
            </a:endParaRPr>
          </a:p>
          <a:p>
            <a:r>
              <a:rPr lang="en-US" altLang="zh-CN" sz="2200" dirty="0" err="1">
                <a:solidFill>
                  <a:srgbClr val="00B050"/>
                </a:solidFill>
              </a:rPr>
              <a:t>sorted_vocab_dict</a:t>
            </a:r>
            <a:r>
              <a:rPr lang="en-US" altLang="zh-CN" sz="2200" dirty="0">
                <a:solidFill>
                  <a:srgbClr val="00B050"/>
                </a:solidFill>
              </a:rPr>
              <a:t> = </a:t>
            </a:r>
            <a:r>
              <a:rPr lang="en-US" altLang="zh-CN" sz="2200" dirty="0" err="1">
                <a:solidFill>
                  <a:srgbClr val="00B050"/>
                </a:solidFill>
              </a:rPr>
              <a:t>sorted_vocab_dict</a:t>
            </a:r>
            <a:r>
              <a:rPr lang="en-US" altLang="zh-CN" sz="2200" dirty="0">
                <a:solidFill>
                  <a:srgbClr val="00B050"/>
                </a:solidFill>
              </a:rPr>
              <a:t>[:-2]  </a:t>
            </a:r>
          </a:p>
          <a:p>
            <a:r>
              <a:rPr lang="en-US" altLang="zh-CN" sz="2200" dirty="0">
                <a:solidFill>
                  <a:srgbClr val="00B050"/>
                </a:solidFill>
              </a:rPr>
              <a:t>#&lt;</a:t>
            </a:r>
            <a:r>
              <a:rPr lang="en-US" altLang="zh-CN" sz="2200" dirty="0" err="1">
                <a:solidFill>
                  <a:srgbClr val="00B050"/>
                </a:solidFill>
              </a:rPr>
              <a:t>unk</a:t>
            </a:r>
            <a:r>
              <a:rPr lang="en-US" altLang="zh-CN" sz="2200" dirty="0">
                <a:solidFill>
                  <a:srgbClr val="00B050"/>
                </a:solidFill>
              </a:rPr>
              <a:t>&gt;</a:t>
            </a:r>
            <a:r>
              <a:rPr lang="zh-CN" altLang="en-US" sz="2200" dirty="0">
                <a:solidFill>
                  <a:srgbClr val="00B050"/>
                </a:solidFill>
              </a:rPr>
              <a:t>、</a:t>
            </a:r>
            <a:r>
              <a:rPr lang="en-US" altLang="zh-CN" sz="2200" dirty="0">
                <a:solidFill>
                  <a:srgbClr val="00B050"/>
                </a:solidFill>
              </a:rPr>
              <a:t>&lt;pad&gt;</a:t>
            </a:r>
            <a:r>
              <a:rPr lang="zh-CN" altLang="en-US" sz="2200" dirty="0">
                <a:solidFill>
                  <a:srgbClr val="00B050"/>
                </a:solidFill>
              </a:rPr>
              <a:t>分别表示未知单词和填充用的单词  </a:t>
            </a:r>
          </a:p>
          <a:p>
            <a:r>
              <a:rPr lang="en-US" altLang="zh-CN" sz="2200" dirty="0">
                <a:solidFill>
                  <a:srgbClr val="00B050"/>
                </a:solidFill>
              </a:rPr>
              <a:t>vocab_word2index = {'&lt;</a:t>
            </a:r>
            <a:r>
              <a:rPr lang="en-US" altLang="zh-CN" sz="2200" dirty="0" err="1">
                <a:solidFill>
                  <a:srgbClr val="00B050"/>
                </a:solidFill>
              </a:rPr>
              <a:t>unk</a:t>
            </a:r>
            <a:r>
              <a:rPr lang="en-US" altLang="zh-CN" sz="2200" dirty="0">
                <a:solidFill>
                  <a:srgbClr val="00B050"/>
                </a:solidFill>
              </a:rPr>
              <a:t>&gt;':0, '&lt;pad&gt;':1}  </a:t>
            </a:r>
          </a:p>
          <a:p>
            <a:r>
              <a:rPr lang="en-US" altLang="zh-CN" sz="2200" dirty="0">
                <a:solidFill>
                  <a:srgbClr val="00B050"/>
                </a:solidFill>
              </a:rPr>
              <a:t>for word,_ in </a:t>
            </a:r>
            <a:r>
              <a:rPr lang="en-US" altLang="zh-CN" sz="2200" dirty="0" err="1">
                <a:solidFill>
                  <a:srgbClr val="00B050"/>
                </a:solidFill>
              </a:rPr>
              <a:t>sorted_vocab_dict</a:t>
            </a:r>
            <a:r>
              <a:rPr lang="en-US" altLang="zh-CN" sz="2200" dirty="0">
                <a:solidFill>
                  <a:srgbClr val="00B050"/>
                </a:solidFill>
              </a:rPr>
              <a:t>:  </a:t>
            </a:r>
          </a:p>
          <a:p>
            <a:r>
              <a:rPr lang="en-US" altLang="zh-CN" sz="2200" dirty="0">
                <a:solidFill>
                  <a:srgbClr val="00B050"/>
                </a:solidFill>
              </a:rPr>
              <a:t>       if not word in vocab_word2index:  </a:t>
            </a:r>
          </a:p>
          <a:p>
            <a:r>
              <a:rPr lang="en-US" altLang="zh-CN" sz="2200" dirty="0">
                <a:solidFill>
                  <a:srgbClr val="00B050"/>
                </a:solidFill>
              </a:rPr>
              <a:t>              vocab_word2index[word] = </a:t>
            </a:r>
            <a:r>
              <a:rPr lang="en-US" altLang="zh-CN" sz="2200" dirty="0" err="1">
                <a:solidFill>
                  <a:srgbClr val="00B050"/>
                </a:solidFill>
              </a:rPr>
              <a:t>len</a:t>
            </a:r>
            <a:r>
              <a:rPr lang="en-US" altLang="zh-CN" sz="2200" dirty="0">
                <a:solidFill>
                  <a:srgbClr val="00B050"/>
                </a:solidFill>
              </a:rPr>
              <a:t>(vocab_word2index) #</a:t>
            </a:r>
            <a:r>
              <a:rPr lang="zh-CN" altLang="en-US" sz="2200" dirty="0">
                <a:solidFill>
                  <a:srgbClr val="00B050"/>
                </a:solidFill>
              </a:rPr>
              <a:t>构建单词的唯一编码 </a:t>
            </a:r>
          </a:p>
        </p:txBody>
      </p:sp>
    </p:spTree>
    <p:extLst>
      <p:ext uri="{BB962C8B-B14F-4D97-AF65-F5344CB8AC3E}">
        <p14:creationId xmlns:p14="http://schemas.microsoft.com/office/powerpoint/2010/main" val="170963355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476C1C8D-41D0-41F8-B32C-B625D7EB412B}"/>
              </a:ext>
            </a:extLst>
          </p:cNvPr>
          <p:cNvSpPr/>
          <p:nvPr/>
        </p:nvSpPr>
        <p:spPr>
          <a:xfrm>
            <a:off x="412101" y="2019772"/>
            <a:ext cx="10882605" cy="1610441"/>
          </a:xfrm>
          <a:prstGeom prst="rect">
            <a:avLst/>
          </a:prstGeom>
        </p:spPr>
        <p:txBody>
          <a:bodyPr wrap="square">
            <a:spAutoFit/>
          </a:bodyPr>
          <a:lstStyle/>
          <a:p>
            <a:pPr>
              <a:lnSpc>
                <a:spcPts val="3000"/>
              </a:lnSpc>
            </a:pPr>
            <a:r>
              <a:rPr lang="zh-CN" altLang="en-US" sz="2200" dirty="0"/>
              <a:t>产生</a:t>
            </a:r>
            <a:r>
              <a:rPr lang="en-US" altLang="zh-CN" sz="2200" dirty="0"/>
              <a:t>3 </a:t>
            </a:r>
            <a:r>
              <a:rPr lang="zh-CN" altLang="en-US" sz="2200" dirty="0"/>
              <a:t>个中间结果：</a:t>
            </a:r>
            <a:r>
              <a:rPr lang="en-US" altLang="zh-CN" sz="2200" dirty="0" err="1"/>
              <a:t>sent_words</a:t>
            </a:r>
            <a:r>
              <a:rPr lang="en-US" altLang="zh-CN" sz="2200" dirty="0"/>
              <a:t>[], vocab_word2index, </a:t>
            </a:r>
            <a:r>
              <a:rPr lang="en-US" altLang="zh-CN" sz="2200" dirty="0" err="1"/>
              <a:t>max_len</a:t>
            </a:r>
            <a:r>
              <a:rPr lang="zh-CN" altLang="en-US" sz="2200" dirty="0"/>
              <a:t>，其中</a:t>
            </a:r>
            <a:r>
              <a:rPr lang="en-US" altLang="zh-CN" sz="2200" dirty="0" err="1"/>
              <a:t>sent_words</a:t>
            </a:r>
            <a:r>
              <a:rPr lang="zh-CN" altLang="en-US" sz="2200" dirty="0"/>
              <a:t>存放的是各序列构成的列表（</a:t>
            </a:r>
            <a:r>
              <a:rPr lang="en-US" altLang="zh-CN" sz="2200" dirty="0" err="1"/>
              <a:t>sent_words</a:t>
            </a:r>
            <a:r>
              <a:rPr lang="en-US" altLang="zh-CN" sz="2200" dirty="0"/>
              <a:t> </a:t>
            </a:r>
            <a:r>
              <a:rPr lang="zh-CN" altLang="en-US" sz="2200" dirty="0"/>
              <a:t>本身也是列表），各序列长度不一；</a:t>
            </a:r>
            <a:endParaRPr lang="en-US" altLang="zh-CN" sz="800" dirty="0"/>
          </a:p>
          <a:p>
            <a:pPr>
              <a:lnSpc>
                <a:spcPts val="3000"/>
              </a:lnSpc>
            </a:pPr>
            <a:r>
              <a:rPr lang="en-US" altLang="zh-CN" sz="2200" dirty="0"/>
              <a:t>vocab_word2index</a:t>
            </a:r>
            <a:r>
              <a:rPr lang="zh-CN" altLang="en-US" sz="2200" dirty="0"/>
              <a:t>。是由各个词汇构成的词表，用于完成词的索引编码；</a:t>
            </a:r>
            <a:r>
              <a:rPr lang="en-US" altLang="zh-CN" sz="2200" dirty="0" err="1"/>
              <a:t>max_len</a:t>
            </a:r>
            <a:r>
              <a:rPr lang="en-US" altLang="zh-CN" sz="2200" dirty="0"/>
              <a:t> </a:t>
            </a:r>
            <a:r>
              <a:rPr lang="zh-CN" altLang="en-US" sz="2200" dirty="0"/>
              <a:t>用于保存最长句子的长度。它们的内容如下：</a:t>
            </a:r>
          </a:p>
        </p:txBody>
      </p:sp>
      <p:sp>
        <p:nvSpPr>
          <p:cNvPr id="3" name="矩形 2">
            <a:extLst>
              <a:ext uri="{FF2B5EF4-FFF2-40B4-BE49-F238E27FC236}">
                <a16:creationId xmlns:a16="http://schemas.microsoft.com/office/drawing/2014/main" id="{27A7953D-7359-489D-8B80-67CAB6A020BC}"/>
              </a:ext>
            </a:extLst>
          </p:cNvPr>
          <p:cNvSpPr/>
          <p:nvPr/>
        </p:nvSpPr>
        <p:spPr>
          <a:xfrm>
            <a:off x="542731" y="3727659"/>
            <a:ext cx="11237168" cy="2462213"/>
          </a:xfrm>
          <a:prstGeom prst="rect">
            <a:avLst/>
          </a:prstGeom>
        </p:spPr>
        <p:txBody>
          <a:bodyPr wrap="square">
            <a:spAutoFit/>
          </a:bodyPr>
          <a:lstStyle/>
          <a:p>
            <a:r>
              <a:rPr lang="en-US" altLang="zh-CN" sz="2200" dirty="0">
                <a:solidFill>
                  <a:srgbClr val="00B050"/>
                </a:solidFill>
              </a:rPr>
              <a:t>vocab_word2index = {‘&lt;</a:t>
            </a:r>
            <a:r>
              <a:rPr lang="en-US" altLang="zh-CN" sz="2200" dirty="0" err="1">
                <a:solidFill>
                  <a:srgbClr val="00B050"/>
                </a:solidFill>
              </a:rPr>
              <a:t>unk</a:t>
            </a:r>
            <a:r>
              <a:rPr lang="en-US" altLang="zh-CN" sz="2200" dirty="0">
                <a:solidFill>
                  <a:srgbClr val="00B050"/>
                </a:solidFill>
              </a:rPr>
              <a:t>&gt;’: 0, ‘&lt;pad&gt;’: 1, ‘</a:t>
            </a:r>
            <a:r>
              <a:rPr lang="zh-CN" altLang="en-US" sz="2200" dirty="0">
                <a:solidFill>
                  <a:srgbClr val="00B050"/>
                </a:solidFill>
              </a:rPr>
              <a:t>明天</a:t>
            </a:r>
            <a:r>
              <a:rPr lang="en-US" altLang="zh-CN" sz="2200" dirty="0">
                <a:solidFill>
                  <a:srgbClr val="00B050"/>
                </a:solidFill>
              </a:rPr>
              <a:t>’: 2, ‘</a:t>
            </a:r>
            <a:r>
              <a:rPr lang="zh-CN" altLang="en-US" sz="2200" dirty="0">
                <a:solidFill>
                  <a:srgbClr val="00B050"/>
                </a:solidFill>
              </a:rPr>
              <a:t>展览</a:t>
            </a:r>
            <a:r>
              <a:rPr lang="en-US" altLang="zh-CN" sz="2200" dirty="0">
                <a:solidFill>
                  <a:srgbClr val="00B050"/>
                </a:solidFill>
              </a:rPr>
              <a:t>’: 3, ‘</a:t>
            </a:r>
            <a:r>
              <a:rPr lang="zh-CN" altLang="en-US" sz="2200" dirty="0">
                <a:solidFill>
                  <a:srgbClr val="00B050"/>
                </a:solidFill>
              </a:rPr>
              <a:t>去</a:t>
            </a:r>
            <a:r>
              <a:rPr lang="en-US" altLang="zh-CN" sz="2200" dirty="0">
                <a:solidFill>
                  <a:srgbClr val="00B050"/>
                </a:solidFill>
              </a:rPr>
              <a:t>’: 4, ‘</a:t>
            </a:r>
            <a:r>
              <a:rPr lang="zh-CN" altLang="en-US" sz="2200" dirty="0">
                <a:solidFill>
                  <a:srgbClr val="00B050"/>
                </a:solidFill>
              </a:rPr>
              <a:t>，</a:t>
            </a:r>
            <a:r>
              <a:rPr lang="en-US" altLang="zh-CN" sz="2200" dirty="0">
                <a:solidFill>
                  <a:srgbClr val="00B050"/>
                </a:solidFill>
              </a:rPr>
              <a:t>’: 5, </a:t>
            </a:r>
          </a:p>
          <a:p>
            <a:r>
              <a:rPr lang="en-US" altLang="zh-CN" sz="2200" dirty="0">
                <a:solidFill>
                  <a:srgbClr val="00B050"/>
                </a:solidFill>
              </a:rPr>
              <a:t>                    ‘</a:t>
            </a:r>
            <a:r>
              <a:rPr lang="zh-CN" altLang="en-US" sz="2200" dirty="0">
                <a:solidFill>
                  <a:srgbClr val="00B050"/>
                </a:solidFill>
              </a:rPr>
              <a:t>看</a:t>
            </a:r>
            <a:r>
              <a:rPr lang="en-US" altLang="zh-CN" sz="2200" dirty="0">
                <a:solidFill>
                  <a:srgbClr val="00B050"/>
                </a:solidFill>
              </a:rPr>
              <a:t>': 6, '</a:t>
            </a:r>
            <a:r>
              <a:rPr lang="zh-CN" altLang="en-US" sz="2200" dirty="0">
                <a:solidFill>
                  <a:srgbClr val="00B050"/>
                </a:solidFill>
              </a:rPr>
              <a:t>有</a:t>
            </a:r>
            <a:r>
              <a:rPr lang="en-US" altLang="zh-CN" sz="2200" dirty="0">
                <a:solidFill>
                  <a:srgbClr val="00B050"/>
                </a:solidFill>
              </a:rPr>
              <a:t>': 7,  '</a:t>
            </a:r>
            <a:r>
              <a:rPr lang="zh-CN" altLang="en-US" sz="2200" dirty="0">
                <a:solidFill>
                  <a:srgbClr val="00B050"/>
                </a:solidFill>
              </a:rPr>
              <a:t>天气</a:t>
            </a:r>
            <a:r>
              <a:rPr lang="en-US" altLang="zh-CN" sz="2200" dirty="0">
                <a:solidFill>
                  <a:srgbClr val="00B050"/>
                </a:solidFill>
              </a:rPr>
              <a:t>': 8, '</a:t>
            </a:r>
            <a:r>
              <a:rPr lang="zh-CN" altLang="en-US" sz="2200" dirty="0">
                <a:solidFill>
                  <a:srgbClr val="00B050"/>
                </a:solidFill>
              </a:rPr>
              <a:t>图书</a:t>
            </a:r>
            <a:r>
              <a:rPr lang="en-US" altLang="zh-CN" sz="2200" dirty="0">
                <a:solidFill>
                  <a:srgbClr val="00B050"/>
                </a:solidFill>
              </a:rPr>
              <a:t>': 9, '</a:t>
            </a:r>
            <a:r>
              <a:rPr lang="zh-CN" altLang="en-US" sz="2200" dirty="0">
                <a:solidFill>
                  <a:srgbClr val="00B050"/>
                </a:solidFill>
              </a:rPr>
              <a:t>加班</a:t>
            </a:r>
            <a:r>
              <a:rPr lang="en-US" altLang="zh-CN" sz="2200" dirty="0">
                <a:solidFill>
                  <a:srgbClr val="00B050"/>
                </a:solidFill>
              </a:rPr>
              <a:t>': 10}  </a:t>
            </a:r>
            <a:endParaRPr lang="zh-CN" altLang="en-US" sz="2200" dirty="0">
              <a:solidFill>
                <a:srgbClr val="00B050"/>
              </a:solidFill>
            </a:endParaRPr>
          </a:p>
          <a:p>
            <a:r>
              <a:rPr lang="en-US" altLang="zh-CN" sz="2200" dirty="0" err="1">
                <a:solidFill>
                  <a:srgbClr val="00B050"/>
                </a:solidFill>
              </a:rPr>
              <a:t>ent_words</a:t>
            </a:r>
            <a:r>
              <a:rPr lang="en-US" altLang="zh-CN" sz="2200" dirty="0">
                <a:solidFill>
                  <a:srgbClr val="00B050"/>
                </a:solidFill>
              </a:rPr>
              <a:t>= [['</a:t>
            </a:r>
            <a:r>
              <a:rPr lang="zh-CN" altLang="en-US" sz="2200" dirty="0">
                <a:solidFill>
                  <a:srgbClr val="00B050"/>
                </a:solidFill>
              </a:rPr>
              <a:t>明天</a:t>
            </a:r>
            <a:r>
              <a:rPr lang="en-US" altLang="zh-CN" sz="2200" dirty="0">
                <a:solidFill>
                  <a:srgbClr val="00B050"/>
                </a:solidFill>
              </a:rPr>
              <a:t>', '</a:t>
            </a:r>
            <a:r>
              <a:rPr lang="zh-CN" altLang="en-US" sz="2200" dirty="0">
                <a:solidFill>
                  <a:srgbClr val="00B050"/>
                </a:solidFill>
              </a:rPr>
              <a:t>去</a:t>
            </a:r>
            <a:r>
              <a:rPr lang="en-US" altLang="zh-CN" sz="2200" dirty="0">
                <a:solidFill>
                  <a:srgbClr val="00B050"/>
                </a:solidFill>
              </a:rPr>
              <a:t>', '</a:t>
            </a:r>
            <a:r>
              <a:rPr lang="zh-CN" altLang="en-US" sz="2200" dirty="0">
                <a:solidFill>
                  <a:srgbClr val="00B050"/>
                </a:solidFill>
              </a:rPr>
              <a:t>看</a:t>
            </a:r>
            <a:r>
              <a:rPr lang="en-US" altLang="zh-CN" sz="2200" dirty="0">
                <a:solidFill>
                  <a:srgbClr val="00B050"/>
                </a:solidFill>
              </a:rPr>
              <a:t>', '</a:t>
            </a:r>
            <a:r>
              <a:rPr lang="zh-CN" altLang="en-US" sz="2200" dirty="0">
                <a:solidFill>
                  <a:srgbClr val="00B050"/>
                </a:solidFill>
              </a:rPr>
              <a:t>展览</a:t>
            </a:r>
            <a:r>
              <a:rPr lang="en-US" altLang="zh-CN" sz="2200" dirty="0">
                <a:solidFill>
                  <a:srgbClr val="00B050"/>
                </a:solidFill>
              </a:rPr>
              <a:t>'],  </a:t>
            </a:r>
            <a:endParaRPr lang="zh-CN" altLang="en-US" sz="2200" dirty="0">
              <a:solidFill>
                <a:srgbClr val="00B050"/>
              </a:solidFill>
            </a:endParaRPr>
          </a:p>
          <a:p>
            <a:r>
              <a:rPr lang="zh-CN" altLang="en-US" sz="2200" dirty="0">
                <a:solidFill>
                  <a:srgbClr val="00B050"/>
                </a:solidFill>
              </a:rPr>
              <a:t>            </a:t>
            </a:r>
            <a:r>
              <a:rPr lang="en-US" altLang="zh-CN" sz="2200" dirty="0">
                <a:solidFill>
                  <a:srgbClr val="00B050"/>
                </a:solidFill>
              </a:rPr>
              <a:t>['</a:t>
            </a:r>
            <a:r>
              <a:rPr lang="zh-CN" altLang="en-US" sz="2200" dirty="0">
                <a:solidFill>
                  <a:srgbClr val="00B050"/>
                </a:solidFill>
              </a:rPr>
              <a:t>今天</a:t>
            </a:r>
            <a:r>
              <a:rPr lang="en-US" altLang="zh-CN" sz="2200" dirty="0">
                <a:solidFill>
                  <a:srgbClr val="00B050"/>
                </a:solidFill>
              </a:rPr>
              <a:t>', '</a:t>
            </a:r>
            <a:r>
              <a:rPr lang="zh-CN" altLang="en-US" sz="2200" dirty="0">
                <a:solidFill>
                  <a:srgbClr val="00B050"/>
                </a:solidFill>
              </a:rPr>
              <a:t>加班</a:t>
            </a:r>
            <a:r>
              <a:rPr lang="en-US" altLang="zh-CN" sz="2200" dirty="0">
                <a:solidFill>
                  <a:srgbClr val="00B050"/>
                </a:solidFill>
              </a:rPr>
              <a:t>', '</a:t>
            </a:r>
            <a:r>
              <a:rPr lang="zh-CN" altLang="en-US" sz="2200" dirty="0">
                <a:solidFill>
                  <a:srgbClr val="00B050"/>
                </a:solidFill>
              </a:rPr>
              <a:t>，</a:t>
            </a:r>
            <a:r>
              <a:rPr lang="en-US" altLang="zh-CN" sz="2200" dirty="0">
                <a:solidFill>
                  <a:srgbClr val="00B050"/>
                </a:solidFill>
              </a:rPr>
              <a:t>', '</a:t>
            </a:r>
            <a:r>
              <a:rPr lang="zh-CN" altLang="en-US" sz="2200" dirty="0">
                <a:solidFill>
                  <a:srgbClr val="00B050"/>
                </a:solidFill>
              </a:rPr>
              <a:t>天气</a:t>
            </a:r>
            <a:r>
              <a:rPr lang="en-US" altLang="zh-CN" sz="2200" dirty="0">
                <a:solidFill>
                  <a:srgbClr val="00B050"/>
                </a:solidFill>
              </a:rPr>
              <a:t>', '</a:t>
            </a:r>
            <a:r>
              <a:rPr lang="zh-CN" altLang="en-US" sz="2200" dirty="0">
                <a:solidFill>
                  <a:srgbClr val="00B050"/>
                </a:solidFill>
              </a:rPr>
              <a:t>不好</a:t>
            </a:r>
            <a:r>
              <a:rPr lang="en-US" altLang="zh-CN" sz="2200" dirty="0">
                <a:solidFill>
                  <a:srgbClr val="00B050"/>
                </a:solidFill>
              </a:rPr>
              <a:t>'],  </a:t>
            </a:r>
            <a:endParaRPr lang="zh-CN" altLang="en-US" sz="2200" dirty="0">
              <a:solidFill>
                <a:srgbClr val="00B050"/>
              </a:solidFill>
            </a:endParaRPr>
          </a:p>
          <a:p>
            <a:r>
              <a:rPr lang="en-US" altLang="zh-CN" sz="2200" dirty="0">
                <a:solidFill>
                  <a:srgbClr val="00B050"/>
                </a:solidFill>
              </a:rPr>
              <a:t>            ['</a:t>
            </a:r>
            <a:r>
              <a:rPr lang="zh-CN" altLang="en-US" sz="2200" dirty="0">
                <a:solidFill>
                  <a:srgbClr val="00B050"/>
                </a:solidFill>
              </a:rPr>
              <a:t>明天</a:t>
            </a:r>
            <a:r>
              <a:rPr lang="en-US" altLang="zh-CN" sz="2200" dirty="0">
                <a:solidFill>
                  <a:srgbClr val="00B050"/>
                </a:solidFill>
              </a:rPr>
              <a:t>', '</a:t>
            </a:r>
            <a:r>
              <a:rPr lang="zh-CN" altLang="en-US" sz="2200" dirty="0">
                <a:solidFill>
                  <a:srgbClr val="00B050"/>
                </a:solidFill>
              </a:rPr>
              <a:t>有</a:t>
            </a:r>
            <a:r>
              <a:rPr lang="en-US" altLang="zh-CN" sz="2200" dirty="0">
                <a:solidFill>
                  <a:srgbClr val="00B050"/>
                </a:solidFill>
              </a:rPr>
              <a:t>', '</a:t>
            </a:r>
            <a:r>
              <a:rPr lang="zh-CN" altLang="en-US" sz="2200" dirty="0">
                <a:solidFill>
                  <a:srgbClr val="00B050"/>
                </a:solidFill>
              </a:rPr>
              <a:t>图书</a:t>
            </a:r>
            <a:r>
              <a:rPr lang="en-US" altLang="zh-CN" sz="2200" dirty="0">
                <a:solidFill>
                  <a:srgbClr val="00B050"/>
                </a:solidFill>
              </a:rPr>
              <a:t>', '</a:t>
            </a:r>
            <a:r>
              <a:rPr lang="zh-CN" altLang="en-US" sz="2200" dirty="0">
                <a:solidFill>
                  <a:srgbClr val="00B050"/>
                </a:solidFill>
              </a:rPr>
              <a:t>展览</a:t>
            </a:r>
            <a:r>
              <a:rPr lang="en-US" altLang="zh-CN" sz="2200" dirty="0">
                <a:solidFill>
                  <a:srgbClr val="00B050"/>
                </a:solidFill>
              </a:rPr>
              <a:t>'],  </a:t>
            </a:r>
            <a:endParaRPr lang="zh-CN" altLang="en-US" sz="2200" dirty="0">
              <a:solidFill>
                <a:srgbClr val="00B050"/>
              </a:solidFill>
            </a:endParaRPr>
          </a:p>
          <a:p>
            <a:r>
              <a:rPr lang="en-US" altLang="zh-CN" sz="2200" dirty="0">
                <a:solidFill>
                  <a:srgbClr val="00B050"/>
                </a:solidFill>
              </a:rPr>
              <a:t>            ['</a:t>
            </a:r>
            <a:r>
              <a:rPr lang="zh-CN" altLang="en-US" sz="2200" dirty="0">
                <a:solidFill>
                  <a:srgbClr val="00B050"/>
                </a:solidFill>
              </a:rPr>
              <a:t>明天</a:t>
            </a:r>
            <a:r>
              <a:rPr lang="en-US" altLang="zh-CN" sz="2200" dirty="0">
                <a:solidFill>
                  <a:srgbClr val="00B050"/>
                </a:solidFill>
              </a:rPr>
              <a:t>', '</a:t>
            </a:r>
            <a:r>
              <a:rPr lang="zh-CN" altLang="en-US" sz="2200" dirty="0">
                <a:solidFill>
                  <a:srgbClr val="00B050"/>
                </a:solidFill>
              </a:rPr>
              <a:t>去</a:t>
            </a:r>
            <a:r>
              <a:rPr lang="en-US" altLang="zh-CN" sz="2200" dirty="0">
                <a:solidFill>
                  <a:srgbClr val="00B050"/>
                </a:solidFill>
              </a:rPr>
              <a:t>']]  </a:t>
            </a:r>
            <a:endParaRPr lang="zh-CN" altLang="en-US" sz="2200" dirty="0">
              <a:solidFill>
                <a:srgbClr val="00B050"/>
              </a:solidFill>
            </a:endParaRPr>
          </a:p>
          <a:p>
            <a:r>
              <a:rPr lang="en-US" altLang="zh-CN" sz="2200" dirty="0" err="1">
                <a:solidFill>
                  <a:srgbClr val="00B050"/>
                </a:solidFill>
              </a:rPr>
              <a:t>max_len</a:t>
            </a:r>
            <a:r>
              <a:rPr lang="en-US" altLang="zh-CN" sz="2200" dirty="0">
                <a:solidFill>
                  <a:srgbClr val="00B050"/>
                </a:solidFill>
              </a:rPr>
              <a:t> = 5  </a:t>
            </a:r>
          </a:p>
        </p:txBody>
      </p:sp>
    </p:spTree>
    <p:extLst>
      <p:ext uri="{BB962C8B-B14F-4D97-AF65-F5344CB8AC3E}">
        <p14:creationId xmlns:p14="http://schemas.microsoft.com/office/powerpoint/2010/main" val="595320509"/>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8B2A33E6-AE2E-4ED6-80E9-F6D894FC1AB0}"/>
              </a:ext>
            </a:extLst>
          </p:cNvPr>
          <p:cNvSpPr/>
          <p:nvPr/>
        </p:nvSpPr>
        <p:spPr>
          <a:xfrm>
            <a:off x="457103" y="2242615"/>
            <a:ext cx="11103007" cy="3348096"/>
          </a:xfrm>
          <a:prstGeom prst="rect">
            <a:avLst/>
          </a:prstGeom>
        </p:spPr>
        <p:txBody>
          <a:bodyPr wrap="square">
            <a:spAutoFit/>
          </a:bodyPr>
          <a:lstStyle/>
          <a:p>
            <a:pPr>
              <a:lnSpc>
                <a:spcPts val="3200"/>
              </a:lnSpc>
            </a:pPr>
            <a:r>
              <a:rPr lang="zh-CN" altLang="en-US" sz="2200" dirty="0"/>
              <a:t>（</a:t>
            </a:r>
            <a:r>
              <a:rPr lang="en-US" altLang="zh-CN" sz="2200" dirty="0"/>
              <a:t>2</a:t>
            </a:r>
            <a:r>
              <a:rPr lang="zh-CN" altLang="en-US" sz="2200" dirty="0"/>
              <a:t>）完成序列的</a:t>
            </a:r>
            <a:r>
              <a:rPr lang="zh-CN" altLang="en-US" sz="2200" b="1" dirty="0"/>
              <a:t>索引编码</a:t>
            </a:r>
            <a:r>
              <a:rPr lang="zh-CN" altLang="en-US" sz="2200" dirty="0"/>
              <a:t>。</a:t>
            </a:r>
            <a:endParaRPr lang="en-US" altLang="zh-CN" sz="2200" dirty="0"/>
          </a:p>
          <a:p>
            <a:pPr>
              <a:lnSpc>
                <a:spcPts val="3200"/>
              </a:lnSpc>
            </a:pPr>
            <a:r>
              <a:rPr lang="zh-CN" altLang="en-US" sz="2200" b="1" dirty="0"/>
              <a:t>编码</a:t>
            </a:r>
            <a:r>
              <a:rPr lang="zh-CN" altLang="en-US" sz="2200" dirty="0"/>
              <a:t>：用词表中的索引来表示序列中各个元素（词）的过程。由于每个索引都是整数，因而索引编码也称为整数编码。在编码过程中，可能还需要考虑等长化等问题。索引编码是词嵌入表示的一个前期步骤，在后面的学习过程中会逐步体会到。</a:t>
            </a:r>
            <a:endParaRPr lang="en-US" altLang="zh-CN" sz="2200" dirty="0"/>
          </a:p>
          <a:p>
            <a:pPr>
              <a:lnSpc>
                <a:spcPts val="3200"/>
              </a:lnSpc>
            </a:pPr>
            <a:endParaRPr lang="en-US" altLang="zh-CN" sz="800" dirty="0"/>
          </a:p>
          <a:p>
            <a:pPr>
              <a:lnSpc>
                <a:spcPts val="3200"/>
              </a:lnSpc>
            </a:pPr>
            <a:r>
              <a:rPr lang="zh-CN" altLang="en-US" sz="2200" dirty="0"/>
              <a:t>先确定序列的长度，然后再利用词表对各个序列中的元素进行索引编码，接着用</a:t>
            </a:r>
            <a:r>
              <a:rPr lang="en-US" altLang="zh-CN" sz="2200" dirty="0"/>
              <a:t>1</a:t>
            </a:r>
            <a:r>
              <a:rPr lang="zh-CN" altLang="en-US" sz="2200" dirty="0"/>
              <a:t>填补长度不足</a:t>
            </a:r>
            <a:r>
              <a:rPr lang="en-US" altLang="zh-CN" sz="2200" dirty="0" err="1"/>
              <a:t>max_len</a:t>
            </a:r>
            <a:r>
              <a:rPr lang="en-US" altLang="zh-CN" sz="2200" dirty="0"/>
              <a:t> </a:t>
            </a:r>
            <a:r>
              <a:rPr lang="zh-CN" altLang="en-US" sz="2200" dirty="0"/>
              <a:t>的序列，最后将各等长序列向量化。注意，只有进行了索引编码后才能进行张量化，所以索引编码就显得很重要，否则下面的步骤是无法进行的。</a:t>
            </a:r>
          </a:p>
        </p:txBody>
      </p:sp>
    </p:spTree>
    <p:extLst>
      <p:ext uri="{BB962C8B-B14F-4D97-AF65-F5344CB8AC3E}">
        <p14:creationId xmlns:p14="http://schemas.microsoft.com/office/powerpoint/2010/main" val="2853297449"/>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8DC418B0-236D-4A84-883F-17F888C1CED0}"/>
              </a:ext>
            </a:extLst>
          </p:cNvPr>
          <p:cNvSpPr/>
          <p:nvPr/>
        </p:nvSpPr>
        <p:spPr>
          <a:xfrm>
            <a:off x="612710" y="2533304"/>
            <a:ext cx="11261627" cy="4093428"/>
          </a:xfrm>
          <a:prstGeom prst="rect">
            <a:avLst/>
          </a:prstGeom>
        </p:spPr>
        <p:txBody>
          <a:bodyPr wrap="square">
            <a:spAutoFit/>
          </a:bodyPr>
          <a:lstStyle/>
          <a:p>
            <a:r>
              <a:rPr lang="en-US" altLang="zh-CN" sz="2000" dirty="0">
                <a:solidFill>
                  <a:srgbClr val="00B050"/>
                </a:solidFill>
              </a:rPr>
              <a:t>#</a:t>
            </a:r>
            <a:r>
              <a:rPr lang="zh-CN" altLang="en-US" sz="2000" dirty="0">
                <a:solidFill>
                  <a:srgbClr val="00B050"/>
                </a:solidFill>
              </a:rPr>
              <a:t>设置序列的长度（可以设为最长句子的长度，也可以取平均值等）  </a:t>
            </a:r>
          </a:p>
          <a:p>
            <a:r>
              <a:rPr lang="en-US" altLang="zh-CN" sz="2000" dirty="0" err="1">
                <a:solidFill>
                  <a:srgbClr val="00B050"/>
                </a:solidFill>
              </a:rPr>
              <a:t>max_len</a:t>
            </a:r>
            <a:r>
              <a:rPr lang="en-US" altLang="zh-CN" sz="2000" dirty="0">
                <a:solidFill>
                  <a:srgbClr val="00B050"/>
                </a:solidFill>
              </a:rPr>
              <a:t> = int(</a:t>
            </a:r>
            <a:r>
              <a:rPr lang="en-US" altLang="zh-CN" sz="2000" dirty="0" err="1">
                <a:solidFill>
                  <a:srgbClr val="00B050"/>
                </a:solidFill>
              </a:rPr>
              <a:t>max_len</a:t>
            </a:r>
            <a:r>
              <a:rPr lang="en-US" altLang="zh-CN" sz="2000" dirty="0">
                <a:solidFill>
                  <a:srgbClr val="00B050"/>
                </a:solidFill>
              </a:rPr>
              <a:t>*0.9)  </a:t>
            </a:r>
          </a:p>
          <a:p>
            <a:r>
              <a:rPr lang="en-US" altLang="zh-CN" sz="2000" dirty="0" err="1">
                <a:solidFill>
                  <a:srgbClr val="00B050"/>
                </a:solidFill>
              </a:rPr>
              <a:t>en_sentences</a:t>
            </a:r>
            <a:r>
              <a:rPr lang="en-US" altLang="zh-CN" sz="2000" dirty="0">
                <a:solidFill>
                  <a:srgbClr val="00B050"/>
                </a:solidFill>
              </a:rPr>
              <a:t> = []  </a:t>
            </a:r>
          </a:p>
          <a:p>
            <a:r>
              <a:rPr lang="en-US" altLang="zh-CN" sz="2000" dirty="0">
                <a:solidFill>
                  <a:srgbClr val="00B050"/>
                </a:solidFill>
              </a:rPr>
              <a:t>for words in </a:t>
            </a:r>
            <a:r>
              <a:rPr lang="en-US" altLang="zh-CN" sz="2000" dirty="0" err="1">
                <a:solidFill>
                  <a:srgbClr val="00B050"/>
                </a:solidFill>
              </a:rPr>
              <a:t>sent_words</a:t>
            </a:r>
            <a:r>
              <a:rPr lang="en-US" altLang="zh-CN" sz="2000" dirty="0">
                <a:solidFill>
                  <a:srgbClr val="00B050"/>
                </a:solidFill>
              </a:rPr>
              <a:t>:  </a:t>
            </a:r>
          </a:p>
          <a:p>
            <a:r>
              <a:rPr lang="en-US" altLang="zh-CN" sz="2000" dirty="0">
                <a:solidFill>
                  <a:srgbClr val="00B050"/>
                </a:solidFill>
              </a:rPr>
              <a:t>        words = words[:</a:t>
            </a:r>
            <a:r>
              <a:rPr lang="en-US" altLang="zh-CN" sz="2000" dirty="0" err="1">
                <a:solidFill>
                  <a:srgbClr val="00B050"/>
                </a:solidFill>
              </a:rPr>
              <a:t>max_len</a:t>
            </a:r>
            <a:r>
              <a:rPr lang="en-US" altLang="zh-CN" sz="2000" dirty="0">
                <a:solidFill>
                  <a:srgbClr val="00B050"/>
                </a:solidFill>
              </a:rPr>
              <a:t>] #</a:t>
            </a:r>
            <a:r>
              <a:rPr lang="zh-CN" altLang="en-US" sz="2000" dirty="0">
                <a:solidFill>
                  <a:srgbClr val="00B050"/>
                </a:solidFill>
              </a:rPr>
              <a:t>截取超过</a:t>
            </a:r>
            <a:r>
              <a:rPr lang="en-US" altLang="zh-CN" sz="2000" dirty="0" err="1">
                <a:solidFill>
                  <a:srgbClr val="00B050"/>
                </a:solidFill>
              </a:rPr>
              <a:t>max_len</a:t>
            </a:r>
            <a:r>
              <a:rPr lang="en-US" altLang="zh-CN" sz="2000" dirty="0">
                <a:solidFill>
                  <a:srgbClr val="00B050"/>
                </a:solidFill>
              </a:rPr>
              <a:t> </a:t>
            </a:r>
            <a:r>
              <a:rPr lang="zh-CN" altLang="en-US" sz="2000" dirty="0">
                <a:solidFill>
                  <a:srgbClr val="00B050"/>
                </a:solidFill>
              </a:rPr>
              <a:t>个元素的部分  </a:t>
            </a:r>
          </a:p>
          <a:p>
            <a:r>
              <a:rPr lang="en-US" altLang="zh-CN" sz="2000" dirty="0">
                <a:solidFill>
                  <a:srgbClr val="00B050"/>
                </a:solidFill>
              </a:rPr>
              <a:t>        #</a:t>
            </a:r>
            <a:r>
              <a:rPr lang="zh-CN" altLang="en-US" sz="2000" dirty="0">
                <a:solidFill>
                  <a:srgbClr val="00B050"/>
                </a:solidFill>
              </a:rPr>
              <a:t>对序列中的元素进行索引编码，</a:t>
            </a:r>
            <a:r>
              <a:rPr lang="en-US" altLang="zh-CN" sz="2000" dirty="0">
                <a:solidFill>
                  <a:srgbClr val="00B050"/>
                </a:solidFill>
              </a:rPr>
              <a:t>0 </a:t>
            </a:r>
            <a:r>
              <a:rPr lang="zh-CN" altLang="en-US" sz="2000" dirty="0">
                <a:solidFill>
                  <a:srgbClr val="00B050"/>
                </a:solidFill>
              </a:rPr>
              <a:t>表示未知词汇</a:t>
            </a:r>
            <a:r>
              <a:rPr lang="en-US" altLang="zh-CN" sz="2000" dirty="0">
                <a:solidFill>
                  <a:srgbClr val="00B050"/>
                </a:solidFill>
              </a:rPr>
              <a:t>&lt;</a:t>
            </a:r>
            <a:r>
              <a:rPr lang="en-US" altLang="zh-CN" sz="2000" dirty="0" err="1">
                <a:solidFill>
                  <a:srgbClr val="00B050"/>
                </a:solidFill>
              </a:rPr>
              <a:t>unk</a:t>
            </a:r>
            <a:r>
              <a:rPr lang="en-US" altLang="zh-CN" sz="2000" dirty="0">
                <a:solidFill>
                  <a:srgbClr val="00B050"/>
                </a:solidFill>
              </a:rPr>
              <a:t>&gt;</a:t>
            </a:r>
            <a:r>
              <a:rPr lang="zh-CN" altLang="en-US" sz="2000" dirty="0">
                <a:solidFill>
                  <a:srgbClr val="00B050"/>
                </a:solidFill>
              </a:rPr>
              <a:t>的编码  </a:t>
            </a:r>
          </a:p>
          <a:p>
            <a:r>
              <a:rPr lang="en-US" altLang="zh-CN" sz="2000" dirty="0">
                <a:solidFill>
                  <a:srgbClr val="00B050"/>
                </a:solidFill>
              </a:rPr>
              <a:t>        </a:t>
            </a:r>
            <a:r>
              <a:rPr lang="en-US" altLang="zh-CN" sz="2000" dirty="0" err="1">
                <a:solidFill>
                  <a:srgbClr val="00B050"/>
                </a:solidFill>
              </a:rPr>
              <a:t>en_words</a:t>
            </a:r>
            <a:r>
              <a:rPr lang="en-US" altLang="zh-CN" sz="2000" dirty="0">
                <a:solidFill>
                  <a:srgbClr val="00B050"/>
                </a:solidFill>
              </a:rPr>
              <a:t> = [vocab_word2index.get(word, 0) for word in words]  </a:t>
            </a:r>
          </a:p>
          <a:p>
            <a:r>
              <a:rPr lang="en-US" altLang="zh-CN" sz="2000" dirty="0">
                <a:solidFill>
                  <a:srgbClr val="00B050"/>
                </a:solidFill>
              </a:rPr>
              <a:t>        #</a:t>
            </a:r>
            <a:r>
              <a:rPr lang="zh-CN" altLang="en-US" sz="2000" dirty="0">
                <a:solidFill>
                  <a:srgbClr val="00B050"/>
                </a:solidFill>
              </a:rPr>
              <a:t>对长度不足</a:t>
            </a:r>
            <a:r>
              <a:rPr lang="en-US" altLang="zh-CN" sz="2000" dirty="0" err="1">
                <a:solidFill>
                  <a:srgbClr val="00B050"/>
                </a:solidFill>
              </a:rPr>
              <a:t>max_len</a:t>
            </a:r>
            <a:r>
              <a:rPr lang="en-US" altLang="zh-CN" sz="2000" dirty="0">
                <a:solidFill>
                  <a:srgbClr val="00B050"/>
                </a:solidFill>
              </a:rPr>
              <a:t> </a:t>
            </a:r>
            <a:r>
              <a:rPr lang="zh-CN" altLang="en-US" sz="2000" dirty="0">
                <a:solidFill>
                  <a:srgbClr val="00B050"/>
                </a:solidFill>
              </a:rPr>
              <a:t>的序列，用</a:t>
            </a:r>
            <a:r>
              <a:rPr lang="en-US" altLang="zh-CN" sz="2000" dirty="0">
                <a:solidFill>
                  <a:srgbClr val="00B050"/>
                </a:solidFill>
              </a:rPr>
              <a:t>1 </a:t>
            </a:r>
            <a:r>
              <a:rPr lang="zh-CN" altLang="en-US" sz="2000" dirty="0">
                <a:solidFill>
                  <a:srgbClr val="00B050"/>
                </a:solidFill>
              </a:rPr>
              <a:t>填补，</a:t>
            </a:r>
            <a:r>
              <a:rPr lang="en-US" altLang="zh-CN" sz="2000" dirty="0">
                <a:solidFill>
                  <a:srgbClr val="00B050"/>
                </a:solidFill>
              </a:rPr>
              <a:t>1 </a:t>
            </a:r>
            <a:r>
              <a:rPr lang="zh-CN" altLang="en-US" sz="2000" dirty="0">
                <a:solidFill>
                  <a:srgbClr val="00B050"/>
                </a:solidFill>
              </a:rPr>
              <a:t>为填充词</a:t>
            </a:r>
            <a:r>
              <a:rPr lang="en-US" altLang="zh-CN" sz="2000" dirty="0">
                <a:solidFill>
                  <a:srgbClr val="00B050"/>
                </a:solidFill>
              </a:rPr>
              <a:t>&lt;pad&gt;</a:t>
            </a:r>
            <a:r>
              <a:rPr lang="zh-CN" altLang="en-US" sz="2000" dirty="0">
                <a:solidFill>
                  <a:srgbClr val="00B050"/>
                </a:solidFill>
              </a:rPr>
              <a:t>的索引  </a:t>
            </a:r>
          </a:p>
          <a:p>
            <a:r>
              <a:rPr lang="en-US" altLang="zh-CN" sz="2000" dirty="0">
                <a:solidFill>
                  <a:srgbClr val="00B050"/>
                </a:solidFill>
              </a:rPr>
              <a:t>        </a:t>
            </a:r>
            <a:r>
              <a:rPr lang="en-US" altLang="zh-CN" sz="2000" dirty="0" err="1">
                <a:solidFill>
                  <a:srgbClr val="00B050"/>
                </a:solidFill>
              </a:rPr>
              <a:t>en_words</a:t>
            </a:r>
            <a:r>
              <a:rPr lang="en-US" altLang="zh-CN" sz="2000" dirty="0">
                <a:solidFill>
                  <a:srgbClr val="00B050"/>
                </a:solidFill>
              </a:rPr>
              <a:t> = </a:t>
            </a:r>
            <a:r>
              <a:rPr lang="en-US" altLang="zh-CN" sz="2000" dirty="0" err="1">
                <a:solidFill>
                  <a:srgbClr val="00B050"/>
                </a:solidFill>
              </a:rPr>
              <a:t>en_words</a:t>
            </a:r>
            <a:r>
              <a:rPr lang="en-US" altLang="zh-CN" sz="2000" dirty="0">
                <a:solidFill>
                  <a:srgbClr val="00B050"/>
                </a:solidFill>
              </a:rPr>
              <a:t> + [1] * (</a:t>
            </a:r>
            <a:r>
              <a:rPr lang="en-US" altLang="zh-CN" sz="2000" dirty="0" err="1">
                <a:solidFill>
                  <a:srgbClr val="00B050"/>
                </a:solidFill>
              </a:rPr>
              <a:t>max_len</a:t>
            </a:r>
            <a:r>
              <a:rPr lang="en-US" altLang="zh-CN" sz="2000" dirty="0">
                <a:solidFill>
                  <a:srgbClr val="00B050"/>
                </a:solidFill>
              </a:rPr>
              <a:t> - </a:t>
            </a:r>
            <a:r>
              <a:rPr lang="en-US" altLang="zh-CN" sz="2000" dirty="0" err="1">
                <a:solidFill>
                  <a:srgbClr val="00B050"/>
                </a:solidFill>
              </a:rPr>
              <a:t>len</a:t>
            </a:r>
            <a:r>
              <a:rPr lang="en-US" altLang="zh-CN" sz="2000" dirty="0">
                <a:solidFill>
                  <a:srgbClr val="00B050"/>
                </a:solidFill>
              </a:rPr>
              <a:t>(</a:t>
            </a:r>
            <a:r>
              <a:rPr lang="en-US" altLang="zh-CN" sz="2000" dirty="0" err="1">
                <a:solidFill>
                  <a:srgbClr val="00B050"/>
                </a:solidFill>
              </a:rPr>
              <a:t>en_words</a:t>
            </a:r>
            <a:r>
              <a:rPr lang="en-US" altLang="zh-CN" sz="2000" dirty="0">
                <a:solidFill>
                  <a:srgbClr val="00B050"/>
                </a:solidFill>
              </a:rPr>
              <a:t>))  </a:t>
            </a:r>
          </a:p>
          <a:p>
            <a:r>
              <a:rPr lang="en-US" altLang="zh-CN" sz="2000" dirty="0">
                <a:solidFill>
                  <a:srgbClr val="00B050"/>
                </a:solidFill>
              </a:rPr>
              <a:t>       </a:t>
            </a:r>
            <a:r>
              <a:rPr lang="en-US" altLang="zh-CN" sz="2000" dirty="0" err="1">
                <a:solidFill>
                  <a:srgbClr val="00B050"/>
                </a:solidFill>
              </a:rPr>
              <a:t>en_sentences.append</a:t>
            </a:r>
            <a:r>
              <a:rPr lang="en-US" altLang="zh-CN" sz="2000" dirty="0">
                <a:solidFill>
                  <a:srgbClr val="00B050"/>
                </a:solidFill>
              </a:rPr>
              <a:t>(</a:t>
            </a:r>
            <a:r>
              <a:rPr lang="en-US" altLang="zh-CN" sz="2000" dirty="0" err="1">
                <a:solidFill>
                  <a:srgbClr val="00B050"/>
                </a:solidFill>
              </a:rPr>
              <a:t>en_words</a:t>
            </a:r>
            <a:r>
              <a:rPr lang="en-US" altLang="zh-CN" sz="2000" dirty="0">
                <a:solidFill>
                  <a:srgbClr val="00B050"/>
                </a:solidFill>
              </a:rPr>
              <a:t>)  </a:t>
            </a:r>
          </a:p>
          <a:p>
            <a:r>
              <a:rPr lang="en-US" altLang="zh-CN" sz="2000" dirty="0">
                <a:solidFill>
                  <a:srgbClr val="00B050"/>
                </a:solidFill>
              </a:rPr>
              <a:t>#</a:t>
            </a:r>
            <a:r>
              <a:rPr lang="zh-CN" altLang="en-US" sz="2000" dirty="0">
                <a:solidFill>
                  <a:srgbClr val="00B050"/>
                </a:solidFill>
              </a:rPr>
              <a:t>至此，形成每个序列等长的索引向量，保存在</a:t>
            </a:r>
            <a:r>
              <a:rPr lang="en-US" altLang="zh-CN" sz="2000" dirty="0" err="1">
                <a:solidFill>
                  <a:srgbClr val="00B050"/>
                </a:solidFill>
              </a:rPr>
              <a:t>en_sentences</a:t>
            </a:r>
            <a:r>
              <a:rPr lang="en-US" altLang="zh-CN" sz="2000" dirty="0">
                <a:solidFill>
                  <a:srgbClr val="00B050"/>
                </a:solidFill>
              </a:rPr>
              <a:t>[]</a:t>
            </a:r>
            <a:r>
              <a:rPr lang="zh-CN" altLang="en-US" sz="2000" dirty="0">
                <a:solidFill>
                  <a:srgbClr val="00B050"/>
                </a:solidFill>
              </a:rPr>
              <a:t>中  </a:t>
            </a:r>
          </a:p>
          <a:p>
            <a:r>
              <a:rPr lang="en-US" altLang="zh-CN" sz="2000" dirty="0" err="1">
                <a:solidFill>
                  <a:srgbClr val="00B050"/>
                </a:solidFill>
              </a:rPr>
              <a:t>sentences_tensor</a:t>
            </a:r>
            <a:r>
              <a:rPr lang="en-US" altLang="zh-CN" sz="2000" dirty="0">
                <a:solidFill>
                  <a:srgbClr val="00B050"/>
                </a:solidFill>
              </a:rPr>
              <a:t> = </a:t>
            </a:r>
            <a:r>
              <a:rPr lang="en-US" altLang="zh-CN" sz="2000" dirty="0" err="1">
                <a:solidFill>
                  <a:srgbClr val="00B050"/>
                </a:solidFill>
              </a:rPr>
              <a:t>torch.LongTensor</a:t>
            </a:r>
            <a:r>
              <a:rPr lang="en-US" altLang="zh-CN" sz="2000" dirty="0">
                <a:solidFill>
                  <a:srgbClr val="00B050"/>
                </a:solidFill>
              </a:rPr>
              <a:t>(</a:t>
            </a:r>
            <a:r>
              <a:rPr lang="en-US" altLang="zh-CN" sz="2000" dirty="0" err="1">
                <a:solidFill>
                  <a:srgbClr val="00B050"/>
                </a:solidFill>
              </a:rPr>
              <a:t>en_sentences</a:t>
            </a:r>
            <a:r>
              <a:rPr lang="en-US" altLang="zh-CN" sz="2000" dirty="0">
                <a:solidFill>
                  <a:srgbClr val="00B050"/>
                </a:solidFill>
              </a:rPr>
              <a:t>) #</a:t>
            </a:r>
            <a:r>
              <a:rPr lang="zh-CN" altLang="en-US" sz="2000" dirty="0">
                <a:solidFill>
                  <a:srgbClr val="00B050"/>
                </a:solidFill>
              </a:rPr>
              <a:t>转化为张量  </a:t>
            </a:r>
          </a:p>
          <a:p>
            <a:r>
              <a:rPr lang="en-US" altLang="zh-CN" sz="2000" dirty="0" err="1">
                <a:solidFill>
                  <a:srgbClr val="00B050"/>
                </a:solidFill>
              </a:rPr>
              <a:t>labels_tensor</a:t>
            </a:r>
            <a:r>
              <a:rPr lang="en-US" altLang="zh-CN" sz="2000" dirty="0">
                <a:solidFill>
                  <a:srgbClr val="00B050"/>
                </a:solidFill>
              </a:rPr>
              <a:t> = </a:t>
            </a:r>
            <a:r>
              <a:rPr lang="en-US" altLang="zh-CN" sz="2000" dirty="0" err="1">
                <a:solidFill>
                  <a:srgbClr val="00B050"/>
                </a:solidFill>
              </a:rPr>
              <a:t>torch.LongTensor</a:t>
            </a:r>
            <a:r>
              <a:rPr lang="en-US" altLang="zh-CN" sz="2000" dirty="0">
                <a:solidFill>
                  <a:srgbClr val="00B050"/>
                </a:solidFill>
              </a:rPr>
              <a:t>(labels)</a:t>
            </a:r>
          </a:p>
        </p:txBody>
      </p:sp>
      <p:sp>
        <p:nvSpPr>
          <p:cNvPr id="6" name="矩形 5">
            <a:extLst>
              <a:ext uri="{FF2B5EF4-FFF2-40B4-BE49-F238E27FC236}">
                <a16:creationId xmlns:a16="http://schemas.microsoft.com/office/drawing/2014/main" id="{FDB814ED-A559-4C21-9D42-CC925EC708CD}"/>
              </a:ext>
            </a:extLst>
          </p:cNvPr>
          <p:cNvSpPr/>
          <p:nvPr/>
        </p:nvSpPr>
        <p:spPr>
          <a:xfrm>
            <a:off x="406816" y="2000826"/>
            <a:ext cx="2159566" cy="430887"/>
          </a:xfrm>
          <a:prstGeom prst="rect">
            <a:avLst/>
          </a:prstGeom>
        </p:spPr>
        <p:txBody>
          <a:bodyPr wrap="none">
            <a:spAutoFit/>
          </a:bodyPr>
          <a:lstStyle/>
          <a:p>
            <a:r>
              <a:rPr lang="zh-CN" altLang="en-US" sz="2200" dirty="0"/>
              <a:t>相关代码如下：</a:t>
            </a:r>
          </a:p>
        </p:txBody>
      </p:sp>
    </p:spTree>
    <p:extLst>
      <p:ext uri="{BB962C8B-B14F-4D97-AF65-F5344CB8AC3E}">
        <p14:creationId xmlns:p14="http://schemas.microsoft.com/office/powerpoint/2010/main" val="35604918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7.1.1  </a:t>
            </a:r>
            <a:r>
              <a:rPr lang="zh-CN" altLang="zh-CN" sz="2800" b="1" dirty="0">
                <a:solidFill>
                  <a:srgbClr val="C00000"/>
                </a:solidFill>
              </a:rPr>
              <a:t>程序代码</a:t>
            </a:r>
          </a:p>
        </p:txBody>
      </p:sp>
      <p:sp>
        <p:nvSpPr>
          <p:cNvPr id="2" name="文本框 1">
            <a:extLst>
              <a:ext uri="{FF2B5EF4-FFF2-40B4-BE49-F238E27FC236}">
                <a16:creationId xmlns:a16="http://schemas.microsoft.com/office/drawing/2014/main" id="{3FD19DC2-30B7-4737-AF6B-4C953CDEC652}"/>
              </a:ext>
            </a:extLst>
          </p:cNvPr>
          <p:cNvSpPr txBox="1"/>
          <p:nvPr/>
        </p:nvSpPr>
        <p:spPr>
          <a:xfrm>
            <a:off x="409204" y="1985690"/>
            <a:ext cx="5021212" cy="4893647"/>
          </a:xfrm>
          <a:prstGeom prst="rect">
            <a:avLst/>
          </a:prstGeom>
          <a:noFill/>
        </p:spPr>
        <p:txBody>
          <a:bodyPr wrap="square" rtlCol="0">
            <a:spAutoFit/>
          </a:bodyPr>
          <a:lstStyle/>
          <a:p>
            <a:pPr>
              <a:spcBef>
                <a:spcPts val="600"/>
              </a:spcBef>
              <a:spcAft>
                <a:spcPts val="600"/>
              </a:spcAft>
            </a:pPr>
            <a:r>
              <a:rPr lang="zh-CN" altLang="en-US" sz="2200" dirty="0"/>
              <a:t>数据有着明显的</a:t>
            </a:r>
            <a:r>
              <a:rPr lang="zh-CN" altLang="en-US" sz="2200" b="1" dirty="0"/>
              <a:t>先后关系</a:t>
            </a:r>
            <a:r>
              <a:rPr lang="zh-CN" altLang="en-US" sz="2200" dirty="0"/>
              <a:t>。而且数据分布很有规律，是一种序列结构的数据。数据的变化趋势如右图：</a:t>
            </a:r>
            <a:endParaRPr lang="en-US" altLang="zh-CN" sz="2200" dirty="0"/>
          </a:p>
          <a:p>
            <a:pPr>
              <a:spcBef>
                <a:spcPts val="600"/>
              </a:spcBef>
              <a:spcAft>
                <a:spcPts val="600"/>
              </a:spcAft>
            </a:pPr>
            <a:endParaRPr lang="en-US" altLang="zh-CN" sz="800" dirty="0"/>
          </a:p>
          <a:p>
            <a:pPr>
              <a:spcBef>
                <a:spcPts val="600"/>
              </a:spcBef>
              <a:spcAft>
                <a:spcPts val="600"/>
              </a:spcAft>
            </a:pPr>
            <a:r>
              <a:rPr lang="zh-CN" altLang="en-US" sz="2200" dirty="0"/>
              <a:t>可以从不同</a:t>
            </a:r>
            <a:r>
              <a:rPr lang="zh-CN" altLang="en-US" sz="2200" b="1" dirty="0"/>
              <a:t>粒度层</a:t>
            </a:r>
            <a:r>
              <a:rPr lang="zh-CN" altLang="en-US" sz="2200" dirty="0"/>
              <a:t>对其进行建模。</a:t>
            </a:r>
            <a:r>
              <a:rPr lang="zh-CN" altLang="en-US" sz="2200" b="1" dirty="0"/>
              <a:t>最细的粒度层</a:t>
            </a:r>
            <a:r>
              <a:rPr lang="zh-CN" altLang="en-US" sz="2200" dirty="0"/>
              <a:t>是以单个数据为单位来研究这类数据变化趋势的预测。</a:t>
            </a:r>
            <a:r>
              <a:rPr lang="zh-CN" altLang="en-US" sz="2200" b="1" dirty="0"/>
              <a:t>中等粒度层</a:t>
            </a:r>
            <a:r>
              <a:rPr lang="zh-CN" altLang="en-US" sz="2200" dirty="0"/>
              <a:t>是以季度为单位，即一共有</a:t>
            </a:r>
            <a:r>
              <a:rPr lang="en-US" altLang="zh-CN" sz="2200" dirty="0"/>
              <a:t>48 </a:t>
            </a:r>
            <a:r>
              <a:rPr lang="zh-CN" altLang="en-US" sz="2200" dirty="0"/>
              <a:t>个季度，每个季度由</a:t>
            </a:r>
            <a:r>
              <a:rPr lang="en-US" altLang="zh-CN" sz="2200" dirty="0"/>
              <a:t>3 </a:t>
            </a:r>
            <a:r>
              <a:rPr lang="zh-CN" altLang="en-US" sz="2200" dirty="0"/>
              <a:t>个数字构成的向量来表示。</a:t>
            </a:r>
            <a:r>
              <a:rPr lang="zh-CN" altLang="en-US" sz="2200" b="1" dirty="0"/>
              <a:t>最粗的粒度层</a:t>
            </a:r>
            <a:r>
              <a:rPr lang="zh-CN" altLang="en-US" sz="2200" dirty="0"/>
              <a:t>是以年为单位，即一共有</a:t>
            </a:r>
            <a:r>
              <a:rPr lang="en-US" altLang="zh-CN" sz="2200" dirty="0"/>
              <a:t>12 </a:t>
            </a:r>
            <a:r>
              <a:rPr lang="zh-CN" altLang="en-US" sz="2200" dirty="0"/>
              <a:t>年。</a:t>
            </a:r>
          </a:p>
          <a:p>
            <a:pPr>
              <a:spcBef>
                <a:spcPts val="600"/>
              </a:spcBef>
              <a:spcAft>
                <a:spcPts val="600"/>
              </a:spcAft>
            </a:pPr>
            <a:endParaRPr lang="zh-CN" altLang="zh-CN" sz="2200" dirty="0"/>
          </a:p>
          <a:p>
            <a:pPr>
              <a:spcBef>
                <a:spcPts val="600"/>
              </a:spcBef>
              <a:spcAft>
                <a:spcPts val="600"/>
              </a:spcAft>
            </a:pPr>
            <a:endParaRPr lang="zh-CN" altLang="zh-CN" sz="2200" dirty="0"/>
          </a:p>
        </p:txBody>
      </p:sp>
      <p:pic>
        <p:nvPicPr>
          <p:cNvPr id="4" name="图片 3">
            <a:extLst>
              <a:ext uri="{FF2B5EF4-FFF2-40B4-BE49-F238E27FC236}">
                <a16:creationId xmlns:a16="http://schemas.microsoft.com/office/drawing/2014/main" id="{6C285AA2-48BD-43AD-AC1A-1F6E6B8E5B96}"/>
              </a:ext>
            </a:extLst>
          </p:cNvPr>
          <p:cNvPicPr>
            <a:picLocks noChangeAspect="1"/>
          </p:cNvPicPr>
          <p:nvPr/>
        </p:nvPicPr>
        <p:blipFill>
          <a:blip r:embed="rId3"/>
          <a:stretch>
            <a:fillRect/>
          </a:stretch>
        </p:blipFill>
        <p:spPr>
          <a:xfrm>
            <a:off x="5644972" y="1909490"/>
            <a:ext cx="5524500" cy="4229100"/>
          </a:xfrm>
          <a:prstGeom prst="rect">
            <a:avLst/>
          </a:prstGeom>
        </p:spPr>
      </p:pic>
    </p:spTree>
    <p:extLst>
      <p:ext uri="{BB962C8B-B14F-4D97-AF65-F5344CB8AC3E}">
        <p14:creationId xmlns:p14="http://schemas.microsoft.com/office/powerpoint/2010/main" val="1308898025"/>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1746F3AD-B707-4CD6-AFCA-C90DBA620C35}"/>
              </a:ext>
            </a:extLst>
          </p:cNvPr>
          <p:cNvSpPr/>
          <p:nvPr/>
        </p:nvSpPr>
        <p:spPr>
          <a:xfrm>
            <a:off x="572488" y="2093640"/>
            <a:ext cx="10617815" cy="1296252"/>
          </a:xfrm>
          <a:prstGeom prst="rect">
            <a:avLst/>
          </a:prstGeom>
        </p:spPr>
        <p:txBody>
          <a:bodyPr wrap="square">
            <a:spAutoFit/>
          </a:bodyPr>
          <a:lstStyle/>
          <a:p>
            <a:pPr>
              <a:lnSpc>
                <a:spcPts val="3200"/>
              </a:lnSpc>
            </a:pPr>
            <a:r>
              <a:rPr lang="zh-CN" altLang="en-US" sz="2200" dirty="0"/>
              <a:t>上面代码得到两个张量：</a:t>
            </a:r>
            <a:r>
              <a:rPr lang="en-US" altLang="zh-CN" sz="2200" dirty="0" err="1"/>
              <a:t>sentences_tensor</a:t>
            </a:r>
            <a:r>
              <a:rPr lang="en-US" altLang="zh-CN" sz="2200" dirty="0"/>
              <a:t> </a:t>
            </a:r>
            <a:r>
              <a:rPr lang="zh-CN" altLang="en-US" sz="2200" dirty="0"/>
              <a:t>和</a:t>
            </a:r>
            <a:r>
              <a:rPr lang="en-US" altLang="zh-CN" sz="2200" dirty="0" err="1"/>
              <a:t>labels_tensor</a:t>
            </a:r>
            <a:r>
              <a:rPr lang="zh-CN" altLang="en-US" sz="2200" dirty="0"/>
              <a:t>，它们的形状分别为</a:t>
            </a:r>
            <a:r>
              <a:rPr lang="en-US" altLang="zh-CN" sz="2200" dirty="0"/>
              <a:t>(4, 4)</a:t>
            </a:r>
            <a:r>
              <a:rPr lang="zh-CN" altLang="en-US" sz="2200" dirty="0"/>
              <a:t>和</a:t>
            </a:r>
            <a:r>
              <a:rPr lang="en-US" altLang="zh-CN" sz="2200" dirty="0"/>
              <a:t>(4)</a:t>
            </a:r>
            <a:r>
              <a:rPr lang="zh-CN" altLang="en-US" sz="2200" dirty="0"/>
              <a:t>。“</a:t>
            </a:r>
            <a:r>
              <a:rPr lang="en-US" altLang="zh-CN" sz="2200" dirty="0"/>
              <a:t>(4, 4)”</a:t>
            </a:r>
            <a:r>
              <a:rPr lang="zh-CN" altLang="en-US" sz="2200" dirty="0"/>
              <a:t>表示有</a:t>
            </a:r>
            <a:r>
              <a:rPr lang="en-US" altLang="zh-CN" sz="2200" dirty="0"/>
              <a:t>4 </a:t>
            </a:r>
            <a:r>
              <a:rPr lang="zh-CN" altLang="en-US" sz="2200" dirty="0"/>
              <a:t>个序列，每个序列中元素个数为</a:t>
            </a:r>
            <a:r>
              <a:rPr lang="en-US" altLang="zh-CN" sz="2200" dirty="0"/>
              <a:t>4</a:t>
            </a:r>
            <a:r>
              <a:rPr lang="zh-CN" altLang="en-US" sz="2200" dirty="0"/>
              <a:t>，“</a:t>
            </a:r>
            <a:r>
              <a:rPr lang="en-US" altLang="zh-CN" sz="2200" dirty="0"/>
              <a:t>(4)”</a:t>
            </a:r>
            <a:r>
              <a:rPr lang="zh-CN" altLang="en-US" sz="2200" dirty="0"/>
              <a:t>表示有</a:t>
            </a:r>
            <a:r>
              <a:rPr lang="en-US" altLang="zh-CN" sz="2200" dirty="0"/>
              <a:t>4 </a:t>
            </a:r>
            <a:r>
              <a:rPr lang="zh-CN" altLang="en-US" sz="2200" dirty="0"/>
              <a:t>个类标记，分别表示各个序列的类属。</a:t>
            </a:r>
            <a:r>
              <a:rPr lang="en-US" altLang="zh-CN" sz="2200" dirty="0" err="1"/>
              <a:t>sentences_tensor</a:t>
            </a:r>
            <a:r>
              <a:rPr lang="en-US" altLang="zh-CN" sz="2200" dirty="0"/>
              <a:t> </a:t>
            </a:r>
            <a:r>
              <a:rPr lang="zh-CN" altLang="en-US" sz="2200" dirty="0"/>
              <a:t>和</a:t>
            </a:r>
            <a:r>
              <a:rPr lang="en-US" altLang="zh-CN" sz="2200" dirty="0" err="1"/>
              <a:t>labels_tensor</a:t>
            </a:r>
            <a:r>
              <a:rPr lang="en-US" altLang="zh-CN" sz="2200" dirty="0"/>
              <a:t> </a:t>
            </a:r>
            <a:r>
              <a:rPr lang="zh-CN" altLang="en-US" sz="2200" dirty="0"/>
              <a:t>的内容分别如下：</a:t>
            </a:r>
          </a:p>
        </p:txBody>
      </p:sp>
      <p:sp>
        <p:nvSpPr>
          <p:cNvPr id="4" name="矩形 3">
            <a:extLst>
              <a:ext uri="{FF2B5EF4-FFF2-40B4-BE49-F238E27FC236}">
                <a16:creationId xmlns:a16="http://schemas.microsoft.com/office/drawing/2014/main" id="{CDDBAD9A-769B-4B2C-AB0A-C2AE559D8F5F}"/>
              </a:ext>
            </a:extLst>
          </p:cNvPr>
          <p:cNvSpPr/>
          <p:nvPr/>
        </p:nvSpPr>
        <p:spPr>
          <a:xfrm>
            <a:off x="787092" y="3584297"/>
            <a:ext cx="6096000" cy="1785104"/>
          </a:xfrm>
          <a:prstGeom prst="rect">
            <a:avLst/>
          </a:prstGeom>
        </p:spPr>
        <p:txBody>
          <a:bodyPr>
            <a:spAutoFit/>
          </a:bodyPr>
          <a:lstStyle/>
          <a:p>
            <a:r>
              <a:rPr lang="en-US" altLang="zh-CN" sz="2200" dirty="0">
                <a:solidFill>
                  <a:srgbClr val="00B050"/>
                </a:solidFill>
              </a:rPr>
              <a:t>tensor([[ 2, 4, 6, 3],</a:t>
            </a:r>
          </a:p>
          <a:p>
            <a:r>
              <a:rPr lang="en-US" altLang="zh-CN" sz="2200" dirty="0">
                <a:solidFill>
                  <a:srgbClr val="00B050"/>
                </a:solidFill>
              </a:rPr>
              <a:t>          [ 0, 10, 5, 8],</a:t>
            </a:r>
          </a:p>
          <a:p>
            <a:r>
              <a:rPr lang="en-US" altLang="zh-CN" sz="2200" dirty="0">
                <a:solidFill>
                  <a:srgbClr val="00B050"/>
                </a:solidFill>
              </a:rPr>
              <a:t>          [ 2, 7, 9, 3],</a:t>
            </a:r>
          </a:p>
          <a:p>
            <a:r>
              <a:rPr lang="en-US" altLang="zh-CN" sz="2200" dirty="0">
                <a:solidFill>
                  <a:srgbClr val="00B050"/>
                </a:solidFill>
              </a:rPr>
              <a:t>          [ 2, 4, 1, 1]])</a:t>
            </a:r>
          </a:p>
          <a:p>
            <a:r>
              <a:rPr lang="en-US" altLang="zh-CN" sz="2200" dirty="0">
                <a:solidFill>
                  <a:srgbClr val="00B050"/>
                </a:solidFill>
              </a:rPr>
              <a:t>tensor([1, 0, 1, 1])</a:t>
            </a:r>
            <a:endParaRPr lang="zh-CN" altLang="en-US" sz="2200" dirty="0">
              <a:solidFill>
                <a:srgbClr val="00B050"/>
              </a:solidFill>
            </a:endParaRPr>
          </a:p>
        </p:txBody>
      </p:sp>
    </p:spTree>
    <p:extLst>
      <p:ext uri="{BB962C8B-B14F-4D97-AF65-F5344CB8AC3E}">
        <p14:creationId xmlns:p14="http://schemas.microsoft.com/office/powerpoint/2010/main" val="1817581184"/>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793FD1A3-27C7-4C46-884D-286A4814C0D8}"/>
              </a:ext>
            </a:extLst>
          </p:cNvPr>
          <p:cNvSpPr/>
          <p:nvPr/>
        </p:nvSpPr>
        <p:spPr>
          <a:xfrm>
            <a:off x="289671" y="1978364"/>
            <a:ext cx="11373594" cy="430887"/>
          </a:xfrm>
          <a:prstGeom prst="rect">
            <a:avLst/>
          </a:prstGeom>
        </p:spPr>
        <p:txBody>
          <a:bodyPr wrap="square">
            <a:spAutoFit/>
          </a:bodyPr>
          <a:lstStyle/>
          <a:p>
            <a:r>
              <a:rPr lang="zh-CN" altLang="en-US" sz="2200" dirty="0"/>
              <a:t>（</a:t>
            </a:r>
            <a:r>
              <a:rPr lang="en-US" altLang="zh-CN" sz="2200" dirty="0"/>
              <a:t>3</a:t>
            </a:r>
            <a:r>
              <a:rPr lang="zh-CN" altLang="en-US" sz="2200" dirty="0"/>
              <a:t>）</a:t>
            </a:r>
            <a:r>
              <a:rPr lang="zh-CN" altLang="en-US" sz="2200" b="1" dirty="0"/>
              <a:t>数据打包：</a:t>
            </a:r>
            <a:r>
              <a:rPr lang="zh-CN" altLang="en-US" sz="2200" dirty="0"/>
              <a:t>对数据进行打包，每包包含</a:t>
            </a:r>
            <a:r>
              <a:rPr lang="en-US" altLang="zh-CN" sz="2200" dirty="0"/>
              <a:t>3 </a:t>
            </a:r>
            <a:r>
              <a:rPr lang="zh-CN" altLang="en-US" sz="2200" dirty="0"/>
              <a:t>个序列。代码如下：</a:t>
            </a:r>
          </a:p>
        </p:txBody>
      </p:sp>
      <p:sp>
        <p:nvSpPr>
          <p:cNvPr id="3" name="矩形 2">
            <a:extLst>
              <a:ext uri="{FF2B5EF4-FFF2-40B4-BE49-F238E27FC236}">
                <a16:creationId xmlns:a16="http://schemas.microsoft.com/office/drawing/2014/main" id="{63ED35AB-6C9E-472B-9C92-37D90D4C750F}"/>
              </a:ext>
            </a:extLst>
          </p:cNvPr>
          <p:cNvSpPr/>
          <p:nvPr/>
        </p:nvSpPr>
        <p:spPr>
          <a:xfrm>
            <a:off x="545403" y="2553781"/>
            <a:ext cx="9900557" cy="769441"/>
          </a:xfrm>
          <a:prstGeom prst="rect">
            <a:avLst/>
          </a:prstGeom>
        </p:spPr>
        <p:txBody>
          <a:bodyPr wrap="square">
            <a:spAutoFit/>
          </a:bodyPr>
          <a:lstStyle/>
          <a:p>
            <a:r>
              <a:rPr lang="en-US" altLang="zh-CN" sz="2200" dirty="0">
                <a:solidFill>
                  <a:srgbClr val="00B050"/>
                </a:solidFill>
              </a:rPr>
              <a:t>dataset = </a:t>
            </a:r>
            <a:r>
              <a:rPr lang="en-US" altLang="zh-CN" sz="2200" dirty="0" err="1">
                <a:solidFill>
                  <a:srgbClr val="00B050"/>
                </a:solidFill>
              </a:rPr>
              <a:t>TensorDataset</a:t>
            </a:r>
            <a:r>
              <a:rPr lang="en-US" altLang="zh-CN" sz="2200" dirty="0">
                <a:solidFill>
                  <a:srgbClr val="00B050"/>
                </a:solidFill>
              </a:rPr>
              <a:t>(</a:t>
            </a:r>
            <a:r>
              <a:rPr lang="en-US" altLang="zh-CN" sz="2200" dirty="0" err="1">
                <a:solidFill>
                  <a:srgbClr val="00B050"/>
                </a:solidFill>
              </a:rPr>
              <a:t>sentences_tensor</a:t>
            </a:r>
            <a:r>
              <a:rPr lang="en-US" altLang="zh-CN" sz="2200" dirty="0">
                <a:solidFill>
                  <a:srgbClr val="00B050"/>
                </a:solidFill>
              </a:rPr>
              <a:t>, </a:t>
            </a:r>
            <a:r>
              <a:rPr lang="en-US" altLang="zh-CN" sz="2200" dirty="0" err="1">
                <a:solidFill>
                  <a:srgbClr val="00B050"/>
                </a:solidFill>
              </a:rPr>
              <a:t>labels_tensor</a:t>
            </a:r>
            <a:r>
              <a:rPr lang="en-US" altLang="zh-CN" sz="2200" dirty="0">
                <a:solidFill>
                  <a:srgbClr val="00B050"/>
                </a:solidFill>
              </a:rPr>
              <a:t>)</a:t>
            </a:r>
          </a:p>
          <a:p>
            <a:r>
              <a:rPr lang="en-US" altLang="zh-CN" sz="2200" dirty="0" err="1">
                <a:solidFill>
                  <a:srgbClr val="00B050"/>
                </a:solidFill>
              </a:rPr>
              <a:t>dataloader</a:t>
            </a:r>
            <a:r>
              <a:rPr lang="en-US" altLang="zh-CN" sz="2200" dirty="0">
                <a:solidFill>
                  <a:srgbClr val="00B050"/>
                </a:solidFill>
              </a:rPr>
              <a:t> = </a:t>
            </a:r>
            <a:r>
              <a:rPr lang="en-US" altLang="zh-CN" sz="2200" dirty="0" err="1">
                <a:solidFill>
                  <a:srgbClr val="00B050"/>
                </a:solidFill>
              </a:rPr>
              <a:t>DataLoader</a:t>
            </a:r>
            <a:r>
              <a:rPr lang="en-US" altLang="zh-CN" sz="2200" dirty="0">
                <a:solidFill>
                  <a:srgbClr val="00B050"/>
                </a:solidFill>
              </a:rPr>
              <a:t>(dataset=dataset, </a:t>
            </a:r>
            <a:r>
              <a:rPr lang="en-US" altLang="zh-CN" sz="2200" dirty="0" err="1">
                <a:solidFill>
                  <a:srgbClr val="00B050"/>
                </a:solidFill>
              </a:rPr>
              <a:t>batch_size</a:t>
            </a:r>
            <a:r>
              <a:rPr lang="en-US" altLang="zh-CN" sz="2200" dirty="0">
                <a:solidFill>
                  <a:srgbClr val="00B050"/>
                </a:solidFill>
              </a:rPr>
              <a:t>=3, shuffle=True)</a:t>
            </a:r>
            <a:endParaRPr lang="zh-CN" altLang="en-US" sz="2200" dirty="0">
              <a:solidFill>
                <a:srgbClr val="00B050"/>
              </a:solidFill>
            </a:endParaRPr>
          </a:p>
        </p:txBody>
      </p:sp>
      <p:sp>
        <p:nvSpPr>
          <p:cNvPr id="4" name="矩形 3">
            <a:extLst>
              <a:ext uri="{FF2B5EF4-FFF2-40B4-BE49-F238E27FC236}">
                <a16:creationId xmlns:a16="http://schemas.microsoft.com/office/drawing/2014/main" id="{E7DFBB94-9BD6-4449-9F3C-C4C6B363DF32}"/>
              </a:ext>
            </a:extLst>
          </p:cNvPr>
          <p:cNvSpPr/>
          <p:nvPr/>
        </p:nvSpPr>
        <p:spPr>
          <a:xfrm>
            <a:off x="423820" y="3633142"/>
            <a:ext cx="11105295" cy="1631216"/>
          </a:xfrm>
          <a:prstGeom prst="rect">
            <a:avLst/>
          </a:prstGeom>
        </p:spPr>
        <p:txBody>
          <a:bodyPr wrap="square">
            <a:spAutoFit/>
          </a:bodyPr>
          <a:lstStyle/>
          <a:p>
            <a:r>
              <a:rPr lang="zh-CN" altLang="en-US" sz="2200" dirty="0"/>
              <a:t>由于总共只有</a:t>
            </a:r>
            <a:r>
              <a:rPr lang="en-US" altLang="zh-CN" sz="2200" dirty="0"/>
              <a:t>4 </a:t>
            </a:r>
            <a:r>
              <a:rPr lang="zh-CN" altLang="en-US" sz="2200" dirty="0"/>
              <a:t>个序列（句子），因此有一个包有</a:t>
            </a:r>
            <a:r>
              <a:rPr lang="en-US" altLang="zh-CN" sz="2200" dirty="0"/>
              <a:t>3 </a:t>
            </a:r>
            <a:r>
              <a:rPr lang="zh-CN" altLang="en-US" sz="2200" dirty="0"/>
              <a:t>个序列，另一个包只有</a:t>
            </a:r>
            <a:r>
              <a:rPr lang="en-US" altLang="zh-CN" sz="2200" dirty="0"/>
              <a:t>1 </a:t>
            </a:r>
            <a:r>
              <a:rPr lang="zh-CN" altLang="en-US" sz="2200" dirty="0"/>
              <a:t>个序列。</a:t>
            </a:r>
            <a:endParaRPr lang="en-US" altLang="zh-CN" sz="2200" dirty="0"/>
          </a:p>
          <a:p>
            <a:endParaRPr lang="en-US" altLang="zh-CN" sz="1200" dirty="0"/>
          </a:p>
          <a:p>
            <a:r>
              <a:rPr lang="zh-CN" altLang="en-US" sz="2200" dirty="0"/>
              <a:t>（</a:t>
            </a:r>
            <a:r>
              <a:rPr lang="en-US" altLang="zh-CN" sz="2200" dirty="0"/>
              <a:t>4</a:t>
            </a:r>
            <a:r>
              <a:rPr lang="zh-CN" altLang="en-US" sz="2200" dirty="0"/>
              <a:t>）</a:t>
            </a:r>
            <a:r>
              <a:rPr lang="zh-CN" altLang="en-US" sz="2200" b="1" dirty="0"/>
              <a:t>定义词嵌入向量空间：</a:t>
            </a:r>
            <a:r>
              <a:rPr lang="zh-CN" altLang="en-US" sz="2200" dirty="0"/>
              <a:t>为词表中每一个索引（整数）定义一个长度固定为</a:t>
            </a:r>
            <a:r>
              <a:rPr lang="en-US" altLang="zh-CN" sz="2200" dirty="0"/>
              <a:t>20</a:t>
            </a:r>
            <a:r>
              <a:rPr lang="zh-CN" altLang="en-US" sz="2200" dirty="0"/>
              <a:t>（也可以设置为</a:t>
            </a:r>
            <a:r>
              <a:rPr lang="en-US" altLang="zh-CN" sz="2200" dirty="0"/>
              <a:t>40 </a:t>
            </a:r>
            <a:r>
              <a:rPr lang="zh-CN" altLang="en-US" sz="2200" dirty="0"/>
              <a:t>等，看问题的复杂性而定）的向量，所有这些向量便构成了词嵌入向量空间。这需要定义嵌入层来实现，关键代码如下：</a:t>
            </a:r>
          </a:p>
        </p:txBody>
      </p:sp>
      <p:sp>
        <p:nvSpPr>
          <p:cNvPr id="7" name="矩形 6">
            <a:extLst>
              <a:ext uri="{FF2B5EF4-FFF2-40B4-BE49-F238E27FC236}">
                <a16:creationId xmlns:a16="http://schemas.microsoft.com/office/drawing/2014/main" id="{39FFF6B7-FB2E-415D-8145-5754A0FE6608}"/>
              </a:ext>
            </a:extLst>
          </p:cNvPr>
          <p:cNvSpPr/>
          <p:nvPr/>
        </p:nvSpPr>
        <p:spPr>
          <a:xfrm>
            <a:off x="516097" y="5574278"/>
            <a:ext cx="11147168" cy="430887"/>
          </a:xfrm>
          <a:prstGeom prst="rect">
            <a:avLst/>
          </a:prstGeom>
        </p:spPr>
        <p:txBody>
          <a:bodyPr wrap="square">
            <a:spAutoFit/>
          </a:bodyPr>
          <a:lstStyle/>
          <a:p>
            <a:r>
              <a:rPr lang="en-US" altLang="zh-CN" sz="2200" dirty="0" err="1">
                <a:solidFill>
                  <a:srgbClr val="00B050"/>
                </a:solidFill>
              </a:rPr>
              <a:t>self.embedding</a:t>
            </a:r>
            <a:r>
              <a:rPr lang="en-US" altLang="zh-CN" sz="2200" dirty="0">
                <a:solidFill>
                  <a:srgbClr val="00B050"/>
                </a:solidFill>
              </a:rPr>
              <a:t> = </a:t>
            </a:r>
            <a:r>
              <a:rPr lang="en-US" altLang="zh-CN" sz="2200" dirty="0" err="1">
                <a:solidFill>
                  <a:srgbClr val="00B050"/>
                </a:solidFill>
              </a:rPr>
              <a:t>nn.Embedding</a:t>
            </a:r>
            <a:r>
              <a:rPr lang="en-US" altLang="zh-CN" sz="2200" dirty="0">
                <a:solidFill>
                  <a:srgbClr val="00B050"/>
                </a:solidFill>
              </a:rPr>
              <a:t>(</a:t>
            </a:r>
            <a:r>
              <a:rPr lang="en-US" altLang="zh-CN" sz="2200" dirty="0" err="1">
                <a:solidFill>
                  <a:srgbClr val="00B050"/>
                </a:solidFill>
              </a:rPr>
              <a:t>len</a:t>
            </a:r>
            <a:r>
              <a:rPr lang="en-US" altLang="zh-CN" sz="2200" dirty="0">
                <a:solidFill>
                  <a:srgbClr val="00B050"/>
                </a:solidFill>
              </a:rPr>
              <a:t>(vocab_word2index), 20) #</a:t>
            </a:r>
            <a:r>
              <a:rPr lang="zh-CN" altLang="en-US" sz="2200" dirty="0">
                <a:solidFill>
                  <a:srgbClr val="00B050"/>
                </a:solidFill>
              </a:rPr>
              <a:t>也可以设置宽度为</a:t>
            </a:r>
            <a:r>
              <a:rPr lang="en-US" altLang="zh-CN" sz="2200" dirty="0">
                <a:solidFill>
                  <a:srgbClr val="00B050"/>
                </a:solidFill>
              </a:rPr>
              <a:t>40 </a:t>
            </a:r>
            <a:r>
              <a:rPr lang="zh-CN" altLang="en-US" sz="2200" dirty="0">
                <a:solidFill>
                  <a:srgbClr val="00B050"/>
                </a:solidFill>
              </a:rPr>
              <a:t>等</a:t>
            </a:r>
          </a:p>
        </p:txBody>
      </p:sp>
    </p:spTree>
    <p:extLst>
      <p:ext uri="{BB962C8B-B14F-4D97-AF65-F5344CB8AC3E}">
        <p14:creationId xmlns:p14="http://schemas.microsoft.com/office/powerpoint/2010/main" val="3960304954"/>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FDF66FB7-14F4-4547-81B4-72246BA7E968}"/>
              </a:ext>
            </a:extLst>
          </p:cNvPr>
          <p:cNvSpPr/>
          <p:nvPr/>
        </p:nvSpPr>
        <p:spPr>
          <a:xfrm>
            <a:off x="386637" y="1923314"/>
            <a:ext cx="11805363" cy="1969770"/>
          </a:xfrm>
          <a:prstGeom prst="rect">
            <a:avLst/>
          </a:prstGeom>
        </p:spPr>
        <p:txBody>
          <a:bodyPr wrap="square">
            <a:spAutoFit/>
          </a:bodyPr>
          <a:lstStyle/>
          <a:p>
            <a:r>
              <a:rPr lang="zh-CN" altLang="en-US" sz="2200" dirty="0"/>
              <a:t>其中， </a:t>
            </a:r>
            <a:r>
              <a:rPr lang="en-US" altLang="zh-CN" sz="2200" dirty="0" err="1"/>
              <a:t>nn.Embedding</a:t>
            </a:r>
            <a:r>
              <a:rPr lang="en-US" altLang="zh-CN" sz="2200" dirty="0"/>
              <a:t> </a:t>
            </a:r>
            <a:r>
              <a:rPr lang="zh-CN" altLang="en-US" sz="2200" dirty="0"/>
              <a:t>是</a:t>
            </a:r>
            <a:r>
              <a:rPr lang="en-US" altLang="zh-CN" sz="2200" dirty="0" err="1"/>
              <a:t>nn</a:t>
            </a:r>
            <a:r>
              <a:rPr lang="en-US" altLang="zh-CN" sz="2200" dirty="0"/>
              <a:t> </a:t>
            </a:r>
            <a:r>
              <a:rPr lang="zh-CN" altLang="en-US" sz="2200" dirty="0"/>
              <a:t>模块提供的</a:t>
            </a:r>
            <a:r>
              <a:rPr lang="en-US" altLang="zh-CN" sz="2200" dirty="0"/>
              <a:t>API </a:t>
            </a:r>
            <a:r>
              <a:rPr lang="zh-CN" altLang="en-US" sz="2200" dirty="0"/>
              <a:t>。它实际上是创建了高度为</a:t>
            </a:r>
            <a:r>
              <a:rPr lang="en-US" altLang="zh-CN" sz="2200" dirty="0" err="1"/>
              <a:t>len</a:t>
            </a:r>
            <a:r>
              <a:rPr lang="en-US" altLang="zh-CN" sz="2200" dirty="0"/>
              <a:t>(vocab_word2index)</a:t>
            </a:r>
            <a:r>
              <a:rPr lang="zh-CN" altLang="en-US" sz="2200" dirty="0"/>
              <a:t>、宽度为</a:t>
            </a:r>
            <a:r>
              <a:rPr lang="en-US" altLang="zh-CN" sz="2200" dirty="0"/>
              <a:t>20 </a:t>
            </a:r>
            <a:r>
              <a:rPr lang="zh-CN" altLang="en-US" sz="2200" dirty="0"/>
              <a:t>的二维实数矩阵。矩阵中的初始数据是随机初始化而形成的。也可以利用</a:t>
            </a:r>
            <a:r>
              <a:rPr lang="en-US" altLang="zh-CN" sz="2200" dirty="0"/>
              <a:t>Word2vec </a:t>
            </a:r>
            <a:r>
              <a:rPr lang="zh-CN" altLang="en-US" sz="2200" dirty="0"/>
              <a:t>等工具来初始化该矩阵，这实际上相当于应用知识迁移的方法。</a:t>
            </a:r>
            <a:endParaRPr lang="en-US" altLang="zh-CN" sz="2200" dirty="0"/>
          </a:p>
          <a:p>
            <a:endParaRPr lang="en-US" altLang="zh-CN" sz="1200" dirty="0"/>
          </a:p>
          <a:p>
            <a:r>
              <a:rPr lang="zh-CN" altLang="en-US" sz="2200" dirty="0"/>
              <a:t>例如，假设已有训练好的初始数据保存在同尺寸的张量</a:t>
            </a:r>
            <a:r>
              <a:rPr lang="en-US" altLang="zh-CN" sz="2200" dirty="0" err="1"/>
              <a:t>pretrained_weight</a:t>
            </a:r>
            <a:r>
              <a:rPr lang="en-US" altLang="zh-CN" sz="2200" dirty="0"/>
              <a:t> </a:t>
            </a:r>
            <a:r>
              <a:rPr lang="zh-CN" altLang="en-US" sz="2200" dirty="0"/>
              <a:t>中，则可以用下列语句将这些数据复制到该矩阵中（作为初始化数据）：</a:t>
            </a:r>
          </a:p>
        </p:txBody>
      </p:sp>
      <p:sp>
        <p:nvSpPr>
          <p:cNvPr id="4" name="矩形 3">
            <a:extLst>
              <a:ext uri="{FF2B5EF4-FFF2-40B4-BE49-F238E27FC236}">
                <a16:creationId xmlns:a16="http://schemas.microsoft.com/office/drawing/2014/main" id="{DE206F34-D02A-47DC-BF41-852E25028E12}"/>
              </a:ext>
            </a:extLst>
          </p:cNvPr>
          <p:cNvSpPr/>
          <p:nvPr/>
        </p:nvSpPr>
        <p:spPr>
          <a:xfrm>
            <a:off x="497843" y="4041204"/>
            <a:ext cx="10593355" cy="769441"/>
          </a:xfrm>
          <a:prstGeom prst="rect">
            <a:avLst/>
          </a:prstGeom>
        </p:spPr>
        <p:txBody>
          <a:bodyPr wrap="square">
            <a:spAutoFit/>
          </a:bodyPr>
          <a:lstStyle/>
          <a:p>
            <a:r>
              <a:rPr lang="en-US" altLang="zh-CN" sz="2200" dirty="0">
                <a:solidFill>
                  <a:srgbClr val="00B050"/>
                </a:solidFill>
              </a:rPr>
              <a:t>#</a:t>
            </a:r>
            <a:r>
              <a:rPr lang="en-US" altLang="zh-CN" sz="2200" dirty="0" err="1">
                <a:solidFill>
                  <a:srgbClr val="00B050"/>
                </a:solidFill>
              </a:rPr>
              <a:t>pretrained_weight</a:t>
            </a:r>
            <a:r>
              <a:rPr lang="en-US" altLang="zh-CN" sz="2200" dirty="0">
                <a:solidFill>
                  <a:srgbClr val="00B050"/>
                </a:solidFill>
              </a:rPr>
              <a:t> = </a:t>
            </a:r>
            <a:r>
              <a:rPr lang="en-US" altLang="zh-CN" sz="2200" dirty="0" err="1">
                <a:solidFill>
                  <a:srgbClr val="00B050"/>
                </a:solidFill>
              </a:rPr>
              <a:t>torch.randn</a:t>
            </a:r>
            <a:r>
              <a:rPr lang="en-US" altLang="zh-CN" sz="2200" dirty="0">
                <a:solidFill>
                  <a:srgbClr val="00B050"/>
                </a:solidFill>
              </a:rPr>
              <a:t>(</a:t>
            </a:r>
            <a:r>
              <a:rPr lang="en-US" altLang="zh-CN" sz="2200" dirty="0" err="1">
                <a:solidFill>
                  <a:srgbClr val="00B050"/>
                </a:solidFill>
              </a:rPr>
              <a:t>len</a:t>
            </a:r>
            <a:r>
              <a:rPr lang="en-US" altLang="zh-CN" sz="2200" dirty="0">
                <a:solidFill>
                  <a:srgbClr val="00B050"/>
                </a:solidFill>
              </a:rPr>
              <a:t>(vocab_word2index), 20) #</a:t>
            </a:r>
            <a:r>
              <a:rPr lang="zh-CN" altLang="en-US" sz="2200" dirty="0">
                <a:solidFill>
                  <a:srgbClr val="00B050"/>
                </a:solidFill>
              </a:rPr>
              <a:t>模拟训练好的数据</a:t>
            </a:r>
          </a:p>
          <a:p>
            <a:r>
              <a:rPr lang="en-US" altLang="zh-CN" sz="2200" dirty="0" err="1">
                <a:solidFill>
                  <a:srgbClr val="00B050"/>
                </a:solidFill>
              </a:rPr>
              <a:t>self.embedding.weight.data.copy</a:t>
            </a:r>
            <a:r>
              <a:rPr lang="en-US" altLang="zh-CN" sz="2200" dirty="0">
                <a:solidFill>
                  <a:srgbClr val="00B050"/>
                </a:solidFill>
              </a:rPr>
              <a:t>_(</a:t>
            </a:r>
            <a:r>
              <a:rPr lang="en-US" altLang="zh-CN" sz="2200" dirty="0" err="1">
                <a:solidFill>
                  <a:srgbClr val="00B050"/>
                </a:solidFill>
              </a:rPr>
              <a:t>pretrained_weight</a:t>
            </a:r>
            <a:r>
              <a:rPr lang="en-US" altLang="zh-CN" sz="2200" dirty="0">
                <a:solidFill>
                  <a:srgbClr val="00B050"/>
                </a:solidFill>
              </a:rPr>
              <a:t>)</a:t>
            </a:r>
            <a:endParaRPr lang="zh-CN" altLang="en-US" sz="2200" dirty="0">
              <a:solidFill>
                <a:srgbClr val="00B050"/>
              </a:solidFill>
            </a:endParaRPr>
          </a:p>
        </p:txBody>
      </p:sp>
      <p:sp>
        <p:nvSpPr>
          <p:cNvPr id="6" name="矩形 5">
            <a:extLst>
              <a:ext uri="{FF2B5EF4-FFF2-40B4-BE49-F238E27FC236}">
                <a16:creationId xmlns:a16="http://schemas.microsoft.com/office/drawing/2014/main" id="{2984156D-B3B4-4BC4-BB9E-4D8AEF470D9F}"/>
              </a:ext>
            </a:extLst>
          </p:cNvPr>
          <p:cNvSpPr/>
          <p:nvPr/>
        </p:nvSpPr>
        <p:spPr>
          <a:xfrm>
            <a:off x="468083" y="4958766"/>
            <a:ext cx="11498425" cy="1446550"/>
          </a:xfrm>
          <a:prstGeom prst="rect">
            <a:avLst/>
          </a:prstGeom>
        </p:spPr>
        <p:txBody>
          <a:bodyPr wrap="square">
            <a:spAutoFit/>
          </a:bodyPr>
          <a:lstStyle/>
          <a:p>
            <a:r>
              <a:rPr lang="zh-CN" altLang="en-US" sz="2200" dirty="0"/>
              <a:t>张量</a:t>
            </a:r>
            <a:r>
              <a:rPr lang="en-US" altLang="zh-CN" sz="2200" dirty="0" err="1"/>
              <a:t>sentences_tensor</a:t>
            </a:r>
            <a:r>
              <a:rPr lang="en-US" altLang="zh-CN" sz="2200" dirty="0"/>
              <a:t> </a:t>
            </a:r>
            <a:r>
              <a:rPr lang="zh-CN" altLang="en-US" sz="2200" dirty="0"/>
              <a:t>中的索引（正整数）正是该矩阵的行下标值，或者说，正是通过该下标值将各个词和矩阵中的行向量关联起来。需要注意的是，该矩阵中的参数跟网络权值参数一样，在训练过程中不断得到更新和优化，直到训练过程结束（收敛）后，这种更新才中止。此时，每一个行向量就成为相应词的向量表示。</a:t>
            </a:r>
          </a:p>
        </p:txBody>
      </p:sp>
    </p:spTree>
    <p:extLst>
      <p:ext uri="{BB962C8B-B14F-4D97-AF65-F5344CB8AC3E}">
        <p14:creationId xmlns:p14="http://schemas.microsoft.com/office/powerpoint/2010/main" val="386464938"/>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2CAB41A7-BACA-43BD-9044-2EAE97C436D7}"/>
              </a:ext>
            </a:extLst>
          </p:cNvPr>
          <p:cNvSpPr/>
          <p:nvPr/>
        </p:nvSpPr>
        <p:spPr>
          <a:xfrm>
            <a:off x="289670" y="1899235"/>
            <a:ext cx="11902329" cy="430887"/>
          </a:xfrm>
          <a:prstGeom prst="rect">
            <a:avLst/>
          </a:prstGeom>
        </p:spPr>
        <p:txBody>
          <a:bodyPr wrap="square">
            <a:spAutoFit/>
          </a:bodyPr>
          <a:lstStyle/>
          <a:p>
            <a:r>
              <a:rPr lang="zh-CN" altLang="en-US" sz="2200" dirty="0"/>
              <a:t>嵌入向量空间需要和</a:t>
            </a:r>
            <a:r>
              <a:rPr lang="en-US" altLang="zh-CN" sz="2200" dirty="0"/>
              <a:t>LSTM </a:t>
            </a:r>
            <a:r>
              <a:rPr lang="zh-CN" altLang="en-US" sz="2200" dirty="0"/>
              <a:t>一起训练，因此它们一般放在一个类当中。这里类的定义如下：</a:t>
            </a:r>
          </a:p>
        </p:txBody>
      </p:sp>
      <p:sp>
        <p:nvSpPr>
          <p:cNvPr id="3" name="矩形 2">
            <a:extLst>
              <a:ext uri="{FF2B5EF4-FFF2-40B4-BE49-F238E27FC236}">
                <a16:creationId xmlns:a16="http://schemas.microsoft.com/office/drawing/2014/main" id="{CA008332-39B5-4CA1-BB0D-600B8C22B4C5}"/>
              </a:ext>
            </a:extLst>
          </p:cNvPr>
          <p:cNvSpPr/>
          <p:nvPr/>
        </p:nvSpPr>
        <p:spPr>
          <a:xfrm>
            <a:off x="409203" y="2422455"/>
            <a:ext cx="11134530" cy="3693319"/>
          </a:xfrm>
          <a:prstGeom prst="rect">
            <a:avLst/>
          </a:prstGeom>
        </p:spPr>
        <p:txBody>
          <a:bodyPr wrap="square">
            <a:spAutoFit/>
          </a:bodyPr>
          <a:lstStyle/>
          <a:p>
            <a:r>
              <a:rPr lang="en-US" altLang="zh-CN" dirty="0">
                <a:solidFill>
                  <a:srgbClr val="00B050"/>
                </a:solidFill>
              </a:rPr>
              <a:t>class Model(</a:t>
            </a:r>
            <a:r>
              <a:rPr lang="en-US" altLang="zh-CN" dirty="0" err="1">
                <a:solidFill>
                  <a:srgbClr val="00B050"/>
                </a:solidFill>
              </a:rPr>
              <a:t>nn.Module</a:t>
            </a:r>
            <a:r>
              <a:rPr lang="en-US" altLang="zh-CN" dirty="0">
                <a:solidFill>
                  <a:srgbClr val="00B050"/>
                </a:solidFill>
              </a:rPr>
              <a:t>):  </a:t>
            </a:r>
          </a:p>
          <a:p>
            <a:r>
              <a:rPr lang="en-US" altLang="zh-CN" dirty="0">
                <a:solidFill>
                  <a:srgbClr val="00B050"/>
                </a:solidFill>
              </a:rPr>
              <a:t>      def __</a:t>
            </a:r>
            <a:r>
              <a:rPr lang="en-US" altLang="zh-CN" dirty="0" err="1">
                <a:solidFill>
                  <a:srgbClr val="00B050"/>
                </a:solidFill>
              </a:rPr>
              <a:t>init</a:t>
            </a:r>
            <a:r>
              <a:rPr lang="en-US" altLang="zh-CN" dirty="0">
                <a:solidFill>
                  <a:srgbClr val="00B050"/>
                </a:solidFill>
              </a:rPr>
              <a:t>__(self):  </a:t>
            </a:r>
          </a:p>
          <a:p>
            <a:r>
              <a:rPr lang="en-US" altLang="zh-CN" dirty="0">
                <a:solidFill>
                  <a:srgbClr val="00B050"/>
                </a:solidFill>
              </a:rPr>
              <a:t>           super(Model, self).__</a:t>
            </a:r>
            <a:r>
              <a:rPr lang="en-US" altLang="zh-CN" dirty="0" err="1">
                <a:solidFill>
                  <a:srgbClr val="00B050"/>
                </a:solidFill>
              </a:rPr>
              <a:t>init</a:t>
            </a:r>
            <a:r>
              <a:rPr lang="en-US" altLang="zh-CN" dirty="0">
                <a:solidFill>
                  <a:srgbClr val="00B050"/>
                </a:solidFill>
              </a:rPr>
              <a:t>__()  </a:t>
            </a:r>
          </a:p>
          <a:p>
            <a:r>
              <a:rPr lang="en-US" altLang="zh-CN" dirty="0">
                <a:solidFill>
                  <a:srgbClr val="00B050"/>
                </a:solidFill>
              </a:rPr>
              <a:t>           </a:t>
            </a:r>
            <a:r>
              <a:rPr lang="en-US" altLang="zh-CN" dirty="0" err="1">
                <a:solidFill>
                  <a:srgbClr val="00B050"/>
                </a:solidFill>
              </a:rPr>
              <a:t>self.embedding</a:t>
            </a:r>
            <a:r>
              <a:rPr lang="en-US" altLang="zh-CN" dirty="0">
                <a:solidFill>
                  <a:srgbClr val="00B050"/>
                </a:solidFill>
              </a:rPr>
              <a:t> = </a:t>
            </a:r>
            <a:r>
              <a:rPr lang="en-US" altLang="zh-CN" dirty="0" err="1">
                <a:solidFill>
                  <a:srgbClr val="00B050"/>
                </a:solidFill>
              </a:rPr>
              <a:t>nn.Embedding</a:t>
            </a:r>
            <a:r>
              <a:rPr lang="en-US" altLang="zh-CN" dirty="0">
                <a:solidFill>
                  <a:srgbClr val="00B050"/>
                </a:solidFill>
              </a:rPr>
              <a:t>(</a:t>
            </a:r>
            <a:r>
              <a:rPr lang="en-US" altLang="zh-CN" dirty="0" err="1">
                <a:solidFill>
                  <a:srgbClr val="00B050"/>
                </a:solidFill>
              </a:rPr>
              <a:t>len</a:t>
            </a:r>
            <a:r>
              <a:rPr lang="en-US" altLang="zh-CN" dirty="0">
                <a:solidFill>
                  <a:srgbClr val="00B050"/>
                </a:solidFill>
              </a:rPr>
              <a:t>(vocab_word2index), 20) #</a:t>
            </a:r>
            <a:r>
              <a:rPr lang="zh-CN" altLang="en-US" dirty="0">
                <a:solidFill>
                  <a:srgbClr val="00B050"/>
                </a:solidFill>
              </a:rPr>
              <a:t>嵌入层  </a:t>
            </a:r>
          </a:p>
          <a:p>
            <a:r>
              <a:rPr lang="en-US" altLang="zh-CN" dirty="0">
                <a:solidFill>
                  <a:srgbClr val="00B050"/>
                </a:solidFill>
              </a:rPr>
              <a:t>           </a:t>
            </a:r>
            <a:r>
              <a:rPr lang="en-US" altLang="zh-CN" dirty="0" err="1">
                <a:solidFill>
                  <a:srgbClr val="00B050"/>
                </a:solidFill>
              </a:rPr>
              <a:t>self.lstm</a:t>
            </a:r>
            <a:r>
              <a:rPr lang="en-US" altLang="zh-CN" dirty="0">
                <a:solidFill>
                  <a:srgbClr val="00B050"/>
                </a:solidFill>
              </a:rPr>
              <a:t> = </a:t>
            </a:r>
            <a:r>
              <a:rPr lang="en-US" altLang="zh-CN" dirty="0" err="1">
                <a:solidFill>
                  <a:srgbClr val="00B050"/>
                </a:solidFill>
              </a:rPr>
              <a:t>nn.LSTM</a:t>
            </a:r>
            <a:r>
              <a:rPr lang="en-US" altLang="zh-CN" dirty="0">
                <a:solidFill>
                  <a:srgbClr val="00B050"/>
                </a:solidFill>
              </a:rPr>
              <a:t>(</a:t>
            </a:r>
            <a:r>
              <a:rPr lang="en-US" altLang="zh-CN" dirty="0" err="1">
                <a:solidFill>
                  <a:srgbClr val="00B050"/>
                </a:solidFill>
              </a:rPr>
              <a:t>input_size</a:t>
            </a:r>
            <a:r>
              <a:rPr lang="en-US" altLang="zh-CN" dirty="0">
                <a:solidFill>
                  <a:srgbClr val="00B050"/>
                </a:solidFill>
              </a:rPr>
              <a:t>=20, </a:t>
            </a:r>
            <a:r>
              <a:rPr lang="en-US" altLang="zh-CN" dirty="0" err="1">
                <a:solidFill>
                  <a:srgbClr val="00B050"/>
                </a:solidFill>
              </a:rPr>
              <a:t>hidden_size</a:t>
            </a:r>
            <a:r>
              <a:rPr lang="en-US" altLang="zh-CN" dirty="0">
                <a:solidFill>
                  <a:srgbClr val="00B050"/>
                </a:solidFill>
              </a:rPr>
              <a:t>=28, </a:t>
            </a:r>
            <a:r>
              <a:rPr lang="en-US" altLang="zh-CN" dirty="0" err="1">
                <a:solidFill>
                  <a:srgbClr val="00B050"/>
                </a:solidFill>
              </a:rPr>
              <a:t>num_layers</a:t>
            </a:r>
            <a:r>
              <a:rPr lang="en-US" altLang="zh-CN" dirty="0">
                <a:solidFill>
                  <a:srgbClr val="00B050"/>
                </a:solidFill>
              </a:rPr>
              <a:t> = 1,  </a:t>
            </a:r>
          </a:p>
          <a:p>
            <a:r>
              <a:rPr lang="en-US" altLang="zh-CN" dirty="0">
                <a:solidFill>
                  <a:srgbClr val="00B050"/>
                </a:solidFill>
              </a:rPr>
              <a:t>           </a:t>
            </a:r>
            <a:r>
              <a:rPr lang="en-US" altLang="zh-CN" dirty="0" err="1">
                <a:solidFill>
                  <a:srgbClr val="00B050"/>
                </a:solidFill>
              </a:rPr>
              <a:t>batch_first</a:t>
            </a:r>
            <a:r>
              <a:rPr lang="en-US" altLang="zh-CN" dirty="0">
                <a:solidFill>
                  <a:srgbClr val="00B050"/>
                </a:solidFill>
              </a:rPr>
              <a:t> = False, bidirectional = False, bias = True)  </a:t>
            </a:r>
          </a:p>
          <a:p>
            <a:r>
              <a:rPr lang="en-US" altLang="zh-CN" dirty="0">
                <a:solidFill>
                  <a:srgbClr val="00B050"/>
                </a:solidFill>
              </a:rPr>
              <a:t>           </a:t>
            </a:r>
            <a:r>
              <a:rPr lang="en-US" altLang="zh-CN" dirty="0" err="1">
                <a:solidFill>
                  <a:srgbClr val="00B050"/>
                </a:solidFill>
              </a:rPr>
              <a:t>self.fc</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(28, 2)  </a:t>
            </a:r>
          </a:p>
          <a:p>
            <a:r>
              <a:rPr lang="en-US" altLang="zh-CN" dirty="0">
                <a:solidFill>
                  <a:srgbClr val="00B050"/>
                </a:solidFill>
              </a:rPr>
              <a:t>     def forward(self, x): #</a:t>
            </a:r>
            <a:r>
              <a:rPr lang="en-US" altLang="zh-CN" dirty="0" err="1">
                <a:solidFill>
                  <a:srgbClr val="00B050"/>
                </a:solidFill>
              </a:rPr>
              <a:t>torch.Size</a:t>
            </a:r>
            <a:r>
              <a:rPr lang="en-US" altLang="zh-CN" dirty="0">
                <a:solidFill>
                  <a:srgbClr val="00B050"/>
                </a:solidFill>
              </a:rPr>
              <a:t>([3, 4])  </a:t>
            </a:r>
          </a:p>
          <a:p>
            <a:r>
              <a:rPr lang="en-US" altLang="zh-CN" dirty="0">
                <a:solidFill>
                  <a:srgbClr val="00B050"/>
                </a:solidFill>
              </a:rPr>
              <a:t>           o = </a:t>
            </a:r>
            <a:r>
              <a:rPr lang="en-US" altLang="zh-CN" dirty="0" err="1">
                <a:solidFill>
                  <a:srgbClr val="00B050"/>
                </a:solidFill>
              </a:rPr>
              <a:t>self.embedding</a:t>
            </a:r>
            <a:r>
              <a:rPr lang="en-US" altLang="zh-CN" dirty="0">
                <a:solidFill>
                  <a:srgbClr val="00B050"/>
                </a:solidFill>
              </a:rPr>
              <a:t>(x) #</a:t>
            </a:r>
            <a:r>
              <a:rPr lang="en-US" altLang="zh-CN" dirty="0" err="1">
                <a:solidFill>
                  <a:srgbClr val="00B050"/>
                </a:solidFill>
              </a:rPr>
              <a:t>torch.Size</a:t>
            </a:r>
            <a:r>
              <a:rPr lang="en-US" altLang="zh-CN" dirty="0">
                <a:solidFill>
                  <a:srgbClr val="00B050"/>
                </a:solidFill>
              </a:rPr>
              <a:t>([3, 4])</a:t>
            </a:r>
            <a:r>
              <a:rPr lang="zh-CN" altLang="en-US" dirty="0">
                <a:solidFill>
                  <a:srgbClr val="00B050"/>
                </a:solidFill>
              </a:rPr>
              <a:t>变为</a:t>
            </a:r>
            <a:r>
              <a:rPr lang="en-US" altLang="zh-CN" dirty="0" err="1">
                <a:solidFill>
                  <a:srgbClr val="00B050"/>
                </a:solidFill>
              </a:rPr>
              <a:t>torch.Size</a:t>
            </a:r>
            <a:r>
              <a:rPr lang="en-US" altLang="zh-CN" dirty="0">
                <a:solidFill>
                  <a:srgbClr val="00B050"/>
                </a:solidFill>
              </a:rPr>
              <a:t>([3, 4, 20])  </a:t>
            </a:r>
          </a:p>
          <a:p>
            <a:r>
              <a:rPr lang="en-US" altLang="zh-CN" dirty="0">
                <a:solidFill>
                  <a:srgbClr val="00B050"/>
                </a:solidFill>
              </a:rPr>
              <a:t>           o, (_, _) = </a:t>
            </a:r>
            <a:r>
              <a:rPr lang="en-US" altLang="zh-CN" dirty="0" err="1">
                <a:solidFill>
                  <a:srgbClr val="00B050"/>
                </a:solidFill>
              </a:rPr>
              <a:t>self.lstm</a:t>
            </a:r>
            <a:r>
              <a:rPr lang="en-US" altLang="zh-CN" dirty="0">
                <a:solidFill>
                  <a:srgbClr val="00B050"/>
                </a:solidFill>
              </a:rPr>
              <a:t>(o)  </a:t>
            </a:r>
          </a:p>
          <a:p>
            <a:r>
              <a:rPr lang="en-US" altLang="zh-CN" dirty="0">
                <a:solidFill>
                  <a:srgbClr val="00B050"/>
                </a:solidFill>
              </a:rPr>
              <a:t>           o = </a:t>
            </a:r>
            <a:r>
              <a:rPr lang="en-US" altLang="zh-CN" dirty="0" err="1">
                <a:solidFill>
                  <a:srgbClr val="00B050"/>
                </a:solidFill>
              </a:rPr>
              <a:t>torch.sum</a:t>
            </a:r>
            <a:r>
              <a:rPr lang="en-US" altLang="zh-CN" dirty="0">
                <a:solidFill>
                  <a:srgbClr val="00B050"/>
                </a:solidFill>
              </a:rPr>
              <a:t>(o, dim=1) #</a:t>
            </a:r>
            <a:r>
              <a:rPr lang="zh-CN" altLang="en-US" dirty="0">
                <a:solidFill>
                  <a:srgbClr val="00B050"/>
                </a:solidFill>
              </a:rPr>
              <a:t>将各单元的输出简单相加，形成当前序列</a:t>
            </a:r>
            <a:r>
              <a:rPr lang="en-US" altLang="zh-CN" dirty="0">
                <a:solidFill>
                  <a:srgbClr val="00B050"/>
                </a:solidFill>
              </a:rPr>
              <a:t>x </a:t>
            </a:r>
            <a:r>
              <a:rPr lang="zh-CN" altLang="en-US" dirty="0">
                <a:solidFill>
                  <a:srgbClr val="00B050"/>
                </a:solidFill>
              </a:rPr>
              <a:t>的特征  </a:t>
            </a:r>
          </a:p>
          <a:p>
            <a:r>
              <a:rPr lang="en-US" altLang="zh-CN" dirty="0">
                <a:solidFill>
                  <a:srgbClr val="00B050"/>
                </a:solidFill>
              </a:rPr>
              <a:t>           o = </a:t>
            </a:r>
            <a:r>
              <a:rPr lang="en-US" altLang="zh-CN" dirty="0" err="1">
                <a:solidFill>
                  <a:srgbClr val="00B050"/>
                </a:solidFill>
              </a:rPr>
              <a:t>self.fc</a:t>
            </a:r>
            <a:r>
              <a:rPr lang="en-US" altLang="zh-CN" dirty="0">
                <a:solidFill>
                  <a:srgbClr val="00B050"/>
                </a:solidFill>
              </a:rPr>
              <a:t>(o)  </a:t>
            </a:r>
          </a:p>
          <a:p>
            <a:r>
              <a:rPr lang="en-US" altLang="zh-CN" dirty="0">
                <a:solidFill>
                  <a:srgbClr val="00B050"/>
                </a:solidFill>
              </a:rPr>
              <a:t>           return o  </a:t>
            </a:r>
          </a:p>
        </p:txBody>
      </p:sp>
    </p:spTree>
    <p:extLst>
      <p:ext uri="{BB962C8B-B14F-4D97-AF65-F5344CB8AC3E}">
        <p14:creationId xmlns:p14="http://schemas.microsoft.com/office/powerpoint/2010/main" val="2288219937"/>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3D448342-504F-4E9B-BFC6-AC91B2B5D430}"/>
              </a:ext>
            </a:extLst>
          </p:cNvPr>
          <p:cNvSpPr/>
          <p:nvPr/>
        </p:nvSpPr>
        <p:spPr>
          <a:xfrm>
            <a:off x="539831" y="2160839"/>
            <a:ext cx="10873274" cy="3662541"/>
          </a:xfrm>
          <a:prstGeom prst="rect">
            <a:avLst/>
          </a:prstGeom>
        </p:spPr>
        <p:txBody>
          <a:bodyPr wrap="square">
            <a:spAutoFit/>
          </a:bodyPr>
          <a:lstStyle/>
          <a:p>
            <a:r>
              <a:rPr lang="zh-CN" altLang="en-US" sz="2200" dirty="0"/>
              <a:t>在上述代码中，理解“</a:t>
            </a:r>
            <a:r>
              <a:rPr lang="en-US" altLang="zh-CN" sz="2200" dirty="0"/>
              <a:t>o = </a:t>
            </a:r>
            <a:r>
              <a:rPr lang="en-US" altLang="zh-CN" sz="2200" dirty="0" err="1"/>
              <a:t>self.embedding</a:t>
            </a:r>
            <a:r>
              <a:rPr lang="en-US" altLang="zh-CN" sz="2200" dirty="0"/>
              <a:t>(x)”</a:t>
            </a:r>
            <a:r>
              <a:rPr lang="zh-CN" altLang="en-US" sz="2200" dirty="0"/>
              <a:t>是关键。首先，这里的</a:t>
            </a:r>
            <a:r>
              <a:rPr lang="en-US" altLang="zh-CN" sz="2200" dirty="0"/>
              <a:t>x </a:t>
            </a:r>
            <a:r>
              <a:rPr lang="zh-CN" altLang="en-US" sz="2200" dirty="0"/>
              <a:t>是对句子进行索引编码后形成的索引张量（张量中的元素为索引，即正整数）。如果输入</a:t>
            </a:r>
            <a:r>
              <a:rPr lang="en-US" altLang="zh-CN" sz="2200" dirty="0"/>
              <a:t>x </a:t>
            </a:r>
            <a:r>
              <a:rPr lang="zh-CN" altLang="en-US" sz="2200" dirty="0"/>
              <a:t>的形状为</a:t>
            </a:r>
            <a:r>
              <a:rPr lang="en-US" altLang="zh-CN" sz="2200" dirty="0"/>
              <a:t>(3, 4)</a:t>
            </a:r>
            <a:r>
              <a:rPr lang="zh-CN" altLang="en-US" sz="2200" dirty="0"/>
              <a:t>，则输出的</a:t>
            </a:r>
            <a:r>
              <a:rPr lang="en-US" altLang="zh-CN" sz="2200" dirty="0"/>
              <a:t>o </a:t>
            </a:r>
            <a:r>
              <a:rPr lang="zh-CN" altLang="en-US" sz="2200" dirty="0"/>
              <a:t>的形状为</a:t>
            </a:r>
            <a:r>
              <a:rPr lang="en-US" altLang="zh-CN" sz="2200" dirty="0"/>
              <a:t>(3, 4, 20)</a:t>
            </a:r>
            <a:r>
              <a:rPr lang="zh-CN" altLang="en-US" sz="2200" dirty="0"/>
              <a:t>。可以这样理解这个变换过程：输入</a:t>
            </a:r>
            <a:r>
              <a:rPr lang="en-US" altLang="zh-CN" sz="2200" dirty="0"/>
              <a:t>x </a:t>
            </a:r>
            <a:r>
              <a:rPr lang="zh-CN" altLang="en-US" sz="2200" dirty="0"/>
              <a:t>包含</a:t>
            </a:r>
            <a:r>
              <a:rPr lang="en-US" altLang="zh-CN" sz="2200" dirty="0"/>
              <a:t>3 </a:t>
            </a:r>
            <a:r>
              <a:rPr lang="zh-CN" altLang="en-US" sz="2200" dirty="0"/>
              <a:t>个序列，每个序列由</a:t>
            </a:r>
            <a:r>
              <a:rPr lang="en-US" altLang="zh-CN" sz="2200" dirty="0"/>
              <a:t>4 </a:t>
            </a:r>
            <a:r>
              <a:rPr lang="zh-CN" altLang="en-US" sz="2200" dirty="0"/>
              <a:t>索引（正整数）组成；在经过嵌入层</a:t>
            </a:r>
            <a:r>
              <a:rPr lang="en-US" altLang="zh-CN" sz="2200" dirty="0" err="1"/>
              <a:t>self.embedding</a:t>
            </a:r>
            <a:r>
              <a:rPr lang="en-US" altLang="zh-CN" sz="2200" dirty="0"/>
              <a:t> </a:t>
            </a:r>
            <a:r>
              <a:rPr lang="zh-CN" altLang="en-US" sz="2200" dirty="0"/>
              <a:t>以后，序列的总量</a:t>
            </a:r>
            <a:r>
              <a:rPr lang="en-US" altLang="zh-CN" sz="2200" dirty="0"/>
              <a:t>3 </a:t>
            </a:r>
            <a:r>
              <a:rPr lang="zh-CN" altLang="en-US" sz="2200" dirty="0"/>
              <a:t>保持不变，但序列中每个索引被替换成了长度为</a:t>
            </a:r>
            <a:r>
              <a:rPr lang="en-US" altLang="zh-CN" sz="2200" dirty="0"/>
              <a:t>20 </a:t>
            </a:r>
            <a:r>
              <a:rPr lang="zh-CN" altLang="en-US" sz="2200" dirty="0"/>
              <a:t>的数值向量。替换的方法是，以索引为行下标，在上述二维实数矩阵中找到对应的行向量，然后以此向量来替换</a:t>
            </a:r>
            <a:r>
              <a:rPr lang="en-US" altLang="zh-CN" sz="2200" dirty="0"/>
              <a:t>x </a:t>
            </a:r>
            <a:r>
              <a:rPr lang="zh-CN" altLang="en-US" sz="2200" dirty="0"/>
              <a:t>中的索引即可；执行所有这样的替换后，输出</a:t>
            </a:r>
            <a:r>
              <a:rPr lang="en-US" altLang="zh-CN" sz="2200" dirty="0"/>
              <a:t>o </a:t>
            </a:r>
            <a:r>
              <a:rPr lang="zh-CN" altLang="en-US" sz="2200" dirty="0"/>
              <a:t>的形状就变成了</a:t>
            </a:r>
            <a:r>
              <a:rPr lang="en-US" altLang="zh-CN" sz="2200" dirty="0"/>
              <a:t>(3, 4, 20)</a:t>
            </a:r>
            <a:r>
              <a:rPr lang="zh-CN" altLang="en-US" sz="2200" dirty="0"/>
              <a:t>。</a:t>
            </a:r>
            <a:endParaRPr lang="en-US" altLang="zh-CN" sz="2200" dirty="0"/>
          </a:p>
          <a:p>
            <a:endParaRPr lang="en-US" altLang="zh-CN" sz="1200" dirty="0"/>
          </a:p>
          <a:p>
            <a:r>
              <a:rPr lang="zh-CN" altLang="en-US" sz="2200" dirty="0"/>
              <a:t>输入</a:t>
            </a:r>
            <a:r>
              <a:rPr lang="en-US" altLang="zh-CN" sz="2200" dirty="0"/>
              <a:t>x </a:t>
            </a:r>
            <a:r>
              <a:rPr lang="zh-CN" altLang="en-US" sz="2200" dirty="0"/>
              <a:t>在经过嵌入层</a:t>
            </a:r>
            <a:r>
              <a:rPr lang="en-US" altLang="zh-CN" sz="2200" dirty="0" err="1"/>
              <a:t>self.embedding</a:t>
            </a:r>
            <a:r>
              <a:rPr lang="en-US" altLang="zh-CN" sz="2200" dirty="0"/>
              <a:t> </a:t>
            </a:r>
            <a:r>
              <a:rPr lang="zh-CN" altLang="en-US" sz="2200" dirty="0"/>
              <a:t>以后，才真正完成词从符号到向量的转变（期间经过了索引编码的过程）。此后，虽然向量中的数值还在不断被更新，但是在编程思维上可以用向量来代替相应的词了。</a:t>
            </a:r>
          </a:p>
        </p:txBody>
      </p:sp>
    </p:spTree>
    <p:extLst>
      <p:ext uri="{BB962C8B-B14F-4D97-AF65-F5344CB8AC3E}">
        <p14:creationId xmlns:p14="http://schemas.microsoft.com/office/powerpoint/2010/main" val="295400876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D773800B-751C-4E5C-858A-19C6811FFEAE}"/>
              </a:ext>
            </a:extLst>
          </p:cNvPr>
          <p:cNvSpPr/>
          <p:nvPr/>
        </p:nvSpPr>
        <p:spPr>
          <a:xfrm>
            <a:off x="289671" y="1899235"/>
            <a:ext cx="8158065" cy="430887"/>
          </a:xfrm>
          <a:prstGeom prst="rect">
            <a:avLst/>
          </a:prstGeom>
        </p:spPr>
        <p:txBody>
          <a:bodyPr wrap="square">
            <a:spAutoFit/>
          </a:bodyPr>
          <a:lstStyle/>
          <a:p>
            <a:r>
              <a:rPr lang="zh-CN" altLang="en-US" sz="2200" dirty="0"/>
              <a:t>（</a:t>
            </a:r>
            <a:r>
              <a:rPr lang="en-US" altLang="zh-CN" sz="2200" dirty="0"/>
              <a:t>5</a:t>
            </a:r>
            <a:r>
              <a:rPr lang="zh-CN" altLang="en-US" sz="2200" dirty="0"/>
              <a:t>）训练模型，形成最终的词嵌入向量空间。训练代码如下：</a:t>
            </a:r>
          </a:p>
        </p:txBody>
      </p:sp>
      <p:sp>
        <p:nvSpPr>
          <p:cNvPr id="3" name="矩形 2">
            <a:extLst>
              <a:ext uri="{FF2B5EF4-FFF2-40B4-BE49-F238E27FC236}">
                <a16:creationId xmlns:a16="http://schemas.microsoft.com/office/drawing/2014/main" id="{25466E92-2021-4D81-81B5-D17E978C8157}"/>
              </a:ext>
            </a:extLst>
          </p:cNvPr>
          <p:cNvSpPr/>
          <p:nvPr/>
        </p:nvSpPr>
        <p:spPr>
          <a:xfrm>
            <a:off x="530501" y="2316723"/>
            <a:ext cx="9212424" cy="3816429"/>
          </a:xfrm>
          <a:prstGeom prst="rect">
            <a:avLst/>
          </a:prstGeom>
        </p:spPr>
        <p:txBody>
          <a:bodyPr wrap="square">
            <a:spAutoFit/>
          </a:bodyPr>
          <a:lstStyle/>
          <a:p>
            <a:r>
              <a:rPr lang="en-US" altLang="zh-CN" sz="2200" dirty="0" err="1">
                <a:solidFill>
                  <a:srgbClr val="00B050"/>
                </a:solidFill>
              </a:rPr>
              <a:t>lstm_model</a:t>
            </a:r>
            <a:r>
              <a:rPr lang="en-US" altLang="zh-CN" sz="2200" dirty="0">
                <a:solidFill>
                  <a:srgbClr val="00B050"/>
                </a:solidFill>
              </a:rPr>
              <a:t> = Model() #</a:t>
            </a:r>
            <a:r>
              <a:rPr lang="zh-CN" altLang="en-US" sz="2200" dirty="0">
                <a:solidFill>
                  <a:srgbClr val="00B050"/>
                </a:solidFill>
              </a:rPr>
              <a:t>创建实例  </a:t>
            </a:r>
          </a:p>
          <a:p>
            <a:r>
              <a:rPr lang="en-US" altLang="zh-CN" sz="2200" dirty="0">
                <a:solidFill>
                  <a:srgbClr val="00B050"/>
                </a:solidFill>
              </a:rPr>
              <a:t>optimizer = </a:t>
            </a:r>
            <a:r>
              <a:rPr lang="en-US" altLang="zh-CN" sz="2200" dirty="0" err="1">
                <a:solidFill>
                  <a:srgbClr val="00B050"/>
                </a:solidFill>
              </a:rPr>
              <a:t>torch.optim.Adam</a:t>
            </a:r>
            <a:r>
              <a:rPr lang="en-US" altLang="zh-CN" sz="2200" dirty="0">
                <a:solidFill>
                  <a:srgbClr val="00B050"/>
                </a:solidFill>
              </a:rPr>
              <a:t>(</a:t>
            </a:r>
            <a:r>
              <a:rPr lang="en-US" altLang="zh-CN" sz="2200" dirty="0" err="1">
                <a:solidFill>
                  <a:srgbClr val="00B050"/>
                </a:solidFill>
              </a:rPr>
              <a:t>lstm_model.parameters</a:t>
            </a:r>
            <a:r>
              <a:rPr lang="en-US" altLang="zh-CN" sz="2200" dirty="0">
                <a:solidFill>
                  <a:srgbClr val="00B050"/>
                </a:solidFill>
              </a:rPr>
              <a:t>(), </a:t>
            </a:r>
            <a:r>
              <a:rPr lang="en-US" altLang="zh-CN" sz="2200" dirty="0" err="1">
                <a:solidFill>
                  <a:srgbClr val="00B050"/>
                </a:solidFill>
              </a:rPr>
              <a:t>lr</a:t>
            </a:r>
            <a:r>
              <a:rPr lang="en-US" altLang="zh-CN" sz="2200" dirty="0">
                <a:solidFill>
                  <a:srgbClr val="00B050"/>
                </a:solidFill>
              </a:rPr>
              <a:t>=0.01)  </a:t>
            </a:r>
          </a:p>
          <a:p>
            <a:r>
              <a:rPr lang="en-US" altLang="zh-CN" sz="2200" dirty="0">
                <a:solidFill>
                  <a:srgbClr val="00B050"/>
                </a:solidFill>
              </a:rPr>
              <a:t>for ep in range(100): #</a:t>
            </a:r>
            <a:r>
              <a:rPr lang="zh-CN" altLang="en-US" sz="2200" dirty="0">
                <a:solidFill>
                  <a:srgbClr val="00B050"/>
                </a:solidFill>
              </a:rPr>
              <a:t>训练</a:t>
            </a:r>
            <a:r>
              <a:rPr lang="en-US" altLang="zh-CN" sz="2200" dirty="0">
                <a:solidFill>
                  <a:srgbClr val="00B050"/>
                </a:solidFill>
              </a:rPr>
              <a:t>100 </a:t>
            </a:r>
            <a:r>
              <a:rPr lang="zh-CN" altLang="en-US" sz="2200" dirty="0">
                <a:solidFill>
                  <a:srgbClr val="00B050"/>
                </a:solidFill>
              </a:rPr>
              <a:t>轮  </a:t>
            </a:r>
          </a:p>
          <a:p>
            <a:r>
              <a:rPr lang="zh-CN" altLang="en-US" sz="2200" dirty="0">
                <a:solidFill>
                  <a:srgbClr val="00B050"/>
                </a:solidFill>
              </a:rPr>
              <a:t>     </a:t>
            </a:r>
            <a:r>
              <a:rPr lang="en-US" altLang="zh-CN" sz="2200" dirty="0">
                <a:solidFill>
                  <a:srgbClr val="00B050"/>
                </a:solidFill>
              </a:rPr>
              <a:t>for </a:t>
            </a:r>
            <a:r>
              <a:rPr lang="en-US" altLang="zh-CN" sz="2200" dirty="0" err="1">
                <a:solidFill>
                  <a:srgbClr val="00B050"/>
                </a:solidFill>
              </a:rPr>
              <a:t>i</a:t>
            </a:r>
            <a:r>
              <a:rPr lang="en-US" altLang="zh-CN" sz="2200" dirty="0">
                <a:solidFill>
                  <a:srgbClr val="00B050"/>
                </a:solidFill>
              </a:rPr>
              <a:t>, (</a:t>
            </a:r>
            <a:r>
              <a:rPr lang="en-US" altLang="zh-CN" sz="2200" dirty="0" err="1">
                <a:solidFill>
                  <a:srgbClr val="00B050"/>
                </a:solidFill>
              </a:rPr>
              <a:t>batch_texts,batch_labels</a:t>
            </a:r>
            <a:r>
              <a:rPr lang="en-US" altLang="zh-CN" sz="2200" dirty="0">
                <a:solidFill>
                  <a:srgbClr val="00B050"/>
                </a:solidFill>
              </a:rPr>
              <a:t>) in enumerate(</a:t>
            </a:r>
            <a:r>
              <a:rPr lang="en-US" altLang="zh-CN" sz="2200" dirty="0" err="1">
                <a:solidFill>
                  <a:srgbClr val="00B050"/>
                </a:solidFill>
              </a:rPr>
              <a:t>dataloader</a:t>
            </a:r>
            <a:r>
              <a:rPr lang="en-US" altLang="zh-CN" sz="2200" dirty="0">
                <a:solidFill>
                  <a:srgbClr val="00B050"/>
                </a:solidFill>
              </a:rPr>
              <a:t>):  </a:t>
            </a:r>
          </a:p>
          <a:p>
            <a:r>
              <a:rPr lang="en-US" altLang="zh-CN" sz="2200" dirty="0">
                <a:solidFill>
                  <a:srgbClr val="00B050"/>
                </a:solidFill>
              </a:rPr>
              <a:t>           output = </a:t>
            </a:r>
            <a:r>
              <a:rPr lang="en-US" altLang="zh-CN" sz="2200" dirty="0" err="1">
                <a:solidFill>
                  <a:srgbClr val="00B050"/>
                </a:solidFill>
              </a:rPr>
              <a:t>lstm_model</a:t>
            </a:r>
            <a:r>
              <a:rPr lang="en-US" altLang="zh-CN" sz="2200" dirty="0">
                <a:solidFill>
                  <a:srgbClr val="00B050"/>
                </a:solidFill>
              </a:rPr>
              <a:t>(</a:t>
            </a:r>
            <a:r>
              <a:rPr lang="en-US" altLang="zh-CN" sz="2200" dirty="0" err="1">
                <a:solidFill>
                  <a:srgbClr val="00B050"/>
                </a:solidFill>
              </a:rPr>
              <a:t>batch_texts</a:t>
            </a:r>
            <a:r>
              <a:rPr lang="en-US" altLang="zh-CN" sz="2200" dirty="0">
                <a:solidFill>
                  <a:srgbClr val="00B050"/>
                </a:solidFill>
              </a:rPr>
              <a:t>)  </a:t>
            </a:r>
          </a:p>
          <a:p>
            <a:r>
              <a:rPr lang="en-US" altLang="zh-CN" sz="2200" dirty="0">
                <a:solidFill>
                  <a:srgbClr val="00B050"/>
                </a:solidFill>
              </a:rPr>
              <a:t>           #</a:t>
            </a:r>
            <a:r>
              <a:rPr lang="zh-CN" altLang="en-US" sz="2200" dirty="0">
                <a:solidFill>
                  <a:srgbClr val="00B050"/>
                </a:solidFill>
              </a:rPr>
              <a:t>本例是个分类任务，用交叉信息上计算损失函数值  </a:t>
            </a:r>
          </a:p>
          <a:p>
            <a:r>
              <a:rPr lang="en-US" altLang="zh-CN" sz="2200" dirty="0">
                <a:solidFill>
                  <a:srgbClr val="00B050"/>
                </a:solidFill>
              </a:rPr>
              <a:t>           loss = </a:t>
            </a:r>
            <a:r>
              <a:rPr lang="en-US" altLang="zh-CN" sz="2200" dirty="0" err="1">
                <a:solidFill>
                  <a:srgbClr val="00B050"/>
                </a:solidFill>
              </a:rPr>
              <a:t>CrossEntropyLoss</a:t>
            </a:r>
            <a:r>
              <a:rPr lang="en-US" altLang="zh-CN" sz="2200" dirty="0">
                <a:solidFill>
                  <a:srgbClr val="00B050"/>
                </a:solidFill>
              </a:rPr>
              <a:t>()(output, </a:t>
            </a:r>
            <a:r>
              <a:rPr lang="en-US" altLang="zh-CN" sz="2200" dirty="0" err="1">
                <a:solidFill>
                  <a:srgbClr val="00B050"/>
                </a:solidFill>
              </a:rPr>
              <a:t>batch_labels</a:t>
            </a:r>
            <a:r>
              <a:rPr lang="en-US" altLang="zh-CN" sz="2200" dirty="0">
                <a:solidFill>
                  <a:srgbClr val="00B050"/>
                </a:solidFill>
              </a:rPr>
              <a:t>)  </a:t>
            </a:r>
          </a:p>
          <a:p>
            <a:r>
              <a:rPr lang="en-US" altLang="zh-CN" sz="2200" dirty="0">
                <a:solidFill>
                  <a:srgbClr val="00B050"/>
                </a:solidFill>
              </a:rPr>
              <a:t>           print(round(</a:t>
            </a:r>
            <a:r>
              <a:rPr lang="en-US" altLang="zh-CN" sz="2200" dirty="0" err="1">
                <a:solidFill>
                  <a:srgbClr val="00B050"/>
                </a:solidFill>
              </a:rPr>
              <a:t>loss.item</a:t>
            </a:r>
            <a:r>
              <a:rPr lang="en-US" altLang="zh-CN" sz="2200" dirty="0">
                <a:solidFill>
                  <a:srgbClr val="00B050"/>
                </a:solidFill>
              </a:rPr>
              <a:t>(),4))  </a:t>
            </a:r>
          </a:p>
          <a:p>
            <a:r>
              <a:rPr lang="en-US" altLang="zh-CN" sz="2200" dirty="0">
                <a:solidFill>
                  <a:srgbClr val="00B050"/>
                </a:solidFill>
              </a:rPr>
              <a:t>           </a:t>
            </a:r>
            <a:r>
              <a:rPr lang="en-US" altLang="zh-CN" sz="2200" dirty="0" err="1">
                <a:solidFill>
                  <a:srgbClr val="00B050"/>
                </a:solidFill>
              </a:rPr>
              <a:t>optimizer.zero_grad</a:t>
            </a:r>
            <a:r>
              <a:rPr lang="en-US" altLang="zh-CN" sz="2200" dirty="0">
                <a:solidFill>
                  <a:srgbClr val="00B050"/>
                </a:solidFill>
              </a:rPr>
              <a:t>() #</a:t>
            </a:r>
            <a:r>
              <a:rPr lang="zh-CN" altLang="en-US" sz="2200" dirty="0">
                <a:solidFill>
                  <a:srgbClr val="00B050"/>
                </a:solidFill>
              </a:rPr>
              <a:t>更新参数，包括嵌入向量中的参数  </a:t>
            </a:r>
          </a:p>
          <a:p>
            <a:r>
              <a:rPr lang="en-US" altLang="zh-CN" sz="2200" dirty="0">
                <a:solidFill>
                  <a:srgbClr val="00B050"/>
                </a:solidFill>
              </a:rPr>
              <a:t>           </a:t>
            </a:r>
            <a:r>
              <a:rPr lang="en-US" altLang="zh-CN" sz="2200" dirty="0" err="1">
                <a:solidFill>
                  <a:srgbClr val="00B050"/>
                </a:solidFill>
              </a:rPr>
              <a:t>loss.backward</a:t>
            </a:r>
            <a:r>
              <a:rPr lang="en-US" altLang="zh-CN" sz="2200" dirty="0">
                <a:solidFill>
                  <a:srgbClr val="00B050"/>
                </a:solidFill>
              </a:rPr>
              <a:t>()  </a:t>
            </a:r>
          </a:p>
          <a:p>
            <a:r>
              <a:rPr lang="en-US" altLang="zh-CN" sz="2200" dirty="0">
                <a:solidFill>
                  <a:srgbClr val="00B050"/>
                </a:solidFill>
              </a:rPr>
              <a:t>           </a:t>
            </a:r>
            <a:r>
              <a:rPr lang="en-US" altLang="zh-CN" sz="2200" dirty="0" err="1">
                <a:solidFill>
                  <a:srgbClr val="00B050"/>
                </a:solidFill>
              </a:rPr>
              <a:t>optimizer.step</a:t>
            </a:r>
            <a:r>
              <a:rPr lang="en-US" altLang="zh-CN" sz="2200" dirty="0">
                <a:solidFill>
                  <a:srgbClr val="00B050"/>
                </a:solidFill>
              </a:rPr>
              <a:t>() </a:t>
            </a:r>
          </a:p>
        </p:txBody>
      </p:sp>
    </p:spTree>
    <p:extLst>
      <p:ext uri="{BB962C8B-B14F-4D97-AF65-F5344CB8AC3E}">
        <p14:creationId xmlns:p14="http://schemas.microsoft.com/office/powerpoint/2010/main" val="3025447952"/>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7.4</a:t>
            </a:r>
            <a:r>
              <a:rPr lang="zh-CN" altLang="en-US" sz="3200" b="1" dirty="0">
                <a:solidFill>
                  <a:prstClr val="white"/>
                </a:solidFill>
                <a:latin typeface="微软雅黑" panose="020B0503020204020204" pitchFamily="34" charset="-122"/>
                <a:ea typeface="微软雅黑" panose="020B0503020204020204" pitchFamily="34" charset="-122"/>
              </a:rPr>
              <a:t>文本的表示</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7.4.3 </a:t>
            </a:r>
            <a:r>
              <a:rPr lang="zh-CN" altLang="en-US" sz="2800" b="1" dirty="0">
                <a:solidFill>
                  <a:srgbClr val="C00000"/>
                </a:solidFill>
              </a:rPr>
              <a:t>词嵌入表示</a:t>
            </a:r>
            <a:endParaRPr lang="zh-CN" altLang="zh-CN" sz="2800" b="1" dirty="0">
              <a:solidFill>
                <a:srgbClr val="C00000"/>
              </a:solidFill>
            </a:endParaRPr>
          </a:p>
        </p:txBody>
      </p:sp>
      <p:sp>
        <p:nvSpPr>
          <p:cNvPr id="2" name="矩形 1">
            <a:extLst>
              <a:ext uri="{FF2B5EF4-FFF2-40B4-BE49-F238E27FC236}">
                <a16:creationId xmlns:a16="http://schemas.microsoft.com/office/drawing/2014/main" id="{C8C08046-FFF2-41FC-A6E0-B2C2FDE86CB9}"/>
              </a:ext>
            </a:extLst>
          </p:cNvPr>
          <p:cNvSpPr/>
          <p:nvPr/>
        </p:nvSpPr>
        <p:spPr>
          <a:xfrm>
            <a:off x="444759" y="1958685"/>
            <a:ext cx="10742645" cy="1292662"/>
          </a:xfrm>
          <a:prstGeom prst="rect">
            <a:avLst/>
          </a:prstGeom>
        </p:spPr>
        <p:txBody>
          <a:bodyPr wrap="square">
            <a:spAutoFit/>
          </a:bodyPr>
          <a:lstStyle/>
          <a:p>
            <a:r>
              <a:rPr lang="zh-CN" altLang="en-US" sz="2200" dirty="0"/>
              <a:t>词嵌入向量空间中的数据一般是随机初始化得到的，或者是从别的地方迁移过来的，需要通过训练并待模型收敛后，形成的最终向量才是正确的词向量。</a:t>
            </a:r>
            <a:endParaRPr lang="en-US" altLang="zh-CN" sz="2200" dirty="0"/>
          </a:p>
          <a:p>
            <a:endParaRPr lang="en-US" altLang="zh-CN" sz="1200" dirty="0"/>
          </a:p>
          <a:p>
            <a:r>
              <a:rPr lang="zh-CN" altLang="en-US" sz="2200" dirty="0"/>
              <a:t>经过训练并待模型收敛后，可仿造下列代码输出任何一个词的词向量：</a:t>
            </a:r>
          </a:p>
        </p:txBody>
      </p:sp>
      <p:sp>
        <p:nvSpPr>
          <p:cNvPr id="4" name="矩形 3">
            <a:extLst>
              <a:ext uri="{FF2B5EF4-FFF2-40B4-BE49-F238E27FC236}">
                <a16:creationId xmlns:a16="http://schemas.microsoft.com/office/drawing/2014/main" id="{DAF78C24-97C4-41DB-8022-A1211CC62455}"/>
              </a:ext>
            </a:extLst>
          </p:cNvPr>
          <p:cNvSpPr/>
          <p:nvPr/>
        </p:nvSpPr>
        <p:spPr>
          <a:xfrm>
            <a:off x="519404" y="3443085"/>
            <a:ext cx="11067467" cy="1107996"/>
          </a:xfrm>
          <a:prstGeom prst="rect">
            <a:avLst/>
          </a:prstGeom>
        </p:spPr>
        <p:txBody>
          <a:bodyPr wrap="square">
            <a:spAutoFit/>
          </a:bodyPr>
          <a:lstStyle/>
          <a:p>
            <a:r>
              <a:rPr lang="en-US" altLang="zh-CN" sz="2200" dirty="0">
                <a:solidFill>
                  <a:srgbClr val="00B050"/>
                </a:solidFill>
              </a:rPr>
              <a:t>embedding = </a:t>
            </a:r>
            <a:r>
              <a:rPr lang="en-US" altLang="zh-CN" sz="2200" dirty="0" err="1">
                <a:solidFill>
                  <a:srgbClr val="00B050"/>
                </a:solidFill>
              </a:rPr>
              <a:t>lstm_model.embedding.weight.clone</a:t>
            </a:r>
            <a:r>
              <a:rPr lang="en-US" altLang="zh-CN" sz="2200" dirty="0">
                <a:solidFill>
                  <a:srgbClr val="00B050"/>
                </a:solidFill>
              </a:rPr>
              <a:t>() #</a:t>
            </a:r>
            <a:r>
              <a:rPr lang="zh-CN" altLang="en-US" sz="2200" dirty="0">
                <a:solidFill>
                  <a:srgbClr val="00B050"/>
                </a:solidFill>
              </a:rPr>
              <a:t>将词嵌入向量空间转化为张量</a:t>
            </a:r>
            <a:endParaRPr lang="en-US" altLang="zh-CN" sz="2200" dirty="0">
              <a:solidFill>
                <a:srgbClr val="00B050"/>
              </a:solidFill>
            </a:endParaRPr>
          </a:p>
          <a:p>
            <a:r>
              <a:rPr lang="en-US" altLang="zh-CN" sz="2200" dirty="0">
                <a:solidFill>
                  <a:srgbClr val="00B050"/>
                </a:solidFill>
              </a:rPr>
              <a:t>index = vocab_word2index['</a:t>
            </a:r>
            <a:r>
              <a:rPr lang="zh-CN" altLang="en-US" sz="2200" dirty="0">
                <a:solidFill>
                  <a:srgbClr val="00B050"/>
                </a:solidFill>
              </a:rPr>
              <a:t>明天</a:t>
            </a:r>
            <a:r>
              <a:rPr lang="en-US" altLang="zh-CN" sz="2200" dirty="0">
                <a:solidFill>
                  <a:srgbClr val="00B050"/>
                </a:solidFill>
              </a:rPr>
              <a:t>'] #</a:t>
            </a:r>
            <a:r>
              <a:rPr lang="zh-CN" altLang="en-US" sz="2200" dirty="0">
                <a:solidFill>
                  <a:srgbClr val="00B050"/>
                </a:solidFill>
              </a:rPr>
              <a:t>查看</a:t>
            </a:r>
            <a:r>
              <a:rPr lang="en-US" altLang="zh-CN" sz="2200" dirty="0">
                <a:solidFill>
                  <a:srgbClr val="00B050"/>
                </a:solidFill>
              </a:rPr>
              <a:t>'</a:t>
            </a:r>
            <a:r>
              <a:rPr lang="zh-CN" altLang="en-US" sz="2200" dirty="0">
                <a:solidFill>
                  <a:srgbClr val="00B050"/>
                </a:solidFill>
              </a:rPr>
              <a:t>明天</a:t>
            </a:r>
            <a:r>
              <a:rPr lang="en-US" altLang="zh-CN" sz="2200" dirty="0">
                <a:solidFill>
                  <a:srgbClr val="00B050"/>
                </a:solidFill>
              </a:rPr>
              <a:t>'</a:t>
            </a:r>
            <a:r>
              <a:rPr lang="zh-CN" altLang="en-US" sz="2200" dirty="0">
                <a:solidFill>
                  <a:srgbClr val="00B050"/>
                </a:solidFill>
              </a:rPr>
              <a:t>的词向量</a:t>
            </a:r>
          </a:p>
          <a:p>
            <a:r>
              <a:rPr lang="en-US" altLang="zh-CN" sz="2200" dirty="0">
                <a:solidFill>
                  <a:srgbClr val="00B050"/>
                </a:solidFill>
              </a:rPr>
              <a:t>print( </a:t>
            </a:r>
            <a:r>
              <a:rPr lang="en-US" altLang="zh-CN" sz="2200" dirty="0" err="1">
                <a:solidFill>
                  <a:srgbClr val="00B050"/>
                </a:solidFill>
              </a:rPr>
              <a:t>np.array</a:t>
            </a:r>
            <a:r>
              <a:rPr lang="en-US" altLang="zh-CN" sz="2200" dirty="0">
                <a:solidFill>
                  <a:srgbClr val="00B050"/>
                </a:solidFill>
              </a:rPr>
              <a:t>(embedding[index].data) )</a:t>
            </a:r>
            <a:endParaRPr lang="zh-CN" altLang="en-US" sz="2200" dirty="0">
              <a:solidFill>
                <a:srgbClr val="00B050"/>
              </a:solidFill>
            </a:endParaRPr>
          </a:p>
        </p:txBody>
      </p:sp>
      <p:sp>
        <p:nvSpPr>
          <p:cNvPr id="6" name="矩形 5">
            <a:extLst>
              <a:ext uri="{FF2B5EF4-FFF2-40B4-BE49-F238E27FC236}">
                <a16:creationId xmlns:a16="http://schemas.microsoft.com/office/drawing/2014/main" id="{88A55643-8064-4848-B3C0-BF1C91916C98}"/>
              </a:ext>
            </a:extLst>
          </p:cNvPr>
          <p:cNvSpPr/>
          <p:nvPr/>
        </p:nvSpPr>
        <p:spPr>
          <a:xfrm>
            <a:off x="444759" y="4742819"/>
            <a:ext cx="7362913" cy="430887"/>
          </a:xfrm>
          <a:prstGeom prst="rect">
            <a:avLst/>
          </a:prstGeom>
        </p:spPr>
        <p:txBody>
          <a:bodyPr wrap="none">
            <a:spAutoFit/>
          </a:bodyPr>
          <a:lstStyle/>
          <a:p>
            <a:r>
              <a:rPr lang="zh-CN" altLang="en-US" sz="2200" dirty="0"/>
              <a:t>上述代码用于输出</a:t>
            </a:r>
            <a:r>
              <a:rPr lang="en-US" altLang="zh-CN" sz="2200" dirty="0"/>
              <a:t>'</a:t>
            </a:r>
            <a:r>
              <a:rPr lang="zh-CN" altLang="en-US" sz="2200" dirty="0"/>
              <a:t>明天</a:t>
            </a:r>
            <a:r>
              <a:rPr lang="en-US" altLang="zh-CN" sz="2200" dirty="0"/>
              <a:t>'</a:t>
            </a:r>
            <a:r>
              <a:rPr lang="zh-CN" altLang="en-US" sz="2200" dirty="0"/>
              <a:t>的词向量，结果得到如下的向量：</a:t>
            </a:r>
          </a:p>
        </p:txBody>
      </p:sp>
      <p:sp>
        <p:nvSpPr>
          <p:cNvPr id="7" name="矩形 6">
            <a:extLst>
              <a:ext uri="{FF2B5EF4-FFF2-40B4-BE49-F238E27FC236}">
                <a16:creationId xmlns:a16="http://schemas.microsoft.com/office/drawing/2014/main" id="{CE3EF181-4EBD-4AFF-B151-CDB0A9A4C4E2}"/>
              </a:ext>
            </a:extLst>
          </p:cNvPr>
          <p:cNvSpPr/>
          <p:nvPr/>
        </p:nvSpPr>
        <p:spPr>
          <a:xfrm>
            <a:off x="519404" y="5335615"/>
            <a:ext cx="11153192" cy="769441"/>
          </a:xfrm>
          <a:prstGeom prst="rect">
            <a:avLst/>
          </a:prstGeom>
        </p:spPr>
        <p:txBody>
          <a:bodyPr wrap="square">
            <a:spAutoFit/>
          </a:bodyPr>
          <a:lstStyle/>
          <a:p>
            <a:r>
              <a:rPr lang="en-US" altLang="zh-CN" sz="2200" dirty="0">
                <a:solidFill>
                  <a:srgbClr val="00B050"/>
                </a:solidFill>
              </a:rPr>
              <a:t>(0.886, -1.8081, 0.5094, -0.3197, 0.2217, -0.6586, 0.6308, -0.379, -0.2269, 0.267, -1.2014,</a:t>
            </a:r>
          </a:p>
          <a:p>
            <a:r>
              <a:rPr lang="en-US" altLang="zh-CN" sz="2200" dirty="0">
                <a:solidFill>
                  <a:srgbClr val="00B050"/>
                </a:solidFill>
              </a:rPr>
              <a:t>1.5571, -1.4393, -0.3958, 0.3539, 0.4668, -1.4754, -0.3781, 0.7225, 0.1311)</a:t>
            </a:r>
            <a:endParaRPr lang="zh-CN" altLang="en-US" sz="2200" dirty="0">
              <a:solidFill>
                <a:srgbClr val="00B050"/>
              </a:solidFill>
            </a:endParaRPr>
          </a:p>
        </p:txBody>
      </p:sp>
    </p:spTree>
    <p:extLst>
      <p:ext uri="{BB962C8B-B14F-4D97-AF65-F5344CB8AC3E}">
        <p14:creationId xmlns:p14="http://schemas.microsoft.com/office/powerpoint/2010/main" val="3779862472"/>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3727709" y="625808"/>
            <a:ext cx="7978894" cy="5429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7.1  </a:t>
            </a:r>
            <a:r>
              <a:rPr lang="zh-CN" altLang="en-US" b="1" dirty="0">
                <a:latin typeface="微软雅黑" panose="020B0503020204020204" pitchFamily="34" charset="-122"/>
                <a:ea typeface="微软雅黑" panose="020B0503020204020204" pitchFamily="34" charset="-122"/>
              </a:rPr>
              <a:t>一个简单的循环神经网络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航空旅客出行人数预测</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7.2 </a:t>
            </a:r>
            <a:r>
              <a:rPr lang="zh-CN" altLang="en-US" b="1" dirty="0">
                <a:latin typeface="微软雅黑" panose="020B0503020204020204" pitchFamily="34" charset="-122"/>
                <a:ea typeface="微软雅黑" panose="020B0503020204020204" pitchFamily="34" charset="-122"/>
              </a:rPr>
              <a:t>循环神经网络</a:t>
            </a:r>
          </a:p>
          <a:p>
            <a:pPr>
              <a:lnSpc>
                <a:spcPct val="150000"/>
              </a:lnSpc>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长短时记忆网络</a:t>
            </a:r>
            <a:r>
              <a:rPr lang="en-US" altLang="zh-CN" b="1" dirty="0">
                <a:latin typeface="微软雅黑" panose="020B0503020204020204" pitchFamily="34" charset="-122"/>
                <a:ea typeface="微软雅黑" panose="020B0503020204020204" pitchFamily="34" charset="-122"/>
              </a:rPr>
              <a:t>(LSTM)</a:t>
            </a:r>
          </a:p>
          <a:p>
            <a:pPr>
              <a:lnSpc>
                <a:spcPct val="150000"/>
              </a:lnSpc>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文本的表示</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7.5  </a:t>
            </a:r>
            <a:r>
              <a:rPr lang="zh-CN" altLang="en-US" b="1" dirty="0">
                <a:solidFill>
                  <a:srgbClr val="C00000"/>
                </a:solidFill>
                <a:latin typeface="微软雅黑" panose="020B0503020204020204" pitchFamily="34" charset="-122"/>
                <a:ea typeface="微软雅黑" panose="020B0503020204020204" pitchFamily="34" charset="-122"/>
              </a:rPr>
              <a:t>基于</a:t>
            </a:r>
            <a:r>
              <a:rPr lang="en-US" altLang="zh-CN" b="1" dirty="0">
                <a:solidFill>
                  <a:srgbClr val="C00000"/>
                </a:solidFill>
                <a:latin typeface="微软雅黑" panose="020B0503020204020204" pitchFamily="34" charset="-122"/>
                <a:ea typeface="微软雅黑" panose="020B0503020204020204" pitchFamily="34" charset="-122"/>
              </a:rPr>
              <a:t>LSTM</a:t>
            </a:r>
            <a:r>
              <a:rPr lang="zh-CN" altLang="en-US" b="1" dirty="0">
                <a:solidFill>
                  <a:srgbClr val="C00000"/>
                </a:solidFill>
                <a:latin typeface="微软雅黑" panose="020B0503020204020204" pitchFamily="34" charset="-122"/>
                <a:ea typeface="微软雅黑" panose="020B0503020204020204" pitchFamily="34" charset="-122"/>
              </a:rPr>
              <a:t>的文本分类</a:t>
            </a:r>
          </a:p>
          <a:p>
            <a:pPr>
              <a:lnSpc>
                <a:spcPct val="150000"/>
              </a:lnSpc>
              <a:buNone/>
            </a:pPr>
            <a:r>
              <a:rPr lang="en-US" altLang="zh-CN" b="1" dirty="0">
                <a:latin typeface="微软雅黑" panose="020B0503020204020204" pitchFamily="34" charset="-122"/>
                <a:ea typeface="微软雅黑" panose="020B0503020204020204" pitchFamily="34" charset="-122"/>
              </a:rPr>
              <a:t>7.6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的文本生成</a:t>
            </a: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1992416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7.5</a:t>
            </a:r>
            <a:r>
              <a:rPr lang="zh-CN" altLang="en-US" sz="3200" b="1" dirty="0">
                <a:solidFill>
                  <a:prstClr val="white"/>
                </a:solidFill>
                <a:latin typeface="微软雅黑" panose="020B0503020204020204" pitchFamily="34" charset="-122"/>
                <a:ea typeface="微软雅黑" panose="020B0503020204020204" pitchFamily="34" charset="-122"/>
              </a:rPr>
              <a:t> 基于</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的文本分类</a:t>
            </a:r>
          </a:p>
        </p:txBody>
      </p:sp>
      <p:sp>
        <p:nvSpPr>
          <p:cNvPr id="2" name="矩形 1">
            <a:extLst>
              <a:ext uri="{FF2B5EF4-FFF2-40B4-BE49-F238E27FC236}">
                <a16:creationId xmlns:a16="http://schemas.microsoft.com/office/drawing/2014/main" id="{B5AA1A8C-F5B1-4E2D-8A2C-6367B6A8A7D5}"/>
              </a:ext>
            </a:extLst>
          </p:cNvPr>
          <p:cNvSpPr/>
          <p:nvPr/>
        </p:nvSpPr>
        <p:spPr>
          <a:xfrm>
            <a:off x="186515" y="1363340"/>
            <a:ext cx="11938809" cy="1600438"/>
          </a:xfrm>
          <a:prstGeom prst="rect">
            <a:avLst/>
          </a:prstGeom>
        </p:spPr>
        <p:txBody>
          <a:bodyPr wrap="square">
            <a:spAutoFit/>
          </a:bodyPr>
          <a:lstStyle/>
          <a:p>
            <a:pPr>
              <a:spcBef>
                <a:spcPts val="600"/>
              </a:spcBef>
              <a:spcAft>
                <a:spcPts val="600"/>
              </a:spcAft>
            </a:pPr>
            <a:r>
              <a:rPr lang="zh-CN" altLang="zh-CN" sz="2200" dirty="0"/>
              <a:t>【</a:t>
            </a:r>
            <a:r>
              <a:rPr lang="zh-CN" altLang="zh-CN" sz="2200" b="1" dirty="0"/>
              <a:t>例</a:t>
            </a:r>
            <a:r>
              <a:rPr lang="en-US" altLang="zh-CN" sz="2200" b="1" dirty="0"/>
              <a:t>7.3</a:t>
            </a:r>
            <a:r>
              <a:rPr lang="zh-CN" altLang="zh-CN" sz="2200" dirty="0"/>
              <a:t>】</a:t>
            </a:r>
            <a:r>
              <a:rPr lang="zh-CN" altLang="en-US" sz="2200" dirty="0"/>
              <a:t>对给定的英文文本及其分类标记，构建一个基于</a:t>
            </a:r>
            <a:r>
              <a:rPr lang="en-US" altLang="zh-CN" sz="2200" dirty="0"/>
              <a:t>LSTM </a:t>
            </a:r>
            <a:r>
              <a:rPr lang="zh-CN" altLang="en-US" sz="2200" dirty="0"/>
              <a:t>的文本分类模型。</a:t>
            </a:r>
            <a:endParaRPr lang="en-US" altLang="zh-CN" sz="2200" dirty="0"/>
          </a:p>
          <a:p>
            <a:pPr>
              <a:spcBef>
                <a:spcPts val="600"/>
              </a:spcBef>
              <a:spcAft>
                <a:spcPts val="600"/>
              </a:spcAft>
            </a:pPr>
            <a:r>
              <a:rPr lang="zh-CN" altLang="en-US" sz="2200" dirty="0"/>
              <a:t>本例使用的数据集是一个英文文本数据集，保存在</a:t>
            </a:r>
            <a:r>
              <a:rPr lang="en-US" altLang="zh-CN" sz="2200" dirty="0"/>
              <a:t>./data/corpus </a:t>
            </a:r>
            <a:r>
              <a:rPr lang="zh-CN" altLang="en-US" sz="2200" dirty="0"/>
              <a:t>目录下。数据集中每一条英文文本都放在标记对</a:t>
            </a:r>
            <a:r>
              <a:rPr lang="en-US" altLang="zh-CN" sz="2200" dirty="0"/>
              <a:t>&lt;text&gt;&lt;/text&gt; </a:t>
            </a:r>
            <a:r>
              <a:rPr lang="zh-CN" altLang="en-US" sz="2200" dirty="0"/>
              <a:t>之间， 相应的分类标记则放在标记对</a:t>
            </a:r>
            <a:r>
              <a:rPr lang="en-US" altLang="zh-CN" sz="2200" dirty="0"/>
              <a:t>&lt;Polarity&gt;&lt;/Polarity&gt;</a:t>
            </a:r>
            <a:r>
              <a:rPr lang="zh-CN" altLang="en-US" sz="2200" dirty="0"/>
              <a:t>之间，该标记对位于标记对</a:t>
            </a:r>
            <a:r>
              <a:rPr lang="en-US" altLang="zh-CN" sz="2200" dirty="0"/>
              <a:t>&lt;text&gt;&lt;/text&gt;</a:t>
            </a:r>
            <a:r>
              <a:rPr lang="zh-CN" altLang="en-US" sz="2200" dirty="0"/>
              <a:t>的前面。相应结构如下图</a:t>
            </a:r>
            <a:r>
              <a:rPr lang="en-US" altLang="zh-CN" sz="2200" dirty="0"/>
              <a:t> </a:t>
            </a:r>
            <a:r>
              <a:rPr lang="zh-CN" altLang="en-US" sz="2200" dirty="0"/>
              <a:t>所示。</a:t>
            </a:r>
            <a:endParaRPr lang="zh-CN" altLang="zh-CN" sz="2200" dirty="0"/>
          </a:p>
        </p:txBody>
      </p:sp>
      <p:pic>
        <p:nvPicPr>
          <p:cNvPr id="3" name="图片 2">
            <a:extLst>
              <a:ext uri="{FF2B5EF4-FFF2-40B4-BE49-F238E27FC236}">
                <a16:creationId xmlns:a16="http://schemas.microsoft.com/office/drawing/2014/main" id="{0A677035-7A7C-4A6F-9AE1-8E106E7A4B1D}"/>
              </a:ext>
            </a:extLst>
          </p:cNvPr>
          <p:cNvPicPr>
            <a:picLocks noChangeAspect="1"/>
          </p:cNvPicPr>
          <p:nvPr/>
        </p:nvPicPr>
        <p:blipFill>
          <a:blip r:embed="rId3"/>
          <a:stretch>
            <a:fillRect/>
          </a:stretch>
        </p:blipFill>
        <p:spPr>
          <a:xfrm>
            <a:off x="2243722" y="2963778"/>
            <a:ext cx="7385462" cy="3646572"/>
          </a:xfrm>
          <a:prstGeom prst="rect">
            <a:avLst/>
          </a:prstGeom>
        </p:spPr>
      </p:pic>
    </p:spTree>
    <p:extLst>
      <p:ext uri="{BB962C8B-B14F-4D97-AF65-F5344CB8AC3E}">
        <p14:creationId xmlns:p14="http://schemas.microsoft.com/office/powerpoint/2010/main" val="2907649744"/>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7.5</a:t>
            </a:r>
            <a:r>
              <a:rPr lang="zh-CN" altLang="en-US" sz="3200" b="1" dirty="0">
                <a:solidFill>
                  <a:prstClr val="white"/>
                </a:solidFill>
                <a:latin typeface="微软雅黑" panose="020B0503020204020204" pitchFamily="34" charset="-122"/>
                <a:ea typeface="微软雅黑" panose="020B0503020204020204" pitchFamily="34" charset="-122"/>
              </a:rPr>
              <a:t> 基于</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的文本分类</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1. </a:t>
            </a:r>
            <a:r>
              <a:rPr lang="zh-CN" altLang="en-US" sz="2800" b="1" dirty="0">
                <a:solidFill>
                  <a:srgbClr val="C00000"/>
                </a:solidFill>
              </a:rPr>
              <a:t>构建序列数据集和单词词表</a:t>
            </a:r>
            <a:endParaRPr lang="zh-CN" altLang="zh-CN" sz="2800" b="1" dirty="0">
              <a:solidFill>
                <a:srgbClr val="C00000"/>
              </a:solidFill>
            </a:endParaRPr>
          </a:p>
        </p:txBody>
      </p:sp>
      <p:sp>
        <p:nvSpPr>
          <p:cNvPr id="2" name="矩形 1">
            <a:extLst>
              <a:ext uri="{FF2B5EF4-FFF2-40B4-BE49-F238E27FC236}">
                <a16:creationId xmlns:a16="http://schemas.microsoft.com/office/drawing/2014/main" id="{3EEC70AC-6E70-407E-AC7A-5D679AF885ED}"/>
              </a:ext>
            </a:extLst>
          </p:cNvPr>
          <p:cNvSpPr/>
          <p:nvPr/>
        </p:nvSpPr>
        <p:spPr>
          <a:xfrm>
            <a:off x="371879" y="2075416"/>
            <a:ext cx="10975910" cy="1107996"/>
          </a:xfrm>
          <a:prstGeom prst="rect">
            <a:avLst/>
          </a:prstGeom>
        </p:spPr>
        <p:txBody>
          <a:bodyPr wrap="square">
            <a:spAutoFit/>
          </a:bodyPr>
          <a:lstStyle/>
          <a:p>
            <a:r>
              <a:rPr lang="zh-CN" altLang="en-US" sz="2200" dirty="0"/>
              <a:t>定义函数</a:t>
            </a:r>
            <a:r>
              <a:rPr lang="en-US" altLang="zh-CN" sz="2200" dirty="0" err="1"/>
              <a:t>get_dataset_vocab</a:t>
            </a:r>
            <a:r>
              <a:rPr lang="en-US" altLang="zh-CN" sz="2200" dirty="0"/>
              <a:t>()</a:t>
            </a:r>
            <a:r>
              <a:rPr lang="zh-CN" altLang="en-US" sz="2200" dirty="0"/>
              <a:t>，其功能是按空格对英文句子进行拆分，每一个英文句子形成一个列表，该函数返回由所有这样的列表组成的列表。此外，还返回由各个单词构成的词表，以用于单词的索引编码。</a:t>
            </a:r>
          </a:p>
        </p:txBody>
      </p:sp>
      <p:sp>
        <p:nvSpPr>
          <p:cNvPr id="3" name="矩形 2">
            <a:extLst>
              <a:ext uri="{FF2B5EF4-FFF2-40B4-BE49-F238E27FC236}">
                <a16:creationId xmlns:a16="http://schemas.microsoft.com/office/drawing/2014/main" id="{E355AEAA-7BBF-44D6-916A-D554314B1FE0}"/>
              </a:ext>
            </a:extLst>
          </p:cNvPr>
          <p:cNvSpPr/>
          <p:nvPr/>
        </p:nvSpPr>
        <p:spPr>
          <a:xfrm>
            <a:off x="371879" y="3231793"/>
            <a:ext cx="10914129" cy="430887"/>
          </a:xfrm>
          <a:prstGeom prst="rect">
            <a:avLst/>
          </a:prstGeom>
        </p:spPr>
        <p:txBody>
          <a:bodyPr wrap="square">
            <a:spAutoFit/>
          </a:bodyPr>
          <a:lstStyle/>
          <a:p>
            <a:r>
              <a:rPr lang="en-US" altLang="zh-CN" sz="2200" dirty="0">
                <a:solidFill>
                  <a:srgbClr val="00B050"/>
                </a:solidFill>
              </a:rPr>
              <a:t>def </a:t>
            </a:r>
            <a:r>
              <a:rPr lang="en-US" altLang="zh-CN" sz="2200" dirty="0" err="1">
                <a:solidFill>
                  <a:srgbClr val="00B050"/>
                </a:solidFill>
              </a:rPr>
              <a:t>get_dataset_vocab</a:t>
            </a:r>
            <a:r>
              <a:rPr lang="en-US" altLang="zh-CN" sz="2200" dirty="0">
                <a:solidFill>
                  <a:srgbClr val="00B050"/>
                </a:solidFill>
              </a:rPr>
              <a:t>(</a:t>
            </a:r>
            <a:r>
              <a:rPr lang="en-US" altLang="zh-CN" sz="2200" dirty="0" err="1">
                <a:solidFill>
                  <a:srgbClr val="00B050"/>
                </a:solidFill>
              </a:rPr>
              <a:t>fn</a:t>
            </a:r>
            <a:r>
              <a:rPr lang="en-US" altLang="zh-CN" sz="2200" dirty="0">
                <a:solidFill>
                  <a:srgbClr val="00B050"/>
                </a:solidFill>
              </a:rPr>
              <a:t>): #</a:t>
            </a:r>
            <a:r>
              <a:rPr lang="zh-CN" altLang="en-US" sz="2200" dirty="0">
                <a:solidFill>
                  <a:srgbClr val="00B050"/>
                </a:solidFill>
              </a:rPr>
              <a:t>获取文本数据集，和单词词表</a:t>
            </a:r>
            <a:r>
              <a:rPr lang="zh-CN" altLang="en-US" sz="2200" b="1" dirty="0"/>
              <a:t>（完整代码见教材</a:t>
            </a:r>
            <a:r>
              <a:rPr lang="en-US" altLang="zh-CN" sz="2200" b="1" dirty="0"/>
              <a:t>207</a:t>
            </a:r>
            <a:r>
              <a:rPr lang="zh-CN" altLang="en-US" sz="2200" b="1" dirty="0"/>
              <a:t>页）</a:t>
            </a:r>
          </a:p>
        </p:txBody>
      </p:sp>
      <p:sp>
        <p:nvSpPr>
          <p:cNvPr id="6" name="文本框 5">
            <a:extLst>
              <a:ext uri="{FF2B5EF4-FFF2-40B4-BE49-F238E27FC236}">
                <a16:creationId xmlns:a16="http://schemas.microsoft.com/office/drawing/2014/main" id="{5D1B9181-E633-4EB8-B4B0-53A25CE276B2}"/>
              </a:ext>
            </a:extLst>
          </p:cNvPr>
          <p:cNvSpPr txBox="1"/>
          <p:nvPr/>
        </p:nvSpPr>
        <p:spPr>
          <a:xfrm>
            <a:off x="289671" y="3786423"/>
            <a:ext cx="11373594" cy="523220"/>
          </a:xfrm>
          <a:prstGeom prst="rect">
            <a:avLst/>
          </a:prstGeom>
          <a:noFill/>
        </p:spPr>
        <p:txBody>
          <a:bodyPr wrap="square" rtlCol="0">
            <a:spAutoFit/>
          </a:bodyPr>
          <a:lstStyle/>
          <a:p>
            <a:r>
              <a:rPr lang="en-US" altLang="zh-CN" sz="2800" b="1" dirty="0">
                <a:solidFill>
                  <a:srgbClr val="C00000"/>
                </a:solidFill>
              </a:rPr>
              <a:t>2.</a:t>
            </a:r>
            <a:r>
              <a:rPr lang="zh-CN" altLang="en-US" sz="2800" b="1" dirty="0">
                <a:solidFill>
                  <a:srgbClr val="C00000"/>
                </a:solidFill>
              </a:rPr>
              <a:t>对英文文本进行索引编码</a:t>
            </a:r>
            <a:endParaRPr lang="zh-CN" altLang="zh-CN" sz="2800" b="1" dirty="0">
              <a:solidFill>
                <a:srgbClr val="C00000"/>
              </a:solidFill>
            </a:endParaRPr>
          </a:p>
        </p:txBody>
      </p:sp>
      <p:sp>
        <p:nvSpPr>
          <p:cNvPr id="4" name="矩形 3">
            <a:extLst>
              <a:ext uri="{FF2B5EF4-FFF2-40B4-BE49-F238E27FC236}">
                <a16:creationId xmlns:a16="http://schemas.microsoft.com/office/drawing/2014/main" id="{59DC5234-0629-4193-BD80-C624FF55A9FF}"/>
              </a:ext>
            </a:extLst>
          </p:cNvPr>
          <p:cNvSpPr/>
          <p:nvPr/>
        </p:nvSpPr>
        <p:spPr>
          <a:xfrm>
            <a:off x="338340" y="4404767"/>
            <a:ext cx="11324925" cy="2154436"/>
          </a:xfrm>
          <a:prstGeom prst="rect">
            <a:avLst/>
          </a:prstGeom>
        </p:spPr>
        <p:txBody>
          <a:bodyPr wrap="square">
            <a:spAutoFit/>
          </a:bodyPr>
          <a:lstStyle/>
          <a:p>
            <a:r>
              <a:rPr lang="zh-CN" altLang="en-US" sz="2200" dirty="0"/>
              <a:t>对英文文本进行索引编码，并进行数据打包，允许不同的数据批量采用不同的序列长度。</a:t>
            </a:r>
            <a:endParaRPr lang="en-US" altLang="zh-CN" sz="2200" dirty="0"/>
          </a:p>
          <a:p>
            <a:endParaRPr lang="en-US" altLang="zh-CN" sz="1200" dirty="0"/>
          </a:p>
          <a:p>
            <a:r>
              <a:rPr lang="zh-CN" altLang="en-US" sz="2200" dirty="0"/>
              <a:t>定义函数</a:t>
            </a:r>
            <a:r>
              <a:rPr lang="en-US" altLang="zh-CN" sz="2200" dirty="0" err="1"/>
              <a:t>text_loader</a:t>
            </a:r>
            <a:r>
              <a:rPr lang="en-US" altLang="zh-CN" sz="2200" dirty="0"/>
              <a:t>()</a:t>
            </a:r>
            <a:r>
              <a:rPr lang="zh-CN" altLang="en-US" sz="2200" dirty="0"/>
              <a:t>，其作用是利用函数</a:t>
            </a:r>
            <a:r>
              <a:rPr lang="en-US" altLang="zh-CN" sz="2200" dirty="0" err="1"/>
              <a:t>get_dataset_vocab</a:t>
            </a:r>
            <a:r>
              <a:rPr lang="en-US" altLang="zh-CN" sz="2200" dirty="0"/>
              <a:t>()</a:t>
            </a:r>
            <a:r>
              <a:rPr lang="zh-CN" altLang="en-US" sz="2200" dirty="0"/>
              <a:t>形成的数据集和单词词表，对英文文本进行索引编码。此外，对数据进行“组装”，形成数据包（批量）；同一个数据包中，以最长句子的长度作为当前数据包中每个向量的长度，不够的就填补</a:t>
            </a:r>
            <a:r>
              <a:rPr lang="en-US" altLang="zh-CN" sz="2200" dirty="0"/>
              <a:t>1</a:t>
            </a:r>
            <a:r>
              <a:rPr lang="zh-CN" altLang="en-US" sz="2200" dirty="0"/>
              <a:t>。</a:t>
            </a:r>
            <a:endParaRPr lang="en-US" altLang="zh-CN" sz="2200" dirty="0"/>
          </a:p>
          <a:p>
            <a:endParaRPr lang="en-US" altLang="zh-CN" sz="1200" dirty="0"/>
          </a:p>
          <a:p>
            <a:r>
              <a:rPr lang="zh-CN" altLang="en-US" sz="2200" b="1" dirty="0"/>
              <a:t>（函数</a:t>
            </a:r>
            <a:r>
              <a:rPr lang="en-US" altLang="zh-CN" sz="2200" b="1" dirty="0" err="1"/>
              <a:t>text_loader</a:t>
            </a:r>
            <a:r>
              <a:rPr lang="en-US" altLang="zh-CN" sz="2200" b="1" dirty="0"/>
              <a:t>()</a:t>
            </a:r>
            <a:r>
              <a:rPr lang="zh-CN" altLang="en-US" sz="2200" b="1" dirty="0"/>
              <a:t>的代码见教材</a:t>
            </a:r>
            <a:r>
              <a:rPr lang="en-US" altLang="zh-CN" sz="2200" b="1" dirty="0"/>
              <a:t>208</a:t>
            </a:r>
            <a:r>
              <a:rPr lang="zh-CN" altLang="en-US" sz="2200" b="1" dirty="0"/>
              <a:t>页）</a:t>
            </a:r>
          </a:p>
        </p:txBody>
      </p:sp>
    </p:spTree>
    <p:extLst>
      <p:ext uri="{BB962C8B-B14F-4D97-AF65-F5344CB8AC3E}">
        <p14:creationId xmlns:p14="http://schemas.microsoft.com/office/powerpoint/2010/main" val="147458544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7.1.1  </a:t>
            </a:r>
            <a:r>
              <a:rPr lang="zh-CN" altLang="zh-CN" sz="2800" b="1" dirty="0">
                <a:solidFill>
                  <a:srgbClr val="C00000"/>
                </a:solidFill>
              </a:rPr>
              <a:t>程序代码</a:t>
            </a:r>
          </a:p>
        </p:txBody>
      </p:sp>
      <p:sp>
        <p:nvSpPr>
          <p:cNvPr id="3" name="矩形 2">
            <a:extLst>
              <a:ext uri="{FF2B5EF4-FFF2-40B4-BE49-F238E27FC236}">
                <a16:creationId xmlns:a16="http://schemas.microsoft.com/office/drawing/2014/main" id="{79DA24E7-1426-40DB-91C3-6A0D63EDB931}"/>
              </a:ext>
            </a:extLst>
          </p:cNvPr>
          <p:cNvSpPr/>
          <p:nvPr/>
        </p:nvSpPr>
        <p:spPr>
          <a:xfrm>
            <a:off x="409202" y="2015842"/>
            <a:ext cx="10992805" cy="461665"/>
          </a:xfrm>
          <a:prstGeom prst="rect">
            <a:avLst/>
          </a:prstGeom>
        </p:spPr>
        <p:txBody>
          <a:bodyPr wrap="square">
            <a:spAutoFit/>
          </a:bodyPr>
          <a:lstStyle/>
          <a:p>
            <a:r>
              <a:rPr lang="zh-CN" altLang="en-US" sz="2200" dirty="0"/>
              <a:t>本例正是以年为单位来研究数据变化的规律，</a:t>
            </a:r>
            <a:r>
              <a:rPr lang="zh-CN" altLang="en-US" sz="2400" dirty="0"/>
              <a:t>得到长度为</a:t>
            </a:r>
            <a:r>
              <a:rPr lang="en-US" altLang="zh-CN" sz="2400" dirty="0"/>
              <a:t>12 </a:t>
            </a:r>
            <a:r>
              <a:rPr lang="zh-CN" altLang="en-US" sz="2400" dirty="0"/>
              <a:t>的数据序列，如下图</a:t>
            </a:r>
            <a:endParaRPr lang="zh-CN" altLang="en-US" sz="2200" dirty="0"/>
          </a:p>
        </p:txBody>
      </p:sp>
      <p:pic>
        <p:nvPicPr>
          <p:cNvPr id="9" name="图片 8">
            <a:extLst>
              <a:ext uri="{FF2B5EF4-FFF2-40B4-BE49-F238E27FC236}">
                <a16:creationId xmlns:a16="http://schemas.microsoft.com/office/drawing/2014/main" id="{D421D5FD-74E6-42AA-8862-125CD3A51667}"/>
              </a:ext>
            </a:extLst>
          </p:cNvPr>
          <p:cNvPicPr>
            <a:picLocks noChangeAspect="1"/>
          </p:cNvPicPr>
          <p:nvPr/>
        </p:nvPicPr>
        <p:blipFill>
          <a:blip r:embed="rId3"/>
          <a:stretch>
            <a:fillRect/>
          </a:stretch>
        </p:blipFill>
        <p:spPr>
          <a:xfrm>
            <a:off x="1759293" y="2850091"/>
            <a:ext cx="7622068" cy="597062"/>
          </a:xfrm>
          <a:prstGeom prst="rect">
            <a:avLst/>
          </a:prstGeom>
        </p:spPr>
      </p:pic>
      <p:sp>
        <p:nvSpPr>
          <p:cNvPr id="10" name="矩形 9">
            <a:extLst>
              <a:ext uri="{FF2B5EF4-FFF2-40B4-BE49-F238E27FC236}">
                <a16:creationId xmlns:a16="http://schemas.microsoft.com/office/drawing/2014/main" id="{F15A45F0-5169-4330-BFD6-F3B68CC468A6}"/>
              </a:ext>
            </a:extLst>
          </p:cNvPr>
          <p:cNvSpPr/>
          <p:nvPr/>
        </p:nvSpPr>
        <p:spPr>
          <a:xfrm>
            <a:off x="475876" y="3991966"/>
            <a:ext cx="11144623" cy="1564274"/>
          </a:xfrm>
          <a:prstGeom prst="rect">
            <a:avLst/>
          </a:prstGeom>
        </p:spPr>
        <p:txBody>
          <a:bodyPr wrap="square">
            <a:spAutoFit/>
          </a:bodyPr>
          <a:lstStyle/>
          <a:p>
            <a:pPr>
              <a:lnSpc>
                <a:spcPct val="150000"/>
              </a:lnSpc>
            </a:pPr>
            <a:r>
              <a:rPr lang="zh-CN" altLang="en-US" sz="2200" dirty="0"/>
              <a:t>循环神经网络正是处理序列数据的“利器”，它可以利用前面若干个数据来预测当前的数据。循环神经网络在处理数据对象时，它不是单独考虑当前的对象而是利用其前面的若干对象来“综合”考虑，然后做出当前的决策。</a:t>
            </a:r>
          </a:p>
        </p:txBody>
      </p:sp>
    </p:spTree>
    <p:extLst>
      <p:ext uri="{BB962C8B-B14F-4D97-AF65-F5344CB8AC3E}">
        <p14:creationId xmlns:p14="http://schemas.microsoft.com/office/powerpoint/2010/main" val="1681290561"/>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7.5</a:t>
            </a:r>
            <a:r>
              <a:rPr lang="zh-CN" altLang="en-US" sz="3200" b="1" dirty="0">
                <a:solidFill>
                  <a:prstClr val="white"/>
                </a:solidFill>
                <a:latin typeface="微软雅黑" panose="020B0503020204020204" pitchFamily="34" charset="-122"/>
                <a:ea typeface="微软雅黑" panose="020B0503020204020204" pitchFamily="34" charset="-122"/>
              </a:rPr>
              <a:t> 基于</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的文本分类</a:t>
            </a:r>
          </a:p>
        </p:txBody>
      </p:sp>
      <p:sp>
        <p:nvSpPr>
          <p:cNvPr id="5" name="文本框 4">
            <a:extLst>
              <a:ext uri="{FF2B5EF4-FFF2-40B4-BE49-F238E27FC236}">
                <a16:creationId xmlns:a16="http://schemas.microsoft.com/office/drawing/2014/main" id="{A790631C-6C22-44C5-9E85-78EA1D708148}"/>
              </a:ext>
            </a:extLst>
          </p:cNvPr>
          <p:cNvSpPr txBox="1"/>
          <p:nvPr/>
        </p:nvSpPr>
        <p:spPr>
          <a:xfrm>
            <a:off x="186516" y="1297963"/>
            <a:ext cx="11373594" cy="523220"/>
          </a:xfrm>
          <a:prstGeom prst="rect">
            <a:avLst/>
          </a:prstGeom>
          <a:noFill/>
        </p:spPr>
        <p:txBody>
          <a:bodyPr wrap="square" rtlCol="0">
            <a:spAutoFit/>
          </a:bodyPr>
          <a:lstStyle/>
          <a:p>
            <a:r>
              <a:rPr lang="en-US" altLang="zh-CN" sz="2800" b="1" dirty="0">
                <a:solidFill>
                  <a:srgbClr val="C00000"/>
                </a:solidFill>
              </a:rPr>
              <a:t>3. </a:t>
            </a:r>
            <a:r>
              <a:rPr lang="zh-CN" altLang="en-US" sz="2800" b="1" dirty="0">
                <a:solidFill>
                  <a:srgbClr val="C00000"/>
                </a:solidFill>
              </a:rPr>
              <a:t>定义实现分类任务的类</a:t>
            </a:r>
            <a:r>
              <a:rPr lang="en-US" altLang="zh-CN" sz="2800" b="1" dirty="0">
                <a:solidFill>
                  <a:srgbClr val="C00000"/>
                </a:solidFill>
              </a:rPr>
              <a:t>——</a:t>
            </a:r>
            <a:r>
              <a:rPr lang="zh-CN" altLang="en-US" sz="2800" b="1" dirty="0">
                <a:solidFill>
                  <a:srgbClr val="C00000"/>
                </a:solidFill>
              </a:rPr>
              <a:t>类</a:t>
            </a:r>
            <a:r>
              <a:rPr lang="en-US" altLang="zh-CN" sz="2800" b="1" dirty="0" err="1">
                <a:solidFill>
                  <a:srgbClr val="C00000"/>
                </a:solidFill>
              </a:rPr>
              <a:t>Lstm_model</a:t>
            </a:r>
            <a:endParaRPr lang="zh-CN" altLang="zh-CN" sz="2800" b="1" dirty="0">
              <a:solidFill>
                <a:srgbClr val="C00000"/>
              </a:solidFill>
            </a:endParaRPr>
          </a:p>
        </p:txBody>
      </p:sp>
      <p:sp>
        <p:nvSpPr>
          <p:cNvPr id="2" name="矩形 1">
            <a:extLst>
              <a:ext uri="{FF2B5EF4-FFF2-40B4-BE49-F238E27FC236}">
                <a16:creationId xmlns:a16="http://schemas.microsoft.com/office/drawing/2014/main" id="{DD0BFB3D-8690-44DC-A26F-C4FBF1FBC88A}"/>
              </a:ext>
            </a:extLst>
          </p:cNvPr>
          <p:cNvSpPr/>
          <p:nvPr/>
        </p:nvSpPr>
        <p:spPr>
          <a:xfrm>
            <a:off x="186516" y="1775898"/>
            <a:ext cx="12192000" cy="769441"/>
          </a:xfrm>
          <a:prstGeom prst="rect">
            <a:avLst/>
          </a:prstGeom>
        </p:spPr>
        <p:txBody>
          <a:bodyPr wrap="square">
            <a:spAutoFit/>
          </a:bodyPr>
          <a:lstStyle/>
          <a:p>
            <a:r>
              <a:rPr lang="zh-CN" altLang="en-US" sz="2200" dirty="0"/>
              <a:t>利用</a:t>
            </a:r>
            <a:r>
              <a:rPr lang="en-US" altLang="zh-CN" sz="2200" dirty="0" err="1"/>
              <a:t>nn.Embedding</a:t>
            </a:r>
            <a:r>
              <a:rPr lang="en-US" altLang="zh-CN" sz="2200" dirty="0"/>
              <a:t>()</a:t>
            </a:r>
            <a:r>
              <a:rPr lang="zh-CN" altLang="en-US" sz="2200" dirty="0"/>
              <a:t>构建词向量空间，利用</a:t>
            </a:r>
            <a:r>
              <a:rPr lang="en-US" altLang="zh-CN" sz="2200" dirty="0" err="1"/>
              <a:t>nn.LSTM</a:t>
            </a:r>
            <a:r>
              <a:rPr lang="en-US" altLang="zh-CN" sz="2200" dirty="0"/>
              <a:t>()</a:t>
            </a:r>
            <a:r>
              <a:rPr lang="zh-CN" altLang="en-US" sz="2200" dirty="0"/>
              <a:t>来搭建循环神经网络，这些都封装在类</a:t>
            </a:r>
            <a:r>
              <a:rPr lang="en-US" altLang="zh-CN" sz="2200" dirty="0" err="1"/>
              <a:t>Lstm_model</a:t>
            </a:r>
            <a:r>
              <a:rPr lang="en-US" altLang="zh-CN" sz="2200" dirty="0"/>
              <a:t> </a:t>
            </a:r>
            <a:r>
              <a:rPr lang="zh-CN" altLang="en-US" sz="2200" dirty="0"/>
              <a:t>当中</a:t>
            </a:r>
          </a:p>
        </p:txBody>
      </p:sp>
      <p:sp>
        <p:nvSpPr>
          <p:cNvPr id="3" name="矩形 2">
            <a:extLst>
              <a:ext uri="{FF2B5EF4-FFF2-40B4-BE49-F238E27FC236}">
                <a16:creationId xmlns:a16="http://schemas.microsoft.com/office/drawing/2014/main" id="{C260D3E5-6F2D-444F-9566-825AE60B65AF}"/>
              </a:ext>
            </a:extLst>
          </p:cNvPr>
          <p:cNvSpPr/>
          <p:nvPr/>
        </p:nvSpPr>
        <p:spPr>
          <a:xfrm>
            <a:off x="284264" y="2527653"/>
            <a:ext cx="11178098" cy="3970318"/>
          </a:xfrm>
          <a:prstGeom prst="rect">
            <a:avLst/>
          </a:prstGeom>
        </p:spPr>
        <p:txBody>
          <a:bodyPr wrap="square">
            <a:spAutoFit/>
          </a:bodyPr>
          <a:lstStyle/>
          <a:p>
            <a:r>
              <a:rPr lang="en-US" altLang="zh-CN" dirty="0">
                <a:solidFill>
                  <a:srgbClr val="00B050"/>
                </a:solidFill>
              </a:rPr>
              <a:t>class </a:t>
            </a:r>
            <a:r>
              <a:rPr lang="en-US" altLang="zh-CN" dirty="0" err="1">
                <a:solidFill>
                  <a:srgbClr val="00B050"/>
                </a:solidFill>
              </a:rPr>
              <a:t>Lstm_model</a:t>
            </a:r>
            <a:r>
              <a:rPr lang="en-US" altLang="zh-CN" dirty="0">
                <a:solidFill>
                  <a:srgbClr val="00B050"/>
                </a:solidFill>
              </a:rPr>
              <a:t>(</a:t>
            </a:r>
            <a:r>
              <a:rPr lang="en-US" altLang="zh-CN" dirty="0" err="1">
                <a:solidFill>
                  <a:srgbClr val="00B050"/>
                </a:solidFill>
              </a:rPr>
              <a:t>nn.Module</a:t>
            </a:r>
            <a:r>
              <a:rPr lang="en-US" altLang="zh-CN" dirty="0">
                <a:solidFill>
                  <a:srgbClr val="00B050"/>
                </a:solidFill>
              </a:rPr>
              <a:t>):  </a:t>
            </a:r>
          </a:p>
          <a:p>
            <a:r>
              <a:rPr lang="en-US" altLang="zh-CN" dirty="0">
                <a:solidFill>
                  <a:srgbClr val="00B050"/>
                </a:solidFill>
              </a:rPr>
              <a:t>      def __</a:t>
            </a:r>
            <a:r>
              <a:rPr lang="en-US" altLang="zh-CN" dirty="0" err="1">
                <a:solidFill>
                  <a:srgbClr val="00B050"/>
                </a:solidFill>
              </a:rPr>
              <a:t>init</a:t>
            </a:r>
            <a:r>
              <a:rPr lang="en-US" altLang="zh-CN" dirty="0">
                <a:solidFill>
                  <a:srgbClr val="00B050"/>
                </a:solidFill>
              </a:rPr>
              <a:t>__(</a:t>
            </a:r>
            <a:r>
              <a:rPr lang="en-US" altLang="zh-CN" dirty="0" err="1">
                <a:solidFill>
                  <a:srgbClr val="00B050"/>
                </a:solidFill>
              </a:rPr>
              <a:t>self,vocab_size,embedding_dim,hidden_dim</a:t>
            </a:r>
            <a:r>
              <a:rPr lang="en-US" altLang="zh-CN" dirty="0">
                <a:solidFill>
                  <a:srgbClr val="00B050"/>
                </a:solidFill>
              </a:rPr>
              <a:t>):  </a:t>
            </a:r>
          </a:p>
          <a:p>
            <a:r>
              <a:rPr lang="en-US" altLang="zh-CN" dirty="0">
                <a:solidFill>
                  <a:srgbClr val="00B050"/>
                </a:solidFill>
              </a:rPr>
              <a:t>           super(</a:t>
            </a:r>
            <a:r>
              <a:rPr lang="en-US" altLang="zh-CN" dirty="0" err="1">
                <a:solidFill>
                  <a:srgbClr val="00B050"/>
                </a:solidFill>
              </a:rPr>
              <a:t>Lstm_model</a:t>
            </a:r>
            <a:r>
              <a:rPr lang="en-US" altLang="zh-CN" dirty="0">
                <a:solidFill>
                  <a:srgbClr val="00B050"/>
                </a:solidFill>
              </a:rPr>
              <a:t>, self).__</a:t>
            </a:r>
            <a:r>
              <a:rPr lang="en-US" altLang="zh-CN" dirty="0" err="1">
                <a:solidFill>
                  <a:srgbClr val="00B050"/>
                </a:solidFill>
              </a:rPr>
              <a:t>init</a:t>
            </a:r>
            <a:r>
              <a:rPr lang="en-US" altLang="zh-CN" dirty="0">
                <a:solidFill>
                  <a:srgbClr val="00B050"/>
                </a:solidFill>
              </a:rPr>
              <a:t>__()  </a:t>
            </a:r>
          </a:p>
          <a:p>
            <a:r>
              <a:rPr lang="en-US" altLang="zh-CN" dirty="0">
                <a:solidFill>
                  <a:srgbClr val="00B050"/>
                </a:solidFill>
              </a:rPr>
              <a:t>           </a:t>
            </a:r>
            <a:r>
              <a:rPr lang="en-US" altLang="zh-CN" dirty="0" err="1">
                <a:solidFill>
                  <a:srgbClr val="00B050"/>
                </a:solidFill>
              </a:rPr>
              <a:t>self.embedding</a:t>
            </a:r>
            <a:r>
              <a:rPr lang="en-US" altLang="zh-CN" dirty="0">
                <a:solidFill>
                  <a:srgbClr val="00B050"/>
                </a:solidFill>
              </a:rPr>
              <a:t> = </a:t>
            </a:r>
            <a:r>
              <a:rPr lang="en-US" altLang="zh-CN" dirty="0" err="1">
                <a:solidFill>
                  <a:srgbClr val="00B050"/>
                </a:solidFill>
              </a:rPr>
              <a:t>nn.Embedding</a:t>
            </a:r>
            <a:r>
              <a:rPr lang="en-US" altLang="zh-CN" dirty="0">
                <a:solidFill>
                  <a:srgbClr val="00B050"/>
                </a:solidFill>
              </a:rPr>
              <a:t>(</a:t>
            </a:r>
            <a:r>
              <a:rPr lang="en-US" altLang="zh-CN" dirty="0" err="1">
                <a:solidFill>
                  <a:srgbClr val="00B050"/>
                </a:solidFill>
              </a:rPr>
              <a:t>vocab_size</a:t>
            </a:r>
            <a:r>
              <a:rPr lang="en-US" altLang="zh-CN" dirty="0">
                <a:solidFill>
                  <a:srgbClr val="00B050"/>
                </a:solidFill>
              </a:rPr>
              <a:t>, </a:t>
            </a:r>
            <a:r>
              <a:rPr lang="en-US" altLang="zh-CN" dirty="0" err="1">
                <a:solidFill>
                  <a:srgbClr val="00B050"/>
                </a:solidFill>
              </a:rPr>
              <a:t>embedding_dim</a:t>
            </a:r>
            <a:r>
              <a:rPr lang="en-US" altLang="zh-CN" dirty="0">
                <a:solidFill>
                  <a:srgbClr val="00B050"/>
                </a:solidFill>
              </a:rPr>
              <a:t>) #</a:t>
            </a:r>
            <a:r>
              <a:rPr lang="zh-CN" altLang="en-US" dirty="0">
                <a:solidFill>
                  <a:srgbClr val="00B050"/>
                </a:solidFill>
              </a:rPr>
              <a:t>定义嵌入层  </a:t>
            </a:r>
          </a:p>
          <a:p>
            <a:r>
              <a:rPr lang="en-US" altLang="zh-CN" dirty="0">
                <a:solidFill>
                  <a:srgbClr val="00B050"/>
                </a:solidFill>
              </a:rPr>
              <a:t>           </a:t>
            </a:r>
            <a:r>
              <a:rPr lang="en-US" altLang="zh-CN" dirty="0" err="1">
                <a:solidFill>
                  <a:srgbClr val="00B050"/>
                </a:solidFill>
              </a:rPr>
              <a:t>self.lstm</a:t>
            </a:r>
            <a:r>
              <a:rPr lang="en-US" altLang="zh-CN" dirty="0">
                <a:solidFill>
                  <a:srgbClr val="00B050"/>
                </a:solidFill>
              </a:rPr>
              <a:t> = </a:t>
            </a:r>
            <a:r>
              <a:rPr lang="en-US" altLang="zh-CN" dirty="0" err="1">
                <a:solidFill>
                  <a:srgbClr val="00B050"/>
                </a:solidFill>
              </a:rPr>
              <a:t>nn.LSTM</a:t>
            </a:r>
            <a:r>
              <a:rPr lang="en-US" altLang="zh-CN" dirty="0">
                <a:solidFill>
                  <a:srgbClr val="00B050"/>
                </a:solidFill>
              </a:rPr>
              <a:t>(</a:t>
            </a:r>
            <a:r>
              <a:rPr lang="en-US" altLang="zh-CN" dirty="0" err="1">
                <a:solidFill>
                  <a:srgbClr val="00B050"/>
                </a:solidFill>
              </a:rPr>
              <a:t>input_size</a:t>
            </a:r>
            <a:r>
              <a:rPr lang="en-US" altLang="zh-CN" dirty="0">
                <a:solidFill>
                  <a:srgbClr val="00B050"/>
                </a:solidFill>
              </a:rPr>
              <a:t>=</a:t>
            </a:r>
            <a:r>
              <a:rPr lang="en-US" altLang="zh-CN" dirty="0" err="1">
                <a:solidFill>
                  <a:srgbClr val="00B050"/>
                </a:solidFill>
              </a:rPr>
              <a:t>embedding_dim</a:t>
            </a:r>
            <a:r>
              <a:rPr lang="en-US" altLang="zh-CN" dirty="0">
                <a:solidFill>
                  <a:srgbClr val="00B050"/>
                </a:solidFill>
              </a:rPr>
              <a:t>, </a:t>
            </a:r>
            <a:r>
              <a:rPr lang="en-US" altLang="zh-CN" dirty="0" err="1">
                <a:solidFill>
                  <a:srgbClr val="00B050"/>
                </a:solidFill>
              </a:rPr>
              <a:t>hidden_size</a:t>
            </a:r>
            <a:r>
              <a:rPr lang="en-US" altLang="zh-CN" dirty="0">
                <a:solidFill>
                  <a:srgbClr val="00B050"/>
                </a:solidFill>
              </a:rPr>
              <a:t>=</a:t>
            </a:r>
            <a:r>
              <a:rPr lang="en-US" altLang="zh-CN" dirty="0" err="1">
                <a:solidFill>
                  <a:srgbClr val="00B050"/>
                </a:solidFill>
              </a:rPr>
              <a:t>hidden_dim</a:t>
            </a:r>
            <a:r>
              <a:rPr lang="en-US" altLang="zh-CN" dirty="0">
                <a:solidFill>
                  <a:srgbClr val="00B050"/>
                </a:solidFill>
              </a:rPr>
              <a:t>, \  </a:t>
            </a:r>
          </a:p>
          <a:p>
            <a:r>
              <a:rPr lang="en-US" altLang="zh-CN" dirty="0">
                <a:solidFill>
                  <a:srgbClr val="00B050"/>
                </a:solidFill>
              </a:rPr>
              <a:t>                      </a:t>
            </a:r>
            <a:r>
              <a:rPr lang="en-US" altLang="zh-CN" dirty="0" err="1">
                <a:solidFill>
                  <a:srgbClr val="00B050"/>
                </a:solidFill>
              </a:rPr>
              <a:t>num_layers</a:t>
            </a:r>
            <a:r>
              <a:rPr lang="en-US" altLang="zh-CN" dirty="0">
                <a:solidFill>
                  <a:srgbClr val="00B050"/>
                </a:solidFill>
              </a:rPr>
              <a:t>=1, </a:t>
            </a:r>
            <a:r>
              <a:rPr lang="en-US" altLang="zh-CN" dirty="0" err="1">
                <a:solidFill>
                  <a:srgbClr val="00B050"/>
                </a:solidFill>
              </a:rPr>
              <a:t>batch_first</a:t>
            </a:r>
            <a:r>
              <a:rPr lang="en-US" altLang="zh-CN" dirty="0">
                <a:solidFill>
                  <a:srgbClr val="00B050"/>
                </a:solidFill>
              </a:rPr>
              <a:t>=True, bidirectional=False, bias=True)  </a:t>
            </a:r>
          </a:p>
          <a:p>
            <a:r>
              <a:rPr lang="en-US" altLang="zh-CN" dirty="0">
                <a:solidFill>
                  <a:srgbClr val="00B050"/>
                </a:solidFill>
              </a:rPr>
              <a:t>           </a:t>
            </a:r>
            <a:r>
              <a:rPr lang="en-US" altLang="zh-CN" dirty="0" err="1">
                <a:solidFill>
                  <a:srgbClr val="00B050"/>
                </a:solidFill>
              </a:rPr>
              <a:t>self.fc</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(hidden_dim,1)  </a:t>
            </a:r>
          </a:p>
          <a:p>
            <a:r>
              <a:rPr lang="en-US" altLang="zh-CN" dirty="0">
                <a:solidFill>
                  <a:srgbClr val="00B050"/>
                </a:solidFill>
              </a:rPr>
              <a:t>      def forward(self, x):  </a:t>
            </a:r>
          </a:p>
          <a:p>
            <a:r>
              <a:rPr lang="en-US" altLang="zh-CN" dirty="0">
                <a:solidFill>
                  <a:srgbClr val="00B050"/>
                </a:solidFill>
              </a:rPr>
              <a:t>           o = x  </a:t>
            </a:r>
          </a:p>
          <a:p>
            <a:r>
              <a:rPr lang="en-US" altLang="zh-CN" dirty="0">
                <a:solidFill>
                  <a:srgbClr val="00B050"/>
                </a:solidFill>
              </a:rPr>
              <a:t>           o = </a:t>
            </a:r>
            <a:r>
              <a:rPr lang="en-US" altLang="zh-CN" dirty="0" err="1">
                <a:solidFill>
                  <a:srgbClr val="00B050"/>
                </a:solidFill>
              </a:rPr>
              <a:t>self.embedding</a:t>
            </a:r>
            <a:r>
              <a:rPr lang="en-US" altLang="zh-CN" dirty="0">
                <a:solidFill>
                  <a:srgbClr val="00B050"/>
                </a:solidFill>
              </a:rPr>
              <a:t>(o)  </a:t>
            </a:r>
          </a:p>
          <a:p>
            <a:r>
              <a:rPr lang="en-US" altLang="zh-CN" dirty="0">
                <a:solidFill>
                  <a:srgbClr val="00B050"/>
                </a:solidFill>
              </a:rPr>
              <a:t>           o, _ = </a:t>
            </a:r>
            <a:r>
              <a:rPr lang="en-US" altLang="zh-CN" dirty="0" err="1">
                <a:solidFill>
                  <a:srgbClr val="00B050"/>
                </a:solidFill>
              </a:rPr>
              <a:t>self.lstm</a:t>
            </a:r>
            <a:r>
              <a:rPr lang="en-US" altLang="zh-CN" dirty="0">
                <a:solidFill>
                  <a:srgbClr val="00B050"/>
                </a:solidFill>
              </a:rPr>
              <a:t>(o)  </a:t>
            </a:r>
          </a:p>
          <a:p>
            <a:r>
              <a:rPr lang="en-US" altLang="zh-CN" dirty="0">
                <a:solidFill>
                  <a:srgbClr val="00B050"/>
                </a:solidFill>
              </a:rPr>
              <a:t>           o = </a:t>
            </a:r>
            <a:r>
              <a:rPr lang="en-US" altLang="zh-CN" dirty="0" err="1">
                <a:solidFill>
                  <a:srgbClr val="00B050"/>
                </a:solidFill>
              </a:rPr>
              <a:t>o.sum</a:t>
            </a:r>
            <a:r>
              <a:rPr lang="en-US" altLang="zh-CN" dirty="0">
                <a:solidFill>
                  <a:srgbClr val="00B050"/>
                </a:solidFill>
              </a:rPr>
              <a:t>(1)  </a:t>
            </a:r>
          </a:p>
          <a:p>
            <a:r>
              <a:rPr lang="en-US" altLang="zh-CN" dirty="0">
                <a:solidFill>
                  <a:srgbClr val="00B050"/>
                </a:solidFill>
              </a:rPr>
              <a:t>           o = </a:t>
            </a:r>
            <a:r>
              <a:rPr lang="en-US" altLang="zh-CN" dirty="0" err="1">
                <a:solidFill>
                  <a:srgbClr val="00B050"/>
                </a:solidFill>
              </a:rPr>
              <a:t>self.fc</a:t>
            </a:r>
            <a:r>
              <a:rPr lang="en-US" altLang="zh-CN" dirty="0">
                <a:solidFill>
                  <a:srgbClr val="00B050"/>
                </a:solidFill>
              </a:rPr>
              <a:t>(o)  </a:t>
            </a:r>
          </a:p>
          <a:p>
            <a:r>
              <a:rPr lang="en-US" altLang="zh-CN" dirty="0">
                <a:solidFill>
                  <a:srgbClr val="00B050"/>
                </a:solidFill>
              </a:rPr>
              <a:t>           return o  </a:t>
            </a:r>
          </a:p>
        </p:txBody>
      </p:sp>
    </p:spTree>
    <p:extLst>
      <p:ext uri="{BB962C8B-B14F-4D97-AF65-F5344CB8AC3E}">
        <p14:creationId xmlns:p14="http://schemas.microsoft.com/office/powerpoint/2010/main" val="1154343589"/>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7.5</a:t>
            </a:r>
            <a:r>
              <a:rPr lang="zh-CN" altLang="en-US" sz="3200" b="1" dirty="0">
                <a:solidFill>
                  <a:prstClr val="white"/>
                </a:solidFill>
                <a:latin typeface="微软雅黑" panose="020B0503020204020204" pitchFamily="34" charset="-122"/>
                <a:ea typeface="微软雅黑" panose="020B0503020204020204" pitchFamily="34" charset="-122"/>
              </a:rPr>
              <a:t> 基于</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的文本分类</a:t>
            </a:r>
          </a:p>
        </p:txBody>
      </p:sp>
      <p:sp>
        <p:nvSpPr>
          <p:cNvPr id="2" name="矩形 1">
            <a:extLst>
              <a:ext uri="{FF2B5EF4-FFF2-40B4-BE49-F238E27FC236}">
                <a16:creationId xmlns:a16="http://schemas.microsoft.com/office/drawing/2014/main" id="{B124832A-29D8-4FB1-BD74-ECD1C10B8BBF}"/>
              </a:ext>
            </a:extLst>
          </p:cNvPr>
          <p:cNvSpPr/>
          <p:nvPr/>
        </p:nvSpPr>
        <p:spPr>
          <a:xfrm>
            <a:off x="412589" y="1339683"/>
            <a:ext cx="11655586" cy="1446550"/>
          </a:xfrm>
          <a:prstGeom prst="rect">
            <a:avLst/>
          </a:prstGeom>
        </p:spPr>
        <p:txBody>
          <a:bodyPr wrap="square">
            <a:spAutoFit/>
          </a:bodyPr>
          <a:lstStyle/>
          <a:p>
            <a:r>
              <a:rPr lang="zh-CN" altLang="en-US" sz="2200" dirty="0"/>
              <a:t>在上述代码中，创建了尺寸为</a:t>
            </a:r>
            <a:r>
              <a:rPr lang="en-US" altLang="zh-CN" sz="2200" dirty="0" err="1"/>
              <a:t>vocab_size×embedding_dim</a:t>
            </a:r>
            <a:r>
              <a:rPr lang="en-US" altLang="zh-CN" sz="2200" dirty="0"/>
              <a:t> </a:t>
            </a:r>
            <a:r>
              <a:rPr lang="zh-CN" altLang="en-US" sz="2200" dirty="0"/>
              <a:t>的词向量空间，即一共有</a:t>
            </a:r>
            <a:r>
              <a:rPr lang="en-US" altLang="zh-CN" sz="2200" dirty="0" err="1"/>
              <a:t>vocab_size</a:t>
            </a:r>
            <a:r>
              <a:rPr lang="en-US" altLang="zh-CN" sz="2200" dirty="0"/>
              <a:t> </a:t>
            </a:r>
            <a:r>
              <a:rPr lang="zh-CN" altLang="en-US" sz="2200" dirty="0"/>
              <a:t>个不同的单词，每个单词用长度为</a:t>
            </a:r>
            <a:r>
              <a:rPr lang="en-US" altLang="zh-CN" sz="2200" dirty="0" err="1"/>
              <a:t>embedding_dim</a:t>
            </a:r>
            <a:r>
              <a:rPr lang="en-US" altLang="zh-CN" sz="2200" dirty="0"/>
              <a:t> </a:t>
            </a:r>
            <a:r>
              <a:rPr lang="zh-CN" altLang="en-US" sz="2200" dirty="0"/>
              <a:t>的向量来表示。</a:t>
            </a:r>
            <a:r>
              <a:rPr lang="en-US" altLang="zh-CN" sz="2200" dirty="0"/>
              <a:t>LSTM </a:t>
            </a:r>
            <a:r>
              <a:rPr lang="zh-CN" altLang="en-US" sz="2200" dirty="0"/>
              <a:t>的定义代码表明，在输入张量</a:t>
            </a:r>
            <a:r>
              <a:rPr lang="en-US" altLang="zh-CN" sz="2200" dirty="0"/>
              <a:t>x </a:t>
            </a:r>
            <a:r>
              <a:rPr lang="zh-CN" altLang="en-US" sz="2200" dirty="0"/>
              <a:t>中，张量的第一维必须是批量大小的信息，第二维是序列长度信息，词向量的长度为</a:t>
            </a:r>
            <a:r>
              <a:rPr lang="en-US" altLang="zh-CN" sz="2200" dirty="0" err="1"/>
              <a:t>embedding_dim</a:t>
            </a:r>
            <a:r>
              <a:rPr lang="zh-CN" altLang="en-US" sz="2200" dirty="0"/>
              <a:t>。</a:t>
            </a:r>
          </a:p>
        </p:txBody>
      </p:sp>
      <p:sp>
        <p:nvSpPr>
          <p:cNvPr id="7" name="文本框 6">
            <a:extLst>
              <a:ext uri="{FF2B5EF4-FFF2-40B4-BE49-F238E27FC236}">
                <a16:creationId xmlns:a16="http://schemas.microsoft.com/office/drawing/2014/main" id="{614D7BF4-F39F-4F54-A2D2-3C494BB1FB43}"/>
              </a:ext>
            </a:extLst>
          </p:cNvPr>
          <p:cNvSpPr txBox="1"/>
          <p:nvPr/>
        </p:nvSpPr>
        <p:spPr>
          <a:xfrm>
            <a:off x="359391" y="2786233"/>
            <a:ext cx="11373594" cy="523220"/>
          </a:xfrm>
          <a:prstGeom prst="rect">
            <a:avLst/>
          </a:prstGeom>
          <a:noFill/>
        </p:spPr>
        <p:txBody>
          <a:bodyPr wrap="square" rtlCol="0">
            <a:spAutoFit/>
          </a:bodyPr>
          <a:lstStyle/>
          <a:p>
            <a:r>
              <a:rPr lang="en-US" altLang="zh-CN" sz="2800" b="1" dirty="0">
                <a:solidFill>
                  <a:srgbClr val="C00000"/>
                </a:solidFill>
              </a:rPr>
              <a:t>4. </a:t>
            </a:r>
            <a:r>
              <a:rPr lang="zh-CN" altLang="en-US" sz="2800" b="1" dirty="0">
                <a:solidFill>
                  <a:srgbClr val="C00000"/>
                </a:solidFill>
              </a:rPr>
              <a:t>加载数据，并进行训练</a:t>
            </a:r>
            <a:endParaRPr lang="zh-CN" altLang="zh-CN" sz="2800" b="1" dirty="0">
              <a:solidFill>
                <a:srgbClr val="C00000"/>
              </a:solidFill>
            </a:endParaRPr>
          </a:p>
        </p:txBody>
      </p:sp>
      <p:sp>
        <p:nvSpPr>
          <p:cNvPr id="3" name="矩形 2">
            <a:extLst>
              <a:ext uri="{FF2B5EF4-FFF2-40B4-BE49-F238E27FC236}">
                <a16:creationId xmlns:a16="http://schemas.microsoft.com/office/drawing/2014/main" id="{831868A9-DD4E-438D-BF8E-36C0204BB722}"/>
              </a:ext>
            </a:extLst>
          </p:cNvPr>
          <p:cNvSpPr/>
          <p:nvPr/>
        </p:nvSpPr>
        <p:spPr>
          <a:xfrm>
            <a:off x="359391" y="3320161"/>
            <a:ext cx="11476749" cy="769441"/>
          </a:xfrm>
          <a:prstGeom prst="rect">
            <a:avLst/>
          </a:prstGeom>
        </p:spPr>
        <p:txBody>
          <a:bodyPr wrap="square">
            <a:spAutoFit/>
          </a:bodyPr>
          <a:lstStyle/>
          <a:p>
            <a:r>
              <a:rPr lang="zh-CN" altLang="en-US" sz="2200" dirty="0"/>
              <a:t>调用函数</a:t>
            </a:r>
            <a:r>
              <a:rPr lang="en-US" altLang="zh-CN" sz="2200" dirty="0" err="1"/>
              <a:t>get_dataset_vocab</a:t>
            </a:r>
            <a:r>
              <a:rPr lang="en-US" altLang="zh-CN" sz="2200" dirty="0"/>
              <a:t>()</a:t>
            </a:r>
            <a:r>
              <a:rPr lang="zh-CN" altLang="en-US" sz="2200" dirty="0"/>
              <a:t>和函数</a:t>
            </a:r>
            <a:r>
              <a:rPr lang="en-US" altLang="zh-CN" sz="2200" dirty="0" err="1"/>
              <a:t>text_loader</a:t>
            </a:r>
            <a:r>
              <a:rPr lang="en-US" altLang="zh-CN" sz="2200" dirty="0"/>
              <a:t>()</a:t>
            </a:r>
            <a:r>
              <a:rPr lang="zh-CN" altLang="en-US" sz="2200" dirty="0"/>
              <a:t>加载数据并进行打包，然后实例化类</a:t>
            </a:r>
            <a:r>
              <a:rPr lang="en-US" altLang="zh-CN" sz="2200" dirty="0" err="1"/>
              <a:t>Lstm_model</a:t>
            </a:r>
            <a:r>
              <a:rPr lang="zh-CN" altLang="en-US" sz="2200" dirty="0"/>
              <a:t>，执行训练。</a:t>
            </a:r>
          </a:p>
        </p:txBody>
      </p:sp>
      <p:sp>
        <p:nvSpPr>
          <p:cNvPr id="4" name="矩形 3">
            <a:extLst>
              <a:ext uri="{FF2B5EF4-FFF2-40B4-BE49-F238E27FC236}">
                <a16:creationId xmlns:a16="http://schemas.microsoft.com/office/drawing/2014/main" id="{FD92AFA4-1B7D-4759-B64F-AA7954663B5F}"/>
              </a:ext>
            </a:extLst>
          </p:cNvPr>
          <p:cNvSpPr/>
          <p:nvPr/>
        </p:nvSpPr>
        <p:spPr>
          <a:xfrm>
            <a:off x="412589" y="3984903"/>
            <a:ext cx="9041459" cy="2554545"/>
          </a:xfrm>
          <a:prstGeom prst="rect">
            <a:avLst/>
          </a:prstGeom>
        </p:spPr>
        <p:txBody>
          <a:bodyPr wrap="square">
            <a:spAutoFit/>
          </a:bodyPr>
          <a:lstStyle/>
          <a:p>
            <a:r>
              <a:rPr lang="en-US" altLang="zh-CN" sz="1600" dirty="0">
                <a:solidFill>
                  <a:srgbClr val="00B050"/>
                </a:solidFill>
              </a:rPr>
              <a:t>for ep in range(100):</a:t>
            </a:r>
          </a:p>
          <a:p>
            <a:r>
              <a:rPr lang="en-US" altLang="zh-CN" sz="1600" dirty="0">
                <a:solidFill>
                  <a:srgbClr val="00B050"/>
                </a:solidFill>
              </a:rPr>
              <a:t>       for </a:t>
            </a:r>
            <a:r>
              <a:rPr lang="en-US" altLang="zh-CN" sz="1600" dirty="0" err="1">
                <a:solidFill>
                  <a:srgbClr val="00B050"/>
                </a:solidFill>
              </a:rPr>
              <a:t>text_batch</a:t>
            </a:r>
            <a:r>
              <a:rPr lang="en-US" altLang="zh-CN" sz="1600" dirty="0">
                <a:solidFill>
                  <a:srgbClr val="00B050"/>
                </a:solidFill>
              </a:rPr>
              <a:t>, </a:t>
            </a:r>
            <a:r>
              <a:rPr lang="en-US" altLang="zh-CN" sz="1600" dirty="0" err="1">
                <a:solidFill>
                  <a:srgbClr val="00B050"/>
                </a:solidFill>
              </a:rPr>
              <a:t>label_batch</a:t>
            </a:r>
            <a:r>
              <a:rPr lang="en-US" altLang="zh-CN" sz="1600" dirty="0">
                <a:solidFill>
                  <a:srgbClr val="00B050"/>
                </a:solidFill>
              </a:rPr>
              <a:t> in zip(</a:t>
            </a:r>
            <a:r>
              <a:rPr lang="en-US" altLang="zh-CN" sz="1600" dirty="0" err="1">
                <a:solidFill>
                  <a:srgbClr val="00B050"/>
                </a:solidFill>
              </a:rPr>
              <a:t>train_batchs</a:t>
            </a:r>
            <a:r>
              <a:rPr lang="en-US" altLang="zh-CN" sz="1600" dirty="0">
                <a:solidFill>
                  <a:srgbClr val="00B050"/>
                </a:solidFill>
              </a:rPr>
              <a:t>, </a:t>
            </a:r>
            <a:r>
              <a:rPr lang="en-US" altLang="zh-CN" sz="1600" dirty="0" err="1">
                <a:solidFill>
                  <a:srgbClr val="00B050"/>
                </a:solidFill>
              </a:rPr>
              <a:t>train_labels</a:t>
            </a:r>
            <a:r>
              <a:rPr lang="en-US" altLang="zh-CN" sz="1600" dirty="0">
                <a:solidFill>
                  <a:srgbClr val="00B050"/>
                </a:solidFill>
              </a:rPr>
              <a:t>):</a:t>
            </a:r>
          </a:p>
          <a:p>
            <a:r>
              <a:rPr lang="en-US" altLang="zh-CN" sz="1600" dirty="0">
                <a:solidFill>
                  <a:srgbClr val="00B050"/>
                </a:solidFill>
              </a:rPr>
              <a:t>                </a:t>
            </a:r>
            <a:r>
              <a:rPr lang="en-US" altLang="zh-CN" sz="1600" dirty="0" err="1">
                <a:solidFill>
                  <a:srgbClr val="00B050"/>
                </a:solidFill>
              </a:rPr>
              <a:t>text_batch</a:t>
            </a:r>
            <a:r>
              <a:rPr lang="en-US" altLang="zh-CN" sz="1600" dirty="0">
                <a:solidFill>
                  <a:srgbClr val="00B050"/>
                </a:solidFill>
              </a:rPr>
              <a:t>, </a:t>
            </a:r>
            <a:r>
              <a:rPr lang="en-US" altLang="zh-CN" sz="1600" dirty="0" err="1">
                <a:solidFill>
                  <a:srgbClr val="00B050"/>
                </a:solidFill>
              </a:rPr>
              <a:t>label_batch</a:t>
            </a:r>
            <a:r>
              <a:rPr lang="en-US" altLang="zh-CN" sz="1600" dirty="0">
                <a:solidFill>
                  <a:srgbClr val="00B050"/>
                </a:solidFill>
              </a:rPr>
              <a:t> = text_batch.to(device), label_batch.to(device)</a:t>
            </a:r>
          </a:p>
          <a:p>
            <a:r>
              <a:rPr lang="en-US" altLang="zh-CN" sz="1600" dirty="0">
                <a:solidFill>
                  <a:srgbClr val="00B050"/>
                </a:solidFill>
              </a:rPr>
              <a:t>                </a:t>
            </a:r>
            <a:r>
              <a:rPr lang="en-US" altLang="zh-CN" sz="1600" dirty="0" err="1">
                <a:solidFill>
                  <a:srgbClr val="00B050"/>
                </a:solidFill>
              </a:rPr>
              <a:t>pre_y</a:t>
            </a:r>
            <a:r>
              <a:rPr lang="en-US" altLang="zh-CN" sz="1600" dirty="0">
                <a:solidFill>
                  <a:srgbClr val="00B050"/>
                </a:solidFill>
              </a:rPr>
              <a:t> = </a:t>
            </a:r>
            <a:r>
              <a:rPr lang="en-US" altLang="zh-CN" sz="1600" dirty="0" err="1">
                <a:solidFill>
                  <a:srgbClr val="00B050"/>
                </a:solidFill>
              </a:rPr>
              <a:t>lstm_model</a:t>
            </a:r>
            <a:r>
              <a:rPr lang="en-US" altLang="zh-CN" sz="1600" dirty="0">
                <a:solidFill>
                  <a:srgbClr val="00B050"/>
                </a:solidFill>
              </a:rPr>
              <a:t>(</a:t>
            </a:r>
            <a:r>
              <a:rPr lang="en-US" altLang="zh-CN" sz="1600" dirty="0" err="1">
                <a:solidFill>
                  <a:srgbClr val="00B050"/>
                </a:solidFill>
              </a:rPr>
              <a:t>text_batch</a:t>
            </a:r>
            <a:r>
              <a:rPr lang="en-US" altLang="zh-CN" sz="1600" dirty="0">
                <a:solidFill>
                  <a:srgbClr val="00B050"/>
                </a:solidFill>
              </a:rPr>
              <a:t>)</a:t>
            </a:r>
          </a:p>
          <a:p>
            <a:r>
              <a:rPr lang="en-US" altLang="zh-CN" sz="1600" dirty="0">
                <a:solidFill>
                  <a:srgbClr val="00B050"/>
                </a:solidFill>
              </a:rPr>
              <a:t>                #</a:t>
            </a:r>
            <a:r>
              <a:rPr lang="zh-CN" altLang="en-US" sz="1600" dirty="0">
                <a:solidFill>
                  <a:srgbClr val="00B050"/>
                </a:solidFill>
              </a:rPr>
              <a:t>二分类问题，本例采用逻辑回归方法来解决</a:t>
            </a:r>
          </a:p>
          <a:p>
            <a:r>
              <a:rPr lang="en-US" altLang="zh-CN" sz="1600" dirty="0">
                <a:solidFill>
                  <a:srgbClr val="00B050"/>
                </a:solidFill>
              </a:rPr>
              <a:t>                loss = </a:t>
            </a:r>
            <a:r>
              <a:rPr lang="en-US" altLang="zh-CN" sz="1600" dirty="0" err="1">
                <a:solidFill>
                  <a:srgbClr val="00B050"/>
                </a:solidFill>
              </a:rPr>
              <a:t>nn.BCEWithLogitsLoss</a:t>
            </a:r>
            <a:r>
              <a:rPr lang="en-US" altLang="zh-CN" sz="1600" dirty="0">
                <a:solidFill>
                  <a:srgbClr val="00B050"/>
                </a:solidFill>
              </a:rPr>
              <a:t>()(</a:t>
            </a:r>
            <a:r>
              <a:rPr lang="en-US" altLang="zh-CN" sz="1600" dirty="0" err="1">
                <a:solidFill>
                  <a:srgbClr val="00B050"/>
                </a:solidFill>
              </a:rPr>
              <a:t>pre_y.squeeze</a:t>
            </a:r>
            <a:r>
              <a:rPr lang="en-US" altLang="zh-CN" sz="1600" dirty="0">
                <a:solidFill>
                  <a:srgbClr val="00B050"/>
                </a:solidFill>
              </a:rPr>
              <a:t>(), </a:t>
            </a:r>
            <a:r>
              <a:rPr lang="en-US" altLang="zh-CN" sz="1600" dirty="0" err="1">
                <a:solidFill>
                  <a:srgbClr val="00B050"/>
                </a:solidFill>
              </a:rPr>
              <a:t>label_batch.float</a:t>
            </a:r>
            <a:r>
              <a:rPr lang="en-US" altLang="zh-CN" sz="1600" dirty="0">
                <a:solidFill>
                  <a:srgbClr val="00B050"/>
                </a:solidFill>
              </a:rPr>
              <a:t>())</a:t>
            </a:r>
          </a:p>
          <a:p>
            <a:r>
              <a:rPr lang="en-US" altLang="zh-CN" sz="1600" dirty="0">
                <a:solidFill>
                  <a:srgbClr val="00B050"/>
                </a:solidFill>
              </a:rPr>
              <a:t>                </a:t>
            </a:r>
            <a:r>
              <a:rPr lang="en-US" altLang="zh-CN" sz="1600" dirty="0" err="1">
                <a:solidFill>
                  <a:srgbClr val="00B050"/>
                </a:solidFill>
              </a:rPr>
              <a:t>optimizer.zero_grad</a:t>
            </a:r>
            <a:r>
              <a:rPr lang="en-US" altLang="zh-CN" sz="1600" dirty="0">
                <a:solidFill>
                  <a:srgbClr val="00B050"/>
                </a:solidFill>
              </a:rPr>
              <a:t>()</a:t>
            </a:r>
          </a:p>
          <a:p>
            <a:r>
              <a:rPr lang="en-US" altLang="zh-CN" sz="1600" dirty="0">
                <a:solidFill>
                  <a:srgbClr val="00B050"/>
                </a:solidFill>
              </a:rPr>
              <a:t>                </a:t>
            </a:r>
            <a:r>
              <a:rPr lang="en-US" altLang="zh-CN" sz="1600" dirty="0" err="1">
                <a:solidFill>
                  <a:srgbClr val="00B050"/>
                </a:solidFill>
              </a:rPr>
              <a:t>loss.backward</a:t>
            </a:r>
            <a:r>
              <a:rPr lang="en-US" altLang="zh-CN" sz="1600" dirty="0">
                <a:solidFill>
                  <a:srgbClr val="00B050"/>
                </a:solidFill>
              </a:rPr>
              <a:t>()</a:t>
            </a:r>
          </a:p>
          <a:p>
            <a:r>
              <a:rPr lang="en-US" altLang="zh-CN" sz="1600" dirty="0">
                <a:solidFill>
                  <a:srgbClr val="00B050"/>
                </a:solidFill>
              </a:rPr>
              <a:t>                </a:t>
            </a:r>
            <a:r>
              <a:rPr lang="en-US" altLang="zh-CN" sz="1600" dirty="0" err="1">
                <a:solidFill>
                  <a:srgbClr val="00B050"/>
                </a:solidFill>
              </a:rPr>
              <a:t>optimizer.step</a:t>
            </a:r>
            <a:r>
              <a:rPr lang="en-US" altLang="zh-CN" sz="1600" dirty="0">
                <a:solidFill>
                  <a:srgbClr val="00B050"/>
                </a:solidFill>
              </a:rPr>
              <a:t>()</a:t>
            </a:r>
          </a:p>
          <a:p>
            <a:r>
              <a:rPr lang="en-US" altLang="zh-CN" sz="1600" dirty="0">
                <a:solidFill>
                  <a:srgbClr val="00B050"/>
                </a:solidFill>
              </a:rPr>
              <a:t>                print(ep, round(</a:t>
            </a:r>
            <a:r>
              <a:rPr lang="en-US" altLang="zh-CN" sz="1600" dirty="0" err="1">
                <a:solidFill>
                  <a:srgbClr val="00B050"/>
                </a:solidFill>
              </a:rPr>
              <a:t>loss.item</a:t>
            </a:r>
            <a:r>
              <a:rPr lang="en-US" altLang="zh-CN" sz="1600" dirty="0">
                <a:solidFill>
                  <a:srgbClr val="00B050"/>
                </a:solidFill>
              </a:rPr>
              <a:t>(),4))</a:t>
            </a:r>
            <a:endParaRPr lang="zh-CN" altLang="en-US" sz="1600" dirty="0">
              <a:solidFill>
                <a:srgbClr val="00B050"/>
              </a:solidFill>
            </a:endParaRPr>
          </a:p>
        </p:txBody>
      </p:sp>
      <p:sp>
        <p:nvSpPr>
          <p:cNvPr id="5" name="矩形 4">
            <a:extLst>
              <a:ext uri="{FF2B5EF4-FFF2-40B4-BE49-F238E27FC236}">
                <a16:creationId xmlns:a16="http://schemas.microsoft.com/office/drawing/2014/main" id="{59C75174-6777-4452-B7B7-9073676499C1}"/>
              </a:ext>
            </a:extLst>
          </p:cNvPr>
          <p:cNvSpPr/>
          <p:nvPr/>
        </p:nvSpPr>
        <p:spPr>
          <a:xfrm>
            <a:off x="4827627" y="6170116"/>
            <a:ext cx="2877711" cy="369332"/>
          </a:xfrm>
          <a:prstGeom prst="rect">
            <a:avLst/>
          </a:prstGeom>
        </p:spPr>
        <p:txBody>
          <a:bodyPr wrap="none">
            <a:spAutoFit/>
          </a:bodyPr>
          <a:lstStyle/>
          <a:p>
            <a:r>
              <a:rPr lang="zh-CN" altLang="en-US" b="1" dirty="0"/>
              <a:t>（完整代码见教材</a:t>
            </a:r>
            <a:r>
              <a:rPr lang="en-US" altLang="zh-CN" b="1" dirty="0"/>
              <a:t>209</a:t>
            </a:r>
            <a:r>
              <a:rPr lang="zh-CN" altLang="en-US" b="1" dirty="0"/>
              <a:t>页）</a:t>
            </a:r>
          </a:p>
        </p:txBody>
      </p:sp>
    </p:spTree>
    <p:extLst>
      <p:ext uri="{BB962C8B-B14F-4D97-AF65-F5344CB8AC3E}">
        <p14:creationId xmlns:p14="http://schemas.microsoft.com/office/powerpoint/2010/main" val="4059276737"/>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7.5</a:t>
            </a:r>
            <a:r>
              <a:rPr lang="zh-CN" altLang="en-US" sz="3200" b="1" dirty="0">
                <a:solidFill>
                  <a:prstClr val="white"/>
                </a:solidFill>
                <a:latin typeface="微软雅黑" panose="020B0503020204020204" pitchFamily="34" charset="-122"/>
                <a:ea typeface="微软雅黑" panose="020B0503020204020204" pitchFamily="34" charset="-122"/>
              </a:rPr>
              <a:t> 基于</a:t>
            </a:r>
            <a:r>
              <a:rPr lang="en-US" altLang="zh-CN" sz="3200" b="1" dirty="0">
                <a:solidFill>
                  <a:prstClr val="white"/>
                </a:solidFill>
                <a:latin typeface="微软雅黑" panose="020B0503020204020204" pitchFamily="34" charset="-122"/>
                <a:ea typeface="微软雅黑" panose="020B0503020204020204" pitchFamily="34" charset="-122"/>
              </a:rPr>
              <a:t>LSTM</a:t>
            </a:r>
            <a:r>
              <a:rPr lang="zh-CN" altLang="en-US" sz="3200" b="1" dirty="0">
                <a:solidFill>
                  <a:prstClr val="white"/>
                </a:solidFill>
                <a:latin typeface="微软雅黑" panose="020B0503020204020204" pitchFamily="34" charset="-122"/>
                <a:ea typeface="微软雅黑" panose="020B0503020204020204" pitchFamily="34" charset="-122"/>
              </a:rPr>
              <a:t>的文本分类</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5. </a:t>
            </a:r>
            <a:r>
              <a:rPr lang="zh-CN" altLang="en-US" sz="2800" b="1" dirty="0">
                <a:solidFill>
                  <a:srgbClr val="C00000"/>
                </a:solidFill>
              </a:rPr>
              <a:t>模型测试</a:t>
            </a:r>
            <a:endParaRPr lang="zh-CN" altLang="zh-CN" sz="2800" b="1" dirty="0">
              <a:solidFill>
                <a:srgbClr val="C00000"/>
              </a:solidFill>
            </a:endParaRPr>
          </a:p>
        </p:txBody>
      </p:sp>
      <p:sp>
        <p:nvSpPr>
          <p:cNvPr id="2" name="矩形 1">
            <a:extLst>
              <a:ext uri="{FF2B5EF4-FFF2-40B4-BE49-F238E27FC236}">
                <a16:creationId xmlns:a16="http://schemas.microsoft.com/office/drawing/2014/main" id="{0945BCF6-3033-4681-8EA3-D5C4345D9734}"/>
              </a:ext>
            </a:extLst>
          </p:cNvPr>
          <p:cNvSpPr/>
          <p:nvPr/>
        </p:nvSpPr>
        <p:spPr>
          <a:xfrm>
            <a:off x="377094" y="1828784"/>
            <a:ext cx="9196450" cy="430887"/>
          </a:xfrm>
          <a:prstGeom prst="rect">
            <a:avLst/>
          </a:prstGeom>
        </p:spPr>
        <p:txBody>
          <a:bodyPr wrap="square">
            <a:spAutoFit/>
          </a:bodyPr>
          <a:lstStyle/>
          <a:p>
            <a:r>
              <a:rPr lang="zh-CN" altLang="en-US" sz="2200" dirty="0"/>
              <a:t>利用测试数据，对模型的分类准确率进行测试。代码如下：</a:t>
            </a:r>
          </a:p>
        </p:txBody>
      </p:sp>
      <p:sp>
        <p:nvSpPr>
          <p:cNvPr id="3" name="矩形 2">
            <a:extLst>
              <a:ext uri="{FF2B5EF4-FFF2-40B4-BE49-F238E27FC236}">
                <a16:creationId xmlns:a16="http://schemas.microsoft.com/office/drawing/2014/main" id="{5E0FEB13-1228-4B59-86B1-E4748B3D5942}"/>
              </a:ext>
            </a:extLst>
          </p:cNvPr>
          <p:cNvSpPr/>
          <p:nvPr/>
        </p:nvSpPr>
        <p:spPr>
          <a:xfrm>
            <a:off x="377094" y="2316723"/>
            <a:ext cx="9025348" cy="3139321"/>
          </a:xfrm>
          <a:prstGeom prst="rect">
            <a:avLst/>
          </a:prstGeom>
        </p:spPr>
        <p:txBody>
          <a:bodyPr wrap="square">
            <a:spAutoFit/>
          </a:bodyPr>
          <a:lstStyle/>
          <a:p>
            <a:r>
              <a:rPr lang="en-US" altLang="zh-CN" dirty="0" err="1">
                <a:solidFill>
                  <a:srgbClr val="00B050"/>
                </a:solidFill>
              </a:rPr>
              <a:t>lstm_model.eval</a:t>
            </a:r>
            <a:r>
              <a:rPr lang="en-US" altLang="zh-CN" dirty="0">
                <a:solidFill>
                  <a:srgbClr val="00B050"/>
                </a:solidFill>
              </a:rPr>
              <a:t>()  </a:t>
            </a:r>
          </a:p>
          <a:p>
            <a:r>
              <a:rPr lang="en-US" altLang="zh-CN" dirty="0">
                <a:solidFill>
                  <a:srgbClr val="00B050"/>
                </a:solidFill>
              </a:rPr>
              <a:t>acc = 0  </a:t>
            </a:r>
          </a:p>
          <a:p>
            <a:r>
              <a:rPr lang="en-US" altLang="zh-CN" dirty="0">
                <a:solidFill>
                  <a:srgbClr val="00B050"/>
                </a:solidFill>
              </a:rPr>
              <a:t>for </a:t>
            </a:r>
            <a:r>
              <a:rPr lang="en-US" altLang="zh-CN" dirty="0" err="1">
                <a:solidFill>
                  <a:srgbClr val="00B050"/>
                </a:solidFill>
              </a:rPr>
              <a:t>text_batch</a:t>
            </a:r>
            <a:r>
              <a:rPr lang="en-US" altLang="zh-CN" dirty="0">
                <a:solidFill>
                  <a:srgbClr val="00B050"/>
                </a:solidFill>
              </a:rPr>
              <a:t>, </a:t>
            </a:r>
            <a:r>
              <a:rPr lang="en-US" altLang="zh-CN" dirty="0" err="1">
                <a:solidFill>
                  <a:srgbClr val="00B050"/>
                </a:solidFill>
              </a:rPr>
              <a:t>label_batch</a:t>
            </a:r>
            <a:r>
              <a:rPr lang="en-US" altLang="zh-CN" dirty="0">
                <a:solidFill>
                  <a:srgbClr val="00B050"/>
                </a:solidFill>
              </a:rPr>
              <a:t> in zip(</a:t>
            </a:r>
            <a:r>
              <a:rPr lang="en-US" altLang="zh-CN" dirty="0" err="1">
                <a:solidFill>
                  <a:srgbClr val="00B050"/>
                </a:solidFill>
              </a:rPr>
              <a:t>test_batchs</a:t>
            </a:r>
            <a:r>
              <a:rPr lang="en-US" altLang="zh-CN" dirty="0">
                <a:solidFill>
                  <a:srgbClr val="00B050"/>
                </a:solidFill>
              </a:rPr>
              <a:t>, </a:t>
            </a:r>
            <a:r>
              <a:rPr lang="en-US" altLang="zh-CN" dirty="0" err="1">
                <a:solidFill>
                  <a:srgbClr val="00B050"/>
                </a:solidFill>
              </a:rPr>
              <a:t>test_labels</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text_batch</a:t>
            </a:r>
            <a:r>
              <a:rPr lang="en-US" altLang="zh-CN" dirty="0">
                <a:solidFill>
                  <a:srgbClr val="00B050"/>
                </a:solidFill>
              </a:rPr>
              <a:t>, </a:t>
            </a:r>
            <a:r>
              <a:rPr lang="en-US" altLang="zh-CN" dirty="0" err="1">
                <a:solidFill>
                  <a:srgbClr val="00B050"/>
                </a:solidFill>
              </a:rPr>
              <a:t>label_batch</a:t>
            </a:r>
            <a:r>
              <a:rPr lang="en-US" altLang="zh-CN" dirty="0">
                <a:solidFill>
                  <a:srgbClr val="00B050"/>
                </a:solidFill>
              </a:rPr>
              <a:t> = text_batch.to(device), label_batch.to(device)  </a:t>
            </a:r>
          </a:p>
          <a:p>
            <a:r>
              <a:rPr lang="en-US" altLang="zh-CN" dirty="0">
                <a:solidFill>
                  <a:srgbClr val="00B050"/>
                </a:solidFill>
              </a:rPr>
              <a:t>       </a:t>
            </a:r>
            <a:r>
              <a:rPr lang="en-US" altLang="zh-CN" dirty="0" err="1">
                <a:solidFill>
                  <a:srgbClr val="00B050"/>
                </a:solidFill>
              </a:rPr>
              <a:t>pre_y</a:t>
            </a:r>
            <a:r>
              <a:rPr lang="en-US" altLang="zh-CN" dirty="0">
                <a:solidFill>
                  <a:srgbClr val="00B050"/>
                </a:solidFill>
              </a:rPr>
              <a:t> = </a:t>
            </a:r>
            <a:r>
              <a:rPr lang="en-US" altLang="zh-CN" dirty="0" err="1">
                <a:solidFill>
                  <a:srgbClr val="00B050"/>
                </a:solidFill>
              </a:rPr>
              <a:t>lstm_model</a:t>
            </a:r>
            <a:r>
              <a:rPr lang="en-US" altLang="zh-CN" dirty="0">
                <a:solidFill>
                  <a:srgbClr val="00B050"/>
                </a:solidFill>
              </a:rPr>
              <a:t>(</a:t>
            </a:r>
            <a:r>
              <a:rPr lang="en-US" altLang="zh-CN" dirty="0" err="1">
                <a:solidFill>
                  <a:srgbClr val="00B050"/>
                </a:solidFill>
              </a:rPr>
              <a:t>text_batch</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pre_y</a:t>
            </a:r>
            <a:r>
              <a:rPr lang="en-US" altLang="zh-CN" dirty="0">
                <a:solidFill>
                  <a:srgbClr val="00B050"/>
                </a:solidFill>
              </a:rPr>
              <a:t> = </a:t>
            </a:r>
            <a:r>
              <a:rPr lang="en-US" altLang="zh-CN" dirty="0" err="1">
                <a:solidFill>
                  <a:srgbClr val="00B050"/>
                </a:solidFill>
              </a:rPr>
              <a:t>torch.sigmoid</a:t>
            </a:r>
            <a:r>
              <a:rPr lang="en-US" altLang="zh-CN" dirty="0">
                <a:solidFill>
                  <a:srgbClr val="00B050"/>
                </a:solidFill>
              </a:rPr>
              <a:t>(</a:t>
            </a:r>
            <a:r>
              <a:rPr lang="en-US" altLang="zh-CN" dirty="0" err="1">
                <a:solidFill>
                  <a:srgbClr val="00B050"/>
                </a:solidFill>
              </a:rPr>
              <a:t>pre_y</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pre_y</a:t>
            </a:r>
            <a:r>
              <a:rPr lang="en-US" altLang="zh-CN" dirty="0">
                <a:solidFill>
                  <a:srgbClr val="00B050"/>
                </a:solidFill>
              </a:rPr>
              <a:t> = </a:t>
            </a:r>
            <a:r>
              <a:rPr lang="en-US" altLang="zh-CN" dirty="0" err="1">
                <a:solidFill>
                  <a:srgbClr val="00B050"/>
                </a:solidFill>
              </a:rPr>
              <a:t>torch.round</a:t>
            </a:r>
            <a:r>
              <a:rPr lang="en-US" altLang="zh-CN" dirty="0">
                <a:solidFill>
                  <a:srgbClr val="00B050"/>
                </a:solidFill>
              </a:rPr>
              <a:t>(</a:t>
            </a:r>
            <a:r>
              <a:rPr lang="en-US" altLang="zh-CN" dirty="0" err="1">
                <a:solidFill>
                  <a:srgbClr val="00B050"/>
                </a:solidFill>
              </a:rPr>
              <a:t>pre_y</a:t>
            </a:r>
            <a:r>
              <a:rPr lang="en-US" altLang="zh-CN" dirty="0">
                <a:solidFill>
                  <a:srgbClr val="00B050"/>
                </a:solidFill>
              </a:rPr>
              <a:t>) #</a:t>
            </a:r>
            <a:r>
              <a:rPr lang="zh-CN" altLang="en-US" dirty="0">
                <a:solidFill>
                  <a:srgbClr val="00B050"/>
                </a:solidFill>
              </a:rPr>
              <a:t>四舍五入，变成了</a:t>
            </a:r>
            <a:r>
              <a:rPr lang="en-US" altLang="zh-CN" dirty="0">
                <a:solidFill>
                  <a:srgbClr val="00B050"/>
                </a:solidFill>
              </a:rPr>
              <a:t>0 </a:t>
            </a:r>
            <a:r>
              <a:rPr lang="zh-CN" altLang="en-US" dirty="0">
                <a:solidFill>
                  <a:srgbClr val="00B050"/>
                </a:solidFill>
              </a:rPr>
              <a:t>或</a:t>
            </a:r>
            <a:r>
              <a:rPr lang="en-US" altLang="zh-CN" dirty="0">
                <a:solidFill>
                  <a:srgbClr val="00B050"/>
                </a:solidFill>
              </a:rPr>
              <a:t>1</a:t>
            </a:r>
            <a:r>
              <a:rPr lang="zh-CN" altLang="en-US" dirty="0">
                <a:solidFill>
                  <a:srgbClr val="00B050"/>
                </a:solidFill>
              </a:rPr>
              <a:t>  </a:t>
            </a:r>
          </a:p>
          <a:p>
            <a:r>
              <a:rPr lang="en-US" altLang="zh-CN" dirty="0">
                <a:solidFill>
                  <a:srgbClr val="00B050"/>
                </a:solidFill>
              </a:rPr>
              <a:t>       </a:t>
            </a:r>
            <a:r>
              <a:rPr lang="en-US" altLang="zh-CN" dirty="0" err="1">
                <a:solidFill>
                  <a:srgbClr val="00B050"/>
                </a:solidFill>
              </a:rPr>
              <a:t>pre_y</a:t>
            </a:r>
            <a:r>
              <a:rPr lang="en-US" altLang="zh-CN" dirty="0">
                <a:solidFill>
                  <a:srgbClr val="00B050"/>
                </a:solidFill>
              </a:rPr>
              <a:t> = </a:t>
            </a:r>
            <a:r>
              <a:rPr lang="en-US" altLang="zh-CN" dirty="0" err="1">
                <a:solidFill>
                  <a:srgbClr val="00B050"/>
                </a:solidFill>
              </a:rPr>
              <a:t>pre_y.squeeze</a:t>
            </a:r>
            <a:r>
              <a:rPr lang="en-US" altLang="zh-CN" dirty="0">
                <a:solidFill>
                  <a:srgbClr val="00B050"/>
                </a:solidFill>
              </a:rPr>
              <a:t>().long()  </a:t>
            </a:r>
          </a:p>
          <a:p>
            <a:r>
              <a:rPr lang="en-US" altLang="zh-CN" dirty="0">
                <a:solidFill>
                  <a:srgbClr val="00B050"/>
                </a:solidFill>
              </a:rPr>
              <a:t>       correct = </a:t>
            </a:r>
            <a:r>
              <a:rPr lang="en-US" altLang="zh-CN" dirty="0" err="1">
                <a:solidFill>
                  <a:srgbClr val="00B050"/>
                </a:solidFill>
              </a:rPr>
              <a:t>torch.eq</a:t>
            </a:r>
            <a:r>
              <a:rPr lang="en-US" altLang="zh-CN" dirty="0">
                <a:solidFill>
                  <a:srgbClr val="00B050"/>
                </a:solidFill>
              </a:rPr>
              <a:t>(</a:t>
            </a:r>
            <a:r>
              <a:rPr lang="en-US" altLang="zh-CN" dirty="0" err="1">
                <a:solidFill>
                  <a:srgbClr val="00B050"/>
                </a:solidFill>
              </a:rPr>
              <a:t>pre_y</a:t>
            </a:r>
            <a:r>
              <a:rPr lang="en-US" altLang="zh-CN" dirty="0">
                <a:solidFill>
                  <a:srgbClr val="00B050"/>
                </a:solidFill>
              </a:rPr>
              <a:t>, </a:t>
            </a:r>
            <a:r>
              <a:rPr lang="en-US" altLang="zh-CN" dirty="0" err="1">
                <a:solidFill>
                  <a:srgbClr val="00B050"/>
                </a:solidFill>
              </a:rPr>
              <a:t>label_batch</a:t>
            </a:r>
            <a:r>
              <a:rPr lang="en-US" altLang="zh-CN" dirty="0">
                <a:solidFill>
                  <a:srgbClr val="00B050"/>
                </a:solidFill>
              </a:rPr>
              <a:t>).long()  </a:t>
            </a:r>
          </a:p>
          <a:p>
            <a:r>
              <a:rPr lang="en-US" altLang="zh-CN" dirty="0">
                <a:solidFill>
                  <a:srgbClr val="00B050"/>
                </a:solidFill>
              </a:rPr>
              <a:t>       acc += </a:t>
            </a:r>
            <a:r>
              <a:rPr lang="en-US" altLang="zh-CN" dirty="0" err="1">
                <a:solidFill>
                  <a:srgbClr val="00B050"/>
                </a:solidFill>
              </a:rPr>
              <a:t>correct.sum</a:t>
            </a:r>
            <a:r>
              <a:rPr lang="en-US" altLang="zh-CN" dirty="0">
                <a:solidFill>
                  <a:srgbClr val="00B050"/>
                </a:solidFill>
              </a:rPr>
              <a:t>()  </a:t>
            </a:r>
          </a:p>
          <a:p>
            <a:r>
              <a:rPr lang="en-US" altLang="zh-CN" dirty="0">
                <a:solidFill>
                  <a:srgbClr val="00B050"/>
                </a:solidFill>
              </a:rPr>
              <a:t>print('</a:t>
            </a:r>
            <a:r>
              <a:rPr lang="zh-CN" altLang="en-US" dirty="0">
                <a:solidFill>
                  <a:srgbClr val="00B050"/>
                </a:solidFill>
              </a:rPr>
              <a:t>在测试集上的准确率：</a:t>
            </a:r>
            <a:r>
              <a:rPr lang="en-US" altLang="zh-CN" dirty="0">
                <a:solidFill>
                  <a:srgbClr val="00B050"/>
                </a:solidFill>
              </a:rPr>
              <a:t>{:.1f}%'.format(100.*acc/</a:t>
            </a:r>
            <a:r>
              <a:rPr lang="en-US" altLang="zh-CN" dirty="0" err="1">
                <a:solidFill>
                  <a:srgbClr val="00B050"/>
                </a:solidFill>
              </a:rPr>
              <a:t>len</a:t>
            </a:r>
            <a:r>
              <a:rPr lang="en-US" altLang="zh-CN" dirty="0">
                <a:solidFill>
                  <a:srgbClr val="00B050"/>
                </a:solidFill>
              </a:rPr>
              <a:t>(</a:t>
            </a:r>
            <a:r>
              <a:rPr lang="en-US" altLang="zh-CN" dirty="0" err="1">
                <a:solidFill>
                  <a:srgbClr val="00B050"/>
                </a:solidFill>
              </a:rPr>
              <a:t>test_examples</a:t>
            </a:r>
            <a:r>
              <a:rPr lang="en-US" altLang="zh-CN" dirty="0">
                <a:solidFill>
                  <a:srgbClr val="00B050"/>
                </a:solidFill>
              </a:rPr>
              <a:t>)))  </a:t>
            </a:r>
          </a:p>
        </p:txBody>
      </p:sp>
      <p:sp>
        <p:nvSpPr>
          <p:cNvPr id="4" name="矩形 3">
            <a:extLst>
              <a:ext uri="{FF2B5EF4-FFF2-40B4-BE49-F238E27FC236}">
                <a16:creationId xmlns:a16="http://schemas.microsoft.com/office/drawing/2014/main" id="{D71E7A24-72CB-44E8-B251-DF24E62A47CA}"/>
              </a:ext>
            </a:extLst>
          </p:cNvPr>
          <p:cNvSpPr/>
          <p:nvPr/>
        </p:nvSpPr>
        <p:spPr>
          <a:xfrm>
            <a:off x="289671" y="5595529"/>
            <a:ext cx="5545108" cy="430887"/>
          </a:xfrm>
          <a:prstGeom prst="rect">
            <a:avLst/>
          </a:prstGeom>
        </p:spPr>
        <p:txBody>
          <a:bodyPr wrap="none">
            <a:spAutoFit/>
          </a:bodyPr>
          <a:lstStyle/>
          <a:p>
            <a:r>
              <a:rPr lang="zh-CN" altLang="en-US" sz="2200" dirty="0"/>
              <a:t>运行上述代码，结果输出如下的测试结果：</a:t>
            </a:r>
          </a:p>
        </p:txBody>
      </p:sp>
      <p:sp>
        <p:nvSpPr>
          <p:cNvPr id="6" name="矩形 5">
            <a:extLst>
              <a:ext uri="{FF2B5EF4-FFF2-40B4-BE49-F238E27FC236}">
                <a16:creationId xmlns:a16="http://schemas.microsoft.com/office/drawing/2014/main" id="{F05BC20F-4EC3-4A4C-A374-C7B58B50326B}"/>
              </a:ext>
            </a:extLst>
          </p:cNvPr>
          <p:cNvSpPr/>
          <p:nvPr/>
        </p:nvSpPr>
        <p:spPr>
          <a:xfrm>
            <a:off x="377094" y="6026416"/>
            <a:ext cx="3025187" cy="369332"/>
          </a:xfrm>
          <a:prstGeom prst="rect">
            <a:avLst/>
          </a:prstGeom>
        </p:spPr>
        <p:txBody>
          <a:bodyPr wrap="none">
            <a:spAutoFit/>
          </a:bodyPr>
          <a:lstStyle/>
          <a:p>
            <a:r>
              <a:rPr lang="zh-CN" altLang="en-US" dirty="0">
                <a:solidFill>
                  <a:srgbClr val="00B050"/>
                </a:solidFill>
              </a:rPr>
              <a:t>在测试集上的准确率：</a:t>
            </a:r>
            <a:r>
              <a:rPr lang="en-US" altLang="zh-CN" dirty="0">
                <a:solidFill>
                  <a:srgbClr val="00B050"/>
                </a:solidFill>
              </a:rPr>
              <a:t>80.0%</a:t>
            </a:r>
            <a:endParaRPr lang="zh-CN" altLang="en-US" dirty="0">
              <a:solidFill>
                <a:srgbClr val="00B050"/>
              </a:solidFill>
            </a:endParaRPr>
          </a:p>
        </p:txBody>
      </p:sp>
    </p:spTree>
    <p:extLst>
      <p:ext uri="{BB962C8B-B14F-4D97-AF65-F5344CB8AC3E}">
        <p14:creationId xmlns:p14="http://schemas.microsoft.com/office/powerpoint/2010/main" val="400547571"/>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3727709" y="625808"/>
            <a:ext cx="7978894" cy="54297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7.1  </a:t>
            </a:r>
            <a:r>
              <a:rPr lang="zh-CN" altLang="en-US" b="1" dirty="0">
                <a:latin typeface="微软雅黑" panose="020B0503020204020204" pitchFamily="34" charset="-122"/>
                <a:ea typeface="微软雅黑" panose="020B0503020204020204" pitchFamily="34" charset="-122"/>
              </a:rPr>
              <a:t>一个简单的循环神经网络</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航空旅客出行人数预测</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7.2 </a:t>
            </a:r>
            <a:r>
              <a:rPr lang="zh-CN" altLang="en-US" b="1" dirty="0">
                <a:latin typeface="微软雅黑" panose="020B0503020204020204" pitchFamily="34" charset="-122"/>
                <a:ea typeface="微软雅黑" panose="020B0503020204020204" pitchFamily="34" charset="-122"/>
              </a:rPr>
              <a:t>循环神经网络</a:t>
            </a:r>
          </a:p>
          <a:p>
            <a:pPr>
              <a:lnSpc>
                <a:spcPct val="150000"/>
              </a:lnSpc>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长短时记忆网络</a:t>
            </a:r>
            <a:r>
              <a:rPr lang="en-US" altLang="zh-CN" b="1" dirty="0">
                <a:latin typeface="微软雅黑" panose="020B0503020204020204" pitchFamily="34" charset="-122"/>
                <a:ea typeface="微软雅黑" panose="020B0503020204020204" pitchFamily="34" charset="-122"/>
              </a:rPr>
              <a:t>(LSTM)</a:t>
            </a:r>
          </a:p>
          <a:p>
            <a:pPr>
              <a:lnSpc>
                <a:spcPct val="150000"/>
              </a:lnSpc>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文本的表示</a:t>
            </a:r>
            <a:endParaRPr lang="en-US" altLang="zh-CN" b="1" dirty="0">
              <a:latin typeface="微软雅黑" panose="020B0503020204020204" pitchFamily="34" charset="-122"/>
              <a:ea typeface="微软雅黑" panose="020B0503020204020204" pitchFamily="34" charset="-122"/>
            </a:endParaRPr>
          </a:p>
          <a:p>
            <a:pPr>
              <a:lnSpc>
                <a:spcPct val="150000"/>
              </a:lnSpc>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基于</a:t>
            </a:r>
            <a:r>
              <a:rPr lang="en-US" altLang="zh-CN" b="1" dirty="0">
                <a:latin typeface="微软雅黑" panose="020B0503020204020204" pitchFamily="34" charset="-122"/>
                <a:ea typeface="微软雅黑" panose="020B0503020204020204" pitchFamily="34" charset="-122"/>
              </a:rPr>
              <a:t>LSTM</a:t>
            </a:r>
            <a:r>
              <a:rPr lang="zh-CN" altLang="en-US" b="1" dirty="0">
                <a:latin typeface="微软雅黑" panose="020B0503020204020204" pitchFamily="34" charset="-122"/>
                <a:ea typeface="微软雅黑" panose="020B0503020204020204" pitchFamily="34" charset="-122"/>
              </a:rPr>
              <a:t>的文本分类</a:t>
            </a: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7.6  </a:t>
            </a:r>
            <a:r>
              <a:rPr lang="zh-CN" altLang="en-US" b="1" dirty="0">
                <a:solidFill>
                  <a:srgbClr val="C00000"/>
                </a:solidFill>
                <a:latin typeface="微软雅黑" panose="020B0503020204020204" pitchFamily="34" charset="-122"/>
                <a:ea typeface="微软雅黑" panose="020B0503020204020204" pitchFamily="34" charset="-122"/>
              </a:rPr>
              <a:t>基于</a:t>
            </a:r>
            <a:r>
              <a:rPr lang="en-US" altLang="zh-CN" b="1" dirty="0">
                <a:solidFill>
                  <a:srgbClr val="C00000"/>
                </a:solidFill>
                <a:latin typeface="微软雅黑" panose="020B0503020204020204" pitchFamily="34" charset="-122"/>
                <a:ea typeface="微软雅黑" panose="020B0503020204020204" pitchFamily="34" charset="-122"/>
              </a:rPr>
              <a:t>LSTM</a:t>
            </a:r>
            <a:r>
              <a:rPr lang="zh-CN" altLang="en-US" b="1" dirty="0">
                <a:solidFill>
                  <a:srgbClr val="C00000"/>
                </a:solidFill>
                <a:latin typeface="微软雅黑" panose="020B0503020204020204" pitchFamily="34" charset="-122"/>
                <a:ea typeface="微软雅黑" panose="020B0503020204020204" pitchFamily="34" charset="-122"/>
              </a:rPr>
              <a:t>的文本生成</a:t>
            </a:r>
          </a:p>
        </p:txBody>
      </p:sp>
      <p:pic>
        <p:nvPicPr>
          <p:cNvPr id="13" name="图片 12">
            <a:extLst>
              <a:ext uri="{FF2B5EF4-FFF2-40B4-BE49-F238E27FC236}">
                <a16:creationId xmlns:a16="http://schemas.microsoft.com/office/drawing/2014/main" id="{B7A089C7-0418-4B24-B026-E43BD2558A41}"/>
              </a:ext>
            </a:extLst>
          </p:cNvPr>
          <p:cNvPicPr>
            <a:picLocks noChangeAspect="1"/>
          </p:cNvPicPr>
          <p:nvPr/>
        </p:nvPicPr>
        <p:blipFill rotWithShape="1">
          <a:blip r:embed="rId4"/>
          <a:srcRect l="18793" t="3704" r="17232" b="4677"/>
          <a:stretch/>
        </p:blipFill>
        <p:spPr>
          <a:xfrm>
            <a:off x="1207159" y="449739"/>
            <a:ext cx="944881" cy="1353180"/>
          </a:xfrm>
          <a:prstGeom prst="rect">
            <a:avLst/>
          </a:prstGeom>
        </p:spPr>
      </p:pic>
    </p:spTree>
    <p:extLst>
      <p:ext uri="{BB962C8B-B14F-4D97-AF65-F5344CB8AC3E}">
        <p14:creationId xmlns:p14="http://schemas.microsoft.com/office/powerpoint/2010/main" val="32485126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7.6.1.</a:t>
            </a:r>
            <a:r>
              <a:rPr lang="zh-CN" altLang="en-US" sz="2800" b="1" dirty="0">
                <a:solidFill>
                  <a:srgbClr val="C00000"/>
                </a:solidFill>
              </a:rPr>
              <a:t>语言模型与文本生成</a:t>
            </a:r>
            <a:endParaRPr lang="zh-CN" altLang="zh-CN" sz="2800" b="1" dirty="0">
              <a:solidFill>
                <a:srgbClr val="C00000"/>
              </a:solidFill>
            </a:endParaRPr>
          </a:p>
        </p:txBody>
      </p:sp>
      <p:sp>
        <p:nvSpPr>
          <p:cNvPr id="2" name="矩形 1">
            <a:extLst>
              <a:ext uri="{FF2B5EF4-FFF2-40B4-BE49-F238E27FC236}">
                <a16:creationId xmlns:a16="http://schemas.microsoft.com/office/drawing/2014/main" id="{48703DAB-E079-43F0-9F25-FF60E26744DC}"/>
              </a:ext>
            </a:extLst>
          </p:cNvPr>
          <p:cNvSpPr/>
          <p:nvPr/>
        </p:nvSpPr>
        <p:spPr>
          <a:xfrm>
            <a:off x="289670" y="1880751"/>
            <a:ext cx="11476232" cy="769441"/>
          </a:xfrm>
          <a:prstGeom prst="rect">
            <a:avLst/>
          </a:prstGeom>
        </p:spPr>
        <p:txBody>
          <a:bodyPr wrap="square">
            <a:spAutoFit/>
          </a:bodyPr>
          <a:lstStyle/>
          <a:p>
            <a:r>
              <a:rPr lang="zh-CN" altLang="en-US" sz="2200" b="1" dirty="0"/>
              <a:t>语言模型</a:t>
            </a:r>
            <a:r>
              <a:rPr lang="zh-CN" altLang="en-US" sz="2200" dirty="0"/>
              <a:t>：对任何给定一个句子前面连续的若干个词（或单词），该模型可以预测紧跟这些词后面最可能出现的词。</a:t>
            </a:r>
          </a:p>
        </p:txBody>
      </p:sp>
      <p:sp>
        <p:nvSpPr>
          <p:cNvPr id="3" name="矩形 2">
            <a:extLst>
              <a:ext uri="{FF2B5EF4-FFF2-40B4-BE49-F238E27FC236}">
                <a16:creationId xmlns:a16="http://schemas.microsoft.com/office/drawing/2014/main" id="{AE437B71-C4EF-4BBA-A58B-445BAE7F2743}"/>
              </a:ext>
            </a:extLst>
          </p:cNvPr>
          <p:cNvSpPr/>
          <p:nvPr/>
        </p:nvSpPr>
        <p:spPr>
          <a:xfrm>
            <a:off x="289670" y="2683324"/>
            <a:ext cx="3852337" cy="430887"/>
          </a:xfrm>
          <a:prstGeom prst="rect">
            <a:avLst/>
          </a:prstGeom>
        </p:spPr>
        <p:txBody>
          <a:bodyPr wrap="none">
            <a:spAutoFit/>
          </a:bodyPr>
          <a:lstStyle/>
          <a:p>
            <a:r>
              <a:rPr lang="zh-CN" altLang="en-US" sz="2200" dirty="0"/>
              <a:t>比如，观察前面提及的例子：</a:t>
            </a:r>
          </a:p>
        </p:txBody>
      </p:sp>
      <p:sp>
        <p:nvSpPr>
          <p:cNvPr id="4" name="矩形 3">
            <a:extLst>
              <a:ext uri="{FF2B5EF4-FFF2-40B4-BE49-F238E27FC236}">
                <a16:creationId xmlns:a16="http://schemas.microsoft.com/office/drawing/2014/main" id="{A7FEAE6A-2188-4D6B-A54F-F0840260C58B}"/>
              </a:ext>
            </a:extLst>
          </p:cNvPr>
          <p:cNvSpPr/>
          <p:nvPr/>
        </p:nvSpPr>
        <p:spPr>
          <a:xfrm>
            <a:off x="1699671" y="3238499"/>
            <a:ext cx="4884671" cy="430887"/>
          </a:xfrm>
          <a:prstGeom prst="rect">
            <a:avLst/>
          </a:prstGeom>
        </p:spPr>
        <p:txBody>
          <a:bodyPr wrap="none">
            <a:spAutoFit/>
          </a:bodyPr>
          <a:lstStyle/>
          <a:p>
            <a:r>
              <a:rPr lang="zh-CN" altLang="en-US" sz="2200" dirty="0">
                <a:solidFill>
                  <a:srgbClr val="0033CC"/>
                </a:solidFill>
              </a:rPr>
              <a:t>他超额完成了任务，经理表扬了</a:t>
            </a:r>
            <a:r>
              <a:rPr lang="en-US" altLang="zh-CN" sz="2200" dirty="0">
                <a:solidFill>
                  <a:srgbClr val="0033CC"/>
                </a:solidFill>
              </a:rPr>
              <a:t>____</a:t>
            </a:r>
            <a:r>
              <a:rPr lang="zh-CN" altLang="en-US" sz="2200" dirty="0">
                <a:solidFill>
                  <a:srgbClr val="0033CC"/>
                </a:solidFill>
              </a:rPr>
              <a:t>。</a:t>
            </a:r>
          </a:p>
        </p:txBody>
      </p:sp>
      <p:sp>
        <p:nvSpPr>
          <p:cNvPr id="7" name="矩形 6">
            <a:extLst>
              <a:ext uri="{FF2B5EF4-FFF2-40B4-BE49-F238E27FC236}">
                <a16:creationId xmlns:a16="http://schemas.microsoft.com/office/drawing/2014/main" id="{1A59814A-6BF9-496B-B5AE-56EE2588EAF4}"/>
              </a:ext>
            </a:extLst>
          </p:cNvPr>
          <p:cNvSpPr/>
          <p:nvPr/>
        </p:nvSpPr>
        <p:spPr>
          <a:xfrm>
            <a:off x="186775" y="3743790"/>
            <a:ext cx="11579386" cy="2123658"/>
          </a:xfrm>
          <a:prstGeom prst="rect">
            <a:avLst/>
          </a:prstGeom>
        </p:spPr>
        <p:txBody>
          <a:bodyPr wrap="square">
            <a:spAutoFit/>
          </a:bodyPr>
          <a:lstStyle/>
          <a:p>
            <a:r>
              <a:rPr lang="zh-CN" altLang="en-US" sz="2200" dirty="0"/>
              <a:t>假设这句话所在的上下文包含的全部词汇为：</a:t>
            </a:r>
            <a:r>
              <a:rPr lang="en-US" altLang="zh-CN" sz="2200" dirty="0"/>
              <a:t>'</a:t>
            </a:r>
            <a:r>
              <a:rPr lang="zh-CN" altLang="en-US" sz="2200" dirty="0"/>
              <a:t>他</a:t>
            </a:r>
            <a:r>
              <a:rPr lang="en-US" altLang="zh-CN" sz="2200" dirty="0"/>
              <a:t>'</a:t>
            </a:r>
            <a:r>
              <a:rPr lang="zh-CN" altLang="en-US" sz="2200" dirty="0"/>
              <a:t>、</a:t>
            </a:r>
            <a:r>
              <a:rPr lang="en-US" altLang="zh-CN" sz="2200" dirty="0"/>
              <a:t>'</a:t>
            </a:r>
            <a:r>
              <a:rPr lang="zh-CN" altLang="en-US" sz="2200" dirty="0"/>
              <a:t>超额</a:t>
            </a:r>
            <a:r>
              <a:rPr lang="en-US" altLang="zh-CN" sz="2200" dirty="0"/>
              <a:t>'</a:t>
            </a:r>
            <a:r>
              <a:rPr lang="zh-CN" altLang="en-US" sz="2200" dirty="0"/>
              <a:t>、</a:t>
            </a:r>
            <a:r>
              <a:rPr lang="en-US" altLang="zh-CN" sz="2200" dirty="0"/>
              <a:t>'</a:t>
            </a:r>
            <a:r>
              <a:rPr lang="zh-CN" altLang="en-US" sz="2200" dirty="0"/>
              <a:t>完成</a:t>
            </a:r>
            <a:r>
              <a:rPr lang="en-US" altLang="zh-CN" sz="2200" dirty="0"/>
              <a:t>'</a:t>
            </a:r>
            <a:r>
              <a:rPr lang="zh-CN" altLang="en-US" sz="2200" dirty="0"/>
              <a:t>、</a:t>
            </a:r>
            <a:r>
              <a:rPr lang="en-US" altLang="zh-CN" sz="2200" dirty="0"/>
              <a:t>'</a:t>
            </a:r>
            <a:r>
              <a:rPr lang="zh-CN" altLang="en-US" sz="2200" dirty="0"/>
              <a:t>了</a:t>
            </a:r>
            <a:r>
              <a:rPr lang="en-US" altLang="zh-CN" sz="2200" dirty="0"/>
              <a:t>'</a:t>
            </a:r>
            <a:r>
              <a:rPr lang="zh-CN" altLang="en-US" sz="2200" dirty="0"/>
              <a:t>、</a:t>
            </a:r>
            <a:r>
              <a:rPr lang="en-US" altLang="zh-CN" sz="2200" dirty="0"/>
              <a:t>'</a:t>
            </a:r>
            <a:r>
              <a:rPr lang="zh-CN" altLang="en-US" sz="2200" dirty="0"/>
              <a:t>任务</a:t>
            </a:r>
            <a:r>
              <a:rPr lang="en-US" altLang="zh-CN" sz="2200" dirty="0"/>
              <a:t>'</a:t>
            </a:r>
            <a:r>
              <a:rPr lang="zh-CN" altLang="en-US" sz="2200" dirty="0"/>
              <a:t>、</a:t>
            </a:r>
            <a:r>
              <a:rPr lang="en-US" altLang="zh-CN" sz="2200" dirty="0"/>
              <a:t>'</a:t>
            </a:r>
            <a:r>
              <a:rPr lang="zh-CN" altLang="en-US" sz="2200" dirty="0"/>
              <a:t>，</a:t>
            </a:r>
            <a:r>
              <a:rPr lang="en-US" altLang="zh-CN" sz="2200" dirty="0"/>
              <a:t>'</a:t>
            </a:r>
            <a:r>
              <a:rPr lang="zh-CN" altLang="en-US" sz="2200" dirty="0"/>
              <a:t>、</a:t>
            </a:r>
            <a:r>
              <a:rPr lang="en-US" altLang="zh-CN" sz="2200" dirty="0"/>
              <a:t>'</a:t>
            </a:r>
            <a:r>
              <a:rPr lang="zh-CN" altLang="en-US" sz="2200" dirty="0"/>
              <a:t>经理</a:t>
            </a:r>
            <a:r>
              <a:rPr lang="en-US" altLang="zh-CN" sz="2200" dirty="0"/>
              <a:t>'</a:t>
            </a:r>
            <a:r>
              <a:rPr lang="zh-CN" altLang="en-US" sz="2200" dirty="0"/>
              <a:t>、</a:t>
            </a:r>
            <a:r>
              <a:rPr lang="en-US" altLang="zh-CN" sz="2200" dirty="0"/>
              <a:t>'</a:t>
            </a:r>
            <a:r>
              <a:rPr lang="zh-CN" altLang="en-US" sz="2200" dirty="0"/>
              <a:t>表扬（</a:t>
            </a:r>
            <a:r>
              <a:rPr lang="en-US" altLang="zh-CN" sz="2200" dirty="0"/>
              <a:t>' </a:t>
            </a:r>
            <a:r>
              <a:rPr lang="zh-CN" altLang="en-US" sz="2200" dirty="0"/>
              <a:t>一共 </a:t>
            </a:r>
            <a:r>
              <a:rPr lang="en-US" altLang="zh-CN" sz="2200" dirty="0"/>
              <a:t>8 </a:t>
            </a:r>
            <a:r>
              <a:rPr lang="zh-CN" altLang="en-US" sz="2200" dirty="0"/>
              <a:t>个词汇），那么语言模型只能从这 </a:t>
            </a:r>
            <a:r>
              <a:rPr lang="en-US" altLang="zh-CN" sz="2200" dirty="0"/>
              <a:t>8 </a:t>
            </a:r>
            <a:r>
              <a:rPr lang="zh-CN" altLang="en-US" sz="2200" dirty="0"/>
              <a:t>个词汇中选择一个放在下划线上，实际上是预测这些词出现在下划线上的概率，其本质属于分类问题。因而可以换一种思路：把每个词汇看成是一个类别，这个选词填空的问题便是一个</a:t>
            </a:r>
            <a:r>
              <a:rPr lang="en-US" altLang="zh-CN" sz="2200" dirty="0"/>
              <a:t>8 </a:t>
            </a:r>
            <a:r>
              <a:rPr lang="zh-CN" altLang="en-US" sz="2200" dirty="0"/>
              <a:t>分类问题。例如，如果上面这句文本属于</a:t>
            </a:r>
            <a:r>
              <a:rPr lang="en-US" altLang="zh-CN" sz="2200" dirty="0"/>
              <a:t>'</a:t>
            </a:r>
            <a:r>
              <a:rPr lang="zh-CN" altLang="en-US" sz="2200" dirty="0"/>
              <a:t>他</a:t>
            </a:r>
            <a:r>
              <a:rPr lang="en-US" altLang="zh-CN" sz="2200" dirty="0"/>
              <a:t>'</a:t>
            </a:r>
            <a:r>
              <a:rPr lang="zh-CN" altLang="en-US" sz="2200" dirty="0"/>
              <a:t>这个类，那么下划线上应该放上</a:t>
            </a:r>
            <a:r>
              <a:rPr lang="en-US" altLang="zh-CN" sz="2200" dirty="0"/>
              <a:t>'</a:t>
            </a:r>
            <a:r>
              <a:rPr lang="zh-CN" altLang="en-US" sz="2200" dirty="0"/>
              <a:t>他</a:t>
            </a:r>
            <a:r>
              <a:rPr lang="en-US" altLang="zh-CN" sz="2200" dirty="0"/>
              <a:t>'</a:t>
            </a:r>
            <a:r>
              <a:rPr lang="zh-CN" altLang="en-US" sz="2200" dirty="0"/>
              <a:t>；如果属于</a:t>
            </a:r>
            <a:r>
              <a:rPr lang="en-US" altLang="zh-CN" sz="2200" dirty="0"/>
              <a:t>'</a:t>
            </a:r>
            <a:r>
              <a:rPr lang="zh-CN" altLang="en-US" sz="2200" dirty="0"/>
              <a:t>超额</a:t>
            </a:r>
            <a:r>
              <a:rPr lang="en-US" altLang="zh-CN" sz="2200" dirty="0"/>
              <a:t>'</a:t>
            </a:r>
            <a:r>
              <a:rPr lang="zh-CN" altLang="en-US" sz="2200" dirty="0"/>
              <a:t>，则应该放上</a:t>
            </a:r>
            <a:r>
              <a:rPr lang="en-US" altLang="zh-CN" sz="2200" dirty="0"/>
              <a:t>'</a:t>
            </a:r>
            <a:r>
              <a:rPr lang="zh-CN" altLang="en-US" sz="2200" dirty="0"/>
              <a:t>超额</a:t>
            </a:r>
            <a:r>
              <a:rPr lang="en-US" altLang="zh-CN" sz="2200" dirty="0"/>
              <a:t>'</a:t>
            </a:r>
            <a:r>
              <a:rPr lang="zh-CN" altLang="en-US" sz="2200" dirty="0"/>
              <a:t>，等。由此可见，这种语言模型可以转化为多分类问题。但这里还遇到两个问题：</a:t>
            </a:r>
          </a:p>
        </p:txBody>
      </p:sp>
      <p:sp>
        <p:nvSpPr>
          <p:cNvPr id="8" name="矩形 7">
            <a:extLst>
              <a:ext uri="{FF2B5EF4-FFF2-40B4-BE49-F238E27FC236}">
                <a16:creationId xmlns:a16="http://schemas.microsoft.com/office/drawing/2014/main" id="{0EC827B6-31C0-4E59-A6E2-5176BF507D43}"/>
              </a:ext>
            </a:extLst>
          </p:cNvPr>
          <p:cNvSpPr/>
          <p:nvPr/>
        </p:nvSpPr>
        <p:spPr>
          <a:xfrm>
            <a:off x="399359" y="5879065"/>
            <a:ext cx="9164518" cy="769441"/>
          </a:xfrm>
          <a:prstGeom prst="rect">
            <a:avLst/>
          </a:prstGeom>
        </p:spPr>
        <p:txBody>
          <a:bodyPr wrap="square">
            <a:spAutoFit/>
          </a:bodyPr>
          <a:lstStyle/>
          <a:p>
            <a:r>
              <a:rPr lang="zh-CN" altLang="en-US" sz="2200" dirty="0"/>
              <a:t>（</a:t>
            </a:r>
            <a:r>
              <a:rPr lang="en-US" altLang="zh-CN" sz="2200" dirty="0"/>
              <a:t>1</a:t>
            </a:r>
            <a:r>
              <a:rPr lang="zh-CN" altLang="en-US" sz="2200" dirty="0"/>
              <a:t>）如何构造训练数据；</a:t>
            </a:r>
          </a:p>
          <a:p>
            <a:r>
              <a:rPr lang="zh-CN" altLang="en-US" sz="2200" dirty="0"/>
              <a:t>（</a:t>
            </a:r>
            <a:r>
              <a:rPr lang="en-US" altLang="zh-CN" sz="2200" dirty="0"/>
              <a:t>2</a:t>
            </a:r>
            <a:r>
              <a:rPr lang="zh-CN" altLang="en-US" sz="2200" dirty="0"/>
              <a:t>）有的词汇出现频率很高，从而导致类不平衡问题。</a:t>
            </a:r>
          </a:p>
        </p:txBody>
      </p:sp>
    </p:spTree>
    <p:extLst>
      <p:ext uri="{BB962C8B-B14F-4D97-AF65-F5344CB8AC3E}">
        <p14:creationId xmlns:p14="http://schemas.microsoft.com/office/powerpoint/2010/main" val="1067458653"/>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7.6.1.</a:t>
            </a:r>
            <a:r>
              <a:rPr lang="zh-CN" altLang="en-US" sz="2800" b="1" dirty="0">
                <a:solidFill>
                  <a:srgbClr val="C00000"/>
                </a:solidFill>
              </a:rPr>
              <a:t>语言模型与文本生成</a:t>
            </a:r>
            <a:endParaRPr lang="zh-CN" altLang="zh-CN" sz="2800" b="1" dirty="0">
              <a:solidFill>
                <a:srgbClr val="C00000"/>
              </a:solidFill>
            </a:endParaRPr>
          </a:p>
        </p:txBody>
      </p:sp>
      <p:sp>
        <p:nvSpPr>
          <p:cNvPr id="6" name="矩形 5">
            <a:extLst>
              <a:ext uri="{FF2B5EF4-FFF2-40B4-BE49-F238E27FC236}">
                <a16:creationId xmlns:a16="http://schemas.microsoft.com/office/drawing/2014/main" id="{8A47F343-9D34-493A-A176-B6BF4726C96E}"/>
              </a:ext>
            </a:extLst>
          </p:cNvPr>
          <p:cNvSpPr/>
          <p:nvPr/>
        </p:nvSpPr>
        <p:spPr>
          <a:xfrm>
            <a:off x="482082" y="2061694"/>
            <a:ext cx="11255828" cy="1785104"/>
          </a:xfrm>
          <a:prstGeom prst="rect">
            <a:avLst/>
          </a:prstGeom>
        </p:spPr>
        <p:txBody>
          <a:bodyPr wrap="square">
            <a:spAutoFit/>
          </a:bodyPr>
          <a:lstStyle/>
          <a:p>
            <a:r>
              <a:rPr lang="zh-CN" altLang="en-US" sz="2200" dirty="0"/>
              <a:t>对于问题（</a:t>
            </a:r>
            <a:r>
              <a:rPr lang="en-US" altLang="zh-CN" sz="2200" dirty="0"/>
              <a:t>1</a:t>
            </a:r>
            <a:r>
              <a:rPr lang="zh-CN" altLang="en-US" sz="2200" dirty="0"/>
              <a:t>），可以利用已有的每个句子来构造训练数据。例如，假设已有一个句子：“张三超额完成了任务”，并假设序列的长度设置为</a:t>
            </a:r>
            <a:r>
              <a:rPr lang="en-US" altLang="zh-CN" sz="2200" dirty="0"/>
              <a:t>4</a:t>
            </a:r>
            <a:r>
              <a:rPr lang="zh-CN" altLang="en-US" sz="2200" dirty="0"/>
              <a:t>，则先在该句子分词后形成的列表的头部和尾部分别添加特殊标识符</a:t>
            </a:r>
            <a:r>
              <a:rPr lang="en-US" altLang="zh-CN" sz="2200" dirty="0"/>
              <a:t>'&lt;s&gt;'</a:t>
            </a:r>
            <a:r>
              <a:rPr lang="zh-CN" altLang="en-US" sz="2200" dirty="0"/>
              <a:t>和</a:t>
            </a:r>
            <a:r>
              <a:rPr lang="en-US" altLang="zh-CN" sz="2200" dirty="0"/>
              <a:t>'&lt;e&gt;'</a:t>
            </a:r>
            <a:r>
              <a:rPr lang="zh-CN" altLang="en-US" sz="2200" dirty="0"/>
              <a:t>（它们分别表示句子的开始和结束），得到这样的分词列表：</a:t>
            </a:r>
            <a:r>
              <a:rPr lang="en-US" altLang="zh-CN" sz="2200" dirty="0"/>
              <a:t>['&lt;e&gt;'</a:t>
            </a:r>
            <a:r>
              <a:rPr lang="zh-CN" altLang="en-US" sz="2200" dirty="0"/>
              <a:t>、</a:t>
            </a:r>
            <a:r>
              <a:rPr lang="en-US" altLang="zh-CN" sz="2200" dirty="0"/>
              <a:t>'</a:t>
            </a:r>
            <a:r>
              <a:rPr lang="zh-CN" altLang="en-US" sz="2200" dirty="0"/>
              <a:t>张三</a:t>
            </a:r>
            <a:r>
              <a:rPr lang="en-US" altLang="zh-CN" sz="2200" dirty="0"/>
              <a:t>'</a:t>
            </a:r>
            <a:r>
              <a:rPr lang="zh-CN" altLang="en-US" sz="2200" dirty="0"/>
              <a:t>、</a:t>
            </a:r>
            <a:r>
              <a:rPr lang="en-US" altLang="zh-CN" sz="2200" dirty="0"/>
              <a:t>'</a:t>
            </a:r>
            <a:r>
              <a:rPr lang="zh-CN" altLang="en-US" sz="2200" dirty="0"/>
              <a:t>超额</a:t>
            </a:r>
            <a:r>
              <a:rPr lang="en-US" altLang="zh-CN" sz="2200" dirty="0"/>
              <a:t>'</a:t>
            </a:r>
            <a:r>
              <a:rPr lang="zh-CN" altLang="en-US" sz="2200" dirty="0"/>
              <a:t>、</a:t>
            </a:r>
            <a:r>
              <a:rPr lang="en-US" altLang="zh-CN" sz="2200" dirty="0"/>
              <a:t>'</a:t>
            </a:r>
            <a:r>
              <a:rPr lang="zh-CN" altLang="en-US" sz="2200" dirty="0"/>
              <a:t>完成</a:t>
            </a:r>
            <a:r>
              <a:rPr lang="en-US" altLang="zh-CN" sz="2200" dirty="0"/>
              <a:t>'</a:t>
            </a:r>
            <a:r>
              <a:rPr lang="zh-CN" altLang="en-US" sz="2200" dirty="0"/>
              <a:t>、</a:t>
            </a:r>
            <a:r>
              <a:rPr lang="en-US" altLang="zh-CN" sz="2200" dirty="0"/>
              <a:t>'</a:t>
            </a:r>
            <a:r>
              <a:rPr lang="zh-CN" altLang="en-US" sz="2200" dirty="0"/>
              <a:t>了</a:t>
            </a:r>
            <a:r>
              <a:rPr lang="en-US" altLang="zh-CN" sz="2200" dirty="0"/>
              <a:t>'</a:t>
            </a:r>
            <a:r>
              <a:rPr lang="zh-CN" altLang="en-US" sz="2200" dirty="0"/>
              <a:t>、</a:t>
            </a:r>
            <a:r>
              <a:rPr lang="en-US" altLang="zh-CN" sz="2200" dirty="0"/>
              <a:t>'</a:t>
            </a:r>
            <a:r>
              <a:rPr lang="zh-CN" altLang="en-US" sz="2200" dirty="0"/>
              <a:t>任务</a:t>
            </a:r>
            <a:r>
              <a:rPr lang="en-US" altLang="zh-CN" sz="2200" dirty="0"/>
              <a:t>'</a:t>
            </a:r>
            <a:r>
              <a:rPr lang="zh-CN" altLang="en-US" sz="2200" dirty="0"/>
              <a:t>、</a:t>
            </a:r>
            <a:r>
              <a:rPr lang="en-US" altLang="zh-CN" sz="2200" dirty="0"/>
              <a:t>'&lt;e&gt;']</a:t>
            </a:r>
            <a:r>
              <a:rPr lang="zh-CN" altLang="en-US" sz="2200" dirty="0"/>
              <a:t>，然后据此进一步构造如表所示的训练样本集。</a:t>
            </a:r>
          </a:p>
        </p:txBody>
      </p:sp>
      <p:pic>
        <p:nvPicPr>
          <p:cNvPr id="8" name="图片 7">
            <a:extLst>
              <a:ext uri="{FF2B5EF4-FFF2-40B4-BE49-F238E27FC236}">
                <a16:creationId xmlns:a16="http://schemas.microsoft.com/office/drawing/2014/main" id="{836A47D0-3601-4289-9E1E-E1875E00E503}"/>
              </a:ext>
            </a:extLst>
          </p:cNvPr>
          <p:cNvPicPr>
            <a:picLocks noChangeAspect="1"/>
          </p:cNvPicPr>
          <p:nvPr/>
        </p:nvPicPr>
        <p:blipFill>
          <a:blip r:embed="rId3"/>
          <a:stretch>
            <a:fillRect/>
          </a:stretch>
        </p:blipFill>
        <p:spPr>
          <a:xfrm>
            <a:off x="2761814" y="3846798"/>
            <a:ext cx="5952977" cy="2478067"/>
          </a:xfrm>
          <a:prstGeom prst="rect">
            <a:avLst/>
          </a:prstGeom>
        </p:spPr>
      </p:pic>
    </p:spTree>
    <p:extLst>
      <p:ext uri="{BB962C8B-B14F-4D97-AF65-F5344CB8AC3E}">
        <p14:creationId xmlns:p14="http://schemas.microsoft.com/office/powerpoint/2010/main" val="1716879240"/>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7.6.1.</a:t>
            </a:r>
            <a:r>
              <a:rPr lang="zh-CN" altLang="en-US" sz="2800" b="1" dirty="0">
                <a:solidFill>
                  <a:srgbClr val="C00000"/>
                </a:solidFill>
              </a:rPr>
              <a:t>语言模型与文本生成</a:t>
            </a:r>
            <a:endParaRPr lang="zh-CN" altLang="zh-CN" sz="2800" b="1" dirty="0">
              <a:solidFill>
                <a:srgbClr val="C00000"/>
              </a:solidFill>
            </a:endParaRPr>
          </a:p>
        </p:txBody>
      </p:sp>
      <p:sp>
        <p:nvSpPr>
          <p:cNvPr id="2" name="矩形 1">
            <a:extLst>
              <a:ext uri="{FF2B5EF4-FFF2-40B4-BE49-F238E27FC236}">
                <a16:creationId xmlns:a16="http://schemas.microsoft.com/office/drawing/2014/main" id="{C7B6B310-00E5-42F9-979E-FE976BF0ECFD}"/>
              </a:ext>
            </a:extLst>
          </p:cNvPr>
          <p:cNvSpPr/>
          <p:nvPr/>
        </p:nvSpPr>
        <p:spPr>
          <a:xfrm>
            <a:off x="409203" y="2316723"/>
            <a:ext cx="11373593" cy="3318601"/>
          </a:xfrm>
          <a:prstGeom prst="rect">
            <a:avLst/>
          </a:prstGeom>
        </p:spPr>
        <p:txBody>
          <a:bodyPr wrap="square">
            <a:spAutoFit/>
          </a:bodyPr>
          <a:lstStyle/>
          <a:p>
            <a:pPr>
              <a:lnSpc>
                <a:spcPct val="150000"/>
              </a:lnSpc>
            </a:pPr>
            <a:r>
              <a:rPr lang="zh-CN" altLang="en-US" sz="2200" dirty="0"/>
              <a:t>这样构造训练数据的目的是希望模型能够正确预测任意序列后面的词。例如，当输入为</a:t>
            </a:r>
            <a:r>
              <a:rPr lang="en-US" altLang="zh-CN" sz="2200" dirty="0"/>
              <a:t>'&lt;s&gt;</a:t>
            </a:r>
            <a:r>
              <a:rPr lang="zh-CN" altLang="en-US" sz="2200" dirty="0"/>
              <a:t>张三</a:t>
            </a:r>
            <a:r>
              <a:rPr lang="en-US" altLang="zh-CN" sz="2200" dirty="0"/>
              <a:t>'</a:t>
            </a:r>
            <a:r>
              <a:rPr lang="zh-CN" altLang="en-US" sz="2200" dirty="0"/>
              <a:t>时，希望模型能够输出</a:t>
            </a:r>
            <a:r>
              <a:rPr lang="en-US" altLang="zh-CN" sz="2200" dirty="0"/>
              <a:t>'</a:t>
            </a:r>
            <a:r>
              <a:rPr lang="zh-CN" altLang="en-US" sz="2200" dirty="0"/>
              <a:t>超额</a:t>
            </a:r>
            <a:r>
              <a:rPr lang="en-US" altLang="zh-CN" sz="2200" dirty="0"/>
              <a:t>'</a:t>
            </a:r>
            <a:r>
              <a:rPr lang="zh-CN" altLang="en-US" sz="2200" dirty="0"/>
              <a:t>；当输入为</a:t>
            </a:r>
            <a:r>
              <a:rPr lang="en-US" altLang="zh-CN" sz="2200" dirty="0"/>
              <a:t>'</a:t>
            </a:r>
            <a:r>
              <a:rPr lang="zh-CN" altLang="en-US" sz="2200" dirty="0"/>
              <a:t>张三超额完成了</a:t>
            </a:r>
            <a:r>
              <a:rPr lang="en-US" altLang="zh-CN" sz="2200" dirty="0"/>
              <a:t>'</a:t>
            </a:r>
            <a:r>
              <a:rPr lang="zh-CN" altLang="en-US" sz="2200" dirty="0"/>
              <a:t>时，希望模型能够输出</a:t>
            </a:r>
            <a:r>
              <a:rPr lang="en-US" altLang="zh-CN" sz="2200" dirty="0"/>
              <a:t>'</a:t>
            </a:r>
            <a:r>
              <a:rPr lang="zh-CN" altLang="en-US" sz="2200" dirty="0"/>
              <a:t>任务</a:t>
            </a:r>
            <a:r>
              <a:rPr lang="en-US" altLang="zh-CN" sz="2200" dirty="0"/>
              <a:t>'</a:t>
            </a:r>
            <a:r>
              <a:rPr lang="zh-CN" altLang="en-US" sz="2200" dirty="0"/>
              <a:t>；当输入为</a:t>
            </a:r>
            <a:r>
              <a:rPr lang="en-US" altLang="zh-CN" sz="2200" dirty="0"/>
              <a:t>'</a:t>
            </a:r>
            <a:r>
              <a:rPr lang="zh-CN" altLang="en-US" sz="2200" dirty="0"/>
              <a:t>超额完成了任务</a:t>
            </a:r>
            <a:r>
              <a:rPr lang="en-US" altLang="zh-CN" sz="2200" dirty="0"/>
              <a:t>'</a:t>
            </a:r>
            <a:r>
              <a:rPr lang="zh-CN" altLang="en-US" sz="2200" dirty="0"/>
              <a:t>时，希望模型能够输出</a:t>
            </a:r>
            <a:r>
              <a:rPr lang="en-US" altLang="zh-CN" sz="2200" dirty="0"/>
              <a:t>'&lt;e&gt;'</a:t>
            </a:r>
            <a:r>
              <a:rPr lang="zh-CN" altLang="en-US" sz="2200" dirty="0"/>
              <a:t>（表示文本生成过程结束），等等。</a:t>
            </a:r>
            <a:endParaRPr lang="en-US" altLang="zh-CN" sz="2200" dirty="0"/>
          </a:p>
          <a:p>
            <a:pPr>
              <a:lnSpc>
                <a:spcPct val="150000"/>
              </a:lnSpc>
            </a:pPr>
            <a:endParaRPr lang="en-US" altLang="zh-CN" sz="1000" dirty="0"/>
          </a:p>
          <a:p>
            <a:pPr>
              <a:lnSpc>
                <a:spcPct val="150000"/>
              </a:lnSpc>
            </a:pPr>
            <a:r>
              <a:rPr lang="zh-CN" altLang="en-US" sz="2200" dirty="0"/>
              <a:t>可以看到，如果一个句子包含</a:t>
            </a:r>
            <a:r>
              <a:rPr lang="en-US" altLang="zh-CN" sz="2200" dirty="0"/>
              <a:t>n </a:t>
            </a:r>
            <a:r>
              <a:rPr lang="zh-CN" altLang="en-US" sz="2200" dirty="0"/>
              <a:t>个词，则可以生成</a:t>
            </a:r>
            <a:r>
              <a:rPr lang="en-US" altLang="zh-CN" sz="2200" dirty="0"/>
              <a:t>n+1 </a:t>
            </a:r>
            <a:r>
              <a:rPr lang="zh-CN" altLang="en-US" sz="2200" dirty="0"/>
              <a:t>条训练样本。这样，利用所有的句子便可以生成大量带标记的训练样本，而不需人工对样本进行标注。</a:t>
            </a:r>
          </a:p>
          <a:p>
            <a:pPr>
              <a:lnSpc>
                <a:spcPct val="150000"/>
              </a:lnSpc>
            </a:pPr>
            <a:endParaRPr lang="zh-CN" altLang="en-US" sz="2200" dirty="0"/>
          </a:p>
        </p:txBody>
      </p:sp>
    </p:spTree>
    <p:extLst>
      <p:ext uri="{BB962C8B-B14F-4D97-AF65-F5344CB8AC3E}">
        <p14:creationId xmlns:p14="http://schemas.microsoft.com/office/powerpoint/2010/main" val="1630874639"/>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7.6.2.</a:t>
            </a:r>
            <a:r>
              <a:rPr lang="zh-CN" altLang="en-US" sz="2800" b="1" dirty="0">
                <a:solidFill>
                  <a:srgbClr val="C00000"/>
                </a:solidFill>
              </a:rPr>
              <a:t> 类不平衡问题</a:t>
            </a:r>
            <a:endParaRPr lang="zh-CN" altLang="zh-CN" sz="2800" b="1" dirty="0">
              <a:solidFill>
                <a:srgbClr val="C00000"/>
              </a:solidFill>
            </a:endParaRPr>
          </a:p>
        </p:txBody>
      </p:sp>
      <p:sp>
        <p:nvSpPr>
          <p:cNvPr id="2" name="矩形 1">
            <a:extLst>
              <a:ext uri="{FF2B5EF4-FFF2-40B4-BE49-F238E27FC236}">
                <a16:creationId xmlns:a16="http://schemas.microsoft.com/office/drawing/2014/main" id="{E3D938E8-D0C7-43F4-9724-8B8F2A9D2451}"/>
              </a:ext>
            </a:extLst>
          </p:cNvPr>
          <p:cNvSpPr/>
          <p:nvPr/>
        </p:nvSpPr>
        <p:spPr>
          <a:xfrm>
            <a:off x="435427" y="1901804"/>
            <a:ext cx="10901265" cy="2585323"/>
          </a:xfrm>
          <a:prstGeom prst="rect">
            <a:avLst/>
          </a:prstGeom>
        </p:spPr>
        <p:txBody>
          <a:bodyPr wrap="square">
            <a:spAutoFit/>
          </a:bodyPr>
          <a:lstStyle/>
          <a:p>
            <a:r>
              <a:rPr lang="zh-CN" altLang="en-US" sz="2200" dirty="0"/>
              <a:t>由于词表中每个词都是一个类，所以类别就很多，这需要大量的训练样本。而且，各词出现的频率差别很大（如有的出现几百次，而有的只出现一次），因此会出现类不平衡问题。</a:t>
            </a:r>
            <a:endParaRPr lang="en-US" altLang="zh-CN" sz="2200" dirty="0"/>
          </a:p>
          <a:p>
            <a:endParaRPr lang="en-US" altLang="zh-CN" sz="800" dirty="0"/>
          </a:p>
          <a:p>
            <a:r>
              <a:rPr lang="zh-CN" altLang="en-US" sz="2200" dirty="0"/>
              <a:t>对于问题（</a:t>
            </a:r>
            <a:r>
              <a:rPr lang="en-US" altLang="zh-CN" sz="2200" dirty="0"/>
              <a:t>2</a:t>
            </a:r>
            <a:r>
              <a:rPr lang="zh-CN" altLang="en-US" sz="2200" dirty="0"/>
              <a:t>），在样本已经客观存在类不平衡的情况下，可以考虑用</a:t>
            </a:r>
            <a:r>
              <a:rPr lang="en-US" altLang="zh-CN" sz="2200" dirty="0"/>
              <a:t>Weighted Random Sampler </a:t>
            </a:r>
            <a:r>
              <a:rPr lang="zh-CN" altLang="en-US" sz="2200" dirty="0"/>
              <a:t>类来缓解。</a:t>
            </a:r>
            <a:r>
              <a:rPr lang="en-US" altLang="zh-CN" sz="2200" dirty="0" err="1"/>
              <a:t>WeightedRandomSampler</a:t>
            </a:r>
            <a:r>
              <a:rPr lang="en-US" altLang="zh-CN" sz="2200" dirty="0"/>
              <a:t> </a:t>
            </a:r>
            <a:r>
              <a:rPr lang="zh-CN" altLang="en-US" sz="2200" dirty="0"/>
              <a:t>类用于有回放的加权随机采样，产生样本的索引，然后再结合</a:t>
            </a:r>
            <a:r>
              <a:rPr lang="en-US" altLang="zh-CN" sz="2200" dirty="0" err="1"/>
              <a:t>DataLoader</a:t>
            </a:r>
            <a:r>
              <a:rPr lang="en-US" altLang="zh-CN" sz="2200" dirty="0"/>
              <a:t> </a:t>
            </a:r>
            <a:r>
              <a:rPr lang="zh-CN" altLang="en-US" sz="2200" dirty="0"/>
              <a:t>类完成采样功能。</a:t>
            </a:r>
            <a:r>
              <a:rPr lang="en-US" altLang="zh-CN" sz="2200" dirty="0" err="1"/>
              <a:t>WeightedRandomSampler</a:t>
            </a:r>
            <a:r>
              <a:rPr lang="en-US" altLang="zh-CN" sz="2200" dirty="0"/>
              <a:t> </a:t>
            </a:r>
            <a:r>
              <a:rPr lang="zh-CN" altLang="en-US" sz="2200" dirty="0"/>
              <a:t>类的调用格式如下：</a:t>
            </a:r>
          </a:p>
        </p:txBody>
      </p:sp>
      <p:sp>
        <p:nvSpPr>
          <p:cNvPr id="4" name="矩形 3">
            <a:extLst>
              <a:ext uri="{FF2B5EF4-FFF2-40B4-BE49-F238E27FC236}">
                <a16:creationId xmlns:a16="http://schemas.microsoft.com/office/drawing/2014/main" id="{D3685753-604D-41D2-A562-D36A9574897E}"/>
              </a:ext>
            </a:extLst>
          </p:cNvPr>
          <p:cNvSpPr/>
          <p:nvPr/>
        </p:nvSpPr>
        <p:spPr>
          <a:xfrm>
            <a:off x="435427" y="4461336"/>
            <a:ext cx="10192140" cy="430887"/>
          </a:xfrm>
          <a:prstGeom prst="rect">
            <a:avLst/>
          </a:prstGeom>
        </p:spPr>
        <p:txBody>
          <a:bodyPr wrap="square">
            <a:spAutoFit/>
          </a:bodyPr>
          <a:lstStyle/>
          <a:p>
            <a:r>
              <a:rPr lang="en-US" altLang="zh-CN" sz="2200" dirty="0">
                <a:solidFill>
                  <a:srgbClr val="00B050"/>
                </a:solidFill>
              </a:rPr>
              <a:t>sampler = </a:t>
            </a:r>
            <a:r>
              <a:rPr lang="en-US" altLang="zh-CN" sz="2200" dirty="0" err="1">
                <a:solidFill>
                  <a:srgbClr val="00B050"/>
                </a:solidFill>
              </a:rPr>
              <a:t>WeightedRandomSampler</a:t>
            </a:r>
            <a:r>
              <a:rPr lang="en-US" altLang="zh-CN" sz="2200" dirty="0">
                <a:solidFill>
                  <a:srgbClr val="00B050"/>
                </a:solidFill>
              </a:rPr>
              <a:t>(weights, replacement, </a:t>
            </a:r>
            <a:r>
              <a:rPr lang="en-US" altLang="zh-CN" sz="2200" dirty="0" err="1">
                <a:solidFill>
                  <a:srgbClr val="00B050"/>
                </a:solidFill>
              </a:rPr>
              <a:t>num_samples</a:t>
            </a:r>
            <a:r>
              <a:rPr lang="en-US" altLang="zh-CN" sz="2200" dirty="0">
                <a:solidFill>
                  <a:srgbClr val="00B050"/>
                </a:solidFill>
              </a:rPr>
              <a:t>)</a:t>
            </a:r>
            <a:endParaRPr lang="zh-CN" altLang="en-US" sz="2200" dirty="0">
              <a:solidFill>
                <a:srgbClr val="00B050"/>
              </a:solidFill>
            </a:endParaRPr>
          </a:p>
        </p:txBody>
      </p:sp>
      <p:sp>
        <p:nvSpPr>
          <p:cNvPr id="6" name="矩形 5">
            <a:extLst>
              <a:ext uri="{FF2B5EF4-FFF2-40B4-BE49-F238E27FC236}">
                <a16:creationId xmlns:a16="http://schemas.microsoft.com/office/drawing/2014/main" id="{068BD867-78EE-459B-B200-2E3EA9D75AF3}"/>
              </a:ext>
            </a:extLst>
          </p:cNvPr>
          <p:cNvSpPr/>
          <p:nvPr/>
        </p:nvSpPr>
        <p:spPr>
          <a:xfrm>
            <a:off x="435427" y="4958766"/>
            <a:ext cx="10975912" cy="1446550"/>
          </a:xfrm>
          <a:prstGeom prst="rect">
            <a:avLst/>
          </a:prstGeom>
        </p:spPr>
        <p:txBody>
          <a:bodyPr wrap="square">
            <a:spAutoFit/>
          </a:bodyPr>
          <a:lstStyle/>
          <a:p>
            <a:r>
              <a:rPr lang="zh-CN" altLang="en-US" sz="2200" dirty="0"/>
              <a:t>其中，</a:t>
            </a:r>
            <a:r>
              <a:rPr lang="en-US" altLang="zh-CN" sz="2200" dirty="0"/>
              <a:t>weights </a:t>
            </a:r>
            <a:r>
              <a:rPr lang="zh-CN" altLang="en-US" sz="2200" dirty="0"/>
              <a:t>为权值向量，其分量要跟数据集中的样本一一对应，表示相应样本的权重；</a:t>
            </a:r>
            <a:r>
              <a:rPr lang="en-US" altLang="zh-CN" sz="2200" dirty="0"/>
              <a:t>replacement </a:t>
            </a:r>
            <a:r>
              <a:rPr lang="zh-CN" altLang="en-US" sz="2200" dirty="0"/>
              <a:t>应设置为</a:t>
            </a:r>
            <a:r>
              <a:rPr lang="en-US" altLang="zh-CN" sz="2200" dirty="0"/>
              <a:t>True</a:t>
            </a:r>
            <a:r>
              <a:rPr lang="zh-CN" altLang="en-US" sz="2200" dirty="0"/>
              <a:t>，表示有回放的抽样；</a:t>
            </a:r>
            <a:r>
              <a:rPr lang="en-US" altLang="zh-CN" sz="2200" dirty="0" err="1"/>
              <a:t>num_samples</a:t>
            </a:r>
            <a:r>
              <a:rPr lang="en-US" altLang="zh-CN" sz="2200" dirty="0"/>
              <a:t> </a:t>
            </a:r>
            <a:r>
              <a:rPr lang="zh-CN" altLang="en-US" sz="2200" dirty="0"/>
              <a:t>用于设置要抽样的样本数量。一个样本被抽中的次数在概率上正比于在向量</a:t>
            </a:r>
            <a:r>
              <a:rPr lang="en-US" altLang="zh-CN" sz="2200" dirty="0"/>
              <a:t>weights </a:t>
            </a:r>
            <a:r>
              <a:rPr lang="zh-CN" altLang="en-US" sz="2200" dirty="0"/>
              <a:t>中设置的对应权重。</a:t>
            </a:r>
            <a:r>
              <a:rPr lang="en-US" altLang="zh-CN" sz="2200" dirty="0" err="1"/>
              <a:t>WeightedRandomSampler</a:t>
            </a:r>
            <a:r>
              <a:rPr lang="en-US" altLang="zh-CN" sz="2200" dirty="0"/>
              <a:t> </a:t>
            </a:r>
            <a:r>
              <a:rPr lang="zh-CN" altLang="en-US" sz="2200" dirty="0"/>
              <a:t>返回的是样本的索引，取值范围为</a:t>
            </a:r>
            <a:r>
              <a:rPr lang="en-US" altLang="zh-CN" sz="2200" dirty="0"/>
              <a:t>{0,1,…,</a:t>
            </a:r>
            <a:r>
              <a:rPr lang="en-US" altLang="zh-CN" sz="2200" dirty="0" err="1"/>
              <a:t>len</a:t>
            </a:r>
            <a:r>
              <a:rPr lang="en-US" altLang="zh-CN" sz="2200" dirty="0"/>
              <a:t>(weight)-1}</a:t>
            </a:r>
            <a:r>
              <a:rPr lang="zh-CN" altLang="en-US" sz="2200" dirty="0"/>
              <a:t>。</a:t>
            </a:r>
          </a:p>
        </p:txBody>
      </p:sp>
    </p:spTree>
    <p:extLst>
      <p:ext uri="{BB962C8B-B14F-4D97-AF65-F5344CB8AC3E}">
        <p14:creationId xmlns:p14="http://schemas.microsoft.com/office/powerpoint/2010/main" val="2872064671"/>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362549" y="1348305"/>
            <a:ext cx="11373594" cy="523220"/>
          </a:xfrm>
          <a:prstGeom prst="rect">
            <a:avLst/>
          </a:prstGeom>
          <a:noFill/>
        </p:spPr>
        <p:txBody>
          <a:bodyPr wrap="square" rtlCol="0">
            <a:spAutoFit/>
          </a:bodyPr>
          <a:lstStyle/>
          <a:p>
            <a:r>
              <a:rPr lang="en-US" altLang="zh-CN" sz="2800" b="1" dirty="0">
                <a:solidFill>
                  <a:srgbClr val="C00000"/>
                </a:solidFill>
              </a:rPr>
              <a:t>7.6.2.</a:t>
            </a:r>
            <a:r>
              <a:rPr lang="zh-CN" altLang="en-US" sz="2800" b="1" dirty="0">
                <a:solidFill>
                  <a:srgbClr val="C00000"/>
                </a:solidFill>
              </a:rPr>
              <a:t> 类不平衡问题</a:t>
            </a:r>
            <a:endParaRPr lang="zh-CN" altLang="zh-CN" sz="2800" b="1" dirty="0">
              <a:solidFill>
                <a:srgbClr val="C00000"/>
              </a:solidFill>
            </a:endParaRPr>
          </a:p>
        </p:txBody>
      </p:sp>
      <p:sp>
        <p:nvSpPr>
          <p:cNvPr id="7" name="矩形 6">
            <a:extLst>
              <a:ext uri="{FF2B5EF4-FFF2-40B4-BE49-F238E27FC236}">
                <a16:creationId xmlns:a16="http://schemas.microsoft.com/office/drawing/2014/main" id="{38B1C994-0B9C-493F-A27C-7E75D0B03DBC}"/>
              </a:ext>
            </a:extLst>
          </p:cNvPr>
          <p:cNvSpPr/>
          <p:nvPr/>
        </p:nvSpPr>
        <p:spPr>
          <a:xfrm>
            <a:off x="362549" y="1871525"/>
            <a:ext cx="10957249" cy="769441"/>
          </a:xfrm>
          <a:prstGeom prst="rect">
            <a:avLst/>
          </a:prstGeom>
        </p:spPr>
        <p:txBody>
          <a:bodyPr wrap="square">
            <a:spAutoFit/>
          </a:bodyPr>
          <a:lstStyle/>
          <a:p>
            <a:r>
              <a:rPr lang="zh-CN" altLang="en-US" sz="2200" dirty="0"/>
              <a:t>例如，下列代码先设置了有</a:t>
            </a:r>
            <a:r>
              <a:rPr lang="en-US" altLang="zh-CN" sz="2200" dirty="0"/>
              <a:t>3 </a:t>
            </a:r>
            <a:r>
              <a:rPr lang="zh-CN" altLang="en-US" sz="2200" dirty="0"/>
              <a:t>个分量的权重向量，然后调用</a:t>
            </a:r>
            <a:r>
              <a:rPr lang="en-US" altLang="zh-CN" sz="2200" dirty="0" err="1"/>
              <a:t>WeightedRandomSampler</a:t>
            </a:r>
            <a:r>
              <a:rPr lang="zh-CN" altLang="en-US" sz="2200" dirty="0"/>
              <a:t>来生成</a:t>
            </a:r>
            <a:r>
              <a:rPr lang="en-US" altLang="zh-CN" sz="2200" dirty="0"/>
              <a:t>10 </a:t>
            </a:r>
            <a:r>
              <a:rPr lang="zh-CN" altLang="en-US" sz="2200" dirty="0"/>
              <a:t>个样本的索引：</a:t>
            </a:r>
          </a:p>
        </p:txBody>
      </p:sp>
      <p:sp>
        <p:nvSpPr>
          <p:cNvPr id="8" name="矩形 7">
            <a:extLst>
              <a:ext uri="{FF2B5EF4-FFF2-40B4-BE49-F238E27FC236}">
                <a16:creationId xmlns:a16="http://schemas.microsoft.com/office/drawing/2014/main" id="{D89E186D-3099-4964-92DF-F3C621796BDF}"/>
              </a:ext>
            </a:extLst>
          </p:cNvPr>
          <p:cNvSpPr/>
          <p:nvPr/>
        </p:nvSpPr>
        <p:spPr>
          <a:xfrm>
            <a:off x="500328" y="2751672"/>
            <a:ext cx="11452599" cy="1015663"/>
          </a:xfrm>
          <a:prstGeom prst="rect">
            <a:avLst/>
          </a:prstGeom>
        </p:spPr>
        <p:txBody>
          <a:bodyPr wrap="square">
            <a:spAutoFit/>
          </a:bodyPr>
          <a:lstStyle/>
          <a:p>
            <a:r>
              <a:rPr lang="en-US" altLang="zh-CN" sz="2000" dirty="0">
                <a:solidFill>
                  <a:srgbClr val="00B050"/>
                </a:solidFill>
              </a:rPr>
              <a:t>weights = [2,5,3]</a:t>
            </a:r>
          </a:p>
          <a:p>
            <a:r>
              <a:rPr lang="en-US" altLang="zh-CN" sz="2000" dirty="0">
                <a:solidFill>
                  <a:srgbClr val="00B050"/>
                </a:solidFill>
              </a:rPr>
              <a:t>sampler = </a:t>
            </a:r>
            <a:r>
              <a:rPr lang="en-US" altLang="zh-CN" sz="2000" dirty="0" err="1">
                <a:solidFill>
                  <a:srgbClr val="00B050"/>
                </a:solidFill>
              </a:rPr>
              <a:t>WeightedRandomSampler</a:t>
            </a:r>
            <a:r>
              <a:rPr lang="en-US" altLang="zh-CN" sz="2000" dirty="0">
                <a:solidFill>
                  <a:srgbClr val="00B050"/>
                </a:solidFill>
              </a:rPr>
              <a:t>(weights=weights, replacement=</a:t>
            </a:r>
            <a:r>
              <a:rPr lang="en-US" altLang="zh-CN" sz="2000" dirty="0" err="1">
                <a:solidFill>
                  <a:srgbClr val="00B050"/>
                </a:solidFill>
              </a:rPr>
              <a:t>True,num_samples</a:t>
            </a:r>
            <a:r>
              <a:rPr lang="en-US" altLang="zh-CN" sz="2000" dirty="0">
                <a:solidFill>
                  <a:srgbClr val="00B050"/>
                </a:solidFill>
              </a:rPr>
              <a:t>=10)</a:t>
            </a:r>
          </a:p>
          <a:p>
            <a:r>
              <a:rPr lang="en-US" altLang="zh-CN" sz="2000" dirty="0">
                <a:solidFill>
                  <a:srgbClr val="00B050"/>
                </a:solidFill>
              </a:rPr>
              <a:t>print(list(sampler))</a:t>
            </a:r>
            <a:endParaRPr lang="zh-CN" altLang="en-US" sz="2000" dirty="0">
              <a:solidFill>
                <a:srgbClr val="00B050"/>
              </a:solidFill>
            </a:endParaRPr>
          </a:p>
        </p:txBody>
      </p:sp>
      <p:sp>
        <p:nvSpPr>
          <p:cNvPr id="9" name="矩形 8">
            <a:extLst>
              <a:ext uri="{FF2B5EF4-FFF2-40B4-BE49-F238E27FC236}">
                <a16:creationId xmlns:a16="http://schemas.microsoft.com/office/drawing/2014/main" id="{B818D638-0668-4A83-8381-4566B74FEEFA}"/>
              </a:ext>
            </a:extLst>
          </p:cNvPr>
          <p:cNvSpPr/>
          <p:nvPr/>
        </p:nvSpPr>
        <p:spPr>
          <a:xfrm>
            <a:off x="362549" y="3984505"/>
            <a:ext cx="4416594" cy="430887"/>
          </a:xfrm>
          <a:prstGeom prst="rect">
            <a:avLst/>
          </a:prstGeom>
        </p:spPr>
        <p:txBody>
          <a:bodyPr wrap="none">
            <a:spAutoFit/>
          </a:bodyPr>
          <a:lstStyle/>
          <a:p>
            <a:r>
              <a:rPr lang="zh-CN" altLang="en-US" sz="2200" dirty="0"/>
              <a:t>执行上述代码，输出如下的结果：</a:t>
            </a:r>
          </a:p>
        </p:txBody>
      </p:sp>
      <p:sp>
        <p:nvSpPr>
          <p:cNvPr id="10" name="矩形 9">
            <a:extLst>
              <a:ext uri="{FF2B5EF4-FFF2-40B4-BE49-F238E27FC236}">
                <a16:creationId xmlns:a16="http://schemas.microsoft.com/office/drawing/2014/main" id="{9FE6DF49-63FB-44F2-AE6D-6ACF382F278E}"/>
              </a:ext>
            </a:extLst>
          </p:cNvPr>
          <p:cNvSpPr/>
          <p:nvPr/>
        </p:nvSpPr>
        <p:spPr>
          <a:xfrm>
            <a:off x="369700" y="4569280"/>
            <a:ext cx="2821606" cy="400110"/>
          </a:xfrm>
          <a:prstGeom prst="rect">
            <a:avLst/>
          </a:prstGeom>
        </p:spPr>
        <p:txBody>
          <a:bodyPr wrap="none">
            <a:spAutoFit/>
          </a:bodyPr>
          <a:lstStyle/>
          <a:p>
            <a:r>
              <a:rPr lang="en-US" altLang="zh-CN" sz="2000" dirty="0">
                <a:solidFill>
                  <a:srgbClr val="00B050"/>
                </a:solidFill>
              </a:rPr>
              <a:t>[1, 1, 2, 1, 2, 0, 2, 0, 1, 1]</a:t>
            </a:r>
            <a:endParaRPr lang="zh-CN" altLang="en-US" sz="2000" dirty="0">
              <a:solidFill>
                <a:srgbClr val="00B050"/>
              </a:solidFill>
            </a:endParaRPr>
          </a:p>
        </p:txBody>
      </p:sp>
      <p:sp>
        <p:nvSpPr>
          <p:cNvPr id="11" name="矩形 10">
            <a:extLst>
              <a:ext uri="{FF2B5EF4-FFF2-40B4-BE49-F238E27FC236}">
                <a16:creationId xmlns:a16="http://schemas.microsoft.com/office/drawing/2014/main" id="{F16C900C-5C39-4DD0-9B43-8F3388639BFE}"/>
              </a:ext>
            </a:extLst>
          </p:cNvPr>
          <p:cNvSpPr/>
          <p:nvPr/>
        </p:nvSpPr>
        <p:spPr>
          <a:xfrm>
            <a:off x="362549" y="5140393"/>
            <a:ext cx="11050556" cy="1107996"/>
          </a:xfrm>
          <a:prstGeom prst="rect">
            <a:avLst/>
          </a:prstGeom>
        </p:spPr>
        <p:txBody>
          <a:bodyPr wrap="square">
            <a:spAutoFit/>
          </a:bodyPr>
          <a:lstStyle/>
          <a:p>
            <a:r>
              <a:rPr lang="zh-CN" altLang="en-US" sz="2200" dirty="0"/>
              <a:t>由于</a:t>
            </a:r>
            <a:r>
              <a:rPr lang="en-US" altLang="zh-CN" sz="2200" dirty="0"/>
              <a:t>weights </a:t>
            </a:r>
            <a:r>
              <a:rPr lang="zh-CN" altLang="en-US" sz="2200" dirty="0"/>
              <a:t>中只有</a:t>
            </a:r>
            <a:r>
              <a:rPr lang="en-US" altLang="zh-CN" sz="2200" dirty="0"/>
              <a:t>3 </a:t>
            </a:r>
            <a:r>
              <a:rPr lang="zh-CN" altLang="en-US" sz="2200" dirty="0"/>
              <a:t>个分量，因此生成索引的范围为</a:t>
            </a:r>
            <a:r>
              <a:rPr lang="en-US" altLang="zh-CN" sz="2200" dirty="0"/>
              <a:t>{0,1,2}</a:t>
            </a:r>
            <a:r>
              <a:rPr lang="zh-CN" altLang="en-US" sz="2200" dirty="0"/>
              <a:t>。从结果中大致可以看出，索引</a:t>
            </a:r>
            <a:r>
              <a:rPr lang="en-US" altLang="zh-CN" sz="2200" dirty="0"/>
              <a:t>0</a:t>
            </a:r>
            <a:r>
              <a:rPr lang="zh-CN" altLang="en-US" sz="2200" dirty="0"/>
              <a:t>、</a:t>
            </a:r>
            <a:r>
              <a:rPr lang="en-US" altLang="zh-CN" sz="2200" dirty="0"/>
              <a:t>1 </a:t>
            </a:r>
            <a:r>
              <a:rPr lang="zh-CN" altLang="en-US" sz="2200" dirty="0"/>
              <a:t>和</a:t>
            </a:r>
            <a:r>
              <a:rPr lang="en-US" altLang="zh-CN" sz="2200" dirty="0"/>
              <a:t>2 </a:t>
            </a:r>
            <a:r>
              <a:rPr lang="zh-CN" altLang="en-US" sz="2200" dirty="0"/>
              <a:t>出现的概率分别为</a:t>
            </a:r>
            <a:r>
              <a:rPr lang="en-US" altLang="zh-CN" sz="2200" dirty="0"/>
              <a:t>0.2</a:t>
            </a:r>
            <a:r>
              <a:rPr lang="zh-CN" altLang="en-US" sz="2200" dirty="0"/>
              <a:t>、</a:t>
            </a:r>
            <a:r>
              <a:rPr lang="en-US" altLang="zh-CN" sz="2200" dirty="0"/>
              <a:t>0.5 </a:t>
            </a:r>
            <a:r>
              <a:rPr lang="zh-CN" altLang="en-US" sz="2200" dirty="0"/>
              <a:t>和</a:t>
            </a:r>
            <a:r>
              <a:rPr lang="en-US" altLang="zh-CN" sz="2200" dirty="0"/>
              <a:t>0.3</a:t>
            </a:r>
            <a:r>
              <a:rPr lang="zh-CN" altLang="en-US" sz="2200" dirty="0"/>
              <a:t>，分别等于</a:t>
            </a:r>
            <a:r>
              <a:rPr lang="en-US" altLang="zh-CN" sz="2200" dirty="0"/>
              <a:t>2/10</a:t>
            </a:r>
            <a:r>
              <a:rPr lang="zh-CN" altLang="en-US" sz="2200" dirty="0"/>
              <a:t>、</a:t>
            </a:r>
            <a:r>
              <a:rPr lang="en-US" altLang="zh-CN" sz="2200" dirty="0"/>
              <a:t>5/10 </a:t>
            </a:r>
            <a:r>
              <a:rPr lang="zh-CN" altLang="en-US" sz="2200" dirty="0"/>
              <a:t>和</a:t>
            </a:r>
            <a:r>
              <a:rPr lang="en-US" altLang="zh-CN" sz="2200" dirty="0"/>
              <a:t>3/10</a:t>
            </a:r>
            <a:r>
              <a:rPr lang="zh-CN" altLang="en-US" sz="2200" dirty="0"/>
              <a:t>。这也证实“一个样本被抽中的次数在概率上正比于在向量</a:t>
            </a:r>
            <a:r>
              <a:rPr lang="en-US" altLang="zh-CN" sz="2200" dirty="0"/>
              <a:t>weights </a:t>
            </a:r>
            <a:r>
              <a:rPr lang="zh-CN" altLang="en-US" sz="2200" dirty="0"/>
              <a:t>中设置的对应权重”。</a:t>
            </a:r>
          </a:p>
        </p:txBody>
      </p:sp>
    </p:spTree>
    <p:extLst>
      <p:ext uri="{BB962C8B-B14F-4D97-AF65-F5344CB8AC3E}">
        <p14:creationId xmlns:p14="http://schemas.microsoft.com/office/powerpoint/2010/main" val="565422703"/>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7.6.2.</a:t>
            </a:r>
            <a:r>
              <a:rPr lang="zh-CN" altLang="en-US" sz="2800" b="1" dirty="0">
                <a:solidFill>
                  <a:srgbClr val="C00000"/>
                </a:solidFill>
              </a:rPr>
              <a:t> 类不平衡问题</a:t>
            </a:r>
            <a:endParaRPr lang="zh-CN" altLang="zh-CN" sz="2800" b="1" dirty="0">
              <a:solidFill>
                <a:srgbClr val="C00000"/>
              </a:solidFill>
            </a:endParaRPr>
          </a:p>
        </p:txBody>
      </p:sp>
      <p:sp>
        <p:nvSpPr>
          <p:cNvPr id="2" name="矩形 1">
            <a:extLst>
              <a:ext uri="{FF2B5EF4-FFF2-40B4-BE49-F238E27FC236}">
                <a16:creationId xmlns:a16="http://schemas.microsoft.com/office/drawing/2014/main" id="{492561B5-C126-48F2-9CC2-0C75D1734FC3}"/>
              </a:ext>
            </a:extLst>
          </p:cNvPr>
          <p:cNvSpPr/>
          <p:nvPr/>
        </p:nvSpPr>
        <p:spPr>
          <a:xfrm>
            <a:off x="637802" y="1980821"/>
            <a:ext cx="10677332" cy="2585323"/>
          </a:xfrm>
          <a:prstGeom prst="rect">
            <a:avLst/>
          </a:prstGeom>
        </p:spPr>
        <p:txBody>
          <a:bodyPr wrap="square">
            <a:spAutoFit/>
          </a:bodyPr>
          <a:lstStyle/>
          <a:p>
            <a:r>
              <a:rPr lang="zh-CN" altLang="en-US" sz="2200" dirty="0"/>
              <a:t>对于类不平衡问题，我们希望抽取更多小类的样本，以期在数量上保持跟大类样本大抵平衡。为此，可以先统计各类样本的数量，然后将类样本数的倒数设置为相应样本的权值，从而形成权重向量</a:t>
            </a:r>
            <a:r>
              <a:rPr lang="en-US" altLang="zh-CN" sz="2200" dirty="0"/>
              <a:t>weights</a:t>
            </a:r>
            <a:r>
              <a:rPr lang="zh-CN" altLang="en-US" sz="2200" dirty="0"/>
              <a:t>。</a:t>
            </a:r>
            <a:endParaRPr lang="en-US" altLang="zh-CN" sz="2200" dirty="0"/>
          </a:p>
          <a:p>
            <a:endParaRPr lang="en-US" altLang="zh-CN" sz="800" dirty="0"/>
          </a:p>
          <a:p>
            <a:r>
              <a:rPr lang="zh-CN" altLang="en-US" sz="2200" dirty="0"/>
              <a:t>例如，下面代码先统计各个类别所包含的样本数量，然后将这个数量的倒数作为对应样本的权重，形成权重向量</a:t>
            </a:r>
            <a:r>
              <a:rPr lang="en-US" altLang="zh-CN" sz="2200" dirty="0"/>
              <a:t>weights</a:t>
            </a:r>
            <a:r>
              <a:rPr lang="zh-CN" altLang="en-US" sz="2200" dirty="0"/>
              <a:t>，进而结合</a:t>
            </a:r>
            <a:r>
              <a:rPr lang="en-US" altLang="zh-CN" sz="2200" dirty="0" err="1"/>
              <a:t>WeightedRandomSampler</a:t>
            </a:r>
            <a:r>
              <a:rPr lang="en-US" altLang="zh-CN" sz="2200" dirty="0"/>
              <a:t> </a:t>
            </a:r>
            <a:r>
              <a:rPr lang="zh-CN" altLang="en-US" sz="2200" dirty="0"/>
              <a:t>和</a:t>
            </a:r>
            <a:r>
              <a:rPr lang="en-US" altLang="zh-CN" sz="2200" dirty="0" err="1"/>
              <a:t>DataLoader</a:t>
            </a:r>
            <a:r>
              <a:rPr lang="zh-CN" altLang="en-US" sz="2200" dirty="0"/>
              <a:t>，在数据集中有放回地抽取</a:t>
            </a:r>
            <a:r>
              <a:rPr lang="en-US" altLang="zh-CN" sz="2200" dirty="0"/>
              <a:t>10000 </a:t>
            </a:r>
            <a:r>
              <a:rPr lang="zh-CN" altLang="en-US" sz="2200" dirty="0"/>
              <a:t>条样本，并保持各个类别的样本在数量上相对平衡：</a:t>
            </a:r>
          </a:p>
        </p:txBody>
      </p:sp>
      <p:sp>
        <p:nvSpPr>
          <p:cNvPr id="4" name="矩形 3">
            <a:extLst>
              <a:ext uri="{FF2B5EF4-FFF2-40B4-BE49-F238E27FC236}">
                <a16:creationId xmlns:a16="http://schemas.microsoft.com/office/drawing/2014/main" id="{ACD120C0-299C-44A7-9C60-68298A2F353E}"/>
              </a:ext>
            </a:extLst>
          </p:cNvPr>
          <p:cNvSpPr/>
          <p:nvPr/>
        </p:nvSpPr>
        <p:spPr>
          <a:xfrm>
            <a:off x="740229" y="4566144"/>
            <a:ext cx="9293080" cy="2062103"/>
          </a:xfrm>
          <a:prstGeom prst="rect">
            <a:avLst/>
          </a:prstGeom>
        </p:spPr>
        <p:txBody>
          <a:bodyPr wrap="square">
            <a:spAutoFit/>
          </a:bodyPr>
          <a:lstStyle/>
          <a:p>
            <a:r>
              <a:rPr lang="en-US" altLang="zh-CN" sz="1600" dirty="0" err="1">
                <a:solidFill>
                  <a:srgbClr val="00B050"/>
                </a:solidFill>
              </a:rPr>
              <a:t>class_dict</a:t>
            </a:r>
            <a:r>
              <a:rPr lang="en-US" altLang="zh-CN" sz="1600" dirty="0">
                <a:solidFill>
                  <a:srgbClr val="00B050"/>
                </a:solidFill>
              </a:rPr>
              <a:t> = </a:t>
            </a:r>
            <a:r>
              <a:rPr lang="en-US" altLang="zh-CN" sz="1600" dirty="0" err="1">
                <a:solidFill>
                  <a:srgbClr val="00B050"/>
                </a:solidFill>
              </a:rPr>
              <a:t>dict</a:t>
            </a:r>
            <a:r>
              <a:rPr lang="en-US" altLang="zh-CN" sz="1600" dirty="0">
                <a:solidFill>
                  <a:srgbClr val="00B050"/>
                </a:solidFill>
              </a:rPr>
              <a:t>()</a:t>
            </a:r>
          </a:p>
          <a:p>
            <a:r>
              <a:rPr lang="en-US" altLang="zh-CN" sz="1600" dirty="0">
                <a:solidFill>
                  <a:srgbClr val="00B050"/>
                </a:solidFill>
              </a:rPr>
              <a:t>for label in labels: #</a:t>
            </a:r>
            <a:r>
              <a:rPr lang="zh-CN" altLang="en-US" sz="1600" dirty="0">
                <a:solidFill>
                  <a:srgbClr val="00B050"/>
                </a:solidFill>
              </a:rPr>
              <a:t>统计各类别词汇出现的频次</a:t>
            </a:r>
          </a:p>
          <a:p>
            <a:r>
              <a:rPr lang="en-US" altLang="zh-CN" sz="1600" dirty="0">
                <a:solidFill>
                  <a:srgbClr val="00B050"/>
                </a:solidFill>
              </a:rPr>
              <a:t>      </a:t>
            </a:r>
            <a:r>
              <a:rPr lang="en-US" altLang="zh-CN" sz="1600" dirty="0" err="1">
                <a:solidFill>
                  <a:srgbClr val="00B050"/>
                </a:solidFill>
              </a:rPr>
              <a:t>lb</a:t>
            </a:r>
            <a:r>
              <a:rPr lang="en-US" altLang="zh-CN" sz="1600" dirty="0">
                <a:solidFill>
                  <a:srgbClr val="00B050"/>
                </a:solidFill>
              </a:rPr>
              <a:t> = </a:t>
            </a:r>
            <a:r>
              <a:rPr lang="en-US" altLang="zh-CN" sz="1600" dirty="0" err="1">
                <a:solidFill>
                  <a:srgbClr val="00B050"/>
                </a:solidFill>
              </a:rPr>
              <a:t>label.item</a:t>
            </a:r>
            <a:r>
              <a:rPr lang="en-US" altLang="zh-CN" sz="1600" dirty="0">
                <a:solidFill>
                  <a:srgbClr val="00B050"/>
                </a:solidFill>
              </a:rPr>
              <a:t>()</a:t>
            </a:r>
          </a:p>
          <a:p>
            <a:r>
              <a:rPr lang="en-US" altLang="zh-CN" sz="1600" dirty="0">
                <a:solidFill>
                  <a:srgbClr val="00B050"/>
                </a:solidFill>
              </a:rPr>
              <a:t>      </a:t>
            </a:r>
            <a:r>
              <a:rPr lang="en-US" altLang="zh-CN" sz="1600" dirty="0" err="1">
                <a:solidFill>
                  <a:srgbClr val="00B050"/>
                </a:solidFill>
              </a:rPr>
              <a:t>class_dict</a:t>
            </a:r>
            <a:r>
              <a:rPr lang="en-US" altLang="zh-CN" sz="1600" dirty="0">
                <a:solidFill>
                  <a:srgbClr val="00B050"/>
                </a:solidFill>
              </a:rPr>
              <a:t>[</a:t>
            </a:r>
            <a:r>
              <a:rPr lang="en-US" altLang="zh-CN" sz="1600" dirty="0" err="1">
                <a:solidFill>
                  <a:srgbClr val="00B050"/>
                </a:solidFill>
              </a:rPr>
              <a:t>lb</a:t>
            </a:r>
            <a:r>
              <a:rPr lang="en-US" altLang="zh-CN" sz="1600" dirty="0">
                <a:solidFill>
                  <a:srgbClr val="00B050"/>
                </a:solidFill>
              </a:rPr>
              <a:t>] = </a:t>
            </a:r>
            <a:r>
              <a:rPr lang="en-US" altLang="zh-CN" sz="1600" dirty="0" err="1">
                <a:solidFill>
                  <a:srgbClr val="00B050"/>
                </a:solidFill>
              </a:rPr>
              <a:t>class_dict.get</a:t>
            </a:r>
            <a:r>
              <a:rPr lang="en-US" altLang="zh-CN" sz="1600" dirty="0">
                <a:solidFill>
                  <a:srgbClr val="00B050"/>
                </a:solidFill>
              </a:rPr>
              <a:t>(</a:t>
            </a:r>
            <a:r>
              <a:rPr lang="en-US" altLang="zh-CN" sz="1600" dirty="0" err="1">
                <a:solidFill>
                  <a:srgbClr val="00B050"/>
                </a:solidFill>
              </a:rPr>
              <a:t>lb</a:t>
            </a:r>
            <a:r>
              <a:rPr lang="en-US" altLang="zh-CN" sz="1600" dirty="0">
                <a:solidFill>
                  <a:srgbClr val="00B050"/>
                </a:solidFill>
              </a:rPr>
              <a:t>, 0) + 1</a:t>
            </a:r>
          </a:p>
          <a:p>
            <a:r>
              <a:rPr lang="en-US" altLang="zh-CN" sz="1600" dirty="0">
                <a:solidFill>
                  <a:srgbClr val="00B050"/>
                </a:solidFill>
              </a:rPr>
              <a:t>weights = []</a:t>
            </a:r>
          </a:p>
          <a:p>
            <a:r>
              <a:rPr lang="en-US" altLang="zh-CN" sz="1600" dirty="0">
                <a:solidFill>
                  <a:srgbClr val="00B050"/>
                </a:solidFill>
              </a:rPr>
              <a:t>for label in labels:</a:t>
            </a:r>
          </a:p>
          <a:p>
            <a:r>
              <a:rPr lang="en-US" altLang="zh-CN" sz="1600" dirty="0">
                <a:solidFill>
                  <a:srgbClr val="00B050"/>
                </a:solidFill>
              </a:rPr>
              <a:t>      </a:t>
            </a:r>
            <a:r>
              <a:rPr lang="en-US" altLang="zh-CN" sz="1600" dirty="0" err="1">
                <a:solidFill>
                  <a:srgbClr val="00B050"/>
                </a:solidFill>
              </a:rPr>
              <a:t>lb</a:t>
            </a:r>
            <a:r>
              <a:rPr lang="en-US" altLang="zh-CN" sz="1600" dirty="0">
                <a:solidFill>
                  <a:srgbClr val="00B050"/>
                </a:solidFill>
              </a:rPr>
              <a:t> = </a:t>
            </a:r>
            <a:r>
              <a:rPr lang="en-US" altLang="zh-CN" sz="1600" dirty="0" err="1">
                <a:solidFill>
                  <a:srgbClr val="00B050"/>
                </a:solidFill>
              </a:rPr>
              <a:t>label.item</a:t>
            </a:r>
            <a:r>
              <a:rPr lang="en-US" altLang="zh-CN" sz="1600" dirty="0">
                <a:solidFill>
                  <a:srgbClr val="00B050"/>
                </a:solidFill>
              </a:rPr>
              <a:t>()</a:t>
            </a:r>
          </a:p>
          <a:p>
            <a:r>
              <a:rPr lang="en-US" altLang="zh-CN" sz="1600" dirty="0">
                <a:solidFill>
                  <a:srgbClr val="00B050"/>
                </a:solidFill>
              </a:rPr>
              <a:t>      </a:t>
            </a:r>
            <a:r>
              <a:rPr lang="en-US" altLang="zh-CN" sz="1600" dirty="0" err="1">
                <a:solidFill>
                  <a:srgbClr val="00B050"/>
                </a:solidFill>
              </a:rPr>
              <a:t>weights.append</a:t>
            </a:r>
            <a:r>
              <a:rPr lang="en-US" altLang="zh-CN" sz="1600" dirty="0">
                <a:solidFill>
                  <a:srgbClr val="00B050"/>
                </a:solidFill>
              </a:rPr>
              <a:t>(</a:t>
            </a:r>
            <a:r>
              <a:rPr lang="en-US" altLang="zh-CN" sz="1600" dirty="0" err="1">
                <a:solidFill>
                  <a:srgbClr val="00B050"/>
                </a:solidFill>
              </a:rPr>
              <a:t>class_dict</a:t>
            </a:r>
            <a:r>
              <a:rPr lang="en-US" altLang="zh-CN" sz="1600" dirty="0">
                <a:solidFill>
                  <a:srgbClr val="00B050"/>
                </a:solidFill>
              </a:rPr>
              <a:t>[</a:t>
            </a:r>
            <a:r>
              <a:rPr lang="en-US" altLang="zh-CN" sz="1600" dirty="0" err="1">
                <a:solidFill>
                  <a:srgbClr val="00B050"/>
                </a:solidFill>
              </a:rPr>
              <a:t>lb</a:t>
            </a:r>
            <a:r>
              <a:rPr lang="en-US" altLang="zh-CN" sz="1600" dirty="0">
                <a:solidFill>
                  <a:srgbClr val="00B050"/>
                </a:solidFill>
              </a:rPr>
              <a:t>]) #</a:t>
            </a:r>
            <a:r>
              <a:rPr lang="zh-CN" altLang="en-US" sz="1600" dirty="0">
                <a:solidFill>
                  <a:srgbClr val="00B050"/>
                </a:solidFill>
              </a:rPr>
              <a:t>保存样本所在类别的样本数</a:t>
            </a:r>
          </a:p>
        </p:txBody>
      </p:sp>
      <p:sp>
        <p:nvSpPr>
          <p:cNvPr id="6" name="矩形 5">
            <a:extLst>
              <a:ext uri="{FF2B5EF4-FFF2-40B4-BE49-F238E27FC236}">
                <a16:creationId xmlns:a16="http://schemas.microsoft.com/office/drawing/2014/main" id="{7EF15C34-39AA-401B-B16C-054B93904993}"/>
              </a:ext>
            </a:extLst>
          </p:cNvPr>
          <p:cNvSpPr/>
          <p:nvPr/>
        </p:nvSpPr>
        <p:spPr>
          <a:xfrm>
            <a:off x="7252952" y="6231697"/>
            <a:ext cx="2858475" cy="369332"/>
          </a:xfrm>
          <a:prstGeom prst="rect">
            <a:avLst/>
          </a:prstGeom>
        </p:spPr>
        <p:txBody>
          <a:bodyPr wrap="none">
            <a:spAutoFit/>
          </a:bodyPr>
          <a:lstStyle/>
          <a:p>
            <a:r>
              <a:rPr lang="zh-CN" altLang="en-US" b="1" dirty="0"/>
              <a:t>（完整代码见教材</a:t>
            </a:r>
            <a:r>
              <a:rPr lang="en-US" altLang="zh-CN" b="1" dirty="0"/>
              <a:t>212</a:t>
            </a:r>
            <a:r>
              <a:rPr lang="zh-CN" altLang="en-US" b="1" dirty="0"/>
              <a:t>页）</a:t>
            </a:r>
          </a:p>
        </p:txBody>
      </p:sp>
    </p:spTree>
    <p:extLst>
      <p:ext uri="{BB962C8B-B14F-4D97-AF65-F5344CB8AC3E}">
        <p14:creationId xmlns:p14="http://schemas.microsoft.com/office/powerpoint/2010/main" val="77012855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7.1.1  </a:t>
            </a:r>
            <a:r>
              <a:rPr lang="zh-CN" altLang="zh-CN" sz="2800" b="1" dirty="0">
                <a:solidFill>
                  <a:srgbClr val="C00000"/>
                </a:solidFill>
              </a:rPr>
              <a:t>程序代码</a:t>
            </a:r>
          </a:p>
        </p:txBody>
      </p:sp>
      <p:sp>
        <p:nvSpPr>
          <p:cNvPr id="11" name="矩形 10">
            <a:extLst>
              <a:ext uri="{FF2B5EF4-FFF2-40B4-BE49-F238E27FC236}">
                <a16:creationId xmlns:a16="http://schemas.microsoft.com/office/drawing/2014/main" id="{C5F1C942-40A3-425E-ADBC-A1778DBDB7C1}"/>
              </a:ext>
            </a:extLst>
          </p:cNvPr>
          <p:cNvSpPr/>
          <p:nvPr/>
        </p:nvSpPr>
        <p:spPr>
          <a:xfrm>
            <a:off x="337667" y="2197893"/>
            <a:ext cx="5758333" cy="2970044"/>
          </a:xfrm>
          <a:prstGeom prst="rect">
            <a:avLst/>
          </a:prstGeom>
        </p:spPr>
        <p:txBody>
          <a:bodyPr wrap="square">
            <a:spAutoFit/>
          </a:bodyPr>
          <a:lstStyle/>
          <a:p>
            <a:pPr>
              <a:lnSpc>
                <a:spcPct val="150000"/>
              </a:lnSpc>
            </a:pPr>
            <a:r>
              <a:rPr lang="zh-CN" altLang="en-US" sz="2200" dirty="0"/>
              <a:t>本例中，这个“若干个”被设置为</a:t>
            </a:r>
            <a:r>
              <a:rPr lang="en-US" altLang="zh-CN" sz="2200" dirty="0"/>
              <a:t>4 </a:t>
            </a:r>
            <a:r>
              <a:rPr lang="zh-CN" altLang="en-US" sz="2200" dirty="0"/>
              <a:t>个，用前面连续</a:t>
            </a:r>
            <a:r>
              <a:rPr lang="en-US" altLang="zh-CN" sz="2200" dirty="0"/>
              <a:t>4 </a:t>
            </a:r>
            <a:r>
              <a:rPr lang="zh-CN" altLang="en-US" sz="2200" dirty="0"/>
              <a:t>个年份来预测当前的年份。并用如右图所示构造网络训练的数据集。利用原来长度为</a:t>
            </a:r>
            <a:r>
              <a:rPr lang="en-US" altLang="zh-CN" sz="2200" dirty="0"/>
              <a:t>12 </a:t>
            </a:r>
            <a:r>
              <a:rPr lang="zh-CN" altLang="en-US" sz="2200" dirty="0"/>
              <a:t>的总序列，可以构造出</a:t>
            </a:r>
            <a:r>
              <a:rPr lang="en-US" altLang="zh-CN" sz="2200" dirty="0"/>
              <a:t>8 </a:t>
            </a:r>
            <a:r>
              <a:rPr lang="zh-CN" altLang="en-US" sz="2200" dirty="0"/>
              <a:t>个长度为</a:t>
            </a:r>
            <a:r>
              <a:rPr lang="en-US" altLang="zh-CN" sz="2200" dirty="0"/>
              <a:t>4</a:t>
            </a:r>
            <a:r>
              <a:rPr lang="zh-CN" altLang="en-US" sz="2200" dirty="0"/>
              <a:t>的子序列及子序列后的值，以此来构造训练集。</a:t>
            </a:r>
          </a:p>
          <a:p>
            <a:endParaRPr lang="zh-CN" altLang="en-US" sz="2200" dirty="0"/>
          </a:p>
        </p:txBody>
      </p:sp>
      <p:pic>
        <p:nvPicPr>
          <p:cNvPr id="4" name="图片 3">
            <a:extLst>
              <a:ext uri="{FF2B5EF4-FFF2-40B4-BE49-F238E27FC236}">
                <a16:creationId xmlns:a16="http://schemas.microsoft.com/office/drawing/2014/main" id="{BB99CCC2-2EFE-408F-99ED-74F13962D549}"/>
              </a:ext>
            </a:extLst>
          </p:cNvPr>
          <p:cNvPicPr>
            <a:picLocks noChangeAspect="1"/>
          </p:cNvPicPr>
          <p:nvPr/>
        </p:nvPicPr>
        <p:blipFill>
          <a:blip r:embed="rId3"/>
          <a:stretch>
            <a:fillRect/>
          </a:stretch>
        </p:blipFill>
        <p:spPr>
          <a:xfrm>
            <a:off x="6658169" y="1901818"/>
            <a:ext cx="4510574" cy="3783870"/>
          </a:xfrm>
          <a:prstGeom prst="rect">
            <a:avLst/>
          </a:prstGeom>
        </p:spPr>
      </p:pic>
    </p:spTree>
    <p:extLst>
      <p:ext uri="{BB962C8B-B14F-4D97-AF65-F5344CB8AC3E}">
        <p14:creationId xmlns:p14="http://schemas.microsoft.com/office/powerpoint/2010/main" val="4276651292"/>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171583" y="1203629"/>
            <a:ext cx="11373594" cy="523220"/>
          </a:xfrm>
          <a:prstGeom prst="rect">
            <a:avLst/>
          </a:prstGeom>
          <a:noFill/>
        </p:spPr>
        <p:txBody>
          <a:bodyPr wrap="square" rtlCol="0">
            <a:spAutoFit/>
          </a:bodyPr>
          <a:lstStyle/>
          <a:p>
            <a:r>
              <a:rPr lang="en-US" altLang="zh-CN" sz="2800" b="1" dirty="0">
                <a:solidFill>
                  <a:srgbClr val="C00000"/>
                </a:solidFill>
              </a:rPr>
              <a:t>7.6.3.</a:t>
            </a:r>
            <a:r>
              <a:rPr lang="zh-CN" altLang="en-US" sz="2800" b="1" dirty="0">
                <a:solidFill>
                  <a:srgbClr val="C00000"/>
                </a:solidFill>
              </a:rPr>
              <a:t> 文本生成案例</a:t>
            </a:r>
            <a:endParaRPr lang="zh-CN" altLang="zh-CN" sz="2800" b="1" dirty="0">
              <a:solidFill>
                <a:srgbClr val="C00000"/>
              </a:solidFill>
            </a:endParaRPr>
          </a:p>
        </p:txBody>
      </p:sp>
      <p:sp>
        <p:nvSpPr>
          <p:cNvPr id="4" name="文本框 3">
            <a:extLst>
              <a:ext uri="{FF2B5EF4-FFF2-40B4-BE49-F238E27FC236}">
                <a16:creationId xmlns:a16="http://schemas.microsoft.com/office/drawing/2014/main" id="{78880131-7E63-4224-A09C-9C4AA7704729}"/>
              </a:ext>
            </a:extLst>
          </p:cNvPr>
          <p:cNvSpPr txBox="1"/>
          <p:nvPr/>
        </p:nvSpPr>
        <p:spPr>
          <a:xfrm>
            <a:off x="427865" y="2077441"/>
            <a:ext cx="3182110" cy="3785652"/>
          </a:xfrm>
          <a:prstGeom prst="rect">
            <a:avLst/>
          </a:prstGeom>
          <a:noFill/>
        </p:spPr>
        <p:txBody>
          <a:bodyPr wrap="square" rtlCol="0">
            <a:spAutoFit/>
          </a:bodyPr>
          <a:lstStyle/>
          <a:p>
            <a:pPr>
              <a:spcBef>
                <a:spcPts val="600"/>
              </a:spcBef>
              <a:spcAft>
                <a:spcPts val="600"/>
              </a:spcAft>
            </a:pPr>
            <a:r>
              <a:rPr lang="zh-CN" altLang="zh-CN" sz="2200" b="1" dirty="0"/>
              <a:t>【例</a:t>
            </a:r>
            <a:r>
              <a:rPr lang="en-US" altLang="zh-CN" sz="2200" b="1" dirty="0"/>
              <a:t>7.4</a:t>
            </a:r>
            <a:r>
              <a:rPr lang="zh-CN" altLang="zh-CN" sz="2200" b="1" dirty="0"/>
              <a:t>】</a:t>
            </a:r>
            <a:r>
              <a:rPr lang="zh-CN" altLang="en-US" sz="2200" dirty="0"/>
              <a:t>开发一个能自动写小说的程序。</a:t>
            </a:r>
          </a:p>
          <a:p>
            <a:pPr>
              <a:spcBef>
                <a:spcPts val="600"/>
              </a:spcBef>
              <a:spcAft>
                <a:spcPts val="600"/>
              </a:spcAft>
            </a:pPr>
            <a:r>
              <a:rPr lang="zh-CN" altLang="en-US" sz="2200" dirty="0"/>
              <a:t>（</a:t>
            </a:r>
            <a:r>
              <a:rPr lang="en-US" altLang="zh-CN" sz="2200" dirty="0"/>
              <a:t>1</a:t>
            </a:r>
            <a:r>
              <a:rPr lang="zh-CN" altLang="en-US" sz="2200" dirty="0"/>
              <a:t>）从网上下载金庸小说的部分文本，并保存在</a:t>
            </a:r>
            <a:r>
              <a:rPr lang="en-US" altLang="zh-CN" sz="2200" dirty="0"/>
              <a:t>./data </a:t>
            </a:r>
            <a:r>
              <a:rPr lang="zh-CN" altLang="en-US" sz="2200" dirty="0"/>
              <a:t>目录下的文件“金庸小说节选</a:t>
            </a:r>
            <a:r>
              <a:rPr lang="en-US" altLang="zh-CN" sz="2200" dirty="0"/>
              <a:t>.txt”</a:t>
            </a:r>
            <a:r>
              <a:rPr lang="zh-CN" altLang="en-US" sz="2200" dirty="0"/>
              <a:t>中，按照前面介绍的方法构建训练集和打包，并解决类不平衡问题。</a:t>
            </a:r>
            <a:endParaRPr lang="en-US" altLang="zh-CN" sz="2200" dirty="0"/>
          </a:p>
          <a:p>
            <a:pPr>
              <a:spcBef>
                <a:spcPts val="600"/>
              </a:spcBef>
              <a:spcAft>
                <a:spcPts val="600"/>
              </a:spcAft>
            </a:pPr>
            <a:r>
              <a:rPr lang="zh-CN" altLang="en-US" sz="2200" b="1" dirty="0"/>
              <a:t>完整代码见教材</a:t>
            </a:r>
            <a:r>
              <a:rPr lang="en-US" altLang="zh-CN" sz="2200" b="1" dirty="0"/>
              <a:t>212</a:t>
            </a:r>
            <a:r>
              <a:rPr lang="zh-CN" altLang="en-US" sz="2200" b="1" dirty="0"/>
              <a:t>页</a:t>
            </a:r>
            <a:endParaRPr lang="en-US" altLang="zh-CN" sz="2200" dirty="0"/>
          </a:p>
        </p:txBody>
      </p:sp>
      <p:sp>
        <p:nvSpPr>
          <p:cNvPr id="2" name="矩形 1">
            <a:extLst>
              <a:ext uri="{FF2B5EF4-FFF2-40B4-BE49-F238E27FC236}">
                <a16:creationId xmlns:a16="http://schemas.microsoft.com/office/drawing/2014/main" id="{2DD5F18B-5348-4856-B5D3-C17C0ACA91DD}"/>
              </a:ext>
            </a:extLst>
          </p:cNvPr>
          <p:cNvSpPr/>
          <p:nvPr/>
        </p:nvSpPr>
        <p:spPr>
          <a:xfrm>
            <a:off x="3609975" y="1457767"/>
            <a:ext cx="8582025" cy="5016758"/>
          </a:xfrm>
          <a:prstGeom prst="rect">
            <a:avLst/>
          </a:prstGeom>
        </p:spPr>
        <p:txBody>
          <a:bodyPr wrap="square">
            <a:spAutoFit/>
          </a:bodyPr>
          <a:lstStyle/>
          <a:p>
            <a:r>
              <a:rPr lang="en-US" altLang="zh-CN" sz="1600" dirty="0">
                <a:solidFill>
                  <a:srgbClr val="00B050"/>
                </a:solidFill>
              </a:rPr>
              <a:t>path = r'./data'  </a:t>
            </a:r>
          </a:p>
          <a:p>
            <a:r>
              <a:rPr lang="en-US" altLang="zh-CN" sz="1600" dirty="0">
                <a:solidFill>
                  <a:srgbClr val="00B050"/>
                </a:solidFill>
              </a:rPr>
              <a:t>name = r'</a:t>
            </a:r>
            <a:r>
              <a:rPr lang="zh-CN" altLang="en-US" sz="1600" dirty="0">
                <a:solidFill>
                  <a:srgbClr val="00B050"/>
                </a:solidFill>
              </a:rPr>
              <a:t>金庸小说节选</a:t>
            </a:r>
            <a:r>
              <a:rPr lang="en-US" altLang="zh-CN" sz="1600" dirty="0">
                <a:solidFill>
                  <a:srgbClr val="00B050"/>
                </a:solidFill>
              </a:rPr>
              <a:t>.txt'  </a:t>
            </a:r>
          </a:p>
          <a:p>
            <a:r>
              <a:rPr lang="en-US" altLang="zh-CN" sz="1600" dirty="0" err="1">
                <a:solidFill>
                  <a:srgbClr val="00B050"/>
                </a:solidFill>
              </a:rPr>
              <a:t>fn</a:t>
            </a:r>
            <a:r>
              <a:rPr lang="en-US" altLang="zh-CN" sz="1600" dirty="0">
                <a:solidFill>
                  <a:srgbClr val="00B050"/>
                </a:solidFill>
              </a:rPr>
              <a:t> = path+'//'+name  </a:t>
            </a:r>
          </a:p>
          <a:p>
            <a:r>
              <a:rPr lang="en-US" altLang="zh-CN" sz="1600" dirty="0" err="1">
                <a:solidFill>
                  <a:srgbClr val="00B050"/>
                </a:solidFill>
              </a:rPr>
              <a:t>sentence_words</a:t>
            </a:r>
            <a:r>
              <a:rPr lang="en-US" altLang="zh-CN" sz="1600" dirty="0">
                <a:solidFill>
                  <a:srgbClr val="00B050"/>
                </a:solidFill>
              </a:rPr>
              <a:t>, vocab_word2index = </a:t>
            </a:r>
            <a:r>
              <a:rPr lang="en-US" altLang="zh-CN" sz="1600" dirty="0" err="1">
                <a:solidFill>
                  <a:srgbClr val="00B050"/>
                </a:solidFill>
              </a:rPr>
              <a:t>get_texts_vocab</a:t>
            </a:r>
            <a:r>
              <a:rPr lang="en-US" altLang="zh-CN" sz="1600" dirty="0">
                <a:solidFill>
                  <a:srgbClr val="00B050"/>
                </a:solidFill>
              </a:rPr>
              <a:t>(</a:t>
            </a:r>
            <a:r>
              <a:rPr lang="en-US" altLang="zh-CN" sz="1600" dirty="0" err="1">
                <a:solidFill>
                  <a:srgbClr val="00B050"/>
                </a:solidFill>
              </a:rPr>
              <a:t>fn</a:t>
            </a:r>
            <a:r>
              <a:rPr lang="en-US" altLang="zh-CN" sz="1600" dirty="0">
                <a:solidFill>
                  <a:srgbClr val="00B050"/>
                </a:solidFill>
              </a:rPr>
              <a:t>) #</a:t>
            </a:r>
            <a:r>
              <a:rPr lang="zh-CN" altLang="en-US" sz="1600" dirty="0">
                <a:solidFill>
                  <a:srgbClr val="00B050"/>
                </a:solidFill>
              </a:rPr>
              <a:t>构建数据集和编码词表  </a:t>
            </a:r>
          </a:p>
          <a:p>
            <a:r>
              <a:rPr lang="en-US" altLang="zh-CN" sz="1600" dirty="0">
                <a:solidFill>
                  <a:srgbClr val="00B050"/>
                </a:solidFill>
              </a:rPr>
              <a:t>texts, labels = </a:t>
            </a:r>
            <a:r>
              <a:rPr lang="en-US" altLang="zh-CN" sz="1600" dirty="0" err="1">
                <a:solidFill>
                  <a:srgbClr val="00B050"/>
                </a:solidFill>
              </a:rPr>
              <a:t>enAllTxts</a:t>
            </a:r>
            <a:r>
              <a:rPr lang="en-US" altLang="zh-CN" sz="1600" dirty="0">
                <a:solidFill>
                  <a:srgbClr val="00B050"/>
                </a:solidFill>
              </a:rPr>
              <a:t>(</a:t>
            </a:r>
            <a:r>
              <a:rPr lang="en-US" altLang="zh-CN" sz="1600" dirty="0" err="1">
                <a:solidFill>
                  <a:srgbClr val="00B050"/>
                </a:solidFill>
              </a:rPr>
              <a:t>sentence_words</a:t>
            </a:r>
            <a:r>
              <a:rPr lang="en-US" altLang="zh-CN" sz="1600" dirty="0">
                <a:solidFill>
                  <a:srgbClr val="00B050"/>
                </a:solidFill>
              </a:rPr>
              <a:t>, vocab_word2index) #</a:t>
            </a:r>
            <a:r>
              <a:rPr lang="zh-CN" altLang="en-US" sz="1600" dirty="0">
                <a:solidFill>
                  <a:srgbClr val="00B050"/>
                </a:solidFill>
              </a:rPr>
              <a:t>生成训练数据  </a:t>
            </a:r>
          </a:p>
          <a:p>
            <a:r>
              <a:rPr lang="en-US" altLang="zh-CN" sz="1600" dirty="0">
                <a:solidFill>
                  <a:srgbClr val="00B050"/>
                </a:solidFill>
              </a:rPr>
              <a:t>vocab_index2word = { </a:t>
            </a:r>
            <a:r>
              <a:rPr lang="en-US" altLang="zh-CN" sz="1600" dirty="0" err="1">
                <a:solidFill>
                  <a:srgbClr val="00B050"/>
                </a:solidFill>
              </a:rPr>
              <a:t>index:word</a:t>
            </a:r>
            <a:r>
              <a:rPr lang="en-US" altLang="zh-CN" sz="1600" dirty="0">
                <a:solidFill>
                  <a:srgbClr val="00B050"/>
                </a:solidFill>
              </a:rPr>
              <a:t> for </a:t>
            </a:r>
            <a:r>
              <a:rPr lang="en-US" altLang="zh-CN" sz="1600" dirty="0" err="1">
                <a:solidFill>
                  <a:srgbClr val="00B050"/>
                </a:solidFill>
              </a:rPr>
              <a:t>word,index</a:t>
            </a:r>
            <a:r>
              <a:rPr lang="en-US" altLang="zh-CN" sz="1600" dirty="0">
                <a:solidFill>
                  <a:srgbClr val="00B050"/>
                </a:solidFill>
              </a:rPr>
              <a:t> in vocab_word2index.items()} #</a:t>
            </a:r>
            <a:r>
              <a:rPr lang="zh-CN" altLang="en-US" sz="1600" dirty="0">
                <a:solidFill>
                  <a:srgbClr val="00B050"/>
                </a:solidFill>
              </a:rPr>
              <a:t>用于解码  </a:t>
            </a:r>
          </a:p>
          <a:p>
            <a:r>
              <a:rPr lang="en-US" altLang="zh-CN" sz="1600" dirty="0">
                <a:solidFill>
                  <a:srgbClr val="00B050"/>
                </a:solidFill>
              </a:rPr>
              <a:t>dataset = </a:t>
            </a:r>
            <a:r>
              <a:rPr lang="en-US" altLang="zh-CN" sz="1600" dirty="0" err="1">
                <a:solidFill>
                  <a:srgbClr val="00B050"/>
                </a:solidFill>
              </a:rPr>
              <a:t>TensorDataset</a:t>
            </a:r>
            <a:r>
              <a:rPr lang="en-US" altLang="zh-CN" sz="1600" dirty="0">
                <a:solidFill>
                  <a:srgbClr val="00B050"/>
                </a:solidFill>
              </a:rPr>
              <a:t>(texts, labels)  </a:t>
            </a:r>
          </a:p>
          <a:p>
            <a:r>
              <a:rPr lang="en-US" altLang="zh-CN" sz="1600" dirty="0">
                <a:solidFill>
                  <a:srgbClr val="00B050"/>
                </a:solidFill>
              </a:rPr>
              <a:t>#</a:t>
            </a:r>
            <a:r>
              <a:rPr lang="zh-CN" altLang="en-US" sz="1600" dirty="0">
                <a:solidFill>
                  <a:srgbClr val="00B050"/>
                </a:solidFill>
              </a:rPr>
              <a:t>下面代码主要解决类不平衡问题：  </a:t>
            </a:r>
          </a:p>
          <a:p>
            <a:r>
              <a:rPr lang="en-US" altLang="zh-CN" sz="1600" dirty="0" err="1">
                <a:solidFill>
                  <a:srgbClr val="00B050"/>
                </a:solidFill>
              </a:rPr>
              <a:t>class_dict</a:t>
            </a:r>
            <a:r>
              <a:rPr lang="en-US" altLang="zh-CN" sz="1600" dirty="0">
                <a:solidFill>
                  <a:srgbClr val="00B050"/>
                </a:solidFill>
              </a:rPr>
              <a:t> = </a:t>
            </a:r>
            <a:r>
              <a:rPr lang="en-US" altLang="zh-CN" sz="1600" dirty="0" err="1">
                <a:solidFill>
                  <a:srgbClr val="00B050"/>
                </a:solidFill>
              </a:rPr>
              <a:t>dict</a:t>
            </a:r>
            <a:r>
              <a:rPr lang="en-US" altLang="zh-CN" sz="1600" dirty="0">
                <a:solidFill>
                  <a:srgbClr val="00B050"/>
                </a:solidFill>
              </a:rPr>
              <a:t>()  </a:t>
            </a:r>
          </a:p>
          <a:p>
            <a:r>
              <a:rPr lang="en-US" altLang="zh-CN" sz="1600" dirty="0">
                <a:solidFill>
                  <a:srgbClr val="00B050"/>
                </a:solidFill>
              </a:rPr>
              <a:t>for label in labels:  </a:t>
            </a:r>
          </a:p>
          <a:p>
            <a:r>
              <a:rPr lang="en-US" altLang="zh-CN" sz="1600" dirty="0">
                <a:solidFill>
                  <a:srgbClr val="00B050"/>
                </a:solidFill>
              </a:rPr>
              <a:t>        </a:t>
            </a:r>
            <a:r>
              <a:rPr lang="en-US" altLang="zh-CN" sz="1600" dirty="0" err="1">
                <a:solidFill>
                  <a:srgbClr val="00B050"/>
                </a:solidFill>
              </a:rPr>
              <a:t>lb</a:t>
            </a:r>
            <a:r>
              <a:rPr lang="en-US" altLang="zh-CN" sz="1600" dirty="0">
                <a:solidFill>
                  <a:srgbClr val="00B050"/>
                </a:solidFill>
              </a:rPr>
              <a:t> = </a:t>
            </a:r>
            <a:r>
              <a:rPr lang="en-US" altLang="zh-CN" sz="1600" dirty="0" err="1">
                <a:solidFill>
                  <a:srgbClr val="00B050"/>
                </a:solidFill>
              </a:rPr>
              <a:t>label.item</a:t>
            </a:r>
            <a:r>
              <a:rPr lang="en-US" altLang="zh-CN" sz="1600" dirty="0">
                <a:solidFill>
                  <a:srgbClr val="00B050"/>
                </a:solidFill>
              </a:rPr>
              <a:t>()  </a:t>
            </a:r>
          </a:p>
          <a:p>
            <a:r>
              <a:rPr lang="en-US" altLang="zh-CN" sz="1600" dirty="0">
                <a:solidFill>
                  <a:srgbClr val="00B050"/>
                </a:solidFill>
              </a:rPr>
              <a:t>        </a:t>
            </a:r>
            <a:r>
              <a:rPr lang="en-US" altLang="zh-CN" sz="1600" dirty="0" err="1">
                <a:solidFill>
                  <a:srgbClr val="00B050"/>
                </a:solidFill>
              </a:rPr>
              <a:t>class_dict</a:t>
            </a:r>
            <a:r>
              <a:rPr lang="en-US" altLang="zh-CN" sz="1600" dirty="0">
                <a:solidFill>
                  <a:srgbClr val="00B050"/>
                </a:solidFill>
              </a:rPr>
              <a:t>[</a:t>
            </a:r>
            <a:r>
              <a:rPr lang="en-US" altLang="zh-CN" sz="1600" dirty="0" err="1">
                <a:solidFill>
                  <a:srgbClr val="00B050"/>
                </a:solidFill>
              </a:rPr>
              <a:t>lb</a:t>
            </a:r>
            <a:r>
              <a:rPr lang="en-US" altLang="zh-CN" sz="1600" dirty="0">
                <a:solidFill>
                  <a:srgbClr val="00B050"/>
                </a:solidFill>
              </a:rPr>
              <a:t>] = </a:t>
            </a:r>
            <a:r>
              <a:rPr lang="en-US" altLang="zh-CN" sz="1600" dirty="0" err="1">
                <a:solidFill>
                  <a:srgbClr val="00B050"/>
                </a:solidFill>
              </a:rPr>
              <a:t>class_dict.get</a:t>
            </a:r>
            <a:r>
              <a:rPr lang="en-US" altLang="zh-CN" sz="1600" dirty="0">
                <a:solidFill>
                  <a:srgbClr val="00B050"/>
                </a:solidFill>
              </a:rPr>
              <a:t>(</a:t>
            </a:r>
            <a:r>
              <a:rPr lang="en-US" altLang="zh-CN" sz="1600" dirty="0" err="1">
                <a:solidFill>
                  <a:srgbClr val="00B050"/>
                </a:solidFill>
              </a:rPr>
              <a:t>lb</a:t>
            </a:r>
            <a:r>
              <a:rPr lang="en-US" altLang="zh-CN" sz="1600" dirty="0">
                <a:solidFill>
                  <a:srgbClr val="00B050"/>
                </a:solidFill>
              </a:rPr>
              <a:t>, 0) + 1 #</a:t>
            </a:r>
            <a:r>
              <a:rPr lang="zh-CN" altLang="en-US" sz="1600" dirty="0">
                <a:solidFill>
                  <a:srgbClr val="00B050"/>
                </a:solidFill>
              </a:rPr>
              <a:t>统计各类别词汇出现的频次  </a:t>
            </a:r>
          </a:p>
          <a:p>
            <a:r>
              <a:rPr lang="en-US" altLang="zh-CN" sz="1600" dirty="0">
                <a:solidFill>
                  <a:srgbClr val="00B050"/>
                </a:solidFill>
              </a:rPr>
              <a:t>weights = [] #</a:t>
            </a:r>
            <a:r>
              <a:rPr lang="zh-CN" altLang="en-US" sz="1600" dirty="0">
                <a:solidFill>
                  <a:srgbClr val="00B050"/>
                </a:solidFill>
              </a:rPr>
              <a:t>跟</a:t>
            </a:r>
            <a:r>
              <a:rPr lang="en-US" altLang="zh-CN" sz="1600" dirty="0" err="1">
                <a:solidFill>
                  <a:srgbClr val="00B050"/>
                </a:solidFill>
              </a:rPr>
              <a:t>dataloader.dataset</a:t>
            </a:r>
            <a:r>
              <a:rPr lang="en-US" altLang="zh-CN" sz="1600" dirty="0">
                <a:solidFill>
                  <a:srgbClr val="00B050"/>
                </a:solidFill>
              </a:rPr>
              <a:t> </a:t>
            </a:r>
            <a:r>
              <a:rPr lang="zh-CN" altLang="en-US" sz="1600" dirty="0">
                <a:solidFill>
                  <a:srgbClr val="00B050"/>
                </a:solidFill>
              </a:rPr>
              <a:t>中的数据行要一一对应  </a:t>
            </a:r>
          </a:p>
          <a:p>
            <a:r>
              <a:rPr lang="en-US" altLang="zh-CN" sz="1600" dirty="0">
                <a:solidFill>
                  <a:srgbClr val="00B050"/>
                </a:solidFill>
              </a:rPr>
              <a:t>for label in labels:  </a:t>
            </a:r>
          </a:p>
          <a:p>
            <a:r>
              <a:rPr lang="en-US" altLang="zh-CN" sz="1600" dirty="0">
                <a:solidFill>
                  <a:srgbClr val="00B050"/>
                </a:solidFill>
              </a:rPr>
              <a:t>        </a:t>
            </a:r>
            <a:r>
              <a:rPr lang="en-US" altLang="zh-CN" sz="1600" dirty="0" err="1">
                <a:solidFill>
                  <a:srgbClr val="00B050"/>
                </a:solidFill>
              </a:rPr>
              <a:t>lb</a:t>
            </a:r>
            <a:r>
              <a:rPr lang="en-US" altLang="zh-CN" sz="1600" dirty="0">
                <a:solidFill>
                  <a:srgbClr val="00B050"/>
                </a:solidFill>
              </a:rPr>
              <a:t> = </a:t>
            </a:r>
            <a:r>
              <a:rPr lang="en-US" altLang="zh-CN" sz="1600" dirty="0" err="1">
                <a:solidFill>
                  <a:srgbClr val="00B050"/>
                </a:solidFill>
              </a:rPr>
              <a:t>label.item</a:t>
            </a:r>
            <a:r>
              <a:rPr lang="en-US" altLang="zh-CN" sz="1600" dirty="0">
                <a:solidFill>
                  <a:srgbClr val="00B050"/>
                </a:solidFill>
              </a:rPr>
              <a:t>()  </a:t>
            </a:r>
          </a:p>
          <a:p>
            <a:r>
              <a:rPr lang="en-US" altLang="zh-CN" sz="1600" dirty="0">
                <a:solidFill>
                  <a:srgbClr val="00B050"/>
                </a:solidFill>
              </a:rPr>
              <a:t>        </a:t>
            </a:r>
            <a:r>
              <a:rPr lang="en-US" altLang="zh-CN" sz="1600" dirty="0" err="1">
                <a:solidFill>
                  <a:srgbClr val="00B050"/>
                </a:solidFill>
              </a:rPr>
              <a:t>weights.append</a:t>
            </a:r>
            <a:r>
              <a:rPr lang="en-US" altLang="zh-CN" sz="1600" dirty="0">
                <a:solidFill>
                  <a:srgbClr val="00B050"/>
                </a:solidFill>
              </a:rPr>
              <a:t>(</a:t>
            </a:r>
            <a:r>
              <a:rPr lang="en-US" altLang="zh-CN" sz="1600" dirty="0" err="1">
                <a:solidFill>
                  <a:srgbClr val="00B050"/>
                </a:solidFill>
              </a:rPr>
              <a:t>class_dict</a:t>
            </a:r>
            <a:r>
              <a:rPr lang="en-US" altLang="zh-CN" sz="1600" dirty="0">
                <a:solidFill>
                  <a:srgbClr val="00B050"/>
                </a:solidFill>
              </a:rPr>
              <a:t>[</a:t>
            </a:r>
            <a:r>
              <a:rPr lang="en-US" altLang="zh-CN" sz="1600" dirty="0" err="1">
                <a:solidFill>
                  <a:srgbClr val="00B050"/>
                </a:solidFill>
              </a:rPr>
              <a:t>lb</a:t>
            </a:r>
            <a:r>
              <a:rPr lang="en-US" altLang="zh-CN" sz="1600" dirty="0">
                <a:solidFill>
                  <a:srgbClr val="00B050"/>
                </a:solidFill>
              </a:rPr>
              <a:t>])  </a:t>
            </a:r>
          </a:p>
          <a:p>
            <a:r>
              <a:rPr lang="en-US" altLang="zh-CN" sz="1600" dirty="0">
                <a:solidFill>
                  <a:srgbClr val="00B050"/>
                </a:solidFill>
              </a:rPr>
              <a:t>weights = 1./</a:t>
            </a:r>
            <a:r>
              <a:rPr lang="en-US" altLang="zh-CN" sz="1600" dirty="0" err="1">
                <a:solidFill>
                  <a:srgbClr val="00B050"/>
                </a:solidFill>
              </a:rPr>
              <a:t>torch.FloatTensor</a:t>
            </a:r>
            <a:r>
              <a:rPr lang="en-US" altLang="zh-CN" sz="1600" dirty="0">
                <a:solidFill>
                  <a:srgbClr val="00B050"/>
                </a:solidFill>
              </a:rPr>
              <a:t>(weights)  </a:t>
            </a:r>
          </a:p>
          <a:p>
            <a:r>
              <a:rPr lang="en-US" altLang="zh-CN" sz="1600" dirty="0">
                <a:solidFill>
                  <a:srgbClr val="00B050"/>
                </a:solidFill>
              </a:rPr>
              <a:t>sampler = </a:t>
            </a:r>
            <a:r>
              <a:rPr lang="en-US" altLang="zh-CN" sz="1600" dirty="0" err="1">
                <a:solidFill>
                  <a:srgbClr val="00B050"/>
                </a:solidFill>
              </a:rPr>
              <a:t>WeightedRandomSampler</a:t>
            </a:r>
            <a:r>
              <a:rPr lang="en-US" altLang="zh-CN" sz="1600" dirty="0">
                <a:solidFill>
                  <a:srgbClr val="00B050"/>
                </a:solidFill>
              </a:rPr>
              <a:t>(weights=weights,  </a:t>
            </a:r>
          </a:p>
          <a:p>
            <a:r>
              <a:rPr lang="en-US" altLang="zh-CN" sz="1600" dirty="0">
                <a:solidFill>
                  <a:srgbClr val="00B050"/>
                </a:solidFill>
              </a:rPr>
              <a:t>                 replacement=</a:t>
            </a:r>
            <a:r>
              <a:rPr lang="en-US" altLang="zh-CN" sz="1600" dirty="0" err="1">
                <a:solidFill>
                  <a:srgbClr val="00B050"/>
                </a:solidFill>
              </a:rPr>
              <a:t>True,num_samples</a:t>
            </a:r>
            <a:r>
              <a:rPr lang="en-US" altLang="zh-CN" sz="1600" dirty="0">
                <a:solidFill>
                  <a:srgbClr val="00B050"/>
                </a:solidFill>
              </a:rPr>
              <a:t>=</a:t>
            </a:r>
            <a:r>
              <a:rPr lang="en-US" altLang="zh-CN" sz="1600" dirty="0" err="1">
                <a:solidFill>
                  <a:srgbClr val="00B050"/>
                </a:solidFill>
              </a:rPr>
              <a:t>len</a:t>
            </a:r>
            <a:r>
              <a:rPr lang="en-US" altLang="zh-CN" sz="1600" dirty="0">
                <a:solidFill>
                  <a:srgbClr val="00B050"/>
                </a:solidFill>
              </a:rPr>
              <a:t>(labels)*1000) #</a:t>
            </a:r>
            <a:r>
              <a:rPr lang="zh-CN" altLang="en-US" sz="1600" dirty="0">
                <a:solidFill>
                  <a:srgbClr val="00B050"/>
                </a:solidFill>
              </a:rPr>
              <a:t>解决类不平衡问题  </a:t>
            </a:r>
          </a:p>
          <a:p>
            <a:r>
              <a:rPr lang="en-US" altLang="zh-CN" sz="1600" dirty="0" err="1">
                <a:solidFill>
                  <a:srgbClr val="00B050"/>
                </a:solidFill>
              </a:rPr>
              <a:t>dataloader</a:t>
            </a:r>
            <a:r>
              <a:rPr lang="en-US" altLang="zh-CN" sz="1600" dirty="0">
                <a:solidFill>
                  <a:srgbClr val="00B050"/>
                </a:solidFill>
              </a:rPr>
              <a:t> = </a:t>
            </a:r>
            <a:r>
              <a:rPr lang="en-US" altLang="zh-CN" sz="1600" dirty="0" err="1">
                <a:solidFill>
                  <a:srgbClr val="00B050"/>
                </a:solidFill>
              </a:rPr>
              <a:t>DataLoader</a:t>
            </a:r>
            <a:r>
              <a:rPr lang="en-US" altLang="zh-CN" sz="1600" dirty="0">
                <a:solidFill>
                  <a:srgbClr val="00B050"/>
                </a:solidFill>
              </a:rPr>
              <a:t>(dataset=dataset, </a:t>
            </a:r>
            <a:r>
              <a:rPr lang="en-US" altLang="zh-CN" sz="1600" dirty="0" err="1">
                <a:solidFill>
                  <a:srgbClr val="00B050"/>
                </a:solidFill>
              </a:rPr>
              <a:t>batch_size</a:t>
            </a:r>
            <a:r>
              <a:rPr lang="en-US" altLang="zh-CN" sz="1600" dirty="0">
                <a:solidFill>
                  <a:srgbClr val="00B050"/>
                </a:solidFill>
              </a:rPr>
              <a:t>=128, sampler=sampler, shuffle=False) </a:t>
            </a:r>
          </a:p>
        </p:txBody>
      </p:sp>
    </p:spTree>
    <p:extLst>
      <p:ext uri="{BB962C8B-B14F-4D97-AF65-F5344CB8AC3E}">
        <p14:creationId xmlns:p14="http://schemas.microsoft.com/office/powerpoint/2010/main" val="1015971845"/>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186516" y="1287482"/>
            <a:ext cx="11373594" cy="523220"/>
          </a:xfrm>
          <a:prstGeom prst="rect">
            <a:avLst/>
          </a:prstGeom>
          <a:noFill/>
        </p:spPr>
        <p:txBody>
          <a:bodyPr wrap="square" rtlCol="0">
            <a:spAutoFit/>
          </a:bodyPr>
          <a:lstStyle/>
          <a:p>
            <a:r>
              <a:rPr lang="en-US" altLang="zh-CN" sz="2800" b="1" dirty="0">
                <a:solidFill>
                  <a:srgbClr val="C00000"/>
                </a:solidFill>
              </a:rPr>
              <a:t>7.6.3.</a:t>
            </a:r>
            <a:r>
              <a:rPr lang="zh-CN" altLang="en-US" sz="2800" b="1" dirty="0">
                <a:solidFill>
                  <a:srgbClr val="C00000"/>
                </a:solidFill>
              </a:rPr>
              <a:t> 文本生成案例</a:t>
            </a:r>
            <a:endParaRPr lang="zh-CN" altLang="zh-CN" sz="2800" b="1" dirty="0">
              <a:solidFill>
                <a:srgbClr val="C00000"/>
              </a:solidFill>
            </a:endParaRPr>
          </a:p>
        </p:txBody>
      </p:sp>
      <p:sp>
        <p:nvSpPr>
          <p:cNvPr id="4" name="文本框 3">
            <a:extLst>
              <a:ext uri="{FF2B5EF4-FFF2-40B4-BE49-F238E27FC236}">
                <a16:creationId xmlns:a16="http://schemas.microsoft.com/office/drawing/2014/main" id="{78880131-7E63-4224-A09C-9C4AA7704729}"/>
              </a:ext>
            </a:extLst>
          </p:cNvPr>
          <p:cNvSpPr txBox="1"/>
          <p:nvPr/>
        </p:nvSpPr>
        <p:spPr>
          <a:xfrm>
            <a:off x="186516" y="1708770"/>
            <a:ext cx="7193960" cy="430887"/>
          </a:xfrm>
          <a:prstGeom prst="rect">
            <a:avLst/>
          </a:prstGeom>
          <a:noFill/>
        </p:spPr>
        <p:txBody>
          <a:bodyPr wrap="square" rtlCol="0">
            <a:spAutoFit/>
          </a:bodyPr>
          <a:lstStyle/>
          <a:p>
            <a:pPr>
              <a:spcBef>
                <a:spcPts val="600"/>
              </a:spcBef>
              <a:spcAft>
                <a:spcPts val="600"/>
              </a:spcAft>
            </a:pPr>
            <a:r>
              <a:rPr lang="zh-CN" altLang="en-US" sz="2200" dirty="0"/>
              <a:t>（</a:t>
            </a:r>
            <a:r>
              <a:rPr lang="en-US" altLang="zh-CN" sz="2200" dirty="0"/>
              <a:t>2</a:t>
            </a:r>
            <a:r>
              <a:rPr lang="zh-CN" altLang="en-US" sz="2200" dirty="0"/>
              <a:t>）定义自动生成文本类</a:t>
            </a:r>
            <a:r>
              <a:rPr lang="en-US" altLang="zh-CN" sz="2200" dirty="0"/>
              <a:t>——</a:t>
            </a:r>
            <a:r>
              <a:rPr lang="en-US" altLang="zh-CN" sz="2200" dirty="0" err="1"/>
              <a:t>Novel_mode</a:t>
            </a:r>
            <a:r>
              <a:rPr lang="en-US" altLang="zh-CN" sz="2200" dirty="0"/>
              <a:t> </a:t>
            </a:r>
            <a:r>
              <a:rPr lang="zh-CN" altLang="en-US" sz="2200" dirty="0"/>
              <a:t>类。</a:t>
            </a:r>
            <a:endParaRPr lang="en-US" altLang="zh-CN" sz="2200" dirty="0"/>
          </a:p>
        </p:txBody>
      </p:sp>
      <p:sp>
        <p:nvSpPr>
          <p:cNvPr id="2" name="矩形 1">
            <a:extLst>
              <a:ext uri="{FF2B5EF4-FFF2-40B4-BE49-F238E27FC236}">
                <a16:creationId xmlns:a16="http://schemas.microsoft.com/office/drawing/2014/main" id="{C67767B1-259D-4600-AA6E-ED0C189AE0ED}"/>
              </a:ext>
            </a:extLst>
          </p:cNvPr>
          <p:cNvSpPr/>
          <p:nvPr/>
        </p:nvSpPr>
        <p:spPr>
          <a:xfrm>
            <a:off x="387804" y="2056686"/>
            <a:ext cx="9868677" cy="4801314"/>
          </a:xfrm>
          <a:prstGeom prst="rect">
            <a:avLst/>
          </a:prstGeom>
        </p:spPr>
        <p:txBody>
          <a:bodyPr wrap="square">
            <a:spAutoFit/>
          </a:bodyPr>
          <a:lstStyle/>
          <a:p>
            <a:r>
              <a:rPr lang="en-US" altLang="zh-CN" dirty="0">
                <a:solidFill>
                  <a:srgbClr val="00B050"/>
                </a:solidFill>
              </a:rPr>
              <a:t>class </a:t>
            </a:r>
            <a:r>
              <a:rPr lang="en-US" altLang="zh-CN" dirty="0" err="1">
                <a:solidFill>
                  <a:srgbClr val="00B050"/>
                </a:solidFill>
              </a:rPr>
              <a:t>Novel_model</a:t>
            </a:r>
            <a:r>
              <a:rPr lang="en-US" altLang="zh-CN" dirty="0">
                <a:solidFill>
                  <a:srgbClr val="00B050"/>
                </a:solidFill>
              </a:rPr>
              <a:t>(</a:t>
            </a:r>
            <a:r>
              <a:rPr lang="en-US" altLang="zh-CN" dirty="0" err="1">
                <a:solidFill>
                  <a:srgbClr val="00B050"/>
                </a:solidFill>
              </a:rPr>
              <a:t>nn.Module</a:t>
            </a:r>
            <a:r>
              <a:rPr lang="en-US" altLang="zh-CN" dirty="0">
                <a:solidFill>
                  <a:srgbClr val="00B050"/>
                </a:solidFill>
              </a:rPr>
              <a:t>):  </a:t>
            </a:r>
          </a:p>
          <a:p>
            <a:r>
              <a:rPr lang="en-US" altLang="zh-CN" dirty="0">
                <a:solidFill>
                  <a:srgbClr val="00B050"/>
                </a:solidFill>
              </a:rPr>
              <a:t>      def __</a:t>
            </a:r>
            <a:r>
              <a:rPr lang="en-US" altLang="zh-CN" dirty="0" err="1">
                <a:solidFill>
                  <a:srgbClr val="00B050"/>
                </a:solidFill>
              </a:rPr>
              <a:t>init</a:t>
            </a:r>
            <a:r>
              <a:rPr lang="en-US" altLang="zh-CN" dirty="0">
                <a:solidFill>
                  <a:srgbClr val="00B050"/>
                </a:solidFill>
              </a:rPr>
              <a:t>__(</a:t>
            </a:r>
            <a:r>
              <a:rPr lang="en-US" altLang="zh-CN" dirty="0" err="1">
                <a:solidFill>
                  <a:srgbClr val="00B050"/>
                </a:solidFill>
              </a:rPr>
              <a:t>self,vocab_size</a:t>
            </a:r>
            <a:r>
              <a:rPr lang="en-US" altLang="zh-CN" dirty="0">
                <a:solidFill>
                  <a:srgbClr val="00B050"/>
                </a:solidFill>
              </a:rPr>
              <a:t>):  </a:t>
            </a:r>
          </a:p>
          <a:p>
            <a:r>
              <a:rPr lang="en-US" altLang="zh-CN" dirty="0">
                <a:solidFill>
                  <a:srgbClr val="00B050"/>
                </a:solidFill>
              </a:rPr>
              <a:t>           super(</a:t>
            </a:r>
            <a:r>
              <a:rPr lang="en-US" altLang="zh-CN" dirty="0" err="1">
                <a:solidFill>
                  <a:srgbClr val="00B050"/>
                </a:solidFill>
              </a:rPr>
              <a:t>Novel_model</a:t>
            </a:r>
            <a:r>
              <a:rPr lang="en-US" altLang="zh-CN" dirty="0">
                <a:solidFill>
                  <a:srgbClr val="00B050"/>
                </a:solidFill>
              </a:rPr>
              <a:t>, self).__</a:t>
            </a:r>
            <a:r>
              <a:rPr lang="en-US" altLang="zh-CN" dirty="0" err="1">
                <a:solidFill>
                  <a:srgbClr val="00B050"/>
                </a:solidFill>
              </a:rPr>
              <a:t>init</a:t>
            </a:r>
            <a:r>
              <a:rPr lang="en-US" altLang="zh-CN" dirty="0">
                <a:solidFill>
                  <a:srgbClr val="00B050"/>
                </a:solidFill>
              </a:rPr>
              <a:t>__()  </a:t>
            </a:r>
          </a:p>
          <a:p>
            <a:r>
              <a:rPr lang="en-US" altLang="zh-CN" dirty="0">
                <a:solidFill>
                  <a:srgbClr val="00B050"/>
                </a:solidFill>
              </a:rPr>
              <a:t>           </a:t>
            </a:r>
            <a:r>
              <a:rPr lang="en-US" altLang="zh-CN" dirty="0" err="1">
                <a:solidFill>
                  <a:srgbClr val="00B050"/>
                </a:solidFill>
              </a:rPr>
              <a:t>self.embedding</a:t>
            </a:r>
            <a:r>
              <a:rPr lang="en-US" altLang="zh-CN" dirty="0">
                <a:solidFill>
                  <a:srgbClr val="00B050"/>
                </a:solidFill>
              </a:rPr>
              <a:t> = </a:t>
            </a:r>
            <a:r>
              <a:rPr lang="en-US" altLang="zh-CN" dirty="0" err="1">
                <a:solidFill>
                  <a:srgbClr val="00B050"/>
                </a:solidFill>
              </a:rPr>
              <a:t>nn.Embedding</a:t>
            </a:r>
            <a:r>
              <a:rPr lang="en-US" altLang="zh-CN" dirty="0">
                <a:solidFill>
                  <a:srgbClr val="00B050"/>
                </a:solidFill>
              </a:rPr>
              <a:t>(</a:t>
            </a:r>
            <a:r>
              <a:rPr lang="en-US" altLang="zh-CN" dirty="0" err="1">
                <a:solidFill>
                  <a:srgbClr val="00B050"/>
                </a:solidFill>
              </a:rPr>
              <a:t>vocab_size</a:t>
            </a:r>
            <a:r>
              <a:rPr lang="en-US" altLang="zh-CN" dirty="0">
                <a:solidFill>
                  <a:srgbClr val="00B050"/>
                </a:solidFill>
              </a:rPr>
              <a:t>, 256)  </a:t>
            </a:r>
          </a:p>
          <a:p>
            <a:r>
              <a:rPr lang="en-US" altLang="zh-CN" dirty="0">
                <a:solidFill>
                  <a:srgbClr val="00B050"/>
                </a:solidFill>
              </a:rPr>
              <a:t>           </a:t>
            </a:r>
            <a:r>
              <a:rPr lang="en-US" altLang="zh-CN" dirty="0" err="1">
                <a:solidFill>
                  <a:srgbClr val="00B050"/>
                </a:solidFill>
              </a:rPr>
              <a:t>self.lstm</a:t>
            </a:r>
            <a:r>
              <a:rPr lang="en-US" altLang="zh-CN" dirty="0">
                <a:solidFill>
                  <a:srgbClr val="00B050"/>
                </a:solidFill>
              </a:rPr>
              <a:t> = </a:t>
            </a:r>
            <a:r>
              <a:rPr lang="en-US" altLang="zh-CN" dirty="0" err="1">
                <a:solidFill>
                  <a:srgbClr val="00B050"/>
                </a:solidFill>
              </a:rPr>
              <a:t>nn.LSTM</a:t>
            </a:r>
            <a:r>
              <a:rPr lang="en-US" altLang="zh-CN" dirty="0">
                <a:solidFill>
                  <a:srgbClr val="00B050"/>
                </a:solidFill>
              </a:rPr>
              <a:t>(</a:t>
            </a:r>
            <a:r>
              <a:rPr lang="en-US" altLang="zh-CN" dirty="0" err="1">
                <a:solidFill>
                  <a:srgbClr val="00B050"/>
                </a:solidFill>
              </a:rPr>
              <a:t>input_size</a:t>
            </a:r>
            <a:r>
              <a:rPr lang="en-US" altLang="zh-CN" dirty="0">
                <a:solidFill>
                  <a:srgbClr val="00B050"/>
                </a:solidFill>
              </a:rPr>
              <a:t>=256, </a:t>
            </a:r>
            <a:r>
              <a:rPr lang="en-US" altLang="zh-CN" dirty="0" err="1">
                <a:solidFill>
                  <a:srgbClr val="00B050"/>
                </a:solidFill>
              </a:rPr>
              <a:t>hidden_size</a:t>
            </a:r>
            <a:r>
              <a:rPr lang="en-US" altLang="zh-CN" dirty="0">
                <a:solidFill>
                  <a:srgbClr val="00B050"/>
                </a:solidFill>
              </a:rPr>
              <a:t>=256,\  </a:t>
            </a:r>
          </a:p>
          <a:p>
            <a:r>
              <a:rPr lang="en-US" altLang="zh-CN" dirty="0">
                <a:solidFill>
                  <a:srgbClr val="00B050"/>
                </a:solidFill>
              </a:rPr>
              <a:t>           </a:t>
            </a:r>
            <a:r>
              <a:rPr lang="en-US" altLang="zh-CN" dirty="0" err="1">
                <a:solidFill>
                  <a:srgbClr val="00B050"/>
                </a:solidFill>
              </a:rPr>
              <a:t>batch_first</a:t>
            </a:r>
            <a:r>
              <a:rPr lang="en-US" altLang="zh-CN" dirty="0">
                <a:solidFill>
                  <a:srgbClr val="00B050"/>
                </a:solidFill>
              </a:rPr>
              <a:t>=True, </a:t>
            </a:r>
            <a:r>
              <a:rPr lang="en-US" altLang="zh-CN" dirty="0" err="1">
                <a:solidFill>
                  <a:srgbClr val="00B050"/>
                </a:solidFill>
              </a:rPr>
              <a:t>num_layers</a:t>
            </a:r>
            <a:r>
              <a:rPr lang="en-US" altLang="zh-CN" dirty="0">
                <a:solidFill>
                  <a:srgbClr val="00B050"/>
                </a:solidFill>
              </a:rPr>
              <a:t>=1, bidirectional = False)  </a:t>
            </a:r>
          </a:p>
          <a:p>
            <a:r>
              <a:rPr lang="en-US" altLang="zh-CN" dirty="0">
                <a:solidFill>
                  <a:srgbClr val="00B050"/>
                </a:solidFill>
              </a:rPr>
              <a:t>           self.fc1 = </a:t>
            </a:r>
            <a:r>
              <a:rPr lang="en-US" altLang="zh-CN" dirty="0" err="1">
                <a:solidFill>
                  <a:srgbClr val="00B050"/>
                </a:solidFill>
              </a:rPr>
              <a:t>nn.Linear</a:t>
            </a:r>
            <a:r>
              <a:rPr lang="en-US" altLang="zh-CN" dirty="0">
                <a:solidFill>
                  <a:srgbClr val="00B050"/>
                </a:solidFill>
              </a:rPr>
              <a:t>(256, 512)  </a:t>
            </a:r>
          </a:p>
          <a:p>
            <a:r>
              <a:rPr lang="en-US" altLang="zh-CN" dirty="0">
                <a:solidFill>
                  <a:srgbClr val="00B050"/>
                </a:solidFill>
              </a:rPr>
              <a:t>           self.fc2 = </a:t>
            </a:r>
            <a:r>
              <a:rPr lang="en-US" altLang="zh-CN" dirty="0" err="1">
                <a:solidFill>
                  <a:srgbClr val="00B050"/>
                </a:solidFill>
              </a:rPr>
              <a:t>nn.Linear</a:t>
            </a:r>
            <a:r>
              <a:rPr lang="en-US" altLang="zh-CN" dirty="0">
                <a:solidFill>
                  <a:srgbClr val="00B050"/>
                </a:solidFill>
              </a:rPr>
              <a:t>(512, </a:t>
            </a:r>
            <a:r>
              <a:rPr lang="en-US" altLang="zh-CN" dirty="0" err="1">
                <a:solidFill>
                  <a:srgbClr val="00B050"/>
                </a:solidFill>
              </a:rPr>
              <a:t>vocab_size</a:t>
            </a:r>
            <a:r>
              <a:rPr lang="en-US" altLang="zh-CN" dirty="0">
                <a:solidFill>
                  <a:srgbClr val="00B050"/>
                </a:solidFill>
              </a:rPr>
              <a:t>) #</a:t>
            </a:r>
            <a:r>
              <a:rPr lang="zh-CN" altLang="en-US" dirty="0">
                <a:solidFill>
                  <a:srgbClr val="00B050"/>
                </a:solidFill>
              </a:rPr>
              <a:t>多分类问题</a:t>
            </a:r>
            <a:r>
              <a:rPr lang="en-US" altLang="zh-CN" dirty="0">
                <a:solidFill>
                  <a:srgbClr val="00B050"/>
                </a:solidFill>
              </a:rPr>
              <a:t>.</a:t>
            </a:r>
            <a:r>
              <a:rPr lang="zh-CN" altLang="en-US" dirty="0">
                <a:solidFill>
                  <a:srgbClr val="00B050"/>
                </a:solidFill>
              </a:rPr>
              <a:t>一共有</a:t>
            </a:r>
            <a:r>
              <a:rPr lang="en-US" altLang="zh-CN" dirty="0">
                <a:solidFill>
                  <a:srgbClr val="00B050"/>
                </a:solidFill>
              </a:rPr>
              <a:t>1524 </a:t>
            </a:r>
            <a:r>
              <a:rPr lang="zh-CN" altLang="en-US" dirty="0">
                <a:solidFill>
                  <a:srgbClr val="00B050"/>
                </a:solidFill>
              </a:rPr>
              <a:t>个类别  </a:t>
            </a:r>
          </a:p>
          <a:p>
            <a:r>
              <a:rPr lang="en-US" altLang="zh-CN" dirty="0">
                <a:solidFill>
                  <a:srgbClr val="00B050"/>
                </a:solidFill>
              </a:rPr>
              <a:t>      def forward(self, x):  </a:t>
            </a:r>
          </a:p>
          <a:p>
            <a:r>
              <a:rPr lang="en-US" altLang="zh-CN" dirty="0">
                <a:solidFill>
                  <a:srgbClr val="00B050"/>
                </a:solidFill>
              </a:rPr>
              <a:t>           o = x  </a:t>
            </a:r>
          </a:p>
          <a:p>
            <a:r>
              <a:rPr lang="en-US" altLang="zh-CN" dirty="0">
                <a:solidFill>
                  <a:srgbClr val="00B050"/>
                </a:solidFill>
              </a:rPr>
              <a:t>           o = </a:t>
            </a:r>
            <a:r>
              <a:rPr lang="en-US" altLang="zh-CN" dirty="0" err="1">
                <a:solidFill>
                  <a:srgbClr val="00B050"/>
                </a:solidFill>
              </a:rPr>
              <a:t>self.embedding</a:t>
            </a:r>
            <a:r>
              <a:rPr lang="en-US" altLang="zh-CN" dirty="0">
                <a:solidFill>
                  <a:srgbClr val="00B050"/>
                </a:solidFill>
              </a:rPr>
              <a:t>(o)  </a:t>
            </a:r>
          </a:p>
          <a:p>
            <a:r>
              <a:rPr lang="en-US" altLang="zh-CN" dirty="0">
                <a:solidFill>
                  <a:srgbClr val="00B050"/>
                </a:solidFill>
              </a:rPr>
              <a:t>           o, _ = </a:t>
            </a:r>
            <a:r>
              <a:rPr lang="en-US" altLang="zh-CN" dirty="0" err="1">
                <a:solidFill>
                  <a:srgbClr val="00B050"/>
                </a:solidFill>
              </a:rPr>
              <a:t>self.lstm</a:t>
            </a:r>
            <a:r>
              <a:rPr lang="en-US" altLang="zh-CN" dirty="0">
                <a:solidFill>
                  <a:srgbClr val="00B050"/>
                </a:solidFill>
              </a:rPr>
              <a:t>(o)  </a:t>
            </a:r>
          </a:p>
          <a:p>
            <a:r>
              <a:rPr lang="en-US" altLang="zh-CN" dirty="0">
                <a:solidFill>
                  <a:srgbClr val="00B050"/>
                </a:solidFill>
              </a:rPr>
              <a:t>           o = </a:t>
            </a:r>
            <a:r>
              <a:rPr lang="en-US" altLang="zh-CN" dirty="0" err="1">
                <a:solidFill>
                  <a:srgbClr val="00B050"/>
                </a:solidFill>
              </a:rPr>
              <a:t>torch.sum</a:t>
            </a:r>
            <a:r>
              <a:rPr lang="en-US" altLang="zh-CN" dirty="0">
                <a:solidFill>
                  <a:srgbClr val="00B050"/>
                </a:solidFill>
              </a:rPr>
              <a:t>(o, dim=1)  </a:t>
            </a:r>
          </a:p>
          <a:p>
            <a:r>
              <a:rPr lang="en-US" altLang="zh-CN" dirty="0">
                <a:solidFill>
                  <a:srgbClr val="00B050"/>
                </a:solidFill>
              </a:rPr>
              <a:t>           o = self.fc1(o)  </a:t>
            </a:r>
          </a:p>
          <a:p>
            <a:r>
              <a:rPr lang="en-US" altLang="zh-CN" dirty="0">
                <a:solidFill>
                  <a:srgbClr val="00B050"/>
                </a:solidFill>
              </a:rPr>
              <a:t>           o = </a:t>
            </a:r>
            <a:r>
              <a:rPr lang="en-US" altLang="zh-CN" dirty="0" err="1">
                <a:solidFill>
                  <a:srgbClr val="00B050"/>
                </a:solidFill>
              </a:rPr>
              <a:t>torch.relu</a:t>
            </a:r>
            <a:r>
              <a:rPr lang="en-US" altLang="zh-CN" dirty="0">
                <a:solidFill>
                  <a:srgbClr val="00B050"/>
                </a:solidFill>
              </a:rPr>
              <a:t>(o)  </a:t>
            </a:r>
          </a:p>
          <a:p>
            <a:r>
              <a:rPr lang="en-US" altLang="zh-CN" dirty="0">
                <a:solidFill>
                  <a:srgbClr val="00B050"/>
                </a:solidFill>
              </a:rPr>
              <a:t>           o = self.fc2(o)  </a:t>
            </a:r>
          </a:p>
          <a:p>
            <a:r>
              <a:rPr lang="en-US" altLang="zh-CN" dirty="0">
                <a:solidFill>
                  <a:srgbClr val="00B050"/>
                </a:solidFill>
              </a:rPr>
              <a:t>           return o </a:t>
            </a:r>
          </a:p>
        </p:txBody>
      </p:sp>
    </p:spTree>
    <p:extLst>
      <p:ext uri="{BB962C8B-B14F-4D97-AF65-F5344CB8AC3E}">
        <p14:creationId xmlns:p14="http://schemas.microsoft.com/office/powerpoint/2010/main" val="1312297878"/>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186516" y="1298889"/>
            <a:ext cx="11373594" cy="523220"/>
          </a:xfrm>
          <a:prstGeom prst="rect">
            <a:avLst/>
          </a:prstGeom>
          <a:noFill/>
        </p:spPr>
        <p:txBody>
          <a:bodyPr wrap="square" rtlCol="0">
            <a:spAutoFit/>
          </a:bodyPr>
          <a:lstStyle/>
          <a:p>
            <a:r>
              <a:rPr lang="en-US" altLang="zh-CN" sz="2800" b="1" dirty="0">
                <a:solidFill>
                  <a:srgbClr val="C00000"/>
                </a:solidFill>
              </a:rPr>
              <a:t>7.6.3.</a:t>
            </a:r>
            <a:r>
              <a:rPr lang="zh-CN" altLang="en-US" sz="2800" b="1" dirty="0">
                <a:solidFill>
                  <a:srgbClr val="C00000"/>
                </a:solidFill>
              </a:rPr>
              <a:t> 文本生成案例</a:t>
            </a:r>
            <a:endParaRPr lang="zh-CN" altLang="zh-CN" sz="2800" b="1" dirty="0">
              <a:solidFill>
                <a:srgbClr val="C00000"/>
              </a:solidFill>
            </a:endParaRPr>
          </a:p>
        </p:txBody>
      </p:sp>
      <p:sp>
        <p:nvSpPr>
          <p:cNvPr id="4" name="文本框 3">
            <a:extLst>
              <a:ext uri="{FF2B5EF4-FFF2-40B4-BE49-F238E27FC236}">
                <a16:creationId xmlns:a16="http://schemas.microsoft.com/office/drawing/2014/main" id="{E2B866EC-3B40-4FC5-B3A8-07A9A6B8ED35}"/>
              </a:ext>
            </a:extLst>
          </p:cNvPr>
          <p:cNvSpPr txBox="1"/>
          <p:nvPr/>
        </p:nvSpPr>
        <p:spPr>
          <a:xfrm>
            <a:off x="342139" y="1822109"/>
            <a:ext cx="8182735" cy="430887"/>
          </a:xfrm>
          <a:prstGeom prst="rect">
            <a:avLst/>
          </a:prstGeom>
          <a:noFill/>
        </p:spPr>
        <p:txBody>
          <a:bodyPr wrap="square" rtlCol="0">
            <a:spAutoFit/>
          </a:bodyPr>
          <a:lstStyle/>
          <a:p>
            <a:pPr>
              <a:spcBef>
                <a:spcPts val="600"/>
              </a:spcBef>
              <a:spcAft>
                <a:spcPts val="600"/>
              </a:spcAft>
            </a:pPr>
            <a:r>
              <a:rPr lang="zh-CN" altLang="en-US" sz="2200" dirty="0"/>
              <a:t>（</a:t>
            </a:r>
            <a:r>
              <a:rPr lang="en-US" altLang="zh-CN" sz="2200" dirty="0"/>
              <a:t>3</a:t>
            </a:r>
            <a:r>
              <a:rPr lang="zh-CN" altLang="en-US" sz="2200" dirty="0"/>
              <a:t>）训练文本自动生成模型，代码如下。</a:t>
            </a:r>
            <a:r>
              <a:rPr lang="zh-CN" altLang="en-US" sz="2200" b="1" dirty="0"/>
              <a:t>完整代码见教材</a:t>
            </a:r>
            <a:r>
              <a:rPr lang="en-US" altLang="zh-CN" sz="2200" b="1" dirty="0"/>
              <a:t>214</a:t>
            </a:r>
            <a:r>
              <a:rPr lang="zh-CN" altLang="en-US" sz="2200" b="1" dirty="0"/>
              <a:t>页</a:t>
            </a:r>
            <a:endParaRPr lang="en-US" altLang="zh-CN" sz="2200" b="1" dirty="0"/>
          </a:p>
        </p:txBody>
      </p:sp>
      <p:sp>
        <p:nvSpPr>
          <p:cNvPr id="2" name="矩形 1">
            <a:extLst>
              <a:ext uri="{FF2B5EF4-FFF2-40B4-BE49-F238E27FC236}">
                <a16:creationId xmlns:a16="http://schemas.microsoft.com/office/drawing/2014/main" id="{FD25BD24-0230-4C73-BA67-F14EDC140444}"/>
              </a:ext>
            </a:extLst>
          </p:cNvPr>
          <p:cNvSpPr/>
          <p:nvPr/>
        </p:nvSpPr>
        <p:spPr>
          <a:xfrm>
            <a:off x="605819" y="2252996"/>
            <a:ext cx="9576609" cy="4524315"/>
          </a:xfrm>
          <a:prstGeom prst="rect">
            <a:avLst/>
          </a:prstGeom>
        </p:spPr>
        <p:txBody>
          <a:bodyPr wrap="square">
            <a:spAutoFit/>
          </a:bodyPr>
          <a:lstStyle/>
          <a:p>
            <a:r>
              <a:rPr lang="en-US" altLang="zh-CN" dirty="0" err="1">
                <a:solidFill>
                  <a:srgbClr val="00B050"/>
                </a:solidFill>
              </a:rPr>
              <a:t>novel_model</a:t>
            </a:r>
            <a:r>
              <a:rPr lang="en-US" altLang="zh-CN" dirty="0">
                <a:solidFill>
                  <a:srgbClr val="00B050"/>
                </a:solidFill>
              </a:rPr>
              <a:t> = </a:t>
            </a:r>
            <a:r>
              <a:rPr lang="en-US" altLang="zh-CN" dirty="0" err="1">
                <a:solidFill>
                  <a:srgbClr val="00B050"/>
                </a:solidFill>
              </a:rPr>
              <a:t>Novel_model</a:t>
            </a:r>
            <a:r>
              <a:rPr lang="en-US" altLang="zh-CN" dirty="0">
                <a:solidFill>
                  <a:srgbClr val="00B050"/>
                </a:solidFill>
              </a:rPr>
              <a:t>(</a:t>
            </a:r>
            <a:r>
              <a:rPr lang="en-US" altLang="zh-CN" dirty="0" err="1">
                <a:solidFill>
                  <a:srgbClr val="00B050"/>
                </a:solidFill>
              </a:rPr>
              <a:t>vocab_size</a:t>
            </a:r>
            <a:r>
              <a:rPr lang="en-US" altLang="zh-CN" dirty="0">
                <a:solidFill>
                  <a:srgbClr val="00B050"/>
                </a:solidFill>
              </a:rPr>
              <a:t>=</a:t>
            </a:r>
            <a:r>
              <a:rPr lang="en-US" altLang="zh-CN" dirty="0" err="1">
                <a:solidFill>
                  <a:srgbClr val="00B050"/>
                </a:solidFill>
              </a:rPr>
              <a:t>len</a:t>
            </a:r>
            <a:r>
              <a:rPr lang="en-US" altLang="zh-CN" dirty="0">
                <a:solidFill>
                  <a:srgbClr val="00B050"/>
                </a:solidFill>
              </a:rPr>
              <a:t>(vocab_word2index)).to(device)  </a:t>
            </a:r>
          </a:p>
          <a:p>
            <a:r>
              <a:rPr lang="en-US" altLang="zh-CN" dirty="0">
                <a:solidFill>
                  <a:srgbClr val="00B050"/>
                </a:solidFill>
              </a:rPr>
              <a:t>optimizer = </a:t>
            </a:r>
            <a:r>
              <a:rPr lang="en-US" altLang="zh-CN" dirty="0" err="1">
                <a:solidFill>
                  <a:srgbClr val="00B050"/>
                </a:solidFill>
              </a:rPr>
              <a:t>torch.optim.Adam</a:t>
            </a:r>
            <a:r>
              <a:rPr lang="en-US" altLang="zh-CN" dirty="0">
                <a:solidFill>
                  <a:srgbClr val="00B050"/>
                </a:solidFill>
              </a:rPr>
              <a:t>(</a:t>
            </a:r>
            <a:r>
              <a:rPr lang="en-US" altLang="zh-CN" dirty="0" err="1">
                <a:solidFill>
                  <a:srgbClr val="00B050"/>
                </a:solidFill>
              </a:rPr>
              <a:t>novel_model.parameters</a:t>
            </a:r>
            <a:r>
              <a:rPr lang="en-US" altLang="zh-CN" dirty="0">
                <a:solidFill>
                  <a:srgbClr val="00B050"/>
                </a:solidFill>
              </a:rPr>
              <a:t>(), </a:t>
            </a:r>
            <a:r>
              <a:rPr lang="en-US" altLang="zh-CN" dirty="0" err="1">
                <a:solidFill>
                  <a:srgbClr val="00B050"/>
                </a:solidFill>
              </a:rPr>
              <a:t>lr</a:t>
            </a:r>
            <a:r>
              <a:rPr lang="en-US" altLang="zh-CN" dirty="0">
                <a:solidFill>
                  <a:srgbClr val="00B050"/>
                </a:solidFill>
              </a:rPr>
              <a:t>=0.01)  </a:t>
            </a:r>
          </a:p>
          <a:p>
            <a:r>
              <a:rPr lang="en-US" altLang="zh-CN" dirty="0">
                <a:solidFill>
                  <a:srgbClr val="00B050"/>
                </a:solidFill>
              </a:rPr>
              <a:t>for ep in range(5): #</a:t>
            </a:r>
            <a:r>
              <a:rPr lang="zh-CN" altLang="en-US" dirty="0">
                <a:solidFill>
                  <a:srgbClr val="00B050"/>
                </a:solidFill>
              </a:rPr>
              <a:t>迭代</a:t>
            </a:r>
            <a:r>
              <a:rPr lang="en-US" altLang="zh-CN" dirty="0">
                <a:solidFill>
                  <a:srgbClr val="00B050"/>
                </a:solidFill>
              </a:rPr>
              <a:t>5 </a:t>
            </a:r>
            <a:r>
              <a:rPr lang="zh-CN" altLang="en-US" dirty="0">
                <a:solidFill>
                  <a:srgbClr val="00B050"/>
                </a:solidFill>
              </a:rPr>
              <a:t>轮  </a:t>
            </a:r>
          </a:p>
          <a:p>
            <a:r>
              <a:rPr lang="en-US" altLang="zh-CN" dirty="0">
                <a:solidFill>
                  <a:srgbClr val="00B050"/>
                </a:solidFill>
              </a:rPr>
              <a:t>     for </a:t>
            </a:r>
            <a:r>
              <a:rPr lang="en-US" altLang="zh-CN" dirty="0" err="1">
                <a:solidFill>
                  <a:srgbClr val="00B050"/>
                </a:solidFill>
              </a:rPr>
              <a:t>i</a:t>
            </a:r>
            <a:r>
              <a:rPr lang="en-US" altLang="zh-CN" dirty="0">
                <a:solidFill>
                  <a:srgbClr val="00B050"/>
                </a:solidFill>
              </a:rPr>
              <a:t>, (</a:t>
            </a:r>
            <a:r>
              <a:rPr lang="en-US" altLang="zh-CN" dirty="0" err="1">
                <a:solidFill>
                  <a:srgbClr val="00B050"/>
                </a:solidFill>
              </a:rPr>
              <a:t>batch_texts,batch_labels</a:t>
            </a:r>
            <a:r>
              <a:rPr lang="en-US" altLang="zh-CN" dirty="0">
                <a:solidFill>
                  <a:srgbClr val="00B050"/>
                </a:solidFill>
              </a:rPr>
              <a:t>) in enumerate(</a:t>
            </a:r>
            <a:r>
              <a:rPr lang="en-US" altLang="zh-CN" dirty="0" err="1">
                <a:solidFill>
                  <a:srgbClr val="00B050"/>
                </a:solidFill>
              </a:rPr>
              <a:t>dataloader</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batch_texts</a:t>
            </a:r>
            <a:r>
              <a:rPr lang="en-US" altLang="zh-CN" dirty="0">
                <a:solidFill>
                  <a:srgbClr val="00B050"/>
                </a:solidFill>
              </a:rPr>
              <a:t>, </a:t>
            </a:r>
            <a:r>
              <a:rPr lang="en-US" altLang="zh-CN" dirty="0" err="1">
                <a:solidFill>
                  <a:srgbClr val="00B050"/>
                </a:solidFill>
              </a:rPr>
              <a:t>batch_labels</a:t>
            </a:r>
            <a:r>
              <a:rPr lang="en-US" altLang="zh-CN" dirty="0">
                <a:solidFill>
                  <a:srgbClr val="00B050"/>
                </a:solidFill>
              </a:rPr>
              <a:t> = \</a:t>
            </a:r>
          </a:p>
          <a:p>
            <a:r>
              <a:rPr lang="en-US" altLang="zh-CN" dirty="0">
                <a:solidFill>
                  <a:srgbClr val="00B050"/>
                </a:solidFill>
              </a:rPr>
              <a:t>           batch_texts.to(device),batch_labels.to(device)  </a:t>
            </a:r>
          </a:p>
          <a:p>
            <a:r>
              <a:rPr lang="en-US" altLang="zh-CN" dirty="0">
                <a:solidFill>
                  <a:srgbClr val="00B050"/>
                </a:solidFill>
              </a:rPr>
              <a:t>           #</a:t>
            </a:r>
            <a:r>
              <a:rPr lang="en-US" altLang="zh-CN" dirty="0" err="1">
                <a:solidFill>
                  <a:srgbClr val="00B050"/>
                </a:solidFill>
              </a:rPr>
              <a:t>torch.Size</a:t>
            </a:r>
            <a:r>
              <a:rPr lang="en-US" altLang="zh-CN" dirty="0">
                <a:solidFill>
                  <a:srgbClr val="00B050"/>
                </a:solidFill>
              </a:rPr>
              <a:t>([128, 10]) ---&gt; </a:t>
            </a:r>
            <a:r>
              <a:rPr lang="en-US" altLang="zh-CN" dirty="0" err="1">
                <a:solidFill>
                  <a:srgbClr val="00B050"/>
                </a:solidFill>
              </a:rPr>
              <a:t>torch.Size</a:t>
            </a:r>
            <a:r>
              <a:rPr lang="en-US" altLang="zh-CN" dirty="0">
                <a:solidFill>
                  <a:srgbClr val="00B050"/>
                </a:solidFill>
              </a:rPr>
              <a:t>([128, 1524])  </a:t>
            </a:r>
          </a:p>
          <a:p>
            <a:r>
              <a:rPr lang="en-US" altLang="zh-CN" dirty="0">
                <a:solidFill>
                  <a:srgbClr val="00B050"/>
                </a:solidFill>
              </a:rPr>
              <a:t>           </a:t>
            </a:r>
            <a:r>
              <a:rPr lang="en-US" altLang="zh-CN" dirty="0" err="1">
                <a:solidFill>
                  <a:srgbClr val="00B050"/>
                </a:solidFill>
              </a:rPr>
              <a:t>batch_out</a:t>
            </a:r>
            <a:r>
              <a:rPr lang="en-US" altLang="zh-CN" dirty="0">
                <a:solidFill>
                  <a:srgbClr val="00B050"/>
                </a:solidFill>
              </a:rPr>
              <a:t> = </a:t>
            </a:r>
            <a:r>
              <a:rPr lang="en-US" altLang="zh-CN" dirty="0" err="1">
                <a:solidFill>
                  <a:srgbClr val="00B050"/>
                </a:solidFill>
              </a:rPr>
              <a:t>novel_model</a:t>
            </a:r>
            <a:r>
              <a:rPr lang="en-US" altLang="zh-CN" dirty="0">
                <a:solidFill>
                  <a:srgbClr val="00B050"/>
                </a:solidFill>
              </a:rPr>
              <a:t>(</a:t>
            </a:r>
            <a:r>
              <a:rPr lang="en-US" altLang="zh-CN" dirty="0" err="1">
                <a:solidFill>
                  <a:srgbClr val="00B050"/>
                </a:solidFill>
              </a:rPr>
              <a:t>batch_texts</a:t>
            </a:r>
            <a:r>
              <a:rPr lang="en-US" altLang="zh-CN" dirty="0">
                <a:solidFill>
                  <a:srgbClr val="00B050"/>
                </a:solidFill>
              </a:rPr>
              <a:t>)  </a:t>
            </a:r>
          </a:p>
          <a:p>
            <a:r>
              <a:rPr lang="en-US" altLang="zh-CN" dirty="0">
                <a:solidFill>
                  <a:srgbClr val="00B050"/>
                </a:solidFill>
              </a:rPr>
              <a:t>           #</a:t>
            </a:r>
            <a:r>
              <a:rPr lang="zh-CN" altLang="en-US" dirty="0">
                <a:solidFill>
                  <a:srgbClr val="00B050"/>
                </a:solidFill>
              </a:rPr>
              <a:t>多分类，用交叉熵损失函数  </a:t>
            </a:r>
          </a:p>
          <a:p>
            <a:r>
              <a:rPr lang="en-US" altLang="zh-CN" dirty="0">
                <a:solidFill>
                  <a:srgbClr val="00B050"/>
                </a:solidFill>
              </a:rPr>
              <a:t>           loss = </a:t>
            </a:r>
            <a:r>
              <a:rPr lang="en-US" altLang="zh-CN" dirty="0" err="1">
                <a:solidFill>
                  <a:srgbClr val="00B050"/>
                </a:solidFill>
              </a:rPr>
              <a:t>nn.CrossEntropyLoss</a:t>
            </a:r>
            <a:r>
              <a:rPr lang="en-US" altLang="zh-CN" dirty="0">
                <a:solidFill>
                  <a:srgbClr val="00B050"/>
                </a:solidFill>
              </a:rPr>
              <a:t>()(</a:t>
            </a:r>
            <a:r>
              <a:rPr lang="en-US" altLang="zh-CN" dirty="0" err="1">
                <a:solidFill>
                  <a:srgbClr val="00B050"/>
                </a:solidFill>
              </a:rPr>
              <a:t>batch_out</a:t>
            </a:r>
            <a:r>
              <a:rPr lang="en-US" altLang="zh-CN" dirty="0">
                <a:solidFill>
                  <a:srgbClr val="00B050"/>
                </a:solidFill>
              </a:rPr>
              <a:t>, </a:t>
            </a:r>
            <a:r>
              <a:rPr lang="en-US" altLang="zh-CN" dirty="0" err="1">
                <a:solidFill>
                  <a:srgbClr val="00B050"/>
                </a:solidFill>
              </a:rPr>
              <a:t>batch_labels</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optimizer.zero_grad</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loss.backward</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optimizer.step</a:t>
            </a:r>
            <a:r>
              <a:rPr lang="en-US" altLang="zh-CN" dirty="0">
                <a:solidFill>
                  <a:srgbClr val="00B050"/>
                </a:solidFill>
              </a:rPr>
              <a:t>()  </a:t>
            </a:r>
          </a:p>
          <a:p>
            <a:r>
              <a:rPr lang="en-US" altLang="zh-CN" dirty="0">
                <a:solidFill>
                  <a:srgbClr val="00B050"/>
                </a:solidFill>
              </a:rPr>
              <a:t>           if i%500==0:  </a:t>
            </a:r>
          </a:p>
          <a:p>
            <a:r>
              <a:rPr lang="en-US" altLang="zh-CN" dirty="0">
                <a:solidFill>
                  <a:srgbClr val="00B050"/>
                </a:solidFill>
              </a:rPr>
              <a:t>                print(ep, round(</a:t>
            </a:r>
            <a:r>
              <a:rPr lang="en-US" altLang="zh-CN" dirty="0" err="1">
                <a:solidFill>
                  <a:srgbClr val="00B050"/>
                </a:solidFill>
              </a:rPr>
              <a:t>loss.item</a:t>
            </a:r>
            <a:r>
              <a:rPr lang="en-US" altLang="zh-CN" dirty="0">
                <a:solidFill>
                  <a:srgbClr val="00B050"/>
                </a:solidFill>
              </a:rPr>
              <a:t>(),8))  </a:t>
            </a:r>
          </a:p>
          <a:p>
            <a:r>
              <a:rPr lang="en-US" altLang="zh-CN" dirty="0" err="1">
                <a:solidFill>
                  <a:srgbClr val="00B050"/>
                </a:solidFill>
              </a:rPr>
              <a:t>torch.save</a:t>
            </a:r>
            <a:r>
              <a:rPr lang="en-US" altLang="zh-CN" dirty="0">
                <a:solidFill>
                  <a:srgbClr val="00B050"/>
                </a:solidFill>
              </a:rPr>
              <a:t>(novel_model,'</a:t>
            </a:r>
            <a:r>
              <a:rPr lang="en-US" altLang="zh-CN" dirty="0" err="1">
                <a:solidFill>
                  <a:srgbClr val="00B050"/>
                </a:solidFill>
              </a:rPr>
              <a:t>novel_model</a:t>
            </a:r>
            <a:r>
              <a:rPr lang="en-US" altLang="zh-CN" dirty="0">
                <a:solidFill>
                  <a:srgbClr val="00B050"/>
                </a:solidFill>
              </a:rPr>
              <a:t>')  </a:t>
            </a:r>
          </a:p>
        </p:txBody>
      </p:sp>
    </p:spTree>
    <p:extLst>
      <p:ext uri="{BB962C8B-B14F-4D97-AF65-F5344CB8AC3E}">
        <p14:creationId xmlns:p14="http://schemas.microsoft.com/office/powerpoint/2010/main" val="2579559950"/>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7.6.3.</a:t>
            </a:r>
            <a:r>
              <a:rPr lang="zh-CN" altLang="en-US" sz="2800" b="1" dirty="0">
                <a:solidFill>
                  <a:srgbClr val="C00000"/>
                </a:solidFill>
              </a:rPr>
              <a:t> 文本生成案例</a:t>
            </a:r>
            <a:endParaRPr lang="zh-CN" altLang="zh-CN" sz="2800" b="1" dirty="0">
              <a:solidFill>
                <a:srgbClr val="C00000"/>
              </a:solidFill>
            </a:endParaRPr>
          </a:p>
        </p:txBody>
      </p:sp>
      <p:sp>
        <p:nvSpPr>
          <p:cNvPr id="4" name="文本框 3">
            <a:extLst>
              <a:ext uri="{FF2B5EF4-FFF2-40B4-BE49-F238E27FC236}">
                <a16:creationId xmlns:a16="http://schemas.microsoft.com/office/drawing/2014/main" id="{7B71F5AD-DF86-492C-96DD-1F4690CBDC74}"/>
              </a:ext>
            </a:extLst>
          </p:cNvPr>
          <p:cNvSpPr txBox="1"/>
          <p:nvPr/>
        </p:nvSpPr>
        <p:spPr>
          <a:xfrm>
            <a:off x="399290" y="2061293"/>
            <a:ext cx="6896860" cy="430887"/>
          </a:xfrm>
          <a:prstGeom prst="rect">
            <a:avLst/>
          </a:prstGeom>
          <a:noFill/>
        </p:spPr>
        <p:txBody>
          <a:bodyPr wrap="square" rtlCol="0">
            <a:spAutoFit/>
          </a:bodyPr>
          <a:lstStyle/>
          <a:p>
            <a:pPr>
              <a:spcBef>
                <a:spcPts val="600"/>
              </a:spcBef>
              <a:spcAft>
                <a:spcPts val="600"/>
              </a:spcAft>
            </a:pPr>
            <a:r>
              <a:rPr lang="zh-CN" altLang="en-US" sz="2200" dirty="0"/>
              <a:t>（</a:t>
            </a:r>
            <a:r>
              <a:rPr lang="en-US" altLang="zh-CN" sz="2200" dirty="0"/>
              <a:t>4</a:t>
            </a:r>
            <a:r>
              <a:rPr lang="zh-CN" altLang="en-US" sz="2200" dirty="0"/>
              <a:t>）加上下面的模块引入代码：</a:t>
            </a:r>
            <a:endParaRPr lang="en-US" altLang="zh-CN" sz="2200" dirty="0"/>
          </a:p>
        </p:txBody>
      </p:sp>
      <p:sp>
        <p:nvSpPr>
          <p:cNvPr id="3" name="矩形 2">
            <a:extLst>
              <a:ext uri="{FF2B5EF4-FFF2-40B4-BE49-F238E27FC236}">
                <a16:creationId xmlns:a16="http://schemas.microsoft.com/office/drawing/2014/main" id="{580025CF-E5F4-40CF-860D-140A6DEB4BA3}"/>
              </a:ext>
            </a:extLst>
          </p:cNvPr>
          <p:cNvSpPr/>
          <p:nvPr/>
        </p:nvSpPr>
        <p:spPr>
          <a:xfrm>
            <a:off x="709367" y="2654239"/>
            <a:ext cx="10953898" cy="2462213"/>
          </a:xfrm>
          <a:prstGeom prst="rect">
            <a:avLst/>
          </a:prstGeom>
        </p:spPr>
        <p:txBody>
          <a:bodyPr wrap="square">
            <a:spAutoFit/>
          </a:bodyPr>
          <a:lstStyle/>
          <a:p>
            <a:r>
              <a:rPr lang="en-US" altLang="zh-CN" sz="2200" dirty="0">
                <a:solidFill>
                  <a:srgbClr val="00B050"/>
                </a:solidFill>
              </a:rPr>
              <a:t>import </a:t>
            </a:r>
            <a:r>
              <a:rPr lang="en-US" altLang="zh-CN" sz="2200" dirty="0" err="1">
                <a:solidFill>
                  <a:srgbClr val="00B050"/>
                </a:solidFill>
              </a:rPr>
              <a:t>numpy</a:t>
            </a:r>
            <a:r>
              <a:rPr lang="en-US" altLang="zh-CN" sz="2200" dirty="0">
                <a:solidFill>
                  <a:srgbClr val="00B050"/>
                </a:solidFill>
              </a:rPr>
              <a:t> as np  </a:t>
            </a:r>
          </a:p>
          <a:p>
            <a:r>
              <a:rPr lang="en-US" altLang="zh-CN" sz="2200" dirty="0">
                <a:solidFill>
                  <a:srgbClr val="00B050"/>
                </a:solidFill>
              </a:rPr>
              <a:t>import torch  </a:t>
            </a:r>
          </a:p>
          <a:p>
            <a:r>
              <a:rPr lang="en-US" altLang="zh-CN" sz="2200" dirty="0">
                <a:solidFill>
                  <a:srgbClr val="00B050"/>
                </a:solidFill>
              </a:rPr>
              <a:t>from torch import </a:t>
            </a:r>
            <a:r>
              <a:rPr lang="en-US" altLang="zh-CN" sz="2200" dirty="0" err="1">
                <a:solidFill>
                  <a:srgbClr val="00B050"/>
                </a:solidFill>
              </a:rPr>
              <a:t>nn</a:t>
            </a:r>
            <a:r>
              <a:rPr lang="en-US" altLang="zh-CN" sz="2200" dirty="0">
                <a:solidFill>
                  <a:srgbClr val="00B050"/>
                </a:solidFill>
              </a:rPr>
              <a:t>, </a:t>
            </a:r>
            <a:r>
              <a:rPr lang="en-US" altLang="zh-CN" sz="2200" dirty="0" err="1">
                <a:solidFill>
                  <a:srgbClr val="00B050"/>
                </a:solidFill>
              </a:rPr>
              <a:t>optim</a:t>
            </a:r>
            <a:r>
              <a:rPr lang="en-US" altLang="zh-CN" sz="2200" dirty="0">
                <a:solidFill>
                  <a:srgbClr val="00B050"/>
                </a:solidFill>
              </a:rPr>
              <a:t>  </a:t>
            </a:r>
          </a:p>
          <a:p>
            <a:r>
              <a:rPr lang="en-US" altLang="zh-CN" sz="2200" dirty="0">
                <a:solidFill>
                  <a:srgbClr val="00B050"/>
                </a:solidFill>
              </a:rPr>
              <a:t>from </a:t>
            </a:r>
            <a:r>
              <a:rPr lang="en-US" altLang="zh-CN" sz="2200" dirty="0" err="1">
                <a:solidFill>
                  <a:srgbClr val="00B050"/>
                </a:solidFill>
              </a:rPr>
              <a:t>torch.utils.data</a:t>
            </a:r>
            <a:r>
              <a:rPr lang="en-US" altLang="zh-CN" sz="2200" dirty="0">
                <a:solidFill>
                  <a:srgbClr val="00B050"/>
                </a:solidFill>
              </a:rPr>
              <a:t> import </a:t>
            </a:r>
            <a:r>
              <a:rPr lang="en-US" altLang="zh-CN" sz="2200" dirty="0" err="1">
                <a:solidFill>
                  <a:srgbClr val="00B050"/>
                </a:solidFill>
              </a:rPr>
              <a:t>TensorDataset</a:t>
            </a:r>
            <a:r>
              <a:rPr lang="en-US" altLang="zh-CN" sz="2200" dirty="0">
                <a:solidFill>
                  <a:srgbClr val="00B050"/>
                </a:solidFill>
              </a:rPr>
              <a:t>, </a:t>
            </a:r>
            <a:r>
              <a:rPr lang="en-US" altLang="zh-CN" sz="2200" dirty="0" err="1">
                <a:solidFill>
                  <a:srgbClr val="00B050"/>
                </a:solidFill>
              </a:rPr>
              <a:t>DataLoader</a:t>
            </a:r>
            <a:r>
              <a:rPr lang="en-US" altLang="zh-CN" sz="2200" dirty="0">
                <a:solidFill>
                  <a:srgbClr val="00B050"/>
                </a:solidFill>
              </a:rPr>
              <a:t>, </a:t>
            </a:r>
            <a:r>
              <a:rPr lang="en-US" altLang="zh-CN" sz="2200" dirty="0" err="1">
                <a:solidFill>
                  <a:srgbClr val="00B050"/>
                </a:solidFill>
              </a:rPr>
              <a:t>WeightedRandomSampler</a:t>
            </a:r>
            <a:r>
              <a:rPr lang="en-US" altLang="zh-CN" sz="2200" dirty="0">
                <a:solidFill>
                  <a:srgbClr val="00B050"/>
                </a:solidFill>
              </a:rPr>
              <a:t>  </a:t>
            </a:r>
          </a:p>
          <a:p>
            <a:r>
              <a:rPr lang="en-US" altLang="zh-CN" sz="2200" dirty="0">
                <a:solidFill>
                  <a:srgbClr val="00B050"/>
                </a:solidFill>
              </a:rPr>
              <a:t>import </a:t>
            </a:r>
            <a:r>
              <a:rPr lang="en-US" altLang="zh-CN" sz="2200" dirty="0" err="1">
                <a:solidFill>
                  <a:srgbClr val="00B050"/>
                </a:solidFill>
              </a:rPr>
              <a:t>jieba</a:t>
            </a:r>
            <a:r>
              <a:rPr lang="en-US" altLang="zh-CN" sz="2200" dirty="0">
                <a:solidFill>
                  <a:srgbClr val="00B050"/>
                </a:solidFill>
              </a:rPr>
              <a:t>  </a:t>
            </a:r>
          </a:p>
          <a:p>
            <a:r>
              <a:rPr lang="en-US" altLang="zh-CN" sz="2200" dirty="0" err="1">
                <a:solidFill>
                  <a:srgbClr val="00B050"/>
                </a:solidFill>
              </a:rPr>
              <a:t>jieba.setLogLevel</a:t>
            </a:r>
            <a:r>
              <a:rPr lang="en-US" altLang="zh-CN" sz="2200" dirty="0">
                <a:solidFill>
                  <a:srgbClr val="00B050"/>
                </a:solidFill>
              </a:rPr>
              <a:t>(jieba.logging.INFO) #</a:t>
            </a:r>
            <a:r>
              <a:rPr lang="zh-CN" altLang="en-US" sz="2200" dirty="0">
                <a:solidFill>
                  <a:srgbClr val="00B050"/>
                </a:solidFill>
              </a:rPr>
              <a:t>屏蔽</a:t>
            </a:r>
            <a:r>
              <a:rPr lang="en-US" altLang="zh-CN" sz="2200" dirty="0" err="1">
                <a:solidFill>
                  <a:srgbClr val="00B050"/>
                </a:solidFill>
              </a:rPr>
              <a:t>jieba</a:t>
            </a:r>
            <a:r>
              <a:rPr lang="en-US" altLang="zh-CN" sz="2200" dirty="0">
                <a:solidFill>
                  <a:srgbClr val="00B050"/>
                </a:solidFill>
              </a:rPr>
              <a:t> </a:t>
            </a:r>
            <a:r>
              <a:rPr lang="zh-CN" altLang="en-US" sz="2200" dirty="0">
                <a:solidFill>
                  <a:srgbClr val="00B050"/>
                </a:solidFill>
              </a:rPr>
              <a:t>分词时出现的提示信息  </a:t>
            </a:r>
          </a:p>
          <a:p>
            <a:r>
              <a:rPr lang="en-US" altLang="zh-CN" sz="2200" dirty="0">
                <a:solidFill>
                  <a:srgbClr val="00B050"/>
                </a:solidFill>
              </a:rPr>
              <a:t>device = </a:t>
            </a:r>
            <a:r>
              <a:rPr lang="en-US" altLang="zh-CN" sz="2200" dirty="0" err="1">
                <a:solidFill>
                  <a:srgbClr val="00B050"/>
                </a:solidFill>
              </a:rPr>
              <a:t>torch.device</a:t>
            </a:r>
            <a:r>
              <a:rPr lang="en-US" altLang="zh-CN" sz="2200" dirty="0">
                <a:solidFill>
                  <a:srgbClr val="00B050"/>
                </a:solidFill>
              </a:rPr>
              <a:t>("</a:t>
            </a:r>
            <a:r>
              <a:rPr lang="en-US" altLang="zh-CN" sz="2200" dirty="0" err="1">
                <a:solidFill>
                  <a:srgbClr val="00B050"/>
                </a:solidFill>
              </a:rPr>
              <a:t>cuda</a:t>
            </a:r>
            <a:r>
              <a:rPr lang="en-US" altLang="zh-CN" sz="2200" dirty="0">
                <a:solidFill>
                  <a:srgbClr val="00B050"/>
                </a:solidFill>
              </a:rPr>
              <a:t>" if </a:t>
            </a:r>
            <a:r>
              <a:rPr lang="en-US" altLang="zh-CN" sz="2200" dirty="0" err="1">
                <a:solidFill>
                  <a:srgbClr val="00B050"/>
                </a:solidFill>
              </a:rPr>
              <a:t>torch.cuda.is_available</a:t>
            </a:r>
            <a:r>
              <a:rPr lang="en-US" altLang="zh-CN" sz="2200" dirty="0">
                <a:solidFill>
                  <a:srgbClr val="00B050"/>
                </a:solidFill>
              </a:rPr>
              <a:t>() else "</a:t>
            </a:r>
            <a:r>
              <a:rPr lang="en-US" altLang="zh-CN" sz="2200" dirty="0" err="1">
                <a:solidFill>
                  <a:srgbClr val="00B050"/>
                </a:solidFill>
              </a:rPr>
              <a:t>cpu</a:t>
            </a:r>
            <a:r>
              <a:rPr lang="en-US" altLang="zh-CN" sz="2200" dirty="0">
                <a:solidFill>
                  <a:srgbClr val="00B050"/>
                </a:solidFill>
              </a:rPr>
              <a:t>") </a:t>
            </a:r>
          </a:p>
        </p:txBody>
      </p:sp>
    </p:spTree>
    <p:extLst>
      <p:ext uri="{BB962C8B-B14F-4D97-AF65-F5344CB8AC3E}">
        <p14:creationId xmlns:p14="http://schemas.microsoft.com/office/powerpoint/2010/main" val="3419301881"/>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7.6.3.</a:t>
            </a:r>
            <a:r>
              <a:rPr lang="zh-CN" altLang="en-US" sz="2800" b="1" dirty="0">
                <a:solidFill>
                  <a:srgbClr val="C00000"/>
                </a:solidFill>
              </a:rPr>
              <a:t> 文本生成案例</a:t>
            </a:r>
            <a:endParaRPr lang="zh-CN" altLang="zh-CN" sz="2800" b="1" dirty="0">
              <a:solidFill>
                <a:srgbClr val="C00000"/>
              </a:solidFill>
            </a:endParaRPr>
          </a:p>
        </p:txBody>
      </p:sp>
      <p:sp>
        <p:nvSpPr>
          <p:cNvPr id="4" name="文本框 3">
            <a:extLst>
              <a:ext uri="{FF2B5EF4-FFF2-40B4-BE49-F238E27FC236}">
                <a16:creationId xmlns:a16="http://schemas.microsoft.com/office/drawing/2014/main" id="{7DD64888-B3AE-4C95-AA63-BAFDBA5D1BDA}"/>
              </a:ext>
            </a:extLst>
          </p:cNvPr>
          <p:cNvSpPr txBox="1"/>
          <p:nvPr/>
        </p:nvSpPr>
        <p:spPr>
          <a:xfrm>
            <a:off x="443184" y="2111450"/>
            <a:ext cx="11066568" cy="3862596"/>
          </a:xfrm>
          <a:prstGeom prst="rect">
            <a:avLst/>
          </a:prstGeom>
          <a:noFill/>
        </p:spPr>
        <p:txBody>
          <a:bodyPr wrap="square" rtlCol="0">
            <a:spAutoFit/>
          </a:bodyPr>
          <a:lstStyle/>
          <a:p>
            <a:pPr>
              <a:spcBef>
                <a:spcPts val="600"/>
              </a:spcBef>
              <a:spcAft>
                <a:spcPts val="600"/>
              </a:spcAft>
            </a:pPr>
            <a:r>
              <a:rPr lang="zh-CN" altLang="en-US" sz="2200" dirty="0"/>
              <a:t>（</a:t>
            </a:r>
            <a:r>
              <a:rPr lang="en-US" altLang="zh-CN" sz="2200" dirty="0"/>
              <a:t>5</a:t>
            </a:r>
            <a:r>
              <a:rPr lang="zh-CN" altLang="en-US" sz="2200" dirty="0"/>
              <a:t>）执行由上述代码构成的</a:t>
            </a:r>
            <a:r>
              <a:rPr lang="en-US" altLang="zh-CN" sz="2200" dirty="0"/>
              <a:t>.</a:t>
            </a:r>
            <a:r>
              <a:rPr lang="en-US" altLang="zh-CN" sz="2200" dirty="0" err="1"/>
              <a:t>py</a:t>
            </a:r>
            <a:r>
              <a:rPr lang="en-US" altLang="zh-CN" sz="2200" dirty="0"/>
              <a:t> </a:t>
            </a:r>
            <a:r>
              <a:rPr lang="zh-CN" altLang="en-US" sz="2200" dirty="0"/>
              <a:t>文件， 会生成模型</a:t>
            </a:r>
            <a:r>
              <a:rPr lang="en-US" altLang="zh-CN" sz="2200" dirty="0" err="1"/>
              <a:t>novel_model</a:t>
            </a:r>
            <a:r>
              <a:rPr lang="en-US" altLang="zh-CN" sz="2200" dirty="0"/>
              <a:t> </a:t>
            </a:r>
            <a:r>
              <a:rPr lang="zh-CN" altLang="en-US" sz="2200" dirty="0"/>
              <a:t>以及词表</a:t>
            </a:r>
            <a:r>
              <a:rPr lang="en-US" altLang="zh-CN" sz="2200" dirty="0"/>
              <a:t>vocab_word2index </a:t>
            </a:r>
            <a:r>
              <a:rPr lang="zh-CN" altLang="en-US" sz="2200" dirty="0"/>
              <a:t>和</a:t>
            </a:r>
            <a:r>
              <a:rPr lang="en-US" altLang="zh-CN" sz="2200" dirty="0"/>
              <a:t>vocab_index2word</a:t>
            </a:r>
            <a:r>
              <a:rPr lang="zh-CN" altLang="en-US" sz="2200" dirty="0"/>
              <a:t>，它们都保存在磁盘上。</a:t>
            </a:r>
            <a:endParaRPr lang="en-US" altLang="zh-CN" sz="2200" dirty="0"/>
          </a:p>
          <a:p>
            <a:pPr>
              <a:spcBef>
                <a:spcPts val="600"/>
              </a:spcBef>
              <a:spcAft>
                <a:spcPts val="600"/>
              </a:spcAft>
            </a:pPr>
            <a:endParaRPr lang="en-US" altLang="zh-CN" sz="800" dirty="0"/>
          </a:p>
          <a:p>
            <a:r>
              <a:rPr lang="zh-CN" altLang="en-US" sz="2200" dirty="0"/>
              <a:t>对给定由不超过</a:t>
            </a:r>
            <a:r>
              <a:rPr lang="en-US" altLang="zh-CN" sz="2200" dirty="0"/>
              <a:t>10 </a:t>
            </a:r>
            <a:r>
              <a:rPr lang="zh-CN" altLang="en-US" sz="2200" dirty="0"/>
              <a:t>个词构成的序列（开始标识符为</a:t>
            </a:r>
            <a:r>
              <a:rPr lang="en-US" altLang="zh-CN" sz="2200" dirty="0"/>
              <a:t>'&lt;s&gt;'</a:t>
            </a:r>
            <a:r>
              <a:rPr lang="zh-CN" altLang="en-US" sz="2200" dirty="0"/>
              <a:t>），模型</a:t>
            </a:r>
            <a:r>
              <a:rPr lang="en-US" altLang="zh-CN" sz="2200" dirty="0" err="1"/>
              <a:t>novel_model</a:t>
            </a:r>
            <a:r>
              <a:rPr lang="en-US" altLang="zh-CN" sz="2200" dirty="0"/>
              <a:t> </a:t>
            </a:r>
            <a:r>
              <a:rPr lang="zh-CN" altLang="en-US" sz="2200" dirty="0"/>
              <a:t>可以生</a:t>
            </a:r>
          </a:p>
          <a:p>
            <a:r>
              <a:rPr lang="zh-CN" altLang="en-US" sz="2200" dirty="0"/>
              <a:t>成这个序列的下一个词。这样，我们可以按照下面步骤来生成小说文本：</a:t>
            </a:r>
            <a:endParaRPr lang="en-US" altLang="zh-CN" sz="2200" dirty="0"/>
          </a:p>
          <a:p>
            <a:endParaRPr lang="zh-CN" altLang="en-US" sz="800" dirty="0"/>
          </a:p>
          <a:p>
            <a:r>
              <a:rPr lang="zh-CN" altLang="en-US" sz="2200" dirty="0"/>
              <a:t>①在最开始时我们可以给模型输入由一两个词构成的序列，假设为序列</a:t>
            </a:r>
            <a:r>
              <a:rPr lang="en-US" altLang="zh-CN" sz="2200" dirty="0"/>
              <a:t>seq</a:t>
            </a:r>
            <a:r>
              <a:rPr lang="zh-CN" altLang="en-US" sz="2200" dirty="0"/>
              <a:t>；</a:t>
            </a:r>
            <a:endParaRPr lang="en-US" altLang="zh-CN" sz="2200" dirty="0"/>
          </a:p>
          <a:p>
            <a:endParaRPr lang="zh-CN" altLang="en-US" sz="800" dirty="0"/>
          </a:p>
          <a:p>
            <a:r>
              <a:rPr lang="zh-CN" altLang="en-US" sz="2200" dirty="0"/>
              <a:t>②待模型输出下一个词</a:t>
            </a:r>
            <a:r>
              <a:rPr lang="en-US" altLang="zh-CN" sz="2200" dirty="0"/>
              <a:t>w </a:t>
            </a:r>
            <a:r>
              <a:rPr lang="zh-CN" altLang="en-US" sz="2200" dirty="0"/>
              <a:t>后，如果</a:t>
            </a:r>
            <a:r>
              <a:rPr lang="en-US" altLang="zh-CN" sz="2200" dirty="0"/>
              <a:t>w='&lt;e&gt;'</a:t>
            </a:r>
            <a:r>
              <a:rPr lang="zh-CN" altLang="en-US" sz="2200" dirty="0"/>
              <a:t>，则退出，表示文本生成过程结束，否则把该词加到原序列后面得到新的序列，即</a:t>
            </a:r>
            <a:r>
              <a:rPr lang="en-US" altLang="zh-CN" sz="2200" dirty="0"/>
              <a:t>seq ← seq + w</a:t>
            </a:r>
            <a:r>
              <a:rPr lang="zh-CN" altLang="en-US" sz="2200" dirty="0"/>
              <a:t>；</a:t>
            </a:r>
            <a:endParaRPr lang="en-US" altLang="zh-CN" sz="2200" dirty="0"/>
          </a:p>
          <a:p>
            <a:endParaRPr lang="zh-CN" altLang="en-US" sz="800" dirty="0"/>
          </a:p>
          <a:p>
            <a:r>
              <a:rPr lang="zh-CN" altLang="en-US" sz="2200" dirty="0"/>
              <a:t>③截取新序列后的</a:t>
            </a:r>
            <a:r>
              <a:rPr lang="en-US" altLang="zh-CN" sz="2200" dirty="0"/>
              <a:t>10 </a:t>
            </a:r>
            <a:r>
              <a:rPr lang="zh-CN" altLang="en-US" sz="2200" dirty="0"/>
              <a:t>个词构成的序列，即</a:t>
            </a:r>
            <a:r>
              <a:rPr lang="en-US" altLang="zh-CN" sz="2200" dirty="0"/>
              <a:t>seq ← seq[-10:]</a:t>
            </a:r>
            <a:r>
              <a:rPr lang="zh-CN" altLang="en-US" sz="2200" dirty="0"/>
              <a:t>，然后将</a:t>
            </a:r>
            <a:r>
              <a:rPr lang="en-US" altLang="zh-CN" sz="2200" dirty="0"/>
              <a:t>seq </a:t>
            </a:r>
            <a:r>
              <a:rPr lang="zh-CN" altLang="en-US" sz="2200" dirty="0"/>
              <a:t>输入到该模型中并转②。</a:t>
            </a:r>
          </a:p>
        </p:txBody>
      </p:sp>
    </p:spTree>
    <p:extLst>
      <p:ext uri="{BB962C8B-B14F-4D97-AF65-F5344CB8AC3E}">
        <p14:creationId xmlns:p14="http://schemas.microsoft.com/office/powerpoint/2010/main" val="1238631094"/>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7.6.3.</a:t>
            </a:r>
            <a:r>
              <a:rPr lang="zh-CN" altLang="en-US" sz="2800" b="1" dirty="0">
                <a:solidFill>
                  <a:srgbClr val="C00000"/>
                </a:solidFill>
              </a:rPr>
              <a:t> 文本生成案例</a:t>
            </a:r>
            <a:endParaRPr lang="zh-CN" altLang="zh-CN" sz="2800" b="1" dirty="0">
              <a:solidFill>
                <a:srgbClr val="C00000"/>
              </a:solidFill>
            </a:endParaRPr>
          </a:p>
        </p:txBody>
      </p:sp>
      <p:sp>
        <p:nvSpPr>
          <p:cNvPr id="4" name="文本框 3">
            <a:extLst>
              <a:ext uri="{FF2B5EF4-FFF2-40B4-BE49-F238E27FC236}">
                <a16:creationId xmlns:a16="http://schemas.microsoft.com/office/drawing/2014/main" id="{7DD64888-B3AE-4C95-AA63-BAFDBA5D1BDA}"/>
              </a:ext>
            </a:extLst>
          </p:cNvPr>
          <p:cNvSpPr txBox="1"/>
          <p:nvPr/>
        </p:nvSpPr>
        <p:spPr>
          <a:xfrm>
            <a:off x="289671" y="1885836"/>
            <a:ext cx="10787530" cy="430887"/>
          </a:xfrm>
          <a:prstGeom prst="rect">
            <a:avLst/>
          </a:prstGeom>
          <a:noFill/>
        </p:spPr>
        <p:txBody>
          <a:bodyPr wrap="square" rtlCol="0">
            <a:spAutoFit/>
          </a:bodyPr>
          <a:lstStyle/>
          <a:p>
            <a:pPr>
              <a:spcBef>
                <a:spcPts val="600"/>
              </a:spcBef>
              <a:spcAft>
                <a:spcPts val="600"/>
              </a:spcAft>
            </a:pPr>
            <a:r>
              <a:rPr lang="zh-CN" altLang="en-US" sz="2200" dirty="0"/>
              <a:t>基于模型</a:t>
            </a:r>
            <a:r>
              <a:rPr lang="en-US" altLang="zh-CN" sz="2200" dirty="0" err="1"/>
              <a:t>novel_model</a:t>
            </a:r>
            <a:r>
              <a:rPr lang="zh-CN" altLang="en-US" sz="2200" dirty="0"/>
              <a:t>，生成小说文本的实现代码如下。</a:t>
            </a:r>
            <a:r>
              <a:rPr lang="zh-CN" altLang="en-US" sz="2200" b="1" dirty="0"/>
              <a:t>完整代码见教材</a:t>
            </a:r>
            <a:r>
              <a:rPr lang="en-US" altLang="zh-CN" sz="2200" b="1" dirty="0" err="1"/>
              <a:t>P212</a:t>
            </a:r>
            <a:r>
              <a:rPr lang="en-US" altLang="zh-CN" sz="2200" b="1" dirty="0"/>
              <a:t>-216</a:t>
            </a:r>
          </a:p>
        </p:txBody>
      </p:sp>
      <p:sp>
        <p:nvSpPr>
          <p:cNvPr id="6" name="矩形 5">
            <a:extLst>
              <a:ext uri="{FF2B5EF4-FFF2-40B4-BE49-F238E27FC236}">
                <a16:creationId xmlns:a16="http://schemas.microsoft.com/office/drawing/2014/main" id="{DE9B4337-454F-42E8-BC85-53973BAD3868}"/>
              </a:ext>
            </a:extLst>
          </p:cNvPr>
          <p:cNvSpPr/>
          <p:nvPr/>
        </p:nvSpPr>
        <p:spPr>
          <a:xfrm>
            <a:off x="381213" y="2342987"/>
            <a:ext cx="9114666" cy="4154984"/>
          </a:xfrm>
          <a:prstGeom prst="rect">
            <a:avLst/>
          </a:prstGeom>
        </p:spPr>
        <p:txBody>
          <a:bodyPr wrap="square">
            <a:spAutoFit/>
          </a:bodyPr>
          <a:lstStyle/>
          <a:p>
            <a:r>
              <a:rPr lang="en-US" altLang="zh-CN" sz="2200" dirty="0">
                <a:solidFill>
                  <a:srgbClr val="00B050"/>
                </a:solidFill>
              </a:rPr>
              <a:t>def </a:t>
            </a:r>
            <a:r>
              <a:rPr lang="en-US" altLang="zh-CN" sz="2200" dirty="0" err="1">
                <a:solidFill>
                  <a:srgbClr val="00B050"/>
                </a:solidFill>
              </a:rPr>
              <a:t>getNextWord</a:t>
            </a:r>
            <a:r>
              <a:rPr lang="en-US" altLang="zh-CN" sz="2200" dirty="0">
                <a:solidFill>
                  <a:srgbClr val="00B050"/>
                </a:solidFill>
              </a:rPr>
              <a:t>(s): #</a:t>
            </a:r>
            <a:r>
              <a:rPr lang="zh-CN" altLang="en-US" sz="2200" dirty="0">
                <a:solidFill>
                  <a:srgbClr val="00B050"/>
                </a:solidFill>
              </a:rPr>
              <a:t>调用模型，给定一个词序列，生成它的下一个词  </a:t>
            </a:r>
          </a:p>
          <a:p>
            <a:r>
              <a:rPr lang="en-US" altLang="zh-CN" sz="2200" dirty="0">
                <a:solidFill>
                  <a:srgbClr val="00B050"/>
                </a:solidFill>
              </a:rPr>
              <a:t>     words = list(</a:t>
            </a:r>
            <a:r>
              <a:rPr lang="en-US" altLang="zh-CN" sz="2200" dirty="0" err="1">
                <a:solidFill>
                  <a:srgbClr val="00B050"/>
                </a:solidFill>
              </a:rPr>
              <a:t>jieba.cut</a:t>
            </a:r>
            <a:r>
              <a:rPr lang="en-US" altLang="zh-CN" sz="2200" dirty="0">
                <a:solidFill>
                  <a:srgbClr val="00B050"/>
                </a:solidFill>
              </a:rPr>
              <a:t>(s))  </a:t>
            </a:r>
          </a:p>
          <a:p>
            <a:r>
              <a:rPr lang="en-US" altLang="zh-CN" sz="2200" dirty="0">
                <a:solidFill>
                  <a:srgbClr val="00B050"/>
                </a:solidFill>
              </a:rPr>
              <a:t>     words = ['&lt;s&gt;'] + words  </a:t>
            </a:r>
          </a:p>
          <a:p>
            <a:r>
              <a:rPr lang="en-US" altLang="zh-CN" sz="2200" dirty="0">
                <a:solidFill>
                  <a:srgbClr val="00B050"/>
                </a:solidFill>
              </a:rPr>
              <a:t>     </a:t>
            </a:r>
            <a:r>
              <a:rPr lang="en-US" altLang="zh-CN" sz="2200" dirty="0" err="1">
                <a:solidFill>
                  <a:srgbClr val="00B050"/>
                </a:solidFill>
              </a:rPr>
              <a:t>en_words</a:t>
            </a:r>
            <a:r>
              <a:rPr lang="en-US" altLang="zh-CN" sz="2200" dirty="0">
                <a:solidFill>
                  <a:srgbClr val="00B050"/>
                </a:solidFill>
              </a:rPr>
              <a:t> = [vocab_word2index.get(word,0) for word in words]  </a:t>
            </a:r>
          </a:p>
          <a:p>
            <a:r>
              <a:rPr lang="en-US" altLang="zh-CN" sz="2200" dirty="0">
                <a:solidFill>
                  <a:srgbClr val="00B050"/>
                </a:solidFill>
              </a:rPr>
              <a:t>     </a:t>
            </a:r>
            <a:r>
              <a:rPr lang="en-US" altLang="zh-CN" sz="2200" dirty="0" err="1">
                <a:solidFill>
                  <a:srgbClr val="00B050"/>
                </a:solidFill>
              </a:rPr>
              <a:t>en_words</a:t>
            </a:r>
            <a:r>
              <a:rPr lang="en-US" altLang="zh-CN" sz="2200" dirty="0">
                <a:solidFill>
                  <a:srgbClr val="00B050"/>
                </a:solidFill>
              </a:rPr>
              <a:t> = </a:t>
            </a:r>
            <a:r>
              <a:rPr lang="en-US" altLang="zh-CN" sz="2200" dirty="0" err="1">
                <a:solidFill>
                  <a:srgbClr val="00B050"/>
                </a:solidFill>
              </a:rPr>
              <a:t>en_words</a:t>
            </a:r>
            <a:r>
              <a:rPr lang="en-US" altLang="zh-CN" sz="2200" dirty="0">
                <a:solidFill>
                  <a:srgbClr val="00B050"/>
                </a:solidFill>
              </a:rPr>
              <a:t>[</a:t>
            </a:r>
            <a:r>
              <a:rPr lang="en-US" altLang="zh-CN" sz="2200" dirty="0" err="1">
                <a:solidFill>
                  <a:srgbClr val="00B050"/>
                </a:solidFill>
              </a:rPr>
              <a:t>len</a:t>
            </a:r>
            <a:r>
              <a:rPr lang="en-US" altLang="zh-CN" sz="2200" dirty="0">
                <a:solidFill>
                  <a:srgbClr val="00B050"/>
                </a:solidFill>
              </a:rPr>
              <a:t>(</a:t>
            </a:r>
            <a:r>
              <a:rPr lang="en-US" altLang="zh-CN" sz="2200" dirty="0" err="1">
                <a:solidFill>
                  <a:srgbClr val="00B050"/>
                </a:solidFill>
              </a:rPr>
              <a:t>en_words</a:t>
            </a:r>
            <a:r>
              <a:rPr lang="en-US" altLang="zh-CN" sz="2200" dirty="0">
                <a:solidFill>
                  <a:srgbClr val="00B050"/>
                </a:solidFill>
              </a:rPr>
              <a:t>)-10:len(</a:t>
            </a:r>
            <a:r>
              <a:rPr lang="en-US" altLang="zh-CN" sz="2200" dirty="0" err="1">
                <a:solidFill>
                  <a:srgbClr val="00B050"/>
                </a:solidFill>
              </a:rPr>
              <a:t>en_words</a:t>
            </a:r>
            <a:r>
              <a:rPr lang="en-US" altLang="zh-CN" sz="2200" dirty="0">
                <a:solidFill>
                  <a:srgbClr val="00B050"/>
                </a:solidFill>
              </a:rPr>
              <a:t>)]  </a:t>
            </a:r>
          </a:p>
          <a:p>
            <a:r>
              <a:rPr lang="en-US" altLang="zh-CN" sz="2200" dirty="0">
                <a:solidFill>
                  <a:srgbClr val="00B050"/>
                </a:solidFill>
              </a:rPr>
              <a:t>     </a:t>
            </a:r>
            <a:r>
              <a:rPr lang="en-US" altLang="zh-CN" sz="2200" dirty="0" err="1">
                <a:solidFill>
                  <a:srgbClr val="00B050"/>
                </a:solidFill>
              </a:rPr>
              <a:t>en_words</a:t>
            </a:r>
            <a:r>
              <a:rPr lang="en-US" altLang="zh-CN" sz="2200" dirty="0">
                <a:solidFill>
                  <a:srgbClr val="00B050"/>
                </a:solidFill>
              </a:rPr>
              <a:t> = </a:t>
            </a:r>
            <a:r>
              <a:rPr lang="en-US" altLang="zh-CN" sz="2200" dirty="0" err="1">
                <a:solidFill>
                  <a:srgbClr val="00B050"/>
                </a:solidFill>
              </a:rPr>
              <a:t>en_words</a:t>
            </a:r>
            <a:r>
              <a:rPr lang="en-US" altLang="zh-CN" sz="2200" dirty="0">
                <a:solidFill>
                  <a:srgbClr val="00B050"/>
                </a:solidFill>
              </a:rPr>
              <a:t> + [1]*(10-len(</a:t>
            </a:r>
            <a:r>
              <a:rPr lang="en-US" altLang="zh-CN" sz="2200" dirty="0" err="1">
                <a:solidFill>
                  <a:srgbClr val="00B050"/>
                </a:solidFill>
              </a:rPr>
              <a:t>en_words</a:t>
            </a:r>
            <a:r>
              <a:rPr lang="en-US" altLang="zh-CN" sz="2200" dirty="0">
                <a:solidFill>
                  <a:srgbClr val="00B050"/>
                </a:solidFill>
              </a:rPr>
              <a:t>))  </a:t>
            </a:r>
          </a:p>
          <a:p>
            <a:r>
              <a:rPr lang="en-US" altLang="zh-CN" sz="2200" dirty="0">
                <a:solidFill>
                  <a:srgbClr val="00B050"/>
                </a:solidFill>
              </a:rPr>
              <a:t>     </a:t>
            </a:r>
            <a:r>
              <a:rPr lang="en-US" altLang="zh-CN" sz="2200" dirty="0" err="1">
                <a:solidFill>
                  <a:srgbClr val="00B050"/>
                </a:solidFill>
              </a:rPr>
              <a:t>batch_texts</a:t>
            </a:r>
            <a:r>
              <a:rPr lang="en-US" altLang="zh-CN" sz="2200" dirty="0">
                <a:solidFill>
                  <a:srgbClr val="00B050"/>
                </a:solidFill>
              </a:rPr>
              <a:t> = </a:t>
            </a:r>
            <a:r>
              <a:rPr lang="en-US" altLang="zh-CN" sz="2200" dirty="0" err="1">
                <a:solidFill>
                  <a:srgbClr val="00B050"/>
                </a:solidFill>
              </a:rPr>
              <a:t>torch.LongTensor</a:t>
            </a:r>
            <a:r>
              <a:rPr lang="en-US" altLang="zh-CN" sz="2200" dirty="0">
                <a:solidFill>
                  <a:srgbClr val="00B050"/>
                </a:solidFill>
              </a:rPr>
              <a:t>(</a:t>
            </a:r>
            <a:r>
              <a:rPr lang="en-US" altLang="zh-CN" sz="2200" dirty="0" err="1">
                <a:solidFill>
                  <a:srgbClr val="00B050"/>
                </a:solidFill>
              </a:rPr>
              <a:t>en_words</a:t>
            </a:r>
            <a:r>
              <a:rPr lang="en-US" altLang="zh-CN" sz="2200" dirty="0">
                <a:solidFill>
                  <a:srgbClr val="00B050"/>
                </a:solidFill>
              </a:rPr>
              <a:t>).</a:t>
            </a:r>
            <a:r>
              <a:rPr lang="en-US" altLang="zh-CN" sz="2200" dirty="0" err="1">
                <a:solidFill>
                  <a:srgbClr val="00B050"/>
                </a:solidFill>
              </a:rPr>
              <a:t>unsqueeze</a:t>
            </a:r>
            <a:r>
              <a:rPr lang="en-US" altLang="zh-CN" sz="2200" dirty="0">
                <a:solidFill>
                  <a:srgbClr val="00B050"/>
                </a:solidFill>
              </a:rPr>
              <a:t>(0).to(device)  </a:t>
            </a:r>
          </a:p>
          <a:p>
            <a:r>
              <a:rPr lang="en-US" altLang="zh-CN" sz="2200" dirty="0">
                <a:solidFill>
                  <a:srgbClr val="00B050"/>
                </a:solidFill>
              </a:rPr>
              <a:t>     </a:t>
            </a:r>
            <a:r>
              <a:rPr lang="en-US" altLang="zh-CN" sz="2200" dirty="0" err="1">
                <a:solidFill>
                  <a:srgbClr val="00B050"/>
                </a:solidFill>
              </a:rPr>
              <a:t>batch_out</a:t>
            </a:r>
            <a:r>
              <a:rPr lang="en-US" altLang="zh-CN" sz="2200" dirty="0">
                <a:solidFill>
                  <a:srgbClr val="00B050"/>
                </a:solidFill>
              </a:rPr>
              <a:t> = </a:t>
            </a:r>
            <a:r>
              <a:rPr lang="en-US" altLang="zh-CN" sz="2200" dirty="0" err="1">
                <a:solidFill>
                  <a:srgbClr val="00B050"/>
                </a:solidFill>
              </a:rPr>
              <a:t>novel_model</a:t>
            </a:r>
            <a:r>
              <a:rPr lang="en-US" altLang="zh-CN" sz="2200" dirty="0">
                <a:solidFill>
                  <a:srgbClr val="00B050"/>
                </a:solidFill>
              </a:rPr>
              <a:t>(</a:t>
            </a:r>
            <a:r>
              <a:rPr lang="en-US" altLang="zh-CN" sz="2200" dirty="0" err="1">
                <a:solidFill>
                  <a:srgbClr val="00B050"/>
                </a:solidFill>
              </a:rPr>
              <a:t>batch_texts</a:t>
            </a:r>
            <a:r>
              <a:rPr lang="en-US" altLang="zh-CN" sz="2200" dirty="0">
                <a:solidFill>
                  <a:srgbClr val="00B050"/>
                </a:solidFill>
              </a:rPr>
              <a:t>)  </a:t>
            </a:r>
          </a:p>
          <a:p>
            <a:r>
              <a:rPr lang="en-US" altLang="zh-CN" sz="2200" dirty="0">
                <a:solidFill>
                  <a:srgbClr val="00B050"/>
                </a:solidFill>
              </a:rPr>
              <a:t>     </a:t>
            </a:r>
            <a:r>
              <a:rPr lang="en-US" altLang="zh-CN" sz="2200" dirty="0" err="1">
                <a:solidFill>
                  <a:srgbClr val="00B050"/>
                </a:solidFill>
              </a:rPr>
              <a:t>batch_out</a:t>
            </a:r>
            <a:r>
              <a:rPr lang="en-US" altLang="zh-CN" sz="2200" dirty="0">
                <a:solidFill>
                  <a:srgbClr val="00B050"/>
                </a:solidFill>
              </a:rPr>
              <a:t> = </a:t>
            </a:r>
            <a:r>
              <a:rPr lang="en-US" altLang="zh-CN" sz="2200" dirty="0" err="1">
                <a:solidFill>
                  <a:srgbClr val="00B050"/>
                </a:solidFill>
              </a:rPr>
              <a:t>torch.softmax</a:t>
            </a:r>
            <a:r>
              <a:rPr lang="en-US" altLang="zh-CN" sz="2200" dirty="0">
                <a:solidFill>
                  <a:srgbClr val="00B050"/>
                </a:solidFill>
              </a:rPr>
              <a:t>(</a:t>
            </a:r>
            <a:r>
              <a:rPr lang="en-US" altLang="zh-CN" sz="2200" dirty="0" err="1">
                <a:solidFill>
                  <a:srgbClr val="00B050"/>
                </a:solidFill>
              </a:rPr>
              <a:t>batch_out</a:t>
            </a:r>
            <a:r>
              <a:rPr lang="en-US" altLang="zh-CN" sz="2200" dirty="0">
                <a:solidFill>
                  <a:srgbClr val="00B050"/>
                </a:solidFill>
              </a:rPr>
              <a:t>, dim=1)  </a:t>
            </a:r>
          </a:p>
          <a:p>
            <a:r>
              <a:rPr lang="en-US" altLang="zh-CN" sz="2200" dirty="0">
                <a:solidFill>
                  <a:srgbClr val="00B050"/>
                </a:solidFill>
              </a:rPr>
              <a:t>     </a:t>
            </a:r>
            <a:r>
              <a:rPr lang="en-US" altLang="zh-CN" sz="2200" dirty="0" err="1">
                <a:solidFill>
                  <a:srgbClr val="00B050"/>
                </a:solidFill>
              </a:rPr>
              <a:t>pre_index</a:t>
            </a:r>
            <a:r>
              <a:rPr lang="en-US" altLang="zh-CN" sz="2200" dirty="0">
                <a:solidFill>
                  <a:srgbClr val="00B050"/>
                </a:solidFill>
              </a:rPr>
              <a:t> = </a:t>
            </a:r>
            <a:r>
              <a:rPr lang="en-US" altLang="zh-CN" sz="2200" dirty="0" err="1">
                <a:solidFill>
                  <a:srgbClr val="00B050"/>
                </a:solidFill>
              </a:rPr>
              <a:t>torch.argmax</a:t>
            </a:r>
            <a:r>
              <a:rPr lang="en-US" altLang="zh-CN" sz="2200" dirty="0">
                <a:solidFill>
                  <a:srgbClr val="00B050"/>
                </a:solidFill>
              </a:rPr>
              <a:t>(</a:t>
            </a:r>
            <a:r>
              <a:rPr lang="en-US" altLang="zh-CN" sz="2200" dirty="0" err="1">
                <a:solidFill>
                  <a:srgbClr val="00B050"/>
                </a:solidFill>
              </a:rPr>
              <a:t>batch_out</a:t>
            </a:r>
            <a:r>
              <a:rPr lang="en-US" altLang="zh-CN" sz="2200" dirty="0">
                <a:solidFill>
                  <a:srgbClr val="00B050"/>
                </a:solidFill>
              </a:rPr>
              <a:t>, dim=1)  </a:t>
            </a:r>
          </a:p>
          <a:p>
            <a:r>
              <a:rPr lang="en-US" altLang="zh-CN" sz="2200" dirty="0">
                <a:solidFill>
                  <a:srgbClr val="00B050"/>
                </a:solidFill>
              </a:rPr>
              <a:t>     word = vocab_index2word[</a:t>
            </a:r>
            <a:r>
              <a:rPr lang="en-US" altLang="zh-CN" sz="2200" dirty="0" err="1">
                <a:solidFill>
                  <a:srgbClr val="00B050"/>
                </a:solidFill>
              </a:rPr>
              <a:t>pre_index.item</a:t>
            </a:r>
            <a:r>
              <a:rPr lang="en-US" altLang="zh-CN" sz="2200" dirty="0">
                <a:solidFill>
                  <a:srgbClr val="00B050"/>
                </a:solidFill>
              </a:rPr>
              <a:t>()]  </a:t>
            </a:r>
          </a:p>
          <a:p>
            <a:r>
              <a:rPr lang="en-US" altLang="zh-CN" sz="2200" dirty="0">
                <a:solidFill>
                  <a:srgbClr val="00B050"/>
                </a:solidFill>
              </a:rPr>
              <a:t>     return word</a:t>
            </a:r>
          </a:p>
        </p:txBody>
      </p:sp>
    </p:spTree>
    <p:extLst>
      <p:ext uri="{BB962C8B-B14F-4D97-AF65-F5344CB8AC3E}">
        <p14:creationId xmlns:p14="http://schemas.microsoft.com/office/powerpoint/2010/main" val="1674682946"/>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6516" y="360029"/>
            <a:ext cx="10618333"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7.6 </a:t>
            </a:r>
            <a:r>
              <a:rPr lang="zh-CN" altLang="en-US" sz="3200" b="1" dirty="0">
                <a:solidFill>
                  <a:prstClr val="white"/>
                </a:solidFill>
                <a:latin typeface="微软雅黑" panose="020B0503020204020204" pitchFamily="34" charset="-122"/>
                <a:ea typeface="微软雅黑" panose="020B0503020204020204" pitchFamily="34" charset="-122"/>
              </a:rPr>
              <a:t>基于</a:t>
            </a:r>
            <a:r>
              <a:rPr lang="en-US" altLang="zh-CN" sz="3200" b="1" dirty="0">
                <a:solidFill>
                  <a:prstClr val="white"/>
                </a:solidFill>
                <a:latin typeface="微软雅黑" panose="020B0503020204020204" pitchFamily="34" charset="-122"/>
                <a:ea typeface="微软雅黑" panose="020B0503020204020204" pitchFamily="34" charset="-122"/>
              </a:rPr>
              <a:t>LSTM </a:t>
            </a:r>
            <a:r>
              <a:rPr lang="zh-CN" altLang="en-US" sz="3200" b="1" dirty="0">
                <a:solidFill>
                  <a:prstClr val="white"/>
                </a:solidFill>
                <a:latin typeface="微软雅黑" panose="020B0503020204020204" pitchFamily="34" charset="-122"/>
                <a:ea typeface="微软雅黑" panose="020B0503020204020204" pitchFamily="34" charset="-122"/>
              </a:rPr>
              <a:t>的文本生成</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89671" y="1376015"/>
            <a:ext cx="11373594" cy="523220"/>
          </a:xfrm>
          <a:prstGeom prst="rect">
            <a:avLst/>
          </a:prstGeom>
          <a:noFill/>
        </p:spPr>
        <p:txBody>
          <a:bodyPr wrap="square" rtlCol="0">
            <a:spAutoFit/>
          </a:bodyPr>
          <a:lstStyle/>
          <a:p>
            <a:r>
              <a:rPr lang="en-US" altLang="zh-CN" sz="2800" b="1" dirty="0">
                <a:solidFill>
                  <a:srgbClr val="C00000"/>
                </a:solidFill>
              </a:rPr>
              <a:t>7.6.3.</a:t>
            </a:r>
            <a:r>
              <a:rPr lang="zh-CN" altLang="en-US" sz="2800" b="1" dirty="0">
                <a:solidFill>
                  <a:srgbClr val="C00000"/>
                </a:solidFill>
              </a:rPr>
              <a:t> 文本生成案例</a:t>
            </a:r>
            <a:endParaRPr lang="zh-CN" altLang="zh-CN" sz="2800" b="1" dirty="0">
              <a:solidFill>
                <a:srgbClr val="C00000"/>
              </a:solidFill>
            </a:endParaRPr>
          </a:p>
        </p:txBody>
      </p:sp>
      <p:sp>
        <p:nvSpPr>
          <p:cNvPr id="2" name="矩形 1">
            <a:extLst>
              <a:ext uri="{FF2B5EF4-FFF2-40B4-BE49-F238E27FC236}">
                <a16:creationId xmlns:a16="http://schemas.microsoft.com/office/drawing/2014/main" id="{CD3B3C8B-1AC3-476E-87E2-68B0ECFC9FD9}"/>
              </a:ext>
            </a:extLst>
          </p:cNvPr>
          <p:cNvSpPr/>
          <p:nvPr/>
        </p:nvSpPr>
        <p:spPr>
          <a:xfrm>
            <a:off x="668775" y="1960790"/>
            <a:ext cx="6109365" cy="430887"/>
          </a:xfrm>
          <a:prstGeom prst="rect">
            <a:avLst/>
          </a:prstGeom>
        </p:spPr>
        <p:txBody>
          <a:bodyPr wrap="none">
            <a:spAutoFit/>
          </a:bodyPr>
          <a:lstStyle/>
          <a:p>
            <a:r>
              <a:rPr lang="zh-CN" altLang="en-US" sz="2200" dirty="0"/>
              <a:t>执行上述代码，在笔者计算机上输出如下结果：</a:t>
            </a:r>
          </a:p>
        </p:txBody>
      </p:sp>
      <p:sp>
        <p:nvSpPr>
          <p:cNvPr id="3" name="矩形 2">
            <a:extLst>
              <a:ext uri="{FF2B5EF4-FFF2-40B4-BE49-F238E27FC236}">
                <a16:creationId xmlns:a16="http://schemas.microsoft.com/office/drawing/2014/main" id="{21E7F427-E4D8-46DC-A428-14E24E0996C0}"/>
              </a:ext>
            </a:extLst>
          </p:cNvPr>
          <p:cNvSpPr/>
          <p:nvPr/>
        </p:nvSpPr>
        <p:spPr>
          <a:xfrm>
            <a:off x="1714820" y="2557403"/>
            <a:ext cx="5262979" cy="430887"/>
          </a:xfrm>
          <a:prstGeom prst="rect">
            <a:avLst/>
          </a:prstGeom>
        </p:spPr>
        <p:txBody>
          <a:bodyPr wrap="none">
            <a:spAutoFit/>
          </a:bodyPr>
          <a:lstStyle/>
          <a:p>
            <a:r>
              <a:rPr lang="zh-CN" altLang="en-US" sz="2200" dirty="0">
                <a:solidFill>
                  <a:srgbClr val="0033CC"/>
                </a:solidFill>
              </a:rPr>
              <a:t>黄蓉在睡梦之中见到他，只见後一个人。</a:t>
            </a:r>
          </a:p>
        </p:txBody>
      </p:sp>
      <p:sp>
        <p:nvSpPr>
          <p:cNvPr id="4" name="矩形 3">
            <a:extLst>
              <a:ext uri="{FF2B5EF4-FFF2-40B4-BE49-F238E27FC236}">
                <a16:creationId xmlns:a16="http://schemas.microsoft.com/office/drawing/2014/main" id="{8CD12A2F-A34C-42A3-8F23-64F544E1AAF8}"/>
              </a:ext>
            </a:extLst>
          </p:cNvPr>
          <p:cNvSpPr/>
          <p:nvPr/>
        </p:nvSpPr>
        <p:spPr>
          <a:xfrm>
            <a:off x="392850" y="3287794"/>
            <a:ext cx="11610393" cy="2764603"/>
          </a:xfrm>
          <a:prstGeom prst="rect">
            <a:avLst/>
          </a:prstGeom>
        </p:spPr>
        <p:txBody>
          <a:bodyPr wrap="square">
            <a:spAutoFit/>
          </a:bodyPr>
          <a:lstStyle/>
          <a:p>
            <a:pPr>
              <a:lnSpc>
                <a:spcPct val="150000"/>
              </a:lnSpc>
            </a:pPr>
            <a:r>
              <a:rPr lang="zh-CN" altLang="en-US" sz="2200" dirty="0"/>
              <a:t>可以看到，本例程序“写”的小说文本似乎还像样，至少不是胡乱生成文本。但生成的句</a:t>
            </a:r>
          </a:p>
          <a:p>
            <a:pPr>
              <a:lnSpc>
                <a:spcPct val="150000"/>
              </a:lnSpc>
            </a:pPr>
            <a:r>
              <a:rPr lang="zh-CN" altLang="en-US" sz="2200" dirty="0"/>
              <a:t>子还不太畅通，远达不到人类的水平。</a:t>
            </a:r>
            <a:endParaRPr lang="en-US" altLang="zh-CN" sz="2200" dirty="0"/>
          </a:p>
          <a:p>
            <a:pPr>
              <a:lnSpc>
                <a:spcPct val="150000"/>
              </a:lnSpc>
            </a:pPr>
            <a:endParaRPr lang="zh-CN" altLang="en-US" sz="800" dirty="0"/>
          </a:p>
          <a:p>
            <a:pPr>
              <a:lnSpc>
                <a:spcPct val="150000"/>
              </a:lnSpc>
            </a:pPr>
            <a:r>
              <a:rPr lang="zh-CN" altLang="en-US" sz="2200" dirty="0"/>
              <a:t>本例子只是想阐明文本生成的基本原理。通过本例子，可以掌握文本生成的基本方法。但要开发一个实用的文本生成程序，还需做更多的努力和尝试，包括加长序列的长度、下载更多的训练数据、提供强大的算力支撑、做大量的调参工作等。</a:t>
            </a:r>
          </a:p>
        </p:txBody>
      </p:sp>
    </p:spTree>
    <p:extLst>
      <p:ext uri="{BB962C8B-B14F-4D97-AF65-F5344CB8AC3E}">
        <p14:creationId xmlns:p14="http://schemas.microsoft.com/office/powerpoint/2010/main" val="591775928"/>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7.7  </a:t>
            </a:r>
            <a:r>
              <a:rPr lang="zh-CN" altLang="zh-CN" sz="3200" b="1" dirty="0">
                <a:solidFill>
                  <a:prstClr val="white"/>
                </a:solidFill>
                <a:latin typeface="微软雅黑" panose="020B0503020204020204" pitchFamily="34" charset="-122"/>
                <a:ea typeface="微软雅黑" panose="020B0503020204020204" pitchFamily="34" charset="-122"/>
              </a:rPr>
              <a:t>本章小结</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827455F-5655-457A-9EDB-0584C584762D}"/>
              </a:ext>
            </a:extLst>
          </p:cNvPr>
          <p:cNvSpPr txBox="1"/>
          <p:nvPr/>
        </p:nvSpPr>
        <p:spPr>
          <a:xfrm>
            <a:off x="2228912" y="1374654"/>
            <a:ext cx="4942443" cy="4549835"/>
          </a:xfrm>
          <a:prstGeom prst="rect">
            <a:avLst/>
          </a:prstGeom>
          <a:noFill/>
        </p:spPr>
        <p:txBody>
          <a:bodyPr wrap="square" rtlCol="0">
            <a:spAutoFit/>
          </a:bodyPr>
          <a:lstStyle/>
          <a:p>
            <a:pPr>
              <a:lnSpc>
                <a:spcPct val="150000"/>
              </a:lnSpc>
            </a:pPr>
            <a:r>
              <a:rPr lang="zh-CN" altLang="zh-CN" sz="2800" b="1" dirty="0"/>
              <a:t>本章内容：</a:t>
            </a:r>
          </a:p>
          <a:p>
            <a:pPr marL="457200" indent="-457200">
              <a:lnSpc>
                <a:spcPct val="150000"/>
              </a:lnSpc>
              <a:buFont typeface="Wingdings" panose="05000000000000000000" pitchFamily="2" charset="2"/>
              <a:buChar char="l"/>
            </a:pPr>
            <a:r>
              <a:rPr lang="zh-CN" altLang="en-US" sz="2800" dirty="0"/>
              <a:t>循环神经网络</a:t>
            </a:r>
            <a:endParaRPr lang="zh-CN" altLang="zh-CN" sz="2800" dirty="0"/>
          </a:p>
          <a:p>
            <a:pPr marL="457200" indent="-457200">
              <a:lnSpc>
                <a:spcPct val="150000"/>
              </a:lnSpc>
              <a:buFont typeface="Wingdings" panose="05000000000000000000" pitchFamily="2" charset="2"/>
              <a:buChar char="l"/>
            </a:pPr>
            <a:r>
              <a:rPr lang="zh-CN" altLang="en-US" sz="2800" dirty="0"/>
              <a:t>长短期记忆网络</a:t>
            </a:r>
            <a:r>
              <a:rPr lang="en-US" altLang="zh-CN" sz="2800" dirty="0"/>
              <a:t>LSTM</a:t>
            </a:r>
            <a:endParaRPr lang="zh-CN" altLang="zh-CN" sz="2800" dirty="0"/>
          </a:p>
          <a:p>
            <a:pPr marL="457200" indent="-457200">
              <a:lnSpc>
                <a:spcPct val="150000"/>
              </a:lnSpc>
              <a:buFont typeface="Wingdings" panose="05000000000000000000" pitchFamily="2" charset="2"/>
              <a:buChar char="l"/>
            </a:pPr>
            <a:r>
              <a:rPr lang="zh-CN" altLang="en-US" sz="2800" dirty="0"/>
              <a:t>文本表示</a:t>
            </a:r>
            <a:endParaRPr lang="zh-CN" altLang="zh-CN" sz="2800" dirty="0"/>
          </a:p>
          <a:p>
            <a:pPr marL="457200" indent="-457200">
              <a:lnSpc>
                <a:spcPct val="150000"/>
              </a:lnSpc>
              <a:buFont typeface="Wingdings" panose="05000000000000000000" pitchFamily="2" charset="2"/>
              <a:buChar char="l"/>
            </a:pPr>
            <a:r>
              <a:rPr lang="zh-CN" altLang="en-US" sz="2800" dirty="0"/>
              <a:t>基于</a:t>
            </a:r>
            <a:r>
              <a:rPr lang="en-US" altLang="zh-CN" sz="2800" dirty="0"/>
              <a:t>LSTM</a:t>
            </a:r>
            <a:r>
              <a:rPr lang="zh-CN" altLang="en-US" sz="2800" dirty="0"/>
              <a:t>的文本分类</a:t>
            </a:r>
            <a:endParaRPr lang="zh-CN" altLang="zh-CN" sz="2800" dirty="0"/>
          </a:p>
          <a:p>
            <a:pPr marL="457200" indent="-457200">
              <a:lnSpc>
                <a:spcPct val="150000"/>
              </a:lnSpc>
              <a:buFont typeface="Wingdings" panose="05000000000000000000" pitchFamily="2" charset="2"/>
              <a:buChar char="l"/>
            </a:pPr>
            <a:r>
              <a:rPr lang="zh-CN" altLang="en-US" sz="2800" dirty="0"/>
              <a:t>基于</a:t>
            </a:r>
            <a:r>
              <a:rPr lang="en-US" altLang="zh-CN" sz="2800" dirty="0"/>
              <a:t>LSTM</a:t>
            </a:r>
            <a:r>
              <a:rPr lang="zh-CN" altLang="en-US" sz="2800" dirty="0"/>
              <a:t>的文本生成</a:t>
            </a:r>
            <a:endParaRPr lang="zh-CN" altLang="zh-CN" sz="2800" dirty="0"/>
          </a:p>
          <a:p>
            <a:pPr>
              <a:lnSpc>
                <a:spcPct val="150000"/>
              </a:lnSpc>
            </a:pPr>
            <a:endParaRPr lang="zh-CN" altLang="zh-CN" sz="2800" b="1" dirty="0"/>
          </a:p>
        </p:txBody>
      </p:sp>
    </p:spTree>
    <p:extLst>
      <p:ext uri="{BB962C8B-B14F-4D97-AF65-F5344CB8AC3E}">
        <p14:creationId xmlns:p14="http://schemas.microsoft.com/office/powerpoint/2010/main" val="386213793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261161" y="108103"/>
            <a:ext cx="10618333" cy="1189429"/>
          </a:xfrm>
          <a:prstGeom prst="rect">
            <a:avLst/>
          </a:prstGeom>
          <a:noFill/>
          <a:ln>
            <a:noFill/>
          </a:ln>
        </p:spPr>
        <p:txBody>
          <a:bodyPr wrap="square" lIns="105031" tIns="52515" rIns="105031" bIns="52515">
            <a:spAutoFit/>
          </a:bodyPr>
          <a:lstStyle/>
          <a:p>
            <a:pPr defTabSz="1130900">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7.1</a:t>
            </a:r>
            <a:r>
              <a:rPr lang="zh-CN" altLang="en-US" sz="3200" b="1" dirty="0">
                <a:solidFill>
                  <a:prstClr val="white"/>
                </a:solidFill>
                <a:latin typeface="微软雅黑" panose="020B0503020204020204" pitchFamily="34" charset="-122"/>
                <a:ea typeface="微软雅黑" panose="020B0503020204020204" pitchFamily="34" charset="-122"/>
              </a:rPr>
              <a:t>一个简单的循环神经网络</a:t>
            </a:r>
            <a:r>
              <a:rPr lang="en-US" altLang="zh-CN" sz="3200" b="1" dirty="0">
                <a:solidFill>
                  <a:prstClr val="white"/>
                </a:solidFill>
                <a:latin typeface="微软雅黑" panose="020B0503020204020204" pitchFamily="34" charset="-122"/>
                <a:ea typeface="微软雅黑" panose="020B0503020204020204" pitchFamily="34" charset="-122"/>
              </a:rPr>
              <a:t>——</a:t>
            </a:r>
            <a:r>
              <a:rPr lang="zh-CN" altLang="en-US" sz="3200" b="1" dirty="0">
                <a:solidFill>
                  <a:prstClr val="white"/>
                </a:solidFill>
                <a:latin typeface="微软雅黑" panose="020B0503020204020204" pitchFamily="34" charset="-122"/>
                <a:ea typeface="微软雅黑" panose="020B0503020204020204" pitchFamily="34" charset="-122"/>
              </a:rPr>
              <a:t>航空旅客出行</a:t>
            </a:r>
            <a:endParaRPr lang="en-US" altLang="zh-CN" sz="3200" b="1" dirty="0">
              <a:solidFill>
                <a:prstClr val="white"/>
              </a:solidFill>
              <a:latin typeface="微软雅黑" panose="020B0503020204020204" pitchFamily="34" charset="-122"/>
              <a:ea typeface="微软雅黑" panose="020B0503020204020204" pitchFamily="34" charset="-122"/>
            </a:endParaRPr>
          </a:p>
          <a:p>
            <a:pPr defTabSz="1130900">
              <a:spcBef>
                <a:spcPct val="20000"/>
              </a:spcBef>
            </a:pPr>
            <a:r>
              <a:rPr lang="zh-CN" altLang="en-US" sz="3200" b="1" dirty="0">
                <a:solidFill>
                  <a:prstClr val="white"/>
                </a:solidFill>
                <a:latin typeface="微软雅黑" panose="020B0503020204020204" pitchFamily="34" charset="-122"/>
                <a:ea typeface="微软雅黑" panose="020B0503020204020204" pitchFamily="34" charset="-122"/>
              </a:rPr>
              <a:t>人数预测</a:t>
            </a:r>
          </a:p>
        </p:txBody>
      </p:sp>
      <p:sp>
        <p:nvSpPr>
          <p:cNvPr id="5" name="文本框 4">
            <a:extLst>
              <a:ext uri="{FF2B5EF4-FFF2-40B4-BE49-F238E27FC236}">
                <a16:creationId xmlns:a16="http://schemas.microsoft.com/office/drawing/2014/main" id="{A790631C-6C22-44C5-9E85-78EA1D708148}"/>
              </a:ext>
            </a:extLst>
          </p:cNvPr>
          <p:cNvSpPr txBox="1"/>
          <p:nvPr/>
        </p:nvSpPr>
        <p:spPr>
          <a:xfrm>
            <a:off x="213396" y="1216197"/>
            <a:ext cx="11373594" cy="523220"/>
          </a:xfrm>
          <a:prstGeom prst="rect">
            <a:avLst/>
          </a:prstGeom>
          <a:noFill/>
        </p:spPr>
        <p:txBody>
          <a:bodyPr wrap="square" rtlCol="0">
            <a:spAutoFit/>
          </a:bodyPr>
          <a:lstStyle/>
          <a:p>
            <a:r>
              <a:rPr lang="en-US" altLang="zh-CN" sz="2800" b="1" dirty="0">
                <a:solidFill>
                  <a:srgbClr val="C00000"/>
                </a:solidFill>
              </a:rPr>
              <a:t>7.1.1  </a:t>
            </a:r>
            <a:r>
              <a:rPr lang="zh-CN" altLang="zh-CN" sz="2800" b="1" dirty="0">
                <a:solidFill>
                  <a:srgbClr val="C00000"/>
                </a:solidFill>
              </a:rPr>
              <a:t>程序代码</a:t>
            </a:r>
          </a:p>
        </p:txBody>
      </p:sp>
      <p:sp>
        <p:nvSpPr>
          <p:cNvPr id="2" name="矩形 1">
            <a:extLst>
              <a:ext uri="{FF2B5EF4-FFF2-40B4-BE49-F238E27FC236}">
                <a16:creationId xmlns:a16="http://schemas.microsoft.com/office/drawing/2014/main" id="{06812A54-6D94-4144-8658-D57AC4EB0048}"/>
              </a:ext>
            </a:extLst>
          </p:cNvPr>
          <p:cNvSpPr/>
          <p:nvPr/>
        </p:nvSpPr>
        <p:spPr>
          <a:xfrm>
            <a:off x="261161" y="1739417"/>
            <a:ext cx="9345111" cy="430887"/>
          </a:xfrm>
          <a:prstGeom prst="rect">
            <a:avLst/>
          </a:prstGeom>
        </p:spPr>
        <p:txBody>
          <a:bodyPr wrap="square">
            <a:spAutoFit/>
          </a:bodyPr>
          <a:lstStyle/>
          <a:p>
            <a:r>
              <a:rPr lang="zh-CN" altLang="en-US" sz="2200" dirty="0"/>
              <a:t>然后用</a:t>
            </a:r>
            <a:r>
              <a:rPr lang="en-US" altLang="zh-CN" sz="2200" dirty="0"/>
              <a:t>LSTM</a:t>
            </a:r>
            <a:r>
              <a:rPr lang="zh-CN" altLang="en-US" sz="2200" dirty="0"/>
              <a:t>（一种循环神经网络）来处理序列，其核心代码如下：</a:t>
            </a:r>
          </a:p>
        </p:txBody>
      </p:sp>
      <p:sp>
        <p:nvSpPr>
          <p:cNvPr id="6" name="矩形 5">
            <a:extLst>
              <a:ext uri="{FF2B5EF4-FFF2-40B4-BE49-F238E27FC236}">
                <a16:creationId xmlns:a16="http://schemas.microsoft.com/office/drawing/2014/main" id="{5172646B-7194-4D5B-A4AC-636D2446AA8B}"/>
              </a:ext>
            </a:extLst>
          </p:cNvPr>
          <p:cNvSpPr/>
          <p:nvPr/>
        </p:nvSpPr>
        <p:spPr>
          <a:xfrm>
            <a:off x="261161" y="2078666"/>
            <a:ext cx="11373594" cy="4154984"/>
          </a:xfrm>
          <a:prstGeom prst="rect">
            <a:avLst/>
          </a:prstGeom>
        </p:spPr>
        <p:txBody>
          <a:bodyPr wrap="square">
            <a:spAutoFit/>
          </a:bodyPr>
          <a:lstStyle/>
          <a:p>
            <a:r>
              <a:rPr lang="en-US" altLang="zh-CN" sz="2200" dirty="0">
                <a:solidFill>
                  <a:srgbClr val="00B050"/>
                </a:solidFill>
              </a:rPr>
              <a:t>class </a:t>
            </a:r>
            <a:r>
              <a:rPr lang="en-US" altLang="zh-CN" sz="2200" dirty="0" err="1">
                <a:solidFill>
                  <a:srgbClr val="00B050"/>
                </a:solidFill>
              </a:rPr>
              <a:t>Air_Model</a:t>
            </a:r>
            <a:r>
              <a:rPr lang="en-US" altLang="zh-CN" sz="2200" dirty="0">
                <a:solidFill>
                  <a:srgbClr val="00B050"/>
                </a:solidFill>
              </a:rPr>
              <a:t>(</a:t>
            </a:r>
            <a:r>
              <a:rPr lang="en-US" altLang="zh-CN" sz="2200" dirty="0" err="1">
                <a:solidFill>
                  <a:srgbClr val="00B050"/>
                </a:solidFill>
              </a:rPr>
              <a:t>nn.Module</a:t>
            </a:r>
            <a:r>
              <a:rPr lang="en-US" altLang="zh-CN" sz="2200" dirty="0">
                <a:solidFill>
                  <a:srgbClr val="00B050"/>
                </a:solidFill>
              </a:rPr>
              <a:t>):  </a:t>
            </a:r>
          </a:p>
          <a:p>
            <a:r>
              <a:rPr lang="en-US" altLang="zh-CN" sz="2200" dirty="0">
                <a:solidFill>
                  <a:srgbClr val="00B050"/>
                </a:solidFill>
              </a:rPr>
              <a:t>        def __</a:t>
            </a:r>
            <a:r>
              <a:rPr lang="en-US" altLang="zh-CN" sz="2200" dirty="0" err="1">
                <a:solidFill>
                  <a:srgbClr val="00B050"/>
                </a:solidFill>
              </a:rPr>
              <a:t>init</a:t>
            </a:r>
            <a:r>
              <a:rPr lang="en-US" altLang="zh-CN" sz="2200" dirty="0">
                <a:solidFill>
                  <a:srgbClr val="00B050"/>
                </a:solidFill>
              </a:rPr>
              <a:t>__(self):  </a:t>
            </a:r>
          </a:p>
          <a:p>
            <a:r>
              <a:rPr lang="en-US" altLang="zh-CN" sz="2200" dirty="0">
                <a:solidFill>
                  <a:srgbClr val="00B050"/>
                </a:solidFill>
              </a:rPr>
              <a:t>                super(</a:t>
            </a:r>
            <a:r>
              <a:rPr lang="en-US" altLang="zh-CN" sz="2200" dirty="0" err="1">
                <a:solidFill>
                  <a:srgbClr val="00B050"/>
                </a:solidFill>
              </a:rPr>
              <a:t>Air_Model</a:t>
            </a:r>
            <a:r>
              <a:rPr lang="en-US" altLang="zh-CN" sz="2200" dirty="0">
                <a:solidFill>
                  <a:srgbClr val="00B050"/>
                </a:solidFill>
              </a:rPr>
              <a:t>, self).__</a:t>
            </a:r>
            <a:r>
              <a:rPr lang="en-US" altLang="zh-CN" sz="2200" dirty="0" err="1">
                <a:solidFill>
                  <a:srgbClr val="00B050"/>
                </a:solidFill>
              </a:rPr>
              <a:t>init</a:t>
            </a:r>
            <a:r>
              <a:rPr lang="en-US" altLang="zh-CN" sz="2200" dirty="0">
                <a:solidFill>
                  <a:srgbClr val="00B050"/>
                </a:solidFill>
              </a:rPr>
              <a:t>__()  </a:t>
            </a:r>
          </a:p>
          <a:p>
            <a:r>
              <a:rPr lang="en-US" altLang="zh-CN" sz="2200" dirty="0">
                <a:solidFill>
                  <a:srgbClr val="00B050"/>
                </a:solidFill>
              </a:rPr>
              <a:t>                #</a:t>
            </a:r>
            <a:r>
              <a:rPr lang="zh-CN" altLang="en-US" sz="2200" dirty="0">
                <a:solidFill>
                  <a:srgbClr val="00B050"/>
                </a:solidFill>
              </a:rPr>
              <a:t>构建</a:t>
            </a:r>
            <a:r>
              <a:rPr lang="en-US" altLang="zh-CN" sz="2200" dirty="0">
                <a:solidFill>
                  <a:srgbClr val="00B050"/>
                </a:solidFill>
              </a:rPr>
              <a:t>LSTM </a:t>
            </a:r>
            <a:r>
              <a:rPr lang="zh-CN" altLang="en-US" sz="2200" dirty="0">
                <a:solidFill>
                  <a:srgbClr val="00B050"/>
                </a:solidFill>
              </a:rPr>
              <a:t>网络  </a:t>
            </a:r>
          </a:p>
          <a:p>
            <a:r>
              <a:rPr lang="zh-CN" altLang="en-US" sz="2200" dirty="0">
                <a:solidFill>
                  <a:srgbClr val="00B050"/>
                </a:solidFill>
              </a:rPr>
              <a:t>                </a:t>
            </a:r>
            <a:r>
              <a:rPr lang="en-US" altLang="zh-CN" sz="2200" dirty="0" err="1">
                <a:solidFill>
                  <a:srgbClr val="00B050"/>
                </a:solidFill>
              </a:rPr>
              <a:t>self.lstm</a:t>
            </a:r>
            <a:r>
              <a:rPr lang="en-US" altLang="zh-CN" sz="2200" dirty="0">
                <a:solidFill>
                  <a:srgbClr val="00B050"/>
                </a:solidFill>
              </a:rPr>
              <a:t> = </a:t>
            </a:r>
            <a:r>
              <a:rPr lang="en-US" altLang="zh-CN" sz="2200" dirty="0" err="1">
                <a:solidFill>
                  <a:srgbClr val="00B050"/>
                </a:solidFill>
              </a:rPr>
              <a:t>nn.LSTM</a:t>
            </a:r>
            <a:r>
              <a:rPr lang="en-US" altLang="zh-CN" sz="2200" dirty="0">
                <a:solidFill>
                  <a:srgbClr val="00B050"/>
                </a:solidFill>
              </a:rPr>
              <a:t>(</a:t>
            </a:r>
            <a:r>
              <a:rPr lang="en-US" altLang="zh-CN" sz="2200" dirty="0" err="1">
                <a:solidFill>
                  <a:srgbClr val="00B050"/>
                </a:solidFill>
              </a:rPr>
              <a:t>input_size</a:t>
            </a:r>
            <a:r>
              <a:rPr lang="en-US" altLang="zh-CN" sz="2200" dirty="0">
                <a:solidFill>
                  <a:srgbClr val="00B050"/>
                </a:solidFill>
              </a:rPr>
              <a:t>=</a:t>
            </a:r>
            <a:r>
              <a:rPr lang="en-US" altLang="zh-CN" sz="2200" dirty="0" err="1">
                <a:solidFill>
                  <a:srgbClr val="00B050"/>
                </a:solidFill>
              </a:rPr>
              <a:t>vec_dim</a:t>
            </a:r>
            <a:r>
              <a:rPr lang="en-US" altLang="zh-CN" sz="2200" dirty="0">
                <a:solidFill>
                  <a:srgbClr val="00B050"/>
                </a:solidFill>
              </a:rPr>
              <a:t>, </a:t>
            </a:r>
            <a:r>
              <a:rPr lang="en-US" altLang="zh-CN" sz="2200" dirty="0" err="1">
                <a:solidFill>
                  <a:srgbClr val="00B050"/>
                </a:solidFill>
              </a:rPr>
              <a:t>hidden_s,ize</a:t>
            </a:r>
            <a:r>
              <a:rPr lang="en-US" altLang="zh-CN" sz="2200" dirty="0">
                <a:solidFill>
                  <a:srgbClr val="00B050"/>
                </a:solidFill>
              </a:rPr>
              <a:t>=10, </a:t>
            </a:r>
            <a:r>
              <a:rPr lang="en-US" altLang="zh-CN" sz="2200" dirty="0" err="1">
                <a:solidFill>
                  <a:srgbClr val="00B050"/>
                </a:solidFill>
              </a:rPr>
              <a:t>num_layers</a:t>
            </a:r>
            <a:r>
              <a:rPr lang="en-US" altLang="zh-CN" sz="2200" dirty="0">
                <a:solidFill>
                  <a:srgbClr val="00B050"/>
                </a:solidFill>
              </a:rPr>
              <a:t>=1, \</a:t>
            </a:r>
          </a:p>
          <a:p>
            <a:r>
              <a:rPr lang="en-US" altLang="zh-CN" sz="2200" dirty="0">
                <a:solidFill>
                  <a:srgbClr val="00B050"/>
                </a:solidFill>
              </a:rPr>
              <a:t>                                 </a:t>
            </a:r>
            <a:r>
              <a:rPr lang="en-US" altLang="zh-CN" sz="2200" dirty="0" err="1">
                <a:solidFill>
                  <a:srgbClr val="00B050"/>
                </a:solidFill>
              </a:rPr>
              <a:t>batch_first</a:t>
            </a:r>
            <a:r>
              <a:rPr lang="en-US" altLang="zh-CN" sz="2200" dirty="0">
                <a:solidFill>
                  <a:srgbClr val="00B050"/>
                </a:solidFill>
              </a:rPr>
              <a:t>=True, bidirectional=False, bias=True)  </a:t>
            </a:r>
          </a:p>
          <a:p>
            <a:r>
              <a:rPr lang="en-US" altLang="zh-CN" sz="2200" dirty="0">
                <a:solidFill>
                  <a:srgbClr val="00B050"/>
                </a:solidFill>
              </a:rPr>
              <a:t>                </a:t>
            </a:r>
            <a:r>
              <a:rPr lang="en-US" altLang="zh-CN" sz="2200" dirty="0" err="1">
                <a:solidFill>
                  <a:srgbClr val="00B050"/>
                </a:solidFill>
              </a:rPr>
              <a:t>self.linear</a:t>
            </a:r>
            <a:r>
              <a:rPr lang="en-US" altLang="zh-CN" sz="2200" dirty="0">
                <a:solidFill>
                  <a:srgbClr val="00B050"/>
                </a:solidFill>
              </a:rPr>
              <a:t> = </a:t>
            </a:r>
            <a:r>
              <a:rPr lang="en-US" altLang="zh-CN" sz="2200" dirty="0" err="1">
                <a:solidFill>
                  <a:srgbClr val="00B050"/>
                </a:solidFill>
              </a:rPr>
              <a:t>nn.Linear</a:t>
            </a:r>
            <a:r>
              <a:rPr lang="en-US" altLang="zh-CN" sz="2200" dirty="0">
                <a:solidFill>
                  <a:srgbClr val="00B050"/>
                </a:solidFill>
              </a:rPr>
              <a:t>(10, </a:t>
            </a:r>
            <a:r>
              <a:rPr lang="en-US" altLang="zh-CN" sz="2200" dirty="0" err="1">
                <a:solidFill>
                  <a:srgbClr val="00B050"/>
                </a:solidFill>
              </a:rPr>
              <a:t>vec_dim</a:t>
            </a:r>
            <a:r>
              <a:rPr lang="en-US" altLang="zh-CN" sz="2200" dirty="0">
                <a:solidFill>
                  <a:srgbClr val="00B050"/>
                </a:solidFill>
              </a:rPr>
              <a:t>)  </a:t>
            </a:r>
          </a:p>
          <a:p>
            <a:r>
              <a:rPr lang="en-US" altLang="zh-CN" sz="2200" dirty="0">
                <a:solidFill>
                  <a:srgbClr val="00B050"/>
                </a:solidFill>
              </a:rPr>
              <a:t>        def forward(self, x): #</a:t>
            </a:r>
            <a:r>
              <a:rPr lang="en-US" altLang="zh-CN" sz="2200" dirty="0" err="1">
                <a:solidFill>
                  <a:srgbClr val="00B050"/>
                </a:solidFill>
              </a:rPr>
              <a:t>torch.Size</a:t>
            </a:r>
            <a:r>
              <a:rPr lang="en-US" altLang="zh-CN" sz="2200" dirty="0">
                <a:solidFill>
                  <a:srgbClr val="00B050"/>
                </a:solidFill>
              </a:rPr>
              <a:t>([1, 4, 12])  </a:t>
            </a:r>
          </a:p>
          <a:p>
            <a:r>
              <a:rPr lang="en-US" altLang="zh-CN" sz="2200" dirty="0">
                <a:solidFill>
                  <a:srgbClr val="00B050"/>
                </a:solidFill>
              </a:rPr>
              <a:t>                _, (</a:t>
            </a:r>
            <a:r>
              <a:rPr lang="en-US" altLang="zh-CN" sz="2200" dirty="0" err="1">
                <a:solidFill>
                  <a:srgbClr val="00B050"/>
                </a:solidFill>
              </a:rPr>
              <a:t>h_out</a:t>
            </a:r>
            <a:r>
              <a:rPr lang="en-US" altLang="zh-CN" sz="2200" dirty="0">
                <a:solidFill>
                  <a:srgbClr val="00B050"/>
                </a:solidFill>
              </a:rPr>
              <a:t>, _) = </a:t>
            </a:r>
            <a:r>
              <a:rPr lang="en-US" altLang="zh-CN" sz="2200" dirty="0" err="1">
                <a:solidFill>
                  <a:srgbClr val="00B050"/>
                </a:solidFill>
              </a:rPr>
              <a:t>self.lstm</a:t>
            </a:r>
            <a:r>
              <a:rPr lang="en-US" altLang="zh-CN" sz="2200" dirty="0">
                <a:solidFill>
                  <a:srgbClr val="00B050"/>
                </a:solidFill>
              </a:rPr>
              <a:t>(x)  </a:t>
            </a:r>
          </a:p>
          <a:p>
            <a:r>
              <a:rPr lang="en-US" altLang="zh-CN" sz="2200" dirty="0">
                <a:solidFill>
                  <a:srgbClr val="00B050"/>
                </a:solidFill>
              </a:rPr>
              <a:t>                </a:t>
            </a:r>
            <a:r>
              <a:rPr lang="en-US" altLang="zh-CN" sz="2200" dirty="0" err="1">
                <a:solidFill>
                  <a:srgbClr val="00B050"/>
                </a:solidFill>
              </a:rPr>
              <a:t>h_out</a:t>
            </a:r>
            <a:r>
              <a:rPr lang="en-US" altLang="zh-CN" sz="2200" dirty="0">
                <a:solidFill>
                  <a:srgbClr val="00B050"/>
                </a:solidFill>
              </a:rPr>
              <a:t> = </a:t>
            </a:r>
            <a:r>
              <a:rPr lang="en-US" altLang="zh-CN" sz="2200" dirty="0" err="1">
                <a:solidFill>
                  <a:srgbClr val="00B050"/>
                </a:solidFill>
              </a:rPr>
              <a:t>h_out.view</a:t>
            </a:r>
            <a:r>
              <a:rPr lang="en-US" altLang="zh-CN" sz="2200" dirty="0">
                <a:solidFill>
                  <a:srgbClr val="00B050"/>
                </a:solidFill>
              </a:rPr>
              <a:t>(</a:t>
            </a:r>
            <a:r>
              <a:rPr lang="en-US" altLang="zh-CN" sz="2200" dirty="0" err="1">
                <a:solidFill>
                  <a:srgbClr val="00B050"/>
                </a:solidFill>
              </a:rPr>
              <a:t>x.shape</a:t>
            </a:r>
            <a:r>
              <a:rPr lang="en-US" altLang="zh-CN" sz="2200" dirty="0">
                <a:solidFill>
                  <a:srgbClr val="00B050"/>
                </a:solidFill>
              </a:rPr>
              <a:t>[0],-1) #  </a:t>
            </a:r>
          </a:p>
          <a:p>
            <a:r>
              <a:rPr lang="en-US" altLang="zh-CN" sz="2200" dirty="0">
                <a:solidFill>
                  <a:srgbClr val="00B050"/>
                </a:solidFill>
              </a:rPr>
              <a:t>                o = </a:t>
            </a:r>
            <a:r>
              <a:rPr lang="en-US" altLang="zh-CN" sz="2200" dirty="0" err="1">
                <a:solidFill>
                  <a:srgbClr val="00B050"/>
                </a:solidFill>
              </a:rPr>
              <a:t>self.linear</a:t>
            </a:r>
            <a:r>
              <a:rPr lang="en-US" altLang="zh-CN" sz="2200" dirty="0">
                <a:solidFill>
                  <a:srgbClr val="00B050"/>
                </a:solidFill>
              </a:rPr>
              <a:t>(</a:t>
            </a:r>
            <a:r>
              <a:rPr lang="en-US" altLang="zh-CN" sz="2200" dirty="0" err="1">
                <a:solidFill>
                  <a:srgbClr val="00B050"/>
                </a:solidFill>
              </a:rPr>
              <a:t>h_out</a:t>
            </a:r>
            <a:r>
              <a:rPr lang="en-US" altLang="zh-CN" sz="2200" dirty="0">
                <a:solidFill>
                  <a:srgbClr val="00B050"/>
                </a:solidFill>
              </a:rPr>
              <a:t>)  </a:t>
            </a:r>
          </a:p>
          <a:p>
            <a:r>
              <a:rPr lang="en-US" altLang="zh-CN" sz="2200" dirty="0">
                <a:solidFill>
                  <a:srgbClr val="00B050"/>
                </a:solidFill>
              </a:rPr>
              <a:t>                return o </a:t>
            </a:r>
          </a:p>
        </p:txBody>
      </p:sp>
      <p:sp>
        <p:nvSpPr>
          <p:cNvPr id="7" name="矩形 6">
            <a:extLst>
              <a:ext uri="{FF2B5EF4-FFF2-40B4-BE49-F238E27FC236}">
                <a16:creationId xmlns:a16="http://schemas.microsoft.com/office/drawing/2014/main" id="{36534148-B75F-428D-8814-74ACCDE767C7}"/>
              </a:ext>
            </a:extLst>
          </p:cNvPr>
          <p:cNvSpPr/>
          <p:nvPr/>
        </p:nvSpPr>
        <p:spPr>
          <a:xfrm>
            <a:off x="3231948" y="6142012"/>
            <a:ext cx="9345111" cy="430887"/>
          </a:xfrm>
          <a:prstGeom prst="rect">
            <a:avLst/>
          </a:prstGeom>
        </p:spPr>
        <p:txBody>
          <a:bodyPr wrap="square">
            <a:spAutoFit/>
          </a:bodyPr>
          <a:lstStyle/>
          <a:p>
            <a:r>
              <a:rPr lang="zh-CN" altLang="en-US" sz="2200" b="1" dirty="0"/>
              <a:t>（完整代码见教材</a:t>
            </a:r>
            <a:r>
              <a:rPr lang="en-US" altLang="zh-CN" sz="2200" b="1" dirty="0" err="1"/>
              <a:t>P185</a:t>
            </a:r>
            <a:r>
              <a:rPr lang="zh-CN" altLang="en-US" sz="2200" b="1" dirty="0"/>
              <a:t>页）</a:t>
            </a:r>
          </a:p>
        </p:txBody>
      </p:sp>
    </p:spTree>
    <p:extLst>
      <p:ext uri="{BB962C8B-B14F-4D97-AF65-F5344CB8AC3E}">
        <p14:creationId xmlns:p14="http://schemas.microsoft.com/office/powerpoint/2010/main" val="2598370869"/>
      </p:ext>
    </p:extLst>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5000</TotalTime>
  <Words>12003</Words>
  <Application>Microsoft Office PowerPoint</Application>
  <PresentationFormat>宽屏</PresentationFormat>
  <Paragraphs>871</Paragraphs>
  <Slides>87</Slides>
  <Notes>87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87</vt:i4>
      </vt:variant>
    </vt:vector>
  </HeadingPairs>
  <TitlesOfParts>
    <vt:vector size="98" baseType="lpstr">
      <vt:lpstr>TimesNewRomanPSMT</vt:lpstr>
      <vt:lpstr>等线</vt:lpstr>
      <vt:lpstr>等线 Light</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chengxiaoyuan</dc:creator>
  <cp:lastModifiedBy>祖强 蒙</cp:lastModifiedBy>
  <cp:revision>133</cp:revision>
  <dcterms:created xsi:type="dcterms:W3CDTF">2023-06-27T06:17:52Z</dcterms:created>
  <dcterms:modified xsi:type="dcterms:W3CDTF">2023-07-03T00:45:46Z</dcterms:modified>
</cp:coreProperties>
</file>