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1"/>
  </p:notesMasterIdLst>
  <p:sldIdLst>
    <p:sldId id="565" r:id="rId2"/>
    <p:sldId id="604" r:id="rId3"/>
    <p:sldId id="605" r:id="rId4"/>
    <p:sldId id="566" r:id="rId5"/>
    <p:sldId id="611" r:id="rId6"/>
    <p:sldId id="612" r:id="rId7"/>
    <p:sldId id="618" r:id="rId8"/>
    <p:sldId id="613" r:id="rId9"/>
    <p:sldId id="725" r:id="rId10"/>
    <p:sldId id="614" r:id="rId11"/>
    <p:sldId id="617" r:id="rId12"/>
    <p:sldId id="621" r:id="rId13"/>
    <p:sldId id="619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722" r:id="rId23"/>
    <p:sldId id="606" r:id="rId24"/>
    <p:sldId id="630" r:id="rId25"/>
    <p:sldId id="631" r:id="rId26"/>
    <p:sldId id="632" r:id="rId27"/>
    <p:sldId id="633" r:id="rId28"/>
    <p:sldId id="634" r:id="rId29"/>
    <p:sldId id="726" r:id="rId30"/>
    <p:sldId id="636" r:id="rId31"/>
    <p:sldId id="637" r:id="rId32"/>
    <p:sldId id="724" r:id="rId33"/>
    <p:sldId id="638" r:id="rId34"/>
    <p:sldId id="639" r:id="rId35"/>
    <p:sldId id="640" r:id="rId36"/>
    <p:sldId id="641" r:id="rId37"/>
    <p:sldId id="642" r:id="rId38"/>
    <p:sldId id="643" r:id="rId39"/>
    <p:sldId id="645" r:id="rId40"/>
    <p:sldId id="727" r:id="rId41"/>
    <p:sldId id="646" r:id="rId42"/>
    <p:sldId id="647" r:id="rId43"/>
    <p:sldId id="648" r:id="rId44"/>
    <p:sldId id="607" r:id="rId45"/>
    <p:sldId id="649" r:id="rId46"/>
    <p:sldId id="683" r:id="rId47"/>
    <p:sldId id="684" r:id="rId48"/>
    <p:sldId id="685" r:id="rId49"/>
    <p:sldId id="686" r:id="rId50"/>
    <p:sldId id="687" r:id="rId51"/>
    <p:sldId id="688" r:id="rId52"/>
    <p:sldId id="650" r:id="rId53"/>
    <p:sldId id="689" r:id="rId54"/>
    <p:sldId id="690" r:id="rId55"/>
    <p:sldId id="691" r:id="rId56"/>
    <p:sldId id="692" r:id="rId57"/>
    <p:sldId id="693" r:id="rId58"/>
    <p:sldId id="694" r:id="rId59"/>
    <p:sldId id="695" r:id="rId60"/>
    <p:sldId id="696" r:id="rId61"/>
    <p:sldId id="697" r:id="rId62"/>
    <p:sldId id="698" r:id="rId63"/>
    <p:sldId id="699" r:id="rId64"/>
    <p:sldId id="651" r:id="rId65"/>
    <p:sldId id="701" r:id="rId66"/>
    <p:sldId id="702" r:id="rId67"/>
    <p:sldId id="703" r:id="rId68"/>
    <p:sldId id="704" r:id="rId69"/>
    <p:sldId id="705" r:id="rId70"/>
    <p:sldId id="706" r:id="rId71"/>
    <p:sldId id="707" r:id="rId72"/>
    <p:sldId id="652" r:id="rId73"/>
    <p:sldId id="709" r:id="rId74"/>
    <p:sldId id="710" r:id="rId75"/>
    <p:sldId id="711" r:id="rId76"/>
    <p:sldId id="712" r:id="rId77"/>
    <p:sldId id="713" r:id="rId78"/>
    <p:sldId id="714" r:id="rId79"/>
    <p:sldId id="715" r:id="rId80"/>
    <p:sldId id="717" r:id="rId81"/>
    <p:sldId id="718" r:id="rId82"/>
    <p:sldId id="719" r:id="rId83"/>
    <p:sldId id="720" r:id="rId84"/>
    <p:sldId id="608" r:id="rId85"/>
    <p:sldId id="653" r:id="rId86"/>
    <p:sldId id="654" r:id="rId87"/>
    <p:sldId id="675" r:id="rId88"/>
    <p:sldId id="676" r:id="rId89"/>
    <p:sldId id="721" r:id="rId90"/>
    <p:sldId id="677" r:id="rId91"/>
    <p:sldId id="655" r:id="rId92"/>
    <p:sldId id="678" r:id="rId93"/>
    <p:sldId id="679" r:id="rId94"/>
    <p:sldId id="680" r:id="rId95"/>
    <p:sldId id="681" r:id="rId96"/>
    <p:sldId id="682" r:id="rId97"/>
    <p:sldId id="609" r:id="rId98"/>
    <p:sldId id="616" r:id="rId99"/>
    <p:sldId id="615" r:id="rId100"/>
    <p:sldId id="668" r:id="rId101"/>
    <p:sldId id="669" r:id="rId102"/>
    <p:sldId id="656" r:id="rId103"/>
    <p:sldId id="670" r:id="rId104"/>
    <p:sldId id="671" r:id="rId105"/>
    <p:sldId id="672" r:id="rId106"/>
    <p:sldId id="673" r:id="rId107"/>
    <p:sldId id="674" r:id="rId108"/>
    <p:sldId id="610" r:id="rId109"/>
    <p:sldId id="657" r:id="rId110"/>
    <p:sldId id="660" r:id="rId111"/>
    <p:sldId id="661" r:id="rId112"/>
    <p:sldId id="662" r:id="rId113"/>
    <p:sldId id="658" r:id="rId114"/>
    <p:sldId id="666" r:id="rId115"/>
    <p:sldId id="663" r:id="rId116"/>
    <p:sldId id="667" r:id="rId117"/>
    <p:sldId id="664" r:id="rId118"/>
    <p:sldId id="665" r:id="rId119"/>
    <p:sldId id="659" r:id="rId1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 子豪" initials="施" lastIdx="1" clrIdx="0">
    <p:extLst>
      <p:ext uri="{19B8F6BF-5375-455C-9EA6-DF929625EA0E}">
        <p15:presenceInfo xmlns:p15="http://schemas.microsoft.com/office/powerpoint/2012/main" userId="328566bdda14e8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7T15:45:43.35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E0A6D-0A35-4E39-9C6F-BAD9711CEEE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3B21-F44F-4C84-B6F4-B128F798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52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739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64753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00949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16325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94758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89559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7961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53978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57672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108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538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52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1696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0236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0404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20283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15159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5760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4161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9893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0125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17791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433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83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5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207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820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483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9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5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32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52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11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80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344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0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86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532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85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887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138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66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47C38A-6680-41D6-AC97-F82406C003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28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454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261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053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029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06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913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092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268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382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16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58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30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6823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557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605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60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798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6406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753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88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41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765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8505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9819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400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53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2622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126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9498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6511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7702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8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6420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194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947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0066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4794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1975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7795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7219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907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7189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9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4185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2603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4661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5039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847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9825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847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9947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9399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20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09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814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1289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451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57765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4116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347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962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7774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5474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1458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90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4499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9954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231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89442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1066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8965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0346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23068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97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320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31379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83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8825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9281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0511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59"/>
          <p:cNvSpPr/>
          <p:nvPr userDrawn="1"/>
        </p:nvSpPr>
        <p:spPr>
          <a:xfrm>
            <a:off x="-24679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B8389E-5966-43B9-B3A0-E7AAACAB7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793" t="3704" r="17232" b="4677"/>
          <a:stretch/>
        </p:blipFill>
        <p:spPr>
          <a:xfrm>
            <a:off x="11246177" y="129390"/>
            <a:ext cx="602787" cy="863261"/>
          </a:xfrm>
          <a:prstGeom prst="rect">
            <a:avLst/>
          </a:prstGeom>
        </p:spPr>
      </p:pic>
      <p:sp>
        <p:nvSpPr>
          <p:cNvPr id="7" name="矩形 59">
            <a:extLst>
              <a:ext uri="{FF2B5EF4-FFF2-40B4-BE49-F238E27FC236}">
                <a16:creationId xmlns:a16="http://schemas.microsoft.com/office/drawing/2014/main" id="{E704EE6E-D027-4759-A13B-5C958CD260E8}"/>
              </a:ext>
            </a:extLst>
          </p:cNvPr>
          <p:cNvSpPr/>
          <p:nvPr userDrawn="1"/>
        </p:nvSpPr>
        <p:spPr>
          <a:xfrm>
            <a:off x="0" y="6451600"/>
            <a:ext cx="12216680" cy="4064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1871B3-863C-4E1D-90F9-F1AA75BE988F}"/>
              </a:ext>
            </a:extLst>
          </p:cNvPr>
          <p:cNvSpPr/>
          <p:nvPr userDrawn="1"/>
        </p:nvSpPr>
        <p:spPr>
          <a:xfrm>
            <a:off x="86360" y="6442278"/>
            <a:ext cx="1027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蒙祖强，欧元汉 编著. 深度学习理论与应用. 北京: 清华大学出版社，2023年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月.</a:t>
            </a:r>
          </a:p>
        </p:txBody>
      </p:sp>
    </p:spTree>
    <p:extLst>
      <p:ext uri="{BB962C8B-B14F-4D97-AF65-F5344CB8AC3E}">
        <p14:creationId xmlns:p14="http://schemas.microsoft.com/office/powerpoint/2010/main" val="349971626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5859708"/>
            <a:ext cx="12192000" cy="998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1D1D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145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240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79" y="0"/>
            <a:ext cx="12216680" cy="1268760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77" y="325279"/>
            <a:ext cx="2643339" cy="727457"/>
          </a:xfrm>
          <a:prstGeom prst="rect">
            <a:avLst/>
          </a:prstGeom>
        </p:spPr>
      </p:pic>
      <p:sp>
        <p:nvSpPr>
          <p:cNvPr id="5" name="Freeform 57">
            <a:extLst>
              <a:ext uri="{FF2B5EF4-FFF2-40B4-BE49-F238E27FC236}">
                <a16:creationId xmlns:a16="http://schemas.microsoft.com/office/drawing/2014/main" id="{55A805DC-7476-4A14-88EC-4309D52138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12192000" cy="279400"/>
          </a:xfrm>
          <a:custGeom>
            <a:avLst/>
            <a:gdLst>
              <a:gd name="T0" fmla="*/ 0 w 5650"/>
              <a:gd name="T1" fmla="*/ 279400 h 176"/>
              <a:gd name="T2" fmla="*/ 9144000 w 5650"/>
              <a:gd name="T3" fmla="*/ 268288 h 176"/>
              <a:gd name="T4" fmla="*/ 9137526 w 5650"/>
              <a:gd name="T5" fmla="*/ 150813 h 176"/>
              <a:gd name="T6" fmla="*/ 2392006 w 5650"/>
              <a:gd name="T7" fmla="*/ 150813 h 176"/>
              <a:gd name="T8" fmla="*/ 2131442 w 5650"/>
              <a:gd name="T9" fmla="*/ 4763 h 176"/>
              <a:gd name="T10" fmla="*/ 0 w 5650"/>
              <a:gd name="T11" fmla="*/ 0 h 176"/>
              <a:gd name="T12" fmla="*/ 0 w 5650"/>
              <a:gd name="T13" fmla="*/ 279400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50"/>
              <a:gd name="T22" fmla="*/ 0 h 176"/>
              <a:gd name="T23" fmla="*/ 5650 w 5650"/>
              <a:gd name="T24" fmla="*/ 176 h 1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AA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i="1" u="sng">
              <a:solidFill>
                <a:srgbClr val="1D528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58">
            <a:extLst>
              <a:ext uri="{FF2B5EF4-FFF2-40B4-BE49-F238E27FC236}">
                <a16:creationId xmlns:a16="http://schemas.microsoft.com/office/drawing/2014/main" id="{1F109270-1D57-4735-AC41-A9BFE87C304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769100"/>
            <a:ext cx="12194117" cy="115888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1600" b="1" i="1" u="sng">
              <a:solidFill>
                <a:srgbClr val="1D528D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195984-EB24-455E-B3CF-87A4AB0E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77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27">
          <p15:clr>
            <a:srgbClr val="FBAE40"/>
          </p15:clr>
        </p15:guide>
        <p15:guide id="2" pos="127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7" y="0"/>
            <a:ext cx="3359697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9" y="5877273"/>
            <a:ext cx="2064569" cy="6116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5984-EB24-455E-B3CF-87A4AB0E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27">
          <p15:clr>
            <a:srgbClr val="FBAE40"/>
          </p15:clr>
        </p15:guide>
        <p15:guide id="2" pos="127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1513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8590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7700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9364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8923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1634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8794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7059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9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31BC06-0AA5-44C7-96A7-643C4138D719}"/>
              </a:ext>
            </a:extLst>
          </p:cNvPr>
          <p:cNvSpPr/>
          <p:nvPr/>
        </p:nvSpPr>
        <p:spPr>
          <a:xfrm>
            <a:off x="583704" y="1832570"/>
            <a:ext cx="10698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深度学习理论与应用</a:t>
            </a:r>
            <a:endParaRPr lang="en-US" altLang="zh-CN" sz="50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8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Theory and Applications</a:t>
            </a: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蒙祖强，欧元汉  编著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FE351-1634-454E-B25A-CE88A837C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396239" y="953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8.1.1 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73541" y="1780520"/>
            <a:ext cx="430464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b="1" dirty="0"/>
              <a:t>解码器定义：</a:t>
            </a:r>
            <a:r>
              <a:rPr lang="zh-CN" altLang="en-US" sz="2000" dirty="0"/>
              <a:t>接收传入解码器的张量是 </a:t>
            </a:r>
            <a:r>
              <a:rPr lang="en-US" altLang="zh-CN" sz="2000" dirty="0"/>
              <a:t>x </a:t>
            </a:r>
            <a:r>
              <a:rPr lang="zh-CN" altLang="en-US" sz="2000" dirty="0"/>
              <a:t>和 </a:t>
            </a:r>
            <a:r>
              <a:rPr lang="en-US" altLang="zh-CN" sz="2000" dirty="0"/>
              <a:t>h</a:t>
            </a:r>
            <a:r>
              <a:rPr lang="zh-CN" altLang="en-US" sz="2000" dirty="0"/>
              <a:t>，其中 </a:t>
            </a:r>
            <a:r>
              <a:rPr lang="en-US" altLang="zh-CN" sz="2000" dirty="0"/>
              <a:t>x </a:t>
            </a:r>
            <a:r>
              <a:rPr lang="zh-CN" altLang="en-US" sz="2000" dirty="0"/>
              <a:t>表示当前输入解码器的词的编码，</a:t>
            </a:r>
            <a:r>
              <a:rPr lang="en-US" altLang="zh-CN" sz="2000" dirty="0"/>
              <a:t>h </a:t>
            </a:r>
            <a:r>
              <a:rPr lang="zh-CN" altLang="en-US" sz="2000" dirty="0"/>
              <a:t>则表示编码器产生的语义向量，是对应英文句子的特征向量。解码器的任务就是产生紧跟输入 </a:t>
            </a:r>
            <a:r>
              <a:rPr lang="en-US" altLang="zh-CN" sz="2000" dirty="0"/>
              <a:t>x </a:t>
            </a:r>
            <a:r>
              <a:rPr lang="zh-CN" altLang="en-US" sz="2000" dirty="0"/>
              <a:t>后面的词，然后不断循环这个过程，直到遇到结束符为止，这样就可以产生中文句子。</a:t>
            </a:r>
            <a:endParaRPr lang="en-US" altLang="zh-CN" sz="2000" dirty="0"/>
          </a:p>
          <a:p>
            <a:pPr algn="just"/>
            <a:endParaRPr lang="zh-CN" altLang="en-US" sz="2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1BB857-7E30-6B6B-2FB0-4776ED3F0ADC}"/>
              </a:ext>
            </a:extLst>
          </p:cNvPr>
          <p:cNvSpPr txBox="1"/>
          <p:nvPr/>
        </p:nvSpPr>
        <p:spPr>
          <a:xfrm>
            <a:off x="4993341" y="1780520"/>
            <a:ext cx="70770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class Decoder(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nn.Module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  #hidden_size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表示词向量的长度，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en_vocab_num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表示中文词的数量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 __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init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__(self,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hidden_size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zh_vocab_num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super(Decoder, self).__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init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__()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self.hidden_size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hidden_size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self.embedding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nn.Embedding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zh_vocab_num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					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hidden_size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定义嵌入层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GRU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作为循环神经网络，它是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LSTM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的变体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self.gru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nn.GRU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hidden_size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hidden_size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全连接网络，用于预测输出为各个词的概率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self.fc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nn.Linear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hidden_size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zh_vocab_num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def forward(self, x, h):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x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self.embedding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x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F.relu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x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x.reshape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(1, 1, -1)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o, h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self.gru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(x, h)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o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o.squeeze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(0)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o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self.fc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(o)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    return o, 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0D3EF1-52EF-D9E3-A905-49EC530A779F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219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5711207"/>
      </p:ext>
    </p:extLst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8.5.2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预训练模型的使用方法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假设欲使用函数 </a:t>
            </a:r>
            <a:r>
              <a:rPr lang="en-US" altLang="zh-CN" sz="2000" dirty="0"/>
              <a:t>vit_base_patch16_224_in21k()</a:t>
            </a:r>
            <a:r>
              <a:rPr lang="zh-CN" altLang="en-US" sz="2000" dirty="0"/>
              <a:t>来定义 </a:t>
            </a:r>
            <a:r>
              <a:rPr lang="en-US" altLang="zh-CN" sz="2000" dirty="0" err="1"/>
              <a:t>ViT</a:t>
            </a:r>
            <a:r>
              <a:rPr lang="en-US" altLang="zh-CN" sz="2000" dirty="0"/>
              <a:t> </a:t>
            </a:r>
            <a:r>
              <a:rPr lang="zh-CN" altLang="en-US" sz="2000" dirty="0"/>
              <a:t>模型，则可使用下列代码先引入该函数：</a:t>
            </a:r>
            <a:endParaRPr lang="en-US" altLang="zh-CN" sz="20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rgbClr val="00B050"/>
                </a:solidFill>
              </a:rPr>
              <a:t>from </a:t>
            </a:r>
            <a:r>
              <a:rPr lang="en-US" altLang="zh-CN" sz="2000" dirty="0" err="1">
                <a:solidFill>
                  <a:srgbClr val="00B050"/>
                </a:solidFill>
              </a:rPr>
              <a:t>vit_model</a:t>
            </a:r>
            <a:r>
              <a:rPr lang="en-US" altLang="zh-CN" sz="2000" dirty="0">
                <a:solidFill>
                  <a:srgbClr val="00B050"/>
                </a:solidFill>
              </a:rPr>
              <a:t> import vit_base_patch16_224_in21k as </a:t>
            </a:r>
            <a:r>
              <a:rPr lang="en-US" altLang="zh-CN" sz="2000" dirty="0" err="1">
                <a:solidFill>
                  <a:srgbClr val="00B050"/>
                </a:solidFill>
              </a:rPr>
              <a:t>create_model</a:t>
            </a:r>
            <a:endParaRPr lang="en-US" altLang="zh-CN" sz="2000" dirty="0">
              <a:solidFill>
                <a:srgbClr val="00B050"/>
              </a:solidFill>
            </a:endParaRPr>
          </a:p>
          <a:p>
            <a:r>
              <a:rPr lang="zh-CN" altLang="en-US" sz="2000" dirty="0"/>
              <a:t>之后就可以调用它来创建相应的 </a:t>
            </a:r>
            <a:r>
              <a:rPr lang="en-US" altLang="zh-CN" sz="2000" dirty="0" err="1"/>
              <a:t>ViT</a:t>
            </a:r>
            <a:r>
              <a:rPr lang="en-US" altLang="zh-CN" sz="2000" dirty="0"/>
              <a:t> </a:t>
            </a:r>
            <a:r>
              <a:rPr lang="zh-CN" altLang="en-US" sz="2000" dirty="0"/>
              <a:t>模型了：</a:t>
            </a:r>
            <a:endParaRPr lang="en-US" altLang="zh-CN" sz="20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>
                <a:solidFill>
                  <a:srgbClr val="00B050"/>
                </a:solidFill>
              </a:rPr>
              <a:t>model = </a:t>
            </a:r>
            <a:r>
              <a:rPr lang="en-US" altLang="zh-CN" sz="2000" dirty="0" err="1">
                <a:solidFill>
                  <a:srgbClr val="00B050"/>
                </a:solidFill>
              </a:rPr>
              <a:t>create_model</a:t>
            </a:r>
            <a:r>
              <a:rPr lang="en-US" altLang="zh-CN" sz="2000" dirty="0">
                <a:solidFill>
                  <a:srgbClr val="00B050"/>
                </a:solidFill>
              </a:rPr>
              <a:t>()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en-US" sz="2000" b="1" dirty="0"/>
              <a:t>载入参数文件</a:t>
            </a:r>
            <a:r>
              <a:rPr lang="zh-CN" altLang="en-US" sz="2000" dirty="0"/>
              <a:t>：该模型中的参数是随机初始化的，因而当前并没有预测功能。为此，还需下载谷歌已经训练好的参数文件，然后装入到该模型中。在文件 </a:t>
            </a:r>
            <a:r>
              <a:rPr lang="en-US" altLang="zh-CN" sz="2000" dirty="0"/>
              <a:t>vit_model.py </a:t>
            </a:r>
            <a:r>
              <a:rPr lang="zh-CN" altLang="en-US" sz="2000" dirty="0"/>
              <a:t>中，对每个函数的使用都有相应的说明，包括其参数文件的下载地址等。例如，对函数</a:t>
            </a:r>
            <a:r>
              <a:rPr lang="en-US" altLang="zh-CN" sz="2000" dirty="0"/>
              <a:t>vit_base_patch16_224_in21k()</a:t>
            </a:r>
            <a:r>
              <a:rPr lang="zh-CN" altLang="en-US" sz="2000" dirty="0"/>
              <a:t>给出如下的说明：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1AD7A1-1F5F-8CC8-2919-3A9FBC16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40" y="4726981"/>
            <a:ext cx="645469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36445"/>
      </p:ext>
    </p:extLst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8.5.2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预训练模型的使用方法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8D305-742D-BA42-ACB5-028F82F23DE0}"/>
              </a:ext>
            </a:extLst>
          </p:cNvPr>
          <p:cNvSpPr txBox="1"/>
          <p:nvPr/>
        </p:nvSpPr>
        <p:spPr>
          <a:xfrm>
            <a:off x="335806" y="2259977"/>
            <a:ext cx="114469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/>
              <a:t>相应的参数文件可下载来自链接 </a:t>
            </a:r>
            <a:r>
              <a:rPr lang="en-US" altLang="zh-CN" sz="2200" dirty="0"/>
              <a:t>:</a:t>
            </a:r>
            <a:endParaRPr lang="zh-CN" altLang="en-US" sz="2200" dirty="0"/>
          </a:p>
          <a:p>
            <a:pPr algn="just"/>
            <a:r>
              <a:rPr lang="en-US" altLang="zh-CN" dirty="0"/>
              <a:t>https://github.com/rwightman/pytorch-image-models/releases/download/v0.1-vitjx/jx_vit_base_patch16_224_in21k-e5005f0a.pth </a:t>
            </a:r>
            <a:r>
              <a:rPr lang="zh-CN" altLang="en-US" dirty="0"/>
              <a:t>，</a:t>
            </a:r>
            <a:endParaRPr lang="en-US" altLang="zh-CN" dirty="0"/>
          </a:p>
          <a:p>
            <a:pPr algn="just"/>
            <a:r>
              <a:rPr lang="zh-CN" altLang="en-US" sz="2200" dirty="0"/>
              <a:t>下载后得到的</a:t>
            </a:r>
            <a:r>
              <a:rPr lang="en-US" altLang="zh-CN" sz="2200" dirty="0" err="1"/>
              <a:t>pth</a:t>
            </a:r>
            <a:r>
              <a:rPr lang="zh-CN" altLang="en-US" sz="2200" dirty="0"/>
              <a:t>文件就是函数 </a:t>
            </a:r>
            <a:r>
              <a:rPr lang="en-US" altLang="zh-CN" sz="2200" dirty="0"/>
              <a:t>vit_base_patch16_224_in21k()</a:t>
            </a:r>
            <a:r>
              <a:rPr lang="zh-CN" altLang="en-US" sz="2200" dirty="0"/>
              <a:t>对应的参数文件。</a:t>
            </a:r>
            <a:endParaRPr lang="en-US" altLang="zh-CN" sz="2200" dirty="0"/>
          </a:p>
          <a:p>
            <a:pPr algn="just"/>
            <a:endParaRPr lang="en-US" altLang="zh-CN" sz="2200" dirty="0"/>
          </a:p>
          <a:p>
            <a:r>
              <a:rPr lang="zh-CN" altLang="en-US" sz="2200" dirty="0"/>
              <a:t>运用下列代码将该参数文件中的参数装入上面创建的模型 </a:t>
            </a:r>
            <a:r>
              <a:rPr lang="en-US" altLang="zh-CN" sz="2200" dirty="0"/>
              <a:t>model </a:t>
            </a:r>
            <a:r>
              <a:rPr lang="zh-CN" altLang="en-US" sz="2200" dirty="0"/>
              <a:t>中：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200" dirty="0">
                <a:solidFill>
                  <a:srgbClr val="00B050"/>
                </a:solidFill>
              </a:rPr>
              <a:t>weights = './weights/jx_vit_base_patch16_224_in21k-e5005f0a.pth' </a:t>
            </a: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weights_dict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torch.load</a:t>
            </a:r>
            <a:r>
              <a:rPr lang="en-US" altLang="zh-CN" sz="2200" dirty="0">
                <a:solidFill>
                  <a:srgbClr val="00B050"/>
                </a:solidFill>
              </a:rPr>
              <a:t>(weights, </a:t>
            </a:r>
            <a:r>
              <a:rPr lang="en-US" altLang="zh-CN" sz="2200" dirty="0" err="1">
                <a:solidFill>
                  <a:srgbClr val="00B050"/>
                </a:solidFill>
              </a:rPr>
              <a:t>map_location</a:t>
            </a:r>
            <a:r>
              <a:rPr lang="en-US" altLang="zh-CN" sz="2200" dirty="0">
                <a:solidFill>
                  <a:srgbClr val="00B050"/>
                </a:solidFill>
              </a:rPr>
              <a:t>=device) </a:t>
            </a:r>
          </a:p>
          <a:p>
            <a:pPr>
              <a:spcAft>
                <a:spcPts val="12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model.load_state_dict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weights_dict</a:t>
            </a:r>
            <a:r>
              <a:rPr lang="en-US" altLang="zh-CN" sz="2200" dirty="0">
                <a:solidFill>
                  <a:srgbClr val="00B050"/>
                </a:solidFill>
              </a:rPr>
              <a:t>, strict=False) </a:t>
            </a:r>
            <a:endParaRPr lang="zh-CN" altLang="en-US" sz="2200" dirty="0">
              <a:solidFill>
                <a:srgbClr val="00B050"/>
              </a:solidFill>
            </a:endParaRPr>
          </a:p>
          <a:p>
            <a:pPr algn="just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88982666"/>
      </p:ext>
    </p:extLst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的图像分类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2" y="2028616"/>
            <a:ext cx="11244915" cy="393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8.7】 </a:t>
            </a:r>
            <a:r>
              <a:rPr lang="zh-CN" altLang="en-US" sz="2200" dirty="0"/>
              <a:t>基于 </a:t>
            </a:r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预训练模型的图像分类。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/>
              <a:t>数据集：</a:t>
            </a:r>
            <a:r>
              <a:rPr lang="zh-CN" altLang="en-US" sz="2200" dirty="0"/>
              <a:t>本例使用的图像数据集是 </a:t>
            </a:r>
            <a:r>
              <a:rPr lang="en-US" altLang="zh-CN" sz="2200" dirty="0"/>
              <a:t>CIFAR-100 </a:t>
            </a:r>
            <a:r>
              <a:rPr lang="zh-CN" altLang="en-US" sz="2200" dirty="0"/>
              <a:t>，保存在</a:t>
            </a:r>
            <a:r>
              <a:rPr lang="en-US" altLang="zh-CN" sz="2200" dirty="0"/>
              <a:t>./data/cifar100 </a:t>
            </a:r>
            <a:r>
              <a:rPr lang="zh-CN" altLang="en-US" sz="2200" dirty="0"/>
              <a:t>目录下。该数据集按类别文件夹存放，即一个类别的图像文件存放在同一个子目录下。</a:t>
            </a:r>
            <a:r>
              <a:rPr lang="en-US" altLang="zh-CN" sz="2200" dirty="0"/>
              <a:t>./data/cifar100</a:t>
            </a:r>
            <a:r>
              <a:rPr lang="zh-CN" altLang="en-US" sz="2200" dirty="0"/>
              <a:t>一共包含 </a:t>
            </a:r>
            <a:r>
              <a:rPr lang="en-US" altLang="zh-CN" sz="2200" dirty="0"/>
              <a:t>100 </a:t>
            </a:r>
            <a:r>
              <a:rPr lang="zh-CN" altLang="en-US" sz="2200" dirty="0"/>
              <a:t>个子目录，每个子目录下存放 </a:t>
            </a:r>
            <a:r>
              <a:rPr lang="en-US" altLang="zh-CN" sz="2200" dirty="0"/>
              <a:t>500 </a:t>
            </a:r>
            <a:r>
              <a:rPr lang="zh-CN" altLang="en-US" sz="2200" dirty="0"/>
              <a:t>张图像，其中图像的尺寸为 </a:t>
            </a:r>
            <a:r>
              <a:rPr lang="en-US" altLang="zh-CN" sz="2200" dirty="0"/>
              <a:t>32*32*3</a:t>
            </a:r>
            <a:r>
              <a:rPr lang="zh-CN" altLang="en-US" sz="2200" dirty="0"/>
              <a:t>。也就是说，一共有 </a:t>
            </a:r>
            <a:r>
              <a:rPr lang="en-US" altLang="zh-CN" sz="2200" dirty="0"/>
              <a:t>5 </a:t>
            </a:r>
            <a:r>
              <a:rPr lang="zh-CN" altLang="en-US" sz="2200" dirty="0"/>
              <a:t>万张图像，分为 </a:t>
            </a:r>
            <a:r>
              <a:rPr lang="en-US" altLang="zh-CN" sz="2200" dirty="0"/>
              <a:t>100 </a:t>
            </a:r>
            <a:r>
              <a:rPr lang="zh-CN" altLang="en-US" sz="2200" dirty="0"/>
              <a:t>类别。</a:t>
            </a:r>
            <a:endParaRPr lang="en-US" altLang="zh-CN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/>
              <a:t>下载代码和参数文件：</a:t>
            </a:r>
            <a:r>
              <a:rPr lang="zh-CN" altLang="en-US" sz="2200" dirty="0"/>
              <a:t>按照上一节介绍的方法下载代码文件和参数文件，其中解压后产生的代码文件存放</a:t>
            </a:r>
            <a:r>
              <a:rPr lang="en-US" altLang="zh-CN" sz="2200" dirty="0"/>
              <a:t>./</a:t>
            </a:r>
            <a:r>
              <a:rPr lang="en-US" altLang="zh-CN" sz="2200" dirty="0" err="1"/>
              <a:t>vision_transformer</a:t>
            </a:r>
            <a:r>
              <a:rPr lang="en-US" altLang="zh-CN" sz="2200" dirty="0"/>
              <a:t> </a:t>
            </a:r>
            <a:r>
              <a:rPr lang="zh-CN" altLang="en-US" sz="2200" dirty="0"/>
              <a:t>目录下，下载的参数文件 </a:t>
            </a:r>
            <a:r>
              <a:rPr lang="en-US" altLang="zh-CN" sz="2200" dirty="0"/>
              <a:t>jx_vit_base_patch16_224_in21k-e5005f0a.pth</a:t>
            </a:r>
            <a:r>
              <a:rPr lang="zh-CN" altLang="en-US" sz="2200" dirty="0"/>
              <a:t>存放在</a:t>
            </a:r>
            <a:r>
              <a:rPr lang="en-US" altLang="zh-CN" sz="2200" dirty="0"/>
              <a:t>./</a:t>
            </a:r>
            <a:r>
              <a:rPr lang="en-US" altLang="zh-CN" sz="2200" dirty="0" err="1"/>
              <a:t>vision_transformer</a:t>
            </a:r>
            <a:r>
              <a:rPr lang="en-US" altLang="zh-CN" sz="2200" dirty="0"/>
              <a:t>/weights </a:t>
            </a:r>
            <a:r>
              <a:rPr lang="zh-CN" altLang="en-US" sz="2200" dirty="0"/>
              <a:t>目录下。</a:t>
            </a:r>
          </a:p>
        </p:txBody>
      </p:sp>
    </p:spTree>
    <p:extLst>
      <p:ext uri="{BB962C8B-B14F-4D97-AF65-F5344CB8AC3E}">
        <p14:creationId xmlns:p14="http://schemas.microsoft.com/office/powerpoint/2010/main" val="3553450269"/>
      </p:ext>
    </p:extLst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的图像分类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2044005"/>
            <a:ext cx="113735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下载好相关文件后，按下列步骤开发程序：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zh-CN" altLang="en-US" sz="2200" b="1" dirty="0"/>
              <a:t>创建模型并加载参数</a:t>
            </a:r>
            <a:r>
              <a:rPr lang="zh-CN" altLang="en-US" sz="2200" dirty="0"/>
              <a:t>：利用函数 </a:t>
            </a:r>
            <a:r>
              <a:rPr lang="en-US" altLang="zh-CN" sz="2200" dirty="0"/>
              <a:t>vit_base_patch16_224_in21k()</a:t>
            </a:r>
            <a:r>
              <a:rPr lang="zh-CN" altLang="en-US" sz="2200" dirty="0"/>
              <a:t>创建 </a:t>
            </a:r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模型并装入参数：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200" dirty="0">
                <a:solidFill>
                  <a:srgbClr val="00B050"/>
                </a:solidFill>
              </a:rPr>
              <a:t>model = </a:t>
            </a:r>
            <a:r>
              <a:rPr lang="en-US" altLang="zh-CN" sz="2200" dirty="0" err="1">
                <a:solidFill>
                  <a:srgbClr val="00B050"/>
                </a:solidFill>
              </a:rPr>
              <a:t>create_model</a:t>
            </a:r>
            <a:r>
              <a:rPr lang="en-US" altLang="zh-CN" sz="2200" dirty="0">
                <a:solidFill>
                  <a:srgbClr val="00B050"/>
                </a:solidFill>
              </a:rPr>
              <a:t>().to(device)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weights = './weights/jx_vit_base_patch16_224_in21k-e5005f0a.pth' </a:t>
            </a: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weights_dict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torch.load</a:t>
            </a:r>
            <a:r>
              <a:rPr lang="en-US" altLang="zh-CN" sz="2200" dirty="0">
                <a:solidFill>
                  <a:srgbClr val="00B050"/>
                </a:solidFill>
              </a:rPr>
              <a:t>(weights, </a:t>
            </a:r>
            <a:r>
              <a:rPr lang="en-US" altLang="zh-CN" sz="2200" dirty="0" err="1">
                <a:solidFill>
                  <a:srgbClr val="00B050"/>
                </a:solidFill>
              </a:rPr>
              <a:t>map_location</a:t>
            </a:r>
            <a:r>
              <a:rPr lang="en-US" altLang="zh-CN" sz="2200" dirty="0">
                <a:solidFill>
                  <a:srgbClr val="00B050"/>
                </a:solidFill>
              </a:rPr>
              <a:t>=device) 	#</a:t>
            </a:r>
            <a:r>
              <a:rPr lang="zh-CN" altLang="en-US" sz="2200" dirty="0">
                <a:solidFill>
                  <a:srgbClr val="00B050"/>
                </a:solidFill>
              </a:rPr>
              <a:t>读取参数文件 </a:t>
            </a:r>
          </a:p>
          <a:p>
            <a:pPr>
              <a:spcAft>
                <a:spcPts val="12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model.load_state_dict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weights_dict</a:t>
            </a:r>
            <a:r>
              <a:rPr lang="en-US" altLang="zh-CN" sz="2200" dirty="0">
                <a:solidFill>
                  <a:srgbClr val="00B050"/>
                </a:solidFill>
              </a:rPr>
              <a:t>, strict=False) 		#</a:t>
            </a:r>
            <a:r>
              <a:rPr lang="zh-CN" altLang="en-US" sz="2200" dirty="0">
                <a:solidFill>
                  <a:srgbClr val="00B050"/>
                </a:solidFill>
              </a:rPr>
              <a:t>装入参数</a:t>
            </a:r>
            <a:endParaRPr lang="en-US" altLang="zh-CN" sz="2200" dirty="0">
              <a:solidFill>
                <a:srgbClr val="00B050"/>
              </a:solidFill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7732375"/>
      </p:ext>
    </p:extLst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的图像分类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1780520"/>
            <a:ext cx="1124491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b="1" dirty="0"/>
              <a:t>微调模型</a:t>
            </a:r>
            <a:r>
              <a:rPr lang="zh-CN" altLang="en-US" sz="2000" dirty="0"/>
              <a:t>：通过查看函数 </a:t>
            </a:r>
            <a:r>
              <a:rPr lang="en-US" altLang="zh-CN" sz="2000" dirty="0"/>
              <a:t>vit_base_patch16_224_in21k()</a:t>
            </a:r>
            <a:r>
              <a:rPr lang="zh-CN" altLang="en-US" sz="2000" dirty="0"/>
              <a:t>的参数或利用 </a:t>
            </a:r>
            <a:r>
              <a:rPr lang="en-US" altLang="zh-CN" sz="2000" dirty="0"/>
              <a:t>print(model)</a:t>
            </a:r>
            <a:r>
              <a:rPr lang="zh-CN" altLang="en-US" sz="2000" dirty="0"/>
              <a:t>打印模型结构，我们可以发现该模型有 </a:t>
            </a:r>
            <a:r>
              <a:rPr lang="en-US" altLang="zh-CN" sz="2000" dirty="0"/>
              <a:t>21843 </a:t>
            </a:r>
            <a:r>
              <a:rPr lang="zh-CN" altLang="en-US" sz="2000" dirty="0"/>
              <a:t>个输出。因而，需要做微调，使其变为 </a:t>
            </a:r>
            <a:r>
              <a:rPr lang="en-US" altLang="zh-CN" sz="2000" dirty="0"/>
              <a:t>100</a:t>
            </a:r>
            <a:r>
              <a:rPr lang="zh-CN" altLang="en-US" sz="2000" dirty="0"/>
              <a:t>个输出。为此，定义类 </a:t>
            </a:r>
            <a:r>
              <a:rPr lang="en-US" altLang="zh-CN" sz="2000" dirty="0"/>
              <a:t>ViTforCifar100</a:t>
            </a:r>
            <a:r>
              <a:rPr lang="zh-CN" altLang="en-US" sz="2000" dirty="0"/>
              <a:t>，对模型 </a:t>
            </a:r>
            <a:r>
              <a:rPr lang="en-US" altLang="zh-CN" sz="2000" dirty="0"/>
              <a:t>model </a:t>
            </a:r>
            <a:r>
              <a:rPr lang="zh-CN" altLang="en-US" sz="2000" dirty="0"/>
              <a:t>的输出进行微调，结果类 </a:t>
            </a:r>
            <a:r>
              <a:rPr lang="en-US" altLang="zh-CN" sz="2000" dirty="0"/>
              <a:t>ViTforCifar100</a:t>
            </a:r>
            <a:r>
              <a:rPr lang="zh-CN" altLang="en-US" sz="2000" dirty="0"/>
              <a:t>有 </a:t>
            </a:r>
            <a:r>
              <a:rPr lang="en-US" altLang="zh-CN" sz="2000" dirty="0"/>
              <a:t>100 </a:t>
            </a:r>
            <a:r>
              <a:rPr lang="zh-CN" altLang="en-US" sz="2000" dirty="0"/>
              <a:t>个输出：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ViTforCifar100(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super().__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model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self.fc1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(21843, 1024)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第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个全连接层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self.fc2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(1024, 100) 	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第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个全连接层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forward(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self,x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#torch.Size([32, 3, 224, 224])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out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(x) #torch.Size([32, 21843])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out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torch.relu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(out)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以下对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的输出做微调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 = self.fc1(out)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out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torch.relu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(out)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out = self.fc2(out)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输出张量的形状为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#torch.Size([32, 100]) </a:t>
            </a:r>
          </a:p>
          <a:p>
            <a:pPr>
              <a:spcAft>
                <a:spcPts val="1200"/>
              </a:spcAft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return out</a:t>
            </a:r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227608240"/>
      </p:ext>
    </p:extLst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的图像分类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1780520"/>
            <a:ext cx="112449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</a:t>
            </a:r>
            <a:r>
              <a:rPr lang="zh-CN" altLang="en-US" sz="2200" b="1" dirty="0"/>
              <a:t>读取数据并划分为训练集和测试集</a:t>
            </a:r>
            <a:r>
              <a:rPr lang="zh-CN" altLang="en-US" sz="2200" dirty="0"/>
              <a:t>：</a:t>
            </a:r>
            <a:r>
              <a:rPr lang="en-US" altLang="zh-CN" sz="2200" dirty="0"/>
              <a:t>CIFAR-100 </a:t>
            </a:r>
            <a:r>
              <a:rPr lang="zh-CN" altLang="en-US" sz="2200" dirty="0"/>
              <a:t>数据集的一个特点是按类别文件夹存放图像文件，即一个类别的图像文件都存放在一个目录下，而这些目录都位于</a:t>
            </a:r>
            <a:r>
              <a:rPr lang="en-US" altLang="zh-CN" sz="2200" dirty="0"/>
              <a:t>./data/cifar100 </a:t>
            </a:r>
            <a:r>
              <a:rPr lang="zh-CN" altLang="en-US" sz="2200" dirty="0"/>
              <a:t>目录下。这样，利用 </a:t>
            </a:r>
            <a:r>
              <a:rPr lang="en-US" altLang="zh-CN" sz="2200" dirty="0"/>
              <a:t>datasets </a:t>
            </a:r>
            <a:r>
              <a:rPr lang="zh-CN" altLang="en-US" sz="2200" dirty="0"/>
              <a:t>类的</a:t>
            </a:r>
            <a:r>
              <a:rPr lang="en-US" altLang="zh-CN" sz="2200" dirty="0" err="1"/>
              <a:t>ImageFolder</a:t>
            </a:r>
            <a:r>
              <a:rPr lang="en-US" altLang="zh-CN" sz="2200" dirty="0"/>
              <a:t>()</a:t>
            </a:r>
            <a:r>
              <a:rPr lang="zh-CN" altLang="en-US" sz="2200" dirty="0"/>
              <a:t>方法，通过指定</a:t>
            </a:r>
            <a:r>
              <a:rPr lang="en-US" altLang="zh-CN" sz="2200" dirty="0"/>
              <a:t>./data/cifar100</a:t>
            </a:r>
            <a:r>
              <a:rPr lang="zh-CN" altLang="en-US" sz="2200" dirty="0"/>
              <a:t>为根目录，自动读取这些图像文件并自动对图像文件进行标记（标记为 </a:t>
            </a:r>
            <a:r>
              <a:rPr lang="en-US" altLang="zh-CN" sz="2200" dirty="0"/>
              <a:t>0,1,…,99</a:t>
            </a:r>
            <a:r>
              <a:rPr lang="zh-CN" altLang="en-US" sz="2200" dirty="0"/>
              <a:t>）。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dataset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datasets.ImageFolder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root="../data/cifar100",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指定根目录（不能设置为别的目录，否则不能正确读取数据）</a:t>
            </a:r>
          </a:p>
          <a:p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transform=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transforms.Compose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transforms.Resize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(256),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transforms.CenterCrop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(224),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调整为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224*224*3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尺寸的图像</a:t>
            </a:r>
          </a:p>
          <a:p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transforms.ToTensor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transforms.Normalize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([0.5, 0.5, 0.5], [0.5, 0.5, 0.5]),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]),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05330028"/>
      </p:ext>
    </p:extLst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的图像分类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335806" y="1780520"/>
            <a:ext cx="11554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/>
              <a:t>读取后，图像数据都存放在对象 </a:t>
            </a:r>
            <a:r>
              <a:rPr lang="en-US" altLang="zh-CN" sz="2200" dirty="0"/>
              <a:t>dataset </a:t>
            </a:r>
            <a:r>
              <a:rPr lang="zh-CN" altLang="en-US" sz="2200" dirty="0"/>
              <a:t>中。进一步，按照 </a:t>
            </a:r>
            <a:r>
              <a:rPr lang="en-US" altLang="zh-CN" sz="2200" dirty="0"/>
              <a:t>7:3 </a:t>
            </a:r>
            <a:r>
              <a:rPr lang="zh-CN" altLang="en-US" sz="2200" dirty="0"/>
              <a:t>将数据划分为训练集和测试集：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以下代码将数据集对象划分为训练集和测试集，最后分别打包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list(range(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(dataset))) 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random.shuffle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打乱样本的索引顺序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int(0.7*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  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确定训练集的长度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训练集样本的索引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:] 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测试集样本的索引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利用索引来构建数据集对象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train_set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torch.utils.data.Subset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#Subset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类型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torch.utils.data.Subset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test_indices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(dataset=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train_set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=32, shuffle=True)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训练集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(dataset=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=32, shuffle=True)  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1923445620"/>
      </p:ext>
    </p:extLst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的图像分类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1780520"/>
            <a:ext cx="11244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zh-CN" altLang="en-US" sz="2000" b="1" dirty="0"/>
              <a:t>训练模型</a:t>
            </a:r>
            <a:r>
              <a:rPr lang="zh-CN" altLang="en-US" sz="2000" dirty="0"/>
              <a:t>。先利用类 </a:t>
            </a:r>
            <a:r>
              <a:rPr lang="en-US" altLang="zh-CN" sz="2000" dirty="0"/>
              <a:t>ViTforCifar100 </a:t>
            </a:r>
            <a:r>
              <a:rPr lang="zh-CN" altLang="en-US" sz="2000" dirty="0"/>
              <a:t>创建模型，然后利用训练集 </a:t>
            </a:r>
            <a:r>
              <a:rPr lang="en-US" altLang="zh-CN" sz="2000" dirty="0" err="1"/>
              <a:t>train_loader</a:t>
            </a:r>
            <a:r>
              <a:rPr lang="en-US" altLang="zh-CN" sz="2000" dirty="0"/>
              <a:t> </a:t>
            </a:r>
            <a:r>
              <a:rPr lang="zh-CN" altLang="en-US" sz="2000" dirty="0"/>
              <a:t>对模型进行训练。</a:t>
            </a:r>
            <a:endParaRPr lang="en-US" altLang="zh-CN" sz="2000" dirty="0"/>
          </a:p>
          <a:p>
            <a:pPr algn="just"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vit_cifar100_model = ViTforCifar100().to(device)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(vit_cifar100_model.parameters())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start=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epoch in range(20):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迭代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20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labels) in enumerate(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imgs.to(device)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labels = labels.to(device)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pre_imgs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vit_cifar100_model(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#torch.Size([32, 100])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loss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nn.CrossEntropyLoss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pre_imgs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labels) #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使用交叉熵损失函数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epoch,loss.item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optimizer.zero_grad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loss.backward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optimizer.step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end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torch.save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(vit_cifar100_model,'vit_cifar100_model')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保存训练好的模型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print('time cost(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耗时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%0.2f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分钟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((end - start)/60.0))</a:t>
            </a:r>
          </a:p>
          <a:p>
            <a:pPr algn="just"/>
            <a:endParaRPr lang="en-US" altLang="zh-CN" sz="2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F00840-221D-0EF5-B5D2-D81DBD7477DE}"/>
              </a:ext>
            </a:extLst>
          </p:cNvPr>
          <p:cNvSpPr txBox="1"/>
          <p:nvPr/>
        </p:nvSpPr>
        <p:spPr>
          <a:xfrm>
            <a:off x="7297269" y="6010918"/>
            <a:ext cx="4805083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（完整代码见教材</a:t>
            </a:r>
            <a:r>
              <a:rPr lang="en-US" altLang="zh-CN" sz="1600" b="1" dirty="0" err="1"/>
              <a:t>P263</a:t>
            </a:r>
            <a:r>
              <a:rPr lang="zh-CN" altLang="en-US" sz="1600" b="1" dirty="0"/>
              <a:t>）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26467861"/>
      </p:ext>
    </p:extLst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09906" y="1275356"/>
            <a:ext cx="7978894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 Seq2Seq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结构与注意力机制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 Transformer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 BERT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的文本生成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ChatGPT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及其使用方法（*）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637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ChatGPT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2497736"/>
            <a:ext cx="11244915" cy="25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 dirty="0"/>
              <a:t>ChatGPT </a:t>
            </a:r>
            <a:r>
              <a:rPr lang="zh-CN" altLang="en-US" sz="2200" dirty="0"/>
              <a:t>：全名为 </a:t>
            </a:r>
            <a:r>
              <a:rPr lang="en-US" altLang="zh-CN" sz="2200" dirty="0"/>
              <a:t>Chat Generative Pre-Trained Transformer</a:t>
            </a:r>
            <a:r>
              <a:rPr lang="zh-CN" altLang="en-US" sz="2200" dirty="0"/>
              <a:t>，是由美国 </a:t>
            </a:r>
            <a:r>
              <a:rPr lang="en-US" altLang="zh-CN" sz="2200" dirty="0"/>
              <a:t>OpenAI </a:t>
            </a:r>
            <a:r>
              <a:rPr lang="zh-CN" altLang="en-US" sz="2200" dirty="0"/>
              <a:t>公司开发的人工智能聊天机器人（软件）。自从 </a:t>
            </a:r>
            <a:r>
              <a:rPr lang="en-US" altLang="zh-CN" sz="2200" dirty="0"/>
              <a:t>2022 </a:t>
            </a:r>
            <a:r>
              <a:rPr lang="zh-CN" altLang="en-US" sz="2200" dirty="0"/>
              <a:t>年 </a:t>
            </a:r>
            <a:r>
              <a:rPr lang="en-US" altLang="zh-CN" sz="2200" dirty="0"/>
              <a:t>11 </a:t>
            </a:r>
            <a:r>
              <a:rPr lang="zh-CN" altLang="en-US" sz="2200" dirty="0"/>
              <a:t>月 </a:t>
            </a:r>
            <a:r>
              <a:rPr lang="en-US" altLang="zh-CN" sz="2200" dirty="0"/>
              <a:t>30 </a:t>
            </a:r>
            <a:r>
              <a:rPr lang="zh-CN" altLang="en-US" sz="2200" dirty="0"/>
              <a:t>日发布后，在短短两个月的时间内，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/>
              <a:t>ChatGPT </a:t>
            </a:r>
            <a:r>
              <a:rPr lang="zh-CN" altLang="en-US" sz="2200" dirty="0"/>
              <a:t>的月活跃用户数就高达 </a:t>
            </a:r>
            <a:r>
              <a:rPr lang="en-US" altLang="zh-CN" sz="2200" dirty="0"/>
              <a:t>1 </a:t>
            </a:r>
            <a:r>
              <a:rPr lang="zh-CN" altLang="en-US" sz="2200" dirty="0"/>
              <a:t>亿个之多，这使其成为史上用户数增长最快的聊天软件。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/>
              <a:t>相比之下，</a:t>
            </a:r>
            <a:r>
              <a:rPr lang="en-US" altLang="zh-CN" sz="2200" dirty="0"/>
              <a:t>TikTok</a:t>
            </a:r>
            <a:r>
              <a:rPr lang="zh-CN" altLang="en-US" sz="2200" dirty="0"/>
              <a:t>（抖音国际版）达到 </a:t>
            </a:r>
            <a:r>
              <a:rPr lang="en-US" altLang="zh-CN" sz="2200" dirty="0"/>
              <a:t>1 </a:t>
            </a:r>
            <a:r>
              <a:rPr lang="zh-CN" altLang="en-US" sz="2200" dirty="0"/>
              <a:t>亿用户需要 </a:t>
            </a:r>
            <a:r>
              <a:rPr lang="en-US" altLang="zh-CN" sz="2200" dirty="0"/>
              <a:t>9 </a:t>
            </a:r>
            <a:r>
              <a:rPr lang="zh-CN" altLang="en-US" sz="2200" dirty="0"/>
              <a:t>个月的时间，而 </a:t>
            </a:r>
            <a:r>
              <a:rPr lang="en-US" altLang="zh-CN" sz="2200" dirty="0"/>
              <a:t>Instagram</a:t>
            </a:r>
            <a:r>
              <a:rPr lang="zh-CN" altLang="en-US" sz="2200" dirty="0"/>
              <a:t>（照片墙）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/>
              <a:t>则花费了两年半的时间。</a:t>
            </a:r>
          </a:p>
        </p:txBody>
      </p:sp>
    </p:spTree>
    <p:extLst>
      <p:ext uri="{BB962C8B-B14F-4D97-AF65-F5344CB8AC3E}">
        <p14:creationId xmlns:p14="http://schemas.microsoft.com/office/powerpoint/2010/main" val="267312228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8.1.1 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/>
              <a:t>在补充完其他代码（如读数据、预处理、测试代码等）后，训练编码器 </a:t>
            </a:r>
            <a:r>
              <a:rPr lang="en-US" altLang="zh-CN" sz="2200" dirty="0"/>
              <a:t>Encoder </a:t>
            </a:r>
            <a:r>
              <a:rPr lang="zh-CN" altLang="en-US" sz="2200" dirty="0"/>
              <a:t>和解码器 </a:t>
            </a:r>
            <a:r>
              <a:rPr lang="en-US" altLang="zh-CN" sz="2200" dirty="0"/>
              <a:t>Decoder</a:t>
            </a:r>
            <a:r>
              <a:rPr lang="zh-CN" altLang="en-US" sz="2200" dirty="0"/>
              <a:t>，然后就可以用它们来翻译给定的一个英文句子。例如，给出如下的英文句子：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E89D4EE-9756-1F0D-7617-4914E9358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61" y="2904566"/>
            <a:ext cx="7943850" cy="8572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CB85001-1D02-D210-6861-F595D20D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61" y="4695825"/>
            <a:ext cx="7943850" cy="904875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CDF655B-99BD-2FA6-DD26-26EF475CF668}"/>
              </a:ext>
            </a:extLst>
          </p:cNvPr>
          <p:cNvSpPr txBox="1"/>
          <p:nvPr/>
        </p:nvSpPr>
        <p:spPr>
          <a:xfrm>
            <a:off x="537881" y="3885344"/>
            <a:ext cx="1124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在笔者计算机上，利用训练好的编码器 </a:t>
            </a:r>
            <a:r>
              <a:rPr lang="en-US" altLang="zh-CN" sz="2200" dirty="0"/>
              <a:t>Encoder </a:t>
            </a:r>
            <a:r>
              <a:rPr lang="zh-CN" altLang="en-US" sz="2200" dirty="0"/>
              <a:t>和解码器 </a:t>
            </a:r>
            <a:r>
              <a:rPr lang="en-US" altLang="zh-CN" sz="2200" dirty="0"/>
              <a:t>Decoder</a:t>
            </a:r>
            <a:r>
              <a:rPr lang="zh-CN" altLang="en-US" sz="2200" dirty="0"/>
              <a:t>，得到如下的中文句子：</a:t>
            </a:r>
          </a:p>
        </p:txBody>
      </p:sp>
    </p:spTree>
    <p:extLst>
      <p:ext uri="{BB962C8B-B14F-4D97-AF65-F5344CB8AC3E}">
        <p14:creationId xmlns:p14="http://schemas.microsoft.com/office/powerpoint/2010/main" val="3707772781"/>
      </p:ext>
    </p:extLst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ChatGPT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b="1" dirty="0"/>
              <a:t>GPT</a:t>
            </a:r>
            <a:r>
              <a:rPr lang="zh-CN" altLang="en-US" sz="2200" b="1" dirty="0"/>
              <a:t>的发展</a:t>
            </a:r>
            <a:r>
              <a:rPr lang="zh-CN" altLang="en-US" sz="2200" dirty="0"/>
              <a:t>：</a:t>
            </a:r>
            <a:r>
              <a:rPr lang="en-US" altLang="zh-CN" sz="2200" dirty="0"/>
              <a:t>OpenAI </a:t>
            </a:r>
            <a:r>
              <a:rPr lang="zh-CN" altLang="en-US" sz="2200" dirty="0"/>
              <a:t>因推出自然语言处理模型系列</a:t>
            </a:r>
            <a:r>
              <a:rPr lang="en-US" altLang="zh-CN" sz="2200" dirty="0"/>
              <a:t>——GPT </a:t>
            </a:r>
            <a:r>
              <a:rPr lang="zh-CN" altLang="en-US" sz="2200" dirty="0"/>
              <a:t>系列而闻名于世。</a:t>
            </a:r>
            <a:r>
              <a:rPr lang="en-US" altLang="zh-CN" sz="2200" dirty="0"/>
              <a:t>GPT </a:t>
            </a:r>
            <a:r>
              <a:rPr lang="zh-CN" altLang="en-US" sz="2200" dirty="0"/>
              <a:t>是一种语言模型，即用于生成语言文本。</a:t>
            </a:r>
            <a:r>
              <a:rPr lang="en-US" altLang="zh-CN" sz="2200" dirty="0"/>
              <a:t>GPT </a:t>
            </a:r>
            <a:r>
              <a:rPr lang="zh-CN" altLang="en-US" sz="2200" dirty="0"/>
              <a:t>系列是从 </a:t>
            </a:r>
            <a:r>
              <a:rPr lang="en-US" altLang="zh-CN" sz="2200" dirty="0"/>
              <a:t>2018 </a:t>
            </a:r>
            <a:r>
              <a:rPr lang="zh-CN" altLang="en-US" sz="2200" dirty="0"/>
              <a:t>年 </a:t>
            </a:r>
            <a:r>
              <a:rPr lang="en-US" altLang="zh-CN" sz="2200" dirty="0"/>
              <a:t>6 </a:t>
            </a:r>
            <a:r>
              <a:rPr lang="zh-CN" altLang="en-US" sz="2200" dirty="0"/>
              <a:t>月开始推出的，相关信息如表 </a:t>
            </a:r>
            <a:r>
              <a:rPr lang="en-US" altLang="zh-CN" sz="2200" dirty="0"/>
              <a:t>8.1 </a:t>
            </a:r>
            <a:r>
              <a:rPr lang="zh-CN" altLang="en-US" sz="2200" dirty="0"/>
              <a:t>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7E1C59-EB0C-4FF2-4CEE-A313FAB8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078" y="2682544"/>
            <a:ext cx="4663844" cy="1745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5F9F1E-099E-6C58-13D8-E26723DDED3D}"/>
              </a:ext>
            </a:extLst>
          </p:cNvPr>
          <p:cNvSpPr txBox="1"/>
          <p:nvPr/>
        </p:nvSpPr>
        <p:spPr>
          <a:xfrm>
            <a:off x="537882" y="4538871"/>
            <a:ext cx="112449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模型的参数量和预训练所需的数据量几 乎都是呈指数增长的态势。虽然 </a:t>
            </a:r>
            <a:r>
              <a:rPr lang="en-US" altLang="zh-CN" sz="2200" dirty="0"/>
              <a:t>OpenAI </a:t>
            </a:r>
            <a:r>
              <a:rPr lang="zh-CN" altLang="en-US" sz="2200" dirty="0"/>
              <a:t>公司还没有明确公开 </a:t>
            </a:r>
            <a:r>
              <a:rPr lang="en-US" altLang="zh-CN" sz="2200" dirty="0"/>
              <a:t>ChatGPT </a:t>
            </a:r>
            <a:r>
              <a:rPr lang="zh-CN" altLang="en-US" sz="2200" dirty="0"/>
              <a:t>所使用的数据集（及其代码和技术），但据估计模型的参数量应不低于千亿级，训练数据量可能达到百 </a:t>
            </a:r>
            <a:r>
              <a:rPr lang="en-US" altLang="zh-CN" sz="2200" dirty="0"/>
              <a:t>T </a:t>
            </a:r>
            <a:r>
              <a:rPr lang="zh-CN" altLang="en-US" sz="2200" dirty="0"/>
              <a:t>级。 </a:t>
            </a:r>
            <a:r>
              <a:rPr lang="en-US" altLang="zh-CN" sz="2200" dirty="0"/>
              <a:t>OpenAI </a:t>
            </a:r>
            <a:r>
              <a:rPr lang="zh-CN" altLang="en-US" sz="2200" dirty="0"/>
              <a:t>将在不久的将来继续推出 </a:t>
            </a:r>
            <a:r>
              <a:rPr lang="en-US" altLang="zh-CN" sz="2200" dirty="0"/>
              <a:t>GPT-4</a:t>
            </a:r>
            <a:r>
              <a:rPr lang="zh-CN" altLang="en-US" sz="2200" dirty="0"/>
              <a:t>。或许，</a:t>
            </a:r>
            <a:r>
              <a:rPr lang="en-US" altLang="zh-CN" sz="2200" dirty="0"/>
              <a:t>ChatGPT </a:t>
            </a:r>
            <a:r>
              <a:rPr lang="zh-CN" altLang="en-US" sz="2200" dirty="0"/>
              <a:t>是 </a:t>
            </a:r>
            <a:r>
              <a:rPr lang="en-US" altLang="zh-CN" sz="2200" dirty="0"/>
              <a:t>OpenAI </a:t>
            </a:r>
            <a:r>
              <a:rPr lang="zh-CN" altLang="en-US" sz="2200" dirty="0"/>
              <a:t>在推出 </a:t>
            </a:r>
            <a:r>
              <a:rPr lang="en-US" altLang="zh-CN" sz="2200" dirty="0"/>
              <a:t>GPT-4 </a:t>
            </a:r>
            <a:r>
              <a:rPr lang="zh-CN" altLang="en-US" sz="2200" dirty="0"/>
              <a:t>之前的演练，也可能用于为训练 </a:t>
            </a:r>
            <a:r>
              <a:rPr lang="en-US" altLang="zh-CN" sz="2200" dirty="0"/>
              <a:t>GPT-4 </a:t>
            </a:r>
            <a:r>
              <a:rPr lang="zh-CN" altLang="en-US" sz="2200" dirty="0"/>
              <a:t>而收集大量的用户对话数据。</a:t>
            </a:r>
          </a:p>
        </p:txBody>
      </p:sp>
    </p:spTree>
    <p:extLst>
      <p:ext uri="{BB962C8B-B14F-4D97-AF65-F5344CB8AC3E}">
        <p14:creationId xmlns:p14="http://schemas.microsoft.com/office/powerpoint/2010/main" val="2514550237"/>
      </p:ext>
    </p:extLst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ChatGPT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73542" y="1864659"/>
            <a:ext cx="1124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b="1" dirty="0"/>
              <a:t>ChatGPT </a:t>
            </a:r>
            <a:r>
              <a:rPr lang="zh-CN" altLang="en-US" sz="2200" b="1" dirty="0"/>
              <a:t>的特点</a:t>
            </a:r>
            <a:r>
              <a:rPr lang="zh-CN" altLang="en-US" sz="2200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5F9F1E-099E-6C58-13D8-E26723DDED3D}"/>
              </a:ext>
            </a:extLst>
          </p:cNvPr>
          <p:cNvSpPr txBox="1"/>
          <p:nvPr/>
        </p:nvSpPr>
        <p:spPr>
          <a:xfrm>
            <a:off x="335806" y="2362337"/>
            <a:ext cx="112449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b="1" dirty="0"/>
              <a:t>超强的归纳能力</a:t>
            </a:r>
            <a:r>
              <a:rPr lang="zh-CN" altLang="en-US" sz="2200" dirty="0"/>
              <a:t>。</a:t>
            </a:r>
            <a:r>
              <a:rPr lang="en-US" altLang="zh-CN" sz="2200" dirty="0"/>
              <a:t>ChatGPT</a:t>
            </a:r>
            <a:r>
              <a:rPr lang="zh-CN" altLang="en-US" sz="2200" dirty="0"/>
              <a:t>支持连续多轮对话，它能够捕捉以前的对话内容来回答当前问题，甚至能够回答一些假设性问题，回答内容非常流畅，符合用户的意图。这体现了其非常强的上下文理解能力和对问题的归纳能力，大大增强了用户在对话互动模式下的用户体验。这也是它受到“世人敬仰”的重要原因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b="1" dirty="0"/>
              <a:t>良好的纠错能力</a:t>
            </a:r>
            <a:r>
              <a:rPr lang="zh-CN" altLang="en-US" sz="2200" dirty="0"/>
              <a:t>。</a:t>
            </a:r>
            <a:r>
              <a:rPr lang="en-US" altLang="zh-CN" sz="2200" dirty="0"/>
              <a:t>ChatGPT </a:t>
            </a:r>
            <a:r>
              <a:rPr lang="zh-CN" altLang="en-US" sz="2200" dirty="0"/>
              <a:t>可以主动承认自身错误，能够接受用户指出其存在的错误，会听取用户意见并据此对答案进行优化。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b="1" dirty="0"/>
              <a:t>具有一定的创造能力</a:t>
            </a:r>
            <a:r>
              <a:rPr lang="zh-CN" altLang="en-US" sz="2200" dirty="0"/>
              <a:t>。</a:t>
            </a:r>
            <a:r>
              <a:rPr lang="en-US" altLang="zh-CN" sz="2200" dirty="0"/>
              <a:t>ChatGPT</a:t>
            </a:r>
            <a:r>
              <a:rPr lang="zh-CN" altLang="en-US" sz="2200" dirty="0"/>
              <a:t>的创造能力主要体现在语言任务方面，比如它可以编写故事、撰写小说和诗歌等，并且它可以对其创造的作品进行不断的完善。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200" b="1" dirty="0"/>
              <a:t>具有一定的“安全意识”</a:t>
            </a:r>
            <a:r>
              <a:rPr lang="zh-CN" altLang="en-US" sz="2200" dirty="0"/>
              <a:t>。</a:t>
            </a:r>
            <a:r>
              <a:rPr lang="en-US" altLang="zh-CN" sz="2200" dirty="0"/>
              <a:t>ChatGPT </a:t>
            </a:r>
            <a:r>
              <a:rPr lang="zh-CN" altLang="en-US" sz="2200" dirty="0"/>
              <a:t>可以在考虑道德、政治、法律等因素的情况下，拒绝回答不安全的问题或生成引发安全问题的答案。例如，在试图问它如何制造抢械时，它会善意拒绝回答。</a:t>
            </a:r>
          </a:p>
        </p:txBody>
      </p:sp>
    </p:spTree>
    <p:extLst>
      <p:ext uri="{BB962C8B-B14F-4D97-AF65-F5344CB8AC3E}">
        <p14:creationId xmlns:p14="http://schemas.microsoft.com/office/powerpoint/2010/main" val="1816864219"/>
      </p:ext>
    </p:extLst>
  </p:cSld>
  <p:clrMapOvr>
    <a:masterClrMapping/>
  </p:clrMapOvr>
  <p:transition spd="slow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ChatGPT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5F9F1E-099E-6C58-13D8-E26723DDED3D}"/>
              </a:ext>
            </a:extLst>
          </p:cNvPr>
          <p:cNvSpPr txBox="1"/>
          <p:nvPr/>
        </p:nvSpPr>
        <p:spPr>
          <a:xfrm>
            <a:off x="409203" y="1767542"/>
            <a:ext cx="1124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ChatGPT </a:t>
            </a:r>
            <a:r>
              <a:rPr lang="zh-CN" altLang="en-US" sz="2000" b="1" dirty="0"/>
              <a:t>的局限性</a:t>
            </a:r>
            <a:r>
              <a:rPr lang="zh-CN" altLang="en-US" sz="2000" dirty="0"/>
              <a:t>：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逻辑推理能力不足</a:t>
            </a:r>
            <a:r>
              <a:rPr lang="zh-CN" altLang="en-US" sz="2000" dirty="0"/>
              <a:t>。</a:t>
            </a:r>
            <a:r>
              <a:rPr lang="en-US" altLang="zh-CN" sz="2000" dirty="0"/>
              <a:t>ChatGPT </a:t>
            </a:r>
            <a:r>
              <a:rPr lang="zh-CN" altLang="en-US" sz="2000" dirty="0"/>
              <a:t>的推理能力还停留在浅层的逻辑推理，难以准确处理深层逻辑问题，尤其是对含数字的文字材料的逻辑归纳和总结往往是不准确的。另外，由于训练集等问题，</a:t>
            </a:r>
            <a:r>
              <a:rPr lang="en-US" altLang="zh-CN" sz="2000" dirty="0"/>
              <a:t>ChatGPT </a:t>
            </a:r>
            <a:r>
              <a:rPr lang="zh-CN" altLang="en-US" sz="2000" dirty="0"/>
              <a:t>在 专业性领域的建模和推理以及创新创造等方面还有很大的不足。也就是说，对于非常专业的事情，</a:t>
            </a:r>
            <a:r>
              <a:rPr lang="en-US" altLang="zh-CN" sz="2000" dirty="0"/>
              <a:t>ChatGPT </a:t>
            </a:r>
            <a:r>
              <a:rPr lang="zh-CN" altLang="en-US" sz="2000" dirty="0"/>
              <a:t>是难以完成的。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可靠性和可解释性有待提高</a:t>
            </a:r>
            <a:r>
              <a:rPr lang="zh-CN" altLang="en-US" sz="2000" dirty="0"/>
              <a:t>。在谈到 </a:t>
            </a:r>
            <a:r>
              <a:rPr lang="en-US" altLang="zh-CN" sz="2000" dirty="0"/>
              <a:t>ChatGPT </a:t>
            </a:r>
            <a:r>
              <a:rPr lang="zh-CN" altLang="en-US" sz="2000" dirty="0"/>
              <a:t>缺点时，经常听用户说的比较多的话是：“正儿八经的胡说八道”，或“胡编乱造”等。一方面，这说明 </a:t>
            </a:r>
            <a:r>
              <a:rPr lang="en-US" altLang="zh-CN" sz="2000" dirty="0"/>
              <a:t>ChatGPT </a:t>
            </a:r>
            <a:r>
              <a:rPr lang="zh-CN" altLang="en-US" sz="2000" dirty="0"/>
              <a:t>还会犯错误；另一方面，由于 </a:t>
            </a:r>
            <a:r>
              <a:rPr lang="en-US" altLang="zh-CN" sz="2000" dirty="0"/>
              <a:t>ChatGPT </a:t>
            </a:r>
            <a:r>
              <a:rPr lang="zh-CN" altLang="en-US" sz="2000" dirty="0"/>
              <a:t>对其每一次回答未能给出有效、简便的解释，从而给用户造成极大的不信任感。因此，</a:t>
            </a:r>
            <a:r>
              <a:rPr lang="en-US" altLang="zh-CN" sz="2000" dirty="0"/>
              <a:t>ChatGPT </a:t>
            </a:r>
            <a:r>
              <a:rPr lang="zh-CN" altLang="en-US" sz="2000" dirty="0"/>
              <a:t>要真正落地，其可靠性和可解释性仍然需要进一步提高。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知识学习的实时性尚需提升</a:t>
            </a:r>
            <a:r>
              <a:rPr lang="zh-CN" altLang="en-US" sz="2000" dirty="0"/>
              <a:t>。</a:t>
            </a:r>
            <a:r>
              <a:rPr lang="en-US" altLang="zh-CN" sz="2000" dirty="0"/>
              <a:t>ChatGPT </a:t>
            </a:r>
            <a:r>
              <a:rPr lang="zh-CN" altLang="en-US" sz="2000" dirty="0"/>
              <a:t>无法在线更新知识，目前知识更新的方式还是重新训练 </a:t>
            </a:r>
            <a:r>
              <a:rPr lang="en-US" altLang="zh-CN" sz="2000" dirty="0"/>
              <a:t>GPT </a:t>
            </a:r>
            <a:r>
              <a:rPr lang="zh-CN" altLang="en-US" sz="2000" dirty="0"/>
              <a:t>模型，耗费成本高，不现实。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稳定性需要提高</a:t>
            </a:r>
            <a:r>
              <a:rPr lang="zh-CN" altLang="en-US" sz="2000" dirty="0"/>
              <a:t>。例如，笔者也曾尝试问它：为何孙悟空和鲁智深当年都离开了贾府？我们发现，有时候它回答得非常准确、到位，但有时候还是正儿八经地胡说八道。因 此，它的回答还有很大的不确定性。 </a:t>
            </a:r>
          </a:p>
        </p:txBody>
      </p:sp>
    </p:spTree>
    <p:extLst>
      <p:ext uri="{BB962C8B-B14F-4D97-AF65-F5344CB8AC3E}">
        <p14:creationId xmlns:p14="http://schemas.microsoft.com/office/powerpoint/2010/main" val="1253401925"/>
      </p:ext>
    </p:extLst>
  </p:cSld>
  <p:clrMapOvr>
    <a:masterClrMapping/>
  </p:clrMapOvr>
  <p:transition spd="slow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8.6.2 ChatGPT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5" cy="308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2023 </a:t>
            </a:r>
            <a:r>
              <a:rPr lang="zh-CN" altLang="en-US" sz="2200" dirty="0"/>
              <a:t>年 </a:t>
            </a:r>
            <a:r>
              <a:rPr lang="en-US" altLang="zh-CN" sz="2200" dirty="0"/>
              <a:t>2 </a:t>
            </a:r>
            <a:r>
              <a:rPr lang="zh-CN" altLang="en-US" sz="2200" dirty="0"/>
              <a:t>月，微软推出了新的人工智能搜索引擎 </a:t>
            </a:r>
            <a:r>
              <a:rPr lang="en-US" altLang="zh-CN" sz="2200" dirty="0"/>
              <a:t>Bing</a:t>
            </a:r>
            <a:r>
              <a:rPr lang="zh-CN" altLang="en-US" sz="2200" dirty="0"/>
              <a:t>（中文一般称“</a:t>
            </a:r>
            <a:r>
              <a:rPr lang="en-US" altLang="zh-CN" sz="2200" dirty="0"/>
              <a:t>Bing”</a:t>
            </a:r>
            <a:r>
              <a:rPr lang="zh-CN" altLang="en-US" sz="2200" dirty="0"/>
              <a:t>为“必应”）和</a:t>
            </a:r>
            <a:r>
              <a:rPr lang="en-US" altLang="zh-CN" sz="2200" dirty="0"/>
              <a:t>Edge </a:t>
            </a:r>
            <a:r>
              <a:rPr lang="zh-CN" altLang="en-US" sz="2200" dirty="0"/>
              <a:t>浏览器。该搜索引擎整合了最新的 </a:t>
            </a:r>
            <a:r>
              <a:rPr lang="en-US" altLang="zh-CN" sz="2200" dirty="0"/>
              <a:t>ChatGPT </a:t>
            </a:r>
            <a:r>
              <a:rPr lang="zh-CN" altLang="en-US" sz="2200" dirty="0"/>
              <a:t>技术，为用户提供基于多轮对话模式的网络搜索和内容创建服务。本小节主要介绍如何使用微软的搜索引擎 </a:t>
            </a:r>
            <a:r>
              <a:rPr lang="en-US" altLang="zh-CN" sz="2200" dirty="0"/>
              <a:t>Bing</a:t>
            </a:r>
            <a:r>
              <a:rPr lang="zh-CN" altLang="en-US" sz="2200" dirty="0"/>
              <a:t>，主要步骤如下：</a:t>
            </a:r>
            <a:endParaRPr lang="en-US" altLang="zh-CN" sz="2200" dirty="0"/>
          </a:p>
          <a:p>
            <a:pPr algn="just"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）需要先安装 </a:t>
            </a:r>
            <a:r>
              <a:rPr lang="en-US" altLang="zh-CN" sz="2200" dirty="0"/>
              <a:t>Edge </a:t>
            </a:r>
            <a:r>
              <a:rPr lang="zh-CN" altLang="en-US" sz="2200" dirty="0"/>
              <a:t>浏览器。为此，从微软官方网站上下载 </a:t>
            </a:r>
            <a:r>
              <a:rPr lang="en-US" altLang="zh-CN" sz="2200" dirty="0"/>
              <a:t>Microsoft Edge </a:t>
            </a:r>
            <a:r>
              <a:rPr lang="zh-CN" altLang="en-US" sz="2200" dirty="0"/>
              <a:t>浏览器安装工具 </a:t>
            </a:r>
            <a:r>
              <a:rPr lang="en-US" altLang="zh-CN" sz="2200" dirty="0"/>
              <a:t>MicrosoftEdgeSetup.exe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）打开 </a:t>
            </a:r>
            <a:r>
              <a:rPr lang="en-US" altLang="zh-CN" sz="2200" dirty="0"/>
              <a:t>Edge </a:t>
            </a:r>
            <a:r>
              <a:rPr lang="zh-CN" altLang="en-US" sz="2200" dirty="0"/>
              <a:t>浏览器，在地址栏中输入网址 </a:t>
            </a:r>
            <a:r>
              <a:rPr lang="en-US" altLang="zh-CN" sz="2200" dirty="0"/>
              <a:t>https://www.bing.com/new </a:t>
            </a:r>
            <a:r>
              <a:rPr lang="zh-CN" altLang="en-US" sz="2200" dirty="0"/>
              <a:t>并回车</a:t>
            </a:r>
          </a:p>
        </p:txBody>
      </p:sp>
    </p:spTree>
    <p:extLst>
      <p:ext uri="{BB962C8B-B14F-4D97-AF65-F5344CB8AC3E}">
        <p14:creationId xmlns:p14="http://schemas.microsoft.com/office/powerpoint/2010/main" val="2490947048"/>
      </p:ext>
    </p:extLst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8.6.2 ChatGPT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73542" y="5168542"/>
            <a:ext cx="11244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/>
              <a:t>出现如图所示的页面要求用户先加入候补名单。为此，按提示，点击</a:t>
            </a:r>
            <a:r>
              <a:rPr lang="en-US" altLang="zh-CN" sz="2200" dirty="0"/>
              <a:t>【</a:t>
            </a:r>
            <a:r>
              <a:rPr lang="zh-CN" altLang="en-US" sz="2200" dirty="0"/>
              <a:t>加入候补名单</a:t>
            </a:r>
            <a:r>
              <a:rPr lang="en-US" altLang="zh-CN" sz="2200" dirty="0"/>
              <a:t>】 </a:t>
            </a:r>
            <a:endParaRPr lang="zh-CN" altLang="en-US" sz="2200" dirty="0"/>
          </a:p>
          <a:p>
            <a:pPr algn="just"/>
            <a:r>
              <a:rPr lang="zh-CN" altLang="en-US" sz="2200" dirty="0"/>
              <a:t>按钮，在文本框中输入 </a:t>
            </a:r>
            <a:r>
              <a:rPr lang="en-US" altLang="zh-CN" sz="2200" dirty="0"/>
              <a:t>Microsoft </a:t>
            </a:r>
            <a:r>
              <a:rPr lang="zh-CN" altLang="en-US" sz="2200" dirty="0"/>
              <a:t>登录名（如果没有，则点击链接“创建一个”，然后按要求 </a:t>
            </a:r>
          </a:p>
          <a:p>
            <a:pPr algn="just"/>
            <a:r>
              <a:rPr lang="zh-CN" altLang="en-US" sz="2200" dirty="0"/>
              <a:t>创建一个自己的 </a:t>
            </a:r>
            <a:r>
              <a:rPr lang="en-US" altLang="zh-CN" sz="2200" dirty="0"/>
              <a:t>Microsoft </a:t>
            </a:r>
            <a:r>
              <a:rPr lang="zh-CN" altLang="en-US" sz="2200" dirty="0"/>
              <a:t>登录名）。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739A54-38BA-8B56-C7F8-400299EA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18" y="1958212"/>
            <a:ext cx="5814564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60157"/>
      </p:ext>
    </p:extLst>
  </p:cSld>
  <p:clrMapOvr>
    <a:masterClrMapping/>
  </p:clrMapOvr>
  <p:transition spd="slow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F3835A8-E323-F1D4-584A-E9274F66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01" y="2747468"/>
            <a:ext cx="5822185" cy="2729967"/>
          </a:xfrm>
          <a:prstGeom prst="rect">
            <a:avLst/>
          </a:prstGeom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8.6.2 ChatGPT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46F5A4-5252-8B14-15FF-4E8C10F6FB67}"/>
              </a:ext>
            </a:extLst>
          </p:cNvPr>
          <p:cNvSpPr txBox="1"/>
          <p:nvPr/>
        </p:nvSpPr>
        <p:spPr>
          <a:xfrm>
            <a:off x="537881" y="1978027"/>
            <a:ext cx="11373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输入 </a:t>
            </a:r>
            <a:r>
              <a:rPr lang="en-US" altLang="zh-CN" sz="2200" dirty="0"/>
              <a:t>Microsoft </a:t>
            </a:r>
            <a:r>
              <a:rPr lang="zh-CN" altLang="en-US" sz="2200" dirty="0"/>
              <a:t>登录名后，接着点击</a:t>
            </a:r>
            <a:r>
              <a:rPr lang="en-US" altLang="zh-CN" sz="2200" dirty="0"/>
              <a:t>【</a:t>
            </a:r>
            <a:r>
              <a:rPr lang="zh-CN" altLang="en-US" sz="2200" dirty="0"/>
              <a:t>下一步</a:t>
            </a:r>
            <a:r>
              <a:rPr lang="en-US" altLang="zh-CN" sz="2200" dirty="0"/>
              <a:t>】</a:t>
            </a:r>
            <a:r>
              <a:rPr lang="zh-CN" altLang="en-US" sz="2200" dirty="0"/>
              <a:t>按钮，进入输入密码界面。在相应的文本框输入密码后，点击</a:t>
            </a:r>
            <a:r>
              <a:rPr lang="en-US" altLang="zh-CN" sz="2200" dirty="0"/>
              <a:t>【</a:t>
            </a:r>
            <a:r>
              <a:rPr lang="zh-CN" altLang="en-US" sz="2200" dirty="0"/>
              <a:t>登录</a:t>
            </a:r>
            <a:r>
              <a:rPr lang="en-US" altLang="zh-CN" sz="2200" dirty="0"/>
              <a:t>】</a:t>
            </a:r>
            <a:r>
              <a:rPr lang="zh-CN" altLang="en-US" sz="2200" dirty="0"/>
              <a:t>按钮，随后进入如图 所示的等待界面。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5FD249-E6DF-D0C4-FE6B-26C0FB68CAAC}"/>
              </a:ext>
            </a:extLst>
          </p:cNvPr>
          <p:cNvSpPr txBox="1"/>
          <p:nvPr/>
        </p:nvSpPr>
        <p:spPr>
          <a:xfrm>
            <a:off x="473542" y="5477435"/>
            <a:ext cx="11244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该页面表示，刚输入的 </a:t>
            </a:r>
            <a:r>
              <a:rPr lang="en-US" altLang="zh-CN" sz="2200" dirty="0"/>
              <a:t>Microsoft </a:t>
            </a:r>
            <a:r>
              <a:rPr lang="zh-CN" altLang="en-US" sz="2200" dirty="0"/>
              <a:t>登录名已经进入 </a:t>
            </a:r>
            <a:r>
              <a:rPr lang="en-US" altLang="zh-CN" sz="2200" dirty="0"/>
              <a:t>Bing </a:t>
            </a:r>
            <a:r>
              <a:rPr lang="zh-CN" altLang="en-US" sz="2200" dirty="0"/>
              <a:t>的候补名单，这意味着在等待 </a:t>
            </a:r>
            <a:r>
              <a:rPr lang="en-US" altLang="zh-CN" sz="2200" dirty="0"/>
              <a:t>Bing </a:t>
            </a:r>
            <a:r>
              <a:rPr lang="zh-CN" altLang="en-US" sz="2200" dirty="0"/>
              <a:t>官方的审核。这个等待过程一般需要几天时间。</a:t>
            </a:r>
          </a:p>
        </p:txBody>
      </p:sp>
    </p:spTree>
    <p:extLst>
      <p:ext uri="{BB962C8B-B14F-4D97-AF65-F5344CB8AC3E}">
        <p14:creationId xmlns:p14="http://schemas.microsoft.com/office/powerpoint/2010/main" val="1400601365"/>
      </p:ext>
    </p:extLst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8.6.2 ChatGPT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通过审核后。再点击 </a:t>
            </a:r>
            <a:r>
              <a:rPr lang="en-US" altLang="zh-CN" sz="2200" dirty="0"/>
              <a:t>Edge </a:t>
            </a:r>
            <a:r>
              <a:rPr lang="zh-CN" altLang="en-US" sz="2200" dirty="0"/>
              <a:t>浏览器右上角的</a:t>
            </a:r>
            <a:r>
              <a:rPr lang="en-US" altLang="zh-CN" sz="2200" dirty="0"/>
              <a:t>【</a:t>
            </a:r>
            <a:r>
              <a:rPr lang="zh-CN" altLang="en-US" sz="2200" dirty="0"/>
              <a:t>登录</a:t>
            </a:r>
            <a:r>
              <a:rPr lang="en-US" altLang="zh-CN" sz="2200" dirty="0"/>
              <a:t>】</a:t>
            </a:r>
            <a:r>
              <a:rPr lang="zh-CN" altLang="en-US" sz="2200" dirty="0"/>
              <a:t>按钮并按要求输入登录名和密码后，打开如图所示的界面。这表示，我们可以使用 </a:t>
            </a:r>
            <a:r>
              <a:rPr lang="en-US" altLang="zh-CN" sz="2200" dirty="0"/>
              <a:t>Bing</a:t>
            </a:r>
            <a:r>
              <a:rPr lang="zh-CN" altLang="en-US" sz="2200" dirty="0"/>
              <a:t>进行聊天了。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3E19DF-FDB2-7B56-363D-09EAF8CC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18" y="2972655"/>
            <a:ext cx="6293223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4196"/>
      </p:ext>
    </p:extLst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8.6.2 ChatGPT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46F5A4-5252-8B14-15FF-4E8C10F6FB67}"/>
              </a:ext>
            </a:extLst>
          </p:cNvPr>
          <p:cNvSpPr txBox="1"/>
          <p:nvPr/>
        </p:nvSpPr>
        <p:spPr>
          <a:xfrm>
            <a:off x="335806" y="2093361"/>
            <a:ext cx="11373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在页面中点击</a:t>
            </a:r>
            <a:r>
              <a:rPr lang="en-US" altLang="zh-CN" sz="2200" dirty="0"/>
              <a:t>【</a:t>
            </a:r>
            <a:r>
              <a:rPr lang="zh-CN" altLang="en-US" sz="2200" dirty="0"/>
              <a:t>立即聊天</a:t>
            </a:r>
            <a:r>
              <a:rPr lang="en-US" altLang="zh-CN" sz="2200" dirty="0"/>
              <a:t>】</a:t>
            </a:r>
            <a:r>
              <a:rPr lang="zh-CN" altLang="en-US" sz="2200" dirty="0"/>
              <a:t>按钮，这时出现如下图所示的对话界面。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1949BA-585A-AC1E-4CE3-4265F5D2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78" y="2747102"/>
            <a:ext cx="6405322" cy="34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53896"/>
      </p:ext>
    </p:extLst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8.6 ChatGPT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8.6.2 ChatGPT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1864659"/>
            <a:ext cx="11373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这时，在页面底部的文本框中输入相应问题，回车后 </a:t>
            </a:r>
            <a:r>
              <a:rPr lang="en-US" altLang="zh-CN" sz="2200" dirty="0"/>
              <a:t>Bing </a:t>
            </a:r>
            <a:r>
              <a:rPr lang="zh-CN" altLang="en-US" sz="2200" dirty="0"/>
              <a:t>立刻为你生成答案。</a:t>
            </a:r>
            <a:endParaRPr lang="en-US" altLang="zh-CN" sz="2200" dirty="0"/>
          </a:p>
          <a:p>
            <a:r>
              <a:rPr lang="zh-CN" altLang="en-US" sz="2200" b="1" dirty="0"/>
              <a:t>例子</a:t>
            </a:r>
            <a:r>
              <a:rPr lang="zh-CN" altLang="en-US" sz="2200" dirty="0"/>
              <a:t>：在文本输入框中输入问题文本：如何才能学好深度学习？</a:t>
            </a:r>
            <a:r>
              <a:rPr lang="en-US" altLang="zh-CN" sz="2200" dirty="0"/>
              <a:t>Bing </a:t>
            </a:r>
            <a:r>
              <a:rPr lang="zh-CN" altLang="en-US" sz="2200" dirty="0"/>
              <a:t>给出的回答如图所示。从图中可以看到，</a:t>
            </a:r>
            <a:r>
              <a:rPr lang="en-US" altLang="zh-CN" sz="2200" dirty="0"/>
              <a:t>Bing </a:t>
            </a:r>
            <a:r>
              <a:rPr lang="zh-CN" altLang="en-US" sz="2200" dirty="0"/>
              <a:t>的回答已经非常中规中矩了。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80C39C-E1A9-67DC-23B0-C14C58CD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1" y="2972655"/>
            <a:ext cx="6481483" cy="330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88160"/>
      </p:ext>
    </p:extLst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8.7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本章小结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2020083" y="1416985"/>
            <a:ext cx="5925672" cy="4550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本章内容</a:t>
            </a:r>
            <a:endParaRPr lang="en-US" altLang="zh-CN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Seq2Seq</a:t>
            </a:r>
            <a:r>
              <a:rPr lang="zh-CN" altLang="en-US" sz="2800" dirty="0"/>
              <a:t>结构与注意力机制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Transformer</a:t>
            </a:r>
            <a:r>
              <a:rPr lang="zh-CN" altLang="en-US" sz="2800" dirty="0"/>
              <a:t>及其在</a:t>
            </a:r>
            <a:r>
              <a:rPr lang="en-US" altLang="zh-CN" sz="2800" dirty="0"/>
              <a:t>NLP</a:t>
            </a:r>
            <a:r>
              <a:rPr lang="zh-CN" altLang="en-US" sz="2800" dirty="0"/>
              <a:t>中的应用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BERT</a:t>
            </a:r>
            <a:r>
              <a:rPr lang="zh-CN" altLang="en-US" sz="2800" dirty="0"/>
              <a:t>及其在</a:t>
            </a:r>
            <a:r>
              <a:rPr lang="en-US" altLang="zh-CN" sz="2800" dirty="0"/>
              <a:t>NLP</a:t>
            </a:r>
            <a:r>
              <a:rPr lang="zh-CN" altLang="en-US" sz="2800" dirty="0"/>
              <a:t>中的应用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基于</a:t>
            </a:r>
            <a:r>
              <a:rPr lang="en-US" altLang="zh-CN" sz="2800" dirty="0"/>
              <a:t>GPT</a:t>
            </a:r>
            <a:r>
              <a:rPr lang="zh-CN" altLang="en-US" sz="2800" dirty="0"/>
              <a:t>的文本生成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视觉</a:t>
            </a:r>
            <a:r>
              <a:rPr lang="en-US" altLang="zh-CN" sz="2800" dirty="0"/>
              <a:t>Transformer(</a:t>
            </a:r>
            <a:r>
              <a:rPr lang="en-US" altLang="zh-CN" sz="2800" dirty="0" err="1"/>
              <a:t>ViT</a:t>
            </a:r>
            <a:r>
              <a:rPr lang="en-US" altLang="zh-CN" sz="28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ChatGPT</a:t>
            </a:r>
            <a:r>
              <a:rPr lang="zh-CN" altLang="en-US" sz="2800" dirty="0"/>
              <a:t>及其使用方法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006447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657113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/>
              <a:t>深度学习中的注意力机制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200" dirty="0"/>
              <a:t>一是一组权值参数的学习，</a:t>
            </a:r>
            <a:endParaRPr lang="en-US" altLang="zh-CN" sz="22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200" dirty="0"/>
              <a:t>二是基于权值参数的加权求和</a:t>
            </a:r>
            <a:endParaRPr lang="en-US" altLang="zh-CN" sz="2200" dirty="0"/>
          </a:p>
          <a:p>
            <a:pPr algn="l"/>
            <a:r>
              <a:rPr lang="zh-CN" altLang="en-US" sz="2200" b="1" dirty="0"/>
              <a:t>例子</a:t>
            </a:r>
            <a:r>
              <a:rPr lang="zh-CN" altLang="en-US" sz="2200" dirty="0"/>
              <a:t>：假设要研究 </a:t>
            </a:r>
            <a:r>
              <a:rPr lang="en-US" altLang="zh-CN" sz="2200" dirty="0"/>
              <a:t>n </a:t>
            </a:r>
            <a:r>
              <a:rPr lang="zh-CN" altLang="en-US" sz="2200" dirty="0"/>
              <a:t>个元素（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）的“合成”问题。因为每个元素对合成结果有不同程度的影响，可以为每个元素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分别设置一个权重参数</a:t>
            </a:r>
            <a:r>
              <a:rPr lang="en-US" altLang="zh-CN" sz="18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，这些参数便构成了相应的权重向量</a:t>
            </a:r>
            <a:r>
              <a:rPr lang="en-US" altLang="zh-CN" sz="2200" dirty="0"/>
              <a:t>(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，这些权重参是可学习的。通过训练，使得关键元素的权重参数比较大，而非关键元素的权重参数比较小（甚至为 </a:t>
            </a:r>
            <a:r>
              <a:rPr lang="en-US" altLang="zh-CN" sz="2200" dirty="0"/>
              <a:t>0</a:t>
            </a:r>
            <a:r>
              <a:rPr lang="zh-CN" altLang="en-US" sz="2200" dirty="0"/>
              <a:t>）。这样，通过加权求和：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 + 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 +…+ </a:t>
            </a:r>
            <a:r>
              <a:rPr lang="en-US" altLang="zh-CN" sz="24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n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，便得到它们有效的合成结果 </a:t>
            </a:r>
            <a:r>
              <a:rPr lang="en-US" altLang="zh-CN" sz="2200" dirty="0"/>
              <a:t>y</a:t>
            </a:r>
            <a:r>
              <a:rPr lang="zh-CN" altLang="en-US" sz="2200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F60A4C-686C-AD46-C067-9E37CF282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0" y="2236355"/>
            <a:ext cx="4502911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669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2384612"/>
            <a:ext cx="11373594" cy="25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/>
              <a:t>注意力机制的表示</a:t>
            </a:r>
            <a:r>
              <a:rPr lang="zh-CN" altLang="en-US" sz="2200" dirty="0"/>
              <a:t>：在深度学习中，为计算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，输入序列中的每个元素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通常被视为由键（</a:t>
            </a:r>
            <a:r>
              <a:rPr lang="en-US" altLang="zh-CN" sz="2200" dirty="0"/>
              <a:t>Key</a:t>
            </a:r>
            <a:r>
              <a:rPr lang="zh-CN" altLang="en-US" sz="2200" dirty="0"/>
              <a:t>）和值（</a:t>
            </a:r>
            <a:r>
              <a:rPr lang="en-US" altLang="zh-CN" sz="2200" dirty="0"/>
              <a:t>Value</a:t>
            </a:r>
            <a:r>
              <a:rPr lang="zh-CN" altLang="en-US" sz="2200" dirty="0"/>
              <a:t>）两部分组成，分别表示为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V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。其中，键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可以定义为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的特征向量，如词嵌入向量等；值 </a:t>
            </a:r>
            <a:r>
              <a:rPr lang="en-US" altLang="zh-CN" sz="2200" dirty="0" err="1"/>
              <a:t>V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可定义为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在进入计算单元处理后产生的输出等。在训练过程中，对于目标序列中的元素 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t</a:t>
            </a:r>
            <a:r>
              <a:rPr lang="zh-CN" altLang="en-US" sz="2200" dirty="0"/>
              <a:t>一般视为查询（</a:t>
            </a:r>
            <a:r>
              <a:rPr lang="en-US" altLang="zh-CN" sz="2200" dirty="0"/>
              <a:t>Query</a:t>
            </a:r>
            <a:r>
              <a:rPr lang="zh-CN" altLang="en-US" sz="2200" dirty="0"/>
              <a:t>），用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表示。首先计算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与各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的相似度，记为 </a:t>
            </a:r>
            <a:r>
              <a:rPr lang="en-US" altLang="zh-CN" sz="2200" dirty="0"/>
              <a:t>s(Q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)</a:t>
            </a:r>
            <a:r>
              <a:rPr lang="zh-CN" altLang="en-US" sz="2200" dirty="0"/>
              <a:t>，其中 </a:t>
            </a:r>
            <a:r>
              <a:rPr lang="en-US" altLang="zh-CN" sz="2200" dirty="0"/>
              <a:t>j = 1,2,…,n</a:t>
            </a:r>
            <a:r>
              <a:rPr lang="zh-CN" altLang="en-US" sz="2200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1382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1FFB7B-E056-9EA0-6C0B-45797C7323BF}"/>
                  </a:ext>
                </a:extLst>
              </p:cNvPr>
              <p:cNvSpPr txBox="1"/>
              <p:nvPr/>
            </p:nvSpPr>
            <p:spPr>
              <a:xfrm>
                <a:off x="409203" y="1926084"/>
                <a:ext cx="11373594" cy="385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/>
                  <a:t>相似度 </a:t>
                </a:r>
                <a:r>
                  <a:rPr lang="en-US" altLang="zh-CN" sz="2200" b="1" dirty="0"/>
                  <a:t>s(Q</a:t>
                </a:r>
                <a:r>
                  <a:rPr lang="en-US" altLang="zh-CN" sz="2200" b="1" baseline="-25000" dirty="0"/>
                  <a:t>t</a:t>
                </a:r>
                <a:r>
                  <a:rPr lang="en-US" altLang="zh-CN" sz="2200" b="1" dirty="0"/>
                  <a:t>, </a:t>
                </a:r>
                <a:r>
                  <a:rPr lang="en-US" altLang="zh-CN" sz="2200" b="1" dirty="0" err="1"/>
                  <a:t>K</a:t>
                </a:r>
                <a:r>
                  <a:rPr lang="en-US" altLang="zh-CN" sz="2200" b="1" baseline="-25000" dirty="0" err="1"/>
                  <a:t>j</a:t>
                </a:r>
                <a:r>
                  <a:rPr lang="en-US" altLang="zh-CN" sz="2200" b="1" dirty="0"/>
                  <a:t>)</a:t>
                </a:r>
                <a:r>
                  <a:rPr lang="zh-CN" altLang="en-US" sz="2200" b="1" dirty="0"/>
                  <a:t>的计算方法</a:t>
                </a:r>
                <a:r>
                  <a:rPr lang="zh-CN" altLang="en-US" sz="2200" dirty="0"/>
                  <a:t>：</a:t>
                </a:r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其中，</a:t>
                </a:r>
                <a:r>
                  <a:rPr lang="en-US" altLang="zh-CN" sz="2200" dirty="0"/>
                  <a:t>Q</a:t>
                </a:r>
                <a:r>
                  <a:rPr lang="en-US" altLang="zh-CN" sz="2200" baseline="-25000" dirty="0"/>
                  <a:t>t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表示在时间步</a:t>
                </a:r>
                <a:r>
                  <a:rPr lang="en-US" altLang="zh-CN" sz="2200" dirty="0"/>
                  <a:t>t </a:t>
                </a:r>
                <a:r>
                  <a:rPr lang="zh-CN" altLang="en-US" sz="2200" dirty="0"/>
                  <a:t>向解码器输入的查询（元素），“</a:t>
                </a:r>
                <a:r>
                  <a:rPr lang="en-US" altLang="zh-CN" sz="2200" dirty="0"/>
                  <a:t>[]”</a:t>
                </a:r>
                <a:r>
                  <a:rPr lang="zh-CN" altLang="en-US" sz="2200" dirty="0"/>
                  <a:t>表示张量拼接，“</a:t>
                </a:r>
                <a:r>
                  <a:rPr lang="en-US" altLang="zh-CN" sz="2200" dirty="0"/>
                  <a:t>T</a:t>
                </a:r>
                <a:r>
                  <a:rPr lang="zh-CN" altLang="en-US" sz="2200" dirty="0"/>
                  <a:t>”表示矩阵转置，</a:t>
                </a:r>
                <a:r>
                  <a:rPr lang="en-US" altLang="zh-CN" sz="2200" dirty="0"/>
                  <a:t>d </a:t>
                </a:r>
                <a:r>
                  <a:rPr lang="zh-CN" altLang="en-US" sz="2200" dirty="0"/>
                  <a:t>为向量的长度；“ </a:t>
                </a:r>
                <a:r>
                  <a:rPr lang="en-US" altLang="zh-CN" sz="2200" dirty="0"/>
                  <a:t>·</a:t>
                </a:r>
                <a:r>
                  <a:rPr lang="zh-CN" altLang="en-US" sz="2200" dirty="0"/>
                  <a:t> ”在第一和第二条公式中表示矩阵相乘，在第三和第四条中表示向量之间的点积，第四条公式中除以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zh-CN" altLang="en-US" sz="2200" dirty="0"/>
                  <a:t>的目的是为了避免因为向量长度过大而导致点积结果过大。注意，公式中 </a:t>
                </a:r>
                <a:r>
                  <a:rPr lang="en-US" altLang="zh-CN" sz="2200" dirty="0"/>
                  <a:t>V </a:t>
                </a:r>
                <a:r>
                  <a:rPr lang="zh-CN" altLang="en-US" sz="2200" dirty="0"/>
                  <a:t>和 </a:t>
                </a:r>
                <a:r>
                  <a:rPr lang="en-US" altLang="zh-CN" sz="2200" dirty="0"/>
                  <a:t>W </a:t>
                </a:r>
                <a:r>
                  <a:rPr lang="zh-CN" altLang="en-US" sz="2200" dirty="0"/>
                  <a:t>均为待学习的权重参数矩阵，它们实际上就是相应的全连接网络层参数。缩放点积就是著名的 </a:t>
                </a:r>
                <a:r>
                  <a:rPr lang="en-US" altLang="zh-CN" sz="2200" dirty="0"/>
                  <a:t>Transformer </a:t>
                </a:r>
                <a:r>
                  <a:rPr lang="zh-CN" altLang="en-US" sz="2200" dirty="0"/>
                  <a:t>框架的注意力计算机制。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1FFB7B-E056-9EA0-6C0B-45797C73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" y="1926084"/>
                <a:ext cx="11373594" cy="3851760"/>
              </a:xfrm>
              <a:prstGeom prst="rect">
                <a:avLst/>
              </a:prstGeom>
              <a:blipFill>
                <a:blip r:embed="rId3"/>
                <a:stretch>
                  <a:fillRect l="-697" t="-1108" b="-2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35F3AA-F014-B5C9-128C-663623C5C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69" y="2350331"/>
            <a:ext cx="5915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013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761985" y="2180956"/>
            <a:ext cx="10668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在计算 </a:t>
            </a:r>
            <a:r>
              <a:rPr lang="en-US" altLang="zh-CN" sz="2200" dirty="0"/>
              <a:t>s(Qt, </a:t>
            </a:r>
            <a:r>
              <a:rPr lang="en-US" altLang="zh-CN" sz="2200" dirty="0" err="1"/>
              <a:t>Kj</a:t>
            </a:r>
            <a:r>
              <a:rPr lang="en-US" altLang="zh-CN" sz="2200" dirty="0"/>
              <a:t>)</a:t>
            </a:r>
            <a:r>
              <a:rPr lang="zh-CN" altLang="en-US" sz="2200" dirty="0"/>
              <a:t>之后，再对其进行 </a:t>
            </a:r>
            <a:r>
              <a:rPr lang="en-US" altLang="zh-CN" sz="2200" dirty="0" err="1"/>
              <a:t>softmax</a:t>
            </a:r>
            <a:r>
              <a:rPr lang="en-US" altLang="zh-CN" sz="2200" dirty="0"/>
              <a:t> </a:t>
            </a:r>
            <a:r>
              <a:rPr lang="zh-CN" altLang="en-US" sz="2200" dirty="0"/>
              <a:t>归一化（即概率归一化），得到权重向量。</a:t>
            </a:r>
            <a:r>
              <a:rPr lang="zh-CN" altLang="en-US" sz="2200" b="1" dirty="0"/>
              <a:t>归一化计算</a:t>
            </a:r>
            <a:r>
              <a:rPr lang="zh-CN" altLang="en-US" sz="2200" dirty="0"/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B601F5-ED10-7F90-2BFE-099A2DC06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103" y="3055558"/>
            <a:ext cx="4210050" cy="5905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4C5D54-5D88-7345-F9F0-6B4D38962A69}"/>
              </a:ext>
            </a:extLst>
          </p:cNvPr>
          <p:cNvSpPr txBox="1"/>
          <p:nvPr/>
        </p:nvSpPr>
        <p:spPr>
          <a:xfrm>
            <a:off x="761985" y="3751269"/>
            <a:ext cx="10668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其中，</a:t>
            </a:r>
            <a:r>
              <a:rPr lang="en-US" altLang="zh-CN" sz="2200" dirty="0"/>
              <a:t>m </a:t>
            </a:r>
            <a:r>
              <a:rPr lang="zh-CN" altLang="en-US" sz="2200" dirty="0"/>
              <a:t>为输出序列的长度，</a:t>
            </a:r>
            <a:r>
              <a:rPr lang="en-US" altLang="zh-CN" sz="2200" dirty="0"/>
              <a:t>n </a:t>
            </a:r>
            <a:r>
              <a:rPr lang="zh-CN" altLang="en-US" sz="2200" dirty="0"/>
              <a:t>为输入序列的长度。计算结果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tj</a:t>
            </a:r>
            <a:r>
              <a:rPr lang="zh-CN" altLang="en-US" sz="2200" dirty="0"/>
              <a:t>是一实数值，</a:t>
            </a:r>
            <a:r>
              <a:rPr lang="en-US" altLang="zh-CN" sz="2200" dirty="0"/>
              <a:t>(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t1</a:t>
            </a:r>
            <a:r>
              <a:rPr lang="en-US" altLang="zh-CN" sz="2200" dirty="0"/>
              <a:t>, 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t2</a:t>
            </a:r>
            <a:r>
              <a:rPr lang="en-US" altLang="zh-CN" sz="2200" dirty="0"/>
              <a:t>, …, 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tn</a:t>
            </a:r>
            <a:r>
              <a:rPr lang="en-US" altLang="zh-CN" sz="2200" dirty="0"/>
              <a:t>)</a:t>
            </a:r>
            <a:r>
              <a:rPr lang="zh-CN" altLang="en-US" sz="2200" dirty="0"/>
              <a:t>为一个权重向量。 接着，利用 </a:t>
            </a:r>
            <a:r>
              <a:rPr lang="en-US" altLang="zh-CN" sz="2200" dirty="0" err="1"/>
              <a:t>softmax</a:t>
            </a:r>
            <a:r>
              <a:rPr lang="en-US" altLang="zh-CN" sz="2200" dirty="0"/>
              <a:t> </a:t>
            </a:r>
            <a:r>
              <a:rPr lang="zh-CN" altLang="en-US" sz="2200" dirty="0"/>
              <a:t>归一化的权重向量</a:t>
            </a:r>
            <a:r>
              <a:rPr lang="en-US" altLang="zh-CN" sz="2200" dirty="0"/>
              <a:t>(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t1</a:t>
            </a:r>
            <a:r>
              <a:rPr lang="en-US" altLang="zh-CN" sz="2200" dirty="0"/>
              <a:t>, 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t2</a:t>
            </a:r>
            <a:r>
              <a:rPr lang="en-US" altLang="zh-CN" sz="2200" dirty="0"/>
              <a:t>, …, 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tn</a:t>
            </a:r>
            <a:r>
              <a:rPr lang="en-US" altLang="zh-CN" sz="2200" dirty="0"/>
              <a:t>)</a:t>
            </a:r>
            <a:r>
              <a:rPr lang="zh-CN" altLang="en-US" sz="2200" dirty="0"/>
              <a:t>来计算查询 </a:t>
            </a:r>
            <a:r>
              <a:rPr lang="en-US" altLang="zh-CN" sz="2200" dirty="0"/>
              <a:t>Qt </a:t>
            </a:r>
            <a:r>
              <a:rPr lang="zh-CN" altLang="en-US" sz="2200" dirty="0"/>
              <a:t>关于输入序列 </a:t>
            </a:r>
            <a:r>
              <a:rPr lang="en-US" altLang="zh-CN" sz="2200" dirty="0"/>
              <a:t>S </a:t>
            </a:r>
            <a:r>
              <a:rPr lang="zh-CN" altLang="en-US" sz="2200" dirty="0"/>
              <a:t>的注意力向量。</a:t>
            </a:r>
            <a:endParaRPr lang="en-US" altLang="zh-CN" sz="2200" dirty="0"/>
          </a:p>
          <a:p>
            <a:r>
              <a:rPr lang="zh-CN" altLang="en-US" sz="2200" b="1" dirty="0"/>
              <a:t>注意力向量计算</a:t>
            </a:r>
            <a:r>
              <a:rPr lang="zh-CN" altLang="en-US" sz="2200" dirty="0"/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DC6474-A1B4-CB59-CE9C-4BA0A9497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578" y="5034927"/>
            <a:ext cx="3467100" cy="5484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761985" y="5522259"/>
            <a:ext cx="8866095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/>
              <a:t>其中，</a:t>
            </a:r>
            <a:r>
              <a:rPr lang="en-US" altLang="zh-CN" sz="2200" dirty="0"/>
              <a:t>S </a:t>
            </a:r>
            <a:r>
              <a:rPr lang="zh-CN" altLang="en-US" sz="2200" dirty="0"/>
              <a:t>为输入序列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,…,</a:t>
            </a:r>
            <a:r>
              <a:rPr lang="zh-CN" altLang="en-US" sz="2200" dirty="0"/>
              <a:t>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628608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4477316"/>
            <a:ext cx="11373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图</a:t>
            </a:r>
            <a:r>
              <a:rPr lang="en-US" altLang="zh-CN" sz="2200" dirty="0"/>
              <a:t>8-3</a:t>
            </a:r>
            <a:r>
              <a:rPr lang="zh-CN" altLang="en-US" sz="2200" dirty="0"/>
              <a:t>中，每个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可以视为一个由序键值对</a:t>
            </a:r>
            <a:r>
              <a:rPr lang="en-US" altLang="zh-CN" sz="2200" dirty="0"/>
              <a:t>&lt;K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, V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&gt;</a:t>
            </a:r>
            <a:r>
              <a:rPr lang="zh-CN" altLang="en-US" sz="2200" dirty="0"/>
              <a:t>构成，其中 </a:t>
            </a:r>
            <a:r>
              <a:rPr lang="en-US" altLang="zh-CN" sz="2200" dirty="0"/>
              <a:t>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可以表示输入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的特 征向量，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表示在处理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i</a:t>
            </a:r>
            <a:r>
              <a:rPr lang="zh-CN" altLang="en-US" sz="2200" dirty="0"/>
              <a:t>后产生的输出，这主要是在编码过程中完成。实际上，在很多情况下，</a:t>
            </a:r>
            <a:r>
              <a:rPr lang="en-US" altLang="zh-CN" sz="2200" dirty="0"/>
              <a:t>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</a:t>
            </a:r>
            <a:r>
              <a:rPr lang="zh-CN" altLang="en-US" sz="2200" dirty="0"/>
              <a:t>二者是相等的。在解码过程中，在时间步 </a:t>
            </a:r>
            <a:r>
              <a:rPr lang="en-US" altLang="zh-CN" sz="2200" dirty="0"/>
              <a:t>t </a:t>
            </a:r>
            <a:r>
              <a:rPr lang="zh-CN" altLang="en-US" sz="2200" dirty="0"/>
              <a:t>的输入 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 </a:t>
            </a:r>
            <a:r>
              <a:rPr lang="zh-CN" altLang="en-US" sz="2200" dirty="0"/>
              <a:t>相当于一个查询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7C2FA8-608E-1957-0168-D95B71832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42" y="2031579"/>
            <a:ext cx="4800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589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75129" y="1860579"/>
            <a:ext cx="1130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利用注意力向量 </a:t>
            </a:r>
            <a:r>
              <a:rPr lang="en-US" altLang="zh-CN" sz="2200" dirty="0" err="1"/>
              <a:t>Att</a:t>
            </a:r>
            <a:r>
              <a:rPr lang="en-US" altLang="zh-CN" sz="2200" dirty="0"/>
              <a:t>(Q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, S)</a:t>
            </a:r>
            <a:r>
              <a:rPr lang="zh-CN" altLang="en-US" sz="2200" dirty="0"/>
              <a:t>，可进一步构造循环神经网络的隐层输入，例如跟时间步 </a:t>
            </a:r>
            <a:r>
              <a:rPr lang="en-US" altLang="zh-CN" sz="2200" dirty="0"/>
              <a:t>t </a:t>
            </a:r>
            <a:r>
              <a:rPr lang="zh-CN" altLang="en-US" sz="2200" dirty="0"/>
              <a:t>输入的查询编码进行拼接，然后再做线性变换等，表示如下：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283E70-5310-C0AA-A385-5A1F0B6FC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09" y="2735005"/>
            <a:ext cx="3048000" cy="571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2BD6FB-1C13-5C62-94CD-73868FFE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777" y="3807278"/>
            <a:ext cx="3752850" cy="561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809845-5B8D-CAEC-8AEB-71EE0CF61B78}"/>
              </a:ext>
            </a:extLst>
          </p:cNvPr>
          <p:cNvSpPr txBox="1"/>
          <p:nvPr/>
        </p:nvSpPr>
        <p:spPr>
          <a:xfrm>
            <a:off x="493057" y="3244427"/>
            <a:ext cx="11307668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/>
              <a:t>最后，送入循环神经网络，产生下一个元素的概率分布：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EA49B3-7595-4880-612C-F46F53125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223" y="5722223"/>
            <a:ext cx="3457575" cy="65722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4AE4A27-4376-E0CB-3164-7891EDF73EA5}"/>
              </a:ext>
            </a:extLst>
          </p:cNvPr>
          <p:cNvSpPr txBox="1"/>
          <p:nvPr/>
        </p:nvSpPr>
        <p:spPr>
          <a:xfrm>
            <a:off x="475128" y="4275673"/>
            <a:ext cx="11307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进而，利用 </a:t>
            </a:r>
            <a:r>
              <a:rPr lang="en-US" altLang="zh-CN" sz="2200" dirty="0"/>
              <a:t>p(Q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| Q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Q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Q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, S)</a:t>
            </a:r>
            <a:r>
              <a:rPr lang="zh-CN" altLang="en-US" sz="2200" dirty="0"/>
              <a:t>计算损失函数值，不断优化网络参数。 在测试阶段，将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替换为 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i</a:t>
            </a:r>
            <a:r>
              <a:rPr lang="zh-CN" altLang="en-US" sz="2200" dirty="0"/>
              <a:t>，得到下列表达式：其中，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y</a:t>
            </a:r>
            <a:r>
              <a:rPr lang="en-US" altLang="zh-CN" sz="2200" baseline="-25000" dirty="0"/>
              <a:t>t-1 </a:t>
            </a:r>
            <a:r>
              <a:rPr lang="zh-CN" altLang="en-US" sz="2200" dirty="0"/>
              <a:t>表示已经生成的由 </a:t>
            </a:r>
            <a:r>
              <a:rPr lang="en-US" altLang="zh-CN" sz="2200" dirty="0"/>
              <a:t>t-1 </a:t>
            </a:r>
            <a:r>
              <a:rPr lang="zh-CN" altLang="en-US" sz="2200" dirty="0"/>
              <a:t>个元素构成的序列，</a:t>
            </a:r>
            <a:r>
              <a:rPr lang="en-US" altLang="zh-CN" sz="2200" dirty="0" err="1"/>
              <a:t>rnn</a:t>
            </a:r>
            <a:r>
              <a:rPr lang="en-US" altLang="zh-CN" sz="2200" dirty="0"/>
              <a:t>(y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, h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)</a:t>
            </a:r>
            <a:r>
              <a:rPr lang="zh-CN" altLang="en-US" sz="2200" dirty="0"/>
              <a:t>表示利用 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t-1</a:t>
            </a:r>
            <a:r>
              <a:rPr lang="zh-CN" altLang="en-US" sz="2200" dirty="0"/>
              <a:t>和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 </a:t>
            </a:r>
            <a:r>
              <a:rPr lang="zh-CN" altLang="en-US" sz="2200" dirty="0"/>
              <a:t>来生成第 </a:t>
            </a:r>
            <a:r>
              <a:rPr lang="en-US" altLang="zh-CN" sz="2200" dirty="0"/>
              <a:t>t </a:t>
            </a:r>
            <a:r>
              <a:rPr lang="zh-CN" altLang="en-US" sz="2200" dirty="0"/>
              <a:t>个元素的概率分布 </a:t>
            </a:r>
            <a:r>
              <a:rPr lang="en-US" altLang="zh-CN" sz="2200" dirty="0"/>
              <a:t>p(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 | 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y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, S)</a:t>
            </a:r>
            <a:r>
              <a:rPr lang="zh-CN" altLang="en-US" sz="2200" dirty="0"/>
              <a:t>，以此确定第 </a:t>
            </a:r>
            <a:r>
              <a:rPr lang="en-US" altLang="zh-CN" sz="2200" dirty="0"/>
              <a:t>t </a:t>
            </a:r>
            <a:r>
              <a:rPr lang="zh-CN" altLang="en-US" sz="2200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15776888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08752"/>
            <a:ext cx="11373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按照一般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结构，对给定的一个源句子，网络模型先对源句子进行编码，形成语义向量，然后再对该语义向量进行解码，形成目标句子。假设给定的英文源句子是“</a:t>
            </a:r>
            <a:r>
              <a:rPr lang="en-US" altLang="zh-CN" sz="2200" dirty="0"/>
              <a:t>I went to the game yesterday”</a:t>
            </a:r>
            <a:r>
              <a:rPr lang="zh-CN" altLang="en-US" sz="2200" dirty="0"/>
              <a:t>，并假设该句子被编码器编码为一个有固定长度的语义向量 </a:t>
            </a:r>
            <a:r>
              <a:rPr lang="en-US" altLang="zh-CN" sz="2200" dirty="0"/>
              <a:t>C</a:t>
            </a:r>
            <a:r>
              <a:rPr lang="zh-CN" altLang="en-US" sz="2200" dirty="0"/>
              <a:t>，即 </a:t>
            </a:r>
            <a:r>
              <a:rPr lang="en-US" altLang="zh-CN" sz="2200" dirty="0"/>
              <a:t>C </a:t>
            </a:r>
            <a:r>
              <a:rPr lang="zh-CN" altLang="en-US" sz="2200" dirty="0"/>
              <a:t>被假定包含了这个句子的全部语义信息。然后，利用 </a:t>
            </a:r>
            <a:r>
              <a:rPr lang="en-US" altLang="zh-CN" sz="2200" dirty="0"/>
              <a:t>C </a:t>
            </a:r>
            <a:r>
              <a:rPr lang="zh-CN" altLang="en-US" sz="2200" dirty="0"/>
              <a:t>来生成中文目标句子“我昨天去参加比赛”中的每一个词，即每一个词的生成都利用同一个 </a:t>
            </a:r>
            <a:r>
              <a:rPr lang="en-US" altLang="zh-CN" sz="2200" dirty="0"/>
              <a:t>C</a:t>
            </a:r>
            <a:r>
              <a:rPr lang="zh-CN" altLang="en-US" sz="2200" dirty="0"/>
              <a:t>。这个翻译过程是没有运用注意力机制的，可表示如图 </a:t>
            </a:r>
            <a:r>
              <a:rPr lang="en-US" altLang="zh-CN" sz="2200" dirty="0"/>
              <a:t>8-4 </a:t>
            </a:r>
            <a:r>
              <a:rPr lang="zh-CN" altLang="en-US" sz="2200" dirty="0"/>
              <a:t>所示：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3601721-B953-4A47-CC39-68907FFAD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20" y="4160642"/>
            <a:ext cx="661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372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72894"/>
            <a:ext cx="11373594" cy="46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Seq2Seq </a:t>
            </a:r>
            <a:r>
              <a:rPr lang="zh-CN" altLang="en-US" sz="2200" b="1" dirty="0"/>
              <a:t>结构的缺陷（无注意力机制）</a:t>
            </a:r>
            <a:r>
              <a:rPr lang="zh-CN" altLang="en-US" sz="2200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）根据神经网络的特点，源句子中越在前面的单词，对形成 </a:t>
            </a:r>
            <a:r>
              <a:rPr lang="en-US" altLang="zh-CN" sz="2200" dirty="0"/>
              <a:t>C </a:t>
            </a:r>
            <a:r>
              <a:rPr lang="zh-CN" altLang="en-US" sz="2200" dirty="0"/>
              <a:t>的影响就越小；如果源句子过长，那么源句子前面的单词的语义信息几乎就没有被编码到 </a:t>
            </a:r>
            <a:r>
              <a:rPr lang="en-US" altLang="zh-CN" sz="2200" dirty="0"/>
              <a:t>C </a:t>
            </a:r>
            <a:r>
              <a:rPr lang="zh-CN" altLang="en-US" sz="2200" dirty="0"/>
              <a:t>当中，因而后面解码器就很难翻译出前面的单词的语义。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）当解码器生成中文目标句子中的每一个词时，都利用同一个 </a:t>
            </a:r>
            <a:r>
              <a:rPr lang="en-US" altLang="zh-CN" sz="2200" dirty="0"/>
              <a:t>C</a:t>
            </a:r>
            <a:r>
              <a:rPr lang="zh-CN" altLang="en-US" sz="2200" dirty="0"/>
              <a:t>；这意味着，不管生成哪个词，都按照同一信息量使用源句子中的每个单词，这显然不合理。例如，在生成“去”的时候，显然“</a:t>
            </a:r>
            <a:r>
              <a:rPr lang="en-US" altLang="zh-CN" sz="2200" dirty="0"/>
              <a:t>went”</a:t>
            </a:r>
            <a:r>
              <a:rPr lang="zh-CN" altLang="en-US" sz="2200" dirty="0"/>
              <a:t>和“</a:t>
            </a:r>
            <a:r>
              <a:rPr lang="en-US" altLang="zh-CN" sz="2200" dirty="0"/>
              <a:t>to” </a:t>
            </a:r>
            <a:r>
              <a:rPr lang="zh-CN" altLang="en-US" sz="2200" dirty="0"/>
              <a:t>的作用是最大的，但这种模型未能考虑到这个情况。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）不管多长的句子，都将其包含的信息压缩到 </a:t>
            </a:r>
            <a:r>
              <a:rPr lang="en-US" altLang="zh-CN" sz="2200" dirty="0"/>
              <a:t>C </a:t>
            </a:r>
            <a:r>
              <a:rPr lang="zh-CN" altLang="en-US" sz="2200" dirty="0"/>
              <a:t>当中，这使得这个 </a:t>
            </a:r>
            <a:r>
              <a:rPr lang="en-US" altLang="zh-CN" sz="2200" dirty="0"/>
              <a:t>C </a:t>
            </a:r>
            <a:r>
              <a:rPr lang="zh-CN" altLang="en-US" sz="2200" dirty="0"/>
              <a:t>可能难以装载过多的信息，从而解码器难以翻译源句子的含义。这属于信息过载问题。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212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E66C8F-DEE3-4976-B2CB-5D8DBCD64073}"/>
              </a:ext>
            </a:extLst>
          </p:cNvPr>
          <p:cNvSpPr/>
          <p:nvPr/>
        </p:nvSpPr>
        <p:spPr>
          <a:xfrm>
            <a:off x="1524000" y="5010561"/>
            <a:ext cx="10444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教材：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蒙祖强，欧元汉 编著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深度学习理论与应用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清华大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学出版社，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书号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978-7-302-63508-6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763661-D098-48CD-96FB-579D637B02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558800" y="279486"/>
            <a:ext cx="3236706" cy="4635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1412C1-CC05-4709-A5D7-B62A6D399976}"/>
              </a:ext>
            </a:extLst>
          </p:cNvPr>
          <p:cNvSpPr/>
          <p:nvPr/>
        </p:nvSpPr>
        <p:spPr>
          <a:xfrm>
            <a:off x="4286809" y="1775907"/>
            <a:ext cx="7708528" cy="233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教学大纲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：提供面向教育工程认证的教学大纲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教学PPT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：提供课堂教学用的PPT课件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提供教材涉及的全部源代码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提供教材示例、案例用到的全部数据集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CC5941-FF0E-4E37-825A-02327ECA5B13}"/>
              </a:ext>
            </a:extLst>
          </p:cNvPr>
          <p:cNvSpPr/>
          <p:nvPr/>
        </p:nvSpPr>
        <p:spPr>
          <a:xfrm>
            <a:off x="3998706" y="4169760"/>
            <a:ext cx="8172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获取教学资源：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http://www.tup.tsinghua.edu.cn/booksCenter/book_09988101.html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59CB01-0C87-4D19-AAA6-C237B88D21DA}"/>
              </a:ext>
            </a:extLst>
          </p:cNvPr>
          <p:cNvSpPr/>
          <p:nvPr/>
        </p:nvSpPr>
        <p:spPr>
          <a:xfrm>
            <a:off x="4714540" y="321731"/>
            <a:ext cx="2557110" cy="9848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    材</a:t>
            </a:r>
            <a:endParaRPr lang="zh-CN" altLang="en-US" sz="5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4D2472-D4D7-415B-910B-01EBD35DC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191" y="299446"/>
            <a:ext cx="1007170" cy="100717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36A929C-608E-4BC8-AD58-A1898FEC08CD}"/>
              </a:ext>
            </a:extLst>
          </p:cNvPr>
          <p:cNvSpPr/>
          <p:nvPr/>
        </p:nvSpPr>
        <p:spPr>
          <a:xfrm>
            <a:off x="9767640" y="290953"/>
            <a:ext cx="1206071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</a:rPr>
              <a:t>全国各大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书店网店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均有销售</a:t>
            </a:r>
          </a:p>
        </p:txBody>
      </p:sp>
    </p:spTree>
    <p:extLst>
      <p:ext uri="{BB962C8B-B14F-4D97-AF65-F5344CB8AC3E}">
        <p14:creationId xmlns:p14="http://schemas.microsoft.com/office/powerpoint/2010/main" val="340157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61686"/>
            <a:ext cx="11373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Seq2Seq </a:t>
            </a:r>
            <a:r>
              <a:rPr lang="zh-CN" altLang="en-US" sz="2200" b="1" dirty="0"/>
              <a:t>结构（含注意力机制）</a:t>
            </a:r>
            <a:r>
              <a:rPr lang="zh-CN" altLang="en-US" sz="2200" dirty="0"/>
              <a:t>：图 </a:t>
            </a:r>
            <a:r>
              <a:rPr lang="en-US" altLang="zh-CN" sz="2200" dirty="0"/>
              <a:t>8-5 </a:t>
            </a:r>
            <a:r>
              <a:rPr lang="zh-CN" altLang="en-US" sz="2200" dirty="0"/>
              <a:t>展示了在时间步 </a:t>
            </a:r>
            <a:r>
              <a:rPr lang="en-US" altLang="zh-CN" sz="2200" dirty="0"/>
              <a:t>t=3 </a:t>
            </a:r>
            <a:r>
              <a:rPr lang="zh-CN" altLang="en-US" sz="2200" dirty="0"/>
              <a:t>时生成“去”的情况。其中，假设学习到的参数向量为</a:t>
            </a:r>
            <a:r>
              <a:rPr lang="en-US" altLang="zh-CN" sz="2200" dirty="0"/>
              <a:t>[0.0, 0.7, 0.3, 0.0, 0.0, 0.0]</a:t>
            </a:r>
            <a:r>
              <a:rPr lang="zh-CN" altLang="en-US" sz="2200" dirty="0"/>
              <a:t>，由此生成语义向量 </a:t>
            </a:r>
            <a:r>
              <a:rPr lang="en-US" altLang="zh-CN" sz="2200" dirty="0"/>
              <a:t>C3</a:t>
            </a:r>
            <a:r>
              <a:rPr lang="zh-CN" altLang="en-US" sz="2200" dirty="0"/>
              <a:t>，进而生成“去”。这意味着在生成“去”时，主要使用了单词“</a:t>
            </a:r>
            <a:r>
              <a:rPr lang="en-US" altLang="zh-CN" sz="2200" dirty="0"/>
              <a:t>went”</a:t>
            </a:r>
            <a:r>
              <a:rPr lang="zh-CN" altLang="en-US" sz="2200" dirty="0"/>
              <a:t>，其次是“</a:t>
            </a:r>
            <a:r>
              <a:rPr lang="en-US" altLang="zh-CN" sz="2200" dirty="0"/>
              <a:t>to”</a:t>
            </a:r>
            <a:r>
              <a:rPr lang="zh-CN" altLang="en-US" sz="2200" dirty="0"/>
              <a:t>，而其他单词几乎可以忽略；生成不同的词，所使用的语义向量是不一样的，因而涉及的单词也不同，而且也只有少数的几个单词。这样，不管源句有多长，对生成结果的影响都不大。从这些分析可以看出，注意力机制可以较好解决前面提出的三个问题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75FB5F-F762-1A95-E8D2-3250869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05" y="3656108"/>
            <a:ext cx="6600375" cy="26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794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AC468E-8206-649C-8D40-96AF6A2BB4FB}"/>
              </a:ext>
            </a:extLst>
          </p:cNvPr>
          <p:cNvSpPr txBox="1"/>
          <p:nvPr/>
        </p:nvSpPr>
        <p:spPr>
          <a:xfrm>
            <a:off x="335806" y="1888097"/>
            <a:ext cx="103394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8.2】</a:t>
            </a:r>
            <a:r>
              <a:rPr lang="zh-CN" altLang="en-US" sz="2200" dirty="0"/>
              <a:t>改写例 </a:t>
            </a:r>
            <a:r>
              <a:rPr lang="en-US" altLang="zh-CN" sz="2200" dirty="0"/>
              <a:t>8.1 </a:t>
            </a:r>
            <a:r>
              <a:rPr lang="zh-CN" altLang="en-US" sz="2200" dirty="0"/>
              <a:t>中的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结构模型，将注意力机制运用于该翻译任务。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AttnDecoderRNN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super(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AttnDecoderRNN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self).__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定义嵌入层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第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次拼接用到的全连接层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self.attention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* 2, MAX_LENGTH)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第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次拼接用到的全连接层 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self.attention_com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* 2,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self.dropout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nn.Dropout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self.gru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nn.GRU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运用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GRU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作为循环神经网络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再做线性变换，以调整输出尺寸跟目标词汇数一样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self.out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output_size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</a:t>
            </a:r>
            <a:endParaRPr lang="zh-CN" altLang="en-US" sz="2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FDB4A-0736-B84F-7634-206D1105EE66}"/>
              </a:ext>
            </a:extLst>
          </p:cNvPr>
          <p:cNvSpPr txBox="1"/>
          <p:nvPr/>
        </p:nvSpPr>
        <p:spPr>
          <a:xfrm>
            <a:off x="8346141" y="5725431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224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7053824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08752"/>
            <a:ext cx="1144699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修改实例 </a:t>
            </a:r>
            <a:r>
              <a:rPr lang="en-US" altLang="zh-CN" sz="2200" dirty="0"/>
              <a:t>Decoder </a:t>
            </a:r>
            <a:r>
              <a:rPr lang="zh-CN" altLang="en-US" sz="2200" dirty="0"/>
              <a:t>的创建代码，下列三处代码需要修改：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#Decoder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的创建代码：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decoder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AttnDecoderRNN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hidden_size,zh_lang.word_num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).to(device)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在训练过程调用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Decoder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的代码：</a:t>
            </a: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de_output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de_hidden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decoder(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de_hidden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en_outputs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添加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en_outputs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在测试过程调用 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Decoder 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的代码：</a:t>
            </a:r>
          </a:p>
          <a:p>
            <a:pPr>
              <a:spcAft>
                <a:spcPts val="1200"/>
              </a:spcAft>
            </a:pP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de_output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de_hidden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decoder(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de_x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de_hidden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en_outputs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添加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en_outputs</a:t>
            </a:r>
            <a:endParaRPr lang="en-US" altLang="zh-CN" sz="2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200" dirty="0"/>
              <a:t>运行修改后的程序，从结果可以看出：在同等条件损失函数值降低得更快。也可以将保存于张量 </a:t>
            </a:r>
            <a:r>
              <a:rPr lang="en-US" altLang="zh-CN" sz="2200" dirty="0" err="1"/>
              <a:t>attention_weights</a:t>
            </a:r>
            <a:r>
              <a:rPr lang="en-US" altLang="zh-CN" sz="2200" dirty="0"/>
              <a:t> </a:t>
            </a:r>
            <a:r>
              <a:rPr lang="zh-CN" altLang="en-US" sz="2200" dirty="0"/>
              <a:t>中的权重向量输出，进而利用 </a:t>
            </a:r>
            <a:r>
              <a:rPr lang="en-US" altLang="zh-CN" sz="2200" dirty="0" err="1"/>
              <a:t>plt.matshow</a:t>
            </a:r>
            <a:r>
              <a:rPr lang="en-US" altLang="zh-CN" sz="2200" dirty="0"/>
              <a:t> </a:t>
            </a:r>
            <a:r>
              <a:rPr lang="zh-CN" altLang="en-US" sz="2200" dirty="0"/>
              <a:t>函数来绘制注意力机制作用的效果图，以此查看注意力机制作用的效果。从例 </a:t>
            </a:r>
            <a:r>
              <a:rPr lang="en-US" altLang="zh-CN" sz="2200" dirty="0"/>
              <a:t>8.1 </a:t>
            </a:r>
            <a:r>
              <a:rPr lang="zh-CN" altLang="en-US" sz="2200" dirty="0"/>
              <a:t>和例 </a:t>
            </a:r>
            <a:r>
              <a:rPr lang="en-US" altLang="zh-CN" sz="2200" dirty="0"/>
              <a:t>8.2 </a:t>
            </a:r>
            <a:r>
              <a:rPr lang="zh-CN" altLang="en-US" sz="2200" dirty="0"/>
              <a:t>可以看出，传统的基于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结构的网络模型虽然可以处理自然语言，但效率比较低。其主要原因在于，这些网络模型在处理序列数据时，大多只能以串行方式进行，这对大规模海量数据而言是致命的。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5978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09906" y="1275356"/>
            <a:ext cx="7978894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 Seq2Seq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结构与注意力机制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 BERT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的文本生成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 ChatGPT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及其使用方法（*）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8.2.1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08752"/>
            <a:ext cx="11373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Transformer </a:t>
            </a:r>
            <a:r>
              <a:rPr lang="zh-CN" altLang="en-US" sz="2200" b="1" dirty="0"/>
              <a:t>定义</a:t>
            </a:r>
            <a:r>
              <a:rPr lang="zh-CN" altLang="en-US" sz="2200" dirty="0"/>
              <a:t>：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是谷歌公司于 </a:t>
            </a:r>
            <a:r>
              <a:rPr lang="en-US" altLang="zh-CN" sz="2200" dirty="0"/>
              <a:t>2017 </a:t>
            </a:r>
            <a:r>
              <a:rPr lang="zh-CN" altLang="en-US" sz="2200" dirty="0"/>
              <a:t>年提出来的一种只依靠注意力机制来处理序列数据的框架。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是完全依赖于注意力机制的一种序列数据处理框架，它没有包含任何 </a:t>
            </a:r>
            <a:r>
              <a:rPr lang="en-US" altLang="zh-CN" sz="2200" dirty="0"/>
              <a:t>CNN</a:t>
            </a:r>
            <a:r>
              <a:rPr lang="zh-CN" altLang="en-US" sz="2200" dirty="0"/>
              <a:t>和 </a:t>
            </a:r>
            <a:r>
              <a:rPr lang="en-US" altLang="zh-CN" sz="2200" dirty="0"/>
              <a:t>RNN </a:t>
            </a:r>
            <a:r>
              <a:rPr lang="zh-CN" altLang="en-US" sz="2200" dirty="0"/>
              <a:t>的成分。其核心是使用了自注意力机制和多头注意力机制。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zh-CN" altLang="en-US" sz="2200" dirty="0"/>
              <a:t>自注意力（</a:t>
            </a:r>
            <a:r>
              <a:rPr lang="en-US" altLang="zh-CN" sz="2200" dirty="0"/>
              <a:t>Self-attention</a:t>
            </a:r>
            <a:r>
              <a:rPr lang="zh-CN" altLang="en-US" sz="2200" dirty="0"/>
              <a:t>）是把同一个输入 </a:t>
            </a:r>
            <a:r>
              <a:rPr lang="en-US" altLang="zh-CN" sz="2200" dirty="0"/>
              <a:t>x </a:t>
            </a:r>
            <a:r>
              <a:rPr lang="zh-CN" altLang="en-US" sz="2200" dirty="0"/>
              <a:t>通过线性变换分别映射为三个向量：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3458FE-64DC-721E-CE39-065EF372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989" y="3481927"/>
            <a:ext cx="2538226" cy="10435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239477-7A7F-CB21-6F31-0CD7F3251682}"/>
              </a:ext>
            </a:extLst>
          </p:cNvPr>
          <p:cNvSpPr txBox="1"/>
          <p:nvPr/>
        </p:nvSpPr>
        <p:spPr>
          <a:xfrm>
            <a:off x="409203" y="4525454"/>
            <a:ext cx="9070049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/>
              <a:t>然后再按照一般的注意力机制来计算 </a:t>
            </a:r>
            <a:r>
              <a:rPr lang="en-US" altLang="zh-CN" sz="2200" dirty="0"/>
              <a:t>Q</a:t>
            </a:r>
            <a:r>
              <a:rPr lang="zh-CN" altLang="en-US" sz="2200" dirty="0"/>
              <a:t>、</a:t>
            </a:r>
            <a:r>
              <a:rPr lang="en-US" altLang="zh-CN" sz="2200" dirty="0"/>
              <a:t>K </a:t>
            </a:r>
            <a:r>
              <a:rPr lang="zh-CN" altLang="en-US" sz="2200" dirty="0"/>
              <a:t>和 </a:t>
            </a:r>
            <a:r>
              <a:rPr lang="en-US" altLang="zh-CN" sz="2200" dirty="0"/>
              <a:t>V </a:t>
            </a:r>
            <a:r>
              <a:rPr lang="zh-CN" altLang="en-US" sz="2200" dirty="0"/>
              <a:t>的注意力向量：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D2DCBE-4E91-4BCA-E8FC-FF5A0EC81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89" y="5404096"/>
            <a:ext cx="2959626" cy="5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5683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8.2.1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中的注意力机制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61140" y="1908752"/>
            <a:ext cx="587690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多头注意力机制的概念</a:t>
            </a:r>
            <a:r>
              <a:rPr lang="zh-CN" altLang="en-US" sz="2200" dirty="0"/>
              <a:t>：自注意力可以自主学习同一个序列内部的关系，因而可以获得更多深层次的信息。如果将上述映射得到的向量 </a:t>
            </a:r>
            <a:r>
              <a:rPr lang="en-US" altLang="zh-CN" sz="2200" dirty="0"/>
              <a:t>Q</a:t>
            </a:r>
            <a:r>
              <a:rPr lang="zh-CN" altLang="en-US" sz="2200" dirty="0"/>
              <a:t>、</a:t>
            </a:r>
            <a:r>
              <a:rPr lang="en-US" altLang="zh-CN" sz="2200" dirty="0"/>
              <a:t>K </a:t>
            </a:r>
            <a:r>
              <a:rPr lang="zh-CN" altLang="en-US" sz="2200" dirty="0"/>
              <a:t>和 </a:t>
            </a:r>
            <a:r>
              <a:rPr lang="en-US" altLang="zh-CN" sz="2200" dirty="0"/>
              <a:t>V </a:t>
            </a:r>
            <a:r>
              <a:rPr lang="zh-CN" altLang="en-US" sz="2200" dirty="0"/>
              <a:t>都分别进一步均等分割为 </a:t>
            </a:r>
            <a:r>
              <a:rPr lang="en-US" altLang="zh-CN" sz="2200" dirty="0"/>
              <a:t>h </a:t>
            </a:r>
            <a:r>
              <a:rPr lang="zh-CN" altLang="en-US" sz="2200" dirty="0"/>
              <a:t>个部分：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i</a:t>
            </a:r>
            <a:r>
              <a:rPr lang="zh-CN" altLang="en-US" sz="2200" dirty="0"/>
              <a:t>、</a:t>
            </a:r>
            <a:r>
              <a:rPr lang="en-US" altLang="zh-CN" sz="2200" dirty="0"/>
              <a:t>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1, 2, …, h</a:t>
            </a:r>
            <a:r>
              <a:rPr lang="zh-CN" altLang="en-US" sz="2200" dirty="0"/>
              <a:t>，然后对每一组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i</a:t>
            </a:r>
            <a:r>
              <a:rPr lang="zh-CN" altLang="en-US" sz="2200" dirty="0"/>
              <a:t>、</a:t>
            </a:r>
            <a:r>
              <a:rPr lang="en-US" altLang="zh-CN" sz="2200" dirty="0"/>
              <a:t>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运用上述相同的方法计算注意力向量 </a:t>
            </a:r>
            <a:r>
              <a:rPr lang="en-US" altLang="zh-CN" sz="2200" dirty="0" err="1"/>
              <a:t>Att</a:t>
            </a:r>
            <a:r>
              <a:rPr lang="en-US" altLang="zh-CN" sz="2200" dirty="0"/>
              <a:t>(Q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, 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, V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)——</a:t>
            </a:r>
            <a:r>
              <a:rPr lang="zh-CN" altLang="en-US" sz="2200" dirty="0"/>
              <a:t>这就形成了 </a:t>
            </a:r>
            <a:r>
              <a:rPr lang="en-US" altLang="zh-CN" sz="2200" dirty="0"/>
              <a:t>h </a:t>
            </a:r>
            <a:r>
              <a:rPr lang="zh-CN" altLang="en-US" sz="2200" dirty="0"/>
              <a:t>头注意力（多头注意力），最后将结果拼接起来。已有研究表明，多头注意力机制不只可以自主学习内部关系，而且可以捕获更多维度的信息，效果优于单头注意力机制。图 </a:t>
            </a:r>
            <a:r>
              <a:rPr lang="en-US" altLang="zh-CN" sz="2200" dirty="0"/>
              <a:t>8-6 </a:t>
            </a:r>
            <a:r>
              <a:rPr lang="zh-CN" altLang="en-US" sz="2200" dirty="0"/>
              <a:t>是多头注意力机制示意图。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B39F39-82A5-0021-5F62-4DD83D49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656" y="2036838"/>
            <a:ext cx="3577598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7690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8.2.2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99302"/>
            <a:ext cx="5686746" cy="46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Transformer </a:t>
            </a:r>
            <a:r>
              <a:rPr lang="zh-CN" altLang="en-US" sz="2200" dirty="0"/>
              <a:t>也是基于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结构，也由编码器和解码器两部分组成。</a:t>
            </a:r>
            <a:r>
              <a:rPr lang="en-US" altLang="zh-CN" sz="2200" dirty="0"/>
              <a:t>Transformer</a:t>
            </a:r>
            <a:r>
              <a:rPr lang="zh-CN" altLang="en-US" sz="2200" dirty="0"/>
              <a:t>编码器和解码器的结构图如图 </a:t>
            </a:r>
            <a:r>
              <a:rPr lang="en-US" altLang="zh-CN" sz="2200" dirty="0"/>
              <a:t>8-7 </a:t>
            </a:r>
            <a:r>
              <a:rPr lang="zh-CN" altLang="en-US" sz="2200" dirty="0"/>
              <a:t>所示（该图来自论文 </a:t>
            </a:r>
            <a:r>
              <a:rPr lang="en-US" altLang="zh-CN" sz="2200" dirty="0"/>
              <a:t>Attention is all you need</a:t>
            </a:r>
            <a:r>
              <a:rPr lang="zh-CN" altLang="en-US" sz="2200" dirty="0"/>
              <a:t>）。左边和右边的大方框分别是编码器和解码器的基本单元。编码器单元包括多头注意力模块、前馈网络模块和两个归一化模块；解码器单元主要比编码器单元多了一个多头注意力模块，其他部分基本相同。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BA59BB-10A3-F0A3-3B87-AAB6620ED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728" y="1138518"/>
            <a:ext cx="5113463" cy="52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3488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8.2.2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555348" y="2180956"/>
            <a:ext cx="5343428" cy="359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整个编码器和解码器则分别由 </a:t>
            </a:r>
            <a:r>
              <a:rPr lang="en-US" altLang="zh-CN" sz="2200" dirty="0"/>
              <a:t>N </a:t>
            </a:r>
            <a:r>
              <a:rPr lang="zh-CN" altLang="en-US" sz="2200" dirty="0"/>
              <a:t>个结构相同的编码器单元和解码器单元组成（默认 </a:t>
            </a:r>
            <a:r>
              <a:rPr lang="en-US" altLang="zh-CN" sz="2200" dirty="0"/>
              <a:t>N=6</a:t>
            </a:r>
            <a:r>
              <a:rPr lang="zh-CN" altLang="en-US" sz="2200" dirty="0"/>
              <a:t>），编码器输入 </a:t>
            </a:r>
            <a:r>
              <a:rPr lang="en-US" altLang="zh-CN" sz="2200" dirty="0" err="1"/>
              <a:t>en_inputs</a:t>
            </a:r>
            <a:r>
              <a:rPr lang="en-US" altLang="zh-CN" sz="2200" dirty="0"/>
              <a:t> </a:t>
            </a:r>
            <a:r>
              <a:rPr lang="zh-CN" altLang="en-US" sz="2200" dirty="0"/>
              <a:t>在依次经过 </a:t>
            </a:r>
            <a:r>
              <a:rPr lang="en-US" altLang="zh-CN" sz="2200" dirty="0"/>
              <a:t>6 </a:t>
            </a:r>
            <a:r>
              <a:rPr lang="zh-CN" altLang="en-US" sz="2200" dirty="0"/>
              <a:t>个编码器处理单元后，将结果发给 </a:t>
            </a:r>
            <a:r>
              <a:rPr lang="en-US" altLang="zh-CN" sz="2200" dirty="0"/>
              <a:t>6</a:t>
            </a:r>
            <a:r>
              <a:rPr lang="zh-CN" altLang="en-US" sz="2200" dirty="0"/>
              <a:t>个解码器单元；类似地，解码器输入 </a:t>
            </a:r>
            <a:r>
              <a:rPr lang="en-US" altLang="zh-CN" sz="2200" dirty="0" err="1"/>
              <a:t>de_inputs</a:t>
            </a:r>
            <a:r>
              <a:rPr lang="en-US" altLang="zh-CN" sz="2200" dirty="0"/>
              <a:t> </a:t>
            </a:r>
            <a:r>
              <a:rPr lang="zh-CN" altLang="en-US" sz="2200" dirty="0"/>
              <a:t>在依次经过 </a:t>
            </a:r>
            <a:r>
              <a:rPr lang="en-US" altLang="zh-CN" sz="2200" dirty="0"/>
              <a:t>6 </a:t>
            </a:r>
            <a:r>
              <a:rPr lang="zh-CN" altLang="en-US" sz="2200" dirty="0"/>
              <a:t>个解码器单元处理后，形成解码器输出</a:t>
            </a:r>
            <a:r>
              <a:rPr lang="en-US" altLang="zh-CN" sz="2200" dirty="0" err="1"/>
              <a:t>de_outputs</a:t>
            </a:r>
            <a:r>
              <a:rPr lang="zh-CN" altLang="en-US" sz="2200" dirty="0"/>
              <a:t>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7B4139-0347-4019-A25D-BC106AA9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038" y="2021596"/>
            <a:ext cx="4077053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880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8.2.3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的位置编码与嵌入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92697"/>
            <a:ext cx="113735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位置编码与嵌入（</a:t>
            </a:r>
            <a:r>
              <a:rPr lang="en-US" altLang="zh-CN" sz="2200" b="1" dirty="0"/>
              <a:t>Positional Encoding</a:t>
            </a:r>
            <a:r>
              <a:rPr lang="zh-CN" altLang="en-US" sz="2200" b="1" dirty="0"/>
              <a:t>）</a:t>
            </a:r>
            <a:r>
              <a:rPr lang="zh-CN" altLang="en-US" sz="2200" dirty="0"/>
              <a:t>：与基于 </a:t>
            </a:r>
            <a:r>
              <a:rPr lang="en-US" altLang="zh-CN" sz="2200" dirty="0"/>
              <a:t>RNN </a:t>
            </a:r>
            <a:r>
              <a:rPr lang="zh-CN" altLang="en-US" sz="2200" dirty="0"/>
              <a:t>网络的 </a:t>
            </a:r>
            <a:r>
              <a:rPr lang="en-US" altLang="zh-CN" sz="2200" dirty="0"/>
              <a:t>Seq2Seq </a:t>
            </a:r>
            <a:r>
              <a:rPr lang="zh-CN" altLang="en-US" sz="2200" dirty="0"/>
              <a:t>模型不同</a:t>
            </a:r>
            <a:r>
              <a:rPr lang="en-US" altLang="zh-CN" sz="2200" dirty="0"/>
              <a:t>Transformer</a:t>
            </a:r>
            <a:r>
              <a:rPr lang="zh-CN" altLang="en-US" sz="2200" dirty="0"/>
              <a:t>可以并行处理序列中的元素，因而其效率比较高，这得益于位置编码的引入。 序列的串行处理方式实际上蕴含了各个元素的相对位置。当采用并行处理方式时，这种相对位置的自然蕴含就消失了，无法捕捉到序列顺序信息。但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引入的位置编码方法可为该问题提供了完美的解决方案。 这里所提的位置是指一个元素在序列中的位置，一般用该元素的索引（下标值）来表示。例如，假设有一个由列表表示的序列：</a:t>
            </a:r>
            <a:r>
              <a:rPr lang="en-US" altLang="zh-CN" sz="2200" dirty="0"/>
              <a:t>[2,6,10,12]</a:t>
            </a:r>
            <a:r>
              <a:rPr lang="zh-CN" altLang="en-US" sz="2200" dirty="0"/>
              <a:t>，则其中的元素 </a:t>
            </a: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en-US" altLang="zh-CN" sz="2200" dirty="0"/>
              <a:t>6</a:t>
            </a:r>
            <a:r>
              <a:rPr lang="zh-CN" altLang="en-US" sz="2200" dirty="0"/>
              <a:t>、</a:t>
            </a:r>
            <a:r>
              <a:rPr lang="en-US" altLang="zh-CN" sz="2200" dirty="0"/>
              <a:t>10</a:t>
            </a:r>
            <a:r>
              <a:rPr lang="zh-CN" altLang="en-US" sz="2200" dirty="0"/>
              <a:t>、</a:t>
            </a:r>
            <a:r>
              <a:rPr lang="en-US" altLang="zh-CN" sz="2200" dirty="0"/>
              <a:t>12 </a:t>
            </a:r>
            <a:r>
              <a:rPr lang="zh-CN" altLang="en-US" sz="2200" dirty="0"/>
              <a:t>的索引分别为 </a:t>
            </a:r>
            <a:r>
              <a:rPr lang="en-US" altLang="zh-CN" sz="2200" dirty="0"/>
              <a:t>0</a:t>
            </a:r>
            <a:r>
              <a:rPr lang="zh-CN" altLang="en-US" sz="2200" dirty="0"/>
              <a:t>、</a:t>
            </a: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en-US" altLang="zh-CN" sz="2200" dirty="0"/>
              <a:t>3</a:t>
            </a:r>
            <a:r>
              <a:rPr lang="zh-CN" altLang="en-US" sz="2200" dirty="0"/>
              <a:t>，因此它们的位置分别为 </a:t>
            </a:r>
            <a:r>
              <a:rPr lang="en-US" altLang="zh-CN" sz="2200" dirty="0"/>
              <a:t>0</a:t>
            </a:r>
            <a:r>
              <a:rPr lang="zh-CN" altLang="en-US" sz="2200" dirty="0"/>
              <a:t>、</a:t>
            </a: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en-US" altLang="zh-CN" sz="2200" dirty="0"/>
              <a:t>3</a:t>
            </a:r>
            <a:r>
              <a:rPr lang="zh-CN" altLang="en-US" sz="2200" dirty="0"/>
              <a:t>。可见，元素的位置跟元素的内容没有关系，只由元素的顺序确定。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347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8.2.3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的位置编码与嵌入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373594" cy="494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位置编码是使用一个函数将给定的位置（整数）映射为一个 </a:t>
            </a:r>
            <a:r>
              <a:rPr lang="en-US" altLang="zh-CN" sz="2200" dirty="0"/>
              <a:t>d </a:t>
            </a:r>
            <a:r>
              <a:rPr lang="zh-CN" altLang="en-US" sz="2200" dirty="0"/>
              <a:t>维向量。这里用 </a:t>
            </a:r>
            <a:r>
              <a:rPr lang="en-US" altLang="zh-CN" sz="2200" dirty="0"/>
              <a:t>PE </a:t>
            </a:r>
            <a:r>
              <a:rPr lang="zh-CN" altLang="en-US" sz="2200" dirty="0"/>
              <a:t>表示该函数，则 </a:t>
            </a:r>
            <a:r>
              <a:rPr lang="en-US" altLang="zh-CN" sz="2200" dirty="0"/>
              <a:t>PE </a:t>
            </a:r>
            <a:r>
              <a:rPr lang="zh-CN" altLang="en-US" sz="2200" dirty="0"/>
              <a:t>的解析式如下：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其中，</a:t>
            </a:r>
            <a:r>
              <a:rPr lang="en-US" altLang="zh-CN" sz="2200" dirty="0"/>
              <a:t>0≤p&lt;P </a:t>
            </a:r>
            <a:r>
              <a:rPr lang="zh-CN" altLang="en-US" sz="2200" dirty="0"/>
              <a:t>表示序列中元素的位置索引，</a:t>
            </a:r>
            <a:r>
              <a:rPr lang="en-US" altLang="zh-CN" sz="2200" dirty="0"/>
              <a:t>P </a:t>
            </a:r>
            <a:r>
              <a:rPr lang="zh-CN" altLang="en-US" sz="2200" dirty="0"/>
              <a:t>表示序列的长度，即位置的总数（一般为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句子的最大长度），</a:t>
            </a:r>
            <a:r>
              <a:rPr lang="en-US" altLang="zh-CN" sz="2200" dirty="0"/>
              <a:t>0≤i&lt;d </a:t>
            </a:r>
            <a:r>
              <a:rPr lang="zh-CN" altLang="en-US" sz="2200" dirty="0"/>
              <a:t>表示编码向量中分量的位置索引，</a:t>
            </a:r>
            <a:r>
              <a:rPr lang="en-US" altLang="zh-CN" sz="2200" dirty="0"/>
              <a:t>d </a:t>
            </a:r>
            <a:r>
              <a:rPr lang="zh-CN" altLang="en-US" sz="2200" dirty="0"/>
              <a:t>为设置的位置向量的长度，一般与词向量的长度相等。通常，有两种方式为输入序列提供编码：一种是直接编码方式，另一种是嵌入方式。</a:t>
            </a:r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6DCE7F-6047-810A-C157-BC325868A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83" y="2802021"/>
            <a:ext cx="4547072" cy="14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85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31BC06-0AA5-44C7-96A7-643C4138D719}"/>
              </a:ext>
            </a:extLst>
          </p:cNvPr>
          <p:cNvSpPr/>
          <p:nvPr/>
        </p:nvSpPr>
        <p:spPr>
          <a:xfrm>
            <a:off x="2215128" y="2644170"/>
            <a:ext cx="7787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 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基于预训练模型的自然语言处理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FE351-1634-454E-B25A-CE88A837C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396239" y="95339"/>
            <a:ext cx="944881" cy="13531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94DA6-7B4F-4DEA-887C-16303ACC9E10}"/>
              </a:ext>
            </a:extLst>
          </p:cNvPr>
          <p:cNvSpPr/>
          <p:nvPr/>
        </p:nvSpPr>
        <p:spPr>
          <a:xfrm>
            <a:off x="314960" y="6340678"/>
            <a:ext cx="1027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蒙祖强，欧元汉 编著. 深度学习理论与应用. 北京: 清华大学出版社，2023年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月.</a:t>
            </a:r>
          </a:p>
        </p:txBody>
      </p:sp>
    </p:spTree>
    <p:extLst>
      <p:ext uri="{BB962C8B-B14F-4D97-AF65-F5344CB8AC3E}">
        <p14:creationId xmlns:p14="http://schemas.microsoft.com/office/powerpoint/2010/main" val="2728171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8.2.3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的位置编码与嵌入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780520"/>
            <a:ext cx="1137359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直接编码：</a:t>
            </a:r>
            <a:r>
              <a:rPr lang="zh-CN" altLang="en-US" sz="2000" dirty="0"/>
              <a:t>这种方式的基本思路是，对于给定的输入 </a:t>
            </a:r>
            <a:r>
              <a:rPr lang="en-US" altLang="zh-CN" sz="2000" dirty="0"/>
              <a:t>x</a:t>
            </a:r>
            <a:r>
              <a:rPr lang="zh-CN" altLang="en-US" sz="2000" dirty="0"/>
              <a:t>（由词的索引构成的张量），利用其形状（句子的长度和句子的数量）和编码函数 </a:t>
            </a:r>
            <a:r>
              <a:rPr lang="en-US" altLang="zh-CN" sz="2000" dirty="0"/>
              <a:t>PE(p,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，即时生成 </a:t>
            </a:r>
            <a:r>
              <a:rPr lang="en-US" altLang="zh-CN" sz="2000" dirty="0"/>
              <a:t>x </a:t>
            </a:r>
            <a:r>
              <a:rPr lang="zh-CN" altLang="en-US" sz="2000" dirty="0"/>
              <a:t>的编码（若干位置向量构成的张量）并返回。为实现这一思路，定义一个类及其实例来实现，相应代码如下：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PosEncoding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super(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PosEncoding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self).__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#d_model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需为偶数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forward(self, x): #x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为由词的索引表示的张量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torch.arange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).float().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产生所有的索引（位置）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以下根据函数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PE(p,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，构建长度为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的序列的编码，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即形成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个位置向量，向量的长度为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p_2i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torch.arange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2)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p_2i = 1./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(10000.0, (p_2i.float() /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torch.zeros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[:, 0::2]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torch.sin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 * p_2i)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[:, 1::2]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torch.cos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 * p_2i)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509D1F-CCF8-C748-3BC1-774C614DF7EC}"/>
              </a:ext>
            </a:extLst>
          </p:cNvPr>
          <p:cNvSpPr txBox="1"/>
          <p:nvPr/>
        </p:nvSpPr>
        <p:spPr>
          <a:xfrm>
            <a:off x="8346141" y="5725431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228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00526183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8.2.3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的位置编码与嵌入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20980"/>
            <a:ext cx="112067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嵌入：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）先利用函数 </a:t>
            </a:r>
            <a:r>
              <a:rPr lang="en-US" altLang="zh-CN" sz="2200" dirty="0"/>
              <a:t>PE(p,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</a:t>
            </a:r>
            <a:r>
              <a:rPr lang="zh-CN" altLang="en-US" sz="2200" dirty="0"/>
              <a:t>生成所有位置的编码（位置向量），然后定义一个嵌入层并以此编码作为初始数据，同时冻结该层参数（位置参数不应该被更新）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预先生成所有的位置向量，用于初始化嵌入层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PosEncoding_for_Embedding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p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torch.arange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).float().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p_2i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torch.arange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2)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p_2i = 1./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(10000.0, (p_2i.float() /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torch.zeros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[:, 0::2]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torch.sin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 * p_2i)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[:, 1::2]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torch.cos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 * p_2i)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pos_code.to(device) #pos_code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的形状为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定义嵌入层，用上述函数生成初始数据并冻结参数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self.pos_embedding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nn.Embedding.from_pretrained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PosEncoding_for_Embedding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MAX_LENGTH), freeze=True)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778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8.2.3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的位置编码与嵌入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2" y="1849262"/>
            <a:ext cx="1137359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）为利用嵌入层中的位置向量，对于由词索引构成的输入 </a:t>
            </a:r>
            <a:r>
              <a:rPr lang="en-US" altLang="zh-CN" sz="2200" dirty="0"/>
              <a:t>x</a:t>
            </a:r>
            <a:r>
              <a:rPr lang="zh-CN" altLang="en-US" sz="2200" dirty="0"/>
              <a:t>，需要改变其内容，将位置索引“改写”到 </a:t>
            </a:r>
            <a:r>
              <a:rPr lang="en-US" altLang="zh-CN" sz="2200" dirty="0"/>
              <a:t>x </a:t>
            </a:r>
            <a:r>
              <a:rPr lang="zh-CN" altLang="en-US" sz="2200" dirty="0"/>
              <a:t>中，并返回改写结果，这样才能通过嵌入层获得相应的位置向量。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pos_code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(x):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one_sen_poses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[pos for pos in range(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x.size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(1))]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all_sen_poses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torch.LongTensor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one_sen_poses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(0).to(device) </a:t>
            </a: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all_sen_poses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all_sen_poses.repeat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x.size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(0),1) </a:t>
            </a:r>
          </a:p>
          <a:p>
            <a:pPr>
              <a:spcAft>
                <a:spcPts val="1200"/>
              </a:spcAft>
            </a:pP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all_sen_poses</a:t>
            </a:r>
            <a:endParaRPr lang="en-US" altLang="zh-CN" sz="2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200" dirty="0"/>
              <a:t>不管是用直接编码方式还是用嵌入方式，对给定的输入 </a:t>
            </a:r>
            <a:r>
              <a:rPr lang="en-US" altLang="zh-CN" sz="2200" dirty="0"/>
              <a:t>x</a:t>
            </a:r>
            <a:r>
              <a:rPr lang="zh-CN" altLang="en-US" sz="2200" dirty="0"/>
              <a:t>，都会得到相应的位置向量。 把该位置向量和词嵌入层输出的向量相加，所得结果即可以作为 </a:t>
            </a:r>
            <a:r>
              <a:rPr lang="en-US" altLang="zh-CN" sz="2200" dirty="0"/>
              <a:t>x </a:t>
            </a:r>
            <a:r>
              <a:rPr lang="zh-CN" altLang="en-US" sz="2200" dirty="0"/>
              <a:t>的嵌入向量表示，进而可以送入编码器或解码器作进一步处理。 由于每个 </a:t>
            </a:r>
            <a:r>
              <a:rPr lang="en-US" altLang="zh-CN" sz="2200" dirty="0"/>
              <a:t>x </a:t>
            </a:r>
            <a:r>
              <a:rPr lang="zh-CN" altLang="en-US" sz="2200" dirty="0"/>
              <a:t>的词嵌入向量都加上了相应的位置向量，因此即便词嵌入向量相同，但它们所处的位置不同，因而位置向量不同，从而最终的向量表示也不会相同。这样就解决了自注意力机制无法对序列进行建模的问题，也使得并行处理同一个序列中的元素成为可能。 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177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8.2.4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2180956"/>
            <a:ext cx="56150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/>
              <a:t>Transformer </a:t>
            </a:r>
            <a:r>
              <a:rPr lang="zh-CN" altLang="en-US" sz="2200" dirty="0"/>
              <a:t>是一种处理序列数据的框架，可以按照这个框架去构建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程序。但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框架比较复杂，从零开始构建是非常繁琐的。可以利用 </a:t>
            </a:r>
            <a:r>
              <a:rPr lang="en-US" altLang="zh-CN" sz="2200" dirty="0" err="1"/>
              <a:t>torch.nn</a:t>
            </a:r>
            <a:r>
              <a:rPr lang="en-US" altLang="zh-CN" sz="2200" dirty="0"/>
              <a:t> </a:t>
            </a:r>
            <a:r>
              <a:rPr lang="zh-CN" altLang="en-US" sz="2200" dirty="0"/>
              <a:t>模型库中封装好的 </a:t>
            </a:r>
            <a:r>
              <a:rPr lang="en-US" altLang="zh-CN" sz="2200" dirty="0" err="1"/>
              <a:t>nn.Transformer</a:t>
            </a:r>
            <a:r>
              <a:rPr lang="en-US" altLang="zh-CN" sz="2200" dirty="0"/>
              <a:t>()</a:t>
            </a:r>
            <a:r>
              <a:rPr lang="zh-CN" altLang="en-US" sz="2200" dirty="0"/>
              <a:t>类来开发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程序，这样会事半功倍。</a:t>
            </a:r>
            <a:r>
              <a:rPr lang="en-US" altLang="zh-CN" sz="2200" dirty="0" err="1"/>
              <a:t>nn.Transformer</a:t>
            </a:r>
            <a:r>
              <a:rPr lang="en-US" altLang="zh-CN" sz="2200" dirty="0"/>
              <a:t>()</a:t>
            </a:r>
            <a:r>
              <a:rPr lang="zh-CN" altLang="en-US" sz="2200" dirty="0"/>
              <a:t>主要实现了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框架的编码和解码功能。它有两个输入和一个输出，分别是编码器的输入、解码器的输入和解码器的输出，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C7AB7B-7E35-3038-8A66-FD1BEC9D2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458" y="2180956"/>
            <a:ext cx="3894157" cy="36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6070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678933"/>
            <a:ext cx="1120679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Transformer </a:t>
            </a:r>
            <a:r>
              <a:rPr lang="zh-CN" altLang="en-US" sz="2000" dirty="0"/>
              <a:t>框架可以用于解决许多 </a:t>
            </a:r>
            <a:r>
              <a:rPr lang="en-US" altLang="zh-CN" sz="2000" dirty="0"/>
              <a:t>NLP </a:t>
            </a:r>
            <a:r>
              <a:rPr lang="zh-CN" altLang="en-US" sz="2000" dirty="0"/>
              <a:t>任务，下面给出一个用 </a:t>
            </a:r>
            <a:r>
              <a:rPr lang="en-US" altLang="zh-CN" sz="2000" dirty="0"/>
              <a:t>Transformer </a:t>
            </a:r>
            <a:r>
              <a:rPr lang="zh-CN" altLang="en-US" sz="2000" dirty="0"/>
              <a:t>实现英中文翻译的例子。 </a:t>
            </a:r>
          </a:p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 </a:t>
            </a:r>
            <a:r>
              <a:rPr lang="en-US" altLang="zh-CN" sz="2000" b="1" dirty="0"/>
              <a:t>8.3】</a:t>
            </a:r>
            <a:r>
              <a:rPr lang="zh-CN" altLang="en-US" sz="2000" dirty="0"/>
              <a:t>构建一个基于 </a:t>
            </a:r>
            <a:r>
              <a:rPr lang="en-US" altLang="zh-CN" sz="2000" dirty="0"/>
              <a:t>Transformer </a:t>
            </a:r>
            <a:r>
              <a:rPr lang="zh-CN" altLang="en-US" sz="2000" dirty="0"/>
              <a:t>框架的神经网络模型，用于实现例 </a:t>
            </a:r>
            <a:r>
              <a:rPr lang="en-US" altLang="zh-CN" sz="2000" dirty="0"/>
              <a:t>8.2 </a:t>
            </a:r>
            <a:r>
              <a:rPr lang="zh-CN" altLang="en-US" sz="2000" dirty="0"/>
              <a:t>的功能，即完成英文到中文的翻译。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/>
              <a:t>加载数据</a:t>
            </a:r>
            <a:r>
              <a:rPr lang="zh-CN" altLang="en-US" sz="2000" dirty="0"/>
              <a:t>：首先从文件 </a:t>
            </a:r>
            <a:r>
              <a:rPr lang="en-US" altLang="zh-CN" sz="2000" dirty="0"/>
              <a:t>en_zh_data.txt </a:t>
            </a:r>
            <a:r>
              <a:rPr lang="zh-CN" altLang="en-US" sz="2000" dirty="0"/>
              <a:t>中读取数据，以英文</a:t>
            </a:r>
            <a:r>
              <a:rPr lang="en-US" altLang="zh-CN" sz="2000" dirty="0"/>
              <a:t>-</a:t>
            </a:r>
            <a:r>
              <a:rPr lang="zh-CN" altLang="en-US" sz="2000" dirty="0"/>
              <a:t>中文句子对的形式保 </a:t>
            </a:r>
          </a:p>
          <a:p>
            <a:r>
              <a:rPr lang="zh-CN" altLang="en-US" sz="2000" dirty="0"/>
              <a:t>存到列表 </a:t>
            </a:r>
            <a:r>
              <a:rPr lang="en-US" altLang="zh-CN" sz="2000" dirty="0"/>
              <a:t>pairs </a:t>
            </a:r>
            <a:r>
              <a:rPr lang="zh-CN" altLang="en-US" sz="2000" dirty="0"/>
              <a:t>当中：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open(path + '\\' + "en_zh_data.txt", encoding='utf-8')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lines = list(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fg.close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pairs = []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line in lines: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line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line.replace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('\n', '')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pair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('---&gt;')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英中文句子以字符串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'---&gt;'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隔开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(pair) != 2: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continue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en_sen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pair[0]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英文句子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zh_sen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pair[1]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中文句子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</a:t>
            </a:r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7577AB-EA3B-681B-895B-FBDB804DBED8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233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72390265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780520"/>
            <a:ext cx="112067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b="1" dirty="0"/>
              <a:t>定义字典类</a:t>
            </a:r>
            <a:r>
              <a:rPr lang="zh-CN" altLang="en-US" sz="2000" dirty="0"/>
              <a:t>：定义词表类，以用于索引编码。相关代码如下：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Word_Dict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name):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self.name = name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self.word2index = {"&lt;PAD&gt;": 0, "&lt;UNK&gt;": 1, "&lt;SOS&gt;": 2, "&lt;EOS&gt;": 3}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self.index2word = {0: "&lt;PAD&gt;", 1: "&lt;UNK&gt;", 2: "&lt;SOS&gt;", 3: "&lt;EOS&gt;"}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addOneSentence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(self, sentence):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if self.name == 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for word in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sentence.split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 '):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英文用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split(' ')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分词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self.addOneWord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(word)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self.name == 'chi':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中文用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jieba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分词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split_chi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[char for char in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jieba.cut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(sentence) if char != ' ']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for word in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split_chi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self.addOneWord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(word)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</a:t>
            </a:r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BBEC79-AE0D-4DA0-DB0A-15E9AEEF6BD0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233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5876526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780520"/>
            <a:ext cx="1120679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</a:t>
            </a:r>
            <a:r>
              <a:rPr lang="zh-CN" altLang="en-US" sz="2200" b="1" dirty="0"/>
              <a:t>构建英文和中文词汇的词表实例</a:t>
            </a:r>
            <a:r>
              <a:rPr lang="zh-CN" altLang="en-US" sz="2200" dirty="0"/>
              <a:t>：分别形成英文词表和中文词表，为每个词汇</a:t>
            </a:r>
          </a:p>
          <a:p>
            <a:r>
              <a:rPr lang="zh-CN" altLang="en-US" sz="2200" dirty="0"/>
              <a:t>确定一个唯一的索引。相关函数代码如下：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(pairs):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temp = []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pair in pairs: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split_eng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pair[0].split(' ')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切分英文单词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split_chi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[word for word in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jieba.cut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(pair[1]) if word != ' ']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中文分词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split_eng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&lt; MAX_LENGTH and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split_chi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&lt; MAX_LENGTH: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(pair)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保留长度小于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MAX_LENGTH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的句子对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pairs = temp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eng_lang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Word_Dict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初始化英文词表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chi_lang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Word_Dict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('chi')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初始化中文词表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pair in pairs: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对每个句子对构造词表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eng_lang.addOneSentence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(pair[0])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建立英文单词索引词表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chi_lang.addOneSentence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(pair[1])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建立中文词索引词表</a:t>
            </a:r>
          </a:p>
          <a:p>
            <a:pPr>
              <a:spcAft>
                <a:spcPts val="1200"/>
              </a:spcAft>
            </a:pP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eng_lang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chi_lang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pairs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返回构造好的英文词表和中文词表以及句子对</a:t>
            </a: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52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16646" y="1780520"/>
            <a:ext cx="115586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</a:t>
            </a:r>
            <a:r>
              <a:rPr lang="zh-CN" altLang="en-US" sz="2200" b="1" dirty="0"/>
              <a:t>编码</a:t>
            </a:r>
            <a:r>
              <a:rPr lang="zh-CN" altLang="en-US" sz="2200" dirty="0"/>
              <a:t>：利用英文词表和中文词表，对各个句子进行索引编码，并对结果等长化和张量化。</a:t>
            </a:r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sentence2tensor(lang,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sentence,flag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indexes = []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if flag=='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encoder_in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':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编码器的输入（英文句子）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words = [word for word in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sentence.split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 ') if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word.strip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!= '']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分词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words = words[0:MAX_LENGTH]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words = words + ['&lt;PAD&gt;']*(MAX_LENGTH-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(words))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等长化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indexes = [lang.word2index.get(word, 1) for word in words]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#1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'&lt;UNK&gt;'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的索引号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flag == 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decoder_in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':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解码器的输入（中文句子）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words = [word for word in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jieba.cut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(sentence) if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word.strip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!= '']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分词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words = ['&lt;SOS&gt;'] + words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words = words[0:MAX_LENGTH]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words = words + ['&lt;PAD&gt;'] * (MAX_LENGTH -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(words))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等长化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indexes = [lang.word2index.get(word, 1) for word in words]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</a:t>
            </a:r>
            <a:endParaRPr lang="zh-CN" altLang="en-US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7A7C22-2610-6E86-E6DD-FD9030ABE2A4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234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4444206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</a:t>
            </a:r>
            <a:r>
              <a:rPr lang="zh-CN" altLang="en-US" sz="2200" b="1" dirty="0"/>
              <a:t>定义数据集类</a:t>
            </a:r>
            <a:r>
              <a:rPr lang="zh-CN" altLang="en-US" sz="2200" dirty="0"/>
              <a:t>：调用 </a:t>
            </a:r>
            <a:r>
              <a:rPr lang="en-US" altLang="zh-CN" sz="2200" dirty="0"/>
              <a:t>sentence2tensor()</a:t>
            </a:r>
            <a:r>
              <a:rPr lang="zh-CN" altLang="en-US" sz="2200" dirty="0"/>
              <a:t>函数来完成各个句子的索引编码，并张量化。</a:t>
            </a:r>
          </a:p>
          <a:p>
            <a:r>
              <a:rPr lang="zh-CN" altLang="en-US" sz="2200" dirty="0"/>
              <a:t>定义代码如下：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pair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self.pairs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pair[0]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英文句子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zh_sentence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pair[1]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中文句子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传入英文词表和英文句子，返回英文句子的张量（由单词的索引构成）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en_input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sentence2tensor(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eng_lang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flag='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encoder_in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传入中文词表和中文句子，返回中文句子的张量（由词的索引构成）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sentence2tensor(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chi_lang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zh_sentence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flag='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decoder_in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传入中文词表和中文句子，返回中文句子的张量，是解码器期望的输出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（相当于标记）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de_output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sentence2tensor(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chi_lang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zh_sentence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flag='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decoder_out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en_input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de_output</a:t>
            </a:r>
            <a:endParaRPr lang="en-US" altLang="zh-CN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B034C0-7F6C-1EED-FC9A-073D452F668F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235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93754972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2071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</a:t>
            </a:r>
            <a:r>
              <a:rPr lang="zh-CN" altLang="en-US" sz="2200" b="1" dirty="0"/>
              <a:t>定义实现翻译任务的类</a:t>
            </a:r>
            <a:r>
              <a:rPr lang="zh-CN" altLang="en-US" sz="2200" dirty="0"/>
              <a:t>：其主要功能是对送入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前的索引张量进行预处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理，如位置编码、词嵌入表示等，形成可以输入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进行处理的张量；调用 </a:t>
            </a:r>
            <a:r>
              <a:rPr lang="en-US" altLang="zh-CN" sz="2200" dirty="0"/>
              <a:t>Transformer</a:t>
            </a:r>
            <a:r>
              <a:rPr lang="zh-CN" altLang="en-US" sz="2200" dirty="0"/>
              <a:t>对输入的张量进行处理；对输出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的张量进行线性变换，以符合生成目标词汇的要求。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489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09906" y="1275356"/>
            <a:ext cx="7978894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 Seq2Seq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结构与注意力机制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 Transformer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 BERT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的文本生成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 ChatGPT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及其使用方法（*）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2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MyTransformer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nhead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layer_num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dim_ff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src_vocab_size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tgt_vocab_size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super(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MyTransformer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self).__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利用调用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nn.Transformer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来实例化类的对象，构建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Transformer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模型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self.transformer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nn.Transformer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nhead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nhead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num_encoder_layers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layer_num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num_decoder_layers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layer_num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dim_feedforward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dim_ff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定义面向英文单词的嵌入层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self.src_embedding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nn.Embedding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src_vocab_size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定义面向中文词的嵌入层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self.tgt_embedding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nn.Embedding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tgt_vocab_size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self.pos_encoding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PosEncoding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=MAX_LENGTH)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在本例中源句子和目标句子的最大长度设置为一样长，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故可共享编码函数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PosEncoding_for_Embedding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（编码的嵌入方式）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#self.pos_embedding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nn.Embedding.from_pretrained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(\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#PosEncoding_for_Embedding(d_model, MAX_LENGTH), freeze=True)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self.fc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tgt_vocab_size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bias=False)</a:t>
            </a: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A51BFE-CFFA-15C7-2AEC-52EDEF8F57CA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235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71591692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7</a:t>
            </a:r>
            <a:r>
              <a:rPr lang="zh-CN" altLang="en-US" sz="2200" dirty="0"/>
              <a:t>）</a:t>
            </a:r>
            <a:r>
              <a:rPr lang="zh-CN" altLang="en-US" sz="2200" b="1" dirty="0"/>
              <a:t>设置训练主要参数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256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嵌入向量的长度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nhead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4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多头注意力的头数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layer_num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2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编码器和解码器的层数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dim_ff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512 #FeedForward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的维度，隐含层神经元个数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src_vocab_size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(eng_lang.word2index)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英文单词数量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tgt_vocab_size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(chi_lang.word2index)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中文词的数量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transformer_model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MyTransformer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nhead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nhead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layer_num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layer_num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dim_ff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dim_ff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src_vocab_size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src_vocab_size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      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tgt_vocab_size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tgt_vocab_size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).to(device)</a:t>
            </a: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0C56E-47CB-F6B2-0F90-1B9A04167AEF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236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3140127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8</a:t>
            </a:r>
            <a:r>
              <a:rPr lang="zh-CN" altLang="en-US" sz="2200" dirty="0"/>
              <a:t>）</a:t>
            </a:r>
            <a:r>
              <a:rPr lang="zh-CN" altLang="en-US" sz="2200" b="1" dirty="0"/>
              <a:t>测试模型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while True: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解码器输入最开始为标志位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"&lt;SOS&gt;"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，然后逐个拼接新生成的词，直到遇到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结束标识符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"&lt;EOS&gt;"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，最后得到的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即为翻译的句子（的编码）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torch.cat([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de_input.detach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next_index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]]).to(device)], -1)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de_pre_y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transformer_model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en_input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调用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Transformer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实例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prob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de_pre_y.max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(dim=-1,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keepdim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=False)[1]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next_index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prob.data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[-1]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next_index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== chi_lang.word2index["&lt;EOS&gt;"]: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break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word_indexes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de_input.squeeze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out_words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[chi_lang.index2word[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index.item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()] for index in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word_indexes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out_sentence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' '.join(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out_words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[1:])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print('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翻译得到的句子：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out_sentence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0CE5BD-A78B-D348-259D-235C4FCA3B18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237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92379136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8.2  Transformer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8.2.5 Transformer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应用案例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执行上述代码构成的</a:t>
            </a:r>
            <a:r>
              <a:rPr lang="en-US" altLang="zh-CN" sz="2200" dirty="0"/>
              <a:t>.</a:t>
            </a:r>
            <a:r>
              <a:rPr lang="en-US" altLang="zh-CN" sz="2200" dirty="0" err="1"/>
              <a:t>py</a:t>
            </a:r>
            <a:r>
              <a:rPr lang="en-US" altLang="zh-CN" sz="2200" dirty="0"/>
              <a:t> </a:t>
            </a:r>
            <a:r>
              <a:rPr lang="zh-CN" altLang="en-US" sz="2200" dirty="0"/>
              <a:t>程序，在笔者计算机上输出下列句子：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5BCFD7-2D4F-5256-B089-36E20E6A2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768" y="2520418"/>
            <a:ext cx="6454699" cy="769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9DF85C-2C32-D5A0-DE6E-C45B1FEFE273}"/>
              </a:ext>
            </a:extLst>
          </p:cNvPr>
          <p:cNvSpPr txBox="1"/>
          <p:nvPr/>
        </p:nvSpPr>
        <p:spPr>
          <a:xfrm>
            <a:off x="409203" y="3567894"/>
            <a:ext cx="111408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这也说明，该程序基本上能够翻译简单的英文句子，但翻译水平有待进一步提高</a:t>
            </a:r>
            <a:r>
              <a:rPr lang="en-US" altLang="zh-CN" sz="2200" dirty="0"/>
              <a:t>——</a:t>
            </a:r>
            <a:r>
              <a:rPr lang="zh-CN" altLang="en-US" sz="2200" dirty="0"/>
              <a:t>需 </a:t>
            </a:r>
          </a:p>
          <a:p>
            <a:r>
              <a:rPr lang="zh-CN" altLang="en-US" sz="2200" dirty="0"/>
              <a:t>要更多的数据来训练，同时需要不断完善相关参数。 </a:t>
            </a:r>
            <a:endParaRPr lang="en-US" altLang="zh-CN" sz="2200" dirty="0"/>
          </a:p>
          <a:p>
            <a:r>
              <a:rPr lang="zh-CN" altLang="en-US" sz="2200" dirty="0"/>
              <a:t>我们注意到，同样的数据量，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程序会比循环神经网络程序快得多。这是由 于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采用了位置编码，使得待处理数据可以并行地送入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进行计算。但 是，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不宜处理过长的序列（如长度超过 </a:t>
            </a:r>
            <a:r>
              <a:rPr lang="en-US" altLang="zh-CN" sz="2200" dirty="0"/>
              <a:t>50 </a:t>
            </a:r>
            <a:r>
              <a:rPr lang="zh-CN" altLang="en-US" sz="2200" dirty="0"/>
              <a:t>的序列），否则其训练时间会急剧增 加。也就是说，在处理长文本（如长度超过 </a:t>
            </a:r>
            <a:r>
              <a:rPr lang="en-US" altLang="zh-CN" sz="2200" dirty="0"/>
              <a:t>200</a:t>
            </a:r>
            <a:r>
              <a:rPr lang="zh-CN" altLang="en-US" sz="2200" dirty="0"/>
              <a:t>）时，</a:t>
            </a:r>
            <a:r>
              <a:rPr lang="en-US" altLang="zh-CN" sz="2200" dirty="0"/>
              <a:t>LSTM </a:t>
            </a:r>
            <a:r>
              <a:rPr lang="zh-CN" altLang="en-US" sz="2200" dirty="0"/>
              <a:t>等传统循环神经网络比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会表现更好的效果。</a:t>
            </a:r>
          </a:p>
        </p:txBody>
      </p:sp>
    </p:spTree>
    <p:extLst>
      <p:ext uri="{BB962C8B-B14F-4D97-AF65-F5344CB8AC3E}">
        <p14:creationId xmlns:p14="http://schemas.microsoft.com/office/powerpoint/2010/main" val="240410773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09906" y="1275356"/>
            <a:ext cx="7978894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 Seq2Seq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结构与注意力机制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 Transformer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BERT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的文本生成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 ChatGPT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及其使用方法（*）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5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99181"/>
            <a:ext cx="11206796" cy="359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BERT</a:t>
            </a:r>
            <a:r>
              <a:rPr lang="zh-CN" altLang="en-US" sz="2200" b="1" dirty="0"/>
              <a:t>的概念</a:t>
            </a:r>
            <a:r>
              <a:rPr lang="zh-CN" altLang="en-US" sz="2200" dirty="0"/>
              <a:t>：</a:t>
            </a:r>
            <a:r>
              <a:rPr lang="en-US" altLang="zh-CN" sz="2200" dirty="0"/>
              <a:t>BERT</a:t>
            </a:r>
            <a:r>
              <a:rPr lang="zh-CN" altLang="en-US" sz="2200" dirty="0"/>
              <a:t>（</a:t>
            </a:r>
            <a:r>
              <a:rPr lang="en-US" altLang="zh-CN" sz="2200" dirty="0"/>
              <a:t>Bidirectional Encoder Representations from Transformer</a:t>
            </a:r>
            <a:r>
              <a:rPr lang="zh-CN" altLang="en-US" sz="2200" dirty="0"/>
              <a:t>）是谷歌公司于 </a:t>
            </a:r>
            <a:r>
              <a:rPr lang="en-US" altLang="zh-CN" sz="2200" dirty="0"/>
              <a:t>2018 </a:t>
            </a:r>
            <a:r>
              <a:rPr lang="zh-CN" altLang="en-US" sz="2200" dirty="0"/>
              <a:t>年 </a:t>
            </a:r>
            <a:r>
              <a:rPr lang="en-US" altLang="zh-CN" sz="2200" dirty="0"/>
              <a:t>10 </a:t>
            </a:r>
            <a:r>
              <a:rPr lang="zh-CN" altLang="en-US" sz="2200" dirty="0"/>
              <a:t>月发布的一种语言表示模型。</a:t>
            </a:r>
            <a:r>
              <a:rPr lang="en-US" altLang="zh-CN" sz="2200" dirty="0"/>
              <a:t>BERT </a:t>
            </a:r>
            <a:r>
              <a:rPr lang="zh-CN" altLang="en-US" sz="2200" dirty="0"/>
              <a:t>是一种面向 </a:t>
            </a:r>
            <a:r>
              <a:rPr lang="en-US" altLang="zh-CN" sz="2200" dirty="0"/>
              <a:t>NLP </a:t>
            </a:r>
            <a:r>
              <a:rPr lang="zh-CN" altLang="en-US" sz="2200" dirty="0"/>
              <a:t>任务的大型预训练模型，有上亿 个参数。它是利用维基百科和书籍语料组成的大规模语料进行训练而得到。</a:t>
            </a:r>
            <a:r>
              <a:rPr lang="en-US" altLang="zh-CN" sz="2200" dirty="0"/>
              <a:t>BERT </a:t>
            </a:r>
            <a:r>
              <a:rPr lang="zh-CN" altLang="en-US" sz="2200" dirty="0"/>
              <a:t>的出现是 自然语言处理领域中的一个里程碑事件，预示自然语言处理进入一个新的时代。 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BERT </a:t>
            </a:r>
            <a:r>
              <a:rPr lang="zh-CN" altLang="en-US" sz="2200" b="1" dirty="0"/>
              <a:t>的结构：</a:t>
            </a:r>
            <a:r>
              <a:rPr lang="en-US" altLang="zh-CN" sz="2200" dirty="0"/>
              <a:t>BERT </a:t>
            </a:r>
            <a:r>
              <a:rPr lang="zh-CN" altLang="en-US" sz="2200" dirty="0"/>
              <a:t>完全是在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框架的基础上构建的，它包含了两层双向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模型， 多头注意力机制仍然是其核心部件。但</a:t>
            </a:r>
            <a:r>
              <a:rPr lang="en-US" altLang="zh-CN" sz="2200" dirty="0"/>
              <a:t>BERT</a:t>
            </a:r>
            <a:r>
              <a:rPr lang="zh-CN" altLang="en-US" sz="2200" dirty="0"/>
              <a:t>只利用了</a:t>
            </a:r>
            <a:r>
              <a:rPr lang="en-US" altLang="zh-CN" sz="2200" dirty="0"/>
              <a:t>Transformer</a:t>
            </a:r>
            <a:r>
              <a:rPr lang="zh-CN" altLang="en-US" sz="2200" dirty="0"/>
              <a:t>的左边部分</a:t>
            </a:r>
            <a:r>
              <a:rPr lang="en-US" altLang="zh-CN" sz="2200" dirty="0"/>
              <a:t>——</a:t>
            </a:r>
            <a:r>
              <a:rPr lang="zh-CN" altLang="en-US" sz="2200" dirty="0"/>
              <a:t>编码器， 主要用于学习序列的特征，但没有解码器，因而不利于文本生成。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6629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9DF85C-2C32-D5A0-DE6E-C45B1FEFE273}"/>
              </a:ext>
            </a:extLst>
          </p:cNvPr>
          <p:cNvSpPr txBox="1"/>
          <p:nvPr/>
        </p:nvSpPr>
        <p:spPr>
          <a:xfrm>
            <a:off x="409203" y="1854583"/>
            <a:ext cx="64308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BERT </a:t>
            </a:r>
            <a:r>
              <a:rPr lang="zh-CN" altLang="en-US" sz="2200" dirty="0"/>
              <a:t>的输入可以是一个句子也可以是一个句子对，且都不需要对句子进行标记，它使用 </a:t>
            </a:r>
            <a:r>
              <a:rPr lang="en-US" altLang="zh-CN" sz="2200" dirty="0" err="1"/>
              <a:t>WordPiece</a:t>
            </a:r>
            <a:r>
              <a:rPr lang="en-US" altLang="zh-CN" sz="2200" dirty="0"/>
              <a:t> </a:t>
            </a:r>
            <a:r>
              <a:rPr lang="zh-CN" altLang="en-US" sz="2200" dirty="0"/>
              <a:t>对句子进行切分。</a:t>
            </a:r>
            <a:r>
              <a:rPr lang="en-US" altLang="zh-CN" sz="2200" dirty="0" err="1"/>
              <a:t>WordPiece</a:t>
            </a:r>
            <a:r>
              <a:rPr lang="en-US" altLang="zh-CN" sz="2200" dirty="0"/>
              <a:t> </a:t>
            </a:r>
            <a:r>
              <a:rPr lang="zh-CN" altLang="en-US" sz="2200" dirty="0"/>
              <a:t>跟一般的单词切分和中文分词不一样。对于英文句子，</a:t>
            </a:r>
            <a:r>
              <a:rPr lang="en-US" altLang="zh-CN" sz="2200" dirty="0" err="1"/>
              <a:t>WordPiece</a:t>
            </a:r>
            <a:r>
              <a:rPr lang="en-US" altLang="zh-CN" sz="2200" dirty="0"/>
              <a:t> </a:t>
            </a:r>
            <a:r>
              <a:rPr lang="zh-CN" altLang="en-US" sz="2200" dirty="0"/>
              <a:t>会把单词本身和时态表示拆分开来。例如，</a:t>
            </a:r>
            <a:r>
              <a:rPr lang="en-US" altLang="zh-CN" sz="2200" dirty="0"/>
              <a:t>work</a:t>
            </a:r>
            <a:r>
              <a:rPr lang="zh-CN" altLang="en-US" sz="2200" dirty="0"/>
              <a:t>、</a:t>
            </a:r>
            <a:r>
              <a:rPr lang="en-US" altLang="zh-CN" sz="2200" dirty="0"/>
              <a:t>worked </a:t>
            </a:r>
            <a:r>
              <a:rPr lang="zh-CN" altLang="en-US" sz="2200" dirty="0"/>
              <a:t>和 </a:t>
            </a:r>
            <a:r>
              <a:rPr lang="en-US" altLang="zh-CN" sz="2200" dirty="0"/>
              <a:t>working </a:t>
            </a:r>
            <a:r>
              <a:rPr lang="zh-CN" altLang="en-US" sz="2200" dirty="0"/>
              <a:t>这三个单词分别被拆分成 </a:t>
            </a:r>
            <a:r>
              <a:rPr lang="en-US" altLang="zh-CN" sz="2200" dirty="0"/>
              <a:t>work</a:t>
            </a:r>
            <a:r>
              <a:rPr lang="zh-CN" altLang="en-US" sz="2200" dirty="0"/>
              <a:t>、</a:t>
            </a:r>
            <a:r>
              <a:rPr lang="en-US" altLang="zh-CN" sz="2200" dirty="0"/>
              <a:t>work </a:t>
            </a:r>
            <a:r>
              <a:rPr lang="zh-CN" altLang="en-US" sz="2200" dirty="0"/>
              <a:t>和</a:t>
            </a:r>
            <a:r>
              <a:rPr lang="en-US" altLang="zh-CN" sz="2200" dirty="0"/>
              <a:t>##ed</a:t>
            </a:r>
            <a:r>
              <a:rPr lang="zh-CN" altLang="en-US" sz="2200" dirty="0"/>
              <a:t>、</a:t>
            </a:r>
            <a:r>
              <a:rPr lang="en-US" altLang="zh-CN" sz="2200" dirty="0"/>
              <a:t>work </a:t>
            </a:r>
            <a:r>
              <a:rPr lang="zh-CN" altLang="en-US" sz="2200" dirty="0"/>
              <a:t>和</a:t>
            </a:r>
            <a:r>
              <a:rPr lang="en-US" altLang="zh-CN" sz="2200" dirty="0"/>
              <a:t>##ing</a:t>
            </a:r>
            <a:r>
              <a:rPr lang="zh-CN" altLang="en-US" sz="2200" dirty="0"/>
              <a:t>。这种拆分方法不但可以减少词表的大小，而且还可以提升单词的区分度。 对于中文句子，</a:t>
            </a:r>
            <a:r>
              <a:rPr lang="en-US" altLang="zh-CN" sz="2200" dirty="0" err="1"/>
              <a:t>WordPiece</a:t>
            </a:r>
            <a:r>
              <a:rPr lang="en-US" altLang="zh-CN" sz="2200" dirty="0"/>
              <a:t> </a:t>
            </a:r>
            <a:r>
              <a:rPr lang="zh-CN" altLang="en-US" sz="2200" dirty="0"/>
              <a:t>则按字对句子进行切分，实际上是将一个句子拆分成为一系列的字和标点符号。由于 </a:t>
            </a:r>
            <a:r>
              <a:rPr lang="en-US" altLang="zh-CN" sz="2200" dirty="0"/>
              <a:t>BERT </a:t>
            </a:r>
            <a:r>
              <a:rPr lang="zh-CN" altLang="en-US" sz="2200" dirty="0"/>
              <a:t>主要是用英文语料训练的，因此 </a:t>
            </a:r>
            <a:r>
              <a:rPr lang="en-US" altLang="zh-CN" sz="2200" dirty="0"/>
              <a:t>BERT </a:t>
            </a:r>
            <a:r>
              <a:rPr lang="zh-CN" altLang="en-US" sz="2200" dirty="0"/>
              <a:t>对中文的处理没有对英文处理有那么好的效果。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5CB379-B6BB-A033-BB15-6576CAA75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461" y="1780520"/>
            <a:ext cx="4276336" cy="40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4163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BERT </a:t>
            </a:r>
            <a:r>
              <a:rPr lang="zh-CN" altLang="en-US" sz="2200" b="1" dirty="0"/>
              <a:t>预训练任务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掩码语言模型（</a:t>
            </a:r>
            <a:r>
              <a:rPr lang="en-US" altLang="zh-CN" sz="2200" dirty="0"/>
              <a:t>Masked Language Model, MLM</a:t>
            </a:r>
            <a:r>
              <a:rPr lang="zh-CN" altLang="en-US" sz="2200" dirty="0"/>
              <a:t>）；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下一句子预测（</a:t>
            </a:r>
            <a:r>
              <a:rPr lang="en-US" altLang="zh-CN" sz="2200" dirty="0"/>
              <a:t>Next Sentence Prediction, NSP</a:t>
            </a:r>
            <a:r>
              <a:rPr lang="zh-CN" altLang="en-US" sz="2200" dirty="0"/>
              <a:t>）。</a:t>
            </a:r>
            <a:endParaRPr lang="en-US" altLang="zh-CN" sz="2200" dirty="0"/>
          </a:p>
          <a:p>
            <a:endParaRPr lang="zh-CN" altLang="en-US" sz="2200" dirty="0"/>
          </a:p>
          <a:p>
            <a:r>
              <a:rPr lang="zh-CN" altLang="en-US" sz="2200" dirty="0"/>
              <a:t>为使用预训练模型 </a:t>
            </a:r>
            <a:r>
              <a:rPr lang="en-US" altLang="zh-CN" sz="2200" dirty="0"/>
              <a:t>BERT </a:t>
            </a:r>
            <a:r>
              <a:rPr lang="zh-CN" altLang="en-US" sz="2200" dirty="0"/>
              <a:t>及后面介绍的 </a:t>
            </a:r>
            <a:r>
              <a:rPr lang="en-US" altLang="zh-CN" sz="2200" dirty="0"/>
              <a:t>GPT</a:t>
            </a:r>
            <a:r>
              <a:rPr lang="zh-CN" altLang="en-US" sz="2200" dirty="0"/>
              <a:t>，需要先安装 </a:t>
            </a:r>
            <a:r>
              <a:rPr lang="en-US" altLang="zh-CN" sz="2200" dirty="0" err="1"/>
              <a:t>pytorch_transformers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defTabSz="457200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solidFill>
                  <a:srgbClr val="00B050"/>
                </a:solidFill>
              </a:rPr>
              <a:t>pip install </a:t>
            </a:r>
            <a:r>
              <a:rPr lang="en-US" altLang="zh-CN" sz="2200" dirty="0" err="1">
                <a:solidFill>
                  <a:srgbClr val="00B050"/>
                </a:solidFill>
              </a:rPr>
              <a:t>pytorch_transformers</a:t>
            </a:r>
            <a:r>
              <a:rPr lang="en-US" altLang="zh-CN" sz="2200" dirty="0">
                <a:solidFill>
                  <a:srgbClr val="00B050"/>
                </a:solidFill>
              </a:rPr>
              <a:t>==1.0 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9104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1. MLM </a:t>
            </a:r>
            <a:r>
              <a:rPr lang="zh-CN" altLang="en-US" sz="2200" b="1" dirty="0"/>
              <a:t>模型</a:t>
            </a:r>
          </a:p>
          <a:p>
            <a:r>
              <a:rPr lang="zh-CN" altLang="en-US" sz="2200" dirty="0"/>
              <a:t>该模型将输入文本中的部分单词进行掩码（</a:t>
            </a:r>
            <a:r>
              <a:rPr lang="en-US" altLang="zh-CN" sz="2200" dirty="0"/>
              <a:t>mask</a:t>
            </a:r>
            <a:r>
              <a:rPr lang="zh-CN" altLang="en-US" sz="2200" dirty="0"/>
              <a:t>），即以</a:t>
            </a:r>
            <a:r>
              <a:rPr lang="en-US" altLang="zh-CN" sz="2200" dirty="0"/>
              <a:t>[mask]</a:t>
            </a:r>
            <a:r>
              <a:rPr lang="zh-CN" altLang="en-US" sz="2200" dirty="0"/>
              <a:t>替换被掩码的单词，同</a:t>
            </a:r>
          </a:p>
          <a:p>
            <a:r>
              <a:rPr lang="zh-CN" altLang="en-US" sz="2200" dirty="0"/>
              <a:t>时用</a:t>
            </a:r>
            <a:r>
              <a:rPr lang="en-US" altLang="zh-CN" sz="2200" dirty="0"/>
              <a:t>[CLS]</a:t>
            </a:r>
            <a:r>
              <a:rPr lang="zh-CN" altLang="en-US" sz="2200" dirty="0"/>
              <a:t>表示句子的开始，用</a:t>
            </a:r>
            <a:r>
              <a:rPr lang="en-US" altLang="zh-CN" sz="2200" dirty="0"/>
              <a:t>[SEP]</a:t>
            </a:r>
            <a:r>
              <a:rPr lang="zh-CN" altLang="en-US" sz="2200" dirty="0"/>
              <a:t>隔开不同的句子或标志句子的结束，（训练时一次输入</a:t>
            </a:r>
          </a:p>
          <a:p>
            <a:r>
              <a:rPr lang="zh-CN" altLang="en-US" sz="2200" dirty="0"/>
              <a:t>一个句子对，即两个句子）。例如，如果输入下列句子对“我是中国人。我爱我的祖国！”，</a:t>
            </a:r>
          </a:p>
          <a:p>
            <a:r>
              <a:rPr lang="zh-CN" altLang="en-US" sz="2200" dirty="0"/>
              <a:t>则表示成下列输入格式：</a:t>
            </a:r>
            <a:endParaRPr lang="en-US" altLang="zh-CN" sz="2200" dirty="0"/>
          </a:p>
          <a:p>
            <a:pPr defTabSz="457200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solidFill>
                  <a:srgbClr val="00B050"/>
                </a:solidFill>
              </a:rPr>
              <a:t>texts = ['[CLS]</a:t>
            </a:r>
            <a:r>
              <a:rPr lang="zh-CN" altLang="en-US" sz="2200" dirty="0">
                <a:solidFill>
                  <a:srgbClr val="00B050"/>
                </a:solidFill>
              </a:rPr>
              <a:t>我是中国人。</a:t>
            </a:r>
            <a:r>
              <a:rPr lang="en-US" altLang="zh-CN" sz="2200" dirty="0">
                <a:solidFill>
                  <a:srgbClr val="00B050"/>
                </a:solidFill>
              </a:rPr>
              <a:t>[SEP]</a:t>
            </a:r>
            <a:r>
              <a:rPr lang="zh-CN" altLang="en-US" sz="2200" dirty="0">
                <a:solidFill>
                  <a:srgbClr val="00B050"/>
                </a:solidFill>
              </a:rPr>
              <a:t>我爱我的</a:t>
            </a:r>
            <a:r>
              <a:rPr lang="en-US" altLang="zh-CN" sz="2200" dirty="0">
                <a:solidFill>
                  <a:srgbClr val="00B050"/>
                </a:solidFill>
              </a:rPr>
              <a:t>[MASK]</a:t>
            </a:r>
            <a:r>
              <a:rPr lang="zh-CN" altLang="en-US" sz="2200" dirty="0">
                <a:solidFill>
                  <a:srgbClr val="00B050"/>
                </a:solidFill>
              </a:rPr>
              <a:t>国！</a:t>
            </a:r>
            <a:r>
              <a:rPr lang="en-US" altLang="zh-CN" sz="2200" dirty="0">
                <a:solidFill>
                  <a:srgbClr val="00B050"/>
                </a:solidFill>
              </a:rPr>
              <a:t>[SEP]’] </a:t>
            </a:r>
          </a:p>
          <a:p>
            <a:r>
              <a:rPr lang="zh-CN" altLang="en-US" sz="2200" dirty="0"/>
              <a:t>其中，“祖”被掩码了。 </a:t>
            </a:r>
          </a:p>
          <a:p>
            <a:r>
              <a:rPr lang="en-US" altLang="zh-CN" sz="2200" dirty="0"/>
              <a:t>BERT </a:t>
            </a:r>
            <a:r>
              <a:rPr lang="zh-CN" altLang="en-US" sz="2200" dirty="0"/>
              <a:t>可以接收一个句子或一个句子对。输入的句子必须以</a:t>
            </a:r>
            <a:r>
              <a:rPr lang="en-US" altLang="zh-CN" sz="2200" dirty="0"/>
              <a:t>'[CLS]'</a:t>
            </a:r>
            <a:r>
              <a:rPr lang="zh-CN" altLang="en-US" sz="2200" dirty="0"/>
              <a:t>开始，如果有两个句子则</a:t>
            </a:r>
            <a:r>
              <a:rPr lang="en-US" altLang="zh-CN" sz="2200" dirty="0"/>
              <a:t>'[SEP]'</a:t>
            </a:r>
            <a:r>
              <a:rPr lang="zh-CN" altLang="en-US" sz="2200" dirty="0"/>
              <a:t>隔开。 然后，对输入的文本进行切分（</a:t>
            </a:r>
            <a:r>
              <a:rPr lang="en-US" altLang="zh-CN" sz="2200" dirty="0"/>
              <a:t>token </a:t>
            </a:r>
            <a:r>
              <a:rPr lang="zh-CN" altLang="en-US" sz="2200" dirty="0"/>
              <a:t>化）、索引编码。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5025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200"/>
              </a:spcBef>
            </a:pPr>
            <a:r>
              <a:rPr lang="zh-CN" altLang="en-US" sz="2200" dirty="0"/>
              <a:t>对 </a:t>
            </a:r>
            <a:r>
              <a:rPr lang="en-US" altLang="zh-CN" sz="2200" dirty="0"/>
              <a:t>texts </a:t>
            </a:r>
            <a:r>
              <a:rPr lang="zh-CN" altLang="en-US" sz="2200" dirty="0"/>
              <a:t>进行</a:t>
            </a:r>
            <a:r>
              <a:rPr lang="en-US" altLang="zh-CN" sz="2200" dirty="0"/>
              <a:t>token </a:t>
            </a:r>
            <a:r>
              <a:rPr lang="zh-CN" altLang="en-US" sz="2200" dirty="0"/>
              <a:t>化：</a:t>
            </a:r>
            <a:endParaRPr lang="en-US" altLang="zh-CN" sz="2200" dirty="0"/>
          </a:p>
          <a:p>
            <a:pPr defTabSz="457200">
              <a:spcBef>
                <a:spcPts val="1200"/>
              </a:spcBef>
            </a:pPr>
            <a:r>
              <a:rPr lang="en-US" altLang="zh-CN" sz="2200" dirty="0">
                <a:solidFill>
                  <a:srgbClr val="00B050"/>
                </a:solidFill>
              </a:rPr>
              <a:t>from </a:t>
            </a:r>
            <a:r>
              <a:rPr lang="en-US" altLang="zh-CN" sz="2200" dirty="0" err="1">
                <a:solidFill>
                  <a:srgbClr val="00B050"/>
                </a:solidFill>
              </a:rPr>
              <a:t>pytorch_transformers</a:t>
            </a:r>
            <a:r>
              <a:rPr lang="en-US" altLang="zh-CN" sz="2200" dirty="0">
                <a:solidFill>
                  <a:srgbClr val="00B050"/>
                </a:solidFill>
              </a:rPr>
              <a:t> import </a:t>
            </a:r>
            <a:r>
              <a:rPr lang="en-US" altLang="zh-CN" sz="2200" dirty="0" err="1">
                <a:solidFill>
                  <a:srgbClr val="00B050"/>
                </a:solidFill>
              </a:rPr>
              <a:t>BertTokenizer</a:t>
            </a:r>
            <a:r>
              <a:rPr lang="en-US" altLang="zh-CN" sz="2200" dirty="0">
                <a:solidFill>
                  <a:srgbClr val="00B050"/>
                </a:solidFill>
              </a:rPr>
              <a:t>, </a:t>
            </a:r>
            <a:r>
              <a:rPr lang="en-US" altLang="zh-CN" sz="2200" dirty="0" err="1">
                <a:solidFill>
                  <a:srgbClr val="00B050"/>
                </a:solidFill>
              </a:rPr>
              <a:t>BertModel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</a:p>
          <a:p>
            <a:pPr defTabSz="457200"/>
            <a:r>
              <a:rPr lang="en-US" altLang="zh-CN" sz="2200" dirty="0">
                <a:solidFill>
                  <a:srgbClr val="00B050"/>
                </a:solidFill>
              </a:rPr>
              <a:t>tokenizer = </a:t>
            </a:r>
            <a:r>
              <a:rPr lang="en-US" altLang="zh-CN" sz="2200" dirty="0" err="1">
                <a:solidFill>
                  <a:srgbClr val="00B050"/>
                </a:solidFill>
              </a:rPr>
              <a:t>BertTokenizer.from_pretrained</a:t>
            </a:r>
            <a:r>
              <a:rPr lang="en-US" altLang="zh-CN" sz="2200" dirty="0">
                <a:solidFill>
                  <a:srgbClr val="00B050"/>
                </a:solidFill>
              </a:rPr>
              <a:t>('</a:t>
            </a:r>
            <a:r>
              <a:rPr lang="en-US" altLang="zh-CN" sz="2200" dirty="0" err="1">
                <a:solidFill>
                  <a:srgbClr val="00B050"/>
                </a:solidFill>
              </a:rPr>
              <a:t>bert</a:t>
            </a:r>
            <a:r>
              <a:rPr lang="en-US" altLang="zh-CN" sz="2200" dirty="0">
                <a:solidFill>
                  <a:srgbClr val="00B050"/>
                </a:solidFill>
              </a:rPr>
              <a:t>-base-</a:t>
            </a:r>
            <a:r>
              <a:rPr lang="en-US" altLang="zh-CN" sz="2200" dirty="0" err="1">
                <a:solidFill>
                  <a:srgbClr val="00B050"/>
                </a:solidFill>
              </a:rPr>
              <a:t>chinese</a:t>
            </a:r>
            <a:r>
              <a:rPr lang="en-US" altLang="zh-CN" sz="2200" dirty="0">
                <a:solidFill>
                  <a:srgbClr val="00B050"/>
                </a:solidFill>
              </a:rPr>
              <a:t>’) 	#</a:t>
            </a:r>
            <a:r>
              <a:rPr lang="zh-CN" altLang="en-US" sz="2200" dirty="0">
                <a:solidFill>
                  <a:srgbClr val="00B050"/>
                </a:solidFill>
              </a:rPr>
              <a:t>加载词表</a:t>
            </a:r>
          </a:p>
          <a:p>
            <a:pPr defTabSz="457200">
              <a:spcAft>
                <a:spcPts val="12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tokenized_texts</a:t>
            </a:r>
            <a:r>
              <a:rPr lang="en-US" altLang="zh-CN" sz="2200" dirty="0">
                <a:solidFill>
                  <a:srgbClr val="00B050"/>
                </a:solidFill>
              </a:rPr>
              <a:t> = [</a:t>
            </a:r>
            <a:r>
              <a:rPr lang="en-US" altLang="zh-CN" sz="2200" dirty="0" err="1">
                <a:solidFill>
                  <a:srgbClr val="00B050"/>
                </a:solidFill>
              </a:rPr>
              <a:t>tokenizer.tokenize</a:t>
            </a:r>
            <a:r>
              <a:rPr lang="en-US" altLang="zh-CN" sz="2200" dirty="0">
                <a:solidFill>
                  <a:srgbClr val="00B050"/>
                </a:solidFill>
              </a:rPr>
              <a:t>(word) for word in texts] 	#token </a:t>
            </a:r>
            <a:r>
              <a:rPr lang="zh-CN" altLang="en-US" sz="2200" dirty="0">
                <a:solidFill>
                  <a:srgbClr val="00B050"/>
                </a:solidFill>
              </a:rPr>
              <a:t>化</a:t>
            </a:r>
            <a:endParaRPr lang="en-US" altLang="zh-CN" sz="2200" dirty="0">
              <a:solidFill>
                <a:srgbClr val="00B050"/>
              </a:solidFill>
            </a:endParaRPr>
          </a:p>
          <a:p>
            <a:r>
              <a:rPr lang="zh-CN" altLang="en-US" sz="2200" dirty="0"/>
              <a:t>结果得到下列内容（即 </a:t>
            </a:r>
            <a:r>
              <a:rPr lang="en-US" altLang="zh-CN" sz="2200" dirty="0" err="1"/>
              <a:t>tokenized_texts</a:t>
            </a:r>
            <a:r>
              <a:rPr lang="en-US" altLang="zh-CN" sz="2200" dirty="0"/>
              <a:t> </a:t>
            </a:r>
            <a:r>
              <a:rPr lang="zh-CN" altLang="en-US" sz="2200" dirty="0"/>
              <a:t>的内容）： </a:t>
            </a:r>
          </a:p>
          <a:p>
            <a:r>
              <a:rPr lang="en-US" altLang="zh-CN" sz="2200" dirty="0"/>
              <a:t>[['[CLS]', '</a:t>
            </a:r>
            <a:r>
              <a:rPr lang="zh-CN" altLang="en-US" sz="2200" dirty="0"/>
              <a:t>我</a:t>
            </a:r>
            <a:r>
              <a:rPr lang="en-US" altLang="zh-CN" sz="2200" dirty="0"/>
              <a:t>', '</a:t>
            </a:r>
            <a:r>
              <a:rPr lang="zh-CN" altLang="en-US" sz="2200" dirty="0"/>
              <a:t>是</a:t>
            </a:r>
            <a:r>
              <a:rPr lang="en-US" altLang="zh-CN" sz="2200" dirty="0"/>
              <a:t>', '</a:t>
            </a:r>
            <a:r>
              <a:rPr lang="zh-CN" altLang="en-US" sz="2200" dirty="0"/>
              <a:t>中</a:t>
            </a:r>
            <a:r>
              <a:rPr lang="en-US" altLang="zh-CN" sz="2200" dirty="0"/>
              <a:t>', '</a:t>
            </a:r>
            <a:r>
              <a:rPr lang="zh-CN" altLang="en-US" sz="2200" dirty="0"/>
              <a:t>国</a:t>
            </a:r>
            <a:r>
              <a:rPr lang="en-US" altLang="zh-CN" sz="2200" dirty="0"/>
              <a:t>', '</a:t>
            </a:r>
            <a:r>
              <a:rPr lang="zh-CN" altLang="en-US" sz="2200" dirty="0"/>
              <a:t>人</a:t>
            </a:r>
            <a:r>
              <a:rPr lang="en-US" altLang="zh-CN" sz="2200" dirty="0"/>
              <a:t>', '</a:t>
            </a:r>
            <a:r>
              <a:rPr lang="zh-CN" altLang="en-US" sz="2200" dirty="0"/>
              <a:t>。</a:t>
            </a:r>
            <a:r>
              <a:rPr lang="en-US" altLang="zh-CN" sz="2200" dirty="0"/>
              <a:t>', '[SEP]', '</a:t>
            </a:r>
            <a:r>
              <a:rPr lang="zh-CN" altLang="en-US" sz="2200" dirty="0"/>
              <a:t>我</a:t>
            </a:r>
            <a:r>
              <a:rPr lang="en-US" altLang="zh-CN" sz="2200" dirty="0"/>
              <a:t>', '</a:t>
            </a:r>
            <a:r>
              <a:rPr lang="zh-CN" altLang="en-US" sz="2200" dirty="0"/>
              <a:t>爱</a:t>
            </a:r>
            <a:r>
              <a:rPr lang="en-US" altLang="zh-CN" sz="2200" dirty="0"/>
              <a:t>', '</a:t>
            </a:r>
            <a:r>
              <a:rPr lang="zh-CN" altLang="en-US" sz="2200" dirty="0"/>
              <a:t>我</a:t>
            </a:r>
            <a:r>
              <a:rPr lang="en-US" altLang="zh-CN" sz="2200" dirty="0"/>
              <a:t>', '</a:t>
            </a:r>
            <a:r>
              <a:rPr lang="zh-CN" altLang="en-US" sz="2200" dirty="0"/>
              <a:t>的</a:t>
            </a:r>
            <a:r>
              <a:rPr lang="en-US" altLang="zh-CN" sz="2200" dirty="0"/>
              <a:t>', '[MASK]', '</a:t>
            </a:r>
            <a:r>
              <a:rPr lang="zh-CN" altLang="en-US" sz="2200" dirty="0"/>
              <a:t>国</a:t>
            </a:r>
            <a:r>
              <a:rPr lang="en-US" altLang="zh-CN" sz="2200" dirty="0"/>
              <a:t>', '</a:t>
            </a:r>
            <a:r>
              <a:rPr lang="zh-CN" altLang="en-US" sz="2200" dirty="0"/>
              <a:t>！</a:t>
            </a:r>
            <a:r>
              <a:rPr lang="en-US" altLang="zh-CN" sz="2200" dirty="0"/>
              <a:t>', '[SEP]']] </a:t>
            </a:r>
            <a:endParaRPr lang="zh-CN" altLang="en-US" sz="2200" dirty="0"/>
          </a:p>
          <a:p>
            <a:r>
              <a:rPr lang="zh-CN" altLang="en-US" sz="2200" dirty="0"/>
              <a:t>这个结果是按字来切分的，这跟分词不一样。进一步对其进行索引编码，可调用下列代 </a:t>
            </a:r>
          </a:p>
          <a:p>
            <a:r>
              <a:rPr lang="zh-CN" altLang="en-US" sz="2200" dirty="0"/>
              <a:t>码来实现：</a:t>
            </a:r>
            <a:endParaRPr lang="en-US" altLang="zh-CN" sz="2200" dirty="0"/>
          </a:p>
          <a:p>
            <a:pPr defTabSz="457200">
              <a:spcBef>
                <a:spcPts val="1200"/>
              </a:spcBef>
            </a:pPr>
            <a:r>
              <a:rPr lang="en-US" altLang="zh-CN" sz="2200" dirty="0" err="1">
                <a:solidFill>
                  <a:srgbClr val="00B050"/>
                </a:solidFill>
              </a:rPr>
              <a:t>input_ids</a:t>
            </a:r>
            <a:r>
              <a:rPr lang="en-US" altLang="zh-CN" sz="2200" dirty="0">
                <a:solidFill>
                  <a:srgbClr val="00B050"/>
                </a:solidFill>
              </a:rPr>
              <a:t> = [</a:t>
            </a:r>
            <a:r>
              <a:rPr lang="en-US" altLang="zh-CN" sz="2200" dirty="0" err="1">
                <a:solidFill>
                  <a:srgbClr val="00B050"/>
                </a:solidFill>
              </a:rPr>
              <a:t>tokenizer.convert_tokens_to_ids</a:t>
            </a:r>
            <a:r>
              <a:rPr lang="en-US" altLang="zh-CN" sz="2200" dirty="0">
                <a:solidFill>
                  <a:srgbClr val="00B050"/>
                </a:solidFill>
              </a:rPr>
              <a:t>(token) for token in </a:t>
            </a:r>
            <a:r>
              <a:rPr lang="en-US" altLang="zh-CN" sz="2200" dirty="0" err="1">
                <a:solidFill>
                  <a:srgbClr val="00B050"/>
                </a:solidFill>
              </a:rPr>
              <a:t>tokenized_texts</a:t>
            </a:r>
            <a:r>
              <a:rPr lang="en-US" altLang="zh-CN" sz="2200" dirty="0">
                <a:solidFill>
                  <a:srgbClr val="00B050"/>
                </a:solidFill>
              </a:rPr>
              <a:t>] </a:t>
            </a:r>
          </a:p>
          <a:p>
            <a:pPr defTabSz="457200">
              <a:spcAft>
                <a:spcPts val="12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input_ids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torch.LongTensor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input_ids</a:t>
            </a:r>
            <a:r>
              <a:rPr lang="en-US" altLang="zh-CN" sz="2200" dirty="0">
                <a:solidFill>
                  <a:srgbClr val="00B050"/>
                </a:solidFill>
              </a:rPr>
              <a:t>) 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14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8.1.1 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752C4-1F66-9EEC-F648-68209D838AE6}"/>
              </a:ext>
            </a:extLst>
          </p:cNvPr>
          <p:cNvSpPr txBox="1"/>
          <p:nvPr/>
        </p:nvSpPr>
        <p:spPr>
          <a:xfrm>
            <a:off x="457060" y="1887105"/>
            <a:ext cx="112778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Seq2Seq </a:t>
            </a:r>
            <a:r>
              <a:rPr lang="zh-CN" altLang="en-US" sz="2200" b="1" dirty="0"/>
              <a:t>结构定义</a:t>
            </a:r>
            <a:r>
              <a:rPr lang="zh-CN" altLang="en-US" sz="2200" dirty="0"/>
              <a:t>：</a:t>
            </a:r>
            <a:r>
              <a:rPr lang="en-US" altLang="zh-CN" sz="2200" dirty="0"/>
              <a:t>Seq2Seq</a:t>
            </a:r>
            <a:r>
              <a:rPr lang="zh-CN" altLang="en-US" sz="2200" dirty="0"/>
              <a:t>结构是自然语言处理领域中一个著名的网络结构，一般翻译为“序列到序列结构”。一个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结构通常由 </a:t>
            </a:r>
            <a:r>
              <a:rPr lang="en-US" altLang="zh-CN" sz="2200" dirty="0"/>
              <a:t>Encoder</a:t>
            </a:r>
            <a:r>
              <a:rPr lang="zh-CN" altLang="en-US" sz="2200" dirty="0"/>
              <a:t>和 </a:t>
            </a:r>
            <a:r>
              <a:rPr lang="en-US" altLang="zh-CN" sz="2200" dirty="0"/>
              <a:t>Decoder</a:t>
            </a:r>
            <a:r>
              <a:rPr lang="zh-CN" altLang="en-US" sz="2200" dirty="0"/>
              <a:t>构成。其中，</a:t>
            </a:r>
            <a:r>
              <a:rPr lang="en-US" altLang="zh-CN" sz="2200" dirty="0"/>
              <a:t>Encoder </a:t>
            </a:r>
            <a:r>
              <a:rPr lang="zh-CN" altLang="en-US" sz="2200" dirty="0"/>
              <a:t>用于接收由若干个元素构成的序列作为输入，并对输入序列进行编码和特征提取，形成特征向量；</a:t>
            </a:r>
            <a:r>
              <a:rPr lang="en-US" altLang="zh-CN" sz="2200" dirty="0"/>
              <a:t>Decoder </a:t>
            </a:r>
            <a:r>
              <a:rPr lang="zh-CN" altLang="en-US" sz="2200" dirty="0"/>
              <a:t>则对形成的特征向量进行解码，形成由若干个元素构成的输出序列。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6BA5B6-3156-9219-DC28-051C8C99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43" y="3769623"/>
            <a:ext cx="6613713" cy="18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7409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2044003"/>
            <a:ext cx="11540694" cy="373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结果，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的内容为：</a:t>
            </a:r>
            <a:endParaRPr lang="en-US" altLang="zh-CN" sz="2200" dirty="0"/>
          </a:p>
          <a:p>
            <a:pPr defTabSz="457200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solidFill>
                  <a:srgbClr val="00B050"/>
                </a:solidFill>
              </a:rPr>
              <a:t>tensor([[101, 2770, 3222, 705, 1745, 783, 512, 102, 2770, 4264, 103, 4639, 4863, 1745, 8014, 102]])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从 </a:t>
            </a:r>
            <a:r>
              <a:rPr lang="en-US" altLang="zh-CN" sz="2200" dirty="0"/>
              <a:t>token </a:t>
            </a:r>
            <a:r>
              <a:rPr lang="zh-CN" altLang="en-US" sz="2200" dirty="0"/>
              <a:t>化到索引编码，整个过程都是调用 </a:t>
            </a:r>
            <a:r>
              <a:rPr lang="en-US" altLang="zh-CN" sz="2200" dirty="0" err="1"/>
              <a:t>BertTokenizer</a:t>
            </a:r>
            <a:r>
              <a:rPr lang="en-US" altLang="zh-CN" sz="2200" dirty="0"/>
              <a:t> </a:t>
            </a:r>
            <a:r>
              <a:rPr lang="zh-CN" altLang="en-US" sz="2200" dirty="0"/>
              <a:t>模块来完成的。当然，为了构造一个数据批量（</a:t>
            </a:r>
            <a:r>
              <a:rPr lang="en-US" altLang="zh-CN" sz="2200" dirty="0"/>
              <a:t>batch</a:t>
            </a:r>
            <a:r>
              <a:rPr lang="zh-CN" altLang="en-US" sz="2200" dirty="0"/>
              <a:t>），还需要对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进行填充，实现等长化。此后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就可以输入 </a:t>
            </a:r>
            <a:r>
              <a:rPr lang="en-US" altLang="zh-CN" sz="2200" dirty="0"/>
              <a:t>BERT </a:t>
            </a:r>
            <a:r>
              <a:rPr lang="zh-CN" altLang="en-US" sz="2200" dirty="0"/>
              <a:t>进行训练了。</a:t>
            </a:r>
            <a:r>
              <a:rPr lang="en-US" altLang="zh-CN" sz="2200" dirty="0"/>
              <a:t>MLM </a:t>
            </a:r>
            <a:r>
              <a:rPr lang="zh-CN" altLang="en-US" sz="2200" dirty="0"/>
              <a:t>模型正是通过对某些词进行掩码，然后训练模型，使之可以根据上下文来预测被掩码的词。这样，只要输入无标记的文本，我们就可以得到能够预测部分残缺词的模型，实现无监督学习。这就是 </a:t>
            </a:r>
            <a:r>
              <a:rPr lang="en-US" altLang="zh-CN" sz="2200" dirty="0"/>
              <a:t>MLM </a:t>
            </a:r>
            <a:r>
              <a:rPr lang="zh-CN" altLang="en-US" sz="2200" dirty="0"/>
              <a:t>模型的任务。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3586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47873"/>
            <a:ext cx="1154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2. NSP </a:t>
            </a:r>
            <a:r>
              <a:rPr lang="zh-CN" altLang="en-US" sz="2200" b="1" dirty="0"/>
              <a:t>模型</a:t>
            </a:r>
          </a:p>
          <a:p>
            <a:r>
              <a:rPr lang="zh-CN" altLang="en-US" sz="2200" b="1" dirty="0"/>
              <a:t>构造样本集</a:t>
            </a:r>
            <a:r>
              <a:rPr lang="zh-CN" altLang="en-US" sz="2200" dirty="0"/>
              <a:t>：</a:t>
            </a:r>
            <a:r>
              <a:rPr lang="en-US" altLang="zh-CN" sz="2200" dirty="0"/>
              <a:t>BERT </a:t>
            </a:r>
            <a:r>
              <a:rPr lang="zh-CN" altLang="en-US" sz="2200" dirty="0"/>
              <a:t>还有一个功能就是对给定一个句子，预测下一个句子。为此，需要给 </a:t>
            </a:r>
            <a:r>
              <a:rPr lang="en-US" altLang="zh-CN" sz="2200" dirty="0"/>
              <a:t>BERT </a:t>
            </a:r>
            <a:r>
              <a:rPr lang="zh-CN" altLang="en-US" sz="2200" dirty="0"/>
              <a:t>输入一系列的句子对，以此来训练模型。从语料库中选择相邻的两个句子 </a:t>
            </a:r>
            <a:r>
              <a:rPr lang="en-US" altLang="zh-CN" sz="2200" dirty="0"/>
              <a:t>A </a:t>
            </a:r>
            <a:r>
              <a:rPr lang="zh-CN" altLang="en-US" sz="2200" dirty="0"/>
              <a:t>和 </a:t>
            </a:r>
            <a:r>
              <a:rPr lang="en-US" altLang="zh-CN" sz="2200" dirty="0"/>
              <a:t>B</a:t>
            </a:r>
            <a:r>
              <a:rPr lang="zh-CN" altLang="en-US" sz="2200" dirty="0"/>
              <a:t>，然后由 </a:t>
            </a:r>
            <a:r>
              <a:rPr lang="en-US" altLang="zh-CN" sz="2200" dirty="0"/>
              <a:t>A </a:t>
            </a:r>
            <a:r>
              <a:rPr lang="zh-CN" altLang="en-US" sz="2200" dirty="0"/>
              <a:t>和 </a:t>
            </a:r>
            <a:r>
              <a:rPr lang="en-US" altLang="zh-CN" sz="2200" dirty="0"/>
              <a:t>B </a:t>
            </a:r>
            <a:r>
              <a:rPr lang="zh-CN" altLang="en-US" sz="2200" dirty="0"/>
              <a:t>组成一个训练样本。例如，</a:t>
            </a:r>
            <a:r>
              <a:rPr lang="en-US" altLang="zh-CN" sz="2200" dirty="0"/>
              <a:t>'[CLS]</a:t>
            </a:r>
            <a:r>
              <a:rPr lang="zh-CN" altLang="en-US" sz="2200" dirty="0"/>
              <a:t>我是中国人。</a:t>
            </a:r>
            <a:r>
              <a:rPr lang="en-US" altLang="zh-CN" sz="2200" dirty="0"/>
              <a:t>[SEP]</a:t>
            </a:r>
            <a:r>
              <a:rPr lang="zh-CN" altLang="en-US" sz="2200" dirty="0"/>
              <a:t>我爱我的</a:t>
            </a:r>
            <a:r>
              <a:rPr lang="en-US" altLang="zh-CN" sz="2200" dirty="0"/>
              <a:t>[MASK]</a:t>
            </a:r>
            <a:r>
              <a:rPr lang="zh-CN" altLang="en-US" sz="2200" dirty="0"/>
              <a:t>国！</a:t>
            </a:r>
            <a:r>
              <a:rPr lang="en-US" altLang="zh-CN" sz="2200" dirty="0"/>
              <a:t>[SEP]'</a:t>
            </a:r>
            <a:r>
              <a:rPr lang="zh-CN" altLang="en-US" sz="2200" dirty="0"/>
              <a:t>就是一个训练样本。</a:t>
            </a:r>
            <a:endParaRPr lang="en-US" altLang="zh-CN" sz="2200" dirty="0"/>
          </a:p>
          <a:p>
            <a:r>
              <a:rPr lang="zh-CN" altLang="en-US" sz="2200" dirty="0"/>
              <a:t>当 </a:t>
            </a:r>
            <a:r>
              <a:rPr lang="en-US" altLang="zh-CN" sz="2200" dirty="0"/>
              <a:t>A </a:t>
            </a:r>
            <a:r>
              <a:rPr lang="zh-CN" altLang="en-US" sz="2200" dirty="0"/>
              <a:t>和 </a:t>
            </a:r>
            <a:r>
              <a:rPr lang="en-US" altLang="zh-CN" sz="2200" dirty="0"/>
              <a:t>B </a:t>
            </a:r>
            <a:r>
              <a:rPr lang="zh-CN" altLang="en-US" sz="2200" dirty="0"/>
              <a:t>的顺序跟语料库中的原始顺序一样时，相应的样本称为正样本，否则称为负样本。一般通过随机调整 </a:t>
            </a:r>
            <a:r>
              <a:rPr lang="en-US" altLang="zh-CN" sz="2200" dirty="0"/>
              <a:t>A </a:t>
            </a:r>
            <a:r>
              <a:rPr lang="zh-CN" altLang="en-US" sz="2200" dirty="0"/>
              <a:t>和 </a:t>
            </a:r>
            <a:r>
              <a:rPr lang="en-US" altLang="zh-CN" sz="2200" dirty="0"/>
              <a:t>B </a:t>
            </a:r>
            <a:r>
              <a:rPr lang="zh-CN" altLang="en-US" sz="2200" dirty="0"/>
              <a:t>的顺序来构造正样本和负样本，并维持正负样本各占大约</a:t>
            </a:r>
            <a:r>
              <a:rPr lang="en-US" altLang="zh-CN" sz="2200" dirty="0"/>
              <a:t>50%</a:t>
            </a:r>
            <a:r>
              <a:rPr lang="zh-CN" altLang="en-US" sz="2200" dirty="0"/>
              <a:t>，以保持类平衡。</a:t>
            </a:r>
            <a:endParaRPr lang="en-US" altLang="zh-CN" sz="2200" dirty="0"/>
          </a:p>
          <a:p>
            <a:r>
              <a:rPr lang="en-US" altLang="zh-CN" sz="2200" dirty="0"/>
              <a:t>NSP </a:t>
            </a:r>
            <a:r>
              <a:rPr lang="zh-CN" altLang="en-US" sz="2200" dirty="0"/>
              <a:t>模型利用这样的样本集来训练，使得该模型可以预测两个句子的顺序是否正确。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8473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19003"/>
            <a:ext cx="112067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加载预训练模型 </a:t>
            </a:r>
            <a:r>
              <a:rPr lang="en-US" altLang="zh-CN" sz="2200" b="1" dirty="0"/>
              <a:t>BERT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200" dirty="0">
                <a:solidFill>
                  <a:srgbClr val="00B050"/>
                </a:solidFill>
              </a:rPr>
              <a:t>from </a:t>
            </a:r>
            <a:r>
              <a:rPr lang="en-US" altLang="zh-CN" sz="2200" dirty="0" err="1">
                <a:solidFill>
                  <a:srgbClr val="00B050"/>
                </a:solidFill>
              </a:rPr>
              <a:t>pytorch_transformers</a:t>
            </a:r>
            <a:r>
              <a:rPr lang="en-US" altLang="zh-CN" sz="2200" dirty="0">
                <a:solidFill>
                  <a:srgbClr val="00B050"/>
                </a:solidFill>
              </a:rPr>
              <a:t> import </a:t>
            </a:r>
            <a:r>
              <a:rPr lang="en-US" altLang="zh-CN" sz="2200" dirty="0" err="1">
                <a:solidFill>
                  <a:srgbClr val="00B050"/>
                </a:solidFill>
              </a:rPr>
              <a:t>BertTokenizer</a:t>
            </a:r>
            <a:r>
              <a:rPr lang="en-US" altLang="zh-CN" sz="2200" dirty="0">
                <a:solidFill>
                  <a:srgbClr val="00B050"/>
                </a:solidFill>
              </a:rPr>
              <a:t>, </a:t>
            </a:r>
            <a:r>
              <a:rPr lang="en-US" altLang="zh-CN" sz="2200" dirty="0" err="1">
                <a:solidFill>
                  <a:srgbClr val="00B050"/>
                </a:solidFill>
              </a:rPr>
              <a:t>BertModel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#</a:t>
            </a:r>
            <a:r>
              <a:rPr lang="zh-CN" altLang="en-US" sz="2200" dirty="0">
                <a:solidFill>
                  <a:srgbClr val="00B050"/>
                </a:solidFill>
              </a:rPr>
              <a:t>处理中文文本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model = </a:t>
            </a:r>
            <a:r>
              <a:rPr lang="en-US" altLang="zh-CN" sz="2200" dirty="0" err="1">
                <a:solidFill>
                  <a:srgbClr val="00B050"/>
                </a:solidFill>
              </a:rPr>
              <a:t>BertModel.from_pretrained</a:t>
            </a:r>
            <a:r>
              <a:rPr lang="en-US" altLang="zh-CN" sz="2200" dirty="0">
                <a:solidFill>
                  <a:srgbClr val="00B050"/>
                </a:solidFill>
              </a:rPr>
              <a:t>('</a:t>
            </a:r>
            <a:r>
              <a:rPr lang="en-US" altLang="zh-CN" sz="2200" dirty="0" err="1">
                <a:solidFill>
                  <a:srgbClr val="00B050"/>
                </a:solidFill>
              </a:rPr>
              <a:t>bert</a:t>
            </a:r>
            <a:r>
              <a:rPr lang="en-US" altLang="zh-CN" sz="2200" dirty="0">
                <a:solidFill>
                  <a:srgbClr val="00B050"/>
                </a:solidFill>
              </a:rPr>
              <a:t>-base-</a:t>
            </a:r>
            <a:r>
              <a:rPr lang="en-US" altLang="zh-CN" sz="2200" dirty="0" err="1">
                <a:solidFill>
                  <a:srgbClr val="00B050"/>
                </a:solidFill>
              </a:rPr>
              <a:t>chinese</a:t>
            </a:r>
            <a:r>
              <a:rPr lang="en-US" altLang="zh-CN" sz="2200" dirty="0">
                <a:solidFill>
                  <a:srgbClr val="00B050"/>
                </a:solidFill>
              </a:rPr>
              <a:t>', </a:t>
            </a:r>
            <a:r>
              <a:rPr lang="en-US" altLang="zh-CN" sz="2200" dirty="0" err="1">
                <a:solidFill>
                  <a:srgbClr val="00B050"/>
                </a:solidFill>
              </a:rPr>
              <a:t>cache_dir</a:t>
            </a:r>
            <a:r>
              <a:rPr lang="en-US" altLang="zh-CN" sz="2200" dirty="0">
                <a:solidFill>
                  <a:srgbClr val="00B050"/>
                </a:solidFill>
              </a:rPr>
              <a:t>="./</a:t>
            </a:r>
            <a:r>
              <a:rPr lang="en-US" altLang="zh-CN" sz="2200" dirty="0" err="1">
                <a:solidFill>
                  <a:srgbClr val="00B050"/>
                </a:solidFill>
              </a:rPr>
              <a:t>Bert_model</a:t>
            </a:r>
            <a:r>
              <a:rPr lang="en-US" altLang="zh-CN" sz="2200" dirty="0">
                <a:solidFill>
                  <a:srgbClr val="00B050"/>
                </a:solidFill>
              </a:rPr>
              <a:t>")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#</a:t>
            </a:r>
            <a:r>
              <a:rPr lang="zh-CN" altLang="en-US" sz="2200" dirty="0">
                <a:solidFill>
                  <a:srgbClr val="00B050"/>
                </a:solidFill>
              </a:rPr>
              <a:t>处理英文文本 </a:t>
            </a:r>
          </a:p>
          <a:p>
            <a:pPr>
              <a:spcAft>
                <a:spcPts val="1200"/>
              </a:spcAft>
            </a:pPr>
            <a:r>
              <a:rPr lang="en-US" altLang="zh-CN" sz="2200" dirty="0">
                <a:solidFill>
                  <a:srgbClr val="00B050"/>
                </a:solidFill>
              </a:rPr>
              <a:t>#model = </a:t>
            </a:r>
            <a:r>
              <a:rPr lang="en-US" altLang="zh-CN" sz="2200" dirty="0" err="1">
                <a:solidFill>
                  <a:srgbClr val="00B050"/>
                </a:solidFill>
              </a:rPr>
              <a:t>BertModel.from_pretrained</a:t>
            </a:r>
            <a:r>
              <a:rPr lang="en-US" altLang="zh-CN" sz="2200" dirty="0">
                <a:solidFill>
                  <a:srgbClr val="00B050"/>
                </a:solidFill>
              </a:rPr>
              <a:t>('</a:t>
            </a:r>
            <a:r>
              <a:rPr lang="en-US" altLang="zh-CN" sz="2200" dirty="0" err="1">
                <a:solidFill>
                  <a:srgbClr val="00B050"/>
                </a:solidFill>
              </a:rPr>
              <a:t>bert</a:t>
            </a:r>
            <a:r>
              <a:rPr lang="en-US" altLang="zh-CN" sz="2200" dirty="0">
                <a:solidFill>
                  <a:srgbClr val="00B050"/>
                </a:solidFill>
              </a:rPr>
              <a:t>-base-uncased', </a:t>
            </a:r>
            <a:r>
              <a:rPr lang="en-US" altLang="zh-CN" sz="2200" dirty="0" err="1">
                <a:solidFill>
                  <a:srgbClr val="00B050"/>
                </a:solidFill>
              </a:rPr>
              <a:t>cache_dir</a:t>
            </a:r>
            <a:r>
              <a:rPr lang="en-US" altLang="zh-CN" sz="2200" dirty="0">
                <a:solidFill>
                  <a:srgbClr val="00B050"/>
                </a:solidFill>
              </a:rPr>
              <a:t>="./</a:t>
            </a:r>
            <a:r>
              <a:rPr lang="en-US" altLang="zh-CN" sz="2200" dirty="0" err="1">
                <a:solidFill>
                  <a:srgbClr val="00B050"/>
                </a:solidFill>
              </a:rPr>
              <a:t>Bert_model</a:t>
            </a:r>
            <a:r>
              <a:rPr lang="en-US" altLang="zh-CN" sz="2200" dirty="0">
                <a:solidFill>
                  <a:srgbClr val="00B050"/>
                </a:solidFill>
              </a:rPr>
              <a:t>") </a:t>
            </a:r>
          </a:p>
          <a:p>
            <a:r>
              <a:rPr lang="zh-CN" altLang="en-US" sz="2200" dirty="0"/>
              <a:t>在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模型库中，预训练模型一般有 </a:t>
            </a:r>
            <a:r>
              <a:rPr lang="en-US" altLang="zh-CN" sz="2200" dirty="0"/>
              <a:t>3 </a:t>
            </a:r>
            <a:r>
              <a:rPr lang="zh-CN" altLang="en-US" sz="2200" dirty="0"/>
              <a:t>类文件，分别是模型参数文件、 词表文件和配置文件。模型参数文件是以二进制格式保存，而词表文件和配置文件是文本文件。下载时，应确保要下载这三类文件。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2167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BERT </a:t>
            </a:r>
            <a:r>
              <a:rPr lang="zh-CN" altLang="en-US" sz="2200" dirty="0"/>
              <a:t>模型的 </a:t>
            </a:r>
            <a:r>
              <a:rPr lang="en-US" altLang="zh-CN" sz="2200" dirty="0"/>
              <a:t>forward()</a:t>
            </a:r>
            <a:r>
              <a:rPr lang="zh-CN" altLang="en-US" sz="2200" dirty="0"/>
              <a:t>含有多个参数，其中对常用的参数说明如下：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 </a:t>
            </a:r>
            <a:r>
              <a:rPr lang="en-US" altLang="zh-CN" sz="2200" b="1" dirty="0" err="1"/>
              <a:t>input_ids</a:t>
            </a:r>
            <a:r>
              <a:rPr lang="zh-CN" altLang="en-US" sz="2200" dirty="0"/>
              <a:t>：接收由 </a:t>
            </a:r>
            <a:r>
              <a:rPr lang="en-US" altLang="zh-CN" sz="2200" dirty="0"/>
              <a:t>token </a:t>
            </a:r>
            <a:r>
              <a:rPr lang="zh-CN" altLang="en-US" sz="2200" dirty="0"/>
              <a:t>在词表中的索引构成的张量。该选项为必选项目，形状为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seq_length</a:t>
            </a:r>
            <a:r>
              <a:rPr lang="en-US" altLang="zh-CN" sz="2200" dirty="0"/>
              <a:t>)</a:t>
            </a:r>
            <a:r>
              <a:rPr lang="zh-CN" altLang="en-US" sz="2200" dirty="0"/>
              <a:t>，其中 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seq_length</a:t>
            </a:r>
            <a:r>
              <a:rPr lang="en-US" altLang="zh-CN" sz="2200" dirty="0"/>
              <a:t> </a:t>
            </a:r>
            <a:r>
              <a:rPr lang="zh-CN" altLang="en-US" sz="2200" dirty="0"/>
              <a:t>分别表示当前批量的大小和序列的长度。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 </a:t>
            </a:r>
            <a:r>
              <a:rPr lang="en-US" altLang="zh-CN" sz="2200" b="1" dirty="0" err="1"/>
              <a:t>attention_mask</a:t>
            </a:r>
            <a:r>
              <a:rPr lang="zh-CN" altLang="en-US" sz="2200" dirty="0"/>
              <a:t>：用于标识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中哪些元素是填充值（填充值没有实际意义，不参与注意力计算）。当 </a:t>
            </a:r>
            <a:r>
              <a:rPr lang="en-US" altLang="zh-CN" sz="2200" dirty="0" err="1"/>
              <a:t>attention_mask</a:t>
            </a:r>
            <a:r>
              <a:rPr lang="en-US" altLang="zh-CN" sz="2200" dirty="0"/>
              <a:t> </a:t>
            </a:r>
            <a:r>
              <a:rPr lang="zh-CN" altLang="en-US" sz="2200" dirty="0"/>
              <a:t>中某一位置的值为 </a:t>
            </a:r>
            <a:r>
              <a:rPr lang="en-US" altLang="zh-CN" sz="2200" dirty="0"/>
              <a:t>0</a:t>
            </a:r>
            <a:r>
              <a:rPr lang="zh-CN" altLang="en-US" sz="2200" dirty="0"/>
              <a:t>，则表示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中对应位置的元素为填充值，为 </a:t>
            </a:r>
            <a:r>
              <a:rPr lang="en-US" altLang="zh-CN" sz="2200" dirty="0"/>
              <a:t>1 </a:t>
            </a:r>
            <a:r>
              <a:rPr lang="zh-CN" altLang="en-US" sz="2200" dirty="0"/>
              <a:t>表示为非填充值。该选项为可选项，其形状为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seq_length</a:t>
            </a:r>
            <a:r>
              <a:rPr lang="en-US" altLang="zh-CN" sz="2200" dirty="0"/>
              <a:t>)</a:t>
            </a:r>
            <a:r>
              <a:rPr lang="zh-CN" altLang="en-US" sz="2200" dirty="0"/>
              <a:t>；如果缺省，则表示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中的元素均为非填充值。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 </a:t>
            </a:r>
            <a:r>
              <a:rPr lang="en-US" altLang="zh-CN" sz="2200" b="1" dirty="0" err="1"/>
              <a:t>token_type_ids</a:t>
            </a:r>
            <a:r>
              <a:rPr lang="zh-CN" altLang="en-US" sz="2200" dirty="0"/>
              <a:t>：用于标识当前 </a:t>
            </a:r>
            <a:r>
              <a:rPr lang="en-US" altLang="zh-CN" sz="2200" dirty="0"/>
              <a:t>token </a:t>
            </a:r>
            <a:r>
              <a:rPr lang="zh-CN" altLang="en-US" sz="2200" dirty="0"/>
              <a:t>属于哪一句子，</a:t>
            </a:r>
            <a:r>
              <a:rPr lang="en-US" altLang="zh-CN" sz="2200" dirty="0"/>
              <a:t>0 </a:t>
            </a:r>
            <a:r>
              <a:rPr lang="zh-CN" altLang="en-US" sz="2200" dirty="0"/>
              <a:t>表示属于第一个句子，</a:t>
            </a:r>
            <a:r>
              <a:rPr lang="en-US" altLang="zh-CN" sz="2200" dirty="0"/>
              <a:t>1 </a:t>
            </a:r>
            <a:r>
              <a:rPr lang="zh-CN" altLang="en-US" sz="2200" dirty="0"/>
              <a:t>表示属于第二个句子。该选项为可选项，其形状为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seq_length</a:t>
            </a:r>
            <a:r>
              <a:rPr lang="en-US" altLang="zh-CN" sz="2200" dirty="0"/>
              <a:t>)</a:t>
            </a:r>
            <a:r>
              <a:rPr lang="zh-CN" altLang="en-US" sz="2200" dirty="0"/>
              <a:t>。当输入序列中包含两个句子时，需要使用该选项。如果该选项缺省，则表示每个序列中只包含一个句子。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6795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BERT </a:t>
            </a:r>
            <a:r>
              <a:rPr lang="zh-CN" altLang="en-US" sz="2200" b="1" dirty="0"/>
              <a:t>的输出</a:t>
            </a:r>
            <a:r>
              <a:rPr lang="zh-CN" altLang="en-US" sz="2200" dirty="0"/>
              <a:t>：</a:t>
            </a:r>
            <a:r>
              <a:rPr lang="en-US" altLang="zh-CN" sz="2200" dirty="0"/>
              <a:t>forward()</a:t>
            </a:r>
            <a:r>
              <a:rPr lang="zh-CN" altLang="en-US" sz="2200" dirty="0"/>
              <a:t>函数的返回值即为 </a:t>
            </a:r>
            <a:r>
              <a:rPr lang="en-US" altLang="zh-CN" sz="2200" dirty="0"/>
              <a:t>BERT </a:t>
            </a:r>
            <a:r>
              <a:rPr lang="zh-CN" altLang="en-US" sz="2200" dirty="0"/>
              <a:t>模型的返回值。默认情况下，该函数返回值是一个元组（</a:t>
            </a:r>
            <a:r>
              <a:rPr lang="en-US" altLang="zh-CN" sz="2200" dirty="0"/>
              <a:t>tuple</a:t>
            </a:r>
            <a:r>
              <a:rPr lang="zh-CN" altLang="en-US" sz="2200" dirty="0"/>
              <a:t>），其中包含两个张量。假设用 </a:t>
            </a:r>
            <a:r>
              <a:rPr lang="en-US" altLang="zh-CN" sz="2200" dirty="0"/>
              <a:t>outputs </a:t>
            </a:r>
            <a:r>
              <a:rPr lang="zh-CN" altLang="en-US" sz="2200" dirty="0"/>
              <a:t>表示 </a:t>
            </a:r>
            <a:r>
              <a:rPr lang="en-US" altLang="zh-CN" sz="2200" dirty="0"/>
              <a:t>forward()</a:t>
            </a:r>
            <a:r>
              <a:rPr lang="zh-CN" altLang="en-US" sz="2200" dirty="0"/>
              <a:t>的返回值，则 </a:t>
            </a:r>
            <a:r>
              <a:rPr lang="en-US" altLang="zh-CN" sz="2200" dirty="0"/>
              <a:t>outputs </a:t>
            </a:r>
            <a:r>
              <a:rPr lang="zh-CN" altLang="en-US" sz="2200" dirty="0"/>
              <a:t>为一个元组，其中第一个元素 </a:t>
            </a:r>
            <a:r>
              <a:rPr lang="en-US" altLang="zh-CN" sz="2200" dirty="0"/>
              <a:t>outputs[0]</a:t>
            </a:r>
            <a:r>
              <a:rPr lang="zh-CN" altLang="en-US" sz="2200" dirty="0"/>
              <a:t>和第二个元素 </a:t>
            </a:r>
            <a:r>
              <a:rPr lang="en-US" altLang="zh-CN" sz="2200" dirty="0"/>
              <a:t>outputs[1]</a:t>
            </a:r>
            <a:r>
              <a:rPr lang="zh-CN" altLang="en-US" sz="2200" dirty="0"/>
              <a:t>都是张量，它们形状分别为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seq_length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hidden_size</a:t>
            </a:r>
            <a:r>
              <a:rPr lang="en-US" altLang="zh-CN" sz="2200" dirty="0"/>
              <a:t>)</a:t>
            </a:r>
            <a:r>
              <a:rPr lang="zh-CN" altLang="en-US" sz="2200" dirty="0"/>
              <a:t>和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seq_length</a:t>
            </a:r>
            <a:r>
              <a:rPr lang="en-US" altLang="zh-CN" sz="2200" dirty="0"/>
              <a:t>)</a:t>
            </a:r>
            <a:r>
              <a:rPr lang="zh-CN" altLang="en-US" sz="2200" dirty="0"/>
              <a:t>，而 </a:t>
            </a:r>
            <a:r>
              <a:rPr lang="en-US" altLang="zh-CN" sz="2200" dirty="0" err="1"/>
              <a:t>hidden_size</a:t>
            </a:r>
            <a:r>
              <a:rPr lang="en-US" altLang="zh-CN" sz="2200" dirty="0"/>
              <a:t> </a:t>
            </a:r>
            <a:r>
              <a:rPr lang="zh-CN" altLang="en-US" sz="2200" dirty="0"/>
              <a:t>固定等于 </a:t>
            </a:r>
            <a:r>
              <a:rPr lang="en-US" altLang="zh-CN" sz="2200" dirty="0"/>
              <a:t>768</a:t>
            </a:r>
            <a:r>
              <a:rPr lang="zh-CN" altLang="en-US" sz="2200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outputs[0]</a:t>
            </a:r>
            <a:r>
              <a:rPr lang="zh-CN" altLang="en-US" sz="2200" dirty="0"/>
              <a:t>是 </a:t>
            </a:r>
            <a:r>
              <a:rPr lang="en-US" altLang="zh-CN" sz="2200" dirty="0"/>
              <a:t>BERT </a:t>
            </a:r>
            <a:r>
              <a:rPr lang="zh-CN" altLang="en-US" sz="2200" dirty="0"/>
              <a:t>最后一层输出的隐层状态，该状态向量多用于进一步微调。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outputs[1]</a:t>
            </a:r>
            <a:r>
              <a:rPr lang="zh-CN" altLang="en-US" sz="2200" dirty="0"/>
              <a:t>是 </a:t>
            </a:r>
            <a:r>
              <a:rPr lang="en-US" altLang="zh-CN" sz="2200" dirty="0"/>
              <a:t>BERT </a:t>
            </a:r>
            <a:r>
              <a:rPr lang="zh-CN" altLang="en-US" sz="2200" dirty="0"/>
              <a:t>最后一层输出的第一个 </a:t>
            </a:r>
            <a:r>
              <a:rPr lang="en-US" altLang="zh-CN" sz="2200" dirty="0"/>
              <a:t>token(classification token)</a:t>
            </a:r>
            <a:r>
              <a:rPr lang="zh-CN" altLang="en-US" sz="2200" dirty="0"/>
              <a:t>的隐层状态（对应于特殊标记符号</a:t>
            </a:r>
            <a:r>
              <a:rPr lang="en-US" altLang="zh-CN" sz="2200" dirty="0"/>
              <a:t>[CLS]</a:t>
            </a:r>
            <a:r>
              <a:rPr lang="zh-CN" altLang="en-US" sz="2200" dirty="0"/>
              <a:t>的输出向量），通常以该状态向量作为句子的特征，送入全连接网络进行分类。 </a:t>
            </a:r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3929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773050"/>
            <a:ext cx="113735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输入 </a:t>
            </a:r>
            <a:r>
              <a:rPr lang="en-US" altLang="zh-CN" sz="2200" dirty="0"/>
              <a:t>BERT</a:t>
            </a:r>
            <a:r>
              <a:rPr lang="zh-CN" altLang="en-US" sz="2200" dirty="0"/>
              <a:t> 的是索引编码后形成的张量。</a:t>
            </a:r>
            <a:r>
              <a:rPr lang="en-US" altLang="zh-CN" sz="2200" dirty="0"/>
              <a:t>BERT </a:t>
            </a:r>
            <a:r>
              <a:rPr lang="zh-CN" altLang="en-US" sz="2200" dirty="0"/>
              <a:t>可以接收一个句子的输入，或者接收两个句子的输入。下面通过一个例子来说明如何构造输入张量，即在调用 </a:t>
            </a:r>
            <a:r>
              <a:rPr lang="en-US" altLang="zh-CN" sz="2200" dirty="0"/>
              <a:t>BERT </a:t>
            </a:r>
            <a:r>
              <a:rPr lang="zh-CN" altLang="en-US" sz="2200" dirty="0"/>
              <a:t>模型之前如何进行数据预处理。假设欲向 </a:t>
            </a:r>
            <a:r>
              <a:rPr lang="en-US" altLang="zh-CN" sz="2200" dirty="0"/>
              <a:t>BERT </a:t>
            </a:r>
            <a:r>
              <a:rPr lang="zh-CN" altLang="en-US" sz="2200" dirty="0"/>
              <a:t>中输入如下两条语句：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数据预处理的过程如下： </a:t>
            </a:r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）添加特殊符号。在句子中添加特殊标记符号</a:t>
            </a:r>
            <a:r>
              <a:rPr lang="en-US" altLang="zh-CN" sz="2200" dirty="0"/>
              <a:t>[CLS]</a:t>
            </a:r>
            <a:r>
              <a:rPr lang="zh-CN" altLang="en-US" sz="2200" dirty="0"/>
              <a:t>、</a:t>
            </a:r>
            <a:r>
              <a:rPr lang="en-US" altLang="zh-CN" sz="2200" dirty="0"/>
              <a:t>[SEP]</a:t>
            </a:r>
            <a:r>
              <a:rPr lang="zh-CN" altLang="en-US" sz="2200" dirty="0"/>
              <a:t>，其中</a:t>
            </a:r>
            <a:r>
              <a:rPr lang="en-US" altLang="zh-CN" sz="2200" dirty="0"/>
              <a:t>[CLS]</a:t>
            </a:r>
            <a:r>
              <a:rPr lang="zh-CN" altLang="en-US" sz="2200" dirty="0"/>
              <a:t>表示文本的起始符号，</a:t>
            </a:r>
            <a:r>
              <a:rPr lang="en-US" altLang="zh-CN" sz="2200" dirty="0"/>
              <a:t>[SEP]</a:t>
            </a:r>
            <a:r>
              <a:rPr lang="zh-CN" altLang="en-US" sz="2200" dirty="0"/>
              <a:t>表示句子的结束符号。添加结果如下：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在上述输入中，将“我是中国人。我爱我的祖国！”被视为一个句子，“他努力！他学习英语。”也被视为一个句子。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62E793-6497-4A0D-B0EE-C5FC5DE21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423" y="2924667"/>
            <a:ext cx="6447079" cy="7544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D4549-121E-F989-DBDA-A3E494F97E0F}"/>
              </a:ext>
            </a:extLst>
          </p:cNvPr>
          <p:cNvSpPr/>
          <p:nvPr/>
        </p:nvSpPr>
        <p:spPr>
          <a:xfrm>
            <a:off x="484094" y="4347882"/>
            <a:ext cx="4912659" cy="12819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8CAA2B-6C99-147D-09E7-E4C6D3DFD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635" y="5031403"/>
            <a:ext cx="6332769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9759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如果将“我是中国人。我爱我的祖国！”视为两个句子，分别是句子“我是中国人。”</a:t>
            </a:r>
          </a:p>
          <a:p>
            <a:r>
              <a:rPr lang="zh-CN" altLang="en-US" sz="2200" dirty="0"/>
              <a:t>和句子“我爱我的祖国！”，则相应输入应该表示为：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类似地，如果“他努力！他学习英语。”也被视为两个句子：“他努力！”和“他学习</a:t>
            </a:r>
          </a:p>
          <a:p>
            <a:r>
              <a:rPr lang="zh-CN" altLang="en-US" sz="2200" dirty="0"/>
              <a:t>英语。”，则相应输入应该表示为：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65C9C2-B0EB-F426-3792-066CA6811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922" y="2806693"/>
            <a:ext cx="6515665" cy="4648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BE4BCE-E05B-88D1-B1E7-C4D724B80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734" y="4759345"/>
            <a:ext cx="6393734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1415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2" y="1967329"/>
            <a:ext cx="113735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）填充至固定长度。在使用 </a:t>
            </a:r>
            <a:r>
              <a:rPr lang="en-US" altLang="zh-CN" sz="2200" dirty="0"/>
              <a:t>BERT </a:t>
            </a:r>
            <a:r>
              <a:rPr lang="zh-CN" altLang="en-US" sz="2200" dirty="0"/>
              <a:t>时，需要确定句子的固定长度（句子中 </a:t>
            </a:r>
            <a:r>
              <a:rPr lang="en-US" altLang="zh-CN" sz="2200" dirty="0"/>
              <a:t>token </a:t>
            </a:r>
            <a:r>
              <a:rPr lang="zh-CN" altLang="en-US" sz="2200" dirty="0"/>
              <a:t>的个数）。这里设置固定长度为 </a:t>
            </a:r>
            <a:r>
              <a:rPr lang="en-US" altLang="zh-CN" sz="2200" dirty="0"/>
              <a:t>20</a:t>
            </a:r>
            <a:r>
              <a:rPr lang="zh-CN" altLang="en-US" sz="2200" dirty="0"/>
              <a:t>，不够 </a:t>
            </a:r>
            <a:r>
              <a:rPr lang="en-US" altLang="zh-CN" sz="2200" dirty="0"/>
              <a:t>20 </a:t>
            </a:r>
            <a:r>
              <a:rPr lang="zh-CN" altLang="en-US" sz="2200" dirty="0"/>
              <a:t>的，就在句子后面添加特殊符号</a:t>
            </a:r>
            <a:r>
              <a:rPr lang="en-US" altLang="zh-CN" sz="2200" dirty="0"/>
              <a:t>[PAD]</a:t>
            </a:r>
            <a:r>
              <a:rPr lang="zh-CN" altLang="en-US" sz="2200" dirty="0"/>
              <a:t>，它表示句子的填充符号，其索引值为 </a:t>
            </a:r>
            <a:r>
              <a:rPr lang="en-US" altLang="zh-CN" sz="2200" dirty="0"/>
              <a:t>0</a:t>
            </a:r>
            <a:r>
              <a:rPr lang="zh-CN" altLang="en-US" sz="2200" dirty="0"/>
              <a:t>。填充结果如下：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填充后，上述每个句子的长度都为 </a:t>
            </a:r>
            <a:r>
              <a:rPr lang="en-US" altLang="zh-CN" sz="2200" dirty="0"/>
              <a:t>20</a:t>
            </a:r>
            <a:r>
              <a:rPr lang="zh-CN" altLang="en-US" sz="2200" dirty="0"/>
              <a:t>。注意，</a:t>
            </a:r>
            <a:r>
              <a:rPr lang="en-US" altLang="zh-CN" sz="2200" dirty="0"/>
              <a:t>[CLS]</a:t>
            </a:r>
            <a:r>
              <a:rPr lang="zh-CN" altLang="en-US" sz="2200" dirty="0"/>
              <a:t>、</a:t>
            </a:r>
            <a:r>
              <a:rPr lang="en-US" altLang="zh-CN" sz="2200" dirty="0"/>
              <a:t>[SEP]</a:t>
            </a:r>
            <a:r>
              <a:rPr lang="zh-CN" altLang="en-US" sz="2200" dirty="0"/>
              <a:t>和</a:t>
            </a:r>
            <a:r>
              <a:rPr lang="en-US" altLang="zh-CN" sz="2200" dirty="0"/>
              <a:t>[PAD]</a:t>
            </a:r>
            <a:r>
              <a:rPr lang="zh-CN" altLang="en-US" sz="2200" dirty="0"/>
              <a:t>都只算一个 </a:t>
            </a:r>
            <a:r>
              <a:rPr lang="en-US" altLang="zh-CN" sz="2200" dirty="0"/>
              <a:t>token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D4549-121E-F989-DBDA-A3E494F97E0F}"/>
              </a:ext>
            </a:extLst>
          </p:cNvPr>
          <p:cNvSpPr/>
          <p:nvPr/>
        </p:nvSpPr>
        <p:spPr>
          <a:xfrm>
            <a:off x="484094" y="4347882"/>
            <a:ext cx="4912659" cy="12819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2A10B2-1FCD-2894-F4D2-1C2668CC9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964" y="3214258"/>
            <a:ext cx="6508044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44017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</a:t>
            </a:r>
            <a:r>
              <a:rPr lang="en-US" altLang="zh-CN" sz="2200" dirty="0"/>
              <a:t>token </a:t>
            </a:r>
            <a:r>
              <a:rPr lang="zh-CN" altLang="en-US" sz="2200" dirty="0"/>
              <a:t>化。将填充完的两个句子保存在变量 </a:t>
            </a:r>
            <a:r>
              <a:rPr lang="en-US" altLang="zh-CN" sz="2200" dirty="0"/>
              <a:t>texts </a:t>
            </a:r>
            <a:r>
              <a:rPr lang="zh-CN" altLang="en-US" sz="2200" dirty="0"/>
              <a:t>中，然后对其中的每个句子进行</a:t>
            </a:r>
          </a:p>
          <a:p>
            <a:r>
              <a:rPr lang="en-US" altLang="zh-CN" sz="2200" dirty="0"/>
              <a:t>token </a:t>
            </a:r>
            <a:r>
              <a:rPr lang="zh-CN" altLang="en-US" sz="2200" dirty="0"/>
              <a:t>化，即切分为一系列的字：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200" dirty="0">
                <a:solidFill>
                  <a:srgbClr val="00B050"/>
                </a:solidFill>
              </a:rPr>
              <a:t>from </a:t>
            </a:r>
            <a:r>
              <a:rPr lang="en-US" altLang="zh-CN" sz="2200" dirty="0" err="1">
                <a:solidFill>
                  <a:srgbClr val="00B050"/>
                </a:solidFill>
              </a:rPr>
              <a:t>pytorch_transformers</a:t>
            </a:r>
            <a:r>
              <a:rPr lang="en-US" altLang="zh-CN" sz="2200" dirty="0">
                <a:solidFill>
                  <a:srgbClr val="00B050"/>
                </a:solidFill>
              </a:rPr>
              <a:t> import </a:t>
            </a:r>
            <a:r>
              <a:rPr lang="en-US" altLang="zh-CN" sz="2200" dirty="0" err="1">
                <a:solidFill>
                  <a:srgbClr val="00B050"/>
                </a:solidFill>
              </a:rPr>
              <a:t>BertTokenizer</a:t>
            </a:r>
            <a:r>
              <a:rPr lang="en-US" altLang="zh-CN" sz="2200" dirty="0">
                <a:solidFill>
                  <a:srgbClr val="00B050"/>
                </a:solidFill>
              </a:rPr>
              <a:t>, </a:t>
            </a:r>
            <a:r>
              <a:rPr lang="en-US" altLang="zh-CN" sz="2200" dirty="0" err="1">
                <a:solidFill>
                  <a:srgbClr val="00B050"/>
                </a:solidFill>
              </a:rPr>
              <a:t>BertModel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texts = ['[CLS]</a:t>
            </a:r>
            <a:r>
              <a:rPr lang="zh-CN" altLang="en-US" sz="2200" dirty="0">
                <a:solidFill>
                  <a:srgbClr val="00B050"/>
                </a:solidFill>
              </a:rPr>
              <a:t>我是中国人。</a:t>
            </a:r>
            <a:r>
              <a:rPr lang="en-US" altLang="zh-CN" sz="2200" dirty="0">
                <a:solidFill>
                  <a:srgbClr val="00B050"/>
                </a:solidFill>
              </a:rPr>
              <a:t>[SEP]</a:t>
            </a:r>
            <a:r>
              <a:rPr lang="zh-CN" altLang="en-US" sz="2200" dirty="0">
                <a:solidFill>
                  <a:srgbClr val="00B050"/>
                </a:solidFill>
              </a:rPr>
              <a:t>我爱我的祖国！</a:t>
            </a:r>
            <a:r>
              <a:rPr lang="en-US" altLang="zh-CN" sz="2200" dirty="0">
                <a:solidFill>
                  <a:srgbClr val="00B050"/>
                </a:solidFill>
              </a:rPr>
              <a:t>[SEP][PAD][PAD][PAD][PAD]',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'[CLS]</a:t>
            </a:r>
            <a:r>
              <a:rPr lang="zh-CN" altLang="en-US" sz="2200" dirty="0">
                <a:solidFill>
                  <a:srgbClr val="00B050"/>
                </a:solidFill>
              </a:rPr>
              <a:t>他努力！</a:t>
            </a:r>
            <a:r>
              <a:rPr lang="en-US" altLang="zh-CN" sz="2200" dirty="0">
                <a:solidFill>
                  <a:srgbClr val="00B050"/>
                </a:solidFill>
              </a:rPr>
              <a:t>[SEP]</a:t>
            </a:r>
            <a:r>
              <a:rPr lang="zh-CN" altLang="en-US" sz="2200" dirty="0">
                <a:solidFill>
                  <a:srgbClr val="00B050"/>
                </a:solidFill>
              </a:rPr>
              <a:t>他学习英语。</a:t>
            </a:r>
            <a:r>
              <a:rPr lang="en-US" altLang="zh-CN" sz="2200" dirty="0">
                <a:solidFill>
                  <a:srgbClr val="00B050"/>
                </a:solidFill>
              </a:rPr>
              <a:t>[SEP][PAD][PAD][PAD][PAD][PAD][PAD]' +'[PAD]']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tokenizer = </a:t>
            </a:r>
            <a:r>
              <a:rPr lang="en-US" altLang="zh-CN" sz="2200" dirty="0" err="1">
                <a:solidFill>
                  <a:srgbClr val="00B050"/>
                </a:solidFill>
              </a:rPr>
              <a:t>BertTokenizer.from_pretrained</a:t>
            </a:r>
            <a:r>
              <a:rPr lang="en-US" altLang="zh-CN" sz="2200" dirty="0">
                <a:solidFill>
                  <a:srgbClr val="00B050"/>
                </a:solidFill>
              </a:rPr>
              <a:t>('</a:t>
            </a:r>
            <a:r>
              <a:rPr lang="en-US" altLang="zh-CN" sz="2200" dirty="0" err="1">
                <a:solidFill>
                  <a:srgbClr val="00B050"/>
                </a:solidFill>
              </a:rPr>
              <a:t>bert</a:t>
            </a:r>
            <a:r>
              <a:rPr lang="en-US" altLang="zh-CN" sz="2200" dirty="0">
                <a:solidFill>
                  <a:srgbClr val="00B050"/>
                </a:solidFill>
              </a:rPr>
              <a:t>-base-</a:t>
            </a:r>
            <a:r>
              <a:rPr lang="en-US" altLang="zh-CN" sz="2200" dirty="0" err="1">
                <a:solidFill>
                  <a:srgbClr val="00B050"/>
                </a:solidFill>
              </a:rPr>
              <a:t>chinese</a:t>
            </a:r>
            <a:r>
              <a:rPr lang="en-US" altLang="zh-CN" sz="2200" dirty="0">
                <a:solidFill>
                  <a:srgbClr val="00B050"/>
                </a:solidFill>
              </a:rPr>
              <a:t>') </a:t>
            </a:r>
          </a:p>
          <a:p>
            <a:pPr>
              <a:spcAft>
                <a:spcPts val="12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tokenized_texts</a:t>
            </a:r>
            <a:r>
              <a:rPr lang="en-US" altLang="zh-CN" sz="2200" dirty="0">
                <a:solidFill>
                  <a:srgbClr val="00B050"/>
                </a:solidFill>
              </a:rPr>
              <a:t> = [</a:t>
            </a:r>
            <a:r>
              <a:rPr lang="en-US" altLang="zh-CN" sz="2200" dirty="0" err="1">
                <a:solidFill>
                  <a:srgbClr val="00B050"/>
                </a:solidFill>
              </a:rPr>
              <a:t>tokenizer.tokenize</a:t>
            </a:r>
            <a:r>
              <a:rPr lang="en-US" altLang="zh-CN" sz="2200" dirty="0">
                <a:solidFill>
                  <a:srgbClr val="00B050"/>
                </a:solidFill>
              </a:rPr>
              <a:t>(word) for word in texts] #token </a:t>
            </a:r>
            <a:r>
              <a:rPr lang="zh-CN" altLang="en-US" sz="2200" dirty="0">
                <a:solidFill>
                  <a:srgbClr val="00B050"/>
                </a:solidFill>
              </a:rPr>
              <a:t>化</a:t>
            </a:r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87619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这时，</a:t>
            </a:r>
            <a:r>
              <a:rPr lang="en-US" altLang="zh-CN" sz="2200" dirty="0" err="1"/>
              <a:t>tokenized_texts</a:t>
            </a:r>
            <a:r>
              <a:rPr lang="en-US" altLang="zh-CN" sz="2200" dirty="0"/>
              <a:t> </a:t>
            </a:r>
            <a:r>
              <a:rPr lang="zh-CN" altLang="en-US" sz="2200" dirty="0"/>
              <a:t>的内容如下：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）索引编码。进一步对 </a:t>
            </a:r>
            <a:r>
              <a:rPr lang="en-US" altLang="zh-CN" sz="2200" dirty="0" err="1"/>
              <a:t>tokenized_texts</a:t>
            </a:r>
            <a:r>
              <a:rPr lang="en-US" altLang="zh-CN" sz="2200" dirty="0"/>
              <a:t> </a:t>
            </a:r>
            <a:r>
              <a:rPr lang="zh-CN" altLang="en-US" sz="2200" dirty="0"/>
              <a:t>的内容进行索引编码并张量化：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200" dirty="0" err="1">
                <a:solidFill>
                  <a:srgbClr val="00B050"/>
                </a:solidFill>
              </a:rPr>
              <a:t>input_ids</a:t>
            </a:r>
            <a:r>
              <a:rPr lang="en-US" altLang="zh-CN" sz="2200" dirty="0">
                <a:solidFill>
                  <a:srgbClr val="00B050"/>
                </a:solidFill>
              </a:rPr>
              <a:t> = [</a:t>
            </a:r>
            <a:r>
              <a:rPr lang="en-US" altLang="zh-CN" sz="2200" dirty="0" err="1">
                <a:solidFill>
                  <a:srgbClr val="00B050"/>
                </a:solidFill>
              </a:rPr>
              <a:t>tokenizer.convert_tokens_to_ids</a:t>
            </a:r>
            <a:r>
              <a:rPr lang="en-US" altLang="zh-CN" sz="2200" dirty="0">
                <a:solidFill>
                  <a:srgbClr val="00B050"/>
                </a:solidFill>
              </a:rPr>
              <a:t>(token) for token in </a:t>
            </a:r>
            <a:r>
              <a:rPr lang="en-US" altLang="zh-CN" sz="2200" dirty="0" err="1">
                <a:solidFill>
                  <a:srgbClr val="00B050"/>
                </a:solidFill>
              </a:rPr>
              <a:t>tokenized_texts</a:t>
            </a:r>
            <a:r>
              <a:rPr lang="en-US" altLang="zh-CN" sz="2200" dirty="0">
                <a:solidFill>
                  <a:srgbClr val="00B050"/>
                </a:solidFill>
              </a:rPr>
              <a:t>]#</a:t>
            </a:r>
            <a:r>
              <a:rPr lang="zh-CN" altLang="en-US" sz="2200" dirty="0">
                <a:solidFill>
                  <a:srgbClr val="00B050"/>
                </a:solidFill>
              </a:rPr>
              <a:t>索引编码 </a:t>
            </a:r>
          </a:p>
          <a:p>
            <a:pPr>
              <a:spcAft>
                <a:spcPts val="12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input_ids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torch.LongTensor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input_ids</a:t>
            </a:r>
            <a:r>
              <a:rPr lang="en-US" altLang="zh-CN" sz="2200" dirty="0">
                <a:solidFill>
                  <a:srgbClr val="00B050"/>
                </a:solidFill>
              </a:rPr>
              <a:t>) #</a:t>
            </a:r>
            <a:r>
              <a:rPr lang="zh-CN" altLang="en-US" sz="2200" dirty="0">
                <a:solidFill>
                  <a:srgbClr val="00B050"/>
                </a:solidFill>
              </a:rPr>
              <a:t>张量化</a:t>
            </a:r>
            <a:endParaRPr lang="en-US" altLang="zh-CN" sz="2200" dirty="0">
              <a:solidFill>
                <a:srgbClr val="00B050"/>
              </a:solidFill>
            </a:endParaRPr>
          </a:p>
          <a:p>
            <a:r>
              <a:rPr lang="zh-CN" altLang="en-US" sz="2200" dirty="0"/>
              <a:t>这时，张量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的内容如下：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D4549-121E-F989-DBDA-A3E494F97E0F}"/>
              </a:ext>
            </a:extLst>
          </p:cNvPr>
          <p:cNvSpPr/>
          <p:nvPr/>
        </p:nvSpPr>
        <p:spPr>
          <a:xfrm>
            <a:off x="484094" y="4347882"/>
            <a:ext cx="4912659" cy="12819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2DC06E-9E4A-08EF-8FA1-C07817A2A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579" y="2510118"/>
            <a:ext cx="6508044" cy="922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512F1D-459F-AC4F-B2E6-E38BC4B1A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288" y="5461336"/>
            <a:ext cx="6408975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962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8.1.1 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752C4-1F66-9EEC-F648-68209D838AE6}"/>
              </a:ext>
            </a:extLst>
          </p:cNvPr>
          <p:cNvSpPr txBox="1"/>
          <p:nvPr/>
        </p:nvSpPr>
        <p:spPr>
          <a:xfrm>
            <a:off x="504919" y="1922964"/>
            <a:ext cx="11182162" cy="410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输入和输出</a:t>
            </a:r>
            <a:r>
              <a:rPr lang="zh-CN" altLang="en-US" sz="2200" dirty="0"/>
              <a:t>：输入序列和输出序列分别为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sos</a:t>
            </a:r>
            <a:r>
              <a:rPr lang="en-US" altLang="zh-CN" sz="2200" dirty="0"/>
              <a:t>&gt;x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eos</a:t>
            </a:r>
            <a:r>
              <a:rPr lang="en-US" altLang="zh-CN" sz="2200" dirty="0"/>
              <a:t>&gt;</a:t>
            </a:r>
            <a:r>
              <a:rPr lang="zh-CN" altLang="en-US" sz="2200" dirty="0"/>
              <a:t>和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sos</a:t>
            </a:r>
            <a:r>
              <a:rPr lang="en-US" altLang="zh-CN" sz="2200" dirty="0"/>
              <a:t>&gt;y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eos</a:t>
            </a:r>
            <a:r>
              <a:rPr lang="en-US" altLang="zh-CN" sz="2200" dirty="0"/>
              <a:t>&gt;</a:t>
            </a:r>
            <a:r>
              <a:rPr lang="zh-CN" altLang="en-US" sz="2200" dirty="0"/>
              <a:t>，其中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sos</a:t>
            </a:r>
            <a:r>
              <a:rPr lang="en-US" altLang="zh-CN" sz="2200" dirty="0"/>
              <a:t>&gt;</a:t>
            </a:r>
            <a:r>
              <a:rPr lang="zh-CN" altLang="en-US" sz="2200" dirty="0"/>
              <a:t>和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eos</a:t>
            </a:r>
            <a:r>
              <a:rPr lang="en-US" altLang="zh-CN" sz="2200" dirty="0"/>
              <a:t>&gt;</a:t>
            </a:r>
            <a:r>
              <a:rPr lang="zh-CN" altLang="en-US" sz="2200" dirty="0"/>
              <a:t>分别表示序列的起始符号和终止符号，一般 </a:t>
            </a:r>
            <a:r>
              <a:rPr lang="en-US" altLang="zh-CN" sz="2200" dirty="0"/>
              <a:t>n </a:t>
            </a:r>
            <a:r>
              <a:rPr lang="zh-CN" altLang="en-US" sz="2200" dirty="0"/>
              <a:t>和 </a:t>
            </a:r>
            <a:r>
              <a:rPr lang="en-US" altLang="zh-CN" sz="2200" dirty="0"/>
              <a:t>m </a:t>
            </a:r>
            <a:r>
              <a:rPr lang="zh-CN" altLang="en-US" sz="2200" dirty="0"/>
              <a:t>不相等，输入序列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和输出序列 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中的元素更不会一一对应。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编码器和解码器</a:t>
            </a:r>
            <a:r>
              <a:rPr lang="zh-CN" altLang="en-US" sz="2200" dirty="0"/>
              <a:t>：在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结构中，编码器 </a:t>
            </a:r>
            <a:r>
              <a:rPr lang="en-US" altLang="zh-CN" sz="2200" dirty="0"/>
              <a:t>Encoder </a:t>
            </a:r>
            <a:r>
              <a:rPr lang="zh-CN" altLang="en-US" sz="2200" dirty="0"/>
              <a:t>负责提取输入序列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的语义特征，产生语义向量 </a:t>
            </a:r>
            <a:r>
              <a:rPr lang="en-US" altLang="zh-CN" sz="2200" dirty="0"/>
              <a:t>C</a:t>
            </a:r>
            <a:r>
              <a:rPr lang="zh-CN" altLang="en-US" sz="2200" dirty="0"/>
              <a:t>，解码器 </a:t>
            </a:r>
            <a:r>
              <a:rPr lang="en-US" altLang="zh-CN" sz="2200" dirty="0"/>
              <a:t>Decoder </a:t>
            </a:r>
            <a:r>
              <a:rPr lang="zh-CN" altLang="en-US" sz="2200" dirty="0"/>
              <a:t>则负责将 </a:t>
            </a:r>
            <a:r>
              <a:rPr lang="en-US" altLang="zh-CN" sz="2200" dirty="0"/>
              <a:t>C </a:t>
            </a:r>
            <a:r>
              <a:rPr lang="zh-CN" altLang="en-US" sz="2200" dirty="0"/>
              <a:t>转化为另一种序列 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——</a:t>
            </a:r>
            <a:r>
              <a:rPr lang="zh-CN" altLang="en-US" sz="2200" dirty="0"/>
              <a:t>输出序列。这种结构的应用领域非常广泛，如文本翻译（英文翻译为中文或中文翻译为英文等）、图像描述（图像翻译为文本）、文章摘要（长文本翻译为短文本）、语音翻译（语音到文本）等。</a:t>
            </a:r>
          </a:p>
        </p:txBody>
      </p:sp>
    </p:spTree>
    <p:extLst>
      <p:ext uri="{BB962C8B-B14F-4D97-AF65-F5344CB8AC3E}">
        <p14:creationId xmlns:p14="http://schemas.microsoft.com/office/powerpoint/2010/main" val="1010329205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339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上述代码编写的思路很清晰，但略显啰嗦，可用下面更为简洁的代码实现上述编码功能：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200" dirty="0">
                <a:solidFill>
                  <a:srgbClr val="00B050"/>
                </a:solidFill>
              </a:rPr>
              <a:t>input_ids2 = [</a:t>
            </a:r>
            <a:r>
              <a:rPr lang="en-US" altLang="zh-CN" sz="2200" dirty="0" err="1">
                <a:solidFill>
                  <a:srgbClr val="00B050"/>
                </a:solidFill>
              </a:rPr>
              <a:t>tokenizer.encode</a:t>
            </a:r>
            <a:r>
              <a:rPr lang="en-US" altLang="zh-CN" sz="2200" dirty="0">
                <a:solidFill>
                  <a:srgbClr val="00B050"/>
                </a:solidFill>
              </a:rPr>
              <a:t>(text) for text in texts]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input_ids2 = </a:t>
            </a:r>
            <a:r>
              <a:rPr lang="en-US" altLang="zh-CN" sz="2200" dirty="0" err="1">
                <a:solidFill>
                  <a:srgbClr val="00B050"/>
                </a:solidFill>
              </a:rPr>
              <a:t>torch.LongTensor</a:t>
            </a:r>
            <a:r>
              <a:rPr lang="en-US" altLang="zh-CN" sz="2200" dirty="0">
                <a:solidFill>
                  <a:srgbClr val="00B050"/>
                </a:solidFill>
              </a:rPr>
              <a:t>(input_ids2) </a:t>
            </a:r>
          </a:p>
          <a:p>
            <a:pPr>
              <a:spcAft>
                <a:spcPts val="1200"/>
              </a:spcAft>
            </a:pPr>
            <a:r>
              <a:rPr lang="en-US" altLang="zh-CN" sz="2200" dirty="0">
                <a:solidFill>
                  <a:srgbClr val="00B050"/>
                </a:solidFill>
              </a:rPr>
              <a:t>#texts2 = </a:t>
            </a:r>
            <a:r>
              <a:rPr lang="en-US" altLang="zh-CN" sz="2200" dirty="0" err="1">
                <a:solidFill>
                  <a:srgbClr val="00B050"/>
                </a:solidFill>
              </a:rPr>
              <a:t>tokenizer.decode</a:t>
            </a:r>
            <a:r>
              <a:rPr lang="en-US" altLang="zh-CN" sz="2200" dirty="0">
                <a:solidFill>
                  <a:srgbClr val="00B050"/>
                </a:solidFill>
              </a:rPr>
              <a:t>(input_ids2[0].</a:t>
            </a:r>
            <a:r>
              <a:rPr lang="en-US" altLang="zh-CN" sz="2200" dirty="0" err="1">
                <a:solidFill>
                  <a:srgbClr val="00B050"/>
                </a:solidFill>
              </a:rPr>
              <a:t>tolist</a:t>
            </a:r>
            <a:r>
              <a:rPr lang="en-US" altLang="zh-CN" sz="2200" dirty="0">
                <a:solidFill>
                  <a:srgbClr val="00B050"/>
                </a:solidFill>
              </a:rPr>
              <a:t>()) #</a:t>
            </a:r>
            <a:r>
              <a:rPr lang="zh-CN" altLang="en-US" sz="2200" dirty="0">
                <a:solidFill>
                  <a:srgbClr val="00B050"/>
                </a:solidFill>
              </a:rPr>
              <a:t>解码获得原文本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其中，</a:t>
            </a:r>
            <a:r>
              <a:rPr lang="en-US" altLang="zh-CN" sz="2200" dirty="0"/>
              <a:t>input_ids2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的内容是完全一样的。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中这些整数就是各个 </a:t>
            </a:r>
            <a:r>
              <a:rPr lang="en-US" altLang="zh-CN" sz="2200" dirty="0"/>
              <a:t>token </a:t>
            </a:r>
            <a:r>
              <a:rPr lang="zh-CN" altLang="en-US" sz="2200" dirty="0"/>
              <a:t>的索引，它们对 </a:t>
            </a:r>
            <a:r>
              <a:rPr lang="en-US" altLang="zh-CN" sz="2200" dirty="0" err="1"/>
              <a:t>BertTokenizer</a:t>
            </a:r>
            <a:r>
              <a:rPr lang="en-US" altLang="zh-CN" sz="2200" dirty="0"/>
              <a:t> </a:t>
            </a:r>
            <a:r>
              <a:rPr lang="zh-CN" altLang="en-US" sz="2200" dirty="0"/>
              <a:t>而言是固定的。同时可以看到，三个特殊标记符号</a:t>
            </a:r>
            <a:r>
              <a:rPr lang="en-US" altLang="zh-CN" sz="2200" dirty="0"/>
              <a:t>[CLS], [SEP]</a:t>
            </a:r>
            <a:r>
              <a:rPr lang="zh-CN" altLang="en-US" sz="2200" dirty="0"/>
              <a:t>和</a:t>
            </a:r>
            <a:r>
              <a:rPr lang="en-US" altLang="zh-CN" sz="2200" dirty="0"/>
              <a:t>[PAD]</a:t>
            </a:r>
            <a:r>
              <a:rPr lang="zh-CN" altLang="en-US" sz="2200" dirty="0"/>
              <a:t>的索引分别为 </a:t>
            </a:r>
            <a:r>
              <a:rPr lang="en-US" altLang="zh-CN" sz="2200" dirty="0"/>
              <a:t>101, 102 </a:t>
            </a:r>
            <a:r>
              <a:rPr lang="zh-CN" altLang="en-US" sz="2200" dirty="0"/>
              <a:t>和 </a:t>
            </a:r>
            <a:r>
              <a:rPr lang="en-US" altLang="zh-CN" sz="2200" dirty="0"/>
              <a:t>0</a:t>
            </a:r>
            <a:r>
              <a:rPr lang="zh-CN" altLang="en-US" sz="2200" dirty="0"/>
              <a:t>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D4549-121E-F989-DBDA-A3E494F97E0F}"/>
              </a:ext>
            </a:extLst>
          </p:cNvPr>
          <p:cNvSpPr/>
          <p:nvPr/>
        </p:nvSpPr>
        <p:spPr>
          <a:xfrm>
            <a:off x="484094" y="4347882"/>
            <a:ext cx="4912659" cy="12819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8607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）构造注意力掩码矩阵。矩阵中，</a:t>
            </a:r>
            <a:r>
              <a:rPr lang="en-US" altLang="zh-CN" sz="2200" dirty="0"/>
              <a:t>0 </a:t>
            </a:r>
            <a:r>
              <a:rPr lang="zh-CN" altLang="en-US" sz="2200" dirty="0"/>
              <a:t>表示对应的位置为填充符号，不需要参与注意力计算：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2200" dirty="0" err="1">
                <a:solidFill>
                  <a:srgbClr val="00B050"/>
                </a:solidFill>
              </a:rPr>
              <a:t>attention_mask</a:t>
            </a:r>
            <a:r>
              <a:rPr lang="en-US" altLang="zh-CN" sz="2200" dirty="0">
                <a:solidFill>
                  <a:srgbClr val="00B050"/>
                </a:solidFill>
              </a:rPr>
              <a:t> = [[1, 1, 1, 1, 1, 1, 1, 1, 1, 1, 1, 1, 1, 1, 1, 1, 0, 0, 0, 0],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[1, 1, 1, 1, 1, 1, 1, 1, 1, 1, 1, 1, 1, 0, 0, 0, 0, 0, 0, 0]] </a:t>
            </a:r>
          </a:p>
          <a:p>
            <a:pPr>
              <a:spcAft>
                <a:spcPts val="12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attention_mask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torch.tensor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attention_mask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sz="2200" dirty="0"/>
              <a:t>其中，</a:t>
            </a:r>
            <a:r>
              <a:rPr lang="en-US" altLang="zh-CN" sz="2200" dirty="0"/>
              <a:t>input_ids2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的内容是完全一样的。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中这些整数就是各个 </a:t>
            </a:r>
            <a:r>
              <a:rPr lang="en-US" altLang="zh-CN" sz="2200" dirty="0"/>
              <a:t>token </a:t>
            </a:r>
            <a:r>
              <a:rPr lang="zh-CN" altLang="en-US" sz="2200" dirty="0"/>
              <a:t>的索引，它们对 </a:t>
            </a:r>
            <a:r>
              <a:rPr lang="en-US" altLang="zh-CN" sz="2200" dirty="0" err="1"/>
              <a:t>BertTokenizer</a:t>
            </a:r>
            <a:r>
              <a:rPr lang="en-US" altLang="zh-CN" sz="2200" dirty="0"/>
              <a:t> </a:t>
            </a:r>
            <a:r>
              <a:rPr lang="zh-CN" altLang="en-US" sz="2200" dirty="0"/>
              <a:t>而言是固定的。同时可以看到，三个特殊标记符号</a:t>
            </a:r>
            <a:r>
              <a:rPr lang="en-US" altLang="zh-CN" sz="2200" dirty="0"/>
              <a:t>[CLS], [SEP]</a:t>
            </a:r>
            <a:r>
              <a:rPr lang="zh-CN" altLang="en-US" sz="2200" dirty="0"/>
              <a:t>和</a:t>
            </a:r>
            <a:r>
              <a:rPr lang="en-US" altLang="zh-CN" sz="2200" dirty="0"/>
              <a:t>[PAD]</a:t>
            </a:r>
            <a:r>
              <a:rPr lang="zh-CN" altLang="en-US" sz="2200" dirty="0"/>
              <a:t>的索引分别为 </a:t>
            </a:r>
            <a:r>
              <a:rPr lang="en-US" altLang="zh-CN" sz="2200" dirty="0"/>
              <a:t>101, 102 </a:t>
            </a:r>
            <a:r>
              <a:rPr lang="zh-CN" altLang="en-US" sz="2200" dirty="0"/>
              <a:t>和 </a:t>
            </a:r>
            <a:r>
              <a:rPr lang="en-US" altLang="zh-CN" sz="2200" dirty="0"/>
              <a:t>0</a:t>
            </a:r>
            <a:r>
              <a:rPr lang="zh-CN" altLang="en-US" sz="2200" dirty="0"/>
              <a:t>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D4549-121E-F989-DBDA-A3E494F97E0F}"/>
              </a:ext>
            </a:extLst>
          </p:cNvPr>
          <p:cNvSpPr/>
          <p:nvPr/>
        </p:nvSpPr>
        <p:spPr>
          <a:xfrm>
            <a:off x="484094" y="4347882"/>
            <a:ext cx="4912659" cy="12819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75961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373594" cy="2732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）构造句子掩码矩阵。矩阵中，</a:t>
            </a:r>
            <a:r>
              <a:rPr lang="en-US" altLang="zh-CN" sz="2200" dirty="0"/>
              <a:t>0 </a:t>
            </a:r>
            <a:r>
              <a:rPr lang="zh-CN" altLang="en-US" sz="2200" dirty="0"/>
              <a:t>表示第一个句子中的 </a:t>
            </a:r>
            <a:r>
              <a:rPr lang="en-US" altLang="zh-CN" sz="2200" dirty="0"/>
              <a:t>token</a:t>
            </a:r>
            <a:r>
              <a:rPr lang="zh-CN" altLang="en-US" sz="2200" dirty="0"/>
              <a:t>，</a:t>
            </a:r>
            <a:r>
              <a:rPr lang="en-US" altLang="zh-CN" sz="2200" dirty="0"/>
              <a:t>1 </a:t>
            </a:r>
            <a:r>
              <a:rPr lang="zh-CN" altLang="en-US" sz="2200" dirty="0"/>
              <a:t>表示第二个句子中的 </a:t>
            </a:r>
            <a:r>
              <a:rPr lang="en-US" altLang="zh-CN" sz="2200" dirty="0"/>
              <a:t>token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nb-NO" altLang="zh-CN" sz="2200" dirty="0">
                <a:solidFill>
                  <a:srgbClr val="00B050"/>
                </a:solidFill>
              </a:rPr>
              <a:t>token_type_ids = [[0, 0, 0, 0, 0, 0, 0, 0, 1, 1, 1, 1, 1, 1, 1, 1, 1, 1, 1, 1], </a:t>
            </a:r>
          </a:p>
          <a:p>
            <a:pPr>
              <a:lnSpc>
                <a:spcPct val="150000"/>
              </a:lnSpc>
            </a:pPr>
            <a:r>
              <a:rPr lang="nb-NO" altLang="zh-CN" sz="2200" dirty="0">
                <a:solidFill>
                  <a:srgbClr val="00B050"/>
                </a:solidFill>
              </a:rPr>
              <a:t> [0, 0, 0, 0, 0, 0, 1, 1, 1, 1, 1, 1, 1, 1, 1, 1, 1, 1, 1, 1]]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nb-NO" altLang="zh-CN" sz="2200" dirty="0">
                <a:solidFill>
                  <a:srgbClr val="00B050"/>
                </a:solidFill>
              </a:rPr>
              <a:t>token_type_ids = torch.tensor(token_type_ids)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D4549-121E-F989-DBDA-A3E494F97E0F}"/>
              </a:ext>
            </a:extLst>
          </p:cNvPr>
          <p:cNvSpPr/>
          <p:nvPr/>
        </p:nvSpPr>
        <p:spPr>
          <a:xfrm>
            <a:off x="484094" y="4347882"/>
            <a:ext cx="4912659" cy="12819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78065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8.3.2 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7329"/>
            <a:ext cx="1120679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7</a:t>
            </a:r>
            <a:r>
              <a:rPr lang="zh-CN" altLang="en-US" sz="2200" dirty="0"/>
              <a:t>）加载 </a:t>
            </a:r>
            <a:r>
              <a:rPr lang="en-US" altLang="zh-CN" sz="2200" dirty="0"/>
              <a:t>BERT </a:t>
            </a:r>
            <a:r>
              <a:rPr lang="zh-CN" altLang="en-US" sz="2200" dirty="0"/>
              <a:t>模型并将预处理后的句子送入 </a:t>
            </a:r>
            <a:r>
              <a:rPr lang="en-US" altLang="zh-CN" sz="2200" dirty="0"/>
              <a:t>BERT </a:t>
            </a:r>
            <a:r>
              <a:rPr lang="zh-CN" altLang="en-US" sz="2200" dirty="0"/>
              <a:t>模型：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nb-NO" altLang="zh-CN" sz="2200" dirty="0">
                <a:solidFill>
                  <a:srgbClr val="00B050"/>
                </a:solidFill>
              </a:rPr>
              <a:t>from pytorch_transformers import BertModel </a:t>
            </a:r>
          </a:p>
          <a:p>
            <a:r>
              <a:rPr lang="nb-NO" altLang="zh-CN" sz="2200" dirty="0">
                <a:solidFill>
                  <a:srgbClr val="00B050"/>
                </a:solidFill>
              </a:rPr>
              <a:t>model = BertModel.from_pretrained('bert-base-chinese', cache_dir="./Bert_model") </a:t>
            </a:r>
          </a:p>
          <a:p>
            <a:r>
              <a:rPr lang="nb-NO" altLang="zh-CN" sz="2200" dirty="0">
                <a:solidFill>
                  <a:srgbClr val="00B050"/>
                </a:solidFill>
              </a:rPr>
              <a:t>#</a:t>
            </a:r>
            <a:r>
              <a:rPr lang="zh-CN" altLang="en-US" sz="2200" dirty="0">
                <a:solidFill>
                  <a:srgbClr val="00B050"/>
                </a:solidFill>
              </a:rPr>
              <a:t>调用 </a:t>
            </a:r>
            <a:r>
              <a:rPr lang="nb-NO" altLang="zh-CN" sz="2200" dirty="0">
                <a:solidFill>
                  <a:srgbClr val="00B050"/>
                </a:solidFill>
              </a:rPr>
              <a:t>BERT </a:t>
            </a:r>
            <a:r>
              <a:rPr lang="zh-CN" altLang="en-US" sz="2200" dirty="0">
                <a:solidFill>
                  <a:srgbClr val="00B050"/>
                </a:solidFill>
              </a:rPr>
              <a:t>模型对输入的两个句子对进行处理</a:t>
            </a:r>
          </a:p>
          <a:p>
            <a:r>
              <a:rPr lang="nb-NO" altLang="zh-CN" sz="2200" dirty="0">
                <a:solidFill>
                  <a:srgbClr val="00B050"/>
                </a:solidFill>
              </a:rPr>
              <a:t>outputs = model(input_ids=input_ids, </a:t>
            </a:r>
          </a:p>
          <a:p>
            <a:r>
              <a:rPr lang="nb-NO" altLang="zh-CN" sz="2200" dirty="0">
                <a:solidFill>
                  <a:srgbClr val="00B050"/>
                </a:solidFill>
              </a:rPr>
              <a:t> 		attention_mask=attention_mask, </a:t>
            </a:r>
          </a:p>
          <a:p>
            <a:pPr>
              <a:spcAft>
                <a:spcPts val="1200"/>
              </a:spcAft>
            </a:pPr>
            <a:r>
              <a:rPr lang="nb-NO" altLang="zh-CN" sz="2200" dirty="0">
                <a:solidFill>
                  <a:srgbClr val="00B050"/>
                </a:solidFill>
              </a:rPr>
              <a:t> 		token_type_ids=token_type_ids)</a:t>
            </a:r>
          </a:p>
          <a:p>
            <a:r>
              <a:rPr lang="en-US" altLang="zh-CN" sz="2200" dirty="0"/>
              <a:t>BERT </a:t>
            </a:r>
            <a:r>
              <a:rPr lang="zh-CN" altLang="en-US" sz="2200" dirty="0"/>
              <a:t>模型返回的 </a:t>
            </a:r>
            <a:r>
              <a:rPr lang="en-US" altLang="zh-CN" sz="2200" dirty="0"/>
              <a:t>outputs </a:t>
            </a:r>
            <a:r>
              <a:rPr lang="zh-CN" altLang="en-US" sz="2200" dirty="0"/>
              <a:t>是一个元组（</a:t>
            </a:r>
            <a:r>
              <a:rPr lang="en-US" altLang="zh-CN" sz="2200" dirty="0"/>
              <a:t>tuple</a:t>
            </a:r>
            <a:r>
              <a:rPr lang="zh-CN" altLang="en-US" sz="2200" dirty="0"/>
              <a:t>），包含两个元素，其中第一个元素 </a:t>
            </a:r>
            <a:r>
              <a:rPr lang="en-US" altLang="zh-CN" sz="2200" dirty="0"/>
              <a:t>outputs[0] </a:t>
            </a:r>
            <a:endParaRPr lang="zh-CN" altLang="en-US" sz="2200" dirty="0"/>
          </a:p>
          <a:p>
            <a:r>
              <a:rPr lang="zh-CN" altLang="en-US" sz="2200" dirty="0"/>
              <a:t>的形状为</a:t>
            </a:r>
            <a:r>
              <a:rPr lang="en-US" altLang="zh-CN" sz="2200" dirty="0"/>
              <a:t>(2, 20, 768)</a:t>
            </a:r>
            <a:r>
              <a:rPr lang="zh-CN" altLang="en-US" sz="2200" dirty="0"/>
              <a:t>，第二个元素 </a:t>
            </a:r>
            <a:r>
              <a:rPr lang="en-US" altLang="zh-CN" sz="2200" dirty="0"/>
              <a:t>outputs[1] </a:t>
            </a:r>
            <a:r>
              <a:rPr lang="zh-CN" altLang="en-US" sz="2200" dirty="0"/>
              <a:t>的形状为</a:t>
            </a:r>
            <a:r>
              <a:rPr lang="en-US" altLang="zh-CN" sz="2200" dirty="0"/>
              <a:t>(2, 768)</a:t>
            </a:r>
            <a:r>
              <a:rPr lang="zh-CN" altLang="en-US" sz="2200" dirty="0"/>
              <a:t>，其中 </a:t>
            </a:r>
            <a:r>
              <a:rPr lang="en-US" altLang="zh-CN" sz="2200" dirty="0"/>
              <a:t>2 </a:t>
            </a:r>
            <a:r>
              <a:rPr lang="zh-CN" altLang="en-US" sz="2200" dirty="0"/>
              <a:t>为批量大小，</a:t>
            </a:r>
            <a:r>
              <a:rPr lang="en-US" altLang="zh-CN" sz="2200" dirty="0"/>
              <a:t>20 </a:t>
            </a:r>
            <a:r>
              <a:rPr lang="zh-CN" altLang="en-US" sz="2200" dirty="0"/>
              <a:t>为句子的固定长度，</a:t>
            </a:r>
            <a:r>
              <a:rPr lang="en-US" altLang="zh-CN" sz="2200" dirty="0"/>
              <a:t>768 </a:t>
            </a:r>
            <a:r>
              <a:rPr lang="zh-CN" altLang="en-US" sz="2200" dirty="0"/>
              <a:t>为表示句子中每个 </a:t>
            </a:r>
            <a:r>
              <a:rPr lang="en-US" altLang="zh-CN" sz="2200" dirty="0"/>
              <a:t>token</a:t>
            </a:r>
            <a:r>
              <a:rPr lang="zh-CN" altLang="en-US" sz="2200" dirty="0"/>
              <a:t>（此处为字）的向量的长度。前者一般用于进一步微调，后者一般用作输入句子（对）的特征向量。</a:t>
            </a:r>
            <a:endParaRPr lang="nb-NO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90C86A-A418-B295-9AFE-804B7151D37F}"/>
              </a:ext>
            </a:extLst>
          </p:cNvPr>
          <p:cNvSpPr/>
          <p:nvPr/>
        </p:nvSpPr>
        <p:spPr>
          <a:xfrm>
            <a:off x="484094" y="4347882"/>
            <a:ext cx="4805082" cy="4572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CD4549-121E-F989-DBDA-A3E494F97E0F}"/>
              </a:ext>
            </a:extLst>
          </p:cNvPr>
          <p:cNvSpPr/>
          <p:nvPr/>
        </p:nvSpPr>
        <p:spPr>
          <a:xfrm>
            <a:off x="484094" y="4347882"/>
            <a:ext cx="4912659" cy="12819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50809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2" y="1902649"/>
            <a:ext cx="6418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 </a:t>
            </a:r>
            <a:r>
              <a:rPr lang="en-US" altLang="zh-CN" sz="2000" b="1" dirty="0"/>
              <a:t>8.4】 </a:t>
            </a:r>
            <a:r>
              <a:rPr lang="zh-CN" altLang="en-US" sz="2000" dirty="0"/>
              <a:t>利用预训练模型 </a:t>
            </a:r>
            <a:r>
              <a:rPr lang="en-US" altLang="zh-CN" sz="2000" dirty="0"/>
              <a:t>BERT </a:t>
            </a:r>
            <a:r>
              <a:rPr lang="zh-CN" altLang="en-US" sz="2000" dirty="0"/>
              <a:t>实现一个文本分类的网络程序。 </a:t>
            </a:r>
          </a:p>
          <a:p>
            <a:r>
              <a:rPr lang="zh-CN" altLang="en-US" sz="2000" b="1" dirty="0"/>
              <a:t>数据集</a:t>
            </a:r>
            <a:r>
              <a:rPr lang="zh-CN" altLang="en-US" sz="2000" dirty="0"/>
              <a:t>：从清华大学自然语言处理实验室网站（</a:t>
            </a:r>
            <a:r>
              <a:rPr lang="en-US" altLang="zh-CN" sz="2000" dirty="0"/>
              <a:t>http://thuctc.thunlp.org/</a:t>
            </a:r>
            <a:r>
              <a:rPr lang="zh-CN" altLang="en-US" sz="2000" dirty="0"/>
              <a:t>）。 网站上下载</a:t>
            </a:r>
            <a:r>
              <a:rPr lang="en-US" altLang="zh-CN" sz="2000" dirty="0"/>
              <a:t>THUCNews.zip </a:t>
            </a:r>
            <a:r>
              <a:rPr lang="zh-CN" altLang="en-US" sz="2000" dirty="0"/>
              <a:t>文件，解压后从中随机取 </a:t>
            </a:r>
            <a:r>
              <a:rPr lang="en-US" altLang="zh-CN" sz="2000" dirty="0"/>
              <a:t>18 </a:t>
            </a:r>
            <a:r>
              <a:rPr lang="zh-CN" altLang="en-US" sz="2000" dirty="0"/>
              <a:t>万条新闻标题构成文本文 件 </a:t>
            </a:r>
            <a:r>
              <a:rPr lang="en-US" altLang="zh-CN" sz="2000" dirty="0"/>
              <a:t>train.txt</a:t>
            </a:r>
            <a:r>
              <a:rPr lang="zh-CN" altLang="en-US" sz="2000" dirty="0"/>
              <a:t>、</a:t>
            </a:r>
            <a:r>
              <a:rPr lang="en-US" altLang="zh-CN" sz="2000" dirty="0"/>
              <a:t>1 </a:t>
            </a:r>
            <a:r>
              <a:rPr lang="zh-CN" altLang="en-US" sz="2000" dirty="0"/>
              <a:t>万条构成文件 </a:t>
            </a:r>
            <a:r>
              <a:rPr lang="en-US" altLang="zh-CN" sz="2000" dirty="0"/>
              <a:t>test.txt</a:t>
            </a:r>
            <a:r>
              <a:rPr lang="zh-CN" altLang="en-US" sz="2000" dirty="0"/>
              <a:t>，分别用做训练集和测试集。这些数据一共分为 </a:t>
            </a:r>
            <a:r>
              <a:rPr lang="en-US" altLang="zh-CN" sz="2000" dirty="0"/>
              <a:t>10 </a:t>
            </a:r>
            <a:r>
              <a:rPr lang="zh-CN" altLang="en-US" sz="2000" dirty="0"/>
              <a:t>个类别，分别是金融、房地产、股票、教育、科学、社会、政治、体育、游戏和娱乐等 </a:t>
            </a:r>
            <a:r>
              <a:rPr lang="en-US" altLang="zh-CN" sz="2000" dirty="0"/>
              <a:t>10 </a:t>
            </a:r>
            <a:r>
              <a:rPr lang="zh-CN" altLang="en-US" sz="2000" dirty="0"/>
              <a:t>个新 闻类别，其类别索引分别是 </a:t>
            </a:r>
            <a:r>
              <a:rPr lang="en-US" altLang="zh-CN" sz="2000" dirty="0"/>
              <a:t>0, 1, …, 9</a:t>
            </a:r>
            <a:r>
              <a:rPr lang="zh-CN" altLang="en-US" sz="2000" dirty="0"/>
              <a:t>。在文件 </a:t>
            </a:r>
            <a:r>
              <a:rPr lang="en-US" altLang="zh-CN" sz="2000" dirty="0"/>
              <a:t>train.txt </a:t>
            </a:r>
            <a:r>
              <a:rPr lang="zh-CN" altLang="en-US" sz="2000" dirty="0"/>
              <a:t>和文件 </a:t>
            </a:r>
            <a:r>
              <a:rPr lang="en-US" altLang="zh-CN" sz="2000" dirty="0"/>
              <a:t>test.txt </a:t>
            </a:r>
            <a:r>
              <a:rPr lang="zh-CN" altLang="en-US" sz="2000" dirty="0"/>
              <a:t>中，每条样本占一行， 一行中前面是文本内容，后面是类别索引，中间用制表键（</a:t>
            </a:r>
            <a:r>
              <a:rPr lang="en-US" altLang="zh-CN" sz="2000" dirty="0"/>
              <a:t>\t</a:t>
            </a:r>
            <a:r>
              <a:rPr lang="zh-CN" altLang="en-US" sz="2000" dirty="0"/>
              <a:t>）隔开。数据集的存储结构如图 </a:t>
            </a:r>
            <a:r>
              <a:rPr lang="en-US" altLang="zh-CN" sz="2000" dirty="0"/>
              <a:t>8-12 </a:t>
            </a:r>
            <a:r>
              <a:rPr lang="zh-CN" altLang="en-US" sz="2000" dirty="0"/>
              <a:t>所示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E3E465-5665-E090-756C-AD6BB338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290" y="1902649"/>
            <a:ext cx="5303980" cy="36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1521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780520"/>
            <a:ext cx="113735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按如下步骤来编写该神经网络程序：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/>
              <a:t>定义函数 </a:t>
            </a:r>
            <a:r>
              <a:rPr lang="en-US" altLang="zh-CN" sz="2000" b="1" dirty="0" err="1"/>
              <a:t>getTexts_Labels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fn</a:t>
            </a:r>
            <a:r>
              <a:rPr lang="en-US" altLang="zh-CN" sz="2000" b="1" dirty="0"/>
              <a:t>)</a:t>
            </a:r>
            <a:r>
              <a:rPr lang="zh-CN" altLang="en-US" sz="2000" dirty="0"/>
              <a:t>：从指定 </a:t>
            </a:r>
            <a:r>
              <a:rPr lang="en-US" altLang="zh-CN" sz="2000" dirty="0"/>
              <a:t>txt </a:t>
            </a:r>
            <a:r>
              <a:rPr lang="zh-CN" altLang="en-US" sz="2000" dirty="0"/>
              <a:t>文件中读取数据，将文本和类别索引分开，以字符串的形式保存文本，保存在列表 </a:t>
            </a:r>
            <a:r>
              <a:rPr lang="en-US" altLang="zh-CN" sz="2000" dirty="0"/>
              <a:t>texts </a:t>
            </a:r>
            <a:r>
              <a:rPr lang="zh-CN" altLang="en-US" sz="2000" dirty="0"/>
              <a:t>中；以整数的形式保存类别索引，保存在列表 </a:t>
            </a:r>
            <a:r>
              <a:rPr lang="en-US" altLang="zh-CN" sz="2000" dirty="0"/>
              <a:t>labels </a:t>
            </a:r>
            <a:r>
              <a:rPr lang="zh-CN" altLang="en-US" sz="2000" dirty="0"/>
              <a:t>中。</a:t>
            </a:r>
            <a:r>
              <a:rPr lang="en-US" altLang="zh-CN" sz="2000" dirty="0"/>
              <a:t>texts </a:t>
            </a:r>
            <a:r>
              <a:rPr lang="zh-CN" altLang="en-US" sz="2000" dirty="0"/>
              <a:t>和 </a:t>
            </a:r>
            <a:r>
              <a:rPr lang="en-US" altLang="zh-CN" sz="2000" dirty="0"/>
              <a:t>labels </a:t>
            </a:r>
            <a:r>
              <a:rPr lang="zh-CN" altLang="en-US" sz="2000" dirty="0"/>
              <a:t>中的元素一一对应。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getTexts_Labels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with open(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'r', encoding='utf-8') as f: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lines = list(f)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texts,labels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[],[]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line in lines: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line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line.strip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().replace('\n','')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line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('\t')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if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(line)!=2: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continue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text,label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line[0],line[1]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texts.append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(text)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labels.append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(int(label)) 	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return texts, labels</a:t>
            </a:r>
          </a:p>
          <a:p>
            <a:endParaRPr lang="en-US" altLang="zh-CN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97488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38348"/>
            <a:ext cx="11373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r>
              <a:rPr lang="zh-CN" altLang="en-US" sz="2200" b="1" dirty="0"/>
              <a:t>定义函数 </a:t>
            </a:r>
            <a:r>
              <a:rPr lang="en-US" altLang="zh-CN" sz="2200" b="1" dirty="0" err="1"/>
              <a:t>equal_len_coding</a:t>
            </a:r>
            <a:r>
              <a:rPr lang="en-US" altLang="zh-CN" sz="2200" b="1" dirty="0"/>
              <a:t>()</a:t>
            </a:r>
            <a:r>
              <a:rPr lang="zh-CN" altLang="en-US" sz="2200" dirty="0"/>
              <a:t>：从保存文本的列表中读取文本，然后按字对其进行切分（</a:t>
            </a:r>
            <a:r>
              <a:rPr lang="en-US" altLang="zh-CN" sz="2200" dirty="0"/>
              <a:t>token </a:t>
            </a:r>
            <a:r>
              <a:rPr lang="zh-CN" altLang="en-US" sz="2200" dirty="0"/>
              <a:t>化），再对每个 </a:t>
            </a:r>
            <a:r>
              <a:rPr lang="en-US" altLang="zh-CN" sz="2200" dirty="0"/>
              <a:t>token </a:t>
            </a:r>
            <a:r>
              <a:rPr lang="zh-CN" altLang="en-US" sz="2200" dirty="0"/>
              <a:t>进行索引编码，最后进行等长化和张量化。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521401-688E-307E-7AA5-5DFC2E4CBEBC}"/>
              </a:ext>
            </a:extLst>
          </p:cNvPr>
          <p:cNvSpPr txBox="1"/>
          <p:nvPr/>
        </p:nvSpPr>
        <p:spPr>
          <a:xfrm>
            <a:off x="409202" y="2802622"/>
            <a:ext cx="116841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equal_len_coding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(texts):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train_tokenized_text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tokenizer.tokenize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(sentence) for sentence in texts]        #token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化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按索引对每个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进行编码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tokenizer.convert_tokens_to_ids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(char) for char in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train_tokenized_text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#input_ids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中列表的长度可能不一样，下面代码通过截取和填充，将每个列表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设置为固定长度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[:MAX_LEN]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截取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填充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，使之达到固定长度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，其中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是填充符号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&lt;PAD&gt;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的索引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].extend([0] * (MAX_LEN -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]))) </a:t>
            </a:r>
          </a:p>
          <a:p>
            <a:pPr lvl="1"/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torch.LongTensor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张量化</a:t>
            </a:r>
          </a:p>
          <a:p>
            <a:pPr lvl="1"/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endParaRPr lang="en-US" altLang="zh-CN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69313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24201"/>
            <a:ext cx="27284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</a:t>
            </a:r>
            <a:r>
              <a:rPr lang="zh-CN" altLang="en-US" sz="2200" b="1" dirty="0"/>
              <a:t>数据处理</a:t>
            </a:r>
            <a:r>
              <a:rPr lang="zh-CN" altLang="en-US" sz="2200" dirty="0"/>
              <a:t>：利用上面两个函数从磁盘文件中读取数据，然后利用 </a:t>
            </a:r>
            <a:r>
              <a:rPr lang="en-US" altLang="zh-CN" sz="2200" dirty="0" err="1"/>
              <a:t>WordPiece</a:t>
            </a:r>
            <a:r>
              <a:rPr lang="en-US" altLang="zh-CN" sz="2200" dirty="0"/>
              <a:t> </a:t>
            </a:r>
            <a:r>
              <a:rPr lang="zh-CN" altLang="en-US" sz="2200" dirty="0"/>
              <a:t>工具切分文本，接着进行索引编码、等长化和张量化，最后打包数据。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521401-688E-307E-7AA5-5DFC2E4CBEBC}"/>
              </a:ext>
            </a:extLst>
          </p:cNvPr>
          <p:cNvSpPr txBox="1"/>
          <p:nvPr/>
        </p:nvSpPr>
        <p:spPr>
          <a:xfrm>
            <a:off x="3137647" y="1780520"/>
            <a:ext cx="116841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 = 50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设置句子的最大长度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32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BertTokenizer.from_pretrained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-base-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加载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WordPiece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工具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 = r'./data/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THUCNews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 = r'train.txt'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path + '\\' + name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train_texts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getTexts_Labels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读取训练集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 = r'test.txt'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path + '\\' + name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test_texts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getTexts_Labels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读取测试集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equal_len_coding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train_texts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切分文本，索引编码，等长化和张量化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torch.LongTensor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equal_len_coding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test_texts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torch.LongTensor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分别对训练集和测试集进行打包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TensorDataset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train_input_ids,train_labels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train_set,batch_size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batch_size,shuffle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=True)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TensorDataset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test_input_ids,test_labels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test_set,batch_size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batch_size,shuffle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996175519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99714"/>
            <a:ext cx="4012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</a:t>
            </a:r>
            <a:r>
              <a:rPr lang="zh-CN" altLang="en-US" sz="2200" b="1" dirty="0"/>
              <a:t>定义文本处理类</a:t>
            </a:r>
            <a:r>
              <a:rPr lang="zh-CN" altLang="en-US" sz="2200" dirty="0"/>
              <a:t>：实现文本的特征学习和文本的分类功能，其中加载了用于处理中文文本的 </a:t>
            </a:r>
            <a:r>
              <a:rPr lang="en-US" altLang="zh-CN" sz="2200" dirty="0"/>
              <a:t>BERT </a:t>
            </a:r>
            <a:r>
              <a:rPr lang="zh-CN" altLang="en-US" sz="2200" dirty="0"/>
              <a:t>模型。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521401-688E-307E-7AA5-5DFC2E4CBEBC}"/>
              </a:ext>
            </a:extLst>
          </p:cNvPr>
          <p:cNvSpPr txBox="1"/>
          <p:nvPr/>
        </p:nvSpPr>
        <p:spPr>
          <a:xfrm>
            <a:off x="4348380" y="1958320"/>
            <a:ext cx="116841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super(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self).__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加载预训练模型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BertModel.from_pretrained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-base-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’, 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		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cache_dir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="./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").to(device)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self.dropout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nn.Dropout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(0.1)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self.fc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(768, 10)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有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个类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forward(self, x,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attention_mask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=None):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outputs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=x,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attention_mask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attention_mask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token_type_ids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=None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只有一句话，故不需设置该参数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 = outputs[1]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取池化后的结果，形状为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768) </a:t>
            </a:r>
          </a:p>
          <a:p>
            <a:pPr lvl="2"/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self.dropout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(o) </a:t>
            </a:r>
          </a:p>
          <a:p>
            <a:pPr lvl="2"/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self.fc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分类</a:t>
            </a:r>
          </a:p>
          <a:p>
            <a:pPr lvl="2"/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 o</a:t>
            </a:r>
          </a:p>
        </p:txBody>
      </p:sp>
    </p:spTree>
    <p:extLst>
      <p:ext uri="{BB962C8B-B14F-4D97-AF65-F5344CB8AC3E}">
        <p14:creationId xmlns:p14="http://schemas.microsoft.com/office/powerpoint/2010/main" val="1773687417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65512"/>
            <a:ext cx="4103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）编写训练代码并进行训练：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521401-688E-307E-7AA5-5DFC2E4CBEBC}"/>
              </a:ext>
            </a:extLst>
          </p:cNvPr>
          <p:cNvSpPr txBox="1"/>
          <p:nvPr/>
        </p:nvSpPr>
        <p:spPr>
          <a:xfrm>
            <a:off x="335806" y="2483254"/>
            <a:ext cx="11684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bert_Model.parameters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=1e-5)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ep in range(5):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(data, target) in enumerate(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data, target = data.to(device), target.to(device)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构造注意力掩码矩阵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mask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data.data.eq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(0) #0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[PAD]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的索引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mask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mask.logical_not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().byte()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转化为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0,1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矩阵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output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data,mask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调用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模型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loss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nn.CrossEntropyLoss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()(output, target)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计算损失函数值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 i%10==0: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print(ep+1,i,len(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train_loader.dataset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loss.item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optimizer.zero_grad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loss.backward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optimizer.step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82629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8.1.1 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6" cy="25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8.1】</a:t>
            </a:r>
            <a:r>
              <a:rPr lang="zh-CN" altLang="en-US" sz="2200" dirty="0"/>
              <a:t>创建一个基于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结构的网络模型，用于实现英文到中文的翻译。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等线" panose="02010600030101010101" pitchFamily="2" charset="-122"/>
                <a:ea typeface="等线" panose="02010600030101010101" pitchFamily="2" charset="-122"/>
              </a:rPr>
              <a:t>数据集：</a:t>
            </a:r>
            <a:r>
              <a:rPr lang="zh-CN" altLang="en-US" sz="2200" dirty="0"/>
              <a:t>本例使用的训练语料来自 </a:t>
            </a:r>
            <a:r>
              <a:rPr lang="en-US" altLang="zh-CN" sz="2200" dirty="0"/>
              <a:t>WMT18 </a:t>
            </a:r>
            <a:r>
              <a:rPr lang="zh-CN" altLang="en-US" sz="2200" dirty="0"/>
              <a:t>网站（ </a:t>
            </a:r>
            <a:r>
              <a:rPr lang="en-US" altLang="zh-CN" sz="2200" dirty="0"/>
              <a:t>https://www.statmt.org/wmt18/translation-task.html</a:t>
            </a:r>
            <a:r>
              <a:rPr lang="zh-CN" altLang="en-US" sz="2200" dirty="0"/>
              <a:t>）从中下载英文中文语料集，经过预处理后保在</a:t>
            </a:r>
            <a:r>
              <a:rPr lang="en-US" altLang="zh-CN" sz="2200" dirty="0"/>
              <a:t>./data/translate </a:t>
            </a:r>
            <a:r>
              <a:rPr lang="zh-CN" altLang="en-US" sz="2200" dirty="0"/>
              <a:t>目录下的 </a:t>
            </a:r>
            <a:r>
              <a:rPr lang="en-US" altLang="zh-CN" sz="2200" dirty="0"/>
              <a:t>en_zh_data.txt </a:t>
            </a:r>
            <a:r>
              <a:rPr lang="zh-CN" altLang="en-US" sz="2200" dirty="0"/>
              <a:t>文件中，一共有 </a:t>
            </a:r>
            <a:r>
              <a:rPr lang="en-US" altLang="zh-CN" sz="2200" dirty="0"/>
              <a:t>10 </a:t>
            </a:r>
            <a:r>
              <a:rPr lang="zh-CN" altLang="en-US" sz="2200" dirty="0"/>
              <a:t>万条英文</a:t>
            </a:r>
            <a:r>
              <a:rPr lang="en-US" altLang="zh-CN" sz="2200" dirty="0"/>
              <a:t>-</a:t>
            </a:r>
            <a:r>
              <a:rPr lang="zh-CN" altLang="en-US" sz="2200" dirty="0"/>
              <a:t>中文句子对，英文和中文句子以“</a:t>
            </a:r>
            <a:r>
              <a:rPr lang="en-US" altLang="zh-CN" sz="2200" dirty="0"/>
              <a:t>---&gt;” </a:t>
            </a:r>
            <a:r>
              <a:rPr lang="zh-CN" altLang="en-US" sz="2200" dirty="0"/>
              <a:t>隔开。 </a:t>
            </a:r>
          </a:p>
        </p:txBody>
      </p:sp>
    </p:spTree>
    <p:extLst>
      <p:ext uri="{BB962C8B-B14F-4D97-AF65-F5344CB8AC3E}">
        <p14:creationId xmlns:p14="http://schemas.microsoft.com/office/powerpoint/2010/main" val="1516717078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65512"/>
            <a:ext cx="11446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）利用测试集对训练好的模型 </a:t>
            </a:r>
            <a:r>
              <a:rPr lang="en-US" altLang="zh-CN" sz="2200" dirty="0" err="1"/>
              <a:t>bert_Model</a:t>
            </a:r>
            <a:r>
              <a:rPr lang="en-US" altLang="zh-CN" sz="2200" dirty="0"/>
              <a:t> </a:t>
            </a:r>
            <a:r>
              <a:rPr lang="zh-CN" altLang="en-US" sz="2200" dirty="0"/>
              <a:t>进行测试，代码如下：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521401-688E-307E-7AA5-5DFC2E4CBEBC}"/>
              </a:ext>
            </a:extLst>
          </p:cNvPr>
          <p:cNvSpPr txBox="1"/>
          <p:nvPr/>
        </p:nvSpPr>
        <p:spPr>
          <a:xfrm>
            <a:off x="335806" y="2483254"/>
            <a:ext cx="116841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bert_Model.eval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correct = 0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(data, target) in enumerate(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data,target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data.to(device),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target.long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mask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data.data.eq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mask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mask.logical_not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().byte()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output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data,mask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调用训练好的模型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pred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torch.argmax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(output, 1)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correct += (pred == target).sum().item()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统计正确预测的样本数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print('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正确分类的样本数：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，样本总数：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，准确率：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{:.2f}%'.format(correct,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test_loader.dataset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), 100. * correct /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test_loader.dataset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069171743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的文本分类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65512"/>
            <a:ext cx="11446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在笔者计算机上，预测输出的结果如下：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结果显示，在 </a:t>
            </a:r>
            <a:r>
              <a:rPr lang="en-US" altLang="zh-CN" sz="2200" dirty="0"/>
              <a:t>10 </a:t>
            </a:r>
            <a:r>
              <a:rPr lang="zh-CN" altLang="en-US" sz="2200" dirty="0"/>
              <a:t>个类别的中文数据集上，</a:t>
            </a:r>
            <a:r>
              <a:rPr lang="en-US" altLang="zh-CN" sz="2200" dirty="0"/>
              <a:t>BERT </a:t>
            </a:r>
            <a:r>
              <a:rPr lang="zh-CN" altLang="en-US" sz="2200" dirty="0"/>
              <a:t>仍然获得比较高的准确率，而且编写的代码量比较少。这得益于预训练模型 </a:t>
            </a:r>
            <a:r>
              <a:rPr lang="en-US" altLang="zh-CN" sz="2200" dirty="0"/>
              <a:t>BERT </a:t>
            </a:r>
            <a:r>
              <a:rPr lang="zh-CN" altLang="en-US" sz="2200" dirty="0"/>
              <a:t>强大的上下文表示能力。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CEAF113-62EE-1861-F309-D388EBFCB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722" y="2514110"/>
            <a:ext cx="6538527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47875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8.5】 </a:t>
            </a:r>
            <a:r>
              <a:rPr lang="zh-CN" altLang="en-US" sz="2200" dirty="0"/>
              <a:t>利用预训练模型 </a:t>
            </a:r>
            <a:r>
              <a:rPr lang="en-US" altLang="zh-CN" sz="2200" dirty="0"/>
              <a:t>BERT </a:t>
            </a:r>
            <a:r>
              <a:rPr lang="zh-CN" altLang="en-US" sz="2200" dirty="0"/>
              <a:t>实现一个阅读理解的网络程序。 </a:t>
            </a:r>
          </a:p>
          <a:p>
            <a:r>
              <a:rPr lang="zh-CN" altLang="en-US" sz="2200" dirty="0"/>
              <a:t>单篇章抽取式阅读理解的任务可描述为：对于一个给定的问题 </a:t>
            </a:r>
            <a:r>
              <a:rPr lang="en-US" altLang="zh-CN" sz="2200" dirty="0"/>
              <a:t>query </a:t>
            </a:r>
            <a:r>
              <a:rPr lang="zh-CN" altLang="en-US" sz="2200" dirty="0"/>
              <a:t>和一个篇章 </a:t>
            </a:r>
            <a:r>
              <a:rPr lang="en-US" altLang="zh-CN" sz="2200" dirty="0"/>
              <a:t>passage</a:t>
            </a:r>
            <a:r>
              <a:rPr lang="zh-CN" altLang="en-US" sz="2200" dirty="0"/>
              <a:t>， </a:t>
            </a:r>
          </a:p>
          <a:p>
            <a:r>
              <a:rPr lang="zh-CN" altLang="en-US" sz="2200" dirty="0"/>
              <a:t>机器需要根据篇章内容，给出该问题的答案 </a:t>
            </a:r>
            <a:r>
              <a:rPr lang="en-US" altLang="zh-CN" sz="2200" dirty="0"/>
              <a:t>answer</a:t>
            </a:r>
            <a:r>
              <a:rPr lang="zh-CN" altLang="en-US" sz="2200" dirty="0"/>
              <a:t>。因此，在训练阶段，数据集中的样本 </a:t>
            </a:r>
          </a:p>
          <a:p>
            <a:r>
              <a:rPr lang="zh-CN" altLang="en-US" sz="2200" dirty="0"/>
              <a:t>具有三元组</a:t>
            </a:r>
            <a:r>
              <a:rPr lang="en-US" altLang="zh-CN" sz="2200" dirty="0"/>
              <a:t>&lt;query, passage, answer&gt;</a:t>
            </a:r>
            <a:r>
              <a:rPr lang="zh-CN" altLang="en-US" sz="2200" dirty="0"/>
              <a:t>的结构。例如，下面是一个样本的例子：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3F389E-2B05-5ABE-A8C0-8FDAC8941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312" y="3597636"/>
            <a:ext cx="7049111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6420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57502"/>
            <a:ext cx="11206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在开发该程序时，有几个关键技术问题需要注意：</a:t>
            </a:r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）在用 </a:t>
            </a:r>
            <a:r>
              <a:rPr lang="en-US" altLang="zh-CN" sz="2200" dirty="0"/>
              <a:t>BERT </a:t>
            </a:r>
            <a:r>
              <a:rPr lang="zh-CN" altLang="en-US" sz="2200" dirty="0"/>
              <a:t>开发阅读理解程序时，需要解决的一个关键问题是答案 </a:t>
            </a:r>
            <a:r>
              <a:rPr lang="en-US" altLang="zh-CN" sz="2200" dirty="0"/>
              <a:t>answer </a:t>
            </a:r>
            <a:r>
              <a:rPr lang="zh-CN" altLang="en-US" sz="2200" dirty="0"/>
              <a:t>起止位置索引在编码前后的映射问题。具体地，在将 </a:t>
            </a:r>
            <a:r>
              <a:rPr lang="en-US" altLang="zh-CN" sz="2200" dirty="0"/>
              <a:t>query </a:t>
            </a:r>
            <a:r>
              <a:rPr lang="zh-CN" altLang="en-US" sz="2200" dirty="0"/>
              <a:t>和 </a:t>
            </a:r>
            <a:r>
              <a:rPr lang="en-US" altLang="zh-CN" sz="2200" dirty="0"/>
              <a:t>passage </a:t>
            </a:r>
            <a:r>
              <a:rPr lang="zh-CN" altLang="en-US" sz="2200" dirty="0"/>
              <a:t>输入 </a:t>
            </a:r>
            <a:r>
              <a:rPr lang="en-US" altLang="zh-CN" sz="2200" dirty="0"/>
              <a:t>BERT </a:t>
            </a:r>
            <a:r>
              <a:rPr lang="zh-CN" altLang="en-US" sz="2200" dirty="0"/>
              <a:t>之前，需要对它们进行索引编码。但是在进行索引编码后，答案 </a:t>
            </a:r>
            <a:r>
              <a:rPr lang="en-US" altLang="zh-CN" sz="2200" dirty="0"/>
              <a:t>answer </a:t>
            </a:r>
            <a:r>
              <a:rPr lang="zh-CN" altLang="en-US" sz="2200" dirty="0"/>
              <a:t>的起止位置索引可能发生变化。例如，对于下列样本：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answer </a:t>
            </a:r>
            <a:r>
              <a:rPr lang="zh-CN" altLang="en-US" sz="2200" dirty="0"/>
              <a:t>在 </a:t>
            </a:r>
            <a:r>
              <a:rPr lang="en-US" altLang="zh-CN" sz="2200" dirty="0"/>
              <a:t>passage </a:t>
            </a:r>
            <a:r>
              <a:rPr lang="zh-CN" altLang="en-US" sz="2200" dirty="0"/>
              <a:t>中起止位置索引分别是 </a:t>
            </a:r>
            <a:r>
              <a:rPr lang="en-US" altLang="zh-CN" sz="2200" dirty="0"/>
              <a:t>7 </a:t>
            </a:r>
            <a:r>
              <a:rPr lang="zh-CN" altLang="en-US" sz="2200" dirty="0"/>
              <a:t>和 </a:t>
            </a:r>
            <a:r>
              <a:rPr lang="en-US" altLang="zh-CN" sz="2200" dirty="0"/>
              <a:t>11</a:t>
            </a:r>
            <a:r>
              <a:rPr lang="zh-CN" altLang="en-US" sz="2200" dirty="0"/>
              <a:t>，即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start_ind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end_ind</a:t>
            </a:r>
            <a:r>
              <a:rPr lang="en-US" altLang="zh-CN" sz="2200" dirty="0"/>
              <a:t>) = (7, 11)</a:t>
            </a:r>
            <a:r>
              <a:rPr lang="zh-CN" altLang="en-US" sz="2200" dirty="0"/>
              <a:t>。但是，在调用 </a:t>
            </a:r>
            <a:r>
              <a:rPr lang="en-US" altLang="zh-CN" sz="2200" dirty="0"/>
              <a:t>BERT </a:t>
            </a:r>
            <a:r>
              <a:rPr lang="zh-CN" altLang="en-US" sz="2200" dirty="0"/>
              <a:t>的分词器 </a:t>
            </a:r>
            <a:r>
              <a:rPr lang="en-US" altLang="zh-CN" sz="2200" dirty="0" err="1"/>
              <a:t>WordPiece</a:t>
            </a:r>
            <a:r>
              <a:rPr lang="en-US" altLang="zh-CN" sz="2200" dirty="0"/>
              <a:t> </a:t>
            </a:r>
            <a:r>
              <a:rPr lang="zh-CN" altLang="en-US" sz="2200" dirty="0"/>
              <a:t>对 </a:t>
            </a:r>
            <a:r>
              <a:rPr lang="en-US" altLang="zh-CN" sz="2200" dirty="0"/>
              <a:t>passage </a:t>
            </a:r>
            <a:r>
              <a:rPr lang="zh-CN" altLang="en-US" sz="2200" dirty="0"/>
              <a:t>和 </a:t>
            </a:r>
            <a:r>
              <a:rPr lang="en-US" altLang="zh-CN" sz="2200" dirty="0"/>
              <a:t>answer </a:t>
            </a:r>
            <a:r>
              <a:rPr lang="zh-CN" altLang="en-US" sz="2200" dirty="0"/>
              <a:t>进行分词后，分别得到下面的结果：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91D85A-9428-53D0-493C-94E338472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992" y="3584677"/>
            <a:ext cx="6500423" cy="944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358783-66FB-DAF9-A3B2-E22330A04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15" y="5514833"/>
            <a:ext cx="6408975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68124"/>
      </p:ext>
    </p:extLst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2180956"/>
            <a:ext cx="11446991" cy="327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获取索引映射关系</a:t>
            </a:r>
            <a:r>
              <a:rPr lang="zh-CN" altLang="en-US" sz="2000" dirty="0"/>
              <a:t>：在上述结果中，</a:t>
            </a:r>
            <a:r>
              <a:rPr lang="en-US" altLang="zh-CN" sz="2000" dirty="0"/>
              <a:t>answer </a:t>
            </a:r>
            <a:r>
              <a:rPr lang="zh-CN" altLang="en-US" sz="2000" dirty="0"/>
              <a:t>被切分为</a:t>
            </a:r>
            <a:r>
              <a:rPr lang="en-US" altLang="zh-CN" sz="2000" dirty="0"/>
              <a:t>'</a:t>
            </a:r>
            <a:r>
              <a:rPr lang="zh-CN" altLang="en-US" sz="2000" dirty="0"/>
              <a:t>张</a:t>
            </a:r>
            <a:r>
              <a:rPr lang="en-US" altLang="zh-CN" sz="2000" dirty="0"/>
              <a:t>'</a:t>
            </a:r>
            <a:r>
              <a:rPr lang="zh-CN" altLang="en-US" sz="2000" dirty="0"/>
              <a:t>和</a:t>
            </a:r>
            <a:r>
              <a:rPr lang="en-US" altLang="zh-CN" sz="2000" dirty="0"/>
              <a:t>'</a:t>
            </a:r>
            <a:r>
              <a:rPr lang="zh-CN" altLang="en-US" sz="2000" dirty="0"/>
              <a:t>三</a:t>
            </a:r>
            <a:r>
              <a:rPr lang="en-US" altLang="zh-CN" sz="2000" dirty="0"/>
              <a:t>'</a:t>
            </a:r>
            <a:r>
              <a:rPr lang="zh-CN" altLang="en-US" sz="2000" dirty="0"/>
              <a:t>，它们在</a:t>
            </a:r>
            <a:r>
              <a:rPr lang="en-US" altLang="zh-CN" sz="2000" dirty="0"/>
              <a:t>['2022', '</a:t>
            </a:r>
            <a:r>
              <a:rPr lang="zh-CN" altLang="en-US" sz="2000" dirty="0"/>
              <a:t>年</a:t>
            </a:r>
            <a:r>
              <a:rPr lang="en-US" altLang="zh-CN" sz="2000" dirty="0"/>
              <a:t>', '</a:t>
            </a:r>
            <a:r>
              <a:rPr lang="zh-CN" altLang="en-US" sz="2000" dirty="0"/>
              <a:t>，</a:t>
            </a:r>
            <a:r>
              <a:rPr lang="en-US" altLang="zh-CN" sz="2000" dirty="0"/>
              <a:t>', '</a:t>
            </a:r>
            <a:r>
              <a:rPr lang="zh-CN" altLang="en-US" sz="2000" dirty="0"/>
              <a:t>张</a:t>
            </a:r>
            <a:r>
              <a:rPr lang="en-US" altLang="zh-CN" sz="2000" dirty="0"/>
              <a:t>', '</a:t>
            </a:r>
            <a:r>
              <a:rPr lang="zh-CN" altLang="en-US" sz="2000" dirty="0"/>
              <a:t>三</a:t>
            </a:r>
            <a:r>
              <a:rPr lang="en-US" altLang="zh-CN" sz="2000" dirty="0"/>
              <a:t>', '</a:t>
            </a:r>
            <a:r>
              <a:rPr lang="zh-CN" altLang="en-US" sz="2000" dirty="0"/>
              <a:t>去</a:t>
            </a:r>
            <a:r>
              <a:rPr lang="en-US" altLang="zh-CN" sz="2000" dirty="0"/>
              <a:t>', '</a:t>
            </a:r>
            <a:r>
              <a:rPr lang="zh-CN" altLang="en-US" sz="2000" dirty="0"/>
              <a:t>参</a:t>
            </a:r>
            <a:r>
              <a:rPr lang="en-US" altLang="zh-CN" sz="2000" dirty="0"/>
              <a:t>', '</a:t>
            </a:r>
            <a:r>
              <a:rPr lang="zh-CN" altLang="en-US" sz="2000" dirty="0"/>
              <a:t>加</a:t>
            </a:r>
            <a:r>
              <a:rPr lang="en-US" altLang="zh-CN" sz="2000" dirty="0"/>
              <a:t>', '</a:t>
            </a:r>
            <a:r>
              <a:rPr lang="zh-CN" altLang="en-US" sz="2000" dirty="0"/>
              <a:t>比</a:t>
            </a:r>
            <a:r>
              <a:rPr lang="en-US" altLang="zh-CN" sz="2000" dirty="0"/>
              <a:t>', '</a:t>
            </a:r>
            <a:r>
              <a:rPr lang="zh-CN" altLang="en-US" sz="2000" dirty="0"/>
              <a:t>赛</a:t>
            </a:r>
            <a:r>
              <a:rPr lang="en-US" altLang="zh-CN" sz="2000" dirty="0"/>
              <a:t>', '</a:t>
            </a:r>
            <a:r>
              <a:rPr lang="zh-CN" altLang="en-US" sz="2000" dirty="0"/>
              <a:t>。</a:t>
            </a:r>
            <a:r>
              <a:rPr lang="en-US" altLang="zh-CN" sz="2000" dirty="0"/>
              <a:t>']</a:t>
            </a:r>
            <a:r>
              <a:rPr lang="zh-CN" altLang="en-US" sz="2000" dirty="0"/>
              <a:t>中的位置索引分别为 </a:t>
            </a:r>
            <a:r>
              <a:rPr lang="en-US" altLang="zh-CN" sz="2000" dirty="0"/>
              <a:t>3 </a:t>
            </a:r>
            <a:r>
              <a:rPr lang="zh-CN" altLang="en-US" sz="2000" dirty="0"/>
              <a:t>和 </a:t>
            </a:r>
            <a:r>
              <a:rPr lang="en-US" altLang="zh-CN" sz="2000" dirty="0"/>
              <a:t>4</a:t>
            </a:r>
            <a:r>
              <a:rPr lang="zh-CN" altLang="en-US" sz="2000" dirty="0"/>
              <a:t>。也就是说，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start_ind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end_ind</a:t>
            </a:r>
            <a:r>
              <a:rPr lang="en-US" altLang="zh-CN" sz="2000" dirty="0"/>
              <a:t>)</a:t>
            </a:r>
            <a:r>
              <a:rPr lang="zh-CN" altLang="en-US" sz="2000" dirty="0"/>
              <a:t>由分词前的</a:t>
            </a:r>
            <a:r>
              <a:rPr lang="en-US" altLang="zh-CN" sz="2000" dirty="0"/>
              <a:t>(7, 11)</a:t>
            </a:r>
            <a:r>
              <a:rPr lang="zh-CN" altLang="en-US" sz="2000" dirty="0"/>
              <a:t>变为分词后的</a:t>
            </a:r>
            <a:r>
              <a:rPr lang="en-US" altLang="zh-CN" sz="2000" dirty="0"/>
              <a:t>(3, 4)</a:t>
            </a:r>
            <a:r>
              <a:rPr lang="zh-CN" altLang="en-US" sz="2000" dirty="0"/>
              <a:t>。造成这个变化的原因主要是分词器 </a:t>
            </a:r>
            <a:r>
              <a:rPr lang="en-US" altLang="zh-CN" sz="2000" dirty="0" err="1"/>
              <a:t>WordPiece</a:t>
            </a:r>
            <a:r>
              <a:rPr lang="en-US" altLang="zh-CN" sz="2000" dirty="0"/>
              <a:t> </a:t>
            </a:r>
            <a:r>
              <a:rPr lang="zh-CN" altLang="en-US" sz="2000" dirty="0"/>
              <a:t>在分词时会去掉空格以及把一些子串（如</a:t>
            </a:r>
            <a:r>
              <a:rPr lang="en-US" altLang="zh-CN" sz="2000" dirty="0"/>
              <a:t>'2022'</a:t>
            </a:r>
            <a:r>
              <a:rPr lang="zh-CN" altLang="en-US" sz="2000" dirty="0"/>
              <a:t>等）当作一个整体来处理。然而，</a:t>
            </a:r>
            <a:r>
              <a:rPr lang="en-US" altLang="zh-CN" sz="2000" dirty="0"/>
              <a:t>BERT </a:t>
            </a:r>
            <a:r>
              <a:rPr lang="zh-CN" altLang="en-US" sz="2000" dirty="0"/>
              <a:t>实际使用的是分词后的位置索引，因此我们需要给出分词前后之间字符位置的索引映射关系，以便把语料中给出的位置索引转化为编码后的位置索引，进而用于训练。这可以利用 </a:t>
            </a:r>
            <a:r>
              <a:rPr lang="en-US" altLang="zh-CN" sz="2000" dirty="0" err="1"/>
              <a:t>BertTokenizerFast</a:t>
            </a:r>
            <a:r>
              <a:rPr lang="en-US" altLang="zh-CN" sz="2000" dirty="0"/>
              <a:t> </a:t>
            </a:r>
            <a:r>
              <a:rPr lang="zh-CN" altLang="en-US" sz="2000" dirty="0"/>
              <a:t>来实现。该模块可以通过参数 </a:t>
            </a:r>
            <a:r>
              <a:rPr lang="en-US" altLang="zh-CN" sz="2000" dirty="0" err="1"/>
              <a:t>offset_mapping</a:t>
            </a:r>
            <a:r>
              <a:rPr lang="en-US" altLang="zh-CN" sz="2000" dirty="0"/>
              <a:t> </a:t>
            </a:r>
            <a:r>
              <a:rPr lang="zh-CN" altLang="en-US" sz="2000" dirty="0"/>
              <a:t>返回处理后每个</a:t>
            </a:r>
            <a:r>
              <a:rPr lang="en-US" altLang="zh-CN" sz="2000" dirty="0"/>
              <a:t>token </a:t>
            </a:r>
            <a:r>
              <a:rPr lang="zh-CN" altLang="en-US" sz="2000" dirty="0"/>
              <a:t>是对应于分词前 </a:t>
            </a:r>
            <a:r>
              <a:rPr lang="en-US" altLang="zh-CN" sz="2000" dirty="0"/>
              <a:t>passage </a:t>
            </a:r>
            <a:r>
              <a:rPr lang="zh-CN" altLang="en-US" sz="2000" dirty="0"/>
              <a:t>中的哪些字符。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4620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57502"/>
            <a:ext cx="112067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例子</a:t>
            </a:r>
            <a:r>
              <a:rPr lang="zh-CN" altLang="en-US" sz="2200" dirty="0"/>
              <a:t>：利用下面代码可以获得 </a:t>
            </a:r>
            <a:r>
              <a:rPr lang="en-US" altLang="zh-CN" sz="2200" dirty="0"/>
              <a:t>passage </a:t>
            </a:r>
            <a:r>
              <a:rPr lang="zh-CN" altLang="en-US" sz="2200" dirty="0"/>
              <a:t>的索引编码以及编码前后位置索引之间的关系信息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from transformers import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BertTokenizerFast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BertTokenizerFast.from_pretrained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-base-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tokenizing_result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tokenizer.encode_plus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(passage,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return_offsets_mapping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=True, 	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需要返回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=False) 	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不添加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CLS,SEP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等特殊符号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paragraph_ids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tokenizing_result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'] </a:t>
            </a:r>
          </a:p>
          <a:p>
            <a:pPr>
              <a:spcAft>
                <a:spcPts val="1200"/>
              </a:spcAft>
            </a:pP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token_span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tokenizing_result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offset_mapping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algn="just"/>
            <a:r>
              <a:rPr lang="zh-CN" altLang="en-US" sz="2000" dirty="0"/>
              <a:t>执行上述代码时，返回结果 </a:t>
            </a:r>
            <a:r>
              <a:rPr lang="en-US" altLang="zh-CN" sz="2000" dirty="0" err="1"/>
              <a:t>tokenizing_result</a:t>
            </a:r>
            <a:r>
              <a:rPr lang="en-US" altLang="zh-CN" sz="2000" dirty="0"/>
              <a:t> </a:t>
            </a:r>
            <a:r>
              <a:rPr lang="zh-CN" altLang="en-US" sz="2000" dirty="0"/>
              <a:t>是一个字典，其中</a:t>
            </a:r>
            <a:r>
              <a:rPr lang="en-US" altLang="zh-CN" sz="2000" dirty="0" err="1"/>
              <a:t>tokenizing_result</a:t>
            </a:r>
            <a:r>
              <a:rPr lang="en-US" altLang="zh-CN" sz="2000" dirty="0"/>
              <a:t>['</a:t>
            </a:r>
            <a:r>
              <a:rPr lang="en-US" altLang="zh-CN" sz="2000" dirty="0" err="1"/>
              <a:t>input_ids</a:t>
            </a:r>
            <a:r>
              <a:rPr lang="en-US" altLang="zh-CN" sz="2000" dirty="0"/>
              <a:t>']</a:t>
            </a:r>
            <a:r>
              <a:rPr lang="zh-CN" altLang="en-US" sz="2000" dirty="0"/>
              <a:t>保存的是 </a:t>
            </a:r>
            <a:r>
              <a:rPr lang="en-US" altLang="zh-CN" sz="2000" dirty="0"/>
              <a:t>passage </a:t>
            </a:r>
            <a:r>
              <a:rPr lang="zh-CN" altLang="en-US" sz="2000" dirty="0"/>
              <a:t>中各词的索引编码（略过了分词这个步骤），</a:t>
            </a:r>
            <a:r>
              <a:rPr lang="en-US" altLang="zh-CN" sz="2000" dirty="0" err="1"/>
              <a:t>tokenizing_result</a:t>
            </a:r>
            <a:r>
              <a:rPr lang="en-US" altLang="zh-CN" sz="2000" dirty="0"/>
              <a:t>['</a:t>
            </a:r>
            <a:r>
              <a:rPr lang="en-US" altLang="zh-CN" sz="2000" dirty="0" err="1"/>
              <a:t>offset_mapping</a:t>
            </a:r>
            <a:r>
              <a:rPr lang="en-US" altLang="zh-CN" sz="2000" dirty="0"/>
              <a:t>']</a:t>
            </a:r>
            <a:r>
              <a:rPr lang="zh-CN" altLang="en-US" sz="2000" dirty="0"/>
              <a:t>保存的是编码前后位置索引之间的关系信息，其中</a:t>
            </a:r>
            <a:r>
              <a:rPr lang="en-US" altLang="zh-CN" sz="2000" dirty="0" err="1"/>
              <a:t>tokenizing_result</a:t>
            </a:r>
            <a:r>
              <a:rPr lang="en-US" altLang="zh-CN" sz="2000" dirty="0"/>
              <a:t>['</a:t>
            </a:r>
            <a:r>
              <a:rPr lang="en-US" altLang="zh-CN" sz="2000" dirty="0" err="1"/>
              <a:t>input_ids</a:t>
            </a:r>
            <a:r>
              <a:rPr lang="en-US" altLang="zh-CN" sz="2000" dirty="0"/>
              <a:t>']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tokenizing_result</a:t>
            </a:r>
            <a:r>
              <a:rPr lang="en-US" altLang="zh-CN" sz="2000" dirty="0"/>
              <a:t>['</a:t>
            </a:r>
            <a:r>
              <a:rPr lang="en-US" altLang="zh-CN" sz="2000" dirty="0" err="1"/>
              <a:t>offset_mapping</a:t>
            </a:r>
            <a:r>
              <a:rPr lang="en-US" altLang="zh-CN" sz="2000" dirty="0"/>
              <a:t>']</a:t>
            </a:r>
            <a:r>
              <a:rPr lang="zh-CN" altLang="en-US" sz="2000" dirty="0"/>
              <a:t>的长度是一样的，它们的元素是一一对应的。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0214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57502"/>
            <a:ext cx="11206796" cy="37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/>
              <a:t>tokenizing_result</a:t>
            </a:r>
            <a:r>
              <a:rPr lang="en-US" altLang="zh-CN" sz="2200" dirty="0"/>
              <a:t>['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']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tokenizing_result</a:t>
            </a:r>
            <a:r>
              <a:rPr lang="en-US" altLang="zh-CN" sz="2200" dirty="0"/>
              <a:t>['</a:t>
            </a:r>
            <a:r>
              <a:rPr lang="en-US" altLang="zh-CN" sz="2200" dirty="0" err="1"/>
              <a:t>offset_mapping</a:t>
            </a:r>
            <a:r>
              <a:rPr lang="en-US" altLang="zh-CN" sz="2200" dirty="0"/>
              <a:t>']</a:t>
            </a:r>
            <a:r>
              <a:rPr lang="zh-CN" altLang="en-US" sz="2200" dirty="0"/>
              <a:t>的内容分别如下：</a:t>
            </a:r>
            <a:endParaRPr lang="en-US" altLang="zh-CN" sz="2200" dirty="0"/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  <a:p>
            <a:pPr algn="just">
              <a:lnSpc>
                <a:spcPct val="150000"/>
              </a:lnSpc>
            </a:pPr>
            <a:r>
              <a:rPr lang="zh-CN" altLang="en-US" sz="2000" dirty="0"/>
              <a:t>在这个结果中，</a:t>
            </a:r>
            <a:r>
              <a:rPr lang="en-US" altLang="zh-CN" sz="2000" dirty="0"/>
              <a:t>10550 </a:t>
            </a:r>
            <a:r>
              <a:rPr lang="zh-CN" altLang="en-US" sz="2000" dirty="0"/>
              <a:t>是</a:t>
            </a:r>
            <a:r>
              <a:rPr lang="en-US" altLang="zh-CN" sz="2000" dirty="0"/>
              <a:t>'2022'</a:t>
            </a:r>
            <a:r>
              <a:rPr lang="zh-CN" altLang="en-US" sz="2000" dirty="0"/>
              <a:t>的索引编码、</a:t>
            </a:r>
            <a:r>
              <a:rPr lang="en-US" altLang="zh-CN" sz="2000" dirty="0"/>
              <a:t>2399 </a:t>
            </a:r>
            <a:r>
              <a:rPr lang="zh-CN" altLang="en-US" sz="2000" dirty="0"/>
              <a:t>是</a:t>
            </a:r>
            <a:r>
              <a:rPr lang="en-US" altLang="zh-CN" sz="2000" dirty="0"/>
              <a:t>'</a:t>
            </a:r>
            <a:r>
              <a:rPr lang="zh-CN" altLang="en-US" sz="2000" dirty="0"/>
              <a:t>年</a:t>
            </a:r>
            <a:r>
              <a:rPr lang="en-US" altLang="zh-CN" sz="2000" dirty="0"/>
              <a:t>'</a:t>
            </a:r>
            <a:r>
              <a:rPr lang="zh-CN" altLang="en-US" sz="2000" dirty="0"/>
              <a:t>的索引编码、</a:t>
            </a:r>
            <a:r>
              <a:rPr lang="en-US" altLang="zh-CN" sz="2000" dirty="0"/>
              <a:t>6612 </a:t>
            </a:r>
            <a:r>
              <a:rPr lang="zh-CN" altLang="en-US" sz="2000" dirty="0"/>
              <a:t>是</a:t>
            </a:r>
            <a:r>
              <a:rPr lang="en-US" altLang="zh-CN" sz="2000" dirty="0"/>
              <a:t>'</a:t>
            </a:r>
            <a:r>
              <a:rPr lang="zh-CN" altLang="en-US" sz="2000" dirty="0"/>
              <a:t>赛</a:t>
            </a:r>
            <a:r>
              <a:rPr lang="en-US" altLang="zh-CN" sz="2000" dirty="0"/>
              <a:t>'</a:t>
            </a:r>
            <a:r>
              <a:rPr lang="zh-CN" altLang="en-US" sz="2000" dirty="0"/>
              <a:t>的索引编码，等。同时，</a:t>
            </a:r>
            <a:r>
              <a:rPr lang="en-US" altLang="zh-CN" sz="2000" dirty="0"/>
              <a:t>(0, 4)</a:t>
            </a:r>
            <a:r>
              <a:rPr lang="zh-CN" altLang="en-US" sz="2000" dirty="0"/>
              <a:t>表示：编码 </a:t>
            </a:r>
            <a:r>
              <a:rPr lang="en-US" altLang="zh-CN" sz="2000" dirty="0"/>
              <a:t>10550 </a:t>
            </a:r>
            <a:r>
              <a:rPr lang="zh-CN" altLang="en-US" sz="2000" dirty="0"/>
              <a:t>是对应分词前 </a:t>
            </a:r>
            <a:r>
              <a:rPr lang="en-US" altLang="zh-CN" sz="2000" dirty="0"/>
              <a:t>passage </a:t>
            </a:r>
            <a:r>
              <a:rPr lang="zh-CN" altLang="en-US" sz="2000" dirty="0"/>
              <a:t>中位置索引为 </a:t>
            </a:r>
            <a:r>
              <a:rPr lang="en-US" altLang="zh-CN" sz="2000" dirty="0"/>
              <a:t>0 </a:t>
            </a:r>
            <a:r>
              <a:rPr lang="zh-CN" altLang="en-US" sz="2000" dirty="0"/>
              <a:t>至 </a:t>
            </a:r>
            <a:r>
              <a:rPr lang="en-US" altLang="zh-CN" sz="2000" dirty="0"/>
              <a:t>4-1=3 </a:t>
            </a:r>
            <a:r>
              <a:rPr lang="zh-CN" altLang="en-US" sz="2000" dirty="0"/>
              <a:t>之间的字符，即对应</a:t>
            </a:r>
            <a:r>
              <a:rPr lang="en-US" altLang="zh-CN" sz="2000" dirty="0"/>
              <a:t>'2022'</a:t>
            </a:r>
            <a:r>
              <a:rPr lang="zh-CN" altLang="en-US" sz="2000" dirty="0"/>
              <a:t>；</a:t>
            </a:r>
            <a:r>
              <a:rPr lang="en-US" altLang="zh-CN" sz="2000" dirty="0"/>
              <a:t>(5, 6)</a:t>
            </a:r>
            <a:r>
              <a:rPr lang="zh-CN" altLang="en-US" sz="2000" dirty="0"/>
              <a:t>表示：编码 </a:t>
            </a:r>
            <a:r>
              <a:rPr lang="en-US" altLang="zh-CN" sz="2000" dirty="0"/>
              <a:t>2399 </a:t>
            </a:r>
            <a:r>
              <a:rPr lang="zh-CN" altLang="en-US" sz="2000" dirty="0"/>
              <a:t>是对应分词前 </a:t>
            </a:r>
            <a:r>
              <a:rPr lang="en-US" altLang="zh-CN" sz="2000" dirty="0"/>
              <a:t>passage </a:t>
            </a:r>
            <a:r>
              <a:rPr lang="zh-CN" altLang="en-US" sz="2000" dirty="0"/>
              <a:t>中位置索引为 </a:t>
            </a:r>
            <a:r>
              <a:rPr lang="en-US" altLang="zh-CN" sz="2000" dirty="0"/>
              <a:t>5 </a:t>
            </a:r>
            <a:r>
              <a:rPr lang="zh-CN" altLang="en-US" sz="2000" dirty="0"/>
              <a:t>至 </a:t>
            </a:r>
            <a:r>
              <a:rPr lang="en-US" altLang="zh-CN" sz="2000" dirty="0"/>
              <a:t>6-1=5</a:t>
            </a:r>
            <a:r>
              <a:rPr lang="zh-CN" altLang="en-US" sz="2000" dirty="0"/>
              <a:t>之间的字符，即对应</a:t>
            </a:r>
            <a:r>
              <a:rPr lang="en-US" altLang="zh-CN" sz="2000" dirty="0"/>
              <a:t>'</a:t>
            </a:r>
            <a:r>
              <a:rPr lang="zh-CN" altLang="en-US" sz="2000" dirty="0"/>
              <a:t>年</a:t>
            </a:r>
            <a:r>
              <a:rPr lang="en-US" altLang="zh-CN" sz="2000" dirty="0"/>
              <a:t>'</a:t>
            </a:r>
            <a:r>
              <a:rPr lang="zh-CN" altLang="en-US" sz="2000" dirty="0"/>
              <a:t>，其他情况亦可类推。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29ED2-8C6C-5732-2A2F-21114D904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18" y="2881158"/>
            <a:ext cx="6668078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61951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57502"/>
            <a:ext cx="112067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显然，利用 </a:t>
            </a:r>
            <a:r>
              <a:rPr lang="en-US" altLang="zh-CN" sz="2200" dirty="0" err="1"/>
              <a:t>tokenizing_result</a:t>
            </a:r>
            <a:r>
              <a:rPr lang="en-US" altLang="zh-CN" sz="2200" dirty="0"/>
              <a:t>['</a:t>
            </a:r>
            <a:r>
              <a:rPr lang="en-US" altLang="zh-CN" sz="2200" dirty="0" err="1"/>
              <a:t>offset_mapping</a:t>
            </a:r>
            <a:r>
              <a:rPr lang="en-US" altLang="zh-CN" sz="2200" dirty="0"/>
              <a:t>']</a:t>
            </a:r>
            <a:r>
              <a:rPr lang="zh-CN" altLang="en-US" sz="2200" dirty="0"/>
              <a:t>提供的信息，我们可以构造一个函数，使</a:t>
            </a:r>
          </a:p>
          <a:p>
            <a:r>
              <a:rPr lang="zh-CN" altLang="en-US" sz="2200" dirty="0"/>
              <a:t>其可以计算 </a:t>
            </a:r>
            <a:r>
              <a:rPr lang="en-US" altLang="zh-CN" sz="2200" dirty="0"/>
              <a:t>passage </a:t>
            </a:r>
            <a:r>
              <a:rPr lang="zh-CN" altLang="en-US" sz="2200" dirty="0"/>
              <a:t>中任一位置索引在编码后的位置索引值，代码如下：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getIndInEncoding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(pos,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token_span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passage):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先构建数组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，其长度跟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passage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的长度一样，用于存放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passage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中每一字符对应编码后的位置索引 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[[] for _ in range(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(passage) + 1)]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(passage)] = 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(passage)] #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通过倒序遍历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token_span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来获得数组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中的元素值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char_sp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in enumerate(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token_span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for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char_sp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[0],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char_sp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[1]):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+= 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k in range(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- 2, -1, -1):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填补空格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[k] == []: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[k]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[k + 1]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CharInd_TokenInd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[pos]</a:t>
            </a:r>
          </a:p>
          <a:p>
            <a:pPr algn="just"/>
            <a:endParaRPr lang="en-US" altLang="zh-CN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995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57502"/>
            <a:ext cx="112067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然后执行下列代码：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pos in range(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(passage)):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getIndInEncoding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(pos,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token_span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passage)[0] 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print(pos,'---&gt;',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2000" dirty="0"/>
              <a:t>产生如下结果：</a:t>
            </a:r>
            <a:endParaRPr lang="en-US" altLang="zh-CN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7C1461-D3CD-6270-44ED-9E68856447C5}"/>
              </a:ext>
            </a:extLst>
          </p:cNvPr>
          <p:cNvSpPr txBox="1"/>
          <p:nvPr/>
        </p:nvSpPr>
        <p:spPr>
          <a:xfrm>
            <a:off x="409203" y="3834939"/>
            <a:ext cx="2384797" cy="244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0 ---&gt; 0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1 ---&gt; 0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2 ---&gt; 0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3 ---&gt; 0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4 ---&gt; 1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5 ---&gt; 1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6 ---&gt; 2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7 ---&gt; 3 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C32FB7-1CE4-A311-2D85-9442695DB8D5}"/>
              </a:ext>
            </a:extLst>
          </p:cNvPr>
          <p:cNvSpPr txBox="1"/>
          <p:nvPr/>
        </p:nvSpPr>
        <p:spPr>
          <a:xfrm>
            <a:off x="3711189" y="3834939"/>
            <a:ext cx="238479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8 ---&gt; 4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9 ---&gt; 5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10 ---&gt; 6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11 ---&gt; 7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12 ---&gt; 8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13 ---&gt; 9 </a:t>
            </a:r>
            <a:endParaRPr lang="zh-CN" altLang="en-US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14 ---&gt; 10</a:t>
            </a:r>
          </a:p>
          <a:p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7D9555-37A0-3C53-1944-FB5D45870795}"/>
              </a:ext>
            </a:extLst>
          </p:cNvPr>
          <p:cNvSpPr txBox="1"/>
          <p:nvPr/>
        </p:nvSpPr>
        <p:spPr>
          <a:xfrm>
            <a:off x="6547283" y="3257773"/>
            <a:ext cx="5145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该结果给出了 </a:t>
            </a:r>
            <a:r>
              <a:rPr lang="en-US" altLang="zh-CN" sz="2200" dirty="0"/>
              <a:t>passage </a:t>
            </a:r>
            <a:r>
              <a:rPr lang="zh-CN" altLang="en-US" sz="2200" dirty="0"/>
              <a:t>中每一个字符的位置索引（</a:t>
            </a:r>
            <a:r>
              <a:rPr lang="en-US" altLang="zh-CN" sz="2200" dirty="0"/>
              <a:t>0 </a:t>
            </a:r>
            <a:r>
              <a:rPr lang="zh-CN" altLang="en-US" sz="2200" dirty="0"/>
              <a:t>至 </a:t>
            </a:r>
            <a:r>
              <a:rPr lang="en-US" altLang="zh-CN" sz="2200" dirty="0"/>
              <a:t>14</a:t>
            </a:r>
            <a:r>
              <a:rPr lang="zh-CN" altLang="en-US" sz="2200" dirty="0"/>
              <a:t>）的映射结果。</a:t>
            </a:r>
            <a:r>
              <a:rPr lang="en-US" altLang="zh-CN" sz="2200" dirty="0"/>
              <a:t>'2022'</a:t>
            </a:r>
            <a:r>
              <a:rPr lang="zh-CN" altLang="en-US" sz="2200" dirty="0"/>
              <a:t>中的字符在</a:t>
            </a:r>
            <a:r>
              <a:rPr lang="en-US" altLang="zh-CN" sz="2200" dirty="0"/>
              <a:t>passage</a:t>
            </a:r>
            <a:r>
              <a:rPr lang="zh-CN" altLang="en-US" sz="2200" dirty="0"/>
              <a:t>中的位置索引为</a:t>
            </a:r>
            <a:r>
              <a:rPr lang="en-US" altLang="zh-CN" sz="2200" dirty="0"/>
              <a:t>0</a:t>
            </a:r>
            <a:r>
              <a:rPr lang="zh-CN" altLang="en-US" sz="2200" dirty="0"/>
              <a:t>至</a:t>
            </a:r>
            <a:r>
              <a:rPr lang="en-US" altLang="zh-CN" sz="2200" dirty="0"/>
              <a:t>3</a:t>
            </a:r>
            <a:r>
              <a:rPr lang="zh-CN" altLang="en-US" sz="2200" dirty="0"/>
              <a:t>，在编码后它们都变为</a:t>
            </a:r>
            <a:r>
              <a:rPr lang="en-US" altLang="zh-CN" sz="2200" dirty="0"/>
              <a:t>0</a:t>
            </a:r>
            <a:r>
              <a:rPr lang="zh-CN" altLang="en-US" sz="2200" dirty="0"/>
              <a:t>（因为</a:t>
            </a:r>
            <a:r>
              <a:rPr lang="en-US" altLang="zh-CN" sz="2200" dirty="0"/>
              <a:t>'2022'</a:t>
            </a:r>
            <a:r>
              <a:rPr lang="zh-CN" altLang="en-US" sz="2200" dirty="0"/>
              <a:t>编码为</a:t>
            </a:r>
            <a:r>
              <a:rPr lang="en-US" altLang="zh-CN" sz="2200" dirty="0"/>
              <a:t>10550</a:t>
            </a:r>
            <a:r>
              <a:rPr lang="zh-CN" altLang="en-US" sz="2200" dirty="0"/>
              <a:t>，而该编码的位置索引为 </a:t>
            </a:r>
            <a:r>
              <a:rPr lang="en-US" altLang="zh-CN" sz="2200" dirty="0"/>
              <a:t>0</a:t>
            </a:r>
            <a:r>
              <a:rPr lang="zh-CN" altLang="en-US" sz="2200" dirty="0"/>
              <a:t>），</a:t>
            </a:r>
            <a:r>
              <a:rPr lang="en-US" altLang="zh-CN" sz="2200" dirty="0"/>
              <a:t>4 </a:t>
            </a:r>
            <a:r>
              <a:rPr lang="zh-CN" altLang="en-US" sz="2200" dirty="0"/>
              <a:t>和 </a:t>
            </a:r>
            <a:r>
              <a:rPr lang="en-US" altLang="zh-CN" sz="2200" dirty="0"/>
              <a:t>5 </a:t>
            </a:r>
            <a:r>
              <a:rPr lang="zh-CN" altLang="en-US" sz="2200" dirty="0"/>
              <a:t>都变为 </a:t>
            </a:r>
            <a:r>
              <a:rPr lang="en-US" altLang="zh-CN" sz="2200" dirty="0"/>
              <a:t>1</a:t>
            </a:r>
            <a:r>
              <a:rPr lang="zh-CN" altLang="en-US" sz="2200" dirty="0"/>
              <a:t>（</a:t>
            </a:r>
            <a:r>
              <a:rPr lang="en-US" altLang="zh-CN" sz="2200" dirty="0"/>
              <a:t>'2022'</a:t>
            </a:r>
            <a:r>
              <a:rPr lang="zh-CN" altLang="en-US" sz="2200" dirty="0"/>
              <a:t>和</a:t>
            </a:r>
            <a:r>
              <a:rPr lang="en-US" altLang="zh-CN" sz="2200" dirty="0"/>
              <a:t>'</a:t>
            </a:r>
            <a:r>
              <a:rPr lang="zh-CN" altLang="en-US" sz="2200" dirty="0"/>
              <a:t>年</a:t>
            </a:r>
            <a:r>
              <a:rPr lang="en-US" altLang="zh-CN" sz="2200" dirty="0"/>
              <a:t>'</a:t>
            </a:r>
            <a:r>
              <a:rPr lang="zh-CN" altLang="en-US" sz="2200" dirty="0"/>
              <a:t>之间有一个空格，该空格和</a:t>
            </a:r>
            <a:r>
              <a:rPr lang="en-US" altLang="zh-CN" sz="2200" dirty="0"/>
              <a:t>'</a:t>
            </a:r>
            <a:r>
              <a:rPr lang="zh-CN" altLang="en-US" sz="2200" dirty="0"/>
              <a:t>年</a:t>
            </a:r>
            <a:r>
              <a:rPr lang="en-US" altLang="zh-CN" sz="2200" dirty="0"/>
              <a:t>'</a:t>
            </a:r>
            <a:r>
              <a:rPr lang="zh-CN" altLang="en-US" sz="2200" dirty="0"/>
              <a:t>的位置索引分别为 </a:t>
            </a:r>
            <a:r>
              <a:rPr lang="en-US" altLang="zh-CN" sz="2200" dirty="0"/>
              <a:t>4 </a:t>
            </a:r>
            <a:r>
              <a:rPr lang="zh-CN" altLang="en-US" sz="2200" dirty="0"/>
              <a:t>和 </a:t>
            </a:r>
            <a:r>
              <a:rPr lang="en-US" altLang="zh-CN" sz="2200" dirty="0"/>
              <a:t>5</a:t>
            </a:r>
            <a:r>
              <a:rPr lang="zh-CN" altLang="en-US" sz="2200" dirty="0"/>
              <a:t>，而</a:t>
            </a:r>
            <a:r>
              <a:rPr lang="en-US" altLang="zh-CN" sz="2200" dirty="0"/>
              <a:t>'</a:t>
            </a:r>
            <a:r>
              <a:rPr lang="zh-CN" altLang="en-US" sz="2200" dirty="0"/>
              <a:t>年</a:t>
            </a:r>
            <a:r>
              <a:rPr lang="en-US" altLang="zh-CN" sz="2200" dirty="0"/>
              <a:t>'</a:t>
            </a:r>
            <a:r>
              <a:rPr lang="zh-CN" altLang="en-US" sz="2200" dirty="0"/>
              <a:t>被编码为 </a:t>
            </a:r>
            <a:r>
              <a:rPr lang="en-US" altLang="zh-CN" sz="2200" dirty="0"/>
              <a:t>2399</a:t>
            </a:r>
            <a:r>
              <a:rPr lang="zh-CN" altLang="en-US" sz="2200" dirty="0"/>
              <a:t>，该编码的索引为 </a:t>
            </a:r>
            <a:r>
              <a:rPr lang="en-US" altLang="zh-CN" sz="2200" dirty="0"/>
              <a:t>1</a:t>
            </a:r>
            <a:r>
              <a:rPr lang="zh-CN" altLang="en-US" sz="2200" dirty="0"/>
              <a:t>）。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58912826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780520"/>
            <a:ext cx="11206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）模型需要预测答案在编码后序列中的起始位置索引和终止位置索引，而预测每一个索引都是一个多分类问题，因而是一个双任务的多分类预测问题。图 </a:t>
            </a:r>
            <a:r>
              <a:rPr lang="en-US" altLang="zh-CN" sz="2200" dirty="0"/>
              <a:t>8-13 </a:t>
            </a:r>
            <a:r>
              <a:rPr lang="zh-CN" altLang="en-US" sz="2200" dirty="0"/>
              <a:t>也展示了该双任务的基本示意图。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E5D8CDE-A630-677B-D757-0C91FB2B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738" y="3411736"/>
            <a:ext cx="3711262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662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8.1.1 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73541" y="1780520"/>
            <a:ext cx="1130925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/>
              <a:t>编码器定义：</a:t>
            </a:r>
            <a:r>
              <a:rPr lang="zh-CN" altLang="en-US" sz="2000" dirty="0"/>
              <a:t>使用了 </a:t>
            </a:r>
            <a:r>
              <a:rPr lang="en-US" altLang="zh-CN" sz="2000" dirty="0"/>
              <a:t>GRU </a:t>
            </a:r>
            <a:r>
              <a:rPr lang="zh-CN" altLang="en-US" sz="2000" dirty="0"/>
              <a:t>作为循环神经网络来对输入序列进行处理。</a:t>
            </a:r>
            <a:r>
              <a:rPr lang="en-US" altLang="zh-CN" sz="2000" dirty="0"/>
              <a:t>GRU (Gated Recurrent Unit)</a:t>
            </a:r>
            <a:r>
              <a:rPr lang="zh-CN" altLang="en-US" sz="2000" dirty="0"/>
              <a:t>是 </a:t>
            </a:r>
            <a:r>
              <a:rPr lang="en-US" altLang="zh-CN" sz="2000" dirty="0"/>
              <a:t>LSTM </a:t>
            </a:r>
            <a:r>
              <a:rPr lang="zh-CN" altLang="en-US" sz="2000" dirty="0"/>
              <a:t>的改进版，具有结构简单、效率高等优点，受到越来越多人的青睐</a:t>
            </a:r>
            <a:endParaRPr lang="en-US" altLang="zh-CN" sz="2000" dirty="0"/>
          </a:p>
          <a:p>
            <a:pPr algn="just"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Encoder(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  #en_vocab_num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表示英文单词数，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表示词向量长度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__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en_vocab_num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super(Encoder, self).__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en_vocab_num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定义嵌入层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GRU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作为循环神经网络，它是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LSTM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的变体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self.gru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nn.GRU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hidden_size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forward(self, x, h):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x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self.embedding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(x)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x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x.reshape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(1, 1, -1)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改变形状，以符合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GRU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的输入格式</a:t>
            </a:r>
          </a:p>
          <a:p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o, h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self.gru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(x, h) </a:t>
            </a:r>
          </a:p>
          <a:p>
            <a:pPr>
              <a:spcAft>
                <a:spcPts val="1200"/>
              </a:spcAft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return o, h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返回新的输出和隐层向量</a:t>
            </a:r>
          </a:p>
        </p:txBody>
      </p:sp>
    </p:spTree>
    <p:extLst>
      <p:ext uri="{BB962C8B-B14F-4D97-AF65-F5344CB8AC3E}">
        <p14:creationId xmlns:p14="http://schemas.microsoft.com/office/powerpoint/2010/main" val="524516341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1957502"/>
            <a:ext cx="112067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定义类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BertForReading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来实现双预测任务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BertForReading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nn.Module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super(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BertForReading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self).__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加载预训练模型 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BertModel.from_pretrained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-base-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cache_dir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="./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").to(device)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加载模型 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self.qa_outputs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(768, 2)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有两个预测任务 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forward(self,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b_attention_mask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b_token_type_ids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各输入的形状都是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torch.Size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([8, 512])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outputs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attention_mask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b_attention_mask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token_type_ids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b_token_type_ids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        ) 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sequence_output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= outputs[0] 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	logits =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self.qa_outputs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sequence_output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) #torch.Size([8, 512, 2]) 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	return logits</a:t>
            </a:r>
            <a:endParaRPr lang="en-US" altLang="zh-CN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C3CEB95-B4B5-335D-B43B-3D22954005A6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250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99796049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780520"/>
            <a:ext cx="112067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数据读取</a:t>
            </a:r>
            <a:r>
              <a:rPr lang="zh-CN" altLang="en-US" sz="2200" dirty="0"/>
              <a:t>：下面函数用于从 </a:t>
            </a:r>
            <a:r>
              <a:rPr lang="en-US" altLang="zh-CN" sz="2200" dirty="0" err="1"/>
              <a:t>fn</a:t>
            </a:r>
            <a:r>
              <a:rPr lang="en-US" altLang="zh-CN" sz="2200" dirty="0"/>
              <a:t> </a:t>
            </a:r>
            <a:r>
              <a:rPr lang="zh-CN" altLang="en-US" sz="2200" dirty="0"/>
              <a:t>指定的 </a:t>
            </a:r>
            <a:r>
              <a:rPr lang="en-US" altLang="zh-CN" sz="2200" dirty="0" err="1"/>
              <a:t>train.json</a:t>
            </a:r>
            <a:r>
              <a:rPr lang="en-US" altLang="zh-CN" sz="2200" dirty="0"/>
              <a:t> </a:t>
            </a:r>
            <a:r>
              <a:rPr lang="zh-CN" altLang="en-US" sz="2200" dirty="0"/>
              <a:t>文件中读取数据：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get_query_passage_answer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with open(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'r', encoding='utf-8') as reader: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data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(reader)['data']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examples = []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data = data[0] #len(data)=1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paragraph in data['paragraphs']: #data['paragraphs']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是长度为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list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paragraph_text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paragraph['context']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篇章的内容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paragraph['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qas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'][0] #paragraph['qas']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是长度为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，里面有一个字典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['question']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问题文本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id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['id']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问题和篇章以及三个特殊符号的总长度不超过固定长度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MAX_LEN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if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query+paragraph_text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)+3&gt;MAX_LEN: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continue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answer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['answers'][0]['text']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答案文本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answer_start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qa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['answers'][0]['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answer_start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起始位置索引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answer_end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answer_start+len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(answer)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终止位置索引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item = 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query,paragraph_text,answer_start,answer_end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592D24-7123-90E5-99E8-73B9419536D6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251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241557536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2279567"/>
            <a:ext cx="11446991" cy="25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err="1"/>
              <a:t>get_query_passage_answer</a:t>
            </a:r>
            <a:r>
              <a:rPr lang="en-US" altLang="zh-CN" sz="2200" dirty="0"/>
              <a:t>()</a:t>
            </a:r>
            <a:r>
              <a:rPr lang="zh-CN" altLang="en-US" sz="2200" dirty="0"/>
              <a:t>函数返回由一系列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query,paragraph_text,answer_start,answer_end</a:t>
            </a:r>
            <a:r>
              <a:rPr lang="en-US" altLang="zh-CN" sz="2200" dirty="0"/>
              <a:t>)</a:t>
            </a:r>
            <a:r>
              <a:rPr lang="zh-CN" altLang="en-US" sz="2200" dirty="0"/>
              <a:t>四元组组成的列表，其中每一个四元组表示一个样本。上述代码中直接弃用长度超过固定长度 </a:t>
            </a:r>
            <a:r>
              <a:rPr lang="en-US" altLang="zh-CN" sz="2200" dirty="0"/>
              <a:t>MAX_LEN </a:t>
            </a:r>
            <a:r>
              <a:rPr lang="zh-CN" altLang="en-US" sz="2200" dirty="0"/>
              <a:t>的样本（</a:t>
            </a:r>
            <a:r>
              <a:rPr lang="en-US" altLang="zh-CN" sz="2200" dirty="0"/>
              <a:t>BERT </a:t>
            </a:r>
            <a:r>
              <a:rPr lang="zh-CN" altLang="en-US" sz="2200" dirty="0"/>
              <a:t>只允许最大长度为</a:t>
            </a:r>
            <a:r>
              <a:rPr lang="en-US" altLang="zh-CN" sz="2200" dirty="0"/>
              <a:t>512</a:t>
            </a:r>
            <a:r>
              <a:rPr lang="zh-CN" altLang="en-US" sz="2200" dirty="0"/>
              <a:t>）。在由函数 </a:t>
            </a:r>
            <a:r>
              <a:rPr lang="en-US" altLang="zh-CN" sz="2200" dirty="0" err="1"/>
              <a:t>get_query_passage_answer</a:t>
            </a:r>
            <a:r>
              <a:rPr lang="en-US" altLang="zh-CN" sz="2200" dirty="0"/>
              <a:t>()</a:t>
            </a:r>
            <a:r>
              <a:rPr lang="zh-CN" altLang="en-US" sz="2200" dirty="0"/>
              <a:t>获得以四元组表示的样本后，需要对问题文本和篇章文本进行分词和索引编码，以及对答案的起始位置索引和终止位置索引进行映射。将这些操作放在数据集类 </a:t>
            </a:r>
            <a:r>
              <a:rPr lang="en-US" altLang="zh-CN" sz="2200" dirty="0" err="1"/>
              <a:t>MyDataSet</a:t>
            </a:r>
            <a:r>
              <a:rPr lang="en-US" altLang="zh-CN" sz="2200" dirty="0"/>
              <a:t>()</a:t>
            </a:r>
            <a:r>
              <a:rPr lang="zh-CN" altLang="en-US" sz="2200" dirty="0"/>
              <a:t>来实现。</a:t>
            </a:r>
            <a:endParaRPr lang="en-US" altLang="zh-CN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2274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8.3 BERT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及其在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BERT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的阅读理解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D1A6B8-473D-9435-1658-3B8C7162FA93}"/>
              </a:ext>
            </a:extLst>
          </p:cNvPr>
          <p:cNvSpPr txBox="1"/>
          <p:nvPr/>
        </p:nvSpPr>
        <p:spPr>
          <a:xfrm>
            <a:off x="409203" y="1780520"/>
            <a:ext cx="11567644" cy="510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定义数据集类</a:t>
            </a:r>
            <a:r>
              <a:rPr lang="zh-CN" altLang="en-US" sz="2200" dirty="0"/>
              <a:t>： 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(Dataset):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super(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self).__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def __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self.query_passage_answer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query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[0]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获得问题文本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passage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[1]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获得篇章文本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answers_start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[2]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获得答案的起始位置索引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answers_end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query_passage_answer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[3]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获得答案的终止位置索引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#answers = passage[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answers_start:answers_end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对篇章文本进行索引编码，同时返回编码前后位置索引之间的关系信息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tokenizing_result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tokenizer.encode_plus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(passage,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return_offsets_mapping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=True,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=False) </a:t>
            </a:r>
          </a:p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8B3361-6E35-1D0F-0753-0186EECD2C9B}"/>
              </a:ext>
            </a:extLst>
          </p:cNvPr>
          <p:cNvSpPr txBox="1"/>
          <p:nvPr/>
        </p:nvSpPr>
        <p:spPr>
          <a:xfrm>
            <a:off x="8480612" y="5904726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252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37777777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09906" y="1275356"/>
            <a:ext cx="7978894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 Seq2Seq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结构与注意力机制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 Transformer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 BERT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的文本生成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 ChatGPT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及其使用方法（*）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80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b="1" dirty="0"/>
              <a:t>GPT</a:t>
            </a:r>
            <a:r>
              <a:rPr lang="zh-CN" altLang="en-US" sz="2200" b="1" dirty="0"/>
              <a:t>的概念</a:t>
            </a:r>
            <a:r>
              <a:rPr lang="zh-CN" altLang="en-US" sz="2200" dirty="0"/>
              <a:t>：</a:t>
            </a:r>
            <a:r>
              <a:rPr lang="en-US" altLang="zh-CN" sz="2200" dirty="0"/>
              <a:t>GPT </a:t>
            </a:r>
            <a:r>
              <a:rPr lang="zh-CN" altLang="en-US" sz="2200" dirty="0"/>
              <a:t>的全称是 </a:t>
            </a:r>
            <a:r>
              <a:rPr lang="en-US" altLang="zh-CN" sz="2200" dirty="0"/>
              <a:t>Generative Pre-trained Transformer</a:t>
            </a:r>
            <a:r>
              <a:rPr lang="zh-CN" altLang="en-US" sz="2200" dirty="0"/>
              <a:t>，它是 </a:t>
            </a:r>
            <a:r>
              <a:rPr lang="en-US" altLang="zh-CN" sz="2200" dirty="0"/>
              <a:t>OpenAI </a:t>
            </a:r>
            <a:r>
              <a:rPr lang="zh-CN" altLang="en-US" sz="2200" dirty="0"/>
              <a:t>公司于 </a:t>
            </a:r>
            <a:r>
              <a:rPr lang="en-US" altLang="zh-CN" sz="2200" dirty="0"/>
              <a:t>2018 </a:t>
            </a:r>
            <a:r>
              <a:rPr lang="zh-CN" altLang="en-US" sz="2200" dirty="0"/>
              <a:t>年提出的一种生成式预训练语言模型。</a:t>
            </a:r>
            <a:r>
              <a:rPr lang="en-US" altLang="zh-CN" sz="2200" dirty="0"/>
              <a:t>GPT </a:t>
            </a:r>
            <a:r>
              <a:rPr lang="zh-CN" altLang="en-US" sz="2200" dirty="0"/>
              <a:t>只采用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框架的解码器结构，其主要功能是利用上文预测下一个单词出现的概率，是一种典型的语言模型，适合于自然语言生成类的任务 </a:t>
            </a:r>
            <a:r>
              <a:rPr lang="en-US" altLang="zh-CN" sz="2200" dirty="0"/>
              <a:t>(NLG)</a:t>
            </a:r>
            <a:r>
              <a:rPr lang="zh-CN" altLang="en-US" sz="2200" dirty="0"/>
              <a:t>，如摘要生成、机器翻译、诗歌创作等。而 </a:t>
            </a:r>
            <a:r>
              <a:rPr lang="en-US" altLang="zh-CN" sz="2200" dirty="0"/>
              <a:t>BERT </a:t>
            </a:r>
            <a:r>
              <a:rPr lang="zh-CN" altLang="en-US" sz="2200" dirty="0"/>
              <a:t>主要适合于自然语言理解任务</a:t>
            </a:r>
            <a:r>
              <a:rPr lang="en-US" altLang="zh-CN" sz="2200" dirty="0"/>
              <a:t>(NLU)</a:t>
            </a:r>
            <a:r>
              <a:rPr lang="zh-CN" altLang="en-US" sz="2200" dirty="0"/>
              <a:t>，如文本分类、阅读理解、文本相似度计算等。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b="1" dirty="0"/>
              <a:t>GPT</a:t>
            </a:r>
            <a:r>
              <a:rPr lang="zh-CN" altLang="en-US" sz="2200" b="1" dirty="0"/>
              <a:t>的特点</a:t>
            </a:r>
            <a:r>
              <a:rPr lang="zh-CN" altLang="en-US" sz="2200" dirty="0"/>
              <a:t>：</a:t>
            </a:r>
            <a:r>
              <a:rPr lang="en-US" altLang="zh-CN" sz="2200" dirty="0"/>
              <a:t>GPT </a:t>
            </a:r>
            <a:r>
              <a:rPr lang="zh-CN" altLang="en-US" sz="2200" dirty="0"/>
              <a:t>采用一种无监督学习方法，使其可以对大量无标注的文本数据进行学习，形成了规模庞大的预训练模型，并且可以为下游任务提供良好的支持。也就是说，在未知下游任务的前提下，在用足够无标注文本数据训练而得到的 </a:t>
            </a:r>
            <a:r>
              <a:rPr lang="en-US" altLang="zh-CN" sz="2200" dirty="0"/>
              <a:t>GPT </a:t>
            </a:r>
            <a:r>
              <a:rPr lang="zh-CN" altLang="en-US" sz="2200" dirty="0"/>
              <a:t>也可以在具体的下游任务上有很好的表现，如阅读理解、机器翻译、知识问答和文本摘要等。即使不做微调而直接应用，在部分下游任务中它也可以获得相当不错的效果。在做微调时，</a:t>
            </a:r>
            <a:r>
              <a:rPr lang="en-US" altLang="zh-CN" sz="2200" dirty="0"/>
              <a:t>GPT </a:t>
            </a:r>
            <a:r>
              <a:rPr lang="zh-CN" altLang="en-US" sz="2200" dirty="0"/>
              <a:t>一般也只是需要少量的训练数据即可达到或超过 </a:t>
            </a:r>
            <a:r>
              <a:rPr lang="en-US" altLang="zh-CN" sz="2200" dirty="0"/>
              <a:t>state-of-the-art </a:t>
            </a:r>
            <a:r>
              <a:rPr lang="zh-CN" altLang="en-US" sz="2200" dirty="0"/>
              <a:t>的方法。</a:t>
            </a: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75618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生成英文文本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直接使用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执行上述代码构成的</a:t>
            </a:r>
            <a:r>
              <a:rPr lang="en-US" altLang="zh-CN" sz="2200" dirty="0"/>
              <a:t>.</a:t>
            </a:r>
            <a:r>
              <a:rPr lang="en-US" altLang="zh-CN" sz="2200" dirty="0" err="1"/>
              <a:t>py</a:t>
            </a:r>
            <a:r>
              <a:rPr lang="en-US" altLang="zh-CN" sz="2200" dirty="0"/>
              <a:t> </a:t>
            </a:r>
            <a:r>
              <a:rPr lang="zh-CN" altLang="en-US" sz="2200" dirty="0"/>
              <a:t>程序，在笔者计算机上输出下列句子：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5BCFD7-2D4F-5256-B089-36E20E6A2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260" y="2597448"/>
            <a:ext cx="6454699" cy="7696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9DF85C-2C32-D5A0-DE6E-C45B1FEFE273}"/>
              </a:ext>
            </a:extLst>
          </p:cNvPr>
          <p:cNvSpPr txBox="1"/>
          <p:nvPr/>
        </p:nvSpPr>
        <p:spPr>
          <a:xfrm>
            <a:off x="409203" y="3567894"/>
            <a:ext cx="111408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这也说明，该程序基本上能够翻译简单的英文句子，但翻译水平有待进一步提高</a:t>
            </a:r>
            <a:r>
              <a:rPr lang="en-US" altLang="zh-CN" sz="2200" dirty="0"/>
              <a:t>——</a:t>
            </a:r>
            <a:r>
              <a:rPr lang="zh-CN" altLang="en-US" sz="2200" dirty="0"/>
              <a:t>需 </a:t>
            </a:r>
          </a:p>
          <a:p>
            <a:r>
              <a:rPr lang="zh-CN" altLang="en-US" sz="2200" dirty="0"/>
              <a:t>要更多的数据来训练，同时需要不断完善相关参数。 </a:t>
            </a:r>
            <a:endParaRPr lang="en-US" altLang="zh-CN" sz="2200" dirty="0"/>
          </a:p>
          <a:p>
            <a:r>
              <a:rPr lang="zh-CN" altLang="en-US" sz="2200" dirty="0"/>
              <a:t>同样的数据量，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程序会比循环神经网络程序快得多。这是由于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采用了位置编码，使得待处理数据可以并行地送入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进行计算。但是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不宜处理过长的序列（如长度超过 </a:t>
            </a:r>
            <a:r>
              <a:rPr lang="en-US" altLang="zh-CN" sz="2200" dirty="0"/>
              <a:t>50 </a:t>
            </a:r>
            <a:r>
              <a:rPr lang="zh-CN" altLang="en-US" sz="2200" dirty="0"/>
              <a:t>的序列），否则其训练时间会急剧增加。在处理长文本（如长度超过 </a:t>
            </a:r>
            <a:r>
              <a:rPr lang="en-US" altLang="zh-CN" sz="2200" dirty="0"/>
              <a:t>200</a:t>
            </a:r>
            <a:r>
              <a:rPr lang="zh-CN" altLang="en-US" sz="2200" dirty="0"/>
              <a:t>）时，</a:t>
            </a:r>
            <a:r>
              <a:rPr lang="en-US" altLang="zh-CN" sz="2200" dirty="0"/>
              <a:t>LSTM </a:t>
            </a:r>
            <a:r>
              <a:rPr lang="zh-CN" altLang="en-US" sz="2200" dirty="0"/>
              <a:t>等传统循环神经网络比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会表现更好的效果。</a:t>
            </a:r>
          </a:p>
        </p:txBody>
      </p:sp>
    </p:spTree>
    <p:extLst>
      <p:ext uri="{BB962C8B-B14F-4D97-AF65-F5344CB8AC3E}">
        <p14:creationId xmlns:p14="http://schemas.microsoft.com/office/powerpoint/2010/main" val="935028909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生成英文文本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直接使用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23470"/>
            <a:ext cx="112067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例子</a:t>
            </a:r>
            <a:r>
              <a:rPr lang="zh-CN" altLang="en-US" sz="2000" dirty="0"/>
              <a:t>：生成以</a:t>
            </a:r>
            <a:r>
              <a:rPr lang="en-US" altLang="zh-CN" sz="2000" dirty="0"/>
              <a:t>"I am a student"</a:t>
            </a:r>
            <a:r>
              <a:rPr lang="zh-CN" altLang="en-US" sz="2000" dirty="0"/>
              <a:t>作为开头的一段文本，可以按照下面步骤来完成：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/>
              <a:t>加载预训练模型 </a:t>
            </a:r>
            <a:r>
              <a:rPr lang="en-US" altLang="zh-CN" sz="2000" b="1" dirty="0"/>
              <a:t>GPT2 </a:t>
            </a:r>
            <a:r>
              <a:rPr lang="zh-CN" altLang="en-US" sz="2000" b="1" dirty="0"/>
              <a:t>以及分词器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pytorch_transformers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import GPT2LMHeadModel, GPT2Tokenizer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gpt2_model = GPT2LMHeadModel.from_pretrained('gpt2')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gpt2_model.eval() </a:t>
            </a:r>
          </a:p>
          <a:p>
            <a:pPr>
              <a:spcAft>
                <a:spcPts val="1200"/>
              </a:spcAft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 = GPT2Tokenizer.from_pretrained('gpt2’)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b="1" dirty="0"/>
              <a:t>对给定句子进行索引编码并张量化</a:t>
            </a:r>
            <a:r>
              <a:rPr lang="zh-CN" altLang="en-US" sz="2000" dirty="0"/>
              <a:t>：</a:t>
            </a:r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 = "I am a student"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tokenizer.encode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(text)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索引编码</a:t>
            </a:r>
          </a:p>
          <a:p>
            <a:pPr>
              <a:spcAft>
                <a:spcPts val="1200"/>
              </a:spcAft>
            </a:pP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张量化，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([1, 4])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en-US" sz="2000" b="1" dirty="0"/>
              <a:t>调用 </a:t>
            </a:r>
            <a:r>
              <a:rPr lang="en-US" altLang="zh-CN" sz="2000" b="1" dirty="0"/>
              <a:t>GPT2 </a:t>
            </a:r>
            <a:r>
              <a:rPr lang="zh-CN" altLang="en-US" sz="2000" b="1" dirty="0"/>
              <a:t>模型，生成下一个单词。其中，先将 </a:t>
            </a:r>
            <a:r>
              <a:rPr lang="en-US" altLang="zh-CN" sz="2000" b="1" dirty="0" err="1"/>
              <a:t>token_tensor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输入 </a:t>
            </a:r>
            <a:r>
              <a:rPr lang="en-US" altLang="zh-CN" sz="2000" b="1" dirty="0"/>
              <a:t>GPT2 </a:t>
            </a:r>
            <a:r>
              <a:rPr lang="zh-CN" altLang="en-US" sz="2000" b="1" dirty="0"/>
              <a:t>模型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outputs = gpt2_model(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token_tensor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40967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生成英文文本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直接使用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形成的 </a:t>
            </a:r>
            <a:r>
              <a:rPr lang="en-US" altLang="zh-CN" sz="2200" dirty="0"/>
              <a:t>outputs </a:t>
            </a:r>
            <a:r>
              <a:rPr lang="zh-CN" altLang="en-US" sz="2200" dirty="0"/>
              <a:t>是一个二元组，其中 </a:t>
            </a:r>
            <a:r>
              <a:rPr lang="en-US" altLang="zh-CN" sz="2200" dirty="0"/>
              <a:t>outputs[0]</a:t>
            </a:r>
            <a:r>
              <a:rPr lang="zh-CN" altLang="en-US" sz="2200" dirty="0"/>
              <a:t>的形状为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seq_len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vocab_size</a:t>
            </a:r>
            <a:r>
              <a:rPr lang="en-US" altLang="zh-CN" sz="2200" dirty="0"/>
              <a:t>) = ( 1, 4, 50257)</a:t>
            </a:r>
            <a:r>
              <a:rPr lang="zh-CN" altLang="en-US" sz="2200" dirty="0"/>
              <a:t>。可以简单地理解为：在处理序列中每个单词时都输出一个长度为 </a:t>
            </a:r>
            <a:r>
              <a:rPr lang="en-US" altLang="zh-CN" sz="2200" dirty="0"/>
              <a:t>50257 </a:t>
            </a:r>
            <a:r>
              <a:rPr lang="zh-CN" altLang="en-US" sz="2200" dirty="0"/>
              <a:t>的向 量。一般用最后一个单词的输出向量作为当前整个序列的特征向量，即 </a:t>
            </a:r>
            <a:r>
              <a:rPr lang="en-US" altLang="zh-CN" sz="2200" dirty="0"/>
              <a:t>outputs[0][0, -1, :]</a:t>
            </a:r>
            <a:r>
              <a:rPr lang="zh-CN" altLang="en-US" sz="2200" dirty="0"/>
              <a:t>作 为当前整个序列的特征向量，其形状为</a:t>
            </a:r>
            <a:r>
              <a:rPr lang="en-US" altLang="zh-CN" sz="2200" dirty="0"/>
              <a:t>(50257)</a:t>
            </a:r>
            <a:r>
              <a:rPr lang="zh-CN" altLang="en-US" sz="2200" dirty="0"/>
              <a:t>。</a:t>
            </a:r>
          </a:p>
          <a:p>
            <a:r>
              <a:rPr lang="zh-CN" altLang="en-US" sz="2200" dirty="0"/>
              <a:t>实际上，</a:t>
            </a:r>
            <a:r>
              <a:rPr lang="en-US" altLang="zh-CN" sz="2200" dirty="0"/>
              <a:t>50257 </a:t>
            </a:r>
            <a:r>
              <a:rPr lang="zh-CN" altLang="en-US" sz="2200" dirty="0"/>
              <a:t>为词表的长度，因而可理解为：该向量是词表中各个单词的权重向量。于是，选择其中权重最大的单词作为当前句子的下一个单词。但这样做可能会导致模型连续输出同一个单词，无法构成有意义的句子。通常做法是，从权重排在前面的若干个（如 </a:t>
            </a:r>
            <a:r>
              <a:rPr lang="en-US" altLang="zh-CN" sz="2200" dirty="0"/>
              <a:t>6</a:t>
            </a:r>
            <a:r>
              <a:rPr lang="zh-CN" altLang="en-US" sz="2200" dirty="0"/>
              <a:t>个）单词中随机选择一个单词作为下一个单词。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word_weight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torch.topk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(outputs[0][0, -1, :], 6)[1].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选中权重最大的前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个单词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random.shuffle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word_weight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随机排列单词（的索引）</a:t>
            </a:r>
          </a:p>
          <a:p>
            <a:pPr>
              <a:spcAft>
                <a:spcPts val="1200"/>
              </a:spcAft>
            </a:pP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next_index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word_weight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[0]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选择第一个作为下一个单词（效果相当于随机选择了）</a:t>
            </a:r>
            <a:endParaRPr lang="en-US" altLang="zh-C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/>
          </a:p>
          <a:p>
            <a:endParaRPr lang="zh-CN" altLang="en-US" sz="1600" dirty="0"/>
          </a:p>
          <a:p>
            <a:pPr>
              <a:spcAft>
                <a:spcPts val="1200"/>
              </a:spcAft>
            </a:pPr>
            <a:endParaRPr lang="zh-CN" altLang="en-US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6389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生成英文文本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直接使用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然后，将 </a:t>
            </a:r>
            <a:r>
              <a:rPr lang="en-US" altLang="zh-CN" sz="2200" dirty="0" err="1"/>
              <a:t>next_index</a:t>
            </a:r>
            <a:r>
              <a:rPr lang="en-US" altLang="zh-CN" sz="2200" dirty="0"/>
              <a:t> </a:t>
            </a:r>
            <a:r>
              <a:rPr lang="zh-CN" altLang="en-US" sz="2200" dirty="0"/>
              <a:t>表示的单词“加入”到 </a:t>
            </a:r>
            <a:r>
              <a:rPr lang="en-US" altLang="zh-CN" sz="2200" dirty="0" err="1"/>
              <a:t>token_tensor</a:t>
            </a:r>
            <a:r>
              <a:rPr lang="en-US" altLang="zh-CN" sz="2200" dirty="0"/>
              <a:t> </a:t>
            </a:r>
            <a:r>
              <a:rPr lang="zh-CN" altLang="en-US" sz="2200" dirty="0"/>
              <a:t>当中，重复上面的操作即可生成指定长度的文本。例如，下列代码可以生成长度为 </a:t>
            </a:r>
            <a:r>
              <a:rPr lang="en-US" altLang="zh-CN" sz="2200" dirty="0"/>
              <a:t>100 </a:t>
            </a:r>
            <a:r>
              <a:rPr lang="zh-CN" altLang="en-US" sz="2200" dirty="0"/>
              <a:t>的英文文本：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_ in range(100):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outputs = gpt2_model(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word_weight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torch.topk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(outputs[0][0, -1, :], 6)[1].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random.shuffle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word_weight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next_id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word_weight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[0]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+ 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next_id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generated_text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tokenizer.decode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token_tensor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>
              <a:spcAft>
                <a:spcPts val="1200"/>
              </a:spcAft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print('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生成的文本：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generated_text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>
              <a:spcAft>
                <a:spcPts val="1200"/>
              </a:spcAft>
            </a:pPr>
            <a:endParaRPr lang="zh-CN" altLang="en-US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370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8.1  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8.1.1 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1780520"/>
            <a:ext cx="1145848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GRU </a:t>
            </a:r>
            <a:r>
              <a:rPr lang="zh-CN" altLang="en-US" sz="2000" b="1" dirty="0"/>
              <a:t>对 </a:t>
            </a:r>
            <a:r>
              <a:rPr lang="en-US" altLang="zh-CN" sz="2000" b="1" dirty="0"/>
              <a:t>LSTM </a:t>
            </a:r>
            <a:r>
              <a:rPr lang="zh-CN" altLang="en-US" sz="2000" b="1" dirty="0"/>
              <a:t>的改进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将输入门、遗忘门、输出门变为更新门和重置门，简化了结构；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将长期状态 </a:t>
            </a:r>
            <a:r>
              <a:rPr lang="en-US" altLang="zh-CN" sz="2000" dirty="0"/>
              <a:t>c </a:t>
            </a:r>
            <a:r>
              <a:rPr lang="zh-CN" altLang="en-US" sz="2000" dirty="0"/>
              <a:t>和短时状态 </a:t>
            </a:r>
            <a:r>
              <a:rPr lang="en-US" altLang="zh-CN" sz="2000" dirty="0"/>
              <a:t>h </a:t>
            </a:r>
            <a:r>
              <a:rPr lang="zh-CN" altLang="en-US" sz="2000" dirty="0"/>
              <a:t>合并为一个状态 </a:t>
            </a:r>
            <a:r>
              <a:rPr lang="en-US" altLang="zh-CN" sz="2000" dirty="0"/>
              <a:t>h</a:t>
            </a:r>
            <a:r>
              <a:rPr lang="zh-CN" altLang="en-US" sz="2000" dirty="0"/>
              <a:t>。</a:t>
            </a:r>
            <a:r>
              <a:rPr lang="en-US" altLang="zh-CN" sz="2000" dirty="0"/>
              <a:t>GRU </a:t>
            </a:r>
            <a:r>
              <a:rPr lang="zh-CN" altLang="en-US" sz="2000" dirty="0"/>
              <a:t>只有两个返回结果，而 </a:t>
            </a:r>
            <a:r>
              <a:rPr lang="en-US" altLang="zh-CN" sz="2000" dirty="0"/>
              <a:t>LSTM </a:t>
            </a:r>
            <a:r>
              <a:rPr lang="zh-CN" altLang="en-US" sz="2000" dirty="0"/>
              <a:t>有三个返回结果。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GRU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LSTM </a:t>
            </a:r>
            <a:r>
              <a:rPr lang="zh-CN" altLang="en-US" sz="2000" b="1" dirty="0"/>
              <a:t>返回格式的区别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pt-BR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o, h = self.gru(x, h) </a:t>
            </a:r>
          </a:p>
          <a:p>
            <a:pPr>
              <a:spcAft>
                <a:spcPts val="1200"/>
              </a:spcAft>
            </a:pPr>
            <a:r>
              <a:rPr lang="pt-BR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o, (h, c) = self.lstm(x, h)</a:t>
            </a:r>
          </a:p>
          <a:p>
            <a:r>
              <a:rPr lang="en-US" altLang="zh-CN" sz="2000" b="1" dirty="0"/>
              <a:t>GRU </a:t>
            </a:r>
            <a:r>
              <a:rPr lang="zh-CN" altLang="en-US" sz="2000" b="1" dirty="0"/>
              <a:t>的使用</a:t>
            </a:r>
            <a:r>
              <a:rPr lang="zh-CN" altLang="en-US" sz="2000" dirty="0"/>
              <a:t>：</a:t>
            </a:r>
            <a:r>
              <a:rPr lang="en-US" altLang="zh-CN" sz="2000" dirty="0"/>
              <a:t>GRU </a:t>
            </a:r>
            <a:r>
              <a:rPr lang="zh-CN" altLang="en-US" sz="2000" dirty="0"/>
              <a:t>没有返回长期状态向量 </a:t>
            </a:r>
            <a:r>
              <a:rPr lang="en-US" altLang="zh-CN" sz="2000" dirty="0"/>
              <a:t>c</a:t>
            </a:r>
            <a:r>
              <a:rPr lang="zh-CN" altLang="en-US" sz="2000" dirty="0"/>
              <a:t>，相当于只有返回 </a:t>
            </a:r>
            <a:r>
              <a:rPr lang="en-US" altLang="zh-CN" sz="2000" dirty="0"/>
              <a:t>o </a:t>
            </a:r>
            <a:r>
              <a:rPr lang="zh-CN" altLang="en-US" sz="2000" dirty="0"/>
              <a:t>和 </a:t>
            </a:r>
            <a:r>
              <a:rPr lang="en-US" altLang="zh-CN" sz="2000" dirty="0"/>
              <a:t>h</a:t>
            </a:r>
            <a:r>
              <a:rPr lang="zh-CN" altLang="en-US" sz="2000" dirty="0"/>
              <a:t>，它们相当于 </a:t>
            </a:r>
            <a:r>
              <a:rPr lang="en-US" altLang="zh-CN" sz="2000" dirty="0"/>
              <a:t>LSTM</a:t>
            </a:r>
            <a:r>
              <a:rPr lang="zh-CN" altLang="en-US" sz="2000" dirty="0"/>
              <a:t>的第一和第二个输出，即 </a:t>
            </a:r>
            <a:r>
              <a:rPr lang="en-US" altLang="zh-CN" sz="2000" dirty="0"/>
              <a:t>o </a:t>
            </a:r>
            <a:r>
              <a:rPr lang="zh-CN" altLang="en-US" sz="2000" dirty="0"/>
              <a:t>表示各个计算单元的输出的堆叠结果，</a:t>
            </a:r>
            <a:r>
              <a:rPr lang="en-US" altLang="zh-CN" sz="2000" dirty="0"/>
              <a:t>h </a:t>
            </a:r>
            <a:r>
              <a:rPr lang="zh-CN" altLang="en-US" sz="2000" dirty="0"/>
              <a:t>表示最后一个计算单元的输出。</a:t>
            </a:r>
            <a:r>
              <a:rPr lang="en-US" altLang="zh-CN" sz="2000" dirty="0"/>
              <a:t>h </a:t>
            </a:r>
            <a:r>
              <a:rPr lang="zh-CN" altLang="en-US" sz="2000" dirty="0"/>
              <a:t>就是图 </a:t>
            </a:r>
            <a:r>
              <a:rPr lang="en-US" altLang="zh-CN" sz="2000" dirty="0"/>
              <a:t>8-1 </a:t>
            </a:r>
            <a:r>
              <a:rPr lang="zh-CN" altLang="en-US" sz="2000" dirty="0"/>
              <a:t>中的语义向量 </a:t>
            </a:r>
            <a:r>
              <a:rPr lang="en-US" altLang="zh-CN" sz="2000" dirty="0"/>
              <a:t>C</a:t>
            </a:r>
            <a:r>
              <a:rPr lang="zh-CN" altLang="en-US" sz="2000" dirty="0"/>
              <a:t>；当然也可以根据需要，利用各个计算单元的输出的平均值作为语义向量 </a:t>
            </a:r>
            <a:r>
              <a:rPr lang="en-US" altLang="zh-CN" sz="2000" dirty="0"/>
              <a:t>C</a:t>
            </a:r>
            <a:r>
              <a:rPr lang="zh-CN" altLang="en-US" sz="2000" dirty="0"/>
              <a:t>。但 </a:t>
            </a:r>
            <a:r>
              <a:rPr lang="en-US" altLang="zh-CN" sz="2000" dirty="0"/>
              <a:t>GRU </a:t>
            </a:r>
            <a:r>
              <a:rPr lang="zh-CN" altLang="en-US" sz="2000" dirty="0"/>
              <a:t>和 </a:t>
            </a:r>
            <a:r>
              <a:rPr lang="en-US" altLang="zh-CN" sz="2000" dirty="0"/>
              <a:t>LSTM </a:t>
            </a:r>
            <a:r>
              <a:rPr lang="zh-CN" altLang="en-US" sz="2000" dirty="0"/>
              <a:t>的参数调用设置相似。下面两个语句是等同的：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self.gru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nn.GRU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self.gru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nn.GRU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input_size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hidden_size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spcAft>
                <a:spcPts val="1200"/>
              </a:spcAft>
            </a:pP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num_layers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=1, bidirectional=False,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batch_first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=False)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55433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生成英文文本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直接使用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</a:t>
            </a:r>
            <a:r>
              <a:rPr lang="zh-CN" altLang="en-US" sz="2200" b="1" dirty="0"/>
              <a:t>模块引入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import torch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pytorch_transformers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import GPT2Tokenizer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pytorch_transformers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import GPT2LMHeadModel </a:t>
            </a:r>
          </a:p>
          <a:p>
            <a:pPr>
              <a:spcAft>
                <a:spcPts val="1200"/>
              </a:spcAft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import random</a:t>
            </a:r>
          </a:p>
          <a:p>
            <a:pPr>
              <a:spcAft>
                <a:spcPts val="1200"/>
              </a:spcAft>
            </a:pPr>
            <a:r>
              <a:rPr lang="zh-CN" altLang="en-US" sz="1800" dirty="0"/>
              <a:t>最后执行由上述代码构成的</a:t>
            </a:r>
            <a:r>
              <a:rPr lang="en-US" altLang="zh-CN" sz="1800" dirty="0"/>
              <a:t>.</a:t>
            </a:r>
            <a:r>
              <a:rPr lang="en-US" altLang="zh-CN" sz="1800" dirty="0" err="1"/>
              <a:t>py</a:t>
            </a:r>
            <a:r>
              <a:rPr lang="en-US" altLang="zh-CN" sz="1800" dirty="0"/>
              <a:t> </a:t>
            </a:r>
            <a:r>
              <a:rPr lang="zh-CN" altLang="en-US" sz="1800" dirty="0"/>
              <a:t>文件，在笔者计算机上生成下列文本：</a:t>
            </a:r>
            <a:endParaRPr lang="en-US" altLang="zh-CN" sz="18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D09D5B-D810-93B7-B5F1-A94B19DCF110}"/>
              </a:ext>
            </a:extLst>
          </p:cNvPr>
          <p:cNvSpPr/>
          <p:nvPr/>
        </p:nvSpPr>
        <p:spPr>
          <a:xfrm>
            <a:off x="170329" y="4401671"/>
            <a:ext cx="9143474" cy="17391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2B978E-0E41-DBD3-3F0D-10875FA460C4}"/>
              </a:ext>
            </a:extLst>
          </p:cNvPr>
          <p:cNvSpPr/>
          <p:nvPr/>
        </p:nvSpPr>
        <p:spPr>
          <a:xfrm>
            <a:off x="753034" y="4715434"/>
            <a:ext cx="8726245" cy="9395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19AA05-36D1-A5DD-C4AE-4984C73DE19F}"/>
              </a:ext>
            </a:extLst>
          </p:cNvPr>
          <p:cNvSpPr/>
          <p:nvPr/>
        </p:nvSpPr>
        <p:spPr>
          <a:xfrm>
            <a:off x="1550893" y="2707341"/>
            <a:ext cx="4867835" cy="237564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077C26-2B17-A620-5C13-FC5BD1A1D326}"/>
              </a:ext>
            </a:extLst>
          </p:cNvPr>
          <p:cNvSpPr/>
          <p:nvPr/>
        </p:nvSpPr>
        <p:spPr>
          <a:xfrm>
            <a:off x="1057835" y="5190565"/>
            <a:ext cx="914400" cy="9144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2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1B10B4-F77C-7900-4930-3C66FDD7A28C}"/>
              </a:ext>
            </a:extLst>
          </p:cNvPr>
          <p:cNvSpPr txBox="1"/>
          <p:nvPr/>
        </p:nvSpPr>
        <p:spPr>
          <a:xfrm>
            <a:off x="409203" y="4265048"/>
            <a:ext cx="11206796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      I am a student, and have worked with my family, but this was not what we had planned to achieve, which is what I was trying so hard for, so this would have never occurred, which is the worst of everything I know of my life, which I can say I've been through, which is not the case, and this was my first time doing that," said the mother-child duo of two at one of their most emotional rallies, which they say was attended in solidarity by their families and the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41235568"/>
      </p:ext>
    </p:extLst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生成中文文本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2" y="1965803"/>
            <a:ext cx="113735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 </a:t>
            </a:r>
            <a:r>
              <a:rPr lang="en-US" altLang="zh-CN" sz="2000" b="1" dirty="0"/>
              <a:t>8.6】 </a:t>
            </a:r>
            <a:r>
              <a:rPr lang="zh-CN" altLang="en-US" sz="2000" dirty="0"/>
              <a:t>利用 </a:t>
            </a:r>
            <a:r>
              <a:rPr lang="en-US" altLang="zh-CN" sz="2000" dirty="0"/>
              <a:t>GPT2 </a:t>
            </a:r>
            <a:r>
              <a:rPr lang="zh-CN" altLang="en-US" sz="2000" dirty="0"/>
              <a:t>构建一个中文文本生成程序。</a:t>
            </a:r>
          </a:p>
          <a:p>
            <a:r>
              <a:rPr lang="zh-CN" altLang="en-US" sz="2000" dirty="0"/>
              <a:t> 本例利用例 </a:t>
            </a:r>
            <a:r>
              <a:rPr lang="en-US" altLang="zh-CN" sz="2000" dirty="0"/>
              <a:t>8.4 </a:t>
            </a:r>
            <a:r>
              <a:rPr lang="zh-CN" altLang="en-US" sz="2000" dirty="0"/>
              <a:t>中的教育类文本作为训练语料，即用下列代码从文件 </a:t>
            </a:r>
            <a:r>
              <a:rPr lang="en-US" altLang="zh-CN" sz="2000" dirty="0"/>
              <a:t>train.txt </a:t>
            </a:r>
            <a:r>
              <a:rPr lang="zh-CN" altLang="en-US" sz="2000" dirty="0"/>
              <a:t>中读取类别索引为 </a:t>
            </a:r>
            <a:r>
              <a:rPr lang="en-US" altLang="zh-CN" sz="2000" dirty="0"/>
              <a:t>3 </a:t>
            </a:r>
            <a:r>
              <a:rPr lang="zh-CN" altLang="en-US" sz="2000" dirty="0"/>
              <a:t>的文本，在经过索引编码后保存在列表 </a:t>
            </a:r>
            <a:r>
              <a:rPr lang="en-US" altLang="zh-CN" sz="2000" dirty="0" err="1"/>
              <a:t>input_ids</a:t>
            </a:r>
            <a:r>
              <a:rPr lang="en-US" altLang="zh-CN" sz="2000" dirty="0"/>
              <a:t> </a:t>
            </a:r>
            <a:r>
              <a:rPr lang="zh-CN" altLang="en-US" sz="2000" dirty="0"/>
              <a:t>中。代码如下：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BertTokenizer.from_pretrained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-base-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利用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BERT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的分词器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 = r'./data/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THUCNews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 = r'train.txt'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path + '\\' + name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train_texts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getTexts_Labels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该函数代码见例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8.4 </a:t>
            </a:r>
            <a:endParaRPr lang="zh-CN" altLang="en-US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[]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text,label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in zip(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train_texts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if label != 3: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continue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text = text + '[SEP]'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tokenizer.convert_tokens_to_ids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tokenizer.tokenize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(text))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text_ids</a:t>
            </a:r>
            <a:endParaRPr lang="en-US" altLang="zh-CN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9352"/>
      </p:ext>
    </p:extLst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生成中文文本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结果，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为长度为 </a:t>
            </a:r>
            <a:r>
              <a:rPr lang="en-US" altLang="zh-CN" sz="2200" dirty="0"/>
              <a:t>336162 </a:t>
            </a:r>
            <a:r>
              <a:rPr lang="zh-CN" altLang="en-US" sz="2200" dirty="0"/>
              <a:t>的索引列表。进而用上述方法，对 </a:t>
            </a:r>
            <a:r>
              <a:rPr lang="en-US" altLang="zh-CN" sz="2200" dirty="0" err="1"/>
              <a:t>input_ids</a:t>
            </a:r>
            <a:r>
              <a:rPr lang="en-US" altLang="zh-CN" sz="2200" dirty="0"/>
              <a:t> </a:t>
            </a:r>
            <a:r>
              <a:rPr lang="zh-CN" altLang="en-US" sz="2200" dirty="0"/>
              <a:t>进行“等长折断”并张量化和打包。代码如下：</a:t>
            </a:r>
            <a:endParaRPr lang="en-US" altLang="zh-CN" sz="2200" dirty="0"/>
          </a:p>
          <a:p>
            <a:pPr>
              <a:spcBef>
                <a:spcPts val="1200"/>
              </a:spcBef>
            </a:pP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512 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序列的长度设置为 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（序列越长，对内存的要求越高）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使得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的长度为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并运用所有的训练文本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)//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)%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&gt;0: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:]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+ 1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else: </a:t>
            </a: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sample_num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torch.LongTensor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input_ids.reshape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(-1,seq_len) #torch.Size([657, 512]) </a:t>
            </a:r>
          </a:p>
          <a:p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input_ids,batch_size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=3, shuffle=False) </a:t>
            </a:r>
          </a:p>
          <a:p>
            <a:pPr>
              <a:spcAft>
                <a:spcPts val="1200"/>
              </a:spcAft>
            </a:pP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print('</a:t>
            </a:r>
            <a:r>
              <a: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数据集大小：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train_loader.dataset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03083"/>
      </p:ext>
    </p:extLst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生成中文文本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10464"/>
            <a:ext cx="112067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接着，加载 </a:t>
            </a:r>
            <a:r>
              <a:rPr lang="en-US" altLang="zh-CN" dirty="0"/>
              <a:t>GPT2 </a:t>
            </a:r>
            <a:r>
              <a:rPr lang="zh-CN" altLang="en-US" dirty="0"/>
              <a:t>模型，采用梯度累计方法对模型进行训练。代码如下：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GPT2LMHeadModel.from_pretrained('gpt2').to(device)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text_model.train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torch.optim.Adam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text_model.parameters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=1e-5)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acc_steps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4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for ep in range(30):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k,b_input_ids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in enumerate(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train_loader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b_input_ids.to(device)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输入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GPT2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模型，对其进行训练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outputs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text_model.forward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labels=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b_input_ids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loss, logits = outputs[:2]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loss = loss /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acc_steps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loss.backward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梯度累加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if (k+1)%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acc_steps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==0: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采用梯度累计方法对模型进行训练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print(ep,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loss.item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optimizer.step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梯度更新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optimizer.zero_grad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梯度清零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torch.save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(text_model,'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endParaRPr lang="zh-CN" altLang="en-US" sz="2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6866"/>
      </p:ext>
    </p:extLst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生成中文文本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65803"/>
            <a:ext cx="11206796" cy="410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梯度累计方法</a:t>
            </a:r>
            <a:r>
              <a:rPr lang="zh-CN" altLang="en-US" sz="2200" dirty="0"/>
              <a:t>：主要是用于解决 </a:t>
            </a:r>
            <a:r>
              <a:rPr lang="en-US" altLang="zh-CN" sz="2200" dirty="0"/>
              <a:t>GPU </a:t>
            </a:r>
            <a:r>
              <a:rPr lang="zh-CN" altLang="en-US" sz="2200" dirty="0"/>
              <a:t>显存不足的问题。在数据打包时，如果批量的大小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/>
              <a:t>batch_size</a:t>
            </a:r>
            <a:r>
              <a:rPr lang="en-US" altLang="zh-CN" sz="2200" dirty="0"/>
              <a:t> </a:t>
            </a:r>
            <a:r>
              <a:rPr lang="zh-CN" altLang="en-US" sz="2200" dirty="0"/>
              <a:t>设置得比较大，那么容易导致内存溢出。所以，对于长序列，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 </a:t>
            </a:r>
            <a:r>
              <a:rPr lang="zh-CN" altLang="en-US" sz="2200" dirty="0"/>
              <a:t>一般设置得比较小，如本例设置为 </a:t>
            </a:r>
            <a:r>
              <a:rPr lang="en-US" altLang="zh-CN" sz="2200" dirty="0"/>
              <a:t>3</a:t>
            </a:r>
            <a:r>
              <a:rPr lang="zh-CN" altLang="en-US" sz="2200" dirty="0"/>
              <a:t>。但是，当 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 </a:t>
            </a:r>
            <a:r>
              <a:rPr lang="zh-CN" altLang="en-US" sz="2200" dirty="0"/>
              <a:t>过小（尤其等于 </a:t>
            </a:r>
            <a:r>
              <a:rPr lang="en-US" altLang="zh-CN" sz="2200" dirty="0"/>
              <a:t>1</a:t>
            </a:r>
            <a:r>
              <a:rPr lang="zh-CN" altLang="en-US" sz="2200" dirty="0"/>
              <a:t>）时，容易造成程序收敛不稳定，甚至引起收敛震荡而难以收敛。一种解决方法就是使用梯度累加方法。该方法每计算一个批量的梯度时，不进行梯度清零，也不做参数更新，而只是做梯度累加；当累加到既定的次数以后，再做网络参数更新，并将梯度清零。假设既定的累加次数是 </a:t>
            </a:r>
            <a:r>
              <a:rPr lang="en-US" altLang="zh-CN" sz="2200" dirty="0" err="1"/>
              <a:t>acc_steps</a:t>
            </a:r>
            <a:r>
              <a:rPr lang="zh-CN" altLang="en-US" sz="2200" dirty="0"/>
              <a:t>，则梯度累加方法的效果几乎相当于设置批量大小为 </a:t>
            </a:r>
            <a:r>
              <a:rPr lang="en-US" altLang="zh-CN" sz="2200" dirty="0" err="1"/>
              <a:t>acc_steps</a:t>
            </a:r>
            <a:r>
              <a:rPr lang="en-US" altLang="zh-CN" sz="2200" dirty="0"/>
              <a:t>*</a:t>
            </a:r>
            <a:r>
              <a:rPr lang="en-US" altLang="zh-CN" sz="2200" dirty="0" err="1"/>
              <a:t>batch_size</a:t>
            </a:r>
            <a:r>
              <a:rPr lang="en-US" altLang="zh-CN" sz="2200" dirty="0"/>
              <a:t> </a:t>
            </a:r>
            <a:r>
              <a:rPr lang="zh-CN" altLang="en-US" sz="2200" dirty="0"/>
              <a:t>的数据打包效果，而不易于产生 </a:t>
            </a:r>
            <a:r>
              <a:rPr lang="en-US" altLang="zh-CN" sz="2200" dirty="0"/>
              <a:t>GPU </a:t>
            </a:r>
            <a:r>
              <a:rPr lang="zh-CN" altLang="en-US" sz="2200" dirty="0"/>
              <a:t>显存溢出。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8724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生成中文文本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780520"/>
            <a:ext cx="1116028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最后，参照上一节中直接使用 </a:t>
            </a:r>
            <a:r>
              <a:rPr lang="en-US" altLang="zh-CN" sz="2000" dirty="0"/>
              <a:t>GPT2 </a:t>
            </a:r>
            <a:r>
              <a:rPr lang="zh-CN" altLang="en-US" sz="2000" dirty="0"/>
              <a:t>模型生成英文文本的方法，利用训练好的模型</a:t>
            </a:r>
            <a:r>
              <a:rPr lang="en-US" altLang="zh-CN" sz="2000" dirty="0" err="1"/>
              <a:t>text_model</a:t>
            </a:r>
            <a:r>
              <a:rPr lang="en-US" altLang="zh-CN" sz="2000" dirty="0"/>
              <a:t> </a:t>
            </a:r>
            <a:r>
              <a:rPr lang="zh-CN" altLang="en-US" sz="2000" dirty="0"/>
              <a:t>来生成中文文本。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torch.no_grad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for _ in range(100):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outputs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text_model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generated_tonken_tensor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next_token_logits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outputs[0][0, -1, :]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next_token_logits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tokenizer.convert_tokens_to_ids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('[UNK]')] = -float('Inf')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top6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torch.topk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next_token_logits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6)[0] #torch.Size([6])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top6 = top6[-1]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取最小的权值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将低于这 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个权值的分量值都设置为负无穷小（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-float('Inf')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）</a:t>
            </a:r>
            <a:endParaRPr lang="en-US" altLang="zh-CN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next_token_logits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next_token_logits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&lt; top6] = -float('Inf')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按归一化后的权重概率选择下一个词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torch.multinomial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torch.softmax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next_token_logits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dim=-1),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=1) </a:t>
            </a:r>
          </a:p>
          <a:p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#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将选中的词加入到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generated_tonken_tensor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当中，以便用于产生下一个词</a:t>
            </a:r>
          </a:p>
          <a:p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generated_tonken_tensor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torch.cat((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generated_tonken_tensor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next_token.unsqueeze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(0)), dim=1)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generated_tonkens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tokenizer.convert_ids_to_tokens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generated_tonken_tensor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generated_text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''.join(</a:t>
            </a:r>
            <a:r>
              <a:rPr lang="en-US" altLang="zh-CN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generated_tonkens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).replace('[SEP]','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') </a:t>
            </a:r>
          </a:p>
          <a:p>
            <a:pPr algn="just"/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8F8FDF-9189-A903-7F07-2D93B92EFDD2}"/>
              </a:ext>
            </a:extLst>
          </p:cNvPr>
          <p:cNvSpPr txBox="1"/>
          <p:nvPr/>
        </p:nvSpPr>
        <p:spPr>
          <a:xfrm>
            <a:off x="8480612" y="4199751"/>
            <a:ext cx="3711388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/>
              <a:t>注</a:t>
            </a:r>
            <a:r>
              <a:rPr lang="zh-CN" altLang="en-US" sz="2000" dirty="0"/>
              <a:t>：完整代码见教材</a:t>
            </a:r>
            <a:r>
              <a:rPr lang="en-US" altLang="zh-CN" sz="2000" dirty="0"/>
              <a:t>259</a:t>
            </a:r>
            <a:r>
              <a:rPr lang="zh-CN" altLang="en-US" sz="20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09739831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GPT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的文本生成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8.4.3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使用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GPT2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生成中文文本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微调方法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335806" y="2089219"/>
            <a:ext cx="8584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执行由上述代码构成的</a:t>
            </a:r>
            <a:r>
              <a:rPr lang="en-US" altLang="zh-CN" sz="2200" dirty="0"/>
              <a:t>.</a:t>
            </a:r>
            <a:r>
              <a:rPr lang="en-US" altLang="zh-CN" sz="2200" dirty="0" err="1"/>
              <a:t>py</a:t>
            </a:r>
            <a:r>
              <a:rPr lang="en-US" altLang="zh-CN" sz="2200" dirty="0"/>
              <a:t> </a:t>
            </a:r>
            <a:r>
              <a:rPr lang="zh-CN" altLang="en-US" sz="2200" dirty="0"/>
              <a:t>文件，在笔者计算机上产生如下的结果：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2BCCC6-99BE-85F2-40F1-464C5BAAE916}"/>
              </a:ext>
            </a:extLst>
          </p:cNvPr>
          <p:cNvSpPr txBox="1"/>
          <p:nvPr/>
        </p:nvSpPr>
        <p:spPr>
          <a:xfrm>
            <a:off x="335806" y="4526459"/>
            <a:ext cx="11373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该模型似乎能够产生像样的中文文本了。但要达到实用水平，显然还需增加训练数据、优化程序代码、不断尝试调参等。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263A88-AB1F-6FAC-6C5F-5F54C00DA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038" y="2828805"/>
            <a:ext cx="6477561" cy="12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22973"/>
      </p:ext>
    </p:extLst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09906" y="1275356"/>
            <a:ext cx="7978894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 Seq2Seq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结构与注意力机制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 Transformer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 BERT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的文本生成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Transformer(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 ChatGPT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及其使用方法（*）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78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关于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的全称是 </a:t>
            </a:r>
            <a:r>
              <a:rPr lang="en-US" altLang="zh-CN" sz="2200" dirty="0"/>
              <a:t>Vision Transformer</a:t>
            </a:r>
            <a:r>
              <a:rPr lang="zh-CN" altLang="en-US" sz="2200" dirty="0"/>
              <a:t>，就是面向图像处理的 </a:t>
            </a:r>
            <a:r>
              <a:rPr lang="en-US" altLang="zh-CN" sz="2200" dirty="0"/>
              <a:t>Transformer</a:t>
            </a:r>
            <a:r>
              <a:rPr lang="zh-CN" altLang="en-US" sz="2200" dirty="0"/>
              <a:t>，它是由谷歌技术团队于 </a:t>
            </a:r>
            <a:r>
              <a:rPr lang="en-US" altLang="zh-CN" sz="2200" dirty="0"/>
              <a:t>2020 </a:t>
            </a:r>
            <a:r>
              <a:rPr lang="zh-CN" altLang="en-US" sz="2200" dirty="0"/>
              <a:t>年提出来的。对于尺寸为 </a:t>
            </a:r>
            <a:r>
              <a:rPr lang="en-US" altLang="zh-CN" sz="2200" dirty="0"/>
              <a:t>224*224*3 </a:t>
            </a:r>
            <a:r>
              <a:rPr lang="zh-CN" altLang="en-US" sz="2200" dirty="0"/>
              <a:t>的输入图像，</a:t>
            </a:r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的主要实现步骤说明如下：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将输入图像</a:t>
            </a:r>
            <a:r>
              <a:rPr lang="zh-CN" altLang="en-US" sz="2200" b="1" dirty="0"/>
              <a:t>划分</a:t>
            </a:r>
            <a:r>
              <a:rPr lang="zh-CN" altLang="en-US" sz="2200" dirty="0"/>
              <a:t>成 </a:t>
            </a:r>
            <a:r>
              <a:rPr lang="en-US" altLang="zh-CN" sz="2200" dirty="0"/>
              <a:t>196 </a:t>
            </a:r>
            <a:r>
              <a:rPr lang="zh-CN" altLang="en-US" sz="2200" dirty="0"/>
              <a:t>个 </a:t>
            </a:r>
            <a:r>
              <a:rPr lang="en-US" altLang="zh-CN" sz="2200" dirty="0"/>
              <a:t>16*16*3 </a:t>
            </a:r>
            <a:r>
              <a:rPr lang="zh-CN" altLang="en-US" sz="2200" dirty="0"/>
              <a:t>的</a:t>
            </a:r>
            <a:r>
              <a:rPr lang="zh-CN" altLang="en-US" sz="2200" b="1" dirty="0"/>
              <a:t>图像块</a:t>
            </a:r>
            <a:r>
              <a:rPr lang="zh-CN" altLang="en-US" sz="2200" dirty="0"/>
              <a:t>（</a:t>
            </a:r>
            <a:r>
              <a:rPr lang="en-US" altLang="zh-CN" sz="2200" dirty="0"/>
              <a:t>Patch</a:t>
            </a:r>
            <a:r>
              <a:rPr lang="zh-CN" altLang="en-US" sz="2200" dirty="0"/>
              <a:t>），然后将每一个图像块扁平化为向量（长度为 </a:t>
            </a:r>
            <a:r>
              <a:rPr lang="en-US" altLang="zh-CN" sz="2200" dirty="0"/>
              <a:t>16*16*3=768</a:t>
            </a:r>
            <a:r>
              <a:rPr lang="zh-CN" altLang="en-US" sz="2200" dirty="0"/>
              <a:t>），所有 </a:t>
            </a:r>
            <a:r>
              <a:rPr lang="en-US" altLang="zh-CN" sz="2200" dirty="0"/>
              <a:t>196 </a:t>
            </a:r>
            <a:r>
              <a:rPr lang="zh-CN" altLang="en-US" sz="2200" dirty="0"/>
              <a:t>个这样的向量放在一起就形成了一个输入序列 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/>
              <a:t>定义</a:t>
            </a:r>
            <a:r>
              <a:rPr lang="zh-CN" altLang="en-US" sz="2200" dirty="0"/>
              <a:t>一个</a:t>
            </a:r>
            <a:r>
              <a:rPr lang="zh-CN" altLang="en-US" sz="2200" b="1" dirty="0"/>
              <a:t>类别嵌入向量</a:t>
            </a:r>
            <a:r>
              <a:rPr lang="zh-CN" altLang="en-US" sz="2200" dirty="0"/>
              <a:t>（</a:t>
            </a:r>
            <a:r>
              <a:rPr lang="en-US" altLang="zh-CN" sz="2200" dirty="0"/>
              <a:t>Class Embedding</a:t>
            </a:r>
            <a:r>
              <a:rPr lang="zh-CN" altLang="en-US" sz="2200" dirty="0"/>
              <a:t>），其长度也为 </a:t>
            </a:r>
            <a:r>
              <a:rPr lang="en-US" altLang="zh-CN" sz="2200" dirty="0"/>
              <a:t>768</a:t>
            </a:r>
            <a:r>
              <a:rPr lang="zh-CN" altLang="en-US" sz="2200" dirty="0"/>
              <a:t>，该向量跟上面的向量放在一起，而且放在序列的最左边（索引值为 </a:t>
            </a:r>
            <a:r>
              <a:rPr lang="en-US" altLang="zh-CN" sz="2200" dirty="0"/>
              <a:t>0</a:t>
            </a:r>
            <a:r>
              <a:rPr lang="zh-CN" altLang="en-US" sz="2200" dirty="0"/>
              <a:t>），其作用相当于</a:t>
            </a:r>
            <a:r>
              <a:rPr lang="en-US" altLang="zh-CN" sz="2200" dirty="0"/>
              <a:t>[CLS]</a:t>
            </a:r>
            <a:r>
              <a:rPr lang="zh-CN" altLang="en-US" sz="2200" dirty="0"/>
              <a:t>向量在 </a:t>
            </a:r>
            <a:r>
              <a:rPr lang="en-US" altLang="zh-CN" sz="2200" dirty="0"/>
              <a:t>BERT </a:t>
            </a:r>
            <a:r>
              <a:rPr lang="zh-CN" altLang="en-US" sz="2200" dirty="0"/>
              <a:t>中的 作用，即模型收敛后该向量的值刻画了整个序列的特征，也可以简单地将</a:t>
            </a:r>
            <a:r>
              <a:rPr lang="en-US" altLang="zh-CN" sz="2200" dirty="0"/>
              <a:t>[CLS]</a:t>
            </a:r>
            <a:r>
              <a:rPr lang="zh-CN" altLang="en-US" sz="2200" dirty="0"/>
              <a:t>向量理解为</a:t>
            </a:r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模型的输出向量。这样，这个长度为 </a:t>
            </a:r>
            <a:r>
              <a:rPr lang="en-US" altLang="zh-CN" sz="2200" dirty="0"/>
              <a:t>197 </a:t>
            </a:r>
            <a:r>
              <a:rPr lang="zh-CN" altLang="en-US" sz="2200" dirty="0"/>
              <a:t>的序列便是 </a:t>
            </a:r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模型的输入序列。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/>
              <a:t>定义</a:t>
            </a:r>
            <a:r>
              <a:rPr lang="zh-CN" altLang="en-US" sz="2200" dirty="0"/>
              <a:t> </a:t>
            </a:r>
            <a:r>
              <a:rPr lang="en-US" altLang="zh-CN" sz="2200" dirty="0"/>
              <a:t>197 </a:t>
            </a:r>
            <a:r>
              <a:rPr lang="zh-CN" altLang="en-US" sz="2200" dirty="0"/>
              <a:t>个</a:t>
            </a:r>
            <a:r>
              <a:rPr lang="zh-CN" altLang="en-US" sz="2200" b="1" dirty="0"/>
              <a:t>位置嵌入向量</a:t>
            </a:r>
            <a:r>
              <a:rPr lang="zh-CN" altLang="en-US" sz="2200" dirty="0"/>
              <a:t>，跟上面的 </a:t>
            </a:r>
            <a:r>
              <a:rPr lang="en-US" altLang="zh-CN" sz="2200" dirty="0"/>
              <a:t>197 </a:t>
            </a:r>
            <a:r>
              <a:rPr lang="zh-CN" altLang="en-US" sz="2200" dirty="0"/>
              <a:t>个输入向量分别相加，然后送入</a:t>
            </a:r>
            <a:r>
              <a:rPr lang="en-US" altLang="zh-CN" sz="2200" dirty="0"/>
              <a:t>Transformer</a:t>
            </a:r>
            <a:r>
              <a:rPr lang="zh-CN" altLang="en-US" sz="2200" dirty="0"/>
              <a:t>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按照输入的参数结构对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模型进行设计，同时利用类别嵌入向量的输出作为输入，在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模型的输出端再构建一个分类网络，进而形成一个完整的深度网络。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按照 </a:t>
            </a:r>
            <a:r>
              <a:rPr lang="en-US" altLang="zh-CN" sz="2200" dirty="0"/>
              <a:t>Transformer </a:t>
            </a:r>
            <a:r>
              <a:rPr lang="zh-CN" altLang="en-US" sz="2200" dirty="0"/>
              <a:t>的一般训练方法对该网络进行训练，直到收敛为止。</a:t>
            </a:r>
          </a:p>
        </p:txBody>
      </p:sp>
    </p:spTree>
    <p:extLst>
      <p:ext uri="{BB962C8B-B14F-4D97-AF65-F5344CB8AC3E}">
        <p14:creationId xmlns:p14="http://schemas.microsoft.com/office/powerpoint/2010/main" val="2078570479"/>
      </p:ext>
    </p:extLst>
  </p:cSld>
  <p:clrMapOvr>
    <a:masterClrMapping/>
  </p:clrMapOvr>
  <p:transition spd="slow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8.5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Transformer(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8.5.2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预训练模型的使用方法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11244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为了使用 </a:t>
            </a:r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预训练模型，通过下列步骤下载代码文件和参数文件并使用他们：</a:t>
            </a:r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zh-CN" altLang="en-US" sz="2200" b="1" dirty="0"/>
              <a:t>代码下载</a:t>
            </a:r>
            <a:r>
              <a:rPr lang="zh-CN" altLang="en-US" sz="2200" dirty="0"/>
              <a:t>：在网站 </a:t>
            </a:r>
            <a:r>
              <a:rPr lang="en-US" altLang="zh-CN" sz="2200" dirty="0"/>
              <a:t>https://github.com/WZMIAOMIAO/deep-learning-for-image-processing/tree/master/pytorch_classification/vision_transformer </a:t>
            </a:r>
            <a:r>
              <a:rPr lang="zh-CN" altLang="en-US" sz="2200" dirty="0"/>
              <a:t>上下载代码文件。下载后，自动打包为压缩包文件 </a:t>
            </a:r>
            <a:r>
              <a:rPr lang="en-US" altLang="zh-CN" sz="2200" dirty="0"/>
              <a:t>vision_transformer.zip</a:t>
            </a:r>
            <a:r>
              <a:rPr lang="zh-CN" altLang="en-US" sz="2200" dirty="0"/>
              <a:t>，解压后产生 </a:t>
            </a:r>
            <a:r>
              <a:rPr lang="en-US" altLang="zh-CN" sz="2200" dirty="0"/>
              <a:t>vit_model.py </a:t>
            </a:r>
            <a:r>
              <a:rPr lang="zh-CN" altLang="en-US" sz="2200" dirty="0"/>
              <a:t>等文件。</a:t>
            </a:r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r>
              <a:rPr lang="zh-CN" altLang="en-US" sz="2200" b="1" dirty="0"/>
              <a:t>定义模型</a:t>
            </a:r>
            <a:r>
              <a:rPr lang="zh-CN" altLang="en-US" sz="2200" dirty="0"/>
              <a:t>：文件 </a:t>
            </a:r>
            <a:r>
              <a:rPr lang="en-US" altLang="zh-CN" sz="2200" dirty="0"/>
              <a:t>vit_model.py </a:t>
            </a:r>
            <a:r>
              <a:rPr lang="zh-CN" altLang="en-US" sz="2200" dirty="0"/>
              <a:t>包含了 </a:t>
            </a:r>
            <a:r>
              <a:rPr lang="en-US" altLang="zh-CN" sz="2200" dirty="0" err="1"/>
              <a:t>ViT</a:t>
            </a:r>
            <a:r>
              <a:rPr lang="en-US" altLang="zh-CN" sz="2200" dirty="0"/>
              <a:t> </a:t>
            </a:r>
            <a:r>
              <a:rPr lang="zh-CN" altLang="en-US" sz="2200" dirty="0"/>
              <a:t>不同实现版本的代码。下面是其中的 </a:t>
            </a:r>
            <a:r>
              <a:rPr lang="en-US" altLang="zh-CN" sz="2200" dirty="0"/>
              <a:t>6 </a:t>
            </a:r>
            <a:r>
              <a:rPr lang="zh-CN" altLang="en-US" sz="2200" dirty="0"/>
              <a:t>种版本：</a:t>
            </a:r>
            <a:endParaRPr lang="en-US" altLang="zh-C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vit_base_patch16_224()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vit_base_patch16_224_in21k()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vit_base_patch32_224()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vit_base_patch32_224_in21k()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vit_large_patch16_224()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vit_large_patch16_224_in21k()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11660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indent="266700" algn="just">
          <a:spcAft>
            <a:spcPts val="0"/>
          </a:spcAft>
          <a:defRPr sz="2200" kern="1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14366</Words>
  <Application>Microsoft Office PowerPoint</Application>
  <PresentationFormat>宽屏</PresentationFormat>
  <Paragraphs>1263</Paragraphs>
  <Slides>119</Slides>
  <Notes>119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1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施子豪</dc:creator>
  <cp:lastModifiedBy>祖强 蒙</cp:lastModifiedBy>
  <cp:revision>28</cp:revision>
  <dcterms:created xsi:type="dcterms:W3CDTF">2023-06-27T07:18:00Z</dcterms:created>
  <dcterms:modified xsi:type="dcterms:W3CDTF">2023-07-03T00:45:58Z</dcterms:modified>
</cp:coreProperties>
</file>