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7"/>
  </p:notesMasterIdLst>
  <p:handoutMasterIdLst>
    <p:handoutMasterId r:id="rId48"/>
  </p:handoutMasterIdLst>
  <p:sldIdLst>
    <p:sldId id="565" r:id="rId2"/>
    <p:sldId id="604" r:id="rId3"/>
    <p:sldId id="605" r:id="rId4"/>
    <p:sldId id="566" r:id="rId5"/>
    <p:sldId id="616" r:id="rId6"/>
    <p:sldId id="711" r:id="rId7"/>
    <p:sldId id="639" r:id="rId8"/>
    <p:sldId id="640" r:id="rId9"/>
    <p:sldId id="642" r:id="rId10"/>
    <p:sldId id="646" r:id="rId11"/>
    <p:sldId id="643" r:id="rId12"/>
    <p:sldId id="644" r:id="rId13"/>
    <p:sldId id="645" r:id="rId14"/>
    <p:sldId id="629" r:id="rId15"/>
    <p:sldId id="630" r:id="rId16"/>
    <p:sldId id="647" r:id="rId17"/>
    <p:sldId id="682" r:id="rId18"/>
    <p:sldId id="648" r:id="rId19"/>
    <p:sldId id="649" r:id="rId20"/>
    <p:sldId id="654" r:id="rId21"/>
    <p:sldId id="655" r:id="rId22"/>
    <p:sldId id="656" r:id="rId23"/>
    <p:sldId id="658" r:id="rId24"/>
    <p:sldId id="659" r:id="rId25"/>
    <p:sldId id="660" r:id="rId26"/>
    <p:sldId id="661" r:id="rId27"/>
    <p:sldId id="662" r:id="rId28"/>
    <p:sldId id="663" r:id="rId29"/>
    <p:sldId id="650" r:id="rId30"/>
    <p:sldId id="664" r:id="rId31"/>
    <p:sldId id="665" r:id="rId32"/>
    <p:sldId id="666" r:id="rId33"/>
    <p:sldId id="667" r:id="rId34"/>
    <p:sldId id="668" r:id="rId35"/>
    <p:sldId id="670" r:id="rId36"/>
    <p:sldId id="671" r:id="rId37"/>
    <p:sldId id="672" r:id="rId38"/>
    <p:sldId id="673" r:id="rId39"/>
    <p:sldId id="683" r:id="rId40"/>
    <p:sldId id="674" r:id="rId41"/>
    <p:sldId id="675" r:id="rId42"/>
    <p:sldId id="676" r:id="rId43"/>
    <p:sldId id="677" r:id="rId44"/>
    <p:sldId id="680" r:id="rId45"/>
    <p:sldId id="681" r:id="rId46"/>
  </p:sldIdLst>
  <p:sldSz cx="12192000" cy="6858000"/>
  <p:notesSz cx="6858000" cy="9144000"/>
  <p:custDataLst>
    <p:tags r:id="rId49"/>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40" userDrawn="1">
          <p15:clr>
            <a:srgbClr val="A4A3A4"/>
          </p15:clr>
        </p15:guide>
        <p15:guide id="2" pos="4011"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u lin" initials="yl" lastIdx="1" clrIdx="0"/>
  <p:cmAuthor id="2" name="DELL" initials="D" lastIdx="3" clrIdx="1"/>
  <p:cmAuthor id="3" name="asus" initials="a"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FFFFFF"/>
    <a:srgbClr val="3D31D7"/>
    <a:srgbClr val="003366"/>
    <a:srgbClr val="F46802"/>
    <a:srgbClr val="0070C0"/>
    <a:srgbClr val="808080"/>
    <a:srgbClr val="FBE5D6"/>
    <a:srgbClr val="FFF9E7"/>
    <a:srgbClr val="EEF7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857" autoAdjust="0"/>
    <p:restoredTop sz="93850" autoAdjust="0"/>
  </p:normalViewPr>
  <p:slideViewPr>
    <p:cSldViewPr snapToGrid="0" snapToObjects="1" showGuides="1">
      <p:cViewPr varScale="1">
        <p:scale>
          <a:sx n="67" d="100"/>
          <a:sy n="67" d="100"/>
        </p:scale>
        <p:origin x="264" y="40"/>
      </p:cViewPr>
      <p:guideLst>
        <p:guide orient="horz" pos="2040"/>
        <p:guide pos="4011"/>
      </p:guideLst>
    </p:cSldViewPr>
  </p:slideViewPr>
  <p:notesTextViewPr>
    <p:cViewPr>
      <p:scale>
        <a:sx n="100" d="100"/>
        <a:sy n="100" d="100"/>
      </p:scale>
      <p:origin x="0" y="0"/>
    </p:cViewPr>
  </p:notesTextViewPr>
  <p:sorterViewPr>
    <p:cViewPr>
      <p:scale>
        <a:sx n="100" d="100"/>
        <a:sy n="100" d="100"/>
      </p:scale>
      <p:origin x="0" y="-600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2023/7/3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0AD39-BAEA-45DE-A9EE-2D5EF9602197}" type="datetimeFigureOut">
              <a:rPr lang="zh-CN" altLang="en-US" smtClean="0"/>
              <a:t>2023/7/3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4D1BDB-4B2A-4DBF-A740-A071008DF23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F47C38A-6680-41D6-AC97-F82406C003C7}" type="slidenum">
              <a:rPr lang="zh-CN" altLang="en-US" smtClean="0"/>
              <a:pPr/>
              <a:t>1</a:t>
            </a:fld>
            <a:endParaRPr lang="zh-CN" altLang="en-US"/>
          </a:p>
        </p:txBody>
      </p:sp>
    </p:spTree>
    <p:extLst>
      <p:ext uri="{BB962C8B-B14F-4D97-AF65-F5344CB8AC3E}">
        <p14:creationId xmlns:p14="http://schemas.microsoft.com/office/powerpoint/2010/main" val="32126523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4" name="灯片编号占位符 3"/>
          <p:cNvSpPr>
            <a:spLocks noGrp="1"/>
          </p:cNvSpPr>
          <p:nvPr>
            <p:ph type="sldNum" sz="quarter" idx="10"/>
          </p:nvPr>
        </p:nvSpPr>
        <p:spPr/>
        <p:txBody>
          <a:bodyPr/>
          <a:lstStyle/>
          <a:p>
            <a:fld id="{2F47C38A-6680-41D6-AC97-F82406C003C7}" type="slidenum">
              <a:rPr lang="zh-CN" altLang="en-US" smtClean="0"/>
              <a:t>17</a:t>
            </a:fld>
            <a:endParaRPr lang="zh-CN" altLang="en-US"/>
          </a:p>
        </p:txBody>
      </p:sp>
      <p:sp>
        <p:nvSpPr>
          <p:cNvPr id="5" name="备注占位符 4"/>
          <p:cNvSpPr>
            <a:spLocks noGrp="1"/>
          </p:cNvSpPr>
          <p:nvPr>
            <p:ph type="body" sz="quarter" idx="11"/>
          </p:nvPr>
        </p:nvSpPr>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F47C38A-6680-41D6-AC97-F82406C003C7}" type="slidenum">
              <a:rPr lang="zh-CN" altLang="en-US" smtClean="0"/>
              <a:pPr/>
              <a:t>2</a:t>
            </a:fld>
            <a:endParaRPr lang="zh-CN" altLang="en-US"/>
          </a:p>
        </p:txBody>
      </p:sp>
    </p:spTree>
    <p:extLst>
      <p:ext uri="{BB962C8B-B14F-4D97-AF65-F5344CB8AC3E}">
        <p14:creationId xmlns:p14="http://schemas.microsoft.com/office/powerpoint/2010/main" val="17305521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F47C38A-6680-41D6-AC97-F82406C003C7}"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30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31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32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33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34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35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36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37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38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4" name="灯片编号占位符 3"/>
          <p:cNvSpPr>
            <a:spLocks noGrp="1"/>
          </p:cNvSpPr>
          <p:nvPr>
            <p:ph type="sldNum" sz="quarter" idx="10"/>
          </p:nvPr>
        </p:nvSpPr>
        <p:spPr/>
        <p:txBody>
          <a:bodyPr/>
          <a:lstStyle/>
          <a:p>
            <a:fld id="{2F47C38A-6680-41D6-AC97-F82406C003C7}" type="slidenum">
              <a:rPr lang="zh-CN" altLang="en-US" smtClean="0"/>
              <a:t>39</a:t>
            </a:fld>
            <a:endParaRPr lang="zh-CN" altLang="en-US"/>
          </a:p>
        </p:txBody>
      </p:sp>
      <p:sp>
        <p:nvSpPr>
          <p:cNvPr id="5" name="备注占位符 4"/>
          <p:cNvSpPr>
            <a:spLocks noGrp="1"/>
          </p:cNvSpPr>
          <p:nvPr>
            <p:ph type="body" sz="quarter" idx="11"/>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4" name="灯片编号占位符 3"/>
          <p:cNvSpPr>
            <a:spLocks noGrp="1"/>
          </p:cNvSpPr>
          <p:nvPr>
            <p:ph type="sldNum" sz="quarter" idx="10"/>
          </p:nvPr>
        </p:nvSpPr>
        <p:spPr/>
        <p:txBody>
          <a:bodyPr/>
          <a:lstStyle/>
          <a:p>
            <a:fld id="{2F47C38A-6680-41D6-AC97-F82406C003C7}" type="slidenum">
              <a:rPr lang="zh-CN" altLang="en-US" smtClean="0"/>
              <a:t>4</a:t>
            </a:fld>
            <a:endParaRPr lang="zh-CN" altLang="en-US"/>
          </a:p>
        </p:txBody>
      </p:sp>
      <p:sp>
        <p:nvSpPr>
          <p:cNvPr id="5" name="备注占位符 4"/>
          <p:cNvSpPr>
            <a:spLocks noGrp="1"/>
          </p:cNvSpPr>
          <p:nvPr>
            <p:ph type="body" sz="quarter" idx="11"/>
          </p:nvPr>
        </p:nvSpPr>
        <p:spPr/>
        <p:txBody>
          <a:bodyPr/>
          <a:lstStyle/>
          <a:p>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40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41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42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43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44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45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29B9D0B8-F45F-8340-8E14-0C3590D21983}" type="datetimeFigureOut">
              <a:rPr kumimoji="1" lang="zh-CN" altLang="en-US" smtClean="0"/>
              <a:t>2023/7/3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35FA1F7E-19FF-0B48-8731-65855350D283}" type="slidenum">
              <a:rPr kumimoji="1" lang="zh-CN" altLang="en-US" smtClean="0"/>
              <a:t>‹#›</a:t>
            </a:fld>
            <a:endParaRPr kumimoji="1" lang="zh-CN" alt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9B9D0B8-F45F-8340-8E14-0C3590D21983}" type="datetimeFigureOut">
              <a:rPr kumimoji="1" lang="zh-CN" altLang="en-US" smtClean="0"/>
              <a:t>2023/7/3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35FA1F7E-19FF-0B48-8731-65855350D283}" type="slidenum">
              <a:rPr kumimoji="1" lang="zh-CN" altLang="en-US" smtClean="0"/>
              <a:t>‹#›</a:t>
            </a:fld>
            <a:endParaRPr kumimoji="1" lang="zh-CN" alt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9B9D0B8-F45F-8340-8E14-0C3590D21983}" type="datetimeFigureOut">
              <a:rPr kumimoji="1" lang="zh-CN" altLang="en-US" smtClean="0"/>
              <a:t>2023/7/3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35FA1F7E-19FF-0B48-8731-65855350D283}" type="slidenum">
              <a:rPr kumimoji="1" lang="zh-CN" altLang="en-US" smtClean="0"/>
              <a:t>‹#›</a:t>
            </a:fld>
            <a:endParaRPr kumimoji="1" lang="zh-CN" altLang="en-US"/>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内容页3">
    <p:spTree>
      <p:nvGrpSpPr>
        <p:cNvPr id="1" name=""/>
        <p:cNvGrpSpPr/>
        <p:nvPr/>
      </p:nvGrpSpPr>
      <p:grpSpPr>
        <a:xfrm>
          <a:off x="0" y="0"/>
          <a:ext cx="0" cy="0"/>
          <a:chOff x="0" y="0"/>
          <a:chExt cx="0" cy="0"/>
        </a:xfrm>
      </p:grpSpPr>
      <p:sp>
        <p:nvSpPr>
          <p:cNvPr id="1048581" name="矩形 59"/>
          <p:cNvSpPr/>
          <p:nvPr userDrawn="1"/>
        </p:nvSpPr>
        <p:spPr>
          <a:xfrm>
            <a:off x="-24679" y="0"/>
            <a:ext cx="12216680" cy="1124744"/>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lIns="64821" tIns="32411" rIns="64821" bIns="32411" rtlCol="0" anchor="ctr"/>
          <a:lstStyle/>
          <a:p>
            <a:pPr algn="ctr"/>
            <a:endParaRPr lang="zh-CN" altLang="en-US" sz="1275"/>
          </a:p>
        </p:txBody>
      </p:sp>
      <p:pic>
        <p:nvPicPr>
          <p:cNvPr id="6" name="图片 5"/>
          <p:cNvPicPr>
            <a:picLocks noChangeAspect="1"/>
          </p:cNvPicPr>
          <p:nvPr userDrawn="1"/>
        </p:nvPicPr>
        <p:blipFill rotWithShape="1">
          <a:blip r:embed="rId2"/>
          <a:srcRect l="18793" t="3704" r="17232" b="4677"/>
          <a:stretch>
            <a:fillRect/>
          </a:stretch>
        </p:blipFill>
        <p:spPr>
          <a:xfrm>
            <a:off x="11246177" y="129390"/>
            <a:ext cx="602787" cy="863261"/>
          </a:xfrm>
          <a:prstGeom prst="rect">
            <a:avLst/>
          </a:prstGeom>
        </p:spPr>
      </p:pic>
      <p:sp>
        <p:nvSpPr>
          <p:cNvPr id="7" name="矩形 59"/>
          <p:cNvSpPr/>
          <p:nvPr userDrawn="1"/>
        </p:nvSpPr>
        <p:spPr>
          <a:xfrm>
            <a:off x="0" y="6451600"/>
            <a:ext cx="12216680" cy="406400"/>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lIns="64821" tIns="32411" rIns="64821" bIns="32411" rtlCol="0" anchor="ctr"/>
          <a:lstStyle/>
          <a:p>
            <a:pPr algn="ctr"/>
            <a:endParaRPr lang="zh-CN" altLang="en-US" sz="1275"/>
          </a:p>
        </p:txBody>
      </p:sp>
      <p:sp>
        <p:nvSpPr>
          <p:cNvPr id="8" name="矩形 7"/>
          <p:cNvSpPr/>
          <p:nvPr userDrawn="1"/>
        </p:nvSpPr>
        <p:spPr>
          <a:xfrm>
            <a:off x="86360" y="6442278"/>
            <a:ext cx="10271760" cy="369332"/>
          </a:xfrm>
          <a:prstGeom prst="rect">
            <a:avLst/>
          </a:prstGeom>
        </p:spPr>
        <p:txBody>
          <a:bodyPr wrap="square">
            <a:spAutoFit/>
          </a:bodyPr>
          <a:lstStyle/>
          <a:p>
            <a:r>
              <a:rPr lang="zh-CN" altLang="en-US" dirty="0">
                <a:solidFill>
                  <a:schemeClr val="bg1"/>
                </a:solidFill>
              </a:rPr>
              <a:t>蒙祖强，欧元汉 编著. 深度学习理论与应用. 北京: 清华大学出版社，2023年</a:t>
            </a:r>
            <a:r>
              <a:rPr lang="en-US" altLang="zh-CN" dirty="0">
                <a:solidFill>
                  <a:schemeClr val="bg1"/>
                </a:solidFill>
              </a:rPr>
              <a:t>7</a:t>
            </a:r>
            <a:r>
              <a:rPr lang="zh-CN" altLang="en-US" dirty="0">
                <a:solidFill>
                  <a:schemeClr val="bg1"/>
                </a:solidFill>
              </a:rPr>
              <a:t>月.</a:t>
            </a:r>
          </a:p>
        </p:txBody>
      </p:sp>
    </p:spTree>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7" name="矩形 6"/>
          <p:cNvSpPr/>
          <p:nvPr userDrawn="1"/>
        </p:nvSpPr>
        <p:spPr>
          <a:xfrm rot="10800000" flipV="1">
            <a:off x="0" y="5859708"/>
            <a:ext cx="12192000" cy="998293"/>
          </a:xfrm>
          <a:prstGeom prst="rect">
            <a:avLst/>
          </a:prstGeom>
          <a:gradFill>
            <a:gsLst>
              <a:gs pos="0">
                <a:schemeClr val="bg1">
                  <a:alpha val="0"/>
                </a:schemeClr>
              </a:gs>
              <a:gs pos="100000">
                <a:srgbClr val="FF1D1D">
                  <a:alpha val="30000"/>
                </a:srgbClr>
              </a:gs>
            </a:gsLst>
            <a:lin ang="5400000" scaled="1"/>
          </a:gra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zh-CN" altLang="en-US" sz="18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35FA1F7E-19FF-0B48-8731-65855350D283}" type="slidenum">
              <a:rPr kumimoji="1" lang="zh-CN" altLang="en-US" smtClean="0"/>
              <a:t>‹#›</a:t>
            </a:fld>
            <a:endParaRPr kumimoji="1" lang="zh-CN" altLang="en-US"/>
          </a:p>
        </p:txBody>
      </p:sp>
      <p:cxnSp>
        <p:nvCxnSpPr>
          <p:cNvPr id="8" name="直线连接符 4"/>
          <p:cNvCxnSpPr/>
          <p:nvPr userDrawn="1"/>
        </p:nvCxnSpPr>
        <p:spPr>
          <a:xfrm>
            <a:off x="0" y="713987"/>
            <a:ext cx="12192000" cy="0"/>
          </a:xfrm>
          <a:prstGeom prst="line">
            <a:avLst/>
          </a:prstGeom>
          <a:ln w="444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5FA1F7E-19FF-0B48-8731-65855350D283}" type="slidenum">
              <a:rPr kumimoji="1" lang="zh-CN" altLang="en-US" smtClean="0"/>
              <a:t>‹#›</a:t>
            </a:fld>
            <a:endParaRPr kumimoji="1" lang="zh-CN" altLang="en-US"/>
          </a:p>
        </p:txBody>
      </p:sp>
      <p:cxnSp>
        <p:nvCxnSpPr>
          <p:cNvPr id="8" name="直线连接符 4"/>
          <p:cNvCxnSpPr/>
          <p:nvPr userDrawn="1"/>
        </p:nvCxnSpPr>
        <p:spPr>
          <a:xfrm>
            <a:off x="0" y="713987"/>
            <a:ext cx="12192000" cy="0"/>
          </a:xfrm>
          <a:prstGeom prst="line">
            <a:avLst/>
          </a:prstGeom>
          <a:ln w="444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5_内容页3">
    <p:bg>
      <p:bgPr>
        <a:solidFill>
          <a:schemeClr val="bg1"/>
        </a:solidFill>
        <a:effectLst/>
      </p:bgPr>
    </p:bg>
    <p:spTree>
      <p:nvGrpSpPr>
        <p:cNvPr id="1" name=""/>
        <p:cNvGrpSpPr/>
        <p:nvPr/>
      </p:nvGrpSpPr>
      <p:grpSpPr>
        <a:xfrm>
          <a:off x="0" y="0"/>
          <a:ext cx="0" cy="0"/>
          <a:chOff x="0" y="0"/>
          <a:chExt cx="0" cy="0"/>
        </a:xfrm>
      </p:grpSpPr>
      <p:sp>
        <p:nvSpPr>
          <p:cNvPr id="60" name="矩形 59"/>
          <p:cNvSpPr/>
          <p:nvPr userDrawn="1"/>
        </p:nvSpPr>
        <p:spPr>
          <a:xfrm>
            <a:off x="-24679" y="0"/>
            <a:ext cx="12216680" cy="1268760"/>
          </a:xfrm>
          <a:prstGeom prst="rect">
            <a:avLst/>
          </a:prstGeom>
          <a:gradFill>
            <a:gsLst>
              <a:gs pos="100000">
                <a:schemeClr val="accent1"/>
              </a:gs>
              <a:gs pos="100000">
                <a:schemeClr val="accent1">
                  <a:lumMod val="45000"/>
                  <a:lumOff val="5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endParaRPr lang="zh-CN" altLang="en-US" sz="1800"/>
          </a:p>
        </p:txBody>
      </p:sp>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97277" y="325279"/>
            <a:ext cx="2643339" cy="727457"/>
          </a:xfrm>
          <a:prstGeom prst="rect">
            <a:avLst/>
          </a:prstGeom>
        </p:spPr>
      </p:pic>
      <p:sp>
        <p:nvSpPr>
          <p:cNvPr id="5" name="Freeform 57"/>
          <p:cNvSpPr>
            <a:spLocks noChangeArrowheads="1"/>
          </p:cNvSpPr>
          <p:nvPr userDrawn="1"/>
        </p:nvSpPr>
        <p:spPr bwMode="auto">
          <a:xfrm>
            <a:off x="0" y="6524625"/>
            <a:ext cx="12192000" cy="279400"/>
          </a:xfrm>
          <a:custGeom>
            <a:avLst/>
            <a:gdLst>
              <a:gd name="T0" fmla="*/ 0 w 5650"/>
              <a:gd name="T1" fmla="*/ 279400 h 176"/>
              <a:gd name="T2" fmla="*/ 9144000 w 5650"/>
              <a:gd name="T3" fmla="*/ 268288 h 176"/>
              <a:gd name="T4" fmla="*/ 9137526 w 5650"/>
              <a:gd name="T5" fmla="*/ 150813 h 176"/>
              <a:gd name="T6" fmla="*/ 2392006 w 5650"/>
              <a:gd name="T7" fmla="*/ 150813 h 176"/>
              <a:gd name="T8" fmla="*/ 2131442 w 5650"/>
              <a:gd name="T9" fmla="*/ 4763 h 176"/>
              <a:gd name="T10" fmla="*/ 0 w 5650"/>
              <a:gd name="T11" fmla="*/ 0 h 176"/>
              <a:gd name="T12" fmla="*/ 0 w 5650"/>
              <a:gd name="T13" fmla="*/ 279400 h 176"/>
              <a:gd name="T14" fmla="*/ 0 60000 65536"/>
              <a:gd name="T15" fmla="*/ 0 60000 65536"/>
              <a:gd name="T16" fmla="*/ 0 60000 65536"/>
              <a:gd name="T17" fmla="*/ 0 60000 65536"/>
              <a:gd name="T18" fmla="*/ 0 60000 65536"/>
              <a:gd name="T19" fmla="*/ 0 60000 65536"/>
              <a:gd name="T20" fmla="*/ 0 60000 65536"/>
              <a:gd name="T21" fmla="*/ 0 w 5650"/>
              <a:gd name="T22" fmla="*/ 0 h 176"/>
              <a:gd name="T23" fmla="*/ 5650 w 5650"/>
              <a:gd name="T24" fmla="*/ 176 h 1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50" h="176">
                <a:moveTo>
                  <a:pt x="0" y="176"/>
                </a:moveTo>
                <a:lnTo>
                  <a:pt x="5650" y="169"/>
                </a:lnTo>
                <a:lnTo>
                  <a:pt x="5646" y="95"/>
                </a:lnTo>
                <a:lnTo>
                  <a:pt x="1478" y="95"/>
                </a:lnTo>
                <a:lnTo>
                  <a:pt x="1317" y="3"/>
                </a:lnTo>
                <a:lnTo>
                  <a:pt x="0" y="0"/>
                </a:lnTo>
                <a:lnTo>
                  <a:pt x="0" y="176"/>
                </a:lnTo>
                <a:close/>
              </a:path>
            </a:pathLst>
          </a:custGeom>
          <a:solidFill>
            <a:srgbClr val="AACDF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ctr">
              <a:spcBef>
                <a:spcPct val="0"/>
              </a:spcBef>
              <a:spcAft>
                <a:spcPct val="0"/>
              </a:spcAft>
            </a:pPr>
            <a:endParaRPr kumimoji="1" lang="zh-CN" altLang="en-US" sz="2400" b="1" i="1" u="sng">
              <a:solidFill>
                <a:srgbClr val="1D528D"/>
              </a:solidFill>
              <a:latin typeface="Times New Roman" panose="02020603050405020304" pitchFamily="18" charset="0"/>
              <a:ea typeface="宋体" panose="02010600030101010101" pitchFamily="2" charset="-122"/>
            </a:endParaRPr>
          </a:p>
        </p:txBody>
      </p:sp>
      <p:sp>
        <p:nvSpPr>
          <p:cNvPr id="7" name="Rectangle 58"/>
          <p:cNvSpPr>
            <a:spLocks noChangeArrowheads="1"/>
          </p:cNvSpPr>
          <p:nvPr userDrawn="1"/>
        </p:nvSpPr>
        <p:spPr bwMode="auto">
          <a:xfrm flipV="1">
            <a:off x="0" y="6769100"/>
            <a:ext cx="12194117" cy="115888"/>
          </a:xfrm>
          <a:prstGeom prst="rect">
            <a:avLst/>
          </a:prstGeom>
          <a:gradFill>
            <a:gsLst>
              <a:gs pos="100000">
                <a:schemeClr val="accent1"/>
              </a:gs>
              <a:gs pos="100000">
                <a:schemeClr val="accent1">
                  <a:lumMod val="45000"/>
                  <a:lumOff val="55000"/>
                </a:schemeClr>
              </a:gs>
            </a:gsLst>
            <a:lin ang="5400000" scaled="1"/>
          </a:gradFill>
          <a:ln>
            <a:noFill/>
          </a:ln>
        </p:spPr>
        <p:txBody>
          <a:bodyPr wrap="none" anchor="ctr"/>
          <a:lstStyle/>
          <a:p>
            <a:pPr eaLnBrk="0" fontAlgn="base" hangingPunct="0">
              <a:spcBef>
                <a:spcPct val="0"/>
              </a:spcBef>
              <a:spcAft>
                <a:spcPct val="0"/>
              </a:spcAft>
              <a:buFont typeface="Arial" panose="020B0604020202020204" pitchFamily="34" charset="0"/>
              <a:buNone/>
            </a:pPr>
            <a:endParaRPr kumimoji="1" lang="zh-CN" altLang="en-US" sz="1600" b="1" i="1" u="sng">
              <a:solidFill>
                <a:srgbClr val="1D528D"/>
              </a:solidFill>
              <a:latin typeface="Times New Roman" panose="02020603050405020304" pitchFamily="18" charset="0"/>
              <a:ea typeface="微软雅黑" panose="020B0503020204020204" pitchFamily="34" charset="-122"/>
            </a:endParaRPr>
          </a:p>
        </p:txBody>
      </p:sp>
      <p:sp>
        <p:nvSpPr>
          <p:cNvPr id="2" name="日期占位符 1"/>
          <p:cNvSpPr>
            <a:spLocks noGrp="1"/>
          </p:cNvSpPr>
          <p:nvPr>
            <p:ph type="dt" sz="half" idx="11"/>
          </p:nvPr>
        </p:nvSpPr>
        <p:spPr/>
        <p:txBody>
          <a:bodyPr/>
          <a:lstStyle/>
          <a:p>
            <a:endParaRPr lang="zh-CN" altLang="en-US"/>
          </a:p>
        </p:txBody>
      </p:sp>
      <p:sp>
        <p:nvSpPr>
          <p:cNvPr id="3" name="页脚占位符 2"/>
          <p:cNvSpPr>
            <a:spLocks noGrp="1"/>
          </p:cNvSpPr>
          <p:nvPr>
            <p:ph type="ftr" sz="quarter" idx="12"/>
          </p:nvPr>
        </p:nvSpPr>
        <p:spPr/>
        <p:txBody>
          <a:bodyPr/>
          <a:lstStyle/>
          <a:p>
            <a:endParaRPr lang="zh-CN" altLang="en-US"/>
          </a:p>
        </p:txBody>
      </p:sp>
      <p:sp>
        <p:nvSpPr>
          <p:cNvPr id="4" name="灯片编号占位符 3"/>
          <p:cNvSpPr>
            <a:spLocks noGrp="1"/>
          </p:cNvSpPr>
          <p:nvPr>
            <p:ph type="sldNum" sz="quarter" idx="13"/>
          </p:nvPr>
        </p:nvSpPr>
        <p:spPr/>
        <p:txBody>
          <a:bodyPr/>
          <a:lstStyle/>
          <a:p>
            <a:fld id="{15195984-EB24-455E-B3CF-87A4AB0EDB69}"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内容页2">
    <p:spTree>
      <p:nvGrpSpPr>
        <p:cNvPr id="1" name=""/>
        <p:cNvGrpSpPr/>
        <p:nvPr/>
      </p:nvGrpSpPr>
      <p:grpSpPr>
        <a:xfrm>
          <a:off x="0" y="0"/>
          <a:ext cx="0" cy="0"/>
          <a:chOff x="0" y="0"/>
          <a:chExt cx="0" cy="0"/>
        </a:xfrm>
      </p:grpSpPr>
      <p:sp>
        <p:nvSpPr>
          <p:cNvPr id="3" name="矩形 2"/>
          <p:cNvSpPr/>
          <p:nvPr userDrawn="1"/>
        </p:nvSpPr>
        <p:spPr>
          <a:xfrm>
            <a:off x="27" y="0"/>
            <a:ext cx="3359697" cy="6858000"/>
          </a:xfrm>
          <a:prstGeom prst="rect">
            <a:avLst/>
          </a:prstGeom>
          <a:gradFill>
            <a:gsLst>
              <a:gs pos="100000">
                <a:schemeClr val="accent1"/>
              </a:gs>
              <a:gs pos="100000">
                <a:schemeClr val="accent1">
                  <a:lumMod val="45000"/>
                  <a:lumOff val="5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endParaRPr lang="zh-CN" altLang="en-US" sz="1800"/>
          </a:p>
        </p:txBody>
      </p:sp>
      <p:pic>
        <p:nvPicPr>
          <p:cNvPr id="23" name="图片 2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51519" y="5877273"/>
            <a:ext cx="2064569" cy="611688"/>
          </a:xfrm>
          <a:prstGeom prst="rect">
            <a:avLst/>
          </a:prstGeom>
        </p:spPr>
      </p:pic>
      <p:sp>
        <p:nvSpPr>
          <p:cNvPr id="2" name="日期占位符 1"/>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5195984-EB24-455E-B3CF-87A4AB0EDB6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9B9D0B8-F45F-8340-8E14-0C3590D21983}" type="datetimeFigureOut">
              <a:rPr kumimoji="1" lang="zh-CN" altLang="en-US" smtClean="0"/>
              <a:t>2023/7/3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35FA1F7E-19FF-0B48-8731-65855350D283}" type="slidenum">
              <a:rPr kumimoji="1" lang="zh-CN" altLang="en-US" smtClean="0"/>
              <a:t>‹#›</a:t>
            </a:fld>
            <a:endParaRPr kumimoji="1" lang="zh-CN" alt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29B9D0B8-F45F-8340-8E14-0C3590D21983}" type="datetimeFigureOut">
              <a:rPr kumimoji="1" lang="zh-CN" altLang="en-US" smtClean="0"/>
              <a:t>2023/7/3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35FA1F7E-19FF-0B48-8731-65855350D283}" type="slidenum">
              <a:rPr kumimoji="1" lang="zh-CN" altLang="en-US" smtClean="0"/>
              <a:t>‹#›</a:t>
            </a:fld>
            <a:endParaRPr kumimoji="1" lang="zh-CN" alt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29B9D0B8-F45F-8340-8E14-0C3590D21983}" type="datetimeFigureOut">
              <a:rPr kumimoji="1" lang="zh-CN" altLang="en-US" smtClean="0"/>
              <a:t>2023/7/3</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35FA1F7E-19FF-0B48-8731-65855350D283}" type="slidenum">
              <a:rPr kumimoji="1" lang="zh-CN" altLang="en-US" smtClean="0"/>
              <a:t>‹#›</a:t>
            </a:fld>
            <a:endParaRPr kumimoji="1"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29B9D0B8-F45F-8340-8E14-0C3590D21983}" type="datetimeFigureOut">
              <a:rPr kumimoji="1" lang="zh-CN" altLang="en-US" smtClean="0"/>
              <a:t>2023/7/3</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35FA1F7E-19FF-0B48-8731-65855350D283}" type="slidenum">
              <a:rPr kumimoji="1" lang="zh-CN" altLang="en-US" smtClean="0"/>
              <a:t>‹#›</a:t>
            </a:fld>
            <a:endParaRPr kumimoji="1" lang="zh-CN"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9B9D0B8-F45F-8340-8E14-0C3590D21983}" type="datetimeFigureOut">
              <a:rPr kumimoji="1" lang="zh-CN" altLang="en-US" smtClean="0"/>
              <a:t>2023/7/3</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35FA1F7E-19FF-0B48-8731-65855350D283}" type="slidenum">
              <a:rPr kumimoji="1" lang="zh-CN" altLang="en-US" smtClean="0"/>
              <a:t>‹#›</a:t>
            </a:fld>
            <a:endParaRPr kumimoji="1"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B9D0B8-F45F-8340-8E14-0C3590D21983}" type="datetimeFigureOut">
              <a:rPr kumimoji="1" lang="zh-CN" altLang="en-US" smtClean="0"/>
              <a:t>2023/7/3</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35FA1F7E-19FF-0B48-8731-65855350D283}" type="slidenum">
              <a:rPr kumimoji="1" lang="zh-CN" altLang="en-US" smtClean="0"/>
              <a:t>‹#›</a:t>
            </a:fld>
            <a:endParaRPr kumimoji="1"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29B9D0B8-F45F-8340-8E14-0C3590D21983}" type="datetimeFigureOut">
              <a:rPr kumimoji="1" lang="zh-CN" altLang="en-US" smtClean="0"/>
              <a:t>2023/7/3</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35FA1F7E-19FF-0B48-8731-65855350D283}" type="slidenum">
              <a:rPr kumimoji="1" lang="zh-CN" altLang="en-US" smtClean="0"/>
              <a:t>‹#›</a:t>
            </a:fld>
            <a:endParaRPr kumimoji="1"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29B9D0B8-F45F-8340-8E14-0C3590D21983}" type="datetimeFigureOut">
              <a:rPr kumimoji="1" lang="zh-CN" altLang="en-US" smtClean="0"/>
              <a:t>2023/7/3</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35FA1F7E-19FF-0B48-8731-65855350D283}" type="slidenum">
              <a:rPr kumimoji="1" lang="zh-CN" altLang="en-US" smtClean="0"/>
              <a:t>‹#›</a:t>
            </a:fld>
            <a:endParaRPr kumimoji="1"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B9D0B8-F45F-8340-8E14-0C3590D21983}" type="datetimeFigureOut">
              <a:rPr kumimoji="1" lang="zh-CN" altLang="en-US" smtClean="0"/>
              <a:t>2023/7/3</a:t>
            </a:fld>
            <a:endParaRPr kumimoji="1"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FA1F7E-19FF-0B48-8731-65855350D283}"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5.xml"/><Relationship Id="rId5" Type="http://schemas.openxmlformats.org/officeDocument/2006/relationships/image" Target="../media/image1.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2.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6.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5.xml"/><Relationship Id="rId6" Type="http://schemas.openxmlformats.org/officeDocument/2006/relationships/image" Target="../media/image6.png"/><Relationship Id="rId5" Type="http://schemas.openxmlformats.org/officeDocument/2006/relationships/image" Target="../media/image1.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5.xml"/><Relationship Id="rId5" Type="http://schemas.openxmlformats.org/officeDocument/2006/relationships/image" Target="../media/image1.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9.xml"/><Relationship Id="rId1" Type="http://schemas.openxmlformats.org/officeDocument/2006/relationships/slideLayout" Target="../slideLayouts/slideLayout16.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6.xml"/><Relationship Id="rId4" Type="http://schemas.openxmlformats.org/officeDocument/2006/relationships/image" Target="../media/image1.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a:stretch>
            <a:fillRect/>
          </a:stretch>
        </p:blipFill>
        <p:spPr>
          <a:xfrm>
            <a:off x="0" y="6093296"/>
            <a:ext cx="12217400" cy="864096"/>
          </a:xfrm>
          <a:prstGeom prst="rect">
            <a:avLst/>
          </a:prstGeom>
        </p:spPr>
      </p:pic>
      <p:pic>
        <p:nvPicPr>
          <p:cNvPr id="2" name="图片 1"/>
          <p:cNvPicPr>
            <a:picLocks noChangeAspect="1"/>
          </p:cNvPicPr>
          <p:nvPr/>
        </p:nvPicPr>
        <p:blipFill rotWithShape="1">
          <a:blip r:embed="rId4"/>
          <a:srcRect r="1004"/>
          <a:stretch/>
        </p:blipFill>
        <p:spPr>
          <a:xfrm>
            <a:off x="1" y="0"/>
            <a:ext cx="12192000" cy="1543858"/>
          </a:xfrm>
          <a:prstGeom prst="rect">
            <a:avLst/>
          </a:prstGeom>
        </p:spPr>
      </p:pic>
      <p:pic>
        <p:nvPicPr>
          <p:cNvPr id="12" name="图片 11"/>
          <p:cNvPicPr>
            <a:picLocks noChangeAspect="1"/>
          </p:cNvPicPr>
          <p:nvPr/>
        </p:nvPicPr>
        <p:blipFill rotWithShape="1">
          <a:blip r:embed="rId4"/>
          <a:srcRect r="1004"/>
          <a:stretch/>
        </p:blipFill>
        <p:spPr>
          <a:xfrm>
            <a:off x="-496" y="6093296"/>
            <a:ext cx="12192000" cy="864096"/>
          </a:xfrm>
          <a:prstGeom prst="rect">
            <a:avLst/>
          </a:prstGeom>
        </p:spPr>
      </p:pic>
      <p:sp>
        <p:nvSpPr>
          <p:cNvPr id="3" name="矩形 2">
            <a:extLst>
              <a:ext uri="{FF2B5EF4-FFF2-40B4-BE49-F238E27FC236}">
                <a16:creationId xmlns:a16="http://schemas.microsoft.com/office/drawing/2014/main" id="{C631BC06-0AA5-44C7-96A7-643C4138D719}"/>
              </a:ext>
            </a:extLst>
          </p:cNvPr>
          <p:cNvSpPr/>
          <p:nvPr/>
        </p:nvSpPr>
        <p:spPr>
          <a:xfrm>
            <a:off x="583704" y="1832570"/>
            <a:ext cx="10698480" cy="3785652"/>
          </a:xfrm>
          <a:prstGeom prst="rect">
            <a:avLst/>
          </a:prstGeom>
        </p:spPr>
        <p:txBody>
          <a:bodyPr wrap="square">
            <a:spAutoFit/>
          </a:bodyPr>
          <a:lstStyle/>
          <a:p>
            <a:pPr algn="ctr"/>
            <a:r>
              <a:rPr lang="zh-CN" altLang="en-US" sz="5000" b="1" dirty="0">
                <a:solidFill>
                  <a:srgbClr val="003366"/>
                </a:solidFill>
                <a:latin typeface="微软雅黑" panose="020B0503020204020204" pitchFamily="34" charset="-122"/>
                <a:ea typeface="微软雅黑" panose="020B0503020204020204" pitchFamily="34" charset="-122"/>
              </a:rPr>
              <a:t>深度学习理论与应用</a:t>
            </a:r>
            <a:endParaRPr lang="en-US" altLang="zh-CN" sz="5000" b="1" dirty="0">
              <a:solidFill>
                <a:srgbClr val="003366"/>
              </a:solidFill>
              <a:latin typeface="微软雅黑" panose="020B0503020204020204" pitchFamily="34" charset="-122"/>
              <a:ea typeface="微软雅黑" panose="020B0503020204020204" pitchFamily="34" charset="-122"/>
            </a:endParaRPr>
          </a:p>
          <a:p>
            <a:pPr algn="ctr"/>
            <a:endParaRPr lang="en-US" altLang="zh-CN" sz="3800" b="1" dirty="0">
              <a:solidFill>
                <a:srgbClr val="003366"/>
              </a:solidFill>
              <a:latin typeface="微软雅黑" panose="020B0503020204020204" pitchFamily="34" charset="-122"/>
              <a:ea typeface="微软雅黑" panose="020B0503020204020204" pitchFamily="34" charset="-122"/>
            </a:endParaRPr>
          </a:p>
          <a:p>
            <a:pPr algn="ctr"/>
            <a:r>
              <a:rPr lang="en-US" altLang="zh-CN" sz="3800" b="1" dirty="0">
                <a:solidFill>
                  <a:srgbClr val="003366"/>
                </a:solidFill>
                <a:latin typeface="微软雅黑" panose="020B0503020204020204" pitchFamily="34" charset="-122"/>
                <a:ea typeface="微软雅黑" panose="020B0503020204020204" pitchFamily="34" charset="-122"/>
              </a:rPr>
              <a:t>Deep Learning Theory and Applications</a:t>
            </a:r>
          </a:p>
          <a:p>
            <a:pPr algn="ctr"/>
            <a:endParaRPr lang="en-US" altLang="zh-CN" sz="3800" b="1" dirty="0">
              <a:solidFill>
                <a:srgbClr val="003366"/>
              </a:solidFill>
              <a:latin typeface="微软雅黑" panose="020B0503020204020204" pitchFamily="34" charset="-122"/>
              <a:ea typeface="微软雅黑" panose="020B0503020204020204" pitchFamily="34" charset="-122"/>
            </a:endParaRPr>
          </a:p>
          <a:p>
            <a:pPr algn="ctr"/>
            <a:endParaRPr lang="en-US" altLang="zh-CN" sz="3800" b="1" dirty="0">
              <a:solidFill>
                <a:srgbClr val="003366"/>
              </a:solidFill>
              <a:latin typeface="微软雅黑" panose="020B0503020204020204" pitchFamily="34" charset="-122"/>
              <a:ea typeface="微软雅黑" panose="020B0503020204020204" pitchFamily="34" charset="-122"/>
            </a:endParaRPr>
          </a:p>
          <a:p>
            <a:pPr algn="ctr"/>
            <a:r>
              <a:rPr lang="zh-CN" altLang="en-US" sz="3500" b="1" dirty="0">
                <a:solidFill>
                  <a:srgbClr val="003366"/>
                </a:solidFill>
                <a:latin typeface="微软雅黑" panose="020B0503020204020204" pitchFamily="34" charset="-122"/>
                <a:ea typeface="微软雅黑" panose="020B0503020204020204" pitchFamily="34" charset="-122"/>
              </a:rPr>
              <a:t>蒙祖强，欧元汉  编著</a:t>
            </a:r>
          </a:p>
        </p:txBody>
      </p:sp>
      <p:pic>
        <p:nvPicPr>
          <p:cNvPr id="6" name="图片 5">
            <a:extLst>
              <a:ext uri="{FF2B5EF4-FFF2-40B4-BE49-F238E27FC236}">
                <a16:creationId xmlns:a16="http://schemas.microsoft.com/office/drawing/2014/main" id="{08AFE351-1634-454E-B25A-CE88A837C987}"/>
              </a:ext>
            </a:extLst>
          </p:cNvPr>
          <p:cNvPicPr>
            <a:picLocks noChangeAspect="1"/>
          </p:cNvPicPr>
          <p:nvPr/>
        </p:nvPicPr>
        <p:blipFill rotWithShape="1">
          <a:blip r:embed="rId5"/>
          <a:srcRect l="18793" t="3704" r="17232" b="4677"/>
          <a:stretch/>
        </p:blipFill>
        <p:spPr>
          <a:xfrm>
            <a:off x="396239" y="95339"/>
            <a:ext cx="944881" cy="1353180"/>
          </a:xfrm>
          <a:prstGeom prst="rect">
            <a:avLst/>
          </a:prstGeom>
        </p:spPr>
      </p:pic>
    </p:spTree>
    <p:extLst>
      <p:ext uri="{BB962C8B-B14F-4D97-AF65-F5344CB8AC3E}">
        <p14:creationId xmlns:p14="http://schemas.microsoft.com/office/powerpoint/2010/main" val="38359872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6265"/>
          </a:xfrm>
          <a:prstGeom prst="rect">
            <a:avLst/>
          </a:prstGeom>
          <a:noFill/>
          <a:ln>
            <a:noFill/>
          </a:ln>
        </p:spPr>
        <p:txBody>
          <a:bodyPr wrap="square" lIns="105031" tIns="52515" rIns="105031" bIns="52515">
            <a:spAutoFit/>
          </a:bodyPr>
          <a:lstStyle/>
          <a:p>
            <a:pPr algn="l" defTabSz="1130935">
              <a:spcBef>
                <a:spcPct val="20000"/>
              </a:spcBef>
              <a:buClrTx/>
              <a:buSzTx/>
              <a:buFontTx/>
            </a:pPr>
            <a:r>
              <a:rPr lang="en-US" altLang="zh-CN" sz="3200" b="1" dirty="0">
                <a:solidFill>
                  <a:prstClr val="white"/>
                </a:solidFill>
                <a:latin typeface="微软雅黑" panose="020B0503020204020204" pitchFamily="34" charset="-122"/>
                <a:ea typeface="微软雅黑" panose="020B0503020204020204" pitchFamily="34" charset="-122"/>
              </a:rPr>
              <a:t>9.1 </a:t>
            </a:r>
            <a:r>
              <a:rPr lang="en-US" altLang="zh-CN" sz="3200" b="1" dirty="0">
                <a:solidFill>
                  <a:prstClr val="white"/>
                </a:solidFill>
                <a:latin typeface="微软雅黑" panose="020B0503020204020204" pitchFamily="34" charset="-122"/>
                <a:ea typeface="微软雅黑" panose="020B0503020204020204" pitchFamily="34" charset="-122"/>
                <a:sym typeface="+mn-ea"/>
              </a:rPr>
              <a:t>CNN各网络层输出的可视化</a:t>
            </a:r>
            <a:endParaRPr lang="en-US" altLang="zh-CN" sz="3200" b="1" dirty="0">
              <a:solidFill>
                <a:prstClr val="white"/>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264111" y="1484335"/>
            <a:ext cx="9350406" cy="430887"/>
          </a:xfrm>
          <a:prstGeom prst="rect">
            <a:avLst/>
          </a:prstGeom>
          <a:noFill/>
        </p:spPr>
        <p:txBody>
          <a:bodyPr wrap="square">
            <a:spAutoFit/>
          </a:bodyPr>
          <a:lstStyle/>
          <a:p>
            <a:r>
              <a:rPr lang="zh-CN" altLang="en-US" sz="2200" dirty="0"/>
              <a:t>下面</a:t>
            </a:r>
            <a:r>
              <a:rPr lang="zh-CN" altLang="en-US" sz="2200" b="1" dirty="0"/>
              <a:t>函数功能</a:t>
            </a:r>
            <a:r>
              <a:rPr lang="zh-CN" altLang="en-US" sz="2200" dirty="0"/>
              <a:t>：利用该调色板在 </a:t>
            </a:r>
            <a:r>
              <a:rPr lang="en-US" altLang="zh-CN" sz="2200" dirty="0" err="1"/>
              <a:t>plt</a:t>
            </a:r>
            <a:r>
              <a:rPr lang="en-US" altLang="zh-CN" sz="2200" dirty="0"/>
              <a:t> </a:t>
            </a:r>
            <a:r>
              <a:rPr lang="zh-CN" altLang="en-US" sz="2200" dirty="0"/>
              <a:t>中显示给定的通道图像。</a:t>
            </a:r>
          </a:p>
        </p:txBody>
      </p:sp>
      <p:sp>
        <p:nvSpPr>
          <p:cNvPr id="3" name="文本框 2">
            <a:extLst>
              <a:ext uri="{FF2B5EF4-FFF2-40B4-BE49-F238E27FC236}">
                <a16:creationId xmlns:a16="http://schemas.microsoft.com/office/drawing/2014/main" id="{92D80AB2-0AB7-1C1E-4728-D5A296892823}"/>
              </a:ext>
            </a:extLst>
          </p:cNvPr>
          <p:cNvSpPr txBox="1"/>
          <p:nvPr/>
        </p:nvSpPr>
        <p:spPr>
          <a:xfrm>
            <a:off x="335806" y="2082463"/>
            <a:ext cx="9997802" cy="3693319"/>
          </a:xfrm>
          <a:prstGeom prst="rect">
            <a:avLst/>
          </a:prstGeom>
          <a:noFill/>
        </p:spPr>
        <p:txBody>
          <a:bodyPr wrap="square">
            <a:spAutoFit/>
          </a:bodyPr>
          <a:lstStyle/>
          <a:p>
            <a:r>
              <a:rPr lang="en-US" altLang="zh-CN" sz="1800" dirty="0">
                <a:solidFill>
                  <a:srgbClr val="00B050"/>
                </a:solidFill>
                <a:effectLst/>
                <a:latin typeface="Times New Roman" panose="02020603050405020304" pitchFamily="18" charset="0"/>
              </a:rPr>
              <a:t>def </a:t>
            </a:r>
            <a:r>
              <a:rPr lang="en-US" altLang="zh-CN" sz="1800" dirty="0" err="1">
                <a:solidFill>
                  <a:srgbClr val="00B050"/>
                </a:solidFill>
                <a:effectLst/>
                <a:latin typeface="Times New Roman" panose="02020603050405020304" pitchFamily="18" charset="0"/>
              </a:rPr>
              <a:t>showImg</a:t>
            </a:r>
            <a:r>
              <a:rPr lang="en-US" altLang="zh-CN" sz="1800" dirty="0">
                <a:solidFill>
                  <a:srgbClr val="00B050"/>
                </a:solidFill>
                <a:effectLst/>
                <a:latin typeface="Times New Roman" panose="02020603050405020304" pitchFamily="18" charset="0"/>
              </a:rPr>
              <a:t>(</a:t>
            </a:r>
            <a:r>
              <a:rPr lang="en-US" altLang="zh-CN" sz="1800" dirty="0" err="1">
                <a:solidFill>
                  <a:srgbClr val="00B050"/>
                </a:solidFill>
                <a:effectLst/>
                <a:latin typeface="Times New Roman" panose="02020603050405020304" pitchFamily="18" charset="0"/>
              </a:rPr>
              <a:t>channel_img</a:t>
            </a:r>
            <a:r>
              <a:rPr lang="en-US" altLang="zh-CN" sz="1800" dirty="0">
                <a:solidFill>
                  <a:srgbClr val="00B050"/>
                </a:solidFill>
                <a:effectLst/>
                <a:latin typeface="Times New Roman" panose="02020603050405020304" pitchFamily="18" charset="0"/>
              </a:rPr>
              <a:t>): #channel_img </a:t>
            </a:r>
            <a:r>
              <a:rPr lang="zh-CN" altLang="en-US" sz="1800" dirty="0">
                <a:solidFill>
                  <a:srgbClr val="00B050"/>
                </a:solidFill>
                <a:effectLst/>
                <a:latin typeface="宋体" panose="02010600030101010101" pitchFamily="2" charset="-122"/>
                <a:ea typeface="宋体" panose="02010600030101010101" pitchFamily="2" charset="-122"/>
              </a:rPr>
              <a:t>表示特征图的一个通道图像 </a:t>
            </a:r>
            <a:endParaRPr lang="zh-CN" altLang="en-US" dirty="0">
              <a:solidFill>
                <a:srgbClr val="00B050"/>
              </a:solidFill>
            </a:endParaRPr>
          </a:p>
          <a:p>
            <a:pPr lvl="1"/>
            <a:r>
              <a:rPr lang="en-US" altLang="zh-CN" dirty="0" err="1">
                <a:solidFill>
                  <a:srgbClr val="00B050"/>
                </a:solidFill>
                <a:effectLst/>
                <a:latin typeface="Times New Roman" panose="02020603050405020304" pitchFamily="18" charset="0"/>
              </a:rPr>
              <a:t>channel_img</a:t>
            </a:r>
            <a:r>
              <a:rPr lang="en-US" altLang="zh-CN" dirty="0">
                <a:solidFill>
                  <a:srgbClr val="00B050"/>
                </a:solidFill>
                <a:effectLst/>
                <a:latin typeface="Times New Roman" panose="02020603050405020304" pitchFamily="18" charset="0"/>
              </a:rPr>
              <a:t> = </a:t>
            </a:r>
            <a:r>
              <a:rPr lang="en-US" altLang="zh-CN" dirty="0" err="1">
                <a:solidFill>
                  <a:srgbClr val="00B050"/>
                </a:solidFill>
                <a:effectLst/>
                <a:latin typeface="Times New Roman" panose="02020603050405020304" pitchFamily="18" charset="0"/>
              </a:rPr>
              <a:t>torch.relu</a:t>
            </a:r>
            <a:r>
              <a:rPr lang="en-US" altLang="zh-CN" dirty="0">
                <a:solidFill>
                  <a:srgbClr val="00B050"/>
                </a:solidFill>
                <a:effectLst/>
                <a:latin typeface="Times New Roman" panose="02020603050405020304" pitchFamily="18" charset="0"/>
              </a:rPr>
              <a:t>(</a:t>
            </a:r>
            <a:r>
              <a:rPr lang="en-US" altLang="zh-CN" dirty="0" err="1">
                <a:solidFill>
                  <a:srgbClr val="00B050"/>
                </a:solidFill>
                <a:effectLst/>
                <a:latin typeface="Times New Roman" panose="02020603050405020304" pitchFamily="18" charset="0"/>
              </a:rPr>
              <a:t>channel_img</a:t>
            </a:r>
            <a:r>
              <a:rPr lang="en-US" altLang="zh-CN" dirty="0">
                <a:solidFill>
                  <a:srgbClr val="00B050"/>
                </a:solidFill>
                <a:effectLst/>
                <a:latin typeface="Times New Roman" panose="02020603050405020304" pitchFamily="18" charset="0"/>
              </a:rPr>
              <a:t>) #torch.Size([224, 224]) </a:t>
            </a:r>
            <a:endParaRPr lang="en-US" altLang="zh-CN" dirty="0">
              <a:solidFill>
                <a:srgbClr val="00B050"/>
              </a:solidFill>
            </a:endParaRPr>
          </a:p>
          <a:p>
            <a:pPr lvl="1"/>
            <a:r>
              <a:rPr lang="en-US" altLang="zh-CN" dirty="0" err="1">
                <a:solidFill>
                  <a:srgbClr val="00B050"/>
                </a:solidFill>
                <a:effectLst/>
                <a:latin typeface="Times New Roman" panose="02020603050405020304" pitchFamily="18" charset="0"/>
              </a:rPr>
              <a:t>max_min</a:t>
            </a:r>
            <a:r>
              <a:rPr lang="en-US" altLang="zh-CN" dirty="0">
                <a:solidFill>
                  <a:srgbClr val="00B050"/>
                </a:solidFill>
                <a:effectLst/>
                <a:latin typeface="Times New Roman" panose="02020603050405020304" pitchFamily="18" charset="0"/>
              </a:rPr>
              <a:t> = </a:t>
            </a:r>
            <a:r>
              <a:rPr lang="en-US" altLang="zh-CN" dirty="0" err="1">
                <a:solidFill>
                  <a:srgbClr val="00B050"/>
                </a:solidFill>
                <a:effectLst/>
                <a:latin typeface="Times New Roman" panose="02020603050405020304" pitchFamily="18" charset="0"/>
              </a:rPr>
              <a:t>channel_img.max</a:t>
            </a:r>
            <a:r>
              <a:rPr lang="en-US" altLang="zh-CN" dirty="0">
                <a:solidFill>
                  <a:srgbClr val="00B050"/>
                </a:solidFill>
                <a:effectLst/>
                <a:latin typeface="Times New Roman" panose="02020603050405020304" pitchFamily="18" charset="0"/>
              </a:rPr>
              <a:t>()-</a:t>
            </a:r>
            <a:r>
              <a:rPr lang="en-US" altLang="zh-CN" dirty="0" err="1">
                <a:solidFill>
                  <a:srgbClr val="00B050"/>
                </a:solidFill>
                <a:effectLst/>
                <a:latin typeface="Times New Roman" panose="02020603050405020304" pitchFamily="18" charset="0"/>
              </a:rPr>
              <a:t>channel_img.min</a:t>
            </a:r>
            <a:r>
              <a:rPr lang="en-US" altLang="zh-CN" dirty="0">
                <a:solidFill>
                  <a:srgbClr val="00B050"/>
                </a:solidFill>
                <a:effectLst/>
                <a:latin typeface="Times New Roman" panose="02020603050405020304" pitchFamily="18" charset="0"/>
              </a:rPr>
              <a:t>() </a:t>
            </a:r>
            <a:endParaRPr lang="en-US" altLang="zh-CN" dirty="0">
              <a:solidFill>
                <a:srgbClr val="00B050"/>
              </a:solidFill>
            </a:endParaRPr>
          </a:p>
          <a:p>
            <a:pPr lvl="1"/>
            <a:r>
              <a:rPr lang="en-US" altLang="zh-CN" dirty="0">
                <a:solidFill>
                  <a:srgbClr val="00B050"/>
                </a:solidFill>
                <a:effectLst/>
                <a:latin typeface="Times New Roman" panose="02020603050405020304" pitchFamily="18" charset="0"/>
              </a:rPr>
              <a:t>if </a:t>
            </a:r>
            <a:r>
              <a:rPr lang="en-US" altLang="zh-CN" dirty="0" err="1">
                <a:solidFill>
                  <a:srgbClr val="00B050"/>
                </a:solidFill>
                <a:effectLst/>
                <a:latin typeface="Times New Roman" panose="02020603050405020304" pitchFamily="18" charset="0"/>
              </a:rPr>
              <a:t>max_min</a:t>
            </a:r>
            <a:r>
              <a:rPr lang="en-US" altLang="zh-CN" dirty="0">
                <a:solidFill>
                  <a:srgbClr val="00B050"/>
                </a:solidFill>
                <a:effectLst/>
                <a:latin typeface="Times New Roman" panose="02020603050405020304" pitchFamily="18" charset="0"/>
              </a:rPr>
              <a:t> == 0: </a:t>
            </a:r>
            <a:endParaRPr lang="en-US" altLang="zh-CN" dirty="0">
              <a:solidFill>
                <a:srgbClr val="00B050"/>
              </a:solidFill>
            </a:endParaRPr>
          </a:p>
          <a:p>
            <a:pPr lvl="2"/>
            <a:r>
              <a:rPr lang="en-US" altLang="zh-CN" dirty="0" err="1">
                <a:solidFill>
                  <a:srgbClr val="00B050"/>
                </a:solidFill>
                <a:effectLst/>
                <a:latin typeface="Times New Roman" panose="02020603050405020304" pitchFamily="18" charset="0"/>
              </a:rPr>
              <a:t>max_min</a:t>
            </a:r>
            <a:r>
              <a:rPr lang="en-US" altLang="zh-CN" dirty="0">
                <a:solidFill>
                  <a:srgbClr val="00B050"/>
                </a:solidFill>
                <a:effectLst/>
                <a:latin typeface="Times New Roman" panose="02020603050405020304" pitchFamily="18" charset="0"/>
              </a:rPr>
              <a:t> = 1e-6 </a:t>
            </a:r>
            <a:endParaRPr lang="en-US" altLang="zh-CN" dirty="0">
              <a:solidFill>
                <a:srgbClr val="00B050"/>
              </a:solidFill>
            </a:endParaRPr>
          </a:p>
          <a:p>
            <a:pPr lvl="2"/>
            <a:r>
              <a:rPr lang="en-US" altLang="zh-CN" dirty="0" err="1">
                <a:solidFill>
                  <a:srgbClr val="00B050"/>
                </a:solidFill>
                <a:effectLst/>
                <a:latin typeface="Times New Roman" panose="02020603050405020304" pitchFamily="18" charset="0"/>
              </a:rPr>
              <a:t>channel_img</a:t>
            </a:r>
            <a:r>
              <a:rPr lang="en-US" altLang="zh-CN" dirty="0">
                <a:solidFill>
                  <a:srgbClr val="00B050"/>
                </a:solidFill>
                <a:effectLst/>
                <a:latin typeface="Times New Roman" panose="02020603050405020304" pitchFamily="18" charset="0"/>
              </a:rPr>
              <a:t> = (</a:t>
            </a:r>
            <a:r>
              <a:rPr lang="en-US" altLang="zh-CN" dirty="0" err="1">
                <a:solidFill>
                  <a:srgbClr val="00B050"/>
                </a:solidFill>
                <a:effectLst/>
                <a:latin typeface="Times New Roman" panose="02020603050405020304" pitchFamily="18" charset="0"/>
              </a:rPr>
              <a:t>channel_img-channel_img.min</a:t>
            </a:r>
            <a:r>
              <a:rPr lang="en-US" altLang="zh-CN" dirty="0">
                <a:solidFill>
                  <a:srgbClr val="00B050"/>
                </a:solidFill>
                <a:effectLst/>
                <a:latin typeface="Times New Roman" panose="02020603050405020304" pitchFamily="18" charset="0"/>
              </a:rPr>
              <a:t>())/</a:t>
            </a:r>
            <a:r>
              <a:rPr lang="en-US" altLang="zh-CN" dirty="0" err="1">
                <a:solidFill>
                  <a:srgbClr val="00B050"/>
                </a:solidFill>
                <a:effectLst/>
                <a:latin typeface="Times New Roman" panose="02020603050405020304" pitchFamily="18" charset="0"/>
              </a:rPr>
              <a:t>max_min</a:t>
            </a:r>
            <a:r>
              <a:rPr lang="en-US" altLang="zh-CN" dirty="0">
                <a:solidFill>
                  <a:srgbClr val="00B050"/>
                </a:solidFill>
                <a:effectLst/>
                <a:latin typeface="Times New Roman" panose="02020603050405020304" pitchFamily="18" charset="0"/>
              </a:rPr>
              <a:t> #</a:t>
            </a:r>
            <a:r>
              <a:rPr lang="zh-CN" altLang="en-US" dirty="0">
                <a:solidFill>
                  <a:srgbClr val="00B050"/>
                </a:solidFill>
                <a:effectLst/>
                <a:latin typeface="宋体" panose="02010600030101010101" pitchFamily="2" charset="-122"/>
                <a:ea typeface="宋体" panose="02010600030101010101" pitchFamily="2" charset="-122"/>
              </a:rPr>
              <a:t>归一化到</a:t>
            </a:r>
            <a:r>
              <a:rPr lang="en-US" altLang="zh-CN" dirty="0">
                <a:solidFill>
                  <a:srgbClr val="00B050"/>
                </a:solidFill>
                <a:effectLst/>
                <a:latin typeface="Times New Roman" panose="02020603050405020304" pitchFamily="18" charset="0"/>
              </a:rPr>
              <a:t>[0,1] </a:t>
            </a:r>
            <a:endParaRPr lang="zh-CN" altLang="en-US" dirty="0">
              <a:solidFill>
                <a:srgbClr val="00B050"/>
              </a:solidFill>
            </a:endParaRPr>
          </a:p>
          <a:p>
            <a:pPr lvl="1"/>
            <a:r>
              <a:rPr lang="en-US" altLang="zh-CN" dirty="0" err="1">
                <a:solidFill>
                  <a:srgbClr val="00B050"/>
                </a:solidFill>
                <a:effectLst/>
                <a:latin typeface="Times New Roman" panose="02020603050405020304" pitchFamily="18" charset="0"/>
              </a:rPr>
              <a:t>channel_img</a:t>
            </a:r>
            <a:r>
              <a:rPr lang="en-US" altLang="zh-CN" dirty="0">
                <a:solidFill>
                  <a:srgbClr val="00B050"/>
                </a:solidFill>
                <a:effectLst/>
                <a:latin typeface="Times New Roman" panose="02020603050405020304" pitchFamily="18" charset="0"/>
              </a:rPr>
              <a:t> = (</a:t>
            </a:r>
            <a:r>
              <a:rPr lang="en-US" altLang="zh-CN" dirty="0" err="1">
                <a:solidFill>
                  <a:srgbClr val="00B050"/>
                </a:solidFill>
                <a:effectLst/>
                <a:latin typeface="Times New Roman" panose="02020603050405020304" pitchFamily="18" charset="0"/>
              </a:rPr>
              <a:t>channel_img</a:t>
            </a:r>
            <a:r>
              <a:rPr lang="en-US" altLang="zh-CN" dirty="0">
                <a:solidFill>
                  <a:srgbClr val="00B050"/>
                </a:solidFill>
                <a:effectLst/>
                <a:latin typeface="Times New Roman" panose="02020603050405020304" pitchFamily="18" charset="0"/>
              </a:rPr>
              <a:t>**2)*255 #</a:t>
            </a:r>
            <a:r>
              <a:rPr lang="zh-CN" altLang="en-US" dirty="0">
                <a:solidFill>
                  <a:srgbClr val="00B050"/>
                </a:solidFill>
                <a:effectLst/>
                <a:latin typeface="宋体" panose="02010600030101010101" pitchFamily="2" charset="-122"/>
                <a:ea typeface="宋体" panose="02010600030101010101" pitchFamily="2" charset="-122"/>
              </a:rPr>
              <a:t>在归一化到</a:t>
            </a:r>
            <a:r>
              <a:rPr lang="en-US" altLang="zh-CN" dirty="0">
                <a:solidFill>
                  <a:srgbClr val="00B050"/>
                </a:solidFill>
                <a:effectLst/>
                <a:latin typeface="Times New Roman" panose="02020603050405020304" pitchFamily="18" charset="0"/>
              </a:rPr>
              <a:t>[0, 255] </a:t>
            </a:r>
            <a:endParaRPr lang="zh-CN" altLang="en-US" dirty="0">
              <a:solidFill>
                <a:srgbClr val="00B050"/>
              </a:solidFill>
            </a:endParaRPr>
          </a:p>
          <a:p>
            <a:pPr lvl="1"/>
            <a:r>
              <a:rPr lang="en-US" altLang="zh-CN" dirty="0" err="1">
                <a:solidFill>
                  <a:srgbClr val="00B050"/>
                </a:solidFill>
                <a:effectLst/>
                <a:latin typeface="Times New Roman" panose="02020603050405020304" pitchFamily="18" charset="0"/>
              </a:rPr>
              <a:t>img</a:t>
            </a:r>
            <a:r>
              <a:rPr lang="en-US" altLang="zh-CN" dirty="0">
                <a:solidFill>
                  <a:srgbClr val="00B050"/>
                </a:solidFill>
                <a:effectLst/>
                <a:latin typeface="Times New Roman" panose="02020603050405020304" pitchFamily="18" charset="0"/>
              </a:rPr>
              <a:t> = </a:t>
            </a:r>
            <a:r>
              <a:rPr lang="en-US" altLang="zh-CN" dirty="0" err="1">
                <a:solidFill>
                  <a:srgbClr val="00B050"/>
                </a:solidFill>
                <a:effectLst/>
                <a:latin typeface="Times New Roman" panose="02020603050405020304" pitchFamily="18" charset="0"/>
              </a:rPr>
              <a:t>np.array</a:t>
            </a:r>
            <a:r>
              <a:rPr lang="en-US" altLang="zh-CN" dirty="0">
                <a:solidFill>
                  <a:srgbClr val="00B050"/>
                </a:solidFill>
                <a:effectLst/>
                <a:latin typeface="Times New Roman" panose="02020603050405020304" pitchFamily="18" charset="0"/>
              </a:rPr>
              <a:t>(</a:t>
            </a:r>
            <a:r>
              <a:rPr lang="en-US" altLang="zh-CN" dirty="0" err="1">
                <a:solidFill>
                  <a:srgbClr val="00B050"/>
                </a:solidFill>
                <a:effectLst/>
                <a:latin typeface="Times New Roman" panose="02020603050405020304" pitchFamily="18" charset="0"/>
              </a:rPr>
              <a:t>channel_img.data</a:t>
            </a:r>
            <a:r>
              <a:rPr lang="en-US" altLang="zh-CN" dirty="0">
                <a:solidFill>
                  <a:srgbClr val="00B050"/>
                </a:solidFill>
                <a:effectLst/>
                <a:latin typeface="Times New Roman" panose="02020603050405020304" pitchFamily="18" charset="0"/>
              </a:rPr>
              <a:t>).</a:t>
            </a:r>
            <a:r>
              <a:rPr lang="en-US" altLang="zh-CN" dirty="0" err="1">
                <a:solidFill>
                  <a:srgbClr val="00B050"/>
                </a:solidFill>
                <a:effectLst/>
                <a:latin typeface="Times New Roman" panose="02020603050405020304" pitchFamily="18" charset="0"/>
              </a:rPr>
              <a:t>astype</a:t>
            </a:r>
            <a:r>
              <a:rPr lang="en-US" altLang="zh-CN" dirty="0">
                <a:solidFill>
                  <a:srgbClr val="00B050"/>
                </a:solidFill>
                <a:effectLst/>
                <a:latin typeface="Times New Roman" panose="02020603050405020304" pitchFamily="18" charset="0"/>
              </a:rPr>
              <a:t>(np.uint8) </a:t>
            </a:r>
            <a:endParaRPr lang="en-US" altLang="zh-CN" dirty="0">
              <a:solidFill>
                <a:srgbClr val="00B050"/>
              </a:solidFill>
            </a:endParaRPr>
          </a:p>
          <a:p>
            <a:pPr lvl="1"/>
            <a:r>
              <a:rPr lang="en-US" altLang="zh-CN" dirty="0" err="1">
                <a:solidFill>
                  <a:srgbClr val="00B050"/>
                </a:solidFill>
                <a:effectLst/>
                <a:latin typeface="Times New Roman" panose="02020603050405020304" pitchFamily="18" charset="0"/>
              </a:rPr>
              <a:t>cmap</a:t>
            </a:r>
            <a:r>
              <a:rPr lang="en-US" altLang="zh-CN" dirty="0">
                <a:solidFill>
                  <a:srgbClr val="00B050"/>
                </a:solidFill>
                <a:effectLst/>
                <a:latin typeface="Times New Roman" panose="02020603050405020304" pitchFamily="18" charset="0"/>
              </a:rPr>
              <a:t> = </a:t>
            </a:r>
            <a:r>
              <a:rPr lang="en-US" altLang="zh-CN" dirty="0" err="1">
                <a:solidFill>
                  <a:srgbClr val="00B050"/>
                </a:solidFill>
                <a:effectLst/>
                <a:latin typeface="Times New Roman" panose="02020603050405020304" pitchFamily="18" charset="0"/>
              </a:rPr>
              <a:t>cm.get_cmap</a:t>
            </a:r>
            <a:r>
              <a:rPr lang="en-US" altLang="zh-CN" dirty="0">
                <a:solidFill>
                  <a:srgbClr val="00B050"/>
                </a:solidFill>
                <a:effectLst/>
                <a:latin typeface="Times New Roman" panose="02020603050405020304" pitchFamily="18" charset="0"/>
              </a:rPr>
              <a:t>('jet') #</a:t>
            </a:r>
            <a:r>
              <a:rPr lang="zh-CN" altLang="en-US" dirty="0">
                <a:solidFill>
                  <a:srgbClr val="00B050"/>
                </a:solidFill>
                <a:effectLst/>
                <a:latin typeface="宋体" panose="02010600030101010101" pitchFamily="2" charset="-122"/>
                <a:ea typeface="宋体" panose="02010600030101010101" pitchFamily="2" charset="-122"/>
              </a:rPr>
              <a:t>定义调色板 </a:t>
            </a:r>
            <a:endParaRPr lang="zh-CN" altLang="en-US" dirty="0">
              <a:solidFill>
                <a:srgbClr val="00B050"/>
              </a:solidFill>
            </a:endParaRPr>
          </a:p>
          <a:p>
            <a:pPr lvl="1"/>
            <a:r>
              <a:rPr lang="en-US" altLang="zh-CN" dirty="0" err="1">
                <a:solidFill>
                  <a:srgbClr val="00B050"/>
                </a:solidFill>
                <a:effectLst/>
                <a:latin typeface="Times New Roman" panose="02020603050405020304" pitchFamily="18" charset="0"/>
              </a:rPr>
              <a:t>img</a:t>
            </a:r>
            <a:r>
              <a:rPr lang="en-US" altLang="zh-CN" dirty="0">
                <a:solidFill>
                  <a:srgbClr val="00B050"/>
                </a:solidFill>
                <a:effectLst/>
                <a:latin typeface="Times New Roman" panose="02020603050405020304" pitchFamily="18" charset="0"/>
              </a:rPr>
              <a:t> = </a:t>
            </a:r>
            <a:r>
              <a:rPr lang="en-US" altLang="zh-CN" dirty="0" err="1">
                <a:solidFill>
                  <a:srgbClr val="00B050"/>
                </a:solidFill>
                <a:effectLst/>
                <a:latin typeface="Times New Roman" panose="02020603050405020304" pitchFamily="18" charset="0"/>
              </a:rPr>
              <a:t>cmap</a:t>
            </a:r>
            <a:r>
              <a:rPr lang="en-US" altLang="zh-CN" dirty="0">
                <a:solidFill>
                  <a:srgbClr val="00B050"/>
                </a:solidFill>
                <a:effectLst/>
                <a:latin typeface="Times New Roman" panose="02020603050405020304" pitchFamily="18" charset="0"/>
              </a:rPr>
              <a:t>(</a:t>
            </a:r>
            <a:r>
              <a:rPr lang="en-US" altLang="zh-CN" dirty="0" err="1">
                <a:solidFill>
                  <a:srgbClr val="00B050"/>
                </a:solidFill>
                <a:effectLst/>
                <a:latin typeface="Times New Roman" panose="02020603050405020304" pitchFamily="18" charset="0"/>
              </a:rPr>
              <a:t>img</a:t>
            </a:r>
            <a:r>
              <a:rPr lang="en-US" altLang="zh-CN" dirty="0">
                <a:solidFill>
                  <a:srgbClr val="00B050"/>
                </a:solidFill>
                <a:effectLst/>
                <a:latin typeface="Times New Roman" panose="02020603050405020304" pitchFamily="18" charset="0"/>
              </a:rPr>
              <a:t> )[:, :, 1:] #</a:t>
            </a:r>
            <a:r>
              <a:rPr lang="zh-CN" altLang="en-US" dirty="0">
                <a:solidFill>
                  <a:srgbClr val="00B050"/>
                </a:solidFill>
                <a:effectLst/>
                <a:latin typeface="宋体" panose="02010600030101010101" pitchFamily="2" charset="-122"/>
                <a:ea typeface="宋体" panose="02010600030101010101" pitchFamily="2" charset="-122"/>
              </a:rPr>
              <a:t>使用调色板 </a:t>
            </a:r>
            <a:endParaRPr lang="zh-CN" altLang="en-US" dirty="0">
              <a:solidFill>
                <a:srgbClr val="00B050"/>
              </a:solidFill>
            </a:endParaRPr>
          </a:p>
          <a:p>
            <a:pPr lvl="1"/>
            <a:r>
              <a:rPr lang="en-US" altLang="zh-CN" dirty="0" err="1">
                <a:solidFill>
                  <a:srgbClr val="00B050"/>
                </a:solidFill>
                <a:effectLst/>
                <a:latin typeface="Times New Roman" panose="02020603050405020304" pitchFamily="18" charset="0"/>
              </a:rPr>
              <a:t>plt.imshow</a:t>
            </a:r>
            <a:r>
              <a:rPr lang="en-US" altLang="zh-CN" dirty="0">
                <a:solidFill>
                  <a:srgbClr val="00B050"/>
                </a:solidFill>
                <a:effectLst/>
                <a:latin typeface="Times New Roman" panose="02020603050405020304" pitchFamily="18" charset="0"/>
              </a:rPr>
              <a:t>(</a:t>
            </a:r>
            <a:r>
              <a:rPr lang="en-US" altLang="zh-CN" dirty="0" err="1">
                <a:solidFill>
                  <a:srgbClr val="00B050"/>
                </a:solidFill>
                <a:effectLst/>
                <a:latin typeface="Times New Roman" panose="02020603050405020304" pitchFamily="18" charset="0"/>
              </a:rPr>
              <a:t>img</a:t>
            </a:r>
            <a:r>
              <a:rPr lang="en-US" altLang="zh-CN" dirty="0">
                <a:solidFill>
                  <a:srgbClr val="00B050"/>
                </a:solidFill>
                <a:effectLst/>
                <a:latin typeface="Times New Roman" panose="02020603050405020304" pitchFamily="18" charset="0"/>
              </a:rPr>
              <a:t>) #</a:t>
            </a:r>
            <a:r>
              <a:rPr lang="zh-CN" altLang="en-US" dirty="0">
                <a:solidFill>
                  <a:srgbClr val="00B050"/>
                </a:solidFill>
                <a:effectLst/>
                <a:latin typeface="宋体" panose="02010600030101010101" pitchFamily="2" charset="-122"/>
                <a:ea typeface="宋体" panose="02010600030101010101" pitchFamily="2" charset="-122"/>
              </a:rPr>
              <a:t>显示图像 </a:t>
            </a:r>
            <a:endParaRPr lang="zh-CN" altLang="en-US" dirty="0">
              <a:solidFill>
                <a:srgbClr val="00B050"/>
              </a:solidFill>
            </a:endParaRPr>
          </a:p>
          <a:p>
            <a:pPr lvl="1"/>
            <a:r>
              <a:rPr lang="en-US" altLang="zh-CN" dirty="0" err="1">
                <a:solidFill>
                  <a:srgbClr val="00B050"/>
                </a:solidFill>
                <a:effectLst/>
                <a:latin typeface="Times New Roman" panose="02020603050405020304" pitchFamily="18" charset="0"/>
              </a:rPr>
              <a:t>plt.show</a:t>
            </a:r>
            <a:r>
              <a:rPr lang="en-US" altLang="zh-CN" dirty="0">
                <a:solidFill>
                  <a:srgbClr val="00B050"/>
                </a:solidFill>
                <a:effectLst/>
                <a:latin typeface="Times New Roman" panose="02020603050405020304" pitchFamily="18" charset="0"/>
              </a:rPr>
              <a:t>() </a:t>
            </a:r>
            <a:endParaRPr lang="en-US" altLang="zh-CN" dirty="0">
              <a:solidFill>
                <a:srgbClr val="00B050"/>
              </a:solidFill>
            </a:endParaRPr>
          </a:p>
          <a:p>
            <a:r>
              <a:rPr lang="en-US" altLang="zh-CN" sz="1800" dirty="0">
                <a:solidFill>
                  <a:srgbClr val="00B050"/>
                </a:solidFill>
                <a:effectLst/>
                <a:latin typeface="Times New Roman" panose="02020603050405020304" pitchFamily="18" charset="0"/>
              </a:rPr>
              <a:t>return </a:t>
            </a:r>
            <a:endParaRPr lang="zh-CN" altLang="en-US" dirty="0">
              <a:solidFill>
                <a:srgbClr val="00B050"/>
              </a:solidFill>
            </a:endParaRP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6265"/>
          </a:xfrm>
          <a:prstGeom prst="rect">
            <a:avLst/>
          </a:prstGeom>
          <a:noFill/>
          <a:ln>
            <a:noFill/>
          </a:ln>
        </p:spPr>
        <p:txBody>
          <a:bodyPr wrap="square" lIns="105031" tIns="52515" rIns="105031" bIns="52515">
            <a:spAutoFit/>
          </a:bodyPr>
          <a:lstStyle/>
          <a:p>
            <a:pPr algn="l" defTabSz="1130935">
              <a:spcBef>
                <a:spcPct val="20000"/>
              </a:spcBef>
              <a:buClrTx/>
              <a:buSzTx/>
              <a:buFontTx/>
            </a:pPr>
            <a:r>
              <a:rPr lang="en-US" altLang="zh-CN" sz="3200" b="1" dirty="0">
                <a:solidFill>
                  <a:prstClr val="white"/>
                </a:solidFill>
                <a:latin typeface="微软雅黑" panose="020B0503020204020204" pitchFamily="34" charset="-122"/>
                <a:ea typeface="微软雅黑" panose="020B0503020204020204" pitchFamily="34" charset="-122"/>
              </a:rPr>
              <a:t>9.1 </a:t>
            </a:r>
            <a:r>
              <a:rPr lang="en-US" altLang="zh-CN" sz="3200" b="1" dirty="0">
                <a:solidFill>
                  <a:prstClr val="white"/>
                </a:solidFill>
                <a:latin typeface="微软雅黑" panose="020B0503020204020204" pitchFamily="34" charset="-122"/>
                <a:ea typeface="微软雅黑" panose="020B0503020204020204" pitchFamily="34" charset="-122"/>
                <a:sym typeface="+mn-ea"/>
              </a:rPr>
              <a:t>CNN各网络层输出的可视化</a:t>
            </a:r>
            <a:endParaRPr lang="en-US" altLang="zh-CN" sz="3200" b="1" dirty="0">
              <a:solidFill>
                <a:prstClr val="white"/>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237477" y="1360009"/>
            <a:ext cx="3606554" cy="3816429"/>
          </a:xfrm>
          <a:prstGeom prst="rect">
            <a:avLst/>
          </a:prstGeom>
          <a:noFill/>
        </p:spPr>
        <p:txBody>
          <a:bodyPr wrap="square">
            <a:spAutoFit/>
          </a:bodyPr>
          <a:lstStyle/>
          <a:p>
            <a:r>
              <a:rPr lang="zh-CN" altLang="en-US" sz="2200" dirty="0"/>
              <a:t>根据第 </a:t>
            </a:r>
            <a:r>
              <a:rPr lang="en-US" altLang="zh-CN" sz="2200" dirty="0"/>
              <a:t>5 </a:t>
            </a:r>
            <a:r>
              <a:rPr lang="zh-CN" altLang="en-US" sz="2200" dirty="0"/>
              <a:t>章的介绍我们知道，</a:t>
            </a:r>
            <a:r>
              <a:rPr lang="en-US" altLang="zh-CN" sz="2200" dirty="0"/>
              <a:t>VGG16 </a:t>
            </a:r>
            <a:r>
              <a:rPr lang="zh-CN" altLang="en-US" sz="2200" dirty="0"/>
              <a:t>第二卷积层输出的特征图一共有 </a:t>
            </a:r>
            <a:r>
              <a:rPr lang="en-US" altLang="zh-CN" sz="2200" dirty="0"/>
              <a:t>64 </a:t>
            </a:r>
            <a:r>
              <a:rPr lang="zh-CN" altLang="en-US" sz="2200" dirty="0"/>
              <a:t>个通道，各通道图像大小为 </a:t>
            </a:r>
            <a:r>
              <a:rPr lang="en-US" altLang="zh-CN" sz="2200" dirty="0"/>
              <a:t>224*224</a:t>
            </a:r>
            <a:r>
              <a:rPr lang="zh-CN" altLang="en-US" sz="2200" dirty="0"/>
              <a:t>；自适应平均池化层输出的特征图有 </a:t>
            </a:r>
            <a:r>
              <a:rPr lang="en-US" altLang="zh-CN" sz="2200" dirty="0"/>
              <a:t>512 </a:t>
            </a:r>
            <a:r>
              <a:rPr lang="zh-CN" altLang="en-US" sz="2200" dirty="0"/>
              <a:t>个通道，各通道图像大小为</a:t>
            </a:r>
            <a:r>
              <a:rPr lang="en-US" altLang="zh-CN" sz="2200" dirty="0"/>
              <a:t>7*7</a:t>
            </a:r>
            <a:r>
              <a:rPr lang="zh-CN" altLang="en-US" sz="2200" dirty="0"/>
              <a:t>。</a:t>
            </a:r>
            <a:endParaRPr lang="en-US" altLang="zh-CN" sz="2200" dirty="0"/>
          </a:p>
          <a:p>
            <a:endParaRPr lang="en-US" altLang="zh-CN" sz="2200" dirty="0"/>
          </a:p>
          <a:p>
            <a:r>
              <a:rPr lang="zh-CN" altLang="en-US" sz="2200" dirty="0"/>
              <a:t>作为例子，我们从这两个特征图中各选择 </a:t>
            </a:r>
            <a:r>
              <a:rPr lang="en-US" altLang="zh-CN" sz="2200" dirty="0"/>
              <a:t>4 </a:t>
            </a:r>
            <a:r>
              <a:rPr lang="zh-CN" altLang="en-US" sz="2200" dirty="0"/>
              <a:t>个通道图像来显示，代码如右所示：</a:t>
            </a:r>
          </a:p>
        </p:txBody>
      </p:sp>
      <p:sp>
        <p:nvSpPr>
          <p:cNvPr id="3" name="文本框 2">
            <a:extLst>
              <a:ext uri="{FF2B5EF4-FFF2-40B4-BE49-F238E27FC236}">
                <a16:creationId xmlns:a16="http://schemas.microsoft.com/office/drawing/2014/main" id="{67526428-4AE0-962E-B8F1-DF42A50C5F1B}"/>
              </a:ext>
            </a:extLst>
          </p:cNvPr>
          <p:cNvSpPr txBox="1"/>
          <p:nvPr/>
        </p:nvSpPr>
        <p:spPr>
          <a:xfrm>
            <a:off x="4037121" y="1360009"/>
            <a:ext cx="7917402" cy="4247317"/>
          </a:xfrm>
          <a:prstGeom prst="rect">
            <a:avLst/>
          </a:prstGeom>
          <a:noFill/>
        </p:spPr>
        <p:txBody>
          <a:bodyPr wrap="square">
            <a:spAutoFit/>
          </a:bodyPr>
          <a:lstStyle/>
          <a:p>
            <a:r>
              <a:rPr lang="en-US" altLang="zh-CN" sz="1800" dirty="0">
                <a:solidFill>
                  <a:srgbClr val="00B050"/>
                </a:solidFill>
                <a:effectLst/>
                <a:latin typeface="Times New Roman" panose="02020603050405020304" pitchFamily="18" charset="0"/>
              </a:rPr>
              <a:t>out = </a:t>
            </a:r>
            <a:r>
              <a:rPr lang="en-US" altLang="zh-CN" sz="1800" dirty="0" err="1">
                <a:solidFill>
                  <a:srgbClr val="00B050"/>
                </a:solidFill>
                <a:effectLst/>
                <a:latin typeface="Times New Roman" panose="02020603050405020304" pitchFamily="18" charset="0"/>
              </a:rPr>
              <a:t>img</a:t>
            </a:r>
            <a:r>
              <a:rPr lang="en-US" altLang="zh-CN" sz="1800" dirty="0">
                <a:solidFill>
                  <a:srgbClr val="00B050"/>
                </a:solidFill>
                <a:effectLst/>
                <a:latin typeface="Times New Roman" panose="02020603050405020304" pitchFamily="18" charset="0"/>
              </a:rPr>
              <a:t> </a:t>
            </a:r>
            <a:endParaRPr lang="en-US" altLang="zh-CN" dirty="0">
              <a:solidFill>
                <a:srgbClr val="00B050"/>
              </a:solidFill>
            </a:endParaRPr>
          </a:p>
          <a:p>
            <a:r>
              <a:rPr lang="en-US" altLang="zh-CN" sz="1800" dirty="0">
                <a:solidFill>
                  <a:srgbClr val="00B050"/>
                </a:solidFill>
                <a:effectLst/>
                <a:latin typeface="Times New Roman" panose="02020603050405020304" pitchFamily="18" charset="0"/>
              </a:rPr>
              <a:t>for </a:t>
            </a:r>
            <a:r>
              <a:rPr lang="en-US" altLang="zh-CN" sz="1800" dirty="0" err="1">
                <a:solidFill>
                  <a:srgbClr val="00B050"/>
                </a:solidFill>
                <a:effectLst/>
                <a:latin typeface="Times New Roman" panose="02020603050405020304" pitchFamily="18" charset="0"/>
              </a:rPr>
              <a:t>k,m</a:t>
            </a:r>
            <a:r>
              <a:rPr lang="en-US" altLang="zh-CN" sz="1800" dirty="0">
                <a:solidFill>
                  <a:srgbClr val="00B050"/>
                </a:solidFill>
                <a:effectLst/>
                <a:latin typeface="Times New Roman" panose="02020603050405020304" pitchFamily="18" charset="0"/>
              </a:rPr>
              <a:t> in enumerate(</a:t>
            </a:r>
            <a:r>
              <a:rPr lang="en-US" altLang="zh-CN" sz="1800" dirty="0" err="1">
                <a:solidFill>
                  <a:srgbClr val="00B050"/>
                </a:solidFill>
                <a:effectLst/>
                <a:latin typeface="Times New Roman" panose="02020603050405020304" pitchFamily="18" charset="0"/>
              </a:rPr>
              <a:t>cnn_layers</a:t>
            </a:r>
            <a:r>
              <a:rPr lang="en-US" altLang="zh-CN" sz="1800" dirty="0">
                <a:solidFill>
                  <a:srgbClr val="00B050"/>
                </a:solidFill>
                <a:effectLst/>
                <a:latin typeface="Times New Roman" panose="02020603050405020304" pitchFamily="18" charset="0"/>
              </a:rPr>
              <a:t>): </a:t>
            </a:r>
            <a:endParaRPr lang="en-US" altLang="zh-CN" dirty="0">
              <a:solidFill>
                <a:srgbClr val="00B050"/>
              </a:solidFill>
            </a:endParaRPr>
          </a:p>
          <a:p>
            <a:pPr lvl="1"/>
            <a:r>
              <a:rPr lang="en-US" altLang="zh-CN" dirty="0">
                <a:solidFill>
                  <a:srgbClr val="00B050"/>
                </a:solidFill>
                <a:effectLst/>
                <a:latin typeface="Times New Roman" panose="02020603050405020304" pitchFamily="18" charset="0"/>
              </a:rPr>
              <a:t>out = m(out) </a:t>
            </a:r>
            <a:endParaRPr lang="en-US" altLang="zh-CN" dirty="0">
              <a:solidFill>
                <a:srgbClr val="00B050"/>
              </a:solidFill>
            </a:endParaRPr>
          </a:p>
          <a:p>
            <a:pPr lvl="1"/>
            <a:r>
              <a:rPr lang="en-US" altLang="zh-CN" dirty="0">
                <a:solidFill>
                  <a:srgbClr val="00B050"/>
                </a:solidFill>
                <a:effectLst/>
                <a:latin typeface="Times New Roman" panose="02020603050405020304" pitchFamily="18" charset="0"/>
              </a:rPr>
              <a:t>if k == 3: #cnn_layers[3]</a:t>
            </a:r>
            <a:r>
              <a:rPr lang="zh-CN" altLang="en-US" dirty="0">
                <a:solidFill>
                  <a:srgbClr val="00B050"/>
                </a:solidFill>
                <a:effectLst/>
                <a:latin typeface="宋体" panose="02010600030101010101" pitchFamily="2" charset="-122"/>
                <a:ea typeface="宋体" panose="02010600030101010101" pitchFamily="2" charset="-122"/>
              </a:rPr>
              <a:t>存放 </a:t>
            </a:r>
            <a:r>
              <a:rPr lang="en-US" altLang="zh-CN" dirty="0">
                <a:solidFill>
                  <a:srgbClr val="00B050"/>
                </a:solidFill>
                <a:effectLst/>
                <a:latin typeface="Times New Roman" panose="02020603050405020304" pitchFamily="18" charset="0"/>
              </a:rPr>
              <a:t>VGG16 </a:t>
            </a:r>
            <a:r>
              <a:rPr lang="zh-CN" altLang="en-US" dirty="0">
                <a:solidFill>
                  <a:srgbClr val="00B050"/>
                </a:solidFill>
                <a:effectLst/>
                <a:latin typeface="宋体" panose="02010600030101010101" pitchFamily="2" charset="-122"/>
                <a:ea typeface="宋体" panose="02010600030101010101" pitchFamily="2" charset="-122"/>
              </a:rPr>
              <a:t>的第二个卷积层 </a:t>
            </a:r>
            <a:endParaRPr lang="zh-CN" altLang="en-US" dirty="0">
              <a:solidFill>
                <a:srgbClr val="00B050"/>
              </a:solidFill>
            </a:endParaRPr>
          </a:p>
          <a:p>
            <a:pPr lvl="2"/>
            <a:r>
              <a:rPr lang="en-US" altLang="zh-CN" dirty="0">
                <a:solidFill>
                  <a:srgbClr val="00B050"/>
                </a:solidFill>
                <a:effectLst/>
                <a:latin typeface="Times New Roman" panose="02020603050405020304" pitchFamily="18" charset="0"/>
              </a:rPr>
              <a:t>print('</a:t>
            </a:r>
            <a:r>
              <a:rPr lang="zh-CN" altLang="en-US" dirty="0">
                <a:solidFill>
                  <a:srgbClr val="00B050"/>
                </a:solidFill>
                <a:effectLst/>
                <a:latin typeface="宋体" panose="02010600030101010101" pitchFamily="2" charset="-122"/>
                <a:ea typeface="宋体" panose="02010600030101010101" pitchFamily="2" charset="-122"/>
              </a:rPr>
              <a:t>第二个卷积层输出特征图的形状：</a:t>
            </a:r>
            <a:r>
              <a:rPr lang="en-US" altLang="zh-CN" dirty="0">
                <a:solidFill>
                  <a:srgbClr val="00B050"/>
                </a:solidFill>
                <a:effectLst/>
                <a:latin typeface="Times New Roman" panose="02020603050405020304" pitchFamily="18" charset="0"/>
              </a:rPr>
              <a:t>', </a:t>
            </a:r>
            <a:r>
              <a:rPr lang="en-US" altLang="zh-CN" dirty="0" err="1">
                <a:solidFill>
                  <a:srgbClr val="00B050"/>
                </a:solidFill>
                <a:effectLst/>
                <a:latin typeface="Times New Roman" panose="02020603050405020304" pitchFamily="18" charset="0"/>
              </a:rPr>
              <a:t>out.shape</a:t>
            </a:r>
            <a:r>
              <a:rPr lang="en-US" altLang="zh-CN" dirty="0">
                <a:solidFill>
                  <a:srgbClr val="00B050"/>
                </a:solidFill>
                <a:effectLst/>
                <a:latin typeface="Times New Roman" panose="02020603050405020304" pitchFamily="18" charset="0"/>
              </a:rPr>
              <a:t>) </a:t>
            </a:r>
            <a:endParaRPr lang="en-US" altLang="zh-CN" dirty="0">
              <a:solidFill>
                <a:srgbClr val="00B050"/>
              </a:solidFill>
            </a:endParaRPr>
          </a:p>
          <a:p>
            <a:pPr lvl="2"/>
            <a:r>
              <a:rPr lang="en-US" altLang="zh-CN" dirty="0" err="1">
                <a:solidFill>
                  <a:srgbClr val="00B050"/>
                </a:solidFill>
                <a:effectLst/>
                <a:latin typeface="Times New Roman" panose="02020603050405020304" pitchFamily="18" charset="0"/>
              </a:rPr>
              <a:t>showImg</a:t>
            </a:r>
            <a:r>
              <a:rPr lang="en-US" altLang="zh-CN" dirty="0">
                <a:solidFill>
                  <a:srgbClr val="00B050"/>
                </a:solidFill>
                <a:effectLst/>
                <a:latin typeface="Times New Roman" panose="02020603050405020304" pitchFamily="18" charset="0"/>
              </a:rPr>
              <a:t>(out[0, 0]) </a:t>
            </a:r>
            <a:endParaRPr lang="en-US" altLang="zh-CN" dirty="0">
              <a:solidFill>
                <a:srgbClr val="00B050"/>
              </a:solidFill>
            </a:endParaRPr>
          </a:p>
          <a:p>
            <a:pPr lvl="2"/>
            <a:r>
              <a:rPr lang="en-US" altLang="zh-CN" dirty="0" err="1">
                <a:solidFill>
                  <a:srgbClr val="00B050"/>
                </a:solidFill>
                <a:effectLst/>
                <a:latin typeface="Times New Roman" panose="02020603050405020304" pitchFamily="18" charset="0"/>
              </a:rPr>
              <a:t>showImg</a:t>
            </a:r>
            <a:r>
              <a:rPr lang="en-US" altLang="zh-CN" dirty="0">
                <a:solidFill>
                  <a:srgbClr val="00B050"/>
                </a:solidFill>
                <a:effectLst/>
                <a:latin typeface="Times New Roman" panose="02020603050405020304" pitchFamily="18" charset="0"/>
              </a:rPr>
              <a:t>(out[0, 20]) </a:t>
            </a:r>
            <a:endParaRPr lang="en-US" altLang="zh-CN" dirty="0">
              <a:solidFill>
                <a:srgbClr val="00B050"/>
              </a:solidFill>
            </a:endParaRPr>
          </a:p>
          <a:p>
            <a:pPr lvl="2"/>
            <a:r>
              <a:rPr lang="en-US" altLang="zh-CN" dirty="0" err="1">
                <a:solidFill>
                  <a:srgbClr val="00B050"/>
                </a:solidFill>
                <a:effectLst/>
                <a:latin typeface="Times New Roman" panose="02020603050405020304" pitchFamily="18" charset="0"/>
              </a:rPr>
              <a:t>showImg</a:t>
            </a:r>
            <a:r>
              <a:rPr lang="en-US" altLang="zh-CN" dirty="0">
                <a:solidFill>
                  <a:srgbClr val="00B050"/>
                </a:solidFill>
                <a:effectLst/>
                <a:latin typeface="Times New Roman" panose="02020603050405020304" pitchFamily="18" charset="0"/>
              </a:rPr>
              <a:t>(out[0, 40]) </a:t>
            </a:r>
            <a:endParaRPr lang="en-US" altLang="zh-CN" dirty="0">
              <a:solidFill>
                <a:srgbClr val="00B050"/>
              </a:solidFill>
            </a:endParaRPr>
          </a:p>
          <a:p>
            <a:pPr lvl="2"/>
            <a:r>
              <a:rPr lang="en-US" altLang="zh-CN" dirty="0" err="1">
                <a:solidFill>
                  <a:srgbClr val="00B050"/>
                </a:solidFill>
                <a:effectLst/>
                <a:latin typeface="Times New Roman" panose="02020603050405020304" pitchFamily="18" charset="0"/>
              </a:rPr>
              <a:t>showImg</a:t>
            </a:r>
            <a:r>
              <a:rPr lang="en-US" altLang="zh-CN" dirty="0">
                <a:solidFill>
                  <a:srgbClr val="00B050"/>
                </a:solidFill>
                <a:effectLst/>
                <a:latin typeface="Times New Roman" panose="02020603050405020304" pitchFamily="18" charset="0"/>
              </a:rPr>
              <a:t>(out[0, 60]) </a:t>
            </a:r>
            <a:endParaRPr lang="en-US" altLang="zh-CN" dirty="0">
              <a:solidFill>
                <a:srgbClr val="00B050"/>
              </a:solidFill>
            </a:endParaRPr>
          </a:p>
          <a:p>
            <a:pPr lvl="1"/>
            <a:r>
              <a:rPr lang="en-US" altLang="zh-CN" dirty="0" err="1">
                <a:solidFill>
                  <a:srgbClr val="00B050"/>
                </a:solidFill>
                <a:effectLst/>
                <a:latin typeface="Times New Roman" panose="02020603050405020304" pitchFamily="18" charset="0"/>
              </a:rPr>
              <a:t>elif</a:t>
            </a:r>
            <a:r>
              <a:rPr lang="en-US" altLang="zh-CN" dirty="0">
                <a:solidFill>
                  <a:srgbClr val="00B050"/>
                </a:solidFill>
                <a:effectLst/>
                <a:latin typeface="Times New Roman" panose="02020603050405020304" pitchFamily="18" charset="0"/>
              </a:rPr>
              <a:t> k == 44: #cnn_layers[44]</a:t>
            </a:r>
            <a:r>
              <a:rPr lang="zh-CN" altLang="en-US" dirty="0">
                <a:solidFill>
                  <a:srgbClr val="00B050"/>
                </a:solidFill>
                <a:effectLst/>
                <a:latin typeface="宋体" panose="02010600030101010101" pitchFamily="2" charset="-122"/>
                <a:ea typeface="宋体" panose="02010600030101010101" pitchFamily="2" charset="-122"/>
              </a:rPr>
              <a:t>存放 </a:t>
            </a:r>
            <a:r>
              <a:rPr lang="en-US" altLang="zh-CN" dirty="0">
                <a:solidFill>
                  <a:srgbClr val="00B050"/>
                </a:solidFill>
                <a:effectLst/>
                <a:latin typeface="Times New Roman" panose="02020603050405020304" pitchFamily="18" charset="0"/>
              </a:rPr>
              <a:t>VGG16 </a:t>
            </a:r>
            <a:r>
              <a:rPr lang="zh-CN" altLang="en-US" dirty="0">
                <a:solidFill>
                  <a:srgbClr val="00B050"/>
                </a:solidFill>
                <a:effectLst/>
                <a:latin typeface="宋体" panose="02010600030101010101" pitchFamily="2" charset="-122"/>
                <a:ea typeface="宋体" panose="02010600030101010101" pitchFamily="2" charset="-122"/>
              </a:rPr>
              <a:t>的自适应平均池化层 </a:t>
            </a:r>
            <a:endParaRPr lang="zh-CN" altLang="en-US" dirty="0">
              <a:solidFill>
                <a:srgbClr val="00B050"/>
              </a:solidFill>
            </a:endParaRPr>
          </a:p>
          <a:p>
            <a:pPr lvl="2"/>
            <a:r>
              <a:rPr lang="en-US" altLang="zh-CN" dirty="0">
                <a:solidFill>
                  <a:srgbClr val="00B050"/>
                </a:solidFill>
                <a:effectLst/>
                <a:latin typeface="Times New Roman" panose="02020603050405020304" pitchFamily="18" charset="0"/>
              </a:rPr>
              <a:t>print('</a:t>
            </a:r>
            <a:r>
              <a:rPr lang="zh-CN" altLang="en-US" dirty="0">
                <a:solidFill>
                  <a:srgbClr val="00B050"/>
                </a:solidFill>
                <a:effectLst/>
                <a:latin typeface="宋体" panose="02010600030101010101" pitchFamily="2" charset="-122"/>
                <a:ea typeface="宋体" panose="02010600030101010101" pitchFamily="2" charset="-122"/>
              </a:rPr>
              <a:t>自适应平均池化层输出特征图的形状：</a:t>
            </a:r>
            <a:r>
              <a:rPr lang="en-US" altLang="zh-CN" dirty="0">
                <a:solidFill>
                  <a:srgbClr val="00B050"/>
                </a:solidFill>
                <a:effectLst/>
                <a:latin typeface="Times New Roman" panose="02020603050405020304" pitchFamily="18" charset="0"/>
              </a:rPr>
              <a:t>', </a:t>
            </a:r>
            <a:r>
              <a:rPr lang="en-US" altLang="zh-CN" dirty="0" err="1">
                <a:solidFill>
                  <a:srgbClr val="00B050"/>
                </a:solidFill>
                <a:effectLst/>
                <a:latin typeface="Times New Roman" panose="02020603050405020304" pitchFamily="18" charset="0"/>
              </a:rPr>
              <a:t>out.shape</a:t>
            </a:r>
            <a:r>
              <a:rPr lang="en-US" altLang="zh-CN" dirty="0">
                <a:solidFill>
                  <a:srgbClr val="00B050"/>
                </a:solidFill>
                <a:effectLst/>
                <a:latin typeface="Times New Roman" panose="02020603050405020304" pitchFamily="18" charset="0"/>
              </a:rPr>
              <a:t>) </a:t>
            </a:r>
            <a:endParaRPr lang="en-US" altLang="zh-CN" dirty="0">
              <a:solidFill>
                <a:srgbClr val="00B050"/>
              </a:solidFill>
            </a:endParaRPr>
          </a:p>
          <a:p>
            <a:pPr lvl="2"/>
            <a:r>
              <a:rPr lang="en-US" altLang="zh-CN" dirty="0" err="1">
                <a:solidFill>
                  <a:srgbClr val="00B050"/>
                </a:solidFill>
                <a:effectLst/>
                <a:latin typeface="Times New Roman" panose="02020603050405020304" pitchFamily="18" charset="0"/>
              </a:rPr>
              <a:t>showImg</a:t>
            </a:r>
            <a:r>
              <a:rPr lang="en-US" altLang="zh-CN" dirty="0">
                <a:solidFill>
                  <a:srgbClr val="00B050"/>
                </a:solidFill>
                <a:effectLst/>
                <a:latin typeface="Times New Roman" panose="02020603050405020304" pitchFamily="18" charset="0"/>
              </a:rPr>
              <a:t>(out[0, 0]) </a:t>
            </a:r>
            <a:endParaRPr lang="en-US" altLang="zh-CN" dirty="0">
              <a:solidFill>
                <a:srgbClr val="00B050"/>
              </a:solidFill>
            </a:endParaRPr>
          </a:p>
          <a:p>
            <a:pPr lvl="2"/>
            <a:r>
              <a:rPr lang="en-US" altLang="zh-CN" dirty="0" err="1">
                <a:solidFill>
                  <a:srgbClr val="00B050"/>
                </a:solidFill>
                <a:effectLst/>
                <a:latin typeface="Times New Roman" panose="02020603050405020304" pitchFamily="18" charset="0"/>
              </a:rPr>
              <a:t>showImg</a:t>
            </a:r>
            <a:r>
              <a:rPr lang="en-US" altLang="zh-CN" dirty="0">
                <a:solidFill>
                  <a:srgbClr val="00B050"/>
                </a:solidFill>
                <a:effectLst/>
                <a:latin typeface="Times New Roman" panose="02020603050405020304" pitchFamily="18" charset="0"/>
              </a:rPr>
              <a:t>(out[0, 20]) </a:t>
            </a:r>
            <a:endParaRPr lang="en-US" altLang="zh-CN" dirty="0">
              <a:solidFill>
                <a:srgbClr val="00B050"/>
              </a:solidFill>
            </a:endParaRPr>
          </a:p>
          <a:p>
            <a:pPr lvl="2"/>
            <a:r>
              <a:rPr lang="en-US" altLang="zh-CN" dirty="0" err="1">
                <a:solidFill>
                  <a:srgbClr val="00B050"/>
                </a:solidFill>
                <a:effectLst/>
                <a:latin typeface="Times New Roman" panose="02020603050405020304" pitchFamily="18" charset="0"/>
              </a:rPr>
              <a:t>showImg</a:t>
            </a:r>
            <a:r>
              <a:rPr lang="en-US" altLang="zh-CN" dirty="0">
                <a:solidFill>
                  <a:srgbClr val="00B050"/>
                </a:solidFill>
                <a:effectLst/>
                <a:latin typeface="Times New Roman" panose="02020603050405020304" pitchFamily="18" charset="0"/>
              </a:rPr>
              <a:t>(out[0, 40]) </a:t>
            </a:r>
            <a:endParaRPr lang="en-US" altLang="zh-CN" dirty="0">
              <a:solidFill>
                <a:srgbClr val="00B050"/>
              </a:solidFill>
            </a:endParaRPr>
          </a:p>
          <a:p>
            <a:pPr lvl="2"/>
            <a:r>
              <a:rPr lang="en-US" altLang="zh-CN" dirty="0" err="1">
                <a:solidFill>
                  <a:srgbClr val="00B050"/>
                </a:solidFill>
                <a:effectLst/>
                <a:latin typeface="Times New Roman" panose="02020603050405020304" pitchFamily="18" charset="0"/>
              </a:rPr>
              <a:t>showImg</a:t>
            </a:r>
            <a:r>
              <a:rPr lang="en-US" altLang="zh-CN" dirty="0">
                <a:solidFill>
                  <a:srgbClr val="00B050"/>
                </a:solidFill>
                <a:effectLst/>
                <a:latin typeface="Times New Roman" panose="02020603050405020304" pitchFamily="18" charset="0"/>
              </a:rPr>
              <a:t>(out[0, 60]) </a:t>
            </a:r>
            <a:endParaRPr lang="zh-CN" altLang="en-US" dirty="0">
              <a:solidFill>
                <a:srgbClr val="00B050"/>
              </a:solidFill>
            </a:endParaRP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6265"/>
          </a:xfrm>
          <a:prstGeom prst="rect">
            <a:avLst/>
          </a:prstGeom>
          <a:noFill/>
          <a:ln>
            <a:noFill/>
          </a:ln>
        </p:spPr>
        <p:txBody>
          <a:bodyPr wrap="square" lIns="105031" tIns="52515" rIns="105031" bIns="52515">
            <a:spAutoFit/>
          </a:bodyPr>
          <a:lstStyle/>
          <a:p>
            <a:pPr algn="l" defTabSz="1130935">
              <a:spcBef>
                <a:spcPct val="20000"/>
              </a:spcBef>
              <a:buClrTx/>
              <a:buSzTx/>
              <a:buFontTx/>
            </a:pPr>
            <a:r>
              <a:rPr lang="en-US" altLang="zh-CN" sz="3200" b="1" dirty="0">
                <a:solidFill>
                  <a:prstClr val="white"/>
                </a:solidFill>
                <a:latin typeface="微软雅黑" panose="020B0503020204020204" pitchFamily="34" charset="-122"/>
                <a:ea typeface="微软雅黑" panose="020B0503020204020204" pitchFamily="34" charset="-122"/>
              </a:rPr>
              <a:t>9.1 </a:t>
            </a:r>
            <a:r>
              <a:rPr lang="en-US" altLang="zh-CN" sz="3200" b="1" dirty="0">
                <a:solidFill>
                  <a:prstClr val="white"/>
                </a:solidFill>
                <a:latin typeface="微软雅黑" panose="020B0503020204020204" pitchFamily="34" charset="-122"/>
                <a:ea typeface="微软雅黑" panose="020B0503020204020204" pitchFamily="34" charset="-122"/>
                <a:sym typeface="+mn-ea"/>
              </a:rPr>
              <a:t>CNN各网络层输出的可视化</a:t>
            </a:r>
            <a:endParaRPr lang="en-US" altLang="zh-CN" sz="3200" b="1" dirty="0">
              <a:solidFill>
                <a:prstClr val="white"/>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35806" y="1408729"/>
            <a:ext cx="11179205" cy="1107996"/>
          </a:xfrm>
          <a:prstGeom prst="rect">
            <a:avLst/>
          </a:prstGeom>
          <a:noFill/>
        </p:spPr>
        <p:txBody>
          <a:bodyPr wrap="square">
            <a:spAutoFit/>
          </a:bodyPr>
          <a:lstStyle/>
          <a:p>
            <a:r>
              <a:rPr lang="zh-CN" altLang="en-US" sz="2200" dirty="0"/>
              <a:t>下图（左）所示是输入 </a:t>
            </a:r>
            <a:r>
              <a:rPr lang="en-US" altLang="zh-CN" sz="2200" dirty="0"/>
              <a:t>VGG16 </a:t>
            </a:r>
            <a:r>
              <a:rPr lang="zh-CN" altLang="en-US" sz="2200" dirty="0"/>
              <a:t>的原始图像（</a:t>
            </a:r>
            <a:r>
              <a:rPr lang="en-US" altLang="zh-CN" sz="2200" dirty="0"/>
              <a:t>both.png</a:t>
            </a:r>
            <a:r>
              <a:rPr lang="zh-CN" altLang="en-US" sz="2200" dirty="0"/>
              <a:t>）。执行上述代码后产生第二个卷积层和自适应平均池化层输出的特征图，从这两个特征图中分别选择四个通道图像来显示，结果如图（右）所示。 </a:t>
            </a:r>
          </a:p>
        </p:txBody>
      </p:sp>
      <p:pic>
        <p:nvPicPr>
          <p:cNvPr id="4" name="图片 3"/>
          <p:cNvPicPr>
            <a:picLocks noChangeAspect="1"/>
          </p:cNvPicPr>
          <p:nvPr/>
        </p:nvPicPr>
        <p:blipFill>
          <a:blip r:embed="rId3"/>
          <a:stretch>
            <a:fillRect/>
          </a:stretch>
        </p:blipFill>
        <p:spPr>
          <a:xfrm>
            <a:off x="886967" y="2944184"/>
            <a:ext cx="2232853" cy="2194750"/>
          </a:xfrm>
          <a:prstGeom prst="rect">
            <a:avLst/>
          </a:prstGeom>
        </p:spPr>
      </p:pic>
      <p:pic>
        <p:nvPicPr>
          <p:cNvPr id="6" name="图片 5"/>
          <p:cNvPicPr>
            <a:picLocks noChangeAspect="1"/>
          </p:cNvPicPr>
          <p:nvPr/>
        </p:nvPicPr>
        <p:blipFill>
          <a:blip r:embed="rId4"/>
          <a:stretch>
            <a:fillRect/>
          </a:stretch>
        </p:blipFill>
        <p:spPr>
          <a:xfrm>
            <a:off x="4298963" y="2580741"/>
            <a:ext cx="6600448" cy="1792391"/>
          </a:xfrm>
          <a:prstGeom prst="rect">
            <a:avLst/>
          </a:prstGeom>
        </p:spPr>
      </p:pic>
      <p:pic>
        <p:nvPicPr>
          <p:cNvPr id="8" name="图片 7"/>
          <p:cNvPicPr>
            <a:picLocks noChangeAspect="1"/>
          </p:cNvPicPr>
          <p:nvPr/>
        </p:nvPicPr>
        <p:blipFill>
          <a:blip r:embed="rId5"/>
          <a:stretch>
            <a:fillRect/>
          </a:stretch>
        </p:blipFill>
        <p:spPr>
          <a:xfrm>
            <a:off x="4191272" y="4525941"/>
            <a:ext cx="7113761" cy="1906982"/>
          </a:xfrm>
          <a:prstGeom prst="rect">
            <a:avLst/>
          </a:prstGeom>
        </p:spPr>
      </p:pic>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6265"/>
          </a:xfrm>
          <a:prstGeom prst="rect">
            <a:avLst/>
          </a:prstGeom>
          <a:noFill/>
          <a:ln>
            <a:noFill/>
          </a:ln>
        </p:spPr>
        <p:txBody>
          <a:bodyPr wrap="square" lIns="105031" tIns="52515" rIns="105031" bIns="52515">
            <a:spAutoFit/>
          </a:bodyPr>
          <a:lstStyle/>
          <a:p>
            <a:pPr algn="l" defTabSz="1130935">
              <a:spcBef>
                <a:spcPct val="20000"/>
              </a:spcBef>
              <a:buClrTx/>
              <a:buSzTx/>
              <a:buFontTx/>
            </a:pPr>
            <a:r>
              <a:rPr lang="en-US" altLang="zh-CN" sz="3200" b="1" dirty="0">
                <a:solidFill>
                  <a:prstClr val="white"/>
                </a:solidFill>
                <a:latin typeface="微软雅黑" panose="020B0503020204020204" pitchFamily="34" charset="-122"/>
                <a:ea typeface="微软雅黑" panose="020B0503020204020204" pitchFamily="34" charset="-122"/>
              </a:rPr>
              <a:t>9.1 </a:t>
            </a:r>
            <a:r>
              <a:rPr lang="en-US" altLang="zh-CN" sz="3200" b="1" dirty="0">
                <a:solidFill>
                  <a:prstClr val="white"/>
                </a:solidFill>
                <a:latin typeface="微软雅黑" panose="020B0503020204020204" pitchFamily="34" charset="-122"/>
                <a:ea typeface="微软雅黑" panose="020B0503020204020204" pitchFamily="34" charset="-122"/>
                <a:sym typeface="+mn-ea"/>
              </a:rPr>
              <a:t>CNN各网络层输出的可视化</a:t>
            </a:r>
            <a:endParaRPr lang="en-US" altLang="zh-CN" sz="3200" b="1" dirty="0">
              <a:solidFill>
                <a:prstClr val="white"/>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228600" y="1517755"/>
            <a:ext cx="11179205" cy="3816429"/>
          </a:xfrm>
          <a:prstGeom prst="rect">
            <a:avLst/>
          </a:prstGeom>
          <a:noFill/>
        </p:spPr>
        <p:txBody>
          <a:bodyPr wrap="square">
            <a:spAutoFit/>
          </a:bodyPr>
          <a:lstStyle/>
          <a:p>
            <a:r>
              <a:rPr lang="zh-CN" altLang="en-US" sz="2200" dirty="0"/>
              <a:t>横向对比我们发现，对给定的输入图像，有的卷积核（一个输出通道对应一个卷积核）可能提取不到有用的特征，如图 </a:t>
            </a:r>
            <a:r>
              <a:rPr lang="en-US" altLang="zh-CN" sz="2200" dirty="0"/>
              <a:t>9-3(c)</a:t>
            </a:r>
            <a:r>
              <a:rPr lang="zh-CN" altLang="en-US" sz="2200" dirty="0"/>
              <a:t>和图 </a:t>
            </a:r>
            <a:r>
              <a:rPr lang="en-US" altLang="zh-CN" sz="2200" dirty="0"/>
              <a:t>9-4(c)</a:t>
            </a:r>
            <a:r>
              <a:rPr lang="zh-CN" altLang="en-US" sz="2200" dirty="0"/>
              <a:t>；有的卷积核可以提取到丰富的特征信息，如图 </a:t>
            </a:r>
            <a:r>
              <a:rPr lang="en-US" altLang="zh-CN" sz="2200" dirty="0"/>
              <a:t>9-3(b)</a:t>
            </a:r>
            <a:r>
              <a:rPr lang="zh-CN" altLang="en-US" sz="2200" dirty="0"/>
              <a:t>和图 </a:t>
            </a:r>
            <a:r>
              <a:rPr lang="en-US" altLang="zh-CN" sz="2200" dirty="0"/>
              <a:t>9-3(d)</a:t>
            </a:r>
            <a:r>
              <a:rPr lang="zh-CN" altLang="en-US" sz="2200" dirty="0"/>
              <a:t>以及图 </a:t>
            </a:r>
            <a:r>
              <a:rPr lang="en-US" altLang="zh-CN" sz="2200" dirty="0"/>
              <a:t>9-4(a)</a:t>
            </a:r>
            <a:r>
              <a:rPr lang="zh-CN" altLang="en-US" sz="2200" dirty="0"/>
              <a:t>和图 </a:t>
            </a:r>
            <a:r>
              <a:rPr lang="en-US" altLang="zh-CN" sz="2200" dirty="0"/>
              <a:t>9-4(d)</a:t>
            </a:r>
            <a:r>
              <a:rPr lang="zh-CN" altLang="en-US" sz="2200" dirty="0"/>
              <a:t>等。各个通道图一般都不一样，因此输出特征图的通道数越多，则能表征和提取的图像的特征信息就更多；当然，这意味着需要训练更多的参数，需要提供更多的算力来支撑。 </a:t>
            </a:r>
          </a:p>
          <a:p>
            <a:endParaRPr lang="en-US" altLang="zh-CN" sz="2200" dirty="0"/>
          </a:p>
          <a:p>
            <a:r>
              <a:rPr lang="zh-CN" altLang="en-US" sz="2200" dirty="0"/>
              <a:t>纵向对比可以发现，低层的网络层能提取局部的纹理特征和边缘特征，如图 </a:t>
            </a:r>
            <a:r>
              <a:rPr lang="en-US" altLang="zh-CN" sz="2200" dirty="0"/>
              <a:t>9-3(b)</a:t>
            </a:r>
            <a:r>
              <a:rPr lang="zh-CN" altLang="en-US" sz="2200" dirty="0"/>
              <a:t>和图</a:t>
            </a:r>
            <a:r>
              <a:rPr lang="en-US" altLang="zh-CN" sz="2200" dirty="0"/>
              <a:t>9-3(d)</a:t>
            </a:r>
            <a:r>
              <a:rPr lang="zh-CN" altLang="en-US" sz="2200" dirty="0"/>
              <a:t>；而高层的网络层则提取抽象的全局语义特征，这种特征可能难以从视觉上看出来，如图 </a:t>
            </a:r>
            <a:r>
              <a:rPr lang="en-US" altLang="zh-CN" sz="2200" dirty="0"/>
              <a:t>9-4(a)</a:t>
            </a:r>
            <a:r>
              <a:rPr lang="zh-CN" altLang="en-US" sz="2200" dirty="0"/>
              <a:t>、图 </a:t>
            </a:r>
            <a:r>
              <a:rPr lang="en-US" altLang="zh-CN" sz="2200" dirty="0"/>
              <a:t>9-4(b)</a:t>
            </a:r>
            <a:r>
              <a:rPr lang="zh-CN" altLang="en-US" sz="2200" dirty="0"/>
              <a:t>和图 </a:t>
            </a:r>
            <a:r>
              <a:rPr lang="en-US" altLang="zh-CN" sz="2200" dirty="0"/>
              <a:t>9-4(d)</a:t>
            </a:r>
            <a:r>
              <a:rPr lang="zh-CN" altLang="en-US" sz="2200" dirty="0"/>
              <a:t>。但是，我们可以利用双三次插值方法将通道图像扩展为跟原来输入图像一样大小的图像，并将之覆盖到原来的图像上，从而观察该高层特征大致表示什么内容</a:t>
            </a: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6265"/>
          </a:xfrm>
          <a:prstGeom prst="rect">
            <a:avLst/>
          </a:prstGeom>
          <a:noFill/>
          <a:ln>
            <a:noFill/>
          </a:ln>
        </p:spPr>
        <p:txBody>
          <a:bodyPr wrap="square" lIns="105031" tIns="52515" rIns="105031" bIns="52515">
            <a:spAutoFit/>
          </a:bodyPr>
          <a:lstStyle/>
          <a:p>
            <a:pPr algn="l" defTabSz="1130935">
              <a:spcBef>
                <a:spcPct val="20000"/>
              </a:spcBef>
              <a:buClrTx/>
              <a:buSzTx/>
              <a:buFontTx/>
            </a:pPr>
            <a:r>
              <a:rPr lang="en-US" altLang="zh-CN" sz="3200" b="1" dirty="0">
                <a:solidFill>
                  <a:prstClr val="white"/>
                </a:solidFill>
                <a:latin typeface="微软雅黑" panose="020B0503020204020204" pitchFamily="34" charset="-122"/>
                <a:ea typeface="微软雅黑" panose="020B0503020204020204" pitchFamily="34" charset="-122"/>
              </a:rPr>
              <a:t>9.1 </a:t>
            </a:r>
            <a:r>
              <a:rPr lang="en-US" altLang="zh-CN" sz="3200" b="1" dirty="0">
                <a:solidFill>
                  <a:prstClr val="white"/>
                </a:solidFill>
                <a:latin typeface="微软雅黑" panose="020B0503020204020204" pitchFamily="34" charset="-122"/>
                <a:ea typeface="微软雅黑" panose="020B0503020204020204" pitchFamily="34" charset="-122"/>
                <a:sym typeface="+mn-ea"/>
              </a:rPr>
              <a:t>CNN各网络层输出的可视化</a:t>
            </a:r>
            <a:endParaRPr lang="en-US" altLang="zh-CN" sz="3200" b="1" dirty="0">
              <a:solidFill>
                <a:prstClr val="white"/>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426835" y="1400515"/>
            <a:ext cx="11338330" cy="769441"/>
          </a:xfrm>
          <a:prstGeom prst="rect">
            <a:avLst/>
          </a:prstGeom>
          <a:noFill/>
        </p:spPr>
        <p:txBody>
          <a:bodyPr wrap="square" rtlCol="0">
            <a:spAutoFit/>
          </a:bodyPr>
          <a:lstStyle/>
          <a:p>
            <a:r>
              <a:rPr lang="zh-CN" altLang="en-US" sz="2200" dirty="0"/>
              <a:t>例如，对于图 </a:t>
            </a:r>
            <a:r>
              <a:rPr lang="en-US" altLang="zh-CN" sz="2200" dirty="0"/>
              <a:t>9-4(d)</a:t>
            </a:r>
            <a:r>
              <a:rPr lang="zh-CN" altLang="en-US" sz="2200" dirty="0"/>
              <a:t>所示的通道图像，扩展后的效果如图 </a:t>
            </a:r>
            <a:r>
              <a:rPr lang="en-US" altLang="zh-CN" sz="2200" dirty="0"/>
              <a:t>9-5 </a:t>
            </a:r>
            <a:r>
              <a:rPr lang="zh-CN" altLang="en-US" sz="2200" dirty="0"/>
              <a:t>所示，之后将之覆盖到原图像上，效果如图 </a:t>
            </a:r>
            <a:r>
              <a:rPr lang="en-US" altLang="zh-CN" sz="2200" dirty="0"/>
              <a:t>9-6 </a:t>
            </a:r>
            <a:r>
              <a:rPr lang="zh-CN" altLang="en-US" sz="2200" dirty="0"/>
              <a:t>所示。</a:t>
            </a:r>
            <a:endParaRPr lang="en-US" altLang="zh-CN" sz="2200" dirty="0"/>
          </a:p>
        </p:txBody>
      </p:sp>
      <p:pic>
        <p:nvPicPr>
          <p:cNvPr id="5" name="图片 4"/>
          <p:cNvPicPr>
            <a:picLocks noChangeAspect="1"/>
          </p:cNvPicPr>
          <p:nvPr/>
        </p:nvPicPr>
        <p:blipFill>
          <a:blip r:embed="rId3"/>
          <a:stretch>
            <a:fillRect/>
          </a:stretch>
        </p:blipFill>
        <p:spPr>
          <a:xfrm>
            <a:off x="1073692" y="2612705"/>
            <a:ext cx="8405588" cy="2392887"/>
          </a:xfrm>
          <a:prstGeom prst="rect">
            <a:avLst/>
          </a:prstGeom>
        </p:spPr>
      </p:pic>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6265"/>
          </a:xfrm>
          <a:prstGeom prst="rect">
            <a:avLst/>
          </a:prstGeom>
          <a:noFill/>
          <a:ln>
            <a:noFill/>
          </a:ln>
        </p:spPr>
        <p:txBody>
          <a:bodyPr wrap="square" lIns="105031" tIns="52515" rIns="105031" bIns="52515">
            <a:spAutoFit/>
          </a:bodyPr>
          <a:lstStyle/>
          <a:p>
            <a:pPr algn="l" defTabSz="1130935">
              <a:spcBef>
                <a:spcPct val="20000"/>
              </a:spcBef>
              <a:buClrTx/>
              <a:buSzTx/>
              <a:buFontTx/>
            </a:pPr>
            <a:r>
              <a:rPr lang="en-US" altLang="zh-CN" sz="3200" b="1" dirty="0">
                <a:solidFill>
                  <a:prstClr val="white"/>
                </a:solidFill>
                <a:latin typeface="微软雅黑" panose="020B0503020204020204" pitchFamily="34" charset="-122"/>
                <a:ea typeface="微软雅黑" panose="020B0503020204020204" pitchFamily="34" charset="-122"/>
              </a:rPr>
              <a:t>9.1 </a:t>
            </a:r>
            <a:r>
              <a:rPr lang="en-US" altLang="zh-CN" sz="3200" b="1" dirty="0">
                <a:solidFill>
                  <a:prstClr val="white"/>
                </a:solidFill>
                <a:latin typeface="微软雅黑" panose="020B0503020204020204" pitchFamily="34" charset="-122"/>
                <a:ea typeface="微软雅黑" panose="020B0503020204020204" pitchFamily="34" charset="-122"/>
                <a:sym typeface="+mn-ea"/>
              </a:rPr>
              <a:t>CNN各网络层输出的可视化</a:t>
            </a:r>
            <a:endParaRPr lang="en-US" altLang="zh-CN" sz="3200" b="1" dirty="0">
              <a:solidFill>
                <a:prstClr val="white"/>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C081EE43-32AE-10D9-2BD8-FBA2C6ACD870}"/>
              </a:ext>
            </a:extLst>
          </p:cNvPr>
          <p:cNvSpPr txBox="1"/>
          <p:nvPr/>
        </p:nvSpPr>
        <p:spPr>
          <a:xfrm>
            <a:off x="3947799" y="1287236"/>
            <a:ext cx="6581117" cy="4893647"/>
          </a:xfrm>
          <a:prstGeom prst="rect">
            <a:avLst/>
          </a:prstGeom>
          <a:noFill/>
        </p:spPr>
        <p:txBody>
          <a:bodyPr wrap="square">
            <a:spAutoFit/>
          </a:bodyPr>
          <a:lstStyle/>
          <a:p>
            <a:r>
              <a:rPr lang="en-US" altLang="zh-CN" sz="1200" dirty="0">
                <a:solidFill>
                  <a:srgbClr val="00B050"/>
                </a:solidFill>
                <a:effectLst/>
                <a:latin typeface="Times New Roman" panose="02020603050405020304" pitchFamily="18" charset="0"/>
              </a:rPr>
              <a:t>out = </a:t>
            </a:r>
            <a:r>
              <a:rPr lang="en-US" altLang="zh-CN" sz="1200" dirty="0" err="1">
                <a:solidFill>
                  <a:srgbClr val="00B050"/>
                </a:solidFill>
                <a:effectLst/>
                <a:latin typeface="Times New Roman" panose="02020603050405020304" pitchFamily="18" charset="0"/>
              </a:rPr>
              <a:t>img</a:t>
            </a:r>
            <a:r>
              <a:rPr lang="en-US" altLang="zh-CN" sz="1200" dirty="0">
                <a:solidFill>
                  <a:srgbClr val="00B050"/>
                </a:solidFill>
                <a:effectLst/>
                <a:latin typeface="Times New Roman" panose="02020603050405020304" pitchFamily="18" charset="0"/>
              </a:rPr>
              <a:t> </a:t>
            </a:r>
            <a:endParaRPr lang="en-US" altLang="zh-CN" sz="1200" dirty="0">
              <a:solidFill>
                <a:srgbClr val="00B050"/>
              </a:solidFill>
            </a:endParaRPr>
          </a:p>
          <a:p>
            <a:r>
              <a:rPr lang="en-US" altLang="zh-CN" sz="1200" dirty="0">
                <a:solidFill>
                  <a:srgbClr val="00B050"/>
                </a:solidFill>
                <a:effectLst/>
                <a:latin typeface="Times New Roman" panose="02020603050405020304" pitchFamily="18" charset="0"/>
              </a:rPr>
              <a:t>for </a:t>
            </a:r>
            <a:r>
              <a:rPr lang="en-US" altLang="zh-CN" sz="1200" dirty="0" err="1">
                <a:solidFill>
                  <a:srgbClr val="00B050"/>
                </a:solidFill>
                <a:effectLst/>
                <a:latin typeface="Times New Roman" panose="02020603050405020304" pitchFamily="18" charset="0"/>
              </a:rPr>
              <a:t>k,m</a:t>
            </a:r>
            <a:r>
              <a:rPr lang="en-US" altLang="zh-CN" sz="1200" dirty="0">
                <a:solidFill>
                  <a:srgbClr val="00B050"/>
                </a:solidFill>
                <a:effectLst/>
                <a:latin typeface="Times New Roman" panose="02020603050405020304" pitchFamily="18" charset="0"/>
              </a:rPr>
              <a:t> in enumerate(</a:t>
            </a:r>
            <a:r>
              <a:rPr lang="en-US" altLang="zh-CN" sz="1200" dirty="0" err="1">
                <a:solidFill>
                  <a:srgbClr val="00B050"/>
                </a:solidFill>
                <a:effectLst/>
                <a:latin typeface="Times New Roman" panose="02020603050405020304" pitchFamily="18" charset="0"/>
              </a:rPr>
              <a:t>cnn_layers</a:t>
            </a:r>
            <a:r>
              <a:rPr lang="en-US" altLang="zh-CN" sz="1200" dirty="0">
                <a:solidFill>
                  <a:srgbClr val="00B050"/>
                </a:solidFill>
                <a:effectLst/>
                <a:latin typeface="Times New Roman" panose="02020603050405020304" pitchFamily="18" charset="0"/>
              </a:rPr>
              <a:t>): </a:t>
            </a:r>
            <a:endParaRPr lang="en-US" altLang="zh-CN" sz="1200" dirty="0">
              <a:solidFill>
                <a:srgbClr val="00B050"/>
              </a:solidFill>
            </a:endParaRPr>
          </a:p>
          <a:p>
            <a:pPr lvl="1"/>
            <a:r>
              <a:rPr lang="en-US" altLang="zh-CN" sz="1200" dirty="0">
                <a:solidFill>
                  <a:srgbClr val="00B050"/>
                </a:solidFill>
                <a:effectLst/>
                <a:latin typeface="Times New Roman" panose="02020603050405020304" pitchFamily="18" charset="0"/>
              </a:rPr>
              <a:t>out = m(out) </a:t>
            </a:r>
            <a:endParaRPr lang="en-US" altLang="zh-CN" sz="1200" dirty="0">
              <a:solidFill>
                <a:srgbClr val="00B050"/>
              </a:solidFill>
            </a:endParaRPr>
          </a:p>
          <a:p>
            <a:pPr lvl="1"/>
            <a:r>
              <a:rPr lang="en-US" altLang="zh-CN" sz="1200" dirty="0">
                <a:solidFill>
                  <a:srgbClr val="00B050"/>
                </a:solidFill>
                <a:effectLst/>
                <a:latin typeface="Times New Roman" panose="02020603050405020304" pitchFamily="18" charset="0"/>
              </a:rPr>
              <a:t>if k == 44: </a:t>
            </a:r>
            <a:endParaRPr lang="en-US" altLang="zh-CN" sz="1200" dirty="0">
              <a:solidFill>
                <a:srgbClr val="00B050"/>
              </a:solidFill>
            </a:endParaRPr>
          </a:p>
          <a:p>
            <a:pPr lvl="1"/>
            <a:r>
              <a:rPr lang="en-US" altLang="zh-CN" sz="1200" dirty="0">
                <a:solidFill>
                  <a:srgbClr val="00B050"/>
                </a:solidFill>
                <a:effectLst/>
                <a:latin typeface="Times New Roman" panose="02020603050405020304" pitchFamily="18" charset="0"/>
              </a:rPr>
              <a:t>	Img44_60 = out[0, 60] </a:t>
            </a:r>
            <a:endParaRPr lang="en-US" altLang="zh-CN" sz="1200" dirty="0">
              <a:solidFill>
                <a:srgbClr val="00B050"/>
              </a:solidFill>
            </a:endParaRPr>
          </a:p>
          <a:p>
            <a:r>
              <a:rPr lang="en-US" altLang="zh-CN" sz="1200" dirty="0">
                <a:solidFill>
                  <a:srgbClr val="00B050"/>
                </a:solidFill>
                <a:effectLst/>
                <a:latin typeface="Times New Roman" panose="02020603050405020304" pitchFamily="18" charset="0"/>
              </a:rPr>
              <a:t>#</a:t>
            </a:r>
            <a:r>
              <a:rPr lang="zh-CN" altLang="en-US" sz="1200" dirty="0">
                <a:solidFill>
                  <a:srgbClr val="00B050"/>
                </a:solidFill>
                <a:effectLst/>
                <a:latin typeface="宋体" panose="02010600030101010101" pitchFamily="2" charset="-122"/>
                <a:ea typeface="宋体" panose="02010600030101010101" pitchFamily="2" charset="-122"/>
              </a:rPr>
              <a:t>归一化到</a:t>
            </a:r>
            <a:r>
              <a:rPr lang="en-US" altLang="zh-CN" sz="1200" dirty="0">
                <a:solidFill>
                  <a:srgbClr val="00B050"/>
                </a:solidFill>
                <a:effectLst/>
                <a:latin typeface="Times New Roman" panose="02020603050405020304" pitchFamily="18" charset="0"/>
              </a:rPr>
              <a:t>[0,1] </a:t>
            </a:r>
            <a:endParaRPr lang="zh-CN" altLang="en-US" sz="1200" dirty="0">
              <a:solidFill>
                <a:srgbClr val="00B050"/>
              </a:solidFill>
            </a:endParaRPr>
          </a:p>
          <a:p>
            <a:r>
              <a:rPr lang="en-US" altLang="zh-CN" sz="1200" dirty="0">
                <a:solidFill>
                  <a:srgbClr val="00B050"/>
                </a:solidFill>
                <a:effectLst/>
                <a:latin typeface="Times New Roman" panose="02020603050405020304" pitchFamily="18" charset="0"/>
              </a:rPr>
              <a:t>img44_60 = (img44_60-img44_60.min())/(img44_60.max()-img44_60.min()) </a:t>
            </a:r>
            <a:endParaRPr lang="en-US" altLang="zh-CN" sz="1200" dirty="0">
              <a:solidFill>
                <a:srgbClr val="00B050"/>
              </a:solidFill>
            </a:endParaRPr>
          </a:p>
          <a:p>
            <a:r>
              <a:rPr lang="en-US" altLang="zh-CN" sz="1200" dirty="0">
                <a:solidFill>
                  <a:srgbClr val="00B050"/>
                </a:solidFill>
                <a:effectLst/>
                <a:latin typeface="Times New Roman" panose="02020603050405020304" pitchFamily="18" charset="0"/>
              </a:rPr>
              <a:t>img44_60 = </a:t>
            </a:r>
            <a:r>
              <a:rPr lang="en-US" altLang="zh-CN" sz="1200" dirty="0" err="1">
                <a:solidFill>
                  <a:srgbClr val="00B050"/>
                </a:solidFill>
                <a:effectLst/>
                <a:latin typeface="Times New Roman" panose="02020603050405020304" pitchFamily="18" charset="0"/>
              </a:rPr>
              <a:t>np.array</a:t>
            </a:r>
            <a:r>
              <a:rPr lang="en-US" altLang="zh-CN" sz="1200" dirty="0">
                <a:solidFill>
                  <a:srgbClr val="00B050"/>
                </a:solidFill>
                <a:effectLst/>
                <a:latin typeface="Times New Roman" panose="02020603050405020304" pitchFamily="18" charset="0"/>
              </a:rPr>
              <a:t>(img44_60.data) #</a:t>
            </a:r>
            <a:r>
              <a:rPr lang="zh-CN" altLang="en-US" sz="1200" dirty="0">
                <a:solidFill>
                  <a:srgbClr val="00B050"/>
                </a:solidFill>
                <a:effectLst/>
                <a:latin typeface="宋体" panose="02010600030101010101" pitchFamily="2" charset="-122"/>
                <a:ea typeface="宋体" panose="02010600030101010101" pitchFamily="2" charset="-122"/>
              </a:rPr>
              <a:t>转化为数组 </a:t>
            </a:r>
            <a:endParaRPr lang="zh-CN" altLang="en-US" sz="1200" dirty="0">
              <a:solidFill>
                <a:srgbClr val="00B050"/>
              </a:solidFill>
            </a:endParaRPr>
          </a:p>
          <a:p>
            <a:r>
              <a:rPr lang="en-US" altLang="zh-CN" sz="1200" dirty="0">
                <a:solidFill>
                  <a:srgbClr val="00B050"/>
                </a:solidFill>
                <a:effectLst/>
                <a:latin typeface="Times New Roman" panose="02020603050405020304" pitchFamily="18" charset="0"/>
              </a:rPr>
              <a:t>#</a:t>
            </a:r>
            <a:r>
              <a:rPr lang="zh-CN" altLang="en-US" sz="1200" dirty="0">
                <a:solidFill>
                  <a:srgbClr val="00B050"/>
                </a:solidFill>
                <a:effectLst/>
                <a:latin typeface="宋体" panose="02010600030101010101" pitchFamily="2" charset="-122"/>
                <a:ea typeface="宋体" panose="02010600030101010101" pitchFamily="2" charset="-122"/>
              </a:rPr>
              <a:t>转化为 </a:t>
            </a:r>
            <a:r>
              <a:rPr lang="en-US" altLang="zh-CN" sz="1200" dirty="0">
                <a:solidFill>
                  <a:srgbClr val="00B050"/>
                </a:solidFill>
                <a:effectLst/>
                <a:latin typeface="Times New Roman" panose="02020603050405020304" pitchFamily="18" charset="0"/>
              </a:rPr>
              <a:t>PIL </a:t>
            </a:r>
            <a:r>
              <a:rPr lang="zh-CN" altLang="en-US" sz="1200" dirty="0">
                <a:solidFill>
                  <a:srgbClr val="00B050"/>
                </a:solidFill>
                <a:effectLst/>
                <a:latin typeface="宋体" panose="02010600030101010101" pitchFamily="2" charset="-122"/>
                <a:ea typeface="宋体" panose="02010600030101010101" pitchFamily="2" charset="-122"/>
              </a:rPr>
              <a:t>格式，以准备调用 </a:t>
            </a:r>
            <a:r>
              <a:rPr lang="en-US" altLang="zh-CN" sz="1200" dirty="0">
                <a:solidFill>
                  <a:srgbClr val="00B050"/>
                </a:solidFill>
                <a:effectLst/>
                <a:latin typeface="Times New Roman" panose="02020603050405020304" pitchFamily="18" charset="0"/>
              </a:rPr>
              <a:t>resize()</a:t>
            </a:r>
            <a:r>
              <a:rPr lang="zh-CN" altLang="en-US" sz="1200" dirty="0">
                <a:solidFill>
                  <a:srgbClr val="00B050"/>
                </a:solidFill>
                <a:effectLst/>
                <a:latin typeface="宋体" panose="02010600030101010101" pitchFamily="2" charset="-122"/>
                <a:ea typeface="宋体" panose="02010600030101010101" pitchFamily="2" charset="-122"/>
              </a:rPr>
              <a:t>方法进行插值缩放 </a:t>
            </a:r>
            <a:endParaRPr lang="zh-CN" altLang="en-US" sz="1200" dirty="0">
              <a:solidFill>
                <a:srgbClr val="00B050"/>
              </a:solidFill>
            </a:endParaRPr>
          </a:p>
          <a:p>
            <a:r>
              <a:rPr lang="en-US" altLang="zh-CN" sz="1200" dirty="0">
                <a:solidFill>
                  <a:srgbClr val="00B050"/>
                </a:solidFill>
                <a:effectLst/>
                <a:latin typeface="Times New Roman" panose="02020603050405020304" pitchFamily="18" charset="0"/>
              </a:rPr>
              <a:t>img44_60 = </a:t>
            </a:r>
            <a:r>
              <a:rPr lang="en-US" altLang="zh-CN" sz="1200" dirty="0" err="1">
                <a:solidFill>
                  <a:srgbClr val="00B050"/>
                </a:solidFill>
                <a:effectLst/>
                <a:latin typeface="Times New Roman" panose="02020603050405020304" pitchFamily="18" charset="0"/>
              </a:rPr>
              <a:t>to_pil_image</a:t>
            </a:r>
            <a:r>
              <a:rPr lang="en-US" altLang="zh-CN" sz="1200" dirty="0">
                <a:solidFill>
                  <a:srgbClr val="00B050"/>
                </a:solidFill>
                <a:effectLst/>
                <a:latin typeface="Times New Roman" panose="02020603050405020304" pitchFamily="18" charset="0"/>
              </a:rPr>
              <a:t>(img44_60, mode='F') </a:t>
            </a:r>
            <a:endParaRPr lang="en-US" altLang="zh-CN" sz="1200" dirty="0">
              <a:solidFill>
                <a:srgbClr val="00B050"/>
              </a:solidFill>
            </a:endParaRPr>
          </a:p>
          <a:p>
            <a:r>
              <a:rPr lang="en-US" altLang="zh-CN" sz="1200" dirty="0" err="1">
                <a:solidFill>
                  <a:srgbClr val="00B050"/>
                </a:solidFill>
                <a:effectLst/>
                <a:latin typeface="Times New Roman" panose="02020603050405020304" pitchFamily="18" charset="0"/>
              </a:rPr>
              <a:t>h,w</a:t>
            </a:r>
            <a:r>
              <a:rPr lang="en-US" altLang="zh-CN" sz="1200" dirty="0">
                <a:solidFill>
                  <a:srgbClr val="00B050"/>
                </a:solidFill>
                <a:effectLst/>
                <a:latin typeface="Times New Roman" panose="02020603050405020304" pitchFamily="18" charset="0"/>
              </a:rPr>
              <a:t>,_ = </a:t>
            </a:r>
            <a:r>
              <a:rPr lang="en-US" altLang="zh-CN" sz="1200" dirty="0" err="1">
                <a:solidFill>
                  <a:srgbClr val="00B050"/>
                </a:solidFill>
                <a:effectLst/>
                <a:latin typeface="Times New Roman" panose="02020603050405020304" pitchFamily="18" charset="0"/>
              </a:rPr>
              <a:t>np.array</a:t>
            </a:r>
            <a:r>
              <a:rPr lang="en-US" altLang="zh-CN" sz="1200" dirty="0">
                <a:solidFill>
                  <a:srgbClr val="00B050"/>
                </a:solidFill>
                <a:effectLst/>
                <a:latin typeface="Times New Roman" panose="02020603050405020304" pitchFamily="18" charset="0"/>
              </a:rPr>
              <a:t>(</a:t>
            </a:r>
            <a:r>
              <a:rPr lang="en-US" altLang="zh-CN" sz="1200" dirty="0" err="1">
                <a:solidFill>
                  <a:srgbClr val="00B050"/>
                </a:solidFill>
                <a:effectLst/>
                <a:latin typeface="Times New Roman" panose="02020603050405020304" pitchFamily="18" charset="0"/>
              </a:rPr>
              <a:t>origin_img</a:t>
            </a:r>
            <a:r>
              <a:rPr lang="en-US" altLang="zh-CN" sz="1200" dirty="0">
                <a:solidFill>
                  <a:srgbClr val="00B050"/>
                </a:solidFill>
                <a:effectLst/>
                <a:latin typeface="Times New Roman" panose="02020603050405020304" pitchFamily="18" charset="0"/>
              </a:rPr>
              <a:t>).shape #</a:t>
            </a:r>
            <a:r>
              <a:rPr lang="zh-CN" altLang="en-US" sz="1200" dirty="0">
                <a:solidFill>
                  <a:srgbClr val="00B050"/>
                </a:solidFill>
                <a:effectLst/>
                <a:latin typeface="宋体" panose="02010600030101010101" pitchFamily="2" charset="-122"/>
                <a:ea typeface="宋体" panose="02010600030101010101" pitchFamily="2" charset="-122"/>
              </a:rPr>
              <a:t>获取原图的尺寸 </a:t>
            </a:r>
            <a:endParaRPr lang="zh-CN" altLang="en-US" sz="1200" dirty="0">
              <a:solidFill>
                <a:srgbClr val="00B050"/>
              </a:solidFill>
            </a:endParaRPr>
          </a:p>
          <a:p>
            <a:r>
              <a:rPr lang="en-US" altLang="zh-CN" sz="1200" dirty="0">
                <a:solidFill>
                  <a:srgbClr val="00B050"/>
                </a:solidFill>
                <a:effectLst/>
                <a:latin typeface="Times New Roman" panose="02020603050405020304" pitchFamily="18" charset="0"/>
              </a:rPr>
              <a:t>#</a:t>
            </a:r>
            <a:r>
              <a:rPr lang="zh-CN" altLang="en-US" sz="1200" dirty="0">
                <a:solidFill>
                  <a:srgbClr val="00B050"/>
                </a:solidFill>
                <a:effectLst/>
                <a:latin typeface="宋体" panose="02010600030101010101" pitchFamily="2" charset="-122"/>
                <a:ea typeface="宋体" panose="02010600030101010101" pitchFamily="2" charset="-122"/>
              </a:rPr>
              <a:t>通过双三次插值方法扩展为跟原图一样大小 </a:t>
            </a:r>
            <a:endParaRPr lang="zh-CN" altLang="en-US" sz="1200" dirty="0">
              <a:solidFill>
                <a:srgbClr val="00B050"/>
              </a:solidFill>
            </a:endParaRPr>
          </a:p>
          <a:p>
            <a:r>
              <a:rPr lang="en-US" altLang="zh-CN" sz="1200" dirty="0" err="1">
                <a:solidFill>
                  <a:srgbClr val="00B050"/>
                </a:solidFill>
                <a:effectLst/>
                <a:latin typeface="Times New Roman" panose="02020603050405020304" pitchFamily="18" charset="0"/>
              </a:rPr>
              <a:t>over_img</a:t>
            </a:r>
            <a:r>
              <a:rPr lang="en-US" altLang="zh-CN" sz="1200" dirty="0">
                <a:solidFill>
                  <a:srgbClr val="00B050"/>
                </a:solidFill>
                <a:effectLst/>
                <a:latin typeface="Times New Roman" panose="02020603050405020304" pitchFamily="18" charset="0"/>
              </a:rPr>
              <a:t> = img44_60.resize((</a:t>
            </a:r>
            <a:r>
              <a:rPr lang="en-US" altLang="zh-CN" sz="1200" dirty="0" err="1">
                <a:solidFill>
                  <a:srgbClr val="00B050"/>
                </a:solidFill>
                <a:effectLst/>
                <a:latin typeface="Times New Roman" panose="02020603050405020304" pitchFamily="18" charset="0"/>
              </a:rPr>
              <a:t>h,w</a:t>
            </a:r>
            <a:r>
              <a:rPr lang="en-US" altLang="zh-CN" sz="1200" dirty="0">
                <a:solidFill>
                  <a:srgbClr val="00B050"/>
                </a:solidFill>
                <a:effectLst/>
                <a:latin typeface="Times New Roman" panose="02020603050405020304" pitchFamily="18" charset="0"/>
              </a:rPr>
              <a:t>), resample=</a:t>
            </a:r>
            <a:r>
              <a:rPr lang="en-US" altLang="zh-CN" sz="1200" dirty="0" err="1">
                <a:solidFill>
                  <a:srgbClr val="00B050"/>
                </a:solidFill>
                <a:effectLst/>
                <a:latin typeface="Times New Roman" panose="02020603050405020304" pitchFamily="18" charset="0"/>
              </a:rPr>
              <a:t>Image.BICUBIC</a:t>
            </a:r>
            <a:r>
              <a:rPr lang="en-US" altLang="zh-CN" sz="1200" dirty="0">
                <a:solidFill>
                  <a:srgbClr val="00B050"/>
                </a:solidFill>
                <a:effectLst/>
                <a:latin typeface="Times New Roman" panose="02020603050405020304" pitchFamily="18" charset="0"/>
              </a:rPr>
              <a:t>) </a:t>
            </a:r>
            <a:endParaRPr lang="en-US" altLang="zh-CN" sz="1200" dirty="0">
              <a:solidFill>
                <a:srgbClr val="00B050"/>
              </a:solidFill>
            </a:endParaRPr>
          </a:p>
          <a:p>
            <a:r>
              <a:rPr lang="en-US" altLang="zh-CN" sz="1200" dirty="0" err="1">
                <a:solidFill>
                  <a:srgbClr val="00B050"/>
                </a:solidFill>
                <a:effectLst/>
                <a:latin typeface="Times New Roman" panose="02020603050405020304" pitchFamily="18" charset="0"/>
              </a:rPr>
              <a:t>over_img</a:t>
            </a:r>
            <a:r>
              <a:rPr lang="en-US" altLang="zh-CN" sz="1200" dirty="0">
                <a:solidFill>
                  <a:srgbClr val="00B050"/>
                </a:solidFill>
                <a:effectLst/>
                <a:latin typeface="Times New Roman" panose="02020603050405020304" pitchFamily="18" charset="0"/>
              </a:rPr>
              <a:t> = </a:t>
            </a:r>
            <a:r>
              <a:rPr lang="en-US" altLang="zh-CN" sz="1200" dirty="0" err="1">
                <a:solidFill>
                  <a:srgbClr val="00B050"/>
                </a:solidFill>
                <a:effectLst/>
                <a:latin typeface="Times New Roman" panose="02020603050405020304" pitchFamily="18" charset="0"/>
              </a:rPr>
              <a:t>np.array</a:t>
            </a:r>
            <a:r>
              <a:rPr lang="en-US" altLang="zh-CN" sz="1200" dirty="0">
                <a:solidFill>
                  <a:srgbClr val="00B050"/>
                </a:solidFill>
                <a:effectLst/>
                <a:latin typeface="Times New Roman" panose="02020603050405020304" pitchFamily="18" charset="0"/>
              </a:rPr>
              <a:t>(</a:t>
            </a:r>
            <a:r>
              <a:rPr lang="en-US" altLang="zh-CN" sz="1200" dirty="0" err="1">
                <a:solidFill>
                  <a:srgbClr val="00B050"/>
                </a:solidFill>
                <a:effectLst/>
                <a:latin typeface="Times New Roman" panose="02020603050405020304" pitchFamily="18" charset="0"/>
              </a:rPr>
              <a:t>over_img</a:t>
            </a:r>
            <a:r>
              <a:rPr lang="en-US" altLang="zh-CN" sz="1200" dirty="0">
                <a:solidFill>
                  <a:srgbClr val="00B050"/>
                </a:solidFill>
                <a:effectLst/>
                <a:latin typeface="Times New Roman" panose="02020603050405020304" pitchFamily="18" charset="0"/>
              </a:rPr>
              <a:t>)*255 </a:t>
            </a:r>
            <a:endParaRPr lang="en-US" altLang="zh-CN" sz="1200" dirty="0">
              <a:solidFill>
                <a:srgbClr val="00B050"/>
              </a:solidFill>
            </a:endParaRPr>
          </a:p>
          <a:p>
            <a:r>
              <a:rPr lang="en-US" altLang="zh-CN" sz="1200" dirty="0" err="1">
                <a:solidFill>
                  <a:srgbClr val="00B050"/>
                </a:solidFill>
                <a:effectLst/>
                <a:latin typeface="Times New Roman" panose="02020603050405020304" pitchFamily="18" charset="0"/>
              </a:rPr>
              <a:t>over_img</a:t>
            </a:r>
            <a:r>
              <a:rPr lang="en-US" altLang="zh-CN" sz="1200" dirty="0">
                <a:solidFill>
                  <a:srgbClr val="00B050"/>
                </a:solidFill>
                <a:effectLst/>
                <a:latin typeface="Times New Roman" panose="02020603050405020304" pitchFamily="18" charset="0"/>
              </a:rPr>
              <a:t> = </a:t>
            </a:r>
            <a:r>
              <a:rPr lang="en-US" altLang="zh-CN" sz="1200" dirty="0" err="1">
                <a:solidFill>
                  <a:srgbClr val="00B050"/>
                </a:solidFill>
                <a:effectLst/>
                <a:latin typeface="Times New Roman" panose="02020603050405020304" pitchFamily="18" charset="0"/>
              </a:rPr>
              <a:t>over_img.astype</a:t>
            </a:r>
            <a:r>
              <a:rPr lang="en-US" altLang="zh-CN" sz="1200" dirty="0">
                <a:solidFill>
                  <a:srgbClr val="00B050"/>
                </a:solidFill>
                <a:effectLst/>
                <a:latin typeface="Times New Roman" panose="02020603050405020304" pitchFamily="18" charset="0"/>
              </a:rPr>
              <a:t>(np.uint8) #</a:t>
            </a:r>
            <a:r>
              <a:rPr lang="zh-CN" altLang="en-US" sz="1200" dirty="0">
                <a:solidFill>
                  <a:srgbClr val="00B050"/>
                </a:solidFill>
                <a:effectLst/>
                <a:latin typeface="宋体" panose="02010600030101010101" pitchFamily="2" charset="-122"/>
                <a:ea typeface="宋体" panose="02010600030101010101" pitchFamily="2" charset="-122"/>
              </a:rPr>
              <a:t>归一化到</a:t>
            </a:r>
            <a:r>
              <a:rPr lang="en-US" altLang="zh-CN" sz="1200" dirty="0">
                <a:solidFill>
                  <a:srgbClr val="00B050"/>
                </a:solidFill>
                <a:effectLst/>
                <a:latin typeface="Times New Roman" panose="02020603050405020304" pitchFamily="18" charset="0"/>
              </a:rPr>
              <a:t>[0,255]</a:t>
            </a:r>
            <a:r>
              <a:rPr lang="zh-CN" altLang="en-US" sz="1200" dirty="0">
                <a:solidFill>
                  <a:srgbClr val="00B050"/>
                </a:solidFill>
                <a:effectLst/>
                <a:latin typeface="宋体" panose="02010600030101010101" pitchFamily="2" charset="-122"/>
                <a:ea typeface="宋体" panose="02010600030101010101" pitchFamily="2" charset="-122"/>
              </a:rPr>
              <a:t>范围内 </a:t>
            </a:r>
            <a:endParaRPr lang="zh-CN" altLang="en-US" sz="1200" dirty="0">
              <a:solidFill>
                <a:srgbClr val="00B050"/>
              </a:solidFill>
            </a:endParaRPr>
          </a:p>
          <a:p>
            <a:r>
              <a:rPr lang="en-US" altLang="zh-CN" sz="1200" dirty="0" err="1">
                <a:solidFill>
                  <a:srgbClr val="00B050"/>
                </a:solidFill>
                <a:effectLst/>
                <a:latin typeface="Times New Roman" panose="02020603050405020304" pitchFamily="18" charset="0"/>
              </a:rPr>
              <a:t>cmap</a:t>
            </a:r>
            <a:r>
              <a:rPr lang="en-US" altLang="zh-CN" sz="1200" dirty="0">
                <a:solidFill>
                  <a:srgbClr val="00B050"/>
                </a:solidFill>
                <a:effectLst/>
                <a:latin typeface="Times New Roman" panose="02020603050405020304" pitchFamily="18" charset="0"/>
              </a:rPr>
              <a:t> = </a:t>
            </a:r>
            <a:r>
              <a:rPr lang="en-US" altLang="zh-CN" sz="1200" dirty="0" err="1">
                <a:solidFill>
                  <a:srgbClr val="00B050"/>
                </a:solidFill>
                <a:effectLst/>
                <a:latin typeface="Times New Roman" panose="02020603050405020304" pitchFamily="18" charset="0"/>
              </a:rPr>
              <a:t>cm.get_cmap</a:t>
            </a:r>
            <a:r>
              <a:rPr lang="en-US" altLang="zh-CN" sz="1200" dirty="0">
                <a:solidFill>
                  <a:srgbClr val="00B050"/>
                </a:solidFill>
                <a:effectLst/>
                <a:latin typeface="Times New Roman" panose="02020603050405020304" pitchFamily="18" charset="0"/>
              </a:rPr>
              <a:t>('jet') </a:t>
            </a:r>
            <a:endParaRPr lang="en-US" altLang="zh-CN" sz="1200" dirty="0">
              <a:solidFill>
                <a:srgbClr val="00B050"/>
              </a:solidFill>
            </a:endParaRPr>
          </a:p>
          <a:p>
            <a:r>
              <a:rPr lang="en-US" altLang="zh-CN" sz="1200" dirty="0" err="1">
                <a:solidFill>
                  <a:srgbClr val="00B050"/>
                </a:solidFill>
                <a:effectLst/>
                <a:latin typeface="Times New Roman" panose="02020603050405020304" pitchFamily="18" charset="0"/>
              </a:rPr>
              <a:t>over_img</a:t>
            </a:r>
            <a:r>
              <a:rPr lang="en-US" altLang="zh-CN" sz="1200" dirty="0">
                <a:solidFill>
                  <a:srgbClr val="00B050"/>
                </a:solidFill>
                <a:effectLst/>
                <a:latin typeface="Times New Roman" panose="02020603050405020304" pitchFamily="18" charset="0"/>
              </a:rPr>
              <a:t> = </a:t>
            </a:r>
            <a:r>
              <a:rPr lang="en-US" altLang="zh-CN" sz="1200" dirty="0" err="1">
                <a:solidFill>
                  <a:srgbClr val="00B050"/>
                </a:solidFill>
                <a:effectLst/>
                <a:latin typeface="Times New Roman" panose="02020603050405020304" pitchFamily="18" charset="0"/>
              </a:rPr>
              <a:t>cmap</a:t>
            </a:r>
            <a:r>
              <a:rPr lang="en-US" altLang="zh-CN" sz="1200" dirty="0">
                <a:solidFill>
                  <a:srgbClr val="00B050"/>
                </a:solidFill>
                <a:effectLst/>
                <a:latin typeface="Times New Roman" panose="02020603050405020304" pitchFamily="18" charset="0"/>
              </a:rPr>
              <a:t>(</a:t>
            </a:r>
            <a:r>
              <a:rPr lang="en-US" altLang="zh-CN" sz="1200" dirty="0" err="1">
                <a:solidFill>
                  <a:srgbClr val="00B050"/>
                </a:solidFill>
                <a:effectLst/>
                <a:latin typeface="Times New Roman" panose="02020603050405020304" pitchFamily="18" charset="0"/>
              </a:rPr>
              <a:t>over_img</a:t>
            </a:r>
            <a:r>
              <a:rPr lang="en-US" altLang="zh-CN" sz="1200" dirty="0">
                <a:solidFill>
                  <a:srgbClr val="00B050"/>
                </a:solidFill>
                <a:effectLst/>
                <a:latin typeface="Times New Roman" panose="02020603050405020304" pitchFamily="18" charset="0"/>
              </a:rPr>
              <a:t>)[:, :, 1:] #</a:t>
            </a:r>
            <a:r>
              <a:rPr lang="zh-CN" altLang="en-US" sz="1200" dirty="0">
                <a:solidFill>
                  <a:srgbClr val="00B050"/>
                </a:solidFill>
                <a:effectLst/>
                <a:latin typeface="宋体" panose="02010600030101010101" pitchFamily="2" charset="-122"/>
                <a:ea typeface="宋体" panose="02010600030101010101" pitchFamily="2" charset="-122"/>
              </a:rPr>
              <a:t>使用调色板 </a:t>
            </a:r>
            <a:endParaRPr lang="zh-CN" altLang="en-US" sz="1200" dirty="0">
              <a:solidFill>
                <a:srgbClr val="00B050"/>
              </a:solidFill>
            </a:endParaRPr>
          </a:p>
          <a:p>
            <a:r>
              <a:rPr lang="en-US" altLang="zh-CN" sz="1200" dirty="0" err="1">
                <a:solidFill>
                  <a:srgbClr val="00B050"/>
                </a:solidFill>
                <a:effectLst/>
                <a:latin typeface="Times New Roman" panose="02020603050405020304" pitchFamily="18" charset="0"/>
              </a:rPr>
              <a:t>over_img</a:t>
            </a:r>
            <a:r>
              <a:rPr lang="en-US" altLang="zh-CN" sz="1200" dirty="0">
                <a:solidFill>
                  <a:srgbClr val="00B050"/>
                </a:solidFill>
                <a:effectLst/>
                <a:latin typeface="Times New Roman" panose="02020603050405020304" pitchFamily="18" charset="0"/>
              </a:rPr>
              <a:t> = (255*</a:t>
            </a:r>
            <a:r>
              <a:rPr lang="en-US" altLang="zh-CN" sz="1200" dirty="0" err="1">
                <a:solidFill>
                  <a:srgbClr val="00B050"/>
                </a:solidFill>
                <a:effectLst/>
                <a:latin typeface="Times New Roman" panose="02020603050405020304" pitchFamily="18" charset="0"/>
              </a:rPr>
              <a:t>over_img</a:t>
            </a:r>
            <a:r>
              <a:rPr lang="en-US" altLang="zh-CN" sz="1200" dirty="0">
                <a:solidFill>
                  <a:srgbClr val="00B050"/>
                </a:solidFill>
                <a:effectLst/>
                <a:latin typeface="Times New Roman" panose="02020603050405020304" pitchFamily="18" charset="0"/>
              </a:rPr>
              <a:t>).</a:t>
            </a:r>
            <a:r>
              <a:rPr lang="en-US" altLang="zh-CN" sz="1200" dirty="0" err="1">
                <a:solidFill>
                  <a:srgbClr val="00B050"/>
                </a:solidFill>
                <a:effectLst/>
                <a:latin typeface="Times New Roman" panose="02020603050405020304" pitchFamily="18" charset="0"/>
              </a:rPr>
              <a:t>astype</a:t>
            </a:r>
            <a:r>
              <a:rPr lang="en-US" altLang="zh-CN" sz="1200" dirty="0">
                <a:solidFill>
                  <a:srgbClr val="00B050"/>
                </a:solidFill>
                <a:effectLst/>
                <a:latin typeface="Times New Roman" panose="02020603050405020304" pitchFamily="18" charset="0"/>
              </a:rPr>
              <a:t>(np.uint8) #over_img </a:t>
            </a:r>
            <a:r>
              <a:rPr lang="zh-CN" altLang="en-US" sz="1200" dirty="0">
                <a:solidFill>
                  <a:srgbClr val="00B050"/>
                </a:solidFill>
                <a:effectLst/>
                <a:latin typeface="宋体" panose="02010600030101010101" pitchFamily="2" charset="-122"/>
                <a:ea typeface="宋体" panose="02010600030101010101" pitchFamily="2" charset="-122"/>
              </a:rPr>
              <a:t>为数组类型 </a:t>
            </a:r>
            <a:endParaRPr lang="zh-CN" altLang="en-US" sz="1200" dirty="0">
              <a:solidFill>
                <a:srgbClr val="00B050"/>
              </a:solidFill>
            </a:endParaRPr>
          </a:p>
          <a:p>
            <a:r>
              <a:rPr lang="en-US" altLang="zh-CN" sz="1200" dirty="0" err="1">
                <a:solidFill>
                  <a:srgbClr val="00B050"/>
                </a:solidFill>
                <a:effectLst/>
                <a:latin typeface="Times New Roman" panose="02020603050405020304" pitchFamily="18" charset="0"/>
              </a:rPr>
              <a:t>origin_img</a:t>
            </a:r>
            <a:r>
              <a:rPr lang="en-US" altLang="zh-CN" sz="1200" dirty="0">
                <a:solidFill>
                  <a:srgbClr val="00B050"/>
                </a:solidFill>
                <a:effectLst/>
                <a:latin typeface="Times New Roman" panose="02020603050405020304" pitchFamily="18" charset="0"/>
              </a:rPr>
              <a:t> = </a:t>
            </a:r>
            <a:r>
              <a:rPr lang="en-US" altLang="zh-CN" sz="1200" dirty="0" err="1">
                <a:solidFill>
                  <a:srgbClr val="00B050"/>
                </a:solidFill>
                <a:effectLst/>
                <a:latin typeface="Times New Roman" panose="02020603050405020304" pitchFamily="18" charset="0"/>
              </a:rPr>
              <a:t>np.array</a:t>
            </a:r>
            <a:r>
              <a:rPr lang="en-US" altLang="zh-CN" sz="1200" dirty="0">
                <a:solidFill>
                  <a:srgbClr val="00B050"/>
                </a:solidFill>
                <a:effectLst/>
                <a:latin typeface="Times New Roman" panose="02020603050405020304" pitchFamily="18" charset="0"/>
              </a:rPr>
              <a:t>(</a:t>
            </a:r>
            <a:r>
              <a:rPr lang="en-US" altLang="zh-CN" sz="1200" dirty="0" err="1">
                <a:solidFill>
                  <a:srgbClr val="00B050"/>
                </a:solidFill>
                <a:effectLst/>
                <a:latin typeface="Times New Roman" panose="02020603050405020304" pitchFamily="18" charset="0"/>
              </a:rPr>
              <a:t>origin_img</a:t>
            </a:r>
            <a:r>
              <a:rPr lang="en-US" altLang="zh-CN" sz="1200" dirty="0">
                <a:solidFill>
                  <a:srgbClr val="00B050"/>
                </a:solidFill>
                <a:effectLst/>
                <a:latin typeface="Times New Roman" panose="02020603050405020304" pitchFamily="18" charset="0"/>
              </a:rPr>
              <a:t>) </a:t>
            </a:r>
            <a:endParaRPr lang="en-US" altLang="zh-CN" sz="1200" dirty="0">
              <a:solidFill>
                <a:srgbClr val="00B050"/>
              </a:solidFill>
            </a:endParaRPr>
          </a:p>
          <a:p>
            <a:r>
              <a:rPr lang="en-US" altLang="zh-CN" sz="1200" dirty="0">
                <a:solidFill>
                  <a:srgbClr val="00B050"/>
                </a:solidFill>
                <a:effectLst/>
                <a:latin typeface="Times New Roman" panose="02020603050405020304" pitchFamily="18" charset="0"/>
              </a:rPr>
              <a:t>a = 0.7 </a:t>
            </a:r>
            <a:endParaRPr lang="en-US" altLang="zh-CN" sz="1200" dirty="0">
              <a:solidFill>
                <a:srgbClr val="00B050"/>
              </a:solidFill>
            </a:endParaRPr>
          </a:p>
          <a:p>
            <a:r>
              <a:rPr lang="en-US" altLang="zh-CN" sz="1200" dirty="0">
                <a:solidFill>
                  <a:srgbClr val="00B050"/>
                </a:solidFill>
                <a:effectLst/>
                <a:latin typeface="Times New Roman" panose="02020603050405020304" pitchFamily="18" charset="0"/>
              </a:rPr>
              <a:t>#</a:t>
            </a:r>
            <a:r>
              <a:rPr lang="zh-CN" altLang="en-US" sz="1200" dirty="0">
                <a:solidFill>
                  <a:srgbClr val="00B050"/>
                </a:solidFill>
                <a:effectLst/>
                <a:latin typeface="宋体" panose="02010600030101010101" pitchFamily="2" charset="-122"/>
                <a:ea typeface="宋体" panose="02010600030101010101" pitchFamily="2" charset="-122"/>
              </a:rPr>
              <a:t>融合两张图片 </a:t>
            </a:r>
            <a:endParaRPr lang="zh-CN" altLang="en-US" sz="1200" dirty="0">
              <a:solidFill>
                <a:srgbClr val="00B050"/>
              </a:solidFill>
            </a:endParaRPr>
          </a:p>
          <a:p>
            <a:r>
              <a:rPr lang="en-US" altLang="zh-CN" sz="1200" dirty="0" err="1">
                <a:solidFill>
                  <a:srgbClr val="00B050"/>
                </a:solidFill>
                <a:effectLst/>
                <a:latin typeface="Times New Roman" panose="02020603050405020304" pitchFamily="18" charset="0"/>
              </a:rPr>
              <a:t>origin_over_img</a:t>
            </a:r>
            <a:r>
              <a:rPr lang="en-US" altLang="zh-CN" sz="1200" dirty="0">
                <a:solidFill>
                  <a:srgbClr val="00B050"/>
                </a:solidFill>
                <a:effectLst/>
                <a:latin typeface="Times New Roman" panose="02020603050405020304" pitchFamily="18" charset="0"/>
              </a:rPr>
              <a:t> = </a:t>
            </a:r>
            <a:r>
              <a:rPr lang="en-US" altLang="zh-CN" sz="1200" dirty="0" err="1">
                <a:solidFill>
                  <a:srgbClr val="00B050"/>
                </a:solidFill>
                <a:effectLst/>
                <a:latin typeface="Times New Roman" panose="02020603050405020304" pitchFamily="18" charset="0"/>
              </a:rPr>
              <a:t>Image.fromarray</a:t>
            </a:r>
            <a:r>
              <a:rPr lang="en-US" altLang="zh-CN" sz="1200" dirty="0">
                <a:solidFill>
                  <a:srgbClr val="00B050"/>
                </a:solidFill>
                <a:effectLst/>
                <a:latin typeface="Times New Roman" panose="02020603050405020304" pitchFamily="18" charset="0"/>
              </a:rPr>
              <a:t>((a * </a:t>
            </a:r>
            <a:r>
              <a:rPr lang="en-US" altLang="zh-CN" sz="1200" dirty="0" err="1">
                <a:solidFill>
                  <a:srgbClr val="00B050"/>
                </a:solidFill>
                <a:effectLst/>
                <a:latin typeface="Times New Roman" panose="02020603050405020304" pitchFamily="18" charset="0"/>
              </a:rPr>
              <a:t>origin_img</a:t>
            </a:r>
            <a:r>
              <a:rPr lang="en-US" altLang="zh-CN" sz="1200" dirty="0">
                <a:solidFill>
                  <a:srgbClr val="00B050"/>
                </a:solidFill>
                <a:effectLst/>
                <a:latin typeface="Times New Roman" panose="02020603050405020304" pitchFamily="18" charset="0"/>
              </a:rPr>
              <a:t> + (1 - a) * </a:t>
            </a:r>
            <a:r>
              <a:rPr lang="en-US" altLang="zh-CN" sz="1200" dirty="0" err="1">
                <a:solidFill>
                  <a:srgbClr val="00B050"/>
                </a:solidFill>
                <a:effectLst/>
                <a:latin typeface="Times New Roman" panose="02020603050405020304" pitchFamily="18" charset="0"/>
              </a:rPr>
              <a:t>over_img</a:t>
            </a:r>
            <a:r>
              <a:rPr lang="en-US" altLang="zh-CN" sz="1200" dirty="0">
                <a:solidFill>
                  <a:srgbClr val="00B050"/>
                </a:solidFill>
                <a:effectLst/>
                <a:latin typeface="Times New Roman" panose="02020603050405020304" pitchFamily="18" charset="0"/>
              </a:rPr>
              <a:t>).</a:t>
            </a:r>
            <a:r>
              <a:rPr lang="en-US" altLang="zh-CN" sz="1200" dirty="0" err="1">
                <a:solidFill>
                  <a:srgbClr val="00B050"/>
                </a:solidFill>
                <a:effectLst/>
                <a:latin typeface="Times New Roman" panose="02020603050405020304" pitchFamily="18" charset="0"/>
              </a:rPr>
              <a:t>astype</a:t>
            </a:r>
            <a:r>
              <a:rPr lang="en-US" altLang="zh-CN" sz="1200" dirty="0">
                <a:solidFill>
                  <a:srgbClr val="00B050"/>
                </a:solidFill>
                <a:effectLst/>
                <a:latin typeface="Times New Roman" panose="02020603050405020304" pitchFamily="18" charset="0"/>
              </a:rPr>
              <a:t>(np.uint8)) </a:t>
            </a:r>
            <a:endParaRPr lang="en-US" altLang="zh-CN" sz="1200" dirty="0">
              <a:solidFill>
                <a:srgbClr val="00B050"/>
              </a:solidFill>
            </a:endParaRPr>
          </a:p>
          <a:p>
            <a:r>
              <a:rPr lang="en-US" altLang="zh-CN" sz="1200" dirty="0" err="1">
                <a:solidFill>
                  <a:srgbClr val="00B050"/>
                </a:solidFill>
                <a:effectLst/>
                <a:latin typeface="Times New Roman" panose="02020603050405020304" pitchFamily="18" charset="0"/>
              </a:rPr>
              <a:t>plt.imshow</a:t>
            </a:r>
            <a:r>
              <a:rPr lang="en-US" altLang="zh-CN" sz="1200" dirty="0">
                <a:solidFill>
                  <a:srgbClr val="00B050"/>
                </a:solidFill>
                <a:effectLst/>
                <a:latin typeface="Times New Roman" panose="02020603050405020304" pitchFamily="18" charset="0"/>
              </a:rPr>
              <a:t>(</a:t>
            </a:r>
            <a:r>
              <a:rPr lang="en-US" altLang="zh-CN" sz="1200" dirty="0" err="1">
                <a:solidFill>
                  <a:srgbClr val="00B050"/>
                </a:solidFill>
                <a:effectLst/>
                <a:latin typeface="Times New Roman" panose="02020603050405020304" pitchFamily="18" charset="0"/>
              </a:rPr>
              <a:t>over_img</a:t>
            </a:r>
            <a:r>
              <a:rPr lang="en-US" altLang="zh-CN" sz="1200" dirty="0">
                <a:solidFill>
                  <a:srgbClr val="00B050"/>
                </a:solidFill>
                <a:effectLst/>
                <a:latin typeface="Times New Roman" panose="02020603050405020304" pitchFamily="18" charset="0"/>
              </a:rPr>
              <a:t> ) #</a:t>
            </a:r>
            <a:r>
              <a:rPr lang="zh-CN" altLang="en-US" sz="1200" dirty="0">
                <a:solidFill>
                  <a:srgbClr val="00B050"/>
                </a:solidFill>
                <a:effectLst/>
                <a:latin typeface="宋体" panose="02010600030101010101" pitchFamily="2" charset="-122"/>
                <a:ea typeface="宋体" panose="02010600030101010101" pitchFamily="2" charset="-122"/>
              </a:rPr>
              <a:t>显示扩展后的通道图像</a:t>
            </a:r>
            <a:endParaRPr lang="en-US" altLang="zh-CN" sz="1200" dirty="0">
              <a:solidFill>
                <a:srgbClr val="00B050"/>
              </a:solidFill>
              <a:effectLst/>
              <a:latin typeface="宋体" panose="02010600030101010101" pitchFamily="2" charset="-122"/>
              <a:ea typeface="宋体" panose="02010600030101010101" pitchFamily="2" charset="-122"/>
            </a:endParaRPr>
          </a:p>
          <a:p>
            <a:r>
              <a:rPr lang="en-US" altLang="zh-CN" sz="1200" dirty="0" err="1">
                <a:solidFill>
                  <a:srgbClr val="00B050"/>
                </a:solidFill>
                <a:latin typeface="Times New Roman" panose="02020603050405020304" pitchFamily="18" charset="0"/>
              </a:rPr>
              <a:t>plt.show</a:t>
            </a:r>
            <a:r>
              <a:rPr lang="en-US" altLang="zh-CN" sz="1200" dirty="0">
                <a:solidFill>
                  <a:srgbClr val="00B050"/>
                </a:solidFill>
                <a:latin typeface="Times New Roman" panose="02020603050405020304" pitchFamily="18" charset="0"/>
              </a:rPr>
              <a:t>() </a:t>
            </a:r>
          </a:p>
          <a:p>
            <a:r>
              <a:rPr lang="en-US" altLang="zh-CN" sz="1200" dirty="0" err="1">
                <a:solidFill>
                  <a:srgbClr val="00B050"/>
                </a:solidFill>
                <a:latin typeface="Times New Roman" panose="02020603050405020304" pitchFamily="18" charset="0"/>
              </a:rPr>
              <a:t>plt.imshow</a:t>
            </a:r>
            <a:r>
              <a:rPr lang="en-US" altLang="zh-CN" sz="1200" dirty="0">
                <a:solidFill>
                  <a:srgbClr val="00B050"/>
                </a:solidFill>
                <a:latin typeface="Times New Roman" panose="02020603050405020304" pitchFamily="18" charset="0"/>
              </a:rPr>
              <a:t>(</a:t>
            </a:r>
            <a:r>
              <a:rPr lang="en-US" altLang="zh-CN" sz="1200" dirty="0" err="1">
                <a:solidFill>
                  <a:srgbClr val="00B050"/>
                </a:solidFill>
                <a:latin typeface="Times New Roman" panose="02020603050405020304" pitchFamily="18" charset="0"/>
              </a:rPr>
              <a:t>origin_over_img</a:t>
            </a:r>
            <a:r>
              <a:rPr lang="en-US" altLang="zh-CN" sz="1200" dirty="0">
                <a:solidFill>
                  <a:srgbClr val="00B050"/>
                </a:solidFill>
                <a:latin typeface="Times New Roman" panose="02020603050405020304" pitchFamily="18" charset="0"/>
              </a:rPr>
              <a:t> ) #</a:t>
            </a:r>
            <a:r>
              <a:rPr lang="zh-CN" altLang="en-US" sz="1200" dirty="0">
                <a:solidFill>
                  <a:srgbClr val="00B050"/>
                </a:solidFill>
                <a:latin typeface="Times New Roman" panose="02020603050405020304" pitchFamily="18" charset="0"/>
              </a:rPr>
              <a:t>显示融合后的图像 </a:t>
            </a:r>
          </a:p>
          <a:p>
            <a:r>
              <a:rPr lang="en-US" altLang="zh-CN" sz="1200" dirty="0" err="1">
                <a:solidFill>
                  <a:srgbClr val="00B050"/>
                </a:solidFill>
                <a:latin typeface="Times New Roman" panose="02020603050405020304" pitchFamily="18" charset="0"/>
              </a:rPr>
              <a:t>plt.show</a:t>
            </a:r>
            <a:r>
              <a:rPr lang="en-US" altLang="zh-CN" sz="1200" dirty="0">
                <a:solidFill>
                  <a:srgbClr val="00B050"/>
                </a:solidFill>
                <a:latin typeface="Times New Roman" panose="02020603050405020304" pitchFamily="18" charset="0"/>
              </a:rPr>
              <a:t>() </a:t>
            </a:r>
            <a:endParaRPr lang="zh-CN" altLang="en-US" sz="1200" dirty="0">
              <a:solidFill>
                <a:srgbClr val="00B050"/>
              </a:solidFill>
              <a:latin typeface="Times New Roman" panose="02020603050405020304" pitchFamily="18" charset="0"/>
            </a:endParaRPr>
          </a:p>
        </p:txBody>
      </p:sp>
      <p:sp>
        <p:nvSpPr>
          <p:cNvPr id="6" name="文本框 5">
            <a:extLst>
              <a:ext uri="{FF2B5EF4-FFF2-40B4-BE49-F238E27FC236}">
                <a16:creationId xmlns:a16="http://schemas.microsoft.com/office/drawing/2014/main" id="{48BD8650-CA51-C692-3B83-7A7F79AAE4B8}"/>
              </a:ext>
            </a:extLst>
          </p:cNvPr>
          <p:cNvSpPr txBox="1"/>
          <p:nvPr/>
        </p:nvSpPr>
        <p:spPr>
          <a:xfrm>
            <a:off x="421689" y="1810661"/>
            <a:ext cx="3013970" cy="2123658"/>
          </a:xfrm>
          <a:prstGeom prst="rect">
            <a:avLst/>
          </a:prstGeom>
          <a:noFill/>
        </p:spPr>
        <p:txBody>
          <a:bodyPr wrap="square">
            <a:spAutoFit/>
          </a:bodyPr>
          <a:lstStyle/>
          <a:p>
            <a:r>
              <a:rPr lang="zh-CN" altLang="en-US" sz="2200" dirty="0"/>
              <a:t>例如，对于图 </a:t>
            </a:r>
            <a:r>
              <a:rPr lang="en-US" altLang="zh-CN" sz="2200" dirty="0"/>
              <a:t>9-4(d)</a:t>
            </a:r>
            <a:r>
              <a:rPr lang="zh-CN" altLang="en-US" sz="2200" dirty="0"/>
              <a:t>所示的通道图像，扩展后的效果如图 </a:t>
            </a:r>
            <a:r>
              <a:rPr lang="en-US" altLang="zh-CN" sz="2200" dirty="0"/>
              <a:t>9-5 </a:t>
            </a:r>
            <a:r>
              <a:rPr lang="zh-CN" altLang="en-US" sz="2200" dirty="0"/>
              <a:t>所示，之后将之覆盖到原图像上，效果如图 </a:t>
            </a:r>
            <a:r>
              <a:rPr lang="en-US" altLang="zh-CN" sz="2200" dirty="0"/>
              <a:t>9-6 </a:t>
            </a:r>
            <a:r>
              <a:rPr lang="zh-CN" altLang="en-US" sz="2200" dirty="0"/>
              <a:t>所示。主要实现代码如右：</a:t>
            </a: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6265"/>
          </a:xfrm>
          <a:prstGeom prst="rect">
            <a:avLst/>
          </a:prstGeom>
          <a:noFill/>
          <a:ln>
            <a:noFill/>
          </a:ln>
        </p:spPr>
        <p:txBody>
          <a:bodyPr wrap="square" lIns="105031" tIns="52515" rIns="105031" bIns="52515">
            <a:spAutoFit/>
          </a:bodyPr>
          <a:lstStyle/>
          <a:p>
            <a:pPr algn="l" defTabSz="1130935">
              <a:spcBef>
                <a:spcPct val="20000"/>
              </a:spcBef>
              <a:buClrTx/>
              <a:buSzTx/>
              <a:buFontTx/>
            </a:pPr>
            <a:r>
              <a:rPr lang="en-US" altLang="zh-CN" sz="3200" b="1" dirty="0">
                <a:solidFill>
                  <a:prstClr val="white"/>
                </a:solidFill>
                <a:latin typeface="微软雅黑" panose="020B0503020204020204" pitchFamily="34" charset="-122"/>
                <a:ea typeface="微软雅黑" panose="020B0503020204020204" pitchFamily="34" charset="-122"/>
              </a:rPr>
              <a:t>9.1 </a:t>
            </a:r>
            <a:r>
              <a:rPr lang="en-US" altLang="zh-CN" sz="3200" b="1" dirty="0">
                <a:solidFill>
                  <a:prstClr val="white"/>
                </a:solidFill>
                <a:latin typeface="微软雅黑" panose="020B0503020204020204" pitchFamily="34" charset="-122"/>
                <a:ea typeface="微软雅黑" panose="020B0503020204020204" pitchFamily="34" charset="-122"/>
                <a:sym typeface="+mn-ea"/>
              </a:rPr>
              <a:t>CNN各网络层输出的可视化</a:t>
            </a:r>
            <a:endParaRPr lang="en-US" altLang="zh-CN" sz="3200" b="1" dirty="0">
              <a:solidFill>
                <a:prstClr val="white"/>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266330" y="1338608"/>
            <a:ext cx="5317724" cy="4493538"/>
          </a:xfrm>
          <a:prstGeom prst="rect">
            <a:avLst/>
          </a:prstGeom>
          <a:noFill/>
        </p:spPr>
        <p:txBody>
          <a:bodyPr wrap="square">
            <a:spAutoFit/>
          </a:bodyPr>
          <a:lstStyle/>
          <a:p>
            <a:r>
              <a:rPr lang="zh-CN" altLang="en-US" sz="2200" dirty="0"/>
              <a:t>从图 </a:t>
            </a:r>
            <a:r>
              <a:rPr lang="en-US" altLang="zh-CN" sz="2200" dirty="0"/>
              <a:t>9-5 </a:t>
            </a:r>
            <a:r>
              <a:rPr lang="zh-CN" altLang="en-US" sz="2200" dirty="0"/>
              <a:t>和图 </a:t>
            </a:r>
            <a:r>
              <a:rPr lang="en-US" altLang="zh-CN" sz="2200" dirty="0"/>
              <a:t>9-6 </a:t>
            </a:r>
            <a:r>
              <a:rPr lang="zh-CN" altLang="en-US" sz="2200" dirty="0"/>
              <a:t>可以看出，该通道图像主要表征了狗的脸部及其四周。该网络层输出的特征图一共有 </a:t>
            </a:r>
            <a:r>
              <a:rPr lang="en-US" altLang="zh-CN" sz="2200" dirty="0"/>
              <a:t>512 </a:t>
            </a:r>
            <a:r>
              <a:rPr lang="zh-CN" altLang="en-US" sz="2200" dirty="0"/>
              <a:t>个通道，不同通道表征不同的模式，从而形成丰富的表征模型。</a:t>
            </a:r>
            <a:endParaRPr lang="en-US" altLang="zh-CN" sz="2200" dirty="0"/>
          </a:p>
          <a:p>
            <a:endParaRPr lang="en-US" altLang="zh-CN" sz="2200" dirty="0"/>
          </a:p>
          <a:p>
            <a:r>
              <a:rPr lang="zh-CN" altLang="en-US" sz="2200" dirty="0"/>
              <a:t>但是， 如何表示各通道表征的模式和内容，并对其进行有效的量化分析，进而量化研究不同卷积核所能识别的模式及其表达，这仍然是可解释深度模型需要进一步研究的问题。 </a:t>
            </a:r>
          </a:p>
          <a:p>
            <a:endParaRPr lang="en-US" altLang="zh-CN" sz="2200" dirty="0"/>
          </a:p>
          <a:p>
            <a:r>
              <a:rPr lang="zh-CN" altLang="en-US" sz="2200" dirty="0"/>
              <a:t>代码主要需要导入了右边的库和模块：</a:t>
            </a:r>
          </a:p>
        </p:txBody>
      </p:sp>
      <p:sp>
        <p:nvSpPr>
          <p:cNvPr id="4" name="文本框 3">
            <a:extLst>
              <a:ext uri="{FF2B5EF4-FFF2-40B4-BE49-F238E27FC236}">
                <a16:creationId xmlns:a16="http://schemas.microsoft.com/office/drawing/2014/main" id="{4F08639A-B8DA-2A9F-19D1-7D8E24F014A5}"/>
              </a:ext>
            </a:extLst>
          </p:cNvPr>
          <p:cNvSpPr txBox="1"/>
          <p:nvPr/>
        </p:nvSpPr>
        <p:spPr>
          <a:xfrm>
            <a:off x="5584054" y="1368719"/>
            <a:ext cx="6121152" cy="2585323"/>
          </a:xfrm>
          <a:prstGeom prst="rect">
            <a:avLst/>
          </a:prstGeom>
          <a:noFill/>
        </p:spPr>
        <p:txBody>
          <a:bodyPr wrap="square">
            <a:spAutoFit/>
          </a:bodyPr>
          <a:lstStyle/>
          <a:p>
            <a:r>
              <a:rPr lang="en-US" altLang="zh-CN" sz="1800" dirty="0">
                <a:solidFill>
                  <a:srgbClr val="00B050"/>
                </a:solidFill>
                <a:effectLst/>
                <a:latin typeface="Times New Roman" panose="02020603050405020304" pitchFamily="18" charset="0"/>
              </a:rPr>
              <a:t>import torch </a:t>
            </a:r>
            <a:endParaRPr lang="en-US" altLang="zh-CN" dirty="0">
              <a:solidFill>
                <a:srgbClr val="00B050"/>
              </a:solidFill>
            </a:endParaRPr>
          </a:p>
          <a:p>
            <a:r>
              <a:rPr lang="en-US" altLang="zh-CN" sz="1800" dirty="0">
                <a:solidFill>
                  <a:srgbClr val="00B050"/>
                </a:solidFill>
                <a:effectLst/>
                <a:latin typeface="Times New Roman" panose="02020603050405020304" pitchFamily="18" charset="0"/>
              </a:rPr>
              <a:t>from </a:t>
            </a:r>
            <a:r>
              <a:rPr lang="en-US" altLang="zh-CN" sz="1800" dirty="0" err="1">
                <a:solidFill>
                  <a:srgbClr val="00B050"/>
                </a:solidFill>
                <a:effectLst/>
                <a:latin typeface="Times New Roman" panose="02020603050405020304" pitchFamily="18" charset="0"/>
              </a:rPr>
              <a:t>torchvision</a:t>
            </a:r>
            <a:r>
              <a:rPr lang="en-US" altLang="zh-CN" sz="1800" dirty="0">
                <a:solidFill>
                  <a:srgbClr val="00B050"/>
                </a:solidFill>
                <a:effectLst/>
                <a:latin typeface="Times New Roman" panose="02020603050405020304" pitchFamily="18" charset="0"/>
              </a:rPr>
              <a:t> import models </a:t>
            </a:r>
            <a:endParaRPr lang="en-US" altLang="zh-CN" dirty="0">
              <a:solidFill>
                <a:srgbClr val="00B050"/>
              </a:solidFill>
            </a:endParaRPr>
          </a:p>
          <a:p>
            <a:r>
              <a:rPr lang="en-US" altLang="zh-CN" sz="1800" dirty="0">
                <a:solidFill>
                  <a:srgbClr val="00B050"/>
                </a:solidFill>
                <a:effectLst/>
                <a:latin typeface="Times New Roman" panose="02020603050405020304" pitchFamily="18" charset="0"/>
              </a:rPr>
              <a:t>import </a:t>
            </a:r>
            <a:r>
              <a:rPr lang="en-US" altLang="zh-CN" sz="1800" dirty="0" err="1">
                <a:solidFill>
                  <a:srgbClr val="00B050"/>
                </a:solidFill>
                <a:effectLst/>
                <a:latin typeface="Times New Roman" panose="02020603050405020304" pitchFamily="18" charset="0"/>
              </a:rPr>
              <a:t>numpy</a:t>
            </a:r>
            <a:r>
              <a:rPr lang="en-US" altLang="zh-CN" sz="1800" dirty="0">
                <a:solidFill>
                  <a:srgbClr val="00B050"/>
                </a:solidFill>
                <a:effectLst/>
                <a:latin typeface="Times New Roman" panose="02020603050405020304" pitchFamily="18" charset="0"/>
              </a:rPr>
              <a:t> as np </a:t>
            </a:r>
            <a:endParaRPr lang="en-US" altLang="zh-CN" dirty="0">
              <a:solidFill>
                <a:srgbClr val="00B050"/>
              </a:solidFill>
            </a:endParaRPr>
          </a:p>
          <a:p>
            <a:r>
              <a:rPr lang="en-US" altLang="zh-CN" sz="1800" dirty="0">
                <a:solidFill>
                  <a:srgbClr val="00B050"/>
                </a:solidFill>
                <a:effectLst/>
                <a:latin typeface="Times New Roman" panose="02020603050405020304" pitchFamily="18" charset="0"/>
              </a:rPr>
              <a:t>import </a:t>
            </a:r>
            <a:r>
              <a:rPr lang="en-US" altLang="zh-CN" sz="1800" dirty="0" err="1">
                <a:solidFill>
                  <a:srgbClr val="00B050"/>
                </a:solidFill>
                <a:effectLst/>
                <a:latin typeface="Times New Roman" panose="02020603050405020304" pitchFamily="18" charset="0"/>
              </a:rPr>
              <a:t>torchvision.transforms</a:t>
            </a:r>
            <a:r>
              <a:rPr lang="en-US" altLang="zh-CN" sz="1800" dirty="0">
                <a:solidFill>
                  <a:srgbClr val="00B050"/>
                </a:solidFill>
                <a:effectLst/>
                <a:latin typeface="Times New Roman" panose="02020603050405020304" pitchFamily="18" charset="0"/>
              </a:rPr>
              <a:t> as transforms </a:t>
            </a:r>
            <a:endParaRPr lang="en-US" altLang="zh-CN" dirty="0">
              <a:solidFill>
                <a:srgbClr val="00B050"/>
              </a:solidFill>
            </a:endParaRPr>
          </a:p>
          <a:p>
            <a:r>
              <a:rPr lang="en-US" altLang="zh-CN" sz="1800" dirty="0">
                <a:solidFill>
                  <a:srgbClr val="00B050"/>
                </a:solidFill>
                <a:effectLst/>
                <a:latin typeface="Times New Roman" panose="02020603050405020304" pitchFamily="18" charset="0"/>
              </a:rPr>
              <a:t>from PIL import Image </a:t>
            </a:r>
            <a:endParaRPr lang="en-US" altLang="zh-CN" dirty="0">
              <a:solidFill>
                <a:srgbClr val="00B050"/>
              </a:solidFill>
            </a:endParaRPr>
          </a:p>
          <a:p>
            <a:r>
              <a:rPr lang="en-US" altLang="zh-CN" sz="1800" dirty="0">
                <a:solidFill>
                  <a:srgbClr val="00B050"/>
                </a:solidFill>
                <a:effectLst/>
                <a:latin typeface="Times New Roman" panose="02020603050405020304" pitchFamily="18" charset="0"/>
              </a:rPr>
              <a:t>import </a:t>
            </a:r>
            <a:r>
              <a:rPr lang="en-US" altLang="zh-CN" sz="1800" dirty="0" err="1">
                <a:solidFill>
                  <a:srgbClr val="00B050"/>
                </a:solidFill>
                <a:effectLst/>
                <a:latin typeface="Times New Roman" panose="02020603050405020304" pitchFamily="18" charset="0"/>
              </a:rPr>
              <a:t>torch.nn</a:t>
            </a:r>
            <a:r>
              <a:rPr lang="en-US" altLang="zh-CN" sz="1800" dirty="0">
                <a:solidFill>
                  <a:srgbClr val="00B050"/>
                </a:solidFill>
                <a:effectLst/>
                <a:latin typeface="Times New Roman" panose="02020603050405020304" pitchFamily="18" charset="0"/>
              </a:rPr>
              <a:t> as </a:t>
            </a:r>
            <a:r>
              <a:rPr lang="en-US" altLang="zh-CN" sz="1800" dirty="0" err="1">
                <a:solidFill>
                  <a:srgbClr val="00B050"/>
                </a:solidFill>
                <a:effectLst/>
                <a:latin typeface="Times New Roman" panose="02020603050405020304" pitchFamily="18" charset="0"/>
              </a:rPr>
              <a:t>nn</a:t>
            </a:r>
            <a:r>
              <a:rPr lang="en-US" altLang="zh-CN" sz="1800" dirty="0">
                <a:solidFill>
                  <a:srgbClr val="00B050"/>
                </a:solidFill>
                <a:effectLst/>
                <a:latin typeface="Times New Roman" panose="02020603050405020304" pitchFamily="18" charset="0"/>
              </a:rPr>
              <a:t> </a:t>
            </a:r>
            <a:endParaRPr lang="en-US" altLang="zh-CN" dirty="0">
              <a:solidFill>
                <a:srgbClr val="00B050"/>
              </a:solidFill>
            </a:endParaRPr>
          </a:p>
          <a:p>
            <a:r>
              <a:rPr lang="en-US" altLang="zh-CN" sz="1800" dirty="0">
                <a:solidFill>
                  <a:srgbClr val="00B050"/>
                </a:solidFill>
                <a:effectLst/>
                <a:latin typeface="Times New Roman" panose="02020603050405020304" pitchFamily="18" charset="0"/>
              </a:rPr>
              <a:t>import </a:t>
            </a:r>
            <a:r>
              <a:rPr lang="en-US" altLang="zh-CN" sz="1800" dirty="0" err="1">
                <a:solidFill>
                  <a:srgbClr val="00B050"/>
                </a:solidFill>
                <a:effectLst/>
                <a:latin typeface="Times New Roman" panose="02020603050405020304" pitchFamily="18" charset="0"/>
              </a:rPr>
              <a:t>matplotlib.pyplot</a:t>
            </a:r>
            <a:r>
              <a:rPr lang="en-US" altLang="zh-CN" sz="1800" dirty="0">
                <a:solidFill>
                  <a:srgbClr val="00B050"/>
                </a:solidFill>
                <a:effectLst/>
                <a:latin typeface="Times New Roman" panose="02020603050405020304" pitchFamily="18" charset="0"/>
              </a:rPr>
              <a:t> as </a:t>
            </a:r>
            <a:r>
              <a:rPr lang="en-US" altLang="zh-CN" sz="1800" dirty="0" err="1">
                <a:solidFill>
                  <a:srgbClr val="00B050"/>
                </a:solidFill>
                <a:effectLst/>
                <a:latin typeface="Times New Roman" panose="02020603050405020304" pitchFamily="18" charset="0"/>
              </a:rPr>
              <a:t>plt</a:t>
            </a:r>
            <a:r>
              <a:rPr lang="en-US" altLang="zh-CN" sz="1800" dirty="0">
                <a:solidFill>
                  <a:srgbClr val="00B050"/>
                </a:solidFill>
                <a:effectLst/>
                <a:latin typeface="Times New Roman" panose="02020603050405020304" pitchFamily="18" charset="0"/>
              </a:rPr>
              <a:t> </a:t>
            </a:r>
            <a:endParaRPr lang="en-US" altLang="zh-CN" dirty="0">
              <a:solidFill>
                <a:srgbClr val="00B050"/>
              </a:solidFill>
            </a:endParaRPr>
          </a:p>
          <a:p>
            <a:r>
              <a:rPr lang="en-US" altLang="zh-CN" sz="1800" dirty="0">
                <a:solidFill>
                  <a:srgbClr val="00B050"/>
                </a:solidFill>
                <a:effectLst/>
                <a:latin typeface="Times New Roman" panose="02020603050405020304" pitchFamily="18" charset="0"/>
              </a:rPr>
              <a:t>from </a:t>
            </a:r>
            <a:r>
              <a:rPr lang="en-US" altLang="zh-CN" sz="1800" dirty="0" err="1">
                <a:solidFill>
                  <a:srgbClr val="00B050"/>
                </a:solidFill>
                <a:effectLst/>
                <a:latin typeface="Times New Roman" panose="02020603050405020304" pitchFamily="18" charset="0"/>
              </a:rPr>
              <a:t>torchvision.transforms.functional</a:t>
            </a:r>
            <a:r>
              <a:rPr lang="en-US" altLang="zh-CN" sz="1800" dirty="0">
                <a:solidFill>
                  <a:srgbClr val="00B050"/>
                </a:solidFill>
                <a:effectLst/>
                <a:latin typeface="Times New Roman" panose="02020603050405020304" pitchFamily="18" charset="0"/>
              </a:rPr>
              <a:t> import </a:t>
            </a:r>
            <a:r>
              <a:rPr lang="en-US" altLang="zh-CN" sz="1800" dirty="0" err="1">
                <a:solidFill>
                  <a:srgbClr val="00B050"/>
                </a:solidFill>
                <a:effectLst/>
                <a:latin typeface="Times New Roman" panose="02020603050405020304" pitchFamily="18" charset="0"/>
              </a:rPr>
              <a:t>to_pil_image</a:t>
            </a:r>
            <a:r>
              <a:rPr lang="en-US" altLang="zh-CN" sz="1800" dirty="0">
                <a:solidFill>
                  <a:srgbClr val="00B050"/>
                </a:solidFill>
                <a:effectLst/>
                <a:latin typeface="Times New Roman" panose="02020603050405020304" pitchFamily="18" charset="0"/>
              </a:rPr>
              <a:t> </a:t>
            </a:r>
            <a:endParaRPr lang="en-US" altLang="zh-CN" dirty="0">
              <a:solidFill>
                <a:srgbClr val="00B050"/>
              </a:solidFill>
            </a:endParaRPr>
          </a:p>
          <a:p>
            <a:r>
              <a:rPr lang="en-US" altLang="zh-CN" sz="1800" dirty="0">
                <a:solidFill>
                  <a:srgbClr val="00B050"/>
                </a:solidFill>
                <a:effectLst/>
                <a:latin typeface="Times New Roman" panose="02020603050405020304" pitchFamily="18" charset="0"/>
              </a:rPr>
              <a:t>from matplotlib import cm </a:t>
            </a:r>
            <a:endParaRPr lang="zh-CN" altLang="en-US" dirty="0">
              <a:solidFill>
                <a:srgbClr val="00B050"/>
              </a:solidFill>
            </a:endParaRP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rotWithShape="1">
          <a:blip r:embed="rId3"/>
          <a:srcRect t="2070" r="1004"/>
          <a:stretch>
            <a:fillRect/>
          </a:stretch>
        </p:blipFill>
        <p:spPr>
          <a:xfrm>
            <a:off x="-496" y="-27384"/>
            <a:ext cx="3360192" cy="6885384"/>
          </a:xfrm>
          <a:prstGeom prst="rect">
            <a:avLst/>
          </a:prstGeom>
        </p:spPr>
      </p:pic>
      <p:sp>
        <p:nvSpPr>
          <p:cNvPr id="9" name="文本框 6"/>
          <p:cNvSpPr txBox="1"/>
          <p:nvPr/>
        </p:nvSpPr>
        <p:spPr>
          <a:xfrm>
            <a:off x="649714" y="2558062"/>
            <a:ext cx="2133918" cy="523220"/>
          </a:xfrm>
          <a:prstGeom prst="rect">
            <a:avLst/>
          </a:prstGeom>
          <a:noFill/>
        </p:spPr>
        <p:txBody>
          <a:bodyPr wrap="none" rtlCol="0">
            <a:spAutoFit/>
          </a:bodyPr>
          <a:lstStyle/>
          <a:p>
            <a:r>
              <a:rPr lang="zh-CN" altLang="en-US" sz="2800" spc="1000" dirty="0">
                <a:solidFill>
                  <a:schemeClr val="bg1"/>
                </a:solidFill>
                <a:cs typeface="+mn-ea"/>
                <a:sym typeface="+mn-lt"/>
              </a:rPr>
              <a:t>本章内容</a:t>
            </a:r>
          </a:p>
        </p:txBody>
      </p:sp>
      <p:sp>
        <p:nvSpPr>
          <p:cNvPr id="10" name="文本框 11"/>
          <p:cNvSpPr txBox="1"/>
          <p:nvPr/>
        </p:nvSpPr>
        <p:spPr>
          <a:xfrm>
            <a:off x="1032610" y="3238388"/>
            <a:ext cx="1239442" cy="461665"/>
          </a:xfrm>
          <a:prstGeom prst="rect">
            <a:avLst/>
          </a:prstGeom>
          <a:noFill/>
        </p:spPr>
        <p:txBody>
          <a:bodyPr wrap="none" rtlCol="0">
            <a:spAutoFit/>
          </a:bodyPr>
          <a:lstStyle/>
          <a:p>
            <a:r>
              <a:rPr lang="en-US" altLang="zh-CN" sz="2400" dirty="0">
                <a:solidFill>
                  <a:schemeClr val="bg1"/>
                </a:solidFill>
                <a:cs typeface="+mn-ea"/>
                <a:sym typeface="+mn-lt"/>
              </a:rPr>
              <a:t>contents</a:t>
            </a:r>
            <a:endParaRPr lang="zh-CN" altLang="en-US" sz="2400" dirty="0">
              <a:solidFill>
                <a:schemeClr val="bg1"/>
              </a:solidFill>
              <a:cs typeface="+mn-ea"/>
              <a:sym typeface="+mn-lt"/>
            </a:endParaRPr>
          </a:p>
        </p:txBody>
      </p:sp>
      <p:cxnSp>
        <p:nvCxnSpPr>
          <p:cNvPr id="11" name="直接连接符 10"/>
          <p:cNvCxnSpPr/>
          <p:nvPr/>
        </p:nvCxnSpPr>
        <p:spPr>
          <a:xfrm flipH="1">
            <a:off x="367517" y="3469220"/>
            <a:ext cx="61387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288818" y="3469220"/>
            <a:ext cx="61387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内容占位符 2"/>
          <p:cNvSpPr txBox="1"/>
          <p:nvPr/>
        </p:nvSpPr>
        <p:spPr>
          <a:xfrm>
            <a:off x="4282716" y="1989350"/>
            <a:ext cx="7063105" cy="31216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50000"/>
              </a:lnSpc>
              <a:buClrTx/>
              <a:buSzTx/>
            </a:pPr>
            <a:r>
              <a:rPr lang="zh-CN" altLang="zh-CN" b="1" dirty="0">
                <a:latin typeface="微软雅黑" panose="020B0503020204020204" pitchFamily="34" charset="-122"/>
                <a:ea typeface="微软雅黑" panose="020B0503020204020204" pitchFamily="34" charset="-122"/>
                <a:sym typeface="+mn-ea"/>
              </a:rPr>
              <a:t>9.1  CNN各网络层输出的可视化</a:t>
            </a:r>
            <a:endParaRPr lang="zh-CN" altLang="zh-CN" b="1" dirty="0">
              <a:latin typeface="微软雅黑" panose="020B0503020204020204" pitchFamily="34" charset="-122"/>
              <a:ea typeface="微软雅黑" panose="020B0503020204020204" pitchFamily="34" charset="-122"/>
            </a:endParaRPr>
          </a:p>
          <a:p>
            <a:pPr>
              <a:lnSpc>
                <a:spcPct val="150000"/>
              </a:lnSpc>
            </a:pPr>
            <a:r>
              <a:rPr altLang="zh-CN" b="1" dirty="0">
                <a:solidFill>
                  <a:srgbClr val="C00000"/>
                </a:solidFill>
                <a:latin typeface="微软雅黑" panose="020B0503020204020204" pitchFamily="34" charset="-122"/>
                <a:ea typeface="微软雅黑" panose="020B0503020204020204" pitchFamily="34" charset="-122"/>
                <a:sym typeface="+mn-ea"/>
              </a:rPr>
              <a:t>9.2  CNN模型决策原因的可视化方法</a:t>
            </a:r>
            <a:endParaRPr altLang="zh-CN" b="1" dirty="0">
              <a:solidFill>
                <a:srgbClr val="C00000"/>
              </a:solidFill>
              <a:latin typeface="微软雅黑" panose="020B0503020204020204" pitchFamily="34" charset="-122"/>
              <a:ea typeface="微软雅黑" panose="020B0503020204020204" pitchFamily="34" charset="-122"/>
            </a:endParaRPr>
          </a:p>
          <a:p>
            <a:pPr>
              <a:lnSpc>
                <a:spcPct val="150000"/>
              </a:lnSpc>
            </a:pPr>
            <a:r>
              <a:rPr altLang="zh-CN" b="1" dirty="0">
                <a:latin typeface="微软雅黑" panose="020B0503020204020204" pitchFamily="34" charset="-122"/>
                <a:ea typeface="微软雅黑" panose="020B0503020204020204" pitchFamily="34" charset="-122"/>
                <a:sym typeface="+mn-ea"/>
              </a:rPr>
              <a:t>9.3  面向NLP任务的可视化方法</a:t>
            </a:r>
            <a:endParaRPr lang="zh-CN" altLang="zh-CN" b="1" dirty="0">
              <a:latin typeface="微软雅黑" panose="020B0503020204020204" pitchFamily="34" charset="-122"/>
              <a:ea typeface="微软雅黑" panose="020B0503020204020204" pitchFamily="34" charset="-122"/>
            </a:endParaRPr>
          </a:p>
        </p:txBody>
      </p:sp>
      <p:pic>
        <p:nvPicPr>
          <p:cNvPr id="13" name="图片 12"/>
          <p:cNvPicPr>
            <a:picLocks noChangeAspect="1"/>
          </p:cNvPicPr>
          <p:nvPr/>
        </p:nvPicPr>
        <p:blipFill rotWithShape="1">
          <a:blip r:embed="rId4"/>
          <a:srcRect l="18793" t="3704" r="17232" b="4677"/>
          <a:stretch>
            <a:fillRect/>
          </a:stretch>
        </p:blipFill>
        <p:spPr>
          <a:xfrm>
            <a:off x="1207159" y="449739"/>
            <a:ext cx="944881" cy="135318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6265"/>
          </a:xfrm>
          <a:prstGeom prst="rect">
            <a:avLst/>
          </a:prstGeom>
          <a:noFill/>
          <a:ln>
            <a:noFill/>
          </a:ln>
        </p:spPr>
        <p:txBody>
          <a:bodyPr wrap="square" lIns="105031" tIns="52515" rIns="105031" bIns="52515">
            <a:spAutoFit/>
          </a:bodyPr>
          <a:lstStyle/>
          <a:p>
            <a:pPr algn="l" defTabSz="1130935">
              <a:spcBef>
                <a:spcPct val="20000"/>
              </a:spcBef>
              <a:buClrTx/>
              <a:buSzTx/>
              <a:buFontTx/>
            </a:pPr>
            <a:r>
              <a:rPr lang="en-US" altLang="zh-CN" sz="3200" b="1" dirty="0">
                <a:solidFill>
                  <a:prstClr val="white"/>
                </a:solidFill>
                <a:latin typeface="微软雅黑" panose="020B0503020204020204" pitchFamily="34" charset="-122"/>
                <a:ea typeface="微软雅黑" panose="020B0503020204020204" pitchFamily="34" charset="-122"/>
              </a:rPr>
              <a:t>9.2 CNN </a:t>
            </a:r>
            <a:r>
              <a:rPr lang="zh-CN" altLang="en-US" sz="3200" b="1" dirty="0">
                <a:solidFill>
                  <a:prstClr val="white"/>
                </a:solidFill>
                <a:latin typeface="微软雅黑" panose="020B0503020204020204" pitchFamily="34" charset="-122"/>
                <a:ea typeface="微软雅黑" panose="020B0503020204020204" pitchFamily="34" charset="-122"/>
              </a:rPr>
              <a:t>模型决策原因的可视化方法</a:t>
            </a:r>
            <a:endParaRPr lang="en-US" altLang="zh-CN" sz="3200" b="1" dirty="0">
              <a:solidFill>
                <a:prstClr val="white"/>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523783" y="1542819"/>
            <a:ext cx="10377996" cy="3816429"/>
          </a:xfrm>
          <a:prstGeom prst="rect">
            <a:avLst/>
          </a:prstGeom>
          <a:noFill/>
        </p:spPr>
        <p:txBody>
          <a:bodyPr wrap="square">
            <a:spAutoFit/>
          </a:bodyPr>
          <a:lstStyle/>
          <a:p>
            <a:r>
              <a:rPr lang="en-US" altLang="zh-CN" sz="2200" dirty="0"/>
              <a:t>CNN </a:t>
            </a:r>
            <a:r>
              <a:rPr lang="zh-CN" altLang="en-US" sz="2200" dirty="0"/>
              <a:t>模型主要用于对图像进行分类。当将输入图像被划分到一个类别时，这其实就是一个决策。在许多场合下，我们希望能够知道 </a:t>
            </a:r>
            <a:r>
              <a:rPr lang="en-US" altLang="zh-CN" sz="2200" dirty="0"/>
              <a:t>CNN </a:t>
            </a:r>
            <a:r>
              <a:rPr lang="zh-CN" altLang="en-US" sz="2200" dirty="0"/>
              <a:t>模型为何做出这样的决策？它的决策依据和原因是什么？遗憾的是，模型本身不提供这样的信息，但我们可以在事后通过一定的方法，找到模型决策时所依赖输入图像的关键区域。</a:t>
            </a:r>
            <a:endParaRPr lang="en-US" altLang="zh-CN" sz="2200" dirty="0"/>
          </a:p>
          <a:p>
            <a:endParaRPr lang="en-US" altLang="zh-CN" sz="2200" dirty="0"/>
          </a:p>
          <a:p>
            <a:r>
              <a:rPr lang="zh-CN" altLang="en-US" sz="2200" b="1" dirty="0"/>
              <a:t>决策原因可视化：</a:t>
            </a:r>
            <a:r>
              <a:rPr lang="zh-CN" altLang="en-US" sz="2200" dirty="0"/>
              <a:t>指对输入图像中对决策起关键作用的区域进行标注（用不同的颜色来区分），以让用户明白模型主要是根据哪一个区域进行决策的，从而为用户提供一定程度的解释。 </a:t>
            </a:r>
            <a:endParaRPr lang="en-US" altLang="zh-CN" sz="2200" dirty="0"/>
          </a:p>
          <a:p>
            <a:endParaRPr lang="en-US" altLang="zh-CN" sz="2200" dirty="0"/>
          </a:p>
          <a:p>
            <a:r>
              <a:rPr lang="zh-CN" altLang="en-US" sz="2200" dirty="0"/>
              <a:t>决策原因可视化一般是利用类激活图（</a:t>
            </a:r>
            <a:r>
              <a:rPr lang="en-US" altLang="zh-CN" sz="2200" dirty="0"/>
              <a:t>CAM</a:t>
            </a:r>
            <a:r>
              <a:rPr lang="zh-CN" altLang="en-US" sz="2200" dirty="0"/>
              <a:t>）来实现，实现方法可分为基于类别权重的方法和基于梯度的方法。</a:t>
            </a:r>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6265"/>
          </a:xfrm>
          <a:prstGeom prst="rect">
            <a:avLst/>
          </a:prstGeom>
          <a:noFill/>
          <a:ln>
            <a:noFill/>
          </a:ln>
        </p:spPr>
        <p:txBody>
          <a:bodyPr wrap="square" lIns="105031" tIns="52515" rIns="105031" bIns="52515">
            <a:spAutoFit/>
          </a:bodyPr>
          <a:lstStyle/>
          <a:p>
            <a:pPr algn="l" defTabSz="1130935">
              <a:spcBef>
                <a:spcPct val="20000"/>
              </a:spcBef>
              <a:buClrTx/>
              <a:buSzTx/>
              <a:buFontTx/>
            </a:pPr>
            <a:r>
              <a:rPr lang="en-US" altLang="zh-CN" sz="3200" b="1" dirty="0">
                <a:solidFill>
                  <a:prstClr val="white"/>
                </a:solidFill>
                <a:latin typeface="微软雅黑" panose="020B0503020204020204" pitchFamily="34" charset="-122"/>
                <a:ea typeface="微软雅黑" panose="020B0503020204020204" pitchFamily="34" charset="-122"/>
              </a:rPr>
              <a:t>9.2 CNN </a:t>
            </a:r>
            <a:r>
              <a:rPr lang="zh-CN" altLang="en-US" sz="3200" b="1" dirty="0">
                <a:solidFill>
                  <a:prstClr val="white"/>
                </a:solidFill>
                <a:latin typeface="微软雅黑" panose="020B0503020204020204" pitchFamily="34" charset="-122"/>
                <a:ea typeface="微软雅黑" panose="020B0503020204020204" pitchFamily="34" charset="-122"/>
              </a:rPr>
              <a:t>模型决策原因的可视化方法</a:t>
            </a:r>
            <a:endParaRPr lang="en-US" altLang="zh-CN" sz="3200" b="1" dirty="0">
              <a:solidFill>
                <a:prstClr val="white"/>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409203" y="1257300"/>
            <a:ext cx="11373594" cy="523220"/>
          </a:xfrm>
          <a:prstGeom prst="rect">
            <a:avLst/>
          </a:prstGeom>
          <a:noFill/>
        </p:spPr>
        <p:txBody>
          <a:bodyPr wrap="square" rtlCol="0">
            <a:spAutoFit/>
          </a:bodyPr>
          <a:lstStyle/>
          <a:p>
            <a:r>
              <a:rPr lang="en-US" altLang="zh-CN" sz="2800" b="1" dirty="0">
                <a:solidFill>
                  <a:srgbClr val="C00000"/>
                </a:solidFill>
              </a:rPr>
              <a:t>9.2.1  </a:t>
            </a:r>
            <a:r>
              <a:rPr lang="zh-CN" altLang="en-US" sz="2800" b="1" dirty="0">
                <a:solidFill>
                  <a:srgbClr val="C00000"/>
                </a:solidFill>
              </a:rPr>
              <a:t>基于类别权重的类激活图（</a:t>
            </a:r>
            <a:r>
              <a:rPr lang="en-US" altLang="zh-CN" sz="2800" b="1" dirty="0">
                <a:solidFill>
                  <a:srgbClr val="C00000"/>
                </a:solidFill>
              </a:rPr>
              <a:t>CAM</a:t>
            </a:r>
            <a:r>
              <a:rPr lang="zh-CN" altLang="en-US" sz="2800" b="1" dirty="0">
                <a:solidFill>
                  <a:srgbClr val="C00000"/>
                </a:solidFill>
              </a:rPr>
              <a:t>）</a:t>
            </a:r>
            <a:endParaRPr lang="zh-CN" altLang="zh-CN" sz="2800" b="1" dirty="0">
              <a:solidFill>
                <a:srgbClr val="C00000"/>
              </a:solidFill>
            </a:endParaRPr>
          </a:p>
        </p:txBody>
      </p:sp>
      <p:sp>
        <p:nvSpPr>
          <p:cNvPr id="4" name="文本框 3"/>
          <p:cNvSpPr txBox="1"/>
          <p:nvPr/>
        </p:nvSpPr>
        <p:spPr>
          <a:xfrm>
            <a:off x="409203" y="1647172"/>
            <a:ext cx="11310151" cy="3847207"/>
          </a:xfrm>
          <a:prstGeom prst="rect">
            <a:avLst/>
          </a:prstGeom>
          <a:noFill/>
        </p:spPr>
        <p:txBody>
          <a:bodyPr wrap="square">
            <a:spAutoFit/>
          </a:bodyPr>
          <a:lstStyle/>
          <a:p>
            <a:endParaRPr lang="zh-CN" altLang="en-US" sz="2400" dirty="0">
              <a:solidFill>
                <a:srgbClr val="000000"/>
              </a:solidFill>
              <a:effectLst/>
              <a:latin typeface="宋体" panose="02010600030101010101" pitchFamily="2" charset="-122"/>
              <a:ea typeface="宋体" panose="02010600030101010101" pitchFamily="2" charset="-122"/>
            </a:endParaRPr>
          </a:p>
          <a:p>
            <a:r>
              <a:rPr lang="zh-CN" altLang="en-US" sz="2200" dirty="0"/>
              <a:t>第</a:t>
            </a:r>
            <a:r>
              <a:rPr lang="en-US" altLang="zh-CN" sz="2200" dirty="0"/>
              <a:t>4</a:t>
            </a:r>
            <a:r>
              <a:rPr lang="zh-CN" altLang="en-US" sz="2200" dirty="0"/>
              <a:t>章也已经指出，一个深度神经网络一般是由两部分组成：卷积神经网络（</a:t>
            </a:r>
            <a:r>
              <a:rPr lang="en-US" altLang="zh-CN" sz="2200" dirty="0"/>
              <a:t>CNN</a:t>
            </a:r>
            <a:r>
              <a:rPr lang="zh-CN" altLang="en-US" sz="2200" dirty="0"/>
              <a:t>） 和全连接神经网络（</a:t>
            </a:r>
            <a:r>
              <a:rPr lang="en-US" altLang="zh-CN" sz="2200" dirty="0"/>
              <a:t>FC</a:t>
            </a:r>
            <a:r>
              <a:rPr lang="zh-CN" altLang="en-US" sz="2200" dirty="0"/>
              <a:t>）。前者是用于提取特征，后者则用于分类。也就是说，严格意义上讲，卷积神经网络（</a:t>
            </a:r>
            <a:r>
              <a:rPr lang="en-US" altLang="zh-CN" sz="2200" dirty="0"/>
              <a:t>CNN</a:t>
            </a:r>
            <a:r>
              <a:rPr lang="zh-CN" altLang="en-US" sz="2200" dirty="0"/>
              <a:t>）是不包含全连接神经网络的。本章提及的 </a:t>
            </a:r>
            <a:r>
              <a:rPr lang="en-US" altLang="zh-CN" sz="2200" dirty="0"/>
              <a:t>CNN </a:t>
            </a:r>
            <a:r>
              <a:rPr lang="zh-CN" altLang="en-US" sz="2200" dirty="0"/>
              <a:t>均指此意义下的</a:t>
            </a:r>
            <a:r>
              <a:rPr lang="en-US" altLang="zh-CN" sz="2200" dirty="0"/>
              <a:t>CNN</a:t>
            </a:r>
            <a:r>
              <a:rPr lang="zh-CN" altLang="en-US" sz="2200" dirty="0"/>
              <a:t>，而 </a:t>
            </a:r>
            <a:r>
              <a:rPr lang="en-US" altLang="zh-CN" sz="2200" dirty="0"/>
              <a:t>CNN </a:t>
            </a:r>
            <a:r>
              <a:rPr lang="zh-CN" altLang="en-US" sz="2200" dirty="0"/>
              <a:t>的输出则是指 </a:t>
            </a:r>
            <a:r>
              <a:rPr lang="en-US" altLang="zh-CN" sz="2200" dirty="0"/>
              <a:t>CNN </a:t>
            </a:r>
            <a:r>
              <a:rPr lang="zh-CN" altLang="en-US" sz="2200" dirty="0"/>
              <a:t>最后一层的输出。对于 </a:t>
            </a:r>
            <a:r>
              <a:rPr lang="en-US" altLang="zh-CN" sz="2200" dirty="0"/>
              <a:t>CNN </a:t>
            </a:r>
            <a:r>
              <a:rPr lang="zh-CN" altLang="en-US" sz="2200" dirty="0"/>
              <a:t>输出的特征图，当对其通道图像进行加权叠加并进行 </a:t>
            </a:r>
            <a:r>
              <a:rPr lang="en-US" altLang="zh-CN" sz="2200" dirty="0" err="1"/>
              <a:t>ReLU</a:t>
            </a:r>
            <a:r>
              <a:rPr lang="en-US" altLang="zh-CN" sz="2200" dirty="0"/>
              <a:t> </a:t>
            </a:r>
            <a:r>
              <a:rPr lang="zh-CN" altLang="en-US" sz="2200" dirty="0"/>
              <a:t>激活后，对得到的单通道特征图进行插值扩充，还原为跟输入图像一样大小，则非负值所在的区域即为输入图像中物体所在区域，这个区域就是模型决策的主要依据。当将扩充的单通道特征图叠加到输入图像上时，即得到高亮物体区域的新图，称为类激活图（</a:t>
            </a:r>
            <a:r>
              <a:rPr lang="en-US" altLang="zh-CN" sz="2200" dirty="0"/>
              <a:t>Class Activation Map, CAM</a:t>
            </a:r>
            <a:r>
              <a:rPr lang="zh-CN" altLang="en-US" sz="2200" dirty="0"/>
              <a:t>）；而实现类激活图的方法称为类激活映射（</a:t>
            </a:r>
            <a:r>
              <a:rPr lang="en-US" altLang="zh-CN" sz="2200" dirty="0"/>
              <a:t>Class Activation Mapping, CAM</a:t>
            </a:r>
            <a:r>
              <a:rPr lang="zh-CN" altLang="en-US" sz="2200" dirty="0"/>
              <a:t>）。这就是论文</a:t>
            </a:r>
            <a:r>
              <a:rPr lang="en-US" altLang="zh-CN" sz="2200" dirty="0"/>
              <a:t>《Learning Deep Features for Discriminative Localization》[7]</a:t>
            </a:r>
            <a:r>
              <a:rPr lang="zh-CN" altLang="en-US" sz="2200" dirty="0"/>
              <a:t>的主要贡献。</a:t>
            </a: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a:stretch>
            <a:fillRect/>
          </a:stretch>
        </p:blipFill>
        <p:spPr>
          <a:xfrm>
            <a:off x="0" y="6093296"/>
            <a:ext cx="12217400" cy="864096"/>
          </a:xfrm>
          <a:prstGeom prst="rect">
            <a:avLst/>
          </a:prstGeom>
        </p:spPr>
      </p:pic>
      <p:pic>
        <p:nvPicPr>
          <p:cNvPr id="2" name="图片 1"/>
          <p:cNvPicPr>
            <a:picLocks noChangeAspect="1"/>
          </p:cNvPicPr>
          <p:nvPr/>
        </p:nvPicPr>
        <p:blipFill rotWithShape="1">
          <a:blip r:embed="rId4"/>
          <a:srcRect r="1004"/>
          <a:stretch/>
        </p:blipFill>
        <p:spPr>
          <a:xfrm>
            <a:off x="1" y="0"/>
            <a:ext cx="12192000" cy="1543858"/>
          </a:xfrm>
          <a:prstGeom prst="rect">
            <a:avLst/>
          </a:prstGeom>
        </p:spPr>
      </p:pic>
      <p:pic>
        <p:nvPicPr>
          <p:cNvPr id="12" name="图片 11"/>
          <p:cNvPicPr>
            <a:picLocks noChangeAspect="1"/>
          </p:cNvPicPr>
          <p:nvPr/>
        </p:nvPicPr>
        <p:blipFill rotWithShape="1">
          <a:blip r:embed="rId4"/>
          <a:srcRect r="1004"/>
          <a:stretch/>
        </p:blipFill>
        <p:spPr>
          <a:xfrm>
            <a:off x="-496" y="6093296"/>
            <a:ext cx="12192000" cy="864096"/>
          </a:xfrm>
          <a:prstGeom prst="rect">
            <a:avLst/>
          </a:prstGeom>
        </p:spPr>
      </p:pic>
      <p:sp>
        <p:nvSpPr>
          <p:cNvPr id="4" name="矩形 3">
            <a:extLst>
              <a:ext uri="{FF2B5EF4-FFF2-40B4-BE49-F238E27FC236}">
                <a16:creationId xmlns:a16="http://schemas.microsoft.com/office/drawing/2014/main" id="{B0E66C8F-DEE3-4976-B2CB-5D8DBCD64073}"/>
              </a:ext>
            </a:extLst>
          </p:cNvPr>
          <p:cNvSpPr/>
          <p:nvPr/>
        </p:nvSpPr>
        <p:spPr>
          <a:xfrm>
            <a:off x="1524000" y="5010561"/>
            <a:ext cx="10444480" cy="1384995"/>
          </a:xfrm>
          <a:prstGeom prst="rect">
            <a:avLst/>
          </a:prstGeom>
        </p:spPr>
        <p:txBody>
          <a:bodyPr wrap="square">
            <a:spAutoFit/>
          </a:bodyPr>
          <a:lstStyle/>
          <a:p>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教材：</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蒙祖强，欧元汉 编著</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深度学习理论与应用</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北京</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清华大</a:t>
            </a:r>
            <a:br>
              <a:rPr lang="en-US" altLang="zh-CN" sz="2800" dirty="0">
                <a:latin typeface="Times New Roman" panose="02020603050405020304" pitchFamily="18" charset="0"/>
                <a:ea typeface="宋体" panose="02010600030101010101" pitchFamily="2" charset="-122"/>
                <a:cs typeface="Times New Roman" panose="02020603050405020304" pitchFamily="18" charset="0"/>
              </a:rPr>
            </a:b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学出版社，</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2023</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年</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7</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月</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a:solidFill>
                  <a:srgbClr val="0033CC"/>
                </a:solidFill>
                <a:latin typeface="Times New Roman" panose="02020603050405020304" pitchFamily="18" charset="0"/>
                <a:ea typeface="宋体" panose="02010600030101010101" pitchFamily="2" charset="-122"/>
                <a:cs typeface="Times New Roman" panose="02020603050405020304" pitchFamily="18" charset="0"/>
              </a:rPr>
              <a:t>书号</a:t>
            </a:r>
            <a:r>
              <a:rPr lang="en-US" altLang="zh-CN" sz="2800" dirty="0">
                <a:solidFill>
                  <a:srgbClr val="0033CC"/>
                </a:solidFill>
                <a:latin typeface="Times New Roman" panose="02020603050405020304" pitchFamily="18" charset="0"/>
                <a:ea typeface="宋体" panose="02010600030101010101" pitchFamily="2" charset="-122"/>
                <a:cs typeface="Times New Roman" panose="02020603050405020304" pitchFamily="18" charset="0"/>
              </a:rPr>
              <a:t>: 978-7-302-63508-6</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a:t>
            </a:r>
          </a:p>
          <a:p>
            <a:endParaRPr lang="zh-CN" altLang="en-US" sz="2800" b="1"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8" name="图片 7">
            <a:extLst>
              <a:ext uri="{FF2B5EF4-FFF2-40B4-BE49-F238E27FC236}">
                <a16:creationId xmlns:a16="http://schemas.microsoft.com/office/drawing/2014/main" id="{32763661-D098-48CD-96FB-579D637B02D4}"/>
              </a:ext>
            </a:extLst>
          </p:cNvPr>
          <p:cNvPicPr>
            <a:picLocks noChangeAspect="1"/>
          </p:cNvPicPr>
          <p:nvPr/>
        </p:nvPicPr>
        <p:blipFill rotWithShape="1">
          <a:blip r:embed="rId5"/>
          <a:srcRect l="18793" t="3704" r="17232" b="4677"/>
          <a:stretch/>
        </p:blipFill>
        <p:spPr>
          <a:xfrm>
            <a:off x="558800" y="279486"/>
            <a:ext cx="3236706" cy="4635341"/>
          </a:xfrm>
          <a:prstGeom prst="rect">
            <a:avLst/>
          </a:prstGeom>
        </p:spPr>
      </p:pic>
      <p:sp>
        <p:nvSpPr>
          <p:cNvPr id="5" name="矩形 4">
            <a:extLst>
              <a:ext uri="{FF2B5EF4-FFF2-40B4-BE49-F238E27FC236}">
                <a16:creationId xmlns:a16="http://schemas.microsoft.com/office/drawing/2014/main" id="{CE1412C1-CC05-4709-A5D7-B62A6D399976}"/>
              </a:ext>
            </a:extLst>
          </p:cNvPr>
          <p:cNvSpPr/>
          <p:nvPr/>
        </p:nvSpPr>
        <p:spPr>
          <a:xfrm>
            <a:off x="4286809" y="1775907"/>
            <a:ext cx="7708528" cy="2332690"/>
          </a:xfrm>
          <a:prstGeom prst="rect">
            <a:avLst/>
          </a:prstGeom>
        </p:spPr>
        <p:txBody>
          <a:bodyPr wrap="square">
            <a:spAutoFit/>
          </a:bodyPr>
          <a:lstStyle/>
          <a:p>
            <a:pPr marL="342900" indent="-342900">
              <a:lnSpc>
                <a:spcPct val="150000"/>
              </a:lnSpc>
              <a:buFont typeface="Wingdings" panose="05000000000000000000" pitchFamily="2" charset="2"/>
              <a:buChar char="l"/>
            </a:pPr>
            <a:r>
              <a:rPr lang="zh-CN" altLang="en-US" sz="2500" b="1" dirty="0">
                <a:solidFill>
                  <a:srgbClr val="C00000"/>
                </a:solidFill>
                <a:latin typeface="微软雅黑" panose="020B0503020204020204" pitchFamily="34" charset="-122"/>
                <a:ea typeface="微软雅黑" panose="020B0503020204020204" pitchFamily="34" charset="-122"/>
              </a:rPr>
              <a:t>教学大纲</a:t>
            </a:r>
            <a:r>
              <a:rPr lang="zh-CN" altLang="en-US" sz="2500" b="1" dirty="0">
                <a:solidFill>
                  <a:srgbClr val="003366"/>
                </a:solidFill>
                <a:latin typeface="微软雅黑" panose="020B0503020204020204" pitchFamily="34" charset="-122"/>
                <a:ea typeface="微软雅黑" panose="020B0503020204020204" pitchFamily="34" charset="-122"/>
              </a:rPr>
              <a:t>：提供面向教育工程认证的教学大纲</a:t>
            </a:r>
          </a:p>
          <a:p>
            <a:pPr marL="342900" indent="-342900">
              <a:lnSpc>
                <a:spcPct val="150000"/>
              </a:lnSpc>
              <a:buFont typeface="Wingdings" panose="05000000000000000000" pitchFamily="2" charset="2"/>
              <a:buChar char="l"/>
            </a:pPr>
            <a:r>
              <a:rPr lang="zh-CN" altLang="en-US" sz="2500" b="1" dirty="0">
                <a:solidFill>
                  <a:srgbClr val="C00000"/>
                </a:solidFill>
                <a:latin typeface="微软雅黑" panose="020B0503020204020204" pitchFamily="34" charset="-122"/>
                <a:ea typeface="微软雅黑" panose="020B0503020204020204" pitchFamily="34" charset="-122"/>
              </a:rPr>
              <a:t>教学PPT</a:t>
            </a:r>
            <a:r>
              <a:rPr lang="zh-CN" altLang="en-US" sz="2500" b="1" dirty="0">
                <a:solidFill>
                  <a:srgbClr val="003366"/>
                </a:solidFill>
                <a:latin typeface="微软雅黑" panose="020B0503020204020204" pitchFamily="34" charset="-122"/>
                <a:ea typeface="微软雅黑" panose="020B0503020204020204" pitchFamily="34" charset="-122"/>
              </a:rPr>
              <a:t>：提供课堂教学用的PPT课件</a:t>
            </a:r>
          </a:p>
          <a:p>
            <a:pPr marL="342900" indent="-342900">
              <a:lnSpc>
                <a:spcPct val="150000"/>
              </a:lnSpc>
              <a:buFont typeface="Wingdings" panose="05000000000000000000" pitchFamily="2" charset="2"/>
              <a:buChar char="l"/>
            </a:pPr>
            <a:r>
              <a:rPr lang="zh-CN" altLang="en-US" sz="2500" b="1" dirty="0">
                <a:solidFill>
                  <a:srgbClr val="C00000"/>
                </a:solidFill>
                <a:latin typeface="微软雅黑" panose="020B0503020204020204" pitchFamily="34" charset="-122"/>
                <a:ea typeface="微软雅黑" panose="020B0503020204020204" pitchFamily="34" charset="-122"/>
              </a:rPr>
              <a:t>源代码</a:t>
            </a:r>
            <a:r>
              <a:rPr lang="zh-CN" altLang="en-US" sz="2500" b="1" dirty="0">
                <a:solidFill>
                  <a:srgbClr val="003366"/>
                </a:solidFill>
                <a:latin typeface="微软雅黑" panose="020B0503020204020204" pitchFamily="34" charset="-122"/>
                <a:ea typeface="微软雅黑" panose="020B0503020204020204" pitchFamily="34" charset="-122"/>
              </a:rPr>
              <a:t>：   提供教材涉及的全部源代码</a:t>
            </a:r>
          </a:p>
          <a:p>
            <a:pPr marL="342900" indent="-342900">
              <a:lnSpc>
                <a:spcPct val="150000"/>
              </a:lnSpc>
              <a:buFont typeface="Wingdings" panose="05000000000000000000" pitchFamily="2" charset="2"/>
              <a:buChar char="l"/>
            </a:pPr>
            <a:r>
              <a:rPr lang="zh-CN" altLang="en-US" sz="2500" b="1" dirty="0">
                <a:solidFill>
                  <a:srgbClr val="C00000"/>
                </a:solidFill>
                <a:latin typeface="微软雅黑" panose="020B0503020204020204" pitchFamily="34" charset="-122"/>
                <a:ea typeface="微软雅黑" panose="020B0503020204020204" pitchFamily="34" charset="-122"/>
              </a:rPr>
              <a:t>数据集</a:t>
            </a:r>
            <a:r>
              <a:rPr lang="zh-CN" altLang="en-US" sz="2500" b="1" dirty="0">
                <a:solidFill>
                  <a:srgbClr val="003366"/>
                </a:solidFill>
                <a:latin typeface="微软雅黑" panose="020B0503020204020204" pitchFamily="34" charset="-122"/>
                <a:ea typeface="微软雅黑" panose="020B0503020204020204" pitchFamily="34" charset="-122"/>
              </a:rPr>
              <a:t>：   提供教材示例、案例用到的全部数据集</a:t>
            </a:r>
          </a:p>
        </p:txBody>
      </p:sp>
      <p:sp>
        <p:nvSpPr>
          <p:cNvPr id="10" name="矩形 9">
            <a:extLst>
              <a:ext uri="{FF2B5EF4-FFF2-40B4-BE49-F238E27FC236}">
                <a16:creationId xmlns:a16="http://schemas.microsoft.com/office/drawing/2014/main" id="{88CC5941-FF0E-4E37-825A-02327ECA5B13}"/>
              </a:ext>
            </a:extLst>
          </p:cNvPr>
          <p:cNvSpPr/>
          <p:nvPr/>
        </p:nvSpPr>
        <p:spPr>
          <a:xfrm>
            <a:off x="3998706" y="4169760"/>
            <a:ext cx="8172974" cy="646331"/>
          </a:xfrm>
          <a:prstGeom prst="rect">
            <a:avLst/>
          </a:prstGeom>
        </p:spPr>
        <p:txBody>
          <a:bodyPr wrap="square">
            <a:spAutoFit/>
          </a:bodyPr>
          <a:lstStyle/>
          <a:p>
            <a:r>
              <a:rPr lang="zh-CN" altLang="en-US" b="1" dirty="0">
                <a:solidFill>
                  <a:srgbClr val="C00000"/>
                </a:solidFill>
                <a:latin typeface="微软雅黑" panose="020B0503020204020204" pitchFamily="34" charset="-122"/>
                <a:ea typeface="微软雅黑" panose="020B0503020204020204" pitchFamily="34" charset="-122"/>
              </a:rPr>
              <a:t>获取教学资源：</a:t>
            </a:r>
            <a:endParaRPr lang="en-US" altLang="zh-CN" b="1" dirty="0">
              <a:solidFill>
                <a:srgbClr val="C00000"/>
              </a:solidFill>
              <a:latin typeface="微软雅黑" panose="020B0503020204020204" pitchFamily="34" charset="-122"/>
              <a:ea typeface="微软雅黑" panose="020B0503020204020204" pitchFamily="34" charset="-122"/>
            </a:endParaRPr>
          </a:p>
          <a:p>
            <a:r>
              <a:rPr lang="zh-CN" altLang="en-US" b="1" dirty="0">
                <a:solidFill>
                  <a:srgbClr val="003366"/>
                </a:solidFill>
                <a:latin typeface="微软雅黑" panose="020B0503020204020204" pitchFamily="34" charset="-122"/>
                <a:ea typeface="微软雅黑" panose="020B0503020204020204" pitchFamily="34" charset="-122"/>
              </a:rPr>
              <a:t>http://www.tup.tsinghua.edu.cn/booksCenter/book_09988101.html</a:t>
            </a:r>
          </a:p>
        </p:txBody>
      </p:sp>
      <p:sp>
        <p:nvSpPr>
          <p:cNvPr id="11" name="矩形 10">
            <a:extLst>
              <a:ext uri="{FF2B5EF4-FFF2-40B4-BE49-F238E27FC236}">
                <a16:creationId xmlns:a16="http://schemas.microsoft.com/office/drawing/2014/main" id="{6A2E2121-3972-4C88-BBB3-368BC9BEC613}"/>
              </a:ext>
            </a:extLst>
          </p:cNvPr>
          <p:cNvSpPr/>
          <p:nvPr/>
        </p:nvSpPr>
        <p:spPr>
          <a:xfrm>
            <a:off x="4714540" y="321731"/>
            <a:ext cx="2557110" cy="984885"/>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zh-CN" altLang="en-US" sz="58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教    材</a:t>
            </a:r>
            <a:endParaRPr lang="zh-CN" altLang="en-US" sz="5800" dirty="0">
              <a:solidFill>
                <a:schemeClr val="bg1"/>
              </a:solidFill>
              <a:latin typeface="微软雅黑" panose="020B0503020204020204" pitchFamily="34" charset="-122"/>
              <a:ea typeface="微软雅黑" panose="020B0503020204020204" pitchFamily="34" charset="-122"/>
            </a:endParaRPr>
          </a:p>
        </p:txBody>
      </p:sp>
      <p:pic>
        <p:nvPicPr>
          <p:cNvPr id="13" name="图片 12">
            <a:extLst>
              <a:ext uri="{FF2B5EF4-FFF2-40B4-BE49-F238E27FC236}">
                <a16:creationId xmlns:a16="http://schemas.microsoft.com/office/drawing/2014/main" id="{C596DAAC-F517-4D5E-8632-4CF73B86063B}"/>
              </a:ext>
            </a:extLst>
          </p:cNvPr>
          <p:cNvPicPr>
            <a:picLocks noChangeAspect="1"/>
          </p:cNvPicPr>
          <p:nvPr/>
        </p:nvPicPr>
        <p:blipFill>
          <a:blip r:embed="rId6"/>
          <a:stretch>
            <a:fillRect/>
          </a:stretch>
        </p:blipFill>
        <p:spPr>
          <a:xfrm>
            <a:off x="11004191" y="299446"/>
            <a:ext cx="1007170" cy="1007170"/>
          </a:xfrm>
          <a:prstGeom prst="rect">
            <a:avLst/>
          </a:prstGeom>
        </p:spPr>
      </p:pic>
      <p:sp>
        <p:nvSpPr>
          <p:cNvPr id="14" name="矩形 13">
            <a:extLst>
              <a:ext uri="{FF2B5EF4-FFF2-40B4-BE49-F238E27FC236}">
                <a16:creationId xmlns:a16="http://schemas.microsoft.com/office/drawing/2014/main" id="{3D961A5A-F6C7-478A-AEEE-E6642B9FD227}"/>
              </a:ext>
            </a:extLst>
          </p:cNvPr>
          <p:cNvSpPr/>
          <p:nvPr/>
        </p:nvSpPr>
        <p:spPr>
          <a:xfrm>
            <a:off x="9767640" y="290953"/>
            <a:ext cx="1206071" cy="1015663"/>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zh-CN" altLang="en-US" sz="2000" b="1" dirty="0">
                <a:solidFill>
                  <a:schemeClr val="bg1"/>
                </a:solidFill>
              </a:rPr>
              <a:t>全国各大</a:t>
            </a:r>
          </a:p>
          <a:p>
            <a:r>
              <a:rPr lang="zh-CN" altLang="en-US" sz="2000" b="1" dirty="0">
                <a:solidFill>
                  <a:schemeClr val="bg1"/>
                </a:solidFill>
              </a:rPr>
              <a:t>书店网店</a:t>
            </a:r>
          </a:p>
          <a:p>
            <a:r>
              <a:rPr lang="zh-CN" altLang="en-US" sz="2000" b="1" dirty="0">
                <a:solidFill>
                  <a:schemeClr val="bg1"/>
                </a:solidFill>
              </a:rPr>
              <a:t>均有销售</a:t>
            </a:r>
          </a:p>
        </p:txBody>
      </p:sp>
    </p:spTree>
    <p:extLst>
      <p:ext uri="{BB962C8B-B14F-4D97-AF65-F5344CB8AC3E}">
        <p14:creationId xmlns:p14="http://schemas.microsoft.com/office/powerpoint/2010/main" val="34015762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6265"/>
          </a:xfrm>
          <a:prstGeom prst="rect">
            <a:avLst/>
          </a:prstGeom>
          <a:noFill/>
          <a:ln>
            <a:noFill/>
          </a:ln>
        </p:spPr>
        <p:txBody>
          <a:bodyPr wrap="square" lIns="105031" tIns="52515" rIns="105031" bIns="52515">
            <a:spAutoFit/>
          </a:bodyPr>
          <a:lstStyle/>
          <a:p>
            <a:pPr algn="l" defTabSz="1130935">
              <a:spcBef>
                <a:spcPct val="20000"/>
              </a:spcBef>
              <a:buClrTx/>
              <a:buSzTx/>
              <a:buFontTx/>
            </a:pPr>
            <a:r>
              <a:rPr lang="en-US" altLang="zh-CN" sz="3200" b="1" dirty="0">
                <a:solidFill>
                  <a:prstClr val="white"/>
                </a:solidFill>
                <a:latin typeface="微软雅黑" panose="020B0503020204020204" pitchFamily="34" charset="-122"/>
                <a:ea typeface="微软雅黑" panose="020B0503020204020204" pitchFamily="34" charset="-122"/>
              </a:rPr>
              <a:t>9.2 CNN </a:t>
            </a:r>
            <a:r>
              <a:rPr lang="zh-CN" altLang="en-US" sz="3200" b="1" dirty="0">
                <a:solidFill>
                  <a:prstClr val="white"/>
                </a:solidFill>
                <a:latin typeface="微软雅黑" panose="020B0503020204020204" pitchFamily="34" charset="-122"/>
                <a:ea typeface="微软雅黑" panose="020B0503020204020204" pitchFamily="34" charset="-122"/>
              </a:rPr>
              <a:t>模型决策原因的可视化方法</a:t>
            </a:r>
            <a:endParaRPr lang="en-US" altLang="zh-CN" sz="3200" b="1" dirty="0">
              <a:solidFill>
                <a:prstClr val="white"/>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409203" y="1173143"/>
            <a:ext cx="11373594" cy="523220"/>
          </a:xfrm>
          <a:prstGeom prst="rect">
            <a:avLst/>
          </a:prstGeom>
          <a:noFill/>
        </p:spPr>
        <p:txBody>
          <a:bodyPr wrap="square" rtlCol="0">
            <a:spAutoFit/>
          </a:bodyPr>
          <a:lstStyle/>
          <a:p>
            <a:r>
              <a:rPr lang="en-US" altLang="zh-CN" sz="2800" b="1" dirty="0">
                <a:solidFill>
                  <a:srgbClr val="C00000"/>
                </a:solidFill>
              </a:rPr>
              <a:t>9.2.1  </a:t>
            </a:r>
            <a:r>
              <a:rPr lang="zh-CN" altLang="en-US" sz="2800" b="1" dirty="0">
                <a:solidFill>
                  <a:srgbClr val="C00000"/>
                </a:solidFill>
              </a:rPr>
              <a:t>基于类别权重的类激活图（</a:t>
            </a:r>
            <a:r>
              <a:rPr lang="en-US" altLang="zh-CN" sz="2800" b="1" dirty="0">
                <a:solidFill>
                  <a:srgbClr val="C00000"/>
                </a:solidFill>
              </a:rPr>
              <a:t>CAM</a:t>
            </a:r>
            <a:r>
              <a:rPr lang="zh-CN" altLang="en-US" sz="2800" b="1" dirty="0">
                <a:solidFill>
                  <a:srgbClr val="C00000"/>
                </a:solidFill>
              </a:rPr>
              <a:t>）</a:t>
            </a:r>
            <a:endParaRPr lang="zh-CN" altLang="zh-CN" sz="2800" b="1" dirty="0">
              <a:solidFill>
                <a:srgbClr val="C00000"/>
              </a:solidFill>
            </a:endParaRPr>
          </a:p>
        </p:txBody>
      </p:sp>
      <p:sp>
        <p:nvSpPr>
          <p:cNvPr id="4" name="文本框 3"/>
          <p:cNvSpPr txBox="1"/>
          <p:nvPr/>
        </p:nvSpPr>
        <p:spPr>
          <a:xfrm>
            <a:off x="440924" y="2001922"/>
            <a:ext cx="11310151" cy="2462213"/>
          </a:xfrm>
          <a:prstGeom prst="rect">
            <a:avLst/>
          </a:prstGeom>
          <a:noFill/>
        </p:spPr>
        <p:txBody>
          <a:bodyPr wrap="square">
            <a:spAutoFit/>
          </a:bodyPr>
          <a:lstStyle/>
          <a:p>
            <a:r>
              <a:rPr lang="zh-CN" altLang="en-US" sz="2200" dirty="0"/>
              <a:t>在类激活映射中，各通道的权值的产生是非常关键的。根据论文</a:t>
            </a:r>
            <a:r>
              <a:rPr lang="en-US" altLang="zh-CN" sz="2200" dirty="0"/>
              <a:t>[7]</a:t>
            </a:r>
            <a:r>
              <a:rPr lang="zh-CN" altLang="en-US" sz="2200" dirty="0"/>
              <a:t>介绍的方法，先对 </a:t>
            </a:r>
            <a:r>
              <a:rPr lang="en-US" altLang="zh-CN" sz="2200" dirty="0"/>
              <a:t>CNN </a:t>
            </a:r>
            <a:r>
              <a:rPr lang="zh-CN" altLang="en-US" sz="2200" dirty="0"/>
              <a:t>输出特征图的各个通道图像进行全局平均池化，这样每个通道图像在维度坍塌后就形成一个数值，然后将这些数值输入到一个全连接网络层进行分类。</a:t>
            </a:r>
            <a:endParaRPr lang="en-US" altLang="zh-CN" sz="2200" dirty="0"/>
          </a:p>
          <a:p>
            <a:endParaRPr lang="en-US" altLang="zh-CN" sz="2200" dirty="0"/>
          </a:p>
          <a:p>
            <a:r>
              <a:rPr lang="zh-CN" altLang="en-US" sz="2200" dirty="0"/>
              <a:t>假设这样的通道个数为 </a:t>
            </a:r>
            <a:r>
              <a:rPr lang="en-US" altLang="zh-CN" sz="2200" dirty="0"/>
              <a:t>n</a:t>
            </a:r>
            <a:r>
              <a:rPr lang="zh-CN" altLang="en-US" sz="2200" dirty="0"/>
              <a:t>，类别个数为 </a:t>
            </a:r>
            <a:r>
              <a:rPr lang="en-US" altLang="zh-CN" sz="2200" dirty="0"/>
              <a:t>c</a:t>
            </a:r>
            <a:r>
              <a:rPr lang="zh-CN" altLang="en-US" sz="2200" dirty="0"/>
              <a:t>，则该全连接层的参数矩阵 </a:t>
            </a:r>
            <a:r>
              <a:rPr lang="en-US" altLang="zh-CN" sz="2200" dirty="0"/>
              <a:t>W </a:t>
            </a:r>
            <a:r>
              <a:rPr lang="zh-CN" altLang="en-US" sz="2200" dirty="0"/>
              <a:t>为 </a:t>
            </a:r>
            <a:r>
              <a:rPr lang="en-US" altLang="zh-CN" sz="2200" dirty="0" err="1"/>
              <a:t>c×n</a:t>
            </a:r>
            <a:r>
              <a:rPr lang="en-US" altLang="zh-CN" sz="2200" dirty="0"/>
              <a:t> </a:t>
            </a:r>
            <a:r>
              <a:rPr lang="zh-CN" altLang="en-US" sz="2200" dirty="0"/>
              <a:t>矩阵。</a:t>
            </a:r>
            <a:endParaRPr lang="en-US" altLang="zh-CN" sz="2200" dirty="0"/>
          </a:p>
          <a:p>
            <a:endParaRPr lang="en-US" altLang="zh-CN" sz="2200" dirty="0"/>
          </a:p>
          <a:p>
            <a:r>
              <a:rPr lang="zh-CN" altLang="en-US" sz="2200" dirty="0"/>
              <a:t>如果输入图像被分类为 </a:t>
            </a:r>
            <a:r>
              <a:rPr lang="en-US" altLang="zh-CN" sz="2200" dirty="0"/>
              <a:t>y </a:t>
            </a:r>
            <a:r>
              <a:rPr lang="zh-CN" altLang="en-US" sz="2200" dirty="0"/>
              <a:t>类（</a:t>
            </a:r>
            <a:r>
              <a:rPr lang="en-US" altLang="zh-CN" sz="2200" dirty="0"/>
              <a:t>y </a:t>
            </a:r>
            <a:r>
              <a:rPr lang="zh-CN" altLang="en-US" sz="2200" dirty="0"/>
              <a:t>为索引），则向量 </a:t>
            </a:r>
            <a:r>
              <a:rPr lang="en-US" altLang="zh-CN" sz="2200" dirty="0"/>
              <a:t>W[y, :]</a:t>
            </a:r>
            <a:r>
              <a:rPr lang="zh-CN" altLang="en-US" sz="2200" dirty="0"/>
              <a:t>即为通道图像的权重向量。</a:t>
            </a: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6265"/>
          </a:xfrm>
          <a:prstGeom prst="rect">
            <a:avLst/>
          </a:prstGeom>
          <a:noFill/>
          <a:ln>
            <a:noFill/>
          </a:ln>
        </p:spPr>
        <p:txBody>
          <a:bodyPr wrap="square" lIns="105031" tIns="52515" rIns="105031" bIns="52515">
            <a:spAutoFit/>
          </a:bodyPr>
          <a:lstStyle/>
          <a:p>
            <a:pPr algn="l" defTabSz="1130935">
              <a:spcBef>
                <a:spcPct val="20000"/>
              </a:spcBef>
              <a:buClrTx/>
              <a:buSzTx/>
              <a:buFontTx/>
            </a:pPr>
            <a:r>
              <a:rPr lang="en-US" altLang="zh-CN" sz="3200" b="1" dirty="0">
                <a:solidFill>
                  <a:prstClr val="white"/>
                </a:solidFill>
                <a:latin typeface="微软雅黑" panose="020B0503020204020204" pitchFamily="34" charset="-122"/>
                <a:ea typeface="微软雅黑" panose="020B0503020204020204" pitchFamily="34" charset="-122"/>
              </a:rPr>
              <a:t>9.2 CNN </a:t>
            </a:r>
            <a:r>
              <a:rPr lang="zh-CN" altLang="en-US" sz="3200" b="1" dirty="0">
                <a:solidFill>
                  <a:prstClr val="white"/>
                </a:solidFill>
                <a:latin typeface="微软雅黑" panose="020B0503020204020204" pitchFamily="34" charset="-122"/>
                <a:ea typeface="微软雅黑" panose="020B0503020204020204" pitchFamily="34" charset="-122"/>
              </a:rPr>
              <a:t>模型决策原因的可视化方法</a:t>
            </a:r>
            <a:endParaRPr lang="en-US" altLang="zh-CN" sz="3200" b="1" dirty="0">
              <a:solidFill>
                <a:prstClr val="white"/>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409203" y="1257300"/>
            <a:ext cx="11373594" cy="523220"/>
          </a:xfrm>
          <a:prstGeom prst="rect">
            <a:avLst/>
          </a:prstGeom>
          <a:noFill/>
        </p:spPr>
        <p:txBody>
          <a:bodyPr wrap="square" rtlCol="0">
            <a:spAutoFit/>
          </a:bodyPr>
          <a:lstStyle/>
          <a:p>
            <a:r>
              <a:rPr lang="en-US" altLang="zh-CN" sz="2800" b="1" dirty="0">
                <a:solidFill>
                  <a:srgbClr val="C00000"/>
                </a:solidFill>
              </a:rPr>
              <a:t>9.2.1  </a:t>
            </a:r>
            <a:r>
              <a:rPr lang="zh-CN" altLang="en-US" sz="2800" b="1" dirty="0">
                <a:solidFill>
                  <a:srgbClr val="C00000"/>
                </a:solidFill>
              </a:rPr>
              <a:t>基于类别权重的类激活图（</a:t>
            </a:r>
            <a:r>
              <a:rPr lang="en-US" altLang="zh-CN" sz="2800" b="1" dirty="0">
                <a:solidFill>
                  <a:srgbClr val="C00000"/>
                </a:solidFill>
              </a:rPr>
              <a:t>CAM</a:t>
            </a:r>
            <a:r>
              <a:rPr lang="zh-CN" altLang="en-US" sz="2800" b="1" dirty="0">
                <a:solidFill>
                  <a:srgbClr val="C00000"/>
                </a:solidFill>
              </a:rPr>
              <a:t>）</a:t>
            </a:r>
            <a:endParaRPr lang="zh-CN" altLang="zh-CN" sz="2800" b="1" dirty="0">
              <a:solidFill>
                <a:srgbClr val="C00000"/>
              </a:solidFill>
            </a:endParaRPr>
          </a:p>
        </p:txBody>
      </p:sp>
      <p:sp>
        <p:nvSpPr>
          <p:cNvPr id="5" name="文本框 4"/>
          <p:cNvSpPr txBox="1"/>
          <p:nvPr/>
        </p:nvSpPr>
        <p:spPr>
          <a:xfrm>
            <a:off x="335806" y="1938160"/>
            <a:ext cx="11373594" cy="3477875"/>
          </a:xfrm>
          <a:prstGeom prst="rect">
            <a:avLst/>
          </a:prstGeom>
          <a:noFill/>
        </p:spPr>
        <p:txBody>
          <a:bodyPr wrap="square">
            <a:spAutoFit/>
          </a:bodyPr>
          <a:lstStyle/>
          <a:p>
            <a:r>
              <a:rPr lang="en-US" altLang="zh-CN" sz="2200" b="1" dirty="0"/>
              <a:t>【</a:t>
            </a:r>
            <a:r>
              <a:rPr lang="zh-CN" altLang="en-US" sz="2200" b="1" dirty="0"/>
              <a:t>例 </a:t>
            </a:r>
            <a:r>
              <a:rPr lang="en-US" altLang="zh-CN" sz="2200" b="1" dirty="0"/>
              <a:t>9.2】</a:t>
            </a:r>
            <a:r>
              <a:rPr lang="zh-CN" altLang="en-US" sz="2200" dirty="0"/>
              <a:t>基于类别权重构建类激活图 </a:t>
            </a:r>
            <a:r>
              <a:rPr lang="en-US" altLang="zh-CN" sz="2200" dirty="0"/>
              <a:t>CAM</a:t>
            </a:r>
            <a:r>
              <a:rPr lang="zh-CN" altLang="en-US" sz="2200" dirty="0"/>
              <a:t>，进而实现决策原因的可视化。</a:t>
            </a:r>
            <a:endParaRPr lang="en-US" altLang="zh-CN" sz="2200" dirty="0"/>
          </a:p>
          <a:p>
            <a:endParaRPr lang="en-US" altLang="zh-CN" sz="2200" dirty="0"/>
          </a:p>
          <a:p>
            <a:r>
              <a:rPr lang="zh-CN" altLang="en-US" sz="2200" dirty="0"/>
              <a:t>本例以 </a:t>
            </a:r>
            <a:r>
              <a:rPr lang="en-US" altLang="zh-CN" sz="2200" dirty="0"/>
              <a:t>resnet18 </a:t>
            </a:r>
            <a:r>
              <a:rPr lang="zh-CN" altLang="en-US" sz="2200" dirty="0"/>
              <a:t>作为基本模型，介绍类激活图的构建方法。</a:t>
            </a:r>
            <a:endParaRPr lang="en-US" altLang="zh-CN" sz="2200" dirty="0"/>
          </a:p>
          <a:p>
            <a:r>
              <a:rPr lang="zh-CN" altLang="en-US" sz="2200" dirty="0"/>
              <a:t> </a:t>
            </a:r>
          </a:p>
          <a:p>
            <a:r>
              <a:rPr lang="zh-CN" altLang="en-US" sz="2200" dirty="0"/>
              <a:t>根据上面的介绍，构建 </a:t>
            </a:r>
            <a:r>
              <a:rPr lang="en-US" altLang="zh-CN" sz="2200" dirty="0"/>
              <a:t>CAM </a:t>
            </a:r>
            <a:r>
              <a:rPr lang="zh-CN" altLang="en-US" sz="2200" dirty="0"/>
              <a:t>图的一个关键是获取 </a:t>
            </a:r>
            <a:r>
              <a:rPr lang="en-US" altLang="zh-CN" sz="2200" dirty="0"/>
              <a:t>CNN </a:t>
            </a:r>
            <a:r>
              <a:rPr lang="zh-CN" altLang="en-US" sz="2200" dirty="0"/>
              <a:t>部分的输出。例 </a:t>
            </a:r>
            <a:r>
              <a:rPr lang="en-US" altLang="zh-CN" sz="2200" dirty="0"/>
              <a:t>9.1 </a:t>
            </a:r>
            <a:r>
              <a:rPr lang="zh-CN" altLang="en-US" sz="2200" dirty="0"/>
              <a:t>通过“拆除” 一个预训练模型，然后再将其“组装”而获得每一层的输出。但如果只是想要某一层的输出， 那么用这种方法显得过于“繁杂”。</a:t>
            </a:r>
            <a:endParaRPr lang="en-US" altLang="zh-CN" sz="2200" dirty="0"/>
          </a:p>
          <a:p>
            <a:endParaRPr lang="en-US" altLang="zh-CN" sz="2200" dirty="0"/>
          </a:p>
          <a:p>
            <a:r>
              <a:rPr lang="zh-CN" altLang="en-US" sz="2200" dirty="0"/>
              <a:t>为此，下面先介绍一种用 </a:t>
            </a:r>
            <a:r>
              <a:rPr lang="en-US" altLang="zh-CN" sz="2200" dirty="0" err="1"/>
              <a:t>register_forward_hook</a:t>
            </a:r>
            <a:r>
              <a:rPr lang="en-US" altLang="zh-CN" sz="2200" dirty="0"/>
              <a:t>()</a:t>
            </a:r>
            <a:r>
              <a:rPr lang="zh-CN" altLang="en-US" sz="2200" dirty="0"/>
              <a:t>函数通过网络层注册来获取某一层输入和输出的方法。</a:t>
            </a:r>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6265"/>
          </a:xfrm>
          <a:prstGeom prst="rect">
            <a:avLst/>
          </a:prstGeom>
          <a:noFill/>
          <a:ln>
            <a:noFill/>
          </a:ln>
        </p:spPr>
        <p:txBody>
          <a:bodyPr wrap="square" lIns="105031" tIns="52515" rIns="105031" bIns="52515">
            <a:spAutoFit/>
          </a:bodyPr>
          <a:lstStyle/>
          <a:p>
            <a:pPr algn="l" defTabSz="1130935">
              <a:spcBef>
                <a:spcPct val="20000"/>
              </a:spcBef>
              <a:buClrTx/>
              <a:buSzTx/>
              <a:buFontTx/>
            </a:pPr>
            <a:r>
              <a:rPr lang="en-US" altLang="zh-CN" sz="3200" b="1" dirty="0">
                <a:solidFill>
                  <a:prstClr val="white"/>
                </a:solidFill>
                <a:latin typeface="微软雅黑" panose="020B0503020204020204" pitchFamily="34" charset="-122"/>
                <a:ea typeface="微软雅黑" panose="020B0503020204020204" pitchFamily="34" charset="-122"/>
              </a:rPr>
              <a:t>9.2 CNN </a:t>
            </a:r>
            <a:r>
              <a:rPr lang="zh-CN" altLang="en-US" sz="3200" b="1" dirty="0">
                <a:solidFill>
                  <a:prstClr val="white"/>
                </a:solidFill>
                <a:latin typeface="微软雅黑" panose="020B0503020204020204" pitchFamily="34" charset="-122"/>
                <a:ea typeface="微软雅黑" panose="020B0503020204020204" pitchFamily="34" charset="-122"/>
              </a:rPr>
              <a:t>模型决策原因的可视化方法</a:t>
            </a:r>
            <a:endParaRPr lang="en-US" altLang="zh-CN" sz="3200" b="1" dirty="0">
              <a:solidFill>
                <a:prstClr val="white"/>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409203" y="1257300"/>
            <a:ext cx="11373594" cy="523220"/>
          </a:xfrm>
          <a:prstGeom prst="rect">
            <a:avLst/>
          </a:prstGeom>
          <a:noFill/>
        </p:spPr>
        <p:txBody>
          <a:bodyPr wrap="square" rtlCol="0">
            <a:spAutoFit/>
          </a:bodyPr>
          <a:lstStyle/>
          <a:p>
            <a:r>
              <a:rPr lang="en-US" altLang="zh-CN" sz="2800" b="1" dirty="0">
                <a:solidFill>
                  <a:srgbClr val="C00000"/>
                </a:solidFill>
              </a:rPr>
              <a:t>9.2.1  </a:t>
            </a:r>
            <a:r>
              <a:rPr lang="zh-CN" altLang="en-US" sz="2800" b="1" dirty="0">
                <a:solidFill>
                  <a:srgbClr val="C00000"/>
                </a:solidFill>
              </a:rPr>
              <a:t>基于类别权重的类激活图（</a:t>
            </a:r>
            <a:r>
              <a:rPr lang="en-US" altLang="zh-CN" sz="2800" b="1" dirty="0">
                <a:solidFill>
                  <a:srgbClr val="C00000"/>
                </a:solidFill>
              </a:rPr>
              <a:t>CAM</a:t>
            </a:r>
            <a:r>
              <a:rPr lang="zh-CN" altLang="en-US" sz="2800" b="1" dirty="0">
                <a:solidFill>
                  <a:srgbClr val="C00000"/>
                </a:solidFill>
              </a:rPr>
              <a:t>）</a:t>
            </a:r>
            <a:endParaRPr lang="zh-CN" altLang="zh-CN" sz="2800" b="1" dirty="0">
              <a:solidFill>
                <a:srgbClr val="C00000"/>
              </a:solidFill>
            </a:endParaRPr>
          </a:p>
        </p:txBody>
      </p:sp>
      <p:sp>
        <p:nvSpPr>
          <p:cNvPr id="4" name="文本框 3"/>
          <p:cNvSpPr txBox="1"/>
          <p:nvPr/>
        </p:nvSpPr>
        <p:spPr>
          <a:xfrm>
            <a:off x="437966" y="1887052"/>
            <a:ext cx="11310151" cy="3139321"/>
          </a:xfrm>
          <a:prstGeom prst="rect">
            <a:avLst/>
          </a:prstGeom>
          <a:noFill/>
        </p:spPr>
        <p:txBody>
          <a:bodyPr wrap="square">
            <a:spAutoFit/>
          </a:bodyPr>
          <a:lstStyle/>
          <a:p>
            <a:r>
              <a:rPr lang="en-US" altLang="zh-CN" sz="2200" dirty="0" err="1"/>
              <a:t>register_forward_hook</a:t>
            </a:r>
            <a:r>
              <a:rPr lang="en-US" altLang="zh-CN" sz="2200" dirty="0"/>
              <a:t>()</a:t>
            </a:r>
            <a:r>
              <a:rPr lang="zh-CN" altLang="en-US" sz="2200" dirty="0"/>
              <a:t>函数可以为指定的某一网络层注册一个前向 </a:t>
            </a:r>
            <a:r>
              <a:rPr lang="en-US" altLang="zh-CN" sz="2200" dirty="0"/>
              <a:t>hook</a:t>
            </a:r>
            <a:r>
              <a:rPr lang="zh-CN" altLang="en-US" sz="2200" dirty="0"/>
              <a:t>（钩子）。当在 </a:t>
            </a:r>
          </a:p>
          <a:p>
            <a:r>
              <a:rPr lang="zh-CN" altLang="en-US" sz="2200" dirty="0"/>
              <a:t>调用 </a:t>
            </a:r>
            <a:r>
              <a:rPr lang="en-US" altLang="zh-CN" sz="2200" dirty="0"/>
              <a:t>forward()</a:t>
            </a:r>
            <a:r>
              <a:rPr lang="zh-CN" altLang="en-US" sz="2200" dirty="0"/>
              <a:t>函数而执行到该层时，这个 </a:t>
            </a:r>
            <a:r>
              <a:rPr lang="en-US" altLang="zh-CN" sz="2200" dirty="0"/>
              <a:t>hook </a:t>
            </a:r>
            <a:r>
              <a:rPr lang="zh-CN" altLang="en-US" sz="2200" dirty="0"/>
              <a:t>会被调用并获得三个输入，分别是该网络层 </a:t>
            </a:r>
          </a:p>
          <a:p>
            <a:r>
              <a:rPr lang="zh-CN" altLang="en-US" sz="2200" dirty="0"/>
              <a:t>本身、该网络层的输入和输出（也可简单理解为：该 </a:t>
            </a:r>
            <a:r>
              <a:rPr lang="en-US" altLang="zh-CN" sz="2200" dirty="0"/>
              <a:t>hook </a:t>
            </a:r>
            <a:r>
              <a:rPr lang="zh-CN" altLang="en-US" sz="2200" dirty="0"/>
              <a:t>会“勾住”这三个对象，而不“破坏” </a:t>
            </a:r>
          </a:p>
          <a:p>
            <a:r>
              <a:rPr lang="zh-CN" altLang="en-US" sz="2200" dirty="0"/>
              <a:t>模型的网络结构）。 </a:t>
            </a:r>
          </a:p>
          <a:p>
            <a:endParaRPr lang="en-US" altLang="zh-CN" sz="2200" dirty="0"/>
          </a:p>
          <a:p>
            <a:r>
              <a:rPr lang="zh-CN" altLang="en-US" sz="2200" b="1" dirty="0"/>
              <a:t>假如 </a:t>
            </a:r>
            <a:r>
              <a:rPr lang="en-US" altLang="zh-CN" sz="2200" b="1" dirty="0"/>
              <a:t>layer </a:t>
            </a:r>
            <a:r>
              <a:rPr lang="zh-CN" altLang="en-US" sz="2200" b="1" dirty="0"/>
              <a:t>为一个网络层，我们先定义一个 </a:t>
            </a:r>
            <a:r>
              <a:rPr lang="en-US" altLang="zh-CN" sz="2200" b="1" dirty="0"/>
              <a:t>hook</a:t>
            </a:r>
            <a:r>
              <a:rPr lang="zh-CN" altLang="en-US" sz="2200" b="1" dirty="0"/>
              <a:t>： </a:t>
            </a:r>
          </a:p>
          <a:p>
            <a:pPr lvl="1"/>
            <a:endParaRPr lang="en-US" altLang="zh-CN" sz="2200" dirty="0">
              <a:solidFill>
                <a:srgbClr val="00B050"/>
              </a:solidFill>
            </a:endParaRPr>
          </a:p>
          <a:p>
            <a:pPr lvl="1"/>
            <a:r>
              <a:rPr lang="en-US" altLang="zh-CN" sz="2200" dirty="0">
                <a:solidFill>
                  <a:srgbClr val="00B050"/>
                </a:solidFill>
              </a:rPr>
              <a:t>def </a:t>
            </a:r>
            <a:r>
              <a:rPr lang="en-US" altLang="zh-CN" sz="2200" dirty="0" err="1">
                <a:solidFill>
                  <a:srgbClr val="00B050"/>
                </a:solidFill>
              </a:rPr>
              <a:t>hook_fun</a:t>
            </a:r>
            <a:r>
              <a:rPr lang="en-US" altLang="zh-CN" sz="2200" dirty="0">
                <a:solidFill>
                  <a:srgbClr val="00B050"/>
                </a:solidFill>
              </a:rPr>
              <a:t>(model, input, output): </a:t>
            </a:r>
            <a:endParaRPr lang="zh-CN" altLang="en-US" sz="2200" dirty="0">
              <a:solidFill>
                <a:srgbClr val="00B050"/>
              </a:solidFill>
            </a:endParaRPr>
          </a:p>
          <a:p>
            <a:pPr lvl="1"/>
            <a:r>
              <a:rPr lang="en-US" altLang="zh-CN" sz="2200" dirty="0">
                <a:solidFill>
                  <a:srgbClr val="00B050"/>
                </a:solidFill>
              </a:rPr>
              <a:t>… … </a:t>
            </a:r>
            <a:endParaRPr lang="zh-CN" altLang="en-US" sz="2200" dirty="0">
              <a:solidFill>
                <a:srgbClr val="00B050"/>
              </a:solidFill>
            </a:endParaRPr>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6265"/>
          </a:xfrm>
          <a:prstGeom prst="rect">
            <a:avLst/>
          </a:prstGeom>
          <a:noFill/>
          <a:ln>
            <a:noFill/>
          </a:ln>
        </p:spPr>
        <p:txBody>
          <a:bodyPr wrap="square" lIns="105031" tIns="52515" rIns="105031" bIns="52515">
            <a:spAutoFit/>
          </a:bodyPr>
          <a:lstStyle/>
          <a:p>
            <a:pPr algn="l" defTabSz="1130935">
              <a:spcBef>
                <a:spcPct val="20000"/>
              </a:spcBef>
              <a:buClrTx/>
              <a:buSzTx/>
              <a:buFontTx/>
            </a:pPr>
            <a:r>
              <a:rPr lang="en-US" altLang="zh-CN" sz="3200" b="1" dirty="0">
                <a:solidFill>
                  <a:prstClr val="white"/>
                </a:solidFill>
                <a:latin typeface="微软雅黑" panose="020B0503020204020204" pitchFamily="34" charset="-122"/>
                <a:ea typeface="微软雅黑" panose="020B0503020204020204" pitchFamily="34" charset="-122"/>
              </a:rPr>
              <a:t>9.2 CNN </a:t>
            </a:r>
            <a:r>
              <a:rPr lang="zh-CN" altLang="en-US" sz="3200" b="1" dirty="0">
                <a:solidFill>
                  <a:prstClr val="white"/>
                </a:solidFill>
                <a:latin typeface="微软雅黑" panose="020B0503020204020204" pitchFamily="34" charset="-122"/>
                <a:ea typeface="微软雅黑" panose="020B0503020204020204" pitchFamily="34" charset="-122"/>
              </a:rPr>
              <a:t>模型决策原因的可视化方法</a:t>
            </a:r>
            <a:endParaRPr lang="en-US" altLang="zh-CN" sz="3200" b="1" dirty="0">
              <a:solidFill>
                <a:prstClr val="white"/>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409203" y="1257300"/>
            <a:ext cx="11373594" cy="523220"/>
          </a:xfrm>
          <a:prstGeom prst="rect">
            <a:avLst/>
          </a:prstGeom>
          <a:noFill/>
        </p:spPr>
        <p:txBody>
          <a:bodyPr wrap="square" rtlCol="0">
            <a:spAutoFit/>
          </a:bodyPr>
          <a:lstStyle/>
          <a:p>
            <a:r>
              <a:rPr lang="en-US" altLang="zh-CN" sz="2800" b="1" dirty="0">
                <a:solidFill>
                  <a:srgbClr val="C00000"/>
                </a:solidFill>
              </a:rPr>
              <a:t>9.2.1  </a:t>
            </a:r>
            <a:r>
              <a:rPr lang="zh-CN" altLang="en-US" sz="2800" b="1" dirty="0">
                <a:solidFill>
                  <a:srgbClr val="C00000"/>
                </a:solidFill>
              </a:rPr>
              <a:t>基于类别权重的类激活图（</a:t>
            </a:r>
            <a:r>
              <a:rPr lang="en-US" altLang="zh-CN" sz="2800" b="1" dirty="0">
                <a:solidFill>
                  <a:srgbClr val="C00000"/>
                </a:solidFill>
              </a:rPr>
              <a:t>CAM</a:t>
            </a:r>
            <a:r>
              <a:rPr lang="zh-CN" altLang="en-US" sz="2800" b="1" dirty="0">
                <a:solidFill>
                  <a:srgbClr val="C00000"/>
                </a:solidFill>
              </a:rPr>
              <a:t>）</a:t>
            </a:r>
            <a:endParaRPr lang="zh-CN" altLang="zh-CN" sz="2800" b="1" dirty="0">
              <a:solidFill>
                <a:srgbClr val="C00000"/>
              </a:solidFill>
            </a:endParaRPr>
          </a:p>
        </p:txBody>
      </p:sp>
      <p:sp>
        <p:nvSpPr>
          <p:cNvPr id="4" name="文本框 3"/>
          <p:cNvSpPr txBox="1"/>
          <p:nvPr/>
        </p:nvSpPr>
        <p:spPr>
          <a:xfrm>
            <a:off x="409203" y="1904624"/>
            <a:ext cx="11310151" cy="4154984"/>
          </a:xfrm>
          <a:prstGeom prst="rect">
            <a:avLst/>
          </a:prstGeom>
          <a:noFill/>
        </p:spPr>
        <p:txBody>
          <a:bodyPr wrap="square">
            <a:spAutoFit/>
          </a:bodyPr>
          <a:lstStyle/>
          <a:p>
            <a:r>
              <a:rPr lang="zh-CN" altLang="en-US" sz="2200" b="1" dirty="0"/>
              <a:t>然后为网络层 </a:t>
            </a:r>
            <a:r>
              <a:rPr lang="en-US" altLang="zh-CN" sz="2200" b="1" dirty="0"/>
              <a:t>layer </a:t>
            </a:r>
            <a:r>
              <a:rPr lang="zh-CN" altLang="en-US" sz="2200" b="1" dirty="0"/>
              <a:t>注册该 </a:t>
            </a:r>
            <a:r>
              <a:rPr lang="en-US" altLang="zh-CN" sz="2200" b="1" dirty="0"/>
              <a:t>hook</a:t>
            </a:r>
            <a:r>
              <a:rPr lang="zh-CN" altLang="en-US" sz="2200" b="1" dirty="0"/>
              <a:t>： </a:t>
            </a:r>
            <a:endParaRPr lang="en-US" altLang="zh-CN" sz="2200" b="1" dirty="0"/>
          </a:p>
          <a:p>
            <a:r>
              <a:rPr lang="en-US" altLang="zh-CN" sz="2200" dirty="0">
                <a:solidFill>
                  <a:srgbClr val="00B050"/>
                </a:solidFill>
              </a:rPr>
              <a:t>handle = </a:t>
            </a:r>
            <a:r>
              <a:rPr lang="en-US" altLang="zh-CN" sz="2200" dirty="0" err="1">
                <a:solidFill>
                  <a:srgbClr val="00B050"/>
                </a:solidFill>
              </a:rPr>
              <a:t>layer.register_forward_hook</a:t>
            </a:r>
            <a:r>
              <a:rPr lang="en-US" altLang="zh-CN" sz="2200" dirty="0">
                <a:solidFill>
                  <a:srgbClr val="00B050"/>
                </a:solidFill>
              </a:rPr>
              <a:t>(</a:t>
            </a:r>
            <a:r>
              <a:rPr lang="en-US" altLang="zh-CN" sz="2200" dirty="0" err="1">
                <a:solidFill>
                  <a:srgbClr val="00B050"/>
                </a:solidFill>
              </a:rPr>
              <a:t>hook_fun</a:t>
            </a:r>
            <a:r>
              <a:rPr lang="en-US" altLang="zh-CN" sz="2200" dirty="0">
                <a:solidFill>
                  <a:srgbClr val="00B050"/>
                </a:solidFill>
              </a:rPr>
              <a:t>) </a:t>
            </a:r>
          </a:p>
          <a:p>
            <a:endParaRPr lang="en-US" altLang="zh-CN" sz="2200" dirty="0"/>
          </a:p>
          <a:p>
            <a:r>
              <a:rPr lang="zh-CN" altLang="en-US" sz="2200" dirty="0"/>
              <a:t>这样，在调用模型的 </a:t>
            </a:r>
            <a:r>
              <a:rPr lang="en-US" altLang="zh-CN" sz="2200" dirty="0"/>
              <a:t>forward()</a:t>
            </a:r>
            <a:r>
              <a:rPr lang="zh-CN" altLang="en-US" sz="2200" dirty="0"/>
              <a:t>函数而执行到网络层 </a:t>
            </a:r>
            <a:r>
              <a:rPr lang="en-US" altLang="zh-CN" sz="2200" dirty="0"/>
              <a:t>layer </a:t>
            </a:r>
            <a:r>
              <a:rPr lang="zh-CN" altLang="en-US" sz="2200" dirty="0"/>
              <a:t>时，参数 </a:t>
            </a:r>
            <a:r>
              <a:rPr lang="en-US" altLang="zh-CN" sz="2200" dirty="0"/>
              <a:t>model, input </a:t>
            </a:r>
            <a:r>
              <a:rPr lang="zh-CN" altLang="en-US" sz="2200" dirty="0"/>
              <a:t>和 </a:t>
            </a:r>
            <a:r>
              <a:rPr lang="en-US" altLang="zh-CN" sz="2200" dirty="0"/>
              <a:t>output </a:t>
            </a:r>
          </a:p>
          <a:p>
            <a:r>
              <a:rPr lang="zh-CN" altLang="en-US" sz="2200" dirty="0"/>
              <a:t>将分别“截获”</a:t>
            </a:r>
            <a:r>
              <a:rPr lang="en-US" altLang="zh-CN" sz="2200" dirty="0"/>
              <a:t>layer </a:t>
            </a:r>
            <a:r>
              <a:rPr lang="zh-CN" altLang="en-US" sz="2200" dirty="0"/>
              <a:t>本身、</a:t>
            </a:r>
            <a:r>
              <a:rPr lang="en-US" altLang="zh-CN" sz="2200" dirty="0"/>
              <a:t>layer </a:t>
            </a:r>
            <a:r>
              <a:rPr lang="zh-CN" altLang="en-US" sz="2200" dirty="0"/>
              <a:t>的输入和输出。在本例中，我们主要是利用网络层的输出， </a:t>
            </a:r>
          </a:p>
          <a:p>
            <a:r>
              <a:rPr lang="zh-CN" altLang="en-US" sz="2200" dirty="0"/>
              <a:t>因此只需参数 </a:t>
            </a:r>
            <a:r>
              <a:rPr lang="en-US" altLang="zh-CN" sz="2200" dirty="0"/>
              <a:t>output</a:t>
            </a:r>
            <a:r>
              <a:rPr lang="zh-CN" altLang="en-US" sz="2200" dirty="0"/>
              <a:t>。 </a:t>
            </a:r>
            <a:endParaRPr lang="en-US" altLang="zh-CN" sz="2200" dirty="0"/>
          </a:p>
          <a:p>
            <a:endParaRPr lang="en-US" altLang="zh-CN" sz="2200" dirty="0"/>
          </a:p>
          <a:p>
            <a:r>
              <a:rPr lang="zh-CN" altLang="en-US" sz="2200" dirty="0"/>
              <a:t>在用完了以后可以去掉该 </a:t>
            </a:r>
            <a:r>
              <a:rPr lang="en-US" altLang="zh-CN" sz="2200" dirty="0"/>
              <a:t>hook</a:t>
            </a:r>
            <a:r>
              <a:rPr lang="zh-CN" altLang="en-US" sz="2200" dirty="0"/>
              <a:t>： </a:t>
            </a:r>
            <a:endParaRPr lang="en-US" altLang="zh-CN" sz="2200" dirty="0"/>
          </a:p>
          <a:p>
            <a:r>
              <a:rPr lang="en-US" altLang="zh-CN" sz="2200" dirty="0" err="1">
                <a:solidFill>
                  <a:srgbClr val="00B050"/>
                </a:solidFill>
              </a:rPr>
              <a:t>handle.remove</a:t>
            </a:r>
            <a:r>
              <a:rPr lang="en-US" altLang="zh-CN" sz="2200" dirty="0">
                <a:solidFill>
                  <a:srgbClr val="00B050"/>
                </a:solidFill>
              </a:rPr>
              <a:t>() </a:t>
            </a:r>
          </a:p>
          <a:p>
            <a:endParaRPr lang="en-US" altLang="zh-CN" sz="2200" dirty="0"/>
          </a:p>
          <a:p>
            <a:r>
              <a:rPr lang="zh-CN" altLang="en-US" sz="2200" dirty="0"/>
              <a:t>使用 </a:t>
            </a:r>
            <a:r>
              <a:rPr lang="en-US" altLang="zh-CN" sz="2200" dirty="0" err="1"/>
              <a:t>register_forward_hook</a:t>
            </a:r>
            <a:r>
              <a:rPr lang="en-US" altLang="zh-CN" sz="2200" dirty="0"/>
              <a:t>()</a:t>
            </a:r>
            <a:r>
              <a:rPr lang="zh-CN" altLang="en-US" sz="2200" dirty="0"/>
              <a:t>函数的优点是：在不需要“拆装”现有模型的情况下获得某一 </a:t>
            </a:r>
          </a:p>
          <a:p>
            <a:r>
              <a:rPr lang="zh-CN" altLang="en-US" sz="2200" dirty="0"/>
              <a:t>层的输入和输出。</a:t>
            </a:r>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6265"/>
          </a:xfrm>
          <a:prstGeom prst="rect">
            <a:avLst/>
          </a:prstGeom>
          <a:noFill/>
          <a:ln>
            <a:noFill/>
          </a:ln>
        </p:spPr>
        <p:txBody>
          <a:bodyPr wrap="square" lIns="105031" tIns="52515" rIns="105031" bIns="52515">
            <a:spAutoFit/>
          </a:bodyPr>
          <a:lstStyle/>
          <a:p>
            <a:pPr algn="l" defTabSz="1130935">
              <a:spcBef>
                <a:spcPct val="20000"/>
              </a:spcBef>
              <a:buClrTx/>
              <a:buSzTx/>
              <a:buFontTx/>
            </a:pPr>
            <a:r>
              <a:rPr lang="en-US" altLang="zh-CN" sz="3200" b="1" dirty="0">
                <a:solidFill>
                  <a:prstClr val="white"/>
                </a:solidFill>
                <a:latin typeface="微软雅黑" panose="020B0503020204020204" pitchFamily="34" charset="-122"/>
                <a:ea typeface="微软雅黑" panose="020B0503020204020204" pitchFamily="34" charset="-122"/>
              </a:rPr>
              <a:t>9.2 CNN </a:t>
            </a:r>
            <a:r>
              <a:rPr lang="zh-CN" altLang="en-US" sz="3200" b="1" dirty="0">
                <a:solidFill>
                  <a:prstClr val="white"/>
                </a:solidFill>
                <a:latin typeface="微软雅黑" panose="020B0503020204020204" pitchFamily="34" charset="-122"/>
                <a:ea typeface="微软雅黑" panose="020B0503020204020204" pitchFamily="34" charset="-122"/>
              </a:rPr>
              <a:t>模型决策原因的可视化方法</a:t>
            </a:r>
            <a:endParaRPr lang="en-US" altLang="zh-CN" sz="3200" b="1" dirty="0">
              <a:solidFill>
                <a:prstClr val="white"/>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409203" y="1257300"/>
            <a:ext cx="11373594" cy="523220"/>
          </a:xfrm>
          <a:prstGeom prst="rect">
            <a:avLst/>
          </a:prstGeom>
          <a:noFill/>
        </p:spPr>
        <p:txBody>
          <a:bodyPr wrap="square" rtlCol="0">
            <a:spAutoFit/>
          </a:bodyPr>
          <a:lstStyle/>
          <a:p>
            <a:r>
              <a:rPr lang="en-US" altLang="zh-CN" sz="2800" b="1" dirty="0">
                <a:solidFill>
                  <a:srgbClr val="C00000"/>
                </a:solidFill>
              </a:rPr>
              <a:t>9.2.1  </a:t>
            </a:r>
            <a:r>
              <a:rPr lang="zh-CN" altLang="en-US" sz="2800" b="1" dirty="0">
                <a:solidFill>
                  <a:srgbClr val="C00000"/>
                </a:solidFill>
              </a:rPr>
              <a:t>基于类别权重的类激活图（</a:t>
            </a:r>
            <a:r>
              <a:rPr lang="en-US" altLang="zh-CN" sz="2800" b="1" dirty="0">
                <a:solidFill>
                  <a:srgbClr val="C00000"/>
                </a:solidFill>
              </a:rPr>
              <a:t>CAM</a:t>
            </a:r>
            <a:r>
              <a:rPr lang="zh-CN" altLang="en-US" sz="2800" b="1" dirty="0">
                <a:solidFill>
                  <a:srgbClr val="C00000"/>
                </a:solidFill>
              </a:rPr>
              <a:t>）</a:t>
            </a:r>
            <a:endParaRPr lang="zh-CN" altLang="zh-CN" sz="2800" b="1" dirty="0">
              <a:solidFill>
                <a:srgbClr val="C00000"/>
              </a:solidFill>
            </a:endParaRPr>
          </a:p>
        </p:txBody>
      </p:sp>
      <p:sp>
        <p:nvSpPr>
          <p:cNvPr id="5" name="文本框 4"/>
          <p:cNvSpPr txBox="1"/>
          <p:nvPr/>
        </p:nvSpPr>
        <p:spPr>
          <a:xfrm>
            <a:off x="409203" y="1780520"/>
            <a:ext cx="11673306" cy="4493538"/>
          </a:xfrm>
          <a:prstGeom prst="rect">
            <a:avLst/>
          </a:prstGeom>
          <a:noFill/>
        </p:spPr>
        <p:txBody>
          <a:bodyPr wrap="square">
            <a:spAutoFit/>
          </a:bodyPr>
          <a:lstStyle/>
          <a:p>
            <a:r>
              <a:rPr lang="zh-CN" altLang="en-US" sz="2200" b="1" dirty="0"/>
              <a:t>基于 </a:t>
            </a:r>
            <a:r>
              <a:rPr lang="en-US" altLang="zh-CN" sz="2200" b="1" dirty="0"/>
              <a:t>resnet18 </a:t>
            </a:r>
            <a:r>
              <a:rPr lang="zh-CN" altLang="en-US" sz="2200" b="1" dirty="0"/>
              <a:t>实现类激活图的方法： </a:t>
            </a:r>
          </a:p>
          <a:p>
            <a:r>
              <a:rPr lang="zh-CN" altLang="en-US" sz="2200" dirty="0"/>
              <a:t>（</a:t>
            </a:r>
            <a:r>
              <a:rPr lang="en-US" altLang="zh-CN" sz="2200" dirty="0"/>
              <a:t>1</a:t>
            </a:r>
            <a:r>
              <a:rPr lang="zh-CN" altLang="en-US" sz="2200" dirty="0"/>
              <a:t>）加载预训练模型 </a:t>
            </a:r>
            <a:r>
              <a:rPr lang="en-US" altLang="zh-CN" sz="2200" dirty="0"/>
              <a:t>resnet18</a:t>
            </a:r>
            <a:r>
              <a:rPr lang="zh-CN" altLang="en-US" sz="2200" dirty="0"/>
              <a:t>，然后定义一个 </a:t>
            </a:r>
            <a:r>
              <a:rPr lang="en-US" altLang="zh-CN" sz="2200" dirty="0"/>
              <a:t>hook</a:t>
            </a:r>
            <a:r>
              <a:rPr lang="zh-CN" altLang="en-US" sz="2200" dirty="0"/>
              <a:t>；接着用 </a:t>
            </a:r>
            <a:r>
              <a:rPr lang="en-US" altLang="zh-CN" sz="2200" dirty="0"/>
              <a:t>print()</a:t>
            </a:r>
            <a:r>
              <a:rPr lang="zh-CN" altLang="en-US" sz="2200" dirty="0"/>
              <a:t>查看 </a:t>
            </a:r>
            <a:r>
              <a:rPr lang="en-US" altLang="zh-CN" sz="2200" dirty="0"/>
              <a:t>resnet18 </a:t>
            </a:r>
            <a:r>
              <a:rPr lang="zh-CN" altLang="en-US" sz="2200" dirty="0"/>
              <a:t>的结 </a:t>
            </a:r>
          </a:p>
          <a:p>
            <a:r>
              <a:rPr lang="zh-CN" altLang="en-US" sz="2200" dirty="0"/>
              <a:t>构，发现其 </a:t>
            </a:r>
            <a:r>
              <a:rPr lang="en-US" altLang="zh-CN" sz="2200" dirty="0"/>
              <a:t>CNN </a:t>
            </a:r>
            <a:r>
              <a:rPr lang="zh-CN" altLang="en-US" sz="2200" dirty="0"/>
              <a:t>部分的最后一个网络层是 </a:t>
            </a:r>
            <a:r>
              <a:rPr lang="en-US" altLang="zh-CN" sz="2200" dirty="0"/>
              <a:t>model.layer4[1].bn2</a:t>
            </a:r>
            <a:r>
              <a:rPr lang="zh-CN" altLang="en-US" sz="2200" dirty="0"/>
              <a:t>，因此该层的输出即为 </a:t>
            </a:r>
            <a:r>
              <a:rPr lang="en-US" altLang="zh-CN" sz="2200" dirty="0"/>
              <a:t>CNN </a:t>
            </a:r>
          </a:p>
          <a:p>
            <a:r>
              <a:rPr lang="zh-CN" altLang="en-US" sz="2200" dirty="0"/>
              <a:t>部分的输出，于是为该网络层注册已定义的 </a:t>
            </a:r>
            <a:r>
              <a:rPr lang="en-US" altLang="zh-CN" sz="2200" dirty="0"/>
              <a:t>hook</a:t>
            </a:r>
            <a:r>
              <a:rPr lang="zh-CN" altLang="en-US" sz="2200" dirty="0"/>
              <a:t>。相关代码如下： </a:t>
            </a:r>
          </a:p>
          <a:p>
            <a:endParaRPr lang="en-US" altLang="zh-CN" sz="2200" dirty="0"/>
          </a:p>
          <a:p>
            <a:r>
              <a:rPr lang="en-US" altLang="zh-CN" sz="2200" dirty="0"/>
              <a:t>model = models.resnet18(pretrained=True) #</a:t>
            </a:r>
            <a:r>
              <a:rPr lang="zh-CN" altLang="en-US" sz="2200" dirty="0"/>
              <a:t>加载模型 </a:t>
            </a:r>
          </a:p>
          <a:p>
            <a:r>
              <a:rPr lang="en-US" altLang="zh-CN" sz="2200" dirty="0"/>
              <a:t>def </a:t>
            </a:r>
            <a:r>
              <a:rPr lang="en-US" altLang="zh-CN" sz="2200" dirty="0" err="1"/>
              <a:t>hook_fun</a:t>
            </a:r>
            <a:r>
              <a:rPr lang="en-US" altLang="zh-CN" sz="2200" dirty="0"/>
              <a:t>(model, input, output): #</a:t>
            </a:r>
            <a:r>
              <a:rPr lang="zh-CN" altLang="en-US" sz="2200" dirty="0"/>
              <a:t>定义 </a:t>
            </a:r>
            <a:r>
              <a:rPr lang="en-US" altLang="zh-CN" sz="2200" dirty="0"/>
              <a:t>hook </a:t>
            </a:r>
          </a:p>
          <a:p>
            <a:r>
              <a:rPr lang="en-US" altLang="zh-CN" sz="2200" dirty="0"/>
              <a:t>global </a:t>
            </a:r>
            <a:r>
              <a:rPr lang="en-US" altLang="zh-CN" sz="2200" dirty="0" err="1"/>
              <a:t>out_FM</a:t>
            </a:r>
            <a:r>
              <a:rPr lang="en-US" altLang="zh-CN" sz="2200" dirty="0"/>
              <a:t> #</a:t>
            </a:r>
            <a:r>
              <a:rPr lang="zh-CN" altLang="en-US" sz="2200" dirty="0"/>
              <a:t>定义全局变量，用于存放输出的特征图 </a:t>
            </a:r>
          </a:p>
          <a:p>
            <a:r>
              <a:rPr lang="en-US" altLang="zh-CN" sz="2200" dirty="0" err="1"/>
              <a:t>out_FM</a:t>
            </a:r>
            <a:r>
              <a:rPr lang="en-US" altLang="zh-CN" sz="2200" dirty="0"/>
              <a:t> = output </a:t>
            </a:r>
          </a:p>
          <a:p>
            <a:r>
              <a:rPr lang="en-US" altLang="zh-CN" sz="2200" dirty="0"/>
              <a:t>handle = model.layer4[1].bn2.register_forward_hook(</a:t>
            </a:r>
            <a:r>
              <a:rPr lang="en-US" altLang="zh-CN" sz="2200" dirty="0" err="1"/>
              <a:t>hook_fun</a:t>
            </a:r>
            <a:r>
              <a:rPr lang="en-US" altLang="zh-CN" sz="2200" dirty="0"/>
              <a:t>) #</a:t>
            </a:r>
            <a:r>
              <a:rPr lang="zh-CN" altLang="en-US" sz="2200" dirty="0"/>
              <a:t>注册一个前向 </a:t>
            </a:r>
            <a:r>
              <a:rPr lang="en-US" altLang="zh-CN" sz="2200" dirty="0"/>
              <a:t>hook </a:t>
            </a:r>
          </a:p>
          <a:p>
            <a:endParaRPr lang="en-US" altLang="zh-CN" sz="2200" dirty="0"/>
          </a:p>
          <a:p>
            <a:r>
              <a:rPr lang="zh-CN" altLang="en-US" sz="2200" dirty="0"/>
              <a:t>注意，在执行了模型的 </a:t>
            </a:r>
            <a:r>
              <a:rPr lang="en-US" altLang="zh-CN" sz="2200" dirty="0"/>
              <a:t>forward()</a:t>
            </a:r>
            <a:r>
              <a:rPr lang="zh-CN" altLang="en-US" sz="2200" dirty="0"/>
              <a:t>方法以后，全局变量 </a:t>
            </a:r>
            <a:r>
              <a:rPr lang="en-US" altLang="zh-CN" sz="2200" dirty="0" err="1"/>
              <a:t>out_FM</a:t>
            </a:r>
            <a:r>
              <a:rPr lang="en-US" altLang="zh-CN" sz="2200" dirty="0"/>
              <a:t> </a:t>
            </a:r>
            <a:r>
              <a:rPr lang="zh-CN" altLang="en-US" sz="2200" dirty="0"/>
              <a:t>才被定义和赋值，而在此 </a:t>
            </a:r>
          </a:p>
          <a:p>
            <a:r>
              <a:rPr lang="zh-CN" altLang="en-US" sz="2200" dirty="0"/>
              <a:t>之前它是不存在的，因而也不能被引用，否则会出现运行报错误。</a:t>
            </a:r>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6265"/>
          </a:xfrm>
          <a:prstGeom prst="rect">
            <a:avLst/>
          </a:prstGeom>
          <a:noFill/>
          <a:ln>
            <a:noFill/>
          </a:ln>
        </p:spPr>
        <p:txBody>
          <a:bodyPr wrap="square" lIns="105031" tIns="52515" rIns="105031" bIns="52515">
            <a:spAutoFit/>
          </a:bodyPr>
          <a:lstStyle/>
          <a:p>
            <a:pPr algn="l" defTabSz="1130935">
              <a:spcBef>
                <a:spcPct val="20000"/>
              </a:spcBef>
              <a:buClrTx/>
              <a:buSzTx/>
              <a:buFontTx/>
            </a:pPr>
            <a:r>
              <a:rPr lang="en-US" altLang="zh-CN" sz="3200" b="1" dirty="0">
                <a:solidFill>
                  <a:prstClr val="white"/>
                </a:solidFill>
                <a:latin typeface="微软雅黑" panose="020B0503020204020204" pitchFamily="34" charset="-122"/>
                <a:ea typeface="微软雅黑" panose="020B0503020204020204" pitchFamily="34" charset="-122"/>
              </a:rPr>
              <a:t>9.2 CNN </a:t>
            </a:r>
            <a:r>
              <a:rPr lang="zh-CN" altLang="en-US" sz="3200" b="1" dirty="0">
                <a:solidFill>
                  <a:prstClr val="white"/>
                </a:solidFill>
                <a:latin typeface="微软雅黑" panose="020B0503020204020204" pitchFamily="34" charset="-122"/>
                <a:ea typeface="微软雅黑" panose="020B0503020204020204" pitchFamily="34" charset="-122"/>
              </a:rPr>
              <a:t>模型决策原因的可视化方法</a:t>
            </a:r>
            <a:endParaRPr lang="en-US" altLang="zh-CN" sz="3200" b="1" dirty="0">
              <a:solidFill>
                <a:prstClr val="white"/>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409203" y="1257300"/>
            <a:ext cx="11373594" cy="523220"/>
          </a:xfrm>
          <a:prstGeom prst="rect">
            <a:avLst/>
          </a:prstGeom>
          <a:noFill/>
        </p:spPr>
        <p:txBody>
          <a:bodyPr wrap="square" rtlCol="0">
            <a:spAutoFit/>
          </a:bodyPr>
          <a:lstStyle/>
          <a:p>
            <a:r>
              <a:rPr lang="en-US" altLang="zh-CN" sz="2800" b="1" dirty="0">
                <a:solidFill>
                  <a:srgbClr val="C00000"/>
                </a:solidFill>
              </a:rPr>
              <a:t>9.2.1  </a:t>
            </a:r>
            <a:r>
              <a:rPr lang="zh-CN" altLang="en-US" sz="2800" b="1" dirty="0">
                <a:solidFill>
                  <a:srgbClr val="C00000"/>
                </a:solidFill>
              </a:rPr>
              <a:t>基于类别权重的类激活图（</a:t>
            </a:r>
            <a:r>
              <a:rPr lang="en-US" altLang="zh-CN" sz="2800" b="1" dirty="0">
                <a:solidFill>
                  <a:srgbClr val="C00000"/>
                </a:solidFill>
              </a:rPr>
              <a:t>CAM</a:t>
            </a:r>
            <a:r>
              <a:rPr lang="zh-CN" altLang="en-US" sz="2800" b="1" dirty="0">
                <a:solidFill>
                  <a:srgbClr val="C00000"/>
                </a:solidFill>
              </a:rPr>
              <a:t>）</a:t>
            </a:r>
            <a:endParaRPr lang="zh-CN" altLang="zh-CN" sz="2800" b="1" dirty="0">
              <a:solidFill>
                <a:srgbClr val="C00000"/>
              </a:solidFill>
            </a:endParaRPr>
          </a:p>
        </p:txBody>
      </p:sp>
      <p:sp>
        <p:nvSpPr>
          <p:cNvPr id="4" name="文本框 3"/>
          <p:cNvSpPr txBox="1"/>
          <p:nvPr/>
        </p:nvSpPr>
        <p:spPr>
          <a:xfrm>
            <a:off x="178383" y="1828616"/>
            <a:ext cx="9791240" cy="430887"/>
          </a:xfrm>
          <a:prstGeom prst="rect">
            <a:avLst/>
          </a:prstGeom>
          <a:noFill/>
        </p:spPr>
        <p:txBody>
          <a:bodyPr wrap="square">
            <a:spAutoFit/>
          </a:bodyPr>
          <a:lstStyle/>
          <a:p>
            <a:r>
              <a:rPr lang="zh-CN" altLang="en-US" sz="2200" dirty="0"/>
              <a:t>（</a:t>
            </a:r>
            <a:r>
              <a:rPr lang="en-US" altLang="zh-CN" sz="2200" dirty="0"/>
              <a:t>2</a:t>
            </a:r>
            <a:r>
              <a:rPr lang="zh-CN" altLang="en-US" sz="2200" dirty="0"/>
              <a:t>）读入图像，在经过适当变换后送入 </a:t>
            </a:r>
            <a:r>
              <a:rPr lang="en-US" altLang="zh-CN" sz="2200" dirty="0"/>
              <a:t>resnet18 </a:t>
            </a:r>
            <a:r>
              <a:rPr lang="zh-CN" altLang="en-US" sz="2200" dirty="0"/>
              <a:t>进行分类，代码如下：</a:t>
            </a:r>
          </a:p>
        </p:txBody>
      </p:sp>
      <p:sp>
        <p:nvSpPr>
          <p:cNvPr id="5" name="文本框 4">
            <a:extLst>
              <a:ext uri="{FF2B5EF4-FFF2-40B4-BE49-F238E27FC236}">
                <a16:creationId xmlns:a16="http://schemas.microsoft.com/office/drawing/2014/main" id="{0274E048-9FAB-0046-22B7-8DB7FF243A85}"/>
              </a:ext>
            </a:extLst>
          </p:cNvPr>
          <p:cNvSpPr txBox="1"/>
          <p:nvPr/>
        </p:nvSpPr>
        <p:spPr>
          <a:xfrm>
            <a:off x="409203" y="2190132"/>
            <a:ext cx="9729096" cy="4247317"/>
          </a:xfrm>
          <a:prstGeom prst="rect">
            <a:avLst/>
          </a:prstGeom>
          <a:noFill/>
        </p:spPr>
        <p:txBody>
          <a:bodyPr wrap="square">
            <a:spAutoFit/>
          </a:bodyPr>
          <a:lstStyle/>
          <a:p>
            <a:r>
              <a:rPr lang="en-US" altLang="zh-CN" sz="1800" dirty="0" err="1">
                <a:solidFill>
                  <a:srgbClr val="00B050"/>
                </a:solidFill>
                <a:effectLst/>
                <a:latin typeface="Times New Roman" panose="02020603050405020304" pitchFamily="18" charset="0"/>
              </a:rPr>
              <a:t>tfs</a:t>
            </a:r>
            <a:r>
              <a:rPr lang="en-US" altLang="zh-CN" sz="1800" dirty="0">
                <a:solidFill>
                  <a:srgbClr val="00B050"/>
                </a:solidFill>
                <a:effectLst/>
                <a:latin typeface="Times New Roman" panose="02020603050405020304" pitchFamily="18" charset="0"/>
              </a:rPr>
              <a:t> = </a:t>
            </a:r>
            <a:r>
              <a:rPr lang="en-US" altLang="zh-CN" sz="1800" dirty="0" err="1">
                <a:solidFill>
                  <a:srgbClr val="00B050"/>
                </a:solidFill>
                <a:effectLst/>
                <a:latin typeface="Times New Roman" panose="02020603050405020304" pitchFamily="18" charset="0"/>
              </a:rPr>
              <a:t>transforms.Compose</a:t>
            </a:r>
            <a:r>
              <a:rPr lang="en-US" altLang="zh-CN" sz="1800" dirty="0">
                <a:solidFill>
                  <a:srgbClr val="00B050"/>
                </a:solidFill>
                <a:effectLst/>
                <a:latin typeface="Times New Roman" panose="02020603050405020304" pitchFamily="18" charset="0"/>
              </a:rPr>
              <a:t>([</a:t>
            </a:r>
            <a:r>
              <a:rPr lang="en-US" altLang="zh-CN" sz="1800" dirty="0" err="1">
                <a:solidFill>
                  <a:srgbClr val="00B050"/>
                </a:solidFill>
                <a:effectLst/>
                <a:latin typeface="Times New Roman" panose="02020603050405020304" pitchFamily="18" charset="0"/>
              </a:rPr>
              <a:t>transforms.Resize</a:t>
            </a:r>
            <a:r>
              <a:rPr lang="en-US" altLang="zh-CN" sz="1800" dirty="0">
                <a:solidFill>
                  <a:srgbClr val="00B050"/>
                </a:solidFill>
                <a:effectLst/>
                <a:latin typeface="Times New Roman" panose="02020603050405020304" pitchFamily="18" charset="0"/>
              </a:rPr>
              <a:t>(256), </a:t>
            </a:r>
            <a:r>
              <a:rPr lang="en-US" altLang="zh-CN" sz="1800" dirty="0" err="1">
                <a:solidFill>
                  <a:srgbClr val="00B050"/>
                </a:solidFill>
                <a:effectLst/>
                <a:latin typeface="Times New Roman" panose="02020603050405020304" pitchFamily="18" charset="0"/>
              </a:rPr>
              <a:t>transforms.CenterCrop</a:t>
            </a:r>
            <a:r>
              <a:rPr lang="en-US" altLang="zh-CN" sz="1800" dirty="0">
                <a:solidFill>
                  <a:srgbClr val="00B050"/>
                </a:solidFill>
                <a:effectLst/>
                <a:latin typeface="Times New Roman" panose="02020603050405020304" pitchFamily="18" charset="0"/>
              </a:rPr>
              <a:t>(224), </a:t>
            </a:r>
            <a:endParaRPr lang="en-US" altLang="zh-CN" dirty="0">
              <a:solidFill>
                <a:srgbClr val="00B050"/>
              </a:solidFill>
            </a:endParaRPr>
          </a:p>
          <a:p>
            <a:pPr lvl="5"/>
            <a:r>
              <a:rPr lang="en-US" altLang="zh-CN" dirty="0" err="1">
                <a:solidFill>
                  <a:srgbClr val="00B050"/>
                </a:solidFill>
                <a:effectLst/>
                <a:latin typeface="Times New Roman" panose="02020603050405020304" pitchFamily="18" charset="0"/>
              </a:rPr>
              <a:t>transforms.ToTensor</a:t>
            </a:r>
            <a:r>
              <a:rPr lang="en-US" altLang="zh-CN" dirty="0">
                <a:solidFill>
                  <a:srgbClr val="00B050"/>
                </a:solidFill>
                <a:effectLst/>
                <a:latin typeface="Times New Roman" panose="02020603050405020304" pitchFamily="18" charset="0"/>
              </a:rPr>
              <a:t>(), </a:t>
            </a:r>
            <a:endParaRPr lang="en-US" altLang="zh-CN" dirty="0">
              <a:solidFill>
                <a:srgbClr val="00B050"/>
              </a:solidFill>
            </a:endParaRPr>
          </a:p>
          <a:p>
            <a:pPr lvl="5"/>
            <a:r>
              <a:rPr lang="en-US" altLang="zh-CN" dirty="0" err="1">
                <a:solidFill>
                  <a:srgbClr val="00B050"/>
                </a:solidFill>
                <a:effectLst/>
                <a:latin typeface="Times New Roman" panose="02020603050405020304" pitchFamily="18" charset="0"/>
              </a:rPr>
              <a:t>transforms.Normalize</a:t>
            </a:r>
            <a:r>
              <a:rPr lang="en-US" altLang="zh-CN" dirty="0">
                <a:solidFill>
                  <a:srgbClr val="00B050"/>
                </a:solidFill>
                <a:effectLst/>
                <a:latin typeface="Times New Roman" panose="02020603050405020304" pitchFamily="18" charset="0"/>
              </a:rPr>
              <a:t>([0.5, 0.5, 0.5], [0.2, 0.2, 0.2])]) </a:t>
            </a:r>
            <a:endParaRPr lang="en-US" altLang="zh-CN" dirty="0">
              <a:solidFill>
                <a:srgbClr val="00B050"/>
              </a:solidFill>
            </a:endParaRPr>
          </a:p>
          <a:p>
            <a:r>
              <a:rPr lang="en-US" altLang="zh-CN" sz="1800" dirty="0">
                <a:solidFill>
                  <a:srgbClr val="00B050"/>
                </a:solidFill>
                <a:effectLst/>
                <a:latin typeface="Times New Roman" panose="02020603050405020304" pitchFamily="18" charset="0"/>
              </a:rPr>
              <a:t>path = r'./data/Interpretability/images' </a:t>
            </a:r>
            <a:endParaRPr lang="en-US" altLang="zh-CN" dirty="0">
              <a:solidFill>
                <a:srgbClr val="00B050"/>
              </a:solidFill>
            </a:endParaRPr>
          </a:p>
          <a:p>
            <a:r>
              <a:rPr lang="en-US" altLang="zh-CN" sz="1800" dirty="0">
                <a:solidFill>
                  <a:srgbClr val="00B050"/>
                </a:solidFill>
                <a:effectLst/>
                <a:latin typeface="Times New Roman" panose="02020603050405020304" pitchFamily="18" charset="0"/>
              </a:rPr>
              <a:t>name = 'both.png' </a:t>
            </a:r>
            <a:endParaRPr lang="en-US" altLang="zh-CN" dirty="0">
              <a:solidFill>
                <a:srgbClr val="00B050"/>
              </a:solidFill>
            </a:endParaRPr>
          </a:p>
          <a:p>
            <a:r>
              <a:rPr lang="en-US" altLang="zh-CN" sz="1800" dirty="0" err="1">
                <a:solidFill>
                  <a:srgbClr val="00B050"/>
                </a:solidFill>
                <a:effectLst/>
                <a:latin typeface="Times New Roman" panose="02020603050405020304" pitchFamily="18" charset="0"/>
              </a:rPr>
              <a:t>img_path</a:t>
            </a:r>
            <a:r>
              <a:rPr lang="en-US" altLang="zh-CN" sz="1800" dirty="0">
                <a:solidFill>
                  <a:srgbClr val="00B050"/>
                </a:solidFill>
                <a:effectLst/>
                <a:latin typeface="Times New Roman" panose="02020603050405020304" pitchFamily="18" charset="0"/>
              </a:rPr>
              <a:t> = path + '\\' + name </a:t>
            </a:r>
            <a:endParaRPr lang="en-US" altLang="zh-CN" dirty="0">
              <a:solidFill>
                <a:srgbClr val="00B050"/>
              </a:solidFill>
            </a:endParaRPr>
          </a:p>
          <a:p>
            <a:r>
              <a:rPr lang="en-US" altLang="zh-CN" sz="1800" dirty="0" err="1">
                <a:solidFill>
                  <a:srgbClr val="00B050"/>
                </a:solidFill>
                <a:effectLst/>
                <a:latin typeface="Times New Roman" panose="02020603050405020304" pitchFamily="18" charset="0"/>
              </a:rPr>
              <a:t>img</a:t>
            </a:r>
            <a:r>
              <a:rPr lang="en-US" altLang="zh-CN" sz="1800" dirty="0">
                <a:solidFill>
                  <a:srgbClr val="00B050"/>
                </a:solidFill>
                <a:effectLst/>
                <a:latin typeface="Times New Roman" panose="02020603050405020304" pitchFamily="18" charset="0"/>
              </a:rPr>
              <a:t> = </a:t>
            </a:r>
            <a:r>
              <a:rPr lang="en-US" altLang="zh-CN" sz="1800" dirty="0" err="1">
                <a:solidFill>
                  <a:srgbClr val="00B050"/>
                </a:solidFill>
                <a:effectLst/>
                <a:latin typeface="Times New Roman" panose="02020603050405020304" pitchFamily="18" charset="0"/>
              </a:rPr>
              <a:t>Image.open</a:t>
            </a:r>
            <a:r>
              <a:rPr lang="en-US" altLang="zh-CN" sz="1800" dirty="0">
                <a:solidFill>
                  <a:srgbClr val="00B050"/>
                </a:solidFill>
                <a:effectLst/>
                <a:latin typeface="Times New Roman" panose="02020603050405020304" pitchFamily="18" charset="0"/>
              </a:rPr>
              <a:t>(</a:t>
            </a:r>
            <a:r>
              <a:rPr lang="en-US" altLang="zh-CN" sz="1800" dirty="0" err="1">
                <a:solidFill>
                  <a:srgbClr val="00B050"/>
                </a:solidFill>
                <a:effectLst/>
                <a:latin typeface="Times New Roman" panose="02020603050405020304" pitchFamily="18" charset="0"/>
              </a:rPr>
              <a:t>img_path</a:t>
            </a:r>
            <a:r>
              <a:rPr lang="en-US" altLang="zh-CN" sz="1800" dirty="0">
                <a:solidFill>
                  <a:srgbClr val="00B050"/>
                </a:solidFill>
                <a:effectLst/>
                <a:latin typeface="Times New Roman" panose="02020603050405020304" pitchFamily="18" charset="0"/>
              </a:rPr>
              <a:t>).convert('RGB') #</a:t>
            </a:r>
            <a:r>
              <a:rPr lang="zh-CN" altLang="en-US" sz="1800" dirty="0">
                <a:solidFill>
                  <a:srgbClr val="00B050"/>
                </a:solidFill>
                <a:effectLst/>
                <a:latin typeface="宋体" panose="02010600030101010101" pitchFamily="2" charset="-122"/>
                <a:ea typeface="宋体" panose="02010600030101010101" pitchFamily="2" charset="-122"/>
              </a:rPr>
              <a:t>打开图片并转换为 </a:t>
            </a:r>
            <a:r>
              <a:rPr lang="en-US" altLang="zh-CN" sz="1800" dirty="0">
                <a:solidFill>
                  <a:srgbClr val="00B050"/>
                </a:solidFill>
                <a:effectLst/>
                <a:latin typeface="Times New Roman" panose="02020603050405020304" pitchFamily="18" charset="0"/>
              </a:rPr>
              <a:t>RGB </a:t>
            </a:r>
            <a:r>
              <a:rPr lang="zh-CN" altLang="en-US" sz="1800" dirty="0">
                <a:solidFill>
                  <a:srgbClr val="00B050"/>
                </a:solidFill>
                <a:effectLst/>
                <a:latin typeface="宋体" panose="02010600030101010101" pitchFamily="2" charset="-122"/>
                <a:ea typeface="宋体" panose="02010600030101010101" pitchFamily="2" charset="-122"/>
              </a:rPr>
              <a:t>模型 </a:t>
            </a:r>
            <a:endParaRPr lang="zh-CN" altLang="en-US" dirty="0">
              <a:solidFill>
                <a:srgbClr val="00B050"/>
              </a:solidFill>
            </a:endParaRPr>
          </a:p>
          <a:p>
            <a:r>
              <a:rPr lang="en-US" altLang="zh-CN" sz="1800" dirty="0" err="1">
                <a:solidFill>
                  <a:srgbClr val="00B050"/>
                </a:solidFill>
                <a:effectLst/>
                <a:latin typeface="Times New Roman" panose="02020603050405020304" pitchFamily="18" charset="0"/>
              </a:rPr>
              <a:t>origin_img</a:t>
            </a:r>
            <a:r>
              <a:rPr lang="en-US" altLang="zh-CN" sz="1800" dirty="0">
                <a:solidFill>
                  <a:srgbClr val="00B050"/>
                </a:solidFill>
                <a:effectLst/>
                <a:latin typeface="Times New Roman" panose="02020603050405020304" pitchFamily="18" charset="0"/>
              </a:rPr>
              <a:t> = </a:t>
            </a:r>
            <a:r>
              <a:rPr lang="en-US" altLang="zh-CN" sz="1800" dirty="0" err="1">
                <a:solidFill>
                  <a:srgbClr val="00B050"/>
                </a:solidFill>
                <a:effectLst/>
                <a:latin typeface="Times New Roman" panose="02020603050405020304" pitchFamily="18" charset="0"/>
              </a:rPr>
              <a:t>img</a:t>
            </a:r>
            <a:r>
              <a:rPr lang="en-US" altLang="zh-CN" sz="1800" dirty="0">
                <a:solidFill>
                  <a:srgbClr val="00B050"/>
                </a:solidFill>
                <a:effectLst/>
                <a:latin typeface="Times New Roman" panose="02020603050405020304" pitchFamily="18" charset="0"/>
              </a:rPr>
              <a:t> #</a:t>
            </a:r>
            <a:r>
              <a:rPr lang="zh-CN" altLang="en-US" sz="1800" dirty="0">
                <a:solidFill>
                  <a:srgbClr val="00B050"/>
                </a:solidFill>
                <a:effectLst/>
                <a:latin typeface="宋体" panose="02010600030101010101" pitchFamily="2" charset="-122"/>
                <a:ea typeface="宋体" panose="02010600030101010101" pitchFamily="2" charset="-122"/>
              </a:rPr>
              <a:t>保存原图 </a:t>
            </a:r>
            <a:endParaRPr lang="zh-CN" altLang="en-US" dirty="0">
              <a:solidFill>
                <a:srgbClr val="00B050"/>
              </a:solidFill>
            </a:endParaRPr>
          </a:p>
          <a:p>
            <a:r>
              <a:rPr lang="en-US" altLang="zh-CN" sz="1800" dirty="0" err="1">
                <a:solidFill>
                  <a:srgbClr val="00B050"/>
                </a:solidFill>
                <a:effectLst/>
                <a:latin typeface="Times New Roman" panose="02020603050405020304" pitchFamily="18" charset="0"/>
              </a:rPr>
              <a:t>img</a:t>
            </a:r>
            <a:r>
              <a:rPr lang="en-US" altLang="zh-CN" sz="1800" dirty="0">
                <a:solidFill>
                  <a:srgbClr val="00B050"/>
                </a:solidFill>
                <a:effectLst/>
                <a:latin typeface="Times New Roman" panose="02020603050405020304" pitchFamily="18" charset="0"/>
              </a:rPr>
              <a:t> = </a:t>
            </a:r>
            <a:r>
              <a:rPr lang="en-US" altLang="zh-CN" sz="1800" dirty="0" err="1">
                <a:solidFill>
                  <a:srgbClr val="00B050"/>
                </a:solidFill>
                <a:effectLst/>
                <a:latin typeface="Times New Roman" panose="02020603050405020304" pitchFamily="18" charset="0"/>
              </a:rPr>
              <a:t>tfs</a:t>
            </a:r>
            <a:r>
              <a:rPr lang="en-US" altLang="zh-CN" sz="1800" dirty="0">
                <a:solidFill>
                  <a:srgbClr val="00B050"/>
                </a:solidFill>
                <a:effectLst/>
                <a:latin typeface="Times New Roman" panose="02020603050405020304" pitchFamily="18" charset="0"/>
              </a:rPr>
              <a:t>(</a:t>
            </a:r>
            <a:r>
              <a:rPr lang="en-US" altLang="zh-CN" sz="1800" dirty="0" err="1">
                <a:solidFill>
                  <a:srgbClr val="00B050"/>
                </a:solidFill>
                <a:effectLst/>
                <a:latin typeface="Times New Roman" panose="02020603050405020304" pitchFamily="18" charset="0"/>
              </a:rPr>
              <a:t>img</a:t>
            </a:r>
            <a:r>
              <a:rPr lang="en-US" altLang="zh-CN" sz="1800" dirty="0">
                <a:solidFill>
                  <a:srgbClr val="00B050"/>
                </a:solidFill>
                <a:effectLst/>
                <a:latin typeface="Times New Roman" panose="02020603050405020304" pitchFamily="18" charset="0"/>
              </a:rPr>
              <a:t>) #</a:t>
            </a:r>
            <a:r>
              <a:rPr lang="zh-CN" altLang="en-US" sz="1800" dirty="0">
                <a:solidFill>
                  <a:srgbClr val="00B050"/>
                </a:solidFill>
                <a:effectLst/>
                <a:latin typeface="宋体" panose="02010600030101010101" pitchFamily="2" charset="-122"/>
                <a:ea typeface="宋体" panose="02010600030101010101" pitchFamily="2" charset="-122"/>
              </a:rPr>
              <a:t>转化为张量 </a:t>
            </a:r>
            <a:endParaRPr lang="zh-CN" altLang="en-US" dirty="0">
              <a:solidFill>
                <a:srgbClr val="00B050"/>
              </a:solidFill>
            </a:endParaRPr>
          </a:p>
          <a:p>
            <a:r>
              <a:rPr lang="en-US" altLang="zh-CN" sz="1800" dirty="0" err="1">
                <a:solidFill>
                  <a:srgbClr val="00B050"/>
                </a:solidFill>
                <a:effectLst/>
                <a:latin typeface="Times New Roman" panose="02020603050405020304" pitchFamily="18" charset="0"/>
              </a:rPr>
              <a:t>img</a:t>
            </a:r>
            <a:r>
              <a:rPr lang="en-US" altLang="zh-CN" sz="1800" dirty="0">
                <a:solidFill>
                  <a:srgbClr val="00B050"/>
                </a:solidFill>
                <a:effectLst/>
                <a:latin typeface="Times New Roman" panose="02020603050405020304" pitchFamily="18" charset="0"/>
              </a:rPr>
              <a:t> = </a:t>
            </a:r>
            <a:r>
              <a:rPr lang="en-US" altLang="zh-CN" sz="1800" dirty="0" err="1">
                <a:solidFill>
                  <a:srgbClr val="00B050"/>
                </a:solidFill>
                <a:effectLst/>
                <a:latin typeface="Times New Roman" panose="02020603050405020304" pitchFamily="18" charset="0"/>
              </a:rPr>
              <a:t>torch.unsqueeze</a:t>
            </a:r>
            <a:r>
              <a:rPr lang="en-US" altLang="zh-CN" sz="1800" dirty="0">
                <a:solidFill>
                  <a:srgbClr val="00B050"/>
                </a:solidFill>
                <a:effectLst/>
                <a:latin typeface="Times New Roman" panose="02020603050405020304" pitchFamily="18" charset="0"/>
              </a:rPr>
              <a:t>(</a:t>
            </a:r>
            <a:r>
              <a:rPr lang="en-US" altLang="zh-CN" sz="1800" dirty="0" err="1">
                <a:solidFill>
                  <a:srgbClr val="00B050"/>
                </a:solidFill>
                <a:effectLst/>
                <a:latin typeface="Times New Roman" panose="02020603050405020304" pitchFamily="18" charset="0"/>
              </a:rPr>
              <a:t>img</a:t>
            </a:r>
            <a:r>
              <a:rPr lang="en-US" altLang="zh-CN" sz="1800" dirty="0">
                <a:solidFill>
                  <a:srgbClr val="00B050"/>
                </a:solidFill>
                <a:effectLst/>
                <a:latin typeface="Times New Roman" panose="02020603050405020304" pitchFamily="18" charset="0"/>
              </a:rPr>
              <a:t>, 0) #</a:t>
            </a:r>
            <a:r>
              <a:rPr lang="zh-CN" altLang="en-US" sz="1800" dirty="0">
                <a:solidFill>
                  <a:srgbClr val="00B050"/>
                </a:solidFill>
                <a:effectLst/>
                <a:latin typeface="宋体" panose="02010600030101010101" pitchFamily="2" charset="-122"/>
                <a:ea typeface="宋体" panose="02010600030101010101" pitchFamily="2" charset="-122"/>
              </a:rPr>
              <a:t>增加 </a:t>
            </a:r>
            <a:r>
              <a:rPr lang="en-US" altLang="zh-CN" sz="1800" dirty="0">
                <a:solidFill>
                  <a:srgbClr val="00B050"/>
                </a:solidFill>
                <a:effectLst/>
                <a:latin typeface="Times New Roman" panose="02020603050405020304" pitchFamily="18" charset="0"/>
              </a:rPr>
              <a:t>batch </a:t>
            </a:r>
            <a:r>
              <a:rPr lang="zh-CN" altLang="en-US" sz="1800" dirty="0">
                <a:solidFill>
                  <a:srgbClr val="00B050"/>
                </a:solidFill>
                <a:effectLst/>
                <a:latin typeface="宋体" panose="02010600030101010101" pitchFamily="2" charset="-122"/>
                <a:ea typeface="宋体" panose="02010600030101010101" pitchFamily="2" charset="-122"/>
              </a:rPr>
              <a:t>维度</a:t>
            </a:r>
            <a:r>
              <a:rPr lang="zh-CN" altLang="en-US" sz="1800" dirty="0">
                <a:solidFill>
                  <a:srgbClr val="00B050"/>
                </a:solidFill>
                <a:effectLst/>
                <a:latin typeface="Times New Roman" panose="02020603050405020304" pitchFamily="18" charset="0"/>
              </a:rPr>
              <a:t> </a:t>
            </a:r>
            <a:r>
              <a:rPr lang="en-US" altLang="zh-CN" sz="1800" dirty="0" err="1">
                <a:solidFill>
                  <a:srgbClr val="00B050"/>
                </a:solidFill>
                <a:effectLst/>
                <a:latin typeface="Times New Roman" panose="02020603050405020304" pitchFamily="18" charset="0"/>
              </a:rPr>
              <a:t>torch.Size</a:t>
            </a:r>
            <a:r>
              <a:rPr lang="en-US" altLang="zh-CN" sz="1800" dirty="0">
                <a:solidFill>
                  <a:srgbClr val="00B050"/>
                </a:solidFill>
                <a:effectLst/>
                <a:latin typeface="Times New Roman" panose="02020603050405020304" pitchFamily="18" charset="0"/>
              </a:rPr>
              <a:t>([1, 3, 224, 224]) </a:t>
            </a:r>
            <a:endParaRPr lang="en-US" altLang="zh-CN" dirty="0">
              <a:solidFill>
                <a:srgbClr val="00B050"/>
              </a:solidFill>
            </a:endParaRPr>
          </a:p>
          <a:p>
            <a:r>
              <a:rPr lang="en-US" altLang="zh-CN" sz="1800" dirty="0">
                <a:solidFill>
                  <a:srgbClr val="00B050"/>
                </a:solidFill>
                <a:effectLst/>
                <a:latin typeface="Times New Roman" panose="02020603050405020304" pitchFamily="18" charset="0"/>
              </a:rPr>
              <a:t>#</a:t>
            </a:r>
            <a:r>
              <a:rPr lang="zh-CN" altLang="en-US" sz="1800" dirty="0">
                <a:solidFill>
                  <a:srgbClr val="00B050"/>
                </a:solidFill>
                <a:effectLst/>
                <a:latin typeface="宋体" panose="02010600030101010101" pitchFamily="2" charset="-122"/>
                <a:ea typeface="宋体" panose="02010600030101010101" pitchFamily="2" charset="-122"/>
              </a:rPr>
              <a:t>下列语句在前向计算而执行到 </a:t>
            </a:r>
            <a:r>
              <a:rPr lang="en-US" altLang="zh-CN" sz="1800" dirty="0">
                <a:solidFill>
                  <a:srgbClr val="00B050"/>
                </a:solidFill>
                <a:effectLst/>
                <a:latin typeface="Times New Roman" panose="02020603050405020304" pitchFamily="18" charset="0"/>
              </a:rPr>
              <a:t>model.layer4[1].bn2 </a:t>
            </a:r>
            <a:r>
              <a:rPr lang="zh-CN" altLang="en-US" sz="1800" dirty="0">
                <a:solidFill>
                  <a:srgbClr val="00B050"/>
                </a:solidFill>
                <a:effectLst/>
                <a:latin typeface="宋体" panose="02010600030101010101" pitchFamily="2" charset="-122"/>
                <a:ea typeface="宋体" panose="02010600030101010101" pitchFamily="2" charset="-122"/>
              </a:rPr>
              <a:t>层时会调用到 </a:t>
            </a:r>
            <a:r>
              <a:rPr lang="en-US" altLang="zh-CN" sz="1800" dirty="0" err="1">
                <a:solidFill>
                  <a:srgbClr val="00B050"/>
                </a:solidFill>
                <a:effectLst/>
                <a:latin typeface="Times New Roman" panose="02020603050405020304" pitchFamily="18" charset="0"/>
              </a:rPr>
              <a:t>hook_fun</a:t>
            </a:r>
            <a:r>
              <a:rPr lang="en-US" altLang="zh-CN" sz="1800" dirty="0">
                <a:solidFill>
                  <a:srgbClr val="00B050"/>
                </a:solidFill>
                <a:effectLst/>
                <a:latin typeface="Times New Roman" panose="02020603050405020304" pitchFamily="18" charset="0"/>
              </a:rPr>
              <a:t>()</a:t>
            </a:r>
            <a:r>
              <a:rPr lang="zh-CN" altLang="en-US" sz="1800" dirty="0">
                <a:solidFill>
                  <a:srgbClr val="00B050"/>
                </a:solidFill>
                <a:effectLst/>
                <a:latin typeface="宋体" panose="02010600030101010101" pitchFamily="2" charset="-122"/>
                <a:ea typeface="宋体" panose="02010600030101010101" pitchFamily="2" charset="-122"/>
              </a:rPr>
              <a:t>函数 </a:t>
            </a:r>
            <a:endParaRPr lang="zh-CN" altLang="en-US" dirty="0">
              <a:solidFill>
                <a:srgbClr val="00B050"/>
              </a:solidFill>
            </a:endParaRPr>
          </a:p>
          <a:p>
            <a:r>
              <a:rPr lang="en-US" altLang="zh-CN" sz="1800" dirty="0">
                <a:solidFill>
                  <a:srgbClr val="00B050"/>
                </a:solidFill>
                <a:effectLst/>
                <a:latin typeface="Times New Roman" panose="02020603050405020304" pitchFamily="18" charset="0"/>
              </a:rPr>
              <a:t>#</a:t>
            </a:r>
            <a:r>
              <a:rPr lang="zh-CN" altLang="en-US" sz="1800" dirty="0">
                <a:solidFill>
                  <a:srgbClr val="00B050"/>
                </a:solidFill>
                <a:effectLst/>
                <a:latin typeface="宋体" panose="02010600030101010101" pitchFamily="2" charset="-122"/>
                <a:ea typeface="宋体" panose="02010600030101010101" pitchFamily="2" charset="-122"/>
              </a:rPr>
              <a:t>传入该函数的分别是 </a:t>
            </a:r>
            <a:r>
              <a:rPr lang="en-US" altLang="zh-CN" sz="1800" dirty="0">
                <a:solidFill>
                  <a:srgbClr val="00B050"/>
                </a:solidFill>
                <a:effectLst/>
                <a:latin typeface="Times New Roman" panose="02020603050405020304" pitchFamily="18" charset="0"/>
              </a:rPr>
              <a:t>model.layer4[1].bn2 </a:t>
            </a:r>
            <a:r>
              <a:rPr lang="zh-CN" altLang="en-US" sz="1800" dirty="0">
                <a:solidFill>
                  <a:srgbClr val="00B050"/>
                </a:solidFill>
                <a:effectLst/>
                <a:latin typeface="宋体" panose="02010600030101010101" pitchFamily="2" charset="-122"/>
                <a:ea typeface="宋体" panose="02010600030101010101" pitchFamily="2" charset="-122"/>
              </a:rPr>
              <a:t>层本身以及该层的输入和输出 </a:t>
            </a:r>
            <a:endParaRPr lang="zh-CN" altLang="en-US" dirty="0">
              <a:solidFill>
                <a:srgbClr val="00B050"/>
              </a:solidFill>
            </a:endParaRPr>
          </a:p>
          <a:p>
            <a:r>
              <a:rPr lang="en-US" altLang="zh-CN" sz="1800" dirty="0">
                <a:solidFill>
                  <a:srgbClr val="00B050"/>
                </a:solidFill>
                <a:effectLst/>
                <a:latin typeface="Times New Roman" panose="02020603050405020304" pitchFamily="18" charset="0"/>
              </a:rPr>
              <a:t>out = model(</a:t>
            </a:r>
            <a:r>
              <a:rPr lang="en-US" altLang="zh-CN" sz="1800" dirty="0" err="1">
                <a:solidFill>
                  <a:srgbClr val="00B050"/>
                </a:solidFill>
                <a:effectLst/>
                <a:latin typeface="Times New Roman" panose="02020603050405020304" pitchFamily="18" charset="0"/>
              </a:rPr>
              <a:t>img</a:t>
            </a:r>
            <a:r>
              <a:rPr lang="en-US" altLang="zh-CN" sz="1800" dirty="0">
                <a:solidFill>
                  <a:srgbClr val="00B050"/>
                </a:solidFill>
                <a:effectLst/>
                <a:latin typeface="Times New Roman" panose="02020603050405020304" pitchFamily="18" charset="0"/>
              </a:rPr>
              <a:t>) </a:t>
            </a:r>
            <a:endParaRPr lang="en-US" altLang="zh-CN" dirty="0">
              <a:solidFill>
                <a:srgbClr val="00B050"/>
              </a:solidFill>
            </a:endParaRPr>
          </a:p>
          <a:p>
            <a:r>
              <a:rPr lang="en-US" altLang="zh-CN" sz="1800" dirty="0">
                <a:solidFill>
                  <a:srgbClr val="00B050"/>
                </a:solidFill>
                <a:effectLst/>
                <a:latin typeface="Times New Roman" panose="02020603050405020304" pitchFamily="18" charset="0"/>
              </a:rPr>
              <a:t>#</a:t>
            </a:r>
            <a:r>
              <a:rPr lang="zh-CN" altLang="en-US" sz="1800" dirty="0">
                <a:solidFill>
                  <a:srgbClr val="00B050"/>
                </a:solidFill>
                <a:effectLst/>
                <a:latin typeface="宋体" panose="02010600030101010101" pitchFamily="2" charset="-122"/>
                <a:ea typeface="宋体" panose="02010600030101010101" pitchFamily="2" charset="-122"/>
              </a:rPr>
              <a:t>这时 </a:t>
            </a:r>
            <a:r>
              <a:rPr lang="en-US" altLang="zh-CN" sz="1800" dirty="0" err="1">
                <a:solidFill>
                  <a:srgbClr val="00B050"/>
                </a:solidFill>
                <a:effectLst/>
                <a:latin typeface="Times New Roman" panose="02020603050405020304" pitchFamily="18" charset="0"/>
              </a:rPr>
              <a:t>out_FM</a:t>
            </a:r>
            <a:r>
              <a:rPr lang="en-US" altLang="zh-CN" sz="1800" dirty="0">
                <a:solidFill>
                  <a:srgbClr val="00B050"/>
                </a:solidFill>
                <a:effectLst/>
                <a:latin typeface="Times New Roman" panose="02020603050405020304" pitchFamily="18" charset="0"/>
              </a:rPr>
              <a:t> </a:t>
            </a:r>
            <a:r>
              <a:rPr lang="zh-CN" altLang="en-US" sz="1800" dirty="0">
                <a:solidFill>
                  <a:srgbClr val="00B050"/>
                </a:solidFill>
                <a:effectLst/>
                <a:latin typeface="宋体" panose="02010600030101010101" pitchFamily="2" charset="-122"/>
                <a:ea typeface="宋体" panose="02010600030101010101" pitchFamily="2" charset="-122"/>
              </a:rPr>
              <a:t>已经保存了 </a:t>
            </a:r>
            <a:r>
              <a:rPr lang="en-US" altLang="zh-CN" sz="1800" dirty="0">
                <a:solidFill>
                  <a:srgbClr val="00B050"/>
                </a:solidFill>
                <a:effectLst/>
                <a:latin typeface="Times New Roman" panose="02020603050405020304" pitchFamily="18" charset="0"/>
              </a:rPr>
              <a:t>model.layer4[1].bn2 </a:t>
            </a:r>
            <a:r>
              <a:rPr lang="zh-CN" altLang="en-US" sz="1800" dirty="0">
                <a:solidFill>
                  <a:srgbClr val="00B050"/>
                </a:solidFill>
                <a:effectLst/>
                <a:latin typeface="宋体" panose="02010600030101010101" pitchFamily="2" charset="-122"/>
                <a:ea typeface="宋体" panose="02010600030101010101" pitchFamily="2" charset="-122"/>
              </a:rPr>
              <a:t>层的输出 </a:t>
            </a:r>
            <a:endParaRPr lang="zh-CN" altLang="en-US" dirty="0">
              <a:solidFill>
                <a:srgbClr val="00B050"/>
              </a:solidFill>
            </a:endParaRPr>
          </a:p>
          <a:p>
            <a:r>
              <a:rPr lang="en-US" altLang="zh-CN" sz="1800" dirty="0" err="1">
                <a:solidFill>
                  <a:srgbClr val="00B050"/>
                </a:solidFill>
                <a:effectLst/>
                <a:latin typeface="Times New Roman" panose="02020603050405020304" pitchFamily="18" charset="0"/>
              </a:rPr>
              <a:t>pre_y</a:t>
            </a:r>
            <a:r>
              <a:rPr lang="en-US" altLang="zh-CN" sz="1800" dirty="0">
                <a:solidFill>
                  <a:srgbClr val="00B050"/>
                </a:solidFill>
                <a:effectLst/>
                <a:latin typeface="Times New Roman" panose="02020603050405020304" pitchFamily="18" charset="0"/>
              </a:rPr>
              <a:t> = </a:t>
            </a:r>
            <a:r>
              <a:rPr lang="en-US" altLang="zh-CN" sz="1800" dirty="0" err="1">
                <a:solidFill>
                  <a:srgbClr val="00B050"/>
                </a:solidFill>
                <a:effectLst/>
                <a:latin typeface="Times New Roman" panose="02020603050405020304" pitchFamily="18" charset="0"/>
              </a:rPr>
              <a:t>torch.argmax</a:t>
            </a:r>
            <a:r>
              <a:rPr lang="en-US" altLang="zh-CN" sz="1800" dirty="0">
                <a:solidFill>
                  <a:srgbClr val="00B050"/>
                </a:solidFill>
                <a:effectLst/>
                <a:latin typeface="Times New Roman" panose="02020603050405020304" pitchFamily="18" charset="0"/>
              </a:rPr>
              <a:t>(out).item() #</a:t>
            </a:r>
            <a:r>
              <a:rPr lang="zh-CN" altLang="en-US" sz="1800" dirty="0">
                <a:solidFill>
                  <a:srgbClr val="00B050"/>
                </a:solidFill>
                <a:effectLst/>
                <a:latin typeface="宋体" panose="02010600030101010101" pitchFamily="2" charset="-122"/>
                <a:ea typeface="宋体" panose="02010600030101010101" pitchFamily="2" charset="-122"/>
              </a:rPr>
              <a:t>获取预测类别的索引</a:t>
            </a:r>
            <a:endParaRPr lang="zh-CN" altLang="en-US" dirty="0">
              <a:solidFill>
                <a:srgbClr val="00B050"/>
              </a:solidFill>
            </a:endParaRPr>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6265"/>
          </a:xfrm>
          <a:prstGeom prst="rect">
            <a:avLst/>
          </a:prstGeom>
          <a:noFill/>
          <a:ln>
            <a:noFill/>
          </a:ln>
        </p:spPr>
        <p:txBody>
          <a:bodyPr wrap="square" lIns="105031" tIns="52515" rIns="105031" bIns="52515">
            <a:spAutoFit/>
          </a:bodyPr>
          <a:lstStyle/>
          <a:p>
            <a:pPr algn="l" defTabSz="1130935">
              <a:spcBef>
                <a:spcPct val="20000"/>
              </a:spcBef>
              <a:buClrTx/>
              <a:buSzTx/>
              <a:buFontTx/>
            </a:pPr>
            <a:r>
              <a:rPr lang="en-US" altLang="zh-CN" sz="3200" b="1" dirty="0">
                <a:solidFill>
                  <a:prstClr val="white"/>
                </a:solidFill>
                <a:latin typeface="微软雅黑" panose="020B0503020204020204" pitchFamily="34" charset="-122"/>
                <a:ea typeface="微软雅黑" panose="020B0503020204020204" pitchFamily="34" charset="-122"/>
              </a:rPr>
              <a:t>9.2 CNN </a:t>
            </a:r>
            <a:r>
              <a:rPr lang="zh-CN" altLang="en-US" sz="3200" b="1" dirty="0">
                <a:solidFill>
                  <a:prstClr val="white"/>
                </a:solidFill>
                <a:latin typeface="微软雅黑" panose="020B0503020204020204" pitchFamily="34" charset="-122"/>
                <a:ea typeface="微软雅黑" panose="020B0503020204020204" pitchFamily="34" charset="-122"/>
              </a:rPr>
              <a:t>模型决策原因的可视化方法</a:t>
            </a:r>
            <a:endParaRPr lang="en-US" altLang="zh-CN" sz="3200" b="1" dirty="0">
              <a:solidFill>
                <a:prstClr val="white"/>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409203" y="1257300"/>
            <a:ext cx="11373594" cy="523220"/>
          </a:xfrm>
          <a:prstGeom prst="rect">
            <a:avLst/>
          </a:prstGeom>
          <a:noFill/>
        </p:spPr>
        <p:txBody>
          <a:bodyPr wrap="square" rtlCol="0">
            <a:spAutoFit/>
          </a:bodyPr>
          <a:lstStyle/>
          <a:p>
            <a:r>
              <a:rPr lang="en-US" altLang="zh-CN" sz="2800" b="1" dirty="0">
                <a:solidFill>
                  <a:srgbClr val="C00000"/>
                </a:solidFill>
              </a:rPr>
              <a:t>9.2.1  </a:t>
            </a:r>
            <a:r>
              <a:rPr lang="zh-CN" altLang="en-US" sz="2800" b="1" dirty="0">
                <a:solidFill>
                  <a:srgbClr val="C00000"/>
                </a:solidFill>
              </a:rPr>
              <a:t>基于类别权重的类激活图（</a:t>
            </a:r>
            <a:r>
              <a:rPr lang="en-US" altLang="zh-CN" sz="2800" b="1" dirty="0">
                <a:solidFill>
                  <a:srgbClr val="C00000"/>
                </a:solidFill>
              </a:rPr>
              <a:t>CAM</a:t>
            </a:r>
            <a:r>
              <a:rPr lang="zh-CN" altLang="en-US" sz="2800" b="1" dirty="0">
                <a:solidFill>
                  <a:srgbClr val="C00000"/>
                </a:solidFill>
              </a:rPr>
              <a:t>）</a:t>
            </a:r>
            <a:endParaRPr lang="zh-CN" altLang="zh-CN" sz="2800" b="1" dirty="0">
              <a:solidFill>
                <a:srgbClr val="C00000"/>
              </a:solidFill>
            </a:endParaRPr>
          </a:p>
        </p:txBody>
      </p:sp>
      <p:sp>
        <p:nvSpPr>
          <p:cNvPr id="4" name="文本框 3"/>
          <p:cNvSpPr txBox="1"/>
          <p:nvPr/>
        </p:nvSpPr>
        <p:spPr>
          <a:xfrm>
            <a:off x="335806" y="1876626"/>
            <a:ext cx="11595782" cy="2462213"/>
          </a:xfrm>
          <a:prstGeom prst="rect">
            <a:avLst/>
          </a:prstGeom>
          <a:noFill/>
        </p:spPr>
        <p:txBody>
          <a:bodyPr wrap="square">
            <a:spAutoFit/>
          </a:bodyPr>
          <a:lstStyle/>
          <a:p>
            <a:r>
              <a:rPr lang="zh-CN" altLang="en-US" sz="2200" dirty="0"/>
              <a:t>（</a:t>
            </a:r>
            <a:r>
              <a:rPr lang="en-US" altLang="zh-CN" sz="2200" dirty="0"/>
              <a:t>3</a:t>
            </a:r>
            <a:r>
              <a:rPr lang="zh-CN" altLang="en-US" sz="2200" dirty="0"/>
              <a:t>）实现通道图像的加权求和。在特征图从网络层 </a:t>
            </a:r>
            <a:r>
              <a:rPr lang="en-US" altLang="zh-CN" sz="2200" dirty="0"/>
              <a:t>model.layer4[1].bn2 </a:t>
            </a:r>
            <a:r>
              <a:rPr lang="zh-CN" altLang="en-US" sz="2200" dirty="0"/>
              <a:t>输出后，送入一个全局池化层</a:t>
            </a:r>
            <a:r>
              <a:rPr lang="en-US" altLang="zh-CN" sz="2200" dirty="0"/>
              <a:t>AdaptiveAvgPool2d</a:t>
            </a:r>
            <a:r>
              <a:rPr lang="zh-CN" altLang="en-US" sz="2200" dirty="0"/>
              <a:t>。经过该层后，每个通道图像都被平均池化，形成一个数值，一共有 </a:t>
            </a:r>
            <a:r>
              <a:rPr lang="en-US" altLang="zh-CN" sz="2200" dirty="0"/>
              <a:t>512 </a:t>
            </a:r>
            <a:r>
              <a:rPr lang="zh-CN" altLang="en-US" sz="2200" dirty="0"/>
              <a:t>个这样的数值。而后，再进入一个全连接层</a:t>
            </a:r>
            <a:r>
              <a:rPr lang="en-US" altLang="zh-CN" sz="2200" dirty="0"/>
              <a:t>——</a:t>
            </a:r>
            <a:r>
              <a:rPr lang="en-US" altLang="zh-CN" sz="2200" dirty="0" err="1"/>
              <a:t>model.fc</a:t>
            </a:r>
            <a:r>
              <a:rPr lang="en-US" altLang="zh-CN" sz="2200" dirty="0"/>
              <a:t> </a:t>
            </a:r>
            <a:r>
              <a:rPr lang="zh-CN" altLang="en-US" sz="2200" dirty="0"/>
              <a:t>层。因此， </a:t>
            </a:r>
            <a:r>
              <a:rPr lang="en-US" altLang="zh-CN" sz="2200" dirty="0" err="1"/>
              <a:t>model.fc.weight.data</a:t>
            </a:r>
            <a:r>
              <a:rPr lang="en-US" altLang="zh-CN" sz="2200" dirty="0"/>
              <a:t>[</a:t>
            </a:r>
            <a:r>
              <a:rPr lang="en-US" altLang="zh-CN" sz="2200" dirty="0" err="1"/>
              <a:t>pre_y</a:t>
            </a:r>
            <a:r>
              <a:rPr lang="en-US" altLang="zh-CN" sz="2200" dirty="0"/>
              <a:t>,:]</a:t>
            </a:r>
            <a:r>
              <a:rPr lang="zh-CN" altLang="en-US" sz="2200" dirty="0"/>
              <a:t>实际上是预测的类别 </a:t>
            </a:r>
            <a:r>
              <a:rPr lang="en-US" altLang="zh-CN" sz="2200" dirty="0" err="1"/>
              <a:t>pre_y</a:t>
            </a:r>
            <a:r>
              <a:rPr lang="en-US" altLang="zh-CN" sz="2200" dirty="0"/>
              <a:t> </a:t>
            </a:r>
            <a:r>
              <a:rPr lang="zh-CN" altLang="en-US" sz="2200" dirty="0"/>
              <a:t>到各个通道图像的权重向量，其中的每个分量值实际上就是相应通道连接到类别 </a:t>
            </a:r>
            <a:r>
              <a:rPr lang="en-US" altLang="zh-CN" sz="2200" dirty="0" err="1"/>
              <a:t>pre_y</a:t>
            </a:r>
            <a:r>
              <a:rPr lang="en-US" altLang="zh-CN" sz="2200" dirty="0"/>
              <a:t> </a:t>
            </a:r>
            <a:r>
              <a:rPr lang="zh-CN" altLang="en-US" sz="2200" dirty="0"/>
              <a:t>的边的权重，不妨称为类别权重。也就是说，以这 </a:t>
            </a:r>
            <a:r>
              <a:rPr lang="en-US" altLang="zh-CN" sz="2200" dirty="0"/>
              <a:t>512 </a:t>
            </a:r>
            <a:r>
              <a:rPr lang="zh-CN" altLang="en-US" sz="2200" dirty="0"/>
              <a:t>个类别权重作为对应通道图像的权重，然后进行加权求和。当然，在加权求和之前，还要做相应的形状变换。相关代码如下：</a:t>
            </a:r>
          </a:p>
        </p:txBody>
      </p:sp>
      <p:sp>
        <p:nvSpPr>
          <p:cNvPr id="5" name="文本框 4">
            <a:extLst>
              <a:ext uri="{FF2B5EF4-FFF2-40B4-BE49-F238E27FC236}">
                <a16:creationId xmlns:a16="http://schemas.microsoft.com/office/drawing/2014/main" id="{24BDE9AB-6506-0F5B-0322-4C8134FD71A6}"/>
              </a:ext>
            </a:extLst>
          </p:cNvPr>
          <p:cNvSpPr txBox="1"/>
          <p:nvPr/>
        </p:nvSpPr>
        <p:spPr>
          <a:xfrm>
            <a:off x="409203" y="4324562"/>
            <a:ext cx="9357064" cy="2031325"/>
          </a:xfrm>
          <a:prstGeom prst="rect">
            <a:avLst/>
          </a:prstGeom>
          <a:noFill/>
        </p:spPr>
        <p:txBody>
          <a:bodyPr wrap="square">
            <a:spAutoFit/>
          </a:bodyPr>
          <a:lstStyle/>
          <a:p>
            <a:r>
              <a:rPr lang="en-US" altLang="zh-CN" sz="1800" dirty="0">
                <a:solidFill>
                  <a:srgbClr val="00B050"/>
                </a:solidFill>
                <a:effectLst/>
                <a:latin typeface="Times New Roman" panose="02020603050405020304" pitchFamily="18" charset="0"/>
              </a:rPr>
              <a:t>weights = </a:t>
            </a:r>
            <a:r>
              <a:rPr lang="en-US" altLang="zh-CN" sz="1800" dirty="0" err="1">
                <a:solidFill>
                  <a:srgbClr val="00B050"/>
                </a:solidFill>
                <a:effectLst/>
                <a:latin typeface="Times New Roman" panose="02020603050405020304" pitchFamily="18" charset="0"/>
              </a:rPr>
              <a:t>model.fc.weight.data</a:t>
            </a:r>
            <a:r>
              <a:rPr lang="en-US" altLang="zh-CN" sz="1800" dirty="0">
                <a:solidFill>
                  <a:srgbClr val="00B050"/>
                </a:solidFill>
                <a:effectLst/>
                <a:latin typeface="Times New Roman" panose="02020603050405020304" pitchFamily="18" charset="0"/>
              </a:rPr>
              <a:t>[</a:t>
            </a:r>
            <a:r>
              <a:rPr lang="en-US" altLang="zh-CN" sz="1800" dirty="0" err="1">
                <a:solidFill>
                  <a:srgbClr val="00B050"/>
                </a:solidFill>
                <a:effectLst/>
                <a:latin typeface="Times New Roman" panose="02020603050405020304" pitchFamily="18" charset="0"/>
              </a:rPr>
              <a:t>pre_y</a:t>
            </a:r>
            <a:r>
              <a:rPr lang="en-US" altLang="zh-CN" sz="1800" dirty="0">
                <a:solidFill>
                  <a:srgbClr val="00B050"/>
                </a:solidFill>
                <a:effectLst/>
                <a:latin typeface="Times New Roman" panose="02020603050405020304" pitchFamily="18" charset="0"/>
              </a:rPr>
              <a:t>,:] #</a:t>
            </a:r>
            <a:r>
              <a:rPr lang="zh-CN" altLang="en-US" sz="1800" dirty="0">
                <a:solidFill>
                  <a:srgbClr val="00B050"/>
                </a:solidFill>
                <a:effectLst/>
                <a:latin typeface="宋体" panose="02010600030101010101" pitchFamily="2" charset="-122"/>
                <a:ea typeface="宋体" panose="02010600030101010101" pitchFamily="2" charset="-122"/>
              </a:rPr>
              <a:t>获取类别权重</a:t>
            </a:r>
            <a:r>
              <a:rPr lang="en-US" altLang="zh-CN" sz="1800" dirty="0">
                <a:solidFill>
                  <a:srgbClr val="00B050"/>
                </a:solidFill>
                <a:effectLst/>
                <a:latin typeface="Times New Roman" panose="02020603050405020304" pitchFamily="18" charset="0"/>
              </a:rPr>
              <a:t>, </a:t>
            </a:r>
            <a:r>
              <a:rPr lang="zh-CN" altLang="en-US" sz="1800" dirty="0">
                <a:solidFill>
                  <a:srgbClr val="00B050"/>
                </a:solidFill>
                <a:effectLst/>
                <a:latin typeface="宋体" panose="02010600030101010101" pitchFamily="2" charset="-122"/>
                <a:ea typeface="宋体" panose="02010600030101010101" pitchFamily="2" charset="-122"/>
              </a:rPr>
              <a:t>作为通道加权时的权重 </a:t>
            </a:r>
            <a:endParaRPr lang="zh-CN" altLang="en-US" dirty="0">
              <a:solidFill>
                <a:srgbClr val="00B050"/>
              </a:solidFill>
            </a:endParaRPr>
          </a:p>
          <a:p>
            <a:r>
              <a:rPr lang="en-US" altLang="zh-CN" sz="1800" dirty="0">
                <a:solidFill>
                  <a:srgbClr val="00B050"/>
                </a:solidFill>
                <a:effectLst/>
                <a:latin typeface="Times New Roman" panose="02020603050405020304" pitchFamily="18" charset="0"/>
              </a:rPr>
              <a:t>#</a:t>
            </a:r>
            <a:r>
              <a:rPr lang="zh-CN" altLang="en-US" sz="1800" dirty="0">
                <a:solidFill>
                  <a:srgbClr val="00B050"/>
                </a:solidFill>
                <a:effectLst/>
                <a:latin typeface="宋体" panose="02010600030101010101" pitchFamily="2" charset="-122"/>
                <a:ea typeface="宋体" panose="02010600030101010101" pitchFamily="2" charset="-122"/>
              </a:rPr>
              <a:t>对特征图的通道进行加权叠加，获得 </a:t>
            </a:r>
            <a:r>
              <a:rPr lang="en-US" altLang="zh-CN" sz="1800" dirty="0">
                <a:solidFill>
                  <a:srgbClr val="00B050"/>
                </a:solidFill>
                <a:effectLst/>
                <a:latin typeface="Times New Roman" panose="02020603050405020304" pitchFamily="18" charset="0"/>
              </a:rPr>
              <a:t>CAM </a:t>
            </a:r>
            <a:endParaRPr lang="en-US" altLang="zh-CN" dirty="0">
              <a:solidFill>
                <a:srgbClr val="00B050"/>
              </a:solidFill>
            </a:endParaRPr>
          </a:p>
          <a:p>
            <a:r>
              <a:rPr lang="en-US" altLang="zh-CN" sz="1800" dirty="0">
                <a:solidFill>
                  <a:srgbClr val="00B050"/>
                </a:solidFill>
                <a:effectLst/>
                <a:latin typeface="Times New Roman" panose="02020603050405020304" pitchFamily="18" charset="0"/>
              </a:rPr>
              <a:t># (512, 1, 1) * (512, 7, 7) ----&gt; (512, 7, 7) </a:t>
            </a:r>
            <a:endParaRPr lang="en-US" altLang="zh-CN" dirty="0">
              <a:solidFill>
                <a:srgbClr val="00B050"/>
              </a:solidFill>
            </a:endParaRPr>
          </a:p>
          <a:p>
            <a:r>
              <a:rPr lang="en-US" altLang="zh-CN" sz="1800" dirty="0">
                <a:solidFill>
                  <a:srgbClr val="00B050"/>
                </a:solidFill>
                <a:effectLst/>
                <a:latin typeface="Times New Roman" panose="02020603050405020304" pitchFamily="18" charset="0"/>
              </a:rPr>
              <a:t>weights = </a:t>
            </a:r>
            <a:r>
              <a:rPr lang="en-US" altLang="zh-CN" sz="1800" dirty="0" err="1">
                <a:solidFill>
                  <a:srgbClr val="00B050"/>
                </a:solidFill>
                <a:effectLst/>
                <a:latin typeface="Times New Roman" panose="02020603050405020304" pitchFamily="18" charset="0"/>
              </a:rPr>
              <a:t>weights.reshape</a:t>
            </a:r>
            <a:r>
              <a:rPr lang="en-US" altLang="zh-CN" sz="1800" dirty="0">
                <a:solidFill>
                  <a:srgbClr val="00B050"/>
                </a:solidFill>
                <a:effectLst/>
                <a:latin typeface="Times New Roman" panose="02020603050405020304" pitchFamily="18" charset="0"/>
              </a:rPr>
              <a:t>(*weights.shape,1,1) # (512, 1, 1) </a:t>
            </a:r>
            <a:endParaRPr lang="en-US" altLang="zh-CN" dirty="0">
              <a:solidFill>
                <a:srgbClr val="00B050"/>
              </a:solidFill>
            </a:endParaRPr>
          </a:p>
          <a:p>
            <a:r>
              <a:rPr lang="en-US" altLang="zh-CN" sz="1800" dirty="0" err="1">
                <a:solidFill>
                  <a:srgbClr val="00B050"/>
                </a:solidFill>
                <a:effectLst/>
                <a:latin typeface="Times New Roman" panose="02020603050405020304" pitchFamily="18" charset="0"/>
              </a:rPr>
              <a:t>out_FM</a:t>
            </a:r>
            <a:r>
              <a:rPr lang="en-US" altLang="zh-CN" sz="1800" dirty="0">
                <a:solidFill>
                  <a:srgbClr val="00B050"/>
                </a:solidFill>
                <a:effectLst/>
                <a:latin typeface="Times New Roman" panose="02020603050405020304" pitchFamily="18" charset="0"/>
              </a:rPr>
              <a:t> = </a:t>
            </a:r>
            <a:r>
              <a:rPr lang="en-US" altLang="zh-CN" sz="1800" dirty="0" err="1">
                <a:solidFill>
                  <a:srgbClr val="00B050"/>
                </a:solidFill>
                <a:effectLst/>
                <a:latin typeface="Times New Roman" panose="02020603050405020304" pitchFamily="18" charset="0"/>
              </a:rPr>
              <a:t>out_FM.squeeze</a:t>
            </a:r>
            <a:r>
              <a:rPr lang="en-US" altLang="zh-CN" sz="1800" dirty="0">
                <a:solidFill>
                  <a:srgbClr val="00B050"/>
                </a:solidFill>
                <a:effectLst/>
                <a:latin typeface="Times New Roman" panose="02020603050405020304" pitchFamily="18" charset="0"/>
              </a:rPr>
              <a:t>(0) #(512, 7, 7) </a:t>
            </a:r>
            <a:endParaRPr lang="en-US" altLang="zh-CN" dirty="0">
              <a:solidFill>
                <a:srgbClr val="00B050"/>
              </a:solidFill>
            </a:endParaRPr>
          </a:p>
          <a:p>
            <a:r>
              <a:rPr lang="en-US" altLang="zh-CN" sz="1800" dirty="0" err="1">
                <a:solidFill>
                  <a:srgbClr val="00B050"/>
                </a:solidFill>
                <a:effectLst/>
                <a:latin typeface="Times New Roman" panose="02020603050405020304" pitchFamily="18" charset="0"/>
              </a:rPr>
              <a:t>weighted_FM</a:t>
            </a:r>
            <a:r>
              <a:rPr lang="en-US" altLang="zh-CN" sz="1800" dirty="0">
                <a:solidFill>
                  <a:srgbClr val="00B050"/>
                </a:solidFill>
                <a:effectLst/>
                <a:latin typeface="Times New Roman" panose="02020603050405020304" pitchFamily="18" charset="0"/>
              </a:rPr>
              <a:t> = (weights * </a:t>
            </a:r>
            <a:r>
              <a:rPr lang="en-US" altLang="zh-CN" sz="1800" dirty="0" err="1">
                <a:solidFill>
                  <a:srgbClr val="00B050"/>
                </a:solidFill>
                <a:effectLst/>
                <a:latin typeface="Times New Roman" panose="02020603050405020304" pitchFamily="18" charset="0"/>
              </a:rPr>
              <a:t>out_FM</a:t>
            </a:r>
            <a:r>
              <a:rPr lang="en-US" altLang="zh-CN" sz="1800" dirty="0">
                <a:solidFill>
                  <a:srgbClr val="00B050"/>
                </a:solidFill>
                <a:effectLst/>
                <a:latin typeface="Times New Roman" panose="02020603050405020304" pitchFamily="18" charset="0"/>
              </a:rPr>
              <a:t>).sum(0) #</a:t>
            </a:r>
            <a:r>
              <a:rPr lang="zh-CN" altLang="en-US" sz="1800" dirty="0">
                <a:solidFill>
                  <a:srgbClr val="00B050"/>
                </a:solidFill>
                <a:effectLst/>
                <a:latin typeface="宋体" panose="02010600030101010101" pitchFamily="2" charset="-122"/>
                <a:ea typeface="宋体" panose="02010600030101010101" pitchFamily="2" charset="-122"/>
              </a:rPr>
              <a:t>加权求和，结果形状为</a:t>
            </a:r>
            <a:r>
              <a:rPr lang="en-US" altLang="zh-CN" sz="1800" dirty="0">
                <a:solidFill>
                  <a:srgbClr val="00B050"/>
                </a:solidFill>
                <a:effectLst/>
                <a:latin typeface="Times New Roman" panose="02020603050405020304" pitchFamily="18" charset="0"/>
              </a:rPr>
              <a:t>(7, 7) </a:t>
            </a:r>
            <a:endParaRPr lang="zh-CN" altLang="en-US" dirty="0">
              <a:solidFill>
                <a:srgbClr val="00B050"/>
              </a:solidFill>
            </a:endParaRPr>
          </a:p>
          <a:p>
            <a:r>
              <a:rPr lang="en-US" altLang="zh-CN" sz="1800" dirty="0" err="1">
                <a:solidFill>
                  <a:srgbClr val="00B050"/>
                </a:solidFill>
                <a:effectLst/>
                <a:latin typeface="Times New Roman" panose="02020603050405020304" pitchFamily="18" charset="0"/>
              </a:rPr>
              <a:t>handle.remove</a:t>
            </a:r>
            <a:r>
              <a:rPr lang="en-US" altLang="zh-CN" sz="1800" dirty="0">
                <a:solidFill>
                  <a:srgbClr val="00B050"/>
                </a:solidFill>
                <a:effectLst/>
                <a:latin typeface="Times New Roman" panose="02020603050405020304" pitchFamily="18" charset="0"/>
              </a:rPr>
              <a:t>() </a:t>
            </a:r>
            <a:endParaRPr lang="zh-CN" altLang="en-US" dirty="0">
              <a:solidFill>
                <a:srgbClr val="00B050"/>
              </a:solidFill>
            </a:endParaRPr>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6265"/>
          </a:xfrm>
          <a:prstGeom prst="rect">
            <a:avLst/>
          </a:prstGeom>
          <a:noFill/>
          <a:ln>
            <a:noFill/>
          </a:ln>
        </p:spPr>
        <p:txBody>
          <a:bodyPr wrap="square" lIns="105031" tIns="52515" rIns="105031" bIns="52515">
            <a:spAutoFit/>
          </a:bodyPr>
          <a:lstStyle/>
          <a:p>
            <a:pPr algn="l" defTabSz="1130935">
              <a:spcBef>
                <a:spcPct val="20000"/>
              </a:spcBef>
              <a:buClrTx/>
              <a:buSzTx/>
              <a:buFontTx/>
            </a:pPr>
            <a:r>
              <a:rPr lang="en-US" altLang="zh-CN" sz="3200" b="1" dirty="0">
                <a:solidFill>
                  <a:prstClr val="white"/>
                </a:solidFill>
                <a:latin typeface="微软雅黑" panose="020B0503020204020204" pitchFamily="34" charset="-122"/>
                <a:ea typeface="微软雅黑" panose="020B0503020204020204" pitchFamily="34" charset="-122"/>
              </a:rPr>
              <a:t>9.2 CNN </a:t>
            </a:r>
            <a:r>
              <a:rPr lang="zh-CN" altLang="en-US" sz="3200" b="1" dirty="0">
                <a:solidFill>
                  <a:prstClr val="white"/>
                </a:solidFill>
                <a:latin typeface="微软雅黑" panose="020B0503020204020204" pitchFamily="34" charset="-122"/>
                <a:ea typeface="微软雅黑" panose="020B0503020204020204" pitchFamily="34" charset="-122"/>
              </a:rPr>
              <a:t>模型决策原因的可视化方法</a:t>
            </a:r>
            <a:endParaRPr lang="en-US" altLang="zh-CN" sz="3200" b="1" dirty="0">
              <a:solidFill>
                <a:prstClr val="white"/>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409203" y="1257300"/>
            <a:ext cx="11373594" cy="523220"/>
          </a:xfrm>
          <a:prstGeom prst="rect">
            <a:avLst/>
          </a:prstGeom>
          <a:noFill/>
        </p:spPr>
        <p:txBody>
          <a:bodyPr wrap="square" rtlCol="0">
            <a:spAutoFit/>
          </a:bodyPr>
          <a:lstStyle/>
          <a:p>
            <a:r>
              <a:rPr lang="en-US" altLang="zh-CN" sz="2800" b="1" dirty="0">
                <a:solidFill>
                  <a:srgbClr val="C00000"/>
                </a:solidFill>
              </a:rPr>
              <a:t>9.2.1  </a:t>
            </a:r>
            <a:r>
              <a:rPr lang="zh-CN" altLang="en-US" sz="2800" b="1" dirty="0">
                <a:solidFill>
                  <a:srgbClr val="C00000"/>
                </a:solidFill>
              </a:rPr>
              <a:t>基于类别权重的类激活图（</a:t>
            </a:r>
            <a:r>
              <a:rPr lang="en-US" altLang="zh-CN" sz="2800" b="1" dirty="0">
                <a:solidFill>
                  <a:srgbClr val="C00000"/>
                </a:solidFill>
              </a:rPr>
              <a:t>CAM</a:t>
            </a:r>
            <a:r>
              <a:rPr lang="zh-CN" altLang="en-US" sz="2800" b="1" dirty="0">
                <a:solidFill>
                  <a:srgbClr val="C00000"/>
                </a:solidFill>
              </a:rPr>
              <a:t>）</a:t>
            </a:r>
            <a:endParaRPr lang="zh-CN" altLang="zh-CN" sz="2800" b="1" dirty="0">
              <a:solidFill>
                <a:srgbClr val="C00000"/>
              </a:solidFill>
            </a:endParaRPr>
          </a:p>
        </p:txBody>
      </p:sp>
      <p:sp>
        <p:nvSpPr>
          <p:cNvPr id="4" name="文本框 3"/>
          <p:cNvSpPr txBox="1"/>
          <p:nvPr/>
        </p:nvSpPr>
        <p:spPr>
          <a:xfrm>
            <a:off x="409204" y="1916159"/>
            <a:ext cx="4220708" cy="4401205"/>
          </a:xfrm>
          <a:prstGeom prst="rect">
            <a:avLst/>
          </a:prstGeom>
          <a:noFill/>
        </p:spPr>
        <p:txBody>
          <a:bodyPr wrap="square">
            <a:spAutoFit/>
          </a:bodyPr>
          <a:lstStyle/>
          <a:p>
            <a:r>
              <a:rPr lang="zh-CN" altLang="en-US" sz="2000" dirty="0"/>
              <a:t>（</a:t>
            </a:r>
            <a:r>
              <a:rPr lang="en-US" altLang="zh-CN" sz="2000" dirty="0"/>
              <a:t>4</a:t>
            </a:r>
            <a:r>
              <a:rPr lang="zh-CN" altLang="en-US" sz="2000" dirty="0"/>
              <a:t>）构建类激活图 </a:t>
            </a:r>
            <a:r>
              <a:rPr lang="en-US" altLang="zh-CN" sz="2000" dirty="0"/>
              <a:t>CAM</a:t>
            </a:r>
            <a:r>
              <a:rPr lang="zh-CN" altLang="en-US" sz="2000" dirty="0"/>
              <a:t>。对加权后形成的单通道特征图 </a:t>
            </a:r>
            <a:r>
              <a:rPr lang="en-US" altLang="zh-CN" sz="2000" dirty="0" err="1"/>
              <a:t>weighted_FM</a:t>
            </a:r>
            <a:r>
              <a:rPr lang="en-US" altLang="zh-CN" sz="2000" dirty="0"/>
              <a:t> </a:t>
            </a:r>
            <a:r>
              <a:rPr lang="zh-CN" altLang="en-US" sz="2000" dirty="0"/>
              <a:t>运用 </a:t>
            </a:r>
            <a:r>
              <a:rPr lang="en-US" altLang="zh-CN" sz="2000" dirty="0" err="1"/>
              <a:t>relu</a:t>
            </a:r>
            <a:r>
              <a:rPr lang="en-US" altLang="zh-CN" sz="2000" dirty="0"/>
              <a:t> </a:t>
            </a:r>
            <a:r>
              <a:rPr lang="zh-CN" altLang="en-US" sz="2000" dirty="0"/>
              <a:t>激活函数，以保留非负值，并做一次平方运算，以降低小特征值对显示结果的干扰；然后通过双三次插值方法，将 </a:t>
            </a:r>
            <a:r>
              <a:rPr lang="en-US" altLang="zh-CN" sz="2000" dirty="0" err="1"/>
              <a:t>weighted_FM</a:t>
            </a:r>
            <a:r>
              <a:rPr lang="en-US" altLang="zh-CN" sz="2000" dirty="0"/>
              <a:t> </a:t>
            </a:r>
            <a:r>
              <a:rPr lang="zh-CN" altLang="en-US" sz="2000" dirty="0"/>
              <a:t>扩充为跟原图一样大小的数值矩阵；接着定义一个调色板，将 </a:t>
            </a:r>
            <a:r>
              <a:rPr lang="en-US" altLang="zh-CN" sz="2000" dirty="0" err="1"/>
              <a:t>expanded_FM</a:t>
            </a:r>
            <a:r>
              <a:rPr lang="en-US" altLang="zh-CN" sz="2000" dirty="0"/>
              <a:t> </a:t>
            </a:r>
            <a:r>
              <a:rPr lang="zh-CN" altLang="en-US" sz="2000" dirty="0"/>
              <a:t>转化为可视图，其中值大的像素显示为红色或深蓝色，值小的为浅蓝色</a:t>
            </a:r>
            <a:r>
              <a:rPr lang="en-US" altLang="zh-CN" sz="2000" dirty="0"/>
              <a:t>;</a:t>
            </a:r>
            <a:r>
              <a:rPr lang="zh-CN" altLang="en-US" sz="2000" dirty="0"/>
              <a:t>最后将 </a:t>
            </a:r>
            <a:r>
              <a:rPr lang="en-US" altLang="zh-CN" sz="2000" dirty="0" err="1"/>
              <a:t>expanded_FM</a:t>
            </a:r>
            <a:r>
              <a:rPr lang="en-US" altLang="zh-CN" sz="2000" dirty="0"/>
              <a:t> </a:t>
            </a:r>
            <a:r>
              <a:rPr lang="zh-CN" altLang="en-US" sz="2000" dirty="0"/>
              <a:t>覆盖到原图上，形成类激活图 </a:t>
            </a:r>
            <a:r>
              <a:rPr lang="en-US" altLang="zh-CN" sz="2000" dirty="0"/>
              <a:t>CAM</a:t>
            </a:r>
            <a:r>
              <a:rPr lang="zh-CN" altLang="en-US" sz="2000" dirty="0"/>
              <a:t>，并进行显示。相关代码如右：</a:t>
            </a:r>
          </a:p>
        </p:txBody>
      </p:sp>
      <p:sp>
        <p:nvSpPr>
          <p:cNvPr id="5" name="文本框 4">
            <a:extLst>
              <a:ext uri="{FF2B5EF4-FFF2-40B4-BE49-F238E27FC236}">
                <a16:creationId xmlns:a16="http://schemas.microsoft.com/office/drawing/2014/main" id="{88D55C3C-5C38-5380-1E1F-1B5542673BA9}"/>
              </a:ext>
            </a:extLst>
          </p:cNvPr>
          <p:cNvSpPr txBox="1"/>
          <p:nvPr/>
        </p:nvSpPr>
        <p:spPr>
          <a:xfrm>
            <a:off x="4629912" y="1916159"/>
            <a:ext cx="7525512" cy="4031873"/>
          </a:xfrm>
          <a:prstGeom prst="rect">
            <a:avLst/>
          </a:prstGeom>
          <a:noFill/>
        </p:spPr>
        <p:txBody>
          <a:bodyPr wrap="square">
            <a:spAutoFit/>
          </a:bodyPr>
          <a:lstStyle/>
          <a:p>
            <a:r>
              <a:rPr lang="en-US" altLang="zh-CN" sz="1600" dirty="0">
                <a:solidFill>
                  <a:srgbClr val="00B050"/>
                </a:solidFill>
                <a:effectLst/>
                <a:latin typeface="Times New Roman" panose="02020603050405020304" pitchFamily="18" charset="0"/>
              </a:rPr>
              <a:t>#</a:t>
            </a:r>
            <a:r>
              <a:rPr lang="zh-CN" altLang="en-US" sz="1600" dirty="0">
                <a:solidFill>
                  <a:srgbClr val="00B050"/>
                </a:solidFill>
                <a:effectLst/>
                <a:latin typeface="宋体" panose="02010600030101010101" pitchFamily="2" charset="-122"/>
                <a:ea typeface="宋体" panose="02010600030101010101" pitchFamily="2" charset="-122"/>
              </a:rPr>
              <a:t>运用激活函数</a:t>
            </a:r>
            <a:r>
              <a:rPr lang="en-US" altLang="zh-CN" sz="1600" dirty="0">
                <a:solidFill>
                  <a:srgbClr val="00B050"/>
                </a:solidFill>
                <a:effectLst/>
                <a:latin typeface="Times New Roman" panose="02020603050405020304" pitchFamily="18" charset="0"/>
              </a:rPr>
              <a:t>,</a:t>
            </a:r>
            <a:r>
              <a:rPr lang="zh-CN" altLang="en-US" sz="1600" dirty="0">
                <a:solidFill>
                  <a:srgbClr val="00B050"/>
                </a:solidFill>
                <a:effectLst/>
                <a:latin typeface="宋体" panose="02010600030101010101" pitchFamily="2" charset="-122"/>
                <a:ea typeface="宋体" panose="02010600030101010101" pitchFamily="2" charset="-122"/>
              </a:rPr>
              <a:t>仅保留非负值</a:t>
            </a:r>
            <a:r>
              <a:rPr lang="en-US" altLang="zh-CN" sz="1600" dirty="0">
                <a:solidFill>
                  <a:srgbClr val="00B050"/>
                </a:solidFill>
                <a:effectLst/>
                <a:latin typeface="Times New Roman" panose="02020603050405020304" pitchFamily="18" charset="0"/>
              </a:rPr>
              <a:t>; </a:t>
            </a:r>
            <a:r>
              <a:rPr lang="zh-CN" altLang="en-US" sz="1600" dirty="0">
                <a:solidFill>
                  <a:srgbClr val="00B050"/>
                </a:solidFill>
                <a:effectLst/>
                <a:latin typeface="宋体" panose="02010600030101010101" pitchFamily="2" charset="-122"/>
                <a:ea typeface="宋体" panose="02010600030101010101" pitchFamily="2" charset="-122"/>
              </a:rPr>
              <a:t>平方的目的是为了降低小特征值的干扰 </a:t>
            </a:r>
            <a:endParaRPr lang="zh-CN" altLang="en-US" sz="1600" dirty="0">
              <a:solidFill>
                <a:srgbClr val="00B050"/>
              </a:solidFill>
            </a:endParaRPr>
          </a:p>
          <a:p>
            <a:r>
              <a:rPr lang="en-US" altLang="zh-CN" sz="1600" dirty="0" err="1">
                <a:solidFill>
                  <a:srgbClr val="00B050"/>
                </a:solidFill>
                <a:effectLst/>
                <a:latin typeface="Times New Roman" panose="02020603050405020304" pitchFamily="18" charset="0"/>
              </a:rPr>
              <a:t>weighted_FM</a:t>
            </a:r>
            <a:r>
              <a:rPr lang="en-US" altLang="zh-CN" sz="1600" dirty="0">
                <a:solidFill>
                  <a:srgbClr val="00B050"/>
                </a:solidFill>
                <a:effectLst/>
                <a:latin typeface="Times New Roman" panose="02020603050405020304" pitchFamily="18" charset="0"/>
              </a:rPr>
              <a:t> = </a:t>
            </a:r>
            <a:r>
              <a:rPr lang="en-US" altLang="zh-CN" sz="1600" dirty="0" err="1">
                <a:solidFill>
                  <a:srgbClr val="00B050"/>
                </a:solidFill>
                <a:effectLst/>
                <a:latin typeface="Times New Roman" panose="02020603050405020304" pitchFamily="18" charset="0"/>
              </a:rPr>
              <a:t>torch.relu</a:t>
            </a:r>
            <a:r>
              <a:rPr lang="en-US" altLang="zh-CN" sz="1600" dirty="0">
                <a:solidFill>
                  <a:srgbClr val="00B050"/>
                </a:solidFill>
                <a:effectLst/>
                <a:latin typeface="Times New Roman" panose="02020603050405020304" pitchFamily="18" charset="0"/>
              </a:rPr>
              <a:t>(</a:t>
            </a:r>
            <a:r>
              <a:rPr lang="en-US" altLang="zh-CN" sz="1600" dirty="0" err="1">
                <a:solidFill>
                  <a:srgbClr val="00B050"/>
                </a:solidFill>
                <a:effectLst/>
                <a:latin typeface="Times New Roman" panose="02020603050405020304" pitchFamily="18" charset="0"/>
              </a:rPr>
              <a:t>weighted_FM</a:t>
            </a:r>
            <a:r>
              <a:rPr lang="en-US" altLang="zh-CN" sz="1600" dirty="0">
                <a:solidFill>
                  <a:srgbClr val="00B050"/>
                </a:solidFill>
                <a:effectLst/>
                <a:latin typeface="Times New Roman" panose="02020603050405020304" pitchFamily="18" charset="0"/>
              </a:rPr>
              <a:t>)**2 </a:t>
            </a:r>
            <a:endParaRPr lang="en-US" altLang="zh-CN" sz="1600" dirty="0">
              <a:solidFill>
                <a:srgbClr val="00B050"/>
              </a:solidFill>
            </a:endParaRPr>
          </a:p>
          <a:p>
            <a:r>
              <a:rPr lang="en-US" altLang="zh-CN" sz="1600" dirty="0" err="1">
                <a:solidFill>
                  <a:srgbClr val="00B050"/>
                </a:solidFill>
                <a:effectLst/>
                <a:latin typeface="Times New Roman" panose="02020603050405020304" pitchFamily="18" charset="0"/>
              </a:rPr>
              <a:t>weighted_FM</a:t>
            </a:r>
            <a:r>
              <a:rPr lang="en-US" altLang="zh-CN" sz="1600" dirty="0">
                <a:solidFill>
                  <a:srgbClr val="00B050"/>
                </a:solidFill>
                <a:effectLst/>
                <a:latin typeface="Times New Roman" panose="02020603050405020304" pitchFamily="18" charset="0"/>
              </a:rPr>
              <a:t> = (</a:t>
            </a:r>
            <a:r>
              <a:rPr lang="en-US" altLang="zh-CN" sz="1600" dirty="0" err="1">
                <a:solidFill>
                  <a:srgbClr val="00B050"/>
                </a:solidFill>
                <a:effectLst/>
                <a:latin typeface="Times New Roman" panose="02020603050405020304" pitchFamily="18" charset="0"/>
              </a:rPr>
              <a:t>weighted_FM-weighted_FM.min</a:t>
            </a:r>
            <a:r>
              <a:rPr lang="en-US" altLang="zh-CN" sz="1600" dirty="0">
                <a:solidFill>
                  <a:srgbClr val="00B050"/>
                </a:solidFill>
                <a:effectLst/>
                <a:latin typeface="Times New Roman" panose="02020603050405020304" pitchFamily="18" charset="0"/>
              </a:rPr>
              <a:t>()) \ </a:t>
            </a:r>
            <a:endParaRPr lang="en-US" altLang="zh-CN" sz="1600" dirty="0">
              <a:solidFill>
                <a:srgbClr val="00B050"/>
              </a:solidFill>
            </a:endParaRPr>
          </a:p>
          <a:p>
            <a:r>
              <a:rPr lang="en-US" altLang="zh-CN" sz="1600" dirty="0">
                <a:solidFill>
                  <a:srgbClr val="00B050"/>
                </a:solidFill>
                <a:effectLst/>
                <a:latin typeface="Times New Roman" panose="02020603050405020304" pitchFamily="18" charset="0"/>
              </a:rPr>
              <a:t>			/(</a:t>
            </a:r>
            <a:r>
              <a:rPr lang="en-US" altLang="zh-CN" sz="1600" dirty="0" err="1">
                <a:solidFill>
                  <a:srgbClr val="00B050"/>
                </a:solidFill>
                <a:effectLst/>
                <a:latin typeface="Times New Roman" panose="02020603050405020304" pitchFamily="18" charset="0"/>
              </a:rPr>
              <a:t>weighted_FM.max</a:t>
            </a:r>
            <a:r>
              <a:rPr lang="en-US" altLang="zh-CN" sz="1600" dirty="0">
                <a:solidFill>
                  <a:srgbClr val="00B050"/>
                </a:solidFill>
                <a:effectLst/>
                <a:latin typeface="Times New Roman" panose="02020603050405020304" pitchFamily="18" charset="0"/>
              </a:rPr>
              <a:t>()-</a:t>
            </a:r>
            <a:r>
              <a:rPr lang="en-US" altLang="zh-CN" sz="1600" dirty="0" err="1">
                <a:solidFill>
                  <a:srgbClr val="00B050"/>
                </a:solidFill>
                <a:effectLst/>
                <a:latin typeface="Times New Roman" panose="02020603050405020304" pitchFamily="18" charset="0"/>
              </a:rPr>
              <a:t>weighted_FM.min</a:t>
            </a:r>
            <a:r>
              <a:rPr lang="en-US" altLang="zh-CN" sz="1600" dirty="0">
                <a:solidFill>
                  <a:srgbClr val="00B050"/>
                </a:solidFill>
                <a:effectLst/>
                <a:latin typeface="Times New Roman" panose="02020603050405020304" pitchFamily="18" charset="0"/>
              </a:rPr>
              <a:t>()) #</a:t>
            </a:r>
            <a:r>
              <a:rPr lang="zh-CN" altLang="en-US" sz="1600" dirty="0">
                <a:solidFill>
                  <a:srgbClr val="00B050"/>
                </a:solidFill>
                <a:effectLst/>
                <a:latin typeface="宋体" panose="02010600030101010101" pitchFamily="2" charset="-122"/>
                <a:ea typeface="宋体" panose="02010600030101010101" pitchFamily="2" charset="-122"/>
              </a:rPr>
              <a:t>归一化 </a:t>
            </a:r>
            <a:endParaRPr lang="zh-CN" altLang="en-US" sz="1600" dirty="0">
              <a:solidFill>
                <a:srgbClr val="00B050"/>
              </a:solidFill>
            </a:endParaRPr>
          </a:p>
          <a:p>
            <a:r>
              <a:rPr lang="en-US" altLang="zh-CN" sz="1600" dirty="0">
                <a:solidFill>
                  <a:srgbClr val="00B050"/>
                </a:solidFill>
                <a:effectLst/>
                <a:latin typeface="Times New Roman" panose="02020603050405020304" pitchFamily="18" charset="0"/>
              </a:rPr>
              <a:t>#</a:t>
            </a:r>
            <a:r>
              <a:rPr lang="zh-CN" altLang="en-US" sz="1600" dirty="0">
                <a:solidFill>
                  <a:srgbClr val="00B050"/>
                </a:solidFill>
                <a:effectLst/>
                <a:latin typeface="宋体" panose="02010600030101010101" pitchFamily="2" charset="-122"/>
                <a:ea typeface="宋体" panose="02010600030101010101" pitchFamily="2" charset="-122"/>
              </a:rPr>
              <a:t>将 </a:t>
            </a:r>
            <a:r>
              <a:rPr lang="en-US" altLang="zh-CN" sz="1600" dirty="0" err="1">
                <a:solidFill>
                  <a:srgbClr val="00B050"/>
                </a:solidFill>
                <a:effectLst/>
                <a:latin typeface="Times New Roman" panose="02020603050405020304" pitchFamily="18" charset="0"/>
              </a:rPr>
              <a:t>weighted_FM</a:t>
            </a:r>
            <a:r>
              <a:rPr lang="en-US" altLang="zh-CN" sz="1600" dirty="0">
                <a:solidFill>
                  <a:srgbClr val="00B050"/>
                </a:solidFill>
                <a:effectLst/>
                <a:latin typeface="Times New Roman" panose="02020603050405020304" pitchFamily="18" charset="0"/>
              </a:rPr>
              <a:t> </a:t>
            </a:r>
            <a:r>
              <a:rPr lang="zh-CN" altLang="en-US" sz="1600" dirty="0">
                <a:solidFill>
                  <a:srgbClr val="00B050"/>
                </a:solidFill>
                <a:effectLst/>
                <a:latin typeface="宋体" panose="02010600030101010101" pitchFamily="2" charset="-122"/>
                <a:ea typeface="宋体" panose="02010600030101010101" pitchFamily="2" charset="-122"/>
              </a:rPr>
              <a:t>转换成 </a:t>
            </a:r>
            <a:r>
              <a:rPr lang="en-US" altLang="zh-CN" sz="1600" dirty="0">
                <a:solidFill>
                  <a:srgbClr val="00B050"/>
                </a:solidFill>
                <a:effectLst/>
                <a:latin typeface="Times New Roman" panose="02020603050405020304" pitchFamily="18" charset="0"/>
              </a:rPr>
              <a:t>PIL </a:t>
            </a:r>
            <a:r>
              <a:rPr lang="zh-CN" altLang="en-US" sz="1600" dirty="0">
                <a:solidFill>
                  <a:srgbClr val="00B050"/>
                </a:solidFill>
                <a:effectLst/>
                <a:latin typeface="宋体" panose="02010600030101010101" pitchFamily="2" charset="-122"/>
                <a:ea typeface="宋体" panose="02010600030101010101" pitchFamily="2" charset="-122"/>
              </a:rPr>
              <a:t>格式，以调用 </a:t>
            </a:r>
            <a:r>
              <a:rPr lang="en-US" altLang="zh-CN" sz="1600" dirty="0">
                <a:solidFill>
                  <a:srgbClr val="00B050"/>
                </a:solidFill>
                <a:effectLst/>
                <a:latin typeface="Times New Roman" panose="02020603050405020304" pitchFamily="18" charset="0"/>
              </a:rPr>
              <a:t>resize()</a:t>
            </a:r>
            <a:r>
              <a:rPr lang="zh-CN" altLang="en-US" sz="1600" dirty="0">
                <a:solidFill>
                  <a:srgbClr val="00B050"/>
                </a:solidFill>
                <a:effectLst/>
                <a:latin typeface="宋体" panose="02010600030101010101" pitchFamily="2" charset="-122"/>
                <a:ea typeface="宋体" panose="02010600030101010101" pitchFamily="2" charset="-122"/>
              </a:rPr>
              <a:t>函数 </a:t>
            </a:r>
            <a:endParaRPr lang="zh-CN" altLang="en-US" sz="1600" dirty="0">
              <a:solidFill>
                <a:srgbClr val="00B050"/>
              </a:solidFill>
            </a:endParaRPr>
          </a:p>
          <a:p>
            <a:r>
              <a:rPr lang="en-US" altLang="zh-CN" sz="1600" dirty="0" err="1">
                <a:solidFill>
                  <a:srgbClr val="00B050"/>
                </a:solidFill>
                <a:effectLst/>
                <a:latin typeface="Times New Roman" panose="02020603050405020304" pitchFamily="18" charset="0"/>
              </a:rPr>
              <a:t>weighted_FM</a:t>
            </a:r>
            <a:r>
              <a:rPr lang="en-US" altLang="zh-CN" sz="1600" dirty="0">
                <a:solidFill>
                  <a:srgbClr val="00B050"/>
                </a:solidFill>
                <a:effectLst/>
                <a:latin typeface="Times New Roman" panose="02020603050405020304" pitchFamily="18" charset="0"/>
              </a:rPr>
              <a:t> = </a:t>
            </a:r>
            <a:r>
              <a:rPr lang="en-US" altLang="zh-CN" sz="1600" dirty="0" err="1">
                <a:solidFill>
                  <a:srgbClr val="00B050"/>
                </a:solidFill>
                <a:effectLst/>
                <a:latin typeface="Times New Roman" panose="02020603050405020304" pitchFamily="18" charset="0"/>
              </a:rPr>
              <a:t>to_pil_image</a:t>
            </a:r>
            <a:r>
              <a:rPr lang="en-US" altLang="zh-CN" sz="1600" dirty="0">
                <a:solidFill>
                  <a:srgbClr val="00B050"/>
                </a:solidFill>
                <a:effectLst/>
                <a:latin typeface="Times New Roman" panose="02020603050405020304" pitchFamily="18" charset="0"/>
              </a:rPr>
              <a:t>(</a:t>
            </a:r>
            <a:r>
              <a:rPr lang="en-US" altLang="zh-CN" sz="1600" dirty="0" err="1">
                <a:solidFill>
                  <a:srgbClr val="00B050"/>
                </a:solidFill>
                <a:effectLst/>
                <a:latin typeface="Times New Roman" panose="02020603050405020304" pitchFamily="18" charset="0"/>
              </a:rPr>
              <a:t>np.array</a:t>
            </a:r>
            <a:r>
              <a:rPr lang="en-US" altLang="zh-CN" sz="1600" dirty="0">
                <a:solidFill>
                  <a:srgbClr val="00B050"/>
                </a:solidFill>
                <a:effectLst/>
                <a:latin typeface="Times New Roman" panose="02020603050405020304" pitchFamily="18" charset="0"/>
              </a:rPr>
              <a:t>(</a:t>
            </a:r>
            <a:r>
              <a:rPr lang="en-US" altLang="zh-CN" sz="1600" dirty="0" err="1">
                <a:solidFill>
                  <a:srgbClr val="00B050"/>
                </a:solidFill>
                <a:effectLst/>
                <a:latin typeface="Times New Roman" panose="02020603050405020304" pitchFamily="18" charset="0"/>
              </a:rPr>
              <a:t>weighted_FM.detach</a:t>
            </a:r>
            <a:r>
              <a:rPr lang="en-US" altLang="zh-CN" sz="1600" dirty="0">
                <a:solidFill>
                  <a:srgbClr val="00B050"/>
                </a:solidFill>
                <a:effectLst/>
                <a:latin typeface="Times New Roman" panose="02020603050405020304" pitchFamily="18" charset="0"/>
              </a:rPr>
              <a:t>()), mode='F') </a:t>
            </a:r>
            <a:endParaRPr lang="en-US" altLang="zh-CN" sz="1600" dirty="0">
              <a:solidFill>
                <a:srgbClr val="00B050"/>
              </a:solidFill>
            </a:endParaRPr>
          </a:p>
          <a:p>
            <a:r>
              <a:rPr lang="en-US" altLang="zh-CN" sz="1600" dirty="0">
                <a:solidFill>
                  <a:srgbClr val="00B050"/>
                </a:solidFill>
                <a:effectLst/>
                <a:latin typeface="Times New Roman" panose="02020603050405020304" pitchFamily="18" charset="0"/>
              </a:rPr>
              <a:t>#</a:t>
            </a:r>
            <a:r>
              <a:rPr lang="zh-CN" altLang="en-US" sz="1600" dirty="0">
                <a:solidFill>
                  <a:srgbClr val="00B050"/>
                </a:solidFill>
                <a:effectLst/>
                <a:latin typeface="宋体" panose="02010600030101010101" pitchFamily="2" charset="-122"/>
                <a:ea typeface="宋体" panose="02010600030101010101" pitchFamily="2" charset="-122"/>
              </a:rPr>
              <a:t>通过插值，将加权求和后的单通道特征图扩充为跟原图一样大小 </a:t>
            </a:r>
            <a:endParaRPr lang="zh-CN" altLang="en-US" sz="1600" dirty="0">
              <a:solidFill>
                <a:srgbClr val="00B050"/>
              </a:solidFill>
            </a:endParaRPr>
          </a:p>
          <a:p>
            <a:r>
              <a:rPr lang="en-US" altLang="zh-CN" sz="1600" dirty="0" err="1">
                <a:solidFill>
                  <a:srgbClr val="00B050"/>
                </a:solidFill>
                <a:effectLst/>
                <a:latin typeface="Times New Roman" panose="02020603050405020304" pitchFamily="18" charset="0"/>
              </a:rPr>
              <a:t>expanded_FM</a:t>
            </a:r>
            <a:r>
              <a:rPr lang="en-US" altLang="zh-CN" sz="1600" dirty="0">
                <a:solidFill>
                  <a:srgbClr val="00B050"/>
                </a:solidFill>
                <a:effectLst/>
                <a:latin typeface="Times New Roman" panose="02020603050405020304" pitchFamily="18" charset="0"/>
              </a:rPr>
              <a:t> = </a:t>
            </a:r>
            <a:r>
              <a:rPr lang="en-US" altLang="zh-CN" sz="1600" dirty="0" err="1">
                <a:solidFill>
                  <a:srgbClr val="00B050"/>
                </a:solidFill>
                <a:effectLst/>
                <a:latin typeface="Times New Roman" panose="02020603050405020304" pitchFamily="18" charset="0"/>
              </a:rPr>
              <a:t>weighted_FM.resize</a:t>
            </a:r>
            <a:r>
              <a:rPr lang="en-US" altLang="zh-CN" sz="1600" dirty="0">
                <a:solidFill>
                  <a:srgbClr val="00B050"/>
                </a:solidFill>
                <a:effectLst/>
                <a:latin typeface="Times New Roman" panose="02020603050405020304" pitchFamily="18" charset="0"/>
              </a:rPr>
              <a:t>(</a:t>
            </a:r>
            <a:r>
              <a:rPr lang="en-US" altLang="zh-CN" sz="1600" dirty="0" err="1">
                <a:solidFill>
                  <a:srgbClr val="00B050"/>
                </a:solidFill>
                <a:effectLst/>
                <a:latin typeface="Times New Roman" panose="02020603050405020304" pitchFamily="18" charset="0"/>
              </a:rPr>
              <a:t>origin_img.size</a:t>
            </a:r>
            <a:r>
              <a:rPr lang="en-US" altLang="zh-CN" sz="1600" dirty="0">
                <a:solidFill>
                  <a:srgbClr val="00B050"/>
                </a:solidFill>
                <a:effectLst/>
                <a:latin typeface="Times New Roman" panose="02020603050405020304" pitchFamily="18" charset="0"/>
              </a:rPr>
              <a:t>, resample=</a:t>
            </a:r>
            <a:r>
              <a:rPr lang="en-US" altLang="zh-CN" sz="1600" dirty="0" err="1">
                <a:solidFill>
                  <a:srgbClr val="00B050"/>
                </a:solidFill>
                <a:effectLst/>
                <a:latin typeface="Times New Roman" panose="02020603050405020304" pitchFamily="18" charset="0"/>
              </a:rPr>
              <a:t>Image.BICUBIC</a:t>
            </a:r>
            <a:r>
              <a:rPr lang="en-US" altLang="zh-CN" sz="1600" dirty="0">
                <a:solidFill>
                  <a:srgbClr val="00B050"/>
                </a:solidFill>
                <a:effectLst/>
                <a:latin typeface="Times New Roman" panose="02020603050405020304" pitchFamily="18" charset="0"/>
              </a:rPr>
              <a:t>) </a:t>
            </a:r>
            <a:endParaRPr lang="en-US" altLang="zh-CN" sz="1600" dirty="0">
              <a:solidFill>
                <a:srgbClr val="00B050"/>
              </a:solidFill>
            </a:endParaRPr>
          </a:p>
          <a:p>
            <a:r>
              <a:rPr lang="en-US" altLang="zh-CN" sz="1600" dirty="0">
                <a:solidFill>
                  <a:srgbClr val="00B050"/>
                </a:solidFill>
                <a:effectLst/>
                <a:latin typeface="Times New Roman" panose="02020603050405020304" pitchFamily="18" charset="0"/>
              </a:rPr>
              <a:t>#</a:t>
            </a:r>
            <a:r>
              <a:rPr lang="zh-CN" altLang="en-US" sz="1600" dirty="0">
                <a:solidFill>
                  <a:srgbClr val="00B050"/>
                </a:solidFill>
                <a:effectLst/>
                <a:latin typeface="宋体" panose="02010600030101010101" pitchFamily="2" charset="-122"/>
                <a:ea typeface="宋体" panose="02010600030101010101" pitchFamily="2" charset="-122"/>
              </a:rPr>
              <a:t>运用调色板，将 </a:t>
            </a:r>
            <a:r>
              <a:rPr lang="en-US" altLang="zh-CN" sz="1600" dirty="0" err="1">
                <a:solidFill>
                  <a:srgbClr val="00B050"/>
                </a:solidFill>
                <a:effectLst/>
                <a:latin typeface="Times New Roman" panose="02020603050405020304" pitchFamily="18" charset="0"/>
              </a:rPr>
              <a:t>expanded_FM</a:t>
            </a:r>
            <a:r>
              <a:rPr lang="en-US" altLang="zh-CN" sz="1600" dirty="0">
                <a:solidFill>
                  <a:srgbClr val="00B050"/>
                </a:solidFill>
                <a:effectLst/>
                <a:latin typeface="Times New Roman" panose="02020603050405020304" pitchFamily="18" charset="0"/>
              </a:rPr>
              <a:t> </a:t>
            </a:r>
            <a:r>
              <a:rPr lang="zh-CN" altLang="en-US" sz="1600" dirty="0">
                <a:solidFill>
                  <a:srgbClr val="00B050"/>
                </a:solidFill>
                <a:effectLst/>
                <a:latin typeface="宋体" panose="02010600030101010101" pitchFamily="2" charset="-122"/>
                <a:ea typeface="宋体" panose="02010600030101010101" pitchFamily="2" charset="-122"/>
              </a:rPr>
              <a:t>转化为可视图，其中值大的像素显示为红色或深蓝 </a:t>
            </a:r>
            <a:endParaRPr lang="zh-CN" altLang="en-US" sz="1600" dirty="0">
              <a:solidFill>
                <a:srgbClr val="00B050"/>
              </a:solidFill>
            </a:endParaRPr>
          </a:p>
          <a:p>
            <a:r>
              <a:rPr lang="en-US" altLang="zh-CN" sz="1600" dirty="0">
                <a:solidFill>
                  <a:srgbClr val="00B050"/>
                </a:solidFill>
                <a:effectLst/>
                <a:latin typeface="Times New Roman" panose="02020603050405020304" pitchFamily="18" charset="0"/>
              </a:rPr>
              <a:t>#</a:t>
            </a:r>
            <a:r>
              <a:rPr lang="zh-CN" altLang="en-US" sz="1600" dirty="0">
                <a:solidFill>
                  <a:srgbClr val="00B050"/>
                </a:solidFill>
                <a:effectLst/>
                <a:latin typeface="宋体" panose="02010600030101010101" pitchFamily="2" charset="-122"/>
                <a:ea typeface="宋体" panose="02010600030101010101" pitchFamily="2" charset="-122"/>
              </a:rPr>
              <a:t>色，值小的为浅蓝色 </a:t>
            </a:r>
            <a:endParaRPr lang="zh-CN" altLang="en-US" sz="1600" dirty="0">
              <a:solidFill>
                <a:srgbClr val="00B050"/>
              </a:solidFill>
            </a:endParaRPr>
          </a:p>
          <a:p>
            <a:r>
              <a:rPr lang="en-US" altLang="zh-CN" sz="1600" dirty="0" err="1">
                <a:solidFill>
                  <a:srgbClr val="00B050"/>
                </a:solidFill>
                <a:effectLst/>
                <a:latin typeface="Times New Roman" panose="02020603050405020304" pitchFamily="18" charset="0"/>
              </a:rPr>
              <a:t>expanded_FM</a:t>
            </a:r>
            <a:r>
              <a:rPr lang="en-US" altLang="zh-CN" sz="1600" dirty="0">
                <a:solidFill>
                  <a:srgbClr val="00B050"/>
                </a:solidFill>
                <a:effectLst/>
                <a:latin typeface="Times New Roman" panose="02020603050405020304" pitchFamily="18" charset="0"/>
              </a:rPr>
              <a:t> = 255 * </a:t>
            </a:r>
            <a:r>
              <a:rPr lang="en-US" altLang="zh-CN" sz="1600" dirty="0" err="1">
                <a:solidFill>
                  <a:srgbClr val="00B050"/>
                </a:solidFill>
                <a:effectLst/>
                <a:latin typeface="Times New Roman" panose="02020603050405020304" pitchFamily="18" charset="0"/>
              </a:rPr>
              <a:t>cm.get_cmap</a:t>
            </a:r>
            <a:r>
              <a:rPr lang="en-US" altLang="zh-CN" sz="1600" dirty="0">
                <a:solidFill>
                  <a:srgbClr val="00B050"/>
                </a:solidFill>
                <a:effectLst/>
                <a:latin typeface="Times New Roman" panose="02020603050405020304" pitchFamily="18" charset="0"/>
              </a:rPr>
              <a:t>('jet')(</a:t>
            </a:r>
            <a:r>
              <a:rPr lang="en-US" altLang="zh-CN" sz="1600" dirty="0" err="1">
                <a:solidFill>
                  <a:srgbClr val="00B050"/>
                </a:solidFill>
                <a:effectLst/>
                <a:latin typeface="Times New Roman" panose="02020603050405020304" pitchFamily="18" charset="0"/>
              </a:rPr>
              <a:t>np.array</a:t>
            </a:r>
            <a:r>
              <a:rPr lang="en-US" altLang="zh-CN" sz="1600" dirty="0">
                <a:solidFill>
                  <a:srgbClr val="00B050"/>
                </a:solidFill>
                <a:effectLst/>
                <a:latin typeface="Times New Roman" panose="02020603050405020304" pitchFamily="18" charset="0"/>
              </a:rPr>
              <a:t>(</a:t>
            </a:r>
            <a:r>
              <a:rPr lang="en-US" altLang="zh-CN" sz="1600" dirty="0" err="1">
                <a:solidFill>
                  <a:srgbClr val="00B050"/>
                </a:solidFill>
                <a:effectLst/>
                <a:latin typeface="Times New Roman" panose="02020603050405020304" pitchFamily="18" charset="0"/>
              </a:rPr>
              <a:t>expanded_FM</a:t>
            </a:r>
            <a:r>
              <a:rPr lang="en-US" altLang="zh-CN" sz="1600" dirty="0">
                <a:solidFill>
                  <a:srgbClr val="00B050"/>
                </a:solidFill>
                <a:effectLst/>
                <a:latin typeface="Times New Roman" panose="02020603050405020304" pitchFamily="18" charset="0"/>
              </a:rPr>
              <a:t>))[:, :, 1:] </a:t>
            </a:r>
            <a:endParaRPr lang="en-US" altLang="zh-CN" sz="1600" dirty="0">
              <a:solidFill>
                <a:srgbClr val="00B050"/>
              </a:solidFill>
            </a:endParaRPr>
          </a:p>
          <a:p>
            <a:r>
              <a:rPr lang="en-US" altLang="zh-CN" sz="1600" dirty="0" err="1">
                <a:solidFill>
                  <a:srgbClr val="00B050"/>
                </a:solidFill>
                <a:effectLst/>
                <a:latin typeface="Times New Roman" panose="02020603050405020304" pitchFamily="18" charset="0"/>
              </a:rPr>
              <a:t>expanded_FM</a:t>
            </a:r>
            <a:r>
              <a:rPr lang="en-US" altLang="zh-CN" sz="1600" dirty="0">
                <a:solidFill>
                  <a:srgbClr val="00B050"/>
                </a:solidFill>
                <a:effectLst/>
                <a:latin typeface="Times New Roman" panose="02020603050405020304" pitchFamily="18" charset="0"/>
              </a:rPr>
              <a:t> = </a:t>
            </a:r>
            <a:r>
              <a:rPr lang="en-US" altLang="zh-CN" sz="1600" dirty="0" err="1">
                <a:solidFill>
                  <a:srgbClr val="00B050"/>
                </a:solidFill>
                <a:effectLst/>
                <a:latin typeface="Times New Roman" panose="02020603050405020304" pitchFamily="18" charset="0"/>
              </a:rPr>
              <a:t>expanded_FM.astype</a:t>
            </a:r>
            <a:r>
              <a:rPr lang="en-US" altLang="zh-CN" sz="1600" dirty="0">
                <a:solidFill>
                  <a:srgbClr val="00B050"/>
                </a:solidFill>
                <a:effectLst/>
                <a:latin typeface="Times New Roman" panose="02020603050405020304" pitchFamily="18" charset="0"/>
              </a:rPr>
              <a:t>(np.uint8) </a:t>
            </a:r>
            <a:endParaRPr lang="en-US" altLang="zh-CN" sz="1600" dirty="0">
              <a:solidFill>
                <a:srgbClr val="00B050"/>
              </a:solidFill>
            </a:endParaRPr>
          </a:p>
          <a:p>
            <a:r>
              <a:rPr lang="en-US" altLang="zh-CN" sz="1600" dirty="0">
                <a:solidFill>
                  <a:srgbClr val="00B050"/>
                </a:solidFill>
                <a:effectLst/>
                <a:latin typeface="Times New Roman" panose="02020603050405020304" pitchFamily="18" charset="0"/>
              </a:rPr>
              <a:t>#</a:t>
            </a:r>
            <a:r>
              <a:rPr lang="zh-CN" altLang="en-US" sz="1600" dirty="0">
                <a:solidFill>
                  <a:srgbClr val="00B050"/>
                </a:solidFill>
                <a:effectLst/>
                <a:latin typeface="宋体" panose="02010600030101010101" pitchFamily="2" charset="-122"/>
                <a:ea typeface="宋体" panose="02010600030101010101" pitchFamily="2" charset="-122"/>
              </a:rPr>
              <a:t>将原图和可视化后的单通道特征图叠加（融合），形成类激活图 </a:t>
            </a:r>
            <a:r>
              <a:rPr lang="en-US" altLang="zh-CN" sz="1600" dirty="0">
                <a:solidFill>
                  <a:srgbClr val="00B050"/>
                </a:solidFill>
                <a:effectLst/>
                <a:latin typeface="Times New Roman" panose="02020603050405020304" pitchFamily="18" charset="0"/>
              </a:rPr>
              <a:t>CAM </a:t>
            </a:r>
            <a:endParaRPr lang="en-US" altLang="zh-CN" sz="1600" dirty="0">
              <a:solidFill>
                <a:srgbClr val="00B050"/>
              </a:solidFill>
            </a:endParaRPr>
          </a:p>
          <a:p>
            <a:r>
              <a:rPr lang="en-US" altLang="zh-CN" sz="1600" dirty="0">
                <a:solidFill>
                  <a:srgbClr val="00B050"/>
                </a:solidFill>
                <a:effectLst/>
                <a:latin typeface="Times New Roman" panose="02020603050405020304" pitchFamily="18" charset="0"/>
              </a:rPr>
              <a:t>CAM = cv2.addWeighted(</a:t>
            </a:r>
            <a:r>
              <a:rPr lang="en-US" altLang="zh-CN" sz="1600" dirty="0" err="1">
                <a:solidFill>
                  <a:srgbClr val="00B050"/>
                </a:solidFill>
                <a:effectLst/>
                <a:latin typeface="Times New Roman" panose="02020603050405020304" pitchFamily="18" charset="0"/>
              </a:rPr>
              <a:t>np.array</a:t>
            </a:r>
            <a:r>
              <a:rPr lang="en-US" altLang="zh-CN" sz="1600" dirty="0">
                <a:solidFill>
                  <a:srgbClr val="00B050"/>
                </a:solidFill>
                <a:effectLst/>
                <a:latin typeface="Times New Roman" panose="02020603050405020304" pitchFamily="18" charset="0"/>
              </a:rPr>
              <a:t>(</a:t>
            </a:r>
            <a:r>
              <a:rPr lang="en-US" altLang="zh-CN" sz="1600" dirty="0" err="1">
                <a:solidFill>
                  <a:srgbClr val="00B050"/>
                </a:solidFill>
                <a:effectLst/>
                <a:latin typeface="Times New Roman" panose="02020603050405020304" pitchFamily="18" charset="0"/>
              </a:rPr>
              <a:t>origin_img</a:t>
            </a:r>
            <a:r>
              <a:rPr lang="en-US" altLang="zh-CN" sz="1600" dirty="0">
                <a:solidFill>
                  <a:srgbClr val="00B050"/>
                </a:solidFill>
                <a:effectLst/>
                <a:latin typeface="Times New Roman" panose="02020603050405020304" pitchFamily="18" charset="0"/>
              </a:rPr>
              <a:t>), 0.6, </a:t>
            </a:r>
            <a:r>
              <a:rPr lang="en-US" altLang="zh-CN" sz="1600" dirty="0" err="1">
                <a:solidFill>
                  <a:srgbClr val="00B050"/>
                </a:solidFill>
                <a:effectLst/>
                <a:latin typeface="Times New Roman" panose="02020603050405020304" pitchFamily="18" charset="0"/>
              </a:rPr>
              <a:t>np.array</a:t>
            </a:r>
            <a:r>
              <a:rPr lang="en-US" altLang="zh-CN" sz="1600" dirty="0">
                <a:solidFill>
                  <a:srgbClr val="00B050"/>
                </a:solidFill>
                <a:effectLst/>
                <a:latin typeface="Times New Roman" panose="02020603050405020304" pitchFamily="18" charset="0"/>
              </a:rPr>
              <a:t>(</a:t>
            </a:r>
            <a:r>
              <a:rPr lang="en-US" altLang="zh-CN" sz="1600" dirty="0" err="1">
                <a:solidFill>
                  <a:srgbClr val="00B050"/>
                </a:solidFill>
                <a:effectLst/>
                <a:latin typeface="Times New Roman" panose="02020603050405020304" pitchFamily="18" charset="0"/>
              </a:rPr>
              <a:t>expanded_FM</a:t>
            </a:r>
            <a:r>
              <a:rPr lang="en-US" altLang="zh-CN" sz="1600" dirty="0">
                <a:solidFill>
                  <a:srgbClr val="00B050"/>
                </a:solidFill>
                <a:effectLst/>
                <a:latin typeface="Times New Roman" panose="02020603050405020304" pitchFamily="18" charset="0"/>
              </a:rPr>
              <a:t>), 0.4, 0) </a:t>
            </a:r>
            <a:endParaRPr lang="en-US" altLang="zh-CN" sz="1600" dirty="0">
              <a:solidFill>
                <a:srgbClr val="00B050"/>
              </a:solidFill>
            </a:endParaRPr>
          </a:p>
          <a:p>
            <a:r>
              <a:rPr lang="en-US" altLang="zh-CN" sz="1600" dirty="0" err="1">
                <a:solidFill>
                  <a:srgbClr val="00B050"/>
                </a:solidFill>
                <a:effectLst/>
                <a:latin typeface="Times New Roman" panose="02020603050405020304" pitchFamily="18" charset="0"/>
              </a:rPr>
              <a:t>plt.imshow</a:t>
            </a:r>
            <a:r>
              <a:rPr lang="en-US" altLang="zh-CN" sz="1600" dirty="0">
                <a:solidFill>
                  <a:srgbClr val="00B050"/>
                </a:solidFill>
                <a:effectLst/>
                <a:latin typeface="Times New Roman" panose="02020603050405020304" pitchFamily="18" charset="0"/>
              </a:rPr>
              <a:t>(CAM) #</a:t>
            </a:r>
            <a:r>
              <a:rPr lang="zh-CN" altLang="en-US" sz="1600" dirty="0">
                <a:solidFill>
                  <a:srgbClr val="00B050"/>
                </a:solidFill>
                <a:effectLst/>
                <a:latin typeface="宋体" panose="02010600030101010101" pitchFamily="2" charset="-122"/>
                <a:ea typeface="宋体" panose="02010600030101010101" pitchFamily="2" charset="-122"/>
              </a:rPr>
              <a:t>显示类激活图 </a:t>
            </a:r>
            <a:r>
              <a:rPr lang="en-US" altLang="zh-CN" sz="1600" dirty="0">
                <a:solidFill>
                  <a:srgbClr val="00B050"/>
                </a:solidFill>
                <a:effectLst/>
                <a:latin typeface="Times New Roman" panose="02020603050405020304" pitchFamily="18" charset="0"/>
              </a:rPr>
              <a:t>CAM </a:t>
            </a:r>
            <a:endParaRPr lang="en-US" altLang="zh-CN" sz="1600" dirty="0">
              <a:solidFill>
                <a:srgbClr val="00B050"/>
              </a:solidFill>
            </a:endParaRPr>
          </a:p>
          <a:p>
            <a:r>
              <a:rPr lang="en-US" altLang="zh-CN" sz="1600" dirty="0" err="1">
                <a:solidFill>
                  <a:srgbClr val="00B050"/>
                </a:solidFill>
                <a:effectLst/>
                <a:latin typeface="Times New Roman" panose="02020603050405020304" pitchFamily="18" charset="0"/>
              </a:rPr>
              <a:t>plt.show</a:t>
            </a:r>
            <a:r>
              <a:rPr lang="en-US" altLang="zh-CN" sz="1600" dirty="0">
                <a:solidFill>
                  <a:srgbClr val="00B050"/>
                </a:solidFill>
                <a:effectLst/>
                <a:latin typeface="Times New Roman" panose="02020603050405020304" pitchFamily="18" charset="0"/>
              </a:rPr>
              <a:t>() </a:t>
            </a:r>
            <a:endParaRPr lang="zh-CN" altLang="en-US" sz="1600" dirty="0">
              <a:solidFill>
                <a:srgbClr val="00B050"/>
              </a:solidFill>
            </a:endParaRPr>
          </a:p>
        </p:txBody>
      </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6265"/>
          </a:xfrm>
          <a:prstGeom prst="rect">
            <a:avLst/>
          </a:prstGeom>
          <a:noFill/>
          <a:ln>
            <a:noFill/>
          </a:ln>
        </p:spPr>
        <p:txBody>
          <a:bodyPr wrap="square" lIns="105031" tIns="52515" rIns="105031" bIns="52515">
            <a:spAutoFit/>
          </a:bodyPr>
          <a:lstStyle/>
          <a:p>
            <a:pPr algn="l" defTabSz="1130935">
              <a:spcBef>
                <a:spcPct val="20000"/>
              </a:spcBef>
              <a:buClrTx/>
              <a:buSzTx/>
              <a:buFontTx/>
            </a:pPr>
            <a:r>
              <a:rPr lang="en-US" altLang="zh-CN" sz="3200" b="1" dirty="0">
                <a:solidFill>
                  <a:prstClr val="white"/>
                </a:solidFill>
                <a:latin typeface="微软雅黑" panose="020B0503020204020204" pitchFamily="34" charset="-122"/>
                <a:ea typeface="微软雅黑" panose="020B0503020204020204" pitchFamily="34" charset="-122"/>
              </a:rPr>
              <a:t>9.2 CNN </a:t>
            </a:r>
            <a:r>
              <a:rPr lang="zh-CN" altLang="en-US" sz="3200" b="1" dirty="0">
                <a:solidFill>
                  <a:prstClr val="white"/>
                </a:solidFill>
                <a:latin typeface="微软雅黑" panose="020B0503020204020204" pitchFamily="34" charset="-122"/>
                <a:ea typeface="微软雅黑" panose="020B0503020204020204" pitchFamily="34" charset="-122"/>
              </a:rPr>
              <a:t>模型决策原因的可视化方法</a:t>
            </a:r>
            <a:endParaRPr lang="en-US" altLang="zh-CN" sz="3200" b="1" dirty="0">
              <a:solidFill>
                <a:prstClr val="white"/>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409203" y="1257300"/>
            <a:ext cx="11373594" cy="523220"/>
          </a:xfrm>
          <a:prstGeom prst="rect">
            <a:avLst/>
          </a:prstGeom>
          <a:noFill/>
        </p:spPr>
        <p:txBody>
          <a:bodyPr wrap="square" rtlCol="0">
            <a:spAutoFit/>
          </a:bodyPr>
          <a:lstStyle/>
          <a:p>
            <a:r>
              <a:rPr lang="en-US" altLang="zh-CN" sz="2800" b="1" dirty="0">
                <a:solidFill>
                  <a:srgbClr val="C00000"/>
                </a:solidFill>
              </a:rPr>
              <a:t>9.2.1  </a:t>
            </a:r>
            <a:r>
              <a:rPr lang="zh-CN" altLang="en-US" sz="2800" b="1" dirty="0">
                <a:solidFill>
                  <a:srgbClr val="C00000"/>
                </a:solidFill>
              </a:rPr>
              <a:t>基于类别权重的类激活图（</a:t>
            </a:r>
            <a:r>
              <a:rPr lang="en-US" altLang="zh-CN" sz="2800" b="1" dirty="0">
                <a:solidFill>
                  <a:srgbClr val="C00000"/>
                </a:solidFill>
              </a:rPr>
              <a:t>CAM</a:t>
            </a:r>
            <a:r>
              <a:rPr lang="zh-CN" altLang="en-US" sz="2800" b="1" dirty="0">
                <a:solidFill>
                  <a:srgbClr val="C00000"/>
                </a:solidFill>
              </a:rPr>
              <a:t>）</a:t>
            </a:r>
            <a:endParaRPr lang="zh-CN" altLang="zh-CN" sz="2800" b="1" dirty="0">
              <a:solidFill>
                <a:srgbClr val="C00000"/>
              </a:solidFill>
            </a:endParaRPr>
          </a:p>
        </p:txBody>
      </p:sp>
      <p:sp>
        <p:nvSpPr>
          <p:cNvPr id="4" name="文本框 3"/>
          <p:cNvSpPr txBox="1"/>
          <p:nvPr/>
        </p:nvSpPr>
        <p:spPr>
          <a:xfrm>
            <a:off x="725750" y="1949518"/>
            <a:ext cx="11702988" cy="430887"/>
          </a:xfrm>
          <a:prstGeom prst="rect">
            <a:avLst/>
          </a:prstGeom>
          <a:noFill/>
        </p:spPr>
        <p:txBody>
          <a:bodyPr wrap="square">
            <a:spAutoFit/>
          </a:bodyPr>
          <a:lstStyle/>
          <a:p>
            <a:r>
              <a:rPr lang="zh-CN" altLang="en-US" sz="2200" dirty="0"/>
              <a:t>执行由上述代码构成的</a:t>
            </a:r>
            <a:r>
              <a:rPr lang="en-US" altLang="zh-CN" sz="2200" dirty="0"/>
              <a:t>.</a:t>
            </a:r>
            <a:r>
              <a:rPr lang="en-US" altLang="zh-CN" sz="2200" dirty="0" err="1"/>
              <a:t>py</a:t>
            </a:r>
            <a:r>
              <a:rPr lang="en-US" altLang="zh-CN" sz="2200" dirty="0"/>
              <a:t> </a:t>
            </a:r>
            <a:r>
              <a:rPr lang="zh-CN" altLang="en-US" sz="2200" dirty="0"/>
              <a:t>文件，结果输出的类激活图如图 </a:t>
            </a:r>
            <a:r>
              <a:rPr lang="en-US" altLang="zh-CN" sz="2200" dirty="0"/>
              <a:t>9-7(a)</a:t>
            </a:r>
            <a:r>
              <a:rPr lang="zh-CN" altLang="en-US" sz="2200" dirty="0"/>
              <a:t>所示（图 </a:t>
            </a:r>
            <a:r>
              <a:rPr lang="en-US" altLang="zh-CN" sz="2200" dirty="0"/>
              <a:t>9-7(b)</a:t>
            </a:r>
            <a:r>
              <a:rPr lang="zh-CN" altLang="en-US" sz="2200" dirty="0"/>
              <a:t>是原图）</a:t>
            </a:r>
          </a:p>
        </p:txBody>
      </p:sp>
      <p:pic>
        <p:nvPicPr>
          <p:cNvPr id="6" name="图片 5"/>
          <p:cNvPicPr>
            <a:picLocks noChangeAspect="1"/>
          </p:cNvPicPr>
          <p:nvPr/>
        </p:nvPicPr>
        <p:blipFill>
          <a:blip r:embed="rId3"/>
          <a:stretch>
            <a:fillRect/>
          </a:stretch>
        </p:blipFill>
        <p:spPr>
          <a:xfrm>
            <a:off x="5421297" y="3233616"/>
            <a:ext cx="5556900" cy="2487960"/>
          </a:xfrm>
          <a:prstGeom prst="rect">
            <a:avLst/>
          </a:prstGeom>
        </p:spPr>
      </p:pic>
      <p:sp>
        <p:nvSpPr>
          <p:cNvPr id="8" name="文本框 7"/>
          <p:cNvSpPr txBox="1"/>
          <p:nvPr/>
        </p:nvSpPr>
        <p:spPr>
          <a:xfrm>
            <a:off x="856887" y="2881620"/>
            <a:ext cx="3768379" cy="3139321"/>
          </a:xfrm>
          <a:prstGeom prst="rect">
            <a:avLst/>
          </a:prstGeom>
          <a:noFill/>
          <a:ln>
            <a:solidFill>
              <a:schemeClr val="tx1"/>
            </a:solidFill>
          </a:ln>
        </p:spPr>
        <p:txBody>
          <a:bodyPr wrap="square">
            <a:spAutoFit/>
          </a:bodyPr>
          <a:lstStyle/>
          <a:p>
            <a:r>
              <a:rPr lang="zh-CN" altLang="en-US" sz="2200" dirty="0"/>
              <a:t>从图 </a:t>
            </a:r>
            <a:r>
              <a:rPr lang="en-US" altLang="zh-CN" sz="2200" dirty="0"/>
              <a:t>9-7(a)</a:t>
            </a:r>
            <a:r>
              <a:rPr lang="zh-CN" altLang="en-US" sz="2200" dirty="0"/>
              <a:t>所示的类激活图看，</a:t>
            </a:r>
            <a:r>
              <a:rPr lang="en-US" altLang="zh-CN" sz="2200" dirty="0"/>
              <a:t>resnet18 </a:t>
            </a:r>
            <a:r>
              <a:rPr lang="zh-CN" altLang="en-US" sz="2200" dirty="0"/>
              <a:t>将原图（图 </a:t>
            </a:r>
            <a:r>
              <a:rPr lang="en-US" altLang="zh-CN" sz="2200" dirty="0"/>
              <a:t>9-7(b)</a:t>
            </a:r>
            <a:r>
              <a:rPr lang="zh-CN" altLang="en-US" sz="2200" dirty="0"/>
              <a:t>）判别为狗的图片，其主要是根据狗的嘴巴、颈部及其周围的特征。直觉告诉我们，这种决策依据似乎是可信的，因而这种类激活图为我们提供了一种直观的解释，即提供了决策原因的可视化解释。</a:t>
            </a:r>
          </a:p>
        </p:txBody>
      </p:sp>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6265"/>
          </a:xfrm>
          <a:prstGeom prst="rect">
            <a:avLst/>
          </a:prstGeom>
          <a:noFill/>
          <a:ln>
            <a:noFill/>
          </a:ln>
        </p:spPr>
        <p:txBody>
          <a:bodyPr wrap="square" lIns="105031" tIns="52515" rIns="105031" bIns="52515">
            <a:spAutoFit/>
          </a:bodyPr>
          <a:lstStyle/>
          <a:p>
            <a:pPr algn="l" defTabSz="1130935">
              <a:spcBef>
                <a:spcPct val="20000"/>
              </a:spcBef>
              <a:buClrTx/>
              <a:buSzTx/>
              <a:buFontTx/>
            </a:pPr>
            <a:r>
              <a:rPr lang="en-US" altLang="zh-CN" sz="3200" b="1" dirty="0">
                <a:solidFill>
                  <a:prstClr val="white"/>
                </a:solidFill>
                <a:latin typeface="微软雅黑" panose="020B0503020204020204" pitchFamily="34" charset="-122"/>
                <a:ea typeface="微软雅黑" panose="020B0503020204020204" pitchFamily="34" charset="-122"/>
              </a:rPr>
              <a:t>9.2 CNN </a:t>
            </a:r>
            <a:r>
              <a:rPr lang="zh-CN" altLang="en-US" sz="3200" b="1" dirty="0">
                <a:solidFill>
                  <a:prstClr val="white"/>
                </a:solidFill>
                <a:latin typeface="微软雅黑" panose="020B0503020204020204" pitchFamily="34" charset="-122"/>
                <a:ea typeface="微软雅黑" panose="020B0503020204020204" pitchFamily="34" charset="-122"/>
              </a:rPr>
              <a:t>模型决策原因的可视化方法</a:t>
            </a:r>
            <a:endParaRPr lang="en-US" altLang="zh-CN" sz="3200" b="1" dirty="0">
              <a:solidFill>
                <a:prstClr val="white"/>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335806" y="1251750"/>
            <a:ext cx="11373594" cy="523220"/>
          </a:xfrm>
          <a:prstGeom prst="rect">
            <a:avLst/>
          </a:prstGeom>
          <a:noFill/>
        </p:spPr>
        <p:txBody>
          <a:bodyPr wrap="square" rtlCol="0">
            <a:spAutoFit/>
          </a:bodyPr>
          <a:lstStyle/>
          <a:p>
            <a:r>
              <a:rPr lang="en-US" altLang="zh-CN" sz="2800" b="1" dirty="0">
                <a:solidFill>
                  <a:srgbClr val="C00000"/>
                </a:solidFill>
              </a:rPr>
              <a:t>9.2.2  </a:t>
            </a:r>
            <a:r>
              <a:rPr lang="zh-CN" altLang="en-US" sz="2800" b="1" dirty="0">
                <a:solidFill>
                  <a:srgbClr val="C00000"/>
                </a:solidFill>
              </a:rPr>
              <a:t>基于梯度的类激活图（</a:t>
            </a:r>
            <a:r>
              <a:rPr lang="en-US" altLang="zh-CN" sz="2800" b="1" dirty="0">
                <a:solidFill>
                  <a:srgbClr val="C00000"/>
                </a:solidFill>
              </a:rPr>
              <a:t>CAM</a:t>
            </a:r>
            <a:r>
              <a:rPr lang="zh-CN" altLang="en-US" sz="2800" b="1" dirty="0">
                <a:solidFill>
                  <a:srgbClr val="C00000"/>
                </a:solidFill>
              </a:rPr>
              <a:t>）</a:t>
            </a:r>
            <a:endParaRPr lang="zh-CN" altLang="zh-CN" sz="2800" b="1" dirty="0">
              <a:solidFill>
                <a:srgbClr val="C00000"/>
              </a:solidFill>
            </a:endParaRPr>
          </a:p>
        </p:txBody>
      </p:sp>
      <p:sp>
        <p:nvSpPr>
          <p:cNvPr id="8" name="文本框 7"/>
          <p:cNvSpPr txBox="1"/>
          <p:nvPr/>
        </p:nvSpPr>
        <p:spPr>
          <a:xfrm>
            <a:off x="335805" y="1912073"/>
            <a:ext cx="11080877" cy="3139321"/>
          </a:xfrm>
          <a:prstGeom prst="rect">
            <a:avLst/>
          </a:prstGeom>
          <a:noFill/>
        </p:spPr>
        <p:txBody>
          <a:bodyPr wrap="square">
            <a:spAutoFit/>
          </a:bodyPr>
          <a:lstStyle/>
          <a:p>
            <a:r>
              <a:rPr lang="en-US" altLang="zh-CN" sz="2200" b="1" dirty="0"/>
              <a:t>【</a:t>
            </a:r>
            <a:r>
              <a:rPr lang="zh-CN" altLang="en-US" sz="2200" b="1" dirty="0"/>
              <a:t>例 </a:t>
            </a:r>
            <a:r>
              <a:rPr lang="en-US" altLang="zh-CN" sz="2200" b="1" dirty="0"/>
              <a:t>9.3】</a:t>
            </a:r>
            <a:r>
              <a:rPr lang="zh-CN" altLang="en-US" sz="2200" dirty="0"/>
              <a:t>基于梯度构建类激活图 </a:t>
            </a:r>
            <a:r>
              <a:rPr lang="en-US" altLang="zh-CN" sz="2200" dirty="0"/>
              <a:t>CAM</a:t>
            </a:r>
            <a:r>
              <a:rPr lang="zh-CN" altLang="en-US" sz="2200" dirty="0"/>
              <a:t>，进而实现决策原因的可视化。 </a:t>
            </a:r>
          </a:p>
          <a:p>
            <a:endParaRPr lang="en-US" altLang="zh-CN" sz="2200" dirty="0"/>
          </a:p>
          <a:p>
            <a:pPr marL="342900" indent="-342900">
              <a:buFont typeface="Arial" panose="020B0604020202020204" pitchFamily="34" charset="0"/>
              <a:buChar char="•"/>
            </a:pPr>
            <a:r>
              <a:rPr lang="zh-CN" altLang="en-US" sz="2200" dirty="0"/>
              <a:t>本例则以 </a:t>
            </a:r>
            <a:r>
              <a:rPr lang="en-US" altLang="zh-CN" sz="2200" dirty="0"/>
              <a:t>VGG16 </a:t>
            </a:r>
            <a:r>
              <a:rPr lang="zh-CN" altLang="en-US" sz="2200" dirty="0"/>
              <a:t>作为基本模型，介绍使用梯度信息来构建类激活图的方法。 </a:t>
            </a:r>
          </a:p>
          <a:p>
            <a:pPr marL="342900" indent="-342900">
              <a:buFont typeface="Arial" panose="020B0604020202020204" pitchFamily="34" charset="0"/>
              <a:buChar char="•"/>
            </a:pPr>
            <a:endParaRPr lang="en-US" altLang="zh-CN" sz="2200" dirty="0"/>
          </a:p>
          <a:p>
            <a:pPr marL="342900" indent="-342900">
              <a:buFont typeface="Arial" panose="020B0604020202020204" pitchFamily="34" charset="0"/>
              <a:buChar char="•"/>
            </a:pPr>
            <a:r>
              <a:rPr lang="zh-CN" altLang="en-US" sz="2200" dirty="0"/>
              <a:t>对于 </a:t>
            </a:r>
            <a:r>
              <a:rPr lang="en-US" altLang="zh-CN" sz="2200" dirty="0"/>
              <a:t>VGG16</a:t>
            </a:r>
            <a:r>
              <a:rPr lang="zh-CN" altLang="en-US" sz="2200" dirty="0"/>
              <a:t>，其 </a:t>
            </a:r>
            <a:r>
              <a:rPr lang="en-US" altLang="zh-CN" sz="2200" dirty="0"/>
              <a:t>CNN </a:t>
            </a:r>
            <a:r>
              <a:rPr lang="zh-CN" altLang="en-US" sz="2200" dirty="0"/>
              <a:t>部分也可以视为由 </a:t>
            </a:r>
            <a:r>
              <a:rPr lang="en-US" altLang="zh-CN" sz="2200" dirty="0"/>
              <a:t>features </a:t>
            </a:r>
            <a:r>
              <a:rPr lang="zh-CN" altLang="en-US" sz="2200" dirty="0"/>
              <a:t>部分和 </a:t>
            </a:r>
            <a:r>
              <a:rPr lang="en-US" altLang="zh-CN" sz="2200" dirty="0"/>
              <a:t>AdaptiveAvgPool2d </a:t>
            </a:r>
            <a:r>
              <a:rPr lang="zh-CN" altLang="en-US" sz="2200" dirty="0"/>
              <a:t>部分组成， 即把自适应平均池化层 </a:t>
            </a:r>
            <a:r>
              <a:rPr lang="en-US" altLang="zh-CN" sz="2200" dirty="0"/>
              <a:t>AdaptiveAvgPool2d(</a:t>
            </a:r>
            <a:r>
              <a:rPr lang="en-US" altLang="zh-CN" sz="2200" dirty="0" err="1"/>
              <a:t>output_size</a:t>
            </a:r>
            <a:r>
              <a:rPr lang="en-US" altLang="zh-CN" sz="2200" dirty="0"/>
              <a:t>=(7, 7))</a:t>
            </a:r>
            <a:r>
              <a:rPr lang="zh-CN" altLang="en-US" sz="2200" dirty="0"/>
              <a:t>也视为 </a:t>
            </a:r>
            <a:r>
              <a:rPr lang="en-US" altLang="zh-CN" sz="2200" dirty="0"/>
              <a:t>CNN </a:t>
            </a:r>
            <a:r>
              <a:rPr lang="zh-CN" altLang="en-US" sz="2200" dirty="0"/>
              <a:t>部分。</a:t>
            </a:r>
            <a:endParaRPr lang="en-US" altLang="zh-CN" sz="2200" dirty="0"/>
          </a:p>
          <a:p>
            <a:pPr marL="342900" indent="-342900">
              <a:buFont typeface="Arial" panose="020B0604020202020204" pitchFamily="34" charset="0"/>
              <a:buChar char="•"/>
            </a:pPr>
            <a:endParaRPr lang="en-US" altLang="zh-CN" sz="2200" dirty="0"/>
          </a:p>
          <a:p>
            <a:pPr marL="342900" indent="-342900">
              <a:buFont typeface="Arial" panose="020B0604020202020204" pitchFamily="34" charset="0"/>
              <a:buChar char="•"/>
            </a:pPr>
            <a:r>
              <a:rPr lang="zh-CN" altLang="en-US" sz="2200" dirty="0"/>
              <a:t>这意味着，</a:t>
            </a:r>
            <a:r>
              <a:rPr lang="en-US" altLang="zh-CN" sz="2200" dirty="0"/>
              <a:t>CNN </a:t>
            </a:r>
            <a:r>
              <a:rPr lang="zh-CN" altLang="en-US" sz="2200" dirty="0"/>
              <a:t>部分输出的特征图的形状恒定为 </a:t>
            </a:r>
            <a:r>
              <a:rPr lang="en-US" altLang="zh-CN" sz="2200" dirty="0"/>
              <a:t>512×7×7</a:t>
            </a:r>
            <a:r>
              <a:rPr lang="zh-CN" altLang="en-US" sz="2200" dirty="0"/>
              <a:t>。该特征图在经过扁平化处理后送入含有多个全连接层组成的分类网络，最后实现分类。</a:t>
            </a: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a:stretch>
            <a:fillRect/>
          </a:stretch>
        </p:blipFill>
        <p:spPr>
          <a:xfrm>
            <a:off x="0" y="6093296"/>
            <a:ext cx="12217400" cy="864096"/>
          </a:xfrm>
          <a:prstGeom prst="rect">
            <a:avLst/>
          </a:prstGeom>
        </p:spPr>
      </p:pic>
      <p:pic>
        <p:nvPicPr>
          <p:cNvPr id="2" name="图片 1"/>
          <p:cNvPicPr>
            <a:picLocks noChangeAspect="1"/>
          </p:cNvPicPr>
          <p:nvPr/>
        </p:nvPicPr>
        <p:blipFill rotWithShape="1">
          <a:blip r:embed="rId4"/>
          <a:srcRect r="1004"/>
          <a:stretch>
            <a:fillRect/>
          </a:stretch>
        </p:blipFill>
        <p:spPr>
          <a:xfrm>
            <a:off x="1" y="0"/>
            <a:ext cx="12192000" cy="1543858"/>
          </a:xfrm>
          <a:prstGeom prst="rect">
            <a:avLst/>
          </a:prstGeom>
        </p:spPr>
      </p:pic>
      <p:pic>
        <p:nvPicPr>
          <p:cNvPr id="12" name="图片 11"/>
          <p:cNvPicPr>
            <a:picLocks noChangeAspect="1"/>
          </p:cNvPicPr>
          <p:nvPr/>
        </p:nvPicPr>
        <p:blipFill rotWithShape="1">
          <a:blip r:embed="rId4"/>
          <a:srcRect r="1004"/>
          <a:stretch>
            <a:fillRect/>
          </a:stretch>
        </p:blipFill>
        <p:spPr>
          <a:xfrm>
            <a:off x="-496" y="6093296"/>
            <a:ext cx="12192000" cy="864096"/>
          </a:xfrm>
          <a:prstGeom prst="rect">
            <a:avLst/>
          </a:prstGeom>
        </p:spPr>
      </p:pic>
      <p:sp>
        <p:nvSpPr>
          <p:cNvPr id="3" name="矩形 2"/>
          <p:cNvSpPr/>
          <p:nvPr/>
        </p:nvSpPr>
        <p:spPr>
          <a:xfrm>
            <a:off x="746264" y="3013501"/>
            <a:ext cx="10698480" cy="1568450"/>
          </a:xfrm>
          <a:prstGeom prst="rect">
            <a:avLst/>
          </a:prstGeom>
        </p:spPr>
        <p:txBody>
          <a:bodyPr wrap="square">
            <a:spAutoFit/>
          </a:bodyPr>
          <a:lstStyle/>
          <a:p>
            <a:pPr algn="ctr"/>
            <a:r>
              <a:rPr sz="4800" b="1" dirty="0">
                <a:solidFill>
                  <a:srgbClr val="C00000"/>
                </a:solidFill>
                <a:latin typeface="微软雅黑" panose="020B0503020204020204" pitchFamily="34" charset="-122"/>
                <a:ea typeface="微软雅黑" panose="020B0503020204020204" pitchFamily="34" charset="-122"/>
              </a:rPr>
              <a:t>第 9 章 面向解释的深度神经网络可视化方法</a:t>
            </a:r>
          </a:p>
        </p:txBody>
      </p:sp>
      <p:pic>
        <p:nvPicPr>
          <p:cNvPr id="6" name="图片 5"/>
          <p:cNvPicPr>
            <a:picLocks noChangeAspect="1"/>
          </p:cNvPicPr>
          <p:nvPr/>
        </p:nvPicPr>
        <p:blipFill rotWithShape="1">
          <a:blip r:embed="rId5"/>
          <a:srcRect l="18793" t="3704" r="17232" b="4677"/>
          <a:stretch>
            <a:fillRect/>
          </a:stretch>
        </p:blipFill>
        <p:spPr>
          <a:xfrm>
            <a:off x="396239" y="95339"/>
            <a:ext cx="944881" cy="1353180"/>
          </a:xfrm>
          <a:prstGeom prst="rect">
            <a:avLst/>
          </a:prstGeom>
        </p:spPr>
      </p:pic>
      <p:sp>
        <p:nvSpPr>
          <p:cNvPr id="4" name="矩形 3"/>
          <p:cNvSpPr/>
          <p:nvPr/>
        </p:nvSpPr>
        <p:spPr>
          <a:xfrm>
            <a:off x="314960" y="6340678"/>
            <a:ext cx="10271760" cy="369332"/>
          </a:xfrm>
          <a:prstGeom prst="rect">
            <a:avLst/>
          </a:prstGeom>
        </p:spPr>
        <p:txBody>
          <a:bodyPr wrap="square">
            <a:spAutoFit/>
          </a:bodyPr>
          <a:lstStyle/>
          <a:p>
            <a:r>
              <a:rPr lang="zh-CN" altLang="en-US" dirty="0">
                <a:solidFill>
                  <a:schemeClr val="bg1"/>
                </a:solidFill>
              </a:rPr>
              <a:t>蒙祖强，欧元汉 编著. 深度学习理论与应用. 北京: 清华大学出版社，2023年</a:t>
            </a:r>
            <a:r>
              <a:rPr lang="en-US" altLang="zh-CN" dirty="0">
                <a:solidFill>
                  <a:schemeClr val="bg1"/>
                </a:solidFill>
              </a:rPr>
              <a:t>7</a:t>
            </a:r>
            <a:r>
              <a:rPr lang="zh-CN" altLang="en-US" dirty="0">
                <a:solidFill>
                  <a:schemeClr val="bg1"/>
                </a:solidFill>
              </a:rPr>
              <a:t>月</a:t>
            </a:r>
            <a:r>
              <a:rPr lang="en-US" altLang="zh-CN" dirty="0">
                <a:solidFill>
                  <a:schemeClr val="bg1"/>
                </a:solidFill>
              </a:rPr>
              <a:t>.</a:t>
            </a:r>
            <a:endParaRPr lang="zh-CN" altLang="en-US" dirty="0">
              <a:solidFill>
                <a:schemeClr val="bg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6265"/>
          </a:xfrm>
          <a:prstGeom prst="rect">
            <a:avLst/>
          </a:prstGeom>
          <a:noFill/>
          <a:ln>
            <a:noFill/>
          </a:ln>
        </p:spPr>
        <p:txBody>
          <a:bodyPr wrap="square" lIns="105031" tIns="52515" rIns="105031" bIns="52515">
            <a:spAutoFit/>
          </a:bodyPr>
          <a:lstStyle/>
          <a:p>
            <a:pPr algn="l" defTabSz="1130935">
              <a:spcBef>
                <a:spcPct val="20000"/>
              </a:spcBef>
              <a:buClrTx/>
              <a:buSzTx/>
              <a:buFontTx/>
            </a:pPr>
            <a:r>
              <a:rPr lang="en-US" altLang="zh-CN" sz="3200" b="1" dirty="0">
                <a:solidFill>
                  <a:prstClr val="white"/>
                </a:solidFill>
                <a:latin typeface="微软雅黑" panose="020B0503020204020204" pitchFamily="34" charset="-122"/>
                <a:ea typeface="微软雅黑" panose="020B0503020204020204" pitchFamily="34" charset="-122"/>
              </a:rPr>
              <a:t>9.2 CNN </a:t>
            </a:r>
            <a:r>
              <a:rPr lang="zh-CN" altLang="en-US" sz="3200" b="1" dirty="0">
                <a:solidFill>
                  <a:prstClr val="white"/>
                </a:solidFill>
                <a:latin typeface="微软雅黑" panose="020B0503020204020204" pitchFamily="34" charset="-122"/>
                <a:ea typeface="微软雅黑" panose="020B0503020204020204" pitchFamily="34" charset="-122"/>
              </a:rPr>
              <a:t>模型决策原因的可视化方法</a:t>
            </a:r>
            <a:endParaRPr lang="en-US" altLang="zh-CN" sz="3200" b="1" dirty="0">
              <a:solidFill>
                <a:prstClr val="white"/>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335806" y="1251750"/>
            <a:ext cx="11373594" cy="523220"/>
          </a:xfrm>
          <a:prstGeom prst="rect">
            <a:avLst/>
          </a:prstGeom>
          <a:noFill/>
        </p:spPr>
        <p:txBody>
          <a:bodyPr wrap="square" rtlCol="0">
            <a:spAutoFit/>
          </a:bodyPr>
          <a:lstStyle/>
          <a:p>
            <a:r>
              <a:rPr lang="en-US" altLang="zh-CN" sz="2800" b="1" dirty="0">
                <a:solidFill>
                  <a:srgbClr val="C00000"/>
                </a:solidFill>
              </a:rPr>
              <a:t>9.2.2  </a:t>
            </a:r>
            <a:r>
              <a:rPr lang="zh-CN" altLang="en-US" sz="2800" b="1" dirty="0">
                <a:solidFill>
                  <a:srgbClr val="C00000"/>
                </a:solidFill>
              </a:rPr>
              <a:t>基于梯度的类激活图（</a:t>
            </a:r>
            <a:r>
              <a:rPr lang="en-US" altLang="zh-CN" sz="2800" b="1" dirty="0">
                <a:solidFill>
                  <a:srgbClr val="C00000"/>
                </a:solidFill>
              </a:rPr>
              <a:t>CAM</a:t>
            </a:r>
            <a:r>
              <a:rPr lang="zh-CN" altLang="en-US" sz="2800" b="1" dirty="0">
                <a:solidFill>
                  <a:srgbClr val="C00000"/>
                </a:solidFill>
              </a:rPr>
              <a:t>）</a:t>
            </a:r>
            <a:endParaRPr lang="zh-CN" altLang="zh-CN" sz="2800" b="1" dirty="0">
              <a:solidFill>
                <a:srgbClr val="C00000"/>
              </a:solidFill>
            </a:endParaRPr>
          </a:p>
        </p:txBody>
      </p:sp>
      <p:sp>
        <p:nvSpPr>
          <p:cNvPr id="3" name="文本框 2"/>
          <p:cNvSpPr txBox="1"/>
          <p:nvPr/>
        </p:nvSpPr>
        <p:spPr>
          <a:xfrm>
            <a:off x="335805" y="1993762"/>
            <a:ext cx="11373594" cy="2800767"/>
          </a:xfrm>
          <a:prstGeom prst="rect">
            <a:avLst/>
          </a:prstGeom>
          <a:noFill/>
        </p:spPr>
        <p:txBody>
          <a:bodyPr wrap="square">
            <a:spAutoFit/>
          </a:bodyPr>
          <a:lstStyle/>
          <a:p>
            <a:r>
              <a:rPr lang="zh-CN" altLang="en-US" sz="2200" dirty="0"/>
              <a:t>问题：</a:t>
            </a:r>
            <a:r>
              <a:rPr lang="zh-CN" altLang="en-US" sz="2200" b="1" dirty="0"/>
              <a:t>我们如何为输出特征图的 </a:t>
            </a:r>
            <a:r>
              <a:rPr lang="en-US" altLang="zh-CN" sz="2200" b="1" dirty="0"/>
              <a:t>512 </a:t>
            </a:r>
            <a:r>
              <a:rPr lang="zh-CN" altLang="en-US" sz="2200" b="1" dirty="0"/>
              <a:t>个通道图像计算各自的权重？ </a:t>
            </a:r>
            <a:endParaRPr lang="en-US" altLang="zh-CN" sz="2200" b="1" dirty="0"/>
          </a:p>
          <a:p>
            <a:endParaRPr lang="zh-CN" altLang="en-US" sz="2200" dirty="0"/>
          </a:p>
          <a:p>
            <a:r>
              <a:rPr lang="zh-CN" altLang="en-US" sz="2200" dirty="0"/>
              <a:t>我们注意到，利用网络的最后预测输出，可计算相对于各通道图像中每个参数的导数；导数值越大，说明相应参数对分类的贡献越大，反之越小。</a:t>
            </a:r>
            <a:endParaRPr lang="en-US" altLang="zh-CN" sz="2200" dirty="0"/>
          </a:p>
          <a:p>
            <a:endParaRPr lang="en-US" altLang="zh-CN" sz="2200" dirty="0"/>
          </a:p>
          <a:p>
            <a:r>
              <a:rPr lang="zh-CN" altLang="en-US" sz="2200" dirty="0"/>
              <a:t>显然，如果一个通道包含做贡献大的参数越多，则该通道越重要，其权重也应该越大，反之越小。利用这种思路来构建各通道图像的权重，进而构建类激活图，这就是所谓的基于梯度的类激活图的构建方法。</a:t>
            </a:r>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6265"/>
          </a:xfrm>
          <a:prstGeom prst="rect">
            <a:avLst/>
          </a:prstGeom>
          <a:noFill/>
          <a:ln>
            <a:noFill/>
          </a:ln>
        </p:spPr>
        <p:txBody>
          <a:bodyPr wrap="square" lIns="105031" tIns="52515" rIns="105031" bIns="52515">
            <a:spAutoFit/>
          </a:bodyPr>
          <a:lstStyle/>
          <a:p>
            <a:pPr algn="l" defTabSz="1130935">
              <a:spcBef>
                <a:spcPct val="20000"/>
              </a:spcBef>
              <a:buClrTx/>
              <a:buSzTx/>
              <a:buFontTx/>
            </a:pPr>
            <a:r>
              <a:rPr lang="en-US" altLang="zh-CN" sz="3200" b="1" dirty="0">
                <a:solidFill>
                  <a:prstClr val="white"/>
                </a:solidFill>
                <a:latin typeface="微软雅黑" panose="020B0503020204020204" pitchFamily="34" charset="-122"/>
                <a:ea typeface="微软雅黑" panose="020B0503020204020204" pitchFamily="34" charset="-122"/>
              </a:rPr>
              <a:t>9.2 CNN </a:t>
            </a:r>
            <a:r>
              <a:rPr lang="zh-CN" altLang="en-US" sz="3200" b="1" dirty="0">
                <a:solidFill>
                  <a:prstClr val="white"/>
                </a:solidFill>
                <a:latin typeface="微软雅黑" panose="020B0503020204020204" pitchFamily="34" charset="-122"/>
                <a:ea typeface="微软雅黑" panose="020B0503020204020204" pitchFamily="34" charset="-122"/>
              </a:rPr>
              <a:t>模型决策原因的可视化方法</a:t>
            </a:r>
            <a:endParaRPr lang="en-US" altLang="zh-CN" sz="3200" b="1" dirty="0">
              <a:solidFill>
                <a:prstClr val="white"/>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335806" y="1251750"/>
            <a:ext cx="11373594" cy="523220"/>
          </a:xfrm>
          <a:prstGeom prst="rect">
            <a:avLst/>
          </a:prstGeom>
          <a:noFill/>
        </p:spPr>
        <p:txBody>
          <a:bodyPr wrap="square" rtlCol="0">
            <a:spAutoFit/>
          </a:bodyPr>
          <a:lstStyle/>
          <a:p>
            <a:r>
              <a:rPr lang="en-US" altLang="zh-CN" sz="2800" b="1" dirty="0">
                <a:solidFill>
                  <a:srgbClr val="C00000"/>
                </a:solidFill>
              </a:rPr>
              <a:t>9.2.2  </a:t>
            </a:r>
            <a:r>
              <a:rPr lang="zh-CN" altLang="en-US" sz="2800" b="1" dirty="0">
                <a:solidFill>
                  <a:srgbClr val="C00000"/>
                </a:solidFill>
              </a:rPr>
              <a:t>基于梯度的类激活图（</a:t>
            </a:r>
            <a:r>
              <a:rPr lang="en-US" altLang="zh-CN" sz="2800" b="1" dirty="0">
                <a:solidFill>
                  <a:srgbClr val="C00000"/>
                </a:solidFill>
              </a:rPr>
              <a:t>CAM</a:t>
            </a:r>
            <a:r>
              <a:rPr lang="zh-CN" altLang="en-US" sz="2800" b="1" dirty="0">
                <a:solidFill>
                  <a:srgbClr val="C00000"/>
                </a:solidFill>
              </a:rPr>
              <a:t>）</a:t>
            </a:r>
            <a:endParaRPr lang="zh-CN" altLang="zh-CN" sz="2800" b="1" dirty="0">
              <a:solidFill>
                <a:srgbClr val="C00000"/>
              </a:solidFill>
            </a:endParaRPr>
          </a:p>
        </p:txBody>
      </p:sp>
      <p:sp>
        <p:nvSpPr>
          <p:cNvPr id="3" name="文本框 2"/>
          <p:cNvSpPr txBox="1"/>
          <p:nvPr/>
        </p:nvSpPr>
        <p:spPr>
          <a:xfrm>
            <a:off x="335806" y="1745253"/>
            <a:ext cx="11134144" cy="4154984"/>
          </a:xfrm>
          <a:prstGeom prst="rect">
            <a:avLst/>
          </a:prstGeom>
          <a:noFill/>
        </p:spPr>
        <p:txBody>
          <a:bodyPr wrap="square">
            <a:spAutoFit/>
          </a:bodyPr>
          <a:lstStyle/>
          <a:p>
            <a:r>
              <a:rPr lang="en-US" altLang="zh-CN" sz="2200" dirty="0" err="1"/>
              <a:t>Pytorch</a:t>
            </a:r>
            <a:r>
              <a:rPr lang="en-US" altLang="zh-CN" sz="2200" dirty="0"/>
              <a:t> </a:t>
            </a:r>
            <a:r>
              <a:rPr lang="zh-CN" altLang="en-US" sz="2200" dirty="0"/>
              <a:t>框架在反向传播过程中，默认不保留中间变量的梯度。但是，有时候我们又需要某一个中间变量的梯度信息（如上面这种情况），这时 </a:t>
            </a:r>
            <a:r>
              <a:rPr lang="en-US" altLang="zh-CN" sz="2200" dirty="0" err="1"/>
              <a:t>register_hook</a:t>
            </a:r>
            <a:r>
              <a:rPr lang="en-US" altLang="zh-CN" sz="2200" dirty="0"/>
              <a:t>()</a:t>
            </a:r>
            <a:r>
              <a:rPr lang="zh-CN" altLang="en-US" sz="2200" dirty="0"/>
              <a:t>函数就派上用场了。 </a:t>
            </a:r>
          </a:p>
          <a:p>
            <a:endParaRPr lang="en-US" altLang="zh-CN" sz="2200" dirty="0"/>
          </a:p>
          <a:p>
            <a:r>
              <a:rPr lang="zh-CN" altLang="en-US" sz="2200" dirty="0"/>
              <a:t>用 </a:t>
            </a:r>
            <a:r>
              <a:rPr lang="en-US" altLang="zh-CN" sz="2200" dirty="0" err="1"/>
              <a:t>register_hook</a:t>
            </a:r>
            <a:r>
              <a:rPr lang="en-US" altLang="zh-CN" sz="2200" dirty="0"/>
              <a:t>()</a:t>
            </a:r>
            <a:r>
              <a:rPr lang="zh-CN" altLang="en-US" sz="2200" dirty="0"/>
              <a:t>函数可以为某一个中间变量注册一个 </a:t>
            </a:r>
            <a:r>
              <a:rPr lang="en-US" altLang="zh-CN" sz="2200" dirty="0"/>
              <a:t>hook</a:t>
            </a:r>
            <a:r>
              <a:rPr lang="zh-CN" altLang="en-US" sz="2200" dirty="0"/>
              <a:t>，此后每当求导“经过”该中间变量时，相对于该中间变量的导数会被该 </a:t>
            </a:r>
            <a:r>
              <a:rPr lang="en-US" altLang="zh-CN" sz="2200" dirty="0"/>
              <a:t>hook“</a:t>
            </a:r>
            <a:r>
              <a:rPr lang="zh-CN" altLang="en-US" sz="2200" dirty="0"/>
              <a:t>勾住”而被保留下来。 </a:t>
            </a:r>
          </a:p>
          <a:p>
            <a:endParaRPr lang="en-US" altLang="zh-CN" sz="2200" dirty="0"/>
          </a:p>
          <a:p>
            <a:r>
              <a:rPr lang="zh-CN" altLang="en-US" sz="2200" dirty="0"/>
              <a:t>例如，假设给定函数： </a:t>
            </a:r>
          </a:p>
          <a:p>
            <a:endParaRPr lang="en-US" altLang="zh-CN" sz="2200" dirty="0"/>
          </a:p>
          <a:p>
            <a:r>
              <a:rPr lang="en-US" altLang="zh-CN" sz="2200" dirty="0"/>
              <a:t>y</a:t>
            </a:r>
            <a:r>
              <a:rPr lang="zh-CN" altLang="en-US" sz="2200" dirty="0"/>
              <a:t> </a:t>
            </a:r>
            <a:r>
              <a:rPr lang="en-US" altLang="zh-CN" sz="2200" dirty="0"/>
              <a:t>= x2 , </a:t>
            </a:r>
            <a:endParaRPr lang="zh-CN" altLang="en-US" sz="2200" dirty="0"/>
          </a:p>
          <a:p>
            <a:r>
              <a:rPr lang="en-US" altLang="zh-CN" sz="2200" dirty="0"/>
              <a:t>z</a:t>
            </a:r>
            <a:r>
              <a:rPr lang="zh-CN" altLang="en-US" sz="2200" dirty="0"/>
              <a:t> </a:t>
            </a:r>
            <a:r>
              <a:rPr lang="en-US" altLang="zh-CN" sz="2200" dirty="0"/>
              <a:t>= 4y </a:t>
            </a:r>
            <a:endParaRPr lang="zh-CN" altLang="en-US" sz="2200" dirty="0"/>
          </a:p>
          <a:p>
            <a:endParaRPr lang="en-US" altLang="zh-CN" sz="2200" dirty="0"/>
          </a:p>
          <a:p>
            <a:r>
              <a:rPr lang="zh-CN" altLang="en-US" sz="2200" dirty="0"/>
              <a:t>那么，可以使用下列代码计算 </a:t>
            </a:r>
            <a:r>
              <a:rPr lang="en-US" altLang="zh-CN" sz="2200" dirty="0"/>
              <a:t>z </a:t>
            </a:r>
            <a:r>
              <a:rPr lang="zh-CN" altLang="en-US" sz="2200" dirty="0"/>
              <a:t>关于 </a:t>
            </a:r>
            <a:r>
              <a:rPr lang="en-US" altLang="zh-CN" sz="2200" dirty="0"/>
              <a:t>x </a:t>
            </a:r>
            <a:r>
              <a:rPr lang="zh-CN" altLang="en-US" sz="2200" dirty="0"/>
              <a:t>在 </a:t>
            </a:r>
            <a:r>
              <a:rPr lang="en-US" altLang="zh-CN" sz="2200" dirty="0"/>
              <a:t>x=3 </a:t>
            </a:r>
            <a:r>
              <a:rPr lang="zh-CN" altLang="en-US" sz="2200" dirty="0"/>
              <a:t>上的导数：</a:t>
            </a:r>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6265"/>
          </a:xfrm>
          <a:prstGeom prst="rect">
            <a:avLst/>
          </a:prstGeom>
          <a:noFill/>
          <a:ln>
            <a:noFill/>
          </a:ln>
        </p:spPr>
        <p:txBody>
          <a:bodyPr wrap="square" lIns="105031" tIns="52515" rIns="105031" bIns="52515">
            <a:spAutoFit/>
          </a:bodyPr>
          <a:lstStyle/>
          <a:p>
            <a:pPr algn="l" defTabSz="1130935">
              <a:spcBef>
                <a:spcPct val="20000"/>
              </a:spcBef>
              <a:buClrTx/>
              <a:buSzTx/>
              <a:buFontTx/>
            </a:pPr>
            <a:r>
              <a:rPr lang="en-US" altLang="zh-CN" sz="3200" b="1" dirty="0">
                <a:solidFill>
                  <a:prstClr val="white"/>
                </a:solidFill>
                <a:latin typeface="微软雅黑" panose="020B0503020204020204" pitchFamily="34" charset="-122"/>
                <a:ea typeface="微软雅黑" panose="020B0503020204020204" pitchFamily="34" charset="-122"/>
              </a:rPr>
              <a:t>9.2 CNN </a:t>
            </a:r>
            <a:r>
              <a:rPr lang="zh-CN" altLang="en-US" sz="3200" b="1" dirty="0">
                <a:solidFill>
                  <a:prstClr val="white"/>
                </a:solidFill>
                <a:latin typeface="微软雅黑" panose="020B0503020204020204" pitchFamily="34" charset="-122"/>
                <a:ea typeface="微软雅黑" panose="020B0503020204020204" pitchFamily="34" charset="-122"/>
              </a:rPr>
              <a:t>模型决策原因的可视化方法</a:t>
            </a:r>
            <a:endParaRPr lang="en-US" altLang="zh-CN" sz="3200" b="1" dirty="0">
              <a:solidFill>
                <a:prstClr val="white"/>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335806" y="1251750"/>
            <a:ext cx="11373594" cy="523220"/>
          </a:xfrm>
          <a:prstGeom prst="rect">
            <a:avLst/>
          </a:prstGeom>
          <a:noFill/>
        </p:spPr>
        <p:txBody>
          <a:bodyPr wrap="square" rtlCol="0">
            <a:spAutoFit/>
          </a:bodyPr>
          <a:lstStyle/>
          <a:p>
            <a:r>
              <a:rPr lang="en-US" altLang="zh-CN" sz="2800" b="1" dirty="0">
                <a:solidFill>
                  <a:srgbClr val="C00000"/>
                </a:solidFill>
              </a:rPr>
              <a:t>9.2.2  </a:t>
            </a:r>
            <a:r>
              <a:rPr lang="zh-CN" altLang="en-US" sz="2800" b="1" dirty="0">
                <a:solidFill>
                  <a:srgbClr val="C00000"/>
                </a:solidFill>
              </a:rPr>
              <a:t>基于梯度的类激活图（</a:t>
            </a:r>
            <a:r>
              <a:rPr lang="en-US" altLang="zh-CN" sz="2800" b="1" dirty="0">
                <a:solidFill>
                  <a:srgbClr val="C00000"/>
                </a:solidFill>
              </a:rPr>
              <a:t>CAM</a:t>
            </a:r>
            <a:r>
              <a:rPr lang="zh-CN" altLang="en-US" sz="2800" b="1" dirty="0">
                <a:solidFill>
                  <a:srgbClr val="C00000"/>
                </a:solidFill>
              </a:rPr>
              <a:t>）</a:t>
            </a:r>
            <a:endParaRPr lang="zh-CN" altLang="zh-CN" sz="2800" b="1" dirty="0">
              <a:solidFill>
                <a:srgbClr val="C00000"/>
              </a:solidFill>
            </a:endParaRPr>
          </a:p>
        </p:txBody>
      </p:sp>
      <p:sp>
        <p:nvSpPr>
          <p:cNvPr id="3" name="文本框 2"/>
          <p:cNvSpPr txBox="1"/>
          <p:nvPr/>
        </p:nvSpPr>
        <p:spPr>
          <a:xfrm>
            <a:off x="609755" y="4231924"/>
            <a:ext cx="5640125" cy="1107996"/>
          </a:xfrm>
          <a:prstGeom prst="rect">
            <a:avLst/>
          </a:prstGeom>
          <a:noFill/>
        </p:spPr>
        <p:txBody>
          <a:bodyPr wrap="square">
            <a:spAutoFit/>
          </a:bodyPr>
          <a:lstStyle/>
          <a:p>
            <a:r>
              <a:rPr lang="zh-CN" altLang="en-US" sz="2200" dirty="0"/>
              <a:t>执行后输入结果如下： </a:t>
            </a:r>
          </a:p>
          <a:p>
            <a:r>
              <a:rPr lang="en-US" altLang="zh-CN" sz="2200" dirty="0"/>
              <a:t>z </a:t>
            </a:r>
            <a:r>
              <a:rPr lang="zh-CN" altLang="en-US" sz="2200" dirty="0"/>
              <a:t>关于 </a:t>
            </a:r>
            <a:r>
              <a:rPr lang="en-US" altLang="zh-CN" sz="2200" dirty="0"/>
              <a:t>x </a:t>
            </a:r>
            <a:r>
              <a:rPr lang="zh-CN" altLang="en-US" sz="2200" dirty="0"/>
              <a:t>的导数为： </a:t>
            </a:r>
            <a:r>
              <a:rPr lang="en-US" altLang="zh-CN" sz="2200" dirty="0"/>
              <a:t>24.0 </a:t>
            </a:r>
            <a:endParaRPr lang="zh-CN" altLang="en-US" sz="2200" dirty="0"/>
          </a:p>
          <a:p>
            <a:r>
              <a:rPr lang="zh-CN" altLang="en-US" sz="2200" dirty="0"/>
              <a:t>这与运用数学方法计算的结果是一样的。</a:t>
            </a:r>
          </a:p>
        </p:txBody>
      </p:sp>
      <p:sp>
        <p:nvSpPr>
          <p:cNvPr id="4" name="文本框 3">
            <a:extLst>
              <a:ext uri="{FF2B5EF4-FFF2-40B4-BE49-F238E27FC236}">
                <a16:creationId xmlns:a16="http://schemas.microsoft.com/office/drawing/2014/main" id="{34FF8013-AE1D-FAD6-7EF6-676B703D88FF}"/>
              </a:ext>
            </a:extLst>
          </p:cNvPr>
          <p:cNvSpPr txBox="1"/>
          <p:nvPr/>
        </p:nvSpPr>
        <p:spPr>
          <a:xfrm>
            <a:off x="609755" y="2152516"/>
            <a:ext cx="6121152" cy="1477328"/>
          </a:xfrm>
          <a:prstGeom prst="rect">
            <a:avLst/>
          </a:prstGeom>
          <a:noFill/>
        </p:spPr>
        <p:txBody>
          <a:bodyPr wrap="square">
            <a:spAutoFit/>
          </a:bodyPr>
          <a:lstStyle/>
          <a:p>
            <a:r>
              <a:rPr lang="en-US" altLang="zh-CN" sz="1800" dirty="0">
                <a:solidFill>
                  <a:srgbClr val="00B050"/>
                </a:solidFill>
                <a:effectLst/>
                <a:latin typeface="Times New Roman" panose="02020603050405020304" pitchFamily="18" charset="0"/>
              </a:rPr>
              <a:t>x = </a:t>
            </a:r>
            <a:r>
              <a:rPr lang="en-US" altLang="zh-CN" sz="1800" dirty="0" err="1">
                <a:solidFill>
                  <a:srgbClr val="00B050"/>
                </a:solidFill>
                <a:effectLst/>
                <a:latin typeface="Times New Roman" panose="02020603050405020304" pitchFamily="18" charset="0"/>
              </a:rPr>
              <a:t>torch.tensor</a:t>
            </a:r>
            <a:r>
              <a:rPr lang="en-US" altLang="zh-CN" sz="1800" dirty="0">
                <a:solidFill>
                  <a:srgbClr val="00B050"/>
                </a:solidFill>
                <a:effectLst/>
                <a:latin typeface="Times New Roman" panose="02020603050405020304" pitchFamily="18" charset="0"/>
              </a:rPr>
              <a:t>([3.], </a:t>
            </a:r>
            <a:r>
              <a:rPr lang="en-US" altLang="zh-CN" sz="1800" dirty="0" err="1">
                <a:solidFill>
                  <a:srgbClr val="00B050"/>
                </a:solidFill>
                <a:effectLst/>
                <a:latin typeface="Times New Roman" panose="02020603050405020304" pitchFamily="18" charset="0"/>
              </a:rPr>
              <a:t>requires_grad</a:t>
            </a:r>
            <a:r>
              <a:rPr lang="en-US" altLang="zh-CN" sz="1800" dirty="0">
                <a:solidFill>
                  <a:srgbClr val="00B050"/>
                </a:solidFill>
                <a:effectLst/>
                <a:latin typeface="Times New Roman" panose="02020603050405020304" pitchFamily="18" charset="0"/>
              </a:rPr>
              <a:t>=True) </a:t>
            </a:r>
            <a:endParaRPr lang="en-US" altLang="zh-CN" dirty="0">
              <a:solidFill>
                <a:srgbClr val="00B050"/>
              </a:solidFill>
            </a:endParaRPr>
          </a:p>
          <a:p>
            <a:r>
              <a:rPr lang="en-US" altLang="zh-CN" sz="1800" dirty="0">
                <a:solidFill>
                  <a:srgbClr val="00B050"/>
                </a:solidFill>
                <a:effectLst/>
                <a:latin typeface="Times New Roman" panose="02020603050405020304" pitchFamily="18" charset="0"/>
              </a:rPr>
              <a:t>y = </a:t>
            </a:r>
            <a:r>
              <a:rPr lang="en-US" altLang="zh-CN" sz="1800" dirty="0" err="1">
                <a:solidFill>
                  <a:srgbClr val="00B050"/>
                </a:solidFill>
                <a:effectLst/>
                <a:latin typeface="Times New Roman" panose="02020603050405020304" pitchFamily="18" charset="0"/>
              </a:rPr>
              <a:t>torch.pow</a:t>
            </a:r>
            <a:r>
              <a:rPr lang="en-US" altLang="zh-CN" sz="1800" dirty="0">
                <a:solidFill>
                  <a:srgbClr val="00B050"/>
                </a:solidFill>
                <a:effectLst/>
                <a:latin typeface="Times New Roman" panose="02020603050405020304" pitchFamily="18" charset="0"/>
              </a:rPr>
              <a:t>(x, 2) </a:t>
            </a:r>
            <a:endParaRPr lang="en-US" altLang="zh-CN" dirty="0">
              <a:solidFill>
                <a:srgbClr val="00B050"/>
              </a:solidFill>
            </a:endParaRPr>
          </a:p>
          <a:p>
            <a:r>
              <a:rPr lang="en-US" altLang="zh-CN" sz="1800" dirty="0">
                <a:solidFill>
                  <a:srgbClr val="00B050"/>
                </a:solidFill>
                <a:effectLst/>
                <a:latin typeface="Times New Roman" panose="02020603050405020304" pitchFamily="18" charset="0"/>
              </a:rPr>
              <a:t>z = 4*y </a:t>
            </a:r>
            <a:endParaRPr lang="en-US" altLang="zh-CN" dirty="0">
              <a:solidFill>
                <a:srgbClr val="00B050"/>
              </a:solidFill>
            </a:endParaRPr>
          </a:p>
          <a:p>
            <a:r>
              <a:rPr lang="en-US" altLang="zh-CN" sz="1800" dirty="0" err="1">
                <a:solidFill>
                  <a:srgbClr val="00B050"/>
                </a:solidFill>
                <a:effectLst/>
                <a:latin typeface="Times New Roman" panose="02020603050405020304" pitchFamily="18" charset="0"/>
              </a:rPr>
              <a:t>z.backward</a:t>
            </a:r>
            <a:r>
              <a:rPr lang="en-US" altLang="zh-CN" sz="1800" dirty="0">
                <a:solidFill>
                  <a:srgbClr val="00B050"/>
                </a:solidFill>
                <a:effectLst/>
                <a:latin typeface="Times New Roman" panose="02020603050405020304" pitchFamily="18" charset="0"/>
              </a:rPr>
              <a:t>() #</a:t>
            </a:r>
            <a:r>
              <a:rPr lang="zh-CN" altLang="en-US" sz="1800" dirty="0">
                <a:solidFill>
                  <a:srgbClr val="00B050"/>
                </a:solidFill>
                <a:effectLst/>
                <a:latin typeface="宋体" panose="02010600030101010101" pitchFamily="2" charset="-122"/>
                <a:ea typeface="宋体" panose="02010600030101010101" pitchFamily="2" charset="-122"/>
              </a:rPr>
              <a:t>反向求导 </a:t>
            </a:r>
            <a:endParaRPr lang="zh-CN" altLang="en-US" dirty="0">
              <a:solidFill>
                <a:srgbClr val="00B050"/>
              </a:solidFill>
            </a:endParaRPr>
          </a:p>
          <a:p>
            <a:r>
              <a:rPr lang="en-US" altLang="zh-CN" sz="1800" dirty="0">
                <a:solidFill>
                  <a:srgbClr val="00B050"/>
                </a:solidFill>
                <a:effectLst/>
                <a:latin typeface="Times New Roman" panose="02020603050405020304" pitchFamily="18" charset="0"/>
              </a:rPr>
              <a:t>print('z </a:t>
            </a:r>
            <a:r>
              <a:rPr lang="zh-CN" altLang="en-US" sz="1800" dirty="0">
                <a:solidFill>
                  <a:srgbClr val="00B050"/>
                </a:solidFill>
                <a:effectLst/>
                <a:latin typeface="宋体" panose="02010600030101010101" pitchFamily="2" charset="-122"/>
                <a:ea typeface="宋体" panose="02010600030101010101" pitchFamily="2" charset="-122"/>
              </a:rPr>
              <a:t>关于 </a:t>
            </a:r>
            <a:r>
              <a:rPr lang="en-US" altLang="zh-CN" sz="1800" dirty="0">
                <a:solidFill>
                  <a:srgbClr val="00B050"/>
                </a:solidFill>
                <a:effectLst/>
                <a:latin typeface="Times New Roman" panose="02020603050405020304" pitchFamily="18" charset="0"/>
              </a:rPr>
              <a:t>x </a:t>
            </a:r>
            <a:r>
              <a:rPr lang="zh-CN" altLang="en-US" sz="1800" dirty="0">
                <a:solidFill>
                  <a:srgbClr val="00B050"/>
                </a:solidFill>
                <a:effectLst/>
                <a:latin typeface="宋体" panose="02010600030101010101" pitchFamily="2" charset="-122"/>
                <a:ea typeface="宋体" panose="02010600030101010101" pitchFamily="2" charset="-122"/>
              </a:rPr>
              <a:t>的导数为：</a:t>
            </a:r>
            <a:r>
              <a:rPr lang="en-US" altLang="zh-CN" sz="1800" dirty="0">
                <a:solidFill>
                  <a:srgbClr val="00B050"/>
                </a:solidFill>
                <a:effectLst/>
                <a:latin typeface="Times New Roman" panose="02020603050405020304" pitchFamily="18" charset="0"/>
              </a:rPr>
              <a:t>', </a:t>
            </a:r>
            <a:r>
              <a:rPr lang="en-US" altLang="zh-CN" sz="1800" dirty="0" err="1">
                <a:solidFill>
                  <a:srgbClr val="00B050"/>
                </a:solidFill>
                <a:effectLst/>
                <a:latin typeface="Times New Roman" panose="02020603050405020304" pitchFamily="18" charset="0"/>
              </a:rPr>
              <a:t>x.grad.item</a:t>
            </a:r>
            <a:r>
              <a:rPr lang="en-US" altLang="zh-CN" sz="1800" dirty="0">
                <a:solidFill>
                  <a:srgbClr val="00B050"/>
                </a:solidFill>
                <a:effectLst/>
                <a:latin typeface="Times New Roman" panose="02020603050405020304" pitchFamily="18" charset="0"/>
              </a:rPr>
              <a:t>()) </a:t>
            </a:r>
            <a:endParaRPr lang="zh-CN" altLang="en-US" dirty="0">
              <a:solidFill>
                <a:srgbClr val="00B050"/>
              </a:solidFill>
            </a:endParaRPr>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6265"/>
          </a:xfrm>
          <a:prstGeom prst="rect">
            <a:avLst/>
          </a:prstGeom>
          <a:noFill/>
          <a:ln>
            <a:noFill/>
          </a:ln>
        </p:spPr>
        <p:txBody>
          <a:bodyPr wrap="square" lIns="105031" tIns="52515" rIns="105031" bIns="52515">
            <a:spAutoFit/>
          </a:bodyPr>
          <a:lstStyle/>
          <a:p>
            <a:pPr algn="l" defTabSz="1130935">
              <a:spcBef>
                <a:spcPct val="20000"/>
              </a:spcBef>
              <a:buClrTx/>
              <a:buSzTx/>
              <a:buFontTx/>
            </a:pPr>
            <a:r>
              <a:rPr lang="en-US" altLang="zh-CN" sz="3200" b="1" dirty="0">
                <a:solidFill>
                  <a:prstClr val="white"/>
                </a:solidFill>
                <a:latin typeface="微软雅黑" panose="020B0503020204020204" pitchFamily="34" charset="-122"/>
                <a:ea typeface="微软雅黑" panose="020B0503020204020204" pitchFamily="34" charset="-122"/>
              </a:rPr>
              <a:t>9.2 CNN </a:t>
            </a:r>
            <a:r>
              <a:rPr lang="zh-CN" altLang="en-US" sz="3200" b="1" dirty="0">
                <a:solidFill>
                  <a:prstClr val="white"/>
                </a:solidFill>
                <a:latin typeface="微软雅黑" panose="020B0503020204020204" pitchFamily="34" charset="-122"/>
                <a:ea typeface="微软雅黑" panose="020B0503020204020204" pitchFamily="34" charset="-122"/>
              </a:rPr>
              <a:t>模型决策原因的可视化方法</a:t>
            </a:r>
            <a:endParaRPr lang="en-US" altLang="zh-CN" sz="3200" b="1" dirty="0">
              <a:solidFill>
                <a:prstClr val="white"/>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335806" y="1251750"/>
            <a:ext cx="11373594" cy="523220"/>
          </a:xfrm>
          <a:prstGeom prst="rect">
            <a:avLst/>
          </a:prstGeom>
          <a:noFill/>
        </p:spPr>
        <p:txBody>
          <a:bodyPr wrap="square" rtlCol="0">
            <a:spAutoFit/>
          </a:bodyPr>
          <a:lstStyle/>
          <a:p>
            <a:r>
              <a:rPr lang="en-US" altLang="zh-CN" sz="2800" b="1" dirty="0">
                <a:solidFill>
                  <a:srgbClr val="C00000"/>
                </a:solidFill>
              </a:rPr>
              <a:t>9.2.2  </a:t>
            </a:r>
            <a:r>
              <a:rPr lang="zh-CN" altLang="en-US" sz="2800" b="1" dirty="0">
                <a:solidFill>
                  <a:srgbClr val="C00000"/>
                </a:solidFill>
              </a:rPr>
              <a:t>基于梯度的类激活图（</a:t>
            </a:r>
            <a:r>
              <a:rPr lang="en-US" altLang="zh-CN" sz="2800" b="1" dirty="0">
                <a:solidFill>
                  <a:srgbClr val="C00000"/>
                </a:solidFill>
              </a:rPr>
              <a:t>CAM</a:t>
            </a:r>
            <a:r>
              <a:rPr lang="zh-CN" altLang="en-US" sz="2800" b="1" dirty="0">
                <a:solidFill>
                  <a:srgbClr val="C00000"/>
                </a:solidFill>
              </a:rPr>
              <a:t>）</a:t>
            </a:r>
            <a:endParaRPr lang="zh-CN" altLang="zh-CN" sz="2800" b="1" dirty="0">
              <a:solidFill>
                <a:srgbClr val="C00000"/>
              </a:solidFill>
            </a:endParaRPr>
          </a:p>
        </p:txBody>
      </p:sp>
      <p:sp>
        <p:nvSpPr>
          <p:cNvPr id="3" name="文本框 2"/>
          <p:cNvSpPr txBox="1"/>
          <p:nvPr/>
        </p:nvSpPr>
        <p:spPr>
          <a:xfrm>
            <a:off x="237477" y="1951672"/>
            <a:ext cx="11836153" cy="1107996"/>
          </a:xfrm>
          <a:prstGeom prst="rect">
            <a:avLst/>
          </a:prstGeom>
          <a:noFill/>
        </p:spPr>
        <p:txBody>
          <a:bodyPr wrap="square">
            <a:spAutoFit/>
          </a:bodyPr>
          <a:lstStyle/>
          <a:p>
            <a:r>
              <a:rPr lang="zh-CN" altLang="en-US" sz="2200" dirty="0"/>
              <a:t>从数学上还可以推知，</a:t>
            </a:r>
            <a:r>
              <a:rPr lang="en-US" altLang="zh-CN" sz="2200" dirty="0"/>
              <a:t>z </a:t>
            </a:r>
            <a:r>
              <a:rPr lang="zh-CN" altLang="en-US" sz="2200" dirty="0"/>
              <a:t>关于中间变量 </a:t>
            </a:r>
            <a:r>
              <a:rPr lang="en-US" altLang="zh-CN" sz="2200" dirty="0"/>
              <a:t>y </a:t>
            </a:r>
            <a:r>
              <a:rPr lang="zh-CN" altLang="en-US" sz="2200" dirty="0"/>
              <a:t>的导数为 </a:t>
            </a:r>
            <a:r>
              <a:rPr lang="en-US" altLang="zh-CN" sz="2200" dirty="0"/>
              <a:t>4</a:t>
            </a:r>
            <a:r>
              <a:rPr lang="zh-CN" altLang="en-US" sz="2200" dirty="0"/>
              <a:t>。但是，由于 </a:t>
            </a:r>
            <a:r>
              <a:rPr lang="en-US" altLang="zh-CN" sz="2200" dirty="0" err="1"/>
              <a:t>Pytorch</a:t>
            </a:r>
            <a:r>
              <a:rPr lang="en-US" altLang="zh-CN" sz="2200" dirty="0"/>
              <a:t> </a:t>
            </a:r>
            <a:r>
              <a:rPr lang="zh-CN" altLang="en-US" sz="2200" dirty="0"/>
              <a:t>默认不保留中间变量 </a:t>
            </a:r>
            <a:r>
              <a:rPr lang="en-US" altLang="zh-CN" sz="2200" dirty="0"/>
              <a:t>y </a:t>
            </a:r>
            <a:r>
              <a:rPr lang="zh-CN" altLang="en-US" sz="2200" dirty="0"/>
              <a:t>的导数，因此想通过“</a:t>
            </a:r>
            <a:r>
              <a:rPr lang="en-US" altLang="zh-CN" sz="2200" dirty="0" err="1"/>
              <a:t>y.grad.item</a:t>
            </a:r>
            <a:r>
              <a:rPr lang="en-US" altLang="zh-CN" sz="2200" dirty="0"/>
              <a:t>()”</a:t>
            </a:r>
            <a:r>
              <a:rPr lang="zh-CN" altLang="en-US" sz="2200" dirty="0"/>
              <a:t>来获取这个导数，那是不行的。但可以用</a:t>
            </a:r>
            <a:r>
              <a:rPr lang="en-US" altLang="zh-CN" sz="2200" dirty="0" err="1"/>
              <a:t>register_hook</a:t>
            </a:r>
            <a:r>
              <a:rPr lang="en-US" altLang="zh-CN" sz="2200" dirty="0"/>
              <a:t>()</a:t>
            </a:r>
            <a:r>
              <a:rPr lang="zh-CN" altLang="en-US" sz="2200" dirty="0"/>
              <a:t>函数来实现，代码如下：</a:t>
            </a:r>
          </a:p>
        </p:txBody>
      </p:sp>
      <p:sp>
        <p:nvSpPr>
          <p:cNvPr id="10" name="文本框 9"/>
          <p:cNvSpPr txBox="1"/>
          <p:nvPr/>
        </p:nvSpPr>
        <p:spPr>
          <a:xfrm>
            <a:off x="610341" y="3577293"/>
            <a:ext cx="3384610" cy="2462213"/>
          </a:xfrm>
          <a:prstGeom prst="rect">
            <a:avLst/>
          </a:prstGeom>
          <a:noFill/>
          <a:ln>
            <a:solidFill>
              <a:schemeClr val="tx1"/>
            </a:solidFill>
          </a:ln>
        </p:spPr>
        <p:txBody>
          <a:bodyPr wrap="square">
            <a:spAutoFit/>
          </a:bodyPr>
          <a:lstStyle/>
          <a:p>
            <a:r>
              <a:rPr lang="zh-CN" altLang="en-US" sz="2200" dirty="0"/>
              <a:t>执行上述代码，输出结果为： </a:t>
            </a:r>
          </a:p>
          <a:p>
            <a:r>
              <a:rPr lang="en-US" altLang="zh-CN" sz="2200" dirty="0"/>
              <a:t>z </a:t>
            </a:r>
            <a:r>
              <a:rPr lang="zh-CN" altLang="en-US" sz="2200" dirty="0"/>
              <a:t>相对于 </a:t>
            </a:r>
            <a:r>
              <a:rPr lang="en-US" altLang="zh-CN" sz="2200" dirty="0"/>
              <a:t>y </a:t>
            </a:r>
            <a:r>
              <a:rPr lang="zh-CN" altLang="en-US" sz="2200" dirty="0"/>
              <a:t>的导数为： </a:t>
            </a:r>
            <a:r>
              <a:rPr lang="en-US" altLang="zh-CN" sz="2200" dirty="0"/>
              <a:t>4.0 </a:t>
            </a:r>
            <a:endParaRPr lang="zh-CN" altLang="en-US" sz="2200" dirty="0"/>
          </a:p>
          <a:p>
            <a:r>
              <a:rPr lang="zh-CN" altLang="en-US" sz="2200" dirty="0"/>
              <a:t>这与我们预想的是一致的。这说明，</a:t>
            </a:r>
            <a:r>
              <a:rPr lang="en-US" altLang="zh-CN" sz="2200" dirty="0" err="1"/>
              <a:t>register_hook</a:t>
            </a:r>
            <a:r>
              <a:rPr lang="en-US" altLang="zh-CN" sz="2200" dirty="0"/>
              <a:t>()</a:t>
            </a:r>
            <a:r>
              <a:rPr lang="zh-CN" altLang="en-US" sz="2200" dirty="0"/>
              <a:t>函数能够截取指定中间变量的梯度。</a:t>
            </a:r>
          </a:p>
        </p:txBody>
      </p:sp>
      <p:sp>
        <p:nvSpPr>
          <p:cNvPr id="11" name="矩形 10"/>
          <p:cNvSpPr/>
          <p:nvPr/>
        </p:nvSpPr>
        <p:spPr>
          <a:xfrm>
            <a:off x="4767309" y="3695044"/>
            <a:ext cx="914400" cy="914400"/>
          </a:xfrm>
          <a:prstGeom prst="rect">
            <a:avLst/>
          </a:prstGeom>
        </p:spPr>
        <p:txBody>
          <a:bodyPr wrap="square" rtlCol="0" anchor="ctr">
            <a:spAutoFit/>
          </a:bodyPr>
          <a:lstStyle/>
          <a:p>
            <a:pPr indent="266700" algn="just">
              <a:spcAft>
                <a:spcPts val="0"/>
              </a:spcAft>
            </a:pPr>
            <a:endParaRPr lang="zh-CN" altLang="en-US" sz="2200" kern="1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文本框 3">
            <a:extLst>
              <a:ext uri="{FF2B5EF4-FFF2-40B4-BE49-F238E27FC236}">
                <a16:creationId xmlns:a16="http://schemas.microsoft.com/office/drawing/2014/main" id="{902909D0-9853-5D53-FF9A-72CB1A8CA474}"/>
              </a:ext>
            </a:extLst>
          </p:cNvPr>
          <p:cNvSpPr txBox="1"/>
          <p:nvPr/>
        </p:nvSpPr>
        <p:spPr>
          <a:xfrm>
            <a:off x="4534270" y="2766185"/>
            <a:ext cx="6121152" cy="3416320"/>
          </a:xfrm>
          <a:prstGeom prst="rect">
            <a:avLst/>
          </a:prstGeom>
          <a:noFill/>
        </p:spPr>
        <p:txBody>
          <a:bodyPr wrap="square">
            <a:spAutoFit/>
          </a:bodyPr>
          <a:lstStyle/>
          <a:p>
            <a:r>
              <a:rPr lang="en-US" altLang="zh-CN" sz="1800" dirty="0">
                <a:solidFill>
                  <a:srgbClr val="00B050"/>
                </a:solidFill>
                <a:effectLst/>
                <a:latin typeface="Times New Roman" panose="02020603050405020304" pitchFamily="18" charset="0"/>
              </a:rPr>
              <a:t>def </a:t>
            </a:r>
            <a:r>
              <a:rPr lang="en-US" altLang="zh-CN" sz="1800" dirty="0" err="1">
                <a:solidFill>
                  <a:srgbClr val="00B050"/>
                </a:solidFill>
                <a:effectLst/>
                <a:latin typeface="Times New Roman" panose="02020603050405020304" pitchFamily="18" charset="0"/>
              </a:rPr>
              <a:t>grad_hook</a:t>
            </a:r>
            <a:r>
              <a:rPr lang="en-US" altLang="zh-CN" sz="1800" dirty="0">
                <a:solidFill>
                  <a:srgbClr val="00B050"/>
                </a:solidFill>
                <a:effectLst/>
                <a:latin typeface="Times New Roman" panose="02020603050405020304" pitchFamily="18" charset="0"/>
              </a:rPr>
              <a:t>(grad): #</a:t>
            </a:r>
            <a:r>
              <a:rPr lang="zh-CN" altLang="en-US" sz="1800" dirty="0">
                <a:solidFill>
                  <a:srgbClr val="00B050"/>
                </a:solidFill>
                <a:effectLst/>
                <a:latin typeface="宋体" panose="02010600030101010101" pitchFamily="2" charset="-122"/>
                <a:ea typeface="宋体" panose="02010600030101010101" pitchFamily="2" charset="-122"/>
              </a:rPr>
              <a:t>定义一个 </a:t>
            </a:r>
            <a:r>
              <a:rPr lang="en-US" altLang="zh-CN" sz="1800" dirty="0">
                <a:solidFill>
                  <a:srgbClr val="00B050"/>
                </a:solidFill>
                <a:effectLst/>
                <a:latin typeface="Times New Roman" panose="02020603050405020304" pitchFamily="18" charset="0"/>
              </a:rPr>
              <a:t>hook </a:t>
            </a:r>
            <a:endParaRPr lang="en-US" altLang="zh-CN" dirty="0">
              <a:solidFill>
                <a:srgbClr val="00B050"/>
              </a:solidFill>
            </a:endParaRPr>
          </a:p>
          <a:p>
            <a:pPr lvl="1"/>
            <a:r>
              <a:rPr lang="en-US" altLang="zh-CN" dirty="0">
                <a:solidFill>
                  <a:srgbClr val="00B050"/>
                </a:solidFill>
                <a:effectLst/>
                <a:latin typeface="Times New Roman" panose="02020603050405020304" pitchFamily="18" charset="0"/>
              </a:rPr>
              <a:t>global </a:t>
            </a:r>
            <a:r>
              <a:rPr lang="en-US" altLang="zh-CN" dirty="0" err="1">
                <a:solidFill>
                  <a:srgbClr val="00B050"/>
                </a:solidFill>
                <a:effectLst/>
                <a:latin typeface="Times New Roman" panose="02020603050405020304" pitchFamily="18" charset="0"/>
              </a:rPr>
              <a:t>temp_grad</a:t>
            </a:r>
            <a:r>
              <a:rPr lang="en-US" altLang="zh-CN" dirty="0">
                <a:solidFill>
                  <a:srgbClr val="00B050"/>
                </a:solidFill>
                <a:effectLst/>
                <a:latin typeface="Times New Roman" panose="02020603050405020304" pitchFamily="18" charset="0"/>
              </a:rPr>
              <a:t> #</a:t>
            </a:r>
            <a:r>
              <a:rPr lang="zh-CN" altLang="en-US" dirty="0">
                <a:solidFill>
                  <a:srgbClr val="00B050"/>
                </a:solidFill>
                <a:effectLst/>
                <a:latin typeface="宋体" panose="02010600030101010101" pitchFamily="2" charset="-122"/>
                <a:ea typeface="宋体" panose="02010600030101010101" pitchFamily="2" charset="-122"/>
              </a:rPr>
              <a:t>定义全局变量，用于存放梯度 </a:t>
            </a:r>
            <a:endParaRPr lang="zh-CN" altLang="en-US" dirty="0">
              <a:solidFill>
                <a:srgbClr val="00B050"/>
              </a:solidFill>
            </a:endParaRPr>
          </a:p>
          <a:p>
            <a:pPr lvl="1"/>
            <a:r>
              <a:rPr lang="en-US" altLang="zh-CN" dirty="0" err="1">
                <a:solidFill>
                  <a:srgbClr val="00B050"/>
                </a:solidFill>
                <a:effectLst/>
                <a:latin typeface="Times New Roman" panose="02020603050405020304" pitchFamily="18" charset="0"/>
              </a:rPr>
              <a:t>temp_grad</a:t>
            </a:r>
            <a:r>
              <a:rPr lang="en-US" altLang="zh-CN" dirty="0">
                <a:solidFill>
                  <a:srgbClr val="00B050"/>
                </a:solidFill>
                <a:effectLst/>
                <a:latin typeface="Times New Roman" panose="02020603050405020304" pitchFamily="18" charset="0"/>
              </a:rPr>
              <a:t> = grad </a:t>
            </a:r>
            <a:endParaRPr lang="en-US" altLang="zh-CN" dirty="0">
              <a:solidFill>
                <a:srgbClr val="00B050"/>
              </a:solidFill>
            </a:endParaRPr>
          </a:p>
          <a:p>
            <a:pPr lvl="1"/>
            <a:r>
              <a:rPr lang="en-US" altLang="zh-CN" dirty="0">
                <a:solidFill>
                  <a:srgbClr val="00B050"/>
                </a:solidFill>
                <a:effectLst/>
                <a:latin typeface="Times New Roman" panose="02020603050405020304" pitchFamily="18" charset="0"/>
              </a:rPr>
              <a:t>return None </a:t>
            </a:r>
            <a:endParaRPr lang="en-US" altLang="zh-CN" dirty="0">
              <a:solidFill>
                <a:srgbClr val="00B050"/>
              </a:solidFill>
            </a:endParaRPr>
          </a:p>
          <a:p>
            <a:r>
              <a:rPr lang="en-US" altLang="zh-CN" sz="1800" dirty="0">
                <a:solidFill>
                  <a:srgbClr val="00B050"/>
                </a:solidFill>
                <a:effectLst/>
                <a:latin typeface="Times New Roman" panose="02020603050405020304" pitchFamily="18" charset="0"/>
              </a:rPr>
              <a:t>x = </a:t>
            </a:r>
            <a:r>
              <a:rPr lang="en-US" altLang="zh-CN" sz="1800" dirty="0" err="1">
                <a:solidFill>
                  <a:srgbClr val="00B050"/>
                </a:solidFill>
                <a:effectLst/>
                <a:latin typeface="Times New Roman" panose="02020603050405020304" pitchFamily="18" charset="0"/>
              </a:rPr>
              <a:t>torch.tensor</a:t>
            </a:r>
            <a:r>
              <a:rPr lang="en-US" altLang="zh-CN" sz="1800" dirty="0">
                <a:solidFill>
                  <a:srgbClr val="00B050"/>
                </a:solidFill>
                <a:effectLst/>
                <a:latin typeface="Times New Roman" panose="02020603050405020304" pitchFamily="18" charset="0"/>
              </a:rPr>
              <a:t>([3.], </a:t>
            </a:r>
            <a:r>
              <a:rPr lang="en-US" altLang="zh-CN" sz="1800" dirty="0" err="1">
                <a:solidFill>
                  <a:srgbClr val="00B050"/>
                </a:solidFill>
                <a:effectLst/>
                <a:latin typeface="Times New Roman" panose="02020603050405020304" pitchFamily="18" charset="0"/>
              </a:rPr>
              <a:t>requires_grad</a:t>
            </a:r>
            <a:r>
              <a:rPr lang="en-US" altLang="zh-CN" sz="1800" dirty="0">
                <a:solidFill>
                  <a:srgbClr val="00B050"/>
                </a:solidFill>
                <a:effectLst/>
                <a:latin typeface="Times New Roman" panose="02020603050405020304" pitchFamily="18" charset="0"/>
              </a:rPr>
              <a:t>=True) </a:t>
            </a:r>
            <a:endParaRPr lang="en-US" altLang="zh-CN" dirty="0">
              <a:solidFill>
                <a:srgbClr val="00B050"/>
              </a:solidFill>
            </a:endParaRPr>
          </a:p>
          <a:p>
            <a:r>
              <a:rPr lang="en-US" altLang="zh-CN" sz="1800" dirty="0">
                <a:solidFill>
                  <a:srgbClr val="00B050"/>
                </a:solidFill>
                <a:effectLst/>
                <a:latin typeface="Times New Roman" panose="02020603050405020304" pitchFamily="18" charset="0"/>
              </a:rPr>
              <a:t>y = </a:t>
            </a:r>
            <a:r>
              <a:rPr lang="en-US" altLang="zh-CN" sz="1800" dirty="0" err="1">
                <a:solidFill>
                  <a:srgbClr val="00B050"/>
                </a:solidFill>
                <a:effectLst/>
                <a:latin typeface="Times New Roman" panose="02020603050405020304" pitchFamily="18" charset="0"/>
              </a:rPr>
              <a:t>torch.pow</a:t>
            </a:r>
            <a:r>
              <a:rPr lang="en-US" altLang="zh-CN" sz="1800" dirty="0">
                <a:solidFill>
                  <a:srgbClr val="00B050"/>
                </a:solidFill>
                <a:effectLst/>
                <a:latin typeface="Times New Roman" panose="02020603050405020304" pitchFamily="18" charset="0"/>
              </a:rPr>
              <a:t>(x, 2) </a:t>
            </a:r>
            <a:endParaRPr lang="en-US" altLang="zh-CN" dirty="0">
              <a:solidFill>
                <a:srgbClr val="00B050"/>
              </a:solidFill>
            </a:endParaRPr>
          </a:p>
          <a:p>
            <a:r>
              <a:rPr lang="en-US" altLang="zh-CN" sz="1800" dirty="0">
                <a:solidFill>
                  <a:srgbClr val="00B050"/>
                </a:solidFill>
                <a:effectLst/>
                <a:latin typeface="Times New Roman" panose="02020603050405020304" pitchFamily="18" charset="0"/>
              </a:rPr>
              <a:t>z = 4*y </a:t>
            </a:r>
            <a:endParaRPr lang="en-US" altLang="zh-CN" dirty="0">
              <a:solidFill>
                <a:srgbClr val="00B050"/>
              </a:solidFill>
            </a:endParaRPr>
          </a:p>
          <a:p>
            <a:r>
              <a:rPr lang="en-US" altLang="zh-CN" sz="1800" dirty="0">
                <a:solidFill>
                  <a:srgbClr val="00B050"/>
                </a:solidFill>
                <a:effectLst/>
                <a:latin typeface="Times New Roman" panose="02020603050405020304" pitchFamily="18" charset="0"/>
              </a:rPr>
              <a:t>handle = </a:t>
            </a:r>
            <a:r>
              <a:rPr lang="en-US" altLang="zh-CN" sz="1800" dirty="0" err="1">
                <a:solidFill>
                  <a:srgbClr val="00B050"/>
                </a:solidFill>
                <a:effectLst/>
                <a:latin typeface="Times New Roman" panose="02020603050405020304" pitchFamily="18" charset="0"/>
              </a:rPr>
              <a:t>y.register_hook</a:t>
            </a:r>
            <a:r>
              <a:rPr lang="en-US" altLang="zh-CN" sz="1800" dirty="0">
                <a:solidFill>
                  <a:srgbClr val="00B050"/>
                </a:solidFill>
                <a:effectLst/>
                <a:latin typeface="Times New Roman" panose="02020603050405020304" pitchFamily="18" charset="0"/>
              </a:rPr>
              <a:t>(</a:t>
            </a:r>
            <a:r>
              <a:rPr lang="en-US" altLang="zh-CN" sz="1800" dirty="0" err="1">
                <a:solidFill>
                  <a:srgbClr val="00B050"/>
                </a:solidFill>
                <a:effectLst/>
                <a:latin typeface="Times New Roman" panose="02020603050405020304" pitchFamily="18" charset="0"/>
              </a:rPr>
              <a:t>grad_hook</a:t>
            </a:r>
            <a:r>
              <a:rPr lang="en-US" altLang="zh-CN" sz="1800" dirty="0">
                <a:solidFill>
                  <a:srgbClr val="00B050"/>
                </a:solidFill>
                <a:effectLst/>
                <a:latin typeface="Times New Roman" panose="02020603050405020304" pitchFamily="18" charset="0"/>
              </a:rPr>
              <a:t>) #</a:t>
            </a:r>
            <a:r>
              <a:rPr lang="zh-CN" altLang="en-US" sz="1800" dirty="0">
                <a:solidFill>
                  <a:srgbClr val="00B050"/>
                </a:solidFill>
                <a:effectLst/>
                <a:latin typeface="宋体" panose="02010600030101010101" pitchFamily="2" charset="-122"/>
                <a:ea typeface="宋体" panose="02010600030101010101" pitchFamily="2" charset="-122"/>
              </a:rPr>
              <a:t>对 </a:t>
            </a:r>
            <a:r>
              <a:rPr lang="en-US" altLang="zh-CN" sz="1800" dirty="0">
                <a:solidFill>
                  <a:srgbClr val="00B050"/>
                </a:solidFill>
                <a:effectLst/>
                <a:latin typeface="Times New Roman" panose="02020603050405020304" pitchFamily="18" charset="0"/>
              </a:rPr>
              <a:t>y </a:t>
            </a:r>
            <a:r>
              <a:rPr lang="zh-CN" altLang="en-US" sz="1800" dirty="0">
                <a:solidFill>
                  <a:srgbClr val="00B050"/>
                </a:solidFill>
                <a:effectLst/>
                <a:latin typeface="宋体" panose="02010600030101010101" pitchFamily="2" charset="-122"/>
                <a:ea typeface="宋体" panose="02010600030101010101" pitchFamily="2" charset="-122"/>
              </a:rPr>
              <a:t>注册一个反向 </a:t>
            </a:r>
            <a:r>
              <a:rPr lang="en-US" altLang="zh-CN" sz="1800" dirty="0">
                <a:solidFill>
                  <a:srgbClr val="00B050"/>
                </a:solidFill>
                <a:effectLst/>
                <a:latin typeface="Times New Roman" panose="02020603050405020304" pitchFamily="18" charset="0"/>
              </a:rPr>
              <a:t>hook </a:t>
            </a:r>
            <a:endParaRPr lang="en-US" altLang="zh-CN" dirty="0">
              <a:solidFill>
                <a:srgbClr val="00B050"/>
              </a:solidFill>
            </a:endParaRPr>
          </a:p>
          <a:p>
            <a:r>
              <a:rPr lang="en-US" altLang="zh-CN" sz="1800" dirty="0" err="1">
                <a:solidFill>
                  <a:srgbClr val="00B050"/>
                </a:solidFill>
                <a:effectLst/>
                <a:latin typeface="Times New Roman" panose="02020603050405020304" pitchFamily="18" charset="0"/>
              </a:rPr>
              <a:t>z.backward</a:t>
            </a:r>
            <a:r>
              <a:rPr lang="en-US" altLang="zh-CN" sz="1800" dirty="0">
                <a:solidFill>
                  <a:srgbClr val="00B050"/>
                </a:solidFill>
                <a:effectLst/>
                <a:latin typeface="Times New Roman" panose="02020603050405020304" pitchFamily="18" charset="0"/>
              </a:rPr>
              <a:t>() #</a:t>
            </a:r>
            <a:r>
              <a:rPr lang="zh-CN" altLang="en-US" sz="1800" dirty="0">
                <a:solidFill>
                  <a:srgbClr val="00B050"/>
                </a:solidFill>
                <a:effectLst/>
                <a:latin typeface="宋体" panose="02010600030101010101" pitchFamily="2" charset="-122"/>
                <a:ea typeface="宋体" panose="02010600030101010101" pitchFamily="2" charset="-122"/>
              </a:rPr>
              <a:t>求导 </a:t>
            </a:r>
            <a:endParaRPr lang="zh-CN" altLang="en-US" dirty="0">
              <a:solidFill>
                <a:srgbClr val="00B050"/>
              </a:solidFill>
            </a:endParaRPr>
          </a:p>
          <a:p>
            <a:r>
              <a:rPr lang="en-US" altLang="zh-CN" sz="1800" dirty="0">
                <a:solidFill>
                  <a:srgbClr val="00B050"/>
                </a:solidFill>
                <a:effectLst/>
                <a:latin typeface="Times New Roman" panose="02020603050405020304" pitchFamily="18" charset="0"/>
              </a:rPr>
              <a:t>print('z </a:t>
            </a:r>
            <a:r>
              <a:rPr lang="zh-CN" altLang="en-US" sz="1800" dirty="0">
                <a:solidFill>
                  <a:srgbClr val="00B050"/>
                </a:solidFill>
                <a:effectLst/>
                <a:latin typeface="宋体" panose="02010600030101010101" pitchFamily="2" charset="-122"/>
                <a:ea typeface="宋体" panose="02010600030101010101" pitchFamily="2" charset="-122"/>
              </a:rPr>
              <a:t>相对于 </a:t>
            </a:r>
            <a:r>
              <a:rPr lang="en-US" altLang="zh-CN" sz="1800" dirty="0">
                <a:solidFill>
                  <a:srgbClr val="00B050"/>
                </a:solidFill>
                <a:effectLst/>
                <a:latin typeface="Times New Roman" panose="02020603050405020304" pitchFamily="18" charset="0"/>
              </a:rPr>
              <a:t>y </a:t>
            </a:r>
            <a:r>
              <a:rPr lang="zh-CN" altLang="en-US" sz="1800" dirty="0">
                <a:solidFill>
                  <a:srgbClr val="00B050"/>
                </a:solidFill>
                <a:effectLst/>
                <a:latin typeface="宋体" panose="02010600030101010101" pitchFamily="2" charset="-122"/>
                <a:ea typeface="宋体" panose="02010600030101010101" pitchFamily="2" charset="-122"/>
              </a:rPr>
              <a:t>的导数为：</a:t>
            </a:r>
            <a:r>
              <a:rPr lang="en-US" altLang="zh-CN" sz="1800" dirty="0">
                <a:solidFill>
                  <a:srgbClr val="00B050"/>
                </a:solidFill>
                <a:effectLst/>
                <a:latin typeface="Times New Roman" panose="02020603050405020304" pitchFamily="18" charset="0"/>
              </a:rPr>
              <a:t>',</a:t>
            </a:r>
            <a:r>
              <a:rPr lang="en-US" altLang="zh-CN" sz="1800" dirty="0" err="1">
                <a:solidFill>
                  <a:srgbClr val="00B050"/>
                </a:solidFill>
                <a:effectLst/>
                <a:latin typeface="Times New Roman" panose="02020603050405020304" pitchFamily="18" charset="0"/>
              </a:rPr>
              <a:t>temp_grad.item</a:t>
            </a:r>
            <a:r>
              <a:rPr lang="en-US" altLang="zh-CN" sz="1800" dirty="0">
                <a:solidFill>
                  <a:srgbClr val="00B050"/>
                </a:solidFill>
                <a:effectLst/>
                <a:latin typeface="Times New Roman" panose="02020603050405020304" pitchFamily="18" charset="0"/>
              </a:rPr>
              <a:t>() ) </a:t>
            </a:r>
            <a:endParaRPr lang="en-US" altLang="zh-CN" dirty="0">
              <a:solidFill>
                <a:srgbClr val="00B050"/>
              </a:solidFill>
            </a:endParaRPr>
          </a:p>
          <a:p>
            <a:r>
              <a:rPr lang="en-US" altLang="zh-CN" sz="1800" dirty="0" err="1">
                <a:solidFill>
                  <a:srgbClr val="00B050"/>
                </a:solidFill>
                <a:effectLst/>
                <a:latin typeface="Times New Roman" panose="02020603050405020304" pitchFamily="18" charset="0"/>
              </a:rPr>
              <a:t>handle.remove</a:t>
            </a:r>
            <a:r>
              <a:rPr lang="en-US" altLang="zh-CN" sz="1800" dirty="0">
                <a:solidFill>
                  <a:srgbClr val="00B050"/>
                </a:solidFill>
                <a:effectLst/>
                <a:latin typeface="Times New Roman" panose="02020603050405020304" pitchFamily="18" charset="0"/>
              </a:rPr>
              <a:t>() </a:t>
            </a:r>
            <a:endParaRPr lang="zh-CN" altLang="en-US" dirty="0">
              <a:solidFill>
                <a:srgbClr val="00B050"/>
              </a:solidFill>
            </a:endParaRPr>
          </a:p>
        </p:txBody>
      </p:sp>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6265"/>
          </a:xfrm>
          <a:prstGeom prst="rect">
            <a:avLst/>
          </a:prstGeom>
          <a:noFill/>
          <a:ln>
            <a:noFill/>
          </a:ln>
        </p:spPr>
        <p:txBody>
          <a:bodyPr wrap="square" lIns="105031" tIns="52515" rIns="105031" bIns="52515">
            <a:spAutoFit/>
          </a:bodyPr>
          <a:lstStyle/>
          <a:p>
            <a:pPr algn="l" defTabSz="1130935">
              <a:spcBef>
                <a:spcPct val="20000"/>
              </a:spcBef>
              <a:buClrTx/>
              <a:buSzTx/>
              <a:buFontTx/>
            </a:pPr>
            <a:r>
              <a:rPr lang="en-US" altLang="zh-CN" sz="3200" b="1" dirty="0">
                <a:solidFill>
                  <a:prstClr val="white"/>
                </a:solidFill>
                <a:latin typeface="微软雅黑" panose="020B0503020204020204" pitchFamily="34" charset="-122"/>
                <a:ea typeface="微软雅黑" panose="020B0503020204020204" pitchFamily="34" charset="-122"/>
              </a:rPr>
              <a:t>9.2 CNN </a:t>
            </a:r>
            <a:r>
              <a:rPr lang="zh-CN" altLang="en-US" sz="3200" b="1" dirty="0">
                <a:solidFill>
                  <a:prstClr val="white"/>
                </a:solidFill>
                <a:latin typeface="微软雅黑" panose="020B0503020204020204" pitchFamily="34" charset="-122"/>
                <a:ea typeface="微软雅黑" panose="020B0503020204020204" pitchFamily="34" charset="-122"/>
              </a:rPr>
              <a:t>模型决策原因的可视化方法</a:t>
            </a:r>
            <a:endParaRPr lang="en-US" altLang="zh-CN" sz="3200" b="1" dirty="0">
              <a:solidFill>
                <a:prstClr val="white"/>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335806" y="1251750"/>
            <a:ext cx="11373594" cy="523220"/>
          </a:xfrm>
          <a:prstGeom prst="rect">
            <a:avLst/>
          </a:prstGeom>
          <a:noFill/>
        </p:spPr>
        <p:txBody>
          <a:bodyPr wrap="square" rtlCol="0">
            <a:spAutoFit/>
          </a:bodyPr>
          <a:lstStyle/>
          <a:p>
            <a:r>
              <a:rPr lang="en-US" altLang="zh-CN" sz="2800" b="1" dirty="0">
                <a:solidFill>
                  <a:srgbClr val="C00000"/>
                </a:solidFill>
              </a:rPr>
              <a:t>9.2.2  </a:t>
            </a:r>
            <a:r>
              <a:rPr lang="zh-CN" altLang="en-US" sz="2800" b="1" dirty="0">
                <a:solidFill>
                  <a:srgbClr val="C00000"/>
                </a:solidFill>
              </a:rPr>
              <a:t>基于梯度的类激活图（</a:t>
            </a:r>
            <a:r>
              <a:rPr lang="en-US" altLang="zh-CN" sz="2800" b="1" dirty="0">
                <a:solidFill>
                  <a:srgbClr val="C00000"/>
                </a:solidFill>
              </a:rPr>
              <a:t>CAM</a:t>
            </a:r>
            <a:r>
              <a:rPr lang="zh-CN" altLang="en-US" sz="2800" b="1" dirty="0">
                <a:solidFill>
                  <a:srgbClr val="C00000"/>
                </a:solidFill>
              </a:rPr>
              <a:t>）</a:t>
            </a:r>
            <a:endParaRPr lang="zh-CN" altLang="zh-CN" sz="2800" b="1" dirty="0">
              <a:solidFill>
                <a:srgbClr val="C00000"/>
              </a:solidFill>
            </a:endParaRPr>
          </a:p>
        </p:txBody>
      </p:sp>
      <p:sp>
        <p:nvSpPr>
          <p:cNvPr id="3" name="文本框 2"/>
          <p:cNvSpPr txBox="1"/>
          <p:nvPr/>
        </p:nvSpPr>
        <p:spPr>
          <a:xfrm>
            <a:off x="335806" y="2020500"/>
            <a:ext cx="4662322" cy="3477875"/>
          </a:xfrm>
          <a:prstGeom prst="rect">
            <a:avLst/>
          </a:prstGeom>
          <a:noFill/>
        </p:spPr>
        <p:txBody>
          <a:bodyPr wrap="square">
            <a:spAutoFit/>
          </a:bodyPr>
          <a:lstStyle/>
          <a:p>
            <a:r>
              <a:rPr lang="zh-CN" altLang="en-US" sz="2200" dirty="0"/>
              <a:t>下面我们介绍本例的实现过程： </a:t>
            </a:r>
          </a:p>
          <a:p>
            <a:endParaRPr lang="en-US" altLang="zh-CN" sz="2200" dirty="0"/>
          </a:p>
          <a:p>
            <a:r>
              <a:rPr lang="zh-CN" altLang="en-US" sz="2200" dirty="0"/>
              <a:t>（</a:t>
            </a:r>
            <a:r>
              <a:rPr lang="en-US" altLang="zh-CN" sz="2200" dirty="0"/>
              <a:t>1</a:t>
            </a:r>
            <a:r>
              <a:rPr lang="zh-CN" altLang="en-US" sz="2200" dirty="0"/>
              <a:t>）加载 </a:t>
            </a:r>
            <a:r>
              <a:rPr lang="en-US" altLang="zh-CN" sz="2200" dirty="0"/>
              <a:t>VGG16</a:t>
            </a:r>
            <a:r>
              <a:rPr lang="zh-CN" altLang="en-US" sz="2200" dirty="0"/>
              <a:t>，然后定义一个前向 </a:t>
            </a:r>
            <a:r>
              <a:rPr lang="en-US" altLang="zh-CN" sz="2200" dirty="0"/>
              <a:t>hook</a:t>
            </a:r>
            <a:r>
              <a:rPr lang="zh-CN" altLang="en-US" sz="2200" dirty="0"/>
              <a:t>，进而为 </a:t>
            </a:r>
            <a:r>
              <a:rPr lang="en-US" altLang="zh-CN" sz="2200" dirty="0" err="1"/>
              <a:t>model.avgpool</a:t>
            </a:r>
            <a:r>
              <a:rPr lang="en-US" altLang="zh-CN" sz="2200" dirty="0"/>
              <a:t> </a:t>
            </a:r>
            <a:r>
              <a:rPr lang="zh-CN" altLang="en-US" sz="2200" dirty="0"/>
              <a:t>层注册该 </a:t>
            </a:r>
            <a:r>
              <a:rPr lang="en-US" altLang="zh-CN" sz="2200" dirty="0"/>
              <a:t>hook</a:t>
            </a:r>
            <a:r>
              <a:rPr lang="zh-CN" altLang="en-US" sz="2200" dirty="0"/>
              <a:t>（</a:t>
            </a:r>
            <a:r>
              <a:rPr lang="en-US" altLang="zh-CN" sz="2200" dirty="0" err="1"/>
              <a:t>model.avgpool</a:t>
            </a:r>
            <a:r>
              <a:rPr lang="en-US" altLang="zh-CN" sz="2200" dirty="0"/>
              <a:t> </a:t>
            </a:r>
            <a:r>
              <a:rPr lang="zh-CN" altLang="en-US" sz="2200" dirty="0"/>
              <a:t>层视为 </a:t>
            </a:r>
            <a:r>
              <a:rPr lang="en-US" altLang="zh-CN" sz="2200" dirty="0"/>
              <a:t>CNN </a:t>
            </a:r>
            <a:r>
              <a:rPr lang="zh-CN" altLang="en-US" sz="2200" dirty="0"/>
              <a:t>部分的最后一层），当调用模型而执行 </a:t>
            </a:r>
            <a:r>
              <a:rPr lang="en-US" altLang="zh-CN" sz="2200" dirty="0"/>
              <a:t>forward()</a:t>
            </a:r>
            <a:r>
              <a:rPr lang="zh-CN" altLang="en-US" sz="2200" dirty="0"/>
              <a:t>方法时该 </a:t>
            </a:r>
            <a:r>
              <a:rPr lang="en-US" altLang="zh-CN" sz="2200" dirty="0"/>
              <a:t>hook </a:t>
            </a:r>
            <a:r>
              <a:rPr lang="zh-CN" altLang="en-US" sz="2200" dirty="0"/>
              <a:t>会自动被调用而将 </a:t>
            </a:r>
            <a:r>
              <a:rPr lang="en-US" altLang="zh-CN" sz="2200" dirty="0"/>
              <a:t>CNN </a:t>
            </a:r>
            <a:r>
              <a:rPr lang="zh-CN" altLang="en-US" sz="2200" dirty="0"/>
              <a:t>部分输出的特征图保存到全局变量 </a:t>
            </a:r>
            <a:r>
              <a:rPr lang="en-US" altLang="zh-CN" sz="2200" dirty="0" err="1"/>
              <a:t>out_FM</a:t>
            </a:r>
            <a:r>
              <a:rPr lang="en-US" altLang="zh-CN" sz="2200" dirty="0"/>
              <a:t> </a:t>
            </a:r>
            <a:r>
              <a:rPr lang="zh-CN" altLang="en-US" sz="2200" dirty="0"/>
              <a:t>中。相关代码如右：</a:t>
            </a:r>
          </a:p>
        </p:txBody>
      </p:sp>
      <p:sp>
        <p:nvSpPr>
          <p:cNvPr id="8" name="文本框 7">
            <a:extLst>
              <a:ext uri="{FF2B5EF4-FFF2-40B4-BE49-F238E27FC236}">
                <a16:creationId xmlns:a16="http://schemas.microsoft.com/office/drawing/2014/main" id="{CDEACB30-D16C-8FD8-0360-715CCB18E847}"/>
              </a:ext>
            </a:extLst>
          </p:cNvPr>
          <p:cNvSpPr txBox="1"/>
          <p:nvPr/>
        </p:nvSpPr>
        <p:spPr>
          <a:xfrm>
            <a:off x="5036597" y="1748336"/>
            <a:ext cx="7155403" cy="4770537"/>
          </a:xfrm>
          <a:prstGeom prst="rect">
            <a:avLst/>
          </a:prstGeom>
          <a:noFill/>
        </p:spPr>
        <p:txBody>
          <a:bodyPr wrap="square">
            <a:spAutoFit/>
          </a:bodyPr>
          <a:lstStyle/>
          <a:p>
            <a:r>
              <a:rPr lang="en-US" altLang="zh-CN" sz="1600" dirty="0">
                <a:solidFill>
                  <a:srgbClr val="00B050"/>
                </a:solidFill>
                <a:effectLst/>
                <a:latin typeface="Times New Roman" panose="02020603050405020304" pitchFamily="18" charset="0"/>
              </a:rPr>
              <a:t>model = models.vgg16_bn(pretrained=True) #</a:t>
            </a:r>
            <a:r>
              <a:rPr lang="zh-CN" altLang="en-US" sz="1600" dirty="0">
                <a:solidFill>
                  <a:srgbClr val="00B050"/>
                </a:solidFill>
                <a:effectLst/>
                <a:latin typeface="宋体" panose="02010600030101010101" pitchFamily="2" charset="-122"/>
                <a:ea typeface="宋体" panose="02010600030101010101" pitchFamily="2" charset="-122"/>
              </a:rPr>
              <a:t>加载 </a:t>
            </a:r>
            <a:r>
              <a:rPr lang="en-US" altLang="zh-CN" sz="1600" dirty="0">
                <a:solidFill>
                  <a:srgbClr val="00B050"/>
                </a:solidFill>
                <a:effectLst/>
                <a:latin typeface="Times New Roman" panose="02020603050405020304" pitchFamily="18" charset="0"/>
              </a:rPr>
              <a:t>VGG16 </a:t>
            </a:r>
            <a:endParaRPr lang="en-US" altLang="zh-CN" sz="1600" dirty="0">
              <a:solidFill>
                <a:srgbClr val="00B050"/>
              </a:solidFill>
            </a:endParaRPr>
          </a:p>
          <a:p>
            <a:r>
              <a:rPr lang="en-US" altLang="zh-CN" sz="1600" dirty="0" err="1">
                <a:solidFill>
                  <a:srgbClr val="00B050"/>
                </a:solidFill>
                <a:effectLst/>
                <a:latin typeface="Times New Roman" panose="02020603050405020304" pitchFamily="18" charset="0"/>
              </a:rPr>
              <a:t>model.eval</a:t>
            </a:r>
            <a:r>
              <a:rPr lang="en-US" altLang="zh-CN" sz="1600" dirty="0">
                <a:solidFill>
                  <a:srgbClr val="00B050"/>
                </a:solidFill>
                <a:effectLst/>
                <a:latin typeface="Times New Roman" panose="02020603050405020304" pitchFamily="18" charset="0"/>
              </a:rPr>
              <a:t>() </a:t>
            </a:r>
            <a:endParaRPr lang="en-US" altLang="zh-CN" sz="1600" dirty="0">
              <a:solidFill>
                <a:srgbClr val="00B050"/>
              </a:solidFill>
            </a:endParaRPr>
          </a:p>
          <a:p>
            <a:r>
              <a:rPr lang="en-US" altLang="zh-CN" sz="1600" dirty="0">
                <a:solidFill>
                  <a:srgbClr val="00B050"/>
                </a:solidFill>
                <a:effectLst/>
                <a:latin typeface="Times New Roman" panose="02020603050405020304" pitchFamily="18" charset="0"/>
              </a:rPr>
              <a:t>def </a:t>
            </a:r>
            <a:r>
              <a:rPr lang="en-US" altLang="zh-CN" sz="1600" dirty="0" err="1">
                <a:solidFill>
                  <a:srgbClr val="00B050"/>
                </a:solidFill>
                <a:effectLst/>
                <a:latin typeface="Times New Roman" panose="02020603050405020304" pitchFamily="18" charset="0"/>
              </a:rPr>
              <a:t>hook_fun</a:t>
            </a:r>
            <a:r>
              <a:rPr lang="en-US" altLang="zh-CN" sz="1600" dirty="0">
                <a:solidFill>
                  <a:srgbClr val="00B050"/>
                </a:solidFill>
                <a:effectLst/>
                <a:latin typeface="Times New Roman" panose="02020603050405020304" pitchFamily="18" charset="0"/>
              </a:rPr>
              <a:t>(model, input, output): #</a:t>
            </a:r>
            <a:r>
              <a:rPr lang="zh-CN" altLang="en-US" sz="1600" dirty="0">
                <a:solidFill>
                  <a:srgbClr val="00B050"/>
                </a:solidFill>
                <a:effectLst/>
                <a:latin typeface="宋体" panose="02010600030101010101" pitchFamily="2" charset="-122"/>
                <a:ea typeface="宋体" panose="02010600030101010101" pitchFamily="2" charset="-122"/>
              </a:rPr>
              <a:t>定义前向 </a:t>
            </a:r>
            <a:r>
              <a:rPr lang="en-US" altLang="zh-CN" sz="1600" dirty="0">
                <a:solidFill>
                  <a:srgbClr val="00B050"/>
                </a:solidFill>
                <a:effectLst/>
                <a:latin typeface="Times New Roman" panose="02020603050405020304" pitchFamily="18" charset="0"/>
              </a:rPr>
              <a:t>hook </a:t>
            </a:r>
            <a:endParaRPr lang="en-US" altLang="zh-CN" sz="1600" dirty="0">
              <a:solidFill>
                <a:srgbClr val="00B050"/>
              </a:solidFill>
            </a:endParaRPr>
          </a:p>
          <a:p>
            <a:pPr lvl="1"/>
            <a:r>
              <a:rPr lang="en-US" altLang="zh-CN" sz="1600" dirty="0">
                <a:solidFill>
                  <a:srgbClr val="00B050"/>
                </a:solidFill>
                <a:effectLst/>
                <a:latin typeface="Times New Roman" panose="02020603050405020304" pitchFamily="18" charset="0"/>
              </a:rPr>
              <a:t>global </a:t>
            </a:r>
            <a:r>
              <a:rPr lang="en-US" altLang="zh-CN" sz="1600" dirty="0" err="1">
                <a:solidFill>
                  <a:srgbClr val="00B050"/>
                </a:solidFill>
                <a:effectLst/>
                <a:latin typeface="Times New Roman" panose="02020603050405020304" pitchFamily="18" charset="0"/>
              </a:rPr>
              <a:t>out_FM</a:t>
            </a:r>
            <a:r>
              <a:rPr lang="en-US" altLang="zh-CN" sz="1600" dirty="0">
                <a:solidFill>
                  <a:srgbClr val="00B050"/>
                </a:solidFill>
                <a:effectLst/>
                <a:latin typeface="Times New Roman" panose="02020603050405020304" pitchFamily="18" charset="0"/>
              </a:rPr>
              <a:t> #</a:t>
            </a:r>
            <a:r>
              <a:rPr lang="zh-CN" altLang="en-US" sz="1600" dirty="0">
                <a:solidFill>
                  <a:srgbClr val="00B050"/>
                </a:solidFill>
                <a:effectLst/>
                <a:latin typeface="宋体" panose="02010600030101010101" pitchFamily="2" charset="-122"/>
                <a:ea typeface="宋体" panose="02010600030101010101" pitchFamily="2" charset="-122"/>
              </a:rPr>
              <a:t>定义全局变量，用于存放输出的特征图 </a:t>
            </a:r>
            <a:endParaRPr lang="zh-CN" altLang="en-US" sz="1600" dirty="0">
              <a:solidFill>
                <a:srgbClr val="00B050"/>
              </a:solidFill>
            </a:endParaRPr>
          </a:p>
          <a:p>
            <a:pPr lvl="1"/>
            <a:r>
              <a:rPr lang="en-US" altLang="zh-CN" sz="1600" dirty="0" err="1">
                <a:solidFill>
                  <a:srgbClr val="00B050"/>
                </a:solidFill>
                <a:effectLst/>
                <a:latin typeface="Times New Roman" panose="02020603050405020304" pitchFamily="18" charset="0"/>
              </a:rPr>
              <a:t>out_FM</a:t>
            </a:r>
            <a:r>
              <a:rPr lang="en-US" altLang="zh-CN" sz="1600" dirty="0">
                <a:solidFill>
                  <a:srgbClr val="00B050"/>
                </a:solidFill>
                <a:effectLst/>
                <a:latin typeface="Times New Roman" panose="02020603050405020304" pitchFamily="18" charset="0"/>
              </a:rPr>
              <a:t> = output </a:t>
            </a:r>
            <a:endParaRPr lang="en-US" altLang="zh-CN" sz="1600" dirty="0">
              <a:solidFill>
                <a:srgbClr val="00B050"/>
              </a:solidFill>
            </a:endParaRPr>
          </a:p>
          <a:p>
            <a:r>
              <a:rPr lang="en-US" altLang="zh-CN" sz="1600" dirty="0">
                <a:solidFill>
                  <a:srgbClr val="00B050"/>
                </a:solidFill>
                <a:effectLst/>
                <a:latin typeface="Times New Roman" panose="02020603050405020304" pitchFamily="18" charset="0"/>
              </a:rPr>
              <a:t>	return None </a:t>
            </a:r>
            <a:endParaRPr lang="en-US" altLang="zh-CN" sz="1600" dirty="0">
              <a:solidFill>
                <a:srgbClr val="00B050"/>
              </a:solidFill>
            </a:endParaRPr>
          </a:p>
          <a:p>
            <a:r>
              <a:rPr lang="en-US" altLang="zh-CN" sz="1600" dirty="0" err="1">
                <a:solidFill>
                  <a:srgbClr val="00B050"/>
                </a:solidFill>
                <a:effectLst/>
                <a:latin typeface="Times New Roman" panose="02020603050405020304" pitchFamily="18" charset="0"/>
              </a:rPr>
              <a:t>model.avgpool.register_forward_hook</a:t>
            </a:r>
            <a:r>
              <a:rPr lang="en-US" altLang="zh-CN" sz="1600" dirty="0">
                <a:solidFill>
                  <a:srgbClr val="00B050"/>
                </a:solidFill>
                <a:effectLst/>
                <a:latin typeface="Times New Roman" panose="02020603050405020304" pitchFamily="18" charset="0"/>
              </a:rPr>
              <a:t>(</a:t>
            </a:r>
            <a:r>
              <a:rPr lang="en-US" altLang="zh-CN" sz="1600" dirty="0" err="1">
                <a:solidFill>
                  <a:srgbClr val="00B050"/>
                </a:solidFill>
                <a:effectLst/>
                <a:latin typeface="Times New Roman" panose="02020603050405020304" pitchFamily="18" charset="0"/>
              </a:rPr>
              <a:t>hook_fun</a:t>
            </a:r>
            <a:r>
              <a:rPr lang="en-US" altLang="zh-CN" sz="1600" dirty="0">
                <a:solidFill>
                  <a:srgbClr val="00B050"/>
                </a:solidFill>
                <a:effectLst/>
                <a:latin typeface="Times New Roman" panose="02020603050405020304" pitchFamily="18" charset="0"/>
              </a:rPr>
              <a:t>) #</a:t>
            </a:r>
            <a:r>
              <a:rPr lang="zh-CN" altLang="en-US" sz="1600" dirty="0">
                <a:solidFill>
                  <a:srgbClr val="00B050"/>
                </a:solidFill>
                <a:effectLst/>
                <a:latin typeface="宋体" panose="02010600030101010101" pitchFamily="2" charset="-122"/>
                <a:ea typeface="宋体" panose="02010600030101010101" pitchFamily="2" charset="-122"/>
              </a:rPr>
              <a:t>注册一个前向 </a:t>
            </a:r>
            <a:r>
              <a:rPr lang="en-US" altLang="zh-CN" sz="1600" dirty="0">
                <a:solidFill>
                  <a:srgbClr val="00B050"/>
                </a:solidFill>
                <a:effectLst/>
                <a:latin typeface="Times New Roman" panose="02020603050405020304" pitchFamily="18" charset="0"/>
              </a:rPr>
              <a:t>hook </a:t>
            </a:r>
            <a:endParaRPr lang="en-US" altLang="zh-CN" sz="1600" dirty="0">
              <a:solidFill>
                <a:srgbClr val="00B050"/>
              </a:solidFill>
            </a:endParaRPr>
          </a:p>
          <a:p>
            <a:r>
              <a:rPr lang="en-US" altLang="zh-CN" sz="1600" dirty="0" err="1">
                <a:solidFill>
                  <a:srgbClr val="00B050"/>
                </a:solidFill>
                <a:effectLst/>
                <a:latin typeface="Times New Roman" panose="02020603050405020304" pitchFamily="18" charset="0"/>
              </a:rPr>
              <a:t>tfs</a:t>
            </a:r>
            <a:r>
              <a:rPr lang="en-US" altLang="zh-CN" sz="1600" dirty="0">
                <a:solidFill>
                  <a:srgbClr val="00B050"/>
                </a:solidFill>
                <a:effectLst/>
                <a:latin typeface="Times New Roman" panose="02020603050405020304" pitchFamily="18" charset="0"/>
              </a:rPr>
              <a:t> = </a:t>
            </a:r>
            <a:r>
              <a:rPr lang="en-US" altLang="zh-CN" sz="1600" dirty="0" err="1">
                <a:solidFill>
                  <a:srgbClr val="00B050"/>
                </a:solidFill>
                <a:effectLst/>
                <a:latin typeface="Times New Roman" panose="02020603050405020304" pitchFamily="18" charset="0"/>
              </a:rPr>
              <a:t>transforms.Compose</a:t>
            </a:r>
            <a:r>
              <a:rPr lang="en-US" altLang="zh-CN" sz="1600" dirty="0">
                <a:solidFill>
                  <a:srgbClr val="00B050"/>
                </a:solidFill>
                <a:effectLst/>
                <a:latin typeface="Times New Roman" panose="02020603050405020304" pitchFamily="18" charset="0"/>
              </a:rPr>
              <a:t>([</a:t>
            </a:r>
            <a:r>
              <a:rPr lang="en-US" altLang="zh-CN" sz="1600" dirty="0" err="1">
                <a:solidFill>
                  <a:srgbClr val="00B050"/>
                </a:solidFill>
                <a:effectLst/>
                <a:latin typeface="Times New Roman" panose="02020603050405020304" pitchFamily="18" charset="0"/>
              </a:rPr>
              <a:t>transforms.Resize</a:t>
            </a:r>
            <a:r>
              <a:rPr lang="en-US" altLang="zh-CN" sz="1600" dirty="0">
                <a:solidFill>
                  <a:srgbClr val="00B050"/>
                </a:solidFill>
                <a:effectLst/>
                <a:latin typeface="Times New Roman" panose="02020603050405020304" pitchFamily="18" charset="0"/>
              </a:rPr>
              <a:t>(256), </a:t>
            </a:r>
            <a:r>
              <a:rPr lang="en-US" altLang="zh-CN" sz="1600" dirty="0" err="1">
                <a:solidFill>
                  <a:srgbClr val="00B050"/>
                </a:solidFill>
                <a:effectLst/>
                <a:latin typeface="Times New Roman" panose="02020603050405020304" pitchFamily="18" charset="0"/>
              </a:rPr>
              <a:t>transforms.CenterCrop</a:t>
            </a:r>
            <a:r>
              <a:rPr lang="en-US" altLang="zh-CN" sz="1600" dirty="0">
                <a:solidFill>
                  <a:srgbClr val="00B050"/>
                </a:solidFill>
                <a:effectLst/>
                <a:latin typeface="Times New Roman" panose="02020603050405020304" pitchFamily="18" charset="0"/>
              </a:rPr>
              <a:t>(224), </a:t>
            </a:r>
            <a:endParaRPr lang="en-US" altLang="zh-CN" sz="1600" dirty="0">
              <a:solidFill>
                <a:srgbClr val="00B050"/>
              </a:solidFill>
            </a:endParaRPr>
          </a:p>
          <a:p>
            <a:pPr lvl="5"/>
            <a:r>
              <a:rPr lang="en-US" altLang="zh-CN" sz="1600" dirty="0" err="1">
                <a:solidFill>
                  <a:srgbClr val="00B050"/>
                </a:solidFill>
                <a:effectLst/>
                <a:latin typeface="Times New Roman" panose="02020603050405020304" pitchFamily="18" charset="0"/>
              </a:rPr>
              <a:t>transforms.ToTensor</a:t>
            </a:r>
            <a:r>
              <a:rPr lang="en-US" altLang="zh-CN" sz="1600" dirty="0">
                <a:solidFill>
                  <a:srgbClr val="00B050"/>
                </a:solidFill>
                <a:effectLst/>
                <a:latin typeface="Times New Roman" panose="02020603050405020304" pitchFamily="18" charset="0"/>
              </a:rPr>
              <a:t>(), </a:t>
            </a:r>
            <a:endParaRPr lang="en-US" altLang="zh-CN" sz="1600" dirty="0">
              <a:solidFill>
                <a:srgbClr val="00B050"/>
              </a:solidFill>
            </a:endParaRPr>
          </a:p>
          <a:p>
            <a:pPr lvl="5"/>
            <a:r>
              <a:rPr lang="en-US" altLang="zh-CN" sz="1600" dirty="0" err="1">
                <a:solidFill>
                  <a:srgbClr val="00B050"/>
                </a:solidFill>
                <a:effectLst/>
                <a:latin typeface="Times New Roman" panose="02020603050405020304" pitchFamily="18" charset="0"/>
              </a:rPr>
              <a:t>transforms.Normalize</a:t>
            </a:r>
            <a:r>
              <a:rPr lang="en-US" altLang="zh-CN" sz="1600" dirty="0">
                <a:solidFill>
                  <a:srgbClr val="00B050"/>
                </a:solidFill>
                <a:effectLst/>
                <a:latin typeface="Times New Roman" panose="02020603050405020304" pitchFamily="18" charset="0"/>
              </a:rPr>
              <a:t>([0.5, 0.5, 0.5], [0.2, 0.2, 0.2])]) </a:t>
            </a:r>
            <a:endParaRPr lang="en-US" altLang="zh-CN" sz="1600" dirty="0">
              <a:solidFill>
                <a:srgbClr val="00B050"/>
              </a:solidFill>
            </a:endParaRPr>
          </a:p>
          <a:p>
            <a:r>
              <a:rPr lang="en-US" altLang="zh-CN" sz="1600" dirty="0">
                <a:solidFill>
                  <a:srgbClr val="00B050"/>
                </a:solidFill>
                <a:effectLst/>
                <a:latin typeface="Times New Roman" panose="02020603050405020304" pitchFamily="18" charset="0"/>
              </a:rPr>
              <a:t>path = r'./data/Interpretability/images' </a:t>
            </a:r>
            <a:endParaRPr lang="en-US" altLang="zh-CN" sz="1600" dirty="0">
              <a:solidFill>
                <a:srgbClr val="00B050"/>
              </a:solidFill>
            </a:endParaRPr>
          </a:p>
          <a:p>
            <a:r>
              <a:rPr lang="en-US" altLang="zh-CN" sz="1600" dirty="0">
                <a:solidFill>
                  <a:srgbClr val="00B050"/>
                </a:solidFill>
                <a:effectLst/>
                <a:latin typeface="Times New Roman" panose="02020603050405020304" pitchFamily="18" charset="0"/>
              </a:rPr>
              <a:t>name = 'both.png' </a:t>
            </a:r>
            <a:endParaRPr lang="en-US" altLang="zh-CN" sz="1600" dirty="0">
              <a:solidFill>
                <a:srgbClr val="00B050"/>
              </a:solidFill>
            </a:endParaRPr>
          </a:p>
          <a:p>
            <a:r>
              <a:rPr lang="en-US" altLang="zh-CN" sz="1600" dirty="0" err="1">
                <a:solidFill>
                  <a:srgbClr val="00B050"/>
                </a:solidFill>
                <a:effectLst/>
                <a:latin typeface="Times New Roman" panose="02020603050405020304" pitchFamily="18" charset="0"/>
              </a:rPr>
              <a:t>img_path</a:t>
            </a:r>
            <a:r>
              <a:rPr lang="en-US" altLang="zh-CN" sz="1600" dirty="0">
                <a:solidFill>
                  <a:srgbClr val="00B050"/>
                </a:solidFill>
                <a:effectLst/>
                <a:latin typeface="Times New Roman" panose="02020603050405020304" pitchFamily="18" charset="0"/>
              </a:rPr>
              <a:t> = path + '\\' + name </a:t>
            </a:r>
            <a:endParaRPr lang="en-US" altLang="zh-CN" sz="1600" dirty="0">
              <a:solidFill>
                <a:srgbClr val="00B050"/>
              </a:solidFill>
            </a:endParaRPr>
          </a:p>
          <a:p>
            <a:r>
              <a:rPr lang="en-US" altLang="zh-CN" sz="1600" dirty="0" err="1">
                <a:solidFill>
                  <a:srgbClr val="00B050"/>
                </a:solidFill>
                <a:effectLst/>
                <a:latin typeface="Times New Roman" panose="02020603050405020304" pitchFamily="18" charset="0"/>
              </a:rPr>
              <a:t>img</a:t>
            </a:r>
            <a:r>
              <a:rPr lang="en-US" altLang="zh-CN" sz="1600" dirty="0">
                <a:solidFill>
                  <a:srgbClr val="00B050"/>
                </a:solidFill>
                <a:effectLst/>
                <a:latin typeface="Times New Roman" panose="02020603050405020304" pitchFamily="18" charset="0"/>
              </a:rPr>
              <a:t> = </a:t>
            </a:r>
            <a:r>
              <a:rPr lang="en-US" altLang="zh-CN" sz="1600" dirty="0" err="1">
                <a:solidFill>
                  <a:srgbClr val="00B050"/>
                </a:solidFill>
                <a:effectLst/>
                <a:latin typeface="Times New Roman" panose="02020603050405020304" pitchFamily="18" charset="0"/>
              </a:rPr>
              <a:t>Image.open</a:t>
            </a:r>
            <a:r>
              <a:rPr lang="en-US" altLang="zh-CN" sz="1600" dirty="0">
                <a:solidFill>
                  <a:srgbClr val="00B050"/>
                </a:solidFill>
                <a:effectLst/>
                <a:latin typeface="Times New Roman" panose="02020603050405020304" pitchFamily="18" charset="0"/>
              </a:rPr>
              <a:t>(</a:t>
            </a:r>
            <a:r>
              <a:rPr lang="en-US" altLang="zh-CN" sz="1600" dirty="0" err="1">
                <a:solidFill>
                  <a:srgbClr val="00B050"/>
                </a:solidFill>
                <a:effectLst/>
                <a:latin typeface="Times New Roman" panose="02020603050405020304" pitchFamily="18" charset="0"/>
              </a:rPr>
              <a:t>img_path</a:t>
            </a:r>
            <a:r>
              <a:rPr lang="en-US" altLang="zh-CN" sz="1600" dirty="0">
                <a:solidFill>
                  <a:srgbClr val="00B050"/>
                </a:solidFill>
                <a:effectLst/>
                <a:latin typeface="Times New Roman" panose="02020603050405020304" pitchFamily="18" charset="0"/>
              </a:rPr>
              <a:t>).convert('RGB') #</a:t>
            </a:r>
            <a:r>
              <a:rPr lang="zh-CN" altLang="en-US" sz="1600" dirty="0">
                <a:solidFill>
                  <a:srgbClr val="00B050"/>
                </a:solidFill>
                <a:effectLst/>
                <a:latin typeface="宋体" panose="02010600030101010101" pitchFamily="2" charset="-122"/>
                <a:ea typeface="宋体" panose="02010600030101010101" pitchFamily="2" charset="-122"/>
              </a:rPr>
              <a:t>打开图片并转换为 </a:t>
            </a:r>
            <a:r>
              <a:rPr lang="en-US" altLang="zh-CN" sz="1600" dirty="0">
                <a:solidFill>
                  <a:srgbClr val="00B050"/>
                </a:solidFill>
                <a:effectLst/>
                <a:latin typeface="Times New Roman" panose="02020603050405020304" pitchFamily="18" charset="0"/>
              </a:rPr>
              <a:t>RGB </a:t>
            </a:r>
            <a:r>
              <a:rPr lang="zh-CN" altLang="en-US" sz="1600" dirty="0">
                <a:solidFill>
                  <a:srgbClr val="00B050"/>
                </a:solidFill>
                <a:effectLst/>
                <a:latin typeface="宋体" panose="02010600030101010101" pitchFamily="2" charset="-122"/>
                <a:ea typeface="宋体" panose="02010600030101010101" pitchFamily="2" charset="-122"/>
              </a:rPr>
              <a:t>模型 </a:t>
            </a:r>
            <a:endParaRPr lang="zh-CN" altLang="en-US" sz="1600" dirty="0">
              <a:solidFill>
                <a:srgbClr val="00B050"/>
              </a:solidFill>
            </a:endParaRPr>
          </a:p>
          <a:p>
            <a:r>
              <a:rPr lang="en-US" altLang="zh-CN" sz="1600" dirty="0" err="1">
                <a:solidFill>
                  <a:srgbClr val="00B050"/>
                </a:solidFill>
                <a:effectLst/>
                <a:latin typeface="Times New Roman" panose="02020603050405020304" pitchFamily="18" charset="0"/>
              </a:rPr>
              <a:t>origin_img</a:t>
            </a:r>
            <a:r>
              <a:rPr lang="en-US" altLang="zh-CN" sz="1600" dirty="0">
                <a:solidFill>
                  <a:srgbClr val="00B050"/>
                </a:solidFill>
                <a:effectLst/>
                <a:latin typeface="Times New Roman" panose="02020603050405020304" pitchFamily="18" charset="0"/>
              </a:rPr>
              <a:t> = </a:t>
            </a:r>
            <a:r>
              <a:rPr lang="en-US" altLang="zh-CN" sz="1600" dirty="0" err="1">
                <a:solidFill>
                  <a:srgbClr val="00B050"/>
                </a:solidFill>
                <a:effectLst/>
                <a:latin typeface="Times New Roman" panose="02020603050405020304" pitchFamily="18" charset="0"/>
              </a:rPr>
              <a:t>img</a:t>
            </a:r>
            <a:r>
              <a:rPr lang="en-US" altLang="zh-CN" sz="1600" dirty="0">
                <a:solidFill>
                  <a:srgbClr val="00B050"/>
                </a:solidFill>
                <a:effectLst/>
                <a:latin typeface="Times New Roman" panose="02020603050405020304" pitchFamily="18" charset="0"/>
              </a:rPr>
              <a:t> #</a:t>
            </a:r>
            <a:r>
              <a:rPr lang="zh-CN" altLang="en-US" sz="1600" dirty="0">
                <a:solidFill>
                  <a:srgbClr val="00B050"/>
                </a:solidFill>
                <a:effectLst/>
                <a:latin typeface="宋体" panose="02010600030101010101" pitchFamily="2" charset="-122"/>
                <a:ea typeface="宋体" panose="02010600030101010101" pitchFamily="2" charset="-122"/>
              </a:rPr>
              <a:t>保存原图 </a:t>
            </a:r>
            <a:endParaRPr lang="zh-CN" altLang="en-US" sz="1600" dirty="0">
              <a:solidFill>
                <a:srgbClr val="00B050"/>
              </a:solidFill>
            </a:endParaRPr>
          </a:p>
          <a:p>
            <a:r>
              <a:rPr lang="en-US" altLang="zh-CN" sz="1600" dirty="0" err="1">
                <a:solidFill>
                  <a:srgbClr val="00B050"/>
                </a:solidFill>
                <a:effectLst/>
                <a:latin typeface="Times New Roman" panose="02020603050405020304" pitchFamily="18" charset="0"/>
              </a:rPr>
              <a:t>img</a:t>
            </a:r>
            <a:r>
              <a:rPr lang="en-US" altLang="zh-CN" sz="1600" dirty="0">
                <a:solidFill>
                  <a:srgbClr val="00B050"/>
                </a:solidFill>
                <a:effectLst/>
                <a:latin typeface="Times New Roman" panose="02020603050405020304" pitchFamily="18" charset="0"/>
              </a:rPr>
              <a:t> = </a:t>
            </a:r>
            <a:r>
              <a:rPr lang="en-US" altLang="zh-CN" sz="1600" dirty="0" err="1">
                <a:solidFill>
                  <a:srgbClr val="00B050"/>
                </a:solidFill>
                <a:effectLst/>
                <a:latin typeface="Times New Roman" panose="02020603050405020304" pitchFamily="18" charset="0"/>
              </a:rPr>
              <a:t>tfs</a:t>
            </a:r>
            <a:r>
              <a:rPr lang="en-US" altLang="zh-CN" sz="1600" dirty="0">
                <a:solidFill>
                  <a:srgbClr val="00B050"/>
                </a:solidFill>
                <a:effectLst/>
                <a:latin typeface="Times New Roman" panose="02020603050405020304" pitchFamily="18" charset="0"/>
              </a:rPr>
              <a:t>(</a:t>
            </a:r>
            <a:r>
              <a:rPr lang="en-US" altLang="zh-CN" sz="1600" dirty="0" err="1">
                <a:solidFill>
                  <a:srgbClr val="00B050"/>
                </a:solidFill>
                <a:effectLst/>
                <a:latin typeface="Times New Roman" panose="02020603050405020304" pitchFamily="18" charset="0"/>
              </a:rPr>
              <a:t>img</a:t>
            </a:r>
            <a:r>
              <a:rPr lang="en-US" altLang="zh-CN" sz="1600" dirty="0">
                <a:solidFill>
                  <a:srgbClr val="00B050"/>
                </a:solidFill>
                <a:effectLst/>
                <a:latin typeface="Times New Roman" panose="02020603050405020304" pitchFamily="18" charset="0"/>
              </a:rPr>
              <a:t>) #</a:t>
            </a:r>
            <a:r>
              <a:rPr lang="zh-CN" altLang="en-US" sz="1600" dirty="0">
                <a:solidFill>
                  <a:srgbClr val="00B050"/>
                </a:solidFill>
                <a:effectLst/>
                <a:latin typeface="宋体" panose="02010600030101010101" pitchFamily="2" charset="-122"/>
                <a:ea typeface="宋体" panose="02010600030101010101" pitchFamily="2" charset="-122"/>
              </a:rPr>
              <a:t>转化为张量 </a:t>
            </a:r>
            <a:endParaRPr lang="zh-CN" altLang="en-US" sz="1600" dirty="0">
              <a:solidFill>
                <a:srgbClr val="00B050"/>
              </a:solidFill>
            </a:endParaRPr>
          </a:p>
          <a:p>
            <a:r>
              <a:rPr lang="en-US" altLang="zh-CN" sz="1600" dirty="0" err="1">
                <a:solidFill>
                  <a:srgbClr val="00B050"/>
                </a:solidFill>
                <a:effectLst/>
                <a:latin typeface="Times New Roman" panose="02020603050405020304" pitchFamily="18" charset="0"/>
              </a:rPr>
              <a:t>img</a:t>
            </a:r>
            <a:r>
              <a:rPr lang="en-US" altLang="zh-CN" sz="1600" dirty="0">
                <a:solidFill>
                  <a:srgbClr val="00B050"/>
                </a:solidFill>
                <a:effectLst/>
                <a:latin typeface="Times New Roman" panose="02020603050405020304" pitchFamily="18" charset="0"/>
              </a:rPr>
              <a:t> = </a:t>
            </a:r>
            <a:r>
              <a:rPr lang="en-US" altLang="zh-CN" sz="1600" dirty="0" err="1">
                <a:solidFill>
                  <a:srgbClr val="00B050"/>
                </a:solidFill>
                <a:effectLst/>
                <a:latin typeface="Times New Roman" panose="02020603050405020304" pitchFamily="18" charset="0"/>
              </a:rPr>
              <a:t>torch.unsqueeze</a:t>
            </a:r>
            <a:r>
              <a:rPr lang="en-US" altLang="zh-CN" sz="1600" dirty="0">
                <a:solidFill>
                  <a:srgbClr val="00B050"/>
                </a:solidFill>
                <a:effectLst/>
                <a:latin typeface="Times New Roman" panose="02020603050405020304" pitchFamily="18" charset="0"/>
              </a:rPr>
              <a:t>(</a:t>
            </a:r>
            <a:r>
              <a:rPr lang="en-US" altLang="zh-CN" sz="1600" dirty="0" err="1">
                <a:solidFill>
                  <a:srgbClr val="00B050"/>
                </a:solidFill>
                <a:effectLst/>
                <a:latin typeface="Times New Roman" panose="02020603050405020304" pitchFamily="18" charset="0"/>
              </a:rPr>
              <a:t>img</a:t>
            </a:r>
            <a:r>
              <a:rPr lang="en-US" altLang="zh-CN" sz="1600" dirty="0">
                <a:solidFill>
                  <a:srgbClr val="00B050"/>
                </a:solidFill>
                <a:effectLst/>
                <a:latin typeface="Times New Roman" panose="02020603050405020304" pitchFamily="18" charset="0"/>
              </a:rPr>
              <a:t>, 0) #</a:t>
            </a:r>
            <a:r>
              <a:rPr lang="zh-CN" altLang="en-US" sz="1600" dirty="0">
                <a:solidFill>
                  <a:srgbClr val="00B050"/>
                </a:solidFill>
                <a:effectLst/>
                <a:latin typeface="宋体" panose="02010600030101010101" pitchFamily="2" charset="-122"/>
                <a:ea typeface="宋体" panose="02010600030101010101" pitchFamily="2" charset="-122"/>
              </a:rPr>
              <a:t>增加 </a:t>
            </a:r>
            <a:r>
              <a:rPr lang="en-US" altLang="zh-CN" sz="1600" dirty="0">
                <a:solidFill>
                  <a:srgbClr val="00B050"/>
                </a:solidFill>
                <a:effectLst/>
                <a:latin typeface="Times New Roman" panose="02020603050405020304" pitchFamily="18" charset="0"/>
              </a:rPr>
              <a:t>batch </a:t>
            </a:r>
            <a:r>
              <a:rPr lang="zh-CN" altLang="en-US" sz="1600" dirty="0">
                <a:solidFill>
                  <a:srgbClr val="00B050"/>
                </a:solidFill>
                <a:effectLst/>
                <a:latin typeface="宋体" panose="02010600030101010101" pitchFamily="2" charset="-122"/>
                <a:ea typeface="宋体" panose="02010600030101010101" pitchFamily="2" charset="-122"/>
              </a:rPr>
              <a:t>维度 </a:t>
            </a:r>
            <a:endParaRPr lang="zh-CN" altLang="en-US" sz="1600" dirty="0">
              <a:solidFill>
                <a:srgbClr val="00B050"/>
              </a:solidFill>
            </a:endParaRPr>
          </a:p>
          <a:p>
            <a:r>
              <a:rPr lang="en-US" altLang="zh-CN" sz="1600" dirty="0">
                <a:solidFill>
                  <a:srgbClr val="00B050"/>
                </a:solidFill>
                <a:effectLst/>
                <a:latin typeface="Times New Roman" panose="02020603050405020304" pitchFamily="18" charset="0"/>
              </a:rPr>
              <a:t>out = model(</a:t>
            </a:r>
            <a:r>
              <a:rPr lang="en-US" altLang="zh-CN" sz="1600" dirty="0" err="1">
                <a:solidFill>
                  <a:srgbClr val="00B050"/>
                </a:solidFill>
                <a:effectLst/>
                <a:latin typeface="Times New Roman" panose="02020603050405020304" pitchFamily="18" charset="0"/>
              </a:rPr>
              <a:t>img</a:t>
            </a:r>
            <a:r>
              <a:rPr lang="en-US" altLang="zh-CN" sz="1600" dirty="0">
                <a:solidFill>
                  <a:srgbClr val="00B050"/>
                </a:solidFill>
                <a:effectLst/>
                <a:latin typeface="Times New Roman" panose="02020603050405020304" pitchFamily="18" charset="0"/>
              </a:rPr>
              <a:t>) #</a:t>
            </a:r>
            <a:r>
              <a:rPr lang="zh-CN" altLang="en-US" sz="1600" dirty="0">
                <a:solidFill>
                  <a:srgbClr val="00B050"/>
                </a:solidFill>
                <a:effectLst/>
                <a:latin typeface="宋体" panose="02010600030101010101" pitchFamily="2" charset="-122"/>
                <a:ea typeface="宋体" panose="02010600030101010101" pitchFamily="2" charset="-122"/>
              </a:rPr>
              <a:t>执行该语句后，</a:t>
            </a:r>
            <a:r>
              <a:rPr lang="en-US" altLang="zh-CN" sz="1600" dirty="0" err="1">
                <a:solidFill>
                  <a:srgbClr val="00B050"/>
                </a:solidFill>
                <a:effectLst/>
                <a:latin typeface="Times New Roman" panose="02020603050405020304" pitchFamily="18" charset="0"/>
              </a:rPr>
              <a:t>out_FM</a:t>
            </a:r>
            <a:r>
              <a:rPr lang="en-US" altLang="zh-CN" sz="1600" dirty="0">
                <a:solidFill>
                  <a:srgbClr val="00B050"/>
                </a:solidFill>
                <a:effectLst/>
                <a:latin typeface="Times New Roman" panose="02020603050405020304" pitchFamily="18" charset="0"/>
              </a:rPr>
              <a:t> </a:t>
            </a:r>
            <a:r>
              <a:rPr lang="zh-CN" altLang="en-US" sz="1600" dirty="0">
                <a:solidFill>
                  <a:srgbClr val="00B050"/>
                </a:solidFill>
                <a:effectLst/>
                <a:latin typeface="宋体" panose="02010600030101010101" pitchFamily="2" charset="-122"/>
                <a:ea typeface="宋体" panose="02010600030101010101" pitchFamily="2" charset="-122"/>
              </a:rPr>
              <a:t>才产生 </a:t>
            </a:r>
            <a:endParaRPr lang="zh-CN" altLang="en-US" sz="1600" dirty="0">
              <a:solidFill>
                <a:srgbClr val="00B050"/>
              </a:solidFill>
            </a:endParaRPr>
          </a:p>
          <a:p>
            <a:r>
              <a:rPr lang="en-US" altLang="zh-CN" sz="1600" dirty="0" err="1">
                <a:solidFill>
                  <a:srgbClr val="00B050"/>
                </a:solidFill>
                <a:effectLst/>
                <a:latin typeface="Times New Roman" panose="02020603050405020304" pitchFamily="18" charset="0"/>
              </a:rPr>
              <a:t>pre_y</a:t>
            </a:r>
            <a:r>
              <a:rPr lang="en-US" altLang="zh-CN" sz="1600" dirty="0">
                <a:solidFill>
                  <a:srgbClr val="00B050"/>
                </a:solidFill>
                <a:effectLst/>
                <a:latin typeface="Times New Roman" panose="02020603050405020304" pitchFamily="18" charset="0"/>
              </a:rPr>
              <a:t> = </a:t>
            </a:r>
            <a:r>
              <a:rPr lang="en-US" altLang="zh-CN" sz="1600" dirty="0" err="1">
                <a:solidFill>
                  <a:srgbClr val="00B050"/>
                </a:solidFill>
                <a:effectLst/>
                <a:latin typeface="Times New Roman" panose="02020603050405020304" pitchFamily="18" charset="0"/>
              </a:rPr>
              <a:t>torch.argmax</a:t>
            </a:r>
            <a:r>
              <a:rPr lang="en-US" altLang="zh-CN" sz="1600" dirty="0">
                <a:solidFill>
                  <a:srgbClr val="00B050"/>
                </a:solidFill>
                <a:effectLst/>
                <a:latin typeface="Times New Roman" panose="02020603050405020304" pitchFamily="18" charset="0"/>
              </a:rPr>
              <a:t>(out).item() #</a:t>
            </a:r>
            <a:r>
              <a:rPr lang="zh-CN" altLang="en-US" sz="1600" dirty="0">
                <a:solidFill>
                  <a:srgbClr val="00B050"/>
                </a:solidFill>
                <a:effectLst/>
                <a:latin typeface="宋体" panose="02010600030101010101" pitchFamily="2" charset="-122"/>
                <a:ea typeface="宋体" panose="02010600030101010101" pitchFamily="2" charset="-122"/>
              </a:rPr>
              <a:t>预测类别</a:t>
            </a:r>
            <a:endParaRPr lang="zh-CN" altLang="en-US" sz="1600" dirty="0">
              <a:solidFill>
                <a:srgbClr val="00B050"/>
              </a:solidFill>
            </a:endParaRPr>
          </a:p>
        </p:txBody>
      </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6265"/>
          </a:xfrm>
          <a:prstGeom prst="rect">
            <a:avLst/>
          </a:prstGeom>
          <a:noFill/>
          <a:ln>
            <a:noFill/>
          </a:ln>
        </p:spPr>
        <p:txBody>
          <a:bodyPr wrap="square" lIns="105031" tIns="52515" rIns="105031" bIns="52515">
            <a:spAutoFit/>
          </a:bodyPr>
          <a:lstStyle/>
          <a:p>
            <a:pPr algn="l" defTabSz="1130935">
              <a:spcBef>
                <a:spcPct val="20000"/>
              </a:spcBef>
              <a:buClrTx/>
              <a:buSzTx/>
              <a:buFontTx/>
            </a:pPr>
            <a:r>
              <a:rPr lang="en-US" altLang="zh-CN" sz="3200" b="1" dirty="0">
                <a:solidFill>
                  <a:prstClr val="white"/>
                </a:solidFill>
                <a:latin typeface="微软雅黑" panose="020B0503020204020204" pitchFamily="34" charset="-122"/>
                <a:ea typeface="微软雅黑" panose="020B0503020204020204" pitchFamily="34" charset="-122"/>
              </a:rPr>
              <a:t>9.2 CNN </a:t>
            </a:r>
            <a:r>
              <a:rPr lang="zh-CN" altLang="en-US" sz="3200" b="1" dirty="0">
                <a:solidFill>
                  <a:prstClr val="white"/>
                </a:solidFill>
                <a:latin typeface="微软雅黑" panose="020B0503020204020204" pitchFamily="34" charset="-122"/>
                <a:ea typeface="微软雅黑" panose="020B0503020204020204" pitchFamily="34" charset="-122"/>
              </a:rPr>
              <a:t>模型决策原因的可视化方法</a:t>
            </a:r>
            <a:endParaRPr lang="en-US" altLang="zh-CN" sz="3200" b="1" dirty="0">
              <a:solidFill>
                <a:prstClr val="white"/>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335806" y="1251750"/>
            <a:ext cx="11373594" cy="523220"/>
          </a:xfrm>
          <a:prstGeom prst="rect">
            <a:avLst/>
          </a:prstGeom>
          <a:noFill/>
        </p:spPr>
        <p:txBody>
          <a:bodyPr wrap="square" rtlCol="0">
            <a:spAutoFit/>
          </a:bodyPr>
          <a:lstStyle/>
          <a:p>
            <a:r>
              <a:rPr lang="en-US" altLang="zh-CN" sz="2800" b="1" dirty="0">
                <a:solidFill>
                  <a:srgbClr val="C00000"/>
                </a:solidFill>
              </a:rPr>
              <a:t>9.2.2  </a:t>
            </a:r>
            <a:r>
              <a:rPr lang="zh-CN" altLang="en-US" sz="2800" b="1" dirty="0">
                <a:solidFill>
                  <a:srgbClr val="C00000"/>
                </a:solidFill>
              </a:rPr>
              <a:t>基于梯度的类激活图（</a:t>
            </a:r>
            <a:r>
              <a:rPr lang="en-US" altLang="zh-CN" sz="2800" b="1" dirty="0">
                <a:solidFill>
                  <a:srgbClr val="C00000"/>
                </a:solidFill>
              </a:rPr>
              <a:t>CAM</a:t>
            </a:r>
            <a:r>
              <a:rPr lang="zh-CN" altLang="en-US" sz="2800" b="1" dirty="0">
                <a:solidFill>
                  <a:srgbClr val="C00000"/>
                </a:solidFill>
              </a:rPr>
              <a:t>）</a:t>
            </a:r>
            <a:endParaRPr lang="zh-CN" altLang="zh-CN" sz="2800" b="1" dirty="0">
              <a:solidFill>
                <a:srgbClr val="C00000"/>
              </a:solidFill>
            </a:endParaRPr>
          </a:p>
        </p:txBody>
      </p:sp>
      <p:sp>
        <p:nvSpPr>
          <p:cNvPr id="3" name="文本框 2"/>
          <p:cNvSpPr txBox="1"/>
          <p:nvPr/>
        </p:nvSpPr>
        <p:spPr>
          <a:xfrm>
            <a:off x="486052" y="1875515"/>
            <a:ext cx="11223348" cy="430887"/>
          </a:xfrm>
          <a:prstGeom prst="rect">
            <a:avLst/>
          </a:prstGeom>
          <a:noFill/>
        </p:spPr>
        <p:txBody>
          <a:bodyPr wrap="square">
            <a:spAutoFit/>
          </a:bodyPr>
          <a:lstStyle/>
          <a:p>
            <a:r>
              <a:rPr lang="zh-CN" altLang="en-US" sz="2200" dirty="0"/>
              <a:t>（</a:t>
            </a:r>
            <a:r>
              <a:rPr lang="en-US" altLang="zh-CN" sz="2200" dirty="0"/>
              <a:t>2</a:t>
            </a:r>
            <a:r>
              <a:rPr lang="zh-CN" altLang="en-US" sz="2200" dirty="0"/>
              <a:t>）定义一个后向 </a:t>
            </a:r>
            <a:r>
              <a:rPr lang="en-US" altLang="zh-CN" sz="2200" dirty="0"/>
              <a:t>hook</a:t>
            </a:r>
            <a:r>
              <a:rPr lang="zh-CN" altLang="en-US" sz="2200" dirty="0"/>
              <a:t>，并将之注册到上述代码执行后产生特征图 </a:t>
            </a:r>
            <a:r>
              <a:rPr lang="en-US" altLang="zh-CN" sz="2200" dirty="0" err="1"/>
              <a:t>out_FM</a:t>
            </a:r>
            <a:r>
              <a:rPr lang="en-US" altLang="zh-CN" sz="2200" dirty="0"/>
              <a:t> </a:t>
            </a:r>
            <a:r>
              <a:rPr lang="zh-CN" altLang="en-US" sz="2200" dirty="0"/>
              <a:t>上。代码如下：</a:t>
            </a:r>
          </a:p>
        </p:txBody>
      </p:sp>
      <p:sp>
        <p:nvSpPr>
          <p:cNvPr id="7" name="文本框 6"/>
          <p:cNvSpPr txBox="1"/>
          <p:nvPr/>
        </p:nvSpPr>
        <p:spPr>
          <a:xfrm>
            <a:off x="929935" y="4409438"/>
            <a:ext cx="10273683" cy="1107996"/>
          </a:xfrm>
          <a:prstGeom prst="rect">
            <a:avLst/>
          </a:prstGeom>
          <a:noFill/>
        </p:spPr>
        <p:txBody>
          <a:bodyPr wrap="square">
            <a:spAutoFit/>
          </a:bodyPr>
          <a:lstStyle/>
          <a:p>
            <a:r>
              <a:rPr lang="zh-CN" altLang="en-US" sz="2200" dirty="0"/>
              <a:t>注意，</a:t>
            </a:r>
            <a:r>
              <a:rPr lang="en-US" altLang="zh-CN" sz="2200" dirty="0" err="1"/>
              <a:t>register_hook</a:t>
            </a:r>
            <a:r>
              <a:rPr lang="en-US" altLang="zh-CN" sz="2200" dirty="0"/>
              <a:t>()</a:t>
            </a:r>
            <a:r>
              <a:rPr lang="zh-CN" altLang="en-US" sz="2200" dirty="0"/>
              <a:t>函数用于对张量注册一个反向 </a:t>
            </a:r>
            <a:r>
              <a:rPr lang="en-US" altLang="zh-CN" sz="2200" dirty="0"/>
              <a:t>hook</a:t>
            </a:r>
            <a:r>
              <a:rPr lang="zh-CN" altLang="en-US" sz="2200" dirty="0"/>
              <a:t>，而</a:t>
            </a:r>
            <a:r>
              <a:rPr lang="en-US" altLang="zh-CN" sz="2200" dirty="0" err="1"/>
              <a:t>register_forward_hook</a:t>
            </a:r>
            <a:r>
              <a:rPr lang="en-US" altLang="zh-CN" sz="2200" dirty="0"/>
              <a:t>()</a:t>
            </a:r>
            <a:r>
              <a:rPr lang="zh-CN" altLang="en-US" sz="2200" dirty="0"/>
              <a:t>函数是用于对一个网络层注册一个前向 </a:t>
            </a:r>
            <a:r>
              <a:rPr lang="en-US" altLang="zh-CN" sz="2200" dirty="0"/>
              <a:t>hook</a:t>
            </a:r>
            <a:r>
              <a:rPr lang="zh-CN" altLang="en-US" sz="2200" dirty="0"/>
              <a:t>。这也是它们在运用对象上的重要区别。</a:t>
            </a:r>
          </a:p>
        </p:txBody>
      </p:sp>
      <p:sp>
        <p:nvSpPr>
          <p:cNvPr id="5" name="文本框 4">
            <a:extLst>
              <a:ext uri="{FF2B5EF4-FFF2-40B4-BE49-F238E27FC236}">
                <a16:creationId xmlns:a16="http://schemas.microsoft.com/office/drawing/2014/main" id="{7E6FFFF1-2CEE-5C30-8264-BBFDF87247F6}"/>
              </a:ext>
            </a:extLst>
          </p:cNvPr>
          <p:cNvSpPr txBox="1"/>
          <p:nvPr/>
        </p:nvSpPr>
        <p:spPr>
          <a:xfrm>
            <a:off x="929935" y="2551343"/>
            <a:ext cx="8072022" cy="1477328"/>
          </a:xfrm>
          <a:prstGeom prst="rect">
            <a:avLst/>
          </a:prstGeom>
          <a:noFill/>
        </p:spPr>
        <p:txBody>
          <a:bodyPr wrap="square">
            <a:spAutoFit/>
          </a:bodyPr>
          <a:lstStyle/>
          <a:p>
            <a:r>
              <a:rPr lang="en-US" altLang="zh-CN" sz="1800" dirty="0">
                <a:solidFill>
                  <a:srgbClr val="00B050"/>
                </a:solidFill>
                <a:effectLst/>
                <a:latin typeface="Times New Roman" panose="02020603050405020304" pitchFamily="18" charset="0"/>
              </a:rPr>
              <a:t>def </a:t>
            </a:r>
            <a:r>
              <a:rPr lang="en-US" altLang="zh-CN" sz="1800" dirty="0" err="1">
                <a:solidFill>
                  <a:srgbClr val="00B050"/>
                </a:solidFill>
                <a:effectLst/>
                <a:latin typeface="Times New Roman" panose="02020603050405020304" pitchFamily="18" charset="0"/>
              </a:rPr>
              <a:t>grad_hook</a:t>
            </a:r>
            <a:r>
              <a:rPr lang="en-US" altLang="zh-CN" sz="1800" dirty="0">
                <a:solidFill>
                  <a:srgbClr val="00B050"/>
                </a:solidFill>
                <a:effectLst/>
                <a:latin typeface="Times New Roman" panose="02020603050405020304" pitchFamily="18" charset="0"/>
              </a:rPr>
              <a:t>(grad): #</a:t>
            </a:r>
            <a:r>
              <a:rPr lang="zh-CN" altLang="en-US" sz="1800" dirty="0">
                <a:solidFill>
                  <a:srgbClr val="00B050"/>
                </a:solidFill>
                <a:effectLst/>
                <a:latin typeface="宋体" panose="02010600030101010101" pitchFamily="2" charset="-122"/>
                <a:ea typeface="宋体" panose="02010600030101010101" pitchFamily="2" charset="-122"/>
              </a:rPr>
              <a:t>定义一个后向 </a:t>
            </a:r>
            <a:r>
              <a:rPr lang="en-US" altLang="zh-CN" sz="1800" dirty="0">
                <a:solidFill>
                  <a:srgbClr val="00B050"/>
                </a:solidFill>
                <a:effectLst/>
                <a:latin typeface="Times New Roman" panose="02020603050405020304" pitchFamily="18" charset="0"/>
              </a:rPr>
              <a:t>hook </a:t>
            </a:r>
            <a:endParaRPr lang="en-US" altLang="zh-CN" dirty="0">
              <a:solidFill>
                <a:srgbClr val="00B050"/>
              </a:solidFill>
            </a:endParaRPr>
          </a:p>
          <a:p>
            <a:pPr lvl="1"/>
            <a:r>
              <a:rPr lang="en-US" altLang="zh-CN" dirty="0">
                <a:solidFill>
                  <a:srgbClr val="00B050"/>
                </a:solidFill>
                <a:effectLst/>
                <a:latin typeface="Times New Roman" panose="02020603050405020304" pitchFamily="18" charset="0"/>
              </a:rPr>
              <a:t>global </a:t>
            </a:r>
            <a:r>
              <a:rPr lang="en-US" altLang="zh-CN" dirty="0" err="1">
                <a:solidFill>
                  <a:srgbClr val="00B050"/>
                </a:solidFill>
                <a:effectLst/>
                <a:latin typeface="Times New Roman" panose="02020603050405020304" pitchFamily="18" charset="0"/>
              </a:rPr>
              <a:t>temp_grad</a:t>
            </a:r>
            <a:r>
              <a:rPr lang="en-US" altLang="zh-CN" dirty="0">
                <a:solidFill>
                  <a:srgbClr val="00B050"/>
                </a:solidFill>
                <a:effectLst/>
                <a:latin typeface="Times New Roman" panose="02020603050405020304" pitchFamily="18" charset="0"/>
              </a:rPr>
              <a:t> #</a:t>
            </a:r>
            <a:r>
              <a:rPr lang="zh-CN" altLang="en-US" dirty="0">
                <a:solidFill>
                  <a:srgbClr val="00B050"/>
                </a:solidFill>
                <a:effectLst/>
                <a:latin typeface="宋体" panose="02010600030101010101" pitchFamily="2" charset="-122"/>
                <a:ea typeface="宋体" panose="02010600030101010101" pitchFamily="2" charset="-122"/>
              </a:rPr>
              <a:t>定义全局变量，用于存放梯度 </a:t>
            </a:r>
            <a:endParaRPr lang="zh-CN" altLang="en-US" dirty="0">
              <a:solidFill>
                <a:srgbClr val="00B050"/>
              </a:solidFill>
            </a:endParaRPr>
          </a:p>
          <a:p>
            <a:pPr lvl="1"/>
            <a:r>
              <a:rPr lang="en-US" altLang="zh-CN" dirty="0" err="1">
                <a:solidFill>
                  <a:srgbClr val="00B050"/>
                </a:solidFill>
                <a:effectLst/>
                <a:latin typeface="Times New Roman" panose="02020603050405020304" pitchFamily="18" charset="0"/>
              </a:rPr>
              <a:t>temp_grad</a:t>
            </a:r>
            <a:r>
              <a:rPr lang="en-US" altLang="zh-CN" dirty="0">
                <a:solidFill>
                  <a:srgbClr val="00B050"/>
                </a:solidFill>
                <a:effectLst/>
                <a:latin typeface="Times New Roman" panose="02020603050405020304" pitchFamily="18" charset="0"/>
              </a:rPr>
              <a:t> = grad </a:t>
            </a:r>
            <a:endParaRPr lang="en-US" altLang="zh-CN" dirty="0">
              <a:solidFill>
                <a:srgbClr val="00B050"/>
              </a:solidFill>
            </a:endParaRPr>
          </a:p>
          <a:p>
            <a:pPr lvl="1"/>
            <a:r>
              <a:rPr lang="en-US" altLang="zh-CN" dirty="0">
                <a:solidFill>
                  <a:srgbClr val="00B050"/>
                </a:solidFill>
                <a:effectLst/>
                <a:latin typeface="Times New Roman" panose="02020603050405020304" pitchFamily="18" charset="0"/>
              </a:rPr>
              <a:t>return None </a:t>
            </a:r>
            <a:endParaRPr lang="en-US" altLang="zh-CN" dirty="0">
              <a:solidFill>
                <a:srgbClr val="00B050"/>
              </a:solidFill>
            </a:endParaRPr>
          </a:p>
          <a:p>
            <a:r>
              <a:rPr lang="en-US" altLang="zh-CN" sz="1800" dirty="0" err="1">
                <a:solidFill>
                  <a:srgbClr val="00B050"/>
                </a:solidFill>
                <a:effectLst/>
                <a:latin typeface="Times New Roman" panose="02020603050405020304" pitchFamily="18" charset="0"/>
              </a:rPr>
              <a:t>out_FM.register_hook</a:t>
            </a:r>
            <a:r>
              <a:rPr lang="en-US" altLang="zh-CN" sz="1800" dirty="0">
                <a:solidFill>
                  <a:srgbClr val="00B050"/>
                </a:solidFill>
                <a:effectLst/>
                <a:latin typeface="Times New Roman" panose="02020603050405020304" pitchFamily="18" charset="0"/>
              </a:rPr>
              <a:t>(</a:t>
            </a:r>
            <a:r>
              <a:rPr lang="en-US" altLang="zh-CN" sz="1800" dirty="0" err="1">
                <a:solidFill>
                  <a:srgbClr val="00B050"/>
                </a:solidFill>
                <a:effectLst/>
                <a:latin typeface="Times New Roman" panose="02020603050405020304" pitchFamily="18" charset="0"/>
              </a:rPr>
              <a:t>grad_hook</a:t>
            </a:r>
            <a:r>
              <a:rPr lang="en-US" altLang="zh-CN" sz="1800" dirty="0">
                <a:solidFill>
                  <a:srgbClr val="00B050"/>
                </a:solidFill>
                <a:effectLst/>
                <a:latin typeface="Times New Roman" panose="02020603050405020304" pitchFamily="18" charset="0"/>
              </a:rPr>
              <a:t>) #</a:t>
            </a:r>
            <a:r>
              <a:rPr lang="zh-CN" altLang="en-US" sz="1800" dirty="0">
                <a:solidFill>
                  <a:srgbClr val="00B050"/>
                </a:solidFill>
                <a:effectLst/>
                <a:latin typeface="宋体" panose="02010600030101010101" pitchFamily="2" charset="-122"/>
                <a:ea typeface="宋体" panose="02010600030101010101" pitchFamily="2" charset="-122"/>
              </a:rPr>
              <a:t>对 </a:t>
            </a:r>
            <a:r>
              <a:rPr lang="en-US" altLang="zh-CN" sz="1800" dirty="0" err="1">
                <a:solidFill>
                  <a:srgbClr val="00B050"/>
                </a:solidFill>
                <a:effectLst/>
                <a:latin typeface="Times New Roman" panose="02020603050405020304" pitchFamily="18" charset="0"/>
              </a:rPr>
              <a:t>out_FM</a:t>
            </a:r>
            <a:r>
              <a:rPr lang="en-US" altLang="zh-CN" sz="1800" dirty="0">
                <a:solidFill>
                  <a:srgbClr val="00B050"/>
                </a:solidFill>
                <a:effectLst/>
                <a:latin typeface="Times New Roman" panose="02020603050405020304" pitchFamily="18" charset="0"/>
              </a:rPr>
              <a:t> </a:t>
            </a:r>
            <a:r>
              <a:rPr lang="zh-CN" altLang="en-US" sz="1800" dirty="0">
                <a:solidFill>
                  <a:srgbClr val="00B050"/>
                </a:solidFill>
                <a:effectLst/>
                <a:latin typeface="宋体" panose="02010600030101010101" pitchFamily="2" charset="-122"/>
                <a:ea typeface="宋体" panose="02010600030101010101" pitchFamily="2" charset="-122"/>
              </a:rPr>
              <a:t>注册一个反向 </a:t>
            </a:r>
            <a:r>
              <a:rPr lang="en-US" altLang="zh-CN" sz="1800" dirty="0">
                <a:solidFill>
                  <a:srgbClr val="00B050"/>
                </a:solidFill>
                <a:effectLst/>
                <a:latin typeface="Times New Roman" panose="02020603050405020304" pitchFamily="18" charset="0"/>
              </a:rPr>
              <a:t>hook </a:t>
            </a:r>
            <a:endParaRPr lang="zh-CN" altLang="en-US" dirty="0">
              <a:solidFill>
                <a:srgbClr val="00B050"/>
              </a:solidFill>
            </a:endParaRPr>
          </a:p>
        </p:txBody>
      </p:sp>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6265"/>
          </a:xfrm>
          <a:prstGeom prst="rect">
            <a:avLst/>
          </a:prstGeom>
          <a:noFill/>
          <a:ln>
            <a:noFill/>
          </a:ln>
        </p:spPr>
        <p:txBody>
          <a:bodyPr wrap="square" lIns="105031" tIns="52515" rIns="105031" bIns="52515">
            <a:spAutoFit/>
          </a:bodyPr>
          <a:lstStyle/>
          <a:p>
            <a:pPr algn="l" defTabSz="1130935">
              <a:spcBef>
                <a:spcPct val="20000"/>
              </a:spcBef>
              <a:buClrTx/>
              <a:buSzTx/>
              <a:buFontTx/>
            </a:pPr>
            <a:r>
              <a:rPr lang="en-US" altLang="zh-CN" sz="3200" b="1" dirty="0">
                <a:solidFill>
                  <a:prstClr val="white"/>
                </a:solidFill>
                <a:latin typeface="微软雅黑" panose="020B0503020204020204" pitchFamily="34" charset="-122"/>
                <a:ea typeface="微软雅黑" panose="020B0503020204020204" pitchFamily="34" charset="-122"/>
              </a:rPr>
              <a:t>9.2 CNN </a:t>
            </a:r>
            <a:r>
              <a:rPr lang="zh-CN" altLang="en-US" sz="3200" b="1" dirty="0">
                <a:solidFill>
                  <a:prstClr val="white"/>
                </a:solidFill>
                <a:latin typeface="微软雅黑" panose="020B0503020204020204" pitchFamily="34" charset="-122"/>
                <a:ea typeface="微软雅黑" panose="020B0503020204020204" pitchFamily="34" charset="-122"/>
              </a:rPr>
              <a:t>模型决策原因的可视化方法</a:t>
            </a:r>
            <a:endParaRPr lang="en-US" altLang="zh-CN" sz="3200" b="1" dirty="0">
              <a:solidFill>
                <a:prstClr val="white"/>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335806" y="1251750"/>
            <a:ext cx="11373594" cy="523220"/>
          </a:xfrm>
          <a:prstGeom prst="rect">
            <a:avLst/>
          </a:prstGeom>
          <a:noFill/>
        </p:spPr>
        <p:txBody>
          <a:bodyPr wrap="square" rtlCol="0">
            <a:spAutoFit/>
          </a:bodyPr>
          <a:lstStyle/>
          <a:p>
            <a:r>
              <a:rPr lang="en-US" altLang="zh-CN" sz="2800" b="1" dirty="0">
                <a:solidFill>
                  <a:srgbClr val="C00000"/>
                </a:solidFill>
              </a:rPr>
              <a:t>9.2.2  </a:t>
            </a:r>
            <a:r>
              <a:rPr lang="zh-CN" altLang="en-US" sz="2800" b="1" dirty="0">
                <a:solidFill>
                  <a:srgbClr val="C00000"/>
                </a:solidFill>
              </a:rPr>
              <a:t>基于梯度的类激活图（</a:t>
            </a:r>
            <a:r>
              <a:rPr lang="en-US" altLang="zh-CN" sz="2800" b="1" dirty="0">
                <a:solidFill>
                  <a:srgbClr val="C00000"/>
                </a:solidFill>
              </a:rPr>
              <a:t>CAM</a:t>
            </a:r>
            <a:r>
              <a:rPr lang="zh-CN" altLang="en-US" sz="2800" b="1" dirty="0">
                <a:solidFill>
                  <a:srgbClr val="C00000"/>
                </a:solidFill>
              </a:rPr>
              <a:t>）</a:t>
            </a:r>
            <a:endParaRPr lang="zh-CN" altLang="zh-CN" sz="2800" b="1" dirty="0">
              <a:solidFill>
                <a:srgbClr val="C00000"/>
              </a:solidFill>
            </a:endParaRPr>
          </a:p>
        </p:txBody>
      </p:sp>
      <p:sp>
        <p:nvSpPr>
          <p:cNvPr id="3" name="文本框 2"/>
          <p:cNvSpPr txBox="1"/>
          <p:nvPr/>
        </p:nvSpPr>
        <p:spPr>
          <a:xfrm>
            <a:off x="486052" y="1875515"/>
            <a:ext cx="11223348" cy="1785104"/>
          </a:xfrm>
          <a:prstGeom prst="rect">
            <a:avLst/>
          </a:prstGeom>
          <a:noFill/>
        </p:spPr>
        <p:txBody>
          <a:bodyPr wrap="square">
            <a:spAutoFit/>
          </a:bodyPr>
          <a:lstStyle/>
          <a:p>
            <a:r>
              <a:rPr lang="zh-CN" altLang="en-US" sz="2200" dirty="0"/>
              <a:t>（</a:t>
            </a:r>
            <a:r>
              <a:rPr lang="en-US" altLang="zh-CN" sz="2200" dirty="0"/>
              <a:t>3</a:t>
            </a:r>
            <a:r>
              <a:rPr lang="zh-CN" altLang="en-US" sz="2200" dirty="0"/>
              <a:t>）利用预测的索引 </a:t>
            </a:r>
            <a:r>
              <a:rPr lang="en-US" altLang="zh-CN" sz="2200" dirty="0" err="1"/>
              <a:t>pre_y</a:t>
            </a:r>
            <a:r>
              <a:rPr lang="zh-CN" altLang="en-US" sz="2200" dirty="0"/>
              <a:t>，获取网络的概率预测值 </a:t>
            </a:r>
            <a:r>
              <a:rPr lang="en-US" altLang="zh-CN" sz="2200" dirty="0"/>
              <a:t>out[:, </a:t>
            </a:r>
            <a:r>
              <a:rPr lang="en-US" altLang="zh-CN" sz="2200" dirty="0" err="1"/>
              <a:t>pre_y</a:t>
            </a:r>
            <a:r>
              <a:rPr lang="en-US" altLang="zh-CN" sz="2200" dirty="0"/>
              <a:t>]</a:t>
            </a:r>
            <a:r>
              <a:rPr lang="zh-CN" altLang="en-US" sz="2200" dirty="0"/>
              <a:t>，然后据此反向求导。 </a:t>
            </a:r>
          </a:p>
          <a:p>
            <a:r>
              <a:rPr lang="zh-CN" altLang="en-US" sz="2200" dirty="0"/>
              <a:t>由于我们已对 </a:t>
            </a:r>
            <a:r>
              <a:rPr lang="en-US" altLang="zh-CN" sz="2200" dirty="0"/>
              <a:t>CNN </a:t>
            </a:r>
            <a:r>
              <a:rPr lang="zh-CN" altLang="en-US" sz="2200" dirty="0"/>
              <a:t>部分输出的特征图（一种中间结果）注册了一个反向 </a:t>
            </a:r>
            <a:r>
              <a:rPr lang="en-US" altLang="zh-CN" sz="2200" dirty="0"/>
              <a:t>hook</a:t>
            </a:r>
            <a:r>
              <a:rPr lang="zh-CN" altLang="en-US" sz="2200" dirty="0"/>
              <a:t>，因此在特征 图包含的参数上都得到相应的导数，形成跟特征图一样形状的张量，并保存到全局变量 </a:t>
            </a:r>
          </a:p>
          <a:p>
            <a:r>
              <a:rPr lang="en-US" altLang="zh-CN" sz="2200" dirty="0" err="1"/>
              <a:t>temp_grad</a:t>
            </a:r>
            <a:r>
              <a:rPr lang="en-US" altLang="zh-CN" sz="2200" dirty="0"/>
              <a:t> </a:t>
            </a:r>
            <a:r>
              <a:rPr lang="zh-CN" altLang="en-US" sz="2200" dirty="0"/>
              <a:t>中，最后根据该变量来构建各通道的权重，进而完成通道的加权求和。代码如下：</a:t>
            </a:r>
          </a:p>
        </p:txBody>
      </p:sp>
      <p:sp>
        <p:nvSpPr>
          <p:cNvPr id="7" name="文本框 6"/>
          <p:cNvSpPr txBox="1"/>
          <p:nvPr/>
        </p:nvSpPr>
        <p:spPr>
          <a:xfrm>
            <a:off x="867792" y="4112022"/>
            <a:ext cx="2656643" cy="1446550"/>
          </a:xfrm>
          <a:prstGeom prst="rect">
            <a:avLst/>
          </a:prstGeom>
          <a:noFill/>
          <a:ln>
            <a:solidFill>
              <a:schemeClr val="tx1"/>
            </a:solidFill>
          </a:ln>
        </p:spPr>
        <p:txBody>
          <a:bodyPr wrap="square">
            <a:spAutoFit/>
          </a:bodyPr>
          <a:lstStyle/>
          <a:p>
            <a:r>
              <a:rPr lang="zh-CN" altLang="en-US" sz="2200" dirty="0"/>
              <a:t>执行上述代码后，得到的</a:t>
            </a:r>
            <a:r>
              <a:rPr lang="en-US" altLang="zh-CN" sz="2200" dirty="0" err="1"/>
              <a:t>weighted_FM</a:t>
            </a:r>
            <a:r>
              <a:rPr lang="en-US" altLang="zh-CN" sz="2200" dirty="0"/>
              <a:t> </a:t>
            </a:r>
            <a:r>
              <a:rPr lang="zh-CN" altLang="en-US" sz="2200" dirty="0"/>
              <a:t>就是各通道加权求和后的结果。</a:t>
            </a:r>
          </a:p>
        </p:txBody>
      </p:sp>
      <p:sp>
        <p:nvSpPr>
          <p:cNvPr id="5" name="文本框 4">
            <a:extLst>
              <a:ext uri="{FF2B5EF4-FFF2-40B4-BE49-F238E27FC236}">
                <a16:creationId xmlns:a16="http://schemas.microsoft.com/office/drawing/2014/main" id="{C8E4907F-D4D6-F4DC-6F27-04D486585F15}"/>
              </a:ext>
            </a:extLst>
          </p:cNvPr>
          <p:cNvSpPr txBox="1"/>
          <p:nvPr/>
        </p:nvSpPr>
        <p:spPr>
          <a:xfrm>
            <a:off x="3797423" y="3404136"/>
            <a:ext cx="7641721" cy="2862322"/>
          </a:xfrm>
          <a:prstGeom prst="rect">
            <a:avLst/>
          </a:prstGeom>
          <a:noFill/>
        </p:spPr>
        <p:txBody>
          <a:bodyPr wrap="square">
            <a:spAutoFit/>
          </a:bodyPr>
          <a:lstStyle/>
          <a:p>
            <a:r>
              <a:rPr lang="en-US" altLang="zh-CN" sz="1800" dirty="0" err="1">
                <a:solidFill>
                  <a:srgbClr val="00B050"/>
                </a:solidFill>
                <a:effectLst/>
                <a:latin typeface="Times New Roman" panose="02020603050405020304" pitchFamily="18" charset="0"/>
              </a:rPr>
              <a:t>pre_class</a:t>
            </a:r>
            <a:r>
              <a:rPr lang="en-US" altLang="zh-CN" sz="1800" dirty="0">
                <a:solidFill>
                  <a:srgbClr val="00B050"/>
                </a:solidFill>
                <a:effectLst/>
                <a:latin typeface="Times New Roman" panose="02020603050405020304" pitchFamily="18" charset="0"/>
              </a:rPr>
              <a:t> = out[:, </a:t>
            </a:r>
            <a:r>
              <a:rPr lang="en-US" altLang="zh-CN" sz="1800" dirty="0" err="1">
                <a:solidFill>
                  <a:srgbClr val="00B050"/>
                </a:solidFill>
                <a:effectLst/>
                <a:latin typeface="Times New Roman" panose="02020603050405020304" pitchFamily="18" charset="0"/>
              </a:rPr>
              <a:t>pre_y</a:t>
            </a:r>
            <a:r>
              <a:rPr lang="en-US" altLang="zh-CN" sz="1800" dirty="0">
                <a:solidFill>
                  <a:srgbClr val="00B050"/>
                </a:solidFill>
                <a:effectLst/>
                <a:latin typeface="Times New Roman" panose="02020603050405020304" pitchFamily="18" charset="0"/>
              </a:rPr>
              <a:t>] </a:t>
            </a:r>
            <a:endParaRPr lang="en-US" altLang="zh-CN" dirty="0">
              <a:solidFill>
                <a:srgbClr val="00B050"/>
              </a:solidFill>
            </a:endParaRPr>
          </a:p>
          <a:p>
            <a:r>
              <a:rPr lang="en-US" altLang="zh-CN" sz="1800" dirty="0" err="1">
                <a:solidFill>
                  <a:srgbClr val="00B050"/>
                </a:solidFill>
                <a:effectLst/>
                <a:latin typeface="Times New Roman" panose="02020603050405020304" pitchFamily="18" charset="0"/>
              </a:rPr>
              <a:t>pre_class.backward</a:t>
            </a:r>
            <a:r>
              <a:rPr lang="en-US" altLang="zh-CN" sz="1800" dirty="0">
                <a:solidFill>
                  <a:srgbClr val="00B050"/>
                </a:solidFill>
                <a:effectLst/>
                <a:latin typeface="Times New Roman" panose="02020603050405020304" pitchFamily="18" charset="0"/>
              </a:rPr>
              <a:t>() #</a:t>
            </a:r>
            <a:r>
              <a:rPr lang="zh-CN" altLang="en-US" sz="1800" dirty="0">
                <a:solidFill>
                  <a:srgbClr val="00B050"/>
                </a:solidFill>
                <a:effectLst/>
                <a:latin typeface="宋体" panose="02010600030101010101" pitchFamily="2" charset="-122"/>
                <a:ea typeface="宋体" panose="02010600030101010101" pitchFamily="2" charset="-122"/>
              </a:rPr>
              <a:t>执行该语句后，</a:t>
            </a:r>
            <a:r>
              <a:rPr lang="en-US" altLang="zh-CN" sz="1800" dirty="0" err="1">
                <a:solidFill>
                  <a:srgbClr val="00B050"/>
                </a:solidFill>
                <a:effectLst/>
                <a:latin typeface="Times New Roman" panose="02020603050405020304" pitchFamily="18" charset="0"/>
              </a:rPr>
              <a:t>temp_grad</a:t>
            </a:r>
            <a:r>
              <a:rPr lang="en-US" altLang="zh-CN" sz="1800" dirty="0">
                <a:solidFill>
                  <a:srgbClr val="00B050"/>
                </a:solidFill>
                <a:effectLst/>
                <a:latin typeface="Times New Roman" panose="02020603050405020304" pitchFamily="18" charset="0"/>
              </a:rPr>
              <a:t> </a:t>
            </a:r>
            <a:r>
              <a:rPr lang="zh-CN" altLang="en-US" sz="1800" dirty="0">
                <a:solidFill>
                  <a:srgbClr val="00B050"/>
                </a:solidFill>
                <a:effectLst/>
                <a:latin typeface="宋体" panose="02010600030101010101" pitchFamily="2" charset="-122"/>
                <a:ea typeface="宋体" panose="02010600030101010101" pitchFamily="2" charset="-122"/>
              </a:rPr>
              <a:t>才产生 </a:t>
            </a:r>
            <a:endParaRPr lang="zh-CN" altLang="en-US" dirty="0">
              <a:solidFill>
                <a:srgbClr val="00B050"/>
              </a:solidFill>
            </a:endParaRPr>
          </a:p>
          <a:p>
            <a:r>
              <a:rPr lang="en-US" altLang="zh-CN" sz="1800" dirty="0">
                <a:solidFill>
                  <a:srgbClr val="00B050"/>
                </a:solidFill>
                <a:effectLst/>
                <a:latin typeface="Times New Roman" panose="02020603050405020304" pitchFamily="18" charset="0"/>
              </a:rPr>
              <a:t>#out_FM </a:t>
            </a:r>
            <a:r>
              <a:rPr lang="zh-CN" altLang="en-US" sz="1800" dirty="0">
                <a:solidFill>
                  <a:srgbClr val="00B050"/>
                </a:solidFill>
                <a:effectLst/>
                <a:latin typeface="宋体" panose="02010600030101010101" pitchFamily="2" charset="-122"/>
                <a:ea typeface="宋体" panose="02010600030101010101" pitchFamily="2" charset="-122"/>
              </a:rPr>
              <a:t>和 </a:t>
            </a:r>
            <a:r>
              <a:rPr lang="en-US" altLang="zh-CN" sz="1800" dirty="0" err="1">
                <a:solidFill>
                  <a:srgbClr val="00B050"/>
                </a:solidFill>
                <a:effectLst/>
                <a:latin typeface="Times New Roman" panose="02020603050405020304" pitchFamily="18" charset="0"/>
              </a:rPr>
              <a:t>temp_grad</a:t>
            </a:r>
            <a:r>
              <a:rPr lang="en-US" altLang="zh-CN" sz="1800" dirty="0">
                <a:solidFill>
                  <a:srgbClr val="00B050"/>
                </a:solidFill>
                <a:effectLst/>
                <a:latin typeface="Times New Roman" panose="02020603050405020304" pitchFamily="18" charset="0"/>
              </a:rPr>
              <a:t> </a:t>
            </a:r>
            <a:r>
              <a:rPr lang="zh-CN" altLang="en-US" sz="1800" dirty="0">
                <a:solidFill>
                  <a:srgbClr val="00B050"/>
                </a:solidFill>
                <a:effectLst/>
                <a:latin typeface="宋体" panose="02010600030101010101" pitchFamily="2" charset="-122"/>
                <a:ea typeface="宋体" panose="02010600030101010101" pitchFamily="2" charset="-122"/>
              </a:rPr>
              <a:t>的形状完全一样</a:t>
            </a:r>
            <a:r>
              <a:rPr lang="en-US" altLang="zh-CN" sz="1800" dirty="0">
                <a:solidFill>
                  <a:srgbClr val="00B050"/>
                </a:solidFill>
                <a:effectLst/>
                <a:latin typeface="Times New Roman" panose="02020603050405020304" pitchFamily="18" charset="0"/>
              </a:rPr>
              <a:t>——</a:t>
            </a:r>
            <a:r>
              <a:rPr lang="en-US" altLang="zh-CN" sz="1800" dirty="0" err="1">
                <a:solidFill>
                  <a:srgbClr val="00B050"/>
                </a:solidFill>
                <a:effectLst/>
                <a:latin typeface="Times New Roman" panose="02020603050405020304" pitchFamily="18" charset="0"/>
              </a:rPr>
              <a:t>torch.Size</a:t>
            </a:r>
            <a:r>
              <a:rPr lang="en-US" altLang="zh-CN" sz="1800" dirty="0">
                <a:solidFill>
                  <a:srgbClr val="00B050"/>
                </a:solidFill>
                <a:effectLst/>
                <a:latin typeface="Times New Roman" panose="02020603050405020304" pitchFamily="18" charset="0"/>
              </a:rPr>
              <a:t>([1, 512, 7, 7])</a:t>
            </a:r>
            <a:r>
              <a:rPr lang="zh-CN" altLang="en-US" sz="1800" dirty="0">
                <a:solidFill>
                  <a:srgbClr val="00B050"/>
                </a:solidFill>
                <a:effectLst/>
                <a:latin typeface="宋体" panose="02010600030101010101" pitchFamily="2" charset="-122"/>
                <a:ea typeface="宋体" panose="02010600030101010101" pitchFamily="2" charset="-122"/>
              </a:rPr>
              <a:t>， </a:t>
            </a:r>
            <a:endParaRPr lang="en-US" altLang="zh-CN" dirty="0">
              <a:solidFill>
                <a:srgbClr val="00B050"/>
              </a:solidFill>
            </a:endParaRPr>
          </a:p>
          <a:p>
            <a:r>
              <a:rPr lang="en-US" altLang="zh-CN" sz="1800" dirty="0">
                <a:solidFill>
                  <a:srgbClr val="00B050"/>
                </a:solidFill>
                <a:effectLst/>
                <a:latin typeface="Times New Roman" panose="02020603050405020304" pitchFamily="18" charset="0"/>
              </a:rPr>
              <a:t>#</a:t>
            </a:r>
            <a:r>
              <a:rPr lang="zh-CN" altLang="en-US" sz="1800" dirty="0">
                <a:solidFill>
                  <a:srgbClr val="00B050"/>
                </a:solidFill>
                <a:effectLst/>
                <a:latin typeface="宋体" panose="02010600030101010101" pitchFamily="2" charset="-122"/>
                <a:ea typeface="宋体" panose="02010600030101010101" pitchFamily="2" charset="-122"/>
              </a:rPr>
              <a:t>但前者是特征图，后者是关于特征图的导数，是构造权重的依据 </a:t>
            </a:r>
            <a:endParaRPr lang="zh-CN" altLang="en-US" dirty="0">
              <a:solidFill>
                <a:srgbClr val="00B050"/>
              </a:solidFill>
            </a:endParaRPr>
          </a:p>
          <a:p>
            <a:r>
              <a:rPr lang="en-US" altLang="zh-CN" sz="1800" dirty="0" err="1">
                <a:solidFill>
                  <a:srgbClr val="00B050"/>
                </a:solidFill>
                <a:effectLst/>
                <a:latin typeface="Times New Roman" panose="02020603050405020304" pitchFamily="18" charset="0"/>
              </a:rPr>
              <a:t>out_FM</a:t>
            </a:r>
            <a:r>
              <a:rPr lang="en-US" altLang="zh-CN" sz="1800" dirty="0">
                <a:solidFill>
                  <a:srgbClr val="00B050"/>
                </a:solidFill>
                <a:effectLst/>
                <a:latin typeface="Times New Roman" panose="02020603050405020304" pitchFamily="18" charset="0"/>
              </a:rPr>
              <a:t> = </a:t>
            </a:r>
            <a:r>
              <a:rPr lang="en-US" altLang="zh-CN" sz="1800" dirty="0" err="1">
                <a:solidFill>
                  <a:srgbClr val="00B050"/>
                </a:solidFill>
                <a:effectLst/>
                <a:latin typeface="Times New Roman" panose="02020603050405020304" pitchFamily="18" charset="0"/>
              </a:rPr>
              <a:t>out_FM</a:t>
            </a:r>
            <a:r>
              <a:rPr lang="en-US" altLang="zh-CN" sz="1800" dirty="0">
                <a:solidFill>
                  <a:srgbClr val="00B050"/>
                </a:solidFill>
                <a:effectLst/>
                <a:latin typeface="Times New Roman" panose="02020603050405020304" pitchFamily="18" charset="0"/>
              </a:rPr>
              <a:t>[0] #torch.Size([512, 7, 7]) </a:t>
            </a:r>
            <a:endParaRPr lang="en-US" altLang="zh-CN" dirty="0">
              <a:solidFill>
                <a:srgbClr val="00B050"/>
              </a:solidFill>
            </a:endParaRPr>
          </a:p>
          <a:p>
            <a:r>
              <a:rPr lang="en-US" altLang="zh-CN" sz="1800" dirty="0" err="1">
                <a:solidFill>
                  <a:srgbClr val="00B050"/>
                </a:solidFill>
                <a:effectLst/>
                <a:latin typeface="Times New Roman" panose="02020603050405020304" pitchFamily="18" charset="0"/>
              </a:rPr>
              <a:t>temp_grad</a:t>
            </a:r>
            <a:r>
              <a:rPr lang="en-US" altLang="zh-CN" sz="1800" dirty="0">
                <a:solidFill>
                  <a:srgbClr val="00B050"/>
                </a:solidFill>
                <a:effectLst/>
                <a:latin typeface="Times New Roman" panose="02020603050405020304" pitchFamily="18" charset="0"/>
              </a:rPr>
              <a:t> = </a:t>
            </a:r>
            <a:r>
              <a:rPr lang="en-US" altLang="zh-CN" sz="1800" dirty="0" err="1">
                <a:solidFill>
                  <a:srgbClr val="00B050"/>
                </a:solidFill>
                <a:effectLst/>
                <a:latin typeface="Times New Roman" panose="02020603050405020304" pitchFamily="18" charset="0"/>
              </a:rPr>
              <a:t>temp_grad</a:t>
            </a:r>
            <a:r>
              <a:rPr lang="en-US" altLang="zh-CN" sz="1800" dirty="0">
                <a:solidFill>
                  <a:srgbClr val="00B050"/>
                </a:solidFill>
                <a:effectLst/>
                <a:latin typeface="Times New Roman" panose="02020603050405020304" pitchFamily="18" charset="0"/>
              </a:rPr>
              <a:t>[0] #torch.Size([512, 7, 7]) </a:t>
            </a:r>
            <a:endParaRPr lang="en-US" altLang="zh-CN" dirty="0">
              <a:solidFill>
                <a:srgbClr val="00B050"/>
              </a:solidFill>
            </a:endParaRPr>
          </a:p>
          <a:p>
            <a:r>
              <a:rPr lang="en-US" altLang="zh-CN" sz="1800" dirty="0">
                <a:solidFill>
                  <a:srgbClr val="00B050"/>
                </a:solidFill>
                <a:effectLst/>
                <a:latin typeface="Times New Roman" panose="02020603050405020304" pitchFamily="18" charset="0"/>
              </a:rPr>
              <a:t>weights = torch.nn.AdaptiveAvgPool2d((1, 1))(</a:t>
            </a:r>
            <a:r>
              <a:rPr lang="en-US" altLang="zh-CN" sz="1800" dirty="0" err="1">
                <a:solidFill>
                  <a:srgbClr val="00B050"/>
                </a:solidFill>
                <a:effectLst/>
                <a:latin typeface="Times New Roman" panose="02020603050405020304" pitchFamily="18" charset="0"/>
              </a:rPr>
              <a:t>temp_grad</a:t>
            </a:r>
            <a:r>
              <a:rPr lang="en-US" altLang="zh-CN" sz="1800" dirty="0">
                <a:solidFill>
                  <a:srgbClr val="00B050"/>
                </a:solidFill>
                <a:effectLst/>
                <a:latin typeface="Times New Roman" panose="02020603050405020304" pitchFamily="18" charset="0"/>
              </a:rPr>
              <a:t>) #</a:t>
            </a:r>
            <a:r>
              <a:rPr lang="zh-CN" altLang="en-US" sz="1800" dirty="0">
                <a:solidFill>
                  <a:srgbClr val="00B050"/>
                </a:solidFill>
                <a:effectLst/>
                <a:latin typeface="宋体" panose="02010600030101010101" pitchFamily="2" charset="-122"/>
                <a:ea typeface="宋体" panose="02010600030101010101" pitchFamily="2" charset="-122"/>
              </a:rPr>
              <a:t>对各通道平均池化 </a:t>
            </a:r>
            <a:endParaRPr lang="zh-CN" altLang="en-US" dirty="0">
              <a:solidFill>
                <a:srgbClr val="00B050"/>
              </a:solidFill>
            </a:endParaRPr>
          </a:p>
          <a:p>
            <a:r>
              <a:rPr lang="en-US" altLang="zh-CN" sz="1800" dirty="0">
                <a:solidFill>
                  <a:srgbClr val="00B050"/>
                </a:solidFill>
                <a:effectLst/>
                <a:latin typeface="Times New Roman" panose="02020603050405020304" pitchFamily="18" charset="0"/>
              </a:rPr>
              <a:t>#(512, 1, 1)*(512, 7, 7)--&gt;(512, 7, 7) </a:t>
            </a:r>
            <a:endParaRPr lang="zh-CN" altLang="en-US" dirty="0">
              <a:solidFill>
                <a:srgbClr val="00B050"/>
              </a:solidFill>
            </a:endParaRPr>
          </a:p>
          <a:p>
            <a:r>
              <a:rPr lang="en-US" altLang="zh-CN" sz="1800" dirty="0" err="1">
                <a:solidFill>
                  <a:srgbClr val="00B050"/>
                </a:solidFill>
                <a:effectLst/>
                <a:latin typeface="Times New Roman" panose="02020603050405020304" pitchFamily="18" charset="0"/>
              </a:rPr>
              <a:t>weighted_FM</a:t>
            </a:r>
            <a:r>
              <a:rPr lang="en-US" altLang="zh-CN" sz="1800" dirty="0">
                <a:solidFill>
                  <a:srgbClr val="00B050"/>
                </a:solidFill>
                <a:effectLst/>
                <a:latin typeface="Times New Roman" panose="02020603050405020304" pitchFamily="18" charset="0"/>
              </a:rPr>
              <a:t> = weights * </a:t>
            </a:r>
            <a:r>
              <a:rPr lang="en-US" altLang="zh-CN" sz="1800" dirty="0" err="1">
                <a:solidFill>
                  <a:srgbClr val="00B050"/>
                </a:solidFill>
                <a:effectLst/>
                <a:latin typeface="Times New Roman" panose="02020603050405020304" pitchFamily="18" charset="0"/>
              </a:rPr>
              <a:t>out_FM</a:t>
            </a:r>
            <a:r>
              <a:rPr lang="en-US" altLang="zh-CN" sz="1800" dirty="0">
                <a:solidFill>
                  <a:srgbClr val="00B050"/>
                </a:solidFill>
                <a:effectLst/>
                <a:latin typeface="Times New Roman" panose="02020603050405020304" pitchFamily="18" charset="0"/>
              </a:rPr>
              <a:t> </a:t>
            </a:r>
            <a:endParaRPr lang="en-US" altLang="zh-CN" dirty="0">
              <a:solidFill>
                <a:srgbClr val="00B050"/>
              </a:solidFill>
            </a:endParaRPr>
          </a:p>
          <a:p>
            <a:r>
              <a:rPr lang="en-US" altLang="zh-CN" sz="1800" dirty="0" err="1">
                <a:solidFill>
                  <a:srgbClr val="00B050"/>
                </a:solidFill>
                <a:effectLst/>
                <a:latin typeface="Times New Roman" panose="02020603050405020304" pitchFamily="18" charset="0"/>
              </a:rPr>
              <a:t>weighted_FM</a:t>
            </a:r>
            <a:r>
              <a:rPr lang="en-US" altLang="zh-CN" sz="1800" dirty="0">
                <a:solidFill>
                  <a:srgbClr val="00B050"/>
                </a:solidFill>
                <a:effectLst/>
                <a:latin typeface="Times New Roman" panose="02020603050405020304" pitchFamily="18" charset="0"/>
              </a:rPr>
              <a:t> = </a:t>
            </a:r>
            <a:r>
              <a:rPr lang="en-US" altLang="zh-CN" sz="1800" dirty="0" err="1">
                <a:solidFill>
                  <a:srgbClr val="00B050"/>
                </a:solidFill>
                <a:effectLst/>
                <a:latin typeface="Times New Roman" panose="02020603050405020304" pitchFamily="18" charset="0"/>
              </a:rPr>
              <a:t>weighted_FM.sum</a:t>
            </a:r>
            <a:r>
              <a:rPr lang="en-US" altLang="zh-CN" sz="1800" dirty="0">
                <a:solidFill>
                  <a:srgbClr val="00B050"/>
                </a:solidFill>
                <a:effectLst/>
                <a:latin typeface="Times New Roman" panose="02020603050405020304" pitchFamily="18" charset="0"/>
              </a:rPr>
              <a:t>(0) #torch.Size([7, 7]) </a:t>
            </a:r>
            <a:endParaRPr lang="zh-CN" altLang="en-US" dirty="0">
              <a:solidFill>
                <a:srgbClr val="00B050"/>
              </a:solidFill>
            </a:endParaRPr>
          </a:p>
        </p:txBody>
      </p:sp>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6265"/>
          </a:xfrm>
          <a:prstGeom prst="rect">
            <a:avLst/>
          </a:prstGeom>
          <a:noFill/>
          <a:ln>
            <a:noFill/>
          </a:ln>
        </p:spPr>
        <p:txBody>
          <a:bodyPr wrap="square" lIns="105031" tIns="52515" rIns="105031" bIns="52515">
            <a:spAutoFit/>
          </a:bodyPr>
          <a:lstStyle/>
          <a:p>
            <a:pPr algn="l" defTabSz="1130935">
              <a:spcBef>
                <a:spcPct val="20000"/>
              </a:spcBef>
              <a:buClrTx/>
              <a:buSzTx/>
              <a:buFontTx/>
            </a:pPr>
            <a:r>
              <a:rPr lang="en-US" altLang="zh-CN" sz="3200" b="1" dirty="0">
                <a:solidFill>
                  <a:prstClr val="white"/>
                </a:solidFill>
                <a:latin typeface="微软雅黑" panose="020B0503020204020204" pitchFamily="34" charset="-122"/>
                <a:ea typeface="微软雅黑" panose="020B0503020204020204" pitchFamily="34" charset="-122"/>
              </a:rPr>
              <a:t>9.2 CNN </a:t>
            </a:r>
            <a:r>
              <a:rPr lang="zh-CN" altLang="en-US" sz="3200" b="1" dirty="0">
                <a:solidFill>
                  <a:prstClr val="white"/>
                </a:solidFill>
                <a:latin typeface="微软雅黑" panose="020B0503020204020204" pitchFamily="34" charset="-122"/>
                <a:ea typeface="微软雅黑" panose="020B0503020204020204" pitchFamily="34" charset="-122"/>
              </a:rPr>
              <a:t>模型决策原因的可视化方法</a:t>
            </a:r>
            <a:endParaRPr lang="en-US" altLang="zh-CN" sz="3200" b="1" dirty="0">
              <a:solidFill>
                <a:prstClr val="white"/>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335806" y="1251750"/>
            <a:ext cx="11373594" cy="523220"/>
          </a:xfrm>
          <a:prstGeom prst="rect">
            <a:avLst/>
          </a:prstGeom>
          <a:noFill/>
        </p:spPr>
        <p:txBody>
          <a:bodyPr wrap="square" rtlCol="0">
            <a:spAutoFit/>
          </a:bodyPr>
          <a:lstStyle/>
          <a:p>
            <a:r>
              <a:rPr lang="en-US" altLang="zh-CN" sz="2800" b="1" dirty="0">
                <a:solidFill>
                  <a:srgbClr val="C00000"/>
                </a:solidFill>
              </a:rPr>
              <a:t>9.2.2  </a:t>
            </a:r>
            <a:r>
              <a:rPr lang="zh-CN" altLang="en-US" sz="2800" b="1" dirty="0">
                <a:solidFill>
                  <a:srgbClr val="C00000"/>
                </a:solidFill>
              </a:rPr>
              <a:t>基于梯度的类激活图（</a:t>
            </a:r>
            <a:r>
              <a:rPr lang="en-US" altLang="zh-CN" sz="2800" b="1" dirty="0">
                <a:solidFill>
                  <a:srgbClr val="C00000"/>
                </a:solidFill>
              </a:rPr>
              <a:t>CAM</a:t>
            </a:r>
            <a:r>
              <a:rPr lang="zh-CN" altLang="en-US" sz="2800" b="1" dirty="0">
                <a:solidFill>
                  <a:srgbClr val="C00000"/>
                </a:solidFill>
              </a:rPr>
              <a:t>）</a:t>
            </a:r>
            <a:endParaRPr lang="zh-CN" altLang="zh-CN" sz="2800" b="1" dirty="0">
              <a:solidFill>
                <a:srgbClr val="C00000"/>
              </a:solidFill>
            </a:endParaRPr>
          </a:p>
        </p:txBody>
      </p:sp>
      <p:sp>
        <p:nvSpPr>
          <p:cNvPr id="3" name="文本框 2"/>
          <p:cNvSpPr txBox="1"/>
          <p:nvPr/>
        </p:nvSpPr>
        <p:spPr>
          <a:xfrm>
            <a:off x="486052" y="1875515"/>
            <a:ext cx="11223348" cy="769441"/>
          </a:xfrm>
          <a:prstGeom prst="rect">
            <a:avLst/>
          </a:prstGeom>
          <a:noFill/>
        </p:spPr>
        <p:txBody>
          <a:bodyPr wrap="square">
            <a:spAutoFit/>
          </a:bodyPr>
          <a:lstStyle/>
          <a:p>
            <a:r>
              <a:rPr lang="zh-CN" altLang="en-US" sz="2200" dirty="0"/>
              <a:t>（</a:t>
            </a:r>
            <a:r>
              <a:rPr lang="en-US" altLang="zh-CN" sz="2200" dirty="0"/>
              <a:t>4</a:t>
            </a:r>
            <a:r>
              <a:rPr lang="zh-CN" altLang="en-US" sz="2200" dirty="0"/>
              <a:t>）剩下的工作就是将 </a:t>
            </a:r>
            <a:r>
              <a:rPr lang="en-US" altLang="zh-CN" sz="2200" dirty="0" err="1"/>
              <a:t>weighted_FM</a:t>
            </a:r>
            <a:r>
              <a:rPr lang="en-US" altLang="zh-CN" sz="2200" dirty="0"/>
              <a:t> </a:t>
            </a:r>
            <a:r>
              <a:rPr lang="zh-CN" altLang="en-US" sz="2200" dirty="0"/>
              <a:t>扩展，然后覆盖到原图上，最后得到类激活图。相关代码如下（这些代码跟例 </a:t>
            </a:r>
            <a:r>
              <a:rPr lang="en-US" altLang="zh-CN" sz="2200" dirty="0"/>
              <a:t>9.2 </a:t>
            </a:r>
            <a:r>
              <a:rPr lang="zh-CN" altLang="en-US" sz="2200" dirty="0"/>
              <a:t>后半代码相同）： </a:t>
            </a:r>
          </a:p>
        </p:txBody>
      </p:sp>
      <p:sp>
        <p:nvSpPr>
          <p:cNvPr id="5" name="文本框 4">
            <a:extLst>
              <a:ext uri="{FF2B5EF4-FFF2-40B4-BE49-F238E27FC236}">
                <a16:creationId xmlns:a16="http://schemas.microsoft.com/office/drawing/2014/main" id="{BB9BFCD3-BE8D-69B4-7ECB-00C6795F8074}"/>
              </a:ext>
            </a:extLst>
          </p:cNvPr>
          <p:cNvSpPr txBox="1"/>
          <p:nvPr/>
        </p:nvSpPr>
        <p:spPr>
          <a:xfrm>
            <a:off x="486052" y="2771544"/>
            <a:ext cx="9856433" cy="3416320"/>
          </a:xfrm>
          <a:prstGeom prst="rect">
            <a:avLst/>
          </a:prstGeom>
          <a:noFill/>
        </p:spPr>
        <p:txBody>
          <a:bodyPr wrap="square">
            <a:spAutoFit/>
          </a:bodyPr>
          <a:lstStyle/>
          <a:p>
            <a:r>
              <a:rPr lang="en-US" altLang="zh-CN" sz="1800" dirty="0" err="1">
                <a:solidFill>
                  <a:srgbClr val="00B050"/>
                </a:solidFill>
                <a:effectLst/>
                <a:latin typeface="Times New Roman" panose="02020603050405020304" pitchFamily="18" charset="0"/>
              </a:rPr>
              <a:t>weighted_FM</a:t>
            </a:r>
            <a:r>
              <a:rPr lang="en-US" altLang="zh-CN" sz="1800" dirty="0">
                <a:solidFill>
                  <a:srgbClr val="00B050"/>
                </a:solidFill>
                <a:effectLst/>
                <a:latin typeface="Times New Roman" panose="02020603050405020304" pitchFamily="18" charset="0"/>
              </a:rPr>
              <a:t> = </a:t>
            </a:r>
            <a:r>
              <a:rPr lang="en-US" altLang="zh-CN" sz="1800" dirty="0" err="1">
                <a:solidFill>
                  <a:srgbClr val="00B050"/>
                </a:solidFill>
                <a:effectLst/>
                <a:latin typeface="Times New Roman" panose="02020603050405020304" pitchFamily="18" charset="0"/>
              </a:rPr>
              <a:t>torch.relu</a:t>
            </a:r>
            <a:r>
              <a:rPr lang="en-US" altLang="zh-CN" sz="1800" dirty="0">
                <a:solidFill>
                  <a:srgbClr val="00B050"/>
                </a:solidFill>
                <a:effectLst/>
                <a:latin typeface="Times New Roman" panose="02020603050405020304" pitchFamily="18" charset="0"/>
              </a:rPr>
              <a:t>(</a:t>
            </a:r>
            <a:r>
              <a:rPr lang="en-US" altLang="zh-CN" sz="1800" dirty="0" err="1">
                <a:solidFill>
                  <a:srgbClr val="00B050"/>
                </a:solidFill>
                <a:effectLst/>
                <a:latin typeface="Times New Roman" panose="02020603050405020304" pitchFamily="18" charset="0"/>
              </a:rPr>
              <a:t>weighted_FM</a:t>
            </a:r>
            <a:r>
              <a:rPr lang="en-US" altLang="zh-CN" sz="1800" dirty="0">
                <a:solidFill>
                  <a:srgbClr val="00B050"/>
                </a:solidFill>
                <a:effectLst/>
                <a:latin typeface="Times New Roman" panose="02020603050405020304" pitchFamily="18" charset="0"/>
              </a:rPr>
              <a:t>)**2 </a:t>
            </a:r>
            <a:endParaRPr lang="en-US" altLang="zh-CN" dirty="0">
              <a:solidFill>
                <a:srgbClr val="00B050"/>
              </a:solidFill>
            </a:endParaRPr>
          </a:p>
          <a:p>
            <a:r>
              <a:rPr lang="en-US" altLang="zh-CN" sz="1800" dirty="0" err="1">
                <a:solidFill>
                  <a:srgbClr val="00B050"/>
                </a:solidFill>
                <a:effectLst/>
                <a:latin typeface="Times New Roman" panose="02020603050405020304" pitchFamily="18" charset="0"/>
              </a:rPr>
              <a:t>weighted_FM</a:t>
            </a:r>
            <a:r>
              <a:rPr lang="en-US" altLang="zh-CN" sz="1800" dirty="0">
                <a:solidFill>
                  <a:srgbClr val="00B050"/>
                </a:solidFill>
                <a:effectLst/>
                <a:latin typeface="Times New Roman" panose="02020603050405020304" pitchFamily="18" charset="0"/>
              </a:rPr>
              <a:t> = (</a:t>
            </a:r>
            <a:r>
              <a:rPr lang="en-US" altLang="zh-CN" sz="1800" dirty="0" err="1">
                <a:solidFill>
                  <a:srgbClr val="00B050"/>
                </a:solidFill>
                <a:effectLst/>
                <a:latin typeface="Times New Roman" panose="02020603050405020304" pitchFamily="18" charset="0"/>
              </a:rPr>
              <a:t>weighted_FM-weighted_FM.min</a:t>
            </a:r>
            <a:r>
              <a:rPr lang="en-US" altLang="zh-CN" sz="1800" dirty="0">
                <a:solidFill>
                  <a:srgbClr val="00B050"/>
                </a:solidFill>
                <a:effectLst/>
                <a:latin typeface="Times New Roman" panose="02020603050405020304" pitchFamily="18" charset="0"/>
              </a:rPr>
              <a:t>()) \ </a:t>
            </a:r>
            <a:endParaRPr lang="en-US" altLang="zh-CN" dirty="0">
              <a:solidFill>
                <a:srgbClr val="00B050"/>
              </a:solidFill>
            </a:endParaRPr>
          </a:p>
          <a:p>
            <a:r>
              <a:rPr lang="en-US" altLang="zh-CN" sz="1800" dirty="0">
                <a:solidFill>
                  <a:srgbClr val="00B050"/>
                </a:solidFill>
                <a:effectLst/>
                <a:latin typeface="Times New Roman" panose="02020603050405020304" pitchFamily="18" charset="0"/>
              </a:rPr>
              <a:t>			/(</a:t>
            </a:r>
            <a:r>
              <a:rPr lang="en-US" altLang="zh-CN" sz="1800" dirty="0" err="1">
                <a:solidFill>
                  <a:srgbClr val="00B050"/>
                </a:solidFill>
                <a:effectLst/>
                <a:latin typeface="Times New Roman" panose="02020603050405020304" pitchFamily="18" charset="0"/>
              </a:rPr>
              <a:t>weighted_FM.max</a:t>
            </a:r>
            <a:r>
              <a:rPr lang="en-US" altLang="zh-CN" sz="1800" dirty="0">
                <a:solidFill>
                  <a:srgbClr val="00B050"/>
                </a:solidFill>
                <a:effectLst/>
                <a:latin typeface="Times New Roman" panose="02020603050405020304" pitchFamily="18" charset="0"/>
              </a:rPr>
              <a:t>()-</a:t>
            </a:r>
            <a:r>
              <a:rPr lang="en-US" altLang="zh-CN" sz="1800" dirty="0" err="1">
                <a:solidFill>
                  <a:srgbClr val="00B050"/>
                </a:solidFill>
                <a:effectLst/>
                <a:latin typeface="Times New Roman" panose="02020603050405020304" pitchFamily="18" charset="0"/>
              </a:rPr>
              <a:t>weighted_FM.min</a:t>
            </a:r>
            <a:r>
              <a:rPr lang="en-US" altLang="zh-CN" sz="1800" dirty="0">
                <a:solidFill>
                  <a:srgbClr val="00B050"/>
                </a:solidFill>
                <a:effectLst/>
                <a:latin typeface="Times New Roman" panose="02020603050405020304" pitchFamily="18" charset="0"/>
              </a:rPr>
              <a:t>()) #</a:t>
            </a:r>
            <a:r>
              <a:rPr lang="zh-CN" altLang="en-US" sz="1800" dirty="0">
                <a:solidFill>
                  <a:srgbClr val="00B050"/>
                </a:solidFill>
                <a:effectLst/>
                <a:latin typeface="宋体" panose="02010600030101010101" pitchFamily="2" charset="-122"/>
                <a:ea typeface="宋体" panose="02010600030101010101" pitchFamily="2" charset="-122"/>
              </a:rPr>
              <a:t>归一化 </a:t>
            </a:r>
            <a:endParaRPr lang="zh-CN" altLang="en-US" dirty="0">
              <a:solidFill>
                <a:srgbClr val="00B050"/>
              </a:solidFill>
            </a:endParaRPr>
          </a:p>
          <a:p>
            <a:r>
              <a:rPr lang="en-US" altLang="zh-CN" sz="1800" dirty="0">
                <a:solidFill>
                  <a:srgbClr val="00B050"/>
                </a:solidFill>
                <a:effectLst/>
                <a:latin typeface="Times New Roman" panose="02020603050405020304" pitchFamily="18" charset="0"/>
              </a:rPr>
              <a:t>#</a:t>
            </a:r>
            <a:r>
              <a:rPr lang="zh-CN" altLang="en-US" sz="1800" dirty="0">
                <a:solidFill>
                  <a:srgbClr val="00B050"/>
                </a:solidFill>
                <a:effectLst/>
                <a:latin typeface="宋体" panose="02010600030101010101" pitchFamily="2" charset="-122"/>
                <a:ea typeface="宋体" panose="02010600030101010101" pitchFamily="2" charset="-122"/>
              </a:rPr>
              <a:t>将 </a:t>
            </a:r>
            <a:r>
              <a:rPr lang="en-US" altLang="zh-CN" sz="1800" dirty="0" err="1">
                <a:solidFill>
                  <a:srgbClr val="00B050"/>
                </a:solidFill>
                <a:effectLst/>
                <a:latin typeface="Times New Roman" panose="02020603050405020304" pitchFamily="18" charset="0"/>
              </a:rPr>
              <a:t>weighted_FM</a:t>
            </a:r>
            <a:r>
              <a:rPr lang="en-US" altLang="zh-CN" sz="1800" dirty="0">
                <a:solidFill>
                  <a:srgbClr val="00B050"/>
                </a:solidFill>
                <a:effectLst/>
                <a:latin typeface="Times New Roman" panose="02020603050405020304" pitchFamily="18" charset="0"/>
              </a:rPr>
              <a:t> </a:t>
            </a:r>
            <a:r>
              <a:rPr lang="zh-CN" altLang="en-US" sz="1800" dirty="0">
                <a:solidFill>
                  <a:srgbClr val="00B050"/>
                </a:solidFill>
                <a:effectLst/>
                <a:latin typeface="宋体" panose="02010600030101010101" pitchFamily="2" charset="-122"/>
                <a:ea typeface="宋体" panose="02010600030101010101" pitchFamily="2" charset="-122"/>
              </a:rPr>
              <a:t>转换成 </a:t>
            </a:r>
            <a:r>
              <a:rPr lang="en-US" altLang="zh-CN" sz="1800" dirty="0">
                <a:solidFill>
                  <a:srgbClr val="00B050"/>
                </a:solidFill>
                <a:effectLst/>
                <a:latin typeface="Times New Roman" panose="02020603050405020304" pitchFamily="18" charset="0"/>
              </a:rPr>
              <a:t>PIL </a:t>
            </a:r>
            <a:r>
              <a:rPr lang="zh-CN" altLang="en-US" sz="1800" dirty="0">
                <a:solidFill>
                  <a:srgbClr val="00B050"/>
                </a:solidFill>
                <a:effectLst/>
                <a:latin typeface="宋体" panose="02010600030101010101" pitchFamily="2" charset="-122"/>
                <a:ea typeface="宋体" panose="02010600030101010101" pitchFamily="2" charset="-122"/>
              </a:rPr>
              <a:t>格式，以条用 </a:t>
            </a:r>
            <a:r>
              <a:rPr lang="en-US" altLang="zh-CN" sz="1800" dirty="0">
                <a:solidFill>
                  <a:srgbClr val="00B050"/>
                </a:solidFill>
                <a:effectLst/>
                <a:latin typeface="Times New Roman" panose="02020603050405020304" pitchFamily="18" charset="0"/>
              </a:rPr>
              <a:t>resize()</a:t>
            </a:r>
            <a:r>
              <a:rPr lang="zh-CN" altLang="en-US" sz="1800" dirty="0">
                <a:solidFill>
                  <a:srgbClr val="00B050"/>
                </a:solidFill>
                <a:effectLst/>
                <a:latin typeface="宋体" panose="02010600030101010101" pitchFamily="2" charset="-122"/>
                <a:ea typeface="宋体" panose="02010600030101010101" pitchFamily="2" charset="-122"/>
              </a:rPr>
              <a:t>函数 </a:t>
            </a:r>
            <a:endParaRPr lang="zh-CN" altLang="en-US" dirty="0">
              <a:solidFill>
                <a:srgbClr val="00B050"/>
              </a:solidFill>
            </a:endParaRPr>
          </a:p>
          <a:p>
            <a:r>
              <a:rPr lang="en-US" altLang="zh-CN" sz="1800" dirty="0" err="1">
                <a:solidFill>
                  <a:srgbClr val="00B050"/>
                </a:solidFill>
                <a:effectLst/>
                <a:latin typeface="Times New Roman" panose="02020603050405020304" pitchFamily="18" charset="0"/>
              </a:rPr>
              <a:t>weighted_FM</a:t>
            </a:r>
            <a:r>
              <a:rPr lang="en-US" altLang="zh-CN" sz="1800" dirty="0">
                <a:solidFill>
                  <a:srgbClr val="00B050"/>
                </a:solidFill>
                <a:effectLst/>
                <a:latin typeface="Times New Roman" panose="02020603050405020304" pitchFamily="18" charset="0"/>
              </a:rPr>
              <a:t> = </a:t>
            </a:r>
            <a:r>
              <a:rPr lang="en-US" altLang="zh-CN" sz="1800" dirty="0" err="1">
                <a:solidFill>
                  <a:srgbClr val="00B050"/>
                </a:solidFill>
                <a:effectLst/>
                <a:latin typeface="Times New Roman" panose="02020603050405020304" pitchFamily="18" charset="0"/>
              </a:rPr>
              <a:t>to_pil_image</a:t>
            </a:r>
            <a:r>
              <a:rPr lang="en-US" altLang="zh-CN" sz="1800" dirty="0">
                <a:solidFill>
                  <a:srgbClr val="00B050"/>
                </a:solidFill>
                <a:effectLst/>
                <a:latin typeface="Times New Roman" panose="02020603050405020304" pitchFamily="18" charset="0"/>
              </a:rPr>
              <a:t>(</a:t>
            </a:r>
            <a:r>
              <a:rPr lang="en-US" altLang="zh-CN" sz="1800" dirty="0" err="1">
                <a:solidFill>
                  <a:srgbClr val="00B050"/>
                </a:solidFill>
                <a:effectLst/>
                <a:latin typeface="Times New Roman" panose="02020603050405020304" pitchFamily="18" charset="0"/>
              </a:rPr>
              <a:t>np.array</a:t>
            </a:r>
            <a:r>
              <a:rPr lang="en-US" altLang="zh-CN" sz="1800" dirty="0">
                <a:solidFill>
                  <a:srgbClr val="00B050"/>
                </a:solidFill>
                <a:effectLst/>
                <a:latin typeface="Times New Roman" panose="02020603050405020304" pitchFamily="18" charset="0"/>
              </a:rPr>
              <a:t>(</a:t>
            </a:r>
            <a:r>
              <a:rPr lang="en-US" altLang="zh-CN" sz="1800" dirty="0" err="1">
                <a:solidFill>
                  <a:srgbClr val="00B050"/>
                </a:solidFill>
                <a:effectLst/>
                <a:latin typeface="Times New Roman" panose="02020603050405020304" pitchFamily="18" charset="0"/>
              </a:rPr>
              <a:t>weighted_FM.detach</a:t>
            </a:r>
            <a:r>
              <a:rPr lang="en-US" altLang="zh-CN" sz="1800" dirty="0">
                <a:solidFill>
                  <a:srgbClr val="00B050"/>
                </a:solidFill>
                <a:effectLst/>
                <a:latin typeface="Times New Roman" panose="02020603050405020304" pitchFamily="18" charset="0"/>
              </a:rPr>
              <a:t>()), mode='F') </a:t>
            </a:r>
            <a:endParaRPr lang="en-US" altLang="zh-CN" dirty="0">
              <a:solidFill>
                <a:srgbClr val="00B050"/>
              </a:solidFill>
            </a:endParaRPr>
          </a:p>
          <a:p>
            <a:r>
              <a:rPr lang="en-US" altLang="zh-CN" sz="1800" dirty="0" err="1">
                <a:solidFill>
                  <a:srgbClr val="00B050"/>
                </a:solidFill>
                <a:effectLst/>
                <a:latin typeface="Times New Roman" panose="02020603050405020304" pitchFamily="18" charset="0"/>
              </a:rPr>
              <a:t>expanded_FM</a:t>
            </a:r>
            <a:r>
              <a:rPr lang="en-US" altLang="zh-CN" sz="1800" dirty="0">
                <a:solidFill>
                  <a:srgbClr val="00B050"/>
                </a:solidFill>
                <a:effectLst/>
                <a:latin typeface="Times New Roman" panose="02020603050405020304" pitchFamily="18" charset="0"/>
              </a:rPr>
              <a:t> = </a:t>
            </a:r>
            <a:r>
              <a:rPr lang="en-US" altLang="zh-CN" sz="1800" dirty="0" err="1">
                <a:solidFill>
                  <a:srgbClr val="00B050"/>
                </a:solidFill>
                <a:effectLst/>
                <a:latin typeface="Times New Roman" panose="02020603050405020304" pitchFamily="18" charset="0"/>
              </a:rPr>
              <a:t>weighted_FM.resize</a:t>
            </a:r>
            <a:r>
              <a:rPr lang="en-US" altLang="zh-CN" sz="1800" dirty="0">
                <a:solidFill>
                  <a:srgbClr val="00B050"/>
                </a:solidFill>
                <a:effectLst/>
                <a:latin typeface="Times New Roman" panose="02020603050405020304" pitchFamily="18" charset="0"/>
              </a:rPr>
              <a:t>(</a:t>
            </a:r>
            <a:r>
              <a:rPr lang="en-US" altLang="zh-CN" sz="1800" dirty="0" err="1">
                <a:solidFill>
                  <a:srgbClr val="00B050"/>
                </a:solidFill>
                <a:effectLst/>
                <a:latin typeface="Times New Roman" panose="02020603050405020304" pitchFamily="18" charset="0"/>
              </a:rPr>
              <a:t>origin_img.size</a:t>
            </a:r>
            <a:r>
              <a:rPr lang="en-US" altLang="zh-CN" sz="1800" dirty="0">
                <a:solidFill>
                  <a:srgbClr val="00B050"/>
                </a:solidFill>
                <a:effectLst/>
                <a:latin typeface="Times New Roman" panose="02020603050405020304" pitchFamily="18" charset="0"/>
              </a:rPr>
              <a:t>, resample=</a:t>
            </a:r>
            <a:r>
              <a:rPr lang="en-US" altLang="zh-CN" sz="1800" dirty="0" err="1">
                <a:solidFill>
                  <a:srgbClr val="00B050"/>
                </a:solidFill>
                <a:effectLst/>
                <a:latin typeface="Times New Roman" panose="02020603050405020304" pitchFamily="18" charset="0"/>
              </a:rPr>
              <a:t>Image.BICUBIC</a:t>
            </a:r>
            <a:r>
              <a:rPr lang="en-US" altLang="zh-CN" sz="1800" dirty="0">
                <a:solidFill>
                  <a:srgbClr val="00B050"/>
                </a:solidFill>
                <a:effectLst/>
                <a:latin typeface="Times New Roman" panose="02020603050405020304" pitchFamily="18" charset="0"/>
              </a:rPr>
              <a:t>) </a:t>
            </a:r>
            <a:endParaRPr lang="en-US" altLang="zh-CN" dirty="0">
              <a:solidFill>
                <a:srgbClr val="00B050"/>
              </a:solidFill>
            </a:endParaRPr>
          </a:p>
          <a:p>
            <a:r>
              <a:rPr lang="en-US" altLang="zh-CN" sz="1800" dirty="0" err="1">
                <a:solidFill>
                  <a:srgbClr val="00B050"/>
                </a:solidFill>
                <a:effectLst/>
                <a:latin typeface="Times New Roman" panose="02020603050405020304" pitchFamily="18" charset="0"/>
              </a:rPr>
              <a:t>expanded_FM</a:t>
            </a:r>
            <a:r>
              <a:rPr lang="en-US" altLang="zh-CN" sz="1800" dirty="0">
                <a:solidFill>
                  <a:srgbClr val="00B050"/>
                </a:solidFill>
                <a:effectLst/>
                <a:latin typeface="Times New Roman" panose="02020603050405020304" pitchFamily="18" charset="0"/>
              </a:rPr>
              <a:t> = 255 * </a:t>
            </a:r>
            <a:r>
              <a:rPr lang="en-US" altLang="zh-CN" sz="1800" dirty="0" err="1">
                <a:solidFill>
                  <a:srgbClr val="00B050"/>
                </a:solidFill>
                <a:effectLst/>
                <a:latin typeface="Times New Roman" panose="02020603050405020304" pitchFamily="18" charset="0"/>
              </a:rPr>
              <a:t>cm.get_cmap</a:t>
            </a:r>
            <a:r>
              <a:rPr lang="en-US" altLang="zh-CN" sz="1800" dirty="0">
                <a:solidFill>
                  <a:srgbClr val="00B050"/>
                </a:solidFill>
                <a:effectLst/>
                <a:latin typeface="Times New Roman" panose="02020603050405020304" pitchFamily="18" charset="0"/>
              </a:rPr>
              <a:t>('jet')(</a:t>
            </a:r>
            <a:r>
              <a:rPr lang="en-US" altLang="zh-CN" sz="1800" dirty="0" err="1">
                <a:solidFill>
                  <a:srgbClr val="00B050"/>
                </a:solidFill>
                <a:effectLst/>
                <a:latin typeface="Times New Roman" panose="02020603050405020304" pitchFamily="18" charset="0"/>
              </a:rPr>
              <a:t>np.array</a:t>
            </a:r>
            <a:r>
              <a:rPr lang="en-US" altLang="zh-CN" sz="1800" dirty="0">
                <a:solidFill>
                  <a:srgbClr val="00B050"/>
                </a:solidFill>
                <a:effectLst/>
                <a:latin typeface="Times New Roman" panose="02020603050405020304" pitchFamily="18" charset="0"/>
              </a:rPr>
              <a:t>(</a:t>
            </a:r>
            <a:r>
              <a:rPr lang="en-US" altLang="zh-CN" sz="1800" dirty="0" err="1">
                <a:solidFill>
                  <a:srgbClr val="00B050"/>
                </a:solidFill>
                <a:effectLst/>
                <a:latin typeface="Times New Roman" panose="02020603050405020304" pitchFamily="18" charset="0"/>
              </a:rPr>
              <a:t>expanded_FM</a:t>
            </a:r>
            <a:r>
              <a:rPr lang="en-US" altLang="zh-CN" sz="1800" dirty="0">
                <a:solidFill>
                  <a:srgbClr val="00B050"/>
                </a:solidFill>
                <a:effectLst/>
                <a:latin typeface="Times New Roman" panose="02020603050405020304" pitchFamily="18" charset="0"/>
              </a:rPr>
              <a:t>))[:, :, 1:] </a:t>
            </a:r>
            <a:endParaRPr lang="en-US" altLang="zh-CN" dirty="0">
              <a:solidFill>
                <a:srgbClr val="00B050"/>
              </a:solidFill>
            </a:endParaRPr>
          </a:p>
          <a:p>
            <a:r>
              <a:rPr lang="en-US" altLang="zh-CN" sz="1800" dirty="0" err="1">
                <a:solidFill>
                  <a:srgbClr val="00B050"/>
                </a:solidFill>
                <a:effectLst/>
                <a:latin typeface="Times New Roman" panose="02020603050405020304" pitchFamily="18" charset="0"/>
              </a:rPr>
              <a:t>expanded_FM</a:t>
            </a:r>
            <a:r>
              <a:rPr lang="en-US" altLang="zh-CN" sz="1800" dirty="0">
                <a:solidFill>
                  <a:srgbClr val="00B050"/>
                </a:solidFill>
                <a:effectLst/>
                <a:latin typeface="Times New Roman" panose="02020603050405020304" pitchFamily="18" charset="0"/>
              </a:rPr>
              <a:t> = </a:t>
            </a:r>
            <a:r>
              <a:rPr lang="en-US" altLang="zh-CN" sz="1800" dirty="0" err="1">
                <a:solidFill>
                  <a:srgbClr val="00B050"/>
                </a:solidFill>
                <a:effectLst/>
                <a:latin typeface="Times New Roman" panose="02020603050405020304" pitchFamily="18" charset="0"/>
              </a:rPr>
              <a:t>expanded_FM.astype</a:t>
            </a:r>
            <a:r>
              <a:rPr lang="en-US" altLang="zh-CN" sz="1800" dirty="0">
                <a:solidFill>
                  <a:srgbClr val="00B050"/>
                </a:solidFill>
                <a:effectLst/>
                <a:latin typeface="Times New Roman" panose="02020603050405020304" pitchFamily="18" charset="0"/>
              </a:rPr>
              <a:t>(np.uint8) </a:t>
            </a:r>
            <a:endParaRPr lang="en-US" altLang="zh-CN" dirty="0">
              <a:solidFill>
                <a:srgbClr val="00B050"/>
              </a:solidFill>
            </a:endParaRPr>
          </a:p>
          <a:p>
            <a:r>
              <a:rPr lang="en-US" altLang="zh-CN" sz="1800" dirty="0">
                <a:solidFill>
                  <a:srgbClr val="00B050"/>
                </a:solidFill>
                <a:effectLst/>
                <a:latin typeface="Times New Roman" panose="02020603050405020304" pitchFamily="18" charset="0"/>
              </a:rPr>
              <a:t>#</a:t>
            </a:r>
            <a:r>
              <a:rPr lang="zh-CN" altLang="en-US" sz="1800" dirty="0">
                <a:solidFill>
                  <a:srgbClr val="00B050"/>
                </a:solidFill>
                <a:effectLst/>
                <a:latin typeface="宋体" panose="02010600030101010101" pitchFamily="2" charset="-122"/>
                <a:ea typeface="宋体" panose="02010600030101010101" pitchFamily="2" charset="-122"/>
              </a:rPr>
              <a:t>将原图和可视化后的单通道特征图叠加（融合），形成类激活图 </a:t>
            </a:r>
            <a:r>
              <a:rPr lang="en-US" altLang="zh-CN" sz="1800" dirty="0">
                <a:solidFill>
                  <a:srgbClr val="00B050"/>
                </a:solidFill>
                <a:effectLst/>
                <a:latin typeface="Times New Roman" panose="02020603050405020304" pitchFamily="18" charset="0"/>
              </a:rPr>
              <a:t>CAM </a:t>
            </a:r>
            <a:endParaRPr lang="en-US" altLang="zh-CN" dirty="0">
              <a:solidFill>
                <a:srgbClr val="00B050"/>
              </a:solidFill>
            </a:endParaRPr>
          </a:p>
          <a:p>
            <a:r>
              <a:rPr lang="en-US" altLang="zh-CN" sz="1800" dirty="0">
                <a:solidFill>
                  <a:srgbClr val="00B050"/>
                </a:solidFill>
                <a:effectLst/>
                <a:latin typeface="Times New Roman" panose="02020603050405020304" pitchFamily="18" charset="0"/>
              </a:rPr>
              <a:t>CAM = cv2.addWeighted(</a:t>
            </a:r>
            <a:r>
              <a:rPr lang="en-US" altLang="zh-CN" sz="1800" dirty="0" err="1">
                <a:solidFill>
                  <a:srgbClr val="00B050"/>
                </a:solidFill>
                <a:effectLst/>
                <a:latin typeface="Times New Roman" panose="02020603050405020304" pitchFamily="18" charset="0"/>
              </a:rPr>
              <a:t>np.array</a:t>
            </a:r>
            <a:r>
              <a:rPr lang="en-US" altLang="zh-CN" sz="1800" dirty="0">
                <a:solidFill>
                  <a:srgbClr val="00B050"/>
                </a:solidFill>
                <a:effectLst/>
                <a:latin typeface="Times New Roman" panose="02020603050405020304" pitchFamily="18" charset="0"/>
              </a:rPr>
              <a:t>(</a:t>
            </a:r>
            <a:r>
              <a:rPr lang="en-US" altLang="zh-CN" sz="1800" dirty="0" err="1">
                <a:solidFill>
                  <a:srgbClr val="00B050"/>
                </a:solidFill>
                <a:effectLst/>
                <a:latin typeface="Times New Roman" panose="02020603050405020304" pitchFamily="18" charset="0"/>
              </a:rPr>
              <a:t>origin_img</a:t>
            </a:r>
            <a:r>
              <a:rPr lang="en-US" altLang="zh-CN" sz="1800" dirty="0">
                <a:solidFill>
                  <a:srgbClr val="00B050"/>
                </a:solidFill>
                <a:effectLst/>
                <a:latin typeface="Times New Roman" panose="02020603050405020304" pitchFamily="18" charset="0"/>
              </a:rPr>
              <a:t>), 0.6, </a:t>
            </a:r>
            <a:r>
              <a:rPr lang="en-US" altLang="zh-CN" sz="1800" dirty="0" err="1">
                <a:solidFill>
                  <a:srgbClr val="00B050"/>
                </a:solidFill>
                <a:effectLst/>
                <a:latin typeface="Times New Roman" panose="02020603050405020304" pitchFamily="18" charset="0"/>
              </a:rPr>
              <a:t>np.array</a:t>
            </a:r>
            <a:r>
              <a:rPr lang="en-US" altLang="zh-CN" sz="1800" dirty="0">
                <a:solidFill>
                  <a:srgbClr val="00B050"/>
                </a:solidFill>
                <a:effectLst/>
                <a:latin typeface="Times New Roman" panose="02020603050405020304" pitchFamily="18" charset="0"/>
              </a:rPr>
              <a:t>(</a:t>
            </a:r>
            <a:r>
              <a:rPr lang="en-US" altLang="zh-CN" sz="1800" dirty="0" err="1">
                <a:solidFill>
                  <a:srgbClr val="00B050"/>
                </a:solidFill>
                <a:effectLst/>
                <a:latin typeface="Times New Roman" panose="02020603050405020304" pitchFamily="18" charset="0"/>
              </a:rPr>
              <a:t>expanded_FM</a:t>
            </a:r>
            <a:r>
              <a:rPr lang="en-US" altLang="zh-CN" sz="1800" dirty="0">
                <a:solidFill>
                  <a:srgbClr val="00B050"/>
                </a:solidFill>
                <a:effectLst/>
                <a:latin typeface="Times New Roman" panose="02020603050405020304" pitchFamily="18" charset="0"/>
              </a:rPr>
              <a:t>), 0.4, 0) </a:t>
            </a:r>
            <a:endParaRPr lang="en-US" altLang="zh-CN" dirty="0">
              <a:solidFill>
                <a:srgbClr val="00B050"/>
              </a:solidFill>
            </a:endParaRPr>
          </a:p>
          <a:p>
            <a:r>
              <a:rPr lang="en-US" altLang="zh-CN" sz="1800" dirty="0" err="1">
                <a:solidFill>
                  <a:srgbClr val="00B050"/>
                </a:solidFill>
                <a:effectLst/>
                <a:latin typeface="Times New Roman" panose="02020603050405020304" pitchFamily="18" charset="0"/>
              </a:rPr>
              <a:t>plt.imshow</a:t>
            </a:r>
            <a:r>
              <a:rPr lang="en-US" altLang="zh-CN" sz="1800" dirty="0">
                <a:solidFill>
                  <a:srgbClr val="00B050"/>
                </a:solidFill>
                <a:effectLst/>
                <a:latin typeface="Times New Roman" panose="02020603050405020304" pitchFamily="18" charset="0"/>
              </a:rPr>
              <a:t>(CAM) #</a:t>
            </a:r>
            <a:r>
              <a:rPr lang="zh-CN" altLang="en-US" sz="1800" dirty="0">
                <a:solidFill>
                  <a:srgbClr val="00B050"/>
                </a:solidFill>
                <a:effectLst/>
                <a:latin typeface="宋体" panose="02010600030101010101" pitchFamily="2" charset="-122"/>
                <a:ea typeface="宋体" panose="02010600030101010101" pitchFamily="2" charset="-122"/>
              </a:rPr>
              <a:t>显示类激活图 </a:t>
            </a:r>
            <a:r>
              <a:rPr lang="en-US" altLang="zh-CN" sz="1800" dirty="0">
                <a:solidFill>
                  <a:srgbClr val="00B050"/>
                </a:solidFill>
                <a:effectLst/>
                <a:latin typeface="Times New Roman" panose="02020603050405020304" pitchFamily="18" charset="0"/>
              </a:rPr>
              <a:t>CAM </a:t>
            </a:r>
            <a:endParaRPr lang="en-US" altLang="zh-CN" dirty="0">
              <a:solidFill>
                <a:srgbClr val="00B050"/>
              </a:solidFill>
            </a:endParaRPr>
          </a:p>
          <a:p>
            <a:r>
              <a:rPr lang="en-US" altLang="zh-CN" sz="1800" dirty="0" err="1">
                <a:solidFill>
                  <a:srgbClr val="00B050"/>
                </a:solidFill>
                <a:effectLst/>
                <a:latin typeface="Times New Roman" panose="02020603050405020304" pitchFamily="18" charset="0"/>
              </a:rPr>
              <a:t>plt.show</a:t>
            </a:r>
            <a:r>
              <a:rPr lang="en-US" altLang="zh-CN" sz="1800" dirty="0">
                <a:solidFill>
                  <a:srgbClr val="00B050"/>
                </a:solidFill>
                <a:effectLst/>
                <a:latin typeface="Times New Roman" panose="02020603050405020304" pitchFamily="18" charset="0"/>
              </a:rPr>
              <a:t>() </a:t>
            </a:r>
            <a:endParaRPr lang="zh-CN" altLang="en-US" dirty="0">
              <a:solidFill>
                <a:srgbClr val="00B050"/>
              </a:solidFill>
            </a:endParaRPr>
          </a:p>
        </p:txBody>
      </p:sp>
    </p:spTree>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6265"/>
          </a:xfrm>
          <a:prstGeom prst="rect">
            <a:avLst/>
          </a:prstGeom>
          <a:noFill/>
          <a:ln>
            <a:noFill/>
          </a:ln>
        </p:spPr>
        <p:txBody>
          <a:bodyPr wrap="square" lIns="105031" tIns="52515" rIns="105031" bIns="52515">
            <a:spAutoFit/>
          </a:bodyPr>
          <a:lstStyle/>
          <a:p>
            <a:pPr algn="l" defTabSz="1130935">
              <a:spcBef>
                <a:spcPct val="20000"/>
              </a:spcBef>
              <a:buClrTx/>
              <a:buSzTx/>
              <a:buFontTx/>
            </a:pPr>
            <a:r>
              <a:rPr lang="en-US" altLang="zh-CN" sz="3200" b="1" dirty="0">
                <a:solidFill>
                  <a:prstClr val="white"/>
                </a:solidFill>
                <a:latin typeface="微软雅黑" panose="020B0503020204020204" pitchFamily="34" charset="-122"/>
                <a:ea typeface="微软雅黑" panose="020B0503020204020204" pitchFamily="34" charset="-122"/>
              </a:rPr>
              <a:t>9.2 CNN </a:t>
            </a:r>
            <a:r>
              <a:rPr lang="zh-CN" altLang="en-US" sz="3200" b="1" dirty="0">
                <a:solidFill>
                  <a:prstClr val="white"/>
                </a:solidFill>
                <a:latin typeface="微软雅黑" panose="020B0503020204020204" pitchFamily="34" charset="-122"/>
                <a:ea typeface="微软雅黑" panose="020B0503020204020204" pitchFamily="34" charset="-122"/>
              </a:rPr>
              <a:t>模型决策原因的可视化方法</a:t>
            </a:r>
            <a:endParaRPr lang="en-US" altLang="zh-CN" sz="3200" b="1" dirty="0">
              <a:solidFill>
                <a:prstClr val="white"/>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335806" y="1251750"/>
            <a:ext cx="11373594" cy="523220"/>
          </a:xfrm>
          <a:prstGeom prst="rect">
            <a:avLst/>
          </a:prstGeom>
          <a:noFill/>
        </p:spPr>
        <p:txBody>
          <a:bodyPr wrap="square" rtlCol="0">
            <a:spAutoFit/>
          </a:bodyPr>
          <a:lstStyle/>
          <a:p>
            <a:r>
              <a:rPr lang="en-US" altLang="zh-CN" sz="2800" b="1" dirty="0">
                <a:solidFill>
                  <a:srgbClr val="C00000"/>
                </a:solidFill>
              </a:rPr>
              <a:t>9.2.2  </a:t>
            </a:r>
            <a:r>
              <a:rPr lang="zh-CN" altLang="en-US" sz="2800" b="1" dirty="0">
                <a:solidFill>
                  <a:srgbClr val="C00000"/>
                </a:solidFill>
              </a:rPr>
              <a:t>基于梯度的类激活图（</a:t>
            </a:r>
            <a:r>
              <a:rPr lang="en-US" altLang="zh-CN" sz="2800" b="1" dirty="0">
                <a:solidFill>
                  <a:srgbClr val="C00000"/>
                </a:solidFill>
              </a:rPr>
              <a:t>CAM</a:t>
            </a:r>
            <a:r>
              <a:rPr lang="zh-CN" altLang="en-US" sz="2800" b="1" dirty="0">
                <a:solidFill>
                  <a:srgbClr val="C00000"/>
                </a:solidFill>
              </a:rPr>
              <a:t>）</a:t>
            </a:r>
            <a:endParaRPr lang="zh-CN" altLang="zh-CN" sz="2800" b="1" dirty="0">
              <a:solidFill>
                <a:srgbClr val="C00000"/>
              </a:solidFill>
            </a:endParaRPr>
          </a:p>
        </p:txBody>
      </p:sp>
      <p:sp>
        <p:nvSpPr>
          <p:cNvPr id="3" name="文本框 2"/>
          <p:cNvSpPr txBox="1"/>
          <p:nvPr/>
        </p:nvSpPr>
        <p:spPr>
          <a:xfrm>
            <a:off x="486052" y="1875515"/>
            <a:ext cx="11223348" cy="430887"/>
          </a:xfrm>
          <a:prstGeom prst="rect">
            <a:avLst/>
          </a:prstGeom>
          <a:noFill/>
        </p:spPr>
        <p:txBody>
          <a:bodyPr wrap="square">
            <a:spAutoFit/>
          </a:bodyPr>
          <a:lstStyle/>
          <a:p>
            <a:r>
              <a:rPr lang="zh-CN" altLang="en-US" sz="2200" dirty="0"/>
              <a:t>执行由上述代码构成的</a:t>
            </a:r>
            <a:r>
              <a:rPr lang="en-US" altLang="zh-CN" sz="2200" dirty="0"/>
              <a:t>.</a:t>
            </a:r>
            <a:r>
              <a:rPr lang="en-US" altLang="zh-CN" sz="2200" dirty="0" err="1"/>
              <a:t>py</a:t>
            </a:r>
            <a:r>
              <a:rPr lang="en-US" altLang="zh-CN" sz="2200" dirty="0"/>
              <a:t> </a:t>
            </a:r>
            <a:r>
              <a:rPr lang="zh-CN" altLang="en-US" sz="2200" dirty="0"/>
              <a:t>文件，产生如图 </a:t>
            </a:r>
            <a:r>
              <a:rPr lang="en-US" altLang="zh-CN" sz="2200" dirty="0"/>
              <a:t>9-8 </a:t>
            </a:r>
            <a:r>
              <a:rPr lang="zh-CN" altLang="en-US" sz="2200" dirty="0"/>
              <a:t>所示的结果。</a:t>
            </a:r>
          </a:p>
        </p:txBody>
      </p:sp>
      <p:pic>
        <p:nvPicPr>
          <p:cNvPr id="5" name="图片 4"/>
          <p:cNvPicPr>
            <a:picLocks noChangeAspect="1"/>
          </p:cNvPicPr>
          <p:nvPr/>
        </p:nvPicPr>
        <p:blipFill>
          <a:blip r:embed="rId3"/>
          <a:stretch>
            <a:fillRect/>
          </a:stretch>
        </p:blipFill>
        <p:spPr>
          <a:xfrm>
            <a:off x="6225746" y="2643286"/>
            <a:ext cx="2918713" cy="2636748"/>
          </a:xfrm>
          <a:prstGeom prst="rect">
            <a:avLst/>
          </a:prstGeom>
        </p:spPr>
      </p:pic>
      <p:sp>
        <p:nvSpPr>
          <p:cNvPr id="8" name="文本框 7"/>
          <p:cNvSpPr txBox="1"/>
          <p:nvPr/>
        </p:nvSpPr>
        <p:spPr>
          <a:xfrm>
            <a:off x="486052" y="3171469"/>
            <a:ext cx="4511402" cy="1446550"/>
          </a:xfrm>
          <a:prstGeom prst="rect">
            <a:avLst/>
          </a:prstGeom>
          <a:noFill/>
          <a:ln>
            <a:solidFill>
              <a:schemeClr val="tx1"/>
            </a:solidFill>
          </a:ln>
        </p:spPr>
        <p:txBody>
          <a:bodyPr wrap="square">
            <a:spAutoFit/>
          </a:bodyPr>
          <a:lstStyle/>
          <a:p>
            <a:r>
              <a:rPr lang="zh-CN" altLang="en-US" sz="2200" dirty="0"/>
              <a:t>直觉告诉我们，利用梯度构建的类激活图的效果也很好，似乎更能聚焦关键部位，而且这种方法可以适用于更多类型的网络结构。</a:t>
            </a:r>
          </a:p>
        </p:txBody>
      </p:sp>
    </p:spTree>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rotWithShape="1">
          <a:blip r:embed="rId3"/>
          <a:srcRect t="2070" r="1004"/>
          <a:stretch>
            <a:fillRect/>
          </a:stretch>
        </p:blipFill>
        <p:spPr>
          <a:xfrm>
            <a:off x="-496" y="-27384"/>
            <a:ext cx="3360192" cy="6885384"/>
          </a:xfrm>
          <a:prstGeom prst="rect">
            <a:avLst/>
          </a:prstGeom>
        </p:spPr>
      </p:pic>
      <p:sp>
        <p:nvSpPr>
          <p:cNvPr id="9" name="文本框 6"/>
          <p:cNvSpPr txBox="1"/>
          <p:nvPr/>
        </p:nvSpPr>
        <p:spPr>
          <a:xfrm>
            <a:off x="649714" y="2558062"/>
            <a:ext cx="2133918" cy="523220"/>
          </a:xfrm>
          <a:prstGeom prst="rect">
            <a:avLst/>
          </a:prstGeom>
          <a:noFill/>
        </p:spPr>
        <p:txBody>
          <a:bodyPr wrap="none" rtlCol="0">
            <a:spAutoFit/>
          </a:bodyPr>
          <a:lstStyle/>
          <a:p>
            <a:r>
              <a:rPr lang="zh-CN" altLang="en-US" sz="2800" spc="1000" dirty="0">
                <a:solidFill>
                  <a:schemeClr val="bg1"/>
                </a:solidFill>
                <a:cs typeface="+mn-ea"/>
                <a:sym typeface="+mn-lt"/>
              </a:rPr>
              <a:t>本章内容</a:t>
            </a:r>
          </a:p>
        </p:txBody>
      </p:sp>
      <p:sp>
        <p:nvSpPr>
          <p:cNvPr id="10" name="文本框 11"/>
          <p:cNvSpPr txBox="1"/>
          <p:nvPr/>
        </p:nvSpPr>
        <p:spPr>
          <a:xfrm>
            <a:off x="1032610" y="3238388"/>
            <a:ext cx="1239442" cy="461665"/>
          </a:xfrm>
          <a:prstGeom prst="rect">
            <a:avLst/>
          </a:prstGeom>
          <a:noFill/>
        </p:spPr>
        <p:txBody>
          <a:bodyPr wrap="none" rtlCol="0">
            <a:spAutoFit/>
          </a:bodyPr>
          <a:lstStyle/>
          <a:p>
            <a:r>
              <a:rPr lang="en-US" altLang="zh-CN" sz="2400" dirty="0">
                <a:solidFill>
                  <a:schemeClr val="bg1"/>
                </a:solidFill>
                <a:cs typeface="+mn-ea"/>
                <a:sym typeface="+mn-lt"/>
              </a:rPr>
              <a:t>contents</a:t>
            </a:r>
            <a:endParaRPr lang="zh-CN" altLang="en-US" sz="2400" dirty="0">
              <a:solidFill>
                <a:schemeClr val="bg1"/>
              </a:solidFill>
              <a:cs typeface="+mn-ea"/>
              <a:sym typeface="+mn-lt"/>
            </a:endParaRPr>
          </a:p>
        </p:txBody>
      </p:sp>
      <p:cxnSp>
        <p:nvCxnSpPr>
          <p:cNvPr id="11" name="直接连接符 10"/>
          <p:cNvCxnSpPr/>
          <p:nvPr/>
        </p:nvCxnSpPr>
        <p:spPr>
          <a:xfrm flipH="1">
            <a:off x="367517" y="3469220"/>
            <a:ext cx="61387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288818" y="3469220"/>
            <a:ext cx="61387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内容占位符 2"/>
          <p:cNvSpPr txBox="1"/>
          <p:nvPr/>
        </p:nvSpPr>
        <p:spPr>
          <a:xfrm>
            <a:off x="3945477" y="2016310"/>
            <a:ext cx="7063105" cy="31216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50000"/>
              </a:lnSpc>
              <a:buClrTx/>
              <a:buSzTx/>
            </a:pPr>
            <a:r>
              <a:rPr lang="zh-CN" altLang="zh-CN" b="1" dirty="0">
                <a:latin typeface="微软雅黑" panose="020B0503020204020204" pitchFamily="34" charset="-122"/>
                <a:ea typeface="微软雅黑" panose="020B0503020204020204" pitchFamily="34" charset="-122"/>
                <a:sym typeface="+mn-ea"/>
              </a:rPr>
              <a:t>9.1  CNN各网络层输出的可视化</a:t>
            </a:r>
            <a:endParaRPr lang="zh-CN" altLang="zh-CN" b="1" dirty="0">
              <a:latin typeface="微软雅黑" panose="020B0503020204020204" pitchFamily="34" charset="-122"/>
              <a:ea typeface="微软雅黑" panose="020B0503020204020204" pitchFamily="34" charset="-122"/>
            </a:endParaRPr>
          </a:p>
          <a:p>
            <a:pPr>
              <a:lnSpc>
                <a:spcPct val="150000"/>
              </a:lnSpc>
            </a:pPr>
            <a:r>
              <a:rPr altLang="zh-CN" b="1" dirty="0">
                <a:latin typeface="微软雅黑" panose="020B0503020204020204" pitchFamily="34" charset="-122"/>
                <a:ea typeface="微软雅黑" panose="020B0503020204020204" pitchFamily="34" charset="-122"/>
                <a:sym typeface="+mn-ea"/>
              </a:rPr>
              <a:t>9.2  CNN模型决策原因的可视化方法</a:t>
            </a:r>
            <a:endParaRPr altLang="zh-CN" b="1" dirty="0">
              <a:latin typeface="微软雅黑" panose="020B0503020204020204" pitchFamily="34" charset="-122"/>
              <a:ea typeface="微软雅黑" panose="020B0503020204020204" pitchFamily="34" charset="-122"/>
            </a:endParaRPr>
          </a:p>
          <a:p>
            <a:pPr>
              <a:lnSpc>
                <a:spcPct val="150000"/>
              </a:lnSpc>
            </a:pPr>
            <a:r>
              <a:rPr altLang="zh-CN" b="1" dirty="0">
                <a:solidFill>
                  <a:srgbClr val="C00000"/>
                </a:solidFill>
                <a:latin typeface="微软雅黑" panose="020B0503020204020204" pitchFamily="34" charset="-122"/>
                <a:ea typeface="微软雅黑" panose="020B0503020204020204" pitchFamily="34" charset="-122"/>
                <a:sym typeface="+mn-ea"/>
              </a:rPr>
              <a:t>9.3  面向NLP任务的可视化方法</a:t>
            </a:r>
            <a:endParaRPr lang="zh-CN" altLang="zh-CN" b="1" dirty="0">
              <a:solidFill>
                <a:srgbClr val="C00000"/>
              </a:solidFill>
              <a:latin typeface="微软雅黑" panose="020B0503020204020204" pitchFamily="34" charset="-122"/>
              <a:ea typeface="微软雅黑" panose="020B0503020204020204" pitchFamily="34" charset="-122"/>
            </a:endParaRPr>
          </a:p>
        </p:txBody>
      </p:sp>
      <p:pic>
        <p:nvPicPr>
          <p:cNvPr id="13" name="图片 12"/>
          <p:cNvPicPr>
            <a:picLocks noChangeAspect="1"/>
          </p:cNvPicPr>
          <p:nvPr/>
        </p:nvPicPr>
        <p:blipFill rotWithShape="1">
          <a:blip r:embed="rId4"/>
          <a:srcRect l="18793" t="3704" r="17232" b="4677"/>
          <a:stretch>
            <a:fillRect/>
          </a:stretch>
        </p:blipFill>
        <p:spPr>
          <a:xfrm>
            <a:off x="1207159" y="449739"/>
            <a:ext cx="944881" cy="135318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rotWithShape="1">
          <a:blip r:embed="rId3"/>
          <a:srcRect t="2070" r="1004"/>
          <a:stretch>
            <a:fillRect/>
          </a:stretch>
        </p:blipFill>
        <p:spPr>
          <a:xfrm>
            <a:off x="-496" y="-27384"/>
            <a:ext cx="3360192" cy="6885384"/>
          </a:xfrm>
          <a:prstGeom prst="rect">
            <a:avLst/>
          </a:prstGeom>
        </p:spPr>
      </p:pic>
      <p:sp>
        <p:nvSpPr>
          <p:cNvPr id="9" name="文本框 6"/>
          <p:cNvSpPr txBox="1"/>
          <p:nvPr/>
        </p:nvSpPr>
        <p:spPr>
          <a:xfrm>
            <a:off x="649714" y="2558062"/>
            <a:ext cx="2133918" cy="523220"/>
          </a:xfrm>
          <a:prstGeom prst="rect">
            <a:avLst/>
          </a:prstGeom>
          <a:noFill/>
        </p:spPr>
        <p:txBody>
          <a:bodyPr wrap="none" rtlCol="0">
            <a:spAutoFit/>
          </a:bodyPr>
          <a:lstStyle/>
          <a:p>
            <a:r>
              <a:rPr lang="zh-CN" altLang="en-US" sz="2800" spc="1000" dirty="0">
                <a:solidFill>
                  <a:schemeClr val="bg1"/>
                </a:solidFill>
                <a:cs typeface="+mn-ea"/>
                <a:sym typeface="+mn-lt"/>
              </a:rPr>
              <a:t>本章内容</a:t>
            </a:r>
          </a:p>
        </p:txBody>
      </p:sp>
      <p:sp>
        <p:nvSpPr>
          <p:cNvPr id="10" name="文本框 11"/>
          <p:cNvSpPr txBox="1"/>
          <p:nvPr/>
        </p:nvSpPr>
        <p:spPr>
          <a:xfrm>
            <a:off x="1032610" y="3238388"/>
            <a:ext cx="1239442" cy="461665"/>
          </a:xfrm>
          <a:prstGeom prst="rect">
            <a:avLst/>
          </a:prstGeom>
          <a:noFill/>
        </p:spPr>
        <p:txBody>
          <a:bodyPr wrap="none" rtlCol="0">
            <a:spAutoFit/>
          </a:bodyPr>
          <a:lstStyle/>
          <a:p>
            <a:r>
              <a:rPr lang="en-US" altLang="zh-CN" sz="2400" dirty="0">
                <a:solidFill>
                  <a:schemeClr val="bg1"/>
                </a:solidFill>
                <a:cs typeface="+mn-ea"/>
                <a:sym typeface="+mn-lt"/>
              </a:rPr>
              <a:t>contents</a:t>
            </a:r>
            <a:endParaRPr lang="zh-CN" altLang="en-US" sz="2400" dirty="0">
              <a:solidFill>
                <a:schemeClr val="bg1"/>
              </a:solidFill>
              <a:cs typeface="+mn-ea"/>
              <a:sym typeface="+mn-lt"/>
            </a:endParaRPr>
          </a:p>
        </p:txBody>
      </p:sp>
      <p:cxnSp>
        <p:nvCxnSpPr>
          <p:cNvPr id="11" name="直接连接符 10"/>
          <p:cNvCxnSpPr/>
          <p:nvPr/>
        </p:nvCxnSpPr>
        <p:spPr>
          <a:xfrm flipH="1">
            <a:off x="367517" y="3469220"/>
            <a:ext cx="61387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288818" y="3469220"/>
            <a:ext cx="61387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内容占位符 2"/>
          <p:cNvSpPr txBox="1"/>
          <p:nvPr/>
        </p:nvSpPr>
        <p:spPr>
          <a:xfrm>
            <a:off x="4105275" y="1996951"/>
            <a:ext cx="7063105" cy="31216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50000"/>
              </a:lnSpc>
              <a:buClrTx/>
              <a:buSzTx/>
            </a:pPr>
            <a:r>
              <a:rPr lang="zh-CN" altLang="zh-CN" b="1" dirty="0">
                <a:solidFill>
                  <a:srgbClr val="C00000"/>
                </a:solidFill>
                <a:latin typeface="微软雅黑" panose="020B0503020204020204" pitchFamily="34" charset="-122"/>
                <a:ea typeface="微软雅黑" panose="020B0503020204020204" pitchFamily="34" charset="-122"/>
                <a:sym typeface="+mn-ea"/>
              </a:rPr>
              <a:t>9.1  CNN各网络层输出的可视化</a:t>
            </a:r>
            <a:endParaRPr lang="zh-CN" altLang="zh-CN" b="1" dirty="0">
              <a:solidFill>
                <a:srgbClr val="C00000"/>
              </a:solidFill>
              <a:latin typeface="微软雅黑" panose="020B0503020204020204" pitchFamily="34" charset="-122"/>
              <a:ea typeface="微软雅黑" panose="020B0503020204020204" pitchFamily="34" charset="-122"/>
            </a:endParaRPr>
          </a:p>
          <a:p>
            <a:pPr>
              <a:lnSpc>
                <a:spcPct val="150000"/>
              </a:lnSpc>
            </a:pPr>
            <a:r>
              <a:rPr altLang="zh-CN" b="1" dirty="0">
                <a:latin typeface="微软雅黑" panose="020B0503020204020204" pitchFamily="34" charset="-122"/>
                <a:ea typeface="微软雅黑" panose="020B0503020204020204" pitchFamily="34" charset="-122"/>
                <a:sym typeface="+mn-ea"/>
              </a:rPr>
              <a:t>9.2  CNN模型决策原因的可视化方法</a:t>
            </a:r>
            <a:endParaRPr altLang="zh-CN" b="1" dirty="0">
              <a:latin typeface="微软雅黑" panose="020B0503020204020204" pitchFamily="34" charset="-122"/>
              <a:ea typeface="微软雅黑" panose="020B0503020204020204" pitchFamily="34" charset="-122"/>
            </a:endParaRPr>
          </a:p>
          <a:p>
            <a:pPr>
              <a:lnSpc>
                <a:spcPct val="150000"/>
              </a:lnSpc>
            </a:pPr>
            <a:r>
              <a:rPr altLang="zh-CN" b="1" dirty="0">
                <a:latin typeface="微软雅黑" panose="020B0503020204020204" pitchFamily="34" charset="-122"/>
                <a:ea typeface="微软雅黑" panose="020B0503020204020204" pitchFamily="34" charset="-122"/>
                <a:sym typeface="+mn-ea"/>
              </a:rPr>
              <a:t>9.3  面向NLP任务的可视化方法</a:t>
            </a:r>
            <a:endParaRPr lang="zh-CN" altLang="zh-CN" b="1" dirty="0">
              <a:latin typeface="微软雅黑" panose="020B0503020204020204" pitchFamily="34" charset="-122"/>
              <a:ea typeface="微软雅黑" panose="020B0503020204020204" pitchFamily="34" charset="-122"/>
            </a:endParaRPr>
          </a:p>
        </p:txBody>
      </p:sp>
      <p:pic>
        <p:nvPicPr>
          <p:cNvPr id="13" name="图片 12"/>
          <p:cNvPicPr>
            <a:picLocks noChangeAspect="1"/>
          </p:cNvPicPr>
          <p:nvPr/>
        </p:nvPicPr>
        <p:blipFill rotWithShape="1">
          <a:blip r:embed="rId4"/>
          <a:srcRect l="18793" t="3704" r="17232" b="4677"/>
          <a:stretch>
            <a:fillRect/>
          </a:stretch>
        </p:blipFill>
        <p:spPr>
          <a:xfrm>
            <a:off x="1207159" y="449739"/>
            <a:ext cx="944881" cy="135318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6265"/>
          </a:xfrm>
          <a:prstGeom prst="rect">
            <a:avLst/>
          </a:prstGeom>
          <a:noFill/>
          <a:ln>
            <a:noFill/>
          </a:ln>
        </p:spPr>
        <p:txBody>
          <a:bodyPr wrap="square" lIns="105031" tIns="52515" rIns="105031" bIns="52515">
            <a:spAutoFit/>
          </a:bodyPr>
          <a:lstStyle/>
          <a:p>
            <a:pPr algn="l" defTabSz="1130935">
              <a:spcBef>
                <a:spcPct val="20000"/>
              </a:spcBef>
              <a:buClrTx/>
              <a:buSzTx/>
              <a:buFontTx/>
            </a:pPr>
            <a:r>
              <a:rPr lang="en-US" altLang="zh-CN" sz="3200" b="1" dirty="0">
                <a:solidFill>
                  <a:prstClr val="white"/>
                </a:solidFill>
                <a:latin typeface="微软雅黑" panose="020B0503020204020204" pitchFamily="34" charset="-122"/>
                <a:ea typeface="微软雅黑" panose="020B0503020204020204" pitchFamily="34" charset="-122"/>
              </a:rPr>
              <a:t>9.3  </a:t>
            </a:r>
            <a:r>
              <a:rPr lang="zh-CN" altLang="en-US" sz="3200" b="1" dirty="0">
                <a:solidFill>
                  <a:prstClr val="white"/>
                </a:solidFill>
                <a:latin typeface="微软雅黑" panose="020B0503020204020204" pitchFamily="34" charset="-122"/>
                <a:ea typeface="微软雅黑" panose="020B0503020204020204" pitchFamily="34" charset="-122"/>
              </a:rPr>
              <a:t>面向 </a:t>
            </a:r>
            <a:r>
              <a:rPr lang="en-US" altLang="zh-CN" sz="3200" b="1" dirty="0">
                <a:solidFill>
                  <a:prstClr val="white"/>
                </a:solidFill>
                <a:latin typeface="微软雅黑" panose="020B0503020204020204" pitchFamily="34" charset="-122"/>
                <a:ea typeface="微软雅黑" panose="020B0503020204020204" pitchFamily="34" charset="-122"/>
              </a:rPr>
              <a:t>NLP </a:t>
            </a:r>
            <a:r>
              <a:rPr lang="zh-CN" altLang="en-US" sz="3200" b="1" dirty="0">
                <a:solidFill>
                  <a:prstClr val="white"/>
                </a:solidFill>
                <a:latin typeface="微软雅黑" panose="020B0503020204020204" pitchFamily="34" charset="-122"/>
                <a:ea typeface="微软雅黑" panose="020B0503020204020204" pitchFamily="34" charset="-122"/>
              </a:rPr>
              <a:t>任务的可视化方法</a:t>
            </a:r>
            <a:endParaRPr lang="en-US" altLang="zh-CN" sz="3200" b="1" dirty="0">
              <a:solidFill>
                <a:prstClr val="white"/>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335806" y="1251750"/>
            <a:ext cx="11373594" cy="523220"/>
          </a:xfrm>
          <a:prstGeom prst="rect">
            <a:avLst/>
          </a:prstGeom>
          <a:noFill/>
        </p:spPr>
        <p:txBody>
          <a:bodyPr wrap="square" rtlCol="0">
            <a:spAutoFit/>
          </a:bodyPr>
          <a:lstStyle/>
          <a:p>
            <a:r>
              <a:rPr lang="en-US" altLang="zh-CN" sz="2800" b="1" dirty="0">
                <a:solidFill>
                  <a:srgbClr val="C00000"/>
                </a:solidFill>
              </a:rPr>
              <a:t>9.3.1  NLP </a:t>
            </a:r>
            <a:r>
              <a:rPr lang="zh-CN" altLang="en-US" sz="2800" b="1" dirty="0">
                <a:solidFill>
                  <a:srgbClr val="C00000"/>
                </a:solidFill>
              </a:rPr>
              <a:t>任务中注意力机制可视化的一般方法</a:t>
            </a:r>
            <a:endParaRPr lang="zh-CN" altLang="zh-CN" sz="2800" b="1" dirty="0">
              <a:solidFill>
                <a:srgbClr val="C00000"/>
              </a:solidFill>
            </a:endParaRPr>
          </a:p>
        </p:txBody>
      </p:sp>
      <p:sp>
        <p:nvSpPr>
          <p:cNvPr id="4" name="文本框 3"/>
          <p:cNvSpPr txBox="1"/>
          <p:nvPr/>
        </p:nvSpPr>
        <p:spPr>
          <a:xfrm>
            <a:off x="335806" y="2028616"/>
            <a:ext cx="11277559" cy="3139321"/>
          </a:xfrm>
          <a:prstGeom prst="rect">
            <a:avLst/>
          </a:prstGeom>
          <a:noFill/>
        </p:spPr>
        <p:txBody>
          <a:bodyPr wrap="square">
            <a:spAutoFit/>
          </a:bodyPr>
          <a:lstStyle/>
          <a:p>
            <a:r>
              <a:rPr lang="zh-CN" altLang="en-US" sz="2200" dirty="0"/>
              <a:t>一般情况下，当我们向 </a:t>
            </a:r>
            <a:r>
              <a:rPr lang="en-US" altLang="zh-CN" sz="2200" dirty="0"/>
              <a:t>NLP </a:t>
            </a:r>
            <a:r>
              <a:rPr lang="zh-CN" altLang="en-US" sz="2200" dirty="0"/>
              <a:t>模型输入一个句子以后，模型就需要结合这个句子中的词 </a:t>
            </a:r>
          </a:p>
          <a:p>
            <a:r>
              <a:rPr lang="zh-CN" altLang="en-US" sz="2200" dirty="0"/>
              <a:t>（或 </a:t>
            </a:r>
            <a:r>
              <a:rPr lang="en-US" altLang="zh-CN" sz="2200" dirty="0"/>
              <a:t>token</a:t>
            </a:r>
            <a:r>
              <a:rPr lang="zh-CN" altLang="en-US" sz="2200" dirty="0"/>
              <a:t>）和自身的“知识”做出决策（如分类等）。显然，句子中不同的词对决策的形成有 不同程度的影响。注意力机制的一般做法是，设计一个网络来为句子中的每个词预测相应的权重参数，使得一个词的影响程度越大，它的权重就越大。 </a:t>
            </a:r>
          </a:p>
          <a:p>
            <a:endParaRPr lang="en-US" altLang="zh-CN" sz="2200" dirty="0"/>
          </a:p>
          <a:p>
            <a:r>
              <a:rPr lang="zh-CN" altLang="en-US" sz="2200" dirty="0"/>
              <a:t>可视化的目的就是通过视觉的方式让用户快速感知哪些词的影响最大？哪些次之？哪 </a:t>
            </a:r>
          </a:p>
          <a:p>
            <a:r>
              <a:rPr lang="zh-CN" altLang="en-US" sz="2200" dirty="0"/>
              <a:t>些几乎没有作用？等。其中，常用的视觉标记方式就是采用不同深浅的颜色（如红色）来标 注有不同影响程度的词，即影响程度越大的词，用越深的红颜色来标注；影响程度越小的词，则用越浅的红颜色来标记。</a:t>
            </a:r>
          </a:p>
        </p:txBody>
      </p:sp>
    </p:spTree>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6265"/>
          </a:xfrm>
          <a:prstGeom prst="rect">
            <a:avLst/>
          </a:prstGeom>
          <a:noFill/>
          <a:ln>
            <a:noFill/>
          </a:ln>
        </p:spPr>
        <p:txBody>
          <a:bodyPr wrap="square" lIns="105031" tIns="52515" rIns="105031" bIns="52515">
            <a:spAutoFit/>
          </a:bodyPr>
          <a:lstStyle/>
          <a:p>
            <a:pPr algn="l" defTabSz="1130935">
              <a:spcBef>
                <a:spcPct val="20000"/>
              </a:spcBef>
              <a:buClrTx/>
              <a:buSzTx/>
              <a:buFontTx/>
            </a:pPr>
            <a:r>
              <a:rPr lang="en-US" altLang="zh-CN" sz="3200" b="1" dirty="0">
                <a:solidFill>
                  <a:prstClr val="white"/>
                </a:solidFill>
                <a:latin typeface="微软雅黑" panose="020B0503020204020204" pitchFamily="34" charset="-122"/>
                <a:ea typeface="微软雅黑" panose="020B0503020204020204" pitchFamily="34" charset="-122"/>
              </a:rPr>
              <a:t>9.3  </a:t>
            </a:r>
            <a:r>
              <a:rPr lang="zh-CN" altLang="en-US" sz="3200" b="1" dirty="0">
                <a:solidFill>
                  <a:prstClr val="white"/>
                </a:solidFill>
                <a:latin typeface="微软雅黑" panose="020B0503020204020204" pitchFamily="34" charset="-122"/>
                <a:ea typeface="微软雅黑" panose="020B0503020204020204" pitchFamily="34" charset="-122"/>
              </a:rPr>
              <a:t>面向 </a:t>
            </a:r>
            <a:r>
              <a:rPr lang="en-US" altLang="zh-CN" sz="3200" b="1" dirty="0">
                <a:solidFill>
                  <a:prstClr val="white"/>
                </a:solidFill>
                <a:latin typeface="微软雅黑" panose="020B0503020204020204" pitchFamily="34" charset="-122"/>
                <a:ea typeface="微软雅黑" panose="020B0503020204020204" pitchFamily="34" charset="-122"/>
              </a:rPr>
              <a:t>NLP </a:t>
            </a:r>
            <a:r>
              <a:rPr lang="zh-CN" altLang="en-US" sz="3200" b="1" dirty="0">
                <a:solidFill>
                  <a:prstClr val="white"/>
                </a:solidFill>
                <a:latin typeface="微软雅黑" panose="020B0503020204020204" pitchFamily="34" charset="-122"/>
                <a:ea typeface="微软雅黑" panose="020B0503020204020204" pitchFamily="34" charset="-122"/>
              </a:rPr>
              <a:t>任务的可视化方法</a:t>
            </a:r>
            <a:endParaRPr lang="en-US" altLang="zh-CN" sz="3200" b="1" dirty="0">
              <a:solidFill>
                <a:prstClr val="white"/>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335806" y="1251750"/>
            <a:ext cx="11373594" cy="523220"/>
          </a:xfrm>
          <a:prstGeom prst="rect">
            <a:avLst/>
          </a:prstGeom>
          <a:noFill/>
        </p:spPr>
        <p:txBody>
          <a:bodyPr wrap="square" rtlCol="0">
            <a:spAutoFit/>
          </a:bodyPr>
          <a:lstStyle/>
          <a:p>
            <a:r>
              <a:rPr lang="en-US" altLang="zh-CN" sz="2800" b="1" dirty="0">
                <a:solidFill>
                  <a:srgbClr val="C00000"/>
                </a:solidFill>
              </a:rPr>
              <a:t>9.3.1  NLP </a:t>
            </a:r>
            <a:r>
              <a:rPr lang="zh-CN" altLang="en-US" sz="2800" b="1" dirty="0">
                <a:solidFill>
                  <a:srgbClr val="C00000"/>
                </a:solidFill>
              </a:rPr>
              <a:t>任务中注意力机制可视化的一般方法</a:t>
            </a:r>
            <a:endParaRPr lang="zh-CN" altLang="zh-CN" sz="2800" b="1" dirty="0">
              <a:solidFill>
                <a:srgbClr val="C00000"/>
              </a:solidFill>
            </a:endParaRPr>
          </a:p>
        </p:txBody>
      </p:sp>
      <p:sp>
        <p:nvSpPr>
          <p:cNvPr id="3" name="文本框 2"/>
          <p:cNvSpPr txBox="1"/>
          <p:nvPr/>
        </p:nvSpPr>
        <p:spPr>
          <a:xfrm>
            <a:off x="532660" y="1979720"/>
            <a:ext cx="11452194" cy="3477875"/>
          </a:xfrm>
          <a:prstGeom prst="rect">
            <a:avLst/>
          </a:prstGeom>
          <a:noFill/>
        </p:spPr>
        <p:txBody>
          <a:bodyPr wrap="square">
            <a:spAutoFit/>
          </a:bodyPr>
          <a:lstStyle/>
          <a:p>
            <a:r>
              <a:rPr lang="zh-CN" altLang="en-US" sz="2200" dirty="0"/>
              <a:t>假设输入的句子是“努力实现中华民族的伟大复兴”，分词后得到如下的词序列： </a:t>
            </a:r>
          </a:p>
          <a:p>
            <a:endParaRPr lang="en-US" altLang="zh-CN" sz="2200" dirty="0"/>
          </a:p>
          <a:p>
            <a:r>
              <a:rPr lang="en-US" altLang="zh-CN" sz="2200" b="1" dirty="0">
                <a:solidFill>
                  <a:srgbClr val="00B050"/>
                </a:solidFill>
              </a:rPr>
              <a:t>words = ['</a:t>
            </a:r>
            <a:r>
              <a:rPr lang="zh-CN" altLang="en-US" sz="2200" b="1" dirty="0">
                <a:solidFill>
                  <a:srgbClr val="00B050"/>
                </a:solidFill>
              </a:rPr>
              <a:t>努力</a:t>
            </a:r>
            <a:r>
              <a:rPr lang="en-US" altLang="zh-CN" sz="2200" b="1" dirty="0">
                <a:solidFill>
                  <a:srgbClr val="00B050"/>
                </a:solidFill>
              </a:rPr>
              <a:t>', '</a:t>
            </a:r>
            <a:r>
              <a:rPr lang="zh-CN" altLang="en-US" sz="2200" b="1" dirty="0">
                <a:solidFill>
                  <a:srgbClr val="00B050"/>
                </a:solidFill>
              </a:rPr>
              <a:t>实现</a:t>
            </a:r>
            <a:r>
              <a:rPr lang="en-US" altLang="zh-CN" sz="2200" b="1" dirty="0">
                <a:solidFill>
                  <a:srgbClr val="00B050"/>
                </a:solidFill>
              </a:rPr>
              <a:t>', '</a:t>
            </a:r>
            <a:r>
              <a:rPr lang="zh-CN" altLang="en-US" sz="2200" b="1" dirty="0">
                <a:solidFill>
                  <a:srgbClr val="00B050"/>
                </a:solidFill>
              </a:rPr>
              <a:t>中华</a:t>
            </a:r>
            <a:r>
              <a:rPr lang="en-US" altLang="zh-CN" sz="2200" b="1" dirty="0">
                <a:solidFill>
                  <a:srgbClr val="00B050"/>
                </a:solidFill>
              </a:rPr>
              <a:t>', '</a:t>
            </a:r>
            <a:r>
              <a:rPr lang="zh-CN" altLang="en-US" sz="2200" b="1" dirty="0">
                <a:solidFill>
                  <a:srgbClr val="00B050"/>
                </a:solidFill>
              </a:rPr>
              <a:t>民族</a:t>
            </a:r>
            <a:r>
              <a:rPr lang="en-US" altLang="zh-CN" sz="2200" b="1" dirty="0">
                <a:solidFill>
                  <a:srgbClr val="00B050"/>
                </a:solidFill>
              </a:rPr>
              <a:t>', '</a:t>
            </a:r>
            <a:r>
              <a:rPr lang="zh-CN" altLang="en-US" sz="2200" b="1" dirty="0">
                <a:solidFill>
                  <a:srgbClr val="00B050"/>
                </a:solidFill>
              </a:rPr>
              <a:t>的</a:t>
            </a:r>
            <a:r>
              <a:rPr lang="en-US" altLang="zh-CN" sz="2200" b="1" dirty="0">
                <a:solidFill>
                  <a:srgbClr val="00B050"/>
                </a:solidFill>
              </a:rPr>
              <a:t>', '</a:t>
            </a:r>
            <a:r>
              <a:rPr lang="zh-CN" altLang="en-US" sz="2200" b="1" dirty="0">
                <a:solidFill>
                  <a:srgbClr val="00B050"/>
                </a:solidFill>
              </a:rPr>
              <a:t>伟大</a:t>
            </a:r>
            <a:r>
              <a:rPr lang="en-US" altLang="zh-CN" sz="2200" b="1" dirty="0">
                <a:solidFill>
                  <a:srgbClr val="00B050"/>
                </a:solidFill>
              </a:rPr>
              <a:t>', '</a:t>
            </a:r>
            <a:r>
              <a:rPr lang="zh-CN" altLang="en-US" sz="2200" b="1" dirty="0">
                <a:solidFill>
                  <a:srgbClr val="00B050"/>
                </a:solidFill>
              </a:rPr>
              <a:t>复兴</a:t>
            </a:r>
            <a:r>
              <a:rPr lang="en-US" altLang="zh-CN" sz="2200" b="1" dirty="0">
                <a:solidFill>
                  <a:srgbClr val="00B050"/>
                </a:solidFill>
              </a:rPr>
              <a:t>’] </a:t>
            </a:r>
            <a:endParaRPr lang="zh-CN" altLang="en-US" sz="2200" b="1" dirty="0">
              <a:solidFill>
                <a:srgbClr val="00B050"/>
              </a:solidFill>
            </a:endParaRPr>
          </a:p>
          <a:p>
            <a:endParaRPr lang="en-US" altLang="zh-CN" sz="2200" dirty="0"/>
          </a:p>
          <a:p>
            <a:r>
              <a:rPr lang="zh-CN" altLang="en-US" sz="2200" dirty="0"/>
              <a:t>并假设注意力网络生成如下的权重： </a:t>
            </a:r>
          </a:p>
          <a:p>
            <a:endParaRPr lang="en-US" altLang="zh-CN" sz="2200" dirty="0"/>
          </a:p>
          <a:p>
            <a:r>
              <a:rPr lang="en-US" altLang="zh-CN" sz="2200" b="1" dirty="0" err="1">
                <a:solidFill>
                  <a:srgbClr val="00B050"/>
                </a:solidFill>
              </a:rPr>
              <a:t>att_weights</a:t>
            </a:r>
            <a:r>
              <a:rPr lang="en-US" altLang="zh-CN" sz="2200" b="1" dirty="0">
                <a:solidFill>
                  <a:srgbClr val="00B050"/>
                </a:solidFill>
              </a:rPr>
              <a:t> = [0.05, 0.10, 0.20, 0.05, 0.00, 0.20, 0.40] </a:t>
            </a:r>
            <a:endParaRPr lang="zh-CN" altLang="en-US" sz="2200" b="1" dirty="0">
              <a:solidFill>
                <a:srgbClr val="00B050"/>
              </a:solidFill>
            </a:endParaRPr>
          </a:p>
          <a:p>
            <a:endParaRPr lang="en-US" altLang="zh-CN" sz="2200" dirty="0"/>
          </a:p>
          <a:p>
            <a:r>
              <a:rPr lang="zh-CN" altLang="en-US" sz="2200" dirty="0"/>
              <a:t>从权重看，</a:t>
            </a:r>
            <a:r>
              <a:rPr lang="en-US" altLang="zh-CN" sz="2200" dirty="0"/>
              <a:t>'</a:t>
            </a:r>
            <a:r>
              <a:rPr lang="zh-CN" altLang="en-US" sz="2200" dirty="0"/>
              <a:t>复兴</a:t>
            </a:r>
            <a:r>
              <a:rPr lang="en-US" altLang="zh-CN" sz="2200" dirty="0"/>
              <a:t>'</a:t>
            </a:r>
            <a:r>
              <a:rPr lang="zh-CN" altLang="en-US" sz="2200" dirty="0"/>
              <a:t>的权重最大，为 </a:t>
            </a:r>
            <a:r>
              <a:rPr lang="en-US" altLang="zh-CN" sz="2200" dirty="0"/>
              <a:t>0.40</a:t>
            </a:r>
            <a:r>
              <a:rPr lang="zh-CN" altLang="en-US" sz="2200" dirty="0"/>
              <a:t>，其次是</a:t>
            </a:r>
            <a:r>
              <a:rPr lang="en-US" altLang="zh-CN" sz="2200" dirty="0"/>
              <a:t>'</a:t>
            </a:r>
            <a:r>
              <a:rPr lang="zh-CN" altLang="en-US" sz="2200" dirty="0"/>
              <a:t>中华</a:t>
            </a:r>
            <a:r>
              <a:rPr lang="en-US" altLang="zh-CN" sz="2200" dirty="0"/>
              <a:t>'</a:t>
            </a:r>
            <a:r>
              <a:rPr lang="zh-CN" altLang="en-US" sz="2200" dirty="0"/>
              <a:t>和</a:t>
            </a:r>
            <a:r>
              <a:rPr lang="en-US" altLang="zh-CN" sz="2200" dirty="0"/>
              <a:t>'</a:t>
            </a:r>
            <a:r>
              <a:rPr lang="zh-CN" altLang="en-US" sz="2200" dirty="0"/>
              <a:t>伟大</a:t>
            </a:r>
            <a:r>
              <a:rPr lang="en-US" altLang="zh-CN" sz="2200" dirty="0"/>
              <a:t>'</a:t>
            </a:r>
            <a:r>
              <a:rPr lang="zh-CN" altLang="en-US" sz="2200" dirty="0"/>
              <a:t>的权重，均为 </a:t>
            </a:r>
            <a:r>
              <a:rPr lang="en-US" altLang="zh-CN" sz="2200" dirty="0"/>
              <a:t>0.20</a:t>
            </a:r>
            <a:r>
              <a:rPr lang="zh-CN" altLang="en-US" sz="2200" dirty="0"/>
              <a:t>，的是</a:t>
            </a:r>
            <a:r>
              <a:rPr lang="en-US" altLang="zh-CN" sz="2200" dirty="0"/>
              <a:t>'</a:t>
            </a:r>
            <a:r>
              <a:rPr lang="zh-CN" altLang="en-US" sz="2200" dirty="0"/>
              <a:t>的</a:t>
            </a:r>
            <a:r>
              <a:rPr lang="en-US" altLang="zh-CN" sz="2200" dirty="0"/>
              <a:t>'</a:t>
            </a:r>
            <a:r>
              <a:rPr lang="zh-CN" altLang="en-US" sz="2200" dirty="0"/>
              <a:t>的权重为</a:t>
            </a:r>
            <a:r>
              <a:rPr lang="en-US" altLang="zh-CN" sz="2200" dirty="0"/>
              <a:t>0</a:t>
            </a:r>
            <a:r>
              <a:rPr lang="zh-CN" altLang="en-US" sz="2200" dirty="0"/>
              <a:t>。</a:t>
            </a:r>
          </a:p>
        </p:txBody>
      </p:sp>
    </p:spTree>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6265"/>
          </a:xfrm>
          <a:prstGeom prst="rect">
            <a:avLst/>
          </a:prstGeom>
          <a:noFill/>
          <a:ln>
            <a:noFill/>
          </a:ln>
        </p:spPr>
        <p:txBody>
          <a:bodyPr wrap="square" lIns="105031" tIns="52515" rIns="105031" bIns="52515">
            <a:spAutoFit/>
          </a:bodyPr>
          <a:lstStyle/>
          <a:p>
            <a:pPr algn="l" defTabSz="1130935">
              <a:spcBef>
                <a:spcPct val="20000"/>
              </a:spcBef>
              <a:buClrTx/>
              <a:buSzTx/>
              <a:buFontTx/>
            </a:pPr>
            <a:r>
              <a:rPr lang="en-US" altLang="zh-CN" sz="3200" b="1" dirty="0">
                <a:solidFill>
                  <a:prstClr val="white"/>
                </a:solidFill>
                <a:latin typeface="微软雅黑" panose="020B0503020204020204" pitchFamily="34" charset="-122"/>
                <a:ea typeface="微软雅黑" panose="020B0503020204020204" pitchFamily="34" charset="-122"/>
              </a:rPr>
              <a:t>9.3  </a:t>
            </a:r>
            <a:r>
              <a:rPr lang="zh-CN" altLang="en-US" sz="3200" b="1" dirty="0">
                <a:solidFill>
                  <a:prstClr val="white"/>
                </a:solidFill>
                <a:latin typeface="微软雅黑" panose="020B0503020204020204" pitchFamily="34" charset="-122"/>
                <a:ea typeface="微软雅黑" panose="020B0503020204020204" pitchFamily="34" charset="-122"/>
              </a:rPr>
              <a:t>面向 </a:t>
            </a:r>
            <a:r>
              <a:rPr lang="en-US" altLang="zh-CN" sz="3200" b="1" dirty="0">
                <a:solidFill>
                  <a:prstClr val="white"/>
                </a:solidFill>
                <a:latin typeface="微软雅黑" panose="020B0503020204020204" pitchFamily="34" charset="-122"/>
                <a:ea typeface="微软雅黑" panose="020B0503020204020204" pitchFamily="34" charset="-122"/>
              </a:rPr>
              <a:t>NLP </a:t>
            </a:r>
            <a:r>
              <a:rPr lang="zh-CN" altLang="en-US" sz="3200" b="1" dirty="0">
                <a:solidFill>
                  <a:prstClr val="white"/>
                </a:solidFill>
                <a:latin typeface="微软雅黑" panose="020B0503020204020204" pitchFamily="34" charset="-122"/>
                <a:ea typeface="微软雅黑" panose="020B0503020204020204" pitchFamily="34" charset="-122"/>
              </a:rPr>
              <a:t>任务的可视化方法</a:t>
            </a:r>
            <a:endParaRPr lang="en-US" altLang="zh-CN" sz="3200" b="1" dirty="0">
              <a:solidFill>
                <a:prstClr val="white"/>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335806" y="1251750"/>
            <a:ext cx="11373594" cy="523220"/>
          </a:xfrm>
          <a:prstGeom prst="rect">
            <a:avLst/>
          </a:prstGeom>
          <a:noFill/>
        </p:spPr>
        <p:txBody>
          <a:bodyPr wrap="square" rtlCol="0">
            <a:spAutoFit/>
          </a:bodyPr>
          <a:lstStyle/>
          <a:p>
            <a:r>
              <a:rPr lang="en-US" altLang="zh-CN" sz="2800" b="1" dirty="0">
                <a:solidFill>
                  <a:srgbClr val="C00000"/>
                </a:solidFill>
              </a:rPr>
              <a:t>9.3.1  NLP </a:t>
            </a:r>
            <a:r>
              <a:rPr lang="zh-CN" altLang="en-US" sz="2800" b="1" dirty="0">
                <a:solidFill>
                  <a:srgbClr val="C00000"/>
                </a:solidFill>
              </a:rPr>
              <a:t>任务中注意力机制可视化的一般方法</a:t>
            </a:r>
            <a:endParaRPr lang="zh-CN" altLang="zh-CN" sz="2800" b="1" dirty="0">
              <a:solidFill>
                <a:srgbClr val="C00000"/>
              </a:solidFill>
            </a:endParaRPr>
          </a:p>
        </p:txBody>
      </p:sp>
      <p:sp>
        <p:nvSpPr>
          <p:cNvPr id="3" name="文本框 2"/>
          <p:cNvSpPr txBox="1"/>
          <p:nvPr/>
        </p:nvSpPr>
        <p:spPr>
          <a:xfrm>
            <a:off x="514904" y="2044581"/>
            <a:ext cx="10457895" cy="769441"/>
          </a:xfrm>
          <a:prstGeom prst="rect">
            <a:avLst/>
          </a:prstGeom>
          <a:noFill/>
        </p:spPr>
        <p:txBody>
          <a:bodyPr wrap="square">
            <a:spAutoFit/>
          </a:bodyPr>
          <a:lstStyle/>
          <a:p>
            <a:r>
              <a:rPr lang="zh-CN" altLang="en-US" sz="2200" dirty="0"/>
              <a:t>按如图 </a:t>
            </a:r>
            <a:r>
              <a:rPr lang="en-US" altLang="zh-CN" sz="2200" dirty="0"/>
              <a:t>9-9 </a:t>
            </a:r>
            <a:r>
              <a:rPr lang="zh-CN" altLang="en-US" sz="2200" dirty="0"/>
              <a:t>所示采用不同深浅的红颜色来标注，用户可以一目了然（这在学术论文中也经常用到）</a:t>
            </a:r>
          </a:p>
        </p:txBody>
      </p:sp>
      <p:pic>
        <p:nvPicPr>
          <p:cNvPr id="5" name="图片 4"/>
          <p:cNvPicPr>
            <a:picLocks noChangeAspect="1"/>
          </p:cNvPicPr>
          <p:nvPr/>
        </p:nvPicPr>
        <p:blipFill>
          <a:blip r:embed="rId3"/>
          <a:stretch>
            <a:fillRect/>
          </a:stretch>
        </p:blipFill>
        <p:spPr>
          <a:xfrm>
            <a:off x="2188449" y="4043979"/>
            <a:ext cx="6254216" cy="1248187"/>
          </a:xfrm>
          <a:prstGeom prst="rect">
            <a:avLst/>
          </a:prstGeom>
        </p:spPr>
      </p:pic>
    </p:spTree>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6265"/>
          </a:xfrm>
          <a:prstGeom prst="rect">
            <a:avLst/>
          </a:prstGeom>
          <a:noFill/>
          <a:ln>
            <a:noFill/>
          </a:ln>
        </p:spPr>
        <p:txBody>
          <a:bodyPr wrap="square" lIns="105031" tIns="52515" rIns="105031" bIns="52515">
            <a:spAutoFit/>
          </a:bodyPr>
          <a:lstStyle/>
          <a:p>
            <a:pPr algn="l" defTabSz="1130935">
              <a:spcBef>
                <a:spcPct val="20000"/>
              </a:spcBef>
              <a:buClrTx/>
              <a:buSzTx/>
              <a:buFontTx/>
            </a:pPr>
            <a:r>
              <a:rPr lang="en-US" altLang="zh-CN" sz="3200" b="1" dirty="0">
                <a:solidFill>
                  <a:prstClr val="white"/>
                </a:solidFill>
                <a:latin typeface="微软雅黑" panose="020B0503020204020204" pitchFamily="34" charset="-122"/>
                <a:ea typeface="微软雅黑" panose="020B0503020204020204" pitchFamily="34" charset="-122"/>
              </a:rPr>
              <a:t>9.3  </a:t>
            </a:r>
            <a:r>
              <a:rPr lang="zh-CN" altLang="en-US" sz="3200" b="1" dirty="0">
                <a:solidFill>
                  <a:prstClr val="white"/>
                </a:solidFill>
                <a:latin typeface="微软雅黑" panose="020B0503020204020204" pitchFamily="34" charset="-122"/>
                <a:ea typeface="微软雅黑" panose="020B0503020204020204" pitchFamily="34" charset="-122"/>
              </a:rPr>
              <a:t>面向 </a:t>
            </a:r>
            <a:r>
              <a:rPr lang="en-US" altLang="zh-CN" sz="3200" b="1" dirty="0">
                <a:solidFill>
                  <a:prstClr val="white"/>
                </a:solidFill>
                <a:latin typeface="微软雅黑" panose="020B0503020204020204" pitchFamily="34" charset="-122"/>
                <a:ea typeface="微软雅黑" panose="020B0503020204020204" pitchFamily="34" charset="-122"/>
              </a:rPr>
              <a:t>NLP </a:t>
            </a:r>
            <a:r>
              <a:rPr lang="zh-CN" altLang="en-US" sz="3200" b="1" dirty="0">
                <a:solidFill>
                  <a:prstClr val="white"/>
                </a:solidFill>
                <a:latin typeface="微软雅黑" panose="020B0503020204020204" pitchFamily="34" charset="-122"/>
                <a:ea typeface="微软雅黑" panose="020B0503020204020204" pitchFamily="34" charset="-122"/>
              </a:rPr>
              <a:t>任务的可视化方法</a:t>
            </a:r>
            <a:endParaRPr lang="en-US" altLang="zh-CN" sz="3200" b="1" dirty="0">
              <a:solidFill>
                <a:prstClr val="white"/>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335806" y="1251750"/>
            <a:ext cx="11373594" cy="523220"/>
          </a:xfrm>
          <a:prstGeom prst="rect">
            <a:avLst/>
          </a:prstGeom>
          <a:noFill/>
        </p:spPr>
        <p:txBody>
          <a:bodyPr wrap="square" rtlCol="0">
            <a:spAutoFit/>
          </a:bodyPr>
          <a:lstStyle/>
          <a:p>
            <a:r>
              <a:rPr lang="en-US" altLang="zh-CN" sz="2800" b="1" dirty="0">
                <a:solidFill>
                  <a:srgbClr val="C00000"/>
                </a:solidFill>
              </a:rPr>
              <a:t>9.3.2 </a:t>
            </a:r>
            <a:r>
              <a:rPr lang="zh-CN" altLang="en-US" sz="2800" b="1" dirty="0">
                <a:solidFill>
                  <a:srgbClr val="C00000"/>
                </a:solidFill>
              </a:rPr>
              <a:t>自注意力机制的可视化 </a:t>
            </a:r>
            <a:endParaRPr lang="zh-CN" altLang="zh-CN" sz="2800" b="1" dirty="0">
              <a:solidFill>
                <a:srgbClr val="C00000"/>
              </a:solidFill>
            </a:endParaRPr>
          </a:p>
        </p:txBody>
      </p:sp>
      <p:sp>
        <p:nvSpPr>
          <p:cNvPr id="3" name="文本框 2"/>
          <p:cNvSpPr txBox="1"/>
          <p:nvPr/>
        </p:nvSpPr>
        <p:spPr>
          <a:xfrm>
            <a:off x="443883" y="2103443"/>
            <a:ext cx="10972800" cy="3139321"/>
          </a:xfrm>
          <a:prstGeom prst="rect">
            <a:avLst/>
          </a:prstGeom>
          <a:noFill/>
        </p:spPr>
        <p:txBody>
          <a:bodyPr wrap="square">
            <a:spAutoFit/>
          </a:bodyPr>
          <a:lstStyle/>
          <a:p>
            <a:r>
              <a:rPr lang="zh-CN" altLang="en-US" sz="2200" dirty="0"/>
              <a:t>依赖 </a:t>
            </a:r>
            <a:r>
              <a:rPr lang="en-US" altLang="zh-CN" sz="2200" dirty="0"/>
              <a:t>Transformer </a:t>
            </a:r>
            <a:r>
              <a:rPr lang="zh-CN" altLang="en-US" sz="2200" dirty="0"/>
              <a:t>框架的 </a:t>
            </a:r>
            <a:r>
              <a:rPr lang="en-US" altLang="zh-CN" sz="2200" dirty="0"/>
              <a:t>BERT </a:t>
            </a:r>
            <a:r>
              <a:rPr lang="zh-CN" altLang="en-US" sz="2200" dirty="0"/>
              <a:t>和 </a:t>
            </a:r>
            <a:r>
              <a:rPr lang="en-US" altLang="zh-CN" sz="2200" dirty="0"/>
              <a:t>GPT </a:t>
            </a:r>
            <a:r>
              <a:rPr lang="zh-CN" altLang="en-US" sz="2200" dirty="0"/>
              <a:t>等 </a:t>
            </a:r>
            <a:r>
              <a:rPr lang="en-US" altLang="zh-CN" sz="2200" dirty="0"/>
              <a:t>NLP </a:t>
            </a:r>
            <a:r>
              <a:rPr lang="zh-CN" altLang="en-US" sz="2200" dirty="0"/>
              <a:t>处理模型基本上都是由多层自注意力网 络堆叠而成。例如，在比较小的 </a:t>
            </a:r>
            <a:r>
              <a:rPr lang="en-US" altLang="zh-CN" sz="2200" dirty="0"/>
              <a:t>BERT </a:t>
            </a:r>
            <a:r>
              <a:rPr lang="zh-CN" altLang="en-US" sz="2200" dirty="0"/>
              <a:t>模型中，有 </a:t>
            </a:r>
            <a:r>
              <a:rPr lang="en-US" altLang="zh-CN" sz="2200" dirty="0"/>
              <a:t>12 </a:t>
            </a:r>
            <a:r>
              <a:rPr lang="zh-CN" altLang="en-US" sz="2200" dirty="0"/>
              <a:t>个网络层（由 </a:t>
            </a:r>
            <a:r>
              <a:rPr lang="en-US" altLang="zh-CN" sz="2200" dirty="0"/>
              <a:t>12 </a:t>
            </a:r>
            <a:r>
              <a:rPr lang="zh-CN" altLang="en-US" sz="2200" dirty="0"/>
              <a:t>个 </a:t>
            </a:r>
            <a:r>
              <a:rPr lang="en-US" altLang="zh-CN" sz="2200" dirty="0"/>
              <a:t>encoder </a:t>
            </a:r>
            <a:r>
              <a:rPr lang="zh-CN" altLang="en-US" sz="2200" dirty="0"/>
              <a:t>堆叠而成）， 每层有 </a:t>
            </a:r>
            <a:r>
              <a:rPr lang="en-US" altLang="zh-CN" sz="2200" dirty="0"/>
              <a:t>12 </a:t>
            </a:r>
            <a:r>
              <a:rPr lang="zh-CN" altLang="en-US" sz="2200" dirty="0"/>
              <a:t>个自注意力网络，词向量维度是 </a:t>
            </a:r>
            <a:r>
              <a:rPr lang="en-US" altLang="zh-CN" sz="2200" dirty="0"/>
              <a:t>768</a:t>
            </a:r>
            <a:r>
              <a:rPr lang="zh-CN" altLang="en-US" sz="2200" dirty="0"/>
              <a:t>。 </a:t>
            </a:r>
          </a:p>
          <a:p>
            <a:endParaRPr lang="en-US" altLang="zh-CN" sz="2200" dirty="0"/>
          </a:p>
          <a:p>
            <a:r>
              <a:rPr lang="zh-CN" altLang="en-US" sz="2200" dirty="0"/>
              <a:t>自注意力刻画了词（</a:t>
            </a:r>
            <a:r>
              <a:rPr lang="en-US" altLang="zh-CN" sz="2200" dirty="0"/>
              <a:t>token</a:t>
            </a:r>
            <a:r>
              <a:rPr lang="zh-CN" altLang="en-US" sz="2200" dirty="0"/>
              <a:t>）与词之间的关系；多头自注意力可以刻画不同类型的关系，从而可以表达丰富的语义。</a:t>
            </a:r>
            <a:endParaRPr lang="en-US" altLang="zh-CN" sz="2200" dirty="0"/>
          </a:p>
          <a:p>
            <a:endParaRPr lang="en-US" altLang="zh-CN" sz="2200" dirty="0"/>
          </a:p>
          <a:p>
            <a:r>
              <a:rPr lang="zh-CN" altLang="en-US" sz="2200" dirty="0"/>
              <a:t>因此，对自注意力的可视化有助于理解基于 </a:t>
            </a:r>
            <a:r>
              <a:rPr lang="en-US" altLang="zh-CN" sz="2200" dirty="0"/>
              <a:t>Transformer </a:t>
            </a:r>
            <a:r>
              <a:rPr lang="zh-CN" altLang="en-US" sz="2200" dirty="0"/>
              <a:t>框架的预训练模型对词之间关系的学习能力。</a:t>
            </a:r>
          </a:p>
        </p:txBody>
      </p:sp>
    </p:spTree>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6265"/>
          </a:xfrm>
          <a:prstGeom prst="rect">
            <a:avLst/>
          </a:prstGeom>
          <a:noFill/>
          <a:ln>
            <a:noFill/>
          </a:ln>
        </p:spPr>
        <p:txBody>
          <a:bodyPr wrap="square" lIns="105031" tIns="52515" rIns="105031" bIns="52515">
            <a:spAutoFit/>
          </a:bodyPr>
          <a:lstStyle/>
          <a:p>
            <a:pPr algn="l" defTabSz="1130935">
              <a:spcBef>
                <a:spcPct val="20000"/>
              </a:spcBef>
              <a:buClrTx/>
              <a:buSzTx/>
              <a:buFontTx/>
            </a:pPr>
            <a:r>
              <a:rPr lang="en-US" altLang="zh-CN" sz="3200" b="1" dirty="0">
                <a:solidFill>
                  <a:prstClr val="white"/>
                </a:solidFill>
                <a:latin typeface="微软雅黑" panose="020B0503020204020204" pitchFamily="34" charset="-122"/>
                <a:ea typeface="微软雅黑" panose="020B0503020204020204" pitchFamily="34" charset="-122"/>
              </a:rPr>
              <a:t>9.3  </a:t>
            </a:r>
            <a:r>
              <a:rPr lang="zh-CN" altLang="en-US" sz="3200" b="1" dirty="0">
                <a:solidFill>
                  <a:prstClr val="white"/>
                </a:solidFill>
                <a:latin typeface="微软雅黑" panose="020B0503020204020204" pitchFamily="34" charset="-122"/>
                <a:ea typeface="微软雅黑" panose="020B0503020204020204" pitchFamily="34" charset="-122"/>
              </a:rPr>
              <a:t>面向 </a:t>
            </a:r>
            <a:r>
              <a:rPr lang="en-US" altLang="zh-CN" sz="3200" b="1" dirty="0">
                <a:solidFill>
                  <a:prstClr val="white"/>
                </a:solidFill>
                <a:latin typeface="微软雅黑" panose="020B0503020204020204" pitchFamily="34" charset="-122"/>
                <a:ea typeface="微软雅黑" panose="020B0503020204020204" pitchFamily="34" charset="-122"/>
              </a:rPr>
              <a:t>NLP </a:t>
            </a:r>
            <a:r>
              <a:rPr lang="zh-CN" altLang="en-US" sz="3200" b="1" dirty="0">
                <a:solidFill>
                  <a:prstClr val="white"/>
                </a:solidFill>
                <a:latin typeface="微软雅黑" panose="020B0503020204020204" pitchFamily="34" charset="-122"/>
                <a:ea typeface="微软雅黑" panose="020B0503020204020204" pitchFamily="34" charset="-122"/>
              </a:rPr>
              <a:t>任务的可视化方法</a:t>
            </a:r>
            <a:endParaRPr lang="en-US" altLang="zh-CN" sz="3200" b="1" dirty="0">
              <a:solidFill>
                <a:prstClr val="white"/>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335806" y="1251750"/>
            <a:ext cx="11373594" cy="523220"/>
          </a:xfrm>
          <a:prstGeom prst="rect">
            <a:avLst/>
          </a:prstGeom>
          <a:noFill/>
        </p:spPr>
        <p:txBody>
          <a:bodyPr wrap="square" rtlCol="0">
            <a:spAutoFit/>
          </a:bodyPr>
          <a:lstStyle/>
          <a:p>
            <a:r>
              <a:rPr lang="en-US" altLang="zh-CN" sz="2800" b="1" dirty="0">
                <a:solidFill>
                  <a:srgbClr val="C00000"/>
                </a:solidFill>
              </a:rPr>
              <a:t>9.3.2 </a:t>
            </a:r>
            <a:r>
              <a:rPr lang="zh-CN" altLang="en-US" sz="2800" b="1" dirty="0">
                <a:solidFill>
                  <a:srgbClr val="C00000"/>
                </a:solidFill>
              </a:rPr>
              <a:t>自注意力机制的可视化 </a:t>
            </a:r>
            <a:endParaRPr lang="zh-CN" altLang="zh-CN" sz="2800" b="1" dirty="0">
              <a:solidFill>
                <a:srgbClr val="C00000"/>
              </a:solidFill>
            </a:endParaRPr>
          </a:p>
        </p:txBody>
      </p:sp>
      <p:sp>
        <p:nvSpPr>
          <p:cNvPr id="3" name="文本框 2"/>
          <p:cNvSpPr txBox="1"/>
          <p:nvPr/>
        </p:nvSpPr>
        <p:spPr>
          <a:xfrm>
            <a:off x="612557" y="1996910"/>
            <a:ext cx="5264460" cy="3816429"/>
          </a:xfrm>
          <a:prstGeom prst="rect">
            <a:avLst/>
          </a:prstGeom>
          <a:noFill/>
        </p:spPr>
        <p:txBody>
          <a:bodyPr wrap="square">
            <a:spAutoFit/>
          </a:bodyPr>
          <a:lstStyle/>
          <a:p>
            <a:r>
              <a:rPr lang="en-US" altLang="zh-CN" sz="2200" dirty="0" err="1"/>
              <a:t>HuggingFace</a:t>
            </a:r>
            <a:r>
              <a:rPr lang="en-US" altLang="zh-CN" sz="2200" dirty="0"/>
              <a:t> </a:t>
            </a:r>
            <a:r>
              <a:rPr lang="zh-CN" altLang="en-US" sz="2200" dirty="0"/>
              <a:t>网站（</a:t>
            </a:r>
            <a:r>
              <a:rPr lang="en-US" altLang="zh-CN" sz="2200" dirty="0"/>
              <a:t>https://huggingface.co</a:t>
            </a:r>
            <a:r>
              <a:rPr lang="zh-CN" altLang="en-US" sz="2200" dirty="0"/>
              <a:t>）针对多种预训练模型，提供了自注意力机制的在线可视化工具。打开链接 </a:t>
            </a:r>
            <a:r>
              <a:rPr lang="en-US" altLang="zh-CN" sz="2200" dirty="0"/>
              <a:t>https://huggingface.co/exbert</a:t>
            </a:r>
            <a:r>
              <a:rPr lang="zh-CN" altLang="en-US" sz="2200" dirty="0"/>
              <a:t>，可以看到如图 </a:t>
            </a:r>
            <a:r>
              <a:rPr lang="en-US" altLang="zh-CN" sz="2200" dirty="0"/>
              <a:t>9-10 </a:t>
            </a:r>
            <a:r>
              <a:rPr lang="zh-CN" altLang="en-US" sz="2200" dirty="0"/>
              <a:t>所示的界面。</a:t>
            </a:r>
            <a:endParaRPr lang="en-US" altLang="zh-CN" sz="2200" dirty="0"/>
          </a:p>
          <a:p>
            <a:endParaRPr lang="en-US" altLang="zh-CN" sz="2200" dirty="0"/>
          </a:p>
          <a:p>
            <a:r>
              <a:rPr lang="en-US" altLang="zh-CN" sz="2200" dirty="0" err="1"/>
              <a:t>HuggingFace</a:t>
            </a:r>
            <a:r>
              <a:rPr lang="en-US" altLang="zh-CN" sz="2200" dirty="0"/>
              <a:t> </a:t>
            </a:r>
            <a:r>
              <a:rPr lang="zh-CN" altLang="en-US" sz="2200" dirty="0"/>
              <a:t>可视化工具主要是对注意力权重进行可视化，体现在⑧处线条的粗细上，即注意力权重越大，则对应的线条越粗。在介绍各线条具体意义之前，我们先说明一些基本设置。</a:t>
            </a:r>
          </a:p>
        </p:txBody>
      </p:sp>
      <p:pic>
        <p:nvPicPr>
          <p:cNvPr id="4" name="图片 3"/>
          <p:cNvPicPr>
            <a:picLocks noChangeAspect="1"/>
          </p:cNvPicPr>
          <p:nvPr/>
        </p:nvPicPr>
        <p:blipFill>
          <a:blip r:embed="rId3"/>
          <a:stretch>
            <a:fillRect/>
          </a:stretch>
        </p:blipFill>
        <p:spPr>
          <a:xfrm>
            <a:off x="5877017" y="1625348"/>
            <a:ext cx="6064928" cy="4776324"/>
          </a:xfrm>
          <a:prstGeom prst="rect">
            <a:avLst/>
          </a:prstGeom>
        </p:spPr>
      </p:pic>
    </p:spTree>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8498"/>
          </a:xfrm>
          <a:prstGeom prst="rect">
            <a:avLst/>
          </a:prstGeom>
          <a:noFill/>
          <a:ln>
            <a:noFill/>
          </a:ln>
        </p:spPr>
        <p:txBody>
          <a:bodyPr wrap="square" lIns="105031" tIns="52515" rIns="105031" bIns="52515">
            <a:spAutoFit/>
          </a:bodyPr>
          <a:lstStyle/>
          <a:p>
            <a:pPr defTabSz="1130935">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9.4  </a:t>
            </a:r>
            <a:r>
              <a:rPr lang="zh-CN" altLang="zh-CN" sz="3200" b="1" dirty="0">
                <a:solidFill>
                  <a:prstClr val="white"/>
                </a:solidFill>
                <a:latin typeface="微软雅黑" panose="020B0503020204020204" pitchFamily="34" charset="-122"/>
                <a:ea typeface="微软雅黑" panose="020B0503020204020204" pitchFamily="34" charset="-122"/>
              </a:rPr>
              <a:t>本章小结</a:t>
            </a:r>
            <a:endParaRPr lang="zh-CN" altLang="en-US" sz="3200" b="1" dirty="0">
              <a:solidFill>
                <a:prstClr val="white"/>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945024" y="1742969"/>
            <a:ext cx="7534256" cy="2611741"/>
          </a:xfrm>
          <a:prstGeom prst="rect">
            <a:avLst/>
          </a:prstGeom>
          <a:noFill/>
        </p:spPr>
        <p:txBody>
          <a:bodyPr wrap="square" rtlCol="0">
            <a:spAutoFit/>
          </a:bodyPr>
          <a:lstStyle/>
          <a:p>
            <a:pPr>
              <a:lnSpc>
                <a:spcPct val="150000"/>
              </a:lnSpc>
            </a:pPr>
            <a:r>
              <a:rPr lang="zh-CN" altLang="zh-CN" sz="2800" b="1" dirty="0"/>
              <a:t>本章内容：</a:t>
            </a:r>
          </a:p>
          <a:p>
            <a:pPr marL="457200" indent="-457200">
              <a:lnSpc>
                <a:spcPct val="150000"/>
              </a:lnSpc>
              <a:buFont typeface="Wingdings" panose="05000000000000000000" pitchFamily="2" charset="2"/>
              <a:buChar char="l"/>
            </a:pPr>
            <a:r>
              <a:rPr lang="zh-CN" altLang="en-US" sz="2800" dirty="0"/>
              <a:t>特征图进行可视化</a:t>
            </a:r>
            <a:endParaRPr lang="en-US" altLang="zh-CN" sz="2800" dirty="0"/>
          </a:p>
          <a:p>
            <a:pPr marL="457200" indent="-457200">
              <a:lnSpc>
                <a:spcPct val="150000"/>
              </a:lnSpc>
              <a:buFont typeface="Wingdings" panose="05000000000000000000" pitchFamily="2" charset="2"/>
              <a:buChar char="l"/>
            </a:pPr>
            <a:r>
              <a:rPr lang="zh-CN" altLang="en-US" sz="2800" dirty="0"/>
              <a:t>用类激活图（</a:t>
            </a:r>
            <a:r>
              <a:rPr lang="en-US" altLang="zh-CN" sz="2800" dirty="0"/>
              <a:t>CAM</a:t>
            </a:r>
            <a:r>
              <a:rPr lang="zh-CN" altLang="en-US" sz="2800" dirty="0"/>
              <a:t>）</a:t>
            </a:r>
            <a:endParaRPr lang="en-US" altLang="zh-CN" sz="2800" dirty="0"/>
          </a:p>
          <a:p>
            <a:pPr marL="457200" indent="-457200">
              <a:lnSpc>
                <a:spcPct val="150000"/>
              </a:lnSpc>
              <a:buFont typeface="Wingdings" panose="05000000000000000000" pitchFamily="2" charset="2"/>
              <a:buChar char="l"/>
            </a:pPr>
            <a:r>
              <a:rPr lang="zh-CN" altLang="en-US" sz="2800" dirty="0"/>
              <a:t>面向 </a:t>
            </a:r>
            <a:r>
              <a:rPr lang="en-US" altLang="zh-CN" sz="2800" dirty="0"/>
              <a:t>NLP </a:t>
            </a:r>
            <a:r>
              <a:rPr lang="zh-CN" altLang="en-US" sz="2800" dirty="0"/>
              <a:t>任务的可视化方法</a:t>
            </a:r>
            <a:endParaRPr lang="zh-CN" altLang="zh-CN" sz="2800" dirty="0"/>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6265"/>
          </a:xfrm>
          <a:prstGeom prst="rect">
            <a:avLst/>
          </a:prstGeom>
          <a:noFill/>
          <a:ln>
            <a:noFill/>
          </a:ln>
        </p:spPr>
        <p:txBody>
          <a:bodyPr wrap="square" lIns="105031" tIns="52515" rIns="105031" bIns="52515">
            <a:spAutoFit/>
          </a:bodyPr>
          <a:lstStyle/>
          <a:p>
            <a:pPr algn="l" defTabSz="1130935">
              <a:spcBef>
                <a:spcPct val="20000"/>
              </a:spcBef>
              <a:buClrTx/>
              <a:buSzTx/>
              <a:buFontTx/>
            </a:pPr>
            <a:r>
              <a:rPr lang="en-US" altLang="zh-CN" sz="3200" b="1" dirty="0">
                <a:solidFill>
                  <a:prstClr val="white"/>
                </a:solidFill>
                <a:latin typeface="微软雅黑" panose="020B0503020204020204" pitchFamily="34" charset="-122"/>
                <a:ea typeface="微软雅黑" panose="020B0503020204020204" pitchFamily="34" charset="-122"/>
              </a:rPr>
              <a:t>9.1 </a:t>
            </a:r>
            <a:r>
              <a:rPr lang="en-US" altLang="zh-CN" sz="3200" b="1" dirty="0">
                <a:solidFill>
                  <a:prstClr val="white"/>
                </a:solidFill>
                <a:latin typeface="微软雅黑" panose="020B0503020204020204" pitchFamily="34" charset="-122"/>
                <a:ea typeface="微软雅黑" panose="020B0503020204020204" pitchFamily="34" charset="-122"/>
                <a:sym typeface="+mn-ea"/>
              </a:rPr>
              <a:t>CNN各网络层输出的可视化</a:t>
            </a:r>
            <a:endParaRPr lang="en-US" altLang="zh-CN" sz="3200" b="1" dirty="0">
              <a:solidFill>
                <a:prstClr val="white"/>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35806" y="3160450"/>
            <a:ext cx="10990556" cy="2631490"/>
          </a:xfrm>
          <a:prstGeom prst="rect">
            <a:avLst/>
          </a:prstGeom>
          <a:noFill/>
        </p:spPr>
        <p:txBody>
          <a:bodyPr wrap="square" rtlCol="0" anchor="t">
            <a:spAutoFit/>
          </a:bodyPr>
          <a:lstStyle/>
          <a:p>
            <a:pPr algn="l">
              <a:lnSpc>
                <a:spcPct val="150000"/>
              </a:lnSpc>
            </a:pPr>
            <a:r>
              <a:rPr lang="zh-CN" altLang="en-US" sz="2200" dirty="0"/>
              <a:t>深度模型的可解释性研究是当前人工智能研究的热点之一，目前主要分为两种：</a:t>
            </a:r>
            <a:endParaRPr lang="en-US" altLang="zh-CN" sz="2200" dirty="0"/>
          </a:p>
          <a:p>
            <a:pPr marL="342900" indent="-342900" algn="l">
              <a:lnSpc>
                <a:spcPct val="150000"/>
              </a:lnSpc>
              <a:buFont typeface="Arial" panose="020B0604020202020204" pitchFamily="34" charset="0"/>
              <a:buChar char="•"/>
            </a:pPr>
            <a:r>
              <a:rPr lang="zh-CN" altLang="en-US" sz="2200" dirty="0"/>
              <a:t>一种是构造本身可解释性模型（本身可解释性）；</a:t>
            </a:r>
            <a:endParaRPr lang="en-US" altLang="zh-CN" sz="2200" dirty="0"/>
          </a:p>
          <a:p>
            <a:pPr marL="342900" indent="-342900" algn="l">
              <a:lnSpc>
                <a:spcPct val="150000"/>
              </a:lnSpc>
              <a:buFont typeface="Arial" panose="020B0604020202020204" pitchFamily="34" charset="0"/>
              <a:buChar char="•"/>
            </a:pPr>
            <a:r>
              <a:rPr lang="zh-CN" altLang="en-US" sz="2200" dirty="0"/>
              <a:t>另一种是事后构造模型的可解释性（事后可解释性）。</a:t>
            </a:r>
            <a:endParaRPr lang="en-US" altLang="zh-CN" sz="2200" dirty="0"/>
          </a:p>
          <a:p>
            <a:pPr algn="l"/>
            <a:endParaRPr lang="en-US" altLang="zh-CN" sz="2200" dirty="0"/>
          </a:p>
          <a:p>
            <a:pPr algn="l"/>
            <a:r>
              <a:rPr lang="zh-CN" altLang="en-US" sz="2200" dirty="0"/>
              <a:t>前者对模型的结构要求很高，可能需要更改模型的结构，容易导致模型性能下降；后者则对训练好的模型构造可解释表达，实现对模型的解释，但容易产生额外的误差。</a:t>
            </a:r>
          </a:p>
        </p:txBody>
      </p:sp>
      <p:sp>
        <p:nvSpPr>
          <p:cNvPr id="5" name="文本框 4">
            <a:extLst>
              <a:ext uri="{FF2B5EF4-FFF2-40B4-BE49-F238E27FC236}">
                <a16:creationId xmlns:a16="http://schemas.microsoft.com/office/drawing/2014/main" id="{344AA506-7D4B-29A0-7437-1DCFFE12416A}"/>
              </a:ext>
            </a:extLst>
          </p:cNvPr>
          <p:cNvSpPr txBox="1"/>
          <p:nvPr/>
        </p:nvSpPr>
        <p:spPr>
          <a:xfrm>
            <a:off x="335806" y="1272985"/>
            <a:ext cx="10990556" cy="1785104"/>
          </a:xfrm>
          <a:prstGeom prst="rect">
            <a:avLst/>
          </a:prstGeom>
          <a:noFill/>
        </p:spPr>
        <p:txBody>
          <a:bodyPr wrap="square">
            <a:spAutoFit/>
          </a:bodyPr>
          <a:lstStyle/>
          <a:p>
            <a:r>
              <a:rPr lang="zh-CN" altLang="en-US" sz="2200" dirty="0"/>
              <a:t>深度神经网络是一种典型的“</a:t>
            </a:r>
            <a:r>
              <a:rPr lang="zh-CN" altLang="en-US" sz="2200" b="1" dirty="0"/>
              <a:t>黑盒模型</a:t>
            </a:r>
            <a:r>
              <a:rPr lang="zh-CN" altLang="en-US" sz="2200" dirty="0"/>
              <a:t>”。对于训练好的模型，只要输入合规的数据，它就能输出一个结果，至于为什么得到这样的结果，我们就不得而知了。然而，对于许多实际应用而言，高精准的模型固然重要，但是为模型决策的过程和结果给出合理和可信的解释同样很重要。例如，在诊疗、金融、安全等领域，如果模型未能给出应有的解释，那么用户可能难以接受模型的结果，从而限制深度模型的应用范围。</a:t>
            </a: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6265"/>
          </a:xfrm>
          <a:prstGeom prst="rect">
            <a:avLst/>
          </a:prstGeom>
          <a:noFill/>
          <a:ln>
            <a:noFill/>
          </a:ln>
        </p:spPr>
        <p:txBody>
          <a:bodyPr wrap="square" lIns="105031" tIns="52515" rIns="105031" bIns="52515">
            <a:spAutoFit/>
          </a:bodyPr>
          <a:lstStyle/>
          <a:p>
            <a:pPr algn="l" defTabSz="1130935">
              <a:spcBef>
                <a:spcPct val="20000"/>
              </a:spcBef>
              <a:buClrTx/>
              <a:buSzTx/>
              <a:buFontTx/>
            </a:pPr>
            <a:r>
              <a:rPr lang="en-US" altLang="zh-CN" sz="3200" b="1" dirty="0">
                <a:solidFill>
                  <a:prstClr val="white"/>
                </a:solidFill>
                <a:latin typeface="微软雅黑" panose="020B0503020204020204" pitchFamily="34" charset="-122"/>
                <a:ea typeface="微软雅黑" panose="020B0503020204020204" pitchFamily="34" charset="-122"/>
              </a:rPr>
              <a:t>9.1 </a:t>
            </a:r>
            <a:r>
              <a:rPr lang="en-US" altLang="zh-CN" sz="3200" b="1" dirty="0">
                <a:solidFill>
                  <a:prstClr val="white"/>
                </a:solidFill>
                <a:latin typeface="微软雅黑" panose="020B0503020204020204" pitchFamily="34" charset="-122"/>
                <a:ea typeface="微软雅黑" panose="020B0503020204020204" pitchFamily="34" charset="-122"/>
                <a:sym typeface="+mn-ea"/>
              </a:rPr>
              <a:t>CNN各网络层输出的可视化</a:t>
            </a:r>
            <a:endParaRPr lang="en-US" altLang="zh-CN" sz="3200" b="1" dirty="0">
              <a:solidFill>
                <a:prstClr val="white"/>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335806" y="1278241"/>
            <a:ext cx="11435984" cy="3816429"/>
          </a:xfrm>
          <a:prstGeom prst="rect">
            <a:avLst/>
          </a:prstGeom>
          <a:noFill/>
        </p:spPr>
        <p:txBody>
          <a:bodyPr wrap="square">
            <a:spAutoFit/>
          </a:bodyPr>
          <a:lstStyle/>
          <a:p>
            <a:r>
              <a:rPr lang="en-US" altLang="zh-CN" sz="2200" dirty="0"/>
              <a:t>CNN </a:t>
            </a:r>
            <a:r>
              <a:rPr lang="zh-CN" altLang="en-US" sz="2200" dirty="0"/>
              <a:t>网络通常是用于提取图像特征的，它主要是由卷积层和池化层组成。 </a:t>
            </a:r>
          </a:p>
          <a:p>
            <a:endParaRPr lang="en-US" altLang="zh-CN" sz="2200" dirty="0"/>
          </a:p>
          <a:p>
            <a:r>
              <a:rPr lang="zh-CN" altLang="en-US" sz="2200" dirty="0"/>
              <a:t>对于一个 </a:t>
            </a:r>
            <a:r>
              <a:rPr lang="en-US" altLang="zh-CN" sz="2200" dirty="0"/>
              <a:t>CNN </a:t>
            </a:r>
            <a:r>
              <a:rPr lang="zh-CN" altLang="en-US" sz="2200" dirty="0"/>
              <a:t>网络层，其输入是一个特征图，其输出也是一个特征图。对于一个给定的卷积层，假设其输入特征图的通道数为 </a:t>
            </a:r>
            <a:r>
              <a:rPr lang="en-US" altLang="zh-CN" sz="2200" dirty="0"/>
              <a:t>n</a:t>
            </a:r>
            <a:r>
              <a:rPr lang="zh-CN" altLang="en-US" sz="2200" dirty="0"/>
              <a:t>，输出特征图的通道数为 </a:t>
            </a:r>
            <a:r>
              <a:rPr lang="en-US" altLang="zh-CN" sz="2200" dirty="0"/>
              <a:t>m</a:t>
            </a:r>
            <a:r>
              <a:rPr lang="zh-CN" altLang="en-US" sz="2200" dirty="0"/>
              <a:t>，则该层上每个卷积核的深度（或说通道数）为 </a:t>
            </a:r>
            <a:r>
              <a:rPr lang="en-US" altLang="zh-CN" sz="2200" dirty="0"/>
              <a:t>n</a:t>
            </a:r>
            <a:r>
              <a:rPr lang="zh-CN" altLang="en-US" sz="2200" dirty="0"/>
              <a:t>，一共有 </a:t>
            </a:r>
            <a:r>
              <a:rPr lang="en-US" altLang="zh-CN" sz="2200" dirty="0"/>
              <a:t>m </a:t>
            </a:r>
            <a:r>
              <a:rPr lang="zh-CN" altLang="en-US" sz="2200" dirty="0"/>
              <a:t>个卷积核。可以看出，输出特征图的通道跟卷积核是一一对应的，即一个卷积核产生一个输出通道。</a:t>
            </a:r>
            <a:endParaRPr lang="en-US" altLang="zh-CN" sz="2200" dirty="0"/>
          </a:p>
          <a:p>
            <a:endParaRPr lang="en-US" altLang="zh-CN" sz="2200" dirty="0"/>
          </a:p>
          <a:p>
            <a:pPr marL="342900" indent="-342900">
              <a:buFont typeface="Arial" panose="020B0604020202020204" pitchFamily="34" charset="0"/>
              <a:buChar char="•"/>
            </a:pPr>
            <a:r>
              <a:rPr lang="zh-CN" altLang="en-US" sz="2200" dirty="0"/>
              <a:t>卷积核的作用就是提取特征，提取的结果正是体现在输出特征图的相应通道上。 </a:t>
            </a:r>
            <a:endParaRPr lang="en-US" altLang="zh-CN" sz="2200" dirty="0"/>
          </a:p>
          <a:p>
            <a:pPr marL="342900" indent="-342900">
              <a:buFont typeface="Arial" panose="020B0604020202020204" pitchFamily="34" charset="0"/>
              <a:buChar char="•"/>
            </a:pPr>
            <a:endParaRPr lang="en-US" altLang="zh-CN" sz="2200" dirty="0"/>
          </a:p>
          <a:p>
            <a:pPr marL="342900" indent="-342900">
              <a:buFont typeface="Arial" panose="020B0604020202020204" pitchFamily="34" charset="0"/>
              <a:buChar char="•"/>
            </a:pPr>
            <a:r>
              <a:rPr lang="zh-CN" altLang="en-US" sz="2200" dirty="0"/>
              <a:t>池化层一般不改变特征图的通道数，但会改变通道的大小，其主要作用是提取输入特征图的“显著”特征，同时起到降维的作用。</a:t>
            </a:r>
            <a:endParaRPr lang="en-US" altLang="zh-CN" sz="2200" dirty="0"/>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6265"/>
          </a:xfrm>
          <a:prstGeom prst="rect">
            <a:avLst/>
          </a:prstGeom>
          <a:noFill/>
          <a:ln>
            <a:noFill/>
          </a:ln>
        </p:spPr>
        <p:txBody>
          <a:bodyPr wrap="square" lIns="105031" tIns="52515" rIns="105031" bIns="52515">
            <a:spAutoFit/>
          </a:bodyPr>
          <a:lstStyle/>
          <a:p>
            <a:pPr algn="l" defTabSz="1130935">
              <a:spcBef>
                <a:spcPct val="20000"/>
              </a:spcBef>
              <a:buClrTx/>
              <a:buSzTx/>
              <a:buFontTx/>
            </a:pPr>
            <a:r>
              <a:rPr lang="en-US" altLang="zh-CN" sz="3200" b="1" dirty="0">
                <a:solidFill>
                  <a:prstClr val="white"/>
                </a:solidFill>
                <a:latin typeface="微软雅黑" panose="020B0503020204020204" pitchFamily="34" charset="-122"/>
                <a:ea typeface="微软雅黑" panose="020B0503020204020204" pitchFamily="34" charset="-122"/>
              </a:rPr>
              <a:t>9.1 </a:t>
            </a:r>
            <a:r>
              <a:rPr lang="en-US" altLang="zh-CN" sz="3200" b="1" dirty="0">
                <a:solidFill>
                  <a:prstClr val="white"/>
                </a:solidFill>
                <a:latin typeface="微软雅黑" panose="020B0503020204020204" pitchFamily="34" charset="-122"/>
                <a:ea typeface="微软雅黑" panose="020B0503020204020204" pitchFamily="34" charset="-122"/>
                <a:sym typeface="+mn-ea"/>
              </a:rPr>
              <a:t>CNN各网络层输出的可视化</a:t>
            </a:r>
            <a:endParaRPr lang="en-US" altLang="zh-CN" sz="3200" b="1" dirty="0">
              <a:solidFill>
                <a:prstClr val="white"/>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335806" y="1253440"/>
            <a:ext cx="11435984" cy="5139869"/>
          </a:xfrm>
          <a:prstGeom prst="rect">
            <a:avLst/>
          </a:prstGeom>
          <a:noFill/>
        </p:spPr>
        <p:txBody>
          <a:bodyPr wrap="square">
            <a:spAutoFit/>
          </a:bodyPr>
          <a:lstStyle/>
          <a:p>
            <a:r>
              <a:rPr lang="en-US" altLang="zh-CN" sz="2200" b="1" dirty="0"/>
              <a:t>【</a:t>
            </a:r>
            <a:r>
              <a:rPr lang="zh-CN" altLang="en-US" sz="2200" b="1" dirty="0"/>
              <a:t>例 </a:t>
            </a:r>
            <a:r>
              <a:rPr lang="en-US" altLang="zh-CN" sz="2200" b="1" dirty="0"/>
              <a:t>9.1】</a:t>
            </a:r>
            <a:r>
              <a:rPr lang="zh-CN" altLang="en-US" sz="2200" dirty="0"/>
              <a:t>对 </a:t>
            </a:r>
            <a:r>
              <a:rPr lang="en-US" altLang="zh-CN" sz="2200" dirty="0"/>
              <a:t>VGG16 </a:t>
            </a:r>
            <a:r>
              <a:rPr lang="zh-CN" altLang="en-US" sz="2200" dirty="0"/>
              <a:t>网络层的输出进行可视化，并总结各层输出的特征图的特点。 </a:t>
            </a:r>
          </a:p>
          <a:p>
            <a:endParaRPr lang="en-US" altLang="zh-CN" sz="2200" b="1" dirty="0"/>
          </a:p>
          <a:p>
            <a:r>
              <a:rPr lang="zh-CN" altLang="en-US" sz="2200" b="1" dirty="0"/>
              <a:t>可视化的基本思路：</a:t>
            </a:r>
            <a:r>
              <a:rPr lang="zh-CN" altLang="en-US" sz="2200" dirty="0"/>
              <a:t>将 </a:t>
            </a:r>
            <a:r>
              <a:rPr lang="en-US" altLang="zh-CN" sz="2200" dirty="0"/>
              <a:t>VGG16 </a:t>
            </a:r>
            <a:r>
              <a:rPr lang="zh-CN" altLang="en-US" sz="2200" dirty="0"/>
              <a:t>各个网络层“拆除”，然后重新“组装”成为跟原来</a:t>
            </a:r>
            <a:r>
              <a:rPr lang="en-US" altLang="zh-CN" sz="2200" dirty="0"/>
              <a:t>VGG16 </a:t>
            </a:r>
            <a:r>
              <a:rPr lang="zh-CN" altLang="en-US" sz="2200" dirty="0"/>
              <a:t>一样功能的模型，在“组装”的时候留下各层的输出“接口”，以便截获相关网络层的输出，从而对其可视化。 </a:t>
            </a:r>
          </a:p>
          <a:p>
            <a:r>
              <a:rPr lang="zh-CN" altLang="en-US" sz="2200" dirty="0"/>
              <a:t>先加载 </a:t>
            </a:r>
            <a:r>
              <a:rPr lang="en-US" altLang="zh-CN" sz="2200" dirty="0"/>
              <a:t>VGG16</a:t>
            </a:r>
            <a:r>
              <a:rPr lang="zh-CN" altLang="en-US" sz="2200" dirty="0"/>
              <a:t>：</a:t>
            </a:r>
            <a:endParaRPr lang="en-US" altLang="zh-CN" sz="2200" dirty="0"/>
          </a:p>
          <a:p>
            <a:endParaRPr lang="en-US" altLang="zh-CN" dirty="0">
              <a:solidFill>
                <a:srgbClr val="000000"/>
              </a:solidFill>
              <a:latin typeface="宋体" panose="02010600030101010101" pitchFamily="2" charset="-122"/>
              <a:ea typeface="宋体" panose="02010600030101010101" pitchFamily="2" charset="-122"/>
            </a:endParaRPr>
          </a:p>
          <a:p>
            <a:endParaRPr lang="en-US" altLang="zh-CN" sz="2200" dirty="0"/>
          </a:p>
          <a:p>
            <a:endParaRPr lang="en-US" altLang="zh-CN" sz="2200" dirty="0"/>
          </a:p>
          <a:p>
            <a:r>
              <a:rPr lang="zh-CN" altLang="en-US" sz="2200" dirty="0"/>
              <a:t>利用打印语句 </a:t>
            </a:r>
            <a:r>
              <a:rPr lang="en-US" altLang="zh-CN" sz="2200" dirty="0"/>
              <a:t>print(model)</a:t>
            </a:r>
            <a:r>
              <a:rPr lang="zh-CN" altLang="en-US" sz="2200" dirty="0"/>
              <a:t>查看 </a:t>
            </a:r>
            <a:r>
              <a:rPr lang="en-US" altLang="zh-CN" sz="2200" dirty="0"/>
              <a:t>VGG16 </a:t>
            </a:r>
            <a:r>
              <a:rPr lang="zh-CN" altLang="en-US" sz="2200" dirty="0"/>
              <a:t>的结构，然后据此将卷积网络部分的各个网络层依次抽取并存放到列表 </a:t>
            </a:r>
            <a:r>
              <a:rPr lang="en-US" altLang="zh-CN" sz="2200" dirty="0" err="1"/>
              <a:t>cnn_layers</a:t>
            </a:r>
            <a:r>
              <a:rPr lang="en-US" altLang="zh-CN" sz="2200" dirty="0"/>
              <a:t> </a:t>
            </a:r>
            <a:r>
              <a:rPr lang="zh-CN" altLang="en-US" sz="2200" dirty="0"/>
              <a:t>当中： </a:t>
            </a:r>
            <a:endParaRPr lang="en-US" altLang="zh-CN" sz="2200" dirty="0"/>
          </a:p>
          <a:p>
            <a:endParaRPr lang="en-US" altLang="zh-CN" sz="900" dirty="0">
              <a:solidFill>
                <a:srgbClr val="000000"/>
              </a:solidFill>
              <a:latin typeface="Times New Roman" panose="02020603050405020304" pitchFamily="18" charset="0"/>
              <a:ea typeface="宋体" panose="02010600030101010101" pitchFamily="2" charset="-122"/>
            </a:endParaRPr>
          </a:p>
          <a:p>
            <a:r>
              <a:rPr lang="en-US" altLang="zh-CN" sz="1800" dirty="0" err="1">
                <a:solidFill>
                  <a:srgbClr val="00B050"/>
                </a:solidFill>
                <a:effectLst/>
                <a:latin typeface="Times New Roman" panose="02020603050405020304" pitchFamily="18" charset="0"/>
              </a:rPr>
              <a:t>cnn_layers</a:t>
            </a:r>
            <a:r>
              <a:rPr lang="en-US" altLang="zh-CN" sz="1800" dirty="0">
                <a:solidFill>
                  <a:srgbClr val="00B050"/>
                </a:solidFill>
                <a:effectLst/>
                <a:latin typeface="Times New Roman" panose="02020603050405020304" pitchFamily="18" charset="0"/>
              </a:rPr>
              <a:t> = [] </a:t>
            </a:r>
            <a:endParaRPr lang="en-US" altLang="zh-CN" dirty="0">
              <a:solidFill>
                <a:srgbClr val="00B050"/>
              </a:solidFill>
            </a:endParaRPr>
          </a:p>
          <a:p>
            <a:r>
              <a:rPr lang="en-US" altLang="zh-CN" sz="1800" dirty="0">
                <a:solidFill>
                  <a:srgbClr val="00B050"/>
                </a:solidFill>
                <a:effectLst/>
                <a:latin typeface="Times New Roman" panose="02020603050405020304" pitchFamily="18" charset="0"/>
              </a:rPr>
              <a:t>for k in range(43+1): #</a:t>
            </a:r>
            <a:r>
              <a:rPr lang="zh-CN" altLang="en-US" sz="1800" dirty="0">
                <a:solidFill>
                  <a:srgbClr val="00B050"/>
                </a:solidFill>
                <a:effectLst/>
                <a:latin typeface="宋体" panose="02010600030101010101" pitchFamily="2" charset="-122"/>
                <a:ea typeface="宋体" panose="02010600030101010101" pitchFamily="2" charset="-122"/>
              </a:rPr>
              <a:t>添加卷积网络层 </a:t>
            </a:r>
            <a:endParaRPr lang="zh-CN" altLang="en-US" dirty="0">
              <a:solidFill>
                <a:srgbClr val="00B050"/>
              </a:solidFill>
            </a:endParaRPr>
          </a:p>
          <a:p>
            <a:r>
              <a:rPr lang="en-US" altLang="zh-CN" sz="1800" dirty="0" err="1">
                <a:solidFill>
                  <a:srgbClr val="00B050"/>
                </a:solidFill>
                <a:effectLst/>
                <a:latin typeface="Times New Roman" panose="02020603050405020304" pitchFamily="18" charset="0"/>
              </a:rPr>
              <a:t>cnn_layers.append</a:t>
            </a:r>
            <a:r>
              <a:rPr lang="en-US" altLang="zh-CN" sz="1800" dirty="0">
                <a:solidFill>
                  <a:srgbClr val="00B050"/>
                </a:solidFill>
                <a:effectLst/>
                <a:latin typeface="Times New Roman" panose="02020603050405020304" pitchFamily="18" charset="0"/>
              </a:rPr>
              <a:t>(</a:t>
            </a:r>
            <a:r>
              <a:rPr lang="en-US" altLang="zh-CN" sz="1800" dirty="0" err="1">
                <a:solidFill>
                  <a:srgbClr val="00B050"/>
                </a:solidFill>
                <a:effectLst/>
                <a:latin typeface="Times New Roman" panose="02020603050405020304" pitchFamily="18" charset="0"/>
              </a:rPr>
              <a:t>model.features</a:t>
            </a:r>
            <a:r>
              <a:rPr lang="en-US" altLang="zh-CN" sz="1800" dirty="0">
                <a:solidFill>
                  <a:srgbClr val="00B050"/>
                </a:solidFill>
                <a:effectLst/>
                <a:latin typeface="Times New Roman" panose="02020603050405020304" pitchFamily="18" charset="0"/>
              </a:rPr>
              <a:t>[k]) </a:t>
            </a:r>
            <a:endParaRPr lang="en-US" altLang="zh-CN" dirty="0">
              <a:solidFill>
                <a:srgbClr val="00B050"/>
              </a:solidFill>
            </a:endParaRPr>
          </a:p>
          <a:p>
            <a:r>
              <a:rPr lang="en-US" altLang="zh-CN" sz="1800" dirty="0" err="1">
                <a:solidFill>
                  <a:srgbClr val="00B050"/>
                </a:solidFill>
                <a:effectLst/>
                <a:latin typeface="Times New Roman" panose="02020603050405020304" pitchFamily="18" charset="0"/>
              </a:rPr>
              <a:t>cnn_layers.append</a:t>
            </a:r>
            <a:r>
              <a:rPr lang="en-US" altLang="zh-CN" sz="1800" dirty="0">
                <a:solidFill>
                  <a:srgbClr val="00B050"/>
                </a:solidFill>
                <a:effectLst/>
                <a:latin typeface="Times New Roman" panose="02020603050405020304" pitchFamily="18" charset="0"/>
              </a:rPr>
              <a:t>(</a:t>
            </a:r>
            <a:r>
              <a:rPr lang="en-US" altLang="zh-CN" sz="1800" dirty="0" err="1">
                <a:solidFill>
                  <a:srgbClr val="00B050"/>
                </a:solidFill>
                <a:effectLst/>
                <a:latin typeface="Times New Roman" panose="02020603050405020304" pitchFamily="18" charset="0"/>
              </a:rPr>
              <a:t>model.avgpool</a:t>
            </a:r>
            <a:r>
              <a:rPr lang="en-US" altLang="zh-CN" sz="1800" dirty="0">
                <a:solidFill>
                  <a:srgbClr val="00B050"/>
                </a:solidFill>
                <a:effectLst/>
                <a:latin typeface="Times New Roman" panose="02020603050405020304" pitchFamily="18" charset="0"/>
              </a:rPr>
              <a:t>) #</a:t>
            </a:r>
            <a:r>
              <a:rPr lang="zh-CN" altLang="en-US" sz="1800" dirty="0">
                <a:solidFill>
                  <a:srgbClr val="00B050"/>
                </a:solidFill>
                <a:effectLst/>
                <a:latin typeface="宋体" panose="02010600030101010101" pitchFamily="2" charset="-122"/>
                <a:ea typeface="宋体" panose="02010600030101010101" pitchFamily="2" charset="-122"/>
              </a:rPr>
              <a:t>自适应平均池化层</a:t>
            </a:r>
            <a:endParaRPr lang="zh-CN" altLang="en-US" dirty="0">
              <a:solidFill>
                <a:srgbClr val="00B050"/>
              </a:solidFill>
            </a:endParaRPr>
          </a:p>
        </p:txBody>
      </p:sp>
      <p:sp>
        <p:nvSpPr>
          <p:cNvPr id="4" name="文本框 3">
            <a:extLst>
              <a:ext uri="{FF2B5EF4-FFF2-40B4-BE49-F238E27FC236}">
                <a16:creationId xmlns:a16="http://schemas.microsoft.com/office/drawing/2014/main" id="{9FBF6FFB-19D7-3A21-0AEC-E4404DDBA6F0}"/>
              </a:ext>
            </a:extLst>
          </p:cNvPr>
          <p:cNvSpPr txBox="1"/>
          <p:nvPr/>
        </p:nvSpPr>
        <p:spPr>
          <a:xfrm>
            <a:off x="335806" y="3429000"/>
            <a:ext cx="6121152" cy="646331"/>
          </a:xfrm>
          <a:prstGeom prst="rect">
            <a:avLst/>
          </a:prstGeom>
          <a:noFill/>
        </p:spPr>
        <p:txBody>
          <a:bodyPr wrap="square">
            <a:spAutoFit/>
          </a:bodyPr>
          <a:lstStyle/>
          <a:p>
            <a:r>
              <a:rPr lang="en-US" altLang="zh-CN" sz="1800" dirty="0">
                <a:solidFill>
                  <a:srgbClr val="00B050"/>
                </a:solidFill>
                <a:effectLst/>
                <a:latin typeface="Times New Roman" panose="02020603050405020304" pitchFamily="18" charset="0"/>
              </a:rPr>
              <a:t>model = models.vgg16_bn(pretrained=True) #</a:t>
            </a:r>
            <a:r>
              <a:rPr lang="zh-CN" altLang="en-US" sz="1800" dirty="0">
                <a:solidFill>
                  <a:srgbClr val="00B050"/>
                </a:solidFill>
                <a:effectLst/>
                <a:latin typeface="宋体" panose="02010600030101010101" pitchFamily="2" charset="-122"/>
                <a:ea typeface="宋体" panose="02010600030101010101" pitchFamily="2" charset="-122"/>
              </a:rPr>
              <a:t>加载 </a:t>
            </a:r>
            <a:r>
              <a:rPr lang="en-US" altLang="zh-CN" sz="1800" dirty="0">
                <a:solidFill>
                  <a:srgbClr val="00B050"/>
                </a:solidFill>
                <a:effectLst/>
                <a:latin typeface="Times New Roman" panose="02020603050405020304" pitchFamily="18" charset="0"/>
              </a:rPr>
              <a:t>VGG16 </a:t>
            </a:r>
            <a:endParaRPr lang="en-US" altLang="zh-CN" dirty="0">
              <a:solidFill>
                <a:srgbClr val="00B050"/>
              </a:solidFill>
            </a:endParaRPr>
          </a:p>
          <a:p>
            <a:r>
              <a:rPr lang="en-US" altLang="zh-CN" sz="1800" dirty="0" err="1">
                <a:solidFill>
                  <a:srgbClr val="00B050"/>
                </a:solidFill>
                <a:effectLst/>
                <a:latin typeface="Times New Roman" panose="02020603050405020304" pitchFamily="18" charset="0"/>
              </a:rPr>
              <a:t>model.eval</a:t>
            </a:r>
            <a:r>
              <a:rPr lang="en-US" altLang="zh-CN" sz="1800" dirty="0">
                <a:solidFill>
                  <a:srgbClr val="00B050"/>
                </a:solidFill>
                <a:effectLst/>
                <a:latin typeface="Times New Roman" panose="02020603050405020304" pitchFamily="18" charset="0"/>
              </a:rPr>
              <a:t>() </a:t>
            </a:r>
            <a:endParaRPr lang="zh-CN" altLang="en-US" dirty="0">
              <a:solidFill>
                <a:srgbClr val="00B050"/>
              </a:solidFill>
            </a:endParaRP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6265"/>
          </a:xfrm>
          <a:prstGeom prst="rect">
            <a:avLst/>
          </a:prstGeom>
          <a:noFill/>
          <a:ln>
            <a:noFill/>
          </a:ln>
        </p:spPr>
        <p:txBody>
          <a:bodyPr wrap="square" lIns="105031" tIns="52515" rIns="105031" bIns="52515">
            <a:spAutoFit/>
          </a:bodyPr>
          <a:lstStyle/>
          <a:p>
            <a:pPr algn="l" defTabSz="1130935">
              <a:spcBef>
                <a:spcPct val="20000"/>
              </a:spcBef>
              <a:buClrTx/>
              <a:buSzTx/>
              <a:buFontTx/>
            </a:pPr>
            <a:r>
              <a:rPr lang="en-US" altLang="zh-CN" sz="3200" b="1" dirty="0">
                <a:solidFill>
                  <a:prstClr val="white"/>
                </a:solidFill>
                <a:latin typeface="微软雅黑" panose="020B0503020204020204" pitchFamily="34" charset="-122"/>
                <a:ea typeface="微软雅黑" panose="020B0503020204020204" pitchFamily="34" charset="-122"/>
              </a:rPr>
              <a:t>9.1 </a:t>
            </a:r>
            <a:r>
              <a:rPr lang="en-US" altLang="zh-CN" sz="3200" b="1" dirty="0">
                <a:solidFill>
                  <a:prstClr val="white"/>
                </a:solidFill>
                <a:latin typeface="微软雅黑" panose="020B0503020204020204" pitchFamily="34" charset="-122"/>
                <a:ea typeface="微软雅黑" panose="020B0503020204020204" pitchFamily="34" charset="-122"/>
                <a:sym typeface="+mn-ea"/>
              </a:rPr>
              <a:t>CNN各网络层输出的可视化</a:t>
            </a:r>
            <a:endParaRPr lang="en-US" altLang="zh-CN" sz="3200" b="1" dirty="0">
              <a:solidFill>
                <a:prstClr val="white"/>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335806" y="1404436"/>
            <a:ext cx="6121152" cy="430887"/>
          </a:xfrm>
          <a:prstGeom prst="rect">
            <a:avLst/>
          </a:prstGeom>
          <a:noFill/>
        </p:spPr>
        <p:txBody>
          <a:bodyPr wrap="square">
            <a:spAutoFit/>
          </a:bodyPr>
          <a:lstStyle/>
          <a:p>
            <a:r>
              <a:rPr lang="zh-CN" altLang="en-US" sz="2200" dirty="0"/>
              <a:t>接着读入图片并张量化：</a:t>
            </a:r>
          </a:p>
        </p:txBody>
      </p:sp>
      <p:sp>
        <p:nvSpPr>
          <p:cNvPr id="10" name="文本框 9"/>
          <p:cNvSpPr txBox="1"/>
          <p:nvPr/>
        </p:nvSpPr>
        <p:spPr>
          <a:xfrm>
            <a:off x="399865" y="4840520"/>
            <a:ext cx="11179205" cy="1277273"/>
          </a:xfrm>
          <a:prstGeom prst="rect">
            <a:avLst/>
          </a:prstGeom>
          <a:noFill/>
        </p:spPr>
        <p:txBody>
          <a:bodyPr wrap="square">
            <a:spAutoFit/>
          </a:bodyPr>
          <a:lstStyle/>
          <a:p>
            <a:r>
              <a:rPr lang="zh-CN" altLang="en-US" sz="2200" dirty="0"/>
              <a:t>将张量化后的图片依次输入列表 </a:t>
            </a:r>
            <a:r>
              <a:rPr lang="en-US" altLang="zh-CN" sz="2200" dirty="0" err="1"/>
              <a:t>cnn_layers</a:t>
            </a:r>
            <a:r>
              <a:rPr lang="en-US" altLang="zh-CN" sz="2200" dirty="0"/>
              <a:t> </a:t>
            </a:r>
            <a:r>
              <a:rPr lang="zh-CN" altLang="en-US" sz="2200" dirty="0"/>
              <a:t>中的相应网络层，进而可视化输出特征图的 </a:t>
            </a:r>
          </a:p>
          <a:p>
            <a:r>
              <a:rPr lang="zh-CN" altLang="en-US" sz="2200" dirty="0"/>
              <a:t>相应通道图像。为了能以一定方式观察到输出的结果，我们先定义一个“调色板”</a:t>
            </a:r>
            <a:r>
              <a:rPr lang="en-US" altLang="zh-CN" sz="2200" dirty="0" err="1"/>
              <a:t>cmap</a:t>
            </a:r>
            <a:r>
              <a:rPr lang="zh-CN" altLang="en-US" sz="2200" dirty="0"/>
              <a:t>： </a:t>
            </a:r>
          </a:p>
          <a:p>
            <a:endParaRPr lang="en-US" altLang="zh-CN" sz="1100" dirty="0"/>
          </a:p>
          <a:p>
            <a:r>
              <a:rPr lang="en-US" altLang="zh-CN" sz="2200" dirty="0" err="1">
                <a:solidFill>
                  <a:srgbClr val="00B050"/>
                </a:solidFill>
              </a:rPr>
              <a:t>cmap</a:t>
            </a:r>
            <a:r>
              <a:rPr lang="en-US" altLang="zh-CN" sz="2200" dirty="0">
                <a:solidFill>
                  <a:srgbClr val="00B050"/>
                </a:solidFill>
              </a:rPr>
              <a:t> = </a:t>
            </a:r>
            <a:r>
              <a:rPr lang="en-US" altLang="zh-CN" sz="2200" dirty="0" err="1">
                <a:solidFill>
                  <a:srgbClr val="00B050"/>
                </a:solidFill>
              </a:rPr>
              <a:t>cm.get_cmap</a:t>
            </a:r>
            <a:r>
              <a:rPr lang="en-US" altLang="zh-CN" sz="2200" dirty="0">
                <a:solidFill>
                  <a:srgbClr val="00B050"/>
                </a:solidFill>
              </a:rPr>
              <a:t>('jet') </a:t>
            </a:r>
            <a:endParaRPr lang="zh-CN" altLang="en-US" sz="2200" dirty="0">
              <a:solidFill>
                <a:srgbClr val="00B050"/>
              </a:solidFill>
            </a:endParaRPr>
          </a:p>
        </p:txBody>
      </p:sp>
      <p:sp>
        <p:nvSpPr>
          <p:cNvPr id="3" name="文本框 2">
            <a:extLst>
              <a:ext uri="{FF2B5EF4-FFF2-40B4-BE49-F238E27FC236}">
                <a16:creationId xmlns:a16="http://schemas.microsoft.com/office/drawing/2014/main" id="{09CE6BAF-F6FC-B40E-A93C-25BF0F96D8AC}"/>
              </a:ext>
            </a:extLst>
          </p:cNvPr>
          <p:cNvSpPr txBox="1"/>
          <p:nvPr/>
        </p:nvSpPr>
        <p:spPr>
          <a:xfrm>
            <a:off x="399865" y="1895528"/>
            <a:ext cx="10690933" cy="2862322"/>
          </a:xfrm>
          <a:prstGeom prst="rect">
            <a:avLst/>
          </a:prstGeom>
          <a:noFill/>
        </p:spPr>
        <p:txBody>
          <a:bodyPr wrap="square">
            <a:spAutoFit/>
          </a:bodyPr>
          <a:lstStyle/>
          <a:p>
            <a:r>
              <a:rPr lang="en-US" altLang="zh-CN" sz="1800" dirty="0">
                <a:solidFill>
                  <a:srgbClr val="00B050"/>
                </a:solidFill>
                <a:effectLst/>
                <a:latin typeface="Times New Roman" panose="02020603050405020304" pitchFamily="18" charset="0"/>
              </a:rPr>
              <a:t>path = r'./data/Interpretability/images' </a:t>
            </a:r>
            <a:endParaRPr lang="en-US" altLang="zh-CN" dirty="0">
              <a:solidFill>
                <a:srgbClr val="00B050"/>
              </a:solidFill>
            </a:endParaRPr>
          </a:p>
          <a:p>
            <a:r>
              <a:rPr lang="en-US" altLang="zh-CN" sz="1800" dirty="0">
                <a:solidFill>
                  <a:srgbClr val="00B050"/>
                </a:solidFill>
                <a:effectLst/>
                <a:latin typeface="Times New Roman" panose="02020603050405020304" pitchFamily="18" charset="0"/>
              </a:rPr>
              <a:t>name = 'both.png' </a:t>
            </a:r>
            <a:endParaRPr lang="en-US" altLang="zh-CN" dirty="0">
              <a:solidFill>
                <a:srgbClr val="00B050"/>
              </a:solidFill>
            </a:endParaRPr>
          </a:p>
          <a:p>
            <a:r>
              <a:rPr lang="en-US" altLang="zh-CN" sz="1800" dirty="0" err="1">
                <a:solidFill>
                  <a:srgbClr val="00B050"/>
                </a:solidFill>
                <a:effectLst/>
                <a:latin typeface="Times New Roman" panose="02020603050405020304" pitchFamily="18" charset="0"/>
              </a:rPr>
              <a:t>fn</a:t>
            </a:r>
            <a:r>
              <a:rPr lang="en-US" altLang="zh-CN" sz="1800" dirty="0">
                <a:solidFill>
                  <a:srgbClr val="00B050"/>
                </a:solidFill>
                <a:effectLst/>
                <a:latin typeface="Times New Roman" panose="02020603050405020304" pitchFamily="18" charset="0"/>
              </a:rPr>
              <a:t> = path + '\\' + name </a:t>
            </a:r>
            <a:endParaRPr lang="en-US" altLang="zh-CN" dirty="0">
              <a:solidFill>
                <a:srgbClr val="00B050"/>
              </a:solidFill>
            </a:endParaRPr>
          </a:p>
          <a:p>
            <a:r>
              <a:rPr lang="en-US" altLang="zh-CN" sz="1800" dirty="0" err="1">
                <a:solidFill>
                  <a:srgbClr val="00B050"/>
                </a:solidFill>
                <a:effectLst/>
                <a:latin typeface="Times New Roman" panose="02020603050405020304" pitchFamily="18" charset="0"/>
              </a:rPr>
              <a:t>tfs</a:t>
            </a:r>
            <a:r>
              <a:rPr lang="en-US" altLang="zh-CN" sz="1800" dirty="0">
                <a:solidFill>
                  <a:srgbClr val="00B050"/>
                </a:solidFill>
                <a:effectLst/>
                <a:latin typeface="Times New Roman" panose="02020603050405020304" pitchFamily="18" charset="0"/>
              </a:rPr>
              <a:t> = </a:t>
            </a:r>
            <a:r>
              <a:rPr lang="en-US" altLang="zh-CN" sz="1800" dirty="0" err="1">
                <a:solidFill>
                  <a:srgbClr val="00B050"/>
                </a:solidFill>
                <a:effectLst/>
                <a:latin typeface="Times New Roman" panose="02020603050405020304" pitchFamily="18" charset="0"/>
              </a:rPr>
              <a:t>transforms.Compose</a:t>
            </a:r>
            <a:r>
              <a:rPr lang="en-US" altLang="zh-CN" sz="1800" dirty="0">
                <a:solidFill>
                  <a:srgbClr val="00B050"/>
                </a:solidFill>
                <a:effectLst/>
                <a:latin typeface="Times New Roman" panose="02020603050405020304" pitchFamily="18" charset="0"/>
              </a:rPr>
              <a:t>([</a:t>
            </a:r>
            <a:r>
              <a:rPr lang="en-US" altLang="zh-CN" sz="1800" dirty="0" err="1">
                <a:solidFill>
                  <a:srgbClr val="00B050"/>
                </a:solidFill>
                <a:effectLst/>
                <a:latin typeface="Times New Roman" panose="02020603050405020304" pitchFamily="18" charset="0"/>
              </a:rPr>
              <a:t>transforms.Resize</a:t>
            </a:r>
            <a:r>
              <a:rPr lang="en-US" altLang="zh-CN" sz="1800" dirty="0">
                <a:solidFill>
                  <a:srgbClr val="00B050"/>
                </a:solidFill>
                <a:effectLst/>
                <a:latin typeface="Times New Roman" panose="02020603050405020304" pitchFamily="18" charset="0"/>
              </a:rPr>
              <a:t>(256), </a:t>
            </a:r>
            <a:endParaRPr lang="en-US" altLang="zh-CN" dirty="0">
              <a:solidFill>
                <a:srgbClr val="00B050"/>
              </a:solidFill>
            </a:endParaRPr>
          </a:p>
          <a:p>
            <a:pPr lvl="5"/>
            <a:r>
              <a:rPr lang="en-US" altLang="zh-CN" dirty="0" err="1">
                <a:solidFill>
                  <a:srgbClr val="00B050"/>
                </a:solidFill>
                <a:effectLst/>
                <a:latin typeface="Times New Roman" panose="02020603050405020304" pitchFamily="18" charset="0"/>
              </a:rPr>
              <a:t>transforms.CenterCrop</a:t>
            </a:r>
            <a:r>
              <a:rPr lang="en-US" altLang="zh-CN" dirty="0">
                <a:solidFill>
                  <a:srgbClr val="00B050"/>
                </a:solidFill>
                <a:effectLst/>
                <a:latin typeface="Times New Roman" panose="02020603050405020304" pitchFamily="18" charset="0"/>
              </a:rPr>
              <a:t>(224), </a:t>
            </a:r>
            <a:endParaRPr lang="en-US" altLang="zh-CN" dirty="0">
              <a:solidFill>
                <a:srgbClr val="00B050"/>
              </a:solidFill>
            </a:endParaRPr>
          </a:p>
          <a:p>
            <a:pPr lvl="5"/>
            <a:r>
              <a:rPr lang="en-US" altLang="zh-CN" dirty="0" err="1">
                <a:solidFill>
                  <a:srgbClr val="00B050"/>
                </a:solidFill>
                <a:effectLst/>
                <a:latin typeface="Times New Roman" panose="02020603050405020304" pitchFamily="18" charset="0"/>
              </a:rPr>
              <a:t>transforms.ToTensor</a:t>
            </a:r>
            <a:r>
              <a:rPr lang="en-US" altLang="zh-CN" dirty="0">
                <a:solidFill>
                  <a:srgbClr val="00B050"/>
                </a:solidFill>
                <a:effectLst/>
                <a:latin typeface="Times New Roman" panose="02020603050405020304" pitchFamily="18" charset="0"/>
              </a:rPr>
              <a:t>(), </a:t>
            </a:r>
            <a:endParaRPr lang="en-US" altLang="zh-CN" dirty="0">
              <a:solidFill>
                <a:srgbClr val="00B050"/>
              </a:solidFill>
            </a:endParaRPr>
          </a:p>
          <a:p>
            <a:pPr lvl="5"/>
            <a:r>
              <a:rPr lang="en-US" altLang="zh-CN" dirty="0" err="1">
                <a:solidFill>
                  <a:srgbClr val="00B050"/>
                </a:solidFill>
                <a:effectLst/>
                <a:latin typeface="Times New Roman" panose="02020603050405020304" pitchFamily="18" charset="0"/>
              </a:rPr>
              <a:t>transforms.Normalize</a:t>
            </a:r>
            <a:r>
              <a:rPr lang="en-US" altLang="zh-CN" dirty="0">
                <a:solidFill>
                  <a:srgbClr val="00B050"/>
                </a:solidFill>
                <a:effectLst/>
                <a:latin typeface="Times New Roman" panose="02020603050405020304" pitchFamily="18" charset="0"/>
              </a:rPr>
              <a:t>([0.5, 0.5, 0.5], [0.2, 0.2, 0.2])]) </a:t>
            </a:r>
            <a:endParaRPr lang="en-US" altLang="zh-CN" dirty="0">
              <a:solidFill>
                <a:srgbClr val="00B050"/>
              </a:solidFill>
            </a:endParaRPr>
          </a:p>
          <a:p>
            <a:r>
              <a:rPr lang="en-US" altLang="zh-CN" sz="1800" dirty="0" err="1">
                <a:solidFill>
                  <a:srgbClr val="00B050"/>
                </a:solidFill>
                <a:effectLst/>
                <a:latin typeface="Times New Roman" panose="02020603050405020304" pitchFamily="18" charset="0"/>
              </a:rPr>
              <a:t>origin_img</a:t>
            </a:r>
            <a:r>
              <a:rPr lang="en-US" altLang="zh-CN" sz="1800" dirty="0">
                <a:solidFill>
                  <a:srgbClr val="00B050"/>
                </a:solidFill>
                <a:effectLst/>
                <a:latin typeface="Times New Roman" panose="02020603050405020304" pitchFamily="18" charset="0"/>
              </a:rPr>
              <a:t> = </a:t>
            </a:r>
            <a:r>
              <a:rPr lang="en-US" altLang="zh-CN" sz="1800" dirty="0" err="1">
                <a:solidFill>
                  <a:srgbClr val="00B050"/>
                </a:solidFill>
                <a:effectLst/>
                <a:latin typeface="Times New Roman" panose="02020603050405020304" pitchFamily="18" charset="0"/>
              </a:rPr>
              <a:t>Image.open</a:t>
            </a:r>
            <a:r>
              <a:rPr lang="en-US" altLang="zh-CN" sz="1800" dirty="0">
                <a:solidFill>
                  <a:srgbClr val="00B050"/>
                </a:solidFill>
                <a:effectLst/>
                <a:latin typeface="Times New Roman" panose="02020603050405020304" pitchFamily="18" charset="0"/>
              </a:rPr>
              <a:t>(</a:t>
            </a:r>
            <a:r>
              <a:rPr lang="en-US" altLang="zh-CN" sz="1800" dirty="0" err="1">
                <a:solidFill>
                  <a:srgbClr val="00B050"/>
                </a:solidFill>
                <a:effectLst/>
                <a:latin typeface="Times New Roman" panose="02020603050405020304" pitchFamily="18" charset="0"/>
              </a:rPr>
              <a:t>fn</a:t>
            </a:r>
            <a:r>
              <a:rPr lang="en-US" altLang="zh-CN" sz="1800" dirty="0">
                <a:solidFill>
                  <a:srgbClr val="00B050"/>
                </a:solidFill>
                <a:effectLst/>
                <a:latin typeface="Times New Roman" panose="02020603050405020304" pitchFamily="18" charset="0"/>
              </a:rPr>
              <a:t>).convert('RGB') #</a:t>
            </a:r>
            <a:r>
              <a:rPr lang="zh-CN" altLang="en-US" sz="1800" dirty="0">
                <a:solidFill>
                  <a:srgbClr val="00B050"/>
                </a:solidFill>
                <a:effectLst/>
                <a:latin typeface="宋体" panose="02010600030101010101" pitchFamily="2" charset="-122"/>
                <a:ea typeface="宋体" panose="02010600030101010101" pitchFamily="2" charset="-122"/>
              </a:rPr>
              <a:t>打开图片并转换为 </a:t>
            </a:r>
            <a:r>
              <a:rPr lang="en-US" altLang="zh-CN" sz="1800" dirty="0">
                <a:solidFill>
                  <a:srgbClr val="00B050"/>
                </a:solidFill>
                <a:effectLst/>
                <a:latin typeface="Times New Roman" panose="02020603050405020304" pitchFamily="18" charset="0"/>
              </a:rPr>
              <a:t>RGB </a:t>
            </a:r>
            <a:r>
              <a:rPr lang="zh-CN" altLang="en-US" sz="1800" dirty="0">
                <a:solidFill>
                  <a:srgbClr val="00B050"/>
                </a:solidFill>
                <a:effectLst/>
                <a:latin typeface="宋体" panose="02010600030101010101" pitchFamily="2" charset="-122"/>
                <a:ea typeface="宋体" panose="02010600030101010101" pitchFamily="2" charset="-122"/>
              </a:rPr>
              <a:t>模型 </a:t>
            </a:r>
            <a:endParaRPr lang="zh-CN" altLang="en-US" dirty="0">
              <a:solidFill>
                <a:srgbClr val="00B050"/>
              </a:solidFill>
            </a:endParaRPr>
          </a:p>
          <a:p>
            <a:r>
              <a:rPr lang="en-US" altLang="zh-CN" sz="1800" dirty="0" err="1">
                <a:solidFill>
                  <a:srgbClr val="00B050"/>
                </a:solidFill>
                <a:effectLst/>
                <a:latin typeface="Times New Roman" panose="02020603050405020304" pitchFamily="18" charset="0"/>
              </a:rPr>
              <a:t>img</a:t>
            </a:r>
            <a:r>
              <a:rPr lang="en-US" altLang="zh-CN" sz="1800" dirty="0">
                <a:solidFill>
                  <a:srgbClr val="00B050"/>
                </a:solidFill>
                <a:effectLst/>
                <a:latin typeface="Times New Roman" panose="02020603050405020304" pitchFamily="18" charset="0"/>
              </a:rPr>
              <a:t> = </a:t>
            </a:r>
            <a:r>
              <a:rPr lang="en-US" altLang="zh-CN" sz="1800" dirty="0" err="1">
                <a:solidFill>
                  <a:srgbClr val="00B050"/>
                </a:solidFill>
                <a:effectLst/>
                <a:latin typeface="Times New Roman" panose="02020603050405020304" pitchFamily="18" charset="0"/>
              </a:rPr>
              <a:t>tfs</a:t>
            </a:r>
            <a:r>
              <a:rPr lang="en-US" altLang="zh-CN" sz="1800" dirty="0">
                <a:solidFill>
                  <a:srgbClr val="00B050"/>
                </a:solidFill>
                <a:effectLst/>
                <a:latin typeface="Times New Roman" panose="02020603050405020304" pitchFamily="18" charset="0"/>
              </a:rPr>
              <a:t>(</a:t>
            </a:r>
            <a:r>
              <a:rPr lang="en-US" altLang="zh-CN" sz="1800" dirty="0" err="1">
                <a:solidFill>
                  <a:srgbClr val="00B050"/>
                </a:solidFill>
                <a:effectLst/>
                <a:latin typeface="Times New Roman" panose="02020603050405020304" pitchFamily="18" charset="0"/>
              </a:rPr>
              <a:t>origin_img</a:t>
            </a:r>
            <a:r>
              <a:rPr lang="en-US" altLang="zh-CN" sz="1800" dirty="0">
                <a:solidFill>
                  <a:srgbClr val="00B050"/>
                </a:solidFill>
                <a:effectLst/>
                <a:latin typeface="Times New Roman" panose="02020603050405020304" pitchFamily="18" charset="0"/>
              </a:rPr>
              <a:t>) #</a:t>
            </a:r>
            <a:r>
              <a:rPr lang="zh-CN" altLang="en-US" sz="1800" dirty="0">
                <a:solidFill>
                  <a:srgbClr val="00B050"/>
                </a:solidFill>
                <a:effectLst/>
                <a:latin typeface="宋体" panose="02010600030101010101" pitchFamily="2" charset="-122"/>
                <a:ea typeface="宋体" panose="02010600030101010101" pitchFamily="2" charset="-122"/>
              </a:rPr>
              <a:t>图片预处理</a:t>
            </a:r>
            <a:r>
              <a:rPr lang="zh-CN" altLang="en-US" sz="1800" dirty="0">
                <a:solidFill>
                  <a:srgbClr val="00B050"/>
                </a:solidFill>
                <a:effectLst/>
                <a:latin typeface="Times New Roman" panose="02020603050405020304" pitchFamily="18" charset="0"/>
              </a:rPr>
              <a:t> </a:t>
            </a:r>
            <a:r>
              <a:rPr lang="en-US" altLang="zh-CN" sz="1800" dirty="0" err="1">
                <a:solidFill>
                  <a:srgbClr val="00B050"/>
                </a:solidFill>
                <a:effectLst/>
                <a:latin typeface="Times New Roman" panose="02020603050405020304" pitchFamily="18" charset="0"/>
              </a:rPr>
              <a:t>torch.Size</a:t>
            </a:r>
            <a:r>
              <a:rPr lang="en-US" altLang="zh-CN" sz="1800" dirty="0">
                <a:solidFill>
                  <a:srgbClr val="00B050"/>
                </a:solidFill>
                <a:effectLst/>
                <a:latin typeface="Times New Roman" panose="02020603050405020304" pitchFamily="18" charset="0"/>
              </a:rPr>
              <a:t>([3, 224, 224]) </a:t>
            </a:r>
            <a:endParaRPr lang="en-US" altLang="zh-CN" dirty="0">
              <a:solidFill>
                <a:srgbClr val="00B050"/>
              </a:solidFill>
            </a:endParaRPr>
          </a:p>
          <a:p>
            <a:r>
              <a:rPr lang="en-US" altLang="zh-CN" sz="1800" dirty="0" err="1">
                <a:solidFill>
                  <a:srgbClr val="00B050"/>
                </a:solidFill>
                <a:effectLst/>
                <a:latin typeface="Times New Roman" panose="02020603050405020304" pitchFamily="18" charset="0"/>
              </a:rPr>
              <a:t>img</a:t>
            </a:r>
            <a:r>
              <a:rPr lang="en-US" altLang="zh-CN" sz="1800" dirty="0">
                <a:solidFill>
                  <a:srgbClr val="00B050"/>
                </a:solidFill>
                <a:effectLst/>
                <a:latin typeface="Times New Roman" panose="02020603050405020304" pitchFamily="18" charset="0"/>
              </a:rPr>
              <a:t> = </a:t>
            </a:r>
            <a:r>
              <a:rPr lang="en-US" altLang="zh-CN" sz="1800" dirty="0" err="1">
                <a:solidFill>
                  <a:srgbClr val="00B050"/>
                </a:solidFill>
                <a:effectLst/>
                <a:latin typeface="Times New Roman" panose="02020603050405020304" pitchFamily="18" charset="0"/>
              </a:rPr>
              <a:t>img.unsqueeze</a:t>
            </a:r>
            <a:r>
              <a:rPr lang="en-US" altLang="zh-CN" sz="1800" dirty="0">
                <a:solidFill>
                  <a:srgbClr val="00B050"/>
                </a:solidFill>
                <a:effectLst/>
                <a:latin typeface="Times New Roman" panose="02020603050405020304" pitchFamily="18" charset="0"/>
              </a:rPr>
              <a:t>(0) #</a:t>
            </a:r>
            <a:r>
              <a:rPr lang="zh-CN" altLang="en-US" sz="1800" dirty="0">
                <a:solidFill>
                  <a:srgbClr val="00B050"/>
                </a:solidFill>
                <a:effectLst/>
                <a:latin typeface="宋体" panose="02010600030101010101" pitchFamily="2" charset="-122"/>
                <a:ea typeface="宋体" panose="02010600030101010101" pitchFamily="2" charset="-122"/>
              </a:rPr>
              <a:t>添加批次的维</a:t>
            </a:r>
            <a:r>
              <a:rPr lang="zh-CN" altLang="en-US" sz="1800" dirty="0">
                <a:solidFill>
                  <a:srgbClr val="00B050"/>
                </a:solidFill>
                <a:effectLst/>
                <a:latin typeface="Times New Roman" panose="02020603050405020304" pitchFamily="18" charset="0"/>
              </a:rPr>
              <a:t> </a:t>
            </a:r>
            <a:r>
              <a:rPr lang="en-US" altLang="zh-CN" sz="1800" dirty="0" err="1">
                <a:solidFill>
                  <a:srgbClr val="00B050"/>
                </a:solidFill>
                <a:effectLst/>
                <a:latin typeface="Times New Roman" panose="02020603050405020304" pitchFamily="18" charset="0"/>
              </a:rPr>
              <a:t>torch.Size</a:t>
            </a:r>
            <a:r>
              <a:rPr lang="en-US" altLang="zh-CN" sz="1800" dirty="0">
                <a:solidFill>
                  <a:srgbClr val="00B050"/>
                </a:solidFill>
                <a:effectLst/>
                <a:latin typeface="Times New Roman" panose="02020603050405020304" pitchFamily="18" charset="0"/>
              </a:rPr>
              <a:t>([1, 3, 224, 224]) </a:t>
            </a:r>
            <a:endParaRPr lang="zh-CN" altLang="en-US" dirty="0">
              <a:solidFill>
                <a:srgbClr val="00B050"/>
              </a:solidFill>
            </a:endParaRP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6265"/>
          </a:xfrm>
          <a:prstGeom prst="rect">
            <a:avLst/>
          </a:prstGeom>
          <a:noFill/>
          <a:ln>
            <a:noFill/>
          </a:ln>
        </p:spPr>
        <p:txBody>
          <a:bodyPr wrap="square" lIns="105031" tIns="52515" rIns="105031" bIns="52515">
            <a:spAutoFit/>
          </a:bodyPr>
          <a:lstStyle/>
          <a:p>
            <a:pPr algn="l" defTabSz="1130935">
              <a:spcBef>
                <a:spcPct val="20000"/>
              </a:spcBef>
              <a:buClrTx/>
              <a:buSzTx/>
              <a:buFontTx/>
            </a:pPr>
            <a:r>
              <a:rPr lang="en-US" altLang="zh-CN" sz="3200" b="1" dirty="0">
                <a:solidFill>
                  <a:prstClr val="white"/>
                </a:solidFill>
                <a:latin typeface="微软雅黑" panose="020B0503020204020204" pitchFamily="34" charset="-122"/>
                <a:ea typeface="微软雅黑" panose="020B0503020204020204" pitchFamily="34" charset="-122"/>
              </a:rPr>
              <a:t>9.1 </a:t>
            </a:r>
            <a:r>
              <a:rPr lang="en-US" altLang="zh-CN" sz="3200" b="1" dirty="0">
                <a:solidFill>
                  <a:prstClr val="white"/>
                </a:solidFill>
                <a:latin typeface="微软雅黑" panose="020B0503020204020204" pitchFamily="34" charset="-122"/>
                <a:ea typeface="微软雅黑" panose="020B0503020204020204" pitchFamily="34" charset="-122"/>
                <a:sym typeface="+mn-ea"/>
              </a:rPr>
              <a:t>CNN各网络层输出的可视化</a:t>
            </a:r>
            <a:endParaRPr lang="en-US" altLang="zh-CN" sz="3200" b="1" dirty="0">
              <a:solidFill>
                <a:prstClr val="white"/>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423908" y="1300415"/>
            <a:ext cx="11179205" cy="3139321"/>
          </a:xfrm>
          <a:prstGeom prst="rect">
            <a:avLst/>
          </a:prstGeom>
          <a:noFill/>
        </p:spPr>
        <p:txBody>
          <a:bodyPr wrap="square">
            <a:spAutoFit/>
          </a:bodyPr>
          <a:lstStyle/>
          <a:p>
            <a:r>
              <a:rPr lang="zh-CN" altLang="en-US" sz="2200" dirty="0"/>
              <a:t>调色板给出了</a:t>
            </a:r>
            <a:r>
              <a:rPr lang="en-US" altLang="zh-CN" sz="2200" dirty="0"/>
              <a:t>[0, 255]</a:t>
            </a:r>
            <a:r>
              <a:rPr lang="zh-CN" altLang="en-US" sz="2200" dirty="0"/>
              <a:t>范围内的无符号整数（颜色值）所对应的颜色，如下图所示。</a:t>
            </a:r>
            <a:endParaRPr lang="en-US" altLang="zh-CN" sz="2200" dirty="0"/>
          </a:p>
          <a:p>
            <a:r>
              <a:rPr lang="zh-CN" altLang="en-US" sz="2200" dirty="0"/>
              <a:t> </a:t>
            </a:r>
          </a:p>
          <a:p>
            <a:pPr marL="342900" indent="-342900">
              <a:buFont typeface="Arial" panose="020B0604020202020204" pitchFamily="34" charset="0"/>
              <a:buChar char="•"/>
            </a:pPr>
            <a:r>
              <a:rPr lang="en-US" altLang="zh-CN" sz="2200" dirty="0"/>
              <a:t>0 </a:t>
            </a:r>
            <a:r>
              <a:rPr lang="zh-CN" altLang="en-US" sz="2200" dirty="0"/>
              <a:t>对应调色板上最左的颜色，这是一种淡蓝色；</a:t>
            </a:r>
            <a:endParaRPr lang="en-US" altLang="zh-CN" sz="2200" dirty="0"/>
          </a:p>
          <a:p>
            <a:pPr marL="342900" indent="-342900">
              <a:buFont typeface="Arial" panose="020B0604020202020204" pitchFamily="34" charset="0"/>
              <a:buChar char="•"/>
            </a:pPr>
            <a:r>
              <a:rPr lang="en-US" altLang="zh-CN" sz="2200" dirty="0"/>
              <a:t>255 </a:t>
            </a:r>
            <a:r>
              <a:rPr lang="zh-CN" altLang="en-US" sz="2200" dirty="0"/>
              <a:t>对应最右边的颜色，这是一种深蓝色。</a:t>
            </a:r>
            <a:endParaRPr lang="en-US" altLang="zh-CN" sz="2200" dirty="0"/>
          </a:p>
          <a:p>
            <a:pPr marL="342900" indent="-342900">
              <a:buFont typeface="Arial" panose="020B0604020202020204" pitchFamily="34" charset="0"/>
              <a:buChar char="•"/>
            </a:pPr>
            <a:r>
              <a:rPr lang="zh-CN" altLang="en-US" sz="2200" dirty="0"/>
              <a:t>随着颜色值从 </a:t>
            </a:r>
            <a:r>
              <a:rPr lang="en-US" altLang="zh-CN" sz="2200" dirty="0"/>
              <a:t>0 </a:t>
            </a:r>
            <a:r>
              <a:rPr lang="zh-CN" altLang="en-US" sz="2200" dirty="0"/>
              <a:t>到 </a:t>
            </a:r>
            <a:r>
              <a:rPr lang="en-US" altLang="zh-CN" sz="2200" dirty="0"/>
              <a:t>255 </a:t>
            </a:r>
            <a:r>
              <a:rPr lang="zh-CN" altLang="en-US" sz="2200" dirty="0"/>
              <a:t>逐渐增大，调色板上的颜色从左到右，逐渐变红、变深、变蓝。 </a:t>
            </a:r>
          </a:p>
          <a:p>
            <a:endParaRPr lang="en-US" altLang="zh-CN" sz="2200" dirty="0"/>
          </a:p>
          <a:p>
            <a:r>
              <a:rPr lang="zh-CN" altLang="en-US" sz="2200" dirty="0"/>
              <a:t>通过将通道图像上的特征值归一化到</a:t>
            </a:r>
            <a:r>
              <a:rPr lang="en-US" altLang="zh-CN" sz="2200" dirty="0"/>
              <a:t>[0, 255]</a:t>
            </a:r>
            <a:r>
              <a:rPr lang="zh-CN" altLang="en-US" sz="2200" dirty="0"/>
              <a:t>后，利用该调色板对它们进行可视化，我们就可以通过颜色的深浅来判断特征值的大小，实现通道图像的可视化，从而判断一个输出的通道图像大致表示原始图像的哪些特征。</a:t>
            </a:r>
          </a:p>
        </p:txBody>
      </p:sp>
      <p:pic>
        <p:nvPicPr>
          <p:cNvPr id="6" name="图片 5"/>
          <p:cNvPicPr>
            <a:picLocks noChangeAspect="1"/>
          </p:cNvPicPr>
          <p:nvPr/>
        </p:nvPicPr>
        <p:blipFill>
          <a:blip r:embed="rId3"/>
          <a:stretch>
            <a:fillRect/>
          </a:stretch>
        </p:blipFill>
        <p:spPr>
          <a:xfrm>
            <a:off x="1526865" y="4761233"/>
            <a:ext cx="6439458" cy="1044030"/>
          </a:xfrm>
          <a:prstGeom prst="rect">
            <a:avLst/>
          </a:prstGeom>
        </p:spPr>
      </p:pic>
    </p:spTree>
  </p:cSld>
  <p:clrMapOvr>
    <a:masterClrMapping/>
  </p:clrMapOvr>
  <p:transition spd="slow"/>
</p:sld>
</file>

<file path=ppt/tags/tag1.xml><?xml version="1.0" encoding="utf-8"?>
<p:tagLst xmlns:a="http://schemas.openxmlformats.org/drawingml/2006/main" xmlns:r="http://schemas.openxmlformats.org/officeDocument/2006/relationships" xmlns:p="http://schemas.openxmlformats.org/presentationml/2006/main">
  <p:tag name="KSO_WPP_MARK_KEY" val="da230973-dd85-45d9-a4da-84cd655049a3"/>
  <p:tag name="COMMONDATA" val="eyJoZGlkIjoiMGUwYWMxMWQ1Y2Q3ZGJkZDkxNmVhMGY0MDUyY2ZlZmUifQ=="/>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wrap="square">
        <a:spAutoFit/>
      </a:bodyPr>
      <a:lstStyle>
        <a:defPPr indent="266700" algn="just">
          <a:spcAft>
            <a:spcPts val="0"/>
          </a:spcAft>
          <a:defRPr sz="2200" kern="100" dirty="0">
            <a:latin typeface="Times New Roman" panose="02020603050405020304" pitchFamily="18" charset="0"/>
            <a:ea typeface="宋体" panose="02010600030101010101" pitchFamily="2" charset="-122"/>
            <a:cs typeface="Times New Roman" panose="02020603050405020304" pitchFamily="18" charset="0"/>
          </a:defRPr>
        </a:defPPr>
      </a:lstStyle>
    </a:spDef>
    <a:txDef>
      <a:spPr>
        <a:noFill/>
      </a:spPr>
      <a:bodyPr wrap="square" rtlCol="0">
        <a:spAutoFit/>
      </a:bodyPr>
      <a:lstStyle>
        <a:defPPr algn="l">
          <a:lnSpc>
            <a:spcPct val="150000"/>
          </a:lnSpc>
          <a:defRPr sz="2800" b="1" dirty="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282</TotalTime>
  <Words>6413</Words>
  <Application>Microsoft Office PowerPoint</Application>
  <PresentationFormat>宽屏</PresentationFormat>
  <Paragraphs>497</Paragraphs>
  <Slides>45</Slides>
  <Notes>45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45</vt:i4>
      </vt:variant>
    </vt:vector>
  </HeadingPairs>
  <TitlesOfParts>
    <vt:vector size="54" baseType="lpstr">
      <vt:lpstr>等线</vt:lpstr>
      <vt:lpstr>宋体</vt:lpstr>
      <vt:lpstr>微软雅黑</vt:lpstr>
      <vt:lpstr>Arial</vt:lpstr>
      <vt:lpstr>Calibri</vt:lpstr>
      <vt:lpstr>Calibri Light</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Luo Zupeng</dc:creator>
  <cp:lastModifiedBy>祖强 蒙</cp:lastModifiedBy>
  <cp:revision>788</cp:revision>
  <cp:lastPrinted>2023-06-09T00:39:00Z</cp:lastPrinted>
  <dcterms:created xsi:type="dcterms:W3CDTF">2021-09-16T07:49:00Z</dcterms:created>
  <dcterms:modified xsi:type="dcterms:W3CDTF">2023-07-03T00:46:11Z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61C4F435FECE4C85AAF4AB73BC1EE6EA</vt:lpwstr>
  </property>
  <property fmtid="{D5CDD505-2E9C-101B-9397-08002B2CF9AE}" pid="3" name="KSOProductBuildVer">
    <vt:lpwstr>2052-11.1.0.14309</vt:lpwstr>
  </property>
</Properties>
</file>