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sldIdLst>
    <p:sldId id="256" r:id="rId2"/>
    <p:sldId id="257" r:id="rId3"/>
    <p:sldId id="258" r:id="rId4"/>
    <p:sldId id="412"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407" r:id="rId76"/>
    <p:sldId id="330" r:id="rId77"/>
    <p:sldId id="408" r:id="rId78"/>
    <p:sldId id="331" r:id="rId79"/>
    <p:sldId id="332" r:id="rId80"/>
    <p:sldId id="333" r:id="rId81"/>
    <p:sldId id="334" r:id="rId82"/>
    <p:sldId id="335" r:id="rId83"/>
    <p:sldId id="411" r:id="rId84"/>
    <p:sldId id="409"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3" r:id="rId101"/>
    <p:sldId id="354" r:id="rId102"/>
    <p:sldId id="355" r:id="rId103"/>
    <p:sldId id="356" r:id="rId104"/>
    <p:sldId id="357" r:id="rId105"/>
    <p:sldId id="358" r:id="rId106"/>
    <p:sldId id="359" r:id="rId107"/>
    <p:sldId id="360" r:id="rId108"/>
    <p:sldId id="361" r:id="rId109"/>
    <p:sldId id="362" r:id="rId110"/>
    <p:sldId id="364" r:id="rId111"/>
    <p:sldId id="365" r:id="rId112"/>
    <p:sldId id="366" r:id="rId113"/>
    <p:sldId id="367" r:id="rId114"/>
    <p:sldId id="368" r:id="rId115"/>
    <p:sldId id="369" r:id="rId116"/>
    <p:sldId id="370" r:id="rId117"/>
    <p:sldId id="371" r:id="rId118"/>
    <p:sldId id="372" r:id="rId119"/>
    <p:sldId id="410" r:id="rId120"/>
    <p:sldId id="403" r:id="rId121"/>
    <p:sldId id="404" r:id="rId122"/>
    <p:sldId id="405" r:id="rId123"/>
    <p:sldId id="406" r:id="rId124"/>
  </p:sldIdLst>
  <p:sldSz cx="9144000" cy="6858000" type="screen4x3"/>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66FF"/>
    <a:srgbClr val="D9FDA5"/>
    <a:srgbClr val="FFFFFF"/>
    <a:srgbClr val="D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59" autoAdjust="0"/>
  </p:normalViewPr>
  <p:slideViewPr>
    <p:cSldViewPr snapToObjects="1">
      <p:cViewPr varScale="1">
        <p:scale>
          <a:sx n="116" d="100"/>
          <a:sy n="116" d="100"/>
        </p:scale>
        <p:origin x="1524" y="102"/>
      </p:cViewPr>
      <p:guideLst>
        <p:guide orient="horz" pos="2142"/>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66" d="100"/>
        <a:sy n="66" d="100"/>
      </p:scale>
      <p:origin x="0" y="9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1D557796-EEBA-4DBC-B322-5BD63D8678F2}" type="datetimeFigureOut">
              <a:rPr lang="zh-CN" altLang="en-US"/>
              <a:pPr>
                <a:defRPr/>
              </a:pPr>
              <a:t>2018/4/5</a:t>
            </a:fld>
            <a:endParaRPr lang="en-US"/>
          </a:p>
        </p:txBody>
      </p:sp>
      <p:sp>
        <p:nvSpPr>
          <p:cNvPr id="156676" name="Rectangle 4"/>
          <p:cNvSpPr>
            <a:spLocks noGrp="1" noRot="1" noChangeAspect="1" noChangeArrowheads="1"/>
          </p:cNvSpPr>
          <p:nvPr>
            <p:ph type="sldImg" idx="2"/>
          </p:nvPr>
        </p:nvSpPr>
        <p:spPr bwMode="auto">
          <a:xfrm>
            <a:off x="1138238" y="747713"/>
            <a:ext cx="45561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1A29B0E5-E848-46B2-BFB8-A4B79E33D372}" type="slidenum">
              <a:rPr lang="zh-CN" altLang="en-US"/>
              <a:pPr>
                <a:defRPr/>
              </a:pPr>
              <a:t>‹#›</a:t>
            </a:fld>
            <a:endParaRPr lang="en-US"/>
          </a:p>
        </p:txBody>
      </p:sp>
    </p:spTree>
    <p:extLst>
      <p:ext uri="{BB962C8B-B14F-4D97-AF65-F5344CB8AC3E}">
        <p14:creationId xmlns:p14="http://schemas.microsoft.com/office/powerpoint/2010/main" val="21678120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6513"/>
            <a:ext cx="2057400" cy="623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6513"/>
            <a:ext cx="6019800" cy="623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未命名_副本"/>
          <p:cNvPicPr>
            <a:picLocks noChangeAspect="1" noChangeArrowheads="1"/>
          </p:cNvPicPr>
          <p:nvPr userDrawn="1"/>
        </p:nvPicPr>
        <p:blipFill>
          <a:blip r:embed="rId13" cstate="print"/>
          <a:srcRect l="1405" t="12910" r="2878" b="10757"/>
          <a:stretch>
            <a:fillRect/>
          </a:stretch>
        </p:blipFill>
        <p:spPr bwMode="auto">
          <a:xfrm>
            <a:off x="-19050" y="838200"/>
            <a:ext cx="9158288" cy="5784850"/>
          </a:xfrm>
          <a:prstGeom prst="rect">
            <a:avLst/>
          </a:prstGeom>
          <a:noFill/>
          <a:ln w="9525">
            <a:noFill/>
            <a:miter lim="800000"/>
            <a:headEnd/>
            <a:tailEnd/>
          </a:ln>
        </p:spPr>
      </p:pic>
      <p:pic>
        <p:nvPicPr>
          <p:cNvPr id="2051" name="Picture 3" descr="图片2"/>
          <p:cNvPicPr>
            <a:picLocks noChangeAspect="1" noChangeArrowheads="1"/>
          </p:cNvPicPr>
          <p:nvPr userDrawn="1"/>
        </p:nvPicPr>
        <p:blipFill>
          <a:blip r:embed="rId14" cstate="print"/>
          <a:srcRect/>
          <a:stretch>
            <a:fillRect/>
          </a:stretch>
        </p:blipFill>
        <p:spPr bwMode="auto">
          <a:xfrm>
            <a:off x="-19050" y="6453188"/>
            <a:ext cx="9163050" cy="398462"/>
          </a:xfrm>
          <a:prstGeom prst="rect">
            <a:avLst/>
          </a:prstGeom>
          <a:noFill/>
          <a:ln w="9525">
            <a:noFill/>
            <a:miter lim="800000"/>
            <a:headEnd/>
            <a:tailEnd/>
          </a:ln>
        </p:spPr>
      </p:pic>
      <p:pic>
        <p:nvPicPr>
          <p:cNvPr id="2052" name="Picture 4" descr="图片2"/>
          <p:cNvPicPr>
            <a:picLocks noChangeAspect="1" noChangeArrowheads="1"/>
          </p:cNvPicPr>
          <p:nvPr userDrawn="1"/>
        </p:nvPicPr>
        <p:blipFill>
          <a:blip r:embed="rId14" cstate="print"/>
          <a:srcRect/>
          <a:stretch>
            <a:fillRect/>
          </a:stretch>
        </p:blipFill>
        <p:spPr bwMode="auto">
          <a:xfrm>
            <a:off x="-19050" y="-25400"/>
            <a:ext cx="9163050" cy="863600"/>
          </a:xfrm>
          <a:prstGeom prst="rect">
            <a:avLst/>
          </a:prstGeom>
          <a:noFill/>
          <a:ln w="9525">
            <a:noFill/>
            <a:miter lim="800000"/>
            <a:headEnd/>
            <a:tailEnd/>
          </a:ln>
        </p:spPr>
      </p:pic>
      <p:sp>
        <p:nvSpPr>
          <p:cNvPr id="2053" name="Rectangle 2"/>
          <p:cNvSpPr>
            <a:spLocks noGrp="1" noChangeArrowheads="1"/>
          </p:cNvSpPr>
          <p:nvPr>
            <p:ph type="title"/>
          </p:nvPr>
        </p:nvSpPr>
        <p:spPr bwMode="auto">
          <a:xfrm>
            <a:off x="457200" y="-36513"/>
            <a:ext cx="8229600" cy="11350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2054" name="Rectangle 3"/>
          <p:cNvSpPr>
            <a:spLocks noGrp="1" noChangeArrowheads="1"/>
          </p:cNvSpPr>
          <p:nvPr>
            <p:ph type="body" idx="1"/>
          </p:nvPr>
        </p:nvSpPr>
        <p:spPr bwMode="auto">
          <a:xfrm>
            <a:off x="457200" y="1339850"/>
            <a:ext cx="8229600" cy="4854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1" name="Text Box 7"/>
          <p:cNvSpPr txBox="1">
            <a:spLocks noChangeArrowheads="1"/>
          </p:cNvSpPr>
          <p:nvPr userDrawn="1"/>
        </p:nvSpPr>
        <p:spPr bwMode="auto">
          <a:xfrm>
            <a:off x="5510213" y="6454775"/>
            <a:ext cx="4103687" cy="334963"/>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smtClean="0">
              <a:solidFill>
                <a:schemeClr val="bg1"/>
              </a:solidFill>
            </a:endParaRPr>
          </a:p>
        </p:txBody>
      </p:sp>
      <p:sp>
        <p:nvSpPr>
          <p:cNvPr id="2056" name="WordArt 8"/>
          <p:cNvSpPr>
            <a:spLocks noChangeArrowheads="1" noChangeShapeType="1"/>
          </p:cNvSpPr>
          <p:nvPr userDrawn="1"/>
        </p:nvSpPr>
        <p:spPr bwMode="auto">
          <a:xfrm rot="-1980000">
            <a:off x="1908175" y="2205038"/>
            <a:ext cx="5337175" cy="2976562"/>
          </a:xfrm>
          <a:prstGeom prst="rect">
            <a:avLst/>
          </a:prstGeom>
        </p:spPr>
        <p:txBody>
          <a:bodyPr wrap="none" fromWordArt="1">
            <a:prstTxWarp prst="textPlain">
              <a:avLst>
                <a:gd name="adj" fmla="val 50000"/>
              </a:avLst>
            </a:prstTxWarp>
          </a:bodyPr>
          <a:lstStyle/>
          <a:p>
            <a:pPr algn="ctr"/>
            <a:r>
              <a:rPr lang="zh-CN" altLang="en-US" sz="3600" kern="10">
                <a:ln w="9525">
                  <a:solidFill>
                    <a:schemeClr val="bg1"/>
                  </a:solidFill>
                  <a:round/>
                  <a:headEnd/>
                  <a:tailEnd/>
                </a:ln>
                <a:noFill/>
                <a:latin typeface="华文琥珀"/>
                <a:ea typeface="华文琥珀"/>
              </a:rPr>
              <a:t>中国人民大学</a:t>
            </a:r>
          </a:p>
          <a:p>
            <a:pPr algn="ctr"/>
            <a:endParaRPr lang="zh-CN" altLang="en-US" sz="3600" kern="10">
              <a:ln w="9525">
                <a:solidFill>
                  <a:schemeClr val="bg1"/>
                </a:solidFill>
                <a:round/>
                <a:headEnd/>
                <a:tailEnd/>
              </a:ln>
              <a:noFill/>
              <a:latin typeface="华文琥珀"/>
              <a:ea typeface="华文琥珀"/>
            </a:endParaRPr>
          </a:p>
          <a:p>
            <a:pPr algn="ctr"/>
            <a:endParaRPr lang="zh-CN" altLang="en-US" sz="3600" kern="10">
              <a:ln w="9525">
                <a:solidFill>
                  <a:schemeClr val="bg1"/>
                </a:solidFill>
                <a:round/>
                <a:headEnd/>
                <a:tailEnd/>
              </a:ln>
              <a:noFill/>
              <a:latin typeface="华文琥珀"/>
              <a:ea typeface="华文琥珀"/>
            </a:endParaRPr>
          </a:p>
          <a:p>
            <a:pPr algn="ctr"/>
            <a:r>
              <a:rPr lang="zh-CN" altLang="en-US" sz="3600" kern="10">
                <a:ln w="9525">
                  <a:solidFill>
                    <a:schemeClr val="bg1"/>
                  </a:solidFill>
                  <a:round/>
                  <a:headEnd/>
                  <a:tailEnd/>
                </a:ln>
                <a:noFill/>
                <a:latin typeface="华文琥珀"/>
                <a:ea typeface="华文琥珀"/>
              </a:rPr>
              <a:t>数据库系统概论</a:t>
            </a:r>
          </a:p>
        </p:txBody>
      </p:sp>
      <p:pic>
        <p:nvPicPr>
          <p:cNvPr id="2057" name="Picture 9" descr="图片3"/>
          <p:cNvPicPr>
            <a:picLocks noChangeAspect="1" noChangeArrowheads="1"/>
          </p:cNvPicPr>
          <p:nvPr userDrawn="1"/>
        </p:nvPicPr>
        <p:blipFill>
          <a:blip r:embed="rId15" cstate="print"/>
          <a:srcRect/>
          <a:stretch>
            <a:fillRect/>
          </a:stretch>
        </p:blipFill>
        <p:spPr bwMode="auto">
          <a:xfrm>
            <a:off x="7516813" y="4797425"/>
            <a:ext cx="1528762" cy="2198688"/>
          </a:xfrm>
          <a:prstGeom prst="rect">
            <a:avLst/>
          </a:prstGeom>
          <a:noFill/>
          <a:ln w="9525">
            <a:noFill/>
            <a:miter lim="800000"/>
            <a:headEnd/>
            <a:tailEnd/>
          </a:ln>
        </p:spPr>
      </p:pic>
      <p:sp>
        <p:nvSpPr>
          <p:cNvPr id="1034" name="Text Box 10"/>
          <p:cNvSpPr txBox="1">
            <a:spLocks noChangeArrowheads="1"/>
          </p:cNvSpPr>
          <p:nvPr userDrawn="1"/>
        </p:nvSpPr>
        <p:spPr bwMode="auto">
          <a:xfrm>
            <a:off x="5465763" y="6516688"/>
            <a:ext cx="4103687" cy="334962"/>
          </a:xfrm>
          <a:prstGeom prst="rect">
            <a:avLst/>
          </a:prstGeom>
          <a:noFill/>
          <a:ln>
            <a:noFill/>
          </a:ln>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smtClean="0">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noChangeArrowheads="1"/>
          </p:cNvSpPr>
          <p:nvPr>
            <p:ph type="ctrTitle" idx="4294967295"/>
          </p:nvPr>
        </p:nvSpPr>
        <p:spPr>
          <a:xfrm>
            <a:off x="685800" y="2130425"/>
            <a:ext cx="7772400" cy="1470025"/>
          </a:xfrm>
        </p:spPr>
        <p:txBody>
          <a:bodyPr/>
          <a:lstStyle/>
          <a:p>
            <a:pPr eaLnBrk="1" hangingPunct="1"/>
            <a:endParaRPr lang="zh-CN" altLang="zh-CN" sz="3600" smtClean="0"/>
          </a:p>
        </p:txBody>
      </p:sp>
      <p:sp>
        <p:nvSpPr>
          <p:cNvPr id="3075" name="副标题 2"/>
          <p:cNvSpPr>
            <a:spLocks noGrp="1" noChangeArrowheads="1"/>
          </p:cNvSpPr>
          <p:nvPr>
            <p:ph type="subTitle" idx="1"/>
          </p:nvPr>
        </p:nvSpPr>
        <p:spPr/>
        <p:txBody>
          <a:bodyPr/>
          <a:lstStyle/>
          <a:p>
            <a:pPr eaLnBrk="1" hangingPunct="1"/>
            <a:endParaRPr lang="zh-CN" altLang="zh-CN" smtClean="0">
              <a:solidFill>
                <a:srgbClr val="898989"/>
              </a:solidFill>
            </a:endParaRPr>
          </a:p>
        </p:txBody>
      </p:sp>
      <p:pic>
        <p:nvPicPr>
          <p:cNvPr id="3076" name="Picture 3"/>
          <p:cNvPicPr>
            <a:picLocks noChangeAspect="1" noChangeArrowheads="1"/>
          </p:cNvPicPr>
          <p:nvPr/>
        </p:nvPicPr>
        <p:blipFill>
          <a:blip r:embed="rId2" cstate="print">
            <a:lum bright="4000" contrast="-2000"/>
          </a:blip>
          <a:srcRect/>
          <a:stretch>
            <a:fillRect/>
          </a:stretch>
        </p:blipFill>
        <p:spPr bwMode="auto">
          <a:xfrm>
            <a:off x="0" y="0"/>
            <a:ext cx="9144000" cy="6858000"/>
          </a:xfrm>
          <a:prstGeom prst="rect">
            <a:avLst/>
          </a:prstGeom>
          <a:noFill/>
          <a:ln w="9525">
            <a:noFill/>
            <a:miter lim="800000"/>
            <a:headEnd/>
            <a:tailEnd/>
          </a:ln>
        </p:spPr>
      </p:pic>
      <p:sp>
        <p:nvSpPr>
          <p:cNvPr id="3077" name="Rectangle 4"/>
          <p:cNvSpPr>
            <a:spLocks noChangeArrowheads="1"/>
          </p:cNvSpPr>
          <p:nvPr/>
        </p:nvSpPr>
        <p:spPr bwMode="auto">
          <a:xfrm>
            <a:off x="395536" y="1629296"/>
            <a:ext cx="8208963" cy="3527896"/>
          </a:xfrm>
          <a:prstGeom prst="rect">
            <a:avLst/>
          </a:prstGeom>
          <a:noFill/>
          <a:ln w="9525">
            <a:noFill/>
            <a:miter lim="800000"/>
            <a:headEnd/>
            <a:tailEnd/>
          </a:ln>
        </p:spPr>
        <p:txBody>
          <a:bodyPr anchor="ctr"/>
          <a:lstStyle/>
          <a:p>
            <a:pPr algn="ctr">
              <a:buSzPct val="100000"/>
            </a:pPr>
            <a:r>
              <a:rPr lang="zh-CN" altLang="en-US" sz="6000" b="1" dirty="0">
                <a:solidFill>
                  <a:schemeClr val="bg1"/>
                </a:solidFill>
                <a:latin typeface="黑体" pitchFamily="49" charset="-122"/>
                <a:ea typeface="黑体" pitchFamily="49" charset="-122"/>
                <a:sym typeface="黑体" pitchFamily="49" charset="-122"/>
              </a:rPr>
              <a:t>数据库系统概论</a:t>
            </a:r>
            <a:endParaRPr lang="en-US" sz="6000" b="1" dirty="0">
              <a:solidFill>
                <a:schemeClr val="bg1"/>
              </a:solidFill>
              <a:latin typeface="黑体" pitchFamily="49" charset="-122"/>
              <a:ea typeface="黑体" pitchFamily="49" charset="-122"/>
              <a:sym typeface="黑体" pitchFamily="49" charset="-122"/>
            </a:endParaRPr>
          </a:p>
          <a:p>
            <a:pPr algn="ctr">
              <a:buSzPct val="100000"/>
            </a:pPr>
            <a:r>
              <a:rPr lang="en-US" altLang="zh-CN" sz="3600" b="1" dirty="0">
                <a:solidFill>
                  <a:schemeClr val="bg1"/>
                </a:solidFill>
                <a:latin typeface="Times New Roman" pitchFamily="18" charset="0"/>
                <a:sym typeface="Times New Roman" pitchFamily="18" charset="0"/>
              </a:rPr>
              <a:t>An Introduction to Database System</a:t>
            </a:r>
            <a:endParaRPr lang="zh-CN" altLang="en-US" sz="3600" b="1" dirty="0">
              <a:solidFill>
                <a:schemeClr val="bg1"/>
              </a:solidFill>
              <a:latin typeface="Times New Roman" pitchFamily="18" charset="0"/>
              <a:sym typeface="Times New Roman" pitchFamily="18" charset="0"/>
            </a:endParaRPr>
          </a:p>
          <a:p>
            <a:pPr algn="ctr">
              <a:buSzPct val="100000"/>
            </a:pPr>
            <a:endParaRPr lang="zh-CN" altLang="en-US" sz="6000" b="1" dirty="0" smtClean="0">
              <a:solidFill>
                <a:schemeClr val="bg1"/>
              </a:solidFill>
              <a:latin typeface="黑体" pitchFamily="49" charset="-122"/>
              <a:ea typeface="黑体" pitchFamily="49" charset="-122"/>
              <a:sym typeface="黑体" pitchFamily="49" charset="-122"/>
            </a:endParaRPr>
          </a:p>
          <a:p>
            <a:pPr algn="ctr">
              <a:buSzPct val="100000"/>
            </a:pPr>
            <a:r>
              <a:rPr lang="zh-CN" altLang="en-US" sz="4800" b="1" dirty="0" smtClean="0">
                <a:solidFill>
                  <a:schemeClr val="bg1"/>
                </a:solidFill>
                <a:latin typeface="黑体" pitchFamily="49" charset="-122"/>
                <a:ea typeface="黑体" pitchFamily="49" charset="-122"/>
                <a:sym typeface="黑体" pitchFamily="49" charset="-122"/>
              </a:rPr>
              <a:t>第六</a:t>
            </a:r>
            <a:r>
              <a:rPr lang="zh-CN" altLang="en-US" sz="4800" b="1" dirty="0">
                <a:solidFill>
                  <a:schemeClr val="bg1"/>
                </a:solidFill>
                <a:latin typeface="黑体" pitchFamily="49" charset="-122"/>
                <a:ea typeface="黑体" pitchFamily="49" charset="-122"/>
                <a:sym typeface="黑体" pitchFamily="49" charset="-122"/>
              </a:rPr>
              <a:t>章  关系数据理论</a:t>
            </a:r>
          </a:p>
          <a:p>
            <a:pPr algn="ctr">
              <a:buSzPct val="100000"/>
            </a:pPr>
            <a:r>
              <a:rPr lang="zh-CN" altLang="en-US" sz="6000" b="1" dirty="0">
                <a:solidFill>
                  <a:srgbClr val="000000"/>
                </a:solidFill>
                <a:latin typeface="黑体" pitchFamily="49" charset="-122"/>
                <a:ea typeface="黑体" pitchFamily="49" charset="-122"/>
                <a:sym typeface="黑体" pitchFamily="49" charset="-122"/>
              </a:rPr>
              <a:t/>
            </a:r>
            <a:br>
              <a:rPr lang="zh-CN" altLang="en-US" sz="6000" b="1" dirty="0">
                <a:solidFill>
                  <a:srgbClr val="000000"/>
                </a:solidFill>
                <a:latin typeface="黑体" pitchFamily="49" charset="-122"/>
                <a:ea typeface="黑体" pitchFamily="49" charset="-122"/>
                <a:sym typeface="黑体" pitchFamily="49" charset="-122"/>
              </a:rPr>
            </a:br>
            <a:endParaRPr lang="en-US" altLang="zh-CN" sz="3600" b="1" dirty="0">
              <a:solidFill>
                <a:schemeClr val="bg1"/>
              </a:solidFill>
              <a:latin typeface="Times New Roman" pitchFamily="18" charset="0"/>
              <a:sym typeface="Times New Roman" pitchFamily="18" charset="0"/>
            </a:endParaRPr>
          </a:p>
        </p:txBody>
      </p:sp>
      <p:sp>
        <p:nvSpPr>
          <p:cNvPr id="3078" name="Rectangle 3"/>
          <p:cNvSpPr>
            <a:spLocks noChangeArrowheads="1"/>
          </p:cNvSpPr>
          <p:nvPr/>
        </p:nvSpPr>
        <p:spPr bwMode="auto">
          <a:xfrm>
            <a:off x="1692275" y="5568950"/>
            <a:ext cx="5256213" cy="668338"/>
          </a:xfrm>
          <a:prstGeom prst="rect">
            <a:avLst/>
          </a:prstGeom>
          <a:noFill/>
          <a:ln w="9525">
            <a:noFill/>
            <a:miter lim="800000"/>
            <a:headEnd/>
            <a:tailEnd/>
          </a:ln>
        </p:spPr>
        <p:txBody>
          <a:bodyPr/>
          <a:lstStyle/>
          <a:p>
            <a:pPr algn="ctr">
              <a:lnSpc>
                <a:spcPct val="80000"/>
              </a:lnSpc>
              <a:spcBef>
                <a:spcPct val="20000"/>
              </a:spcBef>
              <a:buSzPct val="100000"/>
            </a:pPr>
            <a:r>
              <a:rPr lang="en-US" altLang="zh-CN" sz="2400" b="1" smtClean="0">
                <a:solidFill>
                  <a:schemeClr val="bg1"/>
                </a:solidFill>
                <a:latin typeface="Times-Roman" charset="0"/>
                <a:ea typeface="隶书" pitchFamily="49" charset="-122"/>
                <a:sym typeface="Times-Roman" charset="0"/>
              </a:rPr>
              <a:t>xx</a:t>
            </a:r>
            <a:r>
              <a:rPr lang="zh-CN" altLang="en-US" sz="2400" b="1" smtClean="0">
                <a:solidFill>
                  <a:schemeClr val="bg1"/>
                </a:solidFill>
                <a:latin typeface="Times-Roman" charset="0"/>
                <a:ea typeface="隶书" pitchFamily="49" charset="-122"/>
                <a:sym typeface="Times-Roman" charset="0"/>
              </a:rPr>
              <a:t>大</a:t>
            </a:r>
            <a:r>
              <a:rPr lang="zh-CN" altLang="en-US" sz="2400" b="1" dirty="0">
                <a:solidFill>
                  <a:schemeClr val="bg1"/>
                </a:solidFill>
                <a:latin typeface="Times-Roman" charset="0"/>
                <a:ea typeface="隶书" pitchFamily="49" charset="-122"/>
                <a:sym typeface="Times-Roman" charset="0"/>
              </a:rPr>
              <a:t>学信息学院</a:t>
            </a:r>
            <a:endParaRPr lang="en-US" sz="2400" b="1" dirty="0">
              <a:solidFill>
                <a:schemeClr val="bg1"/>
              </a:solidFill>
              <a:latin typeface="Times-Roman" charset="0"/>
              <a:ea typeface="隶书" pitchFamily="49" charset="-122"/>
              <a:sym typeface="Times-Roman" charset="0"/>
            </a:endParaRPr>
          </a:p>
          <a:p>
            <a:pPr algn="ctr">
              <a:lnSpc>
                <a:spcPct val="80000"/>
              </a:lnSpc>
              <a:spcBef>
                <a:spcPct val="20000"/>
              </a:spcBef>
              <a:buSzPct val="100000"/>
            </a:pPr>
            <a:endParaRPr lang="zh-CN" altLang="en-US" sz="2400" b="1" dirty="0">
              <a:solidFill>
                <a:schemeClr val="bg1"/>
              </a:solidFill>
              <a:latin typeface="Times-Roman" charset="0"/>
              <a:ea typeface="隶书" pitchFamily="49" charset="-122"/>
              <a:sym typeface="Times-Roman"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22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2292" name="Rectangle 2"/>
          <p:cNvSpPr>
            <a:spLocks noGrp="1" noChangeArrowheads="1"/>
          </p:cNvSpPr>
          <p:nvPr>
            <p:ph type="title" idx="4294967295"/>
          </p:nvPr>
        </p:nvSpPr>
        <p:spPr/>
        <p:txBody>
          <a:bodyPr/>
          <a:lstStyle/>
          <a:p>
            <a:r>
              <a:rPr lang="en-US" altLang="zh-CN" sz="3600" smtClean="0">
                <a:sym typeface="微软雅黑" pitchFamily="34" charset="-122"/>
              </a:rPr>
              <a:t> </a:t>
            </a:r>
            <a:r>
              <a:rPr lang="zh-CN" altLang="en-US" sz="3600" smtClean="0">
                <a:sym typeface="微软雅黑" pitchFamily="34" charset="-122"/>
              </a:rPr>
              <a:t>问题的提出（续）</a:t>
            </a:r>
          </a:p>
        </p:txBody>
      </p:sp>
      <p:sp>
        <p:nvSpPr>
          <p:cNvPr id="122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en-US" altLang="zh-CN" smtClean="0">
                <a:sym typeface="Calibri" pitchFamily="34" charset="0"/>
              </a:rPr>
              <a:t>[</a:t>
            </a:r>
            <a:r>
              <a:rPr lang="zh-CN" altLang="en-US" smtClean="0">
                <a:sym typeface="Calibri" pitchFamily="34" charset="0"/>
              </a:rPr>
              <a:t>例</a:t>
            </a:r>
            <a:r>
              <a:rPr lang="en-US" altLang="zh-CN" smtClean="0">
                <a:sym typeface="Calibri" pitchFamily="34" charset="0"/>
              </a:rPr>
              <a:t>6.1] </a:t>
            </a:r>
            <a:r>
              <a:rPr lang="zh-CN" altLang="en-US" smtClean="0">
                <a:sym typeface="Calibri" pitchFamily="34" charset="0"/>
              </a:rPr>
              <a:t>建立一个描述学校教务的数据库。</a:t>
            </a:r>
            <a:br>
              <a:rPr lang="zh-CN" altLang="en-US" smtClean="0">
                <a:sym typeface="Calibri" pitchFamily="34" charset="0"/>
              </a:rPr>
            </a:br>
            <a:r>
              <a:rPr lang="zh-CN" altLang="en-US" smtClean="0">
                <a:sym typeface="Calibri" pitchFamily="34" charset="0"/>
              </a:rPr>
              <a:t>涉及的对象包括：	</a:t>
            </a:r>
          </a:p>
          <a:p>
            <a:pPr marL="742950" lvl="1" indent="-285750" algn="l">
              <a:lnSpc>
                <a:spcPct val="150000"/>
              </a:lnSpc>
              <a:buFont typeface="Wingdings" pitchFamily="2" charset="2"/>
              <a:buChar char="n"/>
            </a:pPr>
            <a:r>
              <a:rPr lang="zh-CN" altLang="en-US" smtClean="0">
                <a:sym typeface="Calibri" pitchFamily="34" charset="0"/>
              </a:rPr>
              <a:t>学生的学号（</a:t>
            </a:r>
            <a:r>
              <a:rPr lang="en-US" altLang="zh-CN" smtClean="0">
                <a:sym typeface="Calibri" pitchFamily="34" charset="0"/>
              </a:rPr>
              <a:t>Sno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所在系（</a:t>
            </a:r>
            <a:r>
              <a:rPr lang="en-US" altLang="zh-CN" smtClean="0">
                <a:sym typeface="Calibri" pitchFamily="34" charset="0"/>
              </a:rPr>
              <a:t>Sdept</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系主任姓名（</a:t>
            </a:r>
            <a:r>
              <a:rPr lang="en-US" altLang="zh-CN" smtClean="0">
                <a:sym typeface="Calibri" pitchFamily="34" charset="0"/>
              </a:rPr>
              <a:t>Mname</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课程号（</a:t>
            </a:r>
            <a:r>
              <a:rPr lang="en-US" altLang="zh-CN" smtClean="0">
                <a:sym typeface="Calibri" pitchFamily="34" charset="0"/>
              </a:rPr>
              <a:t>Cno</a:t>
            </a:r>
            <a:r>
              <a:rPr lang="zh-CN" altLang="en-US" smtClean="0">
                <a:sym typeface="Calibri" pitchFamily="34" charset="0"/>
              </a:rPr>
              <a:t>）</a:t>
            </a:r>
          </a:p>
          <a:p>
            <a:pPr marL="742950" lvl="1" indent="-285750" algn="l">
              <a:lnSpc>
                <a:spcPct val="150000"/>
              </a:lnSpc>
              <a:buFont typeface="Wingdings" pitchFamily="2" charset="2"/>
              <a:buChar char="n"/>
            </a:pPr>
            <a:r>
              <a:rPr lang="zh-CN" altLang="en-US" smtClean="0">
                <a:sym typeface="Calibri" pitchFamily="34" charset="0"/>
              </a:rPr>
              <a:t>成绩（</a:t>
            </a:r>
            <a:r>
              <a:rPr lang="en-US" altLang="zh-CN" smtClean="0">
                <a:sym typeface="Calibri" pitchFamily="34" charset="0"/>
              </a:rPr>
              <a:t>Grade</a:t>
            </a:r>
            <a:r>
              <a:rPr lang="zh-CN" altLang="en-US" smtClean="0">
                <a:sym typeface="Calibri" pitchFamily="34" charset="0"/>
              </a:rPr>
              <a:t>）</a:t>
            </a:r>
            <a:endParaRPr lang="zh-CN" altLang="en-US" smtClean="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240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240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2405" name="Rectangle 3"/>
          <p:cNvSpPr>
            <a:spLocks noGrp="1" noChangeArrowheads="1"/>
          </p:cNvSpPr>
          <p:nvPr>
            <p:ph idx="4294967295"/>
          </p:nvPr>
        </p:nvSpPr>
        <p:spPr>
          <a:xfrm>
            <a:off x="528638" y="1098551"/>
            <a:ext cx="8229600" cy="5670550"/>
          </a:xfrm>
        </p:spPr>
        <p:txBody>
          <a:bodyPr/>
          <a:lstStyle/>
          <a:p>
            <a:pPr>
              <a:lnSpc>
                <a:spcPct val="150000"/>
              </a:lnSpc>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6.11]  </a:t>
            </a:r>
            <a:r>
              <a:rPr lang="zh-CN" altLang="en-US" dirty="0" smtClean="0">
                <a:sym typeface="Calibri" pitchFamily="34" charset="0"/>
              </a:rPr>
              <a:t>已知关系模式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endParaRPr lang="zh-CN" altLang="en-US" sz="3200" dirty="0" smtClean="0">
              <a:sym typeface="Calibri" pitchFamily="34" charset="0"/>
            </a:endParaRPr>
          </a:p>
          <a:p>
            <a:pPr lvl="1">
              <a:lnSpc>
                <a:spcPct val="150000"/>
              </a:lnSpc>
              <a:buFont typeface="Wingdings" pitchFamily="2" charset="2"/>
              <a:buNone/>
            </a:pPr>
            <a:r>
              <a:rPr lang="zh-CN" altLang="en-US" dirty="0" smtClean="0">
                <a:sym typeface="Calibri" pitchFamily="34" charset="0"/>
              </a:rPr>
              <a:t>	</a:t>
            </a:r>
            <a:r>
              <a:rPr lang="en-US" altLang="zh-CN" sz="2800" i="1" dirty="0" smtClean="0">
                <a:sym typeface="Calibri" pitchFamily="34" charset="0"/>
              </a:rPr>
              <a:t>U</a:t>
            </a:r>
            <a:r>
              <a:rPr lang="en-US" altLang="zh-CN" sz="2800" dirty="0" smtClean="0">
                <a:sym typeface="Calibri" pitchFamily="34" charset="0"/>
              </a:rPr>
              <a:t>={</a:t>
            </a:r>
            <a:r>
              <a:rPr lang="en-US" altLang="zh-CN" sz="2800" i="1" dirty="0" smtClean="0">
                <a:sym typeface="Calibri" pitchFamily="34" charset="0"/>
              </a:rPr>
              <a:t>A</a:t>
            </a:r>
            <a:r>
              <a:rPr lang="zh-CN" altLang="en-US" sz="2800" dirty="0" smtClean="0">
                <a:sym typeface="Calibri" pitchFamily="34" charset="0"/>
              </a:rPr>
              <a:t>, </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E</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a:t>
            </a:r>
            <a:r>
              <a:rPr lang="en-US" altLang="zh-CN" sz="2800" i="1" dirty="0" smtClean="0">
                <a:sym typeface="Calibri" pitchFamily="34" charset="0"/>
              </a:rPr>
              <a:t>F</a:t>
            </a:r>
            <a:r>
              <a:rPr lang="en-US" altLang="zh-CN" sz="2800" dirty="0" smtClean="0">
                <a:sym typeface="Calibri" pitchFamily="34" charset="0"/>
              </a:rPr>
              <a:t>={</a:t>
            </a:r>
            <a:r>
              <a:rPr lang="en-US" altLang="zh-CN" sz="2800" i="1" dirty="0" smtClean="0">
                <a:sym typeface="Calibri" pitchFamily="34" charset="0"/>
              </a:rPr>
              <a:t>AB</a:t>
            </a:r>
            <a:r>
              <a:rPr lang="en-US" altLang="zh-CN" sz="2800" dirty="0" smtClean="0">
                <a:sym typeface="Calibri" pitchFamily="34" charset="0"/>
              </a:rPr>
              <a:t>→</a:t>
            </a:r>
            <a:r>
              <a:rPr lang="en-US" altLang="zh-CN" sz="2800" i="1" dirty="0" smtClean="0">
                <a:sym typeface="Calibri" pitchFamily="34" charset="0"/>
              </a:rPr>
              <a:t>C</a:t>
            </a:r>
            <a:r>
              <a:rPr lang="zh-CN" altLang="en-US" sz="2800" dirty="0" smtClean="0">
                <a:sym typeface="Calibri" pitchFamily="34" charset="0"/>
              </a:rPr>
              <a:t>, </a:t>
            </a:r>
            <a:r>
              <a:rPr lang="en-US" altLang="zh-CN" sz="2800" i="1" dirty="0" smtClean="0">
                <a:sym typeface="Calibri" pitchFamily="34" charset="0"/>
              </a:rPr>
              <a:t>B</a:t>
            </a:r>
            <a:r>
              <a:rPr lang="en-US" altLang="zh-CN" sz="2800" dirty="0" smtClean="0">
                <a:sym typeface="Calibri" pitchFamily="34" charset="0"/>
              </a:rPr>
              <a:t>→</a:t>
            </a:r>
            <a:r>
              <a:rPr lang="en-US" altLang="zh-CN" sz="2800" i="1" dirty="0" smtClean="0">
                <a:sym typeface="Calibri" pitchFamily="34" charset="0"/>
              </a:rPr>
              <a:t>D</a:t>
            </a:r>
            <a:r>
              <a:rPr lang="zh-CN" altLang="en-US" sz="2800" dirty="0" smtClean="0">
                <a:sym typeface="Calibri" pitchFamily="34" charset="0"/>
              </a:rPr>
              <a:t>, </a:t>
            </a:r>
            <a:r>
              <a:rPr lang="en-US" altLang="zh-CN" sz="2800" i="1" dirty="0" smtClean="0">
                <a:sym typeface="Calibri" pitchFamily="34" charset="0"/>
              </a:rPr>
              <a:t>C</a:t>
            </a:r>
            <a:r>
              <a:rPr lang="en-US" altLang="zh-CN" sz="2800" dirty="0" smtClean="0">
                <a:sym typeface="Calibri" pitchFamily="34" charset="0"/>
              </a:rPr>
              <a:t>→</a:t>
            </a:r>
            <a:r>
              <a:rPr lang="en-US" altLang="zh-CN" sz="2800" i="1" dirty="0" smtClean="0">
                <a:sym typeface="Calibri" pitchFamily="34" charset="0"/>
              </a:rPr>
              <a:t>E</a:t>
            </a:r>
            <a:r>
              <a:rPr lang="zh-CN" altLang="en-US" sz="2800" dirty="0" smtClean="0">
                <a:sym typeface="Calibri" pitchFamily="34" charset="0"/>
              </a:rPr>
              <a:t>, </a:t>
            </a:r>
            <a:r>
              <a:rPr lang="en-US" altLang="zh-CN" sz="2800" i="1" dirty="0" smtClean="0">
                <a:sym typeface="Calibri" pitchFamily="34" charset="0"/>
              </a:rPr>
              <a:t>EC</a:t>
            </a:r>
            <a:r>
              <a:rPr lang="en-US" altLang="zh-CN" sz="2800" dirty="0" smtClean="0">
                <a:sym typeface="Calibri" pitchFamily="34" charset="0"/>
              </a:rPr>
              <a:t>→</a:t>
            </a:r>
            <a:r>
              <a:rPr lang="en-US" altLang="zh-CN" sz="2800" i="1" dirty="0" smtClean="0">
                <a:sym typeface="Calibri" pitchFamily="34" charset="0"/>
              </a:rPr>
              <a:t>B</a:t>
            </a:r>
            <a:r>
              <a:rPr lang="zh-CN" altLang="en-US" sz="2800" dirty="0" smtClean="0">
                <a:sym typeface="Calibri" pitchFamily="34" charset="0"/>
              </a:rPr>
              <a:t>, </a:t>
            </a:r>
            <a:r>
              <a:rPr lang="en-US" altLang="zh-CN" sz="2800" i="1" dirty="0" smtClean="0">
                <a:sym typeface="Calibri" pitchFamily="34" charset="0"/>
              </a:rPr>
              <a:t>AC</a:t>
            </a:r>
            <a:r>
              <a:rPr lang="en-US" altLang="zh-CN" sz="2800" dirty="0" smtClean="0">
                <a:sym typeface="Calibri" pitchFamily="34" charset="0"/>
              </a:rPr>
              <a:t>→</a:t>
            </a:r>
            <a:r>
              <a:rPr lang="en-US" altLang="zh-CN" sz="2800" i="1" dirty="0" smtClean="0">
                <a:sym typeface="Calibri" pitchFamily="34" charset="0"/>
              </a:rPr>
              <a:t>B</a:t>
            </a:r>
            <a:r>
              <a:rPr lang="en-US" altLang="zh-CN" sz="2800" dirty="0" smtClean="0">
                <a:sym typeface="Calibri" pitchFamily="34" charset="0"/>
              </a:rPr>
              <a:t>}</a:t>
            </a:r>
            <a:r>
              <a:rPr lang="zh-CN" altLang="en-US" sz="2800" dirty="0" smtClean="0">
                <a:sym typeface="Calibri" pitchFamily="34" charset="0"/>
              </a:rPr>
              <a:t>。</a:t>
            </a:r>
            <a:endParaRPr lang="zh-CN" altLang="en-US" sz="3200" dirty="0" smtClean="0">
              <a:sym typeface="Calibri" pitchFamily="34" charset="0"/>
            </a:endParaRPr>
          </a:p>
          <a:p>
            <a:pPr lvl="1">
              <a:lnSpc>
                <a:spcPct val="150000"/>
              </a:lnSpc>
              <a:buFont typeface="Wingdings" pitchFamily="2" charset="2"/>
              <a:buNone/>
            </a:pPr>
            <a:r>
              <a:rPr lang="zh-CN" altLang="en-US" sz="2800" dirty="0" smtClean="0">
                <a:sym typeface="Calibri" pitchFamily="34" charset="0"/>
              </a:rPr>
              <a:t>	求(</a:t>
            </a:r>
            <a:r>
              <a:rPr lang="en-US" altLang="zh-CN" sz="2800" i="1" dirty="0" smtClean="0">
                <a:sym typeface="Calibri" pitchFamily="34" charset="0"/>
              </a:rPr>
              <a:t>AB</a:t>
            </a:r>
            <a:r>
              <a:rPr lang="zh-CN" altLang="en-US" sz="2800" dirty="0" smtClean="0">
                <a:sym typeface="Calibri" pitchFamily="34" charset="0"/>
              </a:rPr>
              <a:t>)</a:t>
            </a:r>
            <a:r>
              <a:rPr lang="en-US" altLang="zh-CN" sz="2800" baseline="-25000" dirty="0" smtClean="0">
                <a:sym typeface="Calibri" pitchFamily="34" charset="0"/>
              </a:rPr>
              <a:t>F</a:t>
            </a:r>
            <a:r>
              <a:rPr lang="en-US" altLang="zh-CN" sz="2800" baseline="30000" dirty="0" smtClean="0">
                <a:sym typeface="Calibri" pitchFamily="34" charset="0"/>
              </a:rPr>
              <a:t>+</a:t>
            </a:r>
            <a:r>
              <a:rPr lang="en-US" altLang="zh-CN" sz="2800" dirty="0" smtClean="0">
                <a:sym typeface="Calibri" pitchFamily="34" charset="0"/>
              </a:rPr>
              <a:t> </a:t>
            </a:r>
            <a:r>
              <a:rPr lang="zh-CN" altLang="en-US" sz="2800"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34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342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3429" name="Rectangle 3"/>
          <p:cNvSpPr>
            <a:spLocks noGrp="1" noChangeArrowheads="1"/>
          </p:cNvSpPr>
          <p:nvPr>
            <p:ph idx="4294967295"/>
          </p:nvPr>
        </p:nvSpPr>
        <p:spPr>
          <a:xfrm>
            <a:off x="457200" y="980728"/>
            <a:ext cx="8435280" cy="5788372"/>
          </a:xfrm>
        </p:spPr>
        <p:txBody>
          <a:bodyPr/>
          <a:lstStyle/>
          <a:p>
            <a:pPr lvl="1">
              <a:lnSpc>
                <a:spcPct val="120000"/>
              </a:lnSpc>
              <a:spcBef>
                <a:spcPts val="600"/>
              </a:spcBef>
            </a:pPr>
            <a:r>
              <a:rPr lang="zh-CN" altLang="en-US" dirty="0" smtClean="0">
                <a:sym typeface="Calibri" pitchFamily="34" charset="0"/>
              </a:rPr>
              <a:t>解 ：由算法</a:t>
            </a:r>
            <a:r>
              <a:rPr lang="en-US" altLang="zh-CN" dirty="0" smtClean="0">
                <a:sym typeface="Calibri" pitchFamily="34" charset="0"/>
              </a:rPr>
              <a:t>6.1</a:t>
            </a:r>
            <a:r>
              <a:rPr lang="zh-CN" altLang="en-US" dirty="0" smtClean="0">
                <a:sym typeface="Calibri" pitchFamily="34" charset="0"/>
              </a:rPr>
              <a:t>，设</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计算</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：逐一的扫描</a:t>
            </a:r>
            <a:r>
              <a:rPr lang="en-US" altLang="zh-CN" i="1" dirty="0" smtClean="0">
                <a:sym typeface="Calibri" pitchFamily="34" charset="0"/>
              </a:rPr>
              <a:t>F</a:t>
            </a:r>
            <a:r>
              <a:rPr lang="zh-CN" altLang="en-US" dirty="0" smtClean="0">
                <a:sym typeface="Calibri" pitchFamily="34" charset="0"/>
              </a:rPr>
              <a:t>集合中各个函数依赖，找左部为</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B</a:t>
            </a:r>
            <a:r>
              <a:rPr lang="zh-CN" altLang="en-US" dirty="0" smtClean="0">
                <a:sym typeface="Calibri" pitchFamily="34" charset="0"/>
              </a:rPr>
              <a:t>或</a:t>
            </a:r>
            <a:r>
              <a:rPr lang="en-US" altLang="zh-CN" i="1" dirty="0" smtClean="0">
                <a:sym typeface="Calibri" pitchFamily="34" charset="0"/>
              </a:rPr>
              <a:t>AB</a:t>
            </a:r>
            <a:r>
              <a:rPr lang="zh-CN" altLang="en-US" dirty="0" smtClean="0">
                <a:sym typeface="Calibri" pitchFamily="34" charset="0"/>
              </a:rPr>
              <a:t>的函数依赖。得到两个：</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D</a:t>
            </a:r>
            <a:r>
              <a:rPr lang="zh-CN" altLang="en-US" dirty="0" smtClean="0">
                <a:sym typeface="Calibri" pitchFamily="34" charset="0"/>
              </a:rPr>
              <a:t>。于</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是</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AB</a:t>
            </a:r>
            <a:r>
              <a:rPr lang="en-US" altLang="zh-CN" dirty="0" smtClean="0">
                <a:sym typeface="Calibri" pitchFamily="34" charset="0"/>
              </a:rPr>
              <a:t>∪</a:t>
            </a:r>
            <a:r>
              <a:rPr lang="en-US" altLang="zh-CN" i="1" dirty="0" smtClean="0">
                <a:sym typeface="Calibri" pitchFamily="34" charset="0"/>
              </a:rPr>
              <a:t>CD</a:t>
            </a:r>
            <a:r>
              <a:rPr lang="en-US" altLang="zh-CN" dirty="0" smtClean="0">
                <a:sym typeface="Calibri" pitchFamily="34" charset="0"/>
              </a:rPr>
              <a:t>=</a:t>
            </a:r>
            <a:r>
              <a:rPr lang="en-US" altLang="zh-CN" i="1" dirty="0" smtClean="0">
                <a:sym typeface="Calibri" pitchFamily="34" charset="0"/>
              </a:rPr>
              <a:t>ABCD</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zh-CN" altLang="en-US"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，所以再找出左部为</a:t>
            </a:r>
            <a:r>
              <a:rPr lang="en-US" altLang="zh-CN" i="1" dirty="0" smtClean="0">
                <a:sym typeface="Calibri" pitchFamily="34" charset="0"/>
              </a:rPr>
              <a:t>ABCD</a:t>
            </a:r>
            <a:r>
              <a:rPr lang="zh-CN" altLang="en-US" dirty="0" smtClean="0">
                <a:sym typeface="Calibri" pitchFamily="34" charset="0"/>
              </a:rPr>
              <a:t>子集的那些函数</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依赖，又得到</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E</a:t>
            </a:r>
            <a:r>
              <a:rPr lang="zh-CN" altLang="en-US" dirty="0" smtClean="0">
                <a:sym typeface="Calibri" pitchFamily="34" charset="0"/>
              </a:rPr>
              <a:t>，</a:t>
            </a:r>
            <a:r>
              <a:rPr lang="en-US" altLang="zh-CN" i="1" dirty="0" smtClean="0">
                <a:sym typeface="Calibri" pitchFamily="34" charset="0"/>
              </a:rPr>
              <a:t>AC</a:t>
            </a:r>
            <a:r>
              <a:rPr lang="en-US" altLang="zh-CN" dirty="0" smtClean="0">
                <a:sym typeface="Calibri" pitchFamily="34" charset="0"/>
              </a:rPr>
              <a:t>→</a:t>
            </a:r>
            <a:r>
              <a:rPr lang="en-US" altLang="zh-CN" i="1" dirty="0" smtClean="0">
                <a:sym typeface="Calibri" pitchFamily="34" charset="0"/>
              </a:rPr>
              <a:t>B</a:t>
            </a:r>
            <a:r>
              <a:rPr lang="zh-CN" altLang="en-US" dirty="0" smtClean="0">
                <a:sym typeface="Calibri" pitchFamily="34" charset="0"/>
              </a:rPr>
              <a:t>，于是</a:t>
            </a:r>
            <a:endParaRPr lang="en-US" altLang="zh-CN" dirty="0" smtClean="0">
              <a:sym typeface="Calibri" pitchFamily="34" charset="0"/>
            </a:endParaRPr>
          </a:p>
          <a:p>
            <a:pPr lvl="1">
              <a:lnSpc>
                <a:spcPct val="120000"/>
              </a:lnSpc>
              <a:spcBef>
                <a:spcPts val="600"/>
              </a:spcBef>
              <a:buNone/>
            </a:pP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BE</a:t>
            </a:r>
            <a:r>
              <a:rPr lang="en-US" altLang="zh-CN" dirty="0" smtClean="0">
                <a:sym typeface="Calibri" pitchFamily="34" charset="0"/>
              </a:rPr>
              <a:t>=</a:t>
            </a:r>
            <a:r>
              <a:rPr lang="en-US" altLang="zh-CN" i="1" dirty="0" smtClean="0">
                <a:sym typeface="Calibri" pitchFamily="34" charset="0"/>
              </a:rPr>
              <a:t>ABCDE</a:t>
            </a:r>
            <a:r>
              <a:rPr lang="zh-CN" altLang="en-US" dirty="0" smtClean="0">
                <a:sym typeface="Calibri" pitchFamily="34" charset="0"/>
              </a:rPr>
              <a:t>。</a:t>
            </a:r>
            <a:endParaRPr lang="en-US" altLang="zh-CN" dirty="0" smtClean="0">
              <a:sym typeface="Calibri" pitchFamily="34" charset="0"/>
            </a:endParaRPr>
          </a:p>
          <a:p>
            <a:pPr lvl="1">
              <a:lnSpc>
                <a:spcPct val="120000"/>
              </a:lnSpc>
              <a:spcBef>
                <a:spcPts val="600"/>
              </a:spcBef>
              <a:buNone/>
            </a:pPr>
            <a:r>
              <a:rPr lang="zh-CN" altLang="en-US" dirty="0" smtClean="0">
                <a:sym typeface="Calibri" pitchFamily="34" charset="0"/>
              </a:rPr>
              <a:t>因为</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2</a:t>
            </a:r>
            <a:r>
              <a:rPr lang="zh-CN" altLang="en-US" baseline="30000" dirty="0" smtClean="0">
                <a:sym typeface="Calibri" pitchFamily="34" charset="0"/>
              </a:rPr>
              <a:t>)</a:t>
            </a:r>
            <a:r>
              <a:rPr lang="zh-CN" altLang="en-US" dirty="0" smtClean="0">
                <a:sym typeface="Calibri" pitchFamily="34" charset="0"/>
              </a:rPr>
              <a:t>已等于全部属性集合，所以(</a:t>
            </a:r>
            <a:r>
              <a:rPr lang="en-US" altLang="zh-CN" i="1" dirty="0" smtClean="0">
                <a:sym typeface="Calibri" pitchFamily="34" charset="0"/>
              </a:rPr>
              <a:t>AB</a:t>
            </a:r>
            <a:r>
              <a:rPr lang="zh-CN" altLang="en-US" dirty="0" smtClean="0">
                <a:sym typeface="Calibri" pitchFamily="34" charset="0"/>
              </a:rPr>
              <a:t>)</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ABCDE</a:t>
            </a:r>
            <a:r>
              <a:rPr lang="zh-CN" altLang="en-US" dirty="0" smtClean="0">
                <a:sym typeface="Calibri" pitchFamily="34" charset="0"/>
              </a:rPr>
              <a:t>。</a:t>
            </a:r>
          </a:p>
          <a:p>
            <a:pPr lvl="1">
              <a:lnSpc>
                <a:spcPct val="120000"/>
              </a:lnSpc>
              <a:spcBef>
                <a:spcPts val="600"/>
              </a:spcBef>
            </a:pPr>
            <a:r>
              <a:rPr lang="zh-CN" altLang="en-US" dirty="0" smtClean="0">
                <a:latin typeface="宋体" pitchFamily="2" charset="-122"/>
                <a:sym typeface="宋体" pitchFamily="2" charset="-122"/>
              </a:rPr>
              <a:t>参见爱课程网数据库系统概论</a:t>
            </a:r>
            <a:r>
              <a:rPr lang="en-US" altLang="zh-CN" dirty="0" smtClean="0">
                <a:sym typeface="宋体" pitchFamily="2" charset="-122"/>
              </a:rPr>
              <a:t>6.3</a:t>
            </a:r>
            <a:r>
              <a:rPr lang="zh-CN" altLang="en-US" dirty="0" smtClean="0"/>
              <a:t>节</a:t>
            </a:r>
            <a:r>
              <a:rPr lang="zh-CN" altLang="en-US" dirty="0" smtClean="0">
                <a:latin typeface="宋体" pitchFamily="2" charset="-122"/>
                <a:sym typeface="宋体" pitchFamily="2" charset="-122"/>
              </a:rPr>
              <a:t>动画</a:t>
            </a:r>
            <a:r>
              <a:rPr lang="en-US" altLang="zh-CN" dirty="0" smtClean="0">
                <a:latin typeface="宋体" pitchFamily="2" charset="-122"/>
                <a:sym typeface="宋体" pitchFamily="2" charset="-122"/>
              </a:rPr>
              <a:t>《</a:t>
            </a:r>
            <a:r>
              <a:rPr lang="zh-CN" altLang="en-US" dirty="0" smtClean="0">
                <a:latin typeface="宋体" pitchFamily="2" charset="-122"/>
                <a:sym typeface="宋体" pitchFamily="2" charset="-122"/>
              </a:rPr>
              <a:t>求闭包</a:t>
            </a:r>
            <a:r>
              <a:rPr lang="en-US" altLang="zh-CN" dirty="0" smtClean="0">
                <a:latin typeface="宋体" pitchFamily="2" charset="-122"/>
                <a:sym typeface="宋体" pitchFamily="2" charset="-122"/>
              </a:rPr>
              <a:t>》</a:t>
            </a:r>
          </a:p>
          <a:p>
            <a:pPr lvl="1">
              <a:lnSpc>
                <a:spcPct val="120000"/>
              </a:lnSpc>
            </a:pPr>
            <a:endParaRPr lang="zh-CN" altLang="en-US" sz="1800" dirty="0" smtClean="0">
              <a:sym typeface="Calibri" pitchFamily="34" charset="0"/>
            </a:endParaRPr>
          </a:p>
          <a:p>
            <a:pPr>
              <a:lnSpc>
                <a:spcPct val="120000"/>
              </a:lnSpc>
            </a:pP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44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445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445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有效性与完备性的含义</a:t>
            </a:r>
          </a:p>
          <a:p>
            <a:pPr lvl="1">
              <a:lnSpc>
                <a:spcPct val="150000"/>
              </a:lnSpc>
            </a:pPr>
            <a:r>
              <a:rPr lang="zh-CN" altLang="en-US" dirty="0" smtClean="0">
                <a:sym typeface="Calibri" pitchFamily="34" charset="0"/>
              </a:rPr>
              <a:t>有效性：由</a:t>
            </a:r>
            <a:r>
              <a:rPr lang="en-US" altLang="zh-CN" i="1" dirty="0" smtClean="0">
                <a:sym typeface="Calibri" pitchFamily="34" charset="0"/>
              </a:rPr>
              <a:t>F</a:t>
            </a:r>
            <a:r>
              <a:rPr lang="en-US" altLang="zh-CN" dirty="0" smtClean="0">
                <a:sym typeface="Calibri" pitchFamily="34" charset="0"/>
              </a:rPr>
              <a:t> </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公理推导出来的每一个函数依赖一定在</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a:t>
            </a:r>
          </a:p>
          <a:p>
            <a:pPr lvl="1">
              <a:lnSpc>
                <a:spcPct val="150000"/>
              </a:lnSpc>
            </a:pPr>
            <a:r>
              <a:rPr lang="zh-CN" altLang="en-US" dirty="0" smtClean="0">
                <a:sym typeface="Calibri" pitchFamily="34" charset="0"/>
              </a:rPr>
              <a:t>完备性：</a:t>
            </a:r>
            <a:r>
              <a:rPr lang="en-US" altLang="zh-CN" i="1" dirty="0" smtClean="0">
                <a:sym typeface="Calibri" pitchFamily="34" charset="0"/>
              </a:rPr>
              <a:t>F</a:t>
            </a:r>
            <a:r>
              <a:rPr lang="en-US" altLang="zh-CN" dirty="0" smtClean="0">
                <a:sym typeface="Calibri" pitchFamily="34" charset="0"/>
              </a:rPr>
              <a:t> </a:t>
            </a:r>
            <a:r>
              <a:rPr lang="en-US" altLang="zh-CN" baseline="30000" dirty="0" smtClean="0">
                <a:sym typeface="Calibri" pitchFamily="34" charset="0"/>
              </a:rPr>
              <a:t>+</a:t>
            </a:r>
            <a:r>
              <a:rPr lang="zh-CN" altLang="en-US" dirty="0" smtClean="0">
                <a:sym typeface="Calibri" pitchFamily="34" charset="0"/>
              </a:rPr>
              <a:t>中的每一个函数依赖，必定可以由</a:t>
            </a:r>
            <a:r>
              <a:rPr lang="en-US" altLang="zh-CN" i="1" dirty="0" smtClean="0">
                <a:sym typeface="Calibri" pitchFamily="34" charset="0"/>
              </a:rPr>
              <a:t>F</a:t>
            </a:r>
            <a:r>
              <a:rPr lang="zh-CN" altLang="en-US" dirty="0" smtClean="0">
                <a:sym typeface="Calibri" pitchFamily="34" charset="0"/>
              </a:rPr>
              <a:t>出发根据</a:t>
            </a:r>
            <a:r>
              <a:rPr lang="en-US" altLang="zh-CN" dirty="0" smtClean="0">
                <a:sym typeface="Calibri" pitchFamily="34" charset="0"/>
              </a:rPr>
              <a:t>Armstrong</a:t>
            </a:r>
            <a:r>
              <a:rPr lang="zh-CN" altLang="en-US" dirty="0" smtClean="0">
                <a:sym typeface="Calibri" pitchFamily="34" charset="0"/>
              </a:rPr>
              <a:t>公理推导出来</a:t>
            </a:r>
            <a:endParaRPr lang="zh-CN" altLang="en-US" dirty="0" smtClean="0"/>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54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5476" name="Rectangle 3"/>
          <p:cNvSpPr>
            <a:spLocks noGrp="1" noChangeArrowheads="1"/>
          </p:cNvSpPr>
          <p:nvPr>
            <p:ph idx="4294967295"/>
          </p:nvPr>
        </p:nvSpPr>
        <p:spPr>
          <a:xfrm>
            <a:off x="323850" y="1196752"/>
            <a:ext cx="8362950" cy="4997673"/>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6.2</a:t>
            </a:r>
            <a:r>
              <a:rPr lang="zh-CN" altLang="en-US" dirty="0" smtClean="0">
                <a:sym typeface="Calibri" pitchFamily="34" charset="0"/>
              </a:rPr>
              <a:t> </a:t>
            </a:r>
            <a:r>
              <a:rPr lang="en-US" altLang="zh-CN" dirty="0" smtClean="0">
                <a:sym typeface="Calibri" pitchFamily="34" charset="0"/>
              </a:rPr>
              <a:t>Armstrong</a:t>
            </a:r>
            <a:r>
              <a:rPr lang="zh-CN" altLang="en-US" dirty="0" smtClean="0">
                <a:sym typeface="Calibri" pitchFamily="34" charset="0"/>
              </a:rPr>
              <a:t>公理系统是有效的、完备的。</a:t>
            </a:r>
          </a:p>
          <a:p>
            <a:pPr>
              <a:lnSpc>
                <a:spcPct val="150000"/>
              </a:lnSpc>
            </a:pPr>
            <a:r>
              <a:rPr lang="zh-CN" altLang="en-US" dirty="0" smtClean="0">
                <a:sym typeface="宋体" pitchFamily="2" charset="-122"/>
              </a:rPr>
              <a:t>证明：	</a:t>
            </a:r>
          </a:p>
          <a:p>
            <a:pPr lvl="1">
              <a:lnSpc>
                <a:spcPct val="150000"/>
              </a:lnSpc>
              <a:buNone/>
            </a:pPr>
            <a:r>
              <a:rPr lang="en-US" altLang="zh-CN" dirty="0" smtClean="0">
                <a:sym typeface="宋体" pitchFamily="2" charset="-122"/>
              </a:rPr>
              <a:t>1. </a:t>
            </a:r>
            <a:r>
              <a:rPr lang="zh-CN" altLang="en-US" dirty="0" smtClean="0">
                <a:sym typeface="宋体" pitchFamily="2" charset="-122"/>
              </a:rPr>
              <a:t>有效性</a:t>
            </a:r>
          </a:p>
          <a:p>
            <a:pPr lvl="2">
              <a:lnSpc>
                <a:spcPct val="150000"/>
              </a:lnSpc>
              <a:buSzPct val="87000"/>
              <a:buFont typeface="Wingdings" pitchFamily="2" charset="2"/>
              <a:buChar char="l"/>
            </a:pPr>
            <a:r>
              <a:rPr lang="zh-CN" altLang="en-US" dirty="0" smtClean="0">
                <a:sym typeface="宋体" pitchFamily="2" charset="-122"/>
              </a:rPr>
              <a:t>有效性实际上是“正确性”</a:t>
            </a:r>
          </a:p>
          <a:p>
            <a:pPr lvl="2">
              <a:lnSpc>
                <a:spcPct val="150000"/>
              </a:lnSpc>
              <a:buSzPct val="87000"/>
              <a:buFont typeface="Wingdings" pitchFamily="2" charset="2"/>
              <a:buChar char="l"/>
            </a:pPr>
            <a:r>
              <a:rPr lang="zh-CN" altLang="en-US" dirty="0" smtClean="0">
                <a:sym typeface="宋体" pitchFamily="2" charset="-122"/>
              </a:rPr>
              <a:t>可由定理</a:t>
            </a:r>
            <a:r>
              <a:rPr lang="en-US" altLang="zh-CN" dirty="0" smtClean="0">
                <a:sym typeface="宋体" pitchFamily="2" charset="-122"/>
              </a:rPr>
              <a:t>6.1</a:t>
            </a:r>
            <a:r>
              <a:rPr lang="zh-CN" altLang="en-US" dirty="0" smtClean="0">
                <a:sym typeface="宋体" pitchFamily="2" charset="-122"/>
              </a:rPr>
              <a:t>得证</a:t>
            </a:r>
            <a:endParaRPr lang="zh-CN" altLang="en-US" dirty="0" smtClean="0">
              <a:sym typeface="Calibri" pitchFamily="34" charset="0"/>
            </a:endParaRPr>
          </a:p>
        </p:txBody>
      </p:sp>
      <p:sp>
        <p:nvSpPr>
          <p:cNvPr id="10547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64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6500" name="Rectangle 1027"/>
          <p:cNvSpPr>
            <a:spLocks noGrp="1" noChangeArrowheads="1"/>
          </p:cNvSpPr>
          <p:nvPr>
            <p:ph idx="4294967295"/>
          </p:nvPr>
        </p:nvSpPr>
        <p:spPr>
          <a:xfrm>
            <a:off x="457200" y="1124744"/>
            <a:ext cx="8229600" cy="5069681"/>
          </a:xfrm>
        </p:spPr>
        <p:txBody>
          <a:bodyPr/>
          <a:lstStyle/>
          <a:p>
            <a:pPr marL="400050" lvl="1" indent="0">
              <a:lnSpc>
                <a:spcPct val="150000"/>
              </a:lnSpc>
              <a:buNone/>
            </a:pPr>
            <a:r>
              <a:rPr lang="en-US" altLang="zh-CN" dirty="0" smtClean="0">
                <a:sym typeface="Calibri" pitchFamily="34" charset="0"/>
              </a:rPr>
              <a:t>2. </a:t>
            </a:r>
            <a:r>
              <a:rPr lang="zh-CN" altLang="en-US" dirty="0" smtClean="0">
                <a:sym typeface="Calibri" pitchFamily="34" charset="0"/>
              </a:rPr>
              <a:t>完备性</a:t>
            </a:r>
          </a:p>
          <a:p>
            <a:pPr lvl="2">
              <a:lnSpc>
                <a:spcPct val="150000"/>
              </a:lnSpc>
              <a:buFont typeface="Wingdings" pitchFamily="2" charset="2"/>
              <a:buChar char="l"/>
            </a:pPr>
            <a:r>
              <a:rPr lang="zh-CN" altLang="en-US" dirty="0" smtClean="0">
                <a:sym typeface="Calibri" pitchFamily="34" charset="0"/>
              </a:rPr>
              <a:t> </a:t>
            </a:r>
            <a:r>
              <a:rPr lang="zh-CN" altLang="en-US" dirty="0" smtClean="0">
                <a:sym typeface="宋体" pitchFamily="2" charset="-122"/>
              </a:rPr>
              <a:t>只需证明逆否命题：若函数依赖</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不能由</a:t>
            </a:r>
            <a:r>
              <a:rPr lang="en-US" altLang="zh-CN" i="1" dirty="0" smtClean="0">
                <a:sym typeface="宋体" pitchFamily="2" charset="-122"/>
              </a:rPr>
              <a:t>F</a:t>
            </a:r>
            <a:r>
              <a:rPr lang="zh-CN" altLang="en-US" dirty="0" smtClean="0">
                <a:sym typeface="宋体" pitchFamily="2" charset="-122"/>
              </a:rPr>
              <a:t>从</a:t>
            </a:r>
            <a:r>
              <a:rPr lang="en-US" altLang="zh-CN" dirty="0" smtClean="0">
                <a:sym typeface="宋体" pitchFamily="2" charset="-122"/>
              </a:rPr>
              <a:t>Armstrong</a:t>
            </a:r>
            <a:r>
              <a:rPr lang="zh-CN" altLang="en-US" dirty="0" smtClean="0">
                <a:sym typeface="宋体" pitchFamily="2" charset="-122"/>
              </a:rPr>
              <a:t>公理导出，那么它必然不为</a:t>
            </a:r>
            <a:r>
              <a:rPr lang="en-US" altLang="zh-CN" i="1" dirty="0" smtClean="0">
                <a:sym typeface="宋体" pitchFamily="2" charset="-122"/>
              </a:rPr>
              <a:t>F</a:t>
            </a:r>
            <a:r>
              <a:rPr lang="en-US" altLang="zh-CN" dirty="0" smtClean="0">
                <a:sym typeface="宋体" pitchFamily="2" charset="-122"/>
              </a:rPr>
              <a:t> </a:t>
            </a:r>
            <a:r>
              <a:rPr lang="zh-CN" altLang="en-US" dirty="0" smtClean="0">
                <a:sym typeface="宋体" pitchFamily="2" charset="-122"/>
              </a:rPr>
              <a:t>所蕴</a:t>
            </a:r>
            <a:r>
              <a:rPr lang="zh-CN" altLang="en-US" dirty="0" smtClean="0">
                <a:sym typeface="Calibri" pitchFamily="34" charset="0"/>
              </a:rPr>
              <a:t>涵</a:t>
            </a:r>
            <a:endParaRPr lang="zh-CN" altLang="en-US" dirty="0" smtClean="0">
              <a:sym typeface="宋体" pitchFamily="2" charset="-122"/>
            </a:endParaRPr>
          </a:p>
          <a:p>
            <a:pPr lvl="2">
              <a:lnSpc>
                <a:spcPct val="150000"/>
              </a:lnSpc>
              <a:buFont typeface="Wingdings" pitchFamily="2" charset="2"/>
              <a:buChar char="l"/>
            </a:pPr>
            <a:r>
              <a:rPr lang="zh-CN" altLang="en-US" dirty="0" smtClean="0">
                <a:sym typeface="宋体" pitchFamily="2" charset="-122"/>
              </a:rPr>
              <a:t>   分三步证明：</a:t>
            </a:r>
            <a:endParaRPr lang="en-US" dirty="0" smtClean="0">
              <a:sym typeface="宋体" pitchFamily="2" charset="-122"/>
            </a:endParaRPr>
          </a:p>
          <a:p>
            <a:pPr lvl="3">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dirty="0" smtClean="0">
                <a:sym typeface="Calibri" pitchFamily="34" charset="0"/>
              </a:rPr>
              <a:t> </a:t>
            </a:r>
            <a:r>
              <a:rPr lang="zh-CN" altLang="en-US" dirty="0" smtClean="0">
                <a:sym typeface="Calibri" pitchFamily="34" charset="0"/>
              </a:rPr>
              <a:t>若</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zh-CN" altLang="en-US" dirty="0" smtClean="0">
                <a:sym typeface="Calibri" pitchFamily="34" charset="0"/>
              </a:rPr>
              <a:t>成立，且</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 </a:t>
            </a:r>
          </a:p>
          <a:p>
            <a:pPr marL="1828800" lvl="4" indent="0">
              <a:lnSpc>
                <a:spcPct val="150000"/>
              </a:lnSpc>
              <a:buNone/>
            </a:pPr>
            <a:r>
              <a:rPr lang="zh-CN" altLang="en-US" sz="2200" dirty="0" smtClean="0">
                <a:sym typeface="Calibri" pitchFamily="34" charset="0"/>
              </a:rPr>
              <a:t>证：因为</a:t>
            </a:r>
            <a:r>
              <a:rPr lang="zh-CN" altLang="en-US" sz="2200" i="1" dirty="0" smtClean="0">
                <a:sym typeface="Calibri" pitchFamily="34" charset="0"/>
              </a:rPr>
              <a:t> </a:t>
            </a:r>
            <a:r>
              <a:rPr lang="en-US" altLang="zh-CN" sz="2200" i="1" dirty="0" smtClean="0">
                <a:sym typeface="Calibri" pitchFamily="34" charset="0"/>
              </a:rPr>
              <a:t>V</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，所以有</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V</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a:t>
            </a:r>
            <a:r>
              <a:rPr lang="en-US" altLang="zh-CN" sz="2200" i="1" dirty="0" smtClean="0">
                <a:sym typeface="Calibri" pitchFamily="34" charset="0"/>
              </a:rPr>
              <a:t>X</a:t>
            </a:r>
            <a:r>
              <a:rPr lang="en-US" altLang="zh-CN" sz="2200" dirty="0" smtClean="0">
                <a:sym typeface="Calibri" pitchFamily="34" charset="0"/>
              </a:rPr>
              <a:t> →</a:t>
            </a:r>
            <a:r>
              <a:rPr lang="en-US" altLang="zh-CN" sz="2200" i="1" dirty="0" smtClean="0">
                <a:sym typeface="Calibri" pitchFamily="34" charset="0"/>
              </a:rPr>
              <a:t>V</a:t>
            </a:r>
            <a:r>
              <a:rPr lang="zh-CN" altLang="en-US" sz="2200" dirty="0" smtClean="0">
                <a:sym typeface="Calibri" pitchFamily="34" charset="0"/>
              </a:rPr>
              <a:t>，</a:t>
            </a:r>
            <a:r>
              <a:rPr lang="en-US" altLang="zh-CN" sz="2200" i="1" dirty="0" smtClean="0">
                <a:sym typeface="Calibri" pitchFamily="34" charset="0"/>
              </a:rPr>
              <a:t>V</a:t>
            </a:r>
            <a:r>
              <a:rPr lang="en-US" altLang="zh-CN" sz="2200" dirty="0" smtClean="0">
                <a:sym typeface="Calibri" pitchFamily="34" charset="0"/>
              </a:rPr>
              <a:t>→</a:t>
            </a:r>
            <a:r>
              <a:rPr lang="en-US" altLang="zh-CN" sz="2200" i="1" dirty="0" smtClean="0">
                <a:sym typeface="Calibri" pitchFamily="34" charset="0"/>
              </a:rPr>
              <a:t>W</a:t>
            </a:r>
            <a:r>
              <a:rPr lang="zh-CN" altLang="en-US" sz="2200" dirty="0" smtClean="0">
                <a:sym typeface="Calibri" pitchFamily="34" charset="0"/>
              </a:rPr>
              <a:t>，于是</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W</a:t>
            </a:r>
            <a:r>
              <a:rPr lang="en-US" altLang="zh-CN" sz="2200" dirty="0" smtClean="0">
                <a:sym typeface="Calibri" pitchFamily="34" charset="0"/>
              </a:rPr>
              <a:t> </a:t>
            </a:r>
            <a:r>
              <a:rPr lang="zh-CN" altLang="en-US" sz="2200" dirty="0" smtClean="0">
                <a:sym typeface="Calibri" pitchFamily="34" charset="0"/>
              </a:rPr>
              <a:t>成立；</a:t>
            </a:r>
          </a:p>
          <a:p>
            <a:pPr marL="1828800" lvl="4" indent="0">
              <a:lnSpc>
                <a:spcPct val="150000"/>
              </a:lnSpc>
              <a:buNone/>
            </a:pPr>
            <a:r>
              <a:rPr lang="zh-CN" altLang="en-US" sz="2200" dirty="0" smtClean="0">
                <a:sym typeface="Calibri" pitchFamily="34" charset="0"/>
              </a:rPr>
              <a:t>        所以</a:t>
            </a:r>
            <a:r>
              <a:rPr lang="en-US" altLang="zh-CN" sz="2200" i="1" dirty="0" smtClean="0">
                <a:sym typeface="Calibri" pitchFamily="34" charset="0"/>
              </a:rPr>
              <a:t>W</a:t>
            </a:r>
            <a:r>
              <a:rPr lang="en-US" altLang="zh-CN" sz="2200" dirty="0" smtClean="0">
                <a:sym typeface="Calibri" pitchFamily="34" charset="0"/>
              </a:rPr>
              <a:t> </a:t>
            </a:r>
            <a:r>
              <a:rPr lang="en-US" altLang="zh-CN" sz="2200" dirty="0" smtClean="0">
                <a:sym typeface="Symbol" pitchFamily="18" charset="2"/>
              </a:rPr>
              <a:t></a:t>
            </a:r>
            <a:r>
              <a:rPr lang="en-US" altLang="zh-CN"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 </a:t>
            </a:r>
            <a:r>
              <a:rPr lang="zh-CN" altLang="en-US" sz="2200" dirty="0" smtClean="0">
                <a:sym typeface="Calibri" pitchFamily="34" charset="0"/>
              </a:rPr>
              <a:t>。</a:t>
            </a:r>
            <a:r>
              <a:rPr lang="zh-CN" altLang="en-US" sz="2000" dirty="0" smtClean="0">
                <a:sym typeface="Calibri" pitchFamily="34" charset="0"/>
              </a:rPr>
              <a:t> </a:t>
            </a:r>
          </a:p>
          <a:p>
            <a:pPr lvl="1">
              <a:lnSpc>
                <a:spcPct val="150000"/>
              </a:lnSpc>
            </a:pPr>
            <a:endParaRPr lang="zh-CN" altLang="en-US" dirty="0" smtClean="0">
              <a:sym typeface="宋体" pitchFamily="2" charset="-122"/>
            </a:endParaRPr>
          </a:p>
          <a:p>
            <a:pPr marL="0" indent="0"/>
            <a:endParaRPr lang="zh-CN" altLang="en-US" dirty="0" smtClean="0">
              <a:sym typeface="Calibri" pitchFamily="34" charset="0"/>
            </a:endParaRPr>
          </a:p>
        </p:txBody>
      </p:sp>
      <p:sp>
        <p:nvSpPr>
          <p:cNvPr id="10650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7524" name="Rectangle 3"/>
          <p:cNvSpPr>
            <a:spLocks noGrp="1" noChangeArrowheads="1"/>
          </p:cNvSpPr>
          <p:nvPr>
            <p:ph idx="4294967295"/>
          </p:nvPr>
        </p:nvSpPr>
        <p:spPr>
          <a:xfrm>
            <a:off x="-36513" y="981075"/>
            <a:ext cx="8928993" cy="5681663"/>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）构造一张二维表</a:t>
            </a:r>
            <a:r>
              <a:rPr lang="en-US" altLang="zh-CN" i="1" dirty="0" smtClean="0">
                <a:sym typeface="Calibri" pitchFamily="34" charset="0"/>
              </a:rPr>
              <a:t>r</a:t>
            </a:r>
            <a:r>
              <a:rPr lang="zh-CN" altLang="en-US" dirty="0" smtClean="0">
                <a:sym typeface="Calibri" pitchFamily="34" charset="0"/>
              </a:rPr>
              <a:t>，它由下列两个元组构成，可以证明</a:t>
            </a:r>
            <a:r>
              <a:rPr lang="en-US" altLang="zh-CN" i="1" dirty="0" smtClean="0">
                <a:sym typeface="Calibri" pitchFamily="34" charset="0"/>
              </a:rPr>
              <a:t>r </a:t>
            </a:r>
            <a:r>
              <a:rPr lang="zh-CN" altLang="en-US" dirty="0" smtClean="0">
                <a:sym typeface="Calibri" pitchFamily="34" charset="0"/>
              </a:rPr>
              <a:t>必是</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的一个关系，即</a:t>
            </a:r>
            <a:r>
              <a:rPr lang="en-US" altLang="zh-CN" i="1" dirty="0" smtClean="0">
                <a:sym typeface="Calibri" pitchFamily="34" charset="0"/>
              </a:rPr>
              <a:t>F</a:t>
            </a:r>
            <a:r>
              <a:rPr lang="zh-CN" altLang="en-US" dirty="0" smtClean="0">
                <a:sym typeface="Calibri" pitchFamily="34" charset="0"/>
              </a:rPr>
              <a:t>中的全部函数依赖在 </a:t>
            </a:r>
            <a:r>
              <a:rPr lang="en-US" altLang="zh-CN" i="1" dirty="0" smtClean="0">
                <a:sym typeface="Calibri" pitchFamily="34" charset="0"/>
              </a:rPr>
              <a:t>r</a:t>
            </a:r>
            <a:r>
              <a:rPr lang="zh-CN" altLang="en-US" dirty="0" smtClean="0">
                <a:sym typeface="Calibri" pitchFamily="34" charset="0"/>
              </a:rPr>
              <a:t>上成立。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11......1  00......0  </a:t>
            </a:r>
          </a:p>
          <a:p>
            <a:pPr marL="0" indent="0">
              <a:lnSpc>
                <a:spcPct val="15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en-US" altLang="zh-CN" sz="2200" dirty="0" smtClean="0">
                <a:sym typeface="Calibri" pitchFamily="34" charset="0"/>
              </a:rPr>
              <a:t>11......1  11......1  	</a:t>
            </a:r>
          </a:p>
          <a:p>
            <a:pPr marL="0" indent="0">
              <a:lnSpc>
                <a:spcPct val="150000"/>
              </a:lnSpc>
              <a:spcBef>
                <a:spcPts val="0"/>
              </a:spcBef>
              <a:buFont typeface="Wingdings" pitchFamily="2" charset="2"/>
              <a:buNone/>
            </a:pPr>
            <a:r>
              <a:rPr lang="en-US" altLang="zh-CN" sz="2200" dirty="0" smtClean="0">
                <a:sym typeface="Calibri" pitchFamily="34" charset="0"/>
              </a:rPr>
              <a:t>   </a:t>
            </a:r>
            <a:r>
              <a:rPr lang="zh-CN" altLang="en-US" sz="2200" dirty="0" smtClean="0">
                <a:sym typeface="Calibri" pitchFamily="34" charset="0"/>
              </a:rPr>
              <a:t>	</a:t>
            </a:r>
            <a:r>
              <a:rPr lang="zh-CN" altLang="en-US" sz="2200" dirty="0" smtClean="0">
                <a:sym typeface="宋体" pitchFamily="2" charset="-122"/>
              </a:rPr>
              <a:t>若</a:t>
            </a:r>
            <a:r>
              <a:rPr lang="en-US" altLang="zh-CN" sz="2200" i="1" dirty="0" smtClean="0">
                <a:sym typeface="宋体" pitchFamily="2" charset="-122"/>
              </a:rPr>
              <a:t>r </a:t>
            </a:r>
            <a:r>
              <a:rPr lang="zh-CN" altLang="en-US" sz="2200" dirty="0" smtClean="0">
                <a:sym typeface="宋体" pitchFamily="2" charset="-122"/>
              </a:rPr>
              <a:t>不是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 </a:t>
            </a:r>
            <a:r>
              <a:rPr lang="zh-CN" altLang="en-US" sz="2200" dirty="0" smtClean="0">
                <a:sym typeface="宋体" pitchFamily="2" charset="-122"/>
              </a:rPr>
              <a:t>的关系，则必由于</a:t>
            </a:r>
            <a:r>
              <a:rPr lang="en-US" altLang="zh-CN" sz="2200" i="1" dirty="0" smtClean="0">
                <a:sym typeface="宋体" pitchFamily="2" charset="-122"/>
              </a:rPr>
              <a:t>F</a:t>
            </a:r>
            <a:r>
              <a:rPr lang="zh-CN" altLang="en-US" sz="2200" dirty="0" smtClean="0">
                <a:sym typeface="宋体" pitchFamily="2" charset="-122"/>
              </a:rPr>
              <a:t>中有某一个函数依赖</a:t>
            </a:r>
            <a:r>
              <a:rPr lang="en-US" altLang="zh-CN" sz="2200" i="1" dirty="0" smtClean="0">
                <a:sym typeface="宋体" pitchFamily="2" charset="-122"/>
              </a:rPr>
              <a:t>V</a:t>
            </a:r>
            <a:r>
              <a:rPr lang="en-US" altLang="zh-CN" sz="2200" dirty="0" smtClean="0">
                <a:sym typeface="宋体" pitchFamily="2" charset="-122"/>
              </a:rPr>
              <a:t>→</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在</a:t>
            </a:r>
            <a:r>
              <a:rPr lang="en-US" altLang="zh-CN" sz="2200" i="1" dirty="0" smtClean="0">
                <a:sym typeface="宋体" pitchFamily="2" charset="-122"/>
              </a:rPr>
              <a:t>r</a:t>
            </a:r>
            <a:r>
              <a:rPr lang="zh-CN" altLang="en-US" sz="2200" dirty="0" smtClean="0">
                <a:sym typeface="宋体" pitchFamily="2" charset="-122"/>
              </a:rPr>
              <a:t>上 不成立所致。由</a:t>
            </a:r>
            <a:r>
              <a:rPr lang="en-US" altLang="zh-CN" sz="2200" i="1" dirty="0" smtClean="0">
                <a:sym typeface="宋体" pitchFamily="2" charset="-122"/>
              </a:rPr>
              <a:t>r </a:t>
            </a:r>
            <a:r>
              <a:rPr lang="zh-CN" altLang="en-US" sz="2200" dirty="0" smtClean="0">
                <a:sym typeface="宋体" pitchFamily="2" charset="-122"/>
              </a:rPr>
              <a:t>的构成可知，</a:t>
            </a:r>
            <a:r>
              <a:rPr lang="en-US" altLang="zh-CN" sz="2200" i="1" dirty="0" smtClean="0">
                <a:sym typeface="宋体" pitchFamily="2" charset="-122"/>
              </a:rPr>
              <a:t>V</a:t>
            </a:r>
            <a:r>
              <a:rPr lang="en-US" altLang="zh-CN" sz="2200" dirty="0" smtClean="0">
                <a:sym typeface="宋体" pitchFamily="2" charset="-122"/>
              </a:rPr>
              <a:t> </a:t>
            </a:r>
            <a:r>
              <a:rPr lang="zh-CN" altLang="en-US" sz="2200" dirty="0" smtClean="0">
                <a:sym typeface="宋体" pitchFamily="2" charset="-122"/>
              </a:rPr>
              <a:t>必定是</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的子集，而</a:t>
            </a:r>
            <a:r>
              <a:rPr lang="en-US" altLang="zh-CN" sz="2200" dirty="0" smtClean="0">
                <a:sym typeface="宋体" pitchFamily="2" charset="-122"/>
              </a:rPr>
              <a:t>	</a:t>
            </a:r>
            <a:r>
              <a:rPr lang="en-US" altLang="zh-CN" sz="2200" i="1" dirty="0" smtClean="0">
                <a:sym typeface="宋体" pitchFamily="2" charset="-122"/>
              </a:rPr>
              <a:t>W</a:t>
            </a:r>
            <a:r>
              <a:rPr lang="en-US" altLang="zh-CN" sz="2200" dirty="0" smtClean="0">
                <a:sym typeface="宋体" pitchFamily="2" charset="-122"/>
              </a:rPr>
              <a:t> </a:t>
            </a:r>
            <a:r>
              <a:rPr lang="zh-CN" altLang="en-US" sz="2200" dirty="0" smtClean="0">
                <a:sym typeface="宋体" pitchFamily="2" charset="-122"/>
              </a:rPr>
              <a:t>不是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en-US" altLang="zh-CN" sz="2200" dirty="0" smtClean="0">
                <a:sym typeface="宋体" pitchFamily="2" charset="-122"/>
              </a:rPr>
              <a:t> </a:t>
            </a:r>
            <a:r>
              <a:rPr lang="zh-CN" altLang="en-US" sz="2200" dirty="0" smtClean="0">
                <a:sym typeface="宋体" pitchFamily="2" charset="-122"/>
              </a:rPr>
              <a:t>的子集，可是由第（</a:t>
            </a:r>
            <a:r>
              <a:rPr lang="en-US" altLang="zh-CN" sz="2200" dirty="0" smtClean="0">
                <a:sym typeface="宋体" pitchFamily="2" charset="-122"/>
              </a:rPr>
              <a:t>1</a:t>
            </a:r>
            <a:r>
              <a:rPr lang="zh-CN" altLang="en-US" sz="2200" dirty="0" smtClean="0">
                <a:sym typeface="宋体" pitchFamily="2" charset="-122"/>
              </a:rPr>
              <a:t>）步，</a:t>
            </a:r>
            <a:r>
              <a:rPr lang="en-US" altLang="zh-CN" sz="2200" i="1" dirty="0" smtClean="0">
                <a:sym typeface="宋体" pitchFamily="2" charset="-122"/>
              </a:rPr>
              <a:t>W</a:t>
            </a:r>
            <a:r>
              <a:rPr lang="en-US" altLang="zh-CN" sz="2200" dirty="0" smtClean="0">
                <a:sym typeface="宋体" pitchFamily="2" charset="-122"/>
              </a:rPr>
              <a:t> </a:t>
            </a:r>
            <a:r>
              <a:rPr lang="zh-CN" altLang="en-US" sz="2200" b="0" dirty="0" smtClean="0"/>
              <a:t> ⊆ </a:t>
            </a:r>
            <a:r>
              <a:rPr lang="en-US" altLang="zh-CN" sz="2200" dirty="0" smtClean="0">
                <a:sym typeface="宋体" pitchFamily="2" charset="-122"/>
              </a:rPr>
              <a:t> </a:t>
            </a:r>
            <a:r>
              <a:rPr lang="en-US" altLang="zh-CN" sz="2200" i="1" dirty="0" smtClean="0">
                <a:sym typeface="宋体" pitchFamily="2" charset="-122"/>
              </a:rPr>
              <a:t>X</a:t>
            </a:r>
            <a:r>
              <a:rPr lang="en-US" altLang="zh-CN" sz="2200" i="1" baseline="-25000" dirty="0" smtClean="0">
                <a:sym typeface="宋体" pitchFamily="2" charset="-122"/>
              </a:rPr>
              <a:t>F</a:t>
            </a:r>
            <a:r>
              <a:rPr lang="en-US" altLang="zh-CN" sz="2200" baseline="30000" dirty="0" smtClean="0">
                <a:sym typeface="宋体" pitchFamily="2" charset="-122"/>
              </a:rPr>
              <a:t>+</a:t>
            </a:r>
            <a:r>
              <a:rPr lang="zh-CN" altLang="en-US" sz="2200" dirty="0" smtClean="0">
                <a:sym typeface="宋体" pitchFamily="2" charset="-122"/>
              </a:rPr>
              <a:t>，矛盾。</a:t>
            </a:r>
            <a:endParaRPr lang="en-US" altLang="zh-CN" sz="2200" dirty="0" smtClean="0">
              <a:sym typeface="宋体" pitchFamily="2" charset="-122"/>
            </a:endParaRPr>
          </a:p>
          <a:p>
            <a:pPr marL="0" indent="0">
              <a:lnSpc>
                <a:spcPct val="150000"/>
              </a:lnSpc>
              <a:spcBef>
                <a:spcPts val="0"/>
              </a:spcBef>
              <a:buFont typeface="Wingdings" pitchFamily="2" charset="2"/>
              <a:buNone/>
            </a:pPr>
            <a:r>
              <a:rPr lang="en-US" altLang="zh-CN" sz="2200" dirty="0" smtClean="0">
                <a:sym typeface="宋体" pitchFamily="2" charset="-122"/>
              </a:rPr>
              <a:t>	</a:t>
            </a:r>
            <a:r>
              <a:rPr lang="zh-CN" altLang="en-US" sz="2200" dirty="0" smtClean="0">
                <a:sym typeface="宋体" pitchFamily="2" charset="-122"/>
              </a:rPr>
              <a:t>所以</a:t>
            </a:r>
            <a:r>
              <a:rPr lang="en-US" altLang="zh-CN" sz="2200" i="1" dirty="0" smtClean="0">
                <a:sym typeface="宋体" pitchFamily="2" charset="-122"/>
              </a:rPr>
              <a:t>r</a:t>
            </a:r>
            <a:r>
              <a:rPr lang="en-US" altLang="zh-CN" sz="2200" dirty="0" smtClean="0">
                <a:sym typeface="宋体" pitchFamily="2" charset="-122"/>
              </a:rPr>
              <a:t> </a:t>
            </a:r>
            <a:r>
              <a:rPr lang="zh-CN" altLang="en-US" sz="2200" dirty="0" smtClean="0">
                <a:sym typeface="宋体" pitchFamily="2" charset="-122"/>
              </a:rPr>
              <a:t>必是</a:t>
            </a:r>
            <a:r>
              <a:rPr lang="en-US" altLang="zh-CN" sz="2200" i="1" dirty="0" smtClean="0">
                <a:sym typeface="宋体" pitchFamily="2" charset="-122"/>
              </a:rPr>
              <a:t>R</a:t>
            </a:r>
            <a:r>
              <a:rPr lang="en-US" altLang="zh-CN" sz="2200" dirty="0" smtClean="0">
                <a:sym typeface="宋体" pitchFamily="2" charset="-122"/>
              </a:rPr>
              <a:t>&lt;</a:t>
            </a:r>
            <a:r>
              <a:rPr lang="en-US" altLang="zh-CN" sz="2200" i="1" dirty="0" smtClean="0">
                <a:sym typeface="宋体" pitchFamily="2" charset="-122"/>
              </a:rPr>
              <a:t>U</a:t>
            </a:r>
            <a:r>
              <a:rPr lang="en-US" altLang="zh-CN" sz="2200" dirty="0" smtClean="0">
                <a:sym typeface="宋体" pitchFamily="2" charset="-122"/>
              </a:rPr>
              <a:t>,</a:t>
            </a:r>
            <a:r>
              <a:rPr lang="en-US" altLang="zh-CN" sz="2200" i="1" dirty="0" smtClean="0">
                <a:sym typeface="宋体" pitchFamily="2" charset="-122"/>
              </a:rPr>
              <a:t>F</a:t>
            </a:r>
            <a:r>
              <a:rPr lang="en-US" altLang="zh-CN" sz="2200" dirty="0" smtClean="0">
                <a:sym typeface="宋体" pitchFamily="2" charset="-122"/>
              </a:rPr>
              <a:t>&gt;</a:t>
            </a:r>
            <a:r>
              <a:rPr lang="zh-CN" altLang="en-US" sz="2200" dirty="0" smtClean="0">
                <a:sym typeface="宋体" pitchFamily="2" charset="-122"/>
              </a:rPr>
              <a:t>的一个关系。 </a:t>
            </a:r>
          </a:p>
        </p:txBody>
      </p:sp>
      <p:sp>
        <p:nvSpPr>
          <p:cNvPr id="107525" name="AutoShape 4"/>
          <p:cNvSpPr>
            <a:spLocks/>
          </p:cNvSpPr>
          <p:nvPr/>
        </p:nvSpPr>
        <p:spPr bwMode="auto">
          <a:xfrm rot="5400000">
            <a:off x="3174504"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6" name="AutoShape 5"/>
          <p:cNvSpPr>
            <a:spLocks/>
          </p:cNvSpPr>
          <p:nvPr/>
        </p:nvSpPr>
        <p:spPr bwMode="auto">
          <a:xfrm rot="5400000">
            <a:off x="4304928" y="2255912"/>
            <a:ext cx="152400" cy="914400"/>
          </a:xfrm>
          <a:prstGeom prst="leftBrace">
            <a:avLst>
              <a:gd name="adj1" fmla="val 50000"/>
              <a:gd name="adj2" fmla="val 50000"/>
            </a:avLst>
          </a:prstGeom>
          <a:noFill/>
          <a:ln w="6350">
            <a:solidFill>
              <a:srgbClr val="000000"/>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7527"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85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8548" name="Rectangle 3"/>
          <p:cNvSpPr>
            <a:spLocks noGrp="1" noChangeArrowheads="1"/>
          </p:cNvSpPr>
          <p:nvPr>
            <p:ph idx="4294967295"/>
          </p:nvPr>
        </p:nvSpPr>
        <p:spPr>
          <a:xfrm>
            <a:off x="251520" y="1124744"/>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不能由</a:t>
            </a:r>
            <a:r>
              <a:rPr lang="en-US" altLang="zh-CN" i="1" dirty="0" smtClean="0">
                <a:sym typeface="Calibri" pitchFamily="34" charset="0"/>
              </a:rPr>
              <a:t>F</a:t>
            </a:r>
            <a:r>
              <a:rPr lang="zh-CN" altLang="en-US" dirty="0" smtClean="0">
                <a:sym typeface="Calibri" pitchFamily="34" charset="0"/>
              </a:rPr>
              <a:t>从</a:t>
            </a:r>
            <a:r>
              <a:rPr lang="en-US" altLang="zh-CN" dirty="0" smtClean="0">
                <a:sym typeface="Calibri" pitchFamily="34" charset="0"/>
              </a:rPr>
              <a:t>Armstrong</a:t>
            </a:r>
            <a:r>
              <a:rPr lang="zh-CN" altLang="en-US" dirty="0" smtClean="0">
                <a:sym typeface="Calibri" pitchFamily="34" charset="0"/>
              </a:rPr>
              <a:t>公理导出，则</a:t>
            </a:r>
            <a:r>
              <a:rPr lang="en-US" altLang="zh-CN" i="1" dirty="0" smtClean="0">
                <a:sym typeface="Calibri" pitchFamily="34" charset="0"/>
              </a:rPr>
              <a:t>Y</a:t>
            </a:r>
            <a:r>
              <a:rPr lang="zh-CN" altLang="en-US" dirty="0" smtClean="0">
                <a:sym typeface="Calibri" pitchFamily="34" charset="0"/>
              </a:rPr>
              <a:t>不是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的子集。（引理</a:t>
            </a:r>
            <a:r>
              <a:rPr lang="en-US" altLang="zh-CN" dirty="0" smtClean="0">
                <a:sym typeface="Calibri" pitchFamily="34" charset="0"/>
              </a:rPr>
              <a:t>6.2</a:t>
            </a:r>
            <a:r>
              <a:rPr lang="zh-CN" altLang="en-US" dirty="0" smtClean="0">
                <a:sym typeface="Calibri" pitchFamily="34" charset="0"/>
              </a:rPr>
              <a:t>）</a:t>
            </a:r>
          </a:p>
          <a:p>
            <a:pPr marL="987425" indent="0">
              <a:lnSpc>
                <a:spcPct val="150000"/>
              </a:lnSpc>
              <a:buFont typeface="Wingdings" pitchFamily="2" charset="2"/>
              <a:buNone/>
            </a:pPr>
            <a:r>
              <a:rPr lang="zh-CN" altLang="en-US" sz="2200" dirty="0" smtClean="0">
                <a:sym typeface="Calibri" pitchFamily="34" charset="0"/>
              </a:rPr>
              <a:t>   因此必有</a:t>
            </a:r>
            <a:r>
              <a:rPr lang="en-US" altLang="zh-CN" sz="2200" i="1" dirty="0" smtClean="0">
                <a:sym typeface="Calibri" pitchFamily="34" charset="0"/>
              </a:rPr>
              <a:t>Y</a:t>
            </a:r>
            <a:r>
              <a:rPr lang="zh-CN" altLang="en-US" sz="2200" dirty="0" smtClean="0">
                <a:sym typeface="Calibri" pitchFamily="34" charset="0"/>
              </a:rPr>
              <a:t>的子集</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满足</a:t>
            </a:r>
            <a:r>
              <a:rPr lang="en-US" altLang="zh-CN" sz="2200" i="1" dirty="0" smtClean="0">
                <a:sym typeface="Calibri" pitchFamily="34" charset="0"/>
              </a:rPr>
              <a:t>Y’</a:t>
            </a:r>
            <a:r>
              <a:rPr lang="en-US" altLang="zh-CN" sz="2200" dirty="0" smtClean="0">
                <a:sym typeface="Symbol" pitchFamily="18" charset="2"/>
              </a:rPr>
              <a: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X</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则</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在</a:t>
            </a:r>
            <a:r>
              <a:rPr lang="en-US" altLang="zh-CN" sz="2200" i="1" dirty="0" smtClean="0">
                <a:sym typeface="Calibri" pitchFamily="34" charset="0"/>
              </a:rPr>
              <a:t>r </a:t>
            </a:r>
            <a:r>
              <a:rPr lang="zh-CN" altLang="en-US" sz="2200" dirty="0" smtClean="0">
                <a:sym typeface="Calibri" pitchFamily="34" charset="0"/>
              </a:rPr>
              <a:t>中不成立，</a:t>
            </a:r>
            <a:endParaRPr lang="en-US" sz="2200" dirty="0" smtClean="0">
              <a:sym typeface="Calibri" pitchFamily="34" charset="0"/>
            </a:endParaRPr>
          </a:p>
          <a:p>
            <a:pPr marL="987425" indent="0">
              <a:lnSpc>
                <a:spcPct val="150000"/>
              </a:lnSpc>
              <a:buFont typeface="Wingdings" pitchFamily="2" charset="2"/>
              <a:buNone/>
            </a:pPr>
            <a:r>
              <a:rPr lang="en-US" sz="2200" dirty="0" smtClean="0">
                <a:sym typeface="Calibri" pitchFamily="34" charset="0"/>
              </a:rPr>
              <a:t>   </a:t>
            </a:r>
            <a:r>
              <a:rPr lang="zh-CN" altLang="en-US" sz="2200" dirty="0" smtClean="0">
                <a:sym typeface="Calibri" pitchFamily="34" charset="0"/>
              </a:rPr>
              <a:t>即</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en-US" altLang="zh-CN" sz="2200" dirty="0" smtClean="0">
                <a:sym typeface="Calibri" pitchFamily="34" charset="0"/>
              </a:rPr>
              <a:t> </a:t>
            </a:r>
            <a:r>
              <a:rPr lang="zh-CN" altLang="en-US" sz="2200" dirty="0" smtClean="0">
                <a:sym typeface="Calibri" pitchFamily="34" charset="0"/>
              </a:rPr>
              <a:t>必不为</a:t>
            </a:r>
            <a:r>
              <a:rPr lang="en-US" altLang="zh-CN" sz="2200" i="1" dirty="0" smtClean="0">
                <a:sym typeface="Calibri" pitchFamily="34" charset="0"/>
              </a:rPr>
              <a:t>R</a:t>
            </a:r>
            <a:r>
              <a:rPr lang="en-US" altLang="zh-CN" sz="2200" dirty="0" smtClean="0">
                <a:sym typeface="Calibri" pitchFamily="34" charset="0"/>
              </a:rPr>
              <a:t>&lt;</a:t>
            </a:r>
            <a:r>
              <a:rPr lang="en-US" altLang="zh-CN" sz="2200" i="1" dirty="0" smtClean="0">
                <a:sym typeface="Calibri" pitchFamily="34" charset="0"/>
              </a:rPr>
              <a:t>U</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&gt; </a:t>
            </a:r>
            <a:r>
              <a:rPr lang="zh-CN" altLang="en-US" sz="2200" dirty="0" smtClean="0">
                <a:sym typeface="Calibri" pitchFamily="34" charset="0"/>
              </a:rPr>
              <a:t>蕴涵。</a:t>
            </a:r>
            <a:endParaRPr lang="zh-CN" altLang="en-US" dirty="0" smtClean="0"/>
          </a:p>
        </p:txBody>
      </p:sp>
      <p:sp>
        <p:nvSpPr>
          <p:cNvPr id="108549"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95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9572" name="Rectangle 3"/>
          <p:cNvSpPr>
            <a:spLocks noGrp="1" noChangeArrowheads="1"/>
          </p:cNvSpPr>
          <p:nvPr>
            <p:ph idx="4294967295"/>
          </p:nvPr>
        </p:nvSpPr>
        <p:spPr>
          <a:xfrm>
            <a:off x="457200" y="1268760"/>
            <a:ext cx="8229600" cy="4854575"/>
          </a:xfrm>
        </p:spPr>
        <p:txBody>
          <a:bodyPr/>
          <a:lstStyle/>
          <a:p>
            <a:pPr>
              <a:lnSpc>
                <a:spcPct val="150000"/>
              </a:lnSpc>
            </a:pPr>
            <a:r>
              <a:rPr lang="en-US" altLang="zh-CN" dirty="0" smtClean="0">
                <a:sym typeface="Calibri" pitchFamily="34" charset="0"/>
              </a:rPr>
              <a:t>Armstrong</a:t>
            </a:r>
            <a:r>
              <a:rPr lang="zh-CN" altLang="en-US" dirty="0" smtClean="0">
                <a:sym typeface="Calibri" pitchFamily="34" charset="0"/>
              </a:rPr>
              <a:t>公理的完备性及有效性说明</a:t>
            </a:r>
            <a:r>
              <a:rPr lang="en-US" altLang="zh-CN" dirty="0" smtClean="0">
                <a:sym typeface="Calibri" pitchFamily="34" charset="0"/>
              </a:rPr>
              <a:t>:</a:t>
            </a:r>
            <a:endParaRPr lang="zh-CN" altLang="en-US" dirty="0" smtClean="0">
              <a:sym typeface="Calibri" pitchFamily="34" charset="0"/>
            </a:endParaRPr>
          </a:p>
          <a:p>
            <a:pPr lvl="1">
              <a:lnSpc>
                <a:spcPct val="150000"/>
              </a:lnSpc>
            </a:pPr>
            <a:r>
              <a:rPr lang="en-US" altLang="zh-CN" dirty="0" smtClean="0"/>
              <a:t>“</a:t>
            </a:r>
            <a:r>
              <a:rPr lang="zh-CN" altLang="en-US" dirty="0" smtClean="0">
                <a:sym typeface="Calibri" pitchFamily="34" charset="0"/>
              </a:rPr>
              <a:t>导出</a:t>
            </a:r>
            <a:r>
              <a:rPr lang="zh-CN" altLang="en-US" dirty="0" smtClean="0"/>
              <a:t>”与</a:t>
            </a:r>
            <a:r>
              <a:rPr lang="en-US" altLang="zh-CN" dirty="0" smtClean="0"/>
              <a:t>“</a:t>
            </a:r>
            <a:r>
              <a:rPr lang="zh-CN" altLang="en-US" dirty="0" smtClean="0">
                <a:sym typeface="Calibri" pitchFamily="34" charset="0"/>
              </a:rPr>
              <a:t>蕴涵</a:t>
            </a:r>
            <a:r>
              <a:rPr lang="zh-CN" altLang="en-US" dirty="0" smtClean="0"/>
              <a:t>”</a:t>
            </a:r>
            <a:r>
              <a:rPr lang="zh-CN" altLang="en-US" dirty="0" smtClean="0">
                <a:sym typeface="Calibri" pitchFamily="34" charset="0"/>
              </a:rPr>
              <a:t>是两个完全等价的概念</a:t>
            </a: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所逻辑蕴涵的函数依赖的全体（定义</a:t>
            </a:r>
            <a:r>
              <a:rPr lang="en-US" altLang="zh-CN" dirty="0" smtClean="0">
                <a:sym typeface="Calibri" pitchFamily="34" charset="0"/>
              </a:rPr>
              <a:t>6.12 </a:t>
            </a:r>
            <a:r>
              <a:rPr lang="zh-CN" altLang="en-US" dirty="0" smtClean="0">
                <a:sym typeface="Calibri" pitchFamily="34" charset="0"/>
              </a:rPr>
              <a:t>）</a:t>
            </a:r>
          </a:p>
          <a:p>
            <a:pPr lvl="1">
              <a:lnSpc>
                <a:spcPct val="150000"/>
              </a:lnSpc>
              <a:buFont typeface="Wingdings" pitchFamily="2" charset="2"/>
              <a:buNone/>
            </a:pPr>
            <a:endParaRPr lang="zh-CN" altLang="en-US" dirty="0" smtClean="0">
              <a:sym typeface="Calibri" pitchFamily="34" charset="0"/>
            </a:endParaRPr>
          </a:p>
          <a:p>
            <a:pPr lvl="1">
              <a:lnSpc>
                <a:spcPct val="150000"/>
              </a:lnSpc>
            </a:pP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：可以说成由</a:t>
            </a:r>
            <a:r>
              <a:rPr lang="en-US" altLang="zh-CN" i="1" dirty="0" smtClean="0">
                <a:sym typeface="Calibri" pitchFamily="34" charset="0"/>
              </a:rPr>
              <a:t>F</a:t>
            </a:r>
            <a:r>
              <a:rPr lang="zh-CN" altLang="en-US" dirty="0" smtClean="0">
                <a:sym typeface="Calibri" pitchFamily="34" charset="0"/>
              </a:rPr>
              <a:t>出发借助</a:t>
            </a:r>
            <a:r>
              <a:rPr lang="en-US" altLang="zh-CN" dirty="0" smtClean="0">
                <a:sym typeface="Calibri" pitchFamily="34" charset="0"/>
              </a:rPr>
              <a:t>Armstrong</a:t>
            </a:r>
            <a:r>
              <a:rPr lang="zh-CN" altLang="en-US" dirty="0" smtClean="0">
                <a:sym typeface="Calibri" pitchFamily="34" charset="0"/>
              </a:rPr>
              <a:t>公理导出的函数依赖的集合</a:t>
            </a:r>
            <a:endParaRPr lang="zh-CN" altLang="en-US" dirty="0" smtClean="0"/>
          </a:p>
        </p:txBody>
      </p:sp>
      <p:sp>
        <p:nvSpPr>
          <p:cNvPr id="109573" name="AutoShape 4"/>
          <p:cNvSpPr>
            <a:spLocks noChangeArrowheads="1"/>
          </p:cNvSpPr>
          <p:nvPr/>
        </p:nvSpPr>
        <p:spPr bwMode="auto">
          <a:xfrm>
            <a:off x="3635375" y="3357563"/>
            <a:ext cx="863600" cy="574675"/>
          </a:xfrm>
          <a:prstGeom prst="downArrow">
            <a:avLst>
              <a:gd name="adj1" fmla="val 50000"/>
              <a:gd name="adj2" fmla="val 25000"/>
            </a:avLst>
          </a:prstGeom>
          <a:gradFill rotWithShape="1">
            <a:gsLst>
              <a:gs pos="0">
                <a:srgbClr val="C8B3E9"/>
              </a:gs>
              <a:gs pos="34998">
                <a:srgbClr val="D9CAEE"/>
              </a:gs>
              <a:gs pos="100000">
                <a:srgbClr val="EFE8FA"/>
              </a:gs>
            </a:gsLst>
            <a:lin ang="5400000" scaled="1"/>
          </a:gradFill>
          <a:ln w="9525">
            <a:solidFill>
              <a:srgbClr val="8064A2"/>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09574"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05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0596" name="Rectangle 3"/>
          <p:cNvSpPr>
            <a:spLocks noGrp="1" noChangeArrowheads="1"/>
          </p:cNvSpPr>
          <p:nvPr>
            <p:ph idx="4294967295"/>
          </p:nvPr>
        </p:nvSpPr>
        <p:spPr>
          <a:xfrm>
            <a:off x="323850" y="1339850"/>
            <a:ext cx="871220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6.14  </a:t>
            </a:r>
            <a:r>
              <a:rPr lang="zh-CN" altLang="en-US" dirty="0" smtClean="0">
                <a:sym typeface="Calibri" pitchFamily="34" charset="0"/>
              </a:rPr>
              <a:t>如果</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，就说函数依赖集</a:t>
            </a:r>
            <a:r>
              <a:rPr lang="en-US" altLang="zh-CN" i="1" dirty="0" smtClean="0">
                <a:sym typeface="Calibri" pitchFamily="34" charset="0"/>
              </a:rPr>
              <a:t>F</a:t>
            </a:r>
            <a:r>
              <a:rPr lang="zh-CN" altLang="en-US" dirty="0" smtClean="0">
                <a:sym typeface="Calibri" pitchFamily="34" charset="0"/>
              </a:rPr>
              <a:t>覆盖</a:t>
            </a:r>
            <a:r>
              <a:rPr lang="en-US" altLang="zh-CN" i="1" dirty="0" smtClean="0">
                <a:sym typeface="Calibri" pitchFamily="34" charset="0"/>
              </a:rPr>
              <a:t>G</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G</a:t>
            </a:r>
            <a:r>
              <a:rPr lang="zh-CN" altLang="en-US" dirty="0" smtClean="0">
                <a:sym typeface="Calibri" pitchFamily="34" charset="0"/>
              </a:rPr>
              <a:t>的覆盖，或</a:t>
            </a:r>
            <a:r>
              <a:rPr lang="en-US" altLang="zh-CN" i="1" dirty="0" smtClean="0">
                <a:sym typeface="Calibri" pitchFamily="34" charset="0"/>
              </a:rPr>
              <a:t>G</a:t>
            </a:r>
            <a:r>
              <a:rPr lang="zh-CN" altLang="en-US" dirty="0" smtClean="0">
                <a:sym typeface="Calibri" pitchFamily="34" charset="0"/>
              </a:rPr>
              <a:t>是</a:t>
            </a:r>
            <a:r>
              <a:rPr lang="en-US" altLang="zh-CN" i="1" dirty="0" smtClean="0">
                <a:sym typeface="Calibri" pitchFamily="34" charset="0"/>
              </a:rPr>
              <a:t>F</a:t>
            </a:r>
            <a:r>
              <a:rPr lang="zh-CN" altLang="en-US" dirty="0" smtClean="0">
                <a:sym typeface="Calibri" pitchFamily="34" charset="0"/>
              </a:rPr>
              <a:t>的覆盖），或</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a:t>
            </a:r>
            <a:endParaRPr lang="zh-CN" altLang="en-US" dirty="0" smtClean="0"/>
          </a:p>
        </p:txBody>
      </p:sp>
      <p:sp>
        <p:nvSpPr>
          <p:cNvPr id="110597" name="Text Box 4"/>
          <p:cNvSpPr>
            <a:spLocks noChangeArrowheads="1"/>
          </p:cNvSpPr>
          <p:nvPr/>
        </p:nvSpPr>
        <p:spPr bwMode="auto">
          <a:xfrm>
            <a:off x="1116013" y="3502025"/>
            <a:ext cx="6697662" cy="781050"/>
          </a:xfrm>
          <a:prstGeom prst="rect">
            <a:avLst/>
          </a:prstGeom>
          <a:gradFill rotWithShape="1">
            <a:gsLst>
              <a:gs pos="0">
                <a:srgbClr val="FFA5A3"/>
              </a:gs>
              <a:gs pos="34998">
                <a:srgbClr val="FFBEBE"/>
              </a:gs>
              <a:gs pos="100000">
                <a:srgbClr val="FFE6E6"/>
              </a:gs>
            </a:gsLst>
            <a:lin ang="5400000" scaled="1"/>
          </a:gradFill>
          <a:ln w="9525">
            <a:solidFill>
              <a:schemeClr val="accent2"/>
            </a:solidFill>
            <a:miter lim="800000"/>
            <a:headEnd/>
            <a:tailEnd/>
          </a:ln>
        </p:spPr>
        <p:txBody>
          <a:bodyPr lIns="90000" tIns="298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两个函数依赖集等价是指它们的闭包等价</a:t>
            </a:r>
            <a:endParaRPr lang="zh-CN" altLang="en-US" sz="2800" b="1" dirty="0">
              <a:solidFill>
                <a:srgbClr val="000000"/>
              </a:solidFill>
              <a:latin typeface="Times New Roman" pitchFamily="18" charset="0"/>
              <a:ea typeface="黑体" pitchFamily="49" charset="-122"/>
              <a:sym typeface="Times New Roman" pitchFamily="18" charset="0"/>
            </a:endParaRPr>
          </a:p>
        </p:txBody>
      </p:sp>
      <p:sp>
        <p:nvSpPr>
          <p:cNvPr id="110598"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0597"/>
                                        </p:tgtEl>
                                        <p:attrNameLst>
                                          <p:attrName>style.visibility</p:attrName>
                                        </p:attrNameLst>
                                      </p:cBhvr>
                                      <p:to>
                                        <p:strVal val="visible"/>
                                      </p:to>
                                    </p:set>
                                    <p:animEffect>
                                      <p:cBhvr>
                                        <p:cTn id="7" dur="1000"/>
                                        <p:tgtEl>
                                          <p:spTgt spid="110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ldLvl="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文本框 4"/>
          <p:cNvSpPr>
            <a:spLocks noChangeArrowheads="1"/>
          </p:cNvSpPr>
          <p:nvPr/>
        </p:nvSpPr>
        <p:spPr bwMode="auto">
          <a:xfrm>
            <a:off x="539750" y="6119019"/>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1620" name="Rectangle 1027"/>
          <p:cNvSpPr>
            <a:spLocks noGrp="1" noChangeArrowheads="1"/>
          </p:cNvSpPr>
          <p:nvPr>
            <p:ph idx="4294967295"/>
          </p:nvPr>
        </p:nvSpPr>
        <p:spPr>
          <a:xfrm>
            <a:off x="457200" y="1124744"/>
            <a:ext cx="8229600" cy="4854575"/>
          </a:xfrm>
        </p:spPr>
        <p:txBody>
          <a:bodyPr/>
          <a:lstStyle/>
          <a:p>
            <a:r>
              <a:rPr lang="zh-CN" altLang="en-US" dirty="0" smtClean="0">
                <a:sym typeface="Calibri" pitchFamily="34" charset="0"/>
              </a:rPr>
              <a:t>函数依赖集等价的充要条件</a:t>
            </a:r>
          </a:p>
          <a:p>
            <a:r>
              <a:rPr lang="zh-CN" altLang="en-US" dirty="0" smtClean="0">
                <a:sym typeface="Calibri" pitchFamily="34" charset="0"/>
              </a:rPr>
              <a:t>引理</a:t>
            </a:r>
            <a:r>
              <a:rPr lang="en-US" altLang="zh-CN" dirty="0" smtClean="0">
                <a:sym typeface="Calibri" pitchFamily="34" charset="0"/>
              </a:rPr>
              <a:t>6.3 </a:t>
            </a:r>
            <a:r>
              <a:rPr lang="en-US" altLang="zh-CN" i="1"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 </a:t>
            </a:r>
            <a:r>
              <a:rPr lang="en-US" altLang="zh-CN" i="1" dirty="0" smtClean="0">
                <a:sym typeface="Calibri" pitchFamily="34" charset="0"/>
              </a:rPr>
              <a:t>G</a:t>
            </a:r>
            <a:r>
              <a:rPr lang="en-US" altLang="zh-CN" baseline="30000" dirty="0" smtClean="0">
                <a:sym typeface="Calibri" pitchFamily="34" charset="0"/>
              </a:rPr>
              <a:t>+ </a:t>
            </a:r>
            <a:r>
              <a:rPr lang="zh-CN" altLang="en-US" dirty="0" smtClean="0">
                <a:sym typeface="Calibri" pitchFamily="34" charset="0"/>
              </a:rPr>
              <a:t>的充分必要条件是</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G</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lvl="1"/>
            <a:r>
              <a:rPr lang="zh-CN" altLang="en-US" dirty="0" smtClean="0">
                <a:sym typeface="Calibri" pitchFamily="34" charset="0"/>
              </a:rPr>
              <a:t>证</a:t>
            </a:r>
            <a:r>
              <a:rPr lang="en-US" altLang="zh-CN" dirty="0" smtClean="0">
                <a:sym typeface="Calibri" pitchFamily="34" charset="0"/>
              </a:rPr>
              <a:t>:  </a:t>
            </a:r>
            <a:r>
              <a:rPr lang="zh-CN" altLang="en-US" dirty="0" smtClean="0">
                <a:sym typeface="Calibri" pitchFamily="34" charset="0"/>
              </a:rPr>
              <a:t>必要性显然，只证充分性。</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）若</a:t>
            </a:r>
            <a:r>
              <a:rPr lang="en-US" altLang="zh-CN" i="1" dirty="0" smtClean="0">
                <a:sym typeface="Calibri" pitchFamily="34" charset="0"/>
              </a:rPr>
              <a:t>F</a:t>
            </a:r>
            <a:r>
              <a:rPr lang="en-US" altLang="zh-CN" dirty="0" smtClean="0">
                <a:sym typeface="Symbol" pitchFamily="18" charset="2"/>
              </a:rPr>
              <a:t></a:t>
            </a:r>
            <a:r>
              <a:rPr lang="en-US" altLang="zh-CN" i="1" dirty="0" smtClean="0">
                <a:sym typeface="Calibri" pitchFamily="34" charset="0"/>
              </a:rPr>
              <a:t>G</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G</a:t>
            </a:r>
            <a:r>
              <a:rPr lang="en-US" altLang="zh-CN" sz="2000" baseline="-6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）任取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则有 </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en-US" altLang="zh-CN" dirty="0" smtClean="0">
                <a:sym typeface="Symbol" pitchFamily="18" charset="2"/>
              </a:rPr>
              <a:t> </a:t>
            </a:r>
            <a:r>
              <a:rPr lang="en-US" altLang="zh-CN" i="1" dirty="0" smtClean="0">
                <a:sym typeface="Calibri" pitchFamily="34" charset="0"/>
              </a:rPr>
              <a:t>X</a:t>
            </a:r>
            <a:r>
              <a:rPr lang="en-US" altLang="zh-CN" i="1" baseline="-25000" dirty="0" smtClean="0">
                <a:sym typeface="Calibri" pitchFamily="34" charset="0"/>
              </a:rPr>
              <a:t>G</a:t>
            </a:r>
            <a:r>
              <a:rPr lang="en-US" altLang="zh-CN" baseline="-8000" dirty="0" smtClean="0">
                <a:sym typeface="Calibri" pitchFamily="34" charset="0"/>
              </a:rPr>
              <a:t>+</a:t>
            </a:r>
            <a:r>
              <a:rPr lang="en-US" altLang="zh-CN" baseline="30000" dirty="0" smtClean="0">
                <a:sym typeface="Calibri" pitchFamily="34" charset="0"/>
              </a:rPr>
              <a:t>+</a:t>
            </a:r>
            <a:r>
              <a:rPr lang="zh-CN" altLang="en-US" dirty="0" smtClean="0">
                <a:sym typeface="Calibri" pitchFamily="34" charset="0"/>
              </a:rPr>
              <a:t>。 </a:t>
            </a:r>
            <a:endParaRPr lang="en-US" altLang="zh-CN" dirty="0" smtClean="0">
              <a:sym typeface="Calibri" pitchFamily="34" charset="0"/>
            </a:endParaRPr>
          </a:p>
          <a:p>
            <a:pPr marL="914400" lvl="2" indent="0">
              <a:buFont typeface="Arial" pitchFamily="34" charset="0"/>
              <a:buNone/>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i="1" baseline="30000" dirty="0" smtClean="0">
                <a:sym typeface="Calibri" pitchFamily="34" charset="0"/>
              </a:rPr>
              <a:t> </a:t>
            </a:r>
            <a:r>
              <a:rPr lang="en-US" altLang="zh-CN" baseline="30000" dirty="0" smtClean="0">
                <a:sym typeface="Calibri" pitchFamily="34" charset="0"/>
              </a:rPr>
              <a:t>+</a:t>
            </a:r>
            <a:r>
              <a:rPr lang="en-US" altLang="zh-CN" dirty="0" smtClean="0">
                <a:sym typeface="Calibri" pitchFamily="34" charset="0"/>
              </a:rPr>
              <a:t>)</a:t>
            </a:r>
            <a:r>
              <a:rPr lang="en-US" altLang="zh-CN"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。即</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pPr marL="914400" lvl="2" indent="0">
              <a:buFont typeface="Arial" pitchFamily="34" charset="0"/>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）同理可证</a:t>
            </a:r>
            <a:r>
              <a:rPr lang="en-US" altLang="zh-CN" i="1" dirty="0" smtClean="0">
                <a:sym typeface="Calibri" pitchFamily="34" charset="0"/>
              </a:rPr>
              <a:t>G</a:t>
            </a:r>
            <a:r>
              <a:rPr lang="en-US" altLang="zh-CN" dirty="0" smtClean="0">
                <a:sym typeface="Calibri" pitchFamily="34" charset="0"/>
              </a:rPr>
              <a:t> </a:t>
            </a:r>
            <a:r>
              <a:rPr lang="en-US" altLang="zh-CN" baseline="30000" dirty="0" smtClean="0">
                <a:sym typeface="Calibri" pitchFamily="34" charset="0"/>
              </a:rPr>
              <a:t>+</a:t>
            </a:r>
            <a:r>
              <a:rPr lang="en-US" altLang="zh-CN" dirty="0" smtClean="0">
                <a:sym typeface="Symbol" pitchFamily="18" charset="2"/>
              </a:rPr>
              <a:t></a:t>
            </a:r>
            <a:r>
              <a:rPr lang="en-US" altLang="zh-CN" i="1"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，所以</a:t>
            </a:r>
            <a:r>
              <a:rPr lang="en-US" altLang="zh-CN" i="1" dirty="0" smtClean="0">
                <a:sym typeface="Calibri" pitchFamily="34" charset="0"/>
              </a:rPr>
              <a:t>F</a:t>
            </a:r>
            <a:r>
              <a:rPr lang="en-US" altLang="zh-CN" baseline="30000" dirty="0" smtClean="0">
                <a:sym typeface="Calibri" pitchFamily="34" charset="0"/>
              </a:rPr>
              <a:t> +</a:t>
            </a:r>
            <a:r>
              <a:rPr lang="en-US" altLang="zh-CN" dirty="0" smtClean="0">
                <a:sym typeface="Calibri" pitchFamily="34" charset="0"/>
              </a:rPr>
              <a:t>=</a:t>
            </a:r>
            <a:r>
              <a:rPr lang="en-US" altLang="zh-CN" i="1" dirty="0" smtClean="0">
                <a:sym typeface="Calibri" pitchFamily="34" charset="0"/>
              </a:rPr>
              <a:t>G</a:t>
            </a:r>
            <a:r>
              <a:rPr lang="en-US" altLang="zh-CN" baseline="30000" dirty="0" smtClean="0">
                <a:sym typeface="Calibri" pitchFamily="34" charset="0"/>
              </a:rPr>
              <a:t>+</a:t>
            </a:r>
            <a:r>
              <a:rPr lang="zh-CN" altLang="en-US" dirty="0" smtClean="0">
                <a:sym typeface="Calibri" pitchFamily="34" charset="0"/>
              </a:rPr>
              <a:t>。</a:t>
            </a:r>
          </a:p>
          <a:p>
            <a:endParaRPr lang="zh-CN" altLang="en-US" dirty="0" smtClean="0">
              <a:sym typeface="Calibri" pitchFamily="34" charset="0"/>
            </a:endParaRPr>
          </a:p>
        </p:txBody>
      </p:sp>
      <p:sp>
        <p:nvSpPr>
          <p:cNvPr id="111621" name="Text Box 4"/>
          <p:cNvSpPr>
            <a:spLocks noChangeArrowheads="1"/>
          </p:cNvSpPr>
          <p:nvPr/>
        </p:nvSpPr>
        <p:spPr bwMode="auto">
          <a:xfrm>
            <a:off x="1475657" y="2975917"/>
            <a:ext cx="7056437" cy="1173163"/>
          </a:xfrm>
          <a:prstGeom prst="rect">
            <a:avLst/>
          </a:prstGeom>
          <a:gradFill rotWithShape="0">
            <a:gsLst>
              <a:gs pos="0">
                <a:srgbClr val="99CC00"/>
              </a:gs>
              <a:gs pos="100000">
                <a:srgbClr val="DDEEAB"/>
              </a:gs>
            </a:gsLst>
            <a:lin ang="5400000" scaled="1"/>
          </a:gradFill>
          <a:ln w="9525">
            <a:solidFill>
              <a:srgbClr val="000000"/>
            </a:solidFill>
            <a:miter lim="800000"/>
            <a:headEnd/>
            <a:tailEnd/>
          </a:ln>
        </p:spPr>
        <p:txBody>
          <a:bodyPr lIns="90000" tIns="262800" rIns="90000" bIns="46800">
            <a:spAutoFit/>
          </a:bodyPr>
          <a:lstStyle/>
          <a:p>
            <a:pPr>
              <a:spcBef>
                <a:spcPct val="50000"/>
              </a:spcBef>
              <a:buClr>
                <a:schemeClr val="accent1"/>
              </a:buClr>
              <a:buSzPct val="90000"/>
              <a:buFont typeface="Monotype Sorts" pitchFamily="2" charset="2"/>
              <a:buNone/>
            </a:pPr>
            <a:r>
              <a:rPr lang="zh-CN" altLang="en-US" sz="2800" b="1" dirty="0">
                <a:solidFill>
                  <a:srgbClr val="000000"/>
                </a:solidFill>
                <a:latin typeface="Times New Roman" pitchFamily="18" charset="0"/>
                <a:sym typeface="Times New Roman" pitchFamily="18" charset="0"/>
              </a:rPr>
              <a:t>引理</a:t>
            </a:r>
            <a:r>
              <a:rPr lang="en-US" altLang="zh-CN" sz="2800" b="1" dirty="0">
                <a:solidFill>
                  <a:srgbClr val="000000"/>
                </a:solidFill>
                <a:latin typeface="+mn-lt"/>
                <a:sym typeface="Times New Roman" pitchFamily="18" charset="0"/>
              </a:rPr>
              <a:t>6.3</a:t>
            </a:r>
            <a:r>
              <a:rPr lang="zh-CN" altLang="en-US" sz="2800" b="1" dirty="0">
                <a:solidFill>
                  <a:srgbClr val="000000"/>
                </a:solidFill>
                <a:latin typeface="Times New Roman" pitchFamily="18" charset="0"/>
                <a:sym typeface="Times New Roman" pitchFamily="18" charset="0"/>
              </a:rPr>
              <a:t>给出了判断两个函数依赖集等价的可行算法</a:t>
            </a:r>
            <a:endParaRPr lang="zh-CN" altLang="en-US" sz="2800" dirty="0">
              <a:solidFill>
                <a:srgbClr val="000000"/>
              </a:solidFill>
              <a:latin typeface="Times New Roman" pitchFamily="18" charset="0"/>
              <a:ea typeface="黑体" pitchFamily="49" charset="-122"/>
              <a:sym typeface="Times New Roman" pitchFamily="18" charset="0"/>
            </a:endParaRPr>
          </a:p>
        </p:txBody>
      </p:sp>
      <p:sp>
        <p:nvSpPr>
          <p:cNvPr id="111622" name="Text Box 5"/>
          <p:cNvSpPr>
            <a:spLocks noChangeArrowheads="1"/>
          </p:cNvSpPr>
          <p:nvPr/>
        </p:nvSpPr>
        <p:spPr bwMode="auto">
          <a:xfrm>
            <a:off x="1475656" y="4758532"/>
            <a:ext cx="7056438" cy="1622425"/>
          </a:xfrm>
          <a:prstGeom prst="rect">
            <a:avLst/>
          </a:prstGeom>
          <a:gradFill rotWithShape="0">
            <a:gsLst>
              <a:gs pos="0">
                <a:srgbClr val="99CC00"/>
              </a:gs>
              <a:gs pos="100000">
                <a:srgbClr val="E3F2BA"/>
              </a:gs>
            </a:gsLst>
            <a:lin ang="5400000" scaled="1"/>
          </a:gradFill>
          <a:ln w="9525">
            <a:solidFill>
              <a:srgbClr val="000000"/>
            </a:solidFill>
            <a:miter lim="800000"/>
            <a:headEnd/>
            <a:tailEnd/>
          </a:ln>
        </p:spPr>
        <p:txBody>
          <a:bodyPr lIns="90000" tIns="262800" rIns="90000" bIns="46800">
            <a:spAutoFit/>
          </a:bodyPr>
          <a:lstStyle/>
          <a:p>
            <a:pPr>
              <a:buClr>
                <a:schemeClr val="accent1"/>
              </a:buClr>
              <a:buSzPct val="90000"/>
              <a:buFont typeface="Monotype Sorts" pitchFamily="2" charset="2"/>
              <a:buNone/>
            </a:pPr>
            <a:r>
              <a:rPr lang="zh-CN" altLang="en-US" sz="2800" b="1" dirty="0">
                <a:solidFill>
                  <a:schemeClr val="accent2"/>
                </a:solidFill>
                <a:latin typeface="+mn-lt"/>
                <a:sym typeface="Times New Roman" pitchFamily="18" charset="0"/>
              </a:rPr>
              <a:t>如何判定</a:t>
            </a:r>
            <a:r>
              <a:rPr lang="en-US" altLang="zh-CN" sz="2800" b="1" i="1" dirty="0">
                <a:solidFill>
                  <a:schemeClr val="accent2"/>
                </a:solidFill>
                <a:latin typeface="+mn-lt"/>
                <a:sym typeface="Times New Roman" pitchFamily="18" charset="0"/>
              </a:rPr>
              <a:t>F</a:t>
            </a:r>
            <a:r>
              <a:rPr lang="en-US" altLang="zh-CN" sz="2800" b="1" dirty="0">
                <a:solidFill>
                  <a:schemeClr val="accent2"/>
                </a:solidFill>
                <a:latin typeface="+mn-lt"/>
                <a:sym typeface="Times New Roman" pitchFamily="18" charset="0"/>
              </a:rPr>
              <a:t> </a:t>
            </a:r>
            <a:r>
              <a:rPr lang="en-US" altLang="zh-CN" sz="2800" dirty="0">
                <a:solidFill>
                  <a:schemeClr val="accent2"/>
                </a:solidFill>
                <a:latin typeface="+mn-lt"/>
                <a:sym typeface="Symbol" pitchFamily="18" charset="2"/>
              </a:rPr>
              <a:t></a:t>
            </a:r>
            <a:r>
              <a:rPr lang="en-US" altLang="zh-CN" sz="2800" b="1" i="1" dirty="0" smtClean="0">
                <a:solidFill>
                  <a:schemeClr val="accent2"/>
                </a:solidFill>
                <a:latin typeface="+mn-lt"/>
                <a:sym typeface="Times New Roman" pitchFamily="18" charset="0"/>
              </a:rPr>
              <a:t>G</a:t>
            </a:r>
            <a:r>
              <a:rPr lang="en-US" altLang="zh-CN" sz="2800" b="1" baseline="50000" dirty="0" smtClean="0">
                <a:solidFill>
                  <a:schemeClr val="accent2"/>
                </a:solidFill>
                <a:latin typeface="+mn-lt"/>
                <a:sym typeface="Times New Roman" pitchFamily="18" charset="0"/>
              </a:rPr>
              <a:t>+</a:t>
            </a:r>
            <a:r>
              <a:rPr lang="zh-CN" altLang="en-US" sz="2800" b="1" dirty="0">
                <a:solidFill>
                  <a:schemeClr val="accent2"/>
                </a:solidFill>
                <a:latin typeface="+mn-lt"/>
                <a:sym typeface="Times New Roman" pitchFamily="18" charset="0"/>
              </a:rPr>
              <a:t>？</a:t>
            </a:r>
            <a:endParaRPr lang="zh-CN" altLang="en-US" sz="3200" b="1" dirty="0">
              <a:solidFill>
                <a:schemeClr val="accent2"/>
              </a:solidFill>
              <a:latin typeface="+mn-lt"/>
              <a:sym typeface="Times New Roman" pitchFamily="18" charset="0"/>
            </a:endParaRPr>
          </a:p>
          <a:p>
            <a:pPr>
              <a:buClr>
                <a:schemeClr val="accent1"/>
              </a:buClr>
              <a:buSzPct val="90000"/>
              <a:buFont typeface="Monotype Sorts" pitchFamily="2" charset="2"/>
              <a:buNone/>
            </a:pPr>
            <a:r>
              <a:rPr lang="zh-CN" altLang="en-US" sz="2800" b="1" dirty="0" smtClean="0">
                <a:solidFill>
                  <a:srgbClr val="000000"/>
                </a:solidFill>
                <a:latin typeface="+mn-lt"/>
                <a:sym typeface="Times New Roman" pitchFamily="18" charset="0"/>
              </a:rPr>
              <a:t>只需逐一</a:t>
            </a:r>
            <a:r>
              <a:rPr lang="zh-CN" altLang="en-US" sz="2800" b="1" dirty="0">
                <a:solidFill>
                  <a:srgbClr val="000000"/>
                </a:solidFill>
                <a:latin typeface="+mn-lt"/>
                <a:sym typeface="Times New Roman" pitchFamily="18" charset="0"/>
              </a:rPr>
              <a:t>对</a:t>
            </a:r>
            <a:r>
              <a:rPr lang="en-US" altLang="zh-CN" sz="2800" b="1" i="1" dirty="0">
                <a:solidFill>
                  <a:srgbClr val="000000"/>
                </a:solidFill>
                <a:latin typeface="+mn-lt"/>
                <a:sym typeface="Times New Roman" pitchFamily="18" charset="0"/>
              </a:rPr>
              <a:t>F</a:t>
            </a:r>
            <a:r>
              <a:rPr lang="zh-CN" altLang="en-US" sz="2800" b="1" dirty="0">
                <a:solidFill>
                  <a:srgbClr val="000000"/>
                </a:solidFill>
                <a:latin typeface="+mn-lt"/>
                <a:sym typeface="Times New Roman" pitchFamily="18" charset="0"/>
              </a:rPr>
              <a:t>中的函数依赖</a:t>
            </a:r>
            <a:r>
              <a:rPr lang="en-US" altLang="zh-CN" sz="2800" b="1" i="1" dirty="0">
                <a:solidFill>
                  <a:srgbClr val="000000"/>
                </a:solidFill>
                <a:latin typeface="+mn-lt"/>
                <a:sym typeface="Times New Roman" pitchFamily="18" charset="0"/>
              </a:rPr>
              <a:t>X</a:t>
            </a:r>
            <a:r>
              <a:rPr lang="en-US" altLang="zh-CN" sz="2800" b="1" dirty="0">
                <a:solidFill>
                  <a:srgbClr val="000000"/>
                </a:solidFill>
                <a:latin typeface="+mn-lt"/>
                <a:sym typeface="Times New Roman" pitchFamily="18" charset="0"/>
              </a:rPr>
              <a:t>→</a:t>
            </a:r>
            <a:r>
              <a:rPr lang="en-US" altLang="zh-CN" sz="2800" b="1" i="1" dirty="0" smtClean="0">
                <a:solidFill>
                  <a:srgbClr val="000000"/>
                </a:solidFill>
                <a:latin typeface="+mn-lt"/>
                <a:sym typeface="Times New Roman" pitchFamily="18" charset="0"/>
              </a:rPr>
              <a:t>Y</a:t>
            </a:r>
            <a:r>
              <a:rPr lang="zh-CN" altLang="en-US" sz="2800" b="1" dirty="0" smtClean="0">
                <a:solidFill>
                  <a:srgbClr val="000000"/>
                </a:solidFill>
                <a:latin typeface="+mn-lt"/>
                <a:sym typeface="Times New Roman" pitchFamily="18" charset="0"/>
              </a:rPr>
              <a:t>考察</a:t>
            </a:r>
            <a:r>
              <a:rPr lang="zh-CN" altLang="en-US" sz="2800" b="1" i="1" dirty="0" smtClean="0">
                <a:solidFill>
                  <a:srgbClr val="000000"/>
                </a:solidFill>
                <a:latin typeface="+mn-lt"/>
                <a:sym typeface="Times New Roman" pitchFamily="18" charset="0"/>
              </a:rPr>
              <a:t> </a:t>
            </a:r>
            <a:r>
              <a:rPr lang="en-US" altLang="zh-CN" sz="2800" b="1" i="1" dirty="0">
                <a:solidFill>
                  <a:srgbClr val="000000"/>
                </a:solidFill>
                <a:latin typeface="+mn-lt"/>
                <a:sym typeface="Times New Roman" pitchFamily="18" charset="0"/>
              </a:rPr>
              <a:t>Y</a:t>
            </a:r>
            <a:r>
              <a:rPr lang="en-US" altLang="zh-CN" sz="2800" b="1" dirty="0">
                <a:solidFill>
                  <a:srgbClr val="000000"/>
                </a:solidFill>
                <a:latin typeface="+mn-lt"/>
                <a:sym typeface="Times New Roman" pitchFamily="18" charset="0"/>
              </a:rPr>
              <a:t> </a:t>
            </a:r>
            <a:r>
              <a:rPr lang="zh-CN" altLang="en-US" sz="2800" b="1" dirty="0">
                <a:solidFill>
                  <a:srgbClr val="000000"/>
                </a:solidFill>
                <a:latin typeface="+mn-lt"/>
                <a:sym typeface="Times New Roman" pitchFamily="18" charset="0"/>
              </a:rPr>
              <a:t>是否属于</a:t>
            </a:r>
            <a:r>
              <a:rPr lang="en-US" altLang="zh-CN" sz="2800" b="1" i="1" dirty="0">
                <a:solidFill>
                  <a:srgbClr val="000000"/>
                </a:solidFill>
                <a:latin typeface="+mn-lt"/>
                <a:sym typeface="Times New Roman" pitchFamily="18" charset="0"/>
              </a:rPr>
              <a:t>X</a:t>
            </a:r>
            <a:r>
              <a:rPr lang="en-US" altLang="zh-CN" sz="2800" b="1" baseline="-12000" dirty="0">
                <a:solidFill>
                  <a:srgbClr val="000000"/>
                </a:solidFill>
                <a:latin typeface="+mn-lt"/>
                <a:sym typeface="Times New Roman" pitchFamily="18" charset="0"/>
              </a:rPr>
              <a:t>G</a:t>
            </a:r>
            <a:r>
              <a:rPr lang="en-US" altLang="zh-CN" sz="2800" b="1" baseline="-4000" dirty="0">
                <a:solidFill>
                  <a:srgbClr val="000000"/>
                </a:solidFill>
                <a:latin typeface="+mn-lt"/>
                <a:sym typeface="Times New Roman" pitchFamily="18" charset="0"/>
              </a:rPr>
              <a:t>+</a:t>
            </a:r>
            <a:r>
              <a:rPr lang="en-US" altLang="zh-CN" sz="2800" b="1" baseline="50000" dirty="0">
                <a:solidFill>
                  <a:srgbClr val="000000"/>
                </a:solidFill>
                <a:latin typeface="+mn-lt"/>
                <a:sym typeface="Times New Roman" pitchFamily="18" charset="0"/>
              </a:rPr>
              <a:t>+</a:t>
            </a:r>
            <a:r>
              <a:rPr lang="en-US" altLang="zh-CN" sz="2800" b="1" dirty="0">
                <a:solidFill>
                  <a:srgbClr val="000000"/>
                </a:solidFill>
                <a:latin typeface="+mn-lt"/>
                <a:sym typeface="Times New Roman" pitchFamily="18" charset="0"/>
              </a:rPr>
              <a:t> </a:t>
            </a:r>
            <a:endParaRPr lang="en-US" altLang="zh-CN" sz="2800" b="1" dirty="0">
              <a:solidFill>
                <a:srgbClr val="000000"/>
              </a:solidFill>
              <a:latin typeface="+mn-lt"/>
              <a:ea typeface="黑体" pitchFamily="49" charset="-122"/>
              <a:sym typeface="Times New Roman" pitchFamily="18" charset="0"/>
            </a:endParaRPr>
          </a:p>
        </p:txBody>
      </p:sp>
      <p:sp>
        <p:nvSpPr>
          <p:cNvPr id="11162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1621"/>
                                        </p:tgtEl>
                                        <p:attrNameLst>
                                          <p:attrName>style.visibility</p:attrName>
                                        </p:attrNameLst>
                                      </p:cBhvr>
                                      <p:to>
                                        <p:strVal val="visible"/>
                                      </p:to>
                                    </p:set>
                                    <p:animEffect>
                                      <p:cBhvr>
                                        <p:cTn id="7" dur="1000"/>
                                        <p:tgtEl>
                                          <p:spTgt spid="1116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1622"/>
                                        </p:tgtEl>
                                        <p:attrNameLst>
                                          <p:attrName>style.visibility</p:attrName>
                                        </p:attrNameLst>
                                      </p:cBhvr>
                                      <p:to>
                                        <p:strVal val="visible"/>
                                      </p:to>
                                    </p:set>
                                    <p:animEffect>
                                      <p:cBhvr>
                                        <p:cTn id="12" dur="1000"/>
                                        <p:tgtEl>
                                          <p:spTgt spid="111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bldLvl="0" animBg="1" autoUpdateAnimBg="0"/>
      <p:bldP spid="11162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33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3316"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3317" name="Rectangle 3"/>
          <p:cNvSpPr>
            <a:spLocks noGrp="1" noChangeArrowheads="1"/>
          </p:cNvSpPr>
          <p:nvPr>
            <p:ph idx="1"/>
          </p:nvPr>
        </p:nvSpPr>
        <p:spPr>
          <a:xfrm>
            <a:off x="323528" y="1052736"/>
            <a:ext cx="8640960" cy="5599112"/>
          </a:xfrm>
        </p:spPr>
        <p:txBody>
          <a:bodyPr/>
          <a:lstStyle/>
          <a:p>
            <a:pPr marL="742950" lvl="1" indent="-285750" algn="l">
              <a:lnSpc>
                <a:spcPct val="150000"/>
              </a:lnSpc>
              <a:buFont typeface="Wingdings" pitchFamily="2" charset="2"/>
              <a:buChar char="n"/>
            </a:pPr>
            <a:r>
              <a:rPr lang="zh-CN" altLang="en-US" dirty="0" smtClean="0">
                <a:sym typeface="Calibri" pitchFamily="34" charset="0"/>
              </a:rPr>
              <a:t>假设学校教务的数据库模式用一个单一的关系模式</a:t>
            </a:r>
            <a:r>
              <a:rPr lang="en-US" altLang="zh-CN" dirty="0" smtClean="0">
                <a:sym typeface="Calibri" pitchFamily="34" charset="0"/>
              </a:rPr>
              <a:t>Student</a:t>
            </a:r>
            <a:r>
              <a:rPr lang="zh-CN" altLang="en-US" dirty="0" smtClean="0">
                <a:sym typeface="Calibri" pitchFamily="34" charset="0"/>
              </a:rPr>
              <a:t>来表示，则该关系模式的属性集合为：</a:t>
            </a:r>
            <a:endParaRPr lang="en-US" dirty="0" smtClean="0">
              <a:sym typeface="Calibri" pitchFamily="34" charset="0"/>
            </a:endParaRPr>
          </a:p>
          <a:p>
            <a:pPr marL="742950" lvl="1" indent="-285750" algn="l">
              <a:lnSpc>
                <a:spcPct val="150000"/>
              </a:lnSpc>
            </a:pPr>
            <a:r>
              <a:rPr lang="zh-CN" altLang="en-US" dirty="0" smtClean="0">
                <a:sym typeface="Calibri" pitchFamily="34" charset="0"/>
              </a:rPr>
              <a:t>   </a:t>
            </a:r>
            <a:r>
              <a:rPr lang="en-US" dirty="0" smtClean="0">
                <a:sym typeface="Calibri" pitchFamily="34" charset="0"/>
              </a:rPr>
              <a:t> </a:t>
            </a:r>
            <a:r>
              <a:rPr lang="en-US" altLang="zh-CN" dirty="0" smtClean="0">
                <a:sym typeface="Calibri" pitchFamily="34" charset="0"/>
              </a:rPr>
              <a:t>U </a:t>
            </a:r>
            <a:r>
              <a:rPr lang="zh-CN" altLang="en-US"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Mname</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现实世界的已知事实（语义）：</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一个系有若干学生， 但一个学生只属于一个系；</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一个系只有一名（正职）负责人；</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一个学生可以选修多门课程，每门课程有若干学生选修；</a:t>
            </a:r>
          </a:p>
          <a:p>
            <a:pPr marL="1143000" lvl="2" indent="-228600" algn="l">
              <a:lnSpc>
                <a:spcPct val="150000"/>
              </a:lnSpc>
              <a:buFont typeface="Wingdings" pitchFamily="2" charset="2"/>
              <a:buChar char="l"/>
            </a:pPr>
            <a:r>
              <a:rPr lang="zh-CN" altLang="en-US" dirty="0" smtClean="0">
                <a:latin typeface="宋体" pitchFamily="2" charset="-122"/>
                <a:sym typeface="宋体" pitchFamily="2" charset="-122"/>
              </a:rPr>
              <a:t>每个学生学习每一门课程有一个成绩。   </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36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3668" name="Rectangle 3"/>
          <p:cNvSpPr>
            <a:spLocks noGrp="1" noChangeArrowheads="1"/>
          </p:cNvSpPr>
          <p:nvPr>
            <p:ph idx="4294967295"/>
          </p:nvPr>
        </p:nvSpPr>
        <p:spPr>
          <a:xfrm>
            <a:off x="457200" y="981075"/>
            <a:ext cx="8229600" cy="4854575"/>
          </a:xfrm>
        </p:spPr>
        <p:txBody>
          <a:bodyPr/>
          <a:lstStyle/>
          <a:p>
            <a:pPr>
              <a:lnSpc>
                <a:spcPct val="120000"/>
              </a:lnSpc>
            </a:pPr>
            <a:r>
              <a:rPr lang="zh-CN" altLang="en-US" dirty="0" smtClean="0">
                <a:sym typeface="Calibri" pitchFamily="34" charset="0"/>
              </a:rPr>
              <a:t>定义</a:t>
            </a:r>
            <a:r>
              <a:rPr lang="en-US" altLang="zh-CN" dirty="0" smtClean="0">
                <a:sym typeface="Calibri" pitchFamily="34" charset="0"/>
              </a:rPr>
              <a:t>6.15  </a:t>
            </a:r>
            <a:r>
              <a:rPr lang="zh-CN" altLang="en-US" dirty="0" smtClean="0">
                <a:sym typeface="Calibri" pitchFamily="34" charset="0"/>
              </a:rPr>
              <a:t>如果函数依赖集</a:t>
            </a:r>
            <a:r>
              <a:rPr lang="en-US" altLang="zh-CN" i="1" dirty="0" smtClean="0">
                <a:sym typeface="Calibri" pitchFamily="34" charset="0"/>
              </a:rPr>
              <a:t>F</a:t>
            </a:r>
            <a:r>
              <a:rPr lang="zh-CN" altLang="en-US" dirty="0" smtClean="0">
                <a:sym typeface="Calibri" pitchFamily="34" charset="0"/>
              </a:rPr>
              <a:t>满足下列条件，则称</a:t>
            </a:r>
            <a:r>
              <a:rPr lang="en-US" altLang="zh-CN" i="1" dirty="0" smtClean="0">
                <a:sym typeface="Calibri" pitchFamily="34" charset="0"/>
              </a:rPr>
              <a:t>F</a:t>
            </a:r>
            <a:r>
              <a:rPr lang="zh-CN" altLang="en-US" dirty="0" smtClean="0">
                <a:sym typeface="Calibri" pitchFamily="34" charset="0"/>
              </a:rPr>
              <a:t>为一个极小函数依赖集，亦称为最小依赖集或最小覆盖。</a:t>
            </a:r>
          </a:p>
          <a:p>
            <a:pPr marL="457200" lvl="1" indent="0">
              <a:lnSpc>
                <a:spcPct val="120000"/>
              </a:lnSpc>
              <a:buFont typeface="Wingdings" pitchFamily="2" charset="2"/>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中任一函数依赖的右部仅含有一个属性。</a:t>
            </a:r>
          </a:p>
          <a:p>
            <a:pPr marL="457200" lvl="1" indent="0">
              <a:lnSpc>
                <a:spcPct val="12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r>
              <a:rPr lang="en-US" altLang="zh-CN" i="1" dirty="0" smtClean="0">
                <a:sym typeface="Calibri" pitchFamily="34" charset="0"/>
              </a:rPr>
              <a:t> </a:t>
            </a:r>
            <a:r>
              <a:rPr lang="zh-CN" altLang="en-US" dirty="0" smtClean="0">
                <a:sym typeface="Calibri" pitchFamily="34" charset="0"/>
              </a:rPr>
              <a:t>使得</a:t>
            </a:r>
            <a:r>
              <a:rPr lang="en-US" altLang="zh-CN" i="1" dirty="0" smtClean="0">
                <a:sym typeface="Calibri" pitchFamily="34" charset="0"/>
              </a:rPr>
              <a:t>F</a:t>
            </a:r>
            <a:r>
              <a:rPr lang="zh-CN" altLang="en-US" dirty="0" smtClean="0">
                <a:sym typeface="Calibri" pitchFamily="34" charset="0"/>
              </a:rPr>
              <a:t>与</a:t>
            </a:r>
          </a:p>
          <a:p>
            <a:pPr marL="457200" lvl="1" indent="0">
              <a:lnSpc>
                <a:spcPct val="12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等价。</a:t>
            </a:r>
          </a:p>
          <a:p>
            <a:pPr marL="457200" lvl="1" indent="0">
              <a:lnSpc>
                <a:spcPct val="120000"/>
              </a:lnSpc>
              <a:buFont typeface="Wingdings" pitchFamily="2" charset="2"/>
              <a:buNone/>
            </a:pPr>
            <a:r>
              <a:rPr lang="zh-CN" altLang="en-US" dirty="0" smtClean="0">
                <a:sym typeface="Calibri" pitchFamily="34" charset="0"/>
              </a:rPr>
              <a:t> （</a:t>
            </a:r>
            <a:r>
              <a:rPr lang="en-US" altLang="zh-CN" dirty="0" smtClean="0">
                <a:sym typeface="Calibri" pitchFamily="34" charset="0"/>
              </a:rPr>
              <a:t>3</a:t>
            </a:r>
            <a:r>
              <a:rPr lang="zh-CN" altLang="en-US" dirty="0" smtClean="0">
                <a:sym typeface="Calibri" pitchFamily="34" charset="0"/>
              </a:rPr>
              <a:t>）</a:t>
            </a:r>
            <a:r>
              <a:rPr lang="en-US" altLang="zh-CN" i="1" dirty="0" smtClean="0">
                <a:sym typeface="Calibri" pitchFamily="34" charset="0"/>
              </a:rPr>
              <a:t>F</a:t>
            </a:r>
            <a:r>
              <a:rPr lang="zh-CN" altLang="en-US" dirty="0" smtClean="0">
                <a:sym typeface="Calibri" pitchFamily="34" charset="0"/>
              </a:rPr>
              <a:t>中不存在这样的函数依赖</a:t>
            </a:r>
            <a:r>
              <a:rPr lang="en-US" altLang="zh-CN" i="1" dirty="0" smtClean="0">
                <a:sym typeface="Calibri" pitchFamily="34" charset="0"/>
              </a:rPr>
              <a:t>X</a:t>
            </a:r>
            <a:r>
              <a:rPr lang="en-US" altLang="zh-CN" dirty="0" smtClean="0">
                <a:sym typeface="Calibri" pitchFamily="34" charset="0"/>
              </a:rPr>
              <a:t>→A</a:t>
            </a:r>
            <a:r>
              <a:rPr lang="zh-CN" altLang="en-US"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有真</a:t>
            </a:r>
          </a:p>
          <a:p>
            <a:pPr marL="457200" lvl="1" indent="0">
              <a:lnSpc>
                <a:spcPct val="120000"/>
              </a:lnSpc>
              <a:buFont typeface="Wingdings" pitchFamily="2" charset="2"/>
              <a:buNone/>
            </a:pPr>
            <a:r>
              <a:rPr lang="zh-CN" altLang="en-US" dirty="0" smtClean="0">
                <a:sym typeface="Calibri" pitchFamily="34" charset="0"/>
              </a:rPr>
              <a:t>         子集</a:t>
            </a:r>
            <a:r>
              <a:rPr lang="en-US" altLang="zh-CN" i="1" dirty="0" smtClean="0">
                <a:sym typeface="Calibri" pitchFamily="34" charset="0"/>
              </a:rPr>
              <a:t>Z</a:t>
            </a:r>
            <a:r>
              <a:rPr lang="zh-CN" altLang="en-US" dirty="0" smtClean="0">
                <a:sym typeface="Calibri" pitchFamily="34" charset="0"/>
              </a:rPr>
              <a:t>使得</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F</a:t>
            </a:r>
            <a:r>
              <a:rPr lang="zh-CN" altLang="en-US" dirty="0" smtClean="0">
                <a:sym typeface="Calibri" pitchFamily="34" charset="0"/>
              </a:rPr>
              <a:t>等价。 </a:t>
            </a:r>
            <a:endParaRPr lang="zh-CN" altLang="en-US" dirty="0" smtClean="0"/>
          </a:p>
        </p:txBody>
      </p:sp>
      <p:sp>
        <p:nvSpPr>
          <p:cNvPr id="113669" name="AutoShape 6"/>
          <p:cNvSpPr>
            <a:spLocks noChangeArrowheads="1"/>
          </p:cNvSpPr>
          <p:nvPr/>
        </p:nvSpPr>
        <p:spPr bwMode="auto">
          <a:xfrm>
            <a:off x="3203575" y="1556792"/>
            <a:ext cx="3168650" cy="1296988"/>
          </a:xfrm>
          <a:prstGeom prst="wedgeRoundRectCallout">
            <a:avLst>
              <a:gd name="adj1" fmla="val -383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mn-lt"/>
                <a:sym typeface="Times New Roman" pitchFamily="18" charset="0"/>
              </a:rPr>
              <a:t>即</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中的函数依赖均不能由</a:t>
            </a: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中其他函数依赖导出</a:t>
            </a: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0" name="AutoShape 7"/>
          <p:cNvSpPr>
            <a:spLocks noChangeArrowheads="1"/>
          </p:cNvSpPr>
          <p:nvPr/>
        </p:nvSpPr>
        <p:spPr bwMode="auto">
          <a:xfrm>
            <a:off x="5580112" y="3140968"/>
            <a:ext cx="3311525" cy="1296988"/>
          </a:xfrm>
          <a:prstGeom prst="wedgeRoundRectCallout">
            <a:avLst>
              <a:gd name="adj1" fmla="val -38833"/>
              <a:gd name="adj2" fmla="val 79977"/>
              <a:gd name="adj3" fmla="val 16667"/>
            </a:avLst>
          </a:prstGeom>
          <a:gradFill rotWithShape="1">
            <a:gsLst>
              <a:gs pos="0">
                <a:srgbClr val="A3C2FF"/>
              </a:gs>
              <a:gs pos="34998">
                <a:srgbClr val="BDD5FF"/>
              </a:gs>
              <a:gs pos="100000">
                <a:srgbClr val="E5EEFF"/>
              </a:gs>
            </a:gsLst>
            <a:lin ang="5400000" scaled="1"/>
          </a:gradFill>
          <a:ln w="9525">
            <a:solidFill>
              <a:schemeClr val="accent2"/>
            </a:solidFill>
            <a:miter lim="800000"/>
            <a:headEnd/>
            <a:tailEnd/>
          </a:ln>
        </p:spPr>
        <p:txBody>
          <a:bodyPr lIns="90000" tIns="442800" rIns="90000" bIns="46800" anchor="ctr"/>
          <a:lstStyle/>
          <a:p>
            <a:pPr algn="ctr">
              <a:buClr>
                <a:schemeClr val="accent1"/>
              </a:buClr>
              <a:buSzPct val="90000"/>
              <a:buFont typeface="Monotype Sorts" pitchFamily="2" charset="2"/>
              <a:buNone/>
            </a:pPr>
            <a:r>
              <a:rPr lang="en-US" altLang="zh-CN" sz="2400" b="1" i="1" dirty="0">
                <a:solidFill>
                  <a:srgbClr val="000000"/>
                </a:solidFill>
                <a:latin typeface="+mn-lt"/>
                <a:sym typeface="Times New Roman" pitchFamily="18" charset="0"/>
              </a:rPr>
              <a:t>F</a:t>
            </a:r>
            <a:r>
              <a:rPr lang="zh-CN" altLang="en-US" sz="2400" b="1" dirty="0">
                <a:solidFill>
                  <a:srgbClr val="000000"/>
                </a:solidFill>
                <a:latin typeface="+mn-lt"/>
                <a:sym typeface="Times New Roman" pitchFamily="18" charset="0"/>
              </a:rPr>
              <a:t>中各函数依赖左部均为最小属性</a:t>
            </a:r>
            <a:r>
              <a:rPr lang="zh-CN" altLang="en-US" sz="2400" b="1" dirty="0" smtClean="0">
                <a:solidFill>
                  <a:srgbClr val="000000"/>
                </a:solidFill>
                <a:latin typeface="+mn-lt"/>
                <a:sym typeface="Times New Roman" pitchFamily="18" charset="0"/>
              </a:rPr>
              <a:t>集</a:t>
            </a:r>
            <a:r>
              <a:rPr lang="zh-CN" altLang="en-US" sz="2400" b="1" dirty="0">
                <a:solidFill>
                  <a:srgbClr val="000000"/>
                </a:solidFill>
                <a:latin typeface="+mn-lt"/>
                <a:sym typeface="Times New Roman" pitchFamily="18" charset="0"/>
              </a:rPr>
              <a:t>（</a:t>
            </a:r>
            <a:r>
              <a:rPr lang="zh-CN" altLang="en-US" sz="2400" b="1" dirty="0" smtClean="0">
                <a:solidFill>
                  <a:srgbClr val="000000"/>
                </a:solidFill>
                <a:latin typeface="+mn-lt"/>
                <a:sym typeface="Times New Roman" pitchFamily="18" charset="0"/>
              </a:rPr>
              <a:t>不</a:t>
            </a:r>
            <a:r>
              <a:rPr lang="zh-CN" altLang="en-US" sz="2400" b="1" dirty="0">
                <a:solidFill>
                  <a:srgbClr val="000000"/>
                </a:solidFill>
                <a:latin typeface="+mn-lt"/>
                <a:sym typeface="Times New Roman" pitchFamily="18" charset="0"/>
              </a:rPr>
              <a:t>存在冗余</a:t>
            </a:r>
            <a:r>
              <a:rPr lang="zh-CN" altLang="en-US" sz="2400" b="1" dirty="0" smtClean="0">
                <a:solidFill>
                  <a:srgbClr val="000000"/>
                </a:solidFill>
                <a:latin typeface="+mn-lt"/>
                <a:sym typeface="Times New Roman" pitchFamily="18" charset="0"/>
              </a:rPr>
              <a:t>属性）</a:t>
            </a:r>
            <a:endParaRPr lang="zh-CN" altLang="en-US" sz="2400" b="1" dirty="0">
              <a:solidFill>
                <a:srgbClr val="000000"/>
              </a:solidFill>
              <a:latin typeface="+mn-lt"/>
              <a:sym typeface="Times New Roman" pitchFamily="18" charset="0"/>
            </a:endParaRPr>
          </a:p>
          <a:p>
            <a:pPr algn="ctr">
              <a:buClr>
                <a:schemeClr val="accent1"/>
              </a:buClr>
              <a:buSzPct val="90000"/>
              <a:buFont typeface="Monotype Sorts" pitchFamily="2" charset="2"/>
              <a:buNone/>
            </a:pPr>
            <a:endParaRPr lang="zh-CN" altLang="en-US" sz="2400" b="1" dirty="0">
              <a:solidFill>
                <a:srgbClr val="000000"/>
              </a:solidFill>
              <a:latin typeface="+mn-lt"/>
              <a:sym typeface="Times New Roman" pitchFamily="18" charset="0"/>
            </a:endParaRPr>
          </a:p>
        </p:txBody>
      </p:sp>
      <p:sp>
        <p:nvSpPr>
          <p:cNvPr id="113671"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iterate type="lt">
                                    <p:tmAbs val="0"/>
                                  </p:iterate>
                                  <p:childTnLst>
                                    <p:set>
                                      <p:cBhvr>
                                        <p:cTn id="6" dur="1" fill="hold">
                                          <p:stCondLst>
                                            <p:cond delay="0"/>
                                          </p:stCondLst>
                                        </p:cTn>
                                        <p:tgtEl>
                                          <p:spTgt spid="113669"/>
                                        </p:tgtEl>
                                        <p:attrNameLst>
                                          <p:attrName>style.visibility</p:attrName>
                                        </p:attrNameLst>
                                      </p:cBhvr>
                                      <p:to>
                                        <p:strVal val="visible"/>
                                      </p:to>
                                    </p:set>
                                    <p:animEffect>
                                      <p:cBhvr>
                                        <p:cTn id="7" dur="1000"/>
                                        <p:tgtEl>
                                          <p:spTgt spid="1136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3670"/>
                                        </p:tgtEl>
                                        <p:attrNameLst>
                                          <p:attrName>style.visibility</p:attrName>
                                        </p:attrNameLst>
                                      </p:cBhvr>
                                      <p:to>
                                        <p:strVal val="visible"/>
                                      </p:to>
                                    </p:set>
                                    <p:animEffect>
                                      <p:cBhvr>
                                        <p:cTn id="12" dur="1000"/>
                                        <p:tgtEl>
                                          <p:spTgt spid="11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ldLvl="0" animBg="1" autoUpdateAnimBg="0"/>
      <p:bldP spid="113670" grpId="0" bldLvl="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46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4692" name="Rectangle 3"/>
          <p:cNvSpPr>
            <a:spLocks noGrp="1" noChangeArrowheads="1"/>
          </p:cNvSpPr>
          <p:nvPr>
            <p:ph idx="4294967295"/>
          </p:nvPr>
        </p:nvSpPr>
        <p:spPr>
          <a:xfrm>
            <a:off x="285720" y="977900"/>
            <a:ext cx="8609013" cy="5880100"/>
          </a:xfrm>
        </p:spPr>
        <p:txBody>
          <a:bodyPr/>
          <a:lstStyle/>
          <a:p>
            <a:pPr>
              <a:lnSpc>
                <a:spcPct val="110000"/>
              </a:lnSpc>
              <a:spcBef>
                <a:spcPct val="0"/>
              </a:spcBef>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6.12] </a:t>
            </a:r>
            <a:r>
              <a:rPr lang="zh-CN" altLang="en-US" dirty="0" smtClean="0">
                <a:sym typeface="Calibri" pitchFamily="34" charset="0"/>
              </a:rPr>
              <a:t>考察</a:t>
            </a:r>
            <a:r>
              <a:rPr lang="en-US" altLang="zh-CN" dirty="0" smtClean="0">
                <a:sym typeface="Calibri" pitchFamily="34" charset="0"/>
              </a:rPr>
              <a:t>6.1</a:t>
            </a:r>
            <a:r>
              <a:rPr lang="zh-CN" altLang="en-US" dirty="0" smtClean="0">
                <a:sym typeface="Calibri" pitchFamily="34" charset="0"/>
              </a:rPr>
              <a:t>节中的关系模式</a:t>
            </a:r>
            <a:r>
              <a:rPr lang="en-US" altLang="zh-CN" i="1" dirty="0" smtClean="0">
                <a:sym typeface="Calibri" pitchFamily="34" charset="0"/>
              </a:rPr>
              <a:t>S</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，其中：</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U</a:t>
            </a:r>
            <a:r>
              <a:rPr lang="en-US" altLang="zh-CN" sz="2400" dirty="0" smtClean="0">
                <a:sym typeface="Calibri" pitchFamily="34" charset="0"/>
              </a:rPr>
              <a:t>={S</a:t>
            </a:r>
            <a:r>
              <a:rPr lang="zh-CN" altLang="en-US" sz="2400" dirty="0" smtClean="0">
                <a:sym typeface="Calibri" pitchFamily="34" charset="0"/>
              </a:rPr>
              <a:t>no, </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C</a:t>
            </a:r>
            <a:r>
              <a:rPr lang="zh-CN" altLang="en-US" sz="2400" dirty="0" smtClean="0">
                <a:sym typeface="Calibri" pitchFamily="34" charset="0"/>
              </a:rPr>
              <a:t>no, </a:t>
            </a:r>
            <a:r>
              <a:rPr lang="en-US" altLang="zh-CN" sz="2400" dirty="0" smtClean="0">
                <a:sym typeface="Calibri" pitchFamily="34" charset="0"/>
              </a:rPr>
              <a:t>G</a:t>
            </a:r>
            <a:r>
              <a:rPr lang="zh-CN" altLang="en-US" sz="2400" dirty="0" smtClean="0">
                <a:sym typeface="Calibri" pitchFamily="34" charset="0"/>
              </a:rPr>
              <a:t>rade</a:t>
            </a:r>
            <a:r>
              <a:rPr lang="en-US" altLang="zh-CN" sz="2400" dirty="0" smtClean="0">
                <a:sym typeface="Calibri" pitchFamily="34" charset="0"/>
              </a:rPr>
              <a:t>}</a:t>
            </a:r>
            <a:r>
              <a:rPr lang="zh-CN" altLang="en-US" sz="2400" dirty="0" smtClean="0">
                <a:sym typeface="Calibri" pitchFamily="34" charset="0"/>
              </a:rPr>
              <a:t>，</a:t>
            </a:r>
          </a:p>
          <a:p>
            <a:pPr>
              <a:lnSpc>
                <a:spcPct val="110000"/>
              </a:lnSpc>
              <a:spcBef>
                <a:spcPct val="0"/>
              </a:spcBef>
              <a:buFont typeface="Wingdings" pitchFamily="2" charset="2"/>
              <a:buNone/>
            </a:pPr>
            <a:r>
              <a:rPr lang="en-US" altLang="zh-CN" sz="2400" dirty="0" smtClean="0">
                <a:sym typeface="Calibri" pitchFamily="34" charset="0"/>
              </a:rPr>
              <a:t>         </a:t>
            </a:r>
            <a:r>
              <a:rPr lang="en-US" altLang="zh-CN" sz="2400" i="1" dirty="0" smtClean="0">
                <a:sym typeface="Calibri" pitchFamily="34" charset="0"/>
              </a:rPr>
              <a:t>F</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a:t>
            </a:r>
            <a:r>
              <a:rPr lang="zh-CN" altLang="en-US" sz="2400" dirty="0" smtClean="0">
                <a:sym typeface="Calibri" pitchFamily="34" charset="0"/>
              </a:rPr>
              <a:t>→</a:t>
            </a:r>
            <a:r>
              <a:rPr lang="en-US" altLang="zh-CN" sz="2400" dirty="0" smtClean="0">
                <a:sym typeface="Calibri" pitchFamily="34" charset="0"/>
              </a:rPr>
              <a:t>Gr</a:t>
            </a:r>
            <a:r>
              <a:rPr lang="zh-CN" altLang="en-US" sz="2400" dirty="0" smtClean="0">
                <a:sym typeface="Calibri" pitchFamily="34" charset="0"/>
              </a:rPr>
              <a:t>ade</a:t>
            </a:r>
            <a:r>
              <a:rPr lang="en-US" altLang="zh-CN" sz="2400" dirty="0" smtClean="0">
                <a:sym typeface="Calibri" pitchFamily="34" charset="0"/>
              </a:rPr>
              <a:t>} </a:t>
            </a:r>
            <a:r>
              <a:rPr lang="zh-CN" altLang="en-US" sz="2400" dirty="0" smtClean="0">
                <a:sym typeface="Calibri" pitchFamily="34" charset="0"/>
              </a:rPr>
              <a:t>         </a:t>
            </a:r>
          </a:p>
          <a:p>
            <a:pPr>
              <a:lnSpc>
                <a:spcPct val="110000"/>
              </a:lnSpc>
              <a:spcBef>
                <a:spcPct val="0"/>
              </a:spcBef>
              <a:buFont typeface="Wingdings" pitchFamily="2" charset="2"/>
              <a:buNone/>
            </a:pPr>
            <a:r>
              <a:rPr lang="zh-CN" altLang="en-US" sz="2400" dirty="0" smtClean="0">
                <a:sym typeface="Calibri" pitchFamily="34" charset="0"/>
              </a:rPr>
              <a:t>             </a:t>
            </a:r>
            <a:r>
              <a:rPr lang="en-US" altLang="zh-CN" sz="2400" i="1" dirty="0" smtClean="0">
                <a:sym typeface="Calibri" pitchFamily="34" charset="0"/>
              </a:rPr>
              <a:t>F</a:t>
            </a:r>
            <a:r>
              <a:rPr lang="zh-CN" altLang="en-US" sz="2400" dirty="0" smtClean="0">
                <a:sym typeface="Calibri" pitchFamily="34" charset="0"/>
              </a:rPr>
              <a:t>是最小覆盖</a:t>
            </a:r>
            <a:endParaRPr lang="en-US" dirty="0" smtClean="0">
              <a:sym typeface="Calibri" pitchFamily="34" charset="0"/>
            </a:endParaRPr>
          </a:p>
          <a:p>
            <a:pPr>
              <a:lnSpc>
                <a:spcPct val="110000"/>
              </a:lnSpc>
              <a:spcBef>
                <a:spcPct val="0"/>
              </a:spcBef>
              <a:buNone/>
            </a:pPr>
            <a:r>
              <a:rPr lang="en-US" altLang="zh-CN" sz="2400"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 </a:t>
            </a:r>
            <a:r>
              <a:rPr lang="en-US" altLang="zh-CN" sz="2400" dirty="0" smtClean="0">
                <a:sym typeface="Calibri" pitchFamily="34" charset="0"/>
              </a:rPr>
              <a:t>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 </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→M</a:t>
            </a:r>
            <a:r>
              <a:rPr lang="zh-CN" altLang="en-US" sz="2400" dirty="0" smtClean="0">
                <a:sym typeface="Calibri" pitchFamily="34" charset="0"/>
              </a:rPr>
              <a:t>name,</a:t>
            </a:r>
            <a:endParaRPr lang="en-US" altLang="zh-CN" sz="2400" dirty="0" smtClean="0">
              <a:sym typeface="Calibri" pitchFamily="34" charset="0"/>
            </a:endParaRPr>
          </a:p>
          <a:p>
            <a:pPr>
              <a:lnSpc>
                <a:spcPct val="110000"/>
              </a:lnSpc>
              <a:spcBef>
                <a:spcPct val="0"/>
              </a:spcBef>
              <a:buFont typeface="Wingdings" pitchFamily="2" charset="2"/>
              <a:buNone/>
            </a:pP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C</a:t>
            </a:r>
            <a:r>
              <a:rPr lang="zh-CN" altLang="en-US" sz="2400" dirty="0" smtClean="0">
                <a:sym typeface="Calibri" pitchFamily="34" charset="0"/>
              </a:rPr>
              <a:t>no</a:t>
            </a:r>
            <a:r>
              <a:rPr lang="en-US" altLang="zh-CN" sz="2400" dirty="0" smtClean="0">
                <a:sym typeface="Calibri" pitchFamily="34" charset="0"/>
              </a:rPr>
              <a:t>)→G</a:t>
            </a:r>
            <a:r>
              <a:rPr lang="zh-CN" altLang="en-US" sz="2400" dirty="0" smtClean="0">
                <a:sym typeface="Calibri" pitchFamily="34" charset="0"/>
              </a:rPr>
              <a:t>rade, </a:t>
            </a:r>
            <a:r>
              <a:rPr lang="en-US" altLang="zh-CN" sz="2400" dirty="0" smtClean="0">
                <a:sym typeface="Calibri" pitchFamily="34" charset="0"/>
              </a:rPr>
              <a:t>(</a:t>
            </a:r>
            <a:r>
              <a:rPr lang="en-US" altLang="zh-CN" sz="2400" dirty="0" err="1" smtClean="0">
                <a:sym typeface="Calibri" pitchFamily="34" charset="0"/>
              </a:rPr>
              <a:t>Sn</a:t>
            </a:r>
            <a:r>
              <a:rPr lang="zh-CN" altLang="en-US" sz="2400" dirty="0" smtClean="0">
                <a:sym typeface="Calibri" pitchFamily="34" charset="0"/>
              </a:rPr>
              <a:t>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a:t>
            </a:r>
            <a:endParaRPr lang="en-US" altLang="zh-CN" dirty="0" smtClean="0">
              <a:sym typeface="Calibri" pitchFamily="34" charset="0"/>
            </a:endParaRPr>
          </a:p>
          <a:p>
            <a:pPr>
              <a:lnSpc>
                <a:spcPct val="110000"/>
              </a:lnSpc>
              <a:spcBef>
                <a:spcPct val="0"/>
              </a:spcBef>
              <a:buFont typeface="Wingdings" pitchFamily="2" charset="2"/>
              <a:buNone/>
            </a:pPr>
            <a:r>
              <a:rPr lang="en-US" altLang="zh-CN" dirty="0" smtClean="0">
                <a:sym typeface="Calibri" pitchFamily="34" charset="0"/>
              </a:rPr>
              <a:t>            </a:t>
            </a:r>
            <a:r>
              <a:rPr lang="en-US" altLang="zh-CN" sz="2400" i="1" dirty="0" smtClean="0">
                <a:sym typeface="Calibri" pitchFamily="34" charset="0"/>
              </a:rPr>
              <a:t>F </a:t>
            </a:r>
            <a:r>
              <a:rPr lang="zh-CN" altLang="en-US" sz="2400" dirty="0" smtClean="0">
                <a:sym typeface="Calibri" pitchFamily="34" charset="0"/>
              </a:rPr>
              <a:t>'不是最小覆盖</a:t>
            </a:r>
          </a:p>
          <a:p>
            <a:pPr lvl="2">
              <a:lnSpc>
                <a:spcPct val="110000"/>
              </a:lnSpc>
              <a:spcBef>
                <a:spcPct val="0"/>
              </a:spcBef>
              <a:buFont typeface="Wingdings" pitchFamily="2" charset="2"/>
              <a:buChar char="n"/>
            </a:pPr>
            <a:r>
              <a:rPr lang="zh-CN" altLang="en-US" sz="2400" dirty="0" smtClean="0">
                <a:sym typeface="Calibri" pitchFamily="34" charset="0"/>
              </a:rPr>
              <a:t>因为：</a:t>
            </a: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→M</a:t>
            </a:r>
            <a:r>
              <a:rPr lang="zh-CN" altLang="en-US" sz="2400" dirty="0" smtClean="0">
                <a:sym typeface="Calibri" pitchFamily="34" charset="0"/>
              </a:rPr>
              <a:t>name</a:t>
            </a:r>
            <a:r>
              <a:rPr lang="en-US" altLang="zh-CN" sz="2400" dirty="0" smtClean="0">
                <a:sym typeface="Calibri" pitchFamily="34" charset="0"/>
              </a:rPr>
              <a:t>}  </a:t>
            </a:r>
            <a:r>
              <a:rPr lang="zh-CN" altLang="en-US" sz="2400" dirty="0" smtClean="0">
                <a:sym typeface="Calibri" pitchFamily="34" charset="0"/>
              </a:rPr>
              <a:t>与 </a:t>
            </a:r>
            <a:r>
              <a:rPr lang="en-US" altLang="zh-CN" sz="2400" i="1" dirty="0" smtClean="0">
                <a:sym typeface="Calibri" pitchFamily="34" charset="0"/>
              </a:rPr>
              <a:t>F </a:t>
            </a:r>
            <a:r>
              <a:rPr lang="zh-CN" altLang="en-US" sz="2400" dirty="0" smtClean="0">
                <a:sym typeface="Calibri" pitchFamily="34" charset="0"/>
              </a:rPr>
              <a:t>'等价</a:t>
            </a:r>
          </a:p>
          <a:p>
            <a:pPr lvl="2">
              <a:lnSpc>
                <a:spcPct val="110000"/>
              </a:lnSpc>
              <a:spcBef>
                <a:spcPct val="0"/>
              </a:spcBef>
              <a:buFont typeface="Wingdings" pitchFamily="2" charset="2"/>
              <a:buChar char="n"/>
            </a:pPr>
            <a:r>
              <a:rPr lang="en-US" altLang="zh-CN" sz="2400" i="1" dirty="0" smtClean="0">
                <a:sym typeface="Calibri" pitchFamily="34" charset="0"/>
              </a:rPr>
              <a:t>F </a:t>
            </a:r>
            <a:r>
              <a:rPr lang="zh-CN" altLang="en-US" sz="2400" dirty="0" smtClean="0">
                <a:sym typeface="Calibri" pitchFamily="34" charset="0"/>
              </a:rPr>
              <a:t>'</a:t>
            </a:r>
            <a:r>
              <a:rPr lang="en-US" altLang="zh-CN" sz="2400" dirty="0" smtClean="0">
                <a:sym typeface="Calibri" pitchFamily="34" charset="0"/>
              </a:rPr>
              <a:t>- {(S</a:t>
            </a:r>
            <a:r>
              <a:rPr lang="zh-CN" altLang="en-US" sz="2400" dirty="0" smtClean="0">
                <a:sym typeface="Calibri" pitchFamily="34" charset="0"/>
              </a:rPr>
              <a:t>no,</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)→S</a:t>
            </a:r>
            <a:r>
              <a:rPr lang="zh-CN" altLang="en-US" sz="2400" dirty="0" smtClean="0">
                <a:sym typeface="Calibri" pitchFamily="34" charset="0"/>
              </a:rPr>
              <a:t>dept</a:t>
            </a:r>
            <a:r>
              <a:rPr lang="en-US" altLang="zh-CN" sz="2400" dirty="0" smtClean="0">
                <a:sym typeface="Calibri" pitchFamily="34" charset="0"/>
              </a:rPr>
              <a:t>} </a:t>
            </a:r>
            <a:r>
              <a:rPr lang="zh-CN" altLang="en-US" sz="2400" dirty="0" smtClean="0">
                <a:sym typeface="Calibri" pitchFamily="34" charset="0"/>
              </a:rPr>
              <a:t>也与</a:t>
            </a:r>
            <a:r>
              <a:rPr lang="en-US" altLang="zh-CN" sz="2400" i="1" dirty="0" smtClean="0">
                <a:sym typeface="Calibri" pitchFamily="34" charset="0"/>
              </a:rPr>
              <a:t>F </a:t>
            </a:r>
            <a:r>
              <a:rPr lang="zh-CN" altLang="en-US" sz="2400" dirty="0" smtClean="0">
                <a:sym typeface="Calibri" pitchFamily="34" charset="0"/>
              </a:rPr>
              <a:t>'等价</a:t>
            </a:r>
            <a:endParaRPr lang="en-US" sz="2400" dirty="0" smtClean="0">
              <a:sym typeface="Calibri" pitchFamily="34" charset="0"/>
            </a:endParaRPr>
          </a:p>
          <a:p>
            <a:pPr>
              <a:lnSpc>
                <a:spcPct val="150000"/>
              </a:lnSpc>
              <a:spcBef>
                <a:spcPct val="0"/>
              </a:spcBef>
            </a:pPr>
            <a:r>
              <a:rPr lang="zh-CN" altLang="en-US" sz="2400" dirty="0" smtClean="0">
                <a:sym typeface="宋体" pitchFamily="2" charset="-122"/>
              </a:rPr>
              <a:t>参见爱课程网数据库系统概论</a:t>
            </a:r>
            <a:r>
              <a:rPr lang="en-US" altLang="zh-CN" sz="2400" dirty="0" smtClean="0">
                <a:sym typeface="Calibri" pitchFamily="34" charset="0"/>
              </a:rPr>
              <a:t>6.2</a:t>
            </a:r>
            <a:r>
              <a:rPr lang="zh-CN" altLang="en-US" sz="2400" dirty="0" smtClean="0">
                <a:sym typeface="Calibri" pitchFamily="34" charset="0"/>
              </a:rPr>
              <a:t>节</a:t>
            </a:r>
            <a:r>
              <a:rPr lang="zh-CN" altLang="en-US" sz="2400" dirty="0" smtClean="0">
                <a:sym typeface="宋体" pitchFamily="2" charset="-122"/>
              </a:rPr>
              <a:t>动画</a:t>
            </a:r>
            <a:r>
              <a:rPr lang="en-US" altLang="zh-CN" sz="2400" dirty="0" smtClean="0">
                <a:sym typeface="宋体" pitchFamily="2" charset="-122"/>
              </a:rPr>
              <a:t>《</a:t>
            </a:r>
            <a:r>
              <a:rPr lang="zh-CN" altLang="en-US" sz="2400" dirty="0" smtClean="0">
                <a:sym typeface="宋体" pitchFamily="2" charset="-122"/>
              </a:rPr>
              <a:t>最小覆盖集难点解析</a:t>
            </a:r>
            <a:r>
              <a:rPr lang="en-US" altLang="zh-CN" sz="2400" dirty="0" smtClean="0">
                <a:sym typeface="宋体" pitchFamily="2" charset="-122"/>
              </a:rPr>
              <a:t>》</a:t>
            </a:r>
            <a:endParaRPr lang="zh-CN" altLang="en-US" sz="2400" dirty="0" smtClean="0">
              <a:sym typeface="宋体" pitchFamily="2" charset="-122"/>
            </a:endParaRPr>
          </a:p>
          <a:p>
            <a:pPr lvl="1">
              <a:lnSpc>
                <a:spcPct val="110000"/>
              </a:lnSpc>
              <a:spcBef>
                <a:spcPct val="0"/>
              </a:spcBef>
            </a:pPr>
            <a:endParaRPr lang="zh-CN" altLang="en-US" dirty="0" smtClean="0">
              <a:latin typeface="宋体" pitchFamily="2" charset="-122"/>
              <a:sym typeface="宋体" pitchFamily="2" charset="-122"/>
            </a:endParaRPr>
          </a:p>
          <a:p>
            <a:pPr>
              <a:lnSpc>
                <a:spcPct val="110000"/>
              </a:lnSpc>
              <a:spcBef>
                <a:spcPct val="0"/>
              </a:spcBef>
            </a:pPr>
            <a:endParaRPr lang="zh-CN" altLang="en-US" sz="2400" dirty="0" smtClean="0">
              <a:sym typeface="Calibri" pitchFamily="34" charset="0"/>
            </a:endParaRPr>
          </a:p>
        </p:txBody>
      </p:sp>
      <p:sp>
        <p:nvSpPr>
          <p:cNvPr id="114693"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57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571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5717" name="Rectangle 3"/>
          <p:cNvSpPr>
            <a:spLocks noGrp="1" noChangeArrowheads="1"/>
          </p:cNvSpPr>
          <p:nvPr>
            <p:ph idx="4294967295"/>
          </p:nvPr>
        </p:nvSpPr>
        <p:spPr>
          <a:xfrm>
            <a:off x="457200" y="909638"/>
            <a:ext cx="8229600" cy="5448300"/>
          </a:xfrm>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  </a:t>
            </a:r>
            <a:r>
              <a:rPr lang="zh-CN" altLang="en-US" dirty="0" smtClean="0">
                <a:sym typeface="Calibri" pitchFamily="34" charset="0"/>
              </a:rPr>
              <a:t>每一个函数依赖集</a:t>
            </a:r>
            <a:r>
              <a:rPr lang="en-US" altLang="zh-CN" i="1" dirty="0" smtClean="0">
                <a:sym typeface="Calibri" pitchFamily="34" charset="0"/>
              </a:rPr>
              <a:t>F</a:t>
            </a:r>
            <a:r>
              <a:rPr lang="zh-CN" altLang="en-US" dirty="0" smtClean="0">
                <a:sym typeface="Calibri" pitchFamily="34" charset="0"/>
              </a:rPr>
              <a:t>均等价于一个极小函数依赖集</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。此</a:t>
            </a:r>
            <a:r>
              <a:rPr lang="en-US" altLang="zh-CN" i="1" dirty="0" err="1" smtClean="0">
                <a:sym typeface="Calibri" pitchFamily="34" charset="0"/>
              </a:rPr>
              <a:t>F</a:t>
            </a:r>
            <a:r>
              <a:rPr lang="en-US" altLang="zh-CN" i="1" baseline="-25000" dirty="0" err="1" smtClean="0">
                <a:sym typeface="Calibri" pitchFamily="34" charset="0"/>
              </a:rPr>
              <a:t>m</a:t>
            </a:r>
            <a:r>
              <a:rPr lang="zh-CN" altLang="en-US" dirty="0" smtClean="0">
                <a:sym typeface="Calibri" pitchFamily="34" charset="0"/>
              </a:rPr>
              <a:t>称为</a:t>
            </a:r>
            <a:r>
              <a:rPr lang="en-US" altLang="zh-CN" i="1" dirty="0" smtClean="0">
                <a:sym typeface="Calibri" pitchFamily="34" charset="0"/>
              </a:rPr>
              <a:t>F</a:t>
            </a:r>
            <a:r>
              <a:rPr lang="zh-CN" altLang="en-US" dirty="0" smtClean="0">
                <a:sym typeface="Calibri" pitchFamily="34" charset="0"/>
              </a:rPr>
              <a:t>的最小依赖集。</a:t>
            </a:r>
          </a:p>
          <a:p>
            <a:pPr lvl="1">
              <a:lnSpc>
                <a:spcPct val="150000"/>
              </a:lnSpc>
            </a:pPr>
            <a:r>
              <a:rPr lang="zh-CN" altLang="en-US" dirty="0" smtClean="0">
                <a:sym typeface="Calibri" pitchFamily="34" charset="0"/>
              </a:rPr>
              <a:t>证：构造性证明，分三步对</a:t>
            </a:r>
            <a:r>
              <a:rPr lang="en-US" altLang="zh-CN" i="1" dirty="0" smtClean="0">
                <a:sym typeface="Calibri" pitchFamily="34" charset="0"/>
              </a:rPr>
              <a:t>F</a:t>
            </a:r>
            <a:r>
              <a:rPr lang="zh-CN" altLang="en-US" dirty="0" smtClean="0">
                <a:sym typeface="Calibri" pitchFamily="34" charset="0"/>
              </a:rPr>
              <a:t>进行“极小化处理”，找出</a:t>
            </a:r>
            <a:r>
              <a:rPr lang="en-US" altLang="zh-CN" i="1" dirty="0" smtClean="0">
                <a:sym typeface="Calibri" pitchFamily="34" charset="0"/>
              </a:rPr>
              <a:t>F</a:t>
            </a:r>
            <a:r>
              <a:rPr lang="zh-CN" altLang="en-US" dirty="0" smtClean="0">
                <a:sym typeface="Calibri" pitchFamily="34" charset="0"/>
              </a:rPr>
              <a:t>的一个最小依赖集。</a:t>
            </a:r>
          </a:p>
          <a:p>
            <a:pPr lvl="2">
              <a:lnSpc>
                <a:spcPct val="12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Y</a:t>
            </a:r>
            <a:r>
              <a:rPr lang="en-US" altLang="zh-CN" sz="2200" dirty="0" smtClean="0">
                <a:sym typeface="Calibri" pitchFamily="34" charset="0"/>
              </a:rPr>
              <a:t>=</a:t>
            </a:r>
            <a:r>
              <a:rPr lang="en-US" altLang="zh-CN" sz="2200" i="1" dirty="0" smtClean="0">
                <a:sym typeface="Calibri" pitchFamily="34" charset="0"/>
              </a:rPr>
              <a:t>A</a:t>
            </a:r>
            <a:r>
              <a:rPr lang="en-US" altLang="zh-CN" sz="2200" i="1" baseline="-25000" dirty="0" smtClean="0">
                <a:sym typeface="Calibri" pitchFamily="34" charset="0"/>
              </a:rPr>
              <a:t>1</a:t>
            </a:r>
            <a:r>
              <a:rPr lang="en-US" altLang="zh-CN" sz="2200" i="1" dirty="0" smtClean="0">
                <a:sym typeface="Calibri" pitchFamily="34" charset="0"/>
              </a:rPr>
              <a:t>A</a:t>
            </a:r>
            <a:r>
              <a:rPr lang="en-US" altLang="zh-CN" sz="2200" i="1" baseline="-25000" dirty="0" smtClean="0">
                <a:sym typeface="Calibri" pitchFamily="34" charset="0"/>
              </a:rPr>
              <a:t>2</a:t>
            </a:r>
            <a:r>
              <a:rPr lang="en-US" altLang="zh-CN" sz="2200" i="1" dirty="0" smtClean="0">
                <a:sym typeface="Calibri" pitchFamily="34" charset="0"/>
              </a:rPr>
              <a:t> …</a:t>
            </a:r>
            <a:r>
              <a:rPr lang="en-US" altLang="zh-CN" sz="2200" i="1" dirty="0" err="1" smtClean="0">
                <a:sym typeface="Calibri" pitchFamily="34" charset="0"/>
              </a:rPr>
              <a:t>A</a:t>
            </a:r>
            <a:r>
              <a:rPr lang="en-US" altLang="zh-CN" sz="2200" i="1" baseline="-25000" dirty="0" err="1" smtClean="0">
                <a:sym typeface="Calibri" pitchFamily="34" charset="0"/>
              </a:rPr>
              <a:t>k</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≥2</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则用</a:t>
            </a:r>
            <a:r>
              <a:rPr lang="en-US" altLang="zh-CN" sz="2200" dirty="0" smtClean="0">
                <a:sym typeface="Calibri" pitchFamily="34" charset="0"/>
              </a:rPr>
              <a:t>{</a:t>
            </a:r>
            <a:r>
              <a:rPr lang="en-US" altLang="zh-CN" sz="2200" i="1" dirty="0" err="1" smtClean="0">
                <a:sym typeface="Calibri" pitchFamily="34" charset="0"/>
              </a:rPr>
              <a:t>X</a:t>
            </a:r>
            <a:r>
              <a:rPr lang="en-US" altLang="zh-CN" sz="2200" dirty="0" err="1" smtClean="0">
                <a:sym typeface="Calibri" pitchFamily="34" charset="0"/>
              </a:rPr>
              <a:t>→</a:t>
            </a:r>
            <a:r>
              <a:rPr lang="en-US" altLang="zh-CN" sz="2200" i="1" dirty="0" err="1" smtClean="0">
                <a:sym typeface="Calibri" pitchFamily="34" charset="0"/>
              </a:rPr>
              <a:t>A</a:t>
            </a:r>
            <a:r>
              <a:rPr lang="en-US" altLang="zh-CN" sz="2200" i="1" baseline="-25000" dirty="0" err="1" smtClean="0">
                <a:sym typeface="Calibri" pitchFamily="34" charset="0"/>
              </a:rPr>
              <a:t>j</a:t>
            </a:r>
            <a:r>
              <a:rPr lang="en-US" altLang="zh-CN" sz="2200" dirty="0" smtClean="0">
                <a:sym typeface="Calibri" pitchFamily="34" charset="0"/>
              </a:rPr>
              <a:t> </a:t>
            </a:r>
            <a:r>
              <a:rPr lang="en-US" altLang="zh-CN" dirty="0" smtClean="0">
                <a:sym typeface="Calibri" pitchFamily="34" charset="0"/>
              </a:rPr>
              <a:t>|</a:t>
            </a:r>
            <a:r>
              <a:rPr lang="en-US" altLang="zh-CN" sz="2200" dirty="0" smtClean="0">
                <a:sym typeface="Calibri" pitchFamily="34" charset="0"/>
              </a:rPr>
              <a:t> </a:t>
            </a:r>
            <a:r>
              <a:rPr lang="en-US" altLang="zh-CN" sz="2200" i="1" dirty="0" smtClean="0">
                <a:sym typeface="Calibri" pitchFamily="34" charset="0"/>
              </a:rPr>
              <a:t>j</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k</a:t>
            </a:r>
            <a:r>
              <a:rPr lang="en-US" altLang="zh-CN" sz="2200" dirty="0" smtClean="0">
                <a:sym typeface="Calibri" pitchFamily="34" charset="0"/>
              </a:rPr>
              <a:t>}</a:t>
            </a:r>
            <a:r>
              <a:rPr lang="zh-CN" altLang="en-US" sz="2200" dirty="0" smtClean="0">
                <a:sym typeface="Calibri" pitchFamily="34" charset="0"/>
              </a:rPr>
              <a:t>来取代</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Y</a:t>
            </a:r>
            <a:r>
              <a:rPr lang="zh-CN" altLang="en-US" sz="2200" dirty="0" smtClean="0">
                <a:sym typeface="Calibri" pitchFamily="34" charset="0"/>
              </a:rPr>
              <a:t>。</a:t>
            </a:r>
          </a:p>
          <a:p>
            <a:pPr>
              <a:lnSpc>
                <a:spcPct val="12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引理</a:t>
            </a:r>
            <a:r>
              <a:rPr lang="en-US" altLang="zh-CN" sz="2200" dirty="0" smtClean="0">
                <a:sym typeface="Calibri" pitchFamily="34" charset="0"/>
              </a:rPr>
              <a:t>6.1</a:t>
            </a:r>
            <a:r>
              <a:rPr lang="zh-CN" altLang="en-US" sz="2200" dirty="0" smtClean="0">
                <a:sym typeface="Calibri" pitchFamily="34" charset="0"/>
              </a:rPr>
              <a:t>保证了</a:t>
            </a:r>
            <a:r>
              <a:rPr lang="en-US" altLang="zh-CN" sz="2200" i="1" dirty="0" smtClean="0">
                <a:sym typeface="Calibri" pitchFamily="34" charset="0"/>
              </a:rPr>
              <a:t>F</a:t>
            </a:r>
            <a:r>
              <a:rPr lang="zh-CN" altLang="en-US" sz="2200" dirty="0" smtClean="0">
                <a:sym typeface="Calibri" pitchFamily="34" charset="0"/>
              </a:rPr>
              <a:t>变换前后的等价性。</a:t>
            </a:r>
            <a:endParaRPr lang="zh-CN" altLang="en-US" sz="2200" dirty="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67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674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6741" name="Rectangle 1027"/>
          <p:cNvSpPr>
            <a:spLocks noGrp="1" noChangeArrowheads="1"/>
          </p:cNvSpPr>
          <p:nvPr>
            <p:ph idx="4294967295"/>
          </p:nvPr>
        </p:nvSpPr>
        <p:spPr>
          <a:xfrm>
            <a:off x="323528" y="1196752"/>
            <a:ext cx="8229600" cy="4854575"/>
          </a:xfrm>
        </p:spPr>
        <p:txBody>
          <a:bodyPr/>
          <a:lstStyle/>
          <a:p>
            <a:pPr lvl="2">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）逐一检查</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令</a:t>
            </a:r>
            <a:r>
              <a:rPr lang="en-US" altLang="zh-CN" sz="2200" i="1" dirty="0" smtClean="0">
                <a:sym typeface="Calibri" pitchFamily="34" charset="0"/>
              </a:rPr>
              <a:t>G</a:t>
            </a:r>
            <a:r>
              <a:rPr lang="en-US" altLang="zh-CN" sz="2200" dirty="0" smtClean="0">
                <a:sym typeface="Calibri" pitchFamily="34" charset="0"/>
              </a:rPr>
              <a:t>=</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若</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a:t>
            </a:r>
            <a:r>
              <a:rPr lang="zh-CN" altLang="en-US" sz="2200" dirty="0" smtClean="0">
                <a:sym typeface="Calibri" pitchFamily="34" charset="0"/>
              </a:rPr>
              <a:t>，则从</a:t>
            </a:r>
            <a:r>
              <a:rPr lang="en-US" altLang="zh-CN" sz="2200" i="1" dirty="0" smtClean="0">
                <a:sym typeface="Calibri" pitchFamily="34" charset="0"/>
              </a:rPr>
              <a:t>F</a:t>
            </a:r>
            <a:r>
              <a:rPr lang="zh-CN" altLang="en-US" sz="2200" dirty="0" smtClean="0">
                <a:sym typeface="Calibri" pitchFamily="34" charset="0"/>
              </a:rPr>
              <a:t>中去掉此函数依赖。</a:t>
            </a:r>
          </a:p>
          <a:p>
            <a:pPr marL="0" indent="0">
              <a:lnSpc>
                <a:spcPct val="15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    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G</a:t>
            </a:r>
            <a:r>
              <a:rPr lang="en-US" altLang="zh-CN" sz="2200" dirty="0" smtClean="0">
                <a:sym typeface="Calibri" pitchFamily="34" charset="0"/>
              </a:rPr>
              <a:t> </a:t>
            </a:r>
            <a:r>
              <a:rPr lang="zh-CN" altLang="en-US" sz="2200" dirty="0" smtClean="0">
                <a:sym typeface="Calibri" pitchFamily="34" charset="0"/>
              </a:rPr>
              <a:t>等价的充要条件是</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X</a:t>
            </a:r>
            <a:r>
              <a:rPr lang="en-US" altLang="zh-CN" sz="2200" i="1" baseline="-25000" dirty="0" smtClean="0">
                <a:sym typeface="Calibri" pitchFamily="34" charset="0"/>
              </a:rPr>
              <a:t>G</a:t>
            </a:r>
            <a:r>
              <a:rPr lang="en-US" altLang="zh-CN" sz="2200" baseline="30000" dirty="0" smtClean="0">
                <a:sym typeface="Calibri" pitchFamily="34" charset="0"/>
              </a:rPr>
              <a:t>+ </a:t>
            </a:r>
          </a:p>
          <a:p>
            <a:pPr marL="0" indent="0">
              <a:lnSpc>
                <a:spcPct val="150000"/>
              </a:lnSpc>
              <a:buNone/>
            </a:pPr>
            <a:r>
              <a:rPr lang="en-US" altLang="zh-CN" sz="2200" dirty="0" smtClean="0">
                <a:sym typeface="Calibri" pitchFamily="34" charset="0"/>
              </a:rPr>
              <a:t>   	       </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zh-CN" altLang="en-US" dirty="0" smtClean="0"/>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77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776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7765" name="Rectangle 3"/>
          <p:cNvSpPr>
            <a:spLocks noGrp="1" noChangeArrowheads="1"/>
          </p:cNvSpPr>
          <p:nvPr>
            <p:ph idx="4294967295"/>
          </p:nvPr>
        </p:nvSpPr>
        <p:spPr>
          <a:xfrm>
            <a:off x="395536" y="1124744"/>
            <a:ext cx="8229600" cy="4854575"/>
          </a:xfrm>
        </p:spPr>
        <p:txBody>
          <a:bodyPr/>
          <a:lstStyle/>
          <a:p>
            <a:pPr lvl="2">
              <a:lnSpc>
                <a:spcPct val="90000"/>
              </a:lnSpc>
              <a:buNone/>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）逐一取出</a:t>
            </a:r>
            <a:r>
              <a:rPr lang="en-US" altLang="zh-CN" i="1" dirty="0" smtClean="0">
                <a:sym typeface="Calibri" pitchFamily="34" charset="0"/>
              </a:rPr>
              <a:t>F</a:t>
            </a:r>
            <a:r>
              <a:rPr lang="zh-CN" altLang="en-US" dirty="0" smtClean="0">
                <a:sym typeface="Calibri" pitchFamily="34" charset="0"/>
              </a:rPr>
              <a:t>中各函数依赖</a:t>
            </a:r>
            <a:r>
              <a:rPr lang="en-US" altLang="zh-CN" i="1" dirty="0" err="1" smtClean="0">
                <a:sym typeface="Calibri" pitchFamily="34" charset="0"/>
              </a:rPr>
              <a:t>FD</a:t>
            </a:r>
            <a:r>
              <a:rPr lang="en-US" altLang="zh-CN" i="1" baseline="-25000" dirty="0" err="1" smtClean="0">
                <a:sym typeface="Calibri" pitchFamily="34" charset="0"/>
              </a:rPr>
              <a:t>i</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a:t>
            </a:r>
          </a:p>
          <a:p>
            <a:pPr marL="0" indent="0">
              <a:lnSpc>
                <a:spcPct val="90000"/>
              </a:lnSpc>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设</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1</a:t>
            </a:r>
            <a:r>
              <a:rPr lang="en-US" altLang="zh-CN" sz="2200" i="1" dirty="0" smtClean="0">
                <a:sym typeface="Calibri" pitchFamily="34" charset="0"/>
              </a:rPr>
              <a:t>B</a:t>
            </a:r>
            <a:r>
              <a:rPr lang="en-US" altLang="zh-CN" sz="2200" i="1" baseline="-25000" dirty="0" smtClean="0">
                <a:sym typeface="Calibri" pitchFamily="34" charset="0"/>
              </a:rPr>
              <a:t>2</a:t>
            </a:r>
            <a:r>
              <a:rPr lang="en-US" altLang="zh-CN" sz="2200" i="1" dirty="0" smtClean="0">
                <a:sym typeface="Calibri" pitchFamily="34" charset="0"/>
              </a:rPr>
              <a:t>…</a:t>
            </a:r>
            <a:r>
              <a:rPr lang="en-US" altLang="zh-CN" sz="2200" i="1" dirty="0" err="1" smtClean="0">
                <a:sym typeface="Calibri" pitchFamily="34" charset="0"/>
              </a:rPr>
              <a:t>B</a:t>
            </a:r>
            <a:r>
              <a:rPr lang="en-US" altLang="zh-CN" sz="2200" i="1" baseline="-25000" dirty="0" err="1" smtClean="0">
                <a:sym typeface="Calibri" pitchFamily="34" charset="0"/>
              </a:rPr>
              <a:t>m</a:t>
            </a:r>
            <a:r>
              <a:rPr lang="zh-CN" altLang="en-US" sz="2200" dirty="0" smtClean="0">
                <a:sym typeface="Calibri" pitchFamily="34" charset="0"/>
              </a:rPr>
              <a:t>，</a:t>
            </a:r>
            <a:r>
              <a:rPr lang="en-US" altLang="zh-CN" sz="2200" i="1" dirty="0" smtClean="0">
                <a:sym typeface="Calibri" pitchFamily="34" charset="0"/>
              </a:rPr>
              <a:t>m</a:t>
            </a:r>
            <a:r>
              <a:rPr lang="en-US" altLang="zh-CN" sz="2200" dirty="0" smtClean="0">
                <a:sym typeface="Calibri" pitchFamily="34" charset="0"/>
              </a:rPr>
              <a:t>≥2</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None/>
            </a:pPr>
            <a:r>
              <a:rPr lang="en-US" altLang="zh-CN" sz="2200" dirty="0" smtClean="0">
                <a:sym typeface="Calibri" pitchFamily="34" charset="0"/>
              </a:rPr>
              <a:t>                   </a:t>
            </a:r>
            <a:r>
              <a:rPr lang="zh-CN" altLang="en-US" sz="2200" dirty="0" smtClean="0">
                <a:sym typeface="Calibri" pitchFamily="34" charset="0"/>
              </a:rPr>
              <a:t>逐一考查</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dirty="0" smtClean="0">
                <a:sym typeface="Calibri" pitchFamily="34" charset="0"/>
              </a:rPr>
              <a:t>（</a:t>
            </a:r>
            <a:r>
              <a:rPr lang="en-US" altLang="zh-CN" sz="2200" i="1" dirty="0" smtClean="0">
                <a:sym typeface="Calibri" pitchFamily="34" charset="0"/>
              </a:rPr>
              <a:t>i</a:t>
            </a:r>
            <a:r>
              <a:rPr lang="en-US" altLang="zh-CN" sz="2200" dirty="0" smtClean="0">
                <a:sym typeface="Calibri" pitchFamily="34" charset="0"/>
              </a:rPr>
              <a:t>=1</a:t>
            </a:r>
            <a:r>
              <a:rPr lang="zh-CN" altLang="en-US" sz="2200" dirty="0" smtClean="0">
                <a:sym typeface="Calibri" pitchFamily="34" charset="0"/>
              </a:rPr>
              <a:t>，</a:t>
            </a:r>
            <a:r>
              <a:rPr lang="en-US" altLang="zh-CN" sz="2200" dirty="0" smtClean="0">
                <a:sym typeface="Calibri" pitchFamily="34" charset="0"/>
              </a:rPr>
              <a:t>2</a:t>
            </a:r>
            <a:r>
              <a:rPr lang="zh-CN" altLang="en-US" sz="2200" dirty="0" smtClean="0">
                <a:sym typeface="Calibri" pitchFamily="34" charset="0"/>
              </a:rPr>
              <a:t>，</a:t>
            </a:r>
            <a:r>
              <a:rPr lang="en-US" altLang="zh-CN" sz="2200" dirty="0" smtClean="0">
                <a:sym typeface="Calibri" pitchFamily="34" charset="0"/>
              </a:rPr>
              <a:t>…</a:t>
            </a:r>
            <a:r>
              <a:rPr lang="zh-CN" altLang="en-US" sz="2200" dirty="0" smtClean="0">
                <a:sym typeface="Calibri" pitchFamily="34" charset="0"/>
              </a:rPr>
              <a:t>，</a:t>
            </a:r>
            <a:r>
              <a:rPr lang="en-US" altLang="zh-CN" sz="2200" i="1" dirty="0" smtClean="0">
                <a:sym typeface="Calibri" pitchFamily="34" charset="0"/>
              </a:rPr>
              <a:t>m</a:t>
            </a:r>
            <a:r>
              <a:rPr lang="zh-CN" altLang="en-US" sz="2200" dirty="0" smtClean="0">
                <a:sym typeface="Calibri" pitchFamily="34" charset="0"/>
              </a:rPr>
              <a:t>），</a:t>
            </a:r>
          </a:p>
          <a:p>
            <a:pPr marL="0" indent="0">
              <a:lnSpc>
                <a:spcPct val="9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若</a:t>
            </a:r>
            <a:r>
              <a:rPr lang="en-US" altLang="zh-CN" sz="2200" i="1" dirty="0" smtClean="0">
                <a:sym typeface="Calibri" pitchFamily="34" charset="0"/>
              </a:rPr>
              <a:t>A</a:t>
            </a:r>
            <a:r>
              <a:rPr lang="en-US" altLang="zh-CN" sz="2200" dirty="0" smtClean="0">
                <a:sym typeface="Calibri" pitchFamily="34" charset="0"/>
              </a:rPr>
              <a:t> </a:t>
            </a:r>
            <a:r>
              <a:rPr lang="en-US" altLang="zh-CN" sz="2200" dirty="0" smtClean="0">
                <a:sym typeface="Symbol" pitchFamily="18" charset="2"/>
              </a:rPr>
              <a:t></a:t>
            </a:r>
            <a:r>
              <a:rPr lang="zh-CN" altLang="en-US" sz="2200" dirty="0" smtClean="0">
                <a:sym typeface="Calibri" pitchFamily="34" charset="0"/>
              </a:rPr>
              <a:t>(</a:t>
            </a:r>
            <a:r>
              <a:rPr lang="en-US" altLang="zh-CN" sz="2200" dirty="0" smtClean="0">
                <a:sym typeface="Calibri" pitchFamily="34" charset="0"/>
              </a:rPr>
              <a:t>X-B</a:t>
            </a:r>
            <a:r>
              <a:rPr lang="en-US" altLang="zh-CN" sz="2200" i="1" baseline="-25000" dirty="0" smtClean="0">
                <a:sym typeface="Calibri" pitchFamily="34" charset="0"/>
              </a:rPr>
              <a:t>i</a:t>
            </a:r>
            <a:r>
              <a:rPr lang="en-US" altLang="zh-CN" sz="2200" baseline="-25000" dirty="0" smtClean="0">
                <a:sym typeface="Calibri" pitchFamily="34" charset="0"/>
              </a:rPr>
              <a:t> </a:t>
            </a:r>
            <a:r>
              <a:rPr lang="zh-CN" altLang="en-US" sz="2200" dirty="0" smtClean="0">
                <a:sym typeface="Calibri" pitchFamily="34" charset="0"/>
              </a:rPr>
              <a:t>)</a:t>
            </a:r>
            <a:r>
              <a:rPr lang="en-US" altLang="zh-CN" sz="2200" i="1" baseline="-25000" dirty="0" smtClean="0">
                <a:sym typeface="Calibri" pitchFamily="34" charset="0"/>
              </a:rPr>
              <a:t>F</a:t>
            </a:r>
            <a:r>
              <a:rPr lang="en-US" altLang="zh-CN" sz="2200" baseline="30000" dirty="0" smtClean="0">
                <a:sym typeface="Calibri" pitchFamily="34" charset="0"/>
              </a:rPr>
              <a:t>+</a:t>
            </a:r>
            <a:r>
              <a:rPr lang="zh-CN" altLang="en-US" sz="2200" dirty="0" smtClean="0">
                <a:sym typeface="Calibri" pitchFamily="34" charset="0"/>
              </a:rPr>
              <a:t>，则以</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dirty="0" smtClean="0">
                <a:sym typeface="Calibri" pitchFamily="34" charset="0"/>
              </a:rPr>
              <a:t> </a:t>
            </a:r>
            <a:r>
              <a:rPr lang="zh-CN" altLang="en-US" sz="2200" dirty="0" smtClean="0">
                <a:sym typeface="Calibri" pitchFamily="34" charset="0"/>
              </a:rPr>
              <a:t>取代</a:t>
            </a:r>
            <a:r>
              <a:rPr lang="en-US" altLang="zh-CN" sz="2200" i="1" dirty="0" smtClean="0">
                <a:sym typeface="Calibri" pitchFamily="34" charset="0"/>
              </a:rPr>
              <a:t>X</a:t>
            </a:r>
            <a:r>
              <a:rPr lang="zh-CN" altLang="en-US" sz="2200" dirty="0" smtClean="0">
                <a:sym typeface="Calibri" pitchFamily="34" charset="0"/>
              </a:rPr>
              <a:t>。</a:t>
            </a:r>
            <a:endParaRPr lang="en-US" altLang="zh-CN" sz="2200" dirty="0" smtClean="0">
              <a:sym typeface="Calibri" pitchFamily="34" charset="0"/>
            </a:endParaRPr>
          </a:p>
          <a:p>
            <a:pPr marL="0" indent="0">
              <a:lnSpc>
                <a:spcPct val="90000"/>
              </a:lnSpc>
              <a:buFont typeface="Wingdings" pitchFamily="2" charset="2"/>
              <a:buNone/>
            </a:pPr>
            <a:endParaRPr lang="zh-CN" altLang="en-US" sz="2200" dirty="0" smtClean="0">
              <a:sym typeface="Calibri" pitchFamily="34" charset="0"/>
            </a:endParaRP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由于</a:t>
            </a:r>
            <a:r>
              <a:rPr lang="en-US" altLang="zh-CN" sz="2200" i="1" dirty="0" smtClean="0">
                <a:sym typeface="Calibri" pitchFamily="34" charset="0"/>
              </a:rPr>
              <a:t>F</a:t>
            </a:r>
            <a:r>
              <a:rPr lang="zh-CN" altLang="en-US" sz="2200" dirty="0" smtClean="0">
                <a:sym typeface="Calibri" pitchFamily="34" charset="0"/>
              </a:rPr>
              <a:t>与</a:t>
            </a:r>
            <a:r>
              <a:rPr lang="en-US" altLang="zh-CN" sz="2200" i="1" dirty="0" smtClean="0">
                <a:sym typeface="Calibri" pitchFamily="34" charset="0"/>
              </a:rPr>
              <a:t>F</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A</a:t>
            </a:r>
            <a:r>
              <a:rPr lang="en-US" altLang="zh-CN" sz="2200" dirty="0" smtClean="0">
                <a:sym typeface="Calibri" pitchFamily="34" charset="0"/>
              </a:rPr>
              <a:t>}</a:t>
            </a:r>
            <a:r>
              <a:rPr lang="zh-CN" altLang="en-US" sz="2200" dirty="0" smtClean="0">
                <a:sym typeface="Calibri" pitchFamily="34" charset="0"/>
              </a:rPr>
              <a:t>等价的充要条件是</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a:sym typeface="Calibri" pitchFamily="34" charset="0"/>
              </a:rPr>
              <a:t>	</a:t>
            </a:r>
            <a:r>
              <a:rPr lang="en-US" altLang="zh-CN" sz="2200" i="1" dirty="0" smtClean="0">
                <a:sym typeface="Calibri" pitchFamily="34" charset="0"/>
              </a:rPr>
              <a:t>A</a:t>
            </a:r>
            <a:r>
              <a:rPr lang="en-US" altLang="zh-CN" sz="2200" dirty="0" smtClean="0">
                <a:sym typeface="Symbol" pitchFamily="18" charset="2"/>
              </a:rPr>
              <a:t></a:t>
            </a:r>
            <a:r>
              <a:rPr lang="en-US" altLang="zh-CN" sz="2200" i="1" dirty="0" smtClean="0">
                <a:sym typeface="Calibri" pitchFamily="34" charset="0"/>
              </a:rPr>
              <a:t>Z</a:t>
            </a:r>
            <a:r>
              <a:rPr lang="en-US" altLang="zh-CN" sz="2200" i="1" baseline="-25000" dirty="0" smtClean="0">
                <a:sym typeface="Calibri" pitchFamily="34" charset="0"/>
              </a:rPr>
              <a:t>F</a:t>
            </a:r>
            <a:r>
              <a:rPr lang="en-US" altLang="zh-CN" sz="2200" baseline="30000" dirty="0" smtClean="0">
                <a:sym typeface="Calibri" pitchFamily="34" charset="0"/>
              </a:rPr>
              <a:t>+</a:t>
            </a:r>
            <a:r>
              <a:rPr lang="en-US" altLang="zh-CN" sz="2200" dirty="0" smtClean="0">
                <a:sym typeface="Calibri" pitchFamily="34" charset="0"/>
              </a:rPr>
              <a:t> </a:t>
            </a:r>
            <a:r>
              <a:rPr lang="zh-CN" altLang="en-US" sz="2200" dirty="0" smtClean="0">
                <a:sym typeface="Calibri" pitchFamily="34" charset="0"/>
              </a:rPr>
              <a:t>，其中</a:t>
            </a:r>
            <a:r>
              <a:rPr lang="en-US" altLang="zh-CN" sz="2200" i="1" dirty="0" smtClean="0">
                <a:sym typeface="Calibri" pitchFamily="34" charset="0"/>
              </a:rPr>
              <a:t>Z</a:t>
            </a:r>
            <a:r>
              <a:rPr lang="en-US" altLang="zh-CN" sz="2200" dirty="0" smtClean="0">
                <a:sym typeface="Calibri" pitchFamily="34" charset="0"/>
              </a:rPr>
              <a:t>=</a:t>
            </a:r>
            <a:r>
              <a:rPr lang="en-US" altLang="zh-CN" sz="2200" i="1" dirty="0" smtClean="0">
                <a:sym typeface="Calibri" pitchFamily="34" charset="0"/>
              </a:rPr>
              <a:t>X</a:t>
            </a:r>
            <a:r>
              <a:rPr lang="en-US" altLang="zh-CN" sz="2200" dirty="0" smtClean="0">
                <a:sym typeface="Calibri" pitchFamily="34" charset="0"/>
              </a:rPr>
              <a:t>-</a:t>
            </a:r>
            <a:r>
              <a:rPr lang="en-US" altLang="zh-CN" sz="2200" i="1" dirty="0" smtClean="0">
                <a:sym typeface="Calibri" pitchFamily="34" charset="0"/>
              </a:rPr>
              <a:t>B</a:t>
            </a:r>
            <a:r>
              <a:rPr lang="en-US" altLang="zh-CN" sz="2200" i="1" baseline="-25000" dirty="0" smtClean="0">
                <a:sym typeface="Calibri" pitchFamily="34" charset="0"/>
              </a:rPr>
              <a:t>i</a:t>
            </a:r>
            <a:r>
              <a:rPr lang="en-US" altLang="zh-CN" sz="2200" i="1" dirty="0" smtClean="0">
                <a:sym typeface="Calibri" pitchFamily="34" charset="0"/>
              </a:rPr>
              <a:t> </a:t>
            </a:r>
            <a:r>
              <a:rPr lang="zh-CN" altLang="en-US" sz="2200" i="1" dirty="0" smtClean="0">
                <a:sym typeface="Calibri" pitchFamily="34" charset="0"/>
              </a:rPr>
              <a:t>，</a:t>
            </a:r>
            <a:r>
              <a:rPr lang="zh-CN" altLang="en-US" sz="2200" dirty="0" smtClean="0">
                <a:sym typeface="Calibri" pitchFamily="34" charset="0"/>
              </a:rPr>
              <a:t>因此</a:t>
            </a:r>
            <a:r>
              <a:rPr lang="en-US" altLang="zh-CN" sz="2200" i="1" dirty="0" smtClean="0">
                <a:sym typeface="Calibri" pitchFamily="34" charset="0"/>
              </a:rPr>
              <a:t>F</a:t>
            </a:r>
            <a:r>
              <a:rPr lang="zh-CN" altLang="en-US" sz="2200" dirty="0" smtClean="0">
                <a:sym typeface="Calibri" pitchFamily="34" charset="0"/>
              </a:rPr>
              <a:t>变换前后是等价的。</a:t>
            </a:r>
            <a:endParaRPr lang="en-US" sz="2200" dirty="0" smtClean="0">
              <a:sym typeface="Calibri" pitchFamily="34" charset="0"/>
            </a:endParaRPr>
          </a:p>
          <a:p>
            <a:pPr marL="0" indent="0">
              <a:lnSpc>
                <a:spcPct val="110000"/>
              </a:lnSpc>
              <a:buFont typeface="Wingdings" pitchFamily="2" charset="2"/>
              <a:buNone/>
            </a:pPr>
            <a:r>
              <a:rPr lang="en-US" sz="2200" dirty="0" smtClean="0">
                <a:sym typeface="Calibri" pitchFamily="34" charset="0"/>
              </a:rPr>
              <a:t>	</a:t>
            </a:r>
            <a:r>
              <a:rPr lang="zh-CN" altLang="en-US" sz="2200" dirty="0" smtClean="0">
                <a:sym typeface="Calibri" pitchFamily="34" charset="0"/>
              </a:rPr>
              <a:t>最后剩下的</a:t>
            </a:r>
            <a:r>
              <a:rPr lang="en-US" altLang="zh-CN" sz="2200" i="1" dirty="0" smtClean="0">
                <a:sym typeface="Calibri" pitchFamily="34" charset="0"/>
              </a:rPr>
              <a:t>F</a:t>
            </a:r>
            <a:r>
              <a:rPr lang="zh-CN" altLang="en-US" sz="2200" dirty="0" smtClean="0">
                <a:sym typeface="Calibri" pitchFamily="34" charset="0"/>
              </a:rPr>
              <a:t>就一定是极小依赖集。</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因为对</a:t>
            </a:r>
            <a:r>
              <a:rPr lang="en-US" altLang="zh-CN" sz="2200" i="1" dirty="0" smtClean="0">
                <a:sym typeface="Calibri" pitchFamily="34" charset="0"/>
              </a:rPr>
              <a:t>F</a:t>
            </a:r>
            <a:r>
              <a:rPr lang="zh-CN" altLang="en-US" sz="2200" dirty="0" smtClean="0">
                <a:sym typeface="Calibri" pitchFamily="34" charset="0"/>
              </a:rPr>
              <a:t>的</a:t>
            </a:r>
            <a:r>
              <a:rPr lang="zh-CN" altLang="en-US" sz="2200" dirty="0" smtClean="0">
                <a:latin typeface="宋体" pitchFamily="2" charset="-122"/>
                <a:sym typeface="Calibri" pitchFamily="34" charset="0"/>
              </a:rPr>
              <a:t>每一次“改造”都</a:t>
            </a:r>
            <a:r>
              <a:rPr lang="zh-CN" altLang="en-US" sz="2200" dirty="0" smtClean="0">
                <a:sym typeface="Calibri" pitchFamily="34" charset="0"/>
              </a:rPr>
              <a:t>保证了改造前后的两个函数 </a:t>
            </a:r>
            <a:endParaRPr lang="en-US" altLang="zh-CN" sz="2200" dirty="0" smtClean="0">
              <a:sym typeface="Calibri" pitchFamily="34" charset="0"/>
            </a:endParaRPr>
          </a:p>
          <a:p>
            <a:pPr marL="0" indent="0">
              <a:lnSpc>
                <a:spcPct val="110000"/>
              </a:lnSpc>
              <a:buFont typeface="Wingdings" pitchFamily="2" charset="2"/>
              <a:buNone/>
            </a:pPr>
            <a:r>
              <a:rPr lang="en-US" altLang="zh-CN" sz="2200" dirty="0" smtClean="0">
                <a:sym typeface="Calibri" pitchFamily="34" charset="0"/>
              </a:rPr>
              <a:t>            </a:t>
            </a:r>
            <a:r>
              <a:rPr lang="zh-CN" altLang="en-US" sz="2200" dirty="0" smtClean="0">
                <a:sym typeface="Calibri" pitchFamily="34" charset="0"/>
              </a:rPr>
              <a:t>依赖集等价，因此剩下的</a:t>
            </a:r>
            <a:r>
              <a:rPr lang="en-US" altLang="zh-CN" sz="2200" i="1" dirty="0" smtClean="0">
                <a:sym typeface="Calibri" pitchFamily="34" charset="0"/>
              </a:rPr>
              <a:t>F</a:t>
            </a:r>
            <a:r>
              <a:rPr lang="zh-CN" altLang="en-US" sz="2200" dirty="0" smtClean="0">
                <a:sym typeface="Calibri" pitchFamily="34" charset="0"/>
              </a:rPr>
              <a:t>与原来的</a:t>
            </a:r>
            <a:r>
              <a:rPr lang="en-US" altLang="zh-CN" sz="2200" i="1" dirty="0" smtClean="0">
                <a:sym typeface="Calibri" pitchFamily="34" charset="0"/>
              </a:rPr>
              <a:t>F</a:t>
            </a:r>
            <a:r>
              <a:rPr lang="zh-CN" altLang="en-US" sz="2200" dirty="0" smtClean="0">
                <a:sym typeface="Calibri" pitchFamily="34" charset="0"/>
              </a:rPr>
              <a:t>等价。</a:t>
            </a:r>
          </a:p>
          <a:p>
            <a:pPr marL="0" indent="0">
              <a:lnSpc>
                <a:spcPct val="110000"/>
              </a:lnSpc>
              <a:buFont typeface="Wingdings" pitchFamily="2" charset="2"/>
              <a:buNone/>
            </a:pPr>
            <a:r>
              <a:rPr lang="zh-CN" altLang="en-US" sz="2200" dirty="0" smtClean="0">
                <a:sym typeface="Calibri" pitchFamily="34" charset="0"/>
              </a:rPr>
              <a:t>    </a:t>
            </a:r>
            <a:r>
              <a:rPr lang="en-US" altLang="zh-CN" sz="2200" dirty="0" smtClean="0">
                <a:sym typeface="Calibri" pitchFamily="34" charset="0"/>
              </a:rPr>
              <a:t>	</a:t>
            </a:r>
            <a:r>
              <a:rPr lang="zh-CN" altLang="en-US" sz="2200" dirty="0" smtClean="0">
                <a:sym typeface="Calibri" pitchFamily="34" charset="0"/>
              </a:rPr>
              <a:t>证毕</a:t>
            </a:r>
          </a:p>
          <a:p>
            <a:pPr marL="0" indent="0">
              <a:lnSpc>
                <a:spcPct val="90000"/>
              </a:lnSpc>
              <a:buFont typeface="Wingdings" pitchFamily="2" charset="2"/>
              <a:buNone/>
            </a:pPr>
            <a:endParaRPr lang="zh-CN" altLang="en-US" sz="22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87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878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8789"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定理</a:t>
            </a:r>
            <a:r>
              <a:rPr lang="en-US" altLang="zh-CN" dirty="0" smtClean="0">
                <a:sym typeface="Calibri" pitchFamily="34" charset="0"/>
              </a:rPr>
              <a:t>6.3</a:t>
            </a:r>
            <a:r>
              <a:rPr lang="zh-CN" altLang="en-US" dirty="0" smtClean="0">
                <a:sym typeface="Calibri" pitchFamily="34" charset="0"/>
              </a:rPr>
              <a:t>的证明过程</a:t>
            </a:r>
          </a:p>
          <a:p>
            <a:pPr lvl="1">
              <a:lnSpc>
                <a:spcPct val="150000"/>
              </a:lnSpc>
            </a:pPr>
            <a:r>
              <a:rPr lang="zh-CN" altLang="en-US" dirty="0" smtClean="0">
                <a:sym typeface="Calibri" pitchFamily="34" charset="0"/>
              </a:rPr>
              <a:t>是求</a:t>
            </a:r>
            <a:r>
              <a:rPr lang="en-US" altLang="zh-CN" i="1" dirty="0" smtClean="0">
                <a:sym typeface="Calibri" pitchFamily="34" charset="0"/>
              </a:rPr>
              <a:t>F</a:t>
            </a:r>
            <a:r>
              <a:rPr lang="zh-CN" altLang="en-US" dirty="0" smtClean="0">
                <a:sym typeface="Calibri" pitchFamily="34" charset="0"/>
              </a:rPr>
              <a:t>极小依赖集的过程</a:t>
            </a:r>
          </a:p>
          <a:p>
            <a:pPr lvl="1">
              <a:lnSpc>
                <a:spcPct val="150000"/>
              </a:lnSpc>
            </a:pPr>
            <a:r>
              <a:rPr lang="zh-CN" altLang="en-US" dirty="0" smtClean="0">
                <a:sym typeface="Calibri" pitchFamily="34" charset="0"/>
              </a:rPr>
              <a:t>也是检验</a:t>
            </a:r>
            <a:r>
              <a:rPr lang="en-US" altLang="zh-CN" i="1" dirty="0" smtClean="0">
                <a:sym typeface="Calibri" pitchFamily="34" charset="0"/>
              </a:rPr>
              <a:t>F</a:t>
            </a:r>
            <a:r>
              <a:rPr lang="zh-CN" altLang="en-US" dirty="0" smtClean="0">
                <a:sym typeface="Calibri" pitchFamily="34" charset="0"/>
              </a:rPr>
              <a:t>是否为极小依赖集的一个算法</a:t>
            </a:r>
            <a:endParaRPr lang="en-US" altLang="zh-CN" dirty="0" smtClean="0">
              <a:sym typeface="Calibri" pitchFamily="34" charset="0"/>
            </a:endParaRPr>
          </a:p>
          <a:p>
            <a:pPr lvl="1">
              <a:lnSpc>
                <a:spcPct val="150000"/>
              </a:lnSpc>
              <a:buNone/>
            </a:pPr>
            <a:r>
              <a:rPr lang="zh-CN" altLang="en-US" sz="2000" dirty="0" smtClean="0">
                <a:sym typeface="Calibri" pitchFamily="34" charset="0"/>
              </a:rPr>
              <a:t>    若改造后的</a:t>
            </a:r>
            <a:r>
              <a:rPr lang="en-US" altLang="zh-CN" sz="2000" i="1" dirty="0" smtClean="0">
                <a:sym typeface="Calibri" pitchFamily="34" charset="0"/>
              </a:rPr>
              <a:t>F</a:t>
            </a:r>
            <a:r>
              <a:rPr lang="zh-CN" altLang="en-US" sz="2000" dirty="0" smtClean="0">
                <a:sym typeface="Calibri" pitchFamily="34" charset="0"/>
              </a:rPr>
              <a:t>与原来的</a:t>
            </a:r>
            <a:r>
              <a:rPr lang="en-US" altLang="zh-CN" sz="2000" i="1" dirty="0" smtClean="0">
                <a:sym typeface="Calibri" pitchFamily="34" charset="0"/>
              </a:rPr>
              <a:t>F</a:t>
            </a:r>
            <a:r>
              <a:rPr lang="zh-CN" altLang="en-US" sz="2000" dirty="0" smtClean="0">
                <a:sym typeface="Calibri" pitchFamily="34" charset="0"/>
              </a:rPr>
              <a:t>相同，说明</a:t>
            </a:r>
            <a:r>
              <a:rPr lang="en-US" altLang="zh-CN" sz="2000" i="1" dirty="0" smtClean="0">
                <a:sym typeface="Calibri" pitchFamily="34" charset="0"/>
              </a:rPr>
              <a:t>F</a:t>
            </a:r>
            <a:r>
              <a:rPr lang="zh-CN" altLang="en-US" sz="2000" dirty="0" smtClean="0">
                <a:sym typeface="Calibri" pitchFamily="34" charset="0"/>
              </a:rPr>
              <a:t>就是一个最小依赖集</a:t>
            </a:r>
          </a:p>
          <a:p>
            <a:pPr lvl="1"/>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98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981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19813" name="Rectangle 3"/>
          <p:cNvSpPr>
            <a:spLocks noGrp="1" noChangeArrowheads="1"/>
          </p:cNvSpPr>
          <p:nvPr>
            <p:ph idx="4294967295"/>
          </p:nvPr>
        </p:nvSpPr>
        <p:spPr/>
        <p:txBody>
          <a:bodyPr/>
          <a:lstStyle/>
          <a:p>
            <a:pPr marL="0" indent="0">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lnSpc>
                <a:spcPct val="150000"/>
              </a:lnSpc>
              <a:buFont typeface="Wingdings" pitchFamily="2" charset="2"/>
              <a:buNone/>
            </a:pPr>
            <a:r>
              <a:rPr lang="en-US" altLang="zh-CN" dirty="0" smtClean="0">
                <a:sym typeface="Calibri" pitchFamily="34" charset="0"/>
              </a:rPr>
              <a:t>       </a:t>
            </a:r>
            <a:r>
              <a:rPr lang="en-US" altLang="zh-CN" i="1" dirty="0" smtClean="0">
                <a:sym typeface="Calibri" pitchFamily="34" charset="0"/>
              </a:rPr>
              <a:t>F</a:t>
            </a:r>
            <a:r>
              <a:rPr lang="zh-CN" altLang="en-US" dirty="0" smtClean="0">
                <a:sym typeface="Calibri" pitchFamily="34" charset="0"/>
              </a:rPr>
              <a:t>的最小依赖集：</a:t>
            </a:r>
          </a:p>
          <a:p>
            <a:pPr marL="0" indent="0">
              <a:lnSpc>
                <a:spcPct val="150000"/>
              </a:lnSpc>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08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083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0837" name="Rectangle 3"/>
          <p:cNvSpPr>
            <a:spLocks noGrp="1" noChangeArrowheads="1"/>
          </p:cNvSpPr>
          <p:nvPr>
            <p:ph idx="4294967295"/>
          </p:nvPr>
        </p:nvSpPr>
        <p:spPr/>
        <p:txBody>
          <a:bodyPr/>
          <a:lstStyle/>
          <a:p>
            <a:pPr>
              <a:lnSpc>
                <a:spcPct val="150000"/>
              </a:lnSpc>
            </a:pPr>
            <a:r>
              <a:rPr lang="en-US" altLang="zh-CN" i="1" dirty="0" smtClean="0">
                <a:sym typeface="Calibri" pitchFamily="34" charset="0"/>
              </a:rPr>
              <a:t>F</a:t>
            </a:r>
            <a:r>
              <a:rPr lang="zh-CN" altLang="en-US" dirty="0" smtClean="0">
                <a:sym typeface="Calibri" pitchFamily="34" charset="0"/>
              </a:rPr>
              <a:t>的最小依赖集</a:t>
            </a:r>
            <a:r>
              <a:rPr lang="en-US" altLang="zh-CN" i="1" dirty="0" smtClean="0">
                <a:sym typeface="Calibri" pitchFamily="34" charset="0"/>
              </a:rPr>
              <a:t>F</a:t>
            </a:r>
            <a:r>
              <a:rPr lang="en-US" altLang="zh-CN" i="1" baseline="-25000" dirty="0" smtClean="0">
                <a:sym typeface="Calibri" pitchFamily="34" charset="0"/>
              </a:rPr>
              <a:t>m</a:t>
            </a:r>
            <a:r>
              <a:rPr lang="zh-CN" altLang="en-US" dirty="0" smtClean="0">
                <a:sym typeface="Calibri" pitchFamily="34" charset="0"/>
              </a:rPr>
              <a:t>不一定是唯一的，它与对各函数依赖</a:t>
            </a:r>
            <a:r>
              <a:rPr lang="en-US" altLang="zh-CN" i="1" dirty="0" err="1" smtClean="0">
                <a:sym typeface="Calibri" pitchFamily="34" charset="0"/>
              </a:rPr>
              <a:t>FD</a:t>
            </a:r>
            <a:r>
              <a:rPr lang="en-US" altLang="zh-CN" i="1" baseline="-25000" dirty="0" err="1" smtClean="0">
                <a:sym typeface="Calibri" pitchFamily="34" charset="0"/>
              </a:rPr>
              <a:t>i</a:t>
            </a:r>
            <a:r>
              <a:rPr lang="en-US" altLang="zh-CN" dirty="0" smtClean="0">
                <a:sym typeface="Calibri" pitchFamily="34" charset="0"/>
              </a:rPr>
              <a:t> </a:t>
            </a:r>
            <a:r>
              <a:rPr lang="zh-CN" altLang="en-US" dirty="0" smtClean="0">
                <a:sym typeface="Calibri" pitchFamily="34" charset="0"/>
              </a:rPr>
              <a:t>及</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中</a:t>
            </a:r>
            <a:r>
              <a:rPr lang="en-US" altLang="zh-CN" i="1" dirty="0" smtClean="0">
                <a:sym typeface="Calibri" pitchFamily="34" charset="0"/>
              </a:rPr>
              <a:t>X</a:t>
            </a:r>
            <a:r>
              <a:rPr lang="zh-CN" altLang="en-US" dirty="0" smtClean="0">
                <a:sym typeface="Calibri" pitchFamily="34" charset="0"/>
              </a:rPr>
              <a:t>各属性的处置顺序有关。 </a:t>
            </a:r>
            <a:endParaRPr lang="zh-CN" altLang="en-US" dirty="0" smtClean="0"/>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218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21860" name="Rectangle 1026"/>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21861" name="Rectangle 1027"/>
          <p:cNvSpPr>
            <a:spLocks noGrp="1" noChangeArrowheads="1"/>
          </p:cNvSpPr>
          <p:nvPr>
            <p:ph idx="4294967295"/>
          </p:nvPr>
        </p:nvSpPr>
        <p:spPr/>
        <p:txBody>
          <a:bodyPr/>
          <a:lstStyle/>
          <a:p>
            <a:pPr marL="0" indent="0">
              <a:buFont typeface="Wingdings" pitchFamily="2" charset="2"/>
              <a:buNone/>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6.13] </a:t>
            </a:r>
            <a:r>
              <a:rPr lang="zh-CN" altLang="en-US" dirty="0" smtClean="0">
                <a:sym typeface="Calibri" pitchFamily="34" charset="0"/>
              </a:rPr>
              <a:t>（续）</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zh-CN" altLang="en-US"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zh-CN" altLang="en-US" dirty="0" smtClean="0">
                <a:sym typeface="Calibri" pitchFamily="34" charset="0"/>
              </a:rPr>
              <a:t>、</a:t>
            </a:r>
            <a:r>
              <a:rPr lang="en-US" altLang="zh-CN" i="1" dirty="0" smtClean="0">
                <a:sym typeface="Calibri" pitchFamily="34" charset="0"/>
              </a:rPr>
              <a:t>F</a:t>
            </a:r>
            <a:r>
              <a:rPr lang="en-US" altLang="zh-CN" i="1" baseline="-25000" dirty="0" smtClean="0">
                <a:sym typeface="Calibri" pitchFamily="34" charset="0"/>
              </a:rPr>
              <a:t>m2</a:t>
            </a:r>
            <a:r>
              <a:rPr lang="zh-CN" altLang="en-US" dirty="0" smtClean="0">
                <a:sym typeface="Calibri" pitchFamily="34" charset="0"/>
              </a:rPr>
              <a:t>都是</a:t>
            </a:r>
            <a:r>
              <a:rPr lang="en-US" altLang="zh-CN" i="1" dirty="0" smtClean="0">
                <a:sym typeface="Calibri" pitchFamily="34" charset="0"/>
              </a:rPr>
              <a:t>F</a:t>
            </a:r>
            <a:r>
              <a:rPr lang="zh-CN" altLang="en-US" dirty="0" smtClean="0">
                <a:sym typeface="Calibri" pitchFamily="34" charset="0"/>
              </a:rPr>
              <a:t>的最小依赖集：</a:t>
            </a:r>
          </a:p>
          <a:p>
            <a:pPr marL="0" indent="0">
              <a:buFont typeface="Wingdings" pitchFamily="2" charset="2"/>
              <a:buNone/>
            </a:pP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m1</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a:p>
            <a:pPr marL="0" indent="0">
              <a:buFont typeface="Wingdings" pitchFamily="2" charset="2"/>
              <a:buNone/>
            </a:pP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F</a:t>
            </a:r>
            <a:r>
              <a:rPr lang="en-US" altLang="zh-CN" i="1" baseline="-25000" dirty="0" smtClean="0">
                <a:sym typeface="Calibri" pitchFamily="34" charset="0"/>
              </a:rPr>
              <a:t>m2</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 </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C</a:t>
            </a:r>
            <a:r>
              <a:rPr lang="en-US" altLang="zh-CN" dirty="0" smtClean="0">
                <a:sym typeface="Calibri" pitchFamily="34" charset="0"/>
              </a:rPr>
              <a:t>, </a:t>
            </a:r>
            <a:r>
              <a:rPr lang="en-US" altLang="zh-CN" i="1" dirty="0" smtClean="0">
                <a:sym typeface="Calibri" pitchFamily="34" charset="0"/>
              </a:rPr>
              <a:t>C</a:t>
            </a:r>
            <a:r>
              <a:rPr lang="en-US" altLang="zh-CN" dirty="0" smtClean="0">
                <a:sym typeface="Calibri" pitchFamily="34" charset="0"/>
              </a:rPr>
              <a:t>→</a:t>
            </a:r>
            <a:r>
              <a:rPr lang="en-US" altLang="zh-CN" i="1" dirty="0" smtClean="0">
                <a:sym typeface="Calibri" pitchFamily="34" charset="0"/>
              </a:rPr>
              <a:t>A</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126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12644" name="Rectangle 3"/>
          <p:cNvSpPr>
            <a:spLocks noGrp="1" noChangeArrowheads="1"/>
          </p:cNvSpPr>
          <p:nvPr>
            <p:ph idx="4294967295"/>
          </p:nvPr>
        </p:nvSpPr>
        <p:spPr/>
        <p:txBody>
          <a:bodyPr/>
          <a:lstStyle/>
          <a:p>
            <a:pPr>
              <a:lnSpc>
                <a:spcPct val="150000"/>
              </a:lnSpc>
            </a:pP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中可以用与</a:t>
            </a:r>
            <a:r>
              <a:rPr lang="en-US" altLang="zh-CN" i="1" dirty="0" smtClean="0">
                <a:sym typeface="Calibri" pitchFamily="34" charset="0"/>
              </a:rPr>
              <a:t>F</a:t>
            </a:r>
            <a:r>
              <a:rPr lang="zh-CN" altLang="en-US" dirty="0" smtClean="0">
                <a:sym typeface="Calibri" pitchFamily="34" charset="0"/>
              </a:rPr>
              <a:t>等价的依赖集</a:t>
            </a:r>
            <a:r>
              <a:rPr lang="en-US" altLang="zh-CN" i="1" dirty="0" smtClean="0">
                <a:sym typeface="Calibri" pitchFamily="34" charset="0"/>
              </a:rPr>
              <a:t>G</a:t>
            </a:r>
            <a:r>
              <a:rPr lang="zh-CN" altLang="en-US" dirty="0" smtClean="0">
                <a:sym typeface="Calibri" pitchFamily="34" charset="0"/>
              </a:rPr>
              <a:t>来取代</a:t>
            </a:r>
            <a:r>
              <a:rPr lang="en-US" altLang="zh-CN" i="1" dirty="0" smtClean="0">
                <a:sym typeface="Calibri" pitchFamily="34" charset="0"/>
              </a:rPr>
              <a:t>F</a:t>
            </a:r>
            <a:endParaRPr lang="zh-CN" altLang="en-US" i="1" dirty="0" smtClean="0">
              <a:sym typeface="Calibri" pitchFamily="34" charset="0"/>
            </a:endParaRPr>
          </a:p>
          <a:p>
            <a:pPr lvl="1">
              <a:lnSpc>
                <a:spcPct val="150000"/>
              </a:lnSpc>
            </a:pPr>
            <a:r>
              <a:rPr lang="zh-CN" altLang="en-US" dirty="0" smtClean="0">
                <a:sym typeface="Calibri" pitchFamily="34" charset="0"/>
              </a:rPr>
              <a:t>原因：两个关系模式</a:t>
            </a:r>
            <a:r>
              <a:rPr lang="en-US" altLang="zh-CN" i="1" dirty="0" smtClean="0">
                <a:sym typeface="Calibri" pitchFamily="34" charset="0"/>
              </a:rPr>
              <a:t>R</a:t>
            </a:r>
            <a:r>
              <a:rPr lang="en-US" altLang="zh-CN" baseline="-25000" dirty="0" smtClean="0">
                <a:sym typeface="Calibri" pitchFamily="34" charset="0"/>
              </a:rPr>
              <a:t>1</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a:t>
            </a:r>
            <a:r>
              <a:rPr lang="en-US" altLang="zh-CN" i="1" dirty="0" smtClean="0">
                <a:sym typeface="Calibri" pitchFamily="34" charset="0"/>
              </a:rPr>
              <a:t>R</a:t>
            </a:r>
            <a:r>
              <a:rPr lang="en-US" altLang="zh-CN" baseline="-25000" dirty="0" smtClean="0">
                <a:sym typeface="Calibri" pitchFamily="34" charset="0"/>
              </a:rPr>
              <a:t>2</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G</a:t>
            </a:r>
            <a:r>
              <a:rPr lang="en-US" altLang="zh-CN" dirty="0" smtClean="0">
                <a:sym typeface="Calibri" pitchFamily="34" charset="0"/>
              </a:rPr>
              <a:t>&gt;</a:t>
            </a:r>
            <a:r>
              <a:rPr lang="zh-CN" altLang="en-US" dirty="0" smtClean="0">
                <a:sym typeface="Calibri" pitchFamily="34" charset="0"/>
              </a:rPr>
              <a:t>，如果</a:t>
            </a:r>
            <a:r>
              <a:rPr lang="en-US" altLang="zh-CN" i="1" dirty="0" smtClean="0">
                <a:sym typeface="Calibri" pitchFamily="34" charset="0"/>
              </a:rPr>
              <a:t>F</a:t>
            </a:r>
            <a:r>
              <a:rPr lang="zh-CN" altLang="en-US" dirty="0" smtClean="0">
                <a:sym typeface="Calibri" pitchFamily="34" charset="0"/>
              </a:rPr>
              <a:t>与</a:t>
            </a:r>
            <a:r>
              <a:rPr lang="en-US" altLang="zh-CN" i="1" dirty="0" smtClean="0">
                <a:sym typeface="Calibri" pitchFamily="34" charset="0"/>
              </a:rPr>
              <a:t>G</a:t>
            </a:r>
            <a:r>
              <a:rPr lang="zh-CN" altLang="en-US" dirty="0" smtClean="0">
                <a:sym typeface="Calibri" pitchFamily="34" charset="0"/>
              </a:rPr>
              <a:t>等价，那么</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的关系一定是</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的关系。反过来，</a:t>
            </a:r>
            <a:r>
              <a:rPr lang="en-US" altLang="zh-CN" i="1" dirty="0" smtClean="0">
                <a:sym typeface="Calibri" pitchFamily="34" charset="0"/>
              </a:rPr>
              <a:t>R</a:t>
            </a:r>
            <a:r>
              <a:rPr lang="en-US" altLang="zh-CN" baseline="-25000" dirty="0" smtClean="0">
                <a:sym typeface="Calibri" pitchFamily="34" charset="0"/>
              </a:rPr>
              <a:t>2</a:t>
            </a:r>
            <a:r>
              <a:rPr lang="zh-CN" altLang="en-US" dirty="0" smtClean="0">
                <a:sym typeface="Calibri" pitchFamily="34" charset="0"/>
              </a:rPr>
              <a:t>的关系也一定是</a:t>
            </a:r>
            <a:r>
              <a:rPr lang="en-US" altLang="zh-CN" i="1" dirty="0" smtClean="0">
                <a:sym typeface="Calibri" pitchFamily="34" charset="0"/>
              </a:rPr>
              <a:t>R</a:t>
            </a:r>
            <a:r>
              <a:rPr lang="en-US" altLang="zh-CN" baseline="-25000" dirty="0" smtClean="0">
                <a:sym typeface="Calibri" pitchFamily="34" charset="0"/>
              </a:rPr>
              <a:t>1</a:t>
            </a:r>
            <a:r>
              <a:rPr lang="zh-CN" altLang="en-US" dirty="0" smtClean="0">
                <a:sym typeface="Calibri" pitchFamily="34" charset="0"/>
              </a:rPr>
              <a:t>的关系。  </a:t>
            </a:r>
            <a:endParaRPr lang="zh-CN" altLang="en-US" dirty="0" smtClean="0"/>
          </a:p>
        </p:txBody>
      </p:sp>
      <p:sp>
        <p:nvSpPr>
          <p:cNvPr id="112645" name="Rectangle 2"/>
          <p:cNvSpPr>
            <a:spLocks noGrp="1" noChangeArrowheads="1"/>
          </p:cNvSpPr>
          <p:nvPr/>
        </p:nvSpPr>
        <p:spPr bwMode="auto">
          <a:xfrm>
            <a:off x="457200" y="41275"/>
            <a:ext cx="8229600" cy="939800"/>
          </a:xfrm>
          <a:prstGeom prst="rect">
            <a:avLst/>
          </a:prstGeom>
          <a:noFill/>
          <a:ln w="9525">
            <a:noFill/>
            <a:miter lim="800000"/>
            <a:headEnd/>
            <a:tailEnd/>
          </a:ln>
        </p:spPr>
        <p:txBody>
          <a:bodyPr anchor="ctr"/>
          <a:lstStyle/>
          <a:p>
            <a:pPr algn="ctr"/>
            <a:r>
              <a:rPr lang="zh-CN" altLang="en-US" sz="3600" b="1" dirty="0">
                <a:solidFill>
                  <a:schemeClr val="bg1"/>
                </a:solidFill>
                <a:sym typeface="微软雅黑" pitchFamily="34" charset="-122"/>
              </a:rPr>
              <a:t>数据依赖的公理系统（续） </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43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434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4341" name="Rectangle 3"/>
          <p:cNvSpPr>
            <a:spLocks noGrp="1" noChangeArrowheads="1"/>
          </p:cNvSpPr>
          <p:nvPr>
            <p:ph idx="1"/>
          </p:nvPr>
        </p:nvSpPr>
        <p:spPr>
          <a:xfrm>
            <a:off x="252413" y="1069975"/>
            <a:ext cx="8686800" cy="5095875"/>
          </a:xfrm>
        </p:spPr>
        <p:txBody>
          <a:bodyPr/>
          <a:lstStyle/>
          <a:p>
            <a:pPr marL="742950" lvl="1" indent="-285750" algn="l">
              <a:lnSpc>
                <a:spcPct val="150000"/>
              </a:lnSpc>
              <a:buFont typeface="Wingdings" pitchFamily="2" charset="2"/>
              <a:buChar char="n"/>
            </a:pPr>
            <a:r>
              <a:rPr lang="zh-CN" altLang="en-US" dirty="0" smtClean="0">
                <a:sym typeface="Calibri" pitchFamily="34" charset="0"/>
              </a:rPr>
              <a:t>由此可得到属性组</a:t>
            </a:r>
            <a:r>
              <a:rPr lang="en-US" altLang="zh-CN" dirty="0" smtClean="0">
                <a:sym typeface="Calibri" pitchFamily="34" charset="0"/>
              </a:rPr>
              <a:t>U</a:t>
            </a:r>
            <a:r>
              <a:rPr lang="zh-CN" altLang="en-US" dirty="0" smtClean="0">
                <a:sym typeface="Calibri" pitchFamily="34" charset="0"/>
              </a:rPr>
              <a:t>上的一组函数依赖</a:t>
            </a:r>
            <a:r>
              <a:rPr lang="en-US" altLang="zh-CN" dirty="0" smtClean="0">
                <a:sym typeface="Calibri" pitchFamily="34" charset="0"/>
              </a:rPr>
              <a:t>F</a:t>
            </a:r>
            <a:r>
              <a:rPr lang="zh-CN" altLang="en-US" dirty="0" smtClean="0">
                <a:sym typeface="Calibri" pitchFamily="34" charset="0"/>
              </a:rPr>
              <a:t>：</a:t>
            </a:r>
          </a:p>
          <a:p>
            <a:pPr marL="342900" indent="-342900" algn="l">
              <a:lnSpc>
                <a:spcPct val="150000"/>
              </a:lnSpc>
            </a:pP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F={</a:t>
            </a: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a:t>
            </a:r>
            <a:r>
              <a:rPr lang="en-US" altLang="zh-CN" sz="2400" dirty="0" err="1" smtClean="0">
                <a:sym typeface="Calibri" pitchFamily="34" charset="0"/>
              </a:rPr>
              <a:t>Mname</a:t>
            </a:r>
            <a:r>
              <a:rPr lang="en-US" altLang="zh-CN" sz="2400" dirty="0" smtClean="0">
                <a:sym typeface="Calibri" pitchFamily="34" charset="0"/>
              </a:rPr>
              <a:t>, (</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p>
        </p:txBody>
      </p:sp>
      <p:grpSp>
        <p:nvGrpSpPr>
          <p:cNvPr id="14342" name="Group 6"/>
          <p:cNvGrpSpPr>
            <a:grpSpLocks/>
          </p:cNvGrpSpPr>
          <p:nvPr/>
        </p:nvGrpSpPr>
        <p:grpSpPr bwMode="auto">
          <a:xfrm>
            <a:off x="1763713" y="3014663"/>
            <a:ext cx="5715000" cy="2667000"/>
            <a:chOff x="0" y="0"/>
            <a:chExt cx="5580" cy="2028"/>
          </a:xfrm>
        </p:grpSpPr>
        <p:sp>
          <p:nvSpPr>
            <p:cNvPr id="14343" name="Rectangle 5"/>
            <p:cNvSpPr>
              <a:spLocks noChangeArrowheads="1"/>
            </p:cNvSpPr>
            <p:nvPr/>
          </p:nvSpPr>
          <p:spPr bwMode="auto">
            <a:xfrm>
              <a:off x="0" y="0"/>
              <a:ext cx="3600" cy="1092"/>
            </a:xfrm>
            <a:prstGeom prst="rect">
              <a:avLst/>
            </a:prstGeom>
            <a:noFill/>
            <a:ln w="28575">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14344" name="Text Box 6"/>
            <p:cNvSpPr>
              <a:spLocks noChangeArrowheads="1"/>
            </p:cNvSpPr>
            <p:nvPr/>
          </p:nvSpPr>
          <p:spPr bwMode="auto">
            <a:xfrm>
              <a:off x="360" y="312"/>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 Sno</a:t>
              </a:r>
              <a:endParaRPr lang="zh-CN" altLang="en-US"/>
            </a:p>
          </p:txBody>
        </p:sp>
        <p:sp>
          <p:nvSpPr>
            <p:cNvPr id="14345" name="Text Box 7"/>
            <p:cNvSpPr>
              <a:spLocks noChangeArrowheads="1"/>
            </p:cNvSpPr>
            <p:nvPr/>
          </p:nvSpPr>
          <p:spPr bwMode="auto">
            <a:xfrm>
              <a:off x="198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Cno</a:t>
              </a:r>
              <a:endParaRPr lang="en-US" altLang="zh-CN" sz="2000" b="1">
                <a:solidFill>
                  <a:srgbClr val="000000"/>
                </a:solidFill>
                <a:latin typeface="Times New Roman" pitchFamily="18" charset="0"/>
                <a:sym typeface="Times New Roman" pitchFamily="18" charset="0"/>
              </a:endParaRPr>
            </a:p>
          </p:txBody>
        </p:sp>
        <p:sp>
          <p:nvSpPr>
            <p:cNvPr id="14346" name="Text Box 8"/>
            <p:cNvSpPr>
              <a:spLocks noChangeArrowheads="1"/>
            </p:cNvSpPr>
            <p:nvPr/>
          </p:nvSpPr>
          <p:spPr bwMode="auto">
            <a:xfrm>
              <a:off x="360" y="1560"/>
              <a:ext cx="108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Sdept</a:t>
              </a:r>
              <a:endParaRPr lang="en-US" altLang="zh-CN" sz="2000" b="1">
                <a:solidFill>
                  <a:srgbClr val="000000"/>
                </a:solidFill>
                <a:latin typeface="Times New Roman" pitchFamily="18" charset="0"/>
                <a:sym typeface="Times New Roman" pitchFamily="18" charset="0"/>
              </a:endParaRPr>
            </a:p>
          </p:txBody>
        </p:sp>
        <p:sp>
          <p:nvSpPr>
            <p:cNvPr id="14347" name="Text Box 9"/>
            <p:cNvSpPr>
              <a:spLocks noChangeArrowheads="1"/>
            </p:cNvSpPr>
            <p:nvPr/>
          </p:nvSpPr>
          <p:spPr bwMode="auto">
            <a:xfrm>
              <a:off x="1980" y="1560"/>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000" b="1">
                  <a:solidFill>
                    <a:srgbClr val="000000"/>
                  </a:solidFill>
                  <a:latin typeface="Times New Roman" pitchFamily="18" charset="0"/>
                  <a:sym typeface="Times New Roman" pitchFamily="18" charset="0"/>
                </a:rPr>
                <a:t>M</a:t>
              </a:r>
              <a:r>
                <a:rPr lang="en-US" altLang="zh-CN" sz="2400" b="1">
                  <a:solidFill>
                    <a:srgbClr val="000000"/>
                  </a:solidFill>
                  <a:latin typeface="Times New Roman" pitchFamily="18" charset="0"/>
                  <a:sym typeface="Times New Roman" pitchFamily="18" charset="0"/>
                </a:rPr>
                <a:t>nam</a:t>
              </a:r>
              <a:r>
                <a:rPr lang="en-US" altLang="zh-CN" sz="2000" b="1">
                  <a:solidFill>
                    <a:srgbClr val="000000"/>
                  </a:solidFill>
                  <a:latin typeface="Times New Roman" pitchFamily="18" charset="0"/>
                  <a:sym typeface="Times New Roman" pitchFamily="18" charset="0"/>
                </a:rPr>
                <a:t>e</a:t>
              </a:r>
              <a:endParaRPr lang="zh-CN" altLang="en-US"/>
            </a:p>
          </p:txBody>
        </p:sp>
        <p:sp>
          <p:nvSpPr>
            <p:cNvPr id="14348" name="Line 10"/>
            <p:cNvSpPr>
              <a:spLocks noChangeShapeType="1"/>
            </p:cNvSpPr>
            <p:nvPr/>
          </p:nvSpPr>
          <p:spPr bwMode="auto">
            <a:xfrm>
              <a:off x="900" y="780"/>
              <a:ext cx="1" cy="780"/>
            </a:xfrm>
            <a:prstGeom prst="line">
              <a:avLst/>
            </a:prstGeom>
            <a:noFill/>
            <a:ln w="28575">
              <a:solidFill>
                <a:srgbClr val="000000"/>
              </a:solidFill>
              <a:round/>
              <a:headEnd/>
              <a:tailEnd type="stealth" w="med" len="med"/>
            </a:ln>
          </p:spPr>
          <p:txBody>
            <a:bodyPr/>
            <a:lstStyle/>
            <a:p>
              <a:endParaRPr lang="zh-CN" altLang="en-US"/>
            </a:p>
          </p:txBody>
        </p:sp>
        <p:sp>
          <p:nvSpPr>
            <p:cNvPr id="14349" name="Line 11"/>
            <p:cNvSpPr>
              <a:spLocks noChangeShapeType="1"/>
            </p:cNvSpPr>
            <p:nvPr/>
          </p:nvSpPr>
          <p:spPr bwMode="auto">
            <a:xfrm>
              <a:off x="1437" y="1716"/>
              <a:ext cx="540" cy="1"/>
            </a:xfrm>
            <a:prstGeom prst="line">
              <a:avLst/>
            </a:prstGeom>
            <a:noFill/>
            <a:ln w="28575">
              <a:solidFill>
                <a:srgbClr val="000000"/>
              </a:solidFill>
              <a:round/>
              <a:headEnd/>
              <a:tailEnd type="stealth" w="med" len="med"/>
            </a:ln>
          </p:spPr>
          <p:txBody>
            <a:bodyPr/>
            <a:lstStyle/>
            <a:p>
              <a:endParaRPr lang="zh-CN" altLang="en-US"/>
            </a:p>
          </p:txBody>
        </p:sp>
        <p:sp>
          <p:nvSpPr>
            <p:cNvPr id="14350" name="Text Box 12"/>
            <p:cNvSpPr>
              <a:spLocks noChangeArrowheads="1"/>
            </p:cNvSpPr>
            <p:nvPr/>
          </p:nvSpPr>
          <p:spPr bwMode="auto">
            <a:xfrm>
              <a:off x="4320" y="312"/>
              <a:ext cx="1260" cy="468"/>
            </a:xfrm>
            <a:prstGeom prst="rect">
              <a:avLst/>
            </a:prstGeom>
            <a:noFill/>
            <a:ln w="28575">
              <a:solidFill>
                <a:srgbClr val="000000"/>
              </a:solidFill>
              <a:miter lim="800000"/>
              <a:headEnd/>
              <a:tailEnd/>
            </a:ln>
          </p:spPr>
          <p:txBody>
            <a:bodyPr/>
            <a:lstStyle/>
            <a:p>
              <a:pPr algn="just">
                <a:buClr>
                  <a:schemeClr val="accent1"/>
                </a:buClr>
                <a:buSzPct val="90000"/>
                <a:buFont typeface="Monotype Sorts" pitchFamily="2" charset="2"/>
                <a:buNone/>
              </a:pPr>
              <a:r>
                <a:rPr lang="en-US" altLang="zh-CN" sz="2400" b="1">
                  <a:solidFill>
                    <a:srgbClr val="000000"/>
                  </a:solidFill>
                  <a:latin typeface="Times New Roman" pitchFamily="18" charset="0"/>
                  <a:sym typeface="Times New Roman" pitchFamily="18" charset="0"/>
                </a:rPr>
                <a:t>Grade</a:t>
              </a:r>
              <a:endParaRPr lang="en-US" altLang="zh-CN" sz="2800" b="1">
                <a:solidFill>
                  <a:srgbClr val="000000"/>
                </a:solidFill>
                <a:latin typeface="Times New Roman" pitchFamily="18" charset="0"/>
                <a:sym typeface="Times New Roman" pitchFamily="18" charset="0"/>
              </a:endParaRPr>
            </a:p>
          </p:txBody>
        </p:sp>
        <p:sp>
          <p:nvSpPr>
            <p:cNvPr id="14351" name="Line 13"/>
            <p:cNvSpPr>
              <a:spLocks noChangeShapeType="1"/>
            </p:cNvSpPr>
            <p:nvPr/>
          </p:nvSpPr>
          <p:spPr bwMode="auto">
            <a:xfrm>
              <a:off x="3600" y="468"/>
              <a:ext cx="720" cy="1"/>
            </a:xfrm>
            <a:prstGeom prst="line">
              <a:avLst/>
            </a:prstGeom>
            <a:noFill/>
            <a:ln w="28575">
              <a:solidFill>
                <a:srgbClr val="000000"/>
              </a:solidFill>
              <a:round/>
              <a:headEnd/>
              <a:tailEnd type="stealth" w="med" len="med"/>
            </a:ln>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152579"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1363" indent="-284163" algn="l" eaLnBrk="1" hangingPunct="1">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2950" lvl="1" indent="-285750" algn="l" eaLnBrk="1" hangingPunct="1">
              <a:lnSpc>
                <a:spcPct val="150000"/>
              </a:lnSpc>
              <a:tabLst>
                <a:tab pos="1431925" algn="l"/>
              </a:tabLst>
            </a:pPr>
            <a:r>
              <a:rPr lang="en-US" altLang="zh-CN" sz="2800" dirty="0" smtClean="0">
                <a:sym typeface="Calibri" pitchFamily="34" charset="0"/>
              </a:rPr>
              <a:t>*6.4 </a:t>
            </a:r>
            <a:r>
              <a:rPr lang="zh-CN" altLang="en-US" sz="2800" dirty="0" smtClean="0">
                <a:sym typeface="Calibri" pitchFamily="34" charset="0"/>
              </a:rPr>
              <a:t>模式的分解</a:t>
            </a:r>
          </a:p>
          <a:p>
            <a:pPr marL="742950" lvl="1" indent="-285750" algn="l" eaLnBrk="1" hangingPunct="1">
              <a:lnSpc>
                <a:spcPct val="150000"/>
              </a:lnSpc>
              <a:tabLst>
                <a:tab pos="1431925" algn="l"/>
              </a:tabLst>
            </a:pPr>
            <a:r>
              <a:rPr lang="zh-CN" altLang="en-US" sz="2800" dirty="0" smtClean="0">
                <a:solidFill>
                  <a:srgbClr val="0066FF"/>
                </a:solidFill>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idx="4294967295"/>
          </p:nvPr>
        </p:nvSpPr>
        <p:spPr>
          <a:xfrm>
            <a:off x="457200" y="-30163"/>
            <a:ext cx="8229600" cy="1128713"/>
          </a:xfrm>
        </p:spPr>
        <p:txBody>
          <a:bodyPr/>
          <a:lstStyle/>
          <a:p>
            <a:r>
              <a:rPr lang="en-US" altLang="zh-CN" sz="3600" dirty="0" smtClean="0">
                <a:latin typeface="+mn-lt"/>
              </a:rPr>
              <a:t>6.5</a:t>
            </a:r>
            <a:r>
              <a:rPr lang="zh-CN" altLang="en-US" sz="3600" dirty="0" smtClean="0">
                <a:latin typeface="+mn-lt"/>
              </a:rPr>
              <a:t>  小结</a:t>
            </a:r>
          </a:p>
        </p:txBody>
      </p:sp>
      <p:sp>
        <p:nvSpPr>
          <p:cNvPr id="153604" name="Rectangle 5"/>
          <p:cNvSpPr>
            <a:spLocks noChangeArrowheads="1"/>
          </p:cNvSpPr>
          <p:nvPr/>
        </p:nvSpPr>
        <p:spPr bwMode="auto">
          <a:xfrm>
            <a:off x="539750" y="1239838"/>
            <a:ext cx="5710238" cy="517525"/>
          </a:xfrm>
          <a:prstGeom prst="rect">
            <a:avLst/>
          </a:prstGeom>
          <a:noFill/>
          <a:ln w="9525">
            <a:noFill/>
            <a:miter lim="800000"/>
            <a:headEnd/>
            <a:tailEnd/>
          </a:ln>
        </p:spPr>
        <p:txBody>
          <a:bodyPr wrap="none" anchor="ctr">
            <a:spAutoFit/>
          </a:bodyPr>
          <a:lstStyle/>
          <a:p>
            <a:pPr>
              <a:buSzPct val="100000"/>
              <a:buFont typeface="Wingdings" pitchFamily="2" charset="2"/>
              <a:buChar char="v"/>
            </a:pPr>
            <a:r>
              <a:rPr lang="zh-CN" altLang="en-US" sz="2800" b="1">
                <a:solidFill>
                  <a:srgbClr val="000000"/>
                </a:solidFill>
                <a:sym typeface="Arial" pitchFamily="34" charset="0"/>
              </a:rPr>
              <a:t>关系模式的规范化，其基本思想：</a:t>
            </a:r>
            <a:r>
              <a:rPr lang="zh-CN" altLang="en-US" sz="2000" b="1">
                <a:solidFill>
                  <a:srgbClr val="000000"/>
                </a:solidFill>
                <a:sym typeface="Arial" pitchFamily="34" charset="0"/>
              </a:rPr>
              <a:t> </a:t>
            </a:r>
          </a:p>
        </p:txBody>
      </p:sp>
      <p:pic>
        <p:nvPicPr>
          <p:cNvPr id="158722" name="Picture 2"/>
          <p:cNvPicPr>
            <a:picLocks noChangeAspect="1" noChangeArrowheads="1"/>
          </p:cNvPicPr>
          <p:nvPr/>
        </p:nvPicPr>
        <p:blipFill>
          <a:blip r:embed="rId2" cstate="print"/>
          <a:srcRect/>
          <a:stretch>
            <a:fillRect/>
          </a:stretch>
        </p:blipFill>
        <p:spPr bwMode="auto">
          <a:xfrm>
            <a:off x="971600" y="1757364"/>
            <a:ext cx="7632848" cy="4422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4627" name="内容占位符 4"/>
          <p:cNvSpPr>
            <a:spLocks noGrp="1" noChangeArrowheads="1"/>
          </p:cNvSpPr>
          <p:nvPr>
            <p:ph idx="4294967295"/>
          </p:nvPr>
        </p:nvSpPr>
        <p:spPr>
          <a:xfrm>
            <a:off x="457200" y="1098550"/>
            <a:ext cx="8229600" cy="5095875"/>
          </a:xfrm>
        </p:spPr>
        <p:txBody>
          <a:bodyPr/>
          <a:lstStyle/>
          <a:p>
            <a:pPr>
              <a:lnSpc>
                <a:spcPct val="120000"/>
              </a:lnSpc>
            </a:pPr>
            <a:r>
              <a:rPr lang="zh-CN" altLang="en-US" dirty="0" smtClean="0"/>
              <a:t>若要求分解具有无损连接性，那么模式分解一定能够达到</a:t>
            </a:r>
            <a:r>
              <a:rPr lang="en-US" altLang="zh-CN" dirty="0" smtClean="0"/>
              <a:t>4NF</a:t>
            </a:r>
            <a:r>
              <a:rPr lang="zh-CN" altLang="en-US" dirty="0" smtClean="0"/>
              <a:t>。</a:t>
            </a:r>
          </a:p>
          <a:p>
            <a:pPr>
              <a:lnSpc>
                <a:spcPct val="120000"/>
              </a:lnSpc>
            </a:pPr>
            <a:r>
              <a:rPr lang="zh-CN" altLang="en-US" dirty="0" smtClean="0"/>
              <a:t>若要求分解保持函数依赖，那么模式分解一定能够达到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pPr>
            <a:r>
              <a:rPr lang="zh-CN" altLang="en-US" dirty="0" smtClean="0"/>
              <a:t>若分解既具有无损连接性，又保持函数依赖，则模式分解一定能够达到</a:t>
            </a:r>
            <a:r>
              <a:rPr lang="en-US" altLang="zh-CN" dirty="0" smtClean="0"/>
              <a:t>3NF</a:t>
            </a:r>
            <a:r>
              <a:rPr lang="zh-CN" altLang="en-US" dirty="0" smtClean="0"/>
              <a:t>，但不一定能够达到</a:t>
            </a:r>
            <a:r>
              <a:rPr lang="en-US" altLang="zh-CN" dirty="0" smtClean="0"/>
              <a:t>BCNF</a:t>
            </a:r>
            <a:r>
              <a:rPr lang="zh-CN" altLang="en-US" dirty="0" smtClean="0"/>
              <a:t>。</a:t>
            </a:r>
          </a:p>
          <a:p>
            <a:pPr>
              <a:lnSpc>
                <a:spcPct val="120000"/>
              </a:lnSpc>
              <a:buFont typeface="Wingdings" pitchFamily="2" charset="2"/>
              <a:buNone/>
            </a:pP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idx="4294967295"/>
          </p:nvPr>
        </p:nvSpPr>
        <p:spPr>
          <a:xfrm>
            <a:off x="457200" y="-30163"/>
            <a:ext cx="8229600" cy="1128713"/>
          </a:xfrm>
        </p:spPr>
        <p:txBody>
          <a:bodyPr/>
          <a:lstStyle/>
          <a:p>
            <a:r>
              <a:rPr lang="zh-CN" altLang="en-US" sz="3600" dirty="0" smtClean="0"/>
              <a:t>小结（续）</a:t>
            </a:r>
            <a:endParaRPr lang="en-US" sz="3600" dirty="0" smtClean="0"/>
          </a:p>
        </p:txBody>
      </p:sp>
      <p:sp>
        <p:nvSpPr>
          <p:cNvPr id="155651" name="内容占位符 3"/>
          <p:cNvSpPr>
            <a:spLocks noGrp="1" noChangeArrowheads="1"/>
          </p:cNvSpPr>
          <p:nvPr>
            <p:ph idx="4294967295"/>
          </p:nvPr>
        </p:nvSpPr>
        <p:spPr>
          <a:xfrm>
            <a:off x="457200" y="1098550"/>
            <a:ext cx="8229600" cy="5095875"/>
          </a:xfrm>
        </p:spPr>
        <p:txBody>
          <a:bodyPr/>
          <a:lstStyle/>
          <a:p>
            <a:pPr algn="just">
              <a:lnSpc>
                <a:spcPct val="150000"/>
              </a:lnSpc>
            </a:pPr>
            <a:r>
              <a:rPr lang="zh-CN" dirty="0" smtClean="0"/>
              <a:t>规范化理论为数据库设计提供理论的指南和工具</a:t>
            </a:r>
          </a:p>
          <a:p>
            <a:pPr lvl="1" algn="just">
              <a:lnSpc>
                <a:spcPct val="150000"/>
              </a:lnSpc>
            </a:pPr>
            <a:r>
              <a:rPr lang="zh-CN" dirty="0" smtClean="0"/>
              <a:t>仅仅是指南和工具</a:t>
            </a:r>
          </a:p>
          <a:p>
            <a:pPr algn="just">
              <a:lnSpc>
                <a:spcPct val="150000"/>
              </a:lnSpc>
            </a:pPr>
            <a:r>
              <a:rPr lang="zh-CN" dirty="0" smtClean="0"/>
              <a:t>并不是规范化程度越高，模式就越好</a:t>
            </a:r>
          </a:p>
          <a:p>
            <a:pPr lvl="1" algn="just">
              <a:lnSpc>
                <a:spcPct val="150000"/>
              </a:lnSpc>
            </a:pPr>
            <a:r>
              <a:rPr lang="zh-CN" dirty="0" smtClean="0"/>
              <a:t>必须结合应用环境和现实世界的具体情况合理地选择数据库模式</a:t>
            </a:r>
          </a:p>
          <a:p>
            <a:pPr>
              <a:lnSpc>
                <a:spcPct val="150000"/>
              </a:lnSpc>
            </a:pPr>
            <a:endParaRPr lang="zh-CN" altLang="zh-CN" dirty="0" smtClean="0"/>
          </a:p>
          <a:p>
            <a:pPr>
              <a:lnSpc>
                <a:spcPct val="150000"/>
              </a:lnSpc>
              <a:buFont typeface="Wingdings" pitchFamily="2" charset="2"/>
              <a:buNone/>
            </a:pPr>
            <a:endParaRPr lang="zh-CN" altLang="zh-CN" dirty="0" smtClean="0"/>
          </a:p>
          <a:p>
            <a:pPr>
              <a:lnSpc>
                <a:spcPct val="150000"/>
              </a:lnSpc>
              <a:buFont typeface="Wingdings" pitchFamily="2" charset="2"/>
              <a:buNone/>
            </a:pPr>
            <a:endParaRPr lang="zh-CN" altLang="zh-CN"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53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536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5365" name="Rectangle 1027"/>
          <p:cNvSpPr>
            <a:spLocks noGrp="1" noChangeArrowheads="1"/>
          </p:cNvSpPr>
          <p:nvPr>
            <p:ph idx="1"/>
          </p:nvPr>
        </p:nvSpPr>
        <p:spPr>
          <a:xfrm>
            <a:off x="457200" y="1098550"/>
            <a:ext cx="8229600" cy="5095875"/>
          </a:xfrm>
        </p:spPr>
        <p:txBody>
          <a:bodyPr/>
          <a:lstStyle/>
          <a:p>
            <a:pPr marL="342900" indent="-342900" algn="l">
              <a:lnSpc>
                <a:spcPct val="150000"/>
              </a:lnSpc>
            </a:pPr>
            <a:r>
              <a:rPr lang="zh-CN" altLang="en-US" dirty="0" smtClean="0">
                <a:sym typeface="Calibri" pitchFamily="34" charset="0"/>
              </a:rPr>
              <a:t>关系模式</a:t>
            </a:r>
            <a:r>
              <a:rPr lang="en-US" altLang="zh-CN" dirty="0" smtClean="0">
                <a:sym typeface="Calibri" pitchFamily="34" charset="0"/>
              </a:rPr>
              <a:t>Student&lt;U, F&gt;</a:t>
            </a:r>
            <a:r>
              <a:rPr lang="zh-CN" altLang="en-US" dirty="0" smtClean="0">
                <a:sym typeface="Calibri" pitchFamily="34" charset="0"/>
              </a:rPr>
              <a:t>中存在的问题：</a:t>
            </a:r>
            <a:endParaRPr lang="en-US" altLang="zh-CN" dirty="0" smtClean="0">
              <a:sym typeface="Calibri" pitchFamily="34" charset="0"/>
            </a:endParaRPr>
          </a:p>
          <a:p>
            <a:pPr marL="342900" indent="-342900" algn="l">
              <a:lnSpc>
                <a:spcPct val="15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）数据冗余</a:t>
            </a:r>
          </a:p>
          <a:p>
            <a:pPr marL="742950" lvl="1" indent="-285750" algn="l">
              <a:lnSpc>
                <a:spcPct val="150000"/>
              </a:lnSpc>
              <a:buFont typeface="Wingdings" pitchFamily="2" charset="2"/>
              <a:buChar char="n"/>
            </a:pPr>
            <a:r>
              <a:rPr lang="zh-CN" altLang="en-US" dirty="0" smtClean="0">
                <a:sym typeface="Calibri" pitchFamily="34" charset="0"/>
              </a:rPr>
              <a:t>浪费大量的存储空间</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每一个系主任的姓名重复出现，重复次数与该系所有学生的所有课程成绩出现次数相同。</a:t>
            </a:r>
          </a:p>
          <a:p>
            <a:pPr marL="342900" indent="-342900" algn="l">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63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6388" name="Rectangle 2"/>
          <p:cNvSpPr>
            <a:spLocks noGrp="1" noChangeArrowheads="1"/>
          </p:cNvSpPr>
          <p:nvPr>
            <p:ph type="title"/>
          </p:nvPr>
        </p:nvSpPr>
        <p:spPr/>
        <p:txBody>
          <a:bodyPr/>
          <a:lstStyle/>
          <a:p>
            <a:r>
              <a:rPr lang="zh-CN" sz="3600" dirty="0" smtClean="0">
                <a:sym typeface="微软雅黑" pitchFamily="34" charset="-122"/>
              </a:rPr>
              <a:t>问题的提出（续）</a:t>
            </a:r>
          </a:p>
        </p:txBody>
      </p:sp>
      <p:sp>
        <p:nvSpPr>
          <p:cNvPr id="7" name="内容占位符 6"/>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）更新异常（</a:t>
            </a:r>
            <a:r>
              <a:rPr lang="en-US" altLang="zh-CN" dirty="0" smtClean="0">
                <a:sym typeface="Calibri" pitchFamily="34" charset="0"/>
              </a:rPr>
              <a:t>Update Anomalies</a:t>
            </a:r>
            <a:r>
              <a:rPr lang="zh-CN" altLang="en-US" dirty="0" smtClean="0">
                <a:sym typeface="Calibri" pitchFamily="34" charset="0"/>
              </a:rPr>
              <a:t>）</a:t>
            </a:r>
          </a:p>
          <a:p>
            <a:pPr lvl="1">
              <a:lnSpc>
                <a:spcPct val="150000"/>
              </a:lnSpc>
            </a:pPr>
            <a:r>
              <a:rPr lang="zh-CN" altLang="en-US" dirty="0" smtClean="0">
                <a:sym typeface="Calibri" pitchFamily="34" charset="0"/>
              </a:rPr>
              <a:t>数据冗余 </a:t>
            </a:r>
            <a:r>
              <a:rPr lang="zh-CN" altLang="en-US" dirty="0" smtClean="0">
                <a:sym typeface="Monotype Sorts" pitchFamily="2" charset="2"/>
              </a:rPr>
              <a:t>，</a:t>
            </a:r>
            <a:r>
              <a:rPr lang="zh-CN" altLang="en-US" dirty="0" smtClean="0">
                <a:sym typeface="Calibri" pitchFamily="34" charset="0"/>
              </a:rPr>
              <a:t>更新数据时，维护数据完整性代价大。</a:t>
            </a:r>
            <a:endParaRPr lang="en-US" dirty="0" smtClean="0">
              <a:sym typeface="Calibri" pitchFamily="34" charset="0"/>
            </a:endParaRPr>
          </a:p>
          <a:p>
            <a:pPr marL="1200150" lvl="2" indent="-285750">
              <a:lnSpc>
                <a:spcPct val="150000"/>
              </a:lnSpc>
              <a:buSzPct val="87000"/>
              <a:buFont typeface="Wingdings" pitchFamily="2" charset="2"/>
              <a:buChar char="l"/>
            </a:pPr>
            <a:r>
              <a:rPr lang="zh-CN" altLang="en-US" dirty="0" smtClean="0">
                <a:sym typeface="Calibri" pitchFamily="34" charset="0"/>
              </a:rPr>
              <a:t>某系更换系主任后，必须修改与该系学生有关的每一个元组。</a:t>
            </a:r>
          </a:p>
          <a:p>
            <a:pPr>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74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7412"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7413" name="Rectangle 1027"/>
          <p:cNvSpPr>
            <a:spLocks noGrp="1" noChangeArrowheads="1"/>
          </p:cNvSpPr>
          <p:nvPr>
            <p:ph idx="1"/>
          </p:nvPr>
        </p:nvSpPr>
        <p:spPr>
          <a:xfrm>
            <a:off x="457200" y="1098550"/>
            <a:ext cx="8229600" cy="5095875"/>
          </a:xfrm>
        </p:spPr>
        <p:txBody>
          <a:bodyPr/>
          <a:lstStyle/>
          <a:p>
            <a:pPr marL="342900" indent="-342900" algn="l"/>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）插入异常（</a:t>
            </a:r>
            <a:r>
              <a:rPr lang="en-US" altLang="zh-CN" dirty="0" smtClean="0">
                <a:sym typeface="Calibri" pitchFamily="34" charset="0"/>
              </a:rPr>
              <a:t>Insertion Anomalies</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如果一个系刚成立，尚无学生，则无法把这个系及其系主任的信息存入数据库。</a:t>
            </a:r>
          </a:p>
          <a:p>
            <a:pPr marL="342900" indent="-342900" algn="l"/>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84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8436" name="Rectangle 2"/>
          <p:cNvSpPr>
            <a:spLocks noGrp="1" noChangeArrowheads="1"/>
          </p:cNvSpPr>
          <p:nvPr>
            <p:ph type="title"/>
          </p:nvPr>
        </p:nvSpPr>
        <p:spPr/>
        <p:txBody>
          <a:bodyPr/>
          <a:lstStyle/>
          <a:p>
            <a:r>
              <a:rPr lang="zh-CN" sz="3600" smtClean="0">
                <a:sym typeface="微软雅黑" pitchFamily="34" charset="-122"/>
              </a:rPr>
              <a:t>问题的提出（续）</a:t>
            </a:r>
          </a:p>
        </p:txBody>
      </p:sp>
      <p:sp>
        <p:nvSpPr>
          <p:cNvPr id="6" name="内容占位符 5"/>
          <p:cNvSpPr>
            <a:spLocks noGrp="1"/>
          </p:cNvSpPr>
          <p:nvPr>
            <p:ph idx="1"/>
          </p:nvPr>
        </p:nvSpPr>
        <p:spPr/>
        <p:txBody>
          <a:bodyPr/>
          <a:lstStyle/>
          <a:p>
            <a:pPr>
              <a:lnSpc>
                <a:spcPct val="150000"/>
              </a:lnSpc>
              <a:buNone/>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）删除异常（</a:t>
            </a:r>
            <a:r>
              <a:rPr lang="en-US" altLang="zh-CN" dirty="0" smtClean="0">
                <a:sym typeface="Calibri" pitchFamily="34" charset="0"/>
              </a:rPr>
              <a:t>Deletion Anomalies</a:t>
            </a:r>
            <a:r>
              <a:rPr lang="zh-CN" altLang="en-US" dirty="0" smtClean="0">
                <a:sym typeface="Calibri" pitchFamily="34" charset="0"/>
              </a:rPr>
              <a:t>）</a:t>
            </a:r>
          </a:p>
          <a:p>
            <a:pPr lvl="1">
              <a:lnSpc>
                <a:spcPct val="150000"/>
              </a:lnSpc>
            </a:pPr>
            <a:r>
              <a:rPr lang="zh-CN" altLang="en-US" dirty="0" smtClean="0">
                <a:sym typeface="Calibri" pitchFamily="34" charset="0"/>
              </a:rPr>
              <a:t>如果某个系的学生全部毕业了， 则在删除该系学生信息的同时，把这个系及其系主任的信息也丢掉了。</a:t>
            </a:r>
            <a:endParaRPr lang="zh-CN" altLang="en-US" dirty="0" smtClean="0"/>
          </a:p>
          <a:p>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94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9460"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9461" name="Rectangle 1027"/>
          <p:cNvSpPr>
            <a:spLocks noGrp="1" noChangeArrowheads="1"/>
          </p:cNvSpPr>
          <p:nvPr>
            <p:ph idx="1"/>
          </p:nvPr>
        </p:nvSpPr>
        <p:spPr>
          <a:xfrm>
            <a:off x="314325" y="1076325"/>
            <a:ext cx="8723313" cy="5448300"/>
          </a:xfrm>
        </p:spPr>
        <p:txBody>
          <a:bodyPr/>
          <a:lstStyle/>
          <a:p>
            <a:pPr marL="342900" indent="-342900" algn="l">
              <a:lnSpc>
                <a:spcPct val="150000"/>
              </a:lnSpc>
              <a:spcBef>
                <a:spcPts val="0"/>
              </a:spcBef>
              <a:buFont typeface="Wingdings" pitchFamily="2" charset="2"/>
              <a:buChar char="v"/>
            </a:pPr>
            <a:r>
              <a:rPr lang="zh-CN" altLang="en-US" dirty="0" smtClean="0">
                <a:sym typeface="Calibri" pitchFamily="34" charset="0"/>
              </a:rPr>
              <a:t>结论</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en-US" altLang="zh-CN" dirty="0" smtClean="0">
                <a:sym typeface="Calibri" pitchFamily="34" charset="0"/>
              </a:rPr>
              <a:t>Student</a:t>
            </a:r>
            <a:r>
              <a:rPr lang="zh-CN" altLang="en-US" dirty="0" smtClean="0">
                <a:sym typeface="Calibri" pitchFamily="34" charset="0"/>
              </a:rPr>
              <a:t>关系模式不是一个好的模式。</a:t>
            </a:r>
            <a:endParaRPr lang="zh-CN" altLang="en-US" sz="28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一个</a:t>
            </a:r>
            <a:r>
              <a:rPr lang="zh-CN" altLang="en-US" dirty="0" smtClean="0">
                <a:sym typeface="宋体" pitchFamily="2" charset="-122"/>
              </a:rPr>
              <a:t>“</a:t>
            </a:r>
            <a:r>
              <a:rPr lang="zh-CN" altLang="en-US" dirty="0" smtClean="0">
                <a:sym typeface="Calibri" pitchFamily="34" charset="0"/>
              </a:rPr>
              <a:t>好</a:t>
            </a:r>
            <a:r>
              <a:rPr lang="zh-CN" altLang="en-US" dirty="0" smtClean="0">
                <a:sym typeface="宋体" pitchFamily="2" charset="-122"/>
              </a:rPr>
              <a:t>”</a:t>
            </a:r>
            <a:r>
              <a:rPr lang="zh-CN" altLang="en-US" dirty="0" smtClean="0">
                <a:sym typeface="Calibri" pitchFamily="34" charset="0"/>
              </a:rPr>
              <a:t>的模式应当不会发生插入异常、删除异常和更新异常，数据冗余应尽可能少。</a:t>
            </a:r>
            <a:endParaRPr 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原因</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由存在于模式中的某些数据依赖引起的。</a:t>
            </a:r>
            <a:endParaRPr lang="zh-CN" altLang="en-US" sz="2800" dirty="0" smtClean="0">
              <a:sym typeface="Calibri" pitchFamily="34" charset="0"/>
            </a:endParaRPr>
          </a:p>
          <a:p>
            <a:pPr marL="342900" indent="-342900" algn="l">
              <a:lnSpc>
                <a:spcPct val="150000"/>
              </a:lnSpc>
              <a:spcBef>
                <a:spcPts val="0"/>
              </a:spcBef>
              <a:buFont typeface="Wingdings" pitchFamily="2" charset="2"/>
              <a:buChar char="v"/>
            </a:pPr>
            <a:r>
              <a:rPr lang="zh-CN" altLang="en-US" dirty="0" smtClean="0">
                <a:sym typeface="Calibri" pitchFamily="34" charset="0"/>
              </a:rPr>
              <a:t>解决方法</a:t>
            </a:r>
            <a:endParaRPr lang="en-US" sz="3200" dirty="0" smtClean="0">
              <a:sym typeface="Calibri" pitchFamily="34" charset="0"/>
            </a:endParaRPr>
          </a:p>
          <a:p>
            <a:pPr marL="742950" lvl="1" indent="-285750" algn="l">
              <a:lnSpc>
                <a:spcPct val="150000"/>
              </a:lnSpc>
              <a:spcBef>
                <a:spcPts val="0"/>
              </a:spcBef>
              <a:buFont typeface="Wingdings" pitchFamily="2" charset="2"/>
              <a:buChar char="n"/>
            </a:pPr>
            <a:r>
              <a:rPr lang="zh-CN" altLang="en-US" dirty="0" smtClean="0">
                <a:sym typeface="Calibri" pitchFamily="34" charset="0"/>
              </a:rPr>
              <a:t>用规范化理论改造关系模式来消除其中不合适的数据依赖</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04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0484" name="Rectangle 1026"/>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20485" name="Rectangle 1027"/>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smtClean="0">
                <a:sym typeface="Calibri" pitchFamily="34" charset="0"/>
              </a:rPr>
              <a:t>把这个单一的模式分成三个关系模式：</a:t>
            </a:r>
            <a:endParaRPr 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S(Sno,Sdept,Sno → Sdept);</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SC(Sno,Cno,Grade,(Sno,Cno) → Grade);</a:t>
            </a:r>
            <a:endParaRPr lang="zh-CN" altLang="en-US" smtClean="0">
              <a:sym typeface="Calibri" pitchFamily="34" charset="0"/>
            </a:endParaRPr>
          </a:p>
          <a:p>
            <a:pPr marL="742950" lvl="1" indent="-285750" algn="l">
              <a:lnSpc>
                <a:spcPct val="150000"/>
              </a:lnSpc>
              <a:buFont typeface="Wingdings" pitchFamily="2" charset="2"/>
              <a:buChar char="n"/>
            </a:pPr>
            <a:r>
              <a:rPr lang="en-US" altLang="zh-CN" smtClean="0">
                <a:sym typeface="Calibri" pitchFamily="34" charset="0"/>
              </a:rPr>
              <a:t>DEPT(Sdept,Mname,Sdept → Mname);</a:t>
            </a:r>
            <a:endParaRPr lang="zh-CN" altLang="en-US" smtClean="0">
              <a:sym typeface="Calibri" pitchFamily="34" charset="0"/>
            </a:endParaRPr>
          </a:p>
          <a:p>
            <a:pPr marL="342900" indent="-342900" algn="l">
              <a:lnSpc>
                <a:spcPct val="150000"/>
              </a:lnSpc>
              <a:buFont typeface="Wingdings" pitchFamily="2" charset="2"/>
              <a:buChar char="v"/>
            </a:pPr>
            <a:r>
              <a:rPr lang="zh-CN" altLang="en-US" smtClean="0">
                <a:sym typeface="Calibri" pitchFamily="34" charset="0"/>
              </a:rPr>
              <a:t>这三个模式都不会发生插入异常、删除异常的问题，数据的冗余也得到了控制。</a:t>
            </a:r>
            <a:endParaRPr lang="zh-CN" altLang="en-US"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2150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6.2 </a:t>
            </a:r>
            <a:r>
              <a:rPr lang="zh-CN" altLang="en-US" sz="2800" dirty="0" smtClean="0">
                <a:solidFill>
                  <a:srgbClr val="0066FF"/>
                </a:solidFill>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内容占位符 2"/>
          <p:cNvSpPr>
            <a:spLocks noGrp="1" noChangeArrowheads="1"/>
          </p:cNvSpPr>
          <p:nvPr>
            <p:ph idx="1"/>
          </p:nvPr>
        </p:nvSpPr>
        <p:spPr>
          <a:xfrm>
            <a:off x="457200" y="1196752"/>
            <a:ext cx="8229600" cy="4997673"/>
          </a:xfrm>
        </p:spPr>
        <p:txBody>
          <a:bodyPr/>
          <a:lstStyle/>
          <a:p>
            <a:pPr marL="342900" indent="-342900" algn="l" eaLnBrk="1" hangingPunct="1">
              <a:lnSpc>
                <a:spcPct val="150000"/>
              </a:lnSpc>
              <a:spcBef>
                <a:spcPts val="0"/>
              </a:spcBef>
              <a:buFont typeface="Wingdings" pitchFamily="2" charset="2"/>
              <a:buChar char="v"/>
            </a:pPr>
            <a:r>
              <a:rPr lang="zh-CN" altLang="en-US" dirty="0" smtClean="0"/>
              <a:t>基于某个数据库管理系统设计数据库，如何基于数据库系统编程</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6</a:t>
            </a:r>
            <a:r>
              <a:rPr lang="zh-CN" altLang="en-US" sz="2800" dirty="0" smtClean="0">
                <a:sym typeface="宋体" pitchFamily="2" charset="-122"/>
              </a:rPr>
              <a:t>章 关系数据理论</a:t>
            </a: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7</a:t>
            </a:r>
            <a:r>
              <a:rPr lang="zh-CN" altLang="en-US" sz="2800" dirty="0" smtClean="0">
                <a:sym typeface="宋体" pitchFamily="2" charset="-122"/>
              </a:rPr>
              <a:t>章 数据库设计</a:t>
            </a:r>
            <a:endParaRPr lang="en-US" sz="2800" dirty="0" smtClean="0">
              <a:sym typeface="宋体" pitchFamily="2" charset="-122"/>
            </a:endParaRPr>
          </a:p>
          <a:p>
            <a:pPr marL="742950" lvl="1" indent="-285750" algn="l" eaLnBrk="1" hangingPunct="1">
              <a:lnSpc>
                <a:spcPct val="150000"/>
              </a:lnSpc>
              <a:spcBef>
                <a:spcPts val="0"/>
              </a:spcBef>
              <a:buFont typeface="Wingdings" pitchFamily="2" charset="2"/>
              <a:buChar char="n"/>
            </a:pPr>
            <a:r>
              <a:rPr lang="zh-CN" altLang="en-US" sz="2800" dirty="0" smtClean="0">
                <a:sym typeface="宋体" pitchFamily="2" charset="-122"/>
              </a:rPr>
              <a:t>第</a:t>
            </a:r>
            <a:r>
              <a:rPr lang="en-US" altLang="zh-CN" sz="2800" dirty="0" smtClean="0">
                <a:sym typeface="宋体" pitchFamily="2" charset="-122"/>
              </a:rPr>
              <a:t>8</a:t>
            </a:r>
            <a:r>
              <a:rPr lang="zh-CN" altLang="en-US" sz="2800" dirty="0" smtClean="0">
                <a:sym typeface="宋体" pitchFamily="2" charset="-122"/>
              </a:rPr>
              <a:t>章 数据库编程</a:t>
            </a:r>
            <a:r>
              <a:rPr lang="zh-CN" altLang="en-US" dirty="0" smtClean="0">
                <a:latin typeface="宋体" pitchFamily="2" charset="-122"/>
                <a:sym typeface="宋体" pitchFamily="2" charset="-122"/>
              </a:rPr>
              <a:t/>
            </a:r>
            <a:br>
              <a:rPr lang="zh-CN" altLang="en-US" dirty="0" smtClean="0">
                <a:latin typeface="宋体" pitchFamily="2" charset="-122"/>
                <a:sym typeface="宋体" pitchFamily="2" charset="-122"/>
              </a:rPr>
            </a:br>
            <a:r>
              <a:rPr lang="zh-CN" altLang="en-US" dirty="0" smtClean="0"/>
              <a:t/>
            </a:r>
            <a:br>
              <a:rPr lang="zh-CN" altLang="en-US" dirty="0" smtClean="0"/>
            </a:br>
            <a:endParaRPr lang="zh-CN" altLang="en-US" dirty="0" smtClean="0">
              <a:latin typeface="宋体" pitchFamily="2" charset="-122"/>
              <a:sym typeface="宋体" pitchFamily="2" charset="-122"/>
            </a:endParaRPr>
          </a:p>
        </p:txBody>
      </p:sp>
      <p:sp>
        <p:nvSpPr>
          <p:cNvPr id="4099" name="Rectangle 3"/>
          <p:cNvSpPr>
            <a:spLocks noChangeArrowheads="1"/>
          </p:cNvSpPr>
          <p:nvPr/>
        </p:nvSpPr>
        <p:spPr bwMode="auto">
          <a:xfrm>
            <a:off x="971550" y="188913"/>
            <a:ext cx="7377113" cy="646112"/>
          </a:xfrm>
          <a:prstGeom prst="rect">
            <a:avLst/>
          </a:prstGeom>
          <a:noFill/>
          <a:ln w="9525">
            <a:noFill/>
            <a:miter lim="800000"/>
            <a:headEnd/>
            <a:tailEnd/>
          </a:ln>
        </p:spPr>
        <p:txBody>
          <a:bodyPr>
            <a:spAutoFit/>
          </a:bodyPr>
          <a:lstStyle/>
          <a:p>
            <a:pPr algn="ctr">
              <a:lnSpc>
                <a:spcPct val="90000"/>
              </a:lnSpc>
              <a:buClr>
                <a:schemeClr val="hlink"/>
              </a:buClr>
              <a:buSzPct val="90000"/>
              <a:buFont typeface="Wingdings" pitchFamily="2" charset="2"/>
              <a:buNone/>
            </a:pPr>
            <a:r>
              <a:rPr lang="zh-CN" altLang="en-US" sz="4000" b="1" dirty="0">
                <a:solidFill>
                  <a:schemeClr val="bg1"/>
                </a:solidFill>
                <a:latin typeface="宋体" pitchFamily="2" charset="-122"/>
                <a:sym typeface="Arial" pitchFamily="34" charset="0"/>
              </a:rPr>
              <a:t>第二篇  设计与应用开发篇</a:t>
            </a:r>
            <a:endParaRPr lang="zh-CN" altLang="en-US" dirty="0"/>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22531" name="文本占位符 4"/>
          <p:cNvSpPr>
            <a:spLocks noGrp="1" noChangeArrowheads="1"/>
          </p:cNvSpPr>
          <p:nvPr>
            <p:ph idx="1"/>
          </p:nvPr>
        </p:nvSpPr>
        <p:spPr>
          <a:xfrm>
            <a:off x="828675" y="908050"/>
            <a:ext cx="7858125" cy="5429250"/>
          </a:xfrm>
        </p:spPr>
        <p:txBody>
          <a:bodyPr/>
          <a:lstStyle/>
          <a:p>
            <a:pPr marL="342900" indent="-342900" algn="l">
              <a:lnSpc>
                <a:spcPct val="120000"/>
              </a:lnSpc>
            </a:pPr>
            <a:r>
              <a:rPr lang="en-US" altLang="zh-CN" dirty="0" smtClean="0">
                <a:solidFill>
                  <a:srgbClr val="00B050"/>
                </a:solidFill>
                <a:sym typeface="Calibri" pitchFamily="34" charset="0"/>
              </a:rPr>
              <a:t>6.2.1 </a:t>
            </a:r>
            <a:r>
              <a:rPr lang="zh-CN" altLang="en-US" dirty="0" smtClean="0">
                <a:solidFill>
                  <a:srgbClr val="00B050"/>
                </a:solidFill>
                <a:sym typeface="Calibri" pitchFamily="34" charset="0"/>
              </a:rPr>
              <a:t> 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
          <p:cNvSpPr>
            <a:spLocks noGrp="1" noChangeArrowheads="1"/>
          </p:cNvSpPr>
          <p:nvPr>
            <p:ph type="title" idx="4294967295"/>
          </p:nvPr>
        </p:nvSpPr>
        <p:spPr/>
        <p:txBody>
          <a:bodyPr/>
          <a:lstStyle/>
          <a:p>
            <a:pPr>
              <a:lnSpc>
                <a:spcPct val="120000"/>
              </a:lnSpc>
            </a:pPr>
            <a:r>
              <a:rPr lang="en-US" altLang="zh-CN" sz="3600" dirty="0" smtClean="0">
                <a:sym typeface="Calibri" pitchFamily="34" charset="0"/>
              </a:rPr>
              <a:t>6.2.1 </a:t>
            </a:r>
            <a:r>
              <a:rPr lang="zh-CN" altLang="en-US" sz="3600" dirty="0" smtClean="0">
                <a:sym typeface="Calibri" pitchFamily="34" charset="0"/>
              </a:rPr>
              <a:t>函数依赖</a:t>
            </a:r>
          </a:p>
        </p:txBody>
      </p:sp>
      <p:sp>
        <p:nvSpPr>
          <p:cNvPr id="23555" name="文本占位符 4"/>
          <p:cNvSpPr>
            <a:spLocks noGrp="1" noChangeArrowheads="1"/>
          </p:cNvSpPr>
          <p:nvPr>
            <p:ph idx="1"/>
          </p:nvPr>
        </p:nvSpPr>
        <p:spPr>
          <a:xfrm>
            <a:off x="755650" y="1095375"/>
            <a:ext cx="7859713" cy="5213350"/>
          </a:xfrm>
        </p:spPr>
        <p:txBody>
          <a:bodyPr/>
          <a:lstStyle/>
          <a:p>
            <a:pPr marL="342900" indent="-342900" algn="l">
              <a:lnSpc>
                <a:spcPct val="150000"/>
              </a:lnSpc>
            </a:pPr>
            <a:r>
              <a:rPr lang="en-US" altLang="zh-CN" dirty="0" smtClean="0">
                <a:sym typeface="Calibri" pitchFamily="34" charset="0"/>
              </a:rPr>
              <a:t>1.</a:t>
            </a:r>
            <a:r>
              <a:rPr lang="zh-CN" altLang="en-US" dirty="0" smtClean="0">
                <a:sym typeface="Calibri" pitchFamily="34" charset="0"/>
              </a:rPr>
              <a:t>函数依赖</a:t>
            </a:r>
            <a:endParaRPr lang="en-US" dirty="0" smtClean="0">
              <a:sym typeface="Calibri" pitchFamily="34" charset="0"/>
            </a:endParaRPr>
          </a:p>
          <a:p>
            <a:pPr marL="342900" indent="-342900" algn="l">
              <a:lnSpc>
                <a:spcPct val="150000"/>
              </a:lnSpc>
            </a:pPr>
            <a:r>
              <a:rPr lang="en-US" altLang="zh-CN" dirty="0" smtClean="0">
                <a:sym typeface="微软雅黑" pitchFamily="34" charset="-122"/>
              </a:rPr>
              <a:t>2.</a:t>
            </a:r>
            <a:r>
              <a:rPr lang="zh-CN" altLang="en-US" dirty="0" smtClean="0">
                <a:sym typeface="微软雅黑" pitchFamily="34" charset="-122"/>
              </a:rPr>
              <a:t>平凡函数依赖与非平凡函数依赖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3.</a:t>
            </a:r>
            <a:r>
              <a:rPr lang="zh-CN" altLang="en-US" dirty="0" smtClean="0">
                <a:sym typeface="微软雅黑" pitchFamily="34" charset="-122"/>
              </a:rPr>
              <a:t>完全函数依赖与部分函数依赖</a:t>
            </a:r>
            <a:endParaRPr lang="en-US" dirty="0" smtClean="0">
              <a:sym typeface="微软雅黑" pitchFamily="34" charset="-122"/>
            </a:endParaRPr>
          </a:p>
          <a:p>
            <a:pPr marL="342900" indent="-342900" algn="l">
              <a:lnSpc>
                <a:spcPct val="150000"/>
              </a:lnSpc>
            </a:pPr>
            <a:r>
              <a:rPr lang="en-US" altLang="zh-CN" dirty="0" smtClean="0">
                <a:sym typeface="微软雅黑" pitchFamily="34" charset="-122"/>
              </a:rPr>
              <a:t>4.</a:t>
            </a:r>
            <a:r>
              <a:rPr lang="zh-CN" altLang="en-US" dirty="0" smtClean="0">
                <a:sym typeface="微软雅黑" pitchFamily="34" charset="-122"/>
              </a:rPr>
              <a:t>传递函数依赖</a:t>
            </a:r>
            <a:endParaRPr lang="en-US" dirty="0" smtClean="0">
              <a:sym typeface="Calibri" pitchFamily="34" charset="0"/>
            </a:endParaRPr>
          </a:p>
          <a:p>
            <a:pPr marL="342900" indent="-342900" algn="l">
              <a:lnSpc>
                <a:spcPct val="120000"/>
              </a:lnSpc>
              <a:buFont typeface="Wingdings" pitchFamily="2" charset="2"/>
              <a:buChar char="v"/>
            </a:pPr>
            <a:endParaRPr lang="zh-CN" altLang="en-US" dirty="0" smtClean="0">
              <a:solidFill>
                <a:srgbClr val="00B050"/>
              </a:solidFill>
              <a:sym typeface="Calibri" pitchFamily="34" charset="0"/>
            </a:endParaRPr>
          </a:p>
          <a:p>
            <a:pPr marL="342900" indent="-342900" algn="l">
              <a:lnSpc>
                <a:spcPct val="12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45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4580" name="Rectangle 2"/>
          <p:cNvSpPr>
            <a:spLocks noGrp="1" noChangeArrowheads="1"/>
          </p:cNvSpPr>
          <p:nvPr>
            <p:ph type="title" idx="4294967295"/>
          </p:nvPr>
        </p:nvSpPr>
        <p:spPr/>
        <p:txBody>
          <a:bodyPr/>
          <a:lstStyle/>
          <a:p>
            <a:r>
              <a:rPr lang="en-US" altLang="zh-CN" sz="3600" smtClean="0">
                <a:sym typeface="微软雅黑" pitchFamily="34" charset="-122"/>
              </a:rPr>
              <a:t>1.</a:t>
            </a:r>
            <a:r>
              <a:rPr lang="zh-CN" altLang="en-US" sz="3600" smtClean="0">
                <a:sym typeface="微软雅黑" pitchFamily="34" charset="-122"/>
              </a:rPr>
              <a:t>  函数依赖</a:t>
            </a:r>
          </a:p>
        </p:txBody>
      </p:sp>
      <p:sp>
        <p:nvSpPr>
          <p:cNvPr id="24581" name="Rectangle 3"/>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  </a:t>
            </a:r>
            <a:r>
              <a:rPr lang="zh-CN" altLang="en-US" dirty="0" smtClean="0">
                <a:sym typeface="Calibri" pitchFamily="34" charset="0"/>
              </a:rPr>
              <a:t>设</a:t>
            </a:r>
            <a:r>
              <a:rPr lang="en-US" altLang="zh-CN" i="1" dirty="0" smtClean="0">
                <a:sym typeface="Calibri" pitchFamily="34" charset="0"/>
              </a:rPr>
              <a:t>R(U)</a:t>
            </a:r>
            <a:r>
              <a:rPr lang="zh-CN" altLang="en-US" dirty="0" smtClean="0">
                <a:sym typeface="Calibri" pitchFamily="34" charset="0"/>
              </a:rPr>
              <a:t>是一个属性集</a:t>
            </a:r>
            <a:r>
              <a:rPr lang="en-US" altLang="zh-CN" i="1" dirty="0" smtClean="0">
                <a:sym typeface="Calibri" pitchFamily="34" charset="0"/>
              </a:rPr>
              <a:t>U</a:t>
            </a:r>
            <a:r>
              <a:rPr lang="zh-CN" altLang="en-US" dirty="0" smtClean="0">
                <a:sym typeface="Calibri" pitchFamily="34" charset="0"/>
              </a:rPr>
              <a:t>上的关系模式，</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的子集。若对于</a:t>
            </a:r>
            <a:r>
              <a:rPr lang="en-US" altLang="zh-CN" i="1" dirty="0" smtClean="0">
                <a:sym typeface="Calibri" pitchFamily="34" charset="0"/>
              </a:rPr>
              <a:t>R(U)</a:t>
            </a:r>
            <a:r>
              <a:rPr lang="zh-CN" altLang="en-US" dirty="0" smtClean="0">
                <a:sym typeface="Calibri" pitchFamily="34" charset="0"/>
              </a:rPr>
              <a:t>的任意一个可能的关系</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r</a:t>
            </a:r>
            <a:r>
              <a:rPr lang="zh-CN" altLang="en-US" dirty="0" smtClean="0">
                <a:sym typeface="Calibri" pitchFamily="34" charset="0"/>
              </a:rPr>
              <a:t> 中不可能存在两个元组在</a:t>
            </a:r>
            <a:r>
              <a:rPr lang="en-US" altLang="zh-CN" i="1" dirty="0" smtClean="0">
                <a:sym typeface="Calibri" pitchFamily="34" charset="0"/>
              </a:rPr>
              <a:t>X</a:t>
            </a:r>
            <a:r>
              <a:rPr lang="zh-CN" altLang="en-US" dirty="0" smtClean="0">
                <a:sym typeface="Calibri" pitchFamily="34" charset="0"/>
              </a:rPr>
              <a:t>上的属性值相等， 而在</a:t>
            </a:r>
            <a:r>
              <a:rPr lang="en-US" altLang="zh-CN" i="1" dirty="0" smtClean="0">
                <a:sym typeface="Calibri" pitchFamily="34" charset="0"/>
              </a:rPr>
              <a:t>Y</a:t>
            </a:r>
            <a:r>
              <a:rPr lang="zh-CN" altLang="en-US" dirty="0" smtClean="0">
                <a:sym typeface="Calibri" pitchFamily="34" charset="0"/>
              </a:rPr>
              <a:t>上的属性值不等， 则称“</a:t>
            </a:r>
            <a:r>
              <a:rPr lang="en-US" altLang="zh-CN" i="1" dirty="0" smtClean="0">
                <a:solidFill>
                  <a:srgbClr val="FF00FF"/>
                </a:solidFill>
                <a:sym typeface="Calibri" pitchFamily="34" charset="0"/>
              </a:rPr>
              <a:t>X</a:t>
            </a:r>
            <a:r>
              <a:rPr lang="zh-CN" altLang="en-US" dirty="0" smtClean="0">
                <a:solidFill>
                  <a:srgbClr val="FF00FF"/>
                </a:solidFill>
                <a:sym typeface="Calibri" pitchFamily="34" charset="0"/>
              </a:rPr>
              <a:t>函数确定</a:t>
            </a:r>
            <a:r>
              <a:rPr lang="en-US" altLang="zh-CN" i="1" dirty="0" smtClean="0">
                <a:solidFill>
                  <a:srgbClr val="FF00FF"/>
                </a:solidFill>
                <a:sym typeface="Calibri" pitchFamily="34" charset="0"/>
              </a:rPr>
              <a:t>Y</a:t>
            </a:r>
            <a:r>
              <a:rPr lang="en-US" altLang="zh-CN" dirty="0" smtClean="0">
                <a:sym typeface="Calibri" pitchFamily="34" charset="0"/>
              </a:rPr>
              <a:t>”</a:t>
            </a:r>
            <a:r>
              <a:rPr lang="zh-CN" altLang="en-US" dirty="0" smtClean="0">
                <a:sym typeface="Calibri" pitchFamily="34" charset="0"/>
              </a:rPr>
              <a:t>或“</a:t>
            </a:r>
            <a:r>
              <a:rPr lang="en-US" altLang="zh-CN" i="1" dirty="0" smtClean="0">
                <a:solidFill>
                  <a:srgbClr val="FF00FF"/>
                </a:solidFill>
                <a:sym typeface="Calibri" pitchFamily="34" charset="0"/>
              </a:rPr>
              <a:t>Y</a:t>
            </a:r>
            <a:r>
              <a:rPr lang="zh-CN" altLang="en-US" dirty="0" smtClean="0">
                <a:solidFill>
                  <a:srgbClr val="FF00FF"/>
                </a:solidFill>
                <a:sym typeface="Calibri" pitchFamily="34" charset="0"/>
              </a:rPr>
              <a:t>函数依赖于</a:t>
            </a:r>
            <a:r>
              <a:rPr lang="en-US" altLang="zh-CN" i="1" dirty="0" smtClean="0">
                <a:solidFill>
                  <a:srgbClr val="FF00FF"/>
                </a:solidFill>
                <a:sym typeface="Calibri" pitchFamily="34" charset="0"/>
              </a:rPr>
              <a:t>X</a:t>
            </a:r>
            <a:r>
              <a:rPr lang="en-US" altLang="zh-CN" dirty="0" smtClean="0">
                <a:sym typeface="Calibri" pitchFamily="34" charset="0"/>
              </a:rPr>
              <a:t>”</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endParaRPr lang="zh-CN" alt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idx="4294967295"/>
          </p:nvPr>
        </p:nvSpPr>
        <p:spPr/>
        <p:txBody>
          <a:bodyPr/>
          <a:lstStyle/>
          <a:p>
            <a:r>
              <a:rPr lang="zh-CN" sz="3600" dirty="0" smtClean="0"/>
              <a:t>函数依赖（续）</a:t>
            </a:r>
          </a:p>
        </p:txBody>
      </p:sp>
      <p:sp>
        <p:nvSpPr>
          <p:cNvPr id="25603" name="Rectangle 1027"/>
          <p:cNvSpPr>
            <a:spLocks noGrp="1" noChangeArrowheads="1"/>
          </p:cNvSpPr>
          <p:nvPr>
            <p:ph idx="1"/>
          </p:nvPr>
        </p:nvSpPr>
        <p:spPr>
          <a:xfrm>
            <a:off x="457200" y="955675"/>
            <a:ext cx="8686800" cy="5095875"/>
          </a:xfrm>
        </p:spPr>
        <p:txBody>
          <a:bodyPr/>
          <a:lstStyle/>
          <a:p>
            <a:pPr marL="57150" algn="l">
              <a:lnSpc>
                <a:spcPct val="120000"/>
              </a:lnSpc>
              <a:buFont typeface="Wingdings" pitchFamily="2" charset="2"/>
              <a:buChar char="v"/>
            </a:pPr>
            <a:r>
              <a:rPr lang="zh-CN" altLang="en-US" dirty="0" smtClean="0"/>
              <a:t>[例]</a:t>
            </a:r>
            <a:r>
              <a:rPr lang="en-US" altLang="zh-CN" dirty="0" smtClean="0"/>
              <a:t> Student(</a:t>
            </a:r>
            <a:r>
              <a:rPr lang="en-US" altLang="zh-CN" dirty="0" err="1" smtClean="0"/>
              <a:t>Sno</a:t>
            </a:r>
            <a:r>
              <a:rPr lang="en-US" altLang="zh-CN" dirty="0" smtClean="0"/>
              <a:t>, </a:t>
            </a:r>
            <a:r>
              <a:rPr lang="en-US" altLang="zh-CN" dirty="0" err="1" smtClean="0"/>
              <a:t>Sname</a:t>
            </a:r>
            <a:r>
              <a:rPr lang="en-US" altLang="zh-CN" dirty="0" smtClean="0"/>
              <a:t>, </a:t>
            </a:r>
            <a:r>
              <a:rPr lang="en-US" altLang="zh-CN" dirty="0" err="1" smtClean="0"/>
              <a:t>Ssex</a:t>
            </a:r>
            <a:r>
              <a:rPr lang="en-US" altLang="zh-CN" dirty="0" smtClean="0"/>
              <a:t>, Sage, </a:t>
            </a:r>
            <a:r>
              <a:rPr lang="en-US" altLang="zh-CN" dirty="0" err="1" smtClean="0"/>
              <a:t>Sdept</a:t>
            </a:r>
            <a:r>
              <a:rPr lang="en-US" altLang="zh-CN" dirty="0" smtClean="0"/>
              <a:t>),         </a:t>
            </a:r>
          </a:p>
          <a:p>
            <a:pPr marL="57150" algn="l">
              <a:lnSpc>
                <a:spcPct val="120000"/>
              </a:lnSpc>
            </a:pPr>
            <a:r>
              <a:rPr lang="en-US" altLang="zh-CN" dirty="0" smtClean="0"/>
              <a:t>    </a:t>
            </a:r>
            <a:r>
              <a:rPr lang="zh-CN" altLang="en-US" dirty="0" smtClean="0"/>
              <a:t>假设不允许重名，则有</a:t>
            </a:r>
            <a:r>
              <a:rPr lang="en-US" altLang="zh-CN" dirty="0" smtClean="0"/>
              <a:t>:</a:t>
            </a:r>
          </a:p>
          <a:p>
            <a:pPr marL="57150" algn="l">
              <a:lnSpc>
                <a:spcPct val="110000"/>
              </a:lnSpc>
            </a:pPr>
            <a:r>
              <a:rPr lang="en-US" sz="2400" dirty="0" smtClean="0"/>
              <a:t>	</a:t>
            </a:r>
            <a:r>
              <a:rPr lang="en-US" altLang="zh-CN" sz="2400" dirty="0" err="1" smtClean="0"/>
              <a:t>Sno</a:t>
            </a:r>
            <a:r>
              <a:rPr lang="en-US" altLang="zh-CN" sz="2400" dirty="0" smtClean="0"/>
              <a:t> → </a:t>
            </a:r>
            <a:r>
              <a:rPr lang="en-US" altLang="zh-CN" sz="2400" dirty="0" err="1" smtClean="0"/>
              <a:t>Ssex</a:t>
            </a:r>
            <a:r>
              <a:rPr lang="zh-CN" altLang="en-US" sz="2400" dirty="0" smtClean="0"/>
              <a:t>，      </a:t>
            </a:r>
            <a:r>
              <a:rPr lang="en-US" altLang="zh-CN" sz="2400" dirty="0" err="1" smtClean="0"/>
              <a:t>Sno</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Sno</a:t>
            </a:r>
            <a:r>
              <a:rPr lang="en-US" altLang="zh-CN" sz="2400" dirty="0" smtClean="0"/>
              <a:t> → </a:t>
            </a:r>
            <a:r>
              <a:rPr lang="en-US" altLang="zh-CN" sz="2400" dirty="0" err="1" smtClean="0"/>
              <a:t>Sdept</a:t>
            </a:r>
            <a:r>
              <a:rPr lang="zh-CN" altLang="en-US" sz="2400" dirty="0" smtClean="0"/>
              <a:t>，    </a:t>
            </a:r>
            <a:r>
              <a:rPr lang="en-US" altLang="zh-CN" sz="2400" dirty="0" err="1" smtClean="0"/>
              <a:t>Sno</a:t>
            </a:r>
            <a:r>
              <a:rPr lang="en-US" altLang="zh-CN" sz="2400" dirty="0" smtClean="0"/>
              <a:t> ←→ </a:t>
            </a:r>
            <a:r>
              <a:rPr lang="en-US" altLang="zh-CN" sz="2400" dirty="0" err="1" smtClean="0"/>
              <a:t>Sname</a:t>
            </a:r>
            <a:endParaRPr lang="en-US" altLang="zh-CN" sz="2400" dirty="0" smtClean="0"/>
          </a:p>
          <a:p>
            <a:pPr marL="57150" algn="l">
              <a:lnSpc>
                <a:spcPct val="110000"/>
              </a:lnSpc>
            </a:pPr>
            <a:r>
              <a:rPr lang="en-US" sz="2400" dirty="0" smtClean="0"/>
              <a:t>	</a:t>
            </a:r>
            <a:r>
              <a:rPr lang="en-US" altLang="zh-CN" sz="2400" dirty="0" err="1" smtClean="0"/>
              <a:t>Sname</a:t>
            </a:r>
            <a:r>
              <a:rPr lang="en-US" altLang="zh-CN" sz="2400" dirty="0" smtClean="0"/>
              <a:t> → </a:t>
            </a:r>
            <a:r>
              <a:rPr lang="en-US" altLang="zh-CN" sz="2400" dirty="0" err="1" smtClean="0"/>
              <a:t>Ssex</a:t>
            </a:r>
            <a:r>
              <a:rPr lang="zh-CN" altLang="en-US" sz="2400" dirty="0" smtClean="0"/>
              <a:t>， </a:t>
            </a:r>
            <a:r>
              <a:rPr lang="en-US" altLang="zh-CN" sz="2400" dirty="0" err="1" smtClean="0"/>
              <a:t>Sname</a:t>
            </a:r>
            <a:r>
              <a:rPr lang="en-US" altLang="zh-CN" sz="2400" dirty="0" smtClean="0"/>
              <a:t> → Sage</a:t>
            </a:r>
            <a:endParaRPr lang="zh-CN" altLang="en-US" sz="2400" dirty="0" smtClean="0"/>
          </a:p>
          <a:p>
            <a:pPr marL="57150" algn="l">
              <a:lnSpc>
                <a:spcPct val="110000"/>
              </a:lnSpc>
            </a:pPr>
            <a:r>
              <a:rPr lang="en-US" altLang="zh-CN" sz="2400" dirty="0" smtClean="0"/>
              <a:t>	</a:t>
            </a:r>
            <a:r>
              <a:rPr lang="en-US" altLang="zh-CN" sz="2400" dirty="0" err="1" smtClean="0"/>
              <a:t>Sname</a:t>
            </a:r>
            <a:r>
              <a:rPr lang="en-US" altLang="zh-CN" sz="2400" dirty="0" smtClean="0"/>
              <a:t> → </a:t>
            </a:r>
            <a:r>
              <a:rPr lang="en-US" altLang="zh-CN" sz="2400" dirty="0" err="1" smtClean="0"/>
              <a:t>Sdept</a:t>
            </a:r>
            <a:endParaRPr lang="en-US" altLang="zh-CN" sz="2400" dirty="0" smtClean="0"/>
          </a:p>
          <a:p>
            <a:pPr lvl="1" algn="l">
              <a:lnSpc>
                <a:spcPct val="110000"/>
              </a:lnSpc>
            </a:pPr>
            <a:r>
              <a:rPr lang="zh-CN" altLang="en-US" dirty="0" smtClean="0"/>
              <a:t>但</a:t>
            </a:r>
            <a:r>
              <a:rPr lang="en-US" altLang="zh-CN" dirty="0" err="1" smtClean="0"/>
              <a:t>Ssex</a:t>
            </a:r>
            <a:r>
              <a:rPr lang="en-US" altLang="zh-CN" dirty="0" smtClean="0"/>
              <a:t> </a:t>
            </a:r>
            <a:r>
              <a:rPr lang="en-US" altLang="zh-CN" dirty="0" smtClean="0">
                <a:latin typeface="宋体" pitchFamily="2" charset="-122"/>
                <a:sym typeface="宋体" pitchFamily="2" charset="-122"/>
              </a:rPr>
              <a:t>→</a:t>
            </a:r>
            <a:r>
              <a:rPr lang="en-US" altLang="zh-CN" dirty="0" smtClean="0"/>
              <a:t>Sage, </a:t>
            </a:r>
            <a:r>
              <a:rPr lang="en-US" altLang="zh-CN" dirty="0" err="1" smtClean="0"/>
              <a:t>Ssex</a:t>
            </a:r>
            <a:r>
              <a:rPr lang="en-US" altLang="zh-CN" dirty="0" smtClean="0">
                <a:latin typeface="宋体" pitchFamily="2" charset="-122"/>
                <a:sym typeface="宋体" pitchFamily="2" charset="-122"/>
              </a:rPr>
              <a:t>→</a:t>
            </a:r>
            <a:r>
              <a:rPr lang="en-US" altLang="zh-CN" dirty="0" smtClean="0"/>
              <a:t> </a:t>
            </a:r>
            <a:r>
              <a:rPr lang="en-US" altLang="zh-CN" dirty="0" err="1" smtClean="0"/>
              <a:t>Sdept</a:t>
            </a:r>
            <a:endParaRPr lang="en-US" altLang="zh-CN" dirty="0" smtClean="0"/>
          </a:p>
        </p:txBody>
      </p:sp>
      <p:grpSp>
        <p:nvGrpSpPr>
          <p:cNvPr id="25604" name="Group 4"/>
          <p:cNvGrpSpPr>
            <a:grpSpLocks/>
          </p:cNvGrpSpPr>
          <p:nvPr/>
        </p:nvGrpSpPr>
        <p:grpSpPr bwMode="auto">
          <a:xfrm>
            <a:off x="1044575" y="5013176"/>
            <a:ext cx="7127875" cy="979488"/>
            <a:chOff x="0" y="0"/>
            <a:chExt cx="11224" cy="1542"/>
          </a:xfrm>
        </p:grpSpPr>
        <p:sp>
          <p:nvSpPr>
            <p:cNvPr id="25607" name="Text Box 1030"/>
            <p:cNvSpPr>
              <a:spLocks noChangeArrowheads="1"/>
            </p:cNvSpPr>
            <p:nvPr/>
          </p:nvSpPr>
          <p:spPr bwMode="auto">
            <a:xfrm>
              <a:off x="0" y="0"/>
              <a:ext cx="11225" cy="1543"/>
            </a:xfrm>
            <a:prstGeom prst="rect">
              <a:avLst/>
            </a:prstGeom>
            <a:solidFill>
              <a:srgbClr val="F2EB92"/>
            </a:solidFill>
            <a:ln w="28575">
              <a:solidFill>
                <a:schemeClr val="tx1"/>
              </a:solidFill>
              <a:miter lim="800000"/>
              <a:headEnd/>
              <a:tailEnd/>
            </a:ln>
          </p:spPr>
          <p:txBody>
            <a:bodyPr lIns="90000" tIns="190800" rIns="90000" bIns="46800">
              <a:spAutoFit/>
            </a:bodyPr>
            <a:lstStyle/>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X→Y</a:t>
              </a:r>
              <a:r>
                <a:rPr lang="zh-CN" altLang="en-US" sz="2400" b="1">
                  <a:latin typeface="Times New Roman" pitchFamily="18" charset="0"/>
                </a:rPr>
                <a:t>，并且</a:t>
              </a:r>
              <a:r>
                <a:rPr lang="en-US" altLang="zh-CN" sz="2400" b="1">
                  <a:latin typeface="Times New Roman" pitchFamily="18" charset="0"/>
                </a:rPr>
                <a:t>Y→X, </a:t>
              </a:r>
              <a:r>
                <a:rPr lang="zh-CN" altLang="en-US" sz="2400" b="1">
                  <a:latin typeface="Times New Roman" pitchFamily="18" charset="0"/>
                </a:rPr>
                <a:t>则记为</a:t>
              </a:r>
              <a:r>
                <a:rPr lang="en-US" altLang="zh-CN" sz="2400" b="1">
                  <a:latin typeface="Times New Roman" pitchFamily="18" charset="0"/>
                </a:rPr>
                <a:t>X←→Y</a:t>
              </a:r>
              <a:r>
                <a:rPr lang="zh-CN" altLang="en-US" sz="2400" b="1">
                  <a:latin typeface="Times New Roman" pitchFamily="18" charset="0"/>
                </a:rPr>
                <a:t>。</a:t>
              </a:r>
            </a:p>
            <a:p>
              <a:pPr>
                <a:buClr>
                  <a:schemeClr val="accent1"/>
                </a:buClr>
                <a:buSzPct val="90000"/>
                <a:buFont typeface="Monotype Sorts" pitchFamily="2" charset="2"/>
                <a:buNone/>
              </a:pPr>
              <a:r>
                <a:rPr lang="zh-CN" altLang="en-US" sz="2400" b="1">
                  <a:latin typeface="Times New Roman" pitchFamily="18" charset="0"/>
                </a:rPr>
                <a:t>若</a:t>
              </a:r>
              <a:r>
                <a:rPr lang="en-US" altLang="zh-CN" sz="2400" b="1">
                  <a:latin typeface="Times New Roman" pitchFamily="18" charset="0"/>
                </a:rPr>
                <a:t>Y</a:t>
              </a:r>
              <a:r>
                <a:rPr lang="zh-CN" altLang="en-US" sz="2400" b="1">
                  <a:latin typeface="Times New Roman" pitchFamily="18" charset="0"/>
                </a:rPr>
                <a:t>不函数依赖于</a:t>
              </a:r>
              <a:r>
                <a:rPr lang="en-US" altLang="zh-CN" sz="2400" b="1">
                  <a:latin typeface="Times New Roman" pitchFamily="18" charset="0"/>
                </a:rPr>
                <a:t>X, </a:t>
              </a:r>
              <a:r>
                <a:rPr lang="zh-CN" altLang="en-US" sz="2400" b="1">
                  <a:latin typeface="Times New Roman" pitchFamily="18" charset="0"/>
                </a:rPr>
                <a:t>则记为</a:t>
              </a:r>
              <a:r>
                <a:rPr lang="en-US" altLang="zh-CN" sz="2400" b="1">
                  <a:latin typeface="Times New Roman" pitchFamily="18" charset="0"/>
                </a:rPr>
                <a:t>X</a:t>
              </a:r>
              <a:r>
                <a:rPr lang="en-US" altLang="zh-CN" sz="2400" b="1">
                  <a:latin typeface="宋体" pitchFamily="2" charset="-122"/>
                  <a:sym typeface="宋体" pitchFamily="2" charset="-122"/>
                </a:rPr>
                <a:t>→</a:t>
              </a:r>
              <a:r>
                <a:rPr lang="en-US" altLang="zh-CN" sz="2400" b="1">
                  <a:latin typeface="Times New Roman" pitchFamily="18" charset="0"/>
                </a:rPr>
                <a:t>Y</a:t>
              </a:r>
              <a:r>
                <a:rPr lang="zh-CN" altLang="en-US" sz="2400" b="1">
                  <a:latin typeface="Times New Roman" pitchFamily="18" charset="0"/>
                </a:rPr>
                <a:t>。</a:t>
              </a:r>
              <a:endParaRPr lang="zh-CN" altLang="en-US"/>
            </a:p>
          </p:txBody>
        </p:sp>
        <p:sp>
          <p:nvSpPr>
            <p:cNvPr id="25608" name="Line 1029"/>
            <p:cNvSpPr>
              <a:spLocks noChangeShapeType="1"/>
            </p:cNvSpPr>
            <p:nvPr/>
          </p:nvSpPr>
          <p:spPr bwMode="auto">
            <a:xfrm>
              <a:off x="6367" y="904"/>
              <a:ext cx="240" cy="480"/>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25605" name="Line 1029"/>
          <p:cNvSpPr>
            <a:spLocks noChangeShapeType="1"/>
          </p:cNvSpPr>
          <p:nvPr/>
        </p:nvSpPr>
        <p:spPr bwMode="auto">
          <a:xfrm>
            <a:off x="218757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
        <p:nvSpPr>
          <p:cNvPr id="25606" name="Line 1029"/>
          <p:cNvSpPr>
            <a:spLocks noChangeShapeType="1"/>
          </p:cNvSpPr>
          <p:nvPr/>
        </p:nvSpPr>
        <p:spPr bwMode="auto">
          <a:xfrm>
            <a:off x="4086225" y="4149080"/>
            <a:ext cx="127000" cy="231775"/>
          </a:xfrm>
          <a:prstGeom prst="line">
            <a:avLst/>
          </a:prstGeom>
          <a:noFill/>
          <a:ln w="28575">
            <a:solidFill>
              <a:schemeClr val="tx1"/>
            </a:solidFill>
            <a:round/>
            <a:headEnd/>
            <a:tailEnd/>
          </a:ln>
        </p:spPr>
        <p:txBody>
          <a:bodyPr wrap="none" lIns="90000" tIns="46800" rIns="90000" bIns="46800" anchor="ctr"/>
          <a:lstStyle/>
          <a:p>
            <a:endParaRPr lang="zh-CN" alt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sz="3600" dirty="0" smtClean="0"/>
              <a:t>函数依赖（续）</a:t>
            </a:r>
          </a:p>
        </p:txBody>
      </p:sp>
      <p:sp>
        <p:nvSpPr>
          <p:cNvPr id="26627" name="Rectangle 10"/>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nvGraphicFramePr>
        <p:xfrm>
          <a:off x="827584" y="1628775"/>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Times New Roman" pitchFamily="18" charset="0"/>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S1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Times New Roman" pitchFamily="18" charset="0"/>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Arial" pitchFamily="34" charset="0"/>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82" name="Rectangle 77"/>
          <p:cNvSpPr>
            <a:spLocks noChangeArrowheads="1"/>
          </p:cNvSpPr>
          <p:nvPr/>
        </p:nvSpPr>
        <p:spPr bwMode="auto">
          <a:xfrm>
            <a:off x="1403846" y="2628900"/>
            <a:ext cx="360363" cy="3302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6" y="3121025"/>
            <a:ext cx="360363" cy="287338"/>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1" y="2628900"/>
            <a:ext cx="1223963" cy="36830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5" name="Rectangle 80"/>
          <p:cNvSpPr>
            <a:spLocks noChangeArrowheads="1"/>
          </p:cNvSpPr>
          <p:nvPr/>
        </p:nvSpPr>
        <p:spPr bwMode="auto">
          <a:xfrm>
            <a:off x="2556371" y="3121025"/>
            <a:ext cx="1223963" cy="290513"/>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6" name="AutoShape 85"/>
          <p:cNvSpPr>
            <a:spLocks noChangeArrowheads="1"/>
          </p:cNvSpPr>
          <p:nvPr/>
        </p:nvSpPr>
        <p:spPr bwMode="auto">
          <a:xfrm>
            <a:off x="4140696" y="1308100"/>
            <a:ext cx="3598863" cy="641350"/>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a:latin typeface="Times New Roman" pitchFamily="18" charset="0"/>
              </a:rPr>
              <a:t>违背了</a:t>
            </a:r>
            <a:r>
              <a:rPr lang="en-US" altLang="zh-CN" sz="2400" b="1">
                <a:latin typeface="Times New Roman" pitchFamily="18" charset="0"/>
              </a:rPr>
              <a:t>Sno → Sname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69850"/>
            <a:ext cx="8229600" cy="939800"/>
          </a:xfrm>
        </p:spPr>
        <p:txBody>
          <a:bodyPr/>
          <a:lstStyle/>
          <a:p>
            <a:r>
              <a:rPr lang="zh-CN" sz="3600" dirty="0" smtClean="0"/>
              <a:t>函数依赖（续）</a:t>
            </a:r>
          </a:p>
        </p:txBody>
      </p:sp>
      <p:sp>
        <p:nvSpPr>
          <p:cNvPr id="27651" name="内容占位符 3"/>
          <p:cNvSpPr>
            <a:spLocks noGrp="1" noChangeArrowheads="1"/>
          </p:cNvSpPr>
          <p:nvPr>
            <p:ph idx="1"/>
          </p:nvPr>
        </p:nvSpPr>
        <p:spPr>
          <a:xfrm>
            <a:off x="457200" y="1009650"/>
            <a:ext cx="8229600" cy="4854575"/>
          </a:xfrm>
        </p:spPr>
        <p:txBody>
          <a:bodyPr/>
          <a:lstStyle/>
          <a:p>
            <a:pPr marL="342900" indent="-342900" algn="l">
              <a:buFont typeface="Wingdings" pitchFamily="2" charset="2"/>
              <a:buChar char="v"/>
            </a:pPr>
            <a:r>
              <a:rPr lang="zh-CN" altLang="en-US" dirty="0" smtClean="0"/>
              <a:t>由下面的关系表</a:t>
            </a:r>
            <a:r>
              <a:rPr lang="en-US" altLang="zh-CN" dirty="0" smtClean="0"/>
              <a:t>, </a:t>
            </a:r>
            <a:r>
              <a:rPr lang="zh-CN" altLang="en-US" dirty="0" smtClean="0"/>
              <a:t>能否得出</a:t>
            </a:r>
            <a:r>
              <a:rPr lang="en-US" altLang="zh-CN" dirty="0" err="1" smtClean="0">
                <a:solidFill>
                  <a:srgbClr val="C00000"/>
                </a:solidFill>
              </a:rPr>
              <a:t>Sno</a:t>
            </a:r>
            <a:r>
              <a:rPr lang="en-US" altLang="zh-CN" dirty="0" smtClean="0">
                <a:solidFill>
                  <a:srgbClr val="C00000"/>
                </a:solidFill>
              </a:rPr>
              <a:t> → </a:t>
            </a:r>
            <a:r>
              <a:rPr lang="en-US" altLang="zh-CN" dirty="0" err="1" smtClean="0">
                <a:solidFill>
                  <a:srgbClr val="C00000"/>
                </a:solidFill>
              </a:rPr>
              <a:t>Sname</a:t>
            </a:r>
            <a:endParaRPr lang="zh-CN" altLang="en-US" dirty="0" smtClean="0">
              <a:solidFill>
                <a:srgbClr val="C00000"/>
              </a:solidFill>
            </a:endParaRPr>
          </a:p>
        </p:txBody>
      </p:sp>
      <p:sp>
        <p:nvSpPr>
          <p:cNvPr id="27652" name="Rectangle 8"/>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1009650"/>
            <a:ext cx="1092200"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3" y="1009650"/>
            <a:ext cx="1093787" cy="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7656" name="Group 8"/>
          <p:cNvGraphicFramePr>
            <a:graphicFrameLocks noGrp="1"/>
          </p:cNvGraphicFramePr>
          <p:nvPr/>
        </p:nvGraphicFramePr>
        <p:xfrm>
          <a:off x="900113" y="1700213"/>
          <a:ext cx="7632700" cy="3341868"/>
        </p:xfrm>
        <a:graphic>
          <a:graphicData uri="http://schemas.openxmlformats.org/drawingml/2006/table">
            <a:tbl>
              <a:tblPr/>
              <a:tblGrid>
                <a:gridCol w="1584325"/>
                <a:gridCol w="1466850"/>
                <a:gridCol w="1527175"/>
                <a:gridCol w="1527175"/>
                <a:gridCol w="1527175"/>
              </a:tblGrid>
              <a:tr h="48895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dirty="0" err="1" smtClean="0">
                          <a:ln>
                            <a:noFill/>
                          </a:ln>
                          <a:solidFill>
                            <a:schemeClr val="tx1"/>
                          </a:solidFill>
                          <a:effectLst/>
                          <a:latin typeface="+mn-lt"/>
                          <a:ea typeface="宋体" pitchFamily="2" charset="-122"/>
                          <a:sym typeface="Times New Roman" pitchFamily="18" charset="0"/>
                        </a:rPr>
                        <a:t>Sno</a:t>
                      </a:r>
                      <a:endPar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Sname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Ssex</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Sage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Sdept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S1</a:t>
                      </a:r>
                      <a:r>
                        <a:rPr kumimoji="0" lang="en-US" sz="2400" b="0" i="0" u="none" strike="noStrike" cap="none" normalizeH="0" baseline="0" smtClean="0">
                          <a:ln>
                            <a:noFill/>
                          </a:ln>
                          <a:solidFill>
                            <a:schemeClr val="tx1"/>
                          </a:solidFill>
                          <a:effectLst/>
                          <a:latin typeface="+mn-lt"/>
                          <a:ea typeface="宋体" pitchFamily="2" charset="-122"/>
                          <a:sym typeface="Times New Roman" pitchFamily="18" charset="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张三</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李四</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女</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自动化系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王五</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赵六</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S5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田七</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男</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20</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sz="2400" b="1" i="0" u="none" strike="noStrike" cap="none" normalizeH="0" baseline="0" smtClean="0">
                          <a:ln>
                            <a:noFill/>
                          </a:ln>
                          <a:solidFill>
                            <a:schemeClr val="tx1"/>
                          </a:solidFill>
                          <a:effectLst/>
                          <a:latin typeface="+mn-lt"/>
                          <a:ea typeface="宋体" pitchFamily="2" charset="-122"/>
                          <a:sym typeface="Times New Roman" pitchFamily="18" charset="0"/>
                        </a:rPr>
                        <a:t>计算机系</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2400" b="1" i="0" u="none" strike="noStrike" cap="none" normalizeH="0" baseline="0" dirty="0" smtClean="0">
                          <a:ln>
                            <a:noFill/>
                          </a:ln>
                          <a:solidFill>
                            <a:schemeClr val="tx1"/>
                          </a:solidFill>
                          <a:effectLst/>
                          <a:latin typeface="+mn-lt"/>
                          <a:ea typeface="宋体" pitchFamily="2" charset="-122"/>
                          <a:sym typeface="Times New Roman" pitchFamily="18" charset="0"/>
                        </a:rPr>
                        <a:t>        .</a:t>
                      </a:r>
                      <a:endParaRPr kumimoji="0" lang="zh-CN" altLang="en-US" sz="2400" b="1" i="0" u="none" strike="noStrike" cap="none" normalizeH="0" baseline="0" dirty="0" smtClean="0">
                        <a:ln>
                          <a:noFill/>
                        </a:ln>
                        <a:solidFill>
                          <a:schemeClr val="tx1"/>
                        </a:solidFill>
                        <a:effectLst/>
                        <a:latin typeface="+mn-lt"/>
                        <a:ea typeface="宋体" pitchFamily="2" charset="-122"/>
                        <a:sym typeface="Arial"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06" name="AutoShape 81"/>
          <p:cNvSpPr>
            <a:spLocks/>
          </p:cNvSpPr>
          <p:nvPr/>
        </p:nvSpPr>
        <p:spPr bwMode="auto">
          <a:xfrm>
            <a:off x="900113" y="5229225"/>
            <a:ext cx="7920037" cy="936625"/>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b="1">
                <a:latin typeface="Times New Roman" pitchFamily="18" charset="0"/>
              </a:rPr>
              <a:t>函数依赖不是指关系模式</a:t>
            </a:r>
            <a:r>
              <a:rPr lang="en-US" altLang="zh-CN" sz="2400" b="1">
                <a:latin typeface="Times New Roman" pitchFamily="18" charset="0"/>
              </a:rPr>
              <a:t>R</a:t>
            </a:r>
            <a:r>
              <a:rPr lang="zh-CN" altLang="en-US" sz="2400" b="1">
                <a:latin typeface="Times New Roman" pitchFamily="18" charset="0"/>
              </a:rPr>
              <a:t>的某个或某些关系实例满足的约束条件，而是指</a:t>
            </a:r>
            <a:r>
              <a:rPr lang="en-US" altLang="zh-CN" sz="2400" b="1">
                <a:latin typeface="Times New Roman" pitchFamily="18" charset="0"/>
              </a:rPr>
              <a:t>R</a:t>
            </a:r>
            <a:r>
              <a:rPr lang="zh-CN" altLang="en-US" sz="2400" b="1">
                <a:latin typeface="Times New Roman" pitchFamily="18" charset="0"/>
              </a:rPr>
              <a:t>的所有关系实例均要满足的约束条件。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867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8676" name="Rectangle 2"/>
          <p:cNvSpPr>
            <a:spLocks noGrp="1" noChangeArrowheads="1"/>
          </p:cNvSpPr>
          <p:nvPr>
            <p:ph type="title"/>
          </p:nvPr>
        </p:nvSpPr>
        <p:spPr/>
        <p:txBody>
          <a:bodyPr/>
          <a:lstStyle/>
          <a:p>
            <a:r>
              <a:rPr lang="zh-CN" sz="3600" dirty="0" smtClean="0"/>
              <a:t>函数依赖（续）</a:t>
            </a:r>
          </a:p>
        </p:txBody>
      </p:sp>
      <p:sp>
        <p:nvSpPr>
          <p:cNvPr id="6" name="内容占位符 5"/>
          <p:cNvSpPr>
            <a:spLocks noGrp="1"/>
          </p:cNvSpPr>
          <p:nvPr>
            <p:ph idx="1"/>
          </p:nvPr>
        </p:nvSpPr>
        <p:spPr>
          <a:xfrm>
            <a:off x="457200" y="1196753"/>
            <a:ext cx="8229600" cy="2088232"/>
          </a:xfrm>
        </p:spPr>
        <p:txBody>
          <a:bodyPr/>
          <a:lstStyle/>
          <a:p>
            <a:pPr>
              <a:lnSpc>
                <a:spcPct val="120000"/>
              </a:lnSpc>
            </a:pPr>
            <a:r>
              <a:rPr lang="zh-CN" altLang="en-US" dirty="0" smtClean="0">
                <a:sym typeface="Calibri" pitchFamily="34" charset="0"/>
              </a:rPr>
              <a:t>函数依赖是语义范畴的概念，只能根据数据的语义来确定一个函数依赖。</a:t>
            </a:r>
          </a:p>
          <a:p>
            <a:pPr lvl="1">
              <a:lnSpc>
                <a:spcPct val="120000"/>
              </a:lnSpc>
            </a:pPr>
            <a:r>
              <a:rPr lang="zh-CN" altLang="en-US" dirty="0" smtClean="0">
                <a:sym typeface="Calibri" pitchFamily="34" charset="0"/>
              </a:rPr>
              <a:t>例如“姓名→年龄”这个函数依赖只有在不允许有同名人的条件下成立</a:t>
            </a:r>
            <a:endParaRPr lang="en-US" dirty="0" smtClean="0">
              <a:sym typeface="Calibri" pitchFamily="34" charset="0"/>
            </a:endParaRPr>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296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29700" name="Rectangle 2"/>
          <p:cNvSpPr>
            <a:spLocks noGrp="1" noChangeArrowheads="1"/>
          </p:cNvSpPr>
          <p:nvPr>
            <p:ph type="title" idx="4294967295"/>
          </p:nvPr>
        </p:nvSpPr>
        <p:spPr>
          <a:xfrm>
            <a:off x="38100" y="-28575"/>
            <a:ext cx="9107488" cy="1127125"/>
          </a:xfrm>
        </p:spPr>
        <p:txBody>
          <a:bodyPr/>
          <a:lstStyle/>
          <a:p>
            <a:r>
              <a:rPr lang="en-US" altLang="zh-CN" sz="3600" dirty="0" smtClean="0">
                <a:sym typeface="微软雅黑" pitchFamily="34" charset="-122"/>
              </a:rPr>
              <a:t>2.</a:t>
            </a:r>
            <a:r>
              <a:rPr lang="zh-CN" altLang="en-US" sz="3600" dirty="0" smtClean="0">
                <a:sym typeface="微软雅黑" pitchFamily="34" charset="-122"/>
              </a:rPr>
              <a:t> 平凡函数依赖与非平凡函数依赖</a:t>
            </a:r>
          </a:p>
        </p:txBody>
      </p:sp>
      <p:sp>
        <p:nvSpPr>
          <p:cNvPr id="29701"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非平凡的函数依赖</a:t>
            </a:r>
            <a:r>
              <a:rPr lang="zh-CN" altLang="en-US" dirty="0" smtClean="0">
                <a:sym typeface="Calibri" pitchFamily="34" charset="0"/>
              </a:rPr>
              <a:t>。</a:t>
            </a:r>
          </a:p>
          <a:p>
            <a:pPr marL="342900" indent="-342900" algn="l">
              <a:lnSpc>
                <a:spcPct val="150000"/>
              </a:lnSpc>
              <a:buFont typeface="Wingdings" pitchFamily="2" charset="2"/>
              <a:buChar char="v"/>
            </a:pP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a:t>
            </a:r>
            <a:r>
              <a:rPr lang="zh-CN" altLang="en-US" dirty="0" smtClean="0">
                <a:solidFill>
                  <a:srgbClr val="FF00FF"/>
                </a:solidFill>
                <a:sym typeface="Calibri" pitchFamily="34" charset="0"/>
              </a:rPr>
              <a:t>平凡的函数依赖</a:t>
            </a:r>
            <a:r>
              <a:rPr lang="zh-CN" altLang="en-US" dirty="0" smtClean="0">
                <a:sym typeface="Calibri" pitchFamily="34" charset="0"/>
              </a:rPr>
              <a:t>。</a:t>
            </a:r>
          </a:p>
          <a:p>
            <a:pPr marL="742950" lvl="1" indent="-285750" algn="l">
              <a:buFont typeface="Wingdings" pitchFamily="2" charset="2"/>
              <a:buChar char="n"/>
            </a:pPr>
            <a:endParaRPr lang="zh-CN" altLang="en-US" dirty="0" smtClean="0">
              <a:sym typeface="Calibri" pitchFamily="34" charset="0"/>
            </a:endParaRPr>
          </a:p>
        </p:txBody>
      </p:sp>
      <p:sp>
        <p:nvSpPr>
          <p:cNvPr id="29702" name="文本框 3"/>
          <p:cNvSpPr>
            <a:spLocks noChangeArrowheads="1"/>
          </p:cNvSpPr>
          <p:nvPr/>
        </p:nvSpPr>
        <p:spPr bwMode="auto">
          <a:xfrm>
            <a:off x="539750" y="3282950"/>
            <a:ext cx="7777163" cy="120015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5400000" scaled="1"/>
            <a:tileRect/>
          </a:gradFill>
          <a:ln w="19050">
            <a:solidFill>
              <a:srgbClr val="00B050"/>
            </a:solidFill>
            <a:miter lim="800000"/>
            <a:headEnd/>
            <a:tailEnd/>
          </a:ln>
        </p:spPr>
        <p:txBody>
          <a:bodyPr>
            <a:spAutoFit/>
          </a:bodyPr>
          <a:lstStyle/>
          <a:p>
            <a:pPr>
              <a:buSzPct val="100000"/>
            </a:pPr>
            <a:r>
              <a:rPr lang="zh-CN" altLang="en-US" sz="2400" b="1" dirty="0">
                <a:solidFill>
                  <a:srgbClr val="000000"/>
                </a:solidFill>
                <a:latin typeface="宋体" pitchFamily="2" charset="-122"/>
                <a:sym typeface="宋体" pitchFamily="2" charset="-122"/>
              </a:rPr>
              <a:t>对于任一关系模式，平凡函数依赖都是必然成立的，它不反映新的语义。</a:t>
            </a:r>
            <a:endParaRPr lang="en-US" sz="2400" b="1" dirty="0">
              <a:solidFill>
                <a:srgbClr val="000000"/>
              </a:solidFill>
              <a:latin typeface="宋体" pitchFamily="2" charset="-122"/>
              <a:sym typeface="宋体" pitchFamily="2" charset="-122"/>
            </a:endParaRPr>
          </a:p>
          <a:p>
            <a:pPr>
              <a:buSzPct val="100000"/>
            </a:pPr>
            <a:r>
              <a:rPr lang="zh-CN" altLang="en-US" sz="2400" b="1" dirty="0">
                <a:solidFill>
                  <a:srgbClr val="000000"/>
                </a:solidFill>
                <a:latin typeface="宋体" pitchFamily="2" charset="-122"/>
                <a:sym typeface="宋体" pitchFamily="2" charset="-122"/>
              </a:rPr>
              <a:t>若不特别声明， 我们总是讨论非平凡函数依赖。</a:t>
            </a:r>
            <a:endParaRPr lang="zh-CN" altLang="en-US" dirty="0">
              <a:solidFill>
                <a:srgbClr val="000000"/>
              </a:solidFill>
              <a:sym typeface="Arial"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ppt_x</p:attrName>
                                        </p:attrNameLst>
                                      </p:cBhvr>
                                      <p:tavLst>
                                        <p:tav tm="0">
                                          <p:val>
                                            <p:strVal val="#ppt_x"/>
                                          </p:val>
                                        </p:tav>
                                        <p:tav tm="100000">
                                          <p:val>
                                            <p:strVal val="#ppt_x"/>
                                          </p:val>
                                        </p:tav>
                                      </p:tavLst>
                                    </p:anim>
                                    <p:anim calcmode="lin" valueType="num">
                                      <p:cBhvr>
                                        <p:cTn id="8" dur="500" fill="hold"/>
                                        <p:tgtEl>
                                          <p:spTgt spid="29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bldLvl="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07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0724" name="Rectangle 1026"/>
          <p:cNvSpPr>
            <a:spLocks noGrp="1" noChangeArrowheads="1"/>
          </p:cNvSpPr>
          <p:nvPr>
            <p:ph type="title" idx="4294967295"/>
          </p:nvPr>
        </p:nvSpPr>
        <p:spPr>
          <a:xfrm>
            <a:off x="250825" y="38100"/>
            <a:ext cx="8964613" cy="942975"/>
          </a:xfrm>
        </p:spPr>
        <p:txBody>
          <a:bodyPr/>
          <a:lstStyle/>
          <a:p>
            <a:r>
              <a:rPr lang="zh-CN" sz="3600" smtClean="0">
                <a:sym typeface="微软雅黑" pitchFamily="34" charset="-122"/>
              </a:rPr>
              <a:t>平凡函数依赖与非平凡函数依赖（续）</a:t>
            </a:r>
          </a:p>
        </p:txBody>
      </p:sp>
      <p:sp>
        <p:nvSpPr>
          <p:cNvPr id="30725"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a:t>
            </a:r>
            <a:r>
              <a:rPr lang="en-US" altLang="zh-CN" i="1" dirty="0" smtClean="0">
                <a:sym typeface="Calibri" pitchFamily="34" charset="0"/>
              </a:rPr>
              <a:t>X</a:t>
            </a:r>
            <a:r>
              <a:rPr lang="zh-CN" altLang="en-US" dirty="0" smtClean="0">
                <a:sym typeface="Calibri" pitchFamily="34" charset="0"/>
              </a:rPr>
              <a:t>称为这个函数依赖的</a:t>
            </a:r>
            <a:r>
              <a:rPr lang="zh-CN" altLang="en-US" dirty="0" smtClean="0">
                <a:solidFill>
                  <a:srgbClr val="FF00FF"/>
                </a:solidFill>
                <a:sym typeface="Calibri" pitchFamily="34" charset="0"/>
              </a:rPr>
              <a:t>决定因素</a:t>
            </a:r>
            <a:r>
              <a:rPr lang="zh-CN" altLang="en-US" dirty="0" smtClean="0">
                <a:sym typeface="Calibri" pitchFamily="34" charset="0"/>
              </a:rPr>
              <a:t>（</a:t>
            </a:r>
            <a:r>
              <a:rPr lang="en-US" altLang="zh-CN" dirty="0" smtClean="0">
                <a:sym typeface="Calibri" pitchFamily="34" charset="0"/>
              </a:rPr>
              <a:t>Determinant</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Y</a:t>
            </a:r>
            <a:r>
              <a:rPr lang="zh-CN" altLang="en-US" dirty="0" smtClean="0">
                <a:sym typeface="Calibri" pitchFamily="34" charset="0"/>
              </a:rPr>
              <a:t>不函数依赖于</a:t>
            </a:r>
            <a:r>
              <a:rPr lang="en-US" altLang="zh-CN" i="1" dirty="0" smtClean="0">
                <a:sym typeface="Calibri" pitchFamily="34" charset="0"/>
              </a:rPr>
              <a:t>X</a:t>
            </a:r>
            <a:r>
              <a:rPr lang="zh-CN" altLang="en-US" dirty="0" smtClean="0">
                <a:sym typeface="Calibri" pitchFamily="34" charset="0"/>
              </a:rPr>
              <a:t>，则记作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174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1748" name="Rectangle 2"/>
          <p:cNvSpPr>
            <a:spLocks noGrp="1" noChangeArrowheads="1"/>
          </p:cNvSpPr>
          <p:nvPr>
            <p:ph type="title" idx="4294967295"/>
          </p:nvPr>
        </p:nvSpPr>
        <p:spPr/>
        <p:txBody>
          <a:bodyPr/>
          <a:lstStyle/>
          <a:p>
            <a:r>
              <a:rPr lang="en-US" altLang="zh-CN" sz="3600" dirty="0" smtClean="0">
                <a:sym typeface="微软雅黑" pitchFamily="34" charset="-122"/>
              </a:rPr>
              <a:t>3.</a:t>
            </a:r>
            <a:r>
              <a:rPr lang="zh-CN" altLang="en-US" sz="3600" dirty="0" smtClean="0">
                <a:sym typeface="微软雅黑" pitchFamily="34" charset="-122"/>
              </a:rPr>
              <a:t> 完全函数依赖与部分函数依赖</a:t>
            </a:r>
          </a:p>
        </p:txBody>
      </p:sp>
      <p:sp>
        <p:nvSpPr>
          <p:cNvPr id="31749"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6.2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，并且对于</a:t>
            </a:r>
            <a:r>
              <a:rPr lang="en-US" altLang="zh-CN" i="1" dirty="0" smtClean="0">
                <a:sym typeface="Calibri" pitchFamily="34" charset="0"/>
              </a:rPr>
              <a:t>X</a:t>
            </a:r>
            <a:r>
              <a:rPr lang="zh-CN" altLang="en-US" dirty="0" smtClean="0">
                <a:sym typeface="Calibri" pitchFamily="34" charset="0"/>
              </a:rPr>
              <a:t>的任何一个真子集</a:t>
            </a:r>
            <a:r>
              <a:rPr lang="en-US" altLang="zh-CN" i="1" dirty="0" smtClean="0">
                <a:sym typeface="Calibri" pitchFamily="34" charset="0"/>
              </a:rPr>
              <a:t>X’</a:t>
            </a:r>
            <a:r>
              <a:rPr lang="zh-CN" altLang="en-US" dirty="0" smtClean="0">
                <a:sym typeface="Calibri" pitchFamily="34" charset="0"/>
              </a:rPr>
              <a:t>, 都有 </a:t>
            </a:r>
            <a:r>
              <a:rPr lang="en-US" altLang="zh-CN" i="1" dirty="0" smtClean="0">
                <a:sym typeface="Calibri" pitchFamily="34" charset="0"/>
              </a:rPr>
              <a:t>X’ </a:t>
            </a:r>
            <a:r>
              <a:rPr lang="en-US" altLang="zh-CN" dirty="0" smtClean="0">
                <a:sym typeface="Calibri" pitchFamily="34" charset="0"/>
              </a:rPr>
              <a:t>↛</a:t>
            </a:r>
            <a:r>
              <a:rPr lang="en-US" altLang="zh-CN" i="1" dirty="0" smtClean="0">
                <a:sym typeface="Calibri" pitchFamily="34" charset="0"/>
              </a:rPr>
              <a:t> 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完全函数依赖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dirty="0" smtClean="0">
              <a:sym typeface="Calibri" pitchFamily="34" charset="0"/>
            </a:endParaRPr>
          </a:p>
          <a:p>
            <a:pPr marL="342900" indent="-342900" algn="l">
              <a:lnSpc>
                <a:spcPct val="150000"/>
              </a:lnSpc>
              <a:buFont typeface="Wingdings" pitchFamily="2" charset="2"/>
              <a:buChar char="v"/>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，但</a:t>
            </a:r>
            <a:r>
              <a:rPr lang="en-US" altLang="zh-CN" i="1" dirty="0" smtClean="0">
                <a:sym typeface="Calibri" pitchFamily="34" charset="0"/>
              </a:rPr>
              <a:t>Y</a:t>
            </a:r>
            <a:r>
              <a:rPr lang="zh-CN" altLang="en-US" dirty="0" smtClean="0">
                <a:sym typeface="Calibri" pitchFamily="34" charset="0"/>
              </a:rPr>
              <a:t>不完全函数依赖于</a:t>
            </a:r>
            <a:r>
              <a:rPr lang="en-US" altLang="zh-CN" i="1" dirty="0" smtClean="0">
                <a:sym typeface="Calibri" pitchFamily="34" charset="0"/>
              </a:rPr>
              <a:t>X</a:t>
            </a:r>
            <a:r>
              <a:rPr lang="zh-CN" altLang="en-US" dirty="0" smtClean="0">
                <a:sym typeface="Calibri" pitchFamily="34" charset="0"/>
              </a:rPr>
              <a:t>，则称</a:t>
            </a:r>
            <a:r>
              <a:rPr lang="en-US" altLang="zh-CN" i="1" dirty="0" smtClean="0">
                <a:sym typeface="Calibri" pitchFamily="34" charset="0"/>
              </a:rPr>
              <a:t>Y</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部分函数依赖</a:t>
            </a:r>
            <a:r>
              <a:rPr lang="zh-CN" altLang="en-US" dirty="0" smtClean="0">
                <a:sym typeface="Calibri" pitchFamily="34" charset="0"/>
              </a:rPr>
              <a:t>，记作</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Y</a:t>
            </a:r>
          </a:p>
        </p:txBody>
      </p:sp>
      <p:sp>
        <p:nvSpPr>
          <p:cNvPr id="31750" name="文本框 4"/>
          <p:cNvSpPr>
            <a:spLocks noChangeArrowheads="1"/>
          </p:cNvSpPr>
          <p:nvPr/>
        </p:nvSpPr>
        <p:spPr bwMode="auto">
          <a:xfrm>
            <a:off x="3311525" y="2678113"/>
            <a:ext cx="338554" cy="369332"/>
          </a:xfrm>
          <a:prstGeom prst="rect">
            <a:avLst/>
          </a:prstGeom>
          <a:noFill/>
          <a:ln w="9525">
            <a:noFill/>
            <a:miter lim="800000"/>
            <a:headEnd/>
            <a:tailEnd/>
          </a:ln>
        </p:spPr>
        <p:txBody>
          <a:bodyPr wrap="none">
            <a:spAutoFit/>
          </a:bodyPr>
          <a:lstStyle/>
          <a:p>
            <a:pPr>
              <a:buSzPct val="100000"/>
            </a:pPr>
            <a:r>
              <a:rPr lang="en-US" altLang="zh-CN" b="1" i="1" dirty="0">
                <a:solidFill>
                  <a:srgbClr val="000000"/>
                </a:solidFill>
                <a:latin typeface="Times New Roman" pitchFamily="18" charset="0"/>
                <a:ea typeface="黑体" pitchFamily="49" charset="-122"/>
                <a:sym typeface="Times New Roman" pitchFamily="18" charset="0"/>
              </a:rPr>
              <a:t>F</a:t>
            </a:r>
          </a:p>
        </p:txBody>
      </p:sp>
      <p:sp>
        <p:nvSpPr>
          <p:cNvPr id="31751" name="文本框 10"/>
          <p:cNvSpPr>
            <a:spLocks noChangeArrowheads="1"/>
          </p:cNvSpPr>
          <p:nvPr/>
        </p:nvSpPr>
        <p:spPr bwMode="auto">
          <a:xfrm>
            <a:off x="3995738" y="4037013"/>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zh-CN" dirty="0" smtClean="0">
                <a:sym typeface="微软雅黑" pitchFamily="34" charset="-122"/>
              </a:rPr>
              <a:t>第六章 关系数据理论</a:t>
            </a:r>
            <a:endParaRPr lang="zh-CN" dirty="0" smtClean="0"/>
          </a:p>
        </p:txBody>
      </p:sp>
      <p:sp>
        <p:nvSpPr>
          <p:cNvPr id="5123"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6.1 </a:t>
            </a:r>
            <a:r>
              <a:rPr lang="zh-CN" altLang="en-US" sz="2800" dirty="0" smtClean="0">
                <a:solidFill>
                  <a:srgbClr val="0066FF"/>
                </a:solidFill>
                <a:sym typeface="Calibri" pitchFamily="34" charset="0"/>
              </a:rPr>
              <a:t>问题的提出</a:t>
            </a:r>
          </a:p>
          <a:p>
            <a:pPr marL="741363" indent="-284163" algn="l">
              <a:lnSpc>
                <a:spcPct val="150000"/>
              </a:lnSpc>
              <a:tabLst>
                <a:tab pos="1431925" algn="l"/>
              </a:tabLst>
            </a:pPr>
            <a:r>
              <a:rPr lang="en-US" altLang="zh-CN" dirty="0" smtClean="0">
                <a:sym typeface="Calibri" pitchFamily="34" charset="0"/>
              </a:rPr>
              <a:t>6.2 </a:t>
            </a:r>
            <a:r>
              <a:rPr lang="zh-CN" altLang="en-US" dirty="0" smtClean="0">
                <a:sym typeface="Calibri" pitchFamily="34" charset="0"/>
              </a:rPr>
              <a:t>规范化</a:t>
            </a:r>
          </a:p>
          <a:p>
            <a:pPr marL="741363" indent="-284163" algn="l">
              <a:lnSpc>
                <a:spcPct val="150000"/>
              </a:lnSpc>
              <a:tabLst>
                <a:tab pos="1431925" algn="l"/>
              </a:tabLst>
            </a:pPr>
            <a:r>
              <a:rPr lang="en-US" altLang="zh-CN" dirty="0" smtClean="0">
                <a:sym typeface="Calibri" pitchFamily="34" charset="0"/>
              </a:rPr>
              <a:t>6.3 </a:t>
            </a:r>
            <a:r>
              <a:rPr lang="zh-CN" altLang="en-US" dirty="0" smtClean="0">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p>
        </p:txBody>
      </p:sp>
      <p:sp>
        <p:nvSpPr>
          <p:cNvPr id="327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2772" name="Rectangle 1026"/>
          <p:cNvSpPr>
            <a:spLocks noGrp="1" noChangeArrowheads="1"/>
          </p:cNvSpPr>
          <p:nvPr>
            <p:ph type="title" idx="4294967295"/>
          </p:nvPr>
        </p:nvSpPr>
        <p:spPr>
          <a:xfrm>
            <a:off x="215900" y="-31750"/>
            <a:ext cx="8964613" cy="1130300"/>
          </a:xfrm>
        </p:spPr>
        <p:txBody>
          <a:bodyPr/>
          <a:lstStyle/>
          <a:p>
            <a:r>
              <a:rPr lang="zh-CN" sz="3600" dirty="0" smtClean="0">
                <a:sym typeface="微软雅黑" pitchFamily="34" charset="-122"/>
              </a:rPr>
              <a:t>完全函数依赖与部分函数依赖（续）</a:t>
            </a:r>
          </a:p>
        </p:txBody>
      </p:sp>
      <p:sp>
        <p:nvSpPr>
          <p:cNvPr id="32773" name="Rectangle 1027"/>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 </a:t>
            </a:r>
            <a:r>
              <a:rPr lang="zh-CN" altLang="en-US" dirty="0" smtClean="0">
                <a:sym typeface="Calibri" pitchFamily="34" charset="0"/>
              </a:rPr>
              <a:t>在关系</a:t>
            </a:r>
            <a:r>
              <a:rPr lang="en-US" altLang="zh-CN" dirty="0" smtClean="0">
                <a:sym typeface="Calibri" pitchFamily="34" charset="0"/>
              </a:rPr>
              <a:t>SC(</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Grade)</a:t>
            </a:r>
            <a:r>
              <a:rPr lang="zh-CN" altLang="en-US" dirty="0" smtClean="0">
                <a:sym typeface="Calibri" pitchFamily="34" charset="0"/>
              </a:rPr>
              <a:t>中，有：</a:t>
            </a:r>
          </a:p>
          <a:p>
            <a:pPr marL="742950" lvl="1" indent="-285750" algn="l">
              <a:lnSpc>
                <a:spcPct val="150000"/>
              </a:lnSpc>
              <a:buFont typeface="Wingdings" pitchFamily="2" charset="2"/>
              <a:buChar char="n"/>
            </a:pPr>
            <a:r>
              <a:rPr lang="zh-CN" altLang="en-US" dirty="0" smtClean="0">
                <a:sym typeface="Calibri" pitchFamily="34" charset="0"/>
              </a:rPr>
              <a:t> 由于：</a:t>
            </a:r>
            <a:r>
              <a:rPr lang="en-US" altLang="zh-CN" dirty="0" err="1" smtClean="0">
                <a:sym typeface="Calibri" pitchFamily="34" charset="0"/>
              </a:rPr>
              <a:t>Sno</a:t>
            </a:r>
            <a:r>
              <a:rPr lang="en-US" altLang="zh-CN" dirty="0" smtClean="0">
                <a:sym typeface="Calibri" pitchFamily="34" charset="0"/>
              </a:rPr>
              <a:t> ↛Grade</a:t>
            </a:r>
            <a:r>
              <a:rPr lang="zh-CN" altLang="en-US" dirty="0" smtClean="0">
                <a:sym typeface="Calibri" pitchFamily="34" charset="0"/>
              </a:rPr>
              <a:t>，</a:t>
            </a:r>
            <a:r>
              <a:rPr lang="en-US" altLang="zh-CN" dirty="0" err="1" smtClean="0">
                <a:sym typeface="Calibri" pitchFamily="34" charset="0"/>
              </a:rPr>
              <a:t>Cno</a:t>
            </a:r>
            <a:r>
              <a:rPr lang="en-US" altLang="zh-CN" dirty="0" smtClean="0">
                <a:sym typeface="Calibri" pitchFamily="34" charset="0"/>
              </a:rPr>
              <a:t> ↛ Grade</a:t>
            </a:r>
            <a:r>
              <a:rPr lang="zh-CN" altLang="en-US" dirty="0" smtClean="0">
                <a:sym typeface="Calibri" pitchFamily="34" charset="0"/>
              </a:rPr>
              <a:t>， </a:t>
            </a:r>
          </a:p>
          <a:p>
            <a:pPr marL="342900" indent="-342900" algn="l">
              <a:lnSpc>
                <a:spcPct val="150000"/>
              </a:lnSpc>
            </a:pPr>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因此：</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Grade</a:t>
            </a:r>
            <a:endParaRPr lang="zh-CN" altLang="en-US" sz="2400" dirty="0" smtClean="0">
              <a:sym typeface="Calibri" pitchFamily="34" charset="0"/>
            </a:endParaRPr>
          </a:p>
          <a:p>
            <a:pPr marL="742950" lvl="1" indent="-285750" algn="l">
              <a:lnSpc>
                <a:spcPct val="150000"/>
              </a:lnSpc>
            </a:pPr>
            <a:r>
              <a:rPr lang="en-US" dirty="0" smtClean="0">
                <a:sym typeface="Calibri" pitchFamily="34" charset="0"/>
              </a:rPr>
              <a:t>                 </a:t>
            </a:r>
            <a:r>
              <a:rPr lang="en-US" altLang="zh-CN" dirty="0" smtClean="0">
                <a:sym typeface="Calibri" pitchFamily="34" charset="0"/>
              </a:rPr>
              <a:t>(</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a:t>
            </a:r>
            <a:r>
              <a:rPr lang="en-US" altLang="zh-CN" dirty="0" err="1" smtClean="0">
                <a:sym typeface="Calibri" pitchFamily="34" charset="0"/>
              </a:rPr>
              <a:t>Sno</a:t>
            </a:r>
            <a:endParaRPr lang="en-US" altLang="zh-CN" dirty="0" smtClean="0">
              <a:sym typeface="Calibri" pitchFamily="34" charset="0"/>
            </a:endParaRPr>
          </a:p>
          <a:p>
            <a:pPr marL="742950" lvl="1" indent="-285750" algn="l">
              <a:lnSpc>
                <a:spcPct val="150000"/>
              </a:lnSpc>
            </a:pPr>
            <a:r>
              <a:rPr lang="en-US" altLang="zh-CN" dirty="0" smtClean="0">
                <a:sym typeface="Calibri" pitchFamily="34" charset="0"/>
              </a:rPr>
              <a:t>                 (</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Cno</a:t>
            </a:r>
            <a:r>
              <a:rPr lang="en-US" altLang="zh-CN" dirty="0" smtClean="0">
                <a:sym typeface="Calibri" pitchFamily="34" charset="0"/>
              </a:rPr>
              <a:t>) →</a:t>
            </a:r>
            <a:r>
              <a:rPr lang="en-US" altLang="zh-CN" dirty="0" err="1" smtClean="0">
                <a:sym typeface="Calibri" pitchFamily="34" charset="0"/>
              </a:rPr>
              <a:t>Cno</a:t>
            </a:r>
            <a:endParaRPr lang="en-US" altLang="zh-CN" dirty="0" smtClean="0">
              <a:sym typeface="Calibri" pitchFamily="34" charset="0"/>
            </a:endParaRPr>
          </a:p>
        </p:txBody>
      </p:sp>
      <p:sp>
        <p:nvSpPr>
          <p:cNvPr id="32774" name="文本框 10"/>
          <p:cNvSpPr>
            <a:spLocks noChangeArrowheads="1"/>
          </p:cNvSpPr>
          <p:nvPr/>
        </p:nvSpPr>
        <p:spPr bwMode="auto">
          <a:xfrm>
            <a:off x="3992563" y="2708275"/>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F</a:t>
            </a:r>
          </a:p>
        </p:txBody>
      </p:sp>
      <p:sp>
        <p:nvSpPr>
          <p:cNvPr id="32775" name="文本框 11"/>
          <p:cNvSpPr>
            <a:spLocks noChangeArrowheads="1"/>
          </p:cNvSpPr>
          <p:nvPr/>
        </p:nvSpPr>
        <p:spPr bwMode="auto">
          <a:xfrm>
            <a:off x="3992563" y="3929066"/>
            <a:ext cx="323850" cy="365125"/>
          </a:xfrm>
          <a:prstGeom prst="rect">
            <a:avLst/>
          </a:prstGeom>
          <a:noFill/>
          <a:ln w="9525">
            <a:noFill/>
            <a:miter lim="800000"/>
            <a:headEnd/>
            <a:tailEnd/>
          </a:ln>
        </p:spPr>
        <p:txBody>
          <a:bodyPr>
            <a:spAutoFit/>
          </a:bodyPr>
          <a:lstStyle/>
          <a:p>
            <a:pPr>
              <a:buSzPct val="100000"/>
            </a:pPr>
            <a:r>
              <a:rPr lang="en-US" altLang="zh-CN" b="1" dirty="0">
                <a:solidFill>
                  <a:srgbClr val="000000"/>
                </a:solidFill>
                <a:latin typeface="Times New Roman" pitchFamily="18" charset="0"/>
                <a:ea typeface="黑体" pitchFamily="49" charset="-122"/>
                <a:sym typeface="Times New Roman" pitchFamily="18" charset="0"/>
              </a:rPr>
              <a:t>P</a:t>
            </a:r>
          </a:p>
        </p:txBody>
      </p:sp>
      <p:sp>
        <p:nvSpPr>
          <p:cNvPr id="32776" name="文本框 12"/>
          <p:cNvSpPr>
            <a:spLocks noChangeArrowheads="1"/>
          </p:cNvSpPr>
          <p:nvPr/>
        </p:nvSpPr>
        <p:spPr bwMode="auto">
          <a:xfrm>
            <a:off x="3943350" y="3348038"/>
            <a:ext cx="323850" cy="365125"/>
          </a:xfrm>
          <a:prstGeom prst="rect">
            <a:avLst/>
          </a:prstGeom>
          <a:noFill/>
          <a:ln w="9525">
            <a:noFill/>
            <a:miter lim="800000"/>
            <a:headEnd/>
            <a:tailEnd/>
          </a:ln>
        </p:spPr>
        <p:txBody>
          <a:bodyPr>
            <a:spAutoFit/>
          </a:bodyPr>
          <a:lstStyle/>
          <a:p>
            <a:pPr>
              <a:buSzPct val="100000"/>
            </a:pPr>
            <a:r>
              <a:rPr lang="en-US" altLang="zh-CN" b="1">
                <a:solidFill>
                  <a:srgbClr val="000000"/>
                </a:solidFill>
                <a:latin typeface="Times New Roman" pitchFamily="18" charset="0"/>
                <a:ea typeface="黑体" pitchFamily="49" charset="-122"/>
                <a:sym typeface="Times New Roman" pitchFamily="18" charset="0"/>
              </a:rPr>
              <a:t>P</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379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3796" name="Rectangle 2"/>
          <p:cNvSpPr>
            <a:spLocks noGrp="1" noChangeArrowheads="1"/>
          </p:cNvSpPr>
          <p:nvPr>
            <p:ph type="title" idx="4294967295"/>
          </p:nvPr>
        </p:nvSpPr>
        <p:spPr/>
        <p:txBody>
          <a:bodyPr/>
          <a:lstStyle/>
          <a:p>
            <a:r>
              <a:rPr lang="en-US" altLang="zh-CN" sz="3600" dirty="0" smtClean="0">
                <a:sym typeface="微软雅黑" pitchFamily="34" charset="-122"/>
              </a:rPr>
              <a:t>4.</a:t>
            </a:r>
            <a:r>
              <a:rPr lang="zh-CN" altLang="en-US" sz="3600" dirty="0" smtClean="0">
                <a:sym typeface="微软雅黑" pitchFamily="34" charset="-122"/>
              </a:rPr>
              <a:t> 传递函数依赖</a:t>
            </a:r>
            <a:endParaRPr lang="zh-CN" altLang="en-US" sz="3600" dirty="0" smtClean="0"/>
          </a:p>
        </p:txBody>
      </p:sp>
      <p:sp>
        <p:nvSpPr>
          <p:cNvPr id="33797" name="Rectangle 3"/>
          <p:cNvSpPr>
            <a:spLocks noGrp="1" noChangeArrowheads="1"/>
          </p:cNvSpPr>
          <p:nvPr>
            <p:ph idx="1"/>
          </p:nvPr>
        </p:nvSpPr>
        <p:spPr>
          <a:xfrm>
            <a:off x="457200" y="981075"/>
            <a:ext cx="8229600" cy="56165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6.3  </a:t>
            </a:r>
            <a:r>
              <a:rPr lang="zh-CN" altLang="en-US" dirty="0" smtClean="0">
                <a:sym typeface="Calibri" pitchFamily="34" charset="0"/>
              </a:rPr>
              <a:t>在</a:t>
            </a:r>
            <a:r>
              <a:rPr lang="en-US" altLang="zh-CN" i="1" dirty="0" smtClean="0">
                <a:sym typeface="Calibri" pitchFamily="34" charset="0"/>
              </a:rPr>
              <a:t>R(U)</a:t>
            </a:r>
            <a:r>
              <a:rPr lang="zh-CN" altLang="en-US" dirty="0" smtClean="0">
                <a:sym typeface="Calibri" pitchFamily="34" charset="0"/>
              </a:rPr>
              <a:t>中，如果</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zh-CN" altLang="en-US" dirty="0" smtClean="0">
                <a:sym typeface="Calibri" pitchFamily="34" charset="0"/>
              </a:rPr>
              <a:t>则称</a:t>
            </a:r>
            <a:r>
              <a:rPr lang="en-US" altLang="zh-CN" i="1" dirty="0" smtClean="0">
                <a:sym typeface="Calibri" pitchFamily="34" charset="0"/>
              </a:rPr>
              <a:t>Z</a:t>
            </a:r>
            <a:r>
              <a:rPr lang="zh-CN" altLang="en-US" dirty="0" smtClean="0">
                <a:sym typeface="Calibri" pitchFamily="34" charset="0"/>
              </a:rPr>
              <a:t>对</a:t>
            </a:r>
            <a:r>
              <a:rPr lang="en-US" altLang="zh-CN" i="1" dirty="0" smtClean="0">
                <a:sym typeface="Calibri" pitchFamily="34" charset="0"/>
              </a:rPr>
              <a:t>X</a:t>
            </a:r>
            <a:r>
              <a:rPr lang="zh-CN" altLang="en-US" dirty="0" smtClean="0">
                <a:solidFill>
                  <a:srgbClr val="FF00FF"/>
                </a:solidFill>
                <a:sym typeface="Calibri" pitchFamily="34" charset="0"/>
              </a:rPr>
              <a:t>传递函数依赖</a:t>
            </a:r>
            <a:r>
              <a:rPr lang="en-US" altLang="zh-CN" dirty="0" smtClean="0">
                <a:sym typeface="Calibri" pitchFamily="34" charset="0"/>
              </a:rPr>
              <a:t>(transitive functional dependency)</a:t>
            </a:r>
            <a:r>
              <a:rPr lang="zh-CN" altLang="en-US" dirty="0" smtClean="0">
                <a:sym typeface="Calibri" pitchFamily="34" charset="0"/>
              </a:rPr>
              <a:t>。记为：</a:t>
            </a:r>
            <a:r>
              <a:rPr lang="en-US" altLang="zh-CN" i="1" dirty="0" smtClean="0">
                <a:sym typeface="Calibri" pitchFamily="34" charset="0"/>
              </a:rPr>
              <a:t>X</a:t>
            </a:r>
            <a:r>
              <a:rPr lang="en-US" altLang="zh-CN" dirty="0" smtClean="0">
                <a:sym typeface="Calibri" pitchFamily="34" charset="0"/>
              </a:rPr>
              <a:t> → </a:t>
            </a:r>
            <a:r>
              <a:rPr lang="en-US" altLang="zh-CN" i="1" dirty="0" smtClean="0">
                <a:sym typeface="Calibri" pitchFamily="34" charset="0"/>
              </a:rPr>
              <a:t>Z</a:t>
            </a:r>
            <a:r>
              <a:rPr lang="zh-CN" altLang="en-US" dirty="0" smtClean="0">
                <a:sym typeface="Calibri" pitchFamily="34" charset="0"/>
              </a:rPr>
              <a:t>。</a:t>
            </a:r>
            <a:endParaRPr lang="zh-CN" alt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Times New Roman" pitchFamily="18" charset="0"/>
              </a:rPr>
              <a:t>注</a:t>
            </a:r>
            <a:r>
              <a:rPr lang="en-US" altLang="zh-CN" dirty="0" smtClean="0">
                <a:sym typeface="Times New Roman" pitchFamily="18" charset="0"/>
              </a:rPr>
              <a:t>: </a:t>
            </a:r>
            <a:r>
              <a:rPr lang="zh-CN" altLang="en-US" dirty="0" smtClean="0">
                <a:sym typeface="Times New Roman" pitchFamily="18" charset="0"/>
              </a:rPr>
              <a:t>如果</a:t>
            </a:r>
            <a:r>
              <a:rPr lang="en-US" altLang="zh-CN" i="1" dirty="0" smtClean="0">
                <a:sym typeface="Times New Roman" pitchFamily="18" charset="0"/>
              </a:rPr>
              <a:t>Y</a:t>
            </a:r>
            <a:r>
              <a:rPr lang="en-US" altLang="zh-CN" dirty="0" smtClean="0">
                <a:sym typeface="Times New Roman" pitchFamily="18" charset="0"/>
              </a:rPr>
              <a:t>→</a:t>
            </a:r>
            <a:r>
              <a:rPr lang="en-US" altLang="zh-CN" i="1" dirty="0" smtClean="0">
                <a:sym typeface="Times New Roman" pitchFamily="18" charset="0"/>
              </a:rPr>
              <a:t>X</a:t>
            </a:r>
            <a:r>
              <a:rPr lang="en-US" altLang="zh-CN" dirty="0" smtClean="0">
                <a:sym typeface="Times New Roman" pitchFamily="18" charset="0"/>
              </a:rPr>
              <a:t>, </a:t>
            </a:r>
            <a:r>
              <a:rPr lang="zh-CN" altLang="en-US" dirty="0" smtClean="0">
                <a:sym typeface="Times New Roman" pitchFamily="18" charset="0"/>
              </a:rPr>
              <a:t>即</a:t>
            </a:r>
            <a:r>
              <a:rPr lang="en-US" altLang="zh-CN" i="1" dirty="0" smtClean="0">
                <a:sym typeface="Times New Roman" pitchFamily="18" charset="0"/>
              </a:rPr>
              <a:t>X</a:t>
            </a:r>
            <a:r>
              <a:rPr lang="en-US" altLang="zh-CN" dirty="0" smtClean="0">
                <a:sym typeface="Times New Roman" pitchFamily="18" charset="0"/>
              </a:rPr>
              <a:t>←→</a:t>
            </a:r>
            <a:r>
              <a:rPr lang="en-US" altLang="zh-CN" i="1" dirty="0" smtClean="0">
                <a:sym typeface="Times New Roman" pitchFamily="18" charset="0"/>
              </a:rPr>
              <a:t>Y</a:t>
            </a:r>
            <a:r>
              <a:rPr lang="zh-CN" altLang="en-US" dirty="0" smtClean="0">
                <a:sym typeface="Times New Roman" pitchFamily="18" charset="0"/>
              </a:rPr>
              <a:t>，则</a:t>
            </a:r>
            <a:r>
              <a:rPr lang="en-US" altLang="zh-CN" i="1" dirty="0" smtClean="0">
                <a:sym typeface="Times New Roman" pitchFamily="18" charset="0"/>
              </a:rPr>
              <a:t>Z</a:t>
            </a:r>
            <a:r>
              <a:rPr lang="zh-CN" altLang="en-US" dirty="0" smtClean="0">
                <a:sym typeface="Times New Roman" pitchFamily="18" charset="0"/>
              </a:rPr>
              <a:t>直接依赖于</a:t>
            </a:r>
            <a:r>
              <a:rPr lang="en-US" altLang="zh-CN" i="1" dirty="0" smtClean="0">
                <a:sym typeface="Times New Roman" pitchFamily="18" charset="0"/>
              </a:rPr>
              <a:t>X</a:t>
            </a:r>
            <a:r>
              <a:rPr lang="zh-CN" altLang="en-US" dirty="0" smtClean="0">
                <a:sym typeface="Times New Roman" pitchFamily="18" charset="0"/>
              </a:rPr>
              <a:t>，而不是传递函数依赖。</a:t>
            </a:r>
            <a:endParaRPr lang="zh-CN" altLang="en-US" sz="2800" dirty="0" smtClean="0">
              <a:sym typeface="Times New Roman" pitchFamily="18" charset="0"/>
            </a:endParaRPr>
          </a:p>
          <a:p>
            <a:pPr marL="742950" lvl="1" indent="-285750" algn="l">
              <a:lnSpc>
                <a:spcPct val="120000"/>
              </a:lnSpc>
              <a:buFont typeface="Wingdings" pitchFamily="2" charset="2"/>
              <a:buChar char="n"/>
            </a:pPr>
            <a:r>
              <a:rPr lang="en-US" altLang="zh-CN" dirty="0" smtClean="0">
                <a:sym typeface="Times New Roman" pitchFamily="18" charset="0"/>
              </a:rPr>
              <a:t>[</a:t>
            </a:r>
            <a:r>
              <a:rPr lang="zh-CN" altLang="en-US" dirty="0" smtClean="0">
                <a:sym typeface="Times New Roman" pitchFamily="18" charset="0"/>
              </a:rPr>
              <a:t>例</a:t>
            </a:r>
            <a:r>
              <a:rPr lang="en-US" altLang="zh-CN" dirty="0" smtClean="0">
                <a:sym typeface="Times New Roman" pitchFamily="18" charset="0"/>
              </a:rPr>
              <a:t>] </a:t>
            </a:r>
            <a:r>
              <a:rPr lang="zh-CN" altLang="en-US" dirty="0" smtClean="0">
                <a:sym typeface="Times New Roman" pitchFamily="18" charset="0"/>
              </a:rPr>
              <a:t>在关系</a:t>
            </a:r>
            <a:r>
              <a:rPr lang="en-US" altLang="zh-CN" dirty="0" smtClean="0">
                <a:sym typeface="Times New Roman" pitchFamily="18" charset="0"/>
              </a:rPr>
              <a:t>Std(</a:t>
            </a:r>
            <a:r>
              <a:rPr lang="en-US" altLang="zh-CN" dirty="0" err="1" smtClean="0">
                <a:sym typeface="Times New Roman" pitchFamily="18" charset="0"/>
              </a:rPr>
              <a:t>Sno</a:t>
            </a:r>
            <a:r>
              <a:rPr lang="en-US" altLang="zh-CN" dirty="0" smtClean="0">
                <a:sym typeface="Times New Roman" pitchFamily="18" charset="0"/>
              </a:rPr>
              <a:t>, </a:t>
            </a:r>
            <a:r>
              <a:rPr lang="en-US" altLang="zh-CN" dirty="0" err="1" smtClean="0">
                <a:sym typeface="Times New Roman" pitchFamily="18" charset="0"/>
              </a:rPr>
              <a:t>Sdept</a:t>
            </a:r>
            <a:r>
              <a:rPr lang="en-US" altLang="zh-CN" dirty="0" smtClean="0">
                <a:sym typeface="Times New Roman" pitchFamily="18" charset="0"/>
              </a:rPr>
              <a:t>, </a:t>
            </a:r>
            <a:r>
              <a:rPr lang="en-US" altLang="zh-CN" dirty="0" err="1" smtClean="0">
                <a:sym typeface="Times New Roman" pitchFamily="18" charset="0"/>
              </a:rPr>
              <a:t>Mname</a:t>
            </a:r>
            <a:r>
              <a:rPr lang="en-US" altLang="zh-CN" dirty="0" smtClean="0">
                <a:sym typeface="Times New Roman" pitchFamily="18" charset="0"/>
              </a:rPr>
              <a:t>)</a:t>
            </a:r>
            <a:r>
              <a:rPr lang="zh-CN" altLang="en-US" dirty="0" smtClean="0">
                <a:sym typeface="Times New Roman" pitchFamily="18" charset="0"/>
              </a:rPr>
              <a:t>中，有：</a:t>
            </a:r>
            <a:endParaRPr lang="zh-CN" altLang="en-US" sz="2800"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Sno</a:t>
            </a:r>
            <a:r>
              <a:rPr lang="en-US" altLang="zh-CN" dirty="0" smtClean="0">
                <a:sym typeface="Times New Roman" pitchFamily="18" charset="0"/>
              </a:rPr>
              <a:t> → </a:t>
            </a:r>
            <a:r>
              <a:rPr lang="en-US" altLang="zh-CN" dirty="0" err="1" smtClean="0">
                <a:sym typeface="Times New Roman" pitchFamily="18" charset="0"/>
              </a:rPr>
              <a:t>Sdept</a:t>
            </a:r>
            <a:r>
              <a:rPr lang="zh-CN" altLang="en-US" dirty="0" smtClean="0">
                <a:sym typeface="Times New Roman" pitchFamily="18" charset="0"/>
              </a:rPr>
              <a:t>，</a:t>
            </a:r>
            <a:r>
              <a:rPr lang="en-US" altLang="zh-CN" dirty="0" err="1" smtClean="0">
                <a:sym typeface="Times New Roman" pitchFamily="18" charset="0"/>
              </a:rPr>
              <a:t>Sdept</a:t>
            </a:r>
            <a:r>
              <a:rPr lang="en-US" altLang="zh-CN" dirty="0" smtClean="0">
                <a:sym typeface="Times New Roman" pitchFamily="18" charset="0"/>
              </a:rPr>
              <a:t> → </a:t>
            </a:r>
            <a:r>
              <a:rPr lang="en-US" altLang="zh-CN" dirty="0" err="1" smtClean="0">
                <a:sym typeface="Times New Roman" pitchFamily="18" charset="0"/>
              </a:rPr>
              <a:t>Mname</a:t>
            </a:r>
            <a:r>
              <a:rPr lang="zh-CN" altLang="en-US" dirty="0" smtClean="0">
                <a:sym typeface="Times New Roman" pitchFamily="18" charset="0"/>
              </a:rPr>
              <a:t>，</a:t>
            </a:r>
            <a:endParaRPr lang="en-US" altLang="zh-CN" dirty="0" smtClean="0">
              <a:sym typeface="Times New Roman" pitchFamily="18" charset="0"/>
            </a:endParaRPr>
          </a:p>
          <a:p>
            <a:pPr marL="1143000" lvl="2" indent="-228600" algn="l">
              <a:lnSpc>
                <a:spcPct val="120000"/>
              </a:lnSpc>
              <a:buSzPct val="87000"/>
            </a:pPr>
            <a:r>
              <a:rPr lang="en-US" altLang="zh-CN" dirty="0" err="1" smtClean="0">
                <a:sym typeface="Times New Roman" pitchFamily="18" charset="0"/>
              </a:rPr>
              <a:t>Mname</a:t>
            </a:r>
            <a:r>
              <a:rPr lang="zh-CN" altLang="en-US" dirty="0" smtClean="0">
                <a:sym typeface="Times New Roman" pitchFamily="18" charset="0"/>
              </a:rPr>
              <a:t>传递函数依赖于</a:t>
            </a:r>
            <a:r>
              <a:rPr lang="en-US" altLang="zh-CN" dirty="0" err="1" smtClean="0">
                <a:sym typeface="Times New Roman" pitchFamily="18" charset="0"/>
              </a:rPr>
              <a:t>Sno</a:t>
            </a:r>
            <a:endParaRPr lang="zh-CN" altLang="en-US" dirty="0" smtClean="0"/>
          </a:p>
        </p:txBody>
      </p:sp>
      <p:sp>
        <p:nvSpPr>
          <p:cNvPr id="33798" name="文本框 3"/>
          <p:cNvSpPr>
            <a:spLocks noChangeArrowheads="1"/>
          </p:cNvSpPr>
          <p:nvPr/>
        </p:nvSpPr>
        <p:spPr bwMode="auto">
          <a:xfrm>
            <a:off x="6499225" y="2276475"/>
            <a:ext cx="588963" cy="334963"/>
          </a:xfrm>
          <a:prstGeom prst="rect">
            <a:avLst/>
          </a:prstGeom>
          <a:noFill/>
          <a:ln w="9525">
            <a:noFill/>
            <a:miter lim="800000"/>
            <a:headEnd/>
            <a:tailEnd/>
          </a:ln>
        </p:spPr>
        <p:txBody>
          <a:bodyPr wrap="none">
            <a:spAutoFit/>
          </a:bodyPr>
          <a:lstStyle/>
          <a:p>
            <a:pPr>
              <a:buSzPct val="100000"/>
            </a:pPr>
            <a:r>
              <a:rPr lang="zh-CN" altLang="en-US" sz="1600" b="1">
                <a:solidFill>
                  <a:srgbClr val="000000"/>
                </a:solidFill>
                <a:latin typeface="Times New Roman" pitchFamily="18" charset="0"/>
                <a:sym typeface="Times New Roman" pitchFamily="18" charset="0"/>
              </a:rPr>
              <a:t>传递</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348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olidFill>
                  <a:srgbClr val="00B050"/>
                </a:solidFill>
                <a:sym typeface="Calibri" pitchFamily="34" charset="0"/>
              </a:rPr>
              <a:t>6.2.2  </a:t>
            </a:r>
            <a:r>
              <a:rPr lang="zh-CN" altLang="en-US" dirty="0" smtClean="0">
                <a:solidFill>
                  <a:srgbClr val="00B050"/>
                </a:solidFill>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58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5844" name="Rectangle 2"/>
          <p:cNvSpPr>
            <a:spLocks noGrp="1" noChangeArrowheads="1"/>
          </p:cNvSpPr>
          <p:nvPr>
            <p:ph type="title" idx="4294967295"/>
          </p:nvPr>
        </p:nvSpPr>
        <p:spPr/>
        <p:txBody>
          <a:bodyPr/>
          <a:lstStyle/>
          <a:p>
            <a:r>
              <a:rPr lang="en-US" altLang="zh-CN" sz="3600" dirty="0" smtClean="0">
                <a:sym typeface="微软雅黑" pitchFamily="34" charset="-122"/>
              </a:rPr>
              <a:t>6.2.2</a:t>
            </a:r>
            <a:r>
              <a:rPr lang="zh-CN" altLang="en-US" sz="3600" dirty="0" smtClean="0">
                <a:sym typeface="微软雅黑" pitchFamily="34" charset="-122"/>
              </a:rPr>
              <a:t>  码</a:t>
            </a:r>
            <a:endParaRPr lang="zh-CN" altLang="en-US" sz="3600" dirty="0" smtClean="0"/>
          </a:p>
        </p:txBody>
      </p:sp>
      <p:sp>
        <p:nvSpPr>
          <p:cNvPr id="35845" name="Rectangle 3"/>
          <p:cNvSpPr>
            <a:spLocks noGrp="1" noChangeArrowheads="1"/>
          </p:cNvSpPr>
          <p:nvPr>
            <p:ph idx="1"/>
          </p:nvPr>
        </p:nvSpPr>
        <p:spPr>
          <a:xfrm>
            <a:off x="457200" y="981075"/>
            <a:ext cx="8229600" cy="5616575"/>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6.4  </a:t>
            </a:r>
            <a:r>
              <a:rPr lang="zh-CN" altLang="en-US" dirty="0" smtClean="0">
                <a:sym typeface="Calibri" pitchFamily="34" charset="0"/>
              </a:rPr>
              <a:t>设</a:t>
            </a:r>
            <a:r>
              <a:rPr lang="en-US" altLang="zh-CN" i="1" dirty="0" smtClean="0">
                <a:sym typeface="Calibri" pitchFamily="34" charset="0"/>
              </a:rPr>
              <a:t>K</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中的属性或属性组合。若</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a:t>
            </a:r>
            <a:r>
              <a:rPr lang="en-US" altLang="zh-CN" i="1" dirty="0" smtClean="0">
                <a:sym typeface="Calibri" pitchFamily="34" charset="0"/>
              </a:rPr>
              <a:t>R</a:t>
            </a:r>
            <a:r>
              <a:rPr lang="zh-CN" altLang="en-US" dirty="0" smtClean="0">
                <a:sym typeface="Calibri" pitchFamily="34" charset="0"/>
              </a:rPr>
              <a:t>的一个</a:t>
            </a:r>
            <a:r>
              <a:rPr lang="zh-CN" altLang="en-US" dirty="0" smtClean="0">
                <a:solidFill>
                  <a:srgbClr val="FF00FF"/>
                </a:solidFill>
                <a:sym typeface="Calibri" pitchFamily="34" charset="0"/>
              </a:rPr>
              <a:t>候选码</a:t>
            </a:r>
            <a:r>
              <a:rPr lang="en-US" altLang="zh-CN" dirty="0" smtClean="0">
                <a:sym typeface="Calibri" pitchFamily="34" charset="0"/>
              </a:rPr>
              <a:t>(Candidate Key)</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zh-CN" altLang="en-US" dirty="0" smtClean="0">
                <a:sym typeface="Calibri" pitchFamily="34" charset="0"/>
              </a:rPr>
              <a:t>如果</a:t>
            </a:r>
            <a:r>
              <a:rPr lang="en-US" altLang="zh-CN" i="1" dirty="0" smtClean="0">
                <a:sym typeface="Calibri" pitchFamily="34" charset="0"/>
              </a:rPr>
              <a:t>U</a:t>
            </a:r>
            <a:r>
              <a:rPr lang="zh-CN" altLang="en-US" dirty="0" smtClean="0">
                <a:sym typeface="Calibri" pitchFamily="34" charset="0"/>
              </a:rPr>
              <a:t>部分函数依赖于</a:t>
            </a:r>
            <a:r>
              <a:rPr lang="en-US" altLang="zh-CN" i="1" dirty="0" smtClean="0">
                <a:sym typeface="Calibri" pitchFamily="34" charset="0"/>
              </a:rPr>
              <a:t>K</a:t>
            </a:r>
            <a:r>
              <a:rPr lang="zh-CN" altLang="en-US" dirty="0" smtClean="0">
                <a:sym typeface="Calibri" pitchFamily="34" charset="0"/>
              </a:rPr>
              <a:t>，即</a:t>
            </a:r>
            <a:r>
              <a:rPr lang="en-US" altLang="zh-CN" i="1" dirty="0" smtClean="0">
                <a:sym typeface="Calibri" pitchFamily="34" charset="0"/>
              </a:rPr>
              <a:t>K</a:t>
            </a:r>
            <a:r>
              <a:rPr lang="en-US" altLang="zh-CN" dirty="0" smtClean="0">
                <a:sym typeface="Calibri" pitchFamily="34" charset="0"/>
              </a:rPr>
              <a:t> →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则</a:t>
            </a:r>
            <a:r>
              <a:rPr lang="en-US" altLang="zh-CN" i="1" dirty="0" smtClean="0">
                <a:sym typeface="Calibri" pitchFamily="34" charset="0"/>
              </a:rPr>
              <a:t>K</a:t>
            </a:r>
            <a:r>
              <a:rPr lang="zh-CN" altLang="en-US" dirty="0" smtClean="0">
                <a:sym typeface="Calibri" pitchFamily="34" charset="0"/>
              </a:rPr>
              <a:t>称为超码      （</a:t>
            </a:r>
            <a:r>
              <a:rPr lang="en-US" altLang="zh-CN" dirty="0" err="1" smtClean="0">
                <a:sym typeface="Calibri" pitchFamily="34" charset="0"/>
              </a:rPr>
              <a:t>Surpkey</a:t>
            </a:r>
            <a:r>
              <a:rPr lang="zh-CN" altLang="en-US" dirty="0" smtClean="0">
                <a:sym typeface="Calibri" pitchFamily="34" charset="0"/>
              </a:rPr>
              <a:t>）。候选码是最小的超码，即</a:t>
            </a:r>
            <a:r>
              <a:rPr lang="en-US" altLang="zh-CN" i="1" dirty="0" smtClean="0">
                <a:sym typeface="Calibri" pitchFamily="34" charset="0"/>
              </a:rPr>
              <a:t>K</a:t>
            </a:r>
            <a:r>
              <a:rPr lang="zh-CN" altLang="en-US" dirty="0" smtClean="0">
                <a:sym typeface="Calibri" pitchFamily="34" charset="0"/>
              </a:rPr>
              <a:t>的任意一个真子集都不是候选码。</a:t>
            </a:r>
            <a:endParaRPr lang="en-US" sz="28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若关系模式</a:t>
            </a:r>
            <a:r>
              <a:rPr lang="en-US" altLang="zh-CN" i="1" dirty="0" smtClean="0">
                <a:sym typeface="Calibri" pitchFamily="34" charset="0"/>
              </a:rPr>
              <a:t>R</a:t>
            </a:r>
            <a:r>
              <a:rPr lang="zh-CN" altLang="en-US" dirty="0" smtClean="0">
                <a:sym typeface="Calibri" pitchFamily="34" charset="0"/>
              </a:rPr>
              <a:t>有多个候选码，则选定其中的一个做为</a:t>
            </a:r>
            <a:r>
              <a:rPr lang="zh-CN" altLang="en-US" dirty="0" smtClean="0">
                <a:solidFill>
                  <a:srgbClr val="FF00FF"/>
                </a:solidFill>
                <a:sym typeface="Calibri" pitchFamily="34" charset="0"/>
              </a:rPr>
              <a:t>主码</a:t>
            </a:r>
            <a:r>
              <a:rPr lang="en-US" altLang="zh-CN" dirty="0" smtClean="0">
                <a:sym typeface="Calibri" pitchFamily="34" charset="0"/>
              </a:rPr>
              <a:t>(Primary key)</a:t>
            </a:r>
            <a:r>
              <a:rPr lang="zh-CN" altLang="en-US" dirty="0" smtClean="0">
                <a:sym typeface="Calibri" pitchFamily="34" charset="0"/>
              </a:rPr>
              <a:t>。</a:t>
            </a:r>
            <a:endParaRPr lang="en-US" dirty="0" smtClean="0">
              <a:sym typeface="Calibri" pitchFamily="34" charset="0"/>
            </a:endParaRPr>
          </a:p>
        </p:txBody>
      </p:sp>
      <p:sp>
        <p:nvSpPr>
          <p:cNvPr id="35846" name="文本框 6"/>
          <p:cNvSpPr>
            <a:spLocks noChangeArrowheads="1"/>
          </p:cNvSpPr>
          <p:nvPr/>
        </p:nvSpPr>
        <p:spPr bwMode="auto">
          <a:xfrm>
            <a:off x="1223814" y="1484784"/>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F</a:t>
            </a:r>
          </a:p>
        </p:txBody>
      </p:sp>
      <p:sp>
        <p:nvSpPr>
          <p:cNvPr id="35847" name="文本框 7"/>
          <p:cNvSpPr>
            <a:spLocks noChangeArrowheads="1"/>
          </p:cNvSpPr>
          <p:nvPr/>
        </p:nvSpPr>
        <p:spPr bwMode="auto">
          <a:xfrm>
            <a:off x="5400278" y="2285992"/>
            <a:ext cx="323850" cy="400050"/>
          </a:xfrm>
          <a:prstGeom prst="rect">
            <a:avLst/>
          </a:prstGeom>
          <a:noFill/>
          <a:ln w="9525">
            <a:noFill/>
            <a:miter lim="800000"/>
            <a:headEnd/>
            <a:tailEnd/>
          </a:ln>
        </p:spPr>
        <p:txBody>
          <a:bodyPr>
            <a:spAutoFit/>
          </a:bodyPr>
          <a:lstStyle/>
          <a:p>
            <a:pPr>
              <a:buSzPct val="100000"/>
            </a:pPr>
            <a:r>
              <a:rPr lang="en-US" altLang="zh-CN" sz="2000" b="1" i="1" dirty="0">
                <a:solidFill>
                  <a:srgbClr val="000000"/>
                </a:solidFill>
                <a:latin typeface="Times New Roman" pitchFamily="18" charset="0"/>
                <a:ea typeface="黑体" pitchFamily="49" charset="-122"/>
                <a:sym typeface="Times New Roman" pitchFamily="18" charset="0"/>
              </a:rPr>
              <a:t>P</a:t>
            </a:r>
            <a:endParaRPr lang="zh-CN" altLang="en-US" sz="2000" b="1" i="1"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68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6868" name="Rectangle 2"/>
          <p:cNvSpPr>
            <a:spLocks noGrp="1" noChangeArrowheads="1"/>
          </p:cNvSpPr>
          <p:nvPr>
            <p:ph type="title" idx="4294967295"/>
          </p:nvPr>
        </p:nvSpPr>
        <p:spPr/>
        <p:txBody>
          <a:bodyPr/>
          <a:lstStyle/>
          <a:p>
            <a:r>
              <a:rPr lang="zh-CN" sz="3600" smtClean="0">
                <a:sym typeface="微软雅黑" pitchFamily="34" charset="-122"/>
              </a:rPr>
              <a:t>码（续）</a:t>
            </a:r>
            <a:endParaRPr lang="zh-CN" sz="3600" smtClean="0"/>
          </a:p>
        </p:txBody>
      </p:sp>
      <p:sp>
        <p:nvSpPr>
          <p:cNvPr id="36869"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主属性与非主属性</a:t>
            </a:r>
          </a:p>
          <a:p>
            <a:pPr marL="742950" lvl="1" indent="-285750" algn="l">
              <a:lnSpc>
                <a:spcPct val="150000"/>
              </a:lnSpc>
              <a:buFont typeface="Wingdings" pitchFamily="2" charset="2"/>
              <a:buChar char="n"/>
            </a:pPr>
            <a:r>
              <a:rPr lang="zh-CN" altLang="en-US" dirty="0" smtClean="0">
                <a:sym typeface="Calibri" pitchFamily="34" charset="0"/>
              </a:rPr>
              <a:t>包含在任何一个候选码中的属性 ，称为主属性          （</a:t>
            </a:r>
            <a:r>
              <a:rPr lang="en-US" altLang="zh-CN" dirty="0" smtClean="0">
                <a:sym typeface="Calibri" pitchFamily="34" charset="0"/>
              </a:rPr>
              <a:t>Prime attribute</a:t>
            </a:r>
            <a:r>
              <a:rPr lang="zh-CN" altLang="en-US" dirty="0" smtClean="0">
                <a:sym typeface="Calibri" pitchFamily="34" charset="0"/>
              </a:rPr>
              <a:t>） </a:t>
            </a:r>
          </a:p>
          <a:p>
            <a:pPr marL="742950" lvl="1" indent="-285750" algn="l">
              <a:lnSpc>
                <a:spcPct val="150000"/>
              </a:lnSpc>
              <a:buFont typeface="Wingdings" pitchFamily="2" charset="2"/>
              <a:buChar char="n"/>
            </a:pPr>
            <a:r>
              <a:rPr lang="zh-CN" altLang="en-US" dirty="0" smtClean="0">
                <a:sym typeface="Calibri" pitchFamily="34" charset="0"/>
              </a:rPr>
              <a:t>不包含在任何码中的属性称为非主属性（</a:t>
            </a:r>
            <a:r>
              <a:rPr lang="en-US" altLang="zh-CN" dirty="0" smtClean="0">
                <a:sym typeface="Calibri" pitchFamily="34" charset="0"/>
              </a:rPr>
              <a:t>Nonprime attribute</a:t>
            </a:r>
            <a:r>
              <a:rPr lang="zh-CN" altLang="en-US" dirty="0" smtClean="0">
                <a:sym typeface="Calibri" pitchFamily="34" charset="0"/>
              </a:rPr>
              <a:t>）或非码属性（</a:t>
            </a:r>
            <a:r>
              <a:rPr lang="en-US" altLang="zh-CN" dirty="0" smtClean="0">
                <a:sym typeface="Calibri" pitchFamily="34" charset="0"/>
              </a:rPr>
              <a:t>Non-key attribute</a:t>
            </a:r>
            <a:r>
              <a:rPr lang="zh-CN" altLang="en-US" dirty="0" smtClean="0">
                <a:sym typeface="Calibri" pitchFamily="34" charset="0"/>
              </a:rPr>
              <a:t>） </a:t>
            </a:r>
          </a:p>
          <a:p>
            <a:pPr marL="342900" indent="-342900" algn="l">
              <a:lnSpc>
                <a:spcPct val="150000"/>
              </a:lnSpc>
              <a:buFont typeface="Wingdings" pitchFamily="2" charset="2"/>
              <a:buChar char="v"/>
            </a:pPr>
            <a:r>
              <a:rPr lang="zh-CN" altLang="en-US" dirty="0" smtClean="0">
                <a:sym typeface="Calibri" pitchFamily="34" charset="0"/>
              </a:rPr>
              <a:t>全码：整个属性组是码，称为全码（</a:t>
            </a:r>
            <a:r>
              <a:rPr lang="en-US" altLang="zh-CN" dirty="0" smtClean="0">
                <a:sym typeface="Calibri" pitchFamily="34" charset="0"/>
              </a:rPr>
              <a:t>All-key</a:t>
            </a:r>
            <a:r>
              <a:rPr lang="zh-CN" altLang="en-US" dirty="0" smtClean="0">
                <a:sym typeface="Calibri" pitchFamily="34" charset="0"/>
              </a:rPr>
              <a:t>） </a:t>
            </a:r>
            <a:endParaRPr lang="zh-CN" altLang="en-US" dirty="0"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78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7892" name="Rectangle 2"/>
          <p:cNvSpPr>
            <a:spLocks noGrp="1" noChangeArrowheads="1"/>
          </p:cNvSpPr>
          <p:nvPr>
            <p:ph type="title" idx="4294967295"/>
          </p:nvPr>
        </p:nvSpPr>
        <p:spPr/>
        <p:txBody>
          <a:bodyPr/>
          <a:lstStyle/>
          <a:p>
            <a:r>
              <a:rPr lang="zh-CN" sz="3600" dirty="0" smtClean="0">
                <a:sym typeface="微软雅黑" pitchFamily="34" charset="-122"/>
              </a:rPr>
              <a:t>码（续）</a:t>
            </a:r>
            <a:endParaRPr lang="zh-CN" sz="3600" dirty="0" smtClean="0"/>
          </a:p>
        </p:txBody>
      </p:sp>
      <p:sp>
        <p:nvSpPr>
          <p:cNvPr id="37893" name="Rectangle 3"/>
          <p:cNvSpPr>
            <a:spLocks noGrp="1" noChangeArrowheads="1"/>
          </p:cNvSpPr>
          <p:nvPr>
            <p:ph idx="1"/>
          </p:nvPr>
        </p:nvSpPr>
        <p:spPr>
          <a:xfrm>
            <a:off x="457200" y="1187450"/>
            <a:ext cx="8229600" cy="5408613"/>
          </a:xfrm>
        </p:spPr>
        <p:txBody>
          <a:bodyPr/>
          <a:lstStyle/>
          <a:p>
            <a:pPr marL="342900" indent="-342900" algn="l">
              <a:lnSpc>
                <a:spcPct val="12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6.2]</a:t>
            </a:r>
            <a:r>
              <a:rPr lang="en-US" altLang="zh-CN" sz="2400" dirty="0" smtClean="0">
                <a:sym typeface="Calibri" pitchFamily="34" charset="0"/>
              </a:rPr>
              <a:t>S(</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Sdept</a:t>
            </a:r>
            <a:r>
              <a:rPr lang="en-US" altLang="zh-CN" sz="2400" dirty="0" smtClean="0">
                <a:sym typeface="Calibri" pitchFamily="34" charset="0"/>
              </a:rPr>
              <a:t>, Sage)</a:t>
            </a:r>
            <a:r>
              <a:rPr lang="zh-CN" altLang="en-US" sz="2400" dirty="0" smtClean="0">
                <a:sym typeface="Calibri" pitchFamily="34" charset="0"/>
              </a:rPr>
              <a:t>，单个属性</a:t>
            </a:r>
            <a:r>
              <a:rPr lang="en-US" altLang="zh-CN" sz="2400" dirty="0" err="1" smtClean="0">
                <a:sym typeface="Calibri" pitchFamily="34" charset="0"/>
              </a:rPr>
              <a:t>Sno</a:t>
            </a:r>
            <a:r>
              <a:rPr lang="zh-CN" altLang="en-US" sz="2400" dirty="0" smtClean="0">
                <a:sym typeface="Calibri" pitchFamily="34" charset="0"/>
              </a:rPr>
              <a:t>是码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a:t>
            </a:r>
            <a:r>
              <a:rPr lang="en-US" altLang="zh-CN" sz="2400" dirty="0" smtClean="0">
                <a:sym typeface="Calibri" pitchFamily="34" charset="0"/>
              </a:rPr>
              <a:t>SC(</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 Grade)</a:t>
            </a:r>
            <a:r>
              <a:rPr lang="zh-CN" altLang="en-US" sz="2400" dirty="0" smtClean="0">
                <a:sym typeface="Calibri" pitchFamily="34" charset="0"/>
              </a:rPr>
              <a:t>中，</a:t>
            </a:r>
            <a:r>
              <a:rPr lang="en-US" altLang="zh-CN" sz="2400" dirty="0" smtClean="0">
                <a:sym typeface="Calibri" pitchFamily="34" charset="0"/>
              </a:rPr>
              <a:t>(</a:t>
            </a:r>
            <a:r>
              <a:rPr lang="en-US" altLang="zh-CN" sz="2400" dirty="0" err="1" smtClean="0">
                <a:sym typeface="Calibri" pitchFamily="34" charset="0"/>
              </a:rPr>
              <a:t>Sno</a:t>
            </a:r>
            <a:r>
              <a:rPr lang="en-US" altLang="zh-CN" sz="2400" dirty="0" smtClean="0">
                <a:sym typeface="Calibri" pitchFamily="34" charset="0"/>
              </a:rPr>
              <a:t>, </a:t>
            </a:r>
            <a:r>
              <a:rPr lang="en-US" altLang="zh-CN" sz="2400" dirty="0" err="1" smtClean="0">
                <a:sym typeface="Calibri" pitchFamily="34" charset="0"/>
              </a:rPr>
              <a:t>Cno</a:t>
            </a:r>
            <a:r>
              <a:rPr lang="en-US" altLang="zh-CN" sz="2400" dirty="0" smtClean="0">
                <a:sym typeface="Calibri" pitchFamily="34" charset="0"/>
              </a:rPr>
              <a:t>)</a:t>
            </a:r>
            <a:r>
              <a:rPr lang="zh-CN" altLang="en-US" sz="2400" dirty="0" smtClean="0">
                <a:sym typeface="Calibri" pitchFamily="34" charset="0"/>
              </a:rPr>
              <a:t>是码</a:t>
            </a:r>
          </a:p>
          <a:p>
            <a:pPr marL="342900" indent="-342900" algn="l">
              <a:lnSpc>
                <a:spcPct val="150000"/>
              </a:lnSpc>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6.3] R(P,W,A)</a:t>
            </a:r>
            <a:r>
              <a:rPr lang="zh-CN" altLang="en-US" dirty="0" smtClean="0">
                <a:sym typeface="Calibri" pitchFamily="34" charset="0"/>
              </a:rPr>
              <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P</a:t>
            </a:r>
            <a:r>
              <a:rPr lang="zh-CN" altLang="en-US" dirty="0" smtClean="0">
                <a:sym typeface="Calibri" pitchFamily="34" charset="0"/>
              </a:rPr>
              <a:t>：演奏者     </a:t>
            </a:r>
            <a:r>
              <a:rPr lang="en-US" altLang="zh-CN" dirty="0" smtClean="0">
                <a:sym typeface="Calibri" pitchFamily="34" charset="0"/>
              </a:rPr>
              <a:t>W</a:t>
            </a:r>
            <a:r>
              <a:rPr lang="zh-CN" altLang="en-US" dirty="0" smtClean="0">
                <a:sym typeface="Calibri" pitchFamily="34" charset="0"/>
              </a:rPr>
              <a:t>：作品    </a:t>
            </a:r>
            <a:r>
              <a:rPr lang="en-US" altLang="zh-CN" dirty="0" smtClean="0">
                <a:sym typeface="Calibri" pitchFamily="34" charset="0"/>
              </a:rPr>
              <a:t>A</a:t>
            </a:r>
            <a:r>
              <a:rPr lang="zh-CN" altLang="en-US" dirty="0" smtClean="0">
                <a:sym typeface="Calibri" pitchFamily="34" charset="0"/>
              </a:rPr>
              <a:t>：听众</a:t>
            </a:r>
            <a:endParaRPr lang="en-US" dirty="0" smtClean="0">
              <a:sym typeface="Calibri" pitchFamily="34" charset="0"/>
            </a:endParaRPr>
          </a:p>
          <a:p>
            <a:pPr marL="342900" indent="-342900" algn="l">
              <a:lnSpc>
                <a:spcPct val="120000"/>
              </a:lnSpc>
            </a:pPr>
            <a:r>
              <a:rPr lang="zh-CN" altLang="en-US" sz="2000" dirty="0" smtClean="0">
                <a:sym typeface="Calibri" pitchFamily="34" charset="0"/>
              </a:rPr>
              <a:t>		</a:t>
            </a:r>
            <a:r>
              <a:rPr lang="zh-CN" altLang="en-US" sz="2400" dirty="0" smtClean="0">
                <a:sym typeface="Calibri" pitchFamily="34" charset="0"/>
              </a:rPr>
              <a:t>一个演奏者可以演奏多个作品</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某一作品可被多个演奏者演奏</a:t>
            </a:r>
            <a:endParaRPr lang="en-US" dirty="0" smtClean="0">
              <a:sym typeface="Calibri" pitchFamily="34" charset="0"/>
            </a:endParaRPr>
          </a:p>
          <a:p>
            <a:pPr marL="342900" indent="-342900" algn="l">
              <a:lnSpc>
                <a:spcPct val="120000"/>
              </a:lnSpc>
            </a:pPr>
            <a:r>
              <a:rPr lang="zh-CN" altLang="en-US" sz="2400" dirty="0" smtClean="0">
                <a:sym typeface="Calibri" pitchFamily="34" charset="0"/>
              </a:rPr>
              <a:t>		听众可以欣赏不同演奏者的不同作品</a:t>
            </a:r>
            <a:r>
              <a:rPr lang="zh-CN" altLang="en-US" sz="2400" b="0" dirty="0" smtClean="0">
                <a:latin typeface="Times New Roman" pitchFamily="18" charset="0"/>
                <a:sym typeface="Times New Roman" pitchFamily="18" charset="0"/>
              </a:rPr>
              <a:t> </a:t>
            </a:r>
          </a:p>
          <a:p>
            <a:pPr marL="342900" indent="-342900" algn="l">
              <a:lnSpc>
                <a:spcPct val="120000"/>
              </a:lnSpc>
            </a:pPr>
            <a:r>
              <a:rPr lang="zh-CN" altLang="en-US" sz="2400" b="0" dirty="0" smtClean="0">
                <a:latin typeface="Times New Roman" pitchFamily="18" charset="0"/>
                <a:sym typeface="Times New Roman" pitchFamily="18" charset="0"/>
              </a:rPr>
              <a:t>	</a:t>
            </a:r>
            <a:r>
              <a:rPr lang="zh-CN" altLang="en-US" kern="1200" dirty="0" smtClean="0">
                <a:solidFill>
                  <a:srgbClr val="402000"/>
                </a:solidFill>
                <a:latin typeface="Times New Roman" pitchFamily="18" charset="0"/>
                <a:ea typeface="宋体" pitchFamily="2" charset="-122"/>
                <a:sym typeface="Times New Roman" pitchFamily="18" charset="0"/>
              </a:rPr>
              <a:t>	</a:t>
            </a:r>
            <a:r>
              <a:rPr lang="zh-CN" altLang="en-US" kern="1200" dirty="0" smtClean="0">
                <a:solidFill>
                  <a:srgbClr val="FF0000"/>
                </a:solidFill>
                <a:latin typeface="Times New Roman" pitchFamily="18" charset="0"/>
                <a:ea typeface="宋体" pitchFamily="2" charset="-122"/>
                <a:sym typeface="Times New Roman" pitchFamily="18" charset="0"/>
              </a:rPr>
              <a:t>码为</a:t>
            </a:r>
            <a:r>
              <a:rPr lang="en-US" altLang="zh-CN" kern="1200" dirty="0" smtClean="0">
                <a:solidFill>
                  <a:srgbClr val="FF0000"/>
                </a:solidFill>
                <a:latin typeface="Times New Roman" pitchFamily="18" charset="0"/>
                <a:ea typeface="宋体" pitchFamily="2" charset="-122"/>
                <a:sym typeface="Times New Roman" pitchFamily="18" charset="0"/>
              </a:rPr>
              <a:t>(P,W,A)</a:t>
            </a:r>
            <a:r>
              <a:rPr lang="zh-CN" altLang="en-US" kern="1200" dirty="0" smtClean="0">
                <a:solidFill>
                  <a:srgbClr val="FF0000"/>
                </a:solidFill>
                <a:latin typeface="Times New Roman" pitchFamily="18" charset="0"/>
                <a:ea typeface="宋体" pitchFamily="2" charset="-122"/>
                <a:sym typeface="Times New Roman" pitchFamily="18" charset="0"/>
              </a:rPr>
              <a:t>，即</a:t>
            </a:r>
            <a:r>
              <a:rPr lang="en-US" altLang="zh-CN" kern="1200" dirty="0" smtClean="0">
                <a:solidFill>
                  <a:srgbClr val="FF0000"/>
                </a:solidFill>
                <a:latin typeface="Times New Roman" pitchFamily="18" charset="0"/>
                <a:ea typeface="宋体" pitchFamily="2" charset="-122"/>
                <a:sym typeface="Times New Roman" pitchFamily="18" charset="0"/>
              </a:rPr>
              <a:t>All-Key </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389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38916" name="Rectangle 2"/>
          <p:cNvSpPr>
            <a:spLocks noGrp="1" noChangeArrowheads="1"/>
          </p:cNvSpPr>
          <p:nvPr>
            <p:ph type="title" idx="4294967295"/>
          </p:nvPr>
        </p:nvSpPr>
        <p:spPr/>
        <p:txBody>
          <a:bodyPr/>
          <a:lstStyle/>
          <a:p>
            <a:r>
              <a:rPr lang="zh-CN" sz="3600" dirty="0" smtClean="0">
                <a:sym typeface="微软雅黑" pitchFamily="34" charset="-122"/>
              </a:rPr>
              <a:t>码（续）</a:t>
            </a:r>
          </a:p>
        </p:txBody>
      </p:sp>
      <p:sp>
        <p:nvSpPr>
          <p:cNvPr id="38917" name="Rectangle 3"/>
          <p:cNvSpPr>
            <a:spLocks noGrp="1" noChangeArrowheads="1"/>
          </p:cNvSpPr>
          <p:nvPr>
            <p:ph idx="1"/>
          </p:nvPr>
        </p:nvSpPr>
        <p:spPr>
          <a:xfrm>
            <a:off x="457200" y="1098550"/>
            <a:ext cx="8229600" cy="5167313"/>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6.5  </a:t>
            </a:r>
            <a:r>
              <a:rPr lang="zh-CN" altLang="en-US" dirty="0" smtClean="0">
                <a:sym typeface="Calibri" pitchFamily="34" charset="0"/>
              </a:rPr>
              <a:t>关系模式 </a:t>
            </a:r>
            <a:r>
              <a:rPr lang="en-US" altLang="zh-CN" i="1" dirty="0" smtClean="0">
                <a:sym typeface="Calibri" pitchFamily="34" charset="0"/>
              </a:rPr>
              <a:t>R</a:t>
            </a:r>
            <a:r>
              <a:rPr lang="zh-CN" altLang="en-US" dirty="0" smtClean="0">
                <a:sym typeface="Calibri" pitchFamily="34" charset="0"/>
              </a:rPr>
              <a:t>中属性或属性组</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并非 </a:t>
            </a:r>
            <a:r>
              <a:rPr lang="en-US" altLang="zh-CN" i="1" dirty="0" smtClean="0">
                <a:sym typeface="Calibri" pitchFamily="34" charset="0"/>
              </a:rPr>
              <a:t>R</a:t>
            </a:r>
            <a:r>
              <a:rPr lang="zh-CN" altLang="en-US" dirty="0" smtClean="0">
                <a:sym typeface="Calibri" pitchFamily="34" charset="0"/>
              </a:rPr>
              <a:t>的码，但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是另一个关系模式的码，则称 </a:t>
            </a:r>
            <a:r>
              <a:rPr lang="en-US" altLang="zh-CN" i="1" dirty="0" smtClean="0">
                <a:sym typeface="Calibri" pitchFamily="34" charset="0"/>
              </a:rPr>
              <a:t>X</a:t>
            </a:r>
            <a:r>
              <a:rPr lang="en-US" altLang="zh-CN" dirty="0" smtClean="0">
                <a:sym typeface="Calibri" pitchFamily="34" charset="0"/>
              </a:rPr>
              <a:t> </a:t>
            </a:r>
            <a:r>
              <a:rPr lang="zh-CN" altLang="en-US" dirty="0" smtClean="0">
                <a:sym typeface="Calibri" pitchFamily="34" charset="0"/>
              </a:rPr>
              <a:t>是</a:t>
            </a:r>
            <a:r>
              <a:rPr lang="en-US" altLang="zh-CN" i="1" dirty="0" smtClean="0">
                <a:sym typeface="Calibri" pitchFamily="34" charset="0"/>
              </a:rPr>
              <a:t>R</a:t>
            </a:r>
            <a:r>
              <a:rPr lang="en-US" altLang="zh-CN" dirty="0" smtClean="0">
                <a:sym typeface="Calibri" pitchFamily="34" charset="0"/>
              </a:rPr>
              <a:t> </a:t>
            </a:r>
            <a:r>
              <a:rPr lang="zh-CN" altLang="en-US" dirty="0" smtClean="0">
                <a:sym typeface="Calibri" pitchFamily="34" charset="0"/>
              </a:rPr>
              <a:t>的</a:t>
            </a:r>
            <a:r>
              <a:rPr lang="zh-CN" altLang="en-US" dirty="0" smtClean="0">
                <a:solidFill>
                  <a:srgbClr val="FF00FF"/>
                </a:solidFill>
                <a:sym typeface="Calibri" pitchFamily="34" charset="0"/>
              </a:rPr>
              <a:t>外部码</a:t>
            </a:r>
            <a:r>
              <a:rPr lang="zh-CN" altLang="en-US" dirty="0" smtClean="0">
                <a:sym typeface="Calibri" pitchFamily="34" charset="0"/>
              </a:rPr>
              <a:t>（</a:t>
            </a:r>
            <a:r>
              <a:rPr lang="en-US" altLang="zh-CN" dirty="0" smtClean="0">
                <a:sym typeface="Calibri" pitchFamily="34" charset="0"/>
              </a:rPr>
              <a:t>Foreign key</a:t>
            </a:r>
            <a:r>
              <a:rPr lang="zh-CN" altLang="en-US" dirty="0" smtClean="0">
                <a:sym typeface="Calibri" pitchFamily="34" charset="0"/>
              </a:rPr>
              <a:t>）也称</a:t>
            </a:r>
            <a:r>
              <a:rPr lang="zh-CN" altLang="en-US" dirty="0" smtClean="0">
                <a:solidFill>
                  <a:srgbClr val="FF00FF"/>
                </a:solidFill>
                <a:sym typeface="Calibri" pitchFamily="34" charset="0"/>
              </a:rPr>
              <a:t>外码</a:t>
            </a:r>
            <a:r>
              <a:rPr lang="zh-CN" altLang="en-US" dirty="0" smtClean="0">
                <a:sym typeface="Calibri" pitchFamily="34" charset="0"/>
              </a:rPr>
              <a:t>。</a:t>
            </a:r>
            <a:endParaRPr lang="en-US" sz="3200" dirty="0" smtClean="0">
              <a:sym typeface="Calibri" pitchFamily="34" charset="0"/>
            </a:endParaRPr>
          </a:p>
          <a:p>
            <a:pPr marL="742950" lvl="1" indent="-285750" algn="l">
              <a:lnSpc>
                <a:spcPct val="120000"/>
              </a:lnSpc>
              <a:buFont typeface="Wingdings" pitchFamily="2" charset="2"/>
              <a:buChar char="n"/>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r>
              <a:rPr lang="zh-CN" altLang="en-US" dirty="0" smtClean="0">
                <a:sym typeface="Calibri" pitchFamily="34" charset="0"/>
              </a:rPr>
              <a:t>中，</a:t>
            </a:r>
            <a:r>
              <a:rPr lang="en-US" altLang="zh-CN" dirty="0" err="1" smtClean="0">
                <a:sym typeface="Calibri" pitchFamily="34" charset="0"/>
              </a:rPr>
              <a:t>Sno</a:t>
            </a:r>
            <a:r>
              <a:rPr lang="zh-CN" altLang="en-US" dirty="0" smtClean="0">
                <a:sym typeface="Calibri" pitchFamily="34" charset="0"/>
              </a:rPr>
              <a:t>不是码</a:t>
            </a:r>
            <a:endParaRPr lang="en-US" dirty="0" smtClean="0">
              <a:sym typeface="Calibri" pitchFamily="34" charset="0"/>
            </a:endParaRPr>
          </a:p>
          <a:p>
            <a:pPr marL="742950" lvl="1" indent="-285750" algn="l">
              <a:lnSpc>
                <a:spcPct val="120000"/>
              </a:lnSpc>
              <a:buFont typeface="Wingdings" pitchFamily="2" charset="2"/>
              <a:buChar char="n"/>
            </a:pPr>
            <a:r>
              <a:rPr lang="en-US" altLang="zh-CN" dirty="0" err="1" smtClean="0">
                <a:sym typeface="Calibri" pitchFamily="34" charset="0"/>
              </a:rPr>
              <a:t>Sno</a:t>
            </a:r>
            <a:r>
              <a:rPr lang="zh-CN" altLang="en-US" dirty="0" smtClean="0">
                <a:sym typeface="Calibri" pitchFamily="34" charset="0"/>
              </a:rPr>
              <a:t>是 </a:t>
            </a:r>
            <a:r>
              <a:rPr lang="en-US" altLang="zh-CN" dirty="0" smtClean="0">
                <a:sym typeface="Calibri" pitchFamily="34" charset="0"/>
              </a:rPr>
              <a:t>S(</a:t>
            </a:r>
            <a:r>
              <a:rPr lang="en-US" altLang="zh-CN" dirty="0" err="1" smtClean="0">
                <a:sym typeface="Calibri" pitchFamily="34" charset="0"/>
              </a:rPr>
              <a:t>Sno,Sdept,Sage</a:t>
            </a:r>
            <a:r>
              <a:rPr lang="en-US" altLang="zh-CN" dirty="0" smtClean="0">
                <a:sym typeface="Calibri" pitchFamily="34" charset="0"/>
              </a:rPr>
              <a:t>)</a:t>
            </a:r>
            <a:r>
              <a:rPr lang="zh-CN" altLang="en-US" dirty="0" smtClean="0">
                <a:sym typeface="Calibri" pitchFamily="34" charset="0"/>
              </a:rPr>
              <a:t>的码，则</a:t>
            </a:r>
            <a:r>
              <a:rPr lang="en-US" altLang="zh-CN" dirty="0" err="1" smtClean="0">
                <a:sym typeface="Calibri" pitchFamily="34" charset="0"/>
              </a:rPr>
              <a:t>Sno</a:t>
            </a:r>
            <a:r>
              <a:rPr lang="zh-CN" altLang="en-US" dirty="0" smtClean="0">
                <a:sym typeface="Calibri" pitchFamily="34" charset="0"/>
              </a:rPr>
              <a:t>是</a:t>
            </a:r>
            <a:r>
              <a:rPr lang="en-US" altLang="zh-CN" dirty="0" smtClean="0">
                <a:sym typeface="Calibri" pitchFamily="34" charset="0"/>
              </a:rPr>
              <a:t>SC</a:t>
            </a:r>
            <a:r>
              <a:rPr lang="zh-CN" altLang="en-US" dirty="0" smtClean="0">
                <a:sym typeface="Calibri" pitchFamily="34" charset="0"/>
              </a:rPr>
              <a:t>的外码 </a:t>
            </a:r>
            <a:endParaRPr lang="en-US" sz="3200"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主码与外部码一起提供了表示关系间联系的手段</a:t>
            </a:r>
            <a:endParaRPr lang="zh-CN" altLang="en-US" dirty="0"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3993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olidFill>
                  <a:srgbClr val="00B050"/>
                </a:solidFill>
                <a:sym typeface="Calibri" pitchFamily="34" charset="0"/>
              </a:rPr>
              <a:t>6.2.3  </a:t>
            </a:r>
            <a:r>
              <a:rPr lang="zh-CN" altLang="en-US" dirty="0" smtClean="0">
                <a:solidFill>
                  <a:srgbClr val="00B050"/>
                </a:solidFill>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09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0964" name="Rectangle 1026"/>
          <p:cNvSpPr>
            <a:spLocks noGrp="1" noChangeArrowheads="1"/>
          </p:cNvSpPr>
          <p:nvPr>
            <p:ph type="title" idx="4294967295"/>
          </p:nvPr>
        </p:nvSpPr>
        <p:spPr/>
        <p:txBody>
          <a:bodyPr/>
          <a:lstStyle/>
          <a:p>
            <a:r>
              <a:rPr lang="en-US" altLang="zh-CN" sz="3600" dirty="0" smtClean="0">
                <a:sym typeface="微软雅黑" pitchFamily="34" charset="-122"/>
              </a:rPr>
              <a:t>6.2.3 </a:t>
            </a:r>
            <a:r>
              <a:rPr lang="zh-CN" altLang="en-US" sz="3600" dirty="0" smtClean="0">
                <a:sym typeface="微软雅黑" pitchFamily="34" charset="-122"/>
              </a:rPr>
              <a:t> 范式</a:t>
            </a:r>
            <a:endParaRPr lang="zh-CN" altLang="en-US" sz="3600" dirty="0" smtClean="0"/>
          </a:p>
        </p:txBody>
      </p:sp>
      <p:sp>
        <p:nvSpPr>
          <p:cNvPr id="40965" name="Rectangle 1027"/>
          <p:cNvSpPr>
            <a:spLocks noGrp="1" noChangeArrowheads="1"/>
          </p:cNvSpPr>
          <p:nvPr>
            <p:ph idx="1"/>
          </p:nvPr>
        </p:nvSpPr>
        <p:spPr>
          <a:xfrm>
            <a:off x="457200" y="909638"/>
            <a:ext cx="8229600" cy="3240087"/>
          </a:xfrm>
        </p:spPr>
        <p:txBody>
          <a:bodyPr/>
          <a:lstStyle/>
          <a:p>
            <a:pPr marL="342900" indent="-342900" algn="l">
              <a:lnSpc>
                <a:spcPct val="150000"/>
              </a:lnSpc>
              <a:buFont typeface="Wingdings" pitchFamily="2" charset="2"/>
              <a:buChar char="v"/>
            </a:pPr>
            <a:r>
              <a:rPr lang="zh-CN" altLang="en-US" smtClean="0">
                <a:sym typeface="Calibri" pitchFamily="34" charset="0"/>
              </a:rPr>
              <a:t>范式是符合某一种级别的关系模式的集合。</a:t>
            </a:r>
          </a:p>
          <a:p>
            <a:pPr marL="342900" indent="-342900" algn="l">
              <a:lnSpc>
                <a:spcPct val="150000"/>
              </a:lnSpc>
              <a:buFont typeface="Wingdings" pitchFamily="2" charset="2"/>
              <a:buChar char="v"/>
            </a:pPr>
            <a:r>
              <a:rPr lang="zh-CN" altLang="en-US" smtClean="0">
                <a:sym typeface="Calibri" pitchFamily="34" charset="0"/>
              </a:rPr>
              <a:t>关系数据库中的关系必须满足一定的要求。满足   不同程度要求的为不同范式。</a:t>
            </a:r>
          </a:p>
          <a:p>
            <a:pPr marL="342900" indent="-342900" algn="l">
              <a:lnSpc>
                <a:spcPct val="150000"/>
              </a:lnSpc>
              <a:buFont typeface="Wingdings" pitchFamily="2" charset="2"/>
              <a:buChar char="v"/>
            </a:pPr>
            <a:r>
              <a:rPr lang="zh-CN" altLang="en-US" smtClean="0">
                <a:sym typeface="Calibri" pitchFamily="34" charset="0"/>
              </a:rPr>
              <a:t>范式的种类：</a:t>
            </a:r>
            <a:r>
              <a:rPr lang="zh-CN" altLang="en-US" sz="2000" smtClean="0">
                <a:sym typeface="Calibri" pitchFamily="34" charset="0"/>
              </a:rPr>
              <a:t>			</a:t>
            </a:r>
            <a:endParaRPr lang="en-US" sz="1800" smtClean="0">
              <a:sym typeface="Calibri" pitchFamily="34" charset="0"/>
            </a:endParaRPr>
          </a:p>
        </p:txBody>
      </p:sp>
      <p:grpSp>
        <p:nvGrpSpPr>
          <p:cNvPr id="40966" name="Group 6"/>
          <p:cNvGrpSpPr>
            <a:grpSpLocks/>
          </p:cNvGrpSpPr>
          <p:nvPr/>
        </p:nvGrpSpPr>
        <p:grpSpPr bwMode="auto">
          <a:xfrm>
            <a:off x="1751013" y="3573463"/>
            <a:ext cx="5197475" cy="2835275"/>
            <a:chOff x="0" y="0"/>
            <a:chExt cx="8184" cy="4464"/>
          </a:xfrm>
        </p:grpSpPr>
        <p:sp>
          <p:nvSpPr>
            <p:cNvPr id="40967" name="AutoShape 1028"/>
            <p:cNvSpPr>
              <a:spLocks/>
            </p:cNvSpPr>
            <p:nvPr/>
          </p:nvSpPr>
          <p:spPr bwMode="auto">
            <a:xfrm>
              <a:off x="0" y="415"/>
              <a:ext cx="480" cy="3751"/>
            </a:xfrm>
            <a:prstGeom prst="leftBrace">
              <a:avLst>
                <a:gd name="adj1" fmla="val 65122"/>
                <a:gd name="adj2" fmla="val 50000"/>
              </a:avLst>
            </a:prstGeom>
            <a:noFill/>
            <a:ln w="28575">
              <a:solidFill>
                <a:schemeClr val="tx1"/>
              </a:solidFill>
              <a:round/>
              <a:headEnd/>
              <a:tailEnd/>
            </a:ln>
          </p:spPr>
          <p:txBody>
            <a:bodyPr wrap="none" lIns="90000" tIns="46800" rIns="90000" bIns="46800" anchor="ctr"/>
            <a:lstStyle/>
            <a:p>
              <a:pPr>
                <a:buSzPct val="100000"/>
              </a:pPr>
              <a:endParaRPr lang="zh-CN" altLang="zh-CN" sz="2800" b="1">
                <a:solidFill>
                  <a:srgbClr val="000000"/>
                </a:solidFill>
                <a:latin typeface="Times New Roman" pitchFamily="18" charset="0"/>
                <a:ea typeface="黑体" pitchFamily="49" charset="-122"/>
                <a:sym typeface="Times New Roman" pitchFamily="18" charset="0"/>
              </a:endParaRPr>
            </a:p>
          </p:txBody>
        </p:sp>
        <p:sp>
          <p:nvSpPr>
            <p:cNvPr id="40968" name="Text Box 8"/>
            <p:cNvSpPr>
              <a:spLocks noChangeArrowheads="1"/>
            </p:cNvSpPr>
            <p:nvPr/>
          </p:nvSpPr>
          <p:spPr bwMode="auto">
            <a:xfrm>
              <a:off x="480" y="0"/>
              <a:ext cx="7705" cy="4464"/>
            </a:xfrm>
            <a:prstGeom prst="rect">
              <a:avLst/>
            </a:prstGeom>
            <a:noFill/>
            <a:ln w="9525">
              <a:noFill/>
              <a:miter lim="800000"/>
              <a:headEnd/>
              <a:tailEnd/>
            </a:ln>
          </p:spPr>
          <p:txBody>
            <a:bodyPr>
              <a:spAutoFit/>
            </a:bodyPr>
            <a:lstStyle/>
            <a:p>
              <a:pPr>
                <a:lnSpc>
                  <a:spcPct val="125000"/>
                </a:lnSpc>
              </a:pPr>
              <a:r>
                <a:rPr lang="zh-CN" altLang="en-US" sz="2400" b="1">
                  <a:solidFill>
                    <a:srgbClr val="000000"/>
                  </a:solidFill>
                  <a:sym typeface="Calibri" pitchFamily="34" charset="0"/>
                </a:rPr>
                <a:t>第一范式</a:t>
              </a:r>
              <a:r>
                <a:rPr lang="en-US" altLang="zh-CN" sz="2400" b="1">
                  <a:solidFill>
                    <a:srgbClr val="000000"/>
                  </a:solidFill>
                  <a:sym typeface="Calibri" pitchFamily="34" charset="0"/>
                </a:rPr>
                <a:t>(1NF)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第二范式</a:t>
              </a:r>
              <a:r>
                <a:rPr lang="en-US" altLang="zh-CN" sz="2400" b="1">
                  <a:solidFill>
                    <a:srgbClr val="000000"/>
                  </a:solidFill>
                  <a:sym typeface="Calibri" pitchFamily="34" charset="0"/>
                </a:rPr>
                <a:t>(2NF)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第三范式</a:t>
              </a:r>
              <a:r>
                <a:rPr lang="en-US" altLang="zh-CN" sz="2400" b="1">
                  <a:solidFill>
                    <a:srgbClr val="000000"/>
                  </a:solidFill>
                  <a:sym typeface="Calibri" pitchFamily="34" charset="0"/>
                </a:rPr>
                <a:t>(3NF)</a:t>
              </a:r>
              <a:endParaRPr lang="en-US" altLang="zh-CN" b="1">
                <a:solidFill>
                  <a:srgbClr val="000000"/>
                </a:solidFill>
                <a:sym typeface="Calibri" pitchFamily="34" charset="0"/>
              </a:endParaRPr>
            </a:p>
            <a:p>
              <a:pPr>
                <a:lnSpc>
                  <a:spcPct val="125000"/>
                </a:lnSpc>
              </a:pPr>
              <a:r>
                <a:rPr lang="en-US" altLang="zh-CN" sz="2400" b="1">
                  <a:solidFill>
                    <a:srgbClr val="000000"/>
                  </a:solidFill>
                  <a:sym typeface="Calibri" pitchFamily="34" charset="0"/>
                </a:rPr>
                <a:t>BC</a:t>
              </a:r>
              <a:r>
                <a:rPr lang="zh-CN" altLang="en-US" sz="2400" b="1">
                  <a:solidFill>
                    <a:srgbClr val="000000"/>
                  </a:solidFill>
                  <a:sym typeface="Calibri" pitchFamily="34" charset="0"/>
                </a:rPr>
                <a:t>范式</a:t>
              </a:r>
              <a:r>
                <a:rPr lang="en-US" altLang="zh-CN" sz="2400" b="1">
                  <a:solidFill>
                    <a:srgbClr val="000000"/>
                  </a:solidFill>
                  <a:sym typeface="Calibri" pitchFamily="34" charset="0"/>
                </a:rPr>
                <a:t>(BCNF)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第四范式</a:t>
              </a:r>
              <a:r>
                <a:rPr lang="en-US" altLang="zh-CN" sz="2400" b="1">
                  <a:solidFill>
                    <a:srgbClr val="000000"/>
                  </a:solidFill>
                  <a:sym typeface="Calibri" pitchFamily="34" charset="0"/>
                </a:rPr>
                <a:t>(4NF)</a:t>
              </a:r>
              <a:endParaRPr lang="en-US" altLang="zh-CN" b="1">
                <a:solidFill>
                  <a:srgbClr val="000000"/>
                </a:solidFill>
                <a:sym typeface="Calibri" pitchFamily="34" charset="0"/>
              </a:endParaRPr>
            </a:p>
            <a:p>
              <a:pPr>
                <a:lnSpc>
                  <a:spcPct val="125000"/>
                </a:lnSpc>
              </a:pPr>
              <a:r>
                <a:rPr lang="zh-CN" altLang="en-US" sz="2400" b="1">
                  <a:solidFill>
                    <a:srgbClr val="000000"/>
                  </a:solidFill>
                  <a:sym typeface="Calibri" pitchFamily="34" charset="0"/>
                </a:rPr>
                <a:t>第五范式</a:t>
              </a:r>
              <a:r>
                <a:rPr lang="en-US" altLang="zh-CN" sz="2400" b="1">
                  <a:solidFill>
                    <a:srgbClr val="000000"/>
                  </a:solidFill>
                  <a:sym typeface="Calibri" pitchFamily="34" charset="0"/>
                </a:rPr>
                <a:t>(5NF)</a:t>
              </a:r>
              <a:endParaRPr lang="zh-CN" altLang="en-US"/>
            </a:p>
          </p:txBody>
        </p:sp>
      </p:gr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19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1988" name="Rectangle 2"/>
          <p:cNvSpPr>
            <a:spLocks noGrp="1" noChangeArrowheads="1"/>
          </p:cNvSpPr>
          <p:nvPr>
            <p:ph type="title" idx="4294967295"/>
          </p:nvPr>
        </p:nvSpPr>
        <p:spPr/>
        <p:txBody>
          <a:bodyPr/>
          <a:lstStyle/>
          <a:p>
            <a:r>
              <a:rPr lang="zh-CN" sz="3600" dirty="0" smtClean="0">
                <a:sym typeface="微软雅黑" pitchFamily="34" charset="-122"/>
              </a:rPr>
              <a:t>范式（续）</a:t>
            </a:r>
            <a:endParaRPr lang="zh-CN" sz="3600" dirty="0" smtClean="0"/>
          </a:p>
        </p:txBody>
      </p:sp>
      <p:sp>
        <p:nvSpPr>
          <p:cNvPr id="41989" name="Rectangle 3"/>
          <p:cNvSpPr>
            <a:spLocks noGrp="1" noChangeArrowheads="1"/>
          </p:cNvSpPr>
          <p:nvPr>
            <p:ph idx="1"/>
          </p:nvPr>
        </p:nvSpPr>
        <p:spPr>
          <a:xfrm>
            <a:off x="314325" y="838200"/>
            <a:ext cx="8229600" cy="1852613"/>
          </a:xfrm>
        </p:spPr>
        <p:txBody>
          <a:bodyPr/>
          <a:lstStyle/>
          <a:p>
            <a:pPr marL="342900" indent="-342900" algn="l">
              <a:lnSpc>
                <a:spcPct val="200000"/>
              </a:lnSpc>
              <a:buFont typeface="Wingdings" pitchFamily="2" charset="2"/>
              <a:buChar char="v"/>
            </a:pPr>
            <a:r>
              <a:rPr lang="zh-CN" altLang="en-US" dirty="0" smtClean="0">
                <a:sym typeface="Calibri" pitchFamily="34" charset="0"/>
              </a:rPr>
              <a:t>各种范式之间存在联系：</a:t>
            </a:r>
            <a:endParaRPr lang="zh-CN" altLang="en-US" sz="3600" dirty="0" smtClean="0">
              <a:sym typeface="Calibri" pitchFamily="34" charset="0"/>
            </a:endParaRPr>
          </a:p>
          <a:p>
            <a:pPr marL="742950" lvl="1" indent="-285750" algn="l">
              <a:lnSpc>
                <a:spcPct val="250000"/>
              </a:lnSpc>
              <a:buFont typeface="Wingdings" pitchFamily="2" charset="2"/>
              <a:buChar char="n"/>
            </a:pPr>
            <a:r>
              <a:rPr lang="zh-CN" altLang="en-US" dirty="0" smtClean="0">
                <a:sym typeface="Calibri" pitchFamily="34" charset="0"/>
              </a:rPr>
              <a:t>某一关系模式</a:t>
            </a:r>
            <a:r>
              <a:rPr lang="en-US" altLang="zh-CN" dirty="0" smtClean="0">
                <a:sym typeface="Calibri" pitchFamily="34" charset="0"/>
              </a:rPr>
              <a:t>R</a:t>
            </a:r>
            <a:r>
              <a:rPr lang="zh-CN" altLang="en-US" dirty="0" smtClean="0">
                <a:sym typeface="Calibri" pitchFamily="34" charset="0"/>
              </a:rPr>
              <a:t>为第</a:t>
            </a:r>
            <a:r>
              <a:rPr lang="en-US" altLang="zh-CN" dirty="0" smtClean="0">
                <a:sym typeface="Calibri" pitchFamily="34" charset="0"/>
              </a:rPr>
              <a:t>n</a:t>
            </a:r>
            <a:r>
              <a:rPr lang="zh-CN" altLang="en-US" dirty="0" smtClean="0">
                <a:sym typeface="Calibri" pitchFamily="34" charset="0"/>
              </a:rPr>
              <a:t>范式，可简记为</a:t>
            </a:r>
            <a:r>
              <a:rPr lang="en-US" altLang="zh-CN" dirty="0" err="1" smtClean="0">
                <a:solidFill>
                  <a:srgbClr val="FF00FF"/>
                </a:solidFill>
                <a:sym typeface="Calibri" pitchFamily="34" charset="0"/>
              </a:rPr>
              <a:t>R∈nNF</a:t>
            </a:r>
            <a:r>
              <a:rPr lang="zh-CN" altLang="en-US" dirty="0" smtClean="0">
                <a:sym typeface="Calibri" pitchFamily="34" charset="0"/>
              </a:rPr>
              <a:t>。</a:t>
            </a:r>
            <a:endParaRPr lang="en-US" dirty="0" smtClean="0">
              <a:sym typeface="Calibri" pitchFamily="34" charset="0"/>
            </a:endParaRPr>
          </a:p>
        </p:txBody>
      </p:sp>
      <p:pic>
        <p:nvPicPr>
          <p:cNvPr id="41990" name="Object 1024"/>
          <p:cNvPicPr>
            <a:picLocks noChangeAspect="1" noChangeArrowheads="1"/>
          </p:cNvPicPr>
          <p:nvPr/>
        </p:nvPicPr>
        <p:blipFill>
          <a:blip r:embed="rId2" cstate="print"/>
          <a:srcRect/>
          <a:stretch>
            <a:fillRect/>
          </a:stretch>
        </p:blipFill>
        <p:spPr bwMode="auto">
          <a:xfrm>
            <a:off x="1044575" y="1628775"/>
            <a:ext cx="7023100" cy="479425"/>
          </a:xfrm>
          <a:prstGeom prst="rect">
            <a:avLst/>
          </a:prstGeom>
          <a:noFill/>
          <a:ln w="9525">
            <a:noFill/>
            <a:miter lim="800000"/>
            <a:headEnd/>
            <a:tailEnd/>
          </a:ln>
        </p:spPr>
      </p:pic>
      <p:pic>
        <p:nvPicPr>
          <p:cNvPr id="41991" name="Picture 12" descr="62"/>
          <p:cNvPicPr>
            <a:picLocks noChangeAspect="1" noChangeArrowheads="1"/>
          </p:cNvPicPr>
          <p:nvPr/>
        </p:nvPicPr>
        <p:blipFill>
          <a:blip r:embed="rId3" cstate="print"/>
          <a:srcRect/>
          <a:stretch>
            <a:fillRect/>
          </a:stretch>
        </p:blipFill>
        <p:spPr bwMode="auto">
          <a:xfrm>
            <a:off x="6102350" y="2852738"/>
            <a:ext cx="2800350" cy="2665412"/>
          </a:xfrm>
          <a:prstGeom prst="rect">
            <a:avLst/>
          </a:prstGeom>
          <a:noFill/>
          <a:ln w="9525">
            <a:noFill/>
            <a:miter lim="800000"/>
            <a:headEnd/>
            <a:tailEnd/>
          </a:ln>
        </p:spPr>
      </p:pic>
      <p:sp>
        <p:nvSpPr>
          <p:cNvPr id="41992" name="Rectangle 3"/>
          <p:cNvSpPr>
            <a:spLocks noChangeArrowheads="1"/>
          </p:cNvSpPr>
          <p:nvPr/>
        </p:nvSpPr>
        <p:spPr bwMode="auto">
          <a:xfrm>
            <a:off x="314325" y="2738438"/>
            <a:ext cx="5788025" cy="3714750"/>
          </a:xfrm>
          <a:prstGeom prst="rect">
            <a:avLst/>
          </a:prstGeom>
          <a:noFill/>
          <a:ln w="9525">
            <a:noFill/>
            <a:miter lim="800000"/>
            <a:headEnd/>
            <a:tailEnd/>
          </a:ln>
        </p:spPr>
        <p:txBody>
          <a:bodyPr/>
          <a:lstStyle/>
          <a:p>
            <a:pPr marL="342900" indent="-342900">
              <a:lnSpc>
                <a:spcPct val="110000"/>
              </a:lnSpc>
              <a:spcBef>
                <a:spcPts val="1200"/>
              </a:spcBef>
              <a:buSzPct val="100000"/>
              <a:buFont typeface="Wingdings" pitchFamily="2" charset="2"/>
              <a:buChar char="v"/>
            </a:pPr>
            <a:r>
              <a:rPr lang="zh-CN" altLang="en-US" sz="2800" b="1" dirty="0">
                <a:solidFill>
                  <a:srgbClr val="000000"/>
                </a:solidFill>
                <a:latin typeface="宋体" pitchFamily="2" charset="-122"/>
                <a:sym typeface="宋体" pitchFamily="2" charset="-122"/>
              </a:rPr>
              <a:t>一个低一级范式的关系模式，通过模式分解（</a:t>
            </a:r>
            <a:r>
              <a:rPr lang="en-US" altLang="zh-CN" sz="2800" b="1" dirty="0">
                <a:solidFill>
                  <a:srgbClr val="000000"/>
                </a:solidFill>
                <a:sym typeface="Arial" pitchFamily="34" charset="0"/>
              </a:rPr>
              <a:t>schema decomposition</a:t>
            </a:r>
            <a:r>
              <a:rPr lang="zh-CN" altLang="en-US" sz="2800" b="1" dirty="0">
                <a:solidFill>
                  <a:srgbClr val="000000"/>
                </a:solidFill>
                <a:latin typeface="宋体" pitchFamily="2" charset="-122"/>
                <a:sym typeface="宋体" pitchFamily="2" charset="-122"/>
              </a:rPr>
              <a:t>）可以转换为若干个高一级范式的关系模式的集合，这种过程就叫</a:t>
            </a:r>
            <a:r>
              <a:rPr lang="zh-CN" altLang="en-US" sz="2800" b="1" dirty="0">
                <a:solidFill>
                  <a:srgbClr val="FF00FF"/>
                </a:solidFill>
                <a:latin typeface="宋体" pitchFamily="2" charset="-122"/>
                <a:sym typeface="宋体" pitchFamily="2" charset="-122"/>
              </a:rPr>
              <a:t>规范化</a:t>
            </a:r>
            <a:r>
              <a:rPr lang="zh-CN" altLang="en-US" sz="2800" b="1" dirty="0">
                <a:solidFill>
                  <a:srgbClr val="000000"/>
                </a:solidFill>
                <a:latin typeface="宋体" pitchFamily="2" charset="-122"/>
                <a:sym typeface="宋体" pitchFamily="2" charset="-122"/>
              </a:rPr>
              <a:t>（</a:t>
            </a:r>
            <a:r>
              <a:rPr lang="en-US" altLang="zh-CN" sz="2800" b="1" dirty="0">
                <a:solidFill>
                  <a:srgbClr val="000000"/>
                </a:solidFill>
                <a:sym typeface="Arial" pitchFamily="34" charset="0"/>
              </a:rPr>
              <a:t>normalization</a:t>
            </a:r>
            <a:r>
              <a:rPr lang="zh-CN" altLang="en-US" sz="2800" b="1" dirty="0">
                <a:solidFill>
                  <a:srgbClr val="000000"/>
                </a:solidFill>
                <a:latin typeface="宋体" pitchFamily="2" charset="-122"/>
                <a:sym typeface="宋体" pitchFamily="2" charset="-122"/>
              </a:rPr>
              <a: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219700" y="6381750"/>
            <a:ext cx="3600450" cy="320675"/>
          </a:xfrm>
          <a:prstGeom prst="rect">
            <a:avLst/>
          </a:prstGeom>
        </p:spPr>
        <p:txBody>
          <a:bodyPr/>
          <a:lstStyle/>
          <a:p>
            <a:r>
              <a:rPr lang="en-US" altLang="zh-CN"/>
              <a:t>An Introduction to Database System</a:t>
            </a:r>
          </a:p>
        </p:txBody>
      </p:sp>
      <p:sp>
        <p:nvSpPr>
          <p:cNvPr id="395266" name="Rectangle 2"/>
          <p:cNvSpPr>
            <a:spLocks noGrp="1" noChangeArrowheads="1"/>
          </p:cNvSpPr>
          <p:nvPr>
            <p:ph type="title"/>
          </p:nvPr>
        </p:nvSpPr>
        <p:spPr/>
        <p:txBody>
          <a:bodyPr/>
          <a:lstStyle/>
          <a:p>
            <a:r>
              <a:rPr lang="en-US" altLang="zh-CN">
                <a:ea typeface="宋体" charset="-122"/>
              </a:rPr>
              <a:t>6.1 </a:t>
            </a:r>
            <a:r>
              <a:rPr lang="zh-CN" altLang="en-US">
                <a:ea typeface="宋体" charset="-122"/>
              </a:rPr>
              <a:t>问题的提出</a:t>
            </a:r>
          </a:p>
        </p:txBody>
      </p:sp>
      <p:sp>
        <p:nvSpPr>
          <p:cNvPr id="395267" name="Rectangle 3"/>
          <p:cNvSpPr>
            <a:spLocks noGrp="1" noChangeArrowheads="1"/>
          </p:cNvSpPr>
          <p:nvPr>
            <p:ph type="body" idx="1"/>
          </p:nvPr>
        </p:nvSpPr>
        <p:spPr/>
        <p:txBody>
          <a:bodyPr/>
          <a:lstStyle/>
          <a:p>
            <a:pPr algn="just">
              <a:lnSpc>
                <a:spcPct val="170000"/>
              </a:lnSpc>
              <a:buFont typeface="Wingdings" pitchFamily="2" charset="2"/>
              <a:buNone/>
            </a:pPr>
            <a:r>
              <a:rPr lang="zh-CN" altLang="en-US" sz="2400" dirty="0">
                <a:ea typeface="宋体" charset="-122"/>
              </a:rPr>
              <a:t>关系数据库逻辑设计</a:t>
            </a:r>
          </a:p>
          <a:p>
            <a:pPr lvl="1" algn="just">
              <a:lnSpc>
                <a:spcPct val="170000"/>
              </a:lnSpc>
            </a:pPr>
            <a:r>
              <a:rPr lang="zh-CN" altLang="en-US" dirty="0">
                <a:ea typeface="宋体" charset="-122"/>
              </a:rPr>
              <a:t>针对具体问题，如何构造一个适合于它的数据模式</a:t>
            </a:r>
          </a:p>
          <a:p>
            <a:pPr lvl="1" algn="just">
              <a:lnSpc>
                <a:spcPct val="170000"/>
              </a:lnSpc>
            </a:pPr>
            <a:r>
              <a:rPr lang="zh-CN" altLang="en-US" dirty="0">
                <a:ea typeface="宋体" charset="-122"/>
              </a:rPr>
              <a:t>数据库逻辑设计的工具──关系数据库的规范化理论</a:t>
            </a:r>
            <a:endParaRPr lang="zh-CN" altLang="en-US" sz="2800" dirty="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 规范化</a:t>
            </a:r>
            <a:endParaRPr lang="zh-CN" altLang="en-US" smtClean="0"/>
          </a:p>
        </p:txBody>
      </p:sp>
      <p:sp>
        <p:nvSpPr>
          <p:cNvPr id="43011"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olidFill>
                  <a:srgbClr val="00B050"/>
                </a:solidFill>
                <a:sym typeface="Calibri" pitchFamily="34" charset="0"/>
              </a:rPr>
              <a:t>6.2.4  2NF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40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4036" name="Rectangle 2"/>
          <p:cNvSpPr>
            <a:spLocks noGrp="1" noChangeArrowheads="1"/>
          </p:cNvSpPr>
          <p:nvPr>
            <p:ph type="title" idx="4294967295"/>
          </p:nvPr>
        </p:nvSpPr>
        <p:spPr/>
        <p:txBody>
          <a:bodyPr/>
          <a:lstStyle/>
          <a:p>
            <a:r>
              <a:rPr lang="en-US" altLang="zh-CN" sz="3600" dirty="0" smtClean="0">
                <a:sym typeface="微软雅黑" pitchFamily="34" charset="-122"/>
              </a:rPr>
              <a:t>6.2.4</a:t>
            </a:r>
            <a:r>
              <a:rPr lang="zh-CN" altLang="en-US" sz="3600" dirty="0" smtClean="0">
                <a:sym typeface="微软雅黑" pitchFamily="34" charset="-122"/>
              </a:rPr>
              <a:t> </a:t>
            </a:r>
            <a:r>
              <a:rPr lang="en-US" altLang="zh-CN" sz="3600" dirty="0" smtClean="0">
                <a:sym typeface="微软雅黑" pitchFamily="34" charset="-122"/>
              </a:rPr>
              <a:t> 2NF</a:t>
            </a:r>
            <a:endParaRPr lang="zh-CN" altLang="en-US" sz="3600" dirty="0" smtClean="0"/>
          </a:p>
        </p:txBody>
      </p:sp>
      <p:sp>
        <p:nvSpPr>
          <p:cNvPr id="44037" name="Rectangle 3"/>
          <p:cNvSpPr>
            <a:spLocks noGrp="1" noChangeArrowheads="1"/>
          </p:cNvSpPr>
          <p:nvPr>
            <p:ph idx="1"/>
          </p:nvPr>
        </p:nvSpPr>
        <p:spPr>
          <a:xfrm>
            <a:off x="254000" y="982488"/>
            <a:ext cx="8639175" cy="5830888"/>
          </a:xfrm>
        </p:spPr>
        <p:txBody>
          <a:bodyPr/>
          <a:lstStyle/>
          <a:p>
            <a:pPr marL="342900" indent="-342900" algn="l">
              <a:lnSpc>
                <a:spcPct val="120000"/>
              </a:lnSpc>
              <a:spcBef>
                <a:spcPts val="0"/>
              </a:spcBef>
              <a:buFont typeface="Wingdings" pitchFamily="2" charset="2"/>
              <a:buChar char="v"/>
            </a:pPr>
            <a:r>
              <a:rPr lang="zh-CN" altLang="en-US" dirty="0" smtClean="0">
                <a:sym typeface="Calibri" pitchFamily="34" charset="0"/>
              </a:rPr>
              <a:t>定义</a:t>
            </a:r>
            <a:r>
              <a:rPr lang="en-US" altLang="zh-CN" dirty="0" smtClean="0">
                <a:sym typeface="Calibri" pitchFamily="34" charset="0"/>
              </a:rPr>
              <a:t>6.6  </a:t>
            </a:r>
            <a:r>
              <a:rPr lang="zh-CN" altLang="en-US" dirty="0" smtClean="0">
                <a:sym typeface="Calibri" pitchFamily="34" charset="0"/>
              </a:rPr>
              <a:t>若关系模式</a:t>
            </a:r>
            <a:r>
              <a:rPr lang="en-US" altLang="zh-CN" i="1" dirty="0" smtClean="0">
                <a:sym typeface="Calibri" pitchFamily="34" charset="0"/>
              </a:rPr>
              <a:t>R</a:t>
            </a:r>
            <a:r>
              <a:rPr lang="en-US" altLang="zh-CN" dirty="0" smtClean="0">
                <a:sym typeface="Calibri" pitchFamily="34" charset="0"/>
              </a:rPr>
              <a:t>∈1NF</a:t>
            </a:r>
            <a:r>
              <a:rPr lang="zh-CN" altLang="en-US" dirty="0" smtClean="0">
                <a:sym typeface="Calibri" pitchFamily="34" charset="0"/>
              </a:rPr>
              <a:t>，并且每一个非主属性都完全函数依赖于任何一个候选码，则</a:t>
            </a:r>
            <a:r>
              <a:rPr lang="en-US" altLang="zh-CN" i="1" dirty="0" smtClean="0">
                <a:sym typeface="Calibri" pitchFamily="34" charset="0"/>
              </a:rPr>
              <a:t>R</a:t>
            </a:r>
            <a:r>
              <a:rPr lang="en-US" altLang="zh-CN" dirty="0" smtClean="0">
                <a:sym typeface="Calibri" pitchFamily="34" charset="0"/>
              </a:rPr>
              <a:t>∈2NF</a:t>
            </a:r>
            <a:endParaRPr lang="en-US" altLang="zh-CN" sz="3200" dirty="0" smtClean="0">
              <a:sym typeface="Calibri" pitchFamily="34" charset="0"/>
            </a:endParaRPr>
          </a:p>
          <a:p>
            <a:pPr marL="342900" indent="-342900" algn="l">
              <a:lnSpc>
                <a:spcPct val="120000"/>
              </a:lnSpc>
              <a:spcBef>
                <a:spcPts val="0"/>
              </a:spcBef>
              <a:buFont typeface="Wingdings" pitchFamily="2" charset="2"/>
              <a:buChar char="v"/>
            </a:pPr>
            <a:r>
              <a:rPr lang="en-US" altLang="zh-CN" dirty="0" smtClean="0">
                <a:sym typeface="Calibri" pitchFamily="34" charset="0"/>
              </a:rPr>
              <a:t>[</a:t>
            </a:r>
            <a:r>
              <a:rPr lang="zh-CN" altLang="en-US" dirty="0" smtClean="0">
                <a:sym typeface="Calibri" pitchFamily="34" charset="0"/>
              </a:rPr>
              <a:t>例</a:t>
            </a:r>
            <a:r>
              <a:rPr lang="en-US" altLang="zh-CN" dirty="0" smtClean="0">
                <a:sym typeface="Calibri" pitchFamily="34" charset="0"/>
              </a:rPr>
              <a:t>6.4] </a:t>
            </a:r>
            <a:r>
              <a:rPr lang="zh-CN" altLang="en-US" dirty="0" smtClean="0">
                <a:sym typeface="Calibri" pitchFamily="34" charset="0"/>
              </a:rPr>
              <a:t> </a:t>
            </a:r>
            <a:r>
              <a:rPr lang="en-US" altLang="zh-CN" dirty="0" smtClean="0">
                <a:sym typeface="Calibri" pitchFamily="34" charset="0"/>
              </a:rPr>
              <a:t>S-L-C(</a:t>
            </a:r>
            <a:r>
              <a:rPr lang="en-US" altLang="zh-CN" dirty="0" err="1" smtClean="0">
                <a:sym typeface="Calibri" pitchFamily="34" charset="0"/>
              </a:rPr>
              <a:t>Sno,Sdept,Sloc,Cno,Grade</a:t>
            </a:r>
            <a:r>
              <a:rPr lang="en-US" altLang="zh-CN" dirty="0" smtClean="0">
                <a:sym typeface="Calibri" pitchFamily="34" charset="0"/>
              </a:rPr>
              <a:t>)</a:t>
            </a:r>
            <a:r>
              <a:rPr lang="zh-CN" altLang="en-US" dirty="0" smtClean="0">
                <a:sym typeface="Calibri" pitchFamily="34" charset="0"/>
              </a:rPr>
              <a:t>，</a:t>
            </a:r>
            <a:r>
              <a:rPr lang="en-US" dirty="0" smtClean="0">
                <a:sym typeface="Calibri" pitchFamily="34" charset="0"/>
              </a:rPr>
              <a:t> </a:t>
            </a:r>
            <a:r>
              <a:rPr lang="en-US" altLang="zh-CN" dirty="0" err="1" smtClean="0">
                <a:sym typeface="Calibri" pitchFamily="34" charset="0"/>
              </a:rPr>
              <a:t>Sloc</a:t>
            </a:r>
            <a:r>
              <a:rPr lang="zh-CN" altLang="en-US" dirty="0" smtClean="0">
                <a:sym typeface="Calibri" pitchFamily="34" charset="0"/>
              </a:rPr>
              <a:t>为学生的住处，并且每个系的学生住在同一个地方。</a:t>
            </a:r>
            <a:r>
              <a:rPr lang="en-US" altLang="zh-CN" dirty="0" smtClean="0">
                <a:sym typeface="Calibri" pitchFamily="34" charset="0"/>
              </a:rPr>
              <a:t>S-L-C</a:t>
            </a:r>
            <a:r>
              <a:rPr lang="zh-CN" altLang="en-US" dirty="0" smtClean="0">
                <a:sym typeface="Calibri" pitchFamily="34" charset="0"/>
              </a:rPr>
              <a:t>的码为</a:t>
            </a:r>
            <a:r>
              <a:rPr lang="en-US" altLang="zh-CN" dirty="0" smtClean="0">
                <a:sym typeface="Calibri" pitchFamily="34" charset="0"/>
              </a:rPr>
              <a:t>(</a:t>
            </a:r>
            <a:r>
              <a:rPr lang="en-US" altLang="zh-CN" dirty="0" err="1" smtClean="0">
                <a:sym typeface="Calibri" pitchFamily="34" charset="0"/>
              </a:rPr>
              <a:t>Sno,Cno</a:t>
            </a:r>
            <a:r>
              <a:rPr lang="en-US" altLang="zh-CN" dirty="0" smtClean="0">
                <a:sym typeface="Calibri" pitchFamily="34" charset="0"/>
              </a:rPr>
              <a:t>)</a:t>
            </a:r>
            <a:r>
              <a:rPr lang="zh-CN" altLang="en-US" dirty="0" smtClean="0">
                <a:sym typeface="Calibri" pitchFamily="34" charset="0"/>
              </a:rPr>
              <a:t>。</a:t>
            </a:r>
          </a:p>
          <a:p>
            <a:pPr marL="342900" indent="-342900" algn="l">
              <a:spcBef>
                <a:spcPts val="0"/>
              </a:spcBef>
            </a:pPr>
            <a:r>
              <a:rPr lang="zh-CN" altLang="en-US" dirty="0" smtClean="0">
                <a:sym typeface="Calibri" pitchFamily="34" charset="0"/>
              </a:rPr>
              <a:t>	</a:t>
            </a:r>
            <a:r>
              <a:rPr lang="zh-CN" altLang="en-US" sz="2400" dirty="0" smtClean="0">
                <a:sym typeface="Calibri" pitchFamily="34" charset="0"/>
              </a:rPr>
              <a:t>函数依赖有</a:t>
            </a:r>
            <a:endParaRPr lang="en-US" dirty="0" smtClean="0">
              <a:sym typeface="Calibri" pitchFamily="34" charset="0"/>
            </a:endParaRPr>
          </a:p>
          <a:p>
            <a:pPr marL="857250" lvl="2" algn="l">
              <a:buFont typeface="Wingdings" pitchFamily="2" charset="2"/>
              <a:buChar char="n"/>
            </a:pP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smtClean="0">
                <a:sym typeface="Calibri" pitchFamily="34" charset="0"/>
              </a:rPr>
              <a:t>Grade</a:t>
            </a:r>
          </a:p>
          <a:p>
            <a:pPr marL="857250" lvl="2" algn="l">
              <a:buFont typeface="Wingdings" pitchFamily="2" charset="2"/>
              <a:buChar char="n"/>
            </a:pPr>
            <a:r>
              <a:rPr lang="en-US" altLang="zh-CN" sz="2400" dirty="0" err="1" smtClean="0">
                <a:sym typeface="Calibri" pitchFamily="34" charset="0"/>
              </a:rPr>
              <a:t>Sno→Sdept</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t>→</a:t>
            </a:r>
            <a:r>
              <a:rPr lang="en-US" altLang="zh-CN" sz="2400" dirty="0" err="1" smtClean="0">
                <a:sym typeface="Calibri" pitchFamily="34" charset="0"/>
              </a:rPr>
              <a:t>Sdept</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Sno→Sloc</a:t>
            </a:r>
            <a:r>
              <a:rPr lang="en-US" altLang="zh-CN" sz="2400" dirty="0" smtClean="0">
                <a:sym typeface="Calibri" pitchFamily="34" charset="0"/>
              </a:rPr>
              <a:t>, (</a:t>
            </a:r>
            <a:r>
              <a:rPr lang="en-US" altLang="zh-CN" sz="2400" dirty="0" err="1" smtClean="0">
                <a:sym typeface="Calibri" pitchFamily="34" charset="0"/>
              </a:rPr>
              <a:t>Sno,Cno</a:t>
            </a:r>
            <a:r>
              <a:rPr lang="en-US" altLang="zh-CN" sz="2400" dirty="0" smtClean="0">
                <a:sym typeface="Calibri" pitchFamily="34" charset="0"/>
              </a:rPr>
              <a: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857250" lvl="2" algn="l">
              <a:buFont typeface="Wingdings" pitchFamily="2" charset="2"/>
              <a:buChar char="n"/>
            </a:pPr>
            <a:r>
              <a:rPr lang="en-US" altLang="zh-CN" sz="2400" dirty="0" err="1" smtClean="0">
                <a:sym typeface="Calibri" pitchFamily="34" charset="0"/>
              </a:rPr>
              <a:t>Sdept</a:t>
            </a:r>
            <a:r>
              <a:rPr lang="zh-CN" altLang="en-US" sz="2400" dirty="0" smtClean="0">
                <a:sym typeface="Calibri" pitchFamily="34" charset="0"/>
              </a:rPr>
              <a:t>→</a:t>
            </a:r>
            <a:r>
              <a:rPr lang="en-US" altLang="zh-CN" sz="2400" dirty="0" err="1" smtClean="0">
                <a:sym typeface="Calibri" pitchFamily="34" charset="0"/>
              </a:rPr>
              <a:t>Sloc</a:t>
            </a:r>
            <a:endParaRPr lang="en-US" altLang="zh-CN" sz="2400" dirty="0" smtClean="0">
              <a:sym typeface="Calibri" pitchFamily="34" charset="0"/>
            </a:endParaRPr>
          </a:p>
          <a:p>
            <a:pPr marL="342900" indent="-342900" algn="l">
              <a:lnSpc>
                <a:spcPct val="150000"/>
              </a:lnSpc>
              <a:buFont typeface="Wingdings" pitchFamily="2" charset="2"/>
              <a:buChar char="v"/>
            </a:pPr>
            <a:endParaRPr lang="en-US" altLang="zh-CN" dirty="0" smtClean="0">
              <a:sym typeface="Calibri" pitchFamily="34" charset="0"/>
            </a:endParaRPr>
          </a:p>
          <a:p>
            <a:pPr marL="342900" indent="-342900" algn="l">
              <a:buFont typeface="Wingdings" pitchFamily="2" charset="2"/>
              <a:buChar char="v"/>
            </a:pPr>
            <a:endParaRPr lang="zh-CN" altLang="en-US" sz="2000" dirty="0" smtClean="0">
              <a:sym typeface="Calibri" pitchFamily="34" charset="0"/>
            </a:endParaRPr>
          </a:p>
        </p:txBody>
      </p:sp>
      <p:sp>
        <p:nvSpPr>
          <p:cNvPr id="44038" name="TextBox 1"/>
          <p:cNvSpPr>
            <a:spLocks noChangeArrowheads="1"/>
          </p:cNvSpPr>
          <p:nvPr/>
        </p:nvSpPr>
        <p:spPr bwMode="auto">
          <a:xfrm>
            <a:off x="2806650" y="4005064"/>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F</a:t>
            </a:r>
            <a:endParaRPr lang="zh-CN" altLang="en-US" b="1" dirty="0">
              <a:solidFill>
                <a:srgbClr val="000000"/>
              </a:solidFill>
              <a:sym typeface="Arial" pitchFamily="34" charset="0"/>
            </a:endParaRPr>
          </a:p>
        </p:txBody>
      </p:sp>
      <p:sp>
        <p:nvSpPr>
          <p:cNvPr id="44039" name="TextBox 1"/>
          <p:cNvSpPr>
            <a:spLocks noChangeArrowheads="1"/>
          </p:cNvSpPr>
          <p:nvPr/>
        </p:nvSpPr>
        <p:spPr bwMode="auto">
          <a:xfrm>
            <a:off x="4534843" y="4869160"/>
            <a:ext cx="757237"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
        <p:nvSpPr>
          <p:cNvPr id="44040" name="TextBox 1"/>
          <p:cNvSpPr>
            <a:spLocks noChangeArrowheads="1"/>
          </p:cNvSpPr>
          <p:nvPr/>
        </p:nvSpPr>
        <p:spPr bwMode="auto">
          <a:xfrm>
            <a:off x="4750866" y="4437112"/>
            <a:ext cx="757238" cy="368300"/>
          </a:xfrm>
          <a:prstGeom prst="rect">
            <a:avLst/>
          </a:prstGeom>
          <a:noFill/>
          <a:ln w="9525">
            <a:noFill/>
            <a:miter lim="800000"/>
            <a:headEnd/>
            <a:tailEnd/>
          </a:ln>
        </p:spPr>
        <p:txBody>
          <a:bodyPr>
            <a:spAutoFit/>
          </a:bodyPr>
          <a:lstStyle/>
          <a:p>
            <a:pPr>
              <a:buSzPct val="100000"/>
            </a:pPr>
            <a:r>
              <a:rPr lang="en-US" altLang="zh-CN" b="1" dirty="0">
                <a:solidFill>
                  <a:srgbClr val="000000"/>
                </a:solidFill>
                <a:sym typeface="Arial" pitchFamily="34" charset="0"/>
              </a:rPr>
              <a:t>P</a:t>
            </a:r>
            <a:endParaRPr lang="zh-CN" altLang="en-US" b="1" dirty="0">
              <a:solidFill>
                <a:srgbClr val="000000"/>
              </a:solidFill>
              <a:sym typeface="Arial" pitchFamily="34"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50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5060" name="Rectangle 2"/>
          <p:cNvSpPr>
            <a:spLocks noGrp="1" noChangeArrowheads="1"/>
          </p:cNvSpPr>
          <p:nvPr>
            <p:ph type="title" idx="4294967295"/>
          </p:nvPr>
        </p:nvSpPr>
        <p:spPr>
          <a:xfrm>
            <a:off x="485775" y="117475"/>
            <a:ext cx="8229600" cy="8731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grpSp>
        <p:nvGrpSpPr>
          <p:cNvPr id="45061" name="Group 5"/>
          <p:cNvGrpSpPr>
            <a:grpSpLocks/>
          </p:cNvGrpSpPr>
          <p:nvPr/>
        </p:nvGrpSpPr>
        <p:grpSpPr bwMode="auto">
          <a:xfrm>
            <a:off x="1317625" y="1533525"/>
            <a:ext cx="5991225" cy="2040573"/>
            <a:chOff x="0" y="0"/>
            <a:chExt cx="9435" cy="3213"/>
          </a:xfrm>
        </p:grpSpPr>
        <p:sp>
          <p:nvSpPr>
            <p:cNvPr id="45064" name="Rectangle 8"/>
            <p:cNvSpPr>
              <a:spLocks noChangeArrowheads="1"/>
            </p:cNvSpPr>
            <p:nvPr/>
          </p:nvSpPr>
          <p:spPr bwMode="auto">
            <a:xfrm>
              <a:off x="3145" y="0"/>
              <a:ext cx="3145" cy="321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5065" name="Text Box 9"/>
            <p:cNvSpPr>
              <a:spLocks noChangeArrowheads="1"/>
            </p:cNvSpPr>
            <p:nvPr/>
          </p:nvSpPr>
          <p:spPr bwMode="auto">
            <a:xfrm>
              <a:off x="3843" y="459"/>
              <a:ext cx="1748"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Sno</a:t>
              </a:r>
            </a:p>
          </p:txBody>
        </p:sp>
        <p:sp>
          <p:nvSpPr>
            <p:cNvPr id="45066" name="Text Box 10"/>
            <p:cNvSpPr>
              <a:spLocks noChangeArrowheads="1"/>
            </p:cNvSpPr>
            <p:nvPr/>
          </p:nvSpPr>
          <p:spPr bwMode="auto">
            <a:xfrm>
              <a:off x="3843" y="2065"/>
              <a:ext cx="1748"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Cno</a:t>
              </a:r>
            </a:p>
          </p:txBody>
        </p:sp>
        <p:sp>
          <p:nvSpPr>
            <p:cNvPr id="45067" name="Text Box 11"/>
            <p:cNvSpPr>
              <a:spLocks noChangeArrowheads="1"/>
            </p:cNvSpPr>
            <p:nvPr/>
          </p:nvSpPr>
          <p:spPr bwMode="auto">
            <a:xfrm>
              <a:off x="0" y="1377"/>
              <a:ext cx="2095"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Grade</a:t>
              </a:r>
              <a:endParaRPr lang="zh-CN" altLang="en-US"/>
            </a:p>
          </p:txBody>
        </p:sp>
        <p:sp>
          <p:nvSpPr>
            <p:cNvPr id="45068" name="Text Box 12"/>
            <p:cNvSpPr>
              <a:spLocks noChangeArrowheads="1"/>
            </p:cNvSpPr>
            <p:nvPr/>
          </p:nvSpPr>
          <p:spPr bwMode="auto">
            <a:xfrm>
              <a:off x="7339" y="459"/>
              <a:ext cx="2096" cy="688"/>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Sdept</a:t>
              </a:r>
            </a:p>
          </p:txBody>
        </p:sp>
        <p:sp>
          <p:nvSpPr>
            <p:cNvPr id="45069" name="Text Box 13"/>
            <p:cNvSpPr>
              <a:spLocks noChangeArrowheads="1"/>
            </p:cNvSpPr>
            <p:nvPr/>
          </p:nvSpPr>
          <p:spPr bwMode="auto">
            <a:xfrm>
              <a:off x="7339" y="2065"/>
              <a:ext cx="2096" cy="689"/>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800" b="1">
                  <a:latin typeface="Times New Roman" pitchFamily="18" charset="0"/>
                </a:rPr>
                <a:t>Sloc</a:t>
              </a:r>
            </a:p>
          </p:txBody>
        </p:sp>
        <p:sp>
          <p:nvSpPr>
            <p:cNvPr id="45070" name="Line 14"/>
            <p:cNvSpPr>
              <a:spLocks noChangeShapeType="1"/>
            </p:cNvSpPr>
            <p:nvPr/>
          </p:nvSpPr>
          <p:spPr bwMode="auto">
            <a:xfrm flipH="1">
              <a:off x="2095" y="1719"/>
              <a:ext cx="1050" cy="2"/>
            </a:xfrm>
            <a:prstGeom prst="line">
              <a:avLst/>
            </a:prstGeom>
            <a:noFill/>
            <a:ln w="38100">
              <a:solidFill>
                <a:srgbClr val="000000"/>
              </a:solidFill>
              <a:round/>
              <a:headEnd/>
              <a:tailEnd type="triangle" w="med" len="med"/>
            </a:ln>
          </p:spPr>
          <p:txBody>
            <a:bodyPr/>
            <a:lstStyle/>
            <a:p>
              <a:endParaRPr lang="zh-CN" altLang="en-US"/>
            </a:p>
          </p:txBody>
        </p:sp>
        <p:sp>
          <p:nvSpPr>
            <p:cNvPr id="45071" name="Line 15"/>
            <p:cNvSpPr>
              <a:spLocks noChangeShapeType="1"/>
            </p:cNvSpPr>
            <p:nvPr/>
          </p:nvSpPr>
          <p:spPr bwMode="auto">
            <a:xfrm>
              <a:off x="5591" y="688"/>
              <a:ext cx="1748" cy="2"/>
            </a:xfrm>
            <a:prstGeom prst="line">
              <a:avLst/>
            </a:prstGeom>
            <a:noFill/>
            <a:ln w="38100">
              <a:solidFill>
                <a:srgbClr val="000000"/>
              </a:solidFill>
              <a:round/>
              <a:headEnd/>
              <a:tailEnd type="triangle" w="med" len="med"/>
            </a:ln>
          </p:spPr>
          <p:txBody>
            <a:bodyPr/>
            <a:lstStyle/>
            <a:p>
              <a:endParaRPr lang="zh-CN" altLang="en-US"/>
            </a:p>
          </p:txBody>
        </p:sp>
        <p:sp>
          <p:nvSpPr>
            <p:cNvPr id="45072" name="Line 16"/>
            <p:cNvSpPr>
              <a:spLocks noChangeShapeType="1"/>
            </p:cNvSpPr>
            <p:nvPr/>
          </p:nvSpPr>
          <p:spPr bwMode="auto">
            <a:xfrm>
              <a:off x="5591" y="688"/>
              <a:ext cx="1748" cy="1608"/>
            </a:xfrm>
            <a:prstGeom prst="line">
              <a:avLst/>
            </a:prstGeom>
            <a:noFill/>
            <a:ln w="38100">
              <a:solidFill>
                <a:srgbClr val="000000"/>
              </a:solidFill>
              <a:round/>
              <a:headEnd/>
              <a:tailEnd type="triangle" w="med" len="med"/>
            </a:ln>
          </p:spPr>
          <p:txBody>
            <a:bodyPr/>
            <a:lstStyle/>
            <a:p>
              <a:endParaRPr lang="zh-CN" altLang="en-US"/>
            </a:p>
          </p:txBody>
        </p:sp>
        <p:sp>
          <p:nvSpPr>
            <p:cNvPr id="45073" name="Line 17"/>
            <p:cNvSpPr>
              <a:spLocks noChangeShapeType="1"/>
            </p:cNvSpPr>
            <p:nvPr/>
          </p:nvSpPr>
          <p:spPr bwMode="auto">
            <a:xfrm flipV="1">
              <a:off x="5591" y="689"/>
              <a:ext cx="1748" cy="1607"/>
            </a:xfrm>
            <a:prstGeom prst="line">
              <a:avLst/>
            </a:prstGeom>
            <a:noFill/>
            <a:ln w="38100">
              <a:solidFill>
                <a:srgbClr val="000000"/>
              </a:solidFill>
              <a:prstDash val="sysDot"/>
              <a:round/>
              <a:headEnd/>
              <a:tailEnd type="triangle" w="med" len="med"/>
            </a:ln>
          </p:spPr>
          <p:txBody>
            <a:bodyPr/>
            <a:lstStyle/>
            <a:p>
              <a:endParaRPr lang="zh-CN" altLang="en-US"/>
            </a:p>
          </p:txBody>
        </p:sp>
        <p:sp>
          <p:nvSpPr>
            <p:cNvPr id="45074" name="Line 18"/>
            <p:cNvSpPr>
              <a:spLocks noChangeShapeType="1"/>
            </p:cNvSpPr>
            <p:nvPr/>
          </p:nvSpPr>
          <p:spPr bwMode="auto">
            <a:xfrm flipV="1">
              <a:off x="5623" y="2378"/>
              <a:ext cx="1716" cy="0"/>
            </a:xfrm>
            <a:prstGeom prst="line">
              <a:avLst/>
            </a:prstGeom>
            <a:noFill/>
            <a:ln w="38100" cap="rnd">
              <a:solidFill>
                <a:srgbClr val="000000"/>
              </a:solidFill>
              <a:prstDash val="sysDot"/>
              <a:round/>
              <a:headEnd/>
              <a:tailEnd type="triangle" w="med" len="med"/>
            </a:ln>
          </p:spPr>
          <p:txBody>
            <a:bodyPr/>
            <a:lstStyle/>
            <a:p>
              <a:endParaRPr lang="zh-CN" altLang="en-US"/>
            </a:p>
          </p:txBody>
        </p:sp>
        <p:sp>
          <p:nvSpPr>
            <p:cNvPr id="45075" name="Line 19"/>
            <p:cNvSpPr>
              <a:spLocks noChangeShapeType="1"/>
            </p:cNvSpPr>
            <p:nvPr/>
          </p:nvSpPr>
          <p:spPr bwMode="auto">
            <a:xfrm>
              <a:off x="8385" y="1147"/>
              <a:ext cx="3" cy="918"/>
            </a:xfrm>
            <a:prstGeom prst="line">
              <a:avLst/>
            </a:prstGeom>
            <a:noFill/>
            <a:ln w="38100">
              <a:solidFill>
                <a:srgbClr val="000000"/>
              </a:solidFill>
              <a:round/>
              <a:headEnd/>
              <a:tailEnd type="triangle" w="med" len="med"/>
            </a:ln>
          </p:spPr>
          <p:txBody>
            <a:bodyPr/>
            <a:lstStyle/>
            <a:p>
              <a:endParaRPr lang="zh-CN" altLang="en-US"/>
            </a:p>
          </p:txBody>
        </p:sp>
      </p:grpSp>
      <p:sp>
        <p:nvSpPr>
          <p:cNvPr id="45062" name="矩形 19"/>
          <p:cNvSpPr>
            <a:spLocks noChangeArrowheads="1"/>
          </p:cNvSpPr>
          <p:nvPr/>
        </p:nvSpPr>
        <p:spPr bwMode="auto">
          <a:xfrm>
            <a:off x="971550" y="4940300"/>
            <a:ext cx="4386263" cy="461963"/>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a:solidFill>
                  <a:srgbClr val="000000"/>
                </a:solidFill>
                <a:sym typeface="Calibri" pitchFamily="34" charset="0"/>
              </a:rPr>
              <a:t>关系模式</a:t>
            </a:r>
            <a:r>
              <a:rPr lang="en-US" altLang="zh-CN" sz="2400" b="1">
                <a:solidFill>
                  <a:srgbClr val="000000"/>
                </a:solidFill>
                <a:sym typeface="Calibri" pitchFamily="34" charset="0"/>
              </a:rPr>
              <a:t>S-L-C</a:t>
            </a:r>
            <a:r>
              <a:rPr lang="zh-CN" altLang="en-US" sz="2400" b="1">
                <a:solidFill>
                  <a:srgbClr val="000000"/>
                </a:solidFill>
                <a:sym typeface="Calibri" pitchFamily="34" charset="0"/>
              </a:rPr>
              <a:t>不属于</a:t>
            </a:r>
            <a:r>
              <a:rPr lang="en-US" altLang="zh-CN" sz="2400" b="1">
                <a:solidFill>
                  <a:srgbClr val="000000"/>
                </a:solidFill>
                <a:sym typeface="Calibri" pitchFamily="34" charset="0"/>
              </a:rPr>
              <a:t>2NF</a:t>
            </a:r>
            <a:endParaRPr lang="zh-CN" altLang="en-US" sz="2400" b="1">
              <a:solidFill>
                <a:srgbClr val="000000"/>
              </a:solidFill>
              <a:sym typeface="Calibri" pitchFamily="34" charset="0"/>
            </a:endParaRPr>
          </a:p>
        </p:txBody>
      </p:sp>
      <p:sp>
        <p:nvSpPr>
          <p:cNvPr id="45063" name="矩形 20"/>
          <p:cNvSpPr>
            <a:spLocks noChangeArrowheads="1"/>
          </p:cNvSpPr>
          <p:nvPr/>
        </p:nvSpPr>
        <p:spPr bwMode="auto">
          <a:xfrm>
            <a:off x="965200" y="4335463"/>
            <a:ext cx="6343650" cy="461962"/>
          </a:xfrm>
          <a:prstGeom prst="rect">
            <a:avLst/>
          </a:prstGeom>
          <a:noFill/>
          <a:ln w="9525">
            <a:noFill/>
            <a:miter lim="800000"/>
            <a:headEnd/>
            <a:tailEnd/>
          </a:ln>
        </p:spPr>
        <p:txBody>
          <a:bodyPr wrap="none">
            <a:spAutoFit/>
          </a:bodyPr>
          <a:lstStyle/>
          <a:p>
            <a:pPr marL="400050" lvl="1">
              <a:buFont typeface="Wingdings" pitchFamily="2" charset="2"/>
              <a:buChar char="n"/>
            </a:pPr>
            <a:r>
              <a:rPr lang="zh-CN" altLang="en-US" sz="2400" b="1" dirty="0">
                <a:solidFill>
                  <a:srgbClr val="000000"/>
                </a:solidFill>
                <a:sym typeface="Calibri" pitchFamily="34" charset="0"/>
              </a:rPr>
              <a:t>非主属性</a:t>
            </a:r>
            <a:r>
              <a:rPr lang="en-US" altLang="zh-CN" sz="2400" b="1" dirty="0" err="1">
                <a:solidFill>
                  <a:srgbClr val="000000"/>
                </a:solidFill>
                <a:sym typeface="Calibri" pitchFamily="34" charset="0"/>
              </a:rPr>
              <a:t>Sdept</a:t>
            </a:r>
            <a:r>
              <a:rPr lang="zh-CN" altLang="en-US" sz="2400" b="1" dirty="0">
                <a:solidFill>
                  <a:srgbClr val="000000"/>
                </a:solidFill>
                <a:sym typeface="Calibri" pitchFamily="34" charset="0"/>
              </a:rPr>
              <a:t>、</a:t>
            </a:r>
            <a:r>
              <a:rPr lang="en-US" altLang="zh-CN" sz="2400" b="1" dirty="0" err="1">
                <a:solidFill>
                  <a:srgbClr val="000000"/>
                </a:solidFill>
                <a:sym typeface="Calibri" pitchFamily="34" charset="0"/>
              </a:rPr>
              <a:t>Sloc</a:t>
            </a:r>
            <a:r>
              <a:rPr lang="zh-CN" altLang="en-US" sz="2400" b="1" dirty="0">
                <a:solidFill>
                  <a:srgbClr val="000000"/>
                </a:solidFill>
                <a:sym typeface="Calibri" pitchFamily="34" charset="0"/>
              </a:rPr>
              <a:t>并不完全依赖于码</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60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6084" name="Rectangle 2"/>
          <p:cNvSpPr>
            <a:spLocks noGrp="1" noChangeArrowheads="1"/>
          </p:cNvSpPr>
          <p:nvPr>
            <p:ph type="title" idx="4294967295"/>
          </p:nvPr>
        </p:nvSpPr>
        <p:spPr>
          <a:xfrm>
            <a:off x="457200" y="111125"/>
            <a:ext cx="8229600" cy="869950"/>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6085" name="Rectangle 3"/>
          <p:cNvSpPr>
            <a:spLocks noGrp="1" noChangeArrowheads="1"/>
          </p:cNvSpPr>
          <p:nvPr>
            <p:ph idx="1"/>
          </p:nvPr>
        </p:nvSpPr>
        <p:spPr>
          <a:xfrm>
            <a:off x="395288" y="980826"/>
            <a:ext cx="8229600" cy="5184478"/>
          </a:xfrm>
        </p:spPr>
        <p:txBody>
          <a:bodyPr/>
          <a:lstStyle/>
          <a:p>
            <a:pPr marL="342900" indent="-342900" algn="l">
              <a:lnSpc>
                <a:spcPct val="120000"/>
              </a:lnSpc>
              <a:spcBef>
                <a:spcPct val="0"/>
              </a:spcBef>
              <a:buFont typeface="Wingdings" pitchFamily="2" charset="2"/>
              <a:buChar char="v"/>
            </a:pPr>
            <a:r>
              <a:rPr lang="zh-CN" altLang="en-US" dirty="0" smtClean="0">
                <a:sym typeface="Calibri" pitchFamily="34" charset="0"/>
              </a:rPr>
              <a:t>一个关系模式不属于</a:t>
            </a:r>
            <a:r>
              <a:rPr lang="en-US" altLang="zh-CN" dirty="0" smtClean="0">
                <a:sym typeface="Calibri" pitchFamily="34" charset="0"/>
              </a:rPr>
              <a:t>2NF</a:t>
            </a:r>
            <a:r>
              <a:rPr lang="zh-CN" altLang="en-US" dirty="0" smtClean="0">
                <a:sym typeface="Calibri" pitchFamily="34" charset="0"/>
              </a:rPr>
              <a:t>，会产生以下问题：</a:t>
            </a:r>
            <a:endParaRPr lang="en-US" sz="3200"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插入异常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如果插入一个新学生，但该生未选课，即该生无</a:t>
            </a:r>
            <a:r>
              <a:rPr lang="en-US" altLang="zh-CN" dirty="0" err="1" smtClean="0">
                <a:sym typeface="Calibri" pitchFamily="34" charset="0"/>
              </a:rPr>
              <a:t>Cno</a:t>
            </a:r>
            <a:r>
              <a:rPr lang="zh-CN" altLang="en-US" dirty="0" smtClean="0">
                <a:sym typeface="Calibri" pitchFamily="34" charset="0"/>
              </a:rPr>
              <a:t>，由于插入元组时，必须给定码值，因此插入失败。</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删除异常</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a:t>
            </a:r>
            <a:r>
              <a:rPr lang="en-US" altLang="zh-CN" dirty="0" smtClean="0">
                <a:sym typeface="Calibri" pitchFamily="34" charset="0"/>
              </a:rPr>
              <a:t>S4</a:t>
            </a:r>
            <a:r>
              <a:rPr lang="zh-CN" altLang="en-US" dirty="0" smtClean="0">
                <a:sym typeface="Calibri" pitchFamily="34" charset="0"/>
              </a:rPr>
              <a:t>只选了一门课</a:t>
            </a:r>
            <a:r>
              <a:rPr lang="en-US" altLang="zh-CN" dirty="0" smtClean="0">
                <a:sym typeface="Calibri" pitchFamily="34" charset="0"/>
              </a:rPr>
              <a:t>C3</a:t>
            </a:r>
            <a:r>
              <a:rPr lang="zh-CN" altLang="en-US" dirty="0" smtClean="0">
                <a:sym typeface="Calibri" pitchFamily="34" charset="0"/>
              </a:rPr>
              <a:t>，现在他不再选这门课，则删除</a:t>
            </a:r>
            <a:r>
              <a:rPr lang="en-US" altLang="zh-CN" dirty="0" smtClean="0">
                <a:sym typeface="Calibri" pitchFamily="34" charset="0"/>
              </a:rPr>
              <a:t>C3</a:t>
            </a:r>
            <a:r>
              <a:rPr lang="zh-CN" altLang="en-US" dirty="0" smtClean="0">
                <a:sym typeface="Calibri" pitchFamily="34" charset="0"/>
              </a:rPr>
              <a:t>后，整个元组的其他信息也被删除了。</a:t>
            </a:r>
            <a:endParaRPr lang="en-US" dirty="0" smtClean="0">
              <a:sym typeface="Calibri" pitchFamily="34" charset="0"/>
            </a:endParaRPr>
          </a:p>
          <a:p>
            <a:pPr marL="742950" lvl="1" indent="-285750" algn="l">
              <a:lnSpc>
                <a:spcPct val="120000"/>
              </a:lnSpc>
              <a:spcBef>
                <a:spcPct val="0"/>
              </a:spcBef>
              <a:buFont typeface="Wingdings" pitchFamily="2" charset="2"/>
              <a:buChar char="n"/>
            </a:pPr>
            <a:r>
              <a:rPr lang="zh-CN" altLang="en-US" dirty="0" smtClean="0">
                <a:sym typeface="Calibri" pitchFamily="34" charset="0"/>
              </a:rPr>
              <a:t>修改复杂</a:t>
            </a:r>
            <a:endParaRPr lang="en-US" sz="2800" dirty="0" smtClean="0">
              <a:sym typeface="Calibri" pitchFamily="34" charset="0"/>
            </a:endParaRPr>
          </a:p>
          <a:p>
            <a:pPr marL="1143000" lvl="2" indent="-228600" algn="l">
              <a:lnSpc>
                <a:spcPct val="120000"/>
              </a:lnSpc>
              <a:spcBef>
                <a:spcPct val="0"/>
              </a:spcBef>
              <a:buSzPct val="87000"/>
              <a:buFont typeface="Wingdings" pitchFamily="2" charset="2"/>
              <a:buChar char="l"/>
            </a:pPr>
            <a:r>
              <a:rPr lang="zh-CN" altLang="en-US" dirty="0" smtClean="0">
                <a:sym typeface="Calibri" pitchFamily="34" charset="0"/>
              </a:rPr>
              <a:t>如果一个学生选了多门课，则</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被存储了多次。如果该生转系，则需要修改所有相关的</a:t>
            </a:r>
            <a:r>
              <a:rPr lang="en-US" altLang="zh-CN" dirty="0" err="1" smtClean="0">
                <a:sym typeface="Calibri" pitchFamily="34" charset="0"/>
              </a:rPr>
              <a:t>Sdept</a:t>
            </a:r>
            <a:r>
              <a:rPr lang="zh-CN" altLang="en-US" dirty="0" smtClean="0">
                <a:sym typeface="Calibri" pitchFamily="34" charset="0"/>
              </a:rPr>
              <a:t>和</a:t>
            </a:r>
            <a:r>
              <a:rPr lang="en-US" altLang="zh-CN" dirty="0" err="1" smtClean="0">
                <a:sym typeface="Calibri" pitchFamily="34" charset="0"/>
              </a:rPr>
              <a:t>Sloc</a:t>
            </a:r>
            <a:r>
              <a:rPr lang="zh-CN" altLang="en-US" dirty="0" smtClean="0">
                <a:sym typeface="Calibri" pitchFamily="34" charset="0"/>
              </a:rPr>
              <a:t>，造成修改的复杂化。</a:t>
            </a:r>
            <a:endParaRPr lang="zh-CN" altLang="en-US" sz="2000"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471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47108" name="Rectangle 2"/>
          <p:cNvSpPr>
            <a:spLocks noGrp="1" noChangeArrowheads="1"/>
          </p:cNvSpPr>
          <p:nvPr>
            <p:ph type="title" idx="4294967295"/>
          </p:nvPr>
        </p:nvSpPr>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7109" name="Rectangle 3"/>
          <p:cNvSpPr>
            <a:spLocks noGrp="1" noChangeArrowheads="1"/>
          </p:cNvSpPr>
          <p:nvPr>
            <p:ph idx="1"/>
          </p:nvPr>
        </p:nvSpPr>
        <p:spPr>
          <a:xfrm>
            <a:off x="457200" y="981075"/>
            <a:ext cx="8229600" cy="5614988"/>
          </a:xfrm>
        </p:spPr>
        <p:txBody>
          <a:bodyPr/>
          <a:lstStyle/>
          <a:p>
            <a:pPr marL="342900" indent="-342900" algn="l">
              <a:lnSpc>
                <a:spcPct val="125000"/>
              </a:lnSpc>
              <a:buFont typeface="Wingdings" pitchFamily="2" charset="2"/>
              <a:buChar char="v"/>
            </a:pPr>
            <a:r>
              <a:rPr lang="zh-CN" altLang="en-US" dirty="0" smtClean="0">
                <a:sym typeface="Calibri" pitchFamily="34" charset="0"/>
              </a:rPr>
              <a:t>出现这种问题的原因</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例子中有两类非主属性：</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一类如</a:t>
            </a:r>
            <a:r>
              <a:rPr lang="en-US" altLang="zh-CN" dirty="0" smtClean="0">
                <a:sym typeface="Calibri" pitchFamily="34" charset="0"/>
              </a:rPr>
              <a:t>Grade</a:t>
            </a:r>
            <a:r>
              <a:rPr lang="zh-CN" altLang="en-US" dirty="0" smtClean="0">
                <a:sym typeface="Calibri" pitchFamily="34" charset="0"/>
              </a:rPr>
              <a:t>，它对码完全函数依赖</a:t>
            </a:r>
            <a:endParaRPr lang="en-US" dirty="0" smtClean="0">
              <a:sym typeface="Calibri" pitchFamily="34" charset="0"/>
            </a:endParaRPr>
          </a:p>
          <a:p>
            <a:pPr marL="1143000" lvl="2" indent="-228600" algn="l">
              <a:lnSpc>
                <a:spcPct val="125000"/>
              </a:lnSpc>
              <a:buSzPct val="87000"/>
              <a:buFont typeface="Wingdings" pitchFamily="2" charset="2"/>
              <a:buChar char="l"/>
            </a:pPr>
            <a:r>
              <a:rPr lang="zh-CN" altLang="en-US" dirty="0" smtClean="0">
                <a:sym typeface="Calibri" pitchFamily="34" charset="0"/>
              </a:rPr>
              <a:t>另一类如</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zh-CN" altLang="en-US" dirty="0" smtClean="0">
                <a:sym typeface="Calibri" pitchFamily="34" charset="0"/>
              </a:rPr>
              <a:t>，它们对码不是完全函数依赖</a:t>
            </a:r>
            <a:endParaRPr lang="en-US" dirty="0" smtClean="0">
              <a:sym typeface="Calibri" pitchFamily="34" charset="0"/>
            </a:endParaRPr>
          </a:p>
          <a:p>
            <a:pPr marL="342900" indent="-342900" algn="l">
              <a:lnSpc>
                <a:spcPct val="125000"/>
              </a:lnSpc>
              <a:buFont typeface="Wingdings" pitchFamily="2" charset="2"/>
              <a:buChar char="v"/>
            </a:pPr>
            <a:r>
              <a:rPr lang="zh-CN" altLang="en-US" dirty="0" smtClean="0">
                <a:sym typeface="Calibri" pitchFamily="34" charset="0"/>
              </a:rPr>
              <a:t>解决方法：</a:t>
            </a:r>
            <a:endParaRPr lang="en-US"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用投影分解把关系模式</a:t>
            </a:r>
            <a:r>
              <a:rPr lang="en-US" altLang="zh-CN" dirty="0" smtClean="0">
                <a:sym typeface="Calibri" pitchFamily="34" charset="0"/>
              </a:rPr>
              <a:t>S-L-C</a:t>
            </a:r>
            <a:r>
              <a:rPr lang="zh-CN" altLang="en-US" dirty="0" smtClean="0">
                <a:sym typeface="Calibri" pitchFamily="34" charset="0"/>
              </a:rPr>
              <a:t>分解成两个关系模式</a:t>
            </a:r>
            <a:endParaRPr 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SC(</a:t>
            </a:r>
            <a:r>
              <a:rPr lang="en-US" altLang="zh-CN" dirty="0" err="1" smtClean="0">
                <a:sym typeface="Calibri" pitchFamily="34" charset="0"/>
              </a:rPr>
              <a:t>Sno,Cno,Grade</a:t>
            </a:r>
            <a:r>
              <a:rPr lang="en-US" altLang="zh-CN" dirty="0" smtClean="0">
                <a:sym typeface="Calibri" pitchFamily="34" charset="0"/>
              </a:rPr>
              <a:t>)</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S-L(</a:t>
            </a:r>
            <a:r>
              <a:rPr lang="en-US" altLang="zh-CN" dirty="0" err="1" smtClean="0">
                <a:sym typeface="Calibri" pitchFamily="34" charset="0"/>
              </a:rPr>
              <a:t>Sno,Sdept,Sloc</a:t>
            </a:r>
            <a:r>
              <a:rPr lang="en-US" altLang="zh-CN" dirty="0" smtClean="0">
                <a:sym typeface="Calibri" pitchFamily="34" charset="0"/>
              </a:rPr>
              <a: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noChangeArrowheads="1"/>
          </p:cNvSpPr>
          <p:nvPr>
            <p:ph type="title" idx="4294967295"/>
          </p:nvPr>
        </p:nvSpPr>
        <p:spPr>
          <a:xfrm>
            <a:off x="457200" y="-31750"/>
            <a:ext cx="8229600" cy="1012825"/>
          </a:xfrm>
        </p:spPr>
        <p:txBody>
          <a:bodyPr/>
          <a:lstStyle/>
          <a:p>
            <a:r>
              <a:rPr lang="en-US" altLang="zh-CN" sz="3600" dirty="0" smtClean="0">
                <a:sym typeface="微软雅黑" pitchFamily="34" charset="-122"/>
              </a:rPr>
              <a:t>2NF</a:t>
            </a:r>
            <a:r>
              <a:rPr lang="zh-CN" altLang="en-US" sz="3600" dirty="0" smtClean="0">
                <a:sym typeface="微软雅黑" pitchFamily="34" charset="-122"/>
              </a:rPr>
              <a:t>（续）</a:t>
            </a:r>
            <a:endParaRPr lang="zh-CN" altLang="en-US" sz="3600" dirty="0" smtClean="0"/>
          </a:p>
        </p:txBody>
      </p:sp>
      <p:sp>
        <p:nvSpPr>
          <p:cNvPr id="48131" name="内容占位符 2"/>
          <p:cNvSpPr>
            <a:spLocks noGrp="1" noChangeArrowheads="1"/>
          </p:cNvSpPr>
          <p:nvPr>
            <p:ph idx="1"/>
          </p:nvPr>
        </p:nvSpPr>
        <p:spPr>
          <a:xfrm>
            <a:off x="457200" y="5038725"/>
            <a:ext cx="8229600" cy="1155700"/>
          </a:xfrm>
        </p:spPr>
        <p:txBody>
          <a:bodyPr/>
          <a:lstStyle/>
          <a:p>
            <a:pPr marL="742950" lvl="2" indent="-342900" algn="l">
              <a:lnSpc>
                <a:spcPct val="120000"/>
              </a:lnSpc>
              <a:buFont typeface="Wingdings" pitchFamily="2" charset="2"/>
              <a:buChar char="n"/>
            </a:pPr>
            <a:r>
              <a:rPr lang="en-US" altLang="zh-CN" sz="2400" dirty="0" smtClean="0">
                <a:sym typeface="Calibri" pitchFamily="34" charset="0"/>
              </a:rPr>
              <a:t>SC</a:t>
            </a:r>
            <a:r>
              <a:rPr lang="zh-CN" altLang="en-US" sz="2400" dirty="0" smtClean="0">
                <a:sym typeface="Calibri" pitchFamily="34" charset="0"/>
              </a:rPr>
              <a:t>的码为</a:t>
            </a:r>
            <a:r>
              <a:rPr lang="en-US" altLang="zh-CN" sz="2400" dirty="0" smtClean="0">
                <a:sym typeface="Calibri" pitchFamily="34" charset="0"/>
              </a:rPr>
              <a:t>(</a:t>
            </a:r>
            <a:r>
              <a:rPr lang="en-US" altLang="zh-CN" sz="2400" dirty="0" err="1" smtClean="0">
                <a:sym typeface="Calibri" pitchFamily="34" charset="0"/>
              </a:rPr>
              <a:t>Sno,Cno</a:t>
            </a:r>
            <a:r>
              <a:rPr lang="en-US" altLang="zh-CN" sz="2400" dirty="0" smtClean="0">
                <a:sym typeface="Calibri" pitchFamily="34" charset="0"/>
              </a:rPr>
              <a:t>),SL</a:t>
            </a:r>
            <a:r>
              <a:rPr lang="zh-CN" altLang="en-US" sz="2400" dirty="0" smtClean="0">
                <a:sym typeface="Calibri" pitchFamily="34" charset="0"/>
              </a:rPr>
              <a:t>的码为</a:t>
            </a:r>
            <a:r>
              <a:rPr lang="en-US" altLang="zh-CN" sz="2400" dirty="0" err="1" smtClean="0">
                <a:sym typeface="Calibri" pitchFamily="34" charset="0"/>
              </a:rPr>
              <a:t>Sno</a:t>
            </a:r>
            <a:r>
              <a:rPr lang="zh-CN" altLang="en-US" sz="2400" dirty="0" smtClean="0">
                <a:sym typeface="Calibri" pitchFamily="34" charset="0"/>
              </a:rPr>
              <a:t>，这样使得非主属性对码都是完全函数依赖了</a:t>
            </a:r>
            <a:endParaRPr lang="zh-CN" altLang="en-US" sz="2400" dirty="0" smtClean="0"/>
          </a:p>
          <a:p>
            <a:pPr marL="342900" indent="-342900" algn="l">
              <a:buFont typeface="Wingdings" pitchFamily="2" charset="2"/>
              <a:buChar char="v"/>
            </a:pPr>
            <a:endParaRPr lang="zh-CN" altLang="en-US" dirty="0" smtClean="0"/>
          </a:p>
        </p:txBody>
      </p:sp>
      <p:grpSp>
        <p:nvGrpSpPr>
          <p:cNvPr id="48132" name="Group 4"/>
          <p:cNvGrpSpPr>
            <a:grpSpLocks/>
          </p:cNvGrpSpPr>
          <p:nvPr/>
        </p:nvGrpSpPr>
        <p:grpSpPr bwMode="auto">
          <a:xfrm>
            <a:off x="962025" y="1368425"/>
            <a:ext cx="2962275" cy="2095500"/>
            <a:chOff x="0" y="0"/>
            <a:chExt cx="4665" cy="3300"/>
          </a:xfrm>
        </p:grpSpPr>
        <p:sp>
          <p:nvSpPr>
            <p:cNvPr id="48141" name="Rectangle 5"/>
            <p:cNvSpPr>
              <a:spLocks noChangeArrowheads="1"/>
            </p:cNvSpPr>
            <p:nvPr/>
          </p:nvSpPr>
          <p:spPr bwMode="auto">
            <a:xfrm>
              <a:off x="2847" y="0"/>
              <a:ext cx="1818" cy="3301"/>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48142" name="Text Box 6"/>
            <p:cNvSpPr>
              <a:spLocks noChangeArrowheads="1"/>
            </p:cNvSpPr>
            <p:nvPr/>
          </p:nvSpPr>
          <p:spPr bwMode="auto">
            <a:xfrm>
              <a:off x="3079" y="550"/>
              <a:ext cx="1361"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43" name="Text Box 7"/>
            <p:cNvSpPr>
              <a:spLocks noChangeArrowheads="1"/>
            </p:cNvSpPr>
            <p:nvPr/>
          </p:nvSpPr>
          <p:spPr bwMode="auto">
            <a:xfrm>
              <a:off x="3098" y="1926"/>
              <a:ext cx="1341" cy="84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Cno</a:t>
              </a:r>
            </a:p>
          </p:txBody>
        </p:sp>
        <p:sp>
          <p:nvSpPr>
            <p:cNvPr id="48144" name="Text Box 8"/>
            <p:cNvSpPr>
              <a:spLocks noChangeArrowheads="1"/>
            </p:cNvSpPr>
            <p:nvPr/>
          </p:nvSpPr>
          <p:spPr bwMode="auto">
            <a:xfrm>
              <a:off x="0" y="1211"/>
              <a:ext cx="1943" cy="827"/>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Grade</a:t>
              </a:r>
            </a:p>
          </p:txBody>
        </p:sp>
        <p:sp>
          <p:nvSpPr>
            <p:cNvPr id="48145" name="Line 10"/>
            <p:cNvSpPr>
              <a:spLocks noChangeShapeType="1"/>
            </p:cNvSpPr>
            <p:nvPr/>
          </p:nvSpPr>
          <p:spPr bwMode="auto">
            <a:xfrm flipH="1">
              <a:off x="1942" y="1658"/>
              <a:ext cx="885" cy="0"/>
            </a:xfrm>
            <a:prstGeom prst="line">
              <a:avLst/>
            </a:prstGeom>
            <a:noFill/>
            <a:ln w="38100">
              <a:solidFill>
                <a:srgbClr val="000000"/>
              </a:solidFill>
              <a:round/>
              <a:headEnd/>
              <a:tailEnd type="triangle" w="med" len="med"/>
            </a:ln>
          </p:spPr>
          <p:txBody>
            <a:bodyPr/>
            <a:lstStyle/>
            <a:p>
              <a:endParaRPr lang="zh-CN" altLang="en-US"/>
            </a:p>
          </p:txBody>
        </p:sp>
      </p:grpSp>
      <p:sp>
        <p:nvSpPr>
          <p:cNvPr id="48133" name="Text Box 6"/>
          <p:cNvSpPr>
            <a:spLocks noChangeArrowheads="1"/>
          </p:cNvSpPr>
          <p:nvPr/>
        </p:nvSpPr>
        <p:spPr bwMode="auto">
          <a:xfrm>
            <a:off x="5075238" y="2352675"/>
            <a:ext cx="720725"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Sno</a:t>
            </a:r>
          </a:p>
        </p:txBody>
      </p:sp>
      <p:sp>
        <p:nvSpPr>
          <p:cNvPr id="48134" name="Text Box 6"/>
          <p:cNvSpPr>
            <a:spLocks noChangeArrowheads="1"/>
          </p:cNvSpPr>
          <p:nvPr/>
        </p:nvSpPr>
        <p:spPr bwMode="auto">
          <a:xfrm>
            <a:off x="6659563" y="1412875"/>
            <a:ext cx="1008062" cy="525463"/>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Sdept</a:t>
            </a:r>
          </a:p>
        </p:txBody>
      </p:sp>
      <p:sp>
        <p:nvSpPr>
          <p:cNvPr id="48135" name="Text Box 6"/>
          <p:cNvSpPr>
            <a:spLocks noChangeArrowheads="1"/>
          </p:cNvSpPr>
          <p:nvPr/>
        </p:nvSpPr>
        <p:spPr bwMode="auto">
          <a:xfrm>
            <a:off x="6659563" y="3087688"/>
            <a:ext cx="1008062" cy="525462"/>
          </a:xfrm>
          <a:prstGeom prst="rect">
            <a:avLst/>
          </a:prstGeom>
          <a:noFill/>
          <a:ln w="38100">
            <a:solidFill>
              <a:srgbClr val="000000"/>
            </a:solidFill>
            <a:miter lim="800000"/>
            <a:headEnd/>
            <a:tailEnd/>
          </a:ln>
        </p:spPr>
        <p:txBody>
          <a:bodyPr/>
          <a:lstStyle/>
          <a:p>
            <a:pPr algn="ctr">
              <a:buClr>
                <a:schemeClr val="accent1"/>
              </a:buClr>
              <a:buSzPct val="90000"/>
              <a:buFont typeface="Monotype Sorts" pitchFamily="2" charset="2"/>
              <a:buNone/>
            </a:pPr>
            <a:r>
              <a:rPr lang="en-US" altLang="zh-CN" sz="2400" b="1">
                <a:latin typeface="Times New Roman" pitchFamily="18" charset="0"/>
              </a:rPr>
              <a:t>Sloc</a:t>
            </a:r>
          </a:p>
        </p:txBody>
      </p:sp>
      <p:cxnSp>
        <p:nvCxnSpPr>
          <p:cNvPr id="48136" name="直接箭头连接符 21"/>
          <p:cNvCxnSpPr>
            <a:cxnSpLocks noChangeShapeType="1"/>
            <a:stCxn id="48133" idx="0"/>
            <a:endCxn id="48134" idx="1"/>
          </p:cNvCxnSpPr>
          <p:nvPr/>
        </p:nvCxnSpPr>
        <p:spPr bwMode="auto">
          <a:xfrm flipV="1">
            <a:off x="5435600" y="1674813"/>
            <a:ext cx="1223963" cy="677862"/>
          </a:xfrm>
          <a:prstGeom prst="straightConnector1">
            <a:avLst/>
          </a:prstGeom>
          <a:noFill/>
          <a:ln w="19050">
            <a:solidFill>
              <a:schemeClr val="tx1"/>
            </a:solidFill>
            <a:round/>
            <a:headEnd/>
            <a:tailEnd type="arrow" w="med" len="med"/>
          </a:ln>
        </p:spPr>
      </p:cxnSp>
      <p:cxnSp>
        <p:nvCxnSpPr>
          <p:cNvPr id="48137" name="直接箭头连接符 23"/>
          <p:cNvCxnSpPr>
            <a:cxnSpLocks noChangeShapeType="1"/>
          </p:cNvCxnSpPr>
          <p:nvPr/>
        </p:nvCxnSpPr>
        <p:spPr bwMode="auto">
          <a:xfrm>
            <a:off x="5435600" y="2878138"/>
            <a:ext cx="1223963" cy="544512"/>
          </a:xfrm>
          <a:prstGeom prst="straightConnector1">
            <a:avLst/>
          </a:prstGeom>
          <a:noFill/>
          <a:ln w="19050">
            <a:solidFill>
              <a:schemeClr val="tx1"/>
            </a:solidFill>
            <a:round/>
            <a:headEnd/>
            <a:tailEnd type="arrow" w="med" len="med"/>
          </a:ln>
        </p:spPr>
      </p:cxnSp>
      <p:cxnSp>
        <p:nvCxnSpPr>
          <p:cNvPr id="48138" name="直接箭头连接符 25"/>
          <p:cNvCxnSpPr>
            <a:cxnSpLocks noChangeShapeType="1"/>
            <a:stCxn id="48134" idx="2"/>
            <a:endCxn id="48135" idx="0"/>
          </p:cNvCxnSpPr>
          <p:nvPr/>
        </p:nvCxnSpPr>
        <p:spPr bwMode="auto">
          <a:xfrm>
            <a:off x="7162800" y="1938338"/>
            <a:ext cx="0" cy="1149350"/>
          </a:xfrm>
          <a:prstGeom prst="straightConnector1">
            <a:avLst/>
          </a:prstGeom>
          <a:noFill/>
          <a:ln w="19050">
            <a:solidFill>
              <a:schemeClr val="tx1"/>
            </a:solidFill>
            <a:round/>
            <a:headEnd/>
            <a:tailEnd type="arrow" w="med" len="med"/>
          </a:ln>
        </p:spPr>
      </p:cxnSp>
      <p:sp>
        <p:nvSpPr>
          <p:cNvPr id="48139" name="TextBox 29"/>
          <p:cNvSpPr>
            <a:spLocks noChangeArrowheads="1"/>
          </p:cNvSpPr>
          <p:nvPr/>
        </p:nvSpPr>
        <p:spPr bwMode="auto">
          <a:xfrm>
            <a:off x="1190625" y="4292600"/>
            <a:ext cx="2736850"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6.4 SC</a:t>
            </a:r>
            <a:r>
              <a:rPr lang="zh-CN" altLang="en-US" sz="2000" b="1" dirty="0">
                <a:solidFill>
                  <a:srgbClr val="000000"/>
                </a:solidFill>
                <a:sym typeface="Arial" pitchFamily="34" charset="0"/>
              </a:rPr>
              <a:t>中的函数依赖</a:t>
            </a:r>
          </a:p>
        </p:txBody>
      </p:sp>
      <p:sp>
        <p:nvSpPr>
          <p:cNvPr id="48140" name="TextBox 30"/>
          <p:cNvSpPr>
            <a:spLocks noChangeArrowheads="1"/>
          </p:cNvSpPr>
          <p:nvPr/>
        </p:nvSpPr>
        <p:spPr bwMode="auto">
          <a:xfrm>
            <a:off x="5092700" y="4292600"/>
            <a:ext cx="2792413" cy="396875"/>
          </a:xfrm>
          <a:prstGeom prst="rect">
            <a:avLst/>
          </a:prstGeom>
          <a:noFill/>
          <a:ln w="9525">
            <a:noFill/>
            <a:miter lim="800000"/>
            <a:headEnd/>
            <a:tailEnd/>
          </a:ln>
        </p:spPr>
        <p:txBody>
          <a:bodyPr wrap="none">
            <a:spAutoFit/>
          </a:bodyPr>
          <a:lstStyle/>
          <a:p>
            <a:r>
              <a:rPr lang="zh-CN" altLang="en-US" sz="2000" b="1" dirty="0">
                <a:solidFill>
                  <a:srgbClr val="000000"/>
                </a:solidFill>
                <a:sym typeface="Arial" pitchFamily="34" charset="0"/>
              </a:rPr>
              <a:t>图</a:t>
            </a:r>
            <a:r>
              <a:rPr lang="en-US" altLang="zh-CN" sz="2000" b="1" dirty="0">
                <a:solidFill>
                  <a:srgbClr val="000000"/>
                </a:solidFill>
                <a:sym typeface="Arial" pitchFamily="34" charset="0"/>
              </a:rPr>
              <a:t>6.5 S-L</a:t>
            </a:r>
            <a:r>
              <a:rPr lang="zh-CN" altLang="en-US" sz="2000" b="1" dirty="0">
                <a:solidFill>
                  <a:srgbClr val="000000"/>
                </a:solidFill>
                <a:sym typeface="Arial" pitchFamily="34" charset="0"/>
              </a:rPr>
              <a:t>中的函数依赖</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4915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6.2.5  3NF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017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0180" name="Rectangle 2"/>
          <p:cNvSpPr>
            <a:spLocks noGrp="1" noChangeArrowheads="1"/>
          </p:cNvSpPr>
          <p:nvPr>
            <p:ph type="title" idx="4294967295"/>
          </p:nvPr>
        </p:nvSpPr>
        <p:spPr>
          <a:xfrm>
            <a:off x="457200" y="38100"/>
            <a:ext cx="8229600" cy="941388"/>
          </a:xfrm>
        </p:spPr>
        <p:txBody>
          <a:bodyPr/>
          <a:lstStyle/>
          <a:p>
            <a:r>
              <a:rPr lang="en-US" altLang="zh-CN" sz="3600" dirty="0" smtClean="0">
                <a:sym typeface="微软雅黑" pitchFamily="34" charset="-122"/>
              </a:rPr>
              <a:t> 6.2.</a:t>
            </a:r>
            <a:r>
              <a:rPr lang="zh-CN" altLang="en-US" sz="3600" dirty="0" smtClean="0">
                <a:sym typeface="微软雅黑" pitchFamily="34" charset="-122"/>
              </a:rPr>
              <a:t>5</a:t>
            </a:r>
            <a:r>
              <a:rPr lang="en-US" altLang="zh-CN" sz="3600" dirty="0" smtClean="0">
                <a:sym typeface="微软雅黑" pitchFamily="34" charset="-122"/>
              </a:rPr>
              <a:t> 3NF</a:t>
            </a:r>
            <a:endParaRPr lang="zh-CN" altLang="en-US" sz="3600" dirty="0" smtClean="0"/>
          </a:p>
        </p:txBody>
      </p:sp>
      <p:sp>
        <p:nvSpPr>
          <p:cNvPr id="50181" name="Rectangle 3"/>
          <p:cNvSpPr>
            <a:spLocks noGrp="1" noChangeArrowheads="1"/>
          </p:cNvSpPr>
          <p:nvPr>
            <p:ph idx="1"/>
          </p:nvPr>
        </p:nvSpPr>
        <p:spPr>
          <a:xfrm>
            <a:off x="457200" y="908050"/>
            <a:ext cx="8229600" cy="5449888"/>
          </a:xfrm>
        </p:spPr>
        <p:txBody>
          <a:bodyPr/>
          <a:lstStyle/>
          <a:p>
            <a:pPr marL="342900" indent="-342900" algn="l">
              <a:lnSpc>
                <a:spcPct val="125000"/>
              </a:lnSpc>
              <a:buFont typeface="Wingdings" pitchFamily="2" charset="2"/>
              <a:buChar char="v"/>
            </a:pPr>
            <a:r>
              <a:rPr lang="zh-CN" altLang="en-US" dirty="0" smtClean="0">
                <a:sym typeface="宋体" pitchFamily="2" charset="-122"/>
              </a:rPr>
              <a:t>定义</a:t>
            </a:r>
            <a:r>
              <a:rPr lang="en-US" altLang="zh-CN" dirty="0" smtClean="0">
                <a:sym typeface="宋体" pitchFamily="2" charset="-122"/>
              </a:rPr>
              <a:t>6.7  </a:t>
            </a:r>
            <a:r>
              <a:rPr lang="zh-CN" altLang="en-US" dirty="0" smtClean="0">
                <a:sym typeface="宋体" pitchFamily="2" charset="-122"/>
              </a:rPr>
              <a:t>设关系模式</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&gt;∈1NF,</a:t>
            </a:r>
            <a:r>
              <a:rPr lang="zh-CN" altLang="en-US" dirty="0" smtClean="0">
                <a:sym typeface="宋体" pitchFamily="2" charset="-122"/>
              </a:rPr>
              <a:t>若</a:t>
            </a:r>
            <a:r>
              <a:rPr lang="en-US" altLang="zh-CN" i="1" dirty="0" smtClean="0">
                <a:sym typeface="宋体" pitchFamily="2" charset="-122"/>
              </a:rPr>
              <a:t>R</a:t>
            </a:r>
            <a:r>
              <a:rPr lang="zh-CN" altLang="en-US" dirty="0" smtClean="0">
                <a:sym typeface="宋体" pitchFamily="2" charset="-122"/>
              </a:rPr>
              <a:t>中不存在这样的码</a:t>
            </a:r>
            <a:r>
              <a:rPr lang="en-US" altLang="zh-CN" i="1" dirty="0" smtClean="0">
                <a:sym typeface="宋体" pitchFamily="2" charset="-122"/>
              </a:rPr>
              <a:t>X</a:t>
            </a:r>
            <a:r>
              <a:rPr lang="zh-CN" altLang="en-US" dirty="0" smtClean="0">
                <a:sym typeface="宋体" pitchFamily="2" charset="-122"/>
              </a:rPr>
              <a:t>、属性组</a:t>
            </a:r>
            <a:r>
              <a:rPr lang="en-US" altLang="zh-CN" i="1" dirty="0" smtClean="0">
                <a:sym typeface="宋体" pitchFamily="2" charset="-122"/>
              </a:rPr>
              <a:t>Y</a:t>
            </a:r>
            <a:r>
              <a:rPr lang="zh-CN" altLang="en-US" dirty="0" smtClean="0">
                <a:sym typeface="宋体" pitchFamily="2" charset="-122"/>
              </a:rPr>
              <a:t>及非主属性</a:t>
            </a:r>
            <a:r>
              <a:rPr lang="en-US" altLang="zh-CN" i="1" dirty="0" smtClean="0">
                <a:sym typeface="宋体" pitchFamily="2" charset="-122"/>
              </a:rPr>
              <a:t>Z</a:t>
            </a:r>
            <a:r>
              <a:rPr lang="zh-CN" altLang="en-US" dirty="0" smtClean="0">
                <a:sym typeface="宋体" pitchFamily="2" charset="-122"/>
              </a:rPr>
              <a:t>（</a:t>
            </a:r>
            <a:r>
              <a:rPr lang="en-US" altLang="zh-CN" i="1" dirty="0" smtClean="0">
                <a:sym typeface="宋体" pitchFamily="2" charset="-122"/>
              </a:rPr>
              <a:t>Z</a:t>
            </a:r>
            <a:r>
              <a:rPr lang="en-US" altLang="zh-CN" dirty="0" smtClean="0">
                <a:sym typeface="宋体" pitchFamily="2" charset="-122"/>
              </a:rPr>
              <a:t> ⊇ </a:t>
            </a:r>
            <a:r>
              <a:rPr lang="en-US" altLang="zh-CN" i="1" dirty="0" smtClean="0">
                <a:sym typeface="宋体" pitchFamily="2" charset="-122"/>
              </a:rPr>
              <a:t>Y</a:t>
            </a:r>
            <a:r>
              <a:rPr lang="zh-CN" altLang="en-US" dirty="0" smtClean="0">
                <a:sym typeface="宋体" pitchFamily="2" charset="-122"/>
              </a:rPr>
              <a:t>）</a:t>
            </a:r>
            <a:r>
              <a:rPr lang="en-US" altLang="zh-CN" dirty="0" smtClean="0">
                <a:sym typeface="宋体" pitchFamily="2" charset="-122"/>
              </a:rPr>
              <a:t>, </a:t>
            </a:r>
            <a:r>
              <a:rPr lang="zh-CN" altLang="en-US" dirty="0" smtClean="0">
                <a:sym typeface="宋体" pitchFamily="2" charset="-122"/>
              </a:rPr>
              <a:t>使得</a:t>
            </a:r>
            <a:r>
              <a:rPr lang="en-US" altLang="zh-CN" i="1" dirty="0" smtClean="0">
                <a:sym typeface="宋体" pitchFamily="2" charset="-122"/>
              </a:rPr>
              <a:t>X</a:t>
            </a:r>
            <a:r>
              <a:rPr lang="en-US" altLang="zh-CN" dirty="0" smtClean="0">
                <a:sym typeface="宋体" pitchFamily="2" charset="-122"/>
              </a:rPr>
              <a:t>→</a:t>
            </a:r>
            <a:r>
              <a:rPr lang="en-US" altLang="zh-CN" i="1" dirty="0" smtClean="0">
                <a:sym typeface="宋体" pitchFamily="2" charset="-122"/>
              </a:rPr>
              <a:t>Y</a:t>
            </a:r>
            <a:r>
              <a:rPr lang="zh-CN" altLang="en-US" dirty="0" smtClean="0">
                <a:sym typeface="宋体" pitchFamily="2" charset="-122"/>
              </a:rPr>
              <a:t>，</a:t>
            </a:r>
            <a:r>
              <a:rPr lang="en-US" altLang="zh-CN" i="1" dirty="0" smtClean="0">
                <a:sym typeface="宋体" pitchFamily="2" charset="-122"/>
              </a:rPr>
              <a:t>Y</a:t>
            </a:r>
            <a:r>
              <a:rPr lang="en-US" altLang="zh-CN" dirty="0" smtClean="0">
                <a:sym typeface="宋体" pitchFamily="2" charset="-122"/>
              </a:rPr>
              <a:t>→</a:t>
            </a:r>
            <a:r>
              <a:rPr lang="en-US" altLang="zh-CN" i="1" dirty="0" smtClean="0">
                <a:sym typeface="宋体" pitchFamily="2" charset="-122"/>
              </a:rPr>
              <a:t>Z</a:t>
            </a:r>
            <a:r>
              <a:rPr lang="zh-CN" altLang="en-US" dirty="0" smtClean="0">
                <a:sym typeface="宋体" pitchFamily="2" charset="-122"/>
              </a:rPr>
              <a:t>成立，</a:t>
            </a:r>
            <a:r>
              <a:rPr lang="en-US" altLang="zh-CN" i="1" dirty="0" smtClean="0">
                <a:sym typeface="宋体" pitchFamily="2" charset="-122"/>
              </a:rPr>
              <a:t>Y</a:t>
            </a:r>
            <a:r>
              <a:rPr lang="en-US" altLang="zh-CN" dirty="0" smtClean="0">
                <a:sym typeface="宋体" pitchFamily="2" charset="-122"/>
              </a:rPr>
              <a:t> ↛ </a:t>
            </a:r>
            <a:r>
              <a:rPr lang="en-US" altLang="zh-CN" i="1" dirty="0" smtClean="0">
                <a:sym typeface="宋体" pitchFamily="2" charset="-122"/>
              </a:rPr>
              <a:t>X</a:t>
            </a:r>
            <a:r>
              <a:rPr lang="zh-CN" altLang="en-US" dirty="0" smtClean="0">
                <a:sym typeface="宋体" pitchFamily="2" charset="-122"/>
              </a:rPr>
              <a:t>不成立，则称</a:t>
            </a:r>
            <a:r>
              <a:rPr lang="en-US" altLang="zh-CN" i="1" dirty="0" smtClean="0">
                <a:sym typeface="宋体" pitchFamily="2" charset="-122"/>
              </a:rPr>
              <a:t>R</a:t>
            </a:r>
            <a:r>
              <a:rPr lang="en-US" altLang="zh-CN" dirty="0" smtClean="0">
                <a:sym typeface="宋体" pitchFamily="2" charset="-122"/>
              </a:rPr>
              <a:t>&lt;</a:t>
            </a:r>
            <a:r>
              <a:rPr lang="en-US" altLang="zh-CN" i="1" dirty="0" smtClean="0">
                <a:sym typeface="宋体" pitchFamily="2" charset="-122"/>
              </a:rPr>
              <a:t>U</a:t>
            </a:r>
            <a:r>
              <a:rPr lang="en-US" altLang="zh-CN" dirty="0" smtClean="0">
                <a:sym typeface="宋体" pitchFamily="2" charset="-122"/>
              </a:rPr>
              <a:t>,</a:t>
            </a:r>
            <a:r>
              <a:rPr lang="en-US" altLang="zh-CN" i="1" dirty="0" smtClean="0">
                <a:sym typeface="宋体" pitchFamily="2" charset="-122"/>
              </a:rPr>
              <a:t>F</a:t>
            </a:r>
            <a:r>
              <a:rPr lang="en-US" altLang="zh-CN" dirty="0" smtClean="0">
                <a:sym typeface="宋体" pitchFamily="2" charset="-122"/>
              </a:rPr>
              <a:t>&gt; ∈ 3NF</a:t>
            </a:r>
            <a:r>
              <a:rPr lang="zh-CN" altLang="en-US" dirty="0" smtClean="0">
                <a:sym typeface="宋体" pitchFamily="2" charset="-122"/>
              </a:rPr>
              <a:t>。</a:t>
            </a:r>
          </a:p>
          <a:p>
            <a:pPr marL="800100" lvl="1" indent="-342900" algn="l">
              <a:lnSpc>
                <a:spcPct val="125000"/>
              </a:lnSpc>
              <a:buFont typeface="Wingdings" pitchFamily="2" charset="2"/>
              <a:buChar char="n"/>
            </a:pPr>
            <a:r>
              <a:rPr lang="en-US" altLang="zh-CN" dirty="0" smtClean="0">
                <a:sym typeface="Calibri" pitchFamily="34" charset="0"/>
              </a:rPr>
              <a:t>SC</a:t>
            </a:r>
            <a:r>
              <a:rPr lang="zh-CN" altLang="en-US" dirty="0" smtClean="0">
                <a:sym typeface="Calibri" pitchFamily="34" charset="0"/>
              </a:rPr>
              <a:t>没有传递依赖，因此</a:t>
            </a:r>
            <a:r>
              <a:rPr lang="en-US" altLang="zh-CN" dirty="0" smtClean="0">
                <a:sym typeface="Calibri" pitchFamily="34" charset="0"/>
              </a:rPr>
              <a:t>SC ∈ 3NF</a:t>
            </a:r>
            <a:endParaRPr lang="zh-CN" altLang="en-US" dirty="0" smtClean="0">
              <a:sym typeface="Calibri" pitchFamily="34" charset="0"/>
            </a:endParaRPr>
          </a:p>
          <a:p>
            <a:pPr marL="800100" lvl="1" indent="-342900" algn="l">
              <a:lnSpc>
                <a:spcPct val="125000"/>
              </a:lnSpc>
              <a:buFont typeface="Wingdings" pitchFamily="2" charset="2"/>
              <a:buChar char="n"/>
            </a:pPr>
            <a:r>
              <a:rPr lang="en-US" altLang="zh-CN" dirty="0" smtClean="0">
                <a:sym typeface="Calibri" pitchFamily="34" charset="0"/>
              </a:rPr>
              <a:t>S-L</a:t>
            </a:r>
            <a:r>
              <a:rPr lang="zh-CN" altLang="en-US" dirty="0" smtClean="0">
                <a:sym typeface="Calibri" pitchFamily="34" charset="0"/>
              </a:rPr>
              <a:t>中</a:t>
            </a:r>
            <a:r>
              <a:rPr lang="en-US" altLang="zh-CN" dirty="0" err="1" smtClean="0">
                <a:sym typeface="Calibri" pitchFamily="34" charset="0"/>
              </a:rPr>
              <a:t>Sno</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err="1" smtClean="0">
                <a:sym typeface="Calibri" pitchFamily="34" charset="0"/>
              </a:rPr>
              <a:t>Sdept</a:t>
            </a:r>
            <a:r>
              <a:rPr lang="en-US" altLang="zh-CN" dirty="0" smtClean="0">
                <a:sym typeface="Calibri" pitchFamily="34" charset="0"/>
              </a:rPr>
              <a:t> </a:t>
            </a:r>
            <a:r>
              <a:rPr lang="en-US" altLang="zh-CN" dirty="0" smtClean="0">
                <a:sym typeface="宋体" pitchFamily="2" charset="-122"/>
              </a:rPr>
              <a:t>↛ </a:t>
            </a:r>
            <a:r>
              <a:rPr lang="en-US" altLang="zh-CN" dirty="0" err="1" smtClean="0">
                <a:sym typeface="宋体" pitchFamily="2" charset="-122"/>
              </a:rPr>
              <a:t>Sno</a:t>
            </a:r>
            <a:r>
              <a:rPr lang="en-US" altLang="zh-CN" dirty="0" smtClean="0">
                <a:sym typeface="Calibri" pitchFamily="34" charset="0"/>
              </a:rPr>
              <a:t>), </a:t>
            </a:r>
            <a:r>
              <a:rPr lang="en-US" altLang="zh-CN" dirty="0" err="1" smtClean="0">
                <a:sym typeface="Calibri" pitchFamily="34" charset="0"/>
              </a:rPr>
              <a:t>Sdept→Sloc</a:t>
            </a:r>
            <a:r>
              <a:rPr lang="zh-CN" altLang="en-US" dirty="0" smtClean="0">
                <a:sym typeface="Calibri" pitchFamily="34" charset="0"/>
              </a:rPr>
              <a:t>，可得</a:t>
            </a:r>
            <a:r>
              <a:rPr lang="en-US" altLang="zh-CN" dirty="0" err="1" smtClean="0">
                <a:sym typeface="Calibri" pitchFamily="34" charset="0"/>
              </a:rPr>
              <a:t>Sno</a:t>
            </a:r>
            <a:r>
              <a:rPr lang="en-US" altLang="zh-CN" dirty="0" smtClean="0">
                <a:sym typeface="Calibri" pitchFamily="34" charset="0"/>
              </a:rPr>
              <a:t>  →  </a:t>
            </a:r>
            <a:r>
              <a:rPr lang="en-US" altLang="zh-CN" dirty="0" err="1" smtClean="0">
                <a:sym typeface="Calibri" pitchFamily="34" charset="0"/>
              </a:rPr>
              <a:t>Sloc</a:t>
            </a:r>
            <a:r>
              <a:rPr lang="zh-CN" altLang="en-US" dirty="0" smtClean="0">
                <a:sym typeface="Calibri" pitchFamily="34" charset="0"/>
              </a:rPr>
              <a:t>。</a:t>
            </a:r>
            <a:endParaRPr lang="en-US" dirty="0" smtClean="0">
              <a:sym typeface="Calibri" pitchFamily="34" charset="0"/>
            </a:endParaRPr>
          </a:p>
          <a:p>
            <a:pPr marL="800100" lvl="1" indent="-342900" algn="l">
              <a:lnSpc>
                <a:spcPct val="125000"/>
              </a:lnSpc>
              <a:buFont typeface="Wingdings" pitchFamily="2" charset="2"/>
              <a:buChar char="n"/>
            </a:pPr>
            <a:r>
              <a:rPr lang="zh-CN" altLang="en-US" dirty="0" smtClean="0">
                <a:sym typeface="Calibri" pitchFamily="34" charset="0"/>
              </a:rPr>
              <a:t>解决的办法是将</a:t>
            </a:r>
            <a:r>
              <a:rPr lang="en-US" altLang="zh-CN" dirty="0" smtClean="0">
                <a:sym typeface="Calibri" pitchFamily="34" charset="0"/>
              </a:rPr>
              <a:t>S-L</a:t>
            </a:r>
            <a:r>
              <a:rPr lang="zh-CN" altLang="en-US" dirty="0" smtClean="0">
                <a:sym typeface="Calibri" pitchFamily="34" charset="0"/>
              </a:rPr>
              <a:t>分解成</a:t>
            </a:r>
          </a:p>
          <a:p>
            <a:pPr marL="1143000" lvl="2" indent="-228600" algn="l">
              <a:lnSpc>
                <a:spcPct val="125000"/>
              </a:lnSpc>
              <a:buSzPct val="87000"/>
              <a:buFont typeface="Wingdings" pitchFamily="2" charset="2"/>
              <a:buChar char="l"/>
            </a:pPr>
            <a:r>
              <a:rPr lang="en-US" altLang="zh-CN" dirty="0" smtClean="0">
                <a:sym typeface="Calibri" pitchFamily="34" charset="0"/>
              </a:rPr>
              <a:t>S-D(</a:t>
            </a:r>
            <a:r>
              <a:rPr lang="en-US" altLang="zh-CN" dirty="0" err="1" smtClean="0">
                <a:sym typeface="Calibri" pitchFamily="34" charset="0"/>
              </a:rPr>
              <a:t>Sno</a:t>
            </a:r>
            <a:r>
              <a:rPr lang="zh-CN" altLang="en-US" dirty="0" smtClean="0">
                <a:sym typeface="Calibri" pitchFamily="34" charset="0"/>
              </a:rPr>
              <a:t>,</a:t>
            </a:r>
            <a:r>
              <a:rPr lang="en-US" altLang="zh-CN" dirty="0" err="1" smtClean="0">
                <a:sym typeface="Calibri" pitchFamily="34" charset="0"/>
              </a:rPr>
              <a:t>Sdept</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sym typeface="Calibri" pitchFamily="34" charset="0"/>
            </a:endParaRPr>
          </a:p>
          <a:p>
            <a:pPr marL="1143000" lvl="2" indent="-228600" algn="l">
              <a:lnSpc>
                <a:spcPct val="125000"/>
              </a:lnSpc>
              <a:buSzPct val="87000"/>
              <a:buFont typeface="Wingdings" pitchFamily="2" charset="2"/>
              <a:buChar char="l"/>
            </a:pPr>
            <a:r>
              <a:rPr lang="en-US" altLang="zh-CN" dirty="0" smtClean="0">
                <a:sym typeface="Calibri" pitchFamily="34" charset="0"/>
              </a:rPr>
              <a:t>D-L(</a:t>
            </a:r>
            <a:r>
              <a:rPr lang="en-US" altLang="zh-CN" dirty="0" err="1" smtClean="0">
                <a:sym typeface="Calibri" pitchFamily="34" charset="0"/>
              </a:rPr>
              <a:t>Sdept</a:t>
            </a:r>
            <a:r>
              <a:rPr lang="zh-CN" altLang="en-US" dirty="0" smtClean="0">
                <a:sym typeface="Calibri" pitchFamily="34" charset="0"/>
              </a:rPr>
              <a:t>,</a:t>
            </a:r>
            <a:r>
              <a:rPr lang="en-US" altLang="zh-CN" dirty="0" err="1" smtClean="0">
                <a:sym typeface="Calibri" pitchFamily="34" charset="0"/>
              </a:rPr>
              <a:t>Sloc</a:t>
            </a:r>
            <a:r>
              <a:rPr lang="en-US" altLang="zh-CN" dirty="0" smtClean="0">
                <a:sym typeface="Calibri" pitchFamily="34" charset="0"/>
              </a:rPr>
              <a:t>)</a:t>
            </a:r>
            <a:r>
              <a:rPr lang="zh-CN" altLang="en-US" dirty="0" smtClean="0">
                <a:sym typeface="Calibri" pitchFamily="34" charset="0"/>
              </a:rPr>
              <a:t>∈ </a:t>
            </a:r>
            <a:r>
              <a:rPr lang="en-US" altLang="zh-CN" dirty="0" smtClean="0">
                <a:sym typeface="Calibri" pitchFamily="34" charset="0"/>
              </a:rPr>
              <a:t>3NF</a:t>
            </a:r>
            <a:endParaRPr lang="zh-CN" altLang="en-US" dirty="0" smtClean="0"/>
          </a:p>
        </p:txBody>
      </p:sp>
      <p:sp>
        <p:nvSpPr>
          <p:cNvPr id="50182" name="直接连接符 2"/>
          <p:cNvSpPr>
            <a:spLocks noChangeShapeType="1"/>
          </p:cNvSpPr>
          <p:nvPr/>
        </p:nvSpPr>
        <p:spPr bwMode="auto">
          <a:xfrm flipH="1">
            <a:off x="7019925" y="1628775"/>
            <a:ext cx="71438" cy="288925"/>
          </a:xfrm>
          <a:prstGeom prst="line">
            <a:avLst/>
          </a:prstGeom>
          <a:noFill/>
          <a:ln w="25400">
            <a:solidFill>
              <a:schemeClr val="tx1"/>
            </a:solidFill>
            <a:round/>
            <a:headEnd/>
            <a:tailEnd/>
          </a:ln>
        </p:spPr>
        <p:txBody>
          <a:bodyPr/>
          <a:lstStyle/>
          <a:p>
            <a:endParaRPr lang="zh-CN" altLang="en-US"/>
          </a:p>
        </p:txBody>
      </p:sp>
      <p:sp>
        <p:nvSpPr>
          <p:cNvPr id="50183" name="TextBox 6"/>
          <p:cNvSpPr>
            <a:spLocks noChangeArrowheads="1"/>
          </p:cNvSpPr>
          <p:nvPr/>
        </p:nvSpPr>
        <p:spPr bwMode="auto">
          <a:xfrm>
            <a:off x="2535238" y="4097338"/>
            <a:ext cx="596900" cy="339725"/>
          </a:xfrm>
          <a:prstGeom prst="rect">
            <a:avLst/>
          </a:prstGeom>
          <a:noFill/>
          <a:ln w="9525">
            <a:noFill/>
            <a:miter lim="800000"/>
            <a:headEnd/>
            <a:tailEnd/>
          </a:ln>
        </p:spPr>
        <p:txBody>
          <a:bodyPr wrap="none">
            <a:spAutoFit/>
          </a:bodyPr>
          <a:lstStyle/>
          <a:p>
            <a:r>
              <a:rPr lang="zh-CN" altLang="en-US" sz="1600" b="1">
                <a:solidFill>
                  <a:srgbClr val="000000"/>
                </a:solidFill>
                <a:sym typeface="Arial" pitchFamily="34" charset="0"/>
              </a:rPr>
              <a:t>传递</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51203"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6.2.6  BCNF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22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2228" name="Rectangle 2"/>
          <p:cNvSpPr>
            <a:spLocks noGrp="1" noChangeArrowheads="1"/>
          </p:cNvSpPr>
          <p:nvPr>
            <p:ph type="title" idx="4294967295"/>
          </p:nvPr>
        </p:nvSpPr>
        <p:spPr>
          <a:xfrm>
            <a:off x="385763" y="112713"/>
            <a:ext cx="8229600" cy="798512"/>
          </a:xfrm>
        </p:spPr>
        <p:txBody>
          <a:bodyPr/>
          <a:lstStyle/>
          <a:p>
            <a:r>
              <a:rPr lang="en-US" altLang="zh-CN" sz="3600" dirty="0" smtClean="0">
                <a:sym typeface="微软雅黑" pitchFamily="34" charset="-122"/>
              </a:rPr>
              <a:t> 6.2.6</a:t>
            </a:r>
            <a:r>
              <a:rPr lang="zh-CN" altLang="en-US" sz="3600" dirty="0" smtClean="0">
                <a:sym typeface="微软雅黑" pitchFamily="34" charset="-122"/>
              </a:rPr>
              <a:t> </a:t>
            </a:r>
            <a:r>
              <a:rPr lang="en-US" altLang="zh-CN" sz="3600" dirty="0" smtClean="0">
                <a:sym typeface="微软雅黑" pitchFamily="34" charset="-122"/>
              </a:rPr>
              <a:t> BCNF</a:t>
            </a:r>
            <a:endParaRPr lang="zh-CN" altLang="en-US" sz="3600" dirty="0" smtClean="0"/>
          </a:p>
        </p:txBody>
      </p:sp>
      <p:sp>
        <p:nvSpPr>
          <p:cNvPr id="52229" name="Rectangle 3"/>
          <p:cNvSpPr>
            <a:spLocks noGrp="1" noChangeArrowheads="1"/>
          </p:cNvSpPr>
          <p:nvPr>
            <p:ph idx="1"/>
          </p:nvPr>
        </p:nvSpPr>
        <p:spPr>
          <a:xfrm>
            <a:off x="457200" y="908050"/>
            <a:ext cx="8229600" cy="5426075"/>
          </a:xfrm>
        </p:spPr>
        <p:txBody>
          <a:bodyPr/>
          <a:lstStyle/>
          <a:p>
            <a:pPr marL="342900" indent="-342900" algn="l">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a:t>
            </a:r>
            <a:r>
              <a:rPr lang="en-US" altLang="zh-CN" dirty="0" smtClean="0">
                <a:sym typeface="Calibri" pitchFamily="34" charset="0"/>
              </a:rPr>
              <a:t>Boyce </a:t>
            </a:r>
            <a:r>
              <a:rPr lang="en-US" altLang="zh-CN" dirty="0" err="1" smtClean="0">
                <a:sym typeface="Calibri" pitchFamily="34" charset="0"/>
              </a:rPr>
              <a:t>Codd</a:t>
            </a:r>
            <a:r>
              <a:rPr lang="en-US" altLang="zh-CN" dirty="0" smtClean="0">
                <a:sym typeface="Calibri" pitchFamily="34" charset="0"/>
              </a:rPr>
              <a:t> Normal Form</a:t>
            </a:r>
            <a:r>
              <a:rPr lang="zh-CN" altLang="en-US" dirty="0" smtClean="0">
                <a:sym typeface="Calibri" pitchFamily="34" charset="0"/>
              </a:rPr>
              <a:t>）由</a:t>
            </a:r>
            <a:r>
              <a:rPr lang="en-US" altLang="zh-CN" dirty="0" smtClean="0">
                <a:sym typeface="Calibri" pitchFamily="34" charset="0"/>
              </a:rPr>
              <a:t>Boyce</a:t>
            </a:r>
            <a:r>
              <a:rPr lang="zh-CN" altLang="en-US" dirty="0" smtClean="0">
                <a:sym typeface="Calibri" pitchFamily="34" charset="0"/>
              </a:rPr>
              <a:t>和</a:t>
            </a:r>
            <a:r>
              <a:rPr lang="en-US" altLang="zh-CN" dirty="0" err="1" smtClean="0">
                <a:sym typeface="Calibri" pitchFamily="34" charset="0"/>
              </a:rPr>
              <a:t>Codd</a:t>
            </a:r>
            <a:r>
              <a:rPr lang="zh-CN" altLang="en-US" dirty="0" smtClean="0">
                <a:sym typeface="Calibri" pitchFamily="34" charset="0"/>
              </a:rPr>
              <a:t>提出，比</a:t>
            </a:r>
            <a:r>
              <a:rPr lang="en-US" altLang="zh-CN" dirty="0" smtClean="0">
                <a:sym typeface="Calibri" pitchFamily="34" charset="0"/>
              </a:rPr>
              <a:t>3NF</a:t>
            </a:r>
            <a:r>
              <a:rPr lang="zh-CN" altLang="en-US" dirty="0" smtClean="0">
                <a:sym typeface="Calibri" pitchFamily="34" charset="0"/>
              </a:rPr>
              <a:t>更进了一步。通常认为</a:t>
            </a:r>
            <a:r>
              <a:rPr lang="en-US" altLang="zh-CN" dirty="0" smtClean="0">
                <a:sym typeface="Calibri" pitchFamily="34" charset="0"/>
              </a:rPr>
              <a:t>BCNF</a:t>
            </a:r>
            <a:r>
              <a:rPr lang="zh-CN" altLang="en-US" dirty="0" smtClean="0">
                <a:sym typeface="Calibri" pitchFamily="34" charset="0"/>
              </a:rPr>
              <a:t>是修正的第三范式，有时也称为扩充的第三范式。</a:t>
            </a:r>
          </a:p>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6.8  </a:t>
            </a:r>
            <a:r>
              <a:rPr lang="zh-CN" altLang="en-US" dirty="0" smtClean="0">
                <a:sym typeface="Calibri" pitchFamily="34" charset="0"/>
              </a:rPr>
              <a:t>设关系模式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且</a:t>
            </a:r>
            <a:r>
              <a:rPr lang="en-US" altLang="zh-CN" i="1" dirty="0" smtClean="0">
                <a:sym typeface="Calibri" pitchFamily="34" charset="0"/>
              </a:rPr>
              <a:t>Y</a:t>
            </a:r>
            <a:r>
              <a:rPr lang="zh-CN" altLang="en-US" dirty="0" smtClean="0"/>
              <a:t> ⊆ </a:t>
            </a:r>
            <a:r>
              <a:rPr lang="en-US" altLang="zh-CN" i="1" dirty="0" smtClean="0"/>
              <a:t>X</a:t>
            </a:r>
            <a:r>
              <a:rPr lang="zh-CN" altLang="en-US" dirty="0" smtClean="0"/>
              <a:t>时</a:t>
            </a:r>
            <a:r>
              <a:rPr lang="en-US" altLang="zh-CN" i="1" dirty="0" smtClean="0"/>
              <a:t>X</a:t>
            </a:r>
            <a:r>
              <a:rPr lang="zh-CN" altLang="en-US" dirty="0" smtClean="0"/>
              <a:t>必含有码，则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&gt;∈BCNF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换言之，在关系模式</a:t>
            </a:r>
            <a:r>
              <a:rPr lang="en-US" altLang="zh-CN" dirty="0" smtClean="0">
                <a:sym typeface="Calibri" pitchFamily="34" charset="0"/>
              </a:rPr>
              <a:t>R&lt;U,F&gt;</a:t>
            </a:r>
            <a:r>
              <a:rPr lang="zh-CN" altLang="en-US" dirty="0" smtClean="0">
                <a:sym typeface="Calibri" pitchFamily="34" charset="0"/>
              </a:rPr>
              <a:t>中，如果每一个决定属性集都包含候选码，则</a:t>
            </a:r>
            <a:r>
              <a:rPr lang="en-US" altLang="zh-CN" dirty="0" smtClean="0">
                <a:sym typeface="Calibri" pitchFamily="34" charset="0"/>
              </a:rPr>
              <a:t>R∈BCNF</a:t>
            </a:r>
            <a:r>
              <a:rPr lang="zh-CN" altLang="en-US" dirty="0" smtClean="0">
                <a:sym typeface="Calibri" pitchFamily="34" charset="0"/>
              </a:rPr>
              <a:t>。</a:t>
            </a:r>
            <a:endParaRPr lang="zh-CN" altLang="en-US" dirty="0" smtClean="0"/>
          </a:p>
        </p:txBody>
      </p:sp>
      <p:sp>
        <p:nvSpPr>
          <p:cNvPr id="52230" name="直接连接符 5"/>
          <p:cNvSpPr>
            <a:spLocks noChangeShapeType="1"/>
          </p:cNvSpPr>
          <p:nvPr/>
        </p:nvSpPr>
        <p:spPr bwMode="auto">
          <a:xfrm flipH="1">
            <a:off x="1043608" y="3717032"/>
            <a:ext cx="71438" cy="288925"/>
          </a:xfrm>
          <a:prstGeom prst="line">
            <a:avLst/>
          </a:prstGeom>
          <a:noFill/>
          <a:ln w="25400">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72"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717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关系模式由五部分组成，是一个五元组：</a:t>
            </a:r>
            <a:br>
              <a:rPr lang="zh-CN" altLang="en-US" dirty="0" smtClean="0">
                <a:sym typeface="Calibri" pitchFamily="34" charset="0"/>
              </a:rPr>
            </a:br>
            <a:r>
              <a:rPr lang="zh-CN" altLang="en-US" dirty="0" smtClean="0">
                <a:sym typeface="Calibri" pitchFamily="34" charset="0"/>
              </a:rPr>
              <a:t>            </a:t>
            </a:r>
            <a:r>
              <a:rPr lang="en-US" altLang="zh-CN" dirty="0" smtClean="0">
                <a:sym typeface="Calibri" pitchFamily="34" charset="0"/>
              </a:rPr>
              <a:t>R(U, D, DOM, F)</a:t>
            </a:r>
            <a:endParaRPr lang="zh-CN" altLang="en-US"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关系名</a:t>
            </a:r>
            <a:r>
              <a:rPr lang="en-US" altLang="zh-CN" dirty="0" smtClean="0">
                <a:sym typeface="Calibri" pitchFamily="34" charset="0"/>
              </a:rPr>
              <a:t>R</a:t>
            </a:r>
            <a:r>
              <a:rPr lang="zh-CN" altLang="en-US" dirty="0" smtClean="0">
                <a:sym typeface="Calibri" pitchFamily="34" charset="0"/>
              </a:rPr>
              <a:t>是符号化的元组语义</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U</a:t>
            </a:r>
            <a:r>
              <a:rPr lang="zh-CN" altLang="en-US" dirty="0" smtClean="0">
                <a:sym typeface="Calibri" pitchFamily="34" charset="0"/>
              </a:rPr>
              <a:t>为一组属性</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中的属性所来自的域</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DOM</a:t>
            </a:r>
            <a:r>
              <a:rPr lang="zh-CN" altLang="en-US" dirty="0" smtClean="0">
                <a:sym typeface="Calibri" pitchFamily="34" charset="0"/>
              </a:rPr>
              <a:t>为属性到域的映射</a:t>
            </a:r>
            <a:endParaRPr lang="en-US" dirty="0" smtClean="0">
              <a:sym typeface="Calibri" pitchFamily="34" charset="0"/>
            </a:endParaRPr>
          </a:p>
          <a:p>
            <a:pPr marL="742950" lvl="1" indent="-285750" algn="l">
              <a:lnSpc>
                <a:spcPct val="150000"/>
              </a:lnSpc>
              <a:buFont typeface="Wingdings" pitchFamily="2" charset="2"/>
              <a:buChar char="n"/>
            </a:pPr>
            <a:r>
              <a:rPr lang="en-US" altLang="zh-CN" dirty="0" smtClean="0">
                <a:sym typeface="Calibri" pitchFamily="34" charset="0"/>
              </a:rPr>
              <a:t>F</a:t>
            </a:r>
            <a:r>
              <a:rPr lang="zh-CN" altLang="en-US" dirty="0" smtClean="0">
                <a:sym typeface="Calibri" pitchFamily="34" charset="0"/>
              </a:rPr>
              <a:t>为属性组</a:t>
            </a:r>
            <a:r>
              <a:rPr lang="en-US" altLang="zh-CN" dirty="0" smtClean="0">
                <a:sym typeface="Calibri" pitchFamily="34" charset="0"/>
              </a:rPr>
              <a:t>U</a:t>
            </a:r>
            <a:r>
              <a:rPr lang="zh-CN" altLang="en-US" dirty="0" smtClean="0">
                <a:sym typeface="Calibri" pitchFamily="34" charset="0"/>
              </a:rPr>
              <a:t>上的一组数据依赖</a:t>
            </a:r>
            <a:endParaRPr 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532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53252"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3253" name="Rectangle 3"/>
          <p:cNvSpPr>
            <a:spLocks noGrp="1" noChangeArrowheads="1"/>
          </p:cNvSpPr>
          <p:nvPr>
            <p:ph idx="1"/>
          </p:nvPr>
        </p:nvSpPr>
        <p:spPr>
          <a:xfrm>
            <a:off x="325438" y="1054100"/>
            <a:ext cx="8505825" cy="5616575"/>
          </a:xfrm>
        </p:spPr>
        <p:txBody>
          <a:bodyPr/>
          <a:lstStyle/>
          <a:p>
            <a:pPr marL="342900" indent="-342900" algn="just">
              <a:lnSpc>
                <a:spcPct val="120000"/>
              </a:lnSpc>
              <a:buFont typeface="Wingdings" pitchFamily="2" charset="2"/>
              <a:buChar char="v"/>
            </a:pPr>
            <a:r>
              <a:rPr lang="en-US" altLang="zh-CN" dirty="0" smtClean="0">
                <a:sym typeface="Calibri" pitchFamily="34" charset="0"/>
              </a:rPr>
              <a:t>BCNF</a:t>
            </a:r>
            <a:r>
              <a:rPr lang="zh-CN" altLang="en-US" dirty="0" smtClean="0">
                <a:sym typeface="Calibri" pitchFamily="34" charset="0"/>
              </a:rPr>
              <a:t>的关系模式所具有的性质</a:t>
            </a:r>
          </a:p>
          <a:p>
            <a:pPr marL="742950" lvl="1" indent="-285750" algn="just">
              <a:lnSpc>
                <a:spcPct val="120000"/>
              </a:lnSpc>
              <a:buFont typeface="Wingdings" pitchFamily="2" charset="2"/>
              <a:buChar char="n"/>
            </a:pPr>
            <a:r>
              <a:rPr lang="zh-CN" altLang="en-US" dirty="0" smtClean="0">
                <a:sym typeface="Calibri" pitchFamily="34" charset="0"/>
              </a:rPr>
              <a:t>所有非主属性都完全函数依赖于每个候选码</a:t>
            </a:r>
          </a:p>
          <a:p>
            <a:pPr marL="742950" lvl="1" indent="-285750" algn="just">
              <a:lnSpc>
                <a:spcPct val="120000"/>
              </a:lnSpc>
              <a:buFont typeface="Wingdings" pitchFamily="2" charset="2"/>
              <a:buChar char="n"/>
            </a:pPr>
            <a:r>
              <a:rPr lang="zh-CN" altLang="en-US" dirty="0" smtClean="0">
                <a:sym typeface="Calibri" pitchFamily="34" charset="0"/>
              </a:rPr>
              <a:t>所有主属性都完全函数依赖于每个不包含它的候选码</a:t>
            </a:r>
          </a:p>
          <a:p>
            <a:pPr marL="742950" lvl="1" indent="-285750" algn="just">
              <a:lnSpc>
                <a:spcPct val="120000"/>
              </a:lnSpc>
              <a:buFont typeface="Wingdings" pitchFamily="2" charset="2"/>
              <a:buChar char="n"/>
            </a:pPr>
            <a:r>
              <a:rPr lang="zh-CN" altLang="en-US" dirty="0" smtClean="0">
                <a:sym typeface="Calibri" pitchFamily="34" charset="0"/>
              </a:rPr>
              <a:t>没有任何属性完全函数依赖于非码的任何一组属性</a:t>
            </a:r>
          </a:p>
          <a:p>
            <a:pPr marL="342900" indent="-342900" algn="just">
              <a:lnSpc>
                <a:spcPct val="120000"/>
              </a:lnSpc>
              <a:buFont typeface="Wingdings" pitchFamily="2" charset="2"/>
              <a:buChar char="v"/>
            </a:pPr>
            <a:r>
              <a:rPr lang="zh-CN" altLang="en-US" dirty="0" smtClean="0">
                <a:sym typeface="Calibri" pitchFamily="34" charset="0"/>
              </a:rPr>
              <a:t>如果一个关系数据库中的所有关系模式都属于</a:t>
            </a:r>
            <a:r>
              <a:rPr lang="en-US" altLang="zh-CN" dirty="0" smtClean="0">
                <a:sym typeface="Calibri" pitchFamily="34" charset="0"/>
              </a:rPr>
              <a:t>BCNF</a:t>
            </a:r>
            <a:r>
              <a:rPr lang="zh-CN" altLang="en-US" dirty="0" smtClean="0">
                <a:sym typeface="Calibri" pitchFamily="34" charset="0"/>
              </a:rPr>
              <a:t>，那么在函数依赖范畴内，它已实现了模式的彻底分解，达到了最高的规范化程度，消除了插入异常和删除异常。</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noChangeArrowheads="1"/>
          </p:cNvSpPr>
          <p:nvPr>
            <p:ph idx="1"/>
          </p:nvPr>
        </p:nvSpPr>
        <p:spPr>
          <a:xfrm>
            <a:off x="457200" y="1098550"/>
            <a:ext cx="8229600" cy="5095875"/>
          </a:xfrm>
        </p:spPr>
        <p:txBody>
          <a:bodyPr/>
          <a:lstStyle/>
          <a:p>
            <a:pPr marL="342900" indent="-342900" algn="just">
              <a:lnSpc>
                <a:spcPct val="150000"/>
              </a:lnSpc>
              <a:buFont typeface="Wingdings" pitchFamily="2" charset="2"/>
              <a:buChar char="v"/>
            </a:pPr>
            <a:r>
              <a:rPr lang="zh-CN" altLang="en-US" dirty="0" smtClean="0"/>
              <a:t>[例6.</a:t>
            </a:r>
            <a:r>
              <a:rPr lang="en-US" altLang="zh-CN" dirty="0" smtClean="0"/>
              <a:t>5</a:t>
            </a:r>
            <a:r>
              <a:rPr lang="zh-CN" altLang="en-US" dirty="0" smtClean="0"/>
              <a:t>]考察关系模式</a:t>
            </a:r>
            <a:r>
              <a:rPr lang="en-US" altLang="zh-CN" dirty="0" smtClean="0"/>
              <a:t>C(</a:t>
            </a:r>
            <a:r>
              <a:rPr lang="en-US" altLang="zh-CN" dirty="0" err="1" smtClean="0"/>
              <a:t>Cno,Cname,Pcno</a:t>
            </a:r>
            <a:r>
              <a:rPr lang="en-US" altLang="zh-CN" dirty="0" smtClean="0"/>
              <a:t>)</a:t>
            </a:r>
          </a:p>
          <a:p>
            <a:pPr marL="800100" lvl="1" indent="-342900" algn="just">
              <a:lnSpc>
                <a:spcPct val="150000"/>
              </a:lnSpc>
              <a:buFont typeface="Wingdings" pitchFamily="2" charset="2"/>
              <a:buChar char="n"/>
            </a:pPr>
            <a:r>
              <a:rPr lang="zh-CN" altLang="en-US" dirty="0" smtClean="0"/>
              <a:t>它只有一个码</a:t>
            </a:r>
            <a:r>
              <a:rPr lang="en-US" altLang="zh-CN" dirty="0" err="1" smtClean="0"/>
              <a:t>Cno</a:t>
            </a:r>
            <a:r>
              <a:rPr lang="zh-CN" altLang="en-US" dirty="0" smtClean="0"/>
              <a:t>，没有任何属性对</a:t>
            </a:r>
            <a:r>
              <a:rPr lang="en-US" altLang="zh-CN" dirty="0" err="1" smtClean="0"/>
              <a:t>Cno</a:t>
            </a:r>
            <a:r>
              <a:rPr lang="zh-CN" altLang="en-US" dirty="0" smtClean="0"/>
              <a:t>部分依赖或传递依赖，所以</a:t>
            </a:r>
            <a:r>
              <a:rPr lang="en-US" altLang="zh-CN" dirty="0" smtClean="0"/>
              <a:t>C∈3NF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同时</a:t>
            </a:r>
            <a:r>
              <a:rPr lang="en-US" altLang="zh-CN" dirty="0" smtClean="0"/>
              <a:t>C</a:t>
            </a:r>
            <a:r>
              <a:rPr lang="zh-CN" altLang="en-US" dirty="0" smtClean="0"/>
              <a:t>中</a:t>
            </a:r>
            <a:r>
              <a:rPr lang="en-US" altLang="zh-CN" dirty="0" err="1" smtClean="0"/>
              <a:t>Cno</a:t>
            </a:r>
            <a:r>
              <a:rPr lang="zh-CN" altLang="en-US" dirty="0" smtClean="0"/>
              <a:t>是唯一的决定因素，所以</a:t>
            </a:r>
            <a:r>
              <a:rPr lang="en-US" altLang="zh-CN" dirty="0" smtClean="0"/>
              <a:t>C∈BCNF</a:t>
            </a:r>
            <a:r>
              <a:rPr lang="zh-CN" altLang="en-US" dirty="0" smtClean="0"/>
              <a:t>。</a:t>
            </a:r>
            <a:endParaRPr lang="en-US" altLang="zh-CN" dirty="0" smtClean="0"/>
          </a:p>
          <a:p>
            <a:pPr marL="800100" lvl="1" indent="-342900" algn="just">
              <a:lnSpc>
                <a:spcPct val="150000"/>
              </a:lnSpc>
              <a:buFont typeface="Wingdings" pitchFamily="2" charset="2"/>
              <a:buChar char="n"/>
            </a:pPr>
            <a:r>
              <a:rPr lang="zh-CN" altLang="en-US" dirty="0" smtClean="0"/>
              <a:t>对于关系模式</a:t>
            </a:r>
            <a:r>
              <a:rPr lang="en-US" altLang="zh-CN" dirty="0" smtClean="0"/>
              <a:t>SC(</a:t>
            </a:r>
            <a:r>
              <a:rPr lang="en-US" altLang="zh-CN" dirty="0" err="1" smtClean="0"/>
              <a:t>Sno,Cno,Grade</a:t>
            </a:r>
            <a:r>
              <a:rPr lang="en-US" altLang="zh-CN" dirty="0" smtClean="0"/>
              <a:t>)</a:t>
            </a:r>
            <a:r>
              <a:rPr lang="zh-CN" altLang="en-US" dirty="0" smtClean="0"/>
              <a:t>可作同样分析。</a:t>
            </a:r>
          </a:p>
          <a:p>
            <a:pPr marL="342900" indent="-342900" algn="just">
              <a:lnSpc>
                <a:spcPct val="150000"/>
              </a:lnSpc>
              <a:buFont typeface="Wingdings" pitchFamily="2" charset="2"/>
              <a:buChar char="v"/>
            </a:pPr>
            <a:endParaRPr lang="zh-CN" altLang="en-US" dirty="0" smtClean="0"/>
          </a:p>
          <a:p>
            <a:pPr marL="342900" indent="-342900" algn="just">
              <a:lnSpc>
                <a:spcPct val="150000"/>
              </a:lnSpc>
              <a:buFont typeface="Wingdings" pitchFamily="2" charset="2"/>
              <a:buChar char="v"/>
            </a:pPr>
            <a:endParaRPr lang="zh-CN" altLang="en-US" dirty="0" smtClean="0"/>
          </a:p>
        </p:txBody>
      </p:sp>
      <p:sp>
        <p:nvSpPr>
          <p:cNvPr id="54275"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457200" y="1154113"/>
            <a:ext cx="8229600" cy="5040313"/>
          </a:xfrm>
        </p:spPr>
        <p:txBody>
          <a:bodyPr/>
          <a:lstStyle/>
          <a:p>
            <a:pPr>
              <a:lnSpc>
                <a:spcPct val="150000"/>
              </a:lnSpc>
            </a:pPr>
            <a:r>
              <a:rPr lang="zh-CN" altLang="en-US" dirty="0" smtClean="0"/>
              <a:t>[例</a:t>
            </a:r>
            <a:r>
              <a:rPr lang="en-US" altLang="zh-CN" dirty="0" smtClean="0"/>
              <a:t>6</a:t>
            </a:r>
            <a:r>
              <a:rPr lang="zh-CN" altLang="en-US" dirty="0" smtClean="0"/>
              <a:t>.6] 关系模式</a:t>
            </a:r>
            <a:r>
              <a:rPr lang="en-US" altLang="zh-CN" dirty="0" smtClean="0"/>
              <a:t>S(</a:t>
            </a:r>
            <a:r>
              <a:rPr lang="en-US" altLang="zh-CN" dirty="0" err="1" smtClean="0"/>
              <a:t>Sno,Sname,Sdept,Sage</a:t>
            </a:r>
            <a:r>
              <a:rPr lang="en-US" altLang="zh-CN" dirty="0" smtClean="0"/>
              <a:t>)</a:t>
            </a:r>
            <a:r>
              <a:rPr lang="zh-CN" altLang="en-US" dirty="0" smtClean="0"/>
              <a:t>，</a:t>
            </a:r>
            <a:endParaRPr lang="en-US" altLang="zh-CN" dirty="0" smtClean="0"/>
          </a:p>
          <a:p>
            <a:pPr lvl="1">
              <a:lnSpc>
                <a:spcPct val="120000"/>
              </a:lnSpc>
            </a:pPr>
            <a:r>
              <a:rPr lang="zh-CN" altLang="en-US" dirty="0" smtClean="0"/>
              <a:t>假定</a:t>
            </a:r>
            <a:r>
              <a:rPr lang="en-US" altLang="zh-CN" dirty="0" err="1" smtClean="0"/>
              <a:t>Sname</a:t>
            </a:r>
            <a:r>
              <a:rPr lang="zh-CN" altLang="en-US" dirty="0" smtClean="0"/>
              <a:t>也具有唯一性，那么</a:t>
            </a:r>
            <a:r>
              <a:rPr lang="en-US" altLang="zh-CN" dirty="0" smtClean="0"/>
              <a:t>S</a:t>
            </a:r>
            <a:r>
              <a:rPr lang="zh-CN" altLang="en-US" dirty="0" smtClean="0"/>
              <a:t>就有两个码，这两个码都由单个属性组成，彼此不相交。</a:t>
            </a:r>
            <a:endParaRPr lang="en-US" altLang="zh-CN" dirty="0" smtClean="0"/>
          </a:p>
          <a:p>
            <a:pPr lvl="1">
              <a:lnSpc>
                <a:spcPct val="120000"/>
              </a:lnSpc>
            </a:pPr>
            <a:r>
              <a:rPr lang="zh-CN" altLang="en-US" dirty="0" smtClean="0"/>
              <a:t>其他属性不存在对码的传递依赖与部分依赖，所以</a:t>
            </a:r>
            <a:r>
              <a:rPr lang="en-US" altLang="zh-CN" dirty="0" smtClean="0"/>
              <a:t>S∈3NF</a:t>
            </a:r>
            <a:r>
              <a:rPr lang="zh-CN" altLang="en-US" dirty="0" smtClean="0"/>
              <a:t>。</a:t>
            </a:r>
            <a:endParaRPr lang="en-US" altLang="zh-CN" dirty="0" smtClean="0"/>
          </a:p>
          <a:p>
            <a:pPr lvl="1">
              <a:lnSpc>
                <a:spcPct val="120000"/>
              </a:lnSpc>
            </a:pPr>
            <a:r>
              <a:rPr lang="zh-CN" altLang="en-US" dirty="0" smtClean="0"/>
              <a:t>同时</a:t>
            </a:r>
            <a:r>
              <a:rPr lang="en-US" altLang="zh-CN" dirty="0" smtClean="0"/>
              <a:t>S</a:t>
            </a:r>
            <a:r>
              <a:rPr lang="zh-CN" altLang="en-US" dirty="0" smtClean="0"/>
              <a:t>中除</a:t>
            </a:r>
            <a:r>
              <a:rPr lang="en-US" altLang="zh-CN" dirty="0" err="1" smtClean="0"/>
              <a:t>Sno</a:t>
            </a:r>
            <a:r>
              <a:rPr lang="zh-CN" altLang="en-US" dirty="0" smtClean="0"/>
              <a:t>，</a:t>
            </a:r>
            <a:r>
              <a:rPr lang="en-US" altLang="zh-CN" dirty="0" err="1" smtClean="0"/>
              <a:t>Sname</a:t>
            </a:r>
            <a:r>
              <a:rPr lang="zh-CN" altLang="en-US" dirty="0" smtClean="0"/>
              <a:t>外没有其他决定因素，所以</a:t>
            </a:r>
            <a:r>
              <a:rPr lang="en-US" altLang="zh-CN" dirty="0" smtClean="0"/>
              <a:t>S</a:t>
            </a:r>
            <a:r>
              <a:rPr lang="zh-CN" altLang="en-US" dirty="0" smtClean="0"/>
              <a:t>也属于</a:t>
            </a:r>
            <a:r>
              <a:rPr lang="en-US" altLang="zh-CN" dirty="0" smtClean="0"/>
              <a:t>BCNF</a:t>
            </a:r>
            <a:r>
              <a:rPr lang="zh-CN" altLang="en-US" dirty="0" smtClean="0"/>
              <a:t>。</a:t>
            </a:r>
          </a:p>
        </p:txBody>
      </p:sp>
      <p:sp>
        <p:nvSpPr>
          <p:cNvPr id="55299" name="Rectangle 2"/>
          <p:cNvSpPr>
            <a:spLocks noGrp="1" noChangeArrowheads="1"/>
          </p:cNvSpPr>
          <p:nvPr/>
        </p:nvSpPr>
        <p:spPr bwMode="auto">
          <a:xfrm>
            <a:off x="584200" y="19050"/>
            <a:ext cx="8229600" cy="1135063"/>
          </a:xfrm>
          <a:prstGeom prst="rect">
            <a:avLst/>
          </a:prstGeom>
          <a:noFill/>
          <a:ln w="9525">
            <a:noFill/>
            <a:miter lim="800000"/>
            <a:headEnd/>
            <a:tailEnd/>
          </a:ln>
        </p:spPr>
        <p:txBody>
          <a:bodyPr anchor="ctr"/>
          <a:lstStyle/>
          <a:p>
            <a:pPr algn="ctr">
              <a:buFontTx/>
              <a:buNone/>
            </a:pPr>
            <a:r>
              <a:rPr lang="en-US" altLang="zh-CN" sz="3600" b="1" dirty="0" smtClean="0">
                <a:solidFill>
                  <a:schemeClr val="bg1"/>
                </a:solidFill>
                <a:sym typeface="微软雅黑" pitchFamily="34" charset="-122"/>
              </a:rPr>
              <a:t>BCNF</a:t>
            </a:r>
            <a:r>
              <a:rPr lang="zh-CN" altLang="en-US" sz="3600" b="1" dirty="0" smtClean="0">
                <a:solidFill>
                  <a:schemeClr val="bg1"/>
                </a:solidFill>
                <a:sym typeface="微软雅黑" pitchFamily="34" charset="-122"/>
              </a:rPr>
              <a:t>（</a:t>
            </a:r>
            <a:r>
              <a:rPr lang="zh-CN" altLang="en-US" sz="3600" b="1" dirty="0">
                <a:solidFill>
                  <a:schemeClr val="bg1"/>
                </a:solidFill>
                <a:sym typeface="微软雅黑" pitchFamily="34" charset="-122"/>
              </a:rPr>
              <a:t>续）</a:t>
            </a:r>
            <a:endParaRPr lang="zh-CN" altLang="en-US" sz="3600" b="1" dirty="0">
              <a:solidFill>
                <a:schemeClr val="bg1"/>
              </a:solidFill>
              <a:sym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noChangeArrowheads="1"/>
          </p:cNvSpPr>
          <p:nvPr>
            <p:ph idx="1"/>
          </p:nvPr>
        </p:nvSpPr>
        <p:spPr>
          <a:xfrm>
            <a:off x="457200" y="981075"/>
            <a:ext cx="8229600" cy="5400675"/>
          </a:xfrm>
        </p:spPr>
        <p:txBody>
          <a:bodyPr/>
          <a:lstStyle/>
          <a:p>
            <a:pPr algn="l">
              <a:lnSpc>
                <a:spcPct val="110000"/>
              </a:lnSpc>
              <a:spcBef>
                <a:spcPts val="0"/>
              </a:spcBef>
              <a:buFont typeface="Wingdings" pitchFamily="2" charset="2"/>
              <a:buChar char="v"/>
            </a:pPr>
            <a:r>
              <a:rPr lang="zh-CN" altLang="en-US" dirty="0" smtClean="0"/>
              <a:t>[例6.</a:t>
            </a:r>
            <a:r>
              <a:rPr lang="en-US" altLang="zh-CN" dirty="0" smtClean="0"/>
              <a:t>7</a:t>
            </a:r>
            <a:r>
              <a:rPr lang="zh-CN" altLang="en-US" dirty="0" smtClean="0"/>
              <a:t>] 关系模式</a:t>
            </a:r>
            <a:r>
              <a:rPr lang="en-US" altLang="zh-CN" dirty="0" smtClean="0"/>
              <a:t>SJP(S,J,P)</a:t>
            </a:r>
            <a:r>
              <a:rPr lang="zh-CN" altLang="en-US" dirty="0" smtClean="0"/>
              <a:t>中，</a:t>
            </a:r>
            <a:r>
              <a:rPr lang="en-US" altLang="zh-CN" dirty="0" smtClean="0"/>
              <a:t>S</a:t>
            </a:r>
            <a:r>
              <a:rPr lang="zh-CN" altLang="en-US" dirty="0" smtClean="0"/>
              <a:t>是学生，</a:t>
            </a:r>
            <a:r>
              <a:rPr lang="en-US" altLang="zh-CN" dirty="0" smtClean="0"/>
              <a:t>J</a:t>
            </a:r>
            <a:r>
              <a:rPr lang="zh-CN" altLang="en-US" dirty="0" smtClean="0"/>
              <a:t>表示 </a:t>
            </a:r>
            <a:endParaRPr lang="en-US" altLang="zh-CN" dirty="0" smtClean="0"/>
          </a:p>
          <a:p>
            <a:pPr algn="l">
              <a:lnSpc>
                <a:spcPct val="110000"/>
              </a:lnSpc>
              <a:spcBef>
                <a:spcPts val="0"/>
              </a:spcBef>
            </a:pPr>
            <a:r>
              <a:rPr lang="zh-CN" altLang="en-US" dirty="0" smtClean="0"/>
              <a:t>    课程，</a:t>
            </a:r>
            <a:r>
              <a:rPr lang="en-US" altLang="zh-CN" dirty="0" smtClean="0"/>
              <a:t>P</a:t>
            </a:r>
            <a:r>
              <a:rPr lang="zh-CN" altLang="en-US" dirty="0" smtClean="0"/>
              <a:t>表示名次。每一个学生选修每门课程的</a:t>
            </a:r>
            <a:endParaRPr lang="en-US" altLang="zh-CN" dirty="0" smtClean="0"/>
          </a:p>
          <a:p>
            <a:pPr algn="l">
              <a:lnSpc>
                <a:spcPct val="110000"/>
              </a:lnSpc>
              <a:spcBef>
                <a:spcPts val="0"/>
              </a:spcBef>
            </a:pPr>
            <a:r>
              <a:rPr lang="en-US" altLang="zh-CN" dirty="0" smtClean="0"/>
              <a:t>    </a:t>
            </a:r>
            <a:r>
              <a:rPr lang="zh-CN" altLang="en-US" dirty="0" smtClean="0"/>
              <a:t>成绩有一定的名次，每门课程中每一名次只有一</a:t>
            </a:r>
            <a:endParaRPr lang="en-US" altLang="zh-CN" dirty="0" smtClean="0"/>
          </a:p>
          <a:p>
            <a:pPr algn="l">
              <a:lnSpc>
                <a:spcPct val="110000"/>
              </a:lnSpc>
              <a:spcBef>
                <a:spcPts val="0"/>
              </a:spcBef>
            </a:pPr>
            <a:r>
              <a:rPr lang="en-US" altLang="zh-CN" dirty="0" smtClean="0"/>
              <a:t>    </a:t>
            </a:r>
            <a:r>
              <a:rPr lang="zh-CN" altLang="en-US" dirty="0" smtClean="0"/>
              <a:t>个学生（即没有并列名次）。</a:t>
            </a:r>
            <a:endParaRPr lang="en-US" altLang="zh-CN" dirty="0" smtClean="0"/>
          </a:p>
          <a:p>
            <a:pPr lvl="1" algn="l">
              <a:lnSpc>
                <a:spcPct val="110000"/>
              </a:lnSpc>
              <a:buFont typeface="Wingdings" pitchFamily="2" charset="2"/>
              <a:buChar char="n"/>
            </a:pPr>
            <a:r>
              <a:rPr lang="zh-CN" altLang="en-US" dirty="0" smtClean="0"/>
              <a:t>  由语义可得到函数依赖：</a:t>
            </a:r>
            <a:r>
              <a:rPr lang="en-US" altLang="zh-CN" dirty="0" smtClean="0"/>
              <a:t> (S,J)</a:t>
            </a:r>
            <a:r>
              <a:rPr lang="zh-CN" altLang="en-US" dirty="0" smtClean="0"/>
              <a:t>→</a:t>
            </a:r>
            <a:r>
              <a:rPr lang="en-US" altLang="zh-CN" dirty="0" smtClean="0"/>
              <a:t>P</a:t>
            </a:r>
            <a:r>
              <a:rPr lang="zh-CN" altLang="en-US" dirty="0" smtClean="0"/>
              <a:t>；</a:t>
            </a:r>
            <a:r>
              <a:rPr lang="en-US" altLang="zh-CN" dirty="0" smtClean="0"/>
              <a:t>(J,P)</a:t>
            </a:r>
            <a:r>
              <a:rPr lang="zh-CN" altLang="en-US" dirty="0" smtClean="0"/>
              <a:t>→</a:t>
            </a:r>
            <a:r>
              <a:rPr lang="en-US" altLang="zh-CN" dirty="0" smtClean="0"/>
              <a:t>S</a:t>
            </a:r>
          </a:p>
          <a:p>
            <a:pPr lvl="1" algn="l">
              <a:lnSpc>
                <a:spcPct val="110000"/>
              </a:lnSpc>
              <a:buFont typeface="Wingdings" pitchFamily="2" charset="2"/>
              <a:buChar char="n"/>
            </a:pPr>
            <a:r>
              <a:rPr lang="en-US" altLang="zh-CN" dirty="0" smtClean="0"/>
              <a:t>  (S,J)</a:t>
            </a:r>
            <a:r>
              <a:rPr lang="zh-CN" altLang="en-US" dirty="0" smtClean="0"/>
              <a:t>与</a:t>
            </a:r>
            <a:r>
              <a:rPr lang="en-US" altLang="zh-CN" dirty="0" smtClean="0"/>
              <a:t>(J,P)</a:t>
            </a:r>
            <a:r>
              <a:rPr lang="zh-CN" altLang="en-US" dirty="0" smtClean="0"/>
              <a:t>都可以作为候选码。</a:t>
            </a:r>
            <a:endParaRPr lang="en-US" altLang="zh-CN" dirty="0" smtClean="0"/>
          </a:p>
          <a:p>
            <a:pPr lvl="1" algn="l">
              <a:lnSpc>
                <a:spcPct val="110000"/>
              </a:lnSpc>
              <a:buFont typeface="Wingdings" pitchFamily="2" charset="2"/>
              <a:buChar char="n"/>
            </a:pPr>
            <a:r>
              <a:rPr lang="zh-CN" altLang="en-US" dirty="0" smtClean="0"/>
              <a:t>  关系模式中没有属性对码传递依赖或部分依赖，所以   </a:t>
            </a:r>
            <a:endParaRPr lang="en-US" altLang="zh-CN" dirty="0" smtClean="0"/>
          </a:p>
          <a:p>
            <a:pPr lvl="1" algn="l">
              <a:lnSpc>
                <a:spcPct val="110000"/>
              </a:lnSpc>
            </a:pPr>
            <a:r>
              <a:rPr lang="en-US" altLang="zh-CN" dirty="0" smtClean="0"/>
              <a:t>   SJP∈3NF</a:t>
            </a:r>
            <a:r>
              <a:rPr lang="zh-CN" altLang="en-US" dirty="0" smtClean="0"/>
              <a:t>。</a:t>
            </a:r>
            <a:endParaRPr lang="en-US" altLang="zh-CN" dirty="0" smtClean="0"/>
          </a:p>
          <a:p>
            <a:pPr lvl="1" algn="l">
              <a:lnSpc>
                <a:spcPct val="110000"/>
              </a:lnSpc>
              <a:buFont typeface="Wingdings" pitchFamily="2" charset="2"/>
              <a:buChar char="n"/>
            </a:pPr>
            <a:r>
              <a:rPr lang="zh-CN" altLang="en-US" dirty="0" smtClean="0"/>
              <a:t>  除</a:t>
            </a:r>
            <a:r>
              <a:rPr lang="en-US" altLang="zh-CN" dirty="0" smtClean="0"/>
              <a:t>(S,J)</a:t>
            </a:r>
            <a:r>
              <a:rPr lang="zh-CN" altLang="en-US" dirty="0" smtClean="0"/>
              <a:t>与</a:t>
            </a:r>
            <a:r>
              <a:rPr lang="en-US" altLang="zh-CN" dirty="0" smtClean="0"/>
              <a:t>(J,P)</a:t>
            </a:r>
            <a:r>
              <a:rPr lang="zh-CN" altLang="en-US" dirty="0" smtClean="0"/>
              <a:t>以外没有其他决定因素，所以</a:t>
            </a:r>
            <a:endParaRPr lang="en-US" altLang="zh-CN" dirty="0" smtClean="0"/>
          </a:p>
          <a:p>
            <a:pPr lvl="1" algn="l">
              <a:lnSpc>
                <a:spcPct val="110000"/>
              </a:lnSpc>
            </a:pPr>
            <a:r>
              <a:rPr lang="en-US" altLang="zh-CN" dirty="0" smtClean="0"/>
              <a:t>   SJP∈BCNF</a:t>
            </a:r>
            <a:r>
              <a:rPr lang="zh-CN" altLang="en-US" sz="2000" dirty="0" smtClean="0"/>
              <a:t>。</a:t>
            </a:r>
          </a:p>
          <a:p>
            <a:pPr algn="l">
              <a:buFont typeface="Wingdings" pitchFamily="2" charset="2"/>
              <a:buChar char="v"/>
            </a:pPr>
            <a:endParaRPr lang="zh-CN" altLang="en-US" sz="2400" dirty="0" smtClean="0"/>
          </a:p>
        </p:txBody>
      </p:sp>
      <p:sp>
        <p:nvSpPr>
          <p:cNvPr id="56323" name="Rectangle 2"/>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7347" name="内容占位符 2"/>
          <p:cNvSpPr>
            <a:spLocks noGrp="1" noChangeArrowheads="1"/>
          </p:cNvSpPr>
          <p:nvPr>
            <p:ph idx="1"/>
          </p:nvPr>
        </p:nvSpPr>
        <p:spPr>
          <a:xfrm>
            <a:off x="457200" y="980728"/>
            <a:ext cx="8229600" cy="5213697"/>
          </a:xfrm>
        </p:spPr>
        <p:txBody>
          <a:bodyPr/>
          <a:lstStyle/>
          <a:p>
            <a:pPr algn="l">
              <a:spcBef>
                <a:spcPts val="0"/>
              </a:spcBef>
              <a:buFont typeface="Wingdings" pitchFamily="2" charset="2"/>
              <a:buChar char="v"/>
            </a:pPr>
            <a:r>
              <a:rPr lang="zh-CN" altLang="en-US" dirty="0" smtClean="0"/>
              <a:t>[例6.</a:t>
            </a:r>
            <a:r>
              <a:rPr lang="en-US" altLang="zh-CN" dirty="0" smtClean="0"/>
              <a:t>8</a:t>
            </a:r>
            <a:r>
              <a:rPr lang="zh-CN" altLang="en-US" dirty="0" smtClean="0"/>
              <a:t>] 关系模式</a:t>
            </a:r>
            <a:r>
              <a:rPr lang="en-US" altLang="zh-CN" dirty="0" smtClean="0"/>
              <a:t>STJ(S,T,J)</a:t>
            </a:r>
            <a:r>
              <a:rPr lang="zh-CN" altLang="en-US" dirty="0" smtClean="0"/>
              <a:t>中，</a:t>
            </a:r>
            <a:r>
              <a:rPr lang="en-US" altLang="zh-CN" dirty="0" smtClean="0"/>
              <a:t>S</a:t>
            </a:r>
            <a:r>
              <a:rPr lang="zh-CN" altLang="en-US" dirty="0" smtClean="0"/>
              <a:t>表示学生，</a:t>
            </a:r>
            <a:r>
              <a:rPr lang="en-US" altLang="zh-CN" dirty="0" smtClean="0"/>
              <a:t>T</a:t>
            </a:r>
            <a:r>
              <a:rPr lang="zh-CN" altLang="en-US" dirty="0" smtClean="0"/>
              <a:t>表</a:t>
            </a:r>
            <a:endParaRPr lang="en-US" altLang="zh-CN" dirty="0" smtClean="0"/>
          </a:p>
          <a:p>
            <a:pPr algn="l">
              <a:spcBef>
                <a:spcPts val="0"/>
              </a:spcBef>
            </a:pPr>
            <a:r>
              <a:rPr lang="zh-CN" altLang="en-US" dirty="0" smtClean="0"/>
              <a:t>    示教师，</a:t>
            </a:r>
            <a:r>
              <a:rPr lang="en-US" altLang="zh-CN" dirty="0" smtClean="0"/>
              <a:t>J</a:t>
            </a:r>
            <a:r>
              <a:rPr lang="zh-CN" altLang="en-US" dirty="0" smtClean="0"/>
              <a:t>表示课程。每一教师只教一门课。每</a:t>
            </a:r>
            <a:endParaRPr lang="en-US" altLang="zh-CN" dirty="0" smtClean="0"/>
          </a:p>
          <a:p>
            <a:pPr algn="l">
              <a:spcBef>
                <a:spcPts val="0"/>
              </a:spcBef>
            </a:pPr>
            <a:r>
              <a:rPr lang="en-US" altLang="zh-CN" dirty="0" smtClean="0"/>
              <a:t>    </a:t>
            </a:r>
            <a:r>
              <a:rPr lang="zh-CN" altLang="en-US" dirty="0" smtClean="0"/>
              <a:t>门课有若干教师，某一学生选定某门课，就对应</a:t>
            </a:r>
            <a:endParaRPr lang="en-US" altLang="zh-CN" dirty="0" smtClean="0"/>
          </a:p>
          <a:p>
            <a:pPr algn="l">
              <a:spcBef>
                <a:spcPts val="0"/>
              </a:spcBef>
            </a:pPr>
            <a:r>
              <a:rPr lang="en-US" altLang="zh-CN" dirty="0" smtClean="0"/>
              <a:t>     </a:t>
            </a:r>
            <a:r>
              <a:rPr lang="zh-CN" altLang="en-US" dirty="0" smtClean="0"/>
              <a:t>一个固定的教师。</a:t>
            </a:r>
            <a:endParaRPr lang="en-US" altLang="zh-CN" dirty="0" smtClean="0"/>
          </a:p>
          <a:p>
            <a:pPr lvl="1" algn="l">
              <a:spcBef>
                <a:spcPts val="0"/>
              </a:spcBef>
              <a:buFont typeface="Wingdings" pitchFamily="2" charset="2"/>
              <a:buChar char="n"/>
            </a:pPr>
            <a:r>
              <a:rPr lang="zh-CN" altLang="en-US" dirty="0" smtClean="0"/>
              <a:t>  由语义可得到函数依赖：</a:t>
            </a:r>
            <a:r>
              <a:rPr lang="en-US" altLang="zh-CN" dirty="0" smtClean="0"/>
              <a:t>(S,J)→T</a:t>
            </a:r>
            <a:r>
              <a:rPr lang="zh-CN" altLang="en-US" dirty="0" smtClean="0"/>
              <a:t>；</a:t>
            </a:r>
            <a:r>
              <a:rPr lang="en-US" altLang="zh-CN" dirty="0" smtClean="0"/>
              <a:t>(S,T)→J</a:t>
            </a:r>
            <a:r>
              <a:rPr lang="zh-CN" altLang="en-US" dirty="0" smtClean="0"/>
              <a:t>；</a:t>
            </a:r>
            <a:r>
              <a:rPr lang="en-US" altLang="zh-CN" dirty="0" smtClean="0"/>
              <a:t>T→J</a:t>
            </a:r>
          </a:p>
          <a:p>
            <a:pPr lvl="1" algn="l">
              <a:spcBef>
                <a:spcPts val="0"/>
              </a:spcBef>
              <a:buFont typeface="Wingdings" pitchFamily="2" charset="2"/>
              <a:buChar char="n"/>
            </a:pPr>
            <a:r>
              <a:rPr lang="zh-CN" altLang="en-US" dirty="0" smtClean="0"/>
              <a:t>  因为没有任何非主属性对码传递依赖或部分依赖，</a:t>
            </a:r>
            <a:endParaRPr lang="en-US" altLang="zh-CN" dirty="0" smtClean="0"/>
          </a:p>
          <a:p>
            <a:pPr lvl="1" algn="l">
              <a:spcBef>
                <a:spcPts val="0"/>
              </a:spcBef>
            </a:pPr>
            <a:r>
              <a:rPr lang="en-US" altLang="zh-CN" dirty="0" smtClean="0"/>
              <a:t>     STJ ∈ 3NF</a:t>
            </a:r>
            <a:r>
              <a:rPr lang="zh-CN" altLang="en-US" dirty="0" smtClean="0"/>
              <a:t>。</a:t>
            </a:r>
            <a:endParaRPr lang="en-US" altLang="zh-CN" dirty="0" smtClean="0"/>
          </a:p>
          <a:p>
            <a:pPr lvl="1" algn="l">
              <a:spcBef>
                <a:spcPts val="0"/>
              </a:spcBef>
              <a:buFont typeface="Wingdings" pitchFamily="2" charset="2"/>
              <a:buChar char="n"/>
            </a:pPr>
            <a:r>
              <a:rPr lang="zh-CN" altLang="en-US" dirty="0" smtClean="0"/>
              <a:t>  因为</a:t>
            </a:r>
            <a:r>
              <a:rPr lang="en-US" altLang="zh-CN" dirty="0" smtClean="0"/>
              <a:t>T</a:t>
            </a:r>
            <a:r>
              <a:rPr lang="zh-CN" altLang="en-US" dirty="0" smtClean="0"/>
              <a:t>是决定因素，而</a:t>
            </a:r>
            <a:r>
              <a:rPr lang="en-US" altLang="zh-CN" dirty="0" smtClean="0"/>
              <a:t>T</a:t>
            </a:r>
            <a:r>
              <a:rPr lang="zh-CN" altLang="en-US" dirty="0" smtClean="0"/>
              <a:t>不包含码，所以</a:t>
            </a:r>
            <a:r>
              <a:rPr lang="en-US" altLang="zh-CN" dirty="0" smtClean="0"/>
              <a:t>STJ ∈ BCNF</a:t>
            </a:r>
          </a:p>
          <a:p>
            <a:pPr lvl="1" algn="l">
              <a:spcBef>
                <a:spcPts val="0"/>
              </a:spcBef>
            </a:pPr>
            <a:r>
              <a:rPr lang="en-US" altLang="zh-CN" dirty="0" smtClean="0"/>
              <a:t>     </a:t>
            </a:r>
            <a:r>
              <a:rPr lang="zh-CN" altLang="en-US" dirty="0" smtClean="0"/>
              <a:t>关系。</a:t>
            </a:r>
          </a:p>
          <a:p>
            <a:pPr algn="l">
              <a:buFont typeface="Wingdings" pitchFamily="2" charset="2"/>
              <a:buChar char="v"/>
            </a:pPr>
            <a:endParaRPr lang="zh-CN" altLang="en-US" dirty="0" smtClean="0"/>
          </a:p>
        </p:txBody>
      </p:sp>
      <p:pic>
        <p:nvPicPr>
          <p:cNvPr id="57348" name="图片 3" descr="66"/>
          <p:cNvPicPr>
            <a:picLocks noChangeArrowheads="1"/>
          </p:cNvPicPr>
          <p:nvPr/>
        </p:nvPicPr>
        <p:blipFill>
          <a:blip r:embed="rId2" cstate="print"/>
          <a:srcRect/>
          <a:stretch>
            <a:fillRect/>
          </a:stretch>
        </p:blipFill>
        <p:spPr bwMode="auto">
          <a:xfrm>
            <a:off x="2771800" y="4437112"/>
            <a:ext cx="3672408" cy="1541289"/>
          </a:xfrm>
          <a:prstGeom prst="rect">
            <a:avLst/>
          </a:prstGeom>
          <a:noFill/>
          <a:ln w="9525">
            <a:noFill/>
            <a:miter lim="800000"/>
            <a:headEnd/>
            <a:tailEnd/>
          </a:ln>
        </p:spPr>
      </p:pic>
      <p:sp>
        <p:nvSpPr>
          <p:cNvPr id="5" name="TextBox 4"/>
          <p:cNvSpPr txBox="1"/>
          <p:nvPr/>
        </p:nvSpPr>
        <p:spPr>
          <a:xfrm>
            <a:off x="3347864" y="6021288"/>
            <a:ext cx="2595582" cy="369332"/>
          </a:xfrm>
          <a:prstGeom prst="rect">
            <a:avLst/>
          </a:prstGeom>
          <a:noFill/>
        </p:spPr>
        <p:txBody>
          <a:bodyPr wrap="none" rtlCol="0">
            <a:spAutoFit/>
          </a:bodyPr>
          <a:lstStyle/>
          <a:p>
            <a:r>
              <a:rPr lang="zh-CN" altLang="en-US" b="1" dirty="0" smtClean="0"/>
              <a:t>图</a:t>
            </a:r>
            <a:r>
              <a:rPr lang="en-US" altLang="zh-CN" b="1" dirty="0" smtClean="0"/>
              <a:t>6.6 STJ</a:t>
            </a:r>
            <a:r>
              <a:rPr lang="zh-CN" altLang="en-US" b="1" dirty="0" smtClean="0"/>
              <a:t>中的函数依赖</a:t>
            </a:r>
            <a:endParaRPr lang="zh-CN" altLang="en-US" b="1" dirty="0"/>
          </a:p>
        </p:txBody>
      </p:sp>
      <p:cxnSp>
        <p:nvCxnSpPr>
          <p:cNvPr id="6" name="直接连接符 5"/>
          <p:cNvCxnSpPr/>
          <p:nvPr/>
        </p:nvCxnSpPr>
        <p:spPr bwMode="auto">
          <a:xfrm flipH="1">
            <a:off x="7452320" y="3861048"/>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noChangeArrowheads="1"/>
          </p:cNvSpPr>
          <p:nvPr>
            <p:ph type="title" idx="4294967295"/>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endParaRPr lang="zh-CN" altLang="en-US" sz="3600" dirty="0" smtClean="0"/>
          </a:p>
        </p:txBody>
      </p:sp>
      <p:sp>
        <p:nvSpPr>
          <p:cNvPr id="58371" name="内容占位符 2"/>
          <p:cNvSpPr>
            <a:spLocks noGrp="1" noChangeArrowheads="1"/>
          </p:cNvSpPr>
          <p:nvPr>
            <p:ph idx="1"/>
          </p:nvPr>
        </p:nvSpPr>
        <p:spPr>
          <a:xfrm>
            <a:off x="457200" y="1098550"/>
            <a:ext cx="8229600" cy="5095875"/>
          </a:xfrm>
        </p:spPr>
        <p:txBody>
          <a:bodyPr/>
          <a:lstStyle/>
          <a:p>
            <a:pPr marL="342900" indent="-342900" algn="l">
              <a:lnSpc>
                <a:spcPct val="120000"/>
              </a:lnSpc>
              <a:buFont typeface="Wingdings" pitchFamily="2" charset="2"/>
              <a:buChar char="v"/>
            </a:pPr>
            <a:r>
              <a:rPr lang="zh-CN" altLang="en-US" dirty="0" smtClean="0"/>
              <a:t>对于不是</a:t>
            </a:r>
            <a:r>
              <a:rPr lang="en-US" altLang="zh-CN" dirty="0" smtClean="0"/>
              <a:t>BCNF</a:t>
            </a:r>
            <a:r>
              <a:rPr lang="zh-CN" altLang="en-US" dirty="0" smtClean="0"/>
              <a:t>的关系模式，仍然存在不合适的地方。</a:t>
            </a:r>
            <a:endParaRPr lang="en-US" altLang="zh-CN" dirty="0" smtClean="0"/>
          </a:p>
          <a:p>
            <a:pPr marL="342900" indent="-342900" algn="l">
              <a:lnSpc>
                <a:spcPct val="120000"/>
              </a:lnSpc>
              <a:buFont typeface="Wingdings" pitchFamily="2" charset="2"/>
              <a:buChar char="v"/>
            </a:pPr>
            <a:r>
              <a:rPr lang="zh-CN" altLang="en-US" dirty="0" smtClean="0"/>
              <a:t>非</a:t>
            </a:r>
            <a:r>
              <a:rPr lang="en-US" altLang="zh-CN" dirty="0" smtClean="0"/>
              <a:t>BCNF</a:t>
            </a:r>
            <a:r>
              <a:rPr lang="zh-CN" altLang="en-US" dirty="0" smtClean="0"/>
              <a:t>的关系模式也可以通过分解成为</a:t>
            </a:r>
            <a:r>
              <a:rPr lang="en-US" altLang="zh-CN" dirty="0" smtClean="0"/>
              <a:t>BCNF</a:t>
            </a:r>
            <a:r>
              <a:rPr lang="zh-CN" altLang="en-US" dirty="0" smtClean="0"/>
              <a:t>。例如</a:t>
            </a:r>
            <a:r>
              <a:rPr lang="en-US" altLang="zh-CN" dirty="0" smtClean="0"/>
              <a:t>STJ</a:t>
            </a:r>
            <a:r>
              <a:rPr lang="zh-CN" altLang="en-US" dirty="0" smtClean="0"/>
              <a:t>可分解为</a:t>
            </a:r>
            <a:r>
              <a:rPr lang="en-US" altLang="zh-CN" dirty="0" smtClean="0"/>
              <a:t>ST(S,T)</a:t>
            </a:r>
            <a:r>
              <a:rPr lang="zh-CN" altLang="en-US" dirty="0" smtClean="0"/>
              <a:t>与</a:t>
            </a:r>
            <a:r>
              <a:rPr lang="en-US" altLang="zh-CN" dirty="0" smtClean="0"/>
              <a:t>TJ(T,J)</a:t>
            </a:r>
            <a:r>
              <a:rPr lang="zh-CN" altLang="en-US" dirty="0" smtClean="0"/>
              <a:t>，它们都是</a:t>
            </a:r>
            <a:r>
              <a:rPr lang="en-US" altLang="zh-CN" dirty="0" smtClean="0"/>
              <a:t>BCNF</a:t>
            </a:r>
            <a:r>
              <a:rPr lang="zh-CN" altLang="en-US" dirty="0" smtClean="0"/>
              <a:t>。</a:t>
            </a:r>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CN" sz="3600" dirty="0" smtClean="0">
                <a:sym typeface="微软雅黑" pitchFamily="34" charset="-122"/>
              </a:rPr>
              <a:t>BCNF</a:t>
            </a:r>
            <a:r>
              <a:rPr lang="zh-CN" altLang="en-US" sz="3600" dirty="0" smtClean="0">
                <a:sym typeface="微软雅黑" pitchFamily="34" charset="-122"/>
              </a:rPr>
              <a:t>（续）</a:t>
            </a:r>
          </a:p>
        </p:txBody>
      </p:sp>
      <p:sp>
        <p:nvSpPr>
          <p:cNvPr id="59395" name="Rectangle 3"/>
          <p:cNvSpPr>
            <a:spLocks noGrp="1" noChangeArrowheads="1"/>
          </p:cNvSpPr>
          <p:nvPr>
            <p:ph type="body" idx="1"/>
          </p:nvPr>
        </p:nvSpPr>
        <p:spPr>
          <a:xfrm>
            <a:off x="457200" y="1098550"/>
            <a:ext cx="8229600" cy="5095875"/>
          </a:xfrm>
        </p:spPr>
        <p:txBody>
          <a:bodyPr/>
          <a:lstStyle/>
          <a:p>
            <a:pPr>
              <a:lnSpc>
                <a:spcPct val="120000"/>
              </a:lnSpc>
            </a:pPr>
            <a:r>
              <a:rPr lang="en-US" altLang="zh-CN" dirty="0" smtClean="0"/>
              <a:t>3NF</a:t>
            </a:r>
            <a:r>
              <a:rPr lang="zh-CN" altLang="en-US" dirty="0" smtClean="0"/>
              <a:t>和</a:t>
            </a:r>
            <a:r>
              <a:rPr lang="en-US" altLang="zh-CN" dirty="0" smtClean="0"/>
              <a:t>BCNF</a:t>
            </a:r>
            <a:r>
              <a:rPr lang="zh-CN" altLang="en-US" dirty="0" smtClean="0"/>
              <a:t>是在函数依赖的条件下对模式分解所能达到的分离程度的测度。</a:t>
            </a:r>
            <a:endParaRPr lang="en-US" dirty="0" smtClean="0"/>
          </a:p>
          <a:p>
            <a:pPr lvl="1">
              <a:lnSpc>
                <a:spcPct val="120000"/>
              </a:lnSpc>
            </a:pPr>
            <a:r>
              <a:rPr lang="zh-CN" altLang="en-US" dirty="0" smtClean="0"/>
              <a:t>一个模式中的关系模式如果都属于</a:t>
            </a:r>
            <a:r>
              <a:rPr lang="en-US" altLang="zh-CN" dirty="0" smtClean="0"/>
              <a:t>BCNF</a:t>
            </a:r>
            <a:r>
              <a:rPr lang="zh-CN" altLang="en-US" dirty="0" smtClean="0"/>
              <a:t>，那么在函数依赖范畴内，它已实现了彻底的分离，已消除了插入和删除的异常。</a:t>
            </a:r>
            <a:endParaRPr lang="en-US" dirty="0" smtClean="0"/>
          </a:p>
          <a:p>
            <a:pPr lvl="1">
              <a:lnSpc>
                <a:spcPct val="120000"/>
              </a:lnSpc>
            </a:pPr>
            <a:r>
              <a:rPr lang="en-US" altLang="zh-CN" dirty="0" smtClean="0"/>
              <a:t>3NF</a:t>
            </a:r>
            <a:r>
              <a:rPr lang="zh-CN" altLang="en-US" dirty="0" smtClean="0"/>
              <a:t>的“不彻底”性表现在可能存在主属性对码的部分依赖和传递依赖。</a:t>
            </a:r>
          </a:p>
          <a:p>
            <a:pPr>
              <a:lnSpc>
                <a:spcPct val="150000"/>
              </a:lnSpc>
            </a:pP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noChangeArrowheads="1"/>
          </p:cNvSpPr>
          <p:nvPr>
            <p:ph type="title" idx="4294967295"/>
          </p:nvPr>
        </p:nvSpPr>
        <p:spPr/>
        <p:txBody>
          <a:bodyPr/>
          <a:lstStyle/>
          <a:p>
            <a:r>
              <a:rPr lang="en-US" altLang="zh-CN" smtClean="0">
                <a:sym typeface="微软雅黑" pitchFamily="34" charset="-122"/>
              </a:rPr>
              <a:t>6.2 </a:t>
            </a:r>
            <a:r>
              <a:rPr lang="zh-CN" altLang="en-US" smtClean="0">
                <a:sym typeface="微软雅黑" pitchFamily="34" charset="-122"/>
              </a:rPr>
              <a:t>规范化</a:t>
            </a:r>
            <a:endParaRPr lang="zh-CN" altLang="en-US" smtClean="0"/>
          </a:p>
        </p:txBody>
      </p:sp>
      <p:sp>
        <p:nvSpPr>
          <p:cNvPr id="60419"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6.2.7  </a:t>
            </a:r>
            <a:r>
              <a:rPr lang="zh-CN" altLang="en-US" dirty="0" smtClean="0">
                <a:solidFill>
                  <a:srgbClr val="00B050"/>
                </a:solidFill>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14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1444" name="Rectangle 2"/>
          <p:cNvSpPr>
            <a:spLocks noGrp="1" noChangeArrowheads="1"/>
          </p:cNvSpPr>
          <p:nvPr>
            <p:ph type="title" idx="4294967295"/>
          </p:nvPr>
        </p:nvSpPr>
        <p:spPr/>
        <p:txBody>
          <a:bodyPr/>
          <a:lstStyle/>
          <a:p>
            <a:r>
              <a:rPr lang="en-US" altLang="zh-CN" sz="3600" dirty="0" smtClean="0">
                <a:sym typeface="微软雅黑" pitchFamily="34" charset="-122"/>
              </a:rPr>
              <a:t>6.2.7 </a:t>
            </a:r>
            <a:r>
              <a:rPr lang="zh-CN" altLang="en-US" sz="3600" dirty="0" smtClean="0">
                <a:sym typeface="微软雅黑" pitchFamily="34" charset="-122"/>
              </a:rPr>
              <a:t>多值依赖</a:t>
            </a:r>
            <a:endParaRPr lang="zh-CN" altLang="en-US" sz="3600" dirty="0" smtClean="0"/>
          </a:p>
        </p:txBody>
      </p:sp>
      <p:sp>
        <p:nvSpPr>
          <p:cNvPr id="61445" name="Rectangle 3"/>
          <p:cNvSpPr>
            <a:spLocks noGrp="1" noChangeArrowheads="1"/>
          </p:cNvSpPr>
          <p:nvPr>
            <p:ph idx="1"/>
          </p:nvPr>
        </p:nvSpPr>
        <p:spPr>
          <a:xfrm>
            <a:off x="457200" y="1054100"/>
            <a:ext cx="8229600" cy="4854575"/>
          </a:xfrm>
        </p:spPr>
        <p:txBody>
          <a:bodyPr/>
          <a:lstStyle/>
          <a:p>
            <a:pPr marL="342900" indent="-342900" algn="l">
              <a:lnSpc>
                <a:spcPct val="120000"/>
              </a:lnSpc>
            </a:pPr>
            <a:r>
              <a:rPr lang="zh-CN" altLang="en-US" dirty="0" smtClean="0">
                <a:sym typeface="Calibri" pitchFamily="34" charset="0"/>
              </a:rPr>
              <a:t>例[6.9]设学校中某一门课程由多个教师讲授，他们</a:t>
            </a:r>
            <a:endParaRPr lang="en-US" altLang="zh-CN" dirty="0" smtClean="0">
              <a:sym typeface="Calibri" pitchFamily="34" charset="0"/>
            </a:endParaRPr>
          </a:p>
          <a:p>
            <a:pPr marL="342900" indent="-342900" algn="l">
              <a:lnSpc>
                <a:spcPct val="120000"/>
              </a:lnSpc>
            </a:pPr>
            <a:r>
              <a:rPr lang="zh-CN" altLang="en-US" dirty="0" smtClean="0">
                <a:sym typeface="Calibri" pitchFamily="34" charset="0"/>
              </a:rPr>
              <a:t>使用相同的一套参考书。</a:t>
            </a:r>
            <a:r>
              <a:rPr lang="zh-CN" altLang="en-US" dirty="0" smtClean="0"/>
              <a:t>每个教员可以讲授多门课</a:t>
            </a:r>
            <a:endParaRPr lang="en-US" altLang="zh-CN" dirty="0" smtClean="0"/>
          </a:p>
          <a:p>
            <a:pPr marL="342900" indent="-342900" algn="l">
              <a:lnSpc>
                <a:spcPct val="120000"/>
              </a:lnSpc>
            </a:pPr>
            <a:r>
              <a:rPr lang="zh-CN" altLang="en-US" dirty="0" smtClean="0"/>
              <a:t>程，每种参考书可以供多门课程使用</a:t>
            </a:r>
            <a:endParaRPr lang="zh-CN" altLang="en-US" sz="3200" dirty="0" smtClean="0">
              <a:sym typeface="Calibri" pitchFamily="34" charset="0"/>
            </a:endParaRPr>
          </a:p>
          <a:p>
            <a:pPr marL="742950" lvl="1" indent="-285750" algn="l">
              <a:lnSpc>
                <a:spcPct val="120000"/>
              </a:lnSpc>
            </a:pP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用关系模式</a:t>
            </a:r>
            <a:r>
              <a:rPr lang="en-US" altLang="zh-CN" dirty="0" smtClean="0">
                <a:sym typeface="Calibri" pitchFamily="34" charset="0"/>
              </a:rPr>
              <a:t>Teaching(C,T,B)</a:t>
            </a:r>
            <a:r>
              <a:rPr lang="zh-CN" altLang="en-US" dirty="0" smtClean="0">
                <a:sym typeface="Calibri" pitchFamily="34" charset="0"/>
              </a:rPr>
              <a:t>来表示课程</a:t>
            </a:r>
            <a:r>
              <a:rPr lang="en-US" altLang="zh-CN" dirty="0" smtClean="0">
                <a:sym typeface="Calibri" pitchFamily="34" charset="0"/>
              </a:rPr>
              <a:t>C</a:t>
            </a:r>
            <a:r>
              <a:rPr lang="zh-CN" altLang="en-US" dirty="0" smtClean="0">
                <a:sym typeface="Calibri" pitchFamily="34" charset="0"/>
              </a:rPr>
              <a:t>、教师</a:t>
            </a:r>
            <a:r>
              <a:rPr lang="en-US" altLang="zh-CN" dirty="0" smtClean="0">
                <a:sym typeface="Calibri" pitchFamily="34" charset="0"/>
              </a:rPr>
              <a:t>T</a:t>
            </a:r>
            <a:r>
              <a:rPr lang="zh-CN" altLang="en-US" dirty="0" smtClean="0">
                <a:sym typeface="Calibri" pitchFamily="34" charset="0"/>
              </a:rPr>
              <a:t>和参</a:t>
            </a:r>
            <a:endParaRPr lang="en-US" altLang="zh-CN" dirty="0" smtClean="0">
              <a:sym typeface="Calibri" pitchFamily="34" charset="0"/>
            </a:endParaRPr>
          </a:p>
          <a:p>
            <a:pPr marL="742950" lvl="1" indent="-285750" algn="l">
              <a:lnSpc>
                <a:spcPct val="120000"/>
              </a:lnSpc>
            </a:pPr>
            <a:r>
              <a:rPr lang="zh-CN" altLang="en-US" dirty="0" smtClean="0">
                <a:sym typeface="Calibri" pitchFamily="34" charset="0"/>
              </a:rPr>
              <a:t>考书</a:t>
            </a:r>
            <a:r>
              <a:rPr lang="en-US" altLang="zh-CN" dirty="0" smtClean="0">
                <a:sym typeface="Calibri" pitchFamily="34" charset="0"/>
              </a:rPr>
              <a:t>B</a:t>
            </a:r>
            <a:r>
              <a:rPr lang="zh-CN" altLang="en-US" dirty="0" smtClean="0">
                <a:sym typeface="Calibri" pitchFamily="34" charset="0"/>
              </a:rPr>
              <a:t>之间的关系。</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2467" name="Rectangle 2"/>
          <p:cNvSpPr>
            <a:spLocks noGrp="1" noChangeArrowheads="1"/>
          </p:cNvSpPr>
          <p:nvPr>
            <p:ph type="title" idx="4294967295"/>
          </p:nvPr>
        </p:nvSpPr>
        <p:spPr/>
        <p:txBody>
          <a:bodyPr/>
          <a:lstStyle/>
          <a:p>
            <a:r>
              <a:rPr lang="zh-CN" altLang="en-US" sz="3600" smtClean="0">
                <a:sym typeface="微软雅黑" pitchFamily="34" charset="-122"/>
              </a:rPr>
              <a:t>多值依赖（续）</a:t>
            </a:r>
            <a:endParaRPr lang="zh-CN" altLang="en-US" sz="3600" smtClean="0"/>
          </a:p>
        </p:txBody>
      </p:sp>
      <p:sp>
        <p:nvSpPr>
          <p:cNvPr id="62468" name="Rectangle 99"/>
          <p:cNvSpPr>
            <a:spLocks noChangeArrowheads="1"/>
          </p:cNvSpPr>
          <p:nvPr/>
        </p:nvSpPr>
        <p:spPr bwMode="auto">
          <a:xfrm>
            <a:off x="2281238" y="866775"/>
            <a:ext cx="5099662" cy="685800"/>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表</a:t>
            </a:r>
            <a:r>
              <a:rPr lang="en-US" altLang="zh-CN" b="1" dirty="0" smtClean="0">
                <a:solidFill>
                  <a:srgbClr val="000000"/>
                </a:solidFill>
                <a:latin typeface="Times New Roman" pitchFamily="18" charset="0"/>
                <a:sym typeface="Times New Roman" pitchFamily="18" charset="0"/>
              </a:rPr>
              <a:t>6.3 </a:t>
            </a:r>
            <a:r>
              <a:rPr lang="zh-CN" altLang="en-US" b="1" dirty="0" smtClean="0">
                <a:solidFill>
                  <a:srgbClr val="000000"/>
                </a:solidFill>
                <a:latin typeface="Times New Roman" pitchFamily="18" charset="0"/>
                <a:sym typeface="Times New Roman" pitchFamily="18" charset="0"/>
              </a:rPr>
              <a:t>非规范化关系示例</a:t>
            </a:r>
            <a:endParaRPr lang="en-US" altLang="zh-CN" b="1" dirty="0">
              <a:solidFill>
                <a:srgbClr val="000000"/>
              </a:solidFill>
              <a:latin typeface="Times New Roman" pitchFamily="18" charset="0"/>
              <a:ea typeface="黑体" pitchFamily="49" charset="-122"/>
              <a:sym typeface="Times New Roman" pitchFamily="18" charset="0"/>
            </a:endParaRPr>
          </a:p>
        </p:txBody>
      </p:sp>
      <p:grpSp>
        <p:nvGrpSpPr>
          <p:cNvPr id="62469" name="Group 5"/>
          <p:cNvGrpSpPr>
            <a:grpSpLocks/>
          </p:cNvGrpSpPr>
          <p:nvPr/>
        </p:nvGrpSpPr>
        <p:grpSpPr bwMode="auto">
          <a:xfrm>
            <a:off x="1381125" y="1409700"/>
            <a:ext cx="6460170" cy="4829175"/>
            <a:chOff x="0" y="0"/>
            <a:chExt cx="10173" cy="7605"/>
          </a:xfrm>
        </p:grpSpPr>
        <p:sp>
          <p:nvSpPr>
            <p:cNvPr id="62470" name="Text Box 52"/>
            <p:cNvSpPr>
              <a:spLocks noChangeArrowheads="1"/>
            </p:cNvSpPr>
            <p:nvPr/>
          </p:nvSpPr>
          <p:spPr bwMode="auto">
            <a:xfrm>
              <a:off x="4315" y="6810"/>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1" name="Text Box 50"/>
            <p:cNvSpPr>
              <a:spLocks noChangeArrowheads="1"/>
            </p:cNvSpPr>
            <p:nvPr/>
          </p:nvSpPr>
          <p:spPr bwMode="auto">
            <a:xfrm>
              <a:off x="868" y="6805"/>
              <a:ext cx="1155" cy="8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sp>
          <p:nvSpPr>
            <p:cNvPr id="62472" name="Text Box 51"/>
            <p:cNvSpPr>
              <a:spLocks noChangeArrowheads="1"/>
            </p:cNvSpPr>
            <p:nvPr/>
          </p:nvSpPr>
          <p:spPr bwMode="auto">
            <a:xfrm>
              <a:off x="7850" y="5862"/>
              <a:ext cx="960" cy="60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p:txBody>
        </p:sp>
        <p:grpSp>
          <p:nvGrpSpPr>
            <p:cNvPr id="62473" name="Group 8"/>
            <p:cNvGrpSpPr>
              <a:grpSpLocks/>
            </p:cNvGrpSpPr>
            <p:nvPr/>
          </p:nvGrpSpPr>
          <p:grpSpPr bwMode="auto">
            <a:xfrm>
              <a:off x="3893" y="1717"/>
              <a:ext cx="1305" cy="908"/>
              <a:chOff x="0" y="0"/>
              <a:chExt cx="644" cy="345"/>
            </a:xfrm>
          </p:grpSpPr>
          <p:sp>
            <p:nvSpPr>
              <p:cNvPr id="62509" name="AutoShape 55"/>
              <p:cNvSpPr>
                <a:spLocks/>
              </p:cNvSpPr>
              <p:nvPr/>
            </p:nvSpPr>
            <p:spPr bwMode="auto">
              <a:xfrm>
                <a:off x="0" y="8"/>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10" name="AutoShape 54"/>
              <p:cNvSpPr>
                <a:spLocks/>
              </p:cNvSpPr>
              <p:nvPr/>
            </p:nvSpPr>
            <p:spPr bwMode="auto">
              <a:xfrm rot="10800000">
                <a:off x="584"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4" name="Group 11"/>
            <p:cNvGrpSpPr>
              <a:grpSpLocks/>
            </p:cNvGrpSpPr>
            <p:nvPr/>
          </p:nvGrpSpPr>
          <p:grpSpPr bwMode="auto">
            <a:xfrm>
              <a:off x="3893" y="3667"/>
              <a:ext cx="1307" cy="885"/>
              <a:chOff x="0" y="0"/>
              <a:chExt cx="643" cy="337"/>
            </a:xfrm>
          </p:grpSpPr>
          <p:sp>
            <p:nvSpPr>
              <p:cNvPr id="62507" name="AutoShape 61"/>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8" name="AutoShape 60"/>
              <p:cNvSpPr>
                <a:spLocks/>
              </p:cNvSpPr>
              <p:nvPr/>
            </p:nvSpPr>
            <p:spPr bwMode="auto">
              <a:xfrm rot="10800000">
                <a:off x="58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5" name="Group 14"/>
            <p:cNvGrpSpPr>
              <a:grpSpLocks/>
            </p:cNvGrpSpPr>
            <p:nvPr/>
          </p:nvGrpSpPr>
          <p:grpSpPr bwMode="auto">
            <a:xfrm>
              <a:off x="3953" y="5412"/>
              <a:ext cx="1245" cy="938"/>
              <a:chOff x="0" y="0"/>
              <a:chExt cx="613" cy="337"/>
            </a:xfrm>
          </p:grpSpPr>
          <p:sp>
            <p:nvSpPr>
              <p:cNvPr id="62505" name="AutoShape 58"/>
              <p:cNvSpPr>
                <a:spLocks/>
              </p:cNvSpPr>
              <p:nvPr/>
            </p:nvSpPr>
            <p:spPr bwMode="auto">
              <a:xfrm>
                <a:off x="0"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6" name="AutoShape 57"/>
              <p:cNvSpPr>
                <a:spLocks/>
              </p:cNvSpPr>
              <p:nvPr/>
            </p:nvSpPr>
            <p:spPr bwMode="auto">
              <a:xfrm rot="10800000">
                <a:off x="553" y="0"/>
                <a:ext cx="60" cy="337"/>
              </a:xfrm>
              <a:prstGeom prst="leftBrace">
                <a:avLst>
                  <a:gd name="adj1" fmla="val 46806"/>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6" name="Group 17"/>
            <p:cNvGrpSpPr>
              <a:grpSpLocks noChangeAspect="1"/>
            </p:cNvGrpSpPr>
            <p:nvPr/>
          </p:nvGrpSpPr>
          <p:grpSpPr bwMode="auto">
            <a:xfrm>
              <a:off x="7295" y="1717"/>
              <a:ext cx="2153" cy="1320"/>
              <a:chOff x="0" y="0"/>
              <a:chExt cx="1007" cy="619"/>
            </a:xfrm>
          </p:grpSpPr>
          <p:sp>
            <p:nvSpPr>
              <p:cNvPr id="62503" name="AutoShape 70"/>
              <p:cNvSpPr>
                <a:spLocks noChangeAspect="1"/>
              </p:cNvSpPr>
              <p:nvPr/>
            </p:nvSpPr>
            <p:spPr bwMode="auto">
              <a:xfrm>
                <a:off x="0" y="2"/>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4" name="AutoShape 69"/>
              <p:cNvSpPr>
                <a:spLocks noChangeAspect="1"/>
              </p:cNvSpPr>
              <p:nvPr/>
            </p:nvSpPr>
            <p:spPr bwMode="auto">
              <a:xfrm rot="10800000">
                <a:off x="926"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7" name="Group 21"/>
            <p:cNvGrpSpPr>
              <a:grpSpLocks noChangeAspect="1"/>
            </p:cNvGrpSpPr>
            <p:nvPr/>
          </p:nvGrpSpPr>
          <p:grpSpPr bwMode="auto">
            <a:xfrm>
              <a:off x="7203" y="3781"/>
              <a:ext cx="2220" cy="1246"/>
              <a:chOff x="0" y="0"/>
              <a:chExt cx="2220" cy="1246"/>
            </a:xfrm>
          </p:grpSpPr>
          <p:sp>
            <p:nvSpPr>
              <p:cNvPr id="62501" name="AutoShape 67"/>
              <p:cNvSpPr>
                <a:spLocks noChangeAspect="1"/>
              </p:cNvSpPr>
              <p:nvPr/>
            </p:nvSpPr>
            <p:spPr bwMode="auto">
              <a:xfrm>
                <a:off x="0" y="4"/>
                <a:ext cx="222" cy="1242"/>
              </a:xfrm>
              <a:prstGeom prst="leftBrace">
                <a:avLst>
                  <a:gd name="adj1" fmla="val 46570"/>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2" name="AutoShape 66"/>
              <p:cNvSpPr>
                <a:spLocks noChangeAspect="1"/>
              </p:cNvSpPr>
              <p:nvPr/>
            </p:nvSpPr>
            <p:spPr bwMode="auto">
              <a:xfrm rot="10800000">
                <a:off x="1998" y="0"/>
                <a:ext cx="223" cy="1245"/>
              </a:xfrm>
              <a:prstGeom prst="leftBrace">
                <a:avLst>
                  <a:gd name="adj1" fmla="val 46344"/>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8" name="Group 23"/>
            <p:cNvGrpSpPr>
              <a:grpSpLocks noChangeAspect="1"/>
            </p:cNvGrpSpPr>
            <p:nvPr/>
          </p:nvGrpSpPr>
          <p:grpSpPr bwMode="auto">
            <a:xfrm>
              <a:off x="7313" y="5392"/>
              <a:ext cx="2072" cy="968"/>
              <a:chOff x="0" y="0"/>
              <a:chExt cx="876" cy="623"/>
            </a:xfrm>
          </p:grpSpPr>
          <p:sp>
            <p:nvSpPr>
              <p:cNvPr id="62499" name="AutoShape 64"/>
              <p:cNvSpPr>
                <a:spLocks noChangeAspect="1"/>
              </p:cNvSpPr>
              <p:nvPr/>
            </p:nvSpPr>
            <p:spPr bwMode="auto">
              <a:xfrm>
                <a:off x="0" y="6"/>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62500" name="AutoShape 63"/>
              <p:cNvSpPr>
                <a:spLocks noChangeAspect="1"/>
              </p:cNvSpPr>
              <p:nvPr/>
            </p:nvSpPr>
            <p:spPr bwMode="auto">
              <a:xfrm rot="10800000">
                <a:off x="795" y="0"/>
                <a:ext cx="81" cy="617"/>
              </a:xfrm>
              <a:prstGeom prst="leftBrace">
                <a:avLst>
                  <a:gd name="adj1" fmla="val 63407"/>
                  <a:gd name="adj2" fmla="val 50000"/>
                </a:avLst>
              </a:prstGeom>
              <a:noFill/>
              <a:ln w="6350">
                <a:solidFill>
                  <a:schemeClr val="tx1"/>
                </a:solidFill>
                <a:round/>
                <a:headEnd/>
                <a:tailEnd/>
              </a:ln>
            </p:spPr>
            <p:txBody>
              <a:bodyP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79" name="Group 27"/>
            <p:cNvGrpSpPr>
              <a:grpSpLocks/>
            </p:cNvGrpSpPr>
            <p:nvPr/>
          </p:nvGrpSpPr>
          <p:grpSpPr bwMode="auto">
            <a:xfrm>
              <a:off x="0" y="0"/>
              <a:ext cx="10173" cy="7380"/>
              <a:chOff x="0" y="0"/>
              <a:chExt cx="2272" cy="1713"/>
            </a:xfrm>
          </p:grpSpPr>
          <p:grpSp>
            <p:nvGrpSpPr>
              <p:cNvPr id="62481" name="Group 28"/>
              <p:cNvGrpSpPr>
                <a:grpSpLocks/>
              </p:cNvGrpSpPr>
              <p:nvPr/>
            </p:nvGrpSpPr>
            <p:grpSpPr bwMode="auto">
              <a:xfrm>
                <a:off x="0" y="0"/>
                <a:ext cx="596" cy="230"/>
                <a:chOff x="0" y="0"/>
                <a:chExt cx="596" cy="230"/>
              </a:xfrm>
            </p:grpSpPr>
            <p:sp>
              <p:nvSpPr>
                <p:cNvPr id="62497" name="Rectangle 71"/>
                <p:cNvSpPr>
                  <a:spLocks noChangeArrowheads="1"/>
                </p:cNvSpPr>
                <p:nvPr/>
              </p:nvSpPr>
              <p:spPr bwMode="auto">
                <a:xfrm>
                  <a:off x="0" y="0"/>
                  <a:ext cx="596"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课程 </a:t>
                  </a:r>
                  <a:r>
                    <a:rPr lang="en-US" altLang="zh-CN" sz="2400" b="1" dirty="0" smtClean="0">
                      <a:solidFill>
                        <a:srgbClr val="000000"/>
                      </a:solidFill>
                      <a:latin typeface="+mn-lt"/>
                      <a:sym typeface="宋体" pitchFamily="2" charset="-122"/>
                    </a:rPr>
                    <a:t>C</a:t>
                  </a:r>
                  <a:endParaRPr lang="en-US" altLang="zh-CN" sz="2400" b="1" dirty="0">
                    <a:solidFill>
                      <a:srgbClr val="000000"/>
                    </a:solidFill>
                    <a:latin typeface="+mn-lt"/>
                    <a:sym typeface="宋体" pitchFamily="2" charset="-122"/>
                  </a:endParaRPr>
                </a:p>
              </p:txBody>
            </p:sp>
            <p:sp>
              <p:nvSpPr>
                <p:cNvPr id="62498" name="Rectangle 81"/>
                <p:cNvSpPr>
                  <a:spLocks noChangeArrowheads="1"/>
                </p:cNvSpPr>
                <p:nvPr/>
              </p:nvSpPr>
              <p:spPr bwMode="auto">
                <a:xfrm>
                  <a:off x="0" y="0"/>
                  <a:ext cx="596"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2" name="Group 31"/>
              <p:cNvGrpSpPr>
                <a:grpSpLocks/>
              </p:cNvGrpSpPr>
              <p:nvPr/>
            </p:nvGrpSpPr>
            <p:grpSpPr bwMode="auto">
              <a:xfrm>
                <a:off x="596" y="0"/>
                <a:ext cx="822" cy="230"/>
                <a:chOff x="0" y="0"/>
                <a:chExt cx="822" cy="230"/>
              </a:xfrm>
            </p:grpSpPr>
            <p:sp>
              <p:nvSpPr>
                <p:cNvPr id="62495" name="Rectangle 72"/>
                <p:cNvSpPr>
                  <a:spLocks noChangeArrowheads="1"/>
                </p:cNvSpPr>
                <p:nvPr/>
              </p:nvSpPr>
              <p:spPr bwMode="auto">
                <a:xfrm>
                  <a:off x="0" y="0"/>
                  <a:ext cx="822"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教员 </a:t>
                  </a:r>
                  <a:r>
                    <a:rPr lang="en-US" altLang="zh-CN" sz="2400" b="1" dirty="0" smtClean="0">
                      <a:solidFill>
                        <a:srgbClr val="000000"/>
                      </a:solidFill>
                      <a:latin typeface="+mn-lt"/>
                      <a:sym typeface="宋体" pitchFamily="2" charset="-122"/>
                    </a:rPr>
                    <a:t>T</a:t>
                  </a:r>
                  <a:endParaRPr lang="en-US" altLang="zh-CN" sz="2400" b="1" dirty="0">
                    <a:solidFill>
                      <a:srgbClr val="000000"/>
                    </a:solidFill>
                    <a:latin typeface="+mn-lt"/>
                    <a:sym typeface="宋体" pitchFamily="2" charset="-122"/>
                  </a:endParaRPr>
                </a:p>
              </p:txBody>
            </p:sp>
            <p:sp>
              <p:nvSpPr>
                <p:cNvPr id="62496" name="Rectangle 83"/>
                <p:cNvSpPr>
                  <a:spLocks noChangeArrowheads="1"/>
                </p:cNvSpPr>
                <p:nvPr/>
              </p:nvSpPr>
              <p:spPr bwMode="auto">
                <a:xfrm>
                  <a:off x="0" y="0"/>
                  <a:ext cx="822"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3" name="Group 34"/>
              <p:cNvGrpSpPr>
                <a:grpSpLocks/>
              </p:cNvGrpSpPr>
              <p:nvPr/>
            </p:nvGrpSpPr>
            <p:grpSpPr bwMode="auto">
              <a:xfrm>
                <a:off x="1418" y="0"/>
                <a:ext cx="854" cy="230"/>
                <a:chOff x="0" y="0"/>
                <a:chExt cx="854" cy="230"/>
              </a:xfrm>
            </p:grpSpPr>
            <p:sp>
              <p:nvSpPr>
                <p:cNvPr id="62493" name="Rectangle 73"/>
                <p:cNvSpPr>
                  <a:spLocks noChangeArrowheads="1"/>
                </p:cNvSpPr>
                <p:nvPr/>
              </p:nvSpPr>
              <p:spPr bwMode="auto">
                <a:xfrm>
                  <a:off x="0" y="0"/>
                  <a:ext cx="854" cy="230"/>
                </a:xfrm>
                <a:prstGeom prst="rect">
                  <a:avLst/>
                </a:prstGeom>
                <a:noFill/>
                <a:ln w="9525">
                  <a:no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solidFill>
                        <a:srgbClr val="000000"/>
                      </a:solidFill>
                      <a:latin typeface="宋体" pitchFamily="2" charset="-122"/>
                      <a:sym typeface="宋体" pitchFamily="2" charset="-122"/>
                    </a:rPr>
                    <a:t>参考书 </a:t>
                  </a:r>
                  <a:r>
                    <a:rPr lang="en-US" altLang="zh-CN" sz="2400" b="1" dirty="0">
                      <a:solidFill>
                        <a:srgbClr val="000000"/>
                      </a:solidFill>
                      <a:latin typeface="+mn-lt"/>
                      <a:sym typeface="宋体" pitchFamily="2" charset="-122"/>
                    </a:rPr>
                    <a:t>B</a:t>
                  </a:r>
                </a:p>
              </p:txBody>
            </p:sp>
            <p:sp>
              <p:nvSpPr>
                <p:cNvPr id="62494" name="Rectangle 85"/>
                <p:cNvSpPr>
                  <a:spLocks noChangeArrowheads="1"/>
                </p:cNvSpPr>
                <p:nvPr/>
              </p:nvSpPr>
              <p:spPr bwMode="auto">
                <a:xfrm>
                  <a:off x="0" y="0"/>
                  <a:ext cx="854" cy="230"/>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4" name="Group 37"/>
              <p:cNvGrpSpPr>
                <a:grpSpLocks/>
              </p:cNvGrpSpPr>
              <p:nvPr/>
            </p:nvGrpSpPr>
            <p:grpSpPr bwMode="auto">
              <a:xfrm>
                <a:off x="0" y="230"/>
                <a:ext cx="596" cy="1483"/>
                <a:chOff x="0" y="0"/>
                <a:chExt cx="596" cy="1483"/>
              </a:xfrm>
            </p:grpSpPr>
            <p:sp>
              <p:nvSpPr>
                <p:cNvPr id="62491" name="Rectangle 74"/>
                <p:cNvSpPr>
                  <a:spLocks noChangeArrowheads="1"/>
                </p:cNvSpPr>
                <p:nvPr/>
              </p:nvSpPr>
              <p:spPr bwMode="auto">
                <a:xfrm>
                  <a:off x="43" y="125"/>
                  <a:ext cx="510" cy="1255"/>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en-US" altLang="zh-CN" sz="700" b="1" dirty="0">
                      <a:solidFill>
                        <a:srgbClr val="000000"/>
                      </a:solidFill>
                      <a:sym typeface="Arial" pitchFamily="34" charset="0"/>
                    </a:rPr>
                    <a:t> </a:t>
                  </a:r>
                  <a:endParaRPr lang="en-US" altLang="zh-CN"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物理</a:t>
                  </a: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数学</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  </a:t>
                  </a:r>
                  <a:endParaRPr lang="en-US" altLang="zh-CN"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sz="2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计算数学</a:t>
                  </a:r>
                  <a:endParaRPr lang="zh-CN" altLang="en-US" sz="6000" b="1" dirty="0">
                    <a:solidFill>
                      <a:srgbClr val="000000"/>
                    </a:solidFill>
                    <a:latin typeface="Times New Roman" pitchFamily="18" charset="0"/>
                    <a:sym typeface="Times New Roman" pitchFamily="18" charset="0"/>
                  </a:endParaRPr>
                </a:p>
              </p:txBody>
            </p:sp>
            <p:sp>
              <p:nvSpPr>
                <p:cNvPr id="62492" name="Rectangle 87"/>
                <p:cNvSpPr>
                  <a:spLocks noChangeArrowheads="1"/>
                </p:cNvSpPr>
                <p:nvPr/>
              </p:nvSpPr>
              <p:spPr bwMode="auto">
                <a:xfrm>
                  <a:off x="0" y="0"/>
                  <a:ext cx="596"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5" name="Group 40"/>
              <p:cNvGrpSpPr>
                <a:grpSpLocks/>
              </p:cNvGrpSpPr>
              <p:nvPr/>
            </p:nvGrpSpPr>
            <p:grpSpPr bwMode="auto">
              <a:xfrm>
                <a:off x="596" y="230"/>
                <a:ext cx="822" cy="1483"/>
                <a:chOff x="0" y="0"/>
                <a:chExt cx="822" cy="1483"/>
              </a:xfrm>
            </p:grpSpPr>
            <p:sp>
              <p:nvSpPr>
                <p:cNvPr id="62489" name="Rectangle 79"/>
                <p:cNvSpPr>
                  <a:spLocks noChangeArrowheads="1"/>
                </p:cNvSpPr>
                <p:nvPr/>
              </p:nvSpPr>
              <p:spPr bwMode="auto">
                <a:xfrm>
                  <a:off x="43" y="125"/>
                  <a:ext cx="736" cy="1358"/>
                </a:xfrm>
                <a:prstGeom prst="rect">
                  <a:avLst/>
                </a:prstGeom>
                <a:noFill/>
                <a:ln w="9525">
                  <a:noFill/>
                  <a:miter lim="800000"/>
                  <a:headEnd/>
                  <a:tailEnd/>
                </a:ln>
              </p:spPr>
              <p:txBody>
                <a:bodyPr lIns="90000" tIns="46800" rIns="90000" bIns="46800"/>
                <a:lstStyle/>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王 军</a:t>
                  </a:r>
                  <a:endParaRPr lang="zh-CN" altLang="en-US" sz="32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李 勇</a:t>
                  </a: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buClr>
                      <a:schemeClr val="accent1"/>
                    </a:buClr>
                    <a:buSzPct val="90000"/>
                    <a:buFont typeface="Monotype Sorts" pitchFamily="2" charset="2"/>
                    <a:buNone/>
                  </a:pPr>
                  <a:r>
                    <a:rPr lang="zh-CN" altLang="en-US" sz="2000" b="1" dirty="0">
                      <a:solidFill>
                        <a:srgbClr val="000000"/>
                      </a:solidFill>
                      <a:latin typeface="Times New Roman" pitchFamily="18" charset="0"/>
                      <a:sym typeface="Times New Roman" pitchFamily="18" charset="0"/>
                    </a:rPr>
                    <a:t>张 平</a:t>
                  </a:r>
                  <a:r>
                    <a:rPr lang="zh-CN" altLang="en-US" sz="2000" dirty="0">
                      <a:solidFill>
                        <a:srgbClr val="000000"/>
                      </a:solidFill>
                      <a:latin typeface="Times New Roman" pitchFamily="18" charset="0"/>
                      <a:sym typeface="Times New Roman" pitchFamily="18" charset="0"/>
                    </a:rPr>
                    <a:t/>
                  </a:r>
                  <a:br>
                    <a:rPr lang="zh-CN" altLang="en-US" sz="2000" dirty="0">
                      <a:solidFill>
                        <a:srgbClr val="000000"/>
                      </a:solidFill>
                      <a:latin typeface="Times New Roman" pitchFamily="18" charset="0"/>
                      <a:sym typeface="Times New Roman" pitchFamily="18" charset="0"/>
                    </a:rPr>
                  </a:br>
                  <a:r>
                    <a:rPr lang="zh-CN" altLang="en-US" sz="2000" b="1" dirty="0">
                      <a:solidFill>
                        <a:srgbClr val="000000"/>
                      </a:solidFill>
                      <a:latin typeface="Times New Roman" pitchFamily="18" charset="0"/>
                      <a:sym typeface="Times New Roman" pitchFamily="18" charset="0"/>
                    </a:rPr>
                    <a:t>周 峰</a:t>
                  </a:r>
                  <a:endParaRPr lang="zh-CN" altLang="en-US" sz="2000" dirty="0">
                    <a:solidFill>
                      <a:srgbClr val="000000"/>
                    </a:solidFill>
                    <a:latin typeface="Times New Roman" pitchFamily="18" charset="0"/>
                    <a:sym typeface="Times New Roman" pitchFamily="18" charset="0"/>
                  </a:endParaRPr>
                </a:p>
              </p:txBody>
            </p:sp>
            <p:sp>
              <p:nvSpPr>
                <p:cNvPr id="62490" name="Rectangle 89"/>
                <p:cNvSpPr>
                  <a:spLocks noChangeArrowheads="1"/>
                </p:cNvSpPr>
                <p:nvPr/>
              </p:nvSpPr>
              <p:spPr bwMode="auto">
                <a:xfrm>
                  <a:off x="0" y="0"/>
                  <a:ext cx="822"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nvGrpSpPr>
              <p:cNvPr id="62486" name="Group 43"/>
              <p:cNvGrpSpPr>
                <a:grpSpLocks/>
              </p:cNvGrpSpPr>
              <p:nvPr/>
            </p:nvGrpSpPr>
            <p:grpSpPr bwMode="auto">
              <a:xfrm>
                <a:off x="1418" y="230"/>
                <a:ext cx="854" cy="1483"/>
                <a:chOff x="0" y="0"/>
                <a:chExt cx="854" cy="1483"/>
              </a:xfrm>
            </p:grpSpPr>
            <p:sp>
              <p:nvSpPr>
                <p:cNvPr id="62487" name="Rectangle 80"/>
                <p:cNvSpPr>
                  <a:spLocks noChangeArrowheads="1"/>
                </p:cNvSpPr>
                <p:nvPr/>
              </p:nvSpPr>
              <p:spPr bwMode="auto">
                <a:xfrm>
                  <a:off x="43" y="125"/>
                  <a:ext cx="768" cy="1358"/>
                </a:xfrm>
                <a:prstGeom prst="rect">
                  <a:avLst/>
                </a:prstGeom>
                <a:noFill/>
                <a:ln w="9525">
                  <a:noFill/>
                  <a:miter lim="800000"/>
                  <a:headEnd/>
                  <a:tailEnd/>
                </a:ln>
              </p:spPr>
              <p:txBody>
                <a:bodyPr lIns="90000" tIns="46800" rIns="90000" bIns="46800"/>
                <a:lstStyle/>
                <a:p>
                  <a:pPr algn="ctr">
                    <a:lnSpc>
                      <a:spcPts val="2500"/>
                    </a:lnSpc>
                    <a:buClr>
                      <a:schemeClr val="accent1"/>
                    </a:buClr>
                    <a:buSzPct val="90000"/>
                    <a:buFont typeface="Monotype Sorts" pitchFamily="2" charset="2"/>
                    <a:buNone/>
                  </a:pPr>
                  <a:r>
                    <a:rPr lang="en-US" altLang="zh-CN" sz="700" b="1" dirty="0">
                      <a:solidFill>
                        <a:srgbClr val="000000"/>
                      </a:solidFill>
                      <a:latin typeface="Times New Roman" pitchFamily="18" charset="0"/>
                      <a:sym typeface="Times New Roman" pitchFamily="18" charset="0"/>
                    </a:rPr>
                    <a:t>  </a:t>
                  </a:r>
                  <a:r>
                    <a:rPr lang="zh-CN" altLang="en-US" b="1" dirty="0">
                      <a:solidFill>
                        <a:srgbClr val="000000"/>
                      </a:solidFill>
                      <a:latin typeface="Times New Roman" pitchFamily="18" charset="0"/>
                      <a:sym typeface="Times New Roman" pitchFamily="18" charset="0"/>
                    </a:rPr>
                    <a:t>普通物理学</a:t>
                  </a:r>
                  <a:endParaRPr 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光学原理</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物理习题集</a:t>
                  </a:r>
                </a:p>
                <a:p>
                  <a:pPr algn="ctr">
                    <a:lnSpc>
                      <a:spcPts val="2500"/>
                    </a:lnSpc>
                    <a:buClr>
                      <a:schemeClr val="accent1"/>
                    </a:buClr>
                    <a:buSzPct val="90000"/>
                    <a:buFont typeface="Monotype Sorts" pitchFamily="2" charset="2"/>
                    <a:buNone/>
                  </a:pPr>
                  <a:endParaRPr lang="zh-CN" altLang="en-US"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数学分析</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微分方程</a:t>
                  </a:r>
                </a:p>
                <a:p>
                  <a:pPr algn="ctr">
                    <a:lnSpc>
                      <a:spcPts val="2500"/>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高等代数  </a:t>
                  </a:r>
                  <a:endParaRPr lang="zh-CN" altLang="en-US" sz="2800" b="1" dirty="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endParaRPr lang="en-US" altLang="zh-CN" b="1" dirty="0" smtClean="0">
                    <a:solidFill>
                      <a:srgbClr val="000000"/>
                    </a:solidFill>
                    <a:latin typeface="Times New Roman" pitchFamily="18" charset="0"/>
                    <a:sym typeface="Times New Roman" pitchFamily="18" charset="0"/>
                  </a:endParaRPr>
                </a:p>
                <a:p>
                  <a:pPr algn="ctr">
                    <a:lnSpc>
                      <a:spcPts val="2500"/>
                    </a:lnSpc>
                    <a:buClr>
                      <a:schemeClr val="accent1"/>
                    </a:buClr>
                    <a:buSzPct val="90000"/>
                    <a:buFont typeface="Monotype Sorts" pitchFamily="2" charset="2"/>
                    <a:buNone/>
                  </a:pPr>
                  <a:r>
                    <a:rPr lang="zh-CN" altLang="en-US" b="1" dirty="0" smtClean="0">
                      <a:solidFill>
                        <a:srgbClr val="000000"/>
                      </a:solidFill>
                      <a:latin typeface="Times New Roman" pitchFamily="18" charset="0"/>
                      <a:sym typeface="Times New Roman" pitchFamily="18" charset="0"/>
                    </a:rPr>
                    <a:t>数学分析</a:t>
                  </a: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b="1" dirty="0">
                      <a:solidFill>
                        <a:srgbClr val="000000"/>
                      </a:solidFill>
                      <a:latin typeface="Times New Roman" pitchFamily="18" charset="0"/>
                      <a:sym typeface="Times New Roman" pitchFamily="18" charset="0"/>
                    </a:rPr>
                    <a:t> </a:t>
                  </a:r>
                  <a:endParaRPr lang="en-US" altLang="zh-CN" b="1" dirty="0" smtClean="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endParaRPr lang="zh-CN" altLang="en-US" sz="28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700" b="1" dirty="0">
                      <a:solidFill>
                        <a:srgbClr val="000000"/>
                      </a:solidFill>
                      <a:latin typeface="Times New Roman" pitchFamily="18" charset="0"/>
                      <a:sym typeface="Times New Roman" pitchFamily="18" charset="0"/>
                    </a:rPr>
                    <a:t> </a:t>
                  </a:r>
                  <a:endParaRPr lang="zh-CN" altLang="en-US" sz="1000" b="1" dirty="0">
                    <a:solidFill>
                      <a:srgbClr val="000000"/>
                    </a:solidFill>
                    <a:latin typeface="Times New Roman" pitchFamily="18" charset="0"/>
                    <a:sym typeface="Times New Roman" pitchFamily="18" charset="0"/>
                  </a:endParaRPr>
                </a:p>
                <a:p>
                  <a:pPr algn="ctr">
                    <a:lnSpc>
                      <a:spcPts val="3063"/>
                    </a:lnSpc>
                    <a:buClr>
                      <a:schemeClr val="accent1"/>
                    </a:buClr>
                    <a:buSzPct val="90000"/>
                    <a:buFont typeface="Monotype Sorts" pitchFamily="2" charset="2"/>
                    <a:buNone/>
                  </a:pPr>
                  <a:r>
                    <a:rPr lang="zh-CN" altLang="en-US" sz="1000" b="1" dirty="0">
                      <a:solidFill>
                        <a:srgbClr val="000000"/>
                      </a:solidFill>
                      <a:latin typeface="Times New Roman" pitchFamily="18" charset="0"/>
                      <a:sym typeface="Times New Roman" pitchFamily="18" charset="0"/>
                    </a:rPr>
                    <a:t> </a:t>
                  </a:r>
                </a:p>
                <a:p>
                  <a:pPr algn="ctr">
                    <a:lnSpc>
                      <a:spcPts val="3063"/>
                    </a:lnSpc>
                    <a:buClr>
                      <a:schemeClr val="accent1"/>
                    </a:buClr>
                    <a:buSzPct val="90000"/>
                    <a:buFont typeface="Monotype Sorts" pitchFamily="2" charset="2"/>
                    <a:buNone/>
                  </a:pPr>
                  <a:endParaRPr lang="zh-CN" altLang="en-US" sz="2400" b="1" dirty="0">
                    <a:solidFill>
                      <a:srgbClr val="000000"/>
                    </a:solidFill>
                    <a:latin typeface="Times New Roman" pitchFamily="18" charset="0"/>
                    <a:sym typeface="Times New Roman" pitchFamily="18" charset="0"/>
                  </a:endParaRPr>
                </a:p>
              </p:txBody>
            </p:sp>
            <p:sp>
              <p:nvSpPr>
                <p:cNvPr id="62488" name="Rectangle 91"/>
                <p:cNvSpPr>
                  <a:spLocks noChangeArrowheads="1"/>
                </p:cNvSpPr>
                <p:nvPr/>
              </p:nvSpPr>
              <p:spPr bwMode="auto">
                <a:xfrm>
                  <a:off x="0" y="0"/>
                  <a:ext cx="854" cy="1483"/>
                </a:xfrm>
                <a:prstGeom prst="rect">
                  <a:avLst/>
                </a:prstGeom>
                <a:noFill/>
                <a:ln w="7">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grpSp>
        </p:grpSp>
        <p:sp>
          <p:nvSpPr>
            <p:cNvPr id="62480" name="Text Box 52"/>
            <p:cNvSpPr>
              <a:spLocks noChangeArrowheads="1"/>
            </p:cNvSpPr>
            <p:nvPr/>
          </p:nvSpPr>
          <p:spPr bwMode="auto">
            <a:xfrm>
              <a:off x="8040" y="6812"/>
              <a:ext cx="840" cy="720"/>
            </a:xfrm>
            <a:prstGeom prst="rect">
              <a:avLst/>
            </a:prstGeom>
            <a:noFill/>
            <a:ln w="9525">
              <a:noFill/>
              <a:miter lim="800000"/>
              <a:headEnd/>
              <a:tailEnd/>
            </a:ln>
          </p:spPr>
          <p:txBody>
            <a:bodyPr/>
            <a:lstStyle/>
            <a:p>
              <a:pPr>
                <a:buClr>
                  <a:schemeClr val="accent1"/>
                </a:buClr>
                <a:buSzPct val="90000"/>
                <a:buFont typeface="Monotype Sorts" pitchFamily="2" charset="2"/>
                <a:buNone/>
              </a:pPr>
              <a:r>
                <a:rPr lang="en-US" altLang="zh-CN" sz="2000" b="1">
                  <a:solidFill>
                    <a:srgbClr val="000000"/>
                  </a:solidFill>
                  <a:sym typeface="Arial" pitchFamily="34" charset="0"/>
                </a:rPr>
                <a:t>…</a:t>
              </a:r>
              <a:endParaRPr lang="en-US" altLang="zh-CN" sz="3200" b="1">
                <a:solidFill>
                  <a:srgbClr val="000000"/>
                </a:solidFill>
                <a:latin typeface="Times New Roman" pitchFamily="18" charset="0"/>
                <a:sym typeface="Times New Roman" pitchFamily="18" charset="0"/>
              </a:endParaRPr>
            </a:p>
            <a:p>
              <a:pPr>
                <a:buClr>
                  <a:schemeClr val="accent1"/>
                </a:buClr>
                <a:buSzPct val="90000"/>
                <a:buFont typeface="Monotype Sorts" pitchFamily="2" charset="2"/>
                <a:buNone/>
              </a:pPr>
              <a:endParaRPr lang="zh-CN" altLang="en-US" sz="6000" b="1">
                <a:solidFill>
                  <a:srgbClr val="000000"/>
                </a:solidFill>
                <a:latin typeface="Times New Roman" pitchFamily="18" charset="0"/>
                <a:sym typeface="Times New Roman" pitchFamily="18" charset="0"/>
              </a:endParaRPr>
            </a:p>
          </p:txBody>
        </p:sp>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8195" name="内容占位符 2"/>
          <p:cNvSpPr>
            <a:spLocks noGrp="1" noChangeArrowheads="1"/>
          </p:cNvSpPr>
          <p:nvPr>
            <p:ph idx="1"/>
          </p:nvPr>
        </p:nvSpPr>
        <p:spPr>
          <a:xfrm>
            <a:off x="457200" y="1098550"/>
            <a:ext cx="8229600" cy="5311775"/>
          </a:xfrm>
        </p:spPr>
        <p:txBody>
          <a:bodyPr/>
          <a:lstStyle/>
          <a:p>
            <a:pPr marL="800100" lvl="1" indent="-342900" algn="l">
              <a:lnSpc>
                <a:spcPct val="150000"/>
              </a:lnSpc>
              <a:buSzPct val="87000"/>
              <a:buFont typeface="Wingdings" pitchFamily="2" charset="2"/>
              <a:buChar char="n"/>
            </a:pPr>
            <a:r>
              <a:rPr lang="zh-CN" altLang="en-US" dirty="0" smtClean="0"/>
              <a:t>由于</a:t>
            </a:r>
            <a:r>
              <a:rPr lang="en-US" altLang="zh-CN" dirty="0" smtClean="0"/>
              <a:t>D</a:t>
            </a:r>
            <a:r>
              <a:rPr lang="zh-CN" altLang="en-US" dirty="0" smtClean="0"/>
              <a:t>、</a:t>
            </a:r>
            <a:r>
              <a:rPr lang="en-US" altLang="zh-CN" dirty="0" smtClean="0"/>
              <a:t>DOM</a:t>
            </a:r>
            <a:r>
              <a:rPr lang="zh-CN" altLang="en-US" dirty="0" smtClean="0"/>
              <a:t>与模式设计关系不大，因此在本章中把关系模式看作一个三元组：</a:t>
            </a:r>
            <a:r>
              <a:rPr lang="en-US" altLang="zh-CN" dirty="0" smtClean="0"/>
              <a:t>R&lt;U,F&gt;</a:t>
            </a:r>
            <a:endParaRPr lang="zh-CN" altLang="en-US" dirty="0" smtClean="0"/>
          </a:p>
          <a:p>
            <a:pPr marL="800100" lvl="1" indent="-342900" algn="l">
              <a:lnSpc>
                <a:spcPct val="150000"/>
              </a:lnSpc>
              <a:buSzPct val="87000"/>
              <a:buFont typeface="Wingdings" pitchFamily="2" charset="2"/>
              <a:buChar char="n"/>
            </a:pPr>
            <a:r>
              <a:rPr lang="zh-CN" altLang="en-US" dirty="0" smtClean="0"/>
              <a:t>当且仅当</a:t>
            </a:r>
            <a:r>
              <a:rPr lang="en-US" altLang="zh-CN" dirty="0" smtClean="0"/>
              <a:t>U</a:t>
            </a:r>
            <a:r>
              <a:rPr lang="zh-CN" altLang="en-US" dirty="0" smtClean="0"/>
              <a:t>上的一个关系</a:t>
            </a:r>
            <a:r>
              <a:rPr lang="en-US" altLang="zh-CN" dirty="0" smtClean="0"/>
              <a:t>r</a:t>
            </a:r>
            <a:r>
              <a:rPr lang="zh-CN" altLang="en-US" dirty="0" smtClean="0"/>
              <a:t>满足</a:t>
            </a:r>
            <a:r>
              <a:rPr lang="en-US" altLang="zh-CN" dirty="0" smtClean="0"/>
              <a:t>F</a:t>
            </a:r>
            <a:r>
              <a:rPr lang="zh-CN" altLang="en-US" dirty="0" smtClean="0"/>
              <a:t>时，</a:t>
            </a:r>
            <a:r>
              <a:rPr lang="en-US" altLang="zh-CN" dirty="0" smtClean="0"/>
              <a:t>r</a:t>
            </a:r>
            <a:r>
              <a:rPr lang="zh-CN" altLang="en-US" dirty="0" smtClean="0"/>
              <a:t>称为关系模式</a:t>
            </a:r>
            <a:r>
              <a:rPr lang="en-US" altLang="zh-CN" dirty="0" smtClean="0"/>
              <a:t>R&lt;U,F&gt;</a:t>
            </a:r>
            <a:r>
              <a:rPr lang="zh-CN" altLang="en-US" dirty="0" smtClean="0"/>
              <a:t>的一个关系</a:t>
            </a:r>
          </a:p>
          <a:p>
            <a:pPr marL="800100" lvl="1" indent="-342900" algn="l">
              <a:lnSpc>
                <a:spcPct val="150000"/>
              </a:lnSpc>
              <a:buSzPct val="87000"/>
              <a:buFont typeface="Wingdings" pitchFamily="2" charset="2"/>
              <a:buChar char="n"/>
            </a:pPr>
            <a:r>
              <a:rPr lang="zh-CN" altLang="en-US" dirty="0" smtClean="0"/>
              <a:t>作为二维表，关系要符合一个最基本的条件：每个分量必须是不可分开的数据项。满足了这个条件的关系模式就属于第一范式（</a:t>
            </a:r>
            <a:r>
              <a:rPr lang="en-US" altLang="zh-CN" dirty="0" smtClean="0"/>
              <a:t>1NF</a:t>
            </a:r>
            <a:r>
              <a:rPr lang="zh-CN" altLang="en-US"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34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3492"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63494" name="Rectangle 36"/>
          <p:cNvSpPr>
            <a:spLocks noChangeArrowheads="1"/>
          </p:cNvSpPr>
          <p:nvPr/>
        </p:nvSpPr>
        <p:spPr bwMode="auto">
          <a:xfrm>
            <a:off x="1763142" y="908720"/>
            <a:ext cx="5689178" cy="280987"/>
          </a:xfrm>
          <a:prstGeom prst="rect">
            <a:avLst/>
          </a:prstGeom>
          <a:noFill/>
          <a:ln w="9525">
            <a:no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2000" b="1" dirty="0" smtClean="0">
                <a:solidFill>
                  <a:srgbClr val="000000"/>
                </a:solidFill>
                <a:latin typeface="Times New Roman" pitchFamily="18" charset="0"/>
                <a:sym typeface="Times New Roman" pitchFamily="18" charset="0"/>
              </a:rPr>
              <a:t>表</a:t>
            </a:r>
            <a:r>
              <a:rPr lang="en-US" altLang="zh-CN" sz="2000" b="1" dirty="0" smtClean="0">
                <a:solidFill>
                  <a:srgbClr val="000000"/>
                </a:solidFill>
                <a:latin typeface="Times New Roman" pitchFamily="18" charset="0"/>
                <a:sym typeface="Times New Roman" pitchFamily="18" charset="0"/>
              </a:rPr>
              <a:t>6.4  </a:t>
            </a:r>
            <a:r>
              <a:rPr lang="zh-CN" altLang="en-US" b="1" dirty="0" smtClean="0">
                <a:solidFill>
                  <a:srgbClr val="000000"/>
                </a:solidFill>
                <a:latin typeface="Times New Roman" pitchFamily="18" charset="0"/>
                <a:sym typeface="Times New Roman" pitchFamily="18" charset="0"/>
              </a:rPr>
              <a:t>规范化</a:t>
            </a:r>
            <a:r>
              <a:rPr lang="zh-CN" altLang="en-US" sz="2000" b="1" dirty="0" smtClean="0">
                <a:solidFill>
                  <a:srgbClr val="000000"/>
                </a:solidFill>
                <a:latin typeface="Times New Roman" pitchFamily="18" charset="0"/>
                <a:sym typeface="Times New Roman" pitchFamily="18" charset="0"/>
              </a:rPr>
              <a:t>的二维表 </a:t>
            </a:r>
            <a:r>
              <a:rPr lang="en-US" altLang="zh-CN" sz="2000" b="1" dirty="0" smtClean="0">
                <a:solidFill>
                  <a:srgbClr val="000000"/>
                </a:solidFill>
                <a:latin typeface="+mn-lt"/>
                <a:sym typeface="Times New Roman" pitchFamily="18" charset="0"/>
              </a:rPr>
              <a:t>Teaching </a:t>
            </a:r>
            <a:endParaRPr lang="zh-CN" altLang="en-US" sz="2400" b="1" dirty="0">
              <a:solidFill>
                <a:srgbClr val="000000"/>
              </a:solidFill>
              <a:latin typeface="+mn-lt"/>
              <a:ea typeface="黑体" pitchFamily="49" charset="-122"/>
              <a:sym typeface="Times New Roman" pitchFamily="18" charset="0"/>
            </a:endParaRPr>
          </a:p>
        </p:txBody>
      </p:sp>
      <p:graphicFrame>
        <p:nvGraphicFramePr>
          <p:cNvPr id="21" name="表格 20"/>
          <p:cNvGraphicFramePr>
            <a:graphicFrameLocks noGrp="1"/>
          </p:cNvGraphicFramePr>
          <p:nvPr/>
        </p:nvGraphicFramePr>
        <p:xfrm>
          <a:off x="1619672" y="1268760"/>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45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4516"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64517" name="Rectangle 3"/>
          <p:cNvSpPr>
            <a:spLocks noGrp="1" noChangeArrowheads="1"/>
          </p:cNvSpPr>
          <p:nvPr>
            <p:ph idx="1"/>
          </p:nvPr>
        </p:nvSpPr>
        <p:spPr>
          <a:xfrm>
            <a:off x="457200" y="1339850"/>
            <a:ext cx="8229600" cy="4854575"/>
          </a:xfrm>
        </p:spPr>
        <p:txBody>
          <a:bodyPr/>
          <a:lstStyle/>
          <a:p>
            <a:pPr marL="342900" indent="-342900" algn="l">
              <a:lnSpc>
                <a:spcPct val="150000"/>
              </a:lnSpc>
              <a:buFont typeface="Wingdings" pitchFamily="2" charset="2"/>
              <a:buChar char="v"/>
            </a:pPr>
            <a:r>
              <a:rPr lang="en-US" altLang="zh-CN" dirty="0" smtClean="0">
                <a:sym typeface="Calibri" pitchFamily="34" charset="0"/>
              </a:rPr>
              <a:t>Teaching</a:t>
            </a:r>
            <a:r>
              <a:rPr lang="zh-CN" altLang="en-US" dirty="0" smtClean="0">
                <a:sym typeface="Calibri" pitchFamily="34" charset="0"/>
              </a:rPr>
              <a:t>具有唯一候选码</a:t>
            </a:r>
            <a:r>
              <a:rPr lang="en-US" altLang="zh-CN" dirty="0" smtClean="0">
                <a:sym typeface="Calibri" pitchFamily="34" charset="0"/>
              </a:rPr>
              <a:t>(C,T,B)</a:t>
            </a:r>
            <a:r>
              <a:rPr lang="zh-CN" altLang="en-US" dirty="0" smtClean="0">
                <a:sym typeface="Calibri" pitchFamily="34" charset="0"/>
              </a:rPr>
              <a:t>， 即全码。</a:t>
            </a:r>
          </a:p>
          <a:p>
            <a:pPr marL="342900" indent="-342900" algn="l">
              <a:lnSpc>
                <a:spcPct val="150000"/>
              </a:lnSpc>
              <a:buFont typeface="Wingdings" pitchFamily="2" charset="2"/>
              <a:buChar char="v"/>
            </a:pPr>
            <a:r>
              <a:rPr lang="en-US" altLang="zh-CN" dirty="0" err="1" smtClean="0">
                <a:sym typeface="Calibri" pitchFamily="34" charset="0"/>
              </a:rPr>
              <a:t>Teaching∈BCNF</a:t>
            </a:r>
            <a:r>
              <a:rPr lang="en-US" altLang="zh-CN" dirty="0" smtClean="0">
                <a:sym typeface="Calibri" pitchFamily="34" charset="0"/>
              </a:rPr>
              <a:t>      </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55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5540"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971600"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5" name="AutoShape 19"/>
          <p:cNvSpPr>
            <a:spLocks/>
          </p:cNvSpPr>
          <p:nvPr/>
        </p:nvSpPr>
        <p:spPr bwMode="auto">
          <a:xfrm>
            <a:off x="6156176" y="620713"/>
            <a:ext cx="2947987" cy="1071562"/>
          </a:xfrm>
          <a:prstGeom prst="borderCallout2">
            <a:avLst>
              <a:gd name="adj1" fmla="val 10667"/>
              <a:gd name="adj2" fmla="val -2583"/>
              <a:gd name="adj3" fmla="val 10667"/>
              <a:gd name="adj4" fmla="val -14593"/>
              <a:gd name="adj5" fmla="val 121037"/>
              <a:gd name="adj6" fmla="val -27032"/>
            </a:avLst>
          </a:prstGeom>
          <a:gradFill flip="none" rotWithShape="1">
            <a:gsLst>
              <a:gs pos="0">
                <a:srgbClr val="D9FDA5"/>
              </a:gs>
              <a:gs pos="35000">
                <a:schemeClr val="accent3">
                  <a:tint val="37000"/>
                  <a:satMod val="300000"/>
                </a:schemeClr>
              </a:gs>
              <a:gs pos="100000">
                <a:schemeClr val="accent3">
                  <a:tint val="15000"/>
                  <a:satMod val="350000"/>
                </a:schemeClr>
              </a:gs>
            </a:gsLst>
            <a:lin ang="5400000" scaled="0"/>
            <a:tileRect/>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(1)</a:t>
            </a:r>
            <a:r>
              <a:rPr lang="zh-CN" altLang="en-US" sz="2000" dirty="0"/>
              <a:t>数据冗余度大：有多少名任课教师，参考书就要存储多少次。</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65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6564"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184" y="765423"/>
            <a:ext cx="2881312" cy="1727473"/>
          </a:xfrm>
          <a:prstGeom prst="borderCallout2">
            <a:avLst>
              <a:gd name="adj1" fmla="val 7222"/>
              <a:gd name="adj2" fmla="val -2644"/>
              <a:gd name="adj3" fmla="val 7222"/>
              <a:gd name="adj4" fmla="val -14931"/>
              <a:gd name="adj5" fmla="val 100102"/>
              <a:gd name="adj6" fmla="val -27657"/>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marL="342900" indent="-342900"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179388"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lvl="1" eaLnBrk="1" hangingPunct="1">
              <a:buFontTx/>
              <a:buNone/>
            </a:pPr>
            <a:r>
              <a:rPr lang="en-US" altLang="zh-CN" sz="2000" dirty="0"/>
              <a:t>(2)</a:t>
            </a:r>
            <a:r>
              <a:rPr lang="zh-CN" altLang="en-US" sz="2000" dirty="0"/>
              <a:t>增加操作复杂：当某一课程增加一名任课教师时，该课程有多少本参照书，就必须插入多少个元组。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75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7588" name="Rectangle 2"/>
          <p:cNvSpPr>
            <a:spLocks noGrp="1" noChangeArrowheads="1"/>
          </p:cNvSpPr>
          <p:nvPr>
            <p:ph type="title" idx="4294967295"/>
          </p:nvPr>
        </p:nvSpPr>
        <p:spPr/>
        <p:txBody>
          <a:bodyPr/>
          <a:lstStyle/>
          <a:p>
            <a:r>
              <a:rPr lang="zh-CN" sz="3600" dirty="0" smtClean="0">
                <a:sym typeface="微软雅黑" pitchFamily="34" charset="-122"/>
              </a:rPr>
              <a:t>多值依赖（续）</a:t>
            </a:r>
          </a:p>
        </p:txBody>
      </p:sp>
      <p:graphicFrame>
        <p:nvGraphicFramePr>
          <p:cNvPr id="21" name="表格 20"/>
          <p:cNvGraphicFramePr>
            <a:graphicFrameLocks noGrp="1"/>
          </p:cNvGraphicFramePr>
          <p:nvPr/>
        </p:nvGraphicFramePr>
        <p:xfrm>
          <a:off x="1115616" y="1044664"/>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2" name="AutoShape 18"/>
          <p:cNvSpPr>
            <a:spLocks/>
          </p:cNvSpPr>
          <p:nvPr/>
        </p:nvSpPr>
        <p:spPr bwMode="auto">
          <a:xfrm>
            <a:off x="6155754" y="836712"/>
            <a:ext cx="2952750" cy="1439862"/>
          </a:xfrm>
          <a:prstGeom prst="borderCallout2">
            <a:avLst>
              <a:gd name="adj1" fmla="val 7940"/>
              <a:gd name="adj2" fmla="val -2579"/>
              <a:gd name="adj3" fmla="val 7940"/>
              <a:gd name="adj4" fmla="val -14569"/>
              <a:gd name="adj5" fmla="val 90079"/>
              <a:gd name="adj6" fmla="val -26991"/>
            </a:avLst>
          </a:prstGeom>
          <a:gradFill>
            <a:gsLst>
              <a:gs pos="0">
                <a:srgbClr val="D9FDA5"/>
              </a:gs>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(3)</a:t>
            </a:r>
            <a:r>
              <a:rPr lang="zh-CN" altLang="en-US" sz="2000" dirty="0"/>
              <a:t>删除操作复杂：某一门课要去掉一本参考书，该课程有多少名教师，就必须删除多少个元组。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86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8612"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graphicFrame>
        <p:nvGraphicFramePr>
          <p:cNvPr id="22" name="表格 21"/>
          <p:cNvGraphicFramePr>
            <a:graphicFrameLocks noGrp="1"/>
          </p:cNvGraphicFramePr>
          <p:nvPr/>
        </p:nvGraphicFramePr>
        <p:xfrm>
          <a:off x="1115616" y="1052736"/>
          <a:ext cx="6096000" cy="5120640"/>
        </p:xfrm>
        <a:graphic>
          <a:graphicData uri="http://schemas.openxmlformats.org/drawingml/2006/table">
            <a:tbl>
              <a:tblPr firstRow="1" bandRow="1">
                <a:tableStyleId>{5C22544A-7EE6-4342-B048-85BDC9FD1C3A}</a:tableStyleId>
              </a:tblPr>
              <a:tblGrid>
                <a:gridCol w="2032000"/>
                <a:gridCol w="2032000"/>
                <a:gridCol w="2032000"/>
              </a:tblGrid>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课程 </a:t>
                      </a:r>
                      <a:r>
                        <a:rPr lang="en-US" altLang="zh-CN" sz="1800" b="1" dirty="0" smtClean="0">
                          <a:solidFill>
                            <a:srgbClr val="000000"/>
                          </a:solidFill>
                          <a:latin typeface="Times New Roman" pitchFamily="18" charset="0"/>
                          <a:sym typeface="Times New Roman" pitchFamily="18" charset="0"/>
                        </a:rPr>
                        <a:t>C</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教员 </a:t>
                      </a:r>
                      <a:r>
                        <a:rPr lang="en-US" altLang="zh-CN" sz="1800" b="1" dirty="0" smtClean="0">
                          <a:solidFill>
                            <a:srgbClr val="000000"/>
                          </a:solidFill>
                          <a:latin typeface="Times New Roman" pitchFamily="18" charset="0"/>
                          <a:sym typeface="Times New Roman" pitchFamily="18" charset="0"/>
                        </a:rPr>
                        <a:t>T</a:t>
                      </a:r>
                      <a:endParaRPr lang="zh-CN" altLang="en-US"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参考书 </a:t>
                      </a:r>
                      <a:r>
                        <a:rPr lang="en-US" altLang="zh-CN" sz="1800" b="1" dirty="0" smtClean="0">
                          <a:solidFill>
                            <a:srgbClr val="000000"/>
                          </a:solidFill>
                          <a:latin typeface="Times New Roman" pitchFamily="18" charset="0"/>
                          <a:sym typeface="Times New Roman" pitchFamily="18" charset="0"/>
                        </a:rPr>
                        <a:t>B</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endParaRPr lang="zh-CN" altLang="en-US" sz="1800" dirty="0"/>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algn="ctr">
                        <a:buClr>
                          <a:schemeClr val="accent1"/>
                        </a:buClr>
                        <a:buSzPct val="90000"/>
                        <a:buFont typeface="Monotype Sorts" pitchFamily="2" charset="2"/>
                        <a:buNone/>
                      </a:pPr>
                      <a:r>
                        <a:rPr lang="zh-CN" altLang="en-US" sz="1800" b="1" smtClean="0">
                          <a:solidFill>
                            <a:srgbClr val="000000"/>
                          </a:solidFill>
                          <a:latin typeface="Times New Roman" pitchFamily="18" charset="0"/>
                          <a:sym typeface="Times New Roman" pitchFamily="18" charset="0"/>
                        </a:rPr>
                        <a:t>物 理</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物 理</a:t>
                      </a: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王 军</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李 勇</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普通物理学</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光学原理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smtClean="0">
                          <a:solidFill>
                            <a:srgbClr val="000000"/>
                          </a:solidFill>
                          <a:latin typeface="Times New Roman" pitchFamily="18" charset="0"/>
                          <a:sym typeface="Times New Roman" pitchFamily="18" charset="0"/>
                        </a:rPr>
                        <a:t>数 学</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buClr>
                          <a:schemeClr val="accent1"/>
                        </a:buClr>
                        <a:buSzPct val="90000"/>
                        <a:buFont typeface="Monotype Sorts" pitchFamily="2" charset="2"/>
                        <a:buNone/>
                      </a:pPr>
                      <a:r>
                        <a:rPr lang="zh-CN" altLang="en-US" sz="1800" b="1" dirty="0" smtClean="0">
                          <a:solidFill>
                            <a:srgbClr val="000000"/>
                          </a:solidFill>
                          <a:latin typeface="Times New Roman" pitchFamily="18" charset="0"/>
                          <a:sym typeface="Times New Roman" pitchFamily="18" charset="0"/>
                        </a:rPr>
                        <a:t>张 平</a:t>
                      </a:r>
                      <a:endParaRPr lang="zh-CN" altLang="en-US" sz="1800" b="1" dirty="0">
                        <a:solidFill>
                          <a:srgbClr val="000000"/>
                        </a:solidFill>
                        <a:latin typeface="Times New Roman" pitchFamily="18" charset="0"/>
                        <a:sym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rgbClr val="000000"/>
                          </a:solidFill>
                          <a:latin typeface="Times New Roman" pitchFamily="18" charset="0"/>
                          <a:sym typeface="Times New Roman" pitchFamily="18" charset="0"/>
                        </a:rPr>
                        <a:t>物理习题集</a:t>
                      </a:r>
                    </a:p>
                  </a:txBody>
                  <a:tcPr/>
                </a:tc>
              </a:tr>
              <a:tr h="3446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000000"/>
                          </a:solidFill>
                          <a:latin typeface="Times New Roman" pitchFamily="18" charset="0"/>
                          <a:sym typeface="Times New Roman" pitchFamily="18" charset="0"/>
                        </a:rPr>
                        <a:t>…</a:t>
                      </a:r>
                      <a:endParaRPr lang="zh-CN" altLang="en-US" sz="1800" b="1" dirty="0" smtClean="0">
                        <a:solidFill>
                          <a:srgbClr val="000000"/>
                        </a:solidFill>
                        <a:latin typeface="Times New Roman" pitchFamily="18" charset="0"/>
                        <a:sym typeface="Times New Roman" pitchFamily="18" charset="0"/>
                      </a:endParaRPr>
                    </a:p>
                  </a:txBody>
                  <a:tcPr/>
                </a:tc>
                <a:tc>
                  <a:txBody>
                    <a:bodyPr/>
                    <a:lstStyle/>
                    <a:p>
                      <a:pPr algn="ctr"/>
                      <a:r>
                        <a:rPr lang="en-US" altLang="zh-CN" sz="1800" dirty="0" smtClean="0"/>
                        <a:t>…</a:t>
                      </a:r>
                      <a:endParaRPr lang="zh-CN" altLang="en-US" sz="1800" dirty="0"/>
                    </a:p>
                  </a:txBody>
                  <a:tcPr/>
                </a:tc>
                <a:tc>
                  <a:txBody>
                    <a:bodyPr/>
                    <a:lstStyle/>
                    <a:p>
                      <a:pPr algn="ctr"/>
                      <a:r>
                        <a:rPr lang="en-US" altLang="zh-CN" sz="1800" dirty="0" smtClean="0"/>
                        <a:t>…</a:t>
                      </a:r>
                      <a:endParaRPr lang="zh-CN" altLang="en-US" sz="1800" dirty="0"/>
                    </a:p>
                  </a:txBody>
                  <a:tcPr/>
                </a:tc>
              </a:tr>
            </a:tbl>
          </a:graphicData>
        </a:graphic>
      </p:graphicFrame>
      <p:sp>
        <p:nvSpPr>
          <p:cNvPr id="23" name="AutoShape 18"/>
          <p:cNvSpPr>
            <a:spLocks/>
          </p:cNvSpPr>
          <p:nvPr/>
        </p:nvSpPr>
        <p:spPr bwMode="auto">
          <a:xfrm>
            <a:off x="6088509" y="836712"/>
            <a:ext cx="2947987" cy="1366838"/>
          </a:xfrm>
          <a:prstGeom prst="borderCallout2">
            <a:avLst>
              <a:gd name="adj1" fmla="val 8361"/>
              <a:gd name="adj2" fmla="val -2583"/>
              <a:gd name="adj3" fmla="val 8361"/>
              <a:gd name="adj4" fmla="val -14593"/>
              <a:gd name="adj5" fmla="val 100116"/>
              <a:gd name="adj6" fmla="val -27032"/>
            </a:avLst>
          </a:prstGeom>
          <a:gradFill>
            <a:gsLst>
              <a:gs pos="0">
                <a:srgbClr val="D9FDA5"/>
              </a:gs>
              <a:gs pos="35000">
                <a:schemeClr val="accent3">
                  <a:tint val="37000"/>
                  <a:satMod val="300000"/>
                </a:schemeClr>
              </a:gs>
              <a:gs pos="100000">
                <a:schemeClr val="accent3">
                  <a:tint val="15000"/>
                  <a:satMod val="350000"/>
                </a:schemeClr>
              </a:gs>
            </a:gsLst>
            <a:lin ang="5400000" scaled="0"/>
          </a:gradFill>
          <a:ln>
            <a:headEnd/>
            <a:tailEnd/>
          </a:ln>
        </p:spPr>
        <p:style>
          <a:lnRef idx="1">
            <a:schemeClr val="accent3"/>
          </a:lnRef>
          <a:fillRef idx="2">
            <a:schemeClr val="accent3"/>
          </a:fillRef>
          <a:effectRef idx="1">
            <a:schemeClr val="accent3"/>
          </a:effectRef>
          <a:fontRef idx="minor">
            <a:schemeClr val="dk1"/>
          </a:fontRef>
        </p:style>
        <p:txBody>
          <a:bodyPr lIns="90000" tIns="190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000" dirty="0"/>
              <a:t>(4)</a:t>
            </a:r>
            <a:r>
              <a:rPr lang="zh-CN" altLang="en-US" sz="2000" dirty="0"/>
              <a:t>修改操作复杂：某一门课要修改一本参考书，该课程有多少名教师，就必须修改多少个元组。</a:t>
            </a:r>
          </a:p>
        </p:txBody>
      </p:sp>
      <p:sp>
        <p:nvSpPr>
          <p:cNvPr id="24" name="Rectangle 19"/>
          <p:cNvSpPr>
            <a:spLocks noChangeArrowheads="1"/>
          </p:cNvSpPr>
          <p:nvPr/>
        </p:nvSpPr>
        <p:spPr bwMode="auto">
          <a:xfrm>
            <a:off x="457200" y="5500702"/>
            <a:ext cx="8137525" cy="857236"/>
          </a:xfrm>
          <a:prstGeom prst="rect">
            <a:avLst/>
          </a:prstGeom>
          <a:gradFill flip="none" rotWithShape="1">
            <a:gsLst>
              <a:gs pos="0">
                <a:schemeClr val="accent6">
                  <a:lumMod val="60000"/>
                  <a:lumOff val="40000"/>
                </a:schemeClr>
              </a:gs>
              <a:gs pos="35000">
                <a:schemeClr val="accent1">
                  <a:tint val="37000"/>
                  <a:satMod val="300000"/>
                </a:schemeClr>
              </a:gs>
              <a:gs pos="100000">
                <a:schemeClr val="accent1">
                  <a:tint val="15000"/>
                  <a:satMod val="350000"/>
                </a:schemeClr>
              </a:gs>
            </a:gsLst>
            <a:lin ang="5400000" scaled="0"/>
            <a:tileRect/>
          </a:gradFill>
          <a:ln>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gn="l" defTabSz="220663"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defTabSz="220663"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defTabSz="220663"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defTabSz="220663"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defTabSz="220663"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200" dirty="0">
                <a:solidFill>
                  <a:schemeClr val="accent2"/>
                </a:solidFill>
              </a:rPr>
              <a:t>产生</a:t>
            </a:r>
            <a:r>
              <a:rPr lang="zh-CN" altLang="en-US" sz="2200" dirty="0" smtClean="0">
                <a:solidFill>
                  <a:schemeClr val="accent2"/>
                </a:solidFill>
              </a:rPr>
              <a:t>原因</a:t>
            </a:r>
            <a:r>
              <a:rPr lang="en-US" altLang="zh-CN" sz="2200" dirty="0" smtClean="0">
                <a:solidFill>
                  <a:schemeClr val="accent2"/>
                </a:solidFill>
              </a:rPr>
              <a:t>:</a:t>
            </a:r>
            <a:r>
              <a:rPr lang="zh-CN" altLang="en-US" sz="2000" dirty="0" smtClean="0">
                <a:ea typeface="宋体" charset="-122"/>
              </a:rPr>
              <a:t>	</a:t>
            </a:r>
            <a:r>
              <a:rPr lang="zh-CN" altLang="en-US" sz="2200" dirty="0" smtClean="0">
                <a:solidFill>
                  <a:schemeClr val="accent2"/>
                </a:solidFill>
              </a:rPr>
              <a:t>存在多值依赖</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696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69636" name="Rectangle 2"/>
          <p:cNvSpPr>
            <a:spLocks noGrp="1" noChangeArrowheads="1"/>
          </p:cNvSpPr>
          <p:nvPr>
            <p:ph type="title" idx="4294967295"/>
          </p:nvPr>
        </p:nvSpPr>
        <p:spPr/>
        <p:txBody>
          <a:bodyPr/>
          <a:lstStyle/>
          <a:p>
            <a:r>
              <a:rPr lang="zh-CN" sz="3600" smtClean="0">
                <a:sym typeface="微软雅黑" pitchFamily="34" charset="-122"/>
              </a:rPr>
              <a:t>多值依赖（续）</a:t>
            </a:r>
          </a:p>
        </p:txBody>
      </p:sp>
      <p:sp>
        <p:nvSpPr>
          <p:cNvPr id="69637" name="Rectangle 3"/>
          <p:cNvSpPr>
            <a:spLocks noGrp="1" noChangeArrowheads="1"/>
          </p:cNvSpPr>
          <p:nvPr>
            <p:ph idx="1"/>
          </p:nvPr>
        </p:nvSpPr>
        <p:spPr>
          <a:xfrm>
            <a:off x="457200" y="92867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6.9    </a:t>
            </a:r>
            <a:r>
              <a:rPr lang="zh-CN" altLang="en-US" dirty="0" smtClean="0"/>
              <a:t>设</a:t>
            </a:r>
            <a:r>
              <a:rPr lang="en-US" altLang="zh-CN" i="1" dirty="0" smtClean="0"/>
              <a:t>R(U)</a:t>
            </a:r>
            <a:r>
              <a:rPr lang="zh-CN" altLang="en-US" dirty="0" smtClean="0"/>
              <a:t>是属性集</a:t>
            </a:r>
            <a:r>
              <a:rPr lang="en-US" altLang="zh-CN" i="1" dirty="0" smtClean="0"/>
              <a:t>U</a:t>
            </a:r>
            <a:r>
              <a:rPr lang="zh-CN" altLang="en-US" dirty="0" smtClean="0"/>
              <a:t>上的一个关系模式。</a:t>
            </a:r>
            <a:r>
              <a:rPr lang="en-US" altLang="zh-CN" i="1" dirty="0" smtClean="0"/>
              <a:t>X</a:t>
            </a:r>
            <a:r>
              <a:rPr lang="zh-CN" altLang="en-US" dirty="0" smtClean="0"/>
              <a:t>,</a:t>
            </a:r>
            <a:r>
              <a:rPr lang="en-US" altLang="zh-CN" i="1" dirty="0" smtClean="0"/>
              <a:t>Y</a:t>
            </a:r>
            <a:r>
              <a:rPr lang="zh-CN" altLang="en-US" dirty="0" smtClean="0"/>
              <a:t>,</a:t>
            </a:r>
            <a:r>
              <a:rPr lang="en-US" altLang="zh-CN" i="1" dirty="0" smtClean="0"/>
              <a:t>Z</a:t>
            </a:r>
            <a:r>
              <a:rPr lang="zh-CN" altLang="en-US" dirty="0" smtClean="0"/>
              <a:t>是</a:t>
            </a:r>
            <a:r>
              <a:rPr lang="en-US" altLang="zh-CN" i="1" dirty="0" smtClean="0"/>
              <a:t>U</a:t>
            </a:r>
            <a:r>
              <a:rPr lang="zh-CN" altLang="en-US" dirty="0" smtClean="0"/>
              <a:t>的子集，并且</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。关系模式</a:t>
            </a:r>
            <a:r>
              <a:rPr lang="en-US" altLang="zh-CN" i="1" dirty="0" smtClean="0"/>
              <a:t>R(U)</a:t>
            </a:r>
            <a:r>
              <a:rPr lang="zh-CN" altLang="en-US" dirty="0" smtClean="0"/>
              <a:t>中多值依赖</a:t>
            </a:r>
            <a:r>
              <a:rPr lang="en-US" altLang="zh-CN" i="1" dirty="0" smtClean="0"/>
              <a:t>X</a:t>
            </a:r>
            <a:r>
              <a:rPr lang="zh-CN" altLang="en-US" dirty="0" smtClean="0"/>
              <a:t>→→</a:t>
            </a:r>
            <a:r>
              <a:rPr lang="en-US" altLang="zh-CN" i="1" dirty="0" smtClean="0"/>
              <a:t>Y</a:t>
            </a:r>
            <a:r>
              <a:rPr lang="zh-CN" altLang="en-US" dirty="0" smtClean="0"/>
              <a:t>成立，当且仅当对</a:t>
            </a:r>
            <a:r>
              <a:rPr lang="en-US" altLang="zh-CN" i="1" dirty="0" smtClean="0"/>
              <a:t>R(U)</a:t>
            </a:r>
            <a:r>
              <a:rPr lang="zh-CN" altLang="en-US" dirty="0" smtClean="0"/>
              <a:t>的任一关系</a:t>
            </a:r>
            <a:r>
              <a:rPr lang="en-US" altLang="zh-CN" i="1" dirty="0" smtClean="0"/>
              <a:t>r</a:t>
            </a:r>
            <a:r>
              <a:rPr lang="zh-CN" altLang="en-US" dirty="0" smtClean="0"/>
              <a:t>，给定的一对</a:t>
            </a:r>
            <a:r>
              <a:rPr lang="en-US" altLang="zh-CN" dirty="0" smtClean="0"/>
              <a:t>(</a:t>
            </a:r>
            <a:r>
              <a:rPr lang="en-US" altLang="zh-CN" i="1" dirty="0" err="1" smtClean="0"/>
              <a:t>x</a:t>
            </a:r>
            <a:r>
              <a:rPr lang="en-US" altLang="zh-CN" dirty="0" err="1" smtClean="0"/>
              <a:t>,</a:t>
            </a:r>
            <a:r>
              <a:rPr lang="en-US" altLang="zh-CN" i="1" dirty="0" err="1" smtClean="0"/>
              <a:t>z</a:t>
            </a:r>
            <a:r>
              <a:rPr lang="en-US" altLang="zh-CN" dirty="0" smtClean="0"/>
              <a:t>)</a:t>
            </a:r>
            <a:r>
              <a:rPr lang="zh-CN" altLang="en-US" dirty="0" smtClean="0"/>
              <a:t>值，有一组</a:t>
            </a:r>
            <a:r>
              <a:rPr lang="en-US" altLang="zh-CN" i="1" dirty="0" smtClean="0"/>
              <a:t>Y</a:t>
            </a:r>
            <a:r>
              <a:rPr lang="zh-CN" altLang="en-US" dirty="0" smtClean="0"/>
              <a:t>的值，这组值仅仅决定于</a:t>
            </a:r>
            <a:r>
              <a:rPr lang="en-US" altLang="zh-CN" i="1" dirty="0" smtClean="0"/>
              <a:t>x</a:t>
            </a:r>
            <a:r>
              <a:rPr lang="zh-CN" altLang="en-US" dirty="0" smtClean="0"/>
              <a:t>值而与</a:t>
            </a:r>
            <a:r>
              <a:rPr lang="en-US" altLang="zh-CN" i="1" dirty="0" smtClean="0"/>
              <a:t>z</a:t>
            </a:r>
            <a:r>
              <a:rPr lang="zh-CN" altLang="en-US" dirty="0" smtClean="0"/>
              <a:t>值无关。</a:t>
            </a:r>
            <a:endParaRPr lang="en-US" altLang="zh-CN" dirty="0" smtClean="0"/>
          </a:p>
          <a:p>
            <a:pPr marL="342900" indent="-342900" algn="l">
              <a:lnSpc>
                <a:spcPct val="150000"/>
              </a:lnSpc>
              <a:buFont typeface="Wingdings" pitchFamily="2" charset="2"/>
              <a:buChar char="v"/>
            </a:pPr>
            <a:r>
              <a:rPr lang="zh-CN" altLang="en-US" dirty="0" smtClean="0">
                <a:ea typeface="宋体" charset="-122"/>
              </a:rPr>
              <a:t>例  </a:t>
            </a:r>
            <a:r>
              <a:rPr lang="en-US" altLang="zh-CN" dirty="0" smtClean="0">
                <a:ea typeface="宋体" charset="-122"/>
              </a:rPr>
              <a:t>Teaching</a:t>
            </a:r>
            <a:r>
              <a:rPr lang="zh-CN" altLang="en-US" dirty="0" smtClean="0">
                <a:ea typeface="宋体" charset="-122"/>
              </a:rPr>
              <a:t>（</a:t>
            </a:r>
            <a:r>
              <a:rPr lang="en-US" altLang="zh-CN" dirty="0" smtClean="0">
                <a:ea typeface="宋体" charset="-122"/>
              </a:rPr>
              <a:t>C, T, B</a:t>
            </a:r>
            <a:r>
              <a:rPr lang="zh-CN" altLang="en-US" dirty="0" smtClean="0">
                <a:ea typeface="宋体" charset="-122"/>
              </a:rPr>
              <a:t>）</a:t>
            </a:r>
          </a:p>
          <a:p>
            <a:r>
              <a:rPr lang="zh-CN" altLang="en-US" dirty="0" smtClean="0">
                <a:ea typeface="宋体" charset="-122"/>
              </a:rPr>
              <a:t>    对于</a:t>
            </a:r>
            <a:r>
              <a:rPr lang="en-US" altLang="zh-CN" dirty="0" smtClean="0">
                <a:ea typeface="宋体" charset="-122"/>
              </a:rPr>
              <a:t>C</a:t>
            </a:r>
            <a:r>
              <a:rPr lang="zh-CN" altLang="en-US" dirty="0" smtClean="0">
                <a:ea typeface="宋体" charset="-122"/>
              </a:rPr>
              <a:t>的每一个值，</a:t>
            </a:r>
            <a:r>
              <a:rPr lang="en-US" altLang="zh-CN" dirty="0" smtClean="0">
                <a:ea typeface="宋体" charset="-122"/>
              </a:rPr>
              <a:t>T</a:t>
            </a:r>
            <a:r>
              <a:rPr lang="zh-CN" altLang="en-US" dirty="0" smtClean="0">
                <a:ea typeface="宋体" charset="-122"/>
              </a:rPr>
              <a:t>有一组值与之对应，而不论</a:t>
            </a:r>
            <a:endParaRPr lang="en-US" altLang="zh-CN" dirty="0" smtClean="0">
              <a:ea typeface="宋体" charset="-122"/>
            </a:endParaRPr>
          </a:p>
          <a:p>
            <a:r>
              <a:rPr lang="en-US" altLang="zh-CN" dirty="0" smtClean="0">
                <a:ea typeface="宋体" charset="-122"/>
              </a:rPr>
              <a:t>B</a:t>
            </a:r>
            <a:r>
              <a:rPr lang="zh-CN" altLang="en-US" dirty="0" smtClean="0">
                <a:ea typeface="宋体" charset="-122"/>
              </a:rPr>
              <a:t>取何值。因此</a:t>
            </a:r>
            <a:r>
              <a:rPr lang="en-US" altLang="zh-CN" dirty="0" smtClean="0">
                <a:ea typeface="宋体" charset="-122"/>
              </a:rPr>
              <a:t>T</a:t>
            </a:r>
            <a:r>
              <a:rPr lang="zh-CN" altLang="en-US" dirty="0" smtClean="0">
                <a:ea typeface="宋体" charset="-122"/>
              </a:rPr>
              <a:t>多值依赖于</a:t>
            </a:r>
            <a:r>
              <a:rPr lang="en-US" altLang="zh-CN" dirty="0" smtClean="0">
                <a:ea typeface="宋体" charset="-122"/>
              </a:rPr>
              <a:t>C</a:t>
            </a:r>
            <a:r>
              <a:rPr lang="zh-CN" altLang="en-US" dirty="0" smtClean="0">
                <a:ea typeface="宋体" charset="-122"/>
              </a:rPr>
              <a:t>，即</a:t>
            </a:r>
            <a:r>
              <a:rPr lang="en-US" altLang="zh-CN" dirty="0" smtClean="0">
                <a:ea typeface="宋体" charset="-122"/>
              </a:rPr>
              <a:t>C→→T</a:t>
            </a:r>
            <a:r>
              <a:rPr lang="zh-CN" altLang="en-US" dirty="0" smtClean="0">
                <a:ea typeface="宋体" charset="-122"/>
              </a:rPr>
              <a:t>。 </a:t>
            </a:r>
          </a:p>
          <a:p>
            <a:pPr marL="342900" indent="-342900" algn="l">
              <a:lnSpc>
                <a:spcPct val="120000"/>
              </a:lnSpc>
              <a:buFont typeface="Wingdings" pitchFamily="2" charset="2"/>
              <a:buChar char="v"/>
            </a:pP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0659" name="内容占位符 2"/>
          <p:cNvSpPr>
            <a:spLocks noGrp="1" noChangeArrowheads="1"/>
          </p:cNvSpPr>
          <p:nvPr>
            <p:ph idx="1"/>
          </p:nvPr>
        </p:nvSpPr>
        <p:spPr>
          <a:xfrm>
            <a:off x="457200" y="1098551"/>
            <a:ext cx="8229600" cy="5499100"/>
          </a:xfrm>
        </p:spPr>
        <p:txBody>
          <a:bodyPr/>
          <a:lstStyle/>
          <a:p>
            <a:pPr marL="342900" indent="-342900" algn="l">
              <a:lnSpc>
                <a:spcPct val="120000"/>
              </a:lnSpc>
              <a:buFont typeface="Wingdings" pitchFamily="2" charset="2"/>
              <a:buChar char="v"/>
            </a:pPr>
            <a:r>
              <a:rPr lang="zh-CN" altLang="en-US" dirty="0" smtClean="0"/>
              <a:t>多值依赖的另一个等价的定义</a:t>
            </a:r>
            <a:endParaRPr lang="en-US" dirty="0" smtClean="0"/>
          </a:p>
          <a:p>
            <a:pPr marL="742950" lvl="1" indent="-285750" algn="l">
              <a:lnSpc>
                <a:spcPct val="150000"/>
              </a:lnSpc>
            </a:pPr>
            <a:r>
              <a:rPr lang="zh-CN" altLang="en-US" dirty="0" smtClean="0"/>
              <a:t>在</a:t>
            </a:r>
            <a:r>
              <a:rPr lang="en-US" altLang="zh-CN" i="1" dirty="0" smtClean="0"/>
              <a:t>R</a:t>
            </a:r>
            <a:r>
              <a:rPr lang="en-US" altLang="zh-CN" dirty="0" smtClean="0"/>
              <a:t>(</a:t>
            </a:r>
            <a:r>
              <a:rPr lang="en-US" altLang="zh-CN" i="1" dirty="0" smtClean="0"/>
              <a:t>U</a:t>
            </a:r>
            <a:r>
              <a:rPr lang="en-US" altLang="zh-CN" dirty="0" smtClean="0"/>
              <a:t>)</a:t>
            </a:r>
            <a:r>
              <a:rPr lang="zh-CN" altLang="en-US" dirty="0" smtClean="0"/>
              <a:t>的任一关系</a:t>
            </a:r>
            <a:r>
              <a:rPr lang="en-US" altLang="zh-CN" i="1" dirty="0" smtClean="0"/>
              <a:t>r</a:t>
            </a:r>
            <a:r>
              <a:rPr lang="zh-CN" altLang="en-US" dirty="0" smtClean="0"/>
              <a:t>中，如果存在元组</a:t>
            </a:r>
            <a:r>
              <a:rPr lang="en-US" altLang="zh-CN" i="1" dirty="0" smtClean="0"/>
              <a:t>t</a:t>
            </a:r>
            <a:r>
              <a:rPr lang="zh-CN" altLang="en-US" dirty="0" smtClean="0"/>
              <a:t>，</a:t>
            </a:r>
            <a:r>
              <a:rPr lang="en-US" altLang="zh-CN" i="1" dirty="0" smtClean="0"/>
              <a:t>s</a:t>
            </a:r>
            <a:r>
              <a:rPr lang="zh-CN" altLang="en-US" dirty="0" smtClean="0"/>
              <a:t>使得</a:t>
            </a:r>
            <a:r>
              <a:rPr lang="en-US" altLang="zh-CN" i="1" dirty="0" smtClean="0"/>
              <a:t>t</a:t>
            </a:r>
            <a:r>
              <a:rPr lang="en-US" altLang="zh-CN" dirty="0" smtClean="0"/>
              <a:t>[</a:t>
            </a:r>
            <a:r>
              <a:rPr lang="en-US" altLang="zh-CN" i="1" dirty="0" smtClean="0"/>
              <a:t>X</a:t>
            </a:r>
            <a:r>
              <a:rPr lang="en-US" altLang="zh-CN" dirty="0" smtClean="0"/>
              <a:t>]=</a:t>
            </a:r>
            <a:r>
              <a:rPr lang="en-US" altLang="zh-CN" i="1" dirty="0" smtClean="0"/>
              <a:t>s</a:t>
            </a:r>
            <a:r>
              <a:rPr lang="en-US" altLang="zh-CN" dirty="0" smtClean="0"/>
              <a:t>[</a:t>
            </a:r>
            <a:r>
              <a:rPr lang="en-US" altLang="zh-CN" i="1" dirty="0" smtClean="0"/>
              <a:t>X</a:t>
            </a:r>
            <a:r>
              <a:rPr lang="en-US" altLang="zh-CN" dirty="0" smtClean="0"/>
              <a:t>]</a:t>
            </a:r>
          </a:p>
          <a:p>
            <a:pPr marL="742950" lvl="1" indent="-285750" algn="l">
              <a:lnSpc>
                <a:spcPct val="150000"/>
              </a:lnSpc>
            </a:pPr>
            <a:r>
              <a:rPr lang="zh-CN" altLang="en-US" dirty="0" smtClean="0"/>
              <a:t>，那么就必然存在元组</a:t>
            </a:r>
            <a:r>
              <a:rPr lang="en-US" altLang="zh-CN" i="1" dirty="0" smtClean="0"/>
              <a:t>w</a:t>
            </a:r>
            <a:r>
              <a:rPr lang="zh-CN" altLang="en-US" dirty="0" smtClean="0"/>
              <a:t>，</a:t>
            </a:r>
            <a:r>
              <a:rPr lang="en-US" altLang="zh-CN" i="1" dirty="0" smtClean="0"/>
              <a:t>v</a:t>
            </a:r>
            <a:r>
              <a:rPr lang="zh-CN" altLang="en-US" dirty="0" smtClean="0"/>
              <a:t>∈</a:t>
            </a:r>
            <a:r>
              <a:rPr lang="en-US" altLang="zh-CN" i="1" dirty="0" smtClean="0"/>
              <a:t>r</a:t>
            </a:r>
            <a:r>
              <a:rPr lang="zh-CN" altLang="en-US" dirty="0" smtClean="0"/>
              <a:t>，（</a:t>
            </a:r>
            <a:r>
              <a:rPr lang="en-US" altLang="zh-CN" i="1" dirty="0" smtClean="0"/>
              <a:t>w</a:t>
            </a:r>
            <a:r>
              <a:rPr lang="zh-CN" altLang="en-US" dirty="0" smtClean="0"/>
              <a:t>，</a:t>
            </a:r>
            <a:r>
              <a:rPr lang="en-US" altLang="zh-CN" i="1" dirty="0" smtClean="0"/>
              <a:t>v</a:t>
            </a:r>
            <a:r>
              <a:rPr lang="zh-CN" altLang="en-US" dirty="0" smtClean="0"/>
              <a:t>可以与</a:t>
            </a:r>
            <a:r>
              <a:rPr lang="en-US" altLang="zh-CN" i="1" dirty="0" smtClean="0"/>
              <a:t>s</a:t>
            </a:r>
            <a:r>
              <a:rPr lang="zh-CN" altLang="en-US" dirty="0" smtClean="0"/>
              <a:t>，</a:t>
            </a:r>
            <a:r>
              <a:rPr lang="en-US" altLang="zh-CN" i="1" dirty="0" smtClean="0"/>
              <a:t>t</a:t>
            </a:r>
            <a:r>
              <a:rPr lang="zh-CN" altLang="en-US" dirty="0" smtClean="0"/>
              <a:t>相</a:t>
            </a:r>
            <a:endParaRPr lang="en-US" altLang="zh-CN" dirty="0" smtClean="0"/>
          </a:p>
          <a:p>
            <a:pPr marL="742950" lvl="1" indent="-285750" algn="l">
              <a:lnSpc>
                <a:spcPct val="150000"/>
              </a:lnSpc>
            </a:pPr>
            <a:r>
              <a:rPr lang="zh-CN" altLang="en-US" dirty="0" smtClean="0"/>
              <a:t>同）, 使得</a:t>
            </a:r>
            <a:r>
              <a:rPr lang="en-US" altLang="zh-CN" i="1" dirty="0" smtClean="0"/>
              <a:t>w</a:t>
            </a:r>
            <a:r>
              <a:rPr lang="en-US" altLang="zh-CN" dirty="0" smtClean="0"/>
              <a:t>[</a:t>
            </a:r>
            <a:r>
              <a:rPr lang="en-US" altLang="zh-CN" i="1" dirty="0" smtClean="0"/>
              <a:t>X</a:t>
            </a:r>
            <a:r>
              <a:rPr lang="en-US" altLang="zh-CN" dirty="0" smtClean="0"/>
              <a:t>]=</a:t>
            </a:r>
            <a:r>
              <a:rPr lang="en-US" altLang="zh-CN" i="1" dirty="0" smtClean="0"/>
              <a:t>v</a:t>
            </a:r>
            <a:r>
              <a:rPr lang="en-US" altLang="zh-CN" dirty="0" smtClean="0"/>
              <a:t>[</a:t>
            </a:r>
            <a:r>
              <a:rPr lang="en-US" altLang="zh-CN" i="1" dirty="0" smtClean="0"/>
              <a:t>X</a:t>
            </a:r>
            <a:r>
              <a:rPr lang="en-US" altLang="zh-CN" dirty="0" smtClean="0"/>
              <a:t>]=</a:t>
            </a:r>
            <a:r>
              <a:rPr lang="en-US" altLang="zh-CN" i="1" dirty="0" smtClean="0"/>
              <a:t>t</a:t>
            </a:r>
            <a:r>
              <a:rPr lang="en-US" altLang="zh-CN" dirty="0" smtClean="0"/>
              <a:t>[</a:t>
            </a:r>
            <a:r>
              <a:rPr lang="en-US" altLang="zh-CN" i="1" dirty="0" smtClean="0"/>
              <a:t>X</a:t>
            </a:r>
            <a:r>
              <a:rPr lang="en-US" altLang="zh-CN" dirty="0" smtClean="0"/>
              <a:t>]</a:t>
            </a:r>
            <a:r>
              <a:rPr lang="zh-CN" altLang="en-US" dirty="0" smtClean="0"/>
              <a:t>，而</a:t>
            </a:r>
            <a:r>
              <a:rPr lang="en-US" altLang="zh-CN" i="1" dirty="0" smtClean="0"/>
              <a:t>w</a:t>
            </a:r>
            <a:r>
              <a:rPr lang="en-US" altLang="zh-CN" dirty="0" smtClean="0"/>
              <a:t>[</a:t>
            </a:r>
            <a:r>
              <a:rPr lang="en-US" altLang="zh-CN" i="1" dirty="0" smtClean="0"/>
              <a:t>Y</a:t>
            </a:r>
            <a:r>
              <a:rPr lang="en-US" altLang="zh-CN" dirty="0" smtClean="0"/>
              <a:t>]=</a:t>
            </a:r>
            <a:r>
              <a:rPr lang="en-US" altLang="zh-CN" i="1" dirty="0" smtClean="0"/>
              <a:t>t</a:t>
            </a:r>
            <a:r>
              <a:rPr lang="en-US" altLang="zh-CN" dirty="0" smtClean="0"/>
              <a:t>[</a:t>
            </a:r>
            <a:r>
              <a:rPr lang="en-US" altLang="zh-CN" i="1" dirty="0" smtClean="0"/>
              <a:t>Y</a:t>
            </a:r>
            <a:r>
              <a:rPr lang="en-US" altLang="zh-CN" dirty="0" smtClean="0"/>
              <a:t>]</a:t>
            </a:r>
            <a:r>
              <a:rPr lang="zh-CN" altLang="en-US" dirty="0" smtClean="0"/>
              <a:t>，</a:t>
            </a:r>
            <a:r>
              <a:rPr lang="en-US" altLang="zh-CN" i="1" dirty="0" smtClean="0"/>
              <a:t>w</a:t>
            </a:r>
            <a:r>
              <a:rPr lang="en-US" altLang="zh-CN" dirty="0" smtClean="0"/>
              <a:t>[</a:t>
            </a:r>
            <a:r>
              <a:rPr lang="en-US" altLang="zh-CN" i="1" dirty="0" smtClean="0"/>
              <a:t>Z</a:t>
            </a:r>
            <a:r>
              <a:rPr lang="en-US" altLang="zh-CN" dirty="0" smtClean="0"/>
              <a:t>]=</a:t>
            </a:r>
            <a:r>
              <a:rPr lang="en-US" altLang="zh-CN" i="1" dirty="0" smtClean="0"/>
              <a:t>s</a:t>
            </a:r>
            <a:r>
              <a:rPr lang="en-US" altLang="zh-CN" dirty="0" smtClean="0"/>
              <a:t>[</a:t>
            </a:r>
            <a:r>
              <a:rPr lang="en-US" altLang="zh-CN" i="1" dirty="0" smtClean="0"/>
              <a:t>Z</a:t>
            </a:r>
            <a:r>
              <a:rPr lang="en-US" altLang="zh-CN" dirty="0" smtClean="0"/>
              <a:t>]</a:t>
            </a:r>
            <a:r>
              <a:rPr lang="zh-CN" altLang="en-US" dirty="0" smtClean="0"/>
              <a:t>，</a:t>
            </a:r>
            <a:endParaRPr lang="en-US" altLang="zh-CN" dirty="0" smtClean="0"/>
          </a:p>
          <a:p>
            <a:pPr marL="742950" lvl="1" indent="-285750" algn="l">
              <a:lnSpc>
                <a:spcPct val="150000"/>
              </a:lnSpc>
            </a:pPr>
            <a:r>
              <a:rPr lang="en-US" altLang="zh-CN" i="1" dirty="0" smtClean="0"/>
              <a:t>v</a:t>
            </a:r>
            <a:r>
              <a:rPr lang="en-US" altLang="zh-CN" dirty="0" smtClean="0"/>
              <a:t>[</a:t>
            </a:r>
            <a:r>
              <a:rPr lang="en-US" altLang="zh-CN" i="1" dirty="0" smtClean="0"/>
              <a:t>Y</a:t>
            </a:r>
            <a:r>
              <a:rPr lang="en-US" altLang="zh-CN" dirty="0" smtClean="0"/>
              <a:t>]=</a:t>
            </a:r>
            <a:r>
              <a:rPr lang="en-US" altLang="zh-CN" i="1" dirty="0" smtClean="0"/>
              <a:t>s</a:t>
            </a:r>
            <a:r>
              <a:rPr lang="en-US" altLang="zh-CN" dirty="0" smtClean="0"/>
              <a:t>[</a:t>
            </a:r>
            <a:r>
              <a:rPr lang="en-US" altLang="zh-CN" i="1" dirty="0" smtClean="0"/>
              <a:t>Y</a:t>
            </a:r>
            <a:r>
              <a:rPr lang="en-US" altLang="zh-CN" dirty="0" smtClean="0"/>
              <a:t>]</a:t>
            </a:r>
            <a:r>
              <a:rPr lang="zh-CN" altLang="en-US" dirty="0" smtClean="0"/>
              <a:t>，</a:t>
            </a:r>
            <a:r>
              <a:rPr lang="en-US" altLang="zh-CN" i="1" dirty="0" smtClean="0"/>
              <a:t>v</a:t>
            </a:r>
            <a:r>
              <a:rPr lang="en-US" altLang="zh-CN" dirty="0" smtClean="0"/>
              <a:t>[</a:t>
            </a:r>
            <a:r>
              <a:rPr lang="en-US" altLang="zh-CN" i="1" dirty="0" smtClean="0"/>
              <a:t>Z</a:t>
            </a:r>
            <a:r>
              <a:rPr lang="en-US" altLang="zh-CN" dirty="0" smtClean="0"/>
              <a:t>]=</a:t>
            </a:r>
            <a:r>
              <a:rPr lang="en-US" altLang="zh-CN" i="1" dirty="0" smtClean="0"/>
              <a:t>t</a:t>
            </a:r>
            <a:r>
              <a:rPr lang="en-US" altLang="zh-CN" dirty="0" smtClean="0"/>
              <a:t>[</a:t>
            </a:r>
            <a:r>
              <a:rPr lang="en-US" altLang="zh-CN" i="1" dirty="0" smtClean="0"/>
              <a:t>Z</a:t>
            </a:r>
            <a:r>
              <a:rPr lang="en-US" altLang="zh-CN" dirty="0" smtClean="0"/>
              <a:t>]</a:t>
            </a:r>
            <a:r>
              <a:rPr lang="zh-CN" altLang="en-US" dirty="0" smtClean="0"/>
              <a:t>（即交换</a:t>
            </a:r>
            <a:r>
              <a:rPr lang="en-US" altLang="zh-CN" i="1" dirty="0" smtClean="0"/>
              <a:t>s</a:t>
            </a:r>
            <a:r>
              <a:rPr lang="zh-CN" altLang="en-US" dirty="0" smtClean="0"/>
              <a:t>，</a:t>
            </a:r>
            <a:r>
              <a:rPr lang="en-US" altLang="zh-CN" i="1" dirty="0" smtClean="0"/>
              <a:t>t</a:t>
            </a:r>
            <a:r>
              <a:rPr lang="zh-CN" altLang="en-US" dirty="0" smtClean="0"/>
              <a:t>元组的</a:t>
            </a:r>
            <a:r>
              <a:rPr lang="en-US" altLang="zh-CN" i="1" dirty="0" smtClean="0"/>
              <a:t>Y</a:t>
            </a:r>
            <a:r>
              <a:rPr lang="zh-CN" altLang="en-US" dirty="0" smtClean="0"/>
              <a:t>值所得的两</a:t>
            </a:r>
            <a:endParaRPr lang="en-US" altLang="zh-CN" dirty="0" smtClean="0"/>
          </a:p>
          <a:p>
            <a:pPr marL="742950" lvl="1" indent="-285750" algn="l">
              <a:lnSpc>
                <a:spcPct val="150000"/>
              </a:lnSpc>
            </a:pPr>
            <a:r>
              <a:rPr lang="zh-CN" altLang="en-US" dirty="0" smtClean="0"/>
              <a:t>个新元组必在</a:t>
            </a:r>
            <a:r>
              <a:rPr lang="en-US" altLang="zh-CN" i="1" dirty="0" smtClean="0"/>
              <a:t>r</a:t>
            </a:r>
            <a:r>
              <a:rPr lang="zh-CN" altLang="en-US" dirty="0" smtClean="0"/>
              <a:t>中则</a:t>
            </a:r>
            <a:r>
              <a:rPr lang="en-US" altLang="zh-CN" i="1" dirty="0" smtClean="0"/>
              <a:t>Y</a:t>
            </a:r>
            <a:r>
              <a:rPr lang="zh-CN" altLang="en-US" dirty="0" smtClean="0"/>
              <a:t>多值依赖于</a:t>
            </a:r>
            <a:r>
              <a:rPr lang="en-US" altLang="zh-CN" i="1" dirty="0" smtClean="0"/>
              <a:t>X</a:t>
            </a:r>
            <a:r>
              <a:rPr lang="zh-CN" altLang="en-US" dirty="0" smtClean="0"/>
              <a:t>，记为</a:t>
            </a:r>
            <a:r>
              <a:rPr lang="en-US" altLang="zh-CN" i="1" dirty="0" smtClean="0"/>
              <a:t>X</a:t>
            </a:r>
            <a:r>
              <a:rPr lang="zh-CN" altLang="en-US" dirty="0" smtClean="0"/>
              <a:t>→→</a:t>
            </a:r>
            <a:r>
              <a:rPr lang="en-US" altLang="zh-CN" i="1" dirty="0" smtClean="0"/>
              <a:t>Y</a:t>
            </a:r>
            <a:r>
              <a:rPr lang="zh-CN" altLang="en-US" dirty="0" smtClean="0"/>
              <a:t>。这里</a:t>
            </a:r>
            <a:endParaRPr lang="en-US" altLang="zh-CN" dirty="0" smtClean="0"/>
          </a:p>
          <a:p>
            <a:pPr marL="742950" lvl="1" indent="-285750" algn="l">
              <a:lnSpc>
                <a:spcPct val="150000"/>
              </a:lnSpc>
            </a:pPr>
            <a:r>
              <a:rPr lang="en-US" altLang="zh-CN" i="1" dirty="0" smtClean="0"/>
              <a:t>X</a:t>
            </a:r>
            <a:r>
              <a:rPr lang="zh-CN" altLang="en-US" dirty="0" smtClean="0"/>
              <a:t>，</a:t>
            </a:r>
            <a:r>
              <a:rPr lang="en-US" altLang="zh-CN" i="1" dirty="0" smtClean="0"/>
              <a:t>Y</a:t>
            </a:r>
            <a:r>
              <a:rPr lang="zh-CN" altLang="en-US" dirty="0" smtClean="0"/>
              <a:t>是</a:t>
            </a:r>
            <a:r>
              <a:rPr lang="en-US" altLang="zh-CN" i="1" dirty="0" smtClean="0"/>
              <a:t>U</a:t>
            </a:r>
            <a:r>
              <a:rPr lang="zh-CN" altLang="en-US" dirty="0" smtClean="0"/>
              <a:t>的子集，</a:t>
            </a:r>
            <a:r>
              <a:rPr lang="en-US" altLang="zh-CN" i="1" dirty="0" smtClean="0"/>
              <a:t>Z</a:t>
            </a:r>
            <a:r>
              <a:rPr lang="en-US" altLang="zh-CN" dirty="0" smtClean="0"/>
              <a:t>=</a:t>
            </a:r>
            <a:r>
              <a:rPr lang="en-US" altLang="zh-CN" i="1" dirty="0" smtClean="0"/>
              <a:t>U</a:t>
            </a:r>
            <a:r>
              <a:rPr lang="en-US" altLang="zh-CN" dirty="0" smtClean="0"/>
              <a:t>-</a:t>
            </a:r>
            <a:r>
              <a:rPr lang="en-US" altLang="zh-CN" i="1" dirty="0" smtClean="0"/>
              <a:t>X</a:t>
            </a:r>
            <a:r>
              <a:rPr lang="en-US" altLang="zh-CN" dirty="0" smtClean="0"/>
              <a:t>-</a:t>
            </a:r>
            <a:r>
              <a:rPr lang="en-US" altLang="zh-CN" i="1" dirty="0" smtClean="0"/>
              <a:t>Y</a:t>
            </a:r>
            <a:r>
              <a:rPr lang="zh-CN" altLang="en-US" dirty="0" smtClean="0"/>
              <a:t>。</a:t>
            </a:r>
          </a:p>
          <a:p>
            <a:pPr marL="342900" indent="-342900" algn="l">
              <a:lnSpc>
                <a:spcPct val="120000"/>
              </a:lnSpc>
              <a:buFont typeface="Wingdings" pitchFamily="2" charset="2"/>
              <a:buChar char="v"/>
            </a:pPr>
            <a:endParaRPr lang="zh-CN" altLang="en-US"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16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1684" name="Rectangle 2"/>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1685" name="Rectangle 3"/>
          <p:cNvSpPr>
            <a:spLocks noGrp="1" noChangeArrowheads="1"/>
          </p:cNvSpPr>
          <p:nvPr>
            <p:ph idx="1"/>
          </p:nvPr>
        </p:nvSpPr>
        <p:spPr>
          <a:xfrm>
            <a:off x="457200" y="1268760"/>
            <a:ext cx="8258175" cy="5065365"/>
          </a:xfrm>
        </p:spPr>
        <p:txBody>
          <a:bodyPr/>
          <a:lstStyle/>
          <a:p>
            <a:pPr marL="342900" indent="-342900" algn="l">
              <a:lnSpc>
                <a:spcPct val="150000"/>
              </a:lnSpc>
              <a:buFont typeface="Wingdings" pitchFamily="2" charset="2"/>
              <a:buChar char="v"/>
            </a:pPr>
            <a:r>
              <a:rPr lang="zh-CN" altLang="en-US" dirty="0" smtClean="0">
                <a:sym typeface="Calibri" pitchFamily="34" charset="0"/>
              </a:rPr>
              <a:t>平凡多值依赖和非平凡的多值依赖</a:t>
            </a:r>
          </a:p>
          <a:p>
            <a:pPr marL="742950" lvl="1" indent="-285750" algn="l">
              <a:lnSpc>
                <a:spcPct val="150000"/>
              </a:lnSpc>
              <a:buFont typeface="Wingdings" pitchFamily="2" charset="2"/>
              <a:buChar char="n"/>
            </a:pPr>
            <a:r>
              <a:rPr lang="zh-CN" altLang="en-US" dirty="0" smtClean="0">
                <a:sym typeface="Calibri" pitchFamily="34" charset="0"/>
              </a:rPr>
              <a:t>	若</a:t>
            </a:r>
            <a:r>
              <a:rPr lang="en-US" altLang="zh-CN" dirty="0" smtClean="0">
                <a:sym typeface="Calibri" pitchFamily="34" charset="0"/>
              </a:rPr>
              <a:t>X→→Y</a:t>
            </a:r>
            <a:r>
              <a:rPr lang="zh-CN" altLang="en-US" dirty="0" smtClean="0">
                <a:sym typeface="Calibri" pitchFamily="34" charset="0"/>
              </a:rPr>
              <a:t>，而</a:t>
            </a:r>
            <a:r>
              <a:rPr lang="en-US" altLang="zh-CN" dirty="0" smtClean="0">
                <a:sym typeface="Calibri" pitchFamily="34" charset="0"/>
              </a:rPr>
              <a:t>Z</a:t>
            </a:r>
            <a:r>
              <a:rPr lang="zh-CN" altLang="en-US" dirty="0" smtClean="0">
                <a:latin typeface="Times New Roman" pitchFamily="18" charset="0"/>
                <a:sym typeface="Times New Roman" pitchFamily="18" charset="0"/>
              </a:rPr>
              <a:t>＝</a:t>
            </a:r>
            <a:r>
              <a:rPr lang="zh-CN" altLang="en-US" dirty="0" smtClean="0"/>
              <a:t>Ф</a:t>
            </a:r>
            <a:r>
              <a:rPr lang="zh-CN" altLang="en-US" dirty="0" smtClean="0">
                <a:latin typeface="Times New Roman" pitchFamily="18" charset="0"/>
                <a:sym typeface="Times New Roman" pitchFamily="18" charset="0"/>
              </a:rPr>
              <a:t>，即</a:t>
            </a:r>
            <a:r>
              <a:rPr lang="en-US" altLang="zh-CN" dirty="0" smtClean="0">
                <a:latin typeface="Times New Roman" pitchFamily="18" charset="0"/>
                <a:sym typeface="Times New Roman" pitchFamily="18" charset="0"/>
              </a:rPr>
              <a:t>Z</a:t>
            </a:r>
            <a:r>
              <a:rPr lang="zh-CN" altLang="en-US" dirty="0" smtClean="0">
                <a:latin typeface="Times New Roman" pitchFamily="18" charset="0"/>
                <a:sym typeface="Times New Roman" pitchFamily="18" charset="0"/>
              </a:rPr>
              <a:t>为空，</a:t>
            </a:r>
            <a:r>
              <a:rPr lang="zh-CN" altLang="en-US" dirty="0" smtClean="0">
                <a:sym typeface="Calibri" pitchFamily="34" charset="0"/>
              </a:rPr>
              <a:t>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平凡的多值依赖</a:t>
            </a:r>
            <a:r>
              <a:rPr lang="zh-CN" altLang="en-US" dirty="0" smtClean="0">
                <a:sym typeface="Calibri" pitchFamily="34" charset="0"/>
              </a:rPr>
              <a:t>。</a:t>
            </a:r>
          </a:p>
          <a:p>
            <a:pPr marL="742950" lvl="1" indent="-285750" algn="l">
              <a:lnSpc>
                <a:spcPct val="150000"/>
              </a:lnSpc>
              <a:buFont typeface="Wingdings" pitchFamily="2" charset="2"/>
              <a:buChar char="n"/>
            </a:pPr>
            <a:r>
              <a:rPr lang="zh-CN" altLang="en-US" dirty="0" smtClean="0">
                <a:sym typeface="Calibri" pitchFamily="34" charset="0"/>
              </a:rPr>
              <a:t>	否则称</a:t>
            </a:r>
            <a:r>
              <a:rPr lang="en-US" altLang="zh-CN" dirty="0" smtClean="0">
                <a:sym typeface="Calibri" pitchFamily="34" charset="0"/>
              </a:rPr>
              <a:t>X→→Y</a:t>
            </a:r>
            <a:r>
              <a:rPr lang="zh-CN" altLang="en-US" dirty="0" smtClean="0">
                <a:sym typeface="Calibri" pitchFamily="34" charset="0"/>
              </a:rPr>
              <a:t>为</a:t>
            </a:r>
            <a:r>
              <a:rPr lang="zh-CN" altLang="en-US" dirty="0" smtClean="0">
                <a:solidFill>
                  <a:srgbClr val="FF00FF"/>
                </a:solidFill>
                <a:sym typeface="Calibri" pitchFamily="34" charset="0"/>
              </a:rPr>
              <a:t>非平凡的多值依赖</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graphicFrame>
        <p:nvGraphicFramePr>
          <p:cNvPr id="72707" name="Group 3"/>
          <p:cNvGraphicFramePr>
            <a:graphicFrameLocks noGrp="1"/>
          </p:cNvGraphicFramePr>
          <p:nvPr/>
        </p:nvGraphicFramePr>
        <p:xfrm>
          <a:off x="2123729" y="2852936"/>
          <a:ext cx="4248470" cy="3352800"/>
        </p:xfrm>
        <a:graphic>
          <a:graphicData uri="http://schemas.openxmlformats.org/drawingml/2006/table">
            <a:tbl>
              <a:tblPr/>
              <a:tblGrid>
                <a:gridCol w="1416157"/>
                <a:gridCol w="1416156"/>
                <a:gridCol w="1416157"/>
              </a:tblGrid>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S</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tab pos="266700" algn="l"/>
                          <a:tab pos="2636838" algn="ctr"/>
                          <a:tab pos="5273675" algn="r"/>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0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W1</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S3</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C4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W2</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smtClean="0">
                          <a:ln>
                            <a:noFill/>
                          </a:ln>
                          <a:solidFill>
                            <a:schemeClr val="tx1"/>
                          </a:solidFill>
                          <a:effectLst/>
                          <a:latin typeface="Arial" pitchFamily="34" charset="0"/>
                          <a:ea typeface="宋体" pitchFamily="2" charset="-122"/>
                          <a:sym typeface="Arial" pitchFamily="34" charset="0"/>
                        </a:rPr>
                        <a:t>S4</a:t>
                      </a:r>
                      <a:endParaRPr kumimoji="0" lang="zh-CN" altLang="en-US" sz="24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0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C5</a:t>
                      </a:r>
                      <a:endParaRPr kumimoji="0" lang="zh-CN" altLang="en-US" sz="24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38102" marR="38102"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4" name="内容占位符 4"/>
          <p:cNvSpPr>
            <a:spLocks noGrp="1" noChangeArrowheads="1"/>
          </p:cNvSpPr>
          <p:nvPr>
            <p:ph sz="half" idx="4294967295"/>
          </p:nvPr>
        </p:nvSpPr>
        <p:spPr>
          <a:xfrm>
            <a:off x="457200" y="981075"/>
            <a:ext cx="8363272" cy="1871861"/>
          </a:xfrm>
        </p:spPr>
        <p:txBody>
          <a:bodyPr/>
          <a:lstStyle/>
          <a:p>
            <a:pPr>
              <a:buNone/>
            </a:pPr>
            <a:r>
              <a:rPr lang="zh-CN" altLang="en-US" sz="2400" dirty="0" smtClean="0"/>
              <a:t>[例6.</a:t>
            </a:r>
            <a:r>
              <a:rPr lang="en-US" altLang="zh-CN" sz="2400" dirty="0" smtClean="0"/>
              <a:t>10</a:t>
            </a:r>
            <a:r>
              <a:rPr lang="zh-CN" altLang="en-US" sz="2400" dirty="0" smtClean="0"/>
              <a:t>]关系模式</a:t>
            </a:r>
            <a:r>
              <a:rPr lang="en-US" altLang="zh-CN" sz="2400" dirty="0" smtClean="0"/>
              <a:t>WSC(W,S,C)</a:t>
            </a:r>
            <a:r>
              <a:rPr lang="zh-CN" altLang="en-US" sz="2400" dirty="0" smtClean="0"/>
              <a:t>中，</a:t>
            </a:r>
            <a:r>
              <a:rPr lang="en-US" altLang="zh-CN" sz="2400" dirty="0" smtClean="0"/>
              <a:t>W</a:t>
            </a:r>
            <a:r>
              <a:rPr lang="zh-CN" altLang="en-US" sz="2400" dirty="0" smtClean="0"/>
              <a:t>表示仓库，</a:t>
            </a:r>
            <a:r>
              <a:rPr lang="en-US" altLang="zh-CN" sz="2400" dirty="0" smtClean="0"/>
              <a:t>S</a:t>
            </a:r>
            <a:r>
              <a:rPr lang="zh-CN" altLang="en-US" sz="2400" dirty="0" smtClean="0"/>
              <a:t> 表示保管</a:t>
            </a:r>
            <a:endParaRPr lang="en-US" altLang="zh-CN" sz="2400" dirty="0" smtClean="0"/>
          </a:p>
          <a:p>
            <a:pPr>
              <a:buNone/>
            </a:pPr>
            <a:r>
              <a:rPr lang="zh-CN" altLang="en-US" sz="2400" dirty="0" smtClean="0"/>
              <a:t>员，</a:t>
            </a:r>
            <a:r>
              <a:rPr lang="en-US" altLang="zh-CN" sz="2400" dirty="0" smtClean="0"/>
              <a:t>C</a:t>
            </a:r>
            <a:r>
              <a:rPr lang="zh-CN" altLang="en-US" sz="2400" dirty="0" smtClean="0"/>
              <a:t> 表示商品。假设每个仓库有若干个保管员，有若干种</a:t>
            </a:r>
            <a:endParaRPr lang="en-US" altLang="zh-CN" sz="2400" dirty="0" smtClean="0"/>
          </a:p>
          <a:p>
            <a:pPr>
              <a:buNone/>
            </a:pPr>
            <a:r>
              <a:rPr lang="zh-CN" altLang="en-US" sz="2400" dirty="0" smtClean="0"/>
              <a:t>商品。每个保管员保管所在仓库的所有商品，每种商品被所</a:t>
            </a:r>
            <a:endParaRPr lang="en-US" altLang="zh-CN" sz="2400" dirty="0" smtClean="0"/>
          </a:p>
          <a:p>
            <a:pPr>
              <a:buNone/>
            </a:pPr>
            <a:r>
              <a:rPr lang="zh-CN" altLang="en-US" sz="2400" dirty="0" smtClean="0"/>
              <a:t>有保管员保管。</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20"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9221" name="Rectangle 3"/>
          <p:cNvSpPr>
            <a:spLocks noGrp="1" noChangeArrowheads="1"/>
          </p:cNvSpPr>
          <p:nvPr>
            <p:ph idx="1"/>
          </p:nvPr>
        </p:nvSpPr>
        <p:spPr>
          <a:xfrm>
            <a:off x="457200" y="982663"/>
            <a:ext cx="8372475" cy="5256212"/>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a:t>
            </a:r>
            <a:endParaRPr lang="en-US"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是一个关系内部属性与属性之间的一种约束关系</a:t>
            </a:r>
            <a:endParaRPr lang="en-US" dirty="0" smtClean="0">
              <a:sym typeface="Calibri" pitchFamily="34" charset="0"/>
            </a:endParaRPr>
          </a:p>
          <a:p>
            <a:pPr marL="1200150" lvl="2" indent="-285750" algn="l">
              <a:lnSpc>
                <a:spcPct val="150000"/>
              </a:lnSpc>
              <a:buSzPct val="87000"/>
              <a:buFont typeface="Wingdings" pitchFamily="2" charset="2"/>
              <a:buChar char="l"/>
            </a:pPr>
            <a:r>
              <a:rPr lang="zh-CN" altLang="en-US" dirty="0" smtClean="0">
                <a:sym typeface="Calibri" pitchFamily="34" charset="0"/>
              </a:rPr>
              <a:t>通过属性间值的相等与否体现出来的数据间相互联系</a:t>
            </a:r>
            <a:endParaRPr lang="en-US" sz="26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是现实世界属性间相互联系的抽象</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是数据内在的性质</a:t>
            </a:r>
            <a:endParaRPr lang="en-US" sz="2800" dirty="0" smtClean="0">
              <a:sym typeface="Calibri" pitchFamily="34" charset="0"/>
            </a:endParaRPr>
          </a:p>
          <a:p>
            <a:pPr marL="800100" lvl="1" indent="-342900" algn="l">
              <a:lnSpc>
                <a:spcPct val="150000"/>
              </a:lnSpc>
              <a:buFont typeface="Wingdings" pitchFamily="2" charset="2"/>
              <a:buChar char="n"/>
            </a:pPr>
            <a:r>
              <a:rPr lang="zh-CN" altLang="en-US" dirty="0" smtClean="0">
                <a:sym typeface="Calibri" pitchFamily="34" charset="0"/>
              </a:rPr>
              <a:t>是语义的体现</a:t>
            </a:r>
            <a:endParaRPr lang="zh-CN" altLang="en-US" dirty="0" smtClean="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4"/>
          <p:cNvSpPr>
            <a:spLocks noGrp="1" noChangeArrowheads="1"/>
          </p:cNvSpPr>
          <p:nvPr>
            <p:ph type="title" idx="4294967295"/>
          </p:nvPr>
        </p:nvSpPr>
        <p:spPr/>
        <p:txBody>
          <a:bodyPr/>
          <a:lstStyle/>
          <a:p>
            <a:r>
              <a:rPr lang="zh-CN" sz="3600" smtClean="0">
                <a:sym typeface="微软雅黑" pitchFamily="34" charset="-122"/>
              </a:rPr>
              <a:t>多值依赖（续）</a:t>
            </a:r>
            <a:endParaRPr lang="zh-CN" sz="3600" smtClean="0"/>
          </a:p>
        </p:txBody>
      </p:sp>
      <p:sp>
        <p:nvSpPr>
          <p:cNvPr id="73731" name="内容占位符 5"/>
          <p:cNvSpPr>
            <a:spLocks noGrp="1" noChangeArrowheads="1"/>
          </p:cNvSpPr>
          <p:nvPr>
            <p:ph idx="1"/>
          </p:nvPr>
        </p:nvSpPr>
        <p:spPr>
          <a:xfrm>
            <a:off x="457200" y="1141413"/>
            <a:ext cx="8435280" cy="4854575"/>
          </a:xfrm>
        </p:spPr>
        <p:txBody>
          <a:bodyPr/>
          <a:lstStyle/>
          <a:p>
            <a:pPr marL="342900" indent="-342900" algn="l">
              <a:lnSpc>
                <a:spcPct val="120000"/>
              </a:lnSpc>
              <a:buFont typeface="Wingdings" pitchFamily="2" charset="2"/>
              <a:buChar char="v"/>
            </a:pPr>
            <a:r>
              <a:rPr lang="zh-CN" altLang="en-US" dirty="0" smtClean="0"/>
              <a:t>按照语义对于</a:t>
            </a:r>
            <a:r>
              <a:rPr lang="en-US" altLang="zh-CN" dirty="0" smtClean="0"/>
              <a:t>W</a:t>
            </a:r>
            <a:r>
              <a:rPr lang="zh-CN" altLang="en-US" dirty="0" smtClean="0"/>
              <a:t>的每一个值</a:t>
            </a:r>
            <a:r>
              <a:rPr lang="en-US" altLang="zh-CN" dirty="0" err="1" smtClean="0"/>
              <a:t>W</a:t>
            </a:r>
            <a:r>
              <a:rPr lang="en-US" altLang="zh-CN" baseline="-25000" dirty="0" err="1" smtClean="0"/>
              <a:t>i</a:t>
            </a:r>
            <a:r>
              <a:rPr lang="zh-CN" altLang="en-US" dirty="0" smtClean="0"/>
              <a:t>，</a:t>
            </a:r>
            <a:r>
              <a:rPr lang="en-US" altLang="zh-CN" dirty="0" smtClean="0"/>
              <a:t>S</a:t>
            </a:r>
            <a:r>
              <a:rPr lang="zh-CN" altLang="en-US" dirty="0" smtClean="0"/>
              <a:t>有一个完整的集合与之对应而不问</a:t>
            </a:r>
            <a:r>
              <a:rPr lang="en-US" altLang="zh-CN" dirty="0" smtClean="0"/>
              <a:t>C</a:t>
            </a:r>
            <a:r>
              <a:rPr lang="zh-CN" altLang="en-US" dirty="0" smtClean="0"/>
              <a:t>取何值。所以</a:t>
            </a:r>
            <a:r>
              <a:rPr lang="en-US" altLang="zh-CN" dirty="0" smtClean="0"/>
              <a:t>W</a:t>
            </a:r>
            <a:r>
              <a:rPr lang="zh-CN" altLang="en-US" dirty="0" smtClean="0"/>
              <a:t>→→</a:t>
            </a:r>
            <a:r>
              <a:rPr lang="en-US" altLang="zh-CN" dirty="0" smtClean="0"/>
              <a:t>S</a:t>
            </a:r>
            <a:r>
              <a:rPr lang="zh-CN" altLang="en-US" dirty="0" smtClean="0"/>
              <a:t>。</a:t>
            </a:r>
            <a:endParaRPr lang="en-US" altLang="zh-CN" dirty="0" smtClean="0"/>
          </a:p>
          <a:p>
            <a:pPr marL="342900" indent="-342900" algn="l">
              <a:lnSpc>
                <a:spcPct val="120000"/>
              </a:lnSpc>
              <a:buFont typeface="Wingdings" pitchFamily="2" charset="2"/>
              <a:buChar char="v"/>
            </a:pPr>
            <a:r>
              <a:rPr lang="zh-CN" altLang="en-US" dirty="0" smtClean="0"/>
              <a:t>如图</a:t>
            </a:r>
            <a:r>
              <a:rPr lang="en-US" altLang="zh-CN" dirty="0" smtClean="0"/>
              <a:t>6.7</a:t>
            </a:r>
            <a:r>
              <a:rPr lang="zh-CN" altLang="en-US" dirty="0" smtClean="0"/>
              <a:t>所示</a:t>
            </a:r>
          </a:p>
          <a:p>
            <a:pPr marL="800100" lvl="1" indent="-342900" algn="l">
              <a:lnSpc>
                <a:spcPct val="120000"/>
              </a:lnSpc>
              <a:buFont typeface="Wingdings" pitchFamily="2" charset="2"/>
              <a:buChar char="n"/>
            </a:pPr>
            <a:r>
              <a:rPr lang="zh-CN" altLang="en-US" dirty="0" smtClean="0"/>
              <a:t>对应</a:t>
            </a:r>
            <a:r>
              <a:rPr lang="en-US" altLang="zh-CN" dirty="0" smtClean="0"/>
              <a:t>W</a:t>
            </a:r>
            <a:r>
              <a:rPr lang="zh-CN" altLang="en-US" dirty="0" smtClean="0"/>
              <a:t>的某一个值</a:t>
            </a:r>
            <a:r>
              <a:rPr lang="en-US" altLang="zh-CN" dirty="0" err="1" smtClean="0"/>
              <a:t>W</a:t>
            </a:r>
            <a:r>
              <a:rPr lang="en-US" altLang="zh-CN" baseline="-25000" dirty="0" err="1" smtClean="0"/>
              <a:t>i</a:t>
            </a:r>
            <a:r>
              <a:rPr lang="zh-CN" altLang="en-US" dirty="0" smtClean="0"/>
              <a:t>的全部</a:t>
            </a:r>
            <a:r>
              <a:rPr lang="en-US" altLang="zh-CN" dirty="0" smtClean="0"/>
              <a:t>S</a:t>
            </a:r>
            <a:r>
              <a:rPr lang="zh-CN" altLang="en-US" dirty="0" smtClean="0"/>
              <a:t>值记作</a:t>
            </a:r>
            <a:r>
              <a:rPr lang="en-US" altLang="zh-CN" dirty="0" smtClean="0"/>
              <a:t>{S}</a:t>
            </a:r>
            <a:r>
              <a:rPr lang="en-US" altLang="zh-CN" baseline="-25000" dirty="0" err="1" smtClean="0"/>
              <a:t>Wi</a:t>
            </a:r>
            <a:r>
              <a:rPr lang="zh-CN" altLang="en-US" dirty="0" smtClean="0"/>
              <a:t>（表示此仓库工作的全部保管员）</a:t>
            </a:r>
            <a:endParaRPr lang="en-US" altLang="zh-CN" dirty="0" smtClean="0"/>
          </a:p>
          <a:p>
            <a:pPr marL="800100" lvl="1" indent="-342900" algn="l">
              <a:lnSpc>
                <a:spcPct val="120000"/>
              </a:lnSpc>
              <a:buFont typeface="Wingdings" pitchFamily="2" charset="2"/>
              <a:buChar char="n"/>
            </a:pPr>
            <a:r>
              <a:rPr lang="zh-CN" altLang="en-US" dirty="0" smtClean="0"/>
              <a:t>全部</a:t>
            </a:r>
            <a:r>
              <a:rPr lang="en-US" altLang="zh-CN" dirty="0" smtClean="0"/>
              <a:t>C</a:t>
            </a:r>
            <a:r>
              <a:rPr lang="zh-CN" altLang="en-US" dirty="0" smtClean="0"/>
              <a:t>值记作</a:t>
            </a:r>
            <a:r>
              <a:rPr lang="en-US" altLang="zh-CN" dirty="0" smtClean="0"/>
              <a:t>{C}</a:t>
            </a:r>
            <a:r>
              <a:rPr lang="en-US" altLang="zh-CN" baseline="-25000" dirty="0" err="1" smtClean="0"/>
              <a:t>Wi</a:t>
            </a:r>
            <a:r>
              <a:rPr lang="zh-CN" altLang="en-US" dirty="0" smtClean="0"/>
              <a:t>（表示在此仓库中存放的所有商品）</a:t>
            </a:r>
            <a:endParaRPr lang="en-US" altLang="zh-CN" dirty="0" smtClean="0"/>
          </a:p>
          <a:p>
            <a:pPr marL="800100" lvl="1" indent="-342900" algn="l">
              <a:lnSpc>
                <a:spcPct val="120000"/>
              </a:lnSpc>
              <a:buFont typeface="Wingdings" pitchFamily="2" charset="2"/>
              <a:buChar char="n"/>
            </a:pPr>
            <a:r>
              <a:rPr lang="zh-CN" altLang="en-US" dirty="0" smtClean="0"/>
              <a:t>应当有</a:t>
            </a:r>
            <a:r>
              <a:rPr lang="en-US" altLang="zh-CN" dirty="0" smtClean="0"/>
              <a:t>{S}</a:t>
            </a:r>
            <a:r>
              <a:rPr lang="en-US" altLang="zh-CN" baseline="-25000" dirty="0" err="1" smtClean="0"/>
              <a:t>Wi</a:t>
            </a:r>
            <a:r>
              <a:rPr lang="zh-CN" altLang="en-US" dirty="0" smtClean="0"/>
              <a:t>中的每一个值和</a:t>
            </a:r>
            <a:r>
              <a:rPr lang="en-US" altLang="zh-CN" dirty="0" smtClean="0"/>
              <a:t>{C}</a:t>
            </a:r>
            <a:r>
              <a:rPr lang="en-US" altLang="zh-CN" baseline="-25000" dirty="0" err="1" smtClean="0"/>
              <a:t>Wi</a:t>
            </a:r>
            <a:r>
              <a:rPr lang="zh-CN" altLang="en-US" dirty="0" smtClean="0"/>
              <a:t>中的每一个</a:t>
            </a:r>
            <a:r>
              <a:rPr lang="en-US" altLang="zh-CN" dirty="0" smtClean="0"/>
              <a:t>C</a:t>
            </a:r>
            <a:r>
              <a:rPr lang="zh-CN" altLang="en-US" dirty="0" smtClean="0"/>
              <a:t>值对应</a:t>
            </a:r>
            <a:endParaRPr lang="en-US" altLang="zh-CN" dirty="0" smtClean="0"/>
          </a:p>
          <a:p>
            <a:pPr marL="800100" lvl="1" indent="-342900" algn="l">
              <a:lnSpc>
                <a:spcPct val="120000"/>
              </a:lnSpc>
              <a:buFont typeface="Wingdings" pitchFamily="2" charset="2"/>
              <a:buChar char="n"/>
            </a:pPr>
            <a:r>
              <a:rPr lang="zh-CN" altLang="en-US" dirty="0" smtClean="0"/>
              <a:t>于是</a:t>
            </a:r>
            <a:r>
              <a:rPr lang="en-US" altLang="zh-CN" dirty="0" smtClean="0"/>
              <a:t>{S}</a:t>
            </a:r>
            <a:r>
              <a:rPr lang="en-US" altLang="zh-CN" baseline="-25000" dirty="0" err="1" smtClean="0"/>
              <a:t>Wi</a:t>
            </a:r>
            <a:r>
              <a:rPr lang="zh-CN" altLang="en-US" dirty="0" smtClean="0"/>
              <a:t>与</a:t>
            </a:r>
            <a:r>
              <a:rPr lang="en-US" altLang="zh-CN" dirty="0" smtClean="0"/>
              <a:t>{C}</a:t>
            </a:r>
            <a:r>
              <a:rPr lang="en-US" altLang="zh-CN" baseline="-25000" dirty="0" err="1" smtClean="0"/>
              <a:t>Wi</a:t>
            </a:r>
            <a:r>
              <a:rPr lang="zh-CN" altLang="en-US" dirty="0" smtClean="0"/>
              <a:t>之间正好形成一个完全二分图，因而</a:t>
            </a:r>
            <a:r>
              <a:rPr lang="en-US" altLang="zh-CN" dirty="0" smtClean="0"/>
              <a:t>W</a:t>
            </a:r>
            <a:r>
              <a:rPr lang="zh-CN" altLang="en-US" dirty="0" smtClean="0"/>
              <a:t>→→</a:t>
            </a:r>
            <a:r>
              <a:rPr lang="en-US" altLang="zh-CN" dirty="0" smtClean="0"/>
              <a:t>S</a:t>
            </a:r>
            <a:r>
              <a:rPr lang="zh-CN" altLang="en-US" dirty="0" smtClean="0"/>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pic>
        <p:nvPicPr>
          <p:cNvPr id="74755" name="内容占位符 3" descr="67"/>
          <p:cNvPicPr>
            <a:picLocks noGrp="1" noChangeArrowheads="1"/>
          </p:cNvPicPr>
          <p:nvPr>
            <p:ph sz="half" idx="1"/>
          </p:nvPr>
        </p:nvPicPr>
        <p:blipFill>
          <a:blip r:embed="rId2" cstate="print"/>
          <a:srcRect/>
          <a:stretch>
            <a:fillRect/>
          </a:stretch>
        </p:blipFill>
        <p:spPr>
          <a:xfrm>
            <a:off x="1115615" y="1989932"/>
            <a:ext cx="7056785" cy="3167260"/>
          </a:xfrm>
        </p:spPr>
      </p:pic>
      <p:sp>
        <p:nvSpPr>
          <p:cNvPr id="74756" name="内容占位符 6"/>
          <p:cNvSpPr>
            <a:spLocks noGrp="1" noChangeArrowheads="1"/>
          </p:cNvSpPr>
          <p:nvPr>
            <p:ph sz="half" idx="4294967295"/>
          </p:nvPr>
        </p:nvSpPr>
        <p:spPr>
          <a:xfrm>
            <a:off x="250825" y="1124744"/>
            <a:ext cx="8435975" cy="1081088"/>
          </a:xfrm>
        </p:spPr>
        <p:txBody>
          <a:bodyPr/>
          <a:lstStyle/>
          <a:p>
            <a:r>
              <a:rPr lang="zh-CN" altLang="en-US" dirty="0" smtClean="0"/>
              <a:t>由于</a:t>
            </a:r>
            <a:r>
              <a:rPr lang="en-US" altLang="zh-CN" dirty="0" smtClean="0"/>
              <a:t>C</a:t>
            </a:r>
            <a:r>
              <a:rPr lang="zh-CN" altLang="en-US" dirty="0" smtClean="0"/>
              <a:t>与</a:t>
            </a:r>
            <a:r>
              <a:rPr lang="en-US" altLang="zh-CN" dirty="0" smtClean="0"/>
              <a:t>S</a:t>
            </a:r>
            <a:r>
              <a:rPr lang="zh-CN" altLang="en-US" dirty="0" smtClean="0"/>
              <a:t>的完全对称性，必然有</a:t>
            </a:r>
            <a:r>
              <a:rPr lang="en-US" altLang="zh-CN" dirty="0" smtClean="0"/>
              <a:t>W</a:t>
            </a:r>
            <a:r>
              <a:rPr lang="zh-CN" altLang="en-US" dirty="0" smtClean="0"/>
              <a:t>→→</a:t>
            </a:r>
            <a:r>
              <a:rPr lang="en-US" altLang="zh-CN" dirty="0" smtClean="0"/>
              <a:t>C</a:t>
            </a:r>
            <a:r>
              <a:rPr lang="zh-CN" altLang="en-US" dirty="0" smtClean="0"/>
              <a:t>成立。</a:t>
            </a:r>
          </a:p>
          <a:p>
            <a:endParaRPr lang="zh-CN" altLang="en-US" dirty="0" smtClean="0"/>
          </a:p>
        </p:txBody>
      </p:sp>
      <p:sp>
        <p:nvSpPr>
          <p:cNvPr id="74757" name="矩形 4"/>
          <p:cNvSpPr>
            <a:spLocks noChangeArrowheads="1"/>
          </p:cNvSpPr>
          <p:nvPr/>
        </p:nvSpPr>
        <p:spPr bwMode="auto">
          <a:xfrm>
            <a:off x="2945803" y="5651956"/>
            <a:ext cx="2778325" cy="369332"/>
          </a:xfrm>
          <a:prstGeom prst="rect">
            <a:avLst/>
          </a:prstGeom>
          <a:noFill/>
          <a:ln w="9525">
            <a:noFill/>
            <a:miter lim="800000"/>
            <a:headEnd/>
            <a:tailEnd/>
          </a:ln>
        </p:spPr>
        <p:txBody>
          <a:bodyPr wrap="none">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6.7  W</a:t>
            </a:r>
            <a:r>
              <a:rPr lang="zh-CN" altLang="en-US" b="1" dirty="0">
                <a:solidFill>
                  <a:srgbClr val="000000"/>
                </a:solidFill>
                <a:sym typeface="Arial" pitchFamily="34" charset="0"/>
              </a:rPr>
              <a:t>→→</a:t>
            </a:r>
            <a:r>
              <a:rPr lang="en-US" altLang="zh-CN" b="1" dirty="0">
                <a:solidFill>
                  <a:srgbClr val="000000"/>
                </a:solidFill>
                <a:sym typeface="Arial" pitchFamily="34" charset="0"/>
              </a:rPr>
              <a:t>S</a:t>
            </a:r>
            <a:r>
              <a:rPr lang="zh-CN" altLang="en-US" b="1" dirty="0">
                <a:solidFill>
                  <a:srgbClr val="000000"/>
                </a:solidFill>
                <a:sym typeface="Arial" pitchFamily="34" charset="0"/>
              </a:rPr>
              <a:t>且</a:t>
            </a:r>
            <a:r>
              <a:rPr lang="en-US" altLang="zh-CN" b="1" dirty="0">
                <a:solidFill>
                  <a:srgbClr val="000000"/>
                </a:solidFill>
                <a:sym typeface="Arial" pitchFamily="34" charset="0"/>
              </a:rPr>
              <a:t>W</a:t>
            </a:r>
            <a:r>
              <a:rPr lang="zh-CN" altLang="en-US" b="1" dirty="0">
                <a:solidFill>
                  <a:srgbClr val="000000"/>
                </a:solidFill>
                <a:sym typeface="Arial" pitchFamily="34" charset="0"/>
              </a:rPr>
              <a:t>→→</a:t>
            </a:r>
            <a:r>
              <a:rPr lang="en-US" altLang="zh-CN" b="1" dirty="0">
                <a:solidFill>
                  <a:srgbClr val="000000"/>
                </a:solidFill>
                <a:sym typeface="Arial" pitchFamily="34" charset="0"/>
              </a:rPr>
              <a:t>C</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sz="3600" dirty="0" smtClean="0">
                <a:sym typeface="微软雅黑" pitchFamily="34" charset="-122"/>
              </a:rPr>
              <a:t>多值依赖（续）</a:t>
            </a:r>
          </a:p>
        </p:txBody>
      </p:sp>
      <p:sp>
        <p:nvSpPr>
          <p:cNvPr id="75779" name="Rectangle 3"/>
          <p:cNvSpPr>
            <a:spLocks noGrp="1" noChangeArrowheads="1"/>
          </p:cNvSpPr>
          <p:nvPr>
            <p:ph type="body" idx="1"/>
          </p:nvPr>
        </p:nvSpPr>
        <p:spPr>
          <a:xfrm>
            <a:off x="457200" y="1098550"/>
            <a:ext cx="8229600" cy="5095875"/>
          </a:xfrm>
        </p:spPr>
        <p:txBody>
          <a:bodyPr/>
          <a:lstStyle/>
          <a:p>
            <a:pPr>
              <a:lnSpc>
                <a:spcPct val="150000"/>
              </a:lnSpc>
            </a:pPr>
            <a:r>
              <a:rPr lang="zh-CN" altLang="en-US" dirty="0" smtClean="0">
                <a:sym typeface="Calibri" pitchFamily="34" charset="0"/>
              </a:rPr>
              <a:t>多值依赖的性质</a:t>
            </a:r>
          </a:p>
          <a:p>
            <a:pPr lvl="1">
              <a:lnSpc>
                <a:spcPct val="150000"/>
              </a:lnSpc>
              <a:buNone/>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）多值依赖具有对称性。</a:t>
            </a:r>
            <a:endParaRPr lang="en-US" altLang="zh-CN" dirty="0" smtClean="0">
              <a:sym typeface="Calibri" pitchFamily="34" charset="0"/>
            </a:endParaRPr>
          </a:p>
          <a:p>
            <a:pPr lvl="2">
              <a:lnSpc>
                <a:spcPct val="150000"/>
              </a:lnSpc>
              <a:buNone/>
            </a:pPr>
            <a:r>
              <a:rPr lang="zh-CN" altLang="en-US" sz="2400" dirty="0" smtClean="0">
                <a:sym typeface="Calibri" pitchFamily="34" charset="0"/>
              </a:rPr>
              <a:t>即若</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，则</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，其中</a:t>
            </a:r>
            <a:r>
              <a:rPr lang="en-US" altLang="zh-CN" sz="2400" i="1" dirty="0" smtClean="0">
                <a:sym typeface="Calibri" pitchFamily="34" charset="0"/>
              </a:rPr>
              <a:t>Z</a:t>
            </a:r>
            <a:r>
              <a:rPr lang="zh-CN" altLang="en-US" sz="2400" dirty="0" smtClean="0">
                <a:sym typeface="Calibri" pitchFamily="34" charset="0"/>
              </a:rPr>
              <a:t>＝</a:t>
            </a:r>
            <a:r>
              <a:rPr lang="en-US" altLang="zh-CN" sz="2400" i="1" dirty="0" smtClean="0">
                <a:sym typeface="Calibri" pitchFamily="34" charset="0"/>
              </a:rPr>
              <a:t>U</a:t>
            </a:r>
            <a:r>
              <a:rPr lang="zh-CN" altLang="en-US" sz="2400" dirty="0" smtClean="0">
                <a:sym typeface="Calibri" pitchFamily="34" charset="0"/>
              </a:rPr>
              <a:t>－</a:t>
            </a:r>
            <a:r>
              <a:rPr lang="en-US" altLang="zh-CN" sz="2400" i="1" dirty="0" smtClean="0">
                <a:sym typeface="Calibri" pitchFamily="34" charset="0"/>
              </a:rPr>
              <a:t>X</a:t>
            </a:r>
            <a:r>
              <a:rPr lang="zh-CN" altLang="en-US" sz="2400" dirty="0" smtClean="0">
                <a:sym typeface="Calibri" pitchFamily="34" charset="0"/>
              </a:rPr>
              <a:t>－</a:t>
            </a:r>
            <a:r>
              <a:rPr lang="en-US" altLang="zh-CN" sz="2400" i="1" dirty="0" smtClean="0">
                <a:sym typeface="Calibri" pitchFamily="34" charset="0"/>
              </a:rPr>
              <a:t>Y</a:t>
            </a:r>
          </a:p>
          <a:p>
            <a:pPr lvl="2">
              <a:lnSpc>
                <a:spcPct val="150000"/>
              </a:lnSpc>
              <a:buFont typeface="Wingdings" pitchFamily="2" charset="2"/>
              <a:buChar char="l"/>
            </a:pPr>
            <a:r>
              <a:rPr lang="zh-CN" altLang="en-US" dirty="0" smtClean="0">
                <a:sym typeface="Calibri" pitchFamily="34" charset="0"/>
              </a:rPr>
              <a:t>多值依赖的对称性可以用完全二分图直观地表示出来。</a:t>
            </a:r>
            <a:endParaRPr lang="en-US" dirty="0" smtClean="0">
              <a:sym typeface="Calibri" pitchFamily="34" charset="0"/>
            </a:endParaRPr>
          </a:p>
          <a:p>
            <a:pPr lvl="2">
              <a:lnSpc>
                <a:spcPct val="150000"/>
              </a:lnSpc>
              <a:buFont typeface="Wingdings" pitchFamily="2" charset="2"/>
              <a:buChar char="l"/>
            </a:pPr>
            <a:r>
              <a:rPr lang="zh-CN" altLang="en-US" dirty="0" smtClean="0"/>
              <a:t>从[例</a:t>
            </a:r>
            <a:r>
              <a:rPr lang="en-US" altLang="zh-CN" dirty="0" smtClean="0"/>
              <a:t>6.10</a:t>
            </a:r>
            <a:r>
              <a:rPr lang="zh-CN" altLang="en-US" dirty="0" smtClean="0"/>
              <a:t>] 容易看出，因为每个保管员保管所有商品，同时每种商品被所有保管员保管，显然若</a:t>
            </a:r>
            <a:r>
              <a:rPr lang="en-US" altLang="zh-CN" i="1" dirty="0" smtClean="0"/>
              <a:t>W</a:t>
            </a:r>
            <a:r>
              <a:rPr lang="zh-CN" altLang="en-US" dirty="0" smtClean="0"/>
              <a:t>→→</a:t>
            </a:r>
            <a:r>
              <a:rPr lang="en-US" altLang="zh-CN" i="1" dirty="0" smtClean="0"/>
              <a:t>S</a:t>
            </a:r>
            <a:r>
              <a:rPr lang="zh-CN" altLang="en-US" dirty="0" smtClean="0"/>
              <a:t>，必然有</a:t>
            </a:r>
            <a:r>
              <a:rPr lang="en-US" altLang="zh-CN" i="1" dirty="0" smtClean="0"/>
              <a:t>W</a:t>
            </a:r>
            <a:r>
              <a:rPr lang="zh-CN" altLang="en-US" dirty="0" smtClean="0"/>
              <a:t>→→</a:t>
            </a:r>
            <a:r>
              <a:rPr lang="en-US" altLang="zh-CN" i="1" dirty="0" smtClean="0"/>
              <a:t>C</a:t>
            </a:r>
            <a:r>
              <a:rPr lang="zh-CN" altLang="en-US" dirty="0" smtClean="0"/>
              <a:t>。</a:t>
            </a:r>
            <a:endParaRPr lang="zh-CN" altLang="en-US" dirty="0" smtClean="0">
              <a:sym typeface="Calibri" pitchFamily="34" charset="0"/>
            </a:endParaRPr>
          </a:p>
          <a:p>
            <a:endParaRPr lang="zh-CN" altLang="en-US" sz="2200" dirty="0" smtClean="0">
              <a:sym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6804"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6805" name="Rectangle 3"/>
          <p:cNvSpPr>
            <a:spLocks noGrp="1" noChangeArrowheads="1"/>
          </p:cNvSpPr>
          <p:nvPr>
            <p:ph idx="1"/>
          </p:nvPr>
        </p:nvSpPr>
        <p:spPr>
          <a:xfrm>
            <a:off x="250825" y="1123950"/>
            <a:ext cx="8713788" cy="4854575"/>
          </a:xfrm>
        </p:spPr>
        <p:txBody>
          <a:bodyPr/>
          <a:lstStyle/>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）多值依赖具有传递性。即若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 则</a:t>
            </a:r>
            <a:r>
              <a:rPr lang="en-US"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en-US" sz="2800" dirty="0" smtClean="0">
              <a:sym typeface="Calibri" pitchFamily="34" charset="0"/>
            </a:endParaRP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3</a:t>
            </a:r>
            <a:r>
              <a:rPr lang="zh-CN" altLang="en-US" dirty="0" smtClean="0">
                <a:sym typeface="Calibri" pitchFamily="34" charset="0"/>
              </a:rPr>
              <a:t>）函数依赖是多值依赖的特殊情况。即若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，则   </a:t>
            </a:r>
            <a:r>
              <a:rPr lang="en-US" dirty="0" smtClean="0">
                <a:sym typeface="Calibri" pitchFamily="34" charset="0"/>
              </a:rPr>
              <a:t>	</a:t>
            </a:r>
            <a:r>
              <a:rPr lang="zh-CN" altLang="en-US" dirty="0" smtClean="0">
                <a:sym typeface="Calibri" pitchFamily="34" charset="0"/>
              </a:rPr>
              <a:t>    </a:t>
            </a:r>
            <a:endParaRPr lang="en-US" altLang="zh-CN" dirty="0" smtClean="0">
              <a:sym typeface="Calibri" pitchFamily="34" charset="0"/>
            </a:endParaRPr>
          </a:p>
          <a:p>
            <a:pPr marL="742950" lvl="1" indent="-285750" algn="l">
              <a:lnSpc>
                <a:spcPct val="150000"/>
              </a:lnSpc>
            </a:pPr>
            <a:r>
              <a:rPr lang="en-US" altLang="zh-CN" i="1" dirty="0" smtClean="0">
                <a:sym typeface="Calibri" pitchFamily="34" charset="0"/>
              </a:rPr>
              <a:t>         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4</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5</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p>
          <a:p>
            <a:pPr marL="742950" lvl="1" indent="-285750" algn="l">
              <a:lnSpc>
                <a:spcPct val="150000"/>
              </a:lnSpc>
            </a:pPr>
            <a:r>
              <a:rPr lang="zh-CN" altLang="en-US" dirty="0" smtClean="0">
                <a:sym typeface="Calibri" pitchFamily="34" charset="0"/>
              </a:rPr>
              <a:t>（</a:t>
            </a:r>
            <a:r>
              <a:rPr lang="en-US" altLang="zh-CN" dirty="0" smtClean="0">
                <a:sym typeface="Calibri" pitchFamily="34" charset="0"/>
              </a:rPr>
              <a:t>6</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098551"/>
            <a:ext cx="8229600" cy="5930900"/>
          </a:xfrm>
        </p:spPr>
        <p:txBody>
          <a:bodyPr/>
          <a:lstStyle/>
          <a:p>
            <a:pPr marL="342900" indent="-342900" algn="l">
              <a:lnSpc>
                <a:spcPct val="120000"/>
              </a:lnSpc>
              <a:buFont typeface="Wingdings" pitchFamily="2" charset="2"/>
              <a:buChar char="v"/>
            </a:pPr>
            <a:r>
              <a:rPr lang="zh-CN" altLang="en-US" dirty="0" smtClean="0">
                <a:sym typeface="Calibri" pitchFamily="34" charset="0"/>
              </a:rPr>
              <a:t>多值依赖与函数依赖的区别</a:t>
            </a:r>
          </a:p>
          <a:p>
            <a:pPr marL="742950" lvl="1" indent="-285750" algn="l">
              <a:lnSpc>
                <a:spcPct val="120000"/>
              </a:lnSpc>
            </a:pPr>
            <a:r>
              <a:rPr lang="zh-CN" altLang="en-US" dirty="0" smtClean="0">
                <a:sym typeface="Calibri" pitchFamily="34" charset="0"/>
              </a:rPr>
              <a:t>（</a:t>
            </a:r>
            <a:r>
              <a:rPr lang="en-US" altLang="zh-CN" dirty="0" smtClean="0">
                <a:sym typeface="Calibri" pitchFamily="34" charset="0"/>
              </a:rPr>
              <a:t>1</a:t>
            </a:r>
            <a:r>
              <a:rPr lang="zh-CN" altLang="en-US" dirty="0" smtClean="0">
                <a:sym typeface="Calibri" pitchFamily="34" charset="0"/>
              </a:rPr>
              <a:t>）多值依赖的有效性与属性集的范围有关</a:t>
            </a:r>
          </a:p>
          <a:p>
            <a:pPr marL="1143000" lvl="2" indent="-228600" algn="l">
              <a:lnSpc>
                <a:spcPct val="120000"/>
              </a:lnSpc>
              <a:buSzPct val="87000"/>
              <a:buFont typeface="Wingdings" pitchFamily="2" charset="2"/>
              <a:buChar char="l"/>
            </a:pP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U</a:t>
            </a:r>
            <a:r>
              <a:rPr lang="zh-CN" altLang="en-US" dirty="0" smtClean="0">
                <a:sym typeface="Calibri" pitchFamily="34" charset="0"/>
              </a:rPr>
              <a:t>上成立，则在</a:t>
            </a:r>
            <a:r>
              <a:rPr lang="en-US" altLang="zh-CN" i="1" dirty="0" smtClean="0">
                <a:sym typeface="Calibri" pitchFamily="34" charset="0"/>
              </a:rPr>
              <a:t>W</a:t>
            </a:r>
            <a:r>
              <a:rPr lang="zh-CN" altLang="en-US" dirty="0" smtClean="0">
                <a:sym typeface="Calibri" pitchFamily="34" charset="0"/>
              </a:rPr>
              <a:t>（</a:t>
            </a:r>
            <a:r>
              <a:rPr lang="zh-CN" altLang="en-US"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）上一定成立；反之则不然，即</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）上成立，在</a:t>
            </a:r>
            <a:r>
              <a:rPr lang="en-US" altLang="zh-CN" i="1" dirty="0" smtClean="0">
                <a:sym typeface="Calibri" pitchFamily="34" charset="0"/>
              </a:rPr>
              <a:t>U</a:t>
            </a:r>
            <a:r>
              <a:rPr lang="zh-CN" altLang="en-US" dirty="0" smtClean="0">
                <a:sym typeface="Calibri" pitchFamily="34" charset="0"/>
              </a:rPr>
              <a:t>上并不一定成立。</a:t>
            </a:r>
          </a:p>
          <a:p>
            <a:pPr marL="1143000" lvl="2" indent="-228600" algn="l">
              <a:lnSpc>
                <a:spcPct val="120000"/>
              </a:lnSpc>
              <a:buSzPct val="87000"/>
              <a:buFont typeface="Wingdings" pitchFamily="2" charset="2"/>
              <a:buChar char="l"/>
            </a:pPr>
            <a:r>
              <a:rPr lang="zh-CN" altLang="en-US" dirty="0" smtClean="0">
                <a:sym typeface="Calibri" pitchFamily="34" charset="0"/>
              </a:rPr>
              <a:t>原因：多值依赖的定义中不仅涉及属性组</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，而且涉及</a:t>
            </a:r>
            <a:r>
              <a:rPr lang="en-US" altLang="zh-CN" i="1" dirty="0" smtClean="0">
                <a:sym typeface="Calibri" pitchFamily="34" charset="0"/>
              </a:rPr>
              <a:t>U</a:t>
            </a:r>
            <a:r>
              <a:rPr lang="zh-CN" altLang="en-US" dirty="0" smtClean="0">
                <a:sym typeface="Calibri" pitchFamily="34" charset="0"/>
              </a:rPr>
              <a:t>中其余属性</a:t>
            </a:r>
            <a:r>
              <a:rPr lang="en-US" altLang="zh-CN" i="1" dirty="0" smtClean="0">
                <a:sym typeface="Calibri" pitchFamily="34" charset="0"/>
              </a:rPr>
              <a:t>Z</a:t>
            </a:r>
            <a:r>
              <a:rPr lang="zh-CN" altLang="en-US" dirty="0" smtClean="0">
                <a:sym typeface="Calibri" pitchFamily="34" charset="0"/>
              </a:rPr>
              <a:t>。</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782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7828"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7829" name="Rectangle 3"/>
          <p:cNvSpPr>
            <a:spLocks noGrp="1" noChangeArrowheads="1"/>
          </p:cNvSpPr>
          <p:nvPr>
            <p:ph idx="1"/>
          </p:nvPr>
        </p:nvSpPr>
        <p:spPr>
          <a:xfrm>
            <a:off x="457200" y="1121941"/>
            <a:ext cx="8229600" cy="5259387"/>
          </a:xfrm>
        </p:spPr>
        <p:txBody>
          <a:bodyPr/>
          <a:lstStyle/>
          <a:p>
            <a:pPr marL="685800" lvl="1" indent="-228600" algn="l">
              <a:lnSpc>
                <a:spcPct val="120000"/>
              </a:lnSpc>
              <a:buSzPct val="87000"/>
              <a:buFont typeface="Wingdings" pitchFamily="2" charset="2"/>
              <a:buChar char="n"/>
            </a:pPr>
            <a:r>
              <a:rPr lang="zh-CN" altLang="en-US" dirty="0" smtClean="0">
                <a:sym typeface="Calibri" pitchFamily="34" charset="0"/>
              </a:rPr>
              <a:t> 多值依赖的有效性与属性集的范围有关（续）</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一般地，在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)上若有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)上成立，则称</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的嵌入型多值依赖。</a:t>
            </a:r>
            <a:endParaRPr lang="en-US" altLang="zh-CN" dirty="0" smtClean="0">
              <a:sym typeface="Calibri" pitchFamily="34" charset="0"/>
            </a:endParaRPr>
          </a:p>
          <a:p>
            <a:pPr marL="1143000" lvl="2" indent="-228600" algn="l">
              <a:lnSpc>
                <a:spcPct val="120000"/>
              </a:lnSpc>
              <a:buSzPct val="87000"/>
              <a:buFont typeface="Wingdings" pitchFamily="2" charset="2"/>
              <a:buChar char="l"/>
            </a:pPr>
            <a:r>
              <a:rPr lang="zh-CN" altLang="en-US" dirty="0" smtClean="0">
                <a:sym typeface="Calibri" pitchFamily="34" charset="0"/>
              </a:rPr>
              <a:t>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的有效性仅决定于</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这两个属性集的值</a:t>
            </a:r>
          </a:p>
          <a:p>
            <a:pPr marL="1143000" lvl="2" indent="-228600" algn="l">
              <a:lnSpc>
                <a:spcPct val="120000"/>
              </a:lnSpc>
              <a:buSzPct val="87000"/>
              <a:buFont typeface="Wingdings" pitchFamily="2" charset="2"/>
              <a:buChar char="l"/>
            </a:pPr>
            <a:r>
              <a:rPr lang="zh-CN" altLang="en-US" dirty="0" smtClean="0">
                <a:sym typeface="Calibri" pitchFamily="34" charset="0"/>
              </a:rPr>
              <a:t>只要在</a:t>
            </a:r>
            <a:r>
              <a:rPr lang="en-US" altLang="zh-CN" i="1" dirty="0" smtClean="0">
                <a:sym typeface="Calibri" pitchFamily="34" charset="0"/>
              </a:rPr>
              <a:t>R</a:t>
            </a:r>
            <a:r>
              <a:rPr lang="zh-CN" altLang="en-US" dirty="0" smtClean="0">
                <a:sym typeface="Calibri" pitchFamily="34" charset="0"/>
              </a:rPr>
              <a:t>(</a:t>
            </a:r>
            <a:r>
              <a:rPr lang="en-US" altLang="zh-CN" i="1" dirty="0" smtClean="0">
                <a:sym typeface="Calibri" pitchFamily="34" charset="0"/>
              </a:rPr>
              <a:t>U</a:t>
            </a:r>
            <a:r>
              <a:rPr lang="zh-CN" altLang="en-US" dirty="0" smtClean="0">
                <a:sym typeface="Calibri" pitchFamily="34" charset="0"/>
              </a:rPr>
              <a:t>)的任何一个关系</a:t>
            </a:r>
            <a:r>
              <a:rPr lang="en-US" altLang="zh-CN" dirty="0" smtClean="0">
                <a:sym typeface="Calibri" pitchFamily="34" charset="0"/>
              </a:rPr>
              <a:t>r</a:t>
            </a:r>
            <a:r>
              <a:rPr lang="zh-CN" altLang="en-US" dirty="0" smtClean="0">
                <a:sym typeface="Calibri" pitchFamily="34" charset="0"/>
              </a:rPr>
              <a:t>中，元组在</a:t>
            </a:r>
            <a:r>
              <a:rPr lang="en-US" altLang="zh-CN" i="1" dirty="0" smtClean="0">
                <a:sym typeface="Calibri" pitchFamily="34" charset="0"/>
              </a:rPr>
              <a:t>X</a:t>
            </a:r>
            <a:r>
              <a:rPr lang="zh-CN" altLang="en-US" dirty="0" smtClean="0">
                <a:sym typeface="Calibri" pitchFamily="34" charset="0"/>
              </a:rPr>
              <a:t>和</a:t>
            </a:r>
            <a:r>
              <a:rPr lang="en-US" altLang="zh-CN" i="1" dirty="0" smtClean="0">
                <a:sym typeface="Calibri" pitchFamily="34" charset="0"/>
              </a:rPr>
              <a:t>Y</a:t>
            </a:r>
            <a:r>
              <a:rPr lang="zh-CN" altLang="en-US" dirty="0" smtClean="0">
                <a:sym typeface="Calibri" pitchFamily="34" charset="0"/>
              </a:rPr>
              <a:t>上的值满足定义</a:t>
            </a:r>
            <a:r>
              <a:rPr lang="en-US" altLang="zh-CN" dirty="0" smtClean="0">
                <a:sym typeface="Calibri" pitchFamily="34" charset="0"/>
              </a:rPr>
              <a:t>6.l</a:t>
            </a:r>
            <a:r>
              <a:rPr lang="zh-CN" altLang="en-US" dirty="0" smtClean="0">
                <a:sym typeface="Calibri" pitchFamily="34" charset="0"/>
              </a:rPr>
              <a:t>，则函数依赖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在任何属性集</a:t>
            </a:r>
            <a:r>
              <a:rPr lang="en-US" altLang="zh-CN" i="1" dirty="0" smtClean="0">
                <a:sym typeface="Calibri" pitchFamily="34" charset="0"/>
              </a:rPr>
              <a:t>W</a:t>
            </a:r>
            <a:r>
              <a:rPr lang="zh-CN" altLang="en-US" dirty="0" smtClean="0">
                <a:sym typeface="Calibri" pitchFamily="34" charset="0"/>
              </a:rPr>
              <a:t>(</a:t>
            </a:r>
            <a:r>
              <a:rPr lang="en-US" altLang="zh-CN" i="1" dirty="0" smtClean="0">
                <a:sym typeface="Calibri" pitchFamily="34" charset="0"/>
              </a:rPr>
              <a:t>XY</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)上成立。</a:t>
            </a:r>
            <a:endParaRPr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1238721"/>
            <a:ext cx="8391847" cy="4854575"/>
          </a:xfrm>
        </p:spPr>
        <p:txBody>
          <a:bodyPr/>
          <a:lstStyle/>
          <a:p>
            <a:pPr marL="800100" lvl="1" indent="-342900" algn="l">
              <a:lnSpc>
                <a:spcPct val="150000"/>
              </a:lnSpc>
            </a:pPr>
            <a:r>
              <a:rPr lang="zh-CN" altLang="en-US" dirty="0" smtClean="0">
                <a:sym typeface="Calibri" pitchFamily="34" charset="0"/>
              </a:rPr>
              <a:t>（</a:t>
            </a:r>
            <a:r>
              <a:rPr lang="en-US" altLang="zh-CN" dirty="0" smtClean="0">
                <a:sym typeface="Calibri" pitchFamily="34" charset="0"/>
              </a:rPr>
              <a:t>2</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在</a:t>
            </a:r>
            <a:r>
              <a:rPr lang="en-US" altLang="zh-CN" i="1" dirty="0" smtClean="0">
                <a:sym typeface="Calibri" pitchFamily="34" charset="0"/>
              </a:rPr>
              <a:t>R</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上成立，则对于任何</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均有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若在</a:t>
            </a:r>
            <a:r>
              <a:rPr lang="en-US" altLang="zh-CN" i="1" dirty="0" smtClean="0">
                <a:sym typeface="Calibri" pitchFamily="34" charset="0"/>
              </a:rPr>
              <a:t>R</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a:t>
            </a:r>
            <a:r>
              <a:rPr lang="zh-CN" altLang="en-US" dirty="0" smtClean="0">
                <a:sym typeface="Calibri" pitchFamily="34" charset="0"/>
              </a:rPr>
              <a:t>上成立，不能断言对于任何</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 </a:t>
            </a:r>
            <a:r>
              <a:rPr lang="zh-CN" altLang="en-US" dirty="0" smtClean="0">
                <a:sym typeface="Calibri" pitchFamily="34" charset="0"/>
              </a:rPr>
              <a:t>成立。</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7885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78852" name="Rectangle 2"/>
          <p:cNvSpPr>
            <a:spLocks noGrp="1" noChangeArrowheads="1"/>
          </p:cNvSpPr>
          <p:nvPr>
            <p:ph type="title" idx="4294967295"/>
          </p:nvPr>
        </p:nvSpPr>
        <p:spPr/>
        <p:txBody>
          <a:bodyPr/>
          <a:lstStyle/>
          <a:p>
            <a:r>
              <a:rPr lang="zh-CN" sz="3600" dirty="0" smtClean="0">
                <a:sym typeface="微软雅黑" pitchFamily="34" charset="-122"/>
              </a:rPr>
              <a:t>多值依赖（续）</a:t>
            </a:r>
            <a:endParaRPr lang="zh-CN" sz="3600" dirty="0" smtClean="0"/>
          </a:p>
        </p:txBody>
      </p:sp>
      <p:sp>
        <p:nvSpPr>
          <p:cNvPr id="78853" name="Rectangle 3"/>
          <p:cNvSpPr>
            <a:spLocks noGrp="1" noChangeArrowheads="1"/>
          </p:cNvSpPr>
          <p:nvPr>
            <p:ph idx="1"/>
          </p:nvPr>
        </p:nvSpPr>
        <p:spPr>
          <a:xfrm>
            <a:off x="323527" y="981075"/>
            <a:ext cx="8391847" cy="4854575"/>
          </a:xfrm>
        </p:spPr>
        <p:txBody>
          <a:bodyPr/>
          <a:lstStyle/>
          <a:p>
            <a:pPr marL="800100" lvl="1" indent="-342900" algn="l">
              <a:lnSpc>
                <a:spcPct val="150000"/>
              </a:lnSpc>
            </a:pPr>
            <a:r>
              <a:rPr lang="zh-CN" altLang="en-US" dirty="0" smtClean="0"/>
              <a:t>   例如，关系</a:t>
            </a:r>
            <a:r>
              <a:rPr lang="en-US" altLang="zh-CN" dirty="0" smtClean="0"/>
              <a:t>R(A,B,C,D)</a:t>
            </a:r>
            <a:r>
              <a:rPr lang="zh-CN" altLang="en-US" dirty="0" smtClean="0"/>
              <a:t>，</a:t>
            </a:r>
            <a:r>
              <a:rPr lang="en-US" altLang="zh-CN" dirty="0" smtClean="0"/>
              <a:t>A</a:t>
            </a:r>
            <a:r>
              <a:rPr lang="zh-CN" altLang="en-US" dirty="0" smtClean="0"/>
              <a:t>→→</a:t>
            </a:r>
            <a:r>
              <a:rPr lang="en-US" altLang="zh-CN" dirty="0" smtClean="0"/>
              <a:t>BC</a:t>
            </a:r>
            <a:r>
              <a:rPr lang="zh-CN" altLang="en-US" dirty="0" smtClean="0"/>
              <a:t>成立，当然也有</a:t>
            </a:r>
            <a:r>
              <a:rPr lang="en-US" altLang="zh-CN" dirty="0" smtClean="0"/>
              <a:t>A</a:t>
            </a:r>
            <a:r>
              <a:rPr lang="zh-CN" altLang="en-US" dirty="0" smtClean="0"/>
              <a:t>→→</a:t>
            </a:r>
            <a:r>
              <a:rPr lang="en-US" altLang="zh-CN" dirty="0" smtClean="0"/>
              <a:t>D</a:t>
            </a:r>
            <a:r>
              <a:rPr lang="zh-CN" altLang="en-US" dirty="0" smtClean="0"/>
              <a:t>成立。有</a:t>
            </a:r>
            <a:r>
              <a:rPr lang="en-US" altLang="zh-CN" dirty="0" smtClean="0"/>
              <a:t>R</a:t>
            </a:r>
            <a:r>
              <a:rPr lang="zh-CN" altLang="en-US" dirty="0" smtClean="0"/>
              <a:t>的一个关系实例，在此实例上</a:t>
            </a:r>
            <a:r>
              <a:rPr lang="en-US" altLang="zh-CN" dirty="0" smtClean="0"/>
              <a:t>A</a:t>
            </a:r>
            <a:r>
              <a:rPr lang="zh-CN" altLang="en-US" dirty="0" smtClean="0"/>
              <a:t>→→</a:t>
            </a:r>
            <a:r>
              <a:rPr lang="en-US" altLang="zh-CN" dirty="0" smtClean="0"/>
              <a:t>B</a:t>
            </a:r>
            <a:r>
              <a:rPr lang="zh-CN" altLang="en-US" dirty="0" smtClean="0"/>
              <a:t>是不成立的。</a:t>
            </a:r>
            <a:endParaRPr lang="zh-CN" altLang="en-US" dirty="0" smtClean="0">
              <a:sym typeface="Calibri" pitchFamily="34" charset="0"/>
            </a:endParaRPr>
          </a:p>
          <a:p>
            <a:pPr marL="1143000" lvl="2" indent="-228600" algn="l">
              <a:lnSpc>
                <a:spcPct val="150000"/>
              </a:lnSpc>
              <a:buFont typeface="Arial" pitchFamily="34" charset="0"/>
              <a:buChar char="•"/>
            </a:pPr>
            <a:endParaRPr lang="zh-CN" altLang="en-US" dirty="0" smtClean="0">
              <a:sym typeface="Calibri" pitchFamily="34" charset="0"/>
            </a:endParaRPr>
          </a:p>
        </p:txBody>
      </p:sp>
      <p:graphicFrame>
        <p:nvGraphicFramePr>
          <p:cNvPr id="78854" name="Group 6"/>
          <p:cNvGraphicFramePr>
            <a:graphicFrameLocks noGrp="1"/>
          </p:cNvGraphicFramePr>
          <p:nvPr>
            <p:extLst>
              <p:ext uri="{D42A27DB-BD31-4B8C-83A1-F6EECF244321}">
                <p14:modId xmlns:p14="http://schemas.microsoft.com/office/powerpoint/2010/main" val="2844611230"/>
              </p:ext>
            </p:extLst>
          </p:nvPr>
        </p:nvGraphicFramePr>
        <p:xfrm>
          <a:off x="1998240" y="3523777"/>
          <a:ext cx="5526088" cy="1849439"/>
        </p:xfrm>
        <a:graphic>
          <a:graphicData uri="http://schemas.openxmlformats.org/drawingml/2006/table">
            <a:tbl>
              <a:tblPr/>
              <a:tblGrid>
                <a:gridCol w="1422400"/>
                <a:gridCol w="1333500"/>
                <a:gridCol w="1384300"/>
                <a:gridCol w="1385888"/>
              </a:tblGrid>
              <a:tr h="350838">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A</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B</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D</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a</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1</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b</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smtClean="0">
                          <a:ln>
                            <a:noFill/>
                          </a:ln>
                          <a:solidFill>
                            <a:schemeClr val="tx1"/>
                          </a:solidFill>
                          <a:effectLst/>
                          <a:latin typeface="Arial" pitchFamily="34" charset="0"/>
                          <a:ea typeface="宋体" pitchFamily="2" charset="-122"/>
                          <a:sym typeface="Arial" pitchFamily="34" charset="0"/>
                        </a:rPr>
                        <a:t>c</a:t>
                      </a:r>
                      <a:r>
                        <a:rPr kumimoji="0" lang="en-US" sz="2200" b="1" i="0" u="none" strike="noStrike" cap="none" normalizeH="0" baseline="-25000" smtClean="0">
                          <a:ln>
                            <a:noFill/>
                          </a:ln>
                          <a:solidFill>
                            <a:schemeClr val="tx1"/>
                          </a:solidFill>
                          <a:effectLst/>
                          <a:latin typeface="Arial" pitchFamily="34" charset="0"/>
                          <a:ea typeface="宋体" pitchFamily="2" charset="-122"/>
                          <a:sym typeface="Arial" pitchFamily="34" charset="0"/>
                        </a:rPr>
                        <a:t>2</a:t>
                      </a:r>
                      <a:endParaRPr kumimoji="0" lang="zh-CN" altLang="en-US" sz="2200" b="1" i="0" u="none" strike="noStrike" cap="none" normalizeH="0" baseline="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100000"/>
                        <a:buFont typeface="Arial" pitchFamily="34" charset="0"/>
                        <a:buNone/>
                        <a:tabLst/>
                      </a:pP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d</a:t>
                      </a:r>
                      <a:r>
                        <a:rPr kumimoji="0" lang="en-US" sz="2200" b="1" i="0" u="none" strike="noStrike" cap="none" normalizeH="0" baseline="-25000" dirty="0" smtClean="0">
                          <a:ln>
                            <a:noFill/>
                          </a:ln>
                          <a:solidFill>
                            <a:schemeClr val="tx1"/>
                          </a:solidFill>
                          <a:effectLst/>
                          <a:latin typeface="Arial" pitchFamily="34" charset="0"/>
                          <a:ea typeface="宋体" pitchFamily="2" charset="-122"/>
                          <a:sym typeface="Arial" pitchFamily="34" charset="0"/>
                        </a:rPr>
                        <a:t>2</a:t>
                      </a:r>
                      <a:r>
                        <a:rPr kumimoji="0" lang="en-US" sz="2200" b="1" i="0" u="none" strike="noStrike" cap="none" normalizeH="0" baseline="0" dirty="0" smtClean="0">
                          <a:ln>
                            <a:noFill/>
                          </a:ln>
                          <a:solidFill>
                            <a:schemeClr val="tx1"/>
                          </a:solidFill>
                          <a:effectLst/>
                          <a:latin typeface="Arial" pitchFamily="34" charset="0"/>
                          <a:ea typeface="宋体" pitchFamily="2" charset="-122"/>
                          <a:sym typeface="Arial" pitchFamily="34" charset="0"/>
                        </a:rPr>
                        <a:t> </a:t>
                      </a:r>
                      <a:endParaRPr kumimoji="0" lang="zh-CN" altLang="en-US" sz="2200" b="1" i="0" u="none" strike="noStrike" cap="none" normalizeH="0" baseline="0" dirty="0" smtClean="0">
                        <a:ln>
                          <a:noFill/>
                        </a:ln>
                        <a:solidFill>
                          <a:schemeClr val="tx1"/>
                        </a:solidFill>
                        <a:effectLst/>
                        <a:latin typeface="Calibri" pitchFamily="34" charset="0"/>
                        <a:ea typeface="宋体" pitchFamily="2" charset="-122"/>
                        <a:sym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3419872" y="2996952"/>
            <a:ext cx="2194832" cy="369332"/>
          </a:xfrm>
          <a:prstGeom prst="rect">
            <a:avLst/>
          </a:prstGeom>
          <a:noFill/>
        </p:spPr>
        <p:txBody>
          <a:bodyPr wrap="none" rtlCol="0">
            <a:spAutoFit/>
          </a:bodyPr>
          <a:lstStyle/>
          <a:p>
            <a:r>
              <a:rPr lang="zh-CN" altLang="en-US" b="1" dirty="0" smtClean="0"/>
              <a:t>表</a:t>
            </a:r>
            <a:r>
              <a:rPr lang="en-US" altLang="zh-CN" b="1" dirty="0" smtClean="0"/>
              <a:t>6.6  R</a:t>
            </a:r>
            <a:r>
              <a:rPr lang="zh-CN" altLang="en-US" b="1" dirty="0" smtClean="0"/>
              <a:t>的一个实例</a:t>
            </a:r>
            <a:endParaRPr lang="zh-CN" altLang="en-US" b="1"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3"/>
          <p:cNvSpPr>
            <a:spLocks noGrp="1" noChangeArrowheads="1"/>
          </p:cNvSpPr>
          <p:nvPr>
            <p:ph type="title" idx="4294967295"/>
          </p:nvPr>
        </p:nvSpPr>
        <p:spPr/>
        <p:txBody>
          <a:bodyPr/>
          <a:lstStyle/>
          <a:p>
            <a:r>
              <a:rPr lang="en-US" altLang="zh-CN" dirty="0" smtClean="0">
                <a:sym typeface="微软雅黑" pitchFamily="34" charset="-122"/>
              </a:rPr>
              <a:t>6.2 </a:t>
            </a:r>
            <a:r>
              <a:rPr lang="zh-CN" altLang="en-US" dirty="0" smtClean="0">
                <a:sym typeface="微软雅黑" pitchFamily="34" charset="-122"/>
              </a:rPr>
              <a:t>规范化</a:t>
            </a:r>
            <a:endParaRPr lang="zh-CN" altLang="en-US" dirty="0" smtClean="0"/>
          </a:p>
        </p:txBody>
      </p:sp>
      <p:sp>
        <p:nvSpPr>
          <p:cNvPr id="79875"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olidFill>
                  <a:srgbClr val="00B050"/>
                </a:solidFill>
                <a:sym typeface="Calibri" pitchFamily="34" charset="0"/>
              </a:rPr>
              <a:t>6.2.8  4NF</a:t>
            </a:r>
            <a:endParaRPr lang="zh-CN" altLang="en-US" dirty="0" smtClean="0">
              <a:solidFill>
                <a:srgbClr val="00B050"/>
              </a:solidFill>
              <a:sym typeface="Calibri" pitchFamily="34" charset="0"/>
            </a:endParaRPr>
          </a:p>
          <a:p>
            <a:pPr marL="342900" indent="-342900" algn="l">
              <a:lnSpc>
                <a:spcPct val="120000"/>
              </a:lnSpc>
            </a:pPr>
            <a:r>
              <a:rPr lang="en-US" altLang="zh-CN" dirty="0" smtClean="0">
                <a:sym typeface="Calibri" pitchFamily="34" charset="0"/>
              </a:rPr>
              <a:t>6.2.9  </a:t>
            </a:r>
            <a:r>
              <a:rPr lang="zh-CN" altLang="en-US" dirty="0" smtClean="0">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089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0900" name="Rectangle 2"/>
          <p:cNvSpPr>
            <a:spLocks noGrp="1" noChangeArrowheads="1"/>
          </p:cNvSpPr>
          <p:nvPr>
            <p:ph type="title" idx="4294967295"/>
          </p:nvPr>
        </p:nvSpPr>
        <p:spPr/>
        <p:txBody>
          <a:bodyPr/>
          <a:lstStyle/>
          <a:p>
            <a:r>
              <a:rPr lang="zh-CN" altLang="en-US" sz="3600" dirty="0" smtClean="0">
                <a:sym typeface="微软雅黑" pitchFamily="34" charset="-122"/>
              </a:rPr>
              <a:t>6.2.8  </a:t>
            </a:r>
            <a:r>
              <a:rPr lang="en-US" altLang="zh-CN" sz="3600" dirty="0" smtClean="0">
                <a:sym typeface="微软雅黑" pitchFamily="34" charset="-122"/>
              </a:rPr>
              <a:t>4NF</a:t>
            </a:r>
            <a:endParaRPr lang="zh-CN" altLang="en-US" sz="3600" dirty="0" smtClean="0"/>
          </a:p>
        </p:txBody>
      </p:sp>
      <p:sp>
        <p:nvSpPr>
          <p:cNvPr id="80901" name="Rectangle 3"/>
          <p:cNvSpPr>
            <a:spLocks noGrp="1" noChangeArrowheads="1"/>
          </p:cNvSpPr>
          <p:nvPr>
            <p:ph idx="1"/>
          </p:nvPr>
        </p:nvSpPr>
        <p:spPr>
          <a:xfrm>
            <a:off x="457200" y="1098550"/>
            <a:ext cx="8229600" cy="5283201"/>
          </a:xfrm>
        </p:spPr>
        <p:txBody>
          <a:bodyPr/>
          <a:lstStyle/>
          <a:p>
            <a:pPr marL="342900" indent="-342900" algn="l">
              <a:lnSpc>
                <a:spcPct val="12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6.10  </a:t>
            </a:r>
            <a:r>
              <a:rPr lang="zh-CN" altLang="en-US" dirty="0" smtClean="0">
                <a:sym typeface="Calibri" pitchFamily="34" charset="0"/>
              </a:rPr>
              <a:t>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&gt;∈1NF</a:t>
            </a:r>
            <a:r>
              <a:rPr lang="zh-CN" altLang="en-US" dirty="0" smtClean="0">
                <a:sym typeface="Calibri" pitchFamily="34" charset="0"/>
              </a:rPr>
              <a:t>，如果对于</a:t>
            </a:r>
            <a:r>
              <a:rPr lang="en-US" altLang="zh-CN" i="1" dirty="0" smtClean="0">
                <a:sym typeface="Calibri" pitchFamily="34" charset="0"/>
              </a:rPr>
              <a:t>R</a:t>
            </a:r>
            <a:r>
              <a:rPr lang="zh-CN" altLang="en-US" dirty="0" smtClean="0">
                <a:sym typeface="Calibri" pitchFamily="34" charset="0"/>
              </a:rPr>
              <a:t>的每个非平凡多值依赖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Arial Unicode MS" pitchFamily="34" charset="-12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zh-CN" altLang="en-US" dirty="0" smtClean="0">
                <a:sym typeface="Calibri" pitchFamily="34" charset="0"/>
              </a:rPr>
              <a:t>都含有码，则</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&gt;∈4NF</a:t>
            </a:r>
            <a:r>
              <a:rPr lang="zh-CN" altLang="en-US" dirty="0" smtClean="0">
                <a:sym typeface="Calibri" pitchFamily="34" charset="0"/>
              </a:rPr>
              <a:t>。</a:t>
            </a:r>
          </a:p>
          <a:p>
            <a:pPr marL="342900" indent="-342900" algn="l">
              <a:lnSpc>
                <a:spcPct val="120000"/>
              </a:lnSpc>
              <a:buFont typeface="Wingdings" pitchFamily="2" charset="2"/>
              <a:buChar char="v"/>
            </a:pPr>
            <a:r>
              <a:rPr lang="en-US" altLang="zh-CN" dirty="0" smtClean="0">
                <a:sym typeface="Calibri" pitchFamily="34" charset="0"/>
              </a:rPr>
              <a:t>4NF</a:t>
            </a:r>
            <a:r>
              <a:rPr lang="zh-CN" altLang="en-US" dirty="0" smtClean="0">
                <a:sym typeface="Calibri" pitchFamily="34" charset="0"/>
              </a:rPr>
              <a:t>就是限制关系模式的属性之间不允许有非平凡且非函数依赖的多值依赖。</a:t>
            </a:r>
            <a:r>
              <a:rPr lang="en-US" altLang="zh-CN" dirty="0" smtClean="0">
                <a:sym typeface="Calibri" pitchFamily="34" charset="0"/>
              </a:rPr>
              <a:t>4NF</a:t>
            </a:r>
            <a:r>
              <a:rPr lang="zh-CN" altLang="en-US" dirty="0" smtClean="0">
                <a:sym typeface="Calibri" pitchFamily="34" charset="0"/>
              </a:rPr>
              <a:t>所允许的非平凡多值依赖实际上是函数依赖。</a:t>
            </a:r>
            <a:endParaRPr lang="zh-CN" altLang="en-US"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02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0244" name="Rectangle 2"/>
          <p:cNvSpPr>
            <a:spLocks noGrp="1" noChangeArrowheads="1"/>
          </p:cNvSpPr>
          <p:nvPr>
            <p:ph type="title" idx="4294967295"/>
          </p:nvPr>
        </p:nvSpPr>
        <p:spPr/>
        <p:txBody>
          <a:bodyPr/>
          <a:lstStyle/>
          <a:p>
            <a:r>
              <a:rPr lang="zh-CN" sz="3600" smtClean="0">
                <a:sym typeface="微软雅黑" pitchFamily="34" charset="-122"/>
              </a:rPr>
              <a:t>问题的提出（续）</a:t>
            </a:r>
          </a:p>
        </p:txBody>
      </p:sp>
      <p:sp>
        <p:nvSpPr>
          <p:cNvPr id="10245" name="Rectangle 3"/>
          <p:cNvSpPr>
            <a:spLocks noGrp="1" noChangeArrowheads="1"/>
          </p:cNvSpPr>
          <p:nvPr>
            <p:ph idx="1"/>
          </p:nvPr>
        </p:nvSpPr>
        <p:spPr>
          <a:xfrm>
            <a:off x="457200" y="1098550"/>
            <a:ext cx="86868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数据依赖的主要类型</a:t>
            </a:r>
          </a:p>
          <a:p>
            <a:pPr marL="627063" lvl="1" algn="l">
              <a:lnSpc>
                <a:spcPct val="150000"/>
              </a:lnSpc>
              <a:buFont typeface="Wingdings" pitchFamily="2" charset="2"/>
              <a:buChar char="n"/>
            </a:pPr>
            <a:r>
              <a:rPr lang="zh-CN" altLang="en-US" dirty="0" smtClean="0">
                <a:sym typeface="Calibri" pitchFamily="34" charset="0"/>
              </a:rPr>
              <a:t>函数依赖（</a:t>
            </a:r>
            <a:r>
              <a:rPr lang="en-US" altLang="zh-CN" dirty="0" smtClean="0">
                <a:sym typeface="Calibri" pitchFamily="34" charset="0"/>
              </a:rPr>
              <a:t>Functional Dependency</a:t>
            </a:r>
            <a:r>
              <a:rPr lang="zh-CN" altLang="en-US" dirty="0" smtClean="0">
                <a:sym typeface="Calibri" pitchFamily="34" charset="0"/>
              </a:rPr>
              <a:t>，简记为</a:t>
            </a:r>
            <a:r>
              <a:rPr lang="en-US" altLang="zh-CN" dirty="0" smtClean="0">
                <a:sym typeface="Calibri" pitchFamily="34" charset="0"/>
              </a:rPr>
              <a:t>FD</a:t>
            </a:r>
            <a:r>
              <a:rPr lang="zh-CN" altLang="en-US" dirty="0" smtClean="0">
                <a:sym typeface="Calibri" pitchFamily="34" charset="0"/>
              </a:rPr>
              <a:t>）</a:t>
            </a:r>
          </a:p>
          <a:p>
            <a:pPr marL="627063" lvl="1" algn="l">
              <a:lnSpc>
                <a:spcPct val="150000"/>
              </a:lnSpc>
              <a:buFont typeface="Wingdings" pitchFamily="2" charset="2"/>
              <a:buChar char="n"/>
            </a:pPr>
            <a:r>
              <a:rPr lang="zh-CN" altLang="en-US" dirty="0" smtClean="0">
                <a:sym typeface="Calibri" pitchFamily="34" charset="0"/>
              </a:rPr>
              <a:t>多值依赖（</a:t>
            </a:r>
            <a:r>
              <a:rPr lang="en-US" altLang="zh-CN" dirty="0" smtClean="0">
                <a:sym typeface="Calibri" pitchFamily="34" charset="0"/>
              </a:rPr>
              <a:t>Multi-Valued Dependency</a:t>
            </a:r>
            <a:r>
              <a:rPr lang="zh-CN" altLang="en-US" dirty="0" smtClean="0">
                <a:sym typeface="Calibri" pitchFamily="34" charset="0"/>
              </a:rPr>
              <a:t>，简记为</a:t>
            </a:r>
            <a:r>
              <a:rPr lang="en-US" altLang="zh-CN" dirty="0" smtClean="0">
                <a:sym typeface="Calibri" pitchFamily="34" charset="0"/>
              </a:rPr>
              <a:t>MVD</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192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1924" name="Rectangle 2"/>
          <p:cNvSpPr>
            <a:spLocks noGrp="1" noChangeArrowheads="1"/>
          </p:cNvSpPr>
          <p:nvPr>
            <p:ph type="title" idx="4294967295"/>
          </p:nvPr>
        </p:nvSpPr>
        <p:spPr/>
        <p:txBody>
          <a:bodyPr/>
          <a:lstStyle/>
          <a:p>
            <a:r>
              <a:rPr lang="en-US" altLang="zh-CN" sz="3600" dirty="0" smtClean="0">
                <a:sym typeface="微软雅黑" pitchFamily="34" charset="-122"/>
              </a:rPr>
              <a:t>4NF</a:t>
            </a:r>
            <a:r>
              <a:rPr lang="zh-CN" altLang="en-US" sz="3600" dirty="0" smtClean="0">
                <a:sym typeface="微软雅黑" pitchFamily="34" charset="-122"/>
              </a:rPr>
              <a:t>（续）</a:t>
            </a:r>
          </a:p>
        </p:txBody>
      </p:sp>
      <p:sp>
        <p:nvSpPr>
          <p:cNvPr id="81925" name="Rectangle 3"/>
          <p:cNvSpPr>
            <a:spLocks noGrp="1" noChangeArrowheads="1"/>
          </p:cNvSpPr>
          <p:nvPr>
            <p:ph idx="1"/>
          </p:nvPr>
        </p:nvSpPr>
        <p:spPr>
          <a:xfrm>
            <a:off x="457200" y="1125538"/>
            <a:ext cx="8229600" cy="5284787"/>
          </a:xfrm>
        </p:spPr>
        <p:txBody>
          <a:bodyPr/>
          <a:lstStyle/>
          <a:p>
            <a:pPr marL="342900" indent="-342900" algn="l">
              <a:lnSpc>
                <a:spcPct val="120000"/>
              </a:lnSpc>
              <a:buFont typeface="Wingdings" pitchFamily="2" charset="2"/>
              <a:buChar char="v"/>
            </a:pPr>
            <a:r>
              <a:rPr lang="zh-CN" altLang="en-US" dirty="0" smtClean="0">
                <a:sym typeface="Calibri" pitchFamily="34" charset="0"/>
              </a:rPr>
              <a:t>如果一个关系模式是</a:t>
            </a:r>
            <a:r>
              <a:rPr lang="en-US" altLang="zh-CN" dirty="0" smtClean="0">
                <a:sym typeface="Calibri" pitchFamily="34" charset="0"/>
              </a:rPr>
              <a:t>4NF</a:t>
            </a:r>
            <a:r>
              <a:rPr lang="zh-CN" altLang="en-US" dirty="0" smtClean="0">
                <a:sym typeface="Calibri" pitchFamily="34" charset="0"/>
              </a:rPr>
              <a:t>， 则必为</a:t>
            </a:r>
            <a:r>
              <a:rPr lang="en-US" altLang="zh-CN" dirty="0" smtClean="0">
                <a:sym typeface="Calibri" pitchFamily="34" charset="0"/>
              </a:rPr>
              <a:t>BCNF</a:t>
            </a:r>
            <a:r>
              <a:rPr lang="zh-CN" altLang="en-US" dirty="0" smtClean="0">
                <a:sym typeface="Calibri" pitchFamily="34" charset="0"/>
              </a:rPr>
              <a:t>。</a:t>
            </a:r>
          </a:p>
          <a:p>
            <a:pPr marL="342900" indent="-342900" algn="l">
              <a:lnSpc>
                <a:spcPct val="120000"/>
              </a:lnSpc>
              <a:buFont typeface="Wingdings" pitchFamily="2" charset="2"/>
              <a:buChar char="v"/>
            </a:pPr>
            <a:r>
              <a:rPr lang="zh-CN" altLang="en-US" dirty="0" smtClean="0">
                <a:sym typeface="Calibri" pitchFamily="34" charset="0"/>
              </a:rPr>
              <a:t>在</a:t>
            </a:r>
            <a:r>
              <a:rPr lang="en-US" altLang="zh-CN" dirty="0" smtClean="0">
                <a:sym typeface="Calibri" pitchFamily="34" charset="0"/>
              </a:rPr>
              <a:t>[</a:t>
            </a:r>
            <a:r>
              <a:rPr lang="zh-CN" altLang="en-US" dirty="0" smtClean="0">
                <a:sym typeface="Calibri" pitchFamily="34" charset="0"/>
              </a:rPr>
              <a:t>例6.10</a:t>
            </a:r>
            <a:r>
              <a:rPr lang="en-US" altLang="zh-CN" dirty="0" smtClean="0">
                <a:sym typeface="Calibri" pitchFamily="34" charset="0"/>
              </a:rPr>
              <a:t>]</a:t>
            </a:r>
            <a:r>
              <a:rPr lang="zh-CN" altLang="en-US" dirty="0" smtClean="0">
                <a:sym typeface="Calibri" pitchFamily="34" charset="0"/>
              </a:rPr>
              <a:t>的</a:t>
            </a:r>
            <a:r>
              <a:rPr lang="en-US" altLang="zh-CN" dirty="0" smtClean="0">
                <a:sym typeface="Calibri" pitchFamily="34" charset="0"/>
              </a:rPr>
              <a:t>WSC</a:t>
            </a:r>
            <a:r>
              <a:rPr lang="zh-CN" altLang="en-US" dirty="0" smtClean="0">
                <a:sym typeface="Calibri" pitchFamily="34" charset="0"/>
              </a:rPr>
              <a:t>中，</a:t>
            </a:r>
            <a:r>
              <a:rPr lang="en-US" altLang="zh-CN" dirty="0" smtClean="0">
                <a:sym typeface="Calibri" pitchFamily="34" charset="0"/>
              </a:rPr>
              <a:t>W →→S, W→→C,</a:t>
            </a:r>
            <a:r>
              <a:rPr lang="zh-CN" altLang="en-US" dirty="0" smtClean="0">
                <a:sym typeface="Calibri" pitchFamily="34" charset="0"/>
              </a:rPr>
              <a:t>他们都是非平凡多值依赖。而</a:t>
            </a:r>
            <a:r>
              <a:rPr lang="en-US" altLang="zh-CN" dirty="0" smtClean="0">
                <a:sym typeface="Calibri" pitchFamily="34" charset="0"/>
              </a:rPr>
              <a:t>W</a:t>
            </a:r>
            <a:r>
              <a:rPr lang="zh-CN" altLang="en-US" dirty="0" smtClean="0">
                <a:sym typeface="Calibri" pitchFamily="34" charset="0"/>
              </a:rPr>
              <a:t>不是码，关系模式</a:t>
            </a:r>
            <a:r>
              <a:rPr lang="en-US" altLang="zh-CN" dirty="0" smtClean="0">
                <a:sym typeface="Calibri" pitchFamily="34" charset="0"/>
              </a:rPr>
              <a:t>WSC</a:t>
            </a:r>
            <a:r>
              <a:rPr lang="zh-CN" altLang="en-US" dirty="0" smtClean="0">
                <a:sym typeface="Calibri" pitchFamily="34" charset="0"/>
              </a:rPr>
              <a:t>的码是</a:t>
            </a:r>
            <a:r>
              <a:rPr lang="en-US" altLang="zh-CN" dirty="0" smtClean="0">
                <a:sym typeface="Calibri" pitchFamily="34" charset="0"/>
              </a:rPr>
              <a:t>(W,S,C)</a:t>
            </a:r>
            <a:r>
              <a:rPr lang="zh-CN" altLang="en-US" dirty="0" smtClean="0">
                <a:sym typeface="Calibri" pitchFamily="34" charset="0"/>
              </a:rPr>
              <a:t>，即</a:t>
            </a:r>
            <a:r>
              <a:rPr lang="en-US" altLang="zh-CN" dirty="0" smtClean="0">
                <a:sym typeface="Calibri" pitchFamily="34" charset="0"/>
              </a:rPr>
              <a:t>All-key</a:t>
            </a:r>
            <a:r>
              <a:rPr lang="zh-CN" altLang="en-US" dirty="0" smtClean="0">
                <a:sym typeface="Calibri" pitchFamily="34" charset="0"/>
              </a:rPr>
              <a:t>，因此</a:t>
            </a:r>
            <a:r>
              <a:rPr lang="en-US" altLang="zh-CN" dirty="0" smtClean="0">
                <a:sym typeface="Calibri" pitchFamily="34" charset="0"/>
              </a:rPr>
              <a:t>WSC</a:t>
            </a:r>
            <a:r>
              <a:rPr lang="zh-CN" altLang="en-US" dirty="0" smtClean="0"/>
              <a:t> ∈ </a:t>
            </a:r>
            <a:r>
              <a:rPr lang="en-US" altLang="zh-CN" dirty="0" smtClean="0">
                <a:sym typeface="Calibri" pitchFamily="34" charset="0"/>
              </a:rPr>
              <a:t>4NF</a:t>
            </a:r>
            <a:r>
              <a:rPr lang="zh-CN" altLang="en-US" dirty="0" smtClean="0">
                <a:sym typeface="Calibri" pitchFamily="34" charset="0"/>
              </a:rPr>
              <a:t>。</a:t>
            </a:r>
            <a:endParaRPr lang="en-US" dirty="0" smtClean="0">
              <a:sym typeface="Calibri" pitchFamily="34" charset="0"/>
            </a:endParaRPr>
          </a:p>
          <a:p>
            <a:pPr marL="342900" indent="-342900" algn="l">
              <a:lnSpc>
                <a:spcPct val="120000"/>
              </a:lnSpc>
              <a:buFont typeface="Wingdings" pitchFamily="2" charset="2"/>
              <a:buChar char="v"/>
            </a:pPr>
            <a:r>
              <a:rPr lang="zh-CN" altLang="en-US" dirty="0" smtClean="0">
                <a:sym typeface="Calibri" pitchFamily="34" charset="0"/>
              </a:rPr>
              <a:t>可以把</a:t>
            </a:r>
            <a:r>
              <a:rPr lang="en-US" altLang="zh-CN" dirty="0" smtClean="0">
                <a:sym typeface="Calibri" pitchFamily="34" charset="0"/>
              </a:rPr>
              <a:t>WSC</a:t>
            </a:r>
            <a:r>
              <a:rPr lang="zh-CN" altLang="en-US" dirty="0" smtClean="0">
                <a:sym typeface="Calibri" pitchFamily="34" charset="0"/>
              </a:rPr>
              <a:t>分解成</a:t>
            </a:r>
            <a:r>
              <a:rPr lang="en-US" altLang="zh-CN" dirty="0" smtClean="0">
                <a:sym typeface="Calibri" pitchFamily="34" charset="0"/>
              </a:rPr>
              <a:t>WS(W,S),WC(W,C)</a:t>
            </a:r>
            <a:r>
              <a:rPr lang="zh-CN" altLang="en-US" dirty="0" smtClean="0">
                <a:sym typeface="Calibri" pitchFamily="34" charset="0"/>
              </a:rPr>
              <a:t>，</a:t>
            </a:r>
            <a:r>
              <a:rPr lang="en-US" dirty="0" smtClean="0"/>
              <a:t> </a:t>
            </a:r>
            <a:r>
              <a:rPr lang="en-US" altLang="zh-CN" dirty="0" smtClean="0"/>
              <a:t>WS</a:t>
            </a:r>
            <a:r>
              <a:rPr lang="zh-CN" altLang="en-US" dirty="0" smtClean="0"/>
              <a:t>∈</a:t>
            </a:r>
            <a:r>
              <a:rPr lang="en-US" altLang="zh-CN" dirty="0" smtClean="0"/>
              <a:t>4NF</a:t>
            </a:r>
            <a:r>
              <a:rPr lang="zh-CN" altLang="en-US" dirty="0" smtClean="0"/>
              <a:t>，</a:t>
            </a:r>
            <a:r>
              <a:rPr lang="en-US" altLang="zh-CN" dirty="0" smtClean="0"/>
              <a:t>WC</a:t>
            </a:r>
            <a:r>
              <a:rPr lang="zh-CN" altLang="en-US" dirty="0" smtClean="0"/>
              <a:t>∈</a:t>
            </a:r>
            <a:r>
              <a:rPr lang="en-US" altLang="zh-CN" dirty="0" smtClean="0"/>
              <a:t>4NF</a:t>
            </a:r>
            <a:r>
              <a:rPr lang="zh-CN" altLang="en-US" dirty="0" smtClean="0"/>
              <a:t>。</a:t>
            </a:r>
          </a:p>
        </p:txBody>
      </p:sp>
      <p:cxnSp>
        <p:nvCxnSpPr>
          <p:cNvPr id="7" name="直接连接符 6"/>
          <p:cNvCxnSpPr/>
          <p:nvPr/>
        </p:nvCxnSpPr>
        <p:spPr bwMode="auto">
          <a:xfrm flipH="1">
            <a:off x="7236296" y="2924944"/>
            <a:ext cx="72008" cy="288032"/>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3"/>
          <p:cNvSpPr>
            <a:spLocks noGrp="1" noChangeArrowheads="1"/>
          </p:cNvSpPr>
          <p:nvPr>
            <p:ph type="title" idx="4294967295"/>
          </p:nvPr>
        </p:nvSpPr>
        <p:spPr/>
        <p:txBody>
          <a:bodyPr/>
          <a:lstStyle/>
          <a:p>
            <a:r>
              <a:rPr lang="en-US" altLang="zh-CN" smtClean="0">
                <a:sym typeface="微软雅黑" pitchFamily="34" charset="-122"/>
              </a:rPr>
              <a:t>6.2</a:t>
            </a:r>
            <a:r>
              <a:rPr lang="zh-CN" altLang="en-US" smtClean="0">
                <a:sym typeface="微软雅黑" pitchFamily="34" charset="-122"/>
              </a:rPr>
              <a:t>  规范化</a:t>
            </a:r>
            <a:endParaRPr lang="zh-CN" altLang="en-US" smtClean="0"/>
          </a:p>
        </p:txBody>
      </p:sp>
      <p:sp>
        <p:nvSpPr>
          <p:cNvPr id="82947" name="文本占位符 4"/>
          <p:cNvSpPr>
            <a:spLocks noGrp="1" noChangeArrowheads="1"/>
          </p:cNvSpPr>
          <p:nvPr>
            <p:ph idx="1"/>
          </p:nvPr>
        </p:nvSpPr>
        <p:spPr>
          <a:xfrm>
            <a:off x="827088" y="981075"/>
            <a:ext cx="7859712" cy="5213350"/>
          </a:xfrm>
        </p:spPr>
        <p:txBody>
          <a:bodyPr/>
          <a:lstStyle/>
          <a:p>
            <a:pPr marL="342900" indent="-342900" algn="l">
              <a:lnSpc>
                <a:spcPct val="120000"/>
              </a:lnSpc>
            </a:pPr>
            <a:r>
              <a:rPr lang="en-US" altLang="zh-CN" dirty="0" smtClean="0">
                <a:sym typeface="Calibri" pitchFamily="34" charset="0"/>
              </a:rPr>
              <a:t>6.2.1  </a:t>
            </a:r>
            <a:r>
              <a:rPr lang="zh-CN" altLang="en-US" dirty="0" smtClean="0">
                <a:sym typeface="Calibri" pitchFamily="34" charset="0"/>
              </a:rPr>
              <a:t>函数依赖</a:t>
            </a:r>
          </a:p>
          <a:p>
            <a:pPr marL="342900" indent="-342900" algn="l">
              <a:lnSpc>
                <a:spcPct val="120000"/>
              </a:lnSpc>
            </a:pPr>
            <a:r>
              <a:rPr lang="en-US" altLang="zh-CN" dirty="0" smtClean="0">
                <a:sym typeface="Calibri" pitchFamily="34" charset="0"/>
              </a:rPr>
              <a:t>6.2.2  </a:t>
            </a:r>
            <a:r>
              <a:rPr lang="zh-CN" altLang="en-US" dirty="0" smtClean="0">
                <a:sym typeface="Calibri" pitchFamily="34" charset="0"/>
              </a:rPr>
              <a:t>码</a:t>
            </a:r>
          </a:p>
          <a:p>
            <a:pPr marL="342900" indent="-342900" algn="l">
              <a:lnSpc>
                <a:spcPct val="120000"/>
              </a:lnSpc>
            </a:pPr>
            <a:r>
              <a:rPr lang="en-US" altLang="zh-CN" dirty="0" smtClean="0">
                <a:sym typeface="Calibri" pitchFamily="34" charset="0"/>
              </a:rPr>
              <a:t>6.2.3  </a:t>
            </a:r>
            <a:r>
              <a:rPr lang="zh-CN" altLang="en-US" dirty="0" smtClean="0">
                <a:sym typeface="Calibri" pitchFamily="34" charset="0"/>
              </a:rPr>
              <a:t>范式</a:t>
            </a:r>
          </a:p>
          <a:p>
            <a:pPr marL="342900" indent="-342900" algn="l">
              <a:lnSpc>
                <a:spcPct val="120000"/>
              </a:lnSpc>
            </a:pPr>
            <a:r>
              <a:rPr lang="en-US" altLang="zh-CN" dirty="0" smtClean="0">
                <a:sym typeface="Calibri" pitchFamily="34" charset="0"/>
              </a:rPr>
              <a:t>6.2.4  2NF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6.2.5  3NF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6.2.6  BCNF</a:t>
            </a:r>
            <a:endParaRPr lang="zh-CN" altLang="en-US" dirty="0" smtClean="0">
              <a:sym typeface="Calibri" pitchFamily="34" charset="0"/>
            </a:endParaRPr>
          </a:p>
          <a:p>
            <a:pPr marL="342900" indent="-342900" algn="l">
              <a:lnSpc>
                <a:spcPct val="120000"/>
              </a:lnSpc>
            </a:pPr>
            <a:r>
              <a:rPr lang="en-US" altLang="zh-CN" dirty="0" smtClean="0">
                <a:sym typeface="Calibri" pitchFamily="34" charset="0"/>
              </a:rPr>
              <a:t>6.2.7  </a:t>
            </a:r>
            <a:r>
              <a:rPr lang="zh-CN" altLang="en-US" dirty="0" smtClean="0">
                <a:sym typeface="Calibri" pitchFamily="34" charset="0"/>
              </a:rPr>
              <a:t>多值依赖</a:t>
            </a:r>
          </a:p>
          <a:p>
            <a:pPr marL="342900" indent="-342900" algn="l">
              <a:lnSpc>
                <a:spcPct val="120000"/>
              </a:lnSpc>
            </a:pPr>
            <a:r>
              <a:rPr lang="en-US" altLang="zh-CN" dirty="0" smtClean="0">
                <a:sym typeface="Calibri" pitchFamily="34" charset="0"/>
              </a:rPr>
              <a:t>6.2.8  4NF</a:t>
            </a:r>
            <a:endParaRPr lang="zh-CN" altLang="en-US" dirty="0" smtClean="0">
              <a:sym typeface="Calibri" pitchFamily="34" charset="0"/>
            </a:endParaRPr>
          </a:p>
          <a:p>
            <a:pPr marL="342900" indent="-342900" algn="l">
              <a:lnSpc>
                <a:spcPct val="120000"/>
              </a:lnSpc>
            </a:pPr>
            <a:r>
              <a:rPr lang="en-US" altLang="zh-CN" dirty="0" smtClean="0">
                <a:solidFill>
                  <a:srgbClr val="00B050"/>
                </a:solidFill>
                <a:sym typeface="Calibri" pitchFamily="34" charset="0"/>
              </a:rPr>
              <a:t>6.2.9  </a:t>
            </a:r>
            <a:r>
              <a:rPr lang="zh-CN" altLang="en-US" dirty="0" smtClean="0">
                <a:solidFill>
                  <a:srgbClr val="00B050"/>
                </a:solidFill>
                <a:sym typeface="Calibri" pitchFamily="34" charset="0"/>
              </a:rPr>
              <a:t>规范化小结</a:t>
            </a:r>
            <a:endParaRPr lang="zh-CN" altLang="en-US" dirty="0"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smtClean="0">
                <a:sym typeface="微软雅黑" pitchFamily="34" charset="-122"/>
              </a:rPr>
              <a:t>6.2.9  规范化小结</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10000"/>
              </a:lnSpc>
              <a:spcBef>
                <a:spcPts val="0"/>
              </a:spcBef>
              <a:buFont typeface="Wingdings" pitchFamily="2" charset="2"/>
              <a:buChar char="v"/>
            </a:pPr>
            <a:r>
              <a:rPr lang="zh-CN" altLang="zh-CN" dirty="0" smtClean="0"/>
              <a:t>在关系数据库中，对关系模式的基本要求是满足第一范式。</a:t>
            </a:r>
            <a:endParaRPr lang="en-US" altLang="zh-CN" dirty="0" smtClean="0"/>
          </a:p>
          <a:p>
            <a:pPr marL="342900" indent="-342900" algn="l">
              <a:lnSpc>
                <a:spcPct val="110000"/>
              </a:lnSpc>
              <a:spcBef>
                <a:spcPts val="0"/>
              </a:spcBef>
              <a:buFont typeface="Wingdings" pitchFamily="2" charset="2"/>
              <a:buChar char="v"/>
            </a:pPr>
            <a:r>
              <a:rPr lang="zh-CN" altLang="en-US" dirty="0" smtClean="0"/>
              <a:t>规范化程度过低的关系不一定能够很好地描述现实世界</a:t>
            </a:r>
            <a:endParaRPr lang="en-US" altLang="zh-CN" dirty="0" smtClean="0"/>
          </a:p>
          <a:p>
            <a:pPr marL="800100" lvl="1" indent="-342900" algn="l">
              <a:lnSpc>
                <a:spcPct val="110000"/>
              </a:lnSpc>
              <a:spcBef>
                <a:spcPts val="0"/>
              </a:spcBef>
              <a:buFont typeface="Wingdings" pitchFamily="2" charset="2"/>
              <a:buChar char="n"/>
            </a:pPr>
            <a:r>
              <a:rPr lang="zh-CN" altLang="en-US" dirty="0" smtClean="0"/>
              <a:t>可能存在插入异常、删除异常、修改复杂、数据冗余等问题</a:t>
            </a:r>
            <a:endParaRPr lang="en-US" altLang="zh-CN" dirty="0" smtClean="0"/>
          </a:p>
          <a:p>
            <a:pPr marL="800100" lvl="1" indent="-342900" algn="l">
              <a:lnSpc>
                <a:spcPct val="110000"/>
              </a:lnSpc>
              <a:spcBef>
                <a:spcPts val="0"/>
              </a:spcBef>
              <a:buFont typeface="Wingdings" pitchFamily="2" charset="2"/>
              <a:buChar char="n"/>
            </a:pPr>
            <a:r>
              <a:rPr lang="zh-CN" altLang="en-US" dirty="0" smtClean="0"/>
              <a:t>解决方法就是对其进行规范化，转换成高级范式。</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en-US" sz="3600" dirty="0" smtClean="0">
                <a:sym typeface="微软雅黑" pitchFamily="34" charset="-122"/>
              </a:rPr>
              <a:t>规范化小结（续）</a:t>
            </a:r>
          </a:p>
        </p:txBody>
      </p:sp>
      <p:sp>
        <p:nvSpPr>
          <p:cNvPr id="83973" name="Rectangle 3"/>
          <p:cNvSpPr>
            <a:spLocks noGrp="1" noChangeArrowheads="1"/>
          </p:cNvSpPr>
          <p:nvPr>
            <p:ph idx="1"/>
          </p:nvPr>
        </p:nvSpPr>
        <p:spPr>
          <a:xfrm>
            <a:off x="457200" y="1046311"/>
            <a:ext cx="8258175" cy="5407025"/>
          </a:xfrm>
        </p:spPr>
        <p:txBody>
          <a:bodyPr/>
          <a:lstStyle/>
          <a:p>
            <a:pPr marL="342900" indent="-342900" algn="l">
              <a:lnSpc>
                <a:spcPct val="120000"/>
              </a:lnSpc>
              <a:spcBef>
                <a:spcPts val="0"/>
              </a:spcBef>
              <a:buFont typeface="Wingdings" pitchFamily="2" charset="2"/>
              <a:buChar char="v"/>
            </a:pPr>
            <a:r>
              <a:rPr lang="zh-CN" altLang="en-US" dirty="0" smtClean="0"/>
              <a:t>一个低一级范式的关系模式，通过模式分解可以转换为若干个高一级范式的关系模式集合，这种过程就叫关系模式的规范化。</a:t>
            </a:r>
          </a:p>
          <a:p>
            <a:pPr marL="342900" indent="-342900" algn="l">
              <a:lnSpc>
                <a:spcPct val="120000"/>
              </a:lnSpc>
              <a:spcBef>
                <a:spcPts val="0"/>
              </a:spcBef>
              <a:buFont typeface="Wingdings" pitchFamily="2" charset="2"/>
              <a:buChar char="v"/>
            </a:pPr>
            <a:r>
              <a:rPr lang="zh-CN" altLang="en-US" dirty="0" smtClean="0"/>
              <a:t>关系数据库的规范化理论是数据库逻辑设计的工具。</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397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3972" name="Rectangle 2"/>
          <p:cNvSpPr>
            <a:spLocks noGrp="1" noChangeArrowheads="1"/>
          </p:cNvSpPr>
          <p:nvPr>
            <p:ph type="title" idx="4294967295"/>
          </p:nvPr>
        </p:nvSpPr>
        <p:spPr/>
        <p:txBody>
          <a:bodyPr/>
          <a:lstStyle/>
          <a:p>
            <a:r>
              <a:rPr lang="zh-CN" altLang="zh-CN" sz="3600" dirty="0" smtClean="0">
                <a:sym typeface="微软雅黑" pitchFamily="34" charset="-122"/>
              </a:rPr>
              <a:t>规范化小结（续）</a:t>
            </a:r>
            <a:endParaRPr lang="zh-CN" altLang="en-US" sz="3600" dirty="0" smtClean="0">
              <a:sym typeface="微软雅黑" pitchFamily="34" charset="-122"/>
            </a:endParaRPr>
          </a:p>
        </p:txBody>
      </p:sp>
      <p:sp>
        <p:nvSpPr>
          <p:cNvPr id="83973" name="Rectangle 3"/>
          <p:cNvSpPr>
            <a:spLocks noGrp="1" noChangeArrowheads="1"/>
          </p:cNvSpPr>
          <p:nvPr>
            <p:ph idx="1"/>
          </p:nvPr>
        </p:nvSpPr>
        <p:spPr>
          <a:xfrm>
            <a:off x="457200" y="950913"/>
            <a:ext cx="8507288" cy="5407025"/>
          </a:xfrm>
        </p:spPr>
        <p:txBody>
          <a:bodyPr/>
          <a:lstStyle/>
          <a:p>
            <a:pPr marL="342900" indent="-342900" algn="l">
              <a:lnSpc>
                <a:spcPct val="120000"/>
              </a:lnSpc>
              <a:spcBef>
                <a:spcPts val="600"/>
              </a:spcBef>
              <a:buFont typeface="Wingdings" pitchFamily="2" charset="2"/>
              <a:buChar char="v"/>
            </a:pPr>
            <a:r>
              <a:rPr lang="zh-CN" altLang="en-US" dirty="0" smtClean="0"/>
              <a:t>规范化的基本思想</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是逐步消除数据依赖中不合适的部分，使模式中的各关系模式达到某种程度的“分离”。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即采用“一事一地”的模式设计原则</a:t>
            </a:r>
            <a:endParaRPr lang="en-US" altLang="zh-CN" dirty="0" smtClean="0"/>
          </a:p>
          <a:p>
            <a:pPr lvl="2" algn="l" eaLnBrk="1" hangingPunct="1">
              <a:lnSpc>
                <a:spcPct val="120000"/>
              </a:lnSpc>
              <a:spcBef>
                <a:spcPts val="600"/>
              </a:spcBef>
              <a:buSzPct val="87000"/>
              <a:buFont typeface="Wingdings" pitchFamily="2" charset="2"/>
              <a:buChar char="l"/>
            </a:pPr>
            <a:r>
              <a:rPr lang="zh-CN" altLang="en-US" dirty="0" smtClean="0"/>
              <a:t>让一个关系描述一个概念、一个实体或者实体间的一种联系。</a:t>
            </a:r>
          </a:p>
          <a:p>
            <a:pPr lvl="2" algn="l" eaLnBrk="1" hangingPunct="1">
              <a:lnSpc>
                <a:spcPct val="120000"/>
              </a:lnSpc>
              <a:spcBef>
                <a:spcPts val="600"/>
              </a:spcBef>
              <a:buSzPct val="87000"/>
              <a:buFont typeface="Wingdings" pitchFamily="2" charset="2"/>
              <a:buChar char="l"/>
            </a:pPr>
            <a:r>
              <a:rPr lang="zh-CN" altLang="en-US" dirty="0" smtClean="0"/>
              <a:t>若多于一个概念就把它“分离”出去。</a:t>
            </a:r>
            <a:endParaRPr lang="en-US" altLang="zh-CN" dirty="0" smtClean="0"/>
          </a:p>
          <a:p>
            <a:pPr marL="800100" lvl="1" indent="-342900" algn="l">
              <a:lnSpc>
                <a:spcPct val="120000"/>
              </a:lnSpc>
              <a:spcBef>
                <a:spcPts val="600"/>
              </a:spcBef>
              <a:buFont typeface="Wingdings" pitchFamily="2" charset="2"/>
              <a:buChar char="n"/>
            </a:pPr>
            <a:r>
              <a:rPr lang="zh-CN" altLang="en-US" dirty="0" smtClean="0"/>
              <a:t>因此 规范化实质上是概念的单一化。</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601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6020" name="Rectangle 5"/>
          <p:cNvSpPr>
            <a:spLocks noChangeArrowheads="1"/>
          </p:cNvSpPr>
          <p:nvPr/>
        </p:nvSpPr>
        <p:spPr bwMode="auto">
          <a:xfrm>
            <a:off x="457201" y="1123950"/>
            <a:ext cx="8579296" cy="4683125"/>
          </a:xfrm>
          <a:prstGeom prst="rect">
            <a:avLst/>
          </a:prstGeom>
          <a:gradFill rotWithShape="1">
            <a:gsLst>
              <a:gs pos="0">
                <a:srgbClr val="D9FDA5"/>
              </a:gs>
              <a:gs pos="34998">
                <a:srgbClr val="E3FEBF"/>
              </a:gs>
              <a:gs pos="100000">
                <a:srgbClr val="F4FEE6"/>
              </a:gs>
            </a:gsLst>
            <a:lin ang="5400000" scaled="1"/>
          </a:gradFill>
          <a:ln w="9525">
            <a:solidFill>
              <a:srgbClr val="9BBB59"/>
            </a:solidFill>
            <a:miter lim="800000"/>
            <a:headEnd/>
            <a:tailEnd/>
          </a:ln>
        </p:spPr>
        <p:txBody>
          <a:bodyPr wrap="none" lIns="90000" tIns="46800" rIns="90000" bIns="46800" anchor="ctr"/>
          <a:lstStyle/>
          <a:p>
            <a:pPr algn="ctr">
              <a:buClr>
                <a:schemeClr val="accent1"/>
              </a:buClr>
              <a:buSzPct val="90000"/>
              <a:buFont typeface="Monotype Sorts" pitchFamily="2" charset="2"/>
              <a:buNone/>
            </a:pPr>
            <a:endParaRPr lang="zh-CN" altLang="zh-CN" sz="2800" b="1">
              <a:solidFill>
                <a:srgbClr val="000000"/>
              </a:solidFill>
              <a:latin typeface="Times New Roman" pitchFamily="18" charset="0"/>
              <a:sym typeface="Times New Roman" pitchFamily="18" charset="0"/>
            </a:endParaRPr>
          </a:p>
        </p:txBody>
      </p:sp>
      <p:sp>
        <p:nvSpPr>
          <p:cNvPr id="86021"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6022" name="Rectangle 3"/>
          <p:cNvSpPr>
            <a:spLocks noGrp="1" noChangeArrowheads="1"/>
          </p:cNvSpPr>
          <p:nvPr>
            <p:ph idx="1"/>
          </p:nvPr>
        </p:nvSpPr>
        <p:spPr>
          <a:xfrm>
            <a:off x="457200" y="1339850"/>
            <a:ext cx="8686800" cy="4854575"/>
          </a:xfrm>
        </p:spPr>
        <p:txBody>
          <a:bodyPr/>
          <a:lstStyle/>
          <a:p>
            <a:pPr marL="342900" indent="-342900" algn="l"/>
            <a:r>
              <a:rPr lang="zh-CN" altLang="en-US" sz="2400" dirty="0" smtClean="0">
                <a:sym typeface="Calibri" pitchFamily="34" charset="0"/>
              </a:rPr>
              <a:t>关系模式规范化的基本步骤</a:t>
            </a:r>
            <a:endParaRPr lang="en-US" sz="2400" dirty="0" smtClean="0">
              <a:sym typeface="Calibri" pitchFamily="34" charset="0"/>
            </a:endParaRPr>
          </a:p>
          <a:p>
            <a:pPr marL="342900" indent="-342900" algn="l"/>
            <a:r>
              <a:rPr lang="en-US"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1NF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消除非主属性对码的部分函数依赖</a:t>
            </a:r>
          </a:p>
          <a:p>
            <a:pPr marL="342900" indent="-342900" algn="l"/>
            <a:r>
              <a:rPr lang="zh-CN" altLang="en-US" sz="2400" dirty="0" smtClean="0">
                <a:sym typeface="Calibri" pitchFamily="34" charset="0"/>
              </a:rPr>
              <a:t>消除决定因素        </a:t>
            </a:r>
            <a:r>
              <a:rPr lang="en-US" altLang="zh-CN" sz="2400" dirty="0" smtClean="0">
                <a:sym typeface="Calibri" pitchFamily="34" charset="0"/>
              </a:rPr>
              <a:t>2NF</a:t>
            </a:r>
            <a:endParaRPr lang="zh-CN" altLang="en-US" sz="2400" dirty="0" smtClean="0">
              <a:sym typeface="Calibri" pitchFamily="34" charset="0"/>
            </a:endParaRPr>
          </a:p>
          <a:p>
            <a:pPr marL="342900" indent="-342900" algn="l"/>
            <a:r>
              <a:rPr lang="zh-CN" altLang="en-US" sz="2400" dirty="0" smtClean="0">
                <a:sym typeface="Calibri" pitchFamily="34" charset="0"/>
              </a:rPr>
              <a:t>非码的非平凡         ↓      消除非主属性对码的传递函数依赖</a:t>
            </a:r>
          </a:p>
          <a:p>
            <a:pPr marL="342900" indent="-342900" algn="l"/>
            <a:r>
              <a:rPr lang="zh-CN" altLang="en-US" sz="2400" dirty="0" smtClean="0">
                <a:sym typeface="Calibri" pitchFamily="34" charset="0"/>
              </a:rPr>
              <a:t>函数依赖               </a:t>
            </a:r>
            <a:r>
              <a:rPr lang="en-US" altLang="zh-CN" sz="2400" dirty="0" smtClean="0">
                <a:sym typeface="Calibri" pitchFamily="34" charset="0"/>
              </a:rPr>
              <a:t>3NF</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消除主属性对码的部分和传递函数依赖</a:t>
            </a:r>
          </a:p>
          <a:p>
            <a:pPr marL="342900" indent="-342900" algn="l"/>
            <a:r>
              <a:rPr lang="zh-CN" altLang="en-US" sz="2400" dirty="0" smtClean="0">
                <a:sym typeface="Calibri" pitchFamily="34" charset="0"/>
              </a:rPr>
              <a:t>                             </a:t>
            </a:r>
            <a:r>
              <a:rPr lang="en-US" altLang="zh-CN" sz="2400" dirty="0" smtClean="0">
                <a:sym typeface="Calibri" pitchFamily="34" charset="0"/>
              </a:rPr>
              <a:t>BCNF </a:t>
            </a:r>
            <a:endParaRPr lang="zh-CN" altLang="en-US" sz="2400" dirty="0" smtClean="0">
              <a:sym typeface="Calibri" pitchFamily="34" charset="0"/>
            </a:endParaRPr>
          </a:p>
          <a:p>
            <a:pPr marL="342900" indent="-342900" algn="l"/>
            <a:r>
              <a:rPr lang="en-US" altLang="zh-CN" sz="2400" dirty="0" smtClean="0">
                <a:sym typeface="Calibri" pitchFamily="34" charset="0"/>
              </a:rPr>
              <a:t>                	          ↓      </a:t>
            </a:r>
            <a:r>
              <a:rPr lang="zh-CN" altLang="en-US" sz="2400" dirty="0" smtClean="0">
                <a:sym typeface="Calibri" pitchFamily="34" charset="0"/>
              </a:rPr>
              <a:t>消除非平凡且非函数依赖的多值依赖</a:t>
            </a:r>
          </a:p>
          <a:p>
            <a:pPr marL="342900" indent="-342900" algn="l"/>
            <a:r>
              <a:rPr lang="zh-CN" altLang="en-US" sz="2400" dirty="0" smtClean="0">
                <a:sym typeface="Calibri" pitchFamily="34" charset="0"/>
              </a:rPr>
              <a:t>                        </a:t>
            </a:r>
            <a:r>
              <a:rPr lang="en-US" altLang="zh-CN" sz="2400" dirty="0" smtClean="0">
                <a:sym typeface="Calibri" pitchFamily="34" charset="0"/>
              </a:rPr>
              <a:t>    </a:t>
            </a:r>
            <a:r>
              <a:rPr lang="zh-CN" altLang="en-US" sz="2400" dirty="0" smtClean="0">
                <a:sym typeface="Calibri" pitchFamily="34" charset="0"/>
              </a:rPr>
              <a:t> </a:t>
            </a:r>
            <a:r>
              <a:rPr lang="en-US" altLang="zh-CN" sz="2400" dirty="0" smtClean="0">
                <a:sym typeface="Calibri" pitchFamily="34" charset="0"/>
              </a:rPr>
              <a:t>4NF</a:t>
            </a:r>
            <a:endParaRPr lang="zh-CN" altLang="en-US" sz="2400" dirty="0" smtClean="0">
              <a:sym typeface="Calibri" pitchFamily="34" charset="0"/>
            </a:endParaRPr>
          </a:p>
        </p:txBody>
      </p:sp>
      <p:sp>
        <p:nvSpPr>
          <p:cNvPr id="86023" name="Line 4"/>
          <p:cNvSpPr>
            <a:spLocks noChangeShapeType="1"/>
          </p:cNvSpPr>
          <p:nvPr/>
        </p:nvSpPr>
        <p:spPr bwMode="auto">
          <a:xfrm flipH="1">
            <a:off x="2554189" y="1795463"/>
            <a:ext cx="1587" cy="2786062"/>
          </a:xfrm>
          <a:prstGeom prst="line">
            <a:avLst/>
          </a:prstGeom>
          <a:noFill/>
          <a:ln w="28575">
            <a:solidFill>
              <a:schemeClr val="tx1"/>
            </a:solidFill>
            <a:round/>
            <a:headEnd/>
            <a:tailEnd type="triangle" w="med" len="med"/>
          </a:ln>
        </p:spPr>
        <p:txBody>
          <a:bodyPr wrap="none" lIns="90000" tIns="46800" rIns="90000" bIns="46800" anchor="ctr"/>
          <a:lstStyle/>
          <a:p>
            <a:endParaRPr lang="zh-CN" altLang="en-US"/>
          </a:p>
        </p:txBody>
      </p:sp>
      <p:sp>
        <p:nvSpPr>
          <p:cNvPr id="86024" name="Line 8"/>
          <p:cNvSpPr>
            <a:spLocks noChangeShapeType="1"/>
          </p:cNvSpPr>
          <p:nvPr/>
        </p:nvSpPr>
        <p:spPr bwMode="auto">
          <a:xfrm>
            <a:off x="2122066" y="4665663"/>
            <a:ext cx="793750" cy="1587"/>
          </a:xfrm>
          <a:prstGeom prst="line">
            <a:avLst/>
          </a:prstGeom>
          <a:noFill/>
          <a:ln w="38100">
            <a:solidFill>
              <a:schemeClr val="tx1"/>
            </a:solidFill>
            <a:prstDash val="dash"/>
            <a:round/>
            <a:headEnd/>
            <a:tailEnd/>
          </a:ln>
        </p:spPr>
        <p:txBody>
          <a:bodyPr/>
          <a:lstStyle/>
          <a:p>
            <a:endParaRPr lang="zh-CN" altLang="en-US"/>
          </a:p>
        </p:txBody>
      </p:sp>
      <p:sp>
        <p:nvSpPr>
          <p:cNvPr id="86025" name="TextBox 1"/>
          <p:cNvSpPr>
            <a:spLocks noChangeArrowheads="1"/>
          </p:cNvSpPr>
          <p:nvPr/>
        </p:nvSpPr>
        <p:spPr bwMode="auto">
          <a:xfrm>
            <a:off x="3131840" y="5939988"/>
            <a:ext cx="3025775" cy="369332"/>
          </a:xfrm>
          <a:prstGeom prst="rect">
            <a:avLst/>
          </a:prstGeom>
          <a:noFill/>
          <a:ln w="9525">
            <a:noFill/>
            <a:miter lim="800000"/>
            <a:headEnd/>
            <a:tailEnd/>
          </a:ln>
        </p:spPr>
        <p:txBody>
          <a:bodyPr>
            <a:spAutoFit/>
          </a:bodyPr>
          <a:lstStyle/>
          <a:p>
            <a:r>
              <a:rPr lang="zh-CN" altLang="en-US" b="1" dirty="0">
                <a:solidFill>
                  <a:srgbClr val="000000"/>
                </a:solidFill>
                <a:sym typeface="Arial" pitchFamily="34" charset="0"/>
              </a:rPr>
              <a:t>图</a:t>
            </a:r>
            <a:r>
              <a:rPr lang="en-US" altLang="zh-CN" b="1" dirty="0">
                <a:solidFill>
                  <a:srgbClr val="000000"/>
                </a:solidFill>
                <a:sym typeface="Arial" pitchFamily="34" charset="0"/>
              </a:rPr>
              <a:t>6.8 </a:t>
            </a:r>
            <a:r>
              <a:rPr lang="zh-CN" altLang="en-US" b="1" dirty="0">
                <a:solidFill>
                  <a:srgbClr val="000000"/>
                </a:solidFill>
                <a:sym typeface="Arial" pitchFamily="34" charset="0"/>
              </a:rPr>
              <a:t>规范化过程</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704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7044" name="Rectangle 2"/>
          <p:cNvSpPr>
            <a:spLocks noGrp="1" noChangeArrowheads="1"/>
          </p:cNvSpPr>
          <p:nvPr>
            <p:ph type="title" idx="4294967295"/>
          </p:nvPr>
        </p:nvSpPr>
        <p:spPr/>
        <p:txBody>
          <a:bodyPr/>
          <a:lstStyle/>
          <a:p>
            <a:r>
              <a:rPr lang="zh-CN" sz="3600" dirty="0" smtClean="0">
                <a:sym typeface="微软雅黑" pitchFamily="34" charset="-122"/>
              </a:rPr>
              <a:t>规范化小结（续）</a:t>
            </a:r>
          </a:p>
        </p:txBody>
      </p:sp>
      <p:sp>
        <p:nvSpPr>
          <p:cNvPr id="87045"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dirty="0" smtClean="0">
                <a:sym typeface="Calibri" pitchFamily="34" charset="0"/>
              </a:rPr>
              <a:t>不能说规范化程度越高的关系模式就越好。</a:t>
            </a:r>
          </a:p>
          <a:p>
            <a:pPr marL="742950" lvl="1" indent="-285750" algn="l">
              <a:lnSpc>
                <a:spcPct val="150000"/>
              </a:lnSpc>
              <a:buFont typeface="Wingdings" pitchFamily="2" charset="2"/>
              <a:buChar char="n"/>
            </a:pPr>
            <a:r>
              <a:rPr lang="zh-CN" dirty="0" smtClean="0">
                <a:sym typeface="Calibri" pitchFamily="34" charset="0"/>
              </a:rPr>
              <a:t>必须对现实世界的实际情况和用户应用需求作进一步分析，确定一个合适的、能够反映现实世界的模式。</a:t>
            </a:r>
          </a:p>
          <a:p>
            <a:pPr marL="742950" lvl="1" indent="-285750" algn="l">
              <a:lnSpc>
                <a:spcPct val="150000"/>
              </a:lnSpc>
              <a:buFont typeface="Wingdings" pitchFamily="2" charset="2"/>
              <a:buChar char="n"/>
            </a:pPr>
            <a:r>
              <a:rPr lang="zh-CN" dirty="0" smtClean="0">
                <a:sym typeface="Calibri" pitchFamily="34" charset="0"/>
              </a:rPr>
              <a:t>上面的规范化步骤可以在其中任何一步终止。</a:t>
            </a:r>
            <a:endParaRPr lang="zh-CN" dirty="0" smtClean="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r>
              <a:rPr lang="zh-CN" smtClean="0">
                <a:sym typeface="微软雅黑" pitchFamily="34" charset="-122"/>
              </a:rPr>
              <a:t>第六章 关系数据理论</a:t>
            </a:r>
            <a:endParaRPr lang="zh-CN" smtClean="0"/>
          </a:p>
        </p:txBody>
      </p:sp>
      <p:sp>
        <p:nvSpPr>
          <p:cNvPr id="88067" name="Rectangle 3"/>
          <p:cNvSpPr>
            <a:spLocks noGrp="1" noChangeArrowheads="1"/>
          </p:cNvSpPr>
          <p:nvPr>
            <p:ph idx="1"/>
          </p:nvPr>
        </p:nvSpPr>
        <p:spPr>
          <a:xfrm>
            <a:off x="827088" y="1339850"/>
            <a:ext cx="7705725" cy="4537075"/>
          </a:xfrm>
        </p:spPr>
        <p:txBody>
          <a:bodyPr/>
          <a:lstStyle/>
          <a:p>
            <a:pPr marL="742950" lvl="1" indent="-285750" algn="l" eaLnBrk="1" hangingPunct="1">
              <a:lnSpc>
                <a:spcPct val="150000"/>
              </a:lnSpc>
              <a:tabLst>
                <a:tab pos="1431925" algn="l"/>
              </a:tabLst>
            </a:pPr>
            <a:r>
              <a:rPr lang="en-US" altLang="zh-CN" sz="2800" dirty="0" smtClean="0">
                <a:sym typeface="Calibri" pitchFamily="34" charset="0"/>
              </a:rPr>
              <a:t>6.1 </a:t>
            </a:r>
            <a:r>
              <a:rPr lang="zh-CN" altLang="en-US" sz="2800" dirty="0" smtClean="0">
                <a:sym typeface="Calibri" pitchFamily="34" charset="0"/>
              </a:rPr>
              <a:t>问题的提出</a:t>
            </a:r>
          </a:p>
          <a:p>
            <a:pPr marL="742950" lvl="1" indent="-285750" algn="l" eaLnBrk="1" hangingPunct="1">
              <a:lnSpc>
                <a:spcPct val="150000"/>
              </a:lnSpc>
              <a:tabLst>
                <a:tab pos="1431925" algn="l"/>
              </a:tabLst>
            </a:pPr>
            <a:r>
              <a:rPr lang="en-US" altLang="zh-CN" sz="2800" dirty="0" smtClean="0">
                <a:sym typeface="Calibri" pitchFamily="34" charset="0"/>
              </a:rPr>
              <a:t>6.2 </a:t>
            </a:r>
            <a:r>
              <a:rPr lang="zh-CN" altLang="en-US" sz="2800" dirty="0" smtClean="0">
                <a:sym typeface="Calibri" pitchFamily="34" charset="0"/>
              </a:rPr>
              <a:t>规范化</a:t>
            </a:r>
          </a:p>
          <a:p>
            <a:pPr marL="742950" lvl="1" indent="-285750" algn="l" eaLnBrk="1" hangingPunct="1">
              <a:lnSpc>
                <a:spcPct val="150000"/>
              </a:lnSpc>
              <a:tabLst>
                <a:tab pos="1431925" algn="l"/>
              </a:tabLst>
            </a:pPr>
            <a:r>
              <a:rPr lang="en-US" altLang="zh-CN" sz="2800" dirty="0" smtClean="0">
                <a:solidFill>
                  <a:srgbClr val="0066FF"/>
                </a:solidFill>
                <a:sym typeface="Calibri" pitchFamily="34" charset="0"/>
              </a:rPr>
              <a:t>6.3 </a:t>
            </a:r>
            <a:r>
              <a:rPr lang="zh-CN" altLang="en-US" sz="2800" dirty="0" smtClean="0">
                <a:solidFill>
                  <a:srgbClr val="0066FF"/>
                </a:solidFill>
                <a:sym typeface="Calibri" pitchFamily="34" charset="0"/>
              </a:rPr>
              <a:t>数据依赖的公理系统</a:t>
            </a:r>
          </a:p>
          <a:p>
            <a:pPr marL="741363" indent="-284163" algn="l">
              <a:lnSpc>
                <a:spcPct val="150000"/>
              </a:lnSpc>
              <a:tabLst>
                <a:tab pos="1431925" algn="l"/>
              </a:tabLst>
            </a:pPr>
            <a:r>
              <a:rPr lang="en-US" altLang="zh-CN" dirty="0" smtClean="0">
                <a:sym typeface="Calibri" pitchFamily="34" charset="0"/>
              </a:rPr>
              <a:t>*6.4 </a:t>
            </a:r>
            <a:r>
              <a:rPr lang="zh-CN" altLang="en-US" dirty="0" smtClean="0">
                <a:sym typeface="Calibri" pitchFamily="34" charset="0"/>
              </a:rPr>
              <a:t>模式的分解</a:t>
            </a:r>
          </a:p>
          <a:p>
            <a:pPr marL="741363" indent="-284163" algn="l">
              <a:lnSpc>
                <a:spcPct val="150000"/>
              </a:lnSpc>
              <a:tabLst>
                <a:tab pos="1431925" algn="l"/>
              </a:tabLst>
            </a:pPr>
            <a:r>
              <a:rPr lang="zh-CN" altLang="en-US" dirty="0" smtClean="0">
                <a:sym typeface="Calibri" pitchFamily="34" charset="0"/>
              </a:rPr>
              <a:t>6.5 小结</a:t>
            </a:r>
            <a:endParaRPr lang="zh-CN" altLang="en-US" dirty="0" smtClean="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8909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89092" name="Rectangle 2"/>
          <p:cNvSpPr>
            <a:spLocks noGrp="1" noChangeArrowheads="1"/>
          </p:cNvSpPr>
          <p:nvPr>
            <p:ph type="title" idx="4294967295"/>
          </p:nvPr>
        </p:nvSpPr>
        <p:spPr/>
        <p:txBody>
          <a:bodyPr/>
          <a:lstStyle/>
          <a:p>
            <a:r>
              <a:rPr lang="en-US" altLang="zh-CN" sz="3600" dirty="0" smtClean="0">
                <a:sym typeface="微软雅黑" pitchFamily="34" charset="-122"/>
              </a:rPr>
              <a:t>6.3  </a:t>
            </a:r>
            <a:r>
              <a:rPr lang="zh-CN" altLang="en-US" sz="3600" dirty="0" smtClean="0">
                <a:sym typeface="微软雅黑" pitchFamily="34" charset="-122"/>
              </a:rPr>
              <a:t>数据依赖的公理系统</a:t>
            </a:r>
            <a:endParaRPr lang="zh-CN" altLang="en-US" sz="3600" dirty="0" smtClean="0"/>
          </a:p>
        </p:txBody>
      </p:sp>
      <p:sp>
        <p:nvSpPr>
          <p:cNvPr id="89093" name="Rectangle 3"/>
          <p:cNvSpPr>
            <a:spLocks noGrp="1" noChangeArrowheads="1"/>
          </p:cNvSpPr>
          <p:nvPr>
            <p:ph idx="1"/>
          </p:nvPr>
        </p:nvSpPr>
        <p:spPr>
          <a:xfrm>
            <a:off x="457200" y="1098550"/>
            <a:ext cx="8229600" cy="5095875"/>
          </a:xfrm>
        </p:spPr>
        <p:txBody>
          <a:bodyPr/>
          <a:lstStyle/>
          <a:p>
            <a:pPr marL="342900" indent="-342900" algn="l">
              <a:lnSpc>
                <a:spcPct val="150000"/>
              </a:lnSpc>
              <a:buFont typeface="Wingdings" pitchFamily="2" charset="2"/>
              <a:buChar char="v"/>
            </a:pPr>
            <a:r>
              <a:rPr lang="zh-CN" altLang="en-US" dirty="0" smtClean="0">
                <a:sym typeface="Calibri" pitchFamily="34" charset="0"/>
              </a:rPr>
              <a:t>定义</a:t>
            </a:r>
            <a:r>
              <a:rPr lang="en-US" altLang="zh-CN" dirty="0" smtClean="0">
                <a:sym typeface="Calibri" pitchFamily="34" charset="0"/>
              </a:rPr>
              <a:t>6.11  </a:t>
            </a:r>
            <a:r>
              <a:rPr lang="zh-CN" altLang="en-US" dirty="0" smtClean="0">
                <a:sym typeface="Calibri" pitchFamily="34" charset="0"/>
              </a:rPr>
              <a:t>对于满足一组</a:t>
            </a:r>
            <a:r>
              <a:rPr lang="zh-CN" altLang="en-US" dirty="0" smtClean="0">
                <a:solidFill>
                  <a:srgbClr val="0066FF"/>
                </a:solidFill>
                <a:sym typeface="Calibri" pitchFamily="34" charset="0"/>
              </a:rPr>
              <a:t>函数依赖</a:t>
            </a:r>
            <a:r>
              <a:rPr lang="en-US" altLang="zh-CN" i="1" dirty="0" smtClean="0">
                <a:sym typeface="Calibri" pitchFamily="34" charset="0"/>
              </a:rPr>
              <a:t>F</a:t>
            </a:r>
            <a:r>
              <a:rPr lang="zh-CN" altLang="en-US" dirty="0" smtClean="0">
                <a:sym typeface="Calibri" pitchFamily="34" charset="0"/>
              </a:rPr>
              <a:t>的关系模式   </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，其任何一个关系</a:t>
            </a:r>
            <a:r>
              <a:rPr lang="en-US" altLang="zh-CN" i="1" dirty="0" smtClean="0">
                <a:sym typeface="Calibri" pitchFamily="34" charset="0"/>
              </a:rPr>
              <a:t>r</a:t>
            </a:r>
            <a:r>
              <a:rPr lang="zh-CN" altLang="en-US" dirty="0" smtClean="0">
                <a:sym typeface="Calibri" pitchFamily="34" charset="0"/>
              </a:rPr>
              <a:t>，若函数依赖</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都成立（即</a:t>
            </a:r>
            <a:r>
              <a:rPr lang="en-US" altLang="zh-CN" i="1" dirty="0" smtClean="0">
                <a:sym typeface="Calibri" pitchFamily="34" charset="0"/>
              </a:rPr>
              <a:t>r</a:t>
            </a:r>
            <a:r>
              <a:rPr lang="zh-CN" altLang="en-US" dirty="0" smtClean="0">
                <a:sym typeface="Calibri" pitchFamily="34" charset="0"/>
              </a:rPr>
              <a:t>中任意两元组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，则 </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），则称</a:t>
            </a:r>
            <a:r>
              <a:rPr lang="en-US" altLang="zh-CN" i="1" dirty="0" smtClean="0">
                <a:sym typeface="Calibri" pitchFamily="34" charset="0"/>
              </a:rPr>
              <a:t>F</a:t>
            </a:r>
            <a:r>
              <a:rPr lang="zh-CN" altLang="en-US" dirty="0" smtClean="0">
                <a:solidFill>
                  <a:srgbClr val="FF00FF"/>
                </a:solidFill>
                <a:sym typeface="Calibri" pitchFamily="34" charset="0"/>
              </a:rPr>
              <a:t>逻辑蕴涵</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011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011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endParaRPr lang="zh-CN" altLang="en-US" sz="3600" dirty="0" smtClean="0"/>
          </a:p>
        </p:txBody>
      </p:sp>
      <p:sp>
        <p:nvSpPr>
          <p:cNvPr id="90117" name="Rectangle 3"/>
          <p:cNvSpPr>
            <a:spLocks noGrp="1" noChangeArrowheads="1"/>
          </p:cNvSpPr>
          <p:nvPr>
            <p:ph idx="1"/>
          </p:nvPr>
        </p:nvSpPr>
        <p:spPr>
          <a:xfrm>
            <a:off x="457200" y="1098551"/>
            <a:ext cx="8229600" cy="5024438"/>
          </a:xfrm>
        </p:spPr>
        <p:txBody>
          <a:bodyPr/>
          <a:lstStyle/>
          <a:p>
            <a:pPr marL="342900" indent="-342900" algn="l">
              <a:lnSpc>
                <a:spcPct val="150000"/>
              </a:lnSpc>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a:t>
            </a:r>
          </a:p>
          <a:p>
            <a:pPr marL="742950" lvl="1" indent="-285750" algn="l">
              <a:lnSpc>
                <a:spcPct val="150000"/>
              </a:lnSpc>
              <a:buFont typeface="Wingdings" pitchFamily="2" charset="2"/>
              <a:buChar char="n"/>
            </a:pPr>
            <a:r>
              <a:rPr lang="zh-CN" altLang="en-US" dirty="0" smtClean="0">
                <a:sym typeface="Calibri" pitchFamily="34" charset="0"/>
              </a:rPr>
              <a:t>一套推理规则，是模式分解算法的理论基础</a:t>
            </a:r>
            <a:endParaRPr lang="en-US" altLang="zh-CN" dirty="0" smtClean="0">
              <a:sym typeface="Calibri" pitchFamily="34" charset="0"/>
            </a:endParaRPr>
          </a:p>
          <a:p>
            <a:pPr marL="742950" lvl="1" indent="-285750" algn="l">
              <a:lnSpc>
                <a:spcPct val="150000"/>
              </a:lnSpc>
              <a:buFont typeface="Wingdings" pitchFamily="2" charset="2"/>
              <a:buChar char="n"/>
            </a:pPr>
            <a:r>
              <a:rPr lang="zh-CN" altLang="en-US" dirty="0" smtClean="0">
                <a:sym typeface="Calibri" pitchFamily="34" charset="0"/>
              </a:rPr>
              <a:t>用途</a:t>
            </a:r>
          </a:p>
          <a:p>
            <a:pPr marL="1257300" lvl="2" indent="-342900" algn="l">
              <a:lnSpc>
                <a:spcPct val="150000"/>
              </a:lnSpc>
              <a:buFont typeface="Wingdings" pitchFamily="2" charset="2"/>
              <a:buChar char="l"/>
            </a:pPr>
            <a:r>
              <a:rPr lang="zh-CN" altLang="en-US" sz="2400" dirty="0" smtClean="0">
                <a:sym typeface="Calibri" pitchFamily="34" charset="0"/>
              </a:rPr>
              <a:t>求给定关系模式的码</a:t>
            </a:r>
          </a:p>
          <a:p>
            <a:pPr marL="1257300" lvl="2" indent="-342900" algn="l">
              <a:lnSpc>
                <a:spcPct val="150000"/>
              </a:lnSpc>
              <a:buFont typeface="Wingdings" pitchFamily="2" charset="2"/>
              <a:buChar char="l"/>
            </a:pPr>
            <a:r>
              <a:rPr lang="zh-CN" altLang="en-US" sz="2400" dirty="0" smtClean="0">
                <a:sym typeface="Calibri" pitchFamily="34" charset="0"/>
              </a:rPr>
              <a:t>从一组函数依赖求得蕴涵的函数依赖</a:t>
            </a:r>
          </a:p>
          <a:p>
            <a:pPr marL="742950" lvl="1" indent="-285750" algn="l">
              <a:lnSpc>
                <a:spcPct val="150000"/>
              </a:lnSpc>
            </a:pPr>
            <a:endParaRPr lang="zh-CN" altLang="en-US"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1126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11268" name="Rectangle 2"/>
          <p:cNvSpPr>
            <a:spLocks noGrp="1" noChangeArrowheads="1"/>
          </p:cNvSpPr>
          <p:nvPr>
            <p:ph type="title" idx="4294967295"/>
          </p:nvPr>
        </p:nvSpPr>
        <p:spPr/>
        <p:txBody>
          <a:bodyPr/>
          <a:lstStyle/>
          <a:p>
            <a:r>
              <a:rPr lang="zh-CN" sz="3600" dirty="0" smtClean="0">
                <a:sym typeface="微软雅黑" pitchFamily="34" charset="-122"/>
              </a:rPr>
              <a:t>问题的提出（续）</a:t>
            </a:r>
          </a:p>
        </p:txBody>
      </p:sp>
      <p:sp>
        <p:nvSpPr>
          <p:cNvPr id="11269" name="Rectangle 3"/>
          <p:cNvSpPr>
            <a:spLocks noGrp="1" noChangeArrowheads="1"/>
          </p:cNvSpPr>
          <p:nvPr>
            <p:ph idx="1"/>
          </p:nvPr>
        </p:nvSpPr>
        <p:spPr>
          <a:xfrm>
            <a:off x="323850" y="985763"/>
            <a:ext cx="8474075" cy="5755605"/>
          </a:xfrm>
        </p:spPr>
        <p:txBody>
          <a:bodyPr/>
          <a:lstStyle/>
          <a:p>
            <a:pPr marL="342900" indent="-342900" algn="l">
              <a:lnSpc>
                <a:spcPct val="120000"/>
              </a:lnSpc>
              <a:buFont typeface="Wingdings" pitchFamily="2" charset="2"/>
              <a:buChar char="v"/>
            </a:pPr>
            <a:r>
              <a:rPr lang="zh-CN" altLang="en-US" dirty="0" smtClean="0">
                <a:sym typeface="Calibri" pitchFamily="34" charset="0"/>
              </a:rPr>
              <a:t>函数依赖普遍存在于现实生活中</a:t>
            </a:r>
            <a:endParaRPr lang="en-US" dirty="0" smtClean="0">
              <a:sym typeface="Calibri" pitchFamily="34" charset="0"/>
            </a:endParaRPr>
          </a:p>
          <a:p>
            <a:pPr marL="800100" lvl="1" indent="-342900" algn="l">
              <a:lnSpc>
                <a:spcPct val="120000"/>
              </a:lnSpc>
              <a:buSzPct val="87000"/>
              <a:buFont typeface="Wingdings" pitchFamily="2" charset="2"/>
              <a:buChar char="n"/>
            </a:pPr>
            <a:r>
              <a:rPr lang="zh-CN" altLang="en-US" dirty="0" smtClean="0">
                <a:sym typeface="Calibri" pitchFamily="34" charset="0"/>
              </a:rPr>
              <a:t>描述一个学生关系，可以有学号、姓名、系名等属性。</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Calibri" pitchFamily="34" charset="0"/>
              </a:rPr>
              <a:t>一个学号只对应一个学生，一个学生只在一个系中学习</a:t>
            </a:r>
            <a:endParaRPr lang="en-US" altLang="zh-CN" dirty="0" smtClean="0">
              <a:sym typeface="Calibri" pitchFamily="34" charset="0"/>
            </a:endParaRPr>
          </a:p>
          <a:p>
            <a:pPr marL="1257300" lvl="2" indent="-342900" algn="l">
              <a:lnSpc>
                <a:spcPct val="120000"/>
              </a:lnSpc>
              <a:buSzPct val="87000"/>
              <a:buFont typeface="Wingdings" pitchFamily="2" charset="2"/>
              <a:buChar char="l"/>
            </a:pPr>
            <a:r>
              <a:rPr lang="zh-CN" altLang="en-US" dirty="0" smtClean="0">
                <a:sym typeface="宋体" pitchFamily="2" charset="-122"/>
              </a:rPr>
              <a:t>“</a:t>
            </a:r>
            <a:r>
              <a:rPr lang="zh-CN" altLang="en-US" dirty="0" smtClean="0">
                <a:sym typeface="Calibri" pitchFamily="34" charset="0"/>
              </a:rPr>
              <a:t>学号</a:t>
            </a:r>
            <a:r>
              <a:rPr lang="zh-CN" altLang="en-US" dirty="0" smtClean="0">
                <a:sym typeface="宋体" pitchFamily="2" charset="-122"/>
              </a:rPr>
              <a:t>”</a:t>
            </a:r>
            <a:r>
              <a:rPr lang="zh-CN" altLang="en-US" dirty="0" smtClean="0">
                <a:sym typeface="Calibri" pitchFamily="34" charset="0"/>
              </a:rPr>
              <a:t>值确定后，学生的姓名及所在系的值就被唯一确定。</a:t>
            </a:r>
            <a:endParaRPr lang="en-US" dirty="0" smtClean="0">
              <a:sym typeface="Calibri" pitchFamily="34" charset="0"/>
            </a:endParaRPr>
          </a:p>
          <a:p>
            <a:pPr marL="800100" lvl="1" indent="-342900" algn="l">
              <a:lnSpc>
                <a:spcPct val="120000"/>
              </a:lnSpc>
              <a:buSzPct val="87000"/>
              <a:buFont typeface="Wingdings" pitchFamily="2" charset="2"/>
              <a:buChar char="n"/>
            </a:pPr>
            <a:r>
              <a:rPr lang="en-US" altLang="zh-CN" dirty="0" err="1" smtClean="0"/>
              <a:t>Sname</a:t>
            </a:r>
            <a:r>
              <a:rPr lang="en-US" altLang="zh-CN" dirty="0" smtClean="0"/>
              <a:t>=f(</a:t>
            </a:r>
            <a:r>
              <a:rPr lang="en-US" altLang="zh-CN" dirty="0" err="1" smtClean="0"/>
              <a:t>Sno</a:t>
            </a:r>
            <a:r>
              <a:rPr lang="en-US" altLang="zh-CN" dirty="0" smtClean="0"/>
              <a:t>)</a:t>
            </a:r>
            <a:r>
              <a:rPr lang="zh-CN" altLang="en-US" dirty="0" smtClean="0"/>
              <a:t>，</a:t>
            </a:r>
            <a:r>
              <a:rPr lang="en-US" altLang="zh-CN" dirty="0" err="1" smtClean="0"/>
              <a:t>Sdept</a:t>
            </a:r>
            <a:r>
              <a:rPr lang="en-US" altLang="zh-CN" dirty="0" smtClean="0"/>
              <a:t>=f(</a:t>
            </a:r>
            <a:r>
              <a:rPr lang="en-US" altLang="zh-CN" dirty="0" err="1" smtClean="0"/>
              <a:t>Sno</a:t>
            </a:r>
            <a:r>
              <a:rPr lang="en-US" altLang="zh-CN" dirty="0" smtClean="0"/>
              <a:t>)</a:t>
            </a:r>
            <a:endParaRPr lang="zh-CN" altLang="en-US" dirty="0" smtClean="0"/>
          </a:p>
          <a:p>
            <a:pPr marL="1257300" lvl="2" indent="-342900" algn="l">
              <a:lnSpc>
                <a:spcPct val="120000"/>
              </a:lnSpc>
              <a:buSzPct val="87000"/>
              <a:buFont typeface="Wingdings" pitchFamily="2" charset="2"/>
              <a:buChar char="l"/>
            </a:pPr>
            <a:r>
              <a:rPr lang="zh-CN" altLang="en-US" dirty="0" smtClean="0"/>
              <a:t>即</a:t>
            </a:r>
            <a:r>
              <a:rPr lang="en-US" altLang="zh-CN" dirty="0" err="1" smtClean="0"/>
              <a:t>Sno</a:t>
            </a:r>
            <a:r>
              <a:rPr lang="zh-CN" altLang="en-US" dirty="0" smtClean="0"/>
              <a:t>函数决定</a:t>
            </a:r>
            <a:r>
              <a:rPr lang="en-US" altLang="zh-CN" dirty="0" err="1" smtClean="0"/>
              <a:t>Sname</a:t>
            </a:r>
            <a:endParaRPr lang="en-US" altLang="zh-CN" dirty="0" smtClean="0"/>
          </a:p>
          <a:p>
            <a:pPr marL="1257300" lvl="2" indent="-342900" algn="l">
              <a:lnSpc>
                <a:spcPct val="120000"/>
              </a:lnSpc>
              <a:buSzPct val="87000"/>
              <a:buFont typeface="Wingdings" pitchFamily="2" charset="2"/>
              <a:buChar char="l"/>
            </a:pPr>
            <a:r>
              <a:rPr lang="en-US" altLang="zh-CN" dirty="0" err="1" smtClean="0"/>
              <a:t>Sno</a:t>
            </a:r>
            <a:r>
              <a:rPr lang="zh-CN" altLang="en-US" dirty="0" smtClean="0"/>
              <a:t>函数决定</a:t>
            </a:r>
            <a:r>
              <a:rPr lang="en-US" altLang="zh-CN" dirty="0" err="1" smtClean="0"/>
              <a:t>Sdept</a:t>
            </a:r>
            <a:endParaRPr lang="zh-CN" altLang="en-US" dirty="0" smtClean="0"/>
          </a:p>
          <a:p>
            <a:pPr marL="1257300" lvl="2" indent="-342900" algn="l">
              <a:lnSpc>
                <a:spcPct val="120000"/>
              </a:lnSpc>
              <a:buSzPct val="87000"/>
              <a:buFont typeface="Wingdings" pitchFamily="2" charset="2"/>
              <a:buChar char="l"/>
            </a:pPr>
            <a:r>
              <a:rPr lang="zh-CN" altLang="en-US" dirty="0" smtClean="0"/>
              <a:t>记作</a:t>
            </a:r>
            <a:r>
              <a:rPr lang="en-US" altLang="zh-CN" dirty="0" err="1" smtClean="0"/>
              <a:t>Sno</a:t>
            </a:r>
            <a:r>
              <a:rPr lang="zh-CN" altLang="en-US" dirty="0" smtClean="0"/>
              <a:t>→</a:t>
            </a:r>
            <a:r>
              <a:rPr lang="en-US" altLang="zh-CN" dirty="0" err="1" smtClean="0"/>
              <a:t>Sname</a:t>
            </a:r>
            <a:r>
              <a:rPr lang="zh-CN" altLang="en-US" dirty="0" smtClean="0"/>
              <a:t>，</a:t>
            </a:r>
            <a:r>
              <a:rPr lang="en-US" altLang="zh-CN" dirty="0" err="1" smtClean="0"/>
              <a:t>Sno</a:t>
            </a:r>
            <a:r>
              <a:rPr lang="zh-CN" altLang="en-US" dirty="0" smtClean="0"/>
              <a:t>→</a:t>
            </a:r>
            <a:r>
              <a:rPr lang="en-US" altLang="zh-CN" dirty="0" err="1" smtClean="0"/>
              <a:t>Sdept</a:t>
            </a:r>
            <a:endParaRPr lang="zh-CN" altLang="en-US"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113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1140" name="Rectangle 2"/>
          <p:cNvSpPr>
            <a:spLocks noGrp="1" noChangeArrowheads="1"/>
          </p:cNvSpPr>
          <p:nvPr>
            <p:ph type="title" idx="4294967295"/>
          </p:nvPr>
        </p:nvSpPr>
        <p:spPr>
          <a:xfrm>
            <a:off x="528638" y="-79375"/>
            <a:ext cx="8229600" cy="1133475"/>
          </a:xfrm>
        </p:spPr>
        <p:txBody>
          <a:bodyPr/>
          <a:lstStyle/>
          <a:p>
            <a:r>
              <a:rPr lang="zh-CN" altLang="en-US" sz="3600" smtClean="0">
                <a:sym typeface="微软雅黑" pitchFamily="34" charset="-122"/>
              </a:rPr>
              <a:t>数据依赖的公理系统（续）</a:t>
            </a:r>
          </a:p>
        </p:txBody>
      </p:sp>
      <p:sp>
        <p:nvSpPr>
          <p:cNvPr id="91141" name="Rectangle 3"/>
          <p:cNvSpPr>
            <a:spLocks noGrp="1" noChangeArrowheads="1"/>
          </p:cNvSpPr>
          <p:nvPr>
            <p:ph idx="1"/>
          </p:nvPr>
        </p:nvSpPr>
        <p:spPr>
          <a:xfrm>
            <a:off x="457200" y="908720"/>
            <a:ext cx="8229600" cy="5425405"/>
          </a:xfrm>
        </p:spPr>
        <p:txBody>
          <a:bodyPr/>
          <a:lstStyle/>
          <a:p>
            <a:pPr marL="342900" indent="-342900" algn="l">
              <a:lnSpc>
                <a:spcPct val="120000"/>
              </a:lnSpc>
              <a:spcBef>
                <a:spcPts val="0"/>
              </a:spcBef>
              <a:buFont typeface="Wingdings" pitchFamily="2" charset="2"/>
              <a:buChar char="v"/>
            </a:pPr>
            <a:r>
              <a:rPr lang="en-US" altLang="zh-CN" dirty="0" smtClean="0">
                <a:sym typeface="Calibri" pitchFamily="34" charset="0"/>
              </a:rPr>
              <a:t>Armstrong</a:t>
            </a:r>
            <a:r>
              <a:rPr lang="zh-CN" altLang="en-US" dirty="0" smtClean="0">
                <a:sym typeface="Calibri" pitchFamily="34" charset="0"/>
              </a:rPr>
              <a:t>公理系统  设</a:t>
            </a:r>
            <a:r>
              <a:rPr lang="en-US" altLang="zh-CN" i="1" dirty="0" smtClean="0">
                <a:sym typeface="Calibri" pitchFamily="34" charset="0"/>
              </a:rPr>
              <a:t>U</a:t>
            </a:r>
            <a:r>
              <a:rPr lang="zh-CN" altLang="en-US" dirty="0" smtClean="0">
                <a:sym typeface="Calibri" pitchFamily="34" charset="0"/>
              </a:rPr>
              <a:t>为属性集总体，</a:t>
            </a:r>
            <a:r>
              <a:rPr lang="en-US" altLang="zh-CN" i="1" dirty="0" smtClean="0">
                <a:sym typeface="Calibri" pitchFamily="34" charset="0"/>
              </a:rPr>
              <a:t>F</a:t>
            </a:r>
            <a:r>
              <a:rPr lang="zh-CN" altLang="en-US" dirty="0" smtClean="0">
                <a:sym typeface="Calibri" pitchFamily="34" charset="0"/>
              </a:rPr>
              <a:t>是</a:t>
            </a:r>
            <a:r>
              <a:rPr lang="en-US" altLang="zh-CN" i="1" dirty="0" smtClean="0">
                <a:sym typeface="Calibri" pitchFamily="34" charset="0"/>
              </a:rPr>
              <a:t>U</a:t>
            </a:r>
            <a:r>
              <a:rPr lang="zh-CN" altLang="en-US" dirty="0" smtClean="0">
                <a:sym typeface="Calibri" pitchFamily="34" charset="0"/>
              </a:rPr>
              <a:t>上的一组函数依赖， 于是有关系模式</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 &gt;</a:t>
            </a:r>
            <a:r>
              <a:rPr lang="zh-CN" altLang="en-US" dirty="0" smtClean="0">
                <a:sym typeface="Calibri" pitchFamily="34" charset="0"/>
              </a:rPr>
              <a:t>。对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来说有以下的推理规则：</a:t>
            </a:r>
          </a:p>
          <a:p>
            <a:pPr marL="742950" lvl="1" indent="-285750" algn="l">
              <a:lnSpc>
                <a:spcPct val="150000"/>
              </a:lnSpc>
              <a:spcBef>
                <a:spcPts val="0"/>
              </a:spcBef>
              <a:buFont typeface="Wingdings" pitchFamily="2" charset="2"/>
              <a:buChar char="n"/>
            </a:pPr>
            <a:r>
              <a:rPr lang="en-US" altLang="zh-CN" dirty="0" smtClean="0">
                <a:sym typeface="Calibri" pitchFamily="34" charset="0"/>
              </a:rPr>
              <a:t>A</a:t>
            </a:r>
            <a:r>
              <a:rPr lang="zh-CN" altLang="en-US" dirty="0" smtClean="0">
                <a:sym typeface="Calibri" pitchFamily="34" charset="0"/>
              </a:rPr>
              <a:t>1 自反律（</a:t>
            </a:r>
            <a:r>
              <a:rPr lang="en-US" altLang="zh-CN" dirty="0" smtClean="0">
                <a:sym typeface="Calibri" pitchFamily="34" charset="0"/>
              </a:rPr>
              <a:t>reflexivity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a:t>
            </a:r>
            <a:r>
              <a:rPr lang="en-US" altLang="zh-CN" dirty="0" smtClean="0">
                <a:sym typeface="Calibri" pitchFamily="34" charset="0"/>
              </a:rPr>
              <a:t> →</a:t>
            </a:r>
            <a:r>
              <a:rPr lang="en-US" altLang="zh-CN" i="1" dirty="0" smtClean="0">
                <a:sym typeface="Calibri" pitchFamily="34" charset="0"/>
              </a:rPr>
              <a:t>Y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A2</a:t>
            </a:r>
            <a:r>
              <a:rPr lang="zh-CN" altLang="en-US" dirty="0" smtClean="0">
                <a:sym typeface="Calibri" pitchFamily="34" charset="0"/>
              </a:rPr>
              <a:t> 增广律（</a:t>
            </a:r>
            <a:r>
              <a:rPr lang="en-US" altLang="zh-CN" dirty="0" smtClean="0">
                <a:sym typeface="Calibri" pitchFamily="34" charset="0"/>
              </a:rPr>
              <a:t>augmentation</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所蕴涵，且</a:t>
            </a:r>
            <a:r>
              <a:rPr lang="en-US" altLang="zh-CN" i="1" dirty="0" smtClean="0">
                <a:sym typeface="Calibri" pitchFamily="34" charset="0"/>
              </a:rPr>
              <a:t>Z</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，则</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10000"/>
              </a:lnSpc>
              <a:spcBef>
                <a:spcPts val="0"/>
              </a:spcBef>
              <a:buFont typeface="Wingdings" pitchFamily="2" charset="2"/>
              <a:buChar char="n"/>
            </a:pPr>
            <a:r>
              <a:rPr lang="en-US" altLang="zh-CN" dirty="0" smtClean="0">
                <a:sym typeface="Calibri" pitchFamily="34" charset="0"/>
              </a:rPr>
              <a:t>A3</a:t>
            </a:r>
            <a:r>
              <a:rPr lang="zh-CN" altLang="en-US" dirty="0" smtClean="0">
                <a:sym typeface="Calibri" pitchFamily="34" charset="0"/>
              </a:rPr>
              <a:t> 传递律（</a:t>
            </a:r>
            <a:r>
              <a:rPr lang="en-US" altLang="zh-CN" dirty="0" smtClean="0">
                <a:sym typeface="Calibri" pitchFamily="34" charset="0"/>
              </a:rPr>
              <a:t>transitivity</a:t>
            </a:r>
            <a:r>
              <a:rPr lang="zh-CN" altLang="en-US" dirty="0" smtClean="0">
                <a:sym typeface="Calibri" pitchFamily="34" charset="0"/>
              </a:rPr>
              <a:t> </a:t>
            </a:r>
            <a:r>
              <a:rPr lang="en-US" altLang="zh-CN" dirty="0" smtClean="0">
                <a:sym typeface="Calibri" pitchFamily="34" charset="0"/>
              </a:rPr>
              <a:t>rule</a:t>
            </a:r>
            <a:r>
              <a:rPr lang="zh-CN" altLang="en-US" dirty="0" smtClean="0">
                <a:sym typeface="Calibri" pitchFamily="34" charset="0"/>
              </a:rPr>
              <a:t>）：若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所蕴涵，则</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 </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200000"/>
              </a:lnSpc>
              <a:spcBef>
                <a:spcPts val="0"/>
              </a:spcBef>
            </a:pPr>
            <a:r>
              <a:rPr lang="zh-CN" altLang="en-US" b="0" dirty="0" smtClean="0">
                <a:sym typeface="Calibri" pitchFamily="34" charset="0"/>
              </a:rPr>
              <a:t>注意：由自反律所得到的函数依赖均是平凡的函数依赖</a:t>
            </a:r>
            <a:r>
              <a:rPr lang="en-US" altLang="zh-CN" b="0" dirty="0" smtClean="0">
                <a:sym typeface="Calibri" pitchFamily="34" charset="0"/>
              </a:rPr>
              <a:t>,  </a:t>
            </a:r>
          </a:p>
          <a:p>
            <a:pPr marL="742950" lvl="1" indent="-285750" algn="l">
              <a:lnSpc>
                <a:spcPct val="110000"/>
              </a:lnSpc>
              <a:spcBef>
                <a:spcPts val="0"/>
              </a:spcBef>
            </a:pPr>
            <a:r>
              <a:rPr lang="en-US" altLang="zh-CN" b="0" dirty="0" smtClean="0">
                <a:sym typeface="Calibri" pitchFamily="34" charset="0"/>
              </a:rPr>
              <a:t>           </a:t>
            </a:r>
            <a:r>
              <a:rPr lang="zh-CN" altLang="en-US" b="0" dirty="0" smtClean="0">
                <a:sym typeface="Calibri" pitchFamily="34" charset="0"/>
              </a:rPr>
              <a:t>自反律的使用并不依赖于</a:t>
            </a:r>
            <a:r>
              <a:rPr lang="en-US" altLang="zh-CN" b="0" i="1" dirty="0" smtClean="0">
                <a:sym typeface="Calibri" pitchFamily="34" charset="0"/>
              </a:rPr>
              <a:t>F</a:t>
            </a:r>
            <a:r>
              <a:rPr lang="zh-CN" altLang="en-US" b="0" dirty="0" smtClean="0">
                <a:sym typeface="Calibri" pitchFamily="34" charset="0"/>
              </a:rPr>
              <a:t>。</a:t>
            </a:r>
            <a:endParaRPr lang="zh-CN" altLang="en-US" b="0"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216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2164"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2165" name="Rectangle 3"/>
          <p:cNvSpPr>
            <a:spLocks noGrp="1" noChangeArrowheads="1"/>
          </p:cNvSpPr>
          <p:nvPr>
            <p:ph idx="1"/>
          </p:nvPr>
        </p:nvSpPr>
        <p:spPr>
          <a:xfrm>
            <a:off x="457200" y="909638"/>
            <a:ext cx="8229600" cy="5284787"/>
          </a:xfrm>
        </p:spPr>
        <p:txBody>
          <a:bodyPr/>
          <a:lstStyle/>
          <a:p>
            <a:pPr marL="342900" indent="-342900" algn="l">
              <a:lnSpc>
                <a:spcPct val="150000"/>
              </a:lnSpc>
              <a:buFont typeface="Wingdings" pitchFamily="2" charset="2"/>
              <a:buChar char="v"/>
            </a:pPr>
            <a:r>
              <a:rPr lang="zh-CN" altLang="en-US" dirty="0" smtClean="0">
                <a:sym typeface="Calibri" pitchFamily="34" charset="0"/>
              </a:rPr>
              <a:t>定理</a:t>
            </a:r>
            <a:r>
              <a:rPr lang="en-US" altLang="zh-CN" dirty="0" smtClean="0">
                <a:sym typeface="Calibri" pitchFamily="34" charset="0"/>
              </a:rPr>
              <a:t>6.1  Armstrong</a:t>
            </a:r>
            <a:r>
              <a:rPr lang="zh-CN" altLang="en-US" dirty="0" smtClean="0">
                <a:sym typeface="Calibri" pitchFamily="34" charset="0"/>
              </a:rPr>
              <a:t>推理规则是正确的。</a:t>
            </a:r>
          </a:p>
          <a:p>
            <a:pPr marL="342900" indent="-342900" algn="l">
              <a:lnSpc>
                <a:spcPct val="150000"/>
              </a:lnSpc>
              <a:buFont typeface="Wingdings" pitchFamily="2" charset="2"/>
              <a:buChar char="v"/>
            </a:pPr>
            <a:r>
              <a:rPr lang="zh-CN" altLang="en-US" dirty="0" smtClean="0">
                <a:sym typeface="Calibri" pitchFamily="34" charset="0"/>
              </a:rPr>
              <a:t>证明</a:t>
            </a:r>
          </a:p>
          <a:p>
            <a:pPr marL="400050" lvl="1" algn="l">
              <a:lnSpc>
                <a:spcPct val="120000"/>
              </a:lnSpc>
              <a:buFont typeface="Wingdings" pitchFamily="2" charset="2"/>
              <a:buChar char="n"/>
            </a:pPr>
            <a:r>
              <a:rPr lang="zh-CN" altLang="en-US" dirty="0" smtClean="0">
                <a:sym typeface="Calibri" pitchFamily="34" charset="0"/>
              </a:rPr>
              <a:t>A1 自反律</a:t>
            </a:r>
          </a:p>
          <a:p>
            <a:pPr marL="400050" lvl="1" algn="l">
              <a:lnSpc>
                <a:spcPct val="120000"/>
              </a:lnSpc>
            </a:pPr>
            <a:r>
              <a:rPr lang="zh-CN" altLang="en-US" dirty="0" smtClean="0">
                <a:sym typeface="Calibri" pitchFamily="34" charset="0"/>
              </a:rPr>
              <a:t>     	设</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a:t>
            </a:r>
          </a:p>
          <a:p>
            <a:pPr marL="400050" lvl="1"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 &lt;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i="1"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400050" lvl="1"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[Y]</a:t>
            </a:r>
            <a:r>
              <a:rPr lang="zh-CN" altLang="en-US" dirty="0" smtClean="0">
                <a:sym typeface="Calibri" pitchFamily="34" charset="0"/>
              </a:rPr>
              <a:t>，</a:t>
            </a:r>
          </a:p>
          <a:p>
            <a:pPr marL="400050" lvl="1" algn="l">
              <a:lnSpc>
                <a:spcPct val="120000"/>
              </a:lnSpc>
            </a:pPr>
            <a:r>
              <a:rPr lang="zh-CN" altLang="en-US" dirty="0" smtClean="0">
                <a:sym typeface="Calibri" pitchFamily="34" charset="0"/>
              </a:rPr>
              <a:t>	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成立，</a:t>
            </a:r>
            <a:endParaRPr lang="en-US" altLang="zh-CN" dirty="0" smtClean="0">
              <a:sym typeface="Calibri" pitchFamily="34" charset="0"/>
            </a:endParaRPr>
          </a:p>
          <a:p>
            <a:pPr marL="400050" lvl="1" algn="l">
              <a:lnSpc>
                <a:spcPct val="120000"/>
              </a:lnSpc>
            </a:pPr>
            <a:r>
              <a:rPr lang="en-US" altLang="zh-CN" dirty="0" smtClean="0">
                <a:sym typeface="Calibri" pitchFamily="34" charset="0"/>
              </a:rPr>
              <a:t>	</a:t>
            </a:r>
            <a:r>
              <a:rPr lang="zh-CN" altLang="en-US" dirty="0" smtClean="0">
                <a:sym typeface="Calibri" pitchFamily="34" charset="0"/>
              </a:rPr>
              <a:t>自反律得证。</a:t>
            </a:r>
            <a:endParaRPr lang="zh-CN" altLang="en-US" dirty="0" smtClean="0"/>
          </a:p>
        </p:txBody>
      </p:sp>
    </p:spTree>
  </p:cSld>
  <p:clrMapOvr>
    <a:masterClrMapping/>
  </p:clrMapOvr>
  <p:transition advClick="0"/>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318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3188" name="Rectangle 2"/>
          <p:cNvSpPr>
            <a:spLocks noGrp="1" noChangeArrowheads="1"/>
          </p:cNvSpPr>
          <p:nvPr>
            <p:ph type="title" idx="4294967295"/>
          </p:nvPr>
        </p:nvSpPr>
        <p:spPr/>
        <p:txBody>
          <a:bodyPr/>
          <a:lstStyle/>
          <a:p>
            <a:r>
              <a:rPr lang="zh-CN" altLang="en-US" sz="3600" smtClean="0">
                <a:sym typeface="微软雅黑" pitchFamily="34" charset="-122"/>
              </a:rPr>
              <a:t>数据依赖的公理系统（续）</a:t>
            </a:r>
          </a:p>
        </p:txBody>
      </p:sp>
      <p:sp>
        <p:nvSpPr>
          <p:cNvPr id="93189" name="Rectangle 3"/>
          <p:cNvSpPr>
            <a:spLocks noGrp="1" noChangeArrowheads="1"/>
          </p:cNvSpPr>
          <p:nvPr>
            <p:ph idx="1"/>
          </p:nvPr>
        </p:nvSpPr>
        <p:spPr>
          <a:xfrm>
            <a:off x="457200" y="1098550"/>
            <a:ext cx="8229600" cy="5095875"/>
          </a:xfrm>
        </p:spPr>
        <p:txBody>
          <a:bodyPr/>
          <a:lstStyle/>
          <a:p>
            <a:pPr marL="742950" lvl="1" indent="-285750" algn="l">
              <a:lnSpc>
                <a:spcPct val="120000"/>
              </a:lnSpc>
              <a:buFont typeface="Wingdings" pitchFamily="2" charset="2"/>
              <a:buChar char="n"/>
            </a:pPr>
            <a:r>
              <a:rPr lang="zh-CN" altLang="en-US" dirty="0" smtClean="0">
                <a:sym typeface="Calibri" pitchFamily="34" charset="0"/>
              </a:rPr>
              <a:t>A2 增广律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所蕴涵，且</a:t>
            </a:r>
            <a:r>
              <a:rPr lang="en-US" altLang="zh-CN" sz="2400" i="1" dirty="0" smtClean="0">
                <a:sym typeface="Calibri" pitchFamily="34" charset="0"/>
              </a:rPr>
              <a:t>Z</a:t>
            </a:r>
            <a:r>
              <a:rPr lang="en-US" altLang="zh-CN" sz="2400" dirty="0" smtClean="0">
                <a:sym typeface="Calibri" pitchFamily="34" charset="0"/>
              </a:rPr>
              <a:t> </a:t>
            </a:r>
            <a:r>
              <a:rPr lang="en-US" altLang="zh-CN" sz="2400" dirty="0" smtClean="0">
                <a:sym typeface="Symbol" pitchFamily="18" charset="2"/>
              </a:rPr>
              <a:t></a:t>
            </a:r>
            <a:r>
              <a:rPr lang="en-US" altLang="zh-CN" sz="2400" dirty="0" smtClean="0">
                <a:sym typeface="Calibri" pitchFamily="34" charset="0"/>
              </a:rPr>
              <a:t> </a:t>
            </a:r>
            <a:r>
              <a:rPr lang="en-US" altLang="zh-CN" sz="2400" i="1" dirty="0" smtClean="0">
                <a:sym typeface="Calibri" pitchFamily="34" charset="0"/>
              </a:rPr>
              <a:t>U</a:t>
            </a:r>
            <a:r>
              <a:rPr lang="zh-CN" altLang="en-US" sz="2400" dirty="0" smtClean="0">
                <a:sym typeface="Calibri" pitchFamily="34" charset="0"/>
              </a:rPr>
              <a:t>。</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中任意的两个元组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zh-CN" altLang="en-US" dirty="0" smtClean="0">
                <a:sym typeface="Calibri" pitchFamily="34" charset="0"/>
              </a:rPr>
              <a:t>，则有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和</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，于是有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YZ</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XZ</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增广律得证。</a:t>
            </a:r>
            <a:endParaRPr lang="zh-CN" altLang="en-US"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421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4212" name="Rectangle 1026"/>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4213" name="Rectangle 1027"/>
          <p:cNvSpPr>
            <a:spLocks noGrp="1" noChangeArrowheads="1"/>
          </p:cNvSpPr>
          <p:nvPr>
            <p:ph idx="1"/>
          </p:nvPr>
        </p:nvSpPr>
        <p:spPr>
          <a:xfrm>
            <a:off x="457200" y="1098550"/>
            <a:ext cx="8229600" cy="5167313"/>
          </a:xfrm>
        </p:spPr>
        <p:txBody>
          <a:bodyPr/>
          <a:lstStyle/>
          <a:p>
            <a:pPr marL="742950" lvl="1" indent="-285750" algn="l">
              <a:lnSpc>
                <a:spcPct val="120000"/>
              </a:lnSpc>
              <a:buFont typeface="Wingdings" pitchFamily="2" charset="2"/>
              <a:buChar char="n"/>
            </a:pPr>
            <a:r>
              <a:rPr lang="zh-CN" altLang="en-US" dirty="0" smtClean="0">
                <a:sym typeface="Calibri" pitchFamily="34" charset="0"/>
              </a:rPr>
              <a:t>A3 传递律</a:t>
            </a:r>
          </a:p>
          <a:p>
            <a:pPr marL="342900" indent="-342900" algn="l">
              <a:lnSpc>
                <a:spcPct val="120000"/>
              </a:lnSpc>
            </a:pPr>
            <a:r>
              <a:rPr lang="zh-CN" altLang="en-US" sz="2400" dirty="0" smtClean="0">
                <a:sym typeface="Calibri" pitchFamily="34" charset="0"/>
              </a:rPr>
              <a:t>	     设</a:t>
            </a:r>
            <a:r>
              <a:rPr lang="en-US" altLang="zh-CN" sz="2400" i="1" dirty="0" smtClean="0">
                <a:sym typeface="Calibri" pitchFamily="34" charset="0"/>
              </a:rPr>
              <a:t>X</a:t>
            </a:r>
            <a:r>
              <a:rPr lang="en-US" altLang="zh-CN" sz="2400" dirty="0" smtClean="0">
                <a:sym typeface="Calibri" pitchFamily="34" charset="0"/>
              </a:rPr>
              <a:t>→</a:t>
            </a:r>
            <a:r>
              <a:rPr lang="en-US" altLang="zh-CN" sz="2400" i="1" dirty="0" smtClean="0">
                <a:sym typeface="Calibri" pitchFamily="34" charset="0"/>
              </a:rPr>
              <a:t>Y</a:t>
            </a:r>
            <a:r>
              <a:rPr lang="zh-CN" altLang="en-US" sz="2400" dirty="0" smtClean="0">
                <a:sym typeface="Calibri" pitchFamily="34" charset="0"/>
              </a:rPr>
              <a:t>及</a:t>
            </a:r>
            <a:r>
              <a:rPr lang="en-US" altLang="zh-CN" sz="2400" i="1" dirty="0" smtClean="0">
                <a:sym typeface="Calibri" pitchFamily="34" charset="0"/>
              </a:rPr>
              <a:t>Y</a:t>
            </a:r>
            <a:r>
              <a:rPr lang="en-US" altLang="zh-CN" sz="2400" dirty="0" smtClean="0">
                <a:sym typeface="Calibri" pitchFamily="34" charset="0"/>
              </a:rPr>
              <a:t>→</a:t>
            </a:r>
            <a:r>
              <a:rPr lang="en-US" altLang="zh-CN" sz="2400" i="1" dirty="0" smtClean="0">
                <a:sym typeface="Calibri" pitchFamily="34" charset="0"/>
              </a:rPr>
              <a:t>Z</a:t>
            </a:r>
            <a:r>
              <a:rPr lang="zh-CN" altLang="en-US" sz="2400" dirty="0" smtClean="0">
                <a:sym typeface="Calibri" pitchFamily="34" charset="0"/>
              </a:rPr>
              <a:t>为</a:t>
            </a:r>
            <a:r>
              <a:rPr lang="en-US" altLang="zh-CN" sz="2400" i="1" dirty="0" smtClean="0">
                <a:sym typeface="Calibri" pitchFamily="34" charset="0"/>
              </a:rPr>
              <a:t>F</a:t>
            </a:r>
            <a:r>
              <a:rPr lang="zh-CN" altLang="en-US" sz="2400" dirty="0" smtClean="0">
                <a:sym typeface="Calibri" pitchFamily="34" charset="0"/>
              </a:rPr>
              <a:t>所蕴涵。</a:t>
            </a:r>
          </a:p>
          <a:p>
            <a:pPr marL="742950" lvl="1" indent="-285750" algn="l">
              <a:lnSpc>
                <a:spcPct val="120000"/>
              </a:lnSpc>
            </a:pPr>
            <a:r>
              <a:rPr lang="zh-CN" altLang="en-US" dirty="0" smtClean="0">
                <a:sym typeface="Calibri" pitchFamily="34" charset="0"/>
              </a:rPr>
              <a:t>	对</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en-US" altLang="zh-CN"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 </a:t>
            </a:r>
            <a:r>
              <a:rPr lang="zh-CN" altLang="en-US" dirty="0" smtClean="0">
                <a:sym typeface="Calibri" pitchFamily="34" charset="0"/>
              </a:rPr>
              <a:t>的任一关系</a:t>
            </a:r>
            <a:r>
              <a:rPr lang="en-US" altLang="zh-CN" i="1" dirty="0" smtClean="0">
                <a:sym typeface="Calibri" pitchFamily="34" charset="0"/>
              </a:rPr>
              <a:t>r</a:t>
            </a:r>
            <a:r>
              <a:rPr lang="zh-CN" altLang="en-US" dirty="0" smtClean="0">
                <a:sym typeface="Calibri" pitchFamily="34" charset="0"/>
              </a:rPr>
              <a:t>中的任意两个元组</a:t>
            </a:r>
            <a:r>
              <a:rPr lang="en-US" altLang="zh-CN" i="1" dirty="0" smtClean="0">
                <a:sym typeface="Calibri" pitchFamily="34" charset="0"/>
              </a:rPr>
              <a:t>t</a:t>
            </a:r>
            <a:r>
              <a:rPr lang="zh-CN" altLang="en-US" dirty="0" smtClean="0">
                <a:sym typeface="Calibri" pitchFamily="34" charset="0"/>
              </a:rPr>
              <a:t>、</a:t>
            </a:r>
            <a:r>
              <a:rPr lang="en-US" altLang="zh-CN" i="1" dirty="0" smtClean="0">
                <a:sym typeface="Calibri" pitchFamily="34" charset="0"/>
              </a:rPr>
              <a:t>s</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若</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zh-CN" altLang="en-US" dirty="0" smtClean="0">
                <a:sym typeface="Calibri" pitchFamily="34" charset="0"/>
              </a:rPr>
              <a:t>，由于</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Y</a:t>
            </a:r>
            <a:r>
              <a:rPr lang="en-US" altLang="zh-CN" dirty="0" smtClean="0">
                <a:sym typeface="Calibri" pitchFamily="34" charset="0"/>
              </a:rPr>
              <a:t>]</a:t>
            </a:r>
            <a:r>
              <a:rPr lang="zh-CN" altLang="en-US" dirty="0" smtClean="0">
                <a:sym typeface="Calibri" pitchFamily="34" charset="0"/>
              </a:rPr>
              <a:t>；</a:t>
            </a:r>
          </a:p>
          <a:p>
            <a:pPr marL="742950" lvl="1" indent="-285750" algn="l">
              <a:lnSpc>
                <a:spcPct val="120000"/>
              </a:lnSpc>
            </a:pPr>
            <a:r>
              <a:rPr lang="zh-CN" altLang="en-US" dirty="0" smtClean="0">
                <a:sym typeface="Calibri" pitchFamily="34" charset="0"/>
              </a:rPr>
              <a:t>	再由</a:t>
            </a:r>
            <a:r>
              <a:rPr lang="en-US" altLang="zh-CN" i="1" dirty="0" smtClean="0">
                <a:sym typeface="Calibri" pitchFamily="34" charset="0"/>
              </a:rPr>
              <a:t>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t</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en-US" altLang="zh-CN" i="1" dirty="0" smtClean="0">
                <a:sym typeface="Calibri" pitchFamily="34" charset="0"/>
              </a:rPr>
              <a:t>s</a:t>
            </a:r>
            <a:r>
              <a:rPr lang="en-US" altLang="zh-CN" dirty="0" smtClean="0">
                <a:sym typeface="Calibri" pitchFamily="34" charset="0"/>
              </a:rPr>
              <a:t>[</a:t>
            </a:r>
            <a:r>
              <a:rPr lang="en-US" altLang="zh-CN" i="1" dirty="0" smtClean="0">
                <a:sym typeface="Calibri" pitchFamily="34" charset="0"/>
              </a:rPr>
              <a:t>Z</a:t>
            </a:r>
            <a:r>
              <a:rPr lang="en-US" altLang="zh-CN" dirty="0" smtClean="0">
                <a:sym typeface="Calibri" pitchFamily="34" charset="0"/>
              </a:rPr>
              <a:t>]</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0000"/>
              </a:lnSpc>
            </a:pPr>
            <a:r>
              <a:rPr lang="en-US" altLang="zh-CN" dirty="0" smtClean="0">
                <a:sym typeface="Calibri" pitchFamily="34" charset="0"/>
              </a:rPr>
              <a:t>	</a:t>
            </a:r>
            <a:r>
              <a:rPr lang="zh-CN" altLang="en-US" dirty="0" smtClean="0">
                <a:sym typeface="Calibri" pitchFamily="34" charset="0"/>
              </a:rPr>
              <a:t>所以</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为</a:t>
            </a:r>
            <a:r>
              <a:rPr lang="en-US" altLang="zh-CN" i="1" dirty="0" smtClean="0">
                <a:sym typeface="Calibri" pitchFamily="34" charset="0"/>
              </a:rPr>
              <a:t>F</a:t>
            </a:r>
            <a:r>
              <a:rPr lang="zh-CN" altLang="en-US" dirty="0" smtClean="0">
                <a:sym typeface="Calibri" pitchFamily="34" charset="0"/>
              </a:rPr>
              <a:t>所蕴涵，</a:t>
            </a:r>
          </a:p>
          <a:p>
            <a:pPr marL="742950" lvl="1" indent="-285750" algn="l">
              <a:lnSpc>
                <a:spcPct val="120000"/>
              </a:lnSpc>
            </a:pPr>
            <a:r>
              <a:rPr lang="zh-CN" altLang="en-US" dirty="0" smtClean="0">
                <a:sym typeface="Calibri" pitchFamily="34" charset="0"/>
              </a:rPr>
              <a:t>	传递律得证。</a:t>
            </a:r>
            <a:endParaRPr lang="zh-CN" altLang="en-US" dirty="0" smtClean="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pPr>
              <a:buSzPct val="100000"/>
            </a:pPr>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solidFill>
                <a:srgbClr val="000000"/>
              </a:solidFill>
              <a:sym typeface="Arial" pitchFamily="34" charset="0"/>
            </a:endParaRPr>
          </a:p>
        </p:txBody>
      </p:sp>
      <p:sp>
        <p:nvSpPr>
          <p:cNvPr id="9523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pPr>
              <a:buSzPct val="100000"/>
            </a:pPr>
            <a:endParaRPr lang="zh-CN" altLang="zh-CN" sz="1000" b="1">
              <a:solidFill>
                <a:srgbClr val="000000"/>
              </a:solidFill>
              <a:latin typeface="Times New Roman" pitchFamily="18" charset="0"/>
              <a:ea typeface="黑体" pitchFamily="49" charset="-122"/>
              <a:sym typeface="Times New Roman" pitchFamily="18" charset="0"/>
            </a:endParaRPr>
          </a:p>
        </p:txBody>
      </p:sp>
      <p:sp>
        <p:nvSpPr>
          <p:cNvPr id="95236" name="Rectangle 2"/>
          <p:cNvSpPr>
            <a:spLocks noGrp="1" noChangeArrowheads="1"/>
          </p:cNvSpPr>
          <p:nvPr>
            <p:ph type="title" idx="4294967295"/>
          </p:nvPr>
        </p:nvSpPr>
        <p:spPr/>
        <p:txBody>
          <a:bodyPr/>
          <a:lstStyle/>
          <a:p>
            <a:r>
              <a:rPr lang="zh-CN" altLang="en-US" sz="3600" dirty="0" smtClean="0">
                <a:sym typeface="微软雅黑" pitchFamily="34" charset="-122"/>
              </a:rPr>
              <a:t>数据依赖的公理系统（续）</a:t>
            </a:r>
          </a:p>
        </p:txBody>
      </p:sp>
      <p:sp>
        <p:nvSpPr>
          <p:cNvPr id="95237" name="Rectangle 3"/>
          <p:cNvSpPr>
            <a:spLocks noGrp="1" noChangeArrowheads="1"/>
          </p:cNvSpPr>
          <p:nvPr>
            <p:ph idx="1"/>
          </p:nvPr>
        </p:nvSpPr>
        <p:spPr>
          <a:xfrm>
            <a:off x="457200" y="1123950"/>
            <a:ext cx="8229600" cy="5543550"/>
          </a:xfrm>
        </p:spPr>
        <p:txBody>
          <a:bodyPr/>
          <a:lstStyle/>
          <a:p>
            <a:pPr marL="342900" indent="-342900" algn="l">
              <a:lnSpc>
                <a:spcPct val="125000"/>
              </a:lnSpc>
              <a:buFont typeface="Wingdings" pitchFamily="2" charset="2"/>
              <a:buChar char="v"/>
            </a:pPr>
            <a:r>
              <a:rPr lang="zh-CN" altLang="en-US" dirty="0" smtClean="0">
                <a:sym typeface="Calibri" pitchFamily="34" charset="0"/>
              </a:rPr>
              <a:t>根据</a:t>
            </a:r>
            <a:r>
              <a:rPr lang="en-US" altLang="zh-CN" dirty="0" smtClean="0">
                <a:sym typeface="Calibri" pitchFamily="34" charset="0"/>
              </a:rPr>
              <a:t>A1</a:t>
            </a:r>
            <a:r>
              <a:rPr lang="zh-CN" altLang="en-US" dirty="0" smtClean="0">
                <a:sym typeface="Calibri" pitchFamily="34" charset="0"/>
              </a:rPr>
              <a:t>，</a:t>
            </a:r>
            <a:r>
              <a:rPr lang="en-US" altLang="zh-CN" dirty="0" smtClean="0">
                <a:sym typeface="Calibri" pitchFamily="34" charset="0"/>
              </a:rPr>
              <a:t>A2</a:t>
            </a:r>
            <a:r>
              <a:rPr lang="zh-CN" altLang="en-US" dirty="0" smtClean="0">
                <a:sym typeface="Calibri" pitchFamily="34" charset="0"/>
              </a:rPr>
              <a:t>，</a:t>
            </a:r>
            <a:r>
              <a:rPr lang="en-US" altLang="zh-CN" dirty="0" smtClean="0">
                <a:sym typeface="Calibri" pitchFamily="34" charset="0"/>
              </a:rPr>
              <a:t>A3</a:t>
            </a:r>
            <a:r>
              <a:rPr lang="zh-CN" altLang="en-US" dirty="0" smtClean="0">
                <a:sym typeface="Calibri" pitchFamily="34" charset="0"/>
              </a:rPr>
              <a:t>这三条推理规则可以得到下面三条推理规则：</a:t>
            </a:r>
            <a:endParaRPr lang="zh-CN" altLang="en-US" sz="32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合并规则（</a:t>
            </a:r>
            <a:r>
              <a:rPr lang="en-US" altLang="zh-CN" dirty="0" smtClean="0">
                <a:sym typeface="Calibri" pitchFamily="34" charset="0"/>
              </a:rPr>
              <a:t>union rule</a:t>
            </a:r>
            <a:r>
              <a:rPr lang="zh-CN" altLang="en-US" dirty="0" smtClean="0">
                <a:sym typeface="Calibri" pitchFamily="34" charset="0"/>
              </a:rPr>
              <a:t>）：</a:t>
            </a:r>
            <a:endParaRPr lang="en-US" altLang="zh-CN" dirty="0" smtClean="0">
              <a:sym typeface="Calibri" pitchFamily="34" charset="0"/>
            </a:endParaRPr>
          </a:p>
          <a:p>
            <a:pPr marL="1200150" lvl="2" indent="-285750" algn="l">
              <a:lnSpc>
                <a:spcPct val="125000"/>
              </a:lnSpc>
            </a:pP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YZ</a:t>
            </a:r>
            <a:r>
              <a:rPr lang="zh-CN" altLang="en-US" dirty="0" smtClean="0">
                <a:sym typeface="Calibri" pitchFamily="34" charset="0"/>
              </a:rPr>
              <a:t>。</a:t>
            </a:r>
            <a:endParaRPr lang="zh-CN" altLang="en-US" sz="26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伪传递规则（</a:t>
            </a:r>
            <a:r>
              <a:rPr lang="en-US" altLang="zh-CN" dirty="0" smtClean="0">
                <a:sym typeface="Calibri" pitchFamily="34" charset="0"/>
              </a:rPr>
              <a:t>pseudo transitivity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a:t>
            </a:r>
            <a:r>
              <a:rPr lang="en-US" altLang="zh-CN" i="1" dirty="0" smtClean="0">
                <a:sym typeface="Calibri" pitchFamily="34" charset="0"/>
              </a:rPr>
              <a:t>WY</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，有</a:t>
            </a:r>
            <a:r>
              <a:rPr lang="en-US" altLang="zh-CN" i="1" dirty="0" smtClean="0">
                <a:sym typeface="Calibri" pitchFamily="34" charset="0"/>
              </a:rPr>
              <a:t>XW</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buFont typeface="Wingdings" pitchFamily="2" charset="2"/>
              <a:buChar char="n"/>
            </a:pPr>
            <a:r>
              <a:rPr lang="zh-CN" altLang="en-US" dirty="0" smtClean="0">
                <a:sym typeface="Calibri" pitchFamily="34" charset="0"/>
              </a:rPr>
              <a:t> 分解规则（</a:t>
            </a:r>
            <a:r>
              <a:rPr lang="en-US" altLang="zh-CN" dirty="0" smtClean="0">
                <a:sym typeface="Calibri" pitchFamily="34" charset="0"/>
              </a:rPr>
              <a:t>decomposition rule</a:t>
            </a:r>
            <a:r>
              <a:rPr lang="zh-CN" altLang="en-US" dirty="0" smtClean="0">
                <a:sym typeface="Calibri" pitchFamily="34" charset="0"/>
              </a:rPr>
              <a:t>）：</a:t>
            </a:r>
            <a:endParaRPr lang="en-US" altLang="zh-CN" dirty="0" smtClean="0">
              <a:sym typeface="Calibri" pitchFamily="34" charset="0"/>
            </a:endParaRPr>
          </a:p>
          <a:p>
            <a:pPr marL="742950" lvl="1" indent="-285750" algn="l">
              <a:lnSpc>
                <a:spcPct val="125000"/>
              </a:lnSpc>
            </a:pPr>
            <a:r>
              <a:rPr lang="en-US" altLang="zh-CN" dirty="0" smtClean="0">
                <a:sym typeface="Calibri" pitchFamily="34" charset="0"/>
              </a:rPr>
              <a:t>		</a:t>
            </a:r>
            <a:r>
              <a:rPr lang="zh-CN" altLang="en-US" dirty="0" smtClean="0">
                <a:sym typeface="Calibri" pitchFamily="34" charset="0"/>
              </a:rPr>
              <a:t>由</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及</a:t>
            </a:r>
            <a:r>
              <a:rPr lang="en-US" altLang="zh-CN" i="1" dirty="0" smtClean="0">
                <a:sym typeface="Calibri" pitchFamily="34" charset="0"/>
              </a:rPr>
              <a:t>Z</a:t>
            </a:r>
            <a:r>
              <a:rPr lang="en-US" altLang="zh-CN" dirty="0" smtClean="0">
                <a:sym typeface="Symbol" pitchFamily="18" charset="2"/>
              </a:rPr>
              <a:t></a:t>
            </a:r>
            <a:r>
              <a:rPr lang="en-US" altLang="zh-CN" i="1" dirty="0" smtClean="0">
                <a:sym typeface="Calibri" pitchFamily="34" charset="0"/>
              </a:rPr>
              <a:t>Y</a:t>
            </a:r>
            <a:r>
              <a:rPr lang="zh-CN" altLang="en-US" dirty="0" smtClean="0">
                <a:sym typeface="Calibri" pitchFamily="34" charset="0"/>
              </a:rPr>
              <a:t>，有</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Z</a:t>
            </a:r>
            <a:r>
              <a:rPr lang="zh-CN" altLang="en-US" dirty="0" smtClean="0">
                <a:sym typeface="Calibri" pitchFamily="34" charset="0"/>
              </a:rPr>
              <a:t>。</a:t>
            </a:r>
            <a:endParaRPr lang="zh-CN" altLang="en-US" sz="2800" dirty="0" smtClean="0">
              <a:sym typeface="Calibri" pitchFamily="34" charset="0"/>
            </a:endParaRPr>
          </a:p>
          <a:p>
            <a:pPr marL="742950" lvl="1" indent="-285750" algn="l">
              <a:lnSpc>
                <a:spcPct val="125000"/>
              </a:lnSpc>
            </a:pPr>
            <a:r>
              <a:rPr lang="zh-CN" altLang="en-US" dirty="0" smtClean="0">
                <a:sym typeface="Calibri" pitchFamily="34" charset="0"/>
              </a:rPr>
              <a:t>     </a:t>
            </a:r>
            <a:endParaRPr lang="en-US" altLang="zh-CN" i="1" dirty="0" smtClean="0">
              <a:sym typeface="Calibri" pitchFamily="34" charset="0"/>
            </a:endParaRP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6259"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6260"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6261" name="Rectangle 3"/>
          <p:cNvSpPr>
            <a:spLocks noGrp="1" noChangeArrowheads="1"/>
          </p:cNvSpPr>
          <p:nvPr>
            <p:ph idx="4294967295"/>
          </p:nvPr>
        </p:nvSpPr>
        <p:spPr/>
        <p:txBody>
          <a:bodyPr/>
          <a:lstStyle/>
          <a:p>
            <a:pPr marL="0" indent="0">
              <a:lnSpc>
                <a:spcPct val="150000"/>
              </a:lnSpc>
            </a:pPr>
            <a:r>
              <a:rPr lang="zh-CN" altLang="en-US" dirty="0" smtClean="0">
                <a:sym typeface="Calibri" pitchFamily="34" charset="0"/>
              </a:rPr>
              <a:t>根据合并规则和分解规则，可得引理</a:t>
            </a:r>
            <a:r>
              <a:rPr lang="en-US" altLang="zh-CN" dirty="0" smtClean="0">
                <a:sym typeface="Calibri" pitchFamily="34" charset="0"/>
              </a:rPr>
              <a:t>6.1</a:t>
            </a:r>
            <a:endParaRPr lang="zh-CN" altLang="en-US" dirty="0" smtClean="0">
              <a:sym typeface="Calibri" pitchFamily="34" charset="0"/>
            </a:endParaRPr>
          </a:p>
          <a:p>
            <a:pPr marL="0" indent="0">
              <a:lnSpc>
                <a:spcPct val="150000"/>
              </a:lnSpc>
              <a:buFont typeface="Wingdings" pitchFamily="2" charset="2"/>
              <a:buNone/>
            </a:pPr>
            <a:endParaRPr lang="zh-CN" altLang="en-US" dirty="0" smtClean="0">
              <a:sym typeface="Calibri" pitchFamily="34" charset="0"/>
            </a:endParaRPr>
          </a:p>
          <a:p>
            <a:pPr marL="0" indent="0">
              <a:lnSpc>
                <a:spcPct val="150000"/>
              </a:lnSpc>
            </a:pPr>
            <a:r>
              <a:rPr lang="zh-CN" altLang="en-US" dirty="0" smtClean="0">
                <a:sym typeface="Calibri" pitchFamily="34" charset="0"/>
              </a:rPr>
              <a:t>引理</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en-US" altLang="zh-CN" i="1" baseline="-25000" dirty="0" smtClean="0">
                <a:sym typeface="Calibri" pitchFamily="34" charset="0"/>
              </a:rPr>
              <a:t>1 </a:t>
            </a:r>
            <a:r>
              <a:rPr lang="en-US" altLang="zh-CN" i="1" dirty="0" smtClean="0">
                <a:sym typeface="Calibri" pitchFamily="34" charset="0"/>
              </a:rPr>
              <a:t>A</a:t>
            </a:r>
            <a:r>
              <a:rPr lang="en-US" altLang="zh-CN" i="1" baseline="-25000" dirty="0" smtClean="0">
                <a:sym typeface="Calibri" pitchFamily="34" charset="0"/>
              </a:rPr>
              <a:t>2</a:t>
            </a:r>
            <a:r>
              <a:rPr lang="en-US" altLang="zh-CN" i="1" dirty="0"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k</a:t>
            </a:r>
            <a:r>
              <a:rPr lang="zh-CN" altLang="en-US" dirty="0" smtClean="0">
                <a:sym typeface="Calibri" pitchFamily="34" charset="0"/>
              </a:rPr>
              <a:t>成立的充分必要条件是</a:t>
            </a:r>
            <a:r>
              <a:rPr lang="en-US" altLang="zh-CN" i="1" dirty="0" err="1" smtClean="0">
                <a:sym typeface="Calibri" pitchFamily="34" charset="0"/>
              </a:rPr>
              <a:t>X</a:t>
            </a:r>
            <a:r>
              <a:rPr lang="en-US" altLang="zh-CN" dirty="0" err="1" smtClean="0">
                <a:sym typeface="Calibri" pitchFamily="34" charset="0"/>
              </a:rPr>
              <a:t>→</a:t>
            </a:r>
            <a:r>
              <a:rPr lang="en-US" altLang="zh-CN" i="1" dirty="0" err="1" smtClean="0">
                <a:sym typeface="Calibri" pitchFamily="34" charset="0"/>
              </a:rPr>
              <a:t>A</a:t>
            </a:r>
            <a:r>
              <a:rPr lang="en-US" altLang="zh-CN" i="1" baseline="-25000" dirty="0" err="1" smtClean="0">
                <a:sym typeface="Calibri" pitchFamily="34" charset="0"/>
              </a:rPr>
              <a:t>i</a:t>
            </a:r>
            <a:r>
              <a:rPr lang="zh-CN" altLang="en-US" dirty="0" smtClean="0">
                <a:sym typeface="Calibri" pitchFamily="34" charset="0"/>
              </a:rPr>
              <a:t>成立（</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a:t>
            </a:r>
            <a:r>
              <a:rPr lang="en-US" altLang="zh-CN" dirty="0" smtClean="0">
                <a:sym typeface="Calibri" pitchFamily="34" charset="0"/>
              </a:rPr>
              <a:t>2</a:t>
            </a:r>
            <a:r>
              <a:rPr lang="zh-CN" altLang="en-US" dirty="0" smtClean="0">
                <a:sym typeface="Calibri" pitchFamily="34" charset="0"/>
              </a:rPr>
              <a:t>，</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k</a:t>
            </a:r>
            <a:r>
              <a:rPr lang="zh-CN" altLang="en-US" dirty="0" smtClean="0">
                <a:sym typeface="Calibri" pitchFamily="34" charset="0"/>
              </a:rPr>
              <a:t>）。</a:t>
            </a:r>
            <a:endParaRPr lang="zh-CN" altLang="en-US" dirty="0" smtClean="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7283"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7284"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7285" name="Rectangle 3"/>
          <p:cNvSpPr>
            <a:spLocks noGrp="1" noChangeArrowheads="1"/>
          </p:cNvSpPr>
          <p:nvPr>
            <p:ph idx="4294967295"/>
          </p:nvPr>
        </p:nvSpPr>
        <p:spPr>
          <a:xfrm>
            <a:off x="457200" y="1339850"/>
            <a:ext cx="8435280" cy="4854575"/>
          </a:xfrm>
        </p:spPr>
        <p:txBody>
          <a:bodyPr/>
          <a:lstStyle/>
          <a:p>
            <a:pPr>
              <a:lnSpc>
                <a:spcPct val="150000"/>
              </a:lnSpc>
            </a:pPr>
            <a:r>
              <a:rPr lang="zh-CN" altLang="en-US" dirty="0" smtClean="0">
                <a:sym typeface="Calibri" pitchFamily="34" charset="0"/>
              </a:rPr>
              <a:t>定义</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2  </a:t>
            </a:r>
            <a:r>
              <a:rPr lang="zh-CN" altLang="en-US" dirty="0" smtClean="0">
                <a:sym typeface="Calibri" pitchFamily="34" charset="0"/>
              </a:rPr>
              <a:t>在关系模式</a:t>
            </a:r>
            <a:r>
              <a:rPr lang="en-US" altLang="zh-CN" i="1" dirty="0" smtClean="0">
                <a:sym typeface="Calibri" pitchFamily="34" charset="0"/>
              </a:rPr>
              <a:t>R</a:t>
            </a:r>
            <a:r>
              <a:rPr lang="en-US" altLang="zh-CN" dirty="0" smtClean="0">
                <a:sym typeface="Calibri" pitchFamily="34" charset="0"/>
              </a:rPr>
              <a:t>&lt;</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F</a:t>
            </a:r>
            <a:r>
              <a:rPr lang="en-US" altLang="zh-CN" dirty="0" smtClean="0">
                <a:sym typeface="Calibri" pitchFamily="34" charset="0"/>
              </a:rPr>
              <a:t>&gt;</a:t>
            </a:r>
            <a:r>
              <a:rPr lang="zh-CN" altLang="en-US" dirty="0" smtClean="0">
                <a:sym typeface="Calibri" pitchFamily="34" charset="0"/>
              </a:rPr>
              <a:t>中为</a:t>
            </a:r>
            <a:r>
              <a:rPr lang="en-US" altLang="zh-CN" i="1" dirty="0" smtClean="0">
                <a:sym typeface="Calibri" pitchFamily="34" charset="0"/>
              </a:rPr>
              <a:t>F</a:t>
            </a:r>
            <a:r>
              <a:rPr lang="zh-CN" altLang="en-US" dirty="0" smtClean="0">
                <a:sym typeface="Calibri" pitchFamily="34" charset="0"/>
              </a:rPr>
              <a:t>所逻辑蕴涵的函数依赖的全体叫作</a:t>
            </a:r>
            <a:r>
              <a:rPr lang="en-US" altLang="zh-CN" i="1" dirty="0" smtClean="0">
                <a:sym typeface="Calibri" pitchFamily="34" charset="0"/>
              </a:rPr>
              <a:t>F</a:t>
            </a:r>
            <a:r>
              <a:rPr lang="zh-CN" altLang="en-US" dirty="0" smtClean="0">
                <a:sym typeface="Calibri" pitchFamily="34" charset="0"/>
              </a:rPr>
              <a:t>的闭包，记为</a:t>
            </a:r>
            <a:r>
              <a:rPr lang="en-US" altLang="zh-CN" i="1" dirty="0" smtClean="0">
                <a:sym typeface="Calibri" pitchFamily="34" charset="0"/>
              </a:rPr>
              <a:t>F</a:t>
            </a:r>
            <a:r>
              <a:rPr lang="en-US" altLang="zh-CN" baseline="30000" dirty="0" smtClean="0">
                <a:sym typeface="Calibri" pitchFamily="34" charset="0"/>
              </a:rPr>
              <a:t> +</a:t>
            </a:r>
            <a:r>
              <a:rPr lang="zh-CN" altLang="en-US" dirty="0" smtClean="0">
                <a:sym typeface="Calibri" pitchFamily="34" charset="0"/>
              </a:rPr>
              <a:t>。</a:t>
            </a:r>
          </a:p>
          <a:p>
            <a:pPr>
              <a:lnSpc>
                <a:spcPct val="150000"/>
              </a:lnSpc>
            </a:pPr>
            <a:endParaRPr lang="zh-CN" altLang="en-US" dirty="0" smtClean="0">
              <a:sym typeface="Calibri" pitchFamily="34" charset="0"/>
            </a:endParaRPr>
          </a:p>
          <a:p>
            <a:pPr>
              <a:lnSpc>
                <a:spcPct val="150000"/>
              </a:lnSpc>
            </a:pPr>
            <a:r>
              <a:rPr lang="zh-CN" altLang="en-US" dirty="0" smtClean="0">
                <a:sym typeface="Calibri" pitchFamily="34" charset="0"/>
              </a:rPr>
              <a:t>定义</a:t>
            </a:r>
            <a:r>
              <a:rPr lang="en-US" altLang="zh-CN" dirty="0" smtClean="0">
                <a:sym typeface="Calibri" pitchFamily="34" charset="0"/>
              </a:rPr>
              <a:t>6.13</a:t>
            </a:r>
            <a:r>
              <a:rPr lang="zh-CN" altLang="en-US" dirty="0" smtClean="0">
                <a:sym typeface="Calibri" pitchFamily="34" charset="0"/>
              </a:rPr>
              <a:t>  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i="1" dirty="0" smtClean="0">
                <a:sym typeface="Calibri" pitchFamily="34" charset="0"/>
              </a:rPr>
              <a:t>、</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U</a:t>
            </a:r>
            <a:r>
              <a:rPr lang="zh-CN" altLang="en-US" dirty="0" smtClean="0">
                <a:sym typeface="Calibri" pitchFamily="34" charset="0"/>
              </a:rPr>
              <a:t>， </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A</a:t>
            </a:r>
            <a:r>
              <a:rPr lang="en-US" altLang="zh-CN"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A</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a:t>
            </a:r>
            <a:r>
              <a:rPr lang="en-US" altLang="zh-CN" dirty="0" smtClean="0">
                <a:sym typeface="Calibri" pitchFamily="34" charset="0"/>
              </a:rPr>
              <a:t>}</a:t>
            </a:r>
            <a:r>
              <a:rPr lang="zh-CN" altLang="en-US" dirty="0" smtClean="0">
                <a:sym typeface="Calibri" pitchFamily="34" charset="0"/>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8000" dirty="0" smtClean="0">
                <a:sym typeface="Calibri" pitchFamily="34" charset="0"/>
              </a:rPr>
              <a:t>+</a:t>
            </a:r>
            <a:r>
              <a:rPr lang="zh-CN" altLang="en-US" dirty="0" smtClean="0">
                <a:sym typeface="Calibri" pitchFamily="34" charset="0"/>
              </a:rPr>
              <a:t>称为属性集</a:t>
            </a:r>
            <a:r>
              <a:rPr lang="en-US" altLang="zh-CN" i="1" dirty="0" smtClean="0">
                <a:sym typeface="Calibri" pitchFamily="34" charset="0"/>
              </a:rPr>
              <a:t>X</a:t>
            </a:r>
            <a:r>
              <a:rPr lang="zh-CN" altLang="en-US" dirty="0" smtClean="0">
                <a:sym typeface="Calibri" pitchFamily="34" charset="0"/>
              </a:rPr>
              <a:t>关于函数依赖集</a:t>
            </a:r>
            <a:r>
              <a:rPr lang="en-US" altLang="zh-CN" i="1" dirty="0" smtClean="0">
                <a:sym typeface="Calibri" pitchFamily="34" charset="0"/>
              </a:rPr>
              <a:t>F</a:t>
            </a:r>
            <a:r>
              <a:rPr lang="zh-CN" altLang="en-US" dirty="0" smtClean="0">
                <a:sym typeface="Calibri" pitchFamily="34" charset="0"/>
              </a:rPr>
              <a:t>的闭包。</a:t>
            </a:r>
            <a:endParaRPr lang="zh-CN" altLang="en-US" dirty="0" smtClean="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8307"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8308"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8309" name="Rectangle 3"/>
          <p:cNvSpPr>
            <a:spLocks noGrp="1" noChangeArrowheads="1"/>
          </p:cNvSpPr>
          <p:nvPr>
            <p:ph idx="4294967295"/>
          </p:nvPr>
        </p:nvSpPr>
        <p:spPr>
          <a:xfrm>
            <a:off x="457200" y="1238721"/>
            <a:ext cx="8362950" cy="4854575"/>
          </a:xfrm>
        </p:spPr>
        <p:txBody>
          <a:bodyPr/>
          <a:lstStyle/>
          <a:p>
            <a:pPr>
              <a:lnSpc>
                <a:spcPct val="150000"/>
              </a:lnSpc>
            </a:pPr>
            <a:r>
              <a:rPr lang="zh-CN" altLang="en-US" dirty="0" smtClean="0">
                <a:sym typeface="Calibri" pitchFamily="34" charset="0"/>
              </a:rPr>
              <a:t>引理</a:t>
            </a:r>
            <a:r>
              <a:rPr lang="en-US" altLang="zh-CN" dirty="0" smtClean="0">
                <a:sym typeface="Calibri" pitchFamily="34" charset="0"/>
              </a:rPr>
              <a:t>6.2  </a:t>
            </a:r>
            <a:r>
              <a:rPr lang="zh-CN" altLang="en-US" dirty="0" smtClean="0">
                <a:sym typeface="Calibri" pitchFamily="34" charset="0"/>
              </a:rPr>
              <a:t>设</a:t>
            </a:r>
            <a:r>
              <a:rPr lang="en-US" altLang="zh-CN" i="1" dirty="0" smtClean="0">
                <a:sym typeface="Calibri" pitchFamily="34" charset="0"/>
              </a:rPr>
              <a:t>F</a:t>
            </a:r>
            <a:r>
              <a:rPr lang="zh-CN" altLang="en-US" dirty="0" smtClean="0">
                <a:sym typeface="Calibri" pitchFamily="34" charset="0"/>
              </a:rPr>
              <a:t>为属性集</a:t>
            </a:r>
            <a:r>
              <a:rPr lang="en-US" altLang="zh-CN" i="1" dirty="0" smtClean="0">
                <a:sym typeface="Calibri" pitchFamily="34" charset="0"/>
              </a:rPr>
              <a:t>U</a:t>
            </a:r>
            <a:r>
              <a:rPr lang="zh-CN" altLang="en-US" dirty="0" smtClean="0">
                <a:sym typeface="Calibri" pitchFamily="34" charset="0"/>
              </a:rPr>
              <a:t>上的一组函数依赖，</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Y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公理导出的充分必要条件是</a:t>
            </a:r>
            <a:r>
              <a:rPr lang="en-US" altLang="zh-CN" i="1" dirty="0" smtClean="0">
                <a:sym typeface="Calibri" pitchFamily="34" charset="0"/>
              </a:rPr>
              <a:t>Y</a:t>
            </a:r>
            <a:r>
              <a:rPr lang="en-US" altLang="zh-CN" dirty="0" smtClean="0">
                <a:sym typeface="Calibri" pitchFamily="34" charset="0"/>
              </a:rPr>
              <a:t> </a:t>
            </a:r>
            <a:r>
              <a:rPr lang="en-US" altLang="zh-CN" dirty="0" smtClean="0">
                <a:sym typeface="Symbol" pitchFamily="18" charset="2"/>
              </a:rPr>
              <a:t></a:t>
            </a:r>
            <a:r>
              <a:rPr lang="en-US" altLang="zh-CN" i="1" dirty="0" smtClean="0">
                <a:sym typeface="Calibri" pitchFamily="34" charset="0"/>
              </a:rPr>
              <a:t>X</a:t>
            </a:r>
            <a:r>
              <a:rPr lang="en-US" altLang="zh-CN" i="1" baseline="-25000" dirty="0" smtClean="0">
                <a:sym typeface="Calibri" pitchFamily="34" charset="0"/>
              </a:rPr>
              <a:t>F</a:t>
            </a:r>
            <a:r>
              <a:rPr lang="en-US" altLang="zh-CN" baseline="36000" dirty="0" smtClean="0">
                <a:sym typeface="Calibri" pitchFamily="34" charset="0"/>
              </a:rPr>
              <a:t>+</a:t>
            </a:r>
            <a:r>
              <a:rPr lang="zh-CN" altLang="en-US" dirty="0" smtClean="0">
                <a:sym typeface="Calibri" pitchFamily="34" charset="0"/>
              </a:rPr>
              <a:t>。</a:t>
            </a:r>
            <a:endParaRPr lang="en-US" dirty="0" smtClean="0">
              <a:sym typeface="Calibri" pitchFamily="34" charset="0"/>
            </a:endParaRPr>
          </a:p>
          <a:p>
            <a:pPr lvl="1">
              <a:lnSpc>
                <a:spcPct val="150000"/>
              </a:lnSpc>
            </a:pPr>
            <a:r>
              <a:rPr lang="zh-CN" altLang="en-US" dirty="0" smtClean="0">
                <a:sym typeface="Calibri" pitchFamily="34" charset="0"/>
              </a:rPr>
              <a:t>引理</a:t>
            </a:r>
            <a:r>
              <a:rPr lang="en-US" altLang="zh-CN" dirty="0" smtClean="0">
                <a:sym typeface="Calibri" pitchFamily="34" charset="0"/>
              </a:rPr>
              <a:t>6.2</a:t>
            </a:r>
            <a:r>
              <a:rPr lang="zh-CN" altLang="en-US" dirty="0" smtClean="0">
                <a:sym typeface="Calibri" pitchFamily="34" charset="0"/>
              </a:rPr>
              <a:t>的用途</a:t>
            </a:r>
          </a:p>
          <a:p>
            <a:pPr lvl="2">
              <a:lnSpc>
                <a:spcPct val="150000"/>
              </a:lnSpc>
              <a:buNone/>
            </a:pPr>
            <a:r>
              <a:rPr lang="zh-CN" altLang="en-US" dirty="0" smtClean="0">
                <a:sym typeface="Calibri" pitchFamily="34" charset="0"/>
              </a:rPr>
              <a:t>判定</a:t>
            </a:r>
            <a:r>
              <a:rPr lang="en-US" altLang="zh-CN" i="1" dirty="0" smtClean="0">
                <a:sym typeface="Calibri" pitchFamily="34" charset="0"/>
              </a:rPr>
              <a:t>X</a:t>
            </a:r>
            <a:r>
              <a:rPr lang="en-US" altLang="zh-CN" dirty="0" smtClean="0">
                <a:sym typeface="Calibri" pitchFamily="34" charset="0"/>
              </a:rPr>
              <a:t>→</a:t>
            </a:r>
            <a:r>
              <a:rPr lang="en-US" altLang="zh-CN" i="1" dirty="0" smtClean="0">
                <a:sym typeface="Calibri" pitchFamily="34" charset="0"/>
              </a:rPr>
              <a:t>Y</a:t>
            </a:r>
            <a:r>
              <a:rPr lang="zh-CN" altLang="en-US" dirty="0" smtClean="0">
                <a:sym typeface="Calibri" pitchFamily="34" charset="0"/>
              </a:rPr>
              <a:t>是否能由</a:t>
            </a:r>
            <a:r>
              <a:rPr lang="en-US" altLang="zh-CN" i="1" dirty="0" smtClean="0">
                <a:sym typeface="Calibri" pitchFamily="34" charset="0"/>
              </a:rPr>
              <a:t>F</a:t>
            </a:r>
            <a:r>
              <a:rPr lang="zh-CN" altLang="en-US" dirty="0" smtClean="0">
                <a:sym typeface="Calibri" pitchFamily="34" charset="0"/>
              </a:rPr>
              <a:t>根据</a:t>
            </a:r>
            <a:r>
              <a:rPr lang="en-US" altLang="zh-CN" dirty="0" smtClean="0">
                <a:sym typeface="Calibri" pitchFamily="34" charset="0"/>
              </a:rPr>
              <a:t>Armstrong</a:t>
            </a:r>
            <a:r>
              <a:rPr lang="zh-CN" altLang="en-US" dirty="0" smtClean="0">
                <a:sym typeface="Calibri" pitchFamily="34" charset="0"/>
              </a:rPr>
              <a:t>公理导出的问题，就</a:t>
            </a:r>
            <a:endParaRPr lang="en-US" altLang="zh-CN" dirty="0" smtClean="0">
              <a:sym typeface="Calibri" pitchFamily="34" charset="0"/>
            </a:endParaRPr>
          </a:p>
          <a:p>
            <a:pPr lvl="2">
              <a:lnSpc>
                <a:spcPct val="150000"/>
              </a:lnSpc>
              <a:buNone/>
            </a:pPr>
            <a:r>
              <a:rPr lang="zh-CN" altLang="en-US" dirty="0" smtClean="0">
                <a:sym typeface="Calibri" pitchFamily="34" charset="0"/>
              </a:rPr>
              <a:t>转化为求出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，判定</a:t>
            </a:r>
            <a:r>
              <a:rPr lang="en-US" altLang="zh-CN" i="1" dirty="0" smtClean="0">
                <a:sym typeface="Calibri" pitchFamily="34" charset="0"/>
              </a:rPr>
              <a:t>Y</a:t>
            </a:r>
            <a:r>
              <a:rPr lang="zh-CN" altLang="en-US" dirty="0" smtClean="0">
                <a:sym typeface="Calibri" pitchFamily="34" charset="0"/>
              </a:rPr>
              <a:t>是否为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的子集的问题。</a:t>
            </a:r>
            <a:endParaRPr lang="zh-CN" altLang="en-US" dirty="0" smtClean="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99331"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99332"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99333" name="Rectangle 3"/>
          <p:cNvSpPr>
            <a:spLocks noGrp="1" noChangeArrowheads="1"/>
          </p:cNvSpPr>
          <p:nvPr>
            <p:ph idx="4294967295"/>
          </p:nvPr>
        </p:nvSpPr>
        <p:spPr>
          <a:xfrm>
            <a:off x="457200" y="1098550"/>
            <a:ext cx="8229600" cy="5095875"/>
          </a:xfrm>
        </p:spPr>
        <p:txBody>
          <a:bodyPr/>
          <a:lstStyle/>
          <a:p>
            <a:pPr>
              <a:lnSpc>
                <a:spcPct val="150000"/>
              </a:lnSpc>
            </a:pPr>
            <a:r>
              <a:rPr lang="zh-CN" altLang="en-US" dirty="0" smtClean="0">
                <a:sym typeface="Calibri" pitchFamily="34" charset="0"/>
              </a:rPr>
              <a:t>求闭包的算法</a:t>
            </a:r>
          </a:p>
          <a:p>
            <a:pPr>
              <a:lnSpc>
                <a:spcPct val="150000"/>
              </a:lnSpc>
            </a:pPr>
            <a:r>
              <a:rPr lang="zh-CN" altLang="en-US" dirty="0" smtClean="0">
                <a:sym typeface="Calibri" pitchFamily="34" charset="0"/>
              </a:rPr>
              <a:t>算法</a:t>
            </a:r>
            <a:r>
              <a:rPr lang="en-US" altLang="zh-CN" dirty="0" smtClean="0">
                <a:sym typeface="Calibri" pitchFamily="34" charset="0"/>
              </a:rPr>
              <a:t>6.</a:t>
            </a:r>
            <a:r>
              <a:rPr lang="zh-CN" altLang="en-US" dirty="0" smtClean="0">
                <a:sym typeface="Calibri" pitchFamily="34" charset="0"/>
              </a:rPr>
              <a:t>1</a:t>
            </a:r>
            <a:r>
              <a:rPr lang="en-US" altLang="zh-CN" dirty="0" smtClean="0">
                <a:sym typeface="Calibri" pitchFamily="34" charset="0"/>
              </a:rPr>
              <a:t> </a:t>
            </a:r>
            <a:r>
              <a:rPr lang="zh-CN" altLang="en-US" dirty="0" smtClean="0">
                <a:sym typeface="Calibri" pitchFamily="34" charset="0"/>
              </a:rPr>
              <a:t>求属性集</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X</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U</a:t>
            </a:r>
            <a:r>
              <a:rPr lang="zh-CN" altLang="en-US" dirty="0" smtClean="0">
                <a:sym typeface="Calibri" pitchFamily="34" charset="0"/>
              </a:rPr>
              <a:t>）关于</a:t>
            </a:r>
            <a:r>
              <a:rPr lang="en-US" altLang="zh-CN" i="1" dirty="0" smtClean="0">
                <a:sym typeface="Calibri" pitchFamily="34" charset="0"/>
              </a:rPr>
              <a:t>U</a:t>
            </a:r>
            <a:r>
              <a:rPr lang="zh-CN" altLang="en-US" dirty="0" smtClean="0">
                <a:sym typeface="Calibri" pitchFamily="34" charset="0"/>
              </a:rPr>
              <a:t>上的函数依赖集</a:t>
            </a:r>
            <a:r>
              <a:rPr lang="en-US" altLang="zh-CN" i="1" dirty="0" smtClean="0">
                <a:sym typeface="Calibri" pitchFamily="34" charset="0"/>
              </a:rPr>
              <a:t>F</a:t>
            </a:r>
            <a:r>
              <a:rPr lang="zh-CN" altLang="en-US" dirty="0" smtClean="0">
                <a:sym typeface="Calibri" pitchFamily="34" charset="0"/>
              </a:rPr>
              <a:t>的闭包</a:t>
            </a:r>
            <a:r>
              <a:rPr lang="en-US" altLang="zh-CN" i="1" dirty="0" smtClean="0">
                <a:sym typeface="Calibri" pitchFamily="34" charset="0"/>
              </a:rPr>
              <a:t>X</a:t>
            </a:r>
            <a:r>
              <a:rPr lang="en-US" altLang="zh-CN" i="1" baseline="-25000" dirty="0" smtClean="0">
                <a:sym typeface="Calibri" pitchFamily="34" charset="0"/>
              </a:rPr>
              <a:t>F</a:t>
            </a:r>
            <a:r>
              <a:rPr lang="en-US" altLang="zh-CN" sz="3200" baseline="30000" dirty="0" smtClean="0">
                <a:sym typeface="Calibri" pitchFamily="34" charset="0"/>
              </a:rPr>
              <a:t>+</a:t>
            </a:r>
            <a:r>
              <a:rPr lang="en-US" altLang="zh-CN" dirty="0" smtClean="0">
                <a:sym typeface="Calibri" pitchFamily="34" charset="0"/>
              </a:rPr>
              <a:t> </a:t>
            </a:r>
            <a:r>
              <a:rPr lang="zh-CN" altLang="en-US" dirty="0" smtClean="0">
                <a:sym typeface="Calibri" pitchFamily="34" charset="0"/>
              </a:rPr>
              <a:t>         </a:t>
            </a:r>
          </a:p>
          <a:p>
            <a:pPr marL="400050" lvl="1" indent="0">
              <a:lnSpc>
                <a:spcPct val="150000"/>
              </a:lnSpc>
            </a:pPr>
            <a:r>
              <a:rPr lang="zh-CN" altLang="en-US" dirty="0" smtClean="0">
                <a:sym typeface="Calibri" pitchFamily="34" charset="0"/>
              </a:rPr>
              <a:t>输入：</a:t>
            </a:r>
            <a:r>
              <a:rPr lang="en-US" altLang="zh-CN" i="1" dirty="0" smtClean="0">
                <a:sym typeface="Calibri" pitchFamily="34" charset="0"/>
              </a:rPr>
              <a:t>X</a:t>
            </a:r>
            <a:r>
              <a:rPr lang="zh-CN" altLang="en-US" dirty="0" smtClean="0">
                <a:sym typeface="Calibri" pitchFamily="34" charset="0"/>
              </a:rPr>
              <a:t>，</a:t>
            </a:r>
            <a:r>
              <a:rPr lang="en-US" altLang="zh-CN" i="1" dirty="0" smtClean="0">
                <a:sym typeface="Calibri" pitchFamily="34" charset="0"/>
              </a:rPr>
              <a:t>F</a:t>
            </a:r>
            <a:endParaRPr lang="zh-CN" altLang="en-US" i="1" dirty="0" smtClean="0">
              <a:sym typeface="Calibri" pitchFamily="34" charset="0"/>
            </a:endParaRPr>
          </a:p>
          <a:p>
            <a:pPr marL="400050" lvl="1" indent="0">
              <a:lnSpc>
                <a:spcPct val="150000"/>
              </a:lnSpc>
            </a:pPr>
            <a:r>
              <a:rPr lang="zh-CN" altLang="en-US" dirty="0" smtClean="0">
                <a:sym typeface="Calibri" pitchFamily="34" charset="0"/>
              </a:rPr>
              <a:t>输出：</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p>
          <a:p>
            <a:pPr marL="400050" lvl="1" indent="0">
              <a:lnSpc>
                <a:spcPct val="150000"/>
              </a:lnSpc>
            </a:pPr>
            <a:r>
              <a:rPr lang="zh-CN" altLang="en-US" dirty="0" smtClean="0">
                <a:sym typeface="Calibri" pitchFamily="34" charset="0"/>
              </a:rPr>
              <a:t>步骤：</a:t>
            </a:r>
          </a:p>
          <a:p>
            <a:endParaRPr lang="zh-CN" altLang="en-US" dirty="0" smtClean="0">
              <a:sym typeface="Calibri" pitchFamily="34" charset="0"/>
            </a:endParaRPr>
          </a:p>
        </p:txBody>
      </p:sp>
      <p:sp>
        <p:nvSpPr>
          <p:cNvPr id="99334" name="AutoShape 5"/>
          <p:cNvSpPr>
            <a:spLocks noChangeArrowheads="1"/>
          </p:cNvSpPr>
          <p:nvPr/>
        </p:nvSpPr>
        <p:spPr bwMode="auto">
          <a:xfrm>
            <a:off x="2849563" y="4797425"/>
            <a:ext cx="1439862" cy="1225550"/>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p>
            <a:pPr algn="ctr">
              <a:buClr>
                <a:schemeClr val="accent1"/>
              </a:buClr>
              <a:buSzPct val="90000"/>
              <a:buFont typeface="Monotype Sorts" pitchFamily="2" charset="2"/>
              <a:buNone/>
            </a:pPr>
            <a:r>
              <a:rPr lang="zh-CN" altLang="en-US" sz="3200" b="1" dirty="0">
                <a:solidFill>
                  <a:srgbClr val="000000"/>
                </a:solidFill>
                <a:latin typeface="Times New Roman" pitchFamily="18" charset="0"/>
                <a:sym typeface="Times New Roman" pitchFamily="18" charset="0"/>
              </a:rPr>
              <a:t>迭代</a:t>
            </a:r>
            <a:endParaRPr lang="zh-CN" altLang="en-US" sz="2800" dirty="0">
              <a:solidFill>
                <a:srgbClr val="000000"/>
              </a:solidFill>
              <a:latin typeface="Times New Roman" pitchFamily="18" charset="0"/>
              <a:ea typeface="黑体" pitchFamily="49" charset="-122"/>
              <a:sym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p:cBhvr>
                                        <p:cTn id="7"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bldLvl="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TextBox 3"/>
          <p:cNvSpPr>
            <a:spLocks noChangeArrowheads="1"/>
          </p:cNvSpPr>
          <p:nvPr/>
        </p:nvSpPr>
        <p:spPr bwMode="auto">
          <a:xfrm>
            <a:off x="6929438" y="6357938"/>
            <a:ext cx="1785937" cy="304800"/>
          </a:xfrm>
          <a:prstGeom prst="rect">
            <a:avLst/>
          </a:prstGeom>
          <a:noFill/>
          <a:ln w="9525">
            <a:noFill/>
            <a:miter lim="800000"/>
            <a:headEnd/>
            <a:tailEnd/>
          </a:ln>
        </p:spPr>
        <p:txBody>
          <a:bodyPr>
            <a:spAutoFit/>
          </a:bodyPr>
          <a:lstStyle/>
          <a:p>
            <a:r>
              <a:rPr lang="zh-CN" altLang="en-US" sz="1400" b="1">
                <a:solidFill>
                  <a:srgbClr val="953734"/>
                </a:solidFill>
                <a:latin typeface="微软雅黑" pitchFamily="34" charset="-122"/>
                <a:ea typeface="微软雅黑" pitchFamily="34" charset="-122"/>
                <a:sym typeface="微软雅黑" pitchFamily="34" charset="-122"/>
              </a:rPr>
              <a:t>*</a:t>
            </a:r>
            <a:endParaRPr lang="zh-CN" altLang="en-US"/>
          </a:p>
        </p:txBody>
      </p:sp>
      <p:sp>
        <p:nvSpPr>
          <p:cNvPr id="100355" name="文本框 4"/>
          <p:cNvSpPr>
            <a:spLocks noChangeArrowheads="1"/>
          </p:cNvSpPr>
          <p:nvPr/>
        </p:nvSpPr>
        <p:spPr bwMode="auto">
          <a:xfrm>
            <a:off x="539750" y="6334125"/>
            <a:ext cx="2160588" cy="261938"/>
          </a:xfrm>
          <a:prstGeom prst="rect">
            <a:avLst/>
          </a:prstGeom>
          <a:noFill/>
          <a:ln w="9525">
            <a:noFill/>
            <a:miter lim="800000"/>
            <a:headEnd/>
            <a:tailEnd/>
          </a:ln>
        </p:spPr>
        <p:txBody>
          <a:bodyPr>
            <a:spAutoFit/>
          </a:bodyPr>
          <a:lstStyle/>
          <a:p>
            <a:endParaRPr lang="zh-CN" altLang="zh-CN" sz="1000">
              <a:solidFill>
                <a:srgbClr val="000000"/>
              </a:solidFill>
              <a:latin typeface="Times New Roman" pitchFamily="18" charset="0"/>
              <a:ea typeface="黑体" pitchFamily="49" charset="-122"/>
              <a:sym typeface="Times New Roman" pitchFamily="18" charset="0"/>
            </a:endParaRPr>
          </a:p>
        </p:txBody>
      </p:sp>
      <p:sp>
        <p:nvSpPr>
          <p:cNvPr id="100356" name="Rectangle 2"/>
          <p:cNvSpPr>
            <a:spLocks noGrp="1" noChangeArrowheads="1"/>
          </p:cNvSpPr>
          <p:nvPr>
            <p:ph type="title" idx="4294967295"/>
          </p:nvPr>
        </p:nvSpPr>
        <p:spPr>
          <a:xfrm>
            <a:off x="457200" y="-30163"/>
            <a:ext cx="8229600" cy="1128713"/>
          </a:xfrm>
        </p:spPr>
        <p:txBody>
          <a:bodyPr/>
          <a:lstStyle/>
          <a:p>
            <a:r>
              <a:rPr lang="zh-CN" altLang="en-US" sz="3600" dirty="0" smtClean="0">
                <a:sym typeface="微软雅黑" pitchFamily="34" charset="-122"/>
              </a:rPr>
              <a:t>数据依赖的公理系统（续）</a:t>
            </a:r>
          </a:p>
        </p:txBody>
      </p:sp>
      <p:sp>
        <p:nvSpPr>
          <p:cNvPr id="100357" name="Rectangle 3"/>
          <p:cNvSpPr>
            <a:spLocks noGrp="1" noChangeArrowheads="1"/>
          </p:cNvSpPr>
          <p:nvPr>
            <p:ph idx="4294967295"/>
          </p:nvPr>
        </p:nvSpPr>
        <p:spPr>
          <a:xfrm>
            <a:off x="457200" y="1098550"/>
            <a:ext cx="8229600" cy="5095875"/>
          </a:xfrm>
        </p:spPr>
        <p:txBody>
          <a:bodyPr/>
          <a:lstStyle/>
          <a:p>
            <a:pPr marL="514350" indent="-514350">
              <a:buFont typeface="+mj-ea"/>
              <a:buAutoNum type="circleNumDbPlain"/>
            </a:pPr>
            <a:r>
              <a:rPr lang="zh-CN" altLang="en-US" dirty="0" smtClean="0">
                <a:sym typeface="Calibri" pitchFamily="34" charset="0"/>
              </a:rPr>
              <a:t>令</a:t>
            </a:r>
            <a:r>
              <a:rPr lang="en-US" altLang="zh-CN" i="1" dirty="0" smtClean="0">
                <a:sym typeface="Calibri" pitchFamily="34" charset="0"/>
              </a:rPr>
              <a:t>X</a:t>
            </a:r>
            <a:r>
              <a:rPr lang="zh-CN" altLang="en-US" baseline="30000" dirty="0" smtClean="0">
                <a:sym typeface="Calibri" pitchFamily="34" charset="0"/>
              </a:rPr>
              <a:t>(</a:t>
            </a:r>
            <a:r>
              <a:rPr lang="en-US" altLang="zh-CN" baseline="30000" dirty="0" smtClean="0">
                <a:sym typeface="Calibri" pitchFamily="34" charset="0"/>
              </a:rPr>
              <a:t>0</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X</a:t>
            </a:r>
            <a:r>
              <a:rPr lang="zh-CN" altLang="en-US"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=0</a:t>
            </a:r>
            <a:endParaRPr lang="zh-CN" altLang="en-US" dirty="0" smtClean="0">
              <a:sym typeface="Calibri" pitchFamily="34" charset="0"/>
            </a:endParaRPr>
          </a:p>
          <a:p>
            <a:pPr marL="514350" indent="-514350">
              <a:buFont typeface="+mj-ea"/>
              <a:buAutoNum type="circleNumDbPlain"/>
            </a:pPr>
            <a:r>
              <a:rPr lang="zh-CN" altLang="en-US" dirty="0" smtClean="0">
                <a:sym typeface="Calibri" pitchFamily="34" charset="0"/>
              </a:rPr>
              <a:t>求</a:t>
            </a:r>
            <a:r>
              <a:rPr lang="en-US" altLang="zh-CN" i="1" dirty="0" smtClean="0">
                <a:sym typeface="Calibri" pitchFamily="34" charset="0"/>
              </a:rPr>
              <a:t>B</a:t>
            </a:r>
            <a:r>
              <a:rPr lang="zh-CN" altLang="en-US" dirty="0" smtClean="0">
                <a:sym typeface="Calibri" pitchFamily="34" charset="0"/>
              </a:rPr>
              <a:t>，这里</a:t>
            </a:r>
            <a:r>
              <a:rPr lang="en-US" altLang="zh-CN" i="1" dirty="0" smtClean="0">
                <a:sym typeface="Calibri" pitchFamily="34" charset="0"/>
              </a:rPr>
              <a:t>B</a:t>
            </a:r>
            <a:r>
              <a:rPr lang="en-US" altLang="zh-CN" dirty="0" smtClean="0">
                <a:sym typeface="Calibri" pitchFamily="34" charset="0"/>
              </a:rPr>
              <a:t> ={ </a:t>
            </a:r>
            <a:r>
              <a:rPr lang="en-US" altLang="zh-CN" i="1" dirty="0" smtClean="0">
                <a:sym typeface="Calibri" pitchFamily="34" charset="0"/>
              </a:rPr>
              <a:t>A</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en-US" altLang="zh-CN" i="1" dirty="0" smtClean="0">
                <a:sym typeface="Calibri" pitchFamily="34" charset="0"/>
              </a:rPr>
              <a:t>V</a:t>
            </a:r>
            <a:r>
              <a:rPr lang="en-US" altLang="zh-CN" dirty="0" smtClean="0">
                <a:sym typeface="Calibri" pitchFamily="34" charset="0"/>
              </a:rPr>
              <a:t>→</a:t>
            </a:r>
            <a:r>
              <a:rPr lang="en-US" altLang="zh-CN" i="1" dirty="0" smtClean="0">
                <a:sym typeface="Calibri" pitchFamily="34" charset="0"/>
              </a:rPr>
              <a:t>W</a:t>
            </a:r>
            <a:r>
              <a:rPr lang="en-US" altLang="zh-CN" dirty="0" smtClean="0">
                <a:sym typeface="Symbol" pitchFamily="18" charset="2"/>
              </a:rPr>
              <a:t></a:t>
            </a:r>
            <a:r>
              <a:rPr lang="en-US" altLang="zh-CN" i="1" dirty="0" smtClean="0">
                <a:sym typeface="Calibri" pitchFamily="34" charset="0"/>
              </a:rPr>
              <a:t>F</a:t>
            </a:r>
            <a:endParaRPr lang="zh-CN" altLang="en-US" i="1" dirty="0" smtClean="0">
              <a:sym typeface="Calibri" pitchFamily="34" charset="0"/>
            </a:endParaRPr>
          </a:p>
          <a:p>
            <a:pPr marL="514350" indent="-514350">
              <a:buNone/>
            </a:pPr>
            <a:r>
              <a:rPr lang="en-US" altLang="zh-CN" dirty="0" smtClean="0">
                <a:sym typeface="Calibri" pitchFamily="34" charset="0"/>
              </a:rPr>
              <a:t>                                           ∧</a:t>
            </a:r>
            <a:r>
              <a:rPr lang="en-US" altLang="zh-CN" i="1" dirty="0" smtClean="0">
                <a:sym typeface="Calibri" pitchFamily="34" charset="0"/>
              </a:rPr>
              <a:t>V</a:t>
            </a:r>
            <a:r>
              <a:rPr lang="en-US" altLang="zh-CN" dirty="0" smtClean="0">
                <a:sym typeface="Calibri" pitchFamily="34" charset="0"/>
              </a:rPr>
              <a:t> </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X</a:t>
            </a:r>
            <a:r>
              <a:rPr lang="zh-CN" altLang="en-US" i="1"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a:t>
            </a:r>
            <a:r>
              <a:rPr lang="en-US" altLang="zh-CN" i="1" dirty="0" smtClean="0">
                <a:sym typeface="Calibri" pitchFamily="34" charset="0"/>
              </a:rPr>
              <a:t>A</a:t>
            </a:r>
            <a:r>
              <a:rPr lang="en-US" altLang="zh-CN" dirty="0" smtClean="0">
                <a:sym typeface="Symbol" pitchFamily="18" charset="2"/>
              </a:rPr>
              <a:t></a:t>
            </a:r>
            <a:r>
              <a:rPr lang="en-US" altLang="zh-CN" dirty="0" smtClean="0">
                <a:sym typeface="Calibri" pitchFamily="34" charset="0"/>
              </a:rPr>
              <a:t> </a:t>
            </a:r>
            <a:r>
              <a:rPr lang="en-US" altLang="zh-CN" i="1" dirty="0" smtClean="0">
                <a:sym typeface="Calibri" pitchFamily="34" charset="0"/>
              </a:rPr>
              <a:t>W</a:t>
            </a:r>
            <a:r>
              <a:rPr lang="en-US" altLang="zh-CN" dirty="0" smtClean="0">
                <a:sym typeface="Calibri" pitchFamily="34" charset="0"/>
              </a:rPr>
              <a:t>)}</a:t>
            </a:r>
            <a:r>
              <a:rPr lang="zh-CN" altLang="en-US" dirty="0" smtClean="0">
                <a:sym typeface="Calibri" pitchFamily="34" charset="0"/>
              </a:rPr>
              <a:t>。</a:t>
            </a:r>
          </a:p>
          <a:p>
            <a:pPr marL="514350" indent="-514350">
              <a:buFont typeface="+mj-ea"/>
              <a:buAutoNum type="circleNumDbPlain" startAt="3"/>
            </a:pP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B</a:t>
            </a:r>
            <a:r>
              <a:rPr lang="en-US" altLang="zh-CN" dirty="0" smtClean="0">
                <a:sym typeface="Calibri" pitchFamily="34" charset="0"/>
              </a:rPr>
              <a:t>∪</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 </a:t>
            </a:r>
            <a:r>
              <a:rPr lang="zh-CN" altLang="en-US" dirty="0" smtClean="0">
                <a:sym typeface="Calibri" pitchFamily="34" charset="0"/>
              </a:rPr>
              <a:t>。</a:t>
            </a:r>
            <a:endParaRPr lang="zh-CN" altLang="en-US" baseline="30000" dirty="0" smtClean="0">
              <a:sym typeface="Calibri" pitchFamily="34" charset="0"/>
            </a:endParaRPr>
          </a:p>
          <a:p>
            <a:pPr marL="514350" indent="-514350">
              <a:buFont typeface="+mj-ea"/>
              <a:buAutoNum type="circleNumDbPlain" startAt="3"/>
            </a:pPr>
            <a:r>
              <a:rPr lang="zh-CN" altLang="en-US" dirty="0" smtClean="0">
                <a:sym typeface="Calibri" pitchFamily="34" charset="0"/>
              </a:rPr>
              <a:t>判断</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en-US" altLang="zh-CN" dirty="0" smtClean="0">
                <a:sym typeface="Calibri" pitchFamily="34" charset="0"/>
              </a:rPr>
              <a:t>= </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 。</a:t>
            </a:r>
          </a:p>
          <a:p>
            <a:pPr marL="514350" indent="-514350">
              <a:buFont typeface="+mj-ea"/>
              <a:buAutoNum type="circleNumDbPlain" startAt="3"/>
            </a:pPr>
            <a:r>
              <a:rPr lang="zh-CN" altLang="en-US" dirty="0" smtClean="0">
                <a:sym typeface="Calibri" pitchFamily="34" charset="0"/>
              </a:rPr>
              <a:t>若</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smtClean="0">
                <a:sym typeface="Calibri" pitchFamily="34" charset="0"/>
              </a:rPr>
              <a:t>i</a:t>
            </a:r>
            <a:r>
              <a:rPr lang="en-US" altLang="zh-CN" baseline="30000" dirty="0" smtClean="0">
                <a:sym typeface="Calibri" pitchFamily="34" charset="0"/>
              </a:rPr>
              <a:t>+1</a:t>
            </a:r>
            <a:r>
              <a:rPr lang="zh-CN" altLang="en-US" baseline="30000" dirty="0" smtClean="0">
                <a:sym typeface="Calibri" pitchFamily="34" charset="0"/>
              </a:rPr>
              <a:t>)</a:t>
            </a:r>
            <a:r>
              <a:rPr lang="zh-CN" altLang="en-US" dirty="0" smtClean="0">
                <a:sym typeface="Calibri" pitchFamily="34" charset="0"/>
              </a:rPr>
              <a:t>与</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相等或</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en-US" altLang="zh-CN" dirty="0" smtClean="0">
                <a:sym typeface="Calibri" pitchFamily="34" charset="0"/>
              </a:rPr>
              <a:t>=</a:t>
            </a:r>
            <a:r>
              <a:rPr lang="en-US" altLang="zh-CN" i="1" dirty="0" smtClean="0">
                <a:sym typeface="Calibri" pitchFamily="34" charset="0"/>
              </a:rPr>
              <a:t>U</a:t>
            </a:r>
            <a:r>
              <a:rPr lang="en-US" altLang="zh-CN" dirty="0" smtClean="0">
                <a:sym typeface="Calibri" pitchFamily="34" charset="0"/>
              </a:rPr>
              <a:t> </a:t>
            </a:r>
            <a:r>
              <a:rPr lang="zh-CN" altLang="en-US" dirty="0" smtClean="0">
                <a:sym typeface="Calibri" pitchFamily="34" charset="0"/>
              </a:rPr>
              <a:t>，则</a:t>
            </a:r>
            <a:r>
              <a:rPr lang="en-US" altLang="zh-CN" i="1" dirty="0" smtClean="0">
                <a:sym typeface="Calibri" pitchFamily="34" charset="0"/>
              </a:rPr>
              <a:t>X</a:t>
            </a:r>
            <a:r>
              <a:rPr lang="zh-CN" altLang="en-US" baseline="30000" dirty="0" smtClean="0">
                <a:sym typeface="Calibri" pitchFamily="34" charset="0"/>
              </a:rPr>
              <a:t>(</a:t>
            </a:r>
            <a:r>
              <a:rPr lang="en-US" altLang="zh-CN" i="1" baseline="30000" dirty="0" err="1" smtClean="0">
                <a:sym typeface="Calibri" pitchFamily="34" charset="0"/>
              </a:rPr>
              <a:t>i</a:t>
            </a:r>
            <a:r>
              <a:rPr lang="zh-CN" altLang="en-US" baseline="30000" dirty="0" smtClean="0">
                <a:sym typeface="Calibri" pitchFamily="34" charset="0"/>
              </a:rPr>
              <a:t>)</a:t>
            </a:r>
            <a:r>
              <a:rPr lang="zh-CN" altLang="en-US" dirty="0" smtClean="0">
                <a:sym typeface="Calibri" pitchFamily="34" charset="0"/>
              </a:rPr>
              <a:t>就是</a:t>
            </a:r>
            <a:r>
              <a:rPr lang="en-US" altLang="zh-CN" i="1" dirty="0" smtClean="0">
                <a:sym typeface="Calibri" pitchFamily="34" charset="0"/>
              </a:rPr>
              <a:t>X</a:t>
            </a:r>
            <a:r>
              <a:rPr lang="en-US" altLang="zh-CN" i="1" baseline="-25000" dirty="0" smtClean="0">
                <a:sym typeface="Calibri" pitchFamily="34" charset="0"/>
              </a:rPr>
              <a:t>F</a:t>
            </a:r>
            <a:r>
              <a:rPr lang="en-US" altLang="zh-CN" baseline="30000" dirty="0" smtClean="0">
                <a:sym typeface="Calibri" pitchFamily="34" charset="0"/>
              </a:rPr>
              <a:t>+</a:t>
            </a:r>
            <a:r>
              <a:rPr lang="zh-CN" altLang="en-US" dirty="0" smtClean="0">
                <a:sym typeface="Calibri" pitchFamily="34" charset="0"/>
              </a:rPr>
              <a:t>，</a:t>
            </a:r>
          </a:p>
          <a:p>
            <a:pPr marL="514350" indent="-514350">
              <a:buNone/>
            </a:pPr>
            <a:r>
              <a:rPr lang="en-US" altLang="zh-CN" dirty="0" smtClean="0">
                <a:sym typeface="Calibri" pitchFamily="34" charset="0"/>
              </a:rPr>
              <a:t>	</a:t>
            </a:r>
            <a:r>
              <a:rPr lang="zh-CN" altLang="en-US" dirty="0" smtClean="0">
                <a:sym typeface="Calibri" pitchFamily="34" charset="0"/>
              </a:rPr>
              <a:t>算法终止。</a:t>
            </a:r>
          </a:p>
          <a:p>
            <a:pPr marL="514350" indent="-514350">
              <a:buFont typeface="+mj-ea"/>
              <a:buAutoNum type="circleNumDbPlain" startAt="6"/>
            </a:pPr>
            <a:r>
              <a:rPr lang="zh-CN" altLang="en-US" dirty="0" smtClean="0">
                <a:sym typeface="Calibri" pitchFamily="34" charset="0"/>
              </a:rPr>
              <a:t>若否，则</a:t>
            </a:r>
            <a:r>
              <a:rPr lang="en-US" altLang="zh-CN" i="1" dirty="0" err="1" smtClean="0">
                <a:sym typeface="Calibri" pitchFamily="34" charset="0"/>
              </a:rPr>
              <a:t>i</a:t>
            </a:r>
            <a:r>
              <a:rPr lang="en-US" altLang="zh-CN" dirty="0" smtClean="0">
                <a:sym typeface="Calibri" pitchFamily="34" charset="0"/>
              </a:rPr>
              <a:t>=</a:t>
            </a:r>
            <a:r>
              <a:rPr lang="en-US" altLang="zh-CN" i="1" dirty="0" err="1" smtClean="0">
                <a:sym typeface="Calibri" pitchFamily="34" charset="0"/>
              </a:rPr>
              <a:t>i</a:t>
            </a:r>
            <a:r>
              <a:rPr lang="en-US" altLang="zh-CN" dirty="0" smtClean="0">
                <a:sym typeface="Calibri" pitchFamily="34" charset="0"/>
              </a:rPr>
              <a:t>+</a:t>
            </a:r>
            <a:r>
              <a:rPr lang="zh-CN" altLang="en-US" dirty="0" smtClean="0">
                <a:sym typeface="Calibri" pitchFamily="34" charset="0"/>
              </a:rPr>
              <a:t>1，返回第</a:t>
            </a:r>
            <a:r>
              <a:rPr lang="zh-CN" altLang="en-US" dirty="0" smtClean="0"/>
              <a:t>②</a:t>
            </a:r>
            <a:r>
              <a:rPr lang="zh-CN" altLang="en-US" dirty="0" smtClean="0">
                <a:sym typeface="Calibri" pitchFamily="34" charset="0"/>
              </a:rPr>
              <a:t>步。</a:t>
            </a:r>
            <a:endParaRPr lang="zh-CN" altLang="en-US" dirty="0" smtClean="0"/>
          </a:p>
        </p:txBody>
      </p:sp>
      <p:sp>
        <p:nvSpPr>
          <p:cNvPr id="100358" name="AutoShape 4"/>
          <p:cNvSpPr>
            <a:spLocks noChangeArrowheads="1"/>
          </p:cNvSpPr>
          <p:nvPr/>
        </p:nvSpPr>
        <p:spPr bwMode="auto">
          <a:xfrm>
            <a:off x="4356298" y="188640"/>
            <a:ext cx="4248150" cy="1079500"/>
          </a:xfrm>
          <a:prstGeom prst="wedgeRoundRectCallout">
            <a:avLst>
              <a:gd name="adj1" fmla="val -46486"/>
              <a:gd name="adj2" fmla="val 96764"/>
              <a:gd name="adj3" fmla="val 16667"/>
            </a:avLst>
          </a:prstGeom>
          <a:gradFill rotWithShape="1">
            <a:gsLst>
              <a:gs pos="0">
                <a:srgbClr val="D9FDA5"/>
              </a:gs>
              <a:gs pos="34998">
                <a:srgbClr val="E3FEBF"/>
              </a:gs>
              <a:gs pos="100000">
                <a:srgbClr val="F4FEE6"/>
              </a:gs>
            </a:gsLst>
            <a:lin ang="5400000" scaled="1"/>
          </a:gradFill>
          <a:ln w="9525">
            <a:solidFill>
              <a:srgbClr val="84EE26"/>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000" b="1" dirty="0">
                <a:solidFill>
                  <a:srgbClr val="000000"/>
                </a:solidFill>
                <a:latin typeface="+mn-lt"/>
                <a:sym typeface="Times New Roman" pitchFamily="18" charset="0"/>
              </a:rPr>
              <a:t>对</a:t>
            </a:r>
            <a:r>
              <a:rPr lang="en-US" altLang="zh-CN" b="1" i="1" dirty="0">
                <a:solidFill>
                  <a:srgbClr val="000000"/>
                </a:solidFill>
                <a:latin typeface="+mn-lt"/>
                <a:sym typeface="Times New Roman" pitchFamily="18" charset="0"/>
              </a:rPr>
              <a:t>X</a:t>
            </a:r>
            <a:r>
              <a:rPr lang="en-US" altLang="zh-CN" b="1" i="1" baseline="60000" dirty="0">
                <a:solidFill>
                  <a:srgbClr val="000000"/>
                </a:solidFill>
                <a:latin typeface="+mn-lt"/>
                <a:sym typeface="Times New Roman" pitchFamily="18" charset="0"/>
              </a:rPr>
              <a:t>(</a:t>
            </a:r>
            <a:r>
              <a:rPr lang="en-US" altLang="zh-CN" b="1" i="1" baseline="60000" dirty="0" err="1">
                <a:solidFill>
                  <a:srgbClr val="000000"/>
                </a:solidFill>
                <a:latin typeface="+mn-lt"/>
                <a:sym typeface="Times New Roman" pitchFamily="18" charset="0"/>
              </a:rPr>
              <a:t>i</a:t>
            </a:r>
            <a:r>
              <a:rPr lang="en-US" altLang="zh-CN" b="1" baseline="60000"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中的每个元素，依次检查相应的函数依赖</a:t>
            </a:r>
            <a:r>
              <a:rPr lang="en-US" altLang="zh-CN" sz="2000" b="1" dirty="0">
                <a:solidFill>
                  <a:srgbClr val="000000"/>
                </a:solidFill>
                <a:latin typeface="+mn-lt"/>
                <a:sym typeface="Times New Roman" pitchFamily="18" charset="0"/>
              </a:rPr>
              <a:t>,</a:t>
            </a:r>
            <a:r>
              <a:rPr lang="zh-CN" altLang="en-US" sz="2000" b="1" dirty="0">
                <a:solidFill>
                  <a:srgbClr val="000000"/>
                </a:solidFill>
                <a:latin typeface="+mn-lt"/>
                <a:sym typeface="Times New Roman" pitchFamily="18" charset="0"/>
              </a:rPr>
              <a:t>将依赖它的属性加入</a:t>
            </a:r>
            <a:r>
              <a:rPr lang="en-US" altLang="zh-CN" sz="2000" b="1" i="1" dirty="0">
                <a:solidFill>
                  <a:srgbClr val="000000"/>
                </a:solidFill>
                <a:latin typeface="+mn-lt"/>
                <a:sym typeface="Times New Roman" pitchFamily="18" charset="0"/>
              </a:rPr>
              <a:t>B</a:t>
            </a:r>
            <a:r>
              <a:rPr lang="en-US" altLang="zh-CN" sz="2000" b="1" dirty="0">
                <a:solidFill>
                  <a:srgbClr val="000000"/>
                </a:solidFill>
                <a:latin typeface="+mn-lt"/>
                <a:sym typeface="Times New Roman" pitchFamily="18" charset="0"/>
              </a:rPr>
              <a:t> </a:t>
            </a:r>
            <a:endParaRPr lang="zh-CN" altLang="en-US" sz="2800" dirty="0">
              <a:solidFill>
                <a:srgbClr val="000000"/>
              </a:solidFill>
              <a:latin typeface="+mn-lt"/>
              <a:ea typeface="黑体" pitchFamily="49" charset="-122"/>
              <a:sym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8"/>
                                        </p:tgtEl>
                                        <p:attrNameLst>
                                          <p:attrName>style.visibility</p:attrName>
                                        </p:attrNameLst>
                                      </p:cBhvr>
                                      <p:to>
                                        <p:strVal val="visible"/>
                                      </p:to>
                                    </p:set>
                                    <p:animEffect>
                                      <p:cBhvr>
                                        <p:cTn id="7" dur="1000"/>
                                        <p:tgtEl>
                                          <p:spTgt spid="100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bldLvl="0" animBg="1" autoUpdateAnimBg="0"/>
    </p:bld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2279</TotalTime>
  <Words>7733</Words>
  <Application>Microsoft Office PowerPoint</Application>
  <PresentationFormat>全屏显示(4:3)</PresentationFormat>
  <Paragraphs>1232</Paragraphs>
  <Slides>123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123</vt:i4>
      </vt:variant>
    </vt:vector>
  </HeadingPairs>
  <TitlesOfParts>
    <vt:vector size="137" baseType="lpstr">
      <vt:lpstr>Arial Unicode MS</vt:lpstr>
      <vt:lpstr>Monotype Sorts</vt:lpstr>
      <vt:lpstr>Times-Roman</vt:lpstr>
      <vt:lpstr>黑体</vt:lpstr>
      <vt:lpstr>华文琥珀</vt:lpstr>
      <vt:lpstr>隶书</vt:lpstr>
      <vt:lpstr>宋体</vt:lpstr>
      <vt:lpstr>微软雅黑</vt:lpstr>
      <vt:lpstr>Arial</vt:lpstr>
      <vt:lpstr>Calibri</vt:lpstr>
      <vt:lpstr>Symbol</vt:lpstr>
      <vt:lpstr>Times New Roman</vt:lpstr>
      <vt:lpstr>Wingdings</vt:lpstr>
      <vt:lpstr>数据库系统概论</vt:lpstr>
      <vt:lpstr>PowerPoint 演示文稿</vt:lpstr>
      <vt:lpstr>PowerPoint 演示文稿</vt:lpstr>
      <vt:lpstr>第六章 关系数据理论</vt:lpstr>
      <vt:lpstr>6.1 问题的提出</vt:lpstr>
      <vt:lpstr>问题的提出（续）</vt:lpstr>
      <vt:lpstr>问题的提出（续）</vt:lpstr>
      <vt:lpstr>问题的提出（续）</vt:lpstr>
      <vt:lpstr>问题的提出（续）</vt:lpstr>
      <vt:lpstr>问题的提出（续）</vt:lpstr>
      <vt:lpstr> 问题的提出（续）</vt:lpstr>
      <vt:lpstr>问题的提出（续）</vt:lpstr>
      <vt:lpstr>问题的提出（续）</vt:lpstr>
      <vt:lpstr>问题的提出（续）</vt:lpstr>
      <vt:lpstr>问题的提出（续）</vt:lpstr>
      <vt:lpstr>问题的提出（续）</vt:lpstr>
      <vt:lpstr>问题的提出（续）</vt:lpstr>
      <vt:lpstr>问题的提出（续）</vt:lpstr>
      <vt:lpstr>问题的提出（续）</vt:lpstr>
      <vt:lpstr>第六章 关系数据理论</vt:lpstr>
      <vt:lpstr>6.2 规范化</vt:lpstr>
      <vt:lpstr>6.2.1 函数依赖</vt:lpstr>
      <vt:lpstr>1.  函数依赖</vt:lpstr>
      <vt:lpstr>函数依赖（续）</vt:lpstr>
      <vt:lpstr>函数依赖（续）</vt:lpstr>
      <vt:lpstr>函数依赖（续）</vt:lpstr>
      <vt:lpstr>函数依赖（续）</vt:lpstr>
      <vt:lpstr>2. 平凡函数依赖与非平凡函数依赖</vt:lpstr>
      <vt:lpstr>平凡函数依赖与非平凡函数依赖（续）</vt:lpstr>
      <vt:lpstr>3. 完全函数依赖与部分函数依赖</vt:lpstr>
      <vt:lpstr>完全函数依赖与部分函数依赖（续）</vt:lpstr>
      <vt:lpstr>4. 传递函数依赖</vt:lpstr>
      <vt:lpstr>6.2 规范化</vt:lpstr>
      <vt:lpstr>6.2.2  码</vt:lpstr>
      <vt:lpstr>码（续）</vt:lpstr>
      <vt:lpstr>码（续）</vt:lpstr>
      <vt:lpstr>码（续）</vt:lpstr>
      <vt:lpstr>6.2 规范化</vt:lpstr>
      <vt:lpstr>6.2.3  范式</vt:lpstr>
      <vt:lpstr>范式（续）</vt:lpstr>
      <vt:lpstr>6.2  规范化</vt:lpstr>
      <vt:lpstr>6.2.4  2NF</vt:lpstr>
      <vt:lpstr>2NF（续）</vt:lpstr>
      <vt:lpstr>2NF（续）</vt:lpstr>
      <vt:lpstr>2NF（续）</vt:lpstr>
      <vt:lpstr>2NF（续）</vt:lpstr>
      <vt:lpstr>6.2 规范化</vt:lpstr>
      <vt:lpstr> 6.2.5 3NF</vt:lpstr>
      <vt:lpstr>6.2 规范化</vt:lpstr>
      <vt:lpstr> 6.2.6  BCNF</vt:lpstr>
      <vt:lpstr>BCNF（续）</vt:lpstr>
      <vt:lpstr>BCNF（续）</vt:lpstr>
      <vt:lpstr>PowerPoint 演示文稿</vt:lpstr>
      <vt:lpstr>BCNF（续）</vt:lpstr>
      <vt:lpstr>BCNF（续）</vt:lpstr>
      <vt:lpstr>BCNF（续）</vt:lpstr>
      <vt:lpstr>BCNF（续）</vt:lpstr>
      <vt:lpstr>6.2 规范化</vt:lpstr>
      <vt:lpstr>6.2.7 多值依赖</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多值依赖（续）</vt:lpstr>
      <vt:lpstr>6.2 规范化</vt:lpstr>
      <vt:lpstr>6.2.8  4NF</vt:lpstr>
      <vt:lpstr>4NF（续）</vt:lpstr>
      <vt:lpstr>6.2  规范化</vt:lpstr>
      <vt:lpstr>6.2.9  规范化小结</vt:lpstr>
      <vt:lpstr>规范化小结（续）</vt:lpstr>
      <vt:lpstr>规范化小结（续）</vt:lpstr>
      <vt:lpstr>规范化小结（续）</vt:lpstr>
      <vt:lpstr>规范化小结（续）</vt:lpstr>
      <vt:lpstr>第六章 关系数据理论</vt:lpstr>
      <vt:lpstr>6.3  数据依赖的公理系统</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数据依赖的公理系统（续）</vt:lpstr>
      <vt:lpstr>PowerPoint 演示文稿</vt:lpstr>
      <vt:lpstr>第六章 关系数据理论</vt:lpstr>
      <vt:lpstr>6.5  小结</vt:lpstr>
      <vt:lpstr>小结（续）</vt:lpstr>
      <vt:lpstr>小结（续）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hp</dc:creator>
  <cp:lastModifiedBy>qi lei</cp:lastModifiedBy>
  <cp:revision>189</cp:revision>
  <dcterms:modified xsi:type="dcterms:W3CDTF">2018-04-05T08:04:32Z</dcterms:modified>
</cp:coreProperties>
</file>