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0" r:id="rId2"/>
    <p:sldId id="711" r:id="rId3"/>
    <p:sldId id="713" r:id="rId4"/>
    <p:sldId id="714" r:id="rId5"/>
    <p:sldId id="715" r:id="rId6"/>
    <p:sldId id="716" r:id="rId7"/>
    <p:sldId id="71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22F43-DC05-4BF5-AC57-1DE5A70D1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102E3B-C680-43F9-8EB0-91717F099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5E11B-153F-457D-BADF-78CAE851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33A-03CD-4D0A-860C-FD5299EA7164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A1303-B3EF-49C3-9D43-2F14C217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41F228-AE87-4C12-B188-5871265D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FA34-D079-4333-83DF-DCD6014F8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2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4352A-0A4E-4F97-9319-876FFFC0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402F8A-DEAA-457F-8199-AA6182CD0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04333-FCD8-460A-B9D3-1C734A8C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33A-03CD-4D0A-860C-FD5299EA7164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13AB5-338A-4061-80D9-5FC8D7A0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68D7AA-1203-4BB7-9C11-33B39305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FA34-D079-4333-83DF-DCD6014F8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9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276658-8409-4CC3-A9A3-E5F32DFE9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DA758E-89C0-42C4-9B74-12DE4C999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D484A2-DB19-43FD-959E-02303771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33A-03CD-4D0A-860C-FD5299EA7164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E6B0D-BFA7-48F9-A1D2-7341BAD6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AB209-DF82-420E-9F08-596FE0CB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FA34-D079-4333-83DF-DCD6014F8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269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31833"/>
            <a:ext cx="10972800" cy="685805"/>
          </a:xfrm>
        </p:spPr>
        <p:txBody>
          <a:bodyPr>
            <a:normAutofit/>
          </a:bodyPr>
          <a:lstStyle>
            <a:lvl1pPr algn="l"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68"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199" indent="-214308"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8073C13-CD4F-4115-885F-072A121A14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37987" y="128588"/>
            <a:ext cx="3844413" cy="490537"/>
          </a:xfrm>
          <a:solidFill>
            <a:schemeClr val="accent5">
              <a:lumMod val="40000"/>
              <a:lumOff val="60000"/>
            </a:schemeClr>
          </a:solidFill>
          <a:effectLst>
            <a:softEdge rad="127000"/>
          </a:effectLst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207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31833"/>
            <a:ext cx="10972800" cy="685805"/>
          </a:xfrm>
        </p:spPr>
        <p:txBody>
          <a:bodyPr>
            <a:normAutofit/>
          </a:bodyPr>
          <a:lstStyle>
            <a:lvl1pPr algn="l">
              <a:defRPr sz="36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57168" indent="-257168"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557199" indent="-214308">
              <a:buClr>
                <a:schemeClr val="accent2">
                  <a:lumMod val="60000"/>
                  <a:lumOff val="40000"/>
                </a:schemeClr>
              </a:buClr>
              <a:buSzPct val="70000"/>
              <a:buFont typeface="Times New Roman" panose="02020603050405020304" pitchFamily="18" charset="0"/>
              <a:buChar char="►"/>
              <a:defRPr sz="2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857228" indent="-171446">
              <a:buClr>
                <a:srgbClr val="7030A0"/>
              </a:buClr>
              <a:buSzPct val="70000"/>
              <a:buFont typeface="Times New Roman" panose="02020603050405020304" pitchFamily="18" charset="0"/>
              <a:buChar char="►"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200120" indent="-171446">
              <a:buClr>
                <a:schemeClr val="accent1"/>
              </a:buClr>
              <a:buSzPct val="70000"/>
              <a:buFont typeface="Times New Roman" panose="02020603050405020304" pitchFamily="18" charset="0"/>
              <a:buChar char="►"/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63F05-C951-416F-8E43-D16B3C033D88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682E-5060-42BE-A3E8-8082A93BE22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78073C13-CD4F-4115-885F-072A121A14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37987" y="128588"/>
            <a:ext cx="3844413" cy="490537"/>
          </a:xfrm>
          <a:solidFill>
            <a:schemeClr val="accent5">
              <a:lumMod val="40000"/>
              <a:lumOff val="60000"/>
            </a:schemeClr>
          </a:solidFill>
          <a:effectLst>
            <a:softEdge rad="127000"/>
          </a:effectLst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891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BF9AF-3043-4899-A054-C8877CD5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787C64-7870-45BB-B5BC-C737CBC10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D151E-11D4-4274-84F2-1C730079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33A-03CD-4D0A-860C-FD5299EA7164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973CB-4600-44A4-B3AF-E3EA377A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4504D-9421-450B-9AA7-015B59C8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FA34-D079-4333-83DF-DCD6014F8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4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D4F3B-957C-4BC1-BB37-71352E7AA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8358B-B22F-4F1C-B90E-A2124D19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4A77C-8857-46C1-B634-E882F05F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33A-03CD-4D0A-860C-FD5299EA7164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DC9B0-582A-408F-8262-B288A0C6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CC5C9-4053-4D34-BFF4-5E4CA1CF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FA34-D079-4333-83DF-DCD6014F8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5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35003-364F-4941-87F1-3F5602E7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C997ED-84DF-473C-A994-B6586C02B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0AA7C-C0F3-4A1F-B8D0-328D26273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DBC98-954A-474B-8D5D-9DA98168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33A-03CD-4D0A-860C-FD5299EA7164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3B8673-99CD-4A41-841D-29EFAB7C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406EE-776F-4E2D-B4DA-7438F233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FA34-D079-4333-83DF-DCD6014F8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7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035FE-F346-4EE8-BA20-88A04167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BAFE0-6CCB-4847-9186-A9B2F82A9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B27CD7-0FB0-4341-BAE5-7EB93B104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DE91FB-0776-4DC9-84EA-420B62573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4BEB6A-3352-46B5-BFF5-9584A16D3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A10D61-1C77-472F-ACDE-2A7C9E7E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33A-03CD-4D0A-860C-FD5299EA7164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4F88E2-AE80-4CE3-9B75-1A9BCC9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A67341-D5A5-4F0B-8E58-862593BD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FA34-D079-4333-83DF-DCD6014F8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9D37F-791A-4024-8F04-EAC39216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EE7674-8EF7-441B-9D0D-8DC172C47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33A-03CD-4D0A-860C-FD5299EA7164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337E53-C273-4717-BF02-EED41360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04410F-1CC2-4928-A09D-3AEF8A64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FA34-D079-4333-83DF-DCD6014F8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8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0ECEB1-DA84-4485-8C10-119E2EB5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33A-03CD-4D0A-860C-FD5299EA7164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4062E5-25DE-4695-930B-C2362A593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88ADEC-DDC6-4163-8F44-E646B6E5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FA34-D079-4333-83DF-DCD6014F8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8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978B8-9E89-4C45-9F70-AA2BF7387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24B8D-C6FA-4EFE-8363-ED17430B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6608AE-A0CA-4A95-8531-57F2E81B8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7C2E7-0707-4C21-B5C7-F9D31EAC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33A-03CD-4D0A-860C-FD5299EA7164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89476-A2FF-4E59-9CBE-22BDDAD9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49C5B-F231-46F7-B1F9-F7F1A9E1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FA34-D079-4333-83DF-DCD6014F8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57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24F3F-C8D2-4F81-A0B2-3613F084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FAFECA-44A3-4DC1-829E-845018347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7C598-BF80-4670-A3E9-C87AFC0AB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FC572D-67B9-4878-983F-2D4E65ED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633A-03CD-4D0A-860C-FD5299EA7164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66CB4-97D1-40B9-B17A-D34789E2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50024-29A6-42DD-8610-A5625F3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FA34-D079-4333-83DF-DCD6014F8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8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C20715-7884-4B59-9798-23610394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EBE2D4-3E88-42CA-8D65-308E6EEAB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23A6E-1A88-433F-9C75-00907FB236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633A-03CD-4D0A-860C-FD5299EA7164}" type="datetimeFigureOut">
              <a:rPr lang="zh-CN" altLang="en-US" smtClean="0"/>
              <a:t>2021/12/30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E0A721-8D76-4EB9-B86A-B831935AB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7F334-0A29-40DA-843A-BA180A744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2FA34-D079-4333-83DF-DCD6014F8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83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8004" y="64746"/>
            <a:ext cx="10972800" cy="685805"/>
          </a:xfrm>
        </p:spPr>
        <p:txBody>
          <a:bodyPr>
            <a:normAutofit/>
          </a:bodyPr>
          <a:lstStyle/>
          <a:p>
            <a:r>
              <a:rPr lang="zh-CN" altLang="en-US" dirty="0"/>
              <a:t>中序遍历的非递归算法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二叉树的遍历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4190685" y="1529152"/>
            <a:ext cx="2066036" cy="4282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初始化栈</a:t>
            </a:r>
            <a:r>
              <a:rPr lang="en-US" altLang="zh-CN" dirty="0">
                <a:latin typeface="+mj-ea"/>
                <a:ea typeface="+mj-ea"/>
              </a:rPr>
              <a:t>S</a:t>
            </a: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auto">
          <a:xfrm>
            <a:off x="3974913" y="4445414"/>
            <a:ext cx="2497581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p==NULL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4190685" y="2275646"/>
            <a:ext cx="2066036" cy="4282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初始化指针</a:t>
            </a:r>
            <a:r>
              <a:rPr lang="en-US" altLang="zh-CN" dirty="0">
                <a:latin typeface="+mj-ea"/>
                <a:ea typeface="+mj-ea"/>
              </a:rPr>
              <a:t>p=T</a:t>
            </a: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4058304" y="5475303"/>
            <a:ext cx="2330799" cy="5951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</a:t>
            </a:r>
            <a:r>
              <a:rPr lang="zh-CN" altLang="en-US" dirty="0">
                <a:latin typeface="+mj-ea"/>
                <a:ea typeface="+mj-ea"/>
              </a:rPr>
              <a:t>入栈</a:t>
            </a:r>
          </a:p>
          <a:p>
            <a:pPr algn="ctr"/>
            <a:r>
              <a:rPr lang="en-US" altLang="zh-CN" dirty="0">
                <a:latin typeface="+mj-ea"/>
                <a:ea typeface="+mj-ea"/>
              </a:rPr>
              <a:t>p=p-&gt;</a:t>
            </a:r>
            <a:r>
              <a:rPr lang="en-US" altLang="zh-CN" dirty="0" err="1">
                <a:latin typeface="+mj-ea"/>
                <a:ea typeface="+mj-ea"/>
              </a:rPr>
              <a:t>Lchild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7347269" y="5618923"/>
            <a:ext cx="2347834" cy="908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栈顶元出栈：</a:t>
            </a:r>
            <a:r>
              <a:rPr lang="en-US" altLang="en-US" dirty="0">
                <a:latin typeface="+mj-ea"/>
                <a:ea typeface="+mj-ea"/>
              </a:rPr>
              <a:t>→</a:t>
            </a:r>
            <a:r>
              <a:rPr lang="en-US" altLang="zh-CN" dirty="0">
                <a:latin typeface="+mj-ea"/>
                <a:ea typeface="+mj-ea"/>
              </a:rPr>
              <a:t>p</a:t>
            </a:r>
          </a:p>
          <a:p>
            <a:pPr algn="ctr"/>
            <a:r>
              <a:rPr lang="zh-CN" altLang="en-US" dirty="0">
                <a:latin typeface="+mj-ea"/>
                <a:ea typeface="+mj-ea"/>
              </a:rPr>
              <a:t>打印</a:t>
            </a:r>
            <a:r>
              <a:rPr lang="en-US" altLang="zh-CN" dirty="0">
                <a:latin typeface="+mj-ea"/>
                <a:ea typeface="+mj-ea"/>
              </a:rPr>
              <a:t>p-&gt;data</a:t>
            </a:r>
          </a:p>
          <a:p>
            <a:pPr algn="ctr"/>
            <a:r>
              <a:rPr lang="en-US" altLang="zh-CN" dirty="0">
                <a:latin typeface="+mj-ea"/>
                <a:ea typeface="+mj-ea"/>
              </a:rPr>
              <a:t>p=p-&gt;</a:t>
            </a:r>
            <a:r>
              <a:rPr lang="en-US" altLang="zh-CN" dirty="0" err="1">
                <a:latin typeface="+mj-ea"/>
                <a:ea typeface="+mj-ea"/>
              </a:rPr>
              <a:t>Rchild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31" name="Text Box 57"/>
          <p:cNvSpPr txBox="1">
            <a:spLocks noChangeArrowheads="1"/>
          </p:cNvSpPr>
          <p:nvPr/>
        </p:nvSpPr>
        <p:spPr bwMode="auto">
          <a:xfrm>
            <a:off x="8124987" y="5264271"/>
            <a:ext cx="333564" cy="36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</a:t>
            </a:r>
          </a:p>
        </p:txBody>
      </p:sp>
      <p:sp>
        <p:nvSpPr>
          <p:cNvPr id="32" name="Text Box 58"/>
          <p:cNvSpPr txBox="1">
            <a:spLocks noChangeArrowheads="1"/>
          </p:cNvSpPr>
          <p:nvPr/>
        </p:nvSpPr>
        <p:spPr bwMode="auto">
          <a:xfrm>
            <a:off x="5251203" y="5132807"/>
            <a:ext cx="333564" cy="36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</a:t>
            </a:r>
          </a:p>
        </p:txBody>
      </p:sp>
      <p:sp>
        <p:nvSpPr>
          <p:cNvPr id="34" name="Text Box 60"/>
          <p:cNvSpPr txBox="1">
            <a:spLocks noChangeArrowheads="1"/>
          </p:cNvSpPr>
          <p:nvPr/>
        </p:nvSpPr>
        <p:spPr bwMode="auto">
          <a:xfrm>
            <a:off x="6419987" y="4462023"/>
            <a:ext cx="333564" cy="36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Y</a:t>
            </a:r>
          </a:p>
        </p:txBody>
      </p:sp>
      <p:sp>
        <p:nvSpPr>
          <p:cNvPr id="41" name="Text Box 67"/>
          <p:cNvSpPr txBox="1">
            <a:spLocks noChangeArrowheads="1"/>
          </p:cNvSpPr>
          <p:nvPr/>
        </p:nvSpPr>
        <p:spPr bwMode="auto">
          <a:xfrm>
            <a:off x="8644914" y="4474683"/>
            <a:ext cx="333564" cy="36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Y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457389" y="733614"/>
            <a:ext cx="1532629" cy="3889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开始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7272479" y="3546315"/>
            <a:ext cx="1532629" cy="3889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结束</a:t>
            </a:r>
          </a:p>
        </p:txBody>
      </p:sp>
      <p:cxnSp>
        <p:nvCxnSpPr>
          <p:cNvPr id="45" name="直接箭头连接符 44"/>
          <p:cNvCxnSpPr>
            <a:stCxn id="2" idx="2"/>
            <a:endCxn id="9" idx="0"/>
          </p:cNvCxnSpPr>
          <p:nvPr/>
        </p:nvCxnSpPr>
        <p:spPr>
          <a:xfrm flipH="1">
            <a:off x="5223703" y="1122603"/>
            <a:ext cx="1" cy="406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" idx="2"/>
            <a:endCxn id="11" idx="0"/>
          </p:cNvCxnSpPr>
          <p:nvPr/>
        </p:nvCxnSpPr>
        <p:spPr>
          <a:xfrm>
            <a:off x="5223703" y="1957441"/>
            <a:ext cx="0" cy="31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2"/>
            <a:endCxn id="124" idx="0"/>
          </p:cNvCxnSpPr>
          <p:nvPr/>
        </p:nvCxnSpPr>
        <p:spPr>
          <a:xfrm flipH="1">
            <a:off x="5223400" y="2703935"/>
            <a:ext cx="303" cy="295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10" idx="3"/>
            <a:endCxn id="93" idx="0"/>
          </p:cNvCxnSpPr>
          <p:nvPr/>
        </p:nvCxnSpPr>
        <p:spPr>
          <a:xfrm flipV="1">
            <a:off x="6472494" y="4455065"/>
            <a:ext cx="2048692" cy="383210"/>
          </a:xfrm>
          <a:prstGeom prst="bentConnector4">
            <a:avLst>
              <a:gd name="adj1" fmla="val 12299"/>
              <a:gd name="adj2" fmla="val 1621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0" idx="2"/>
            <a:endCxn id="12" idx="0"/>
          </p:cNvCxnSpPr>
          <p:nvPr/>
        </p:nvCxnSpPr>
        <p:spPr>
          <a:xfrm>
            <a:off x="5223704" y="5231136"/>
            <a:ext cx="0" cy="244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/>
          <p:cNvCxnSpPr>
            <a:stCxn id="124" idx="3"/>
            <a:endCxn id="44" idx="0"/>
          </p:cNvCxnSpPr>
          <p:nvPr/>
        </p:nvCxnSpPr>
        <p:spPr>
          <a:xfrm>
            <a:off x="6472190" y="3391899"/>
            <a:ext cx="1566604" cy="1544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93" idx="2"/>
            <a:endCxn id="13" idx="0"/>
          </p:cNvCxnSpPr>
          <p:nvPr/>
        </p:nvCxnSpPr>
        <p:spPr>
          <a:xfrm>
            <a:off x="8521186" y="5240787"/>
            <a:ext cx="0" cy="378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AutoShape 40"/>
          <p:cNvSpPr>
            <a:spLocks noChangeArrowheads="1"/>
          </p:cNvSpPr>
          <p:nvPr/>
        </p:nvSpPr>
        <p:spPr bwMode="auto">
          <a:xfrm>
            <a:off x="7487433" y="4455065"/>
            <a:ext cx="2067506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栈空？</a:t>
            </a:r>
          </a:p>
        </p:txBody>
      </p:sp>
      <p:cxnSp>
        <p:nvCxnSpPr>
          <p:cNvPr id="105" name="肘形连接符 104"/>
          <p:cNvCxnSpPr>
            <a:stCxn id="12" idx="2"/>
            <a:endCxn id="10" idx="0"/>
          </p:cNvCxnSpPr>
          <p:nvPr/>
        </p:nvCxnSpPr>
        <p:spPr>
          <a:xfrm rot="5400000" flipH="1">
            <a:off x="4411197" y="5257921"/>
            <a:ext cx="1625013" cy="12700"/>
          </a:xfrm>
          <a:prstGeom prst="bentConnector5">
            <a:avLst>
              <a:gd name="adj1" fmla="val -14068"/>
              <a:gd name="adj2" fmla="val 11632992"/>
              <a:gd name="adj3" fmla="val 1066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13" idx="2"/>
          </p:cNvCxnSpPr>
          <p:nvPr/>
        </p:nvCxnSpPr>
        <p:spPr>
          <a:xfrm rot="5400000" flipH="1">
            <a:off x="5249505" y="3255992"/>
            <a:ext cx="3245576" cy="3297787"/>
          </a:xfrm>
          <a:prstGeom prst="bentConnector4">
            <a:avLst>
              <a:gd name="adj1" fmla="val -7043"/>
              <a:gd name="adj2" fmla="val 1566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AutoShape 36"/>
          <p:cNvSpPr>
            <a:spLocks noChangeArrowheads="1"/>
          </p:cNvSpPr>
          <p:nvPr/>
        </p:nvSpPr>
        <p:spPr bwMode="auto">
          <a:xfrm>
            <a:off x="3974609" y="2999038"/>
            <a:ext cx="2497581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</a:t>
            </a:r>
            <a:r>
              <a:rPr lang="zh-CN" altLang="en-US" dirty="0">
                <a:latin typeface="+mj-ea"/>
                <a:ea typeface="+mj-ea"/>
              </a:rPr>
              <a:t>为空</a:t>
            </a:r>
            <a:r>
              <a:rPr lang="en-US" altLang="zh-CN" dirty="0">
                <a:latin typeface="+mj-ea"/>
                <a:ea typeface="+mj-ea"/>
              </a:rPr>
              <a:t>&amp;</a:t>
            </a:r>
            <a:r>
              <a:rPr lang="zh-CN" altLang="en-US" dirty="0">
                <a:latin typeface="+mj-ea"/>
                <a:ea typeface="+mj-ea"/>
              </a:rPr>
              <a:t>栈空</a:t>
            </a:r>
            <a:endParaRPr lang="en-US" altLang="zh-CN" dirty="0">
              <a:latin typeface="+mj-ea"/>
              <a:ea typeface="+mj-ea"/>
            </a:endParaRPr>
          </a:p>
        </p:txBody>
      </p:sp>
      <p:cxnSp>
        <p:nvCxnSpPr>
          <p:cNvPr id="126" name="直接箭头连接符 125"/>
          <p:cNvCxnSpPr>
            <a:stCxn id="124" idx="2"/>
            <a:endCxn id="10" idx="0"/>
          </p:cNvCxnSpPr>
          <p:nvPr/>
        </p:nvCxnSpPr>
        <p:spPr>
          <a:xfrm>
            <a:off x="5223400" y="3784760"/>
            <a:ext cx="304" cy="660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 Box 58"/>
          <p:cNvSpPr txBox="1">
            <a:spLocks noChangeArrowheads="1"/>
          </p:cNvSpPr>
          <p:nvPr/>
        </p:nvSpPr>
        <p:spPr bwMode="auto">
          <a:xfrm>
            <a:off x="5252036" y="3926100"/>
            <a:ext cx="333564" cy="36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</a:t>
            </a:r>
          </a:p>
        </p:txBody>
      </p:sp>
      <p:sp>
        <p:nvSpPr>
          <p:cNvPr id="148" name="Text Box 60"/>
          <p:cNvSpPr txBox="1">
            <a:spLocks noChangeArrowheads="1"/>
          </p:cNvSpPr>
          <p:nvPr/>
        </p:nvSpPr>
        <p:spPr bwMode="auto">
          <a:xfrm>
            <a:off x="7134635" y="2663921"/>
            <a:ext cx="333564" cy="36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Y</a:t>
            </a:r>
          </a:p>
        </p:txBody>
      </p:sp>
      <p:cxnSp>
        <p:nvCxnSpPr>
          <p:cNvPr id="150" name="肘形连接符 149"/>
          <p:cNvCxnSpPr>
            <a:stCxn id="93" idx="1"/>
          </p:cNvCxnSpPr>
          <p:nvPr/>
        </p:nvCxnSpPr>
        <p:spPr>
          <a:xfrm rot="10800000" flipV="1">
            <a:off x="6872293" y="4847926"/>
            <a:ext cx="615140" cy="1903824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 Box 60"/>
          <p:cNvSpPr txBox="1">
            <a:spLocks noChangeArrowheads="1"/>
          </p:cNvSpPr>
          <p:nvPr/>
        </p:nvSpPr>
        <p:spPr bwMode="auto">
          <a:xfrm>
            <a:off x="7092961" y="4491983"/>
            <a:ext cx="333564" cy="36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1304C5-D89F-48D5-B5BF-E9804838CF78}"/>
              </a:ext>
            </a:extLst>
          </p:cNvPr>
          <p:cNvSpPr txBox="1"/>
          <p:nvPr/>
        </p:nvSpPr>
        <p:spPr>
          <a:xfrm>
            <a:off x="9477211" y="3101834"/>
            <a:ext cx="1938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这个栈为空的判断可以不需要，因为如果：栈为空且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为空指针，就不会进入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这个循环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37388C-14DF-4075-AE87-D1969DDC0B20}"/>
              </a:ext>
            </a:extLst>
          </p:cNvPr>
          <p:cNvCxnSpPr>
            <a:cxnSpLocks/>
            <a:endCxn id="124" idx="2"/>
          </p:cNvCxnSpPr>
          <p:nvPr/>
        </p:nvCxnSpPr>
        <p:spPr>
          <a:xfrm flipH="1" flipV="1">
            <a:off x="5223400" y="3784760"/>
            <a:ext cx="4331540" cy="860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66ADE4-A4F2-4AB2-9E7B-3837D7C467C6}"/>
              </a:ext>
            </a:extLst>
          </p:cNvPr>
          <p:cNvCxnSpPr>
            <a:endCxn id="5" idx="1"/>
          </p:cNvCxnSpPr>
          <p:nvPr/>
        </p:nvCxnSpPr>
        <p:spPr>
          <a:xfrm flipV="1">
            <a:off x="8811696" y="3978997"/>
            <a:ext cx="665515" cy="69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6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1" grpId="0"/>
      <p:bldP spid="32" grpId="0"/>
      <p:bldP spid="34" grpId="0"/>
      <p:bldP spid="41" grpId="0"/>
      <p:bldP spid="2" grpId="0" animBg="1"/>
      <p:bldP spid="44" grpId="0" animBg="1"/>
      <p:bldP spid="93" grpId="0" animBg="1"/>
      <p:bldP spid="124" grpId="0" animBg="1"/>
      <p:bldP spid="138" grpId="0"/>
      <p:bldP spid="148" grpId="0"/>
      <p:bldP spid="1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489027"/>
            <a:ext cx="10972800" cy="685805"/>
          </a:xfrm>
        </p:spPr>
        <p:txBody>
          <a:bodyPr>
            <a:normAutofit/>
          </a:bodyPr>
          <a:lstStyle/>
          <a:p>
            <a:r>
              <a:rPr lang="zh-CN" altLang="en-US" dirty="0"/>
              <a:t>中序遍历的非递归算法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二叉树的遍历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4190685" y="1960742"/>
            <a:ext cx="2066036" cy="4282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初始化栈</a:t>
            </a:r>
            <a:r>
              <a:rPr lang="en-US" altLang="zh-CN" dirty="0">
                <a:latin typeface="+mj-ea"/>
                <a:ea typeface="+mj-ea"/>
              </a:rPr>
              <a:t>S</a:t>
            </a: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auto">
          <a:xfrm>
            <a:off x="3974913" y="4584394"/>
            <a:ext cx="2497581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p==NULL?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4190685" y="2707236"/>
            <a:ext cx="2066036" cy="4282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初始化指针</a:t>
            </a:r>
            <a:r>
              <a:rPr lang="en-US" altLang="zh-CN" dirty="0">
                <a:latin typeface="+mj-ea"/>
                <a:ea typeface="+mj-ea"/>
              </a:rPr>
              <a:t>p=T</a:t>
            </a: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7294875" y="4692206"/>
            <a:ext cx="2330799" cy="5951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</a:t>
            </a:r>
            <a:r>
              <a:rPr lang="zh-CN" altLang="en-US" dirty="0">
                <a:latin typeface="+mj-ea"/>
                <a:ea typeface="+mj-ea"/>
              </a:rPr>
              <a:t>入栈</a:t>
            </a:r>
          </a:p>
          <a:p>
            <a:pPr algn="ctr"/>
            <a:r>
              <a:rPr lang="en-US" altLang="zh-CN" dirty="0">
                <a:latin typeface="+mj-ea"/>
                <a:ea typeface="+mj-ea"/>
              </a:rPr>
              <a:t>p=p-&gt;</a:t>
            </a:r>
            <a:r>
              <a:rPr lang="en-US" altLang="zh-CN" dirty="0" err="1">
                <a:latin typeface="+mj-ea"/>
                <a:ea typeface="+mj-ea"/>
              </a:rPr>
              <a:t>Lchild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4056616" y="5738160"/>
            <a:ext cx="2347834" cy="908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栈顶元出栈：</a:t>
            </a:r>
            <a:r>
              <a:rPr lang="en-US" altLang="en-US" dirty="0">
                <a:latin typeface="+mj-ea"/>
                <a:ea typeface="+mj-ea"/>
              </a:rPr>
              <a:t>→</a:t>
            </a:r>
            <a:r>
              <a:rPr lang="en-US" altLang="zh-CN" dirty="0">
                <a:latin typeface="+mj-ea"/>
                <a:ea typeface="+mj-ea"/>
              </a:rPr>
              <a:t>p</a:t>
            </a:r>
          </a:p>
          <a:p>
            <a:pPr algn="ctr"/>
            <a:r>
              <a:rPr lang="zh-CN" altLang="en-US" dirty="0">
                <a:latin typeface="+mj-ea"/>
                <a:ea typeface="+mj-ea"/>
              </a:rPr>
              <a:t>打印</a:t>
            </a:r>
            <a:r>
              <a:rPr lang="en-US" altLang="zh-CN" dirty="0">
                <a:latin typeface="+mj-ea"/>
                <a:ea typeface="+mj-ea"/>
              </a:rPr>
              <a:t>p-&gt;data</a:t>
            </a:r>
          </a:p>
          <a:p>
            <a:pPr algn="ctr"/>
            <a:r>
              <a:rPr lang="en-US" altLang="zh-CN" dirty="0">
                <a:latin typeface="+mj-ea"/>
                <a:ea typeface="+mj-ea"/>
              </a:rPr>
              <a:t>p=p-&gt;</a:t>
            </a:r>
            <a:r>
              <a:rPr lang="en-US" altLang="zh-CN" dirty="0" err="1">
                <a:latin typeface="+mj-ea"/>
                <a:ea typeface="+mj-ea"/>
              </a:rPr>
              <a:t>Rchild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457389" y="1165204"/>
            <a:ext cx="1532629" cy="3889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开始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7558570" y="3628994"/>
            <a:ext cx="1532629" cy="3889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结束</a:t>
            </a:r>
          </a:p>
        </p:txBody>
      </p:sp>
      <p:cxnSp>
        <p:nvCxnSpPr>
          <p:cNvPr id="45" name="直接箭头连接符 44"/>
          <p:cNvCxnSpPr>
            <a:stCxn id="2" idx="2"/>
            <a:endCxn id="9" idx="0"/>
          </p:cNvCxnSpPr>
          <p:nvPr/>
        </p:nvCxnSpPr>
        <p:spPr>
          <a:xfrm flipH="1">
            <a:off x="5223703" y="1554193"/>
            <a:ext cx="1" cy="406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" idx="2"/>
            <a:endCxn id="11" idx="0"/>
          </p:cNvCxnSpPr>
          <p:nvPr/>
        </p:nvCxnSpPr>
        <p:spPr>
          <a:xfrm>
            <a:off x="5223703" y="2389031"/>
            <a:ext cx="0" cy="31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1" idx="2"/>
            <a:endCxn id="124" idx="0"/>
          </p:cNvCxnSpPr>
          <p:nvPr/>
        </p:nvCxnSpPr>
        <p:spPr>
          <a:xfrm flipH="1">
            <a:off x="5223400" y="3135525"/>
            <a:ext cx="303" cy="295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10" idx="3"/>
            <a:endCxn id="12" idx="1"/>
          </p:cNvCxnSpPr>
          <p:nvPr/>
        </p:nvCxnSpPr>
        <p:spPr>
          <a:xfrm>
            <a:off x="6472494" y="4977255"/>
            <a:ext cx="822381" cy="12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cxnSpLocks/>
            <a:stCxn id="10" idx="2"/>
            <a:endCxn id="13" idx="0"/>
          </p:cNvCxnSpPr>
          <p:nvPr/>
        </p:nvCxnSpPr>
        <p:spPr>
          <a:xfrm>
            <a:off x="5223704" y="5370116"/>
            <a:ext cx="6829" cy="368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cxnSpLocks/>
            <a:stCxn id="13" idx="1"/>
            <a:endCxn id="124" idx="1"/>
          </p:cNvCxnSpPr>
          <p:nvPr/>
        </p:nvCxnSpPr>
        <p:spPr>
          <a:xfrm rot="10800000">
            <a:off x="3974610" y="3823489"/>
            <a:ext cx="82007" cy="2369046"/>
          </a:xfrm>
          <a:prstGeom prst="bentConnector3">
            <a:avLst>
              <a:gd name="adj1" fmla="val 3787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AutoShape 36"/>
          <p:cNvSpPr>
            <a:spLocks noChangeArrowheads="1"/>
          </p:cNvSpPr>
          <p:nvPr/>
        </p:nvSpPr>
        <p:spPr bwMode="auto">
          <a:xfrm>
            <a:off x="3974609" y="3430628"/>
            <a:ext cx="2497581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</a:t>
            </a:r>
            <a:r>
              <a:rPr lang="zh-CN" altLang="en-US" dirty="0">
                <a:latin typeface="+mj-ea"/>
                <a:ea typeface="+mj-ea"/>
              </a:rPr>
              <a:t>为空</a:t>
            </a:r>
            <a:r>
              <a:rPr lang="en-US" altLang="zh-CN" dirty="0">
                <a:latin typeface="+mj-ea"/>
                <a:ea typeface="+mj-ea"/>
              </a:rPr>
              <a:t>&amp;</a:t>
            </a:r>
            <a:r>
              <a:rPr lang="zh-CN" altLang="en-US" dirty="0">
                <a:latin typeface="+mj-ea"/>
                <a:ea typeface="+mj-ea"/>
              </a:rPr>
              <a:t>栈空</a:t>
            </a:r>
            <a:endParaRPr lang="en-US" altLang="zh-CN" dirty="0">
              <a:latin typeface="+mj-ea"/>
              <a:ea typeface="+mj-ea"/>
            </a:endParaRPr>
          </a:p>
        </p:txBody>
      </p:sp>
      <p:cxnSp>
        <p:nvCxnSpPr>
          <p:cNvPr id="126" name="直接箭头连接符 125"/>
          <p:cNvCxnSpPr>
            <a:stCxn id="124" idx="2"/>
            <a:endCxn id="10" idx="0"/>
          </p:cNvCxnSpPr>
          <p:nvPr/>
        </p:nvCxnSpPr>
        <p:spPr>
          <a:xfrm>
            <a:off x="5223400" y="4216350"/>
            <a:ext cx="304" cy="368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 Box 58"/>
          <p:cNvSpPr txBox="1">
            <a:spLocks noChangeArrowheads="1"/>
          </p:cNvSpPr>
          <p:nvPr/>
        </p:nvSpPr>
        <p:spPr bwMode="auto">
          <a:xfrm>
            <a:off x="4783902" y="4206305"/>
            <a:ext cx="333564" cy="36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</a:t>
            </a:r>
          </a:p>
        </p:txBody>
      </p:sp>
      <p:sp>
        <p:nvSpPr>
          <p:cNvPr id="148" name="Text Box 60"/>
          <p:cNvSpPr txBox="1">
            <a:spLocks noChangeArrowheads="1"/>
          </p:cNvSpPr>
          <p:nvPr/>
        </p:nvSpPr>
        <p:spPr bwMode="auto">
          <a:xfrm>
            <a:off x="6799985" y="3501300"/>
            <a:ext cx="333564" cy="36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Y</a:t>
            </a: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AB3C102B-5090-4A0B-B3A9-99DF9EF48ECB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6722156" y="2954087"/>
            <a:ext cx="281362" cy="31948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2218306-AA2D-4D15-AEE3-1B527AC96D2F}"/>
              </a:ext>
            </a:extLst>
          </p:cNvPr>
          <p:cNvCxnSpPr>
            <a:stCxn id="124" idx="3"/>
            <a:endCxn id="44" idx="1"/>
          </p:cNvCxnSpPr>
          <p:nvPr/>
        </p:nvCxnSpPr>
        <p:spPr>
          <a:xfrm>
            <a:off x="6472190" y="3823489"/>
            <a:ext cx="1086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 Box 58">
            <a:extLst>
              <a:ext uri="{FF2B5EF4-FFF2-40B4-BE49-F238E27FC236}">
                <a16:creationId xmlns:a16="http://schemas.microsoft.com/office/drawing/2014/main" id="{132C33A3-ECFF-4971-80CF-04ECC9DC4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302" y="4606209"/>
            <a:ext cx="333564" cy="36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</a:t>
            </a:r>
          </a:p>
        </p:txBody>
      </p:sp>
      <p:sp>
        <p:nvSpPr>
          <p:cNvPr id="74" name="Text Box 58">
            <a:extLst>
              <a:ext uri="{FF2B5EF4-FFF2-40B4-BE49-F238E27FC236}">
                <a16:creationId xmlns:a16="http://schemas.microsoft.com/office/drawing/2014/main" id="{8CD27617-E998-4308-82EA-1363C3387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902" y="5391321"/>
            <a:ext cx="333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4840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44" grpId="0" animBg="1"/>
      <p:bldP spid="124" grpId="0" animBg="1"/>
      <p:bldP spid="138" grpId="0"/>
      <p:bldP spid="148" grpId="0"/>
      <p:bldP spid="72" grpId="0"/>
      <p:bldP spid="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6539" y="102523"/>
            <a:ext cx="10972800" cy="685805"/>
          </a:xfrm>
        </p:spPr>
        <p:txBody>
          <a:bodyPr>
            <a:normAutofit/>
          </a:bodyPr>
          <a:lstStyle/>
          <a:p>
            <a:r>
              <a:rPr lang="zh-CN" altLang="en-US" dirty="0"/>
              <a:t>层序遍历算法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二叉树的遍历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4190685" y="1490208"/>
            <a:ext cx="2066036" cy="5619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初始化队列</a:t>
            </a:r>
            <a:r>
              <a:rPr lang="en-US" altLang="zh-CN" dirty="0">
                <a:latin typeface="+mj-ea"/>
                <a:ea typeface="+mj-ea"/>
              </a:rPr>
              <a:t>q</a:t>
            </a:r>
          </a:p>
          <a:p>
            <a:pPr algn="ctr"/>
            <a:r>
              <a:rPr lang="zh-CN" altLang="en-US" dirty="0">
                <a:latin typeface="+mj-ea"/>
              </a:rPr>
              <a:t>初始化指针</a:t>
            </a:r>
            <a:r>
              <a:rPr lang="en-US" altLang="zh-CN" dirty="0">
                <a:latin typeface="+mj-ea"/>
              </a:rPr>
              <a:t>p=T</a:t>
            </a:r>
          </a:p>
        </p:txBody>
      </p:sp>
      <p:sp>
        <p:nvSpPr>
          <p:cNvPr id="10" name="AutoShape 36"/>
          <p:cNvSpPr>
            <a:spLocks noChangeArrowheads="1"/>
          </p:cNvSpPr>
          <p:nvPr/>
        </p:nvSpPr>
        <p:spPr bwMode="auto">
          <a:xfrm>
            <a:off x="3972858" y="5354005"/>
            <a:ext cx="2497581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m</a:t>
            </a:r>
            <a:r>
              <a:rPr lang="zh-CN" altLang="en-US" dirty="0">
                <a:latin typeface="+mj-ea"/>
                <a:ea typeface="+mj-ea"/>
              </a:rPr>
              <a:t>右孩子为空</a:t>
            </a:r>
            <a:r>
              <a:rPr lang="en-US" altLang="zh-CN" dirty="0">
                <a:latin typeface="+mj-ea"/>
                <a:ea typeface="+mj-ea"/>
              </a:rPr>
              <a:t>?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4190685" y="2453807"/>
            <a:ext cx="2066036" cy="3996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若</a:t>
            </a:r>
            <a:r>
              <a:rPr lang="en-US" altLang="zh-CN" dirty="0">
                <a:latin typeface="+mj-ea"/>
                <a:ea typeface="+mj-ea"/>
              </a:rPr>
              <a:t>p</a:t>
            </a:r>
            <a:r>
              <a:rPr lang="zh-CN" altLang="en-US" dirty="0">
                <a:latin typeface="+mj-ea"/>
                <a:ea typeface="+mj-ea"/>
              </a:rPr>
              <a:t>非空，入队列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7191179" y="5449304"/>
            <a:ext cx="2330799" cy="5951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p=m-&gt;</a:t>
            </a:r>
            <a:r>
              <a:rPr lang="en-US" altLang="zh-CN" dirty="0" err="1">
                <a:latin typeface="+mj-ea"/>
                <a:ea typeface="+mj-ea"/>
              </a:rPr>
              <a:t>Rchild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4047189" y="3209656"/>
            <a:ext cx="2347834" cy="5058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m=q-&gt;top;</a:t>
            </a:r>
          </a:p>
          <a:p>
            <a:pPr algn="ctr"/>
            <a:r>
              <a:rPr lang="en-US" altLang="zh-CN" dirty="0">
                <a:latin typeface="+mj-ea"/>
                <a:ea typeface="+mj-ea"/>
              </a:rPr>
              <a:t>q-&gt;pop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457389" y="656156"/>
            <a:ext cx="1532629" cy="3889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开始</a:t>
            </a:r>
          </a:p>
        </p:txBody>
      </p:sp>
      <p:cxnSp>
        <p:nvCxnSpPr>
          <p:cNvPr id="45" name="直接箭头连接符 44"/>
          <p:cNvCxnSpPr>
            <a:cxnSpLocks/>
            <a:stCxn id="2" idx="2"/>
            <a:endCxn id="9" idx="0"/>
          </p:cNvCxnSpPr>
          <p:nvPr/>
        </p:nvCxnSpPr>
        <p:spPr>
          <a:xfrm flipH="1">
            <a:off x="5223703" y="1045145"/>
            <a:ext cx="1" cy="445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  <a:stCxn id="11" idx="2"/>
            <a:endCxn id="13" idx="0"/>
          </p:cNvCxnSpPr>
          <p:nvPr/>
        </p:nvCxnSpPr>
        <p:spPr>
          <a:xfrm flipH="1">
            <a:off x="5221106" y="2853463"/>
            <a:ext cx="2597" cy="356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cxnSpLocks/>
            <a:stCxn id="10" idx="3"/>
            <a:endCxn id="12" idx="1"/>
          </p:cNvCxnSpPr>
          <p:nvPr/>
        </p:nvCxnSpPr>
        <p:spPr>
          <a:xfrm>
            <a:off x="6470439" y="5746866"/>
            <a:ext cx="720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AutoShape 36"/>
          <p:cNvSpPr>
            <a:spLocks noChangeArrowheads="1"/>
          </p:cNvSpPr>
          <p:nvPr/>
        </p:nvSpPr>
        <p:spPr bwMode="auto">
          <a:xfrm>
            <a:off x="3972315" y="4160536"/>
            <a:ext cx="2497581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m</a:t>
            </a:r>
            <a:r>
              <a:rPr lang="zh-CN" altLang="en-US" dirty="0">
                <a:latin typeface="+mj-ea"/>
                <a:ea typeface="+mj-ea"/>
              </a:rPr>
              <a:t>左孩子为空</a:t>
            </a:r>
            <a:r>
              <a:rPr lang="en-US" altLang="zh-CN" dirty="0">
                <a:latin typeface="+mj-ea"/>
                <a:ea typeface="+mj-ea"/>
              </a:rPr>
              <a:t>?</a:t>
            </a:r>
          </a:p>
        </p:txBody>
      </p:sp>
      <p:sp>
        <p:nvSpPr>
          <p:cNvPr id="72" name="Text Box 58">
            <a:extLst>
              <a:ext uri="{FF2B5EF4-FFF2-40B4-BE49-F238E27FC236}">
                <a16:creationId xmlns:a16="http://schemas.microsoft.com/office/drawing/2014/main" id="{132C33A3-ECFF-4971-80CF-04ECC9DC4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302" y="4606209"/>
            <a:ext cx="333564" cy="36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</a:t>
            </a:r>
          </a:p>
        </p:txBody>
      </p:sp>
      <p:sp>
        <p:nvSpPr>
          <p:cNvPr id="74" name="Text Box 58">
            <a:extLst>
              <a:ext uri="{FF2B5EF4-FFF2-40B4-BE49-F238E27FC236}">
                <a16:creationId xmlns:a16="http://schemas.microsoft.com/office/drawing/2014/main" id="{8CD27617-E998-4308-82EA-1363C3387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7914" y="4993165"/>
            <a:ext cx="333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Y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5BDCF85-54A6-415C-B3DC-173E4F96FA3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223703" y="2052176"/>
            <a:ext cx="0" cy="40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902A8BD-1FDB-4CF4-A864-EBB60823A869}"/>
              </a:ext>
            </a:extLst>
          </p:cNvPr>
          <p:cNvCxnSpPr>
            <a:stCxn id="13" idx="2"/>
            <a:endCxn id="124" idx="0"/>
          </p:cNvCxnSpPr>
          <p:nvPr/>
        </p:nvCxnSpPr>
        <p:spPr>
          <a:xfrm>
            <a:off x="5221106" y="3715473"/>
            <a:ext cx="0" cy="44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2FC6C3C-ADA8-44DF-9CB0-468D052A1D31}"/>
              </a:ext>
            </a:extLst>
          </p:cNvPr>
          <p:cNvCxnSpPr>
            <a:stCxn id="124" idx="2"/>
            <a:endCxn id="10" idx="0"/>
          </p:cNvCxnSpPr>
          <p:nvPr/>
        </p:nvCxnSpPr>
        <p:spPr>
          <a:xfrm>
            <a:off x="5221106" y="4946258"/>
            <a:ext cx="543" cy="407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38">
            <a:extLst>
              <a:ext uri="{FF2B5EF4-FFF2-40B4-BE49-F238E27FC236}">
                <a16:creationId xmlns:a16="http://schemas.microsoft.com/office/drawing/2014/main" id="{C5256A92-2113-4DC3-8ADD-13F76BA73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895" y="4255835"/>
            <a:ext cx="2330799" cy="5951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p=m-&gt;</a:t>
            </a:r>
            <a:r>
              <a:rPr lang="en-US" altLang="zh-CN" dirty="0" err="1">
                <a:latin typeface="+mj-ea"/>
                <a:ea typeface="+mj-ea"/>
              </a:rPr>
              <a:t>Lchild</a:t>
            </a:r>
            <a:endParaRPr lang="en-US" altLang="zh-CN" dirty="0">
              <a:latin typeface="+mj-ea"/>
              <a:ea typeface="+mj-ea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EF1596-AEF7-4E6D-8F98-AC860674D3C5}"/>
              </a:ext>
            </a:extLst>
          </p:cNvPr>
          <p:cNvCxnSpPr>
            <a:stCxn id="124" idx="3"/>
            <a:endCxn id="61" idx="1"/>
          </p:cNvCxnSpPr>
          <p:nvPr/>
        </p:nvCxnSpPr>
        <p:spPr>
          <a:xfrm>
            <a:off x="6469896" y="4553397"/>
            <a:ext cx="703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58">
            <a:extLst>
              <a:ext uri="{FF2B5EF4-FFF2-40B4-BE49-F238E27FC236}">
                <a16:creationId xmlns:a16="http://schemas.microsoft.com/office/drawing/2014/main" id="{9BAF4DF4-C076-48A3-AF03-EDF63E0B4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05" y="5680697"/>
            <a:ext cx="333564" cy="36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</a:t>
            </a:r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4EF80D20-6BB9-43DA-810C-5262D3870A29}"/>
              </a:ext>
            </a:extLst>
          </p:cNvPr>
          <p:cNvCxnSpPr>
            <a:stCxn id="61" idx="3"/>
            <a:endCxn id="11" idx="3"/>
          </p:cNvCxnSpPr>
          <p:nvPr/>
        </p:nvCxnSpPr>
        <p:spPr>
          <a:xfrm flipH="1" flipV="1">
            <a:off x="6256721" y="2653635"/>
            <a:ext cx="3247973" cy="1899762"/>
          </a:xfrm>
          <a:prstGeom prst="bentConnector3">
            <a:avLst>
              <a:gd name="adj1" fmla="val -70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792E564E-5E4E-4054-9F4C-2F4FE2F99AB9}"/>
              </a:ext>
            </a:extLst>
          </p:cNvPr>
          <p:cNvCxnSpPr>
            <a:stCxn id="12" idx="3"/>
          </p:cNvCxnSpPr>
          <p:nvPr/>
        </p:nvCxnSpPr>
        <p:spPr>
          <a:xfrm flipV="1">
            <a:off x="9521978" y="4553397"/>
            <a:ext cx="206484" cy="11934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48A0A90-E32F-462A-9A71-BE7AD491BD33}"/>
              </a:ext>
            </a:extLst>
          </p:cNvPr>
          <p:cNvCxnSpPr>
            <a:cxnSpLocks/>
            <a:stCxn id="10" idx="2"/>
            <a:endCxn id="75" idx="0"/>
          </p:cNvCxnSpPr>
          <p:nvPr/>
        </p:nvCxnSpPr>
        <p:spPr>
          <a:xfrm>
            <a:off x="5221649" y="6139727"/>
            <a:ext cx="3628" cy="22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圆角矩形 1">
            <a:extLst>
              <a:ext uri="{FF2B5EF4-FFF2-40B4-BE49-F238E27FC236}">
                <a16:creationId xmlns:a16="http://schemas.microsoft.com/office/drawing/2014/main" id="{CAD8DD2B-567A-4A16-B789-4D70F6E6CE49}"/>
              </a:ext>
            </a:extLst>
          </p:cNvPr>
          <p:cNvSpPr/>
          <p:nvPr/>
        </p:nvSpPr>
        <p:spPr>
          <a:xfrm>
            <a:off x="4458962" y="6366488"/>
            <a:ext cx="1532629" cy="3889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218387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124" grpId="0" animBg="1"/>
      <p:bldP spid="72" grpId="0"/>
      <p:bldP spid="74" grpId="0"/>
      <p:bldP spid="61" grpId="0" animBg="1"/>
      <p:bldP spid="63" grpId="0"/>
      <p:bldP spid="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489027"/>
            <a:ext cx="10972800" cy="685805"/>
          </a:xfrm>
        </p:spPr>
        <p:txBody>
          <a:bodyPr>
            <a:normAutofit/>
          </a:bodyPr>
          <a:lstStyle/>
          <a:p>
            <a:r>
              <a:rPr lang="en-US" altLang="zh-CN" dirty="0"/>
              <a:t>DFS</a:t>
            </a:r>
            <a:r>
              <a:rPr lang="zh-CN" altLang="en-US" dirty="0"/>
              <a:t>的非递归算法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二叉树的遍历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5630378" y="894233"/>
            <a:ext cx="2066036" cy="533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初始化栈</a:t>
            </a:r>
            <a:r>
              <a:rPr lang="en-US" altLang="zh-CN" dirty="0">
                <a:latin typeface="+mj-ea"/>
                <a:ea typeface="+mj-ea"/>
              </a:rPr>
              <a:t>S</a:t>
            </a:r>
            <a:r>
              <a:rPr lang="zh-CN" altLang="en-US" dirty="0">
                <a:latin typeface="+mj-ea"/>
              </a:rPr>
              <a:t>初始化指针</a:t>
            </a:r>
            <a:r>
              <a:rPr lang="en-US" altLang="zh-CN" dirty="0">
                <a:latin typeface="+mj-ea"/>
              </a:rPr>
              <a:t>p=T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897082" y="204295"/>
            <a:ext cx="1532629" cy="3889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开始</a:t>
            </a:r>
          </a:p>
        </p:txBody>
      </p:sp>
      <p:cxnSp>
        <p:nvCxnSpPr>
          <p:cNvPr id="45" name="直接箭头连接符 44"/>
          <p:cNvCxnSpPr>
            <a:cxnSpLocks/>
            <a:stCxn id="2" idx="2"/>
            <a:endCxn id="9" idx="0"/>
          </p:cNvCxnSpPr>
          <p:nvPr/>
        </p:nvCxnSpPr>
        <p:spPr>
          <a:xfrm flipH="1">
            <a:off x="6663396" y="593284"/>
            <a:ext cx="1" cy="300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  <a:stCxn id="9" idx="2"/>
            <a:endCxn id="25" idx="0"/>
          </p:cNvCxnSpPr>
          <p:nvPr/>
        </p:nvCxnSpPr>
        <p:spPr>
          <a:xfrm>
            <a:off x="6663396" y="1428123"/>
            <a:ext cx="6625" cy="172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utoShape 36">
            <a:extLst>
              <a:ext uri="{FF2B5EF4-FFF2-40B4-BE49-F238E27FC236}">
                <a16:creationId xmlns:a16="http://schemas.microsoft.com/office/drawing/2014/main" id="{F4BD9041-3DB5-4352-8096-94DA8D8F5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230" y="1600639"/>
            <a:ext cx="2497581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p==NULL?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FA2472-844A-44FD-8FB5-EE50BDC64F5D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>
            <a:off x="6670021" y="2386361"/>
            <a:ext cx="7876" cy="28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58">
            <a:extLst>
              <a:ext uri="{FF2B5EF4-FFF2-40B4-BE49-F238E27FC236}">
                <a16:creationId xmlns:a16="http://schemas.microsoft.com/office/drawing/2014/main" id="{4D80FC40-A57C-4A4C-9988-49B28F67A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303" y="5191304"/>
            <a:ext cx="333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Y</a:t>
            </a:r>
          </a:p>
        </p:txBody>
      </p:sp>
      <p:sp>
        <p:nvSpPr>
          <p:cNvPr id="33" name="Rectangle 38">
            <a:extLst>
              <a:ext uri="{FF2B5EF4-FFF2-40B4-BE49-F238E27FC236}">
                <a16:creationId xmlns:a16="http://schemas.microsoft.com/office/drawing/2014/main" id="{3E277594-1AD6-4BFE-99D2-F07D51D76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497" y="2675014"/>
            <a:ext cx="2330799" cy="5951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访问</a:t>
            </a:r>
            <a:r>
              <a:rPr lang="en-US" altLang="zh-CN" dirty="0">
                <a:latin typeface="+mj-ea"/>
                <a:ea typeface="+mj-ea"/>
              </a:rPr>
              <a:t>p,</a:t>
            </a:r>
            <a:r>
              <a:rPr lang="zh-CN" altLang="en-US" dirty="0">
                <a:latin typeface="+mj-ea"/>
                <a:ea typeface="+mj-ea"/>
              </a:rPr>
              <a:t>并将</a:t>
            </a:r>
            <a:r>
              <a:rPr lang="en-US" altLang="zh-CN" dirty="0">
                <a:latin typeface="+mj-ea"/>
                <a:ea typeface="+mj-ea"/>
              </a:rPr>
              <a:t>visited[p]</a:t>
            </a:r>
            <a:r>
              <a:rPr lang="zh-CN" altLang="en-US" dirty="0">
                <a:latin typeface="+mj-ea"/>
                <a:ea typeface="+mj-ea"/>
              </a:rPr>
              <a:t>记为</a:t>
            </a:r>
            <a:r>
              <a:rPr lang="en-US" altLang="zh-CN" dirty="0">
                <a:latin typeface="+mj-ea"/>
                <a:ea typeface="+mj-ea"/>
              </a:rPr>
              <a:t>true</a:t>
            </a:r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515B8A96-355A-46F6-A880-484DA17AA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496" y="3571086"/>
            <a:ext cx="2330799" cy="5951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p=p</a:t>
            </a:r>
            <a:r>
              <a:rPr lang="zh-CN" altLang="en-US" dirty="0">
                <a:latin typeface="+mj-ea"/>
                <a:ea typeface="+mj-ea"/>
              </a:rPr>
              <a:t>的下一个边结点</a:t>
            </a:r>
            <a:endParaRPr lang="en-US" altLang="zh-CN" dirty="0">
              <a:latin typeface="+mj-ea"/>
              <a:ea typeface="+mj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0BBB62-53F0-43A9-B4D8-A2D9587B7F32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flipH="1">
            <a:off x="6677896" y="3270138"/>
            <a:ext cx="1" cy="30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36">
            <a:extLst>
              <a:ext uri="{FF2B5EF4-FFF2-40B4-BE49-F238E27FC236}">
                <a16:creationId xmlns:a16="http://schemas.microsoft.com/office/drawing/2014/main" id="{FC51A8E4-F84D-42CF-9DA9-A98071338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104" y="4390185"/>
            <a:ext cx="2497581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p==NULL?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33E44FD-302C-4749-BD36-23414CC94E61}"/>
              </a:ext>
            </a:extLst>
          </p:cNvPr>
          <p:cNvCxnSpPr>
            <a:stCxn id="35" idx="2"/>
            <a:endCxn id="53" idx="0"/>
          </p:cNvCxnSpPr>
          <p:nvPr/>
        </p:nvCxnSpPr>
        <p:spPr>
          <a:xfrm flipH="1">
            <a:off x="6677895" y="4166210"/>
            <a:ext cx="1" cy="22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38">
            <a:extLst>
              <a:ext uri="{FF2B5EF4-FFF2-40B4-BE49-F238E27FC236}">
                <a16:creationId xmlns:a16="http://schemas.microsoft.com/office/drawing/2014/main" id="{FE92E3F4-82F6-4621-B751-BFCE3DF89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741" y="4478415"/>
            <a:ext cx="1283561" cy="5951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</a:t>
            </a:r>
            <a:r>
              <a:rPr lang="zh-CN" altLang="en-US" dirty="0">
                <a:latin typeface="+mj-ea"/>
                <a:ea typeface="+mj-ea"/>
              </a:rPr>
              <a:t>入栈</a:t>
            </a:r>
            <a:endParaRPr lang="en-US" altLang="zh-CN" dirty="0">
              <a:latin typeface="+mj-ea"/>
              <a:ea typeface="+mj-ea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9638FE6-50DA-47FB-A33E-A8F46594A8D8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 flipV="1">
            <a:off x="7926685" y="4775977"/>
            <a:ext cx="381056" cy="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8">
            <a:extLst>
              <a:ext uri="{FF2B5EF4-FFF2-40B4-BE49-F238E27FC236}">
                <a16:creationId xmlns:a16="http://schemas.microsoft.com/office/drawing/2014/main" id="{00BE6A73-96D6-44B6-A2B8-3AF64EAD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4010" y="4424990"/>
            <a:ext cx="333564" cy="36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8369CFD-8992-434E-B1AA-C2A572222F2A}"/>
              </a:ext>
            </a:extLst>
          </p:cNvPr>
          <p:cNvCxnSpPr>
            <a:stCxn id="56" idx="0"/>
            <a:endCxn id="35" idx="3"/>
          </p:cNvCxnSpPr>
          <p:nvPr/>
        </p:nvCxnSpPr>
        <p:spPr>
          <a:xfrm rot="16200000" flipV="1">
            <a:off x="8091526" y="3620418"/>
            <a:ext cx="609767" cy="1106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36">
            <a:extLst>
              <a:ext uri="{FF2B5EF4-FFF2-40B4-BE49-F238E27FC236}">
                <a16:creationId xmlns:a16="http://schemas.microsoft.com/office/drawing/2014/main" id="{45609FFE-246F-4B1D-814D-9582955D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429" y="5436202"/>
            <a:ext cx="2497581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栈为空</a:t>
            </a:r>
            <a:r>
              <a:rPr lang="en-US" altLang="zh-CN" dirty="0">
                <a:latin typeface="+mj-ea"/>
                <a:ea typeface="+mj-ea"/>
              </a:rPr>
              <a:t>?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B7B01B3-3351-4AB7-ADA3-5A463EA85204}"/>
              </a:ext>
            </a:extLst>
          </p:cNvPr>
          <p:cNvCxnSpPr>
            <a:stCxn id="53" idx="2"/>
            <a:endCxn id="66" idx="0"/>
          </p:cNvCxnSpPr>
          <p:nvPr/>
        </p:nvCxnSpPr>
        <p:spPr>
          <a:xfrm flipH="1">
            <a:off x="6665220" y="5175907"/>
            <a:ext cx="12675" cy="26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38">
            <a:extLst>
              <a:ext uri="{FF2B5EF4-FFF2-40B4-BE49-F238E27FC236}">
                <a16:creationId xmlns:a16="http://schemas.microsoft.com/office/drawing/2014/main" id="{1C301479-3482-4433-BEC7-D094C276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955" y="5531499"/>
            <a:ext cx="1928583" cy="5951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栈顶出栈并赋给</a:t>
            </a:r>
            <a:r>
              <a:rPr lang="en-US" altLang="zh-CN" dirty="0">
                <a:latin typeface="+mj-ea"/>
                <a:ea typeface="+mj-ea"/>
              </a:rPr>
              <a:t>p</a:t>
            </a:r>
          </a:p>
        </p:txBody>
      </p:sp>
      <p:sp>
        <p:nvSpPr>
          <p:cNvPr id="76" name="Text Box 58">
            <a:extLst>
              <a:ext uri="{FF2B5EF4-FFF2-40B4-BE49-F238E27FC236}">
                <a16:creationId xmlns:a16="http://schemas.microsoft.com/office/drawing/2014/main" id="{2D331D1B-DF77-4457-9A63-D5C38E06F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701" y="5959636"/>
            <a:ext cx="333564" cy="36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9078084F-D367-411F-B0AF-35FDBA9BC025}"/>
              </a:ext>
            </a:extLst>
          </p:cNvPr>
          <p:cNvCxnSpPr>
            <a:cxnSpLocks/>
            <a:stCxn id="69" idx="0"/>
            <a:endCxn id="33" idx="1"/>
          </p:cNvCxnSpPr>
          <p:nvPr/>
        </p:nvCxnSpPr>
        <p:spPr>
          <a:xfrm rot="5400000" flipH="1" flipV="1">
            <a:off x="3283911" y="3302913"/>
            <a:ext cx="2558923" cy="1898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1">
            <a:extLst>
              <a:ext uri="{FF2B5EF4-FFF2-40B4-BE49-F238E27FC236}">
                <a16:creationId xmlns:a16="http://schemas.microsoft.com/office/drawing/2014/main" id="{A4DB8267-1E39-4432-9F5D-856C41EE1AFF}"/>
              </a:ext>
            </a:extLst>
          </p:cNvPr>
          <p:cNvSpPr/>
          <p:nvPr/>
        </p:nvSpPr>
        <p:spPr>
          <a:xfrm>
            <a:off x="5895000" y="6469011"/>
            <a:ext cx="1532629" cy="3889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结束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BC4255A-7604-4809-9B79-301A796D92AF}"/>
              </a:ext>
            </a:extLst>
          </p:cNvPr>
          <p:cNvCxnSpPr>
            <a:stCxn id="66" idx="2"/>
            <a:endCxn id="87" idx="0"/>
          </p:cNvCxnSpPr>
          <p:nvPr/>
        </p:nvCxnSpPr>
        <p:spPr>
          <a:xfrm flipH="1">
            <a:off x="6661315" y="6221924"/>
            <a:ext cx="3905" cy="24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665D854C-F20B-4B4D-A457-E3FFA648CEF4}"/>
              </a:ext>
            </a:extLst>
          </p:cNvPr>
          <p:cNvCxnSpPr>
            <a:stCxn id="66" idx="1"/>
            <a:endCxn id="69" idx="3"/>
          </p:cNvCxnSpPr>
          <p:nvPr/>
        </p:nvCxnSpPr>
        <p:spPr>
          <a:xfrm flipH="1" flipV="1">
            <a:off x="4578538" y="5829061"/>
            <a:ext cx="8378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58">
            <a:extLst>
              <a:ext uri="{FF2B5EF4-FFF2-40B4-BE49-F238E27FC236}">
                <a16:creationId xmlns:a16="http://schemas.microsoft.com/office/drawing/2014/main" id="{A4625CBB-AF38-41C1-BD4B-BC587F378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269" y="6097490"/>
            <a:ext cx="333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67466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25" grpId="0" animBg="1"/>
      <p:bldP spid="31" grpId="0"/>
      <p:bldP spid="33" grpId="0" animBg="1"/>
      <p:bldP spid="35" grpId="0" animBg="1"/>
      <p:bldP spid="53" grpId="0" animBg="1"/>
      <p:bldP spid="56" grpId="0" animBg="1"/>
      <p:bldP spid="59" grpId="0"/>
      <p:bldP spid="66" grpId="0" animBg="1"/>
      <p:bldP spid="69" grpId="0" animBg="1"/>
      <p:bldP spid="76" grpId="0"/>
      <p:bldP spid="87" grpId="0" animBg="1"/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489027"/>
            <a:ext cx="10972800" cy="685805"/>
          </a:xfrm>
        </p:spPr>
        <p:txBody>
          <a:bodyPr>
            <a:normAutofit/>
          </a:bodyPr>
          <a:lstStyle/>
          <a:p>
            <a:r>
              <a:rPr lang="en-US" altLang="zh-CN" dirty="0"/>
              <a:t>BFS</a:t>
            </a:r>
            <a:r>
              <a:rPr lang="zh-CN" altLang="en-US" dirty="0"/>
              <a:t>的非递归算法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二叉树的遍历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5630378" y="894233"/>
            <a:ext cx="2066036" cy="5338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初始化栈</a:t>
            </a:r>
            <a:r>
              <a:rPr lang="en-US" altLang="zh-CN" dirty="0">
                <a:latin typeface="+mj-ea"/>
                <a:ea typeface="+mj-ea"/>
              </a:rPr>
              <a:t>q</a:t>
            </a:r>
            <a:r>
              <a:rPr lang="zh-CN" altLang="en-US" dirty="0">
                <a:latin typeface="+mj-ea"/>
              </a:rPr>
              <a:t>初始化指针</a:t>
            </a:r>
            <a:r>
              <a:rPr lang="en-US" altLang="zh-CN" dirty="0">
                <a:latin typeface="+mj-ea"/>
              </a:rPr>
              <a:t>p=T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897082" y="204295"/>
            <a:ext cx="1532629" cy="3889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开始</a:t>
            </a:r>
          </a:p>
        </p:txBody>
      </p:sp>
      <p:cxnSp>
        <p:nvCxnSpPr>
          <p:cNvPr id="45" name="直接箭头连接符 44"/>
          <p:cNvCxnSpPr>
            <a:cxnSpLocks/>
            <a:stCxn id="2" idx="2"/>
            <a:endCxn id="9" idx="0"/>
          </p:cNvCxnSpPr>
          <p:nvPr/>
        </p:nvCxnSpPr>
        <p:spPr>
          <a:xfrm flipH="1">
            <a:off x="6663396" y="593284"/>
            <a:ext cx="1" cy="300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  <a:stCxn id="9" idx="2"/>
            <a:endCxn id="25" idx="0"/>
          </p:cNvCxnSpPr>
          <p:nvPr/>
        </p:nvCxnSpPr>
        <p:spPr>
          <a:xfrm>
            <a:off x="6663396" y="1428123"/>
            <a:ext cx="6625" cy="172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utoShape 36">
            <a:extLst>
              <a:ext uri="{FF2B5EF4-FFF2-40B4-BE49-F238E27FC236}">
                <a16:creationId xmlns:a16="http://schemas.microsoft.com/office/drawing/2014/main" id="{F4BD9041-3DB5-4352-8096-94DA8D8F5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230" y="1600639"/>
            <a:ext cx="2497581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p==NULL?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FA2472-844A-44FD-8FB5-EE50BDC64F5D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>
            <a:off x="6670021" y="2386361"/>
            <a:ext cx="7876" cy="28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58">
            <a:extLst>
              <a:ext uri="{FF2B5EF4-FFF2-40B4-BE49-F238E27FC236}">
                <a16:creationId xmlns:a16="http://schemas.microsoft.com/office/drawing/2014/main" id="{4D80FC40-A57C-4A4C-9988-49B28F67A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303" y="5191304"/>
            <a:ext cx="333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Y</a:t>
            </a:r>
          </a:p>
        </p:txBody>
      </p:sp>
      <p:sp>
        <p:nvSpPr>
          <p:cNvPr id="33" name="Rectangle 38">
            <a:extLst>
              <a:ext uri="{FF2B5EF4-FFF2-40B4-BE49-F238E27FC236}">
                <a16:creationId xmlns:a16="http://schemas.microsoft.com/office/drawing/2014/main" id="{3E277594-1AD6-4BFE-99D2-F07D51D76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497" y="2675014"/>
            <a:ext cx="2330799" cy="5951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访问</a:t>
            </a:r>
            <a:r>
              <a:rPr lang="en-US" altLang="zh-CN" dirty="0">
                <a:latin typeface="+mj-ea"/>
                <a:ea typeface="+mj-ea"/>
              </a:rPr>
              <a:t>p,</a:t>
            </a:r>
            <a:r>
              <a:rPr lang="zh-CN" altLang="en-US" dirty="0">
                <a:latin typeface="+mj-ea"/>
                <a:ea typeface="+mj-ea"/>
              </a:rPr>
              <a:t>并将</a:t>
            </a:r>
            <a:r>
              <a:rPr lang="en-US" altLang="zh-CN" dirty="0">
                <a:latin typeface="+mj-ea"/>
                <a:ea typeface="+mj-ea"/>
              </a:rPr>
              <a:t>visited[p]</a:t>
            </a:r>
            <a:r>
              <a:rPr lang="zh-CN" altLang="en-US" dirty="0">
                <a:latin typeface="+mj-ea"/>
                <a:ea typeface="+mj-ea"/>
              </a:rPr>
              <a:t>记为</a:t>
            </a:r>
            <a:r>
              <a:rPr lang="en-US" altLang="zh-CN" dirty="0">
                <a:latin typeface="+mj-ea"/>
                <a:ea typeface="+mj-ea"/>
              </a:rPr>
              <a:t>true</a:t>
            </a:r>
          </a:p>
        </p:txBody>
      </p:sp>
      <p:sp>
        <p:nvSpPr>
          <p:cNvPr id="35" name="Rectangle 38">
            <a:extLst>
              <a:ext uri="{FF2B5EF4-FFF2-40B4-BE49-F238E27FC236}">
                <a16:creationId xmlns:a16="http://schemas.microsoft.com/office/drawing/2014/main" id="{515B8A96-355A-46F6-A880-484DA17AA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496" y="3571086"/>
            <a:ext cx="2330799" cy="5951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p=p</a:t>
            </a:r>
            <a:r>
              <a:rPr lang="zh-CN" altLang="en-US" dirty="0">
                <a:latin typeface="+mj-ea"/>
                <a:ea typeface="+mj-ea"/>
              </a:rPr>
              <a:t>的下一个边结点</a:t>
            </a:r>
            <a:endParaRPr lang="en-US" altLang="zh-CN" dirty="0">
              <a:latin typeface="+mj-ea"/>
              <a:ea typeface="+mj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0BBB62-53F0-43A9-B4D8-A2D9587B7F32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 flipH="1">
            <a:off x="6677896" y="3270138"/>
            <a:ext cx="1" cy="30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36">
            <a:extLst>
              <a:ext uri="{FF2B5EF4-FFF2-40B4-BE49-F238E27FC236}">
                <a16:creationId xmlns:a16="http://schemas.microsoft.com/office/drawing/2014/main" id="{FC51A8E4-F84D-42CF-9DA9-A98071338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104" y="4390185"/>
            <a:ext cx="2497581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p==NULL?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33E44FD-302C-4749-BD36-23414CC94E61}"/>
              </a:ext>
            </a:extLst>
          </p:cNvPr>
          <p:cNvCxnSpPr>
            <a:stCxn id="35" idx="2"/>
            <a:endCxn id="53" idx="0"/>
          </p:cNvCxnSpPr>
          <p:nvPr/>
        </p:nvCxnSpPr>
        <p:spPr>
          <a:xfrm flipH="1">
            <a:off x="6677895" y="4166210"/>
            <a:ext cx="1" cy="223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38">
            <a:extLst>
              <a:ext uri="{FF2B5EF4-FFF2-40B4-BE49-F238E27FC236}">
                <a16:creationId xmlns:a16="http://schemas.microsoft.com/office/drawing/2014/main" id="{FE92E3F4-82F6-4621-B751-BFCE3DF89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7741" y="4478415"/>
            <a:ext cx="1283561" cy="5951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</a:t>
            </a:r>
            <a:r>
              <a:rPr lang="zh-CN" altLang="en-US" dirty="0">
                <a:latin typeface="+mj-ea"/>
                <a:ea typeface="+mj-ea"/>
              </a:rPr>
              <a:t>入队</a:t>
            </a:r>
            <a:endParaRPr lang="en-US" altLang="zh-CN" dirty="0">
              <a:latin typeface="+mj-ea"/>
              <a:ea typeface="+mj-ea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9638FE6-50DA-47FB-A33E-A8F46594A8D8}"/>
              </a:ext>
            </a:extLst>
          </p:cNvPr>
          <p:cNvCxnSpPr>
            <a:stCxn id="53" idx="3"/>
            <a:endCxn id="56" idx="1"/>
          </p:cNvCxnSpPr>
          <p:nvPr/>
        </p:nvCxnSpPr>
        <p:spPr>
          <a:xfrm flipV="1">
            <a:off x="7926685" y="4775977"/>
            <a:ext cx="381056" cy="7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58">
            <a:extLst>
              <a:ext uri="{FF2B5EF4-FFF2-40B4-BE49-F238E27FC236}">
                <a16:creationId xmlns:a16="http://schemas.microsoft.com/office/drawing/2014/main" id="{00BE6A73-96D6-44B6-A2B8-3AF64EADC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4010" y="4424990"/>
            <a:ext cx="333564" cy="36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8369CFD-8992-434E-B1AA-C2A572222F2A}"/>
              </a:ext>
            </a:extLst>
          </p:cNvPr>
          <p:cNvCxnSpPr>
            <a:stCxn id="56" idx="0"/>
            <a:endCxn id="35" idx="3"/>
          </p:cNvCxnSpPr>
          <p:nvPr/>
        </p:nvCxnSpPr>
        <p:spPr>
          <a:xfrm rot="16200000" flipV="1">
            <a:off x="8091526" y="3620418"/>
            <a:ext cx="609767" cy="11062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36">
            <a:extLst>
              <a:ext uri="{FF2B5EF4-FFF2-40B4-BE49-F238E27FC236}">
                <a16:creationId xmlns:a16="http://schemas.microsoft.com/office/drawing/2014/main" id="{45609FFE-246F-4B1D-814D-9582955D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429" y="5436202"/>
            <a:ext cx="2497581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队列为空</a:t>
            </a:r>
            <a:r>
              <a:rPr lang="en-US" altLang="zh-CN" dirty="0">
                <a:latin typeface="+mj-ea"/>
                <a:ea typeface="+mj-ea"/>
              </a:rPr>
              <a:t>?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B7B01B3-3351-4AB7-ADA3-5A463EA85204}"/>
              </a:ext>
            </a:extLst>
          </p:cNvPr>
          <p:cNvCxnSpPr>
            <a:stCxn id="53" idx="2"/>
            <a:endCxn id="66" idx="0"/>
          </p:cNvCxnSpPr>
          <p:nvPr/>
        </p:nvCxnSpPr>
        <p:spPr>
          <a:xfrm flipH="1">
            <a:off x="6665220" y="5175907"/>
            <a:ext cx="12675" cy="260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38">
            <a:extLst>
              <a:ext uri="{FF2B5EF4-FFF2-40B4-BE49-F238E27FC236}">
                <a16:creationId xmlns:a16="http://schemas.microsoft.com/office/drawing/2014/main" id="{1C301479-3482-4433-BEC7-D094C276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955" y="5531499"/>
            <a:ext cx="1928583" cy="5951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队首出队并赋给</a:t>
            </a:r>
            <a:r>
              <a:rPr lang="en-US" altLang="zh-CN" dirty="0">
                <a:latin typeface="+mj-ea"/>
                <a:ea typeface="+mj-ea"/>
              </a:rPr>
              <a:t>p</a:t>
            </a:r>
          </a:p>
        </p:txBody>
      </p:sp>
      <p:sp>
        <p:nvSpPr>
          <p:cNvPr id="76" name="Text Box 58">
            <a:extLst>
              <a:ext uri="{FF2B5EF4-FFF2-40B4-BE49-F238E27FC236}">
                <a16:creationId xmlns:a16="http://schemas.microsoft.com/office/drawing/2014/main" id="{2D331D1B-DF77-4457-9A63-D5C38E06F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701" y="5959636"/>
            <a:ext cx="333564" cy="363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9078084F-D367-411F-B0AF-35FDBA9BC025}"/>
              </a:ext>
            </a:extLst>
          </p:cNvPr>
          <p:cNvCxnSpPr>
            <a:cxnSpLocks/>
            <a:stCxn id="69" idx="0"/>
            <a:endCxn id="33" idx="1"/>
          </p:cNvCxnSpPr>
          <p:nvPr/>
        </p:nvCxnSpPr>
        <p:spPr>
          <a:xfrm rot="5400000" flipH="1" flipV="1">
            <a:off x="3283911" y="3302913"/>
            <a:ext cx="2558923" cy="1898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圆角矩形 1">
            <a:extLst>
              <a:ext uri="{FF2B5EF4-FFF2-40B4-BE49-F238E27FC236}">
                <a16:creationId xmlns:a16="http://schemas.microsoft.com/office/drawing/2014/main" id="{A4DB8267-1E39-4432-9F5D-856C41EE1AFF}"/>
              </a:ext>
            </a:extLst>
          </p:cNvPr>
          <p:cNvSpPr/>
          <p:nvPr/>
        </p:nvSpPr>
        <p:spPr>
          <a:xfrm>
            <a:off x="5895000" y="6469011"/>
            <a:ext cx="1532629" cy="3889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结束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BC4255A-7604-4809-9B79-301A796D92AF}"/>
              </a:ext>
            </a:extLst>
          </p:cNvPr>
          <p:cNvCxnSpPr>
            <a:stCxn id="66" idx="2"/>
            <a:endCxn id="87" idx="0"/>
          </p:cNvCxnSpPr>
          <p:nvPr/>
        </p:nvCxnSpPr>
        <p:spPr>
          <a:xfrm flipH="1">
            <a:off x="6661315" y="6221924"/>
            <a:ext cx="3905" cy="247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665D854C-F20B-4B4D-A457-E3FFA648CEF4}"/>
              </a:ext>
            </a:extLst>
          </p:cNvPr>
          <p:cNvCxnSpPr>
            <a:stCxn id="66" idx="1"/>
            <a:endCxn id="69" idx="3"/>
          </p:cNvCxnSpPr>
          <p:nvPr/>
        </p:nvCxnSpPr>
        <p:spPr>
          <a:xfrm flipH="1" flipV="1">
            <a:off x="4578538" y="5829061"/>
            <a:ext cx="8378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58">
            <a:extLst>
              <a:ext uri="{FF2B5EF4-FFF2-40B4-BE49-F238E27FC236}">
                <a16:creationId xmlns:a16="http://schemas.microsoft.com/office/drawing/2014/main" id="{A4625CBB-AF38-41C1-BD4B-BC587F378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269" y="6097490"/>
            <a:ext cx="333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91440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25" grpId="0" animBg="1"/>
      <p:bldP spid="31" grpId="0"/>
      <p:bldP spid="33" grpId="0" animBg="1"/>
      <p:bldP spid="35" grpId="0" animBg="1"/>
      <p:bldP spid="53" grpId="0" animBg="1"/>
      <p:bldP spid="56" grpId="0" animBg="1"/>
      <p:bldP spid="59" grpId="0"/>
      <p:bldP spid="66" grpId="0" animBg="1"/>
      <p:bldP spid="69" grpId="0" animBg="1"/>
      <p:bldP spid="76" grpId="0"/>
      <p:bldP spid="87" grpId="0" animBg="1"/>
      <p:bldP spid="1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9600" y="489027"/>
            <a:ext cx="10972800" cy="685805"/>
          </a:xfrm>
        </p:spPr>
        <p:txBody>
          <a:bodyPr>
            <a:normAutofit/>
          </a:bodyPr>
          <a:lstStyle/>
          <a:p>
            <a:r>
              <a:rPr lang="zh-CN" altLang="en-US" dirty="0"/>
              <a:t>拓扑排序算法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二叉树的遍历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3927243" y="2158694"/>
            <a:ext cx="2066036" cy="5042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初始化入度数组</a:t>
            </a:r>
            <a:r>
              <a:rPr lang="en-US" altLang="zh-CN" dirty="0">
                <a:latin typeface="+mj-ea"/>
                <a:ea typeface="+mj-ea"/>
              </a:rPr>
              <a:t>d</a:t>
            </a:r>
          </a:p>
          <a:p>
            <a:pPr algn="ctr"/>
            <a:r>
              <a:rPr lang="zh-CN" altLang="en-US" dirty="0">
                <a:latin typeface="+mj-ea"/>
                <a:ea typeface="+mj-ea"/>
              </a:rPr>
              <a:t>初始化栈</a:t>
            </a:r>
            <a:r>
              <a:rPr lang="en-US" altLang="zh-CN" dirty="0">
                <a:latin typeface="+mj-ea"/>
                <a:ea typeface="+mj-ea"/>
              </a:rPr>
              <a:t>S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927243" y="2925975"/>
            <a:ext cx="2066036" cy="4906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计算各顶点的入度并存入</a:t>
            </a:r>
            <a:r>
              <a:rPr lang="en-US" altLang="zh-CN" dirty="0">
                <a:latin typeface="+mj-ea"/>
                <a:ea typeface="+mj-ea"/>
              </a:rPr>
              <a:t>d</a:t>
            </a: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7198314" y="4582586"/>
            <a:ext cx="2330799" cy="5951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栈顶出栈，并更新入度数组</a:t>
            </a:r>
            <a:r>
              <a:rPr lang="en-US" altLang="zh-CN" dirty="0">
                <a:latin typeface="+mj-ea"/>
                <a:ea typeface="+mj-ea"/>
              </a:rPr>
              <a:t>d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193947" y="1446273"/>
            <a:ext cx="1532629" cy="3889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开始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4207496" y="5649810"/>
            <a:ext cx="1532629" cy="3889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结束</a:t>
            </a:r>
          </a:p>
        </p:txBody>
      </p:sp>
      <p:cxnSp>
        <p:nvCxnSpPr>
          <p:cNvPr id="45" name="直接箭头连接符 44"/>
          <p:cNvCxnSpPr>
            <a:cxnSpLocks/>
            <a:stCxn id="2" idx="2"/>
            <a:endCxn id="9" idx="0"/>
          </p:cNvCxnSpPr>
          <p:nvPr/>
        </p:nvCxnSpPr>
        <p:spPr>
          <a:xfrm flipH="1">
            <a:off x="4960261" y="1835262"/>
            <a:ext cx="1" cy="323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cxnSpLocks/>
            <a:stCxn id="9" idx="2"/>
            <a:endCxn id="11" idx="0"/>
          </p:cNvCxnSpPr>
          <p:nvPr/>
        </p:nvCxnSpPr>
        <p:spPr>
          <a:xfrm>
            <a:off x="4960261" y="2662908"/>
            <a:ext cx="0" cy="263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cxnSpLocks/>
            <a:stCxn id="11" idx="2"/>
            <a:endCxn id="42" idx="0"/>
          </p:cNvCxnSpPr>
          <p:nvPr/>
        </p:nvCxnSpPr>
        <p:spPr>
          <a:xfrm>
            <a:off x="4960261" y="3416594"/>
            <a:ext cx="6928" cy="299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cxnSpLocks/>
            <a:stCxn id="12" idx="0"/>
            <a:endCxn id="42" idx="3"/>
          </p:cNvCxnSpPr>
          <p:nvPr/>
        </p:nvCxnSpPr>
        <p:spPr>
          <a:xfrm rot="16200000" flipV="1">
            <a:off x="6871166" y="3090037"/>
            <a:ext cx="621590" cy="23635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AutoShape 36"/>
          <p:cNvSpPr>
            <a:spLocks noChangeArrowheads="1"/>
          </p:cNvSpPr>
          <p:nvPr/>
        </p:nvSpPr>
        <p:spPr bwMode="auto">
          <a:xfrm>
            <a:off x="3725021" y="4487287"/>
            <a:ext cx="2497581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栈空？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138" name="Text Box 58"/>
          <p:cNvSpPr txBox="1">
            <a:spLocks noChangeArrowheads="1"/>
          </p:cNvSpPr>
          <p:nvPr/>
        </p:nvSpPr>
        <p:spPr bwMode="auto">
          <a:xfrm>
            <a:off x="4783902" y="4206305"/>
            <a:ext cx="333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Y</a:t>
            </a:r>
          </a:p>
        </p:txBody>
      </p:sp>
      <p:sp>
        <p:nvSpPr>
          <p:cNvPr id="148" name="Text Box 60"/>
          <p:cNvSpPr txBox="1">
            <a:spLocks noChangeArrowheads="1"/>
          </p:cNvSpPr>
          <p:nvPr/>
        </p:nvSpPr>
        <p:spPr bwMode="auto">
          <a:xfrm>
            <a:off x="6799985" y="3501300"/>
            <a:ext cx="333564" cy="36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2218306-AA2D-4D15-AEE3-1B527AC96D2F}"/>
              </a:ext>
            </a:extLst>
          </p:cNvPr>
          <p:cNvCxnSpPr>
            <a:cxnSpLocks/>
            <a:stCxn id="124" idx="2"/>
            <a:endCxn id="44" idx="0"/>
          </p:cNvCxnSpPr>
          <p:nvPr/>
        </p:nvCxnSpPr>
        <p:spPr>
          <a:xfrm flipH="1">
            <a:off x="4973811" y="5273009"/>
            <a:ext cx="1" cy="376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37">
            <a:extLst>
              <a:ext uri="{FF2B5EF4-FFF2-40B4-BE49-F238E27FC236}">
                <a16:creationId xmlns:a16="http://schemas.microsoft.com/office/drawing/2014/main" id="{5D22E079-300D-4A3E-985F-054E6F73C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171" y="3715686"/>
            <a:ext cx="2066036" cy="4906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将入度为</a:t>
            </a:r>
            <a:r>
              <a:rPr lang="en-US" altLang="zh-CN" dirty="0">
                <a:latin typeface="+mj-ea"/>
                <a:ea typeface="+mj-ea"/>
              </a:rPr>
              <a:t>0</a:t>
            </a:r>
            <a:r>
              <a:rPr lang="zh-CN" altLang="en-US" dirty="0">
                <a:latin typeface="+mj-ea"/>
                <a:ea typeface="+mj-ea"/>
              </a:rPr>
              <a:t>的顶点入栈</a:t>
            </a:r>
            <a:endParaRPr lang="en-US" altLang="zh-CN" dirty="0">
              <a:latin typeface="+mj-ea"/>
              <a:ea typeface="+mj-ea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6BD8EF-BA33-4755-995D-7B1309ACBDA3}"/>
              </a:ext>
            </a:extLst>
          </p:cNvPr>
          <p:cNvCxnSpPr>
            <a:stCxn id="42" idx="2"/>
            <a:endCxn id="124" idx="0"/>
          </p:cNvCxnSpPr>
          <p:nvPr/>
        </p:nvCxnSpPr>
        <p:spPr>
          <a:xfrm>
            <a:off x="4967189" y="4206305"/>
            <a:ext cx="6623" cy="28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A59D5EB-BEB1-41EE-ADA8-4BB057A2E957}"/>
              </a:ext>
            </a:extLst>
          </p:cNvPr>
          <p:cNvCxnSpPr>
            <a:stCxn id="124" idx="3"/>
            <a:endCxn id="12" idx="1"/>
          </p:cNvCxnSpPr>
          <p:nvPr/>
        </p:nvCxnSpPr>
        <p:spPr>
          <a:xfrm>
            <a:off x="6222602" y="4880148"/>
            <a:ext cx="975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0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7605" y="392982"/>
            <a:ext cx="4221159" cy="685805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二叉排序树的删除算法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二叉树的遍历</a:t>
            </a:r>
          </a:p>
        </p:txBody>
      </p:sp>
      <p:sp>
        <p:nvSpPr>
          <p:cNvPr id="9" name="Rectangle 35"/>
          <p:cNvSpPr>
            <a:spLocks noChangeArrowheads="1"/>
          </p:cNvSpPr>
          <p:nvPr/>
        </p:nvSpPr>
        <p:spPr bwMode="auto">
          <a:xfrm>
            <a:off x="6779761" y="1010120"/>
            <a:ext cx="2066036" cy="5042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将</a:t>
            </a:r>
            <a:r>
              <a:rPr lang="en-US" altLang="zh-CN" dirty="0">
                <a:latin typeface="+mj-ea"/>
                <a:ea typeface="+mj-ea"/>
              </a:rPr>
              <a:t>p</a:t>
            </a:r>
            <a:r>
              <a:rPr lang="zh-CN" altLang="en-US" dirty="0">
                <a:latin typeface="+mj-ea"/>
                <a:ea typeface="+mj-ea"/>
              </a:rPr>
              <a:t>的右孩子作为</a:t>
            </a:r>
            <a:r>
              <a:rPr lang="en-US" altLang="zh-CN" dirty="0">
                <a:latin typeface="+mj-ea"/>
                <a:ea typeface="+mj-ea"/>
              </a:rPr>
              <a:t>”</a:t>
            </a:r>
            <a:r>
              <a:rPr lang="zh-CN" altLang="en-US" dirty="0">
                <a:latin typeface="+mj-ea"/>
                <a:ea typeface="+mj-ea"/>
              </a:rPr>
              <a:t>继承人</a:t>
            </a:r>
            <a:r>
              <a:rPr lang="en-US" altLang="zh-CN" dirty="0">
                <a:latin typeface="+mj-ea"/>
                <a:ea typeface="+mj-ea"/>
              </a:rPr>
              <a:t>”</a:t>
            </a:r>
            <a:r>
              <a:rPr lang="zh-CN" altLang="en-US" dirty="0">
                <a:latin typeface="+mj-ea"/>
                <a:ea typeface="+mj-ea"/>
              </a:rPr>
              <a:t>；并删除</a:t>
            </a:r>
            <a:r>
              <a:rPr lang="en-US" altLang="zh-CN" dirty="0">
                <a:latin typeface="+mj-ea"/>
                <a:ea typeface="+mj-ea"/>
              </a:rPr>
              <a:t>p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240920" y="145476"/>
            <a:ext cx="1532629" cy="5190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开始</a:t>
            </a:r>
            <a:r>
              <a:rPr lang="en-US" altLang="zh-CN" dirty="0">
                <a:latin typeface="+mj-ea"/>
                <a:ea typeface="+mj-ea"/>
              </a:rPr>
              <a:t>(</a:t>
            </a:r>
            <a:r>
              <a:rPr lang="zh-CN" altLang="en-US" dirty="0">
                <a:latin typeface="+mj-ea"/>
                <a:ea typeface="+mj-ea"/>
              </a:rPr>
              <a:t>传入待删结点</a:t>
            </a:r>
            <a:r>
              <a:rPr lang="en-US" altLang="zh-CN" dirty="0">
                <a:latin typeface="+mj-ea"/>
                <a:ea typeface="+mj-ea"/>
              </a:rPr>
              <a:t>p)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9202993" y="3978879"/>
            <a:ext cx="1532629" cy="3889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结束</a:t>
            </a:r>
          </a:p>
        </p:txBody>
      </p:sp>
      <p:cxnSp>
        <p:nvCxnSpPr>
          <p:cNvPr id="48" name="直接箭头连接符 47"/>
          <p:cNvCxnSpPr>
            <a:cxnSpLocks/>
            <a:stCxn id="9" idx="2"/>
          </p:cNvCxnSpPr>
          <p:nvPr/>
        </p:nvCxnSpPr>
        <p:spPr>
          <a:xfrm>
            <a:off x="7812779" y="1514334"/>
            <a:ext cx="0" cy="261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AutoShape 36"/>
          <p:cNvSpPr>
            <a:spLocks noChangeArrowheads="1"/>
          </p:cNvSpPr>
          <p:nvPr/>
        </p:nvSpPr>
        <p:spPr bwMode="auto">
          <a:xfrm>
            <a:off x="3748866" y="869366"/>
            <a:ext cx="2497581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</a:t>
            </a:r>
            <a:r>
              <a:rPr lang="zh-CN" altLang="en-US" dirty="0">
                <a:latin typeface="+mj-ea"/>
                <a:ea typeface="+mj-ea"/>
              </a:rPr>
              <a:t>没有左孩子</a:t>
            </a:r>
            <a:r>
              <a:rPr lang="en-US" altLang="zh-CN" dirty="0">
                <a:latin typeface="+mj-ea"/>
                <a:ea typeface="+mj-ea"/>
              </a:rPr>
              <a:t>?</a:t>
            </a:r>
          </a:p>
        </p:txBody>
      </p:sp>
      <p:sp>
        <p:nvSpPr>
          <p:cNvPr id="138" name="Text Box 58"/>
          <p:cNvSpPr txBox="1">
            <a:spLocks noChangeArrowheads="1"/>
          </p:cNvSpPr>
          <p:nvPr/>
        </p:nvSpPr>
        <p:spPr bwMode="auto">
          <a:xfrm>
            <a:off x="4554641" y="1575141"/>
            <a:ext cx="333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</a:t>
            </a:r>
          </a:p>
        </p:txBody>
      </p:sp>
      <p:sp>
        <p:nvSpPr>
          <p:cNvPr id="148" name="Text Box 60"/>
          <p:cNvSpPr txBox="1">
            <a:spLocks noChangeArrowheads="1"/>
          </p:cNvSpPr>
          <p:nvPr/>
        </p:nvSpPr>
        <p:spPr bwMode="auto">
          <a:xfrm>
            <a:off x="6346322" y="895347"/>
            <a:ext cx="333564" cy="36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Y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45AF236-0BED-4F48-B7AE-D61F76C16C48}"/>
              </a:ext>
            </a:extLst>
          </p:cNvPr>
          <p:cNvCxnSpPr>
            <a:stCxn id="124" idx="3"/>
            <a:endCxn id="9" idx="1"/>
          </p:cNvCxnSpPr>
          <p:nvPr/>
        </p:nvCxnSpPr>
        <p:spPr>
          <a:xfrm>
            <a:off x="6246447" y="1262227"/>
            <a:ext cx="533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36">
            <a:extLst>
              <a:ext uri="{FF2B5EF4-FFF2-40B4-BE49-F238E27FC236}">
                <a16:creationId xmlns:a16="http://schemas.microsoft.com/office/drawing/2014/main" id="{FCC69E9D-E3EE-4E09-9F19-F9E7F40C9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289" y="1853985"/>
            <a:ext cx="2497581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</a:t>
            </a:r>
            <a:r>
              <a:rPr lang="zh-CN" altLang="en-US" dirty="0">
                <a:latin typeface="+mj-ea"/>
                <a:ea typeface="+mj-ea"/>
              </a:rPr>
              <a:t>没有右孩子</a:t>
            </a:r>
            <a:r>
              <a:rPr lang="en-US" altLang="zh-CN" dirty="0">
                <a:latin typeface="+mj-ea"/>
                <a:ea typeface="+mj-ea"/>
              </a:rPr>
              <a:t>?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EB6EB24-D4F7-415F-8F03-0BE439A54173}"/>
              </a:ext>
            </a:extLst>
          </p:cNvPr>
          <p:cNvCxnSpPr>
            <a:stCxn id="124" idx="2"/>
            <a:endCxn id="36" idx="0"/>
          </p:cNvCxnSpPr>
          <p:nvPr/>
        </p:nvCxnSpPr>
        <p:spPr>
          <a:xfrm flipH="1">
            <a:off x="4988080" y="1655088"/>
            <a:ext cx="9577" cy="19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35">
            <a:extLst>
              <a:ext uri="{FF2B5EF4-FFF2-40B4-BE49-F238E27FC236}">
                <a16:creationId xmlns:a16="http://schemas.microsoft.com/office/drawing/2014/main" id="{95B60202-3555-468B-842D-306AF9B23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184" y="1994739"/>
            <a:ext cx="2066036" cy="5042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将</a:t>
            </a:r>
            <a:r>
              <a:rPr lang="en-US" altLang="zh-CN" dirty="0">
                <a:latin typeface="+mj-ea"/>
                <a:ea typeface="+mj-ea"/>
              </a:rPr>
              <a:t>p</a:t>
            </a:r>
            <a:r>
              <a:rPr lang="zh-CN" altLang="en-US" dirty="0">
                <a:latin typeface="+mj-ea"/>
                <a:ea typeface="+mj-ea"/>
              </a:rPr>
              <a:t>的左孩子作为</a:t>
            </a:r>
            <a:r>
              <a:rPr lang="en-US" altLang="zh-CN" dirty="0">
                <a:latin typeface="+mj-ea"/>
                <a:ea typeface="+mj-ea"/>
              </a:rPr>
              <a:t>”</a:t>
            </a:r>
            <a:r>
              <a:rPr lang="zh-CN" altLang="en-US" dirty="0">
                <a:latin typeface="+mj-ea"/>
                <a:ea typeface="+mj-ea"/>
              </a:rPr>
              <a:t>继承人</a:t>
            </a:r>
            <a:r>
              <a:rPr lang="en-US" altLang="zh-CN" dirty="0">
                <a:latin typeface="+mj-ea"/>
                <a:ea typeface="+mj-ea"/>
              </a:rPr>
              <a:t>”</a:t>
            </a:r>
            <a:r>
              <a:rPr lang="zh-CN" altLang="en-US" dirty="0">
                <a:latin typeface="+mj-ea"/>
                <a:ea typeface="+mj-ea"/>
              </a:rPr>
              <a:t>；并删除</a:t>
            </a:r>
            <a:r>
              <a:rPr lang="en-US" altLang="zh-CN" dirty="0">
                <a:latin typeface="+mj-ea"/>
                <a:ea typeface="+mj-ea"/>
              </a:rPr>
              <a:t>p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C31E49C-547B-43A1-974B-DB377E4F71B7}"/>
              </a:ext>
            </a:extLst>
          </p:cNvPr>
          <p:cNvCxnSpPr>
            <a:stCxn id="36" idx="3"/>
            <a:endCxn id="41" idx="1"/>
          </p:cNvCxnSpPr>
          <p:nvPr/>
        </p:nvCxnSpPr>
        <p:spPr>
          <a:xfrm>
            <a:off x="6236870" y="2246846"/>
            <a:ext cx="533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60">
            <a:extLst>
              <a:ext uri="{FF2B5EF4-FFF2-40B4-BE49-F238E27FC236}">
                <a16:creationId xmlns:a16="http://schemas.microsoft.com/office/drawing/2014/main" id="{C83FB04D-4782-4E1F-AE9E-4EEE011D9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745" y="1881902"/>
            <a:ext cx="333564" cy="36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Y</a:t>
            </a:r>
          </a:p>
        </p:txBody>
      </p:sp>
      <p:sp>
        <p:nvSpPr>
          <p:cNvPr id="49" name="Rectangle 35">
            <a:extLst>
              <a:ext uri="{FF2B5EF4-FFF2-40B4-BE49-F238E27FC236}">
                <a16:creationId xmlns:a16="http://schemas.microsoft.com/office/drawing/2014/main" id="{AC397C34-38ED-4471-9F49-D4DAAFDEF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407" y="2902211"/>
            <a:ext cx="2066036" cy="6791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s=p-&gt;left(s</a:t>
            </a:r>
            <a:r>
              <a:rPr lang="zh-CN" altLang="en-US" dirty="0">
                <a:latin typeface="+mj-ea"/>
                <a:ea typeface="+mj-ea"/>
              </a:rPr>
              <a:t>最后指向继承人结点</a:t>
            </a:r>
            <a:r>
              <a:rPr lang="en-US" altLang="zh-CN" dirty="0">
                <a:latin typeface="+mj-ea"/>
                <a:ea typeface="+mj-ea"/>
              </a:rPr>
              <a:t>)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9E70FE1-325B-4ACB-91A6-89B70ACF9533}"/>
              </a:ext>
            </a:extLst>
          </p:cNvPr>
          <p:cNvSpPr txBox="1"/>
          <p:nvPr/>
        </p:nvSpPr>
        <p:spPr>
          <a:xfrm>
            <a:off x="470816" y="1530819"/>
            <a:ext cx="16002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因此是在左子树找继承人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CCE50EC-C869-4C9E-A4B0-99EF99B40998}"/>
              </a:ext>
            </a:extLst>
          </p:cNvPr>
          <p:cNvCxnSpPr>
            <a:cxnSpLocks/>
            <a:stCxn id="49" idx="1"/>
            <a:endCxn id="33" idx="3"/>
          </p:cNvCxnSpPr>
          <p:nvPr/>
        </p:nvCxnSpPr>
        <p:spPr>
          <a:xfrm flipH="1" flipV="1">
            <a:off x="2071016" y="1853985"/>
            <a:ext cx="1886391" cy="138782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556225B-9E9B-466B-A7E0-875E813E3C30}"/>
              </a:ext>
            </a:extLst>
          </p:cNvPr>
          <p:cNvCxnSpPr>
            <a:stCxn id="36" idx="2"/>
            <a:endCxn id="49" idx="0"/>
          </p:cNvCxnSpPr>
          <p:nvPr/>
        </p:nvCxnSpPr>
        <p:spPr>
          <a:xfrm>
            <a:off x="4988080" y="2639707"/>
            <a:ext cx="2345" cy="2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toShape 36">
            <a:extLst>
              <a:ext uri="{FF2B5EF4-FFF2-40B4-BE49-F238E27FC236}">
                <a16:creationId xmlns:a16="http://schemas.microsoft.com/office/drawing/2014/main" id="{CD719EE1-5F36-4CA5-A79A-725D539C4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866" y="3843904"/>
            <a:ext cx="2497581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s-&gt;right</a:t>
            </a:r>
            <a:r>
              <a:rPr lang="zh-CN" altLang="en-US" dirty="0">
                <a:latin typeface="+mj-ea"/>
                <a:ea typeface="+mj-ea"/>
              </a:rPr>
              <a:t>不为空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56" name="Rectangle 35">
            <a:extLst>
              <a:ext uri="{FF2B5EF4-FFF2-40B4-BE49-F238E27FC236}">
                <a16:creationId xmlns:a16="http://schemas.microsoft.com/office/drawing/2014/main" id="{1BF22983-D9CA-43B8-8132-32DC0CC2D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961" y="3978879"/>
            <a:ext cx="2066036" cy="5042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q=s-&gt;right;</a:t>
            </a:r>
          </a:p>
          <a:p>
            <a:pPr algn="ctr"/>
            <a:r>
              <a:rPr lang="en-US" altLang="zh-CN" dirty="0">
                <a:latin typeface="+mj-ea"/>
                <a:ea typeface="+mj-ea"/>
              </a:rPr>
              <a:t>s= s-&gt;right;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1F8C214-DF9E-49C1-9096-C03FA5A9722D}"/>
              </a:ext>
            </a:extLst>
          </p:cNvPr>
          <p:cNvCxnSpPr>
            <a:stCxn id="49" idx="2"/>
            <a:endCxn id="55" idx="0"/>
          </p:cNvCxnSpPr>
          <p:nvPr/>
        </p:nvCxnSpPr>
        <p:spPr>
          <a:xfrm>
            <a:off x="4990425" y="3581400"/>
            <a:ext cx="7232" cy="2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5B71BB81-7A0C-4EEF-B970-23EB415E7216}"/>
              </a:ext>
            </a:extLst>
          </p:cNvPr>
          <p:cNvCxnSpPr>
            <a:cxnSpLocks/>
            <a:stCxn id="55" idx="1"/>
            <a:endCxn id="56" idx="3"/>
          </p:cNvCxnSpPr>
          <p:nvPr/>
        </p:nvCxnSpPr>
        <p:spPr>
          <a:xfrm flipH="1" flipV="1">
            <a:off x="3139997" y="4230986"/>
            <a:ext cx="608869" cy="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60">
            <a:extLst>
              <a:ext uri="{FF2B5EF4-FFF2-40B4-BE49-F238E27FC236}">
                <a16:creationId xmlns:a16="http://schemas.microsoft.com/office/drawing/2014/main" id="{6C81B4AE-7A94-42B4-8819-FCAD13FB2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2" y="3886529"/>
            <a:ext cx="333564" cy="36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Y</a:t>
            </a:r>
          </a:p>
        </p:txBody>
      </p:sp>
      <p:sp>
        <p:nvSpPr>
          <p:cNvPr id="72" name="Text Box 58">
            <a:extLst>
              <a:ext uri="{FF2B5EF4-FFF2-40B4-BE49-F238E27FC236}">
                <a16:creationId xmlns:a16="http://schemas.microsoft.com/office/drawing/2014/main" id="{FA835D95-56FA-42BE-9FAA-36D1E3538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61" y="2586293"/>
            <a:ext cx="333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</a:t>
            </a:r>
          </a:p>
        </p:txBody>
      </p:sp>
      <p:sp>
        <p:nvSpPr>
          <p:cNvPr id="73" name="Text Box 58">
            <a:extLst>
              <a:ext uri="{FF2B5EF4-FFF2-40B4-BE49-F238E27FC236}">
                <a16:creationId xmlns:a16="http://schemas.microsoft.com/office/drawing/2014/main" id="{224491A2-1098-4C94-8315-8DD3EE1F2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641" y="4504649"/>
            <a:ext cx="333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</a:t>
            </a:r>
          </a:p>
        </p:txBody>
      </p:sp>
      <p:sp>
        <p:nvSpPr>
          <p:cNvPr id="74" name="Rectangle 35">
            <a:extLst>
              <a:ext uri="{FF2B5EF4-FFF2-40B4-BE49-F238E27FC236}">
                <a16:creationId xmlns:a16="http://schemas.microsoft.com/office/drawing/2014/main" id="{524BF8B5-FDD8-4ACF-B87B-AA464A020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081" y="4795098"/>
            <a:ext cx="2066036" cy="5042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p-&gt;data=s-&gt;data;</a:t>
            </a:r>
          </a:p>
        </p:txBody>
      </p:sp>
      <p:sp>
        <p:nvSpPr>
          <p:cNvPr id="75" name="AutoShape 36">
            <a:extLst>
              <a:ext uri="{FF2B5EF4-FFF2-40B4-BE49-F238E27FC236}">
                <a16:creationId xmlns:a16="http://schemas.microsoft.com/office/drawing/2014/main" id="{D478BBAB-1AD7-4862-8665-EC3E927E8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734" y="5487669"/>
            <a:ext cx="2557322" cy="785722"/>
          </a:xfrm>
          <a:prstGeom prst="flowChartDecisi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q!=p</a:t>
            </a:r>
            <a:r>
              <a:rPr lang="zh-CN" altLang="en-US" dirty="0">
                <a:latin typeface="+mj-ea"/>
                <a:ea typeface="+mj-ea"/>
              </a:rPr>
              <a:t>？</a:t>
            </a:r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C3C7A72-0BEB-4681-8C89-55A3E36FB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9761" y="5630092"/>
            <a:ext cx="2066036" cy="5042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q-&gt;right=s-&gt;left;</a:t>
            </a:r>
          </a:p>
          <a:p>
            <a:pPr algn="ctr"/>
            <a:r>
              <a:rPr lang="en-US" altLang="zh-CN" dirty="0">
                <a:latin typeface="+mj-ea"/>
                <a:ea typeface="+mj-ea"/>
              </a:rPr>
              <a:t>delete(s)</a:t>
            </a:r>
          </a:p>
        </p:txBody>
      </p:sp>
      <p:sp>
        <p:nvSpPr>
          <p:cNvPr id="77" name="Rectangle 35">
            <a:extLst>
              <a:ext uri="{FF2B5EF4-FFF2-40B4-BE49-F238E27FC236}">
                <a16:creationId xmlns:a16="http://schemas.microsoft.com/office/drawing/2014/main" id="{09C60AB1-E07F-4D50-8F72-2808F1353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7111" y="6291443"/>
            <a:ext cx="2066036" cy="5042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tailEnd type="non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latin typeface="+mj-ea"/>
                <a:ea typeface="+mj-ea"/>
              </a:rPr>
              <a:t>q-&gt;left=s-&gt;left;</a:t>
            </a:r>
          </a:p>
          <a:p>
            <a:pPr algn="ctr"/>
            <a:r>
              <a:rPr lang="en-US" altLang="zh-CN" dirty="0">
                <a:latin typeface="+mj-ea"/>
                <a:ea typeface="+mj-ea"/>
              </a:rPr>
              <a:t>delete(s)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5B996A-31AC-484E-8FF2-3DBBAD663D21}"/>
              </a:ext>
            </a:extLst>
          </p:cNvPr>
          <p:cNvCxnSpPr>
            <a:stCxn id="55" idx="2"/>
            <a:endCxn id="74" idx="0"/>
          </p:cNvCxnSpPr>
          <p:nvPr/>
        </p:nvCxnSpPr>
        <p:spPr>
          <a:xfrm>
            <a:off x="4997657" y="4629626"/>
            <a:ext cx="8442" cy="16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67751E2-9045-4082-8A25-A786E4A941EF}"/>
              </a:ext>
            </a:extLst>
          </p:cNvPr>
          <p:cNvCxnSpPr>
            <a:stCxn id="74" idx="2"/>
            <a:endCxn id="75" idx="0"/>
          </p:cNvCxnSpPr>
          <p:nvPr/>
        </p:nvCxnSpPr>
        <p:spPr>
          <a:xfrm>
            <a:off x="5006099" y="5299312"/>
            <a:ext cx="3296" cy="18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F683361-8AE7-40D2-A6BE-EFF7B0E6FDAA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>
            <a:off x="6288056" y="5880530"/>
            <a:ext cx="491705" cy="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 Box 60">
            <a:extLst>
              <a:ext uri="{FF2B5EF4-FFF2-40B4-BE49-F238E27FC236}">
                <a16:creationId xmlns:a16="http://schemas.microsoft.com/office/drawing/2014/main" id="{750323E7-F2DC-434D-9ED7-4002B8E9F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745" y="5480439"/>
            <a:ext cx="333564" cy="36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Y</a:t>
            </a:r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81E45DD8-8600-48B0-B6A9-40C677842D9A}"/>
              </a:ext>
            </a:extLst>
          </p:cNvPr>
          <p:cNvCxnSpPr>
            <a:stCxn id="75" idx="2"/>
            <a:endCxn id="77" idx="1"/>
          </p:cNvCxnSpPr>
          <p:nvPr/>
        </p:nvCxnSpPr>
        <p:spPr>
          <a:xfrm rot="16200000" flipH="1">
            <a:off x="5758174" y="5524612"/>
            <a:ext cx="270159" cy="17677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66F11C87-EB85-43BA-A126-E1B821DA8FD2}"/>
              </a:ext>
            </a:extLst>
          </p:cNvPr>
          <p:cNvCxnSpPr>
            <a:stCxn id="56" idx="0"/>
          </p:cNvCxnSpPr>
          <p:nvPr/>
        </p:nvCxnSpPr>
        <p:spPr>
          <a:xfrm rot="5400000" flipH="1" flipV="1">
            <a:off x="3430536" y="2403316"/>
            <a:ext cx="252007" cy="2899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8F692DC4-7D33-462D-B873-CE70545583E6}"/>
              </a:ext>
            </a:extLst>
          </p:cNvPr>
          <p:cNvCxnSpPr>
            <a:stCxn id="9" idx="3"/>
            <a:endCxn id="44" idx="0"/>
          </p:cNvCxnSpPr>
          <p:nvPr/>
        </p:nvCxnSpPr>
        <p:spPr>
          <a:xfrm>
            <a:off x="8845797" y="1262227"/>
            <a:ext cx="1123511" cy="2716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37D4B970-07CC-41B8-9546-D15CA05F5013}"/>
              </a:ext>
            </a:extLst>
          </p:cNvPr>
          <p:cNvCxnSpPr>
            <a:stCxn id="41" idx="3"/>
          </p:cNvCxnSpPr>
          <p:nvPr/>
        </p:nvCxnSpPr>
        <p:spPr>
          <a:xfrm>
            <a:off x="8836220" y="2246846"/>
            <a:ext cx="1133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6F428FBE-1E93-4229-825E-A08F5B9325F7}"/>
              </a:ext>
            </a:extLst>
          </p:cNvPr>
          <p:cNvCxnSpPr>
            <a:stCxn id="77" idx="3"/>
            <a:endCxn id="44" idx="2"/>
          </p:cNvCxnSpPr>
          <p:nvPr/>
        </p:nvCxnSpPr>
        <p:spPr>
          <a:xfrm flipV="1">
            <a:off x="8843147" y="4367868"/>
            <a:ext cx="1126161" cy="2175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0FB0DC9-3257-41F8-A75F-2A4669C0017A}"/>
              </a:ext>
            </a:extLst>
          </p:cNvPr>
          <p:cNvCxnSpPr>
            <a:stCxn id="76" idx="3"/>
          </p:cNvCxnSpPr>
          <p:nvPr/>
        </p:nvCxnSpPr>
        <p:spPr>
          <a:xfrm flipV="1">
            <a:off x="8845797" y="5880530"/>
            <a:ext cx="1123510" cy="1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3320361-1484-4DFA-A064-0E5DBE718C2A}"/>
              </a:ext>
            </a:extLst>
          </p:cNvPr>
          <p:cNvSpPr txBox="1"/>
          <p:nvPr/>
        </p:nvSpPr>
        <p:spPr>
          <a:xfrm>
            <a:off x="160770" y="2629182"/>
            <a:ext cx="206192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一个循环使</a:t>
            </a:r>
            <a:r>
              <a:rPr lang="en-US" altLang="zh-CN" dirty="0">
                <a:latin typeface="+mj-ea"/>
                <a:ea typeface="+mj-ea"/>
              </a:rPr>
              <a:t>s</a:t>
            </a:r>
            <a:r>
              <a:rPr lang="zh-CN" altLang="en-US" dirty="0">
                <a:latin typeface="+mj-ea"/>
                <a:ea typeface="+mj-ea"/>
              </a:rPr>
              <a:t>指向左子树的最大结点</a:t>
            </a:r>
            <a:endParaRPr lang="zh-CN" altLang="en-US" dirty="0"/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91D6225-90BC-4CF4-9285-283CC1E33265}"/>
              </a:ext>
            </a:extLst>
          </p:cNvPr>
          <p:cNvCxnSpPr>
            <a:cxnSpLocks/>
            <a:endCxn id="108" idx="3"/>
          </p:cNvCxnSpPr>
          <p:nvPr/>
        </p:nvCxnSpPr>
        <p:spPr>
          <a:xfrm flipH="1" flipV="1">
            <a:off x="2222691" y="2952348"/>
            <a:ext cx="1137482" cy="787698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7F482DF7-6E22-499E-BB13-271D6C19E137}"/>
              </a:ext>
            </a:extLst>
          </p:cNvPr>
          <p:cNvSpPr txBox="1"/>
          <p:nvPr/>
        </p:nvSpPr>
        <p:spPr>
          <a:xfrm>
            <a:off x="10115880" y="5260760"/>
            <a:ext cx="123099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q</a:t>
            </a:r>
            <a:r>
              <a:rPr lang="zh-CN" altLang="en-US" dirty="0">
                <a:latin typeface="+mj-ea"/>
                <a:ea typeface="+mj-ea"/>
              </a:rPr>
              <a:t>始终指向</a:t>
            </a:r>
            <a:r>
              <a:rPr lang="en-US" altLang="zh-CN" dirty="0">
                <a:latin typeface="+mj-ea"/>
                <a:ea typeface="+mj-ea"/>
              </a:rPr>
              <a:t>s</a:t>
            </a:r>
            <a:r>
              <a:rPr lang="zh-CN" altLang="en-US" dirty="0">
                <a:latin typeface="+mj-ea"/>
                <a:ea typeface="+mj-ea"/>
              </a:rPr>
              <a:t>的前驱</a:t>
            </a:r>
            <a:endParaRPr lang="zh-CN" altLang="en-US" dirty="0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9A13A728-B7BE-430D-BCCE-314B292767AF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7056460" y="5583926"/>
            <a:ext cx="3059420" cy="13342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BEC1F1C3-4C9B-4AF1-85F8-086E6C2176EC}"/>
              </a:ext>
            </a:extLst>
          </p:cNvPr>
          <p:cNvSpPr txBox="1"/>
          <p:nvPr/>
        </p:nvSpPr>
        <p:spPr>
          <a:xfrm>
            <a:off x="739269" y="4611154"/>
            <a:ext cx="185044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通过赋值，将删除目标转移为删除</a:t>
            </a:r>
            <a:r>
              <a:rPr lang="en-US" altLang="zh-CN" dirty="0">
                <a:latin typeface="+mj-ea"/>
                <a:ea typeface="+mj-ea"/>
              </a:rPr>
              <a:t>”</a:t>
            </a:r>
            <a:r>
              <a:rPr lang="zh-CN" altLang="en-US" dirty="0">
                <a:latin typeface="+mj-ea"/>
                <a:ea typeface="+mj-ea"/>
              </a:rPr>
              <a:t>继承人</a:t>
            </a:r>
            <a:r>
              <a:rPr lang="en-US" altLang="zh-CN" dirty="0">
                <a:latin typeface="+mj-ea"/>
                <a:ea typeface="+mj-ea"/>
              </a:rPr>
              <a:t>”</a:t>
            </a:r>
            <a:r>
              <a:rPr lang="zh-CN" altLang="en-US" dirty="0">
                <a:latin typeface="+mj-ea"/>
                <a:ea typeface="+mj-ea"/>
              </a:rPr>
              <a:t>结点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B64D672B-CCB7-4DC9-8325-61F084E6EF26}"/>
              </a:ext>
            </a:extLst>
          </p:cNvPr>
          <p:cNvCxnSpPr>
            <a:cxnSpLocks/>
            <a:stCxn id="74" idx="1"/>
            <a:endCxn id="119" idx="3"/>
          </p:cNvCxnSpPr>
          <p:nvPr/>
        </p:nvCxnSpPr>
        <p:spPr>
          <a:xfrm flipH="1">
            <a:off x="2589714" y="5047205"/>
            <a:ext cx="1383367" cy="2561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F30DF2A-8BC6-4FA7-8141-9BA9D2F725E1}"/>
              </a:ext>
            </a:extLst>
          </p:cNvPr>
          <p:cNvSpPr txBox="1"/>
          <p:nvPr/>
        </p:nvSpPr>
        <p:spPr>
          <a:xfrm>
            <a:off x="191348" y="5866684"/>
            <a:ext cx="324172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最后转化成删除只有左孩子的结点</a:t>
            </a:r>
            <a:r>
              <a:rPr lang="en-US" altLang="zh-CN" dirty="0">
                <a:latin typeface="+mj-ea"/>
                <a:ea typeface="+mj-ea"/>
              </a:rPr>
              <a:t>s</a:t>
            </a:r>
            <a:r>
              <a:rPr lang="zh-CN" altLang="en-US" dirty="0">
                <a:latin typeface="+mj-ea"/>
                <a:ea typeface="+mj-ea"/>
              </a:rPr>
              <a:t>，因此分</a:t>
            </a:r>
            <a:r>
              <a:rPr lang="en-US" altLang="zh-CN" dirty="0">
                <a:latin typeface="+mj-ea"/>
                <a:ea typeface="+mj-ea"/>
              </a:rPr>
              <a:t>s</a:t>
            </a:r>
            <a:r>
              <a:rPr lang="zh-CN" altLang="en-US" dirty="0">
                <a:latin typeface="+mj-ea"/>
                <a:ea typeface="+mj-ea"/>
              </a:rPr>
              <a:t>为</a:t>
            </a:r>
            <a:r>
              <a:rPr lang="en-US" altLang="zh-CN" dirty="0">
                <a:latin typeface="+mj-ea"/>
                <a:ea typeface="+mj-ea"/>
              </a:rPr>
              <a:t>q</a:t>
            </a:r>
            <a:r>
              <a:rPr lang="zh-CN" altLang="en-US" dirty="0">
                <a:latin typeface="+mj-ea"/>
                <a:ea typeface="+mj-ea"/>
              </a:rPr>
              <a:t>的左孩子还是右孩子两种情况讨论</a:t>
            </a:r>
          </a:p>
        </p:txBody>
      </p:sp>
      <p:sp>
        <p:nvSpPr>
          <p:cNvPr id="125" name="Text Box 58">
            <a:extLst>
              <a:ext uri="{FF2B5EF4-FFF2-40B4-BE49-F238E27FC236}">
                <a16:creationId xmlns:a16="http://schemas.microsoft.com/office/drawing/2014/main" id="{DAF87D8A-4FD4-4BC6-9436-2DE453F64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354" y="6174218"/>
            <a:ext cx="3335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N</a:t>
            </a: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C100A77-E8A1-4754-B125-741ED7016C23}"/>
              </a:ext>
            </a:extLst>
          </p:cNvPr>
          <p:cNvCxnSpPr>
            <a:cxnSpLocks/>
            <a:stCxn id="75" idx="0"/>
            <a:endCxn id="118" idx="0"/>
          </p:cNvCxnSpPr>
          <p:nvPr/>
        </p:nvCxnSpPr>
        <p:spPr>
          <a:xfrm flipH="1">
            <a:off x="1812211" y="5487669"/>
            <a:ext cx="3197184" cy="3790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46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588</Words>
  <Application>Microsoft Office PowerPoint</Application>
  <PresentationFormat>宽屏</PresentationFormat>
  <Paragraphs>130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Times New Roman</vt:lpstr>
      <vt:lpstr>Office 主题​​</vt:lpstr>
      <vt:lpstr>中序遍历的非递归算法</vt:lpstr>
      <vt:lpstr>中序遍历的非递归算法</vt:lpstr>
      <vt:lpstr>层序遍历算法</vt:lpstr>
      <vt:lpstr>DFS的非递归算法</vt:lpstr>
      <vt:lpstr>BFS的非递归算法</vt:lpstr>
      <vt:lpstr>拓扑排序算法</vt:lpstr>
      <vt:lpstr>二叉排序树的删除算法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中序遍历的非递归算法</dc:title>
  <dc:creator>邓 宇海</dc:creator>
  <cp:lastModifiedBy>邓 宇海</cp:lastModifiedBy>
  <cp:revision>10</cp:revision>
  <dcterms:created xsi:type="dcterms:W3CDTF">2021-12-21T08:34:27Z</dcterms:created>
  <dcterms:modified xsi:type="dcterms:W3CDTF">2021-12-30T15:33:24Z</dcterms:modified>
</cp:coreProperties>
</file>