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4" r:id="rId3"/>
    <p:sldMasterId id="2147483695" r:id="rId4"/>
    <p:sldMasterId id="2147483704" r:id="rId5"/>
    <p:sldMasterId id="2147483715" r:id="rId6"/>
    <p:sldMasterId id="2147483727" r:id="rId7"/>
    <p:sldMasterId id="2147483740" r:id="rId8"/>
    <p:sldMasterId id="2147483748" r:id="rId9"/>
    <p:sldMasterId id="2147483763" r:id="rId10"/>
  </p:sldMasterIdLst>
  <p:notesMasterIdLst>
    <p:notesMasterId r:id="rId67"/>
  </p:notesMasterIdLst>
  <p:sldIdLst>
    <p:sldId id="256" r:id="rId11"/>
    <p:sldId id="257" r:id="rId12"/>
    <p:sldId id="487" r:id="rId13"/>
    <p:sldId id="488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7" r:id="rId23"/>
    <p:sldId id="566" r:id="rId24"/>
    <p:sldId id="568" r:id="rId25"/>
    <p:sldId id="569" r:id="rId26"/>
    <p:sldId id="570" r:id="rId27"/>
    <p:sldId id="572" r:id="rId28"/>
    <p:sldId id="573" r:id="rId29"/>
    <p:sldId id="574" r:id="rId30"/>
    <p:sldId id="575" r:id="rId31"/>
    <p:sldId id="576" r:id="rId32"/>
    <p:sldId id="577" r:id="rId33"/>
    <p:sldId id="578" r:id="rId34"/>
    <p:sldId id="580" r:id="rId35"/>
    <p:sldId id="579" r:id="rId36"/>
    <p:sldId id="581" r:id="rId37"/>
    <p:sldId id="582" r:id="rId38"/>
    <p:sldId id="587" r:id="rId39"/>
    <p:sldId id="583" r:id="rId40"/>
    <p:sldId id="584" r:id="rId41"/>
    <p:sldId id="585" r:id="rId42"/>
    <p:sldId id="592" r:id="rId43"/>
    <p:sldId id="586" r:id="rId44"/>
    <p:sldId id="588" r:id="rId45"/>
    <p:sldId id="589" r:id="rId46"/>
    <p:sldId id="590" r:id="rId47"/>
    <p:sldId id="591" r:id="rId48"/>
    <p:sldId id="593" r:id="rId49"/>
    <p:sldId id="594" r:id="rId50"/>
    <p:sldId id="595" r:id="rId51"/>
    <p:sldId id="600" r:id="rId52"/>
    <p:sldId id="596" r:id="rId53"/>
    <p:sldId id="597" r:id="rId54"/>
    <p:sldId id="598" r:id="rId55"/>
    <p:sldId id="602" r:id="rId56"/>
    <p:sldId id="603" r:id="rId57"/>
    <p:sldId id="599" r:id="rId58"/>
    <p:sldId id="601" r:id="rId59"/>
    <p:sldId id="557" r:id="rId60"/>
    <p:sldId id="497" r:id="rId61"/>
    <p:sldId id="604" r:id="rId62"/>
    <p:sldId id="605" r:id="rId63"/>
    <p:sldId id="606" r:id="rId64"/>
    <p:sldId id="607" r:id="rId65"/>
    <p:sldId id="608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B9863A"/>
    <a:srgbClr val="DF8D07"/>
    <a:srgbClr val="ABF884"/>
    <a:srgbClr val="FFC000"/>
    <a:srgbClr val="69A12B"/>
    <a:srgbClr val="B9BC3E"/>
    <a:srgbClr val="7F8FA9"/>
    <a:srgbClr val="336600"/>
    <a:srgbClr val="DD6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77457" autoAdjust="0"/>
  </p:normalViewPr>
  <p:slideViewPr>
    <p:cSldViewPr snapToGrid="0">
      <p:cViewPr varScale="1">
        <p:scale>
          <a:sx n="87" d="100"/>
          <a:sy n="87" d="100"/>
        </p:scale>
        <p:origin x="65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DBCA2-BEF9-4BA1-89B5-C377C491CFC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05EB281-F06B-4D4D-A60A-C61E8C697EA2}">
      <dgm:prSet phldrT="[文本]" custT="1"/>
      <dgm:spPr>
        <a:solidFill>
          <a:srgbClr val="48A9C3"/>
        </a:solidFill>
      </dgm:spPr>
      <dgm:t>
        <a:bodyPr/>
        <a:lstStyle/>
        <a:p>
          <a:r>
            <a:rPr lang="zh-CN" altLang="en-US" sz="3600" dirty="0">
              <a:latin typeface="+mj-ea"/>
              <a:ea typeface="+mj-ea"/>
            </a:rPr>
            <a:t>串</a:t>
          </a:r>
        </a:p>
      </dgm:t>
    </dgm:pt>
    <dgm:pt modelId="{CA7CC7D8-72FF-449D-AC92-395E1F8A7644}" type="parTrans" cxnId="{D0A34CC5-2CE4-4F03-B115-9DF1FCFE95CE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495171B6-AC9C-4BBB-A95E-E5B2EB55773F}" type="sibTrans" cxnId="{D0A34CC5-2CE4-4F03-B115-9DF1FCFE95CE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621E514B-9748-49D8-A593-160B2AA34375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2400" dirty="0">
              <a:latin typeface="+mj-ea"/>
              <a:ea typeface="+mj-ea"/>
            </a:rPr>
            <a:t>串的定义</a:t>
          </a:r>
          <a:endParaRPr lang="en-US" altLang="zh-CN" sz="2400" dirty="0">
            <a:latin typeface="+mj-ea"/>
            <a:ea typeface="+mj-ea"/>
          </a:endParaRPr>
        </a:p>
      </dgm:t>
    </dgm:pt>
    <dgm:pt modelId="{ED1CD1C3-B6E1-4E27-A6AD-06751C13F6A5}" type="parTrans" cxnId="{B5E64746-C3A9-4DAA-AB6F-6F6F04F1C5CC}">
      <dgm:prSet custT="1"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2A6DFA8B-A9C5-4179-B0E1-A6311A50C3E6}" type="sibTrans" cxnId="{B5E64746-C3A9-4DAA-AB6F-6F6F04F1C5CC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684EE191-DACD-4C3F-BA1A-B5A50E4F9FA8}">
      <dgm:prSet custT="1"/>
      <dgm:spPr>
        <a:solidFill>
          <a:srgbClr val="6F6AA4"/>
        </a:solidFill>
      </dgm:spPr>
      <dgm:t>
        <a:bodyPr/>
        <a:lstStyle/>
        <a:p>
          <a:r>
            <a:rPr lang="zh-CN" altLang="en-US" sz="2400" dirty="0">
              <a:latin typeface="+mj-ea"/>
              <a:ea typeface="+mj-ea"/>
            </a:rPr>
            <a:t>串的表示与实现</a:t>
          </a:r>
        </a:p>
      </dgm:t>
    </dgm:pt>
    <dgm:pt modelId="{ADEA4B95-4475-4CC0-B9E6-2C0C1193A575}" type="parTrans" cxnId="{9F0B9D6B-D340-4B75-99D5-8135C3B183E3}">
      <dgm:prSet custT="1"/>
      <dgm:spPr>
        <a:ln>
          <a:solidFill>
            <a:srgbClr val="6F6AA4"/>
          </a:solidFill>
        </a:ln>
      </dgm:spPr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80521E20-4E3A-45DA-8A23-59541E47D857}" type="sibTrans" cxnId="{9F0B9D6B-D340-4B75-99D5-8135C3B183E3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8BA76E80-C9FB-4B68-927F-497593E6EB4F}">
      <dgm:prSet custT="1"/>
      <dgm:spPr>
        <a:solidFill>
          <a:srgbClr val="0A7DB6"/>
        </a:solidFill>
      </dgm:spPr>
      <dgm:t>
        <a:bodyPr/>
        <a:lstStyle/>
        <a:p>
          <a:r>
            <a:rPr lang="en-US" altLang="zh-CN" sz="2400" dirty="0">
              <a:latin typeface="+mj-ea"/>
              <a:ea typeface="+mj-ea"/>
            </a:rPr>
            <a:t>BF</a:t>
          </a:r>
          <a:r>
            <a:rPr lang="zh-CN" altLang="en-US" sz="2400" dirty="0">
              <a:latin typeface="+mj-ea"/>
              <a:ea typeface="+mj-ea"/>
            </a:rPr>
            <a:t>算法</a:t>
          </a:r>
        </a:p>
      </dgm:t>
    </dgm:pt>
    <dgm:pt modelId="{EF7F4200-D09C-4B75-B3B0-EB5EB54CFA5E}" type="parTrans" cxnId="{A2BCA180-936F-4982-BEC0-9A949DF2F68F}">
      <dgm:prSet custT="1"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437466D7-B3F2-4D6C-BF08-0B3055DEC998}" type="sibTrans" cxnId="{A2BCA180-936F-4982-BEC0-9A949DF2F68F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9D98A171-CB62-4872-B538-BED5093640BB}">
      <dgm:prSet custT="1"/>
      <dgm:spPr>
        <a:solidFill>
          <a:srgbClr val="0A7DB6"/>
        </a:solidFill>
      </dgm:spPr>
      <dgm:t>
        <a:bodyPr/>
        <a:lstStyle/>
        <a:p>
          <a:r>
            <a:rPr lang="en-US" altLang="zh-CN" sz="2400" dirty="0">
              <a:latin typeface="+mj-ea"/>
              <a:ea typeface="+mj-ea"/>
            </a:rPr>
            <a:t>FL</a:t>
          </a:r>
          <a:r>
            <a:rPr lang="zh-CN" altLang="en-US" sz="2400" dirty="0">
              <a:latin typeface="+mj-ea"/>
              <a:ea typeface="+mj-ea"/>
            </a:rPr>
            <a:t>算法</a:t>
          </a:r>
        </a:p>
      </dgm:t>
    </dgm:pt>
    <dgm:pt modelId="{FF61D975-648D-4DC5-95BE-CA9C0897E268}" type="parTrans" cxnId="{113DB030-9F12-4F10-8D10-C952B99DD5CF}">
      <dgm:prSet custT="1"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1EF9C1FC-725B-4E08-902D-F645293E4D9E}" type="sibTrans" cxnId="{113DB030-9F12-4F10-8D10-C952B99DD5CF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41EF3430-7C39-49E5-BB46-FAF951120935}">
      <dgm:prSet custT="1"/>
      <dgm:spPr>
        <a:solidFill>
          <a:srgbClr val="FF0000"/>
        </a:solidFill>
      </dgm:spPr>
      <dgm:t>
        <a:bodyPr/>
        <a:lstStyle/>
        <a:p>
          <a:r>
            <a:rPr lang="zh-CN" altLang="en-US" sz="2400" dirty="0">
              <a:latin typeface="+mj-ea"/>
              <a:ea typeface="+mj-ea"/>
            </a:rPr>
            <a:t>模式匹配</a:t>
          </a:r>
        </a:p>
      </dgm:t>
    </dgm:pt>
    <dgm:pt modelId="{E8F236F6-8FDE-4BAF-A7BF-46ADE4428DB8}" type="parTrans" cxnId="{A6D32DA5-904C-46E6-A509-09C8347454ED}">
      <dgm:prSet/>
      <dgm:spPr/>
      <dgm:t>
        <a:bodyPr/>
        <a:lstStyle/>
        <a:p>
          <a:endParaRPr lang="zh-CN" altLang="en-US"/>
        </a:p>
      </dgm:t>
    </dgm:pt>
    <dgm:pt modelId="{C063A15D-C450-4C2C-94A2-67E7C0120E9B}" type="sibTrans" cxnId="{A6D32DA5-904C-46E6-A509-09C8347454ED}">
      <dgm:prSet/>
      <dgm:spPr/>
      <dgm:t>
        <a:bodyPr/>
        <a:lstStyle/>
        <a:p>
          <a:endParaRPr lang="zh-CN" altLang="en-US"/>
        </a:p>
      </dgm:t>
    </dgm:pt>
    <dgm:pt modelId="{CFD66263-5DD4-45E3-975B-CC7C2B23191B}">
      <dgm:prSet custT="1"/>
      <dgm:spPr>
        <a:solidFill>
          <a:schemeClr val="tx2">
            <a:lumMod val="40000"/>
            <a:lumOff val="60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>
            <a:buNone/>
          </a:pPr>
          <a:r>
            <a:rPr lang="zh-CN" altLang="en-US" sz="24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顺序存储</a:t>
          </a:r>
          <a:endParaRPr lang="zh-CN" altLang="en-US" sz="2400" dirty="0">
            <a:latin typeface="+mj-ea"/>
            <a:ea typeface="+mj-ea"/>
          </a:endParaRPr>
        </a:p>
      </dgm:t>
    </dgm:pt>
    <dgm:pt modelId="{D1D60D63-E02D-40B6-8EE7-01773CAF71EB}" type="parTrans" cxnId="{C006C0E1-E36A-45FC-A121-2C5BBD2A64D2}">
      <dgm:prSet/>
      <dgm:spPr/>
      <dgm:t>
        <a:bodyPr/>
        <a:lstStyle/>
        <a:p>
          <a:endParaRPr lang="zh-CN" altLang="en-US"/>
        </a:p>
      </dgm:t>
    </dgm:pt>
    <dgm:pt modelId="{9ABB11C6-4D76-437A-9E43-8C83B8B37572}" type="sibTrans" cxnId="{C006C0E1-E36A-45FC-A121-2C5BBD2A64D2}">
      <dgm:prSet/>
      <dgm:spPr/>
      <dgm:t>
        <a:bodyPr/>
        <a:lstStyle/>
        <a:p>
          <a:endParaRPr lang="zh-CN" altLang="en-US"/>
        </a:p>
      </dgm:t>
    </dgm:pt>
    <dgm:pt modelId="{549185F3-B524-40D1-8302-A337B9FF3D84}">
      <dgm:prSet custT="1"/>
      <dgm:spPr>
        <a:solidFill>
          <a:schemeClr val="tx2">
            <a:lumMod val="40000"/>
            <a:lumOff val="60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块链存储</a:t>
          </a:r>
        </a:p>
      </dgm:t>
    </dgm:pt>
    <dgm:pt modelId="{F1759E56-1931-4AFF-AE8A-3909514BD487}" type="parTrans" cxnId="{47ED7CE1-E6EC-4628-9E16-A4BA960FCB19}">
      <dgm:prSet/>
      <dgm:spPr/>
      <dgm:t>
        <a:bodyPr/>
        <a:lstStyle/>
        <a:p>
          <a:endParaRPr lang="zh-CN" altLang="en-US"/>
        </a:p>
      </dgm:t>
    </dgm:pt>
    <dgm:pt modelId="{D6D8B67E-ACA4-4864-B249-1540B56D4735}" type="sibTrans" cxnId="{47ED7CE1-E6EC-4628-9E16-A4BA960FCB19}">
      <dgm:prSet/>
      <dgm:spPr/>
      <dgm:t>
        <a:bodyPr/>
        <a:lstStyle/>
        <a:p>
          <a:endParaRPr lang="zh-CN" altLang="en-US"/>
        </a:p>
      </dgm:t>
    </dgm:pt>
    <dgm:pt modelId="{DCB05316-4936-4353-B8B0-A8B9E12AD573}">
      <dgm:prSet custT="1"/>
      <dgm:spPr>
        <a:solidFill>
          <a:schemeClr val="tx2">
            <a:lumMod val="40000"/>
            <a:lumOff val="60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堆存储</a:t>
          </a:r>
        </a:p>
      </dgm:t>
    </dgm:pt>
    <dgm:pt modelId="{2D465FF1-3D5B-42C2-8699-D534E4F21765}" type="parTrans" cxnId="{57042519-5413-4F3C-8638-8E0393750D6F}">
      <dgm:prSet/>
      <dgm:spPr/>
      <dgm:t>
        <a:bodyPr/>
        <a:lstStyle/>
        <a:p>
          <a:endParaRPr lang="zh-CN" altLang="en-US"/>
        </a:p>
      </dgm:t>
    </dgm:pt>
    <dgm:pt modelId="{1C959FAB-62CF-40D2-BD7A-04688ADA8782}" type="sibTrans" cxnId="{57042519-5413-4F3C-8638-8E0393750D6F}">
      <dgm:prSet/>
      <dgm:spPr/>
      <dgm:t>
        <a:bodyPr/>
        <a:lstStyle/>
        <a:p>
          <a:endParaRPr lang="zh-CN" altLang="en-US"/>
        </a:p>
      </dgm:t>
    </dgm:pt>
    <dgm:pt modelId="{7CDA0DEE-F8A8-4A61-96F7-3BB0BC338083}">
      <dgm:prSet phldrT="[文本]" custT="1"/>
      <dgm:spPr>
        <a:solidFill>
          <a:schemeClr val="accent5"/>
        </a:solidFill>
      </dgm:spPr>
      <dgm:t>
        <a:bodyPr/>
        <a:lstStyle/>
        <a:p>
          <a:r>
            <a:rPr lang="zh-CN" altLang="en-US" sz="2400" dirty="0">
              <a:latin typeface="+mj-ea"/>
              <a:ea typeface="+mj-ea"/>
            </a:rPr>
            <a:t>子串</a:t>
          </a:r>
          <a:endParaRPr lang="en-US" altLang="zh-CN" sz="2400" dirty="0">
            <a:latin typeface="+mj-ea"/>
            <a:ea typeface="+mj-ea"/>
          </a:endParaRPr>
        </a:p>
      </dgm:t>
    </dgm:pt>
    <dgm:pt modelId="{CACF6AD3-ACC9-47EB-9DFE-DD2ED174D5C6}" type="parTrans" cxnId="{04115F71-7483-47DD-907E-7AB26BCA9811}">
      <dgm:prSet/>
      <dgm:spPr/>
      <dgm:t>
        <a:bodyPr/>
        <a:lstStyle/>
        <a:p>
          <a:endParaRPr lang="zh-CN" altLang="en-US"/>
        </a:p>
      </dgm:t>
    </dgm:pt>
    <dgm:pt modelId="{101CB0E4-1B25-4E67-A0C1-41B486D42031}" type="sibTrans" cxnId="{04115F71-7483-47DD-907E-7AB26BCA9811}">
      <dgm:prSet/>
      <dgm:spPr/>
      <dgm:t>
        <a:bodyPr/>
        <a:lstStyle/>
        <a:p>
          <a:endParaRPr lang="zh-CN" altLang="en-US"/>
        </a:p>
      </dgm:t>
    </dgm:pt>
    <dgm:pt modelId="{929ED955-93F7-48E9-998C-A282744C818F}">
      <dgm:prSet phldrT="[文本]" custT="1"/>
      <dgm:spPr>
        <a:solidFill>
          <a:schemeClr val="accent5"/>
        </a:solidFill>
      </dgm:spPr>
      <dgm:t>
        <a:bodyPr/>
        <a:lstStyle/>
        <a:p>
          <a:r>
            <a:rPr lang="zh-CN" altLang="en-US" sz="2400" dirty="0">
              <a:latin typeface="+mj-ea"/>
              <a:ea typeface="+mj-ea"/>
            </a:rPr>
            <a:t>主串</a:t>
          </a:r>
          <a:endParaRPr lang="en-US" altLang="zh-CN" sz="2400" dirty="0">
            <a:latin typeface="+mj-ea"/>
            <a:ea typeface="+mj-ea"/>
          </a:endParaRPr>
        </a:p>
      </dgm:t>
    </dgm:pt>
    <dgm:pt modelId="{A1410299-F6CD-4CA2-B6EC-65433F312256}" type="parTrans" cxnId="{BA7D95F9-53DD-4C68-9785-CF906825D36A}">
      <dgm:prSet/>
      <dgm:spPr/>
      <dgm:t>
        <a:bodyPr/>
        <a:lstStyle/>
        <a:p>
          <a:endParaRPr lang="zh-CN" altLang="en-US"/>
        </a:p>
      </dgm:t>
    </dgm:pt>
    <dgm:pt modelId="{52A9EEC7-6300-410D-B172-10245E9584B8}" type="sibTrans" cxnId="{BA7D95F9-53DD-4C68-9785-CF906825D36A}">
      <dgm:prSet/>
      <dgm:spPr/>
      <dgm:t>
        <a:bodyPr/>
        <a:lstStyle/>
        <a:p>
          <a:endParaRPr lang="zh-CN" altLang="en-US"/>
        </a:p>
      </dgm:t>
    </dgm:pt>
    <dgm:pt modelId="{A852A44F-C020-4113-8B6E-E739367694DC}">
      <dgm:prSet phldrT="[文本]" custT="1"/>
      <dgm:spPr>
        <a:solidFill>
          <a:schemeClr val="accent5"/>
        </a:solidFill>
      </dgm:spPr>
      <dgm:t>
        <a:bodyPr/>
        <a:lstStyle/>
        <a:p>
          <a:r>
            <a:rPr lang="zh-CN" altLang="en-US" sz="2400" dirty="0">
              <a:latin typeface="+mj-ea"/>
              <a:ea typeface="+mj-ea"/>
            </a:rPr>
            <a:t>位置</a:t>
          </a:r>
          <a:endParaRPr lang="en-US" altLang="zh-CN" sz="2400" dirty="0">
            <a:latin typeface="+mj-ea"/>
            <a:ea typeface="+mj-ea"/>
          </a:endParaRPr>
        </a:p>
      </dgm:t>
    </dgm:pt>
    <dgm:pt modelId="{D8DDCBA5-B538-434D-8320-A53D256881AE}" type="parTrans" cxnId="{D60DC0B9-A3BA-4CAA-891C-AD57BFC2B470}">
      <dgm:prSet/>
      <dgm:spPr/>
      <dgm:t>
        <a:bodyPr/>
        <a:lstStyle/>
        <a:p>
          <a:endParaRPr lang="zh-CN" altLang="en-US"/>
        </a:p>
      </dgm:t>
    </dgm:pt>
    <dgm:pt modelId="{12A78CC8-FBDD-4F6F-961A-2C155505DF4D}" type="sibTrans" cxnId="{D60DC0B9-A3BA-4CAA-891C-AD57BFC2B470}">
      <dgm:prSet/>
      <dgm:spPr/>
      <dgm:t>
        <a:bodyPr/>
        <a:lstStyle/>
        <a:p>
          <a:endParaRPr lang="zh-CN" altLang="en-US"/>
        </a:p>
      </dgm:t>
    </dgm:pt>
    <dgm:pt modelId="{2F054CB4-2181-4E0F-AA22-0BC2CC114A22}">
      <dgm:prSet custT="1"/>
      <dgm:spPr>
        <a:solidFill>
          <a:srgbClr val="0A7DB6"/>
        </a:solidFill>
      </dgm:spPr>
      <dgm:t>
        <a:bodyPr/>
        <a:lstStyle/>
        <a:p>
          <a:r>
            <a:rPr lang="en-US" altLang="zh-CN" sz="2400" dirty="0">
              <a:latin typeface="+mj-ea"/>
              <a:ea typeface="+mj-ea"/>
            </a:rPr>
            <a:t>KMP</a:t>
          </a:r>
          <a:r>
            <a:rPr lang="zh-CN" altLang="en-US" sz="2400" dirty="0">
              <a:latin typeface="+mj-ea"/>
              <a:ea typeface="+mj-ea"/>
            </a:rPr>
            <a:t>算法</a:t>
          </a:r>
        </a:p>
      </dgm:t>
    </dgm:pt>
    <dgm:pt modelId="{5424F97D-D4EC-4C17-8D2E-6953BD718738}" type="parTrans" cxnId="{7BD2CEFC-865F-4621-A2FC-5921D5CE28F6}">
      <dgm:prSet/>
      <dgm:spPr/>
      <dgm:t>
        <a:bodyPr/>
        <a:lstStyle/>
        <a:p>
          <a:endParaRPr lang="zh-CN" altLang="en-US"/>
        </a:p>
      </dgm:t>
    </dgm:pt>
    <dgm:pt modelId="{4A43FCCA-E63D-43ED-A4FF-0FB331FE3010}" type="sibTrans" cxnId="{7BD2CEFC-865F-4621-A2FC-5921D5CE28F6}">
      <dgm:prSet/>
      <dgm:spPr/>
      <dgm:t>
        <a:bodyPr/>
        <a:lstStyle/>
        <a:p>
          <a:endParaRPr lang="zh-CN" altLang="en-US"/>
        </a:p>
      </dgm:t>
    </dgm:pt>
    <dgm:pt modelId="{8FEF306F-B0AE-4DA5-8A53-6B8F6BD76876}" type="pres">
      <dgm:prSet presAssocID="{E6ADBCA2-BEF9-4BA1-89B5-C377C491CFC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8C2D80-5667-4726-8858-F4C5C74FFB9D}" type="pres">
      <dgm:prSet presAssocID="{C05EB281-F06B-4D4D-A60A-C61E8C697EA2}" presName="root1" presStyleCnt="0"/>
      <dgm:spPr/>
    </dgm:pt>
    <dgm:pt modelId="{1A85A79C-7CB8-4596-A4A1-9723ED63F524}" type="pres">
      <dgm:prSet presAssocID="{C05EB281-F06B-4D4D-A60A-C61E8C697EA2}" presName="LevelOneTextNode" presStyleLbl="node0" presStyleIdx="0" presStyleCnt="1" custScaleX="154668" custScaleY="119690" custLinFactNeighborX="4467" custLinFactNeighborY="1394">
        <dgm:presLayoutVars>
          <dgm:chPref val="3"/>
        </dgm:presLayoutVars>
      </dgm:prSet>
      <dgm:spPr/>
    </dgm:pt>
    <dgm:pt modelId="{A1267C24-A826-45F5-BC79-3BA6624972E5}" type="pres">
      <dgm:prSet presAssocID="{C05EB281-F06B-4D4D-A60A-C61E8C697EA2}" presName="level2hierChild" presStyleCnt="0"/>
      <dgm:spPr/>
    </dgm:pt>
    <dgm:pt modelId="{F7A740B3-DDA2-4F8F-9150-11EB79B1AC33}" type="pres">
      <dgm:prSet presAssocID="{ED1CD1C3-B6E1-4E27-A6AD-06751C13F6A5}" presName="conn2-1" presStyleLbl="parChTrans1D2" presStyleIdx="0" presStyleCnt="3"/>
      <dgm:spPr/>
    </dgm:pt>
    <dgm:pt modelId="{2A84C468-8D19-4B9F-9717-4D8FF10960A2}" type="pres">
      <dgm:prSet presAssocID="{ED1CD1C3-B6E1-4E27-A6AD-06751C13F6A5}" presName="connTx" presStyleLbl="parChTrans1D2" presStyleIdx="0" presStyleCnt="3"/>
      <dgm:spPr/>
    </dgm:pt>
    <dgm:pt modelId="{A8095451-C3AE-4BC4-A611-FE64C24BAD38}" type="pres">
      <dgm:prSet presAssocID="{621E514B-9748-49D8-A593-160B2AA34375}" presName="root2" presStyleCnt="0"/>
      <dgm:spPr/>
    </dgm:pt>
    <dgm:pt modelId="{4A5DC45F-E714-4E83-9F5A-19201F4EDD9C}" type="pres">
      <dgm:prSet presAssocID="{621E514B-9748-49D8-A593-160B2AA34375}" presName="LevelTwoTextNode" presStyleLbl="node2" presStyleIdx="0" presStyleCnt="3" custScaleX="225230" custLinFactNeighborX="3869" custLinFactNeighborY="556">
        <dgm:presLayoutVars>
          <dgm:chPref val="3"/>
        </dgm:presLayoutVars>
      </dgm:prSet>
      <dgm:spPr/>
    </dgm:pt>
    <dgm:pt modelId="{03A79B9F-C132-49D1-9CD4-41FC5DD70A4E}" type="pres">
      <dgm:prSet presAssocID="{621E514B-9748-49D8-A593-160B2AA34375}" presName="level3hierChild" presStyleCnt="0"/>
      <dgm:spPr/>
    </dgm:pt>
    <dgm:pt modelId="{F6E4592A-DDE1-4BB2-AFD3-5FD82A75A626}" type="pres">
      <dgm:prSet presAssocID="{CACF6AD3-ACC9-47EB-9DFE-DD2ED174D5C6}" presName="conn2-1" presStyleLbl="parChTrans1D3" presStyleIdx="0" presStyleCnt="9"/>
      <dgm:spPr/>
    </dgm:pt>
    <dgm:pt modelId="{6C6C0D8F-0454-483F-B97E-A478DD086138}" type="pres">
      <dgm:prSet presAssocID="{CACF6AD3-ACC9-47EB-9DFE-DD2ED174D5C6}" presName="connTx" presStyleLbl="parChTrans1D3" presStyleIdx="0" presStyleCnt="9"/>
      <dgm:spPr/>
    </dgm:pt>
    <dgm:pt modelId="{A7F11F4B-4F0E-4AC1-A81C-D1A010133998}" type="pres">
      <dgm:prSet presAssocID="{7CDA0DEE-F8A8-4A61-96F7-3BB0BC338083}" presName="root2" presStyleCnt="0"/>
      <dgm:spPr/>
    </dgm:pt>
    <dgm:pt modelId="{32A55A76-4DBC-42F5-84FE-95BE7EDC3B87}" type="pres">
      <dgm:prSet presAssocID="{7CDA0DEE-F8A8-4A61-96F7-3BB0BC338083}" presName="LevelTwoTextNode" presStyleLbl="node3" presStyleIdx="0" presStyleCnt="9" custScaleX="225230">
        <dgm:presLayoutVars>
          <dgm:chPref val="3"/>
        </dgm:presLayoutVars>
      </dgm:prSet>
      <dgm:spPr/>
    </dgm:pt>
    <dgm:pt modelId="{76EAEED3-9899-42E3-856A-2DBF319AE0AA}" type="pres">
      <dgm:prSet presAssocID="{7CDA0DEE-F8A8-4A61-96F7-3BB0BC338083}" presName="level3hierChild" presStyleCnt="0"/>
      <dgm:spPr/>
    </dgm:pt>
    <dgm:pt modelId="{FAD2DDB0-6097-4742-948D-08B25D4A4F01}" type="pres">
      <dgm:prSet presAssocID="{A1410299-F6CD-4CA2-B6EC-65433F312256}" presName="conn2-1" presStyleLbl="parChTrans1D3" presStyleIdx="1" presStyleCnt="9"/>
      <dgm:spPr/>
    </dgm:pt>
    <dgm:pt modelId="{2974133F-5275-4A50-8BED-D3A5AB3239E9}" type="pres">
      <dgm:prSet presAssocID="{A1410299-F6CD-4CA2-B6EC-65433F312256}" presName="connTx" presStyleLbl="parChTrans1D3" presStyleIdx="1" presStyleCnt="9"/>
      <dgm:spPr/>
    </dgm:pt>
    <dgm:pt modelId="{F205C2F2-6AE0-4CA1-80A0-01EAEF948724}" type="pres">
      <dgm:prSet presAssocID="{929ED955-93F7-48E9-998C-A282744C818F}" presName="root2" presStyleCnt="0"/>
      <dgm:spPr/>
    </dgm:pt>
    <dgm:pt modelId="{53C9EBD4-1688-4178-9A27-A70D01D862B7}" type="pres">
      <dgm:prSet presAssocID="{929ED955-93F7-48E9-998C-A282744C818F}" presName="LevelTwoTextNode" presStyleLbl="node3" presStyleIdx="1" presStyleCnt="9" custScaleX="225230">
        <dgm:presLayoutVars>
          <dgm:chPref val="3"/>
        </dgm:presLayoutVars>
      </dgm:prSet>
      <dgm:spPr/>
    </dgm:pt>
    <dgm:pt modelId="{F2F80C85-9BC9-4FB6-A57E-CE610A3A124A}" type="pres">
      <dgm:prSet presAssocID="{929ED955-93F7-48E9-998C-A282744C818F}" presName="level3hierChild" presStyleCnt="0"/>
      <dgm:spPr/>
    </dgm:pt>
    <dgm:pt modelId="{A3186E4C-3213-49D0-8946-B58DAD1781EF}" type="pres">
      <dgm:prSet presAssocID="{D8DDCBA5-B538-434D-8320-A53D256881AE}" presName="conn2-1" presStyleLbl="parChTrans1D3" presStyleIdx="2" presStyleCnt="9"/>
      <dgm:spPr/>
    </dgm:pt>
    <dgm:pt modelId="{408C86A2-5858-4E3E-B434-AC9E8213B38E}" type="pres">
      <dgm:prSet presAssocID="{D8DDCBA5-B538-434D-8320-A53D256881AE}" presName="connTx" presStyleLbl="parChTrans1D3" presStyleIdx="2" presStyleCnt="9"/>
      <dgm:spPr/>
    </dgm:pt>
    <dgm:pt modelId="{A6DCAA93-6B93-4EEC-A4EF-94ED67B201AC}" type="pres">
      <dgm:prSet presAssocID="{A852A44F-C020-4113-8B6E-E739367694DC}" presName="root2" presStyleCnt="0"/>
      <dgm:spPr/>
    </dgm:pt>
    <dgm:pt modelId="{2DACBC6F-3B81-4F62-AAC5-195339A42ECC}" type="pres">
      <dgm:prSet presAssocID="{A852A44F-C020-4113-8B6E-E739367694DC}" presName="LevelTwoTextNode" presStyleLbl="node3" presStyleIdx="2" presStyleCnt="9" custScaleX="225230">
        <dgm:presLayoutVars>
          <dgm:chPref val="3"/>
        </dgm:presLayoutVars>
      </dgm:prSet>
      <dgm:spPr/>
    </dgm:pt>
    <dgm:pt modelId="{F3F68633-7B05-4619-A8A6-3D91802D8CB8}" type="pres">
      <dgm:prSet presAssocID="{A852A44F-C020-4113-8B6E-E739367694DC}" presName="level3hierChild" presStyleCnt="0"/>
      <dgm:spPr/>
    </dgm:pt>
    <dgm:pt modelId="{5AA70C89-1655-4985-AC2B-5289AF3EB0E6}" type="pres">
      <dgm:prSet presAssocID="{ADEA4B95-4475-4CC0-B9E6-2C0C1193A575}" presName="conn2-1" presStyleLbl="parChTrans1D2" presStyleIdx="1" presStyleCnt="3"/>
      <dgm:spPr/>
    </dgm:pt>
    <dgm:pt modelId="{D0141F25-CA24-45A9-941A-6F0C90B7E6EC}" type="pres">
      <dgm:prSet presAssocID="{ADEA4B95-4475-4CC0-B9E6-2C0C1193A575}" presName="connTx" presStyleLbl="parChTrans1D2" presStyleIdx="1" presStyleCnt="3"/>
      <dgm:spPr/>
    </dgm:pt>
    <dgm:pt modelId="{1F9F9624-0897-4069-8812-39AFBC028E59}" type="pres">
      <dgm:prSet presAssocID="{684EE191-DACD-4C3F-BA1A-B5A50E4F9FA8}" presName="root2" presStyleCnt="0"/>
      <dgm:spPr/>
    </dgm:pt>
    <dgm:pt modelId="{7C37664B-43B4-4875-8243-85298F458D11}" type="pres">
      <dgm:prSet presAssocID="{684EE191-DACD-4C3F-BA1A-B5A50E4F9FA8}" presName="LevelTwoTextNode" presStyleLbl="node2" presStyleIdx="1" presStyleCnt="3" custScaleX="225230" custLinFactNeighborX="4089" custLinFactNeighborY="8772">
        <dgm:presLayoutVars>
          <dgm:chPref val="3"/>
        </dgm:presLayoutVars>
      </dgm:prSet>
      <dgm:spPr/>
    </dgm:pt>
    <dgm:pt modelId="{C2FA94B5-BE36-4D80-AF88-299D59842AF5}" type="pres">
      <dgm:prSet presAssocID="{684EE191-DACD-4C3F-BA1A-B5A50E4F9FA8}" presName="level3hierChild" presStyleCnt="0"/>
      <dgm:spPr/>
    </dgm:pt>
    <dgm:pt modelId="{3BD7A800-230B-496B-B21F-F482E96173E3}" type="pres">
      <dgm:prSet presAssocID="{D1D60D63-E02D-40B6-8EE7-01773CAF71EB}" presName="conn2-1" presStyleLbl="parChTrans1D3" presStyleIdx="3" presStyleCnt="9"/>
      <dgm:spPr/>
    </dgm:pt>
    <dgm:pt modelId="{8D9C7A48-EED4-45A4-8A6C-6151E1B8AF17}" type="pres">
      <dgm:prSet presAssocID="{D1D60D63-E02D-40B6-8EE7-01773CAF71EB}" presName="connTx" presStyleLbl="parChTrans1D3" presStyleIdx="3" presStyleCnt="9"/>
      <dgm:spPr/>
    </dgm:pt>
    <dgm:pt modelId="{9F92A935-1E40-45C2-9B59-761ECCAD0718}" type="pres">
      <dgm:prSet presAssocID="{CFD66263-5DD4-45E3-975B-CC7C2B23191B}" presName="root2" presStyleCnt="0"/>
      <dgm:spPr/>
    </dgm:pt>
    <dgm:pt modelId="{AAB1E7F9-5AB5-4D56-9FCC-F7E1CF7405F2}" type="pres">
      <dgm:prSet presAssocID="{CFD66263-5DD4-45E3-975B-CC7C2B23191B}" presName="LevelTwoTextNode" presStyleLbl="node3" presStyleIdx="3" presStyleCnt="9" custScaleX="225230">
        <dgm:presLayoutVars>
          <dgm:chPref val="3"/>
        </dgm:presLayoutVars>
      </dgm:prSet>
      <dgm:spPr>
        <a:prstGeom prst="rect">
          <a:avLst/>
        </a:prstGeom>
      </dgm:spPr>
    </dgm:pt>
    <dgm:pt modelId="{57A40835-D05E-435B-BC55-802B0375FB44}" type="pres">
      <dgm:prSet presAssocID="{CFD66263-5DD4-45E3-975B-CC7C2B23191B}" presName="level3hierChild" presStyleCnt="0"/>
      <dgm:spPr/>
    </dgm:pt>
    <dgm:pt modelId="{6B4FA260-83C4-4F4D-BA9A-E6069F5607D1}" type="pres">
      <dgm:prSet presAssocID="{F1759E56-1931-4AFF-AE8A-3909514BD487}" presName="conn2-1" presStyleLbl="parChTrans1D3" presStyleIdx="4" presStyleCnt="9"/>
      <dgm:spPr/>
    </dgm:pt>
    <dgm:pt modelId="{63006B90-2D89-4ADE-80CC-AF24CE5CB496}" type="pres">
      <dgm:prSet presAssocID="{F1759E56-1931-4AFF-AE8A-3909514BD487}" presName="connTx" presStyleLbl="parChTrans1D3" presStyleIdx="4" presStyleCnt="9"/>
      <dgm:spPr/>
    </dgm:pt>
    <dgm:pt modelId="{43E01233-F32B-41E7-8523-FDFE5ADF3165}" type="pres">
      <dgm:prSet presAssocID="{549185F3-B524-40D1-8302-A337B9FF3D84}" presName="root2" presStyleCnt="0"/>
      <dgm:spPr/>
    </dgm:pt>
    <dgm:pt modelId="{EC0F818B-8A0C-4FA7-8BEB-8229C928D0D0}" type="pres">
      <dgm:prSet presAssocID="{549185F3-B524-40D1-8302-A337B9FF3D84}" presName="LevelTwoTextNode" presStyleLbl="node3" presStyleIdx="4" presStyleCnt="9" custScaleX="225230" custLinFactNeighborY="0">
        <dgm:presLayoutVars>
          <dgm:chPref val="3"/>
        </dgm:presLayoutVars>
      </dgm:prSet>
      <dgm:spPr>
        <a:xfrm>
          <a:off x="6053719" y="1107043"/>
          <a:ext cx="2902975" cy="885053"/>
        </a:xfrm>
        <a:prstGeom prst="rect">
          <a:avLst/>
        </a:prstGeom>
      </dgm:spPr>
    </dgm:pt>
    <dgm:pt modelId="{9B2ADB47-DBCF-4F7D-8779-A2E45B22A7EE}" type="pres">
      <dgm:prSet presAssocID="{549185F3-B524-40D1-8302-A337B9FF3D84}" presName="level3hierChild" presStyleCnt="0"/>
      <dgm:spPr/>
    </dgm:pt>
    <dgm:pt modelId="{511F1129-58CF-4D4F-A079-22464C74DAEB}" type="pres">
      <dgm:prSet presAssocID="{2D465FF1-3D5B-42C2-8699-D534E4F21765}" presName="conn2-1" presStyleLbl="parChTrans1D3" presStyleIdx="5" presStyleCnt="9"/>
      <dgm:spPr/>
    </dgm:pt>
    <dgm:pt modelId="{DAFE8356-C86B-439C-8FEC-36FEBD54CD37}" type="pres">
      <dgm:prSet presAssocID="{2D465FF1-3D5B-42C2-8699-D534E4F21765}" presName="connTx" presStyleLbl="parChTrans1D3" presStyleIdx="5" presStyleCnt="9"/>
      <dgm:spPr/>
    </dgm:pt>
    <dgm:pt modelId="{012554D2-9332-4EED-9233-2D72110AE699}" type="pres">
      <dgm:prSet presAssocID="{DCB05316-4936-4353-B8B0-A8B9E12AD573}" presName="root2" presStyleCnt="0"/>
      <dgm:spPr/>
    </dgm:pt>
    <dgm:pt modelId="{323DAF52-815E-4564-90AC-2505C9E6716B}" type="pres">
      <dgm:prSet presAssocID="{DCB05316-4936-4353-B8B0-A8B9E12AD573}" presName="LevelTwoTextNode" presStyleLbl="node3" presStyleIdx="5" presStyleCnt="9" custScaleX="225230">
        <dgm:presLayoutVars>
          <dgm:chPref val="3"/>
        </dgm:presLayoutVars>
      </dgm:prSet>
      <dgm:spPr>
        <a:xfrm>
          <a:off x="6053719" y="2213359"/>
          <a:ext cx="2902975" cy="885053"/>
        </a:xfrm>
        <a:prstGeom prst="rect">
          <a:avLst/>
        </a:prstGeom>
      </dgm:spPr>
    </dgm:pt>
    <dgm:pt modelId="{382EC9AD-B048-49F4-B1A6-48804474D820}" type="pres">
      <dgm:prSet presAssocID="{DCB05316-4936-4353-B8B0-A8B9E12AD573}" presName="level3hierChild" presStyleCnt="0"/>
      <dgm:spPr/>
    </dgm:pt>
    <dgm:pt modelId="{C5EE8457-D70C-4B77-955A-4F453AEE2A2F}" type="pres">
      <dgm:prSet presAssocID="{E8F236F6-8FDE-4BAF-A7BF-46ADE4428DB8}" presName="conn2-1" presStyleLbl="parChTrans1D2" presStyleIdx="2" presStyleCnt="3"/>
      <dgm:spPr/>
    </dgm:pt>
    <dgm:pt modelId="{90AA79D1-3203-426C-AE1A-DADA2E893E99}" type="pres">
      <dgm:prSet presAssocID="{E8F236F6-8FDE-4BAF-A7BF-46ADE4428DB8}" presName="connTx" presStyleLbl="parChTrans1D2" presStyleIdx="2" presStyleCnt="3"/>
      <dgm:spPr/>
    </dgm:pt>
    <dgm:pt modelId="{2F5CBEC9-D033-4D66-BDE6-B996CAC65C16}" type="pres">
      <dgm:prSet presAssocID="{41EF3430-7C39-49E5-BB46-FAF951120935}" presName="root2" presStyleCnt="0"/>
      <dgm:spPr/>
    </dgm:pt>
    <dgm:pt modelId="{D6CC89B3-2958-4202-B791-DE473DCB2E98}" type="pres">
      <dgm:prSet presAssocID="{41EF3430-7C39-49E5-BB46-FAF951120935}" presName="LevelTwoTextNode" presStyleLbl="node2" presStyleIdx="2" presStyleCnt="3" custScaleX="225230">
        <dgm:presLayoutVars>
          <dgm:chPref val="3"/>
        </dgm:presLayoutVars>
      </dgm:prSet>
      <dgm:spPr/>
    </dgm:pt>
    <dgm:pt modelId="{1ECB54A6-2B79-4D3E-852C-5A507731A09E}" type="pres">
      <dgm:prSet presAssocID="{41EF3430-7C39-49E5-BB46-FAF951120935}" presName="level3hierChild" presStyleCnt="0"/>
      <dgm:spPr/>
    </dgm:pt>
    <dgm:pt modelId="{1CB505DB-3CD1-49D6-8F38-ACD7A5C7AC3B}" type="pres">
      <dgm:prSet presAssocID="{EF7F4200-D09C-4B75-B3B0-EB5EB54CFA5E}" presName="conn2-1" presStyleLbl="parChTrans1D3" presStyleIdx="6" presStyleCnt="9"/>
      <dgm:spPr/>
    </dgm:pt>
    <dgm:pt modelId="{BEFF443B-1CA1-4A69-BF56-A503B438B725}" type="pres">
      <dgm:prSet presAssocID="{EF7F4200-D09C-4B75-B3B0-EB5EB54CFA5E}" presName="connTx" presStyleLbl="parChTrans1D3" presStyleIdx="6" presStyleCnt="9"/>
      <dgm:spPr/>
    </dgm:pt>
    <dgm:pt modelId="{3FBDA144-B2DD-4A4B-B56D-249A0F7E621D}" type="pres">
      <dgm:prSet presAssocID="{8BA76E80-C9FB-4B68-927F-497593E6EB4F}" presName="root2" presStyleCnt="0"/>
      <dgm:spPr/>
    </dgm:pt>
    <dgm:pt modelId="{4C6DBED5-C51D-4BE5-B178-4DDCE491AC54}" type="pres">
      <dgm:prSet presAssocID="{8BA76E80-C9FB-4B68-927F-497593E6EB4F}" presName="LevelTwoTextNode" presStyleLbl="node3" presStyleIdx="6" presStyleCnt="9" custScaleX="225230" custLinFactNeighborX="-1194" custLinFactNeighborY="5410">
        <dgm:presLayoutVars>
          <dgm:chPref val="3"/>
        </dgm:presLayoutVars>
      </dgm:prSet>
      <dgm:spPr/>
    </dgm:pt>
    <dgm:pt modelId="{DC926D80-9C91-469E-AE6D-DFAAE13D786E}" type="pres">
      <dgm:prSet presAssocID="{8BA76E80-C9FB-4B68-927F-497593E6EB4F}" presName="level3hierChild" presStyleCnt="0"/>
      <dgm:spPr/>
    </dgm:pt>
    <dgm:pt modelId="{F5B3C82F-DA45-4DB9-8031-F1812EF7943E}" type="pres">
      <dgm:prSet presAssocID="{FF61D975-648D-4DC5-95BE-CA9C0897E268}" presName="conn2-1" presStyleLbl="parChTrans1D3" presStyleIdx="7" presStyleCnt="9"/>
      <dgm:spPr/>
    </dgm:pt>
    <dgm:pt modelId="{936E091A-245B-4E89-A606-42E72C35432B}" type="pres">
      <dgm:prSet presAssocID="{FF61D975-648D-4DC5-95BE-CA9C0897E268}" presName="connTx" presStyleLbl="parChTrans1D3" presStyleIdx="7" presStyleCnt="9"/>
      <dgm:spPr/>
    </dgm:pt>
    <dgm:pt modelId="{9DF982D6-A111-4359-B94B-F4D04E0F7F01}" type="pres">
      <dgm:prSet presAssocID="{9D98A171-CB62-4872-B538-BED5093640BB}" presName="root2" presStyleCnt="0"/>
      <dgm:spPr/>
    </dgm:pt>
    <dgm:pt modelId="{28150AEA-7173-4E4F-A133-DAC14792B4DB}" type="pres">
      <dgm:prSet presAssocID="{9D98A171-CB62-4872-B538-BED5093640BB}" presName="LevelTwoTextNode" presStyleLbl="node3" presStyleIdx="7" presStyleCnt="9" custScaleX="225230" custLinFactNeighborX="-1182" custLinFactNeighborY="885">
        <dgm:presLayoutVars>
          <dgm:chPref val="3"/>
        </dgm:presLayoutVars>
      </dgm:prSet>
      <dgm:spPr/>
    </dgm:pt>
    <dgm:pt modelId="{88D3674C-729C-4CCD-BAB6-8EEBB0BC7595}" type="pres">
      <dgm:prSet presAssocID="{9D98A171-CB62-4872-B538-BED5093640BB}" presName="level3hierChild" presStyleCnt="0"/>
      <dgm:spPr/>
    </dgm:pt>
    <dgm:pt modelId="{9A80D1B7-2BFC-4D3C-B8DF-D393111B31CD}" type="pres">
      <dgm:prSet presAssocID="{5424F97D-D4EC-4C17-8D2E-6953BD718738}" presName="conn2-1" presStyleLbl="parChTrans1D3" presStyleIdx="8" presStyleCnt="9"/>
      <dgm:spPr/>
    </dgm:pt>
    <dgm:pt modelId="{8DB603A4-AA12-45C8-9D27-66B0B87FE672}" type="pres">
      <dgm:prSet presAssocID="{5424F97D-D4EC-4C17-8D2E-6953BD718738}" presName="connTx" presStyleLbl="parChTrans1D3" presStyleIdx="8" presStyleCnt="9"/>
      <dgm:spPr/>
    </dgm:pt>
    <dgm:pt modelId="{78E99007-C808-4F5F-BF79-D05DB5D99CD8}" type="pres">
      <dgm:prSet presAssocID="{2F054CB4-2181-4E0F-AA22-0BC2CC114A22}" presName="root2" presStyleCnt="0"/>
      <dgm:spPr/>
    </dgm:pt>
    <dgm:pt modelId="{492061EC-BD17-47D8-A4CB-EDC5F9B8A05A}" type="pres">
      <dgm:prSet presAssocID="{2F054CB4-2181-4E0F-AA22-0BC2CC114A22}" presName="LevelTwoTextNode" presStyleLbl="node3" presStyleIdx="8" presStyleCnt="9" custScaleX="225230">
        <dgm:presLayoutVars>
          <dgm:chPref val="3"/>
        </dgm:presLayoutVars>
      </dgm:prSet>
      <dgm:spPr/>
    </dgm:pt>
    <dgm:pt modelId="{CAF97899-BDBE-4B84-BBBA-5A8219490B1F}" type="pres">
      <dgm:prSet presAssocID="{2F054CB4-2181-4E0F-AA22-0BC2CC114A22}" presName="level3hierChild" presStyleCnt="0"/>
      <dgm:spPr/>
    </dgm:pt>
  </dgm:ptLst>
  <dgm:cxnLst>
    <dgm:cxn modelId="{D840380B-C7FE-4A95-89F2-F981ECE0D2D8}" type="presOf" srcId="{929ED955-93F7-48E9-998C-A282744C818F}" destId="{53C9EBD4-1688-4178-9A27-A70D01D862B7}" srcOrd="0" destOrd="0" presId="urn:microsoft.com/office/officeart/2008/layout/HorizontalMultiLevelHierarchy"/>
    <dgm:cxn modelId="{D4C01114-44CD-4B4A-89B3-D28714036D80}" type="presOf" srcId="{E8F236F6-8FDE-4BAF-A7BF-46ADE4428DB8}" destId="{C5EE8457-D70C-4B77-955A-4F453AEE2A2F}" srcOrd="0" destOrd="0" presId="urn:microsoft.com/office/officeart/2008/layout/HorizontalMultiLevelHierarchy"/>
    <dgm:cxn modelId="{0DF80C15-193E-46F1-9CC2-D028F7A496EE}" type="presOf" srcId="{FF61D975-648D-4DC5-95BE-CA9C0897E268}" destId="{936E091A-245B-4E89-A606-42E72C35432B}" srcOrd="1" destOrd="0" presId="urn:microsoft.com/office/officeart/2008/layout/HorizontalMultiLevelHierarchy"/>
    <dgm:cxn modelId="{C9B66F16-9FD3-4E8A-90C1-17B25B559C8C}" type="presOf" srcId="{F1759E56-1931-4AFF-AE8A-3909514BD487}" destId="{63006B90-2D89-4ADE-80CC-AF24CE5CB496}" srcOrd="1" destOrd="0" presId="urn:microsoft.com/office/officeart/2008/layout/HorizontalMultiLevelHierarchy"/>
    <dgm:cxn modelId="{57042519-5413-4F3C-8638-8E0393750D6F}" srcId="{684EE191-DACD-4C3F-BA1A-B5A50E4F9FA8}" destId="{DCB05316-4936-4353-B8B0-A8B9E12AD573}" srcOrd="2" destOrd="0" parTransId="{2D465FF1-3D5B-42C2-8699-D534E4F21765}" sibTransId="{1C959FAB-62CF-40D2-BD7A-04688ADA8782}"/>
    <dgm:cxn modelId="{4C907F21-18BE-4D27-87FA-155499EEAE50}" type="presOf" srcId="{EF7F4200-D09C-4B75-B3B0-EB5EB54CFA5E}" destId="{BEFF443B-1CA1-4A69-BF56-A503B438B725}" srcOrd="1" destOrd="0" presId="urn:microsoft.com/office/officeart/2008/layout/HorizontalMultiLevelHierarchy"/>
    <dgm:cxn modelId="{2195DD26-E1E3-4960-B42E-F70054170DEA}" type="presOf" srcId="{621E514B-9748-49D8-A593-160B2AA34375}" destId="{4A5DC45F-E714-4E83-9F5A-19201F4EDD9C}" srcOrd="0" destOrd="0" presId="urn:microsoft.com/office/officeart/2008/layout/HorizontalMultiLevelHierarchy"/>
    <dgm:cxn modelId="{669C4529-2394-4928-87BF-5BD23E6BC374}" type="presOf" srcId="{FF61D975-648D-4DC5-95BE-CA9C0897E268}" destId="{F5B3C82F-DA45-4DB9-8031-F1812EF7943E}" srcOrd="0" destOrd="0" presId="urn:microsoft.com/office/officeart/2008/layout/HorizontalMultiLevelHierarchy"/>
    <dgm:cxn modelId="{54A57029-B9B8-46B7-93FA-C184BCBC18C0}" type="presOf" srcId="{549185F3-B524-40D1-8302-A337B9FF3D84}" destId="{EC0F818B-8A0C-4FA7-8BEB-8229C928D0D0}" srcOrd="0" destOrd="0" presId="urn:microsoft.com/office/officeart/2008/layout/HorizontalMultiLevelHierarchy"/>
    <dgm:cxn modelId="{F9848F2D-A563-4D67-A7E6-B83DBC434FE1}" type="presOf" srcId="{CACF6AD3-ACC9-47EB-9DFE-DD2ED174D5C6}" destId="{F6E4592A-DDE1-4BB2-AFD3-5FD82A75A626}" srcOrd="0" destOrd="0" presId="urn:microsoft.com/office/officeart/2008/layout/HorizontalMultiLevelHierarchy"/>
    <dgm:cxn modelId="{113DB030-9F12-4F10-8D10-C952B99DD5CF}" srcId="{41EF3430-7C39-49E5-BB46-FAF951120935}" destId="{9D98A171-CB62-4872-B538-BED5093640BB}" srcOrd="1" destOrd="0" parTransId="{FF61D975-648D-4DC5-95BE-CA9C0897E268}" sibTransId="{1EF9C1FC-725B-4E08-902D-F645293E4D9E}"/>
    <dgm:cxn modelId="{A60B743A-FC08-4576-94A7-23298A6D63AE}" type="presOf" srcId="{EF7F4200-D09C-4B75-B3B0-EB5EB54CFA5E}" destId="{1CB505DB-3CD1-49D6-8F38-ACD7A5C7AC3B}" srcOrd="0" destOrd="0" presId="urn:microsoft.com/office/officeart/2008/layout/HorizontalMultiLevelHierarchy"/>
    <dgm:cxn modelId="{7E8EFB3F-BC76-4C26-91EC-0BF439B29E07}" type="presOf" srcId="{D1D60D63-E02D-40B6-8EE7-01773CAF71EB}" destId="{8D9C7A48-EED4-45A4-8A6C-6151E1B8AF17}" srcOrd="1" destOrd="0" presId="urn:microsoft.com/office/officeart/2008/layout/HorizontalMultiLevelHierarchy"/>
    <dgm:cxn modelId="{A2C40540-BAAD-433D-A95E-7F61066A8308}" type="presOf" srcId="{2D465FF1-3D5B-42C2-8699-D534E4F21765}" destId="{DAFE8356-C86B-439C-8FEC-36FEBD54CD37}" srcOrd="1" destOrd="0" presId="urn:microsoft.com/office/officeart/2008/layout/HorizontalMultiLevelHierarchy"/>
    <dgm:cxn modelId="{B5E64746-C3A9-4DAA-AB6F-6F6F04F1C5CC}" srcId="{C05EB281-F06B-4D4D-A60A-C61E8C697EA2}" destId="{621E514B-9748-49D8-A593-160B2AA34375}" srcOrd="0" destOrd="0" parTransId="{ED1CD1C3-B6E1-4E27-A6AD-06751C13F6A5}" sibTransId="{2A6DFA8B-A9C5-4179-B0E1-A6311A50C3E6}"/>
    <dgm:cxn modelId="{35777467-8D72-4A9B-B460-E8D156215C08}" type="presOf" srcId="{A1410299-F6CD-4CA2-B6EC-65433F312256}" destId="{2974133F-5275-4A50-8BED-D3A5AB3239E9}" srcOrd="1" destOrd="0" presId="urn:microsoft.com/office/officeart/2008/layout/HorizontalMultiLevelHierarchy"/>
    <dgm:cxn modelId="{D9D96749-3D38-4AB6-89A5-CA11AE991290}" type="presOf" srcId="{ADEA4B95-4475-4CC0-B9E6-2C0C1193A575}" destId="{D0141F25-CA24-45A9-941A-6F0C90B7E6EC}" srcOrd="1" destOrd="0" presId="urn:microsoft.com/office/officeart/2008/layout/HorizontalMultiLevelHierarchy"/>
    <dgm:cxn modelId="{9F0B9D6B-D340-4B75-99D5-8135C3B183E3}" srcId="{C05EB281-F06B-4D4D-A60A-C61E8C697EA2}" destId="{684EE191-DACD-4C3F-BA1A-B5A50E4F9FA8}" srcOrd="1" destOrd="0" parTransId="{ADEA4B95-4475-4CC0-B9E6-2C0C1193A575}" sibTransId="{80521E20-4E3A-45DA-8A23-59541E47D857}"/>
    <dgm:cxn modelId="{AEC0EB4D-2682-487C-91B2-0584259DA8DB}" type="presOf" srcId="{8BA76E80-C9FB-4B68-927F-497593E6EB4F}" destId="{4C6DBED5-C51D-4BE5-B178-4DDCE491AC54}" srcOrd="0" destOrd="0" presId="urn:microsoft.com/office/officeart/2008/layout/HorizontalMultiLevelHierarchy"/>
    <dgm:cxn modelId="{CBCFF06D-7FFD-4FA1-AE3D-FEC72C8EF2B9}" type="presOf" srcId="{D8DDCBA5-B538-434D-8320-A53D256881AE}" destId="{408C86A2-5858-4E3E-B434-AC9E8213B38E}" srcOrd="1" destOrd="0" presId="urn:microsoft.com/office/officeart/2008/layout/HorizontalMultiLevelHierarchy"/>
    <dgm:cxn modelId="{EE5D6B4F-59B4-4FB8-9AD2-2368AE21B451}" type="presOf" srcId="{684EE191-DACD-4C3F-BA1A-B5A50E4F9FA8}" destId="{7C37664B-43B4-4875-8243-85298F458D11}" srcOrd="0" destOrd="0" presId="urn:microsoft.com/office/officeart/2008/layout/HorizontalMultiLevelHierarchy"/>
    <dgm:cxn modelId="{04115F71-7483-47DD-907E-7AB26BCA9811}" srcId="{621E514B-9748-49D8-A593-160B2AA34375}" destId="{7CDA0DEE-F8A8-4A61-96F7-3BB0BC338083}" srcOrd="0" destOrd="0" parTransId="{CACF6AD3-ACC9-47EB-9DFE-DD2ED174D5C6}" sibTransId="{101CB0E4-1B25-4E67-A0C1-41B486D42031}"/>
    <dgm:cxn modelId="{A2BCA180-936F-4982-BEC0-9A949DF2F68F}" srcId="{41EF3430-7C39-49E5-BB46-FAF951120935}" destId="{8BA76E80-C9FB-4B68-927F-497593E6EB4F}" srcOrd="0" destOrd="0" parTransId="{EF7F4200-D09C-4B75-B3B0-EB5EB54CFA5E}" sibTransId="{437466D7-B3F2-4D6C-BF08-0B3055DEC998}"/>
    <dgm:cxn modelId="{92984E83-7437-4C4E-B8CD-A6A239CFC33A}" type="presOf" srcId="{DCB05316-4936-4353-B8B0-A8B9E12AD573}" destId="{323DAF52-815E-4564-90AC-2505C9E6716B}" srcOrd="0" destOrd="0" presId="urn:microsoft.com/office/officeart/2008/layout/HorizontalMultiLevelHierarchy"/>
    <dgm:cxn modelId="{9EB3618B-D0D8-4023-BA8B-C0B470693532}" type="presOf" srcId="{F1759E56-1931-4AFF-AE8A-3909514BD487}" destId="{6B4FA260-83C4-4F4D-BA9A-E6069F5607D1}" srcOrd="0" destOrd="0" presId="urn:microsoft.com/office/officeart/2008/layout/HorizontalMultiLevelHierarchy"/>
    <dgm:cxn modelId="{8E2DE692-C466-4CA2-AF71-87715B252823}" type="presOf" srcId="{D1D60D63-E02D-40B6-8EE7-01773CAF71EB}" destId="{3BD7A800-230B-496B-B21F-F482E96173E3}" srcOrd="0" destOrd="0" presId="urn:microsoft.com/office/officeart/2008/layout/HorizontalMultiLevelHierarchy"/>
    <dgm:cxn modelId="{77EBEB97-FCDC-43E4-9A49-AF5B9600E4DA}" type="presOf" srcId="{2F054CB4-2181-4E0F-AA22-0BC2CC114A22}" destId="{492061EC-BD17-47D8-A4CB-EDC5F9B8A05A}" srcOrd="0" destOrd="0" presId="urn:microsoft.com/office/officeart/2008/layout/HorizontalMultiLevelHierarchy"/>
    <dgm:cxn modelId="{B2A0329E-0E4C-493D-9409-256C7D2C4F64}" type="presOf" srcId="{D8DDCBA5-B538-434D-8320-A53D256881AE}" destId="{A3186E4C-3213-49D0-8946-B58DAD1781EF}" srcOrd="0" destOrd="0" presId="urn:microsoft.com/office/officeart/2008/layout/HorizontalMultiLevelHierarchy"/>
    <dgm:cxn modelId="{5300409E-1CD6-4BA0-9BB7-FC88ACF808E4}" type="presOf" srcId="{A1410299-F6CD-4CA2-B6EC-65433F312256}" destId="{FAD2DDB0-6097-4742-948D-08B25D4A4F01}" srcOrd="0" destOrd="0" presId="urn:microsoft.com/office/officeart/2008/layout/HorizontalMultiLevelHierarchy"/>
    <dgm:cxn modelId="{511B1CA4-0676-4938-8153-3AFCC6BA310B}" type="presOf" srcId="{9D98A171-CB62-4872-B538-BED5093640BB}" destId="{28150AEA-7173-4E4F-A133-DAC14792B4DB}" srcOrd="0" destOrd="0" presId="urn:microsoft.com/office/officeart/2008/layout/HorizontalMultiLevelHierarchy"/>
    <dgm:cxn modelId="{A6D32DA5-904C-46E6-A509-09C8347454ED}" srcId="{C05EB281-F06B-4D4D-A60A-C61E8C697EA2}" destId="{41EF3430-7C39-49E5-BB46-FAF951120935}" srcOrd="2" destOrd="0" parTransId="{E8F236F6-8FDE-4BAF-A7BF-46ADE4428DB8}" sibTransId="{C063A15D-C450-4C2C-94A2-67E7C0120E9B}"/>
    <dgm:cxn modelId="{4AF669AD-076F-4321-95C4-622E4C4ACB97}" type="presOf" srcId="{C05EB281-F06B-4D4D-A60A-C61E8C697EA2}" destId="{1A85A79C-7CB8-4596-A4A1-9723ED63F524}" srcOrd="0" destOrd="0" presId="urn:microsoft.com/office/officeart/2008/layout/HorizontalMultiLevelHierarchy"/>
    <dgm:cxn modelId="{CB8B19B4-9705-4A71-8361-6FFD0B9E76DE}" type="presOf" srcId="{5424F97D-D4EC-4C17-8D2E-6953BD718738}" destId="{8DB603A4-AA12-45C8-9D27-66B0B87FE672}" srcOrd="1" destOrd="0" presId="urn:microsoft.com/office/officeart/2008/layout/HorizontalMultiLevelHierarchy"/>
    <dgm:cxn modelId="{F22C68B7-7E25-4295-ABD3-876D79AF3E25}" type="presOf" srcId="{ED1CD1C3-B6E1-4E27-A6AD-06751C13F6A5}" destId="{2A84C468-8D19-4B9F-9717-4D8FF10960A2}" srcOrd="1" destOrd="0" presId="urn:microsoft.com/office/officeart/2008/layout/HorizontalMultiLevelHierarchy"/>
    <dgm:cxn modelId="{77B8D1B7-94BF-4C4A-B0D3-38A154048088}" type="presOf" srcId="{A852A44F-C020-4113-8B6E-E739367694DC}" destId="{2DACBC6F-3B81-4F62-AAC5-195339A42ECC}" srcOrd="0" destOrd="0" presId="urn:microsoft.com/office/officeart/2008/layout/HorizontalMultiLevelHierarchy"/>
    <dgm:cxn modelId="{D60DC0B9-A3BA-4CAA-891C-AD57BFC2B470}" srcId="{621E514B-9748-49D8-A593-160B2AA34375}" destId="{A852A44F-C020-4113-8B6E-E739367694DC}" srcOrd="2" destOrd="0" parTransId="{D8DDCBA5-B538-434D-8320-A53D256881AE}" sibTransId="{12A78CC8-FBDD-4F6F-961A-2C155505DF4D}"/>
    <dgm:cxn modelId="{6C5A74BE-939E-45A7-ABFC-A0CA3173E67C}" type="presOf" srcId="{41EF3430-7C39-49E5-BB46-FAF951120935}" destId="{D6CC89B3-2958-4202-B791-DE473DCB2E98}" srcOrd="0" destOrd="0" presId="urn:microsoft.com/office/officeart/2008/layout/HorizontalMultiLevelHierarchy"/>
    <dgm:cxn modelId="{CA74A2BF-00B9-4168-9A42-8C00B7DDCA2C}" type="presOf" srcId="{CACF6AD3-ACC9-47EB-9DFE-DD2ED174D5C6}" destId="{6C6C0D8F-0454-483F-B97E-A478DD086138}" srcOrd="1" destOrd="0" presId="urn:microsoft.com/office/officeart/2008/layout/HorizontalMultiLevelHierarchy"/>
    <dgm:cxn modelId="{1F9805C2-5DDB-4D48-AF65-7CFC294482B0}" type="presOf" srcId="{E8F236F6-8FDE-4BAF-A7BF-46ADE4428DB8}" destId="{90AA79D1-3203-426C-AE1A-DADA2E893E99}" srcOrd="1" destOrd="0" presId="urn:microsoft.com/office/officeart/2008/layout/HorizontalMultiLevelHierarchy"/>
    <dgm:cxn modelId="{D0A34CC5-2CE4-4F03-B115-9DF1FCFE95CE}" srcId="{E6ADBCA2-BEF9-4BA1-89B5-C377C491CFCA}" destId="{C05EB281-F06B-4D4D-A60A-C61E8C697EA2}" srcOrd="0" destOrd="0" parTransId="{CA7CC7D8-72FF-449D-AC92-395E1F8A7644}" sibTransId="{495171B6-AC9C-4BBB-A95E-E5B2EB55773F}"/>
    <dgm:cxn modelId="{A1A279DC-513F-4BF3-83DB-71D1B624E2BC}" type="presOf" srcId="{CFD66263-5DD4-45E3-975B-CC7C2B23191B}" destId="{AAB1E7F9-5AB5-4D56-9FCC-F7E1CF7405F2}" srcOrd="0" destOrd="0" presId="urn:microsoft.com/office/officeart/2008/layout/HorizontalMultiLevelHierarchy"/>
    <dgm:cxn modelId="{47ED7CE1-E6EC-4628-9E16-A4BA960FCB19}" srcId="{684EE191-DACD-4C3F-BA1A-B5A50E4F9FA8}" destId="{549185F3-B524-40D1-8302-A337B9FF3D84}" srcOrd="1" destOrd="0" parTransId="{F1759E56-1931-4AFF-AE8A-3909514BD487}" sibTransId="{D6D8B67E-ACA4-4864-B249-1540B56D4735}"/>
    <dgm:cxn modelId="{8BBAB7E1-CF2D-4409-B5E3-4925540B72F1}" type="presOf" srcId="{2D465FF1-3D5B-42C2-8699-D534E4F21765}" destId="{511F1129-58CF-4D4F-A079-22464C74DAEB}" srcOrd="0" destOrd="0" presId="urn:microsoft.com/office/officeart/2008/layout/HorizontalMultiLevelHierarchy"/>
    <dgm:cxn modelId="{C006C0E1-E36A-45FC-A121-2C5BBD2A64D2}" srcId="{684EE191-DACD-4C3F-BA1A-B5A50E4F9FA8}" destId="{CFD66263-5DD4-45E3-975B-CC7C2B23191B}" srcOrd="0" destOrd="0" parTransId="{D1D60D63-E02D-40B6-8EE7-01773CAF71EB}" sibTransId="{9ABB11C6-4D76-437A-9E43-8C83B8B37572}"/>
    <dgm:cxn modelId="{A35C53E2-0A11-4040-AEA3-F897C5560DFF}" type="presOf" srcId="{5424F97D-D4EC-4C17-8D2E-6953BD718738}" destId="{9A80D1B7-2BFC-4D3C-B8DF-D393111B31CD}" srcOrd="0" destOrd="0" presId="urn:microsoft.com/office/officeart/2008/layout/HorizontalMultiLevelHierarchy"/>
    <dgm:cxn modelId="{7D36C0E4-C6F7-4B5A-800A-977056401023}" type="presOf" srcId="{E6ADBCA2-BEF9-4BA1-89B5-C377C491CFCA}" destId="{8FEF306F-B0AE-4DA5-8A53-6B8F6BD76876}" srcOrd="0" destOrd="0" presId="urn:microsoft.com/office/officeart/2008/layout/HorizontalMultiLevelHierarchy"/>
    <dgm:cxn modelId="{8EDA5DE5-94AE-4122-83CA-1D7EA3507899}" type="presOf" srcId="{ADEA4B95-4475-4CC0-B9E6-2C0C1193A575}" destId="{5AA70C89-1655-4985-AC2B-5289AF3EB0E6}" srcOrd="0" destOrd="0" presId="urn:microsoft.com/office/officeart/2008/layout/HorizontalMultiLevelHierarchy"/>
    <dgm:cxn modelId="{82DE0EF2-79CF-46A3-A10E-783646220351}" type="presOf" srcId="{ED1CD1C3-B6E1-4E27-A6AD-06751C13F6A5}" destId="{F7A740B3-DDA2-4F8F-9150-11EB79B1AC33}" srcOrd="0" destOrd="0" presId="urn:microsoft.com/office/officeart/2008/layout/HorizontalMultiLevelHierarchy"/>
    <dgm:cxn modelId="{23BA7AF2-1D1F-4DDE-8806-6C54EF7FD155}" type="presOf" srcId="{7CDA0DEE-F8A8-4A61-96F7-3BB0BC338083}" destId="{32A55A76-4DBC-42F5-84FE-95BE7EDC3B87}" srcOrd="0" destOrd="0" presId="urn:microsoft.com/office/officeart/2008/layout/HorizontalMultiLevelHierarchy"/>
    <dgm:cxn modelId="{BA7D95F9-53DD-4C68-9785-CF906825D36A}" srcId="{621E514B-9748-49D8-A593-160B2AA34375}" destId="{929ED955-93F7-48E9-998C-A282744C818F}" srcOrd="1" destOrd="0" parTransId="{A1410299-F6CD-4CA2-B6EC-65433F312256}" sibTransId="{52A9EEC7-6300-410D-B172-10245E9584B8}"/>
    <dgm:cxn modelId="{7BD2CEFC-865F-4621-A2FC-5921D5CE28F6}" srcId="{41EF3430-7C39-49E5-BB46-FAF951120935}" destId="{2F054CB4-2181-4E0F-AA22-0BC2CC114A22}" srcOrd="2" destOrd="0" parTransId="{5424F97D-D4EC-4C17-8D2E-6953BD718738}" sibTransId="{4A43FCCA-E63D-43ED-A4FF-0FB331FE3010}"/>
    <dgm:cxn modelId="{0B5565E9-E6C4-49A3-8C3F-9DBB59975778}" type="presParOf" srcId="{8FEF306F-B0AE-4DA5-8A53-6B8F6BD76876}" destId="{8A8C2D80-5667-4726-8858-F4C5C74FFB9D}" srcOrd="0" destOrd="0" presId="urn:microsoft.com/office/officeart/2008/layout/HorizontalMultiLevelHierarchy"/>
    <dgm:cxn modelId="{7EE72D45-2A35-4A9E-B5DB-9407C3E710BB}" type="presParOf" srcId="{8A8C2D80-5667-4726-8858-F4C5C74FFB9D}" destId="{1A85A79C-7CB8-4596-A4A1-9723ED63F524}" srcOrd="0" destOrd="0" presId="urn:microsoft.com/office/officeart/2008/layout/HorizontalMultiLevelHierarchy"/>
    <dgm:cxn modelId="{74E92BC7-871A-4EA7-8320-2BFE6FA32DDA}" type="presParOf" srcId="{8A8C2D80-5667-4726-8858-F4C5C74FFB9D}" destId="{A1267C24-A826-45F5-BC79-3BA6624972E5}" srcOrd="1" destOrd="0" presId="urn:microsoft.com/office/officeart/2008/layout/HorizontalMultiLevelHierarchy"/>
    <dgm:cxn modelId="{05065E07-D70D-4A30-B246-050A62B7F604}" type="presParOf" srcId="{A1267C24-A826-45F5-BC79-3BA6624972E5}" destId="{F7A740B3-DDA2-4F8F-9150-11EB79B1AC33}" srcOrd="0" destOrd="0" presId="urn:microsoft.com/office/officeart/2008/layout/HorizontalMultiLevelHierarchy"/>
    <dgm:cxn modelId="{1FBB698D-E3D5-45E2-A1ED-852435605099}" type="presParOf" srcId="{F7A740B3-DDA2-4F8F-9150-11EB79B1AC33}" destId="{2A84C468-8D19-4B9F-9717-4D8FF10960A2}" srcOrd="0" destOrd="0" presId="urn:microsoft.com/office/officeart/2008/layout/HorizontalMultiLevelHierarchy"/>
    <dgm:cxn modelId="{DF0A8AB9-07A5-4EC1-9621-043F807E7F6B}" type="presParOf" srcId="{A1267C24-A826-45F5-BC79-3BA6624972E5}" destId="{A8095451-C3AE-4BC4-A611-FE64C24BAD38}" srcOrd="1" destOrd="0" presId="urn:microsoft.com/office/officeart/2008/layout/HorizontalMultiLevelHierarchy"/>
    <dgm:cxn modelId="{63E8F4AD-7D12-4C58-8454-E421CED0761B}" type="presParOf" srcId="{A8095451-C3AE-4BC4-A611-FE64C24BAD38}" destId="{4A5DC45F-E714-4E83-9F5A-19201F4EDD9C}" srcOrd="0" destOrd="0" presId="urn:microsoft.com/office/officeart/2008/layout/HorizontalMultiLevelHierarchy"/>
    <dgm:cxn modelId="{1A9A54EF-ADB8-4417-9247-0B1D3947D655}" type="presParOf" srcId="{A8095451-C3AE-4BC4-A611-FE64C24BAD38}" destId="{03A79B9F-C132-49D1-9CD4-41FC5DD70A4E}" srcOrd="1" destOrd="0" presId="urn:microsoft.com/office/officeart/2008/layout/HorizontalMultiLevelHierarchy"/>
    <dgm:cxn modelId="{7E4CD547-57DB-48BB-8B40-6CD1A207B5D1}" type="presParOf" srcId="{03A79B9F-C132-49D1-9CD4-41FC5DD70A4E}" destId="{F6E4592A-DDE1-4BB2-AFD3-5FD82A75A626}" srcOrd="0" destOrd="0" presId="urn:microsoft.com/office/officeart/2008/layout/HorizontalMultiLevelHierarchy"/>
    <dgm:cxn modelId="{386F0375-A158-4FAF-9A99-566FB7284C27}" type="presParOf" srcId="{F6E4592A-DDE1-4BB2-AFD3-5FD82A75A626}" destId="{6C6C0D8F-0454-483F-B97E-A478DD086138}" srcOrd="0" destOrd="0" presId="urn:microsoft.com/office/officeart/2008/layout/HorizontalMultiLevelHierarchy"/>
    <dgm:cxn modelId="{89D295A4-67C5-45F2-B614-109F6732BE8D}" type="presParOf" srcId="{03A79B9F-C132-49D1-9CD4-41FC5DD70A4E}" destId="{A7F11F4B-4F0E-4AC1-A81C-D1A010133998}" srcOrd="1" destOrd="0" presId="urn:microsoft.com/office/officeart/2008/layout/HorizontalMultiLevelHierarchy"/>
    <dgm:cxn modelId="{AC68FC58-CE62-4382-9567-E887D3C932BD}" type="presParOf" srcId="{A7F11F4B-4F0E-4AC1-A81C-D1A010133998}" destId="{32A55A76-4DBC-42F5-84FE-95BE7EDC3B87}" srcOrd="0" destOrd="0" presId="urn:microsoft.com/office/officeart/2008/layout/HorizontalMultiLevelHierarchy"/>
    <dgm:cxn modelId="{7332E76F-4D82-49DD-87CF-44F19EA8F617}" type="presParOf" srcId="{A7F11F4B-4F0E-4AC1-A81C-D1A010133998}" destId="{76EAEED3-9899-42E3-856A-2DBF319AE0AA}" srcOrd="1" destOrd="0" presId="urn:microsoft.com/office/officeart/2008/layout/HorizontalMultiLevelHierarchy"/>
    <dgm:cxn modelId="{545E3716-EDCD-4782-8874-958D2BCD60EE}" type="presParOf" srcId="{03A79B9F-C132-49D1-9CD4-41FC5DD70A4E}" destId="{FAD2DDB0-6097-4742-948D-08B25D4A4F01}" srcOrd="2" destOrd="0" presId="urn:microsoft.com/office/officeart/2008/layout/HorizontalMultiLevelHierarchy"/>
    <dgm:cxn modelId="{0AF6D914-A96C-4BE1-8054-D7AE362EFA74}" type="presParOf" srcId="{FAD2DDB0-6097-4742-948D-08B25D4A4F01}" destId="{2974133F-5275-4A50-8BED-D3A5AB3239E9}" srcOrd="0" destOrd="0" presId="urn:microsoft.com/office/officeart/2008/layout/HorizontalMultiLevelHierarchy"/>
    <dgm:cxn modelId="{7EF4F91B-8056-41A5-BEB6-3D2055ED3C23}" type="presParOf" srcId="{03A79B9F-C132-49D1-9CD4-41FC5DD70A4E}" destId="{F205C2F2-6AE0-4CA1-80A0-01EAEF948724}" srcOrd="3" destOrd="0" presId="urn:microsoft.com/office/officeart/2008/layout/HorizontalMultiLevelHierarchy"/>
    <dgm:cxn modelId="{73166614-177A-4B66-8916-761A0DC5D80F}" type="presParOf" srcId="{F205C2F2-6AE0-4CA1-80A0-01EAEF948724}" destId="{53C9EBD4-1688-4178-9A27-A70D01D862B7}" srcOrd="0" destOrd="0" presId="urn:microsoft.com/office/officeart/2008/layout/HorizontalMultiLevelHierarchy"/>
    <dgm:cxn modelId="{23FAD0BB-2096-47E8-B127-E6897C75DB59}" type="presParOf" srcId="{F205C2F2-6AE0-4CA1-80A0-01EAEF948724}" destId="{F2F80C85-9BC9-4FB6-A57E-CE610A3A124A}" srcOrd="1" destOrd="0" presId="urn:microsoft.com/office/officeart/2008/layout/HorizontalMultiLevelHierarchy"/>
    <dgm:cxn modelId="{A5D726B5-52BA-4E1A-B925-C68696AE478E}" type="presParOf" srcId="{03A79B9F-C132-49D1-9CD4-41FC5DD70A4E}" destId="{A3186E4C-3213-49D0-8946-B58DAD1781EF}" srcOrd="4" destOrd="0" presId="urn:microsoft.com/office/officeart/2008/layout/HorizontalMultiLevelHierarchy"/>
    <dgm:cxn modelId="{719106D7-C629-4A93-A5F0-7CD550D31747}" type="presParOf" srcId="{A3186E4C-3213-49D0-8946-B58DAD1781EF}" destId="{408C86A2-5858-4E3E-B434-AC9E8213B38E}" srcOrd="0" destOrd="0" presId="urn:microsoft.com/office/officeart/2008/layout/HorizontalMultiLevelHierarchy"/>
    <dgm:cxn modelId="{A41004CD-DFF2-4DCA-AEE6-A97501A12B3F}" type="presParOf" srcId="{03A79B9F-C132-49D1-9CD4-41FC5DD70A4E}" destId="{A6DCAA93-6B93-4EEC-A4EF-94ED67B201AC}" srcOrd="5" destOrd="0" presId="urn:microsoft.com/office/officeart/2008/layout/HorizontalMultiLevelHierarchy"/>
    <dgm:cxn modelId="{9C6F4245-3975-4E96-8868-2D33D5C86FD0}" type="presParOf" srcId="{A6DCAA93-6B93-4EEC-A4EF-94ED67B201AC}" destId="{2DACBC6F-3B81-4F62-AAC5-195339A42ECC}" srcOrd="0" destOrd="0" presId="urn:microsoft.com/office/officeart/2008/layout/HorizontalMultiLevelHierarchy"/>
    <dgm:cxn modelId="{BBF64430-5DC1-4AC2-9219-2C37BDB70D85}" type="presParOf" srcId="{A6DCAA93-6B93-4EEC-A4EF-94ED67B201AC}" destId="{F3F68633-7B05-4619-A8A6-3D91802D8CB8}" srcOrd="1" destOrd="0" presId="urn:microsoft.com/office/officeart/2008/layout/HorizontalMultiLevelHierarchy"/>
    <dgm:cxn modelId="{35530E6D-3E49-4938-8586-6AE7CE6DF28A}" type="presParOf" srcId="{A1267C24-A826-45F5-BC79-3BA6624972E5}" destId="{5AA70C89-1655-4985-AC2B-5289AF3EB0E6}" srcOrd="2" destOrd="0" presId="urn:microsoft.com/office/officeart/2008/layout/HorizontalMultiLevelHierarchy"/>
    <dgm:cxn modelId="{98D3024F-B8B3-4997-B3E3-C5D84A1F87DD}" type="presParOf" srcId="{5AA70C89-1655-4985-AC2B-5289AF3EB0E6}" destId="{D0141F25-CA24-45A9-941A-6F0C90B7E6EC}" srcOrd="0" destOrd="0" presId="urn:microsoft.com/office/officeart/2008/layout/HorizontalMultiLevelHierarchy"/>
    <dgm:cxn modelId="{C4D74E6D-E08D-4AF4-9D6B-25A19CE18D55}" type="presParOf" srcId="{A1267C24-A826-45F5-BC79-3BA6624972E5}" destId="{1F9F9624-0897-4069-8812-39AFBC028E59}" srcOrd="3" destOrd="0" presId="urn:microsoft.com/office/officeart/2008/layout/HorizontalMultiLevelHierarchy"/>
    <dgm:cxn modelId="{F0B3BF0B-42D9-4003-A064-59764CE36213}" type="presParOf" srcId="{1F9F9624-0897-4069-8812-39AFBC028E59}" destId="{7C37664B-43B4-4875-8243-85298F458D11}" srcOrd="0" destOrd="0" presId="urn:microsoft.com/office/officeart/2008/layout/HorizontalMultiLevelHierarchy"/>
    <dgm:cxn modelId="{410D006F-3BA4-4E5E-A7F9-D8DA0F823714}" type="presParOf" srcId="{1F9F9624-0897-4069-8812-39AFBC028E59}" destId="{C2FA94B5-BE36-4D80-AF88-299D59842AF5}" srcOrd="1" destOrd="0" presId="urn:microsoft.com/office/officeart/2008/layout/HorizontalMultiLevelHierarchy"/>
    <dgm:cxn modelId="{C5438718-89AD-4AC4-906B-A79CB877EAD6}" type="presParOf" srcId="{C2FA94B5-BE36-4D80-AF88-299D59842AF5}" destId="{3BD7A800-230B-496B-B21F-F482E96173E3}" srcOrd="0" destOrd="0" presId="urn:microsoft.com/office/officeart/2008/layout/HorizontalMultiLevelHierarchy"/>
    <dgm:cxn modelId="{DF3FA61C-C880-41BE-AE21-E7CB43572387}" type="presParOf" srcId="{3BD7A800-230B-496B-B21F-F482E96173E3}" destId="{8D9C7A48-EED4-45A4-8A6C-6151E1B8AF17}" srcOrd="0" destOrd="0" presId="urn:microsoft.com/office/officeart/2008/layout/HorizontalMultiLevelHierarchy"/>
    <dgm:cxn modelId="{7AFF6676-E151-49C8-AA28-2397B3B0748F}" type="presParOf" srcId="{C2FA94B5-BE36-4D80-AF88-299D59842AF5}" destId="{9F92A935-1E40-45C2-9B59-761ECCAD0718}" srcOrd="1" destOrd="0" presId="urn:microsoft.com/office/officeart/2008/layout/HorizontalMultiLevelHierarchy"/>
    <dgm:cxn modelId="{7BD1DE7D-5492-45E7-98B4-ECF81CD35296}" type="presParOf" srcId="{9F92A935-1E40-45C2-9B59-761ECCAD0718}" destId="{AAB1E7F9-5AB5-4D56-9FCC-F7E1CF7405F2}" srcOrd="0" destOrd="0" presId="urn:microsoft.com/office/officeart/2008/layout/HorizontalMultiLevelHierarchy"/>
    <dgm:cxn modelId="{AFB5573B-BC1A-42CD-8315-D44C7D38CD81}" type="presParOf" srcId="{9F92A935-1E40-45C2-9B59-761ECCAD0718}" destId="{57A40835-D05E-435B-BC55-802B0375FB44}" srcOrd="1" destOrd="0" presId="urn:microsoft.com/office/officeart/2008/layout/HorizontalMultiLevelHierarchy"/>
    <dgm:cxn modelId="{BC363EDD-63DB-454C-BAA9-E0A016CE06AC}" type="presParOf" srcId="{C2FA94B5-BE36-4D80-AF88-299D59842AF5}" destId="{6B4FA260-83C4-4F4D-BA9A-E6069F5607D1}" srcOrd="2" destOrd="0" presId="urn:microsoft.com/office/officeart/2008/layout/HorizontalMultiLevelHierarchy"/>
    <dgm:cxn modelId="{F0DC063B-C64A-4FFC-9DD9-BE17A5B20E66}" type="presParOf" srcId="{6B4FA260-83C4-4F4D-BA9A-E6069F5607D1}" destId="{63006B90-2D89-4ADE-80CC-AF24CE5CB496}" srcOrd="0" destOrd="0" presId="urn:microsoft.com/office/officeart/2008/layout/HorizontalMultiLevelHierarchy"/>
    <dgm:cxn modelId="{C89078D9-9F1C-40FB-AC33-D95A4C8DF3E0}" type="presParOf" srcId="{C2FA94B5-BE36-4D80-AF88-299D59842AF5}" destId="{43E01233-F32B-41E7-8523-FDFE5ADF3165}" srcOrd="3" destOrd="0" presId="urn:microsoft.com/office/officeart/2008/layout/HorizontalMultiLevelHierarchy"/>
    <dgm:cxn modelId="{793A9697-96B5-426D-9138-B42C60CD6CA0}" type="presParOf" srcId="{43E01233-F32B-41E7-8523-FDFE5ADF3165}" destId="{EC0F818B-8A0C-4FA7-8BEB-8229C928D0D0}" srcOrd="0" destOrd="0" presId="urn:microsoft.com/office/officeart/2008/layout/HorizontalMultiLevelHierarchy"/>
    <dgm:cxn modelId="{791FAC8C-1EAF-4D9C-ABD6-E5D7D7D5754F}" type="presParOf" srcId="{43E01233-F32B-41E7-8523-FDFE5ADF3165}" destId="{9B2ADB47-DBCF-4F7D-8779-A2E45B22A7EE}" srcOrd="1" destOrd="0" presId="urn:microsoft.com/office/officeart/2008/layout/HorizontalMultiLevelHierarchy"/>
    <dgm:cxn modelId="{608FD496-EA5B-47D8-9745-E86285CFC9C5}" type="presParOf" srcId="{C2FA94B5-BE36-4D80-AF88-299D59842AF5}" destId="{511F1129-58CF-4D4F-A079-22464C74DAEB}" srcOrd="4" destOrd="0" presId="urn:microsoft.com/office/officeart/2008/layout/HorizontalMultiLevelHierarchy"/>
    <dgm:cxn modelId="{D6346C92-29BE-4EC2-91EA-46D3DC73B5FF}" type="presParOf" srcId="{511F1129-58CF-4D4F-A079-22464C74DAEB}" destId="{DAFE8356-C86B-439C-8FEC-36FEBD54CD37}" srcOrd="0" destOrd="0" presId="urn:microsoft.com/office/officeart/2008/layout/HorizontalMultiLevelHierarchy"/>
    <dgm:cxn modelId="{567F1A8E-B5B9-43EA-9161-B3C7659BD939}" type="presParOf" srcId="{C2FA94B5-BE36-4D80-AF88-299D59842AF5}" destId="{012554D2-9332-4EED-9233-2D72110AE699}" srcOrd="5" destOrd="0" presId="urn:microsoft.com/office/officeart/2008/layout/HorizontalMultiLevelHierarchy"/>
    <dgm:cxn modelId="{49946C16-ABE3-4461-954E-9FCBC9100646}" type="presParOf" srcId="{012554D2-9332-4EED-9233-2D72110AE699}" destId="{323DAF52-815E-4564-90AC-2505C9E6716B}" srcOrd="0" destOrd="0" presId="urn:microsoft.com/office/officeart/2008/layout/HorizontalMultiLevelHierarchy"/>
    <dgm:cxn modelId="{E8B31DDA-83FB-4EE2-A238-D6136D626351}" type="presParOf" srcId="{012554D2-9332-4EED-9233-2D72110AE699}" destId="{382EC9AD-B048-49F4-B1A6-48804474D820}" srcOrd="1" destOrd="0" presId="urn:microsoft.com/office/officeart/2008/layout/HorizontalMultiLevelHierarchy"/>
    <dgm:cxn modelId="{D68BE758-DFFB-4993-B856-A3EA560F7211}" type="presParOf" srcId="{A1267C24-A826-45F5-BC79-3BA6624972E5}" destId="{C5EE8457-D70C-4B77-955A-4F453AEE2A2F}" srcOrd="4" destOrd="0" presId="urn:microsoft.com/office/officeart/2008/layout/HorizontalMultiLevelHierarchy"/>
    <dgm:cxn modelId="{B0897DC0-F87B-4E19-B805-48E23479E7A9}" type="presParOf" srcId="{C5EE8457-D70C-4B77-955A-4F453AEE2A2F}" destId="{90AA79D1-3203-426C-AE1A-DADA2E893E99}" srcOrd="0" destOrd="0" presId="urn:microsoft.com/office/officeart/2008/layout/HorizontalMultiLevelHierarchy"/>
    <dgm:cxn modelId="{9793826A-03EB-4284-ACBD-F63F62771330}" type="presParOf" srcId="{A1267C24-A826-45F5-BC79-3BA6624972E5}" destId="{2F5CBEC9-D033-4D66-BDE6-B996CAC65C16}" srcOrd="5" destOrd="0" presId="urn:microsoft.com/office/officeart/2008/layout/HorizontalMultiLevelHierarchy"/>
    <dgm:cxn modelId="{C6B8B65B-065C-475A-A9A6-4B3F05A046D0}" type="presParOf" srcId="{2F5CBEC9-D033-4D66-BDE6-B996CAC65C16}" destId="{D6CC89B3-2958-4202-B791-DE473DCB2E98}" srcOrd="0" destOrd="0" presId="urn:microsoft.com/office/officeart/2008/layout/HorizontalMultiLevelHierarchy"/>
    <dgm:cxn modelId="{B137ACAE-2EE2-40E3-8A03-06078757F517}" type="presParOf" srcId="{2F5CBEC9-D033-4D66-BDE6-B996CAC65C16}" destId="{1ECB54A6-2B79-4D3E-852C-5A507731A09E}" srcOrd="1" destOrd="0" presId="urn:microsoft.com/office/officeart/2008/layout/HorizontalMultiLevelHierarchy"/>
    <dgm:cxn modelId="{CC30D8B8-DD85-439F-BBFF-C59D1340FE40}" type="presParOf" srcId="{1ECB54A6-2B79-4D3E-852C-5A507731A09E}" destId="{1CB505DB-3CD1-49D6-8F38-ACD7A5C7AC3B}" srcOrd="0" destOrd="0" presId="urn:microsoft.com/office/officeart/2008/layout/HorizontalMultiLevelHierarchy"/>
    <dgm:cxn modelId="{79D6740D-0D80-4C34-8077-8A50B5865B38}" type="presParOf" srcId="{1CB505DB-3CD1-49D6-8F38-ACD7A5C7AC3B}" destId="{BEFF443B-1CA1-4A69-BF56-A503B438B725}" srcOrd="0" destOrd="0" presId="urn:microsoft.com/office/officeart/2008/layout/HorizontalMultiLevelHierarchy"/>
    <dgm:cxn modelId="{51C4B616-1B95-4D78-821A-D392F3207E70}" type="presParOf" srcId="{1ECB54A6-2B79-4D3E-852C-5A507731A09E}" destId="{3FBDA144-B2DD-4A4B-B56D-249A0F7E621D}" srcOrd="1" destOrd="0" presId="urn:microsoft.com/office/officeart/2008/layout/HorizontalMultiLevelHierarchy"/>
    <dgm:cxn modelId="{EC661B0C-3628-4301-98F4-5C6FC1A13DB3}" type="presParOf" srcId="{3FBDA144-B2DD-4A4B-B56D-249A0F7E621D}" destId="{4C6DBED5-C51D-4BE5-B178-4DDCE491AC54}" srcOrd="0" destOrd="0" presId="urn:microsoft.com/office/officeart/2008/layout/HorizontalMultiLevelHierarchy"/>
    <dgm:cxn modelId="{93709B06-4D86-41B3-95C6-445D861A0DE2}" type="presParOf" srcId="{3FBDA144-B2DD-4A4B-B56D-249A0F7E621D}" destId="{DC926D80-9C91-469E-AE6D-DFAAE13D786E}" srcOrd="1" destOrd="0" presId="urn:microsoft.com/office/officeart/2008/layout/HorizontalMultiLevelHierarchy"/>
    <dgm:cxn modelId="{5164D6D3-C40C-475A-A82E-50DD7C771758}" type="presParOf" srcId="{1ECB54A6-2B79-4D3E-852C-5A507731A09E}" destId="{F5B3C82F-DA45-4DB9-8031-F1812EF7943E}" srcOrd="2" destOrd="0" presId="urn:microsoft.com/office/officeart/2008/layout/HorizontalMultiLevelHierarchy"/>
    <dgm:cxn modelId="{ADE528DF-54D6-412D-8F39-E47BAA406A82}" type="presParOf" srcId="{F5B3C82F-DA45-4DB9-8031-F1812EF7943E}" destId="{936E091A-245B-4E89-A606-42E72C35432B}" srcOrd="0" destOrd="0" presId="urn:microsoft.com/office/officeart/2008/layout/HorizontalMultiLevelHierarchy"/>
    <dgm:cxn modelId="{788DC2AA-D929-4003-B0E4-EB56D976B36C}" type="presParOf" srcId="{1ECB54A6-2B79-4D3E-852C-5A507731A09E}" destId="{9DF982D6-A111-4359-B94B-F4D04E0F7F01}" srcOrd="3" destOrd="0" presId="urn:microsoft.com/office/officeart/2008/layout/HorizontalMultiLevelHierarchy"/>
    <dgm:cxn modelId="{86700BEC-46D1-4035-84D7-A07BB053D26E}" type="presParOf" srcId="{9DF982D6-A111-4359-B94B-F4D04E0F7F01}" destId="{28150AEA-7173-4E4F-A133-DAC14792B4DB}" srcOrd="0" destOrd="0" presId="urn:microsoft.com/office/officeart/2008/layout/HorizontalMultiLevelHierarchy"/>
    <dgm:cxn modelId="{5CF0E9A0-1B4F-4B88-A929-F35B3A6B99D1}" type="presParOf" srcId="{9DF982D6-A111-4359-B94B-F4D04E0F7F01}" destId="{88D3674C-729C-4CCD-BAB6-8EEBB0BC7595}" srcOrd="1" destOrd="0" presId="urn:microsoft.com/office/officeart/2008/layout/HorizontalMultiLevelHierarchy"/>
    <dgm:cxn modelId="{EFCC37F2-5DC7-43DD-9CA9-8EF341EEA423}" type="presParOf" srcId="{1ECB54A6-2B79-4D3E-852C-5A507731A09E}" destId="{9A80D1B7-2BFC-4D3C-B8DF-D393111B31CD}" srcOrd="4" destOrd="0" presId="urn:microsoft.com/office/officeart/2008/layout/HorizontalMultiLevelHierarchy"/>
    <dgm:cxn modelId="{45201561-4E86-49ED-B120-30394066B95D}" type="presParOf" srcId="{9A80D1B7-2BFC-4D3C-B8DF-D393111B31CD}" destId="{8DB603A4-AA12-45C8-9D27-66B0B87FE672}" srcOrd="0" destOrd="0" presId="urn:microsoft.com/office/officeart/2008/layout/HorizontalMultiLevelHierarchy"/>
    <dgm:cxn modelId="{9E9AF7D4-F062-42F5-B4DA-AD81B2C96B50}" type="presParOf" srcId="{1ECB54A6-2B79-4D3E-852C-5A507731A09E}" destId="{78E99007-C808-4F5F-BF79-D05DB5D99CD8}" srcOrd="5" destOrd="0" presId="urn:microsoft.com/office/officeart/2008/layout/HorizontalMultiLevelHierarchy"/>
    <dgm:cxn modelId="{6B17DEA0-F5FE-4BE8-B7EC-0B8ED5572DBB}" type="presParOf" srcId="{78E99007-C808-4F5F-BF79-D05DB5D99CD8}" destId="{492061EC-BD17-47D8-A4CB-EDC5F9B8A05A}" srcOrd="0" destOrd="0" presId="urn:microsoft.com/office/officeart/2008/layout/HorizontalMultiLevelHierarchy"/>
    <dgm:cxn modelId="{8A15E4E8-3587-447F-98D1-DB9EA3E4F462}" type="presParOf" srcId="{78E99007-C808-4F5F-BF79-D05DB5D99CD8}" destId="{CAF97899-BDBE-4B84-BBBA-5A8219490B1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0D1B7-2BFC-4D3C-B8DF-D393111B31CD}">
      <dsp:nvSpPr>
        <dsp:cNvPr id="0" name=""/>
        <dsp:cNvSpPr/>
      </dsp:nvSpPr>
      <dsp:spPr>
        <a:xfrm>
          <a:off x="5403325" y="4463280"/>
          <a:ext cx="316173" cy="602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086" y="0"/>
              </a:lnTo>
              <a:lnTo>
                <a:pt x="158086" y="602464"/>
              </a:lnTo>
              <a:lnTo>
                <a:pt x="316173" y="60246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44402" y="4747502"/>
        <a:ext cx="34019" cy="34019"/>
      </dsp:txXfrm>
    </dsp:sp>
    <dsp:sp modelId="{F5B3C82F-DA45-4DB9-8031-F1812EF7943E}">
      <dsp:nvSpPr>
        <dsp:cNvPr id="0" name=""/>
        <dsp:cNvSpPr/>
      </dsp:nvSpPr>
      <dsp:spPr>
        <a:xfrm>
          <a:off x="5403325" y="4417560"/>
          <a:ext cx="2974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8743" y="45720"/>
              </a:lnTo>
              <a:lnTo>
                <a:pt x="148743" y="49985"/>
              </a:lnTo>
              <a:lnTo>
                <a:pt x="297487" y="49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5544631" y="4455842"/>
        <a:ext cx="14875" cy="14875"/>
      </dsp:txXfrm>
    </dsp:sp>
    <dsp:sp modelId="{1CB505DB-3CD1-49D6-8F38-ACD7A5C7AC3B}">
      <dsp:nvSpPr>
        <dsp:cNvPr id="0" name=""/>
        <dsp:cNvSpPr/>
      </dsp:nvSpPr>
      <dsp:spPr>
        <a:xfrm>
          <a:off x="5403325" y="3886890"/>
          <a:ext cx="297297" cy="576389"/>
        </a:xfrm>
        <a:custGeom>
          <a:avLst/>
          <a:gdLst/>
          <a:ahLst/>
          <a:cxnLst/>
          <a:rect l="0" t="0" r="0" b="0"/>
          <a:pathLst>
            <a:path>
              <a:moveTo>
                <a:pt x="0" y="576389"/>
              </a:moveTo>
              <a:lnTo>
                <a:pt x="148648" y="576389"/>
              </a:lnTo>
              <a:lnTo>
                <a:pt x="148648" y="0"/>
              </a:lnTo>
              <a:lnTo>
                <a:pt x="297297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5535761" y="4158871"/>
        <a:ext cx="32427" cy="32427"/>
      </dsp:txXfrm>
    </dsp:sp>
    <dsp:sp modelId="{C5EE8457-D70C-4B77-955A-4F453AEE2A2F}">
      <dsp:nvSpPr>
        <dsp:cNvPr id="0" name=""/>
        <dsp:cNvSpPr/>
      </dsp:nvSpPr>
      <dsp:spPr>
        <a:xfrm>
          <a:off x="1548095" y="2691248"/>
          <a:ext cx="294643" cy="177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321" y="0"/>
              </a:lnTo>
              <a:lnTo>
                <a:pt x="147321" y="1772032"/>
              </a:lnTo>
              <a:lnTo>
                <a:pt x="294643" y="177203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650508" y="3532355"/>
        <a:ext cx="89818" cy="89818"/>
      </dsp:txXfrm>
    </dsp:sp>
    <dsp:sp modelId="{511F1129-58CF-4D4F-A079-22464C74DAEB}">
      <dsp:nvSpPr>
        <dsp:cNvPr id="0" name=""/>
        <dsp:cNvSpPr/>
      </dsp:nvSpPr>
      <dsp:spPr>
        <a:xfrm>
          <a:off x="5467967" y="2698165"/>
          <a:ext cx="251531" cy="560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765" y="0"/>
              </a:lnTo>
              <a:lnTo>
                <a:pt x="125765" y="560186"/>
              </a:lnTo>
              <a:lnTo>
                <a:pt x="251531" y="56018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8381" y="2962906"/>
        <a:ext cx="30703" cy="30703"/>
      </dsp:txXfrm>
    </dsp:sp>
    <dsp:sp modelId="{6B4FA260-83C4-4F4D-BA9A-E6069F5607D1}">
      <dsp:nvSpPr>
        <dsp:cNvPr id="0" name=""/>
        <dsp:cNvSpPr/>
      </dsp:nvSpPr>
      <dsp:spPr>
        <a:xfrm>
          <a:off x="5467967" y="2610166"/>
          <a:ext cx="251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7998"/>
              </a:moveTo>
              <a:lnTo>
                <a:pt x="125765" y="87998"/>
              </a:lnTo>
              <a:lnTo>
                <a:pt x="125765" y="45720"/>
              </a:lnTo>
              <a:lnTo>
                <a:pt x="251531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87357" y="2649509"/>
        <a:ext cx="12753" cy="12753"/>
      </dsp:txXfrm>
    </dsp:sp>
    <dsp:sp modelId="{3BD7A800-230B-496B-B21F-F482E96173E3}">
      <dsp:nvSpPr>
        <dsp:cNvPr id="0" name=""/>
        <dsp:cNvSpPr/>
      </dsp:nvSpPr>
      <dsp:spPr>
        <a:xfrm>
          <a:off x="5467967" y="2053421"/>
          <a:ext cx="251531" cy="644743"/>
        </a:xfrm>
        <a:custGeom>
          <a:avLst/>
          <a:gdLst/>
          <a:ahLst/>
          <a:cxnLst/>
          <a:rect l="0" t="0" r="0" b="0"/>
          <a:pathLst>
            <a:path>
              <a:moveTo>
                <a:pt x="0" y="644743"/>
              </a:moveTo>
              <a:lnTo>
                <a:pt x="125765" y="644743"/>
              </a:lnTo>
              <a:lnTo>
                <a:pt x="125765" y="0"/>
              </a:lnTo>
              <a:lnTo>
                <a:pt x="25153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6431" y="2358491"/>
        <a:ext cx="34603" cy="34603"/>
      </dsp:txXfrm>
    </dsp:sp>
    <dsp:sp modelId="{5AA70C89-1655-4985-AC2B-5289AF3EB0E6}">
      <dsp:nvSpPr>
        <dsp:cNvPr id="0" name=""/>
        <dsp:cNvSpPr/>
      </dsp:nvSpPr>
      <dsp:spPr>
        <a:xfrm>
          <a:off x="1548095" y="2645528"/>
          <a:ext cx="359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9642" y="45720"/>
              </a:lnTo>
              <a:lnTo>
                <a:pt x="179642" y="52637"/>
              </a:lnTo>
              <a:lnTo>
                <a:pt x="359285" y="52637"/>
              </a:lnTo>
            </a:path>
          </a:pathLst>
        </a:custGeom>
        <a:noFill/>
        <a:ln w="25400" cap="flat" cmpd="sng" algn="ctr">
          <a:solidFill>
            <a:srgbClr val="6F6AA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1718754" y="2682264"/>
        <a:ext cx="17967" cy="17967"/>
      </dsp:txXfrm>
    </dsp:sp>
    <dsp:sp modelId="{A3186E4C-3213-49D0-8946-B58DAD1781EF}">
      <dsp:nvSpPr>
        <dsp:cNvPr id="0" name=""/>
        <dsp:cNvSpPr/>
      </dsp:nvSpPr>
      <dsp:spPr>
        <a:xfrm>
          <a:off x="5464489" y="851172"/>
          <a:ext cx="255009" cy="599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04" y="0"/>
              </a:lnTo>
              <a:lnTo>
                <a:pt x="127504" y="599784"/>
              </a:lnTo>
              <a:lnTo>
                <a:pt x="255009" y="59978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5700" y="1134771"/>
        <a:ext cx="32587" cy="32587"/>
      </dsp:txXfrm>
    </dsp:sp>
    <dsp:sp modelId="{FAD2DDB0-6097-4742-948D-08B25D4A4F01}">
      <dsp:nvSpPr>
        <dsp:cNvPr id="0" name=""/>
        <dsp:cNvSpPr/>
      </dsp:nvSpPr>
      <dsp:spPr>
        <a:xfrm>
          <a:off x="5464489" y="802772"/>
          <a:ext cx="2550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399"/>
              </a:moveTo>
              <a:lnTo>
                <a:pt x="127504" y="48399"/>
              </a:lnTo>
              <a:lnTo>
                <a:pt x="127504" y="45720"/>
              </a:lnTo>
              <a:lnTo>
                <a:pt x="255009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85618" y="842117"/>
        <a:ext cx="12751" cy="12751"/>
      </dsp:txXfrm>
    </dsp:sp>
    <dsp:sp modelId="{F6E4592A-DDE1-4BB2-AFD3-5FD82A75A626}">
      <dsp:nvSpPr>
        <dsp:cNvPr id="0" name=""/>
        <dsp:cNvSpPr/>
      </dsp:nvSpPr>
      <dsp:spPr>
        <a:xfrm>
          <a:off x="5464489" y="246028"/>
          <a:ext cx="255009" cy="605144"/>
        </a:xfrm>
        <a:custGeom>
          <a:avLst/>
          <a:gdLst/>
          <a:ahLst/>
          <a:cxnLst/>
          <a:rect l="0" t="0" r="0" b="0"/>
          <a:pathLst>
            <a:path>
              <a:moveTo>
                <a:pt x="0" y="605144"/>
              </a:moveTo>
              <a:lnTo>
                <a:pt x="127504" y="605144"/>
              </a:lnTo>
              <a:lnTo>
                <a:pt x="127504" y="0"/>
              </a:lnTo>
              <a:lnTo>
                <a:pt x="255009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5577" y="532183"/>
        <a:ext cx="32834" cy="32834"/>
      </dsp:txXfrm>
    </dsp:sp>
    <dsp:sp modelId="{F7A740B3-DDA2-4F8F-9150-11EB79B1AC33}">
      <dsp:nvSpPr>
        <dsp:cNvPr id="0" name=""/>
        <dsp:cNvSpPr/>
      </dsp:nvSpPr>
      <dsp:spPr>
        <a:xfrm>
          <a:off x="1548095" y="851172"/>
          <a:ext cx="355807" cy="1840075"/>
        </a:xfrm>
        <a:custGeom>
          <a:avLst/>
          <a:gdLst/>
          <a:ahLst/>
          <a:cxnLst/>
          <a:rect l="0" t="0" r="0" b="0"/>
          <a:pathLst>
            <a:path>
              <a:moveTo>
                <a:pt x="0" y="1840075"/>
              </a:moveTo>
              <a:lnTo>
                <a:pt x="177903" y="1840075"/>
              </a:lnTo>
              <a:lnTo>
                <a:pt x="177903" y="0"/>
              </a:lnTo>
              <a:lnTo>
                <a:pt x="35580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1679144" y="1724356"/>
        <a:ext cx="93708" cy="93708"/>
      </dsp:txXfrm>
    </dsp:sp>
    <dsp:sp modelId="{1A85A79C-7CB8-4596-A4A1-9723ED63F524}">
      <dsp:nvSpPr>
        <dsp:cNvPr id="0" name=""/>
        <dsp:cNvSpPr/>
      </dsp:nvSpPr>
      <dsp:spPr>
        <a:xfrm rot="16200000">
          <a:off x="-342716" y="2318520"/>
          <a:ext cx="3036167" cy="745455"/>
        </a:xfrm>
        <a:prstGeom prst="rect">
          <a:avLst/>
        </a:prstGeom>
        <a:solidFill>
          <a:srgbClr val="48A9C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+mj-ea"/>
              <a:ea typeface="+mj-ea"/>
            </a:rPr>
            <a:t>串</a:t>
          </a:r>
        </a:p>
      </dsp:txBody>
      <dsp:txXfrm>
        <a:off x="-342716" y="2318520"/>
        <a:ext cx="3036167" cy="745455"/>
      </dsp:txXfrm>
    </dsp:sp>
    <dsp:sp modelId="{4A5DC45F-E714-4E83-9F5A-19201F4EDD9C}">
      <dsp:nvSpPr>
        <dsp:cNvPr id="0" name=""/>
        <dsp:cNvSpPr/>
      </dsp:nvSpPr>
      <dsp:spPr>
        <a:xfrm>
          <a:off x="1903902" y="610186"/>
          <a:ext cx="3560587" cy="481971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串的定义</a:t>
          </a:r>
          <a:endParaRPr lang="en-US" altLang="zh-CN" sz="2400" kern="1200" dirty="0">
            <a:latin typeface="+mj-ea"/>
            <a:ea typeface="+mj-ea"/>
          </a:endParaRPr>
        </a:p>
      </dsp:txBody>
      <dsp:txXfrm>
        <a:off x="1903902" y="610186"/>
        <a:ext cx="3560587" cy="481971"/>
      </dsp:txXfrm>
    </dsp:sp>
    <dsp:sp modelId="{32A55A76-4DBC-42F5-84FE-95BE7EDC3B87}">
      <dsp:nvSpPr>
        <dsp:cNvPr id="0" name=""/>
        <dsp:cNvSpPr/>
      </dsp:nvSpPr>
      <dsp:spPr>
        <a:xfrm>
          <a:off x="5719499" y="5042"/>
          <a:ext cx="3560587" cy="481971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子串</a:t>
          </a:r>
          <a:endParaRPr lang="en-US" altLang="zh-CN" sz="2400" kern="1200" dirty="0">
            <a:latin typeface="+mj-ea"/>
            <a:ea typeface="+mj-ea"/>
          </a:endParaRPr>
        </a:p>
      </dsp:txBody>
      <dsp:txXfrm>
        <a:off x="5719499" y="5042"/>
        <a:ext cx="3560587" cy="481971"/>
      </dsp:txXfrm>
    </dsp:sp>
    <dsp:sp modelId="{53C9EBD4-1688-4178-9A27-A70D01D862B7}">
      <dsp:nvSpPr>
        <dsp:cNvPr id="0" name=""/>
        <dsp:cNvSpPr/>
      </dsp:nvSpPr>
      <dsp:spPr>
        <a:xfrm>
          <a:off x="5719499" y="607506"/>
          <a:ext cx="3560587" cy="481971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主串</a:t>
          </a:r>
          <a:endParaRPr lang="en-US" altLang="zh-CN" sz="2400" kern="1200" dirty="0">
            <a:latin typeface="+mj-ea"/>
            <a:ea typeface="+mj-ea"/>
          </a:endParaRPr>
        </a:p>
      </dsp:txBody>
      <dsp:txXfrm>
        <a:off x="5719499" y="607506"/>
        <a:ext cx="3560587" cy="481971"/>
      </dsp:txXfrm>
    </dsp:sp>
    <dsp:sp modelId="{2DACBC6F-3B81-4F62-AAC5-195339A42ECC}">
      <dsp:nvSpPr>
        <dsp:cNvPr id="0" name=""/>
        <dsp:cNvSpPr/>
      </dsp:nvSpPr>
      <dsp:spPr>
        <a:xfrm>
          <a:off x="5719499" y="1209971"/>
          <a:ext cx="3560587" cy="481971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位置</a:t>
          </a:r>
          <a:endParaRPr lang="en-US" altLang="zh-CN" sz="2400" kern="1200" dirty="0">
            <a:latin typeface="+mj-ea"/>
            <a:ea typeface="+mj-ea"/>
          </a:endParaRPr>
        </a:p>
      </dsp:txBody>
      <dsp:txXfrm>
        <a:off x="5719499" y="1209971"/>
        <a:ext cx="3560587" cy="481971"/>
      </dsp:txXfrm>
    </dsp:sp>
    <dsp:sp modelId="{7C37664B-43B4-4875-8243-85298F458D11}">
      <dsp:nvSpPr>
        <dsp:cNvPr id="0" name=""/>
        <dsp:cNvSpPr/>
      </dsp:nvSpPr>
      <dsp:spPr>
        <a:xfrm>
          <a:off x="1907380" y="2457179"/>
          <a:ext cx="3560587" cy="481971"/>
        </a:xfrm>
        <a:prstGeom prst="rect">
          <a:avLst/>
        </a:prstGeom>
        <a:solidFill>
          <a:srgbClr val="6F6A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串的表示与实现</a:t>
          </a:r>
        </a:p>
      </dsp:txBody>
      <dsp:txXfrm>
        <a:off x="1907380" y="2457179"/>
        <a:ext cx="3560587" cy="481971"/>
      </dsp:txXfrm>
    </dsp:sp>
    <dsp:sp modelId="{AAB1E7F9-5AB5-4D56-9FCC-F7E1CF7405F2}">
      <dsp:nvSpPr>
        <dsp:cNvPr id="0" name=""/>
        <dsp:cNvSpPr/>
      </dsp:nvSpPr>
      <dsp:spPr>
        <a:xfrm>
          <a:off x="5719499" y="1812436"/>
          <a:ext cx="3560587" cy="48197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顺序存储</a:t>
          </a:r>
          <a:endParaRPr lang="zh-CN" altLang="en-US" sz="2400" kern="1200" dirty="0">
            <a:latin typeface="+mj-ea"/>
            <a:ea typeface="+mj-ea"/>
          </a:endParaRPr>
        </a:p>
      </dsp:txBody>
      <dsp:txXfrm>
        <a:off x="5719499" y="1812436"/>
        <a:ext cx="3560587" cy="481971"/>
      </dsp:txXfrm>
    </dsp:sp>
    <dsp:sp modelId="{EC0F818B-8A0C-4FA7-8BEB-8229C928D0D0}">
      <dsp:nvSpPr>
        <dsp:cNvPr id="0" name=""/>
        <dsp:cNvSpPr/>
      </dsp:nvSpPr>
      <dsp:spPr>
        <a:xfrm>
          <a:off x="5719499" y="2414900"/>
          <a:ext cx="3560587" cy="48197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块链存储</a:t>
          </a:r>
        </a:p>
      </dsp:txBody>
      <dsp:txXfrm>
        <a:off x="5719499" y="2414900"/>
        <a:ext cx="3560587" cy="481971"/>
      </dsp:txXfrm>
    </dsp:sp>
    <dsp:sp modelId="{323DAF52-815E-4564-90AC-2505C9E6716B}">
      <dsp:nvSpPr>
        <dsp:cNvPr id="0" name=""/>
        <dsp:cNvSpPr/>
      </dsp:nvSpPr>
      <dsp:spPr>
        <a:xfrm>
          <a:off x="5719499" y="3017365"/>
          <a:ext cx="3560587" cy="48197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堆存储</a:t>
          </a:r>
        </a:p>
      </dsp:txBody>
      <dsp:txXfrm>
        <a:off x="5719499" y="3017365"/>
        <a:ext cx="3560587" cy="481971"/>
      </dsp:txXfrm>
    </dsp:sp>
    <dsp:sp modelId="{D6CC89B3-2958-4202-B791-DE473DCB2E98}">
      <dsp:nvSpPr>
        <dsp:cNvPr id="0" name=""/>
        <dsp:cNvSpPr/>
      </dsp:nvSpPr>
      <dsp:spPr>
        <a:xfrm>
          <a:off x="1842738" y="4222294"/>
          <a:ext cx="3560587" cy="48197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模式匹配</a:t>
          </a:r>
        </a:p>
      </dsp:txBody>
      <dsp:txXfrm>
        <a:off x="1842738" y="4222294"/>
        <a:ext cx="3560587" cy="481971"/>
      </dsp:txXfrm>
    </dsp:sp>
    <dsp:sp modelId="{4C6DBED5-C51D-4BE5-B178-4DDCE491AC54}">
      <dsp:nvSpPr>
        <dsp:cNvPr id="0" name=""/>
        <dsp:cNvSpPr/>
      </dsp:nvSpPr>
      <dsp:spPr>
        <a:xfrm>
          <a:off x="5700623" y="3645904"/>
          <a:ext cx="3560587" cy="481971"/>
        </a:xfrm>
        <a:prstGeom prst="rect">
          <a:avLst/>
        </a:prstGeom>
        <a:solidFill>
          <a:srgbClr val="0A7D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+mj-ea"/>
              <a:ea typeface="+mj-ea"/>
            </a:rPr>
            <a:t>BF</a:t>
          </a:r>
          <a:r>
            <a:rPr lang="zh-CN" altLang="en-US" sz="2400" kern="1200" dirty="0">
              <a:latin typeface="+mj-ea"/>
              <a:ea typeface="+mj-ea"/>
            </a:rPr>
            <a:t>算法</a:t>
          </a:r>
        </a:p>
      </dsp:txBody>
      <dsp:txXfrm>
        <a:off x="5700623" y="3645904"/>
        <a:ext cx="3560587" cy="481971"/>
      </dsp:txXfrm>
    </dsp:sp>
    <dsp:sp modelId="{28150AEA-7173-4E4F-A133-DAC14792B4DB}">
      <dsp:nvSpPr>
        <dsp:cNvPr id="0" name=""/>
        <dsp:cNvSpPr/>
      </dsp:nvSpPr>
      <dsp:spPr>
        <a:xfrm>
          <a:off x="5700813" y="4226559"/>
          <a:ext cx="3560587" cy="481971"/>
        </a:xfrm>
        <a:prstGeom prst="rect">
          <a:avLst/>
        </a:prstGeom>
        <a:solidFill>
          <a:srgbClr val="0A7D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+mj-ea"/>
              <a:ea typeface="+mj-ea"/>
            </a:rPr>
            <a:t>FL</a:t>
          </a:r>
          <a:r>
            <a:rPr lang="zh-CN" altLang="en-US" sz="2400" kern="1200" dirty="0">
              <a:latin typeface="+mj-ea"/>
              <a:ea typeface="+mj-ea"/>
            </a:rPr>
            <a:t>算法</a:t>
          </a:r>
        </a:p>
      </dsp:txBody>
      <dsp:txXfrm>
        <a:off x="5700813" y="4226559"/>
        <a:ext cx="3560587" cy="481971"/>
      </dsp:txXfrm>
    </dsp:sp>
    <dsp:sp modelId="{492061EC-BD17-47D8-A4CB-EDC5F9B8A05A}">
      <dsp:nvSpPr>
        <dsp:cNvPr id="0" name=""/>
        <dsp:cNvSpPr/>
      </dsp:nvSpPr>
      <dsp:spPr>
        <a:xfrm>
          <a:off x="5719499" y="4824759"/>
          <a:ext cx="3560587" cy="481971"/>
        </a:xfrm>
        <a:prstGeom prst="rect">
          <a:avLst/>
        </a:prstGeom>
        <a:solidFill>
          <a:srgbClr val="0A7D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+mj-ea"/>
              <a:ea typeface="+mj-ea"/>
            </a:rPr>
            <a:t>KMP</a:t>
          </a:r>
          <a:r>
            <a:rPr lang="zh-CN" altLang="en-US" sz="2400" kern="1200" dirty="0">
              <a:latin typeface="+mj-ea"/>
              <a:ea typeface="+mj-ea"/>
            </a:rPr>
            <a:t>算法</a:t>
          </a:r>
        </a:p>
      </dsp:txBody>
      <dsp:txXfrm>
        <a:off x="5719499" y="4824759"/>
        <a:ext cx="3560587" cy="481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D37E-1855-4E7D-AE8E-AA1606D51849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373F4-24FA-40D5-859B-5CEC0C71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7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373F4-24FA-40D5-859B-5CEC0C711F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6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奥斯陆冬季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373F4-24FA-40D5-859B-5CEC0C711F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1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373F4-24FA-40D5-859B-5CEC0C711F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0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373F4-24FA-40D5-859B-5CEC0C711FF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373F4-24FA-40D5-859B-5CEC0C711FF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14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373F4-24FA-40D5-859B-5CEC0C711FF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373F4-24FA-40D5-859B-5CEC0C711FF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65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先不看</a:t>
            </a:r>
            <a:r>
              <a:rPr lang="en-US" altLang="zh-CN" sz="12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的位置</a:t>
            </a:r>
            <a:r>
              <a:rPr lang="en-US" altLang="zh-CN" sz="1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已知橘色两个子串是匹配的，设这两个子串分别为</a:t>
            </a:r>
            <a:r>
              <a:rPr lang="en-US" altLang="zh-CN" sz="1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的前缀子串的后缀子串，和</a:t>
            </a:r>
            <a:r>
              <a:rPr lang="en-US" altLang="zh-CN" sz="12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的前缀子串的后缀子串，要找与之匹配</a:t>
            </a:r>
            <a:r>
              <a:rPr lang="en-US" altLang="zh-CN" sz="1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的前缀子串的前缀子串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373F4-24FA-40D5-859B-5CEC0C711FF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81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373F4-24FA-40D5-859B-5CEC0C711FF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8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0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48459EEA-DB83-433D-830A-232CFF6F8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r="11562"/>
          <a:stretch/>
        </p:blipFill>
        <p:spPr bwMode="auto">
          <a:xfrm>
            <a:off x="0" y="136521"/>
            <a:ext cx="6343217" cy="57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34744" y="1558591"/>
            <a:ext cx="6041570" cy="1470025"/>
          </a:xfrm>
        </p:spPr>
        <p:txBody>
          <a:bodyPr>
            <a:noAutofit/>
          </a:bodyPr>
          <a:lstStyle>
            <a:lvl1pPr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62138" y="3829385"/>
            <a:ext cx="6350923" cy="1068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2D582580-C6AB-4A19-80D0-EBA697E796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34835"/>
            <a:ext cx="974951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版权申明：本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PPT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根据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《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数据结构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》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教材所附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PPT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改编，仅供相关专业任课老师和学生使用。请勿擅自上传网络</a:t>
            </a:r>
            <a:endParaRPr lang="zh-CN" altLang="en-US" sz="1500" dirty="0">
              <a:solidFill>
                <a:srgbClr val="00206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0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239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B31068-697F-4AB1-8774-A02301D285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CB3FFC9E-A4C1-40CB-8E0E-23B63E3543C5}" type="datetime1">
              <a:rPr lang="zh-CN" altLang="en-US" smtClean="0"/>
              <a:pPr marL="228589" marR="0" lvl="0" indent="-228589" fontAlgn="auto">
                <a:spcAft>
                  <a:spcPts val="0"/>
                </a:spcAft>
                <a:buClrTx/>
                <a:buSzTx/>
                <a:tabLst/>
              </a:pPr>
              <a:t>2017/6/19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8751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97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40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1087" y="215903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98600" y="1508127"/>
            <a:ext cx="5080000" cy="4511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781800" y="1508127"/>
            <a:ext cx="5080000" cy="4511675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0057117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9193021" cy="4351339"/>
          </a:xfrm>
        </p:spPr>
        <p:txBody>
          <a:bodyPr>
            <a:normAutofit/>
          </a:bodyPr>
          <a:lstStyle>
            <a:lvl1pPr marL="228594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783" indent="-228594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2971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160" indent="-228594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349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0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63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51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62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2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31833"/>
            <a:ext cx="10972800" cy="685805"/>
          </a:xfrm>
        </p:spPr>
        <p:txBody>
          <a:bodyPr>
            <a:normAutofit/>
          </a:bodyPr>
          <a:lstStyle>
            <a:lvl1pPr algn="l"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68"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199" indent="-214308"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8073C13-CD4F-4115-885F-072A121A1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7987" y="128588"/>
            <a:ext cx="3844413" cy="490537"/>
          </a:xfrm>
          <a:solidFill>
            <a:schemeClr val="accent5">
              <a:lumMod val="40000"/>
              <a:lumOff val="60000"/>
            </a:schemeClr>
          </a:solidFill>
          <a:effectLst>
            <a:softEdge rad="127000"/>
          </a:effectLst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55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33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1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628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10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86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39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43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3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lang="zh-CN" altLang="en-US" sz="7200" kern="1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44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6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91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643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43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04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392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85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1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7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44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6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672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54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869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433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841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407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288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8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974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575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4979-7B1E-4E54-BD1B-7D61FAC5A76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CAB8-9C63-4C71-8098-38781760E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03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395248" cy="8316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438835"/>
            <a:ext cx="11395248" cy="4738129"/>
          </a:xfr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 marL="685783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2pPr>
            <a:lvl3pPr marL="1142971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3pPr>
            <a:lvl4pPr marL="1600160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4pPr>
            <a:lvl5pPr marL="2057349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2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550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916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750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798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50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808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1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719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434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1328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834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39524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11395248" cy="4351339"/>
          </a:xfr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 marL="685783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2pPr>
            <a:lvl3pPr marL="1142971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3pPr>
            <a:lvl4pPr marL="1600160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4pPr>
            <a:lvl5pPr marL="2057349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CC245-C3C8-4BD8-8140-DC25EC5C0431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2C671-FEA6-4D28-AF49-636E184AF89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7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99A87-24AD-4F4D-9FD4-5CEE0E0E291D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002D7-3176-4D10-A40A-6DAD03E4FA9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079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594DA-89D8-4CBE-B2D5-02CB86ABC138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A1745-1D90-46F0-9844-D4D2761C6605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739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CF84C0-9012-4ACF-B135-2B317866D69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BDE28-0F7B-4027-9972-A52B69CACC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226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190AA1-48E2-49D2-AF97-FAD056643DAB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B702D-0363-42EE-8193-D7F9E7180B3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905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C78BAC-DBBF-42D3-B310-162DC1C15311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A7643-A4D7-449E-B38B-836D91EA36DF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279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396AF0-284A-477B-9D9B-AF21D00DFB3A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F468A-C0F0-4662-B095-4781808F5CB0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508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5BCB5-D896-4454-B445-480C43488B1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FAC61-5897-430F-B261-C4CF40864D6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548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291D2-6DC8-4380-BF07-4A911E71DDB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AD9C6-06AB-4998-B158-2F796198E5F9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822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106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91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597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729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997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44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118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34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1"/>
          </a:xfrm>
        </p:spPr>
        <p:txBody>
          <a:bodyPr/>
          <a:lstStyle>
            <a:lvl1pPr marL="304792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77" indent="-304792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523962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2133547" indent="-304792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743131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412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48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3872" y="2130432"/>
            <a:ext cx="6333728" cy="1470025"/>
          </a:xfrm>
        </p:spPr>
        <p:txBody>
          <a:bodyPr>
            <a:noAutofit/>
          </a:bodyPr>
          <a:lstStyle>
            <a:lvl1pPr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9" r="20087"/>
          <a:stretch/>
        </p:blipFill>
        <p:spPr>
          <a:xfrm>
            <a:off x="-11874" y="-1924"/>
            <a:ext cx="5504807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5" y="4625524"/>
            <a:ext cx="1611087" cy="21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48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62" indent="-25716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185" indent="-214303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07" indent="-17144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2133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090" indent="-171442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1867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2973" indent="-17144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1867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CC245-C3C8-4BD8-8140-DC25EC5C0431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2C671-FEA6-4D28-AF49-636E184AF8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lang="zh-CN" altLang="en-US" sz="7200" kern="1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3428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99A87-24AD-4F4D-9FD4-5CEE0E0E291D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002D7-3176-4D10-A40A-6DAD03E4FA9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905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594DA-89D8-4CBE-B2D5-02CB86ABC138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A1745-1D90-46F0-9844-D4D2761C660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795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6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93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296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144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396AF0-284A-477B-9D9B-AF21D00DFB3A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F468A-C0F0-4662-B095-4781808F5CB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501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5BCB5-D896-4454-B445-480C43488B1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FAC61-5897-430F-B261-C4CF40864D6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7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371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005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6253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0072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1087" y="215905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98600" y="1508128"/>
            <a:ext cx="5080000" cy="4511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781800" y="1508128"/>
            <a:ext cx="5080000" cy="4511675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146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95" y="365129"/>
            <a:ext cx="8485093" cy="5804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20" y="1168917"/>
            <a:ext cx="11355467" cy="53185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028160"/>
            <a:ext cx="121920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10" name="椭圆 9"/>
          <p:cNvSpPr/>
          <p:nvPr/>
        </p:nvSpPr>
        <p:spPr>
          <a:xfrm>
            <a:off x="511117" y="362931"/>
            <a:ext cx="624000" cy="468000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1682" y="806196"/>
            <a:ext cx="234951" cy="176213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3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506631" y="448259"/>
            <a:ext cx="614892" cy="403019"/>
          </a:xfrm>
        </p:spPr>
        <p:txBody>
          <a:bodyPr>
            <a:noAutofit/>
          </a:bodyPr>
          <a:lstStyle>
            <a:lvl1pPr marL="0" indent="0">
              <a:buNone/>
              <a:defRPr sz="1800" b="0" i="1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387918" y="6531700"/>
            <a:ext cx="66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858B10E-405E-4827-AAE0-AE5E1D823054}" type="slidenum">
              <a:rPr lang="en-US" altLang="zh-CN" sz="18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‹#›</a:t>
            </a:fld>
            <a:endParaRPr lang="zh-CN" alt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08106" y="6531700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2019/5/24</a:t>
            </a:r>
            <a:endParaRPr lang="zh-CN" alt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7832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4554B8E-2D26-4707-9CFE-2A311E1A5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59687" y="1301938"/>
            <a:ext cx="5787426" cy="115560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264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923AAE-3CE4-44E4-B83E-2AB904D47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36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644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8105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8.xml"/><Relationship Id="rId9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0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06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1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78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 defTabSz="1218323"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 defTabSz="1218323"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9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30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32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1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2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</p:sldLayoutIdLst>
  <p:txStyles>
    <p:titleStyle>
      <a:lvl1pPr algn="ctr" defTabSz="68576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EB7E345-FBA2-49F4-AA6C-02066B819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主讲人：刘丽珏</a:t>
            </a:r>
            <a:endParaRPr lang="en-US" altLang="zh-CN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中南大学自动化学院</a:t>
            </a: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E143DC1-BA97-4EAC-8716-6E976F0145FB}"/>
              </a:ext>
            </a:extLst>
          </p:cNvPr>
          <p:cNvSpPr txBox="1">
            <a:spLocks/>
          </p:cNvSpPr>
          <p:nvPr/>
        </p:nvSpPr>
        <p:spPr>
          <a:xfrm>
            <a:off x="5958286" y="1835428"/>
            <a:ext cx="623371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数据结构</a:t>
            </a:r>
            <a:r>
              <a:rPr kumimoji="0" lang="en-US" altLang="zh-CN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串</a:t>
            </a:r>
            <a:br>
              <a:rPr kumimoji="0" lang="zh-CN" altLang="en-US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36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3600" b="1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String</a:t>
            </a:r>
            <a:r>
              <a:rPr kumimoji="0" lang="en-US" altLang="en-US" sz="36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en-US" sz="6000" b="0" i="0" u="none" strike="noStrike" kern="1200" cap="none" spc="0" normalizeH="0" baseline="0" noProof="0" dirty="0">
              <a:ln w="0"/>
              <a:gradFill>
                <a:gsLst>
                  <a:gs pos="0">
                    <a:srgbClr val="5B9BD5">
                      <a:lumMod val="50000"/>
                    </a:srgbClr>
                  </a:gs>
                  <a:gs pos="50000">
                    <a:srgbClr val="5B9BD5"/>
                  </a:gs>
                  <a:gs pos="100000">
                    <a:srgbClr val="5B9BD5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72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68F22-2F57-43FB-BC77-889CD181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最小操作子集应用例</a:t>
            </a:r>
            <a:r>
              <a:rPr lang="en-US" altLang="zh-CN" dirty="0"/>
              <a:t>2——Replace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74AF6-625B-48B1-8806-7258B616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193331"/>
          </a:xfrm>
        </p:spPr>
        <p:txBody>
          <a:bodyPr/>
          <a:lstStyle/>
          <a:p>
            <a:r>
              <a:rPr kumimoji="1" lang="en-US" altLang="zh-CN" sz="3200" b="0" dirty="0">
                <a:solidFill>
                  <a:schemeClr val="tx1"/>
                </a:solidFill>
                <a:latin typeface="+mn-lt"/>
                <a:ea typeface="+mj-ea"/>
              </a:rPr>
              <a:t>Replace (&amp;S, T, V)</a:t>
            </a:r>
          </a:p>
          <a:p>
            <a:pPr lvl="1"/>
            <a:r>
              <a:rPr kumimoji="1" lang="zh-CN" altLang="en-US" sz="2800" b="0" dirty="0">
                <a:solidFill>
                  <a:schemeClr val="tx1"/>
                </a:solidFill>
                <a:latin typeface="+mn-lt"/>
                <a:ea typeface="+mj-ea"/>
              </a:rPr>
              <a:t>用 </a:t>
            </a:r>
            <a:r>
              <a:rPr kumimoji="1" lang="en-US" altLang="zh-CN" sz="2800" b="0" dirty="0">
                <a:solidFill>
                  <a:schemeClr val="tx1"/>
                </a:solidFill>
                <a:latin typeface="+mn-lt"/>
                <a:ea typeface="+mj-ea"/>
              </a:rPr>
              <a:t>V </a:t>
            </a:r>
            <a:r>
              <a:rPr kumimoji="1" lang="zh-CN" altLang="en-US" sz="2800" b="0" dirty="0">
                <a:solidFill>
                  <a:schemeClr val="tx1"/>
                </a:solidFill>
                <a:latin typeface="+mn-lt"/>
                <a:ea typeface="+mj-ea"/>
              </a:rPr>
              <a:t>替换主串 </a:t>
            </a:r>
            <a:r>
              <a:rPr kumimoji="1" lang="en-US" altLang="zh-CN" sz="2800" b="0" dirty="0">
                <a:solidFill>
                  <a:schemeClr val="tx1"/>
                </a:solidFill>
                <a:latin typeface="+mn-lt"/>
                <a:ea typeface="+mj-ea"/>
              </a:rPr>
              <a:t>S </a:t>
            </a:r>
            <a:r>
              <a:rPr kumimoji="1" lang="zh-CN" altLang="en-US" sz="2800" b="0" dirty="0">
                <a:solidFill>
                  <a:schemeClr val="tx1"/>
                </a:solidFill>
                <a:latin typeface="+mn-lt"/>
                <a:ea typeface="+mj-ea"/>
              </a:rPr>
              <a:t>中出现的所有与</a:t>
            </a:r>
            <a:r>
              <a:rPr kumimoji="1" lang="en-US" altLang="zh-CN" sz="2800" b="0" dirty="0">
                <a:solidFill>
                  <a:schemeClr val="tx1"/>
                </a:solidFill>
                <a:latin typeface="+mn-lt"/>
                <a:ea typeface="+mj-ea"/>
              </a:rPr>
              <a:t>T </a:t>
            </a:r>
            <a:r>
              <a:rPr kumimoji="1" lang="zh-CN" altLang="en-US" sz="2800" b="0" dirty="0">
                <a:solidFill>
                  <a:schemeClr val="tx1"/>
                </a:solidFill>
                <a:latin typeface="+mn-lt"/>
                <a:ea typeface="+mj-ea"/>
              </a:rPr>
              <a:t>相等的不重叠的子串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C09AF-B669-41CD-9DF0-885D316F3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串类型的定义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D71363C-B245-4413-9BAD-FFC246430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3584603"/>
            <a:ext cx="7826375" cy="533399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25400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>
            <a:noAutofit/>
          </a:bodyPr>
          <a:lstStyle>
            <a:defPPr>
              <a:defRPr lang="zh-CN"/>
            </a:defPPr>
            <a:lvl1pPr>
              <a:defRPr kumimoji="1">
                <a:ea typeface="+mj-ea"/>
              </a:defRPr>
            </a:lvl1pPr>
          </a:lstStyle>
          <a:p>
            <a:pPr>
              <a:spcBef>
                <a:spcPts val="2400"/>
              </a:spcBef>
            </a:pPr>
            <a:r>
              <a:rPr lang="en-US" altLang="zh-CN" dirty="0"/>
              <a:t>                                        </a:t>
            </a:r>
            <a:r>
              <a:rPr lang="en-US" altLang="zh-CN" sz="2400" dirty="0"/>
              <a:t>S </a:t>
            </a:r>
            <a:r>
              <a:rPr lang="zh-CN" altLang="en-US" sz="2400" dirty="0"/>
              <a:t>串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F1E8B0D-304E-4DD0-BD72-63781867C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4523461"/>
            <a:ext cx="1463675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r>
              <a:rPr kumimoji="1" lang="en-US" altLang="zh-CN" sz="2400" dirty="0">
                <a:ea typeface="+mj-ea"/>
              </a:rPr>
              <a:t>     </a:t>
            </a:r>
            <a:r>
              <a:rPr kumimoji="1" lang="en-US" altLang="zh-CN" sz="2400" dirty="0">
                <a:solidFill>
                  <a:schemeClr val="bg1"/>
                </a:solidFill>
                <a:ea typeface="+mj-ea"/>
              </a:rPr>
              <a:t>T </a:t>
            </a:r>
            <a:r>
              <a:rPr kumimoji="1" lang="zh-CN" altLang="en-US" sz="2400" dirty="0">
                <a:solidFill>
                  <a:schemeClr val="bg1"/>
                </a:solidFill>
                <a:ea typeface="+mj-ea"/>
              </a:rPr>
              <a:t>串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10D9F82-345D-4435-8F17-60670F21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5832954"/>
            <a:ext cx="1752600" cy="46166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ea typeface="+mj-ea"/>
              </a:rPr>
              <a:t>        V </a:t>
            </a:r>
            <a:r>
              <a:rPr kumimoji="1" lang="zh-CN" altLang="en-US" sz="2400" dirty="0">
                <a:ea typeface="+mj-ea"/>
              </a:rPr>
              <a:t>串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36B2B3F0-3561-469A-90B3-0C8DE3E1B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668" y="3592541"/>
            <a:ext cx="0" cy="930919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ea typeface="+mj-ea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FFD37F3-7AD5-4B48-BDDF-E4F3A439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9534" y="3592542"/>
            <a:ext cx="0" cy="930918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ea typeface="+mj-ea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7419106-8197-4A36-A15C-D23349351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5849671"/>
            <a:ext cx="1752600" cy="46166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ea typeface="+mj-ea"/>
              </a:rPr>
              <a:t>       V </a:t>
            </a:r>
            <a:r>
              <a:rPr kumimoji="1" lang="zh-CN" altLang="en-US" sz="2400" dirty="0">
                <a:ea typeface="+mj-ea"/>
              </a:rPr>
              <a:t>串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604B4C5-9F5B-40B6-AF72-24F102D09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906742"/>
            <a:ext cx="0" cy="685800"/>
          </a:xfrm>
          <a:prstGeom prst="line">
            <a:avLst/>
          </a:prstGeom>
          <a:ln>
            <a:headEnd/>
            <a:tailEnd type="triangl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ea typeface="+mj-ea"/>
            </a:endParaRP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43881A47-D620-4BF9-9B0B-10ABF5E92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413" y="3049617"/>
            <a:ext cx="9476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chemeClr val="accent3"/>
                </a:solidFill>
                <a:ea typeface="+mj-ea"/>
              </a:rPr>
              <a:t>pos=1</a:t>
            </a:r>
            <a:endParaRPr kumimoji="1" lang="en-US" altLang="zh-CN" sz="2400" dirty="0">
              <a:solidFill>
                <a:schemeClr val="accent3"/>
              </a:solidFill>
              <a:ea typeface="+mj-ea"/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A9AC0EA-63DC-4781-9C1B-460347693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9534" y="2906742"/>
            <a:ext cx="0" cy="685800"/>
          </a:xfrm>
          <a:prstGeom prst="line">
            <a:avLst/>
          </a:prstGeom>
          <a:ln>
            <a:headEnd/>
            <a:tailEnd type="triangl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ea typeface="+mj-ea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E7A278D7-67EB-47C2-B866-34C22967D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2844" y="2685800"/>
            <a:ext cx="1340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2400" b="1">
                <a:solidFill>
                  <a:schemeClr val="accent3"/>
                </a:solidFill>
                <a:ea typeface="+mj-ea"/>
              </a:defRPr>
            </a:lvl1pPr>
          </a:lstStyle>
          <a:p>
            <a:r>
              <a:rPr lang="en-US" altLang="zh-CN" dirty="0"/>
              <a:t>pos= </a:t>
            </a:r>
            <a:r>
              <a:rPr lang="en-US" altLang="zh-CN" dirty="0" err="1"/>
              <a:t>i+m</a:t>
            </a:r>
            <a:endParaRPr lang="en-US" altLang="zh-CN" dirty="0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2C4F278-4BAE-4DB0-B113-B60A0250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5849671"/>
            <a:ext cx="1752600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r>
              <a:rPr kumimoji="1" lang="en-US" altLang="zh-CN" sz="2400" dirty="0">
                <a:ea typeface="+mj-ea"/>
              </a:rPr>
              <a:t>        </a:t>
            </a:r>
            <a:r>
              <a:rPr kumimoji="1" lang="en-US" altLang="zh-CN" sz="2400" dirty="0">
                <a:solidFill>
                  <a:schemeClr val="tx2"/>
                </a:solidFill>
                <a:ea typeface="+mj-ea"/>
              </a:rPr>
              <a:t>sub1</a:t>
            </a:r>
            <a:endParaRPr kumimoji="1" lang="en-US" altLang="zh-CN" sz="2400" dirty="0">
              <a:ea typeface="+mj-ea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E690CE8C-3D8B-4A76-AF6D-41757E461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668" y="2830542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ea typeface="+mj-ea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60A718AA-0144-4443-9BBB-69BF8F0A5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793" y="3125817"/>
            <a:ext cx="2600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 err="1">
                <a:solidFill>
                  <a:srgbClr val="FF0000"/>
                </a:solidFill>
                <a:ea typeface="+mj-ea"/>
              </a:rPr>
              <a:t>i</a:t>
            </a:r>
            <a:endParaRPr kumimoji="1" lang="en-US" altLang="zh-CN" sz="2400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E66638E7-9F85-4A9C-890A-E86C803D1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5257797"/>
            <a:ext cx="1212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  <a:ea typeface="+mj-ea"/>
              </a:rPr>
              <a:t>news </a:t>
            </a:r>
            <a:r>
              <a:rPr kumimoji="1" lang="zh-CN" altLang="en-US" sz="2400" dirty="0">
                <a:solidFill>
                  <a:srgbClr val="0000FF"/>
                </a:solidFill>
                <a:ea typeface="+mj-ea"/>
              </a:rPr>
              <a:t>串</a:t>
            </a:r>
            <a:endParaRPr kumimoji="1" lang="zh-CN" altLang="en-US" sz="2400" dirty="0">
              <a:ea typeface="+mj-ea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74EDE7C9-B060-4232-A6F7-C635F50F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592542"/>
            <a:ext cx="784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ea typeface="+mj-ea"/>
              </a:rPr>
              <a:t>sub1</a:t>
            </a: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0BDA4773-F5CE-4333-A983-A576A74F9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8875" y="2941667"/>
            <a:ext cx="0" cy="685800"/>
          </a:xfrm>
          <a:prstGeom prst="line">
            <a:avLst/>
          </a:prstGeom>
          <a:ln>
            <a:headEnd/>
            <a:tailEnd type="triangl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ea typeface="+mj-ea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6D9A2B32-43BD-4DEE-8A46-86500B746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084542"/>
            <a:ext cx="638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2400" b="1">
                <a:solidFill>
                  <a:schemeClr val="accent3"/>
                </a:solidFill>
                <a:ea typeface="+mj-ea"/>
              </a:defRPr>
            </a:lvl1pPr>
          </a:lstStyle>
          <a:p>
            <a:r>
              <a:rPr lang="en-US" altLang="zh-CN" dirty="0"/>
              <a:t>pos</a:t>
            </a: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9B32D021-BA9E-4BB1-8260-201A1D368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3592542"/>
            <a:ext cx="0" cy="53340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ea typeface="+mj-ea"/>
            </a:endParaRPr>
          </a:p>
        </p:txBody>
      </p:sp>
      <p:sp>
        <p:nvSpPr>
          <p:cNvPr id="26" name="AutoShape 26">
            <a:extLst>
              <a:ext uri="{FF2B5EF4-FFF2-40B4-BE49-F238E27FC236}">
                <a16:creationId xmlns:a16="http://schemas.microsoft.com/office/drawing/2014/main" id="{744030E7-C3D8-4578-ABAA-630C863C2846}"/>
              </a:ext>
            </a:extLst>
          </p:cNvPr>
          <p:cNvSpPr>
            <a:spLocks/>
          </p:cNvSpPr>
          <p:nvPr/>
        </p:nvSpPr>
        <p:spPr bwMode="auto">
          <a:xfrm rot="-5394514">
            <a:off x="9333707" y="3477448"/>
            <a:ext cx="303212" cy="1447800"/>
          </a:xfrm>
          <a:prstGeom prst="leftBrace">
            <a:avLst>
              <a:gd name="adj1" fmla="val 39791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ea typeface="+mj-ea"/>
            </a:endParaRP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CF81C05C-483B-4DBB-AE06-31507FC3C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9525" y="4292629"/>
            <a:ext cx="10038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2400" b="1">
                <a:solidFill>
                  <a:schemeClr val="accent3"/>
                </a:solidFill>
                <a:ea typeface="+mj-ea"/>
              </a:defRPr>
            </a:lvl1pPr>
          </a:lstStyle>
          <a:p>
            <a:r>
              <a:rPr lang="en-US" altLang="zh-CN" dirty="0"/>
              <a:t>n-m+1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485BCF5-CC8D-4D69-997C-69354AC18242}"/>
              </a:ext>
            </a:extLst>
          </p:cNvPr>
          <p:cNvGrpSpPr/>
          <p:nvPr/>
        </p:nvGrpSpPr>
        <p:grpSpPr>
          <a:xfrm>
            <a:off x="2414381" y="4986246"/>
            <a:ext cx="1403761" cy="687891"/>
            <a:chOff x="2414381" y="4986246"/>
            <a:chExt cx="1403761" cy="687891"/>
          </a:xfrm>
        </p:grpSpPr>
        <p:sp>
          <p:nvSpPr>
            <p:cNvPr id="28" name="AutoShape 26">
              <a:extLst>
                <a:ext uri="{FF2B5EF4-FFF2-40B4-BE49-F238E27FC236}">
                  <a16:creationId xmlns:a16="http://schemas.microsoft.com/office/drawing/2014/main" id="{4271885F-A27B-4A14-A3F4-B878DBE159DD}"/>
                </a:ext>
              </a:extLst>
            </p:cNvPr>
            <p:cNvSpPr>
              <a:spLocks/>
            </p:cNvSpPr>
            <p:nvPr/>
          </p:nvSpPr>
          <p:spPr bwMode="auto">
            <a:xfrm rot="-5394514">
              <a:off x="2969267" y="4431360"/>
              <a:ext cx="293989" cy="1403761"/>
            </a:xfrm>
            <a:prstGeom prst="leftBrace">
              <a:avLst>
                <a:gd name="adj1" fmla="val 39791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400">
                <a:ea typeface="+mj-ea"/>
              </a:endParaRP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7A82AC22-B99C-49A0-BE03-98B72094C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5212472"/>
              <a:ext cx="4299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2">
                      <a:lumMod val="75000"/>
                    </a:schemeClr>
                  </a:solidFill>
                  <a:ea typeface="+mj-ea"/>
                </a:rPr>
                <a:t>m</a:t>
              </a:r>
            </a:p>
          </p:txBody>
        </p:sp>
      </p:grpSp>
      <p:sp>
        <p:nvSpPr>
          <p:cNvPr id="31" name="Line 7">
            <a:extLst>
              <a:ext uri="{FF2B5EF4-FFF2-40B4-BE49-F238E27FC236}">
                <a16:creationId xmlns:a16="http://schemas.microsoft.com/office/drawing/2014/main" id="{A3552861-922C-4A9B-90D7-83EBE334C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2" y="3583126"/>
            <a:ext cx="0" cy="930919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ea typeface="+mj-ea"/>
            </a:endParaRPr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99B77AC4-9985-454B-BDB8-820B89F9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2468" y="3583127"/>
            <a:ext cx="0" cy="930918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ea typeface="+mj-ea"/>
            </a:endParaRPr>
          </a:p>
        </p:txBody>
      </p:sp>
      <p:sp>
        <p:nvSpPr>
          <p:cNvPr id="33" name="Text Box 21">
            <a:extLst>
              <a:ext uri="{FF2B5EF4-FFF2-40B4-BE49-F238E27FC236}">
                <a16:creationId xmlns:a16="http://schemas.microsoft.com/office/drawing/2014/main" id="{30EB1BBA-2049-4A18-A653-B505A1271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358" y="3592541"/>
            <a:ext cx="784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ea typeface="+mj-ea"/>
              </a:rPr>
              <a:t>sub2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D46C4EA-510A-4982-832D-990AA1DF314C}"/>
              </a:ext>
            </a:extLst>
          </p:cNvPr>
          <p:cNvSpPr txBox="1"/>
          <p:nvPr/>
        </p:nvSpPr>
        <p:spPr>
          <a:xfrm>
            <a:off x="910506" y="4087701"/>
            <a:ext cx="4075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SubString</a:t>
            </a:r>
            <a:r>
              <a:rPr lang="en-US" altLang="zh-CN" sz="2400" dirty="0"/>
              <a:t> (sub, S, pos,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-pos)</a:t>
            </a:r>
            <a:endParaRPr lang="zh-CN" altLang="en-US" sz="2400" dirty="0"/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B606B8DE-A92C-4F71-88F3-3488D6696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052" y="3125816"/>
            <a:ext cx="1" cy="49021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ea typeface="+mj-ea"/>
            </a:endParaRPr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8CA100C1-5603-4BBC-A735-DFE03C080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770" y="3184137"/>
            <a:ext cx="2600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 err="1">
                <a:solidFill>
                  <a:srgbClr val="FF0000"/>
                </a:solidFill>
                <a:ea typeface="+mj-ea"/>
              </a:rPr>
              <a:t>i</a:t>
            </a:r>
            <a:endParaRPr kumimoji="1" lang="en-US" altLang="zh-CN" sz="2400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25119235-9D8C-41AD-987A-529AA75A6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1163" y="5849670"/>
            <a:ext cx="905463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r>
              <a:rPr kumimoji="1" lang="en-US" altLang="zh-CN" sz="2400" dirty="0">
                <a:ea typeface="+mj-ea"/>
              </a:rPr>
              <a:t> </a:t>
            </a:r>
            <a:r>
              <a:rPr kumimoji="1" lang="en-US" altLang="zh-CN" sz="2400" dirty="0">
                <a:solidFill>
                  <a:schemeClr val="tx2"/>
                </a:solidFill>
                <a:ea typeface="+mj-ea"/>
              </a:rPr>
              <a:t>sub2</a:t>
            </a:r>
            <a:endParaRPr kumimoji="1" lang="en-US" altLang="zh-CN" sz="2400" dirty="0">
              <a:ea typeface="+mj-ea"/>
            </a:endParaRPr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id="{F4767614-FD12-43BA-8E16-512AC1249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626" y="5849671"/>
            <a:ext cx="1752600" cy="46166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ea typeface="+mj-ea"/>
              </a:rPr>
              <a:t>       V </a:t>
            </a:r>
            <a:r>
              <a:rPr kumimoji="1" lang="zh-CN" altLang="en-US" sz="2400" dirty="0">
                <a:ea typeface="+mj-ea"/>
              </a:rPr>
              <a:t>串</a:t>
            </a:r>
          </a:p>
        </p:txBody>
      </p:sp>
      <p:sp>
        <p:nvSpPr>
          <p:cNvPr id="46" name="Text Box 4">
            <a:extLst>
              <a:ext uri="{FF2B5EF4-FFF2-40B4-BE49-F238E27FC236}">
                <a16:creationId xmlns:a16="http://schemas.microsoft.com/office/drawing/2014/main" id="{3E06F0DB-BF8C-4246-BA3F-B14231DA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36" y="4531804"/>
            <a:ext cx="1463675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r>
              <a:rPr kumimoji="1" lang="en-US" altLang="zh-CN" sz="2400" dirty="0">
                <a:ea typeface="+mj-ea"/>
              </a:rPr>
              <a:t>     </a:t>
            </a:r>
            <a:r>
              <a:rPr kumimoji="1" lang="en-US" altLang="zh-CN" sz="2400" dirty="0">
                <a:solidFill>
                  <a:schemeClr val="bg1"/>
                </a:solidFill>
                <a:ea typeface="+mj-ea"/>
              </a:rPr>
              <a:t>T </a:t>
            </a:r>
            <a:r>
              <a:rPr kumimoji="1" lang="zh-CN" altLang="en-US" sz="2400" dirty="0">
                <a:solidFill>
                  <a:schemeClr val="bg1"/>
                </a:solidFill>
                <a:ea typeface="+mj-ea"/>
              </a:rPr>
              <a:t>串</a:t>
            </a:r>
          </a:p>
        </p:txBody>
      </p:sp>
    </p:spTree>
    <p:extLst>
      <p:ext uri="{BB962C8B-B14F-4D97-AF65-F5344CB8AC3E}">
        <p14:creationId xmlns:p14="http://schemas.microsoft.com/office/powerpoint/2010/main" val="983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14375 -0.0002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7018 -0.0011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 autoUpdateAnimBg="0"/>
      <p:bldP spid="6" grpId="1" animBg="1"/>
      <p:bldP spid="6" grpId="2" animBg="1"/>
      <p:bldP spid="7" grpId="0" animBg="1" autoUpdateAnimBg="0"/>
      <p:bldP spid="8" grpId="0" animBg="1"/>
      <p:bldP spid="9" grpId="0" animBg="1"/>
      <p:bldP spid="12" grpId="0" animBg="1"/>
      <p:bldP spid="13" grpId="0" animBg="1"/>
      <p:bldP spid="13" grpId="1" animBg="1"/>
      <p:bldP spid="14" grpId="0" autoUpdateAnimBg="0"/>
      <p:bldP spid="14" grpId="1"/>
      <p:bldP spid="15" grpId="0" animBg="1"/>
      <p:bldP spid="16" grpId="0" autoUpdateAnimBg="0"/>
      <p:bldP spid="17" grpId="0" animBg="1"/>
      <p:bldP spid="18" grpId="0" animBg="1"/>
      <p:bldP spid="18" grpId="1" animBg="1"/>
      <p:bldP spid="19" grpId="0" autoUpdateAnimBg="0"/>
      <p:bldP spid="19" grpId="1"/>
      <p:bldP spid="20" grpId="0" autoUpdateAnimBg="0"/>
      <p:bldP spid="21" grpId="0" autoUpdateAnimBg="0"/>
      <p:bldP spid="23" grpId="0" animBg="1"/>
      <p:bldP spid="24" grpId="0" autoUpdateAnimBg="0"/>
      <p:bldP spid="25" grpId="0" animBg="1"/>
      <p:bldP spid="26" grpId="0" animBg="1"/>
      <p:bldP spid="27" grpId="0" autoUpdateAnimBg="0"/>
      <p:bldP spid="31" grpId="0" animBg="1"/>
      <p:bldP spid="32" grpId="0" animBg="1"/>
      <p:bldP spid="33" grpId="0" autoUpdateAnimBg="0"/>
      <p:bldP spid="37" grpId="0"/>
      <p:bldP spid="40" grpId="0" animBg="1"/>
      <p:bldP spid="41" grpId="0" autoUpdateAnimBg="0"/>
      <p:bldP spid="42" grpId="0" animBg="1"/>
      <p:bldP spid="43" grpId="0" animBg="1"/>
      <p:bldP spid="46" grpId="0" animBg="1" autoUpdateAnimBg="0"/>
      <p:bldP spid="4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68F22-2F57-43FB-BC77-889CD181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最小操作子集应用例</a:t>
            </a:r>
            <a:r>
              <a:rPr lang="en-US" altLang="zh-CN" dirty="0"/>
              <a:t>2——Replace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C09AF-B669-41CD-9DF0-885D316F3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串类型的定义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5EB81FA-0FCE-44F5-8BE8-CD0B59FF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06524"/>
              </p:ext>
            </p:extLst>
          </p:nvPr>
        </p:nvGraphicFramePr>
        <p:xfrm>
          <a:off x="609600" y="1680210"/>
          <a:ext cx="10759976" cy="4807903"/>
        </p:xfrm>
        <a:graphic>
          <a:graphicData uri="http://schemas.openxmlformats.org/drawingml/2006/table">
            <a:tbl>
              <a:tblPr firstRow="1" bandRow="1">
                <a:effectLst>
                  <a:outerShdw blurRad="149987" dist="250190" dir="8460000" algn="r" rotWithShape="0">
                    <a:prstClr val="black">
                      <a:alpha val="28000"/>
                    </a:prstClr>
                  </a:outerShdw>
                </a:effectLst>
                <a:tableStyleId>{2D5ABB26-0587-4C30-8999-92F81FD0307C}</a:tableStyleId>
              </a:tblPr>
              <a:tblGrid>
                <a:gridCol w="5340953">
                  <a:extLst>
                    <a:ext uri="{9D8B030D-6E8A-4147-A177-3AD203B41FA5}">
                      <a16:colId xmlns:a16="http://schemas.microsoft.com/office/drawing/2014/main" val="1657636574"/>
                    </a:ext>
                  </a:extLst>
                </a:gridCol>
                <a:gridCol w="5419023">
                  <a:extLst>
                    <a:ext uri="{9D8B030D-6E8A-4147-A177-3AD203B41FA5}">
                      <a16:colId xmlns:a16="http://schemas.microsoft.com/office/drawing/2014/main" val="1002882922"/>
                    </a:ext>
                  </a:extLst>
                </a:gridCol>
              </a:tblGrid>
              <a:tr h="4797592">
                <a:tc>
                  <a:txBody>
                    <a:bodyPr/>
                    <a:lstStyle/>
                    <a:p>
                      <a:pPr marL="0" indent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ClrTx/>
                        <a:buSzTx/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void replace(String&amp; S, String T, String V) </a:t>
                      </a:r>
                    </a:p>
                    <a:p>
                      <a:pPr marL="0" indent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ClrTx/>
                        <a:buSzTx/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{</a:t>
                      </a:r>
                    </a:p>
                    <a:p>
                      <a:pPr marL="0" indent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ClrTx/>
                        <a:buSzTx/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n=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StrLength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(S);  </a:t>
                      </a:r>
                    </a:p>
                    <a:p>
                      <a:pPr marL="0" indent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ClrTx/>
                        <a:buSzTx/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m=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StrLength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(T);  </a:t>
                      </a:r>
                    </a:p>
                    <a:p>
                      <a:pPr marL="0" indent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ClrTx/>
                        <a:buSzTx/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pos = 1;</a:t>
                      </a:r>
                    </a:p>
                    <a:p>
                      <a:pPr marL="0" indent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ClrTx/>
                        <a:buSzTx/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StrAssign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(news,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NullStr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sym typeface="Symbol" pitchFamily="18" charset="2"/>
                        </a:rPr>
                        <a:t>); 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sym typeface="Symbol" pitchFamily="18" charset="2"/>
                        </a:rPr>
                        <a:t>i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sym typeface="Symbol" pitchFamily="18" charset="2"/>
                        </a:rPr>
                        <a:t>=1;</a:t>
                      </a:r>
                    </a:p>
                    <a:p>
                      <a:pPr marL="0" indent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ClrTx/>
                        <a:buSzTx/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while ( pos &lt;= n-m+1 &amp;&amp;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 {</a:t>
                      </a:r>
                    </a:p>
                    <a:p>
                      <a:pPr marL="0" indent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ClrTx/>
                        <a:buSzTx/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 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=Index(S, T, pos);</a:t>
                      </a:r>
                    </a:p>
                    <a:p>
                      <a:pPr marL="0" indent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ClrTx/>
                        <a:buSzTx/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  </a:t>
                      </a:r>
                      <a:endParaRPr lang="zh-CN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if (</a:t>
                      </a: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i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!=0) {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             </a:t>
                      </a: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SubString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(sub, S, pos, </a:t>
                      </a: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i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-pos); 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             </a:t>
                      </a: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Concat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(news, news, sub); 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             </a:t>
                      </a: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Concat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(news, news, V);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             pos = </a:t>
                      </a: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i+m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;     }//if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     }//while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     </a:t>
                      </a: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SubString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(sub, S, pos, n-pos+1);  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     // </a:t>
                      </a:r>
                      <a:r>
                        <a:rPr kumimoji="1"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剩余串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     </a:t>
                      </a: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Concat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( S, news, sub );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2400" dirty="0"/>
                        <a:t>}</a:t>
                      </a:r>
                      <a:endParaRPr lang="zh-CN" altLang="en-US" dirty="0"/>
                    </a:p>
                  </a:txBody>
                  <a:tcPr marL="54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3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8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68F22-2F57-43FB-BC77-889CD181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74AF6-625B-48B1-8806-7258B616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402879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+mj-ea"/>
              </a:rPr>
              <a:t>怎样使用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+mj-ea"/>
              </a:rPr>
              <a:t>SubString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j-ea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+mj-ea"/>
              </a:rPr>
              <a:t>StringLength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j-ea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+mj-ea"/>
              </a:rPr>
              <a:t>Concat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j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j-ea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+mj-ea"/>
              </a:rPr>
              <a:t>StringCopy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j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j-ea"/>
              </a:rPr>
              <a:t>实现</a:t>
            </a:r>
            <a:r>
              <a:rPr lang="en-US" altLang="zh-CN" dirty="0">
                <a:latin typeface="+mn-lt"/>
                <a:ea typeface="+mj-ea"/>
              </a:rPr>
              <a:t> </a:t>
            </a:r>
            <a:r>
              <a:rPr kumimoji="1" lang="en-US" altLang="zh-CN" dirty="0" err="1">
                <a:solidFill>
                  <a:srgbClr val="FF3300"/>
                </a:solidFill>
                <a:latin typeface="+mn-lt"/>
                <a:ea typeface="+mj-ea"/>
              </a:rPr>
              <a:t>StrInsert</a:t>
            </a:r>
            <a:r>
              <a:rPr kumimoji="1" lang="en-US" altLang="zh-CN" dirty="0">
                <a:latin typeface="+mn-lt"/>
                <a:ea typeface="+mj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j-ea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j-ea"/>
              </a:rPr>
              <a:t>和</a:t>
            </a:r>
            <a:r>
              <a:rPr kumimoji="1" lang="en-US" altLang="zh-CN" dirty="0">
                <a:latin typeface="+mn-lt"/>
                <a:ea typeface="+mj-ea"/>
              </a:rPr>
              <a:t> </a:t>
            </a:r>
            <a:r>
              <a:rPr kumimoji="1" lang="en-US" altLang="zh-CN" dirty="0" err="1">
                <a:solidFill>
                  <a:srgbClr val="FF3300"/>
                </a:solidFill>
                <a:latin typeface="+mn-lt"/>
                <a:ea typeface="+mj-ea"/>
              </a:rPr>
              <a:t>StrDelete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?</a:t>
            </a:r>
          </a:p>
          <a:p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C09AF-B669-41CD-9DF0-885D316F3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串类型的定义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777D7-373F-44F0-AF78-667797FD3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51145"/>
            <a:ext cx="6156960" cy="3728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88000" tIns="180000" rIns="91440" bIns="45720" rtlCol="0" anchor="t" anchorCtr="0">
            <a:noAutofit/>
          </a:bodyPr>
          <a:lstStyle/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StrInsert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(&amp;S, pos, T)</a:t>
            </a:r>
          </a:p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(s1,S,1,pos-1); </a:t>
            </a:r>
          </a:p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(s2,S,pos,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StringLength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(S)-pos+1);</a:t>
            </a:r>
          </a:p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Concat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(s3, s1,T);</a:t>
            </a:r>
          </a:p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Concat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(s3, s3,s2);</a:t>
            </a:r>
          </a:p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StringCopy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(S,s3); </a:t>
            </a:r>
          </a:p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815CA-0E5C-4319-9689-640B33044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946" y="2951145"/>
            <a:ext cx="4340426" cy="3728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88000" tIns="180000" rIns="91440" bIns="45720" rtlCol="0" anchor="t" anchorCtr="0">
            <a:normAutofit/>
          </a:bodyPr>
          <a:lstStyle/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StrDelete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(&amp;S, pos,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(s1,S,1,pos-1); </a:t>
            </a:r>
          </a:p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(s2,S,pos+len,</a:t>
            </a:r>
          </a:p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StringLength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(S)-pos-len+1);</a:t>
            </a:r>
          </a:p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Concat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(S,s1,s2);</a:t>
            </a:r>
          </a:p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92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串的表示和实现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(Implementation of String)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4.2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42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68F22-2F57-43FB-BC77-889CD181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C09AF-B669-41CD-9DF0-885D316F3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串的表示和实现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3DAFDFE-FE94-4C36-823A-20A426F024D6}"/>
              </a:ext>
            </a:extLst>
          </p:cNvPr>
          <p:cNvGrpSpPr/>
          <p:nvPr/>
        </p:nvGrpSpPr>
        <p:grpSpPr>
          <a:xfrm>
            <a:off x="1273730" y="1779603"/>
            <a:ext cx="5752935" cy="1306287"/>
            <a:chOff x="1273730" y="1779603"/>
            <a:chExt cx="5752935" cy="1306287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C22606D-6894-41F5-80C0-EEE2E05310CD}"/>
                </a:ext>
              </a:extLst>
            </p:cNvPr>
            <p:cNvCxnSpPr/>
            <p:nvPr/>
          </p:nvCxnSpPr>
          <p:spPr>
            <a:xfrm>
              <a:off x="2406538" y="2772076"/>
              <a:ext cx="4620127" cy="0"/>
            </a:xfrm>
            <a:prstGeom prst="line">
              <a:avLst/>
            </a:prstGeom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01">
              <a:extLst>
                <a:ext uri="{FF2B5EF4-FFF2-40B4-BE49-F238E27FC236}">
                  <a16:creationId xmlns:a16="http://schemas.microsoft.com/office/drawing/2014/main" id="{0B74A531-D9A4-4E84-B248-C46FCEAAF6ED}"/>
                </a:ext>
              </a:extLst>
            </p:cNvPr>
            <p:cNvSpPr/>
            <p:nvPr/>
          </p:nvSpPr>
          <p:spPr>
            <a:xfrm>
              <a:off x="1273730" y="1779603"/>
              <a:ext cx="1306287" cy="130628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79375" cap="rnd">
              <a:solidFill>
                <a:schemeClr val="bg1"/>
              </a:solidFill>
              <a:prstDash val="solid"/>
              <a:rou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US" altLang="zh-CN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4.2.1</a:t>
              </a:r>
              <a:endParaRPr lang="zh-CN" altLang="en-US" sz="32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7D2FAAF-6535-46B6-876C-87E2496B2397}"/>
                </a:ext>
              </a:extLst>
            </p:cNvPr>
            <p:cNvSpPr txBox="1"/>
            <p:nvPr/>
          </p:nvSpPr>
          <p:spPr>
            <a:xfrm>
              <a:off x="2916901" y="2102542"/>
              <a:ext cx="359940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定长顺序存储表示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3C12F8F-784E-46F7-80AC-684DDEF71E4E}"/>
              </a:ext>
            </a:extLst>
          </p:cNvPr>
          <p:cNvGrpSpPr/>
          <p:nvPr/>
        </p:nvGrpSpPr>
        <p:grpSpPr>
          <a:xfrm>
            <a:off x="2916901" y="3365982"/>
            <a:ext cx="5926414" cy="1306287"/>
            <a:chOff x="1273730" y="3374363"/>
            <a:chExt cx="5926414" cy="1306287"/>
          </a:xfrm>
        </p:grpSpPr>
        <p:sp>
          <p:nvSpPr>
            <p:cNvPr id="10" name="02">
              <a:extLst>
                <a:ext uri="{FF2B5EF4-FFF2-40B4-BE49-F238E27FC236}">
                  <a16:creationId xmlns:a16="http://schemas.microsoft.com/office/drawing/2014/main" id="{464B4324-5782-401C-8472-E913A0A73593}"/>
                </a:ext>
              </a:extLst>
            </p:cNvPr>
            <p:cNvSpPr/>
            <p:nvPr/>
          </p:nvSpPr>
          <p:spPr>
            <a:xfrm>
              <a:off x="1273730" y="3374363"/>
              <a:ext cx="1306287" cy="13062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9375" cap="rnd">
              <a:solidFill>
                <a:schemeClr val="bg1"/>
              </a:solidFill>
              <a:prstDash val="solid"/>
              <a:rou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4.2.2</a:t>
              </a:r>
              <a:endParaRPr lang="zh-CN" altLang="en-US" sz="32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7F3788E-C200-4375-963E-A323B486237B}"/>
                </a:ext>
              </a:extLst>
            </p:cNvPr>
            <p:cNvCxnSpPr/>
            <p:nvPr/>
          </p:nvCxnSpPr>
          <p:spPr>
            <a:xfrm>
              <a:off x="2580017" y="4406767"/>
              <a:ext cx="4620127" cy="0"/>
            </a:xfrm>
            <a:prstGeom prst="line">
              <a:avLst/>
            </a:prstGeom>
            <a:ln w="2857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714957D-D600-4CF2-B2F2-148C944032F7}"/>
                </a:ext>
              </a:extLst>
            </p:cNvPr>
            <p:cNvSpPr txBox="1"/>
            <p:nvPr/>
          </p:nvSpPr>
          <p:spPr>
            <a:xfrm>
              <a:off x="2916901" y="3703498"/>
              <a:ext cx="3611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dirty="0"/>
                <a:t>串的块链存储表示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4286833-9F5D-4831-BF3A-E8E629F363F4}"/>
              </a:ext>
            </a:extLst>
          </p:cNvPr>
          <p:cNvGrpSpPr/>
          <p:nvPr/>
        </p:nvGrpSpPr>
        <p:grpSpPr>
          <a:xfrm>
            <a:off x="4716601" y="5006135"/>
            <a:ext cx="5926414" cy="1306287"/>
            <a:chOff x="1273730" y="4888384"/>
            <a:chExt cx="5926414" cy="1306287"/>
          </a:xfrm>
        </p:grpSpPr>
        <p:sp>
          <p:nvSpPr>
            <p:cNvPr id="14" name="03">
              <a:extLst>
                <a:ext uri="{FF2B5EF4-FFF2-40B4-BE49-F238E27FC236}">
                  <a16:creationId xmlns:a16="http://schemas.microsoft.com/office/drawing/2014/main" id="{02CEEF78-FF53-42AA-BC68-C8F4D7D2977C}"/>
                </a:ext>
              </a:extLst>
            </p:cNvPr>
            <p:cNvSpPr/>
            <p:nvPr/>
          </p:nvSpPr>
          <p:spPr>
            <a:xfrm>
              <a:off x="1273730" y="4888384"/>
              <a:ext cx="1306287" cy="130628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79375" cap="rnd">
              <a:solidFill>
                <a:schemeClr val="bg1"/>
              </a:solidFill>
              <a:prstDash val="solid"/>
              <a:rou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4.2.3</a:t>
              </a:r>
              <a:endParaRPr lang="zh-CN" altLang="en-US" sz="32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7849811-2E7C-4DE0-888E-35F90F3597F4}"/>
                </a:ext>
              </a:extLst>
            </p:cNvPr>
            <p:cNvCxnSpPr/>
            <p:nvPr/>
          </p:nvCxnSpPr>
          <p:spPr>
            <a:xfrm>
              <a:off x="2580017" y="5916329"/>
              <a:ext cx="4620127" cy="0"/>
            </a:xfrm>
            <a:prstGeom prst="line">
              <a:avLst/>
            </a:prstGeom>
            <a:ln w="28575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7D8109E-1DEC-4F2C-BFCF-BC1692023CC5}"/>
                </a:ext>
              </a:extLst>
            </p:cNvPr>
            <p:cNvSpPr txBox="1"/>
            <p:nvPr/>
          </p:nvSpPr>
          <p:spPr>
            <a:xfrm>
              <a:off x="2916901" y="5176431"/>
              <a:ext cx="331064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dirty="0"/>
                <a:t>堆分配存储表示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67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FFCD8-0EF3-430B-847B-8D4E3F71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定长顺序存储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7D626-7D35-4CFB-9344-1549092E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Times New Roman" pitchFamily="18" charset="0"/>
              </a:rPr>
              <a:t>也称静态存储分配的顺序表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用一组连续的存储单元来存放串中的字符序列</a:t>
            </a:r>
            <a:endParaRPr lang="en-US" altLang="zh-CN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直接使用定长的字符数组来定义</a:t>
            </a:r>
            <a:endParaRPr lang="en-US" altLang="zh-CN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数组的上界预先给出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例</a:t>
            </a:r>
            <a:endParaRPr kumimoji="1"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600060" lvl="2" indent="0">
              <a:lnSpc>
                <a:spcPct val="125000"/>
              </a:lnSpc>
              <a:buNone/>
            </a:pPr>
            <a:r>
              <a:rPr kumimoji="1" lang="en-US" altLang="zh-CN" sz="3000" dirty="0">
                <a:latin typeface="+mn-lt"/>
                <a:ea typeface="+mj-ea"/>
              </a:rPr>
              <a:t>#define  MAXSTRLEN  255 </a:t>
            </a:r>
          </a:p>
          <a:p>
            <a:pPr marL="600060" lvl="2" indent="0">
              <a:lnSpc>
                <a:spcPct val="125000"/>
              </a:lnSpc>
              <a:buNone/>
            </a:pPr>
            <a:r>
              <a:rPr kumimoji="1" lang="en-US" altLang="zh-CN" sz="3000" dirty="0">
                <a:latin typeface="+mn-lt"/>
                <a:ea typeface="+mj-ea"/>
              </a:rPr>
              <a:t>                        </a:t>
            </a:r>
            <a:r>
              <a:rPr lang="en-US" altLang="zh-CN" sz="3000" dirty="0">
                <a:latin typeface="+mn-lt"/>
                <a:ea typeface="+mj-ea"/>
              </a:rPr>
              <a:t>// </a:t>
            </a:r>
            <a:r>
              <a:rPr lang="zh-CN" altLang="en-US" sz="3000" dirty="0">
                <a:latin typeface="+mn-lt"/>
                <a:ea typeface="+mj-ea"/>
              </a:rPr>
              <a:t>用户可在</a:t>
            </a:r>
            <a:r>
              <a:rPr lang="en-US" altLang="zh-CN" sz="3000" dirty="0">
                <a:latin typeface="+mn-lt"/>
                <a:ea typeface="+mj-ea"/>
              </a:rPr>
              <a:t>255</a:t>
            </a:r>
            <a:r>
              <a:rPr lang="zh-CN" altLang="en-US" sz="3000" dirty="0">
                <a:latin typeface="+mn-lt"/>
                <a:ea typeface="+mj-ea"/>
              </a:rPr>
              <a:t>以内定义最大串长</a:t>
            </a:r>
          </a:p>
          <a:p>
            <a:pPr marL="600060" lvl="2" indent="0">
              <a:lnSpc>
                <a:spcPct val="125000"/>
              </a:lnSpc>
              <a:buNone/>
            </a:pPr>
            <a:r>
              <a:rPr kumimoji="1" lang="zh-CN" altLang="en-US" sz="3000" dirty="0">
                <a:latin typeface="+mn-lt"/>
                <a:ea typeface="+mj-ea"/>
              </a:rPr>
              <a:t>  </a:t>
            </a:r>
            <a:r>
              <a:rPr kumimoji="1" lang="en-US" altLang="zh-CN" sz="3000" dirty="0">
                <a:latin typeface="+mn-lt"/>
                <a:ea typeface="+mj-ea"/>
              </a:rPr>
              <a:t>typedef unsigned char  </a:t>
            </a:r>
            <a:r>
              <a:rPr kumimoji="1" lang="en-US" altLang="zh-CN" sz="3000" dirty="0" err="1">
                <a:latin typeface="+mn-lt"/>
                <a:ea typeface="+mj-ea"/>
              </a:rPr>
              <a:t>SString</a:t>
            </a:r>
            <a:r>
              <a:rPr kumimoji="1" lang="en-US" altLang="zh-CN" sz="3000" dirty="0">
                <a:latin typeface="+mn-lt"/>
                <a:ea typeface="+mj-ea"/>
              </a:rPr>
              <a:t> [MAXSTRLEN + 1];</a:t>
            </a:r>
          </a:p>
          <a:p>
            <a:pPr marL="600060" lvl="2" indent="0">
              <a:lnSpc>
                <a:spcPct val="125000"/>
              </a:lnSpc>
              <a:buNone/>
            </a:pPr>
            <a:r>
              <a:rPr kumimoji="1" lang="en-US" altLang="zh-CN" sz="3000" dirty="0">
                <a:latin typeface="+mn-lt"/>
                <a:ea typeface="+mj-ea"/>
              </a:rPr>
              <a:t>                       </a:t>
            </a:r>
            <a:r>
              <a:rPr lang="en-US" altLang="zh-CN" sz="3000" dirty="0">
                <a:latin typeface="+mn-lt"/>
                <a:ea typeface="+mj-ea"/>
              </a:rPr>
              <a:t>// 0</a:t>
            </a:r>
            <a:r>
              <a:rPr lang="zh-CN" altLang="en-US" sz="3000" dirty="0">
                <a:latin typeface="+mn-lt"/>
                <a:ea typeface="+mj-ea"/>
              </a:rPr>
              <a:t>号单元存放串的长度</a:t>
            </a:r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43197E-AC6B-470F-A91D-346E7B630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4.2.1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定长顺序存储表示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37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65C83-276D-4B86-A5D8-4A9F3AAE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571B6-30D0-482C-91D2-73711BFEF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142213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串的实际长度可在预定义长度的范围内随意设定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超过预定义长度的串值被舍去，称之为“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截断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5AB6E-7778-4437-9805-9BB85DF38E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4.2.1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定长顺序存储表示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3C4782E5-9D3B-4FC0-80C5-C5C0796745FD}"/>
              </a:ext>
            </a:extLst>
          </p:cNvPr>
          <p:cNvSpPr/>
          <p:nvPr/>
        </p:nvSpPr>
        <p:spPr>
          <a:xfrm>
            <a:off x="814576" y="2939471"/>
            <a:ext cx="8839086" cy="693364"/>
          </a:xfrm>
          <a:custGeom>
            <a:avLst/>
            <a:gdLst>
              <a:gd name="connsiteX0" fmla="*/ 0 w 8839086"/>
              <a:gd name="connsiteY0" fmla="*/ 69336 h 693364"/>
              <a:gd name="connsiteX1" fmla="*/ 69336 w 8839086"/>
              <a:gd name="connsiteY1" fmla="*/ 0 h 693364"/>
              <a:gd name="connsiteX2" fmla="*/ 8769750 w 8839086"/>
              <a:gd name="connsiteY2" fmla="*/ 0 h 693364"/>
              <a:gd name="connsiteX3" fmla="*/ 8839086 w 8839086"/>
              <a:gd name="connsiteY3" fmla="*/ 69336 h 693364"/>
              <a:gd name="connsiteX4" fmla="*/ 8839086 w 8839086"/>
              <a:gd name="connsiteY4" fmla="*/ 624028 h 693364"/>
              <a:gd name="connsiteX5" fmla="*/ 8769750 w 8839086"/>
              <a:gd name="connsiteY5" fmla="*/ 693364 h 693364"/>
              <a:gd name="connsiteX6" fmla="*/ 69336 w 8839086"/>
              <a:gd name="connsiteY6" fmla="*/ 693364 h 693364"/>
              <a:gd name="connsiteX7" fmla="*/ 0 w 8839086"/>
              <a:gd name="connsiteY7" fmla="*/ 624028 h 693364"/>
              <a:gd name="connsiteX8" fmla="*/ 0 w 8839086"/>
              <a:gd name="connsiteY8" fmla="*/ 69336 h 69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086" h="693364">
                <a:moveTo>
                  <a:pt x="0" y="69336"/>
                </a:moveTo>
                <a:cubicBezTo>
                  <a:pt x="0" y="31043"/>
                  <a:pt x="31043" y="0"/>
                  <a:pt x="69336" y="0"/>
                </a:cubicBezTo>
                <a:lnTo>
                  <a:pt x="8769750" y="0"/>
                </a:lnTo>
                <a:cubicBezTo>
                  <a:pt x="8808043" y="0"/>
                  <a:pt x="8839086" y="31043"/>
                  <a:pt x="8839086" y="69336"/>
                </a:cubicBezTo>
                <a:lnTo>
                  <a:pt x="8839086" y="624028"/>
                </a:lnTo>
                <a:cubicBezTo>
                  <a:pt x="8839086" y="662321"/>
                  <a:pt x="8808043" y="693364"/>
                  <a:pt x="8769750" y="693364"/>
                </a:cubicBezTo>
                <a:lnTo>
                  <a:pt x="69336" y="693364"/>
                </a:lnTo>
                <a:cubicBezTo>
                  <a:pt x="31043" y="693364"/>
                  <a:pt x="0" y="662321"/>
                  <a:pt x="0" y="624028"/>
                </a:cubicBezTo>
                <a:lnTo>
                  <a:pt x="0" y="6933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988" tIns="126988" rIns="126988" bIns="12698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b="0" kern="1200">
                <a:latin typeface="+mj-ea"/>
                <a:ea typeface="+mj-ea"/>
              </a:rPr>
              <a:t>串长的表示</a:t>
            </a:r>
            <a:endParaRPr lang="zh-CN" altLang="en-US" sz="2800" b="0" kern="1200" dirty="0">
              <a:latin typeface="+mj-ea"/>
              <a:ea typeface="+mj-ea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98D8765-1452-4FCB-A6B6-D064B1E2338B}"/>
              </a:ext>
            </a:extLst>
          </p:cNvPr>
          <p:cNvSpPr/>
          <p:nvPr/>
        </p:nvSpPr>
        <p:spPr>
          <a:xfrm>
            <a:off x="817841" y="3988277"/>
            <a:ext cx="4241404" cy="2632562"/>
          </a:xfrm>
          <a:custGeom>
            <a:avLst/>
            <a:gdLst>
              <a:gd name="connsiteX0" fmla="*/ 0 w 4241404"/>
              <a:gd name="connsiteY0" fmla="*/ 263256 h 2632562"/>
              <a:gd name="connsiteX1" fmla="*/ 263256 w 4241404"/>
              <a:gd name="connsiteY1" fmla="*/ 0 h 2632562"/>
              <a:gd name="connsiteX2" fmla="*/ 3978148 w 4241404"/>
              <a:gd name="connsiteY2" fmla="*/ 0 h 2632562"/>
              <a:gd name="connsiteX3" fmla="*/ 4241404 w 4241404"/>
              <a:gd name="connsiteY3" fmla="*/ 263256 h 2632562"/>
              <a:gd name="connsiteX4" fmla="*/ 4241404 w 4241404"/>
              <a:gd name="connsiteY4" fmla="*/ 2369306 h 2632562"/>
              <a:gd name="connsiteX5" fmla="*/ 3978148 w 4241404"/>
              <a:gd name="connsiteY5" fmla="*/ 2632562 h 2632562"/>
              <a:gd name="connsiteX6" fmla="*/ 263256 w 4241404"/>
              <a:gd name="connsiteY6" fmla="*/ 2632562 h 2632562"/>
              <a:gd name="connsiteX7" fmla="*/ 0 w 4241404"/>
              <a:gd name="connsiteY7" fmla="*/ 2369306 h 2632562"/>
              <a:gd name="connsiteX8" fmla="*/ 0 w 4241404"/>
              <a:gd name="connsiteY8" fmla="*/ 263256 h 263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1404" h="2632562">
                <a:moveTo>
                  <a:pt x="0" y="263256"/>
                </a:moveTo>
                <a:cubicBezTo>
                  <a:pt x="0" y="117864"/>
                  <a:pt x="117864" y="0"/>
                  <a:pt x="263256" y="0"/>
                </a:cubicBezTo>
                <a:lnTo>
                  <a:pt x="3978148" y="0"/>
                </a:lnTo>
                <a:cubicBezTo>
                  <a:pt x="4123540" y="0"/>
                  <a:pt x="4241404" y="117864"/>
                  <a:pt x="4241404" y="263256"/>
                </a:cubicBezTo>
                <a:lnTo>
                  <a:pt x="4241404" y="2369306"/>
                </a:lnTo>
                <a:cubicBezTo>
                  <a:pt x="4241404" y="2514698"/>
                  <a:pt x="4123540" y="2632562"/>
                  <a:pt x="3978148" y="2632562"/>
                </a:cubicBezTo>
                <a:lnTo>
                  <a:pt x="263256" y="2632562"/>
                </a:lnTo>
                <a:cubicBezTo>
                  <a:pt x="117864" y="2632562"/>
                  <a:pt x="0" y="2514698"/>
                  <a:pt x="0" y="2369306"/>
                </a:cubicBezTo>
                <a:lnTo>
                  <a:pt x="0" y="26325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545" tIns="168545" rIns="168545" bIns="168545" numCol="1" spcCol="1270" anchor="ctr" anchorCtr="0">
            <a:noAutofit/>
          </a:bodyPr>
          <a:lstStyle/>
          <a:p>
            <a:pPr marL="342900" lvl="0" indent="-34290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400" b="0" kern="1200" dirty="0">
                <a:latin typeface="+mj-ea"/>
                <a:ea typeface="+mj-ea"/>
              </a:rPr>
              <a:t>以下标为</a:t>
            </a:r>
            <a:r>
              <a:rPr lang="en-US" altLang="zh-CN" sz="2400" b="0" kern="1200" dirty="0">
                <a:latin typeface="+mj-ea"/>
                <a:ea typeface="+mj-ea"/>
              </a:rPr>
              <a:t>0</a:t>
            </a:r>
            <a:r>
              <a:rPr lang="zh-CN" altLang="en-US" sz="2400" b="0" kern="1200" dirty="0">
                <a:latin typeface="+mj-ea"/>
                <a:ea typeface="+mj-ea"/>
              </a:rPr>
              <a:t>的数组分量存放串的长度</a:t>
            </a:r>
            <a:endParaRPr lang="en-US" altLang="zh-CN" sz="2400" b="0" kern="1200" dirty="0">
              <a:latin typeface="+mj-ea"/>
              <a:ea typeface="+mj-ea"/>
            </a:endParaRPr>
          </a:p>
          <a:p>
            <a:pPr marL="342900" lvl="0" indent="-34290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400" b="0" kern="1200" dirty="0">
                <a:latin typeface="+mj-ea"/>
                <a:ea typeface="+mj-ea"/>
              </a:rPr>
              <a:t>如：</a:t>
            </a:r>
            <a:r>
              <a:rPr lang="en-US" altLang="zh-CN" sz="2400" b="0" kern="1200" dirty="0">
                <a:latin typeface="+mj-ea"/>
                <a:ea typeface="+mj-ea"/>
              </a:rPr>
              <a:t>Pascal</a:t>
            </a:r>
            <a:r>
              <a:rPr lang="zh-CN" altLang="en-US" sz="2400" b="0" kern="1200" dirty="0">
                <a:latin typeface="+mj-ea"/>
                <a:ea typeface="+mj-ea"/>
              </a:rPr>
              <a:t>中的串类型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8549A67-0250-42D0-8921-8A1EF305B7AD}"/>
              </a:ext>
            </a:extLst>
          </p:cNvPr>
          <p:cNvSpPr/>
          <p:nvPr/>
        </p:nvSpPr>
        <p:spPr>
          <a:xfrm>
            <a:off x="5415523" y="3988277"/>
            <a:ext cx="4241404" cy="2632562"/>
          </a:xfrm>
          <a:custGeom>
            <a:avLst/>
            <a:gdLst>
              <a:gd name="connsiteX0" fmla="*/ 0 w 4241404"/>
              <a:gd name="connsiteY0" fmla="*/ 263256 h 2632562"/>
              <a:gd name="connsiteX1" fmla="*/ 263256 w 4241404"/>
              <a:gd name="connsiteY1" fmla="*/ 0 h 2632562"/>
              <a:gd name="connsiteX2" fmla="*/ 3978148 w 4241404"/>
              <a:gd name="connsiteY2" fmla="*/ 0 h 2632562"/>
              <a:gd name="connsiteX3" fmla="*/ 4241404 w 4241404"/>
              <a:gd name="connsiteY3" fmla="*/ 263256 h 2632562"/>
              <a:gd name="connsiteX4" fmla="*/ 4241404 w 4241404"/>
              <a:gd name="connsiteY4" fmla="*/ 2369306 h 2632562"/>
              <a:gd name="connsiteX5" fmla="*/ 3978148 w 4241404"/>
              <a:gd name="connsiteY5" fmla="*/ 2632562 h 2632562"/>
              <a:gd name="connsiteX6" fmla="*/ 263256 w 4241404"/>
              <a:gd name="connsiteY6" fmla="*/ 2632562 h 2632562"/>
              <a:gd name="connsiteX7" fmla="*/ 0 w 4241404"/>
              <a:gd name="connsiteY7" fmla="*/ 2369306 h 2632562"/>
              <a:gd name="connsiteX8" fmla="*/ 0 w 4241404"/>
              <a:gd name="connsiteY8" fmla="*/ 263256 h 263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1404" h="2632562">
                <a:moveTo>
                  <a:pt x="0" y="263256"/>
                </a:moveTo>
                <a:cubicBezTo>
                  <a:pt x="0" y="117864"/>
                  <a:pt x="117864" y="0"/>
                  <a:pt x="263256" y="0"/>
                </a:cubicBezTo>
                <a:lnTo>
                  <a:pt x="3978148" y="0"/>
                </a:lnTo>
                <a:cubicBezTo>
                  <a:pt x="4123540" y="0"/>
                  <a:pt x="4241404" y="117864"/>
                  <a:pt x="4241404" y="263256"/>
                </a:cubicBezTo>
                <a:lnTo>
                  <a:pt x="4241404" y="2369306"/>
                </a:lnTo>
                <a:cubicBezTo>
                  <a:pt x="4241404" y="2514698"/>
                  <a:pt x="4123540" y="2632562"/>
                  <a:pt x="3978148" y="2632562"/>
                </a:cubicBezTo>
                <a:lnTo>
                  <a:pt x="263256" y="2632562"/>
                </a:lnTo>
                <a:cubicBezTo>
                  <a:pt x="117864" y="2632562"/>
                  <a:pt x="0" y="2514698"/>
                  <a:pt x="0" y="2369306"/>
                </a:cubicBezTo>
                <a:lnTo>
                  <a:pt x="0" y="26325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545" tIns="168545" rIns="168545" bIns="168545" numCol="1" spcCol="1270" anchor="ctr" anchorCtr="0">
            <a:noAutofit/>
          </a:bodyPr>
          <a:lstStyle/>
          <a:p>
            <a:pPr marL="342900" lvl="0" indent="-34290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400" b="0" kern="1200" dirty="0">
                <a:latin typeface="+mj-ea"/>
                <a:ea typeface="+mj-ea"/>
              </a:rPr>
              <a:t>在串值后面加一个不记入串长的结束标记字符</a:t>
            </a:r>
            <a:endParaRPr lang="en-US" altLang="zh-CN" sz="2400" b="0" kern="1200" dirty="0">
              <a:latin typeface="+mj-ea"/>
              <a:ea typeface="+mj-ea"/>
            </a:endParaRPr>
          </a:p>
          <a:p>
            <a:pPr marL="342900" lvl="0" indent="-34290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400" b="0" kern="1200" dirty="0">
                <a:latin typeface="+mj-ea"/>
                <a:ea typeface="+mj-ea"/>
              </a:rPr>
              <a:t>如：</a:t>
            </a:r>
            <a:r>
              <a:rPr lang="en-US" altLang="zh-CN" sz="2400" b="0" kern="1200" dirty="0">
                <a:latin typeface="+mj-ea"/>
                <a:ea typeface="+mj-ea"/>
              </a:rPr>
              <a:t>C</a:t>
            </a:r>
            <a:r>
              <a:rPr lang="zh-CN" altLang="en-US" sz="2400" dirty="0">
                <a:latin typeface="+mj-ea"/>
                <a:ea typeface="+mj-ea"/>
              </a:rPr>
              <a:t>语言以‘</a:t>
            </a:r>
            <a:r>
              <a:rPr lang="en-US" altLang="zh-CN" sz="2400" dirty="0">
                <a:latin typeface="+mj-ea"/>
                <a:ea typeface="+mj-ea"/>
              </a:rPr>
              <a:t>\0’</a:t>
            </a:r>
            <a:r>
              <a:rPr lang="zh-CN" altLang="en-US" sz="2400" dirty="0">
                <a:latin typeface="+mj-ea"/>
                <a:ea typeface="+mj-ea"/>
              </a:rPr>
              <a:t>作为</a:t>
            </a:r>
            <a:r>
              <a:rPr lang="zh-CN" altLang="en-US" sz="2400" b="0" kern="1200" dirty="0">
                <a:latin typeface="+mj-ea"/>
                <a:ea typeface="+mj-ea"/>
              </a:rPr>
              <a:t>串的结束标志</a:t>
            </a:r>
            <a:endParaRPr lang="en-US" altLang="zh-CN" sz="2400" b="0" kern="1200" dirty="0">
              <a:latin typeface="+mj-ea"/>
              <a:ea typeface="+mj-ea"/>
            </a:endParaRPr>
          </a:p>
          <a:p>
            <a:pPr marL="342900" lvl="0" indent="-34290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400" b="0" kern="1200" dirty="0">
                <a:latin typeface="+mj-ea"/>
                <a:ea typeface="+mj-ea"/>
              </a:rPr>
              <a:t>字符‘</a:t>
            </a:r>
            <a:r>
              <a:rPr lang="en-US" altLang="zh-CN" sz="2400" b="0" kern="1200" dirty="0">
                <a:latin typeface="+mj-ea"/>
                <a:ea typeface="+mj-ea"/>
              </a:rPr>
              <a:t>\0’</a:t>
            </a:r>
            <a:r>
              <a:rPr lang="zh-CN" altLang="en-US" sz="2400" b="0" kern="1200" dirty="0">
                <a:latin typeface="+mj-ea"/>
                <a:ea typeface="+mj-ea"/>
              </a:rPr>
              <a:t>称为空终结符</a:t>
            </a:r>
          </a:p>
        </p:txBody>
      </p:sp>
    </p:spTree>
    <p:extLst>
      <p:ext uri="{BB962C8B-B14F-4D97-AF65-F5344CB8AC3E}">
        <p14:creationId xmlns:p14="http://schemas.microsoft.com/office/powerpoint/2010/main" val="231795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65C83-276D-4B86-A5D8-4A9F3AAE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顺序表示的串联接操作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571B6-30D0-482C-91D2-73711BFEF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1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>
                <a:latin typeface="+mn-lt"/>
                <a:ea typeface="+mj-ea"/>
              </a:rPr>
              <a:t>Concat</a:t>
            </a:r>
            <a:r>
              <a:rPr kumimoji="1" lang="en-US" altLang="zh-CN" dirty="0">
                <a:latin typeface="+mn-lt"/>
                <a:ea typeface="+mj-ea"/>
              </a:rPr>
              <a:t>(&amp;T</a:t>
            </a:r>
            <a:r>
              <a:rPr kumimoji="1" lang="zh-CN" altLang="en-US" dirty="0">
                <a:latin typeface="+mn-lt"/>
                <a:ea typeface="+mj-ea"/>
              </a:rPr>
              <a:t>，</a:t>
            </a:r>
            <a:r>
              <a:rPr kumimoji="1" lang="en-US" altLang="zh-CN" dirty="0" err="1">
                <a:latin typeface="+mn-lt"/>
                <a:ea typeface="+mj-ea"/>
              </a:rPr>
              <a:t>SString</a:t>
            </a:r>
            <a:r>
              <a:rPr kumimoji="1" lang="en-US" altLang="zh-CN" dirty="0">
                <a:latin typeface="+mn-lt"/>
                <a:ea typeface="+mj-ea"/>
              </a:rPr>
              <a:t> S1</a:t>
            </a:r>
            <a:r>
              <a:rPr kumimoji="1" lang="zh-CN" altLang="en-US" dirty="0">
                <a:latin typeface="+mn-lt"/>
                <a:ea typeface="+mj-ea"/>
              </a:rPr>
              <a:t>，</a:t>
            </a:r>
            <a:r>
              <a:rPr kumimoji="1" lang="en-US" altLang="zh-CN" dirty="0" err="1">
                <a:latin typeface="+mn-lt"/>
                <a:ea typeface="+mj-ea"/>
              </a:rPr>
              <a:t>SString</a:t>
            </a:r>
            <a:r>
              <a:rPr kumimoji="1" lang="en-US" altLang="zh-CN" dirty="0">
                <a:latin typeface="+mn-lt"/>
                <a:ea typeface="+mj-ea"/>
              </a:rPr>
              <a:t> S2)</a:t>
            </a:r>
          </a:p>
          <a:p>
            <a:pPr>
              <a:spcBef>
                <a:spcPts val="12000"/>
              </a:spcBef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+mj-ea"/>
              </a:rPr>
              <a:t>由于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j-ea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j-ea"/>
              </a:rPr>
              <a:t>的长度已预先分配，因此可能产生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j-ea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j-ea"/>
              </a:rPr>
              <a:t>种情况：</a:t>
            </a:r>
            <a:endParaRPr lang="en-US" altLang="zh-CN" dirty="0">
              <a:solidFill>
                <a:srgbClr val="000000"/>
              </a:solidFill>
              <a:latin typeface="+mn-lt"/>
              <a:ea typeface="+mj-ea"/>
            </a:endParaRPr>
          </a:p>
          <a:p>
            <a:pPr marL="814381" lvl="1" indent="-514350"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S1[0]+S2[0] ≤ T[MAXSTRLEN]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，得到的串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T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是正确的结果</a:t>
            </a:r>
            <a:endParaRPr kumimoji="1" lang="en-US" altLang="zh-CN" dirty="0">
              <a:solidFill>
                <a:srgbClr val="000000"/>
              </a:solidFill>
              <a:latin typeface="+mn-lt"/>
              <a:ea typeface="+mj-ea"/>
            </a:endParaRPr>
          </a:p>
          <a:p>
            <a:pPr marL="814381" lvl="1" indent="-514350"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S1[0]&lt;T[MAXSTRLEN]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，而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S1[0]+S2[0] &gt; T[MAXSTRLEN]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，串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S2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的一部分将“截断”</a:t>
            </a:r>
            <a:endParaRPr kumimoji="1" lang="en-US" altLang="zh-CN" dirty="0">
              <a:solidFill>
                <a:srgbClr val="000000"/>
              </a:solidFill>
              <a:latin typeface="+mn-lt"/>
              <a:ea typeface="+mj-ea"/>
            </a:endParaRPr>
          </a:p>
          <a:p>
            <a:pPr marL="814381" lvl="1" indent="-514350"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S1[0]= T[MAXSTRLEN]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，得到的串值并非联接的结果，和串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S1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相等</a:t>
            </a:r>
            <a:endParaRPr lang="zh-CN" altLang="en-US" dirty="0">
              <a:latin typeface="+mn-lt"/>
              <a:ea typeface="+mj-ea"/>
            </a:endParaRPr>
          </a:p>
          <a:p>
            <a:endParaRPr kumimoji="1" lang="en-US" altLang="zh-CN" dirty="0">
              <a:latin typeface="+mn-lt"/>
              <a:ea typeface="+mj-ea"/>
            </a:endParaRPr>
          </a:p>
          <a:p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5AB6E-7778-4437-9805-9BB85DF38E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4.2.1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定长顺序存储表示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B7EE0A-3D51-45FF-9CBA-B1C8A866FD28}"/>
              </a:ext>
            </a:extLst>
          </p:cNvPr>
          <p:cNvSpPr txBox="1"/>
          <p:nvPr/>
        </p:nvSpPr>
        <p:spPr>
          <a:xfrm>
            <a:off x="2020581" y="2293117"/>
            <a:ext cx="3465095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956B3D-70E9-4A52-8703-1A3529A26F5A}"/>
              </a:ext>
            </a:extLst>
          </p:cNvPr>
          <p:cNvSpPr txBox="1"/>
          <p:nvPr/>
        </p:nvSpPr>
        <p:spPr>
          <a:xfrm>
            <a:off x="5869082" y="2293117"/>
            <a:ext cx="1868905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4FFB0C-9F25-401C-B2A5-4F66D4F2D2AF}"/>
              </a:ext>
            </a:extLst>
          </p:cNvPr>
          <p:cNvSpPr txBox="1"/>
          <p:nvPr/>
        </p:nvSpPr>
        <p:spPr>
          <a:xfrm>
            <a:off x="2020581" y="2967335"/>
            <a:ext cx="514951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27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4E95B-188C-4191-8768-C5F986EB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顺序表示的串联接操作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4.2.1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定长顺序存储表示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CF86C38-186E-46EE-B6AE-D27557305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52404"/>
              </p:ext>
            </p:extLst>
          </p:nvPr>
        </p:nvGraphicFramePr>
        <p:xfrm>
          <a:off x="125128" y="1530346"/>
          <a:ext cx="11935327" cy="5212080"/>
        </p:xfrm>
        <a:graphic>
          <a:graphicData uri="http://schemas.openxmlformats.org/drawingml/2006/table">
            <a:tbl>
              <a:tblPr firstRow="1" bandRow="1">
                <a:effectLst>
                  <a:outerShdw blurRad="149987" dist="250190" dir="8460000" algn="r" rotWithShape="0">
                    <a:prstClr val="black">
                      <a:alpha val="28000"/>
                    </a:prstClr>
                  </a:outerShdw>
                </a:effectLst>
                <a:tableStyleId>{2D5ABB26-0587-4C30-8999-92F81FD0307C}</a:tableStyleId>
              </a:tblPr>
              <a:tblGrid>
                <a:gridCol w="5536163">
                  <a:extLst>
                    <a:ext uri="{9D8B030D-6E8A-4147-A177-3AD203B41FA5}">
                      <a16:colId xmlns:a16="http://schemas.microsoft.com/office/drawing/2014/main" val="1657636574"/>
                    </a:ext>
                  </a:extLst>
                </a:gridCol>
                <a:gridCol w="6399164">
                  <a:extLst>
                    <a:ext uri="{9D8B030D-6E8A-4147-A177-3AD203B41FA5}">
                      <a16:colId xmlns:a16="http://schemas.microsoft.com/office/drawing/2014/main" val="1002882922"/>
                    </a:ext>
                  </a:extLst>
                </a:gridCol>
              </a:tblGrid>
              <a:tr h="479759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Status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Concat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SString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&amp;T,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SString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S1,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SString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S2) 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{  //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用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返回由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S1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和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S2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联接而成的新串若未截断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,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则返回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TRUE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，否则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FALSE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。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if (S1[0]+S2[0] &lt;= MAXSTRLEN) 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{ //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未截断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T[1..S1[0]] = S1[1..S1[0]];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T[S1[0]+1..S2[0]] = S2[1..S2[0]];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T[0] = S1[0]+S2[0];  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uncut = TRUE;     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}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else if (S1[0] &lt;MAXSTRSIZE) 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{ //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截断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T[1..S1[0]] = S1[1..S1[0]];           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T[S1[0]+1..MAXSTRLEN] =S2[1..MAXSTRLEN-S1[0]];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T[0] = MAXSTRLEN;    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uncut = FALSE; 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}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else{ //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截断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仅取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S1)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T[0..MAXSTRLEN] = S1[0..MAXSTRLEN];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         // T[0] == S1[0] == MAXSTRLEN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uncut = FALSE;        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}</a:t>
                      </a:r>
                    </a:p>
                    <a:p>
                      <a:pPr marL="0" indent="0" algn="just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return uncut;</a:t>
                      </a:r>
                    </a:p>
                    <a:p>
                      <a:pPr marL="0" indent="0" algn="just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} //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Concat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18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3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01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4E95B-188C-4191-8768-C5F986EB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顺序表示的串求子串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6F591-7084-4341-B803-2AF308EF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32677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88000" tIns="180000" rIns="91440" bIns="45720" rtlCol="0" anchor="t" anchorCtr="0">
            <a:noAutofit/>
          </a:bodyPr>
          <a:lstStyle/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bool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SubString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( char Sub[ ], char S, int pos, int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len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) 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{  //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若参数合法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即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1≤pos≤StrLength(S)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且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0≤len≤StrLength(S)-pos+1),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则以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Sub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带回串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中第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pos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个字符起长度为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len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的子串，并返回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TRUE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，否则返回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FALSE</a:t>
            </a:r>
            <a:b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　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slen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StrLength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(S);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　　　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求串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的长度</a:t>
            </a:r>
            <a:b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if (pos &lt; 1 || pos &gt;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slen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||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len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&lt; 0 ||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len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&gt; slen-pos+1)</a:t>
            </a:r>
            <a:b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　　　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return FALSE;</a:t>
            </a:r>
            <a:b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for ( j = 0; j &lt;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len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;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j++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) 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Sub[ j ] = S[pos + j -1];  //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向子串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Sub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复制字符</a:t>
            </a:r>
            <a:b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Sub[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len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] = ‘\0’;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　　　    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置串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Sub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的结束标志</a:t>
            </a:r>
            <a:b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return TRUE;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} //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SubString</a:t>
            </a:r>
            <a:endParaRPr kumimoji="1" lang="en-US" altLang="zh-CN" sz="2400" dirty="0">
              <a:solidFill>
                <a:schemeClr val="tx1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0" defTabSz="914400">
              <a:spcBef>
                <a:spcPts val="0"/>
              </a:spcBef>
              <a:buNone/>
            </a:pPr>
            <a:endParaRPr kumimoji="1" lang="zh-CN" altLang="en-US" sz="2400" dirty="0">
              <a:solidFill>
                <a:schemeClr val="tx1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4.2.1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定长顺序存储表示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7A980-98A3-481C-9FFA-4E29E18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92BD867-71A8-4621-A84A-077EC377973A}"/>
              </a:ext>
            </a:extLst>
          </p:cNvPr>
          <p:cNvGrpSpPr/>
          <p:nvPr/>
        </p:nvGrpSpPr>
        <p:grpSpPr>
          <a:xfrm>
            <a:off x="483084" y="2054821"/>
            <a:ext cx="5286415" cy="2145380"/>
            <a:chOff x="483084" y="2054821"/>
            <a:chExt cx="5286415" cy="2145380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E33E0FF-B256-4AF4-9D4E-21FFB6A19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84" y="2054821"/>
              <a:ext cx="4256772" cy="2145380"/>
            </a:xfrm>
            <a:prstGeom prst="rect">
              <a:avLst/>
            </a:prstGeom>
          </p:spPr>
        </p:pic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1DB0BD7D-1A13-4B60-BA24-0D0224B3B132}"/>
                </a:ext>
              </a:extLst>
            </p:cNvPr>
            <p:cNvSpPr txBox="1"/>
            <p:nvPr/>
          </p:nvSpPr>
          <p:spPr>
            <a:xfrm rot="562196">
              <a:off x="711149" y="2748946"/>
              <a:ext cx="1384019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en-US" altLang="zh-CN" sz="5400" kern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  <a:reflection blurRad="6350" stA="31000" endPos="30000" dir="5400000" sy="-100000" algn="bl" rotWithShape="0"/>
                  </a:effectLst>
                  <a:latin typeface="Agency FB" pitchFamily="34" charset="0"/>
                  <a:ea typeface="微软雅黑" pitchFamily="34" charset="-122"/>
                </a:rPr>
                <a:t>4.1</a:t>
              </a:r>
              <a:endParaRPr lang="zh-CN" altLang="en-US" sz="54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31000" endPos="30000" dir="5400000" sy="-100000" algn="bl" rotWithShape="0"/>
                </a:effectLst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95CE9AE5-9D87-4216-9D8D-00BBFFF67642}"/>
                </a:ext>
              </a:extLst>
            </p:cNvPr>
            <p:cNvSpPr txBox="1"/>
            <p:nvPr/>
          </p:nvSpPr>
          <p:spPr>
            <a:xfrm>
              <a:off x="3119797" y="2739713"/>
              <a:ext cx="2649702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3200" dirty="0">
                  <a:solidFill>
                    <a:srgbClr val="00B0F0"/>
                  </a:solidFill>
                </a:rPr>
                <a:t>串类型的定义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D82A1A-11B5-44E8-BD11-79C16176C747}"/>
              </a:ext>
            </a:extLst>
          </p:cNvPr>
          <p:cNvGrpSpPr/>
          <p:nvPr/>
        </p:nvGrpSpPr>
        <p:grpSpPr>
          <a:xfrm>
            <a:off x="160652" y="4137844"/>
            <a:ext cx="5770365" cy="2119890"/>
            <a:chOff x="160652" y="4137844"/>
            <a:chExt cx="5770365" cy="2119890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568F8076-E9BC-4227-AE76-564086A86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652" y="4137844"/>
              <a:ext cx="4554152" cy="2119890"/>
            </a:xfrm>
            <a:prstGeom prst="rect">
              <a:avLst/>
            </a:prstGeom>
          </p:spPr>
        </p:pic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E9BD96FE-5A6B-49BE-8243-A14158A7FDD6}"/>
                </a:ext>
              </a:extLst>
            </p:cNvPr>
            <p:cNvSpPr txBox="1"/>
            <p:nvPr/>
          </p:nvSpPr>
          <p:spPr>
            <a:xfrm rot="21180204">
              <a:off x="1044084" y="4781647"/>
              <a:ext cx="1384019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en-US" altLang="zh-CN" sz="5400" kern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  <a:reflection blurRad="6350" stA="31000" endPos="30000" dir="5400000" sy="-100000" algn="bl" rotWithShape="0"/>
                  </a:effectLst>
                  <a:latin typeface="Agency FB" pitchFamily="34" charset="0"/>
                  <a:ea typeface="微软雅黑" pitchFamily="34" charset="-122"/>
                </a:rPr>
                <a:t>4.2</a:t>
              </a:r>
              <a:endParaRPr lang="zh-CN" altLang="en-US" sz="54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31000" endPos="30000" dir="5400000" sy="-100000" algn="bl" rotWithShape="0"/>
                </a:effectLst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4D9C0C9C-A334-4C5F-A8FB-AE2479D2F666}"/>
                </a:ext>
              </a:extLst>
            </p:cNvPr>
            <p:cNvSpPr txBox="1"/>
            <p:nvPr/>
          </p:nvSpPr>
          <p:spPr>
            <a:xfrm>
              <a:off x="2828309" y="4724247"/>
              <a:ext cx="3102708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3200" dirty="0">
                  <a:solidFill>
                    <a:srgbClr val="69A12B"/>
                  </a:solidFill>
                </a:rPr>
                <a:t>串的表示和实现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56E4511-9575-4E0D-91D4-CD235E01272E}"/>
              </a:ext>
            </a:extLst>
          </p:cNvPr>
          <p:cNvGrpSpPr/>
          <p:nvPr/>
        </p:nvGrpSpPr>
        <p:grpSpPr>
          <a:xfrm>
            <a:off x="5837256" y="4006277"/>
            <a:ext cx="5890553" cy="2119890"/>
            <a:chOff x="5837256" y="4705977"/>
            <a:chExt cx="5890553" cy="211989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02BFEC2-3026-4810-8209-59728AC52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256" y="4705977"/>
              <a:ext cx="4554152" cy="2119890"/>
            </a:xfrm>
            <a:prstGeom prst="rect">
              <a:avLst/>
            </a:prstGeom>
          </p:spPr>
        </p:pic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DD75AAAE-2B48-4FDA-A1EF-C66D96A67348}"/>
                </a:ext>
              </a:extLst>
            </p:cNvPr>
            <p:cNvSpPr txBox="1"/>
            <p:nvPr/>
          </p:nvSpPr>
          <p:spPr>
            <a:xfrm rot="1191782">
              <a:off x="6663249" y="5416623"/>
              <a:ext cx="1384019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en-US" altLang="zh-CN" sz="5400" kern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  <a:reflection blurRad="6350" stA="31000" endPos="30000" dir="5400000" sy="-100000" algn="bl" rotWithShape="0"/>
                  </a:effectLst>
                  <a:latin typeface="Agency FB" pitchFamily="34" charset="0"/>
                  <a:ea typeface="微软雅黑" pitchFamily="34" charset="-122"/>
                </a:rPr>
                <a:t>4.4</a:t>
              </a:r>
              <a:endParaRPr lang="zh-CN" altLang="en-US" sz="54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31000" endPos="30000" dir="5400000" sy="-100000" algn="bl" rotWithShape="0"/>
                </a:effectLst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9988EDA3-81B1-43DC-B77F-8FC4F3B8FDF5}"/>
                </a:ext>
              </a:extLst>
            </p:cNvPr>
            <p:cNvSpPr txBox="1"/>
            <p:nvPr/>
          </p:nvSpPr>
          <p:spPr>
            <a:xfrm>
              <a:off x="8596333" y="5293459"/>
              <a:ext cx="3131476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lvl="0">
                <a:lnSpc>
                  <a:spcPct val="80000"/>
                </a:lnSpc>
                <a:defRPr sz="3200" b="1" kern="0">
                  <a:ln w="18415" cmpd="sng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串操作应用举例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37256" y="1877411"/>
            <a:ext cx="6284836" cy="2073158"/>
            <a:chOff x="5837256" y="1877411"/>
            <a:chExt cx="6284836" cy="2073158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20F31DD1-A4B3-4455-8084-3B5F64FF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256" y="1877411"/>
              <a:ext cx="4176056" cy="2073158"/>
            </a:xfrm>
            <a:prstGeom prst="rect">
              <a:avLst/>
            </a:prstGeom>
          </p:spPr>
        </p:pic>
        <p:sp>
          <p:nvSpPr>
            <p:cNvPr id="13" name="TextBox 20">
              <a:extLst>
                <a:ext uri="{FF2B5EF4-FFF2-40B4-BE49-F238E27FC236}">
                  <a16:creationId xmlns:a16="http://schemas.microsoft.com/office/drawing/2014/main" id="{E6BD431E-0758-469E-A388-550C2A30ED04}"/>
                </a:ext>
              </a:extLst>
            </p:cNvPr>
            <p:cNvSpPr txBox="1"/>
            <p:nvPr/>
          </p:nvSpPr>
          <p:spPr>
            <a:xfrm>
              <a:off x="8651997" y="2544750"/>
              <a:ext cx="3470095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3200" dirty="0"/>
                <a:t>串的模式匹配算法</a:t>
              </a:r>
            </a:p>
          </p:txBody>
        </p:sp>
        <p:sp>
          <p:nvSpPr>
            <p:cNvPr id="25" name="TextBox 17">
              <a:extLst>
                <a:ext uri="{FF2B5EF4-FFF2-40B4-BE49-F238E27FC236}">
                  <a16:creationId xmlns:a16="http://schemas.microsoft.com/office/drawing/2014/main" id="{2B2B2DA5-4D74-456C-9706-BC131EC947C4}"/>
                </a:ext>
              </a:extLst>
            </p:cNvPr>
            <p:cNvSpPr txBox="1"/>
            <p:nvPr/>
          </p:nvSpPr>
          <p:spPr>
            <a:xfrm rot="562196">
              <a:off x="6312356" y="2535425"/>
              <a:ext cx="1384019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en-US" altLang="zh-CN" sz="5400" kern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  <a:reflection blurRad="6350" stA="31000" endPos="30000" dir="5400000" sy="-100000" algn="bl" rotWithShape="0"/>
                  </a:effectLst>
                  <a:latin typeface="Agency FB" pitchFamily="34" charset="0"/>
                  <a:ea typeface="微软雅黑" pitchFamily="34" charset="-122"/>
                </a:rPr>
                <a:t>4.3</a:t>
              </a:r>
              <a:endParaRPr lang="zh-CN" altLang="en-US" sz="54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31000" endPos="30000" dir="5400000" sy="-100000" algn="bl" rotWithShape="0"/>
                </a:effectLst>
                <a:latin typeface="Agency FB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5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4E95B-188C-4191-8768-C5F986EB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串的链式存储表示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6F591-7084-4341-B803-2AF308EF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685805"/>
          </a:xfrm>
        </p:spPr>
        <p:txBody>
          <a:bodyPr/>
          <a:lstStyle/>
          <a:p>
            <a:r>
              <a:rPr kumimoji="1" lang="zh-CN" altLang="en-US" dirty="0"/>
              <a:t>用链表存储串值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zh-CN" altLang="en-US" dirty="0"/>
              <a:t>串的块链存储表示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2CF76DBD-17AD-4DD6-8E1E-56E10EA8A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576517"/>
            <a:ext cx="4572000" cy="3549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88000" tIns="180000" rIns="91440" bIns="45720" rtlCol="0" anchor="t" anchorCtr="0">
            <a:noAutofit/>
          </a:bodyPr>
          <a:lstStyle/>
          <a:p>
            <a:pPr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#define SIZE 80</a:t>
            </a:r>
          </a:p>
          <a:p>
            <a:pPr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typedef struct node{</a:t>
            </a:r>
          </a:p>
          <a:p>
            <a:pPr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         char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[SIZE];</a:t>
            </a:r>
          </a:p>
          <a:p>
            <a:pPr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         struct node *next;</a:t>
            </a:r>
          </a:p>
          <a:p>
            <a:pPr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   }Node;</a:t>
            </a:r>
          </a:p>
          <a:p>
            <a:pPr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typedef struct{</a:t>
            </a:r>
          </a:p>
          <a:p>
            <a:pPr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Node *head, *tail;</a:t>
            </a:r>
          </a:p>
          <a:p>
            <a:pPr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int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curlen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LString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E8D5DAC-92FE-4FC6-A78E-08480CB788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185515"/>
              </p:ext>
            </p:extLst>
          </p:nvPr>
        </p:nvGraphicFramePr>
        <p:xfrm>
          <a:off x="5736467" y="3629977"/>
          <a:ext cx="250952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91198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818322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bg1"/>
                          </a:solidFill>
                        </a:rPr>
                        <a:t>ch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[SIZE]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7D07ACB-26EF-4D29-ABF2-5E1660F65DDE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8245987" y="3972878"/>
            <a:ext cx="8268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0DEEFB4-162F-4230-8AFD-409978D93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139763"/>
              </p:ext>
            </p:extLst>
          </p:nvPr>
        </p:nvGraphicFramePr>
        <p:xfrm>
          <a:off x="9072880" y="3629976"/>
          <a:ext cx="250952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91198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818322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bg1"/>
                          </a:solidFill>
                        </a:rPr>
                        <a:t>ch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[SIZE]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3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4E95B-188C-4191-8768-C5F986EB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串的链式存储表示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6F591-7084-4341-B803-2AF308EF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457957"/>
          </a:xfrm>
        </p:spPr>
        <p:txBody>
          <a:bodyPr/>
          <a:lstStyle/>
          <a:p>
            <a:r>
              <a:rPr lang="en-US" altLang="zh-CN" dirty="0"/>
              <a:t>SIZE</a:t>
            </a:r>
            <a:r>
              <a:rPr lang="zh-CN" altLang="en-US" dirty="0"/>
              <a:t>可取不同的值</a:t>
            </a:r>
            <a:endParaRPr lang="en-US" altLang="zh-CN" dirty="0"/>
          </a:p>
          <a:p>
            <a:pPr lvl="1"/>
            <a:r>
              <a:rPr lang="zh-CN" altLang="en-US" dirty="0"/>
              <a:t>例：</a:t>
            </a:r>
            <a:r>
              <a:rPr kumimoji="1" lang="en-US" altLang="zh-CN" b="1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latin typeface="+mn-lt"/>
              </a:rPr>
              <a:t>S=“ABCDEFG”</a:t>
            </a:r>
            <a:endParaRPr lang="zh-CN" altLang="en-US" dirty="0">
              <a:latin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zh-CN" altLang="en-US" dirty="0"/>
              <a:t>串的块链存储表示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60CA2E5-170D-4703-9C25-49E021AB8BF7}"/>
              </a:ext>
            </a:extLst>
          </p:cNvPr>
          <p:cNvGrpSpPr/>
          <p:nvPr/>
        </p:nvGrpSpPr>
        <p:grpSpPr>
          <a:xfrm>
            <a:off x="1026160" y="3240725"/>
            <a:ext cx="1879600" cy="1236363"/>
            <a:chOff x="1026160" y="3240725"/>
            <a:chExt cx="1788160" cy="240823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BDDB25-9AAB-4019-A2CE-B0B38524D86D}"/>
                </a:ext>
              </a:extLst>
            </p:cNvPr>
            <p:cNvSpPr txBox="1"/>
            <p:nvPr/>
          </p:nvSpPr>
          <p:spPr>
            <a:xfrm>
              <a:off x="1026160" y="4168897"/>
              <a:ext cx="133096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SIZE=</a:t>
              </a:r>
              <a:endParaRPr lang="zh-CN" altLang="en-US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FF498034-9BDD-4D65-AE88-69477881FF87}"/>
                </a:ext>
              </a:extLst>
            </p:cNvPr>
            <p:cNvSpPr/>
            <p:nvPr/>
          </p:nvSpPr>
          <p:spPr>
            <a:xfrm>
              <a:off x="2225040" y="3240725"/>
              <a:ext cx="589280" cy="240823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3E30AA97-B51D-4B65-A50F-6A1079FA3C3A}"/>
              </a:ext>
            </a:extLst>
          </p:cNvPr>
          <p:cNvSpPr txBox="1"/>
          <p:nvPr/>
        </p:nvSpPr>
        <p:spPr>
          <a:xfrm>
            <a:off x="2905760" y="2944671"/>
            <a:ext cx="426720" cy="592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1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0955EA-CC1F-4218-AA59-D357CD69F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934410"/>
              </p:ext>
            </p:extLst>
          </p:nvPr>
        </p:nvGraphicFramePr>
        <p:xfrm>
          <a:off x="3779519" y="2944671"/>
          <a:ext cx="1102361" cy="6105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97121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524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105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34A97D6-FB63-4B83-8261-33EE1E1A0C05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4881880" y="3249963"/>
            <a:ext cx="5689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85E8F6D-F62B-490B-95B4-553401F7A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695047"/>
              </p:ext>
            </p:extLst>
          </p:nvPr>
        </p:nvGraphicFramePr>
        <p:xfrm>
          <a:off x="5450839" y="2944671"/>
          <a:ext cx="1102361" cy="6105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97121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524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105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sz="2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A822E36-2C18-4D47-A187-A5769574A5D2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>
            <a:off x="6553200" y="3249963"/>
            <a:ext cx="6248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81220DB-4724-4ECF-ABE4-C26FED3D1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420232"/>
              </p:ext>
            </p:extLst>
          </p:nvPr>
        </p:nvGraphicFramePr>
        <p:xfrm>
          <a:off x="7848599" y="2944671"/>
          <a:ext cx="1102361" cy="6105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97121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524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105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FB00EFC-9635-4532-BC98-9FA40495E4BA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>
            <a:off x="8950960" y="3249963"/>
            <a:ext cx="568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DF2E219-0110-46D5-8566-0B1D67F43C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996974"/>
              </p:ext>
            </p:extLst>
          </p:nvPr>
        </p:nvGraphicFramePr>
        <p:xfrm>
          <a:off x="9519918" y="2944671"/>
          <a:ext cx="1102361" cy="6105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97121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524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105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zh-CN" altLang="en-US" sz="2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FF8A2239-A37B-4FF0-A521-E10587089236}"/>
              </a:ext>
            </a:extLst>
          </p:cNvPr>
          <p:cNvSpPr txBox="1"/>
          <p:nvPr/>
        </p:nvSpPr>
        <p:spPr>
          <a:xfrm>
            <a:off x="7178040" y="3019131"/>
            <a:ext cx="792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D7C5840-6112-4A53-B725-FA68AC8E958D}"/>
              </a:ext>
            </a:extLst>
          </p:cNvPr>
          <p:cNvSpPr txBox="1"/>
          <p:nvPr/>
        </p:nvSpPr>
        <p:spPr>
          <a:xfrm>
            <a:off x="2926080" y="4190272"/>
            <a:ext cx="426720" cy="592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4</a:t>
            </a:r>
            <a:endParaRPr lang="zh-CN" altLang="en-US" dirty="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5BED6112-BDCD-4F25-BBC7-5306083FF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814338"/>
              </p:ext>
            </p:extLst>
          </p:nvPr>
        </p:nvGraphicFramePr>
        <p:xfrm>
          <a:off x="3779518" y="4171796"/>
          <a:ext cx="2159002" cy="6105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358141">
                  <a:extLst>
                    <a:ext uri="{9D8B030D-6E8A-4147-A177-3AD203B41FA5}">
                      <a16:colId xmlns:a16="http://schemas.microsoft.com/office/drawing/2014/main" val="849032448"/>
                    </a:ext>
                  </a:extLst>
                </a:gridCol>
                <a:gridCol w="358141">
                  <a:extLst>
                    <a:ext uri="{9D8B030D-6E8A-4147-A177-3AD203B41FA5}">
                      <a16:colId xmlns:a16="http://schemas.microsoft.com/office/drawing/2014/main" val="83079483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96793824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105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sz="2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sz="2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sz="2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355CBA1-E8A2-485E-8D57-FC5381786565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5938520" y="4477088"/>
            <a:ext cx="8534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82F633A3-8361-4D03-8F29-3D60C341D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320426"/>
              </p:ext>
            </p:extLst>
          </p:nvPr>
        </p:nvGraphicFramePr>
        <p:xfrm>
          <a:off x="6791958" y="4171796"/>
          <a:ext cx="2159002" cy="6105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377191">
                  <a:extLst>
                    <a:ext uri="{9D8B030D-6E8A-4147-A177-3AD203B41FA5}">
                      <a16:colId xmlns:a16="http://schemas.microsoft.com/office/drawing/2014/main" val="3748324817"/>
                    </a:ext>
                  </a:extLst>
                </a:gridCol>
                <a:gridCol w="377191">
                  <a:extLst>
                    <a:ext uri="{9D8B030D-6E8A-4147-A177-3AD203B41FA5}">
                      <a16:colId xmlns:a16="http://schemas.microsoft.com/office/drawing/2014/main" val="525550334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428032503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105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zh-CN" altLang="en-US" sz="2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zh-CN" altLang="en-US" sz="2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60" name="对话气泡: 圆角矩形 59">
            <a:extLst>
              <a:ext uri="{FF2B5EF4-FFF2-40B4-BE49-F238E27FC236}">
                <a16:creationId xmlns:a16="http://schemas.microsoft.com/office/drawing/2014/main" id="{2112AEAB-3D3E-4A7D-B91E-6B2BC68A6D55}"/>
              </a:ext>
            </a:extLst>
          </p:cNvPr>
          <p:cNvSpPr/>
          <p:nvPr/>
        </p:nvSpPr>
        <p:spPr>
          <a:xfrm>
            <a:off x="7254240" y="5087672"/>
            <a:ext cx="4572001" cy="1272487"/>
          </a:xfrm>
          <a:prstGeom prst="wedgeRoundRectCallout">
            <a:avLst>
              <a:gd name="adj1" fmla="val -32549"/>
              <a:gd name="adj2" fmla="val -7838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zh-CN" altLang="en-US" sz="2400" dirty="0">
                <a:solidFill>
                  <a:schemeClr val="bg1"/>
                </a:solidFill>
                <a:ea typeface="+mj-ea"/>
              </a:rPr>
              <a:t>结点不为</a:t>
            </a:r>
            <a:r>
              <a:rPr kumimoji="1" lang="en-US" altLang="zh-CN" sz="2400" dirty="0">
                <a:solidFill>
                  <a:schemeClr val="bg1"/>
                </a:solidFill>
                <a:ea typeface="+mj-ea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ea typeface="+mj-ea"/>
              </a:rPr>
              <a:t>时，最后一个结点的</a:t>
            </a:r>
            <a:r>
              <a:rPr kumimoji="1" lang="en-US" altLang="zh-CN" sz="2400" dirty="0" err="1">
                <a:solidFill>
                  <a:schemeClr val="bg1"/>
                </a:solidFill>
                <a:ea typeface="+mj-ea"/>
              </a:rPr>
              <a:t>ch</a:t>
            </a:r>
            <a:r>
              <a:rPr kumimoji="1" lang="zh-CN" altLang="en-US" sz="2400" dirty="0">
                <a:solidFill>
                  <a:schemeClr val="bg1"/>
                </a:solidFill>
                <a:ea typeface="+mj-ea"/>
              </a:rPr>
              <a:t>域不一定会占满，通常补上非串值字符，如：</a:t>
            </a:r>
            <a:r>
              <a:rPr kumimoji="1" lang="en-US" altLang="zh-CN" sz="2400" dirty="0">
                <a:solidFill>
                  <a:schemeClr val="bg1"/>
                </a:solidFill>
                <a:ea typeface="+mj-ea"/>
              </a:rPr>
              <a:t>#</a:t>
            </a:r>
            <a:r>
              <a:rPr kumimoji="1" lang="zh-CN" altLang="en-US" sz="2400" dirty="0">
                <a:solidFill>
                  <a:schemeClr val="bg1"/>
                </a:solidFill>
                <a:ea typeface="+mj-ea"/>
              </a:rPr>
              <a:t>、空白等</a:t>
            </a:r>
            <a:endParaRPr lang="zh-CN" altLang="en-US" sz="2400" dirty="0">
              <a:solidFill>
                <a:schemeClr val="bg1"/>
              </a:solidFill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F2D207A-705D-426D-B1D1-6D2999A111E4}"/>
                  </a:ext>
                </a:extLst>
              </p:cNvPr>
              <p:cNvSpPr txBox="1"/>
              <p:nvPr/>
            </p:nvSpPr>
            <p:spPr>
              <a:xfrm>
                <a:off x="751840" y="5460104"/>
                <a:ext cx="5494261" cy="90877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存储密度</m:t>
                      </m:r>
                      <m:r>
                        <a:rPr lang="en-US" altLang="zh-CN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1" lang="zh-CN" altLang="en-US" sz="2800" dirty="0">
                              <a:solidFill>
                                <a:schemeClr val="bg1"/>
                              </a:solidFill>
                              <a:latin typeface="+mj-ea"/>
                              <a:ea typeface="+mj-ea"/>
                            </a:rPr>
                            <m:t>数据元素所占存储位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1" lang="zh-CN" altLang="en-US" sz="2800" dirty="0">
                              <a:solidFill>
                                <a:schemeClr val="bg1"/>
                              </a:solidFill>
                              <a:latin typeface="+mj-ea"/>
                              <a:ea typeface="+mj-ea"/>
                            </a:rPr>
                            <m:t>实际分配的存储位 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F2D207A-705D-426D-B1D1-6D2999A11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" y="5460104"/>
                <a:ext cx="5494261" cy="908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2B1668-B42F-4191-8FBC-C501083474AE}"/>
                  </a:ext>
                </a:extLst>
              </p:cNvPr>
              <p:cNvSpPr txBox="1"/>
              <p:nvPr/>
            </p:nvSpPr>
            <p:spPr>
              <a:xfrm>
                <a:off x="11149491" y="2829921"/>
                <a:ext cx="437619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2B1668-B42F-4191-8FBC-C5010834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491" y="2829921"/>
                <a:ext cx="437619" cy="689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0E76C2E-8624-431E-9226-32DD262C1050}"/>
                  </a:ext>
                </a:extLst>
              </p:cNvPr>
              <p:cNvSpPr txBox="1"/>
              <p:nvPr/>
            </p:nvSpPr>
            <p:spPr>
              <a:xfrm>
                <a:off x="11144780" y="4090972"/>
                <a:ext cx="437620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0E76C2E-8624-431E-9226-32DD262C1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780" y="4090972"/>
                <a:ext cx="437620" cy="691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33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1" grpId="0"/>
      <p:bldP spid="50" grpId="0"/>
      <p:bldP spid="60" grpId="0" animBg="1"/>
      <p:bldP spid="67" grpId="0" animBg="1"/>
      <p:bldP spid="68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73AB9790-109F-4E8D-99BE-2E459DEFA2D7}"/>
              </a:ext>
            </a:extLst>
          </p:cNvPr>
          <p:cNvGrpSpPr/>
          <p:nvPr/>
        </p:nvGrpSpPr>
        <p:grpSpPr>
          <a:xfrm>
            <a:off x="1726290" y="1571793"/>
            <a:ext cx="8926505" cy="4992013"/>
            <a:chOff x="2730046" y="1571793"/>
            <a:chExt cx="5666107" cy="499201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1C95855-A30A-4772-AECE-BB6A1031D1F9}"/>
                </a:ext>
              </a:extLst>
            </p:cNvPr>
            <p:cNvSpPr/>
            <p:nvPr/>
          </p:nvSpPr>
          <p:spPr>
            <a:xfrm>
              <a:off x="3017521" y="2030874"/>
              <a:ext cx="5202884" cy="45329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直接连接符 16">
              <a:extLst>
                <a:ext uri="{FF2B5EF4-FFF2-40B4-BE49-F238E27FC236}">
                  <a16:creationId xmlns:a16="http://schemas.microsoft.com/office/drawing/2014/main" id="{F36190FE-5478-4C13-8108-9F4AD4D679A2}"/>
                </a:ext>
              </a:extLst>
            </p:cNvPr>
            <p:cNvSpPr/>
            <p:nvPr/>
          </p:nvSpPr>
          <p:spPr>
            <a:xfrm flipH="1">
              <a:off x="5477043" y="2741072"/>
              <a:ext cx="7024" cy="1554934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rgbClr r="0" g="0" b="0"/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8D27D7B-75AF-4DFC-BDE9-75A8F78DF287}"/>
                </a:ext>
              </a:extLst>
            </p:cNvPr>
            <p:cNvSpPr txBox="1"/>
            <p:nvPr/>
          </p:nvSpPr>
          <p:spPr>
            <a:xfrm>
              <a:off x="3040566" y="2052229"/>
              <a:ext cx="5153078" cy="5424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kumimoji="1" lang="zh-CN" altLang="zh-CN" sz="2800" dirty="0">
                  <a:latin typeface="+mj-ea"/>
                  <a:ea typeface="+mj-ea"/>
                </a:rPr>
                <a:t>结点大小为</a:t>
              </a:r>
              <a:r>
                <a:rPr kumimoji="1" lang="en-US" altLang="zh-CN" sz="2800" dirty="0">
                  <a:latin typeface="+mj-ea"/>
                  <a:ea typeface="+mj-ea"/>
                </a:rPr>
                <a:t>1</a:t>
              </a:r>
              <a:r>
                <a:rPr kumimoji="1" lang="zh-CN" altLang="zh-CN" sz="2800" dirty="0">
                  <a:latin typeface="+mj-ea"/>
                  <a:ea typeface="+mj-ea"/>
                </a:rPr>
                <a:t>时</a:t>
              </a:r>
              <a:endParaRPr lang="zh-CN" altLang="zh-CN" sz="2800" dirty="0">
                <a:latin typeface="+mj-ea"/>
                <a:ea typeface="+mj-ea"/>
              </a:endParaRPr>
            </a:p>
          </p:txBody>
        </p:sp>
        <p:sp>
          <p:nvSpPr>
            <p:cNvPr id="15" name="十字形 14">
              <a:extLst>
                <a:ext uri="{FF2B5EF4-FFF2-40B4-BE49-F238E27FC236}">
                  <a16:creationId xmlns:a16="http://schemas.microsoft.com/office/drawing/2014/main" id="{A1349A40-7FAD-4FE8-9AF9-69908A4D1F78}"/>
                </a:ext>
              </a:extLst>
            </p:cNvPr>
            <p:cNvSpPr/>
            <p:nvPr/>
          </p:nvSpPr>
          <p:spPr>
            <a:xfrm>
              <a:off x="2730046" y="1571793"/>
              <a:ext cx="567518" cy="863061"/>
            </a:xfrm>
            <a:prstGeom prst="plus">
              <a:avLst>
                <a:gd name="adj" fmla="val 3281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254642B-DB58-432A-8775-7387818FC7B2}"/>
                </a:ext>
              </a:extLst>
            </p:cNvPr>
            <p:cNvSpPr/>
            <p:nvPr/>
          </p:nvSpPr>
          <p:spPr>
            <a:xfrm>
              <a:off x="7828635" y="1864142"/>
              <a:ext cx="567518" cy="320258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直接连接符 23">
              <a:extLst>
                <a:ext uri="{FF2B5EF4-FFF2-40B4-BE49-F238E27FC236}">
                  <a16:creationId xmlns:a16="http://schemas.microsoft.com/office/drawing/2014/main" id="{DA0DDC2F-55B0-4C92-821D-FBFDEA3D44A9}"/>
                </a:ext>
              </a:extLst>
            </p:cNvPr>
            <p:cNvSpPr/>
            <p:nvPr/>
          </p:nvSpPr>
          <p:spPr>
            <a:xfrm>
              <a:off x="5507461" y="5035374"/>
              <a:ext cx="0" cy="1431074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rgbClr r="0" g="0" b="0"/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EDAAD89-7F1A-47CB-A260-888D5DE2061C}"/>
                </a:ext>
              </a:extLst>
            </p:cNvPr>
            <p:cNvSpPr txBox="1"/>
            <p:nvPr/>
          </p:nvSpPr>
          <p:spPr>
            <a:xfrm>
              <a:off x="3040565" y="4404080"/>
              <a:ext cx="5159520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>
              <a:spAutoFit/>
            </a:bodyPr>
            <a:lstStyle>
              <a:defPPr>
                <a:defRPr lang="zh-CN"/>
              </a:defPPr>
              <a:lvl1pPr lvl="0" algn="ctr">
                <a:defRPr kumimoji="1" sz="2800">
                  <a:latin typeface="+mj-ea"/>
                  <a:ea typeface="+mj-ea"/>
                </a:defRPr>
              </a:lvl1pPr>
            </a:lstStyle>
            <a:p>
              <a:r>
                <a:rPr lang="zh-CN" altLang="zh-CN" dirty="0"/>
                <a:t>结点大小大于</a:t>
              </a:r>
              <a:r>
                <a:rPr lang="en-US" altLang="zh-CN" dirty="0"/>
                <a:t>1</a:t>
              </a:r>
              <a:r>
                <a:rPr lang="zh-CN" altLang="zh-CN" dirty="0"/>
                <a:t>时  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F44E95B-188C-4191-8768-C5F986EB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串的链式存储表示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zh-CN" altLang="en-US" dirty="0"/>
              <a:t>串的块链存储表示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C53E6AE0-C2B1-4ACF-804B-A1E27FAB51B7}"/>
              </a:ext>
            </a:extLst>
          </p:cNvPr>
          <p:cNvSpPr/>
          <p:nvPr/>
        </p:nvSpPr>
        <p:spPr>
          <a:xfrm>
            <a:off x="2630518" y="2943179"/>
            <a:ext cx="2551081" cy="883907"/>
          </a:xfrm>
          <a:custGeom>
            <a:avLst/>
            <a:gdLst>
              <a:gd name="connsiteX0" fmla="*/ 0 w 1978436"/>
              <a:gd name="connsiteY0" fmla="*/ 0 h 1883610"/>
              <a:gd name="connsiteX1" fmla="*/ 1978436 w 1978436"/>
              <a:gd name="connsiteY1" fmla="*/ 0 h 1883610"/>
              <a:gd name="connsiteX2" fmla="*/ 1978436 w 1978436"/>
              <a:gd name="connsiteY2" fmla="*/ 1883610 h 1883610"/>
              <a:gd name="connsiteX3" fmla="*/ 0 w 1978436"/>
              <a:gd name="connsiteY3" fmla="*/ 1883610 h 1883610"/>
              <a:gd name="connsiteX4" fmla="*/ 0 w 1978436"/>
              <a:gd name="connsiteY4" fmla="*/ 0 h 188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436" h="1883610">
                <a:moveTo>
                  <a:pt x="0" y="0"/>
                </a:moveTo>
                <a:lnTo>
                  <a:pt x="1978436" y="0"/>
                </a:lnTo>
                <a:lnTo>
                  <a:pt x="1978436" y="1883610"/>
                </a:lnTo>
                <a:lnTo>
                  <a:pt x="0" y="18836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342900" lvl="0" indent="-3429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kumimoji="1" lang="zh-CN" altLang="en-US" sz="2800" kern="1200" dirty="0">
                <a:solidFill>
                  <a:schemeClr val="bg1"/>
                </a:solidFill>
                <a:latin typeface="+mj-ea"/>
                <a:ea typeface="+mj-ea"/>
              </a:rPr>
              <a:t>插入、删除操作容易</a:t>
            </a:r>
            <a:endParaRPr lang="zh-CN" altLang="en-US" sz="2800" kern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F44C256-A07F-451D-9B23-433978CA6081}"/>
              </a:ext>
            </a:extLst>
          </p:cNvPr>
          <p:cNvSpPr/>
          <p:nvPr/>
        </p:nvSpPr>
        <p:spPr>
          <a:xfrm>
            <a:off x="6675098" y="2813368"/>
            <a:ext cx="3337717" cy="1426066"/>
          </a:xfrm>
          <a:custGeom>
            <a:avLst/>
            <a:gdLst>
              <a:gd name="connsiteX0" fmla="*/ 0 w 1978436"/>
              <a:gd name="connsiteY0" fmla="*/ 0 h 1883610"/>
              <a:gd name="connsiteX1" fmla="*/ 1978436 w 1978436"/>
              <a:gd name="connsiteY1" fmla="*/ 0 h 1883610"/>
              <a:gd name="connsiteX2" fmla="*/ 1978436 w 1978436"/>
              <a:gd name="connsiteY2" fmla="*/ 1883610 h 1883610"/>
              <a:gd name="connsiteX3" fmla="*/ 0 w 1978436"/>
              <a:gd name="connsiteY3" fmla="*/ 1883610 h 1883610"/>
              <a:gd name="connsiteX4" fmla="*/ 0 w 1978436"/>
              <a:gd name="connsiteY4" fmla="*/ 0 h 188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436" h="1883610">
                <a:moveTo>
                  <a:pt x="0" y="0"/>
                </a:moveTo>
                <a:lnTo>
                  <a:pt x="1978436" y="0"/>
                </a:lnTo>
                <a:lnTo>
                  <a:pt x="1978436" y="1883610"/>
                </a:lnTo>
                <a:lnTo>
                  <a:pt x="0" y="18836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457200" lvl="0" indent="-4572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kumimoji="1" lang="zh-CN" altLang="en-US" sz="2800" kern="1200" dirty="0">
                <a:solidFill>
                  <a:schemeClr val="bg1"/>
                </a:solidFill>
                <a:latin typeface="+mj-ea"/>
                <a:ea typeface="+mj-ea"/>
              </a:rPr>
              <a:t>存储密度低</a:t>
            </a:r>
            <a:endParaRPr kumimoji="1" lang="en-US" altLang="zh-CN" sz="2800" kern="1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lvl="0" indent="-4572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kumimoji="1" lang="zh-CN" altLang="en-US" sz="2800" kern="1200" dirty="0">
                <a:solidFill>
                  <a:schemeClr val="bg1"/>
                </a:solidFill>
                <a:latin typeface="+mj-ea"/>
                <a:ea typeface="+mj-ea"/>
              </a:rPr>
              <a:t>存储占用量大</a:t>
            </a:r>
            <a:endParaRPr kumimoji="1" lang="en-US" altLang="zh-CN" sz="2800" kern="1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lvl="0" indent="-4572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kumimoji="1" lang="zh-CN" altLang="en-US" sz="2800" kern="1200" dirty="0">
                <a:solidFill>
                  <a:schemeClr val="bg1"/>
                </a:solidFill>
                <a:latin typeface="+mj-ea"/>
                <a:ea typeface="+mj-ea"/>
              </a:rPr>
              <a:t>访问效率低</a:t>
            </a:r>
            <a:endParaRPr lang="zh-CN" altLang="en-US" sz="2800" kern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5619DD9-E1BE-4CDC-893E-5E3D5B47C43C}"/>
              </a:ext>
            </a:extLst>
          </p:cNvPr>
          <p:cNvSpPr/>
          <p:nvPr/>
        </p:nvSpPr>
        <p:spPr>
          <a:xfrm>
            <a:off x="2630518" y="5191935"/>
            <a:ext cx="2677652" cy="1097105"/>
          </a:xfrm>
          <a:custGeom>
            <a:avLst/>
            <a:gdLst>
              <a:gd name="connsiteX0" fmla="*/ 0 w 2142158"/>
              <a:gd name="connsiteY0" fmla="*/ 0 h 2039486"/>
              <a:gd name="connsiteX1" fmla="*/ 2142158 w 2142158"/>
              <a:gd name="connsiteY1" fmla="*/ 0 h 2039486"/>
              <a:gd name="connsiteX2" fmla="*/ 2142158 w 2142158"/>
              <a:gd name="connsiteY2" fmla="*/ 2039486 h 2039486"/>
              <a:gd name="connsiteX3" fmla="*/ 0 w 2142158"/>
              <a:gd name="connsiteY3" fmla="*/ 2039486 h 2039486"/>
              <a:gd name="connsiteX4" fmla="*/ 0 w 2142158"/>
              <a:gd name="connsiteY4" fmla="*/ 0 h 203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2158" h="2039486">
                <a:moveTo>
                  <a:pt x="0" y="0"/>
                </a:moveTo>
                <a:lnTo>
                  <a:pt x="2142158" y="0"/>
                </a:lnTo>
                <a:lnTo>
                  <a:pt x="2142158" y="2039486"/>
                </a:lnTo>
                <a:lnTo>
                  <a:pt x="0" y="20394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342900" lvl="0" indent="-3429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kumimoji="1" lang="zh-CN" altLang="en-US" sz="2800" kern="12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存储密度高</a:t>
            </a:r>
            <a:endParaRPr kumimoji="1" lang="en-US" altLang="zh-CN" sz="2800" kern="12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lvl="0" indent="-3429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kumimoji="1" lang="zh-CN" altLang="en-US" sz="2800" kern="12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访问效率高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C3C22AF-0E2C-4DA6-A328-CFCA68C38B56}"/>
              </a:ext>
            </a:extLst>
          </p:cNvPr>
          <p:cNvSpPr/>
          <p:nvPr/>
        </p:nvSpPr>
        <p:spPr>
          <a:xfrm>
            <a:off x="6675098" y="5211119"/>
            <a:ext cx="3083612" cy="1077921"/>
          </a:xfrm>
          <a:custGeom>
            <a:avLst/>
            <a:gdLst>
              <a:gd name="connsiteX0" fmla="*/ 0 w 2142158"/>
              <a:gd name="connsiteY0" fmla="*/ 0 h 2039486"/>
              <a:gd name="connsiteX1" fmla="*/ 2142158 w 2142158"/>
              <a:gd name="connsiteY1" fmla="*/ 0 h 2039486"/>
              <a:gd name="connsiteX2" fmla="*/ 2142158 w 2142158"/>
              <a:gd name="connsiteY2" fmla="*/ 2039486 h 2039486"/>
              <a:gd name="connsiteX3" fmla="*/ 0 w 2142158"/>
              <a:gd name="connsiteY3" fmla="*/ 2039486 h 2039486"/>
              <a:gd name="connsiteX4" fmla="*/ 0 w 2142158"/>
              <a:gd name="connsiteY4" fmla="*/ 0 h 203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2158" h="2039486">
                <a:moveTo>
                  <a:pt x="0" y="0"/>
                </a:moveTo>
                <a:lnTo>
                  <a:pt x="2142158" y="0"/>
                </a:lnTo>
                <a:lnTo>
                  <a:pt x="2142158" y="2039486"/>
                </a:lnTo>
                <a:lnTo>
                  <a:pt x="0" y="20394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342900" lvl="0" indent="-3429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kumimoji="1" lang="zh-CN" altLang="en-US" sz="2800" kern="12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插入、删除等操作复杂</a:t>
            </a:r>
          </a:p>
        </p:txBody>
      </p:sp>
    </p:spTree>
    <p:extLst>
      <p:ext uri="{BB962C8B-B14F-4D97-AF65-F5344CB8AC3E}">
        <p14:creationId xmlns:p14="http://schemas.microsoft.com/office/powerpoint/2010/main" val="29243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4E95B-188C-4191-8768-C5F986EB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动态存储分配的顺序表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6F591-7084-4341-B803-2AF308EF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313680" cy="4525963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j-ea"/>
              </a:rPr>
              <a:t>什么是堆</a:t>
            </a:r>
            <a:endParaRPr lang="en-US" altLang="zh-CN" dirty="0">
              <a:latin typeface="+mn-lt"/>
              <a:ea typeface="+mj-ea"/>
            </a:endParaRPr>
          </a:p>
          <a:p>
            <a:pPr lvl="1"/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容量大</a:t>
            </a:r>
            <a:endParaRPr kumimoji="1" lang="en-US" altLang="zh-CN" dirty="0">
              <a:solidFill>
                <a:srgbClr val="000000"/>
              </a:solidFill>
              <a:latin typeface="+mn-lt"/>
              <a:ea typeface="+mj-ea"/>
            </a:endParaRPr>
          </a:p>
          <a:p>
            <a:pPr lvl="1"/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地址连续</a:t>
            </a:r>
            <a:endParaRPr kumimoji="1" lang="en-US" altLang="zh-CN" dirty="0">
              <a:solidFill>
                <a:srgbClr val="000000"/>
              </a:solidFill>
              <a:latin typeface="+mn-lt"/>
              <a:ea typeface="+mj-ea"/>
            </a:endParaRPr>
          </a:p>
          <a:p>
            <a:pPr lvl="1"/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在程序执行过程中动态分配</a:t>
            </a:r>
            <a:endParaRPr kumimoji="1" lang="en-US" altLang="zh-CN" dirty="0">
              <a:solidFill>
                <a:srgbClr val="000000"/>
              </a:solidFill>
              <a:latin typeface="+mn-lt"/>
              <a:ea typeface="+mj-ea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例：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C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语言中的串类型</a:t>
            </a:r>
            <a:endParaRPr kumimoji="1" lang="en-US" altLang="zh-CN" dirty="0">
              <a:solidFill>
                <a:srgbClr val="000000"/>
              </a:solidFill>
              <a:latin typeface="+mn-lt"/>
              <a:ea typeface="+mj-ea"/>
            </a:endParaRPr>
          </a:p>
          <a:p>
            <a:pPr lvl="1"/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malloc( ) 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分配空间</a:t>
            </a:r>
            <a:endParaRPr kumimoji="1" lang="en-US" altLang="zh-CN" dirty="0">
              <a:solidFill>
                <a:srgbClr val="000000"/>
              </a:solidFill>
              <a:latin typeface="+mn-lt"/>
              <a:ea typeface="+mj-ea"/>
            </a:endParaRPr>
          </a:p>
          <a:p>
            <a:pPr lvl="1"/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free( ) 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释放空间</a:t>
            </a:r>
            <a:endParaRPr kumimoji="1" lang="en-US" altLang="zh-CN" dirty="0">
              <a:solidFill>
                <a:srgbClr val="000000"/>
              </a:solidFill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4.2.3 </a:t>
            </a:r>
            <a:r>
              <a:rPr lang="zh-CN" altLang="en-US" dirty="0"/>
              <a:t>串的堆分配存储表示</a:t>
            </a:r>
          </a:p>
          <a:p>
            <a:endParaRPr lang="zh-CN" alt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7D41679F-0487-43C2-ABBD-42765C3FC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481" y="2275840"/>
            <a:ext cx="5313679" cy="3230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88000" tIns="180000" rIns="91440" bIns="45720" rtlCol="0" anchor="t" anchorCtr="0">
            <a:noAutofit/>
          </a:bodyPr>
          <a:lstStyle>
            <a:defPPr>
              <a:defRPr lang="zh-CN"/>
            </a:defPPr>
            <a:lvl1pPr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  <a:defRPr kumimoji="1" sz="2400"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</a:rPr>
              <a:t> typedef struct 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{  char *</a:t>
            </a:r>
            <a:r>
              <a:rPr lang="en-US" altLang="zh-CN" sz="2800" dirty="0" err="1">
                <a:solidFill>
                  <a:schemeClr val="tx1"/>
                </a:solidFill>
              </a:rPr>
              <a:t>ch</a:t>
            </a:r>
            <a:r>
              <a:rPr lang="en-US" altLang="zh-CN" sz="2800" dirty="0">
                <a:solidFill>
                  <a:schemeClr val="tx1"/>
                </a:solidFill>
              </a:rPr>
              <a:t>;     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// </a:t>
            </a:r>
            <a:r>
              <a:rPr lang="zh-CN" altLang="en-US" sz="2800" dirty="0">
                <a:solidFill>
                  <a:schemeClr val="tx1"/>
                </a:solidFill>
              </a:rPr>
              <a:t>若是非空串，则按串实际长度分配存储区，否则 </a:t>
            </a:r>
            <a:r>
              <a:rPr lang="en-US" altLang="zh-CN" sz="2800" dirty="0" err="1">
                <a:solidFill>
                  <a:schemeClr val="tx1"/>
                </a:solidFill>
              </a:rPr>
              <a:t>ch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为</a:t>
            </a:r>
            <a:r>
              <a:rPr lang="en-US" altLang="zh-CN" sz="2800" dirty="0">
                <a:solidFill>
                  <a:schemeClr val="tx1"/>
                </a:solidFill>
              </a:rPr>
              <a:t>NULL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int  length;   // </a:t>
            </a:r>
            <a:r>
              <a:rPr lang="zh-CN" altLang="en-US" sz="2800" dirty="0">
                <a:solidFill>
                  <a:schemeClr val="tx1"/>
                </a:solidFill>
              </a:rPr>
              <a:t>串长度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} </a:t>
            </a:r>
            <a:r>
              <a:rPr lang="en-US" altLang="zh-CN" sz="2800" dirty="0" err="1">
                <a:solidFill>
                  <a:schemeClr val="tx1"/>
                </a:solidFill>
              </a:rPr>
              <a:t>HString</a:t>
            </a:r>
            <a:r>
              <a:rPr lang="en-US" altLang="zh-CN" sz="2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881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4E95B-188C-4191-8768-C5F986EB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8473"/>
            <a:ext cx="10972800" cy="685805"/>
          </a:xfrm>
        </p:spPr>
        <p:txBody>
          <a:bodyPr/>
          <a:lstStyle/>
          <a:p>
            <a:r>
              <a:rPr lang="zh-CN" altLang="en-US" dirty="0"/>
              <a:t>堆分配存储串的插入操作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4.2.3 </a:t>
            </a:r>
            <a:r>
              <a:rPr lang="zh-CN" altLang="en-US" dirty="0"/>
              <a:t>串的堆分配存储表示</a:t>
            </a:r>
          </a:p>
          <a:p>
            <a:endParaRPr lang="zh-CN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CD9701D8-646E-4586-A852-632C6385C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41511"/>
              </p:ext>
            </p:extLst>
          </p:nvPr>
        </p:nvGraphicFramePr>
        <p:xfrm>
          <a:off x="128336" y="1367786"/>
          <a:ext cx="11935327" cy="5212080"/>
        </p:xfrm>
        <a:graphic>
          <a:graphicData uri="http://schemas.openxmlformats.org/drawingml/2006/table">
            <a:tbl>
              <a:tblPr firstRow="1" bandRow="1">
                <a:effectLst>
                  <a:outerShdw blurRad="149987" dist="250190" dir="8460000" algn="r" rotWithShape="0">
                    <a:prstClr val="black">
                      <a:alpha val="28000"/>
                    </a:prstClr>
                  </a:outerShdw>
                </a:effectLst>
                <a:tableStyleId>{2D5ABB26-0587-4C30-8999-92F81FD0307C}</a:tableStyleId>
              </a:tblPr>
              <a:tblGrid>
                <a:gridCol w="5950552">
                  <a:extLst>
                    <a:ext uri="{9D8B030D-6E8A-4147-A177-3AD203B41FA5}">
                      <a16:colId xmlns:a16="http://schemas.microsoft.com/office/drawing/2014/main" val="1657636574"/>
                    </a:ext>
                  </a:extLst>
                </a:gridCol>
                <a:gridCol w="5984775">
                  <a:extLst>
                    <a:ext uri="{9D8B030D-6E8A-4147-A177-3AD203B41FA5}">
                      <a16:colId xmlns:a16="http://schemas.microsoft.com/office/drawing/2014/main" val="1002882922"/>
                    </a:ext>
                  </a:extLst>
                </a:gridCol>
              </a:tblGrid>
              <a:tr h="479759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bool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StrInsert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(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HString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&amp; S, int pos,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HString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{ //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若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1≤pos≤StrLength(S)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＋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，在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的第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pos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个字符之前插入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，返回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TRUE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，否则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不变，返回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FALSE</a:t>
                      </a:r>
                      <a:b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　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char S1[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S.length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] ; // S1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暂存 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S.ch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if (pos &lt; 1 || pos &gt; S.length+1)</a:t>
                      </a:r>
                      <a:b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　　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return FALSE;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　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//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插入位置不合法</a:t>
                      </a:r>
                      <a:b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　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if (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T.length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b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{ // T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非空，为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重新分配空间并插入 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</a:t>
                      </a:r>
                      <a:b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  p=S.ch;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=0;</a:t>
                      </a:r>
                      <a:b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　      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while (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&lt;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S.length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b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　　        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S1[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++] = *(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p+i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 ;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　 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//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暂存串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</a:t>
                      </a:r>
                      <a:b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   S.ch = new char[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S.length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+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T.length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]; 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     //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为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重新分配串值存储空间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for (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=0, k=0;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&lt;pos-1;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++ )</a:t>
                      </a:r>
                      <a:b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　            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S.ch[ k++ ] = S1[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];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    //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保留插入位置之前的子串</a:t>
                      </a:r>
                      <a:b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　        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j = 0;</a:t>
                      </a:r>
                      <a:b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    while ( j&lt;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T.length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) </a:t>
                      </a:r>
                      <a:b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　　          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S.ch[k++] = T.ch[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j++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]; //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插入 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</a:t>
                      </a:r>
                      <a:b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     while (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&lt;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S.length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)</a:t>
                      </a:r>
                      <a:b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　　          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S.ch[k++] = S1[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++]; 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       //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复制插入位置之后的子串</a:t>
                      </a:r>
                      <a:b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    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S.length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+=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T.length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; //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置串 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</a:t>
                      </a: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的长度</a:t>
                      </a:r>
                      <a:b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</a:t>
                      </a: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} // if </a:t>
                      </a:r>
                      <a:b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return TRUE;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} // </a:t>
                      </a:r>
                      <a:r>
                        <a:rPr kumimoji="1" lang="en-US" altLang="zh-CN" sz="24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StrInsert</a:t>
                      </a:r>
                      <a:endParaRPr kumimoji="1" lang="en-US" altLang="zh-CN" sz="2400" b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18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3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991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串的模式匹配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(Pattern matching)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4.3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579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什么是模式匹配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682AC7-0789-4B8C-99B4-857EDD06C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latin typeface="+mn-lt"/>
                <a:ea typeface="+mj-ea"/>
              </a:rPr>
              <a:t>Index (S, T, pos)</a:t>
            </a:r>
          </a:p>
          <a:p>
            <a:pPr lvl="1" algn="just">
              <a:lnSpc>
                <a:spcPct val="130000"/>
              </a:lnSpc>
            </a:pPr>
            <a:r>
              <a:rPr kumimoji="1" lang="zh-CN" altLang="en-US" dirty="0">
                <a:latin typeface="+mn-lt"/>
                <a:ea typeface="+mj-ea"/>
              </a:rPr>
              <a:t>初始条件：</a:t>
            </a:r>
            <a:r>
              <a:rPr kumimoji="1" lang="en-US" altLang="zh-CN" dirty="0">
                <a:latin typeface="+mn-lt"/>
                <a:ea typeface="+mj-ea"/>
              </a:rPr>
              <a:t>S</a:t>
            </a:r>
            <a:r>
              <a:rPr kumimoji="1" lang="zh-CN" altLang="en-US" dirty="0">
                <a:latin typeface="+mn-lt"/>
                <a:ea typeface="+mj-ea"/>
              </a:rPr>
              <a:t>和</a:t>
            </a:r>
            <a:r>
              <a:rPr kumimoji="1" lang="en-US" altLang="zh-CN" dirty="0">
                <a:latin typeface="+mn-lt"/>
                <a:ea typeface="+mj-ea"/>
              </a:rPr>
              <a:t>T</a:t>
            </a:r>
            <a:r>
              <a:rPr kumimoji="1" lang="zh-CN" altLang="en-US" dirty="0">
                <a:latin typeface="+mn-lt"/>
                <a:ea typeface="+mj-ea"/>
              </a:rPr>
              <a:t>存在，</a:t>
            </a:r>
            <a:r>
              <a:rPr kumimoji="1" lang="en-US" altLang="zh-CN" dirty="0">
                <a:latin typeface="+mn-lt"/>
                <a:ea typeface="+mj-ea"/>
              </a:rPr>
              <a:t>T</a:t>
            </a:r>
            <a:r>
              <a:rPr kumimoji="1" lang="zh-CN" altLang="en-US" dirty="0">
                <a:latin typeface="+mn-lt"/>
                <a:ea typeface="+mj-ea"/>
              </a:rPr>
              <a:t>非空，</a:t>
            </a:r>
            <a:r>
              <a:rPr kumimoji="1" lang="en-US" altLang="zh-CN" dirty="0">
                <a:latin typeface="+mn-lt"/>
                <a:ea typeface="+mj-ea"/>
              </a:rPr>
              <a:t>1≤pos≤StrLength(S)</a:t>
            </a:r>
            <a:r>
              <a:rPr kumimoji="1" lang="zh-CN" altLang="en-US" dirty="0">
                <a:latin typeface="+mn-lt"/>
                <a:ea typeface="+mj-ea"/>
              </a:rPr>
              <a:t>。                    </a:t>
            </a:r>
          </a:p>
          <a:p>
            <a:pPr lvl="1">
              <a:lnSpc>
                <a:spcPct val="130000"/>
              </a:lnSpc>
            </a:pPr>
            <a:r>
              <a:rPr kumimoji="1" lang="zh-CN" altLang="en-US" dirty="0">
                <a:latin typeface="+mn-lt"/>
                <a:ea typeface="+mj-ea"/>
              </a:rPr>
              <a:t>操作结果：若 </a:t>
            </a:r>
            <a:r>
              <a:rPr kumimoji="1" lang="en-US" altLang="zh-CN" dirty="0">
                <a:latin typeface="+mn-lt"/>
                <a:ea typeface="+mj-ea"/>
              </a:rPr>
              <a:t>S </a:t>
            </a:r>
            <a:r>
              <a:rPr kumimoji="1" lang="zh-CN" altLang="en-US" dirty="0">
                <a:latin typeface="+mn-lt"/>
                <a:ea typeface="+mj-ea"/>
              </a:rPr>
              <a:t>中存在和 </a:t>
            </a:r>
            <a:r>
              <a:rPr kumimoji="1" lang="en-US" altLang="zh-CN" dirty="0">
                <a:latin typeface="+mn-lt"/>
                <a:ea typeface="+mj-ea"/>
              </a:rPr>
              <a:t>T </a:t>
            </a:r>
            <a:r>
              <a:rPr kumimoji="1" lang="zh-CN" altLang="en-US" dirty="0">
                <a:latin typeface="+mn-lt"/>
                <a:ea typeface="+mj-ea"/>
              </a:rPr>
              <a:t>相同的子串，返回它在 </a:t>
            </a:r>
            <a:r>
              <a:rPr kumimoji="1" lang="en-US" altLang="zh-CN" dirty="0">
                <a:latin typeface="+mn-lt"/>
                <a:ea typeface="+mj-ea"/>
              </a:rPr>
              <a:t>S </a:t>
            </a:r>
            <a:r>
              <a:rPr kumimoji="1" lang="zh-CN" altLang="en-US" dirty="0">
                <a:latin typeface="+mn-lt"/>
                <a:ea typeface="+mj-ea"/>
              </a:rPr>
              <a:t>中第 </a:t>
            </a:r>
            <a:r>
              <a:rPr kumimoji="1" lang="en-US" altLang="zh-CN" dirty="0">
                <a:latin typeface="+mn-lt"/>
                <a:ea typeface="+mj-ea"/>
              </a:rPr>
              <a:t>pos </a:t>
            </a:r>
            <a:r>
              <a:rPr kumimoji="1" lang="zh-CN" altLang="en-US" dirty="0">
                <a:latin typeface="+mn-lt"/>
                <a:ea typeface="+mj-ea"/>
              </a:rPr>
              <a:t>个字符之后第一次出</a:t>
            </a:r>
            <a:r>
              <a:rPr kumimoji="1" lang="zh-CN" altLang="zh-CN" dirty="0">
                <a:latin typeface="+mn-lt"/>
                <a:ea typeface="+mj-ea"/>
              </a:rPr>
              <a:t>现</a:t>
            </a:r>
            <a:r>
              <a:rPr kumimoji="1" lang="zh-CN" altLang="en-US" dirty="0">
                <a:latin typeface="+mn-lt"/>
                <a:ea typeface="+mj-ea"/>
              </a:rPr>
              <a:t>的位置</a:t>
            </a:r>
            <a:r>
              <a:rPr kumimoji="1" lang="en-US" altLang="zh-CN" dirty="0">
                <a:latin typeface="+mn-lt"/>
                <a:ea typeface="+mj-ea"/>
              </a:rPr>
              <a:t>; </a:t>
            </a:r>
            <a:r>
              <a:rPr kumimoji="1" lang="zh-CN" altLang="en-US" dirty="0">
                <a:latin typeface="+mn-lt"/>
                <a:ea typeface="+mj-ea"/>
              </a:rPr>
              <a:t>否则函数值为</a:t>
            </a:r>
            <a:r>
              <a:rPr kumimoji="1" lang="en-US" altLang="zh-CN" dirty="0">
                <a:latin typeface="+mn-lt"/>
                <a:ea typeface="+mj-ea"/>
              </a:rPr>
              <a:t>0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latin typeface="+mn-lt"/>
                <a:ea typeface="+mj-ea"/>
              </a:rPr>
              <a:t>S——</a:t>
            </a:r>
            <a:r>
              <a:rPr kumimoji="1" lang="zh-CN" altLang="en-US" dirty="0">
                <a:latin typeface="+mn-lt"/>
                <a:ea typeface="+mj-ea"/>
              </a:rPr>
              <a:t>主串</a:t>
            </a:r>
            <a:endParaRPr kumimoji="1" lang="en-US" altLang="zh-CN" dirty="0">
              <a:latin typeface="+mn-lt"/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latin typeface="+mn-lt"/>
                <a:ea typeface="+mj-ea"/>
              </a:rPr>
              <a:t>T——</a:t>
            </a:r>
            <a:r>
              <a:rPr kumimoji="1" lang="zh-CN" altLang="en-US" dirty="0">
                <a:latin typeface="+mn-lt"/>
                <a:ea typeface="+mj-ea"/>
              </a:rPr>
              <a:t>模式串</a:t>
            </a:r>
          </a:p>
          <a:p>
            <a:pPr lvl="1">
              <a:lnSpc>
                <a:spcPct val="130000"/>
              </a:lnSpc>
            </a:pPr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553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定长顺序表串的模式匹配算法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A9B2C2F-164D-4E6C-ADE1-04C11215C85E}"/>
              </a:ext>
            </a:extLst>
          </p:cNvPr>
          <p:cNvGrpSpPr/>
          <p:nvPr/>
        </p:nvGrpSpPr>
        <p:grpSpPr>
          <a:xfrm>
            <a:off x="1273730" y="1779603"/>
            <a:ext cx="7413069" cy="1306287"/>
            <a:chOff x="1273730" y="1779603"/>
            <a:chExt cx="7413069" cy="130628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AA272E7-8B2C-4B2B-BE4C-EB612439F23E}"/>
                </a:ext>
              </a:extLst>
            </p:cNvPr>
            <p:cNvCxnSpPr>
              <a:cxnSpLocks/>
            </p:cNvCxnSpPr>
            <p:nvPr/>
          </p:nvCxnSpPr>
          <p:spPr>
            <a:xfrm>
              <a:off x="2406538" y="2772076"/>
              <a:ext cx="3252582" cy="0"/>
            </a:xfrm>
            <a:prstGeom prst="line">
              <a:avLst/>
            </a:prstGeom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01">
              <a:extLst>
                <a:ext uri="{FF2B5EF4-FFF2-40B4-BE49-F238E27FC236}">
                  <a16:creationId xmlns:a16="http://schemas.microsoft.com/office/drawing/2014/main" id="{4CD554B2-FF3A-4441-B7D3-6576BA9E7F27}"/>
                </a:ext>
              </a:extLst>
            </p:cNvPr>
            <p:cNvSpPr/>
            <p:nvPr/>
          </p:nvSpPr>
          <p:spPr>
            <a:xfrm>
              <a:off x="1273730" y="1779603"/>
              <a:ext cx="1306287" cy="130628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79375" cap="rnd">
              <a:solidFill>
                <a:schemeClr val="bg1"/>
              </a:solidFill>
              <a:prstDash val="solid"/>
              <a:rou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US" altLang="zh-CN" sz="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16945A5-5E7A-4580-8537-072720DB0241}"/>
                </a:ext>
              </a:extLst>
            </p:cNvPr>
            <p:cNvSpPr txBox="1"/>
            <p:nvPr/>
          </p:nvSpPr>
          <p:spPr>
            <a:xfrm>
              <a:off x="2916900" y="2102542"/>
              <a:ext cx="57698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朴素匹配算法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2AC88F5-CC56-48F8-9867-7B709EB5259F}"/>
              </a:ext>
            </a:extLst>
          </p:cNvPr>
          <p:cNvGrpSpPr/>
          <p:nvPr/>
        </p:nvGrpSpPr>
        <p:grpSpPr>
          <a:xfrm>
            <a:off x="2916901" y="3365982"/>
            <a:ext cx="5255051" cy="1306287"/>
            <a:chOff x="1273730" y="3374363"/>
            <a:chExt cx="5255051" cy="1306287"/>
          </a:xfrm>
        </p:grpSpPr>
        <p:sp>
          <p:nvSpPr>
            <p:cNvPr id="12" name="02">
              <a:extLst>
                <a:ext uri="{FF2B5EF4-FFF2-40B4-BE49-F238E27FC236}">
                  <a16:creationId xmlns:a16="http://schemas.microsoft.com/office/drawing/2014/main" id="{CF78C7E1-C8DF-4F17-9B54-BEC8E59A199D}"/>
                </a:ext>
              </a:extLst>
            </p:cNvPr>
            <p:cNvSpPr/>
            <p:nvPr/>
          </p:nvSpPr>
          <p:spPr>
            <a:xfrm>
              <a:off x="1273730" y="3374363"/>
              <a:ext cx="1306287" cy="13062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9375" cap="rnd">
              <a:solidFill>
                <a:schemeClr val="bg1"/>
              </a:solidFill>
              <a:prstDash val="solid"/>
              <a:rou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8DD4029-C8A6-40AC-9DC0-4FFF7CFB85C0}"/>
                </a:ext>
              </a:extLst>
            </p:cNvPr>
            <p:cNvCxnSpPr>
              <a:cxnSpLocks/>
            </p:cNvCxnSpPr>
            <p:nvPr/>
          </p:nvCxnSpPr>
          <p:spPr>
            <a:xfrm>
              <a:off x="2580017" y="4406767"/>
              <a:ext cx="3948764" cy="0"/>
            </a:xfrm>
            <a:prstGeom prst="line">
              <a:avLst/>
            </a:prstGeom>
            <a:ln w="2857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1736C6-A0E8-490B-B10E-0CCDCE170EF9}"/>
                </a:ext>
              </a:extLst>
            </p:cNvPr>
            <p:cNvSpPr txBox="1"/>
            <p:nvPr/>
          </p:nvSpPr>
          <p:spPr>
            <a:xfrm>
              <a:off x="2916901" y="3703498"/>
              <a:ext cx="3611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dirty="0"/>
                <a:t>首尾匹配算法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68E1706-11B0-456D-93AE-F33CF0E3F710}"/>
              </a:ext>
            </a:extLst>
          </p:cNvPr>
          <p:cNvGrpSpPr/>
          <p:nvPr/>
        </p:nvGrpSpPr>
        <p:grpSpPr>
          <a:xfrm>
            <a:off x="4716601" y="5006135"/>
            <a:ext cx="4498519" cy="1306287"/>
            <a:chOff x="1273730" y="4888384"/>
            <a:chExt cx="4498519" cy="1306287"/>
          </a:xfrm>
        </p:grpSpPr>
        <p:sp>
          <p:nvSpPr>
            <p:cNvPr id="16" name="03">
              <a:extLst>
                <a:ext uri="{FF2B5EF4-FFF2-40B4-BE49-F238E27FC236}">
                  <a16:creationId xmlns:a16="http://schemas.microsoft.com/office/drawing/2014/main" id="{D7577876-CF38-4D0D-8E67-94E47DF49117}"/>
                </a:ext>
              </a:extLst>
            </p:cNvPr>
            <p:cNvSpPr/>
            <p:nvPr/>
          </p:nvSpPr>
          <p:spPr>
            <a:xfrm>
              <a:off x="1273730" y="4888384"/>
              <a:ext cx="1306287" cy="130628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79375" cap="rnd">
              <a:solidFill>
                <a:schemeClr val="bg1"/>
              </a:solidFill>
              <a:prstDash val="solid"/>
              <a:rou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409290E-BCAD-4E59-B14D-1D48F5A047F3}"/>
                </a:ext>
              </a:extLst>
            </p:cNvPr>
            <p:cNvCxnSpPr>
              <a:cxnSpLocks/>
            </p:cNvCxnSpPr>
            <p:nvPr/>
          </p:nvCxnSpPr>
          <p:spPr>
            <a:xfrm>
              <a:off x="2580017" y="5916329"/>
              <a:ext cx="3192232" cy="0"/>
            </a:xfrm>
            <a:prstGeom prst="line">
              <a:avLst/>
            </a:prstGeom>
            <a:ln w="28575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3AB3F33-6046-4B6A-95E7-373414530F42}"/>
                </a:ext>
              </a:extLst>
            </p:cNvPr>
            <p:cNvSpPr txBox="1"/>
            <p:nvPr/>
          </p:nvSpPr>
          <p:spPr>
            <a:xfrm>
              <a:off x="2916902" y="5176431"/>
              <a:ext cx="166662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dirty="0"/>
                <a:t>KMP</a:t>
              </a:r>
              <a:r>
                <a:rPr lang="zh-CN" altLang="en-US" dirty="0"/>
                <a:t>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9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朴素匹配算法（</a:t>
            </a:r>
            <a:r>
              <a:rPr lang="en-US" altLang="zh-CN" dirty="0"/>
              <a:t> BF</a:t>
            </a:r>
            <a:r>
              <a:rPr lang="zh-CN" altLang="en-US" dirty="0"/>
              <a:t>算法，</a:t>
            </a:r>
            <a:r>
              <a:rPr lang="en-US" altLang="zh-CN" dirty="0"/>
              <a:t>Brute Force</a:t>
            </a: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682AC7-0789-4B8C-99B4-857EDD0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685805"/>
          </a:xfrm>
        </p:spPr>
        <p:txBody>
          <a:bodyPr/>
          <a:lstStyle/>
          <a:p>
            <a:r>
              <a:rPr lang="zh-CN" altLang="en-US" dirty="0"/>
              <a:t>暴力匹配算法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E55BC90-5894-4403-85A3-3AA1340DF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378278"/>
              </p:ext>
            </p:extLst>
          </p:nvPr>
        </p:nvGraphicFramePr>
        <p:xfrm>
          <a:off x="995680" y="3153950"/>
          <a:ext cx="8473439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03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1938030900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3854818815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143554379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808507186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B80B933C-4932-4E4A-A135-76A095CD4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45947"/>
              </p:ext>
            </p:extLst>
          </p:nvPr>
        </p:nvGraphicFramePr>
        <p:xfrm>
          <a:off x="995679" y="4914894"/>
          <a:ext cx="2607212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03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651803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7D5B4F6-A750-465D-B245-026A9A1DFD00}"/>
              </a:ext>
            </a:extLst>
          </p:cNvPr>
          <p:cNvSpPr txBox="1"/>
          <p:nvPr/>
        </p:nvSpPr>
        <p:spPr>
          <a:xfrm>
            <a:off x="440788" y="3204465"/>
            <a:ext cx="554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22C5AE-5BDA-4DF1-9292-516287F9AB38}"/>
              </a:ext>
            </a:extLst>
          </p:cNvPr>
          <p:cNvSpPr txBox="1"/>
          <p:nvPr/>
        </p:nvSpPr>
        <p:spPr>
          <a:xfrm>
            <a:off x="440788" y="4965408"/>
            <a:ext cx="554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505A1B-9705-416B-9EFC-9D2035CB2EE2}"/>
              </a:ext>
            </a:extLst>
          </p:cNvPr>
          <p:cNvCxnSpPr>
            <a:cxnSpLocks/>
          </p:cNvCxnSpPr>
          <p:nvPr/>
        </p:nvCxnSpPr>
        <p:spPr>
          <a:xfrm>
            <a:off x="1320800" y="4167295"/>
            <a:ext cx="0" cy="747599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FED623A-2B73-4ED9-883E-FB3FC295E562}"/>
              </a:ext>
            </a:extLst>
          </p:cNvPr>
          <p:cNvCxnSpPr>
            <a:cxnSpLocks/>
          </p:cNvCxnSpPr>
          <p:nvPr/>
        </p:nvCxnSpPr>
        <p:spPr>
          <a:xfrm>
            <a:off x="1320800" y="2406351"/>
            <a:ext cx="0" cy="747599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B8E6D71-6AEF-4AE7-9389-79DD203DB8A3}"/>
              </a:ext>
            </a:extLst>
          </p:cNvPr>
          <p:cNvCxnSpPr>
            <a:cxnSpLocks/>
          </p:cNvCxnSpPr>
          <p:nvPr/>
        </p:nvCxnSpPr>
        <p:spPr>
          <a:xfrm>
            <a:off x="1987541" y="4167295"/>
            <a:ext cx="0" cy="747599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D13653B-54DC-483E-86D4-720119D5C9EE}"/>
              </a:ext>
            </a:extLst>
          </p:cNvPr>
          <p:cNvCxnSpPr>
            <a:cxnSpLocks/>
          </p:cNvCxnSpPr>
          <p:nvPr/>
        </p:nvCxnSpPr>
        <p:spPr>
          <a:xfrm>
            <a:off x="1987541" y="2406351"/>
            <a:ext cx="0" cy="747599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C8862F0-0007-4CA3-8725-36A94E938542}"/>
              </a:ext>
            </a:extLst>
          </p:cNvPr>
          <p:cNvSpPr txBox="1"/>
          <p:nvPr/>
        </p:nvSpPr>
        <p:spPr>
          <a:xfrm>
            <a:off x="924560" y="2445531"/>
            <a:ext cx="396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i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C97DE84-C997-4973-B7CE-06CE25404518}"/>
              </a:ext>
            </a:extLst>
          </p:cNvPr>
          <p:cNvSpPr txBox="1"/>
          <p:nvPr/>
        </p:nvSpPr>
        <p:spPr>
          <a:xfrm>
            <a:off x="924560" y="4252622"/>
            <a:ext cx="396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j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23AFB5A-59C1-4FED-BCDB-B63C9F4FB187}"/>
              </a:ext>
            </a:extLst>
          </p:cNvPr>
          <p:cNvSpPr txBox="1"/>
          <p:nvPr/>
        </p:nvSpPr>
        <p:spPr>
          <a:xfrm>
            <a:off x="4269631" y="4673020"/>
            <a:ext cx="731276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每次发生不匹配时，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i,j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指针均需回溯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回到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=i-j+2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注意：设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位置存放串长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254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05248 -4.0740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05248 2.96296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48 -4.07407E-6 L 0.10417 -4.07407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48 2.96296E-6 L 0.10417 2.96296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05143 -0.0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5" grpId="0"/>
      <p:bldP spid="38" grpId="0"/>
      <p:bldP spid="4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朴素匹配算法（</a:t>
            </a:r>
            <a:r>
              <a:rPr lang="en-US" altLang="zh-CN" dirty="0"/>
              <a:t> BF</a:t>
            </a:r>
            <a:r>
              <a:rPr lang="zh-CN" altLang="en-US" dirty="0"/>
              <a:t>算法，</a:t>
            </a:r>
            <a:r>
              <a:rPr lang="en-US" altLang="zh-CN" dirty="0"/>
              <a:t>Brute Force Algorithm</a:t>
            </a: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682AC7-0789-4B8C-99B4-857EDD0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685805"/>
          </a:xfrm>
        </p:spPr>
        <p:txBody>
          <a:bodyPr/>
          <a:lstStyle/>
          <a:p>
            <a:r>
              <a:rPr lang="zh-CN" altLang="en-US" dirty="0"/>
              <a:t>暴力匹配算法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E55BC90-5894-4403-85A3-3AA1340DF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53826"/>
              </p:ext>
            </p:extLst>
          </p:nvPr>
        </p:nvGraphicFramePr>
        <p:xfrm>
          <a:off x="995679" y="2743195"/>
          <a:ext cx="5100316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2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938030900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385481881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355437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808507186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B80B933C-4932-4E4A-A135-76A095CD4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79854"/>
              </p:ext>
            </p:extLst>
          </p:nvPr>
        </p:nvGraphicFramePr>
        <p:xfrm>
          <a:off x="995678" y="3629054"/>
          <a:ext cx="1564644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1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391161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391161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391161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C26864B1-3BFD-403B-9383-2B5D08DAA823}"/>
              </a:ext>
            </a:extLst>
          </p:cNvPr>
          <p:cNvSpPr txBox="1"/>
          <p:nvPr/>
        </p:nvSpPr>
        <p:spPr>
          <a:xfrm>
            <a:off x="1121507" y="2222214"/>
            <a:ext cx="778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=1</a:t>
            </a:r>
            <a:endParaRPr lang="zh-CN" altLang="en-US" dirty="0"/>
          </a:p>
        </p:txBody>
      </p:sp>
      <p:graphicFrame>
        <p:nvGraphicFramePr>
          <p:cNvPr id="17" name="表格 2">
            <a:extLst>
              <a:ext uri="{FF2B5EF4-FFF2-40B4-BE49-F238E27FC236}">
                <a16:creationId xmlns:a16="http://schemas.microsoft.com/office/drawing/2014/main" id="{9276BD8E-EB93-485F-ADBB-243351455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40212"/>
              </p:ext>
            </p:extLst>
          </p:nvPr>
        </p:nvGraphicFramePr>
        <p:xfrm>
          <a:off x="995678" y="5035894"/>
          <a:ext cx="5100316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2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938030900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385481881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355437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808507186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3050ADE7-378A-4278-B6C8-743F0EB7E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9968"/>
              </p:ext>
            </p:extLst>
          </p:nvPr>
        </p:nvGraphicFramePr>
        <p:xfrm>
          <a:off x="1419270" y="5912194"/>
          <a:ext cx="1557608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02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389402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389402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389402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A3E9ADF8-24D5-4812-B440-C1794E7C37E1}"/>
              </a:ext>
            </a:extLst>
          </p:cNvPr>
          <p:cNvSpPr txBox="1"/>
          <p:nvPr/>
        </p:nvSpPr>
        <p:spPr>
          <a:xfrm>
            <a:off x="1121504" y="4514913"/>
            <a:ext cx="778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=2</a:t>
            </a:r>
            <a:endParaRPr lang="zh-CN" altLang="en-US" dirty="0"/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5F917B81-3CC1-4A3A-ACD9-D71D1FDDD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96333"/>
              </p:ext>
            </p:extLst>
          </p:nvPr>
        </p:nvGraphicFramePr>
        <p:xfrm>
          <a:off x="6725918" y="2801329"/>
          <a:ext cx="5100316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2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938030900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385481881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355437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808507186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B7FEBD34-4A3A-4D53-893B-32BF5D3E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46035"/>
              </p:ext>
            </p:extLst>
          </p:nvPr>
        </p:nvGraphicFramePr>
        <p:xfrm>
          <a:off x="7515270" y="3685863"/>
          <a:ext cx="1557608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02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389402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389402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389402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EECC1252-A1D5-4100-A9FE-E21EB6412E85}"/>
              </a:ext>
            </a:extLst>
          </p:cNvPr>
          <p:cNvSpPr txBox="1"/>
          <p:nvPr/>
        </p:nvSpPr>
        <p:spPr>
          <a:xfrm>
            <a:off x="6851744" y="2280348"/>
            <a:ext cx="778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=3</a:t>
            </a:r>
            <a:endParaRPr lang="zh-CN" altLang="en-US" dirty="0"/>
          </a:p>
        </p:txBody>
      </p: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988D0757-B80F-4581-9D6C-EA2B1A7B9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18271"/>
              </p:ext>
            </p:extLst>
          </p:nvPr>
        </p:nvGraphicFramePr>
        <p:xfrm>
          <a:off x="6725918" y="5003538"/>
          <a:ext cx="5100316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2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938030900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385481881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355437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808507186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27" name="表格 2">
            <a:extLst>
              <a:ext uri="{FF2B5EF4-FFF2-40B4-BE49-F238E27FC236}">
                <a16:creationId xmlns:a16="http://schemas.microsoft.com/office/drawing/2014/main" id="{4B621DF8-1118-4458-9D66-829D76420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38205"/>
              </p:ext>
            </p:extLst>
          </p:nvPr>
        </p:nvGraphicFramePr>
        <p:xfrm>
          <a:off x="7901350" y="5890296"/>
          <a:ext cx="1557608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02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389402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389402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389402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2BEAD446-648C-429F-A324-810BD92AF14F}"/>
              </a:ext>
            </a:extLst>
          </p:cNvPr>
          <p:cNvSpPr txBox="1"/>
          <p:nvPr/>
        </p:nvSpPr>
        <p:spPr>
          <a:xfrm>
            <a:off x="6851744" y="4482557"/>
            <a:ext cx="778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6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串类型定义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(String)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4.1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</a:t>
            </a:r>
            <a:r>
              <a:rPr lang="zh-CN" altLang="en-US" dirty="0"/>
              <a:t>算法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682AC7-0789-4B8C-99B4-857EDD0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0347"/>
            <a:ext cx="10972800" cy="4870454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88000" tIns="180000" rIns="91440" bIns="45720" rtlCol="0" anchor="t" anchorCtr="0">
            <a:noAutofit/>
          </a:bodyPr>
          <a:lstStyle/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int Index(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SString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S,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SString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T, int pos)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{//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返回子串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在主串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中第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pos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个字符之后的位置。若不存在，则函数值为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； 其中，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非空，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1≤pos≤StrLength(S)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0" defTabSz="914400"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= pos;   j = 1;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while (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&lt;= S[0] &amp;&amp; j &lt;= T[0]) {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if (S[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] == T[j]) { ++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;  ++j; }//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继续比较后继字符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else {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= i-j+2;   j = 1; } //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指针后退重新开始匹配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}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if (j &gt; T[0])  return 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-T[0];  //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不用加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是因为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已经自增了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1 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else return 0;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} // Index</a:t>
            </a:r>
          </a:p>
          <a:p>
            <a:pPr marL="0" defTabSz="914400">
              <a:spcBef>
                <a:spcPts val="0"/>
              </a:spcBef>
              <a:buNone/>
            </a:pPr>
            <a:endParaRPr kumimoji="1" lang="zh-CN" altLang="en-US" sz="2400" dirty="0">
              <a:solidFill>
                <a:schemeClr val="tx1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76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</a:t>
            </a:r>
            <a:r>
              <a:rPr lang="zh-CN" altLang="en-US" dirty="0"/>
              <a:t>算法的时间复杂度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682AC7-0789-4B8C-99B4-857EDD0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0347"/>
            <a:ext cx="10972800" cy="45958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lt"/>
                <a:ea typeface="+mj-ea"/>
              </a:rPr>
              <a:t>极端情况</a:t>
            </a:r>
            <a:endParaRPr lang="en-US" altLang="zh-CN" dirty="0">
              <a:latin typeface="+mn-lt"/>
              <a:ea typeface="+mj-ea"/>
            </a:endParaRPr>
          </a:p>
          <a:p>
            <a:pPr lvl="1"/>
            <a:r>
              <a:rPr lang="zh-CN" altLang="en-US" dirty="0">
                <a:latin typeface="+mn-lt"/>
                <a:ea typeface="+mj-ea"/>
              </a:rPr>
              <a:t>比如主串 “</a:t>
            </a:r>
            <a:r>
              <a:rPr lang="en-US" altLang="zh-CN" dirty="0" err="1">
                <a:latin typeface="+mn-lt"/>
                <a:ea typeface="+mj-ea"/>
              </a:rPr>
              <a:t>aaaaa</a:t>
            </a:r>
            <a:r>
              <a:rPr lang="en-US" altLang="zh-CN" dirty="0">
                <a:latin typeface="+mn-lt"/>
                <a:ea typeface="+mj-ea"/>
              </a:rPr>
              <a:t>…</a:t>
            </a:r>
            <a:r>
              <a:rPr lang="en-US" altLang="zh-CN" dirty="0" err="1">
                <a:latin typeface="+mn-lt"/>
                <a:ea typeface="+mj-ea"/>
              </a:rPr>
              <a:t>aaaaaa</a:t>
            </a:r>
            <a:r>
              <a:rPr lang="en-US" altLang="zh-CN" dirty="0">
                <a:latin typeface="+mn-lt"/>
                <a:ea typeface="+mj-ea"/>
              </a:rPr>
              <a:t>”</a:t>
            </a:r>
            <a:r>
              <a:rPr lang="zh-CN" altLang="en-US" dirty="0">
                <a:latin typeface="+mn-lt"/>
                <a:ea typeface="+mj-ea"/>
              </a:rPr>
              <a:t>，模式串“</a:t>
            </a:r>
            <a:r>
              <a:rPr lang="en-US" altLang="zh-CN" dirty="0" err="1">
                <a:latin typeface="+mn-lt"/>
                <a:ea typeface="+mj-ea"/>
              </a:rPr>
              <a:t>aaaaab</a:t>
            </a:r>
            <a:r>
              <a:rPr lang="en-US" altLang="zh-CN" dirty="0">
                <a:latin typeface="+mn-lt"/>
                <a:ea typeface="+mj-ea"/>
              </a:rPr>
              <a:t>”</a:t>
            </a:r>
          </a:p>
          <a:p>
            <a:pPr lvl="2"/>
            <a:r>
              <a:rPr lang="zh-CN" altLang="en-US" dirty="0">
                <a:latin typeface="+mn-lt"/>
                <a:ea typeface="+mj-ea"/>
              </a:rPr>
              <a:t>每次都比对</a:t>
            </a:r>
            <a:r>
              <a:rPr lang="en-US" altLang="zh-CN" dirty="0">
                <a:latin typeface="+mn-lt"/>
                <a:ea typeface="+mj-ea"/>
              </a:rPr>
              <a:t>m</a:t>
            </a:r>
            <a:r>
              <a:rPr lang="zh-CN" altLang="en-US" dirty="0">
                <a:latin typeface="+mn-lt"/>
                <a:ea typeface="+mj-ea"/>
              </a:rPr>
              <a:t>个字符，要比对</a:t>
            </a:r>
            <a:r>
              <a:rPr lang="en-US" altLang="zh-CN" dirty="0">
                <a:latin typeface="+mn-lt"/>
                <a:ea typeface="+mj-ea"/>
              </a:rPr>
              <a:t>n-m+1</a:t>
            </a:r>
            <a:r>
              <a:rPr lang="zh-CN" altLang="en-US" dirty="0">
                <a:latin typeface="+mn-lt"/>
                <a:ea typeface="+mj-ea"/>
              </a:rPr>
              <a:t>次</a:t>
            </a:r>
            <a:endParaRPr lang="en-US" altLang="zh-CN" dirty="0">
              <a:latin typeface="+mn-lt"/>
              <a:ea typeface="+mj-ea"/>
            </a:endParaRPr>
          </a:p>
          <a:p>
            <a:pPr lvl="2"/>
            <a:r>
              <a:rPr lang="zh-CN" altLang="en-US" dirty="0">
                <a:latin typeface="+mn-lt"/>
                <a:ea typeface="+mj-ea"/>
              </a:rPr>
              <a:t>算法的最坏情况时间复杂度是 </a:t>
            </a:r>
            <a:r>
              <a:rPr lang="en-US" altLang="zh-CN" dirty="0">
                <a:latin typeface="+mn-lt"/>
                <a:ea typeface="+mj-ea"/>
              </a:rPr>
              <a:t>O(n*m)</a:t>
            </a:r>
          </a:p>
          <a:p>
            <a:r>
              <a:rPr lang="zh-CN" altLang="en-US" dirty="0">
                <a:latin typeface="+mn-lt"/>
                <a:ea typeface="+mj-ea"/>
              </a:rPr>
              <a:t>一般情况</a:t>
            </a:r>
            <a:endParaRPr lang="en-US" altLang="zh-CN" dirty="0">
              <a:latin typeface="+mn-lt"/>
              <a:ea typeface="+mj-ea"/>
            </a:endParaRPr>
          </a:p>
          <a:p>
            <a:pPr lvl="1"/>
            <a:r>
              <a:rPr lang="zh-CN" altLang="en-US" dirty="0">
                <a:latin typeface="+mn-lt"/>
                <a:ea typeface="+mj-ea"/>
              </a:rPr>
              <a:t>每次模式串与主串匹配时，遇到不能匹配的字符，就可停止匹配</a:t>
            </a:r>
            <a:endParaRPr lang="en-US" altLang="zh-CN" dirty="0">
              <a:latin typeface="+mn-lt"/>
              <a:ea typeface="+mj-ea"/>
            </a:endParaRPr>
          </a:p>
          <a:p>
            <a:pPr lvl="1"/>
            <a:r>
              <a:rPr lang="zh-CN" altLang="en-US" dirty="0">
                <a:latin typeface="+mn-lt"/>
                <a:ea typeface="+mj-ea"/>
              </a:rPr>
              <a:t>每次不需要把</a:t>
            </a:r>
            <a:r>
              <a:rPr lang="en-US" altLang="zh-CN" dirty="0">
                <a:latin typeface="+mn-lt"/>
                <a:ea typeface="+mj-ea"/>
              </a:rPr>
              <a:t>m</a:t>
            </a:r>
            <a:r>
              <a:rPr lang="zh-CN" altLang="en-US" dirty="0">
                <a:latin typeface="+mn-lt"/>
                <a:ea typeface="+mj-ea"/>
              </a:rPr>
              <a:t>个字符都比对一下</a:t>
            </a:r>
            <a:endParaRPr lang="en-US" altLang="zh-CN" dirty="0">
              <a:latin typeface="+mn-lt"/>
              <a:ea typeface="+mj-ea"/>
            </a:endParaRPr>
          </a:p>
          <a:p>
            <a:r>
              <a:rPr lang="en-US" altLang="zh-CN" dirty="0"/>
              <a:t>BF</a:t>
            </a:r>
            <a:r>
              <a:rPr lang="zh-CN" altLang="en-US" dirty="0"/>
              <a:t>在实际的开发中非常常用</a:t>
            </a:r>
            <a:endParaRPr lang="en-US" altLang="zh-CN" dirty="0"/>
          </a:p>
          <a:p>
            <a:pPr lvl="1"/>
            <a:r>
              <a:rPr lang="zh-CN" altLang="en-US" dirty="0"/>
              <a:t>思想简单，代码简单，不容易出错</a:t>
            </a:r>
            <a:endParaRPr lang="en-US" altLang="zh-CN" dirty="0"/>
          </a:p>
          <a:p>
            <a:pPr lvl="1"/>
            <a:r>
              <a:rPr lang="zh-CN" altLang="en-US" dirty="0"/>
              <a:t>符合工程开发</a:t>
            </a:r>
            <a:r>
              <a:rPr lang="en-US" altLang="zh-CN" dirty="0"/>
              <a:t>KISS</a:t>
            </a:r>
            <a:r>
              <a:rPr lang="zh-CN" altLang="en-US" dirty="0"/>
              <a:t>（</a:t>
            </a:r>
            <a:r>
              <a:rPr lang="en-US" altLang="zh-CN" dirty="0"/>
              <a:t>Keep it Simple and Stupid</a:t>
            </a:r>
            <a:r>
              <a:rPr lang="zh-CN" altLang="en-US" dirty="0"/>
              <a:t>）设计原则</a:t>
            </a:r>
            <a:endParaRPr lang="en-US" altLang="zh-CN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42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首尾匹配算法</a:t>
            </a:r>
            <a:r>
              <a:rPr lang="en-US" altLang="zh-CN" dirty="0"/>
              <a:t>(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First and last matching Algorithm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682AC7-0789-4B8C-99B4-857EDD0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724400" cy="481075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-apple-system"/>
              </a:rPr>
              <a:t>基本思想</a:t>
            </a:r>
            <a:endParaRPr lang="en-US" altLang="zh-CN" dirty="0">
              <a:latin typeface="-apple-system"/>
            </a:endParaRPr>
          </a:p>
          <a:p>
            <a:pPr lvl="1"/>
            <a:r>
              <a:rPr lang="zh-CN" altLang="en-US" dirty="0"/>
              <a:t>在主串中找与模式串的第一个字符相同的字符，作为比较的起始位置</a:t>
            </a:r>
            <a:endParaRPr lang="en-US" altLang="zh-CN" dirty="0"/>
          </a:p>
          <a:p>
            <a:pPr lvl="1"/>
            <a:r>
              <a:rPr lang="zh-CN" altLang="en-US" dirty="0"/>
              <a:t>比较串的尾字符是否相同</a:t>
            </a:r>
            <a:endParaRPr lang="en-US" altLang="zh-CN" dirty="0"/>
          </a:p>
          <a:p>
            <a:pPr lvl="2"/>
            <a:r>
              <a:rPr lang="zh-CN" altLang="en-US" dirty="0"/>
              <a:t>若相同再比较其他字符</a:t>
            </a:r>
            <a:endParaRPr lang="en-US" altLang="zh-CN" dirty="0"/>
          </a:p>
          <a:p>
            <a:pPr lvl="2"/>
            <a:r>
              <a:rPr lang="zh-CN" altLang="en-US" dirty="0"/>
              <a:t>若不同则主串指针加</a:t>
            </a:r>
            <a:r>
              <a:rPr lang="en-US" altLang="zh-CN" dirty="0"/>
              <a:t>1</a:t>
            </a:r>
            <a:r>
              <a:rPr lang="zh-CN" altLang="en-US" dirty="0"/>
              <a:t>，重新开始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089B3CCB-30D4-43E5-B6C4-62F79CA71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14207"/>
              </p:ext>
            </p:extLst>
          </p:nvPr>
        </p:nvGraphicFramePr>
        <p:xfrm>
          <a:off x="6614159" y="2121184"/>
          <a:ext cx="5100316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2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938030900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385481881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355437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808507186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7B17BBB1-F479-4320-8933-C071E7208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729605"/>
              </p:ext>
            </p:extLst>
          </p:nvPr>
        </p:nvGraphicFramePr>
        <p:xfrm>
          <a:off x="6614158" y="3007043"/>
          <a:ext cx="1564644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1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391161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391161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391161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0DB378B-C851-4B8D-A423-76B74625F32B}"/>
              </a:ext>
            </a:extLst>
          </p:cNvPr>
          <p:cNvSpPr txBox="1"/>
          <p:nvPr/>
        </p:nvSpPr>
        <p:spPr>
          <a:xfrm>
            <a:off x="6739987" y="1600203"/>
            <a:ext cx="778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=1</a:t>
            </a:r>
            <a:endParaRPr lang="zh-CN" altLang="en-US" dirty="0"/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E7E713DA-DC42-4466-922D-FF1E3CD97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06679"/>
              </p:ext>
            </p:extLst>
          </p:nvPr>
        </p:nvGraphicFramePr>
        <p:xfrm>
          <a:off x="6614158" y="4917375"/>
          <a:ext cx="5100316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2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938030900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3854818815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143554379"/>
                    </a:ext>
                  </a:extLst>
                </a:gridCol>
                <a:gridCol w="392332">
                  <a:extLst>
                    <a:ext uri="{9D8B030D-6E8A-4147-A177-3AD203B41FA5}">
                      <a16:colId xmlns:a16="http://schemas.microsoft.com/office/drawing/2014/main" val="808507186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3928EFBD-EC9C-4A54-8F66-8E7AA0300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49634"/>
              </p:ext>
            </p:extLst>
          </p:nvPr>
        </p:nvGraphicFramePr>
        <p:xfrm>
          <a:off x="7809107" y="5784788"/>
          <a:ext cx="1557608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02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389402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389402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389402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8E5F141-343A-4AF7-8F2B-828BDB67B6A9}"/>
              </a:ext>
            </a:extLst>
          </p:cNvPr>
          <p:cNvSpPr txBox="1"/>
          <p:nvPr/>
        </p:nvSpPr>
        <p:spPr>
          <a:xfrm>
            <a:off x="6739984" y="4396394"/>
            <a:ext cx="778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83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</a:t>
            </a:r>
            <a:r>
              <a:rPr lang="zh-CN" altLang="en-US" dirty="0"/>
              <a:t>算法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CDC61551-68A2-4F14-8BB1-C9C66A46E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988492"/>
              </p:ext>
            </p:extLst>
          </p:nvPr>
        </p:nvGraphicFramePr>
        <p:xfrm>
          <a:off x="314960" y="1530346"/>
          <a:ext cx="11738544" cy="5033014"/>
        </p:xfrm>
        <a:graphic>
          <a:graphicData uri="http://schemas.openxmlformats.org/drawingml/2006/table">
            <a:tbl>
              <a:tblPr firstRow="1" bandRow="1">
                <a:effectLst>
                  <a:outerShdw blurRad="149987" dist="250190" dir="8460000" algn="r" rotWithShape="0">
                    <a:prstClr val="black">
                      <a:alpha val="28000"/>
                    </a:prstClr>
                  </a:outerShdw>
                </a:effectLst>
                <a:tableStyleId>{2D5ABB26-0587-4C30-8999-92F81FD0307C}</a:tableStyleId>
              </a:tblPr>
              <a:tblGrid>
                <a:gridCol w="5811520">
                  <a:extLst>
                    <a:ext uri="{9D8B030D-6E8A-4147-A177-3AD203B41FA5}">
                      <a16:colId xmlns:a16="http://schemas.microsoft.com/office/drawing/2014/main" val="1657636574"/>
                    </a:ext>
                  </a:extLst>
                </a:gridCol>
                <a:gridCol w="5927024">
                  <a:extLst>
                    <a:ext uri="{9D8B030D-6E8A-4147-A177-3AD203B41FA5}">
                      <a16:colId xmlns:a16="http://schemas.microsoft.com/office/drawing/2014/main" val="1002882922"/>
                    </a:ext>
                  </a:extLst>
                </a:gridCol>
              </a:tblGrid>
              <a:tr h="5033014">
                <a:tc>
                  <a:txBody>
                    <a:bodyPr/>
                    <a:lstStyle/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Index_FL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SString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S,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SString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T, int pos) {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sLength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= S[0]; 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tLength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= T[0];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= pos; 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patStartChar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= T[1];  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patEndChar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= T[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tLength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  while (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&lt;=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sLength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tLength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+ 1) {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    if (S[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] !=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patStartChar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) ++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;  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    //</a:t>
                      </a:r>
                      <a:r>
                        <a:rPr kumimoji="1"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查找匹配起始点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else  if (S[i+tLength-1] !=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patEndChar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) ++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  // </a:t>
                      </a:r>
                      <a:r>
                        <a:rPr kumimoji="1"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模式串的“尾字符”不匹配</a:t>
                      </a:r>
                      <a:endParaRPr kumimoji="1"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Times New Roman" panose="02020603050405020304" pitchFamily="18" charset="0"/>
                        <a:hlinkClick r:id="" action="ppaction://noaction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else {k = 1;  j = 2;  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while ( j &lt; </a:t>
                      </a: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tLength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&amp;&amp; S[</a:t>
                      </a: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i+k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] == T[j])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{ ++k;   ++j; } </a:t>
                      </a:r>
                      <a:endParaRPr kumimoji="1" lang="en-US" altLang="zh-C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hlinkClick r:id="" action="ppaction://noaction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if ( j == </a:t>
                      </a: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tLength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)  return </a:t>
                      </a: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else  ++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;   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            // </a:t>
                      </a:r>
                      <a:r>
                        <a:rPr kumimoji="1"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重新开始下一次的匹配检测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}</a:t>
                      </a: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  }</a:t>
                      </a:r>
                      <a:endParaRPr kumimoji="1" lang="en-US" altLang="zh-CN" sz="24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Times New Roman" panose="02020603050405020304" pitchFamily="18" charset="0"/>
                        <a:hlinkClick r:id="" action="ppaction://noaction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  return 0;</a:t>
                      </a:r>
                      <a:endParaRPr kumimoji="1" lang="en-US" altLang="zh-CN" sz="24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Times New Roman" panose="02020603050405020304" pitchFamily="18" charset="0"/>
                        <a:hlinkClick r:id="" action="ppaction://noaction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 }</a:t>
                      </a:r>
                    </a:p>
                  </a:txBody>
                  <a:tcPr marL="18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3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295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KMP</a:t>
            </a:r>
            <a:r>
              <a:rPr lang="zh-CN" altLang="en-US" dirty="0"/>
              <a:t>（</a:t>
            </a:r>
            <a:r>
              <a:rPr kumimoji="1" lang="en-US" altLang="zh-CN" sz="3600" b="1" dirty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dirty="0" err="1"/>
              <a:t>D.E.</a:t>
            </a:r>
            <a:r>
              <a:rPr lang="en-US" altLang="zh-CN" dirty="0" err="1">
                <a:solidFill>
                  <a:srgbClr val="FF0000"/>
                </a:solidFill>
              </a:rPr>
              <a:t>K</a:t>
            </a:r>
            <a:r>
              <a:rPr lang="en-US" altLang="zh-CN" dirty="0" err="1"/>
              <a:t>nuth</a:t>
            </a:r>
            <a:r>
              <a:rPr lang="en-US" altLang="zh-CN" dirty="0"/>
              <a:t>, </a:t>
            </a:r>
            <a:r>
              <a:rPr lang="en-US" altLang="zh-CN" dirty="0" err="1"/>
              <a:t>J.H.</a:t>
            </a:r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en-US" altLang="zh-CN" dirty="0" err="1"/>
              <a:t>orris</a:t>
            </a:r>
            <a:r>
              <a:rPr lang="en-US" altLang="zh-CN" dirty="0"/>
              <a:t>, </a:t>
            </a:r>
            <a:r>
              <a:rPr lang="en-US" altLang="zh-CN" dirty="0" err="1"/>
              <a:t>V.R.</a:t>
            </a:r>
            <a:r>
              <a:rPr lang="en-US" altLang="zh-CN" dirty="0" err="1">
                <a:solidFill>
                  <a:srgbClr val="FF0000"/>
                </a:solidFill>
              </a:rPr>
              <a:t>P</a:t>
            </a:r>
            <a:r>
              <a:rPr lang="en-US" altLang="zh-CN" dirty="0" err="1"/>
              <a:t>ratt</a:t>
            </a:r>
            <a:r>
              <a:rPr lang="en-US" altLang="zh-CN" dirty="0"/>
              <a:t> </a:t>
            </a:r>
            <a:r>
              <a:rPr lang="zh-CN" altLang="en-US" dirty="0"/>
              <a:t>）算法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682AC7-0789-4B8C-99B4-857EDD0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3282892" cy="4884487"/>
          </a:xfrm>
        </p:spPr>
        <p:txBody>
          <a:bodyPr>
            <a:normAutofit/>
          </a:bodyPr>
          <a:lstStyle/>
          <a:p>
            <a:r>
              <a:rPr lang="en-US" altLang="zh-CN" dirty="0"/>
              <a:t>BF</a:t>
            </a:r>
            <a:r>
              <a:rPr kumimoji="1" lang="zh-CN" altLang="en-US" dirty="0">
                <a:latin typeface="Times New Roman" pitchFamily="18" charset="0"/>
              </a:rPr>
              <a:t>算法的不足</a:t>
            </a:r>
            <a:endParaRPr kumimoji="1" lang="en-US" altLang="zh-CN" dirty="0">
              <a:latin typeface="Times New Roman" pitchFamily="18" charset="0"/>
            </a:endParaRPr>
          </a:p>
          <a:p>
            <a:pPr lvl="1"/>
            <a:r>
              <a:rPr kumimoji="1" lang="zh-CN" altLang="en-US" dirty="0">
                <a:latin typeface="Times New Roman" pitchFamily="18" charset="0"/>
              </a:rPr>
              <a:t>主串每一轮匹配比较后，只前进一个字符位置，匹配速度较慢</a:t>
            </a:r>
            <a:endParaRPr kumimoji="1" lang="en-US" altLang="zh-CN" dirty="0">
              <a:latin typeface="Times New Roman" pitchFamily="18" charset="0"/>
            </a:endParaRPr>
          </a:p>
          <a:p>
            <a:pPr lvl="1"/>
            <a:r>
              <a:rPr kumimoji="1" lang="zh-CN" altLang="en-US" dirty="0">
                <a:latin typeface="Times New Roman" pitchFamily="18" charset="0"/>
              </a:rPr>
              <a:t>每一轮匹配过程中出现字符不匹配时，主串</a:t>
            </a:r>
            <a:r>
              <a:rPr kumimoji="1" lang="en-US" altLang="zh-CN" dirty="0" err="1">
                <a:latin typeface="Times New Roman" pitchFamily="18" charset="0"/>
              </a:rPr>
              <a:t>i</a:t>
            </a:r>
            <a:r>
              <a:rPr kumimoji="1" lang="zh-CN" altLang="en-US" dirty="0">
                <a:latin typeface="Times New Roman" pitchFamily="18" charset="0"/>
              </a:rPr>
              <a:t>指针产生回溯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sp>
        <p:nvSpPr>
          <p:cNvPr id="45" name="Text Box 2">
            <a:extLst>
              <a:ext uri="{FF2B5EF4-FFF2-40B4-BE49-F238E27FC236}">
                <a16:creationId xmlns:a16="http://schemas.microsoft.com/office/drawing/2014/main" id="{046229D5-5EF3-4780-AFDB-FD05B2813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995" y="1417638"/>
            <a:ext cx="4824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+mj-ea"/>
                <a:ea typeface="+mj-ea"/>
              </a:rPr>
              <a:t>a b </a:t>
            </a:r>
            <a:r>
              <a:rPr lang="en-US" altLang="zh-CN" sz="2400" dirty="0">
                <a:solidFill>
                  <a:srgbClr val="FF9900"/>
                </a:solidFill>
                <a:latin typeface="+mj-ea"/>
                <a:ea typeface="+mj-ea"/>
              </a:rPr>
              <a:t>a</a:t>
            </a:r>
            <a:r>
              <a:rPr lang="en-US" altLang="zh-CN" sz="2400" dirty="0">
                <a:latin typeface="+mj-ea"/>
                <a:ea typeface="+mj-ea"/>
              </a:rPr>
              <a:t> b c a b c a c b a b</a:t>
            </a:r>
          </a:p>
        </p:txBody>
      </p:sp>
      <p:sp>
        <p:nvSpPr>
          <p:cNvPr id="46" name="Text Box 3">
            <a:extLst>
              <a:ext uri="{FF2B5EF4-FFF2-40B4-BE49-F238E27FC236}">
                <a16:creationId xmlns:a16="http://schemas.microsoft.com/office/drawing/2014/main" id="{CB635AA5-6793-4CBA-8DA7-A3E4077FD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995" y="2312353"/>
            <a:ext cx="4175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+mj-ea"/>
                <a:ea typeface="+mj-ea"/>
              </a:rPr>
              <a:t>a </a:t>
            </a:r>
            <a:r>
              <a:rPr lang="en-US" altLang="zh-CN" sz="2400" dirty="0">
                <a:solidFill>
                  <a:srgbClr val="FF9900"/>
                </a:solidFill>
                <a:latin typeface="+mj-ea"/>
                <a:ea typeface="+mj-ea"/>
              </a:rPr>
              <a:t>b</a:t>
            </a:r>
            <a:r>
              <a:rPr lang="en-US" altLang="zh-CN" sz="2400" dirty="0">
                <a:latin typeface="+mj-ea"/>
                <a:ea typeface="+mj-ea"/>
              </a:rPr>
              <a:t> a b c a b c a c b a b</a:t>
            </a:r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141518AE-85DE-48D7-A4A7-79A32484E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995" y="3257551"/>
            <a:ext cx="4271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+mj-ea"/>
                <a:ea typeface="+mj-ea"/>
              </a:rPr>
              <a:t>a b a b c a </a:t>
            </a:r>
            <a:r>
              <a:rPr lang="en-US" altLang="zh-CN" sz="2400" dirty="0">
                <a:solidFill>
                  <a:srgbClr val="FF9900"/>
                </a:solidFill>
                <a:latin typeface="+mj-ea"/>
                <a:ea typeface="+mj-ea"/>
              </a:rPr>
              <a:t>b</a:t>
            </a:r>
            <a:r>
              <a:rPr lang="en-US" altLang="zh-CN" sz="2400" dirty="0">
                <a:latin typeface="+mj-ea"/>
                <a:ea typeface="+mj-ea"/>
              </a:rPr>
              <a:t> c a c b a b</a:t>
            </a:r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D350B303-3B8C-4EB9-A5AD-ADB45E011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995" y="1851026"/>
            <a:ext cx="2663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+mj-ea"/>
                <a:ea typeface="+mj-ea"/>
              </a:rPr>
              <a:t>a b </a:t>
            </a:r>
            <a:r>
              <a:rPr lang="en-US" altLang="zh-CN" sz="2400" dirty="0">
                <a:solidFill>
                  <a:srgbClr val="FF9900"/>
                </a:solidFill>
                <a:latin typeface="+mj-ea"/>
                <a:ea typeface="+mj-ea"/>
              </a:rPr>
              <a:t>c</a:t>
            </a:r>
            <a:r>
              <a:rPr lang="en-US" altLang="zh-CN" sz="2400" dirty="0">
                <a:latin typeface="+mj-ea"/>
                <a:ea typeface="+mj-ea"/>
              </a:rPr>
              <a:t> a c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28785D6C-0BB3-43D0-B29D-ECCBF9026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7833" y="3619501"/>
            <a:ext cx="2663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+mj-ea"/>
                <a:ea typeface="+mj-ea"/>
              </a:rPr>
              <a:t>a b c a </a:t>
            </a:r>
            <a:r>
              <a:rPr lang="en-US" altLang="zh-CN" sz="2400" dirty="0">
                <a:solidFill>
                  <a:srgbClr val="FF9900"/>
                </a:solidFill>
                <a:latin typeface="+mj-ea"/>
                <a:ea typeface="+mj-ea"/>
              </a:rPr>
              <a:t>c</a:t>
            </a: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563554AF-202D-471D-9A0F-0C89643F4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783" y="2744153"/>
            <a:ext cx="2663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FF9900"/>
                </a:solidFill>
                <a:latin typeface="+mj-ea"/>
                <a:ea typeface="+mj-ea"/>
              </a:rPr>
              <a:t>a</a:t>
            </a:r>
            <a:r>
              <a:rPr lang="en-US" altLang="zh-CN" sz="2400" dirty="0">
                <a:latin typeface="+mj-ea"/>
                <a:ea typeface="+mj-ea"/>
              </a:rPr>
              <a:t> b c a c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97A6FE00-89DD-4ACE-897A-2A175F19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070" y="1492251"/>
            <a:ext cx="237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+mj-ea"/>
                <a:ea typeface="+mj-ea"/>
              </a:rPr>
              <a:t>第一次匹配</a:t>
            </a: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9D0BBD18-F0BD-429F-9E40-5C5B3E4E0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070" y="2367916"/>
            <a:ext cx="237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+mj-ea"/>
                <a:ea typeface="+mj-ea"/>
              </a:rPr>
              <a:t>第二次匹配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21273E73-EA96-4C15-9493-52C2176DB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070" y="3302953"/>
            <a:ext cx="237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+mj-ea"/>
                <a:ea typeface="+mj-ea"/>
              </a:rPr>
              <a:t>第三次匹配</a:t>
            </a:r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99D091FC-EEB1-42F6-8726-7450C0DF5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995" y="4143376"/>
            <a:ext cx="4824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+mj-ea"/>
                <a:ea typeface="+mj-ea"/>
              </a:rPr>
              <a:t>a b a </a:t>
            </a:r>
            <a:r>
              <a:rPr lang="en-US" altLang="zh-CN" sz="2400" dirty="0">
                <a:solidFill>
                  <a:srgbClr val="FF9900"/>
                </a:solidFill>
                <a:latin typeface="+mj-ea"/>
                <a:ea typeface="+mj-ea"/>
              </a:rPr>
              <a:t>b</a:t>
            </a:r>
            <a:r>
              <a:rPr lang="en-US" altLang="zh-CN" sz="2400" dirty="0">
                <a:latin typeface="+mj-ea"/>
                <a:ea typeface="+mj-ea"/>
              </a:rPr>
              <a:t> c a b c a c b a b</a:t>
            </a:r>
          </a:p>
        </p:txBody>
      </p:sp>
      <p:sp>
        <p:nvSpPr>
          <p:cNvPr id="55" name="Text Box 12">
            <a:extLst>
              <a:ext uri="{FF2B5EF4-FFF2-40B4-BE49-F238E27FC236}">
                <a16:creationId xmlns:a16="http://schemas.microsoft.com/office/drawing/2014/main" id="{0C1C5BA6-4ADB-49DA-8525-A70A65D9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1045" y="4576763"/>
            <a:ext cx="2663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FF9900"/>
                </a:solidFill>
                <a:latin typeface="+mj-ea"/>
                <a:ea typeface="+mj-ea"/>
              </a:rPr>
              <a:t>a</a:t>
            </a:r>
            <a:r>
              <a:rPr lang="en-US" altLang="zh-CN" sz="2400" dirty="0">
                <a:latin typeface="+mj-ea"/>
                <a:ea typeface="+mj-ea"/>
              </a:rPr>
              <a:t> b c a c</a:t>
            </a:r>
          </a:p>
        </p:txBody>
      </p:sp>
      <p:sp>
        <p:nvSpPr>
          <p:cNvPr id="56" name="Text Box 13">
            <a:extLst>
              <a:ext uri="{FF2B5EF4-FFF2-40B4-BE49-F238E27FC236}">
                <a16:creationId xmlns:a16="http://schemas.microsoft.com/office/drawing/2014/main" id="{9A5F1CCD-AADA-4838-9A73-DEF9D3A6D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070" y="4158616"/>
            <a:ext cx="237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+mj-ea"/>
                <a:ea typeface="+mj-ea"/>
              </a:rPr>
              <a:t>第四次匹配</a:t>
            </a:r>
          </a:p>
        </p:txBody>
      </p:sp>
      <p:sp>
        <p:nvSpPr>
          <p:cNvPr id="57" name="Text Box 14">
            <a:extLst>
              <a:ext uri="{FF2B5EF4-FFF2-40B4-BE49-F238E27FC236}">
                <a16:creationId xmlns:a16="http://schemas.microsoft.com/office/drawing/2014/main" id="{3E82AF19-83D3-4D78-B363-D5A945DA9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995" y="4995834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+mj-ea"/>
                <a:ea typeface="+mj-ea"/>
              </a:rPr>
              <a:t>a b a b </a:t>
            </a:r>
            <a:r>
              <a:rPr lang="en-US" altLang="zh-CN" sz="2400" dirty="0">
                <a:solidFill>
                  <a:srgbClr val="FF9900"/>
                </a:solidFill>
                <a:latin typeface="+mj-ea"/>
                <a:ea typeface="+mj-ea"/>
              </a:rPr>
              <a:t>c</a:t>
            </a:r>
            <a:r>
              <a:rPr lang="en-US" altLang="zh-CN" sz="2400" dirty="0">
                <a:latin typeface="+mj-ea"/>
                <a:ea typeface="+mj-ea"/>
              </a:rPr>
              <a:t> a b c a c b a b</a:t>
            </a:r>
          </a:p>
        </p:txBody>
      </p:sp>
      <p:sp>
        <p:nvSpPr>
          <p:cNvPr id="58" name="Text Box 15">
            <a:extLst>
              <a:ext uri="{FF2B5EF4-FFF2-40B4-BE49-F238E27FC236}">
                <a16:creationId xmlns:a16="http://schemas.microsoft.com/office/drawing/2014/main" id="{44CC57AA-0BFD-4B8A-B01D-158D57925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6958" y="5411919"/>
            <a:ext cx="2663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FF9900"/>
                </a:solidFill>
                <a:latin typeface="+mj-ea"/>
                <a:ea typeface="+mj-ea"/>
              </a:rPr>
              <a:t>a</a:t>
            </a:r>
            <a:r>
              <a:rPr lang="en-US" altLang="zh-CN" sz="2400" dirty="0">
                <a:latin typeface="+mj-ea"/>
                <a:ea typeface="+mj-ea"/>
              </a:rPr>
              <a:t> b c a c</a:t>
            </a:r>
          </a:p>
        </p:txBody>
      </p:sp>
      <p:sp>
        <p:nvSpPr>
          <p:cNvPr id="59" name="Text Box 16">
            <a:extLst>
              <a:ext uri="{FF2B5EF4-FFF2-40B4-BE49-F238E27FC236}">
                <a16:creationId xmlns:a16="http://schemas.microsoft.com/office/drawing/2014/main" id="{DF7B8DB0-D536-452D-96C4-2340CAA11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070" y="4990436"/>
            <a:ext cx="237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+mj-ea"/>
                <a:ea typeface="+mj-ea"/>
              </a:rPr>
              <a:t>第五次匹配</a:t>
            </a:r>
          </a:p>
        </p:txBody>
      </p:sp>
      <p:sp>
        <p:nvSpPr>
          <p:cNvPr id="60" name="Text Box 17">
            <a:extLst>
              <a:ext uri="{FF2B5EF4-FFF2-40B4-BE49-F238E27FC236}">
                <a16:creationId xmlns:a16="http://schemas.microsoft.com/office/drawing/2014/main" id="{B0B606BB-DB2C-4357-80EC-F0A0CDD41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995" y="5942013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+mj-ea"/>
                <a:ea typeface="+mj-ea"/>
              </a:rPr>
              <a:t>a b a b c a b c a c b a b</a:t>
            </a:r>
          </a:p>
        </p:txBody>
      </p:sp>
      <p:sp>
        <p:nvSpPr>
          <p:cNvPr id="61" name="Text Box 18">
            <a:extLst>
              <a:ext uri="{FF2B5EF4-FFF2-40B4-BE49-F238E27FC236}">
                <a16:creationId xmlns:a16="http://schemas.microsoft.com/office/drawing/2014/main" id="{4E611D60-D182-4C1D-8A93-65F35E37B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295" y="6316028"/>
            <a:ext cx="2663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+mj-ea"/>
                <a:ea typeface="+mj-ea"/>
              </a:rPr>
              <a:t>a b c a c</a:t>
            </a:r>
          </a:p>
        </p:txBody>
      </p:sp>
      <p:sp>
        <p:nvSpPr>
          <p:cNvPr id="62" name="Text Box 19">
            <a:extLst>
              <a:ext uri="{FF2B5EF4-FFF2-40B4-BE49-F238E27FC236}">
                <a16:creationId xmlns:a16="http://schemas.microsoft.com/office/drawing/2014/main" id="{048405E0-121E-4CF3-B15F-8B655A8F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070" y="5882641"/>
            <a:ext cx="237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+mj-ea"/>
                <a:ea typeface="+mj-ea"/>
              </a:rPr>
              <a:t>第六次匹配</a:t>
            </a:r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4FB49E45-FD92-4021-B214-3D179D6D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295" y="5955666"/>
            <a:ext cx="1581785" cy="790574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79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字符串匹配过程分析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5F24C8F-4C56-416C-A875-64139BC2F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390" y="2394222"/>
            <a:ext cx="5419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+mj-ea"/>
              </a:rPr>
              <a:t>a b a b a </a:t>
            </a:r>
            <a:r>
              <a:rPr lang="en-US" altLang="zh-CN" sz="2800" dirty="0">
                <a:solidFill>
                  <a:srgbClr val="FF9900"/>
                </a:solidFill>
                <a:latin typeface="+mj-ea"/>
              </a:rPr>
              <a:t>e</a:t>
            </a:r>
            <a:r>
              <a:rPr lang="en-US" altLang="zh-CN" sz="2800" dirty="0">
                <a:latin typeface="+mj-ea"/>
              </a:rPr>
              <a:t> a b a c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7C942A7-5153-4974-8C05-0940E4E62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390" y="2847594"/>
            <a:ext cx="266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+mj-ea"/>
              </a:rPr>
              <a:t>a b a b a </a:t>
            </a:r>
            <a:r>
              <a:rPr lang="en-US" altLang="zh-CN" sz="2800" dirty="0">
                <a:solidFill>
                  <a:srgbClr val="FF9900"/>
                </a:solidFill>
                <a:latin typeface="+mj-ea"/>
              </a:rPr>
              <a:t>c</a:t>
            </a:r>
            <a:r>
              <a:rPr lang="en-US" altLang="zh-CN" sz="2800" dirty="0">
                <a:latin typeface="+mj-ea"/>
              </a:rPr>
              <a:t> d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E35BFC0E-BFE5-4A48-8089-A14F2EE06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465" y="2468835"/>
            <a:ext cx="237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第一次匹配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4B02BEAB-E805-4143-9347-21BF55A75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953" y="3880121"/>
            <a:ext cx="5134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+mj-ea"/>
              </a:rPr>
              <a:t>a b a b a </a:t>
            </a:r>
            <a:r>
              <a:rPr lang="en-US" altLang="zh-CN" sz="2800" dirty="0">
                <a:solidFill>
                  <a:srgbClr val="FF9900"/>
                </a:solidFill>
                <a:latin typeface="+mj-ea"/>
              </a:rPr>
              <a:t>e</a:t>
            </a:r>
            <a:r>
              <a:rPr lang="en-US" altLang="zh-CN" sz="2800" dirty="0">
                <a:latin typeface="+mj-ea"/>
              </a:rPr>
              <a:t> a b a c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5D1A1A2D-E7C1-47A8-8B53-3C87176F8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4348206"/>
            <a:ext cx="266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+mj-ea"/>
              </a:rPr>
              <a:t>a b a </a:t>
            </a:r>
            <a:r>
              <a:rPr lang="en-US" altLang="zh-CN" sz="2800" dirty="0">
                <a:solidFill>
                  <a:srgbClr val="FF9900"/>
                </a:solidFill>
                <a:latin typeface="+mj-ea"/>
              </a:rPr>
              <a:t>b</a:t>
            </a:r>
            <a:r>
              <a:rPr lang="en-US" altLang="zh-CN" sz="2800" dirty="0">
                <a:latin typeface="+mj-ea"/>
              </a:rPr>
              <a:t> a c d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1FD64AE7-92ED-4A8F-866D-B6F1AB9F4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028" y="3954734"/>
            <a:ext cx="237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第二次匹配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387D8282-D55A-4E80-B9A8-DFFD14A4F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953" y="5244734"/>
            <a:ext cx="5134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+mj-ea"/>
              </a:rPr>
              <a:t>a b a b a </a:t>
            </a:r>
            <a:r>
              <a:rPr lang="en-US" altLang="zh-CN" sz="2800" dirty="0">
                <a:solidFill>
                  <a:srgbClr val="FF9900"/>
                </a:solidFill>
                <a:latin typeface="+mj-ea"/>
              </a:rPr>
              <a:t>e</a:t>
            </a:r>
            <a:r>
              <a:rPr lang="en-US" altLang="zh-CN" sz="2800" dirty="0">
                <a:latin typeface="+mj-ea"/>
              </a:rPr>
              <a:t> a b a c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13D58018-17BB-45BA-815A-47D3DD77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510" y="5690800"/>
            <a:ext cx="266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+mj-ea"/>
              </a:rPr>
              <a:t>a </a:t>
            </a:r>
            <a:r>
              <a:rPr lang="en-US" altLang="zh-CN" sz="2800" dirty="0">
                <a:solidFill>
                  <a:srgbClr val="FF9900"/>
                </a:solidFill>
                <a:latin typeface="+mj-ea"/>
              </a:rPr>
              <a:t>b</a:t>
            </a:r>
            <a:r>
              <a:rPr lang="en-US" altLang="zh-CN" sz="2800" dirty="0">
                <a:latin typeface="+mj-ea"/>
              </a:rPr>
              <a:t> a b a c d</a:t>
            </a: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CAD66EF4-0EE1-4859-AB36-A353BF64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028" y="5319347"/>
            <a:ext cx="237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第三次匹配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B912671-0AB2-4D9D-AC1E-647A7F701B7C}"/>
              </a:ext>
            </a:extLst>
          </p:cNvPr>
          <p:cNvSpPr/>
          <p:nvPr/>
        </p:nvSpPr>
        <p:spPr>
          <a:xfrm>
            <a:off x="4263391" y="2269566"/>
            <a:ext cx="1775036" cy="12356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C01CEAD-3861-44BA-BD2C-A889B3849DE0}"/>
              </a:ext>
            </a:extLst>
          </p:cNvPr>
          <p:cNvSpPr txBox="1"/>
          <p:nvPr/>
        </p:nvSpPr>
        <p:spPr>
          <a:xfrm>
            <a:off x="4583551" y="1700035"/>
            <a:ext cx="1134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好前缀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8EC2B3D-F2A6-45B2-995A-76C3A401ED08}"/>
              </a:ext>
            </a:extLst>
          </p:cNvPr>
          <p:cNvSpPr/>
          <p:nvPr/>
        </p:nvSpPr>
        <p:spPr>
          <a:xfrm>
            <a:off x="4263390" y="3025137"/>
            <a:ext cx="1019810" cy="263061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E39FB06-7EB9-4D68-A0B9-C3EADF2FE00B}"/>
              </a:ext>
            </a:extLst>
          </p:cNvPr>
          <p:cNvSpPr/>
          <p:nvPr/>
        </p:nvSpPr>
        <p:spPr>
          <a:xfrm>
            <a:off x="4972050" y="3024060"/>
            <a:ext cx="1019810" cy="26306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16D562A-AAC4-4DB7-AC52-0D9FA0A9CA24}"/>
              </a:ext>
            </a:extLst>
          </p:cNvPr>
          <p:cNvSpPr/>
          <p:nvPr/>
        </p:nvSpPr>
        <p:spPr>
          <a:xfrm>
            <a:off x="4978401" y="2468834"/>
            <a:ext cx="1013460" cy="957915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CDC521F-49BC-4B19-895C-7DE87430D5BC}"/>
              </a:ext>
            </a:extLst>
          </p:cNvPr>
          <p:cNvSpPr/>
          <p:nvPr/>
        </p:nvSpPr>
        <p:spPr>
          <a:xfrm>
            <a:off x="4929505" y="3974898"/>
            <a:ext cx="990918" cy="8745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7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7" grpId="0"/>
      <p:bldP spid="18" grpId="0"/>
      <p:bldP spid="19" grpId="0"/>
      <p:bldP spid="24" grpId="0"/>
      <p:bldP spid="25" grpId="0"/>
      <p:bldP spid="26" grpId="0"/>
      <p:bldP spid="59" grpId="0" animBg="1"/>
      <p:bldP spid="61" grpId="0"/>
      <p:bldP spid="62" grpId="0" animBg="1"/>
      <p:bldP spid="63" grpId="0" animBg="1"/>
      <p:bldP spid="64" grpId="0" animBg="1"/>
      <p:bldP spid="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字符串匹配示例</a:t>
            </a:r>
            <a:r>
              <a:rPr lang="en-US" altLang="zh-CN" dirty="0"/>
              <a:t>——KMP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76B593B-C493-467A-99C9-AFCE9F382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661" y="1675867"/>
            <a:ext cx="66174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spc="1000" dirty="0">
                <a:solidFill>
                  <a:schemeClr val="bg2">
                    <a:lumMod val="50000"/>
                  </a:schemeClr>
                </a:solidFill>
                <a:ea typeface="+mj-ea"/>
              </a:rPr>
              <a:t>a b </a:t>
            </a:r>
            <a:r>
              <a:rPr lang="en-US" altLang="zh-CN" sz="2800" dirty="0">
                <a:solidFill>
                  <a:srgbClr val="FF9900"/>
                </a:solidFill>
                <a:latin typeface="+mj-ea"/>
              </a:rPr>
              <a:t>a</a:t>
            </a:r>
            <a:r>
              <a:rPr lang="en-US" altLang="zh-CN" sz="2800" spc="1000" dirty="0">
                <a:ea typeface="+mj-ea"/>
              </a:rPr>
              <a:t> b c a b c a c b a b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70E5879B-B52F-4090-B296-AB3398091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660" y="3544394"/>
            <a:ext cx="7099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spcBef>
                <a:spcPct val="50000"/>
              </a:spcBef>
              <a:defRPr sz="2800" spc="1000">
                <a:solidFill>
                  <a:srgbClr val="FF9900"/>
                </a:solidFill>
                <a:ea typeface="+mj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a b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 b c a </a:t>
            </a:r>
            <a:r>
              <a:rPr lang="en-US" altLang="zh-CN" dirty="0">
                <a:latin typeface="+mj-ea"/>
                <a:ea typeface="+mn-ea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 c a c b a b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4054968C-BAD7-4AB8-96B7-4D91BE3D5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661" y="2415642"/>
            <a:ext cx="266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spcBef>
                <a:spcPct val="50000"/>
              </a:spcBef>
              <a:defRPr sz="2800" spc="1000">
                <a:solidFill>
                  <a:srgbClr val="FF9900"/>
                </a:solidFill>
                <a:ea typeface="+mj-ea"/>
              </a:defRPr>
            </a:lvl1pPr>
          </a:lstStyle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 b </a:t>
            </a:r>
            <a:r>
              <a:rPr lang="en-US" altLang="zh-CN" dirty="0">
                <a:latin typeface="+mj-ea"/>
                <a:ea typeface="+mn-ea"/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 a c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32132825-82DA-4932-9145-60470C49E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234" y="4064444"/>
            <a:ext cx="266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spcBef>
                <a:spcPct val="50000"/>
              </a:spcBef>
              <a:defRPr sz="2800" spc="1000">
                <a:solidFill>
                  <a:srgbClr val="FF9900"/>
                </a:solidFill>
                <a:ea typeface="+mj-ea"/>
              </a:defRPr>
            </a:lvl1pPr>
          </a:lstStyle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 b c a </a:t>
            </a:r>
            <a:r>
              <a:rPr lang="en-US" altLang="zh-CN" dirty="0">
                <a:latin typeface="+mj-ea"/>
                <a:ea typeface="+mn-ea"/>
              </a:rPr>
              <a:t>c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1C40D50-4993-4BDB-8EBB-74D6CAE2A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173" y="3542076"/>
            <a:ext cx="2376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ea typeface="+mj-ea"/>
              </a:rPr>
              <a:t>第二次匹配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9D8E9C9-5365-4531-89E8-6C30F9FD8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174" y="1891767"/>
            <a:ext cx="2376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ea typeface="+mj-ea"/>
              </a:rPr>
              <a:t>第一次匹配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2580939-4DA1-44B2-B414-956858872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35140"/>
            <a:ext cx="2482342" cy="1075966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ea typeface="+mj-ea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45DFB793-4AE1-4673-BA20-C148E3C02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660" y="5124356"/>
            <a:ext cx="7099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spcBef>
                <a:spcPct val="50000"/>
              </a:spcBef>
              <a:defRPr sz="2800" spc="1000">
                <a:solidFill>
                  <a:srgbClr val="FF9900"/>
                </a:solidFill>
                <a:ea typeface="+mj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a b a b c a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n-ea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 c a c b a b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931CDE46-605B-4D45-945A-D49EF7F18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54" y="5644406"/>
            <a:ext cx="266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spcBef>
                <a:spcPct val="50000"/>
              </a:spcBef>
              <a:defRPr sz="2800" spc="1000">
                <a:solidFill>
                  <a:srgbClr val="FF9900"/>
                </a:solidFill>
                <a:ea typeface="+mj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a b c a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n-ea"/>
              </a:rPr>
              <a:t>c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1F197111-41AB-4314-8D9A-397AD15D4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173" y="5249769"/>
            <a:ext cx="2376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ea typeface="+mj-ea"/>
              </a:rPr>
              <a:t>第</a:t>
            </a:r>
            <a:r>
              <a:rPr lang="zh-CN" altLang="en-US" sz="2800" dirty="0"/>
              <a:t>三</a:t>
            </a:r>
            <a:r>
              <a:rPr lang="zh-CN" altLang="en-US" sz="2800" dirty="0">
                <a:ea typeface="+mj-ea"/>
              </a:rPr>
              <a:t>次匹配</a:t>
            </a:r>
          </a:p>
        </p:txBody>
      </p:sp>
    </p:spTree>
    <p:extLst>
      <p:ext uri="{BB962C8B-B14F-4D97-AF65-F5344CB8AC3E}">
        <p14:creationId xmlns:p14="http://schemas.microsoft.com/office/powerpoint/2010/main" val="419188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4" grpId="0"/>
      <p:bldP spid="15" grpId="0"/>
      <p:bldP spid="18" grpId="0" animBg="1"/>
      <p:bldP spid="19" grpId="0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682AC7-0789-4B8C-99B4-857EDD0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8635"/>
            <a:ext cx="10972800" cy="1178354"/>
          </a:xfrm>
        </p:spPr>
        <p:txBody>
          <a:bodyPr/>
          <a:lstStyle/>
          <a:p>
            <a:r>
              <a:rPr lang="zh-CN" altLang="en-US" dirty="0"/>
              <a:t>利用部分匹配结果（好前缀）提高效率</a:t>
            </a:r>
            <a:endParaRPr lang="en-US" altLang="zh-CN" dirty="0"/>
          </a:p>
          <a:p>
            <a:pPr lvl="1"/>
            <a:r>
              <a:rPr lang="zh-CN" altLang="en-US" dirty="0"/>
              <a:t>主串指针</a:t>
            </a:r>
            <a:r>
              <a:rPr lang="en-US" altLang="zh-CN" dirty="0"/>
              <a:t>——</a:t>
            </a:r>
            <a:r>
              <a:rPr lang="en-US" altLang="zh-CN" dirty="0" err="1"/>
              <a:t>i</a:t>
            </a:r>
            <a:r>
              <a:rPr lang="zh-CN" altLang="en-US" dirty="0"/>
              <a:t>指针不回溯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1BABB38-C50F-4209-9D00-0B12F57E8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96" y="3632823"/>
            <a:ext cx="55658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spc="600" dirty="0">
                <a:solidFill>
                  <a:srgbClr val="FF0000"/>
                </a:solidFill>
                <a:latin typeface="+mj-ea"/>
              </a:rPr>
              <a:t>a b a b a </a:t>
            </a:r>
            <a:r>
              <a:rPr lang="en-US" altLang="zh-CN" sz="3200" spc="600" dirty="0">
                <a:latin typeface="+mj-ea"/>
              </a:rPr>
              <a:t>e a b a c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BA5D7AF-F661-452C-802F-C7561403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95" y="4514033"/>
            <a:ext cx="42933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spc="600" dirty="0">
                <a:solidFill>
                  <a:srgbClr val="FF0000"/>
                </a:solidFill>
                <a:latin typeface="+mj-ea"/>
              </a:rPr>
              <a:t>a b a b a </a:t>
            </a:r>
            <a:r>
              <a:rPr lang="en-US" altLang="zh-CN" sz="3200" spc="600" dirty="0">
                <a:latin typeface="+mj-ea"/>
              </a:rPr>
              <a:t>c d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DB605BF3-BDD5-4149-B2EA-021E0B57817E}"/>
              </a:ext>
            </a:extLst>
          </p:cNvPr>
          <p:cNvSpPr/>
          <p:nvPr/>
        </p:nvSpPr>
        <p:spPr>
          <a:xfrm>
            <a:off x="682595" y="4661309"/>
            <a:ext cx="1483070" cy="437499"/>
          </a:xfrm>
          <a:prstGeom prst="wedgeRoundRectCallout">
            <a:avLst>
              <a:gd name="adj1" fmla="val -8701"/>
              <a:gd name="adj2" fmla="val 126684"/>
              <a:gd name="adj3" fmla="val 16667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C3D308-0A33-42F2-B1BC-BA7B66BB13D9}"/>
              </a:ext>
            </a:extLst>
          </p:cNvPr>
          <p:cNvSpPr txBox="1"/>
          <p:nvPr/>
        </p:nvSpPr>
        <p:spPr>
          <a:xfrm>
            <a:off x="345440" y="5426006"/>
            <a:ext cx="32003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好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前缀中</a:t>
            </a:r>
            <a:r>
              <a:rPr lang="zh-CN" altLang="en-US" sz="24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最长可匹配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前缀子串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，长度为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F342D91-7584-4C1B-995E-640938BCAB43}"/>
              </a:ext>
            </a:extLst>
          </p:cNvPr>
          <p:cNvSpPr/>
          <p:nvPr/>
        </p:nvSpPr>
        <p:spPr>
          <a:xfrm>
            <a:off x="1826800" y="3768016"/>
            <a:ext cx="1483070" cy="437499"/>
          </a:xfrm>
          <a:prstGeom prst="wedgeRoundRectCallout">
            <a:avLst>
              <a:gd name="adj1" fmla="val -15552"/>
              <a:gd name="adj2" fmla="val -131090"/>
              <a:gd name="adj3" fmla="val 16667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689A59-6A17-4255-B1AA-EFA8DD3F0E57}"/>
              </a:ext>
            </a:extLst>
          </p:cNvPr>
          <p:cNvSpPr txBox="1"/>
          <p:nvPr/>
        </p:nvSpPr>
        <p:spPr>
          <a:xfrm>
            <a:off x="682595" y="2663341"/>
            <a:ext cx="29742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好前缀</a:t>
            </a: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中</a:t>
            </a:r>
            <a:r>
              <a:rPr lang="zh-CN" altLang="en-US" sz="2400" dirty="0">
                <a:solidFill>
                  <a:srgbClr val="CC00CC"/>
                </a:solidFill>
                <a:latin typeface="+mj-ea"/>
                <a:ea typeface="+mj-ea"/>
              </a:rPr>
              <a:t>最长可匹配</a:t>
            </a:r>
            <a:r>
              <a:rPr lang="zh-CN" altLang="en-US" sz="2400" dirty="0">
                <a:latin typeface="+mj-ea"/>
                <a:ea typeface="+mj-ea"/>
              </a:rPr>
              <a:t>后缀</a:t>
            </a:r>
            <a:r>
              <a:rPr lang="zh-CN" altLang="en-US" sz="2400">
                <a:latin typeface="+mj-ea"/>
                <a:ea typeface="+mj-ea"/>
              </a:rPr>
              <a:t>子串</a:t>
            </a:r>
            <a:endParaRPr lang="zh-CN" altLang="en-US" sz="1400" dirty="0">
              <a:latin typeface="+mj-ea"/>
              <a:ea typeface="+mj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7C5BF5C-37AB-4C44-BC5C-903E808D2B55}"/>
              </a:ext>
            </a:extLst>
          </p:cNvPr>
          <p:cNvGrpSpPr/>
          <p:nvPr/>
        </p:nvGrpSpPr>
        <p:grpSpPr>
          <a:xfrm>
            <a:off x="3623696" y="3047544"/>
            <a:ext cx="444893" cy="828369"/>
            <a:chOff x="4578736" y="2991791"/>
            <a:chExt cx="444893" cy="828369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C42C6E3-587A-4CB9-8A29-1F4B272FB243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20" y="3241559"/>
              <a:ext cx="0" cy="57860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2BE787D-0BD5-4E8E-A06A-965DBFF868CC}"/>
                </a:ext>
              </a:extLst>
            </p:cNvPr>
            <p:cNvSpPr txBox="1"/>
            <p:nvPr/>
          </p:nvSpPr>
          <p:spPr>
            <a:xfrm>
              <a:off x="4578736" y="2991791"/>
              <a:ext cx="4448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04A65B-329F-44D0-A467-DE8CF250A294}"/>
              </a:ext>
            </a:extLst>
          </p:cNvPr>
          <p:cNvGrpSpPr/>
          <p:nvPr/>
        </p:nvGrpSpPr>
        <p:grpSpPr>
          <a:xfrm>
            <a:off x="3656850" y="5054413"/>
            <a:ext cx="411740" cy="851951"/>
            <a:chOff x="4578736" y="2835159"/>
            <a:chExt cx="411740" cy="851951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9892DE8-02F6-44F7-A7AD-F67123248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8736" y="2835159"/>
              <a:ext cx="0" cy="57860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9E12AC6-DB99-41FE-B6ED-24EC69293CD1}"/>
                </a:ext>
              </a:extLst>
            </p:cNvPr>
            <p:cNvSpPr txBox="1"/>
            <p:nvPr/>
          </p:nvSpPr>
          <p:spPr>
            <a:xfrm>
              <a:off x="4578736" y="3163890"/>
              <a:ext cx="4117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箭头: 右 27">
            <a:extLst>
              <a:ext uri="{FF2B5EF4-FFF2-40B4-BE49-F238E27FC236}">
                <a16:creationId xmlns:a16="http://schemas.microsoft.com/office/drawing/2014/main" id="{492493AB-707F-42DD-93AC-039BDC4F4302}"/>
              </a:ext>
            </a:extLst>
          </p:cNvPr>
          <p:cNvSpPr/>
          <p:nvPr/>
        </p:nvSpPr>
        <p:spPr>
          <a:xfrm>
            <a:off x="6010291" y="4317409"/>
            <a:ext cx="660400" cy="39324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  <a:tailEnd type="non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4647328B-4542-4B87-9265-64C2A8C95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408" y="3632823"/>
            <a:ext cx="55658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spc="600" dirty="0">
                <a:solidFill>
                  <a:srgbClr val="FF0000"/>
                </a:solidFill>
                <a:latin typeface="+mj-ea"/>
              </a:rPr>
              <a:t>a b a b a </a:t>
            </a:r>
            <a:r>
              <a:rPr lang="en-US" altLang="zh-CN" sz="3200" spc="600" dirty="0">
                <a:latin typeface="+mj-ea"/>
              </a:rPr>
              <a:t>e a b a c</a:t>
            </a: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EF1E8777-679D-4811-AE55-3E77E21EE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987" y="4514033"/>
            <a:ext cx="42933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spc="600" dirty="0">
                <a:solidFill>
                  <a:srgbClr val="FF0000"/>
                </a:solidFill>
                <a:latin typeface="+mj-ea"/>
              </a:rPr>
              <a:t>a b a b a </a:t>
            </a:r>
            <a:r>
              <a:rPr lang="en-US" altLang="zh-CN" sz="3200" spc="600" dirty="0">
                <a:latin typeface="+mj-ea"/>
              </a:rPr>
              <a:t>c d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2801282-860D-4BC2-A3E6-8CE4218FD7CC}"/>
              </a:ext>
            </a:extLst>
          </p:cNvPr>
          <p:cNvGrpSpPr/>
          <p:nvPr/>
        </p:nvGrpSpPr>
        <p:grpSpPr>
          <a:xfrm>
            <a:off x="9536816" y="2984957"/>
            <a:ext cx="444893" cy="828369"/>
            <a:chOff x="4578736" y="2991791"/>
            <a:chExt cx="444893" cy="828369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0E1BC83-0DA1-4DCF-9254-0A97A7EE6B75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20" y="3241559"/>
              <a:ext cx="0" cy="57860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7C767C7-B5F5-4AAE-A53E-30974D94770D}"/>
                </a:ext>
              </a:extLst>
            </p:cNvPr>
            <p:cNvSpPr txBox="1"/>
            <p:nvPr/>
          </p:nvSpPr>
          <p:spPr>
            <a:xfrm>
              <a:off x="4578736" y="2991791"/>
              <a:ext cx="4448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B1E9767-6362-4C07-9591-6A363772F387}"/>
              </a:ext>
            </a:extLst>
          </p:cNvPr>
          <p:cNvGrpSpPr/>
          <p:nvPr/>
        </p:nvGrpSpPr>
        <p:grpSpPr>
          <a:xfrm>
            <a:off x="9550400" y="5095236"/>
            <a:ext cx="1625599" cy="851951"/>
            <a:chOff x="4578735" y="2835159"/>
            <a:chExt cx="1625599" cy="851951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92030C5-00A4-4E87-9214-09BF06FB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8736" y="2835159"/>
              <a:ext cx="0" cy="57860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4711CC-81E0-44ED-8FD1-0FE4EC77BF05}"/>
                </a:ext>
              </a:extLst>
            </p:cNvPr>
            <p:cNvSpPr txBox="1"/>
            <p:nvPr/>
          </p:nvSpPr>
          <p:spPr>
            <a:xfrm>
              <a:off x="4578735" y="3163890"/>
              <a:ext cx="162559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j=k+1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5E47D79A-4A3B-4C3B-BE15-5AD9223D7F82}"/>
              </a:ext>
            </a:extLst>
          </p:cNvPr>
          <p:cNvSpPr txBox="1"/>
          <p:nvPr/>
        </p:nvSpPr>
        <p:spPr>
          <a:xfrm>
            <a:off x="7945120" y="6041513"/>
            <a:ext cx="38690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模式串向右滑动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j-1-k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（设字符串第一位是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9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 animBg="1"/>
      <p:bldP spid="12" grpId="0"/>
      <p:bldP spid="15" grpId="0" animBg="1"/>
      <p:bldP spid="16" grpId="0"/>
      <p:bldP spid="28" grpId="0" animBg="1"/>
      <p:bldP spid="29" grpId="0"/>
      <p:bldP spid="30" grpId="0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  <a:r>
              <a:rPr lang="en-US" altLang="zh-CN" dirty="0"/>
              <a:t>——</a:t>
            </a:r>
            <a:r>
              <a:rPr lang="zh-CN" altLang="en-US" sz="3600" dirty="0">
                <a:latin typeface="+mj-ea"/>
                <a:ea typeface="+mj-ea"/>
              </a:rPr>
              <a:t>最长可匹配子串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3AD14BC-2A9A-4F32-8276-8EAE3B90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94874"/>
              </p:ext>
            </p:extLst>
          </p:nvPr>
        </p:nvGraphicFramePr>
        <p:xfrm>
          <a:off x="929594" y="1674706"/>
          <a:ext cx="8128000" cy="4766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300202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61412710"/>
                    </a:ext>
                  </a:extLst>
                </a:gridCol>
              </a:tblGrid>
              <a:tr h="739987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好前缀</a:t>
                      </a:r>
                    </a:p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spc="600" dirty="0">
                          <a:solidFill>
                            <a:schemeClr val="bg1"/>
                          </a:solidFill>
                          <a:latin typeface="+mj-ea"/>
                        </a:rPr>
                        <a:t>a b a b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spc="600" dirty="0">
                          <a:solidFill>
                            <a:schemeClr val="tx1"/>
                          </a:solidFill>
                          <a:latin typeface="+mj-ea"/>
                        </a:rPr>
                        <a:t>a b a b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319212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j-ea"/>
                          <a:ea typeface="+mj-ea"/>
                        </a:rPr>
                        <a:t>后缀子串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j-ea"/>
                          <a:ea typeface="+mj-ea"/>
                        </a:rPr>
                        <a:t>可匹配前缀子串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42519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pc="600" dirty="0">
                          <a:solidFill>
                            <a:schemeClr val="tx1"/>
                          </a:solidFill>
                          <a:latin typeface="+mj-ea"/>
                        </a:rPr>
                        <a:t>a b a b </a:t>
                      </a:r>
                      <a:r>
                        <a:rPr lang="en-US" altLang="zh-CN" sz="3200" spc="600" dirty="0">
                          <a:solidFill>
                            <a:srgbClr val="FF0000"/>
                          </a:solidFill>
                          <a:latin typeface="+mj-ea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pc="600" dirty="0">
                          <a:solidFill>
                            <a:srgbClr val="FF0000"/>
                          </a:solidFill>
                          <a:latin typeface="+mj-ea"/>
                        </a:rPr>
                        <a:t>a</a:t>
                      </a:r>
                      <a:r>
                        <a:rPr lang="en-US" altLang="zh-CN" sz="3200" spc="600" dirty="0">
                          <a:solidFill>
                            <a:schemeClr val="tx1"/>
                          </a:solidFill>
                          <a:latin typeface="+mj-ea"/>
                        </a:rPr>
                        <a:t> b a b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4033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pc="600" dirty="0">
                          <a:solidFill>
                            <a:schemeClr val="tx1"/>
                          </a:solidFill>
                          <a:latin typeface="+mj-ea"/>
                        </a:rPr>
                        <a:t>a b a </a:t>
                      </a:r>
                      <a:r>
                        <a:rPr lang="en-US" altLang="zh-CN" sz="3200" spc="600" dirty="0">
                          <a:solidFill>
                            <a:srgbClr val="FF0000"/>
                          </a:solidFill>
                          <a:latin typeface="+mj-ea"/>
                        </a:rPr>
                        <a:t>b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pc="600" dirty="0">
                          <a:solidFill>
                            <a:schemeClr val="tx1"/>
                          </a:solidFill>
                          <a:latin typeface="+mj-ea"/>
                        </a:rPr>
                        <a:t>a b a b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725121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pc="600" dirty="0">
                          <a:solidFill>
                            <a:schemeClr val="tx1"/>
                          </a:solidFill>
                          <a:latin typeface="+mj-ea"/>
                        </a:rPr>
                        <a:t>a b </a:t>
                      </a:r>
                      <a:r>
                        <a:rPr lang="en-US" altLang="zh-CN" sz="3200" spc="600" dirty="0">
                          <a:solidFill>
                            <a:srgbClr val="FF0000"/>
                          </a:solidFill>
                          <a:latin typeface="+mj-ea"/>
                        </a:rPr>
                        <a:t>a b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pc="600" dirty="0">
                          <a:solidFill>
                            <a:srgbClr val="FF0000"/>
                          </a:solidFill>
                          <a:latin typeface="+mj-ea"/>
                        </a:rPr>
                        <a:t>a b a </a:t>
                      </a:r>
                      <a:r>
                        <a:rPr lang="en-US" altLang="zh-CN" sz="3200" spc="600" dirty="0">
                          <a:solidFill>
                            <a:schemeClr val="tx1"/>
                          </a:solidFill>
                          <a:latin typeface="+mj-ea"/>
                        </a:rPr>
                        <a:t>b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70895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pc="600" dirty="0">
                          <a:solidFill>
                            <a:schemeClr val="tx1"/>
                          </a:solidFill>
                          <a:latin typeface="+mj-ea"/>
                        </a:rPr>
                        <a:t>a </a:t>
                      </a:r>
                      <a:r>
                        <a:rPr lang="en-US" altLang="zh-CN" sz="3200" spc="600" dirty="0">
                          <a:solidFill>
                            <a:srgbClr val="FF0000"/>
                          </a:solidFill>
                          <a:latin typeface="+mj-ea"/>
                        </a:rPr>
                        <a:t>b a b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pc="600" dirty="0">
                          <a:solidFill>
                            <a:schemeClr val="tx1"/>
                          </a:solidFill>
                          <a:latin typeface="+mj-ea"/>
                        </a:rPr>
                        <a:t>a b a b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371368"/>
                  </a:ext>
                </a:extLst>
              </a:tr>
            </a:tbl>
          </a:graphicData>
        </a:graphic>
      </p:graphicFrame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2C5AE56E-7EFC-449A-B407-F47A7E2B19AA}"/>
              </a:ext>
            </a:extLst>
          </p:cNvPr>
          <p:cNvSpPr/>
          <p:nvPr/>
        </p:nvSpPr>
        <p:spPr>
          <a:xfrm>
            <a:off x="5648960" y="5049520"/>
            <a:ext cx="1605280" cy="568960"/>
          </a:xfrm>
          <a:prstGeom prst="wedgeEllipseCallout">
            <a:avLst>
              <a:gd name="adj1" fmla="val 178534"/>
              <a:gd name="adj2" fmla="val -178571"/>
            </a:avLst>
          </a:prstGeom>
          <a:ln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1A5626-6D5B-43B7-8EE7-F002BC8D651C}"/>
              </a:ext>
            </a:extLst>
          </p:cNvPr>
          <p:cNvSpPr txBox="1"/>
          <p:nvPr/>
        </p:nvSpPr>
        <p:spPr>
          <a:xfrm>
            <a:off x="9215120" y="3924207"/>
            <a:ext cx="2753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最长可匹配子串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409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682AC7-0789-4B8C-99B4-857EDD0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0346"/>
            <a:ext cx="10617200" cy="49110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基本思想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当遇到不匹配的字符时，主串指针不动，模式串一次性向右滑动</a:t>
            </a:r>
            <a:r>
              <a:rPr lang="en-US" altLang="zh-CN" dirty="0"/>
              <a:t>j-1-k</a:t>
            </a:r>
            <a:r>
              <a:rPr lang="zh-CN" altLang="en-US" dirty="0"/>
              <a:t>位，即</a:t>
            </a:r>
            <a:r>
              <a:rPr lang="en-US" altLang="zh-CN" dirty="0"/>
              <a:t>j=k+1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注意：如果字符串第一个字符的下标从</a:t>
            </a:r>
            <a:r>
              <a:rPr lang="en-US" altLang="zh-CN" dirty="0"/>
              <a:t>0</a:t>
            </a:r>
            <a:r>
              <a:rPr lang="zh-CN" altLang="en-US" dirty="0"/>
              <a:t>开始，则为</a:t>
            </a:r>
            <a:r>
              <a:rPr lang="en-US" altLang="zh-CN" dirty="0"/>
              <a:t>j-k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k</a:t>
            </a:r>
            <a:r>
              <a:rPr lang="zh-CN" altLang="en-US" dirty="0"/>
              <a:t>为前缀中最长匹配前缀</a:t>
            </a:r>
            <a:r>
              <a:rPr lang="en-US" altLang="zh-CN" dirty="0"/>
              <a:t>/</a:t>
            </a:r>
            <a:r>
              <a:rPr lang="zh-CN" altLang="en-US" dirty="0"/>
              <a:t>后缀子串的长度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next[j]</a:t>
            </a:r>
            <a:r>
              <a:rPr lang="zh-CN" altLang="en-US" dirty="0"/>
              <a:t>记录第</a:t>
            </a:r>
            <a:r>
              <a:rPr lang="en-US" altLang="zh-CN" dirty="0"/>
              <a:t>j</a:t>
            </a:r>
            <a:r>
              <a:rPr lang="zh-CN" altLang="en-US" dirty="0"/>
              <a:t>位发生不匹配时，</a:t>
            </a:r>
            <a:r>
              <a:rPr lang="en-US" altLang="zh-CN" dirty="0"/>
              <a:t>j</a:t>
            </a:r>
            <a:r>
              <a:rPr lang="zh-CN" altLang="en-US" dirty="0"/>
              <a:t>指针应该回溯的位置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7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BEC47A5-D4FE-4195-BD52-5CF4E701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什么是串？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DBF6D3-8A06-40B3-98D5-4E488ACF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801359" cy="5003797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+mn-lt"/>
                <a:ea typeface="+mj-ea"/>
              </a:rPr>
              <a:t>串</a:t>
            </a:r>
            <a:r>
              <a:rPr kumimoji="1" lang="en-US" altLang="zh-CN" dirty="0">
                <a:latin typeface="+mn-lt"/>
                <a:ea typeface="+mj-ea"/>
              </a:rPr>
              <a:t>(String) </a:t>
            </a:r>
          </a:p>
          <a:p>
            <a:pPr lvl="1"/>
            <a:r>
              <a:rPr kumimoji="1" lang="zh-CN" altLang="en-US" dirty="0">
                <a:latin typeface="+mn-lt"/>
                <a:ea typeface="+mj-ea"/>
              </a:rPr>
              <a:t>零个或多个字符组成的有限序列</a:t>
            </a:r>
            <a:endParaRPr kumimoji="1" lang="en-US" altLang="zh-CN" dirty="0">
              <a:latin typeface="+mn-lt"/>
              <a:ea typeface="+mj-ea"/>
            </a:endParaRPr>
          </a:p>
          <a:p>
            <a:pPr marL="342891" lvl="1" indent="0">
              <a:buNone/>
            </a:pPr>
            <a:r>
              <a:rPr kumimoji="1" lang="en-US" altLang="zh-CN" dirty="0">
                <a:latin typeface="+mn-lt"/>
                <a:ea typeface="+mj-ea"/>
              </a:rPr>
              <a:t>		S=“a</a:t>
            </a:r>
            <a:r>
              <a:rPr kumimoji="1" lang="en-US" altLang="zh-CN" baseline="-20000" dirty="0">
                <a:latin typeface="+mn-lt"/>
                <a:ea typeface="+mj-ea"/>
              </a:rPr>
              <a:t>1</a:t>
            </a:r>
            <a:r>
              <a:rPr kumimoji="1" lang="en-US" altLang="zh-CN" dirty="0">
                <a:latin typeface="+mn-lt"/>
                <a:ea typeface="+mj-ea"/>
              </a:rPr>
              <a:t>a</a:t>
            </a:r>
            <a:r>
              <a:rPr kumimoji="1" lang="en-US" altLang="zh-CN" baseline="-20000" dirty="0">
                <a:latin typeface="+mn-lt"/>
                <a:ea typeface="+mj-ea"/>
              </a:rPr>
              <a:t>2</a:t>
            </a:r>
            <a:r>
              <a:rPr kumimoji="1" lang="en-US" altLang="zh-CN" dirty="0">
                <a:latin typeface="+mn-lt"/>
                <a:ea typeface="+mj-ea"/>
              </a:rPr>
              <a:t>a</a:t>
            </a:r>
            <a:r>
              <a:rPr kumimoji="1" lang="en-US" altLang="zh-CN" baseline="-20000" dirty="0">
                <a:latin typeface="+mn-lt"/>
                <a:ea typeface="+mj-ea"/>
              </a:rPr>
              <a:t>3</a:t>
            </a:r>
            <a:r>
              <a:rPr kumimoji="1" lang="en-US" altLang="zh-CN" dirty="0">
                <a:latin typeface="+mn-lt"/>
                <a:ea typeface="+mj-ea"/>
              </a:rPr>
              <a:t>…a</a:t>
            </a:r>
            <a:r>
              <a:rPr kumimoji="1" lang="en-US" altLang="zh-CN" baseline="-20000" dirty="0">
                <a:latin typeface="+mn-lt"/>
                <a:ea typeface="+mj-ea"/>
              </a:rPr>
              <a:t>n</a:t>
            </a:r>
            <a:r>
              <a:rPr kumimoji="1" lang="en-US" altLang="zh-CN" dirty="0">
                <a:latin typeface="+mn-lt"/>
                <a:ea typeface="+mj-ea"/>
              </a:rPr>
              <a:t>”</a:t>
            </a:r>
            <a:r>
              <a:rPr kumimoji="1" lang="zh-CN" altLang="en-US" dirty="0">
                <a:latin typeface="+mn-lt"/>
                <a:ea typeface="+mj-ea"/>
              </a:rPr>
              <a:t>（ </a:t>
            </a:r>
            <a:r>
              <a:rPr kumimoji="1" lang="en-US" altLang="zh-CN" dirty="0">
                <a:latin typeface="+mn-lt"/>
                <a:ea typeface="+mj-ea"/>
              </a:rPr>
              <a:t>n&gt;=0</a:t>
            </a:r>
            <a:r>
              <a:rPr kumimoji="1" lang="zh-CN" altLang="en-US" dirty="0">
                <a:latin typeface="+mn-lt"/>
                <a:ea typeface="+mj-ea"/>
              </a:rPr>
              <a:t>）</a:t>
            </a:r>
            <a:endParaRPr kumimoji="1" lang="en-US" altLang="zh-CN" dirty="0">
              <a:latin typeface="+mn-lt"/>
              <a:ea typeface="+mj-ea"/>
            </a:endParaRPr>
          </a:p>
          <a:p>
            <a:pPr lvl="2"/>
            <a:r>
              <a:rPr lang="en-US" altLang="zh-CN" dirty="0">
                <a:latin typeface="+mn-lt"/>
                <a:ea typeface="+mj-ea"/>
              </a:rPr>
              <a:t>S——</a:t>
            </a:r>
            <a:r>
              <a:rPr lang="zh-CN" altLang="en-US" dirty="0">
                <a:latin typeface="+mn-lt"/>
                <a:ea typeface="+mj-ea"/>
              </a:rPr>
              <a:t>串名</a:t>
            </a:r>
            <a:endParaRPr kumimoji="1" lang="en-US" altLang="zh-CN" dirty="0">
              <a:latin typeface="+mn-lt"/>
              <a:ea typeface="+mj-ea"/>
            </a:endParaRPr>
          </a:p>
          <a:p>
            <a:pPr lvl="2"/>
            <a:r>
              <a:rPr kumimoji="1" lang="en-US" altLang="zh-CN" dirty="0">
                <a:latin typeface="+mn-lt"/>
                <a:ea typeface="+mj-ea"/>
              </a:rPr>
              <a:t>a</a:t>
            </a:r>
            <a:r>
              <a:rPr kumimoji="1" lang="en-US" altLang="zh-CN" baseline="-20000" dirty="0">
                <a:latin typeface="+mn-lt"/>
                <a:ea typeface="+mj-ea"/>
              </a:rPr>
              <a:t>1</a:t>
            </a:r>
            <a:r>
              <a:rPr kumimoji="1" lang="en-US" altLang="zh-CN" dirty="0">
                <a:latin typeface="+mn-lt"/>
                <a:ea typeface="+mj-ea"/>
              </a:rPr>
              <a:t>a</a:t>
            </a:r>
            <a:r>
              <a:rPr kumimoji="1" lang="en-US" altLang="zh-CN" baseline="-20000" dirty="0">
                <a:latin typeface="+mn-lt"/>
                <a:ea typeface="+mj-ea"/>
              </a:rPr>
              <a:t>2</a:t>
            </a:r>
            <a:r>
              <a:rPr kumimoji="1" lang="en-US" altLang="zh-CN" dirty="0">
                <a:latin typeface="+mn-lt"/>
                <a:ea typeface="+mj-ea"/>
              </a:rPr>
              <a:t>a</a:t>
            </a:r>
            <a:r>
              <a:rPr kumimoji="1" lang="en-US" altLang="zh-CN" baseline="-20000" dirty="0">
                <a:latin typeface="+mn-lt"/>
                <a:ea typeface="+mj-ea"/>
              </a:rPr>
              <a:t>3</a:t>
            </a:r>
            <a:r>
              <a:rPr kumimoji="1" lang="en-US" altLang="zh-CN" dirty="0">
                <a:latin typeface="+mn-lt"/>
                <a:ea typeface="+mj-ea"/>
              </a:rPr>
              <a:t>…a</a:t>
            </a:r>
            <a:r>
              <a:rPr kumimoji="1" lang="en-US" altLang="zh-CN" baseline="-20000" dirty="0">
                <a:latin typeface="+mn-lt"/>
                <a:ea typeface="+mj-ea"/>
              </a:rPr>
              <a:t>n</a:t>
            </a:r>
            <a:r>
              <a:rPr kumimoji="1" lang="en-US" altLang="zh-CN" dirty="0">
                <a:latin typeface="+mn-lt"/>
                <a:ea typeface="+mj-ea"/>
              </a:rPr>
              <a:t>——</a:t>
            </a:r>
            <a:r>
              <a:rPr kumimoji="1" lang="zh-CN" altLang="en-US" dirty="0">
                <a:latin typeface="+mn-lt"/>
                <a:ea typeface="+mj-ea"/>
              </a:rPr>
              <a:t>串值</a:t>
            </a:r>
            <a:endParaRPr kumimoji="1" lang="en-US" altLang="zh-CN" dirty="0">
              <a:latin typeface="+mn-lt"/>
              <a:ea typeface="+mj-ea"/>
            </a:endParaRPr>
          </a:p>
          <a:p>
            <a:pPr lvl="2"/>
            <a:r>
              <a:rPr kumimoji="1" lang="en-US" altLang="zh-CN" dirty="0">
                <a:latin typeface="+mn-lt"/>
                <a:ea typeface="+mj-ea"/>
              </a:rPr>
              <a:t>n——</a:t>
            </a:r>
            <a:r>
              <a:rPr kumimoji="1" lang="zh-CN" altLang="en-US" dirty="0">
                <a:latin typeface="+mn-lt"/>
                <a:ea typeface="+mj-ea"/>
              </a:rPr>
              <a:t>串长</a:t>
            </a:r>
            <a:endParaRPr kumimoji="1" lang="en-US" altLang="zh-CN" dirty="0">
              <a:latin typeface="+mn-lt"/>
              <a:ea typeface="+mj-ea"/>
            </a:endParaRPr>
          </a:p>
          <a:p>
            <a:pPr lvl="1"/>
            <a:r>
              <a:rPr kumimoji="1" lang="zh-CN" altLang="en-US" dirty="0">
                <a:latin typeface="+mn-lt"/>
                <a:ea typeface="+mj-ea"/>
              </a:rPr>
              <a:t>空串</a:t>
            </a:r>
            <a:r>
              <a:rPr kumimoji="1" lang="en-US" altLang="zh-CN" dirty="0">
                <a:latin typeface="+mn-lt"/>
                <a:ea typeface="+mj-ea"/>
              </a:rPr>
              <a:t>——n=0</a:t>
            </a:r>
          </a:p>
          <a:p>
            <a:pPr lvl="2"/>
            <a:r>
              <a:rPr kumimoji="1" lang="zh-CN" altLang="en-US" dirty="0">
                <a:latin typeface="+mn-lt"/>
                <a:ea typeface="+mj-ea"/>
              </a:rPr>
              <a:t>例：</a:t>
            </a:r>
            <a:r>
              <a:rPr kumimoji="1" lang="en-US" altLang="zh-CN" dirty="0">
                <a:latin typeface="+mn-lt"/>
                <a:ea typeface="+mj-ea"/>
              </a:rPr>
              <a:t>S=“”</a:t>
            </a:r>
            <a:r>
              <a:rPr kumimoji="1" lang="zh-CN" altLang="en-US" dirty="0">
                <a:latin typeface="+mn-lt"/>
                <a:ea typeface="+mj-ea"/>
              </a:rPr>
              <a:t>，长度为</a:t>
            </a:r>
            <a:r>
              <a:rPr kumimoji="1" lang="en-US" altLang="zh-CN" dirty="0">
                <a:latin typeface="+mn-lt"/>
                <a:ea typeface="+mj-ea"/>
              </a:rPr>
              <a:t>0</a:t>
            </a:r>
          </a:p>
          <a:p>
            <a:pPr lvl="1"/>
            <a:r>
              <a:rPr kumimoji="1" lang="zh-CN" altLang="en-US" dirty="0">
                <a:latin typeface="+mn-lt"/>
                <a:ea typeface="+mj-ea"/>
              </a:rPr>
              <a:t>空格串</a:t>
            </a:r>
            <a:r>
              <a:rPr kumimoji="1" lang="en-US" altLang="zh-CN" dirty="0">
                <a:latin typeface="+mn-lt"/>
                <a:ea typeface="+mj-ea"/>
              </a:rPr>
              <a:t>——</a:t>
            </a:r>
            <a:r>
              <a:rPr kumimoji="1" lang="zh-CN" altLang="en-US" dirty="0">
                <a:latin typeface="+mn-lt"/>
                <a:ea typeface="+mj-ea"/>
              </a:rPr>
              <a:t>仅含有空格字符的串</a:t>
            </a:r>
            <a:endParaRPr kumimoji="1" lang="en-US" altLang="zh-CN" dirty="0">
              <a:latin typeface="+mn-lt"/>
              <a:ea typeface="+mj-ea"/>
            </a:endParaRPr>
          </a:p>
          <a:p>
            <a:pPr lvl="2"/>
            <a:r>
              <a:rPr kumimoji="1" lang="zh-CN" altLang="en-US" dirty="0">
                <a:latin typeface="+mn-lt"/>
                <a:ea typeface="+mj-ea"/>
              </a:rPr>
              <a:t>例：</a:t>
            </a:r>
            <a:r>
              <a:rPr kumimoji="1" lang="en-US" altLang="zh-CN" dirty="0">
                <a:latin typeface="+mn-lt"/>
                <a:ea typeface="+mj-ea"/>
              </a:rPr>
              <a:t>S=“  ”</a:t>
            </a:r>
            <a:r>
              <a:rPr kumimoji="1" lang="zh-CN" altLang="en-US" dirty="0">
                <a:latin typeface="+mn-lt"/>
                <a:ea typeface="+mj-ea"/>
              </a:rPr>
              <a:t>，长度为</a:t>
            </a:r>
            <a:r>
              <a:rPr kumimoji="1" lang="en-US" altLang="zh-CN" dirty="0">
                <a:latin typeface="+mn-lt"/>
                <a:ea typeface="+mj-ea"/>
              </a:rPr>
              <a:t>1</a:t>
            </a:r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81F5F3B-6B14-4441-BDF9-9C3055BB8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串类型的定义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A1F7B18-944A-48E8-9557-EC0D2BB1C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46121"/>
              </p:ext>
            </p:extLst>
          </p:nvPr>
        </p:nvGraphicFramePr>
        <p:xfrm>
          <a:off x="6532879" y="1600203"/>
          <a:ext cx="5557520" cy="3330787"/>
        </p:xfrm>
        <a:graphic>
          <a:graphicData uri="http://schemas.openxmlformats.org/drawingml/2006/table">
            <a:tbl>
              <a:tblPr firstRow="1" bandRow="1">
                <a:effectLst>
                  <a:outerShdw blurRad="149987" dist="250190" dir="8460000" algn="tr" rotWithShape="0">
                    <a:prstClr val="black">
                      <a:alpha val="28000"/>
                    </a:prstClr>
                  </a:outerShdw>
                </a:effectLst>
                <a:tableStyleId>{2D5ABB26-0587-4C30-8999-92F81FD0307C}</a:tableStyleId>
              </a:tblPr>
              <a:tblGrid>
                <a:gridCol w="954536">
                  <a:extLst>
                    <a:ext uri="{9D8B030D-6E8A-4147-A177-3AD203B41FA5}">
                      <a16:colId xmlns:a16="http://schemas.microsoft.com/office/drawing/2014/main" val="2016696198"/>
                    </a:ext>
                  </a:extLst>
                </a:gridCol>
                <a:gridCol w="1283321">
                  <a:extLst>
                    <a:ext uri="{9D8B030D-6E8A-4147-A177-3AD203B41FA5}">
                      <a16:colId xmlns:a16="http://schemas.microsoft.com/office/drawing/2014/main" val="3421602099"/>
                    </a:ext>
                  </a:extLst>
                </a:gridCol>
                <a:gridCol w="1399986">
                  <a:extLst>
                    <a:ext uri="{9D8B030D-6E8A-4147-A177-3AD203B41FA5}">
                      <a16:colId xmlns:a16="http://schemas.microsoft.com/office/drawing/2014/main" val="3829708677"/>
                    </a:ext>
                  </a:extLst>
                </a:gridCol>
                <a:gridCol w="1919677">
                  <a:extLst>
                    <a:ext uri="{9D8B030D-6E8A-4147-A177-3AD203B41FA5}">
                      <a16:colId xmlns:a16="http://schemas.microsoft.com/office/drawing/2014/main" val="805735711"/>
                    </a:ext>
                  </a:extLst>
                </a:gridCol>
              </a:tblGrid>
              <a:tr h="978619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+mn-lt"/>
                          <a:ea typeface="+mj-ea"/>
                        </a:rPr>
                        <a:t>例</a:t>
                      </a:r>
                      <a:r>
                        <a:rPr lang="en-US" altLang="zh-CN" sz="2400" b="0" dirty="0">
                          <a:latin typeface="+mn-lt"/>
                          <a:ea typeface="+mj-ea"/>
                        </a:rPr>
                        <a:t>:</a:t>
                      </a:r>
                      <a:endParaRPr lang="zh-CN" altLang="en-US" sz="2400" b="0" dirty="0">
                        <a:latin typeface="+mn-lt"/>
                        <a:ea typeface="+mj-ea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b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a=“Bei”</a:t>
                      </a:r>
                      <a:endParaRPr lang="zh-CN" altLang="en-US" sz="2400" b="0" dirty="0">
                        <a:latin typeface="+mn-lt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b=“Jing”</a:t>
                      </a:r>
                      <a:endParaRPr lang="zh-CN" altLang="en-US" sz="2400" b="0" dirty="0">
                        <a:latin typeface="+mn-lt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c=“Bei  Jing”</a:t>
                      </a:r>
                      <a:endParaRPr lang="zh-CN" altLang="en-US" sz="2400" b="0" dirty="0">
                        <a:latin typeface="+mn-lt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04145"/>
                  </a:ext>
                </a:extLst>
              </a:tr>
              <a:tr h="784056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+mn-lt"/>
                          <a:ea typeface="+mj-ea"/>
                        </a:rPr>
                        <a:t>串名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400" b="0" dirty="0">
                        <a:latin typeface="+mn-lt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400" b="0" dirty="0">
                        <a:latin typeface="+mn-lt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400" b="0" dirty="0">
                        <a:latin typeface="+mn-lt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018693"/>
                  </a:ext>
                </a:extLst>
              </a:tr>
              <a:tr h="784056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+mn-lt"/>
                          <a:ea typeface="+mj-ea"/>
                        </a:rPr>
                        <a:t>串值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b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Bei</a:t>
                      </a:r>
                      <a:endParaRPr lang="zh-CN" altLang="en-US" sz="2400" b="0" dirty="0">
                        <a:latin typeface="+mn-lt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b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Jing</a:t>
                      </a:r>
                      <a:endParaRPr lang="zh-CN" altLang="en-US" sz="2400" b="0" dirty="0">
                        <a:latin typeface="+mn-lt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b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Bei  Jing</a:t>
                      </a:r>
                      <a:endParaRPr lang="zh-CN" altLang="en-US" sz="2400" b="0" dirty="0">
                        <a:latin typeface="+mn-lt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96873"/>
                  </a:ext>
                </a:extLst>
              </a:tr>
              <a:tr h="784056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+mn-lt"/>
                          <a:ea typeface="+mj-ea"/>
                        </a:rPr>
                        <a:t>串长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b="0" dirty="0">
                        <a:latin typeface="+mn-lt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b="0" dirty="0">
                        <a:latin typeface="+mn-lt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b="0" dirty="0">
                        <a:latin typeface="+mn-lt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99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  <a:r>
              <a:rPr lang="en-US" altLang="zh-CN" dirty="0"/>
              <a:t>——next</a:t>
            </a:r>
            <a:r>
              <a:rPr lang="zh-CN" altLang="en-US" dirty="0"/>
              <a:t>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0D0FC634-441C-43CC-A2FF-3F50DE965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15101"/>
              </p:ext>
            </p:extLst>
          </p:nvPr>
        </p:nvGraphicFramePr>
        <p:xfrm>
          <a:off x="162560" y="1578301"/>
          <a:ext cx="11633200" cy="506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3442780554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128145751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64772000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422481574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3975476927"/>
                    </a:ext>
                  </a:extLst>
                </a:gridCol>
              </a:tblGrid>
              <a:tr h="529855">
                <a:tc gridSpan="5"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+mj-ea"/>
                          <a:ea typeface="+mj-ea"/>
                        </a:rPr>
                        <a:t>模式串：</a:t>
                      </a:r>
                      <a:r>
                        <a:rPr lang="en-US" altLang="zh-CN" sz="2800" spc="600" dirty="0">
                          <a:solidFill>
                            <a:schemeClr val="bg1"/>
                          </a:solidFill>
                          <a:latin typeface="+mj-ea"/>
                        </a:rPr>
                        <a:t>a b a b a c d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+mj-ea"/>
                          <a:ea typeface="+mj-ea"/>
                        </a:rPr>
                        <a:t>模式串：</a:t>
                      </a:r>
                      <a:r>
                        <a:rPr lang="en-US" altLang="zh-CN" sz="2800" spc="600" dirty="0">
                          <a:solidFill>
                            <a:schemeClr val="bg1"/>
                          </a:solidFill>
                          <a:latin typeface="+mj-ea"/>
                        </a:rPr>
                        <a:t>a b a b a c d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072138"/>
                  </a:ext>
                </a:extLst>
              </a:tr>
              <a:tr h="529855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发生不匹配的位置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j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模式串前缀</a:t>
                      </a:r>
                      <a:endParaRPr lang="en-US" altLang="zh-CN" sz="240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（好前缀候选）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最长可匹配前缀子串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最长可匹配前缀子串</a:t>
                      </a:r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长度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next</a:t>
                      </a:r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值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505268"/>
                  </a:ext>
                </a:extLst>
              </a:tr>
              <a:tr h="52985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160189"/>
                  </a:ext>
                </a:extLst>
              </a:tr>
              <a:tr h="52985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96940"/>
                  </a:ext>
                </a:extLst>
              </a:tr>
              <a:tr h="52985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13160"/>
                  </a:ext>
                </a:extLst>
              </a:tr>
              <a:tr h="52985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67867"/>
                  </a:ext>
                </a:extLst>
              </a:tr>
              <a:tr h="52985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073925"/>
                  </a:ext>
                </a:extLst>
              </a:tr>
              <a:tr h="52985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93388"/>
                  </a:ext>
                </a:extLst>
              </a:tr>
              <a:tr h="52985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19965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95B9B57-55C8-4018-A86C-296B2C7DA69E}"/>
              </a:ext>
            </a:extLst>
          </p:cNvPr>
          <p:cNvSpPr txBox="1"/>
          <p:nvPr/>
        </p:nvSpPr>
        <p:spPr>
          <a:xfrm>
            <a:off x="3521074" y="3401110"/>
            <a:ext cx="43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3C6A37-7AA6-487F-AB32-345F98814294}"/>
              </a:ext>
            </a:extLst>
          </p:cNvPr>
          <p:cNvSpPr txBox="1"/>
          <p:nvPr/>
        </p:nvSpPr>
        <p:spPr>
          <a:xfrm>
            <a:off x="5797866" y="2905780"/>
            <a:ext cx="43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FB2085-EBDA-4B73-9039-CAFA4C955329}"/>
              </a:ext>
            </a:extLst>
          </p:cNvPr>
          <p:cNvSpPr txBox="1"/>
          <p:nvPr/>
        </p:nvSpPr>
        <p:spPr>
          <a:xfrm>
            <a:off x="7942262" y="2905780"/>
            <a:ext cx="599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32D731-293B-41D7-A75F-4A492048F52C}"/>
              </a:ext>
            </a:extLst>
          </p:cNvPr>
          <p:cNvSpPr txBox="1"/>
          <p:nvPr/>
        </p:nvSpPr>
        <p:spPr>
          <a:xfrm>
            <a:off x="9567049" y="3429000"/>
            <a:ext cx="2105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next[j]=1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AD9D3B-4BBF-4EEE-840D-52C889E3E420}"/>
              </a:ext>
            </a:extLst>
          </p:cNvPr>
          <p:cNvSpPr txBox="1"/>
          <p:nvPr/>
        </p:nvSpPr>
        <p:spPr>
          <a:xfrm>
            <a:off x="3432174" y="3978140"/>
            <a:ext cx="61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11B250-723C-42D9-B0C3-C61B39659D51}"/>
              </a:ext>
            </a:extLst>
          </p:cNvPr>
          <p:cNvSpPr txBox="1"/>
          <p:nvPr/>
        </p:nvSpPr>
        <p:spPr>
          <a:xfrm>
            <a:off x="9567049" y="2851939"/>
            <a:ext cx="2105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next[j]=0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BDCDEF-3ED2-4F43-9996-589AC67230B9}"/>
              </a:ext>
            </a:extLst>
          </p:cNvPr>
          <p:cNvSpPr txBox="1"/>
          <p:nvPr/>
        </p:nvSpPr>
        <p:spPr>
          <a:xfrm>
            <a:off x="1135380" y="2882950"/>
            <a:ext cx="43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E20CB6-3786-4B6C-AA12-B67F8CECA7C2}"/>
              </a:ext>
            </a:extLst>
          </p:cNvPr>
          <p:cNvSpPr txBox="1"/>
          <p:nvPr/>
        </p:nvSpPr>
        <p:spPr>
          <a:xfrm>
            <a:off x="1146319" y="3454196"/>
            <a:ext cx="43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844AE3-524B-4ACF-87CE-F498525C9FBE}"/>
              </a:ext>
            </a:extLst>
          </p:cNvPr>
          <p:cNvSpPr txBox="1"/>
          <p:nvPr/>
        </p:nvSpPr>
        <p:spPr>
          <a:xfrm>
            <a:off x="1146319" y="4025442"/>
            <a:ext cx="43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9CCCBF-7FF2-4ACE-AA6B-2DE54649093A}"/>
              </a:ext>
            </a:extLst>
          </p:cNvPr>
          <p:cNvSpPr txBox="1"/>
          <p:nvPr/>
        </p:nvSpPr>
        <p:spPr>
          <a:xfrm>
            <a:off x="1135380" y="4539470"/>
            <a:ext cx="43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41D2E7-EAF5-47F3-9BA7-BA155E7E6E58}"/>
              </a:ext>
            </a:extLst>
          </p:cNvPr>
          <p:cNvSpPr txBox="1"/>
          <p:nvPr/>
        </p:nvSpPr>
        <p:spPr>
          <a:xfrm>
            <a:off x="1146319" y="5033427"/>
            <a:ext cx="43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9BEC68-E762-4BD5-A8B3-A92AC1DFBFFB}"/>
              </a:ext>
            </a:extLst>
          </p:cNvPr>
          <p:cNvSpPr txBox="1"/>
          <p:nvPr/>
        </p:nvSpPr>
        <p:spPr>
          <a:xfrm>
            <a:off x="1146319" y="5601368"/>
            <a:ext cx="43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A9122F7-40D4-4B96-9B73-A275D305F0EF}"/>
              </a:ext>
            </a:extLst>
          </p:cNvPr>
          <p:cNvSpPr txBox="1"/>
          <p:nvPr/>
        </p:nvSpPr>
        <p:spPr>
          <a:xfrm>
            <a:off x="1146319" y="6143909"/>
            <a:ext cx="43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B7717A4-4916-40FE-966E-B0EC7574F137}"/>
              </a:ext>
            </a:extLst>
          </p:cNvPr>
          <p:cNvSpPr txBox="1"/>
          <p:nvPr/>
        </p:nvSpPr>
        <p:spPr>
          <a:xfrm>
            <a:off x="3375659" y="4501360"/>
            <a:ext cx="727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aba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8B33B0-0F7C-45AD-8EB7-2E5E95B8C996}"/>
              </a:ext>
            </a:extLst>
          </p:cNvPr>
          <p:cNvSpPr txBox="1"/>
          <p:nvPr/>
        </p:nvSpPr>
        <p:spPr>
          <a:xfrm>
            <a:off x="3268344" y="5024580"/>
            <a:ext cx="942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abab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5D11430-A7DD-4CF7-ACDE-EB64C2A945EE}"/>
              </a:ext>
            </a:extLst>
          </p:cNvPr>
          <p:cNvSpPr txBox="1"/>
          <p:nvPr/>
        </p:nvSpPr>
        <p:spPr>
          <a:xfrm>
            <a:off x="3158807" y="5492844"/>
            <a:ext cx="1161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ababa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24BD9AC-17CD-43FD-8031-63B4A2EC4008}"/>
              </a:ext>
            </a:extLst>
          </p:cNvPr>
          <p:cNvSpPr txBox="1"/>
          <p:nvPr/>
        </p:nvSpPr>
        <p:spPr>
          <a:xfrm>
            <a:off x="2876549" y="6016064"/>
            <a:ext cx="1725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ababac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69C85FA-4B6D-44E9-AD5C-D923F4E522C2}"/>
              </a:ext>
            </a:extLst>
          </p:cNvPr>
          <p:cNvSpPr txBox="1"/>
          <p:nvPr/>
        </p:nvSpPr>
        <p:spPr>
          <a:xfrm>
            <a:off x="3268344" y="2943319"/>
            <a:ext cx="942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B5DFE47-9B3C-401B-A272-98B385400988}"/>
              </a:ext>
            </a:extLst>
          </p:cNvPr>
          <p:cNvSpPr txBox="1"/>
          <p:nvPr/>
        </p:nvSpPr>
        <p:spPr>
          <a:xfrm>
            <a:off x="5797866" y="3466539"/>
            <a:ext cx="43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4DD02E8-0993-4F5F-BA7C-556A0213F431}"/>
              </a:ext>
            </a:extLst>
          </p:cNvPr>
          <p:cNvSpPr txBox="1"/>
          <p:nvPr/>
        </p:nvSpPr>
        <p:spPr>
          <a:xfrm>
            <a:off x="5797866" y="4025442"/>
            <a:ext cx="43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5E3DE2-5065-476D-A17F-4CC9BDD2C6B1}"/>
              </a:ext>
            </a:extLst>
          </p:cNvPr>
          <p:cNvSpPr txBox="1"/>
          <p:nvPr/>
        </p:nvSpPr>
        <p:spPr>
          <a:xfrm>
            <a:off x="5797866" y="4539470"/>
            <a:ext cx="43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50DE06-7BEC-468C-9C0E-51120F5AFBE5}"/>
              </a:ext>
            </a:extLst>
          </p:cNvPr>
          <p:cNvSpPr txBox="1"/>
          <p:nvPr/>
        </p:nvSpPr>
        <p:spPr>
          <a:xfrm>
            <a:off x="5716658" y="5078148"/>
            <a:ext cx="5992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0F9886-D91E-4AAE-B9DD-5A2E67C657D6}"/>
              </a:ext>
            </a:extLst>
          </p:cNvPr>
          <p:cNvSpPr txBox="1"/>
          <p:nvPr/>
        </p:nvSpPr>
        <p:spPr>
          <a:xfrm>
            <a:off x="5538786" y="5545614"/>
            <a:ext cx="955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94404D-7723-4950-AEC4-AED0520EC9E1}"/>
              </a:ext>
            </a:extLst>
          </p:cNvPr>
          <p:cNvSpPr txBox="1"/>
          <p:nvPr/>
        </p:nvSpPr>
        <p:spPr>
          <a:xfrm>
            <a:off x="5797866" y="6076867"/>
            <a:ext cx="43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BFD2EE-8B49-41A8-97B0-EC7C27AFEC50}"/>
              </a:ext>
            </a:extLst>
          </p:cNvPr>
          <p:cNvSpPr txBox="1"/>
          <p:nvPr/>
        </p:nvSpPr>
        <p:spPr>
          <a:xfrm>
            <a:off x="7942262" y="3436179"/>
            <a:ext cx="599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F1D4E62-B92F-445F-8916-FF43F6DE4C1E}"/>
              </a:ext>
            </a:extLst>
          </p:cNvPr>
          <p:cNvSpPr txBox="1"/>
          <p:nvPr/>
        </p:nvSpPr>
        <p:spPr>
          <a:xfrm>
            <a:off x="7942262" y="4004488"/>
            <a:ext cx="599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FFC00A6-A437-4D9F-B2B7-559D30C5D1CB}"/>
              </a:ext>
            </a:extLst>
          </p:cNvPr>
          <p:cNvSpPr txBox="1"/>
          <p:nvPr/>
        </p:nvSpPr>
        <p:spPr>
          <a:xfrm>
            <a:off x="7942262" y="4539470"/>
            <a:ext cx="599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D3F8662-BAAC-42E1-B94F-9FA1A274D74D}"/>
              </a:ext>
            </a:extLst>
          </p:cNvPr>
          <p:cNvSpPr txBox="1"/>
          <p:nvPr/>
        </p:nvSpPr>
        <p:spPr>
          <a:xfrm>
            <a:off x="7942262" y="5036854"/>
            <a:ext cx="599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E8A1CB-2EAE-409A-8659-1EE66B4B4BA4}"/>
              </a:ext>
            </a:extLst>
          </p:cNvPr>
          <p:cNvSpPr txBox="1"/>
          <p:nvPr/>
        </p:nvSpPr>
        <p:spPr>
          <a:xfrm>
            <a:off x="7942262" y="5537224"/>
            <a:ext cx="599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30272D5-EF1C-4EEF-B4B2-3A65724C1656}"/>
              </a:ext>
            </a:extLst>
          </p:cNvPr>
          <p:cNvSpPr txBox="1"/>
          <p:nvPr/>
        </p:nvSpPr>
        <p:spPr>
          <a:xfrm>
            <a:off x="7942262" y="6108081"/>
            <a:ext cx="599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1580B3-6A65-47D8-8B0C-7CFF67086A3D}"/>
              </a:ext>
            </a:extLst>
          </p:cNvPr>
          <p:cNvSpPr txBox="1"/>
          <p:nvPr/>
        </p:nvSpPr>
        <p:spPr>
          <a:xfrm>
            <a:off x="9567049" y="3924330"/>
            <a:ext cx="2105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next[j]=1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B486262-1221-4A38-ABE2-4ACB83394170}"/>
              </a:ext>
            </a:extLst>
          </p:cNvPr>
          <p:cNvSpPr txBox="1"/>
          <p:nvPr/>
        </p:nvSpPr>
        <p:spPr>
          <a:xfrm>
            <a:off x="9567049" y="5041894"/>
            <a:ext cx="2105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next[j]=3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A47F25-8E18-4620-9A04-12D37C3F6706}"/>
              </a:ext>
            </a:extLst>
          </p:cNvPr>
          <p:cNvSpPr txBox="1"/>
          <p:nvPr/>
        </p:nvSpPr>
        <p:spPr>
          <a:xfrm>
            <a:off x="9567049" y="4464833"/>
            <a:ext cx="2105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next[j]=2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68D7DE3-418A-4686-8FBE-3096BA5B40A1}"/>
              </a:ext>
            </a:extLst>
          </p:cNvPr>
          <p:cNvSpPr txBox="1"/>
          <p:nvPr/>
        </p:nvSpPr>
        <p:spPr>
          <a:xfrm>
            <a:off x="9567049" y="5537224"/>
            <a:ext cx="2105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next[j]=4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EC82BC2-20E4-490C-B109-29D0AA72330F}"/>
              </a:ext>
            </a:extLst>
          </p:cNvPr>
          <p:cNvSpPr txBox="1"/>
          <p:nvPr/>
        </p:nvSpPr>
        <p:spPr>
          <a:xfrm>
            <a:off x="9567049" y="6009628"/>
            <a:ext cx="2105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next[j]=1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90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  <a:r>
              <a:rPr lang="en-US" altLang="zh-CN" dirty="0"/>
              <a:t>——next</a:t>
            </a:r>
            <a:r>
              <a:rPr lang="zh-CN" altLang="en-US"/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3682AC7-0789-4B8C-99B4-857EDD06C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3"/>
                <a:ext cx="10972800" cy="235203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>
                    <a:latin typeface="+mn-lt"/>
                    <a:ea typeface="+mj-ea"/>
                  </a:rPr>
                  <a:t>n</a:t>
                </a:r>
                <a:r>
                  <a:rPr lang="en-US" altLang="zh-CN" b="0" dirty="0">
                    <a:latin typeface="+mn-lt"/>
                    <a:ea typeface="+mj-ea"/>
                  </a:rPr>
                  <a:t>ext</a:t>
                </a:r>
                <a:r>
                  <a:rPr lang="zh-CN" altLang="en-US" b="0" dirty="0">
                    <a:latin typeface="+mn-lt"/>
                    <a:ea typeface="+mj-ea"/>
                  </a:rPr>
                  <a:t>函数的计算</a:t>
                </a:r>
                <a:endParaRPr lang="en-US" altLang="zh-CN" b="0" i="1" dirty="0">
                  <a:latin typeface="+mn-lt"/>
                  <a:ea typeface="+mj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𝑛𝑒𝑥𝑡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其他</m:t>
                                </m:r>
                              </m:e>
                            </m:mr>
                          </m: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+mj-ea"/>
                            </a:rPr>
                            <m:t>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+mn-lt"/>
                  <a:ea typeface="+mj-ea"/>
                </a:endParaRPr>
              </a:p>
              <a:p>
                <a:r>
                  <a:rPr lang="zh-CN" altLang="en-US" dirty="0">
                    <a:latin typeface="+mn-lt"/>
                    <a:ea typeface="+mj-ea"/>
                  </a:rPr>
                  <a:t>例</a:t>
                </a: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3682AC7-0789-4B8C-99B4-857EDD06C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3"/>
                <a:ext cx="10972800" cy="2352037"/>
              </a:xfrm>
              <a:blipFill>
                <a:blip r:embed="rId2"/>
                <a:stretch>
                  <a:fillRect l="-389" t="-5195" b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graphicFrame>
        <p:nvGraphicFramePr>
          <p:cNvPr id="5" name="Group 27">
            <a:extLst>
              <a:ext uri="{FF2B5EF4-FFF2-40B4-BE49-F238E27FC236}">
                <a16:creationId xmlns:a16="http://schemas.microsoft.com/office/drawing/2014/main" id="{0E6AE173-3389-4A50-A671-726EF80FA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52288"/>
              </p:ext>
            </p:extLst>
          </p:nvPr>
        </p:nvGraphicFramePr>
        <p:xfrm>
          <a:off x="2133193" y="4536451"/>
          <a:ext cx="7224171" cy="1554480"/>
        </p:xfrm>
        <a:graphic>
          <a:graphicData uri="http://schemas.openxmlformats.org/drawingml/2006/table">
            <a:tbl>
              <a:tblPr>
                <a:effectLst>
                  <a:outerShdw blurRad="229870" dist="152400" dir="8460000" algn="r" rotWithShape="0">
                    <a:prstClr val="black">
                      <a:alpha val="28000"/>
                    </a:prstClr>
                  </a:outerShdw>
                </a:effectLst>
                <a:tableStyleId>{2D5ABB26-0587-4C30-8999-92F81FD0307C}</a:tableStyleId>
              </a:tblPr>
              <a:tblGrid>
                <a:gridCol w="184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57">
                  <a:extLst>
                    <a:ext uri="{9D8B030D-6E8A-4147-A177-3AD203B41FA5}">
                      <a16:colId xmlns:a16="http://schemas.microsoft.com/office/drawing/2014/main" val="3151049990"/>
                    </a:ext>
                  </a:extLst>
                </a:gridCol>
                <a:gridCol w="672757">
                  <a:extLst>
                    <a:ext uri="{9D8B030D-6E8A-4147-A177-3AD203B41FA5}">
                      <a16:colId xmlns:a16="http://schemas.microsoft.com/office/drawing/2014/main" val="2552067745"/>
                    </a:ext>
                  </a:extLst>
                </a:gridCol>
                <a:gridCol w="672757">
                  <a:extLst>
                    <a:ext uri="{9D8B030D-6E8A-4147-A177-3AD203B41FA5}">
                      <a16:colId xmlns:a16="http://schemas.microsoft.com/office/drawing/2014/main" val="773188476"/>
                    </a:ext>
                  </a:extLst>
                </a:gridCol>
                <a:gridCol w="672757">
                  <a:extLst>
                    <a:ext uri="{9D8B030D-6E8A-4147-A177-3AD203B41FA5}">
                      <a16:colId xmlns:a16="http://schemas.microsoft.com/office/drawing/2014/main" val="121432646"/>
                    </a:ext>
                  </a:extLst>
                </a:gridCol>
                <a:gridCol w="672757">
                  <a:extLst>
                    <a:ext uri="{9D8B030D-6E8A-4147-A177-3AD203B41FA5}">
                      <a16:colId xmlns:a16="http://schemas.microsoft.com/office/drawing/2014/main" val="2616362601"/>
                    </a:ext>
                  </a:extLst>
                </a:gridCol>
                <a:gridCol w="672757">
                  <a:extLst>
                    <a:ext uri="{9D8B030D-6E8A-4147-A177-3AD203B41FA5}">
                      <a16:colId xmlns:a16="http://schemas.microsoft.com/office/drawing/2014/main" val="1246252091"/>
                    </a:ext>
                  </a:extLst>
                </a:gridCol>
                <a:gridCol w="672757">
                  <a:extLst>
                    <a:ext uri="{9D8B030D-6E8A-4147-A177-3AD203B41FA5}">
                      <a16:colId xmlns:a16="http://schemas.microsoft.com/office/drawing/2014/main" val="3658051985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j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模式串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b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b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next[j]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2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D0758-43C4-4B03-9527-8997A955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  <a:r>
              <a:rPr lang="en-US" altLang="zh-CN" dirty="0"/>
              <a:t>——</a:t>
            </a:r>
            <a:r>
              <a:rPr lang="zh-CN" altLang="en-US" dirty="0"/>
              <a:t>匹配过程示例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A7B3BD-D92A-41FD-A28F-ACC863CC74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Group 27">
            <a:extLst>
              <a:ext uri="{FF2B5EF4-FFF2-40B4-BE49-F238E27FC236}">
                <a16:creationId xmlns:a16="http://schemas.microsoft.com/office/drawing/2014/main" id="{EF9B993B-1698-4C00-B383-80527A2E3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60265"/>
              </p:ext>
            </p:extLst>
          </p:nvPr>
        </p:nvGraphicFramePr>
        <p:xfrm>
          <a:off x="2764297" y="1530085"/>
          <a:ext cx="6663405" cy="1554480"/>
        </p:xfrm>
        <a:graphic>
          <a:graphicData uri="http://schemas.openxmlformats.org/drawingml/2006/table">
            <a:tbl>
              <a:tblPr>
                <a:effectLst>
                  <a:outerShdw blurRad="229870" dist="152400" dir="8460000" algn="r" rotWithShape="0">
                    <a:prstClr val="black">
                      <a:alpha val="28000"/>
                    </a:prstClr>
                  </a:outerShdw>
                </a:effectLst>
                <a:tableStyleId>{2D5ABB26-0587-4C30-8999-92F81FD0307C}</a:tableStyleId>
              </a:tblPr>
              <a:tblGrid>
                <a:gridCol w="169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35">
                  <a:extLst>
                    <a:ext uri="{9D8B030D-6E8A-4147-A177-3AD203B41FA5}">
                      <a16:colId xmlns:a16="http://schemas.microsoft.com/office/drawing/2014/main" val="3151049990"/>
                    </a:ext>
                  </a:extLst>
                </a:gridCol>
                <a:gridCol w="620535">
                  <a:extLst>
                    <a:ext uri="{9D8B030D-6E8A-4147-A177-3AD203B41FA5}">
                      <a16:colId xmlns:a16="http://schemas.microsoft.com/office/drawing/2014/main" val="2552067745"/>
                    </a:ext>
                  </a:extLst>
                </a:gridCol>
                <a:gridCol w="620535">
                  <a:extLst>
                    <a:ext uri="{9D8B030D-6E8A-4147-A177-3AD203B41FA5}">
                      <a16:colId xmlns:a16="http://schemas.microsoft.com/office/drawing/2014/main" val="773188476"/>
                    </a:ext>
                  </a:extLst>
                </a:gridCol>
                <a:gridCol w="620535">
                  <a:extLst>
                    <a:ext uri="{9D8B030D-6E8A-4147-A177-3AD203B41FA5}">
                      <a16:colId xmlns:a16="http://schemas.microsoft.com/office/drawing/2014/main" val="121432646"/>
                    </a:ext>
                  </a:extLst>
                </a:gridCol>
                <a:gridCol w="620535">
                  <a:extLst>
                    <a:ext uri="{9D8B030D-6E8A-4147-A177-3AD203B41FA5}">
                      <a16:colId xmlns:a16="http://schemas.microsoft.com/office/drawing/2014/main" val="2616362601"/>
                    </a:ext>
                  </a:extLst>
                </a:gridCol>
                <a:gridCol w="620535">
                  <a:extLst>
                    <a:ext uri="{9D8B030D-6E8A-4147-A177-3AD203B41FA5}">
                      <a16:colId xmlns:a16="http://schemas.microsoft.com/office/drawing/2014/main" val="1246252091"/>
                    </a:ext>
                  </a:extLst>
                </a:gridCol>
                <a:gridCol w="620535">
                  <a:extLst>
                    <a:ext uri="{9D8B030D-6E8A-4147-A177-3AD203B41FA5}">
                      <a16:colId xmlns:a16="http://schemas.microsoft.com/office/drawing/2014/main" val="3658051985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j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模式串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b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b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next[j]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6075A9A7-0137-46E8-B197-88D0EE15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01338"/>
              </p:ext>
            </p:extLst>
          </p:nvPr>
        </p:nvGraphicFramePr>
        <p:xfrm>
          <a:off x="962124" y="3679418"/>
          <a:ext cx="9122400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600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938030900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3854818815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43554379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808507186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4152880690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B580869C-1BD8-4183-8E4E-89F3718CA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07588"/>
              </p:ext>
            </p:extLst>
          </p:nvPr>
        </p:nvGraphicFramePr>
        <p:xfrm>
          <a:off x="962122" y="4898015"/>
          <a:ext cx="5212800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600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3956656152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3679571082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2093496273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842082667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97007A4-1768-4F31-A8C6-D0D8F13A8AC6}"/>
              </a:ext>
            </a:extLst>
          </p:cNvPr>
          <p:cNvSpPr txBox="1"/>
          <p:nvPr/>
        </p:nvSpPr>
        <p:spPr>
          <a:xfrm>
            <a:off x="407232" y="3729933"/>
            <a:ext cx="554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9E44E2-4677-40A0-BE59-C5B95BD86009}"/>
              </a:ext>
            </a:extLst>
          </p:cNvPr>
          <p:cNvSpPr txBox="1"/>
          <p:nvPr/>
        </p:nvSpPr>
        <p:spPr>
          <a:xfrm>
            <a:off x="407233" y="4948529"/>
            <a:ext cx="554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D9B159-EFDD-4DE1-9D51-3361EB525847}"/>
              </a:ext>
            </a:extLst>
          </p:cNvPr>
          <p:cNvSpPr txBox="1"/>
          <p:nvPr/>
        </p:nvSpPr>
        <p:spPr>
          <a:xfrm>
            <a:off x="962122" y="5540847"/>
            <a:ext cx="551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454C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63CA47-5BF7-469C-8FF8-688CE0312240}"/>
              </a:ext>
            </a:extLst>
          </p:cNvPr>
          <p:cNvSpPr txBox="1"/>
          <p:nvPr/>
        </p:nvSpPr>
        <p:spPr>
          <a:xfrm>
            <a:off x="990969" y="3197013"/>
            <a:ext cx="551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454C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05937 -0.004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20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05937 -0.0041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8 -0.00417 L 0.11367 -0.0041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8 -0.00417 L 0.11367 -0.0041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1056 -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6 -3.7037E-7 L 0.15807 -3.7037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7 -0.00417 L 0.16106 -0.0041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7 -0.00416 L 0.15755 -0.0046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06 -0.00417 L 0.42526 -0.004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3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55 -0.00462 L 0.43099 -0.0060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07 -3.7037E-7 L 0.32057 -3.7037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3" grpId="1"/>
      <p:bldP spid="13" grpId="2"/>
      <p:bldP spid="13" grpId="3"/>
      <p:bldP spid="13" grpId="4"/>
      <p:bldP spid="14" grpId="0"/>
      <p:bldP spid="14" grpId="1"/>
      <p:bldP spid="14" grpId="2"/>
      <p:bldP spid="14" grpId="3"/>
      <p:bldP spid="14" grpId="4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682AC7-0789-4B8C-99B4-857EDD0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4833"/>
            <a:ext cx="10972800" cy="4525963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88000" tIns="180000" rIns="91440" bIns="45720" rtlCol="0" anchor="t" anchorCtr="0">
            <a:noAutofit/>
          </a:bodyPr>
          <a:lstStyle/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int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Index_KMP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SString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S,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SString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T, int pos)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{  //  1≤pos≤StrLength(S)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= pos;   j = 1;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while (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&lt;= S[0] &amp;&amp; j &lt;= T[0]) {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if (j = 0 || S[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] == T[j]) { ++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;  ++j; }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                                      //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继续比较后继字符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else  j = next[j];         //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模式串向右移动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}//while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if (j &gt; T[0])  return 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-T[0];    //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匹配成功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else return 0;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} //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Index_KMP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F4D0A4-2005-4B60-B939-89002441C66C}"/>
              </a:ext>
            </a:extLst>
          </p:cNvPr>
          <p:cNvSpPr txBox="1"/>
          <p:nvPr/>
        </p:nvSpPr>
        <p:spPr>
          <a:xfrm>
            <a:off x="8829040" y="5590534"/>
            <a:ext cx="2607288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algn="ctr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T(n)=O(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120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  <a:r>
              <a:rPr lang="en-US" altLang="zh-CN" dirty="0"/>
              <a:t>——next</a:t>
            </a:r>
            <a:r>
              <a:rPr lang="zh-CN" altLang="en-US" dirty="0"/>
              <a:t>函数求解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682AC7-0789-4B8C-99B4-857EDD0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444997"/>
          </a:xfrm>
        </p:spPr>
        <p:txBody>
          <a:bodyPr/>
          <a:lstStyle/>
          <a:p>
            <a:r>
              <a:rPr lang="zh-CN" altLang="en-US" dirty="0"/>
              <a:t>动态规划算法</a:t>
            </a:r>
            <a:endParaRPr lang="en-US" altLang="zh-CN" dirty="0"/>
          </a:p>
          <a:p>
            <a:pPr lvl="1"/>
            <a:r>
              <a:rPr lang="zh-CN" altLang="en-US" dirty="0"/>
              <a:t>根据递推规则，利用已经计算出来的</a:t>
            </a:r>
            <a:r>
              <a:rPr lang="en-US" altLang="zh-CN" dirty="0"/>
              <a:t>next</a:t>
            </a:r>
            <a:r>
              <a:rPr lang="zh-CN" altLang="en-US" dirty="0"/>
              <a:t>值，求解新的</a:t>
            </a:r>
            <a:r>
              <a:rPr lang="en-US" altLang="zh-CN" dirty="0"/>
              <a:t>next</a:t>
            </a:r>
          </a:p>
          <a:p>
            <a:r>
              <a:rPr lang="zh-CN" altLang="en-US" dirty="0"/>
              <a:t>递推规则</a:t>
            </a:r>
            <a:endParaRPr lang="en-US" altLang="zh-CN" dirty="0"/>
          </a:p>
          <a:p>
            <a:pPr marL="857241" lvl="1" indent="-514350">
              <a:buFont typeface="+mj-lt"/>
              <a:buAutoNum type="arabicPeriod"/>
            </a:pPr>
            <a:r>
              <a:rPr lang="en-US" altLang="zh-CN" dirty="0"/>
              <a:t>next[1]=0</a:t>
            </a:r>
          </a:p>
          <a:p>
            <a:pPr marL="857241" lvl="1" indent="-514350">
              <a:buFont typeface="+mj-lt"/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next[j]=k(</a:t>
            </a:r>
            <a:r>
              <a:rPr lang="zh-CN" altLang="en-US" dirty="0"/>
              <a:t>即</a:t>
            </a:r>
            <a:r>
              <a:rPr lang="en-US" altLang="zh-CN" dirty="0"/>
              <a:t>T[1]…T[k-1]==T[j-k+1]…T[j-1])</a:t>
            </a:r>
          </a:p>
          <a:p>
            <a:pPr marL="1157270" lvl="2" indent="-514350">
              <a:buFont typeface="+mj-lt"/>
              <a:buAutoNum type="romanUcPeriod"/>
            </a:pPr>
            <a:r>
              <a:rPr lang="zh-CN" altLang="en-US" dirty="0"/>
              <a:t>若</a:t>
            </a:r>
            <a:r>
              <a:rPr lang="en-US" altLang="zh-CN" dirty="0"/>
              <a:t>T[k]==T[j]</a:t>
            </a:r>
            <a:r>
              <a:rPr lang="zh-CN" altLang="en-US" dirty="0"/>
              <a:t>，则</a:t>
            </a:r>
            <a:r>
              <a:rPr lang="en-US" altLang="zh-CN" dirty="0"/>
              <a:t>next[j+1]=k+1</a:t>
            </a:r>
          </a:p>
          <a:p>
            <a:pPr marL="1157270" lvl="2" indent="-514350">
              <a:buFont typeface="+mj-lt"/>
              <a:buAutoNum type="romanUcPeriod"/>
            </a:pPr>
            <a:r>
              <a:rPr lang="zh-CN" altLang="en-US" dirty="0"/>
              <a:t>若</a:t>
            </a:r>
            <a:r>
              <a:rPr lang="en-US" altLang="zh-CN" dirty="0"/>
              <a:t>T[k]</a:t>
            </a:r>
            <a:r>
              <a:rPr lang="zh-CN" altLang="en-US" dirty="0"/>
              <a:t>≠</a:t>
            </a:r>
            <a:r>
              <a:rPr lang="en-US" altLang="zh-CN" dirty="0"/>
              <a:t>T[j]</a:t>
            </a:r>
            <a:r>
              <a:rPr lang="zh-CN" altLang="en-US" dirty="0"/>
              <a:t>，重新寻找最长匹配前缀子串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756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  <a:r>
              <a:rPr lang="en-US" altLang="zh-CN" dirty="0"/>
              <a:t>——next</a:t>
            </a:r>
            <a:r>
              <a:rPr lang="zh-CN" altLang="en-US" dirty="0"/>
              <a:t>函数求解过程分析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9D265-88F0-455B-B832-9608E352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3853343" cy="850988"/>
          </a:xfrm>
        </p:spPr>
        <p:txBody>
          <a:bodyPr/>
          <a:lstStyle/>
          <a:p>
            <a:r>
              <a:rPr lang="zh-CN" altLang="en-US" dirty="0"/>
              <a:t>已知：</a:t>
            </a:r>
            <a:r>
              <a:rPr lang="en-US" altLang="zh-CN" dirty="0"/>
              <a:t> next[</a:t>
            </a:r>
            <a:r>
              <a:rPr lang="en-US" altLang="zh-CN" dirty="0" err="1"/>
              <a:t>i</a:t>
            </a:r>
            <a:r>
              <a:rPr lang="en-US" altLang="zh-CN" dirty="0"/>
              <a:t>]=k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8B7E34A0-3D8A-47B3-A234-BDDD79FD5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330"/>
              </p:ext>
            </p:extLst>
          </p:nvPr>
        </p:nvGraphicFramePr>
        <p:xfrm>
          <a:off x="3373784" y="2663501"/>
          <a:ext cx="54444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9">
                  <a:extLst>
                    <a:ext uri="{9D8B030D-6E8A-4147-A177-3AD203B41FA5}">
                      <a16:colId xmlns:a16="http://schemas.microsoft.com/office/drawing/2014/main" val="326417460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38209718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99624909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4838012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4456313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0911454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34148053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58718924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93217210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95665615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6795710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09349627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4208266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8858993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75671540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84182437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2137B98-F9C6-4A43-BE3C-29DA32612B07}"/>
              </a:ext>
            </a:extLst>
          </p:cNvPr>
          <p:cNvSpPr txBox="1"/>
          <p:nvPr/>
        </p:nvSpPr>
        <p:spPr>
          <a:xfrm>
            <a:off x="609600" y="3985356"/>
            <a:ext cx="3526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14309" defTabSz="685783">
              <a:spcBef>
                <a:spcPct val="20000"/>
              </a:spcBef>
              <a:buClr>
                <a:srgbClr val="629DD1">
                  <a:lumMod val="60000"/>
                  <a:lumOff val="40000"/>
                </a:srgbClr>
              </a:buClr>
              <a:buSzPct val="70000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情况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T[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]==T[j]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4170797-35A5-4D57-887E-4C933F5224A1}"/>
              </a:ext>
            </a:extLst>
          </p:cNvPr>
          <p:cNvSpPr txBox="1"/>
          <p:nvPr/>
        </p:nvSpPr>
        <p:spPr>
          <a:xfrm>
            <a:off x="5116334" y="4943391"/>
            <a:ext cx="3019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720" lvl="1" defTabSz="685783">
              <a:spcBef>
                <a:spcPct val="20000"/>
              </a:spcBef>
              <a:buClr>
                <a:srgbClr val="7030A0"/>
              </a:buClr>
              <a:buSzPct val="70000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next[i+1]=k+1</a:t>
            </a:r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2B7211B4-0E34-4A92-A9B8-633A201E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36870"/>
              </p:ext>
            </p:extLst>
          </p:nvPr>
        </p:nvGraphicFramePr>
        <p:xfrm>
          <a:off x="4251089" y="4065056"/>
          <a:ext cx="54444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9">
                  <a:extLst>
                    <a:ext uri="{9D8B030D-6E8A-4147-A177-3AD203B41FA5}">
                      <a16:colId xmlns:a16="http://schemas.microsoft.com/office/drawing/2014/main" val="326417460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38209718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99624909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4838012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4456313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0911454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34148053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58718924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93217210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95665615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6795710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09349627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4208266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8858993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75671540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84182437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D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D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28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4332D-E2A1-4CE3-895C-CB010E69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  <a:r>
              <a:rPr lang="en-US" altLang="zh-CN" dirty="0"/>
              <a:t>——next</a:t>
            </a:r>
            <a:r>
              <a:rPr lang="zh-CN" altLang="en-US" dirty="0"/>
              <a:t>函数求解过程分析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17648A-4E61-47CA-BF7F-16CDB88A1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9A7E42-ABE7-4FA8-826D-F82379436BAA}"/>
              </a:ext>
            </a:extLst>
          </p:cNvPr>
          <p:cNvSpPr txBox="1"/>
          <p:nvPr/>
        </p:nvSpPr>
        <p:spPr>
          <a:xfrm>
            <a:off x="342890" y="1646688"/>
            <a:ext cx="3526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14309" defTabSz="685783">
              <a:spcBef>
                <a:spcPct val="20000"/>
              </a:spcBef>
              <a:buClr>
                <a:srgbClr val="629DD1">
                  <a:lumMod val="60000"/>
                  <a:lumOff val="40000"/>
                </a:srgbClr>
              </a:buClr>
              <a:buSzPct val="70000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情况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T[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r>
              <a:rPr lang="zh-CN" altLang="en-US" sz="2800" dirty="0"/>
              <a:t> ≠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T[j]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128C1D-21FA-4369-A9F0-83CAFFDB5665}"/>
              </a:ext>
            </a:extLst>
          </p:cNvPr>
          <p:cNvSpPr txBox="1"/>
          <p:nvPr/>
        </p:nvSpPr>
        <p:spPr>
          <a:xfrm>
            <a:off x="251967" y="3147193"/>
            <a:ext cx="2129051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720" lvl="1" defTabSz="685783"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0000"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先不看</a:t>
            </a:r>
            <a:r>
              <a:rPr lang="en-US" altLang="zh-CN" sz="24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96F7B9DF-1206-43A0-B19B-6C213BB3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90010"/>
              </p:ext>
            </p:extLst>
          </p:nvPr>
        </p:nvGraphicFramePr>
        <p:xfrm>
          <a:off x="4084360" y="1638566"/>
          <a:ext cx="54444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9">
                  <a:extLst>
                    <a:ext uri="{9D8B030D-6E8A-4147-A177-3AD203B41FA5}">
                      <a16:colId xmlns:a16="http://schemas.microsoft.com/office/drawing/2014/main" val="326417460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38209718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99624909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4838012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4456313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0911454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34148053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58718924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93217210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95665615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6795710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09349627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4208266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8858993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75671540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84182437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12AFB936-6943-401D-AEAC-BD1D186B2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00836"/>
              </p:ext>
            </p:extLst>
          </p:nvPr>
        </p:nvGraphicFramePr>
        <p:xfrm>
          <a:off x="5811177" y="2467442"/>
          <a:ext cx="54444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9">
                  <a:extLst>
                    <a:ext uri="{9D8B030D-6E8A-4147-A177-3AD203B41FA5}">
                      <a16:colId xmlns:a16="http://schemas.microsoft.com/office/drawing/2014/main" val="326417460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38209718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99624909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4838012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4456313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0911454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34148053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58718924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93217210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95665615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6795710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09349627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4208266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8858993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75671540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84182437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3706524-6E21-4E63-AA54-8CF8E23E3BB8}"/>
              </a:ext>
            </a:extLst>
          </p:cNvPr>
          <p:cNvSpPr/>
          <p:nvPr/>
        </p:nvSpPr>
        <p:spPr>
          <a:xfrm>
            <a:off x="9507526" y="2382708"/>
            <a:ext cx="1159439" cy="605732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88354B-DE0C-4C4E-BEDF-F9002700A84C}"/>
              </a:ext>
            </a:extLst>
          </p:cNvPr>
          <p:cNvSpPr/>
          <p:nvPr/>
        </p:nvSpPr>
        <p:spPr>
          <a:xfrm>
            <a:off x="5811176" y="2382708"/>
            <a:ext cx="1159439" cy="605732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7E895956-707F-47D5-AB4B-4EA974B53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09537"/>
              </p:ext>
            </p:extLst>
          </p:nvPr>
        </p:nvGraphicFramePr>
        <p:xfrm>
          <a:off x="651569" y="5431772"/>
          <a:ext cx="54444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9">
                  <a:extLst>
                    <a:ext uri="{9D8B030D-6E8A-4147-A177-3AD203B41FA5}">
                      <a16:colId xmlns:a16="http://schemas.microsoft.com/office/drawing/2014/main" val="326417460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38209718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99624909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4838012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4456313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0911454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34148053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58718924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93217210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95665615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6795710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09349627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4208266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8858993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75671540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84182437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12" name="左大括号 11">
            <a:extLst>
              <a:ext uri="{FF2B5EF4-FFF2-40B4-BE49-F238E27FC236}">
                <a16:creationId xmlns:a16="http://schemas.microsoft.com/office/drawing/2014/main" id="{273FC112-12EE-4068-B411-AE0027E3C127}"/>
              </a:ext>
            </a:extLst>
          </p:cNvPr>
          <p:cNvSpPr/>
          <p:nvPr/>
        </p:nvSpPr>
        <p:spPr>
          <a:xfrm rot="16200000">
            <a:off x="3271718" y="4663324"/>
            <a:ext cx="318659" cy="2714154"/>
          </a:xfrm>
          <a:prstGeom prst="leftBrace">
            <a:avLst>
              <a:gd name="adj1" fmla="val 8333"/>
              <a:gd name="adj2" fmla="val 4968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5656D9-9385-4937-A5FC-2001011E80D5}"/>
              </a:ext>
            </a:extLst>
          </p:cNvPr>
          <p:cNvSpPr txBox="1"/>
          <p:nvPr/>
        </p:nvSpPr>
        <p:spPr>
          <a:xfrm>
            <a:off x="3050100" y="6153776"/>
            <a:ext cx="932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匹配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0AB4FB-90B0-45E3-9145-A382F07C5C48}"/>
              </a:ext>
            </a:extLst>
          </p:cNvPr>
          <p:cNvSpPr/>
          <p:nvPr/>
        </p:nvSpPr>
        <p:spPr>
          <a:xfrm>
            <a:off x="651569" y="5350498"/>
            <a:ext cx="883230" cy="715758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zh-CN" altLang="en-US" sz="2400" spc="-100" dirty="0">
                <a:latin typeface="+mj-ea"/>
                <a:ea typeface="+mj-ea"/>
              </a:rPr>
              <a:t>要找的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63AC05-9608-4824-A792-B5A9060A1E8D}"/>
              </a:ext>
            </a:extLst>
          </p:cNvPr>
          <p:cNvSpPr txBox="1"/>
          <p:nvPr/>
        </p:nvSpPr>
        <p:spPr>
          <a:xfrm>
            <a:off x="6390895" y="5328750"/>
            <a:ext cx="56163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要解决的问题：在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的前缀串中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找最长匹配前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后缀子串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记录的内容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表格 2">
            <a:extLst>
              <a:ext uri="{FF2B5EF4-FFF2-40B4-BE49-F238E27FC236}">
                <a16:creationId xmlns:a16="http://schemas.microsoft.com/office/drawing/2014/main" id="{CB771982-07F7-4A7C-AB38-0C6F25F5C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9997"/>
              </p:ext>
            </p:extLst>
          </p:nvPr>
        </p:nvGraphicFramePr>
        <p:xfrm>
          <a:off x="3526066" y="3225788"/>
          <a:ext cx="54444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9">
                  <a:extLst>
                    <a:ext uri="{9D8B030D-6E8A-4147-A177-3AD203B41FA5}">
                      <a16:colId xmlns:a16="http://schemas.microsoft.com/office/drawing/2014/main" val="326417460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38209718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99624909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4838012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4456313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0911454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34148053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58718924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93217210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95665615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6795710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09349627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4208266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8858993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75671540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84182437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C89FBA73-C1C8-4184-9ECE-28D1B1E26686}"/>
              </a:ext>
            </a:extLst>
          </p:cNvPr>
          <p:cNvSpPr/>
          <p:nvPr/>
        </p:nvSpPr>
        <p:spPr>
          <a:xfrm>
            <a:off x="7218698" y="3130421"/>
            <a:ext cx="883230" cy="65263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DE2BBD-ADB9-47FF-B339-FB148D767E8D}"/>
              </a:ext>
            </a:extLst>
          </p:cNvPr>
          <p:cNvSpPr/>
          <p:nvPr/>
        </p:nvSpPr>
        <p:spPr>
          <a:xfrm>
            <a:off x="3508480" y="3130421"/>
            <a:ext cx="883230" cy="65263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18E1CC-C8D1-413A-88E8-857346E52BE4}"/>
              </a:ext>
            </a:extLst>
          </p:cNvPr>
          <p:cNvSpPr txBox="1"/>
          <p:nvPr/>
        </p:nvSpPr>
        <p:spPr>
          <a:xfrm>
            <a:off x="251967" y="2280996"/>
            <a:ext cx="4991831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720" marR="0" lvl="1" algn="l" defTabSz="68578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70000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希望找到相匹配的前后缀子串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76F9C0-25F1-4FC1-87D2-69455E9A5446}"/>
              </a:ext>
            </a:extLst>
          </p:cNvPr>
          <p:cNvSpPr txBox="1"/>
          <p:nvPr/>
        </p:nvSpPr>
        <p:spPr>
          <a:xfrm>
            <a:off x="3437402" y="3805232"/>
            <a:ext cx="1060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T[1…x]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4C2B8E-1A7D-41BA-9922-DC8523969F7D}"/>
              </a:ext>
            </a:extLst>
          </p:cNvPr>
          <p:cNvSpPr txBox="1"/>
          <p:nvPr/>
        </p:nvSpPr>
        <p:spPr>
          <a:xfrm>
            <a:off x="6631488" y="3758237"/>
            <a:ext cx="2057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T[(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-x)…(i-1)]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59432A-0EE1-4311-8C18-D3E9D2E6A2F0}"/>
              </a:ext>
            </a:extLst>
          </p:cNvPr>
          <p:cNvSpPr txBox="1"/>
          <p:nvPr/>
        </p:nvSpPr>
        <p:spPr>
          <a:xfrm>
            <a:off x="251967" y="4237245"/>
            <a:ext cx="11602541" cy="919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720" lvl="1" defTabSz="685783">
              <a:lnSpc>
                <a:spcPct val="120000"/>
              </a:lnSpc>
              <a:buClr>
                <a:srgbClr val="7030A0"/>
              </a:buClr>
              <a:buSzPct val="70000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若</a:t>
            </a:r>
            <a:r>
              <a:rPr lang="en-US" altLang="zh-CN" sz="2400" dirty="0">
                <a:solidFill>
                  <a:prstClr val="black"/>
                </a:solidFill>
                <a:latin typeface="+mj-ea"/>
                <a:ea typeface="+mj-ea"/>
              </a:rPr>
              <a:t>T[1…x]==</a:t>
            </a:r>
            <a:r>
              <a:rPr lang="en-US" altLang="zh-CN" sz="2400" dirty="0">
                <a:latin typeface="+mj-ea"/>
                <a:ea typeface="+mj-ea"/>
              </a:rPr>
              <a:t>T[(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-x)…(i-1)]</a:t>
            </a:r>
            <a:r>
              <a:rPr lang="zh-CN" altLang="en-US" sz="2400" dirty="0">
                <a:latin typeface="+mj-ea"/>
                <a:ea typeface="+mj-ea"/>
              </a:rPr>
              <a:t>，再比较</a:t>
            </a:r>
            <a:r>
              <a:rPr lang="en-US" altLang="zh-CN" sz="2400" dirty="0">
                <a:latin typeface="+mj-ea"/>
                <a:ea typeface="+mj-ea"/>
              </a:rPr>
              <a:t>T[x+1]</a:t>
            </a:r>
            <a:r>
              <a:rPr lang="zh-CN" altLang="en-US" sz="2400" dirty="0">
                <a:latin typeface="+mj-ea"/>
                <a:ea typeface="+mj-ea"/>
              </a:rPr>
              <a:t>与</a:t>
            </a:r>
            <a:r>
              <a:rPr lang="en-US" altLang="zh-CN" sz="2400" dirty="0">
                <a:latin typeface="+mj-ea"/>
                <a:ea typeface="+mj-ea"/>
              </a:rPr>
              <a:t>T[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]</a:t>
            </a:r>
            <a:r>
              <a:rPr lang="zh-CN" altLang="en-US" sz="2400" dirty="0">
                <a:latin typeface="+mj-ea"/>
                <a:ea typeface="+mj-ea"/>
              </a:rPr>
              <a:t>，若匹配，找到匹配子串；否则尝试其他子串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0AB4FB-90B0-45E3-9145-A382F07C5C48}"/>
              </a:ext>
            </a:extLst>
          </p:cNvPr>
          <p:cNvSpPr/>
          <p:nvPr/>
        </p:nvSpPr>
        <p:spPr>
          <a:xfrm>
            <a:off x="597878" y="5257801"/>
            <a:ext cx="1783140" cy="1201084"/>
          </a:xfrm>
          <a:prstGeom prst="rect">
            <a:avLst/>
          </a:prstGeom>
          <a:ln w="38100"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b" anchorCtr="1"/>
          <a:lstStyle/>
          <a:p>
            <a:pPr algn="ctr"/>
            <a:r>
              <a:rPr lang="zh-CN" altLang="en-US" sz="2400" spc="-100" dirty="0">
                <a:latin typeface="+mj-ea"/>
                <a:ea typeface="+mj-ea"/>
              </a:rPr>
              <a:t>好前缀</a:t>
            </a:r>
          </a:p>
        </p:txBody>
      </p:sp>
    </p:spTree>
    <p:extLst>
      <p:ext uri="{BB962C8B-B14F-4D97-AF65-F5344CB8AC3E}">
        <p14:creationId xmlns:p14="http://schemas.microsoft.com/office/powerpoint/2010/main" val="5431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0" grpId="0" animBg="1"/>
      <p:bldP spid="12" grpId="0" animBg="1"/>
      <p:bldP spid="13" grpId="0"/>
      <p:bldP spid="14" grpId="0" animBg="1"/>
      <p:bldP spid="15" grpId="0"/>
      <p:bldP spid="17" grpId="0" animBg="1"/>
      <p:bldP spid="18" grpId="0" animBg="1"/>
      <p:bldP spid="19" grpId="0"/>
      <p:bldP spid="20" grpId="0"/>
      <p:bldP spid="21" grpId="0"/>
      <p:bldP spid="22" grpId="0" uiExpand="1" build="p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BC4A2-E25C-42ED-B06E-B206C912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  <a:r>
              <a:rPr lang="en-US" altLang="zh-CN" dirty="0"/>
              <a:t>——next</a:t>
            </a:r>
            <a:r>
              <a:rPr lang="zh-CN" altLang="en-US" dirty="0"/>
              <a:t>函数求解过程分析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571A1C-C3C6-4C32-8967-55487745ED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83E28499-9B3B-43E3-9BF2-C1BF7E9D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67024"/>
              </p:ext>
            </p:extLst>
          </p:nvPr>
        </p:nvGraphicFramePr>
        <p:xfrm>
          <a:off x="695637" y="2075062"/>
          <a:ext cx="54444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9">
                  <a:extLst>
                    <a:ext uri="{9D8B030D-6E8A-4147-A177-3AD203B41FA5}">
                      <a16:colId xmlns:a16="http://schemas.microsoft.com/office/drawing/2014/main" val="326417460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38209718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99624909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4838012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4456313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0911454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34148053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58718924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93217210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95665615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6795710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09349627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4208266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8858993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75671540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84182437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487041F7-A088-464E-AB03-36259916E3E0}"/>
              </a:ext>
            </a:extLst>
          </p:cNvPr>
          <p:cNvSpPr/>
          <p:nvPr/>
        </p:nvSpPr>
        <p:spPr>
          <a:xfrm rot="16200000">
            <a:off x="3315786" y="1306614"/>
            <a:ext cx="318659" cy="2714154"/>
          </a:xfrm>
          <a:prstGeom prst="leftBrace">
            <a:avLst>
              <a:gd name="adj1" fmla="val 8333"/>
              <a:gd name="adj2" fmla="val 4968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4FE6D1-1E9F-4DB2-8DCB-9F1F5C226EBD}"/>
              </a:ext>
            </a:extLst>
          </p:cNvPr>
          <p:cNvSpPr txBox="1"/>
          <p:nvPr/>
        </p:nvSpPr>
        <p:spPr>
          <a:xfrm>
            <a:off x="3094168" y="2797066"/>
            <a:ext cx="932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匹配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DF483E-C512-46F5-B36A-D712520B24D6}"/>
              </a:ext>
            </a:extLst>
          </p:cNvPr>
          <p:cNvSpPr/>
          <p:nvPr/>
        </p:nvSpPr>
        <p:spPr>
          <a:xfrm>
            <a:off x="678052" y="1993788"/>
            <a:ext cx="883230" cy="715758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zh-CN" altLang="en-US" sz="2400" spc="-100" dirty="0">
                <a:latin typeface="+mj-ea"/>
                <a:ea typeface="+mj-ea"/>
              </a:rPr>
              <a:t>要找的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0CC7FC-735F-4064-B7D3-E5742CC1F907}"/>
              </a:ext>
            </a:extLst>
          </p:cNvPr>
          <p:cNvSpPr txBox="1"/>
          <p:nvPr/>
        </p:nvSpPr>
        <p:spPr>
          <a:xfrm>
            <a:off x="6434963" y="1972040"/>
            <a:ext cx="56163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要解决的问题：在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的前缀串中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找最长匹配前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后缀子串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记录的内容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2F8187A-1B9F-472D-9FD1-0AEC11774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34717"/>
              </p:ext>
            </p:extLst>
          </p:nvPr>
        </p:nvGraphicFramePr>
        <p:xfrm>
          <a:off x="3962053" y="5304539"/>
          <a:ext cx="54444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9">
                  <a:extLst>
                    <a:ext uri="{9D8B030D-6E8A-4147-A177-3AD203B41FA5}">
                      <a16:colId xmlns:a16="http://schemas.microsoft.com/office/drawing/2014/main" val="326417460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38209718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99624909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4838012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4456313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0911454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34148053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58718924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93217210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95665615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6795710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09349627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4208266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8858993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75671540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84182437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15" name="表格 2">
            <a:extLst>
              <a:ext uri="{FF2B5EF4-FFF2-40B4-BE49-F238E27FC236}">
                <a16:creationId xmlns:a16="http://schemas.microsoft.com/office/drawing/2014/main" id="{EB24AD74-FB61-45FC-BC64-932BF024B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62642"/>
              </p:ext>
            </p:extLst>
          </p:nvPr>
        </p:nvGraphicFramePr>
        <p:xfrm>
          <a:off x="1101425" y="3577780"/>
          <a:ext cx="54444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9">
                  <a:extLst>
                    <a:ext uri="{9D8B030D-6E8A-4147-A177-3AD203B41FA5}">
                      <a16:colId xmlns:a16="http://schemas.microsoft.com/office/drawing/2014/main" val="326417460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38209718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99624909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4838012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04456313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09114546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34148053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58718924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932172101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95665615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3679571082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09349627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1842082667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2885899389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756715403"/>
                    </a:ext>
                  </a:extLst>
                </a:gridCol>
                <a:gridCol w="286549">
                  <a:extLst>
                    <a:ext uri="{9D8B030D-6E8A-4147-A177-3AD203B41FA5}">
                      <a16:colId xmlns:a16="http://schemas.microsoft.com/office/drawing/2014/main" val="84182437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AC6D8FD-8E6F-4365-AD49-961A7F6AB81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811097" y="4034980"/>
            <a:ext cx="0" cy="1271497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4E9F220-0890-4E61-B2C6-D9A35E12289E}"/>
              </a:ext>
            </a:extLst>
          </p:cNvPr>
          <p:cNvSpPr txBox="1"/>
          <p:nvPr/>
        </p:nvSpPr>
        <p:spPr>
          <a:xfrm>
            <a:off x="5812465" y="4273229"/>
            <a:ext cx="1497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是否相等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87C9A0-4CD7-48C2-BEEB-5CF06B37CCEB}"/>
              </a:ext>
            </a:extLst>
          </p:cNvPr>
          <p:cNvSpPr txBox="1"/>
          <p:nvPr/>
        </p:nvSpPr>
        <p:spPr>
          <a:xfrm>
            <a:off x="5683505" y="5306477"/>
            <a:ext cx="255183" cy="461665"/>
          </a:xfrm>
          <a:prstGeom prst="rect">
            <a:avLst/>
          </a:prstGeom>
          <a:solidFill>
            <a:srgbClr val="7030A0"/>
          </a:solidFill>
        </p:spPr>
        <p:txBody>
          <a:bodyPr wrap="square" lIns="36000" rIns="36000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9AB2EC-F54C-4B65-BBA7-26F30A1C663A}"/>
              </a:ext>
            </a:extLst>
          </p:cNvPr>
          <p:cNvSpPr txBox="1"/>
          <p:nvPr/>
        </p:nvSpPr>
        <p:spPr>
          <a:xfrm>
            <a:off x="7763025" y="3619805"/>
            <a:ext cx="2960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next[i+1]=j+1</a:t>
            </a:r>
            <a:endParaRPr lang="zh-CN" altLang="en-US" dirty="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2E0C47E2-8730-4524-A8B6-8400852322E5}"/>
              </a:ext>
            </a:extLst>
          </p:cNvPr>
          <p:cNvSpPr/>
          <p:nvPr/>
        </p:nvSpPr>
        <p:spPr>
          <a:xfrm>
            <a:off x="7226813" y="3827721"/>
            <a:ext cx="536209" cy="1164569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D6181ED-7912-4F90-AAFE-B7FF428BC92D}"/>
              </a:ext>
            </a:extLst>
          </p:cNvPr>
          <p:cNvSpPr txBox="1"/>
          <p:nvPr/>
        </p:nvSpPr>
        <p:spPr>
          <a:xfrm>
            <a:off x="7752504" y="4462995"/>
            <a:ext cx="4145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否，继续在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的前缀串中找，即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j=next[j]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53370" y="3317062"/>
            <a:ext cx="11897944" cy="0"/>
          </a:xfrm>
          <a:prstGeom prst="line">
            <a:avLst/>
          </a:prstGeom>
          <a:ln w="57150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F0AB4FB-90B0-45E3-9145-A382F07C5C48}"/>
              </a:ext>
            </a:extLst>
          </p:cNvPr>
          <p:cNvSpPr/>
          <p:nvPr/>
        </p:nvSpPr>
        <p:spPr>
          <a:xfrm>
            <a:off x="617413" y="1786996"/>
            <a:ext cx="1783140" cy="1201084"/>
          </a:xfrm>
          <a:prstGeom prst="rect">
            <a:avLst/>
          </a:prstGeom>
          <a:ln w="38100"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b" anchorCtr="1"/>
          <a:lstStyle/>
          <a:p>
            <a:pPr algn="ctr"/>
            <a:r>
              <a:rPr lang="zh-CN" altLang="en-US" sz="2400" spc="-100" dirty="0">
                <a:latin typeface="+mj-ea"/>
                <a:ea typeface="+mj-ea"/>
              </a:rPr>
              <a:t>好前缀</a:t>
            </a:r>
          </a:p>
        </p:txBody>
      </p:sp>
    </p:spTree>
    <p:extLst>
      <p:ext uri="{BB962C8B-B14F-4D97-AF65-F5344CB8AC3E}">
        <p14:creationId xmlns:p14="http://schemas.microsoft.com/office/powerpoint/2010/main" val="42237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7122 -0.000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21" grpId="0"/>
      <p:bldP spid="23" grpId="0" animBg="1"/>
      <p:bldP spid="27" grpId="0"/>
      <p:bldP spid="28" grpId="0" animBg="1"/>
      <p:bldP spid="31" grpId="0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  <a:r>
              <a:rPr lang="en-US" altLang="zh-CN" dirty="0"/>
              <a:t>——next</a:t>
            </a:r>
            <a:r>
              <a:rPr lang="zh-CN" altLang="en-US" dirty="0"/>
              <a:t>函数求解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682AC7-0789-4B8C-99B4-857EDD06C02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88000" tIns="180000" rIns="91440" bIns="45720" rtlCol="0" anchor="t" anchorCtr="0">
            <a:noAutofit/>
          </a:bodyPr>
          <a:lstStyle/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void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get_next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SString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&amp;T, int &amp;next[] ) 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{   //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求模式串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的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next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函数值并存入数组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next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。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= 1;   next[1] = 0;   j = 0;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while (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&lt; T[0]) {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if (j == 0 || T[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] == T[j])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    {++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;  ++j; next[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] = j; }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else  j = next[j];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}</a:t>
            </a:r>
          </a:p>
          <a:p>
            <a:pPr marL="0" defTabSz="914400"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} //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get_next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58ED53-0DFD-4ADF-B3B4-62573F6528B7}"/>
              </a:ext>
            </a:extLst>
          </p:cNvPr>
          <p:cNvSpPr txBox="1"/>
          <p:nvPr/>
        </p:nvSpPr>
        <p:spPr>
          <a:xfrm>
            <a:off x="8869680" y="5664501"/>
            <a:ext cx="2607288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algn="ctr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T(n)=O(m)</a:t>
            </a:r>
          </a:p>
        </p:txBody>
      </p:sp>
    </p:spTree>
    <p:extLst>
      <p:ext uri="{BB962C8B-B14F-4D97-AF65-F5344CB8AC3E}">
        <p14:creationId xmlns:p14="http://schemas.microsoft.com/office/powerpoint/2010/main" val="81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6D1427-8038-4F64-950C-CCAC39C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  <a:r>
              <a:rPr lang="en-US" altLang="zh-CN" dirty="0"/>
              <a:t>——</a:t>
            </a:r>
            <a:r>
              <a:rPr lang="zh-CN" altLang="en-US" dirty="0"/>
              <a:t>特殊情况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7E5575-830C-4E6A-BC41-BEBFC07F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1308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3200" dirty="0">
                <a:latin typeface="+mn-lt"/>
                <a:ea typeface="+mj-ea"/>
              </a:rPr>
              <a:t>S = </a:t>
            </a:r>
            <a:r>
              <a:rPr kumimoji="1" lang="en-US" altLang="zh-CN" sz="3200" dirty="0" err="1">
                <a:latin typeface="+mn-lt"/>
                <a:ea typeface="+mj-ea"/>
              </a:rPr>
              <a:t>aaabaaabaaabaaabaaab</a:t>
            </a:r>
            <a:endParaRPr kumimoji="1" lang="en-US" altLang="zh-CN" sz="3200" dirty="0">
              <a:latin typeface="+mn-lt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3200" dirty="0">
                <a:latin typeface="+mn-lt"/>
                <a:ea typeface="+mj-ea"/>
              </a:rPr>
              <a:t>T = </a:t>
            </a:r>
            <a:r>
              <a:rPr kumimoji="1" lang="en-US" altLang="zh-CN" sz="3200" dirty="0" err="1">
                <a:latin typeface="+mn-lt"/>
                <a:ea typeface="+mj-ea"/>
              </a:rPr>
              <a:t>aaaab</a:t>
            </a:r>
            <a:endParaRPr kumimoji="1" lang="en-US" altLang="zh-CN" sz="3200" dirty="0">
              <a:latin typeface="+mn-lt"/>
              <a:ea typeface="+mj-ea"/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3200" dirty="0">
                <a:latin typeface="+mn-lt"/>
                <a:ea typeface="+mj-ea"/>
              </a:rPr>
              <a:t>next[j]=</a:t>
            </a:r>
            <a:r>
              <a:rPr kumimoji="1" lang="en-US" altLang="zh-CN" sz="4000" dirty="0">
                <a:solidFill>
                  <a:srgbClr val="0000FF"/>
                </a:solidFill>
                <a:latin typeface="+mn-lt"/>
                <a:ea typeface="+mj-ea"/>
              </a:rPr>
              <a:t>01234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3200" dirty="0">
                <a:latin typeface="+mn-lt"/>
                <a:ea typeface="+mj-ea"/>
                <a:sym typeface="Symbol" pitchFamily="18" charset="2"/>
              </a:rPr>
              <a:t>改进：</a:t>
            </a:r>
            <a:r>
              <a:rPr kumimoji="1" lang="en-US" altLang="zh-CN" sz="3200" dirty="0" err="1">
                <a:latin typeface="+mn-lt"/>
                <a:ea typeface="+mj-ea"/>
              </a:rPr>
              <a:t>nextval</a:t>
            </a:r>
            <a:r>
              <a:rPr kumimoji="1" lang="en-US" altLang="zh-CN" sz="3200" dirty="0">
                <a:latin typeface="+mn-lt"/>
                <a:ea typeface="+mj-ea"/>
              </a:rPr>
              <a:t>[j]=</a:t>
            </a:r>
            <a:r>
              <a:rPr kumimoji="1" lang="en-US" altLang="zh-CN" sz="4000" dirty="0">
                <a:solidFill>
                  <a:srgbClr val="FF0000"/>
                </a:solidFill>
                <a:latin typeface="+mn-lt"/>
                <a:ea typeface="+mj-ea"/>
              </a:rPr>
              <a:t>00004</a:t>
            </a:r>
            <a:endParaRPr kumimoji="1" lang="en-US" altLang="zh-CN" sz="3200" dirty="0">
              <a:latin typeface="+mn-lt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sz="3200" dirty="0">
              <a:latin typeface="+mn-lt"/>
              <a:ea typeface="+mj-ea"/>
            </a:endParaRPr>
          </a:p>
          <a:p>
            <a:pPr marL="0" indent="0">
              <a:buNone/>
            </a:pPr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DF4A-0632-48C6-B331-38D9233DA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</a:t>
            </a:r>
          </a:p>
          <a:p>
            <a:endParaRPr lang="zh-CN" altLang="en-US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FA606E37-5165-43FB-B2A4-95A2E11EF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160" y="1600203"/>
            <a:ext cx="6502400" cy="51292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88000" tIns="180000" rIns="91440" bIns="45720" rtlCol="0" anchor="t" anchorCtr="0">
            <a:noAutofit/>
          </a:bodyPr>
          <a:lstStyle>
            <a:lvl1pPr indent="-257168">
              <a:spcBef>
                <a:spcPts val="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  <a:defRPr kumimoji="1" sz="2400"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</a:rPr>
              <a:t>void get_nextval(SString &amp;T, int &amp;nextval[]) {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   i = 1;   nextval[1] = 0;   j = 0;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   while (i &lt; T[0]) {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       if (j == 0 || T[i] == T[j]) {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           ++i;  ++j;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           if (T[i] != T[j])  nextval[i] = j;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           else  nextval[i] = nextval[j];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     else  j = nextval[j];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  }  } // get_nextval</a:t>
            </a:r>
          </a:p>
        </p:txBody>
      </p:sp>
    </p:spTree>
    <p:extLst>
      <p:ext uri="{BB962C8B-B14F-4D97-AF65-F5344CB8AC3E}">
        <p14:creationId xmlns:p14="http://schemas.microsoft.com/office/powerpoint/2010/main" val="149020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DD3C11DC-B975-4A65-BBA9-278E1CA9AD89}"/>
              </a:ext>
            </a:extLst>
          </p:cNvPr>
          <p:cNvGrpSpPr/>
          <p:nvPr/>
        </p:nvGrpSpPr>
        <p:grpSpPr>
          <a:xfrm>
            <a:off x="4065144" y="1060199"/>
            <a:ext cx="4061711" cy="5581392"/>
            <a:chOff x="4065144" y="1060199"/>
            <a:chExt cx="4061711" cy="5581392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75EE390-D486-4D85-97FA-157505153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65144" y="1060199"/>
              <a:ext cx="4061711" cy="5581392"/>
            </a:xfrm>
            <a:prstGeom prst="rect">
              <a:avLst/>
            </a:prstGeom>
            <a:effectLst/>
          </p:spPr>
        </p:pic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11B97F0-868D-444B-9678-3B456ECA24CD}"/>
                </a:ext>
              </a:extLst>
            </p:cNvPr>
            <p:cNvSpPr/>
            <p:nvPr/>
          </p:nvSpPr>
          <p:spPr>
            <a:xfrm rot="18205800" flipV="1">
              <a:off x="6648127" y="1769810"/>
              <a:ext cx="157411" cy="1574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innerShdw blurRad="114300">
                <a:schemeClr val="bg2"/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2468F22-2F57-43FB-BC77-889CD181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0104"/>
            <a:ext cx="10972800" cy="685805"/>
          </a:xfrm>
        </p:spPr>
        <p:txBody>
          <a:bodyPr/>
          <a:lstStyle/>
          <a:p>
            <a:r>
              <a:rPr lang="zh-CN" altLang="en-US" dirty="0"/>
              <a:t>关于串的一些基本概念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C09AF-B669-41CD-9DF0-885D316F3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串类型的定义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A81F9F4-B9F5-4DB4-8D91-630FF88231F7}"/>
              </a:ext>
            </a:extLst>
          </p:cNvPr>
          <p:cNvGrpSpPr/>
          <p:nvPr/>
        </p:nvGrpSpPr>
        <p:grpSpPr>
          <a:xfrm>
            <a:off x="5026945" y="2925231"/>
            <a:ext cx="1398235" cy="1398235"/>
            <a:chOff x="5026945" y="2925231"/>
            <a:chExt cx="1398235" cy="139823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D494BDA-8E72-415B-AF8B-E390B570ABC0}"/>
                </a:ext>
              </a:extLst>
            </p:cNvPr>
            <p:cNvSpPr/>
            <p:nvPr/>
          </p:nvSpPr>
          <p:spPr>
            <a:xfrm rot="18205800">
              <a:off x="5026945" y="2925231"/>
              <a:ext cx="1398235" cy="139823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innerShdw blurRad="114300">
                <a:schemeClr val="bg2"/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4" name="TextBox 30">
              <a:extLst>
                <a:ext uri="{FF2B5EF4-FFF2-40B4-BE49-F238E27FC236}">
                  <a16:creationId xmlns:a16="http://schemas.microsoft.com/office/drawing/2014/main" id="{EFB19546-7A1A-4078-BFE0-07264C1BB4A9}"/>
                </a:ext>
              </a:extLst>
            </p:cNvPr>
            <p:cNvSpPr txBox="1"/>
            <p:nvPr/>
          </p:nvSpPr>
          <p:spPr>
            <a:xfrm>
              <a:off x="5186184" y="3320615"/>
              <a:ext cx="1063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位置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070E47C-9539-4CDC-951D-F548EC7D7295}"/>
              </a:ext>
            </a:extLst>
          </p:cNvPr>
          <p:cNvGrpSpPr/>
          <p:nvPr/>
        </p:nvGrpSpPr>
        <p:grpSpPr>
          <a:xfrm>
            <a:off x="6915955" y="2493130"/>
            <a:ext cx="1132440" cy="1132440"/>
            <a:chOff x="6915955" y="2493130"/>
            <a:chExt cx="1132440" cy="113244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B884D18-DA06-48E3-82AB-7CCB1680569F}"/>
                </a:ext>
              </a:extLst>
            </p:cNvPr>
            <p:cNvSpPr/>
            <p:nvPr/>
          </p:nvSpPr>
          <p:spPr>
            <a:xfrm rot="18205800">
              <a:off x="6915955" y="2493130"/>
              <a:ext cx="1132440" cy="11324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innerShdw blurRad="114300">
                <a:schemeClr val="bg2"/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5" name="TextBox 31">
              <a:extLst>
                <a:ext uri="{FF2B5EF4-FFF2-40B4-BE49-F238E27FC236}">
                  <a16:creationId xmlns:a16="http://schemas.microsoft.com/office/drawing/2014/main" id="{09064D23-4C9E-4CA0-A64C-018E2CB2C95D}"/>
                </a:ext>
              </a:extLst>
            </p:cNvPr>
            <p:cNvSpPr txBox="1"/>
            <p:nvPr/>
          </p:nvSpPr>
          <p:spPr>
            <a:xfrm>
              <a:off x="7001791" y="2790545"/>
              <a:ext cx="986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主串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72A7221-7FBA-4510-B332-0DAC979E1262}"/>
              </a:ext>
            </a:extLst>
          </p:cNvPr>
          <p:cNvGrpSpPr/>
          <p:nvPr/>
        </p:nvGrpSpPr>
        <p:grpSpPr>
          <a:xfrm>
            <a:off x="5665690" y="1001618"/>
            <a:ext cx="1053314" cy="1036406"/>
            <a:chOff x="5665690" y="1001618"/>
            <a:chExt cx="1053314" cy="103640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842162C-6888-47FC-8761-36696A9D796B}"/>
                </a:ext>
              </a:extLst>
            </p:cNvPr>
            <p:cNvSpPr/>
            <p:nvPr/>
          </p:nvSpPr>
          <p:spPr>
            <a:xfrm rot="18205800">
              <a:off x="5665690" y="1001618"/>
              <a:ext cx="1036406" cy="103640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innerShdw blurRad="1143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6" name="TextBox 32">
              <a:extLst>
                <a:ext uri="{FF2B5EF4-FFF2-40B4-BE49-F238E27FC236}">
                  <a16:creationId xmlns:a16="http://schemas.microsoft.com/office/drawing/2014/main" id="{C49FC072-FFFB-4101-AB0E-F8053BA8B195}"/>
                </a:ext>
              </a:extLst>
            </p:cNvPr>
            <p:cNvSpPr txBox="1"/>
            <p:nvPr/>
          </p:nvSpPr>
          <p:spPr>
            <a:xfrm>
              <a:off x="5692119" y="1251646"/>
              <a:ext cx="1026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子串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29CC47F-7F0B-45D2-8F1B-917450F6661F}"/>
              </a:ext>
            </a:extLst>
          </p:cNvPr>
          <p:cNvGrpSpPr/>
          <p:nvPr/>
        </p:nvGrpSpPr>
        <p:grpSpPr>
          <a:xfrm>
            <a:off x="3549814" y="4544597"/>
            <a:ext cx="1303485" cy="1132440"/>
            <a:chOff x="3549814" y="4544597"/>
            <a:chExt cx="1303485" cy="113244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E159C58-EBD5-4AE4-B343-C80AD7122B79}"/>
                </a:ext>
              </a:extLst>
            </p:cNvPr>
            <p:cNvSpPr/>
            <p:nvPr/>
          </p:nvSpPr>
          <p:spPr>
            <a:xfrm rot="18205800">
              <a:off x="3635337" y="4544597"/>
              <a:ext cx="1132440" cy="11324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innerShdw blurRad="114300">
                <a:schemeClr val="bg2"/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7" name="TextBox 33">
              <a:extLst>
                <a:ext uri="{FF2B5EF4-FFF2-40B4-BE49-F238E27FC236}">
                  <a16:creationId xmlns:a16="http://schemas.microsoft.com/office/drawing/2014/main" id="{22B8E208-5890-4759-95AF-D36F0EC106F9}"/>
                </a:ext>
              </a:extLst>
            </p:cNvPr>
            <p:cNvSpPr txBox="1"/>
            <p:nvPr/>
          </p:nvSpPr>
          <p:spPr>
            <a:xfrm>
              <a:off x="3549814" y="4849207"/>
              <a:ext cx="1303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串相等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CA9DD54-57B7-4DC6-A3E4-54A15042D151}"/>
              </a:ext>
            </a:extLst>
          </p:cNvPr>
          <p:cNvGrpSpPr/>
          <p:nvPr/>
        </p:nvGrpSpPr>
        <p:grpSpPr>
          <a:xfrm>
            <a:off x="6280367" y="5097099"/>
            <a:ext cx="759490" cy="621164"/>
            <a:chOff x="6280367" y="5097099"/>
            <a:chExt cx="759490" cy="62116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C329057-B337-4EF9-9B85-1AFD6B2FAD04}"/>
                </a:ext>
              </a:extLst>
            </p:cNvPr>
            <p:cNvSpPr/>
            <p:nvPr/>
          </p:nvSpPr>
          <p:spPr>
            <a:xfrm rot="18205800">
              <a:off x="6349530" y="5097099"/>
              <a:ext cx="621164" cy="62116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innerShdw blurRad="114300">
                <a:schemeClr val="bg2"/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8" name="TextBox 34">
              <a:extLst>
                <a:ext uri="{FF2B5EF4-FFF2-40B4-BE49-F238E27FC236}">
                  <a16:creationId xmlns:a16="http://schemas.microsoft.com/office/drawing/2014/main" id="{A41233CB-6A48-4748-B815-45AED0943C19}"/>
                </a:ext>
              </a:extLst>
            </p:cNvPr>
            <p:cNvSpPr txBox="1"/>
            <p:nvPr/>
          </p:nvSpPr>
          <p:spPr>
            <a:xfrm>
              <a:off x="6280367" y="5209485"/>
              <a:ext cx="759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注意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2CD1647-D1FA-43B6-9FDD-EE70824DAE7F}"/>
              </a:ext>
            </a:extLst>
          </p:cNvPr>
          <p:cNvGrpSpPr/>
          <p:nvPr/>
        </p:nvGrpSpPr>
        <p:grpSpPr>
          <a:xfrm>
            <a:off x="7634606" y="3862289"/>
            <a:ext cx="731852" cy="635840"/>
            <a:chOff x="7634606" y="3862289"/>
            <a:chExt cx="731852" cy="63584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2EE09A2-F872-4671-B918-66F697B481AF}"/>
                </a:ext>
              </a:extLst>
            </p:cNvPr>
            <p:cNvSpPr/>
            <p:nvPr/>
          </p:nvSpPr>
          <p:spPr>
            <a:xfrm rot="18205800">
              <a:off x="7683195" y="3862289"/>
              <a:ext cx="635840" cy="6358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innerShdw blurRad="114300">
                <a:schemeClr val="bg2"/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9" name="TextBox 35">
              <a:extLst>
                <a:ext uri="{FF2B5EF4-FFF2-40B4-BE49-F238E27FC236}">
                  <a16:creationId xmlns:a16="http://schemas.microsoft.com/office/drawing/2014/main" id="{CBF4293B-3F63-4DB5-902F-0F54A3AC1772}"/>
                </a:ext>
              </a:extLst>
            </p:cNvPr>
            <p:cNvSpPr txBox="1"/>
            <p:nvPr/>
          </p:nvSpPr>
          <p:spPr>
            <a:xfrm>
              <a:off x="7634606" y="3974789"/>
              <a:ext cx="731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注意</a:t>
              </a:r>
            </a:p>
          </p:txBody>
        </p:sp>
      </p:grpSp>
      <p:sp>
        <p:nvSpPr>
          <p:cNvPr id="40" name="TextBox 36">
            <a:extLst>
              <a:ext uri="{FF2B5EF4-FFF2-40B4-BE49-F238E27FC236}">
                <a16:creationId xmlns:a16="http://schemas.microsoft.com/office/drawing/2014/main" id="{5AC8B4AD-3E0B-48C2-8F45-7FA3C1ACA65D}"/>
              </a:ext>
            </a:extLst>
          </p:cNvPr>
          <p:cNvSpPr txBox="1"/>
          <p:nvPr/>
        </p:nvSpPr>
        <p:spPr>
          <a:xfrm>
            <a:off x="8095464" y="1818434"/>
            <a:ext cx="3985754" cy="1492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包含子串的串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例：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S=“1234XYZ”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S1=“34X”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的子串，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的主串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37">
            <a:extLst>
              <a:ext uri="{FF2B5EF4-FFF2-40B4-BE49-F238E27FC236}">
                <a16:creationId xmlns:a16="http://schemas.microsoft.com/office/drawing/2014/main" id="{A0491FEC-046C-48F1-B96E-AC87847F5529}"/>
              </a:ext>
            </a:extLst>
          </p:cNvPr>
          <p:cNvSpPr txBox="1"/>
          <p:nvPr/>
        </p:nvSpPr>
        <p:spPr>
          <a:xfrm>
            <a:off x="8484416" y="3755353"/>
            <a:ext cx="3259240" cy="14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子串在主串中的位置为子串</a:t>
            </a:r>
            <a:r>
              <a:rPr lang="zh-CN" altLang="en-US" sz="2400" dirty="0">
                <a:solidFill>
                  <a:srgbClr val="FF0000"/>
                </a:solidFill>
              </a:rPr>
              <a:t>第一个字符</a:t>
            </a:r>
            <a:r>
              <a:rPr lang="zh-CN" altLang="en-US" sz="2400" dirty="0"/>
              <a:t>在主串中的位置</a:t>
            </a:r>
            <a:endParaRPr lang="en-US" altLang="zh-CN" sz="2400" dirty="0"/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6C6A13EE-F1D6-4E64-9C64-BCA6ACD7949D}"/>
              </a:ext>
            </a:extLst>
          </p:cNvPr>
          <p:cNvSpPr txBox="1"/>
          <p:nvPr/>
        </p:nvSpPr>
        <p:spPr>
          <a:xfrm>
            <a:off x="7039857" y="5507760"/>
            <a:ext cx="3379239" cy="10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空串是任意串的子串，任意串是其自身的子串</a:t>
            </a:r>
            <a:endParaRPr lang="en-US" altLang="zh-CN" sz="2400" dirty="0"/>
          </a:p>
        </p:txBody>
      </p:sp>
      <p:sp>
        <p:nvSpPr>
          <p:cNvPr id="43" name="TextBox 39">
            <a:extLst>
              <a:ext uri="{FF2B5EF4-FFF2-40B4-BE49-F238E27FC236}">
                <a16:creationId xmlns:a16="http://schemas.microsoft.com/office/drawing/2014/main" id="{A7AEED7F-CF79-4D9E-9105-BFB1D5E3D855}"/>
              </a:ext>
            </a:extLst>
          </p:cNvPr>
          <p:cNvSpPr txBox="1"/>
          <p:nvPr/>
        </p:nvSpPr>
        <p:spPr>
          <a:xfrm>
            <a:off x="408319" y="4235485"/>
            <a:ext cx="3399160" cy="10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两个串的长度相等且对应位置的字符都相等</a:t>
            </a:r>
            <a:endParaRPr lang="en-US" altLang="zh-CN" sz="2400" dirty="0"/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D79D326B-78F5-4CB3-B38C-D9F71FAE9D39}"/>
              </a:ext>
            </a:extLst>
          </p:cNvPr>
          <p:cNvSpPr txBox="1"/>
          <p:nvPr/>
        </p:nvSpPr>
        <p:spPr>
          <a:xfrm>
            <a:off x="1809903" y="2980411"/>
            <a:ext cx="3157158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字符在序列中的序号 </a:t>
            </a:r>
            <a:r>
              <a:rPr lang="en-US" altLang="zh-CN" sz="2400" dirty="0" err="1"/>
              <a:t>i</a:t>
            </a:r>
            <a:endParaRPr lang="en-US" altLang="zh-CN" sz="2400" dirty="0"/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2DCA0AE7-AE54-4373-8BA1-13292638EF97}"/>
              </a:ext>
            </a:extLst>
          </p:cNvPr>
          <p:cNvSpPr txBox="1"/>
          <p:nvPr/>
        </p:nvSpPr>
        <p:spPr>
          <a:xfrm>
            <a:off x="2623270" y="1378750"/>
            <a:ext cx="3055485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串中任意个连续的字符组成的子序列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E67A8-A63C-4AA3-9EB7-3964538F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知识点汇总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9D36DF-D11C-4190-803E-2D2F89867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串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D6332F6-AF33-448F-8CEC-16F2B3586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105467"/>
              </p:ext>
            </p:extLst>
          </p:nvPr>
        </p:nvGraphicFramePr>
        <p:xfrm>
          <a:off x="609600" y="1417638"/>
          <a:ext cx="10061196" cy="5311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570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5678-2AFA-4E62-8DBB-65CE76CB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E2052-97C1-4491-B5FF-9E3160D7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编程语言不限</a:t>
            </a:r>
            <a:endParaRPr lang="en-US" altLang="zh-CN" dirty="0"/>
          </a:p>
          <a:p>
            <a:pPr lvl="1"/>
            <a:r>
              <a:rPr lang="zh-CN" altLang="en-US" dirty="0"/>
              <a:t>要求使用</a:t>
            </a:r>
            <a:r>
              <a:rPr lang="en-US" altLang="zh-CN" dirty="0" err="1"/>
              <a:t>leetcode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https://leetcode-cn.com/</a:t>
            </a:r>
            <a:r>
              <a:rPr lang="en-US" altLang="zh-CN" dirty="0"/>
              <a:t>)</a:t>
            </a:r>
            <a:r>
              <a:rPr lang="zh-CN" altLang="en-US" dirty="0"/>
              <a:t>平台完成练习，并在线上系统中提交运行结果截图</a:t>
            </a:r>
            <a:endParaRPr lang="en-US" altLang="zh-CN" dirty="0"/>
          </a:p>
          <a:p>
            <a:r>
              <a:rPr lang="zh-CN" altLang="en-US" dirty="0"/>
              <a:t>从以下题目中选择</a:t>
            </a:r>
            <a:r>
              <a:rPr lang="en-US" altLang="zh-CN" dirty="0"/>
              <a:t>2-3</a:t>
            </a:r>
            <a:r>
              <a:rPr lang="zh-CN" altLang="en-US" dirty="0"/>
              <a:t>个编程实现</a:t>
            </a:r>
            <a:endParaRPr lang="en-US" altLang="zh-CN" dirty="0"/>
          </a:p>
          <a:p>
            <a:pPr lvl="1"/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最长公共前缀</a:t>
            </a:r>
            <a:r>
              <a:rPr lang="en-US" altLang="zh-CN" dirty="0"/>
              <a:t>(14)</a:t>
            </a:r>
          </a:p>
          <a:p>
            <a:pPr lvl="1"/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最后一个单词的长度（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58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文本左右对齐</a:t>
            </a:r>
            <a:r>
              <a:rPr lang="en-US" altLang="zh-CN" dirty="0"/>
              <a:t>(68)</a:t>
            </a:r>
          </a:p>
          <a:p>
            <a:pPr lvl="1"/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赎金信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383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找不同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389</a:t>
            </a:r>
            <a:r>
              <a:rPr lang="en-US" altLang="zh-CN" dirty="0"/>
              <a:t>)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07B18-27C5-4012-A8C5-13FF54E68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串</a:t>
            </a:r>
          </a:p>
        </p:txBody>
      </p:sp>
    </p:spTree>
    <p:extLst>
      <p:ext uri="{BB962C8B-B14F-4D97-AF65-F5344CB8AC3E}">
        <p14:creationId xmlns:p14="http://schemas.microsoft.com/office/powerpoint/2010/main" val="519503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046F8-9F64-4865-928A-246B06DF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92755-EBF9-4558-B40F-7AD89BBE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模式匹配</a:t>
            </a:r>
            <a:r>
              <a:rPr lang="en-US" altLang="zh-CN" dirty="0"/>
              <a:t>——BM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BM</a:t>
            </a:r>
            <a:r>
              <a:rPr lang="zh-CN" altLang="en-US" dirty="0"/>
              <a:t>（</a:t>
            </a:r>
            <a:r>
              <a:rPr lang="en-US" altLang="zh-CN" dirty="0"/>
              <a:t>Boyer-Moore</a:t>
            </a:r>
            <a:r>
              <a:rPr lang="zh-CN" altLang="en-US" dirty="0"/>
              <a:t>）算法</a:t>
            </a:r>
            <a:endParaRPr lang="en-US" altLang="zh-CN" dirty="0"/>
          </a:p>
          <a:p>
            <a:pPr lvl="1"/>
            <a:r>
              <a:rPr lang="zh-CN" altLang="en-US" dirty="0"/>
              <a:t>高效的字符串匹配</a:t>
            </a:r>
            <a:endParaRPr lang="en-US" altLang="zh-CN" dirty="0"/>
          </a:p>
          <a:p>
            <a:pPr lvl="2"/>
            <a:r>
              <a:rPr lang="zh-CN" altLang="en-US" dirty="0"/>
              <a:t>性能可达到</a:t>
            </a:r>
            <a:r>
              <a:rPr lang="en-US" altLang="zh-CN" dirty="0"/>
              <a:t>KMP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/>
            <a:r>
              <a:rPr lang="zh-CN" altLang="en-US" dirty="0"/>
              <a:t>文本编辑器中的查找、替换功能使用的算法</a:t>
            </a:r>
            <a:endParaRPr lang="en-US" altLang="zh-CN" dirty="0"/>
          </a:p>
          <a:p>
            <a:r>
              <a:rPr lang="zh-CN" altLang="en-US" dirty="0"/>
              <a:t>算法要点</a:t>
            </a:r>
            <a:endParaRPr lang="en-US" altLang="zh-CN" dirty="0"/>
          </a:p>
          <a:p>
            <a:pPr lvl="1"/>
            <a:r>
              <a:rPr lang="zh-CN" altLang="en-US" dirty="0"/>
              <a:t>匹配顺序是按照模式串下标</a:t>
            </a:r>
            <a:r>
              <a:rPr lang="zh-CN" altLang="en-US" dirty="0">
                <a:solidFill>
                  <a:srgbClr val="FF0000"/>
                </a:solidFill>
              </a:rPr>
              <a:t>从大到小</a:t>
            </a:r>
            <a:r>
              <a:rPr lang="zh-CN" altLang="en-US" dirty="0"/>
              <a:t>的顺序倒着匹配</a:t>
            </a:r>
          </a:p>
          <a:p>
            <a:pPr lvl="1"/>
            <a:r>
              <a:rPr lang="zh-CN" altLang="en-US" dirty="0"/>
              <a:t>坏字符规则（</a:t>
            </a:r>
            <a:r>
              <a:rPr lang="en-US" altLang="zh-CN" dirty="0"/>
              <a:t>bad character rule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好后缀规则（</a:t>
            </a:r>
            <a:r>
              <a:rPr lang="en-US" altLang="zh-CN" dirty="0"/>
              <a:t>good suffix shift</a:t>
            </a:r>
            <a:r>
              <a:rPr lang="zh-CN" altLang="en-US" dirty="0"/>
              <a:t>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B1BCA3-6B37-488A-AFF4-50A4020FBB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串</a:t>
            </a:r>
          </a:p>
        </p:txBody>
      </p:sp>
    </p:spTree>
    <p:extLst>
      <p:ext uri="{BB962C8B-B14F-4D97-AF65-F5344CB8AC3E}">
        <p14:creationId xmlns:p14="http://schemas.microsoft.com/office/powerpoint/2010/main" val="4076882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BB592-9CC6-46A9-B920-014128DE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扩展知识</a:t>
            </a:r>
            <a:r>
              <a:rPr lang="en-US" altLang="zh-CN" dirty="0"/>
              <a:t>——BM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9240B-3342-48FE-BC92-329B9291F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7"/>
            <a:ext cx="5407543" cy="5346711"/>
          </a:xfrm>
        </p:spPr>
        <p:txBody>
          <a:bodyPr>
            <a:normAutofit/>
          </a:bodyPr>
          <a:lstStyle/>
          <a:p>
            <a:r>
              <a:rPr lang="zh-CN" altLang="en-US" dirty="0"/>
              <a:t>坏字符规则</a:t>
            </a:r>
            <a:endParaRPr lang="en-US" altLang="zh-CN" dirty="0"/>
          </a:p>
          <a:p>
            <a:pPr lvl="1"/>
            <a:r>
              <a:rPr lang="zh-CN" altLang="en-US" dirty="0"/>
              <a:t>从模式串的末尾往前</a:t>
            </a:r>
            <a:r>
              <a:rPr lang="zh-CN" altLang="en-US" dirty="0">
                <a:solidFill>
                  <a:srgbClr val="FF0000"/>
                </a:solidFill>
              </a:rPr>
              <a:t>倒着</a:t>
            </a:r>
            <a:r>
              <a:rPr lang="zh-CN" altLang="en-US" dirty="0"/>
              <a:t>匹配</a:t>
            </a:r>
            <a:endParaRPr lang="en-US" altLang="zh-CN" dirty="0"/>
          </a:p>
          <a:p>
            <a:pPr lvl="1"/>
            <a:r>
              <a:rPr lang="zh-CN" altLang="en-US" dirty="0"/>
              <a:t>当发现没法匹配的字符时，称</a:t>
            </a:r>
            <a:r>
              <a:rPr lang="zh-CN" altLang="en-US" dirty="0">
                <a:solidFill>
                  <a:srgbClr val="FF0000"/>
                </a:solidFill>
              </a:rPr>
              <a:t>主串中</a:t>
            </a:r>
            <a:r>
              <a:rPr lang="zh-CN" altLang="en-US" dirty="0"/>
              <a:t>这个无法匹配的字符为坏字符</a:t>
            </a:r>
            <a:endParaRPr lang="en-US" altLang="zh-CN" dirty="0"/>
          </a:p>
          <a:p>
            <a:pPr lvl="1"/>
            <a:r>
              <a:rPr lang="zh-CN" altLang="en-US" dirty="0"/>
              <a:t>在模式串中查找坏字符 </a:t>
            </a:r>
            <a:r>
              <a:rPr lang="en-US" altLang="zh-CN" dirty="0"/>
              <a:t>c</a:t>
            </a:r>
          </a:p>
          <a:p>
            <a:pPr lvl="2"/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：模式串中不存在这个字符，将模式串直接往后滑动与其长度相等的距离</a:t>
            </a:r>
            <a:endParaRPr lang="en-US" altLang="zh-CN" dirty="0"/>
          </a:p>
          <a:p>
            <a:pPr lvl="2"/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zh-CN" altLang="en-US" dirty="0"/>
              <a:t>：模式串中有这个字符，将模式串往后滑动到对齐与之最接近的相同字符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D5E45-2E40-4A5D-AD26-81650F408D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串</a:t>
            </a:r>
          </a:p>
          <a:p>
            <a:endParaRPr lang="zh-CN" altLang="en-US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E3AD7AEB-AFFB-4C03-BE3C-D8D386BFD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96129"/>
              </p:ext>
            </p:extLst>
          </p:nvPr>
        </p:nvGraphicFramePr>
        <p:xfrm>
          <a:off x="6100007" y="1530346"/>
          <a:ext cx="5864400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600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d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5C74D1AE-C463-4D5B-8A28-3F0E31412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2117"/>
              </p:ext>
            </p:extLst>
          </p:nvPr>
        </p:nvGraphicFramePr>
        <p:xfrm>
          <a:off x="6100007" y="2562813"/>
          <a:ext cx="1954800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600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d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FCBA9C0-0695-41A6-BCCE-F1EF37FCAD0C}"/>
              </a:ext>
            </a:extLst>
          </p:cNvPr>
          <p:cNvSpPr txBox="1"/>
          <p:nvPr/>
        </p:nvSpPr>
        <p:spPr>
          <a:xfrm>
            <a:off x="6407124" y="3512084"/>
            <a:ext cx="195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匹配顺序</a:t>
            </a:r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DF9841F-DF2D-4943-AA4C-1F9A4BB10BEC}"/>
              </a:ext>
            </a:extLst>
          </p:cNvPr>
          <p:cNvCxnSpPr/>
          <p:nvPr/>
        </p:nvCxnSpPr>
        <p:spPr>
          <a:xfrm flipH="1">
            <a:off x="6096000" y="3379180"/>
            <a:ext cx="195480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FCB9E16-0103-4BFB-A1A6-FD0C50D00B60}"/>
              </a:ext>
            </a:extLst>
          </p:cNvPr>
          <p:cNvSpPr/>
          <p:nvPr/>
        </p:nvSpPr>
        <p:spPr>
          <a:xfrm>
            <a:off x="7360086" y="1417638"/>
            <a:ext cx="694721" cy="1857894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3F508FA-26DF-4C2C-97B2-8A438BF90646}"/>
              </a:ext>
            </a:extLst>
          </p:cNvPr>
          <p:cNvGrpSpPr/>
          <p:nvPr/>
        </p:nvGrpSpPr>
        <p:grpSpPr>
          <a:xfrm>
            <a:off x="7445147" y="826793"/>
            <a:ext cx="2695091" cy="1286531"/>
            <a:chOff x="7187609" y="1765014"/>
            <a:chExt cx="2695091" cy="1286531"/>
          </a:xfrm>
        </p:grpSpPr>
        <p:sp>
          <p:nvSpPr>
            <p:cNvPr id="14" name="对话气泡: 椭圆形 13">
              <a:extLst>
                <a:ext uri="{FF2B5EF4-FFF2-40B4-BE49-F238E27FC236}">
                  <a16:creationId xmlns:a16="http://schemas.microsoft.com/office/drawing/2014/main" id="{B52B3690-2BEC-4AAB-B817-6FFAC972D022}"/>
                </a:ext>
              </a:extLst>
            </p:cNvPr>
            <p:cNvSpPr/>
            <p:nvPr/>
          </p:nvSpPr>
          <p:spPr>
            <a:xfrm>
              <a:off x="7187609" y="2615610"/>
              <a:ext cx="609659" cy="435935"/>
            </a:xfrm>
            <a:prstGeom prst="wedgeEllipseCallout">
              <a:avLst>
                <a:gd name="adj1" fmla="val 123031"/>
                <a:gd name="adj2" fmla="val -176524"/>
              </a:avLst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47C1AA5-8D61-4D82-8B6E-20AAAB9480C0}"/>
                </a:ext>
              </a:extLst>
            </p:cNvPr>
            <p:cNvSpPr txBox="1"/>
            <p:nvPr/>
          </p:nvSpPr>
          <p:spPr>
            <a:xfrm>
              <a:off x="8231995" y="1765014"/>
              <a:ext cx="16507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坏字符</a:t>
              </a:r>
              <a:endParaRPr lang="zh-CN" altLang="en-US" sz="1600" dirty="0"/>
            </a:p>
          </p:txBody>
        </p:sp>
      </p:grpSp>
      <p:graphicFrame>
        <p:nvGraphicFramePr>
          <p:cNvPr id="20" name="表格 2">
            <a:extLst>
              <a:ext uri="{FF2B5EF4-FFF2-40B4-BE49-F238E27FC236}">
                <a16:creationId xmlns:a16="http://schemas.microsoft.com/office/drawing/2014/main" id="{6AC56ACB-A569-4409-B568-714837642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04432"/>
              </p:ext>
            </p:extLst>
          </p:nvPr>
        </p:nvGraphicFramePr>
        <p:xfrm>
          <a:off x="6096000" y="4209766"/>
          <a:ext cx="5864400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600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d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21" name="表格 2">
            <a:extLst>
              <a:ext uri="{FF2B5EF4-FFF2-40B4-BE49-F238E27FC236}">
                <a16:creationId xmlns:a16="http://schemas.microsoft.com/office/drawing/2014/main" id="{75A373A1-97E2-4DBF-AE0A-A46C915A0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73379"/>
              </p:ext>
            </p:extLst>
          </p:nvPr>
        </p:nvGraphicFramePr>
        <p:xfrm>
          <a:off x="8002261" y="5029893"/>
          <a:ext cx="1954800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600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d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3DA0FCD2-3945-4285-93FE-6EB11CD52A4A}"/>
              </a:ext>
            </a:extLst>
          </p:cNvPr>
          <p:cNvSpPr txBox="1"/>
          <p:nvPr/>
        </p:nvSpPr>
        <p:spPr>
          <a:xfrm>
            <a:off x="9379802" y="5710525"/>
            <a:ext cx="463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640DB14-CA64-4BA6-BAB8-9228A0B6560D}"/>
              </a:ext>
            </a:extLst>
          </p:cNvPr>
          <p:cNvSpPr txBox="1"/>
          <p:nvPr/>
        </p:nvSpPr>
        <p:spPr>
          <a:xfrm>
            <a:off x="8802543" y="5710525"/>
            <a:ext cx="463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16A343E-FE56-4034-AEA8-0618B4716B79}"/>
              </a:ext>
            </a:extLst>
          </p:cNvPr>
          <p:cNvSpPr txBox="1"/>
          <p:nvPr/>
        </p:nvSpPr>
        <p:spPr>
          <a:xfrm>
            <a:off x="7927982" y="6193373"/>
            <a:ext cx="34644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滑动距离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=j-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234805-8126-42C4-81FF-760BC0A8CA9B}"/>
              </a:ext>
            </a:extLst>
          </p:cNvPr>
          <p:cNvSpPr txBox="1"/>
          <p:nvPr/>
        </p:nvSpPr>
        <p:spPr>
          <a:xfrm>
            <a:off x="8440781" y="3357775"/>
            <a:ext cx="34644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滑动距离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=j-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==0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8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16029 -1.1111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05104 0.0009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10" grpId="0"/>
      <p:bldP spid="13" grpId="0" animBg="1"/>
      <p:bldP spid="25" grpId="0"/>
      <p:bldP spid="26" grpId="0"/>
      <p:bldP spid="27" grpId="0"/>
      <p:bldP spid="2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BB592-9CC6-46A9-B920-014128DE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扩展知识</a:t>
            </a:r>
            <a:r>
              <a:rPr lang="en-US" altLang="zh-CN" dirty="0"/>
              <a:t>——BM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9240B-3342-48FE-BC92-329B9291F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372559" cy="4970718"/>
          </a:xfrm>
        </p:spPr>
        <p:txBody>
          <a:bodyPr>
            <a:normAutofit/>
          </a:bodyPr>
          <a:lstStyle/>
          <a:p>
            <a:r>
              <a:rPr lang="zh-CN" altLang="en-US" dirty="0"/>
              <a:t>坏字符规则有时失效</a:t>
            </a:r>
            <a:endParaRPr lang="en-US" altLang="zh-CN" dirty="0"/>
          </a:p>
          <a:p>
            <a:r>
              <a:rPr lang="zh-CN" altLang="en-US" dirty="0"/>
              <a:t>好后缀规则</a:t>
            </a:r>
            <a:endParaRPr lang="en-US" altLang="zh-CN" dirty="0"/>
          </a:p>
          <a:p>
            <a:pPr lvl="1"/>
            <a:r>
              <a:rPr lang="zh-CN" altLang="en-US" dirty="0"/>
              <a:t>以坏字符对应的模式串中的字符为分界线，能够匹配的模式串的后缀子串称为好后缀</a:t>
            </a:r>
            <a:endParaRPr lang="en-US" altLang="zh-CN" dirty="0"/>
          </a:p>
          <a:p>
            <a:pPr lvl="1"/>
            <a:r>
              <a:rPr lang="zh-CN" altLang="en-US" dirty="0"/>
              <a:t>在模式串中查找能与好后缀匹配的另一子串，找到后模式串滑动一段距离，使该子串能与主串中的好后缀对齐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D5E45-2E40-4A5D-AD26-81650F408D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串</a:t>
            </a:r>
          </a:p>
          <a:p>
            <a:endParaRPr lang="zh-CN" altLang="en-US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2FCB8A1E-6B20-488B-8DF2-691358793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27160"/>
              </p:ext>
            </p:extLst>
          </p:nvPr>
        </p:nvGraphicFramePr>
        <p:xfrm>
          <a:off x="6100007" y="1530346"/>
          <a:ext cx="5864400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600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651600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A9385610-0F59-49BB-AD32-E703C4B9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56832"/>
              </p:ext>
            </p:extLst>
          </p:nvPr>
        </p:nvGraphicFramePr>
        <p:xfrm>
          <a:off x="6100006" y="2364507"/>
          <a:ext cx="2614336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584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653584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653584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653584">
                  <a:extLst>
                    <a:ext uri="{9D8B030D-6E8A-4147-A177-3AD203B41FA5}">
                      <a16:colId xmlns:a16="http://schemas.microsoft.com/office/drawing/2014/main" val="1848722652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16E498F-4106-4D25-8B73-55D437FF6773}"/>
              </a:ext>
            </a:extLst>
          </p:cNvPr>
          <p:cNvSpPr txBox="1"/>
          <p:nvPr/>
        </p:nvSpPr>
        <p:spPr>
          <a:xfrm>
            <a:off x="9040684" y="2448363"/>
            <a:ext cx="2383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滑动距离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7B7CFEAF-1673-481A-924F-8EB257A13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96832"/>
              </p:ext>
            </p:extLst>
          </p:nvPr>
        </p:nvGraphicFramePr>
        <p:xfrm>
          <a:off x="6096000" y="3301824"/>
          <a:ext cx="5864404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8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931190505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974958187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836549058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906077679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7DF46BC6-9C0C-48E3-9D20-F192B0F71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57485"/>
              </p:ext>
            </p:extLst>
          </p:nvPr>
        </p:nvGraphicFramePr>
        <p:xfrm>
          <a:off x="7449322" y="4185808"/>
          <a:ext cx="3157756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8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224706-EF14-435C-9F7A-A370AAAE0F1C}"/>
              </a:ext>
            </a:extLst>
          </p:cNvPr>
          <p:cNvGrpSpPr/>
          <p:nvPr/>
        </p:nvGrpSpPr>
        <p:grpSpPr>
          <a:xfrm>
            <a:off x="9701852" y="3212575"/>
            <a:ext cx="2562799" cy="1762699"/>
            <a:chOff x="9705859" y="3668616"/>
            <a:chExt cx="2562799" cy="176269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D613E4C-F123-4018-BF6D-D3E4E90E9D4B}"/>
                </a:ext>
              </a:extLst>
            </p:cNvPr>
            <p:cNvSpPr txBox="1"/>
            <p:nvPr/>
          </p:nvSpPr>
          <p:spPr>
            <a:xfrm>
              <a:off x="10734559" y="4817412"/>
              <a:ext cx="15340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好后缀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74A3D5E-9181-43D0-A031-6F98863A770F}"/>
                </a:ext>
              </a:extLst>
            </p:cNvPr>
            <p:cNvSpPr/>
            <p:nvPr/>
          </p:nvSpPr>
          <p:spPr>
            <a:xfrm>
              <a:off x="9705859" y="3668616"/>
              <a:ext cx="905225" cy="1762699"/>
            </a:xfrm>
            <a:prstGeom prst="rect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6" name="表格 2">
            <a:extLst>
              <a:ext uri="{FF2B5EF4-FFF2-40B4-BE49-F238E27FC236}">
                <a16:creationId xmlns:a16="http://schemas.microsoft.com/office/drawing/2014/main" id="{F4206C15-1D30-4E11-A1B7-699EF2A1A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14198"/>
              </p:ext>
            </p:extLst>
          </p:nvPr>
        </p:nvGraphicFramePr>
        <p:xfrm>
          <a:off x="6096000" y="5116803"/>
          <a:ext cx="5864404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8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931190505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974958187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836549058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906077679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17" name="表格 2">
            <a:extLst>
              <a:ext uri="{FF2B5EF4-FFF2-40B4-BE49-F238E27FC236}">
                <a16:creationId xmlns:a16="http://schemas.microsoft.com/office/drawing/2014/main" id="{638B08D6-06E7-4B34-889E-28664395F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70811"/>
              </p:ext>
            </p:extLst>
          </p:nvPr>
        </p:nvGraphicFramePr>
        <p:xfrm>
          <a:off x="7449322" y="6000787"/>
          <a:ext cx="3157756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8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44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0.11068 0.0034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BB592-9CC6-46A9-B920-014128DE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扩展知识</a:t>
            </a:r>
            <a:r>
              <a:rPr lang="en-US" altLang="zh-CN" dirty="0"/>
              <a:t>——BM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9240B-3342-48FE-BC92-329B9291F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828797"/>
          </a:xfrm>
        </p:spPr>
        <p:txBody>
          <a:bodyPr/>
          <a:lstStyle/>
          <a:p>
            <a:r>
              <a:rPr lang="zh-CN" altLang="en-US" dirty="0"/>
              <a:t>好后缀规则</a:t>
            </a:r>
            <a:endParaRPr lang="en-US" altLang="zh-CN" dirty="0"/>
          </a:p>
          <a:p>
            <a:pPr lvl="1"/>
            <a:r>
              <a:rPr lang="zh-CN" altLang="en-US" dirty="0"/>
              <a:t>若模式串中不存在与好后缀匹配的另一子串，则考察好后缀的后缀子串，是否存在跟模式串的前缀子串匹配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D5E45-2E40-4A5D-AD26-81650F408D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串</a:t>
            </a:r>
          </a:p>
          <a:p>
            <a:endParaRPr lang="zh-CN" altLang="en-US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98A4CA1F-1D86-47DF-9185-D703F9FF2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52595"/>
              </p:ext>
            </p:extLst>
          </p:nvPr>
        </p:nvGraphicFramePr>
        <p:xfrm>
          <a:off x="1970568" y="3268662"/>
          <a:ext cx="7650000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3347967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30976263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9311905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9749581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83654905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90607767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91360803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24939441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61310647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4146173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011DA3B0-2960-444B-9930-40A97CAF0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87509"/>
              </p:ext>
            </p:extLst>
          </p:nvPr>
        </p:nvGraphicFramePr>
        <p:xfrm>
          <a:off x="3323890" y="4152646"/>
          <a:ext cx="3157756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8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E1EEDE7-2D14-4DC6-AE87-6352DDF6BFE6}"/>
              </a:ext>
            </a:extLst>
          </p:cNvPr>
          <p:cNvSpPr txBox="1"/>
          <p:nvPr/>
        </p:nvSpPr>
        <p:spPr>
          <a:xfrm>
            <a:off x="9864355" y="4018494"/>
            <a:ext cx="18739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滑动过多，错过匹配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611FDC6C-7C75-4B14-BD9B-933679975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92193"/>
              </p:ext>
            </p:extLst>
          </p:nvPr>
        </p:nvGraphicFramePr>
        <p:xfrm>
          <a:off x="3323890" y="5256209"/>
          <a:ext cx="3157756" cy="6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8">
                  <a:extLst>
                    <a:ext uri="{9D8B030D-6E8A-4147-A177-3AD203B41FA5}">
                      <a16:colId xmlns:a16="http://schemas.microsoft.com/office/drawing/2014/main" val="3512250325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4108318289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3087646356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375910513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2665876939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420996217"/>
                    </a:ext>
                  </a:extLst>
                </a:gridCol>
                <a:gridCol w="451108">
                  <a:extLst>
                    <a:ext uri="{9D8B030D-6E8A-4147-A177-3AD203B41FA5}">
                      <a16:colId xmlns:a16="http://schemas.microsoft.com/office/drawing/2014/main" val="1497790132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CC00CC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rgbClr val="CC00CC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CC00CC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800" dirty="0">
                        <a:solidFill>
                          <a:srgbClr val="CC00CC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0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25899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22058 0.003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BB592-9CC6-46A9-B920-014128DE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扩展知识</a:t>
            </a:r>
            <a:r>
              <a:rPr lang="en-US" altLang="zh-CN" dirty="0"/>
              <a:t>——BM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9240B-3342-48FE-BC92-329B9291F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3117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好后缀规则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在模式串中，查找跟好后缀匹配的另一个子串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在好后缀的后缀子串中，查找最长的、能跟模式串前缀子串匹配的后缀子串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实现思想与</a:t>
            </a:r>
            <a:r>
              <a:rPr lang="en-US" altLang="zh-CN" dirty="0"/>
              <a:t>KMP</a:t>
            </a:r>
            <a:r>
              <a:rPr lang="zh-CN" altLang="en-US" dirty="0"/>
              <a:t>中</a:t>
            </a:r>
            <a:r>
              <a:rPr lang="en-US" altLang="zh-CN" dirty="0"/>
              <a:t>next</a:t>
            </a:r>
            <a:r>
              <a:rPr lang="zh-CN" altLang="en-US" dirty="0"/>
              <a:t>函数类似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存放的不是最长匹配子串的长度（结束位置），而是起始位置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模式串和主串中的某个字符不匹配的时候，如何选择规则？</a:t>
            </a:r>
            <a:endParaRPr lang="en-US" altLang="zh-CN" dirty="0"/>
          </a:p>
          <a:p>
            <a:pPr marL="857241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分别计算好后缀和坏字符往后滑动的位数</a:t>
            </a:r>
            <a:endParaRPr lang="en-US" altLang="zh-CN" dirty="0"/>
          </a:p>
          <a:p>
            <a:pPr marL="857241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取两个数中最大的，作为模式串往后滑动的位数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D5E45-2E40-4A5D-AD26-81650F408D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16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68F22-2F57-43FB-BC77-889CD181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ADT——</a:t>
            </a:r>
            <a:r>
              <a:rPr lang="zh-CN" altLang="en-US" dirty="0"/>
              <a:t>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C09AF-B669-41CD-9DF0-885D316F3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串类型的定义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43438C-A84E-43FC-9C99-7A244A9CFF95}"/>
              </a:ext>
            </a:extLst>
          </p:cNvPr>
          <p:cNvSpPr/>
          <p:nvPr/>
        </p:nvSpPr>
        <p:spPr>
          <a:xfrm>
            <a:off x="235974" y="1417637"/>
            <a:ext cx="11887200" cy="5311775"/>
          </a:xfrm>
          <a:prstGeom prst="roundRect">
            <a:avLst>
              <a:gd name="adj" fmla="val 841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17B1DCD-48C1-437E-B760-4D5AC4E40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064160"/>
              </p:ext>
            </p:extLst>
          </p:nvPr>
        </p:nvGraphicFramePr>
        <p:xfrm>
          <a:off x="385345" y="1604382"/>
          <a:ext cx="11588458" cy="50161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91633">
                  <a:extLst>
                    <a:ext uri="{9D8B030D-6E8A-4147-A177-3AD203B41FA5}">
                      <a16:colId xmlns:a16="http://schemas.microsoft.com/office/drawing/2014/main" val="31432139"/>
                    </a:ext>
                  </a:extLst>
                </a:gridCol>
                <a:gridCol w="3113182">
                  <a:extLst>
                    <a:ext uri="{9D8B030D-6E8A-4147-A177-3AD203B41FA5}">
                      <a16:colId xmlns:a16="http://schemas.microsoft.com/office/drawing/2014/main" val="871050032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739191148"/>
                    </a:ext>
                  </a:extLst>
                </a:gridCol>
                <a:gridCol w="3480043">
                  <a:extLst>
                    <a:ext uri="{9D8B030D-6E8A-4147-A177-3AD203B41FA5}">
                      <a16:colId xmlns:a16="http://schemas.microsoft.com/office/drawing/2014/main" val="3926115759"/>
                    </a:ext>
                  </a:extLst>
                </a:gridCol>
              </a:tblGrid>
              <a:tr h="3675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数据对象</a:t>
                      </a:r>
                      <a:endParaRPr lang="zh-CN" alt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＝{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∈</a:t>
                      </a:r>
                      <a:r>
                        <a:rPr lang="en-US" altLang="zh-CN" sz="20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CharacterSet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=0,1,...,n</a:t>
                      </a:r>
                      <a:r>
                        <a:rPr lang="it-IT" altLang="zh-CN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}</a:t>
                      </a:r>
                      <a:endParaRPr lang="it-IT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4721625"/>
                  </a:ext>
                </a:extLst>
              </a:tr>
              <a:tr h="3675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数据关系</a:t>
                      </a:r>
                      <a:endParaRPr lang="zh-CN" alt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it-IT" altLang="zh-CN" sz="2000" b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＝{ &lt;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&gt;|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∈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}</a:t>
                      </a:r>
                      <a:endParaRPr lang="it-IT" altLang="zh-CN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6698780"/>
                  </a:ext>
                </a:extLst>
              </a:tr>
              <a:tr h="367544"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基本操作</a:t>
                      </a:r>
                      <a:endParaRPr lang="zh-CN" alt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</a:t>
                      </a:r>
                      <a:r>
                        <a:rPr kumimoji="1" lang="en-US" altLang="zh-CN" sz="2000" b="0" dirty="0" err="1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StrAssign</a:t>
                      </a:r>
                      <a:r>
                        <a:rPr kumimoji="1" lang="en-US" altLang="zh-CN" sz="2000" b="0" dirty="0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 (&amp;T, chars)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StrCompare</a:t>
                      </a:r>
                      <a:r>
                        <a:rPr kumimoji="1" lang="en-US" altLang="zh-CN" sz="2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(S, 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b="0" dirty="0" err="1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Concat</a:t>
                      </a:r>
                      <a:r>
                        <a:rPr kumimoji="1" lang="en-US" altLang="zh-CN" sz="2000" b="0" dirty="0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 (&amp;T, S1, S2)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127222"/>
                  </a:ext>
                </a:extLst>
              </a:tr>
              <a:tr h="401471">
                <a:tc rowSpan="3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chars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是字符串常量</a:t>
                      </a:r>
                    </a:p>
                    <a:p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操作结果：把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chars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赋给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 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初始条件：串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和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存在</a:t>
                      </a:r>
                      <a:b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&lt; T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，返回值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&lt;0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</a:t>
                      </a:r>
                      <a:b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             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&gt;T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，返回值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&gt;0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</a:t>
                      </a:r>
                      <a:b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                   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=T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，返回值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=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初始条件：串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S1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和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S2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存在。</a:t>
                      </a:r>
                      <a:b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返回由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S1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和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S2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联接而成的新串</a:t>
                      </a:r>
                      <a:endParaRPr kumimoji="1" lang="en-US" altLang="zh-CN" sz="2000" b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724197"/>
                  </a:ext>
                </a:extLst>
              </a:tr>
              <a:tr h="467432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基本操作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b="0" dirty="0" err="1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StrCopy</a:t>
                      </a:r>
                      <a:r>
                        <a:rPr kumimoji="1" lang="en-US" altLang="zh-CN" sz="2000" b="0" dirty="0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 (&amp;T, 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dirty="0" err="1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StrLength</a:t>
                      </a:r>
                      <a:r>
                        <a:rPr kumimoji="1" lang="en-US" altLang="zh-CN" sz="2000" b="0" dirty="0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 (S)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b="0" dirty="0" err="1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SubString</a:t>
                      </a:r>
                      <a:r>
                        <a:rPr kumimoji="1" lang="en-US" altLang="zh-CN" sz="2000" b="0" dirty="0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 (&amp;Sub, S, pos, </a:t>
                      </a:r>
                      <a:r>
                        <a:rPr kumimoji="1" lang="en-US" altLang="zh-CN" sz="2000" b="0" dirty="0" err="1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len</a:t>
                      </a:r>
                      <a:r>
                        <a:rPr kumimoji="1" lang="en-US" altLang="zh-CN" sz="2000" b="0" dirty="0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549233"/>
                  </a:ext>
                </a:extLst>
              </a:tr>
              <a:tr h="1237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000" b="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初始条件：串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存在</a:t>
                      </a:r>
                      <a:b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操作结果：返回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的元素个数，称为串的长度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初始条件：串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存在，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1≤pos≤StrLength(S)</a:t>
                      </a:r>
                      <a:r>
                        <a:rPr kumimoji="1" lang="en-US" altLang="zh-CN" sz="32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且 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0≤len≤StrLength(S)-pos+1</a:t>
                      </a:r>
                    </a:p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Sub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返回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第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pos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个字符起长度为 </a:t>
                      </a:r>
                      <a:r>
                        <a:rPr kumimoji="1" lang="en-US" altLang="zh-CN" sz="20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len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的子串</a:t>
                      </a:r>
                      <a:endParaRPr kumimoji="1" lang="en-US" altLang="zh-CN" sz="2000" b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98514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0C02CD1-8F4B-40AB-950E-D8F9BA8CA419}"/>
              </a:ext>
            </a:extLst>
          </p:cNvPr>
          <p:cNvSpPr txBox="1"/>
          <p:nvPr/>
        </p:nvSpPr>
        <p:spPr>
          <a:xfrm>
            <a:off x="5270500" y="873325"/>
            <a:ext cx="2562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最小操作子集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617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68F22-2F57-43FB-BC77-889CD181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731834"/>
            <a:ext cx="10972800" cy="685805"/>
          </a:xfrm>
        </p:spPr>
        <p:txBody>
          <a:bodyPr/>
          <a:lstStyle/>
          <a:p>
            <a:r>
              <a:rPr lang="en-US" altLang="zh-CN" dirty="0"/>
              <a:t>ADT——</a:t>
            </a:r>
            <a:r>
              <a:rPr lang="zh-CN" altLang="en-US" dirty="0"/>
              <a:t>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C09AF-B669-41CD-9DF0-885D316F3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串类型的定义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1CB61CE-8213-4BBA-BDC3-A79F3C9D8033}"/>
              </a:ext>
            </a:extLst>
          </p:cNvPr>
          <p:cNvSpPr/>
          <p:nvPr/>
        </p:nvSpPr>
        <p:spPr>
          <a:xfrm>
            <a:off x="235974" y="1417637"/>
            <a:ext cx="11887200" cy="5311775"/>
          </a:xfrm>
          <a:prstGeom prst="roundRect">
            <a:avLst>
              <a:gd name="adj" fmla="val 841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02A84DB-61C4-4D03-9402-FD6C9546B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19426"/>
              </p:ext>
            </p:extLst>
          </p:nvPr>
        </p:nvGraphicFramePr>
        <p:xfrm>
          <a:off x="235974" y="1530346"/>
          <a:ext cx="11720052" cy="52533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09707">
                  <a:extLst>
                    <a:ext uri="{9D8B030D-6E8A-4147-A177-3AD203B41FA5}">
                      <a16:colId xmlns:a16="http://schemas.microsoft.com/office/drawing/2014/main" val="31432139"/>
                    </a:ext>
                  </a:extLst>
                </a:gridCol>
                <a:gridCol w="3370115">
                  <a:extLst>
                    <a:ext uri="{9D8B030D-6E8A-4147-A177-3AD203B41FA5}">
                      <a16:colId xmlns:a16="http://schemas.microsoft.com/office/drawing/2014/main" val="871050032"/>
                    </a:ext>
                  </a:extLst>
                </a:gridCol>
                <a:gridCol w="3370115">
                  <a:extLst>
                    <a:ext uri="{9D8B030D-6E8A-4147-A177-3AD203B41FA5}">
                      <a16:colId xmlns:a16="http://schemas.microsoft.com/office/drawing/2014/main" val="2739191148"/>
                    </a:ext>
                  </a:extLst>
                </a:gridCol>
                <a:gridCol w="3370115">
                  <a:extLst>
                    <a:ext uri="{9D8B030D-6E8A-4147-A177-3AD203B41FA5}">
                      <a16:colId xmlns:a16="http://schemas.microsoft.com/office/drawing/2014/main" val="3926115759"/>
                    </a:ext>
                  </a:extLst>
                </a:gridCol>
              </a:tblGrid>
              <a:tr h="3675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数据对象</a:t>
                      </a:r>
                      <a:endParaRPr lang="zh-CN" alt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＝{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∈</a:t>
                      </a:r>
                      <a:r>
                        <a:rPr lang="en-US" altLang="zh-CN" sz="20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CharacterSet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=0,1,...,n</a:t>
                      </a:r>
                      <a:r>
                        <a:rPr lang="it-IT" altLang="zh-CN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}</a:t>
                      </a:r>
                      <a:endParaRPr lang="it-IT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4721625"/>
                  </a:ext>
                </a:extLst>
              </a:tr>
              <a:tr h="3675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数据关系</a:t>
                      </a:r>
                      <a:endParaRPr lang="zh-CN" alt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it-IT" altLang="zh-CN" sz="2000" b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＝{ &lt;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&gt;|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∈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}</a:t>
                      </a:r>
                      <a:endParaRPr lang="it-IT" altLang="zh-CN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6698780"/>
                  </a:ext>
                </a:extLst>
              </a:tr>
              <a:tr h="367544"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基本操作</a:t>
                      </a:r>
                      <a:endParaRPr lang="zh-CN" alt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DestroyString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(&amp;S)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StrEmpty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(S)</a:t>
                      </a:r>
                      <a:endParaRPr kumimoji="1" lang="en-US" altLang="zh-CN" sz="2000" b="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Index (S, T, pos)</a:t>
                      </a:r>
                      <a:endParaRPr lang="en-US" altLang="zh-CN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127222"/>
                  </a:ext>
                </a:extLst>
              </a:tr>
              <a:tr h="579692">
                <a:tc rowSpan="5">
                  <a:txBody>
                    <a:bodyPr/>
                    <a:lstStyle/>
                    <a:p>
                      <a:pPr algn="ctr" fontAlgn="ctr"/>
                      <a:endParaRPr kumimoji="1"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初始条件：串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存在</a:t>
                      </a:r>
                    </a:p>
                    <a:p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操作结果：串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被销毁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初始条件：串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存在。</a:t>
                      </a:r>
                      <a:endParaRPr kumimoji="1" lang="en-US" altLang="zh-CN" sz="2000" b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操作结果：若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为空串，则返回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TRUE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，否则返回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条件：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和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存在，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非空，                   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1≤pos≤StrLength(S)</a:t>
                      </a:r>
                      <a:b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 若主串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中存在和串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相同的子串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,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返回它在主串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中第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pos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个字符之后第一次出现的位置；否则返回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0</a:t>
                      </a:r>
                      <a:endParaRPr lang="en-US" altLang="zh-CN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724197"/>
                  </a:ext>
                </a:extLst>
              </a:tr>
              <a:tr h="5796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ClearString</a:t>
                      </a:r>
                      <a:r>
                        <a:rPr kumimoji="1"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(&amp;S)</a:t>
                      </a:r>
                      <a:endParaRPr kumimoji="1"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966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初始条件：串</a:t>
                      </a:r>
                      <a:r>
                        <a:rPr kumimoji="1"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S</a:t>
                      </a:r>
                      <a:r>
                        <a:rPr kumimoji="1" lang="zh-CN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存在。</a:t>
                      </a:r>
                      <a:br>
                        <a:rPr kumimoji="1" lang="zh-CN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</a:br>
                      <a:r>
                        <a:rPr kumimoji="1" lang="zh-CN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操作结果：将</a:t>
                      </a:r>
                      <a:r>
                        <a:rPr kumimoji="1"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S</a:t>
                      </a:r>
                      <a:r>
                        <a:rPr kumimoji="1" lang="zh-CN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清为空串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000" b="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61779"/>
                  </a:ext>
                </a:extLst>
              </a:tr>
              <a:tr h="467432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基本操作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Replace (&amp;S, T, V)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StrInsert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(&amp;S, pos, 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StrDelete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(&amp;S, pos, </a:t>
                      </a:r>
                      <a:r>
                        <a:rPr kumimoji="1" lang="en-US" altLang="zh-CN" sz="20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len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549233"/>
                  </a:ext>
                </a:extLst>
              </a:tr>
              <a:tr h="1237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初始条件：串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S, T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和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V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均已存在，且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是非空串。</a:t>
                      </a:r>
                      <a:b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操作结果：用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V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替换主串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中出现的所有与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 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相等的不重叠的子串</a:t>
                      </a:r>
                      <a:endParaRPr kumimoji="1" lang="en-US" altLang="zh-CN" sz="2000" b="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初始条件：串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和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存在，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1≤pos≤StrLength(S)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＋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b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</a:b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操作结果：在串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的第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pos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个字符之前插入串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kumimoji="1" lang="zh-CN" altLang="en-US" sz="2000" b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初始条件：串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存在，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1≤pos≤StrLength(S)-len+1</a:t>
                      </a:r>
                      <a:endParaRPr kumimoji="1" lang="zh-CN" altLang="en-US" sz="2000" b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操作结果：从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中删除第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pos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个字符起长度为</a:t>
                      </a:r>
                      <a:r>
                        <a:rPr kumimoji="1" lang="en-US" altLang="zh-CN" sz="20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len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的子串</a:t>
                      </a:r>
                      <a:endParaRPr kumimoji="1" lang="en-US" altLang="zh-CN" sz="2000" b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98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81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680A2CA6-CB46-4C3F-A62C-79C40F381FD0}"/>
              </a:ext>
            </a:extLst>
          </p:cNvPr>
          <p:cNvSpPr txBox="1"/>
          <p:nvPr/>
        </p:nvSpPr>
        <p:spPr>
          <a:xfrm>
            <a:off x="1462409" y="5927090"/>
            <a:ext cx="6642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 err="1"/>
              <a:t>StrCompare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9A12B"/>
                </a:solidFill>
              </a:rPr>
              <a:t>                         </a:t>
            </a:r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69A12B"/>
                </a:solidFill>
              </a:rPr>
              <a:t>  </a:t>
            </a:r>
            <a:r>
              <a:rPr lang="en-US" altLang="zh-CN" dirty="0"/>
              <a:t>  T)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468F22-2F57-43FB-BC77-889CD181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最小操作子集应用例</a:t>
            </a:r>
            <a:r>
              <a:rPr lang="en-US" altLang="zh-CN" dirty="0"/>
              <a:t>1——Index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74AF6-625B-48B1-8806-7258B616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828797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利用</a:t>
            </a:r>
            <a:r>
              <a:rPr kumimoji="1" lang="zh-CN" altLang="zh-CN" dirty="0">
                <a:solidFill>
                  <a:schemeClr val="bg2">
                    <a:lumMod val="50000"/>
                  </a:schemeClr>
                </a:solidFill>
                <a:latin typeface="+mn-lt"/>
                <a:ea typeface="+mj-ea"/>
              </a:rPr>
              <a:t>串比较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、求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  <a:latin typeface="+mn-lt"/>
                <a:ea typeface="+mj-ea"/>
              </a:rPr>
              <a:t>串长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和求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  <a:latin typeface="+mn-lt"/>
                <a:ea typeface="+mj-ea"/>
              </a:rPr>
              <a:t>子串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实现</a:t>
            </a:r>
            <a:r>
              <a:rPr kumimoji="1" lang="en-US" altLang="zh-CN">
                <a:solidFill>
                  <a:srgbClr val="000000"/>
                </a:solidFill>
                <a:latin typeface="+mn-lt"/>
                <a:ea typeface="+mj-ea"/>
              </a:rPr>
              <a:t>Index( S, T, pos )</a:t>
            </a:r>
          </a:p>
          <a:p>
            <a:pPr lvl="1"/>
            <a:r>
              <a:rPr kumimoji="1" lang="zh-CN" altLang="en-US" sz="2800" b="0">
                <a:solidFill>
                  <a:schemeClr val="tx1"/>
                </a:solidFill>
                <a:latin typeface="+mn-lt"/>
                <a:ea typeface="+mj-ea"/>
              </a:rPr>
              <a:t>若</a:t>
            </a:r>
            <a:r>
              <a:rPr kumimoji="1" lang="zh-CN" altLang="en-US" sz="2800" b="0" dirty="0">
                <a:solidFill>
                  <a:schemeClr val="tx1"/>
                </a:solidFill>
                <a:latin typeface="+mn-lt"/>
                <a:ea typeface="+mj-ea"/>
              </a:rPr>
              <a:t>主串 </a:t>
            </a:r>
            <a:r>
              <a:rPr kumimoji="1" lang="en-US" altLang="zh-CN" sz="2800" b="0">
                <a:solidFill>
                  <a:schemeClr val="tx1"/>
                </a:solidFill>
                <a:latin typeface="+mn-lt"/>
                <a:ea typeface="+mj-ea"/>
              </a:rPr>
              <a:t>S </a:t>
            </a:r>
            <a:r>
              <a:rPr kumimoji="1" lang="zh-CN" altLang="en-US" sz="2800" b="0">
                <a:solidFill>
                  <a:schemeClr val="tx1"/>
                </a:solidFill>
                <a:latin typeface="+mn-lt"/>
                <a:ea typeface="+mj-ea"/>
              </a:rPr>
              <a:t>中</a:t>
            </a:r>
            <a:r>
              <a:rPr kumimoji="1" lang="zh-CN" altLang="en-US" sz="2800" b="0" dirty="0">
                <a:solidFill>
                  <a:schemeClr val="tx1"/>
                </a:solidFill>
                <a:latin typeface="+mn-lt"/>
                <a:ea typeface="+mj-ea"/>
              </a:rPr>
              <a:t>存在和串</a:t>
            </a:r>
            <a:r>
              <a:rPr kumimoji="1" lang="en-US" altLang="zh-CN" sz="2800" b="0">
                <a:solidFill>
                  <a:schemeClr val="tx1"/>
                </a:solidFill>
                <a:latin typeface="+mn-lt"/>
                <a:ea typeface="+mj-ea"/>
              </a:rPr>
              <a:t>T </a:t>
            </a:r>
            <a:r>
              <a:rPr kumimoji="1" lang="zh-CN" altLang="en-US" sz="2800" b="0">
                <a:solidFill>
                  <a:schemeClr val="tx1"/>
                </a:solidFill>
                <a:latin typeface="+mn-lt"/>
                <a:ea typeface="+mj-ea"/>
              </a:rPr>
              <a:t>相同</a:t>
            </a:r>
            <a:r>
              <a:rPr kumimoji="1" lang="zh-CN" altLang="en-US" sz="2800" b="0" dirty="0">
                <a:solidFill>
                  <a:schemeClr val="tx1"/>
                </a:solidFill>
                <a:latin typeface="+mn-lt"/>
                <a:ea typeface="+mj-ea"/>
              </a:rPr>
              <a:t>的子串</a:t>
            </a:r>
            <a:r>
              <a:rPr kumimoji="1" lang="en-US" altLang="zh-CN" sz="2800" b="0">
                <a:solidFill>
                  <a:schemeClr val="tx1"/>
                </a:solidFill>
                <a:latin typeface="+mn-lt"/>
                <a:ea typeface="+mj-ea"/>
              </a:rPr>
              <a:t>, </a:t>
            </a:r>
            <a:r>
              <a:rPr kumimoji="1" lang="zh-CN" altLang="en-US" sz="2800" b="0">
                <a:solidFill>
                  <a:schemeClr val="tx1"/>
                </a:solidFill>
                <a:latin typeface="+mn-lt"/>
                <a:ea typeface="+mj-ea"/>
              </a:rPr>
              <a:t>返回</a:t>
            </a:r>
            <a:r>
              <a:rPr kumimoji="1" lang="zh-CN" altLang="en-US" sz="2800" b="0" dirty="0">
                <a:solidFill>
                  <a:schemeClr val="tx1"/>
                </a:solidFill>
                <a:latin typeface="+mn-lt"/>
                <a:ea typeface="+mj-ea"/>
              </a:rPr>
              <a:t>它在主串 </a:t>
            </a:r>
            <a:r>
              <a:rPr kumimoji="1" lang="en-US" altLang="zh-CN" sz="2800" b="0">
                <a:solidFill>
                  <a:schemeClr val="tx1"/>
                </a:solidFill>
                <a:latin typeface="+mn-lt"/>
                <a:ea typeface="+mj-ea"/>
              </a:rPr>
              <a:t>S </a:t>
            </a:r>
            <a:r>
              <a:rPr kumimoji="1" lang="zh-CN" altLang="en-US" sz="2800" b="0">
                <a:solidFill>
                  <a:schemeClr val="tx1"/>
                </a:solidFill>
                <a:latin typeface="+mn-lt"/>
                <a:ea typeface="+mj-ea"/>
              </a:rPr>
              <a:t>中</a:t>
            </a:r>
            <a:r>
              <a:rPr kumimoji="1" lang="zh-CN" altLang="en-US" sz="2800" b="0" dirty="0">
                <a:solidFill>
                  <a:schemeClr val="tx1"/>
                </a:solidFill>
                <a:latin typeface="+mn-lt"/>
                <a:ea typeface="+mj-ea"/>
              </a:rPr>
              <a:t>第</a:t>
            </a:r>
            <a:r>
              <a:rPr kumimoji="1" lang="en-US" altLang="zh-CN" sz="2800" b="0">
                <a:solidFill>
                  <a:schemeClr val="tx1"/>
                </a:solidFill>
                <a:latin typeface="+mn-lt"/>
                <a:ea typeface="+mj-ea"/>
              </a:rPr>
              <a:t>pos</a:t>
            </a:r>
            <a:r>
              <a:rPr kumimoji="1" lang="zh-CN" altLang="en-US" sz="2800" b="0">
                <a:solidFill>
                  <a:schemeClr val="tx1"/>
                </a:solidFill>
                <a:latin typeface="+mn-lt"/>
                <a:ea typeface="+mj-ea"/>
              </a:rPr>
              <a:t>个</a:t>
            </a:r>
            <a:r>
              <a:rPr kumimoji="1" lang="zh-CN" altLang="en-US" sz="2800" b="0" dirty="0">
                <a:solidFill>
                  <a:schemeClr val="tx1"/>
                </a:solidFill>
                <a:latin typeface="+mn-lt"/>
                <a:ea typeface="+mj-ea"/>
              </a:rPr>
              <a:t>字符之后第一次出现的位置；否则返回</a:t>
            </a:r>
            <a:r>
              <a:rPr kumimoji="1" lang="en-US" altLang="zh-CN" sz="2800" b="0">
                <a:solidFill>
                  <a:schemeClr val="tx1"/>
                </a:solidFill>
                <a:latin typeface="+mn-lt"/>
                <a:ea typeface="+mj-ea"/>
              </a:rPr>
              <a:t>0</a:t>
            </a:r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C09AF-B669-41CD-9DF0-885D316F3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串类型的定义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48526C86-BF19-46FA-9EE0-534156A6E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005" y="4240208"/>
            <a:ext cx="7712075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25400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dirty="0">
                <a:ea typeface="+mj-ea"/>
              </a:rPr>
              <a:t>                                   </a:t>
            </a:r>
            <a:r>
              <a:rPr kumimoji="1" lang="en-US" altLang="zh-CN" sz="2400" dirty="0">
                <a:solidFill>
                  <a:srgbClr val="000099"/>
                </a:solidFill>
                <a:ea typeface="+mj-ea"/>
              </a:rPr>
              <a:t>S </a:t>
            </a:r>
            <a:r>
              <a:rPr kumimoji="1" lang="zh-CN" altLang="en-US" sz="2400" dirty="0">
                <a:solidFill>
                  <a:srgbClr val="000099"/>
                </a:solidFill>
                <a:ea typeface="+mj-ea"/>
              </a:rPr>
              <a:t>串</a:t>
            </a:r>
            <a:endParaRPr kumimoji="1" lang="zh-CN" altLang="en-US" sz="4000" dirty="0">
              <a:ea typeface="+mj-ea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2724A4CD-198E-4281-9E6A-9D2DF96A2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4783133"/>
            <a:ext cx="1158875" cy="461665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dirty="0">
                <a:ea typeface="+mj-ea"/>
              </a:rPr>
              <a:t>  T </a:t>
            </a:r>
            <a:r>
              <a:rPr kumimoji="1" lang="zh-CN" altLang="en-US" sz="2400" dirty="0">
                <a:ea typeface="+mj-ea"/>
              </a:rPr>
              <a:t>串</a:t>
            </a:r>
            <a:endParaRPr kumimoji="1" lang="zh-CN" altLang="en-US" sz="4800" dirty="0">
              <a:ea typeface="+mj-ea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8D53484-A977-4DB7-9976-0696924CA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7080" y="3416295"/>
            <a:ext cx="0" cy="838200"/>
          </a:xfrm>
          <a:prstGeom prst="line">
            <a:avLst/>
          </a:prstGeom>
          <a:noFill/>
          <a:ln w="31750">
            <a:solidFill>
              <a:srgbClr val="69A12B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863A38AC-35A2-431C-9E75-732732427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7080" y="425449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05CC13ED-6DD8-4B3A-B9D3-23CDB4A17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425449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B270DCE4-615D-49FC-AF5A-3B1A84D90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205" y="4787895"/>
            <a:ext cx="1158875" cy="461665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 w="19050" cap="rnd">
            <a:solidFill>
              <a:schemeClr val="accent2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dirty="0">
                <a:latin typeface="Times New Roman" pitchFamily="18" charset="0"/>
              </a:rPr>
              <a:t>  </a:t>
            </a:r>
            <a:r>
              <a:rPr kumimoji="1" lang="en-US" altLang="zh-CN" sz="2400" dirty="0">
                <a:ea typeface="+mj-ea"/>
              </a:rPr>
              <a:t>T </a:t>
            </a:r>
            <a:r>
              <a:rPr kumimoji="1" lang="zh-CN" altLang="en-US" sz="2400" dirty="0">
                <a:ea typeface="+mj-ea"/>
              </a:rPr>
              <a:t>串</a:t>
            </a:r>
            <a:endParaRPr kumimoji="1" lang="zh-CN" altLang="en-US" sz="4800" dirty="0">
              <a:ea typeface="+mj-ea"/>
            </a:endParaRP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4ECBFE93-351C-4D5F-99CA-3457FFD5F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0080" y="3416295"/>
            <a:ext cx="0" cy="838200"/>
          </a:xfrm>
          <a:prstGeom prst="line">
            <a:avLst/>
          </a:prstGeom>
          <a:noFill/>
          <a:ln w="31750">
            <a:solidFill>
              <a:srgbClr val="69A12B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46AB8FD9-1F65-4F2B-905D-A0F21044D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7080" y="3721095"/>
            <a:ext cx="4953000" cy="0"/>
          </a:xfrm>
          <a:prstGeom prst="line">
            <a:avLst/>
          </a:prstGeom>
          <a:noFill/>
          <a:ln w="25400">
            <a:solidFill>
              <a:srgbClr val="69A12B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40FB94BD-2844-4802-9886-D12EED821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164" y="4845645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  <a:ea typeface="+mj-ea"/>
              </a:rPr>
              <a:t>pos</a:t>
            </a:r>
            <a:endParaRPr kumimoji="1" lang="en-US" altLang="zh-CN" sz="4800" dirty="0">
              <a:solidFill>
                <a:srgbClr val="0070C0"/>
              </a:solidFill>
              <a:ea typeface="+mj-ea"/>
            </a:endParaRPr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2F132555-FCCF-4B3F-861B-378002DA5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7080" y="4686295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F6F46A42-B7AA-4818-A1C3-EE5B6EB0F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142" y="4845645"/>
            <a:ext cx="9957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  <a:ea typeface="+mj-ea"/>
              </a:rPr>
              <a:t>n-m+1</a:t>
            </a:r>
            <a:endParaRPr kumimoji="1" lang="en-US" altLang="zh-CN" sz="4800" dirty="0">
              <a:solidFill>
                <a:srgbClr val="0070C0"/>
              </a:solidFill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B843B8-149E-4CAF-8C8E-B310C6EF877A}"/>
              </a:ext>
            </a:extLst>
          </p:cNvPr>
          <p:cNvSpPr txBox="1"/>
          <p:nvPr/>
        </p:nvSpPr>
        <p:spPr>
          <a:xfrm>
            <a:off x="5377379" y="5919480"/>
            <a:ext cx="2383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</a:rPr>
              <a:t>StrLength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(T) </a:t>
            </a:r>
            <a:r>
              <a:rPr lang="en-US" altLang="zh-CN" sz="2800" dirty="0">
                <a:solidFill>
                  <a:srgbClr val="69A12B"/>
                </a:solidFill>
              </a:rPr>
              <a:t>)</a:t>
            </a:r>
            <a:r>
              <a:rPr lang="en-US" altLang="zh-CN" sz="2800" dirty="0"/>
              <a:t>,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C1D520-9731-4569-95B9-0E61B85C377D}"/>
              </a:ext>
            </a:extLst>
          </p:cNvPr>
          <p:cNvSpPr txBox="1"/>
          <p:nvPr/>
        </p:nvSpPr>
        <p:spPr>
          <a:xfrm>
            <a:off x="3305810" y="5923285"/>
            <a:ext cx="217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 err="1">
                <a:solidFill>
                  <a:srgbClr val="69A12B"/>
                </a:solidFill>
              </a:rPr>
              <a:t>SubString</a:t>
            </a:r>
            <a:r>
              <a:rPr lang="en-US" altLang="zh-CN" dirty="0">
                <a:solidFill>
                  <a:srgbClr val="69A12B"/>
                </a:solidFill>
              </a:rPr>
              <a:t>(S, </a:t>
            </a:r>
            <a:r>
              <a:rPr lang="en-US" altLang="zh-CN" dirty="0" err="1">
                <a:solidFill>
                  <a:srgbClr val="69A12B"/>
                </a:solidFill>
              </a:rPr>
              <a:t>i</a:t>
            </a:r>
            <a:r>
              <a:rPr lang="en-US" altLang="zh-CN" dirty="0">
                <a:solidFill>
                  <a:srgbClr val="69A12B"/>
                </a:solidFill>
              </a:rPr>
              <a:t>, </a:t>
            </a:r>
            <a:endParaRPr lang="zh-CN" altLang="en-US" dirty="0">
              <a:solidFill>
                <a:srgbClr val="69A12B"/>
              </a:solidFill>
            </a:endParaRPr>
          </a:p>
        </p:txBody>
      </p:sp>
      <p:grpSp>
        <p:nvGrpSpPr>
          <p:cNvPr id="25" name="Group 22">
            <a:extLst>
              <a:ext uri="{FF2B5EF4-FFF2-40B4-BE49-F238E27FC236}">
                <a16:creationId xmlns:a16="http://schemas.microsoft.com/office/drawing/2014/main" id="{B392A68C-523E-42CA-A3BF-F54216551772}"/>
              </a:ext>
            </a:extLst>
          </p:cNvPr>
          <p:cNvGrpSpPr>
            <a:grpSpLocks/>
          </p:cNvGrpSpPr>
          <p:nvPr/>
        </p:nvGrpSpPr>
        <p:grpSpPr bwMode="auto">
          <a:xfrm>
            <a:off x="8028781" y="6073908"/>
            <a:ext cx="569855" cy="215225"/>
            <a:chOff x="5040" y="1968"/>
            <a:chExt cx="384" cy="96"/>
          </a:xfrm>
        </p:grpSpPr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3773FB46-DC47-4E69-856C-F4517962D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968"/>
              <a:ext cx="384" cy="0"/>
            </a:xfrm>
            <a:prstGeom prst="line">
              <a:avLst/>
            </a:prstGeom>
            <a:noFill/>
            <a:ln w="28575">
              <a:solidFill>
                <a:srgbClr val="DE2C5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276CDBE3-BA56-44AE-8B6E-8B37455A1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064"/>
              <a:ext cx="384" cy="0"/>
            </a:xfrm>
            <a:prstGeom prst="line">
              <a:avLst/>
            </a:prstGeom>
            <a:noFill/>
            <a:ln w="28575">
              <a:solidFill>
                <a:srgbClr val="C23A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+mj-ea"/>
              </a:endParaRPr>
            </a:p>
          </p:txBody>
        </p:sp>
      </p:grpSp>
      <p:sp>
        <p:nvSpPr>
          <p:cNvPr id="28" name="Rectangle 23">
            <a:extLst>
              <a:ext uri="{FF2B5EF4-FFF2-40B4-BE49-F238E27FC236}">
                <a16:creationId xmlns:a16="http://schemas.microsoft.com/office/drawing/2014/main" id="{ADF3B76D-8978-4C49-8D76-C5CE8005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927" y="5719425"/>
            <a:ext cx="14251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ea typeface="楷体_GB2312" pitchFamily="49" charset="-122"/>
              </a:rPr>
              <a:t>?  0</a:t>
            </a:r>
          </a:p>
        </p:txBody>
      </p:sp>
    </p:spTree>
    <p:extLst>
      <p:ext uri="{BB962C8B-B14F-4D97-AF65-F5344CB8AC3E}">
        <p14:creationId xmlns:p14="http://schemas.microsoft.com/office/powerpoint/2010/main" val="148148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 autoUpdateAnimBg="0"/>
      <p:bldP spid="6" grpId="0" animBg="1" autoUpdateAnimBg="0"/>
      <p:bldP spid="7" grpId="0" animBg="1"/>
      <p:bldP spid="8" grpId="0" animBg="1"/>
      <p:bldP spid="9" grpId="0" animBg="1"/>
      <p:bldP spid="10" grpId="0" animBg="1" autoUpdateAnimBg="0"/>
      <p:bldP spid="11" grpId="0" animBg="1"/>
      <p:bldP spid="12" grpId="0" animBg="1"/>
      <p:bldP spid="13" grpId="0" autoUpdateAnimBg="0"/>
      <p:bldP spid="14" grpId="0" animBg="1"/>
      <p:bldP spid="15" grpId="0" autoUpdateAnimBg="0"/>
      <p:bldP spid="19" grpId="0"/>
      <p:bldP spid="21" grpId="0"/>
      <p:bldP spid="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68F22-2F57-43FB-BC77-889CD181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最小操作子集应用例</a:t>
            </a:r>
            <a:r>
              <a:rPr lang="en-US" altLang="zh-CN" dirty="0"/>
              <a:t>1——Index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74AF6-625B-48B1-8806-7258B616F68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20000"/>
          </a:bodyPr>
          <a:lstStyle/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int Index (String S, String T, int pos) 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{ // T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为非空串。若主串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中第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pos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个字符之后存在与 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相等的子串，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则返回第一个这样的子串在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中的 位置，否则返回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0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if (pos &gt; 0) {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while (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&lt;= n-m+1) {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SubString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(sub, S,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, m);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	If (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StrCompare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sub,T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) != 0)   ++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;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	else return </a:t>
            </a:r>
            <a:r>
              <a:rPr kumimoji="1" lang="en-US" altLang="zh-CN" sz="24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;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 } // while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} // if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return 0;          // S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中不存在与</a:t>
            </a: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相等的子串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} // Index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endParaRPr kumimoji="1" lang="zh-CN" altLang="en-US" sz="2400" dirty="0">
              <a:solidFill>
                <a:schemeClr val="tx1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C09AF-B669-41CD-9DF0-885D316F3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串类型的定义</a:t>
            </a:r>
          </a:p>
        </p:txBody>
      </p:sp>
    </p:spTree>
    <p:extLst>
      <p:ext uri="{BB962C8B-B14F-4D97-AF65-F5344CB8AC3E}">
        <p14:creationId xmlns:p14="http://schemas.microsoft.com/office/powerpoint/2010/main" val="779767684"/>
      </p:ext>
    </p:extLst>
  </p:cSld>
  <p:clrMapOvr>
    <a:masterClrMapping/>
  </p:clrMapOvr>
</p:sld>
</file>

<file path=ppt/theme/theme1.xml><?xml version="1.0" encoding="utf-8"?>
<a:theme xmlns:a="http://schemas.openxmlformats.org/drawingml/2006/main" name="机器学习应用介绍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A83B3"/>
      </a:accent1>
      <a:accent2>
        <a:srgbClr val="54B5AB"/>
      </a:accent2>
      <a:accent3>
        <a:srgbClr val="6F6AA4"/>
      </a:accent3>
      <a:accent4>
        <a:srgbClr val="20889E"/>
      </a:accent4>
      <a:accent5>
        <a:srgbClr val="44A391"/>
      </a:accent5>
      <a:accent6>
        <a:srgbClr val="5D5D9F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EC7016"/>
      </a:hlink>
      <a:folHlink>
        <a:srgbClr val="C0B27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7.xml><?xml version="1.0" encoding="utf-8"?>
<a:theme xmlns:a="http://schemas.openxmlformats.org/drawingml/2006/main" name="5_Office Theme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8.xml><?xml version="1.0" encoding="utf-8"?>
<a:theme xmlns:a="http://schemas.openxmlformats.org/drawingml/2006/main" name="1_Office Theme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机器学习应用介绍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数据结构-绪论</Template>
  <TotalTime>8156</TotalTime>
  <Words>5827</Words>
  <Application>Microsoft Office PowerPoint</Application>
  <PresentationFormat>宽屏</PresentationFormat>
  <Paragraphs>1052</Paragraphs>
  <Slides>56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56</vt:i4>
      </vt:variant>
    </vt:vector>
  </HeadingPairs>
  <TitlesOfParts>
    <vt:vector size="82" baseType="lpstr">
      <vt:lpstr>-apple-system</vt:lpstr>
      <vt:lpstr>等线</vt:lpstr>
      <vt:lpstr>黑体</vt:lpstr>
      <vt:lpstr>Microsoft YaHei</vt:lpstr>
      <vt:lpstr>Microsoft YaHei</vt:lpstr>
      <vt:lpstr>Agency FB</vt:lpstr>
      <vt:lpstr>Arial</vt:lpstr>
      <vt:lpstr>Calibri</vt:lpstr>
      <vt:lpstr>Calibri Light</vt:lpstr>
      <vt:lpstr>Cambria</vt:lpstr>
      <vt:lpstr>Cambria Math</vt:lpstr>
      <vt:lpstr>Courier New</vt:lpstr>
      <vt:lpstr>Impact</vt:lpstr>
      <vt:lpstr>Times New Roman</vt:lpstr>
      <vt:lpstr>Verdana</vt:lpstr>
      <vt:lpstr>Wingdings</vt:lpstr>
      <vt:lpstr>机器学习应用介绍</vt:lpstr>
      <vt:lpstr>2_Office Theme</vt:lpstr>
      <vt:lpstr>Office 主题​​</vt:lpstr>
      <vt:lpstr>3_Office Theme</vt:lpstr>
      <vt:lpstr>1_Office 主题​​</vt:lpstr>
      <vt:lpstr>4_Office Theme</vt:lpstr>
      <vt:lpstr>5_Office Theme</vt:lpstr>
      <vt:lpstr>1_Office Theme</vt:lpstr>
      <vt:lpstr>1_机器学习应用介绍</vt:lpstr>
      <vt:lpstr>主题5</vt:lpstr>
      <vt:lpstr>PowerPoint 演示文稿</vt:lpstr>
      <vt:lpstr>主要内容</vt:lpstr>
      <vt:lpstr>串类型定义</vt:lpstr>
      <vt:lpstr>什么是串？</vt:lpstr>
      <vt:lpstr>关于串的一些基本概念</vt:lpstr>
      <vt:lpstr>ADT——串</vt:lpstr>
      <vt:lpstr>ADT——串</vt:lpstr>
      <vt:lpstr>最小操作子集应用例1——Index</vt:lpstr>
      <vt:lpstr>最小操作子集应用例1——Index</vt:lpstr>
      <vt:lpstr>最小操作子集应用例2——Replace</vt:lpstr>
      <vt:lpstr>最小操作子集应用例2——Replace</vt:lpstr>
      <vt:lpstr>思考题</vt:lpstr>
      <vt:lpstr>串的表示和实现</vt:lpstr>
      <vt:lpstr>主要内容</vt:lpstr>
      <vt:lpstr>定长顺序存储</vt:lpstr>
      <vt:lpstr>特点</vt:lpstr>
      <vt:lpstr>顺序表示的串联接操作</vt:lpstr>
      <vt:lpstr>顺序表示的串联接操作</vt:lpstr>
      <vt:lpstr>顺序表示的串求子串</vt:lpstr>
      <vt:lpstr>串的链式存储表示</vt:lpstr>
      <vt:lpstr>串的链式存储表示</vt:lpstr>
      <vt:lpstr>串的链式存储表示</vt:lpstr>
      <vt:lpstr>动态存储分配的顺序表</vt:lpstr>
      <vt:lpstr>堆分配存储串的插入操作</vt:lpstr>
      <vt:lpstr>串的模式匹配</vt:lpstr>
      <vt:lpstr>什么是模式匹配</vt:lpstr>
      <vt:lpstr>定长顺序表串的模式匹配算法</vt:lpstr>
      <vt:lpstr>朴素匹配算法（ BF算法，Brute Force）</vt:lpstr>
      <vt:lpstr>朴素匹配算法（ BF算法，Brute Force Algorithm）</vt:lpstr>
      <vt:lpstr>BF算法</vt:lpstr>
      <vt:lpstr>BF算法的时间复杂度</vt:lpstr>
      <vt:lpstr>首尾匹配算法(First and last matching Algorithm)</vt:lpstr>
      <vt:lpstr>FL算法</vt:lpstr>
      <vt:lpstr>KMP（ D.E.Knuth, J.H.Morris, V.R.Pratt ）算法</vt:lpstr>
      <vt:lpstr>字符串匹配过程分析</vt:lpstr>
      <vt:lpstr>字符串匹配示例——KMP</vt:lpstr>
      <vt:lpstr>KMP算法</vt:lpstr>
      <vt:lpstr>KMP算法——最长可匹配子串</vt:lpstr>
      <vt:lpstr>KMP算法</vt:lpstr>
      <vt:lpstr>KMP算法——next函数</vt:lpstr>
      <vt:lpstr>KMP算法——next函数</vt:lpstr>
      <vt:lpstr>KMP算法——匹配过程示例</vt:lpstr>
      <vt:lpstr>KMP算法</vt:lpstr>
      <vt:lpstr>KMP算法——next函数求解</vt:lpstr>
      <vt:lpstr>KMP算法——next函数求解过程分析</vt:lpstr>
      <vt:lpstr>KMP算法——next函数求解过程分析</vt:lpstr>
      <vt:lpstr>KMP算法——next函数求解过程分析</vt:lpstr>
      <vt:lpstr>KMP算法——next函数求解</vt:lpstr>
      <vt:lpstr>KMP算法——特殊情况</vt:lpstr>
      <vt:lpstr>知识点汇总</vt:lpstr>
      <vt:lpstr>作业</vt:lpstr>
      <vt:lpstr>扩展知识</vt:lpstr>
      <vt:lpstr>扩展知识——BM算法</vt:lpstr>
      <vt:lpstr>扩展知识——BM算法</vt:lpstr>
      <vt:lpstr>扩展知识——BM算法</vt:lpstr>
      <vt:lpstr>扩展知识——BM算法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——线性表</dc:title>
  <dc:creator>女士</dc:creator>
  <cp:lastModifiedBy>qxy200401@outlook.com</cp:lastModifiedBy>
  <cp:revision>232</cp:revision>
  <dcterms:created xsi:type="dcterms:W3CDTF">2021-08-15T08:49:38Z</dcterms:created>
  <dcterms:modified xsi:type="dcterms:W3CDTF">2023-02-13T11:16:59Z</dcterms:modified>
</cp:coreProperties>
</file>