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4" r:id="rId3"/>
    <p:sldMasterId id="2147483695" r:id="rId4"/>
    <p:sldMasterId id="2147483704" r:id="rId5"/>
    <p:sldMasterId id="2147483715" r:id="rId6"/>
    <p:sldMasterId id="2147483727" r:id="rId7"/>
    <p:sldMasterId id="2147483740" r:id="rId8"/>
    <p:sldMasterId id="2147483748" r:id="rId9"/>
    <p:sldMasterId id="2147483763" r:id="rId10"/>
  </p:sldMasterIdLst>
  <p:notesMasterIdLst>
    <p:notesMasterId r:id="rId88"/>
  </p:notesMasterIdLst>
  <p:sldIdLst>
    <p:sldId id="256" r:id="rId11"/>
    <p:sldId id="257" r:id="rId12"/>
    <p:sldId id="487" r:id="rId13"/>
    <p:sldId id="795" r:id="rId14"/>
    <p:sldId id="796" r:id="rId15"/>
    <p:sldId id="797" r:id="rId16"/>
    <p:sldId id="798" r:id="rId17"/>
    <p:sldId id="799" r:id="rId18"/>
    <p:sldId id="824" r:id="rId19"/>
    <p:sldId id="804" r:id="rId20"/>
    <p:sldId id="800" r:id="rId21"/>
    <p:sldId id="801" r:id="rId22"/>
    <p:sldId id="802" r:id="rId23"/>
    <p:sldId id="805" r:id="rId24"/>
    <p:sldId id="803" r:id="rId25"/>
    <p:sldId id="807" r:id="rId26"/>
    <p:sldId id="808" r:id="rId27"/>
    <p:sldId id="809" r:id="rId28"/>
    <p:sldId id="810" r:id="rId29"/>
    <p:sldId id="811" r:id="rId30"/>
    <p:sldId id="812" r:id="rId31"/>
    <p:sldId id="813" r:id="rId32"/>
    <p:sldId id="814" r:id="rId33"/>
    <p:sldId id="815" r:id="rId34"/>
    <p:sldId id="817" r:id="rId35"/>
    <p:sldId id="816" r:id="rId36"/>
    <p:sldId id="818" r:id="rId37"/>
    <p:sldId id="819" r:id="rId38"/>
    <p:sldId id="820" r:id="rId39"/>
    <p:sldId id="825" r:id="rId40"/>
    <p:sldId id="821" r:id="rId41"/>
    <p:sldId id="822" r:id="rId42"/>
    <p:sldId id="823" r:id="rId43"/>
    <p:sldId id="826" r:id="rId44"/>
    <p:sldId id="828" r:id="rId45"/>
    <p:sldId id="829" r:id="rId46"/>
    <p:sldId id="855" r:id="rId47"/>
    <p:sldId id="830" r:id="rId48"/>
    <p:sldId id="827" r:id="rId49"/>
    <p:sldId id="831" r:id="rId50"/>
    <p:sldId id="832" r:id="rId51"/>
    <p:sldId id="837" r:id="rId52"/>
    <p:sldId id="838" r:id="rId53"/>
    <p:sldId id="833" r:id="rId54"/>
    <p:sldId id="834" r:id="rId55"/>
    <p:sldId id="835" r:id="rId56"/>
    <p:sldId id="836" r:id="rId57"/>
    <p:sldId id="839" r:id="rId58"/>
    <p:sldId id="840" r:id="rId59"/>
    <p:sldId id="841" r:id="rId60"/>
    <p:sldId id="842" r:id="rId61"/>
    <p:sldId id="846" r:id="rId62"/>
    <p:sldId id="847" r:id="rId63"/>
    <p:sldId id="843" r:id="rId64"/>
    <p:sldId id="844" r:id="rId65"/>
    <p:sldId id="848" r:id="rId66"/>
    <p:sldId id="845" r:id="rId67"/>
    <p:sldId id="849" r:id="rId68"/>
    <p:sldId id="850" r:id="rId69"/>
    <p:sldId id="854" r:id="rId70"/>
    <p:sldId id="856" r:id="rId71"/>
    <p:sldId id="851" r:id="rId72"/>
    <p:sldId id="857" r:id="rId73"/>
    <p:sldId id="858" r:id="rId74"/>
    <p:sldId id="859" r:id="rId75"/>
    <p:sldId id="860" r:id="rId76"/>
    <p:sldId id="861" r:id="rId77"/>
    <p:sldId id="863" r:id="rId78"/>
    <p:sldId id="864" r:id="rId79"/>
    <p:sldId id="865" r:id="rId80"/>
    <p:sldId id="866" r:id="rId81"/>
    <p:sldId id="867" r:id="rId82"/>
    <p:sldId id="868" r:id="rId83"/>
    <p:sldId id="870" r:id="rId84"/>
    <p:sldId id="869" r:id="rId85"/>
    <p:sldId id="557" r:id="rId86"/>
    <p:sldId id="497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女士" initials="女士" lastIdx="1" clrIdx="0">
    <p:extLst>
      <p:ext uri="{19B8F6BF-5375-455C-9EA6-DF929625EA0E}">
        <p15:presenceInfo xmlns:p15="http://schemas.microsoft.com/office/powerpoint/2012/main" userId="a3ae6f3bee6c1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00"/>
    <a:srgbClr val="DD6851"/>
    <a:srgbClr val="CC00CC"/>
    <a:srgbClr val="BCE292"/>
    <a:srgbClr val="E7F5D7"/>
    <a:srgbClr val="FFC000"/>
    <a:srgbClr val="0000FF"/>
    <a:srgbClr val="5AA2AE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424" autoAdjust="0"/>
  </p:normalViewPr>
  <p:slideViewPr>
    <p:cSldViewPr snapToGrid="0">
      <p:cViewPr varScale="1">
        <p:scale>
          <a:sx n="105" d="100"/>
          <a:sy n="10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commentAuthors" Target="commentAuthors.xml"/><Relationship Id="rId16" Type="http://schemas.openxmlformats.org/officeDocument/2006/relationships/slide" Target="slides/slide6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90" Type="http://schemas.openxmlformats.org/officeDocument/2006/relationships/presProps" Target="presProps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3EAB1-68DE-4E13-BE8E-82899CCFAD7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E07A74C5-429D-42B6-9E58-DBC469711DAD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3200" u="none" dirty="0">
              <a:latin typeface="+mn-lt"/>
              <a:ea typeface="+mj-ea"/>
            </a:rPr>
            <a:t>内部排序</a:t>
          </a:r>
        </a:p>
      </dgm:t>
    </dgm:pt>
    <dgm:pt modelId="{5B1DC47C-B29B-47AA-9122-C8D2D61EAF8F}" type="parTrans" cxnId="{854E9C49-828E-4A49-9426-52C5A81C031E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B6EAEF02-8F20-494D-99E0-11522881F8F6}" type="sibTrans" cxnId="{854E9C49-828E-4A49-9426-52C5A81C031E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D87DCFEF-6756-40FC-A07F-4A8E9A20D805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 dirty="0">
              <a:latin typeface="+mn-lt"/>
              <a:ea typeface="+mj-ea"/>
            </a:rPr>
            <a:t>10.1 </a:t>
          </a:r>
          <a:r>
            <a:rPr lang="zh-CN" altLang="en-US" sz="2400" u="none" dirty="0">
              <a:latin typeface="+mn-lt"/>
              <a:ea typeface="+mj-ea"/>
            </a:rPr>
            <a:t>概述</a:t>
          </a:r>
        </a:p>
      </dgm:t>
    </dgm:pt>
    <dgm:pt modelId="{4E143EBD-108E-4E7E-87E0-29EBDD63945A}" type="parTrans" cxnId="{53B679D5-FBCE-46F0-94C6-4373F806E95B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8AC31F6E-35EB-429D-8026-A268D095D7D6}" type="sibTrans" cxnId="{53B679D5-FBCE-46F0-94C6-4373F806E95B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50ABF52F-78BA-4851-B605-B4BC76E1F999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 dirty="0">
              <a:latin typeface="+mn-lt"/>
              <a:ea typeface="+mj-ea"/>
            </a:rPr>
            <a:t>10.3 </a:t>
          </a:r>
          <a:r>
            <a:rPr lang="zh-CN" altLang="en-US" sz="2400" u="none" dirty="0">
              <a:latin typeface="+mn-lt"/>
              <a:ea typeface="+mj-ea"/>
            </a:rPr>
            <a:t>交换排序</a:t>
          </a:r>
        </a:p>
      </dgm:t>
    </dgm:pt>
    <dgm:pt modelId="{DAAFF15B-F300-4A0E-B445-DDEA622604E2}" type="parTrans" cxnId="{B6BAEDB4-4454-46F4-8857-95D2C80C680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B6A28B6D-DD1A-4A28-952A-7EFA06D2D74A}" type="sibTrans" cxnId="{B6BAEDB4-4454-46F4-8857-95D2C80C680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8F5429A2-FF0B-49A5-891A-B421E9A21365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>
            <a:buFontTx/>
            <a:buBlip>
              <a:blip xmlns:r="http://schemas.openxmlformats.org/officeDocument/2006/relationships" r:embed="rId1"/>
            </a:buBlip>
          </a:pPr>
          <a:r>
            <a:rPr lang="en-US" altLang="zh-CN" sz="2400" u="none" dirty="0">
              <a:latin typeface="+mn-lt"/>
              <a:ea typeface="+mj-ea"/>
            </a:rPr>
            <a:t>10.4 </a:t>
          </a:r>
          <a:r>
            <a:rPr lang="zh-CN" altLang="en-US" sz="2400" u="none" dirty="0">
              <a:latin typeface="+mn-lt"/>
              <a:ea typeface="+mj-ea"/>
            </a:rPr>
            <a:t>选择排序</a:t>
          </a:r>
        </a:p>
      </dgm:t>
    </dgm:pt>
    <dgm:pt modelId="{025D75E0-08AD-4608-BA88-830BF8D5473B}" type="parTrans" cxnId="{552C58D0-20B5-4295-BA0E-E6581F259CC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FE73F7B8-B928-4447-BE7E-11B1E765FC5B}" type="sibTrans" cxnId="{552C58D0-20B5-4295-BA0E-E6581F259CC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E61BCCAE-2608-457A-8684-F11548243253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 dirty="0">
              <a:latin typeface="+mn-lt"/>
              <a:ea typeface="+mj-ea"/>
            </a:rPr>
            <a:t>10.2 </a:t>
          </a:r>
          <a:r>
            <a:rPr lang="zh-CN" altLang="en-US" sz="2400" u="none" dirty="0">
              <a:latin typeface="+mn-lt"/>
              <a:ea typeface="+mj-ea"/>
            </a:rPr>
            <a:t>插入排序</a:t>
          </a:r>
        </a:p>
      </dgm:t>
    </dgm:pt>
    <dgm:pt modelId="{775518EA-E1EE-4722-9A56-146AE2E261AF}" type="parTrans" cxnId="{30594B3F-7817-4213-B0E4-1952A04F7E5A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67ADE762-7E72-4B50-A12B-BC0F38B2A9AC}" type="sibTrans" cxnId="{30594B3F-7817-4213-B0E4-1952A04F7E5A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2D689360-FD84-4686-8778-93815793EB56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>
              <a:latin typeface="+mn-lt"/>
              <a:ea typeface="+mj-ea"/>
            </a:rPr>
            <a:t>10.5 </a:t>
          </a:r>
          <a:r>
            <a:rPr lang="zh-CN" altLang="en-US" sz="2400" u="none">
              <a:latin typeface="+mn-lt"/>
              <a:ea typeface="+mj-ea"/>
            </a:rPr>
            <a:t>归并排序</a:t>
          </a:r>
          <a:endParaRPr lang="zh-CN" altLang="en-US" sz="2400" u="none" dirty="0">
            <a:latin typeface="+mn-lt"/>
            <a:ea typeface="+mj-ea"/>
          </a:endParaRPr>
        </a:p>
      </dgm:t>
    </dgm:pt>
    <dgm:pt modelId="{B8A3E286-5DDB-4FFD-8165-FA09213A77A1}" type="parTrans" cxnId="{85910FCF-D9D6-41C8-8CBF-77C8D8417EF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FAE03860-9CD5-4306-99D2-834112599979}" type="sibTrans" cxnId="{85910FCF-D9D6-41C8-8CBF-77C8D8417EF3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DCAB2918-1BAB-41FC-A4FD-FB938D0DB366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>
              <a:latin typeface="+mn-lt"/>
              <a:ea typeface="+mj-ea"/>
            </a:rPr>
            <a:t>10.6 </a:t>
          </a:r>
          <a:r>
            <a:rPr lang="zh-CN" altLang="en-US" sz="2400" u="none">
              <a:latin typeface="+mn-lt"/>
              <a:ea typeface="+mj-ea"/>
            </a:rPr>
            <a:t>基数排序</a:t>
          </a:r>
          <a:endParaRPr lang="zh-CN" altLang="en-US" sz="2400" u="none" dirty="0">
            <a:latin typeface="+mn-lt"/>
            <a:ea typeface="+mj-ea"/>
          </a:endParaRPr>
        </a:p>
      </dgm:t>
    </dgm:pt>
    <dgm:pt modelId="{A5DE89C9-56CC-457F-91FA-BF38243F3FA1}" type="parTrans" cxnId="{9EE6F38F-54F0-4E37-9510-46D62B7179AB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0670F744-3483-418D-91BA-83C8B9D68164}" type="sibTrans" cxnId="{9EE6F38F-54F0-4E37-9510-46D62B7179AB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80655CE4-A533-4C0D-B5BF-8D9052218F00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altLang="zh-CN" sz="2400" u="none" dirty="0">
              <a:latin typeface="+mn-lt"/>
              <a:ea typeface="+mj-ea"/>
            </a:rPr>
            <a:t>10.7 </a:t>
          </a:r>
          <a:r>
            <a:rPr lang="zh-CN" altLang="en-US" sz="2400" u="none" dirty="0">
              <a:latin typeface="+mn-lt"/>
              <a:ea typeface="+mj-ea"/>
            </a:rPr>
            <a:t>方法比较</a:t>
          </a:r>
        </a:p>
      </dgm:t>
    </dgm:pt>
    <dgm:pt modelId="{4EF68062-4100-4712-8E46-ABA427EC0ED1}" type="parTrans" cxnId="{F2EB600E-212F-419E-9FCB-1D3FA9522FAD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68C208E2-C9A9-414D-983D-B19CD354FE59}" type="sibTrans" cxnId="{F2EB600E-212F-419E-9FCB-1D3FA9522FAD}">
      <dgm:prSet/>
      <dgm:spPr/>
      <dgm:t>
        <a:bodyPr/>
        <a:lstStyle/>
        <a:p>
          <a:endParaRPr lang="zh-CN" altLang="en-US" u="none">
            <a:solidFill>
              <a:schemeClr val="bg1"/>
            </a:solidFill>
            <a:latin typeface="+mn-lt"/>
            <a:ea typeface="+mj-ea"/>
          </a:endParaRPr>
        </a:p>
      </dgm:t>
    </dgm:pt>
    <dgm:pt modelId="{C1CEE64C-3223-4991-9FAC-6DD4D5FAF93E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直接插入排序</a:t>
          </a:r>
        </a:p>
      </dgm:t>
    </dgm:pt>
    <dgm:pt modelId="{74E95567-757F-462D-BDC4-CECD7051B42F}" type="parTrans" cxnId="{68AC2A52-47C4-41BF-A5DD-E5FF7567E617}">
      <dgm:prSet/>
      <dgm:spPr/>
      <dgm:t>
        <a:bodyPr/>
        <a:lstStyle/>
        <a:p>
          <a:endParaRPr lang="zh-CN" altLang="en-US"/>
        </a:p>
      </dgm:t>
    </dgm:pt>
    <dgm:pt modelId="{6E027F5D-636A-41FD-9BED-9F54D40DA1A7}" type="sibTrans" cxnId="{68AC2A52-47C4-41BF-A5DD-E5FF7567E617}">
      <dgm:prSet/>
      <dgm:spPr/>
      <dgm:t>
        <a:bodyPr/>
        <a:lstStyle/>
        <a:p>
          <a:endParaRPr lang="zh-CN" altLang="en-US"/>
        </a:p>
      </dgm:t>
    </dgm:pt>
    <dgm:pt modelId="{ADD908CF-68D8-4813-A510-C109DEEFAF19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折半插入排序</a:t>
          </a:r>
        </a:p>
      </dgm:t>
    </dgm:pt>
    <dgm:pt modelId="{4D4F3A6D-726A-42CE-8907-AF0ABA7A3215}" type="parTrans" cxnId="{BF101995-B23E-4A3B-8ED5-D6A860F69FE1}">
      <dgm:prSet/>
      <dgm:spPr/>
      <dgm:t>
        <a:bodyPr/>
        <a:lstStyle/>
        <a:p>
          <a:endParaRPr lang="zh-CN" altLang="en-US"/>
        </a:p>
      </dgm:t>
    </dgm:pt>
    <dgm:pt modelId="{EB063216-FB42-4AD2-B511-2C8C4F45EDB7}" type="sibTrans" cxnId="{BF101995-B23E-4A3B-8ED5-D6A860F69FE1}">
      <dgm:prSet/>
      <dgm:spPr/>
      <dgm:t>
        <a:bodyPr/>
        <a:lstStyle/>
        <a:p>
          <a:endParaRPr lang="zh-CN" altLang="en-US"/>
        </a:p>
      </dgm:t>
    </dgm:pt>
    <dgm:pt modelId="{73BD0C74-0FB7-43FC-8DBB-BEEECFF645FB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二路插入排序</a:t>
          </a:r>
        </a:p>
      </dgm:t>
    </dgm:pt>
    <dgm:pt modelId="{731EEB82-C358-4B2B-A44B-463AD77E4AC2}" type="parTrans" cxnId="{F634B389-787F-4A3E-852E-1CB3E371A76E}">
      <dgm:prSet/>
      <dgm:spPr/>
      <dgm:t>
        <a:bodyPr/>
        <a:lstStyle/>
        <a:p>
          <a:endParaRPr lang="zh-CN" altLang="en-US"/>
        </a:p>
      </dgm:t>
    </dgm:pt>
    <dgm:pt modelId="{FDFD1859-CF3E-41A8-A0F9-2F766624F37D}" type="sibTrans" cxnId="{F634B389-787F-4A3E-852E-1CB3E371A76E}">
      <dgm:prSet/>
      <dgm:spPr/>
      <dgm:t>
        <a:bodyPr/>
        <a:lstStyle/>
        <a:p>
          <a:endParaRPr lang="zh-CN" altLang="en-US"/>
        </a:p>
      </dgm:t>
    </dgm:pt>
    <dgm:pt modelId="{9A048C93-9B7F-4B24-A8E3-F2F97FCF27CF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表插入排序</a:t>
          </a:r>
        </a:p>
      </dgm:t>
    </dgm:pt>
    <dgm:pt modelId="{4FE346DC-AD32-41ED-AB33-D682C496E46C}" type="parTrans" cxnId="{CF23A40B-F59F-4365-BBBE-1906534A4DF0}">
      <dgm:prSet/>
      <dgm:spPr/>
      <dgm:t>
        <a:bodyPr/>
        <a:lstStyle/>
        <a:p>
          <a:endParaRPr lang="zh-CN" altLang="en-US"/>
        </a:p>
      </dgm:t>
    </dgm:pt>
    <dgm:pt modelId="{1241396F-5F50-4F4B-A38A-6DA8C219099A}" type="sibTrans" cxnId="{CF23A40B-F59F-4365-BBBE-1906534A4DF0}">
      <dgm:prSet/>
      <dgm:spPr/>
      <dgm:t>
        <a:bodyPr/>
        <a:lstStyle/>
        <a:p>
          <a:endParaRPr lang="zh-CN" altLang="en-US"/>
        </a:p>
      </dgm:t>
    </dgm:pt>
    <dgm:pt modelId="{DF9546EF-252A-4265-9F0F-308DB60D654A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希尔排序</a:t>
          </a:r>
        </a:p>
      </dgm:t>
    </dgm:pt>
    <dgm:pt modelId="{809A8A8A-7490-4F05-B71F-A1054DBAC133}" type="parTrans" cxnId="{DAA8DF4B-DD8A-4BB1-AFE1-94AB1F5301B3}">
      <dgm:prSet/>
      <dgm:spPr/>
      <dgm:t>
        <a:bodyPr/>
        <a:lstStyle/>
        <a:p>
          <a:endParaRPr lang="zh-CN" altLang="en-US"/>
        </a:p>
      </dgm:t>
    </dgm:pt>
    <dgm:pt modelId="{9201D91B-0EBB-4BE1-AC01-0A0CDCF1B4D7}" type="sibTrans" cxnId="{DAA8DF4B-DD8A-4BB1-AFE1-94AB1F5301B3}">
      <dgm:prSet/>
      <dgm:spPr/>
      <dgm:t>
        <a:bodyPr/>
        <a:lstStyle/>
        <a:p>
          <a:endParaRPr lang="zh-CN" altLang="en-US"/>
        </a:p>
      </dgm:t>
    </dgm:pt>
    <dgm:pt modelId="{0C2A995B-C2DE-4510-9838-9CF61C11F931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冒泡排序</a:t>
          </a:r>
        </a:p>
      </dgm:t>
    </dgm:pt>
    <dgm:pt modelId="{97AEAE88-2399-46D3-98A1-C59AAA71E399}" type="parTrans" cxnId="{7FBC84A0-196C-409E-984A-EED28D98D482}">
      <dgm:prSet/>
      <dgm:spPr/>
      <dgm:t>
        <a:bodyPr/>
        <a:lstStyle/>
        <a:p>
          <a:endParaRPr lang="zh-CN" altLang="en-US"/>
        </a:p>
      </dgm:t>
    </dgm:pt>
    <dgm:pt modelId="{5D549203-6EC4-4FA3-8A02-1AC945D41E3E}" type="sibTrans" cxnId="{7FBC84A0-196C-409E-984A-EED28D98D482}">
      <dgm:prSet/>
      <dgm:spPr/>
      <dgm:t>
        <a:bodyPr/>
        <a:lstStyle/>
        <a:p>
          <a:endParaRPr lang="zh-CN" altLang="en-US"/>
        </a:p>
      </dgm:t>
    </dgm:pt>
    <dgm:pt modelId="{ACDFB3F1-9D66-4A1D-91EC-A159995B99AB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2400" u="none" dirty="0">
              <a:latin typeface="+mn-lt"/>
              <a:ea typeface="+mj-ea"/>
            </a:rPr>
            <a:t>快速排序</a:t>
          </a:r>
        </a:p>
      </dgm:t>
    </dgm:pt>
    <dgm:pt modelId="{5B570824-7A04-4BFF-AE20-1468ADB53AA0}" type="parTrans" cxnId="{345CF73C-AC50-43BD-9A4A-52876B2B554F}">
      <dgm:prSet/>
      <dgm:spPr/>
      <dgm:t>
        <a:bodyPr/>
        <a:lstStyle/>
        <a:p>
          <a:endParaRPr lang="zh-CN" altLang="en-US"/>
        </a:p>
      </dgm:t>
    </dgm:pt>
    <dgm:pt modelId="{8CAC8697-6248-48B7-BCF2-670B4640D6AA}" type="sibTrans" cxnId="{345CF73C-AC50-43BD-9A4A-52876B2B554F}">
      <dgm:prSet/>
      <dgm:spPr/>
      <dgm:t>
        <a:bodyPr/>
        <a:lstStyle/>
        <a:p>
          <a:endParaRPr lang="zh-CN" altLang="en-US"/>
        </a:p>
      </dgm:t>
    </dgm:pt>
    <dgm:pt modelId="{522DA440-D3FC-433A-BB91-30ADFCC9305E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>
            <a:buFontTx/>
            <a:buBlip>
              <a:blip xmlns:r="http://schemas.openxmlformats.org/officeDocument/2006/relationships" r:embed="rId1"/>
            </a:buBlip>
          </a:pPr>
          <a:r>
            <a:rPr lang="zh-CN" altLang="en-US" sz="2400" u="none" dirty="0">
              <a:latin typeface="+mn-lt"/>
              <a:ea typeface="+mj-ea"/>
            </a:rPr>
            <a:t>直接选择排序</a:t>
          </a:r>
        </a:p>
      </dgm:t>
    </dgm:pt>
    <dgm:pt modelId="{9D9CB77C-80C7-4E61-A905-402DB19D26C6}" type="parTrans" cxnId="{CEC48230-C7D4-45DC-B3C0-FEC7FA760616}">
      <dgm:prSet/>
      <dgm:spPr/>
      <dgm:t>
        <a:bodyPr/>
        <a:lstStyle/>
        <a:p>
          <a:endParaRPr lang="zh-CN" altLang="en-US"/>
        </a:p>
      </dgm:t>
    </dgm:pt>
    <dgm:pt modelId="{0C4652C9-6488-473B-A8B1-E77177879F9D}" type="sibTrans" cxnId="{CEC48230-C7D4-45DC-B3C0-FEC7FA760616}">
      <dgm:prSet/>
      <dgm:spPr/>
      <dgm:t>
        <a:bodyPr/>
        <a:lstStyle/>
        <a:p>
          <a:endParaRPr lang="zh-CN" altLang="en-US"/>
        </a:p>
      </dgm:t>
    </dgm:pt>
    <dgm:pt modelId="{CF57006C-D843-461A-9667-F5BEE3674DEB}">
      <dgm:prSet phldrT="[文本]"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pPr>
            <a:buFontTx/>
            <a:buBlip>
              <a:blip xmlns:r="http://schemas.openxmlformats.org/officeDocument/2006/relationships" r:embed="rId1"/>
            </a:buBlip>
          </a:pPr>
          <a:r>
            <a:rPr lang="zh-CN" altLang="en-US" sz="2400" u="none" dirty="0">
              <a:latin typeface="+mn-lt"/>
              <a:ea typeface="+mj-ea"/>
            </a:rPr>
            <a:t>堆排序</a:t>
          </a:r>
        </a:p>
      </dgm:t>
    </dgm:pt>
    <dgm:pt modelId="{AEC4EAC2-22DB-4B50-834A-6632932C9796}" type="parTrans" cxnId="{57376DC5-579A-4283-9043-56F8ABD6F7A3}">
      <dgm:prSet/>
      <dgm:spPr/>
      <dgm:t>
        <a:bodyPr/>
        <a:lstStyle/>
        <a:p>
          <a:endParaRPr lang="zh-CN" altLang="en-US"/>
        </a:p>
      </dgm:t>
    </dgm:pt>
    <dgm:pt modelId="{613B8EAE-941C-4820-AF51-49D87ADF212F}" type="sibTrans" cxnId="{57376DC5-579A-4283-9043-56F8ABD6F7A3}">
      <dgm:prSet/>
      <dgm:spPr/>
      <dgm:t>
        <a:bodyPr/>
        <a:lstStyle/>
        <a:p>
          <a:endParaRPr lang="zh-CN" altLang="en-US"/>
        </a:p>
      </dgm:t>
    </dgm:pt>
    <dgm:pt modelId="{4522392B-1248-43FB-B16F-F8D1AE0F055A}" type="pres">
      <dgm:prSet presAssocID="{6B63EAB1-68DE-4E13-BE8E-82899CCFAD7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43B859-235F-4495-BCEC-DD4C3F02EE7A}" type="pres">
      <dgm:prSet presAssocID="{E07A74C5-429D-42B6-9E58-DBC469711DAD}" presName="root1" presStyleCnt="0"/>
      <dgm:spPr/>
    </dgm:pt>
    <dgm:pt modelId="{379E617E-EB9A-4288-B085-5D7B76CC2F61}" type="pres">
      <dgm:prSet presAssocID="{E07A74C5-429D-42B6-9E58-DBC469711DAD}" presName="LevelOneTextNode" presStyleLbl="node0" presStyleIdx="0" presStyleCnt="1" custAng="5400000" custScaleX="2000000" custScaleY="1053157" custLinFactX="-2335215" custLinFactNeighborX="-2400000" custLinFactNeighborY="-23725">
        <dgm:presLayoutVars>
          <dgm:chPref val="3"/>
        </dgm:presLayoutVars>
      </dgm:prSet>
      <dgm:spPr>
        <a:prstGeom prst="round2SameRect">
          <a:avLst/>
        </a:prstGeom>
      </dgm:spPr>
    </dgm:pt>
    <dgm:pt modelId="{6084AF60-EDE9-42EF-90C0-13ACC2DACC64}" type="pres">
      <dgm:prSet presAssocID="{E07A74C5-429D-42B6-9E58-DBC469711DAD}" presName="level2hierChild" presStyleCnt="0"/>
      <dgm:spPr/>
    </dgm:pt>
    <dgm:pt modelId="{03D619E9-C08A-4C7F-BF22-DF6E0ADB5883}" type="pres">
      <dgm:prSet presAssocID="{4E143EBD-108E-4E7E-87E0-29EBDD63945A}" presName="conn2-1" presStyleLbl="parChTrans1D2" presStyleIdx="0" presStyleCnt="7"/>
      <dgm:spPr/>
    </dgm:pt>
    <dgm:pt modelId="{BBEA6C3F-116D-4CDF-A3FB-29E9EAA33662}" type="pres">
      <dgm:prSet presAssocID="{4E143EBD-108E-4E7E-87E0-29EBDD63945A}" presName="connTx" presStyleLbl="parChTrans1D2" presStyleIdx="0" presStyleCnt="7"/>
      <dgm:spPr/>
    </dgm:pt>
    <dgm:pt modelId="{EA77AFC6-4D37-42D8-B4B3-69FD1F16F6AB}" type="pres">
      <dgm:prSet presAssocID="{D87DCFEF-6756-40FC-A07F-4A8E9A20D805}" presName="root2" presStyleCnt="0"/>
      <dgm:spPr/>
    </dgm:pt>
    <dgm:pt modelId="{F4D6D29A-4AA0-4BE3-85A9-0895B93DF07E}" type="pres">
      <dgm:prSet presAssocID="{D87DCFEF-6756-40FC-A07F-4A8E9A20D805}" presName="LevelTwoTextNode" presStyleLbl="node2" presStyleIdx="0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4946109F-3FC2-4064-942F-72A6C9B18576}" type="pres">
      <dgm:prSet presAssocID="{D87DCFEF-6756-40FC-A07F-4A8E9A20D805}" presName="level3hierChild" presStyleCnt="0"/>
      <dgm:spPr/>
    </dgm:pt>
    <dgm:pt modelId="{7DA95342-DC53-4E70-9423-0D697101A695}" type="pres">
      <dgm:prSet presAssocID="{775518EA-E1EE-4722-9A56-146AE2E261AF}" presName="conn2-1" presStyleLbl="parChTrans1D2" presStyleIdx="1" presStyleCnt="7"/>
      <dgm:spPr/>
    </dgm:pt>
    <dgm:pt modelId="{5156B8F6-7284-42CA-84CB-1600151F2113}" type="pres">
      <dgm:prSet presAssocID="{775518EA-E1EE-4722-9A56-146AE2E261AF}" presName="connTx" presStyleLbl="parChTrans1D2" presStyleIdx="1" presStyleCnt="7"/>
      <dgm:spPr/>
    </dgm:pt>
    <dgm:pt modelId="{EFF3ABBE-E622-46FB-91DB-B9694E249EB8}" type="pres">
      <dgm:prSet presAssocID="{E61BCCAE-2608-457A-8684-F11548243253}" presName="root2" presStyleCnt="0"/>
      <dgm:spPr/>
    </dgm:pt>
    <dgm:pt modelId="{B9EB638A-310C-4482-A167-324C81CC8517}" type="pres">
      <dgm:prSet presAssocID="{E61BCCAE-2608-457A-8684-F11548243253}" presName="LevelTwoTextNode" presStyleLbl="node2" presStyleIdx="1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BB38AD61-6432-4579-BA80-36662F4D9B82}" type="pres">
      <dgm:prSet presAssocID="{E61BCCAE-2608-457A-8684-F11548243253}" presName="level3hierChild" presStyleCnt="0"/>
      <dgm:spPr/>
    </dgm:pt>
    <dgm:pt modelId="{123777C1-B94F-4588-8DC0-68547AE69075}" type="pres">
      <dgm:prSet presAssocID="{74E95567-757F-462D-BDC4-CECD7051B42F}" presName="conn2-1" presStyleLbl="parChTrans1D3" presStyleIdx="0" presStyleCnt="9"/>
      <dgm:spPr/>
    </dgm:pt>
    <dgm:pt modelId="{506BABC2-BAE6-4A58-BB03-4B1EFC947718}" type="pres">
      <dgm:prSet presAssocID="{74E95567-757F-462D-BDC4-CECD7051B42F}" presName="connTx" presStyleLbl="parChTrans1D3" presStyleIdx="0" presStyleCnt="9"/>
      <dgm:spPr/>
    </dgm:pt>
    <dgm:pt modelId="{0546A5FF-9DA7-4E0C-983D-33E73F8E8697}" type="pres">
      <dgm:prSet presAssocID="{C1CEE64C-3223-4991-9FAC-6DD4D5FAF93E}" presName="root2" presStyleCnt="0"/>
      <dgm:spPr/>
    </dgm:pt>
    <dgm:pt modelId="{3DC92650-3583-41CF-BAFA-099CD7D23B62}" type="pres">
      <dgm:prSet presAssocID="{C1CEE64C-3223-4991-9FAC-6DD4D5FAF93E}" presName="LevelTwoTextNode" presStyleLbl="node3" presStyleIdx="0" presStyleCnt="9" custScaleX="2000000" custScaleY="1272956" custLinFactX="500000" custLinFactY="100000" custLinFactNeighborX="541446" custLinFactNeighborY="110538">
        <dgm:presLayoutVars>
          <dgm:chPref val="3"/>
        </dgm:presLayoutVars>
      </dgm:prSet>
      <dgm:spPr>
        <a:prstGeom prst="round2SameRect">
          <a:avLst/>
        </a:prstGeom>
      </dgm:spPr>
    </dgm:pt>
    <dgm:pt modelId="{5DE77441-09BF-4EFD-999F-A181CE37796D}" type="pres">
      <dgm:prSet presAssocID="{C1CEE64C-3223-4991-9FAC-6DD4D5FAF93E}" presName="level3hierChild" presStyleCnt="0"/>
      <dgm:spPr/>
    </dgm:pt>
    <dgm:pt modelId="{F6ECE475-83F4-4B31-A2A9-769F7F37E9CF}" type="pres">
      <dgm:prSet presAssocID="{4D4F3A6D-726A-42CE-8907-AF0ABA7A3215}" presName="conn2-1" presStyleLbl="parChTrans1D3" presStyleIdx="1" presStyleCnt="9"/>
      <dgm:spPr/>
    </dgm:pt>
    <dgm:pt modelId="{BB46AB46-AFA5-4605-8417-522EC1259F89}" type="pres">
      <dgm:prSet presAssocID="{4D4F3A6D-726A-42CE-8907-AF0ABA7A3215}" presName="connTx" presStyleLbl="parChTrans1D3" presStyleIdx="1" presStyleCnt="9"/>
      <dgm:spPr/>
    </dgm:pt>
    <dgm:pt modelId="{9B757340-2FA5-448A-9506-8A4E21478DBC}" type="pres">
      <dgm:prSet presAssocID="{ADD908CF-68D8-4813-A510-C109DEEFAF19}" presName="root2" presStyleCnt="0"/>
      <dgm:spPr/>
    </dgm:pt>
    <dgm:pt modelId="{1C058577-4A9B-4128-B53B-23671760DC37}" type="pres">
      <dgm:prSet presAssocID="{ADD908CF-68D8-4813-A510-C109DEEFAF19}" presName="LevelTwoTextNode" presStyleLbl="node3" presStyleIdx="1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59BFC148-67A4-40CF-87A2-E0F22E05BD2E}" type="pres">
      <dgm:prSet presAssocID="{ADD908CF-68D8-4813-A510-C109DEEFAF19}" presName="level3hierChild" presStyleCnt="0"/>
      <dgm:spPr/>
    </dgm:pt>
    <dgm:pt modelId="{4A370C9C-5C50-4F90-AF65-734B48C28329}" type="pres">
      <dgm:prSet presAssocID="{731EEB82-C358-4B2B-A44B-463AD77E4AC2}" presName="conn2-1" presStyleLbl="parChTrans1D3" presStyleIdx="2" presStyleCnt="9"/>
      <dgm:spPr/>
    </dgm:pt>
    <dgm:pt modelId="{64205739-2BA5-4782-BBBC-B8A27880C7F4}" type="pres">
      <dgm:prSet presAssocID="{731EEB82-C358-4B2B-A44B-463AD77E4AC2}" presName="connTx" presStyleLbl="parChTrans1D3" presStyleIdx="2" presStyleCnt="9"/>
      <dgm:spPr/>
    </dgm:pt>
    <dgm:pt modelId="{F32E3250-034E-4A94-B623-35522CB5B564}" type="pres">
      <dgm:prSet presAssocID="{73BD0C74-0FB7-43FC-8DBB-BEEECFF645FB}" presName="root2" presStyleCnt="0"/>
      <dgm:spPr/>
    </dgm:pt>
    <dgm:pt modelId="{06C9B062-4B2B-4D6B-ABCC-534CB34D5E0D}" type="pres">
      <dgm:prSet presAssocID="{73BD0C74-0FB7-43FC-8DBB-BEEECFF645FB}" presName="LevelTwoTextNode" presStyleLbl="node3" presStyleIdx="2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AAF57DB8-ECC3-4B2C-A1B5-D434F8C93C5F}" type="pres">
      <dgm:prSet presAssocID="{73BD0C74-0FB7-43FC-8DBB-BEEECFF645FB}" presName="level3hierChild" presStyleCnt="0"/>
      <dgm:spPr/>
    </dgm:pt>
    <dgm:pt modelId="{170DBAC6-4F49-4157-9C30-9A5997DBFA07}" type="pres">
      <dgm:prSet presAssocID="{4FE346DC-AD32-41ED-AB33-D682C496E46C}" presName="conn2-1" presStyleLbl="parChTrans1D3" presStyleIdx="3" presStyleCnt="9"/>
      <dgm:spPr/>
    </dgm:pt>
    <dgm:pt modelId="{766FD596-2BF6-4C64-9638-C2FA8DFB9612}" type="pres">
      <dgm:prSet presAssocID="{4FE346DC-AD32-41ED-AB33-D682C496E46C}" presName="connTx" presStyleLbl="parChTrans1D3" presStyleIdx="3" presStyleCnt="9"/>
      <dgm:spPr/>
    </dgm:pt>
    <dgm:pt modelId="{31468972-E0A5-45FD-9723-208B8B5A7E95}" type="pres">
      <dgm:prSet presAssocID="{9A048C93-9B7F-4B24-A8E3-F2F97FCF27CF}" presName="root2" presStyleCnt="0"/>
      <dgm:spPr/>
    </dgm:pt>
    <dgm:pt modelId="{6C748914-FB12-44C6-8CF7-F80529C0CD69}" type="pres">
      <dgm:prSet presAssocID="{9A048C93-9B7F-4B24-A8E3-F2F97FCF27CF}" presName="LevelTwoTextNode" presStyleLbl="node3" presStyleIdx="3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7E2EDE6B-339C-425C-9243-A271FBF608CD}" type="pres">
      <dgm:prSet presAssocID="{9A048C93-9B7F-4B24-A8E3-F2F97FCF27CF}" presName="level3hierChild" presStyleCnt="0"/>
      <dgm:spPr/>
    </dgm:pt>
    <dgm:pt modelId="{304FF4DF-1295-4374-98CE-B9E3165A0AD5}" type="pres">
      <dgm:prSet presAssocID="{809A8A8A-7490-4F05-B71F-A1054DBAC133}" presName="conn2-1" presStyleLbl="parChTrans1D3" presStyleIdx="4" presStyleCnt="9"/>
      <dgm:spPr/>
    </dgm:pt>
    <dgm:pt modelId="{DD2EF9DE-62C5-4D6B-BFFD-546CAFBD1636}" type="pres">
      <dgm:prSet presAssocID="{809A8A8A-7490-4F05-B71F-A1054DBAC133}" presName="connTx" presStyleLbl="parChTrans1D3" presStyleIdx="4" presStyleCnt="9"/>
      <dgm:spPr/>
    </dgm:pt>
    <dgm:pt modelId="{46907CB1-94B9-40D7-9057-5F46A9938EE9}" type="pres">
      <dgm:prSet presAssocID="{DF9546EF-252A-4265-9F0F-308DB60D654A}" presName="root2" presStyleCnt="0"/>
      <dgm:spPr/>
    </dgm:pt>
    <dgm:pt modelId="{963F2867-984A-4730-8EA6-6EA0FF8A1C3C}" type="pres">
      <dgm:prSet presAssocID="{DF9546EF-252A-4265-9F0F-308DB60D654A}" presName="LevelTwoTextNode" presStyleLbl="node3" presStyleIdx="4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0EF2CF0B-FBA6-4629-ACE2-273207F00E4B}" type="pres">
      <dgm:prSet presAssocID="{DF9546EF-252A-4265-9F0F-308DB60D654A}" presName="level3hierChild" presStyleCnt="0"/>
      <dgm:spPr/>
    </dgm:pt>
    <dgm:pt modelId="{7F30A88A-BF3D-4020-A06B-28EE25F933FD}" type="pres">
      <dgm:prSet presAssocID="{DAAFF15B-F300-4A0E-B445-DDEA622604E2}" presName="conn2-1" presStyleLbl="parChTrans1D2" presStyleIdx="2" presStyleCnt="7"/>
      <dgm:spPr/>
    </dgm:pt>
    <dgm:pt modelId="{0FB333CE-B87D-4D35-AC26-56641FEF8EA2}" type="pres">
      <dgm:prSet presAssocID="{DAAFF15B-F300-4A0E-B445-DDEA622604E2}" presName="connTx" presStyleLbl="parChTrans1D2" presStyleIdx="2" presStyleCnt="7"/>
      <dgm:spPr/>
    </dgm:pt>
    <dgm:pt modelId="{232A7E93-0062-4CD4-863D-FDFD3B107895}" type="pres">
      <dgm:prSet presAssocID="{50ABF52F-78BA-4851-B605-B4BC76E1F999}" presName="root2" presStyleCnt="0"/>
      <dgm:spPr/>
    </dgm:pt>
    <dgm:pt modelId="{AE41FBA6-F810-4D95-9FCB-F6B26538492A}" type="pres">
      <dgm:prSet presAssocID="{50ABF52F-78BA-4851-B605-B4BC76E1F999}" presName="LevelTwoTextNode" presStyleLbl="node2" presStyleIdx="2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6DE224CB-D45C-4F97-98A0-A80D652DA85D}" type="pres">
      <dgm:prSet presAssocID="{50ABF52F-78BA-4851-B605-B4BC76E1F999}" presName="level3hierChild" presStyleCnt="0"/>
      <dgm:spPr/>
    </dgm:pt>
    <dgm:pt modelId="{C8088688-6970-4F38-9938-0E0E522A9DEB}" type="pres">
      <dgm:prSet presAssocID="{97AEAE88-2399-46D3-98A1-C59AAA71E399}" presName="conn2-1" presStyleLbl="parChTrans1D3" presStyleIdx="5" presStyleCnt="9"/>
      <dgm:spPr/>
    </dgm:pt>
    <dgm:pt modelId="{975494B7-6060-46FA-B6F6-FE3B8C6AD16B}" type="pres">
      <dgm:prSet presAssocID="{97AEAE88-2399-46D3-98A1-C59AAA71E399}" presName="connTx" presStyleLbl="parChTrans1D3" presStyleIdx="5" presStyleCnt="9"/>
      <dgm:spPr/>
    </dgm:pt>
    <dgm:pt modelId="{2150E26E-8652-4ABF-AD22-152F98866778}" type="pres">
      <dgm:prSet presAssocID="{0C2A995B-C2DE-4510-9838-9CF61C11F931}" presName="root2" presStyleCnt="0"/>
      <dgm:spPr/>
    </dgm:pt>
    <dgm:pt modelId="{67E825F1-1999-436A-B633-6B41641F61BF}" type="pres">
      <dgm:prSet presAssocID="{0C2A995B-C2DE-4510-9838-9CF61C11F931}" presName="LevelTwoTextNode" presStyleLbl="node3" presStyleIdx="5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6D255AC6-44F3-4F58-9197-C78FF830C6C7}" type="pres">
      <dgm:prSet presAssocID="{0C2A995B-C2DE-4510-9838-9CF61C11F931}" presName="level3hierChild" presStyleCnt="0"/>
      <dgm:spPr/>
    </dgm:pt>
    <dgm:pt modelId="{4DF9ACEC-B5F8-4DA8-9C98-7EBC233443CF}" type="pres">
      <dgm:prSet presAssocID="{5B570824-7A04-4BFF-AE20-1468ADB53AA0}" presName="conn2-1" presStyleLbl="parChTrans1D3" presStyleIdx="6" presStyleCnt="9"/>
      <dgm:spPr/>
    </dgm:pt>
    <dgm:pt modelId="{50580386-C8AE-4018-A719-3F7209B8FB75}" type="pres">
      <dgm:prSet presAssocID="{5B570824-7A04-4BFF-AE20-1468ADB53AA0}" presName="connTx" presStyleLbl="parChTrans1D3" presStyleIdx="6" presStyleCnt="9"/>
      <dgm:spPr/>
    </dgm:pt>
    <dgm:pt modelId="{DB63A542-BB2A-4160-9B23-4E9A8F5DC3FF}" type="pres">
      <dgm:prSet presAssocID="{ACDFB3F1-9D66-4A1D-91EC-A159995B99AB}" presName="root2" presStyleCnt="0"/>
      <dgm:spPr/>
    </dgm:pt>
    <dgm:pt modelId="{0FCA10B2-2FCB-4EB7-A40D-D7EF6F11D448}" type="pres">
      <dgm:prSet presAssocID="{ACDFB3F1-9D66-4A1D-91EC-A159995B99AB}" presName="LevelTwoTextNode" presStyleLbl="node3" presStyleIdx="6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24C696A8-C177-4E2E-BE5F-C87116F398A5}" type="pres">
      <dgm:prSet presAssocID="{ACDFB3F1-9D66-4A1D-91EC-A159995B99AB}" presName="level3hierChild" presStyleCnt="0"/>
      <dgm:spPr/>
    </dgm:pt>
    <dgm:pt modelId="{F99E8C56-88EE-463F-992F-95EEB0FFFDEB}" type="pres">
      <dgm:prSet presAssocID="{025D75E0-08AD-4608-BA88-830BF8D5473B}" presName="conn2-1" presStyleLbl="parChTrans1D2" presStyleIdx="3" presStyleCnt="7"/>
      <dgm:spPr/>
    </dgm:pt>
    <dgm:pt modelId="{FB4E8989-9EDB-4583-AB4C-289A5E9BEB05}" type="pres">
      <dgm:prSet presAssocID="{025D75E0-08AD-4608-BA88-830BF8D5473B}" presName="connTx" presStyleLbl="parChTrans1D2" presStyleIdx="3" presStyleCnt="7"/>
      <dgm:spPr/>
    </dgm:pt>
    <dgm:pt modelId="{A1083B5D-15C9-45C5-9F9A-166809AF79A0}" type="pres">
      <dgm:prSet presAssocID="{8F5429A2-FF0B-49A5-891A-B421E9A21365}" presName="root2" presStyleCnt="0"/>
      <dgm:spPr/>
    </dgm:pt>
    <dgm:pt modelId="{53A1A798-147F-4AE9-A756-F44286716BCC}" type="pres">
      <dgm:prSet presAssocID="{8F5429A2-FF0B-49A5-891A-B421E9A21365}" presName="LevelTwoTextNode" presStyleLbl="node2" presStyleIdx="3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0A952B88-254C-43F5-AF21-55B75BE28EE5}" type="pres">
      <dgm:prSet presAssocID="{8F5429A2-FF0B-49A5-891A-B421E9A21365}" presName="level3hierChild" presStyleCnt="0"/>
      <dgm:spPr/>
    </dgm:pt>
    <dgm:pt modelId="{BEE5C721-ED50-4D32-A186-CEDD30E57378}" type="pres">
      <dgm:prSet presAssocID="{9D9CB77C-80C7-4E61-A905-402DB19D26C6}" presName="conn2-1" presStyleLbl="parChTrans1D3" presStyleIdx="7" presStyleCnt="9"/>
      <dgm:spPr/>
    </dgm:pt>
    <dgm:pt modelId="{3871B87A-C065-4E96-86D0-A72D6A7EE882}" type="pres">
      <dgm:prSet presAssocID="{9D9CB77C-80C7-4E61-A905-402DB19D26C6}" presName="connTx" presStyleLbl="parChTrans1D3" presStyleIdx="7" presStyleCnt="9"/>
      <dgm:spPr/>
    </dgm:pt>
    <dgm:pt modelId="{69441CD6-596C-4CED-8926-AE36D7C7D357}" type="pres">
      <dgm:prSet presAssocID="{522DA440-D3FC-433A-BB91-30ADFCC9305E}" presName="root2" presStyleCnt="0"/>
      <dgm:spPr/>
    </dgm:pt>
    <dgm:pt modelId="{37D38513-A2DA-457D-A5A0-077D025CBE3D}" type="pres">
      <dgm:prSet presAssocID="{522DA440-D3FC-433A-BB91-30ADFCC9305E}" presName="LevelTwoTextNode" presStyleLbl="node3" presStyleIdx="7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8FEDB3EA-1E7E-4062-9CF7-BD18B1EA7B98}" type="pres">
      <dgm:prSet presAssocID="{522DA440-D3FC-433A-BB91-30ADFCC9305E}" presName="level3hierChild" presStyleCnt="0"/>
      <dgm:spPr/>
    </dgm:pt>
    <dgm:pt modelId="{1900B421-42A6-4EB2-A87B-499DAAACB927}" type="pres">
      <dgm:prSet presAssocID="{AEC4EAC2-22DB-4B50-834A-6632932C9796}" presName="conn2-1" presStyleLbl="parChTrans1D3" presStyleIdx="8" presStyleCnt="9"/>
      <dgm:spPr/>
    </dgm:pt>
    <dgm:pt modelId="{8989F568-A662-4A78-917B-5D144B5E072E}" type="pres">
      <dgm:prSet presAssocID="{AEC4EAC2-22DB-4B50-834A-6632932C9796}" presName="connTx" presStyleLbl="parChTrans1D3" presStyleIdx="8" presStyleCnt="9"/>
      <dgm:spPr/>
    </dgm:pt>
    <dgm:pt modelId="{D1AAE982-6FC1-415C-9B58-8BAFA9949BEA}" type="pres">
      <dgm:prSet presAssocID="{CF57006C-D843-461A-9667-F5BEE3674DEB}" presName="root2" presStyleCnt="0"/>
      <dgm:spPr/>
    </dgm:pt>
    <dgm:pt modelId="{FA3A941F-527B-401D-9058-445C2F4E7ED9}" type="pres">
      <dgm:prSet presAssocID="{CF57006C-D843-461A-9667-F5BEE3674DEB}" presName="LevelTwoTextNode" presStyleLbl="node3" presStyleIdx="8" presStyleCnt="9" custScaleX="2000000" custScaleY="1272956" custLinFactX="500000" custLinFactY="4927" custLinFactNeighborX="541446" custLinFactNeighborY="100000">
        <dgm:presLayoutVars>
          <dgm:chPref val="3"/>
        </dgm:presLayoutVars>
      </dgm:prSet>
      <dgm:spPr>
        <a:prstGeom prst="round2SameRect">
          <a:avLst/>
        </a:prstGeom>
      </dgm:spPr>
    </dgm:pt>
    <dgm:pt modelId="{AE1C7959-2EA9-44B4-BC97-4AD6686B1EC0}" type="pres">
      <dgm:prSet presAssocID="{CF57006C-D843-461A-9667-F5BEE3674DEB}" presName="level3hierChild" presStyleCnt="0"/>
      <dgm:spPr/>
    </dgm:pt>
    <dgm:pt modelId="{33180229-6F17-47CF-BE05-8215A5BF1AF6}" type="pres">
      <dgm:prSet presAssocID="{B8A3E286-5DDB-4FFD-8165-FA09213A77A1}" presName="conn2-1" presStyleLbl="parChTrans1D2" presStyleIdx="4" presStyleCnt="7"/>
      <dgm:spPr/>
    </dgm:pt>
    <dgm:pt modelId="{97C7EFCD-E6A4-4B8C-BDDA-6346F8A0FDE0}" type="pres">
      <dgm:prSet presAssocID="{B8A3E286-5DDB-4FFD-8165-FA09213A77A1}" presName="connTx" presStyleLbl="parChTrans1D2" presStyleIdx="4" presStyleCnt="7"/>
      <dgm:spPr/>
    </dgm:pt>
    <dgm:pt modelId="{4ACD4031-5880-4486-85A3-F62EDE4E700D}" type="pres">
      <dgm:prSet presAssocID="{2D689360-FD84-4686-8778-93815793EB56}" presName="root2" presStyleCnt="0"/>
      <dgm:spPr/>
    </dgm:pt>
    <dgm:pt modelId="{9057F68A-33E0-49A4-8F96-82AC356E721C}" type="pres">
      <dgm:prSet presAssocID="{2D689360-FD84-4686-8778-93815793EB56}" presName="LevelTwoTextNode" presStyleLbl="node2" presStyleIdx="4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888E1965-7721-4797-961B-C9D3537BBBCB}" type="pres">
      <dgm:prSet presAssocID="{2D689360-FD84-4686-8778-93815793EB56}" presName="level3hierChild" presStyleCnt="0"/>
      <dgm:spPr/>
    </dgm:pt>
    <dgm:pt modelId="{2C8336C3-0835-44D0-A9FE-61DFDB565311}" type="pres">
      <dgm:prSet presAssocID="{A5DE89C9-56CC-457F-91FA-BF38243F3FA1}" presName="conn2-1" presStyleLbl="parChTrans1D2" presStyleIdx="5" presStyleCnt="7"/>
      <dgm:spPr/>
    </dgm:pt>
    <dgm:pt modelId="{F9A8E77B-B5AF-4363-9DB2-0503FBF667AB}" type="pres">
      <dgm:prSet presAssocID="{A5DE89C9-56CC-457F-91FA-BF38243F3FA1}" presName="connTx" presStyleLbl="parChTrans1D2" presStyleIdx="5" presStyleCnt="7"/>
      <dgm:spPr/>
    </dgm:pt>
    <dgm:pt modelId="{42365315-CFD2-4142-9AE3-3B0D195FD253}" type="pres">
      <dgm:prSet presAssocID="{DCAB2918-1BAB-41FC-A4FD-FB938D0DB366}" presName="root2" presStyleCnt="0"/>
      <dgm:spPr/>
    </dgm:pt>
    <dgm:pt modelId="{D22806E6-F041-44EA-A51A-453AAA9BCCDA}" type="pres">
      <dgm:prSet presAssocID="{DCAB2918-1BAB-41FC-A4FD-FB938D0DB366}" presName="LevelTwoTextNode" presStyleLbl="node2" presStyleIdx="5" presStyleCnt="7" custScaleX="2000000" custScaleY="2000000" custLinFactNeighborX="47634" custLinFactNeighborY="5296">
        <dgm:presLayoutVars>
          <dgm:chPref val="3"/>
        </dgm:presLayoutVars>
      </dgm:prSet>
      <dgm:spPr>
        <a:prstGeom prst="round2SameRect">
          <a:avLst/>
        </a:prstGeom>
      </dgm:spPr>
    </dgm:pt>
    <dgm:pt modelId="{B564B25E-2353-4325-AEF7-E49302EF89C8}" type="pres">
      <dgm:prSet presAssocID="{DCAB2918-1BAB-41FC-A4FD-FB938D0DB366}" presName="level3hierChild" presStyleCnt="0"/>
      <dgm:spPr/>
    </dgm:pt>
    <dgm:pt modelId="{21683BE0-820E-4AAC-AF1A-F852473FF850}" type="pres">
      <dgm:prSet presAssocID="{4EF68062-4100-4712-8E46-ABA427EC0ED1}" presName="conn2-1" presStyleLbl="parChTrans1D2" presStyleIdx="6" presStyleCnt="7"/>
      <dgm:spPr/>
    </dgm:pt>
    <dgm:pt modelId="{866C14AC-D7E2-4D67-A494-F6CD117216A6}" type="pres">
      <dgm:prSet presAssocID="{4EF68062-4100-4712-8E46-ABA427EC0ED1}" presName="connTx" presStyleLbl="parChTrans1D2" presStyleIdx="6" presStyleCnt="7"/>
      <dgm:spPr/>
    </dgm:pt>
    <dgm:pt modelId="{D1C35477-3626-4158-9D74-48972373D001}" type="pres">
      <dgm:prSet presAssocID="{80655CE4-A533-4C0D-B5BF-8D9052218F00}" presName="root2" presStyleCnt="0"/>
      <dgm:spPr/>
    </dgm:pt>
    <dgm:pt modelId="{B499F3A6-C06C-4705-BFFF-6CE77D903D91}" type="pres">
      <dgm:prSet presAssocID="{80655CE4-A533-4C0D-B5BF-8D9052218F00}" presName="LevelTwoTextNode" presStyleLbl="node2" presStyleIdx="6" presStyleCnt="7" custScaleX="2000000" custScaleY="2000000" custLinFactNeighborX="47634" custLinFactNeighborY="37">
        <dgm:presLayoutVars>
          <dgm:chPref val="3"/>
        </dgm:presLayoutVars>
      </dgm:prSet>
      <dgm:spPr>
        <a:prstGeom prst="round2SameRect">
          <a:avLst/>
        </a:prstGeom>
      </dgm:spPr>
    </dgm:pt>
    <dgm:pt modelId="{A9187D96-C4CE-4414-94C4-54E89596D7B7}" type="pres">
      <dgm:prSet presAssocID="{80655CE4-A533-4C0D-B5BF-8D9052218F00}" presName="level3hierChild" presStyleCnt="0"/>
      <dgm:spPr/>
    </dgm:pt>
  </dgm:ptLst>
  <dgm:cxnLst>
    <dgm:cxn modelId="{1B021707-B40D-4AD3-972F-6DAE325ADD95}" type="presOf" srcId="{9D9CB77C-80C7-4E61-A905-402DB19D26C6}" destId="{3871B87A-C065-4E96-86D0-A72D6A7EE882}" srcOrd="1" destOrd="0" presId="urn:microsoft.com/office/officeart/2008/layout/HorizontalMultiLevelHierarchy"/>
    <dgm:cxn modelId="{CF23A40B-F59F-4365-BBBE-1906534A4DF0}" srcId="{E61BCCAE-2608-457A-8684-F11548243253}" destId="{9A048C93-9B7F-4B24-A8E3-F2F97FCF27CF}" srcOrd="3" destOrd="0" parTransId="{4FE346DC-AD32-41ED-AB33-D682C496E46C}" sibTransId="{1241396F-5F50-4F4B-A38A-6DA8C219099A}"/>
    <dgm:cxn modelId="{F2EB600E-212F-419E-9FCB-1D3FA9522FAD}" srcId="{E07A74C5-429D-42B6-9E58-DBC469711DAD}" destId="{80655CE4-A533-4C0D-B5BF-8D9052218F00}" srcOrd="6" destOrd="0" parTransId="{4EF68062-4100-4712-8E46-ABA427EC0ED1}" sibTransId="{68C208E2-C9A9-414D-983D-B19CD354FE59}"/>
    <dgm:cxn modelId="{749B5914-B58F-4083-A7F6-17A5810F18B8}" type="presOf" srcId="{D87DCFEF-6756-40FC-A07F-4A8E9A20D805}" destId="{F4D6D29A-4AA0-4BE3-85A9-0895B93DF07E}" srcOrd="0" destOrd="0" presId="urn:microsoft.com/office/officeart/2008/layout/HorizontalMultiLevelHierarchy"/>
    <dgm:cxn modelId="{5981CA17-8D46-42E1-AFCB-AB016407AA28}" type="presOf" srcId="{ADD908CF-68D8-4813-A510-C109DEEFAF19}" destId="{1C058577-4A9B-4128-B53B-23671760DC37}" srcOrd="0" destOrd="0" presId="urn:microsoft.com/office/officeart/2008/layout/HorizontalMultiLevelHierarchy"/>
    <dgm:cxn modelId="{33C42625-A155-4044-9F37-2F11B7D9E330}" type="presOf" srcId="{73BD0C74-0FB7-43FC-8DBB-BEEECFF645FB}" destId="{06C9B062-4B2B-4D6B-ABCC-534CB34D5E0D}" srcOrd="0" destOrd="0" presId="urn:microsoft.com/office/officeart/2008/layout/HorizontalMultiLevelHierarchy"/>
    <dgm:cxn modelId="{36720F2C-7E9F-4FC6-806B-5674856A374E}" type="presOf" srcId="{731EEB82-C358-4B2B-A44B-463AD77E4AC2}" destId="{4A370C9C-5C50-4F90-AF65-734B48C28329}" srcOrd="0" destOrd="0" presId="urn:microsoft.com/office/officeart/2008/layout/HorizontalMultiLevelHierarchy"/>
    <dgm:cxn modelId="{668FDD2C-2ABE-4FB5-AD75-2B39C03149C0}" type="presOf" srcId="{A5DE89C9-56CC-457F-91FA-BF38243F3FA1}" destId="{F9A8E77B-B5AF-4363-9DB2-0503FBF667AB}" srcOrd="1" destOrd="0" presId="urn:microsoft.com/office/officeart/2008/layout/HorizontalMultiLevelHierarchy"/>
    <dgm:cxn modelId="{CEC48230-C7D4-45DC-B3C0-FEC7FA760616}" srcId="{8F5429A2-FF0B-49A5-891A-B421E9A21365}" destId="{522DA440-D3FC-433A-BB91-30ADFCC9305E}" srcOrd="0" destOrd="0" parTransId="{9D9CB77C-80C7-4E61-A905-402DB19D26C6}" sibTransId="{0C4652C9-6488-473B-A8B1-E77177879F9D}"/>
    <dgm:cxn modelId="{A6F1C635-70E9-4B4A-85C8-393CFB587018}" type="presOf" srcId="{74E95567-757F-462D-BDC4-CECD7051B42F}" destId="{123777C1-B94F-4588-8DC0-68547AE69075}" srcOrd="0" destOrd="0" presId="urn:microsoft.com/office/officeart/2008/layout/HorizontalMultiLevelHierarchy"/>
    <dgm:cxn modelId="{2C47C038-184E-446F-9C48-8A73D37CFBAC}" type="presOf" srcId="{775518EA-E1EE-4722-9A56-146AE2E261AF}" destId="{7DA95342-DC53-4E70-9423-0D697101A695}" srcOrd="0" destOrd="0" presId="urn:microsoft.com/office/officeart/2008/layout/HorizontalMultiLevelHierarchy"/>
    <dgm:cxn modelId="{345CF73C-AC50-43BD-9A4A-52876B2B554F}" srcId="{50ABF52F-78BA-4851-B605-B4BC76E1F999}" destId="{ACDFB3F1-9D66-4A1D-91EC-A159995B99AB}" srcOrd="1" destOrd="0" parTransId="{5B570824-7A04-4BFF-AE20-1468ADB53AA0}" sibTransId="{8CAC8697-6248-48B7-BCF2-670B4640D6AA}"/>
    <dgm:cxn modelId="{30594B3F-7817-4213-B0E4-1952A04F7E5A}" srcId="{E07A74C5-429D-42B6-9E58-DBC469711DAD}" destId="{E61BCCAE-2608-457A-8684-F11548243253}" srcOrd="1" destOrd="0" parTransId="{775518EA-E1EE-4722-9A56-146AE2E261AF}" sibTransId="{67ADE762-7E72-4B50-A12B-BC0F38B2A9AC}"/>
    <dgm:cxn modelId="{E267965E-7D1C-4452-A0F2-FA086FD407A9}" type="presOf" srcId="{522DA440-D3FC-433A-BB91-30ADFCC9305E}" destId="{37D38513-A2DA-457D-A5A0-077D025CBE3D}" srcOrd="0" destOrd="0" presId="urn:microsoft.com/office/officeart/2008/layout/HorizontalMultiLevelHierarchy"/>
    <dgm:cxn modelId="{12A9D25E-189B-4297-9436-C21470DD66CF}" type="presOf" srcId="{4EF68062-4100-4712-8E46-ABA427EC0ED1}" destId="{21683BE0-820E-4AAC-AF1A-F852473FF850}" srcOrd="0" destOrd="0" presId="urn:microsoft.com/office/officeart/2008/layout/HorizontalMultiLevelHierarchy"/>
    <dgm:cxn modelId="{FE99C965-6D36-4AFC-94FE-3BC28629AD93}" type="presOf" srcId="{025D75E0-08AD-4608-BA88-830BF8D5473B}" destId="{FB4E8989-9EDB-4583-AB4C-289A5E9BEB05}" srcOrd="1" destOrd="0" presId="urn:microsoft.com/office/officeart/2008/layout/HorizontalMultiLevelHierarchy"/>
    <dgm:cxn modelId="{C9961066-71AC-4219-8E03-CC782FE65D35}" type="presOf" srcId="{731EEB82-C358-4B2B-A44B-463AD77E4AC2}" destId="{64205739-2BA5-4782-BBBC-B8A27880C7F4}" srcOrd="1" destOrd="0" presId="urn:microsoft.com/office/officeart/2008/layout/HorizontalMultiLevelHierarchy"/>
    <dgm:cxn modelId="{AE210148-575A-4F14-B8D0-25C49B6285C9}" type="presOf" srcId="{4E143EBD-108E-4E7E-87E0-29EBDD63945A}" destId="{BBEA6C3F-116D-4CDF-A3FB-29E9EAA33662}" srcOrd="1" destOrd="0" presId="urn:microsoft.com/office/officeart/2008/layout/HorizontalMultiLevelHierarchy"/>
    <dgm:cxn modelId="{59BA1C48-DD7B-4A96-99AE-72531AB77502}" type="presOf" srcId="{DCAB2918-1BAB-41FC-A4FD-FB938D0DB366}" destId="{D22806E6-F041-44EA-A51A-453AAA9BCCDA}" srcOrd="0" destOrd="0" presId="urn:microsoft.com/office/officeart/2008/layout/HorizontalMultiLevelHierarchy"/>
    <dgm:cxn modelId="{FFFD2F68-55DA-4086-92DE-FB39E51706D9}" type="presOf" srcId="{DAAFF15B-F300-4A0E-B445-DDEA622604E2}" destId="{0FB333CE-B87D-4D35-AC26-56641FEF8EA2}" srcOrd="1" destOrd="0" presId="urn:microsoft.com/office/officeart/2008/layout/HorizontalMultiLevelHierarchy"/>
    <dgm:cxn modelId="{DDC08F48-EB84-4D1D-9EFA-FA5601D0DF88}" type="presOf" srcId="{C1CEE64C-3223-4991-9FAC-6DD4D5FAF93E}" destId="{3DC92650-3583-41CF-BAFA-099CD7D23B62}" srcOrd="0" destOrd="0" presId="urn:microsoft.com/office/officeart/2008/layout/HorizontalMultiLevelHierarchy"/>
    <dgm:cxn modelId="{2201F848-8D56-47E1-B9B9-E6BB8978E2EB}" type="presOf" srcId="{4FE346DC-AD32-41ED-AB33-D682C496E46C}" destId="{170DBAC6-4F49-4157-9C30-9A5997DBFA07}" srcOrd="0" destOrd="0" presId="urn:microsoft.com/office/officeart/2008/layout/HorizontalMultiLevelHierarchy"/>
    <dgm:cxn modelId="{854E9C49-828E-4A49-9426-52C5A81C031E}" srcId="{6B63EAB1-68DE-4E13-BE8E-82899CCFAD7F}" destId="{E07A74C5-429D-42B6-9E58-DBC469711DAD}" srcOrd="0" destOrd="0" parTransId="{5B1DC47C-B29B-47AA-9122-C8D2D61EAF8F}" sibTransId="{B6EAEF02-8F20-494D-99E0-11522881F8F6}"/>
    <dgm:cxn modelId="{ADD1396A-A7B1-4115-808D-BEAE00B9DE1D}" type="presOf" srcId="{E61BCCAE-2608-457A-8684-F11548243253}" destId="{B9EB638A-310C-4482-A167-324C81CC8517}" srcOrd="0" destOrd="0" presId="urn:microsoft.com/office/officeart/2008/layout/HorizontalMultiLevelHierarchy"/>
    <dgm:cxn modelId="{DAA8DF4B-DD8A-4BB1-AFE1-94AB1F5301B3}" srcId="{E61BCCAE-2608-457A-8684-F11548243253}" destId="{DF9546EF-252A-4265-9F0F-308DB60D654A}" srcOrd="4" destOrd="0" parTransId="{809A8A8A-7490-4F05-B71F-A1054DBAC133}" sibTransId="{9201D91B-0EBB-4BE1-AC01-0A0CDCF1B4D7}"/>
    <dgm:cxn modelId="{3CFF786D-D6E8-4A8D-840C-DDCC08A54133}" type="presOf" srcId="{8F5429A2-FF0B-49A5-891A-B421E9A21365}" destId="{53A1A798-147F-4AE9-A756-F44286716BCC}" srcOrd="0" destOrd="0" presId="urn:microsoft.com/office/officeart/2008/layout/HorizontalMultiLevelHierarchy"/>
    <dgm:cxn modelId="{32AC3E70-7404-4341-9E57-C46486124591}" type="presOf" srcId="{809A8A8A-7490-4F05-B71F-A1054DBAC133}" destId="{304FF4DF-1295-4374-98CE-B9E3165A0AD5}" srcOrd="0" destOrd="0" presId="urn:microsoft.com/office/officeart/2008/layout/HorizontalMultiLevelHierarchy"/>
    <dgm:cxn modelId="{D5B01B71-6AFD-42A8-86AA-6CB5C24A886B}" type="presOf" srcId="{DF9546EF-252A-4265-9F0F-308DB60D654A}" destId="{963F2867-984A-4730-8EA6-6EA0FF8A1C3C}" srcOrd="0" destOrd="0" presId="urn:microsoft.com/office/officeart/2008/layout/HorizontalMultiLevelHierarchy"/>
    <dgm:cxn modelId="{68AC2A52-47C4-41BF-A5DD-E5FF7567E617}" srcId="{E61BCCAE-2608-457A-8684-F11548243253}" destId="{C1CEE64C-3223-4991-9FAC-6DD4D5FAF93E}" srcOrd="0" destOrd="0" parTransId="{74E95567-757F-462D-BDC4-CECD7051B42F}" sibTransId="{6E027F5D-636A-41FD-9BED-9F54D40DA1A7}"/>
    <dgm:cxn modelId="{308EF352-DFBC-4E82-9115-BCC1B97E1AC3}" type="presOf" srcId="{4E143EBD-108E-4E7E-87E0-29EBDD63945A}" destId="{03D619E9-C08A-4C7F-BF22-DF6E0ADB5883}" srcOrd="0" destOrd="0" presId="urn:microsoft.com/office/officeart/2008/layout/HorizontalMultiLevelHierarchy"/>
    <dgm:cxn modelId="{3F279A53-6D8A-4D5B-9F27-8EDB8E658C90}" type="presOf" srcId="{4FE346DC-AD32-41ED-AB33-D682C496E46C}" destId="{766FD596-2BF6-4C64-9638-C2FA8DFB9612}" srcOrd="1" destOrd="0" presId="urn:microsoft.com/office/officeart/2008/layout/HorizontalMultiLevelHierarchy"/>
    <dgm:cxn modelId="{874CA154-9AC5-40A3-A17B-CE2FB2B2690D}" type="presOf" srcId="{775518EA-E1EE-4722-9A56-146AE2E261AF}" destId="{5156B8F6-7284-42CA-84CB-1600151F2113}" srcOrd="1" destOrd="0" presId="urn:microsoft.com/office/officeart/2008/layout/HorizontalMultiLevelHierarchy"/>
    <dgm:cxn modelId="{3910C555-403B-4638-B807-4DFC88004D9F}" type="presOf" srcId="{5B570824-7A04-4BFF-AE20-1468ADB53AA0}" destId="{4DF9ACEC-B5F8-4DA8-9C98-7EBC233443CF}" srcOrd="0" destOrd="0" presId="urn:microsoft.com/office/officeart/2008/layout/HorizontalMultiLevelHierarchy"/>
    <dgm:cxn modelId="{AAF0D376-0A37-4FA6-A4B0-85F26D790915}" type="presOf" srcId="{50ABF52F-78BA-4851-B605-B4BC76E1F999}" destId="{AE41FBA6-F810-4D95-9FCB-F6B26538492A}" srcOrd="0" destOrd="0" presId="urn:microsoft.com/office/officeart/2008/layout/HorizontalMultiLevelHierarchy"/>
    <dgm:cxn modelId="{C4504C77-267C-4E66-B07F-4E7166F66C97}" type="presOf" srcId="{4EF68062-4100-4712-8E46-ABA427EC0ED1}" destId="{866C14AC-D7E2-4D67-A494-F6CD117216A6}" srcOrd="1" destOrd="0" presId="urn:microsoft.com/office/officeart/2008/layout/HorizontalMultiLevelHierarchy"/>
    <dgm:cxn modelId="{7ECEE95A-FA81-4202-97BE-186F8CC10BC4}" type="presOf" srcId="{97AEAE88-2399-46D3-98A1-C59AAA71E399}" destId="{975494B7-6060-46FA-B6F6-FE3B8C6AD16B}" srcOrd="1" destOrd="0" presId="urn:microsoft.com/office/officeart/2008/layout/HorizontalMultiLevelHierarchy"/>
    <dgm:cxn modelId="{F634B389-787F-4A3E-852E-1CB3E371A76E}" srcId="{E61BCCAE-2608-457A-8684-F11548243253}" destId="{73BD0C74-0FB7-43FC-8DBB-BEEECFF645FB}" srcOrd="2" destOrd="0" parTransId="{731EEB82-C358-4B2B-A44B-463AD77E4AC2}" sibTransId="{FDFD1859-CF3E-41A8-A0F9-2F766624F37D}"/>
    <dgm:cxn modelId="{AA0EE88C-9C48-4C0E-A569-F31EF70D0E1B}" type="presOf" srcId="{ACDFB3F1-9D66-4A1D-91EC-A159995B99AB}" destId="{0FCA10B2-2FCB-4EB7-A40D-D7EF6F11D448}" srcOrd="0" destOrd="0" presId="urn:microsoft.com/office/officeart/2008/layout/HorizontalMultiLevelHierarchy"/>
    <dgm:cxn modelId="{0CE80E8E-6B54-4DDA-820E-AA0F00144417}" type="presOf" srcId="{4D4F3A6D-726A-42CE-8907-AF0ABA7A3215}" destId="{BB46AB46-AFA5-4605-8417-522EC1259F89}" srcOrd="1" destOrd="0" presId="urn:microsoft.com/office/officeart/2008/layout/HorizontalMultiLevelHierarchy"/>
    <dgm:cxn modelId="{9EE6F38F-54F0-4E37-9510-46D62B7179AB}" srcId="{E07A74C5-429D-42B6-9E58-DBC469711DAD}" destId="{DCAB2918-1BAB-41FC-A4FD-FB938D0DB366}" srcOrd="5" destOrd="0" parTransId="{A5DE89C9-56CC-457F-91FA-BF38243F3FA1}" sibTransId="{0670F744-3483-418D-91BA-83C8B9D68164}"/>
    <dgm:cxn modelId="{1CE19993-0F21-4C5A-B7AC-64183AC6550B}" type="presOf" srcId="{A5DE89C9-56CC-457F-91FA-BF38243F3FA1}" destId="{2C8336C3-0835-44D0-A9FE-61DFDB565311}" srcOrd="0" destOrd="0" presId="urn:microsoft.com/office/officeart/2008/layout/HorizontalMultiLevelHierarchy"/>
    <dgm:cxn modelId="{BBC4B293-7653-4740-85FC-AECA55E527B4}" type="presOf" srcId="{E07A74C5-429D-42B6-9E58-DBC469711DAD}" destId="{379E617E-EB9A-4288-B085-5D7B76CC2F61}" srcOrd="0" destOrd="0" presId="urn:microsoft.com/office/officeart/2008/layout/HorizontalMultiLevelHierarchy"/>
    <dgm:cxn modelId="{BF101995-B23E-4A3B-8ED5-D6A860F69FE1}" srcId="{E61BCCAE-2608-457A-8684-F11548243253}" destId="{ADD908CF-68D8-4813-A510-C109DEEFAF19}" srcOrd="1" destOrd="0" parTransId="{4D4F3A6D-726A-42CE-8907-AF0ABA7A3215}" sibTransId="{EB063216-FB42-4AD2-B511-2C8C4F45EDB7}"/>
    <dgm:cxn modelId="{1FD92996-8CDD-4E9F-BDD1-9D52BC7DAD74}" type="presOf" srcId="{80655CE4-A533-4C0D-B5BF-8D9052218F00}" destId="{B499F3A6-C06C-4705-BFFF-6CE77D903D91}" srcOrd="0" destOrd="0" presId="urn:microsoft.com/office/officeart/2008/layout/HorizontalMultiLevelHierarchy"/>
    <dgm:cxn modelId="{04F1D39F-81BF-4A10-800A-0647E7517FF6}" type="presOf" srcId="{4D4F3A6D-726A-42CE-8907-AF0ABA7A3215}" destId="{F6ECE475-83F4-4B31-A2A9-769F7F37E9CF}" srcOrd="0" destOrd="0" presId="urn:microsoft.com/office/officeart/2008/layout/HorizontalMultiLevelHierarchy"/>
    <dgm:cxn modelId="{7FBC84A0-196C-409E-984A-EED28D98D482}" srcId="{50ABF52F-78BA-4851-B605-B4BC76E1F999}" destId="{0C2A995B-C2DE-4510-9838-9CF61C11F931}" srcOrd="0" destOrd="0" parTransId="{97AEAE88-2399-46D3-98A1-C59AAA71E399}" sibTransId="{5D549203-6EC4-4FA3-8A02-1AC945D41E3E}"/>
    <dgm:cxn modelId="{8BACFBA3-86D6-4C92-8C20-D839E548B862}" type="presOf" srcId="{B8A3E286-5DDB-4FFD-8165-FA09213A77A1}" destId="{97C7EFCD-E6A4-4B8C-BDDA-6346F8A0FDE0}" srcOrd="1" destOrd="0" presId="urn:microsoft.com/office/officeart/2008/layout/HorizontalMultiLevelHierarchy"/>
    <dgm:cxn modelId="{DB43A7A7-044D-41E6-826A-E3660809ECF2}" type="presOf" srcId="{DAAFF15B-F300-4A0E-B445-DDEA622604E2}" destId="{7F30A88A-BF3D-4020-A06B-28EE25F933FD}" srcOrd="0" destOrd="0" presId="urn:microsoft.com/office/officeart/2008/layout/HorizontalMultiLevelHierarchy"/>
    <dgm:cxn modelId="{10F421B0-1A23-424B-A6EC-8B5CB0ED6F4B}" type="presOf" srcId="{2D689360-FD84-4686-8778-93815793EB56}" destId="{9057F68A-33E0-49A4-8F96-82AC356E721C}" srcOrd="0" destOrd="0" presId="urn:microsoft.com/office/officeart/2008/layout/HorizontalMultiLevelHierarchy"/>
    <dgm:cxn modelId="{AD8181B1-264F-4858-9F1B-69F398AA0137}" type="presOf" srcId="{B8A3E286-5DDB-4FFD-8165-FA09213A77A1}" destId="{33180229-6F17-47CF-BE05-8215A5BF1AF6}" srcOrd="0" destOrd="0" presId="urn:microsoft.com/office/officeart/2008/layout/HorizontalMultiLevelHierarchy"/>
    <dgm:cxn modelId="{38B6D7B4-3911-46F3-AEF3-79B974234C0B}" type="presOf" srcId="{0C2A995B-C2DE-4510-9838-9CF61C11F931}" destId="{67E825F1-1999-436A-B633-6B41641F61BF}" srcOrd="0" destOrd="0" presId="urn:microsoft.com/office/officeart/2008/layout/HorizontalMultiLevelHierarchy"/>
    <dgm:cxn modelId="{B6BAEDB4-4454-46F4-8857-95D2C80C6803}" srcId="{E07A74C5-429D-42B6-9E58-DBC469711DAD}" destId="{50ABF52F-78BA-4851-B605-B4BC76E1F999}" srcOrd="2" destOrd="0" parTransId="{DAAFF15B-F300-4A0E-B445-DDEA622604E2}" sibTransId="{B6A28B6D-DD1A-4A28-952A-7EFA06D2D74A}"/>
    <dgm:cxn modelId="{75D471BA-AB83-4932-A948-0BAB3D2D21D7}" type="presOf" srcId="{5B570824-7A04-4BFF-AE20-1468ADB53AA0}" destId="{50580386-C8AE-4018-A719-3F7209B8FB75}" srcOrd="1" destOrd="0" presId="urn:microsoft.com/office/officeart/2008/layout/HorizontalMultiLevelHierarchy"/>
    <dgm:cxn modelId="{607D18C3-6555-4843-800D-07145D97E91F}" type="presOf" srcId="{025D75E0-08AD-4608-BA88-830BF8D5473B}" destId="{F99E8C56-88EE-463F-992F-95EEB0FFFDEB}" srcOrd="0" destOrd="0" presId="urn:microsoft.com/office/officeart/2008/layout/HorizontalMultiLevelHierarchy"/>
    <dgm:cxn modelId="{57376DC5-579A-4283-9043-56F8ABD6F7A3}" srcId="{8F5429A2-FF0B-49A5-891A-B421E9A21365}" destId="{CF57006C-D843-461A-9667-F5BEE3674DEB}" srcOrd="1" destOrd="0" parTransId="{AEC4EAC2-22DB-4B50-834A-6632932C9796}" sibTransId="{613B8EAE-941C-4820-AF51-49D87ADF212F}"/>
    <dgm:cxn modelId="{C23034C8-D7B5-49A3-8152-5CCF2AA04484}" type="presOf" srcId="{809A8A8A-7490-4F05-B71F-A1054DBAC133}" destId="{DD2EF9DE-62C5-4D6B-BFFD-546CAFBD1636}" srcOrd="1" destOrd="0" presId="urn:microsoft.com/office/officeart/2008/layout/HorizontalMultiLevelHierarchy"/>
    <dgm:cxn modelId="{E7C70BCA-22A2-44A6-9B4D-17E11A7AADC5}" type="presOf" srcId="{9D9CB77C-80C7-4E61-A905-402DB19D26C6}" destId="{BEE5C721-ED50-4D32-A186-CEDD30E57378}" srcOrd="0" destOrd="0" presId="urn:microsoft.com/office/officeart/2008/layout/HorizontalMultiLevelHierarchy"/>
    <dgm:cxn modelId="{1AD4DECA-BACC-434D-9DD4-0CB98389D6FB}" type="presOf" srcId="{AEC4EAC2-22DB-4B50-834A-6632932C9796}" destId="{1900B421-42A6-4EB2-A87B-499DAAACB927}" srcOrd="0" destOrd="0" presId="urn:microsoft.com/office/officeart/2008/layout/HorizontalMultiLevelHierarchy"/>
    <dgm:cxn modelId="{85910FCF-D9D6-41C8-8CBF-77C8D8417EF3}" srcId="{E07A74C5-429D-42B6-9E58-DBC469711DAD}" destId="{2D689360-FD84-4686-8778-93815793EB56}" srcOrd="4" destOrd="0" parTransId="{B8A3E286-5DDB-4FFD-8165-FA09213A77A1}" sibTransId="{FAE03860-9CD5-4306-99D2-834112599979}"/>
    <dgm:cxn modelId="{552C58D0-20B5-4295-BA0E-E6581F259CC3}" srcId="{E07A74C5-429D-42B6-9E58-DBC469711DAD}" destId="{8F5429A2-FF0B-49A5-891A-B421E9A21365}" srcOrd="3" destOrd="0" parTransId="{025D75E0-08AD-4608-BA88-830BF8D5473B}" sibTransId="{FE73F7B8-B928-4447-BE7E-11B1E765FC5B}"/>
    <dgm:cxn modelId="{2CE6F6D4-1FC3-4DC6-8067-5E4FA19E4B8B}" type="presOf" srcId="{9A048C93-9B7F-4B24-A8E3-F2F97FCF27CF}" destId="{6C748914-FB12-44C6-8CF7-F80529C0CD69}" srcOrd="0" destOrd="0" presId="urn:microsoft.com/office/officeart/2008/layout/HorizontalMultiLevelHierarchy"/>
    <dgm:cxn modelId="{53B679D5-FBCE-46F0-94C6-4373F806E95B}" srcId="{E07A74C5-429D-42B6-9E58-DBC469711DAD}" destId="{D87DCFEF-6756-40FC-A07F-4A8E9A20D805}" srcOrd="0" destOrd="0" parTransId="{4E143EBD-108E-4E7E-87E0-29EBDD63945A}" sibTransId="{8AC31F6E-35EB-429D-8026-A268D095D7D6}"/>
    <dgm:cxn modelId="{9D606AD9-826E-4784-835E-26021FE62525}" type="presOf" srcId="{6B63EAB1-68DE-4E13-BE8E-82899CCFAD7F}" destId="{4522392B-1248-43FB-B16F-F8D1AE0F055A}" srcOrd="0" destOrd="0" presId="urn:microsoft.com/office/officeart/2008/layout/HorizontalMultiLevelHierarchy"/>
    <dgm:cxn modelId="{5BA789EB-9E81-42D4-B537-8A2B829BBBD7}" type="presOf" srcId="{AEC4EAC2-22DB-4B50-834A-6632932C9796}" destId="{8989F568-A662-4A78-917B-5D144B5E072E}" srcOrd="1" destOrd="0" presId="urn:microsoft.com/office/officeart/2008/layout/HorizontalMultiLevelHierarchy"/>
    <dgm:cxn modelId="{5A381FEC-52FF-41C9-A88E-A0CC23DFBC5B}" type="presOf" srcId="{CF57006C-D843-461A-9667-F5BEE3674DEB}" destId="{FA3A941F-527B-401D-9058-445C2F4E7ED9}" srcOrd="0" destOrd="0" presId="urn:microsoft.com/office/officeart/2008/layout/HorizontalMultiLevelHierarchy"/>
    <dgm:cxn modelId="{5EE324EC-8781-48D5-84EA-FCEE7B4EE665}" type="presOf" srcId="{74E95567-757F-462D-BDC4-CECD7051B42F}" destId="{506BABC2-BAE6-4A58-BB03-4B1EFC947718}" srcOrd="1" destOrd="0" presId="urn:microsoft.com/office/officeart/2008/layout/HorizontalMultiLevelHierarchy"/>
    <dgm:cxn modelId="{7BC21EF2-8C54-4334-8FC5-5B70046059D0}" type="presOf" srcId="{97AEAE88-2399-46D3-98A1-C59AAA71E399}" destId="{C8088688-6970-4F38-9938-0E0E522A9DEB}" srcOrd="0" destOrd="0" presId="urn:microsoft.com/office/officeart/2008/layout/HorizontalMultiLevelHierarchy"/>
    <dgm:cxn modelId="{A743898C-B5C1-4E17-91E5-4A50892D4EB7}" type="presParOf" srcId="{4522392B-1248-43FB-B16F-F8D1AE0F055A}" destId="{EF43B859-235F-4495-BCEC-DD4C3F02EE7A}" srcOrd="0" destOrd="0" presId="urn:microsoft.com/office/officeart/2008/layout/HorizontalMultiLevelHierarchy"/>
    <dgm:cxn modelId="{02FB81F9-4C9F-4471-8116-F47FB0A1B541}" type="presParOf" srcId="{EF43B859-235F-4495-BCEC-DD4C3F02EE7A}" destId="{379E617E-EB9A-4288-B085-5D7B76CC2F61}" srcOrd="0" destOrd="0" presId="urn:microsoft.com/office/officeart/2008/layout/HorizontalMultiLevelHierarchy"/>
    <dgm:cxn modelId="{63061AB9-228D-48F2-8DC5-08989D7B4D6B}" type="presParOf" srcId="{EF43B859-235F-4495-BCEC-DD4C3F02EE7A}" destId="{6084AF60-EDE9-42EF-90C0-13ACC2DACC64}" srcOrd="1" destOrd="0" presId="urn:microsoft.com/office/officeart/2008/layout/HorizontalMultiLevelHierarchy"/>
    <dgm:cxn modelId="{16A9156F-E992-47C8-B433-28AA60BBD257}" type="presParOf" srcId="{6084AF60-EDE9-42EF-90C0-13ACC2DACC64}" destId="{03D619E9-C08A-4C7F-BF22-DF6E0ADB5883}" srcOrd="0" destOrd="0" presId="urn:microsoft.com/office/officeart/2008/layout/HorizontalMultiLevelHierarchy"/>
    <dgm:cxn modelId="{C3B84E88-C8BC-4CE9-B925-C7F18AAABE95}" type="presParOf" srcId="{03D619E9-C08A-4C7F-BF22-DF6E0ADB5883}" destId="{BBEA6C3F-116D-4CDF-A3FB-29E9EAA33662}" srcOrd="0" destOrd="0" presId="urn:microsoft.com/office/officeart/2008/layout/HorizontalMultiLevelHierarchy"/>
    <dgm:cxn modelId="{7C2CCA84-BBF1-4A98-B257-787E33D35B17}" type="presParOf" srcId="{6084AF60-EDE9-42EF-90C0-13ACC2DACC64}" destId="{EA77AFC6-4D37-42D8-B4B3-69FD1F16F6AB}" srcOrd="1" destOrd="0" presId="urn:microsoft.com/office/officeart/2008/layout/HorizontalMultiLevelHierarchy"/>
    <dgm:cxn modelId="{CE6D016A-6E42-4941-9B67-5D523666D3DB}" type="presParOf" srcId="{EA77AFC6-4D37-42D8-B4B3-69FD1F16F6AB}" destId="{F4D6D29A-4AA0-4BE3-85A9-0895B93DF07E}" srcOrd="0" destOrd="0" presId="urn:microsoft.com/office/officeart/2008/layout/HorizontalMultiLevelHierarchy"/>
    <dgm:cxn modelId="{CDA00F5A-A6FE-41D7-8C9B-D506D874A87E}" type="presParOf" srcId="{EA77AFC6-4D37-42D8-B4B3-69FD1F16F6AB}" destId="{4946109F-3FC2-4064-942F-72A6C9B18576}" srcOrd="1" destOrd="0" presId="urn:microsoft.com/office/officeart/2008/layout/HorizontalMultiLevelHierarchy"/>
    <dgm:cxn modelId="{66DD40F5-775E-4ECF-9A6D-FF0770BF6956}" type="presParOf" srcId="{6084AF60-EDE9-42EF-90C0-13ACC2DACC64}" destId="{7DA95342-DC53-4E70-9423-0D697101A695}" srcOrd="2" destOrd="0" presId="urn:microsoft.com/office/officeart/2008/layout/HorizontalMultiLevelHierarchy"/>
    <dgm:cxn modelId="{C7BA5014-FEBC-4AA9-AB0E-B51CE1C351E5}" type="presParOf" srcId="{7DA95342-DC53-4E70-9423-0D697101A695}" destId="{5156B8F6-7284-42CA-84CB-1600151F2113}" srcOrd="0" destOrd="0" presId="urn:microsoft.com/office/officeart/2008/layout/HorizontalMultiLevelHierarchy"/>
    <dgm:cxn modelId="{6002E722-A4B6-4D42-AD31-26C83CD92215}" type="presParOf" srcId="{6084AF60-EDE9-42EF-90C0-13ACC2DACC64}" destId="{EFF3ABBE-E622-46FB-91DB-B9694E249EB8}" srcOrd="3" destOrd="0" presId="urn:microsoft.com/office/officeart/2008/layout/HorizontalMultiLevelHierarchy"/>
    <dgm:cxn modelId="{9768FE2F-1792-4FE9-B62F-4C3A75041C05}" type="presParOf" srcId="{EFF3ABBE-E622-46FB-91DB-B9694E249EB8}" destId="{B9EB638A-310C-4482-A167-324C81CC8517}" srcOrd="0" destOrd="0" presId="urn:microsoft.com/office/officeart/2008/layout/HorizontalMultiLevelHierarchy"/>
    <dgm:cxn modelId="{A3074170-0CD3-41D4-B35D-5C821CDBD823}" type="presParOf" srcId="{EFF3ABBE-E622-46FB-91DB-B9694E249EB8}" destId="{BB38AD61-6432-4579-BA80-36662F4D9B82}" srcOrd="1" destOrd="0" presId="urn:microsoft.com/office/officeart/2008/layout/HorizontalMultiLevelHierarchy"/>
    <dgm:cxn modelId="{365C2481-AE34-4128-BFBF-7A187D3C0A79}" type="presParOf" srcId="{BB38AD61-6432-4579-BA80-36662F4D9B82}" destId="{123777C1-B94F-4588-8DC0-68547AE69075}" srcOrd="0" destOrd="0" presId="urn:microsoft.com/office/officeart/2008/layout/HorizontalMultiLevelHierarchy"/>
    <dgm:cxn modelId="{FCA8AA00-D721-4D6F-99B1-0F9FAF39369F}" type="presParOf" srcId="{123777C1-B94F-4588-8DC0-68547AE69075}" destId="{506BABC2-BAE6-4A58-BB03-4B1EFC947718}" srcOrd="0" destOrd="0" presId="urn:microsoft.com/office/officeart/2008/layout/HorizontalMultiLevelHierarchy"/>
    <dgm:cxn modelId="{004F0125-FE3B-4075-BB07-73B881CCB1A3}" type="presParOf" srcId="{BB38AD61-6432-4579-BA80-36662F4D9B82}" destId="{0546A5FF-9DA7-4E0C-983D-33E73F8E8697}" srcOrd="1" destOrd="0" presId="urn:microsoft.com/office/officeart/2008/layout/HorizontalMultiLevelHierarchy"/>
    <dgm:cxn modelId="{6FA06A5C-42CA-4233-949E-306F1FD6EB2D}" type="presParOf" srcId="{0546A5FF-9DA7-4E0C-983D-33E73F8E8697}" destId="{3DC92650-3583-41CF-BAFA-099CD7D23B62}" srcOrd="0" destOrd="0" presId="urn:microsoft.com/office/officeart/2008/layout/HorizontalMultiLevelHierarchy"/>
    <dgm:cxn modelId="{D4937D05-BDB9-4E19-BCC4-51AC76D3DA12}" type="presParOf" srcId="{0546A5FF-9DA7-4E0C-983D-33E73F8E8697}" destId="{5DE77441-09BF-4EFD-999F-A181CE37796D}" srcOrd="1" destOrd="0" presId="urn:microsoft.com/office/officeart/2008/layout/HorizontalMultiLevelHierarchy"/>
    <dgm:cxn modelId="{1A5A9C2F-C676-45DF-8EF8-A7186E10F84C}" type="presParOf" srcId="{BB38AD61-6432-4579-BA80-36662F4D9B82}" destId="{F6ECE475-83F4-4B31-A2A9-769F7F37E9CF}" srcOrd="2" destOrd="0" presId="urn:microsoft.com/office/officeart/2008/layout/HorizontalMultiLevelHierarchy"/>
    <dgm:cxn modelId="{D367E5AD-6898-4712-9B74-02E037E0E488}" type="presParOf" srcId="{F6ECE475-83F4-4B31-A2A9-769F7F37E9CF}" destId="{BB46AB46-AFA5-4605-8417-522EC1259F89}" srcOrd="0" destOrd="0" presId="urn:microsoft.com/office/officeart/2008/layout/HorizontalMultiLevelHierarchy"/>
    <dgm:cxn modelId="{74D70428-59F4-48A4-9F95-BB1453C1F325}" type="presParOf" srcId="{BB38AD61-6432-4579-BA80-36662F4D9B82}" destId="{9B757340-2FA5-448A-9506-8A4E21478DBC}" srcOrd="3" destOrd="0" presId="urn:microsoft.com/office/officeart/2008/layout/HorizontalMultiLevelHierarchy"/>
    <dgm:cxn modelId="{B3399EB1-9432-49C7-8502-9E2F64C9DA2C}" type="presParOf" srcId="{9B757340-2FA5-448A-9506-8A4E21478DBC}" destId="{1C058577-4A9B-4128-B53B-23671760DC37}" srcOrd="0" destOrd="0" presId="urn:microsoft.com/office/officeart/2008/layout/HorizontalMultiLevelHierarchy"/>
    <dgm:cxn modelId="{BC9B7F64-74EA-4B37-AE3C-180F74AADFF1}" type="presParOf" srcId="{9B757340-2FA5-448A-9506-8A4E21478DBC}" destId="{59BFC148-67A4-40CF-87A2-E0F22E05BD2E}" srcOrd="1" destOrd="0" presId="urn:microsoft.com/office/officeart/2008/layout/HorizontalMultiLevelHierarchy"/>
    <dgm:cxn modelId="{86984B34-3252-4F17-94D9-5BE51EBBDCCB}" type="presParOf" srcId="{BB38AD61-6432-4579-BA80-36662F4D9B82}" destId="{4A370C9C-5C50-4F90-AF65-734B48C28329}" srcOrd="4" destOrd="0" presId="urn:microsoft.com/office/officeart/2008/layout/HorizontalMultiLevelHierarchy"/>
    <dgm:cxn modelId="{8D630725-01A1-4E65-A86C-DA4F0DD4142C}" type="presParOf" srcId="{4A370C9C-5C50-4F90-AF65-734B48C28329}" destId="{64205739-2BA5-4782-BBBC-B8A27880C7F4}" srcOrd="0" destOrd="0" presId="urn:microsoft.com/office/officeart/2008/layout/HorizontalMultiLevelHierarchy"/>
    <dgm:cxn modelId="{F64AFA85-8129-4C60-96E0-FAFABBF3AADC}" type="presParOf" srcId="{BB38AD61-6432-4579-BA80-36662F4D9B82}" destId="{F32E3250-034E-4A94-B623-35522CB5B564}" srcOrd="5" destOrd="0" presId="urn:microsoft.com/office/officeart/2008/layout/HorizontalMultiLevelHierarchy"/>
    <dgm:cxn modelId="{944CFF14-6BD3-4E8C-B123-310E560F6E5A}" type="presParOf" srcId="{F32E3250-034E-4A94-B623-35522CB5B564}" destId="{06C9B062-4B2B-4D6B-ABCC-534CB34D5E0D}" srcOrd="0" destOrd="0" presId="urn:microsoft.com/office/officeart/2008/layout/HorizontalMultiLevelHierarchy"/>
    <dgm:cxn modelId="{C53B15C8-95A9-4CB3-9F2A-EB0A7C6DFAC5}" type="presParOf" srcId="{F32E3250-034E-4A94-B623-35522CB5B564}" destId="{AAF57DB8-ECC3-4B2C-A1B5-D434F8C93C5F}" srcOrd="1" destOrd="0" presId="urn:microsoft.com/office/officeart/2008/layout/HorizontalMultiLevelHierarchy"/>
    <dgm:cxn modelId="{F383B6E9-4B46-44F2-A3D7-3275294BF1C9}" type="presParOf" srcId="{BB38AD61-6432-4579-BA80-36662F4D9B82}" destId="{170DBAC6-4F49-4157-9C30-9A5997DBFA07}" srcOrd="6" destOrd="0" presId="urn:microsoft.com/office/officeart/2008/layout/HorizontalMultiLevelHierarchy"/>
    <dgm:cxn modelId="{FB2FE691-2FC8-46B4-B054-4EFF81E32D42}" type="presParOf" srcId="{170DBAC6-4F49-4157-9C30-9A5997DBFA07}" destId="{766FD596-2BF6-4C64-9638-C2FA8DFB9612}" srcOrd="0" destOrd="0" presId="urn:microsoft.com/office/officeart/2008/layout/HorizontalMultiLevelHierarchy"/>
    <dgm:cxn modelId="{6FBB2426-4D5E-4473-95CE-DECA1502763A}" type="presParOf" srcId="{BB38AD61-6432-4579-BA80-36662F4D9B82}" destId="{31468972-E0A5-45FD-9723-208B8B5A7E95}" srcOrd="7" destOrd="0" presId="urn:microsoft.com/office/officeart/2008/layout/HorizontalMultiLevelHierarchy"/>
    <dgm:cxn modelId="{276DD5AB-077E-4F31-8D94-03F375905746}" type="presParOf" srcId="{31468972-E0A5-45FD-9723-208B8B5A7E95}" destId="{6C748914-FB12-44C6-8CF7-F80529C0CD69}" srcOrd="0" destOrd="0" presId="urn:microsoft.com/office/officeart/2008/layout/HorizontalMultiLevelHierarchy"/>
    <dgm:cxn modelId="{C2F8D754-D063-4D13-AACF-2E53DBDB1F77}" type="presParOf" srcId="{31468972-E0A5-45FD-9723-208B8B5A7E95}" destId="{7E2EDE6B-339C-425C-9243-A271FBF608CD}" srcOrd="1" destOrd="0" presId="urn:microsoft.com/office/officeart/2008/layout/HorizontalMultiLevelHierarchy"/>
    <dgm:cxn modelId="{2CF87D80-B6D6-482B-8202-E65C2B8A7C2D}" type="presParOf" srcId="{BB38AD61-6432-4579-BA80-36662F4D9B82}" destId="{304FF4DF-1295-4374-98CE-B9E3165A0AD5}" srcOrd="8" destOrd="0" presId="urn:microsoft.com/office/officeart/2008/layout/HorizontalMultiLevelHierarchy"/>
    <dgm:cxn modelId="{72DF7BD7-922A-471E-B260-1FCB4A85822E}" type="presParOf" srcId="{304FF4DF-1295-4374-98CE-B9E3165A0AD5}" destId="{DD2EF9DE-62C5-4D6B-BFFD-546CAFBD1636}" srcOrd="0" destOrd="0" presId="urn:microsoft.com/office/officeart/2008/layout/HorizontalMultiLevelHierarchy"/>
    <dgm:cxn modelId="{8668FBC9-5038-4F7B-9BEC-8045E8ED831C}" type="presParOf" srcId="{BB38AD61-6432-4579-BA80-36662F4D9B82}" destId="{46907CB1-94B9-40D7-9057-5F46A9938EE9}" srcOrd="9" destOrd="0" presId="urn:microsoft.com/office/officeart/2008/layout/HorizontalMultiLevelHierarchy"/>
    <dgm:cxn modelId="{AA00C7F4-CB37-403D-97D2-6A20187A8329}" type="presParOf" srcId="{46907CB1-94B9-40D7-9057-5F46A9938EE9}" destId="{963F2867-984A-4730-8EA6-6EA0FF8A1C3C}" srcOrd="0" destOrd="0" presId="urn:microsoft.com/office/officeart/2008/layout/HorizontalMultiLevelHierarchy"/>
    <dgm:cxn modelId="{D08FAEA1-002D-4EE6-A966-1E65BE83C370}" type="presParOf" srcId="{46907CB1-94B9-40D7-9057-5F46A9938EE9}" destId="{0EF2CF0B-FBA6-4629-ACE2-273207F00E4B}" srcOrd="1" destOrd="0" presId="urn:microsoft.com/office/officeart/2008/layout/HorizontalMultiLevelHierarchy"/>
    <dgm:cxn modelId="{1FF379C7-D561-4014-943A-4F06CBD3FDB4}" type="presParOf" srcId="{6084AF60-EDE9-42EF-90C0-13ACC2DACC64}" destId="{7F30A88A-BF3D-4020-A06B-28EE25F933FD}" srcOrd="4" destOrd="0" presId="urn:microsoft.com/office/officeart/2008/layout/HorizontalMultiLevelHierarchy"/>
    <dgm:cxn modelId="{A00C48AC-70F2-4049-BD38-970EFAAC2782}" type="presParOf" srcId="{7F30A88A-BF3D-4020-A06B-28EE25F933FD}" destId="{0FB333CE-B87D-4D35-AC26-56641FEF8EA2}" srcOrd="0" destOrd="0" presId="urn:microsoft.com/office/officeart/2008/layout/HorizontalMultiLevelHierarchy"/>
    <dgm:cxn modelId="{A461F28A-CA22-473F-9A47-4E20BD25FFE6}" type="presParOf" srcId="{6084AF60-EDE9-42EF-90C0-13ACC2DACC64}" destId="{232A7E93-0062-4CD4-863D-FDFD3B107895}" srcOrd="5" destOrd="0" presId="urn:microsoft.com/office/officeart/2008/layout/HorizontalMultiLevelHierarchy"/>
    <dgm:cxn modelId="{C404126B-92C7-44A7-984D-3C26F9DFFBB1}" type="presParOf" srcId="{232A7E93-0062-4CD4-863D-FDFD3B107895}" destId="{AE41FBA6-F810-4D95-9FCB-F6B26538492A}" srcOrd="0" destOrd="0" presId="urn:microsoft.com/office/officeart/2008/layout/HorizontalMultiLevelHierarchy"/>
    <dgm:cxn modelId="{3D451750-0403-4D73-8CF4-49D9B44C044A}" type="presParOf" srcId="{232A7E93-0062-4CD4-863D-FDFD3B107895}" destId="{6DE224CB-D45C-4F97-98A0-A80D652DA85D}" srcOrd="1" destOrd="0" presId="urn:microsoft.com/office/officeart/2008/layout/HorizontalMultiLevelHierarchy"/>
    <dgm:cxn modelId="{E2724DEF-7417-4FA7-80BB-BA7B72789F73}" type="presParOf" srcId="{6DE224CB-D45C-4F97-98A0-A80D652DA85D}" destId="{C8088688-6970-4F38-9938-0E0E522A9DEB}" srcOrd="0" destOrd="0" presId="urn:microsoft.com/office/officeart/2008/layout/HorizontalMultiLevelHierarchy"/>
    <dgm:cxn modelId="{F78E7DB0-8DFA-4B3C-B600-C056DB5D8659}" type="presParOf" srcId="{C8088688-6970-4F38-9938-0E0E522A9DEB}" destId="{975494B7-6060-46FA-B6F6-FE3B8C6AD16B}" srcOrd="0" destOrd="0" presId="urn:microsoft.com/office/officeart/2008/layout/HorizontalMultiLevelHierarchy"/>
    <dgm:cxn modelId="{A2CFF318-FEE9-4825-83FA-3088E19D5C45}" type="presParOf" srcId="{6DE224CB-D45C-4F97-98A0-A80D652DA85D}" destId="{2150E26E-8652-4ABF-AD22-152F98866778}" srcOrd="1" destOrd="0" presId="urn:microsoft.com/office/officeart/2008/layout/HorizontalMultiLevelHierarchy"/>
    <dgm:cxn modelId="{7D80017E-5AC3-4F6D-B1A8-3A741DB7B19B}" type="presParOf" srcId="{2150E26E-8652-4ABF-AD22-152F98866778}" destId="{67E825F1-1999-436A-B633-6B41641F61BF}" srcOrd="0" destOrd="0" presId="urn:microsoft.com/office/officeart/2008/layout/HorizontalMultiLevelHierarchy"/>
    <dgm:cxn modelId="{6511BE8F-A7B5-487F-953C-51D078977733}" type="presParOf" srcId="{2150E26E-8652-4ABF-AD22-152F98866778}" destId="{6D255AC6-44F3-4F58-9197-C78FF830C6C7}" srcOrd="1" destOrd="0" presId="urn:microsoft.com/office/officeart/2008/layout/HorizontalMultiLevelHierarchy"/>
    <dgm:cxn modelId="{523DE01A-9C2B-440E-8295-7BC54A282717}" type="presParOf" srcId="{6DE224CB-D45C-4F97-98A0-A80D652DA85D}" destId="{4DF9ACEC-B5F8-4DA8-9C98-7EBC233443CF}" srcOrd="2" destOrd="0" presId="urn:microsoft.com/office/officeart/2008/layout/HorizontalMultiLevelHierarchy"/>
    <dgm:cxn modelId="{81F44411-63B0-4748-B669-D496721E692C}" type="presParOf" srcId="{4DF9ACEC-B5F8-4DA8-9C98-7EBC233443CF}" destId="{50580386-C8AE-4018-A719-3F7209B8FB75}" srcOrd="0" destOrd="0" presId="urn:microsoft.com/office/officeart/2008/layout/HorizontalMultiLevelHierarchy"/>
    <dgm:cxn modelId="{63F7B09D-BFA3-4C2F-BD46-DAA5DADB7790}" type="presParOf" srcId="{6DE224CB-D45C-4F97-98A0-A80D652DA85D}" destId="{DB63A542-BB2A-4160-9B23-4E9A8F5DC3FF}" srcOrd="3" destOrd="0" presId="urn:microsoft.com/office/officeart/2008/layout/HorizontalMultiLevelHierarchy"/>
    <dgm:cxn modelId="{05B2FD53-A1D8-4B39-A1DD-4AFCA6514481}" type="presParOf" srcId="{DB63A542-BB2A-4160-9B23-4E9A8F5DC3FF}" destId="{0FCA10B2-2FCB-4EB7-A40D-D7EF6F11D448}" srcOrd="0" destOrd="0" presId="urn:microsoft.com/office/officeart/2008/layout/HorizontalMultiLevelHierarchy"/>
    <dgm:cxn modelId="{E9F0EDB0-01C0-4EA4-9C76-16D5EF0C409D}" type="presParOf" srcId="{DB63A542-BB2A-4160-9B23-4E9A8F5DC3FF}" destId="{24C696A8-C177-4E2E-BE5F-C87116F398A5}" srcOrd="1" destOrd="0" presId="urn:microsoft.com/office/officeart/2008/layout/HorizontalMultiLevelHierarchy"/>
    <dgm:cxn modelId="{94BE02B7-5DFA-4002-8D7D-1B4724F54B5A}" type="presParOf" srcId="{6084AF60-EDE9-42EF-90C0-13ACC2DACC64}" destId="{F99E8C56-88EE-463F-992F-95EEB0FFFDEB}" srcOrd="6" destOrd="0" presId="urn:microsoft.com/office/officeart/2008/layout/HorizontalMultiLevelHierarchy"/>
    <dgm:cxn modelId="{09984ABC-05A0-45DC-ADD2-8D96F79BECC1}" type="presParOf" srcId="{F99E8C56-88EE-463F-992F-95EEB0FFFDEB}" destId="{FB4E8989-9EDB-4583-AB4C-289A5E9BEB05}" srcOrd="0" destOrd="0" presId="urn:microsoft.com/office/officeart/2008/layout/HorizontalMultiLevelHierarchy"/>
    <dgm:cxn modelId="{B34040BE-20D6-4FB3-96D3-7967C99130B1}" type="presParOf" srcId="{6084AF60-EDE9-42EF-90C0-13ACC2DACC64}" destId="{A1083B5D-15C9-45C5-9F9A-166809AF79A0}" srcOrd="7" destOrd="0" presId="urn:microsoft.com/office/officeart/2008/layout/HorizontalMultiLevelHierarchy"/>
    <dgm:cxn modelId="{A4B08D04-9CE3-4B85-B287-773F4511C306}" type="presParOf" srcId="{A1083B5D-15C9-45C5-9F9A-166809AF79A0}" destId="{53A1A798-147F-4AE9-A756-F44286716BCC}" srcOrd="0" destOrd="0" presId="urn:microsoft.com/office/officeart/2008/layout/HorizontalMultiLevelHierarchy"/>
    <dgm:cxn modelId="{C93412A9-9B90-432C-B405-44DCD996462A}" type="presParOf" srcId="{A1083B5D-15C9-45C5-9F9A-166809AF79A0}" destId="{0A952B88-254C-43F5-AF21-55B75BE28EE5}" srcOrd="1" destOrd="0" presId="urn:microsoft.com/office/officeart/2008/layout/HorizontalMultiLevelHierarchy"/>
    <dgm:cxn modelId="{9AB718AD-7F90-4356-8E0F-5E512D07CFF7}" type="presParOf" srcId="{0A952B88-254C-43F5-AF21-55B75BE28EE5}" destId="{BEE5C721-ED50-4D32-A186-CEDD30E57378}" srcOrd="0" destOrd="0" presId="urn:microsoft.com/office/officeart/2008/layout/HorizontalMultiLevelHierarchy"/>
    <dgm:cxn modelId="{F035203F-1BBE-4451-8C91-4BA8E8A5D8FE}" type="presParOf" srcId="{BEE5C721-ED50-4D32-A186-CEDD30E57378}" destId="{3871B87A-C065-4E96-86D0-A72D6A7EE882}" srcOrd="0" destOrd="0" presId="urn:microsoft.com/office/officeart/2008/layout/HorizontalMultiLevelHierarchy"/>
    <dgm:cxn modelId="{2644AE30-EB52-4AC9-AC74-E680F8BC575F}" type="presParOf" srcId="{0A952B88-254C-43F5-AF21-55B75BE28EE5}" destId="{69441CD6-596C-4CED-8926-AE36D7C7D357}" srcOrd="1" destOrd="0" presId="urn:microsoft.com/office/officeart/2008/layout/HorizontalMultiLevelHierarchy"/>
    <dgm:cxn modelId="{F8B7D20F-8E64-4C35-A4C4-0F13732C69F0}" type="presParOf" srcId="{69441CD6-596C-4CED-8926-AE36D7C7D357}" destId="{37D38513-A2DA-457D-A5A0-077D025CBE3D}" srcOrd="0" destOrd="0" presId="urn:microsoft.com/office/officeart/2008/layout/HorizontalMultiLevelHierarchy"/>
    <dgm:cxn modelId="{3DC616B2-1A32-40BC-9670-558286BDFBC5}" type="presParOf" srcId="{69441CD6-596C-4CED-8926-AE36D7C7D357}" destId="{8FEDB3EA-1E7E-4062-9CF7-BD18B1EA7B98}" srcOrd="1" destOrd="0" presId="urn:microsoft.com/office/officeart/2008/layout/HorizontalMultiLevelHierarchy"/>
    <dgm:cxn modelId="{40D74501-54ED-4073-B80D-6C1DCDDB5733}" type="presParOf" srcId="{0A952B88-254C-43F5-AF21-55B75BE28EE5}" destId="{1900B421-42A6-4EB2-A87B-499DAAACB927}" srcOrd="2" destOrd="0" presId="urn:microsoft.com/office/officeart/2008/layout/HorizontalMultiLevelHierarchy"/>
    <dgm:cxn modelId="{3DAAB155-0676-44FF-BD9C-41164CD92B16}" type="presParOf" srcId="{1900B421-42A6-4EB2-A87B-499DAAACB927}" destId="{8989F568-A662-4A78-917B-5D144B5E072E}" srcOrd="0" destOrd="0" presId="urn:microsoft.com/office/officeart/2008/layout/HorizontalMultiLevelHierarchy"/>
    <dgm:cxn modelId="{0D117403-5DF5-4E19-B002-4C2EEE01FA9C}" type="presParOf" srcId="{0A952B88-254C-43F5-AF21-55B75BE28EE5}" destId="{D1AAE982-6FC1-415C-9B58-8BAFA9949BEA}" srcOrd="3" destOrd="0" presId="urn:microsoft.com/office/officeart/2008/layout/HorizontalMultiLevelHierarchy"/>
    <dgm:cxn modelId="{2A3DB320-D035-495D-A39F-B0C25759D076}" type="presParOf" srcId="{D1AAE982-6FC1-415C-9B58-8BAFA9949BEA}" destId="{FA3A941F-527B-401D-9058-445C2F4E7ED9}" srcOrd="0" destOrd="0" presId="urn:microsoft.com/office/officeart/2008/layout/HorizontalMultiLevelHierarchy"/>
    <dgm:cxn modelId="{A1049165-DD6D-40FA-A644-F86329D70D5D}" type="presParOf" srcId="{D1AAE982-6FC1-415C-9B58-8BAFA9949BEA}" destId="{AE1C7959-2EA9-44B4-BC97-4AD6686B1EC0}" srcOrd="1" destOrd="0" presId="urn:microsoft.com/office/officeart/2008/layout/HorizontalMultiLevelHierarchy"/>
    <dgm:cxn modelId="{BD52762E-7A5A-43D5-8EFE-EDA0ABDA3A90}" type="presParOf" srcId="{6084AF60-EDE9-42EF-90C0-13ACC2DACC64}" destId="{33180229-6F17-47CF-BE05-8215A5BF1AF6}" srcOrd="8" destOrd="0" presId="urn:microsoft.com/office/officeart/2008/layout/HorizontalMultiLevelHierarchy"/>
    <dgm:cxn modelId="{1EBA3287-D38A-4E00-AD78-5D0809C3355D}" type="presParOf" srcId="{33180229-6F17-47CF-BE05-8215A5BF1AF6}" destId="{97C7EFCD-E6A4-4B8C-BDDA-6346F8A0FDE0}" srcOrd="0" destOrd="0" presId="urn:microsoft.com/office/officeart/2008/layout/HorizontalMultiLevelHierarchy"/>
    <dgm:cxn modelId="{A3CC98C1-C4DF-4C3B-84ED-79C57AD17DAE}" type="presParOf" srcId="{6084AF60-EDE9-42EF-90C0-13ACC2DACC64}" destId="{4ACD4031-5880-4486-85A3-F62EDE4E700D}" srcOrd="9" destOrd="0" presId="urn:microsoft.com/office/officeart/2008/layout/HorizontalMultiLevelHierarchy"/>
    <dgm:cxn modelId="{98210900-9303-431D-8E57-657B499E7E78}" type="presParOf" srcId="{4ACD4031-5880-4486-85A3-F62EDE4E700D}" destId="{9057F68A-33E0-49A4-8F96-82AC356E721C}" srcOrd="0" destOrd="0" presId="urn:microsoft.com/office/officeart/2008/layout/HorizontalMultiLevelHierarchy"/>
    <dgm:cxn modelId="{6E385F84-A547-442A-B2E2-F85864BA052D}" type="presParOf" srcId="{4ACD4031-5880-4486-85A3-F62EDE4E700D}" destId="{888E1965-7721-4797-961B-C9D3537BBBCB}" srcOrd="1" destOrd="0" presId="urn:microsoft.com/office/officeart/2008/layout/HorizontalMultiLevelHierarchy"/>
    <dgm:cxn modelId="{FCBB4517-F4CC-4647-A019-0470FD07680A}" type="presParOf" srcId="{6084AF60-EDE9-42EF-90C0-13ACC2DACC64}" destId="{2C8336C3-0835-44D0-A9FE-61DFDB565311}" srcOrd="10" destOrd="0" presId="urn:microsoft.com/office/officeart/2008/layout/HorizontalMultiLevelHierarchy"/>
    <dgm:cxn modelId="{F76FBB0A-7660-47B2-9004-8DDA1C1ECAE9}" type="presParOf" srcId="{2C8336C3-0835-44D0-A9FE-61DFDB565311}" destId="{F9A8E77B-B5AF-4363-9DB2-0503FBF667AB}" srcOrd="0" destOrd="0" presId="urn:microsoft.com/office/officeart/2008/layout/HorizontalMultiLevelHierarchy"/>
    <dgm:cxn modelId="{2D14E31D-93F9-400E-B237-FD7300C94D7F}" type="presParOf" srcId="{6084AF60-EDE9-42EF-90C0-13ACC2DACC64}" destId="{42365315-CFD2-4142-9AE3-3B0D195FD253}" srcOrd="11" destOrd="0" presId="urn:microsoft.com/office/officeart/2008/layout/HorizontalMultiLevelHierarchy"/>
    <dgm:cxn modelId="{E8B85C67-255C-445C-A24D-67B164F73531}" type="presParOf" srcId="{42365315-CFD2-4142-9AE3-3B0D195FD253}" destId="{D22806E6-F041-44EA-A51A-453AAA9BCCDA}" srcOrd="0" destOrd="0" presId="urn:microsoft.com/office/officeart/2008/layout/HorizontalMultiLevelHierarchy"/>
    <dgm:cxn modelId="{4FB3FFE2-7AA4-480A-A999-61D2064C8701}" type="presParOf" srcId="{42365315-CFD2-4142-9AE3-3B0D195FD253}" destId="{B564B25E-2353-4325-AEF7-E49302EF89C8}" srcOrd="1" destOrd="0" presId="urn:microsoft.com/office/officeart/2008/layout/HorizontalMultiLevelHierarchy"/>
    <dgm:cxn modelId="{AED11827-D9C4-47C0-A9F5-BFB19DFB4E6E}" type="presParOf" srcId="{6084AF60-EDE9-42EF-90C0-13ACC2DACC64}" destId="{21683BE0-820E-4AAC-AF1A-F852473FF850}" srcOrd="12" destOrd="0" presId="urn:microsoft.com/office/officeart/2008/layout/HorizontalMultiLevelHierarchy"/>
    <dgm:cxn modelId="{F30ADD6E-EB8D-4745-B5B2-94FAEBE5307B}" type="presParOf" srcId="{21683BE0-820E-4AAC-AF1A-F852473FF850}" destId="{866C14AC-D7E2-4D67-A494-F6CD117216A6}" srcOrd="0" destOrd="0" presId="urn:microsoft.com/office/officeart/2008/layout/HorizontalMultiLevelHierarchy"/>
    <dgm:cxn modelId="{53B1F125-9B11-4ED1-8D49-F0BB3FA2E383}" type="presParOf" srcId="{6084AF60-EDE9-42EF-90C0-13ACC2DACC64}" destId="{D1C35477-3626-4158-9D74-48972373D001}" srcOrd="13" destOrd="0" presId="urn:microsoft.com/office/officeart/2008/layout/HorizontalMultiLevelHierarchy"/>
    <dgm:cxn modelId="{E92DB048-F628-4150-AC76-57357D388C84}" type="presParOf" srcId="{D1C35477-3626-4158-9D74-48972373D001}" destId="{B499F3A6-C06C-4705-BFFF-6CE77D903D91}" srcOrd="0" destOrd="0" presId="urn:microsoft.com/office/officeart/2008/layout/HorizontalMultiLevelHierarchy"/>
    <dgm:cxn modelId="{38147F40-546E-459C-8219-EEDAE2D1F659}" type="presParOf" srcId="{D1C35477-3626-4158-9D74-48972373D001}" destId="{A9187D96-C4CE-4414-94C4-54E89596D7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EAAFD4-4B92-4EBC-B13A-F88E59447440}" type="doc">
      <dgm:prSet loTypeId="urn:microsoft.com/office/officeart/2005/8/layout/hierarchy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E8BD756-74D7-492A-B11E-6E40115DAE39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3200" dirty="0">
              <a:latin typeface="+mj-ea"/>
              <a:ea typeface="+mj-ea"/>
            </a:rPr>
            <a:t>基本操作</a:t>
          </a:r>
        </a:p>
      </dgm:t>
    </dgm:pt>
    <dgm:pt modelId="{A7B66BDF-4C24-47FB-800A-413C573EF2D6}" type="parTrans" cxnId="{C1024B5E-04B0-4043-821F-99F211700993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4C673488-5B74-41EC-B4E7-8F70F4F74816}" type="sibTrans" cxnId="{C1024B5E-04B0-4043-821F-99F211700993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0E9A6DC5-03CC-4F5D-9CD9-0DEAB707A0E3}">
      <dgm:prSet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比较</a:t>
          </a:r>
        </a:p>
      </dgm:t>
    </dgm:pt>
    <dgm:pt modelId="{A82F162F-E6BB-4CE7-844A-5CE31C9DC9D8}" type="parTrans" cxnId="{C7718E2D-F96A-4681-B175-CA659554880B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52B2543D-FA99-45F0-B449-1B6BAF6D9073}" type="sibTrans" cxnId="{C7718E2D-F96A-4681-B175-CA659554880B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5A42F2B9-653F-4208-BFE8-A2783481E6E5}">
      <dgm:prSet custT="1"/>
      <dgm:spPr/>
      <dgm:t>
        <a:bodyPr/>
        <a:lstStyle/>
        <a:p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</a:rPr>
            <a:t>比较</a:t>
          </a:r>
          <a:r>
            <a:rPr lang="zh-CN" altLang="en-US" sz="2000" dirty="0">
              <a:latin typeface="+mj-ea"/>
              <a:ea typeface="+mj-ea"/>
            </a:rPr>
            <a:t>两个关键字大小</a:t>
          </a:r>
        </a:p>
      </dgm:t>
    </dgm:pt>
    <dgm:pt modelId="{3432F5F7-BF5B-44F9-A260-BE5DC95D1B67}" type="parTrans" cxnId="{F236E06E-5EEF-4E05-A95A-643439E87C81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66C2A168-A65B-4120-A00C-44597BDD3807}" type="sibTrans" cxnId="{F236E06E-5EEF-4E05-A95A-643439E87C81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09514C03-C7D8-4DFF-817E-E7064D265696}">
      <dgm:prSet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移动</a:t>
          </a:r>
        </a:p>
      </dgm:t>
    </dgm:pt>
    <dgm:pt modelId="{B93AEE7C-81DC-4FD4-A748-5FEA29BC8415}" type="parTrans" cxnId="{4B8A2AC1-57AB-4EFF-831A-9022B1D4EA1B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C0563D1C-9B97-46EE-8E28-E6B93A1AB105}" type="sibTrans" cxnId="{4B8A2AC1-57AB-4EFF-831A-9022B1D4EA1B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7F103013-B0DE-4593-B3AC-31214F78C15E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将记录从一个位置</a:t>
          </a:r>
          <a:r>
            <a:rPr lang="zh-CN" altLang="en-US" sz="2000" dirty="0">
              <a:solidFill>
                <a:srgbClr val="FF0000"/>
              </a:solidFill>
              <a:latin typeface="+mj-ea"/>
              <a:ea typeface="+mj-ea"/>
            </a:rPr>
            <a:t>移动</a:t>
          </a:r>
          <a:r>
            <a:rPr lang="zh-CN" altLang="en-US" sz="2000" dirty="0">
              <a:latin typeface="+mj-ea"/>
              <a:ea typeface="+mj-ea"/>
            </a:rPr>
            <a:t>到另一个位置</a:t>
          </a:r>
        </a:p>
      </dgm:t>
    </dgm:pt>
    <dgm:pt modelId="{14FCE897-9B20-43DA-ADA8-F399F57DF6CB}" type="parTrans" cxnId="{DC61D7D2-BF6E-40D8-9B61-7EFE6C51495D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C4BC010D-F87E-450F-916D-3C0835522741}" type="sibTrans" cxnId="{DC61D7D2-BF6E-40D8-9B61-7EFE6C51495D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D62A0458-0875-43C4-B24F-5E8E7F1BDEE6}">
      <dgm:prSet custT="1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zh-CN" altLang="en-US" sz="3200">
              <a:latin typeface="+mj-ea"/>
              <a:ea typeface="+mj-ea"/>
            </a:rPr>
            <a:t>评价标准</a:t>
          </a:r>
        </a:p>
      </dgm:t>
    </dgm:pt>
    <dgm:pt modelId="{C1B19463-F3B3-442F-8F91-6996489804C9}" type="parTrans" cxnId="{A8449AB0-26B0-489A-94F0-0D6FFADE3B64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1B52E588-6F51-45B0-BB21-058A2CDD24FA}" type="sibTrans" cxnId="{A8449AB0-26B0-489A-94F0-0D6FFADE3B64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D35FE3E3-E5E8-4B1E-83EC-68F5BC2FE9F1}">
      <dgm:prSet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比较次数</a:t>
          </a:r>
        </a:p>
      </dgm:t>
    </dgm:pt>
    <dgm:pt modelId="{D08BAA19-8767-4292-BE6D-1FB78C67A139}" type="parTrans" cxnId="{337C0052-8F8D-4FAE-B439-0F635867A34C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B26EFA28-CB06-4B6D-A5E8-04C146BEDC16}" type="sibTrans" cxnId="{337C0052-8F8D-4FAE-B439-0F635867A34C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2265CF07-8407-4649-A18E-80982918B749}">
      <dgm:prSet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移动次数</a:t>
          </a:r>
        </a:p>
      </dgm:t>
    </dgm:pt>
    <dgm:pt modelId="{CD307452-99AA-48FC-9A59-B940A6332B68}" type="parTrans" cxnId="{80759853-D329-4AB5-B4E7-A63AD9C451B6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AC5222CD-EF31-4FAA-9590-3F60550354B4}" type="sibTrans" cxnId="{80759853-D329-4AB5-B4E7-A63AD9C451B6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6B718487-C759-4B18-8147-0DF34917E890}">
      <dgm:prSet custT="1"/>
      <dgm:spPr/>
      <dgm:t>
        <a:bodyPr/>
        <a:lstStyle/>
        <a:p>
          <a:pPr algn="ctr"/>
          <a:r>
            <a:rPr lang="zh-CN" altLang="en-US" sz="2400" dirty="0">
              <a:latin typeface="+mj-ea"/>
              <a:ea typeface="+mj-ea"/>
            </a:rPr>
            <a:t>空间复杂度</a:t>
          </a:r>
        </a:p>
      </dgm:t>
    </dgm:pt>
    <dgm:pt modelId="{8D51166C-C0A4-47B0-800A-3C1D1236E588}" type="parTrans" cxnId="{29A5CD32-89CC-40F9-8255-87DBD7BEA117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77A52C44-0EB0-4EB6-95C1-F96AB93A0071}" type="sibTrans" cxnId="{29A5CD32-89CC-40F9-8255-87DBD7BEA117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7E35FD13-7773-4F47-8F3B-BB4DBB4B7A73}">
      <dgm:prSet custT="1"/>
      <dgm:spPr/>
      <dgm:t>
        <a:bodyPr/>
        <a:lstStyle/>
        <a:p>
          <a:r>
            <a:rPr lang="zh-CN" altLang="en-US" sz="2400" dirty="0">
              <a:latin typeface="+mj-ea"/>
              <a:ea typeface="+mj-ea"/>
            </a:rPr>
            <a:t>稳定性</a:t>
          </a:r>
        </a:p>
      </dgm:t>
    </dgm:pt>
    <dgm:pt modelId="{8B902711-C1CE-43B2-95F9-4806EAFC3670}" type="parTrans" cxnId="{F7AB82DC-3B78-4E0E-9146-9F35EE041378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CE74F170-2608-4E86-B1FF-F75459CC2536}" type="sibTrans" cxnId="{F7AB82DC-3B78-4E0E-9146-9F35EE041378}">
      <dgm:prSet/>
      <dgm:spPr/>
      <dgm:t>
        <a:bodyPr/>
        <a:lstStyle/>
        <a:p>
          <a:endParaRPr lang="zh-CN" altLang="en-US" sz="1800">
            <a:latin typeface="+mj-ea"/>
            <a:ea typeface="+mj-ea"/>
          </a:endParaRPr>
        </a:p>
      </dgm:t>
    </dgm:pt>
    <dgm:pt modelId="{40A3D83B-A30B-4F43-B10F-7D81157979A9}">
      <dgm:prSet custT="1"/>
      <dgm:spPr/>
      <dgm:t>
        <a:bodyPr/>
        <a:lstStyle/>
        <a:p>
          <a:pPr algn="l"/>
          <a:r>
            <a:rPr lang="zh-CN" altLang="en-US" sz="2400" dirty="0">
              <a:latin typeface="+mj-ea"/>
              <a:ea typeface="+mj-ea"/>
            </a:rPr>
            <a:t>原地排序：空间复杂度</a:t>
          </a:r>
          <a:r>
            <a:rPr lang="en-US" altLang="zh-CN" sz="2400" dirty="0">
              <a:latin typeface="+mj-ea"/>
              <a:ea typeface="+mj-ea"/>
            </a:rPr>
            <a:t>O(1)</a:t>
          </a:r>
          <a:endParaRPr lang="zh-CN" altLang="en-US" sz="2400" dirty="0">
            <a:latin typeface="+mj-ea"/>
            <a:ea typeface="+mj-ea"/>
          </a:endParaRPr>
        </a:p>
      </dgm:t>
    </dgm:pt>
    <dgm:pt modelId="{FC0A52FD-02B9-433A-A1C4-9B25BA1E2709}" type="parTrans" cxnId="{BED4A741-34C1-4B2B-B463-A6F9264CE7A0}">
      <dgm:prSet/>
      <dgm:spPr/>
      <dgm:t>
        <a:bodyPr/>
        <a:lstStyle/>
        <a:p>
          <a:endParaRPr lang="zh-CN" altLang="en-US"/>
        </a:p>
      </dgm:t>
    </dgm:pt>
    <dgm:pt modelId="{B74E27EF-9339-46CB-8A52-D9756979093D}" type="sibTrans" cxnId="{BED4A741-34C1-4B2B-B463-A6F9264CE7A0}">
      <dgm:prSet/>
      <dgm:spPr/>
      <dgm:t>
        <a:bodyPr/>
        <a:lstStyle/>
        <a:p>
          <a:endParaRPr lang="zh-CN" altLang="en-US"/>
        </a:p>
      </dgm:t>
    </dgm:pt>
    <dgm:pt modelId="{B29BA845-9193-4B21-B2D1-D4B63E86A56C}" type="pres">
      <dgm:prSet presAssocID="{F8EAAFD4-4B92-4EBC-B13A-F88E5944744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A89AD1-222F-45A1-97E5-D35A2697436B}" type="pres">
      <dgm:prSet presAssocID="{BE8BD756-74D7-492A-B11E-6E40115DAE39}" presName="root" presStyleCnt="0"/>
      <dgm:spPr/>
    </dgm:pt>
    <dgm:pt modelId="{3F7CDDB8-514E-441F-819F-C16205AD9EA0}" type="pres">
      <dgm:prSet presAssocID="{BE8BD756-74D7-492A-B11E-6E40115DAE39}" presName="rootComposite" presStyleCnt="0"/>
      <dgm:spPr/>
    </dgm:pt>
    <dgm:pt modelId="{2E98D90A-B9F9-4A9E-BF68-2ADD4313D6B4}" type="pres">
      <dgm:prSet presAssocID="{BE8BD756-74D7-492A-B11E-6E40115DAE39}" presName="rootText" presStyleLbl="node1" presStyleIdx="0" presStyleCnt="2" custScaleX="310272" custScaleY="87821"/>
      <dgm:spPr/>
    </dgm:pt>
    <dgm:pt modelId="{4EB5CAD3-E012-4B50-A36C-BD09250F8BA1}" type="pres">
      <dgm:prSet presAssocID="{BE8BD756-74D7-492A-B11E-6E40115DAE39}" presName="rootConnector" presStyleLbl="node1" presStyleIdx="0" presStyleCnt="2"/>
      <dgm:spPr/>
    </dgm:pt>
    <dgm:pt modelId="{99618052-8564-47DF-BCC8-833F870566C4}" type="pres">
      <dgm:prSet presAssocID="{BE8BD756-74D7-492A-B11E-6E40115DAE39}" presName="childShape" presStyleCnt="0"/>
      <dgm:spPr/>
    </dgm:pt>
    <dgm:pt modelId="{866D7E95-E28C-43B4-A284-F5BAB2490A26}" type="pres">
      <dgm:prSet presAssocID="{A82F162F-E6BB-4CE7-844A-5CE31C9DC9D8}" presName="Name13" presStyleLbl="parChTrans1D2" presStyleIdx="0" presStyleCnt="6"/>
      <dgm:spPr/>
    </dgm:pt>
    <dgm:pt modelId="{5DFAFDAF-A6C7-49CC-A461-2C4645E6964B}" type="pres">
      <dgm:prSet presAssocID="{0E9A6DC5-03CC-4F5D-9CD9-0DEAB707A0E3}" presName="childText" presStyleLbl="bgAcc1" presStyleIdx="0" presStyleCnt="6" custScaleX="310272" custScaleY="131442">
        <dgm:presLayoutVars>
          <dgm:bulletEnabled val="1"/>
        </dgm:presLayoutVars>
      </dgm:prSet>
      <dgm:spPr/>
    </dgm:pt>
    <dgm:pt modelId="{2AB28CC7-96F8-4AB7-8104-AD05B4808619}" type="pres">
      <dgm:prSet presAssocID="{B93AEE7C-81DC-4FD4-A748-5FEA29BC8415}" presName="Name13" presStyleLbl="parChTrans1D2" presStyleIdx="1" presStyleCnt="6"/>
      <dgm:spPr/>
    </dgm:pt>
    <dgm:pt modelId="{96358736-8D8C-43F0-903F-F15941C00B7A}" type="pres">
      <dgm:prSet presAssocID="{09514C03-C7D8-4DFF-817E-E7064D265696}" presName="childText" presStyleLbl="bgAcc1" presStyleIdx="1" presStyleCnt="6" custScaleX="310272" custScaleY="153206">
        <dgm:presLayoutVars>
          <dgm:bulletEnabled val="1"/>
        </dgm:presLayoutVars>
      </dgm:prSet>
      <dgm:spPr/>
    </dgm:pt>
    <dgm:pt modelId="{98BCD5D0-6E21-46A2-A58F-D08415C9B337}" type="pres">
      <dgm:prSet presAssocID="{D62A0458-0875-43C4-B24F-5E8E7F1BDEE6}" presName="root" presStyleCnt="0"/>
      <dgm:spPr/>
    </dgm:pt>
    <dgm:pt modelId="{62880E32-6AAB-40B0-9DBE-FEDAF37CEBD2}" type="pres">
      <dgm:prSet presAssocID="{D62A0458-0875-43C4-B24F-5E8E7F1BDEE6}" presName="rootComposite" presStyleCnt="0"/>
      <dgm:spPr/>
    </dgm:pt>
    <dgm:pt modelId="{C47521F2-3FB8-43B1-ACD4-B8BC43616334}" type="pres">
      <dgm:prSet presAssocID="{D62A0458-0875-43C4-B24F-5E8E7F1BDEE6}" presName="rootText" presStyleLbl="node1" presStyleIdx="1" presStyleCnt="2" custScaleX="310272" custScaleY="87821"/>
      <dgm:spPr/>
    </dgm:pt>
    <dgm:pt modelId="{F853534C-770B-4A24-8453-62551D3E5CEE}" type="pres">
      <dgm:prSet presAssocID="{D62A0458-0875-43C4-B24F-5E8E7F1BDEE6}" presName="rootConnector" presStyleLbl="node1" presStyleIdx="1" presStyleCnt="2"/>
      <dgm:spPr/>
    </dgm:pt>
    <dgm:pt modelId="{0D82A31F-D1B4-4522-9C76-C3D3082BAB37}" type="pres">
      <dgm:prSet presAssocID="{D62A0458-0875-43C4-B24F-5E8E7F1BDEE6}" presName="childShape" presStyleCnt="0"/>
      <dgm:spPr/>
    </dgm:pt>
    <dgm:pt modelId="{FB058C9A-09AE-4814-A0D7-5930C85DD9E9}" type="pres">
      <dgm:prSet presAssocID="{D08BAA19-8767-4292-BE6D-1FB78C67A139}" presName="Name13" presStyleLbl="parChTrans1D2" presStyleIdx="2" presStyleCnt="6"/>
      <dgm:spPr/>
    </dgm:pt>
    <dgm:pt modelId="{AF617E02-F590-4B80-81BB-727865297E97}" type="pres">
      <dgm:prSet presAssocID="{D35FE3E3-E5E8-4B1E-83EC-68F5BC2FE9F1}" presName="childText" presStyleLbl="bgAcc1" presStyleIdx="2" presStyleCnt="6" custScaleX="310272" custScaleY="87821">
        <dgm:presLayoutVars>
          <dgm:bulletEnabled val="1"/>
        </dgm:presLayoutVars>
      </dgm:prSet>
      <dgm:spPr/>
    </dgm:pt>
    <dgm:pt modelId="{40308C43-48F5-4DF7-956D-EA82E53A7B12}" type="pres">
      <dgm:prSet presAssocID="{CD307452-99AA-48FC-9A59-B940A6332B68}" presName="Name13" presStyleLbl="parChTrans1D2" presStyleIdx="3" presStyleCnt="6"/>
      <dgm:spPr/>
    </dgm:pt>
    <dgm:pt modelId="{71719CFA-6E9F-4271-B1B3-895865C3719D}" type="pres">
      <dgm:prSet presAssocID="{2265CF07-8407-4649-A18E-80982918B749}" presName="childText" presStyleLbl="bgAcc1" presStyleIdx="3" presStyleCnt="6" custScaleX="310272" custScaleY="87821">
        <dgm:presLayoutVars>
          <dgm:bulletEnabled val="1"/>
        </dgm:presLayoutVars>
      </dgm:prSet>
      <dgm:spPr/>
    </dgm:pt>
    <dgm:pt modelId="{E0F0885B-1B61-4B70-8682-03FBB3DDD428}" type="pres">
      <dgm:prSet presAssocID="{8D51166C-C0A4-47B0-800A-3C1D1236E588}" presName="Name13" presStyleLbl="parChTrans1D2" presStyleIdx="4" presStyleCnt="6"/>
      <dgm:spPr/>
    </dgm:pt>
    <dgm:pt modelId="{9E024912-EC0C-4EA0-B0A6-3D96274CC6F1}" type="pres">
      <dgm:prSet presAssocID="{6B718487-C759-4B18-8147-0DF34917E890}" presName="childText" presStyleLbl="bgAcc1" presStyleIdx="4" presStyleCnt="6" custScaleX="310272" custScaleY="115616">
        <dgm:presLayoutVars>
          <dgm:bulletEnabled val="1"/>
        </dgm:presLayoutVars>
      </dgm:prSet>
      <dgm:spPr/>
    </dgm:pt>
    <dgm:pt modelId="{0299E2F9-F3AE-46BB-AA63-E3F72E434A2C}" type="pres">
      <dgm:prSet presAssocID="{8B902711-C1CE-43B2-95F9-4806EAFC3670}" presName="Name13" presStyleLbl="parChTrans1D2" presStyleIdx="5" presStyleCnt="6"/>
      <dgm:spPr/>
    </dgm:pt>
    <dgm:pt modelId="{5D5FC788-6453-4936-85DC-26B36F28460C}" type="pres">
      <dgm:prSet presAssocID="{7E35FD13-7773-4F47-8F3B-BB4DBB4B7A73}" presName="childText" presStyleLbl="bgAcc1" presStyleIdx="5" presStyleCnt="6" custScaleX="310272" custScaleY="87821">
        <dgm:presLayoutVars>
          <dgm:bulletEnabled val="1"/>
        </dgm:presLayoutVars>
      </dgm:prSet>
      <dgm:spPr/>
    </dgm:pt>
  </dgm:ptLst>
  <dgm:cxnLst>
    <dgm:cxn modelId="{F668D003-1969-4EB5-8526-7351626E0D3E}" type="presOf" srcId="{B93AEE7C-81DC-4FD4-A748-5FEA29BC8415}" destId="{2AB28CC7-96F8-4AB7-8104-AD05B4808619}" srcOrd="0" destOrd="0" presId="urn:microsoft.com/office/officeart/2005/8/layout/hierarchy3"/>
    <dgm:cxn modelId="{A12E6716-27DB-47AB-9E94-1A3A7A029793}" type="presOf" srcId="{A82F162F-E6BB-4CE7-844A-5CE31C9DC9D8}" destId="{866D7E95-E28C-43B4-A284-F5BAB2490A26}" srcOrd="0" destOrd="0" presId="urn:microsoft.com/office/officeart/2005/8/layout/hierarchy3"/>
    <dgm:cxn modelId="{E5A8111A-49F3-4BC0-BEAC-8C52850BC169}" type="presOf" srcId="{09514C03-C7D8-4DFF-817E-E7064D265696}" destId="{96358736-8D8C-43F0-903F-F15941C00B7A}" srcOrd="0" destOrd="0" presId="urn:microsoft.com/office/officeart/2005/8/layout/hierarchy3"/>
    <dgm:cxn modelId="{C7718E2D-F96A-4681-B175-CA659554880B}" srcId="{BE8BD756-74D7-492A-B11E-6E40115DAE39}" destId="{0E9A6DC5-03CC-4F5D-9CD9-0DEAB707A0E3}" srcOrd="0" destOrd="0" parTransId="{A82F162F-E6BB-4CE7-844A-5CE31C9DC9D8}" sibTransId="{52B2543D-FA99-45F0-B449-1B6BAF6D9073}"/>
    <dgm:cxn modelId="{0E06D330-9837-407B-9E49-0FA2B20183A8}" type="presOf" srcId="{6B718487-C759-4B18-8147-0DF34917E890}" destId="{9E024912-EC0C-4EA0-B0A6-3D96274CC6F1}" srcOrd="0" destOrd="0" presId="urn:microsoft.com/office/officeart/2005/8/layout/hierarchy3"/>
    <dgm:cxn modelId="{29A5CD32-89CC-40F9-8255-87DBD7BEA117}" srcId="{D62A0458-0875-43C4-B24F-5E8E7F1BDEE6}" destId="{6B718487-C759-4B18-8147-0DF34917E890}" srcOrd="2" destOrd="0" parTransId="{8D51166C-C0A4-47B0-800A-3C1D1236E588}" sibTransId="{77A52C44-0EB0-4EB6-95C1-F96AB93A0071}"/>
    <dgm:cxn modelId="{811E963F-03AA-47A1-B386-ABE3205C44FC}" type="presOf" srcId="{40A3D83B-A30B-4F43-B10F-7D81157979A9}" destId="{9E024912-EC0C-4EA0-B0A6-3D96274CC6F1}" srcOrd="0" destOrd="1" presId="urn:microsoft.com/office/officeart/2005/8/layout/hierarchy3"/>
    <dgm:cxn modelId="{6397225D-C43A-448C-8F01-D5BBC35FDE26}" type="presOf" srcId="{D62A0458-0875-43C4-B24F-5E8E7F1BDEE6}" destId="{F853534C-770B-4A24-8453-62551D3E5CEE}" srcOrd="1" destOrd="0" presId="urn:microsoft.com/office/officeart/2005/8/layout/hierarchy3"/>
    <dgm:cxn modelId="{C1024B5E-04B0-4043-821F-99F211700993}" srcId="{F8EAAFD4-4B92-4EBC-B13A-F88E59447440}" destId="{BE8BD756-74D7-492A-B11E-6E40115DAE39}" srcOrd="0" destOrd="0" parTransId="{A7B66BDF-4C24-47FB-800A-413C573EF2D6}" sibTransId="{4C673488-5B74-41EC-B4E7-8F70F4F74816}"/>
    <dgm:cxn modelId="{BED4A741-34C1-4B2B-B463-A6F9264CE7A0}" srcId="{6B718487-C759-4B18-8147-0DF34917E890}" destId="{40A3D83B-A30B-4F43-B10F-7D81157979A9}" srcOrd="0" destOrd="0" parTransId="{FC0A52FD-02B9-433A-A1C4-9B25BA1E2709}" sibTransId="{B74E27EF-9339-46CB-8A52-D9756979093D}"/>
    <dgm:cxn modelId="{DE73B765-BE8C-4179-9028-984ECA3E8462}" type="presOf" srcId="{7E35FD13-7773-4F47-8F3B-BB4DBB4B7A73}" destId="{5D5FC788-6453-4936-85DC-26B36F28460C}" srcOrd="0" destOrd="0" presId="urn:microsoft.com/office/officeart/2005/8/layout/hierarchy3"/>
    <dgm:cxn modelId="{F236E06E-5EEF-4E05-A95A-643439E87C81}" srcId="{0E9A6DC5-03CC-4F5D-9CD9-0DEAB707A0E3}" destId="{5A42F2B9-653F-4208-BFE8-A2783481E6E5}" srcOrd="0" destOrd="0" parTransId="{3432F5F7-BF5B-44F9-A260-BE5DC95D1B67}" sibTransId="{66C2A168-A65B-4120-A00C-44597BDD3807}"/>
    <dgm:cxn modelId="{337C0052-8F8D-4FAE-B439-0F635867A34C}" srcId="{D62A0458-0875-43C4-B24F-5E8E7F1BDEE6}" destId="{D35FE3E3-E5E8-4B1E-83EC-68F5BC2FE9F1}" srcOrd="0" destOrd="0" parTransId="{D08BAA19-8767-4292-BE6D-1FB78C67A139}" sibTransId="{B26EFA28-CB06-4B6D-A5E8-04C146BEDC16}"/>
    <dgm:cxn modelId="{80759853-D329-4AB5-B4E7-A63AD9C451B6}" srcId="{D62A0458-0875-43C4-B24F-5E8E7F1BDEE6}" destId="{2265CF07-8407-4649-A18E-80982918B749}" srcOrd="1" destOrd="0" parTransId="{CD307452-99AA-48FC-9A59-B940A6332B68}" sibTransId="{AC5222CD-EF31-4FAA-9590-3F60550354B4}"/>
    <dgm:cxn modelId="{FBC73A75-55B8-48C3-B565-1ABCFCD219EA}" type="presOf" srcId="{F8EAAFD4-4B92-4EBC-B13A-F88E59447440}" destId="{B29BA845-9193-4B21-B2D1-D4B63E86A56C}" srcOrd="0" destOrd="0" presId="urn:microsoft.com/office/officeart/2005/8/layout/hierarchy3"/>
    <dgm:cxn modelId="{ECE2387A-F1CB-421E-935B-3B3E1845F569}" type="presOf" srcId="{5A42F2B9-653F-4208-BFE8-A2783481E6E5}" destId="{5DFAFDAF-A6C7-49CC-A461-2C4645E6964B}" srcOrd="0" destOrd="1" presId="urn:microsoft.com/office/officeart/2005/8/layout/hierarchy3"/>
    <dgm:cxn modelId="{111F528B-724D-4501-B4B8-7503E73DCAE0}" type="presOf" srcId="{D62A0458-0875-43C4-B24F-5E8E7F1BDEE6}" destId="{C47521F2-3FB8-43B1-ACD4-B8BC43616334}" srcOrd="0" destOrd="0" presId="urn:microsoft.com/office/officeart/2005/8/layout/hierarchy3"/>
    <dgm:cxn modelId="{6C05E18C-0B61-4484-A2FA-35C75B224465}" type="presOf" srcId="{D35FE3E3-E5E8-4B1E-83EC-68F5BC2FE9F1}" destId="{AF617E02-F590-4B80-81BB-727865297E97}" srcOrd="0" destOrd="0" presId="urn:microsoft.com/office/officeart/2005/8/layout/hierarchy3"/>
    <dgm:cxn modelId="{E17C5D8F-6440-467D-B6A3-F7E85E19B08A}" type="presOf" srcId="{7F103013-B0DE-4593-B3AC-31214F78C15E}" destId="{96358736-8D8C-43F0-903F-F15941C00B7A}" srcOrd="0" destOrd="1" presId="urn:microsoft.com/office/officeart/2005/8/layout/hierarchy3"/>
    <dgm:cxn modelId="{9F104E93-4465-4ED3-9CAD-72B8F147FA29}" type="presOf" srcId="{8B902711-C1CE-43B2-95F9-4806EAFC3670}" destId="{0299E2F9-F3AE-46BB-AA63-E3F72E434A2C}" srcOrd="0" destOrd="0" presId="urn:microsoft.com/office/officeart/2005/8/layout/hierarchy3"/>
    <dgm:cxn modelId="{DA562B99-323B-47A0-AD13-A2108D415BBD}" type="presOf" srcId="{0E9A6DC5-03CC-4F5D-9CD9-0DEAB707A0E3}" destId="{5DFAFDAF-A6C7-49CC-A461-2C4645E6964B}" srcOrd="0" destOrd="0" presId="urn:microsoft.com/office/officeart/2005/8/layout/hierarchy3"/>
    <dgm:cxn modelId="{A8449AB0-26B0-489A-94F0-0D6FFADE3B64}" srcId="{F8EAAFD4-4B92-4EBC-B13A-F88E59447440}" destId="{D62A0458-0875-43C4-B24F-5E8E7F1BDEE6}" srcOrd="1" destOrd="0" parTransId="{C1B19463-F3B3-442F-8F91-6996489804C9}" sibTransId="{1B52E588-6F51-45B0-BB21-058A2CDD24FA}"/>
    <dgm:cxn modelId="{FAB0C7B1-3542-4971-8A3C-D983D73EA2A4}" type="presOf" srcId="{CD307452-99AA-48FC-9A59-B940A6332B68}" destId="{40308C43-48F5-4DF7-956D-EA82E53A7B12}" srcOrd="0" destOrd="0" presId="urn:microsoft.com/office/officeart/2005/8/layout/hierarchy3"/>
    <dgm:cxn modelId="{4B8A2AC1-57AB-4EFF-831A-9022B1D4EA1B}" srcId="{BE8BD756-74D7-492A-B11E-6E40115DAE39}" destId="{09514C03-C7D8-4DFF-817E-E7064D265696}" srcOrd="1" destOrd="0" parTransId="{B93AEE7C-81DC-4FD4-A748-5FEA29BC8415}" sibTransId="{C0563D1C-9B97-46EE-8E28-E6B93A1AB105}"/>
    <dgm:cxn modelId="{DC61D7D2-BF6E-40D8-9B61-7EFE6C51495D}" srcId="{09514C03-C7D8-4DFF-817E-E7064D265696}" destId="{7F103013-B0DE-4593-B3AC-31214F78C15E}" srcOrd="0" destOrd="0" parTransId="{14FCE897-9B20-43DA-ADA8-F399F57DF6CB}" sibTransId="{C4BC010D-F87E-450F-916D-3C0835522741}"/>
    <dgm:cxn modelId="{F7AB82DC-3B78-4E0E-9146-9F35EE041378}" srcId="{D62A0458-0875-43C4-B24F-5E8E7F1BDEE6}" destId="{7E35FD13-7773-4F47-8F3B-BB4DBB4B7A73}" srcOrd="3" destOrd="0" parTransId="{8B902711-C1CE-43B2-95F9-4806EAFC3670}" sibTransId="{CE74F170-2608-4E86-B1FF-F75459CC2536}"/>
    <dgm:cxn modelId="{5F8056E4-8DCF-494C-8DBF-4B5906662E97}" type="presOf" srcId="{8D51166C-C0A4-47B0-800A-3C1D1236E588}" destId="{E0F0885B-1B61-4B70-8682-03FBB3DDD428}" srcOrd="0" destOrd="0" presId="urn:microsoft.com/office/officeart/2005/8/layout/hierarchy3"/>
    <dgm:cxn modelId="{6CD58CF2-7A8D-49E4-8773-CAD4E0CD3A6D}" type="presOf" srcId="{BE8BD756-74D7-492A-B11E-6E40115DAE39}" destId="{4EB5CAD3-E012-4B50-A36C-BD09250F8BA1}" srcOrd="1" destOrd="0" presId="urn:microsoft.com/office/officeart/2005/8/layout/hierarchy3"/>
    <dgm:cxn modelId="{52559DF7-CFC6-474D-AFA9-6248328DD464}" type="presOf" srcId="{D08BAA19-8767-4292-BE6D-1FB78C67A139}" destId="{FB058C9A-09AE-4814-A0D7-5930C85DD9E9}" srcOrd="0" destOrd="0" presId="urn:microsoft.com/office/officeart/2005/8/layout/hierarchy3"/>
    <dgm:cxn modelId="{64B716F8-6726-4439-920C-975732A2C1AF}" type="presOf" srcId="{BE8BD756-74D7-492A-B11E-6E40115DAE39}" destId="{2E98D90A-B9F9-4A9E-BF68-2ADD4313D6B4}" srcOrd="0" destOrd="0" presId="urn:microsoft.com/office/officeart/2005/8/layout/hierarchy3"/>
    <dgm:cxn modelId="{D61DC7F8-3226-4523-8AEF-0B8E7BEF45C2}" type="presOf" srcId="{2265CF07-8407-4649-A18E-80982918B749}" destId="{71719CFA-6E9F-4271-B1B3-895865C3719D}" srcOrd="0" destOrd="0" presId="urn:microsoft.com/office/officeart/2005/8/layout/hierarchy3"/>
    <dgm:cxn modelId="{4DCDE03D-DD80-47C9-B56C-BE65E8543FFF}" type="presParOf" srcId="{B29BA845-9193-4B21-B2D1-D4B63E86A56C}" destId="{35A89AD1-222F-45A1-97E5-D35A2697436B}" srcOrd="0" destOrd="0" presId="urn:microsoft.com/office/officeart/2005/8/layout/hierarchy3"/>
    <dgm:cxn modelId="{FDAD150B-0146-4249-9CD3-9B72882103F4}" type="presParOf" srcId="{35A89AD1-222F-45A1-97E5-D35A2697436B}" destId="{3F7CDDB8-514E-441F-819F-C16205AD9EA0}" srcOrd="0" destOrd="0" presId="urn:microsoft.com/office/officeart/2005/8/layout/hierarchy3"/>
    <dgm:cxn modelId="{36CA0B38-D4B5-4303-B04E-1CE0C5831E24}" type="presParOf" srcId="{3F7CDDB8-514E-441F-819F-C16205AD9EA0}" destId="{2E98D90A-B9F9-4A9E-BF68-2ADD4313D6B4}" srcOrd="0" destOrd="0" presId="urn:microsoft.com/office/officeart/2005/8/layout/hierarchy3"/>
    <dgm:cxn modelId="{389D1700-C506-4B13-8E42-C9A568226D8D}" type="presParOf" srcId="{3F7CDDB8-514E-441F-819F-C16205AD9EA0}" destId="{4EB5CAD3-E012-4B50-A36C-BD09250F8BA1}" srcOrd="1" destOrd="0" presId="urn:microsoft.com/office/officeart/2005/8/layout/hierarchy3"/>
    <dgm:cxn modelId="{1D2A419F-2A20-4075-8C1A-49B2063E566D}" type="presParOf" srcId="{35A89AD1-222F-45A1-97E5-D35A2697436B}" destId="{99618052-8564-47DF-BCC8-833F870566C4}" srcOrd="1" destOrd="0" presId="urn:microsoft.com/office/officeart/2005/8/layout/hierarchy3"/>
    <dgm:cxn modelId="{D6908FEC-D30C-43C0-B550-6A0E0D031B65}" type="presParOf" srcId="{99618052-8564-47DF-BCC8-833F870566C4}" destId="{866D7E95-E28C-43B4-A284-F5BAB2490A26}" srcOrd="0" destOrd="0" presId="urn:microsoft.com/office/officeart/2005/8/layout/hierarchy3"/>
    <dgm:cxn modelId="{03047CE7-8F96-44E6-B4B6-03D1FDAAFE0E}" type="presParOf" srcId="{99618052-8564-47DF-BCC8-833F870566C4}" destId="{5DFAFDAF-A6C7-49CC-A461-2C4645E6964B}" srcOrd="1" destOrd="0" presId="urn:microsoft.com/office/officeart/2005/8/layout/hierarchy3"/>
    <dgm:cxn modelId="{B6909291-C095-4237-8FED-77C2FAE3E957}" type="presParOf" srcId="{99618052-8564-47DF-BCC8-833F870566C4}" destId="{2AB28CC7-96F8-4AB7-8104-AD05B4808619}" srcOrd="2" destOrd="0" presId="urn:microsoft.com/office/officeart/2005/8/layout/hierarchy3"/>
    <dgm:cxn modelId="{A8231DF1-7581-4604-BBB7-CF0CE7E09751}" type="presParOf" srcId="{99618052-8564-47DF-BCC8-833F870566C4}" destId="{96358736-8D8C-43F0-903F-F15941C00B7A}" srcOrd="3" destOrd="0" presId="urn:microsoft.com/office/officeart/2005/8/layout/hierarchy3"/>
    <dgm:cxn modelId="{F0C41C8C-8248-4960-AD56-3161EBEE69E8}" type="presParOf" srcId="{B29BA845-9193-4B21-B2D1-D4B63E86A56C}" destId="{98BCD5D0-6E21-46A2-A58F-D08415C9B337}" srcOrd="1" destOrd="0" presId="urn:microsoft.com/office/officeart/2005/8/layout/hierarchy3"/>
    <dgm:cxn modelId="{AE5EDCCF-55DB-4D16-B40B-CA22223FF7EF}" type="presParOf" srcId="{98BCD5D0-6E21-46A2-A58F-D08415C9B337}" destId="{62880E32-6AAB-40B0-9DBE-FEDAF37CEBD2}" srcOrd="0" destOrd="0" presId="urn:microsoft.com/office/officeart/2005/8/layout/hierarchy3"/>
    <dgm:cxn modelId="{1D53092C-C538-4A51-83D4-A8A4D7E590AD}" type="presParOf" srcId="{62880E32-6AAB-40B0-9DBE-FEDAF37CEBD2}" destId="{C47521F2-3FB8-43B1-ACD4-B8BC43616334}" srcOrd="0" destOrd="0" presId="urn:microsoft.com/office/officeart/2005/8/layout/hierarchy3"/>
    <dgm:cxn modelId="{7438C8A1-DA19-4618-8918-F50080949C90}" type="presParOf" srcId="{62880E32-6AAB-40B0-9DBE-FEDAF37CEBD2}" destId="{F853534C-770B-4A24-8453-62551D3E5CEE}" srcOrd="1" destOrd="0" presId="urn:microsoft.com/office/officeart/2005/8/layout/hierarchy3"/>
    <dgm:cxn modelId="{1FB56743-53EB-458D-B9D8-9209B65232A2}" type="presParOf" srcId="{98BCD5D0-6E21-46A2-A58F-D08415C9B337}" destId="{0D82A31F-D1B4-4522-9C76-C3D3082BAB37}" srcOrd="1" destOrd="0" presId="urn:microsoft.com/office/officeart/2005/8/layout/hierarchy3"/>
    <dgm:cxn modelId="{DDB331EE-FE60-4F35-BA4F-3D196535BDD0}" type="presParOf" srcId="{0D82A31F-D1B4-4522-9C76-C3D3082BAB37}" destId="{FB058C9A-09AE-4814-A0D7-5930C85DD9E9}" srcOrd="0" destOrd="0" presId="urn:microsoft.com/office/officeart/2005/8/layout/hierarchy3"/>
    <dgm:cxn modelId="{A11F8F98-F3F7-4B2B-B86C-EE1B20EFC845}" type="presParOf" srcId="{0D82A31F-D1B4-4522-9C76-C3D3082BAB37}" destId="{AF617E02-F590-4B80-81BB-727865297E97}" srcOrd="1" destOrd="0" presId="urn:microsoft.com/office/officeart/2005/8/layout/hierarchy3"/>
    <dgm:cxn modelId="{57CCA68B-4EB4-4965-A5C2-B1E7B85BBD17}" type="presParOf" srcId="{0D82A31F-D1B4-4522-9C76-C3D3082BAB37}" destId="{40308C43-48F5-4DF7-956D-EA82E53A7B12}" srcOrd="2" destOrd="0" presId="urn:microsoft.com/office/officeart/2005/8/layout/hierarchy3"/>
    <dgm:cxn modelId="{EEEE4EF8-D78B-4497-BC2F-A62B31159E5E}" type="presParOf" srcId="{0D82A31F-D1B4-4522-9C76-C3D3082BAB37}" destId="{71719CFA-6E9F-4271-B1B3-895865C3719D}" srcOrd="3" destOrd="0" presId="urn:microsoft.com/office/officeart/2005/8/layout/hierarchy3"/>
    <dgm:cxn modelId="{3B3FE275-5172-4138-8A6A-9C1DF488D9E9}" type="presParOf" srcId="{0D82A31F-D1B4-4522-9C76-C3D3082BAB37}" destId="{E0F0885B-1B61-4B70-8682-03FBB3DDD428}" srcOrd="4" destOrd="0" presId="urn:microsoft.com/office/officeart/2005/8/layout/hierarchy3"/>
    <dgm:cxn modelId="{2293C656-E4B8-42EC-ADAB-92645D2CD965}" type="presParOf" srcId="{0D82A31F-D1B4-4522-9C76-C3D3082BAB37}" destId="{9E024912-EC0C-4EA0-B0A6-3D96274CC6F1}" srcOrd="5" destOrd="0" presId="urn:microsoft.com/office/officeart/2005/8/layout/hierarchy3"/>
    <dgm:cxn modelId="{1C015257-FFDA-4D99-A455-DA2E7E6ECE9B}" type="presParOf" srcId="{0D82A31F-D1B4-4522-9C76-C3D3082BAB37}" destId="{0299E2F9-F3AE-46BB-AA63-E3F72E434A2C}" srcOrd="6" destOrd="0" presId="urn:microsoft.com/office/officeart/2005/8/layout/hierarchy3"/>
    <dgm:cxn modelId="{E372FDAA-CEF4-41DF-B574-A32D3D7BE769}" type="presParOf" srcId="{0D82A31F-D1B4-4522-9C76-C3D3082BAB37}" destId="{5D5FC788-6453-4936-85DC-26B36F28460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8A9267-EBF2-485B-B797-1EE4E9878907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6A3E14E-FFFB-40AF-A4F0-65759775C515}">
      <dgm:prSet custT="1"/>
      <dgm:spPr>
        <a:solidFill>
          <a:srgbClr val="48A9C3"/>
        </a:solidFill>
      </dgm:spPr>
      <dgm:t>
        <a:bodyPr/>
        <a:lstStyle/>
        <a:p>
          <a:r>
            <a:rPr 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:</a:t>
          </a:r>
          <a:endParaRPr lang="zh-CN" sz="28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582823B4-79D0-4E32-AD84-980213DA8258}" type="parTrans" cxnId="{C783BDE6-B360-404B-B028-B8D40ACD984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435D193-5AD7-4DE7-8ECE-A56A0416E403}" type="sibTrans" cxnId="{C783BDE6-B360-404B-B028-B8D40ACD9849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C539D05-5F6B-437A-BC23-3F2E446A3114}">
      <dgm:prSet custT="1"/>
      <dgm:spPr/>
      <dgm:t>
        <a:bodyPr/>
        <a:lstStyle/>
        <a:p>
          <a:r>
            <a:rPr lang="zh-CN" altLang="en-US" sz="24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分别编程实现快速排序和堆排序，并记录关键字交换的次数，对比结果</a:t>
          </a:r>
          <a:endParaRPr lang="zh-CN" sz="24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B05DB90B-6DBD-4BAA-B25F-8F2F8816418F}" type="parTrans" cxnId="{8D5C0A96-2079-4C3E-A717-330B65510DC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7A6289FA-E004-47CE-9843-B5F4F763767D}" type="sibTrans" cxnId="{8D5C0A96-2079-4C3E-A717-330B65510DC6}">
      <dgm:prSet/>
      <dgm:spPr/>
      <dgm:t>
        <a:bodyPr/>
        <a:lstStyle/>
        <a:p>
          <a:endParaRPr lang="zh-CN" altLang="en-US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34D4911-C6B5-48E6-B814-79486751D9E4}" type="pres">
      <dgm:prSet presAssocID="{708A9267-EBF2-485B-B797-1EE4E9878907}" presName="Name0" presStyleCnt="0">
        <dgm:presLayoutVars>
          <dgm:dir/>
          <dgm:animLvl val="lvl"/>
          <dgm:resizeHandles val="exact"/>
        </dgm:presLayoutVars>
      </dgm:prSet>
      <dgm:spPr/>
    </dgm:pt>
    <dgm:pt modelId="{D35319A2-323D-4F0C-8377-8EB7FFD84D13}" type="pres">
      <dgm:prSet presAssocID="{D6A3E14E-FFFB-40AF-A4F0-65759775C515}" presName="linNode" presStyleCnt="0"/>
      <dgm:spPr/>
    </dgm:pt>
    <dgm:pt modelId="{2A0B9986-9C0E-4B55-8382-8F4855A3394E}" type="pres">
      <dgm:prSet presAssocID="{D6A3E14E-FFFB-40AF-A4F0-65759775C51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54BAB25-593F-48AE-BDB7-C9841AB616B2}" type="pres">
      <dgm:prSet presAssocID="{D6A3E14E-FFFB-40AF-A4F0-65759775C51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03EF92A-2198-49C9-87E2-B76AFB72EDAD}" type="presOf" srcId="{708A9267-EBF2-485B-B797-1EE4E9878907}" destId="{134D4911-C6B5-48E6-B814-79486751D9E4}" srcOrd="0" destOrd="0" presId="urn:microsoft.com/office/officeart/2005/8/layout/vList5"/>
    <dgm:cxn modelId="{4705E22C-B5D9-4D52-BD3F-34AD32484AF9}" type="presOf" srcId="{D6A3E14E-FFFB-40AF-A4F0-65759775C515}" destId="{2A0B9986-9C0E-4B55-8382-8F4855A3394E}" srcOrd="0" destOrd="0" presId="urn:microsoft.com/office/officeart/2005/8/layout/vList5"/>
    <dgm:cxn modelId="{7283715C-8E44-405C-8E5C-3710B67193E7}" type="presOf" srcId="{CC539D05-5F6B-437A-BC23-3F2E446A3114}" destId="{154BAB25-593F-48AE-BDB7-C9841AB616B2}" srcOrd="0" destOrd="0" presId="urn:microsoft.com/office/officeart/2005/8/layout/vList5"/>
    <dgm:cxn modelId="{8D5C0A96-2079-4C3E-A717-330B65510DC6}" srcId="{D6A3E14E-FFFB-40AF-A4F0-65759775C515}" destId="{CC539D05-5F6B-437A-BC23-3F2E446A3114}" srcOrd="0" destOrd="0" parTransId="{B05DB90B-6DBD-4BAA-B25F-8F2F8816418F}" sibTransId="{7A6289FA-E004-47CE-9843-B5F4F763767D}"/>
    <dgm:cxn modelId="{C783BDE6-B360-404B-B028-B8D40ACD9849}" srcId="{708A9267-EBF2-485B-B797-1EE4E9878907}" destId="{D6A3E14E-FFFB-40AF-A4F0-65759775C515}" srcOrd="0" destOrd="0" parTransId="{582823B4-79D0-4E32-AD84-980213DA8258}" sibTransId="{B435D193-5AD7-4DE7-8ECE-A56A0416E403}"/>
    <dgm:cxn modelId="{2D73C4A4-A458-46AA-BB33-F172A015FD86}" type="presParOf" srcId="{134D4911-C6B5-48E6-B814-79486751D9E4}" destId="{D35319A2-323D-4F0C-8377-8EB7FFD84D13}" srcOrd="0" destOrd="0" presId="urn:microsoft.com/office/officeart/2005/8/layout/vList5"/>
    <dgm:cxn modelId="{FD123FB6-7D40-49F7-A088-12449AE4D36A}" type="presParOf" srcId="{D35319A2-323D-4F0C-8377-8EB7FFD84D13}" destId="{2A0B9986-9C0E-4B55-8382-8F4855A3394E}" srcOrd="0" destOrd="0" presId="urn:microsoft.com/office/officeart/2005/8/layout/vList5"/>
    <dgm:cxn modelId="{B8DB66E8-A9B6-4462-9FFF-7745516E56C3}" type="presParOf" srcId="{D35319A2-323D-4F0C-8377-8EB7FFD84D13}" destId="{154BAB25-593F-48AE-BDB7-C9841AB616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83BE0-820E-4AAC-AF1A-F852473FF850}">
      <dsp:nvSpPr>
        <dsp:cNvPr id="0" name=""/>
        <dsp:cNvSpPr/>
      </dsp:nvSpPr>
      <dsp:spPr>
        <a:xfrm>
          <a:off x="1689456" y="3163978"/>
          <a:ext cx="1799605" cy="2811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802" y="0"/>
              </a:lnTo>
              <a:lnTo>
                <a:pt x="899802" y="2811479"/>
              </a:lnTo>
              <a:lnTo>
                <a:pt x="1799605" y="28114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05806" y="4486265"/>
        <a:ext cx="166905" cy="166905"/>
      </dsp:txXfrm>
    </dsp:sp>
    <dsp:sp modelId="{2C8336C3-0835-44D0-A9FE-61DFDB565311}">
      <dsp:nvSpPr>
        <dsp:cNvPr id="0" name=""/>
        <dsp:cNvSpPr/>
      </dsp:nvSpPr>
      <dsp:spPr>
        <a:xfrm>
          <a:off x="1689456" y="3163978"/>
          <a:ext cx="1799605" cy="2078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802" y="0"/>
              </a:lnTo>
              <a:lnTo>
                <a:pt x="899802" y="2078234"/>
              </a:lnTo>
              <a:lnTo>
                <a:pt x="1799605" y="207823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20531" y="4134367"/>
        <a:ext cx="137455" cy="137455"/>
      </dsp:txXfrm>
    </dsp:sp>
    <dsp:sp modelId="{33180229-6F17-47CF-BE05-8215A5BF1AF6}">
      <dsp:nvSpPr>
        <dsp:cNvPr id="0" name=""/>
        <dsp:cNvSpPr/>
      </dsp:nvSpPr>
      <dsp:spPr>
        <a:xfrm>
          <a:off x="1689456" y="3163978"/>
          <a:ext cx="1799605" cy="134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802" y="0"/>
              </a:lnTo>
              <a:lnTo>
                <a:pt x="899802" y="1343079"/>
              </a:lnTo>
              <a:lnTo>
                <a:pt x="1799605" y="134307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33121" y="3779380"/>
        <a:ext cx="112276" cy="112276"/>
      </dsp:txXfrm>
    </dsp:sp>
    <dsp:sp modelId="{1900B421-42A6-4EB2-A87B-499DAAACB927}">
      <dsp:nvSpPr>
        <dsp:cNvPr id="0" name=""/>
        <dsp:cNvSpPr/>
      </dsp:nvSpPr>
      <dsp:spPr>
        <a:xfrm>
          <a:off x="5870600" y="3771903"/>
          <a:ext cx="1207215" cy="27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3607" y="0"/>
              </a:lnTo>
              <a:lnTo>
                <a:pt x="603607" y="271774"/>
              </a:lnTo>
              <a:lnTo>
                <a:pt x="1207215" y="2717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3272" y="3876855"/>
        <a:ext cx="61871" cy="61871"/>
      </dsp:txXfrm>
    </dsp:sp>
    <dsp:sp modelId="{BEE5C721-ED50-4D32-A186-CEDD30E57378}">
      <dsp:nvSpPr>
        <dsp:cNvPr id="0" name=""/>
        <dsp:cNvSpPr/>
      </dsp:nvSpPr>
      <dsp:spPr>
        <a:xfrm>
          <a:off x="5870600" y="3572469"/>
          <a:ext cx="1207215" cy="199434"/>
        </a:xfrm>
        <a:custGeom>
          <a:avLst/>
          <a:gdLst/>
          <a:ahLst/>
          <a:cxnLst/>
          <a:rect l="0" t="0" r="0" b="0"/>
          <a:pathLst>
            <a:path>
              <a:moveTo>
                <a:pt x="0" y="199434"/>
              </a:moveTo>
              <a:lnTo>
                <a:pt x="603607" y="199434"/>
              </a:lnTo>
              <a:lnTo>
                <a:pt x="603607" y="0"/>
              </a:lnTo>
              <a:lnTo>
                <a:pt x="120721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3618" y="3641597"/>
        <a:ext cx="61178" cy="61178"/>
      </dsp:txXfrm>
    </dsp:sp>
    <dsp:sp modelId="{F99E8C56-88EE-463F-992F-95EEB0FFFDEB}">
      <dsp:nvSpPr>
        <dsp:cNvPr id="0" name=""/>
        <dsp:cNvSpPr/>
      </dsp:nvSpPr>
      <dsp:spPr>
        <a:xfrm>
          <a:off x="1689456" y="3163978"/>
          <a:ext cx="1799605" cy="607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802" y="0"/>
              </a:lnTo>
              <a:lnTo>
                <a:pt x="899802" y="607925"/>
              </a:lnTo>
              <a:lnTo>
                <a:pt x="1799605" y="60792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41771" y="3420453"/>
        <a:ext cx="94975" cy="94975"/>
      </dsp:txXfrm>
    </dsp:sp>
    <dsp:sp modelId="{4DF9ACEC-B5F8-4DA8-9C98-7EBC233443CF}">
      <dsp:nvSpPr>
        <dsp:cNvPr id="0" name=""/>
        <dsp:cNvSpPr/>
      </dsp:nvSpPr>
      <dsp:spPr>
        <a:xfrm>
          <a:off x="5870600" y="2829485"/>
          <a:ext cx="1207215" cy="271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3607" y="0"/>
              </a:lnTo>
              <a:lnTo>
                <a:pt x="603607" y="271774"/>
              </a:lnTo>
              <a:lnTo>
                <a:pt x="1207215" y="27177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3272" y="2934437"/>
        <a:ext cx="61871" cy="61871"/>
      </dsp:txXfrm>
    </dsp:sp>
    <dsp:sp modelId="{C8088688-6970-4F38-9938-0E0E522A9DEB}">
      <dsp:nvSpPr>
        <dsp:cNvPr id="0" name=""/>
        <dsp:cNvSpPr/>
      </dsp:nvSpPr>
      <dsp:spPr>
        <a:xfrm>
          <a:off x="5870600" y="2630051"/>
          <a:ext cx="1207215" cy="199434"/>
        </a:xfrm>
        <a:custGeom>
          <a:avLst/>
          <a:gdLst/>
          <a:ahLst/>
          <a:cxnLst/>
          <a:rect l="0" t="0" r="0" b="0"/>
          <a:pathLst>
            <a:path>
              <a:moveTo>
                <a:pt x="0" y="199434"/>
              </a:moveTo>
              <a:lnTo>
                <a:pt x="603607" y="199434"/>
              </a:lnTo>
              <a:lnTo>
                <a:pt x="603607" y="0"/>
              </a:lnTo>
              <a:lnTo>
                <a:pt x="120721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3618" y="2699178"/>
        <a:ext cx="61178" cy="61178"/>
      </dsp:txXfrm>
    </dsp:sp>
    <dsp:sp modelId="{7F30A88A-BF3D-4020-A06B-28EE25F933FD}">
      <dsp:nvSpPr>
        <dsp:cNvPr id="0" name=""/>
        <dsp:cNvSpPr/>
      </dsp:nvSpPr>
      <dsp:spPr>
        <a:xfrm>
          <a:off x="1689456" y="2829485"/>
          <a:ext cx="1799605" cy="334493"/>
        </a:xfrm>
        <a:custGeom>
          <a:avLst/>
          <a:gdLst/>
          <a:ahLst/>
          <a:cxnLst/>
          <a:rect l="0" t="0" r="0" b="0"/>
          <a:pathLst>
            <a:path>
              <a:moveTo>
                <a:pt x="0" y="334493"/>
              </a:moveTo>
              <a:lnTo>
                <a:pt x="899802" y="334493"/>
              </a:lnTo>
              <a:lnTo>
                <a:pt x="899802" y="0"/>
              </a:lnTo>
              <a:lnTo>
                <a:pt x="179960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43498" y="2950971"/>
        <a:ext cx="91521" cy="91521"/>
      </dsp:txXfrm>
    </dsp:sp>
    <dsp:sp modelId="{304FF4DF-1295-4374-98CE-B9E3165A0AD5}">
      <dsp:nvSpPr>
        <dsp:cNvPr id="0" name=""/>
        <dsp:cNvSpPr/>
      </dsp:nvSpPr>
      <dsp:spPr>
        <a:xfrm>
          <a:off x="5870600" y="1180253"/>
          <a:ext cx="1207215" cy="978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3607" y="0"/>
              </a:lnTo>
              <a:lnTo>
                <a:pt x="603607" y="978588"/>
              </a:lnTo>
              <a:lnTo>
                <a:pt x="1207215" y="9785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35357" y="1630697"/>
        <a:ext cx="77701" cy="77701"/>
      </dsp:txXfrm>
    </dsp:sp>
    <dsp:sp modelId="{170DBAC6-4F49-4157-9C30-9A5997DBFA07}">
      <dsp:nvSpPr>
        <dsp:cNvPr id="0" name=""/>
        <dsp:cNvSpPr/>
      </dsp:nvSpPr>
      <dsp:spPr>
        <a:xfrm>
          <a:off x="5870600" y="1180253"/>
          <a:ext cx="1207215" cy="5073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3607" y="0"/>
              </a:lnTo>
              <a:lnTo>
                <a:pt x="603607" y="507379"/>
              </a:lnTo>
              <a:lnTo>
                <a:pt x="1207215" y="50737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1470" y="1401205"/>
        <a:ext cx="65475" cy="65475"/>
      </dsp:txXfrm>
    </dsp:sp>
    <dsp:sp modelId="{4A370C9C-5C50-4F90-AF65-734B48C28329}">
      <dsp:nvSpPr>
        <dsp:cNvPr id="0" name=""/>
        <dsp:cNvSpPr/>
      </dsp:nvSpPr>
      <dsp:spPr>
        <a:xfrm>
          <a:off x="5870600" y="1134533"/>
          <a:ext cx="1207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607" y="45720"/>
              </a:lnTo>
              <a:lnTo>
                <a:pt x="603607" y="81889"/>
              </a:lnTo>
              <a:lnTo>
                <a:pt x="1207215" y="8188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4014" y="1150060"/>
        <a:ext cx="60387" cy="60387"/>
      </dsp:txXfrm>
    </dsp:sp>
    <dsp:sp modelId="{F6ECE475-83F4-4B31-A2A9-769F7F37E9CF}">
      <dsp:nvSpPr>
        <dsp:cNvPr id="0" name=""/>
        <dsp:cNvSpPr/>
      </dsp:nvSpPr>
      <dsp:spPr>
        <a:xfrm>
          <a:off x="5870600" y="745214"/>
          <a:ext cx="1207215" cy="435039"/>
        </a:xfrm>
        <a:custGeom>
          <a:avLst/>
          <a:gdLst/>
          <a:ahLst/>
          <a:cxnLst/>
          <a:rect l="0" t="0" r="0" b="0"/>
          <a:pathLst>
            <a:path>
              <a:moveTo>
                <a:pt x="0" y="435039"/>
              </a:moveTo>
              <a:lnTo>
                <a:pt x="603607" y="435039"/>
              </a:lnTo>
              <a:lnTo>
                <a:pt x="603607" y="0"/>
              </a:lnTo>
              <a:lnTo>
                <a:pt x="120721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42128" y="930654"/>
        <a:ext cx="64160" cy="64160"/>
      </dsp:txXfrm>
    </dsp:sp>
    <dsp:sp modelId="{123777C1-B94F-4588-8DC0-68547AE69075}">
      <dsp:nvSpPr>
        <dsp:cNvPr id="0" name=""/>
        <dsp:cNvSpPr/>
      </dsp:nvSpPr>
      <dsp:spPr>
        <a:xfrm>
          <a:off x="5870600" y="312346"/>
          <a:ext cx="1207215" cy="867907"/>
        </a:xfrm>
        <a:custGeom>
          <a:avLst/>
          <a:gdLst/>
          <a:ahLst/>
          <a:cxnLst/>
          <a:rect l="0" t="0" r="0" b="0"/>
          <a:pathLst>
            <a:path>
              <a:moveTo>
                <a:pt x="0" y="867907"/>
              </a:moveTo>
              <a:lnTo>
                <a:pt x="603607" y="867907"/>
              </a:lnTo>
              <a:lnTo>
                <a:pt x="603607" y="0"/>
              </a:lnTo>
              <a:lnTo>
                <a:pt x="1207215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437037" y="709129"/>
        <a:ext cx="74340" cy="74340"/>
      </dsp:txXfrm>
    </dsp:sp>
    <dsp:sp modelId="{7DA95342-DC53-4E70-9423-0D697101A695}">
      <dsp:nvSpPr>
        <dsp:cNvPr id="0" name=""/>
        <dsp:cNvSpPr/>
      </dsp:nvSpPr>
      <dsp:spPr>
        <a:xfrm>
          <a:off x="1689456" y="1180253"/>
          <a:ext cx="1799605" cy="1983724"/>
        </a:xfrm>
        <a:custGeom>
          <a:avLst/>
          <a:gdLst/>
          <a:ahLst/>
          <a:cxnLst/>
          <a:rect l="0" t="0" r="0" b="0"/>
          <a:pathLst>
            <a:path>
              <a:moveTo>
                <a:pt x="0" y="1983724"/>
              </a:moveTo>
              <a:lnTo>
                <a:pt x="899802" y="1983724"/>
              </a:lnTo>
              <a:lnTo>
                <a:pt x="899802" y="0"/>
              </a:lnTo>
              <a:lnTo>
                <a:pt x="179960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22300" y="2105156"/>
        <a:ext cx="133919" cy="133919"/>
      </dsp:txXfrm>
    </dsp:sp>
    <dsp:sp modelId="{03D619E9-C08A-4C7F-BF22-DF6E0ADB5883}">
      <dsp:nvSpPr>
        <dsp:cNvPr id="0" name=""/>
        <dsp:cNvSpPr/>
      </dsp:nvSpPr>
      <dsp:spPr>
        <a:xfrm>
          <a:off x="1689456" y="445099"/>
          <a:ext cx="1799605" cy="2718879"/>
        </a:xfrm>
        <a:custGeom>
          <a:avLst/>
          <a:gdLst/>
          <a:ahLst/>
          <a:cxnLst/>
          <a:rect l="0" t="0" r="0" b="0"/>
          <a:pathLst>
            <a:path>
              <a:moveTo>
                <a:pt x="0" y="2718879"/>
              </a:moveTo>
              <a:lnTo>
                <a:pt x="899802" y="2718879"/>
              </a:lnTo>
              <a:lnTo>
                <a:pt x="899802" y="0"/>
              </a:lnTo>
              <a:lnTo>
                <a:pt x="179960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u="none" kern="1200">
            <a:solidFill>
              <a:schemeClr val="bg1"/>
            </a:solidFill>
            <a:latin typeface="+mn-lt"/>
            <a:ea typeface="+mj-ea"/>
          </a:endParaRPr>
        </a:p>
      </dsp:txBody>
      <dsp:txXfrm>
        <a:off x="2507747" y="1723026"/>
        <a:ext cx="163025" cy="163025"/>
      </dsp:txXfrm>
    </dsp:sp>
    <dsp:sp modelId="{379E617E-EB9A-4288-B085-5D7B76CC2F61}">
      <dsp:nvSpPr>
        <dsp:cNvPr id="0" name=""/>
        <dsp:cNvSpPr/>
      </dsp:nvSpPr>
      <dsp:spPr>
        <a:xfrm>
          <a:off x="320266" y="2800939"/>
          <a:ext cx="2012302" cy="726078"/>
        </a:xfrm>
        <a:prstGeom prst="round2Same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u="none" kern="1200" dirty="0">
              <a:latin typeface="+mn-lt"/>
              <a:ea typeface="+mj-ea"/>
            </a:rPr>
            <a:t>内部排序</a:t>
          </a:r>
        </a:p>
      </dsp:txBody>
      <dsp:txXfrm>
        <a:off x="355710" y="2836383"/>
        <a:ext cx="1941414" cy="690634"/>
      </dsp:txXfrm>
    </dsp:sp>
    <dsp:sp modelId="{F4D6D29A-4AA0-4BE3-85A9-0895B93DF07E}">
      <dsp:nvSpPr>
        <dsp:cNvPr id="0" name=""/>
        <dsp:cNvSpPr/>
      </dsp:nvSpPr>
      <dsp:spPr>
        <a:xfrm>
          <a:off x="3489062" y="82060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 dirty="0">
              <a:latin typeface="+mn-lt"/>
              <a:ea typeface="+mj-ea"/>
            </a:rPr>
            <a:t>10.1 </a:t>
          </a:r>
          <a:r>
            <a:rPr lang="zh-CN" altLang="en-US" sz="2400" u="none" kern="1200" dirty="0">
              <a:latin typeface="+mn-lt"/>
              <a:ea typeface="+mj-ea"/>
            </a:rPr>
            <a:t>概述</a:t>
          </a:r>
        </a:p>
      </dsp:txBody>
      <dsp:txXfrm>
        <a:off x="3524506" y="117504"/>
        <a:ext cx="2310649" cy="690634"/>
      </dsp:txXfrm>
    </dsp:sp>
    <dsp:sp modelId="{B9EB638A-310C-4482-A167-324C81CC8517}">
      <dsp:nvSpPr>
        <dsp:cNvPr id="0" name=""/>
        <dsp:cNvSpPr/>
      </dsp:nvSpPr>
      <dsp:spPr>
        <a:xfrm>
          <a:off x="3489062" y="817214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 dirty="0">
              <a:latin typeface="+mn-lt"/>
              <a:ea typeface="+mj-ea"/>
            </a:rPr>
            <a:t>10.2 </a:t>
          </a:r>
          <a:r>
            <a:rPr lang="zh-CN" altLang="en-US" sz="2400" u="none" kern="1200" dirty="0">
              <a:latin typeface="+mn-lt"/>
              <a:ea typeface="+mj-ea"/>
            </a:rPr>
            <a:t>插入排序</a:t>
          </a:r>
        </a:p>
      </dsp:txBody>
      <dsp:txXfrm>
        <a:off x="3524506" y="852658"/>
        <a:ext cx="2310649" cy="690634"/>
      </dsp:txXfrm>
    </dsp:sp>
    <dsp:sp modelId="{3DC92650-3583-41CF-BAFA-099CD7D23B62}">
      <dsp:nvSpPr>
        <dsp:cNvPr id="0" name=""/>
        <dsp:cNvSpPr/>
      </dsp:nvSpPr>
      <dsp:spPr>
        <a:xfrm>
          <a:off x="7077816" y="81280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直接插入排序</a:t>
          </a:r>
        </a:p>
      </dsp:txBody>
      <dsp:txXfrm>
        <a:off x="7100375" y="103839"/>
        <a:ext cx="2336419" cy="439574"/>
      </dsp:txXfrm>
    </dsp:sp>
    <dsp:sp modelId="{1C058577-4A9B-4128-B53B-23671760DC37}">
      <dsp:nvSpPr>
        <dsp:cNvPr id="0" name=""/>
        <dsp:cNvSpPr/>
      </dsp:nvSpPr>
      <dsp:spPr>
        <a:xfrm>
          <a:off x="7077816" y="514148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折半插入排序</a:t>
          </a:r>
        </a:p>
      </dsp:txBody>
      <dsp:txXfrm>
        <a:off x="7100375" y="536707"/>
        <a:ext cx="2336419" cy="439574"/>
      </dsp:txXfrm>
    </dsp:sp>
    <dsp:sp modelId="{06C9B062-4B2B-4D6B-ABCC-534CB34D5E0D}">
      <dsp:nvSpPr>
        <dsp:cNvPr id="0" name=""/>
        <dsp:cNvSpPr/>
      </dsp:nvSpPr>
      <dsp:spPr>
        <a:xfrm>
          <a:off x="7077816" y="985357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二路插入排序</a:t>
          </a:r>
        </a:p>
      </dsp:txBody>
      <dsp:txXfrm>
        <a:off x="7100375" y="1007916"/>
        <a:ext cx="2336419" cy="439574"/>
      </dsp:txXfrm>
    </dsp:sp>
    <dsp:sp modelId="{6C748914-FB12-44C6-8CF7-F80529C0CD69}">
      <dsp:nvSpPr>
        <dsp:cNvPr id="0" name=""/>
        <dsp:cNvSpPr/>
      </dsp:nvSpPr>
      <dsp:spPr>
        <a:xfrm>
          <a:off x="7077816" y="1456566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表插入排序</a:t>
          </a:r>
        </a:p>
      </dsp:txBody>
      <dsp:txXfrm>
        <a:off x="7100375" y="1479125"/>
        <a:ext cx="2336419" cy="439574"/>
      </dsp:txXfrm>
    </dsp:sp>
    <dsp:sp modelId="{963F2867-984A-4730-8EA6-6EA0FF8A1C3C}">
      <dsp:nvSpPr>
        <dsp:cNvPr id="0" name=""/>
        <dsp:cNvSpPr/>
      </dsp:nvSpPr>
      <dsp:spPr>
        <a:xfrm>
          <a:off x="7077816" y="1927775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希尔排序</a:t>
          </a:r>
        </a:p>
      </dsp:txBody>
      <dsp:txXfrm>
        <a:off x="7100375" y="1950334"/>
        <a:ext cx="2336419" cy="439574"/>
      </dsp:txXfrm>
    </dsp:sp>
    <dsp:sp modelId="{AE41FBA6-F810-4D95-9FCB-F6B26538492A}">
      <dsp:nvSpPr>
        <dsp:cNvPr id="0" name=""/>
        <dsp:cNvSpPr/>
      </dsp:nvSpPr>
      <dsp:spPr>
        <a:xfrm>
          <a:off x="3489062" y="2466446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 dirty="0">
              <a:latin typeface="+mn-lt"/>
              <a:ea typeface="+mj-ea"/>
            </a:rPr>
            <a:t>10.3 </a:t>
          </a:r>
          <a:r>
            <a:rPr lang="zh-CN" altLang="en-US" sz="2400" u="none" kern="1200" dirty="0">
              <a:latin typeface="+mn-lt"/>
              <a:ea typeface="+mj-ea"/>
            </a:rPr>
            <a:t>交换排序</a:t>
          </a:r>
        </a:p>
      </dsp:txBody>
      <dsp:txXfrm>
        <a:off x="3524506" y="2501890"/>
        <a:ext cx="2310649" cy="690634"/>
      </dsp:txXfrm>
    </dsp:sp>
    <dsp:sp modelId="{67E825F1-1999-436A-B633-6B41641F61BF}">
      <dsp:nvSpPr>
        <dsp:cNvPr id="0" name=""/>
        <dsp:cNvSpPr/>
      </dsp:nvSpPr>
      <dsp:spPr>
        <a:xfrm>
          <a:off x="7077816" y="2398984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冒泡排序</a:t>
          </a:r>
        </a:p>
      </dsp:txBody>
      <dsp:txXfrm>
        <a:off x="7100375" y="2421543"/>
        <a:ext cx="2336419" cy="439574"/>
      </dsp:txXfrm>
    </dsp:sp>
    <dsp:sp modelId="{0FCA10B2-2FCB-4EB7-A40D-D7EF6F11D448}">
      <dsp:nvSpPr>
        <dsp:cNvPr id="0" name=""/>
        <dsp:cNvSpPr/>
      </dsp:nvSpPr>
      <dsp:spPr>
        <a:xfrm>
          <a:off x="7077816" y="2870193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none" kern="1200" dirty="0">
              <a:latin typeface="+mn-lt"/>
              <a:ea typeface="+mj-ea"/>
            </a:rPr>
            <a:t>快速排序</a:t>
          </a:r>
        </a:p>
      </dsp:txBody>
      <dsp:txXfrm>
        <a:off x="7100375" y="2892752"/>
        <a:ext cx="2336419" cy="439574"/>
      </dsp:txXfrm>
    </dsp:sp>
    <dsp:sp modelId="{53A1A798-147F-4AE9-A756-F44286716BCC}">
      <dsp:nvSpPr>
        <dsp:cNvPr id="0" name=""/>
        <dsp:cNvSpPr/>
      </dsp:nvSpPr>
      <dsp:spPr>
        <a:xfrm>
          <a:off x="3489062" y="3408864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zh-CN" sz="2400" u="none" kern="1200" dirty="0">
              <a:latin typeface="+mn-lt"/>
              <a:ea typeface="+mj-ea"/>
            </a:rPr>
            <a:t>10.4 </a:t>
          </a:r>
          <a:r>
            <a:rPr lang="zh-CN" altLang="en-US" sz="2400" u="none" kern="1200" dirty="0">
              <a:latin typeface="+mn-lt"/>
              <a:ea typeface="+mj-ea"/>
            </a:rPr>
            <a:t>选择排序</a:t>
          </a:r>
        </a:p>
      </dsp:txBody>
      <dsp:txXfrm>
        <a:off x="3524506" y="3444308"/>
        <a:ext cx="2310649" cy="690634"/>
      </dsp:txXfrm>
    </dsp:sp>
    <dsp:sp modelId="{37D38513-A2DA-457D-A5A0-077D025CBE3D}">
      <dsp:nvSpPr>
        <dsp:cNvPr id="0" name=""/>
        <dsp:cNvSpPr/>
      </dsp:nvSpPr>
      <dsp:spPr>
        <a:xfrm>
          <a:off x="7077816" y="3341402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2400" u="none" kern="1200" dirty="0">
              <a:latin typeface="+mn-lt"/>
              <a:ea typeface="+mj-ea"/>
            </a:rPr>
            <a:t>直接选择排序</a:t>
          </a:r>
        </a:p>
      </dsp:txBody>
      <dsp:txXfrm>
        <a:off x="7100375" y="3363961"/>
        <a:ext cx="2336419" cy="439574"/>
      </dsp:txXfrm>
    </dsp:sp>
    <dsp:sp modelId="{FA3A941F-527B-401D-9058-445C2F4E7ED9}">
      <dsp:nvSpPr>
        <dsp:cNvPr id="0" name=""/>
        <dsp:cNvSpPr/>
      </dsp:nvSpPr>
      <dsp:spPr>
        <a:xfrm>
          <a:off x="7077816" y="3812611"/>
          <a:ext cx="2381537" cy="462133"/>
        </a:xfrm>
        <a:prstGeom prst="round2Same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2400" u="none" kern="1200" dirty="0">
              <a:latin typeface="+mn-lt"/>
              <a:ea typeface="+mj-ea"/>
            </a:rPr>
            <a:t>堆排序</a:t>
          </a:r>
        </a:p>
      </dsp:txBody>
      <dsp:txXfrm>
        <a:off x="7100375" y="3835170"/>
        <a:ext cx="2336419" cy="439574"/>
      </dsp:txXfrm>
    </dsp:sp>
    <dsp:sp modelId="{9057F68A-33E0-49A4-8F96-82AC356E721C}">
      <dsp:nvSpPr>
        <dsp:cNvPr id="0" name=""/>
        <dsp:cNvSpPr/>
      </dsp:nvSpPr>
      <dsp:spPr>
        <a:xfrm>
          <a:off x="3489062" y="4144019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>
              <a:latin typeface="+mn-lt"/>
              <a:ea typeface="+mj-ea"/>
            </a:rPr>
            <a:t>10.5 </a:t>
          </a:r>
          <a:r>
            <a:rPr lang="zh-CN" altLang="en-US" sz="2400" u="none" kern="1200">
              <a:latin typeface="+mn-lt"/>
              <a:ea typeface="+mj-ea"/>
            </a:rPr>
            <a:t>归并排序</a:t>
          </a:r>
          <a:endParaRPr lang="zh-CN" altLang="en-US" sz="2400" u="none" kern="1200" dirty="0">
            <a:latin typeface="+mn-lt"/>
            <a:ea typeface="+mj-ea"/>
          </a:endParaRPr>
        </a:p>
      </dsp:txBody>
      <dsp:txXfrm>
        <a:off x="3524506" y="4179463"/>
        <a:ext cx="2310649" cy="690634"/>
      </dsp:txXfrm>
    </dsp:sp>
    <dsp:sp modelId="{D22806E6-F041-44EA-A51A-453AAA9BCCDA}">
      <dsp:nvSpPr>
        <dsp:cNvPr id="0" name=""/>
        <dsp:cNvSpPr/>
      </dsp:nvSpPr>
      <dsp:spPr>
        <a:xfrm>
          <a:off x="3489062" y="4879173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>
              <a:latin typeface="+mn-lt"/>
              <a:ea typeface="+mj-ea"/>
            </a:rPr>
            <a:t>10.6 </a:t>
          </a:r>
          <a:r>
            <a:rPr lang="zh-CN" altLang="en-US" sz="2400" u="none" kern="1200">
              <a:latin typeface="+mn-lt"/>
              <a:ea typeface="+mj-ea"/>
            </a:rPr>
            <a:t>基数排序</a:t>
          </a:r>
          <a:endParaRPr lang="zh-CN" altLang="en-US" sz="2400" u="none" kern="1200" dirty="0">
            <a:latin typeface="+mn-lt"/>
            <a:ea typeface="+mj-ea"/>
          </a:endParaRPr>
        </a:p>
      </dsp:txBody>
      <dsp:txXfrm>
        <a:off x="3524506" y="4914617"/>
        <a:ext cx="2310649" cy="690634"/>
      </dsp:txXfrm>
    </dsp:sp>
    <dsp:sp modelId="{B499F3A6-C06C-4705-BFFF-6CE77D903D91}">
      <dsp:nvSpPr>
        <dsp:cNvPr id="0" name=""/>
        <dsp:cNvSpPr/>
      </dsp:nvSpPr>
      <dsp:spPr>
        <a:xfrm>
          <a:off x="3489062" y="5612419"/>
          <a:ext cx="2381537" cy="72607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u="none" kern="1200" dirty="0">
              <a:latin typeface="+mn-lt"/>
              <a:ea typeface="+mj-ea"/>
            </a:rPr>
            <a:t>10.7 </a:t>
          </a:r>
          <a:r>
            <a:rPr lang="zh-CN" altLang="en-US" sz="2400" u="none" kern="1200" dirty="0">
              <a:latin typeface="+mn-lt"/>
              <a:ea typeface="+mj-ea"/>
            </a:rPr>
            <a:t>方法比较</a:t>
          </a:r>
        </a:p>
      </dsp:txBody>
      <dsp:txXfrm>
        <a:off x="3524506" y="5647863"/>
        <a:ext cx="2310649" cy="690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8D90A-B9F9-4A9E-BF68-2ADD4313D6B4}">
      <dsp:nvSpPr>
        <dsp:cNvPr id="0" name=""/>
        <dsp:cNvSpPr/>
      </dsp:nvSpPr>
      <dsp:spPr>
        <a:xfrm>
          <a:off x="332931" y="160"/>
          <a:ext cx="4953890" cy="7010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+mj-ea"/>
              <a:ea typeface="+mj-ea"/>
            </a:rPr>
            <a:t>基本操作</a:t>
          </a:r>
        </a:p>
      </dsp:txBody>
      <dsp:txXfrm>
        <a:off x="353465" y="20694"/>
        <a:ext cx="4912822" cy="660019"/>
      </dsp:txXfrm>
    </dsp:sp>
    <dsp:sp modelId="{866D7E95-E28C-43B4-A284-F5BAB2490A26}">
      <dsp:nvSpPr>
        <dsp:cNvPr id="0" name=""/>
        <dsp:cNvSpPr/>
      </dsp:nvSpPr>
      <dsp:spPr>
        <a:xfrm>
          <a:off x="828320" y="701247"/>
          <a:ext cx="495389" cy="72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238"/>
              </a:lnTo>
              <a:lnTo>
                <a:pt x="495389" y="7242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AFDAF-A6C7-49CC-A461-2C4645E6964B}">
      <dsp:nvSpPr>
        <dsp:cNvPr id="0" name=""/>
        <dsp:cNvSpPr/>
      </dsp:nvSpPr>
      <dsp:spPr>
        <a:xfrm>
          <a:off x="1323709" y="900826"/>
          <a:ext cx="3963112" cy="1049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比较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solidFill>
                <a:srgbClr val="FF0000"/>
              </a:solidFill>
              <a:latin typeface="+mj-ea"/>
              <a:ea typeface="+mj-ea"/>
            </a:rPr>
            <a:t>比较</a:t>
          </a:r>
          <a:r>
            <a:rPr lang="zh-CN" altLang="en-US" sz="2000" kern="1200" dirty="0">
              <a:latin typeface="+mj-ea"/>
              <a:ea typeface="+mj-ea"/>
            </a:rPr>
            <a:t>两个关键字大小</a:t>
          </a:r>
        </a:p>
      </dsp:txBody>
      <dsp:txXfrm>
        <a:off x="1354443" y="931560"/>
        <a:ext cx="3901644" cy="987851"/>
      </dsp:txXfrm>
    </dsp:sp>
    <dsp:sp modelId="{2AB28CC7-96F8-4AB7-8104-AD05B4808619}">
      <dsp:nvSpPr>
        <dsp:cNvPr id="0" name=""/>
        <dsp:cNvSpPr/>
      </dsp:nvSpPr>
      <dsp:spPr>
        <a:xfrm>
          <a:off x="828320" y="701247"/>
          <a:ext cx="495389" cy="2060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0009"/>
              </a:lnTo>
              <a:lnTo>
                <a:pt x="495389" y="20600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58736-8D8C-43F0-903F-F15941C00B7A}">
      <dsp:nvSpPr>
        <dsp:cNvPr id="0" name=""/>
        <dsp:cNvSpPr/>
      </dsp:nvSpPr>
      <dsp:spPr>
        <a:xfrm>
          <a:off x="1323709" y="2149724"/>
          <a:ext cx="3963112" cy="1223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02141"/>
              <a:satOff val="-527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移动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将记录从一个位置</a:t>
          </a:r>
          <a:r>
            <a:rPr lang="zh-CN" altLang="en-US" sz="2000" kern="1200" dirty="0">
              <a:solidFill>
                <a:srgbClr val="FF0000"/>
              </a:solidFill>
              <a:latin typeface="+mj-ea"/>
              <a:ea typeface="+mj-ea"/>
            </a:rPr>
            <a:t>移动</a:t>
          </a:r>
          <a:r>
            <a:rPr lang="zh-CN" altLang="en-US" sz="2000" kern="1200" dirty="0">
              <a:latin typeface="+mj-ea"/>
              <a:ea typeface="+mj-ea"/>
            </a:rPr>
            <a:t>到另一个位置</a:t>
          </a:r>
        </a:p>
      </dsp:txBody>
      <dsp:txXfrm>
        <a:off x="1359531" y="2185546"/>
        <a:ext cx="3891468" cy="1151421"/>
      </dsp:txXfrm>
    </dsp:sp>
    <dsp:sp modelId="{C47521F2-3FB8-43B1-ACD4-B8BC43616334}">
      <dsp:nvSpPr>
        <dsp:cNvPr id="0" name=""/>
        <dsp:cNvSpPr/>
      </dsp:nvSpPr>
      <dsp:spPr>
        <a:xfrm>
          <a:off x="5685978" y="160"/>
          <a:ext cx="4953890" cy="701087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0000" endA="300" endPos="55000" dir="5400000" sy="-100000" algn="bl" rotWithShape="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>
              <a:latin typeface="+mj-ea"/>
              <a:ea typeface="+mj-ea"/>
            </a:rPr>
            <a:t>评价标准</a:t>
          </a:r>
        </a:p>
      </dsp:txBody>
      <dsp:txXfrm>
        <a:off x="5706512" y="20694"/>
        <a:ext cx="4912822" cy="660019"/>
      </dsp:txXfrm>
    </dsp:sp>
    <dsp:sp modelId="{FB058C9A-09AE-4814-A0D7-5930C85DD9E9}">
      <dsp:nvSpPr>
        <dsp:cNvPr id="0" name=""/>
        <dsp:cNvSpPr/>
      </dsp:nvSpPr>
      <dsp:spPr>
        <a:xfrm>
          <a:off x="6181367" y="701247"/>
          <a:ext cx="495389" cy="550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122"/>
              </a:lnTo>
              <a:lnTo>
                <a:pt x="495389" y="55012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17E02-F590-4B80-81BB-727865297E97}">
      <dsp:nvSpPr>
        <dsp:cNvPr id="0" name=""/>
        <dsp:cNvSpPr/>
      </dsp:nvSpPr>
      <dsp:spPr>
        <a:xfrm>
          <a:off x="6676756" y="900826"/>
          <a:ext cx="3963112" cy="7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404281"/>
              <a:satOff val="-10552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比较次数</a:t>
          </a:r>
        </a:p>
      </dsp:txBody>
      <dsp:txXfrm>
        <a:off x="6697290" y="921360"/>
        <a:ext cx="3922044" cy="660019"/>
      </dsp:txXfrm>
    </dsp:sp>
    <dsp:sp modelId="{40308C43-48F5-4DF7-956D-EA82E53A7B12}">
      <dsp:nvSpPr>
        <dsp:cNvPr id="0" name=""/>
        <dsp:cNvSpPr/>
      </dsp:nvSpPr>
      <dsp:spPr>
        <a:xfrm>
          <a:off x="6181367" y="701247"/>
          <a:ext cx="495389" cy="1450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0788"/>
              </a:lnTo>
              <a:lnTo>
                <a:pt x="495389" y="145078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19CFA-6E9F-4271-B1B3-895865C3719D}">
      <dsp:nvSpPr>
        <dsp:cNvPr id="0" name=""/>
        <dsp:cNvSpPr/>
      </dsp:nvSpPr>
      <dsp:spPr>
        <a:xfrm>
          <a:off x="6676756" y="1801492"/>
          <a:ext cx="3963112" cy="7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3606422"/>
              <a:satOff val="-15828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移动次数</a:t>
          </a:r>
        </a:p>
      </dsp:txBody>
      <dsp:txXfrm>
        <a:off x="6697290" y="1822026"/>
        <a:ext cx="3922044" cy="660019"/>
      </dsp:txXfrm>
    </dsp:sp>
    <dsp:sp modelId="{E0F0885B-1B61-4B70-8682-03FBB3DDD428}">
      <dsp:nvSpPr>
        <dsp:cNvPr id="0" name=""/>
        <dsp:cNvSpPr/>
      </dsp:nvSpPr>
      <dsp:spPr>
        <a:xfrm>
          <a:off x="6181367" y="701247"/>
          <a:ext cx="495389" cy="246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399"/>
              </a:lnTo>
              <a:lnTo>
                <a:pt x="495389" y="24623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24912-EC0C-4EA0-B0A6-3D96274CC6F1}">
      <dsp:nvSpPr>
        <dsp:cNvPr id="0" name=""/>
        <dsp:cNvSpPr/>
      </dsp:nvSpPr>
      <dsp:spPr>
        <a:xfrm>
          <a:off x="6676756" y="2702158"/>
          <a:ext cx="3963112" cy="9229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808562"/>
              <a:satOff val="-21104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空间复杂度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+mj-ea"/>
              <a:ea typeface="+mj-ea"/>
            </a:rPr>
            <a:t>原地排序：空间复杂度</a:t>
          </a:r>
          <a:r>
            <a:rPr lang="en-US" altLang="zh-CN" sz="2400" kern="1200" dirty="0">
              <a:latin typeface="+mj-ea"/>
              <a:ea typeface="+mj-ea"/>
            </a:rPr>
            <a:t>O(1)</a:t>
          </a:r>
          <a:endParaRPr lang="zh-CN" altLang="en-US" sz="2400" kern="1200" dirty="0">
            <a:latin typeface="+mj-ea"/>
            <a:ea typeface="+mj-ea"/>
          </a:endParaRPr>
        </a:p>
      </dsp:txBody>
      <dsp:txXfrm>
        <a:off x="6703789" y="2729191"/>
        <a:ext cx="3909046" cy="868912"/>
      </dsp:txXfrm>
    </dsp:sp>
    <dsp:sp modelId="{0299E2F9-F3AE-46BB-AA63-E3F72E434A2C}">
      <dsp:nvSpPr>
        <dsp:cNvPr id="0" name=""/>
        <dsp:cNvSpPr/>
      </dsp:nvSpPr>
      <dsp:spPr>
        <a:xfrm>
          <a:off x="6181367" y="701247"/>
          <a:ext cx="495389" cy="3474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4011"/>
              </a:lnTo>
              <a:lnTo>
                <a:pt x="495389" y="3474011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FC788-6453-4936-85DC-26B36F28460C}">
      <dsp:nvSpPr>
        <dsp:cNvPr id="0" name=""/>
        <dsp:cNvSpPr/>
      </dsp:nvSpPr>
      <dsp:spPr>
        <a:xfrm>
          <a:off x="6676756" y="3824715"/>
          <a:ext cx="3963112" cy="701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j-ea"/>
              <a:ea typeface="+mj-ea"/>
            </a:rPr>
            <a:t>稳定性</a:t>
          </a:r>
        </a:p>
      </dsp:txBody>
      <dsp:txXfrm>
        <a:off x="6697290" y="3845249"/>
        <a:ext cx="3922044" cy="6600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BAB25-593F-48AE-BDB7-C9841AB616B2}">
      <dsp:nvSpPr>
        <dsp:cNvPr id="0" name=""/>
        <dsp:cNvSpPr/>
      </dsp:nvSpPr>
      <dsp:spPr>
        <a:xfrm rot="5400000">
          <a:off x="5420495" y="-1877304"/>
          <a:ext cx="1728268" cy="591494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分别编程实现快速排序和堆排序，并记录关键字交换的次数，对比结果</a:t>
          </a:r>
          <a:endParaRPr lang="zh-CN" sz="24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3327157" y="300401"/>
        <a:ext cx="5830578" cy="1559534"/>
      </dsp:txXfrm>
    </dsp:sp>
    <dsp:sp modelId="{2A0B9986-9C0E-4B55-8382-8F4855A3394E}">
      <dsp:nvSpPr>
        <dsp:cNvPr id="0" name=""/>
        <dsp:cNvSpPr/>
      </dsp:nvSpPr>
      <dsp:spPr>
        <a:xfrm>
          <a:off x="0" y="0"/>
          <a:ext cx="3327157" cy="2160336"/>
        </a:xfrm>
        <a:prstGeom prst="roundRect">
          <a:avLst/>
        </a:prstGeom>
        <a:solidFill>
          <a:srgbClr val="48A9C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任务</a:t>
          </a:r>
          <a:r>
            <a:rPr lang="en-US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:</a:t>
          </a:r>
          <a:endParaRPr lang="zh-CN" sz="28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05459" y="105459"/>
        <a:ext cx="3116239" cy="1949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D37E-1855-4E7D-AE8E-AA1606D5184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373F4-24FA-40D5-859B-5CEC0C71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0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48459EEA-DB83-433D-830A-232CFF6F8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3" r="11562"/>
          <a:stretch/>
        </p:blipFill>
        <p:spPr bwMode="auto">
          <a:xfrm>
            <a:off x="0" y="136521"/>
            <a:ext cx="6343217" cy="57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34744" y="1558591"/>
            <a:ext cx="6041570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62138" y="3829385"/>
            <a:ext cx="6350923" cy="1068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2D582580-C6AB-4A19-80D0-EBA697E796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34835"/>
            <a:ext cx="97495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版权申明：本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根据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《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数据结构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》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教材所附</a:t>
            </a:r>
            <a:r>
              <a:rPr lang="en-US" altLang="zh-CN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PPT</a:t>
            </a:r>
            <a:r>
              <a:rPr lang="zh-CN" altLang="en-US" sz="1500" dirty="0">
                <a:solidFill>
                  <a:srgbClr val="002060"/>
                </a:solidFill>
                <a:latin typeface="Verdana" pitchFamily="34" charset="0"/>
                <a:ea typeface="楷体_GB2312" pitchFamily="49" charset="-122"/>
              </a:rPr>
              <a:t>改编，仅供相关专业任课老师和学生使用。请勿擅自上传网络</a:t>
            </a:r>
            <a:endParaRPr lang="zh-CN" altLang="en-US" sz="1500" dirty="0">
              <a:solidFill>
                <a:srgbClr val="00206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39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B31068-697F-4AB1-8774-A02301D285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5" y="2147999"/>
            <a:ext cx="3985202" cy="865136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367390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683024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pPr marL="228589" marR="0" lvl="0" indent="-228589" fontAlgn="auto">
                <a:spcAft>
                  <a:spcPts val="0"/>
                </a:spcAft>
                <a:buClrTx/>
                <a:buSzTx/>
                <a:tabLst/>
              </a:pPr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8751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497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40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3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7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005711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9193021" cy="4351339"/>
          </a:xfrm>
        </p:spPr>
        <p:txBody>
          <a:bodyPr>
            <a:normAutofit/>
          </a:bodyPr>
          <a:lstStyle>
            <a:lvl1pPr marL="228594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733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63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5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62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2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55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733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1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28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10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8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39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3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9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64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43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39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85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1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44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6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67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542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86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3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41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40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28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8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97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57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4979-7B1E-4E54-BD1B-7D61FAC5A76D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CCAB8-9C63-4C71-8098-38781760E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103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8316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438835"/>
            <a:ext cx="11395248" cy="473812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550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916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50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798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50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808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1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9719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4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328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834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5125"/>
            <a:ext cx="1139524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825625"/>
            <a:ext cx="11395248" cy="4351339"/>
          </a:xfrm>
        </p:spPr>
        <p:txBody>
          <a:bodyPr>
            <a:normAutofit/>
          </a:bodyPr>
          <a:lstStyle>
            <a:lvl1pPr marL="228594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1pPr>
            <a:lvl2pPr marL="685783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2pPr>
            <a:lvl3pPr marL="1142971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3pPr>
            <a:lvl4pPr marL="1600160" indent="-228594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4pPr>
            <a:lvl5pPr marL="2057349" indent="-228594">
              <a:lnSpc>
                <a:spcPct val="100000"/>
              </a:lnSpc>
              <a:buClr>
                <a:schemeClr val="accent2"/>
              </a:buClr>
              <a:buSzPct val="50000"/>
              <a:buFont typeface="Times New Roman" panose="02020603050405020304" pitchFamily="18" charset="0"/>
              <a:buChar char="►"/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7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79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739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CF84C0-9012-4ACF-B135-2B317866D695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BDE28-0F7B-4027-9972-A52B69CACC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3226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190AA1-48E2-49D2-AF97-FAD056643DA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B702D-0363-42EE-8193-D7F9E7180B3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905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C78BAC-DBBF-42D3-B310-162DC1C15311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A7643-A4D7-449E-B38B-836D91EA36DF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279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508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48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291D2-6DC8-4380-BF07-4A911E71DDB0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AD9C6-06AB-4998-B158-2F796198E5F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822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06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91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97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6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729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9971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44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1184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4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1"/>
          </a:xfrm>
        </p:spPr>
        <p:txBody>
          <a:bodyPr/>
          <a:lstStyle>
            <a:lvl1pPr marL="30479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37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523962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33547" indent="-304792">
              <a:lnSpc>
                <a:spcPct val="100000"/>
              </a:lnSpc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743131" indent="-304792">
              <a:lnSpc>
                <a:spcPct val="100000"/>
              </a:lnSpc>
              <a:buClr>
                <a:schemeClr val="accent1"/>
              </a:buClr>
              <a:buSzPct val="50000"/>
              <a:buFont typeface="Times New Roman" panose="02020603050405020304" pitchFamily="18" charset="0"/>
              <a:buChar char="►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8412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125269"/>
            <a:ext cx="1872000" cy="61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48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3872" y="2130432"/>
            <a:ext cx="6333728" cy="1470025"/>
          </a:xfrm>
        </p:spPr>
        <p:txBody>
          <a:bodyPr>
            <a:noAutofit/>
          </a:bodyPr>
          <a:lstStyle>
            <a:lvl1pPr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9" r="20087"/>
          <a:stretch/>
        </p:blipFill>
        <p:spPr>
          <a:xfrm>
            <a:off x="-11874" y="-1924"/>
            <a:ext cx="5504807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15" y="4625524"/>
            <a:ext cx="1611087" cy="214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348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2" indent="-25716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85" indent="-214303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07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2133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090" indent="-171442">
              <a:buClr>
                <a:srgbClr val="7030A0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2973" indent="-171442">
              <a:buClr>
                <a:schemeClr val="accent6"/>
              </a:buClr>
              <a:buSzPct val="50000"/>
              <a:buFont typeface="Times New Roman" panose="02020603050405020304" pitchFamily="18" charset="0"/>
              <a:buChar char="►"/>
              <a:defRPr sz="1867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CC245-C3C8-4BD8-8140-DC25EC5C0431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2C671-FEA6-4D28-AF49-636E184AF8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Autofit/>
          </a:bodyPr>
          <a:lstStyle>
            <a:lvl1pPr marL="0" indent="0">
              <a:buNone/>
              <a:defRPr lang="zh-CN" altLang="en-US" sz="7200" kern="1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E99A87-24AD-4F4D-9FD4-5CEE0E0E291D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9002D7-3176-4D10-A40A-6DAD03E4FA9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905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0594DA-89D8-4CBE-B2D5-02CB86ABC138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A1745-1D90-46F0-9844-D4D2761C660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795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193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2969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9144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396AF0-284A-477B-9D9B-AF21D00DFB3A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F468A-C0F0-4662-B095-4781808F5CB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501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65BCB5-D896-4454-B445-480C43488B1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FAC61-5897-430F-B261-C4CF40864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3716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005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6253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007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1087" y="215905"/>
            <a:ext cx="10390716" cy="6969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986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781800" y="1508128"/>
            <a:ext cx="5080000" cy="4511675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3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6" name="Rectangle 3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3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146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5" y="365129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20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1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2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9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8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6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578328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4554B8E-2D26-4707-9CFE-2A311E1A5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259687" y="2514691"/>
            <a:ext cx="578742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259687" y="1301938"/>
            <a:ext cx="5787426" cy="1155604"/>
          </a:xfrm>
        </p:spPr>
        <p:txBody>
          <a:bodyPr anchor="ctr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3647231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3955783"/>
            <a:ext cx="2913783" cy="248371"/>
          </a:xfrm>
        </p:spPr>
        <p:txBody>
          <a:bodyPr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64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23AAE-3CE4-44E4-B83E-2AB904D471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70186" y="2494642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36A9AC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564413" y="343058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36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ECD67-EF7B-4225-9DCD-E9A1FB00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31C9-EEB9-478B-9042-EAA8EC26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E021F-56B6-40B0-88C1-2D7CFC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64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28105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5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63F05-C951-416F-8E43-D16B3C033D88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06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33542-52ED-4F03-9EB4-53C89D493B2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D15E-5C1A-4C25-BE01-F73D3751A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10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78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8DE33542-52ED-4F03-9EB4-53C89D493B24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323"/>
            <a:fld id="{CF26D15E-5C1A-4C25-BE01-F73D3751A5C3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pPr defTabSz="1218323"/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9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584B-9DE3-4CDF-852C-C97017BA7B44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B022-4DEC-40C9-918A-53B5EAAE9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3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DADD2-5582-421F-8358-32BA1ED07B6F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2023/2/22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4CB0A0-4AEE-4A7E-996F-AA6AB5ED790B}" type="slidenum">
              <a:rPr lang="zh-CN" altLang="en-US" smtClean="0">
                <a:solidFill>
                  <a:prstClr val="white">
                    <a:tint val="75000"/>
                  </a:prst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2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7E8F-C4AA-4E4E-B09A-0943E4010CFF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CEE5-0F3B-4DCF-83B1-50EDD7EDB8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1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</p:sldLayoutIdLst>
  <p:txStyles>
    <p:titleStyle>
      <a:lvl1pPr algn="l" defTabSz="12183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92" indent="-304792" algn="l" defTabSz="1218323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37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74313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335271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8323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83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3DADD2-5582-421F-8358-32BA1ED07B6F}" type="datetimeFigureOut">
              <a:rPr lang="zh-CN" altLang="en-US" smtClean="0"/>
              <a:pPr>
                <a:defRPr/>
              </a:pPr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4CB0A0-4AEE-4A7E-996F-AA6AB5ED790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2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</p:sldLayoutIdLst>
  <p:txStyles>
    <p:titleStyle>
      <a:lvl1pPr algn="ctr" defTabSz="68576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4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themeOverride" Target="../theme/themeOverride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EB7E345-FBA2-49F4-AA6C-02066B81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主讲人：刘丽珏</a:t>
            </a:r>
            <a:endParaRPr lang="en-US" altLang="zh-CN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zh-CN" altLang="en-US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中南大学自动化学院</a:t>
            </a:r>
          </a:p>
          <a:p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E143DC1-BA97-4EAC-8716-6E976F0145FB}"/>
              </a:ext>
            </a:extLst>
          </p:cNvPr>
          <p:cNvSpPr txBox="1">
            <a:spLocks/>
          </p:cNvSpPr>
          <p:nvPr/>
        </p:nvSpPr>
        <p:spPr>
          <a:xfrm>
            <a:off x="6517178" y="1138843"/>
            <a:ext cx="5674822" cy="24106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783" rtl="0" eaLnBrk="1" latinLnBrk="0" hangingPunct="1">
              <a:spcBef>
                <a:spcPct val="0"/>
              </a:spcBef>
              <a:buNone/>
              <a:defRPr lang="zh-CN" altLang="en-US" sz="6600" kern="1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</a:t>
            </a:r>
            <a:endParaRPr kumimoji="0" lang="en-US" altLang="zh-CN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defTabSz="6857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内部排序</a:t>
            </a:r>
            <a:br>
              <a:rPr kumimoji="0" lang="zh-CN" altLang="en-US" sz="60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 pitchFamily="34" charset="0"/>
                <a:ea typeface="宋体" pitchFamily="2" charset="-122"/>
                <a:cs typeface="+mn-cs"/>
              </a:rPr>
              <a:t>Internal sorting</a:t>
            </a:r>
            <a:r>
              <a:rPr kumimoji="0" lang="en-US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en-US" sz="6000" b="0" i="0" u="none" strike="noStrike" kern="1200" cap="none" spc="0" normalizeH="0" baseline="0" noProof="0" dirty="0">
              <a:ln w="0"/>
              <a:gradFill>
                <a:gsLst>
                  <a:gs pos="0">
                    <a:srgbClr val="5B9BD5">
                      <a:lumMod val="50000"/>
                    </a:srgbClr>
                  </a:gs>
                  <a:gs pos="50000">
                    <a:srgbClr val="5B9BD5"/>
                  </a:gs>
                  <a:gs pos="100000">
                    <a:srgbClr val="5B9BD5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7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插入排序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(Insertion sort 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10.2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87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6200000">
            <a:off x="6607028" y="1401342"/>
            <a:ext cx="2663975" cy="5017769"/>
          </a:xfrm>
          <a:prstGeom prst="arc">
            <a:avLst>
              <a:gd name="adj1" fmla="val 10784885"/>
              <a:gd name="adj2" fmla="val 55064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6200000">
            <a:off x="5523029" y="1659800"/>
            <a:ext cx="4465504" cy="4651304"/>
          </a:xfrm>
          <a:prstGeom prst="arc">
            <a:avLst>
              <a:gd name="adj1" fmla="val 10784885"/>
              <a:gd name="adj2" fmla="val 55064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插入排序（</a:t>
            </a:r>
            <a:r>
              <a:rPr lang="en-US" altLang="zh-CN" dirty="0"/>
              <a:t>Insertion sort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0125"/>
            <a:ext cx="2868741" cy="4608915"/>
          </a:xfrm>
        </p:spPr>
        <p:txBody>
          <a:bodyPr>
            <a:normAutofit/>
          </a:bodyPr>
          <a:lstStyle/>
          <a:p>
            <a:r>
              <a:rPr lang="zh-CN" altLang="en-US" dirty="0"/>
              <a:t>准则</a:t>
            </a:r>
            <a:endParaRPr lang="en-US" altLang="zh-CN" dirty="0"/>
          </a:p>
          <a:p>
            <a:pPr lvl="1"/>
            <a:r>
              <a:rPr lang="zh-CN" altLang="en-US" dirty="0"/>
              <a:t>在有序序列中插入新的记录以达到扩大有序区的长度的目的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5644B01B-6B61-4596-9232-63F9C591DFC0}"/>
              </a:ext>
            </a:extLst>
          </p:cNvPr>
          <p:cNvSpPr/>
          <p:nvPr/>
        </p:nvSpPr>
        <p:spPr>
          <a:xfrm>
            <a:off x="4979962" y="3263767"/>
            <a:ext cx="1477940" cy="1478212"/>
          </a:xfrm>
          <a:custGeom>
            <a:avLst/>
            <a:gdLst>
              <a:gd name="connsiteX0" fmla="*/ 0 w 1295060"/>
              <a:gd name="connsiteY0" fmla="*/ 647649 h 1295298"/>
              <a:gd name="connsiteX1" fmla="*/ 647530 w 1295060"/>
              <a:gd name="connsiteY1" fmla="*/ 0 h 1295298"/>
              <a:gd name="connsiteX2" fmla="*/ 1295060 w 1295060"/>
              <a:gd name="connsiteY2" fmla="*/ 647649 h 1295298"/>
              <a:gd name="connsiteX3" fmla="*/ 647530 w 1295060"/>
              <a:gd name="connsiteY3" fmla="*/ 1295298 h 1295298"/>
              <a:gd name="connsiteX4" fmla="*/ 0 w 1295060"/>
              <a:gd name="connsiteY4" fmla="*/ 647649 h 129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060" h="1295298">
                <a:moveTo>
                  <a:pt x="0" y="647649"/>
                </a:moveTo>
                <a:cubicBezTo>
                  <a:pt x="0" y="289962"/>
                  <a:pt x="289909" y="0"/>
                  <a:pt x="647530" y="0"/>
                </a:cubicBezTo>
                <a:cubicBezTo>
                  <a:pt x="1005151" y="0"/>
                  <a:pt x="1295060" y="289962"/>
                  <a:pt x="1295060" y="647649"/>
                </a:cubicBezTo>
                <a:cubicBezTo>
                  <a:pt x="1295060" y="1005336"/>
                  <a:pt x="1005151" y="1295298"/>
                  <a:pt x="647530" y="1295298"/>
                </a:cubicBezTo>
                <a:cubicBezTo>
                  <a:pt x="289909" y="1295298"/>
                  <a:pt x="0" y="1005336"/>
                  <a:pt x="0" y="647649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97" tIns="204932" rIns="204897" bIns="20493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kern="1200" dirty="0">
                <a:latin typeface="+mj-ea"/>
                <a:ea typeface="+mj-ea"/>
              </a:rPr>
              <a:t>插入</a:t>
            </a:r>
            <a:endParaRPr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kern="1200" dirty="0">
                <a:latin typeface="+mj-ea"/>
                <a:ea typeface="+mj-ea"/>
              </a:rPr>
              <a:t>排序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5C86C13-5A37-487F-9764-DAB62E0474E1}"/>
              </a:ext>
            </a:extLst>
          </p:cNvPr>
          <p:cNvSpPr/>
          <p:nvPr/>
        </p:nvSpPr>
        <p:spPr>
          <a:xfrm>
            <a:off x="7178855" y="1239520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Arial Black" panose="020B0A04020102020204" pitchFamily="34" charset="0"/>
                <a:ea typeface="+mj-ea"/>
              </a:rPr>
              <a:t>01</a:t>
            </a:r>
            <a:endParaRPr lang="zh-CN" altLang="en-US" sz="2800" kern="1200" dirty="0"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CB7C9AB1-1403-41E4-93C6-027CB413806F}"/>
              </a:ext>
            </a:extLst>
          </p:cNvPr>
          <p:cNvSpPr/>
          <p:nvPr/>
        </p:nvSpPr>
        <p:spPr>
          <a:xfrm>
            <a:off x="7886700" y="2334699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02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CD6C51E-5C9B-4282-86EC-F0A548CB6C19}"/>
              </a:ext>
            </a:extLst>
          </p:cNvPr>
          <p:cNvSpPr/>
          <p:nvPr/>
        </p:nvSpPr>
        <p:spPr>
          <a:xfrm>
            <a:off x="8035479" y="3564321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03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D117A68C-B18F-4A03-848F-6AD8DB0744AF}"/>
              </a:ext>
            </a:extLst>
          </p:cNvPr>
          <p:cNvSpPr/>
          <p:nvPr/>
        </p:nvSpPr>
        <p:spPr>
          <a:xfrm>
            <a:off x="7886700" y="4694130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04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279B294-CA8E-4F6C-AD83-13408F1CE923}"/>
              </a:ext>
            </a:extLst>
          </p:cNvPr>
          <p:cNvSpPr/>
          <p:nvPr/>
        </p:nvSpPr>
        <p:spPr>
          <a:xfrm>
            <a:off x="7178855" y="5759450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05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0ED400-E706-42E6-8108-995CDE9F1656}"/>
              </a:ext>
            </a:extLst>
          </p:cNvPr>
          <p:cNvSpPr txBox="1"/>
          <p:nvPr/>
        </p:nvSpPr>
        <p:spPr>
          <a:xfrm>
            <a:off x="8386442" y="1229480"/>
            <a:ext cx="3389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直接插入排序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8C2E8-E607-410D-BFD2-206B865D7CC5}"/>
              </a:ext>
            </a:extLst>
          </p:cNvPr>
          <p:cNvSpPr txBox="1"/>
          <p:nvPr/>
        </p:nvSpPr>
        <p:spPr>
          <a:xfrm>
            <a:off x="8969618" y="2430384"/>
            <a:ext cx="2956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折半插入排序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F008FF-97EE-4632-9821-9A7EE539491C}"/>
              </a:ext>
            </a:extLst>
          </p:cNvPr>
          <p:cNvSpPr txBox="1"/>
          <p:nvPr/>
        </p:nvSpPr>
        <p:spPr>
          <a:xfrm>
            <a:off x="9105701" y="3642787"/>
            <a:ext cx="247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二路插入排序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5A54DD-B08E-40EF-A0CB-4335A65AF923}"/>
              </a:ext>
            </a:extLst>
          </p:cNvPr>
          <p:cNvSpPr txBox="1"/>
          <p:nvPr/>
        </p:nvSpPr>
        <p:spPr>
          <a:xfrm>
            <a:off x="8920480" y="4782282"/>
            <a:ext cx="2321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表插入排序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8DC3AD-0A66-4EEE-806C-C340F7480A57}"/>
              </a:ext>
            </a:extLst>
          </p:cNvPr>
          <p:cNvSpPr txBox="1"/>
          <p:nvPr/>
        </p:nvSpPr>
        <p:spPr>
          <a:xfrm>
            <a:off x="8420100" y="5921777"/>
            <a:ext cx="2027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希尔排序</a:t>
            </a:r>
          </a:p>
        </p:txBody>
      </p:sp>
      <p:cxnSp>
        <p:nvCxnSpPr>
          <p:cNvPr id="6" name="直接连接符 5"/>
          <p:cNvCxnSpPr>
            <a:stCxn id="20" idx="2"/>
            <a:endCxn id="26" idx="0"/>
          </p:cNvCxnSpPr>
          <p:nvPr/>
        </p:nvCxnSpPr>
        <p:spPr>
          <a:xfrm flipV="1">
            <a:off x="6457902" y="3975067"/>
            <a:ext cx="1577577" cy="27806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9" grpId="0"/>
      <p:bldP spid="11" grpId="0"/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87DE3E-88D4-47C5-A61F-BBB9763ED7D0}"/>
              </a:ext>
            </a:extLst>
          </p:cNvPr>
          <p:cNvGrpSpPr/>
          <p:nvPr/>
        </p:nvGrpSpPr>
        <p:grpSpPr>
          <a:xfrm>
            <a:off x="3480461" y="2631440"/>
            <a:ext cx="2143760" cy="445433"/>
            <a:chOff x="3281680" y="2755901"/>
            <a:chExt cx="2143760" cy="9759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943E436-42D7-4C64-87F2-3E45791CF61F}"/>
                </a:ext>
              </a:extLst>
            </p:cNvPr>
            <p:cNvSpPr/>
            <p:nvPr/>
          </p:nvSpPr>
          <p:spPr>
            <a:xfrm>
              <a:off x="3281680" y="2755901"/>
              <a:ext cx="2143760" cy="975964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4481F33-E698-45BD-AC44-F066884EF9F9}"/>
                </a:ext>
              </a:extLst>
            </p:cNvPr>
            <p:cNvCxnSpPr/>
            <p:nvPr/>
          </p:nvCxnSpPr>
          <p:spPr>
            <a:xfrm flipV="1">
              <a:off x="3281680" y="3126136"/>
              <a:ext cx="0" cy="6057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5F0B0C1-6ADD-4867-B6FE-292B706C4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71959"/>
              </p:ext>
            </p:extLst>
          </p:nvPr>
        </p:nvGraphicFramePr>
        <p:xfrm>
          <a:off x="5237716" y="2277069"/>
          <a:ext cx="5239848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48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无序序列</a:t>
                      </a:r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R[</a:t>
                      </a:r>
                      <a:r>
                        <a:rPr lang="en-US" altLang="zh-CN" sz="2400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..n]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  <a:ea typeface="+mj-ea"/>
              </a:rPr>
              <a:t>直接插入排序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685805"/>
          </a:xfrm>
        </p:spPr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CC17AEE5-B698-4833-80CD-AAD990B5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77308"/>
              </p:ext>
            </p:extLst>
          </p:nvPr>
        </p:nvGraphicFramePr>
        <p:xfrm>
          <a:off x="1962811" y="2277069"/>
          <a:ext cx="327490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905">
                  <a:extLst>
                    <a:ext uri="{9D8B030D-6E8A-4147-A177-3AD203B41FA5}">
                      <a16:colId xmlns:a16="http://schemas.microsoft.com/office/drawing/2014/main" val="290553716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有序序列</a:t>
                      </a: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R[1..i-1]</a:t>
                      </a:r>
                      <a:endParaRPr lang="zh-CN" altLang="en-US" sz="2400" kern="1200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809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9040F6A-AE7D-4EEC-958A-07ED4141B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56550"/>
              </p:ext>
            </p:extLst>
          </p:nvPr>
        </p:nvGraphicFramePr>
        <p:xfrm>
          <a:off x="3258862" y="2277069"/>
          <a:ext cx="654981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68589379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57741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C2783ED6-0D58-4210-BA15-2C7DD086A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8491"/>
              </p:ext>
            </p:extLst>
          </p:nvPr>
        </p:nvGraphicFramePr>
        <p:xfrm>
          <a:off x="5231419" y="2277069"/>
          <a:ext cx="654981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68589379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5774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1A4B779-B55B-4969-98DF-84A79498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71737"/>
              </p:ext>
            </p:extLst>
          </p:nvPr>
        </p:nvGraphicFramePr>
        <p:xfrm>
          <a:off x="5237716" y="2277069"/>
          <a:ext cx="654981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981">
                  <a:extLst>
                    <a:ext uri="{9D8B030D-6E8A-4147-A177-3AD203B41FA5}">
                      <a16:colId xmlns:a16="http://schemas.microsoft.com/office/drawing/2014/main" val="68589379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R[</a:t>
                      </a:r>
                      <a:r>
                        <a:rPr lang="en-US" altLang="zh-CN" sz="2400" dirty="0" err="1">
                          <a:latin typeface="+mn-lt"/>
                          <a:ea typeface="+mj-ea"/>
                        </a:rPr>
                        <a:t>i</a:t>
                      </a:r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]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357741"/>
                  </a:ext>
                </a:extLst>
              </a:tr>
            </a:tbl>
          </a:graphicData>
        </a:graphic>
      </p:graphicFrame>
      <p:graphicFrame>
        <p:nvGraphicFramePr>
          <p:cNvPr id="24" name="表格 7">
            <a:extLst>
              <a:ext uri="{FF2B5EF4-FFF2-40B4-BE49-F238E27FC236}">
                <a16:creationId xmlns:a16="http://schemas.microsoft.com/office/drawing/2014/main" id="{757B9FBE-D3C5-4C2B-87AA-C13F02FD9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660411"/>
              </p:ext>
            </p:extLst>
          </p:nvPr>
        </p:nvGraphicFramePr>
        <p:xfrm>
          <a:off x="1965300" y="2277069"/>
          <a:ext cx="3923589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589">
                  <a:extLst>
                    <a:ext uri="{9D8B030D-6E8A-4147-A177-3AD203B41FA5}">
                      <a16:colId xmlns:a16="http://schemas.microsoft.com/office/drawing/2014/main" val="290553716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有序序列</a:t>
                      </a: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R[1..i]</a:t>
                      </a:r>
                      <a:endParaRPr lang="zh-CN" altLang="en-US" sz="2400" kern="1200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809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55B75CB-0399-46E4-BFD2-DC6ED8E29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294986"/>
              </p:ext>
            </p:extLst>
          </p:nvPr>
        </p:nvGraphicFramePr>
        <p:xfrm>
          <a:off x="5886400" y="2286008"/>
          <a:ext cx="463174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1744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无序序列</a:t>
                      </a:r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R[i+1..n]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37033"/>
              </p:ext>
            </p:extLst>
          </p:nvPr>
        </p:nvGraphicFramePr>
        <p:xfrm>
          <a:off x="406738" y="3432011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23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78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45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32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291E85B-F320-445F-AC18-DF96F0FB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13873"/>
              </p:ext>
            </p:extLst>
          </p:nvPr>
        </p:nvGraphicFramePr>
        <p:xfrm>
          <a:off x="6694894" y="3432011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23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78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45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32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28" name="箭头: 右 27">
            <a:extLst>
              <a:ext uri="{FF2B5EF4-FFF2-40B4-BE49-F238E27FC236}">
                <a16:creationId xmlns:a16="http://schemas.microsoft.com/office/drawing/2014/main" id="{A8D7C542-6D73-4572-B389-4C3DED07473F}"/>
              </a:ext>
            </a:extLst>
          </p:cNvPr>
          <p:cNvSpPr/>
          <p:nvPr/>
        </p:nvSpPr>
        <p:spPr>
          <a:xfrm>
            <a:off x="5950226" y="3648114"/>
            <a:ext cx="596347" cy="2121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E84549B-62FD-45AF-BD5E-28FC09035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04272"/>
              </p:ext>
            </p:extLst>
          </p:nvPr>
        </p:nvGraphicFramePr>
        <p:xfrm>
          <a:off x="6694894" y="4694131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23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32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0" name="箭头: 右 29">
            <a:extLst>
              <a:ext uri="{FF2B5EF4-FFF2-40B4-BE49-F238E27FC236}">
                <a16:creationId xmlns:a16="http://schemas.microsoft.com/office/drawing/2014/main" id="{2B8A1FF8-502A-42BE-9FAA-627C9939E565}"/>
              </a:ext>
            </a:extLst>
          </p:cNvPr>
          <p:cNvSpPr/>
          <p:nvPr/>
        </p:nvSpPr>
        <p:spPr>
          <a:xfrm rot="5400000">
            <a:off x="9235338" y="4276212"/>
            <a:ext cx="269309" cy="1779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CBA2DFDE-8347-4760-BA75-7A97774F7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77004"/>
              </p:ext>
            </p:extLst>
          </p:nvPr>
        </p:nvGraphicFramePr>
        <p:xfrm>
          <a:off x="406738" y="4694131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32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2" name="箭头: 右 31">
            <a:extLst>
              <a:ext uri="{FF2B5EF4-FFF2-40B4-BE49-F238E27FC236}">
                <a16:creationId xmlns:a16="http://schemas.microsoft.com/office/drawing/2014/main" id="{4314D7E7-BE74-48CB-9FE3-084143F1B6CE}"/>
              </a:ext>
            </a:extLst>
          </p:cNvPr>
          <p:cNvSpPr/>
          <p:nvPr/>
        </p:nvSpPr>
        <p:spPr>
          <a:xfrm flipH="1">
            <a:off x="5950226" y="4890142"/>
            <a:ext cx="596347" cy="2121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5B3FA160-36F3-4AC9-9393-9DE5263F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66578"/>
              </p:ext>
            </p:extLst>
          </p:nvPr>
        </p:nvGraphicFramePr>
        <p:xfrm>
          <a:off x="406738" y="6077374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4" name="箭头: 右 33">
            <a:extLst>
              <a:ext uri="{FF2B5EF4-FFF2-40B4-BE49-F238E27FC236}">
                <a16:creationId xmlns:a16="http://schemas.microsoft.com/office/drawing/2014/main" id="{4FF6D575-CE90-4C0E-83CF-C5D9A9EAD570}"/>
              </a:ext>
            </a:extLst>
          </p:cNvPr>
          <p:cNvSpPr/>
          <p:nvPr/>
        </p:nvSpPr>
        <p:spPr>
          <a:xfrm rot="5400000">
            <a:off x="2947182" y="5731497"/>
            <a:ext cx="269309" cy="17793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CE3B8E99-5ED6-4F43-B552-317293887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5238"/>
              </p:ext>
            </p:extLst>
          </p:nvPr>
        </p:nvGraphicFramePr>
        <p:xfrm>
          <a:off x="6694894" y="5976798"/>
          <a:ext cx="4615254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8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78</a:t>
                      </a:r>
                      <a:endParaRPr lang="zh-CN" altLang="en-US" sz="32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6" name="箭头: 右 35">
            <a:extLst>
              <a:ext uri="{FF2B5EF4-FFF2-40B4-BE49-F238E27FC236}">
                <a16:creationId xmlns:a16="http://schemas.microsoft.com/office/drawing/2014/main" id="{37F430DB-2753-4075-B2BE-75E99DEE4651}"/>
              </a:ext>
            </a:extLst>
          </p:cNvPr>
          <p:cNvSpPr/>
          <p:nvPr/>
        </p:nvSpPr>
        <p:spPr>
          <a:xfrm>
            <a:off x="5950226" y="6192901"/>
            <a:ext cx="596347" cy="2121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091 -0.145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4514 L -0.16185 -0.1451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85 -0.14514 L -0.16185 -0.0020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2" grpId="0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直接插入排序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E42B1F2-CECE-4D6C-98E9-84CBF5918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39135"/>
              </p:ext>
            </p:extLst>
          </p:nvPr>
        </p:nvGraphicFramePr>
        <p:xfrm>
          <a:off x="274320" y="3126892"/>
          <a:ext cx="5384463" cy="1208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478954060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32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latin typeface="+mn-lt"/>
                          <a:ea typeface="+mj-ea"/>
                        </a:rPr>
                        <a:t>56</a:t>
                      </a:r>
                      <a:endParaRPr lang="zh-CN" altLang="en-US" sz="32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3205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B17AA90-21C0-4BD8-8DFC-749F7E2CC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519"/>
              </p:ext>
            </p:extLst>
          </p:nvPr>
        </p:nvGraphicFramePr>
        <p:xfrm>
          <a:off x="274320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哨兵</a:t>
                      </a:r>
                    </a:p>
                  </a:txBody>
                  <a:tcPr marL="0" marR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086260-FC5F-49EE-86CB-0BCCD05ED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1428"/>
              </p:ext>
            </p:extLst>
          </p:nvPr>
        </p:nvGraphicFramePr>
        <p:xfrm>
          <a:off x="274320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</a:rPr>
                        <a:t>32</a:t>
                      </a:r>
                      <a:endParaRPr lang="zh-CN" altLang="en-US" sz="2800" dirty="0">
                        <a:solidFill>
                          <a:schemeClr val="bg1"/>
                        </a:solidFill>
                        <a:latin typeface="+mn-lt"/>
                        <a:ea typeface="+mj-ea"/>
                      </a:endParaRPr>
                    </a:p>
                  </a:txBody>
                  <a:tcPr marL="0" marR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FCF222C-8B9B-4670-AB00-67508C5B1EBA}"/>
              </a:ext>
            </a:extLst>
          </p:cNvPr>
          <p:cNvGrpSpPr/>
          <p:nvPr/>
        </p:nvGrpSpPr>
        <p:grpSpPr>
          <a:xfrm>
            <a:off x="3390151" y="1981059"/>
            <a:ext cx="579120" cy="1119825"/>
            <a:chOff x="6096000" y="1074735"/>
            <a:chExt cx="579120" cy="111982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E33241-C921-484D-B849-28B385E817E6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+mn-lt"/>
                  <a:ea typeface="+mj-ea"/>
                </a:rPr>
                <a:t>j</a:t>
              </a:r>
              <a:endParaRPr lang="zh-CN" altLang="en-US" sz="3200" dirty="0">
                <a:solidFill>
                  <a:schemeClr val="tx1"/>
                </a:solidFill>
                <a:latin typeface="+mn-lt"/>
                <a:ea typeface="+mj-ea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B650E04-A403-4069-9A1F-C40BF2D3BC96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BBF0ED5-3275-4A53-9F23-F060AEF1AF7C}"/>
              </a:ext>
            </a:extLst>
          </p:cNvPr>
          <p:cNvSpPr txBox="1"/>
          <p:nvPr/>
        </p:nvSpPr>
        <p:spPr>
          <a:xfrm>
            <a:off x="1691884" y="4634772"/>
            <a:ext cx="2130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+mj-ea"/>
                <a:ea typeface="+mj-ea"/>
              </a:rPr>
              <a:t>从后往前找</a:t>
            </a:r>
            <a:endParaRPr lang="zh-CN" altLang="en-US" sz="2800" dirty="0">
              <a:latin typeface="+mj-ea"/>
              <a:ea typeface="+mj-ea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A8F574E-113B-4564-9E2E-54077048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3172"/>
              </p:ext>
            </p:extLst>
          </p:nvPr>
        </p:nvGraphicFramePr>
        <p:xfrm>
          <a:off x="1043529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2311556649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87088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123437B-19C5-4986-9DBD-951F3C1B6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90676"/>
              </p:ext>
            </p:extLst>
          </p:nvPr>
        </p:nvGraphicFramePr>
        <p:xfrm>
          <a:off x="1812738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133035269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5959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6C4528A-BEB4-4730-9E74-5A4BC988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80429"/>
              </p:ext>
            </p:extLst>
          </p:nvPr>
        </p:nvGraphicFramePr>
        <p:xfrm>
          <a:off x="2581947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35891217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8863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2884F4B-D9FA-4D8C-98D4-14DC0549D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8191"/>
              </p:ext>
            </p:extLst>
          </p:nvPr>
        </p:nvGraphicFramePr>
        <p:xfrm>
          <a:off x="3351156" y="3126892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35891217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8863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13406BD9-B3A7-4E34-AA8B-8F95CFEBD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20245"/>
              </p:ext>
            </p:extLst>
          </p:nvPr>
        </p:nvGraphicFramePr>
        <p:xfrm>
          <a:off x="2581947" y="3142740"/>
          <a:ext cx="769209" cy="604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9209">
                  <a:extLst>
                    <a:ext uri="{9D8B030D-6E8A-4147-A177-3AD203B41FA5}">
                      <a16:colId xmlns:a16="http://schemas.microsoft.com/office/drawing/2014/main" val="35891217"/>
                    </a:ext>
                  </a:extLst>
                </a:gridCol>
              </a:tblGrid>
              <a:tr h="604216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3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888636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B66C780F-F9DE-464A-9D4C-1ABC873C6C4B}"/>
              </a:ext>
            </a:extLst>
          </p:cNvPr>
          <p:cNvSpPr txBox="1"/>
          <p:nvPr/>
        </p:nvSpPr>
        <p:spPr>
          <a:xfrm>
            <a:off x="7136089" y="926285"/>
            <a:ext cx="4974467" cy="1014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for (j=i-1; R[0].key&lt;R[j].key; --j)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R[j+1] = R[j]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255E8E13-0211-4F21-A98F-F93E144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080" y="2135310"/>
            <a:ext cx="6263477" cy="4489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void </a:t>
            </a:r>
            <a:r>
              <a:rPr lang="en-US" altLang="zh-CN" sz="2400" dirty="0" err="1">
                <a:solidFill>
                  <a:schemeClr val="tx1"/>
                </a:solidFill>
              </a:rPr>
              <a:t>InsertionSort</a:t>
            </a:r>
            <a:r>
              <a:rPr lang="en-US" altLang="zh-CN" sz="2400" dirty="0">
                <a:solidFill>
                  <a:schemeClr val="tx1"/>
                </a:solidFill>
              </a:rPr>
              <a:t> ( </a:t>
            </a:r>
            <a:r>
              <a:rPr lang="en-US" altLang="zh-CN" sz="2400" dirty="0" err="1">
                <a:solidFill>
                  <a:schemeClr val="tx1"/>
                </a:solidFill>
              </a:rPr>
              <a:t>SqList</a:t>
            </a:r>
            <a:r>
              <a:rPr lang="en-US" altLang="zh-CN" sz="2400" dirty="0">
                <a:solidFill>
                  <a:schemeClr val="tx1"/>
                </a:solidFill>
              </a:rPr>
              <a:t> &amp;L ) 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// </a:t>
            </a:r>
            <a:r>
              <a:rPr lang="zh-CN" altLang="en-US" sz="2400" dirty="0">
                <a:solidFill>
                  <a:schemeClr val="tx1"/>
                </a:solidFill>
              </a:rPr>
              <a:t>对顺序表 </a:t>
            </a:r>
            <a:r>
              <a:rPr lang="en-US" altLang="zh-CN" sz="2400" dirty="0">
                <a:solidFill>
                  <a:schemeClr val="tx1"/>
                </a:solidFill>
              </a:rPr>
              <a:t>L </a:t>
            </a:r>
            <a:r>
              <a:rPr lang="zh-CN" altLang="en-US" sz="2400" dirty="0">
                <a:solidFill>
                  <a:schemeClr val="tx1"/>
                </a:solidFill>
              </a:rPr>
              <a:t>作直接插入排序。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&lt;=</a:t>
            </a:r>
            <a:r>
              <a:rPr lang="en-US" altLang="zh-CN" sz="2400" dirty="0" err="1">
                <a:solidFill>
                  <a:schemeClr val="tx1"/>
                </a:solidFill>
              </a:rPr>
              <a:t>L.length</a:t>
            </a:r>
            <a:r>
              <a:rPr lang="en-US" altLang="zh-CN" sz="2400" dirty="0">
                <a:solidFill>
                  <a:schemeClr val="tx1"/>
                </a:solidFill>
              </a:rPr>
              <a:t>; ++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)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if (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].key &lt;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[i-1].key) {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[0] =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];            // </a:t>
            </a:r>
            <a:r>
              <a:rPr lang="zh-CN" altLang="en-US" sz="2400" dirty="0">
                <a:solidFill>
                  <a:schemeClr val="tx1"/>
                </a:solidFill>
              </a:rPr>
              <a:t>复制为监视哨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for ( j=i-1;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[0].key &lt;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[j].key;  -- j 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[j+1] =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[j];        // </a:t>
            </a:r>
            <a:r>
              <a:rPr lang="zh-CN" altLang="en-US" sz="2400" dirty="0">
                <a:solidFill>
                  <a:schemeClr val="tx1"/>
                </a:solidFill>
              </a:rPr>
              <a:t>记录后移</a:t>
            </a:r>
          </a:p>
          <a:p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[j+1] = </a:t>
            </a:r>
            <a:r>
              <a:rPr lang="en-US" altLang="zh-CN" sz="2400" dirty="0" err="1">
                <a:solidFill>
                  <a:schemeClr val="tx1"/>
                </a:solidFill>
              </a:rPr>
              <a:t>L.r</a:t>
            </a:r>
            <a:r>
              <a:rPr lang="en-US" altLang="zh-CN" sz="2400" dirty="0">
                <a:solidFill>
                  <a:schemeClr val="tx1"/>
                </a:solidFill>
              </a:rPr>
              <a:t>[0];        // </a:t>
            </a:r>
            <a:r>
              <a:rPr lang="zh-CN" altLang="en-US" sz="2400" dirty="0">
                <a:solidFill>
                  <a:schemeClr val="tx1"/>
                </a:solidFill>
              </a:rPr>
              <a:t>插入到正确位置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 // </a:t>
            </a:r>
            <a:r>
              <a:rPr lang="en-US" altLang="zh-CN" sz="2400" dirty="0" err="1">
                <a:solidFill>
                  <a:schemeClr val="tx1"/>
                </a:solidFill>
              </a:rPr>
              <a:t>InsertSort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6419 -0.0004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0.05625 -3.7037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6302 0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-3.7037E-7 L -0.12291 0.00185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2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直接插入排序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空间复杂度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不需要额外空间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S(n)=O(1)</a:t>
            </a:r>
          </a:p>
          <a:p>
            <a:pPr lvl="1"/>
            <a:r>
              <a:rPr lang="zh-CN" altLang="en-US" dirty="0">
                <a:latin typeface="+mn-lt"/>
              </a:rPr>
              <a:t>原地排序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稳定性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是稳定排序算法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</p:spTree>
    <p:extLst>
      <p:ext uri="{BB962C8B-B14F-4D97-AF65-F5344CB8AC3E}">
        <p14:creationId xmlns:p14="http://schemas.microsoft.com/office/powerpoint/2010/main" val="339943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198"/>
            <a:ext cx="10972800" cy="685805"/>
          </a:xfrm>
        </p:spPr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直接插入排序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84FA0-65AD-4797-B876-0BB31B678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9"/>
                <a:ext cx="6861717" cy="5239640"/>
              </a:xfrm>
            </p:spPr>
            <p:txBody>
              <a:bodyPr wrap="none" lIns="0" rIns="0" numCol="1" spcCol="360000">
                <a:noAutofit/>
              </a:bodyPr>
              <a:lstStyle/>
              <a:p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1" defTabSz="684213"/>
                <a:r>
                  <a:rPr lang="zh-CN" altLang="en-US" sz="3200" dirty="0"/>
                  <a:t>待排记录已经有序</a:t>
                </a:r>
                <a:endParaRPr lang="en-US" altLang="zh-CN" sz="3200" dirty="0"/>
              </a:p>
              <a:p>
                <a:pPr lvl="2"/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关键字比较次数</a:t>
                </a: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6857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dirty="0"/>
              </a:p>
              <a:p>
                <a:pPr lvl="2"/>
                <a:r>
                  <a:rPr lang="zh-CN" altLang="en-US" sz="2800" dirty="0"/>
                  <a:t>移动次数</a:t>
                </a:r>
                <a:r>
                  <a:rPr lang="en-US" altLang="zh-CN" sz="2800" dirty="0"/>
                  <a:t>=0</a:t>
                </a:r>
              </a:p>
              <a:p>
                <a:pPr lvl="1"/>
                <a:r>
                  <a:rPr lang="zh-CN" altLang="en-US" sz="3200" dirty="0"/>
                  <a:t>待排记录逆序</a:t>
                </a:r>
                <a:endParaRPr lang="en-US" altLang="zh-CN" sz="3200" dirty="0"/>
              </a:p>
              <a:p>
                <a:pPr lvl="2"/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关键字比较次数</a:t>
                </a: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lvl="2"/>
                <a:endParaRPr lang="en-US" altLang="zh-CN" sz="2800" dirty="0"/>
              </a:p>
              <a:p>
                <a:pPr lvl="1"/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84FA0-65AD-4797-B876-0BB31B67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9"/>
                <a:ext cx="6861717" cy="5239640"/>
              </a:xfrm>
              <a:blipFill>
                <a:blip r:embed="rId2"/>
                <a:stretch>
                  <a:fillRect l="-2309" t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2EEF62-C3C2-4152-9D8A-981696B69D1F}"/>
                  </a:ext>
                </a:extLst>
              </p:cNvPr>
              <p:cNvSpPr txBox="1"/>
              <p:nvPr/>
            </p:nvSpPr>
            <p:spPr>
              <a:xfrm>
                <a:off x="6357257" y="1725613"/>
                <a:ext cx="5654419" cy="535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57228" lvl="2" indent="-171446" defTabSz="685783">
                  <a:spcBef>
                    <a:spcPct val="20000"/>
                  </a:spcBef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</a:pPr>
                <a:r>
                  <a:rPr lang="zh-CN" altLang="en-US" sz="280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移动次数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891" lvl="1" defTabSz="685783">
                  <a:spcBef>
                    <a:spcPct val="20000"/>
                  </a:spcBef>
                  <a:buClr>
                    <a:srgbClr val="629DD1">
                      <a:lumMod val="60000"/>
                      <a:lumOff val="40000"/>
                    </a:srgbClr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557199" marR="0" lvl="1" indent="-214308" algn="l" defTabSz="685783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629DD1">
                      <a:lumMod val="60000"/>
                      <a:lumOff val="40000"/>
                    </a:srgbClr>
                  </a:buClr>
                  <a:buSzPct val="70000"/>
                  <a:buFont typeface="Times New Roman" panose="02020603050405020304" pitchFamily="18" charset="0"/>
                  <a:buChar char="►"/>
                  <a:tabLst/>
                  <a:defRPr/>
                </a:pP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待排记录随机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857228" marR="0" lvl="2" indent="-171446" algn="l" defTabSz="685783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取上述两种情况的均值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857228" marR="0" lvl="2" indent="-171446" algn="l" defTabSz="685783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黑体" panose="02010609060101010101" pitchFamily="49" charset="-122"/>
                    <a:cs typeface="+mn-cs"/>
                  </a:rPr>
                  <a:t>关键字比较次数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857228" marR="0" lvl="2" indent="-171446" algn="l" defTabSz="685783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移动次数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627063" lvl="1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en-US" altLang="zh-CN" sz="3200" dirty="0">
                    <a:solidFill>
                      <a:srgbClr val="000000"/>
                    </a:solidFill>
                    <a:ea typeface="+mj-ea"/>
                  </a:rPr>
                  <a:t>T(n)=O(n</a:t>
                </a:r>
                <a:r>
                  <a:rPr lang="en-US" altLang="zh-CN" sz="3200" baseline="30000" dirty="0">
                    <a:solidFill>
                      <a:srgbClr val="000000"/>
                    </a:solidFill>
                    <a:ea typeface="+mj-ea"/>
                  </a:rPr>
                  <a:t>2</a:t>
                </a:r>
                <a:r>
                  <a:rPr lang="en-US" altLang="zh-CN" sz="3200" dirty="0">
                    <a:solidFill>
                      <a:srgbClr val="000000"/>
                    </a:solidFill>
                    <a:ea typeface="+mj-ea"/>
                  </a:rPr>
                  <a:t>)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j-ea"/>
                </a:endParaRPr>
              </a:p>
              <a:p>
                <a:pPr marL="627063" marR="0" lvl="2" indent="-266700" algn="l" defTabSz="685783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2EEF62-C3C2-4152-9D8A-981696B6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257" y="1725613"/>
                <a:ext cx="5654419" cy="5354286"/>
              </a:xfrm>
              <a:prstGeom prst="rect">
                <a:avLst/>
              </a:prstGeom>
              <a:blipFill>
                <a:blip r:embed="rId3"/>
                <a:stretch>
                  <a:fillRect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3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4430"/>
            <a:ext cx="10972800" cy="685805"/>
          </a:xfrm>
        </p:spPr>
        <p:txBody>
          <a:bodyPr/>
          <a:lstStyle/>
          <a:p>
            <a:r>
              <a:rPr lang="zh-CN" altLang="en-US" dirty="0"/>
              <a:t>折半插入排序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490"/>
            <a:ext cx="10972800" cy="685806"/>
          </a:xfrm>
        </p:spPr>
        <p:txBody>
          <a:bodyPr/>
          <a:lstStyle/>
          <a:p>
            <a:r>
              <a:rPr lang="zh-CN" altLang="en-US" dirty="0"/>
              <a:t>用折半查找方法确定插入位置的排序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667B3E3-57F1-4389-833A-6338DF67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45" y="1818365"/>
            <a:ext cx="11697538" cy="49110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 fontScale="92500" lnSpcReduction="10000"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BInsertSort</a:t>
            </a:r>
            <a:r>
              <a:rPr lang="en-US" altLang="zh-CN" dirty="0"/>
              <a:t> (</a:t>
            </a:r>
            <a:r>
              <a:rPr lang="en-US" altLang="zh-CN" dirty="0" err="1"/>
              <a:t>SqList</a:t>
            </a:r>
            <a:r>
              <a:rPr lang="en-US" altLang="zh-CN" dirty="0"/>
              <a:t> &amp;L) 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{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对顺序表</a:t>
            </a:r>
            <a:r>
              <a:rPr lang="en-US" altLang="zh-CN" dirty="0"/>
              <a:t>L</a:t>
            </a:r>
            <a:r>
              <a:rPr lang="zh-CN" altLang="en-US" dirty="0"/>
              <a:t>作折半插入排序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</a:t>
            </a:r>
            <a:r>
              <a:rPr lang="en-US" altLang="zh-CN" dirty="0" err="1"/>
              <a:t>L.length</a:t>
            </a:r>
            <a:r>
              <a:rPr lang="en-US" altLang="zh-CN" dirty="0"/>
              <a:t>; ++</a:t>
            </a:r>
            <a:r>
              <a:rPr lang="en-US" altLang="zh-CN" dirty="0" err="1"/>
              <a:t>i</a:t>
            </a:r>
            <a:r>
              <a:rPr lang="en-US" altLang="zh-CN" dirty="0"/>
              <a:t> )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</a:t>
            </a:r>
            <a:r>
              <a:rPr lang="en-US" altLang="zh-CN" dirty="0" err="1"/>
              <a:t>L.r</a:t>
            </a:r>
            <a:r>
              <a:rPr lang="en-US" altLang="zh-CN" dirty="0"/>
              <a:t>[0] = 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将</a:t>
            </a:r>
            <a:r>
              <a:rPr lang="en-US" altLang="zh-CN" dirty="0" err="1"/>
              <a:t>L.r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暂存到</a:t>
            </a:r>
            <a:r>
              <a:rPr lang="en-US" altLang="zh-CN" dirty="0" err="1"/>
              <a:t>L.r</a:t>
            </a:r>
            <a:r>
              <a:rPr lang="en-US" altLang="zh-CN" dirty="0"/>
              <a:t>[0]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/>
              <a:t>low = 1; high = i-1;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/>
              <a:t>while (low&lt;=high) // </a:t>
            </a:r>
            <a:r>
              <a:rPr lang="zh-CN" altLang="en-US" dirty="0"/>
              <a:t>在</a:t>
            </a:r>
            <a:r>
              <a:rPr lang="en-US" altLang="zh-CN" dirty="0"/>
              <a:t>r[</a:t>
            </a:r>
            <a:r>
              <a:rPr lang="en-US" altLang="zh-CN" dirty="0" err="1"/>
              <a:t>low..high</a:t>
            </a:r>
            <a:r>
              <a:rPr lang="en-US" altLang="zh-CN" dirty="0"/>
              <a:t>]</a:t>
            </a:r>
            <a:r>
              <a:rPr lang="zh-CN" altLang="en-US" dirty="0"/>
              <a:t>中折半查找有序插入的位置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/>
              <a:t>{m = (</a:t>
            </a:r>
            <a:r>
              <a:rPr lang="en-US" altLang="zh-CN" dirty="0" err="1"/>
              <a:t>low+high</a:t>
            </a:r>
            <a:r>
              <a:rPr lang="en-US" altLang="zh-CN" dirty="0"/>
              <a:t>)/2; </a:t>
            </a:r>
            <a:r>
              <a:rPr lang="zh-CN" altLang="en-US" dirty="0"/>
              <a:t>　　　　　　　</a:t>
            </a:r>
            <a:r>
              <a:rPr lang="en-US" altLang="zh-CN" dirty="0"/>
              <a:t>// </a:t>
            </a:r>
            <a:r>
              <a:rPr lang="zh-CN" altLang="en-US" dirty="0"/>
              <a:t>折半</a:t>
            </a:r>
            <a:br>
              <a:rPr lang="zh-CN" altLang="en-US" dirty="0"/>
            </a:br>
            <a:r>
              <a:rPr lang="zh-CN" altLang="en-US" dirty="0"/>
              <a:t>　　　  </a:t>
            </a:r>
            <a:r>
              <a:rPr lang="en-US" altLang="zh-CN" dirty="0"/>
              <a:t>if (</a:t>
            </a:r>
            <a:r>
              <a:rPr lang="en-US" altLang="zh-CN" dirty="0" err="1"/>
              <a:t>L.r</a:t>
            </a:r>
            <a:r>
              <a:rPr lang="en-US" altLang="zh-CN" dirty="0"/>
              <a:t>[0].key &lt; </a:t>
            </a:r>
            <a:r>
              <a:rPr lang="en-US" altLang="zh-CN" dirty="0" err="1"/>
              <a:t>L.r</a:t>
            </a:r>
            <a:r>
              <a:rPr lang="en-US" altLang="zh-CN" dirty="0"/>
              <a:t>[m].key)) high = m-1; // </a:t>
            </a:r>
            <a:r>
              <a:rPr lang="zh-CN" altLang="en-US" dirty="0"/>
              <a:t>插入点在低半区</a:t>
            </a:r>
            <a:br>
              <a:rPr lang="zh-CN" altLang="en-US" dirty="0"/>
            </a:br>
            <a:r>
              <a:rPr lang="zh-CN" altLang="en-US" dirty="0"/>
              <a:t>　　　  </a:t>
            </a:r>
            <a:r>
              <a:rPr lang="en-US" altLang="zh-CN" dirty="0"/>
              <a:t>else low = m+1; </a:t>
            </a:r>
            <a:r>
              <a:rPr lang="zh-CN" altLang="en-US" dirty="0"/>
              <a:t>　　　</a:t>
            </a:r>
            <a:r>
              <a:rPr lang="en-US" altLang="zh-CN" dirty="0"/>
              <a:t>// </a:t>
            </a:r>
            <a:r>
              <a:rPr lang="zh-CN" altLang="en-US" dirty="0"/>
              <a:t>插入点在高半区　　　</a:t>
            </a:r>
            <a:r>
              <a:rPr lang="en-US" altLang="zh-CN" dirty="0"/>
              <a:t>} // while</a:t>
            </a:r>
            <a:br>
              <a:rPr lang="en-US" altLang="zh-CN" dirty="0"/>
            </a:br>
            <a:r>
              <a:rPr lang="zh-CN" altLang="en-US" dirty="0"/>
              <a:t>　　　</a:t>
            </a:r>
            <a:r>
              <a:rPr lang="en-US" altLang="zh-CN" dirty="0"/>
              <a:t>for ( j=i-1; j&gt;=low; --j ) </a:t>
            </a:r>
            <a:r>
              <a:rPr lang="en-US" altLang="zh-CN" dirty="0" err="1"/>
              <a:t>L.r</a:t>
            </a:r>
            <a:r>
              <a:rPr lang="en-US" altLang="zh-CN" dirty="0"/>
              <a:t>[j+1] = </a:t>
            </a:r>
            <a:r>
              <a:rPr lang="en-US" altLang="zh-CN" dirty="0" err="1"/>
              <a:t>L.r</a:t>
            </a:r>
            <a:r>
              <a:rPr lang="en-US" altLang="zh-CN" dirty="0"/>
              <a:t>[j]; // </a:t>
            </a:r>
            <a:r>
              <a:rPr lang="zh-CN" altLang="en-US" dirty="0"/>
              <a:t>记录后移</a:t>
            </a:r>
            <a:br>
              <a:rPr lang="zh-CN" altLang="en-US" dirty="0"/>
            </a:br>
            <a:r>
              <a:rPr lang="zh-CN" altLang="en-US" dirty="0"/>
              <a:t>　　　</a:t>
            </a:r>
            <a:r>
              <a:rPr lang="en-US" altLang="zh-CN" dirty="0" err="1"/>
              <a:t>L.r</a:t>
            </a:r>
            <a:r>
              <a:rPr lang="en-US" altLang="zh-CN" dirty="0"/>
              <a:t>[high+1] = </a:t>
            </a:r>
            <a:r>
              <a:rPr lang="en-US" altLang="zh-CN" dirty="0" err="1"/>
              <a:t>L.r</a:t>
            </a:r>
            <a:r>
              <a:rPr lang="en-US" altLang="zh-CN" dirty="0"/>
              <a:t>[0];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插入　　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} // </a:t>
            </a:r>
            <a:r>
              <a:rPr lang="en-US" altLang="zh-CN" dirty="0" err="1"/>
              <a:t>BInsertSort</a:t>
            </a:r>
            <a:endParaRPr lang="en-US" altLang="zh-CN" dirty="0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15C15638-C1DD-4143-B78C-831EFF89C524}"/>
              </a:ext>
            </a:extLst>
          </p:cNvPr>
          <p:cNvSpPr/>
          <p:nvPr/>
        </p:nvSpPr>
        <p:spPr>
          <a:xfrm>
            <a:off x="8248271" y="1466077"/>
            <a:ext cx="3649204" cy="1749735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400" dirty="0">
                <a:solidFill>
                  <a:schemeClr val="dk1"/>
                </a:solidFill>
                <a:ea typeface="+mj-ea"/>
              </a:rPr>
              <a:t>仅减少了比较次数</a:t>
            </a:r>
            <a:r>
              <a:rPr lang="en-US" altLang="zh-CN" sz="2400" dirty="0">
                <a:solidFill>
                  <a:schemeClr val="dk1"/>
                </a:solidFill>
                <a:ea typeface="+mj-ea"/>
              </a:rPr>
              <a:t>,</a:t>
            </a:r>
            <a:r>
              <a:rPr lang="zh-CN" altLang="en-US" sz="2400" dirty="0">
                <a:solidFill>
                  <a:schemeClr val="dk1"/>
                </a:solidFill>
                <a:ea typeface="+mj-ea"/>
              </a:rPr>
              <a:t> 移动次数不变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9DB7B6E9-A6F2-4D05-BC12-AE0F8D2EF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3487" y="6136076"/>
            <a:ext cx="2166938" cy="5349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chemeClr val="bg1"/>
                </a:solidFill>
              </a:rPr>
              <a:t>T(n)=O(n²)</a:t>
            </a:r>
          </a:p>
        </p:txBody>
      </p:sp>
    </p:spTree>
    <p:extLst>
      <p:ext uri="{BB962C8B-B14F-4D97-AF65-F5344CB8AC3E}">
        <p14:creationId xmlns:p14="http://schemas.microsoft.com/office/powerpoint/2010/main" val="361308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路插入排序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</a:rPr>
              <a:t>在直接插入排序算法的基础上增加了一个辅助数组</a:t>
            </a:r>
            <a:r>
              <a:rPr lang="en-US" altLang="zh-CN" dirty="0">
                <a:latin typeface="+mn-lt"/>
              </a:rPr>
              <a:t>d</a:t>
            </a:r>
          </a:p>
          <a:p>
            <a:pPr lvl="1"/>
            <a:r>
              <a:rPr lang="zh-CN" altLang="en-US" dirty="0">
                <a:latin typeface="+mn-lt"/>
              </a:rPr>
              <a:t>减少移动次数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增加</a:t>
            </a:r>
            <a:r>
              <a:rPr lang="en-US" altLang="zh-CN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个记录的辅助空间</a:t>
            </a:r>
          </a:p>
          <a:p>
            <a:r>
              <a:rPr lang="zh-CN" altLang="en-US" dirty="0">
                <a:latin typeface="+mn-lt"/>
              </a:rPr>
              <a:t>辅助数组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en-US" dirty="0">
                <a:latin typeface="+mn-lt"/>
              </a:rPr>
              <a:t>看成一个环状空间</a:t>
            </a:r>
          </a:p>
          <a:p>
            <a:r>
              <a:rPr lang="zh-CN" altLang="en-US" dirty="0">
                <a:latin typeface="+mn-lt"/>
              </a:rPr>
              <a:t>引入</a:t>
            </a:r>
            <a:r>
              <a:rPr lang="en-US" altLang="zh-CN" dirty="0">
                <a:latin typeface="+mn-lt"/>
              </a:rPr>
              <a:t>final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>
                <a:latin typeface="+mn-lt"/>
              </a:rPr>
              <a:t>first</a:t>
            </a:r>
            <a:r>
              <a:rPr lang="zh-CN" altLang="en-US" dirty="0">
                <a:latin typeface="+mn-lt"/>
              </a:rPr>
              <a:t>指针</a:t>
            </a:r>
          </a:p>
          <a:p>
            <a:pPr lvl="1"/>
            <a:r>
              <a:rPr lang="en-US" altLang="zh-CN" dirty="0">
                <a:latin typeface="+mn-lt"/>
              </a:rPr>
              <a:t>first</a:t>
            </a:r>
            <a:r>
              <a:rPr lang="zh-CN" altLang="en-US" dirty="0">
                <a:latin typeface="+mn-lt"/>
              </a:rPr>
              <a:t>指向顺序表的第一个元素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最小值</a:t>
            </a:r>
            <a:r>
              <a:rPr lang="en-US" altLang="zh-CN" dirty="0">
                <a:latin typeface="+mn-lt"/>
              </a:rPr>
              <a:t>)</a:t>
            </a:r>
          </a:p>
          <a:p>
            <a:pPr lvl="1"/>
            <a:r>
              <a:rPr lang="en-US" altLang="zh-CN" dirty="0">
                <a:latin typeface="+mn-lt"/>
              </a:rPr>
              <a:t>final</a:t>
            </a:r>
            <a:r>
              <a:rPr lang="zh-CN" altLang="en-US" dirty="0">
                <a:latin typeface="+mn-lt"/>
              </a:rPr>
              <a:t>指向最后一个元素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最大值</a:t>
            </a:r>
            <a:r>
              <a:rPr lang="en-US" altLang="zh-CN" dirty="0">
                <a:latin typeface="+mn-lt"/>
              </a:rPr>
              <a:t>)</a:t>
            </a:r>
          </a:p>
          <a:p>
            <a:r>
              <a:rPr lang="zh-CN" altLang="en-US" dirty="0">
                <a:latin typeface="+mn-lt"/>
              </a:rPr>
              <a:t>以第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个元素为准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枢纽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，分成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路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左右两边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理解为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个有序的数组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进行插入排序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</p:spTree>
    <p:extLst>
      <p:ext uri="{BB962C8B-B14F-4D97-AF65-F5344CB8AC3E}">
        <p14:creationId xmlns:p14="http://schemas.microsoft.com/office/powerpoint/2010/main" val="84388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路插入排序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4433047" cy="4525963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初始化为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分两种情况</a:t>
            </a:r>
            <a:endParaRPr lang="en-US" altLang="zh-CN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待插入元素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大于最大值或小于最小值</a:t>
            </a:r>
            <a:endParaRPr lang="en-US" altLang="zh-CN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将待插入元素插入到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final+1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(first-1+n)%n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最小值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&lt;x&lt;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最大值</a:t>
            </a:r>
            <a:endParaRPr lang="en-US" altLang="zh-CN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final</a:t>
            </a:r>
            <a:r>
              <a:rPr lang="zh-CN" altLang="en-US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之间进行插入排序</a:t>
            </a: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17047"/>
              </p:ext>
            </p:extLst>
          </p:nvPr>
        </p:nvGraphicFramePr>
        <p:xfrm>
          <a:off x="7083605" y="679106"/>
          <a:ext cx="4879712" cy="537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964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787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192721" y="74740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初始关键字：</a:t>
            </a:r>
          </a:p>
        </p:txBody>
      </p:sp>
      <p:sp>
        <p:nvSpPr>
          <p:cNvPr id="8" name="矩形 7"/>
          <p:cNvSpPr/>
          <p:nvPr/>
        </p:nvSpPr>
        <p:spPr>
          <a:xfrm>
            <a:off x="5198152" y="1370764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辅助数组</a:t>
            </a:r>
            <a:r>
              <a:rPr lang="en-US" altLang="zh-CN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761141"/>
              </p:ext>
            </p:extLst>
          </p:nvPr>
        </p:nvGraphicFramePr>
        <p:xfrm>
          <a:off x="5243193" y="1897457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=1: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390981" y="1353182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first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8357058" y="1353181"/>
            <a:ext cx="635350" cy="461665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final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5868244" y="1905700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5826040" y="1837786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4" name="矩形 13"/>
          <p:cNvSpPr/>
          <p:nvPr/>
        </p:nvSpPr>
        <p:spPr>
          <a:xfrm>
            <a:off x="7083605" y="655734"/>
            <a:ext cx="625051" cy="593740"/>
          </a:xfrm>
          <a:prstGeom prst="rect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31705"/>
              </p:ext>
            </p:extLst>
          </p:nvPr>
        </p:nvGraphicFramePr>
        <p:xfrm>
          <a:off x="5243193" y="2499438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=2: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0172958" y="2511389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826040" y="2439767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63204"/>
              </p:ext>
            </p:extLst>
          </p:nvPr>
        </p:nvGraphicFramePr>
        <p:xfrm>
          <a:off x="5243193" y="3158975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=3: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10172958" y="3163784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6430959" y="3099304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3129"/>
              </p:ext>
            </p:extLst>
          </p:nvPr>
        </p:nvGraphicFramePr>
        <p:xfrm>
          <a:off x="5242033" y="3746020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=4: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10171798" y="3750829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7048785" y="3686349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87352"/>
              </p:ext>
            </p:extLst>
          </p:nvPr>
        </p:nvGraphicFramePr>
        <p:xfrm>
          <a:off x="5243193" y="4381848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=5: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0172958" y="4386657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7668926" y="4322177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8966"/>
              </p:ext>
            </p:extLst>
          </p:nvPr>
        </p:nvGraphicFramePr>
        <p:xfrm>
          <a:off x="5243193" y="4927088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=6: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9568046" y="4931897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7668926" y="4867417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13112"/>
              </p:ext>
            </p:extLst>
          </p:nvPr>
        </p:nvGraphicFramePr>
        <p:xfrm>
          <a:off x="5243193" y="5472328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=7: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8963127" y="5491205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7668926" y="5412657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ED234303-3275-4361-967F-69E3D2098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117619"/>
              </p:ext>
            </p:extLst>
          </p:nvPr>
        </p:nvGraphicFramePr>
        <p:xfrm>
          <a:off x="5243193" y="6050513"/>
          <a:ext cx="55662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8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i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=8: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8963127" y="6069390"/>
            <a:ext cx="635350" cy="461665"/>
          </a:xfrm>
          <a:prstGeom prst="rect">
            <a:avLst/>
          </a:prstGeom>
          <a:ln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8273845" y="5990842"/>
            <a:ext cx="720915" cy="60491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824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04896 0.000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0046 L 0.09974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74 0.00046 L 0.15026 0.0006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26 0.00069 L 0.20104 0.0006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0.00069 L 0.25 1.11111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11111E-6 L 0.3026 0.0006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26 0.00069 L 0.35339 0.00069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3496733" cy="4525963"/>
          </a:xfrm>
        </p:spPr>
        <p:txBody>
          <a:bodyPr/>
          <a:lstStyle/>
          <a:p>
            <a:r>
              <a:rPr lang="zh-CN" altLang="en-US" dirty="0"/>
              <a:t>利用静态循环链表进行排序</a:t>
            </a:r>
            <a:endParaRPr lang="en-US" altLang="zh-CN" dirty="0"/>
          </a:p>
          <a:p>
            <a:r>
              <a:rPr lang="zh-CN" altLang="en-US" dirty="0"/>
              <a:t>排序完成之后，一次性地调整各个记录相互之间的位置</a:t>
            </a:r>
            <a:endParaRPr lang="en-US" altLang="zh-CN" dirty="0"/>
          </a:p>
          <a:p>
            <a:r>
              <a:rPr lang="zh-CN" altLang="en-US" dirty="0"/>
              <a:t>减少在排序过程中进行的“移动”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ABD8B7-AB76-406E-A390-C36215F20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59606"/>
              </p:ext>
            </p:extLst>
          </p:nvPr>
        </p:nvGraphicFramePr>
        <p:xfrm>
          <a:off x="3797294" y="2121055"/>
          <a:ext cx="80856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96">
                  <a:extLst>
                    <a:ext uri="{9D8B030D-6E8A-4147-A177-3AD203B41FA5}">
                      <a16:colId xmlns:a16="http://schemas.microsoft.com/office/drawing/2014/main" val="3206817929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SL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65317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key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MAXINT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188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next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8E7D822-97D1-4689-B748-D6AB169343AD}"/>
              </a:ext>
            </a:extLst>
          </p:cNvPr>
          <p:cNvGrpSpPr/>
          <p:nvPr/>
        </p:nvGrpSpPr>
        <p:grpSpPr>
          <a:xfrm>
            <a:off x="6857247" y="1091710"/>
            <a:ext cx="579120" cy="1054208"/>
            <a:chOff x="6096000" y="1074735"/>
            <a:chExt cx="579120" cy="111982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F9F9D4-EA99-4121-9D34-DDE08C302AFC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 err="1">
                  <a:latin typeface="+mn-lt"/>
                  <a:ea typeface="+mj-ea"/>
                </a:rPr>
                <a:t>i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85F737-CE39-46A0-947A-835C0324DE78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23A703F-CC37-40EB-814B-7E2EDC21032F}"/>
              </a:ext>
            </a:extLst>
          </p:cNvPr>
          <p:cNvSpPr txBox="1"/>
          <p:nvPr/>
        </p:nvSpPr>
        <p:spPr>
          <a:xfrm>
            <a:off x="4802830" y="3719019"/>
            <a:ext cx="1407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表头节点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503082-624D-4323-AE8C-7D5CF810C4D6}"/>
              </a:ext>
            </a:extLst>
          </p:cNvPr>
          <p:cNvSpPr txBox="1"/>
          <p:nvPr/>
        </p:nvSpPr>
        <p:spPr>
          <a:xfrm>
            <a:off x="8517466" y="663180"/>
            <a:ext cx="3496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ea typeface="黑体" panose="02010609060101010101" pitchFamily="49" charset="-122"/>
              </a:rPr>
              <a:t>当前待排序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节点</a:t>
            </a:r>
            <a:endParaRPr lang="zh-CN" altLang="en-US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9DDFC2-AB64-4EA9-8983-0B7D8116B2E2}"/>
              </a:ext>
            </a:extLst>
          </p:cNvPr>
          <p:cNvGrpSpPr/>
          <p:nvPr/>
        </p:nvGrpSpPr>
        <p:grpSpPr>
          <a:xfrm>
            <a:off x="6130807" y="1091710"/>
            <a:ext cx="579120" cy="1054208"/>
            <a:chOff x="6096000" y="1074735"/>
            <a:chExt cx="579120" cy="111982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486B2BC-136E-4B02-B8F6-CA08BD28AC9F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k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C95F4EF-69B3-4B0A-9BE6-EB772D7A89DC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E187F65-0B94-42D2-8573-C23B1955175F}"/>
              </a:ext>
            </a:extLst>
          </p:cNvPr>
          <p:cNvSpPr txBox="1"/>
          <p:nvPr/>
        </p:nvSpPr>
        <p:spPr>
          <a:xfrm>
            <a:off x="8517466" y="1091709"/>
            <a:ext cx="3496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k</a:t>
            </a:r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ea typeface="黑体" panose="02010609060101010101" pitchFamily="49" charset="-122"/>
              </a:rPr>
              <a:t>有序序列遍历指针</a:t>
            </a:r>
            <a:endParaRPr lang="zh-CN" altLang="en-US" sz="1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B1D24DF-23AF-4D0C-858D-47EEA45E6A85}"/>
              </a:ext>
            </a:extLst>
          </p:cNvPr>
          <p:cNvGrpSpPr/>
          <p:nvPr/>
        </p:nvGrpSpPr>
        <p:grpSpPr>
          <a:xfrm>
            <a:off x="5235035" y="1091710"/>
            <a:ext cx="579120" cy="1054208"/>
            <a:chOff x="6096000" y="1074735"/>
            <a:chExt cx="579120" cy="111982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4F42AD-E5CA-4E59-9923-F9B6BA5FB65D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j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F60AA90-DCC4-46DA-A3DC-3A70DC1136A8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07F1033-099A-4CC2-94BD-F874C50E51CB}"/>
              </a:ext>
            </a:extLst>
          </p:cNvPr>
          <p:cNvSpPr txBox="1"/>
          <p:nvPr/>
        </p:nvSpPr>
        <p:spPr>
          <a:xfrm>
            <a:off x="8517465" y="1540786"/>
            <a:ext cx="34967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</a:rPr>
              <a:t>j</a:t>
            </a:r>
            <a:r>
              <a:rPr lang="en-US" altLang="zh-CN" sz="2400" dirty="0">
                <a:solidFill>
                  <a:prstClr val="black"/>
                </a:solidFill>
                <a:ea typeface="黑体" panose="02010609060101010101" pitchFamily="49" charset="-122"/>
              </a:rPr>
              <a:t>——k</a:t>
            </a:r>
            <a:r>
              <a:rPr lang="zh-CN" altLang="en-US" sz="2400" dirty="0">
                <a:solidFill>
                  <a:prstClr val="black"/>
                </a:solidFill>
                <a:ea typeface="黑体" panose="02010609060101010101" pitchFamily="49" charset="-122"/>
              </a:rPr>
              <a:t>的前趋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5BBEFD-4BA0-4306-95FB-935570E3F79D}"/>
              </a:ext>
            </a:extLst>
          </p:cNvPr>
          <p:cNvSpPr txBox="1"/>
          <p:nvPr/>
        </p:nvSpPr>
        <p:spPr>
          <a:xfrm>
            <a:off x="5297878" y="3197980"/>
            <a:ext cx="51627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2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F00EE9-79AF-4D4F-B49A-86A8780CAAA0}"/>
              </a:ext>
            </a:extLst>
          </p:cNvPr>
          <p:cNvSpPr txBox="1"/>
          <p:nvPr/>
        </p:nvSpPr>
        <p:spPr>
          <a:xfrm>
            <a:off x="6920090" y="3193969"/>
            <a:ext cx="51627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1</a:t>
            </a:r>
            <a:endParaRPr lang="zh-CN" altLang="en-US" sz="20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7EE8AA7-30E4-4B7F-A3FC-B1871655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89100"/>
              </p:ext>
            </p:extLst>
          </p:nvPr>
        </p:nvGraphicFramePr>
        <p:xfrm>
          <a:off x="3797294" y="5103567"/>
          <a:ext cx="80856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96">
                  <a:extLst>
                    <a:ext uri="{9D8B030D-6E8A-4147-A177-3AD203B41FA5}">
                      <a16:colId xmlns:a16="http://schemas.microsoft.com/office/drawing/2014/main" val="3206817929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SL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65317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key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MAXINT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188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next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0836D7A9-6C8D-4BBD-B26A-A9AED22A302C}"/>
              </a:ext>
            </a:extLst>
          </p:cNvPr>
          <p:cNvGrpSpPr/>
          <p:nvPr/>
        </p:nvGrpSpPr>
        <p:grpSpPr>
          <a:xfrm>
            <a:off x="7571118" y="4194656"/>
            <a:ext cx="516277" cy="998308"/>
            <a:chOff x="6096000" y="1074735"/>
            <a:chExt cx="579120" cy="111982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BDC8853-BBE3-4695-9C40-4A01680DBCB0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 err="1">
                  <a:latin typeface="+mn-lt"/>
                  <a:ea typeface="+mj-ea"/>
                </a:rPr>
                <a:t>i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C9DB250-9AB0-423E-AD2D-49DDD13FB3BA}"/>
                </a:ext>
              </a:extLst>
            </p:cNvPr>
            <p:cNvCxnSpPr>
              <a:stCxn id="29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DBEC7F-E9AE-4725-BB10-E8999B4EF36A}"/>
              </a:ext>
            </a:extLst>
          </p:cNvPr>
          <p:cNvGrpSpPr/>
          <p:nvPr/>
        </p:nvGrpSpPr>
        <p:grpSpPr>
          <a:xfrm>
            <a:off x="6888668" y="4194656"/>
            <a:ext cx="516277" cy="998308"/>
            <a:chOff x="6096000" y="1074735"/>
            <a:chExt cx="579120" cy="111982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EBA7E42-2C4C-4192-92A2-184DC427B1D6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k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CE9377A-D699-4C10-9964-E32A867BB17B}"/>
                </a:ext>
              </a:extLst>
            </p:cNvPr>
            <p:cNvCxnSpPr>
              <a:stCxn id="32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DA0EC49-4F6D-4211-8D5B-2BDB6E3FFDD5}"/>
              </a:ext>
            </a:extLst>
          </p:cNvPr>
          <p:cNvGrpSpPr/>
          <p:nvPr/>
        </p:nvGrpSpPr>
        <p:grpSpPr>
          <a:xfrm>
            <a:off x="5207940" y="4219518"/>
            <a:ext cx="516277" cy="998308"/>
            <a:chOff x="6096000" y="1074735"/>
            <a:chExt cx="579120" cy="111982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3FE5A6-9D91-4944-8968-D1A2D24A120C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j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1CA68B0-CAD5-4789-BBF1-2DCB6635392E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6AD66AB-B6B1-44D6-9729-43FC0FBE9ABA}"/>
              </a:ext>
            </a:extLst>
          </p:cNvPr>
          <p:cNvGrpSpPr/>
          <p:nvPr/>
        </p:nvGrpSpPr>
        <p:grpSpPr>
          <a:xfrm>
            <a:off x="7031203" y="4194656"/>
            <a:ext cx="516277" cy="998308"/>
            <a:chOff x="6096000" y="1074735"/>
            <a:chExt cx="579120" cy="111982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F540DDD-7C65-4361-8727-A86B68BA8826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j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68280C-34D6-47D7-85DF-9EC5FA98AC2E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0F69002-2C17-4FAC-A041-7A93DE111BE0}"/>
              </a:ext>
            </a:extLst>
          </p:cNvPr>
          <p:cNvGrpSpPr/>
          <p:nvPr/>
        </p:nvGrpSpPr>
        <p:grpSpPr>
          <a:xfrm>
            <a:off x="6125727" y="4219518"/>
            <a:ext cx="516277" cy="998308"/>
            <a:chOff x="6096000" y="1074735"/>
            <a:chExt cx="579120" cy="1119825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48F1E9A-2554-4793-AEB5-E806CD070B45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k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1A33D58-6C56-46E0-BF9B-5C5041B22317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08ECABA-30D6-402E-A8C3-2CA8B0DBB719}"/>
              </a:ext>
            </a:extLst>
          </p:cNvPr>
          <p:cNvGrpSpPr/>
          <p:nvPr/>
        </p:nvGrpSpPr>
        <p:grpSpPr>
          <a:xfrm>
            <a:off x="6270507" y="4219322"/>
            <a:ext cx="516277" cy="998308"/>
            <a:chOff x="6096000" y="1074735"/>
            <a:chExt cx="579120" cy="1119825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D8888C3-6FC2-489F-859A-CCC425F96A06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j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9EF27AF-1847-47DE-B77B-76BAEA486560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899176C-BE11-45D1-A909-735470044345}"/>
              </a:ext>
            </a:extLst>
          </p:cNvPr>
          <p:cNvGrpSpPr/>
          <p:nvPr/>
        </p:nvGrpSpPr>
        <p:grpSpPr>
          <a:xfrm>
            <a:off x="5342374" y="4219518"/>
            <a:ext cx="516277" cy="998308"/>
            <a:chOff x="6096000" y="1074735"/>
            <a:chExt cx="579120" cy="111982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3C21F28-5C8A-462B-BACD-80D4DBAAF685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k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0C1DDCD-B84C-43B2-B2EE-3150AC0592F4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B6F24FC-BD4E-4289-9375-CF7D4D280CA5}"/>
              </a:ext>
            </a:extLst>
          </p:cNvPr>
          <p:cNvSpPr txBox="1"/>
          <p:nvPr/>
        </p:nvSpPr>
        <p:spPr>
          <a:xfrm>
            <a:off x="6185186" y="6191690"/>
            <a:ext cx="51627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3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DD700A-BEA8-4691-BA1A-6FDAA606FAE3}"/>
              </a:ext>
            </a:extLst>
          </p:cNvPr>
          <p:cNvSpPr txBox="1"/>
          <p:nvPr/>
        </p:nvSpPr>
        <p:spPr>
          <a:xfrm>
            <a:off x="7631658" y="6191690"/>
            <a:ext cx="51627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897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21" grpId="0"/>
      <p:bldP spid="25" grpId="0" animBg="1"/>
      <p:bldP spid="26" grpId="0" animBg="1"/>
      <p:bldP spid="4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A980-98A3-481C-9FFA-4E29E18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2F5C1-B830-40F0-983F-15E963B85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B44BBFB3-50AF-44AD-9650-F3D8A58D0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5187456"/>
              </p:ext>
            </p:extLst>
          </p:nvPr>
        </p:nvGraphicFramePr>
        <p:xfrm>
          <a:off x="680720" y="386080"/>
          <a:ext cx="10901680" cy="6343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5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9E617E-EB9A-4288-B085-5D7B76CC2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379E617E-EB9A-4288-B085-5D7B76CC2F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619E9-C08A-4C7F-BF22-DF6E0ADB58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03D619E9-C08A-4C7F-BF22-DF6E0ADB58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D6D29A-4AA0-4BE3-85A9-0895B93DF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4D6D29A-4AA0-4BE3-85A9-0895B93DF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A95342-DC53-4E70-9423-0D697101A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7DA95342-DC53-4E70-9423-0D697101A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B638A-310C-4482-A167-324C81CC8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B9EB638A-310C-4482-A167-324C81CC85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F30A88A-BF3D-4020-A06B-28EE25F93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7F30A88A-BF3D-4020-A06B-28EE25F933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41FBA6-F810-4D95-9FCB-F6B2653849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AE41FBA6-F810-4D95-9FCB-F6B2653849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9E8C56-88EE-463F-992F-95EEB0FFF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F99E8C56-88EE-463F-992F-95EEB0FFF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A1A798-147F-4AE9-A756-F44286716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53A1A798-147F-4AE9-A756-F44286716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180229-6F17-47CF-BE05-8215A5BF1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33180229-6F17-47CF-BE05-8215A5BF1A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57F68A-33E0-49A4-8F96-82AC356E72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9057F68A-33E0-49A4-8F96-82AC356E72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8336C3-0835-44D0-A9FE-61DFDB565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2C8336C3-0835-44D0-A9FE-61DFDB565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2806E6-F041-44EA-A51A-453AAA9BC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D22806E6-F041-44EA-A51A-453AAA9BC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683BE0-820E-4AAC-AF1A-F852473FF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21683BE0-820E-4AAC-AF1A-F852473FF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99F3A6-C06C-4705-BFFF-6CE77D903D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B499F3A6-C06C-4705-BFFF-6CE77D903D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3777C1-B94F-4588-8DC0-68547AE69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123777C1-B94F-4588-8DC0-68547AE690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C92650-3583-41CF-BAFA-099CD7D23B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3DC92650-3583-41CF-BAFA-099CD7D23B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ECE475-83F4-4B31-A2A9-769F7F37E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dgm id="{F6ECE475-83F4-4B31-A2A9-769F7F37E9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058577-4A9B-4128-B53B-23671760D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1C058577-4A9B-4128-B53B-23671760D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370C9C-5C50-4F90-AF65-734B48C28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4A370C9C-5C50-4F90-AF65-734B48C28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C9B062-4B2B-4D6B-ABCC-534CB34D5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06C9B062-4B2B-4D6B-ABCC-534CB34D5E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0DBAC6-4F49-4157-9C30-9A5997DBFA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170DBAC6-4F49-4157-9C30-9A5997DBFA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748914-FB12-44C6-8CF7-F80529C0C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graphicEl>
                                              <a:dgm id="{6C748914-FB12-44C6-8CF7-F80529C0C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04FF4DF-1295-4374-98CE-B9E3165A0A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304FF4DF-1295-4374-98CE-B9E3165A0A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3F2867-984A-4730-8EA6-6EA0FF8A1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963F2867-984A-4730-8EA6-6EA0FF8A1C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088688-6970-4F38-9938-0E0E522A9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graphicEl>
                                              <a:dgm id="{C8088688-6970-4F38-9938-0E0E522A9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825F1-1999-436A-B633-6B41641F61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67E825F1-1999-436A-B633-6B41641F61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F9ACEC-B5F8-4DA8-9C98-7EBC233443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graphicEl>
                                              <a:dgm id="{4DF9ACEC-B5F8-4DA8-9C98-7EBC233443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CA10B2-2FCB-4EB7-A40D-D7EF6F11D4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graphicEl>
                                              <a:dgm id="{0FCA10B2-2FCB-4EB7-A40D-D7EF6F11D4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E5C721-ED50-4D32-A186-CEDD30E57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graphicEl>
                                              <a:dgm id="{BEE5C721-ED50-4D32-A186-CEDD30E573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D38513-A2DA-457D-A5A0-077D025CB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">
                                            <p:graphicEl>
                                              <a:dgm id="{37D38513-A2DA-457D-A5A0-077D025CB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00B421-42A6-4EB2-A87B-499DAAACB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1900B421-42A6-4EB2-A87B-499DAAACB9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3A941F-527B-401D-9058-445C2F4E7E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">
                                            <p:graphicEl>
                                              <a:dgm id="{FA3A941F-527B-401D-9058-445C2F4E7E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表插入排序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2095FE-7C3A-471C-AB09-FB625DAF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5037"/>
              </p:ext>
            </p:extLst>
          </p:nvPr>
        </p:nvGraphicFramePr>
        <p:xfrm>
          <a:off x="3840867" y="731833"/>
          <a:ext cx="80856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96">
                  <a:extLst>
                    <a:ext uri="{9D8B030D-6E8A-4147-A177-3AD203B41FA5}">
                      <a16:colId xmlns:a16="http://schemas.microsoft.com/office/drawing/2014/main" val="3206817929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SL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65317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key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MAXINT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188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next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18" name="Text Box 3">
            <a:extLst>
              <a:ext uri="{FF2B5EF4-FFF2-40B4-BE49-F238E27FC236}">
                <a16:creationId xmlns:a16="http://schemas.microsoft.com/office/drawing/2014/main" id="{CBB7B916-2374-4172-B936-81090168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50138"/>
            <a:ext cx="11316939" cy="4443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LInsertionSort</a:t>
            </a:r>
            <a:r>
              <a:rPr lang="en-US" altLang="zh-CN" dirty="0">
                <a:solidFill>
                  <a:schemeClr val="tx1"/>
                </a:solidFill>
              </a:rPr>
              <a:t> (Elem SL[ ]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int n){  // 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en-US" altLang="zh-CN" dirty="0">
                <a:solidFill>
                  <a:schemeClr val="tx1"/>
                </a:solidFill>
              </a:rPr>
              <a:t>SL[1..n]</a:t>
            </a:r>
            <a:r>
              <a:rPr lang="zh-CN" altLang="en-US" dirty="0">
                <a:solidFill>
                  <a:schemeClr val="tx1"/>
                </a:solidFill>
              </a:rPr>
              <a:t>作表插入排序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SL[0].key = MAXINT 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SL[0].next = 1;  SL[1].next = 0;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for (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=2;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&lt;=n; ++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{ j=0; k = SL[0].next;	//j</a:t>
            </a:r>
            <a:r>
              <a:rPr lang="zh-CN" altLang="en-US" dirty="0">
                <a:solidFill>
                  <a:schemeClr val="tx1"/>
                </a:solidFill>
              </a:rPr>
              <a:t>指向表头，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指向有序表的第一个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	while(SL[k].key&lt;SL[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].key)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{ j= k;  k=SL[k].next; } //</a:t>
            </a:r>
            <a:r>
              <a:rPr lang="zh-CN" altLang="en-US" dirty="0">
                <a:solidFill>
                  <a:schemeClr val="tx1"/>
                </a:solidFill>
              </a:rPr>
              <a:t>找到第一个比</a:t>
            </a:r>
            <a:r>
              <a:rPr lang="en-US" altLang="zh-CN" dirty="0">
                <a:solidFill>
                  <a:schemeClr val="tx1"/>
                </a:solidFill>
              </a:rPr>
              <a:t>SL[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].key</a:t>
            </a:r>
            <a:r>
              <a:rPr lang="zh-CN" altLang="en-US" dirty="0">
                <a:solidFill>
                  <a:schemeClr val="tx1"/>
                </a:solidFill>
              </a:rPr>
              <a:t>大的，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指向其前驱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	SL[j].next=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SL[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].next = k; // </a:t>
            </a:r>
            <a:r>
              <a:rPr lang="zh-CN" altLang="en-US" dirty="0">
                <a:solidFill>
                  <a:schemeClr val="tx1"/>
                </a:solidFill>
              </a:rPr>
              <a:t>结点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插入在结点</a:t>
            </a:r>
            <a:r>
              <a:rPr lang="en-US" altLang="zh-CN" dirty="0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和结点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之间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}// </a:t>
            </a:r>
            <a:r>
              <a:rPr lang="en-US" altLang="zh-CN" dirty="0" err="1">
                <a:solidFill>
                  <a:schemeClr val="tx1"/>
                </a:solidFill>
              </a:rPr>
              <a:t>LinsertionSort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6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1185-A734-48DD-9351-F962C6E8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表插入排序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C3F50-D4F2-49AA-8B4A-9EC31D9D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5210"/>
            <a:ext cx="9346058" cy="252468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>
                <a:latin typeface="+mn-lt"/>
                <a:ea typeface="+mj-ea"/>
              </a:rPr>
              <a:t>排序之后还需调整记录序列</a:t>
            </a:r>
            <a:endParaRPr lang="en-US" altLang="zh-CN" sz="3000" dirty="0">
              <a:latin typeface="+mn-lt"/>
              <a:ea typeface="+mj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>
                <a:latin typeface="+mn-lt"/>
                <a:ea typeface="+mj-ea"/>
              </a:rPr>
              <a:t>使用</a:t>
            </a:r>
            <a:r>
              <a:rPr lang="en-US" altLang="zh-CN" sz="3000" dirty="0">
                <a:latin typeface="+mn-lt"/>
                <a:ea typeface="+mj-ea"/>
              </a:rPr>
              <a:t>3</a:t>
            </a:r>
            <a:r>
              <a:rPr lang="zh-CN" altLang="en-US" sz="3000" dirty="0">
                <a:latin typeface="+mn-lt"/>
                <a:ea typeface="+mj-ea"/>
              </a:rPr>
              <a:t>个指针</a:t>
            </a:r>
            <a:endParaRPr lang="en-US" altLang="zh-CN" sz="3000" dirty="0">
              <a:latin typeface="+mn-lt"/>
              <a:ea typeface="+mj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+mj-ea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+mn-lt"/>
                <a:ea typeface="+mj-ea"/>
              </a:rPr>
              <a:t>——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j-ea"/>
              </a:rPr>
              <a:t>第</a:t>
            </a:r>
            <a:r>
              <a:rPr lang="en-US" altLang="zh-CN" sz="2400" dirty="0" err="1">
                <a:solidFill>
                  <a:prstClr val="black"/>
                </a:solidFill>
                <a:latin typeface="+mn-lt"/>
                <a:ea typeface="+mj-ea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+mn-lt"/>
                <a:ea typeface="+mj-ea"/>
              </a:rPr>
              <a:t>个记录的当前位置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</a:rPr>
              <a:t>i</a:t>
            </a:r>
            <a:r>
              <a:rPr lang="en-US" altLang="zh-CN" sz="2400" dirty="0">
                <a:latin typeface="+mn-lt"/>
                <a:ea typeface="+mj-ea"/>
              </a:rPr>
              <a:t>——</a:t>
            </a:r>
            <a:r>
              <a:rPr lang="zh-CN" altLang="en-US" sz="2400" dirty="0">
                <a:latin typeface="+mn-lt"/>
                <a:ea typeface="+mj-ea"/>
              </a:rPr>
              <a:t>第</a:t>
            </a:r>
            <a:r>
              <a:rPr lang="en-US" altLang="zh-CN" sz="2400" dirty="0" err="1">
                <a:latin typeface="+mn-lt"/>
                <a:ea typeface="+mj-ea"/>
              </a:rPr>
              <a:t>i</a:t>
            </a:r>
            <a:r>
              <a:rPr lang="zh-CN" altLang="en-US" sz="2400" dirty="0">
                <a:latin typeface="+mn-lt"/>
                <a:ea typeface="+mj-ea"/>
              </a:rPr>
              <a:t>个记录应在的位置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B050"/>
                </a:solidFill>
                <a:latin typeface="+mn-lt"/>
                <a:ea typeface="+mj-ea"/>
              </a:rPr>
              <a:t>q</a:t>
            </a:r>
            <a:r>
              <a:rPr lang="en-US" altLang="zh-CN" sz="2400" dirty="0">
                <a:latin typeface="+mn-lt"/>
                <a:ea typeface="+mj-ea"/>
              </a:rPr>
              <a:t>——</a:t>
            </a:r>
            <a:r>
              <a:rPr lang="zh-CN" altLang="en-US" sz="2400" dirty="0">
                <a:latin typeface="+mn-lt"/>
                <a:ea typeface="+mj-ea"/>
              </a:rPr>
              <a:t>第</a:t>
            </a:r>
            <a:r>
              <a:rPr lang="en-US" altLang="zh-CN" sz="2400" dirty="0">
                <a:latin typeface="+mn-lt"/>
                <a:ea typeface="+mj-ea"/>
              </a:rPr>
              <a:t>i+1</a:t>
            </a:r>
            <a:r>
              <a:rPr lang="zh-CN" altLang="en-US" sz="2400" dirty="0">
                <a:latin typeface="+mn-lt"/>
                <a:ea typeface="+mj-ea"/>
              </a:rPr>
              <a:t>个记录的当前位置</a:t>
            </a:r>
            <a:endParaRPr lang="zh-CN" altLang="en-US" sz="3400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8BFE3-6880-44B5-890A-ABC8858DD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E08824-C16F-41EF-8B91-03A6C15CF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89640"/>
              </p:ext>
            </p:extLst>
          </p:nvPr>
        </p:nvGraphicFramePr>
        <p:xfrm>
          <a:off x="140414" y="4948928"/>
          <a:ext cx="694887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03079745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58866384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47587080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250924483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4504938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365317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MAXINT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188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BC6CEC-9E5E-4BB8-818F-3392A4E51E41}"/>
              </a:ext>
            </a:extLst>
          </p:cNvPr>
          <p:cNvGrpSpPr/>
          <p:nvPr/>
        </p:nvGrpSpPr>
        <p:grpSpPr>
          <a:xfrm>
            <a:off x="5063110" y="3952391"/>
            <a:ext cx="579120" cy="1054208"/>
            <a:chOff x="6096000" y="1074735"/>
            <a:chExt cx="579120" cy="111982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BAF9CA9-0DE7-4692-8843-65C7E9C66383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p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005C5F8-26B9-47EF-B9AA-44622BB738DB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71F5E40-E428-405E-9BD4-4397345A4293}"/>
              </a:ext>
            </a:extLst>
          </p:cNvPr>
          <p:cNvGrpSpPr/>
          <p:nvPr/>
        </p:nvGrpSpPr>
        <p:grpSpPr>
          <a:xfrm>
            <a:off x="1350299" y="3960506"/>
            <a:ext cx="579120" cy="1054208"/>
            <a:chOff x="6096000" y="1074735"/>
            <a:chExt cx="579120" cy="111982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0E85697-7A86-490B-9CA6-E665DA51B330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 err="1">
                  <a:latin typeface="+mn-lt"/>
                  <a:ea typeface="+mj-ea"/>
                </a:rPr>
                <a:t>i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305405A-7064-49B7-9E0A-0EECCB4654A4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6380480" y="1659510"/>
              <a:ext cx="5080" cy="53505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E2D39A8-B5C9-459E-8559-04F862E01D4C}"/>
              </a:ext>
            </a:extLst>
          </p:cNvPr>
          <p:cNvGrpSpPr/>
          <p:nvPr/>
        </p:nvGrpSpPr>
        <p:grpSpPr>
          <a:xfrm>
            <a:off x="5710933" y="3949938"/>
            <a:ext cx="579120" cy="1054208"/>
            <a:chOff x="6096000" y="1074735"/>
            <a:chExt cx="579120" cy="1119825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1B25F16-B02C-4B9C-98FA-81DC529329E9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q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76FFF5A-8111-4ECD-95D4-A8C9DF46855D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2">
            <a:extLst>
              <a:ext uri="{FF2B5EF4-FFF2-40B4-BE49-F238E27FC236}">
                <a16:creationId xmlns:a16="http://schemas.microsoft.com/office/drawing/2014/main" id="{6FCF6C81-A3EC-4CB1-8ADE-C79D2241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388" y="956391"/>
            <a:ext cx="4831181" cy="4945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void Arrange ( Elem SL[ ], int n )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p = SL[0].next;   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=1;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&lt;n; ++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) {     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while (p&lt;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)  p = SL[p].next;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q = SL[p].next;     </a:t>
            </a:r>
            <a:endParaRPr lang="zh-CN" altLang="en-US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if ( p!=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) 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SL[p]←→SL[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]; // </a:t>
            </a:r>
            <a:r>
              <a:rPr lang="zh-CN" altLang="en-US" sz="2400" dirty="0">
                <a:solidFill>
                  <a:schemeClr val="tx1"/>
                </a:solidFill>
              </a:rPr>
              <a:t>交换记录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</a:rPr>
              <a:t>SL[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].next = p;    // </a:t>
            </a:r>
            <a:r>
              <a:rPr lang="zh-CN" altLang="en-US" sz="2400" dirty="0">
                <a:solidFill>
                  <a:schemeClr val="tx1"/>
                </a:solidFill>
              </a:rPr>
              <a:t>被移走的记录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p = q; }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} // Arrange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C3393F-5C76-42B7-8963-73698AB00FE9}"/>
              </a:ext>
            </a:extLst>
          </p:cNvPr>
          <p:cNvSpPr txBox="1"/>
          <p:nvPr/>
        </p:nvSpPr>
        <p:spPr>
          <a:xfrm>
            <a:off x="1350299" y="5491270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13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839D2AC-6EA8-4C7B-B75F-0801ADC5C491}"/>
              </a:ext>
            </a:extLst>
          </p:cNvPr>
          <p:cNvSpPr txBox="1"/>
          <p:nvPr/>
        </p:nvSpPr>
        <p:spPr>
          <a:xfrm>
            <a:off x="5003433" y="5491269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49</a:t>
            </a:r>
            <a:endParaRPr lang="zh-CN" altLang="en-US" sz="20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3AC4837-D666-4469-B09E-FD1FCE9847C1}"/>
              </a:ext>
            </a:extLst>
          </p:cNvPr>
          <p:cNvGrpSpPr/>
          <p:nvPr/>
        </p:nvGrpSpPr>
        <p:grpSpPr>
          <a:xfrm>
            <a:off x="5883965" y="3949938"/>
            <a:ext cx="579120" cy="1054208"/>
            <a:chOff x="6096000" y="1074735"/>
            <a:chExt cx="579120" cy="111982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22651C7-528E-4F8F-B67A-CB3C78754410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p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490A6F1-A044-4A94-BCC2-06ED1805E5B1}"/>
                </a:ext>
              </a:extLst>
            </p:cNvPr>
            <p:cNvCxnSpPr>
              <a:stCxn id="30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BE277D1-88CC-459D-A6B7-9D6B023F5A90}"/>
              </a:ext>
            </a:extLst>
          </p:cNvPr>
          <p:cNvGrpSpPr/>
          <p:nvPr/>
        </p:nvGrpSpPr>
        <p:grpSpPr>
          <a:xfrm>
            <a:off x="2102451" y="3897605"/>
            <a:ext cx="579120" cy="1054208"/>
            <a:chOff x="6096000" y="1074735"/>
            <a:chExt cx="579120" cy="1119825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245C81-69F4-4897-B5E5-1A2D1FD14EC6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q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F91208D-C5C8-4357-A4BD-078B5E3F64B3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DFA8E00-A0BD-4BE6-A754-E81276D50292}"/>
              </a:ext>
            </a:extLst>
          </p:cNvPr>
          <p:cNvSpPr txBox="1"/>
          <p:nvPr/>
        </p:nvSpPr>
        <p:spPr>
          <a:xfrm>
            <a:off x="2124249" y="5491268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27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DE3286-BF32-4E64-BFAA-5513F3F7E27D}"/>
              </a:ext>
            </a:extLst>
          </p:cNvPr>
          <p:cNvSpPr txBox="1"/>
          <p:nvPr/>
        </p:nvSpPr>
        <p:spPr>
          <a:xfrm>
            <a:off x="5747934" y="5510724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38</a:t>
            </a:r>
            <a:endParaRPr lang="zh-CN" altLang="en-US" sz="20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78557B-7AD1-45F6-B857-7E7904150215}"/>
              </a:ext>
            </a:extLst>
          </p:cNvPr>
          <p:cNvGrpSpPr/>
          <p:nvPr/>
        </p:nvGrpSpPr>
        <p:grpSpPr>
          <a:xfrm>
            <a:off x="2268492" y="3897605"/>
            <a:ext cx="579120" cy="1054208"/>
            <a:chOff x="6096000" y="1074735"/>
            <a:chExt cx="579120" cy="1119825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5C24E-FF4F-4984-AE1B-FC6E2F902E91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p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93FDDBE-581C-49E3-8CC2-CB029F5617C6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4F76A74F-BBA0-4EB5-BDB7-A224EA22262E}"/>
              </a:ext>
            </a:extLst>
          </p:cNvPr>
          <p:cNvSpPr txBox="1"/>
          <p:nvPr/>
        </p:nvSpPr>
        <p:spPr>
          <a:xfrm>
            <a:off x="1344718" y="6027147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7</a:t>
            </a:r>
            <a:endParaRPr lang="zh-CN" altLang="en-US" sz="2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6915D9-2E4C-4959-9A64-8C9EDD88BC08}"/>
              </a:ext>
            </a:extLst>
          </p:cNvPr>
          <p:cNvSpPr txBox="1"/>
          <p:nvPr/>
        </p:nvSpPr>
        <p:spPr>
          <a:xfrm>
            <a:off x="4997955" y="6029994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8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BD9FA7-F41D-400A-A594-4E964C1571B0}"/>
              </a:ext>
            </a:extLst>
          </p:cNvPr>
          <p:cNvSpPr txBox="1"/>
          <p:nvPr/>
        </p:nvSpPr>
        <p:spPr>
          <a:xfrm>
            <a:off x="1355583" y="6053406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6</a:t>
            </a:r>
            <a:endParaRPr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6158BA-72BA-45A9-84F6-0C870EB08D87}"/>
              </a:ext>
            </a:extLst>
          </p:cNvPr>
          <p:cNvSpPr txBox="1"/>
          <p:nvPr/>
        </p:nvSpPr>
        <p:spPr>
          <a:xfrm>
            <a:off x="5710933" y="6017302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1</a:t>
            </a:r>
            <a:endParaRPr lang="zh-CN" altLang="en-US" sz="2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9A137C-6793-4C5C-8279-31C268AC57F2}"/>
              </a:ext>
            </a:extLst>
          </p:cNvPr>
          <p:cNvSpPr txBox="1"/>
          <p:nvPr/>
        </p:nvSpPr>
        <p:spPr>
          <a:xfrm>
            <a:off x="2124249" y="6017302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2</a:t>
            </a:r>
            <a:endParaRPr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207107A-4CE0-499C-8808-94621763029F}"/>
              </a:ext>
            </a:extLst>
          </p:cNvPr>
          <p:cNvSpPr txBox="1"/>
          <p:nvPr/>
        </p:nvSpPr>
        <p:spPr>
          <a:xfrm>
            <a:off x="2087248" y="6056928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7</a:t>
            </a:r>
            <a:endParaRPr lang="zh-CN" altLang="en-US" sz="2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FD9611-9762-4A3B-9F84-9E9036BA4854}"/>
              </a:ext>
            </a:extLst>
          </p:cNvPr>
          <p:cNvSpPr txBox="1"/>
          <p:nvPr/>
        </p:nvSpPr>
        <p:spPr>
          <a:xfrm>
            <a:off x="2803688" y="5510723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38</a:t>
            </a:r>
            <a:endParaRPr lang="zh-CN" altLang="en-US" sz="2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8841230-AD38-44E4-9A9F-CB3E731F1D86}"/>
              </a:ext>
            </a:extLst>
          </p:cNvPr>
          <p:cNvSpPr txBox="1"/>
          <p:nvPr/>
        </p:nvSpPr>
        <p:spPr>
          <a:xfrm>
            <a:off x="5693743" y="5501066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65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BE7577-F34E-4EDA-A6E7-2B69D1E42FAF}"/>
              </a:ext>
            </a:extLst>
          </p:cNvPr>
          <p:cNvSpPr txBox="1"/>
          <p:nvPr/>
        </p:nvSpPr>
        <p:spPr>
          <a:xfrm>
            <a:off x="2784451" y="6017301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1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03963FA-EECF-4978-9EB6-BF225A62DA23}"/>
              </a:ext>
            </a:extLst>
          </p:cNvPr>
          <p:cNvSpPr txBox="1"/>
          <p:nvPr/>
        </p:nvSpPr>
        <p:spPr>
          <a:xfrm>
            <a:off x="5684004" y="6023808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5</a:t>
            </a:r>
            <a:endParaRPr lang="zh-CN" altLang="en-US" sz="2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132B7C3-F66C-45D2-A7F6-391A17CF88EE}"/>
              </a:ext>
            </a:extLst>
          </p:cNvPr>
          <p:cNvSpPr txBox="1"/>
          <p:nvPr/>
        </p:nvSpPr>
        <p:spPr>
          <a:xfrm>
            <a:off x="2835316" y="6054728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7</a:t>
            </a:r>
            <a:endParaRPr lang="zh-CN" altLang="en-US" sz="2000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867D100-2784-4281-9EDA-B9F3D7B75392}"/>
              </a:ext>
            </a:extLst>
          </p:cNvPr>
          <p:cNvGrpSpPr/>
          <p:nvPr/>
        </p:nvGrpSpPr>
        <p:grpSpPr>
          <a:xfrm>
            <a:off x="1187386" y="3938538"/>
            <a:ext cx="579120" cy="1054208"/>
            <a:chOff x="6096000" y="1074735"/>
            <a:chExt cx="579120" cy="1119825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97F18FF-C7E5-4C8C-BDC9-6F49EFEA7924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q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28496F8F-1CAA-4A91-B548-C855BEB29C66}"/>
                </a:ext>
              </a:extLst>
            </p:cNvPr>
            <p:cNvCxnSpPr>
              <a:stCxn id="54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6B8C8C3-5BB7-4B6E-9632-E293900CD712}"/>
              </a:ext>
            </a:extLst>
          </p:cNvPr>
          <p:cNvGrpSpPr/>
          <p:nvPr/>
        </p:nvGrpSpPr>
        <p:grpSpPr>
          <a:xfrm>
            <a:off x="1476576" y="3938538"/>
            <a:ext cx="579120" cy="1054208"/>
            <a:chOff x="6096000" y="1074735"/>
            <a:chExt cx="579120" cy="1119825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079B86F-2413-4D51-BAFD-675E45BF4144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p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2E2DC5C-7371-4841-8BD0-F6CD6CE83D6E}"/>
                </a:ext>
              </a:extLst>
            </p:cNvPr>
            <p:cNvCxnSpPr>
              <a:stCxn id="57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B6DFDF9-1683-47EC-88FE-964A30374AC7}"/>
              </a:ext>
            </a:extLst>
          </p:cNvPr>
          <p:cNvGrpSpPr/>
          <p:nvPr/>
        </p:nvGrpSpPr>
        <p:grpSpPr>
          <a:xfrm>
            <a:off x="6495533" y="3949938"/>
            <a:ext cx="579120" cy="1054208"/>
            <a:chOff x="6096000" y="1074735"/>
            <a:chExt cx="579120" cy="1119825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BDDD02-B0F3-4453-8A1B-AA9AE8ABF6AE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q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DABF5F4-FDA5-46F5-8D08-F756320AD08E}"/>
                </a:ext>
              </a:extLst>
            </p:cNvPr>
            <p:cNvCxnSpPr>
              <a:stCxn id="60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F2C6A59C-9D23-4004-A908-98E33EBB30CF}"/>
              </a:ext>
            </a:extLst>
          </p:cNvPr>
          <p:cNvSpPr txBox="1"/>
          <p:nvPr/>
        </p:nvSpPr>
        <p:spPr>
          <a:xfrm>
            <a:off x="3531310" y="5517236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49</a:t>
            </a:r>
            <a:endParaRPr lang="zh-CN" altLang="en-US" sz="2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7967A65-5C4D-45BD-AE07-2AD431D154FC}"/>
              </a:ext>
            </a:extLst>
          </p:cNvPr>
          <p:cNvSpPr txBox="1"/>
          <p:nvPr/>
        </p:nvSpPr>
        <p:spPr>
          <a:xfrm>
            <a:off x="5001783" y="5508523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97</a:t>
            </a:r>
            <a:endParaRPr lang="zh-CN" altLang="en-US" sz="2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D5E8B91-0549-4973-8A4D-6D9D2A8E5063}"/>
              </a:ext>
            </a:extLst>
          </p:cNvPr>
          <p:cNvSpPr txBox="1"/>
          <p:nvPr/>
        </p:nvSpPr>
        <p:spPr>
          <a:xfrm>
            <a:off x="3521250" y="6053406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8</a:t>
            </a:r>
            <a:endParaRPr lang="zh-CN" altLang="en-US" sz="2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384F209-A3A5-4B84-A969-31D5CD1F85FA}"/>
              </a:ext>
            </a:extLst>
          </p:cNvPr>
          <p:cNvSpPr txBox="1"/>
          <p:nvPr/>
        </p:nvSpPr>
        <p:spPr>
          <a:xfrm>
            <a:off x="4971026" y="6046193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0</a:t>
            </a:r>
            <a:endParaRPr lang="zh-CN" altLang="en-US" sz="20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E0474B5-19B3-4D2A-8DC5-5707919926A0}"/>
              </a:ext>
            </a:extLst>
          </p:cNvPr>
          <p:cNvSpPr txBox="1"/>
          <p:nvPr/>
        </p:nvSpPr>
        <p:spPr>
          <a:xfrm>
            <a:off x="3537959" y="6006053"/>
            <a:ext cx="558392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0" bIns="0">
            <a:spAutoFit/>
          </a:bodyPr>
          <a:lstStyle/>
          <a:p>
            <a:pPr algn="ctr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+mn-cs"/>
              </a:rPr>
              <a:t>6</a:t>
            </a:r>
            <a:endParaRPr lang="zh-CN" altLang="en-US" sz="2000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302E8E0-B47C-4D52-B67C-DB7F7563C1C3}"/>
              </a:ext>
            </a:extLst>
          </p:cNvPr>
          <p:cNvGrpSpPr/>
          <p:nvPr/>
        </p:nvGrpSpPr>
        <p:grpSpPr>
          <a:xfrm>
            <a:off x="6707175" y="3938538"/>
            <a:ext cx="579120" cy="1054208"/>
            <a:chOff x="6096000" y="1074735"/>
            <a:chExt cx="579120" cy="1119825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C6C0E82-FF3D-4748-938B-12A188EDCF9E}"/>
                </a:ext>
              </a:extLst>
            </p:cNvPr>
            <p:cNvSpPr txBox="1"/>
            <p:nvPr/>
          </p:nvSpPr>
          <p:spPr>
            <a:xfrm>
              <a:off x="6096000" y="1074735"/>
              <a:ext cx="579120" cy="621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dirty="0">
                  <a:latin typeface="+mn-lt"/>
                  <a:ea typeface="+mj-ea"/>
                </a:rPr>
                <a:t>p</a:t>
              </a:r>
              <a:endParaRPr lang="zh-CN" altLang="en-US" sz="3200" dirty="0">
                <a:latin typeface="+mn-lt"/>
                <a:ea typeface="+mj-ea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2D79D12-A71C-4E9F-9521-1E3A93E8D426}"/>
                </a:ext>
              </a:extLst>
            </p:cNvPr>
            <p:cNvCxnSpPr>
              <a:stCxn id="68" idx="2"/>
            </p:cNvCxnSpPr>
            <p:nvPr/>
          </p:nvCxnSpPr>
          <p:spPr>
            <a:xfrm flipH="1">
              <a:off x="6380480" y="1695908"/>
              <a:ext cx="5080" cy="4986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2E9A7E7-E916-4C6F-9EDB-85EF251FD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02437"/>
              </p:ext>
            </p:extLst>
          </p:nvPr>
        </p:nvGraphicFramePr>
        <p:xfrm>
          <a:off x="137912" y="5470694"/>
          <a:ext cx="694887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796">
                  <a:extLst>
                    <a:ext uri="{9D8B030D-6E8A-4147-A177-3AD203B41FA5}">
                      <a16:colId xmlns:a16="http://schemas.microsoft.com/office/drawing/2014/main" val="306144222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901886698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91605804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93745420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4166138049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271939822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1985221192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891157080"/>
                    </a:ext>
                  </a:extLst>
                </a:gridCol>
                <a:gridCol w="726510">
                  <a:extLst>
                    <a:ext uri="{9D8B030D-6E8A-4147-A177-3AD203B41FA5}">
                      <a16:colId xmlns:a16="http://schemas.microsoft.com/office/drawing/2014/main" val="3696762641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MAXINT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1366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0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0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5091 0.0002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0.00023 L 0.12252 -0.000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52 -0.0007 L 0.17786 -0.00232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24" grpId="0" animBg="1" autoUpdateAnimBg="0"/>
      <p:bldP spid="25" grpId="0" animBg="1"/>
      <p:bldP spid="26" grpId="0" animBg="1"/>
      <p:bldP spid="35" grpId="0" animBg="1"/>
      <p:bldP spid="36" grpId="0" animBg="1"/>
      <p:bldP spid="44" grpId="0" animBg="1"/>
      <p:bldP spid="45" grpId="0" animBg="1"/>
      <p:bldP spid="27" grpId="0" animBg="1"/>
      <p:bldP spid="46" grpId="0" animBg="1"/>
      <p:bldP spid="47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1185-A734-48DD-9351-F962C6E8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  <a:r>
              <a:rPr lang="en-US" altLang="zh-CN" dirty="0"/>
              <a:t>(</a:t>
            </a:r>
            <a:r>
              <a:rPr lang="zh-CN" altLang="en-US" dirty="0"/>
              <a:t>缩小增量法</a:t>
            </a:r>
            <a:r>
              <a:rPr lang="en-US" altLang="zh-CN" dirty="0"/>
              <a:t>, Shell Sort)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C3F50-D4F2-49AA-8B4A-9EC31D9D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0346"/>
            <a:ext cx="2937390" cy="5327654"/>
          </a:xfrm>
        </p:spPr>
        <p:txBody>
          <a:bodyPr>
            <a:normAutofit/>
          </a:bodyPr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+mn-lt"/>
                <a:ea typeface="+mj-ea"/>
              </a:rPr>
              <a:t>“跳跃式”的插入排序</a:t>
            </a:r>
            <a:endParaRPr kumimoji="1" lang="en-US" altLang="zh-CN" sz="2800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每次跳过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d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个关键字进行分组</a:t>
            </a:r>
            <a:endParaRPr kumimoji="1" lang="en-US" altLang="zh-CN" sz="2400" dirty="0">
              <a:solidFill>
                <a:srgbClr val="000000"/>
              </a:solidFill>
              <a:latin typeface="+mn-lt"/>
              <a:ea typeface="+mj-ea"/>
            </a:endParaRPr>
          </a:p>
          <a:p>
            <a:pPr lvl="1"/>
            <a:r>
              <a:rPr kumimoji="1" lang="en-US" altLang="zh-CN" sz="2400" dirty="0">
                <a:solidFill>
                  <a:srgbClr val="000000"/>
                </a:solidFill>
                <a:latin typeface="+mn-lt"/>
                <a:ea typeface="+mj-ea"/>
              </a:rPr>
              <a:t>d——</a:t>
            </a:r>
            <a:r>
              <a:rPr kumimoji="1" lang="zh-CN" altLang="en-US" sz="2400" dirty="0">
                <a:solidFill>
                  <a:srgbClr val="000000"/>
                </a:solidFill>
                <a:latin typeface="+mn-lt"/>
                <a:ea typeface="+mj-ea"/>
              </a:rPr>
              <a:t>增量</a:t>
            </a:r>
            <a:endParaRPr lang="en-US" altLang="zh-CN" sz="2400" dirty="0">
              <a:latin typeface="+mn-lt"/>
              <a:ea typeface="+mj-ea"/>
            </a:endParaRPr>
          </a:p>
          <a:p>
            <a:r>
              <a:rPr lang="zh-CN" altLang="en-US" sz="2800" dirty="0">
                <a:latin typeface="+mn-lt"/>
                <a:ea typeface="+mj-ea"/>
              </a:rPr>
              <a:t>基本思想</a:t>
            </a:r>
            <a:endParaRPr lang="en-US" altLang="zh-CN" sz="2800" dirty="0">
              <a:latin typeface="+mn-lt"/>
              <a:ea typeface="+mj-ea"/>
            </a:endParaRPr>
          </a:p>
          <a:p>
            <a:pPr lvl="1"/>
            <a:r>
              <a:rPr lang="zh-CN" altLang="en-US" sz="2400" dirty="0">
                <a:latin typeface="+mn-lt"/>
                <a:ea typeface="+mj-ea"/>
              </a:rPr>
              <a:t>对待排记录序列先作“宏观”调整，再作“微观”调整</a:t>
            </a:r>
          </a:p>
          <a:p>
            <a:pPr lvl="1"/>
            <a:r>
              <a:rPr lang="zh-CN" altLang="en-US" sz="2400" dirty="0">
                <a:latin typeface="+mn-lt"/>
                <a:ea typeface="+mj-ea"/>
              </a:rPr>
              <a:t>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8BFE3-6880-44B5-890A-ABC8858DD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02077"/>
              </p:ext>
            </p:extLst>
          </p:nvPr>
        </p:nvGraphicFramePr>
        <p:xfrm>
          <a:off x="5349032" y="1755434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54030" y="1756817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49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31901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38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8058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65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63874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97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23137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76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03317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13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368257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</a:rPr>
              <a:t>27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48437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48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700851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55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398977" y="1757114"/>
            <a:ext cx="640800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48431" y="1628658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第一趟分组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ctr"/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d=5</a:t>
            </a:r>
            <a:endParaRPr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619186" y="24469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第一趟排序</a:t>
            </a:r>
            <a:endParaRPr lang="zh-CN" altLang="en-US" sz="14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43595"/>
              </p:ext>
            </p:extLst>
          </p:nvPr>
        </p:nvGraphicFramePr>
        <p:xfrm>
          <a:off x="5359163" y="2394128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36326"/>
              </p:ext>
            </p:extLst>
          </p:nvPr>
        </p:nvGraphicFramePr>
        <p:xfrm>
          <a:off x="5379174" y="3357490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3624123" y="3235119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第二趟分组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ctr"/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d=3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3622383" y="411898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第二趟排序</a:t>
            </a:r>
            <a:endParaRPr lang="zh-CN" altLang="en-US" sz="1400" dirty="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60157"/>
              </p:ext>
            </p:extLst>
          </p:nvPr>
        </p:nvGraphicFramePr>
        <p:xfrm>
          <a:off x="5362360" y="4066116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46854"/>
              </p:ext>
            </p:extLst>
          </p:nvPr>
        </p:nvGraphicFramePr>
        <p:xfrm>
          <a:off x="5361107" y="5002514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3606056" y="4880143"/>
            <a:ext cx="1723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第三趟分组</a:t>
            </a:r>
            <a:endParaRPr kumimoji="1" lang="en-US" altLang="zh-CN" sz="24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ctr"/>
            <a:r>
              <a:rPr kumimoji="1" lang="en-US" altLang="zh-CN" sz="2400" dirty="0">
                <a:solidFill>
                  <a:srgbClr val="000000"/>
                </a:solidFill>
                <a:ea typeface="黑体" panose="02010609060101010101" pitchFamily="49" charset="-122"/>
              </a:rPr>
              <a:t>d=1</a:t>
            </a:r>
            <a:endParaRPr lang="zh-CN" altLang="en-US" sz="1400" dirty="0"/>
          </a:p>
        </p:txBody>
      </p:sp>
      <p:sp>
        <p:nvSpPr>
          <p:cNvPr id="57" name="矩形 56"/>
          <p:cNvSpPr/>
          <p:nvPr/>
        </p:nvSpPr>
        <p:spPr>
          <a:xfrm>
            <a:off x="3604316" y="576400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第三趟排序</a:t>
            </a:r>
            <a:endParaRPr lang="zh-CN" altLang="en-US" sz="1400" dirty="0"/>
          </a:p>
        </p:txBody>
      </p: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44366"/>
              </p:ext>
            </p:extLst>
          </p:nvPr>
        </p:nvGraphicFramePr>
        <p:xfrm>
          <a:off x="5344293" y="5711140"/>
          <a:ext cx="66844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6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C7CE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C7CE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7CF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7C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8" grpId="0"/>
      <p:bldP spid="52" grpId="0"/>
      <p:bldP spid="53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1185-A734-48DD-9351-F962C6E8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 </a:t>
            </a:r>
            <a:r>
              <a:rPr lang="en-US" altLang="zh-CN" dirty="0"/>
              <a:t>vs.</a:t>
            </a:r>
            <a:r>
              <a:rPr lang="zh-CN" altLang="en-US" dirty="0"/>
              <a:t>直接插入排序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8BFE3-6880-44B5-890A-ABC8858DD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8302" y="1530346"/>
            <a:ext cx="6302326" cy="5053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4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8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ShellInsert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(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SqList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&amp;L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{//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对顺序表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作一趟增量为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dk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的希尔排序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for (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dk+1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;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&lt;=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L.length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; ++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  if (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].key &lt;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i-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].key ) //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将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插入   </a:t>
            </a:r>
            <a:endParaRPr lang="en-US" altLang="zh-CN" dirty="0">
              <a:solidFill>
                <a:schemeClr val="tx1"/>
              </a:solidFill>
              <a:latin typeface="+mn-lt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+mj-ea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{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[0] =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]; </a:t>
            </a:r>
            <a:b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</a:b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     for ( j=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i-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; j&gt;0 &amp;&amp;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[0].key &lt;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[j].key; 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j-=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j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)</a:t>
            </a:r>
            <a:b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j+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 =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[j]; //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记录后移</a:t>
            </a:r>
            <a:b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j+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+mj-ea"/>
              </a:rPr>
              <a:t>dk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] =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[0]; //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插入到正确位置</a:t>
            </a:r>
            <a:b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n-lt"/>
                <a:ea typeface="+mj-ea"/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} // if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latin typeface="+mn-lt"/>
                <a:ea typeface="+mj-ea"/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  <a:latin typeface="+mn-lt"/>
                <a:ea typeface="+mj-ea"/>
              </a:rPr>
              <a:t>ShellInsert</a:t>
            </a:r>
            <a:endParaRPr lang="en-US" altLang="zh-CN" dirty="0">
              <a:solidFill>
                <a:schemeClr val="tx1"/>
              </a:solidFill>
              <a:latin typeface="+mn-lt"/>
              <a:ea typeface="+mj-ea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927982" y="1530346"/>
            <a:ext cx="5264018" cy="5053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1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400">
                <a:solidFill>
                  <a:schemeClr val="lt1"/>
                </a:solidFill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400">
                <a:ea typeface="+mj-ea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InsertionSort</a:t>
            </a:r>
            <a:r>
              <a:rPr lang="en-US" altLang="zh-CN" dirty="0">
                <a:solidFill>
                  <a:schemeClr val="tx1"/>
                </a:solidFill>
              </a:rPr>
              <a:t> ( </a:t>
            </a:r>
            <a:r>
              <a:rPr lang="en-US" altLang="zh-CN" dirty="0" err="1">
                <a:solidFill>
                  <a:schemeClr val="tx1"/>
                </a:solidFill>
              </a:rPr>
              <a:t>SqList</a:t>
            </a:r>
            <a:r>
              <a:rPr lang="en-US" altLang="zh-CN" dirty="0">
                <a:solidFill>
                  <a:schemeClr val="tx1"/>
                </a:solidFill>
              </a:rPr>
              <a:t> &amp;L 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{for (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</a:t>
            </a:r>
            <a:r>
              <a:rPr lang="en-US" altLang="zh-CN" dirty="0" err="1">
                <a:solidFill>
                  <a:schemeClr val="tx1"/>
                </a:solidFill>
              </a:rPr>
              <a:t>L.length</a:t>
            </a:r>
            <a:r>
              <a:rPr lang="en-US" altLang="zh-CN" dirty="0">
                <a:solidFill>
                  <a:schemeClr val="tx1"/>
                </a:solidFill>
              </a:rPr>
              <a:t>; ++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)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if (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].key &lt;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[i-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].key)   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[0] =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];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for ( j=i-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[0].key &lt;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[j].key;  </a:t>
            </a:r>
            <a:r>
              <a:rPr lang="en-US" altLang="zh-CN" dirty="0">
                <a:solidFill>
                  <a:srgbClr val="FF0000"/>
                </a:solidFill>
              </a:rPr>
              <a:t>-- j</a:t>
            </a:r>
            <a:r>
              <a:rPr lang="en-US" altLang="zh-CN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	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[j+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 =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[j];        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[j+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 =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[0];       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} // if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InsertSort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E1185-A734-48DD-9351-F962C6E8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希尔排序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908429" y="731833"/>
            <a:ext cx="6133516" cy="58572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特点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将相隔某个增量的记录组成一个子序列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分组后</a:t>
            </a:r>
            <a:r>
              <a:rPr lang="en-US" altLang="zh-CN" dirty="0"/>
              <a:t>n</a:t>
            </a:r>
            <a:r>
              <a:rPr lang="zh-CN" altLang="en-US" dirty="0"/>
              <a:t>值减小，</a:t>
            </a:r>
            <a:r>
              <a:rPr lang="en-US" altLang="zh-CN" dirty="0"/>
              <a:t>n²</a:t>
            </a:r>
            <a:r>
              <a:rPr lang="zh-CN" altLang="en-US" dirty="0"/>
              <a:t>更小，</a:t>
            </a:r>
            <a:r>
              <a:rPr lang="en-US" altLang="zh-CN" dirty="0"/>
              <a:t>T(n)=O(n²),T(n)</a:t>
            </a:r>
            <a:r>
              <a:rPr lang="zh-CN" altLang="en-US" dirty="0"/>
              <a:t>从总体上减小了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关键字较小的记录跳跃式前移</a:t>
            </a:r>
            <a:endParaRPr lang="en-US" altLang="zh-CN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进行最后一趟增量为</a:t>
            </a:r>
            <a:r>
              <a:rPr lang="en-US" altLang="zh-CN" dirty="0"/>
              <a:t>1</a:t>
            </a:r>
            <a:r>
              <a:rPr lang="zh-CN" altLang="en-US" dirty="0"/>
              <a:t>的排序时，基本有序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时间复杂度和所取增量序列相关</a:t>
            </a:r>
            <a:endParaRPr lang="en-US" altLang="zh-CN" dirty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有学者证明，当增量序列为</a:t>
            </a:r>
            <a:r>
              <a:rPr lang="en-US" altLang="zh-CN" dirty="0" err="1"/>
              <a:t>dlta</a:t>
            </a:r>
            <a:r>
              <a:rPr lang="en-US" altLang="zh-CN" dirty="0"/>
              <a:t>[k]= 2</a:t>
            </a:r>
            <a:r>
              <a:rPr lang="en-US" altLang="zh-CN" baseline="30000" dirty="0"/>
              <a:t>t-k-1</a:t>
            </a:r>
            <a:r>
              <a:rPr lang="en-US" altLang="zh-CN" dirty="0"/>
              <a:t>-1 (t</a:t>
            </a:r>
            <a:r>
              <a:rPr lang="zh-CN" altLang="en-US" dirty="0"/>
              <a:t>为排序趟数，</a:t>
            </a:r>
            <a:r>
              <a:rPr lang="en-US" altLang="zh-CN" dirty="0"/>
              <a:t>1&lt;=k&lt;=t&lt;=[log</a:t>
            </a:r>
            <a:r>
              <a:rPr lang="en-US" altLang="zh-CN" baseline="-25000" dirty="0"/>
              <a:t>2</a:t>
            </a:r>
            <a:r>
              <a:rPr lang="en-US" altLang="zh-CN" dirty="0"/>
              <a:t>(n+1)])</a:t>
            </a:r>
            <a:r>
              <a:rPr lang="zh-CN" altLang="en-US" dirty="0"/>
              <a:t>时，希尔排序的时间复杂度为</a:t>
            </a:r>
            <a:r>
              <a:rPr lang="en-US" altLang="zh-CN" dirty="0"/>
              <a:t>O (n</a:t>
            </a:r>
            <a:r>
              <a:rPr lang="en-US" altLang="zh-CN" baseline="30000" dirty="0"/>
              <a:t>3/2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增量序列取法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无除</a:t>
            </a:r>
            <a:r>
              <a:rPr lang="en-US" altLang="zh-CN" dirty="0"/>
              <a:t>1</a:t>
            </a:r>
            <a:r>
              <a:rPr lang="zh-CN" altLang="en-US" dirty="0"/>
              <a:t>以外的公因子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采用缩小增量法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最后一个增量值必须为</a:t>
            </a:r>
            <a:r>
              <a:rPr lang="en-US" altLang="zh-CN" dirty="0"/>
              <a:t>1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不是稳定排序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8BFE3-6880-44B5-890A-ABC8858DD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10.2 </a:t>
            </a:r>
            <a:r>
              <a:rPr lang="zh-CN" altLang="en-US" dirty="0"/>
              <a:t>插入排序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37491" y="1628820"/>
            <a:ext cx="5470938" cy="312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rmAutofit/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4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ea typeface="+mj-ea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ShellSort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SqList</a:t>
            </a:r>
            <a:r>
              <a:rPr lang="en-US" altLang="zh-CN" dirty="0">
                <a:solidFill>
                  <a:schemeClr val="tx1"/>
                </a:solidFill>
              </a:rPr>
              <a:t> &amp;L,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dlta</a:t>
            </a:r>
            <a:r>
              <a:rPr lang="en-US" altLang="zh-CN" dirty="0">
                <a:solidFill>
                  <a:schemeClr val="tx1"/>
                </a:solidFill>
              </a:rPr>
              <a:t>[],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按增量序列 </a:t>
            </a:r>
            <a:r>
              <a:rPr lang="en-US" altLang="zh-CN" dirty="0" err="1">
                <a:solidFill>
                  <a:schemeClr val="tx1"/>
                </a:solidFill>
              </a:rPr>
              <a:t>dlta</a:t>
            </a:r>
            <a:r>
              <a:rPr lang="en-US" altLang="zh-CN" dirty="0">
                <a:solidFill>
                  <a:schemeClr val="tx1"/>
                </a:solidFill>
              </a:rPr>
              <a:t>[0..t-1] 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作希尔排序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for (k=0; k&lt;t; ++t)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 err="1">
                <a:solidFill>
                  <a:schemeClr val="tx1"/>
                </a:solidFill>
              </a:rPr>
              <a:t>ShellInsert</a:t>
            </a:r>
            <a:r>
              <a:rPr lang="en-US" altLang="zh-CN" dirty="0">
                <a:solidFill>
                  <a:schemeClr val="tx1"/>
                </a:solidFill>
              </a:rPr>
              <a:t>(L, </a:t>
            </a:r>
            <a:r>
              <a:rPr lang="en-US" altLang="zh-CN" dirty="0" err="1">
                <a:solidFill>
                  <a:schemeClr val="tx1"/>
                </a:solidFill>
              </a:rPr>
              <a:t>dlta</a:t>
            </a:r>
            <a:r>
              <a:rPr lang="en-US" altLang="zh-CN" dirty="0">
                <a:solidFill>
                  <a:schemeClr val="tx1"/>
                </a:solidFill>
              </a:rPr>
              <a:t>[k]); 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ShellSort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93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交换排序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(Exchange sort)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10.3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3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弧形 8"/>
          <p:cNvSpPr/>
          <p:nvPr/>
        </p:nvSpPr>
        <p:spPr>
          <a:xfrm rot="16200000">
            <a:off x="3605982" y="3992995"/>
            <a:ext cx="2098800" cy="2097600"/>
          </a:xfrm>
          <a:prstGeom prst="arc">
            <a:avLst>
              <a:gd name="adj1" fmla="val 10784885"/>
              <a:gd name="adj2" fmla="val 55064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1888585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两两比较待排序记录的关键字</a:t>
            </a:r>
            <a:r>
              <a:rPr lang="en-US" altLang="zh-CN" dirty="0"/>
              <a:t>,</a:t>
            </a:r>
            <a:r>
              <a:rPr lang="zh-CN" altLang="en-US" dirty="0"/>
              <a:t>发现两个记录的次序相反时即进行交换</a:t>
            </a:r>
            <a:r>
              <a:rPr lang="en-US" altLang="zh-CN" dirty="0"/>
              <a:t>,</a:t>
            </a:r>
            <a:r>
              <a:rPr lang="zh-CN" altLang="en-US" dirty="0"/>
              <a:t>直到没有反序的记录为止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5" name="任意多边形: 形状 19">
            <a:extLst>
              <a:ext uri="{FF2B5EF4-FFF2-40B4-BE49-F238E27FC236}">
                <a16:creationId xmlns:a16="http://schemas.microsoft.com/office/drawing/2014/main" id="{5644B01B-6B61-4596-9232-63F9C591DFC0}"/>
              </a:ext>
            </a:extLst>
          </p:cNvPr>
          <p:cNvSpPr/>
          <p:nvPr/>
        </p:nvSpPr>
        <p:spPr>
          <a:xfrm>
            <a:off x="2431366" y="4408438"/>
            <a:ext cx="1477940" cy="1478212"/>
          </a:xfrm>
          <a:custGeom>
            <a:avLst/>
            <a:gdLst>
              <a:gd name="connsiteX0" fmla="*/ 0 w 1295060"/>
              <a:gd name="connsiteY0" fmla="*/ 647649 h 1295298"/>
              <a:gd name="connsiteX1" fmla="*/ 647530 w 1295060"/>
              <a:gd name="connsiteY1" fmla="*/ 0 h 1295298"/>
              <a:gd name="connsiteX2" fmla="*/ 1295060 w 1295060"/>
              <a:gd name="connsiteY2" fmla="*/ 647649 h 1295298"/>
              <a:gd name="connsiteX3" fmla="*/ 647530 w 1295060"/>
              <a:gd name="connsiteY3" fmla="*/ 1295298 h 1295298"/>
              <a:gd name="connsiteX4" fmla="*/ 0 w 1295060"/>
              <a:gd name="connsiteY4" fmla="*/ 647649 h 129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060" h="1295298">
                <a:moveTo>
                  <a:pt x="0" y="647649"/>
                </a:moveTo>
                <a:cubicBezTo>
                  <a:pt x="0" y="289962"/>
                  <a:pt x="289909" y="0"/>
                  <a:pt x="647530" y="0"/>
                </a:cubicBezTo>
                <a:cubicBezTo>
                  <a:pt x="1005151" y="0"/>
                  <a:pt x="1295060" y="289962"/>
                  <a:pt x="1295060" y="647649"/>
                </a:cubicBezTo>
                <a:cubicBezTo>
                  <a:pt x="1295060" y="1005336"/>
                  <a:pt x="1005151" y="1295298"/>
                  <a:pt x="647530" y="1295298"/>
                </a:cubicBezTo>
                <a:cubicBezTo>
                  <a:pt x="289909" y="1295298"/>
                  <a:pt x="0" y="1005336"/>
                  <a:pt x="0" y="647649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97" tIns="204932" rIns="204897" bIns="20493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dirty="0">
                <a:latin typeface="+mj-ea"/>
                <a:ea typeface="+mj-ea"/>
              </a:rPr>
              <a:t>交换</a:t>
            </a:r>
            <a:endParaRPr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kern="1200" dirty="0">
                <a:latin typeface="+mj-ea"/>
                <a:ea typeface="+mj-ea"/>
              </a:rPr>
              <a:t>排序</a:t>
            </a:r>
          </a:p>
        </p:txBody>
      </p:sp>
      <p:sp>
        <p:nvSpPr>
          <p:cNvPr id="6" name="任意多边形: 形状 21">
            <a:extLst>
              <a:ext uri="{FF2B5EF4-FFF2-40B4-BE49-F238E27FC236}">
                <a16:creationId xmlns:a16="http://schemas.microsoft.com/office/drawing/2014/main" id="{D5C86C13-5A37-487F-9764-DAB62E0474E1}"/>
              </a:ext>
            </a:extLst>
          </p:cNvPr>
          <p:cNvSpPr/>
          <p:nvPr/>
        </p:nvSpPr>
        <p:spPr>
          <a:xfrm>
            <a:off x="4674122" y="3586947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Arial Black" panose="020B0A04020102020204" pitchFamily="34" charset="0"/>
                <a:ea typeface="+mj-ea"/>
              </a:rPr>
              <a:t>01</a:t>
            </a:r>
            <a:endParaRPr lang="zh-CN" altLang="en-US" sz="2800" kern="1200" dirty="0"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7" name="任意多边形: 形状 29">
            <a:extLst>
              <a:ext uri="{FF2B5EF4-FFF2-40B4-BE49-F238E27FC236}">
                <a16:creationId xmlns:a16="http://schemas.microsoft.com/office/drawing/2014/main" id="{1279B294-CA8E-4F6C-AD83-13408F1CE923}"/>
              </a:ext>
            </a:extLst>
          </p:cNvPr>
          <p:cNvSpPr/>
          <p:nvPr/>
        </p:nvSpPr>
        <p:spPr>
          <a:xfrm>
            <a:off x="4674122" y="5680449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02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0ED400-E706-42E6-8108-995CDE9F1656}"/>
              </a:ext>
            </a:extLst>
          </p:cNvPr>
          <p:cNvSpPr txBox="1"/>
          <p:nvPr/>
        </p:nvSpPr>
        <p:spPr>
          <a:xfrm>
            <a:off x="5704182" y="3710382"/>
            <a:ext cx="3389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冒泡排序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8C2E8-E607-410D-BFD2-206B865D7CC5}"/>
              </a:ext>
            </a:extLst>
          </p:cNvPr>
          <p:cNvSpPr txBox="1"/>
          <p:nvPr/>
        </p:nvSpPr>
        <p:spPr>
          <a:xfrm>
            <a:off x="5704182" y="5905949"/>
            <a:ext cx="2956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123822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4468837" cy="4525963"/>
          </a:xfrm>
        </p:spPr>
        <p:txBody>
          <a:bodyPr>
            <a:normAutofit fontScale="92500"/>
          </a:bodyPr>
          <a:lstStyle/>
          <a:p>
            <a:pPr marL="257168" lvl="1" indent="-257168">
              <a:buClr>
                <a:schemeClr val="accent1"/>
              </a:buClr>
            </a:pPr>
            <a:r>
              <a:rPr kumimoji="1" lang="zh-CN" altLang="en-US" sz="3200" dirty="0">
                <a:solidFill>
                  <a:srgbClr val="000000"/>
                </a:solidFill>
              </a:rPr>
              <a:t>最简单的一种交换排序方法</a:t>
            </a:r>
            <a:endParaRPr lang="zh-CN" altLang="en-US" sz="3200" dirty="0"/>
          </a:p>
          <a:p>
            <a:r>
              <a:rPr lang="zh-CN" altLang="en-US" dirty="0"/>
              <a:t>每次冒泡操作对相邻的两个元素进行比较</a:t>
            </a:r>
            <a:endParaRPr lang="en-US" altLang="zh-CN" dirty="0"/>
          </a:p>
          <a:p>
            <a:pPr lvl="1"/>
            <a:r>
              <a:rPr lang="zh-CN" altLang="en-US" dirty="0"/>
              <a:t>若不满足大小关系需求进行交换操作</a:t>
            </a:r>
            <a:endParaRPr lang="en-US" altLang="zh-CN" dirty="0"/>
          </a:p>
          <a:p>
            <a:pPr lvl="1"/>
            <a:r>
              <a:rPr lang="zh-CN" altLang="en-US" dirty="0"/>
              <a:t>一次冒泡会让至少一个元素移动到它应该在的位置</a:t>
            </a:r>
          </a:p>
          <a:p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次，完成排序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321101"/>
              </p:ext>
            </p:extLst>
          </p:nvPr>
        </p:nvGraphicFramePr>
        <p:xfrm>
          <a:off x="5350396" y="1790544"/>
          <a:ext cx="1116106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marL="0" algn="l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926967" y="541512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49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26967" y="489190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38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6966" y="436868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65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26965" y="386526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97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26965" y="3335695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52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26965" y="281172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27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26965" y="2308677"/>
            <a:ext cx="550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26965" y="177873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33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22" name="弧形 21"/>
          <p:cNvSpPr/>
          <p:nvPr/>
        </p:nvSpPr>
        <p:spPr>
          <a:xfrm>
            <a:off x="6236306" y="5152501"/>
            <a:ext cx="481619" cy="524237"/>
          </a:xfrm>
          <a:prstGeom prst="arc">
            <a:avLst>
              <a:gd name="adj1" fmla="val 16200000"/>
              <a:gd name="adj2" fmla="val 5220895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>
            <a:off x="6236306" y="3618434"/>
            <a:ext cx="481619" cy="524237"/>
          </a:xfrm>
          <a:prstGeom prst="arc">
            <a:avLst>
              <a:gd name="adj1" fmla="val 16200000"/>
              <a:gd name="adj2" fmla="val 5220895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>
            <a:off x="6236305" y="3064862"/>
            <a:ext cx="481619" cy="524237"/>
          </a:xfrm>
          <a:prstGeom prst="arc">
            <a:avLst>
              <a:gd name="adj1" fmla="val 16200000"/>
              <a:gd name="adj2" fmla="val 5220895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6236304" y="2498714"/>
            <a:ext cx="481619" cy="524237"/>
          </a:xfrm>
          <a:prstGeom prst="arc">
            <a:avLst>
              <a:gd name="adj1" fmla="val 16200000"/>
              <a:gd name="adj2" fmla="val 5220895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6243954" y="1919536"/>
            <a:ext cx="481619" cy="524237"/>
          </a:xfrm>
          <a:prstGeom prst="arc">
            <a:avLst>
              <a:gd name="adj1" fmla="val 16200000"/>
              <a:gd name="adj2" fmla="val 5220895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05394" y="1167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最大元冒泡</a:t>
            </a:r>
            <a:endParaRPr lang="zh-CN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5382179" y="612616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第一趟冒泡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51125"/>
              </p:ext>
            </p:extLst>
          </p:nvPr>
        </p:nvGraphicFramePr>
        <p:xfrm>
          <a:off x="7410788" y="1807912"/>
          <a:ext cx="558053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7418690" y="490126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49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18690" y="542448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38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18691" y="437094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65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18690" y="1772815"/>
            <a:ext cx="550151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97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418690" y="384417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52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18690" y="335071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27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18690" y="2829937"/>
            <a:ext cx="550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18690" y="231630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685783"/>
            <a:r>
              <a:rPr lang="en-US" altLang="zh-CN" sz="2800" dirty="0">
                <a:solidFill>
                  <a:prstClr val="black"/>
                </a:solidFill>
                <a:ea typeface="黑体" panose="02010609060101010101" pitchFamily="49" charset="-122"/>
              </a:rPr>
              <a:t>33</a:t>
            </a:r>
            <a:endParaRPr lang="zh-CN" altLang="en-US" sz="2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73904" y="612842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第二趟冒泡</a:t>
            </a:r>
          </a:p>
        </p:txBody>
      </p:sp>
      <p:sp>
        <p:nvSpPr>
          <p:cNvPr id="40" name="矩形 39"/>
          <p:cNvSpPr/>
          <p:nvPr/>
        </p:nvSpPr>
        <p:spPr>
          <a:xfrm>
            <a:off x="6936593" y="113797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次大元冒泡</a:t>
            </a:r>
            <a:endParaRPr lang="zh-CN" altLang="en-US" sz="1400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5202"/>
              </p:ext>
            </p:extLst>
          </p:nvPr>
        </p:nvGraphicFramePr>
        <p:xfrm>
          <a:off x="8607345" y="1807912"/>
          <a:ext cx="558053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矩形 49"/>
          <p:cNvSpPr/>
          <p:nvPr/>
        </p:nvSpPr>
        <p:spPr>
          <a:xfrm>
            <a:off x="8409319" y="611630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第三趟</a:t>
            </a: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32204"/>
              </p:ext>
            </p:extLst>
          </p:nvPr>
        </p:nvGraphicFramePr>
        <p:xfrm>
          <a:off x="9513361" y="1807912"/>
          <a:ext cx="558053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9315335" y="611630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第四趟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81925"/>
              </p:ext>
            </p:extLst>
          </p:nvPr>
        </p:nvGraphicFramePr>
        <p:xfrm>
          <a:off x="10345939" y="1807912"/>
          <a:ext cx="558053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10147913" y="6116302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第五趟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50261"/>
              </p:ext>
            </p:extLst>
          </p:nvPr>
        </p:nvGraphicFramePr>
        <p:xfrm>
          <a:off x="11269869" y="1802424"/>
          <a:ext cx="558053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49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33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矩形 55"/>
          <p:cNvSpPr/>
          <p:nvPr/>
        </p:nvSpPr>
        <p:spPr>
          <a:xfrm>
            <a:off x="11071843" y="611081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第六趟</a:t>
            </a:r>
          </a:p>
        </p:txBody>
      </p:sp>
      <p:sp>
        <p:nvSpPr>
          <p:cNvPr id="57" name="云形 56">
            <a:extLst>
              <a:ext uri="{FF2B5EF4-FFF2-40B4-BE49-F238E27FC236}">
                <a16:creationId xmlns:a16="http://schemas.microsoft.com/office/drawing/2014/main" id="{15C15638-C1DD-4143-B78C-831EFF89C524}"/>
              </a:ext>
            </a:extLst>
          </p:cNvPr>
          <p:cNvSpPr/>
          <p:nvPr/>
        </p:nvSpPr>
        <p:spPr>
          <a:xfrm>
            <a:off x="9959927" y="619125"/>
            <a:ext cx="2133960" cy="1156889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/>
          <a:lstStyle/>
          <a:p>
            <a:r>
              <a:rPr lang="zh-CN" altLang="en-US" sz="2000" dirty="0">
                <a:solidFill>
                  <a:schemeClr val="dk1"/>
                </a:solidFill>
                <a:ea typeface="+mj-ea"/>
              </a:rPr>
              <a:t>不一定要进行</a:t>
            </a:r>
            <a:r>
              <a:rPr lang="en-US" altLang="zh-CN" sz="2000" dirty="0">
                <a:solidFill>
                  <a:schemeClr val="dk1"/>
                </a:solidFill>
                <a:ea typeface="+mj-ea"/>
              </a:rPr>
              <a:t>n</a:t>
            </a:r>
            <a:r>
              <a:rPr lang="zh-CN" altLang="en-US" sz="2000" dirty="0">
                <a:solidFill>
                  <a:schemeClr val="dk1"/>
                </a:solidFill>
                <a:ea typeface="+mj-ea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42165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02487 0.01944 C 0.03047 0.02361 0.03373 0.02986 0.03373 0.03634 C 0.03373 0.04375 0.03047 0.04954 0.02487 0.0537 L -3.95833E-6 0.07338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03125 -0.0206 C -0.03828 -0.02477 -0.04218 -0.03125 -0.04218 -0.03797 C -0.04218 -0.0456 -0.03828 -0.05185 -0.03125 -0.05602 L -3.95833E-6 -0.07639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3125 -0.0206 C -0.03828 -0.02477 -0.04218 -0.03125 -0.04218 -0.03796 C -0.04218 -0.0456 -0.03828 -0.05185 -0.03125 -0.05602 L -3.95833E-6 -0.07639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381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02487 0.01944 C 0.03047 0.02361 0.03373 0.02986 0.03373 0.03634 C 0.03373 0.04375 0.03047 0.04953 0.02487 0.0537 L -3.95833E-6 0.07338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7639 L -0.03125 -0.09653 C -0.03828 -0.10046 -0.04218 -0.10671 -0.04218 -0.11319 C -0.04218 -0.1206 -0.03828 -0.12662 -0.03125 -0.13056 L -3.95833E-6 -0.15023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37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02487 0.01944 C 0.03047 0.02361 0.03373 0.02986 0.03373 0.03634 C 0.03373 0.04375 0.03047 0.04954 0.02487 0.0537 L -3.95833E-6 0.07338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1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15023 L -0.03138 -0.17176 C -0.03828 -0.17616 -0.04218 -0.18287 -0.04218 -0.18981 C -0.04218 -0.19792 -0.03828 -0.20417 -0.03138 -0.20856 L -3.95833E-6 -0.22986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3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0.02487 0.01944 C 0.03047 0.02361 0.03373 0.02986 0.03373 0.03634 C 0.03373 0.04375 0.03047 0.04954 0.02487 0.0537 L -3.95833E-6 0.07338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1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22986 L -0.03177 -0.24954 C -0.03893 -0.2537 -0.04283 -0.25995 -0.04283 -0.26643 C -0.04283 -0.27361 -0.03893 -0.27963 -0.03177 -0.2838 L -3.95833E-6 -0.30324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368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2487 0.01945 C 0.03047 0.02361 0.03373 0.02986 0.03373 0.03635 C 0.03373 0.04375 0.03047 0.04954 0.02487 0.05371 L -3.95833E-6 0.07338 " pathEditMode="relative" rAng="0" ptsTypes="AAA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-0.03125 -0.0206 C -0.03828 -0.02477 -0.04219 -0.03125 -0.04219 -0.03796 C -0.04219 -0.0456 -0.03828 -0.05185 -0.03125 -0.05602 L 4.16667E-7 -0.07639 " pathEditMode="relative" rAng="0" ptsTypes="AAAAA">
                                      <p:cBhvr>
                                        <p:cTn id="1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3819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0.02487 0.01945 C 0.03047 0.02361 0.03372 0.02986 0.03372 0.03634 C 0.03372 0.04375 0.03047 0.04954 0.02487 0.0537 L 4.16667E-7 0.07338 " pathEditMode="relative" rAng="0" ptsTypes="AAAAA">
                                      <p:cBhvr>
                                        <p:cTn id="1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1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7639 L -0.03138 -0.0956 C -0.03841 -0.09953 -0.04232 -0.10578 -0.04232 -0.11203 C -0.04232 -0.11921 -0.03841 -0.12477 -0.03138 -0.12893 L 4.16667E-7 -0.14791 " pathEditMode="relative" rAng="0" ptsTypes="AAAAA">
                                      <p:cBhvr>
                                        <p:cTn id="15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358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02487 0.01944 C 0.03047 0.02361 0.03372 0.02986 0.03372 0.03634 C 0.03372 0.04375 0.03047 0.04954 0.02487 0.0537 L 4.16667E-7 0.07338 " pathEditMode="relative" rAng="0" ptsTypes="AAAAA">
                                      <p:cBhvr>
                                        <p:cTn id="15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1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4791 L -0.03138 -0.16828 C -0.03841 -0.17291 -0.04232 -0.17916 -0.04232 -0.18588 C -0.04232 -0.19352 -0.03841 -0.19953 -0.03138 -0.20393 L 4.16667E-7 -0.22407 " pathEditMode="relative" rAng="0" ptsTypes="AAAAA">
                                      <p:cBhvr>
                                        <p:cTn id="1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3819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44444E-6 L 0.02487 0.01945 C 0.03047 0.02362 0.03372 0.02987 0.03372 0.03635 C 0.03372 0.04375 0.03047 0.04954 0.02487 0.05371 L 4.16667E-7 0.07338 " pathEditMode="relative" rAng="0" ptsTypes="AAAAA">
                                      <p:cBhvr>
                                        <p:cTn id="16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1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22407 L -0.0319 -0.24398 C -0.03893 -0.24815 -0.04297 -0.2544 -0.04297 -0.26088 C -0.04297 -0.26828 -0.03893 -0.27407 -0.0319 -0.27824 L 4.16667E-7 -0.29791 " pathEditMode="relative" rAng="0" ptsTypes="AAAAA">
                                      <p:cBhvr>
                                        <p:cTn id="1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370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0.02487 0.01944 C 0.03047 0.02361 0.03372 0.02986 0.03372 0.03634 C 0.03372 0.04375 0.03047 0.04953 0.02487 0.0537 L 4.16667E-7 0.07338 " pathEditMode="relative" rAng="0" ptsTypes="AAAAA">
                                      <p:cBhvr>
                                        <p:cTn id="1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1" grpId="0"/>
      <p:bldP spid="13" grpId="0"/>
      <p:bldP spid="13" grpId="1"/>
      <p:bldP spid="13" grpId="2"/>
      <p:bldP spid="13" grpId="3"/>
      <p:bldP spid="13" grpId="4"/>
      <p:bldP spid="15" grpId="0"/>
      <p:bldP spid="15" grpId="1"/>
      <p:bldP spid="17" grpId="0"/>
      <p:bldP spid="17" grpId="1"/>
      <p:bldP spid="19" grpId="0"/>
      <p:bldP spid="19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/>
      <p:bldP spid="29" grpId="0"/>
      <p:bldP spid="31" grpId="0"/>
      <p:bldP spid="32" grpId="1"/>
      <p:bldP spid="33" grpId="0"/>
      <p:bldP spid="33" grpId="1"/>
      <p:bldP spid="33" grpId="2"/>
      <p:bldP spid="33" grpId="3"/>
      <p:bldP spid="33" grpId="4"/>
      <p:bldP spid="34" grpId="0" animBg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40" grpId="0"/>
      <p:bldP spid="50" grpId="0"/>
      <p:bldP spid="52" grpId="0"/>
      <p:bldP spid="54" grpId="0"/>
      <p:bldP spid="56" grpId="0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1801887"/>
            <a:ext cx="8915400" cy="4205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4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ea typeface="+mj-ea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ea typeface="+mj-ea"/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BubbleSort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SqList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 &amp;L)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{  // </a:t>
            </a:r>
            <a:r>
              <a:rPr lang="zh-CN" altLang="en-US" dirty="0">
                <a:solidFill>
                  <a:schemeClr val="tx1"/>
                </a:solidFill>
                <a:ea typeface="+mj-ea"/>
              </a:rPr>
              <a:t>对顺序表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L</a:t>
            </a:r>
            <a:r>
              <a:rPr lang="zh-CN" altLang="en-US" dirty="0">
                <a:solidFill>
                  <a:schemeClr val="tx1"/>
                </a:solidFill>
                <a:ea typeface="+mj-ea"/>
              </a:rPr>
              <a:t>作起泡排序</a:t>
            </a:r>
            <a:br>
              <a:rPr lang="zh-CN" altLang="en-US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for (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L.length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, change=TRUE;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&gt;1 &amp;&amp; change; --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)            	{   </a:t>
            </a:r>
            <a:r>
              <a:rPr lang="en-US" altLang="zh-CN" dirty="0">
                <a:solidFill>
                  <a:srgbClr val="FF0000"/>
                </a:solidFill>
                <a:ea typeface="+mj-ea"/>
              </a:rPr>
              <a:t>change = FALSE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;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　　   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for (j=1; j&lt;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; ++j)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　　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if (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[j].key &gt;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[j+1].key)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　　　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{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[j]←→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L.r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[j+1]; change = TRUE; }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}// for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i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r>
              <a:rPr lang="zh-CN" altLang="en-US" dirty="0">
                <a:solidFill>
                  <a:schemeClr val="tx1"/>
                </a:solidFill>
                <a:ea typeface="+mj-ea"/>
              </a:rPr>
              <a:t>　</a:t>
            </a:r>
            <a:r>
              <a:rPr lang="en-US" altLang="zh-CN" dirty="0">
                <a:solidFill>
                  <a:schemeClr val="tx1"/>
                </a:solidFill>
                <a:ea typeface="+mj-ea"/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  <a:ea typeface="+mj-ea"/>
              </a:rPr>
              <a:t>BubbleSort</a:t>
            </a:r>
            <a:br>
              <a:rPr lang="en-US" altLang="zh-CN" dirty="0">
                <a:solidFill>
                  <a:schemeClr val="tx1"/>
                </a:solidFill>
                <a:ea typeface="+mj-ea"/>
              </a:rPr>
            </a:br>
            <a:endParaRPr lang="en-US" altLang="zh-CN" dirty="0">
              <a:solidFill>
                <a:schemeClr val="tx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146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冒泡排序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altLang="zh-CN" dirty="0"/>
          </a:p>
          <a:p>
            <a:pPr lvl="1"/>
            <a:r>
              <a:rPr lang="zh-CN" altLang="en-US" dirty="0"/>
              <a:t>不需要额外空间</a:t>
            </a:r>
            <a:endParaRPr lang="en-US" altLang="zh-CN" dirty="0"/>
          </a:p>
          <a:p>
            <a:pPr lvl="1"/>
            <a:r>
              <a:rPr lang="en-US" altLang="zh-CN" dirty="0"/>
              <a:t>S(n)=O(1)</a:t>
            </a:r>
          </a:p>
          <a:p>
            <a:pPr lvl="1"/>
            <a:r>
              <a:rPr lang="zh-CN" altLang="en-US" dirty="0"/>
              <a:t>原地排序</a:t>
            </a:r>
            <a:endParaRPr lang="en-US" altLang="zh-CN" dirty="0"/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/>
              <a:t>相等时不做交换</a:t>
            </a:r>
            <a:endParaRPr lang="en-US" altLang="zh-CN" dirty="0"/>
          </a:p>
          <a:p>
            <a:pPr lvl="1"/>
            <a:r>
              <a:rPr lang="zh-CN" altLang="en-US" dirty="0"/>
              <a:t>是稳定排序算法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</p:spTree>
    <p:extLst>
      <p:ext uri="{BB962C8B-B14F-4D97-AF65-F5344CB8AC3E}">
        <p14:creationId xmlns:p14="http://schemas.microsoft.com/office/powerpoint/2010/main" val="428232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概述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(Overview)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  <a:t>.1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198"/>
            <a:ext cx="10972800" cy="685805"/>
          </a:xfrm>
        </p:spPr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冒泡排序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84FA0-65AD-4797-B876-0BB31B678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9"/>
                <a:ext cx="6861717" cy="5239640"/>
              </a:xfrm>
            </p:spPr>
            <p:txBody>
              <a:bodyPr wrap="none" lIns="0" rIns="0" numCol="1" spcCol="360000">
                <a:noAutofit/>
              </a:bodyPr>
              <a:lstStyle/>
              <a:p>
                <a:r>
                  <a:rPr lang="zh-CN" altLang="en-US" dirty="0"/>
                  <a:t>时间复杂度</a:t>
                </a:r>
                <a:endParaRPr lang="en-US" altLang="zh-CN" dirty="0"/>
              </a:p>
              <a:p>
                <a:pPr lvl="1" defTabSz="684213"/>
                <a:r>
                  <a:rPr lang="zh-CN" altLang="en-US" sz="3200" dirty="0"/>
                  <a:t>待排记录已经有序</a:t>
                </a:r>
                <a:endParaRPr lang="en-US" altLang="zh-CN" sz="3200" dirty="0"/>
              </a:p>
              <a:p>
                <a:pPr lvl="2"/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关键字比较次数</a:t>
                </a: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68578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dirty="0"/>
              </a:p>
              <a:p>
                <a:pPr lvl="2"/>
                <a:r>
                  <a:rPr lang="zh-CN" altLang="en-US" sz="2800" dirty="0"/>
                  <a:t>移动次数</a:t>
                </a:r>
                <a:r>
                  <a:rPr lang="en-US" altLang="zh-CN" sz="2800" dirty="0"/>
                  <a:t>=0</a:t>
                </a:r>
              </a:p>
              <a:p>
                <a:pPr lvl="1"/>
                <a:r>
                  <a:rPr lang="zh-CN" altLang="en-US" sz="3200" dirty="0"/>
                  <a:t>待排记录逆序</a:t>
                </a:r>
                <a:endParaRPr lang="en-US" altLang="zh-CN" sz="3200" dirty="0"/>
              </a:p>
              <a:p>
                <a:pPr lvl="2"/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</a:rPr>
                  <a:t>关键字比较次数</a:t>
                </a:r>
                <a:endParaRPr lang="en-US" altLang="zh-CN" sz="2800" dirty="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lvl="2"/>
                <a:endParaRPr lang="en-US" altLang="zh-CN" sz="2800" dirty="0"/>
              </a:p>
              <a:p>
                <a:pPr lvl="1"/>
                <a:endParaRPr lang="zh-CN" altLang="en-US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084FA0-65AD-4797-B876-0BB31B67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9"/>
                <a:ext cx="6861717" cy="5239640"/>
              </a:xfrm>
              <a:blipFill rotWithShape="0">
                <a:blip r:embed="rId2"/>
                <a:stretch>
                  <a:fillRect l="-2309" t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2EEF62-C3C2-4152-9D8A-981696B69D1F}"/>
                  </a:ext>
                </a:extLst>
              </p:cNvPr>
              <p:cNvSpPr txBox="1"/>
              <p:nvPr/>
            </p:nvSpPr>
            <p:spPr>
              <a:xfrm>
                <a:off x="5916706" y="1417639"/>
                <a:ext cx="6081523" cy="512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57228" lvl="2" indent="-171446" defTabSz="685783">
                  <a:spcBef>
                    <a:spcPct val="20000"/>
                  </a:spcBef>
                  <a:buClr>
                    <a:srgbClr val="7030A0"/>
                  </a:buClr>
                  <a:buSzPct val="70000"/>
                  <a:buFont typeface="Times New Roman" panose="02020603050405020304" pitchFamily="18" charset="0"/>
                  <a:buChar char="►"/>
                </a:pPr>
                <a:r>
                  <a:rPr lang="zh-CN" altLang="en-US" sz="280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移动次数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2891" lvl="1" defTabSz="685783">
                  <a:spcBef>
                    <a:spcPct val="20000"/>
                  </a:spcBef>
                  <a:buClr>
                    <a:srgbClr val="629DD1">
                      <a:lumMod val="60000"/>
                      <a:lumOff val="40000"/>
                    </a:srgbClr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627063" lvl="1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en-US" altLang="zh-CN" sz="3200" dirty="0">
                    <a:solidFill>
                      <a:srgbClr val="000000"/>
                    </a:solidFill>
                    <a:ea typeface="+mj-ea"/>
                  </a:rPr>
                  <a:t>T(n)=O(n</a:t>
                </a:r>
                <a:r>
                  <a:rPr lang="en-US" altLang="zh-CN" sz="3200" baseline="30000" dirty="0">
                    <a:solidFill>
                      <a:srgbClr val="000000"/>
                    </a:solidFill>
                    <a:ea typeface="+mj-ea"/>
                  </a:rPr>
                  <a:t>2</a:t>
                </a:r>
                <a:r>
                  <a:rPr lang="en-US" altLang="zh-CN" sz="3200" dirty="0">
                    <a:solidFill>
                      <a:srgbClr val="000000"/>
                    </a:solidFill>
                    <a:ea typeface="+mj-ea"/>
                  </a:rPr>
                  <a:t>)</a:t>
                </a:r>
              </a:p>
              <a:p>
                <a:pPr marL="169863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zh-CN" altLang="en-US" sz="3200" dirty="0">
                    <a:solidFill>
                      <a:srgbClr val="000000"/>
                    </a:solidFill>
                    <a:ea typeface="+mj-ea"/>
                  </a:rPr>
                  <a:t>改进</a:t>
                </a:r>
                <a:endParaRPr lang="en-US" altLang="zh-CN" sz="3200" dirty="0">
                  <a:solidFill>
                    <a:srgbClr val="000000"/>
                  </a:solidFill>
                  <a:ea typeface="+mj-ea"/>
                </a:endParaRPr>
              </a:p>
              <a:p>
                <a:pPr marL="627063" lvl="1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ea typeface="+mj-ea"/>
                  </a:rPr>
                  <a:t>双向起泡</a:t>
                </a:r>
              </a:p>
              <a:p>
                <a:pPr marL="627063" lvl="1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ea typeface="+mj-ea"/>
                  </a:rPr>
                  <a:t>基本思想</a:t>
                </a:r>
                <a:endParaRPr lang="en-US" altLang="zh-CN" sz="2800" dirty="0">
                  <a:solidFill>
                    <a:srgbClr val="000000"/>
                  </a:solidFill>
                  <a:ea typeface="+mj-ea"/>
                </a:endParaRPr>
              </a:p>
              <a:p>
                <a:pPr marL="1084263" lvl="2" indent="-266700" defTabSz="685783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Times New Roman" panose="02020603050405020304" pitchFamily="18" charset="0"/>
                  <a:buChar char="►"/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ea typeface="+mj-ea"/>
                  </a:rPr>
                  <a:t>在一趟起泡过程中同时进行正向和逆向起泡，分别找到最大和最小值放到最后和最前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2EEF62-C3C2-4152-9D8A-981696B6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06" y="1417639"/>
                <a:ext cx="6081523" cy="5126275"/>
              </a:xfrm>
              <a:prstGeom prst="rect">
                <a:avLst/>
              </a:prstGeom>
              <a:blipFill rotWithShape="0">
                <a:blip r:embed="rId3"/>
                <a:stretch>
                  <a:fillRect l="-1204" t="-1667" b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97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kumimoji="1" lang="en-US" altLang="zh-CN" dirty="0">
                <a:latin typeface="+mn-lt"/>
              </a:rPr>
              <a:t>(Quick sort)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7602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</a:rPr>
              <a:t>采用分治法</a:t>
            </a:r>
            <a:r>
              <a:rPr lang="en-US" altLang="zh-CN" dirty="0">
                <a:latin typeface="+mn-lt"/>
              </a:rPr>
              <a:t>(Divide and Conquer)</a:t>
            </a:r>
            <a:r>
              <a:rPr lang="zh-CN" altLang="en-US" dirty="0">
                <a:latin typeface="+mn-lt"/>
              </a:rPr>
              <a:t>的排序算法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/>
              <a:t>分治与递归有类似性</a:t>
            </a:r>
            <a:endParaRPr lang="en-US" altLang="zh-CN" dirty="0"/>
          </a:p>
          <a:p>
            <a:pPr lvl="2"/>
            <a:r>
              <a:rPr lang="zh-CN" altLang="en-US" dirty="0"/>
              <a:t>分治</a:t>
            </a:r>
            <a:r>
              <a:rPr lang="en-US" altLang="zh-CN" dirty="0"/>
              <a:t>——</a:t>
            </a:r>
            <a:r>
              <a:rPr lang="zh-CN" altLang="en-US" dirty="0"/>
              <a:t>解决问题的处理思想</a:t>
            </a:r>
            <a:endParaRPr lang="en-US" altLang="zh-CN" dirty="0"/>
          </a:p>
          <a:p>
            <a:pPr lvl="2"/>
            <a:r>
              <a:rPr lang="zh-CN" altLang="en-US" dirty="0"/>
              <a:t>递归</a:t>
            </a:r>
            <a:r>
              <a:rPr lang="en-US" altLang="zh-CN" dirty="0"/>
              <a:t>——</a:t>
            </a:r>
            <a:r>
              <a:rPr lang="zh-CN" altLang="en-US" dirty="0"/>
              <a:t>编程技巧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算法步骤：</a:t>
            </a:r>
          </a:p>
          <a:p>
            <a:pPr lvl="1"/>
            <a:r>
              <a:rPr lang="zh-CN" altLang="en-US" dirty="0">
                <a:latin typeface="+mn-lt"/>
              </a:rPr>
              <a:t>从数列中挑出一个元素，称为 “枢轴</a:t>
            </a:r>
            <a:r>
              <a:rPr lang="en-US" altLang="zh-CN" dirty="0">
                <a:latin typeface="+mn-lt"/>
              </a:rPr>
              <a:t>/</a:t>
            </a:r>
            <a:r>
              <a:rPr lang="zh-CN" altLang="en-US" dirty="0">
                <a:latin typeface="+mn-lt"/>
              </a:rPr>
              <a:t>基准”（</a:t>
            </a:r>
            <a:r>
              <a:rPr lang="en-US" altLang="zh-CN" dirty="0">
                <a:latin typeface="+mn-lt"/>
              </a:rPr>
              <a:t>pivot</a:t>
            </a:r>
            <a:r>
              <a:rPr lang="zh-CN" altLang="en-US" dirty="0">
                <a:latin typeface="+mn-lt"/>
              </a:rPr>
              <a:t>）</a:t>
            </a:r>
          </a:p>
          <a:p>
            <a:pPr lvl="1"/>
            <a:r>
              <a:rPr lang="zh-CN" altLang="en-US" dirty="0">
                <a:latin typeface="+mn-lt"/>
              </a:rPr>
              <a:t>分区（</a:t>
            </a:r>
            <a:r>
              <a:rPr lang="en-US" altLang="zh-CN" dirty="0">
                <a:latin typeface="+mn-lt"/>
              </a:rPr>
              <a:t>partition</a:t>
            </a:r>
            <a:r>
              <a:rPr lang="zh-CN" altLang="en-US" dirty="0">
                <a:latin typeface="+mn-lt"/>
              </a:rPr>
              <a:t>，</a:t>
            </a:r>
            <a:r>
              <a:rPr lang="en-US" altLang="zh-CN" dirty="0">
                <a:latin typeface="+mn-lt"/>
              </a:rPr>
              <a:t>Divide</a:t>
            </a:r>
            <a:r>
              <a:rPr lang="zh-CN" altLang="en-US" dirty="0">
                <a:latin typeface="+mn-lt"/>
              </a:rPr>
              <a:t>过程）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比基准值小的放在基准前面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比基准值大的放在基准的后面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排序</a:t>
            </a:r>
            <a:r>
              <a:rPr lang="en-US" altLang="zh-CN" sz="2400" dirty="0"/>
              <a:t>(Conquer) 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递归地（</a:t>
            </a:r>
            <a:r>
              <a:rPr lang="en-US" altLang="zh-CN" dirty="0">
                <a:latin typeface="+mn-lt"/>
              </a:rPr>
              <a:t>recursive</a:t>
            </a:r>
            <a:r>
              <a:rPr lang="zh-CN" altLang="en-US" dirty="0">
                <a:latin typeface="+mn-lt"/>
              </a:rPr>
              <a:t>）把小于基准值元素的子数列和大于基准值元素的子数列排序</a:t>
            </a:r>
            <a:endParaRPr lang="en-US" altLang="zh-CN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</p:spTree>
    <p:extLst>
      <p:ext uri="{BB962C8B-B14F-4D97-AF65-F5344CB8AC3E}">
        <p14:creationId xmlns:p14="http://schemas.microsoft.com/office/powerpoint/2010/main" val="3894845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63596"/>
              </p:ext>
            </p:extLst>
          </p:nvPr>
        </p:nvGraphicFramePr>
        <p:xfrm>
          <a:off x="2875042" y="2190135"/>
          <a:ext cx="607675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52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80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890060" y="2616716"/>
            <a:ext cx="590843" cy="548641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5360" y="15303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pivot=52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12" name="组合 1"/>
          <p:cNvGrpSpPr>
            <a:grpSpLocks/>
          </p:cNvGrpSpPr>
          <p:nvPr/>
        </p:nvGrpSpPr>
        <p:grpSpPr bwMode="auto">
          <a:xfrm>
            <a:off x="2905585" y="3228882"/>
            <a:ext cx="739775" cy="1014169"/>
            <a:chOff x="1428480" y="2830459"/>
            <a:chExt cx="739775" cy="1014169"/>
          </a:xfrm>
        </p:grpSpPr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1756777" y="2830459"/>
              <a:ext cx="0" cy="60960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4" name="Text Box 34"/>
            <p:cNvSpPr txBox="1">
              <a:spLocks noChangeArrowheads="1"/>
            </p:cNvSpPr>
            <p:nvPr/>
          </p:nvSpPr>
          <p:spPr bwMode="auto">
            <a:xfrm>
              <a:off x="1428480" y="3382963"/>
              <a:ext cx="7397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006600"/>
                  </a:solidFill>
                </a:rPr>
                <a:t>low</a:t>
              </a:r>
              <a:endParaRPr kumimoji="1" lang="en-US" altLang="zh-CN" sz="2400" dirty="0"/>
            </a:p>
          </p:txBody>
        </p: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8505705" y="3223865"/>
            <a:ext cx="892175" cy="969397"/>
            <a:chOff x="6395552" y="2857500"/>
            <a:chExt cx="892175" cy="969397"/>
          </a:xfrm>
        </p:grpSpPr>
        <p:sp>
          <p:nvSpPr>
            <p:cNvPr id="16" name="Line 35"/>
            <p:cNvSpPr>
              <a:spLocks noChangeShapeType="1"/>
            </p:cNvSpPr>
            <p:nvPr/>
          </p:nvSpPr>
          <p:spPr bwMode="auto">
            <a:xfrm flipV="1">
              <a:off x="6573838" y="2857500"/>
              <a:ext cx="0" cy="60960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Text Box 36"/>
            <p:cNvSpPr txBox="1">
              <a:spLocks noChangeArrowheads="1"/>
            </p:cNvSpPr>
            <p:nvPr/>
          </p:nvSpPr>
          <p:spPr bwMode="auto">
            <a:xfrm>
              <a:off x="6395552" y="3365232"/>
              <a:ext cx="8921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800000"/>
                  </a:solidFill>
                </a:rPr>
                <a:t>high</a:t>
              </a:r>
              <a:endParaRPr kumimoji="1" lang="en-US" altLang="zh-CN" sz="2400" dirty="0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27761"/>
              </p:ext>
            </p:extLst>
          </p:nvPr>
        </p:nvGraphicFramePr>
        <p:xfrm>
          <a:off x="2905585" y="2647197"/>
          <a:ext cx="6076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23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405383"/>
              </p:ext>
            </p:extLst>
          </p:nvPr>
        </p:nvGraphicFramePr>
        <p:xfrm>
          <a:off x="7763537" y="2646135"/>
          <a:ext cx="6076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80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09197"/>
              </p:ext>
            </p:extLst>
          </p:nvPr>
        </p:nvGraphicFramePr>
        <p:xfrm>
          <a:off x="4118640" y="2647197"/>
          <a:ext cx="6076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25006"/>
              </p:ext>
            </p:extLst>
          </p:nvPr>
        </p:nvGraphicFramePr>
        <p:xfrm>
          <a:off x="5342530" y="2646135"/>
          <a:ext cx="60767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23040"/>
              </p:ext>
            </p:extLst>
          </p:nvPr>
        </p:nvGraphicFramePr>
        <p:xfrm>
          <a:off x="2905585" y="4213314"/>
          <a:ext cx="607675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36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80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75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下箭头 22"/>
          <p:cNvSpPr/>
          <p:nvPr/>
        </p:nvSpPr>
        <p:spPr>
          <a:xfrm>
            <a:off x="5521929" y="3601723"/>
            <a:ext cx="422031" cy="47981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分</a:t>
            </a:r>
          </a:p>
        </p:txBody>
      </p:sp>
      <p:sp>
        <p:nvSpPr>
          <p:cNvPr id="24" name="矩形 23"/>
          <p:cNvSpPr/>
          <p:nvPr/>
        </p:nvSpPr>
        <p:spPr>
          <a:xfrm>
            <a:off x="1314611" y="46601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一趟快排</a:t>
            </a:r>
          </a:p>
        </p:txBody>
      </p:sp>
      <p:sp>
        <p:nvSpPr>
          <p:cNvPr id="25" name="矩形 24"/>
          <p:cNvSpPr/>
          <p:nvPr/>
        </p:nvSpPr>
        <p:spPr>
          <a:xfrm>
            <a:off x="2890060" y="4617900"/>
            <a:ext cx="2469731" cy="62934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43960" y="4617900"/>
            <a:ext cx="3059363" cy="629348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029807" y="53295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左子序列快排</a:t>
            </a:r>
          </a:p>
        </p:txBody>
      </p:sp>
      <p:sp>
        <p:nvSpPr>
          <p:cNvPr id="28" name="矩形 27"/>
          <p:cNvSpPr/>
          <p:nvPr/>
        </p:nvSpPr>
        <p:spPr>
          <a:xfrm>
            <a:off x="6386737" y="532194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右子序列快排</a:t>
            </a:r>
          </a:p>
        </p:txBody>
      </p:sp>
    </p:spTree>
    <p:extLst>
      <p:ext uri="{BB962C8B-B14F-4D97-AF65-F5344CB8AC3E}">
        <p14:creationId xmlns:p14="http://schemas.microsoft.com/office/powerpoint/2010/main" val="30656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0.04765 -0.0004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04987 0.0006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7 0.00069 L 0.10404 -0.0004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65 -0.00046 L -0.09492 -0.0004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92 -0.00046 L -0.23697 -0.0011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4 -0.00047 L 0.18828 -0.004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23" grpId="0" animBg="1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8280" y="1530346"/>
            <a:ext cx="11528799" cy="49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 indent="0">
              <a:lnSpc>
                <a:spcPct val="120000"/>
              </a:lnSpc>
              <a:spcBef>
                <a:spcPts val="0"/>
              </a:spcBef>
              <a:buClrTx/>
              <a:buSzTx/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 marL="342891" lvl="1" indent="0" defTabSz="685783">
              <a:spcBef>
                <a:spcPct val="20000"/>
              </a:spcBef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ea typeface="+mj-ea"/>
              </a:defRPr>
            </a:lvl2pPr>
            <a:lvl3pPr marL="685782" lvl="2" indent="0" defTabSz="685783">
              <a:spcBef>
                <a:spcPct val="20000"/>
              </a:spcBef>
              <a:buClr>
                <a:srgbClr val="7030A0"/>
              </a:buClr>
              <a:buSzPct val="70000"/>
              <a:buFont typeface="Times New Roman" panose="02020603050405020304" pitchFamily="18" charset="0"/>
              <a:buNone/>
              <a:defRPr sz="2400"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 defTabSz="685783">
              <a:spcBef>
                <a:spcPct val="20000"/>
              </a:spcBef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543012" indent="-171446" defTabSz="685783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1885903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6pPr>
            <a:lvl7pPr marL="2228795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7pPr>
            <a:lvl8pPr marL="2571686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8pPr>
            <a:lvl9pPr marL="2914577" indent="-171446" defTabSz="685783">
              <a:spcBef>
                <a:spcPct val="20000"/>
              </a:spcBef>
              <a:buFont typeface="Arial" pitchFamily="34" charset="0"/>
              <a:buChar char="•"/>
              <a:defRPr sz="1500">
                <a:solidFill>
                  <a:schemeClr val="lt1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Partition ( 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R[],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low,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high)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{// </a:t>
            </a:r>
            <a:r>
              <a:rPr lang="zh-CN" altLang="en-US" dirty="0">
                <a:solidFill>
                  <a:schemeClr val="tx1"/>
                </a:solidFill>
              </a:rPr>
              <a:t>对记录子序列 </a:t>
            </a:r>
            <a:r>
              <a:rPr lang="en-US" altLang="zh-CN" dirty="0">
                <a:solidFill>
                  <a:schemeClr val="tx1"/>
                </a:solidFill>
              </a:rPr>
              <a:t>R[</a:t>
            </a:r>
            <a:r>
              <a:rPr lang="en-US" altLang="zh-CN" dirty="0" err="1">
                <a:solidFill>
                  <a:schemeClr val="tx1"/>
                </a:solidFill>
              </a:rPr>
              <a:t>low..high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进行一趟快速排序，并返回枢轴所在位置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pivot = R[low];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while (low&lt;high) {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从表的两端交替地向中间扫描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while (low&lt;high &amp;&amp; R[high].key&gt;=</a:t>
            </a:r>
            <a:r>
              <a:rPr lang="en-US" altLang="zh-CN" dirty="0" err="1">
                <a:solidFill>
                  <a:schemeClr val="tx1"/>
                </a:solidFill>
              </a:rPr>
              <a:t>pivot.key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　　　　</a:t>
            </a:r>
            <a:r>
              <a:rPr lang="en-US" altLang="zh-CN" dirty="0">
                <a:solidFill>
                  <a:schemeClr val="tx1"/>
                </a:solidFill>
              </a:rPr>
              <a:t>--high;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R[low] = R[high];	// </a:t>
            </a:r>
            <a:r>
              <a:rPr lang="zh-CN" altLang="en-US" dirty="0">
                <a:solidFill>
                  <a:schemeClr val="tx1"/>
                </a:solidFill>
              </a:rPr>
              <a:t>将比枢轴小的移到低端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while (low&lt;high &amp;&amp; R[low].key&lt;=</a:t>
            </a:r>
            <a:r>
              <a:rPr lang="en-US" altLang="zh-CN" dirty="0" err="1">
                <a:solidFill>
                  <a:schemeClr val="tx1"/>
                </a:solidFill>
              </a:rPr>
              <a:t>pivot.key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　　　　</a:t>
            </a:r>
            <a:r>
              <a:rPr lang="en-US" altLang="zh-CN" dirty="0">
                <a:solidFill>
                  <a:schemeClr val="tx1"/>
                </a:solidFill>
              </a:rPr>
              <a:t>++low;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 R[high] = R[low];	// </a:t>
            </a:r>
            <a:r>
              <a:rPr lang="zh-CN" altLang="en-US" dirty="0">
                <a:solidFill>
                  <a:schemeClr val="tx1"/>
                </a:solidFill>
              </a:rPr>
              <a:t>将比枢轴大的移到高端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} // while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R[low] = pivot;</a:t>
            </a: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枢轴记录移到正确位置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return low; </a:t>
            </a: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返回枢轴位置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Partition</a:t>
            </a:r>
          </a:p>
        </p:txBody>
      </p:sp>
    </p:spTree>
    <p:extLst>
      <p:ext uri="{BB962C8B-B14F-4D97-AF65-F5344CB8AC3E}">
        <p14:creationId xmlns:p14="http://schemas.microsoft.com/office/powerpoint/2010/main" val="3669473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1752600" y="1674179"/>
            <a:ext cx="8275320" cy="4561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void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QSort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(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RcdType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R[],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s,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t ) </a:t>
            </a:r>
            <a:b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{ //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对记录序列 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s..t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]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进行快速排序</a:t>
            </a:r>
            <a:b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if (s &lt; t) {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　　　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长度大于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1</a:t>
            </a:r>
            <a:b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　　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pivotloc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 = Partition(R, s, t);</a:t>
            </a:r>
            <a:b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//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对 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s..t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]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进行一趟快排，并返回枢轴位置</a:t>
            </a:r>
            <a:b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 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QSort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(R, s, pivotloc-1); //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对低子序列递归排序</a:t>
            </a:r>
            <a:b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 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QSort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(R, pivotloc+1, t); // 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对高子序列递归排序</a:t>
            </a:r>
            <a:b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</a:b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} // if</a:t>
            </a:r>
            <a:r>
              <a:rPr kumimoji="1" lang="zh-CN" altLang="en-US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　</a:t>
            </a:r>
            <a:r>
              <a:rPr kumimoji="1" lang="en-US" altLang="zh-CN" sz="2400" dirty="0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} // </a:t>
            </a:r>
            <a:r>
              <a:rPr kumimoji="1" lang="en-US" altLang="zh-CN" sz="2400" dirty="0" err="1">
                <a:solidFill>
                  <a:schemeClr val="tx1"/>
                </a:solidFill>
                <a:ea typeface="+mj-ea"/>
                <a:cs typeface="Times New Roman" panose="02020603050405020304" pitchFamily="18" charset="0"/>
              </a:rPr>
              <a:t>Qsort</a:t>
            </a:r>
            <a:endParaRPr kumimoji="1" lang="en-US" altLang="zh-CN" sz="2400" dirty="0">
              <a:solidFill>
                <a:schemeClr val="tx1"/>
              </a:solidFill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2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快速排序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167718" cy="4988856"/>
          </a:xfrm>
        </p:spPr>
        <p:txBody>
          <a:bodyPr>
            <a:normAutofit/>
          </a:bodyPr>
          <a:lstStyle/>
          <a:p>
            <a:r>
              <a:rPr lang="zh-CN" altLang="en-US" dirty="0"/>
              <a:t>空间复杂度</a:t>
            </a:r>
            <a:endParaRPr lang="en-US" altLang="zh-CN" dirty="0"/>
          </a:p>
          <a:p>
            <a:pPr lvl="1"/>
            <a:r>
              <a:rPr lang="zh-CN" altLang="en-US" dirty="0"/>
              <a:t>只需要存储递归过程中的辅助栈</a:t>
            </a:r>
            <a:endParaRPr lang="en-US" altLang="zh-CN" dirty="0"/>
          </a:p>
          <a:p>
            <a:pPr lvl="1"/>
            <a:r>
              <a:rPr lang="en-US" altLang="zh-CN" dirty="0"/>
              <a:t>S(n)=O(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原地排序</a:t>
            </a:r>
            <a:endParaRPr lang="en-US" altLang="zh-CN" dirty="0"/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/>
              <a:t>分区的过程涉及交换操作，如果数组中有两个相同的元素，相对位置可能改变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是稳定排序算法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05450"/>
              </p:ext>
            </p:extLst>
          </p:nvPr>
        </p:nvGraphicFramePr>
        <p:xfrm>
          <a:off x="7073154" y="1174619"/>
          <a:ext cx="425372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52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66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04893"/>
              </p:ext>
            </p:extLst>
          </p:nvPr>
        </p:nvGraphicFramePr>
        <p:xfrm>
          <a:off x="7104530" y="3872753"/>
          <a:ext cx="425372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800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928847" y="2366682"/>
            <a:ext cx="578223" cy="135815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一次分区</a:t>
            </a:r>
          </a:p>
        </p:txBody>
      </p:sp>
    </p:spTree>
    <p:extLst>
      <p:ext uri="{BB962C8B-B14F-4D97-AF65-F5344CB8AC3E}">
        <p14:creationId xmlns:p14="http://schemas.microsoft.com/office/powerpoint/2010/main" val="348363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198"/>
            <a:ext cx="10972800" cy="685805"/>
          </a:xfrm>
        </p:spPr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84FA0-65AD-4797-B876-0BB31B678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9"/>
                <a:ext cx="5280211" cy="5239640"/>
              </a:xfrm>
            </p:spPr>
            <p:txBody>
              <a:bodyPr wrap="square" lIns="0" rIns="0" numCol="1" spcCol="360000">
                <a:noAutofit/>
              </a:bodyPr>
              <a:lstStyle/>
              <a:p>
                <a:r>
                  <a:rPr lang="zh-CN" altLang="en-US" dirty="0">
                    <a:latin typeface="+mn-lt"/>
                  </a:rPr>
                  <a:t>时间复杂度</a:t>
                </a:r>
                <a:endParaRPr lang="en-US" altLang="zh-CN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与序列是否已经有序无关</a:t>
                </a:r>
                <a:endParaRPr lang="en-US" altLang="zh-CN" dirty="0">
                  <a:latin typeface="+mn-lt"/>
                </a:endParaRPr>
              </a:p>
              <a:p>
                <a:pPr lvl="1" defTabSz="684213"/>
                <a:r>
                  <a:rPr lang="zh-CN" altLang="en-US" sz="3200" dirty="0">
                    <a:latin typeface="+mn-lt"/>
                  </a:rPr>
                  <a:t>最好情况</a:t>
                </a:r>
                <a:endParaRPr lang="en-US" altLang="zh-CN" sz="3200" dirty="0">
                  <a:latin typeface="+mn-lt"/>
                </a:endParaRPr>
              </a:p>
              <a:p>
                <a:pPr lvl="2" defTabSz="684213"/>
                <a:r>
                  <a:rPr kumimoji="1" lang="zh-CN" altLang="en-US" sz="2800" dirty="0">
                    <a:solidFill>
                      <a:srgbClr val="000000"/>
                    </a:solidFill>
                    <a:latin typeface="+mn-lt"/>
                  </a:rPr>
                  <a:t>每次总是选到中间值作枢轴</a:t>
                </a:r>
                <a:endParaRPr lang="en-US" altLang="zh-CN" sz="2800" dirty="0">
                  <a:latin typeface="+mn-lt"/>
                </a:endParaRPr>
              </a:p>
              <a:p>
                <a:pPr lvl="2"/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</a:rPr>
                  <a:t>T(n)=O(nlog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latin typeface="+mn-lt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+mn-lt"/>
                  </a:rPr>
                  <a:t>n)</a:t>
                </a:r>
              </a:p>
              <a:p>
                <a:pPr lvl="1"/>
                <a:r>
                  <a:rPr lang="zh-CN" altLang="en-US" sz="3200" dirty="0">
                    <a:solidFill>
                      <a:srgbClr val="000000"/>
                    </a:solidFill>
                    <a:latin typeface="+mn-lt"/>
                  </a:rPr>
                  <a:t>最坏情况</a:t>
                </a:r>
                <a:endParaRPr lang="en-US" altLang="zh-CN" sz="3200" dirty="0">
                  <a:solidFill>
                    <a:srgbClr val="000000"/>
                  </a:solidFill>
                  <a:latin typeface="+mn-lt"/>
                </a:endParaRPr>
              </a:p>
              <a:p>
                <a:pPr lvl="2"/>
                <a:r>
                  <a:rPr kumimoji="1" lang="zh-CN" altLang="zh-CN" sz="2800" dirty="0">
                    <a:solidFill>
                      <a:srgbClr val="000000"/>
                    </a:solidFill>
                  </a:rPr>
                  <a:t>每次总是选到最小或最大元素作枢轴</a:t>
                </a:r>
                <a:endParaRPr lang="en-US" altLang="zh-CN" sz="2000" i="1" dirty="0">
                  <a:solidFill>
                    <a:srgbClr val="000000"/>
                  </a:solidFill>
                  <a:latin typeface="+mn-lt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T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)=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O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+mn-lt"/>
                      </a:rPr>
                      <m:t>²)</m:t>
                    </m:r>
                  </m:oMath>
                </a14:m>
                <a:endParaRPr lang="en-US" altLang="zh-CN" sz="2800" dirty="0">
                  <a:latin typeface="+mn-lt"/>
                </a:endParaRPr>
              </a:p>
              <a:p>
                <a:pPr lvl="1"/>
                <a:endParaRPr lang="zh-CN" alt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C084FA0-65AD-4797-B876-0BB31B67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9"/>
                <a:ext cx="5280211" cy="5239640"/>
              </a:xfrm>
              <a:blipFill rotWithShape="0">
                <a:blip r:embed="rId2"/>
                <a:stretch>
                  <a:fillRect l="-3002" t="-2095" r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2EEF62-C3C2-4152-9D8A-981696B69D1F}"/>
              </a:ext>
            </a:extLst>
          </p:cNvPr>
          <p:cNvSpPr txBox="1"/>
          <p:nvPr/>
        </p:nvSpPr>
        <p:spPr>
          <a:xfrm>
            <a:off x="5889812" y="1269256"/>
            <a:ext cx="6081523" cy="549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 indent="-266700" defTabSz="685783">
              <a:lnSpc>
                <a:spcPct val="120000"/>
              </a:lnSpc>
              <a:buClr>
                <a:schemeClr val="bg2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zh-CN" altLang="en-US" sz="2800" dirty="0">
                <a:latin typeface="+mj-ea"/>
                <a:ea typeface="+mj-ea"/>
              </a:rPr>
              <a:t>平均</a:t>
            </a:r>
            <a:endParaRPr lang="en-US" altLang="zh-CN" sz="2800" dirty="0">
              <a:latin typeface="+mj-ea"/>
              <a:ea typeface="+mj-ea"/>
            </a:endParaRPr>
          </a:p>
          <a:p>
            <a:pPr marL="627063" lvl="1" indent="-266700" defTabSz="685783">
              <a:lnSpc>
                <a:spcPct val="120000"/>
              </a:lnSpc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en-US" altLang="zh-CN" sz="2400" dirty="0">
                <a:latin typeface="+mj-ea"/>
                <a:ea typeface="+mj-ea"/>
              </a:rPr>
              <a:t>T(n)=O (</a:t>
            </a:r>
            <a:r>
              <a:rPr lang="en-US" altLang="zh-CN" sz="2400" dirty="0" err="1">
                <a:latin typeface="+mj-ea"/>
                <a:ea typeface="+mj-ea"/>
              </a:rPr>
              <a:t>nlogn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</a:p>
          <a:p>
            <a:pPr marL="627063" lvl="1" indent="-266700" defTabSz="685783">
              <a:lnSpc>
                <a:spcPct val="120000"/>
              </a:lnSpc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zh-CN" altLang="en-US" sz="2400" dirty="0">
                <a:latin typeface="+mj-ea"/>
                <a:ea typeface="+mj-ea"/>
              </a:rPr>
              <a:t>所有平均时间复杂度为</a:t>
            </a:r>
            <a:r>
              <a:rPr lang="en-US" altLang="zh-CN" sz="2400" dirty="0">
                <a:latin typeface="+mj-ea"/>
                <a:ea typeface="+mj-ea"/>
              </a:rPr>
              <a:t>O (</a:t>
            </a:r>
            <a:r>
              <a:rPr lang="en-US" altLang="zh-CN" sz="2400" dirty="0" err="1">
                <a:latin typeface="+mj-ea"/>
                <a:ea typeface="+mj-ea"/>
              </a:rPr>
              <a:t>nlogn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  <a:r>
              <a:rPr lang="zh-CN" altLang="en-US" sz="2400" dirty="0">
                <a:latin typeface="+mj-ea"/>
                <a:ea typeface="+mj-ea"/>
              </a:rPr>
              <a:t>的算法中最快的</a:t>
            </a:r>
          </a:p>
          <a:p>
            <a:pPr marL="169863" indent="-266700" defTabSz="685783">
              <a:lnSpc>
                <a:spcPct val="120000"/>
              </a:lnSpc>
              <a:buClr>
                <a:schemeClr val="bg2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zh-CN" altLang="en-US" sz="2800" dirty="0">
                <a:latin typeface="+mj-ea"/>
                <a:ea typeface="+mj-ea"/>
              </a:rPr>
              <a:t>改进</a:t>
            </a:r>
            <a:endParaRPr lang="en-US" altLang="zh-CN" sz="2800" dirty="0">
              <a:latin typeface="+mj-ea"/>
              <a:ea typeface="+mj-ea"/>
            </a:endParaRPr>
          </a:p>
          <a:p>
            <a:pPr marL="627063" lvl="1" indent="-266700" defTabSz="685783">
              <a:lnSpc>
                <a:spcPct val="120000"/>
              </a:lnSpc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en-US" altLang="zh-CN" sz="2400" dirty="0">
                <a:latin typeface="+mj-ea"/>
                <a:ea typeface="+mj-ea"/>
              </a:rPr>
              <a:t>“</a:t>
            </a:r>
            <a:r>
              <a:rPr lang="zh-CN" altLang="en-US" sz="2400" dirty="0">
                <a:latin typeface="+mj-ea"/>
                <a:ea typeface="+mj-ea"/>
              </a:rPr>
              <a:t>三者取中</a:t>
            </a:r>
            <a:r>
              <a:rPr lang="en-US" altLang="zh-CN" sz="2400" dirty="0">
                <a:latin typeface="+mj-ea"/>
                <a:ea typeface="+mj-ea"/>
              </a:rPr>
              <a:t>”</a:t>
            </a:r>
            <a:r>
              <a:rPr lang="zh-CN" altLang="en-US" sz="2400" dirty="0">
                <a:latin typeface="+mj-ea"/>
                <a:ea typeface="+mj-ea"/>
              </a:rPr>
              <a:t>法</a:t>
            </a:r>
            <a:endParaRPr lang="en-US" altLang="zh-CN" sz="2400" dirty="0">
              <a:latin typeface="+mj-ea"/>
              <a:ea typeface="+mj-ea"/>
            </a:endParaRPr>
          </a:p>
          <a:p>
            <a:pPr marL="1084263" lvl="2" indent="-266700" defTabSz="685783">
              <a:lnSpc>
                <a:spcPct val="120000"/>
              </a:lnSpc>
              <a:buClr>
                <a:schemeClr val="bg2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lang="zh-CN" altLang="en-US" sz="2400" dirty="0">
                <a:latin typeface="+mj-ea"/>
                <a:ea typeface="+mj-ea"/>
              </a:rPr>
              <a:t>以 </a:t>
            </a:r>
            <a:r>
              <a:rPr lang="en-US" altLang="zh-CN" sz="2400" dirty="0">
                <a:latin typeface="+mj-ea"/>
                <a:ea typeface="+mj-ea"/>
              </a:rPr>
              <a:t>R[s]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R[t] </a:t>
            </a:r>
            <a:r>
              <a:rPr lang="zh-CN" altLang="en-US" sz="2400" dirty="0">
                <a:latin typeface="+mj-ea"/>
                <a:ea typeface="+mj-ea"/>
              </a:rPr>
              <a:t>和 </a:t>
            </a:r>
            <a:r>
              <a:rPr lang="en-US" altLang="zh-CN" sz="2400" dirty="0">
                <a:latin typeface="+mj-ea"/>
                <a:ea typeface="+mj-ea"/>
              </a:rPr>
              <a:t>R[(</a:t>
            </a:r>
            <a:r>
              <a:rPr lang="en-US" altLang="zh-CN" sz="2400" dirty="0" err="1">
                <a:latin typeface="+mj-ea"/>
                <a:ea typeface="+mj-ea"/>
              </a:rPr>
              <a:t>s+t</a:t>
            </a:r>
            <a:r>
              <a:rPr lang="en-US" altLang="zh-CN" sz="2400" dirty="0">
                <a:latin typeface="+mj-ea"/>
                <a:ea typeface="+mj-ea"/>
              </a:rPr>
              <a:t>)/2] </a:t>
            </a:r>
            <a:r>
              <a:rPr lang="zh-CN" altLang="en-US" sz="2400" dirty="0">
                <a:latin typeface="+mj-ea"/>
                <a:ea typeface="+mj-ea"/>
              </a:rPr>
              <a:t>三者中关键字介于中值者为枢轴</a:t>
            </a:r>
            <a:endParaRPr lang="en-US" altLang="zh-CN" sz="2400" dirty="0">
              <a:latin typeface="+mj-ea"/>
              <a:ea typeface="+mj-ea"/>
            </a:endParaRPr>
          </a:p>
          <a:p>
            <a:pPr marL="1084263" lvl="2" indent="-266700" defTabSz="685783">
              <a:lnSpc>
                <a:spcPct val="120000"/>
              </a:lnSpc>
              <a:buClr>
                <a:schemeClr val="bg2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kumimoji="1" lang="zh-CN" altLang="en-US" sz="2400" dirty="0">
                <a:latin typeface="+mj-ea"/>
                <a:ea typeface="+mj-ea"/>
              </a:rPr>
              <a:t>采用三者取中的快排被认为是对随机关键字序列最好的排序方法</a:t>
            </a:r>
            <a:endParaRPr kumimoji="1" lang="en-US" altLang="zh-CN" sz="2400" dirty="0">
              <a:latin typeface="+mj-ea"/>
              <a:ea typeface="+mj-ea"/>
            </a:endParaRPr>
          </a:p>
          <a:p>
            <a:pPr marL="1084263" lvl="2" indent="-266700" defTabSz="685783">
              <a:lnSpc>
                <a:spcPct val="120000"/>
              </a:lnSpc>
              <a:buClr>
                <a:schemeClr val="bg2"/>
              </a:buClr>
              <a:buSzPct val="70000"/>
              <a:buFont typeface="Times New Roman" panose="02020603050405020304" pitchFamily="18" charset="0"/>
              <a:buChar char="►"/>
              <a:defRPr/>
            </a:pPr>
            <a:r>
              <a:rPr kumimoji="1" lang="zh-CN" altLang="en-US" sz="2400" dirty="0">
                <a:latin typeface="+mj-ea"/>
                <a:ea typeface="+mj-ea"/>
              </a:rPr>
              <a:t>若设置</a:t>
            </a:r>
            <a:r>
              <a:rPr kumimoji="1" lang="en-US" altLang="zh-CN" sz="2400" dirty="0">
                <a:latin typeface="+mj-ea"/>
                <a:ea typeface="+mj-ea"/>
              </a:rPr>
              <a:t>changed</a:t>
            </a:r>
            <a:r>
              <a:rPr kumimoji="1" lang="zh-CN" altLang="en-US" sz="2400" dirty="0">
                <a:latin typeface="+mj-ea"/>
                <a:ea typeface="+mj-ea"/>
              </a:rPr>
              <a:t>标志，快速排序也适用于已经有序的序列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125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DB0EE-F404-4B25-8184-180FF618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98B00-F657-4B9F-8A6B-66E8F8DC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如何利用快速排序找序列中排在第</a:t>
            </a:r>
            <a:r>
              <a:rPr lang="en-US" altLang="zh-CN" dirty="0"/>
              <a:t>K</a:t>
            </a:r>
            <a:r>
              <a:rPr lang="zh-CN" altLang="en-US" dirty="0"/>
              <a:t>位的元素？</a:t>
            </a:r>
            <a:endParaRPr lang="en-US" altLang="zh-CN" dirty="0"/>
          </a:p>
          <a:p>
            <a:pPr lvl="1"/>
            <a:r>
              <a:rPr lang="zh-CN" altLang="en-US" dirty="0"/>
              <a:t>如，输入：</a:t>
            </a:r>
            <a:r>
              <a:rPr lang="en-US" altLang="zh-CN" dirty="0"/>
              <a:t>6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12</a:t>
            </a:r>
            <a:r>
              <a:rPr lang="zh-CN" altLang="en-US" dirty="0"/>
              <a:t>， </a:t>
            </a:r>
            <a:r>
              <a:rPr lang="en-US" altLang="zh-CN" dirty="0"/>
              <a:t>9</a:t>
            </a:r>
            <a:r>
              <a:rPr lang="zh-CN" altLang="en-US" dirty="0"/>
              <a:t>；</a:t>
            </a:r>
            <a:r>
              <a:rPr lang="en-US" altLang="zh-CN" dirty="0"/>
              <a:t>k=2</a:t>
            </a:r>
            <a:r>
              <a:rPr lang="zh-CN" altLang="en-US" dirty="0"/>
              <a:t>，则输出为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是序列中排第</a:t>
            </a:r>
            <a:r>
              <a:rPr lang="en-US" altLang="zh-CN" dirty="0"/>
              <a:t>2</a:t>
            </a:r>
            <a:r>
              <a:rPr lang="zh-CN" altLang="en-US" dirty="0"/>
              <a:t>的元素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提示</a:t>
            </a:r>
            <a:endParaRPr lang="en-US" altLang="zh-CN" dirty="0"/>
          </a:p>
          <a:p>
            <a:pPr lvl="1"/>
            <a:r>
              <a:rPr lang="zh-CN" altLang="en-US" dirty="0"/>
              <a:t>设数组</a:t>
            </a:r>
            <a:r>
              <a:rPr lang="en-US" altLang="zh-CN" dirty="0"/>
              <a:t>r[1…n]</a:t>
            </a:r>
            <a:r>
              <a:rPr lang="zh-CN" altLang="en-US" dirty="0"/>
              <a:t>中</a:t>
            </a:r>
            <a:r>
              <a:rPr lang="en-US" altLang="zh-CN" dirty="0"/>
              <a:t>r[1]</a:t>
            </a:r>
            <a:r>
              <a:rPr lang="zh-CN" altLang="en-US" dirty="0"/>
              <a:t>为枢轴，用快排分区</a:t>
            </a:r>
            <a:endParaRPr lang="en-US" altLang="zh-CN" dirty="0"/>
          </a:p>
          <a:p>
            <a:pPr lvl="1"/>
            <a:r>
              <a:rPr lang="en-US" altLang="zh-CN" dirty="0"/>
              <a:t>r[1…n]</a:t>
            </a:r>
            <a:r>
              <a:rPr lang="zh-CN" altLang="en-US" dirty="0"/>
              <a:t>被分为</a:t>
            </a:r>
            <a:r>
              <a:rPr lang="en-US" altLang="zh-CN" dirty="0"/>
              <a:t>r[1…l-1],r[l],r[l+1…n]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l==k,</a:t>
            </a:r>
            <a:r>
              <a:rPr lang="zh-CN" altLang="en-US" dirty="0"/>
              <a:t>则</a:t>
            </a:r>
            <a:r>
              <a:rPr lang="en-US" altLang="zh-CN" dirty="0"/>
              <a:t>r[l]</a:t>
            </a:r>
            <a:r>
              <a:rPr lang="zh-CN" altLang="en-US" dirty="0"/>
              <a:t>为所求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l&lt;k</a:t>
            </a:r>
            <a:r>
              <a:rPr lang="zh-CN" altLang="en-US" dirty="0"/>
              <a:t>，则所求元素在</a:t>
            </a:r>
            <a:r>
              <a:rPr lang="en-US" altLang="zh-CN" dirty="0"/>
              <a:t>r[l+1…n]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l&gt;k</a:t>
            </a:r>
            <a:r>
              <a:rPr lang="zh-CN" altLang="en-US" dirty="0"/>
              <a:t>，则所求元素在</a:t>
            </a:r>
            <a:r>
              <a:rPr lang="en-US" altLang="zh-CN" dirty="0"/>
              <a:t>r[1…l-1]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A8A02-7820-4A54-B18B-68EE0B71E9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10.3 </a:t>
            </a:r>
            <a:r>
              <a:rPr lang="zh-CN" altLang="en-US" dirty="0"/>
              <a:t>交换排序</a:t>
            </a:r>
          </a:p>
        </p:txBody>
      </p:sp>
    </p:spTree>
    <p:extLst>
      <p:ext uri="{BB962C8B-B14F-4D97-AF65-F5344CB8AC3E}">
        <p14:creationId xmlns:p14="http://schemas.microsoft.com/office/powerpoint/2010/main" val="2895195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选择排序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(Selection Sort)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FFFF"/>
                </a:solidFill>
                <a:latin typeface="Impact" panose="020B0806030902050204" pitchFamily="34" charset="0"/>
              </a:rPr>
              <a:t>10.4</a:t>
            </a:r>
            <a:endParaRPr lang="zh-CN" altLang="en-US" b="1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1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017477" cy="4525963"/>
          </a:xfrm>
        </p:spPr>
        <p:txBody>
          <a:bodyPr/>
          <a:lstStyle/>
          <a:p>
            <a:r>
              <a:rPr lang="zh-CN" altLang="en-US" dirty="0"/>
              <a:t>基本思想</a:t>
            </a:r>
            <a:endParaRPr lang="en-US" altLang="zh-CN" dirty="0"/>
          </a:p>
          <a:p>
            <a:pPr lvl="1"/>
            <a:r>
              <a:rPr lang="zh-CN" altLang="en-US" dirty="0"/>
              <a:t>每次从待排序的记录中选出关键字最小的记录</a:t>
            </a:r>
            <a:endParaRPr lang="en-US" altLang="zh-CN" dirty="0"/>
          </a:p>
          <a:p>
            <a:pPr lvl="1"/>
            <a:r>
              <a:rPr lang="zh-CN" altLang="en-US" dirty="0"/>
              <a:t>顺序放在已排好序的子表的最后</a:t>
            </a:r>
            <a:endParaRPr lang="en-US" altLang="zh-CN" dirty="0"/>
          </a:p>
          <a:p>
            <a:pPr lvl="1"/>
            <a:r>
              <a:rPr lang="zh-CN" altLang="en-US" dirty="0"/>
              <a:t>直到全部记录排序完毕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sp>
        <p:nvSpPr>
          <p:cNvPr id="5" name="弧形 4"/>
          <p:cNvSpPr/>
          <p:nvPr/>
        </p:nvSpPr>
        <p:spPr>
          <a:xfrm rot="16200000">
            <a:off x="6801693" y="2684700"/>
            <a:ext cx="2098800" cy="2097600"/>
          </a:xfrm>
          <a:prstGeom prst="arc">
            <a:avLst>
              <a:gd name="adj1" fmla="val 10784885"/>
              <a:gd name="adj2" fmla="val 55064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9">
            <a:extLst>
              <a:ext uri="{FF2B5EF4-FFF2-40B4-BE49-F238E27FC236}">
                <a16:creationId xmlns:a16="http://schemas.microsoft.com/office/drawing/2014/main" id="{5644B01B-6B61-4596-9232-63F9C591DFC0}"/>
              </a:ext>
            </a:extLst>
          </p:cNvPr>
          <p:cNvSpPr/>
          <p:nvPr/>
        </p:nvSpPr>
        <p:spPr>
          <a:xfrm>
            <a:off x="5627077" y="3100143"/>
            <a:ext cx="1477940" cy="1478212"/>
          </a:xfrm>
          <a:custGeom>
            <a:avLst/>
            <a:gdLst>
              <a:gd name="connsiteX0" fmla="*/ 0 w 1295060"/>
              <a:gd name="connsiteY0" fmla="*/ 647649 h 1295298"/>
              <a:gd name="connsiteX1" fmla="*/ 647530 w 1295060"/>
              <a:gd name="connsiteY1" fmla="*/ 0 h 1295298"/>
              <a:gd name="connsiteX2" fmla="*/ 1295060 w 1295060"/>
              <a:gd name="connsiteY2" fmla="*/ 647649 h 1295298"/>
              <a:gd name="connsiteX3" fmla="*/ 647530 w 1295060"/>
              <a:gd name="connsiteY3" fmla="*/ 1295298 h 1295298"/>
              <a:gd name="connsiteX4" fmla="*/ 0 w 1295060"/>
              <a:gd name="connsiteY4" fmla="*/ 647649 h 129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060" h="1295298">
                <a:moveTo>
                  <a:pt x="0" y="647649"/>
                </a:moveTo>
                <a:cubicBezTo>
                  <a:pt x="0" y="289962"/>
                  <a:pt x="289909" y="0"/>
                  <a:pt x="647530" y="0"/>
                </a:cubicBezTo>
                <a:cubicBezTo>
                  <a:pt x="1005151" y="0"/>
                  <a:pt x="1295060" y="289962"/>
                  <a:pt x="1295060" y="647649"/>
                </a:cubicBezTo>
                <a:cubicBezTo>
                  <a:pt x="1295060" y="1005336"/>
                  <a:pt x="1005151" y="1295298"/>
                  <a:pt x="647530" y="1295298"/>
                </a:cubicBezTo>
                <a:cubicBezTo>
                  <a:pt x="289909" y="1295298"/>
                  <a:pt x="0" y="1005336"/>
                  <a:pt x="0" y="647649"/>
                </a:cubicBez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897" tIns="204932" rIns="204897" bIns="20493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dirty="0">
                <a:latin typeface="+mj-ea"/>
                <a:ea typeface="+mj-ea"/>
              </a:rPr>
              <a:t>插入</a:t>
            </a:r>
            <a:endParaRPr lang="en-US" altLang="zh-CN" sz="2800" b="1" kern="1200" dirty="0">
              <a:latin typeface="+mj-ea"/>
              <a:ea typeface="+mj-ea"/>
            </a:endParaRP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b="1" kern="1200" dirty="0">
                <a:latin typeface="+mj-ea"/>
                <a:ea typeface="+mj-ea"/>
              </a:rPr>
              <a:t>排序</a:t>
            </a:r>
          </a:p>
        </p:txBody>
      </p:sp>
      <p:sp>
        <p:nvSpPr>
          <p:cNvPr id="7" name="任意多边形: 形状 21">
            <a:extLst>
              <a:ext uri="{FF2B5EF4-FFF2-40B4-BE49-F238E27FC236}">
                <a16:creationId xmlns:a16="http://schemas.microsoft.com/office/drawing/2014/main" id="{D5C86C13-5A37-487F-9764-DAB62E0474E1}"/>
              </a:ext>
            </a:extLst>
          </p:cNvPr>
          <p:cNvSpPr/>
          <p:nvPr/>
        </p:nvSpPr>
        <p:spPr>
          <a:xfrm>
            <a:off x="7869833" y="2278652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latin typeface="Arial Black" panose="020B0A04020102020204" pitchFamily="34" charset="0"/>
                <a:ea typeface="+mj-ea"/>
              </a:rPr>
              <a:t>01</a:t>
            </a:r>
            <a:endParaRPr lang="zh-CN" altLang="en-US" sz="2800" kern="1200" dirty="0"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8" name="任意多边形: 形状 29">
            <a:extLst>
              <a:ext uri="{FF2B5EF4-FFF2-40B4-BE49-F238E27FC236}">
                <a16:creationId xmlns:a16="http://schemas.microsoft.com/office/drawing/2014/main" id="{1279B294-CA8E-4F6C-AD83-13408F1CE923}"/>
              </a:ext>
            </a:extLst>
          </p:cNvPr>
          <p:cNvSpPr/>
          <p:nvPr/>
        </p:nvSpPr>
        <p:spPr>
          <a:xfrm>
            <a:off x="7869833" y="4372154"/>
            <a:ext cx="820799" cy="821491"/>
          </a:xfrm>
          <a:custGeom>
            <a:avLst/>
            <a:gdLst>
              <a:gd name="connsiteX0" fmla="*/ 0 w 820799"/>
              <a:gd name="connsiteY0" fmla="*/ 410746 h 821491"/>
              <a:gd name="connsiteX1" fmla="*/ 410400 w 820799"/>
              <a:gd name="connsiteY1" fmla="*/ 0 h 821491"/>
              <a:gd name="connsiteX2" fmla="*/ 820800 w 820799"/>
              <a:gd name="connsiteY2" fmla="*/ 410746 h 821491"/>
              <a:gd name="connsiteX3" fmla="*/ 410400 w 820799"/>
              <a:gd name="connsiteY3" fmla="*/ 821492 h 821491"/>
              <a:gd name="connsiteX4" fmla="*/ 0 w 820799"/>
              <a:gd name="connsiteY4" fmla="*/ 410746 h 82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0799" h="821491">
                <a:moveTo>
                  <a:pt x="0" y="410746"/>
                </a:moveTo>
                <a:cubicBezTo>
                  <a:pt x="0" y="183897"/>
                  <a:pt x="183742" y="0"/>
                  <a:pt x="410400" y="0"/>
                </a:cubicBezTo>
                <a:cubicBezTo>
                  <a:pt x="637058" y="0"/>
                  <a:pt x="820800" y="183897"/>
                  <a:pt x="820800" y="410746"/>
                </a:cubicBezTo>
                <a:cubicBezTo>
                  <a:pt x="820800" y="637595"/>
                  <a:pt x="637058" y="821492"/>
                  <a:pt x="410400" y="821492"/>
                </a:cubicBezTo>
                <a:cubicBezTo>
                  <a:pt x="183742" y="821492"/>
                  <a:pt x="0" y="637595"/>
                  <a:pt x="0" y="410746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983" tIns="138085" rIns="137983" bIns="13808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800" kern="1200" dirty="0">
                <a:solidFill>
                  <a:prstClr val="white"/>
                </a:solidFill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02</a:t>
            </a:r>
            <a:endParaRPr lang="zh-CN" altLang="en-US" sz="2800" kern="1200" dirty="0">
              <a:solidFill>
                <a:prstClr val="white"/>
              </a:solidFill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0ED400-E706-42E6-8108-995CDE9F1656}"/>
              </a:ext>
            </a:extLst>
          </p:cNvPr>
          <p:cNvSpPr txBox="1"/>
          <p:nvPr/>
        </p:nvSpPr>
        <p:spPr>
          <a:xfrm>
            <a:off x="8576218" y="2273355"/>
            <a:ext cx="30435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简单选择排序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（直接选择排序）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08C2E8-E607-410D-BFD2-206B865D7CC5}"/>
              </a:ext>
            </a:extLst>
          </p:cNvPr>
          <p:cNvSpPr txBox="1"/>
          <p:nvPr/>
        </p:nvSpPr>
        <p:spPr>
          <a:xfrm>
            <a:off x="8899893" y="4597654"/>
            <a:ext cx="17654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22828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795F-166E-4168-942C-B25FDAB7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CCC3-291A-4AF2-81B6-26844AC2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将一组数据元素（或记录）的任意序列，重新排列成一个按关键字有序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</a:rPr>
              <a:t>升序或降序）的序列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关键字随着用户的要求不同而不同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如：人事档案文件可按年龄大小、工资高低或文化水平进行排序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排序是计算机程序设计中的一种重要运算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是计算机处理数据的一种非常频繁的工作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FEBC9-FBE5-4D80-916E-865710C91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</p:spTree>
    <p:extLst>
      <p:ext uri="{BB962C8B-B14F-4D97-AF65-F5344CB8AC3E}">
        <p14:creationId xmlns:p14="http://schemas.microsoft.com/office/powerpoint/2010/main" val="1522215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简单选择排序</a:t>
            </a:r>
            <a:r>
              <a:rPr lang="en-US" altLang="zh-CN" dirty="0"/>
              <a:t>(Selection Sort)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757B9FBE-D3C5-4C2B-87AA-C13F02FD9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14382"/>
              </p:ext>
            </p:extLst>
          </p:nvPr>
        </p:nvGraphicFramePr>
        <p:xfrm>
          <a:off x="1965300" y="2286000"/>
          <a:ext cx="3923589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589">
                  <a:extLst>
                    <a:ext uri="{9D8B030D-6E8A-4147-A177-3AD203B41FA5}">
                      <a16:colId xmlns:a16="http://schemas.microsoft.com/office/drawing/2014/main" val="2905537161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有序序列</a:t>
                      </a: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n-cs"/>
                        </a:rPr>
                        <a:t>R[1..i]</a:t>
                      </a:r>
                      <a:endParaRPr lang="zh-CN" altLang="en-US" sz="2400" kern="1200" dirty="0">
                        <a:solidFill>
                          <a:schemeClr val="bg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809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5B75CB-0399-46E4-BFD2-DC6ED8E29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75442"/>
              </p:ext>
            </p:extLst>
          </p:nvPr>
        </p:nvGraphicFramePr>
        <p:xfrm>
          <a:off x="5886400" y="2286008"/>
          <a:ext cx="463174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1744">
                  <a:extLst>
                    <a:ext uri="{9D8B030D-6E8A-4147-A177-3AD203B41FA5}">
                      <a16:colId xmlns:a16="http://schemas.microsoft.com/office/drawing/2014/main" val="2441966317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无序序列</a:t>
                      </a:r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R[i+1..n]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7804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421420" y="2293034"/>
            <a:ext cx="477545" cy="518400"/>
          </a:xfrm>
          <a:prstGeom prst="rect">
            <a:avLst/>
          </a:prstGeom>
          <a:solidFill>
            <a:schemeClr val="accent2"/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831548" y="2935684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找最小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1467"/>
              </p:ext>
            </p:extLst>
          </p:nvPr>
        </p:nvGraphicFramePr>
        <p:xfrm>
          <a:off x="1917895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62350"/>
              </p:ext>
            </p:extLst>
          </p:nvPr>
        </p:nvGraphicFramePr>
        <p:xfrm>
          <a:off x="2579077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24476"/>
              </p:ext>
            </p:extLst>
          </p:nvPr>
        </p:nvGraphicFramePr>
        <p:xfrm>
          <a:off x="3254327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4036"/>
              </p:ext>
            </p:extLst>
          </p:nvPr>
        </p:nvGraphicFramePr>
        <p:xfrm>
          <a:off x="3929575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48204"/>
              </p:ext>
            </p:extLst>
          </p:nvPr>
        </p:nvGraphicFramePr>
        <p:xfrm>
          <a:off x="4590757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4205"/>
              </p:ext>
            </p:extLst>
          </p:nvPr>
        </p:nvGraphicFramePr>
        <p:xfrm>
          <a:off x="5280074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10512"/>
              </p:ext>
            </p:extLst>
          </p:nvPr>
        </p:nvGraphicFramePr>
        <p:xfrm>
          <a:off x="5955323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83719"/>
              </p:ext>
            </p:extLst>
          </p:nvPr>
        </p:nvGraphicFramePr>
        <p:xfrm>
          <a:off x="6616504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892"/>
              </p:ext>
            </p:extLst>
          </p:nvPr>
        </p:nvGraphicFramePr>
        <p:xfrm>
          <a:off x="7291754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42689"/>
              </p:ext>
            </p:extLst>
          </p:nvPr>
        </p:nvGraphicFramePr>
        <p:xfrm>
          <a:off x="7967003" y="4357468"/>
          <a:ext cx="66844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852160" y="2194560"/>
            <a:ext cx="4670474" cy="736322"/>
          </a:xfrm>
          <a:prstGeom prst="rect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2729141" y="4903763"/>
            <a:ext cx="281354" cy="917693"/>
            <a:chOff x="2771336" y="4312920"/>
            <a:chExt cx="281354" cy="917693"/>
          </a:xfrm>
        </p:grpSpPr>
        <p:sp>
          <p:nvSpPr>
            <p:cNvPr id="33" name="文本框 32"/>
            <p:cNvSpPr txBox="1"/>
            <p:nvPr/>
          </p:nvSpPr>
          <p:spPr>
            <a:xfrm>
              <a:off x="2771336" y="4768948"/>
              <a:ext cx="2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j</a:t>
              </a:r>
              <a:endParaRPr lang="zh-CN" altLang="en-US" sz="2400" dirty="0"/>
            </a:p>
          </p:txBody>
        </p:sp>
        <p:cxnSp>
          <p:nvCxnSpPr>
            <p:cNvPr id="35" name="直接箭头连接符 34"/>
            <p:cNvCxnSpPr>
              <a:stCxn id="33" idx="0"/>
            </p:cNvCxnSpPr>
            <p:nvPr/>
          </p:nvCxnSpPr>
          <p:spPr>
            <a:xfrm flipH="1" flipV="1">
              <a:off x="2910728" y="4312920"/>
              <a:ext cx="1285" cy="456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2152357" y="3335794"/>
            <a:ext cx="281354" cy="917693"/>
            <a:chOff x="2771336" y="4512975"/>
            <a:chExt cx="281354" cy="917693"/>
          </a:xfrm>
        </p:grpSpPr>
        <p:sp>
          <p:nvSpPr>
            <p:cNvPr id="38" name="文本框 37"/>
            <p:cNvSpPr txBox="1"/>
            <p:nvPr/>
          </p:nvSpPr>
          <p:spPr>
            <a:xfrm>
              <a:off x="2771336" y="4512975"/>
              <a:ext cx="2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k</a:t>
              </a:r>
              <a:endParaRPr lang="zh-CN" altLang="en-US" sz="2400" dirty="0"/>
            </a:p>
          </p:txBody>
        </p:sp>
        <p:cxnSp>
          <p:nvCxnSpPr>
            <p:cNvPr id="39" name="直接箭头连接符 38"/>
            <p:cNvCxnSpPr>
              <a:stCxn id="38" idx="2"/>
            </p:cNvCxnSpPr>
            <p:nvPr/>
          </p:nvCxnSpPr>
          <p:spPr>
            <a:xfrm flipH="1">
              <a:off x="2910728" y="4974640"/>
              <a:ext cx="1285" cy="456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4795003" y="3335794"/>
            <a:ext cx="281354" cy="917693"/>
            <a:chOff x="2771336" y="4512975"/>
            <a:chExt cx="281354" cy="917693"/>
          </a:xfrm>
        </p:grpSpPr>
        <p:sp>
          <p:nvSpPr>
            <p:cNvPr id="47" name="文本框 46"/>
            <p:cNvSpPr txBox="1"/>
            <p:nvPr/>
          </p:nvSpPr>
          <p:spPr>
            <a:xfrm>
              <a:off x="2771336" y="4512975"/>
              <a:ext cx="2813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k</a:t>
              </a:r>
              <a:endParaRPr lang="zh-CN" altLang="en-US" sz="2400" dirty="0"/>
            </a:p>
          </p:txBody>
        </p:sp>
        <p:cxnSp>
          <p:nvCxnSpPr>
            <p:cNvPr id="48" name="直接箭头连接符 47"/>
            <p:cNvCxnSpPr>
              <a:stCxn id="47" idx="2"/>
            </p:cNvCxnSpPr>
            <p:nvPr/>
          </p:nvCxnSpPr>
          <p:spPr>
            <a:xfrm flipH="1">
              <a:off x="2910728" y="4974640"/>
              <a:ext cx="1285" cy="4560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13590" y="4442098"/>
            <a:ext cx="719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</a:t>
            </a:r>
            <a:r>
              <a:rPr lang="en-US" altLang="zh-CN" sz="2400" dirty="0"/>
              <a:t>=1</a:t>
            </a:r>
            <a:endParaRPr lang="zh-CN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5878329" y="2282400"/>
            <a:ext cx="477545" cy="5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069 L -0.07891 -0.11065 C -0.09505 -0.13565 -0.11966 -0.14815 -0.14544 -0.14815 C -0.17474 -0.14815 -0.19818 -0.13565 -0.21433 -0.11065 L -0.29271 -0.00069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-738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7852 0.1125 C 0.09479 0.13796 0.1194 0.15185 0.14518 0.15185 C 0.17448 0.15185 0.19805 0.13796 0.21432 0.1125 L 0.2931 3.7037E-6 " pathEditMode="relative" rAng="0" ptsTypes="AAAAA"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48" y="759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97C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0.05078 -0.0004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 -0.00046 L 0.1108 -0.0004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8 -0.00046 L 0.1694 -0.0004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4 -0.00046 L 0.44895 -0.0004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85185E-6 L -0.05925 0.13009 C -0.07149 0.15926 -0.08998 0.17569 -0.10938 0.17569 C -0.13138 0.17569 -0.14909 0.15926 -0.16133 0.13009 L -0.22044 1.85185E-6 " pathEditMode="relative" rAng="0" ptsTypes="AAAAA">
                                      <p:cBhvr>
                                        <p:cTn id="1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9" y="877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05899 -0.13959 C 0.07136 -0.1706 0.08985 -0.18681 0.10912 -0.18681 C 0.13125 -0.18681 0.14883 -0.1706 0.1612 -0.13959 L 0.22032 1.85185E-6 " pathEditMode="relative" rAng="0" ptsTypes="AAAAA"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/>
      <p:bldP spid="10" grpId="1"/>
      <p:bldP spid="32" grpId="0" animBg="1"/>
      <p:bldP spid="32" grpId="1" animBg="1"/>
      <p:bldP spid="49" grpId="0"/>
      <p:bldP spid="50" grpId="0" animBg="1"/>
      <p:bldP spid="5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简单选择排序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06879" y="1530346"/>
            <a:ext cx="9589478" cy="4969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SelectSort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SqList</a:t>
            </a:r>
            <a:r>
              <a:rPr lang="en-US" altLang="zh-CN" dirty="0">
                <a:solidFill>
                  <a:schemeClr val="tx1"/>
                </a:solidFill>
              </a:rPr>
              <a:t> &amp;L)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{// </a:t>
            </a:r>
            <a:r>
              <a:rPr lang="zh-CN" altLang="en-US" dirty="0">
                <a:solidFill>
                  <a:schemeClr val="tx1"/>
                </a:solidFill>
              </a:rPr>
              <a:t>对顺序表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作简单选择排序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for 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L.length</a:t>
            </a:r>
            <a:r>
              <a:rPr lang="en-US" altLang="zh-CN" dirty="0">
                <a:solidFill>
                  <a:schemeClr val="tx1"/>
                </a:solidFill>
              </a:rPr>
              <a:t>; ++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{ // </a:t>
            </a:r>
            <a:r>
              <a:rPr lang="zh-CN" altLang="en-US" dirty="0">
                <a:solidFill>
                  <a:schemeClr val="tx1"/>
                </a:solidFill>
              </a:rPr>
              <a:t>选择第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小的记录，并交换到位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k=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for ( j=i+1; j&lt;=</a:t>
            </a:r>
            <a:r>
              <a:rPr lang="en-US" altLang="zh-CN" dirty="0" err="1">
                <a:solidFill>
                  <a:schemeClr val="tx1"/>
                </a:solidFill>
              </a:rPr>
              <a:t>L.length</a:t>
            </a:r>
            <a:r>
              <a:rPr lang="en-US" altLang="zh-CN" dirty="0">
                <a:solidFill>
                  <a:schemeClr val="tx1"/>
                </a:solidFill>
              </a:rPr>
              <a:t>; j++ 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         </a:t>
            </a:r>
            <a:r>
              <a:rPr lang="en-US" altLang="zh-CN" dirty="0">
                <a:solidFill>
                  <a:schemeClr val="tx1"/>
                </a:solidFill>
              </a:rPr>
              <a:t>if (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[j].key &lt;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[k].key ) k =j ; // 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..</a:t>
            </a:r>
            <a:r>
              <a:rPr lang="en-US" altLang="zh-CN" dirty="0" err="1">
                <a:solidFill>
                  <a:schemeClr val="tx1"/>
                </a:solidFill>
              </a:rPr>
              <a:t>L.length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中选择最小的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if (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!=k )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[k] ←→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]; // </a:t>
            </a:r>
            <a:r>
              <a:rPr lang="zh-CN" altLang="en-US" dirty="0">
                <a:solidFill>
                  <a:schemeClr val="tx1"/>
                </a:solidFill>
              </a:rPr>
              <a:t>与第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个记录互换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}// for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SelectSort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5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简单选择排序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altLang="zh-CN" dirty="0"/>
          </a:p>
          <a:p>
            <a:pPr lvl="1"/>
            <a:r>
              <a:rPr lang="zh-CN" altLang="en-US" dirty="0"/>
              <a:t>不需要额外空间</a:t>
            </a:r>
            <a:endParaRPr lang="en-US" altLang="zh-CN" dirty="0"/>
          </a:p>
          <a:p>
            <a:pPr lvl="1"/>
            <a:r>
              <a:rPr lang="en-US" altLang="zh-CN" dirty="0"/>
              <a:t>S(n)=O(1)</a:t>
            </a:r>
          </a:p>
          <a:p>
            <a:pPr lvl="1"/>
            <a:r>
              <a:rPr lang="zh-CN" altLang="en-US" dirty="0"/>
              <a:t>原地排序</a:t>
            </a:r>
            <a:endParaRPr lang="en-US" altLang="zh-CN" dirty="0"/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是稳定排序算法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5990"/>
              </p:ext>
            </p:extLst>
          </p:nvPr>
        </p:nvGraphicFramePr>
        <p:xfrm>
          <a:off x="7073154" y="1174619"/>
          <a:ext cx="425372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66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64884"/>
              </p:ext>
            </p:extLst>
          </p:nvPr>
        </p:nvGraphicFramePr>
        <p:xfrm>
          <a:off x="7104530" y="3872753"/>
          <a:ext cx="425372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66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928847" y="2366682"/>
            <a:ext cx="578223" cy="135815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一次排序</a:t>
            </a:r>
          </a:p>
        </p:txBody>
      </p:sp>
    </p:spTree>
    <p:extLst>
      <p:ext uri="{BB962C8B-B14F-4D97-AF65-F5344CB8AC3E}">
        <p14:creationId xmlns:p14="http://schemas.microsoft.com/office/powerpoint/2010/main" val="39029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198"/>
            <a:ext cx="10972800" cy="685805"/>
          </a:xfrm>
        </p:spPr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简单选择排序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84FA0-65AD-4797-B876-0BB31B678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9"/>
                <a:ext cx="10511118" cy="5239640"/>
              </a:xfrm>
            </p:spPr>
            <p:txBody>
              <a:bodyPr wrap="none" lIns="0" rIns="0" numCol="1" spcCol="360000">
                <a:noAutofit/>
              </a:bodyPr>
              <a:lstStyle/>
              <a:p>
                <a:r>
                  <a:rPr lang="zh-CN" altLang="en-US" dirty="0">
                    <a:latin typeface="+mn-lt"/>
                  </a:rPr>
                  <a:t>时间复杂度</a:t>
                </a:r>
                <a:endParaRPr lang="en-US" altLang="zh-CN" dirty="0">
                  <a:latin typeface="+mn-lt"/>
                </a:endParaRPr>
              </a:p>
              <a:p>
                <a:pPr lvl="1" defTabSz="684213"/>
                <a:r>
                  <a:rPr lang="zh-CN" altLang="en-US" sz="3200" dirty="0">
                    <a:latin typeface="+mn-lt"/>
                  </a:rPr>
                  <a:t>移动次数</a:t>
                </a:r>
                <a:endParaRPr lang="en-US" altLang="zh-CN" sz="3200" dirty="0">
                  <a:latin typeface="+mn-lt"/>
                </a:endParaRPr>
              </a:p>
              <a:p>
                <a:pPr lvl="2" defTabSz="684213"/>
                <a:r>
                  <a:rPr lang="zh-CN" altLang="en-US" dirty="0">
                    <a:latin typeface="+mn-lt"/>
                  </a:rPr>
                  <a:t>待排记录已经有序（最好情况）</a:t>
                </a:r>
                <a:endParaRPr lang="en-US" altLang="zh-CN" dirty="0">
                  <a:latin typeface="+mn-lt"/>
                </a:endParaRPr>
              </a:p>
              <a:p>
                <a:pPr lvl="3"/>
                <a:r>
                  <a:rPr lang="zh-CN" altLang="en-US" sz="2200" dirty="0">
                    <a:latin typeface="+mn-lt"/>
                  </a:rPr>
                  <a:t>移动次数</a:t>
                </a:r>
                <a:r>
                  <a:rPr lang="en-US" altLang="zh-CN" sz="2200" dirty="0">
                    <a:latin typeface="+mn-lt"/>
                  </a:rPr>
                  <a:t>=0</a:t>
                </a:r>
              </a:p>
              <a:p>
                <a:pPr lvl="2"/>
                <a:r>
                  <a:rPr lang="zh-CN" altLang="en-US" dirty="0">
                    <a:latin typeface="+mn-lt"/>
                  </a:rPr>
                  <a:t>待排记录逆序（最坏情况）</a:t>
                </a:r>
                <a:endParaRPr lang="en-US" altLang="zh-CN" dirty="0">
                  <a:latin typeface="+mn-lt"/>
                </a:endParaRPr>
              </a:p>
              <a:p>
                <a:pPr lvl="3"/>
                <a:r>
                  <a:rPr lang="zh-CN" altLang="en-US" sz="2200" dirty="0">
                    <a:latin typeface="+mn-lt"/>
                  </a:rPr>
                  <a:t>移动次数</a:t>
                </a:r>
                <a:r>
                  <a:rPr lang="en-US" altLang="zh-CN" sz="2200" dirty="0">
                    <a:latin typeface="+mn-lt"/>
                  </a:rPr>
                  <a:t>=3(n-1)</a:t>
                </a:r>
                <a:endParaRPr lang="en-US" altLang="zh-CN" sz="2200" dirty="0">
                  <a:solidFill>
                    <a:srgbClr val="000000"/>
                  </a:solidFill>
                  <a:latin typeface="+mn-lt"/>
                </a:endParaRPr>
              </a:p>
              <a:p>
                <a:pPr lvl="1"/>
                <a:r>
                  <a:rPr lang="zh-CN" altLang="en-US" sz="3200" dirty="0">
                    <a:solidFill>
                      <a:srgbClr val="000000"/>
                    </a:solidFill>
                    <a:latin typeface="+mn-lt"/>
                  </a:rPr>
                  <a:t>关键字比较次数</a:t>
                </a:r>
                <a:endParaRPr lang="en-US" altLang="zh-CN" sz="3200" dirty="0">
                  <a:solidFill>
                    <a:srgbClr val="000000"/>
                  </a:solidFill>
                  <a:latin typeface="+mn-lt"/>
                </a:endParaRP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latin typeface="+mn-lt"/>
                </a:endParaRPr>
              </a:p>
              <a:p>
                <a:r>
                  <a:rPr lang="en-US" altLang="zh-CN" sz="3200" dirty="0">
                    <a:latin typeface="+mn-lt"/>
                  </a:rPr>
                  <a:t>T(n)=O(n</a:t>
                </a:r>
                <a:r>
                  <a:rPr lang="en-US" altLang="zh-CN" sz="3200" baseline="30000" dirty="0">
                    <a:latin typeface="+mn-lt"/>
                  </a:rPr>
                  <a:t>2</a:t>
                </a:r>
                <a:r>
                  <a:rPr lang="en-US" altLang="zh-CN" sz="3200" dirty="0">
                    <a:latin typeface="+mn-lt"/>
                  </a:rPr>
                  <a:t>)</a:t>
                </a:r>
              </a:p>
              <a:p>
                <a:pPr lvl="2"/>
                <a:endParaRPr lang="en-US" altLang="zh-CN" sz="2800" dirty="0">
                  <a:latin typeface="+mn-lt"/>
                </a:endParaRPr>
              </a:p>
              <a:p>
                <a:pPr lvl="1"/>
                <a:endParaRPr lang="zh-CN" alt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084FA0-65AD-4797-B876-0BB31B678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9"/>
                <a:ext cx="10511118" cy="5239640"/>
              </a:xfrm>
              <a:blipFill rotWithShape="0">
                <a:blip r:embed="rId2"/>
                <a:stretch>
                  <a:fillRect l="-1508" t="-2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3829857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堆排序</a:t>
            </a:r>
            <a:r>
              <a:rPr lang="en-US" altLang="zh-CN" dirty="0"/>
              <a:t>(Heap Sort)——</a:t>
            </a:r>
            <a:r>
              <a:rPr lang="zh-CN" altLang="en-US" dirty="0"/>
              <a:t>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5501176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设有数列 </a:t>
            </a:r>
            <a:r>
              <a:rPr lang="en-US" altLang="zh-CN" dirty="0"/>
              <a:t>{r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…</a:t>
            </a:r>
            <a:r>
              <a:rPr lang="zh-CN" altLang="en-US" dirty="0"/>
              <a:t>，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n</a:t>
            </a:r>
            <a:r>
              <a:rPr lang="en-US" altLang="zh-CN" dirty="0"/>
              <a:t>}</a:t>
            </a:r>
          </a:p>
          <a:p>
            <a:pPr marL="99999" indent="-214308"/>
            <a:r>
              <a:rPr lang="zh-CN" altLang="en-US" sz="2800" dirty="0">
                <a:solidFill>
                  <a:prstClr val="black"/>
                </a:solidFill>
              </a:rPr>
              <a:t>什么是堆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1">
              <a:buClr>
                <a:srgbClr val="629DD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</a:rPr>
              <a:t>一个完全二叉树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采用顺序存储方式</a:t>
            </a:r>
          </a:p>
          <a:p>
            <a:pPr lvl="1">
              <a:buClr>
                <a:srgbClr val="629DD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</a:rPr>
              <a:t>大顶堆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堆中每一个节点的值都必须大于等于其子树中每个节点的值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buClr>
                <a:srgbClr val="7030A0"/>
              </a:buClr>
            </a:pPr>
            <a:r>
              <a:rPr lang="zh-CN" altLang="en-US" dirty="0">
                <a:solidFill>
                  <a:prstClr val="black"/>
                </a:solidFill>
              </a:rPr>
              <a:t>小顶堆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buClr>
                <a:srgbClr val="629DD1">
                  <a:lumMod val="60000"/>
                  <a:lumOff val="40000"/>
                </a:srgbClr>
              </a:buClr>
            </a:pPr>
            <a:r>
              <a:rPr lang="zh-CN" altLang="en-US" dirty="0">
                <a:solidFill>
                  <a:prstClr val="black"/>
                </a:solidFill>
              </a:rPr>
              <a:t>堆中每一个节点的值都必须小于等于其子树中每个节点的值</a:t>
            </a:r>
          </a:p>
          <a:p>
            <a:pPr lvl="2">
              <a:buClr>
                <a:srgbClr val="629DD1">
                  <a:lumMod val="60000"/>
                  <a:lumOff val="40000"/>
                </a:srgbClr>
              </a:buClr>
            </a:pPr>
            <a:endParaRPr lang="zh-CN" altLang="en-US" dirty="0">
              <a:solidFill>
                <a:prstClr val="black"/>
              </a:solidFill>
            </a:endParaRPr>
          </a:p>
          <a:p>
            <a:pPr lvl="2">
              <a:buClr>
                <a:srgbClr val="629DD1">
                  <a:lumMod val="60000"/>
                  <a:lumOff val="40000"/>
                </a:srgbClr>
              </a:buClr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689867" y="2796704"/>
                <a:ext cx="146937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67" y="2796704"/>
                <a:ext cx="1469377" cy="823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689867" y="4953643"/>
                <a:ext cx="1469377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67" y="4953643"/>
                <a:ext cx="1469377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9C9F14-88E1-44D7-8FDA-7816EA231745}"/>
              </a:ext>
            </a:extLst>
          </p:cNvPr>
          <p:cNvCxnSpPr>
            <a:cxnSpLocks/>
            <a:stCxn id="9" idx="2"/>
            <a:endCxn id="15" idx="5"/>
          </p:cNvCxnSpPr>
          <p:nvPr/>
        </p:nvCxnSpPr>
        <p:spPr>
          <a:xfrm flipH="1" flipV="1">
            <a:off x="8006799" y="4503726"/>
            <a:ext cx="622704" cy="44991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5A5BF2-8419-4C17-B00A-ACDADFCF4B6F}"/>
              </a:ext>
            </a:extLst>
          </p:cNvPr>
          <p:cNvCxnSpPr>
            <a:cxnSpLocks/>
            <a:stCxn id="16" idx="7"/>
            <a:endCxn id="10" idx="2"/>
          </p:cNvCxnSpPr>
          <p:nvPr/>
        </p:nvCxnSpPr>
        <p:spPr>
          <a:xfrm flipV="1">
            <a:off x="7980389" y="2953876"/>
            <a:ext cx="649114" cy="366231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6013F94-25CB-46AB-8637-D1B68A32BC6D}"/>
              </a:ext>
            </a:extLst>
          </p:cNvPr>
          <p:cNvSpPr/>
          <p:nvPr/>
        </p:nvSpPr>
        <p:spPr>
          <a:xfrm>
            <a:off x="8629503" y="4502238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3D1F7E1-0123-48B6-A378-B5815BBF56CB}"/>
              </a:ext>
            </a:extLst>
          </p:cNvPr>
          <p:cNvSpPr/>
          <p:nvPr/>
        </p:nvSpPr>
        <p:spPr>
          <a:xfrm>
            <a:off x="8629503" y="2502471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4D031462-0C02-46C7-BF48-A6BCFA2719CB}"/>
              </a:ext>
            </a:extLst>
          </p:cNvPr>
          <p:cNvSpPr txBox="1"/>
          <p:nvPr/>
        </p:nvSpPr>
        <p:spPr>
          <a:xfrm>
            <a:off x="9525569" y="2230869"/>
            <a:ext cx="116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小顶堆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454722-6763-477B-86DF-0AD2576B0289}"/>
              </a:ext>
            </a:extLst>
          </p:cNvPr>
          <p:cNvGrpSpPr/>
          <p:nvPr/>
        </p:nvGrpSpPr>
        <p:grpSpPr>
          <a:xfrm>
            <a:off x="6546166" y="3043093"/>
            <a:ext cx="1711238" cy="1711238"/>
            <a:chOff x="3851771" y="1163107"/>
            <a:chExt cx="1402358" cy="1402358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C479F6F-3B1F-4D58-A4FC-0241A4A26719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30">
                <a:extLst>
                  <a:ext uri="{FF2B5EF4-FFF2-40B4-BE49-F238E27FC236}">
                    <a16:creationId xmlns:a16="http://schemas.microsoft.com/office/drawing/2014/main" id="{915EB3D9-2591-4436-A56D-6933B21E062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8311D4F-6250-4A08-9D2C-D5FB56A3A1F4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2E0C9427-BD48-43B3-9E45-66BED404A93D}"/>
                </a:ext>
              </a:extLst>
            </p:cNvPr>
            <p:cNvSpPr txBox="1"/>
            <p:nvPr/>
          </p:nvSpPr>
          <p:spPr>
            <a:xfrm>
              <a:off x="4312970" y="1644064"/>
              <a:ext cx="445594" cy="42877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堆</a:t>
              </a:r>
            </a:p>
          </p:txBody>
        </p:sp>
      </p:grpSp>
      <p:sp>
        <p:nvSpPr>
          <p:cNvPr id="17" name="TextBox 26">
            <a:extLst>
              <a:ext uri="{FF2B5EF4-FFF2-40B4-BE49-F238E27FC236}">
                <a16:creationId xmlns:a16="http://schemas.microsoft.com/office/drawing/2014/main" id="{5FDF6119-8589-45E0-8E2D-D3D98BC532D2}"/>
              </a:ext>
            </a:extLst>
          </p:cNvPr>
          <p:cNvSpPr txBox="1"/>
          <p:nvPr/>
        </p:nvSpPr>
        <p:spPr>
          <a:xfrm>
            <a:off x="9525569" y="4393816"/>
            <a:ext cx="110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大顶堆</a:t>
            </a:r>
          </a:p>
        </p:txBody>
      </p:sp>
    </p:spTree>
    <p:extLst>
      <p:ext uri="{BB962C8B-B14F-4D97-AF65-F5344CB8AC3E}">
        <p14:creationId xmlns:p14="http://schemas.microsoft.com/office/powerpoint/2010/main" val="27192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5" grpId="0"/>
      <p:bldP spid="6" grpId="0"/>
      <p:bldP spid="9" grpId="0" animBg="1"/>
      <p:bldP spid="10" grpId="0" animBg="1"/>
      <p:bldP spid="11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76546"/>
              </p:ext>
            </p:extLst>
          </p:nvPr>
        </p:nvGraphicFramePr>
        <p:xfrm>
          <a:off x="389499" y="1615564"/>
          <a:ext cx="5547575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4307"/>
              </p:ext>
            </p:extLst>
          </p:nvPr>
        </p:nvGraphicFramePr>
        <p:xfrm>
          <a:off x="6428940" y="1615564"/>
          <a:ext cx="5589067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65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40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427631" y="613560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小顶堆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31105" y="613560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不是堆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94539" y="2875443"/>
            <a:ext cx="5315925" cy="2966645"/>
            <a:chOff x="621149" y="2889511"/>
            <a:chExt cx="5315925" cy="2966645"/>
          </a:xfrm>
        </p:grpSpPr>
        <p:sp>
          <p:nvSpPr>
            <p:cNvPr id="10" name="Oval 2050">
              <a:extLst>
                <a:ext uri="{FF2B5EF4-FFF2-40B4-BE49-F238E27FC236}">
                  <a16:creationId xmlns:a16="http://schemas.microsoft.com/office/drawing/2014/main" id="{93228E61-E3CF-4429-9F98-98C45F02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070" y="2889511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1" name="Oval 2051">
              <a:extLst>
                <a:ext uri="{FF2B5EF4-FFF2-40B4-BE49-F238E27FC236}">
                  <a16:creationId xmlns:a16="http://schemas.microsoft.com/office/drawing/2014/main" id="{7D613086-9734-432B-9178-4ABAEDC5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98" y="354990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12" name="Oval 2052">
              <a:extLst>
                <a:ext uri="{FF2B5EF4-FFF2-40B4-BE49-F238E27FC236}">
                  <a16:creationId xmlns:a16="http://schemas.microsoft.com/office/drawing/2014/main" id="{81CAE684-61DE-489D-B216-2A4A278B9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696" y="535215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49</a:t>
              </a:r>
            </a:p>
          </p:txBody>
        </p:sp>
        <p:sp>
          <p:nvSpPr>
            <p:cNvPr id="13" name="Oval 2053">
              <a:extLst>
                <a:ext uri="{FF2B5EF4-FFF2-40B4-BE49-F238E27FC236}">
                  <a16:creationId xmlns:a16="http://schemas.microsoft.com/office/drawing/2014/main" id="{FFFF46CA-B4B6-4785-9C1E-CE03B2BF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276" y="354990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14" name="Oval 2054">
              <a:extLst>
                <a:ext uri="{FF2B5EF4-FFF2-40B4-BE49-F238E27FC236}">
                  <a16:creationId xmlns:a16="http://schemas.microsoft.com/office/drawing/2014/main" id="{E791E110-2FC5-4B8F-BB3C-C911A9D9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074" y="441168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98</a:t>
              </a:r>
            </a:p>
          </p:txBody>
        </p:sp>
        <p:sp>
          <p:nvSpPr>
            <p:cNvPr id="15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596" y="441168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6" name="Oval 2056">
              <a:extLst>
                <a:ext uri="{FF2B5EF4-FFF2-40B4-BE49-F238E27FC236}">
                  <a16:creationId xmlns:a16="http://schemas.microsoft.com/office/drawing/2014/main" id="{4EAD6A3A-B3B9-4931-A684-CBC55A1A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31" y="535215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55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70DAED-7604-4EDC-B18A-FC9371B1F5F9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 flipH="1">
              <a:off x="2088898" y="3319702"/>
              <a:ext cx="1338981" cy="2302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A7BB3A2-C9E4-46FD-BD1E-51396446CADC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3784261" y="3319702"/>
              <a:ext cx="1271015" cy="2302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DDA1733-000E-4DF6-B45E-80934A5F7847}"/>
                </a:ext>
              </a:extLst>
            </p:cNvPr>
            <p:cNvCxnSpPr>
              <a:stCxn id="11" idx="5"/>
              <a:endCxn id="15" idx="0"/>
            </p:cNvCxnSpPr>
            <p:nvPr/>
          </p:nvCxnSpPr>
          <p:spPr>
            <a:xfrm>
              <a:off x="2267089" y="3980095"/>
              <a:ext cx="597507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86B7F72-A48D-4272-BA83-FD343E8B3BCF}"/>
                </a:ext>
              </a:extLst>
            </p:cNvPr>
            <p:cNvCxnSpPr>
              <a:cxnSpLocks/>
              <a:stCxn id="13" idx="5"/>
              <a:endCxn id="14" idx="0"/>
            </p:cNvCxnSpPr>
            <p:nvPr/>
          </p:nvCxnSpPr>
          <p:spPr>
            <a:xfrm>
              <a:off x="5233467" y="3980095"/>
              <a:ext cx="451607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FD562F5-9C60-4DE5-98F5-9E5A741D85D6}"/>
                </a:ext>
              </a:extLst>
            </p:cNvPr>
            <p:cNvCxnSpPr>
              <a:stCxn id="15" idx="3"/>
              <a:endCxn id="16" idx="0"/>
            </p:cNvCxnSpPr>
            <p:nvPr/>
          </p:nvCxnSpPr>
          <p:spPr>
            <a:xfrm flipH="1">
              <a:off x="2427631" y="4841878"/>
              <a:ext cx="258774" cy="5102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16" y="438787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65</a:t>
              </a:r>
            </a:p>
          </p:txBody>
        </p:sp>
        <p:sp>
          <p:nvSpPr>
            <p:cNvPr id="27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411" y="441168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34</a:t>
              </a:r>
            </a:p>
          </p:txBody>
        </p:sp>
        <p:sp>
          <p:nvSpPr>
            <p:cNvPr id="28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49" y="5349810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81</a:t>
              </a:r>
            </a:p>
          </p:txBody>
        </p:sp>
        <p:sp>
          <p:nvSpPr>
            <p:cNvPr id="29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849" y="5349810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73</a:t>
              </a:r>
            </a:p>
          </p:txBody>
        </p:sp>
        <p:cxnSp>
          <p:nvCxnSpPr>
            <p:cNvPr id="35" name="直接连接符 34"/>
            <p:cNvCxnSpPr>
              <a:stCxn id="11" idx="3"/>
              <a:endCxn id="26" idx="0"/>
            </p:cNvCxnSpPr>
            <p:nvPr/>
          </p:nvCxnSpPr>
          <p:spPr>
            <a:xfrm flipH="1">
              <a:off x="1324816" y="3980095"/>
              <a:ext cx="585891" cy="4077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3" idx="3"/>
              <a:endCxn id="27" idx="0"/>
            </p:cNvCxnSpPr>
            <p:nvPr/>
          </p:nvCxnSpPr>
          <p:spPr>
            <a:xfrm flipH="1">
              <a:off x="4471411" y="3980095"/>
              <a:ext cx="405674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6" idx="3"/>
              <a:endCxn id="28" idx="0"/>
            </p:cNvCxnSpPr>
            <p:nvPr/>
          </p:nvCxnSpPr>
          <p:spPr>
            <a:xfrm flipH="1">
              <a:off x="873149" y="4818065"/>
              <a:ext cx="273476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6" idx="5"/>
              <a:endCxn id="29" idx="0"/>
            </p:cNvCxnSpPr>
            <p:nvPr/>
          </p:nvCxnSpPr>
          <p:spPr>
            <a:xfrm>
              <a:off x="1503007" y="4818065"/>
              <a:ext cx="211842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5"/>
              <a:endCxn id="12" idx="0"/>
            </p:cNvCxnSpPr>
            <p:nvPr/>
          </p:nvCxnSpPr>
          <p:spPr>
            <a:xfrm>
              <a:off x="3042787" y="4841878"/>
              <a:ext cx="271909" cy="5102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59282" y="2698500"/>
            <a:ext cx="5315925" cy="2966645"/>
            <a:chOff x="621149" y="2889511"/>
            <a:chExt cx="5315925" cy="2966645"/>
          </a:xfrm>
        </p:grpSpPr>
        <p:sp>
          <p:nvSpPr>
            <p:cNvPr id="75" name="Oval 2050">
              <a:extLst>
                <a:ext uri="{FF2B5EF4-FFF2-40B4-BE49-F238E27FC236}">
                  <a16:creationId xmlns:a16="http://schemas.microsoft.com/office/drawing/2014/main" id="{93228E61-E3CF-4429-9F98-98C45F02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070" y="2889511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76" name="Oval 2051">
              <a:extLst>
                <a:ext uri="{FF2B5EF4-FFF2-40B4-BE49-F238E27FC236}">
                  <a16:creationId xmlns:a16="http://schemas.microsoft.com/office/drawing/2014/main" id="{7D613086-9734-432B-9178-4ABAEDC5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898" y="354990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36</a:t>
              </a:r>
            </a:p>
          </p:txBody>
        </p:sp>
        <p:sp>
          <p:nvSpPr>
            <p:cNvPr id="77" name="Oval 2052">
              <a:extLst>
                <a:ext uri="{FF2B5EF4-FFF2-40B4-BE49-F238E27FC236}">
                  <a16:creationId xmlns:a16="http://schemas.microsoft.com/office/drawing/2014/main" id="{81CAE684-61DE-489D-B216-2A4A278B9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696" y="535215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49</a:t>
              </a:r>
            </a:p>
          </p:txBody>
        </p:sp>
        <p:sp>
          <p:nvSpPr>
            <p:cNvPr id="78" name="Oval 2053">
              <a:extLst>
                <a:ext uri="{FF2B5EF4-FFF2-40B4-BE49-F238E27FC236}">
                  <a16:creationId xmlns:a16="http://schemas.microsoft.com/office/drawing/2014/main" id="{FFFF46CA-B4B6-4785-9C1E-CE03B2BF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276" y="354990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79" name="Oval 2054">
              <a:extLst>
                <a:ext uri="{FF2B5EF4-FFF2-40B4-BE49-F238E27FC236}">
                  <a16:creationId xmlns:a16="http://schemas.microsoft.com/office/drawing/2014/main" id="{E791E110-2FC5-4B8F-BB3C-C911A9D9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074" y="441168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98</a:t>
              </a:r>
            </a:p>
          </p:txBody>
        </p:sp>
        <p:sp>
          <p:nvSpPr>
            <p:cNvPr id="80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596" y="441168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81" name="Oval 2056">
              <a:extLst>
                <a:ext uri="{FF2B5EF4-FFF2-40B4-BE49-F238E27FC236}">
                  <a16:creationId xmlns:a16="http://schemas.microsoft.com/office/drawing/2014/main" id="{4EAD6A3A-B3B9-4931-A684-CBC55A1A3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31" y="535215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55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8170DAED-7604-4EDC-B18A-FC9371B1F5F9}"/>
                </a:ext>
              </a:extLst>
            </p:cNvPr>
            <p:cNvCxnSpPr>
              <a:stCxn id="75" idx="3"/>
              <a:endCxn id="76" idx="0"/>
            </p:cNvCxnSpPr>
            <p:nvPr/>
          </p:nvCxnSpPr>
          <p:spPr>
            <a:xfrm flipH="1">
              <a:off x="2088898" y="3319702"/>
              <a:ext cx="1338981" cy="2302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A7BB3A2-C9E4-46FD-BD1E-51396446CADC}"/>
                </a:ext>
              </a:extLst>
            </p:cNvPr>
            <p:cNvCxnSpPr>
              <a:cxnSpLocks/>
              <a:stCxn id="75" idx="5"/>
              <a:endCxn id="78" idx="0"/>
            </p:cNvCxnSpPr>
            <p:nvPr/>
          </p:nvCxnSpPr>
          <p:spPr>
            <a:xfrm>
              <a:off x="3784261" y="3319702"/>
              <a:ext cx="1271015" cy="23020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BDDA1733-000E-4DF6-B45E-80934A5F7847}"/>
                </a:ext>
              </a:extLst>
            </p:cNvPr>
            <p:cNvCxnSpPr>
              <a:stCxn id="76" idx="5"/>
              <a:endCxn id="80" idx="0"/>
            </p:cNvCxnSpPr>
            <p:nvPr/>
          </p:nvCxnSpPr>
          <p:spPr>
            <a:xfrm>
              <a:off x="2267089" y="3980095"/>
              <a:ext cx="597507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86B7F72-A48D-4272-BA83-FD343E8B3BCF}"/>
                </a:ext>
              </a:extLst>
            </p:cNvPr>
            <p:cNvCxnSpPr>
              <a:cxnSpLocks/>
              <a:stCxn id="78" idx="5"/>
              <a:endCxn id="79" idx="0"/>
            </p:cNvCxnSpPr>
            <p:nvPr/>
          </p:nvCxnSpPr>
          <p:spPr>
            <a:xfrm>
              <a:off x="5233467" y="3980095"/>
              <a:ext cx="451607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7FD562F5-9C60-4DE5-98F5-9E5A741D85D6}"/>
                </a:ext>
              </a:extLst>
            </p:cNvPr>
            <p:cNvCxnSpPr>
              <a:stCxn id="80" idx="3"/>
              <a:endCxn id="81" idx="0"/>
            </p:cNvCxnSpPr>
            <p:nvPr/>
          </p:nvCxnSpPr>
          <p:spPr>
            <a:xfrm flipH="1">
              <a:off x="2427631" y="4841878"/>
              <a:ext cx="258774" cy="5102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16" y="438787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65</a:t>
              </a:r>
            </a:p>
          </p:txBody>
        </p:sp>
        <p:sp>
          <p:nvSpPr>
            <p:cNvPr id="88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411" y="4411687"/>
              <a:ext cx="504000" cy="50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 cap="sq">
              <a:solidFill>
                <a:schemeClr val="bg2">
                  <a:lumMod val="75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89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49" y="5349810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81</a:t>
              </a:r>
            </a:p>
          </p:txBody>
        </p:sp>
        <p:sp>
          <p:nvSpPr>
            <p:cNvPr id="90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849" y="5349810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73</a:t>
              </a:r>
            </a:p>
          </p:txBody>
        </p:sp>
        <p:cxnSp>
          <p:nvCxnSpPr>
            <p:cNvPr id="91" name="直接连接符 90"/>
            <p:cNvCxnSpPr>
              <a:stCxn id="76" idx="3"/>
              <a:endCxn id="87" idx="0"/>
            </p:cNvCxnSpPr>
            <p:nvPr/>
          </p:nvCxnSpPr>
          <p:spPr>
            <a:xfrm flipH="1">
              <a:off x="1324816" y="3980095"/>
              <a:ext cx="585891" cy="4077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78" idx="3"/>
              <a:endCxn id="88" idx="0"/>
            </p:cNvCxnSpPr>
            <p:nvPr/>
          </p:nvCxnSpPr>
          <p:spPr>
            <a:xfrm flipH="1">
              <a:off x="4471411" y="3980095"/>
              <a:ext cx="405674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7" idx="3"/>
              <a:endCxn id="89" idx="0"/>
            </p:cNvCxnSpPr>
            <p:nvPr/>
          </p:nvCxnSpPr>
          <p:spPr>
            <a:xfrm flipH="1">
              <a:off x="873149" y="4818065"/>
              <a:ext cx="273476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7" idx="5"/>
              <a:endCxn id="90" idx="0"/>
            </p:cNvCxnSpPr>
            <p:nvPr/>
          </p:nvCxnSpPr>
          <p:spPr>
            <a:xfrm>
              <a:off x="1503007" y="4818065"/>
              <a:ext cx="211842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0" idx="5"/>
              <a:endCxn id="77" idx="0"/>
            </p:cNvCxnSpPr>
            <p:nvPr/>
          </p:nvCxnSpPr>
          <p:spPr>
            <a:xfrm>
              <a:off x="3042787" y="4841878"/>
              <a:ext cx="271909" cy="5102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2050">
            <a:extLst>
              <a:ext uri="{FF2B5EF4-FFF2-40B4-BE49-F238E27FC236}">
                <a16:creationId xmlns:a16="http://schemas.microsoft.com/office/drawing/2014/main" id="{93228E61-E3CF-4429-9F98-98C45F02F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460" y="2872690"/>
            <a:ext cx="504000" cy="504000"/>
          </a:xfrm>
          <a:prstGeom prst="ellipse">
            <a:avLst/>
          </a:prstGeom>
          <a:solidFill>
            <a:srgbClr val="FF0000"/>
          </a:solidFill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8" name="矩形 97"/>
          <p:cNvSpPr/>
          <p:nvPr/>
        </p:nvSpPr>
        <p:spPr>
          <a:xfrm>
            <a:off x="3888636" y="280230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最小元</a:t>
            </a:r>
          </a:p>
        </p:txBody>
      </p:sp>
    </p:spTree>
    <p:extLst>
      <p:ext uri="{BB962C8B-B14F-4D97-AF65-F5344CB8AC3E}">
        <p14:creationId xmlns:p14="http://schemas.microsoft.com/office/powerpoint/2010/main" val="33136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6" grpId="0" animBg="1"/>
      <p:bldP spid="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堆</a:t>
            </a:r>
          </a:p>
        </p:txBody>
      </p:sp>
      <p:sp>
        <p:nvSpPr>
          <p:cNvPr id="50" name="内容占位符 49"/>
          <p:cNvSpPr>
            <a:spLocks noGrp="1"/>
          </p:cNvSpPr>
          <p:nvPr>
            <p:ph idx="1"/>
          </p:nvPr>
        </p:nvSpPr>
        <p:spPr>
          <a:xfrm>
            <a:off x="5440505" y="1692184"/>
            <a:ext cx="6141895" cy="4525963"/>
          </a:xfrm>
        </p:spPr>
        <p:txBody>
          <a:bodyPr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堆顶元素必为序列中</a:t>
            </a:r>
            <a:r>
              <a:rPr lang="en-US" altLang="zh-CN" sz="2800" dirty="0"/>
              <a:t>n</a:t>
            </a:r>
            <a:r>
              <a:rPr lang="zh-CN" altLang="en-US" sz="2800" dirty="0"/>
              <a:t>个元素的最小值或最大值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堆中任何一个结点的非空左右子树都是一个堆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根结点到任一个叶结点的每条路径上的结点值都递减有序（递增有序）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113824"/>
              </p:ext>
            </p:extLst>
          </p:nvPr>
        </p:nvGraphicFramePr>
        <p:xfrm>
          <a:off x="609600" y="1600200"/>
          <a:ext cx="3025950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55195" y="3156797"/>
            <a:ext cx="3211632" cy="2167806"/>
            <a:chOff x="1754001" y="2889511"/>
            <a:chExt cx="3211632" cy="2167806"/>
          </a:xfrm>
        </p:grpSpPr>
        <p:sp>
          <p:nvSpPr>
            <p:cNvPr id="7" name="Oval 2050">
              <a:extLst>
                <a:ext uri="{FF2B5EF4-FFF2-40B4-BE49-F238E27FC236}">
                  <a16:creationId xmlns:a16="http://schemas.microsoft.com/office/drawing/2014/main" id="{93228E61-E3CF-4429-9F98-98C45F02F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070" y="2889511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96</a:t>
              </a:r>
            </a:p>
          </p:txBody>
        </p:sp>
        <p:sp>
          <p:nvSpPr>
            <p:cNvPr id="8" name="Oval 2051">
              <a:extLst>
                <a:ext uri="{FF2B5EF4-FFF2-40B4-BE49-F238E27FC236}">
                  <a16:creationId xmlns:a16="http://schemas.microsoft.com/office/drawing/2014/main" id="{7D613086-9734-432B-9178-4ABAEDC57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563" y="367977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83</a:t>
              </a:r>
            </a:p>
          </p:txBody>
        </p:sp>
        <p:sp>
          <p:nvSpPr>
            <p:cNvPr id="10" name="Oval 2053">
              <a:extLst>
                <a:ext uri="{FF2B5EF4-FFF2-40B4-BE49-F238E27FC236}">
                  <a16:creationId xmlns:a16="http://schemas.microsoft.com/office/drawing/2014/main" id="{FFFF46CA-B4B6-4785-9C1E-CE03B2BF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633" y="3687880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27</a:t>
              </a:r>
            </a:p>
          </p:txBody>
        </p:sp>
        <p:sp>
          <p:nvSpPr>
            <p:cNvPr id="12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39" y="455331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170DAED-7604-4EDC-B18A-FC9371B1F5F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2504563" y="3319702"/>
              <a:ext cx="923316" cy="36007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A7BB3A2-C9E4-46FD-BD1E-51396446CADC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3784261" y="3319702"/>
              <a:ext cx="929372" cy="3681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DDA1733-000E-4DF6-B45E-80934A5F7847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2682754" y="4109965"/>
              <a:ext cx="348885" cy="44335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001" y="454155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38</a:t>
              </a:r>
            </a:p>
          </p:txBody>
        </p:sp>
        <p:sp>
          <p:nvSpPr>
            <p:cNvPr id="20" name="Oval 2055">
              <a:extLst>
                <a:ext uri="{FF2B5EF4-FFF2-40B4-BE49-F238E27FC236}">
                  <a16:creationId xmlns:a16="http://schemas.microsoft.com/office/drawing/2014/main" id="{34DC4963-4EE6-4C15-84B8-05E8055DF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7633" y="455331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dirty="0">
                  <a:solidFill>
                    <a:schemeClr val="bg1"/>
                  </a:solidFill>
                </a:rPr>
                <a:t>9</a:t>
              </a:r>
            </a:p>
          </p:txBody>
        </p:sp>
        <p:cxnSp>
          <p:nvCxnSpPr>
            <p:cNvPr id="23" name="直接连接符 22"/>
            <p:cNvCxnSpPr>
              <a:stCxn id="8" idx="3"/>
              <a:endCxn id="19" idx="0"/>
            </p:cNvCxnSpPr>
            <p:nvPr/>
          </p:nvCxnSpPr>
          <p:spPr>
            <a:xfrm flipH="1">
              <a:off x="2006001" y="4109965"/>
              <a:ext cx="320371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3"/>
              <a:endCxn id="20" idx="0"/>
            </p:cNvCxnSpPr>
            <p:nvPr/>
          </p:nvCxnSpPr>
          <p:spPr>
            <a:xfrm flipH="1">
              <a:off x="4209633" y="4118071"/>
              <a:ext cx="325809" cy="43524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1955512" y="55371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大顶堆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sp>
        <p:nvSpPr>
          <p:cNvPr id="49" name="椭圆形标注 48"/>
          <p:cNvSpPr/>
          <p:nvPr/>
        </p:nvSpPr>
        <p:spPr>
          <a:xfrm>
            <a:off x="2909045" y="2721551"/>
            <a:ext cx="1353466" cy="537517"/>
          </a:xfrm>
          <a:prstGeom prst="wedgeEllipseCallout">
            <a:avLst>
              <a:gd name="adj1" fmla="val -57552"/>
              <a:gd name="adj2" fmla="val 62885"/>
            </a:avLst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最大元</a:t>
            </a:r>
          </a:p>
        </p:txBody>
      </p:sp>
    </p:spTree>
    <p:extLst>
      <p:ext uri="{BB962C8B-B14F-4D97-AF65-F5344CB8AC3E}">
        <p14:creationId xmlns:p14="http://schemas.microsoft.com/office/powerpoint/2010/main" val="12979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bldLvl="5"/>
      <p:bldP spid="48" grpId="0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利用堆的特性对记录序列排序</a:t>
            </a:r>
          </a:p>
          <a:p>
            <a:pPr lvl="1"/>
            <a:r>
              <a:rPr lang="zh-CN" altLang="en-US" dirty="0"/>
              <a:t>将无序序列</a:t>
            </a:r>
            <a:r>
              <a:rPr lang="zh-CN" altLang="en-US" dirty="0">
                <a:solidFill>
                  <a:srgbClr val="FF0000"/>
                </a:solidFill>
              </a:rPr>
              <a:t>建堆</a:t>
            </a:r>
            <a:r>
              <a:rPr lang="zh-CN" altLang="en-US" dirty="0"/>
              <a:t>，得到关键字最小（或最大）的记录</a:t>
            </a:r>
          </a:p>
          <a:p>
            <a:pPr lvl="1"/>
            <a:r>
              <a:rPr lang="zh-CN" altLang="en-US" dirty="0"/>
              <a:t>输出堆顶的最小（大）值</a:t>
            </a:r>
            <a:endParaRPr lang="en-US" altLang="zh-CN" dirty="0"/>
          </a:p>
          <a:p>
            <a:pPr lvl="1"/>
            <a:r>
              <a:rPr lang="zh-CN" altLang="en-US" dirty="0"/>
              <a:t>剩余的</a:t>
            </a:r>
            <a:r>
              <a:rPr lang="en-US" altLang="zh-CN" dirty="0"/>
              <a:t>n-1</a:t>
            </a:r>
            <a:r>
              <a:rPr lang="zh-CN" altLang="en-US" dirty="0"/>
              <a:t>个元素</a:t>
            </a:r>
            <a:r>
              <a:rPr lang="zh-CN" altLang="en-US" dirty="0">
                <a:solidFill>
                  <a:srgbClr val="FF0000"/>
                </a:solidFill>
              </a:rPr>
              <a:t>重新调整</a:t>
            </a:r>
            <a:r>
              <a:rPr lang="zh-CN" altLang="en-US" dirty="0"/>
              <a:t>为堆，输出次小值</a:t>
            </a:r>
          </a:p>
          <a:p>
            <a:pPr lvl="1"/>
            <a:r>
              <a:rPr lang="zh-CN" altLang="en-US" dirty="0"/>
              <a:t>重复执行，得到一个有序序列</a:t>
            </a:r>
            <a:endParaRPr lang="en-US" altLang="zh-CN" dirty="0"/>
          </a:p>
          <a:p>
            <a:r>
              <a:rPr lang="zh-CN" altLang="en-US" dirty="0"/>
              <a:t>两个主要问题</a:t>
            </a:r>
            <a:endParaRPr lang="en-US" altLang="zh-CN" dirty="0"/>
          </a:p>
          <a:p>
            <a:pPr lvl="1"/>
            <a:r>
              <a:rPr lang="zh-CN" altLang="en-US" dirty="0"/>
              <a:t>如何建堆</a:t>
            </a:r>
            <a:endParaRPr lang="en-US" altLang="zh-CN" dirty="0"/>
          </a:p>
          <a:p>
            <a:pPr lvl="1"/>
            <a:r>
              <a:rPr lang="zh-CN" altLang="en-US" dirty="0"/>
              <a:t>如何重新调整</a:t>
            </a:r>
            <a:r>
              <a:rPr lang="en-US" altLang="zh-CN" dirty="0"/>
              <a:t>——</a:t>
            </a:r>
            <a:r>
              <a:rPr lang="zh-CN" altLang="en-US" dirty="0"/>
              <a:t>筛选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455385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4"/>
            <a:ext cx="10549467" cy="2167464"/>
          </a:xfrm>
        </p:spPr>
        <p:txBody>
          <a:bodyPr/>
          <a:lstStyle/>
          <a:p>
            <a:r>
              <a:rPr lang="zh-CN" altLang="en-US" dirty="0"/>
              <a:t>筛选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对一棵左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/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右子树均为堆的完全二叉树，“调整”根结点使整个二叉树也成为一个堆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D430D6-7F16-45C3-A556-E89A9C1252F1}"/>
              </a:ext>
            </a:extLst>
          </p:cNvPr>
          <p:cNvGrpSpPr/>
          <p:nvPr/>
        </p:nvGrpSpPr>
        <p:grpSpPr>
          <a:xfrm>
            <a:off x="397933" y="3110305"/>
            <a:ext cx="5315925" cy="3427388"/>
            <a:chOff x="4546600" y="146972"/>
            <a:chExt cx="5315925" cy="34273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9D1B0E6-9A02-41B4-8859-9EC0F506CEF8}"/>
                </a:ext>
              </a:extLst>
            </p:cNvPr>
            <p:cNvGrpSpPr/>
            <p:nvPr/>
          </p:nvGrpSpPr>
          <p:grpSpPr>
            <a:xfrm>
              <a:off x="4546600" y="607715"/>
              <a:ext cx="5315925" cy="2966645"/>
              <a:chOff x="621149" y="2889511"/>
              <a:chExt cx="5315925" cy="2966645"/>
            </a:xfrm>
          </p:grpSpPr>
          <p:sp>
            <p:nvSpPr>
              <p:cNvPr id="6" name="Oval 2050">
                <a:extLst>
                  <a:ext uri="{FF2B5EF4-FFF2-40B4-BE49-F238E27FC236}">
                    <a16:creationId xmlns:a16="http://schemas.microsoft.com/office/drawing/2014/main" id="{321E592C-AD38-4002-85D0-07EDCDC39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070" y="2889511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98</a:t>
                </a:r>
              </a:p>
            </p:txBody>
          </p:sp>
          <p:sp>
            <p:nvSpPr>
              <p:cNvPr id="7" name="Oval 2051">
                <a:extLst>
                  <a:ext uri="{FF2B5EF4-FFF2-40B4-BE49-F238E27FC236}">
                    <a16:creationId xmlns:a16="http://schemas.microsoft.com/office/drawing/2014/main" id="{CF8A8FC6-6F7C-4054-9C14-1F7F222C8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898" y="3549904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81</a:t>
                </a:r>
              </a:p>
            </p:txBody>
          </p:sp>
          <p:sp>
            <p:nvSpPr>
              <p:cNvPr id="9" name="Oval 2053">
                <a:extLst>
                  <a:ext uri="{FF2B5EF4-FFF2-40B4-BE49-F238E27FC236}">
                    <a16:creationId xmlns:a16="http://schemas.microsoft.com/office/drawing/2014/main" id="{52244140-8874-4B4C-99D0-726A02DE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276" y="3549904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49</a:t>
                </a:r>
              </a:p>
            </p:txBody>
          </p:sp>
          <p:sp>
            <p:nvSpPr>
              <p:cNvPr id="10" name="Oval 2054">
                <a:extLst>
                  <a:ext uri="{FF2B5EF4-FFF2-40B4-BE49-F238E27FC236}">
                    <a16:creationId xmlns:a16="http://schemas.microsoft.com/office/drawing/2014/main" id="{B8347466-06F6-4B4F-B106-2C282011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074" y="4411687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40</a:t>
                </a:r>
              </a:p>
            </p:txBody>
          </p:sp>
          <p:sp>
            <p:nvSpPr>
              <p:cNvPr id="11" name="Oval 2055">
                <a:extLst>
                  <a:ext uri="{FF2B5EF4-FFF2-40B4-BE49-F238E27FC236}">
                    <a16:creationId xmlns:a16="http://schemas.microsoft.com/office/drawing/2014/main" id="{DA92AA43-CDCE-48B6-88C3-777C5F453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596" y="4411687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36</a:t>
                </a:r>
              </a:p>
            </p:txBody>
          </p:sp>
          <p:sp>
            <p:nvSpPr>
              <p:cNvPr id="12" name="Oval 2056">
                <a:extLst>
                  <a:ext uri="{FF2B5EF4-FFF2-40B4-BE49-F238E27FC236}">
                    <a16:creationId xmlns:a16="http://schemas.microsoft.com/office/drawing/2014/main" id="{D9E11144-8965-4868-A7CE-169A416D7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631" y="5352156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12</a:t>
                </a: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D2CBE12-D013-4ECF-B367-F29E2CD06A47}"/>
                  </a:ext>
                </a:extLst>
              </p:cNvPr>
              <p:cNvCxnSpPr>
                <a:stCxn id="6" idx="3"/>
                <a:endCxn id="7" idx="0"/>
              </p:cNvCxnSpPr>
              <p:nvPr/>
            </p:nvCxnSpPr>
            <p:spPr>
              <a:xfrm flipH="1">
                <a:off x="2088898" y="3319702"/>
                <a:ext cx="1338981" cy="23020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7DCAC94-F1F6-4AC2-BD3A-726148380ADA}"/>
                  </a:ext>
                </a:extLst>
              </p:cNvPr>
              <p:cNvCxnSpPr>
                <a:cxnSpLocks/>
                <a:stCxn id="6" idx="5"/>
                <a:endCxn id="9" idx="0"/>
              </p:cNvCxnSpPr>
              <p:nvPr/>
            </p:nvCxnSpPr>
            <p:spPr>
              <a:xfrm>
                <a:off x="3784261" y="3319702"/>
                <a:ext cx="1271015" cy="23020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F664FB3-607D-4E58-A1C7-4F429A8F71B4}"/>
                  </a:ext>
                </a:extLst>
              </p:cNvPr>
              <p:cNvCxnSpPr>
                <a:stCxn id="7" idx="5"/>
                <a:endCxn id="11" idx="0"/>
              </p:cNvCxnSpPr>
              <p:nvPr/>
            </p:nvCxnSpPr>
            <p:spPr>
              <a:xfrm>
                <a:off x="2267089" y="3980095"/>
                <a:ext cx="597507" cy="43159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D9C7D27-FA1B-4F00-AB2E-7E772FD319BF}"/>
                  </a:ext>
                </a:extLst>
              </p:cNvPr>
              <p:cNvCxnSpPr>
                <a:cxnSpLocks/>
                <a:stCxn id="9" idx="5"/>
                <a:endCxn id="10" idx="0"/>
              </p:cNvCxnSpPr>
              <p:nvPr/>
            </p:nvCxnSpPr>
            <p:spPr>
              <a:xfrm>
                <a:off x="5233467" y="3980095"/>
                <a:ext cx="451607" cy="43159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52136D55-B9F9-4D4D-8CB7-D2F15CA95ECE}"/>
                  </a:ext>
                </a:extLst>
              </p:cNvPr>
              <p:cNvCxnSpPr>
                <a:stCxn id="11" idx="3"/>
                <a:endCxn id="12" idx="0"/>
              </p:cNvCxnSpPr>
              <p:nvPr/>
            </p:nvCxnSpPr>
            <p:spPr>
              <a:xfrm flipH="1">
                <a:off x="2427631" y="4841878"/>
                <a:ext cx="258774" cy="510278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2055">
                <a:extLst>
                  <a:ext uri="{FF2B5EF4-FFF2-40B4-BE49-F238E27FC236}">
                    <a16:creationId xmlns:a16="http://schemas.microsoft.com/office/drawing/2014/main" id="{4DDD1169-94EB-466F-89F2-45D21A42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816" y="4387874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73</a:t>
                </a:r>
              </a:p>
            </p:txBody>
          </p:sp>
          <p:sp>
            <p:nvSpPr>
              <p:cNvPr id="19" name="Oval 2055">
                <a:extLst>
                  <a:ext uri="{FF2B5EF4-FFF2-40B4-BE49-F238E27FC236}">
                    <a16:creationId xmlns:a16="http://schemas.microsoft.com/office/drawing/2014/main" id="{64E3CC88-725A-4E88-B21F-B0375F5EA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411" y="4411687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27</a:t>
                </a:r>
              </a:p>
            </p:txBody>
          </p:sp>
          <p:sp>
            <p:nvSpPr>
              <p:cNvPr id="20" name="Oval 2055">
                <a:extLst>
                  <a:ext uri="{FF2B5EF4-FFF2-40B4-BE49-F238E27FC236}">
                    <a16:creationId xmlns:a16="http://schemas.microsoft.com/office/drawing/2014/main" id="{0E316493-E376-42B7-84A5-38275C699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49" y="5349810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55</a:t>
                </a:r>
              </a:p>
            </p:txBody>
          </p:sp>
          <p:sp>
            <p:nvSpPr>
              <p:cNvPr id="21" name="Oval 2055">
                <a:extLst>
                  <a:ext uri="{FF2B5EF4-FFF2-40B4-BE49-F238E27FC236}">
                    <a16:creationId xmlns:a16="http://schemas.microsoft.com/office/drawing/2014/main" id="{64177A5A-45D2-4E73-A28E-FA36E24D2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849" y="5349810"/>
                <a:ext cx="504000" cy="504000"/>
              </a:xfrm>
              <a:prstGeom prst="ellipse">
                <a:avLst/>
              </a:prstGeom>
              <a:solidFill>
                <a:schemeClr val="accent2"/>
              </a:solidFill>
              <a:ln w="38100" cap="sq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</a:rPr>
                  <a:t>49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1904542-075A-4F31-AF0B-F6BE1DE9033D}"/>
                  </a:ext>
                </a:extLst>
              </p:cNvPr>
              <p:cNvCxnSpPr>
                <a:stCxn id="7" idx="3"/>
                <a:endCxn id="18" idx="0"/>
              </p:cNvCxnSpPr>
              <p:nvPr/>
            </p:nvCxnSpPr>
            <p:spPr>
              <a:xfrm flipH="1">
                <a:off x="1324816" y="3980095"/>
                <a:ext cx="585891" cy="407779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C15DFD2-E704-415B-8E75-2640C4F99214}"/>
                  </a:ext>
                </a:extLst>
              </p:cNvPr>
              <p:cNvCxnSpPr>
                <a:stCxn id="9" idx="3"/>
                <a:endCxn id="19" idx="0"/>
              </p:cNvCxnSpPr>
              <p:nvPr/>
            </p:nvCxnSpPr>
            <p:spPr>
              <a:xfrm flipH="1">
                <a:off x="4471411" y="3980095"/>
                <a:ext cx="405674" cy="431592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369231A-0323-4B72-8587-3D2514255BEC}"/>
                  </a:ext>
                </a:extLst>
              </p:cNvPr>
              <p:cNvCxnSpPr>
                <a:stCxn id="18" idx="3"/>
                <a:endCxn id="20" idx="0"/>
              </p:cNvCxnSpPr>
              <p:nvPr/>
            </p:nvCxnSpPr>
            <p:spPr>
              <a:xfrm flipH="1">
                <a:off x="873149" y="4818065"/>
                <a:ext cx="273476" cy="531745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FB34507-BE54-4947-B9C2-B84C9343486E}"/>
                  </a:ext>
                </a:extLst>
              </p:cNvPr>
              <p:cNvCxnSpPr>
                <a:stCxn id="18" idx="5"/>
                <a:endCxn id="21" idx="0"/>
              </p:cNvCxnSpPr>
              <p:nvPr/>
            </p:nvCxnSpPr>
            <p:spPr>
              <a:xfrm>
                <a:off x="1503007" y="4818065"/>
                <a:ext cx="211842" cy="531745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D7A7931-CF3C-4A9E-A7E8-7F307F671E3A}"/>
                </a:ext>
              </a:extLst>
            </p:cNvPr>
            <p:cNvSpPr/>
            <p:nvPr/>
          </p:nvSpPr>
          <p:spPr>
            <a:xfrm>
              <a:off x="5833549" y="146972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7030A0"/>
                  </a:solidFill>
                  <a:latin typeface="+mj-ea"/>
                  <a:ea typeface="+mj-ea"/>
                </a:rPr>
                <a:t>大顶堆</a:t>
              </a:r>
              <a:endParaRPr lang="zh-CN" altLang="en-US" sz="2400" dirty="0">
                <a:solidFill>
                  <a:srgbClr val="7030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55B2AF95-11D8-4B23-80AB-E0B51F924855}"/>
              </a:ext>
            </a:extLst>
          </p:cNvPr>
          <p:cNvSpPr/>
          <p:nvPr/>
        </p:nvSpPr>
        <p:spPr>
          <a:xfrm>
            <a:off x="5506534" y="4348160"/>
            <a:ext cx="1430868" cy="5961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输出最大</a:t>
            </a:r>
          </a:p>
        </p:txBody>
      </p:sp>
      <p:sp>
        <p:nvSpPr>
          <p:cNvPr id="34" name="Oval 2050">
            <a:extLst>
              <a:ext uri="{FF2B5EF4-FFF2-40B4-BE49-F238E27FC236}">
                <a16:creationId xmlns:a16="http://schemas.microsoft.com/office/drawing/2014/main" id="{04F03597-91F5-4A09-B81D-3760EE44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743" y="3710845"/>
            <a:ext cx="504000" cy="504000"/>
          </a:xfrm>
          <a:prstGeom prst="ellipse">
            <a:avLst/>
          </a:prstGeom>
          <a:solidFill>
            <a:srgbClr val="FF0000"/>
          </a:solidFill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5" name="Oval 2051">
            <a:extLst>
              <a:ext uri="{FF2B5EF4-FFF2-40B4-BE49-F238E27FC236}">
                <a16:creationId xmlns:a16="http://schemas.microsoft.com/office/drawing/2014/main" id="{C1A5F1ED-B780-4DBD-B26D-00F67ADE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571" y="4371238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36" name="Oval 2053">
            <a:extLst>
              <a:ext uri="{FF2B5EF4-FFF2-40B4-BE49-F238E27FC236}">
                <a16:creationId xmlns:a16="http://schemas.microsoft.com/office/drawing/2014/main" id="{765EAC15-ADCA-4B92-8A26-F83AF5F5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949" y="4371238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37" name="Oval 2054">
            <a:extLst>
              <a:ext uri="{FF2B5EF4-FFF2-40B4-BE49-F238E27FC236}">
                <a16:creationId xmlns:a16="http://schemas.microsoft.com/office/drawing/2014/main" id="{6775DEED-9961-4A3C-9E81-AF9E09E06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747" y="5233021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8" name="Oval 2055">
            <a:extLst>
              <a:ext uri="{FF2B5EF4-FFF2-40B4-BE49-F238E27FC236}">
                <a16:creationId xmlns:a16="http://schemas.microsoft.com/office/drawing/2014/main" id="{289B0E0F-5C9C-4FAE-B366-71BF7352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269" y="5233021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39" name="Oval 2056">
            <a:extLst>
              <a:ext uri="{FF2B5EF4-FFF2-40B4-BE49-F238E27FC236}">
                <a16:creationId xmlns:a16="http://schemas.microsoft.com/office/drawing/2014/main" id="{E710C310-5BD6-4B6D-9484-18FC846F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304" y="6173490"/>
            <a:ext cx="504000" cy="50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98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E6CDCB-9124-433A-92CD-B0F6AE4D49D9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 flipH="1">
            <a:off x="8032571" y="4141036"/>
            <a:ext cx="1338981" cy="23020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9B20391-7D3E-419B-8EFE-E1D610D722BA}"/>
              </a:ext>
            </a:extLst>
          </p:cNvPr>
          <p:cNvCxnSpPr>
            <a:cxnSpLocks/>
            <a:stCxn id="34" idx="5"/>
            <a:endCxn id="36" idx="0"/>
          </p:cNvCxnSpPr>
          <p:nvPr/>
        </p:nvCxnSpPr>
        <p:spPr>
          <a:xfrm>
            <a:off x="9727934" y="4141036"/>
            <a:ext cx="1271015" cy="23020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B8C715-2390-4F4E-962F-103DB36A1181}"/>
              </a:ext>
            </a:extLst>
          </p:cNvPr>
          <p:cNvCxnSpPr>
            <a:stCxn id="35" idx="5"/>
            <a:endCxn id="38" idx="0"/>
          </p:cNvCxnSpPr>
          <p:nvPr/>
        </p:nvCxnSpPr>
        <p:spPr>
          <a:xfrm>
            <a:off x="8210762" y="4801429"/>
            <a:ext cx="597507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9693CE-C1B3-4B67-B73D-5E7982B36609}"/>
              </a:ext>
            </a:extLst>
          </p:cNvPr>
          <p:cNvCxnSpPr>
            <a:cxnSpLocks/>
            <a:stCxn id="36" idx="5"/>
            <a:endCxn id="37" idx="0"/>
          </p:cNvCxnSpPr>
          <p:nvPr/>
        </p:nvCxnSpPr>
        <p:spPr>
          <a:xfrm>
            <a:off x="11177140" y="4801429"/>
            <a:ext cx="451607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A01AAB2-4736-48B3-9776-E375BE381F69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 flipH="1">
            <a:off x="8371304" y="5663212"/>
            <a:ext cx="258774" cy="5102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2055">
            <a:extLst>
              <a:ext uri="{FF2B5EF4-FFF2-40B4-BE49-F238E27FC236}">
                <a16:creationId xmlns:a16="http://schemas.microsoft.com/office/drawing/2014/main" id="{6BFCA07A-799D-4606-81E9-0B5EFE13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89" y="5209208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46" name="Oval 2055">
            <a:extLst>
              <a:ext uri="{FF2B5EF4-FFF2-40B4-BE49-F238E27FC236}">
                <a16:creationId xmlns:a16="http://schemas.microsoft.com/office/drawing/2014/main" id="{5084E856-9F1F-453B-B97F-02A74A3C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84" y="5233021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47" name="Oval 2055">
            <a:extLst>
              <a:ext uri="{FF2B5EF4-FFF2-40B4-BE49-F238E27FC236}">
                <a16:creationId xmlns:a16="http://schemas.microsoft.com/office/drawing/2014/main" id="{A851F0F7-6D30-45F0-AF4D-F7D089DF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131" y="6171144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48" name="Oval 2055">
            <a:extLst>
              <a:ext uri="{FF2B5EF4-FFF2-40B4-BE49-F238E27FC236}">
                <a16:creationId xmlns:a16="http://schemas.microsoft.com/office/drawing/2014/main" id="{97D4EB4F-31AA-4A1E-A0FC-B91BBA32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434" y="6171144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49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101D376-B751-434F-9FC4-0DDF56F28AB2}"/>
              </a:ext>
            </a:extLst>
          </p:cNvPr>
          <p:cNvCxnSpPr>
            <a:stCxn id="35" idx="3"/>
            <a:endCxn id="45" idx="0"/>
          </p:cNvCxnSpPr>
          <p:nvPr/>
        </p:nvCxnSpPr>
        <p:spPr>
          <a:xfrm flipH="1">
            <a:off x="7268489" y="4801429"/>
            <a:ext cx="585891" cy="407779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4F6F470-0167-4247-9503-F186AC1C3664}"/>
              </a:ext>
            </a:extLst>
          </p:cNvPr>
          <p:cNvCxnSpPr>
            <a:stCxn id="36" idx="3"/>
            <a:endCxn id="46" idx="0"/>
          </p:cNvCxnSpPr>
          <p:nvPr/>
        </p:nvCxnSpPr>
        <p:spPr>
          <a:xfrm flipH="1">
            <a:off x="10415084" y="4801429"/>
            <a:ext cx="405674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0E529BB-8A9C-404F-8411-7172E97A1494}"/>
              </a:ext>
            </a:extLst>
          </p:cNvPr>
          <p:cNvCxnSpPr>
            <a:stCxn id="45" idx="3"/>
            <a:endCxn id="47" idx="0"/>
          </p:cNvCxnSpPr>
          <p:nvPr/>
        </p:nvCxnSpPr>
        <p:spPr>
          <a:xfrm flipH="1">
            <a:off x="6672131" y="5639399"/>
            <a:ext cx="418167" cy="53174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DDC472A-06C3-41F9-987D-87E7CF9F4D37}"/>
              </a:ext>
            </a:extLst>
          </p:cNvPr>
          <p:cNvCxnSpPr>
            <a:stCxn id="45" idx="5"/>
            <a:endCxn id="48" idx="0"/>
          </p:cNvCxnSpPr>
          <p:nvPr/>
        </p:nvCxnSpPr>
        <p:spPr>
          <a:xfrm>
            <a:off x="7446680" y="5639399"/>
            <a:ext cx="366754" cy="53174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B30E45C-132D-478E-BA63-CAB6CC6AB453}"/>
              </a:ext>
            </a:extLst>
          </p:cNvPr>
          <p:cNvSpPr/>
          <p:nvPr/>
        </p:nvSpPr>
        <p:spPr>
          <a:xfrm>
            <a:off x="10157198" y="311131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不是大顶堆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9A0F1EA-514F-4A70-8C5A-BF5DEDF547F0}"/>
              </a:ext>
            </a:extLst>
          </p:cNvPr>
          <p:cNvCxnSpPr/>
          <p:nvPr/>
        </p:nvCxnSpPr>
        <p:spPr>
          <a:xfrm>
            <a:off x="8887146" y="4623238"/>
            <a:ext cx="1476295" cy="38394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C223AF2-EAE9-4F73-A6B3-DBE8D99278E0}"/>
              </a:ext>
            </a:extLst>
          </p:cNvPr>
          <p:cNvCxnSpPr>
            <a:cxnSpLocks/>
            <a:stCxn id="35" idx="0"/>
            <a:endCxn id="57" idx="4"/>
          </p:cNvCxnSpPr>
          <p:nvPr/>
        </p:nvCxnSpPr>
        <p:spPr>
          <a:xfrm flipV="1">
            <a:off x="8032571" y="3759313"/>
            <a:ext cx="4924" cy="611925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2050">
            <a:extLst>
              <a:ext uri="{FF2B5EF4-FFF2-40B4-BE49-F238E27FC236}">
                <a16:creationId xmlns:a16="http://schemas.microsoft.com/office/drawing/2014/main" id="{2EF72730-BEF3-4C76-893D-6F69D599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495" y="3255313"/>
            <a:ext cx="504000" cy="504000"/>
          </a:xfrm>
          <a:prstGeom prst="ellipse">
            <a:avLst/>
          </a:prstGeom>
          <a:solidFill>
            <a:srgbClr val="FF0000"/>
          </a:solidFill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1" name="Oval 2051">
            <a:extLst>
              <a:ext uri="{FF2B5EF4-FFF2-40B4-BE49-F238E27FC236}">
                <a16:creationId xmlns:a16="http://schemas.microsoft.com/office/drawing/2014/main" id="{4401FD2B-50A7-4AE3-BACF-4987EE950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800" y="3710845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81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62E3559-D886-4D24-AA44-2B290B713E2F}"/>
              </a:ext>
            </a:extLst>
          </p:cNvPr>
          <p:cNvCxnSpPr>
            <a:cxnSpLocks/>
          </p:cNvCxnSpPr>
          <p:nvPr/>
        </p:nvCxnSpPr>
        <p:spPr>
          <a:xfrm>
            <a:off x="7590664" y="5453278"/>
            <a:ext cx="780640" cy="0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80DE634-CFEA-4B5E-950A-18CF686807E9}"/>
              </a:ext>
            </a:extLst>
          </p:cNvPr>
          <p:cNvCxnSpPr>
            <a:cxnSpLocks/>
          </p:cNvCxnSpPr>
          <p:nvPr/>
        </p:nvCxnSpPr>
        <p:spPr>
          <a:xfrm flipV="1">
            <a:off x="7236227" y="3767668"/>
            <a:ext cx="501760" cy="1339724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2055">
            <a:extLst>
              <a:ext uri="{FF2B5EF4-FFF2-40B4-BE49-F238E27FC236}">
                <a16:creationId xmlns:a16="http://schemas.microsoft.com/office/drawing/2014/main" id="{A04C602F-A298-4D3C-887C-90441510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4370400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73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B36DDF6-36AA-41E6-8949-04E6C33E38DE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6881214" y="6419132"/>
            <a:ext cx="680220" cy="4012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3DEE76A-6FBE-4A8E-B90D-0278F4CB6501}"/>
              </a:ext>
            </a:extLst>
          </p:cNvPr>
          <p:cNvCxnSpPr>
            <a:cxnSpLocks/>
          </p:cNvCxnSpPr>
          <p:nvPr/>
        </p:nvCxnSpPr>
        <p:spPr>
          <a:xfrm flipV="1">
            <a:off x="6599331" y="3653085"/>
            <a:ext cx="1096652" cy="2428495"/>
          </a:xfrm>
          <a:prstGeom prst="straightConnector1">
            <a:avLst/>
          </a:prstGeom>
          <a:ln w="57150">
            <a:solidFill>
              <a:srgbClr val="CC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055">
            <a:extLst>
              <a:ext uri="{FF2B5EF4-FFF2-40B4-BE49-F238E27FC236}">
                <a16:creationId xmlns:a16="http://schemas.microsoft.com/office/drawing/2014/main" id="{50D0AD91-CA31-4A6E-918C-6E9A5237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400" y="5243665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74" name="Oval 2050">
            <a:extLst>
              <a:ext uri="{FF2B5EF4-FFF2-40B4-BE49-F238E27FC236}">
                <a16:creationId xmlns:a16="http://schemas.microsoft.com/office/drawing/2014/main" id="{90318DBB-A1A1-4D95-912E-6F2D5163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00" y="6171144"/>
            <a:ext cx="504000" cy="504000"/>
          </a:xfrm>
          <a:prstGeom prst="ellipse">
            <a:avLst/>
          </a:prstGeom>
          <a:solidFill>
            <a:srgbClr val="FF0000"/>
          </a:solidFill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1243BFB-4826-4142-91EF-34EA44192C59}"/>
              </a:ext>
            </a:extLst>
          </p:cNvPr>
          <p:cNvSpPr/>
          <p:nvPr/>
        </p:nvSpPr>
        <p:spPr>
          <a:xfrm>
            <a:off x="8808269" y="6194657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从上而下重新调整为堆</a:t>
            </a:r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02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33" grpId="0"/>
      <p:bldP spid="57" grpId="0" animBg="1"/>
      <p:bldP spid="61" grpId="0" animBg="1"/>
      <p:bldP spid="66" grpId="0" animBg="1"/>
      <p:bldP spid="73" grpId="0" animBg="1"/>
      <p:bldP spid="74" grpId="0" animBg="1"/>
      <p:bldP spid="7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筛选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77CEDA5-9E4D-4A62-9D50-FE44B4F4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28" y="1417638"/>
            <a:ext cx="11807456" cy="5252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HeapAdjust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SqList</a:t>
            </a:r>
            <a:r>
              <a:rPr lang="en-US" altLang="zh-CN" dirty="0">
                <a:solidFill>
                  <a:schemeClr val="tx1"/>
                </a:solidFill>
              </a:rPr>
              <a:t> &amp;H, int s, int m)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 /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[s..m]</a:t>
            </a:r>
            <a:r>
              <a:rPr lang="zh-CN" altLang="en-US" dirty="0">
                <a:solidFill>
                  <a:schemeClr val="tx1"/>
                </a:solidFill>
              </a:rPr>
              <a:t>中记录关键字除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[s].key</a:t>
            </a:r>
            <a:r>
              <a:rPr lang="zh-CN" altLang="en-US" dirty="0">
                <a:solidFill>
                  <a:schemeClr val="tx1"/>
                </a:solidFill>
              </a:rPr>
              <a:t>之外均满足堆的定义，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本函数依据关键字的大小对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[s]</a:t>
            </a:r>
            <a:r>
              <a:rPr lang="zh-CN" altLang="en-US" dirty="0">
                <a:solidFill>
                  <a:schemeClr val="tx1"/>
                </a:solidFill>
              </a:rPr>
              <a:t>进行调整，使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[s..m]</a:t>
            </a:r>
            <a:r>
              <a:rPr lang="zh-CN" altLang="en-US" dirty="0">
                <a:solidFill>
                  <a:schemeClr val="tx1"/>
                </a:solidFill>
              </a:rPr>
              <a:t>成为一个大顶堆*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[0] =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[s];</a:t>
            </a:r>
            <a:r>
              <a:rPr lang="zh-CN" altLang="en-US" dirty="0">
                <a:solidFill>
                  <a:schemeClr val="tx1"/>
                </a:solidFill>
              </a:rPr>
              <a:t>　　　　　　　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暂存根结点的记录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for ( j=2*s; j&lt;=m; j*=2 ) { // </a:t>
            </a:r>
            <a:r>
              <a:rPr lang="zh-CN" altLang="en-US" dirty="0">
                <a:solidFill>
                  <a:schemeClr val="tx1"/>
                </a:solidFill>
              </a:rPr>
              <a:t>沿关键字较大的孩子结点向下筛选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if ( j&lt;m &amp;&amp;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[j].key&lt;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[j+1].key )</a:t>
            </a: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++j; 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// j </a:t>
            </a:r>
            <a:r>
              <a:rPr lang="zh-CN" altLang="en-US" dirty="0">
                <a:solidFill>
                  <a:schemeClr val="tx1"/>
                </a:solidFill>
              </a:rPr>
              <a:t>为关键字较大的孩子记录的下标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if (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[0].key &gt;=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[j].key ) break; // </a:t>
            </a:r>
            <a:r>
              <a:rPr lang="zh-CN" altLang="en-US" dirty="0">
                <a:solidFill>
                  <a:schemeClr val="tx1"/>
                </a:solidFill>
              </a:rPr>
              <a:t>不需调整，跳出循环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[s] =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[j];   s = j; </a:t>
            </a: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将大关键字记录往上调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}// for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[s] =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[0]; </a:t>
            </a:r>
            <a:r>
              <a:rPr lang="zh-CN" altLang="en-US" dirty="0">
                <a:solidFill>
                  <a:schemeClr val="tx1"/>
                </a:solidFill>
              </a:rPr>
              <a:t>　　　　　　　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回移筛选下来的记录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HeapAdjust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按待排序记录所在位置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内部排序</a:t>
            </a:r>
            <a:endParaRPr lang="en-US" altLang="zh-CN" dirty="0">
              <a:latin typeface="+mj-ea"/>
              <a:ea typeface="+mj-ea"/>
            </a:endParaRPr>
          </a:p>
          <a:p>
            <a:pPr lvl="2"/>
            <a:r>
              <a:rPr lang="zh-CN" altLang="en-US" i="0" dirty="0">
                <a:effectLst/>
                <a:latin typeface="+mj-ea"/>
                <a:ea typeface="+mj-ea"/>
              </a:rPr>
              <a:t>排序期间数据对象所有存放在内存的排序</a:t>
            </a:r>
            <a:endParaRPr lang="en-US" altLang="zh-CN" i="0" dirty="0">
              <a:effectLst/>
              <a:latin typeface="+mj-ea"/>
              <a:ea typeface="+mj-ea"/>
            </a:endParaRPr>
          </a:p>
          <a:p>
            <a:pPr lvl="2"/>
            <a:r>
              <a:rPr lang="zh-CN" altLang="en-US" b="0" i="0" dirty="0">
                <a:effectLst/>
                <a:latin typeface="-apple-system"/>
              </a:rPr>
              <a:t>衡量效率的方法</a:t>
            </a:r>
            <a:endParaRPr lang="en-US" altLang="zh-CN" b="0" dirty="0">
              <a:latin typeface="+mj-ea"/>
              <a:ea typeface="+mj-ea"/>
            </a:endParaRPr>
          </a:p>
          <a:p>
            <a:pPr lvl="3"/>
            <a:r>
              <a:rPr lang="zh-CN" altLang="en-US" b="0" i="0" dirty="0">
                <a:effectLst/>
                <a:latin typeface="-apple-system"/>
              </a:rPr>
              <a:t>比较次数，即时间复杂度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外部排序</a:t>
            </a:r>
            <a:endParaRPr lang="en-US" altLang="zh-CN" dirty="0">
              <a:latin typeface="+mj-ea"/>
              <a:ea typeface="+mj-ea"/>
            </a:endParaRPr>
          </a:p>
          <a:p>
            <a:pPr lvl="2"/>
            <a:r>
              <a:rPr lang="zh-CN" altLang="en-US" i="0" dirty="0">
                <a:effectLst/>
                <a:latin typeface="+mj-ea"/>
                <a:ea typeface="+mj-ea"/>
              </a:rPr>
              <a:t>待排序记录的数量很大，内存不能一次容纳全部记录，排序过程中需要对外存进行访问的排序</a:t>
            </a:r>
            <a:endParaRPr lang="en-US" altLang="zh-CN" i="0" dirty="0">
              <a:effectLst/>
              <a:latin typeface="+mj-ea"/>
              <a:ea typeface="+mj-ea"/>
            </a:endParaRPr>
          </a:p>
          <a:p>
            <a:pPr lvl="2"/>
            <a:r>
              <a:rPr lang="zh-CN" altLang="en-US" b="0" i="0" dirty="0">
                <a:effectLst/>
                <a:latin typeface="-apple-system"/>
              </a:rPr>
              <a:t>衡量效率的方法</a:t>
            </a:r>
            <a:endParaRPr lang="en-US" altLang="zh-CN" b="0" dirty="0">
              <a:latin typeface="+mj-ea"/>
              <a:ea typeface="+mj-ea"/>
            </a:endParaRPr>
          </a:p>
          <a:p>
            <a:pPr lvl="3"/>
            <a:r>
              <a:rPr lang="en-US" altLang="zh-CN" b="0" i="0" dirty="0">
                <a:effectLst/>
                <a:latin typeface="-apple-system"/>
              </a:rPr>
              <a:t>IO</a:t>
            </a:r>
            <a:r>
              <a:rPr lang="zh-CN" altLang="en-US" b="0" i="0" dirty="0">
                <a:effectLst/>
                <a:latin typeface="-apple-system"/>
              </a:rPr>
              <a:t>次数，即读写外存的次数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</p:spTree>
    <p:extLst>
      <p:ext uri="{BB962C8B-B14F-4D97-AF65-F5344CB8AC3E}">
        <p14:creationId xmlns:p14="http://schemas.microsoft.com/office/powerpoint/2010/main" val="193646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建堆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834653"/>
          </a:xfrm>
        </p:spPr>
        <p:txBody>
          <a:bodyPr/>
          <a:lstStyle/>
          <a:p>
            <a:r>
              <a:rPr lang="zh-CN" altLang="en-US" dirty="0"/>
              <a:t>从下而上进行筛选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sp>
        <p:nvSpPr>
          <p:cNvPr id="8" name="Oval 2050">
            <a:extLst>
              <a:ext uri="{FF2B5EF4-FFF2-40B4-BE49-F238E27FC236}">
                <a16:creationId xmlns:a16="http://schemas.microsoft.com/office/drawing/2014/main" id="{3E102B62-7CBF-4C14-B7BF-A05AD9B10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198" y="2617421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Oval 2051">
            <a:extLst>
              <a:ext uri="{FF2B5EF4-FFF2-40B4-BE49-F238E27FC236}">
                <a16:creationId xmlns:a16="http://schemas.microsoft.com/office/drawing/2014/main" id="{83D7A7A0-088F-41ED-86B9-291E13C0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556" y="3555992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10" name="Oval 2053">
            <a:extLst>
              <a:ext uri="{FF2B5EF4-FFF2-40B4-BE49-F238E27FC236}">
                <a16:creationId xmlns:a16="http://schemas.microsoft.com/office/drawing/2014/main" id="{CB7F5FFE-9B8A-482B-9613-D5B92C86E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934" y="3555992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11" name="Oval 2054">
            <a:extLst>
              <a:ext uri="{FF2B5EF4-FFF2-40B4-BE49-F238E27FC236}">
                <a16:creationId xmlns:a16="http://schemas.microsoft.com/office/drawing/2014/main" id="{EAE3CAA4-D51E-433E-B165-B187F1627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732" y="4417775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12" name="Oval 2055">
            <a:extLst>
              <a:ext uri="{FF2B5EF4-FFF2-40B4-BE49-F238E27FC236}">
                <a16:creationId xmlns:a16="http://schemas.microsoft.com/office/drawing/2014/main" id="{45159092-C0FE-4B7B-A2EB-06667F49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394" y="4417775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3" name="Oval 2056">
            <a:extLst>
              <a:ext uri="{FF2B5EF4-FFF2-40B4-BE49-F238E27FC236}">
                <a16:creationId xmlns:a16="http://schemas.microsoft.com/office/drawing/2014/main" id="{C08AD384-192D-4368-8A08-29222467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05" y="5358244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DC9F8A8-5EF9-47BF-8904-150E3747E3E5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4502556" y="3047612"/>
            <a:ext cx="1296451" cy="508380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26FE5EE-1C0A-476E-BDF6-96B4310A0533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6155389" y="3047612"/>
            <a:ext cx="1313545" cy="508380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28756A-1AA9-4141-B001-A4B6765A736C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4680747" y="3986183"/>
            <a:ext cx="817647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0629024-C63E-4AC9-9A63-E4AA106B5427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7647125" y="3986183"/>
            <a:ext cx="703607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74C6C0-7C23-4F0A-8FB8-7D4CE10825B5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4979205" y="4847966"/>
            <a:ext cx="340998" cy="510278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2055">
            <a:extLst>
              <a:ext uri="{FF2B5EF4-FFF2-40B4-BE49-F238E27FC236}">
                <a16:creationId xmlns:a16="http://schemas.microsoft.com/office/drawing/2014/main" id="{ADEAF37A-700A-4A9E-807B-D1256C80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630" y="4409858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20" name="Oval 2055">
            <a:extLst>
              <a:ext uri="{FF2B5EF4-FFF2-40B4-BE49-F238E27FC236}">
                <a16:creationId xmlns:a16="http://schemas.microsoft.com/office/drawing/2014/main" id="{C39C7037-02A8-472F-BC36-AF32325C1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608" y="4417775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1" name="Oval 2055">
            <a:extLst>
              <a:ext uri="{FF2B5EF4-FFF2-40B4-BE49-F238E27FC236}">
                <a16:creationId xmlns:a16="http://schemas.microsoft.com/office/drawing/2014/main" id="{8B795DFF-5F3F-40EC-9AFA-A1A7B945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881" y="5368883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22" name="Oval 2055">
            <a:extLst>
              <a:ext uri="{FF2B5EF4-FFF2-40B4-BE49-F238E27FC236}">
                <a16:creationId xmlns:a16="http://schemas.microsoft.com/office/drawing/2014/main" id="{FC0FDDDB-D4FB-40A3-987D-683F387C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199" y="5371794"/>
            <a:ext cx="504000" cy="504000"/>
          </a:xfrm>
          <a:prstGeom prst="ellipse">
            <a:avLst/>
          </a:prstGeom>
          <a:solidFill>
            <a:schemeClr val="accent2"/>
          </a:solidFill>
          <a:ln w="381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64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78571D7-322F-4440-BB9B-85C2509559EA}"/>
              </a:ext>
            </a:extLst>
          </p:cNvPr>
          <p:cNvCxnSpPr>
            <a:cxnSpLocks/>
            <a:stCxn id="9" idx="3"/>
            <a:endCxn id="19" idx="0"/>
          </p:cNvCxnSpPr>
          <p:nvPr/>
        </p:nvCxnSpPr>
        <p:spPr>
          <a:xfrm flipH="1">
            <a:off x="3438630" y="3986183"/>
            <a:ext cx="885735" cy="42367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2EA0972-BE92-49C0-8389-23968CC87482}"/>
              </a:ext>
            </a:extLst>
          </p:cNvPr>
          <p:cNvCxnSpPr>
            <a:stCxn id="10" idx="3"/>
            <a:endCxn id="20" idx="0"/>
          </p:cNvCxnSpPr>
          <p:nvPr/>
        </p:nvCxnSpPr>
        <p:spPr>
          <a:xfrm flipH="1">
            <a:off x="6693608" y="3986183"/>
            <a:ext cx="597135" cy="43159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B7B2989-65C0-4AD5-A2E3-7439CC81BB22}"/>
              </a:ext>
            </a:extLst>
          </p:cNvPr>
          <p:cNvCxnSpPr>
            <a:stCxn id="19" idx="3"/>
            <a:endCxn id="21" idx="0"/>
          </p:cNvCxnSpPr>
          <p:nvPr/>
        </p:nvCxnSpPr>
        <p:spPr>
          <a:xfrm flipH="1">
            <a:off x="2863881" y="4840049"/>
            <a:ext cx="396558" cy="528834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4A318D-27A2-4543-AF0B-23D2DFB89D1F}"/>
              </a:ext>
            </a:extLst>
          </p:cNvPr>
          <p:cNvCxnSpPr>
            <a:stCxn id="19" idx="5"/>
            <a:endCxn id="22" idx="0"/>
          </p:cNvCxnSpPr>
          <p:nvPr/>
        </p:nvCxnSpPr>
        <p:spPr>
          <a:xfrm>
            <a:off x="3616821" y="4840049"/>
            <a:ext cx="288378" cy="531745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9AC41EA1-D817-4F2A-A449-B6D6186ED837}"/>
              </a:ext>
            </a:extLst>
          </p:cNvPr>
          <p:cNvSpPr/>
          <p:nvPr/>
        </p:nvSpPr>
        <p:spPr>
          <a:xfrm>
            <a:off x="4565165" y="4321761"/>
            <a:ext cx="1510075" cy="1718733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Oval 2055">
            <a:extLst>
              <a:ext uri="{FF2B5EF4-FFF2-40B4-BE49-F238E27FC236}">
                <a16:creationId xmlns:a16="http://schemas.microsoft.com/office/drawing/2014/main" id="{D29E783D-D6F8-4851-96AD-6616728EE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200" y="4417200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39" name="Oval 2056">
            <a:extLst>
              <a:ext uri="{FF2B5EF4-FFF2-40B4-BE49-F238E27FC236}">
                <a16:creationId xmlns:a16="http://schemas.microsoft.com/office/drawing/2014/main" id="{07D7E13A-2276-43A5-BDC0-E31D84B49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800" y="5356800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E2B45A-EEFB-4A55-B8E7-76455CF5DE29}"/>
              </a:ext>
            </a:extLst>
          </p:cNvPr>
          <p:cNvSpPr/>
          <p:nvPr/>
        </p:nvSpPr>
        <p:spPr>
          <a:xfrm>
            <a:off x="2413591" y="4321761"/>
            <a:ext cx="1806439" cy="1718733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Oval 2055">
            <a:extLst>
              <a:ext uri="{FF2B5EF4-FFF2-40B4-BE49-F238E27FC236}">
                <a16:creationId xmlns:a16="http://schemas.microsoft.com/office/drawing/2014/main" id="{C894041C-CAF7-496E-8951-7FBD3F954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633" y="4407429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42" name="Oval 2056">
            <a:extLst>
              <a:ext uri="{FF2B5EF4-FFF2-40B4-BE49-F238E27FC236}">
                <a16:creationId xmlns:a16="http://schemas.microsoft.com/office/drawing/2014/main" id="{D83D20E4-63F1-447D-A8F1-E9D36AE0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060" y="5368295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909BB4-338A-4A4E-A297-E115A5CD83A0}"/>
              </a:ext>
            </a:extLst>
          </p:cNvPr>
          <p:cNvSpPr/>
          <p:nvPr/>
        </p:nvSpPr>
        <p:spPr>
          <a:xfrm>
            <a:off x="6229198" y="3420390"/>
            <a:ext cx="2473013" cy="1624222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Oval 2055">
            <a:extLst>
              <a:ext uri="{FF2B5EF4-FFF2-40B4-BE49-F238E27FC236}">
                <a16:creationId xmlns:a16="http://schemas.microsoft.com/office/drawing/2014/main" id="{F25B46E1-DEB2-49E7-99D1-4C03DD14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704" y="3544302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47" name="Oval 2056">
            <a:extLst>
              <a:ext uri="{FF2B5EF4-FFF2-40B4-BE49-F238E27FC236}">
                <a16:creationId xmlns:a16="http://schemas.microsoft.com/office/drawing/2014/main" id="{EF931ADC-A65E-4620-9A67-5EB178FF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18" y="4407429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E0A4746-FA55-492B-9801-C30AC778D21C}"/>
              </a:ext>
            </a:extLst>
          </p:cNvPr>
          <p:cNvSpPr/>
          <p:nvPr/>
        </p:nvSpPr>
        <p:spPr>
          <a:xfrm>
            <a:off x="2428246" y="3466705"/>
            <a:ext cx="3646994" cy="2573789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2055">
            <a:extLst>
              <a:ext uri="{FF2B5EF4-FFF2-40B4-BE49-F238E27FC236}">
                <a16:creationId xmlns:a16="http://schemas.microsoft.com/office/drawing/2014/main" id="{F3348A5B-1FE7-4084-8681-BBC42A49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43" y="3542607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50" name="Oval 2056">
            <a:extLst>
              <a:ext uri="{FF2B5EF4-FFF2-40B4-BE49-F238E27FC236}">
                <a16:creationId xmlns:a16="http://schemas.microsoft.com/office/drawing/2014/main" id="{18BDD3A2-03B7-4E13-9429-E53425CBA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851" y="4412287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51" name="Oval 2056">
            <a:extLst>
              <a:ext uri="{FF2B5EF4-FFF2-40B4-BE49-F238E27FC236}">
                <a16:creationId xmlns:a16="http://schemas.microsoft.com/office/drawing/2014/main" id="{9C066FD4-3578-4C31-AAD6-F0173D8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762" y="5367707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6E58604-D665-45E4-B636-204441112174}"/>
              </a:ext>
            </a:extLst>
          </p:cNvPr>
          <p:cNvSpPr/>
          <p:nvPr/>
        </p:nvSpPr>
        <p:spPr>
          <a:xfrm>
            <a:off x="2393679" y="2489691"/>
            <a:ext cx="6390725" cy="3636476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Oval 2055">
            <a:extLst>
              <a:ext uri="{FF2B5EF4-FFF2-40B4-BE49-F238E27FC236}">
                <a16:creationId xmlns:a16="http://schemas.microsoft.com/office/drawing/2014/main" id="{BFEA8132-25E3-4BD3-8FF4-03C648AB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8" y="2609033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54" name="Oval 2056">
            <a:extLst>
              <a:ext uri="{FF2B5EF4-FFF2-40B4-BE49-F238E27FC236}">
                <a16:creationId xmlns:a16="http://schemas.microsoft.com/office/drawing/2014/main" id="{AB02D2AB-371A-4AE1-9E52-E88C043F7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8280" y="3542607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55" name="Oval 2056">
            <a:extLst>
              <a:ext uri="{FF2B5EF4-FFF2-40B4-BE49-F238E27FC236}">
                <a16:creationId xmlns:a16="http://schemas.microsoft.com/office/drawing/2014/main" id="{577E318A-3348-40AC-B990-C2F5C9AD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144" y="4407429"/>
            <a:ext cx="504000" cy="504000"/>
          </a:xfrm>
          <a:prstGeom prst="ellipse">
            <a:avLst/>
          </a:prstGeom>
          <a:solidFill>
            <a:srgbClr val="7030A0"/>
          </a:solidFill>
          <a:ln w="38100" cap="sq">
            <a:solidFill>
              <a:srgbClr val="7030A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8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83506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5" grpId="0" animBg="1"/>
      <p:bldP spid="45" grpId="1" animBg="1"/>
      <p:bldP spid="46" grpId="0" animBg="1"/>
      <p:bldP spid="47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  <a:r>
              <a:rPr lang="en-US" altLang="zh-CN" dirty="0"/>
              <a:t>——</a:t>
            </a:r>
            <a:r>
              <a:rPr lang="zh-CN" altLang="en-US" dirty="0"/>
              <a:t>建堆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B1CE6BF-8A3B-4375-8090-A8B188BD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703" y="1530346"/>
            <a:ext cx="10263160" cy="4915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HeapSort</a:t>
            </a:r>
            <a:r>
              <a:rPr lang="en-US" altLang="zh-CN" dirty="0">
                <a:solidFill>
                  <a:schemeClr val="tx1"/>
                </a:solidFill>
              </a:rPr>
              <a:t> ( </a:t>
            </a:r>
            <a:r>
              <a:rPr lang="en-US" altLang="zh-CN" dirty="0" err="1">
                <a:solidFill>
                  <a:schemeClr val="tx1"/>
                </a:solidFill>
              </a:rPr>
              <a:t>HeapType</a:t>
            </a:r>
            <a:r>
              <a:rPr lang="en-US" altLang="zh-CN" dirty="0">
                <a:solidFill>
                  <a:schemeClr val="tx1"/>
                </a:solidFill>
              </a:rPr>
              <a:t> &amp;H ) {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// </a:t>
            </a:r>
            <a:r>
              <a:rPr lang="zh-CN" altLang="en-US" dirty="0">
                <a:solidFill>
                  <a:schemeClr val="tx1"/>
                </a:solidFill>
              </a:rPr>
              <a:t>对顺序表 </a:t>
            </a:r>
            <a:r>
              <a:rPr lang="en-US" altLang="zh-CN" dirty="0">
                <a:solidFill>
                  <a:schemeClr val="tx1"/>
                </a:solidFill>
              </a:rPr>
              <a:t>H </a:t>
            </a:r>
            <a:r>
              <a:rPr lang="zh-CN" altLang="en-US" dirty="0">
                <a:solidFill>
                  <a:schemeClr val="tx1"/>
                </a:solidFill>
              </a:rPr>
              <a:t>进行堆排序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 (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H.length</a:t>
            </a:r>
            <a:r>
              <a:rPr lang="en-US" altLang="zh-CN" dirty="0">
                <a:solidFill>
                  <a:schemeClr val="tx1"/>
                </a:solidFill>
              </a:rPr>
              <a:t>/2;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&gt;0;   --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)//</a:t>
            </a:r>
            <a:r>
              <a:rPr lang="zh-CN" altLang="en-US" dirty="0">
                <a:solidFill>
                  <a:schemeClr val="tx1"/>
                </a:solidFill>
              </a:rPr>
              <a:t>自下而上的筛选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HeapAdjust</a:t>
            </a:r>
            <a:r>
              <a:rPr lang="en-US" altLang="zh-CN" dirty="0">
                <a:solidFill>
                  <a:schemeClr val="tx1"/>
                </a:solidFill>
              </a:rPr>
              <a:t> (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H.length</a:t>
            </a:r>
            <a:r>
              <a:rPr lang="en-US" altLang="zh-CN" dirty="0">
                <a:solidFill>
                  <a:schemeClr val="tx1"/>
                </a:solidFill>
              </a:rPr>
              <a:t> );    // </a:t>
            </a:r>
            <a:r>
              <a:rPr lang="zh-CN" altLang="en-US" dirty="0">
                <a:solidFill>
                  <a:schemeClr val="tx1"/>
                </a:solidFill>
              </a:rPr>
              <a:t>建大顶堆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 (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H.length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&gt;1; --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) {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[1]←→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];          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// </a:t>
            </a:r>
            <a:r>
              <a:rPr lang="zh-CN" altLang="en-US" dirty="0">
                <a:solidFill>
                  <a:schemeClr val="tx1"/>
                </a:solidFill>
              </a:rPr>
              <a:t>将堆顶记录和当前未经排序子序列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[1..i]</a:t>
            </a:r>
            <a:r>
              <a:rPr lang="zh-CN" altLang="en-US" dirty="0">
                <a:solidFill>
                  <a:schemeClr val="tx1"/>
                </a:solidFill>
              </a:rPr>
              <a:t>中最后一个记录相互交换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altLang="zh-CN" dirty="0" err="1">
                <a:solidFill>
                  <a:schemeClr val="tx1"/>
                </a:solidFill>
              </a:rPr>
              <a:t>HeapAdjust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H.r</a:t>
            </a:r>
            <a:r>
              <a:rPr lang="en-US" altLang="zh-CN" dirty="0">
                <a:solidFill>
                  <a:schemeClr val="tx1"/>
                </a:solidFill>
              </a:rPr>
              <a:t>, 1, i-1);  //</a:t>
            </a:r>
            <a:r>
              <a:rPr lang="zh-CN" altLang="en-US" dirty="0">
                <a:solidFill>
                  <a:schemeClr val="tx1"/>
                </a:solidFill>
              </a:rPr>
              <a:t>自上而下的筛选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}} // </a:t>
            </a:r>
            <a:r>
              <a:rPr lang="en-US" altLang="zh-CN" dirty="0" err="1">
                <a:solidFill>
                  <a:schemeClr val="tx1"/>
                </a:solidFill>
              </a:rPr>
              <a:t>HeapSort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93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空间复杂度</a:t>
            </a:r>
            <a:endParaRPr lang="en-US" altLang="zh-CN" dirty="0"/>
          </a:p>
          <a:p>
            <a:pPr lvl="1"/>
            <a:r>
              <a:rPr lang="zh-CN" altLang="en-US" dirty="0"/>
              <a:t>不需要额外空间</a:t>
            </a:r>
            <a:endParaRPr lang="en-US" altLang="zh-CN" dirty="0"/>
          </a:p>
          <a:p>
            <a:pPr lvl="1"/>
            <a:r>
              <a:rPr lang="en-US" altLang="zh-CN" dirty="0"/>
              <a:t>S(n)=O(1)</a:t>
            </a:r>
          </a:p>
          <a:p>
            <a:pPr lvl="1"/>
            <a:r>
              <a:rPr lang="zh-CN" altLang="en-US" dirty="0"/>
              <a:t>原地排序</a:t>
            </a:r>
            <a:endParaRPr lang="en-US" altLang="zh-CN" dirty="0"/>
          </a:p>
          <a:p>
            <a:r>
              <a:rPr lang="zh-CN" altLang="en-US" dirty="0"/>
              <a:t>稳定性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是稳定排序算法</a:t>
            </a:r>
            <a:endParaRPr lang="en-US" altLang="zh-CN" dirty="0"/>
          </a:p>
          <a:p>
            <a:pPr lvl="1"/>
            <a:r>
              <a:rPr lang="zh-CN" altLang="en-US" dirty="0"/>
              <a:t>存在将堆的最后一个节点跟堆顶节点互换操作，有可能改变值相同数据的原始相对顺序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52065"/>
              </p:ext>
            </p:extLst>
          </p:nvPr>
        </p:nvGraphicFramePr>
        <p:xfrm>
          <a:off x="6744381" y="1112523"/>
          <a:ext cx="425372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800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62083"/>
              </p:ext>
            </p:extLst>
          </p:nvPr>
        </p:nvGraphicFramePr>
        <p:xfrm>
          <a:off x="6775757" y="3810657"/>
          <a:ext cx="425372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52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2800" kern="1200" dirty="0">
                        <a:solidFill>
                          <a:srgbClr val="00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49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38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14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600074" y="2304586"/>
            <a:ext cx="578223" cy="135815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  <a:tailEnd type="non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互换</a:t>
            </a:r>
          </a:p>
        </p:txBody>
      </p:sp>
    </p:spTree>
    <p:extLst>
      <p:ext uri="{BB962C8B-B14F-4D97-AF65-F5344CB8AC3E}">
        <p14:creationId xmlns:p14="http://schemas.microsoft.com/office/powerpoint/2010/main" val="12725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84198"/>
            <a:ext cx="10972800" cy="685805"/>
          </a:xfrm>
        </p:spPr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堆排序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35" y="1490833"/>
            <a:ext cx="3870337" cy="5239640"/>
          </a:xfrm>
        </p:spPr>
        <p:txBody>
          <a:bodyPr wrap="square" lIns="0" rIns="0" numCol="1" spcCol="360000">
            <a:noAutofit/>
          </a:bodyPr>
          <a:lstStyle/>
          <a:p>
            <a:r>
              <a:rPr lang="zh-CN" altLang="en-US" dirty="0">
                <a:latin typeface="+mn-lt"/>
              </a:rPr>
              <a:t>时间复杂度</a:t>
            </a:r>
            <a:r>
              <a:rPr lang="en-US" altLang="zh-CN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建堆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sz="3200" dirty="0">
                <a:solidFill>
                  <a:srgbClr val="000000"/>
                </a:solidFill>
                <a:latin typeface="+mn-lt"/>
              </a:rPr>
              <a:t>高度为</a:t>
            </a:r>
            <a:r>
              <a:rPr lang="en-US" altLang="zh-CN" sz="3200" dirty="0">
                <a:solidFill>
                  <a:srgbClr val="000000"/>
                </a:solidFill>
                <a:latin typeface="+mn-lt"/>
              </a:rPr>
              <a:t>h</a:t>
            </a:r>
            <a:r>
              <a:rPr lang="zh-CN" altLang="en-US" sz="3200" dirty="0">
                <a:solidFill>
                  <a:srgbClr val="000000"/>
                </a:solidFill>
                <a:latin typeface="+mn-lt"/>
              </a:rPr>
              <a:t>的堆，筛选需要进行的比较次数为</a:t>
            </a:r>
            <a:r>
              <a:rPr lang="en-US" altLang="zh-CN" sz="3200" dirty="0">
                <a:solidFill>
                  <a:srgbClr val="000000"/>
                </a:solidFill>
                <a:latin typeface="+mn-lt"/>
              </a:rPr>
              <a:t>2(h-1)</a:t>
            </a:r>
          </a:p>
          <a:p>
            <a:pPr lvl="1"/>
            <a:r>
              <a:rPr lang="zh-CN" altLang="en-US" sz="3200" dirty="0">
                <a:solidFill>
                  <a:srgbClr val="000000"/>
                </a:solidFill>
                <a:latin typeface="+mn-lt"/>
              </a:rPr>
              <a:t>建堆过程</a:t>
            </a:r>
            <a:endParaRPr lang="en-US" altLang="zh-CN" sz="3200" dirty="0">
              <a:solidFill>
                <a:srgbClr val="000000"/>
              </a:solidFill>
              <a:latin typeface="+mn-lt"/>
            </a:endParaRPr>
          </a:p>
          <a:p>
            <a:pPr lvl="2"/>
            <a:r>
              <a:rPr lang="zh-CN" altLang="en-US" sz="2800" dirty="0">
                <a:solidFill>
                  <a:srgbClr val="000000"/>
                </a:solidFill>
                <a:latin typeface="+mn-lt"/>
              </a:rPr>
              <a:t>比较次数与所有子树的高度和</a:t>
            </a: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s</a:t>
            </a:r>
            <a:r>
              <a:rPr lang="zh-CN" altLang="en-US" sz="2800" dirty="0">
                <a:solidFill>
                  <a:srgbClr val="000000"/>
                </a:solidFill>
                <a:latin typeface="+mn-lt"/>
              </a:rPr>
              <a:t>成正比</a:t>
            </a:r>
            <a:endParaRPr lang="en-US" altLang="zh-CN" sz="2800" dirty="0">
              <a:solidFill>
                <a:srgbClr val="000000"/>
              </a:solidFill>
              <a:latin typeface="+mn-lt"/>
            </a:endParaRPr>
          </a:p>
          <a:p>
            <a:pPr lvl="2"/>
            <a:r>
              <a:rPr lang="en-US" altLang="zh-CN" dirty="0">
                <a:latin typeface="+mn-lt"/>
              </a:rPr>
              <a:t>T(n)=O(n)</a:t>
            </a:r>
          </a:p>
          <a:p>
            <a:pPr lvl="2"/>
            <a:endParaRPr lang="en-US" altLang="zh-CN" sz="2800" dirty="0">
              <a:latin typeface="+mn-lt"/>
            </a:endParaRPr>
          </a:p>
          <a:p>
            <a:pPr lvl="1"/>
            <a:endParaRPr lang="zh-CN" altLang="en-US" sz="3200" dirty="0">
              <a:latin typeface="+mn-lt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92" name="表格 92">
            <a:extLst>
              <a:ext uri="{FF2B5EF4-FFF2-40B4-BE49-F238E27FC236}">
                <a16:creationId xmlns:a16="http://schemas.microsoft.com/office/drawing/2014/main" id="{C63AB189-E921-4BDD-B8CD-30C716D10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18578"/>
              </p:ext>
            </p:extLst>
          </p:nvPr>
        </p:nvGraphicFramePr>
        <p:xfrm>
          <a:off x="4370154" y="2108935"/>
          <a:ext cx="1977847" cy="4208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573">
                  <a:extLst>
                    <a:ext uri="{9D8B030D-6E8A-4147-A177-3AD203B41FA5}">
                      <a16:colId xmlns:a16="http://schemas.microsoft.com/office/drawing/2014/main" val="1584980530"/>
                    </a:ext>
                  </a:extLst>
                </a:gridCol>
                <a:gridCol w="820274">
                  <a:extLst>
                    <a:ext uri="{9D8B030D-6E8A-4147-A177-3AD203B41FA5}">
                      <a16:colId xmlns:a16="http://schemas.microsoft.com/office/drawing/2014/main" val="2632562393"/>
                    </a:ext>
                  </a:extLst>
                </a:gridCol>
              </a:tblGrid>
              <a:tr h="7959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节点数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48075"/>
                  </a:ext>
                </a:extLst>
              </a:tr>
              <a:tr h="917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9542"/>
                  </a:ext>
                </a:extLst>
              </a:tr>
              <a:tr h="8341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59967"/>
                  </a:ext>
                </a:extLst>
              </a:tr>
              <a:tr h="1017142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</a:rPr>
                        <a:t>2</a:t>
                      </a:r>
                      <a:r>
                        <a:rPr kumimoji="0" lang="en-US" altLang="zh-CN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</a:rPr>
                        <a:t>2</a:t>
                      </a:r>
                      <a:endParaRPr kumimoji="0" lang="en-US" altLang="zh-CN" sz="2400" b="0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</a:rPr>
                        <a:t>2</a:t>
                      </a:r>
                      <a:endParaRPr kumimoji="0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591586"/>
                  </a:ext>
                </a:extLst>
              </a:tr>
              <a:tr h="644531"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altLang="zh-CN" sz="2400" b="0" i="1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28520"/>
                  </a:ext>
                </a:extLst>
              </a:tr>
            </a:tbl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6E016AAB-D0A0-4432-A15F-470DA91FEF54}"/>
              </a:ext>
            </a:extLst>
          </p:cNvPr>
          <p:cNvSpPr/>
          <p:nvPr/>
        </p:nvSpPr>
        <p:spPr>
          <a:xfrm>
            <a:off x="10388152" y="4532821"/>
            <a:ext cx="1510075" cy="1718733"/>
          </a:xfrm>
          <a:prstGeom prst="rect">
            <a:avLst/>
          </a:prstGeom>
          <a:ln>
            <a:solidFill>
              <a:srgbClr val="CC00CC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eaVert" lIns="0" tIns="0" rIns="0" bIns="0" rtlCol="0" anchor="t" anchorCtr="0"/>
          <a:lstStyle/>
          <a:p>
            <a:r>
              <a:rPr lang="zh-CN" altLang="en-US" sz="2000" dirty="0">
                <a:latin typeface="+mj-ea"/>
                <a:ea typeface="+mj-ea"/>
              </a:rPr>
              <a:t>比较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en-US" sz="2000" dirty="0">
                <a:latin typeface="+mj-ea"/>
                <a:ea typeface="+mj-ea"/>
              </a:rPr>
              <a:t>次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61FA320-D6B2-425A-BCB5-64DE103EB203}"/>
              </a:ext>
            </a:extLst>
          </p:cNvPr>
          <p:cNvSpPr/>
          <p:nvPr/>
        </p:nvSpPr>
        <p:spPr>
          <a:xfrm>
            <a:off x="8940696" y="3771577"/>
            <a:ext cx="3113727" cy="2604966"/>
          </a:xfrm>
          <a:prstGeom prst="rect">
            <a:avLst/>
          </a:prstGeom>
          <a:ln>
            <a:solidFill>
              <a:srgbClr val="92D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r"/>
            <a:r>
              <a:rPr lang="zh-CN" altLang="en-US" sz="2000" dirty="0">
                <a:latin typeface="+mj-ea"/>
                <a:ea typeface="+mj-ea"/>
              </a:rPr>
              <a:t>比较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次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FAAF5A2-EA28-404B-B6C3-590B7ECAD40E}"/>
              </a:ext>
            </a:extLst>
          </p:cNvPr>
          <p:cNvGrpSpPr/>
          <p:nvPr/>
        </p:nvGrpSpPr>
        <p:grpSpPr>
          <a:xfrm>
            <a:off x="6096000" y="2917007"/>
            <a:ext cx="5732501" cy="3263750"/>
            <a:chOff x="5754116" y="2814266"/>
            <a:chExt cx="5732501" cy="3263750"/>
          </a:xfrm>
        </p:grpSpPr>
        <p:sp>
          <p:nvSpPr>
            <p:cNvPr id="8" name="Oval 2050">
              <a:extLst>
                <a:ext uri="{FF2B5EF4-FFF2-40B4-BE49-F238E27FC236}">
                  <a16:creationId xmlns:a16="http://schemas.microsoft.com/office/drawing/2014/main" id="{368C8669-4DF6-40A0-AC8F-DB4E6ED2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0382" y="281426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Oval 2051">
              <a:extLst>
                <a:ext uri="{FF2B5EF4-FFF2-40B4-BE49-F238E27FC236}">
                  <a16:creationId xmlns:a16="http://schemas.microsoft.com/office/drawing/2014/main" id="{90749573-6E4F-43BB-B226-08E5F165D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788" y="3727102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Oval 2053">
              <a:extLst>
                <a:ext uri="{FF2B5EF4-FFF2-40B4-BE49-F238E27FC236}">
                  <a16:creationId xmlns:a16="http://schemas.microsoft.com/office/drawing/2014/main" id="{3C5ACDE7-3D11-4011-A6D3-464EBD30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693" y="3727102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1" name="Oval 2054">
              <a:extLst>
                <a:ext uri="{FF2B5EF4-FFF2-40B4-BE49-F238E27FC236}">
                  <a16:creationId xmlns:a16="http://schemas.microsoft.com/office/drawing/2014/main" id="{B6782893-47CB-44A8-9CEE-D8D6EC9A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469" y="4565072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2055">
              <a:extLst>
                <a:ext uri="{FF2B5EF4-FFF2-40B4-BE49-F238E27FC236}">
                  <a16:creationId xmlns:a16="http://schemas.microsoft.com/office/drawing/2014/main" id="{ABD74363-3883-4446-916B-F5BD0B11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2283" y="4588885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2056">
              <a:extLst>
                <a:ext uri="{FF2B5EF4-FFF2-40B4-BE49-F238E27FC236}">
                  <a16:creationId xmlns:a16="http://schemas.microsoft.com/office/drawing/2014/main" id="{592563B6-E3F9-4245-8D2C-A6C88F109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37" y="5529354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1AB448B-79EE-4A5C-BDC7-EE43F10D2E72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7179788" y="3244457"/>
              <a:ext cx="1254403" cy="4826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494158-3C50-4877-972D-915595E93393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8790573" y="3244457"/>
              <a:ext cx="1196120" cy="4826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E863E05-E457-4A6B-BF1E-92C1DBE562B7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7516437" y="5019076"/>
              <a:ext cx="199655" cy="510278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2055">
              <a:extLst>
                <a:ext uri="{FF2B5EF4-FFF2-40B4-BE49-F238E27FC236}">
                  <a16:creationId xmlns:a16="http://schemas.microsoft.com/office/drawing/2014/main" id="{4DC4F364-1873-4C5D-A489-89704708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5783" y="4565072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2055">
              <a:extLst>
                <a:ext uri="{FF2B5EF4-FFF2-40B4-BE49-F238E27FC236}">
                  <a16:creationId xmlns:a16="http://schemas.microsoft.com/office/drawing/2014/main" id="{11D8A470-D105-4F59-B305-F2B13C3C2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836" y="4588885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55">
              <a:extLst>
                <a:ext uri="{FF2B5EF4-FFF2-40B4-BE49-F238E27FC236}">
                  <a16:creationId xmlns:a16="http://schemas.microsoft.com/office/drawing/2014/main" id="{06AD5BDF-B822-45AE-B77D-44C1CCA1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116" y="5527008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055">
              <a:extLst>
                <a:ext uri="{FF2B5EF4-FFF2-40B4-BE49-F238E27FC236}">
                  <a16:creationId xmlns:a16="http://schemas.microsoft.com/office/drawing/2014/main" id="{014C63F4-76C0-4CEF-8B4B-4BE3C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5816" y="5527008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0ACA0C-2B07-4F4A-8F22-B395987927EE}"/>
                </a:ext>
              </a:extLst>
            </p:cNvPr>
            <p:cNvCxnSpPr>
              <a:cxnSpLocks/>
              <a:stCxn id="19" idx="3"/>
              <a:endCxn id="21" idx="0"/>
            </p:cNvCxnSpPr>
            <p:nvPr/>
          </p:nvCxnSpPr>
          <p:spPr>
            <a:xfrm flipH="1">
              <a:off x="6006116" y="4995263"/>
              <a:ext cx="273476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69445C9-8102-4B2F-9DD6-D3818C2D431E}"/>
                </a:ext>
              </a:extLst>
            </p:cNvPr>
            <p:cNvCxnSpPr>
              <a:cxnSpLocks/>
              <a:stCxn id="19" idx="5"/>
              <a:endCxn id="22" idx="0"/>
            </p:cNvCxnSpPr>
            <p:nvPr/>
          </p:nvCxnSpPr>
          <p:spPr>
            <a:xfrm>
              <a:off x="6635974" y="4995263"/>
              <a:ext cx="211842" cy="531745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2056">
              <a:extLst>
                <a:ext uri="{FF2B5EF4-FFF2-40B4-BE49-F238E27FC236}">
                  <a16:creationId xmlns:a16="http://schemas.microsoft.com/office/drawing/2014/main" id="{D19E6DB8-3A3B-4EE7-ADCE-BC46B0D1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339" y="5524477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AFF03F6-B139-4E17-AB6B-FD0D27DF074F}"/>
                </a:ext>
              </a:extLst>
            </p:cNvPr>
            <p:cNvCxnSpPr>
              <a:cxnSpLocks/>
              <a:stCxn id="12" idx="5"/>
              <a:endCxn id="38" idx="0"/>
            </p:cNvCxnSpPr>
            <p:nvPr/>
          </p:nvCxnSpPr>
          <p:spPr>
            <a:xfrm>
              <a:off x="8072474" y="5019076"/>
              <a:ext cx="215865" cy="505401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2056">
              <a:extLst>
                <a:ext uri="{FF2B5EF4-FFF2-40B4-BE49-F238E27FC236}">
                  <a16:creationId xmlns:a16="http://schemas.microsoft.com/office/drawing/2014/main" id="{69D777B3-0776-418A-9ADC-76B0F93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792" y="5574016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EB13177-40DB-44DC-B5A7-A3BD5CA01CCD}"/>
                </a:ext>
              </a:extLst>
            </p:cNvPr>
            <p:cNvCxnSpPr>
              <a:cxnSpLocks/>
              <a:stCxn id="11" idx="3"/>
              <a:endCxn id="51" idx="0"/>
            </p:cNvCxnSpPr>
            <p:nvPr/>
          </p:nvCxnSpPr>
          <p:spPr>
            <a:xfrm flipH="1">
              <a:off x="10331792" y="4995263"/>
              <a:ext cx="230486" cy="578753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2055">
              <a:extLst>
                <a:ext uri="{FF2B5EF4-FFF2-40B4-BE49-F238E27FC236}">
                  <a16:creationId xmlns:a16="http://schemas.microsoft.com/office/drawing/2014/main" id="{0167980E-F2DC-4AB0-BBC7-937860A9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619" y="5559818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2055">
              <a:extLst>
                <a:ext uri="{FF2B5EF4-FFF2-40B4-BE49-F238E27FC236}">
                  <a16:creationId xmlns:a16="http://schemas.microsoft.com/office/drawing/2014/main" id="{28E3C78F-A1A4-4CCB-B49D-116E2426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601" y="5570632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3C8C635-5A2B-48D8-B521-24B0088D9FA8}"/>
                </a:ext>
              </a:extLst>
            </p:cNvPr>
            <p:cNvCxnSpPr>
              <a:cxnSpLocks/>
              <a:stCxn id="20" idx="3"/>
              <a:endCxn id="53" idx="0"/>
            </p:cNvCxnSpPr>
            <p:nvPr/>
          </p:nvCxnSpPr>
          <p:spPr>
            <a:xfrm flipH="1">
              <a:off x="8884619" y="5019076"/>
              <a:ext cx="187026" cy="54074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F37B9B8-6313-4D7B-83F6-B88B4D4B3D79}"/>
                </a:ext>
              </a:extLst>
            </p:cNvPr>
            <p:cNvCxnSpPr>
              <a:cxnSpLocks/>
              <a:stCxn id="20" idx="5"/>
              <a:endCxn id="54" idx="0"/>
            </p:cNvCxnSpPr>
            <p:nvPr/>
          </p:nvCxnSpPr>
          <p:spPr>
            <a:xfrm>
              <a:off x="9428027" y="5019076"/>
              <a:ext cx="221574" cy="55155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2056">
              <a:extLst>
                <a:ext uri="{FF2B5EF4-FFF2-40B4-BE49-F238E27FC236}">
                  <a16:creationId xmlns:a16="http://schemas.microsoft.com/office/drawing/2014/main" id="{6930B228-2C56-4BC8-9D6F-88B92914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2617" y="5569139"/>
              <a:ext cx="504000" cy="504000"/>
            </a:xfrm>
            <a:prstGeom prst="ellipse">
              <a:avLst/>
            </a:prstGeom>
            <a:solidFill>
              <a:schemeClr val="accent2"/>
            </a:solidFill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3BB617B-8839-4BDB-8C3C-E1DDBBBAE083}"/>
                </a:ext>
              </a:extLst>
            </p:cNvPr>
            <p:cNvCxnSpPr>
              <a:cxnSpLocks/>
              <a:stCxn id="11" idx="5"/>
              <a:endCxn id="57" idx="0"/>
            </p:cNvCxnSpPr>
            <p:nvPr/>
          </p:nvCxnSpPr>
          <p:spPr>
            <a:xfrm>
              <a:off x="10918660" y="4995263"/>
              <a:ext cx="315957" cy="573876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B634120-E253-46FF-AAEE-4E7FAD55FBAF}"/>
                </a:ext>
              </a:extLst>
            </p:cNvPr>
            <p:cNvCxnSpPr>
              <a:stCxn id="9" idx="3"/>
              <a:endCxn id="19" idx="0"/>
            </p:cNvCxnSpPr>
            <p:nvPr/>
          </p:nvCxnSpPr>
          <p:spPr>
            <a:xfrm flipH="1">
              <a:off x="6457783" y="4157293"/>
              <a:ext cx="543814" cy="4077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5A1856C-9782-46AC-B2B7-30F190DC8096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7357979" y="4157293"/>
              <a:ext cx="536304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F245C5A-8D09-4BFB-A7CC-D8A390344C3E}"/>
                </a:ext>
              </a:extLst>
            </p:cNvPr>
            <p:cNvCxnSpPr>
              <a:stCxn id="10" idx="3"/>
              <a:endCxn id="20" idx="0"/>
            </p:cNvCxnSpPr>
            <p:nvPr/>
          </p:nvCxnSpPr>
          <p:spPr>
            <a:xfrm flipH="1">
              <a:off x="9249836" y="4157293"/>
              <a:ext cx="558666" cy="431592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5D42DE37-6894-46FD-9582-C89DA6DC1D8B}"/>
                </a:ext>
              </a:extLst>
            </p:cNvPr>
            <p:cNvCxnSpPr>
              <a:stCxn id="10" idx="5"/>
              <a:endCxn id="11" idx="7"/>
            </p:cNvCxnSpPr>
            <p:nvPr/>
          </p:nvCxnSpPr>
          <p:spPr>
            <a:xfrm>
              <a:off x="10164884" y="4157293"/>
              <a:ext cx="575585" cy="407779"/>
            </a:xfrm>
            <a:prstGeom prst="line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D98C00E-CF7E-4CA4-8F55-35CE2472DA56}"/>
                  </a:ext>
                </a:extLst>
              </p:cNvPr>
              <p:cNvSpPr txBox="1"/>
              <p:nvPr/>
            </p:nvSpPr>
            <p:spPr>
              <a:xfrm>
                <a:off x="6096001" y="969695"/>
                <a:ext cx="5616538" cy="1671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∗2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D98C00E-CF7E-4CA4-8F55-35CE2472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969695"/>
                <a:ext cx="5616538" cy="1671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94" grpId="0" animBg="1"/>
      <p:bldP spid="95" grpId="0" animBg="1"/>
      <p:bldP spid="1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堆排序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3"/>
                <a:ext cx="10972800" cy="4030035"/>
              </a:xfrm>
            </p:spPr>
            <p:txBody>
              <a:bodyPr/>
              <a:lstStyle/>
              <a:p>
                <a:r>
                  <a:rPr lang="zh-CN" altLang="en-US" dirty="0">
                    <a:latin typeface="+mn-lt"/>
                  </a:rPr>
                  <a:t>时间复杂度</a:t>
                </a:r>
                <a:r>
                  <a:rPr lang="en-US" altLang="zh-CN" dirty="0">
                    <a:latin typeface="+mn-lt"/>
                  </a:rPr>
                  <a:t>——</a:t>
                </a:r>
                <a:r>
                  <a:rPr lang="zh-CN" altLang="en-US" dirty="0">
                    <a:latin typeface="+mn-lt"/>
                  </a:rPr>
                  <a:t>排序</a:t>
                </a:r>
                <a:endParaRPr lang="en-US" altLang="zh-CN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重新调整</a:t>
                </a:r>
                <a:r>
                  <a:rPr lang="en-US" altLang="zh-CN" dirty="0">
                    <a:latin typeface="+mn-lt"/>
                  </a:rPr>
                  <a:t>n-1</a:t>
                </a:r>
                <a:r>
                  <a:rPr lang="zh-CN" altLang="en-US" dirty="0">
                    <a:latin typeface="+mn-lt"/>
                  </a:rPr>
                  <a:t>次</a:t>
                </a:r>
                <a:endParaRPr lang="en-US" altLang="zh-CN" dirty="0">
                  <a:latin typeface="+mn-lt"/>
                </a:endParaRPr>
              </a:p>
              <a:p>
                <a:pPr lvl="1"/>
                <a:r>
                  <a:rPr lang="zh-CN" altLang="en-US" dirty="0">
                    <a:latin typeface="+mn-lt"/>
                  </a:rPr>
                  <a:t>第</a:t>
                </a:r>
                <a:r>
                  <a:rPr lang="en-US" altLang="zh-CN" dirty="0">
                    <a:latin typeface="+mn-lt"/>
                  </a:rPr>
                  <a:t>k</a:t>
                </a:r>
                <a:r>
                  <a:rPr lang="zh-CN" altLang="en-US" dirty="0">
                    <a:latin typeface="+mn-lt"/>
                  </a:rPr>
                  <a:t>次调整的对象是有</a:t>
                </a:r>
                <a:r>
                  <a:rPr lang="en-US" altLang="zh-CN" dirty="0">
                    <a:latin typeface="+mn-lt"/>
                  </a:rPr>
                  <a:t>n-k</a:t>
                </a:r>
                <a:r>
                  <a:rPr lang="zh-CN" altLang="en-US" dirty="0">
                    <a:latin typeface="+mn-lt"/>
                  </a:rPr>
                  <a:t>个结点的堆，对应的高度为</a:t>
                </a:r>
                <a:r>
                  <a:rPr lang="en-US" altLang="zh-CN" dirty="0">
                    <a:latin typeface="+mn-lt"/>
                  </a:rPr>
                  <a:t>log</a:t>
                </a:r>
                <a:r>
                  <a:rPr lang="en-US" altLang="zh-CN" baseline="-25000" dirty="0">
                    <a:latin typeface="+mn-lt"/>
                  </a:rPr>
                  <a:t>2</a:t>
                </a:r>
                <a:r>
                  <a:rPr lang="en-US" altLang="zh-CN" dirty="0">
                    <a:latin typeface="+mn-lt"/>
                  </a:rPr>
                  <a:t>(n-k)</a:t>
                </a:r>
              </a:p>
              <a:p>
                <a:pPr lvl="1"/>
                <a:r>
                  <a:rPr lang="zh-CN" altLang="en-US" dirty="0">
                    <a:latin typeface="+mn-lt"/>
                  </a:rPr>
                  <a:t>总比较次数</a:t>
                </a:r>
                <a:endParaRPr lang="en-US" altLang="zh-CN" dirty="0">
                  <a:latin typeface="+mn-lt"/>
                </a:endParaRPr>
              </a:p>
              <a:p>
                <a:pPr marL="342891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𝑛𝑙𝑜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latin typeface="+mn-lt"/>
                </a:endParaRPr>
              </a:p>
              <a:p>
                <a:pPr lvl="1"/>
                <a:r>
                  <a:rPr lang="en-US" altLang="zh-CN" dirty="0">
                    <a:latin typeface="+mn-lt"/>
                  </a:rPr>
                  <a:t>T(n)=O(</a:t>
                </a:r>
                <a:r>
                  <a:rPr lang="en-US" altLang="zh-CN" dirty="0" err="1">
                    <a:latin typeface="+mn-lt"/>
                  </a:rPr>
                  <a:t>nlogn</a:t>
                </a:r>
                <a:r>
                  <a:rPr lang="en-US" altLang="zh-CN" dirty="0">
                    <a:latin typeface="+mn-lt"/>
                  </a:rPr>
                  <a:t>)</a:t>
                </a:r>
                <a:endParaRPr lang="zh-CN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3"/>
                <a:ext cx="10972800" cy="4030035"/>
              </a:xfrm>
              <a:blipFill>
                <a:blip r:embed="rId2"/>
                <a:stretch>
                  <a:fillRect l="-611" t="-2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2167137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 </a:t>
            </a:r>
            <a:r>
              <a:rPr lang="en-US" altLang="zh-CN" dirty="0"/>
              <a:t>VS.</a:t>
            </a:r>
            <a:r>
              <a:rPr lang="zh-CN" altLang="en-US" dirty="0"/>
              <a:t>堆排序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236562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排序的时间复杂度都是</a:t>
            </a:r>
            <a:r>
              <a:rPr lang="en-US" altLang="zh-CN" dirty="0">
                <a:latin typeface="+mn-lt"/>
              </a:rPr>
              <a:t>O(</a:t>
            </a:r>
            <a:r>
              <a:rPr lang="en-US" altLang="zh-CN" dirty="0" err="1">
                <a:latin typeface="+mn-lt"/>
              </a:rPr>
              <a:t>nlogn</a:t>
            </a:r>
            <a:r>
              <a:rPr lang="en-US" altLang="zh-CN" dirty="0">
                <a:latin typeface="+mn-lt"/>
              </a:rPr>
              <a:t>)</a:t>
            </a:r>
          </a:p>
          <a:p>
            <a:r>
              <a:rPr lang="zh-CN" altLang="en-US" dirty="0">
                <a:latin typeface="+mn-lt"/>
              </a:rPr>
              <a:t>为什么说快速排序是最好的？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堆排序的交换次数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dirty="0">
                <a:latin typeface="+mn-lt"/>
              </a:rPr>
              <a:t>快速排序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对于本来有序的序列，建堆反而使序列无序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选择排序</a:t>
            </a:r>
          </a:p>
        </p:txBody>
      </p:sp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DBD2ED58-D71F-423A-92B4-7B6C7350A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599721"/>
              </p:ext>
            </p:extLst>
          </p:nvPr>
        </p:nvGraphicFramePr>
        <p:xfrm>
          <a:off x="1535488" y="4148392"/>
          <a:ext cx="9242103" cy="216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8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0B9986-9C0E-4B55-8382-8F4855A33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A0B9986-9C0E-4B55-8382-8F4855A33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4BAB25-593F-48AE-BDB7-C9841AB61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4BAB25-593F-48AE-BDB7-C9841AB61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归并排序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(Merge Sort)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10.5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779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4178157" cy="4677306"/>
          </a:xfrm>
        </p:spPr>
        <p:txBody>
          <a:bodyPr>
            <a:normAutofit/>
          </a:bodyPr>
          <a:lstStyle/>
          <a:p>
            <a:r>
              <a:rPr lang="zh-CN" altLang="en-US" dirty="0"/>
              <a:t>归并</a:t>
            </a:r>
            <a:endParaRPr lang="en-US" altLang="zh-CN" dirty="0"/>
          </a:p>
          <a:p>
            <a:pPr lvl="1"/>
            <a:r>
              <a:rPr lang="zh-CN" altLang="en-US" dirty="0"/>
              <a:t>将两个或两个以上的有序表组合成一个新的有序表</a:t>
            </a:r>
            <a:endParaRPr lang="en-US" altLang="zh-CN" dirty="0"/>
          </a:p>
          <a:p>
            <a:r>
              <a:rPr lang="en-US" altLang="zh-CN" dirty="0"/>
              <a:t>2-</a:t>
            </a:r>
            <a:r>
              <a:rPr lang="zh-CN" altLang="en-US" dirty="0"/>
              <a:t>路归并排序</a:t>
            </a:r>
            <a:endParaRPr lang="en-US" altLang="zh-CN" dirty="0"/>
          </a:p>
          <a:p>
            <a:pPr lvl="1"/>
            <a:r>
              <a:rPr lang="zh-CN" altLang="en-US" dirty="0"/>
              <a:t>将两个位置相邻的有序子序列归并为一个有序序列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CBC110-1936-4E8E-83BF-686218505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40045"/>
              </p:ext>
            </p:extLst>
          </p:nvPr>
        </p:nvGraphicFramePr>
        <p:xfrm>
          <a:off x="6470715" y="815655"/>
          <a:ext cx="40106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C42959-0BBB-4377-83BA-8D230676B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93063"/>
              </p:ext>
            </p:extLst>
          </p:nvPr>
        </p:nvGraphicFramePr>
        <p:xfrm>
          <a:off x="6470715" y="1765911"/>
          <a:ext cx="40106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DA94DE-1556-4F0F-8078-88E48D42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85266"/>
              </p:ext>
            </p:extLst>
          </p:nvPr>
        </p:nvGraphicFramePr>
        <p:xfrm>
          <a:off x="6470715" y="2729218"/>
          <a:ext cx="40106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D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0FA1C50-15F4-4A6F-89EE-965DAB5A9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92619"/>
              </p:ext>
            </p:extLst>
          </p:nvPr>
        </p:nvGraphicFramePr>
        <p:xfrm>
          <a:off x="6470715" y="3612448"/>
          <a:ext cx="13368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344931518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358885440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53790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C42E24C-7392-46F8-B64A-3F1DCD6C7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65941"/>
              </p:ext>
            </p:extLst>
          </p:nvPr>
        </p:nvGraphicFramePr>
        <p:xfrm>
          <a:off x="8476041" y="3612448"/>
          <a:ext cx="13368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401308364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305041858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926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DDDCE0-D808-437E-9F28-36E70C87E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45588"/>
              </p:ext>
            </p:extLst>
          </p:nvPr>
        </p:nvGraphicFramePr>
        <p:xfrm>
          <a:off x="6470715" y="4473247"/>
          <a:ext cx="13368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8467617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69839516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701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C6E152-9125-459E-894F-6C48668D3267}"/>
              </a:ext>
            </a:extLst>
          </p:cNvPr>
          <p:cNvCxnSpPr>
            <a:cxnSpLocks/>
          </p:cNvCxnSpPr>
          <p:nvPr/>
        </p:nvCxnSpPr>
        <p:spPr>
          <a:xfrm>
            <a:off x="6739847" y="4130608"/>
            <a:ext cx="174660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85D7AC-46FE-42FE-AD5A-A4C009177F4E}"/>
              </a:ext>
            </a:extLst>
          </p:cNvPr>
          <p:cNvCxnSpPr>
            <a:cxnSpLocks/>
          </p:cNvCxnSpPr>
          <p:nvPr/>
        </p:nvCxnSpPr>
        <p:spPr>
          <a:xfrm flipH="1">
            <a:off x="7422571" y="4131550"/>
            <a:ext cx="181802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9B3EED0-0F8A-49AB-8543-A5DC14784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77064"/>
              </p:ext>
            </p:extLst>
          </p:nvPr>
        </p:nvGraphicFramePr>
        <p:xfrm>
          <a:off x="8463902" y="4473247"/>
          <a:ext cx="133688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846761705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69839516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7015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885CF38-437C-4868-909B-98B132D24FDE}"/>
              </a:ext>
            </a:extLst>
          </p:cNvPr>
          <p:cNvCxnSpPr>
            <a:cxnSpLocks/>
          </p:cNvCxnSpPr>
          <p:nvPr/>
        </p:nvCxnSpPr>
        <p:spPr>
          <a:xfrm>
            <a:off x="8733034" y="4130608"/>
            <a:ext cx="174660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62DBD7-1B81-48CC-B55E-BE47977B8775}"/>
              </a:ext>
            </a:extLst>
          </p:cNvPr>
          <p:cNvCxnSpPr>
            <a:cxnSpLocks/>
          </p:cNvCxnSpPr>
          <p:nvPr/>
        </p:nvCxnSpPr>
        <p:spPr>
          <a:xfrm flipH="1">
            <a:off x="9415758" y="4131550"/>
            <a:ext cx="181802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C9F9378-2EEA-495F-AF4F-04C7F46E1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88275"/>
              </p:ext>
            </p:extLst>
          </p:nvPr>
        </p:nvGraphicFramePr>
        <p:xfrm>
          <a:off x="6470714" y="5334046"/>
          <a:ext cx="190272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241">
                  <a:extLst>
                    <a:ext uri="{9D8B030D-6E8A-4147-A177-3AD203B41FA5}">
                      <a16:colId xmlns:a16="http://schemas.microsoft.com/office/drawing/2014/main" val="846761705"/>
                    </a:ext>
                  </a:extLst>
                </a:gridCol>
                <a:gridCol w="634241">
                  <a:extLst>
                    <a:ext uri="{9D8B030D-6E8A-4147-A177-3AD203B41FA5}">
                      <a16:colId xmlns:a16="http://schemas.microsoft.com/office/drawing/2014/main" val="698395169"/>
                    </a:ext>
                  </a:extLst>
                </a:gridCol>
                <a:gridCol w="634241">
                  <a:extLst>
                    <a:ext uri="{9D8B030D-6E8A-4147-A177-3AD203B41FA5}">
                      <a16:colId xmlns:a16="http://schemas.microsoft.com/office/drawing/2014/main" val="398189887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48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7015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B149FB5-B169-49CF-B48A-DE9E6A69FE11}"/>
              </a:ext>
            </a:extLst>
          </p:cNvPr>
          <p:cNvCxnSpPr>
            <a:cxnSpLocks/>
          </p:cNvCxnSpPr>
          <p:nvPr/>
        </p:nvCxnSpPr>
        <p:spPr>
          <a:xfrm>
            <a:off x="6739847" y="4991407"/>
            <a:ext cx="174660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098567-0DD4-47A8-A51A-772D913DF346}"/>
              </a:ext>
            </a:extLst>
          </p:cNvPr>
          <p:cNvCxnSpPr>
            <a:cxnSpLocks/>
          </p:cNvCxnSpPr>
          <p:nvPr/>
        </p:nvCxnSpPr>
        <p:spPr>
          <a:xfrm flipH="1">
            <a:off x="8043168" y="3296349"/>
            <a:ext cx="120077" cy="193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2AF5D9C-13BD-4E64-B42D-68FC0AE9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92235"/>
              </p:ext>
            </p:extLst>
          </p:nvPr>
        </p:nvGraphicFramePr>
        <p:xfrm>
          <a:off x="8476041" y="5288021"/>
          <a:ext cx="190272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4241">
                  <a:extLst>
                    <a:ext uri="{9D8B030D-6E8A-4147-A177-3AD203B41FA5}">
                      <a16:colId xmlns:a16="http://schemas.microsoft.com/office/drawing/2014/main" val="846761705"/>
                    </a:ext>
                  </a:extLst>
                </a:gridCol>
                <a:gridCol w="634241">
                  <a:extLst>
                    <a:ext uri="{9D8B030D-6E8A-4147-A177-3AD203B41FA5}">
                      <a16:colId xmlns:a16="http://schemas.microsoft.com/office/drawing/2014/main" val="698395169"/>
                    </a:ext>
                  </a:extLst>
                </a:gridCol>
                <a:gridCol w="634241">
                  <a:extLst>
                    <a:ext uri="{9D8B030D-6E8A-4147-A177-3AD203B41FA5}">
                      <a16:colId xmlns:a16="http://schemas.microsoft.com/office/drawing/2014/main" val="398189887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867015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EC8E979-AF45-474D-BE87-6A9AC38AACC5}"/>
              </a:ext>
            </a:extLst>
          </p:cNvPr>
          <p:cNvCxnSpPr>
            <a:cxnSpLocks/>
          </p:cNvCxnSpPr>
          <p:nvPr/>
        </p:nvCxnSpPr>
        <p:spPr>
          <a:xfrm>
            <a:off x="8745174" y="4945382"/>
            <a:ext cx="174660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DB1E30E-BACB-4538-A098-EF84BFD7578B}"/>
              </a:ext>
            </a:extLst>
          </p:cNvPr>
          <p:cNvCxnSpPr>
            <a:cxnSpLocks/>
          </p:cNvCxnSpPr>
          <p:nvPr/>
        </p:nvCxnSpPr>
        <p:spPr>
          <a:xfrm flipH="1">
            <a:off x="10048495" y="3250324"/>
            <a:ext cx="120077" cy="193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EC9083A3-93A3-4FC3-A5F3-D63374581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2850"/>
              </p:ext>
            </p:extLst>
          </p:nvPr>
        </p:nvGraphicFramePr>
        <p:xfrm>
          <a:off x="6470715" y="6127429"/>
          <a:ext cx="401065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84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4569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13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27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48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+mn-lt"/>
                          <a:ea typeface="+mj-ea"/>
                        </a:rPr>
                        <a:t>55</a:t>
                      </a:r>
                      <a:endParaRPr lang="zh-CN" altLang="en-US" sz="2800" dirty="0"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76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97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B6C660-E4EB-42F3-9909-8FF45018BD90}"/>
              </a:ext>
            </a:extLst>
          </p:cNvPr>
          <p:cNvCxnSpPr>
            <a:cxnSpLocks/>
          </p:cNvCxnSpPr>
          <p:nvPr/>
        </p:nvCxnSpPr>
        <p:spPr>
          <a:xfrm>
            <a:off x="7989401" y="5874699"/>
            <a:ext cx="174660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AB13598-E367-422C-BCC6-6CA994DBE00D}"/>
              </a:ext>
            </a:extLst>
          </p:cNvPr>
          <p:cNvCxnSpPr>
            <a:cxnSpLocks/>
          </p:cNvCxnSpPr>
          <p:nvPr/>
        </p:nvCxnSpPr>
        <p:spPr>
          <a:xfrm flipH="1">
            <a:off x="8672125" y="5875641"/>
            <a:ext cx="181802" cy="244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208AE3-B9A5-4F77-81D2-D2A098915B87}"/>
              </a:ext>
            </a:extLst>
          </p:cNvPr>
          <p:cNvCxnSpPr>
            <a:cxnSpLocks/>
          </p:cNvCxnSpPr>
          <p:nvPr/>
        </p:nvCxnSpPr>
        <p:spPr>
          <a:xfrm flipH="1">
            <a:off x="7807599" y="1365095"/>
            <a:ext cx="314549" cy="25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6A3465-A537-4B41-99B2-88D696F695DA}"/>
              </a:ext>
            </a:extLst>
          </p:cNvPr>
          <p:cNvCxnSpPr>
            <a:cxnSpLocks/>
          </p:cNvCxnSpPr>
          <p:nvPr/>
        </p:nvCxnSpPr>
        <p:spPr>
          <a:xfrm>
            <a:off x="8986674" y="1366037"/>
            <a:ext cx="331987" cy="243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5A6CDD0-BD29-4378-A385-AFABCC882290}"/>
              </a:ext>
            </a:extLst>
          </p:cNvPr>
          <p:cNvCxnSpPr>
            <a:cxnSpLocks/>
          </p:cNvCxnSpPr>
          <p:nvPr/>
        </p:nvCxnSpPr>
        <p:spPr>
          <a:xfrm flipH="1">
            <a:off x="6614046" y="2311150"/>
            <a:ext cx="314549" cy="25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A3EBEE9-9A55-4EDA-BDBE-E3329FB0B403}"/>
              </a:ext>
            </a:extLst>
          </p:cNvPr>
          <p:cNvCxnSpPr>
            <a:cxnSpLocks/>
          </p:cNvCxnSpPr>
          <p:nvPr/>
        </p:nvCxnSpPr>
        <p:spPr>
          <a:xfrm>
            <a:off x="7793121" y="2312092"/>
            <a:ext cx="329027" cy="27635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F56BD8C-73AE-423F-8D95-24D76B888C7D}"/>
              </a:ext>
            </a:extLst>
          </p:cNvPr>
          <p:cNvCxnSpPr>
            <a:cxnSpLocks/>
          </p:cNvCxnSpPr>
          <p:nvPr/>
        </p:nvCxnSpPr>
        <p:spPr>
          <a:xfrm flipH="1">
            <a:off x="8761012" y="2315915"/>
            <a:ext cx="314549" cy="25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967D923-4F0B-425A-9F96-68E924570A47}"/>
              </a:ext>
            </a:extLst>
          </p:cNvPr>
          <p:cNvCxnSpPr>
            <a:cxnSpLocks/>
          </p:cNvCxnSpPr>
          <p:nvPr/>
        </p:nvCxnSpPr>
        <p:spPr>
          <a:xfrm>
            <a:off x="9940087" y="2316857"/>
            <a:ext cx="329027" cy="27635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D4376F8-94B6-4BF8-A0D2-AD635A66D4B5}"/>
              </a:ext>
            </a:extLst>
          </p:cNvPr>
          <p:cNvCxnSpPr>
            <a:cxnSpLocks/>
          </p:cNvCxnSpPr>
          <p:nvPr/>
        </p:nvCxnSpPr>
        <p:spPr>
          <a:xfrm flipH="1">
            <a:off x="6633380" y="3279706"/>
            <a:ext cx="314549" cy="25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7B41AE-341D-43CB-BAFD-62ADAC607AB4}"/>
              </a:ext>
            </a:extLst>
          </p:cNvPr>
          <p:cNvCxnSpPr>
            <a:cxnSpLocks/>
          </p:cNvCxnSpPr>
          <p:nvPr/>
        </p:nvCxnSpPr>
        <p:spPr>
          <a:xfrm>
            <a:off x="7296725" y="3290822"/>
            <a:ext cx="265799" cy="2246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D93297-A31B-4274-B475-89A359805DE2}"/>
              </a:ext>
            </a:extLst>
          </p:cNvPr>
          <p:cNvCxnSpPr>
            <a:cxnSpLocks/>
          </p:cNvCxnSpPr>
          <p:nvPr/>
        </p:nvCxnSpPr>
        <p:spPr>
          <a:xfrm flipH="1">
            <a:off x="8643889" y="3298163"/>
            <a:ext cx="314549" cy="2539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B0F275A-A89E-411F-B3D9-8C9E2813EF42}"/>
              </a:ext>
            </a:extLst>
          </p:cNvPr>
          <p:cNvCxnSpPr>
            <a:cxnSpLocks/>
          </p:cNvCxnSpPr>
          <p:nvPr/>
        </p:nvCxnSpPr>
        <p:spPr>
          <a:xfrm>
            <a:off x="9244859" y="3309564"/>
            <a:ext cx="352701" cy="2590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r>
              <a:rPr lang="en-US" altLang="zh-CN" dirty="0"/>
              <a:t>——</a:t>
            </a:r>
            <a:r>
              <a:rPr lang="zh-CN" altLang="en-US" dirty="0"/>
              <a:t>归并过程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9C76A92-7E51-4A37-9E3F-F2887F1C5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15" y="1509602"/>
            <a:ext cx="11640620" cy="49833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void Merge (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SR[], 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TR[], int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int m, int n)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 // </a:t>
            </a:r>
            <a:r>
              <a:rPr lang="zh-CN" altLang="en-US" dirty="0">
                <a:solidFill>
                  <a:schemeClr val="tx1"/>
                </a:solidFill>
              </a:rPr>
              <a:t>将有序的</a:t>
            </a:r>
            <a:r>
              <a:rPr lang="en-US" altLang="zh-CN" dirty="0">
                <a:solidFill>
                  <a:schemeClr val="tx1"/>
                </a:solidFill>
              </a:rPr>
              <a:t>SR[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..m ]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SR[ m+1..n ]</a:t>
            </a:r>
            <a:r>
              <a:rPr lang="zh-CN" altLang="en-US" dirty="0">
                <a:solidFill>
                  <a:schemeClr val="tx1"/>
                </a:solidFill>
              </a:rPr>
              <a:t>归并为有序的</a:t>
            </a:r>
            <a:r>
              <a:rPr lang="en-US" altLang="zh-CN" dirty="0">
                <a:solidFill>
                  <a:schemeClr val="tx1"/>
                </a:solidFill>
              </a:rPr>
              <a:t>TR[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..n 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for (j=m+1, k=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&lt;=m &amp;&amp; j&lt;=n; ++k)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{ // 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SR</a:t>
            </a:r>
            <a:r>
              <a:rPr lang="zh-CN" altLang="en-US" dirty="0">
                <a:solidFill>
                  <a:schemeClr val="tx1"/>
                </a:solidFill>
              </a:rPr>
              <a:t>中记录按关键字从小到大地复制到</a:t>
            </a:r>
            <a:r>
              <a:rPr lang="en-US" altLang="zh-CN" dirty="0">
                <a:solidFill>
                  <a:schemeClr val="tx1"/>
                </a:solidFill>
              </a:rPr>
              <a:t>TR</a:t>
            </a:r>
            <a:r>
              <a:rPr lang="zh-CN" altLang="en-US" dirty="0">
                <a:solidFill>
                  <a:schemeClr val="tx1"/>
                </a:solidFill>
              </a:rPr>
              <a:t>中，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指向新表</a:t>
            </a:r>
            <a:r>
              <a:rPr lang="en-US" altLang="zh-CN" dirty="0">
                <a:solidFill>
                  <a:schemeClr val="tx1"/>
                </a:solidFill>
              </a:rPr>
              <a:t>TR</a:t>
            </a:r>
            <a:r>
              <a:rPr lang="zh-CN" altLang="en-US" dirty="0">
                <a:solidFill>
                  <a:schemeClr val="tx1"/>
                </a:solidFill>
              </a:rPr>
              <a:t>的当前元素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if (SR[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].key&lt;=SR[j].key) TR[k] = SR[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++];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else TR[k] = SR[</a:t>
            </a:r>
            <a:r>
              <a:rPr lang="en-US" altLang="zh-CN" dirty="0" err="1">
                <a:solidFill>
                  <a:schemeClr val="tx1"/>
                </a:solidFill>
              </a:rPr>
              <a:t>j++</a:t>
            </a:r>
            <a:r>
              <a:rPr lang="en-US" altLang="zh-CN" dirty="0">
                <a:solidFill>
                  <a:schemeClr val="tx1"/>
                </a:solidFill>
              </a:rPr>
              <a:t>];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while 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&lt;=m) TR[k++] = SR[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++]; // </a:t>
            </a:r>
            <a:r>
              <a:rPr lang="zh-CN" altLang="en-US" dirty="0">
                <a:solidFill>
                  <a:schemeClr val="tx1"/>
                </a:solidFill>
              </a:rPr>
              <a:t>将剩余的 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..m] </a:t>
            </a:r>
            <a:r>
              <a:rPr lang="zh-CN" altLang="en-US" dirty="0">
                <a:solidFill>
                  <a:schemeClr val="tx1"/>
                </a:solidFill>
              </a:rPr>
              <a:t>复制到</a:t>
            </a:r>
            <a:r>
              <a:rPr lang="en-US" altLang="zh-CN" dirty="0">
                <a:solidFill>
                  <a:schemeClr val="tx1"/>
                </a:solidFill>
              </a:rPr>
              <a:t>TR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while (j&lt;=n) TR[k++] = SR[</a:t>
            </a:r>
            <a:r>
              <a:rPr lang="en-US" altLang="zh-CN" dirty="0" err="1">
                <a:solidFill>
                  <a:schemeClr val="tx1"/>
                </a:solidFill>
              </a:rPr>
              <a:t>j++</a:t>
            </a:r>
            <a:r>
              <a:rPr lang="en-US" altLang="zh-CN" dirty="0">
                <a:solidFill>
                  <a:schemeClr val="tx1"/>
                </a:solidFill>
              </a:rPr>
              <a:t>]; // </a:t>
            </a:r>
            <a:r>
              <a:rPr lang="zh-CN" altLang="en-US" dirty="0">
                <a:solidFill>
                  <a:schemeClr val="tx1"/>
                </a:solidFill>
              </a:rPr>
              <a:t>将剩余的 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j..n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复制到</a:t>
            </a:r>
            <a:r>
              <a:rPr lang="en-US" altLang="zh-CN" dirty="0">
                <a:solidFill>
                  <a:schemeClr val="tx1"/>
                </a:solidFill>
              </a:rPr>
              <a:t>TR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Merge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7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46898"/>
            <a:ext cx="10972800" cy="685805"/>
          </a:xfrm>
        </p:spPr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9A068D0-3DE8-4A56-8CAD-D76F9AE7A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72" y="1232703"/>
            <a:ext cx="9667018" cy="4927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Msort</a:t>
            </a:r>
            <a:r>
              <a:rPr lang="en-US" altLang="zh-CN" dirty="0">
                <a:solidFill>
                  <a:schemeClr val="tx1"/>
                </a:solidFill>
              </a:rPr>
              <a:t> ( 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SR[], </a:t>
            </a:r>
            <a:r>
              <a:rPr lang="en-US" altLang="zh-CN" dirty="0" err="1">
                <a:solidFill>
                  <a:schemeClr val="tx1"/>
                </a:solidFill>
              </a:rPr>
              <a:t>RcdType</a:t>
            </a:r>
            <a:r>
              <a:rPr lang="en-US" altLang="zh-CN" dirty="0">
                <a:solidFill>
                  <a:schemeClr val="tx1"/>
                </a:solidFill>
              </a:rPr>
              <a:t> TR1[], int s, int t )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 // 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s..t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进行归并排序，排序后的记录存入</a:t>
            </a:r>
            <a:r>
              <a:rPr lang="en-US" altLang="zh-CN" dirty="0">
                <a:solidFill>
                  <a:schemeClr val="tx1"/>
                </a:solidFill>
              </a:rPr>
              <a:t>TR1[</a:t>
            </a:r>
            <a:r>
              <a:rPr lang="en-US" altLang="zh-CN" dirty="0" err="1">
                <a:solidFill>
                  <a:schemeClr val="tx1"/>
                </a:solidFill>
              </a:rPr>
              <a:t>s..t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if (s==t) TR1[s] = SR[s];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else {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m = (</a:t>
            </a:r>
            <a:r>
              <a:rPr lang="en-US" altLang="zh-CN" dirty="0" err="1">
                <a:solidFill>
                  <a:schemeClr val="tx1"/>
                </a:solidFill>
              </a:rPr>
              <a:t>s+t</a:t>
            </a:r>
            <a:r>
              <a:rPr lang="en-US" altLang="zh-CN" dirty="0">
                <a:solidFill>
                  <a:schemeClr val="tx1"/>
                </a:solidFill>
              </a:rPr>
              <a:t>)/2; // </a:t>
            </a:r>
            <a:r>
              <a:rPr lang="zh-CN" altLang="en-US" dirty="0">
                <a:solidFill>
                  <a:schemeClr val="tx1"/>
                </a:solidFill>
              </a:rPr>
              <a:t>将 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s..t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平分为 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s..m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SR[m+1..t]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 err="1">
                <a:solidFill>
                  <a:schemeClr val="tx1"/>
                </a:solidFill>
              </a:rPr>
              <a:t>Msort</a:t>
            </a:r>
            <a:r>
              <a:rPr lang="en-US" altLang="zh-CN" dirty="0">
                <a:solidFill>
                  <a:schemeClr val="tx1"/>
                </a:solidFill>
              </a:rPr>
              <a:t> (SR,TR2,s,m);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// </a:t>
            </a:r>
            <a:r>
              <a:rPr lang="zh-CN" altLang="en-US" dirty="0">
                <a:solidFill>
                  <a:schemeClr val="tx1"/>
                </a:solidFill>
              </a:rPr>
              <a:t>将 </a:t>
            </a:r>
            <a:r>
              <a:rPr lang="en-US" altLang="zh-CN" dirty="0">
                <a:solidFill>
                  <a:schemeClr val="tx1"/>
                </a:solidFill>
              </a:rPr>
              <a:t>SR[</a:t>
            </a:r>
            <a:r>
              <a:rPr lang="en-US" altLang="zh-CN" dirty="0" err="1">
                <a:solidFill>
                  <a:schemeClr val="tx1"/>
                </a:solidFill>
              </a:rPr>
              <a:t>s..m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归并为有序的 </a:t>
            </a:r>
            <a:r>
              <a:rPr lang="en-US" altLang="zh-CN" dirty="0">
                <a:solidFill>
                  <a:schemeClr val="tx1"/>
                </a:solidFill>
              </a:rPr>
              <a:t>TR2[</a:t>
            </a:r>
            <a:r>
              <a:rPr lang="en-US" altLang="zh-CN" dirty="0" err="1">
                <a:solidFill>
                  <a:schemeClr val="tx1"/>
                </a:solidFill>
              </a:rPr>
              <a:t>s..m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 err="1">
                <a:solidFill>
                  <a:schemeClr val="tx1"/>
                </a:solidFill>
              </a:rPr>
              <a:t>Msort</a:t>
            </a:r>
            <a:r>
              <a:rPr lang="en-US" altLang="zh-CN" dirty="0">
                <a:solidFill>
                  <a:schemeClr val="tx1"/>
                </a:solidFill>
              </a:rPr>
              <a:t> (SR,TR2,m+1, t); // 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SR[m+1..t]</a:t>
            </a:r>
            <a:r>
              <a:rPr lang="zh-CN" altLang="en-US" dirty="0">
                <a:solidFill>
                  <a:schemeClr val="tx1"/>
                </a:solidFill>
              </a:rPr>
              <a:t>归并为有序的</a:t>
            </a:r>
            <a:r>
              <a:rPr lang="en-US" altLang="zh-CN" dirty="0">
                <a:solidFill>
                  <a:schemeClr val="tx1"/>
                </a:solidFill>
              </a:rPr>
              <a:t>TR2[m+1..t]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　</a:t>
            </a:r>
            <a:r>
              <a:rPr lang="en-US" altLang="zh-CN" dirty="0">
                <a:solidFill>
                  <a:schemeClr val="tx1"/>
                </a:solidFill>
              </a:rPr>
              <a:t>Merge (TR2,TR1,s,m,t); // </a:t>
            </a:r>
            <a:r>
              <a:rPr lang="zh-CN" altLang="en-US" dirty="0">
                <a:solidFill>
                  <a:schemeClr val="tx1"/>
                </a:solidFill>
              </a:rPr>
              <a:t>将</a:t>
            </a:r>
            <a:r>
              <a:rPr lang="en-US" altLang="zh-CN" dirty="0">
                <a:solidFill>
                  <a:schemeClr val="tx1"/>
                </a:solidFill>
              </a:rPr>
              <a:t>TR2[</a:t>
            </a:r>
            <a:r>
              <a:rPr lang="en-US" altLang="zh-CN" dirty="0" err="1">
                <a:solidFill>
                  <a:schemeClr val="tx1"/>
                </a:solidFill>
              </a:rPr>
              <a:t>s..m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TR2[m+1..t] </a:t>
            </a:r>
            <a:r>
              <a:rPr lang="zh-CN" altLang="en-US" dirty="0">
                <a:solidFill>
                  <a:schemeClr val="tx1"/>
                </a:solidFill>
              </a:rPr>
              <a:t>归并到 </a:t>
            </a:r>
            <a:r>
              <a:rPr lang="en-US" altLang="zh-CN" dirty="0">
                <a:solidFill>
                  <a:schemeClr val="tx1"/>
                </a:solidFill>
              </a:rPr>
              <a:t>TR1[</a:t>
            </a:r>
            <a:r>
              <a:rPr lang="en-US" altLang="zh-CN" dirty="0" err="1">
                <a:solidFill>
                  <a:schemeClr val="tx1"/>
                </a:solidFill>
              </a:rPr>
              <a:t>s..t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>
                <a:solidFill>
                  <a:schemeClr val="tx1"/>
                </a:solidFill>
              </a:rPr>
              <a:t>} // else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Msort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A0496EB-8C06-4CB3-B94B-5071C9A1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641" y="4961305"/>
            <a:ext cx="4477098" cy="1812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91440" bIns="45720" rtlCol="0" anchor="t" anchorCtr="0">
            <a:noAutofit/>
          </a:bodyPr>
          <a:lstStyle>
            <a:defPPr>
              <a:defRPr lang="zh-CN"/>
            </a:defPPr>
            <a:lvl1pPr>
              <a:lnSpc>
                <a:spcPct val="120000"/>
              </a:lnSpc>
              <a:buFont typeface="Times New Roman" panose="02020603050405020304" pitchFamily="18" charset="0"/>
              <a:buNone/>
              <a:defRPr kumimoji="1" sz="2400">
                <a:ea typeface="+mj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void </a:t>
            </a:r>
            <a:r>
              <a:rPr lang="en-US" altLang="zh-CN" dirty="0" err="1">
                <a:solidFill>
                  <a:schemeClr val="tx1"/>
                </a:solidFill>
              </a:rPr>
              <a:t>MergeSort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err="1">
                <a:solidFill>
                  <a:schemeClr val="tx1"/>
                </a:solidFill>
              </a:rPr>
              <a:t>SqList</a:t>
            </a:r>
            <a:r>
              <a:rPr lang="en-US" altLang="zh-CN" dirty="0">
                <a:solidFill>
                  <a:schemeClr val="tx1"/>
                </a:solidFill>
              </a:rPr>
              <a:t> &amp;L)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{// </a:t>
            </a:r>
            <a:r>
              <a:rPr lang="zh-CN" altLang="en-US" dirty="0">
                <a:solidFill>
                  <a:schemeClr val="tx1"/>
                </a:solidFill>
              </a:rPr>
              <a:t>对顺序表</a:t>
            </a:r>
            <a:r>
              <a:rPr lang="en-US" altLang="zh-CN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作</a:t>
            </a:r>
            <a:r>
              <a:rPr lang="en-US" altLang="zh-CN" dirty="0">
                <a:solidFill>
                  <a:schemeClr val="tx1"/>
                </a:solidFill>
              </a:rPr>
              <a:t>2-</a:t>
            </a:r>
            <a:r>
              <a:rPr lang="zh-CN" altLang="en-US" dirty="0">
                <a:solidFill>
                  <a:schemeClr val="tx1"/>
                </a:solidFill>
              </a:rPr>
              <a:t>路归并排序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　</a:t>
            </a:r>
            <a:r>
              <a:rPr lang="en-US" altLang="zh-CN" dirty="0" err="1">
                <a:solidFill>
                  <a:schemeClr val="tx1"/>
                </a:solidFill>
              </a:rPr>
              <a:t>MSort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L.r</a:t>
            </a:r>
            <a:r>
              <a:rPr lang="en-US" altLang="zh-CN" dirty="0">
                <a:solidFill>
                  <a:schemeClr val="tx1"/>
                </a:solidFill>
              </a:rPr>
              <a:t>, 1, </a:t>
            </a:r>
            <a:r>
              <a:rPr lang="en-US" altLang="zh-CN" dirty="0" err="1">
                <a:solidFill>
                  <a:schemeClr val="tx1"/>
                </a:solidFill>
              </a:rPr>
              <a:t>L.length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en-US" altLang="zh-CN" dirty="0">
                <a:solidFill>
                  <a:schemeClr val="tx1"/>
                </a:solidFill>
              </a:rPr>
              <a:t>} // </a:t>
            </a:r>
            <a:r>
              <a:rPr lang="en-US" altLang="zh-CN" dirty="0" err="1">
                <a:solidFill>
                  <a:schemeClr val="tx1"/>
                </a:solidFill>
              </a:rPr>
              <a:t>MergeSort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4"/>
          </a:xfrm>
        </p:spPr>
        <p:txBody>
          <a:bodyPr numCol="2" spcCol="360000">
            <a:normAutofit/>
          </a:bodyPr>
          <a:lstStyle/>
          <a:p>
            <a:r>
              <a:rPr lang="zh-CN" altLang="en-US" sz="3600" dirty="0"/>
              <a:t>按排序依据原则</a:t>
            </a:r>
          </a:p>
          <a:p>
            <a:pPr lvl="1"/>
            <a:r>
              <a:rPr lang="zh-CN" altLang="en-US" sz="3200" dirty="0"/>
              <a:t>插入排序</a:t>
            </a:r>
            <a:endParaRPr lang="en-US" altLang="zh-CN" sz="3200" dirty="0"/>
          </a:p>
          <a:p>
            <a:pPr lvl="2"/>
            <a:r>
              <a:rPr lang="zh-CN" altLang="en-US" sz="2800" dirty="0"/>
              <a:t>直接插入排序</a:t>
            </a:r>
            <a:endParaRPr lang="en-US" altLang="zh-CN" sz="2800" dirty="0"/>
          </a:p>
          <a:p>
            <a:pPr lvl="2"/>
            <a:r>
              <a:rPr lang="zh-CN" altLang="en-US" sz="2800" dirty="0"/>
              <a:t>折半插入排序</a:t>
            </a:r>
            <a:endParaRPr lang="en-US" altLang="zh-CN" sz="2800" dirty="0"/>
          </a:p>
          <a:p>
            <a:pPr lvl="2"/>
            <a:r>
              <a:rPr lang="zh-CN" altLang="en-US" sz="2800" dirty="0"/>
              <a:t>希尔排序</a:t>
            </a:r>
          </a:p>
          <a:p>
            <a:pPr lvl="1"/>
            <a:r>
              <a:rPr lang="zh-CN" altLang="en-US" sz="3200" dirty="0"/>
              <a:t>交换排序</a:t>
            </a:r>
            <a:endParaRPr lang="en-US" altLang="zh-CN" sz="3200" dirty="0"/>
          </a:p>
          <a:p>
            <a:pPr lvl="2"/>
            <a:r>
              <a:rPr lang="zh-CN" altLang="en-US" sz="2800" dirty="0"/>
              <a:t>冒泡排序</a:t>
            </a:r>
            <a:endParaRPr lang="en-US" altLang="zh-CN" sz="2800" dirty="0"/>
          </a:p>
          <a:p>
            <a:pPr lvl="2"/>
            <a:r>
              <a:rPr lang="zh-CN" altLang="en-US" sz="2800" dirty="0"/>
              <a:t>快速排序</a:t>
            </a:r>
          </a:p>
          <a:p>
            <a:pPr lvl="1"/>
            <a:endParaRPr lang="en-US" altLang="zh-CN" sz="3200" dirty="0"/>
          </a:p>
          <a:p>
            <a:pPr lvl="1"/>
            <a:r>
              <a:rPr lang="zh-CN" altLang="en-US" sz="3200" dirty="0"/>
              <a:t>选择排序</a:t>
            </a:r>
            <a:endParaRPr lang="en-US" altLang="zh-CN" sz="3200" dirty="0"/>
          </a:p>
          <a:p>
            <a:pPr lvl="2"/>
            <a:r>
              <a:rPr lang="zh-CN" altLang="en-US" sz="2800" dirty="0"/>
              <a:t>简单选择排序</a:t>
            </a:r>
            <a:endParaRPr lang="en-US" altLang="zh-CN" sz="2800" dirty="0"/>
          </a:p>
          <a:p>
            <a:pPr lvl="2"/>
            <a:r>
              <a:rPr lang="zh-CN" altLang="en-US" sz="2800" dirty="0"/>
              <a:t>堆排序</a:t>
            </a:r>
          </a:p>
          <a:p>
            <a:pPr lvl="1"/>
            <a:r>
              <a:rPr lang="zh-CN" altLang="en-US" sz="3200" dirty="0"/>
              <a:t>归并排序</a:t>
            </a:r>
            <a:endParaRPr lang="en-US" altLang="zh-CN" sz="3200" dirty="0"/>
          </a:p>
          <a:p>
            <a:pPr lvl="2"/>
            <a:r>
              <a:rPr lang="en-US" altLang="zh-CN" sz="2800" dirty="0"/>
              <a:t>2-</a:t>
            </a:r>
            <a:r>
              <a:rPr lang="zh-CN" altLang="en-US" sz="2800" dirty="0"/>
              <a:t>路归并排序</a:t>
            </a:r>
          </a:p>
          <a:p>
            <a:pPr lvl="1"/>
            <a:r>
              <a:rPr lang="zh-CN" altLang="en-US" sz="3200" dirty="0"/>
              <a:t>基数排序</a:t>
            </a:r>
          </a:p>
          <a:p>
            <a:pPr lvl="1"/>
            <a:endParaRPr lang="zh-CN" altLang="en-US" sz="32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</p:spTree>
    <p:extLst>
      <p:ext uri="{BB962C8B-B14F-4D97-AF65-F5344CB8AC3E}">
        <p14:creationId xmlns:p14="http://schemas.microsoft.com/office/powerpoint/2010/main" val="1207683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归并排序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1201400" cy="4903339"/>
          </a:xfrm>
        </p:spPr>
        <p:txBody>
          <a:bodyPr numCol="2" spcCol="144000">
            <a:normAutofit/>
          </a:bodyPr>
          <a:lstStyle/>
          <a:p>
            <a:r>
              <a:rPr lang="zh-CN" altLang="en-US" dirty="0">
                <a:latin typeface="+mn-lt"/>
              </a:rPr>
              <a:t>空间复杂度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需要额外空间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S(n)=O(n)</a:t>
            </a:r>
          </a:p>
          <a:p>
            <a:pPr lvl="1"/>
            <a:r>
              <a:rPr lang="zh-CN" altLang="en-US" dirty="0">
                <a:latin typeface="+mn-lt"/>
              </a:rPr>
              <a:t>不是原地排序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稳定性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是稳定排序算法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是否稳定关键取决于 </a:t>
            </a:r>
            <a:r>
              <a:rPr lang="en-US" altLang="zh-CN" dirty="0">
                <a:latin typeface="+mn-lt"/>
              </a:rPr>
              <a:t>merge() </a:t>
            </a:r>
            <a:r>
              <a:rPr lang="zh-CN" altLang="en-US" dirty="0">
                <a:latin typeface="+mn-lt"/>
              </a:rPr>
              <a:t>函数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若先将前面子序列的元素放入临时数组，则可以保持稳定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时间复杂度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与序列是否有序无关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/>
              <a:t>最好情况、最坏情况，平均情况均有：</a:t>
            </a:r>
            <a:r>
              <a:rPr lang="en-US" altLang="zh-CN" dirty="0">
                <a:latin typeface="+mn-lt"/>
              </a:rPr>
              <a:t>T(n)=O(</a:t>
            </a:r>
            <a:r>
              <a:rPr lang="en-US" altLang="zh-CN" dirty="0" err="1">
                <a:latin typeface="+mn-lt"/>
              </a:rPr>
              <a:t>nlogn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>
              <a:latin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10.5 </a:t>
            </a:r>
            <a:r>
              <a:rPr lang="zh-CN" altLang="en-US" dirty="0"/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4195426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基数排序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22700" y="4132765"/>
            <a:ext cx="4546600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(Radix Sort)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10.6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336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6023" y="1530346"/>
            <a:ext cx="7128385" cy="489100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不需进行关键字之间的比较</a:t>
            </a:r>
            <a:endParaRPr kumimoji="1" lang="en-US" altLang="zh-CN" dirty="0"/>
          </a:p>
          <a:p>
            <a:r>
              <a:rPr kumimoji="1" lang="zh-CN" altLang="en-US" dirty="0"/>
              <a:t>一种借助多关键字排序的思想对单逻辑关键字进行排序的方法</a:t>
            </a:r>
            <a:endParaRPr kumimoji="1" lang="en-US" altLang="zh-CN" dirty="0"/>
          </a:p>
          <a:p>
            <a:r>
              <a:rPr lang="zh-CN" altLang="en-US" dirty="0"/>
              <a:t>多关键字排序</a:t>
            </a:r>
            <a:endParaRPr lang="en-US" altLang="zh-CN" dirty="0"/>
          </a:p>
          <a:p>
            <a:pPr lvl="1"/>
            <a:r>
              <a:rPr lang="zh-CN" altLang="en-US" dirty="0"/>
              <a:t>例：扑克牌</a:t>
            </a:r>
            <a:endParaRPr lang="en-US" altLang="zh-CN" dirty="0"/>
          </a:p>
          <a:p>
            <a:pPr lvl="2"/>
            <a:r>
              <a:rPr kumimoji="1" lang="zh-CN" altLang="en-US" dirty="0">
                <a:latin typeface="+mj-ea"/>
                <a:sym typeface="Symbol" pitchFamily="18" charset="2"/>
              </a:rPr>
              <a:t>两个关键字</a:t>
            </a:r>
            <a:endParaRPr kumimoji="1" lang="en-US" altLang="zh-CN" dirty="0">
              <a:latin typeface="+mj-ea"/>
              <a:sym typeface="Symbol" pitchFamily="18" charset="2"/>
            </a:endParaRPr>
          </a:p>
          <a:p>
            <a:pPr lvl="3"/>
            <a:r>
              <a:rPr kumimoji="1" lang="zh-CN" altLang="en-US" sz="2400" dirty="0">
                <a:latin typeface="+mj-ea"/>
                <a:sym typeface="Symbol" pitchFamily="18" charset="2"/>
              </a:rPr>
              <a:t>花色</a:t>
            </a:r>
            <a:r>
              <a:rPr kumimoji="1" lang="zh-CN" altLang="en-US" sz="2400" b="1" dirty="0">
                <a:latin typeface="+mj-ea"/>
                <a:sym typeface="Symbol" pitchFamily="18" charset="2"/>
              </a:rPr>
              <a:t>（ </a:t>
            </a:r>
            <a:r>
              <a:rPr kumimoji="1" lang="en-US" altLang="zh-CN" sz="2400" b="1" dirty="0">
                <a:solidFill>
                  <a:srgbClr val="FF0000"/>
                </a:solidFill>
                <a:latin typeface="+mj-ea"/>
                <a:sym typeface="Symbol" pitchFamily="18" charset="2"/>
              </a:rPr>
              <a:t></a:t>
            </a:r>
            <a:r>
              <a:rPr kumimoji="1" lang="en-US" altLang="zh-CN" sz="2400" b="1" dirty="0">
                <a:latin typeface="+mj-ea"/>
                <a:sym typeface="Symbol" pitchFamily="18" charset="2"/>
              </a:rPr>
              <a:t>&lt;</a:t>
            </a:r>
            <a:r>
              <a:rPr kumimoji="1" lang="zh-CN" altLang="en-US" sz="2400" b="1" dirty="0">
                <a:latin typeface="+mj-ea"/>
                <a:sym typeface="Symbol" pitchFamily="18" charset="2"/>
              </a:rPr>
              <a:t></a:t>
            </a:r>
            <a:r>
              <a:rPr kumimoji="1" lang="en-US" altLang="zh-CN" sz="2400" b="1" dirty="0">
                <a:latin typeface="+mj-ea"/>
                <a:sym typeface="Symbol" pitchFamily="18" charset="2"/>
              </a:rPr>
              <a:t>&lt;</a:t>
            </a:r>
            <a:r>
              <a:rPr kumimoji="1" lang="en-US" altLang="zh-CN" sz="2400" b="1" dirty="0">
                <a:solidFill>
                  <a:srgbClr val="FF0000"/>
                </a:solidFill>
                <a:latin typeface="+mj-ea"/>
                <a:sym typeface="Symbol" pitchFamily="18" charset="2"/>
              </a:rPr>
              <a:t></a:t>
            </a:r>
            <a:r>
              <a:rPr kumimoji="1" lang="en-US" altLang="zh-CN" sz="2400" b="1" dirty="0">
                <a:latin typeface="+mj-ea"/>
                <a:sym typeface="Symbol" pitchFamily="18" charset="2"/>
              </a:rPr>
              <a:t>&lt; </a:t>
            </a:r>
            <a:r>
              <a:rPr kumimoji="1" lang="zh-CN" altLang="en-US" sz="2400" b="1" dirty="0">
                <a:latin typeface="+mj-ea"/>
                <a:sym typeface="Symbol" pitchFamily="18" charset="2"/>
              </a:rPr>
              <a:t>）</a:t>
            </a:r>
            <a:endParaRPr kumimoji="1" lang="en-US" altLang="zh-CN" sz="2400" b="1" dirty="0">
              <a:latin typeface="+mj-ea"/>
              <a:sym typeface="Symbol" pitchFamily="18" charset="2"/>
            </a:endParaRPr>
          </a:p>
          <a:p>
            <a:pPr lvl="3"/>
            <a:r>
              <a:rPr kumimoji="1" lang="zh-CN" altLang="en-US" sz="2400" dirty="0">
                <a:latin typeface="+mj-ea"/>
                <a:sym typeface="Symbol" pitchFamily="18" charset="2"/>
              </a:rPr>
              <a:t>面值</a:t>
            </a:r>
            <a:r>
              <a:rPr kumimoji="1" lang="zh-CN" altLang="en-US" sz="2400" b="1" dirty="0">
                <a:latin typeface="+mj-ea"/>
                <a:sym typeface="Symbol" pitchFamily="18" charset="2"/>
              </a:rPr>
              <a:t> </a:t>
            </a:r>
            <a:endParaRPr kumimoji="1" lang="en-US" altLang="zh-CN" sz="2400" b="1" dirty="0">
              <a:latin typeface="+mj-ea"/>
              <a:sym typeface="Symbol" pitchFamily="18" charset="2"/>
            </a:endParaRPr>
          </a:p>
          <a:p>
            <a:pPr lvl="2"/>
            <a:r>
              <a:rPr kumimoji="1" lang="zh-CN" altLang="en-US" dirty="0">
                <a:latin typeface="+mj-ea"/>
                <a:sym typeface="Symbol" pitchFamily="18" charset="2"/>
              </a:rPr>
              <a:t>“花色”地位高于“面值”</a:t>
            </a:r>
            <a:endParaRPr lang="zh-CN" altLang="en-US" dirty="0">
              <a:latin typeface="+mj-ea"/>
            </a:endParaRPr>
          </a:p>
          <a:p>
            <a:pPr lvl="2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B41605-3F47-4C28-A0F0-7CEB643E8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6" b="34097"/>
          <a:stretch/>
        </p:blipFill>
        <p:spPr>
          <a:xfrm>
            <a:off x="7944408" y="1074735"/>
            <a:ext cx="3431569" cy="47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多关键字排序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+mn-lt"/>
              </a:rPr>
              <a:t>假设有</a:t>
            </a:r>
            <a:r>
              <a:rPr lang="en-US" altLang="zh-CN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个记录的序列</a:t>
            </a:r>
            <a:r>
              <a:rPr lang="en-US" altLang="zh-CN" dirty="0">
                <a:latin typeface="+mn-lt"/>
              </a:rPr>
              <a:t>R={R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 , R</a:t>
            </a:r>
            <a:r>
              <a:rPr lang="en-US" altLang="zh-CN" baseline="-25000" dirty="0">
                <a:latin typeface="+mn-lt"/>
              </a:rPr>
              <a:t>2</a:t>
            </a:r>
            <a:r>
              <a:rPr lang="en-US" altLang="zh-CN" dirty="0">
                <a:latin typeface="+mn-lt"/>
              </a:rPr>
              <a:t> ,… , R</a:t>
            </a:r>
            <a:r>
              <a:rPr lang="en-US" altLang="zh-CN" baseline="-25000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}</a:t>
            </a:r>
            <a:r>
              <a:rPr lang="zh-CN" altLang="en-US" dirty="0">
                <a:latin typeface="+mn-lt"/>
              </a:rPr>
              <a:t>，每个记录</a:t>
            </a:r>
            <a:r>
              <a:rPr lang="en-US" altLang="zh-CN" dirty="0">
                <a:latin typeface="+mn-lt"/>
              </a:rPr>
              <a:t>R</a:t>
            </a:r>
            <a:r>
              <a:rPr lang="en-US" altLang="zh-CN" baseline="-25000" dirty="0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中含有</a:t>
            </a:r>
            <a:r>
              <a:rPr lang="en-US" altLang="zh-CN" dirty="0">
                <a:latin typeface="+mn-lt"/>
              </a:rPr>
              <a:t>d</a:t>
            </a:r>
            <a:r>
              <a:rPr lang="zh-CN" altLang="en-US" dirty="0">
                <a:latin typeface="+mn-lt"/>
              </a:rPr>
              <a:t>个关键字</a:t>
            </a:r>
            <a:r>
              <a:rPr lang="en-US" altLang="zh-CN" dirty="0">
                <a:latin typeface="+mn-lt"/>
              </a:rPr>
              <a:t>(K</a:t>
            </a:r>
            <a:r>
              <a:rPr lang="en-US" altLang="zh-CN" baseline="-25000" dirty="0">
                <a:latin typeface="+mn-lt"/>
              </a:rPr>
              <a:t>i0</a:t>
            </a:r>
            <a:r>
              <a:rPr lang="en-US" altLang="zh-CN" dirty="0">
                <a:latin typeface="+mn-lt"/>
              </a:rPr>
              <a:t> ,K</a:t>
            </a:r>
            <a:r>
              <a:rPr lang="en-US" altLang="zh-CN" baseline="-25000" dirty="0">
                <a:latin typeface="+mn-lt"/>
              </a:rPr>
              <a:t>i1</a:t>
            </a:r>
            <a:r>
              <a:rPr lang="en-US" altLang="zh-CN" dirty="0">
                <a:latin typeface="+mn-lt"/>
              </a:rPr>
              <a:t>,… ,K</a:t>
            </a:r>
            <a:r>
              <a:rPr lang="en-US" altLang="zh-CN" baseline="-25000" dirty="0">
                <a:latin typeface="+mn-lt"/>
              </a:rPr>
              <a:t>id-1</a:t>
            </a:r>
            <a:r>
              <a:rPr lang="en-US" altLang="zh-CN" dirty="0">
                <a:latin typeface="+mn-lt"/>
              </a:rPr>
              <a:t> 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+mn-lt"/>
              </a:rPr>
              <a:t>序列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>
                <a:latin typeface="+mn-lt"/>
              </a:rPr>
              <a:t>对关键字</a:t>
            </a:r>
            <a:r>
              <a:rPr lang="en-US" altLang="zh-CN" dirty="0">
                <a:latin typeface="+mn-lt"/>
              </a:rPr>
              <a:t>(K</a:t>
            </a:r>
            <a:r>
              <a:rPr lang="en-US" altLang="zh-CN" baseline="-25000" dirty="0">
                <a:latin typeface="+mn-lt"/>
              </a:rPr>
              <a:t>0</a:t>
            </a:r>
            <a:r>
              <a:rPr lang="en-US" altLang="zh-CN" dirty="0">
                <a:latin typeface="+mn-lt"/>
              </a:rPr>
              <a:t> ,K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 ,… ,K</a:t>
            </a:r>
            <a:r>
              <a:rPr lang="en-US" altLang="zh-CN" baseline="-25000" dirty="0">
                <a:latin typeface="+mn-lt"/>
              </a:rPr>
              <a:t>d-1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有序</a:t>
            </a:r>
            <a:r>
              <a:rPr lang="en-US" altLang="zh-CN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对于序列</a:t>
            </a:r>
            <a:r>
              <a:rPr lang="en-US" altLang="zh-CN" dirty="0">
                <a:latin typeface="+mn-lt"/>
              </a:rPr>
              <a:t>R</a:t>
            </a:r>
            <a:r>
              <a:rPr lang="zh-CN" altLang="en-US" dirty="0">
                <a:latin typeface="+mn-lt"/>
              </a:rPr>
              <a:t>中任意两个记录</a:t>
            </a:r>
            <a:r>
              <a:rPr lang="en-US" altLang="zh-CN" dirty="0">
                <a:latin typeface="+mn-lt"/>
              </a:rPr>
              <a:t>R</a:t>
            </a:r>
            <a:r>
              <a:rPr lang="en-US" altLang="zh-CN" baseline="-25000" dirty="0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dirty="0" err="1">
                <a:latin typeface="+mn-lt"/>
              </a:rPr>
              <a:t>R</a:t>
            </a:r>
            <a:r>
              <a:rPr lang="en-US" altLang="zh-CN" baseline="-25000" dirty="0" err="1">
                <a:latin typeface="+mn-lt"/>
              </a:rPr>
              <a:t>j</a:t>
            </a:r>
            <a:r>
              <a:rPr lang="en-US" altLang="zh-CN" dirty="0">
                <a:latin typeface="+mn-lt"/>
              </a:rPr>
              <a:t>(1&lt;=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&lt;j&lt;=n)</a:t>
            </a:r>
            <a:r>
              <a:rPr lang="zh-CN" altLang="en-US" dirty="0">
                <a:latin typeface="+mn-lt"/>
              </a:rPr>
              <a:t>都满足下列有序关系：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         </a:t>
            </a:r>
            <a:r>
              <a:rPr lang="en-US" altLang="zh-CN" dirty="0">
                <a:latin typeface="+mn-lt"/>
              </a:rPr>
              <a:t>(K</a:t>
            </a:r>
            <a:r>
              <a:rPr lang="en-US" altLang="zh-CN" baseline="-25000" dirty="0">
                <a:latin typeface="+mn-lt"/>
              </a:rPr>
              <a:t>i0</a:t>
            </a:r>
            <a:r>
              <a:rPr lang="en-US" altLang="zh-CN" dirty="0">
                <a:latin typeface="+mn-lt"/>
              </a:rPr>
              <a:t> ,K</a:t>
            </a:r>
            <a:r>
              <a:rPr lang="en-US" altLang="zh-CN" baseline="-25000" dirty="0">
                <a:latin typeface="+mn-lt"/>
              </a:rPr>
              <a:t>i1</a:t>
            </a:r>
            <a:r>
              <a:rPr lang="en-US" altLang="zh-CN" dirty="0">
                <a:latin typeface="+mn-lt"/>
              </a:rPr>
              <a:t> ,… ,K</a:t>
            </a:r>
            <a:r>
              <a:rPr lang="en-US" altLang="zh-CN" baseline="-25000" dirty="0">
                <a:latin typeface="+mn-lt"/>
              </a:rPr>
              <a:t>id-1</a:t>
            </a:r>
            <a:r>
              <a:rPr lang="en-US" altLang="zh-CN" dirty="0">
                <a:latin typeface="+mn-lt"/>
              </a:rPr>
              <a:t>)&lt;(K</a:t>
            </a:r>
            <a:r>
              <a:rPr lang="en-US" altLang="zh-CN" baseline="-25000" dirty="0">
                <a:latin typeface="+mn-lt"/>
              </a:rPr>
              <a:t>j0</a:t>
            </a:r>
            <a:r>
              <a:rPr lang="en-US" altLang="zh-CN" dirty="0">
                <a:latin typeface="+mn-lt"/>
              </a:rPr>
              <a:t> ,K</a:t>
            </a:r>
            <a:r>
              <a:rPr lang="en-US" altLang="zh-CN" baseline="-25000" dirty="0">
                <a:latin typeface="+mn-lt"/>
              </a:rPr>
              <a:t>j1</a:t>
            </a:r>
            <a:r>
              <a:rPr lang="en-US" altLang="zh-CN" dirty="0">
                <a:latin typeface="+mn-lt"/>
              </a:rPr>
              <a:t> ,… ,K</a:t>
            </a:r>
            <a:r>
              <a:rPr lang="en-US" altLang="zh-CN" baseline="-25000" dirty="0">
                <a:latin typeface="+mn-lt"/>
              </a:rPr>
              <a:t>jd-1</a:t>
            </a:r>
            <a:r>
              <a:rPr lang="en-US" altLang="zh-CN" dirty="0">
                <a:latin typeface="+mn-lt"/>
              </a:rPr>
              <a:t>)</a:t>
            </a:r>
          </a:p>
          <a:p>
            <a:pPr marL="300031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n-lt"/>
              </a:rPr>
              <a:t>其中，</a:t>
            </a:r>
            <a:r>
              <a:rPr lang="en-US" altLang="zh-CN" dirty="0">
                <a:latin typeface="+mn-lt"/>
              </a:rPr>
              <a:t>K</a:t>
            </a:r>
            <a:r>
              <a:rPr lang="en-US" altLang="zh-CN" baseline="-25000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称为最主位关键字， </a:t>
            </a:r>
            <a:r>
              <a:rPr lang="en-US" altLang="zh-CN" dirty="0">
                <a:latin typeface="+mn-lt"/>
              </a:rPr>
              <a:t>K</a:t>
            </a:r>
            <a:r>
              <a:rPr lang="en-US" altLang="zh-CN" baseline="-25000" dirty="0">
                <a:latin typeface="+mn-lt"/>
              </a:rPr>
              <a:t>d-1</a:t>
            </a:r>
            <a:r>
              <a:rPr lang="zh-CN" altLang="en-US" dirty="0">
                <a:latin typeface="+mn-lt"/>
              </a:rPr>
              <a:t>称为最次位关键字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1999644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多关键字排序方法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D42216-9C57-444A-BE3B-40C500DC4EAE}"/>
              </a:ext>
            </a:extLst>
          </p:cNvPr>
          <p:cNvCxnSpPr>
            <a:cxnSpLocks/>
            <a:stCxn id="9" idx="2"/>
            <a:endCxn id="15" idx="5"/>
          </p:cNvCxnSpPr>
          <p:nvPr/>
        </p:nvCxnSpPr>
        <p:spPr>
          <a:xfrm flipH="1" flipV="1">
            <a:off x="1961172" y="4277694"/>
            <a:ext cx="1136300" cy="70201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959E336-4832-4B46-AAB0-E5358319EE39}"/>
              </a:ext>
            </a:extLst>
          </p:cNvPr>
          <p:cNvCxnSpPr>
            <a:cxnSpLocks/>
            <a:stCxn id="16" idx="7"/>
            <a:endCxn id="10" idx="2"/>
          </p:cNvCxnSpPr>
          <p:nvPr/>
        </p:nvCxnSpPr>
        <p:spPr>
          <a:xfrm flipV="1">
            <a:off x="1934762" y="2339730"/>
            <a:ext cx="1162710" cy="75434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DCBECF8-0302-4D7F-B759-BD479ADE8ED7}"/>
              </a:ext>
            </a:extLst>
          </p:cNvPr>
          <p:cNvSpPr/>
          <p:nvPr/>
        </p:nvSpPr>
        <p:spPr>
          <a:xfrm>
            <a:off x="3097472" y="4528299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6384963-2818-4A89-B5FB-B44729D65C86}"/>
              </a:ext>
            </a:extLst>
          </p:cNvPr>
          <p:cNvSpPr/>
          <p:nvPr/>
        </p:nvSpPr>
        <p:spPr>
          <a:xfrm>
            <a:off x="3097472" y="1888325"/>
            <a:ext cx="902810" cy="90281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Black" panose="020B0A04020102020204" pitchFamily="34" charset="0"/>
                <a:ea typeface="微软雅黑" pitchFamily="34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 Black" panose="020B0A04020102020204" pitchFamily="34" charset="0"/>
              <a:ea typeface="微软雅黑" pitchFamily="34" charset="-122"/>
            </a:endParaRPr>
          </a:p>
        </p:txBody>
      </p:sp>
      <p:sp>
        <p:nvSpPr>
          <p:cNvPr id="11" name="TextBox 26">
            <a:extLst>
              <a:ext uri="{FF2B5EF4-FFF2-40B4-BE49-F238E27FC236}">
                <a16:creationId xmlns:a16="http://schemas.microsoft.com/office/drawing/2014/main" id="{1CE54FBD-9C4B-4E43-A283-7D8DA23471B8}"/>
              </a:ext>
            </a:extLst>
          </p:cNvPr>
          <p:cNvSpPr txBox="1"/>
          <p:nvPr/>
        </p:nvSpPr>
        <p:spPr>
          <a:xfrm>
            <a:off x="4022993" y="1651032"/>
            <a:ext cx="7567204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最高位优先法（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MSD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Most Significant Digit first)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ED680F-65D6-433F-9382-42F5DCB49827}"/>
              </a:ext>
            </a:extLst>
          </p:cNvPr>
          <p:cNvGrpSpPr/>
          <p:nvPr/>
        </p:nvGrpSpPr>
        <p:grpSpPr>
          <a:xfrm>
            <a:off x="500539" y="2817061"/>
            <a:ext cx="1711238" cy="1711238"/>
            <a:chOff x="3851771" y="1163107"/>
            <a:chExt cx="1402358" cy="1402358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F5C5DC3-9ED1-4934-BA54-027165A15D07}"/>
                </a:ext>
              </a:extLst>
            </p:cNvPr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30">
                <a:extLst>
                  <a:ext uri="{FF2B5EF4-FFF2-40B4-BE49-F238E27FC236}">
                    <a16:creationId xmlns:a16="http://schemas.microsoft.com/office/drawing/2014/main" id="{F24B7578-758A-4889-92F9-55ACA8737D5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B720269-AED7-43F3-BEE0-5F00F8B167D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A963E404-6C8E-433D-A9CF-9EFA7482B0A4}"/>
                </a:ext>
              </a:extLst>
            </p:cNvPr>
            <p:cNvSpPr txBox="1"/>
            <p:nvPr/>
          </p:nvSpPr>
          <p:spPr>
            <a:xfrm>
              <a:off x="4159654" y="1488133"/>
              <a:ext cx="739853" cy="78189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两种</a:t>
              </a:r>
              <a:endPara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方法</a:t>
              </a:r>
            </a:p>
          </p:txBody>
        </p:sp>
      </p:grpSp>
      <p:sp>
        <p:nvSpPr>
          <p:cNvPr id="17" name="TextBox 26">
            <a:extLst>
              <a:ext uri="{FF2B5EF4-FFF2-40B4-BE49-F238E27FC236}">
                <a16:creationId xmlns:a16="http://schemas.microsoft.com/office/drawing/2014/main" id="{BAD16BB6-05DD-45F8-BC86-7E5024307083}"/>
              </a:ext>
            </a:extLst>
          </p:cNvPr>
          <p:cNvSpPr txBox="1"/>
          <p:nvPr/>
        </p:nvSpPr>
        <p:spPr>
          <a:xfrm>
            <a:off x="4022993" y="4490950"/>
            <a:ext cx="775898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最低位优先法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(LSD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，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Least Significant Digital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first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4B2A19-BF0F-4647-A614-4C4967768415}"/>
              </a:ext>
            </a:extLst>
          </p:cNvPr>
          <p:cNvSpPr txBox="1"/>
          <p:nvPr/>
        </p:nvSpPr>
        <p:spPr>
          <a:xfrm>
            <a:off x="4558105" y="5050719"/>
            <a:ext cx="6148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从最低位关键字</a:t>
            </a:r>
            <a:r>
              <a:rPr lang="en-US" altLang="zh-CN" dirty="0">
                <a:latin typeface="+mj-ea"/>
                <a:ea typeface="+mj-ea"/>
              </a:rPr>
              <a:t>k</a:t>
            </a:r>
            <a:r>
              <a:rPr lang="en-US" altLang="zh-CN" baseline="-25000" dirty="0">
                <a:latin typeface="+mj-ea"/>
                <a:ea typeface="+mj-ea"/>
              </a:rPr>
              <a:t>d-1</a:t>
            </a:r>
            <a:r>
              <a:rPr lang="zh-CN" altLang="zh-CN" dirty="0">
                <a:latin typeface="+mj-ea"/>
                <a:ea typeface="+mj-ea"/>
              </a:rPr>
              <a:t>进行排序</a:t>
            </a:r>
            <a:endParaRPr lang="zh-CN" altLang="en-US" dirty="0">
              <a:latin typeface="+mj-ea"/>
              <a:ea typeface="+mj-ea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ea"/>
                <a:ea typeface="+mj-ea"/>
              </a:rPr>
              <a:t>然后再对高一位的关键字排序，……</a:t>
            </a:r>
            <a:r>
              <a:rPr lang="en-US" altLang="zh-CN" dirty="0">
                <a:latin typeface="+mj-ea"/>
                <a:ea typeface="+mj-ea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ea"/>
                <a:ea typeface="+mj-ea"/>
              </a:rPr>
              <a:t>依次重复，直至对最高位关键字</a:t>
            </a:r>
            <a:r>
              <a:rPr lang="en-US" altLang="zh-CN" dirty="0">
                <a:latin typeface="+mj-ea"/>
                <a:ea typeface="+mj-ea"/>
              </a:rPr>
              <a:t>k</a:t>
            </a:r>
            <a:r>
              <a:rPr lang="en-US" altLang="zh-CN" baseline="-25000" dirty="0">
                <a:latin typeface="+mj-ea"/>
                <a:ea typeface="+mj-ea"/>
              </a:rPr>
              <a:t>0</a:t>
            </a:r>
            <a:r>
              <a:rPr lang="zh-CN" altLang="zh-CN" dirty="0">
                <a:latin typeface="+mj-ea"/>
                <a:ea typeface="+mj-ea"/>
              </a:rPr>
              <a:t>排序后，便成为一个有序序列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81140A-BF46-4F14-9743-153303391B26}"/>
              </a:ext>
            </a:extLst>
          </p:cNvPr>
          <p:cNvSpPr txBox="1"/>
          <p:nvPr/>
        </p:nvSpPr>
        <p:spPr>
          <a:xfrm>
            <a:off x="4558105" y="2309245"/>
            <a:ext cx="6148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从最高位关键字</a:t>
            </a:r>
            <a:r>
              <a:rPr lang="en-US" altLang="zh-CN" dirty="0">
                <a:latin typeface="+mj-ea"/>
                <a:ea typeface="+mj-ea"/>
              </a:rPr>
              <a:t>k</a:t>
            </a:r>
            <a:r>
              <a:rPr lang="en-US" altLang="zh-CN" baseline="-25000" dirty="0">
                <a:latin typeface="+mj-ea"/>
                <a:ea typeface="+mj-ea"/>
              </a:rPr>
              <a:t>0</a:t>
            </a:r>
            <a:r>
              <a:rPr lang="zh-CN" altLang="zh-CN" dirty="0">
                <a:latin typeface="+mj-ea"/>
                <a:ea typeface="+mj-ea"/>
              </a:rPr>
              <a:t>进行排序</a:t>
            </a:r>
            <a:endParaRPr lang="zh-CN" altLang="en-US" dirty="0">
              <a:latin typeface="+mj-ea"/>
              <a:ea typeface="+mj-ea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ea"/>
                <a:ea typeface="+mj-ea"/>
              </a:rPr>
              <a:t>然后再对</a:t>
            </a:r>
            <a:r>
              <a:rPr lang="zh-CN" altLang="en-US" dirty="0">
                <a:latin typeface="+mj-ea"/>
                <a:ea typeface="+mj-ea"/>
              </a:rPr>
              <a:t>低</a:t>
            </a:r>
            <a:r>
              <a:rPr lang="zh-CN" altLang="zh-CN" dirty="0">
                <a:latin typeface="+mj-ea"/>
                <a:ea typeface="+mj-ea"/>
              </a:rPr>
              <a:t>一位的关键字排序</a:t>
            </a:r>
            <a:r>
              <a:rPr lang="en-US" altLang="zh-CN" dirty="0">
                <a:latin typeface="+mj-ea"/>
                <a:ea typeface="+mj-ea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+mj-ea"/>
                <a:ea typeface="+mj-ea"/>
              </a:rPr>
              <a:t>依次重复，直至对最</a:t>
            </a:r>
            <a:r>
              <a:rPr lang="zh-CN" altLang="en-US" dirty="0">
                <a:latin typeface="+mj-ea"/>
                <a:ea typeface="+mj-ea"/>
              </a:rPr>
              <a:t>低</a:t>
            </a:r>
            <a:r>
              <a:rPr lang="zh-CN" altLang="zh-CN" dirty="0">
                <a:latin typeface="+mj-ea"/>
                <a:ea typeface="+mj-ea"/>
              </a:rPr>
              <a:t>位关键字</a:t>
            </a:r>
            <a:r>
              <a:rPr lang="en-US" altLang="zh-CN" dirty="0">
                <a:latin typeface="+mj-ea"/>
                <a:ea typeface="+mj-ea"/>
              </a:rPr>
              <a:t>k</a:t>
            </a:r>
            <a:r>
              <a:rPr lang="en-US" altLang="zh-CN" baseline="-25000" dirty="0">
                <a:latin typeface="+mj-ea"/>
                <a:ea typeface="+mj-ea"/>
              </a:rPr>
              <a:t>d-1</a:t>
            </a:r>
            <a:r>
              <a:rPr lang="zh-CN" altLang="zh-CN" dirty="0">
                <a:latin typeface="+mj-ea"/>
                <a:ea typeface="+mj-ea"/>
              </a:rPr>
              <a:t>排序后，便成为一个有序序列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7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7" grpId="0"/>
      <p:bldP spid="21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MSD </a:t>
            </a:r>
            <a:r>
              <a:rPr lang="en-US" altLang="zh-CN" dirty="0" err="1"/>
              <a:t>vs.LSD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3"/>
            <a:ext cx="933827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MSD</a:t>
            </a:r>
          </a:p>
          <a:p>
            <a:pPr lvl="1"/>
            <a:r>
              <a:rPr lang="zh-CN" altLang="en-US" dirty="0"/>
              <a:t>须将序列逐层分割成子序列，再对各子序列分别排序</a:t>
            </a:r>
            <a:endParaRPr lang="en-US" altLang="zh-CN" dirty="0"/>
          </a:p>
          <a:p>
            <a:pPr lvl="1"/>
            <a:r>
              <a:rPr lang="zh-CN" altLang="en-US" dirty="0"/>
              <a:t>例：扑克牌</a:t>
            </a:r>
            <a:endParaRPr lang="en-US" altLang="zh-CN" dirty="0"/>
          </a:p>
          <a:p>
            <a:pPr lvl="2"/>
            <a:r>
              <a:rPr lang="zh-CN" altLang="en-US" dirty="0"/>
              <a:t>先分花色，再在同花色里分面值</a:t>
            </a:r>
            <a:endParaRPr lang="en-US" altLang="zh-CN" dirty="0"/>
          </a:p>
          <a:p>
            <a:r>
              <a:rPr lang="en-US" altLang="zh-CN" dirty="0"/>
              <a:t>LSD</a:t>
            </a:r>
          </a:p>
          <a:p>
            <a:pPr lvl="1"/>
            <a:r>
              <a:rPr lang="zh-CN" altLang="en-US" dirty="0"/>
              <a:t>不必分子序列，对每个关键字都是整个序列参加排序</a:t>
            </a:r>
            <a:endParaRPr lang="en-US" altLang="zh-CN" dirty="0"/>
          </a:p>
          <a:p>
            <a:pPr lvl="1"/>
            <a:r>
              <a:rPr lang="zh-CN" altLang="en-US" dirty="0"/>
              <a:t>不用比较，通过分配收集实现排序</a:t>
            </a:r>
            <a:endParaRPr lang="en-US" altLang="zh-CN" dirty="0"/>
          </a:p>
          <a:p>
            <a:pPr lvl="1"/>
            <a:r>
              <a:rPr lang="zh-CN" altLang="en-US" dirty="0"/>
              <a:t>例：扑克牌</a:t>
            </a:r>
            <a:endParaRPr lang="en-US" altLang="zh-CN" dirty="0"/>
          </a:p>
          <a:p>
            <a:pPr lvl="2"/>
            <a:r>
              <a:rPr lang="zh-CN" altLang="en-US" dirty="0"/>
              <a:t>先将同等面值的分配到一起，再按花色收集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F400F3-4159-4149-A40D-7A425167B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6" b="34097"/>
          <a:stretch/>
        </p:blipFill>
        <p:spPr>
          <a:xfrm>
            <a:off x="9947869" y="726704"/>
            <a:ext cx="2144814" cy="29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530347"/>
            <a:ext cx="10972799" cy="517867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数字型或字符型的单关键字，可以看成是由多个数位或多个字符构成的多关键字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采用 “分配</a:t>
            </a:r>
            <a:r>
              <a:rPr lang="en-US" altLang="zh-CN" dirty="0"/>
              <a:t>-</a:t>
            </a:r>
            <a:r>
              <a:rPr lang="zh-CN" altLang="en-US" dirty="0"/>
              <a:t>收集”的办法进行排序</a:t>
            </a:r>
            <a:r>
              <a:rPr lang="en-US" altLang="zh-CN" dirty="0"/>
              <a:t>——</a:t>
            </a:r>
            <a:r>
              <a:rPr lang="zh-CN" altLang="en-US" dirty="0"/>
              <a:t>基数排序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不需要比较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采用链表作存储结构</a:t>
            </a:r>
            <a:r>
              <a:rPr lang="en-US" altLang="zh-CN" dirty="0"/>
              <a:t>——</a:t>
            </a:r>
            <a:r>
              <a:rPr lang="zh-CN" altLang="en-US" dirty="0"/>
              <a:t>链式基数排序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/>
              <a:t>减少所需辅助存储空间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36501669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360" y="266934"/>
            <a:ext cx="10972800" cy="685805"/>
          </a:xfrm>
        </p:spPr>
        <p:txBody>
          <a:bodyPr/>
          <a:lstStyle/>
          <a:p>
            <a:r>
              <a:rPr lang="zh-CN" altLang="en-US" dirty="0"/>
              <a:t>链式基数排序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77ADEC2-C701-4910-B7D7-314FCB33B610}"/>
              </a:ext>
            </a:extLst>
          </p:cNvPr>
          <p:cNvGrpSpPr/>
          <p:nvPr/>
        </p:nvGrpSpPr>
        <p:grpSpPr>
          <a:xfrm>
            <a:off x="356100" y="1076555"/>
            <a:ext cx="11613280" cy="544598"/>
            <a:chOff x="102742" y="1940982"/>
            <a:chExt cx="11613280" cy="544598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DA4E9B0-2FD0-44A2-A773-61C5D7AAE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" name="表格 5">
              <a:extLst>
                <a:ext uri="{FF2B5EF4-FFF2-40B4-BE49-F238E27FC236}">
                  <a16:creationId xmlns:a16="http://schemas.microsoft.com/office/drawing/2014/main" id="{BCEE300D-EB94-4404-98F3-F67B6410C78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3121521"/>
                </p:ext>
              </p:extLst>
            </p:nvPr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D8CC093-0608-47F4-9C9E-278465D5B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8" name="表格 5">
              <a:extLst>
                <a:ext uri="{FF2B5EF4-FFF2-40B4-BE49-F238E27FC236}">
                  <a16:creationId xmlns:a16="http://schemas.microsoft.com/office/drawing/2014/main" id="{BBD7C00A-171F-4C55-AB75-7DEAE0CFEB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7750735"/>
                </p:ext>
              </p:extLst>
            </p:nvPr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109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554D99D-EA32-45AE-A281-D346F4EA0EF2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0" name="表格 5">
              <a:extLst>
                <a:ext uri="{FF2B5EF4-FFF2-40B4-BE49-F238E27FC236}">
                  <a16:creationId xmlns:a16="http://schemas.microsoft.com/office/drawing/2014/main" id="{B392792D-711C-4BAA-8EF3-76BFB180417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1869755"/>
                </p:ext>
              </p:extLst>
            </p:nvPr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063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2B8A4F3-192C-47CC-93D0-BE2A0048534F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" name="表格 11">
              <a:extLst>
                <a:ext uri="{FF2B5EF4-FFF2-40B4-BE49-F238E27FC236}">
                  <a16:creationId xmlns:a16="http://schemas.microsoft.com/office/drawing/2014/main" id="{4728D3F3-5062-4ECB-B5E9-FE7DD620897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01408334"/>
                </p:ext>
              </p:extLst>
            </p:nvPr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1861CC6-1F56-437E-97BC-E142A1FAE9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4" name="表格 5">
              <a:extLst>
                <a:ext uri="{FF2B5EF4-FFF2-40B4-BE49-F238E27FC236}">
                  <a16:creationId xmlns:a16="http://schemas.microsoft.com/office/drawing/2014/main" id="{7C6DE0A5-FDB5-49F2-89D3-494B259E57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2957348"/>
                </p:ext>
              </p:extLst>
            </p:nvPr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FC81830-99F5-4188-B034-CDD879D07B1A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6" name="表格 5">
              <a:extLst>
                <a:ext uri="{FF2B5EF4-FFF2-40B4-BE49-F238E27FC236}">
                  <a16:creationId xmlns:a16="http://schemas.microsoft.com/office/drawing/2014/main" id="{0F967817-8D6B-44A8-A3A2-2AD33192BD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9625466"/>
                </p:ext>
              </p:extLst>
            </p:nvPr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8" name="表格 5">
              <a:extLst>
                <a:ext uri="{FF2B5EF4-FFF2-40B4-BE49-F238E27FC236}">
                  <a16:creationId xmlns:a16="http://schemas.microsoft.com/office/drawing/2014/main" id="{71EC0A5C-9FBC-421B-95A4-48B325486B8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2031686"/>
                </p:ext>
              </p:extLst>
            </p:nvPr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9" name="表格 18">
              <a:extLst>
                <a:ext uri="{FF2B5EF4-FFF2-40B4-BE49-F238E27FC236}">
                  <a16:creationId xmlns:a16="http://schemas.microsoft.com/office/drawing/2014/main" id="{DF8DB38A-D1DA-444D-9AED-850BD94B40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36742918"/>
                </p:ext>
              </p:extLst>
            </p:nvPr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20" name="表格 5">
              <a:extLst>
                <a:ext uri="{FF2B5EF4-FFF2-40B4-BE49-F238E27FC236}">
                  <a16:creationId xmlns:a16="http://schemas.microsoft.com/office/drawing/2014/main" id="{C8451106-EFC3-4A20-83AF-0A615E67B8C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9096678"/>
                </p:ext>
              </p:extLst>
            </p:nvPr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008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21" name="表格 5">
              <a:extLst>
                <a:ext uri="{FF2B5EF4-FFF2-40B4-BE49-F238E27FC236}">
                  <a16:creationId xmlns:a16="http://schemas.microsoft.com/office/drawing/2014/main" id="{269572FC-9CA4-4B76-B467-092414D8A31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02998296"/>
                </p:ext>
              </p:extLst>
            </p:nvPr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72A3CA8-39B8-4D54-B2BC-6CB3C9DDD3DD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AB63FCB-9A37-4C90-A44E-9C078332A9BC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0B61E65-2C59-436F-BACE-6294ED500C44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51B0A20-42B3-4281-A650-1A41CF9978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367D65CB-3E68-40FB-98E2-A2052837D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90004"/>
              </p:ext>
            </p:extLst>
          </p:nvPr>
        </p:nvGraphicFramePr>
        <p:xfrm>
          <a:off x="1477684" y="1818123"/>
          <a:ext cx="9503593" cy="84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59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67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文本框 90">
            <a:extLst>
              <a:ext uri="{FF2B5EF4-FFF2-40B4-BE49-F238E27FC236}">
                <a16:creationId xmlns:a16="http://schemas.microsoft.com/office/drawing/2014/main" id="{0886CC12-3536-4C3C-974C-02EA60E684DF}"/>
              </a:ext>
            </a:extLst>
          </p:cNvPr>
          <p:cNvSpPr txBox="1"/>
          <p:nvPr/>
        </p:nvSpPr>
        <p:spPr>
          <a:xfrm>
            <a:off x="568594" y="3170166"/>
            <a:ext cx="7508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一趟分配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2DDB02D3-A2D5-419B-8D22-91E3A4E98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66786"/>
              </p:ext>
            </p:extLst>
          </p:nvPr>
        </p:nvGraphicFramePr>
        <p:xfrm>
          <a:off x="1429328" y="5202214"/>
          <a:ext cx="9503593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f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D1E7D916-F2DE-4E7A-99F3-F6718262D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25819"/>
              </p:ext>
            </p:extLst>
          </p:nvPr>
        </p:nvGraphicFramePr>
        <p:xfrm>
          <a:off x="9390373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278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F5DCB6B-E7F0-49A3-A108-9A311D95D76A}"/>
              </a:ext>
            </a:extLst>
          </p:cNvPr>
          <p:cNvCxnSpPr>
            <a:cxnSpLocks/>
          </p:cNvCxnSpPr>
          <p:nvPr/>
        </p:nvCxnSpPr>
        <p:spPr>
          <a:xfrm flipV="1">
            <a:off x="9657929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B25DF01C-518B-45F6-94CE-38CF167F4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743560"/>
              </p:ext>
            </p:extLst>
          </p:nvPr>
        </p:nvGraphicFramePr>
        <p:xfrm>
          <a:off x="10344977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C87A296-5245-440C-9B8B-74ED6CC11E5E}"/>
              </a:ext>
            </a:extLst>
          </p:cNvPr>
          <p:cNvCxnSpPr>
            <a:cxnSpLocks/>
          </p:cNvCxnSpPr>
          <p:nvPr/>
        </p:nvCxnSpPr>
        <p:spPr>
          <a:xfrm flipV="1">
            <a:off x="10612533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3CD47F98-8A88-44B1-9D21-087387E3F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872682"/>
              </p:ext>
            </p:extLst>
          </p:nvPr>
        </p:nvGraphicFramePr>
        <p:xfrm>
          <a:off x="5067189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063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43A685-E2F7-4FCC-8657-9E838A8E9902}"/>
              </a:ext>
            </a:extLst>
          </p:cNvPr>
          <p:cNvCxnSpPr>
            <a:cxnSpLocks/>
          </p:cNvCxnSpPr>
          <p:nvPr/>
        </p:nvCxnSpPr>
        <p:spPr>
          <a:xfrm flipV="1">
            <a:off x="5334745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861A1CBA-5ACD-4CAF-82A2-CD0794AEE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32403"/>
              </p:ext>
            </p:extLst>
          </p:nvPr>
        </p:nvGraphicFramePr>
        <p:xfrm>
          <a:off x="2532029" y="4540075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930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FC49A73-0334-4510-BA8B-DB5174BBB33C}"/>
              </a:ext>
            </a:extLst>
          </p:cNvPr>
          <p:cNvCxnSpPr>
            <a:cxnSpLocks/>
          </p:cNvCxnSpPr>
          <p:nvPr/>
        </p:nvCxnSpPr>
        <p:spPr>
          <a:xfrm flipV="1">
            <a:off x="2799585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C2D15387-0062-49C1-BBAE-11C756D32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40169"/>
              </p:ext>
            </p:extLst>
          </p:nvPr>
        </p:nvGraphicFramePr>
        <p:xfrm>
          <a:off x="10344977" y="368848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589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212E7ED5-14C4-4638-A0C2-2E455AE8262C}"/>
              </a:ext>
            </a:extLst>
          </p:cNvPr>
          <p:cNvCxnSpPr>
            <a:cxnSpLocks/>
            <a:stCxn id="99" idx="0"/>
            <a:endCxn id="105" idx="2"/>
          </p:cNvCxnSpPr>
          <p:nvPr/>
        </p:nvCxnSpPr>
        <p:spPr>
          <a:xfrm flipV="1">
            <a:off x="10612533" y="4222582"/>
            <a:ext cx="0" cy="28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88A0BD48-4625-4B59-8460-6BD82261D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977161"/>
              </p:ext>
            </p:extLst>
          </p:nvPr>
        </p:nvGraphicFramePr>
        <p:xfrm>
          <a:off x="5998189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184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A618D71-6420-44F6-A87C-1DF2FF32A548}"/>
              </a:ext>
            </a:extLst>
          </p:cNvPr>
          <p:cNvCxnSpPr>
            <a:cxnSpLocks/>
          </p:cNvCxnSpPr>
          <p:nvPr/>
        </p:nvCxnSpPr>
        <p:spPr>
          <a:xfrm flipV="1">
            <a:off x="6265745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D05EA3AF-118B-4766-937A-8FB649327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693380"/>
              </p:ext>
            </p:extLst>
          </p:nvPr>
        </p:nvGraphicFramePr>
        <p:xfrm>
          <a:off x="6832477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505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92E8CB-2766-4D16-817C-06D02D9D23FF}"/>
              </a:ext>
            </a:extLst>
          </p:cNvPr>
          <p:cNvCxnSpPr>
            <a:cxnSpLocks/>
          </p:cNvCxnSpPr>
          <p:nvPr/>
        </p:nvCxnSpPr>
        <p:spPr>
          <a:xfrm flipV="1">
            <a:off x="7100033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CBE82374-3EE9-490D-B3A7-1C78C9E25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416496"/>
              </p:ext>
            </p:extLst>
          </p:nvPr>
        </p:nvGraphicFramePr>
        <p:xfrm>
          <a:off x="10344855" y="291781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6B86B033-29E3-49FF-B821-A5330D570817}"/>
              </a:ext>
            </a:extLst>
          </p:cNvPr>
          <p:cNvCxnSpPr>
            <a:cxnSpLocks/>
            <a:stCxn id="105" idx="0"/>
            <a:endCxn id="120" idx="2"/>
          </p:cNvCxnSpPr>
          <p:nvPr/>
        </p:nvCxnSpPr>
        <p:spPr>
          <a:xfrm flipH="1" flipV="1">
            <a:off x="10612411" y="3451914"/>
            <a:ext cx="122" cy="236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361E8B8A-F938-44FE-94EE-C88329B01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39446"/>
              </p:ext>
            </p:extLst>
          </p:nvPr>
        </p:nvGraphicFramePr>
        <p:xfrm>
          <a:off x="9395205" y="368848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8024886-EEE0-4469-AE25-A15F8C8E5E2F}"/>
              </a:ext>
            </a:extLst>
          </p:cNvPr>
          <p:cNvCxnSpPr>
            <a:cxnSpLocks/>
            <a:stCxn id="93" idx="0"/>
            <a:endCxn id="123" idx="2"/>
          </p:cNvCxnSpPr>
          <p:nvPr/>
        </p:nvCxnSpPr>
        <p:spPr>
          <a:xfrm flipV="1">
            <a:off x="9657929" y="4222582"/>
            <a:ext cx="4832" cy="28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FF9A28B6-4178-47C1-8A9E-31C7F836F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5680808"/>
              </p:ext>
            </p:extLst>
          </p:nvPr>
        </p:nvGraphicFramePr>
        <p:xfrm>
          <a:off x="5067189" y="368848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083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3920B62-2C32-4733-B94B-BA152DF4423F}"/>
              </a:ext>
            </a:extLst>
          </p:cNvPr>
          <p:cNvCxnSpPr>
            <a:cxnSpLocks/>
            <a:stCxn id="101" idx="0"/>
            <a:endCxn id="128" idx="2"/>
          </p:cNvCxnSpPr>
          <p:nvPr/>
        </p:nvCxnSpPr>
        <p:spPr>
          <a:xfrm flipV="1">
            <a:off x="5334745" y="4222582"/>
            <a:ext cx="0" cy="28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9941CAA-6365-4A5F-8E87-B250ED03D452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2799585" y="2367544"/>
            <a:ext cx="0" cy="2172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BAE6CD-930C-451B-8222-122B14A92340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5334745" y="2367544"/>
            <a:ext cx="0" cy="132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153EE34-9D54-4D41-9F3A-257CB5776112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6265745" y="2367544"/>
            <a:ext cx="0" cy="213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280377F-0135-4932-BE67-7DC6CF5690D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100033" y="2367544"/>
            <a:ext cx="0" cy="213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70D9D98-6079-4E41-8BB5-E51FEF3AC76D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9662761" y="2371118"/>
            <a:ext cx="0" cy="131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A1B950B-2F4B-4E19-92BA-5EB2AB8D5FCB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612411" y="2446769"/>
            <a:ext cx="0" cy="4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EB5C41C-0B61-4AFC-94B7-1DA8A5A0C815}"/>
              </a:ext>
            </a:extLst>
          </p:cNvPr>
          <p:cNvSpPr txBox="1"/>
          <p:nvPr/>
        </p:nvSpPr>
        <p:spPr>
          <a:xfrm>
            <a:off x="114484" y="5780315"/>
            <a:ext cx="165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一趟收集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58E36B4-9674-4554-8DB9-2BA4AC9A819B}"/>
              </a:ext>
            </a:extLst>
          </p:cNvPr>
          <p:cNvGrpSpPr/>
          <p:nvPr/>
        </p:nvGrpSpPr>
        <p:grpSpPr>
          <a:xfrm>
            <a:off x="356100" y="6273375"/>
            <a:ext cx="11613280" cy="544598"/>
            <a:chOff x="102742" y="1940982"/>
            <a:chExt cx="11613280" cy="544598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1FCC726-E350-48BE-9DAD-A85A1E99F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7" name="表格 56">
              <a:extLst>
                <a:ext uri="{FF2B5EF4-FFF2-40B4-BE49-F238E27FC236}">
                  <a16:creationId xmlns:a16="http://schemas.microsoft.com/office/drawing/2014/main" id="{B8DDBD02-A112-4BC7-B1B5-B00550CD0FF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2929017"/>
                </p:ext>
              </p:extLst>
            </p:nvPr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3C231AB-4757-4EC1-81E5-C28A7566AF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9" name="表格 5">
              <a:extLst>
                <a:ext uri="{FF2B5EF4-FFF2-40B4-BE49-F238E27FC236}">
                  <a16:creationId xmlns:a16="http://schemas.microsoft.com/office/drawing/2014/main" id="{F0D06AB0-CE72-4C12-98CA-832DC68D0F9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548142"/>
                </p:ext>
              </p:extLst>
            </p:nvPr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063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29FC38D-E7BF-43D1-BB05-2A02F25A953F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1" name="表格 5">
              <a:extLst>
                <a:ext uri="{FF2B5EF4-FFF2-40B4-BE49-F238E27FC236}">
                  <a16:creationId xmlns:a16="http://schemas.microsoft.com/office/drawing/2014/main" id="{34227D01-B5A9-4AD4-A40C-2024A0B697B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2908393"/>
                </p:ext>
              </p:extLst>
            </p:nvPr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AD5DC1C-FB3F-4362-B8BD-2EED58E23012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3" name="表格 62">
              <a:extLst>
                <a:ext uri="{FF2B5EF4-FFF2-40B4-BE49-F238E27FC236}">
                  <a16:creationId xmlns:a16="http://schemas.microsoft.com/office/drawing/2014/main" id="{04AB85B4-1056-491E-B903-948CAE9228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2999450"/>
                </p:ext>
              </p:extLst>
            </p:nvPr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453685B-3572-49BA-BE44-284D2FDD2350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5" name="表格 5">
              <a:extLst>
                <a:ext uri="{FF2B5EF4-FFF2-40B4-BE49-F238E27FC236}">
                  <a16:creationId xmlns:a16="http://schemas.microsoft.com/office/drawing/2014/main" id="{203A8E17-9F6B-4E4B-920D-FEFC883F507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1454843"/>
                </p:ext>
              </p:extLst>
            </p:nvPr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DBF599-A99E-4308-98EF-78DC733EFC9F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7" name="表格 5">
              <a:extLst>
                <a:ext uri="{FF2B5EF4-FFF2-40B4-BE49-F238E27FC236}">
                  <a16:creationId xmlns:a16="http://schemas.microsoft.com/office/drawing/2014/main" id="{B33A93B5-F04C-420B-A61D-6801197E6B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924954"/>
                </p:ext>
              </p:extLst>
            </p:nvPr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68" name="表格 5">
              <a:extLst>
                <a:ext uri="{FF2B5EF4-FFF2-40B4-BE49-F238E27FC236}">
                  <a16:creationId xmlns:a16="http://schemas.microsoft.com/office/drawing/2014/main" id="{F9DDDC0E-969C-4640-BB34-C635BCB946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027941"/>
                </p:ext>
              </p:extLst>
            </p:nvPr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008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69" name="表格 68">
              <a:extLst>
                <a:ext uri="{FF2B5EF4-FFF2-40B4-BE49-F238E27FC236}">
                  <a16:creationId xmlns:a16="http://schemas.microsoft.com/office/drawing/2014/main" id="{2A3108BB-F3AB-4AFB-AF51-0103A47E88B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5636606"/>
                </p:ext>
              </p:extLst>
            </p:nvPr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109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70" name="表格 5">
              <a:extLst>
                <a:ext uri="{FF2B5EF4-FFF2-40B4-BE49-F238E27FC236}">
                  <a16:creationId xmlns:a16="http://schemas.microsoft.com/office/drawing/2014/main" id="{85E1E1A9-3C0E-493E-A6A6-307DE1087B6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6359114"/>
                </p:ext>
              </p:extLst>
            </p:nvPr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71" name="表格 5">
              <a:extLst>
                <a:ext uri="{FF2B5EF4-FFF2-40B4-BE49-F238E27FC236}">
                  <a16:creationId xmlns:a16="http://schemas.microsoft.com/office/drawing/2014/main" id="{7B565067-B89F-470F-A3DA-5B78152BAC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26513030"/>
                </p:ext>
              </p:extLst>
            </p:nvPr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99181A7-5D14-4101-90B1-A5A2147AFC4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5BA03E4-56AD-4F2D-8ACB-E0E49A73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556CAAC-646B-42A0-80FA-51CB0EC1F829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76862DF-B2F0-4716-92EE-58387C8AE6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6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360" y="266934"/>
            <a:ext cx="10972800" cy="685805"/>
          </a:xfrm>
        </p:spPr>
        <p:txBody>
          <a:bodyPr/>
          <a:lstStyle/>
          <a:p>
            <a:r>
              <a:rPr lang="zh-CN" altLang="en-US" dirty="0"/>
              <a:t>链式基数排序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367D65CB-3E68-40FB-98E2-A2052837D506}"/>
              </a:ext>
            </a:extLst>
          </p:cNvPr>
          <p:cNvGraphicFramePr>
            <a:graphicFrameLocks noGrp="1"/>
          </p:cNvGraphicFramePr>
          <p:nvPr/>
        </p:nvGraphicFramePr>
        <p:xfrm>
          <a:off x="1477684" y="1818123"/>
          <a:ext cx="9503593" cy="84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59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67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文本框 90">
            <a:extLst>
              <a:ext uri="{FF2B5EF4-FFF2-40B4-BE49-F238E27FC236}">
                <a16:creationId xmlns:a16="http://schemas.microsoft.com/office/drawing/2014/main" id="{0886CC12-3536-4C3C-974C-02EA60E684DF}"/>
              </a:ext>
            </a:extLst>
          </p:cNvPr>
          <p:cNvSpPr txBox="1"/>
          <p:nvPr/>
        </p:nvSpPr>
        <p:spPr>
          <a:xfrm>
            <a:off x="568594" y="3170166"/>
            <a:ext cx="7508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二趟分配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2DDB02D3-A2D5-419B-8D22-91E3A4E98E14}"/>
              </a:ext>
            </a:extLst>
          </p:cNvPr>
          <p:cNvGraphicFramePr>
            <a:graphicFrameLocks noGrp="1"/>
          </p:cNvGraphicFramePr>
          <p:nvPr/>
        </p:nvGraphicFramePr>
        <p:xfrm>
          <a:off x="1429328" y="5202214"/>
          <a:ext cx="9503593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f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D1E7D916-F2DE-4E7A-99F3-F6718262D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02362"/>
              </p:ext>
            </p:extLst>
          </p:nvPr>
        </p:nvGraphicFramePr>
        <p:xfrm>
          <a:off x="9390373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083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F5DCB6B-E7F0-49A3-A108-9A311D95D76A}"/>
              </a:ext>
            </a:extLst>
          </p:cNvPr>
          <p:cNvCxnSpPr>
            <a:cxnSpLocks/>
          </p:cNvCxnSpPr>
          <p:nvPr/>
        </p:nvCxnSpPr>
        <p:spPr>
          <a:xfrm flipV="1">
            <a:off x="9657929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3CD47F98-8A88-44B1-9D21-087387E3F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55234"/>
              </p:ext>
            </p:extLst>
          </p:nvPr>
        </p:nvGraphicFramePr>
        <p:xfrm>
          <a:off x="5067189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930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43A685-E2F7-4FCC-8657-9E838A8E9902}"/>
              </a:ext>
            </a:extLst>
          </p:cNvPr>
          <p:cNvCxnSpPr>
            <a:cxnSpLocks/>
          </p:cNvCxnSpPr>
          <p:nvPr/>
        </p:nvCxnSpPr>
        <p:spPr>
          <a:xfrm flipV="1">
            <a:off x="5334745" y="50741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861A1CBA-5ACD-4CAF-82A2-CD0794AEE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10681"/>
              </p:ext>
            </p:extLst>
          </p:nvPr>
        </p:nvGraphicFramePr>
        <p:xfrm>
          <a:off x="7684389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063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FC49A73-0334-4510-BA8B-DB5174BBB33C}"/>
              </a:ext>
            </a:extLst>
          </p:cNvPr>
          <p:cNvCxnSpPr>
            <a:cxnSpLocks/>
          </p:cNvCxnSpPr>
          <p:nvPr/>
        </p:nvCxnSpPr>
        <p:spPr>
          <a:xfrm flipV="1">
            <a:off x="7951945" y="5039107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D05EA3AF-118B-4766-937A-8FB649327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840835"/>
              </p:ext>
            </p:extLst>
          </p:nvPr>
        </p:nvGraphicFramePr>
        <p:xfrm>
          <a:off x="2511568" y="452064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505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92E8CB-2766-4D16-817C-06D02D9D23FF}"/>
              </a:ext>
            </a:extLst>
          </p:cNvPr>
          <p:cNvCxnSpPr>
            <a:cxnSpLocks/>
          </p:cNvCxnSpPr>
          <p:nvPr/>
        </p:nvCxnSpPr>
        <p:spPr>
          <a:xfrm flipV="1">
            <a:off x="2779124" y="5089806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361E8B8A-F938-44FE-94EE-C88329B01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53139"/>
              </p:ext>
            </p:extLst>
          </p:nvPr>
        </p:nvGraphicFramePr>
        <p:xfrm>
          <a:off x="9395205" y="368848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184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8024886-EEE0-4469-AE25-A15F8C8E5E2F}"/>
              </a:ext>
            </a:extLst>
          </p:cNvPr>
          <p:cNvCxnSpPr>
            <a:cxnSpLocks/>
            <a:stCxn id="93" idx="0"/>
            <a:endCxn id="123" idx="2"/>
          </p:cNvCxnSpPr>
          <p:nvPr/>
        </p:nvCxnSpPr>
        <p:spPr>
          <a:xfrm flipV="1">
            <a:off x="9657929" y="4222582"/>
            <a:ext cx="4832" cy="28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9941CAA-6365-4A5F-8E87-B250ED03D452}"/>
              </a:ext>
            </a:extLst>
          </p:cNvPr>
          <p:cNvCxnSpPr>
            <a:cxnSpLocks/>
          </p:cNvCxnSpPr>
          <p:nvPr/>
        </p:nvCxnSpPr>
        <p:spPr>
          <a:xfrm>
            <a:off x="7951945" y="2332481"/>
            <a:ext cx="0" cy="135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BAE6CD-930C-451B-8222-122B14A92340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334745" y="2367544"/>
            <a:ext cx="0" cy="213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280377F-0135-4932-BE67-7DC6CF5690D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779124" y="2383180"/>
            <a:ext cx="2483" cy="460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70D9D98-6079-4E41-8BB5-E51FEF3AC76D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9662761" y="2371118"/>
            <a:ext cx="2507" cy="541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EB5C41C-0B61-4AFC-94B7-1DA8A5A0C815}"/>
              </a:ext>
            </a:extLst>
          </p:cNvPr>
          <p:cNvSpPr txBox="1"/>
          <p:nvPr/>
        </p:nvSpPr>
        <p:spPr>
          <a:xfrm>
            <a:off x="114484" y="5780315"/>
            <a:ext cx="165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二趟收集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58E36B4-9674-4554-8DB9-2BA4AC9A819B}"/>
              </a:ext>
            </a:extLst>
          </p:cNvPr>
          <p:cNvGrpSpPr/>
          <p:nvPr/>
        </p:nvGrpSpPr>
        <p:grpSpPr>
          <a:xfrm>
            <a:off x="459105" y="1015159"/>
            <a:ext cx="11613280" cy="544598"/>
            <a:chOff x="102742" y="1940982"/>
            <a:chExt cx="11613280" cy="544598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1FCC726-E350-48BE-9DAD-A85A1E99F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7" name="表格 56">
              <a:extLst>
                <a:ext uri="{FF2B5EF4-FFF2-40B4-BE49-F238E27FC236}">
                  <a16:creationId xmlns:a16="http://schemas.microsoft.com/office/drawing/2014/main" id="{B8DDBD02-A112-4BC7-B1B5-B00550CD0FF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C3C231AB-4757-4EC1-81E5-C28A7566AF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9" name="表格 5">
              <a:extLst>
                <a:ext uri="{FF2B5EF4-FFF2-40B4-BE49-F238E27FC236}">
                  <a16:creationId xmlns:a16="http://schemas.microsoft.com/office/drawing/2014/main" id="{F0D06AB0-CE72-4C12-98CA-832DC68D0F9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063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29FC38D-E7BF-43D1-BB05-2A02F25A953F}"/>
                </a:ext>
              </a:extLst>
            </p:cNvPr>
            <p:cNvCxnSpPr>
              <a:cxnSpLocks/>
              <a:stCxn id="59" idx="3"/>
              <a:endCxn id="61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1" name="表格 5">
              <a:extLst>
                <a:ext uri="{FF2B5EF4-FFF2-40B4-BE49-F238E27FC236}">
                  <a16:creationId xmlns:a16="http://schemas.microsoft.com/office/drawing/2014/main" id="{34227D01-B5A9-4AD4-A40C-2024A0B697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AD5DC1C-FB3F-4362-B8BD-2EED58E23012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3" name="表格 62">
              <a:extLst>
                <a:ext uri="{FF2B5EF4-FFF2-40B4-BE49-F238E27FC236}">
                  <a16:creationId xmlns:a16="http://schemas.microsoft.com/office/drawing/2014/main" id="{04AB85B4-1056-491E-B903-948CAE92282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453685B-3572-49BA-BE44-284D2FDD2350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5" name="表格 5">
              <a:extLst>
                <a:ext uri="{FF2B5EF4-FFF2-40B4-BE49-F238E27FC236}">
                  <a16:creationId xmlns:a16="http://schemas.microsoft.com/office/drawing/2014/main" id="{203A8E17-9F6B-4E4B-920D-FEFC883F50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BDBF599-A99E-4308-98EF-78DC733EFC9F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67" name="表格 5">
              <a:extLst>
                <a:ext uri="{FF2B5EF4-FFF2-40B4-BE49-F238E27FC236}">
                  <a16:creationId xmlns:a16="http://schemas.microsoft.com/office/drawing/2014/main" id="{B33A93B5-F04C-420B-A61D-6801197E6B1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68" name="表格 5">
              <a:extLst>
                <a:ext uri="{FF2B5EF4-FFF2-40B4-BE49-F238E27FC236}">
                  <a16:creationId xmlns:a16="http://schemas.microsoft.com/office/drawing/2014/main" id="{F9DDDC0E-969C-4640-BB34-C635BCB946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008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69" name="表格 68">
              <a:extLst>
                <a:ext uri="{FF2B5EF4-FFF2-40B4-BE49-F238E27FC236}">
                  <a16:creationId xmlns:a16="http://schemas.microsoft.com/office/drawing/2014/main" id="{2A3108BB-F3AB-4AFB-AF51-0103A47E88B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109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70" name="表格 5">
              <a:extLst>
                <a:ext uri="{FF2B5EF4-FFF2-40B4-BE49-F238E27FC236}">
                  <a16:creationId xmlns:a16="http://schemas.microsoft.com/office/drawing/2014/main" id="{85E1E1A9-3C0E-493E-A6A6-307DE1087B6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71" name="表格 5">
              <a:extLst>
                <a:ext uri="{FF2B5EF4-FFF2-40B4-BE49-F238E27FC236}">
                  <a16:creationId xmlns:a16="http://schemas.microsoft.com/office/drawing/2014/main" id="{7B565067-B89F-470F-A3DA-5B78152BACC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99181A7-5D14-4101-90B1-A5A2147AFC42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15BA03E4-56AD-4F2D-8ACB-E0E49A73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556CAAC-646B-42A0-80FA-51CB0EC1F829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76862DF-B2F0-4716-92EE-58387C8AE6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F18686D2-72DF-4AE1-9E0B-0136A72283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11347"/>
              </p:ext>
            </p:extLst>
          </p:nvPr>
        </p:nvGraphicFramePr>
        <p:xfrm>
          <a:off x="8538290" y="449333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278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6A880EB-BD56-4DCA-9386-D2257DE3F0F1}"/>
              </a:ext>
            </a:extLst>
          </p:cNvPr>
          <p:cNvCxnSpPr>
            <a:cxnSpLocks/>
          </p:cNvCxnSpPr>
          <p:nvPr/>
        </p:nvCxnSpPr>
        <p:spPr>
          <a:xfrm flipV="1">
            <a:off x="8805846" y="5062496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75E5AC-A26B-4B2F-B9B4-8F764D534E0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8805846" y="2355870"/>
            <a:ext cx="0" cy="213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CCAE7B9-144A-4DDB-B7CA-483958D7C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97952"/>
              </p:ext>
            </p:extLst>
          </p:nvPr>
        </p:nvGraphicFramePr>
        <p:xfrm>
          <a:off x="2514051" y="3650139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1AB3F94-9D68-4B45-B5A9-55D2A5E7FC1A}"/>
              </a:ext>
            </a:extLst>
          </p:cNvPr>
          <p:cNvCxnSpPr>
            <a:cxnSpLocks/>
            <a:stCxn id="110" idx="0"/>
            <a:endCxn id="80" idx="2"/>
          </p:cNvCxnSpPr>
          <p:nvPr/>
        </p:nvCxnSpPr>
        <p:spPr>
          <a:xfrm flipV="1">
            <a:off x="2779124" y="4184235"/>
            <a:ext cx="2483" cy="33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F2D627D-8B79-4951-B2F7-222E37F1E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574090"/>
              </p:ext>
            </p:extLst>
          </p:nvPr>
        </p:nvGraphicFramePr>
        <p:xfrm>
          <a:off x="2514051" y="284329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BEF372-B84F-4493-8247-189657DAEDCE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flipV="1">
            <a:off x="2781607" y="3377394"/>
            <a:ext cx="0" cy="272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402F02B4-EA46-4FAE-91AE-F0101C41F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073574"/>
              </p:ext>
            </p:extLst>
          </p:nvPr>
        </p:nvGraphicFramePr>
        <p:xfrm>
          <a:off x="9397712" y="2912449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589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D4BE4FE9-1339-419A-9ADC-89614C1B10D0}"/>
              </a:ext>
            </a:extLst>
          </p:cNvPr>
          <p:cNvCxnSpPr>
            <a:cxnSpLocks/>
            <a:stCxn id="123" idx="0"/>
            <a:endCxn id="94" idx="2"/>
          </p:cNvCxnSpPr>
          <p:nvPr/>
        </p:nvCxnSpPr>
        <p:spPr>
          <a:xfrm flipV="1">
            <a:off x="9662761" y="3446545"/>
            <a:ext cx="2507" cy="24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5634EA08-B4CB-4BD5-BF13-F7A7B19B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00747"/>
              </p:ext>
            </p:extLst>
          </p:nvPr>
        </p:nvGraphicFramePr>
        <p:xfrm>
          <a:off x="7681727" y="3683143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9E36B88-CC55-4E0F-8C3A-558FDC5D7A31}"/>
              </a:ext>
            </a:extLst>
          </p:cNvPr>
          <p:cNvCxnSpPr>
            <a:cxnSpLocks/>
            <a:stCxn id="103" idx="0"/>
            <a:endCxn id="107" idx="2"/>
          </p:cNvCxnSpPr>
          <p:nvPr/>
        </p:nvCxnSpPr>
        <p:spPr>
          <a:xfrm flipH="1" flipV="1">
            <a:off x="7949283" y="4217239"/>
            <a:ext cx="2662" cy="28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512152-2A90-4E81-936F-AC373B2D07ED}"/>
              </a:ext>
            </a:extLst>
          </p:cNvPr>
          <p:cNvGrpSpPr/>
          <p:nvPr/>
        </p:nvGrpSpPr>
        <p:grpSpPr>
          <a:xfrm>
            <a:off x="374484" y="6277960"/>
            <a:ext cx="11613280" cy="544598"/>
            <a:chOff x="102742" y="1940982"/>
            <a:chExt cx="11613280" cy="544598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6B5A7CE-C7EB-4506-A816-E05EAFAB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5" name="表格 114">
              <a:extLst>
                <a:ext uri="{FF2B5EF4-FFF2-40B4-BE49-F238E27FC236}">
                  <a16:creationId xmlns:a16="http://schemas.microsoft.com/office/drawing/2014/main" id="{A594AD10-49CA-4BA8-BC32-652C4E490BD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3486053"/>
                </p:ext>
              </p:extLst>
            </p:nvPr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14030A2C-2500-4F63-B512-4E841E2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7" name="表格 5">
              <a:extLst>
                <a:ext uri="{FF2B5EF4-FFF2-40B4-BE49-F238E27FC236}">
                  <a16:creationId xmlns:a16="http://schemas.microsoft.com/office/drawing/2014/main" id="{00F583AF-F795-4B74-98E2-AC5CFEA39CA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7978719"/>
                </p:ext>
              </p:extLst>
            </p:nvPr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008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C95169F-3F8C-4638-8C61-3EFCE85EA157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9" name="表格 5">
              <a:extLst>
                <a:ext uri="{FF2B5EF4-FFF2-40B4-BE49-F238E27FC236}">
                  <a16:creationId xmlns:a16="http://schemas.microsoft.com/office/drawing/2014/main" id="{5F276307-5915-41FE-B7E5-C67D812ED53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2370911"/>
                </p:ext>
              </p:extLst>
            </p:nvPr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109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A3ABF5D-69AC-4ADC-A153-7C655A8B51BB}"/>
                </a:ext>
              </a:extLst>
            </p:cNvPr>
            <p:cNvCxnSpPr>
              <a:cxnSpLocks/>
              <a:stCxn id="125" idx="3"/>
              <a:endCxn id="127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5" name="表格 124">
              <a:extLst>
                <a:ext uri="{FF2B5EF4-FFF2-40B4-BE49-F238E27FC236}">
                  <a16:creationId xmlns:a16="http://schemas.microsoft.com/office/drawing/2014/main" id="{63917688-B447-4EE6-AA3B-CA7DA26AA2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1803289"/>
                </p:ext>
              </p:extLst>
            </p:nvPr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D671180D-245D-4FE0-BFF1-37708074E1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7" name="表格 5">
              <a:extLst>
                <a:ext uri="{FF2B5EF4-FFF2-40B4-BE49-F238E27FC236}">
                  <a16:creationId xmlns:a16="http://schemas.microsoft.com/office/drawing/2014/main" id="{3E12D822-463E-4E0C-83AC-B4DEB138C06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7892361"/>
                </p:ext>
              </p:extLst>
            </p:nvPr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063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6406E24-4203-48CC-A8C5-D3D44590D7E5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31" name="表格 5">
              <a:extLst>
                <a:ext uri="{FF2B5EF4-FFF2-40B4-BE49-F238E27FC236}">
                  <a16:creationId xmlns:a16="http://schemas.microsoft.com/office/drawing/2014/main" id="{2D000EA0-3F3B-47AA-9CB7-3166B62A123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81992"/>
                </p:ext>
              </p:extLst>
            </p:nvPr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3" name="表格 5">
              <a:extLst>
                <a:ext uri="{FF2B5EF4-FFF2-40B4-BE49-F238E27FC236}">
                  <a16:creationId xmlns:a16="http://schemas.microsoft.com/office/drawing/2014/main" id="{33EF6025-4CC7-498C-97DF-25C950681A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8957231"/>
                </p:ext>
              </p:extLst>
            </p:nvPr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4" name="表格 133">
              <a:extLst>
                <a:ext uri="{FF2B5EF4-FFF2-40B4-BE49-F238E27FC236}">
                  <a16:creationId xmlns:a16="http://schemas.microsoft.com/office/drawing/2014/main" id="{946ACFFE-4E1B-4A52-A2A4-7DDD53DBDAA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5540077"/>
                </p:ext>
              </p:extLst>
            </p:nvPr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5" name="表格 5">
              <a:extLst>
                <a:ext uri="{FF2B5EF4-FFF2-40B4-BE49-F238E27FC236}">
                  <a16:creationId xmlns:a16="http://schemas.microsoft.com/office/drawing/2014/main" id="{670593F5-59BB-43A0-A079-994312A473C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2582482"/>
                </p:ext>
              </p:extLst>
            </p:nvPr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7" name="表格 5">
              <a:extLst>
                <a:ext uri="{FF2B5EF4-FFF2-40B4-BE49-F238E27FC236}">
                  <a16:creationId xmlns:a16="http://schemas.microsoft.com/office/drawing/2014/main" id="{9651B58D-98B5-4E18-94E4-93130B12E1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0497943"/>
                </p:ext>
              </p:extLst>
            </p:nvPr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29A9363-C914-41B4-B6B6-A4979DFF47A6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DD40CE6B-0414-457F-87BF-6D4F28E93DD0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8EF2F1A6-138A-4EA1-9BDF-7ABA56D8F930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D77A70AD-3201-4072-981A-3F7DFE3DAA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45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6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360" y="266934"/>
            <a:ext cx="10972800" cy="685805"/>
          </a:xfrm>
        </p:spPr>
        <p:txBody>
          <a:bodyPr/>
          <a:lstStyle/>
          <a:p>
            <a:r>
              <a:rPr lang="zh-CN" altLang="en-US" dirty="0"/>
              <a:t>链式基数排序</a:t>
            </a:r>
            <a:r>
              <a:rPr lang="en-US" altLang="zh-CN" dirty="0"/>
              <a:t>——</a:t>
            </a:r>
            <a:r>
              <a:rPr lang="zh-CN" altLang="en-US" dirty="0"/>
              <a:t>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367D65CB-3E68-40FB-98E2-A2052837D506}"/>
              </a:ext>
            </a:extLst>
          </p:cNvPr>
          <p:cNvGraphicFramePr>
            <a:graphicFrameLocks noGrp="1"/>
          </p:cNvGraphicFramePr>
          <p:nvPr/>
        </p:nvGraphicFramePr>
        <p:xfrm>
          <a:off x="1477684" y="1818123"/>
          <a:ext cx="9503593" cy="84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59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67"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783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C000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6600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文本框 90">
            <a:extLst>
              <a:ext uri="{FF2B5EF4-FFF2-40B4-BE49-F238E27FC236}">
                <a16:creationId xmlns:a16="http://schemas.microsoft.com/office/drawing/2014/main" id="{0886CC12-3536-4C3C-974C-02EA60E684DF}"/>
              </a:ext>
            </a:extLst>
          </p:cNvPr>
          <p:cNvSpPr txBox="1"/>
          <p:nvPr/>
        </p:nvSpPr>
        <p:spPr>
          <a:xfrm>
            <a:off x="568594" y="3170166"/>
            <a:ext cx="7508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三趟分配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2DDB02D3-A2D5-419B-8D22-91E3A4E98E14}"/>
              </a:ext>
            </a:extLst>
          </p:cNvPr>
          <p:cNvGraphicFramePr>
            <a:graphicFrameLocks noGrp="1"/>
          </p:cNvGraphicFramePr>
          <p:nvPr/>
        </p:nvGraphicFramePr>
        <p:xfrm>
          <a:off x="1429328" y="5202214"/>
          <a:ext cx="9503593" cy="900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963">
                  <a:extLst>
                    <a:ext uri="{9D8B030D-6E8A-4147-A177-3AD203B41FA5}">
                      <a16:colId xmlns:a16="http://schemas.microsoft.com/office/drawing/2014/main" val="221057736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1002147089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2269690526"/>
                    </a:ext>
                  </a:extLst>
                </a:gridCol>
                <a:gridCol w="863963">
                  <a:extLst>
                    <a:ext uri="{9D8B030D-6E8A-4147-A177-3AD203B41FA5}">
                      <a16:colId xmlns:a16="http://schemas.microsoft.com/office/drawing/2014/main" val="3378242264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f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2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3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4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5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7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8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9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j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3CD47F98-8A88-44B1-9D21-087387E3F7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086002"/>
              </p:ext>
            </p:extLst>
          </p:nvPr>
        </p:nvGraphicFramePr>
        <p:xfrm>
          <a:off x="10242456" y="4521041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930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43A685-E2F7-4FCC-8657-9E838A8E9902}"/>
              </a:ext>
            </a:extLst>
          </p:cNvPr>
          <p:cNvCxnSpPr>
            <a:cxnSpLocks/>
          </p:cNvCxnSpPr>
          <p:nvPr/>
        </p:nvCxnSpPr>
        <p:spPr>
          <a:xfrm flipV="1">
            <a:off x="10510012" y="5090199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861A1CBA-5ACD-4CAF-82A2-CD0794AEE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801491"/>
              </p:ext>
            </p:extLst>
          </p:nvPr>
        </p:nvGraphicFramePr>
        <p:xfrm>
          <a:off x="6801408" y="451515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505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FC49A73-0334-4510-BA8B-DB5174BBB33C}"/>
              </a:ext>
            </a:extLst>
          </p:cNvPr>
          <p:cNvCxnSpPr>
            <a:cxnSpLocks/>
          </p:cNvCxnSpPr>
          <p:nvPr/>
        </p:nvCxnSpPr>
        <p:spPr>
          <a:xfrm flipV="1">
            <a:off x="7068964" y="5049251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D05EA3AF-118B-4766-937A-8FB6493274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772000"/>
              </p:ext>
            </p:extLst>
          </p:nvPr>
        </p:nvGraphicFramePr>
        <p:xfrm>
          <a:off x="2511568" y="452064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008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92E8CB-2766-4D16-817C-06D02D9D23FF}"/>
              </a:ext>
            </a:extLst>
          </p:cNvPr>
          <p:cNvCxnSpPr>
            <a:cxnSpLocks/>
          </p:cNvCxnSpPr>
          <p:nvPr/>
        </p:nvCxnSpPr>
        <p:spPr>
          <a:xfrm flipV="1">
            <a:off x="2779124" y="5089806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9941CAA-6365-4A5F-8E87-B250ED03D452}"/>
              </a:ext>
            </a:extLst>
          </p:cNvPr>
          <p:cNvCxnSpPr>
            <a:cxnSpLocks/>
          </p:cNvCxnSpPr>
          <p:nvPr/>
        </p:nvCxnSpPr>
        <p:spPr>
          <a:xfrm>
            <a:off x="7068964" y="2342625"/>
            <a:ext cx="0" cy="135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8BAE6CD-930C-451B-8222-122B14A92340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10510012" y="2383573"/>
            <a:ext cx="0" cy="2137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280377F-0135-4932-BE67-7DC6CF5690DA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779124" y="2383180"/>
            <a:ext cx="2483" cy="460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EB5C41C-0B61-4AFC-94B7-1DA8A5A0C815}"/>
              </a:ext>
            </a:extLst>
          </p:cNvPr>
          <p:cNvSpPr txBox="1"/>
          <p:nvPr/>
        </p:nvSpPr>
        <p:spPr>
          <a:xfrm>
            <a:off x="114484" y="5780315"/>
            <a:ext cx="1659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latin typeface="+mj-ea"/>
                <a:ea typeface="+mj-ea"/>
              </a:rPr>
              <a:t>三趟收集</a:t>
            </a: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9CCAE7B9-144A-4DDB-B7CA-483958D7C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880365"/>
              </p:ext>
            </p:extLst>
          </p:nvPr>
        </p:nvGraphicFramePr>
        <p:xfrm>
          <a:off x="2514051" y="3650139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063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1AB3F94-9D68-4B45-B5A9-55D2A5E7FC1A}"/>
              </a:ext>
            </a:extLst>
          </p:cNvPr>
          <p:cNvCxnSpPr>
            <a:cxnSpLocks/>
            <a:stCxn id="110" idx="0"/>
            <a:endCxn id="80" idx="2"/>
          </p:cNvCxnSpPr>
          <p:nvPr/>
        </p:nvCxnSpPr>
        <p:spPr>
          <a:xfrm flipV="1">
            <a:off x="2779124" y="4184235"/>
            <a:ext cx="2483" cy="33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BF2D627D-8B79-4951-B2F7-222E37F1E9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630465"/>
              </p:ext>
            </p:extLst>
          </p:nvPr>
        </p:nvGraphicFramePr>
        <p:xfrm>
          <a:off x="2514051" y="2843298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083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BEF372-B84F-4493-8247-189657DAEDCE}"/>
              </a:ext>
            </a:extLst>
          </p:cNvPr>
          <p:cNvCxnSpPr>
            <a:cxnSpLocks/>
            <a:stCxn id="80" idx="0"/>
            <a:endCxn id="85" idx="2"/>
          </p:cNvCxnSpPr>
          <p:nvPr/>
        </p:nvCxnSpPr>
        <p:spPr>
          <a:xfrm flipV="1">
            <a:off x="2781607" y="3377394"/>
            <a:ext cx="0" cy="272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5634EA08-B4CB-4BD5-BF13-F7A7B19B7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553414"/>
              </p:ext>
            </p:extLst>
          </p:nvPr>
        </p:nvGraphicFramePr>
        <p:xfrm>
          <a:off x="6798746" y="3693287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589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9E36B88-CC55-4E0F-8C3A-558FDC5D7A31}"/>
              </a:ext>
            </a:extLst>
          </p:cNvPr>
          <p:cNvCxnSpPr>
            <a:cxnSpLocks/>
            <a:stCxn id="103" idx="0"/>
            <a:endCxn id="107" idx="2"/>
          </p:cNvCxnSpPr>
          <p:nvPr/>
        </p:nvCxnSpPr>
        <p:spPr>
          <a:xfrm flipH="1" flipV="1">
            <a:off x="7066302" y="4227383"/>
            <a:ext cx="2662" cy="28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5512152-2A90-4E81-936F-AC373B2D07ED}"/>
              </a:ext>
            </a:extLst>
          </p:cNvPr>
          <p:cNvGrpSpPr/>
          <p:nvPr/>
        </p:nvGrpSpPr>
        <p:grpSpPr>
          <a:xfrm>
            <a:off x="422840" y="1028347"/>
            <a:ext cx="11613280" cy="544598"/>
            <a:chOff x="102742" y="1940982"/>
            <a:chExt cx="11613280" cy="544598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6B5A7CE-C7EB-4506-A816-E05EAFAB4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5" name="表格 114">
              <a:extLst>
                <a:ext uri="{FF2B5EF4-FFF2-40B4-BE49-F238E27FC236}">
                  <a16:creationId xmlns:a16="http://schemas.microsoft.com/office/drawing/2014/main" id="{A594AD10-49CA-4BA8-BC32-652C4E490B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14030A2C-2500-4F63-B512-4E841E2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7" name="表格 5">
              <a:extLst>
                <a:ext uri="{FF2B5EF4-FFF2-40B4-BE49-F238E27FC236}">
                  <a16:creationId xmlns:a16="http://schemas.microsoft.com/office/drawing/2014/main" id="{00F583AF-F795-4B74-98E2-AC5CFEA39CA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008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C95169F-3F8C-4638-8C61-3EFCE85EA157}"/>
                </a:ext>
              </a:extLst>
            </p:cNvPr>
            <p:cNvCxnSpPr>
              <a:cxnSpLocks/>
              <a:stCxn id="117" idx="3"/>
              <a:endCxn id="119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19" name="表格 5">
              <a:extLst>
                <a:ext uri="{FF2B5EF4-FFF2-40B4-BE49-F238E27FC236}">
                  <a16:creationId xmlns:a16="http://schemas.microsoft.com/office/drawing/2014/main" id="{5F276307-5915-41FE-B7E5-C67D812ED53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109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A3ABF5D-69AC-4ADC-A153-7C655A8B51BB}"/>
                </a:ext>
              </a:extLst>
            </p:cNvPr>
            <p:cNvCxnSpPr>
              <a:cxnSpLocks/>
              <a:stCxn id="125" idx="3"/>
              <a:endCxn id="127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5" name="表格 124">
              <a:extLst>
                <a:ext uri="{FF2B5EF4-FFF2-40B4-BE49-F238E27FC236}">
                  <a16:creationId xmlns:a16="http://schemas.microsoft.com/office/drawing/2014/main" id="{63917688-B447-4EE6-AA3B-CA7DA26AA2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D671180D-245D-4FE0-BFF1-37708074E1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7" name="表格 5">
              <a:extLst>
                <a:ext uri="{FF2B5EF4-FFF2-40B4-BE49-F238E27FC236}">
                  <a16:creationId xmlns:a16="http://schemas.microsoft.com/office/drawing/2014/main" id="{3E12D822-463E-4E0C-83AC-B4DEB138C06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063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86406E24-4203-48CC-A8C5-D3D44590D7E5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31" name="表格 5">
              <a:extLst>
                <a:ext uri="{FF2B5EF4-FFF2-40B4-BE49-F238E27FC236}">
                  <a16:creationId xmlns:a16="http://schemas.microsoft.com/office/drawing/2014/main" id="{2D000EA0-3F3B-47AA-9CB7-3166B62A123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3" name="表格 5">
              <a:extLst>
                <a:ext uri="{FF2B5EF4-FFF2-40B4-BE49-F238E27FC236}">
                  <a16:creationId xmlns:a16="http://schemas.microsoft.com/office/drawing/2014/main" id="{33EF6025-4CC7-498C-97DF-25C950681A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4" name="表格 133">
              <a:extLst>
                <a:ext uri="{FF2B5EF4-FFF2-40B4-BE49-F238E27FC236}">
                  <a16:creationId xmlns:a16="http://schemas.microsoft.com/office/drawing/2014/main" id="{946ACFFE-4E1B-4A52-A2A4-7DDD53DBDA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5" name="表格 5">
              <a:extLst>
                <a:ext uri="{FF2B5EF4-FFF2-40B4-BE49-F238E27FC236}">
                  <a16:creationId xmlns:a16="http://schemas.microsoft.com/office/drawing/2014/main" id="{670593F5-59BB-43A0-A079-994312A473C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37" name="表格 5">
              <a:extLst>
                <a:ext uri="{FF2B5EF4-FFF2-40B4-BE49-F238E27FC236}">
                  <a16:creationId xmlns:a16="http://schemas.microsoft.com/office/drawing/2014/main" id="{9651B58D-98B5-4E18-94E4-93130B12E1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29A9363-C914-41B4-B6B6-A4979DFF47A6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DD40CE6B-0414-457F-87BF-6D4F28E93DD0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8EF2F1A6-138A-4EA1-9BDF-7ABA56D8F930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D77A70AD-3201-4072-981A-3F7DFE3DAA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E5B0BFA8-A0CC-4FFA-BBAA-21A10CFB2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445432"/>
              </p:ext>
            </p:extLst>
          </p:nvPr>
        </p:nvGraphicFramePr>
        <p:xfrm>
          <a:off x="3335632" y="4505012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D846C0-8ACA-4711-9F54-F3D7014A4FAA}"/>
              </a:ext>
            </a:extLst>
          </p:cNvPr>
          <p:cNvCxnSpPr>
            <a:cxnSpLocks/>
          </p:cNvCxnSpPr>
          <p:nvPr/>
        </p:nvCxnSpPr>
        <p:spPr>
          <a:xfrm flipV="1">
            <a:off x="3603188" y="5039107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A249A96-46BA-4994-A281-716B6F0EA065}"/>
              </a:ext>
            </a:extLst>
          </p:cNvPr>
          <p:cNvCxnSpPr>
            <a:cxnSpLocks/>
          </p:cNvCxnSpPr>
          <p:nvPr/>
        </p:nvCxnSpPr>
        <p:spPr>
          <a:xfrm>
            <a:off x="3603188" y="2332481"/>
            <a:ext cx="0" cy="135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1882E4EA-E8A1-4B9E-AC35-9E1C39C1E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367960"/>
              </p:ext>
            </p:extLst>
          </p:nvPr>
        </p:nvGraphicFramePr>
        <p:xfrm>
          <a:off x="3332970" y="3683143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184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84073F2-0B90-4C70-A5BE-924D97607E1B}"/>
              </a:ext>
            </a:extLst>
          </p:cNvPr>
          <p:cNvCxnSpPr>
            <a:cxnSpLocks/>
            <a:stCxn id="79" idx="0"/>
            <a:endCxn id="84" idx="2"/>
          </p:cNvCxnSpPr>
          <p:nvPr/>
        </p:nvCxnSpPr>
        <p:spPr>
          <a:xfrm flipH="1" flipV="1">
            <a:off x="3600526" y="4217239"/>
            <a:ext cx="2662" cy="28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BCF1DDD5-3BCA-41F8-B2BE-C80917B4BA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842864"/>
              </p:ext>
            </p:extLst>
          </p:nvPr>
        </p:nvGraphicFramePr>
        <p:xfrm>
          <a:off x="4230055" y="4512175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269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3699061-7819-4BF2-A816-A91E8FB5FB12}"/>
              </a:ext>
            </a:extLst>
          </p:cNvPr>
          <p:cNvCxnSpPr>
            <a:cxnSpLocks/>
          </p:cNvCxnSpPr>
          <p:nvPr/>
        </p:nvCxnSpPr>
        <p:spPr>
          <a:xfrm flipV="1">
            <a:off x="4497611" y="5046270"/>
            <a:ext cx="0" cy="4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5309F2A-0BC8-4091-BAA8-68C8E211922D}"/>
              </a:ext>
            </a:extLst>
          </p:cNvPr>
          <p:cNvCxnSpPr>
            <a:cxnSpLocks/>
          </p:cNvCxnSpPr>
          <p:nvPr/>
        </p:nvCxnSpPr>
        <p:spPr>
          <a:xfrm>
            <a:off x="4497611" y="2339644"/>
            <a:ext cx="0" cy="135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A0F5DCE9-14D3-4A2A-9A98-DC1C5722A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332597"/>
              </p:ext>
            </p:extLst>
          </p:nvPr>
        </p:nvGraphicFramePr>
        <p:xfrm>
          <a:off x="4227393" y="3690306"/>
          <a:ext cx="535112" cy="53409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112">
                  <a:extLst>
                    <a:ext uri="{9D8B030D-6E8A-4147-A177-3AD203B41FA5}">
                      <a16:colId xmlns:a16="http://schemas.microsoft.com/office/drawing/2014/main" val="3176477911"/>
                    </a:ext>
                  </a:extLst>
                </a:gridCol>
              </a:tblGrid>
              <a:tr h="534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278</a:t>
                      </a:r>
                      <a:endParaRPr lang="zh-CN" altLang="en-US" sz="2400" dirty="0"/>
                    </a:p>
                  </a:txBody>
                  <a:tcPr marL="0" marR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294383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2EF3D2F-B685-4674-A58E-A83F7B1C0C76}"/>
              </a:ext>
            </a:extLst>
          </p:cNvPr>
          <p:cNvCxnSpPr>
            <a:cxnSpLocks/>
            <a:stCxn id="88" idx="0"/>
            <a:endCxn id="98" idx="2"/>
          </p:cNvCxnSpPr>
          <p:nvPr/>
        </p:nvCxnSpPr>
        <p:spPr>
          <a:xfrm flipH="1" flipV="1">
            <a:off x="4494949" y="4224402"/>
            <a:ext cx="2662" cy="28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8A3BEE2-61E7-412F-88BC-F06CA82AA955}"/>
              </a:ext>
            </a:extLst>
          </p:cNvPr>
          <p:cNvGrpSpPr/>
          <p:nvPr/>
        </p:nvGrpSpPr>
        <p:grpSpPr>
          <a:xfrm>
            <a:off x="422840" y="6258902"/>
            <a:ext cx="11613280" cy="544598"/>
            <a:chOff x="102742" y="1940982"/>
            <a:chExt cx="11613280" cy="544598"/>
          </a:xfrm>
        </p:grpSpPr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E0F08A9-C794-4A8D-8402-7DB3AD60E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323" y="2137957"/>
              <a:ext cx="397800" cy="9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06" name="表格 105">
              <a:extLst>
                <a:ext uri="{FF2B5EF4-FFF2-40B4-BE49-F238E27FC236}">
                  <a16:creationId xmlns:a16="http://schemas.microsoft.com/office/drawing/2014/main" id="{90FDC4DF-30ED-491E-89AF-00AEB0CA18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2472388"/>
                </p:ext>
              </p:extLst>
            </p:nvPr>
          </p:nvGraphicFramePr>
          <p:xfrm>
            <a:off x="624442" y="1940982"/>
            <a:ext cx="750881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2081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008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EE670FDA-A1C9-490B-92A9-CE634EA707F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2" y="2137952"/>
              <a:ext cx="521700" cy="9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09" name="表格 5">
              <a:extLst>
                <a:ext uri="{FF2B5EF4-FFF2-40B4-BE49-F238E27FC236}">
                  <a16:creationId xmlns:a16="http://schemas.microsoft.com/office/drawing/2014/main" id="{1F51E84F-49B2-4C75-8658-2F6961AE2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338511"/>
                </p:ext>
              </p:extLst>
            </p:nvPr>
          </p:nvGraphicFramePr>
          <p:xfrm>
            <a:off x="17731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063</a:t>
                        </a:r>
                        <a:endParaRPr lang="zh-CN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8E8F66F-A5EC-42ED-AF82-F5801475BD17}"/>
                </a:ext>
              </a:extLst>
            </p:cNvPr>
            <p:cNvCxnSpPr>
              <a:cxnSpLocks/>
              <a:stCxn id="109" idx="3"/>
              <a:endCxn id="121" idx="1"/>
            </p:cNvCxnSpPr>
            <p:nvPr/>
          </p:nvCxnSpPr>
          <p:spPr>
            <a:xfrm>
              <a:off x="25255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1" name="表格 5">
              <a:extLst>
                <a:ext uri="{FF2B5EF4-FFF2-40B4-BE49-F238E27FC236}">
                  <a16:creationId xmlns:a16="http://schemas.microsoft.com/office/drawing/2014/main" id="{ED592B9D-4845-4E09-B1AB-69A4F8E2D4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781511"/>
                </p:ext>
              </p:extLst>
            </p:nvPr>
          </p:nvGraphicFramePr>
          <p:xfrm>
            <a:off x="29233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083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84077B4-F7BC-439F-BADB-A7B4F03A6C73}"/>
                </a:ext>
              </a:extLst>
            </p:cNvPr>
            <p:cNvCxnSpPr>
              <a:cxnSpLocks/>
              <a:stCxn id="129" idx="3"/>
              <a:endCxn id="144" idx="1"/>
            </p:cNvCxnSpPr>
            <p:nvPr/>
          </p:nvCxnSpPr>
          <p:spPr>
            <a:xfrm>
              <a:off x="4825923" y="2213281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29" name="表格 128">
              <a:extLst>
                <a:ext uri="{FF2B5EF4-FFF2-40B4-BE49-F238E27FC236}">
                  <a16:creationId xmlns:a16="http://schemas.microsoft.com/office/drawing/2014/main" id="{C498F8BE-90D7-4D09-81F3-D129ABF4D1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53942964"/>
                </p:ext>
              </p:extLst>
            </p:nvPr>
          </p:nvGraphicFramePr>
          <p:xfrm>
            <a:off x="40735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109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531A4566-A706-49D0-BA33-73CF932C38E9}"/>
                </a:ext>
              </a:extLst>
            </p:cNvPr>
            <p:cNvCxnSpPr>
              <a:cxnSpLocks/>
            </p:cNvCxnSpPr>
            <p:nvPr/>
          </p:nvCxnSpPr>
          <p:spPr>
            <a:xfrm>
              <a:off x="36757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44" name="表格 5">
              <a:extLst>
                <a:ext uri="{FF2B5EF4-FFF2-40B4-BE49-F238E27FC236}">
                  <a16:creationId xmlns:a16="http://schemas.microsoft.com/office/drawing/2014/main" id="{50EEC5D9-8AE0-45AF-B071-FC8E46708DF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2454774"/>
                </p:ext>
              </p:extLst>
            </p:nvPr>
          </p:nvGraphicFramePr>
          <p:xfrm>
            <a:off x="52237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184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44AC4FE6-BBED-407E-8F5C-0146AE0D10B4}"/>
                </a:ext>
              </a:extLst>
            </p:cNvPr>
            <p:cNvCxnSpPr>
              <a:cxnSpLocks/>
            </p:cNvCxnSpPr>
            <p:nvPr/>
          </p:nvCxnSpPr>
          <p:spPr>
            <a:xfrm>
              <a:off x="59761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47" name="表格 5">
              <a:extLst>
                <a:ext uri="{FF2B5EF4-FFF2-40B4-BE49-F238E27FC236}">
                  <a16:creationId xmlns:a16="http://schemas.microsoft.com/office/drawing/2014/main" id="{BBFED733-DE21-40ED-AAA6-614A6E39CE3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73923" y="1940982"/>
            <a:ext cx="75240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80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269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48" name="表格 5">
              <a:extLst>
                <a:ext uri="{FF2B5EF4-FFF2-40B4-BE49-F238E27FC236}">
                  <a16:creationId xmlns:a16="http://schemas.microsoft.com/office/drawing/2014/main" id="{8452C31E-E267-48B3-B0D4-609E00239E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524123" y="1940982"/>
            <a:ext cx="74286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19926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278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49" name="表格 148">
              <a:extLst>
                <a:ext uri="{FF2B5EF4-FFF2-40B4-BE49-F238E27FC236}">
                  <a16:creationId xmlns:a16="http://schemas.microsoft.com/office/drawing/2014/main" id="{02A4D977-A92E-4A86-AEB9-50FF7F77529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13252462"/>
                </p:ext>
              </p:extLst>
            </p:nvPr>
          </p:nvGraphicFramePr>
          <p:xfrm>
            <a:off x="866478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505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50" name="表格 5">
              <a:extLst>
                <a:ext uri="{FF2B5EF4-FFF2-40B4-BE49-F238E27FC236}">
                  <a16:creationId xmlns:a16="http://schemas.microsoft.com/office/drawing/2014/main" id="{19FFBAF3-8423-4AA7-8B2F-F852D4B4CB6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0379668"/>
                </p:ext>
              </p:extLst>
            </p:nvPr>
          </p:nvGraphicFramePr>
          <p:xfrm>
            <a:off x="9814463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589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graphicFrame>
          <p:nvGraphicFramePr>
            <p:cNvPr id="151" name="表格 5">
              <a:extLst>
                <a:ext uri="{FF2B5EF4-FFF2-40B4-BE49-F238E27FC236}">
                  <a16:creationId xmlns:a16="http://schemas.microsoft.com/office/drawing/2014/main" id="{7162EABD-DFA7-460F-BB76-2B3BB982154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5768456"/>
                </p:ext>
              </p:extLst>
            </p:nvPr>
          </p:nvGraphicFramePr>
          <p:xfrm>
            <a:off x="10964142" y="1940982"/>
            <a:ext cx="751880" cy="544598"/>
          </p:xfrm>
          <a:graphic>
            <a:graphicData uri="http://schemas.openxmlformats.org/drawingml/2006/table">
              <a:tbl>
                <a:tblPr firstRow="1" bandRow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tableStyleId>{5C22544A-7EE6-4342-B048-85BDC9FD1C3A}</a:tableStyleId>
                </a:tblPr>
                <a:tblGrid>
                  <a:gridCol w="543600">
                    <a:extLst>
                      <a:ext uri="{9D8B030D-6E8A-4147-A177-3AD203B41FA5}">
                        <a16:colId xmlns:a16="http://schemas.microsoft.com/office/drawing/2014/main" val="3176477911"/>
                      </a:ext>
                    </a:extLst>
                  </a:gridCol>
                  <a:gridCol w="208280">
                    <a:extLst>
                      <a:ext uri="{9D8B030D-6E8A-4147-A177-3AD203B41FA5}">
                        <a16:colId xmlns:a16="http://schemas.microsoft.com/office/drawing/2014/main" val="4008158561"/>
                      </a:ext>
                    </a:extLst>
                  </a:gridCol>
                </a:tblGrid>
                <a:tr h="544598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2400" dirty="0"/>
                          <a:t>930</a:t>
                        </a:r>
                        <a:endParaRPr lang="zh-CN" altLang="en-US" sz="2400" dirty="0"/>
                      </a:p>
                    </a:txBody>
                    <a:tcPr marL="0" marR="0" anchor="ctr">
                      <a:solidFill>
                        <a:schemeClr val="accent2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CN" altLang="en-US" sz="2400" dirty="0">
                          <a:solidFill>
                            <a:schemeClr val="tx1"/>
                          </a:solidFill>
                        </a:endParaRPr>
                      </a:p>
                    </a:txBody>
                    <a:tcPr anchor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37294383"/>
                    </a:ext>
                  </a:extLst>
                </a:tr>
              </a:tbl>
            </a:graphicData>
          </a:graphic>
        </p:graphicFrame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AA79FCD3-3AD0-4977-B4CE-C3BAB39E458E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2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E35FA3C5-81C3-45D6-821F-67D765B1ABA1}"/>
                </a:ext>
              </a:extLst>
            </p:cNvPr>
            <p:cNvCxnSpPr>
              <a:cxnSpLocks/>
            </p:cNvCxnSpPr>
            <p:nvPr/>
          </p:nvCxnSpPr>
          <p:spPr>
            <a:xfrm>
              <a:off x="826698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3F481033-1EBB-45C3-9313-A569D15F2C60}"/>
                </a:ext>
              </a:extLst>
            </p:cNvPr>
            <p:cNvCxnSpPr>
              <a:cxnSpLocks/>
            </p:cNvCxnSpPr>
            <p:nvPr/>
          </p:nvCxnSpPr>
          <p:spPr>
            <a:xfrm>
              <a:off x="9416663" y="2142677"/>
              <a:ext cx="39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A9890F1-A7E1-465A-A935-565E039EA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343" y="2142677"/>
              <a:ext cx="3977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3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84FA0-65AD-4797-B876-0BB31B67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875412"/>
          </a:xfrm>
        </p:spPr>
        <p:txBody>
          <a:bodyPr numCol="2" spcCol="360000">
            <a:normAutofit/>
          </a:bodyPr>
          <a:lstStyle/>
          <a:p>
            <a:r>
              <a:rPr lang="zh-CN" altLang="en-US" sz="3600" dirty="0">
                <a:latin typeface="+mn-lt"/>
              </a:rPr>
              <a:t>按时间复杂度</a:t>
            </a:r>
            <a:endParaRPr lang="en-US" altLang="zh-CN" sz="3600" dirty="0">
              <a:latin typeface="+mn-lt"/>
            </a:endParaRPr>
          </a:p>
          <a:p>
            <a:pPr lvl="1"/>
            <a:r>
              <a:rPr lang="en-US" altLang="zh-CN" sz="3200" dirty="0">
                <a:latin typeface="+mn-lt"/>
              </a:rPr>
              <a:t>O(n</a:t>
            </a:r>
            <a:r>
              <a:rPr lang="en-US" altLang="zh-CN" sz="3200" baseline="30000" dirty="0">
                <a:latin typeface="+mn-lt"/>
              </a:rPr>
              <a:t>2</a:t>
            </a:r>
            <a:r>
              <a:rPr lang="en-US" altLang="zh-CN" sz="3200" dirty="0">
                <a:latin typeface="+mn-lt"/>
              </a:rPr>
              <a:t>)</a:t>
            </a:r>
          </a:p>
          <a:p>
            <a:pPr lvl="2"/>
            <a:r>
              <a:rPr lang="zh-CN" altLang="en-US" sz="2800" dirty="0"/>
              <a:t>冒泡排序</a:t>
            </a:r>
            <a:endParaRPr lang="en-US" altLang="zh-CN" sz="2800" dirty="0"/>
          </a:p>
          <a:p>
            <a:pPr lvl="2"/>
            <a:r>
              <a:rPr lang="zh-CN" altLang="en-US" sz="2800" dirty="0">
                <a:latin typeface="+mn-lt"/>
              </a:rPr>
              <a:t>插入排序</a:t>
            </a:r>
            <a:endParaRPr lang="en-US" altLang="zh-CN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</a:rPr>
              <a:t>选择排序</a:t>
            </a:r>
            <a:endParaRPr lang="en-US" altLang="zh-CN" sz="2800" dirty="0">
              <a:latin typeface="+mn-lt"/>
            </a:endParaRPr>
          </a:p>
          <a:p>
            <a:pPr lvl="1"/>
            <a:r>
              <a:rPr lang="en-US" altLang="zh-CN" sz="3200" dirty="0">
                <a:latin typeface="+mn-lt"/>
              </a:rPr>
              <a:t>O(</a:t>
            </a:r>
            <a:r>
              <a:rPr lang="en-US" altLang="zh-CN" sz="3200" dirty="0" err="1">
                <a:latin typeface="+mn-lt"/>
              </a:rPr>
              <a:t>nlogn</a:t>
            </a:r>
            <a:r>
              <a:rPr lang="en-US" altLang="zh-CN" sz="3200" dirty="0">
                <a:latin typeface="+mn-lt"/>
              </a:rPr>
              <a:t>)</a:t>
            </a:r>
          </a:p>
          <a:p>
            <a:pPr lvl="2"/>
            <a:r>
              <a:rPr lang="zh-CN" altLang="en-US" sz="2800" dirty="0">
                <a:latin typeface="+mn-lt"/>
              </a:rPr>
              <a:t>快速排序</a:t>
            </a:r>
            <a:endParaRPr lang="en-US" altLang="zh-CN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</a:rPr>
              <a:t>归并排序</a:t>
            </a:r>
            <a:endParaRPr lang="en-US" altLang="zh-CN" sz="2800" dirty="0">
              <a:latin typeface="+mn-lt"/>
            </a:endParaRPr>
          </a:p>
          <a:p>
            <a:pPr lvl="1"/>
            <a:endParaRPr lang="en-US" altLang="zh-CN" sz="3200" dirty="0">
              <a:latin typeface="+mn-lt"/>
            </a:endParaRPr>
          </a:p>
          <a:p>
            <a:pPr lvl="1"/>
            <a:r>
              <a:rPr lang="en-US" altLang="zh-CN" sz="3200" dirty="0">
                <a:latin typeface="+mn-lt"/>
              </a:rPr>
              <a:t>O(n)</a:t>
            </a:r>
          </a:p>
          <a:p>
            <a:pPr lvl="2"/>
            <a:r>
              <a:rPr lang="zh-CN" altLang="en-US" sz="2800" dirty="0">
                <a:latin typeface="+mn-lt"/>
              </a:rPr>
              <a:t>基数排序</a:t>
            </a:r>
            <a:endParaRPr lang="en-US" altLang="zh-CN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</a:rPr>
              <a:t>桶排序</a:t>
            </a:r>
            <a:endParaRPr lang="en-US" altLang="zh-CN" sz="2800" dirty="0">
              <a:latin typeface="+mn-lt"/>
            </a:endParaRPr>
          </a:p>
          <a:p>
            <a:pPr lvl="2"/>
            <a:r>
              <a:rPr lang="zh-CN" altLang="en-US" sz="2800" dirty="0">
                <a:latin typeface="+mn-lt"/>
              </a:rPr>
              <a:t>计数排序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</p:spTree>
    <p:extLst>
      <p:ext uri="{BB962C8B-B14F-4D97-AF65-F5344CB8AC3E}">
        <p14:creationId xmlns:p14="http://schemas.microsoft.com/office/powerpoint/2010/main" val="6407653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B6797-4472-4E90-8122-516E855D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89932-85AE-4845-AB23-0267BD4E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  <a:endParaRPr lang="en-US" altLang="zh-CN" dirty="0"/>
          </a:p>
          <a:p>
            <a:pPr marL="857241" lvl="1" indent="-514350">
              <a:buFont typeface="+mj-lt"/>
              <a:buAutoNum type="arabicPeriod"/>
            </a:pPr>
            <a:r>
              <a:rPr kumimoji="1" lang="zh-CN" altLang="en-US" dirty="0">
                <a:latin typeface="+mn-lt"/>
                <a:ea typeface="+mj-ea"/>
              </a:rPr>
              <a:t>待排序记录以指针相链，构成一个链表</a:t>
            </a:r>
            <a:endParaRPr kumimoji="1" lang="en-US" altLang="zh-CN" dirty="0">
              <a:latin typeface="+mn-lt"/>
              <a:ea typeface="+mj-ea"/>
            </a:endParaRPr>
          </a:p>
          <a:p>
            <a:pPr marL="857241" lvl="1" indent="-514350">
              <a:buFont typeface="+mj-lt"/>
              <a:buAutoNum type="arabicPeriod"/>
            </a:pPr>
            <a:r>
              <a:rPr kumimoji="1" lang="zh-CN" altLang="en-US" dirty="0">
                <a:latin typeface="+mn-lt"/>
                <a:ea typeface="+mj-ea"/>
              </a:rPr>
              <a:t>“分配” 时，按当前“关键字位”所取值，将记录分配到不同的 “链队列” 中，每个队列中记录的 “关键字位” 相同</a:t>
            </a:r>
            <a:endParaRPr kumimoji="1" lang="en-US" altLang="zh-CN" dirty="0">
              <a:latin typeface="+mn-lt"/>
              <a:ea typeface="+mj-ea"/>
            </a:endParaRPr>
          </a:p>
          <a:p>
            <a:pPr marL="857241" lvl="1" indent="-514350">
              <a:buFont typeface="+mj-lt"/>
              <a:buAutoNum type="arabicPeriod"/>
            </a:pPr>
            <a:r>
              <a:rPr kumimoji="1" lang="zh-CN" altLang="en-US" dirty="0">
                <a:latin typeface="+mn-lt"/>
                <a:ea typeface="+mj-ea"/>
              </a:rPr>
              <a:t>“收集”时，按当前关键字位取值从小到大将各队列首尾相链成一个链表</a:t>
            </a:r>
            <a:endParaRPr kumimoji="1" lang="en-US" altLang="zh-CN" dirty="0">
              <a:latin typeface="+mn-lt"/>
              <a:ea typeface="+mj-ea"/>
            </a:endParaRPr>
          </a:p>
          <a:p>
            <a:pPr marL="857241" lvl="1" indent="-514350">
              <a:buFont typeface="+mj-lt"/>
              <a:buAutoNum type="arabicPeriod"/>
            </a:pPr>
            <a:r>
              <a:rPr kumimoji="1" lang="zh-CN" altLang="en-US" dirty="0">
                <a:latin typeface="+mn-lt"/>
                <a:ea typeface="+mj-ea"/>
              </a:rPr>
              <a:t>对每个关键字位均重复 </a:t>
            </a:r>
            <a:r>
              <a:rPr kumimoji="1" lang="en-US" altLang="zh-CN" dirty="0">
                <a:latin typeface="+mn-lt"/>
                <a:ea typeface="+mj-ea"/>
              </a:rPr>
              <a:t>2) </a:t>
            </a:r>
            <a:r>
              <a:rPr kumimoji="1" lang="zh-CN" altLang="en-US" dirty="0">
                <a:latin typeface="+mn-lt"/>
                <a:ea typeface="+mj-ea"/>
              </a:rPr>
              <a:t>和 </a:t>
            </a:r>
            <a:r>
              <a:rPr kumimoji="1" lang="en-US" altLang="zh-CN" dirty="0">
                <a:latin typeface="+mn-lt"/>
                <a:ea typeface="+mj-ea"/>
              </a:rPr>
              <a:t>3) </a:t>
            </a:r>
            <a:r>
              <a:rPr kumimoji="1" lang="zh-CN" altLang="en-US" dirty="0">
                <a:latin typeface="+mn-lt"/>
                <a:ea typeface="+mj-ea"/>
              </a:rPr>
              <a:t>两步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F9710-B7E1-406E-A666-666102D76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819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算法评价</a:t>
            </a:r>
            <a:r>
              <a:rPr lang="en-US" altLang="zh-CN" dirty="0"/>
              <a:t>——</a:t>
            </a:r>
            <a:r>
              <a:rPr lang="zh-CN" altLang="en-US" dirty="0"/>
              <a:t>基数排序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03339"/>
          </a:xfrm>
        </p:spPr>
        <p:txBody>
          <a:bodyPr numCol="2" spcCol="180000">
            <a:normAutofit/>
          </a:bodyPr>
          <a:lstStyle/>
          <a:p>
            <a:r>
              <a:rPr lang="zh-CN" altLang="en-US" dirty="0">
                <a:latin typeface="+mn-lt"/>
              </a:rPr>
              <a:t>空间复杂度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需要额外空间</a:t>
            </a:r>
            <a:endParaRPr lang="en-US" altLang="zh-CN" dirty="0">
              <a:latin typeface="+mn-lt"/>
            </a:endParaRPr>
          </a:p>
          <a:p>
            <a:pPr lvl="1"/>
            <a:r>
              <a:rPr lang="en-US" altLang="zh-CN" dirty="0">
                <a:latin typeface="+mn-lt"/>
              </a:rPr>
              <a:t>S(n)=O(</a:t>
            </a:r>
            <a:r>
              <a:rPr lang="en-US" altLang="zh-CN" dirty="0" err="1">
                <a:latin typeface="+mn-lt"/>
              </a:rPr>
              <a:t>rd</a:t>
            </a:r>
            <a:r>
              <a:rPr lang="en-US" altLang="zh-CN" dirty="0">
                <a:latin typeface="+mn-lt"/>
              </a:rPr>
              <a:t>)</a:t>
            </a:r>
          </a:p>
          <a:p>
            <a:pPr lvl="2"/>
            <a:r>
              <a:rPr lang="en-US" altLang="zh-CN" dirty="0" err="1">
                <a:latin typeface="+mn-lt"/>
              </a:rPr>
              <a:t>rd</a:t>
            </a:r>
            <a:r>
              <a:rPr lang="en-US" altLang="zh-CN" dirty="0">
                <a:latin typeface="+mn-lt"/>
              </a:rPr>
              <a:t>——</a:t>
            </a:r>
            <a:r>
              <a:rPr kumimoji="1" lang="zh-CN" altLang="zh-CN" dirty="0">
                <a:solidFill>
                  <a:srgbClr val="000000"/>
                </a:solidFill>
                <a:latin typeface="Times New Roman" pitchFamily="18" charset="0"/>
              </a:rPr>
              <a:t>关键字取值范围</a:t>
            </a:r>
            <a:r>
              <a:rPr kumimoji="1" lang="zh-CN" altLang="zh-CN" sz="2000" b="1" dirty="0">
                <a:solidFill>
                  <a:schemeClr val="folHlink"/>
                </a:solidFill>
                <a:latin typeface="宋体" pitchFamily="2" charset="-122"/>
              </a:rPr>
              <a:t> 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不是原地排序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稳定性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是稳定排序算法</a:t>
            </a:r>
            <a:endParaRPr lang="en-US" altLang="zh-CN" dirty="0">
              <a:latin typeface="+mn-lt"/>
            </a:endParaRPr>
          </a:p>
          <a:p>
            <a:pPr lvl="2"/>
            <a:r>
              <a:rPr lang="zh-CN" altLang="en-US" dirty="0">
                <a:latin typeface="+mn-lt"/>
              </a:rPr>
              <a:t>若不稳定，则对高位排序时，排好的低位顺序会改变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时间复杂度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一次分配</a:t>
            </a:r>
            <a:endParaRPr lang="en-US" altLang="zh-CN" dirty="0">
              <a:latin typeface="+mn-lt"/>
            </a:endParaRPr>
          </a:p>
          <a:p>
            <a:pPr lvl="2"/>
            <a:r>
              <a:rPr lang="en-US" altLang="zh-CN" dirty="0">
                <a:latin typeface="+mn-lt"/>
              </a:rPr>
              <a:t>T(n)=O(n)</a:t>
            </a:r>
          </a:p>
          <a:p>
            <a:pPr lvl="1"/>
            <a:r>
              <a:rPr lang="zh-CN" altLang="en-US" dirty="0"/>
              <a:t>一次收集</a:t>
            </a:r>
            <a:endParaRPr lang="en-US" altLang="zh-CN" dirty="0"/>
          </a:p>
          <a:p>
            <a:pPr lvl="2"/>
            <a:r>
              <a:rPr lang="en-US" altLang="zh-CN" dirty="0"/>
              <a:t>T(n)=O(</a:t>
            </a:r>
            <a:r>
              <a:rPr lang="en-US" altLang="zh-CN" dirty="0" err="1"/>
              <a:t>rd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总和</a:t>
            </a:r>
            <a:endParaRPr lang="en-US" altLang="zh-CN" dirty="0"/>
          </a:p>
          <a:p>
            <a:pPr lvl="2"/>
            <a:r>
              <a:rPr lang="en-US" altLang="zh-CN" dirty="0"/>
              <a:t>T(n)=O(d*(</a:t>
            </a:r>
            <a:r>
              <a:rPr lang="en-US" altLang="zh-CN" dirty="0" err="1"/>
              <a:t>n+rd</a:t>
            </a:r>
            <a:r>
              <a:rPr lang="en-US" altLang="zh-CN" dirty="0"/>
              <a:t>))</a:t>
            </a:r>
          </a:p>
          <a:p>
            <a:pPr lvl="2"/>
            <a:r>
              <a:rPr lang="en-US" altLang="zh-CN" dirty="0"/>
              <a:t>d——</a:t>
            </a:r>
            <a:r>
              <a:rPr lang="zh-CN" altLang="en-US" dirty="0"/>
              <a:t>关键字位数</a:t>
            </a:r>
            <a:endParaRPr lang="en-US" altLang="zh-CN" dirty="0"/>
          </a:p>
          <a:p>
            <a:pPr lvl="2"/>
            <a:endParaRPr lang="zh-CN" altLang="en-US" dirty="0">
              <a:latin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10.6 </a:t>
            </a:r>
            <a:r>
              <a:rPr lang="zh-CN" altLang="en-US" dirty="0"/>
              <a:t>基数排序</a:t>
            </a:r>
          </a:p>
        </p:txBody>
      </p:sp>
    </p:spTree>
    <p:extLst>
      <p:ext uri="{BB962C8B-B14F-4D97-AF65-F5344CB8AC3E}">
        <p14:creationId xmlns:p14="http://schemas.microsoft.com/office/powerpoint/2010/main" val="2342790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28473" y="3235895"/>
            <a:ext cx="4535055" cy="656792"/>
          </a:xfrm>
        </p:spPr>
        <p:txBody>
          <a:bodyPr anchor="b">
            <a:normAutofit/>
          </a:bodyPr>
          <a:lstStyle/>
          <a:p>
            <a:pPr algn="ctr"/>
            <a:r>
              <a:rPr lang="zh-CN" altLang="en-US" sz="3600" b="0" dirty="0">
                <a:solidFill>
                  <a:schemeClr val="accent1"/>
                </a:solidFill>
              </a:rPr>
              <a:t>各种排序算法的比较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184989" y="4132765"/>
            <a:ext cx="6092575" cy="1015623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(Comparison of various sorting algorithms)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BE1EAA-DA91-4B9A-837F-78A0ED20EE18}"/>
              </a:ext>
            </a:extLst>
          </p:cNvPr>
          <p:cNvSpPr txBox="1"/>
          <p:nvPr/>
        </p:nvSpPr>
        <p:spPr>
          <a:xfrm>
            <a:off x="5555972" y="1197177"/>
            <a:ext cx="876578" cy="116302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/>
                <a:cs typeface="+mn-cs"/>
              </a:rPr>
              <a:t>10.7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7480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时间性能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922698"/>
              </p:ext>
            </p:extLst>
          </p:nvPr>
        </p:nvGraphicFramePr>
        <p:xfrm>
          <a:off x="1093693" y="1842247"/>
          <a:ext cx="986565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4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平均时间复杂度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算法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备注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O(n</a:t>
                      </a:r>
                      <a:r>
                        <a:rPr lang="en-US" altLang="zh-CN" sz="2400" baseline="300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2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直接插入排序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待排记录有序时可达到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O(n)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冒泡排序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简单选择排序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与待排记录是否有序无关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nlogn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快速排序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待排记录有序时锐化为</a:t>
                      </a:r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altLang="zh-CN" sz="2400" kern="1200" baseline="30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堆排序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与待排记录是否有序无关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归并排序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O(n)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基数排序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与待排记录是否有序无关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10.7 </a:t>
            </a:r>
            <a:r>
              <a:rPr lang="zh-CN" altLang="en-US" dirty="0"/>
              <a:t>各种排序算法的比较</a:t>
            </a:r>
          </a:p>
        </p:txBody>
      </p:sp>
    </p:spTree>
    <p:extLst>
      <p:ext uri="{BB962C8B-B14F-4D97-AF65-F5344CB8AC3E}">
        <p14:creationId xmlns:p14="http://schemas.microsoft.com/office/powerpoint/2010/main" val="3189187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空间性能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61991"/>
              </p:ext>
            </p:extLst>
          </p:nvPr>
        </p:nvGraphicFramePr>
        <p:xfrm>
          <a:off x="609600" y="1600200"/>
          <a:ext cx="103900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6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空间复杂度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算法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备注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O(n)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归并排序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归并时需要临时数组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logn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快速排序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用以管理递归过程的辅助栈（也可视为原地排序）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O(1)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直接插入排序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原地排序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冒泡排序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简单选择排序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堆排序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O(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rd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链式基数排序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rd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为关键字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+mn-lt"/>
                          <a:ea typeface="+mj-ea"/>
                        </a:rPr>
                        <a:t>位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的取值范围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需附设队列首尾指针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10.7 </a:t>
            </a:r>
            <a:r>
              <a:rPr lang="zh-CN" altLang="en-US" dirty="0"/>
              <a:t>各种排序算法的比较</a:t>
            </a:r>
          </a:p>
        </p:txBody>
      </p:sp>
    </p:spTree>
    <p:extLst>
      <p:ext uri="{BB962C8B-B14F-4D97-AF65-F5344CB8AC3E}">
        <p14:creationId xmlns:p14="http://schemas.microsoft.com/office/powerpoint/2010/main" val="2791470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稳定性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8031"/>
              </p:ext>
            </p:extLst>
          </p:nvPr>
        </p:nvGraphicFramePr>
        <p:xfrm>
          <a:off x="2048433" y="1707776"/>
          <a:ext cx="715084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稳定性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算法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稳定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直接插入排序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冒泡排序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归并排序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基数排序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不稳定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简单选择排序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希尔排序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  <a:cs typeface="+mn-cs"/>
                        </a:rPr>
                        <a:t>快速排序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堆排序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10.7 </a:t>
            </a:r>
            <a:r>
              <a:rPr lang="zh-CN" altLang="en-US" dirty="0"/>
              <a:t>各种排序算法的比较</a:t>
            </a:r>
          </a:p>
        </p:txBody>
      </p:sp>
    </p:spTree>
    <p:extLst>
      <p:ext uri="{BB962C8B-B14F-4D97-AF65-F5344CB8AC3E}">
        <p14:creationId xmlns:p14="http://schemas.microsoft.com/office/powerpoint/2010/main" val="1368008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67A8-A63C-4AA3-9EB7-3964538F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知识点汇总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9D36DF-D11C-4190-803E-2D2F89867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内部排序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43559" y="732393"/>
            <a:ext cx="8042660" cy="6058876"/>
            <a:chOff x="2301711" y="664545"/>
            <a:chExt cx="8042660" cy="6058876"/>
          </a:xfrm>
        </p:grpSpPr>
        <p:sp>
          <p:nvSpPr>
            <p:cNvPr id="6" name="任意多边形 5"/>
            <p:cNvSpPr/>
            <p:nvPr/>
          </p:nvSpPr>
          <p:spPr>
            <a:xfrm>
              <a:off x="3827753" y="4270811"/>
              <a:ext cx="1259456" cy="2242609"/>
            </a:xfrm>
            <a:custGeom>
              <a:avLst/>
              <a:gdLst>
                <a:gd name="connsiteX0" fmla="*/ 0 w 1829159"/>
                <a:gd name="connsiteY0" fmla="*/ 0 h 2243072"/>
                <a:gd name="connsiteX1" fmla="*/ 914579 w 1829159"/>
                <a:gd name="connsiteY1" fmla="*/ 0 h 2243072"/>
                <a:gd name="connsiteX2" fmla="*/ 914579 w 1829159"/>
                <a:gd name="connsiteY2" fmla="*/ 2243072 h 2243072"/>
                <a:gd name="connsiteX3" fmla="*/ 1829159 w 1829159"/>
                <a:gd name="connsiteY3" fmla="*/ 2243072 h 2243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159" h="2243072">
                  <a:moveTo>
                    <a:pt x="0" y="0"/>
                  </a:moveTo>
                  <a:lnTo>
                    <a:pt x="914579" y="0"/>
                  </a:lnTo>
                  <a:lnTo>
                    <a:pt x="914579" y="2243072"/>
                  </a:lnTo>
                  <a:lnTo>
                    <a:pt x="1829159" y="2243072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4921" tIns="1049178" rIns="854922" bIns="1049178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738283" y="4270812"/>
              <a:ext cx="1437732" cy="1719227"/>
            </a:xfrm>
            <a:custGeom>
              <a:avLst/>
              <a:gdLst>
                <a:gd name="connsiteX0" fmla="*/ 0 w 1829159"/>
                <a:gd name="connsiteY0" fmla="*/ 0 h 1719227"/>
                <a:gd name="connsiteX1" fmla="*/ 914579 w 1829159"/>
                <a:gd name="connsiteY1" fmla="*/ 0 h 1719227"/>
                <a:gd name="connsiteX2" fmla="*/ 914579 w 1829159"/>
                <a:gd name="connsiteY2" fmla="*/ 1719227 h 1719227"/>
                <a:gd name="connsiteX3" fmla="*/ 1829159 w 1829159"/>
                <a:gd name="connsiteY3" fmla="*/ 1719227 h 171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159" h="1719227">
                  <a:moveTo>
                    <a:pt x="0" y="0"/>
                  </a:moveTo>
                  <a:lnTo>
                    <a:pt x="914579" y="0"/>
                  </a:lnTo>
                  <a:lnTo>
                    <a:pt x="914579" y="1719227"/>
                  </a:lnTo>
                  <a:lnTo>
                    <a:pt x="1829159" y="1719227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64522" tIns="796857" rIns="864523" bIns="796856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8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764843" y="5493736"/>
              <a:ext cx="673813" cy="254521"/>
            </a:xfrm>
            <a:custGeom>
              <a:avLst/>
              <a:gdLst>
                <a:gd name="connsiteX0" fmla="*/ 0 w 673813"/>
                <a:gd name="connsiteY0" fmla="*/ 0 h 254521"/>
                <a:gd name="connsiteX1" fmla="*/ 336906 w 673813"/>
                <a:gd name="connsiteY1" fmla="*/ 0 h 254521"/>
                <a:gd name="connsiteX2" fmla="*/ 336906 w 673813"/>
                <a:gd name="connsiteY2" fmla="*/ 254521 h 254521"/>
                <a:gd name="connsiteX3" fmla="*/ 673813 w 673813"/>
                <a:gd name="connsiteY3" fmla="*/ 254521 h 25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813" h="254521">
                  <a:moveTo>
                    <a:pt x="0" y="0"/>
                  </a:moveTo>
                  <a:lnTo>
                    <a:pt x="336906" y="0"/>
                  </a:lnTo>
                  <a:lnTo>
                    <a:pt x="336906" y="254521"/>
                  </a:lnTo>
                  <a:lnTo>
                    <a:pt x="673813" y="254521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1600" tIns="109254" rIns="331599" bIns="10925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6764843" y="5136575"/>
              <a:ext cx="673813" cy="357161"/>
            </a:xfrm>
            <a:custGeom>
              <a:avLst/>
              <a:gdLst>
                <a:gd name="connsiteX0" fmla="*/ 0 w 673813"/>
                <a:gd name="connsiteY0" fmla="*/ 357161 h 357161"/>
                <a:gd name="connsiteX1" fmla="*/ 336906 w 673813"/>
                <a:gd name="connsiteY1" fmla="*/ 357161 h 357161"/>
                <a:gd name="connsiteX2" fmla="*/ 336906 w 673813"/>
                <a:gd name="connsiteY2" fmla="*/ 0 h 357161"/>
                <a:gd name="connsiteX3" fmla="*/ 673813 w 673813"/>
                <a:gd name="connsiteY3" fmla="*/ 0 h 35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813" h="357161">
                  <a:moveTo>
                    <a:pt x="0" y="357161"/>
                  </a:moveTo>
                  <a:lnTo>
                    <a:pt x="336906" y="357161"/>
                  </a:lnTo>
                  <a:lnTo>
                    <a:pt x="336906" y="0"/>
                  </a:lnTo>
                  <a:lnTo>
                    <a:pt x="673813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30541" tIns="159515" rIns="330542" bIns="15951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738282" y="4270812"/>
              <a:ext cx="1434158" cy="1222924"/>
            </a:xfrm>
            <a:custGeom>
              <a:avLst/>
              <a:gdLst>
                <a:gd name="connsiteX0" fmla="*/ 0 w 1825585"/>
                <a:gd name="connsiteY0" fmla="*/ 0 h 1222924"/>
                <a:gd name="connsiteX1" fmla="*/ 912792 w 1825585"/>
                <a:gd name="connsiteY1" fmla="*/ 0 h 1222924"/>
                <a:gd name="connsiteX2" fmla="*/ 912792 w 1825585"/>
                <a:gd name="connsiteY2" fmla="*/ 1222924 h 1222924"/>
                <a:gd name="connsiteX3" fmla="*/ 1825585 w 1825585"/>
                <a:gd name="connsiteY3" fmla="*/ 1222924 h 122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5585" h="1222924">
                  <a:moveTo>
                    <a:pt x="0" y="0"/>
                  </a:moveTo>
                  <a:lnTo>
                    <a:pt x="912792" y="0"/>
                  </a:lnTo>
                  <a:lnTo>
                    <a:pt x="912792" y="1222924"/>
                  </a:lnTo>
                  <a:lnTo>
                    <a:pt x="1825585" y="122292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0559" tIns="556529" rIns="870559" bIns="556528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7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6764843" y="4270370"/>
              <a:ext cx="656796" cy="317730"/>
            </a:xfrm>
            <a:custGeom>
              <a:avLst/>
              <a:gdLst>
                <a:gd name="connsiteX0" fmla="*/ 0 w 656796"/>
                <a:gd name="connsiteY0" fmla="*/ 0 h 317730"/>
                <a:gd name="connsiteX1" fmla="*/ 328398 w 656796"/>
                <a:gd name="connsiteY1" fmla="*/ 0 h 317730"/>
                <a:gd name="connsiteX2" fmla="*/ 328398 w 656796"/>
                <a:gd name="connsiteY2" fmla="*/ 317730 h 317730"/>
                <a:gd name="connsiteX3" fmla="*/ 656796 w 656796"/>
                <a:gd name="connsiteY3" fmla="*/ 317730 h 31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796" h="317730">
                  <a:moveTo>
                    <a:pt x="0" y="0"/>
                  </a:moveTo>
                  <a:lnTo>
                    <a:pt x="328398" y="0"/>
                  </a:lnTo>
                  <a:lnTo>
                    <a:pt x="328398" y="317730"/>
                  </a:lnTo>
                  <a:lnTo>
                    <a:pt x="656796" y="31773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2858" tIns="140625" rIns="322858" bIns="14062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64843" y="3976418"/>
              <a:ext cx="656796" cy="293952"/>
            </a:xfrm>
            <a:custGeom>
              <a:avLst/>
              <a:gdLst>
                <a:gd name="connsiteX0" fmla="*/ 0 w 656796"/>
                <a:gd name="connsiteY0" fmla="*/ 293952 h 293952"/>
                <a:gd name="connsiteX1" fmla="*/ 328398 w 656796"/>
                <a:gd name="connsiteY1" fmla="*/ 293952 h 293952"/>
                <a:gd name="connsiteX2" fmla="*/ 328398 w 656796"/>
                <a:gd name="connsiteY2" fmla="*/ 0 h 293952"/>
                <a:gd name="connsiteX3" fmla="*/ 656796 w 656796"/>
                <a:gd name="connsiteY3" fmla="*/ 0 h 29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796" h="293952">
                  <a:moveTo>
                    <a:pt x="0" y="293952"/>
                  </a:moveTo>
                  <a:lnTo>
                    <a:pt x="328398" y="293952"/>
                  </a:lnTo>
                  <a:lnTo>
                    <a:pt x="328398" y="0"/>
                  </a:lnTo>
                  <a:lnTo>
                    <a:pt x="656796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3109" tIns="128986" rIns="323109" bIns="12898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3258050" y="4224650"/>
              <a:ext cx="1825585" cy="91440"/>
            </a:xfrm>
            <a:custGeom>
              <a:avLst/>
              <a:gdLst>
                <a:gd name="connsiteX0" fmla="*/ 0 w 1825585"/>
                <a:gd name="connsiteY0" fmla="*/ 46161 h 91440"/>
                <a:gd name="connsiteX1" fmla="*/ 912792 w 1825585"/>
                <a:gd name="connsiteY1" fmla="*/ 46161 h 91440"/>
                <a:gd name="connsiteX2" fmla="*/ 912792 w 1825585"/>
                <a:gd name="connsiteY2" fmla="*/ 45720 h 91440"/>
                <a:gd name="connsiteX3" fmla="*/ 1825585 w 1825585"/>
                <a:gd name="connsiteY3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5585" h="91440">
                  <a:moveTo>
                    <a:pt x="0" y="46161"/>
                  </a:moveTo>
                  <a:lnTo>
                    <a:pt x="912792" y="46161"/>
                  </a:lnTo>
                  <a:lnTo>
                    <a:pt x="912792" y="45720"/>
                  </a:lnTo>
                  <a:lnTo>
                    <a:pt x="1825585" y="4572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9853" tIns="80" rIns="879853" bIns="8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6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764829" y="2129479"/>
              <a:ext cx="660370" cy="1172046"/>
            </a:xfrm>
            <a:custGeom>
              <a:avLst/>
              <a:gdLst>
                <a:gd name="connsiteX0" fmla="*/ 0 w 660370"/>
                <a:gd name="connsiteY0" fmla="*/ 0 h 1172046"/>
                <a:gd name="connsiteX1" fmla="*/ 330185 w 660370"/>
                <a:gd name="connsiteY1" fmla="*/ 0 h 1172046"/>
                <a:gd name="connsiteX2" fmla="*/ 330185 w 660370"/>
                <a:gd name="connsiteY2" fmla="*/ 1172046 h 1172046"/>
                <a:gd name="connsiteX3" fmla="*/ 660370 w 660370"/>
                <a:gd name="connsiteY3" fmla="*/ 1172046 h 117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370" h="1172046">
                  <a:moveTo>
                    <a:pt x="0" y="0"/>
                  </a:moveTo>
                  <a:lnTo>
                    <a:pt x="330185" y="0"/>
                  </a:lnTo>
                  <a:lnTo>
                    <a:pt x="330185" y="1172046"/>
                  </a:lnTo>
                  <a:lnTo>
                    <a:pt x="660370" y="1172046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9253" tIns="552391" rIns="309253" bIns="55239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6764829" y="2129479"/>
              <a:ext cx="660370" cy="560363"/>
            </a:xfrm>
            <a:custGeom>
              <a:avLst/>
              <a:gdLst>
                <a:gd name="connsiteX0" fmla="*/ 0 w 660370"/>
                <a:gd name="connsiteY0" fmla="*/ 0 h 560363"/>
                <a:gd name="connsiteX1" fmla="*/ 330185 w 660370"/>
                <a:gd name="connsiteY1" fmla="*/ 0 h 560363"/>
                <a:gd name="connsiteX2" fmla="*/ 330185 w 660370"/>
                <a:gd name="connsiteY2" fmla="*/ 560363 h 560363"/>
                <a:gd name="connsiteX3" fmla="*/ 660370 w 660370"/>
                <a:gd name="connsiteY3" fmla="*/ 560363 h 56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370" h="560363">
                  <a:moveTo>
                    <a:pt x="0" y="0"/>
                  </a:moveTo>
                  <a:lnTo>
                    <a:pt x="330185" y="0"/>
                  </a:lnTo>
                  <a:lnTo>
                    <a:pt x="330185" y="560363"/>
                  </a:lnTo>
                  <a:lnTo>
                    <a:pt x="660370" y="560363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1233" tIns="258529" rIns="321233" bIns="25853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764829" y="2083759"/>
              <a:ext cx="656796" cy="91440"/>
            </a:xfrm>
            <a:custGeom>
              <a:avLst/>
              <a:gdLst>
                <a:gd name="connsiteX0" fmla="*/ 0 w 656796"/>
                <a:gd name="connsiteY0" fmla="*/ 45720 h 91440"/>
                <a:gd name="connsiteX1" fmla="*/ 328398 w 656796"/>
                <a:gd name="connsiteY1" fmla="*/ 45720 h 91440"/>
                <a:gd name="connsiteX2" fmla="*/ 328398 w 656796"/>
                <a:gd name="connsiteY2" fmla="*/ 57609 h 91440"/>
                <a:gd name="connsiteX3" fmla="*/ 656796 w 656796"/>
                <a:gd name="connsiteY3" fmla="*/ 5760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796" h="91440">
                  <a:moveTo>
                    <a:pt x="0" y="45720"/>
                  </a:moveTo>
                  <a:lnTo>
                    <a:pt x="328398" y="45720"/>
                  </a:lnTo>
                  <a:lnTo>
                    <a:pt x="328398" y="57609"/>
                  </a:lnTo>
                  <a:lnTo>
                    <a:pt x="656796" y="57609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4676" tIns="29297" rIns="324675" bIns="29298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6764829" y="1529685"/>
              <a:ext cx="656796" cy="599793"/>
            </a:xfrm>
            <a:custGeom>
              <a:avLst/>
              <a:gdLst>
                <a:gd name="connsiteX0" fmla="*/ 0 w 656796"/>
                <a:gd name="connsiteY0" fmla="*/ 599793 h 599793"/>
                <a:gd name="connsiteX1" fmla="*/ 328398 w 656796"/>
                <a:gd name="connsiteY1" fmla="*/ 599793 h 599793"/>
                <a:gd name="connsiteX2" fmla="*/ 328398 w 656796"/>
                <a:gd name="connsiteY2" fmla="*/ 0 h 599793"/>
                <a:gd name="connsiteX3" fmla="*/ 656796 w 656796"/>
                <a:gd name="connsiteY3" fmla="*/ 0 h 59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796" h="599793">
                  <a:moveTo>
                    <a:pt x="0" y="599793"/>
                  </a:moveTo>
                  <a:lnTo>
                    <a:pt x="328398" y="599793"/>
                  </a:lnTo>
                  <a:lnTo>
                    <a:pt x="328398" y="0"/>
                  </a:lnTo>
                  <a:lnTo>
                    <a:pt x="656796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8862" tIns="277660" rIns="318862" bIns="27766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6764829" y="918002"/>
              <a:ext cx="656796" cy="1211477"/>
            </a:xfrm>
            <a:custGeom>
              <a:avLst/>
              <a:gdLst>
                <a:gd name="connsiteX0" fmla="*/ 0 w 656796"/>
                <a:gd name="connsiteY0" fmla="*/ 1211477 h 1211477"/>
                <a:gd name="connsiteX1" fmla="*/ 328398 w 656796"/>
                <a:gd name="connsiteY1" fmla="*/ 1211477 h 1211477"/>
                <a:gd name="connsiteX2" fmla="*/ 328398 w 656796"/>
                <a:gd name="connsiteY2" fmla="*/ 0 h 1211477"/>
                <a:gd name="connsiteX3" fmla="*/ 656796 w 656796"/>
                <a:gd name="connsiteY3" fmla="*/ 0 h 121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796" h="1211477">
                  <a:moveTo>
                    <a:pt x="0" y="1211477"/>
                  </a:moveTo>
                  <a:lnTo>
                    <a:pt x="328398" y="1211477"/>
                  </a:lnTo>
                  <a:lnTo>
                    <a:pt x="328398" y="0"/>
                  </a:lnTo>
                  <a:lnTo>
                    <a:pt x="656796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6647" tIns="571287" rIns="306646" bIns="571287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826639" y="2129479"/>
              <a:ext cx="1256995" cy="2140890"/>
            </a:xfrm>
            <a:custGeom>
              <a:avLst/>
              <a:gdLst>
                <a:gd name="connsiteX0" fmla="*/ 0 w 1825585"/>
                <a:gd name="connsiteY0" fmla="*/ 2141332 h 2141332"/>
                <a:gd name="connsiteX1" fmla="*/ 912792 w 1825585"/>
                <a:gd name="connsiteY1" fmla="*/ 2141332 h 2141332"/>
                <a:gd name="connsiteX2" fmla="*/ 912792 w 1825585"/>
                <a:gd name="connsiteY2" fmla="*/ 0 h 2141332"/>
                <a:gd name="connsiteX3" fmla="*/ 1825585 w 1825585"/>
                <a:gd name="connsiteY3" fmla="*/ 0 h 214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5585" h="2141332">
                  <a:moveTo>
                    <a:pt x="0" y="2141332"/>
                  </a:moveTo>
                  <a:lnTo>
                    <a:pt x="912792" y="2141332"/>
                  </a:lnTo>
                  <a:lnTo>
                    <a:pt x="912792" y="0"/>
                  </a:lnTo>
                  <a:lnTo>
                    <a:pt x="1825585" y="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5145" tIns="1000319" rIns="855145" bIns="1000318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000" kern="1200"/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301711" y="4099445"/>
              <a:ext cx="1793975" cy="419075"/>
            </a:xfrm>
            <a:custGeom>
              <a:avLst/>
              <a:gdLst>
                <a:gd name="connsiteX0" fmla="*/ 69847 w 1793975"/>
                <a:gd name="connsiteY0" fmla="*/ 0 h 419075"/>
                <a:gd name="connsiteX1" fmla="*/ 1724128 w 1793975"/>
                <a:gd name="connsiteY1" fmla="*/ 0 h 419075"/>
                <a:gd name="connsiteX2" fmla="*/ 1793975 w 1793975"/>
                <a:gd name="connsiteY2" fmla="*/ 69847 h 419075"/>
                <a:gd name="connsiteX3" fmla="*/ 1793975 w 1793975"/>
                <a:gd name="connsiteY3" fmla="*/ 419075 h 419075"/>
                <a:gd name="connsiteX4" fmla="*/ 1793975 w 1793975"/>
                <a:gd name="connsiteY4" fmla="*/ 419075 h 419075"/>
                <a:gd name="connsiteX5" fmla="*/ 0 w 1793975"/>
                <a:gd name="connsiteY5" fmla="*/ 419075 h 419075"/>
                <a:gd name="connsiteX6" fmla="*/ 0 w 1793975"/>
                <a:gd name="connsiteY6" fmla="*/ 419075 h 419075"/>
                <a:gd name="connsiteX7" fmla="*/ 0 w 1793975"/>
                <a:gd name="connsiteY7" fmla="*/ 69847 h 419075"/>
                <a:gd name="connsiteX8" fmla="*/ 69847 w 1793975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975" h="419075">
                  <a:moveTo>
                    <a:pt x="69847" y="0"/>
                  </a:moveTo>
                  <a:lnTo>
                    <a:pt x="1724128" y="0"/>
                  </a:lnTo>
                  <a:cubicBezTo>
                    <a:pt x="1762703" y="0"/>
                    <a:pt x="1793975" y="31272"/>
                    <a:pt x="1793975" y="69847"/>
                  </a:cubicBezTo>
                  <a:lnTo>
                    <a:pt x="1793975" y="419075"/>
                  </a:lnTo>
                  <a:lnTo>
                    <a:pt x="1793975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778" tIns="40778" rIns="40778" bIns="203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200" kern="1200" dirty="0">
                  <a:latin typeface="+mj-ea"/>
                  <a:ea typeface="+mj-ea"/>
                </a:rPr>
                <a:t>内部排序</a:t>
              </a: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5083635" y="1919941"/>
              <a:ext cx="1681193" cy="419075"/>
            </a:xfrm>
            <a:custGeom>
              <a:avLst/>
              <a:gdLst>
                <a:gd name="connsiteX0" fmla="*/ 69847 w 1681193"/>
                <a:gd name="connsiteY0" fmla="*/ 0 h 419075"/>
                <a:gd name="connsiteX1" fmla="*/ 1611346 w 1681193"/>
                <a:gd name="connsiteY1" fmla="*/ 0 h 419075"/>
                <a:gd name="connsiteX2" fmla="*/ 1681193 w 1681193"/>
                <a:gd name="connsiteY2" fmla="*/ 69847 h 419075"/>
                <a:gd name="connsiteX3" fmla="*/ 1681193 w 1681193"/>
                <a:gd name="connsiteY3" fmla="*/ 419075 h 419075"/>
                <a:gd name="connsiteX4" fmla="*/ 1681193 w 1681193"/>
                <a:gd name="connsiteY4" fmla="*/ 419075 h 419075"/>
                <a:gd name="connsiteX5" fmla="*/ 0 w 1681193"/>
                <a:gd name="connsiteY5" fmla="*/ 419075 h 419075"/>
                <a:gd name="connsiteX6" fmla="*/ 0 w 1681193"/>
                <a:gd name="connsiteY6" fmla="*/ 419075 h 419075"/>
                <a:gd name="connsiteX7" fmla="*/ 0 w 1681193"/>
                <a:gd name="connsiteY7" fmla="*/ 69847 h 419075"/>
                <a:gd name="connsiteX8" fmla="*/ 69847 w 1681193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1193" h="419075">
                  <a:moveTo>
                    <a:pt x="69847" y="0"/>
                  </a:moveTo>
                  <a:lnTo>
                    <a:pt x="1611346" y="0"/>
                  </a:lnTo>
                  <a:cubicBezTo>
                    <a:pt x="1649921" y="0"/>
                    <a:pt x="1681193" y="31272"/>
                    <a:pt x="1681193" y="69847"/>
                  </a:cubicBezTo>
                  <a:lnTo>
                    <a:pt x="1681193" y="419075"/>
                  </a:lnTo>
                  <a:lnTo>
                    <a:pt x="1681193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238" tIns="38238" rIns="38238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插入排序</a:t>
              </a: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421625" y="664545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直接插入排序</a:t>
              </a: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7421625" y="1276228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折半插入排序</a:t>
              </a: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7421625" y="1887911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路插入排序</a:t>
              </a: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7425199" y="2436385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表插入排序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7425199" y="3048068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希尔排序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5083635" y="4060832"/>
              <a:ext cx="1681207" cy="419075"/>
            </a:xfrm>
            <a:custGeom>
              <a:avLst/>
              <a:gdLst>
                <a:gd name="connsiteX0" fmla="*/ 69847 w 1681207"/>
                <a:gd name="connsiteY0" fmla="*/ 0 h 419075"/>
                <a:gd name="connsiteX1" fmla="*/ 1611360 w 1681207"/>
                <a:gd name="connsiteY1" fmla="*/ 0 h 419075"/>
                <a:gd name="connsiteX2" fmla="*/ 1681207 w 1681207"/>
                <a:gd name="connsiteY2" fmla="*/ 69847 h 419075"/>
                <a:gd name="connsiteX3" fmla="*/ 1681207 w 1681207"/>
                <a:gd name="connsiteY3" fmla="*/ 419075 h 419075"/>
                <a:gd name="connsiteX4" fmla="*/ 1681207 w 1681207"/>
                <a:gd name="connsiteY4" fmla="*/ 419075 h 419075"/>
                <a:gd name="connsiteX5" fmla="*/ 0 w 1681207"/>
                <a:gd name="connsiteY5" fmla="*/ 419075 h 419075"/>
                <a:gd name="connsiteX6" fmla="*/ 0 w 1681207"/>
                <a:gd name="connsiteY6" fmla="*/ 419075 h 419075"/>
                <a:gd name="connsiteX7" fmla="*/ 0 w 1681207"/>
                <a:gd name="connsiteY7" fmla="*/ 69847 h 419075"/>
                <a:gd name="connsiteX8" fmla="*/ 69847 w 1681207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1207" h="419075">
                  <a:moveTo>
                    <a:pt x="69847" y="0"/>
                  </a:moveTo>
                  <a:lnTo>
                    <a:pt x="1611360" y="0"/>
                  </a:lnTo>
                  <a:cubicBezTo>
                    <a:pt x="1649935" y="0"/>
                    <a:pt x="1681207" y="31272"/>
                    <a:pt x="1681207" y="69847"/>
                  </a:cubicBezTo>
                  <a:lnTo>
                    <a:pt x="1681207" y="419075"/>
                  </a:lnTo>
                  <a:lnTo>
                    <a:pt x="1681207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238" tIns="38238" rIns="38238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交换排序</a:t>
              </a: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7421639" y="3722960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冒泡排序</a:t>
              </a: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7421639" y="4334644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快速排序</a:t>
              </a: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083635" y="5284198"/>
              <a:ext cx="1681207" cy="419075"/>
            </a:xfrm>
            <a:custGeom>
              <a:avLst/>
              <a:gdLst>
                <a:gd name="connsiteX0" fmla="*/ 69847 w 1681207"/>
                <a:gd name="connsiteY0" fmla="*/ 0 h 419075"/>
                <a:gd name="connsiteX1" fmla="*/ 1611360 w 1681207"/>
                <a:gd name="connsiteY1" fmla="*/ 0 h 419075"/>
                <a:gd name="connsiteX2" fmla="*/ 1681207 w 1681207"/>
                <a:gd name="connsiteY2" fmla="*/ 69847 h 419075"/>
                <a:gd name="connsiteX3" fmla="*/ 1681207 w 1681207"/>
                <a:gd name="connsiteY3" fmla="*/ 419075 h 419075"/>
                <a:gd name="connsiteX4" fmla="*/ 1681207 w 1681207"/>
                <a:gd name="connsiteY4" fmla="*/ 419075 h 419075"/>
                <a:gd name="connsiteX5" fmla="*/ 0 w 1681207"/>
                <a:gd name="connsiteY5" fmla="*/ 419075 h 419075"/>
                <a:gd name="connsiteX6" fmla="*/ 0 w 1681207"/>
                <a:gd name="connsiteY6" fmla="*/ 419075 h 419075"/>
                <a:gd name="connsiteX7" fmla="*/ 0 w 1681207"/>
                <a:gd name="connsiteY7" fmla="*/ 69847 h 419075"/>
                <a:gd name="connsiteX8" fmla="*/ 69847 w 1681207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1207" h="419075">
                  <a:moveTo>
                    <a:pt x="69847" y="0"/>
                  </a:moveTo>
                  <a:lnTo>
                    <a:pt x="1611360" y="0"/>
                  </a:lnTo>
                  <a:cubicBezTo>
                    <a:pt x="1649935" y="0"/>
                    <a:pt x="1681207" y="31272"/>
                    <a:pt x="1681207" y="69847"/>
                  </a:cubicBezTo>
                  <a:lnTo>
                    <a:pt x="1681207" y="419075"/>
                  </a:lnTo>
                  <a:lnTo>
                    <a:pt x="1681207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solidFill>
              <a:srgbClr val="7030A0"/>
            </a:solidFill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238" tIns="38238" rIns="38238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选择排序</a:t>
              </a: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7438656" y="4950352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00" tIns="42526" rIns="42526" bIns="1778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solidFill>
                    <a:schemeClr val="bg1"/>
                  </a:solidFill>
                  <a:latin typeface="+mj-ea"/>
                  <a:ea typeface="+mj-ea"/>
                </a:rPr>
                <a:t>简单选择排序</a:t>
              </a: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7438656" y="5562036"/>
              <a:ext cx="2905715" cy="506914"/>
            </a:xfrm>
            <a:custGeom>
              <a:avLst/>
              <a:gdLst>
                <a:gd name="connsiteX0" fmla="*/ 84487 w 2220492"/>
                <a:gd name="connsiteY0" fmla="*/ 0 h 506914"/>
                <a:gd name="connsiteX1" fmla="*/ 2136005 w 2220492"/>
                <a:gd name="connsiteY1" fmla="*/ 0 h 506914"/>
                <a:gd name="connsiteX2" fmla="*/ 2220492 w 2220492"/>
                <a:gd name="connsiteY2" fmla="*/ 84487 h 506914"/>
                <a:gd name="connsiteX3" fmla="*/ 2220492 w 2220492"/>
                <a:gd name="connsiteY3" fmla="*/ 506914 h 506914"/>
                <a:gd name="connsiteX4" fmla="*/ 2220492 w 2220492"/>
                <a:gd name="connsiteY4" fmla="*/ 506914 h 506914"/>
                <a:gd name="connsiteX5" fmla="*/ 0 w 2220492"/>
                <a:gd name="connsiteY5" fmla="*/ 506914 h 506914"/>
                <a:gd name="connsiteX6" fmla="*/ 0 w 2220492"/>
                <a:gd name="connsiteY6" fmla="*/ 506914 h 506914"/>
                <a:gd name="connsiteX7" fmla="*/ 0 w 2220492"/>
                <a:gd name="connsiteY7" fmla="*/ 84487 h 506914"/>
                <a:gd name="connsiteX8" fmla="*/ 84487 w 2220492"/>
                <a:gd name="connsiteY8" fmla="*/ 0 h 50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492" h="506914">
                  <a:moveTo>
                    <a:pt x="84487" y="0"/>
                  </a:moveTo>
                  <a:lnTo>
                    <a:pt x="2136005" y="0"/>
                  </a:lnTo>
                  <a:cubicBezTo>
                    <a:pt x="2182666" y="0"/>
                    <a:pt x="2220492" y="37826"/>
                    <a:pt x="2220492" y="84487"/>
                  </a:cubicBezTo>
                  <a:lnTo>
                    <a:pt x="2220492" y="506914"/>
                  </a:lnTo>
                  <a:lnTo>
                    <a:pt x="2220492" y="506914"/>
                  </a:lnTo>
                  <a:lnTo>
                    <a:pt x="0" y="506914"/>
                  </a:lnTo>
                  <a:lnTo>
                    <a:pt x="0" y="506914"/>
                  </a:lnTo>
                  <a:lnTo>
                    <a:pt x="0" y="84487"/>
                  </a:lnTo>
                  <a:cubicBezTo>
                    <a:pt x="0" y="37826"/>
                    <a:pt x="37826" y="0"/>
                    <a:pt x="844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  <a:tailEnd type="non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+mj-ea"/>
                  <a:ea typeface="+mj-ea"/>
                </a:rPr>
                <a:t>堆排序</a:t>
              </a: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087209" y="5780501"/>
              <a:ext cx="1681207" cy="419075"/>
            </a:xfrm>
            <a:custGeom>
              <a:avLst/>
              <a:gdLst>
                <a:gd name="connsiteX0" fmla="*/ 69847 w 1681207"/>
                <a:gd name="connsiteY0" fmla="*/ 0 h 419075"/>
                <a:gd name="connsiteX1" fmla="*/ 1611360 w 1681207"/>
                <a:gd name="connsiteY1" fmla="*/ 0 h 419075"/>
                <a:gd name="connsiteX2" fmla="*/ 1681207 w 1681207"/>
                <a:gd name="connsiteY2" fmla="*/ 69847 h 419075"/>
                <a:gd name="connsiteX3" fmla="*/ 1681207 w 1681207"/>
                <a:gd name="connsiteY3" fmla="*/ 419075 h 419075"/>
                <a:gd name="connsiteX4" fmla="*/ 1681207 w 1681207"/>
                <a:gd name="connsiteY4" fmla="*/ 419075 h 419075"/>
                <a:gd name="connsiteX5" fmla="*/ 0 w 1681207"/>
                <a:gd name="connsiteY5" fmla="*/ 419075 h 419075"/>
                <a:gd name="connsiteX6" fmla="*/ 0 w 1681207"/>
                <a:gd name="connsiteY6" fmla="*/ 419075 h 419075"/>
                <a:gd name="connsiteX7" fmla="*/ 0 w 1681207"/>
                <a:gd name="connsiteY7" fmla="*/ 69847 h 419075"/>
                <a:gd name="connsiteX8" fmla="*/ 69847 w 1681207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1207" h="419075">
                  <a:moveTo>
                    <a:pt x="69847" y="0"/>
                  </a:moveTo>
                  <a:lnTo>
                    <a:pt x="1611360" y="0"/>
                  </a:lnTo>
                  <a:cubicBezTo>
                    <a:pt x="1649935" y="0"/>
                    <a:pt x="1681207" y="31272"/>
                    <a:pt x="1681207" y="69847"/>
                  </a:cubicBezTo>
                  <a:lnTo>
                    <a:pt x="1681207" y="419075"/>
                  </a:lnTo>
                  <a:lnTo>
                    <a:pt x="1681207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238" tIns="38238" rIns="38238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归并排序</a:t>
              </a: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087209" y="6304346"/>
              <a:ext cx="1681207" cy="419075"/>
            </a:xfrm>
            <a:custGeom>
              <a:avLst/>
              <a:gdLst>
                <a:gd name="connsiteX0" fmla="*/ 69847 w 1681207"/>
                <a:gd name="connsiteY0" fmla="*/ 0 h 419075"/>
                <a:gd name="connsiteX1" fmla="*/ 1611360 w 1681207"/>
                <a:gd name="connsiteY1" fmla="*/ 0 h 419075"/>
                <a:gd name="connsiteX2" fmla="*/ 1681207 w 1681207"/>
                <a:gd name="connsiteY2" fmla="*/ 69847 h 419075"/>
                <a:gd name="connsiteX3" fmla="*/ 1681207 w 1681207"/>
                <a:gd name="connsiteY3" fmla="*/ 419075 h 419075"/>
                <a:gd name="connsiteX4" fmla="*/ 1681207 w 1681207"/>
                <a:gd name="connsiteY4" fmla="*/ 419075 h 419075"/>
                <a:gd name="connsiteX5" fmla="*/ 0 w 1681207"/>
                <a:gd name="connsiteY5" fmla="*/ 419075 h 419075"/>
                <a:gd name="connsiteX6" fmla="*/ 0 w 1681207"/>
                <a:gd name="connsiteY6" fmla="*/ 419075 h 419075"/>
                <a:gd name="connsiteX7" fmla="*/ 0 w 1681207"/>
                <a:gd name="connsiteY7" fmla="*/ 69847 h 419075"/>
                <a:gd name="connsiteX8" fmla="*/ 69847 w 1681207"/>
                <a:gd name="connsiteY8" fmla="*/ 0 h 4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1207" h="419075">
                  <a:moveTo>
                    <a:pt x="69847" y="0"/>
                  </a:moveTo>
                  <a:lnTo>
                    <a:pt x="1611360" y="0"/>
                  </a:lnTo>
                  <a:cubicBezTo>
                    <a:pt x="1649935" y="0"/>
                    <a:pt x="1681207" y="31272"/>
                    <a:pt x="1681207" y="69847"/>
                  </a:cubicBezTo>
                  <a:lnTo>
                    <a:pt x="1681207" y="419075"/>
                  </a:lnTo>
                  <a:lnTo>
                    <a:pt x="1681207" y="419075"/>
                  </a:lnTo>
                  <a:lnTo>
                    <a:pt x="0" y="419075"/>
                  </a:lnTo>
                  <a:lnTo>
                    <a:pt x="0" y="419075"/>
                  </a:lnTo>
                  <a:lnTo>
                    <a:pt x="0" y="69847"/>
                  </a:lnTo>
                  <a:cubicBezTo>
                    <a:pt x="0" y="31272"/>
                    <a:pt x="31272" y="0"/>
                    <a:pt x="69847" y="0"/>
                  </a:cubicBezTo>
                  <a:close/>
                </a:path>
              </a:pathLst>
            </a:custGeom>
            <a:solidFill>
              <a:srgbClr val="DD6851"/>
            </a:solidFill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238" tIns="38238" rIns="38238" bIns="177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>
                  <a:latin typeface="+mj-ea"/>
                  <a:ea typeface="+mj-ea"/>
                </a:rPr>
                <a:t>基数排序</a:t>
              </a:r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9660193" y="878101"/>
            <a:ext cx="1465730" cy="51035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6" name="圆角矩形 35"/>
          <p:cNvSpPr/>
          <p:nvPr/>
        </p:nvSpPr>
        <p:spPr>
          <a:xfrm>
            <a:off x="9660193" y="2649941"/>
            <a:ext cx="1465730" cy="510358"/>
          </a:xfrm>
          <a:prstGeom prst="roundRect">
            <a:avLst/>
          </a:prstGeom>
          <a:solidFill>
            <a:srgbClr val="BCE292"/>
          </a:solidFill>
          <a:ln>
            <a:solidFill>
              <a:srgbClr val="BCE292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O(</a:t>
            </a:r>
            <a:r>
              <a:rPr lang="en-US" altLang="zh-CN" sz="2400" dirty="0" err="1"/>
              <a:t>nlogn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7" name="圆角矩形 36"/>
          <p:cNvSpPr/>
          <p:nvPr/>
        </p:nvSpPr>
        <p:spPr>
          <a:xfrm>
            <a:off x="9660193" y="3436172"/>
            <a:ext cx="1465730" cy="5103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O(n)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660193" y="4416507"/>
            <a:ext cx="1465730" cy="510358"/>
          </a:xfrm>
          <a:prstGeom prst="roundRect">
            <a:avLst/>
          </a:prstGeom>
          <a:solidFill>
            <a:srgbClr val="CC00CC"/>
          </a:solidFill>
          <a:ln>
            <a:solidFill>
              <a:srgbClr val="CC00CC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原地排序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9660193" y="5520170"/>
            <a:ext cx="1465730" cy="510358"/>
          </a:xfrm>
          <a:prstGeom prst="roundRect">
            <a:avLst/>
          </a:prstGeom>
          <a:solidFill>
            <a:srgbClr val="006600"/>
          </a:solidFill>
          <a:ln>
            <a:solidFill>
              <a:srgbClr val="006600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稳定排序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9660193" y="1742975"/>
            <a:ext cx="1465730" cy="510358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O(n</a:t>
            </a:r>
            <a:r>
              <a:rPr lang="en-US" altLang="zh-CN" sz="2400" baseline="30000" dirty="0"/>
              <a:t>1.5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98263"/>
              </p:ext>
            </p:extLst>
          </p:nvPr>
        </p:nvGraphicFramePr>
        <p:xfrm>
          <a:off x="8522759" y="763749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90362"/>
              </p:ext>
            </p:extLst>
          </p:nvPr>
        </p:nvGraphicFramePr>
        <p:xfrm>
          <a:off x="8526343" y="1381339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091796"/>
              </p:ext>
            </p:extLst>
          </p:nvPr>
        </p:nvGraphicFramePr>
        <p:xfrm>
          <a:off x="8505728" y="1974342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30561"/>
              </p:ext>
            </p:extLst>
          </p:nvPr>
        </p:nvGraphicFramePr>
        <p:xfrm>
          <a:off x="8509312" y="2524697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60860"/>
              </p:ext>
            </p:extLst>
          </p:nvPr>
        </p:nvGraphicFramePr>
        <p:xfrm>
          <a:off x="8509312" y="3120828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06348"/>
              </p:ext>
            </p:extLst>
          </p:nvPr>
        </p:nvGraphicFramePr>
        <p:xfrm>
          <a:off x="8509312" y="3817496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29997"/>
              </p:ext>
            </p:extLst>
          </p:nvPr>
        </p:nvGraphicFramePr>
        <p:xfrm>
          <a:off x="8526343" y="5066887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8686"/>
              </p:ext>
            </p:extLst>
          </p:nvPr>
        </p:nvGraphicFramePr>
        <p:xfrm>
          <a:off x="8509312" y="4432168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7131"/>
              </p:ext>
            </p:extLst>
          </p:nvPr>
        </p:nvGraphicFramePr>
        <p:xfrm>
          <a:off x="8526343" y="5643022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9966"/>
              </p:ext>
            </p:extLst>
          </p:nvPr>
        </p:nvGraphicFramePr>
        <p:xfrm>
          <a:off x="5393229" y="5833780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44683"/>
              </p:ext>
            </p:extLst>
          </p:nvPr>
        </p:nvGraphicFramePr>
        <p:xfrm>
          <a:off x="5406676" y="6333919"/>
          <a:ext cx="459876" cy="494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9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709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35678-2AFA-4E62-8DBB-65CE76CB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E2052-97C1-4491-B5FF-9E3160D7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lt"/>
              </a:rPr>
              <a:t>要求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编程语言不限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>
                <a:latin typeface="+mn-lt"/>
              </a:rPr>
              <a:t>要求使用</a:t>
            </a:r>
            <a:r>
              <a:rPr lang="en-US" altLang="zh-CN" dirty="0" err="1">
                <a:latin typeface="+mn-lt"/>
              </a:rPr>
              <a:t>leetcode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>
                <a:latin typeface="+mn-lt"/>
                <a:hlinkClick r:id="rId2"/>
              </a:rPr>
              <a:t>https://leetcode-cn.com/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平台完成练习，并在线上系统中提交运行结果截图</a:t>
            </a:r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从以下题目中选择</a:t>
            </a:r>
            <a:r>
              <a:rPr lang="en-US" altLang="zh-CN" dirty="0">
                <a:latin typeface="+mn-lt"/>
              </a:rPr>
              <a:t>2-3</a:t>
            </a:r>
            <a:r>
              <a:rPr lang="zh-CN" altLang="en-US" dirty="0">
                <a:latin typeface="+mn-lt"/>
              </a:rPr>
              <a:t>个编程实现</a:t>
            </a:r>
            <a:endParaRPr lang="en-US" altLang="zh-CN" dirty="0">
              <a:latin typeface="+mn-lt"/>
            </a:endParaRPr>
          </a:p>
          <a:p>
            <a:pPr lvl="1"/>
            <a:r>
              <a:rPr lang="zh-CN" altLang="en-US" dirty="0"/>
              <a:t>排序数组</a:t>
            </a:r>
            <a:r>
              <a:rPr lang="en-US" altLang="zh-CN" dirty="0"/>
              <a:t>(912)</a:t>
            </a:r>
          </a:p>
          <a:p>
            <a:pPr lvl="1"/>
            <a:r>
              <a:rPr lang="zh-CN" altLang="en-US" dirty="0"/>
              <a:t>将句子排序</a:t>
            </a:r>
            <a:r>
              <a:rPr lang="en-US" altLang="zh-CN" dirty="0"/>
              <a:t>(1859)</a:t>
            </a:r>
          </a:p>
          <a:p>
            <a:pPr lvl="1"/>
            <a:r>
              <a:rPr lang="zh-CN" altLang="en-US" dirty="0"/>
              <a:t>数组中的第</a:t>
            </a:r>
            <a:r>
              <a:rPr lang="en-US" altLang="zh-CN" dirty="0"/>
              <a:t>K</a:t>
            </a:r>
            <a:r>
              <a:rPr lang="zh-CN" altLang="en-US" dirty="0"/>
              <a:t>个最大元素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/>
              <a:t>215</a:t>
            </a:r>
            <a:r>
              <a:rPr lang="en-US" altLang="zh-CN" dirty="0">
                <a:latin typeface="+mn-lt"/>
              </a:rPr>
              <a:t>)</a:t>
            </a:r>
          </a:p>
          <a:p>
            <a:pPr lvl="1"/>
            <a:r>
              <a:rPr lang="zh-CN" altLang="en-US" dirty="0"/>
              <a:t>相对名次</a:t>
            </a:r>
            <a:r>
              <a:rPr lang="zh-CN" altLang="en-US" b="0" i="0" u="none" strike="noStrike" dirty="0">
                <a:solidFill>
                  <a:srgbClr val="262626"/>
                </a:solidFill>
                <a:effectLst/>
                <a:latin typeface="+mn-lt"/>
              </a:rPr>
              <a:t>（</a:t>
            </a:r>
            <a:r>
              <a:rPr lang="en-US" altLang="zh-CN" dirty="0"/>
              <a:t>506</a:t>
            </a:r>
            <a:r>
              <a:rPr lang="en-US" altLang="zh-CN" dirty="0">
                <a:latin typeface="+mn-lt"/>
              </a:rPr>
              <a:t>)</a:t>
            </a:r>
          </a:p>
          <a:p>
            <a:pPr lvl="1"/>
            <a:r>
              <a:rPr lang="zh-CN" altLang="en-US" dirty="0"/>
              <a:t>安排工作以达到最大收益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dirty="0"/>
              <a:t>826</a:t>
            </a:r>
            <a:r>
              <a:rPr lang="en-US" altLang="zh-CN" dirty="0">
                <a:latin typeface="+mn-lt"/>
              </a:rPr>
              <a:t>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307B18-27C5-4012-A8C5-13FF54E68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内部排序</a:t>
            </a:r>
          </a:p>
        </p:txBody>
      </p:sp>
    </p:spTree>
    <p:extLst>
      <p:ext uri="{BB962C8B-B14F-4D97-AF65-F5344CB8AC3E}">
        <p14:creationId xmlns:p14="http://schemas.microsoft.com/office/powerpoint/2010/main" val="51950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F1D1E-C208-4972-825C-F417D096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Times New Roman" pitchFamily="18" charset="0"/>
              </a:rPr>
              <a:t>排序</a:t>
            </a:r>
            <a:r>
              <a:rPr lang="zh-CN" altLang="en-US" dirty="0">
                <a:latin typeface="Times New Roman" pitchFamily="18" charset="0"/>
              </a:rPr>
              <a:t>的</a:t>
            </a:r>
            <a:r>
              <a:rPr lang="zh-CN" altLang="zh-CN" dirty="0">
                <a:latin typeface="Times New Roman" pitchFamily="18" charset="0"/>
              </a:rPr>
              <a:t>基本操作</a:t>
            </a:r>
            <a:r>
              <a:rPr lang="zh-CN" altLang="en-US" dirty="0">
                <a:latin typeface="Times New Roman" pitchFamily="18" charset="0"/>
              </a:rPr>
              <a:t>与评价标准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85D64072-8209-4779-8052-395E52DCF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085945"/>
              </p:ext>
            </p:extLst>
          </p:nvPr>
        </p:nvGraphicFramePr>
        <p:xfrm>
          <a:off x="609600" y="1766458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B9C779-3C28-4988-9066-85260466F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</p:spTree>
    <p:extLst>
      <p:ext uri="{BB962C8B-B14F-4D97-AF65-F5344CB8AC3E}">
        <p14:creationId xmlns:p14="http://schemas.microsoft.com/office/powerpoint/2010/main" val="42657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98D90A-B9F9-4A9E-BF68-2ADD4313D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E98D90A-B9F9-4A9E-BF68-2ADD4313D6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521F2-3FB8-43B1-ACD4-B8BC43616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47521F2-3FB8-43B1-ACD4-B8BC43616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6D7E95-E28C-43B4-A284-F5BAB2490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66D7E95-E28C-43B4-A284-F5BAB2490A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FAFDAF-A6C7-49CC-A461-2C4645E69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DFAFDAF-A6C7-49CC-A461-2C4645E69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B28CC7-96F8-4AB7-8104-AD05B48086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2AB28CC7-96F8-4AB7-8104-AD05B48086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358736-8D8C-43F0-903F-F15941C00B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96358736-8D8C-43F0-903F-F15941C00B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058C9A-09AE-4814-A0D7-5930C85DD9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FB058C9A-09AE-4814-A0D7-5930C85DD9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617E02-F590-4B80-81BB-727865297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AF617E02-F590-4B80-81BB-727865297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08C43-48F5-4DF7-956D-EA82E53A7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40308C43-48F5-4DF7-956D-EA82E53A7B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719CFA-6E9F-4271-B1B3-895865C37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71719CFA-6E9F-4271-B1B3-895865C37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F0885B-1B61-4B70-8682-03FBB3DDD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E0F0885B-1B61-4B70-8682-03FBB3DDD4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E024912-EC0C-4EA0-B0A6-3D96274CC6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E024912-EC0C-4EA0-B0A6-3D96274CC6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99E2F9-F3AE-46BB-AA63-E3F72E434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0299E2F9-F3AE-46BB-AA63-E3F72E434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5FC788-6453-4936-85DC-26B36F284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5D5FC788-6453-4936-85DC-26B36F284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rIns="0" rtlCol="0" anchor="ctr">
            <a:normAutofit/>
          </a:bodyPr>
          <a:lstStyle/>
          <a:p>
            <a:pPr defTabSz="914400"/>
            <a:r>
              <a:rPr lang="zh-CN" altLang="zh-CN" sz="3200" dirty="0">
                <a:solidFill>
                  <a:schemeClr val="dk1"/>
                </a:solidFill>
                <a:latin typeface="+mn-lt"/>
                <a:ea typeface="+mj-ea"/>
                <a:cs typeface="+mn-cs"/>
              </a:rPr>
              <a:t>排序</a:t>
            </a:r>
            <a:r>
              <a:rPr lang="zh-CN" altLang="en-US" sz="3200" dirty="0">
                <a:solidFill>
                  <a:schemeClr val="dk1"/>
                </a:solidFill>
                <a:latin typeface="+mn-lt"/>
                <a:ea typeface="+mj-ea"/>
                <a:cs typeface="+mn-cs"/>
              </a:rPr>
              <a:t>算法的稳定性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6128825" cy="4525963"/>
          </a:xfrm>
        </p:spPr>
        <p:txBody>
          <a:bodyPr>
            <a:normAutofit/>
          </a:bodyPr>
          <a:lstStyle/>
          <a:p>
            <a:pPr marL="257168" lvl="1" indent="-257168">
              <a:buClr>
                <a:schemeClr val="accent1"/>
              </a:buClr>
            </a:pPr>
            <a:r>
              <a:rPr lang="zh-CN" altLang="en-US" dirty="0"/>
              <a:t>如果待排序的序列中存在值相等的元素，排序后相等元素之间原有的先后顺序不变</a:t>
            </a:r>
            <a:endParaRPr lang="en-US" altLang="zh-CN" dirty="0"/>
          </a:p>
          <a:p>
            <a:pPr marL="257168" lvl="1" indent="-257168">
              <a:buClr>
                <a:schemeClr val="accent1"/>
              </a:buClr>
            </a:pPr>
            <a:r>
              <a:rPr lang="zh-CN" altLang="en-US"/>
              <a:t>回顾绪论</a:t>
            </a:r>
            <a:r>
              <a:rPr lang="zh-CN" altLang="en-US" dirty="0"/>
              <a:t>中曾提出的问题</a:t>
            </a:r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：统计不同商品的日销售额，需要将商品按日期降序排列，同日数据按金额降序排列</a:t>
            </a:r>
            <a:endParaRPr lang="en-US" altLang="zh-CN" dirty="0"/>
          </a:p>
          <a:p>
            <a:pPr lvl="2"/>
            <a:r>
              <a:rPr lang="zh-CN" altLang="en-US" dirty="0"/>
              <a:t>排序算法库那么多，应该调哪个？会有不同吗？</a:t>
            </a:r>
            <a:endParaRPr lang="en-US" altLang="zh-CN" dirty="0"/>
          </a:p>
          <a:p>
            <a:pPr lvl="2"/>
            <a:r>
              <a:rPr lang="zh-CN" altLang="en-US" dirty="0"/>
              <a:t>日期和金额，先对谁排序？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内部排序概述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F5350C-01BE-4F37-8EF8-B418E6CF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79674"/>
              </p:ext>
            </p:extLst>
          </p:nvPr>
        </p:nvGraphicFramePr>
        <p:xfrm>
          <a:off x="6738425" y="2050421"/>
          <a:ext cx="1983544" cy="3200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1772">
                  <a:extLst>
                    <a:ext uri="{9D8B030D-6E8A-4147-A177-3AD203B41FA5}">
                      <a16:colId xmlns:a16="http://schemas.microsoft.com/office/drawing/2014/main" val="729618569"/>
                    </a:ext>
                  </a:extLst>
                </a:gridCol>
                <a:gridCol w="991772">
                  <a:extLst>
                    <a:ext uri="{9D8B030D-6E8A-4147-A177-3AD203B41FA5}">
                      <a16:colId xmlns:a16="http://schemas.microsoft.com/office/drawing/2014/main" val="269075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日期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金额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37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46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23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6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7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201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EF5350C-01BE-4F37-8EF8-B418E6CF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31835"/>
              </p:ext>
            </p:extLst>
          </p:nvPr>
        </p:nvGraphicFramePr>
        <p:xfrm>
          <a:off x="9598856" y="3855660"/>
          <a:ext cx="1983544" cy="259200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1772">
                  <a:extLst>
                    <a:ext uri="{9D8B030D-6E8A-4147-A177-3AD203B41FA5}">
                      <a16:colId xmlns:a16="http://schemas.microsoft.com/office/drawing/2014/main" val="729618569"/>
                    </a:ext>
                  </a:extLst>
                </a:gridCol>
                <a:gridCol w="991772">
                  <a:extLst>
                    <a:ext uri="{9D8B030D-6E8A-4147-A177-3AD203B41FA5}">
                      <a16:colId xmlns:a16="http://schemas.microsoft.com/office/drawing/2014/main" val="269075561"/>
                    </a:ext>
                  </a:extLst>
                </a:gridCol>
              </a:tblGrid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日期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金额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77466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61430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70833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2019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660193" y="64578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先对金额排序</a:t>
            </a:r>
            <a:endParaRPr lang="zh-CN" altLang="en-US" sz="12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EF5350C-01BE-4F37-8EF8-B418E6CF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52553"/>
              </p:ext>
            </p:extLst>
          </p:nvPr>
        </p:nvGraphicFramePr>
        <p:xfrm>
          <a:off x="9598856" y="687835"/>
          <a:ext cx="1983544" cy="2590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1772">
                  <a:extLst>
                    <a:ext uri="{9D8B030D-6E8A-4147-A177-3AD203B41FA5}">
                      <a16:colId xmlns:a16="http://schemas.microsoft.com/office/drawing/2014/main" val="729618569"/>
                    </a:ext>
                  </a:extLst>
                </a:gridCol>
                <a:gridCol w="991772">
                  <a:extLst>
                    <a:ext uri="{9D8B030D-6E8A-4147-A177-3AD203B41FA5}">
                      <a16:colId xmlns:a16="http://schemas.microsoft.com/office/drawing/2014/main" val="2690755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日期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lt"/>
                          <a:ea typeface="+mj-ea"/>
                        </a:rPr>
                        <a:t>金额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7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6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3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6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7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10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3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2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7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1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j-ea"/>
                        </a:rPr>
                        <a:t>8</a:t>
                      </a:r>
                      <a:endParaRPr lang="zh-CN" altLang="en-US" sz="2400" dirty="0">
                        <a:latin typeface="+mn-lt"/>
                        <a:ea typeface="+mj-ea"/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749733" y="3264725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先对日期排序</a:t>
            </a:r>
            <a:endParaRPr lang="zh-CN" altLang="en-US" sz="1200" dirty="0"/>
          </a:p>
        </p:txBody>
      </p:sp>
      <p:cxnSp>
        <p:nvCxnSpPr>
          <p:cNvPr id="12" name="曲线连接符 11"/>
          <p:cNvCxnSpPr>
            <a:stCxn id="5" idx="3"/>
            <a:endCxn id="6" idx="1"/>
          </p:cNvCxnSpPr>
          <p:nvPr/>
        </p:nvCxnSpPr>
        <p:spPr>
          <a:xfrm>
            <a:off x="8721969" y="3650621"/>
            <a:ext cx="876887" cy="15010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3"/>
            <a:endCxn id="9" idx="1"/>
          </p:cNvCxnSpPr>
          <p:nvPr/>
        </p:nvCxnSpPr>
        <p:spPr>
          <a:xfrm flipV="1">
            <a:off x="8721969" y="1983235"/>
            <a:ext cx="876887" cy="16673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云形标注 16"/>
          <p:cNvSpPr/>
          <p:nvPr/>
        </p:nvSpPr>
        <p:spPr>
          <a:xfrm>
            <a:off x="5824024" y="204048"/>
            <a:ext cx="2897945" cy="1522921"/>
          </a:xfrm>
          <a:prstGeom prst="cloudCallout">
            <a:avLst>
              <a:gd name="adj1" fmla="val 72589"/>
              <a:gd name="adj2" fmla="val 3492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72000" tIns="45720" rIns="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ea typeface="+mj-ea"/>
              </a:rPr>
              <a:t>再对日期相同的小区间按金额排序，实现复杂</a:t>
            </a:r>
            <a:endParaRPr lang="zh-CN" altLang="en-US" sz="2000" dirty="0">
              <a:solidFill>
                <a:schemeClr val="dk1"/>
              </a:solidFill>
              <a:ea typeface="+mj-ea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6096000" y="5335079"/>
            <a:ext cx="3076135" cy="1522921"/>
          </a:xfrm>
          <a:prstGeom prst="cloudCallout">
            <a:avLst>
              <a:gd name="adj1" fmla="val 68072"/>
              <a:gd name="adj2" fmla="val -5005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72000" tIns="45720" rIns="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dk1"/>
                </a:solidFill>
                <a:ea typeface="+mj-ea"/>
              </a:rPr>
              <a:t>只需使用稳定排序算法再对日期排序即可</a:t>
            </a:r>
          </a:p>
        </p:txBody>
      </p:sp>
    </p:spTree>
    <p:extLst>
      <p:ext uri="{BB962C8B-B14F-4D97-AF65-F5344CB8AC3E}">
        <p14:creationId xmlns:p14="http://schemas.microsoft.com/office/powerpoint/2010/main" val="20835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机器学习应用介绍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A83B3"/>
      </a:accent1>
      <a:accent2>
        <a:srgbClr val="54B5AB"/>
      </a:accent2>
      <a:accent3>
        <a:srgbClr val="6F6AA4"/>
      </a:accent3>
      <a:accent4>
        <a:srgbClr val="20889E"/>
      </a:accent4>
      <a:accent5>
        <a:srgbClr val="44A391"/>
      </a:accent5>
      <a:accent6>
        <a:srgbClr val="5D5D9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C7016"/>
      </a:hlink>
      <a:folHlink>
        <a:srgbClr val="C0B27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Theme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7.xml><?xml version="1.0" encoding="utf-8"?>
<a:theme xmlns:a="http://schemas.openxmlformats.org/drawingml/2006/main" name="5_Office Theme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dirty="0">
            <a:solidFill>
              <a:schemeClr val="bg1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8.xml><?xml version="1.0" encoding="utf-8"?>
<a:theme xmlns:a="http://schemas.openxmlformats.org/drawingml/2006/main" name="1_Office Theme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机器学习应用介绍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4A83B3"/>
    </a:accent1>
    <a:accent2>
      <a:srgbClr val="54B5AB"/>
    </a:accent2>
    <a:accent3>
      <a:srgbClr val="6F6AA4"/>
    </a:accent3>
    <a:accent4>
      <a:srgbClr val="20889E"/>
    </a:accent4>
    <a:accent5>
      <a:srgbClr val="44A391"/>
    </a:accent5>
    <a:accent6>
      <a:srgbClr val="5D5D9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数据结构-绪论</Template>
  <TotalTime>16682</TotalTime>
  <Words>7041</Words>
  <Application>Microsoft Office PowerPoint</Application>
  <PresentationFormat>宽屏</PresentationFormat>
  <Paragraphs>1655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77</vt:i4>
      </vt:variant>
    </vt:vector>
  </HeadingPairs>
  <TitlesOfParts>
    <vt:vector size="102" baseType="lpstr">
      <vt:lpstr>-apple-system</vt:lpstr>
      <vt:lpstr>等线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Verdana</vt:lpstr>
      <vt:lpstr>机器学习应用介绍</vt:lpstr>
      <vt:lpstr>2_Office Theme</vt:lpstr>
      <vt:lpstr>Office 主题​​</vt:lpstr>
      <vt:lpstr>3_Office Theme</vt:lpstr>
      <vt:lpstr>1_Office 主题​​</vt:lpstr>
      <vt:lpstr>4_Office Theme</vt:lpstr>
      <vt:lpstr>5_Office Theme</vt:lpstr>
      <vt:lpstr>1_Office Theme</vt:lpstr>
      <vt:lpstr>1_机器学习应用介绍</vt:lpstr>
      <vt:lpstr>主题5</vt:lpstr>
      <vt:lpstr>PowerPoint 演示文稿</vt:lpstr>
      <vt:lpstr>主要内容</vt:lpstr>
      <vt:lpstr>概述</vt:lpstr>
      <vt:lpstr>排序的定义</vt:lpstr>
      <vt:lpstr>排序的分类</vt:lpstr>
      <vt:lpstr>排序的分类</vt:lpstr>
      <vt:lpstr>排序的分类</vt:lpstr>
      <vt:lpstr>排序的基本操作与评价标准</vt:lpstr>
      <vt:lpstr>排序算法的稳定性</vt:lpstr>
      <vt:lpstr>插入排序</vt:lpstr>
      <vt:lpstr>插入排序（Insertion sort ）</vt:lpstr>
      <vt:lpstr>直接插入排序</vt:lpstr>
      <vt:lpstr>直接插入排序</vt:lpstr>
      <vt:lpstr>算法评价——直接插入排序</vt:lpstr>
      <vt:lpstr>算法评价——直接插入排序</vt:lpstr>
      <vt:lpstr>折半插入排序</vt:lpstr>
      <vt:lpstr>2路插入排序</vt:lpstr>
      <vt:lpstr>2路插入排序</vt:lpstr>
      <vt:lpstr>表插入排序</vt:lpstr>
      <vt:lpstr>表插入排序</vt:lpstr>
      <vt:lpstr>表插入排序</vt:lpstr>
      <vt:lpstr>希尔排序(缩小增量法, Shell Sort)</vt:lpstr>
      <vt:lpstr>希尔排序 vs.直接插入排序</vt:lpstr>
      <vt:lpstr>希尔排序</vt:lpstr>
      <vt:lpstr>交换排序</vt:lpstr>
      <vt:lpstr>交换排序</vt:lpstr>
      <vt:lpstr>冒泡排序</vt:lpstr>
      <vt:lpstr>冒泡排序</vt:lpstr>
      <vt:lpstr>算法评价——冒泡排序</vt:lpstr>
      <vt:lpstr>算法评价——冒泡排序</vt:lpstr>
      <vt:lpstr>快速排序(Quick sort)</vt:lpstr>
      <vt:lpstr>快速排序</vt:lpstr>
      <vt:lpstr>快速排序</vt:lpstr>
      <vt:lpstr>快速排序</vt:lpstr>
      <vt:lpstr>算法评价——快速排序</vt:lpstr>
      <vt:lpstr>算法评价——快速排序</vt:lpstr>
      <vt:lpstr>思考题</vt:lpstr>
      <vt:lpstr>选择排序</vt:lpstr>
      <vt:lpstr>选择排序</vt:lpstr>
      <vt:lpstr>简单选择排序(Selection Sort)</vt:lpstr>
      <vt:lpstr>简单选择排序</vt:lpstr>
      <vt:lpstr>算法评价——简单选择排序</vt:lpstr>
      <vt:lpstr>算法评价——简单选择排序</vt:lpstr>
      <vt:lpstr>堆排序(Heap Sort)——堆</vt:lpstr>
      <vt:lpstr>堆排序——堆</vt:lpstr>
      <vt:lpstr>堆排序——堆</vt:lpstr>
      <vt:lpstr>堆排序</vt:lpstr>
      <vt:lpstr>堆排序</vt:lpstr>
      <vt:lpstr>堆排序——筛选</vt:lpstr>
      <vt:lpstr>堆排序——建堆</vt:lpstr>
      <vt:lpstr>堆排序——建堆</vt:lpstr>
      <vt:lpstr>算法评价——堆排序</vt:lpstr>
      <vt:lpstr>算法评价——堆排序</vt:lpstr>
      <vt:lpstr>算法评价——堆排序</vt:lpstr>
      <vt:lpstr>快速排序 VS.堆排序</vt:lpstr>
      <vt:lpstr>归并排序</vt:lpstr>
      <vt:lpstr>归并排序</vt:lpstr>
      <vt:lpstr>归并排序——归并过程</vt:lpstr>
      <vt:lpstr>归并排序</vt:lpstr>
      <vt:lpstr>算法评价——归并排序</vt:lpstr>
      <vt:lpstr>基数排序</vt:lpstr>
      <vt:lpstr>基数排序</vt:lpstr>
      <vt:lpstr>多关键字排序</vt:lpstr>
      <vt:lpstr>多关键字排序方法</vt:lpstr>
      <vt:lpstr>MSD vs.LSD</vt:lpstr>
      <vt:lpstr>链式基数排序</vt:lpstr>
      <vt:lpstr>链式基数排序——例</vt:lpstr>
      <vt:lpstr>链式基数排序——例</vt:lpstr>
      <vt:lpstr>链式基数排序——例</vt:lpstr>
      <vt:lpstr>基数排序</vt:lpstr>
      <vt:lpstr>算法评价——基数排序</vt:lpstr>
      <vt:lpstr>各种排序算法的比较</vt:lpstr>
      <vt:lpstr>时间性能</vt:lpstr>
      <vt:lpstr>空间性能</vt:lpstr>
      <vt:lpstr>稳定性</vt:lpstr>
      <vt:lpstr>知识点汇总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——线性表</dc:title>
  <dc:creator>女士</dc:creator>
  <cp:lastModifiedBy>qxy200401@outlook.com</cp:lastModifiedBy>
  <cp:revision>508</cp:revision>
  <dcterms:created xsi:type="dcterms:W3CDTF">2021-08-15T08:49:38Z</dcterms:created>
  <dcterms:modified xsi:type="dcterms:W3CDTF">2023-02-22T15:18:25Z</dcterms:modified>
</cp:coreProperties>
</file>