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9" r:id="rId3"/>
    <p:sldId id="257" r:id="rId4"/>
    <p:sldId id="273" r:id="rId5"/>
    <p:sldId id="274" r:id="rId6"/>
    <p:sldId id="275" r:id="rId7"/>
    <p:sldId id="308" r:id="rId8"/>
    <p:sldId id="276" r:id="rId9"/>
    <p:sldId id="277" r:id="rId10"/>
    <p:sldId id="279" r:id="rId11"/>
    <p:sldId id="280" r:id="rId12"/>
    <p:sldId id="281" r:id="rId13"/>
    <p:sldId id="282" r:id="rId14"/>
    <p:sldId id="263" r:id="rId15"/>
    <p:sldId id="283" r:id="rId16"/>
    <p:sldId id="284" r:id="rId17"/>
    <p:sldId id="264" r:id="rId18"/>
    <p:sldId id="265" r:id="rId19"/>
    <p:sldId id="285" r:id="rId20"/>
    <p:sldId id="286" r:id="rId21"/>
    <p:sldId id="287" r:id="rId22"/>
    <p:sldId id="288" r:id="rId23"/>
    <p:sldId id="289" r:id="rId24"/>
    <p:sldId id="316" r:id="rId25"/>
    <p:sldId id="290" r:id="rId26"/>
    <p:sldId id="315" r:id="rId27"/>
    <p:sldId id="291" r:id="rId28"/>
    <p:sldId id="292" r:id="rId29"/>
    <p:sldId id="309" r:id="rId30"/>
    <p:sldId id="293" r:id="rId31"/>
    <p:sldId id="295" r:id="rId32"/>
    <p:sldId id="296" r:id="rId33"/>
    <p:sldId id="297" r:id="rId34"/>
    <p:sldId id="298" r:id="rId35"/>
    <p:sldId id="313" r:id="rId36"/>
    <p:sldId id="300" r:id="rId37"/>
    <p:sldId id="301" r:id="rId38"/>
    <p:sldId id="314" r:id="rId39"/>
    <p:sldId id="317" r:id="rId40"/>
    <p:sldId id="302" r:id="rId41"/>
    <p:sldId id="311" r:id="rId42"/>
    <p:sldId id="312" r:id="rId43"/>
    <p:sldId id="31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99CC"/>
    <a:srgbClr val="CC3300"/>
    <a:srgbClr val="800000"/>
    <a:srgbClr val="003300"/>
    <a:srgbClr val="DA60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1" autoAdjust="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23555" name="Picture 3" descr="minisp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</p:spPr>
      </p:pic>
      <p:sp>
        <p:nvSpPr>
          <p:cNvPr id="2355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23557" name="Picture 5" descr="minispir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559D67-9E8A-401B-AE8B-DE3D442B1C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6AAD5-1465-42C2-831D-B1452BA19F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051FC-7139-4288-A0BC-544AE72F5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B3498-756F-4969-B4C3-A3540DBE32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AF3C7-264C-44F8-8D95-50C44B7ABD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3CCB6-F12A-42A6-A282-0B3D3FD318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AB76C-FFEE-4599-A7FC-E0F4161CCE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5CAEF-FC97-4CA4-8DE5-1A6F519A42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59617-3569-4A2F-B78A-7708E36C53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EAA18-31DB-4D5A-8B4D-313BA1FC90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264B4-E4CC-4558-8356-5C9FB929AA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32" name="Picture 4" descr="minispir"/>
          <p:cNvPicPr>
            <a:picLocks noChangeAspect="1" noChangeArrowheads="1"/>
          </p:cNvPicPr>
          <p:nvPr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</p:spPr>
      </p:pic>
      <p:pic>
        <p:nvPicPr>
          <p:cNvPr id="22533" name="Picture 5" descr="minispir"/>
          <p:cNvPicPr>
            <a:picLocks noChangeAspect="1" noChangeArrowheads="1"/>
          </p:cNvPicPr>
          <p:nvPr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B4E7746A-ADCA-417E-AE14-B75B0F15A0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slide" Target="slide43.xml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7" Type="http://schemas.openxmlformats.org/officeDocument/2006/relationships/slide" Target="slide40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295400" y="762000"/>
            <a:ext cx="693420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000099"/>
                </a:solidFill>
              </a:rPr>
              <a:t>第二章  门电路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</a:rPr>
              <a:t>2.1  </a:t>
            </a:r>
            <a:r>
              <a:rPr lang="zh-CN" altLang="en-US" sz="3600" b="1">
                <a:solidFill>
                  <a:schemeClr val="tx2"/>
                </a:solidFill>
              </a:rPr>
              <a:t>概  述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</a:rPr>
              <a:t>2.2  </a:t>
            </a:r>
            <a:r>
              <a:rPr lang="zh-CN" altLang="en-US" sz="3600" b="1">
                <a:solidFill>
                  <a:schemeClr val="tx2"/>
                </a:solidFill>
              </a:rPr>
              <a:t>半导体器件的开关特性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</a:rPr>
              <a:t>2.3  </a:t>
            </a:r>
            <a:r>
              <a:rPr lang="zh-CN" altLang="en-US" sz="3600" b="1">
                <a:solidFill>
                  <a:schemeClr val="tx2"/>
                </a:solidFill>
              </a:rPr>
              <a:t>分立元件门电路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</a:rPr>
              <a:t>2.4  TTL</a:t>
            </a:r>
            <a:r>
              <a:rPr lang="zh-CN" altLang="en-US" sz="3600" b="1">
                <a:solidFill>
                  <a:schemeClr val="tx2"/>
                </a:solidFill>
              </a:rPr>
              <a:t>集成门电路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tx2"/>
                </a:solidFill>
              </a:rPr>
              <a:t>2.5 CMOS</a:t>
            </a:r>
            <a:r>
              <a:rPr lang="zh-CN" altLang="en-US" sz="3600" b="1">
                <a:solidFill>
                  <a:schemeClr val="tx2"/>
                </a:solidFill>
              </a:rPr>
              <a:t>集成门电路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4419600" cy="1600200"/>
          </a:xfrm>
        </p:spPr>
        <p:txBody>
          <a:bodyPr/>
          <a:lstStyle/>
          <a:p>
            <a:pPr algn="l"/>
            <a:r>
              <a:rPr lang="en-US" altLang="zh-CN" sz="3600" b="1"/>
              <a:t>2.3  </a:t>
            </a:r>
            <a:r>
              <a:rPr lang="zh-CN" altLang="en-US" sz="3600" b="1"/>
              <a:t>分立元件门电路</a:t>
            </a:r>
            <a:r>
              <a:rPr lang="zh-CN" altLang="en-US" sz="3200" b="1"/>
              <a:t/>
            </a:r>
            <a:br>
              <a:rPr lang="zh-CN" altLang="en-US" sz="3200" b="1"/>
            </a:br>
            <a:r>
              <a:rPr lang="zh-CN" altLang="en-US" sz="3200" b="1"/>
              <a:t>一、二极管与门</a:t>
            </a:r>
          </a:p>
        </p:txBody>
      </p:sp>
      <p:pic>
        <p:nvPicPr>
          <p:cNvPr id="41987" name="Picture 3" descr="2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14600"/>
            <a:ext cx="3886200" cy="2819400"/>
          </a:xfrm>
          <a:prstGeom prst="rect">
            <a:avLst/>
          </a:prstGeom>
          <a:noFill/>
        </p:spPr>
      </p:pic>
      <p:graphicFrame>
        <p:nvGraphicFramePr>
          <p:cNvPr id="42050" name="Group 66"/>
          <p:cNvGraphicFramePr>
            <a:graphicFrameLocks noGrp="1"/>
          </p:cNvGraphicFramePr>
          <p:nvPr/>
        </p:nvGraphicFramePr>
        <p:xfrm>
          <a:off x="5638800" y="685800"/>
          <a:ext cx="2438400" cy="2743201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9144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57" name="Group 73"/>
          <p:cNvGraphicFramePr>
            <a:graphicFrameLocks noGrp="1"/>
          </p:cNvGraphicFramePr>
          <p:nvPr/>
        </p:nvGraphicFramePr>
        <p:xfrm>
          <a:off x="6019800" y="3657600"/>
          <a:ext cx="1828800" cy="2590800"/>
        </p:xfrm>
        <a:graphic>
          <a:graphicData uri="http://schemas.openxmlformats.org/drawingml/2006/table">
            <a:tbl>
              <a:tblPr/>
              <a:tblGrid>
                <a:gridCol w="498475"/>
                <a:gridCol w="665163"/>
                <a:gridCol w="66516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58" name="Text Box 74"/>
          <p:cNvSpPr txBox="1">
            <a:spLocks noChangeArrowheads="1"/>
          </p:cNvSpPr>
          <p:nvPr/>
        </p:nvSpPr>
        <p:spPr bwMode="auto">
          <a:xfrm>
            <a:off x="7162800" y="1295400"/>
            <a:ext cx="914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0.7V</a:t>
            </a:r>
          </a:p>
        </p:txBody>
      </p:sp>
      <p:sp>
        <p:nvSpPr>
          <p:cNvPr id="42059" name="Text Box 75"/>
          <p:cNvSpPr txBox="1">
            <a:spLocks noChangeArrowheads="1"/>
          </p:cNvSpPr>
          <p:nvPr/>
        </p:nvSpPr>
        <p:spPr bwMode="auto">
          <a:xfrm>
            <a:off x="7162800" y="1752600"/>
            <a:ext cx="914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0.7V</a:t>
            </a:r>
          </a:p>
        </p:txBody>
      </p: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7162800" y="2362200"/>
            <a:ext cx="914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0.7V</a:t>
            </a:r>
          </a:p>
        </p:txBody>
      </p: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7162800" y="2895600"/>
            <a:ext cx="914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3.7V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58" grpId="0" autoUpdateAnimBg="0"/>
      <p:bldP spid="42059" grpId="0" autoUpdateAnimBg="0"/>
      <p:bldP spid="42060" grpId="0" autoUpdateAnimBg="0"/>
      <p:bldP spid="4206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239000" cy="762000"/>
          </a:xfrm>
        </p:spPr>
        <p:txBody>
          <a:bodyPr/>
          <a:lstStyle/>
          <a:p>
            <a:pPr algn="l"/>
            <a:r>
              <a:rPr lang="zh-CN" altLang="en-US" sz="3200" b="1"/>
              <a:t>二、二极管或门</a:t>
            </a:r>
            <a:br>
              <a:rPr lang="zh-CN" altLang="en-US" sz="3200" b="1"/>
            </a:br>
            <a:endParaRPr lang="zh-CN" altLang="en-US" sz="3200" b="1"/>
          </a:p>
        </p:txBody>
      </p:sp>
      <p:graphicFrame>
        <p:nvGraphicFramePr>
          <p:cNvPr id="43066" name="Group 58"/>
          <p:cNvGraphicFramePr>
            <a:graphicFrameLocks noGrp="1"/>
          </p:cNvGraphicFramePr>
          <p:nvPr/>
        </p:nvGraphicFramePr>
        <p:xfrm>
          <a:off x="5638800" y="685800"/>
          <a:ext cx="2438400" cy="2743201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9144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38" name="Group 30"/>
          <p:cNvGraphicFramePr>
            <a:graphicFrameLocks noGrp="1"/>
          </p:cNvGraphicFramePr>
          <p:nvPr/>
        </p:nvGraphicFramePr>
        <p:xfrm>
          <a:off x="6019800" y="3657600"/>
          <a:ext cx="1828800" cy="2590800"/>
        </p:xfrm>
        <a:graphic>
          <a:graphicData uri="http://schemas.openxmlformats.org/drawingml/2006/table">
            <a:tbl>
              <a:tblPr/>
              <a:tblGrid>
                <a:gridCol w="498475"/>
                <a:gridCol w="665163"/>
                <a:gridCol w="66516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64" name="Picture 56" descr="2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3581400" cy="2593975"/>
          </a:xfrm>
          <a:prstGeom prst="rect">
            <a:avLst/>
          </a:prstGeom>
          <a:noFill/>
        </p:spPr>
      </p:pic>
      <p:sp>
        <p:nvSpPr>
          <p:cNvPr id="43067" name="Text Box 59"/>
          <p:cNvSpPr txBox="1">
            <a:spLocks noChangeArrowheads="1"/>
          </p:cNvSpPr>
          <p:nvPr/>
        </p:nvSpPr>
        <p:spPr bwMode="auto">
          <a:xfrm>
            <a:off x="7239000" y="1219200"/>
            <a:ext cx="68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0V</a:t>
            </a:r>
          </a:p>
        </p:txBody>
      </p:sp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7239000" y="1752600"/>
            <a:ext cx="990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2.3V</a:t>
            </a:r>
          </a:p>
        </p:txBody>
      </p:sp>
      <p:sp>
        <p:nvSpPr>
          <p:cNvPr id="43069" name="Text Box 61"/>
          <p:cNvSpPr txBox="1">
            <a:spLocks noChangeArrowheads="1"/>
          </p:cNvSpPr>
          <p:nvPr/>
        </p:nvSpPr>
        <p:spPr bwMode="auto">
          <a:xfrm>
            <a:off x="7239000" y="2362200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2.3V</a:t>
            </a:r>
          </a:p>
        </p:txBody>
      </p:sp>
      <p:sp>
        <p:nvSpPr>
          <p:cNvPr id="43070" name="Text Box 62"/>
          <p:cNvSpPr txBox="1">
            <a:spLocks noChangeArrowheads="1"/>
          </p:cNvSpPr>
          <p:nvPr/>
        </p:nvSpPr>
        <p:spPr bwMode="auto">
          <a:xfrm>
            <a:off x="7239000" y="2895600"/>
            <a:ext cx="990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2.3V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7" grpId="0" autoUpdateAnimBg="0"/>
      <p:bldP spid="43068" grpId="0" autoUpdateAnimBg="0"/>
      <p:bldP spid="43069" grpId="0" autoUpdateAnimBg="0"/>
      <p:bldP spid="4307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239000" cy="762000"/>
          </a:xfrm>
        </p:spPr>
        <p:txBody>
          <a:bodyPr/>
          <a:lstStyle/>
          <a:p>
            <a:pPr algn="l"/>
            <a:r>
              <a:rPr lang="zh-CN" altLang="en-US" sz="3200" b="1"/>
              <a:t>三、三极管非门</a:t>
            </a:r>
            <a:br>
              <a:rPr lang="zh-CN" altLang="en-US" sz="3200" b="1"/>
            </a:br>
            <a:endParaRPr lang="zh-CN" altLang="en-US" sz="3200" b="1"/>
          </a:p>
        </p:txBody>
      </p:sp>
      <p:pic>
        <p:nvPicPr>
          <p:cNvPr id="44088" name="Picture 56" descr="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4572000" cy="3352800"/>
          </a:xfrm>
          <a:prstGeom prst="rect">
            <a:avLst/>
          </a:prstGeom>
          <a:noFill/>
        </p:spPr>
      </p:pic>
      <p:graphicFrame>
        <p:nvGraphicFramePr>
          <p:cNvPr id="44110" name="Group 78"/>
          <p:cNvGraphicFramePr>
            <a:graphicFrameLocks noGrp="1"/>
          </p:cNvGraphicFramePr>
          <p:nvPr/>
        </p:nvGraphicFramePr>
        <p:xfrm>
          <a:off x="5867400" y="1600200"/>
          <a:ext cx="1905000" cy="1893888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0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800" b="0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25" name="Group 93"/>
          <p:cNvGraphicFramePr>
            <a:graphicFrameLocks noGrp="1"/>
          </p:cNvGraphicFramePr>
          <p:nvPr/>
        </p:nvGraphicFramePr>
        <p:xfrm>
          <a:off x="5867400" y="4114800"/>
          <a:ext cx="1752600" cy="1752600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27" name="Text Box 95"/>
          <p:cNvSpPr txBox="1">
            <a:spLocks noChangeArrowheads="1"/>
          </p:cNvSpPr>
          <p:nvPr/>
        </p:nvSpPr>
        <p:spPr bwMode="auto">
          <a:xfrm>
            <a:off x="685800" y="1676400"/>
            <a:ext cx="73914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分立元件门电路的输出电平存在偏移而且带负载能力较差</a:t>
            </a: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,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工作不稳定</a:t>
            </a:r>
            <a:r>
              <a:rPr lang="en-US" altLang="zh-CN" b="1">
                <a:solidFill>
                  <a:srgbClr val="CC3300"/>
                </a:solidFill>
                <a:latin typeface="宋体" pitchFamily="2" charset="-122"/>
              </a:rPr>
              <a:t>,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可靠性差。 </a:t>
            </a:r>
            <a:r>
              <a:rPr lang="zh-CN" altLang="en-US" b="1">
                <a:solidFill>
                  <a:srgbClr val="CC3300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391400" cy="990600"/>
          </a:xfrm>
        </p:spPr>
        <p:txBody>
          <a:bodyPr/>
          <a:lstStyle/>
          <a:p>
            <a:r>
              <a:rPr lang="en-US" altLang="zh-CN" sz="4000" b="1"/>
              <a:t>2.4  TTL</a:t>
            </a:r>
            <a:r>
              <a:rPr lang="zh-CN" altLang="en-US" sz="4000" b="1"/>
              <a:t>集成门电路</a:t>
            </a:r>
            <a:r>
              <a:rPr lang="zh-CN" altLang="en-US" sz="3600" b="1"/>
              <a:t/>
            </a:r>
            <a:br>
              <a:rPr lang="zh-CN" altLang="en-US" sz="3600" b="1"/>
            </a:br>
            <a:endParaRPr lang="zh-CN" altLang="en-US" sz="3600" b="1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/>
              <a:t>集成电路：把二极管、三极管、电阻和连线都制作在一块半导体基片上构成具有一定功能的电路。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集成电路可分为线性集成电路、</a:t>
            </a:r>
            <a:r>
              <a:rPr lang="zh-CN" altLang="en-US" sz="2800" b="1">
                <a:solidFill>
                  <a:srgbClr val="FF0000"/>
                </a:solidFill>
              </a:rPr>
              <a:t>数字集成电路</a:t>
            </a:r>
            <a:r>
              <a:rPr lang="zh-CN" altLang="en-US" sz="2800" b="1"/>
              <a:t>、混合集成电路。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数字集成电路可分为</a:t>
            </a:r>
            <a:r>
              <a:rPr lang="en-US" altLang="zh-CN" sz="2800" b="1">
                <a:solidFill>
                  <a:srgbClr val="FF0000"/>
                </a:solidFill>
              </a:rPr>
              <a:t>SSI</a:t>
            </a:r>
            <a:r>
              <a:rPr lang="zh-CN" altLang="en-US" sz="2800" b="1"/>
              <a:t>、</a:t>
            </a:r>
            <a:r>
              <a:rPr lang="en-US" altLang="zh-CN" sz="2800" b="1"/>
              <a:t>MSI</a:t>
            </a:r>
            <a:r>
              <a:rPr lang="zh-CN" altLang="en-US" sz="2800" b="1"/>
              <a:t>、</a:t>
            </a:r>
            <a:r>
              <a:rPr lang="en-US" altLang="zh-CN" sz="2800" b="1"/>
              <a:t>LSI</a:t>
            </a:r>
            <a:r>
              <a:rPr lang="zh-CN" altLang="en-US" sz="2800" b="1"/>
              <a:t>、</a:t>
            </a:r>
            <a:r>
              <a:rPr lang="en-US" altLang="zh-CN" sz="2800" b="1"/>
              <a:t>VLSI</a:t>
            </a:r>
            <a:r>
              <a:rPr lang="zh-CN" altLang="en-US" sz="2800" b="1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800" b="1"/>
              <a:t>SSI</a:t>
            </a:r>
            <a:r>
              <a:rPr lang="zh-CN" altLang="en-US" sz="2800" b="1"/>
              <a:t>从功能可分为</a:t>
            </a:r>
            <a:r>
              <a:rPr lang="zh-CN" altLang="en-US" sz="2800" b="1">
                <a:solidFill>
                  <a:srgbClr val="FF0000"/>
                </a:solidFill>
              </a:rPr>
              <a:t>门电路</a:t>
            </a:r>
            <a:r>
              <a:rPr lang="zh-CN" altLang="en-US" sz="2800" b="1"/>
              <a:t>、触发器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门电路从集成工艺可分为</a:t>
            </a:r>
            <a:r>
              <a:rPr lang="zh-CN" altLang="en-US" sz="2800" b="1">
                <a:solidFill>
                  <a:srgbClr val="FF0000"/>
                </a:solidFill>
              </a:rPr>
              <a:t>双极型、</a:t>
            </a:r>
            <a:r>
              <a:rPr lang="en-US" altLang="zh-CN" sz="2800" b="1">
                <a:solidFill>
                  <a:srgbClr val="FF0000"/>
                </a:solidFill>
              </a:rPr>
              <a:t>MOS</a:t>
            </a:r>
            <a:r>
              <a:rPr lang="zh-CN" altLang="en-US" sz="2800" b="1">
                <a:solidFill>
                  <a:srgbClr val="FF0000"/>
                </a:solidFill>
              </a:rPr>
              <a:t>型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双极型工艺可分为</a:t>
            </a:r>
            <a:r>
              <a:rPr lang="en-US" altLang="zh-CN" sz="2800" b="1">
                <a:solidFill>
                  <a:srgbClr val="FF0000"/>
                </a:solidFill>
              </a:rPr>
              <a:t>TTL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r>
              <a:rPr lang="en-US" altLang="zh-CN" sz="2800" b="1"/>
              <a:t>HTL</a:t>
            </a:r>
            <a:r>
              <a:rPr lang="zh-CN" altLang="en-US" sz="2800" b="1"/>
              <a:t>、</a:t>
            </a:r>
            <a:r>
              <a:rPr lang="en-US" altLang="zh-CN" sz="2800" b="1"/>
              <a:t>ECL</a:t>
            </a:r>
            <a:r>
              <a:rPr lang="zh-CN" altLang="en-US" sz="2800" b="1"/>
              <a:t>、</a:t>
            </a:r>
            <a:r>
              <a:rPr lang="en-US" altLang="zh-CN" sz="2800" b="1"/>
              <a:t>I</a:t>
            </a:r>
            <a:r>
              <a:rPr lang="en-US" altLang="zh-CN" sz="2800" b="1" baseline="20000"/>
              <a:t>2</a:t>
            </a:r>
            <a:r>
              <a:rPr lang="en-US" altLang="zh-CN" sz="2800" b="1"/>
              <a:t>L</a:t>
            </a:r>
          </a:p>
          <a:p>
            <a:pPr>
              <a:lnSpc>
                <a:spcPct val="90000"/>
              </a:lnSpc>
            </a:pPr>
            <a:r>
              <a:rPr lang="en-US" altLang="zh-CN" sz="2800" b="1"/>
              <a:t>MOS</a:t>
            </a:r>
            <a:r>
              <a:rPr lang="zh-CN" altLang="en-US" sz="2800" b="1"/>
              <a:t>型工艺可分为</a:t>
            </a:r>
            <a:r>
              <a:rPr lang="en-US" altLang="zh-CN" sz="2800" b="1"/>
              <a:t>NMOS</a:t>
            </a:r>
            <a:r>
              <a:rPr lang="zh-CN" altLang="en-US" sz="2800" b="1"/>
              <a:t>、</a:t>
            </a:r>
            <a:r>
              <a:rPr lang="en-US" altLang="zh-CN" sz="2800" b="1"/>
              <a:t>PMOS</a:t>
            </a:r>
            <a:r>
              <a:rPr lang="zh-CN" altLang="en-US" sz="2800" b="1"/>
              <a:t>、</a:t>
            </a:r>
            <a:r>
              <a:rPr lang="en-US" altLang="zh-CN" sz="2800" b="1">
                <a:solidFill>
                  <a:srgbClr val="FF0000"/>
                </a:solidFill>
              </a:rPr>
              <a:t>CMOS</a:t>
            </a:r>
          </a:p>
          <a:p>
            <a:pPr>
              <a:lnSpc>
                <a:spcPct val="90000"/>
              </a:lnSpc>
            </a:pPr>
            <a:endParaRPr lang="en-US" altLang="zh-CN" sz="2800" b="1"/>
          </a:p>
          <a:p>
            <a:pPr>
              <a:lnSpc>
                <a:spcPct val="90000"/>
              </a:lnSpc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7" descr="2-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4724400" cy="3886200"/>
          </a:xfrm>
          <a:prstGeom prst="rect">
            <a:avLst/>
          </a:prstGeom>
          <a:noFill/>
        </p:spPr>
      </p:pic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562600" y="3200400"/>
            <a:ext cx="2971800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）结构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 </a:t>
            </a:r>
            <a:r>
              <a:rPr lang="en-US" altLang="zh-CN" b="1"/>
              <a:t>TTL</a:t>
            </a:r>
            <a:r>
              <a:rPr lang="zh-CN" altLang="en-US" b="1"/>
              <a:t>反相器由三部分构成：输入级、中间级和输出级。</a:t>
            </a:r>
            <a:r>
              <a:rPr lang="zh-CN" altLang="en-US"/>
              <a:t> 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562600" y="1981200"/>
            <a:ext cx="28956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1</a:t>
            </a:r>
            <a:r>
              <a:rPr lang="zh-CN" altLang="en-US" b="1">
                <a:solidFill>
                  <a:schemeClr val="accent2"/>
                </a:solidFill>
              </a:rPr>
              <a:t>、</a:t>
            </a:r>
            <a:r>
              <a:rPr lang="en-US" altLang="zh-CN" b="1">
                <a:solidFill>
                  <a:schemeClr val="accent2"/>
                </a:solidFill>
              </a:rPr>
              <a:t>TTL</a:t>
            </a:r>
            <a:r>
              <a:rPr lang="zh-CN" altLang="en-US" b="1">
                <a:solidFill>
                  <a:schemeClr val="accent2"/>
                </a:solidFill>
              </a:rPr>
              <a:t>反相器的结构和原理</a:t>
            </a:r>
            <a:r>
              <a:rPr lang="zh-CN" altLang="en-US"/>
              <a:t> 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057400" y="762000"/>
            <a:ext cx="44958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一、</a:t>
            </a:r>
            <a:r>
              <a:rPr lang="en-US" altLang="zh-CN" sz="3200" b="1"/>
              <a:t>TTL</a:t>
            </a:r>
            <a:r>
              <a:rPr lang="zh-CN" altLang="en-US" sz="3200" b="1"/>
              <a:t>逻辑门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utoUpdateAnimBg="0"/>
      <p:bldP spid="2458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2-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4724400" cy="3886200"/>
          </a:xfrm>
          <a:prstGeom prst="rect">
            <a:avLst/>
          </a:prstGeom>
          <a:noFill/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486400" y="3581400"/>
            <a:ext cx="3124200" cy="2465388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zh-CN" altLang="en-US" b="1"/>
              <a:t>为高电平时，</a:t>
            </a:r>
            <a:r>
              <a:rPr lang="en-US" altLang="zh-CN" b="1"/>
              <a:t>V</a:t>
            </a:r>
            <a:r>
              <a:rPr lang="en-US" altLang="zh-CN" b="1" baseline="-30000"/>
              <a:t>B1</a:t>
            </a:r>
            <a:r>
              <a:rPr lang="en-US" altLang="zh-CN" b="1"/>
              <a:t>≈2.1V </a:t>
            </a:r>
            <a:r>
              <a:rPr lang="zh-CN" altLang="en-US" b="1"/>
              <a:t>，</a:t>
            </a:r>
            <a:r>
              <a:rPr lang="en-US" altLang="zh-CN" b="1"/>
              <a:t>T1</a:t>
            </a:r>
            <a:r>
              <a:rPr lang="zh-CN" altLang="en-US" b="1"/>
              <a:t>倒置，</a:t>
            </a:r>
            <a:r>
              <a:rPr lang="en-US" altLang="zh-CN" b="1"/>
              <a:t>V</a:t>
            </a:r>
            <a:r>
              <a:rPr lang="en-US" altLang="zh-CN" b="1" baseline="-30000"/>
              <a:t>B2</a:t>
            </a:r>
            <a:r>
              <a:rPr lang="en-US" altLang="zh-CN" b="1"/>
              <a:t>≈1.4V</a:t>
            </a:r>
            <a:r>
              <a:rPr lang="zh-CN" altLang="en-US" b="1"/>
              <a:t>，</a:t>
            </a:r>
            <a:r>
              <a:rPr lang="en-US" altLang="zh-CN" b="1"/>
              <a:t>T2</a:t>
            </a:r>
            <a:r>
              <a:rPr lang="zh-CN" altLang="en-US" b="1"/>
              <a:t>和</a:t>
            </a:r>
            <a:r>
              <a:rPr lang="en-US" altLang="zh-CN" b="1"/>
              <a:t>T5</a:t>
            </a:r>
            <a:r>
              <a:rPr lang="zh-CN" altLang="en-US" b="1"/>
              <a:t>饱和，</a:t>
            </a:r>
            <a:r>
              <a:rPr lang="en-US" altLang="zh-CN" b="1"/>
              <a:t>T4</a:t>
            </a:r>
            <a:r>
              <a:rPr lang="zh-CN" altLang="en-US" b="1"/>
              <a:t>和</a:t>
            </a:r>
            <a:r>
              <a:rPr lang="en-US" altLang="zh-CN" b="1"/>
              <a:t>D2</a:t>
            </a:r>
            <a:r>
              <a:rPr lang="zh-CN" altLang="en-US" b="1"/>
              <a:t>截止，</a:t>
            </a:r>
            <a:r>
              <a:rPr lang="en-US" altLang="zh-CN" b="1"/>
              <a:t>Y</a:t>
            </a:r>
            <a:r>
              <a:rPr lang="zh-CN" altLang="en-US" b="1"/>
              <a:t>为低电平。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486400" y="685800"/>
            <a:ext cx="3124200" cy="2465388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2</a:t>
            </a:r>
            <a:r>
              <a:rPr lang="zh-CN" altLang="en-US" b="1"/>
              <a:t>）原理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zh-CN" altLang="en-US" b="1"/>
              <a:t>为低电平时，</a:t>
            </a:r>
            <a:r>
              <a:rPr lang="en-US" altLang="zh-CN" b="1"/>
              <a:t>T1</a:t>
            </a:r>
            <a:r>
              <a:rPr lang="zh-CN" altLang="en-US" b="1"/>
              <a:t>饱和，</a:t>
            </a:r>
            <a:r>
              <a:rPr lang="en-US" altLang="zh-CN" b="1"/>
              <a:t>V</a:t>
            </a:r>
            <a:r>
              <a:rPr lang="en-US" altLang="zh-CN" b="1" baseline="-30000"/>
              <a:t>B1</a:t>
            </a:r>
            <a:r>
              <a:rPr lang="en-US" altLang="zh-CN" b="1"/>
              <a:t>≈0.9V</a:t>
            </a:r>
            <a:r>
              <a:rPr lang="zh-CN" altLang="en-US" b="1"/>
              <a:t>，</a:t>
            </a:r>
            <a:r>
              <a:rPr lang="en-US" altLang="zh-CN" b="1"/>
              <a:t>V</a:t>
            </a:r>
            <a:r>
              <a:rPr lang="en-US" altLang="zh-CN" b="1" baseline="-30000"/>
              <a:t>B2</a:t>
            </a:r>
            <a:r>
              <a:rPr lang="en-US" altLang="zh-CN" b="1"/>
              <a:t>≈0.2V</a:t>
            </a:r>
            <a:r>
              <a:rPr lang="zh-CN" altLang="en-US" b="1"/>
              <a:t>，</a:t>
            </a:r>
            <a:r>
              <a:rPr lang="en-US" altLang="zh-CN" b="1"/>
              <a:t>T2</a:t>
            </a:r>
            <a:r>
              <a:rPr lang="zh-CN" altLang="en-US" b="1"/>
              <a:t>和</a:t>
            </a:r>
            <a:r>
              <a:rPr lang="en-US" altLang="zh-CN" b="1"/>
              <a:t>T5</a:t>
            </a:r>
            <a:r>
              <a:rPr lang="zh-CN" altLang="en-US" b="1"/>
              <a:t>截止，</a:t>
            </a:r>
            <a:r>
              <a:rPr lang="en-US" altLang="zh-CN" b="1"/>
              <a:t>T4</a:t>
            </a:r>
            <a:r>
              <a:rPr lang="zh-CN" altLang="en-US" b="1"/>
              <a:t>和</a:t>
            </a:r>
            <a:r>
              <a:rPr lang="en-US" altLang="zh-CN" b="1"/>
              <a:t>D2</a:t>
            </a:r>
            <a:r>
              <a:rPr lang="zh-CN" altLang="en-US" b="1"/>
              <a:t>导通，</a:t>
            </a:r>
            <a:r>
              <a:rPr lang="en-US" altLang="zh-CN" b="1"/>
              <a:t>Y</a:t>
            </a:r>
            <a:r>
              <a:rPr lang="zh-CN" altLang="en-US" b="1"/>
              <a:t>为高电平；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 autoUpdateAnimBg="0"/>
      <p:bldP spid="4608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95400" y="1066800"/>
            <a:ext cx="7086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2</a:t>
            </a:r>
            <a:r>
              <a:rPr lang="zh-CN" altLang="en-US" b="1">
                <a:solidFill>
                  <a:schemeClr val="accent2"/>
                </a:solidFill>
              </a:rPr>
              <a:t>、</a:t>
            </a:r>
            <a:r>
              <a:rPr lang="en-US" altLang="zh-CN" b="1">
                <a:solidFill>
                  <a:schemeClr val="accent2"/>
                </a:solidFill>
              </a:rPr>
              <a:t>TTL</a:t>
            </a:r>
            <a:r>
              <a:rPr lang="zh-CN" altLang="en-US" b="1">
                <a:solidFill>
                  <a:schemeClr val="accent2"/>
                </a:solidFill>
              </a:rPr>
              <a:t>反相器的电压传输特性</a:t>
            </a:r>
          </a:p>
        </p:txBody>
      </p:sp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2133600" y="2209800"/>
            <a:ext cx="2286000" cy="1993900"/>
            <a:chOff x="1344" y="1392"/>
            <a:chExt cx="1440" cy="1256"/>
          </a:xfrm>
        </p:grpSpPr>
        <p:grpSp>
          <p:nvGrpSpPr>
            <p:cNvPr id="47112" name="Group 8"/>
            <p:cNvGrpSpPr>
              <a:grpSpLocks/>
            </p:cNvGrpSpPr>
            <p:nvPr/>
          </p:nvGrpSpPr>
          <p:grpSpPr bwMode="auto">
            <a:xfrm>
              <a:off x="1344" y="1392"/>
              <a:ext cx="1296" cy="641"/>
              <a:chOff x="768" y="1392"/>
              <a:chExt cx="1296" cy="641"/>
            </a:xfrm>
          </p:grpSpPr>
          <p:sp>
            <p:nvSpPr>
              <p:cNvPr id="47110" name="Line 6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08" name="Text Box 4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288" cy="64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47109" name="Oval 5"/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1" name="Line 7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1344" y="1728"/>
              <a:ext cx="192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2448" y="1728"/>
              <a:ext cx="336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Vo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</p:grp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4876800" y="2667000"/>
            <a:ext cx="1828800" cy="457200"/>
          </a:xfrm>
          <a:prstGeom prst="rect">
            <a:avLst/>
          </a:prstGeom>
          <a:solidFill>
            <a:srgbClr val="FF99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Vo=f(Vi)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715000" y="609600"/>
            <a:ext cx="2819400" cy="33782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/>
              <a:t>分为四个区段：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AB</a:t>
            </a:r>
            <a:r>
              <a:rPr lang="zh-CN" altLang="en-US" b="1"/>
              <a:t>段：</a:t>
            </a:r>
            <a:r>
              <a:rPr lang="en-US" altLang="zh-CN" b="1"/>
              <a:t>U</a:t>
            </a:r>
            <a:r>
              <a:rPr lang="en-US" altLang="zh-CN" b="1" baseline="-30000"/>
              <a:t>I</a:t>
            </a:r>
            <a:r>
              <a:rPr lang="zh-CN" altLang="en-US" b="1"/>
              <a:t>＜</a:t>
            </a:r>
            <a:r>
              <a:rPr lang="en-US" altLang="zh-CN" b="1"/>
              <a:t>0.6</a:t>
            </a:r>
            <a:r>
              <a:rPr lang="zh-CN" altLang="en-US" b="1"/>
              <a:t>伏，截止区；</a:t>
            </a:r>
            <a:r>
              <a:rPr lang="en-US" altLang="zh-CN" b="1"/>
              <a:t>BC</a:t>
            </a:r>
            <a:r>
              <a:rPr lang="zh-CN" altLang="en-US" b="1"/>
              <a:t>段：</a:t>
            </a:r>
            <a:r>
              <a:rPr lang="en-US" altLang="zh-CN" b="1"/>
              <a:t>0.6</a:t>
            </a:r>
            <a:r>
              <a:rPr lang="zh-CN" altLang="en-US" b="1"/>
              <a:t>伏＜</a:t>
            </a:r>
            <a:r>
              <a:rPr lang="en-US" altLang="zh-CN" b="1"/>
              <a:t>U</a:t>
            </a:r>
            <a:r>
              <a:rPr lang="en-US" altLang="zh-CN" b="1" baseline="-30000"/>
              <a:t>I</a:t>
            </a:r>
            <a:r>
              <a:rPr lang="zh-CN" altLang="en-US" b="1"/>
              <a:t>＜</a:t>
            </a:r>
            <a:r>
              <a:rPr lang="en-US" altLang="zh-CN" b="1"/>
              <a:t>1.3</a:t>
            </a:r>
            <a:r>
              <a:rPr lang="zh-CN" altLang="en-US" b="1"/>
              <a:t>伏，线性区；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CD</a:t>
            </a:r>
            <a:r>
              <a:rPr lang="zh-CN" altLang="en-US" b="1"/>
              <a:t>段：</a:t>
            </a:r>
            <a:r>
              <a:rPr lang="en-US" altLang="zh-CN" b="1"/>
              <a:t>U</a:t>
            </a:r>
            <a:r>
              <a:rPr lang="en-US" altLang="zh-CN" b="1" baseline="-30000"/>
              <a:t>I</a:t>
            </a:r>
            <a:r>
              <a:rPr lang="en-US" altLang="zh-CN" b="1"/>
              <a:t>≈1.4</a:t>
            </a:r>
            <a:r>
              <a:rPr lang="zh-CN" altLang="en-US" b="1"/>
              <a:t>伏，转折区；</a:t>
            </a:r>
            <a:r>
              <a:rPr lang="en-US" altLang="zh-CN" b="1"/>
              <a:t>DE</a:t>
            </a:r>
            <a:r>
              <a:rPr lang="zh-CN" altLang="en-US" b="1"/>
              <a:t>段：</a:t>
            </a:r>
            <a:r>
              <a:rPr lang="en-US" altLang="zh-CN" b="1"/>
              <a:t>U</a:t>
            </a:r>
            <a:r>
              <a:rPr lang="en-US" altLang="zh-CN" b="1" baseline="-30000"/>
              <a:t>I</a:t>
            </a:r>
            <a:r>
              <a:rPr lang="zh-CN" altLang="en-US" b="1"/>
              <a:t>＞</a:t>
            </a:r>
            <a:r>
              <a:rPr lang="en-US" altLang="zh-CN" b="1"/>
              <a:t>1.4</a:t>
            </a:r>
            <a:r>
              <a:rPr lang="zh-CN" altLang="en-US" b="1"/>
              <a:t>伏，饱和区。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334000" y="4648200"/>
            <a:ext cx="3505200" cy="15525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输出高电平：</a:t>
            </a:r>
            <a:r>
              <a:rPr lang="en-US" altLang="zh-CN" b="1"/>
              <a:t>V</a:t>
            </a:r>
            <a:r>
              <a:rPr lang="en-US" altLang="zh-CN" b="1" baseline="-18000"/>
              <a:t>OH</a:t>
            </a:r>
            <a:r>
              <a:rPr lang="en-US" altLang="zh-CN" b="1"/>
              <a:t>=3.4V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输出低电平：</a:t>
            </a:r>
            <a:r>
              <a:rPr lang="en-US" altLang="zh-CN" b="1"/>
              <a:t>V</a:t>
            </a:r>
            <a:r>
              <a:rPr lang="en-US" altLang="zh-CN" b="1" baseline="-18000"/>
              <a:t>OL</a:t>
            </a:r>
            <a:r>
              <a:rPr lang="en-US" altLang="zh-CN" b="1"/>
              <a:t>=0.2V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阈值电压：</a:t>
            </a:r>
            <a:r>
              <a:rPr lang="en-US" altLang="zh-CN" b="1"/>
              <a:t>V</a:t>
            </a:r>
            <a:r>
              <a:rPr lang="en-US" altLang="zh-CN" b="1" baseline="-18000"/>
              <a:t>TH</a:t>
            </a:r>
            <a:r>
              <a:rPr lang="en-US" altLang="zh-CN" b="1"/>
              <a:t>=1.4V</a:t>
            </a:r>
          </a:p>
        </p:txBody>
      </p: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609600" y="457200"/>
            <a:ext cx="4648200" cy="4724400"/>
            <a:chOff x="336" y="288"/>
            <a:chExt cx="2928" cy="2976"/>
          </a:xfrm>
        </p:grpSpPr>
        <p:pic>
          <p:nvPicPr>
            <p:cNvPr id="25610" name="Picture 10" descr="2-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" y="288"/>
              <a:ext cx="2928" cy="2928"/>
            </a:xfrm>
            <a:prstGeom prst="rect">
              <a:avLst/>
            </a:prstGeom>
            <a:noFill/>
          </p:spPr>
        </p:pic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824" y="2976"/>
              <a:ext cx="528" cy="288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V</a:t>
              </a:r>
              <a:r>
                <a:rPr lang="en-US" altLang="zh-CN" b="1" baseline="-25000"/>
                <a:t>TH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257800" y="1600200"/>
            <a:ext cx="2971800" cy="191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/>
              <a:t>相关参数： 高电平噪声容限</a:t>
            </a:r>
            <a:r>
              <a:rPr lang="en-US" altLang="zh-CN" b="1"/>
              <a:t>V</a:t>
            </a:r>
            <a:r>
              <a:rPr lang="en-US" altLang="zh-CN" b="1" baseline="-30000"/>
              <a:t>NH</a:t>
            </a:r>
            <a:r>
              <a:rPr lang="zh-CN" altLang="en-US" b="1"/>
              <a:t>，</a:t>
            </a:r>
          </a:p>
          <a:p>
            <a:pPr algn="just">
              <a:spcBef>
                <a:spcPct val="50000"/>
              </a:spcBef>
            </a:pPr>
            <a:r>
              <a:rPr lang="zh-CN" altLang="en-US" b="1"/>
              <a:t> 低电平噪声容限</a:t>
            </a:r>
            <a:r>
              <a:rPr lang="en-US" altLang="zh-CN" b="1"/>
              <a:t>V</a:t>
            </a:r>
            <a:r>
              <a:rPr lang="en-US" altLang="zh-CN" b="1" baseline="-30000"/>
              <a:t>NL</a:t>
            </a:r>
            <a:r>
              <a:rPr lang="zh-CN" altLang="en-US" b="1"/>
              <a:t>。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143000" y="5105400"/>
            <a:ext cx="3352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输入端噪声容限示意图</a:t>
            </a:r>
          </a:p>
        </p:txBody>
      </p:sp>
      <p:pic>
        <p:nvPicPr>
          <p:cNvPr id="26631" name="Picture 7" descr="2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14400"/>
            <a:ext cx="3886200" cy="3962400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3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620000" cy="1143000"/>
          </a:xfrm>
        </p:spPr>
        <p:txBody>
          <a:bodyPr/>
          <a:lstStyle/>
          <a:p>
            <a:r>
              <a:rPr lang="en-US" altLang="zh-CN" sz="3200" b="1">
                <a:solidFill>
                  <a:schemeClr val="accent2"/>
                </a:solidFill>
              </a:rPr>
              <a:t>3</a:t>
            </a:r>
            <a:r>
              <a:rPr lang="zh-CN" altLang="en-US" sz="3200" b="1">
                <a:solidFill>
                  <a:schemeClr val="accent2"/>
                </a:solidFill>
              </a:rPr>
              <a:t>、</a:t>
            </a:r>
            <a:r>
              <a:rPr lang="en-US" altLang="zh-CN" sz="3200" b="1">
                <a:solidFill>
                  <a:schemeClr val="accent2"/>
                </a:solidFill>
              </a:rPr>
              <a:t>TTL</a:t>
            </a:r>
            <a:r>
              <a:rPr lang="zh-CN" altLang="en-US" sz="3200" b="1">
                <a:solidFill>
                  <a:schemeClr val="accent2"/>
                </a:solidFill>
              </a:rPr>
              <a:t>反相器的静态输入和输出特性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447800" y="1676400"/>
            <a:ext cx="457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）输入伏安特性</a:t>
            </a:r>
          </a:p>
        </p:txBody>
      </p: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1524000" y="2438400"/>
            <a:ext cx="2362200" cy="1993900"/>
            <a:chOff x="2016" y="2064"/>
            <a:chExt cx="1488" cy="1256"/>
          </a:xfrm>
        </p:grpSpPr>
        <p:grpSp>
          <p:nvGrpSpPr>
            <p:cNvPr id="48133" name="Group 5"/>
            <p:cNvGrpSpPr>
              <a:grpSpLocks/>
            </p:cNvGrpSpPr>
            <p:nvPr/>
          </p:nvGrpSpPr>
          <p:grpSpPr bwMode="auto">
            <a:xfrm>
              <a:off x="2208" y="2064"/>
              <a:ext cx="1296" cy="641"/>
              <a:chOff x="768" y="1392"/>
              <a:chExt cx="1296" cy="641"/>
            </a:xfrm>
          </p:grpSpPr>
          <p:sp>
            <p:nvSpPr>
              <p:cNvPr id="48134" name="Line 6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35" name="Text Box 7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288" cy="64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48136" name="Oval 8"/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7" name="Line 9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2208" y="2400"/>
              <a:ext cx="192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2256" y="2064"/>
              <a:ext cx="288" cy="2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Ii</a:t>
              </a:r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2016" y="2352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038600" y="1676400"/>
            <a:ext cx="1828800" cy="457200"/>
          </a:xfrm>
          <a:prstGeom prst="rect">
            <a:avLst/>
          </a:prstGeom>
          <a:solidFill>
            <a:srgbClr val="FF99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Ii=f</a:t>
            </a:r>
            <a:r>
              <a:rPr lang="zh-CN" altLang="en-US" b="1"/>
              <a:t>（</a:t>
            </a:r>
            <a:r>
              <a:rPr lang="en-US" altLang="zh-CN" b="1"/>
              <a:t>Vi</a:t>
            </a:r>
            <a:r>
              <a:rPr lang="zh-CN" altLang="en-US" b="1"/>
              <a:t>）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1981200" y="4114800"/>
            <a:ext cx="3505200" cy="15525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输入短路电流</a:t>
            </a:r>
            <a:r>
              <a:rPr lang="en-US" altLang="zh-CN" b="1"/>
              <a:t>:I</a:t>
            </a:r>
            <a:r>
              <a:rPr lang="en-US" altLang="zh-CN" b="1" baseline="-30000"/>
              <a:t>IL</a:t>
            </a:r>
            <a:r>
              <a:rPr lang="en-US" altLang="zh-CN" b="1"/>
              <a:t>=1mA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输入漏电流：</a:t>
            </a:r>
            <a:r>
              <a:rPr lang="en-US" altLang="zh-CN" b="1"/>
              <a:t>I</a:t>
            </a:r>
            <a:r>
              <a:rPr lang="en-US" altLang="zh-CN" b="1" baseline="-30000"/>
              <a:t>IH</a:t>
            </a:r>
            <a:r>
              <a:rPr lang="en-US" altLang="zh-CN" b="1"/>
              <a:t>=40μA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grpSp>
        <p:nvGrpSpPr>
          <p:cNvPr id="48153" name="Group 25"/>
          <p:cNvGrpSpPr>
            <a:grpSpLocks/>
          </p:cNvGrpSpPr>
          <p:nvPr/>
        </p:nvGrpSpPr>
        <p:grpSpPr bwMode="auto">
          <a:xfrm>
            <a:off x="5486400" y="2590800"/>
            <a:ext cx="3124200" cy="2743200"/>
            <a:chOff x="3456" y="1632"/>
            <a:chExt cx="1968" cy="1728"/>
          </a:xfrm>
        </p:grpSpPr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4848" y="2496"/>
              <a:ext cx="5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Vi(V)</a:t>
              </a:r>
            </a:p>
          </p:txBody>
        </p:sp>
        <p:grpSp>
          <p:nvGrpSpPr>
            <p:cNvPr id="48152" name="Group 24"/>
            <p:cNvGrpSpPr>
              <a:grpSpLocks/>
            </p:cNvGrpSpPr>
            <p:nvPr/>
          </p:nvGrpSpPr>
          <p:grpSpPr bwMode="auto">
            <a:xfrm>
              <a:off x="3456" y="1632"/>
              <a:ext cx="1920" cy="1728"/>
              <a:chOff x="3456" y="1632"/>
              <a:chExt cx="1920" cy="1728"/>
            </a:xfrm>
          </p:grpSpPr>
          <p:sp>
            <p:nvSpPr>
              <p:cNvPr id="48144" name="Line 16"/>
              <p:cNvSpPr>
                <a:spLocks noChangeShapeType="1"/>
              </p:cNvSpPr>
              <p:nvPr/>
            </p:nvSpPr>
            <p:spPr bwMode="auto">
              <a:xfrm flipV="1">
                <a:off x="3456" y="2544"/>
                <a:ext cx="19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 flipV="1">
                <a:off x="4080" y="1920"/>
                <a:ext cx="0" cy="14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46" name="Freeform 18"/>
              <p:cNvSpPr>
                <a:spLocks/>
              </p:cNvSpPr>
              <p:nvPr/>
            </p:nvSpPr>
            <p:spPr bwMode="auto">
              <a:xfrm>
                <a:off x="4080" y="2448"/>
                <a:ext cx="1200" cy="656"/>
              </a:xfrm>
              <a:custGeom>
                <a:avLst/>
                <a:gdLst/>
                <a:ahLst/>
                <a:cxnLst>
                  <a:cxn ang="0">
                    <a:pos x="0" y="656"/>
                  </a:cxn>
                  <a:cxn ang="0">
                    <a:pos x="432" y="512"/>
                  </a:cxn>
                  <a:cxn ang="0">
                    <a:pos x="528" y="80"/>
                  </a:cxn>
                  <a:cxn ang="0">
                    <a:pos x="1200" y="32"/>
                  </a:cxn>
                </a:cxnLst>
                <a:rect l="0" t="0" r="r" b="b"/>
                <a:pathLst>
                  <a:path w="1200" h="656">
                    <a:moveTo>
                      <a:pt x="0" y="656"/>
                    </a:moveTo>
                    <a:cubicBezTo>
                      <a:pt x="172" y="632"/>
                      <a:pt x="344" y="608"/>
                      <a:pt x="432" y="512"/>
                    </a:cubicBezTo>
                    <a:cubicBezTo>
                      <a:pt x="520" y="416"/>
                      <a:pt x="400" y="160"/>
                      <a:pt x="528" y="80"/>
                    </a:cubicBezTo>
                    <a:cubicBezTo>
                      <a:pt x="656" y="0"/>
                      <a:pt x="1080" y="40"/>
                      <a:pt x="1200" y="32"/>
                    </a:cubicBezTo>
                  </a:path>
                </a:pathLst>
              </a:custGeom>
              <a:noFill/>
              <a:ln w="19050" cap="sq" cmpd="sng">
                <a:solidFill>
                  <a:srgbClr val="80000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48" name="Text Box 20"/>
              <p:cNvSpPr txBox="1">
                <a:spLocks noChangeArrowheads="1"/>
              </p:cNvSpPr>
              <p:nvPr/>
            </p:nvSpPr>
            <p:spPr bwMode="auto">
              <a:xfrm>
                <a:off x="3936" y="1632"/>
                <a:ext cx="105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Ii(mA)</a:t>
                </a:r>
              </a:p>
            </p:txBody>
          </p:sp>
          <p:sp>
            <p:nvSpPr>
              <p:cNvPr id="48150" name="Text Box 22"/>
              <p:cNvSpPr txBox="1">
                <a:spLocks noChangeArrowheads="1"/>
              </p:cNvSpPr>
              <p:nvPr/>
            </p:nvSpPr>
            <p:spPr bwMode="auto">
              <a:xfrm>
                <a:off x="3936" y="302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48151" name="Text Box 23"/>
              <p:cNvSpPr txBox="1">
                <a:spLocks noChangeArrowheads="1"/>
              </p:cNvSpPr>
              <p:nvPr/>
            </p:nvSpPr>
            <p:spPr bwMode="auto">
              <a:xfrm>
                <a:off x="4416" y="2352"/>
                <a:ext cx="38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1.4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42" grpId="0" animBg="1" autoUpdateAnimBg="0"/>
      <p:bldP spid="4814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1" name="Group 1049"/>
          <p:cNvGrpSpPr>
            <a:grpSpLocks/>
          </p:cNvGrpSpPr>
          <p:nvPr/>
        </p:nvGrpSpPr>
        <p:grpSpPr bwMode="auto">
          <a:xfrm>
            <a:off x="2057400" y="1524000"/>
            <a:ext cx="6172200" cy="4343400"/>
            <a:chOff x="1296" y="960"/>
            <a:chExt cx="3888" cy="2736"/>
          </a:xfrm>
        </p:grpSpPr>
        <p:sp>
          <p:nvSpPr>
            <p:cNvPr id="14353" name="Rectangle 1041"/>
            <p:cNvSpPr>
              <a:spLocks noChangeArrowheads="1"/>
            </p:cNvSpPr>
            <p:nvPr/>
          </p:nvSpPr>
          <p:spPr bwMode="auto">
            <a:xfrm>
              <a:off x="2064" y="3168"/>
              <a:ext cx="816" cy="38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1038"/>
            <p:cNvSpPr>
              <a:spLocks noChangeArrowheads="1"/>
            </p:cNvSpPr>
            <p:nvPr/>
          </p:nvSpPr>
          <p:spPr bwMode="auto">
            <a:xfrm>
              <a:off x="2880" y="1104"/>
              <a:ext cx="1104" cy="1008"/>
            </a:xfrm>
            <a:prstGeom prst="rect">
              <a:avLst/>
            </a:prstGeom>
            <a:solidFill>
              <a:srgbClr val="DA604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0" name="Line 1028"/>
            <p:cNvSpPr>
              <a:spLocks noChangeShapeType="1"/>
            </p:cNvSpPr>
            <p:nvPr/>
          </p:nvSpPr>
          <p:spPr bwMode="auto">
            <a:xfrm>
              <a:off x="2880" y="1104"/>
              <a:ext cx="1296" cy="0"/>
            </a:xfrm>
            <a:prstGeom prst="line">
              <a:avLst/>
            </a:prstGeom>
            <a:noFill/>
            <a:ln w="1905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2880" y="1104"/>
              <a:ext cx="0" cy="2448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2" name="Line 1030"/>
            <p:cNvSpPr>
              <a:spLocks noChangeShapeType="1"/>
            </p:cNvSpPr>
            <p:nvPr/>
          </p:nvSpPr>
          <p:spPr bwMode="auto">
            <a:xfrm>
              <a:off x="1728" y="3552"/>
              <a:ext cx="115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4" name="Line 1032"/>
            <p:cNvSpPr>
              <a:spLocks noChangeShapeType="1"/>
            </p:cNvSpPr>
            <p:nvPr/>
          </p:nvSpPr>
          <p:spPr bwMode="auto">
            <a:xfrm>
              <a:off x="2880" y="211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5" name="Line 1033"/>
            <p:cNvSpPr>
              <a:spLocks noChangeShapeType="1"/>
            </p:cNvSpPr>
            <p:nvPr/>
          </p:nvSpPr>
          <p:spPr bwMode="auto">
            <a:xfrm>
              <a:off x="1872" y="316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1" name="Text Box 1039"/>
            <p:cNvSpPr txBox="1">
              <a:spLocks noChangeArrowheads="1"/>
            </p:cNvSpPr>
            <p:nvPr/>
          </p:nvSpPr>
          <p:spPr bwMode="auto">
            <a:xfrm>
              <a:off x="4272" y="960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5V</a:t>
              </a:r>
            </a:p>
          </p:txBody>
        </p:sp>
        <p:sp>
          <p:nvSpPr>
            <p:cNvPr id="14352" name="Text Box 1040"/>
            <p:cNvSpPr txBox="1">
              <a:spLocks noChangeArrowheads="1"/>
            </p:cNvSpPr>
            <p:nvPr/>
          </p:nvSpPr>
          <p:spPr bwMode="auto">
            <a:xfrm>
              <a:off x="4224" y="1968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2V</a:t>
              </a:r>
            </a:p>
          </p:txBody>
        </p:sp>
        <p:sp>
          <p:nvSpPr>
            <p:cNvPr id="14354" name="Text Box 1042"/>
            <p:cNvSpPr txBox="1">
              <a:spLocks noChangeArrowheads="1"/>
            </p:cNvSpPr>
            <p:nvPr/>
          </p:nvSpPr>
          <p:spPr bwMode="auto">
            <a:xfrm>
              <a:off x="1296" y="3408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0V</a:t>
              </a:r>
            </a:p>
          </p:txBody>
        </p:sp>
        <p:sp>
          <p:nvSpPr>
            <p:cNvPr id="14355" name="Text Box 1043"/>
            <p:cNvSpPr txBox="1">
              <a:spLocks noChangeArrowheads="1"/>
            </p:cNvSpPr>
            <p:nvPr/>
          </p:nvSpPr>
          <p:spPr bwMode="auto">
            <a:xfrm>
              <a:off x="1344" y="3024"/>
              <a:ext cx="5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0.8V</a:t>
              </a:r>
            </a:p>
          </p:txBody>
        </p:sp>
        <p:sp>
          <p:nvSpPr>
            <p:cNvPr id="14356" name="AutoShape 1044"/>
            <p:cNvSpPr>
              <a:spLocks/>
            </p:cNvSpPr>
            <p:nvPr/>
          </p:nvSpPr>
          <p:spPr bwMode="auto">
            <a:xfrm>
              <a:off x="4560" y="1152"/>
              <a:ext cx="192" cy="96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Text Box 1045"/>
            <p:cNvSpPr txBox="1">
              <a:spLocks noChangeArrowheads="1"/>
            </p:cNvSpPr>
            <p:nvPr/>
          </p:nvSpPr>
          <p:spPr bwMode="auto">
            <a:xfrm>
              <a:off x="4766" y="1435"/>
              <a:ext cx="41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V</a:t>
              </a:r>
              <a:r>
                <a:rPr lang="en-US" altLang="zh-CN" b="1" baseline="-25000"/>
                <a:t>H</a:t>
              </a:r>
            </a:p>
          </p:txBody>
        </p:sp>
        <p:sp>
          <p:nvSpPr>
            <p:cNvPr id="14358" name="AutoShape 1046"/>
            <p:cNvSpPr>
              <a:spLocks/>
            </p:cNvSpPr>
            <p:nvPr/>
          </p:nvSpPr>
          <p:spPr bwMode="auto">
            <a:xfrm>
              <a:off x="2976" y="3168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Text Box 1047"/>
            <p:cNvSpPr txBox="1">
              <a:spLocks noChangeArrowheads="1"/>
            </p:cNvSpPr>
            <p:nvPr/>
          </p:nvSpPr>
          <p:spPr bwMode="auto">
            <a:xfrm>
              <a:off x="3168" y="3216"/>
              <a:ext cx="41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V</a:t>
              </a:r>
              <a:r>
                <a:rPr lang="en-US" altLang="zh-CN" b="1" baseline="-25000"/>
                <a:t>L</a:t>
              </a:r>
            </a:p>
          </p:txBody>
        </p:sp>
      </p:grpSp>
      <p:sp>
        <p:nvSpPr>
          <p:cNvPr id="14360" name="Rectangle 1048"/>
          <p:cNvSpPr>
            <a:spLocks noChangeArrowheads="1"/>
          </p:cNvSpPr>
          <p:nvPr/>
        </p:nvSpPr>
        <p:spPr bwMode="auto">
          <a:xfrm>
            <a:off x="762000" y="609600"/>
            <a:ext cx="5715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</a:rPr>
              <a:t>2.1  </a:t>
            </a:r>
            <a:r>
              <a:rPr lang="en-US" altLang="zh-CN" sz="4400" b="1">
                <a:solidFill>
                  <a:schemeClr val="tx2"/>
                </a:solidFill>
              </a:rPr>
              <a:t> </a:t>
            </a:r>
            <a:r>
              <a:rPr lang="zh-CN" altLang="en-US" sz="4400" b="1">
                <a:solidFill>
                  <a:schemeClr val="tx2"/>
                </a:solidFill>
              </a:rPr>
              <a:t>概述</a:t>
            </a:r>
            <a:endParaRPr lang="zh-CN" altLang="en-US" sz="3600" b="1">
              <a:solidFill>
                <a:schemeClr val="tx2"/>
              </a:solidFill>
            </a:endParaRPr>
          </a:p>
          <a:p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一、高电平、低电平</a:t>
            </a:r>
            <a:endParaRPr lang="zh-CN" altLang="en-US" sz="4400">
              <a:solidFill>
                <a:schemeClr val="tx2"/>
              </a:solidFill>
            </a:endParaRPr>
          </a:p>
        </p:txBody>
      </p:sp>
      <p:sp>
        <p:nvSpPr>
          <p:cNvPr id="14362" name="AutoShape 1050"/>
          <p:cNvSpPr>
            <a:spLocks noChangeArrowheads="1"/>
          </p:cNvSpPr>
          <p:nvPr/>
        </p:nvSpPr>
        <p:spPr bwMode="auto">
          <a:xfrm>
            <a:off x="5943600" y="4495800"/>
            <a:ext cx="1143000" cy="609600"/>
          </a:xfrm>
          <a:prstGeom prst="wedgeRectCallout">
            <a:avLst>
              <a:gd name="adj1" fmla="val -102361"/>
              <a:gd name="adj2" fmla="val 71093"/>
            </a:avLst>
          </a:prstGeom>
          <a:solidFill>
            <a:schemeClr val="bg1"/>
          </a:solidFill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CC3300"/>
                </a:solidFill>
              </a:rPr>
              <a:t>低电平</a:t>
            </a:r>
          </a:p>
        </p:txBody>
      </p:sp>
      <p:sp>
        <p:nvSpPr>
          <p:cNvPr id="14363" name="AutoShape 1051"/>
          <p:cNvSpPr>
            <a:spLocks noChangeArrowheads="1"/>
          </p:cNvSpPr>
          <p:nvPr/>
        </p:nvSpPr>
        <p:spPr bwMode="auto">
          <a:xfrm flipH="1">
            <a:off x="7391400" y="1524000"/>
            <a:ext cx="1295400" cy="457200"/>
          </a:xfrm>
          <a:prstGeom prst="wedgeRectCallout">
            <a:avLst>
              <a:gd name="adj1" fmla="val 17153"/>
              <a:gd name="adj2" fmla="val 131593"/>
            </a:avLst>
          </a:prstGeom>
          <a:solidFill>
            <a:schemeClr val="bg1"/>
          </a:solidFill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CC3300"/>
                </a:solidFill>
              </a:rPr>
              <a:t>高电平</a:t>
            </a:r>
          </a:p>
        </p:txBody>
      </p:sp>
      <p:sp>
        <p:nvSpPr>
          <p:cNvPr id="14365" name="Text Box 1053"/>
          <p:cNvSpPr txBox="1">
            <a:spLocks noChangeArrowheads="1"/>
          </p:cNvSpPr>
          <p:nvPr/>
        </p:nvSpPr>
        <p:spPr bwMode="auto">
          <a:xfrm>
            <a:off x="7543800" y="27432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3.4V</a:t>
            </a:r>
          </a:p>
        </p:txBody>
      </p:sp>
      <p:sp>
        <p:nvSpPr>
          <p:cNvPr id="14366" name="Text Box 1054"/>
          <p:cNvSpPr txBox="1">
            <a:spLocks noChangeArrowheads="1"/>
          </p:cNvSpPr>
          <p:nvPr/>
        </p:nvSpPr>
        <p:spPr bwMode="auto">
          <a:xfrm>
            <a:off x="5943600" y="5105400"/>
            <a:ext cx="990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0.2V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 build="p" autoUpdateAnimBg="0"/>
      <p:bldP spid="14362" grpId="0" animBg="1" autoUpdateAnimBg="0"/>
      <p:bldP spid="14363" grpId="0" animBg="1" autoUpdateAnimBg="0"/>
      <p:bldP spid="14365" grpId="0" autoUpdateAnimBg="0"/>
      <p:bldP spid="1436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620000" cy="9144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tx1"/>
                </a:solidFill>
              </a:rPr>
              <a:t>3</a:t>
            </a:r>
            <a:r>
              <a:rPr lang="zh-CN" altLang="en-US" sz="3200" b="1">
                <a:solidFill>
                  <a:schemeClr val="tx1"/>
                </a:solidFill>
              </a:rPr>
              <a:t>）输出特性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886200" y="914400"/>
            <a:ext cx="2133600" cy="457200"/>
          </a:xfrm>
          <a:prstGeom prst="rect">
            <a:avLst/>
          </a:prstGeom>
          <a:solidFill>
            <a:srgbClr val="FF99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Vo=f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en-US" altLang="zh-CN" b="1" baseline="-18000"/>
              <a:t>L</a:t>
            </a:r>
            <a:r>
              <a:rPr lang="zh-CN" altLang="en-US" b="1"/>
              <a:t>）</a:t>
            </a:r>
          </a:p>
        </p:txBody>
      </p:sp>
      <p:grpSp>
        <p:nvGrpSpPr>
          <p:cNvPr id="49166" name="Group 14"/>
          <p:cNvGrpSpPr>
            <a:grpSpLocks/>
          </p:cNvGrpSpPr>
          <p:nvPr/>
        </p:nvGrpSpPr>
        <p:grpSpPr bwMode="auto">
          <a:xfrm>
            <a:off x="1447800" y="2667000"/>
            <a:ext cx="2133600" cy="1887538"/>
            <a:chOff x="1152" y="1200"/>
            <a:chExt cx="1344" cy="1189"/>
          </a:xfrm>
        </p:grpSpPr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1152" y="1200"/>
              <a:ext cx="1296" cy="641"/>
              <a:chOff x="768" y="1392"/>
              <a:chExt cx="1296" cy="641"/>
            </a:xfrm>
          </p:grpSpPr>
          <p:sp>
            <p:nvSpPr>
              <p:cNvPr id="49158" name="Line 6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59" name="Text Box 7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288" cy="64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49160" name="Oval 8"/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1" name="Line 9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2208" y="1584"/>
              <a:ext cx="288" cy="80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Vo_</a:t>
              </a:r>
            </a:p>
          </p:txBody>
        </p:sp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2160" y="1248"/>
              <a:ext cx="288" cy="2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b="1"/>
                <a:t>I</a:t>
              </a:r>
              <a:r>
                <a:rPr lang="en-US" altLang="zh-CN" b="1" baseline="-18000"/>
                <a:t>L</a:t>
              </a:r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2016" y="1488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182" name="Group 30"/>
          <p:cNvGrpSpPr>
            <a:grpSpLocks/>
          </p:cNvGrpSpPr>
          <p:nvPr/>
        </p:nvGrpSpPr>
        <p:grpSpPr bwMode="auto">
          <a:xfrm>
            <a:off x="3962400" y="1752600"/>
            <a:ext cx="4343400" cy="3124200"/>
            <a:chOff x="2496" y="1104"/>
            <a:chExt cx="2736" cy="1968"/>
          </a:xfrm>
        </p:grpSpPr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2592" y="1104"/>
              <a:ext cx="2640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输出为高电平</a:t>
              </a:r>
              <a:r>
                <a:rPr lang="zh-CN" altLang="en-US"/>
                <a:t>：</a:t>
              </a:r>
              <a:r>
                <a:rPr lang="zh-CN" altLang="en-US" b="1">
                  <a:solidFill>
                    <a:srgbClr val="FF0000"/>
                  </a:solidFill>
                </a:rPr>
                <a:t>带拉电流负载</a:t>
              </a:r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4032" y="2400"/>
              <a:ext cx="76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</a:t>
              </a:r>
              <a:r>
                <a:rPr lang="en-US" altLang="zh-CN" b="1" baseline="-18000"/>
                <a:t>L</a:t>
              </a:r>
              <a:r>
                <a:rPr lang="en-US" altLang="zh-CN"/>
                <a:t>(mA)</a:t>
              </a:r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flipV="1">
              <a:off x="2496" y="2400"/>
              <a:ext cx="19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 flipV="1">
              <a:off x="3264" y="1632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3264" y="1536"/>
              <a:ext cx="105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Vo(V)</a:t>
              </a:r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3024" y="1872"/>
              <a:ext cx="33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3.6</a:t>
              </a:r>
            </a:p>
          </p:txBody>
        </p:sp>
        <p:sp>
          <p:nvSpPr>
            <p:cNvPr id="49178" name="Freeform 26"/>
            <p:cNvSpPr>
              <a:spLocks/>
            </p:cNvSpPr>
            <p:nvPr/>
          </p:nvSpPr>
          <p:spPr bwMode="auto">
            <a:xfrm>
              <a:off x="3264" y="1904"/>
              <a:ext cx="528" cy="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88" y="64"/>
                </a:cxn>
                <a:cxn ang="0">
                  <a:pos x="528" y="400"/>
                </a:cxn>
              </a:cxnLst>
              <a:rect l="0" t="0" r="r" b="b"/>
              <a:pathLst>
                <a:path w="528" h="400">
                  <a:moveTo>
                    <a:pt x="0" y="16"/>
                  </a:moveTo>
                  <a:cubicBezTo>
                    <a:pt x="100" y="8"/>
                    <a:pt x="200" y="0"/>
                    <a:pt x="288" y="64"/>
                  </a:cubicBezTo>
                  <a:cubicBezTo>
                    <a:pt x="376" y="128"/>
                    <a:pt x="480" y="344"/>
                    <a:pt x="528" y="400"/>
                  </a:cubicBezTo>
                </a:path>
              </a:pathLst>
            </a:custGeom>
            <a:noFill/>
            <a:ln w="19050" cap="sq" cmpd="sng">
              <a:solidFill>
                <a:srgbClr val="800000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3264" y="2112"/>
              <a:ext cx="43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>
              <a:off x="3648" y="2112"/>
              <a:ext cx="0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3264" y="2448"/>
              <a:ext cx="768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</a:t>
              </a:r>
              <a:r>
                <a:rPr lang="en-US" altLang="zh-CN" b="1" baseline="-18000"/>
                <a:t>L</a:t>
              </a:r>
              <a:r>
                <a:rPr lang="en-US" altLang="zh-CN"/>
                <a:t>(max)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620000" cy="9144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tx1"/>
                </a:solidFill>
              </a:rPr>
              <a:t>输出为低电平</a:t>
            </a:r>
            <a:r>
              <a:rPr lang="zh-CN" altLang="en-US" sz="3200">
                <a:solidFill>
                  <a:schemeClr val="tx1"/>
                </a:solidFill>
              </a:rPr>
              <a:t>：</a:t>
            </a:r>
            <a:r>
              <a:rPr lang="zh-CN" altLang="en-US" sz="3200" b="1">
                <a:solidFill>
                  <a:srgbClr val="FF0000"/>
                </a:solidFill>
              </a:rPr>
              <a:t>带灌电流负载</a:t>
            </a:r>
            <a:br>
              <a:rPr lang="zh-CN" altLang="en-US" sz="3200" b="1">
                <a:solidFill>
                  <a:srgbClr val="FF0000"/>
                </a:solidFill>
              </a:rPr>
            </a:b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50201" name="Group 25"/>
          <p:cNvGrpSpPr>
            <a:grpSpLocks/>
          </p:cNvGrpSpPr>
          <p:nvPr/>
        </p:nvGrpSpPr>
        <p:grpSpPr bwMode="auto">
          <a:xfrm>
            <a:off x="1447800" y="2667000"/>
            <a:ext cx="2133600" cy="1887538"/>
            <a:chOff x="912" y="1680"/>
            <a:chExt cx="1344" cy="1189"/>
          </a:xfrm>
        </p:grpSpPr>
        <p:grpSp>
          <p:nvGrpSpPr>
            <p:cNvPr id="50181" name="Group 5"/>
            <p:cNvGrpSpPr>
              <a:grpSpLocks/>
            </p:cNvGrpSpPr>
            <p:nvPr/>
          </p:nvGrpSpPr>
          <p:grpSpPr bwMode="auto">
            <a:xfrm>
              <a:off x="912" y="1680"/>
              <a:ext cx="1296" cy="641"/>
              <a:chOff x="768" y="1392"/>
              <a:chExt cx="1296" cy="641"/>
            </a:xfrm>
          </p:grpSpPr>
          <p:sp>
            <p:nvSpPr>
              <p:cNvPr id="50182" name="Line 6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183" name="Text Box 7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288" cy="64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50184" name="Oval 8"/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85" name="Line 9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1968" y="2064"/>
              <a:ext cx="288" cy="80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Vo_</a:t>
              </a: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1920" y="1728"/>
              <a:ext cx="288" cy="2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b="1"/>
                <a:t>I</a:t>
              </a:r>
              <a:r>
                <a:rPr lang="en-US" altLang="zh-CN" b="1" baseline="-18000"/>
                <a:t>L</a:t>
              </a:r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 flipH="1">
              <a:off x="1728" y="1968"/>
              <a:ext cx="48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203" name="Group 27"/>
          <p:cNvGrpSpPr>
            <a:grpSpLocks/>
          </p:cNvGrpSpPr>
          <p:nvPr/>
        </p:nvGrpSpPr>
        <p:grpSpPr bwMode="auto">
          <a:xfrm>
            <a:off x="3962400" y="2438400"/>
            <a:ext cx="3657600" cy="2438400"/>
            <a:chOff x="2496" y="1536"/>
            <a:chExt cx="2304" cy="1536"/>
          </a:xfrm>
        </p:grpSpPr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4032" y="2400"/>
              <a:ext cx="76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</a:t>
              </a:r>
              <a:r>
                <a:rPr lang="en-US" altLang="zh-CN" b="1" baseline="-18000"/>
                <a:t>L</a:t>
              </a:r>
              <a:r>
                <a:rPr lang="en-US" altLang="zh-CN"/>
                <a:t>(mA)</a:t>
              </a: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V="1">
              <a:off x="2496" y="2400"/>
              <a:ext cx="19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 flipV="1">
              <a:off x="3264" y="1632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3264" y="1536"/>
              <a:ext cx="105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Vo(V)</a:t>
              </a:r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 flipV="1">
              <a:off x="3264" y="2256"/>
              <a:ext cx="1200" cy="96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8001000" cy="7620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tx1"/>
                </a:solidFill>
              </a:rPr>
              <a:t>3</a:t>
            </a:r>
            <a:r>
              <a:rPr lang="zh-CN" altLang="en-US" sz="3200" b="1">
                <a:solidFill>
                  <a:schemeClr val="tx1"/>
                </a:solidFill>
              </a:rPr>
              <a:t>）输入负载特性     </a:t>
            </a:r>
            <a:r>
              <a:rPr lang="en-US" altLang="zh-CN" sz="3200" b="1">
                <a:solidFill>
                  <a:srgbClr val="FF0000"/>
                </a:solidFill>
              </a:rPr>
              <a:t>V</a:t>
            </a:r>
            <a:r>
              <a:rPr lang="en-US" altLang="zh-CN" sz="3200" b="1" baseline="-30000">
                <a:solidFill>
                  <a:srgbClr val="FF0000"/>
                </a:solidFill>
              </a:rPr>
              <a:t>i</a:t>
            </a:r>
            <a:r>
              <a:rPr lang="en-US" altLang="zh-CN" sz="3200" b="1">
                <a:solidFill>
                  <a:srgbClr val="FF0000"/>
                </a:solidFill>
              </a:rPr>
              <a:t>=f</a:t>
            </a:r>
            <a:r>
              <a:rPr lang="zh-CN" altLang="en-US" sz="3200" b="1">
                <a:solidFill>
                  <a:srgbClr val="FF0000"/>
                </a:solidFill>
              </a:rPr>
              <a:t>（</a:t>
            </a:r>
            <a:r>
              <a:rPr lang="en-US" altLang="zh-CN" sz="3200" b="1">
                <a:solidFill>
                  <a:srgbClr val="FF0000"/>
                </a:solidFill>
              </a:rPr>
              <a:t>R</a:t>
            </a:r>
            <a:r>
              <a:rPr lang="en-US" altLang="zh-CN" sz="3200" b="1" baseline="-30000">
                <a:solidFill>
                  <a:srgbClr val="FF0000"/>
                </a:solidFill>
              </a:rPr>
              <a:t>i</a:t>
            </a:r>
            <a:r>
              <a:rPr lang="zh-CN" altLang="en-US" sz="32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905000" y="3886200"/>
            <a:ext cx="5715000" cy="210026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输入端短路接地相当于接低电平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输入端电阻小于</a:t>
            </a:r>
            <a:r>
              <a:rPr lang="en-US" altLang="zh-CN" b="1">
                <a:solidFill>
                  <a:srgbClr val="FF0000"/>
                </a:solidFill>
              </a:rPr>
              <a:t>1K</a:t>
            </a:r>
            <a:r>
              <a:rPr lang="zh-CN" altLang="en-US" b="1">
                <a:solidFill>
                  <a:srgbClr val="FF0000"/>
                </a:solidFill>
              </a:rPr>
              <a:t>时相当于接低电平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输入端电阻大于</a:t>
            </a:r>
            <a:r>
              <a:rPr lang="en-US" altLang="zh-CN" b="1">
                <a:solidFill>
                  <a:srgbClr val="FF0000"/>
                </a:solidFill>
              </a:rPr>
              <a:t>1K</a:t>
            </a:r>
            <a:r>
              <a:rPr lang="zh-CN" altLang="en-US" b="1">
                <a:solidFill>
                  <a:srgbClr val="FF0000"/>
                </a:solidFill>
              </a:rPr>
              <a:t>时相当于接高电平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输入端悬空时相当于接高电平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51228" name="Group 28"/>
          <p:cNvGrpSpPr>
            <a:grpSpLocks/>
          </p:cNvGrpSpPr>
          <p:nvPr/>
        </p:nvGrpSpPr>
        <p:grpSpPr bwMode="auto">
          <a:xfrm>
            <a:off x="1524000" y="1828800"/>
            <a:ext cx="2819400" cy="1993900"/>
            <a:chOff x="672" y="1536"/>
            <a:chExt cx="1776" cy="1256"/>
          </a:xfrm>
        </p:grpSpPr>
        <p:grpSp>
          <p:nvGrpSpPr>
            <p:cNvPr id="51205" name="Group 5"/>
            <p:cNvGrpSpPr>
              <a:grpSpLocks/>
            </p:cNvGrpSpPr>
            <p:nvPr/>
          </p:nvGrpSpPr>
          <p:grpSpPr bwMode="auto">
            <a:xfrm>
              <a:off x="1152" y="1536"/>
              <a:ext cx="1296" cy="641"/>
              <a:chOff x="768" y="1392"/>
              <a:chExt cx="1296" cy="641"/>
            </a:xfrm>
          </p:grpSpPr>
          <p:sp>
            <p:nvSpPr>
              <p:cNvPr id="51206" name="Line 6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07" name="Text Box 7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288" cy="64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51208" name="Oval 8"/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9" name="Line 9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152" y="1872"/>
              <a:ext cx="192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672" y="2112"/>
              <a:ext cx="288" cy="2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Ri</a:t>
              </a:r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flipH="1">
              <a:off x="960" y="1824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912" y="2064"/>
              <a:ext cx="96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864" y="2688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960" y="182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232" name="Group 32"/>
          <p:cNvGrpSpPr>
            <a:grpSpLocks/>
          </p:cNvGrpSpPr>
          <p:nvPr/>
        </p:nvGrpSpPr>
        <p:grpSpPr bwMode="auto">
          <a:xfrm>
            <a:off x="4953000" y="1828800"/>
            <a:ext cx="3124200" cy="2667000"/>
            <a:chOff x="3120" y="1152"/>
            <a:chExt cx="1968" cy="1680"/>
          </a:xfrm>
        </p:grpSpPr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4464" y="2016"/>
              <a:ext cx="6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Ri(K)</a:t>
              </a:r>
            </a:p>
          </p:txBody>
        </p:sp>
        <p:grpSp>
          <p:nvGrpSpPr>
            <p:cNvPr id="51231" name="Group 31"/>
            <p:cNvGrpSpPr>
              <a:grpSpLocks/>
            </p:cNvGrpSpPr>
            <p:nvPr/>
          </p:nvGrpSpPr>
          <p:grpSpPr bwMode="auto">
            <a:xfrm>
              <a:off x="3120" y="1152"/>
              <a:ext cx="1920" cy="1680"/>
              <a:chOff x="3120" y="1152"/>
              <a:chExt cx="1920" cy="1680"/>
            </a:xfrm>
          </p:grpSpPr>
          <p:sp>
            <p:nvSpPr>
              <p:cNvPr id="51216" name="Text Box 16"/>
              <p:cNvSpPr txBox="1">
                <a:spLocks noChangeArrowheads="1"/>
              </p:cNvSpPr>
              <p:nvPr/>
            </p:nvSpPr>
            <p:spPr bwMode="auto">
              <a:xfrm>
                <a:off x="3456" y="1152"/>
                <a:ext cx="576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Vi(V)</a:t>
                </a:r>
              </a:p>
            </p:txBody>
          </p:sp>
          <p:sp>
            <p:nvSpPr>
              <p:cNvPr id="51218" name="Line 18"/>
              <p:cNvSpPr>
                <a:spLocks noChangeShapeType="1"/>
              </p:cNvSpPr>
              <p:nvPr/>
            </p:nvSpPr>
            <p:spPr bwMode="auto">
              <a:xfrm flipV="1">
                <a:off x="3120" y="2016"/>
                <a:ext cx="19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9" name="Line 19"/>
              <p:cNvSpPr>
                <a:spLocks noChangeShapeType="1"/>
              </p:cNvSpPr>
              <p:nvPr/>
            </p:nvSpPr>
            <p:spPr bwMode="auto">
              <a:xfrm flipV="1">
                <a:off x="3744" y="1392"/>
                <a:ext cx="0" cy="14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23" name="Text Box 23"/>
              <p:cNvSpPr txBox="1">
                <a:spLocks noChangeArrowheads="1"/>
              </p:cNvSpPr>
              <p:nvPr/>
            </p:nvSpPr>
            <p:spPr bwMode="auto">
              <a:xfrm>
                <a:off x="3456" y="1440"/>
                <a:ext cx="38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1.4</a:t>
                </a:r>
              </a:p>
            </p:txBody>
          </p:sp>
          <p:sp>
            <p:nvSpPr>
              <p:cNvPr id="51229" name="Freeform 29"/>
              <p:cNvSpPr>
                <a:spLocks/>
              </p:cNvSpPr>
              <p:nvPr/>
            </p:nvSpPr>
            <p:spPr bwMode="auto">
              <a:xfrm>
                <a:off x="3744" y="1560"/>
                <a:ext cx="960" cy="456"/>
              </a:xfrm>
              <a:custGeom>
                <a:avLst/>
                <a:gdLst/>
                <a:ahLst/>
                <a:cxnLst>
                  <a:cxn ang="0">
                    <a:pos x="0" y="456"/>
                  </a:cxn>
                  <a:cxn ang="0">
                    <a:pos x="288" y="72"/>
                  </a:cxn>
                  <a:cxn ang="0">
                    <a:pos x="960" y="24"/>
                  </a:cxn>
                </a:cxnLst>
                <a:rect l="0" t="0" r="r" b="b"/>
                <a:pathLst>
                  <a:path w="960" h="456">
                    <a:moveTo>
                      <a:pt x="0" y="456"/>
                    </a:moveTo>
                    <a:cubicBezTo>
                      <a:pt x="64" y="300"/>
                      <a:pt x="128" y="144"/>
                      <a:pt x="288" y="72"/>
                    </a:cubicBezTo>
                    <a:cubicBezTo>
                      <a:pt x="448" y="0"/>
                      <a:pt x="848" y="32"/>
                      <a:pt x="960" y="24"/>
                    </a:cubicBezTo>
                  </a:path>
                </a:pathLst>
              </a:custGeom>
              <a:noFill/>
              <a:ln w="19050" cap="sq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0" name="Line 30"/>
              <p:cNvSpPr>
                <a:spLocks noChangeShapeType="1"/>
              </p:cNvSpPr>
              <p:nvPr/>
            </p:nvSpPr>
            <p:spPr bwMode="auto">
              <a:xfrm>
                <a:off x="3744" y="1584"/>
                <a:ext cx="576" cy="0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prstDash val="lg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5486400" y="3352800"/>
            <a:ext cx="914400" cy="457200"/>
          </a:xfrm>
          <a:prstGeom prst="rect">
            <a:avLst/>
          </a:prstGeom>
          <a:noFill/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620000" cy="9144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accent2"/>
                </a:solidFill>
              </a:rPr>
              <a:t>4</a:t>
            </a:r>
            <a:r>
              <a:rPr lang="zh-CN" altLang="en-US" sz="3200" b="1">
                <a:solidFill>
                  <a:schemeClr val="accent2"/>
                </a:solidFill>
              </a:rPr>
              <a:t>、</a:t>
            </a:r>
            <a:r>
              <a:rPr lang="en-US" altLang="zh-CN" sz="3200" b="1">
                <a:solidFill>
                  <a:schemeClr val="accent2"/>
                </a:solidFill>
              </a:rPr>
              <a:t>TTL</a:t>
            </a:r>
            <a:r>
              <a:rPr lang="zh-CN" altLang="en-US" sz="3200" b="1">
                <a:solidFill>
                  <a:schemeClr val="accent2"/>
                </a:solidFill>
              </a:rPr>
              <a:t>反相器的动态特性</a:t>
            </a:r>
            <a:br>
              <a:rPr lang="zh-CN" altLang="en-US" sz="3200" b="1">
                <a:solidFill>
                  <a:schemeClr val="accent2"/>
                </a:solidFill>
              </a:rPr>
            </a:br>
            <a:endParaRPr lang="zh-CN" altLang="en-US" sz="3200" b="1">
              <a:solidFill>
                <a:schemeClr val="accent2"/>
              </a:solidFill>
            </a:endParaRP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1371600" y="2057400"/>
            <a:ext cx="2286000" cy="1993900"/>
            <a:chOff x="1344" y="1392"/>
            <a:chExt cx="1440" cy="1256"/>
          </a:xfrm>
        </p:grpSpPr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>
              <a:off x="1344" y="1392"/>
              <a:ext cx="1296" cy="641"/>
              <a:chOff x="768" y="1392"/>
              <a:chExt cx="1296" cy="641"/>
            </a:xfrm>
          </p:grpSpPr>
          <p:sp>
            <p:nvSpPr>
              <p:cNvPr id="52229" name="Line 5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288" cy="64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52231" name="Oval 7"/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2" name="Line 8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1344" y="1728"/>
              <a:ext cx="192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2448" y="1728"/>
              <a:ext cx="336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Vo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</p:grpSp>
      <p:grpSp>
        <p:nvGrpSpPr>
          <p:cNvPr id="52255" name="Group 31"/>
          <p:cNvGrpSpPr>
            <a:grpSpLocks/>
          </p:cNvGrpSpPr>
          <p:nvPr/>
        </p:nvGrpSpPr>
        <p:grpSpPr bwMode="auto">
          <a:xfrm>
            <a:off x="4267200" y="1676400"/>
            <a:ext cx="4343400" cy="2590800"/>
            <a:chOff x="2688" y="1056"/>
            <a:chExt cx="2736" cy="1632"/>
          </a:xfrm>
        </p:grpSpPr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2688" y="1632"/>
              <a:ext cx="24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 flipV="1">
              <a:off x="2784" y="1104"/>
              <a:ext cx="0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2784" y="1392"/>
              <a:ext cx="576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3936" y="1392"/>
              <a:ext cx="72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2784" y="1056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Vi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5184" y="1440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 flipV="1">
              <a:off x="2784" y="1872"/>
              <a:ext cx="0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>
              <a:off x="2784" y="2400"/>
              <a:ext cx="2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5184" y="2256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2784" y="1728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Vo</a:t>
              </a: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3360" y="2112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26"/>
            <p:cNvSpPr>
              <a:spLocks noChangeShapeType="1"/>
            </p:cNvSpPr>
            <p:nvPr/>
          </p:nvSpPr>
          <p:spPr bwMode="auto">
            <a:xfrm>
              <a:off x="3360" y="1584"/>
              <a:ext cx="0" cy="528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>
              <a:off x="3936" y="1632"/>
              <a:ext cx="0" cy="528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>
              <a:off x="4656" y="2112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Line 29"/>
            <p:cNvSpPr>
              <a:spLocks noChangeShapeType="1"/>
            </p:cNvSpPr>
            <p:nvPr/>
          </p:nvSpPr>
          <p:spPr bwMode="auto">
            <a:xfrm>
              <a:off x="4656" y="211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4" name="Line 30"/>
            <p:cNvSpPr>
              <a:spLocks noChangeShapeType="1"/>
            </p:cNvSpPr>
            <p:nvPr/>
          </p:nvSpPr>
          <p:spPr bwMode="auto">
            <a:xfrm>
              <a:off x="4656" y="1632"/>
              <a:ext cx="0" cy="528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257" name="Line 33"/>
          <p:cNvSpPr>
            <a:spLocks noChangeShapeType="1"/>
          </p:cNvSpPr>
          <p:nvPr/>
        </p:nvSpPr>
        <p:spPr bwMode="auto">
          <a:xfrm flipV="1">
            <a:off x="7543800" y="3352800"/>
            <a:ext cx="0" cy="457200"/>
          </a:xfrm>
          <a:prstGeom prst="line">
            <a:avLst/>
          </a:prstGeom>
          <a:noFill/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5486400" y="2590800"/>
            <a:ext cx="0" cy="762000"/>
          </a:xfrm>
          <a:prstGeom prst="line">
            <a:avLst/>
          </a:prstGeom>
          <a:noFill/>
          <a:ln w="12700">
            <a:solidFill>
              <a:srgbClr val="DA604C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6400800" y="2590800"/>
            <a:ext cx="0" cy="762000"/>
          </a:xfrm>
          <a:prstGeom prst="line">
            <a:avLst/>
          </a:prstGeom>
          <a:noFill/>
          <a:ln w="12700">
            <a:solidFill>
              <a:srgbClr val="DA604C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7543800" y="2590800"/>
            <a:ext cx="0" cy="762000"/>
          </a:xfrm>
          <a:prstGeom prst="line">
            <a:avLst/>
          </a:prstGeom>
          <a:noFill/>
          <a:ln w="12700">
            <a:solidFill>
              <a:srgbClr val="DA604C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62" name="AutoShape 38"/>
          <p:cNvSpPr>
            <a:spLocks noChangeArrowheads="1"/>
          </p:cNvSpPr>
          <p:nvPr/>
        </p:nvSpPr>
        <p:spPr bwMode="auto">
          <a:xfrm flipV="1">
            <a:off x="5257800" y="4038600"/>
            <a:ext cx="3200400" cy="457200"/>
          </a:xfrm>
          <a:prstGeom prst="wedgeRectCallout">
            <a:avLst>
              <a:gd name="adj1" fmla="val -45639"/>
              <a:gd name="adj2" fmla="val 9687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rot="10800000"/>
          <a:lstStyle/>
          <a:p>
            <a:pPr algn="ctr"/>
            <a:r>
              <a:rPr lang="zh-CN" altLang="en-US"/>
              <a:t>传输延迟时间</a:t>
            </a:r>
            <a:r>
              <a:rPr lang="en-US" altLang="zh-CN"/>
              <a:t>Tpd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6" grpId="0" animBg="1"/>
      <p:bldP spid="52257" grpId="0" animBg="1"/>
      <p:bldP spid="52258" grpId="0" animBg="1"/>
      <p:bldP spid="52259" grpId="0" animBg="1"/>
      <p:bldP spid="52260" grpId="0" animBg="1"/>
      <p:bldP spid="5226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</a:t>
            </a:r>
            <a:r>
              <a:rPr lang="zh-CN" altLang="en-US" dirty="0"/>
              <a:t>争与冒险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14400" y="1571625"/>
            <a:ext cx="3328988" cy="1984375"/>
            <a:chOff x="612" y="1296"/>
            <a:chExt cx="2097" cy="1250"/>
          </a:xfrm>
        </p:grpSpPr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>
              <a:off x="864" y="1584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248" y="1296"/>
              <a:ext cx="288" cy="64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1</a:t>
              </a: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/>
            </a:p>
          </p:txBody>
        </p:sp>
        <p:sp>
          <p:nvSpPr>
            <p:cNvPr id="66567" name="Oval 7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 flipV="1">
              <a:off x="1632" y="1584"/>
              <a:ext cx="12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612" y="1443"/>
              <a:ext cx="228" cy="2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A</a:t>
              </a:r>
            </a:p>
          </p:txBody>
        </p:sp>
        <p:sp>
          <p:nvSpPr>
            <p:cNvPr id="66570" name="Text Box 10"/>
            <p:cNvSpPr txBox="1">
              <a:spLocks noChangeArrowheads="1"/>
            </p:cNvSpPr>
            <p:nvPr/>
          </p:nvSpPr>
          <p:spPr bwMode="auto">
            <a:xfrm>
              <a:off x="2409" y="2253"/>
              <a:ext cx="300" cy="2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Y</a:t>
              </a:r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1902" y="1905"/>
              <a:ext cx="414" cy="64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≥1</a:t>
              </a: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/>
            </a:p>
          </p:txBody>
        </p:sp>
        <p:sp>
          <p:nvSpPr>
            <p:cNvPr id="66607" name="Line 47"/>
            <p:cNvSpPr>
              <a:spLocks noChangeShapeType="1"/>
            </p:cNvSpPr>
            <p:nvPr/>
          </p:nvSpPr>
          <p:spPr bwMode="auto">
            <a:xfrm>
              <a:off x="1080" y="1584"/>
              <a:ext cx="0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8" name="Line 48"/>
            <p:cNvSpPr>
              <a:spLocks noChangeShapeType="1"/>
            </p:cNvSpPr>
            <p:nvPr/>
          </p:nvSpPr>
          <p:spPr bwMode="auto">
            <a:xfrm>
              <a:off x="1098" y="2385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9" name="Line 49"/>
            <p:cNvSpPr>
              <a:spLocks noChangeShapeType="1"/>
            </p:cNvSpPr>
            <p:nvPr/>
          </p:nvSpPr>
          <p:spPr bwMode="auto">
            <a:xfrm>
              <a:off x="1746" y="1584"/>
              <a:ext cx="0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0" name="Line 50"/>
            <p:cNvSpPr>
              <a:spLocks noChangeShapeType="1"/>
            </p:cNvSpPr>
            <p:nvPr/>
          </p:nvSpPr>
          <p:spPr bwMode="auto">
            <a:xfrm flipV="1">
              <a:off x="1755" y="201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1" name="Line 51"/>
            <p:cNvSpPr>
              <a:spLocks noChangeShapeType="1"/>
            </p:cNvSpPr>
            <p:nvPr/>
          </p:nvSpPr>
          <p:spPr bwMode="auto">
            <a:xfrm>
              <a:off x="2313" y="2196"/>
              <a:ext cx="2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1047" y="1551"/>
              <a:ext cx="51" cy="69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0896" name="Object 0"/>
          <p:cNvGraphicFramePr>
            <a:graphicFrameLocks noChangeAspect="1"/>
          </p:cNvGraphicFramePr>
          <p:nvPr/>
        </p:nvGraphicFramePr>
        <p:xfrm>
          <a:off x="1259632" y="4221088"/>
          <a:ext cx="2643188" cy="688975"/>
        </p:xfrm>
        <a:graphic>
          <a:graphicData uri="http://schemas.openxmlformats.org/presentationml/2006/ole">
            <p:oleObj spid="_x0000_s89090" name="公式" r:id="rId3" imgW="838080" imgH="203040" progId="Equations">
              <p:embed/>
            </p:oleObj>
          </a:graphicData>
        </a:graphic>
      </p:graphicFrame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224338" y="1776413"/>
            <a:ext cx="4352925" cy="3914775"/>
            <a:chOff x="2661" y="1119"/>
            <a:chExt cx="2742" cy="2466"/>
          </a:xfrm>
        </p:grpSpPr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661" y="1695"/>
              <a:ext cx="24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2757" y="1167"/>
              <a:ext cx="0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4" name="Rectangle 14"/>
            <p:cNvSpPr>
              <a:spLocks noChangeArrowheads="1"/>
            </p:cNvSpPr>
            <p:nvPr/>
          </p:nvSpPr>
          <p:spPr bwMode="auto">
            <a:xfrm>
              <a:off x="2757" y="1455"/>
              <a:ext cx="576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Rectangle 15"/>
            <p:cNvSpPr>
              <a:spLocks noChangeArrowheads="1"/>
            </p:cNvSpPr>
            <p:nvPr/>
          </p:nvSpPr>
          <p:spPr bwMode="auto">
            <a:xfrm>
              <a:off x="3909" y="1455"/>
              <a:ext cx="720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Text Box 16"/>
            <p:cNvSpPr txBox="1">
              <a:spLocks noChangeArrowheads="1"/>
            </p:cNvSpPr>
            <p:nvPr/>
          </p:nvSpPr>
          <p:spPr bwMode="auto">
            <a:xfrm>
              <a:off x="2757" y="1119"/>
              <a:ext cx="48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A</a:t>
              </a:r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auto">
            <a:xfrm>
              <a:off x="5157" y="1503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t</a:t>
              </a:r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2757" y="1935"/>
              <a:ext cx="0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2757" y="2463"/>
              <a:ext cx="2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5157" y="2319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t</a:t>
              </a: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2802" y="2619"/>
              <a:ext cx="3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Y</a:t>
              </a:r>
            </a:p>
          </p:txBody>
        </p:sp>
        <p:sp>
          <p:nvSpPr>
            <p:cNvPr id="66582" name="Rectangle 22"/>
            <p:cNvSpPr>
              <a:spLocks noChangeArrowheads="1"/>
            </p:cNvSpPr>
            <p:nvPr/>
          </p:nvSpPr>
          <p:spPr bwMode="auto">
            <a:xfrm>
              <a:off x="3405" y="2175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 flipH="1">
              <a:off x="3333" y="1647"/>
              <a:ext cx="0" cy="1518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 flipH="1">
              <a:off x="3900" y="1695"/>
              <a:ext cx="9" cy="762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5" name="Line 25"/>
            <p:cNvSpPr>
              <a:spLocks noChangeShapeType="1"/>
            </p:cNvSpPr>
            <p:nvPr/>
          </p:nvSpPr>
          <p:spPr bwMode="auto">
            <a:xfrm>
              <a:off x="4710" y="2157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>
              <a:off x="4728" y="2166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>
              <a:off x="4629" y="1695"/>
              <a:ext cx="0" cy="1509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897" name="Object 1"/>
            <p:cNvGraphicFramePr>
              <a:graphicFrameLocks noChangeAspect="1"/>
            </p:cNvGraphicFramePr>
            <p:nvPr/>
          </p:nvGraphicFramePr>
          <p:xfrm>
            <a:off x="2787" y="1862"/>
            <a:ext cx="204" cy="272"/>
          </p:xfrm>
          <a:graphic>
            <a:graphicData uri="http://schemas.openxmlformats.org/presentationml/2006/ole">
              <p:oleObj spid="_x0000_s89091" name="公式" r:id="rId4" imgW="152280" imgH="203040" progId="Equations">
                <p:embed/>
              </p:oleObj>
            </a:graphicData>
          </a:graphic>
        </p:graphicFrame>
        <p:sp>
          <p:nvSpPr>
            <p:cNvPr id="66617" name="Line 57"/>
            <p:cNvSpPr>
              <a:spLocks noChangeShapeType="1"/>
            </p:cNvSpPr>
            <p:nvPr/>
          </p:nvSpPr>
          <p:spPr bwMode="auto">
            <a:xfrm flipV="1">
              <a:off x="2754" y="2769"/>
              <a:ext cx="0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8" name="Line 58"/>
            <p:cNvSpPr>
              <a:spLocks noChangeShapeType="1"/>
            </p:cNvSpPr>
            <p:nvPr/>
          </p:nvSpPr>
          <p:spPr bwMode="auto">
            <a:xfrm>
              <a:off x="2745" y="3153"/>
              <a:ext cx="2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9" name="Text Box 59"/>
            <p:cNvSpPr txBox="1">
              <a:spLocks noChangeArrowheads="1"/>
            </p:cNvSpPr>
            <p:nvPr/>
          </p:nvSpPr>
          <p:spPr bwMode="auto">
            <a:xfrm>
              <a:off x="5163" y="3009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t</a:t>
              </a:r>
            </a:p>
          </p:txBody>
        </p:sp>
        <p:sp>
          <p:nvSpPr>
            <p:cNvPr id="66620" name="Line 60"/>
            <p:cNvSpPr>
              <a:spLocks noChangeShapeType="1"/>
            </p:cNvSpPr>
            <p:nvPr/>
          </p:nvSpPr>
          <p:spPr bwMode="auto">
            <a:xfrm>
              <a:off x="2754" y="2853"/>
              <a:ext cx="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1" name="Line 61"/>
            <p:cNvSpPr>
              <a:spLocks noChangeShapeType="1"/>
            </p:cNvSpPr>
            <p:nvPr/>
          </p:nvSpPr>
          <p:spPr bwMode="auto">
            <a:xfrm>
              <a:off x="3417" y="2841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2" name="Line 62"/>
            <p:cNvSpPr>
              <a:spLocks noChangeShapeType="1"/>
            </p:cNvSpPr>
            <p:nvPr/>
          </p:nvSpPr>
          <p:spPr bwMode="auto">
            <a:xfrm>
              <a:off x="3402" y="2853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3" name="Line 63"/>
            <p:cNvSpPr>
              <a:spLocks noChangeShapeType="1"/>
            </p:cNvSpPr>
            <p:nvPr/>
          </p:nvSpPr>
          <p:spPr bwMode="auto">
            <a:xfrm flipH="1">
              <a:off x="3402" y="2268"/>
              <a:ext cx="0" cy="789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4" name="Line 64"/>
            <p:cNvSpPr>
              <a:spLocks noChangeShapeType="1"/>
            </p:cNvSpPr>
            <p:nvPr/>
          </p:nvSpPr>
          <p:spPr bwMode="auto">
            <a:xfrm>
              <a:off x="3327" y="2859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5" name="Line 65"/>
            <p:cNvSpPr>
              <a:spLocks noChangeShapeType="1"/>
            </p:cNvSpPr>
            <p:nvPr/>
          </p:nvSpPr>
          <p:spPr bwMode="auto">
            <a:xfrm>
              <a:off x="4638" y="2856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6" name="Line 66"/>
            <p:cNvSpPr>
              <a:spLocks noChangeShapeType="1"/>
            </p:cNvSpPr>
            <p:nvPr/>
          </p:nvSpPr>
          <p:spPr bwMode="auto">
            <a:xfrm>
              <a:off x="4707" y="2853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7" name="Line 67"/>
            <p:cNvSpPr>
              <a:spLocks noChangeShapeType="1"/>
            </p:cNvSpPr>
            <p:nvPr/>
          </p:nvSpPr>
          <p:spPr bwMode="auto">
            <a:xfrm flipH="1">
              <a:off x="4704" y="2364"/>
              <a:ext cx="0" cy="789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>
              <a:off x="4722" y="2850"/>
              <a:ext cx="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620000" cy="11430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accent2"/>
                </a:solidFill>
              </a:rPr>
              <a:t>5</a:t>
            </a:r>
            <a:r>
              <a:rPr lang="zh-CN" altLang="en-US" sz="3200" b="1">
                <a:solidFill>
                  <a:schemeClr val="accent2"/>
                </a:solidFill>
              </a:rPr>
              <a:t>、其他逻辑功能的</a:t>
            </a:r>
            <a:r>
              <a:rPr lang="en-US" altLang="zh-CN" sz="3200" b="1">
                <a:solidFill>
                  <a:schemeClr val="accent2"/>
                </a:solidFill>
              </a:rPr>
              <a:t>TTL</a:t>
            </a:r>
            <a:r>
              <a:rPr lang="zh-CN" altLang="en-US" sz="3200" b="1">
                <a:solidFill>
                  <a:schemeClr val="accent2"/>
                </a:solidFill>
              </a:rPr>
              <a:t>门</a:t>
            </a:r>
            <a:br>
              <a:rPr lang="zh-CN" altLang="en-US" sz="3200" b="1">
                <a:solidFill>
                  <a:schemeClr val="accent2"/>
                </a:solidFill>
              </a:rPr>
            </a:b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620000" cy="2971800"/>
          </a:xfrm>
        </p:spPr>
        <p:txBody>
          <a:bodyPr/>
          <a:lstStyle/>
          <a:p>
            <a:r>
              <a:rPr lang="en-US" altLang="zh-CN" sz="2800" b="1">
                <a:solidFill>
                  <a:srgbClr val="800000"/>
                </a:solidFill>
              </a:rPr>
              <a:t>TTL</a:t>
            </a:r>
            <a:r>
              <a:rPr lang="zh-CN" altLang="en-US" sz="2800" b="1">
                <a:solidFill>
                  <a:srgbClr val="800000"/>
                </a:solidFill>
              </a:rPr>
              <a:t>门电路包括与门、或门、与非门、或非门、与或非门、异或门等几种常见的类型。</a:t>
            </a:r>
          </a:p>
          <a:p>
            <a:r>
              <a:rPr lang="en-US" altLang="zh-CN" sz="2800" b="1">
                <a:solidFill>
                  <a:srgbClr val="800000"/>
                </a:solidFill>
              </a:rPr>
              <a:t>TTL</a:t>
            </a:r>
            <a:r>
              <a:rPr lang="zh-CN" altLang="en-US" sz="2800" b="1">
                <a:solidFill>
                  <a:srgbClr val="800000"/>
                </a:solidFill>
              </a:rPr>
              <a:t>门电路输入端、端出端的电路结构形式与反相器基本相同</a:t>
            </a:r>
          </a:p>
          <a:p>
            <a:r>
              <a:rPr lang="zh-CN" altLang="en-US" sz="2800" b="1">
                <a:solidFill>
                  <a:srgbClr val="800000"/>
                </a:solidFill>
              </a:rPr>
              <a:t>反相器的特性同样适用所有的</a:t>
            </a:r>
            <a:r>
              <a:rPr lang="en-US" altLang="zh-CN" sz="2800" b="1">
                <a:solidFill>
                  <a:srgbClr val="800000"/>
                </a:solidFill>
              </a:rPr>
              <a:t>TTL</a:t>
            </a:r>
            <a:r>
              <a:rPr lang="zh-CN" altLang="en-US" sz="2800" b="1">
                <a:solidFill>
                  <a:srgbClr val="800000"/>
                </a:solidFill>
              </a:rPr>
              <a:t>门电路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1924" name="Picture 4" descr="2-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33375"/>
            <a:ext cx="7489825" cy="4032250"/>
          </a:xfrm>
          <a:prstGeom prst="rect">
            <a:avLst/>
          </a:prstGeom>
          <a:noFill/>
        </p:spPr>
      </p:pic>
      <p:pic>
        <p:nvPicPr>
          <p:cNvPr id="81925" name="Picture 5" descr="2-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5013325"/>
            <a:ext cx="3384550" cy="1020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620000" cy="11430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accent2"/>
                </a:solidFill>
              </a:rPr>
              <a:t>6</a:t>
            </a:r>
            <a:r>
              <a:rPr lang="zh-CN" altLang="en-US" sz="3200" b="1">
                <a:solidFill>
                  <a:schemeClr val="accent2"/>
                </a:solidFill>
              </a:rPr>
              <a:t>、特殊门电路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71600" y="1905000"/>
            <a:ext cx="571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OC</a:t>
            </a:r>
            <a:r>
              <a:rPr lang="zh-CN" altLang="en-US" b="1"/>
              <a:t>门（集电极开路门电路）</a:t>
            </a:r>
          </a:p>
        </p:txBody>
      </p:sp>
      <p:pic>
        <p:nvPicPr>
          <p:cNvPr id="54277" name="Picture 5" descr="2-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14600"/>
            <a:ext cx="4724400" cy="3886200"/>
          </a:xfrm>
          <a:prstGeom prst="rect">
            <a:avLst/>
          </a:prstGeom>
          <a:noFill/>
        </p:spPr>
      </p:pic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657600" y="2667000"/>
            <a:ext cx="1676400" cy="19050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400800" y="3200400"/>
            <a:ext cx="1524000" cy="4572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A=1,Y=0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19800" y="4419600"/>
            <a:ext cx="2286000" cy="4572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A=0,Y</a:t>
            </a:r>
            <a:r>
              <a:rPr lang="zh-CN" altLang="en-US"/>
              <a:t>为高阻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8" grpId="0" animBg="1"/>
      <p:bldP spid="54280" grpId="0" animBg="1" autoUpdateAnimBg="0"/>
      <p:bldP spid="5428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620000" cy="1143000"/>
          </a:xfrm>
        </p:spPr>
        <p:txBody>
          <a:bodyPr/>
          <a:lstStyle/>
          <a:p>
            <a:r>
              <a:rPr lang="zh-CN" altLang="en-US"/>
              <a:t>　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533400"/>
            <a:ext cx="4267200" cy="1447800"/>
          </a:xfrm>
          <a:solidFill>
            <a:srgbClr val="FFFFFF"/>
          </a:solidFill>
        </p:spPr>
        <p:txBody>
          <a:bodyPr/>
          <a:lstStyle/>
          <a:p>
            <a:r>
              <a:rPr lang="en-US" altLang="zh-CN" sz="2800" b="1"/>
              <a:t>A=B=1</a:t>
            </a:r>
            <a:r>
              <a:rPr lang="zh-CN" altLang="en-US" sz="2800" b="1"/>
              <a:t>时，</a:t>
            </a:r>
            <a:r>
              <a:rPr lang="en-US" altLang="zh-CN" sz="2800" b="1"/>
              <a:t>Y=0</a:t>
            </a:r>
          </a:p>
          <a:p>
            <a:r>
              <a:rPr lang="zh-CN" altLang="en-US" sz="2800" b="1"/>
              <a:t>其它情况，</a:t>
            </a:r>
            <a:r>
              <a:rPr lang="en-US" altLang="zh-CN" sz="2800" b="1"/>
              <a:t>Y</a:t>
            </a:r>
            <a:r>
              <a:rPr lang="zh-CN" altLang="en-US" sz="2800" b="1"/>
              <a:t>为高阻</a:t>
            </a:r>
          </a:p>
          <a:p>
            <a:endParaRPr lang="en-US" altLang="zh-CN" sz="2800" b="1"/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1371600" y="2286000"/>
            <a:ext cx="2819400" cy="1371600"/>
            <a:chOff x="912" y="1440"/>
            <a:chExt cx="1776" cy="864"/>
          </a:xfrm>
        </p:grpSpPr>
        <p:grpSp>
          <p:nvGrpSpPr>
            <p:cNvPr id="56330" name="Group 10"/>
            <p:cNvGrpSpPr>
              <a:grpSpLocks/>
            </p:cNvGrpSpPr>
            <p:nvPr/>
          </p:nvGrpSpPr>
          <p:grpSpPr bwMode="auto">
            <a:xfrm>
              <a:off x="1104" y="1440"/>
              <a:ext cx="1248" cy="864"/>
              <a:chOff x="720" y="1440"/>
              <a:chExt cx="1248" cy="864"/>
            </a:xfrm>
          </p:grpSpPr>
          <p:sp>
            <p:nvSpPr>
              <p:cNvPr id="56324" name="Rectangle 4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528" cy="864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144000" tIns="0" rIns="234000"/>
              <a:lstStyle/>
              <a:p>
                <a:pPr algn="ctr"/>
                <a:r>
                  <a:rPr lang="en-US" altLang="zh-CN"/>
                  <a:t>&amp;</a:t>
                </a:r>
              </a:p>
              <a:p>
                <a:pPr algn="ctr"/>
                <a:endParaRPr lang="en-US" altLang="zh-CN"/>
              </a:p>
              <a:p>
                <a:pPr algn="ctr"/>
                <a:r>
                  <a:rPr lang="zh-CN" altLang="en-US"/>
                  <a:t>　◇</a:t>
                </a:r>
              </a:p>
            </p:txBody>
          </p:sp>
          <p:sp>
            <p:nvSpPr>
              <p:cNvPr id="56325" name="Line 5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26" name="Oval 6"/>
              <p:cNvSpPr>
                <a:spLocks noChangeArrowheads="1"/>
              </p:cNvSpPr>
              <p:nvPr/>
            </p:nvSpPr>
            <p:spPr bwMode="auto">
              <a:xfrm>
                <a:off x="1584" y="1824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27" name="Line 7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28" name="Line 8"/>
              <p:cNvSpPr>
                <a:spLocks noChangeShapeType="1"/>
              </p:cNvSpPr>
              <p:nvPr/>
            </p:nvSpPr>
            <p:spPr bwMode="auto">
              <a:xfrm>
                <a:off x="768" y="1584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29" name="Line 9"/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3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331" name="Text Box 11"/>
            <p:cNvSpPr txBox="1">
              <a:spLocks noChangeArrowheads="1"/>
            </p:cNvSpPr>
            <p:nvPr/>
          </p:nvSpPr>
          <p:spPr bwMode="auto">
            <a:xfrm>
              <a:off x="912" y="1440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912" y="1968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2304" y="1728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</a:t>
              </a:r>
            </a:p>
          </p:txBody>
        </p:sp>
      </p:grpSp>
      <p:grpSp>
        <p:nvGrpSpPr>
          <p:cNvPr id="56339" name="Group 19"/>
          <p:cNvGrpSpPr>
            <a:grpSpLocks/>
          </p:cNvGrpSpPr>
          <p:nvPr/>
        </p:nvGrpSpPr>
        <p:grpSpPr bwMode="auto">
          <a:xfrm>
            <a:off x="3124200" y="1600200"/>
            <a:ext cx="838200" cy="1371600"/>
            <a:chOff x="1968" y="1008"/>
            <a:chExt cx="528" cy="864"/>
          </a:xfrm>
        </p:grpSpPr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2208" y="1200"/>
              <a:ext cx="0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2160" y="1344"/>
              <a:ext cx="96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1968" y="1008"/>
              <a:ext cx="528" cy="288"/>
            </a:xfrm>
            <a:prstGeom prst="rect">
              <a:avLst/>
            </a:prstGeom>
            <a:solidFill>
              <a:schemeClr val="bg2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+5V</a:t>
              </a:r>
            </a:p>
          </p:txBody>
        </p:sp>
      </p:grp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4191000" y="1981200"/>
            <a:ext cx="4572000" cy="19208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b="1"/>
              <a:t>使用时需外接电阻和电源，电源取值一般为</a:t>
            </a:r>
            <a:r>
              <a:rPr lang="en-US" altLang="zh-CN" sz="2800" b="1"/>
              <a:t>+5V</a:t>
            </a:r>
            <a:r>
              <a:rPr lang="zh-CN" altLang="en-US" sz="2800" b="1"/>
              <a:t>，电阻取值应恰当。</a:t>
            </a:r>
          </a:p>
          <a:p>
            <a:pPr>
              <a:spcBef>
                <a:spcPct val="50000"/>
              </a:spcBef>
            </a:pPr>
            <a:endParaRPr lang="en-US" altLang="zh-CN" b="1"/>
          </a:p>
        </p:txBody>
      </p:sp>
      <p:graphicFrame>
        <p:nvGraphicFramePr>
          <p:cNvPr id="82944" name="Object 0"/>
          <p:cNvGraphicFramePr>
            <a:graphicFrameLocks noChangeAspect="1"/>
          </p:cNvGraphicFramePr>
          <p:nvPr/>
        </p:nvGraphicFramePr>
        <p:xfrm>
          <a:off x="6096000" y="2819400"/>
          <a:ext cx="2362200" cy="1103313"/>
        </p:xfrm>
        <a:graphic>
          <a:graphicData uri="http://schemas.openxmlformats.org/presentationml/2006/ole">
            <p:oleObj spid="_x0000_s82944" name="Equation" r:id="rId3" imgW="495000" imgH="203040" progId="Equations">
              <p:embed/>
            </p:oleObj>
          </a:graphicData>
        </a:graphic>
      </p:graphicFrame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4038600" y="3886200"/>
            <a:ext cx="4800600" cy="22288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/>
              <a:t>可将多个</a:t>
            </a:r>
            <a:r>
              <a:rPr lang="en-US" altLang="zh-CN" sz="2800" b="1"/>
              <a:t>OC</a:t>
            </a:r>
            <a:r>
              <a:rPr lang="zh-CN" altLang="en-US" sz="2800" b="1"/>
              <a:t>门的输出端直接并联以实现“线与”。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/>
              <a:t> </a:t>
            </a:r>
          </a:p>
          <a:p>
            <a:pPr>
              <a:spcBef>
                <a:spcPct val="50000"/>
              </a:spcBef>
            </a:pPr>
            <a:endParaRPr lang="en-US" altLang="zh-CN" sz="2800" b="1"/>
          </a:p>
        </p:txBody>
      </p:sp>
      <p:grpSp>
        <p:nvGrpSpPr>
          <p:cNvPr id="56355" name="Group 35"/>
          <p:cNvGrpSpPr>
            <a:grpSpLocks/>
          </p:cNvGrpSpPr>
          <p:nvPr/>
        </p:nvGrpSpPr>
        <p:grpSpPr bwMode="auto">
          <a:xfrm>
            <a:off x="1371600" y="3886200"/>
            <a:ext cx="2133600" cy="1371600"/>
            <a:chOff x="864" y="2448"/>
            <a:chExt cx="1344" cy="864"/>
          </a:xfrm>
        </p:grpSpPr>
        <p:sp>
          <p:nvSpPr>
            <p:cNvPr id="56345" name="Rectangle 25"/>
            <p:cNvSpPr>
              <a:spLocks noChangeArrowheads="1"/>
            </p:cNvSpPr>
            <p:nvPr/>
          </p:nvSpPr>
          <p:spPr bwMode="auto">
            <a:xfrm>
              <a:off x="1392" y="2448"/>
              <a:ext cx="528" cy="86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144000" tIns="0" rIns="234000"/>
            <a:lstStyle/>
            <a:p>
              <a:pPr algn="ctr"/>
              <a:r>
                <a:rPr lang="en-US" altLang="zh-CN"/>
                <a:t>&amp;</a:t>
              </a:r>
            </a:p>
            <a:p>
              <a:pPr algn="ctr"/>
              <a:endParaRPr lang="en-US" altLang="zh-CN"/>
            </a:p>
            <a:p>
              <a:pPr algn="ctr"/>
              <a:r>
                <a:rPr lang="zh-CN" altLang="en-US"/>
                <a:t>　◇</a:t>
              </a: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1632" y="3120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7" name="Oval 27"/>
            <p:cNvSpPr>
              <a:spLocks noChangeArrowheads="1"/>
            </p:cNvSpPr>
            <p:nvPr/>
          </p:nvSpPr>
          <p:spPr bwMode="auto">
            <a:xfrm>
              <a:off x="1920" y="2832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>
              <a:off x="2016" y="288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>
              <a:off x="1104" y="259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>
              <a:off x="1056" y="3120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1" name="Text Box 31"/>
            <p:cNvSpPr txBox="1">
              <a:spLocks noChangeArrowheads="1"/>
            </p:cNvSpPr>
            <p:nvPr/>
          </p:nvSpPr>
          <p:spPr bwMode="auto">
            <a:xfrm>
              <a:off x="864" y="2448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56352" name="Text Box 32"/>
            <p:cNvSpPr txBox="1">
              <a:spLocks noChangeArrowheads="1"/>
            </p:cNvSpPr>
            <p:nvPr/>
          </p:nvSpPr>
          <p:spPr bwMode="auto">
            <a:xfrm>
              <a:off x="864" y="2976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3505200" y="2971800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7" name="Oval 37"/>
          <p:cNvSpPr>
            <a:spLocks noChangeArrowheads="1"/>
          </p:cNvSpPr>
          <p:nvPr/>
        </p:nvSpPr>
        <p:spPr bwMode="auto">
          <a:xfrm>
            <a:off x="3429000" y="2895600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5257800" y="5029200"/>
          <a:ext cx="3276600" cy="949325"/>
        </p:xfrm>
        <a:graphic>
          <a:graphicData uri="http://schemas.openxmlformats.org/presentationml/2006/ole">
            <p:oleObj spid="_x0000_s82945" name="Equation" r:id="rId4" imgW="825480" imgH="215640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nimBg="1" autoUpdateAnimBg="0"/>
      <p:bldP spid="56340" grpId="0" animBg="1" autoUpdateAnimBg="0"/>
      <p:bldP spid="56342" grpId="0" animBg="1" autoUpdateAnimBg="0"/>
      <p:bldP spid="56354" grpId="0" animBg="1"/>
      <p:bldP spid="563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68" name="Object 0"/>
          <p:cNvGraphicFramePr>
            <a:graphicFrameLocks noChangeAspect="1"/>
          </p:cNvGraphicFramePr>
          <p:nvPr/>
        </p:nvGraphicFramePr>
        <p:xfrm>
          <a:off x="838200" y="1676400"/>
          <a:ext cx="5867400" cy="3962400"/>
        </p:xfrm>
        <a:graphic>
          <a:graphicData uri="http://schemas.openxmlformats.org/presentationml/2006/ole">
            <p:oleObj spid="_x0000_s83968" name="位图图像" r:id="rId3" imgW="2419048" imgH="1848108" progId="PBrush">
              <p:embed/>
            </p:oleObj>
          </a:graphicData>
        </a:graphic>
      </p:graphicFrame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620000" cy="7620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accent2"/>
                </a:solidFill>
              </a:rPr>
              <a:t>2</a:t>
            </a:r>
            <a:r>
              <a:rPr lang="zh-CN" altLang="en-US" sz="3200" b="1">
                <a:solidFill>
                  <a:schemeClr val="accent2"/>
                </a:solidFill>
              </a:rPr>
              <a:t>）、三态输出门电路（</a:t>
            </a:r>
            <a:r>
              <a:rPr lang="en-US" altLang="zh-CN" sz="3200" b="1">
                <a:solidFill>
                  <a:schemeClr val="accent2"/>
                </a:solidFill>
              </a:rPr>
              <a:t>TS</a:t>
            </a:r>
            <a:r>
              <a:rPr lang="zh-CN" altLang="en-US" sz="3200" b="1">
                <a:solidFill>
                  <a:schemeClr val="accent2"/>
                </a:solidFill>
              </a:rPr>
              <a:t>门）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5410200" y="3962400"/>
            <a:ext cx="3124200" cy="15525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EN</a:t>
            </a:r>
            <a:r>
              <a:rPr lang="zh-CN" altLang="en-US" b="1"/>
              <a:t>为控制端（使能端）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EN=0</a:t>
            </a:r>
            <a:r>
              <a:rPr lang="zh-CN" altLang="en-US" b="1"/>
              <a:t>，</a:t>
            </a:r>
            <a:r>
              <a:rPr lang="en-US" altLang="zh-CN" b="1"/>
              <a:t>Y</a:t>
            </a:r>
            <a:r>
              <a:rPr lang="zh-CN" altLang="en-US" b="1"/>
              <a:t>为高阻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EN=1</a:t>
            </a:r>
            <a:r>
              <a:rPr lang="zh-CN" altLang="en-US" b="1"/>
              <a:t>，</a:t>
            </a:r>
          </a:p>
        </p:txBody>
      </p:sp>
      <p:graphicFrame>
        <p:nvGraphicFramePr>
          <p:cNvPr id="83969" name="Object 1"/>
          <p:cNvGraphicFramePr>
            <a:graphicFrameLocks noChangeAspect="1"/>
          </p:cNvGraphicFramePr>
          <p:nvPr/>
        </p:nvGraphicFramePr>
        <p:xfrm>
          <a:off x="6477000" y="4953000"/>
          <a:ext cx="1447800" cy="676275"/>
        </p:xfrm>
        <a:graphic>
          <a:graphicData uri="http://schemas.openxmlformats.org/presentationml/2006/ole">
            <p:oleObj spid="_x0000_s83969" name="Equation" r:id="rId4" imgW="495000" imgH="203040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1028"/>
          <p:cNvSpPr txBox="1">
            <a:spLocks noChangeArrowheads="1"/>
          </p:cNvSpPr>
          <p:nvPr/>
        </p:nvSpPr>
        <p:spPr bwMode="auto">
          <a:xfrm>
            <a:off x="1219200" y="9144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二、逻辑赋值</a:t>
            </a:r>
            <a:endParaRPr lang="zh-CN" altLang="en-US" sz="32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1219200" y="1905000"/>
            <a:ext cx="2286000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V</a:t>
            </a:r>
            <a:r>
              <a:rPr lang="en-US" altLang="zh-CN" b="1" baseline="-25000">
                <a:solidFill>
                  <a:schemeClr val="tx2"/>
                </a:solidFill>
                <a:latin typeface="宋体" pitchFamily="2" charset="-122"/>
              </a:rPr>
              <a:t>H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-------1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V</a:t>
            </a:r>
            <a:r>
              <a:rPr lang="en-US" altLang="zh-CN" b="1" baseline="-25000">
                <a:solidFill>
                  <a:schemeClr val="tx2"/>
                </a:solidFill>
                <a:latin typeface="宋体" pitchFamily="2" charset="-122"/>
              </a:rPr>
              <a:t>L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-------0</a:t>
            </a:r>
          </a:p>
        </p:txBody>
      </p:sp>
      <p:grpSp>
        <p:nvGrpSpPr>
          <p:cNvPr id="3087" name="Group 1039"/>
          <p:cNvGrpSpPr>
            <a:grpSpLocks/>
          </p:cNvGrpSpPr>
          <p:nvPr/>
        </p:nvGrpSpPr>
        <p:grpSpPr bwMode="auto">
          <a:xfrm>
            <a:off x="3810000" y="2057400"/>
            <a:ext cx="2819400" cy="914400"/>
            <a:chOff x="2400" y="1296"/>
            <a:chExt cx="1776" cy="576"/>
          </a:xfrm>
        </p:grpSpPr>
        <p:sp>
          <p:nvSpPr>
            <p:cNvPr id="3081" name="AutoShape 1033"/>
            <p:cNvSpPr>
              <a:spLocks/>
            </p:cNvSpPr>
            <p:nvPr/>
          </p:nvSpPr>
          <p:spPr bwMode="auto">
            <a:xfrm>
              <a:off x="2400" y="1296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" name="Text Box 1034"/>
            <p:cNvSpPr txBox="1">
              <a:spLocks noChangeArrowheads="1"/>
            </p:cNvSpPr>
            <p:nvPr/>
          </p:nvSpPr>
          <p:spPr bwMode="auto">
            <a:xfrm>
              <a:off x="2736" y="1440"/>
              <a:ext cx="1440" cy="3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3300"/>
                  </a:solidFill>
                </a:rPr>
                <a:t>正逻辑体系</a:t>
              </a:r>
            </a:p>
          </p:txBody>
        </p:sp>
      </p:grpSp>
      <p:sp>
        <p:nvSpPr>
          <p:cNvPr id="3084" name="Text Box 1036"/>
          <p:cNvSpPr txBox="1">
            <a:spLocks noChangeArrowheads="1"/>
          </p:cNvSpPr>
          <p:nvPr/>
        </p:nvSpPr>
        <p:spPr bwMode="auto">
          <a:xfrm>
            <a:off x="1371600" y="4038600"/>
            <a:ext cx="2286000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V</a:t>
            </a:r>
            <a:r>
              <a:rPr lang="en-US" altLang="zh-CN" b="1" baseline="-25000">
                <a:solidFill>
                  <a:schemeClr val="tx2"/>
                </a:solidFill>
                <a:latin typeface="宋体" pitchFamily="2" charset="-122"/>
              </a:rPr>
              <a:t>H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-------0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V</a:t>
            </a:r>
            <a:r>
              <a:rPr lang="en-US" altLang="zh-CN" b="1" baseline="-25000">
                <a:solidFill>
                  <a:schemeClr val="tx2"/>
                </a:solidFill>
                <a:latin typeface="宋体" pitchFamily="2" charset="-122"/>
              </a:rPr>
              <a:t>L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-------1</a:t>
            </a:r>
          </a:p>
        </p:txBody>
      </p:sp>
      <p:grpSp>
        <p:nvGrpSpPr>
          <p:cNvPr id="3088" name="Group 1040"/>
          <p:cNvGrpSpPr>
            <a:grpSpLocks/>
          </p:cNvGrpSpPr>
          <p:nvPr/>
        </p:nvGrpSpPr>
        <p:grpSpPr bwMode="auto">
          <a:xfrm>
            <a:off x="3733800" y="4267200"/>
            <a:ext cx="2743200" cy="914400"/>
            <a:chOff x="2352" y="2688"/>
            <a:chExt cx="1728" cy="576"/>
          </a:xfrm>
        </p:grpSpPr>
        <p:sp>
          <p:nvSpPr>
            <p:cNvPr id="3085" name="AutoShape 1037"/>
            <p:cNvSpPr>
              <a:spLocks/>
            </p:cNvSpPr>
            <p:nvPr/>
          </p:nvSpPr>
          <p:spPr bwMode="auto">
            <a:xfrm>
              <a:off x="2352" y="2688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Text Box 1038"/>
            <p:cNvSpPr txBox="1">
              <a:spLocks noChangeArrowheads="1"/>
            </p:cNvSpPr>
            <p:nvPr/>
          </p:nvSpPr>
          <p:spPr bwMode="auto">
            <a:xfrm>
              <a:off x="2640" y="2784"/>
              <a:ext cx="1440" cy="3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3300"/>
                  </a:solidFill>
                </a:rPr>
                <a:t>负逻辑体系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80" grpId="0" autoUpdateAnimBg="0"/>
      <p:bldP spid="308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65" name="Group 21"/>
          <p:cNvGrpSpPr>
            <a:grpSpLocks/>
          </p:cNvGrpSpPr>
          <p:nvPr/>
        </p:nvGrpSpPr>
        <p:grpSpPr bwMode="auto">
          <a:xfrm>
            <a:off x="1066800" y="685800"/>
            <a:ext cx="3581400" cy="2209800"/>
            <a:chOff x="816" y="1584"/>
            <a:chExt cx="2256" cy="1392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816" y="1584"/>
              <a:ext cx="2256" cy="960"/>
              <a:chOff x="1056" y="2304"/>
              <a:chExt cx="2256" cy="960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576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1" name="Line 7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2" name="Text Box 8"/>
              <p:cNvSpPr txBox="1">
                <a:spLocks noChangeArrowheads="1"/>
              </p:cNvSpPr>
              <p:nvPr/>
            </p:nvSpPr>
            <p:spPr bwMode="auto">
              <a:xfrm>
                <a:off x="1104" y="235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57353" name="Text Box 9"/>
              <p:cNvSpPr txBox="1">
                <a:spLocks noChangeArrowheads="1"/>
              </p:cNvSpPr>
              <p:nvPr/>
            </p:nvSpPr>
            <p:spPr bwMode="auto">
              <a:xfrm>
                <a:off x="1056" y="2976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57354" name="Text Box 10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Y</a:t>
                </a:r>
              </a:p>
            </p:txBody>
          </p:sp>
          <p:sp>
            <p:nvSpPr>
              <p:cNvPr id="57355" name="Oval 11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360" name="Group 16"/>
            <p:cNvGrpSpPr>
              <a:grpSpLocks/>
            </p:cNvGrpSpPr>
            <p:nvPr/>
          </p:nvGrpSpPr>
          <p:grpSpPr bwMode="auto">
            <a:xfrm>
              <a:off x="864" y="2064"/>
              <a:ext cx="1152" cy="912"/>
              <a:chOff x="864" y="2064"/>
              <a:chExt cx="1152" cy="912"/>
            </a:xfrm>
          </p:grpSpPr>
          <p:sp>
            <p:nvSpPr>
              <p:cNvPr id="57356" name="Line 12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7" name="Line 13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8" name="Text Box 14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4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EN</a:t>
                </a:r>
              </a:p>
            </p:txBody>
          </p:sp>
          <p:sp>
            <p:nvSpPr>
              <p:cNvPr id="57359" name="AutoShape 15"/>
              <p:cNvSpPr>
                <a:spLocks noChangeArrowheads="1"/>
              </p:cNvSpPr>
              <p:nvPr/>
            </p:nvSpPr>
            <p:spPr bwMode="auto">
              <a:xfrm flipV="1">
                <a:off x="1920" y="206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7366" name="Group 22"/>
          <p:cNvGrpSpPr>
            <a:grpSpLocks/>
          </p:cNvGrpSpPr>
          <p:nvPr/>
        </p:nvGrpSpPr>
        <p:grpSpPr bwMode="auto">
          <a:xfrm>
            <a:off x="1066800" y="2971800"/>
            <a:ext cx="3657600" cy="1666875"/>
            <a:chOff x="672" y="1872"/>
            <a:chExt cx="2304" cy="1050"/>
          </a:xfrm>
        </p:grpSpPr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672" y="1872"/>
              <a:ext cx="2304" cy="97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EN</a:t>
              </a:r>
              <a:r>
                <a:rPr lang="zh-CN" altLang="en-US" b="1"/>
                <a:t>为控制端（使能端）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/>
                <a:t>EN=0</a:t>
              </a:r>
              <a:r>
                <a:rPr lang="zh-CN" altLang="en-US" b="1"/>
                <a:t>，</a:t>
              </a:r>
              <a:r>
                <a:rPr lang="en-US" altLang="zh-CN" b="1"/>
                <a:t>Y</a:t>
              </a:r>
              <a:r>
                <a:rPr lang="zh-CN" altLang="en-US" b="1"/>
                <a:t>为高阻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/>
                <a:t>EN=1</a:t>
              </a:r>
              <a:r>
                <a:rPr lang="zh-CN" altLang="en-US" b="1"/>
                <a:t>，</a:t>
              </a:r>
            </a:p>
          </p:txBody>
        </p:sp>
        <p:graphicFrame>
          <p:nvGraphicFramePr>
            <p:cNvPr id="84995" name="Object 3"/>
            <p:cNvGraphicFramePr>
              <a:graphicFrameLocks noChangeAspect="1"/>
            </p:cNvGraphicFramePr>
            <p:nvPr/>
          </p:nvGraphicFramePr>
          <p:xfrm>
            <a:off x="1344" y="2496"/>
            <a:ext cx="912" cy="426"/>
          </p:xfrm>
          <a:graphic>
            <a:graphicData uri="http://schemas.openxmlformats.org/presentationml/2006/ole">
              <p:oleObj spid="_x0000_s84995" name="Equation" r:id="rId3" imgW="495000" imgH="203040" progId="Equations">
                <p:embed/>
              </p:oleObj>
            </a:graphicData>
          </a:graphic>
        </p:graphicFrame>
      </p:grp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1219200" y="4953000"/>
            <a:ext cx="2895600" cy="4572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EN</a:t>
            </a:r>
            <a:r>
              <a:rPr lang="zh-CN" altLang="en-US" b="1"/>
              <a:t>为高电平有效</a:t>
            </a:r>
          </a:p>
        </p:txBody>
      </p: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4876800" y="533400"/>
            <a:ext cx="3581400" cy="2209800"/>
            <a:chOff x="816" y="1584"/>
            <a:chExt cx="2256" cy="1392"/>
          </a:xfrm>
        </p:grpSpPr>
        <p:grpSp>
          <p:nvGrpSpPr>
            <p:cNvPr id="57368" name="Group 24"/>
            <p:cNvGrpSpPr>
              <a:grpSpLocks/>
            </p:cNvGrpSpPr>
            <p:nvPr/>
          </p:nvGrpSpPr>
          <p:grpSpPr bwMode="auto">
            <a:xfrm>
              <a:off x="816" y="1584"/>
              <a:ext cx="2256" cy="960"/>
              <a:chOff x="1056" y="2304"/>
              <a:chExt cx="2256" cy="960"/>
            </a:xfrm>
          </p:grpSpPr>
          <p:sp>
            <p:nvSpPr>
              <p:cNvPr id="57369" name="Rectangle 25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576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1" name="Line 27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3" name="Text Box 29"/>
              <p:cNvSpPr txBox="1">
                <a:spLocks noChangeArrowheads="1"/>
              </p:cNvSpPr>
              <p:nvPr/>
            </p:nvSpPr>
            <p:spPr bwMode="auto">
              <a:xfrm>
                <a:off x="1104" y="235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57374" name="Text Box 30"/>
              <p:cNvSpPr txBox="1">
                <a:spLocks noChangeArrowheads="1"/>
              </p:cNvSpPr>
              <p:nvPr/>
            </p:nvSpPr>
            <p:spPr bwMode="auto">
              <a:xfrm>
                <a:off x="1056" y="2976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57375" name="Text Box 31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Y</a:t>
                </a:r>
              </a:p>
            </p:txBody>
          </p:sp>
          <p:sp>
            <p:nvSpPr>
              <p:cNvPr id="57376" name="Oval 32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>
              <a:off x="1776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>
              <a:off x="1200" y="2832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9" name="Text Box 35"/>
            <p:cNvSpPr txBox="1">
              <a:spLocks noChangeArrowheads="1"/>
            </p:cNvSpPr>
            <p:nvPr/>
          </p:nvSpPr>
          <p:spPr bwMode="auto">
            <a:xfrm>
              <a:off x="864" y="2688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EN</a:t>
              </a:r>
            </a:p>
          </p:txBody>
        </p:sp>
        <p:sp>
          <p:nvSpPr>
            <p:cNvPr id="57380" name="AutoShape 36"/>
            <p:cNvSpPr>
              <a:spLocks noChangeArrowheads="1"/>
            </p:cNvSpPr>
            <p:nvPr/>
          </p:nvSpPr>
          <p:spPr bwMode="auto">
            <a:xfrm flipV="1">
              <a:off x="1920" y="2064"/>
              <a:ext cx="96" cy="96"/>
            </a:xfrm>
            <a:prstGeom prst="triangle">
              <a:avLst>
                <a:gd name="adj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Oval 37"/>
            <p:cNvSpPr>
              <a:spLocks noChangeArrowheads="1"/>
            </p:cNvSpPr>
            <p:nvPr/>
          </p:nvSpPr>
          <p:spPr bwMode="auto">
            <a:xfrm>
              <a:off x="1728" y="2496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2" name="Line 38"/>
            <p:cNvSpPr>
              <a:spLocks noChangeShapeType="1"/>
            </p:cNvSpPr>
            <p:nvPr/>
          </p:nvSpPr>
          <p:spPr bwMode="auto">
            <a:xfrm>
              <a:off x="912" y="2736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4992" name="Object 0"/>
          <p:cNvGraphicFramePr>
            <a:graphicFrameLocks noChangeAspect="1"/>
          </p:cNvGraphicFramePr>
          <p:nvPr/>
        </p:nvGraphicFramePr>
        <p:xfrm>
          <a:off x="5181600" y="4267200"/>
          <a:ext cx="2895600" cy="803275"/>
        </p:xfrm>
        <a:graphic>
          <a:graphicData uri="http://schemas.openxmlformats.org/presentationml/2006/ole">
            <p:oleObj spid="_x0000_s84992" name="Equation" r:id="rId4" imgW="990360" imgH="241200" progId="Equations">
              <p:embed/>
            </p:oleObj>
          </a:graphicData>
        </a:graphic>
      </p:graphicFrame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4953000" y="5334000"/>
            <a:ext cx="3581400" cy="5191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控制端为低电平有效</a:t>
            </a:r>
          </a:p>
        </p:txBody>
      </p:sp>
      <p:graphicFrame>
        <p:nvGraphicFramePr>
          <p:cNvPr id="84993" name="Object 1"/>
          <p:cNvGraphicFramePr>
            <a:graphicFrameLocks noChangeAspect="1"/>
          </p:cNvGraphicFramePr>
          <p:nvPr/>
        </p:nvGraphicFramePr>
        <p:xfrm>
          <a:off x="5257800" y="2667000"/>
          <a:ext cx="2187575" cy="588963"/>
        </p:xfrm>
        <a:graphic>
          <a:graphicData uri="http://schemas.openxmlformats.org/presentationml/2006/ole">
            <p:oleObj spid="_x0000_s84993" name="Equation" r:id="rId5" imgW="850680" imgH="228600" progId="Equations">
              <p:embed/>
            </p:oleObj>
          </a:graphicData>
        </a:graphic>
      </p:graphicFrame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5257800" y="3429000"/>
          <a:ext cx="2681288" cy="622300"/>
        </p:xfrm>
        <a:graphic>
          <a:graphicData uri="http://schemas.openxmlformats.org/presentationml/2006/ole">
            <p:oleObj spid="_x0000_s84994" name="Equation" r:id="rId6" imgW="1041120" imgH="241200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3" grpId="0" animBg="1" autoUpdateAnimBg="0"/>
      <p:bldP spid="5738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20000" cy="1143000"/>
          </a:xfrm>
        </p:spPr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特殊门电路的应用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9200" y="1905000"/>
            <a:ext cx="1066800" cy="579438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800000"/>
                </a:solidFill>
              </a:rPr>
              <a:t>总线</a:t>
            </a:r>
          </a:p>
        </p:txBody>
      </p:sp>
      <p:grpSp>
        <p:nvGrpSpPr>
          <p:cNvPr id="59456" name="Group 64"/>
          <p:cNvGrpSpPr>
            <a:grpSpLocks/>
          </p:cNvGrpSpPr>
          <p:nvPr/>
        </p:nvGrpSpPr>
        <p:grpSpPr bwMode="auto">
          <a:xfrm>
            <a:off x="3200400" y="1219200"/>
            <a:ext cx="2590800" cy="5181600"/>
            <a:chOff x="2016" y="768"/>
            <a:chExt cx="1632" cy="3264"/>
          </a:xfrm>
        </p:grpSpPr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>
              <a:off x="3648" y="768"/>
              <a:ext cx="0" cy="3264"/>
            </a:xfrm>
            <a:prstGeom prst="line">
              <a:avLst/>
            </a:prstGeom>
            <a:noFill/>
            <a:ln w="381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9441" name="Group 49"/>
            <p:cNvGrpSpPr>
              <a:grpSpLocks/>
            </p:cNvGrpSpPr>
            <p:nvPr/>
          </p:nvGrpSpPr>
          <p:grpSpPr bwMode="auto">
            <a:xfrm>
              <a:off x="2016" y="1584"/>
              <a:ext cx="1632" cy="755"/>
              <a:chOff x="2016" y="1584"/>
              <a:chExt cx="1632" cy="755"/>
            </a:xfrm>
          </p:grpSpPr>
          <p:sp>
            <p:nvSpPr>
              <p:cNvPr id="59415" name="Rectangle 23"/>
              <p:cNvSpPr>
                <a:spLocks noChangeArrowheads="1"/>
              </p:cNvSpPr>
              <p:nvPr/>
            </p:nvSpPr>
            <p:spPr bwMode="auto">
              <a:xfrm>
                <a:off x="2832" y="1584"/>
                <a:ext cx="515" cy="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59416" name="Line 24"/>
              <p:cNvSpPr>
                <a:spLocks noChangeShapeType="1"/>
              </p:cNvSpPr>
              <p:nvPr/>
            </p:nvSpPr>
            <p:spPr bwMode="auto">
              <a:xfrm>
                <a:off x="2445" y="1689"/>
                <a:ext cx="3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7" name="Line 25"/>
              <p:cNvSpPr>
                <a:spLocks noChangeShapeType="1"/>
              </p:cNvSpPr>
              <p:nvPr/>
            </p:nvSpPr>
            <p:spPr bwMode="auto">
              <a:xfrm>
                <a:off x="2403" y="1977"/>
                <a:ext cx="4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8" name="Line 26"/>
              <p:cNvSpPr>
                <a:spLocks noChangeShapeType="1"/>
              </p:cNvSpPr>
              <p:nvPr/>
            </p:nvSpPr>
            <p:spPr bwMode="auto">
              <a:xfrm>
                <a:off x="3433" y="1846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9" name="Text Box 27"/>
              <p:cNvSpPr txBox="1">
                <a:spLocks noChangeArrowheads="1"/>
              </p:cNvSpPr>
              <p:nvPr/>
            </p:nvSpPr>
            <p:spPr bwMode="auto">
              <a:xfrm>
                <a:off x="2145" y="1611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A2</a:t>
                </a:r>
              </a:p>
            </p:txBody>
          </p:sp>
          <p:sp>
            <p:nvSpPr>
              <p:cNvPr id="59420" name="Text Box 28"/>
              <p:cNvSpPr txBox="1">
                <a:spLocks noChangeArrowheads="1"/>
              </p:cNvSpPr>
              <p:nvPr/>
            </p:nvSpPr>
            <p:spPr bwMode="auto">
              <a:xfrm>
                <a:off x="2145" y="1925"/>
                <a:ext cx="3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B2</a:t>
                </a:r>
              </a:p>
            </p:txBody>
          </p:sp>
          <p:sp>
            <p:nvSpPr>
              <p:cNvPr id="59422" name="Oval 30"/>
              <p:cNvSpPr>
                <a:spLocks noChangeArrowheads="1"/>
              </p:cNvSpPr>
              <p:nvPr/>
            </p:nvSpPr>
            <p:spPr bwMode="auto">
              <a:xfrm>
                <a:off x="3347" y="1820"/>
                <a:ext cx="86" cy="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3" name="Line 31"/>
              <p:cNvSpPr>
                <a:spLocks noChangeShapeType="1"/>
              </p:cNvSpPr>
              <p:nvPr/>
            </p:nvSpPr>
            <p:spPr bwMode="auto">
              <a:xfrm>
                <a:off x="3047" y="2082"/>
                <a:ext cx="0" cy="1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4" name="Line 32"/>
              <p:cNvSpPr>
                <a:spLocks noChangeShapeType="1"/>
              </p:cNvSpPr>
              <p:nvPr/>
            </p:nvSpPr>
            <p:spPr bwMode="auto">
              <a:xfrm>
                <a:off x="2403" y="2186"/>
                <a:ext cx="6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25" name="Text Box 33"/>
              <p:cNvSpPr txBox="1">
                <a:spLocks noChangeArrowheads="1"/>
              </p:cNvSpPr>
              <p:nvPr/>
            </p:nvSpPr>
            <p:spPr bwMode="auto">
              <a:xfrm>
                <a:off x="2016" y="2108"/>
                <a:ext cx="601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EN2</a:t>
                </a:r>
              </a:p>
            </p:txBody>
          </p:sp>
          <p:sp>
            <p:nvSpPr>
              <p:cNvPr id="59427" name="AutoShape 35"/>
              <p:cNvSpPr>
                <a:spLocks noChangeArrowheads="1"/>
              </p:cNvSpPr>
              <p:nvPr/>
            </p:nvSpPr>
            <p:spPr bwMode="auto">
              <a:xfrm flipV="1">
                <a:off x="3201" y="1815"/>
                <a:ext cx="96" cy="81"/>
              </a:xfrm>
              <a:prstGeom prst="triangle">
                <a:avLst>
                  <a:gd name="adj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29" name="Group 37"/>
            <p:cNvGrpSpPr>
              <a:grpSpLocks/>
            </p:cNvGrpSpPr>
            <p:nvPr/>
          </p:nvGrpSpPr>
          <p:grpSpPr bwMode="auto">
            <a:xfrm>
              <a:off x="2016" y="864"/>
              <a:ext cx="1632" cy="755"/>
              <a:chOff x="3711" y="928"/>
              <a:chExt cx="1632" cy="890"/>
            </a:xfrm>
          </p:grpSpPr>
          <p:sp>
            <p:nvSpPr>
              <p:cNvPr id="59430" name="Rectangle 38"/>
              <p:cNvSpPr>
                <a:spLocks noChangeArrowheads="1"/>
              </p:cNvSpPr>
              <p:nvPr/>
            </p:nvSpPr>
            <p:spPr bwMode="auto">
              <a:xfrm>
                <a:off x="4527" y="928"/>
                <a:ext cx="515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59431" name="Line 39"/>
              <p:cNvSpPr>
                <a:spLocks noChangeShapeType="1"/>
              </p:cNvSpPr>
              <p:nvPr/>
            </p:nvSpPr>
            <p:spPr bwMode="auto">
              <a:xfrm>
                <a:off x="4140" y="1052"/>
                <a:ext cx="3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2" name="Line 40"/>
              <p:cNvSpPr>
                <a:spLocks noChangeShapeType="1"/>
              </p:cNvSpPr>
              <p:nvPr/>
            </p:nvSpPr>
            <p:spPr bwMode="auto">
              <a:xfrm>
                <a:off x="4098" y="1391"/>
                <a:ext cx="4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3" name="Line 41"/>
              <p:cNvSpPr>
                <a:spLocks noChangeShapeType="1"/>
              </p:cNvSpPr>
              <p:nvPr/>
            </p:nvSpPr>
            <p:spPr bwMode="auto">
              <a:xfrm>
                <a:off x="5128" y="1237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4" name="Text Box 42"/>
              <p:cNvSpPr txBox="1">
                <a:spLocks noChangeArrowheads="1"/>
              </p:cNvSpPr>
              <p:nvPr/>
            </p:nvSpPr>
            <p:spPr bwMode="auto">
              <a:xfrm>
                <a:off x="3840" y="960"/>
                <a:ext cx="48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A1</a:t>
                </a:r>
              </a:p>
            </p:txBody>
          </p:sp>
          <p:sp>
            <p:nvSpPr>
              <p:cNvPr id="59435" name="Text Box 43"/>
              <p:cNvSpPr txBox="1">
                <a:spLocks noChangeArrowheads="1"/>
              </p:cNvSpPr>
              <p:nvPr/>
            </p:nvSpPr>
            <p:spPr bwMode="auto">
              <a:xfrm>
                <a:off x="3840" y="1330"/>
                <a:ext cx="38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B1</a:t>
                </a:r>
              </a:p>
            </p:txBody>
          </p:sp>
          <p:sp>
            <p:nvSpPr>
              <p:cNvPr id="59436" name="Oval 44"/>
              <p:cNvSpPr>
                <a:spLocks noChangeArrowheads="1"/>
              </p:cNvSpPr>
              <p:nvPr/>
            </p:nvSpPr>
            <p:spPr bwMode="auto">
              <a:xfrm>
                <a:off x="5042" y="1206"/>
                <a:ext cx="86" cy="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7" name="Line 45"/>
              <p:cNvSpPr>
                <a:spLocks noChangeShapeType="1"/>
              </p:cNvSpPr>
              <p:nvPr/>
            </p:nvSpPr>
            <p:spPr bwMode="auto">
              <a:xfrm>
                <a:off x="4742" y="1515"/>
                <a:ext cx="0" cy="1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8" name="Line 46"/>
              <p:cNvSpPr>
                <a:spLocks noChangeShapeType="1"/>
              </p:cNvSpPr>
              <p:nvPr/>
            </p:nvSpPr>
            <p:spPr bwMode="auto">
              <a:xfrm>
                <a:off x="4098" y="1638"/>
                <a:ext cx="6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39" name="Text Box 47"/>
              <p:cNvSpPr txBox="1">
                <a:spLocks noChangeArrowheads="1"/>
              </p:cNvSpPr>
              <p:nvPr/>
            </p:nvSpPr>
            <p:spPr bwMode="auto">
              <a:xfrm>
                <a:off x="3711" y="1546"/>
                <a:ext cx="601" cy="2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EN1</a:t>
                </a:r>
              </a:p>
            </p:txBody>
          </p:sp>
          <p:sp>
            <p:nvSpPr>
              <p:cNvPr id="59440" name="AutoShape 48"/>
              <p:cNvSpPr>
                <a:spLocks noChangeArrowheads="1"/>
              </p:cNvSpPr>
              <p:nvPr/>
            </p:nvSpPr>
            <p:spPr bwMode="auto">
              <a:xfrm flipV="1">
                <a:off x="4896" y="1200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>
              <a:off x="3168" y="211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9455" name="Group 63"/>
            <p:cNvGrpSpPr>
              <a:grpSpLocks/>
            </p:cNvGrpSpPr>
            <p:nvPr/>
          </p:nvGrpSpPr>
          <p:grpSpPr bwMode="auto">
            <a:xfrm>
              <a:off x="2016" y="3264"/>
              <a:ext cx="1632" cy="755"/>
              <a:chOff x="2016" y="3264"/>
              <a:chExt cx="1632" cy="755"/>
            </a:xfrm>
          </p:grpSpPr>
          <p:sp>
            <p:nvSpPr>
              <p:cNvPr id="59444" name="Rectangle 52"/>
              <p:cNvSpPr>
                <a:spLocks noChangeArrowheads="1"/>
              </p:cNvSpPr>
              <p:nvPr/>
            </p:nvSpPr>
            <p:spPr bwMode="auto">
              <a:xfrm>
                <a:off x="2832" y="3264"/>
                <a:ext cx="515" cy="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59445" name="Line 53"/>
              <p:cNvSpPr>
                <a:spLocks noChangeShapeType="1"/>
              </p:cNvSpPr>
              <p:nvPr/>
            </p:nvSpPr>
            <p:spPr bwMode="auto">
              <a:xfrm>
                <a:off x="2445" y="3369"/>
                <a:ext cx="3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6" name="Line 54"/>
              <p:cNvSpPr>
                <a:spLocks noChangeShapeType="1"/>
              </p:cNvSpPr>
              <p:nvPr/>
            </p:nvSpPr>
            <p:spPr bwMode="auto">
              <a:xfrm>
                <a:off x="2403" y="3657"/>
                <a:ext cx="4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7" name="Line 55"/>
              <p:cNvSpPr>
                <a:spLocks noChangeShapeType="1"/>
              </p:cNvSpPr>
              <p:nvPr/>
            </p:nvSpPr>
            <p:spPr bwMode="auto">
              <a:xfrm>
                <a:off x="3433" y="3526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8" name="Text Box 56"/>
              <p:cNvSpPr txBox="1">
                <a:spLocks noChangeArrowheads="1"/>
              </p:cNvSpPr>
              <p:nvPr/>
            </p:nvSpPr>
            <p:spPr bwMode="auto">
              <a:xfrm>
                <a:off x="2145" y="3291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An</a:t>
                </a:r>
              </a:p>
            </p:txBody>
          </p:sp>
          <p:sp>
            <p:nvSpPr>
              <p:cNvPr id="59449" name="Text Box 57"/>
              <p:cNvSpPr txBox="1">
                <a:spLocks noChangeArrowheads="1"/>
              </p:cNvSpPr>
              <p:nvPr/>
            </p:nvSpPr>
            <p:spPr bwMode="auto">
              <a:xfrm>
                <a:off x="2145" y="3605"/>
                <a:ext cx="3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Bn</a:t>
                </a:r>
              </a:p>
            </p:txBody>
          </p:sp>
          <p:sp>
            <p:nvSpPr>
              <p:cNvPr id="59450" name="Oval 58"/>
              <p:cNvSpPr>
                <a:spLocks noChangeArrowheads="1"/>
              </p:cNvSpPr>
              <p:nvPr/>
            </p:nvSpPr>
            <p:spPr bwMode="auto">
              <a:xfrm>
                <a:off x="3347" y="3500"/>
                <a:ext cx="86" cy="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1" name="Line 59"/>
              <p:cNvSpPr>
                <a:spLocks noChangeShapeType="1"/>
              </p:cNvSpPr>
              <p:nvPr/>
            </p:nvSpPr>
            <p:spPr bwMode="auto">
              <a:xfrm>
                <a:off x="3047" y="3762"/>
                <a:ext cx="0" cy="10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52" name="Line 60"/>
              <p:cNvSpPr>
                <a:spLocks noChangeShapeType="1"/>
              </p:cNvSpPr>
              <p:nvPr/>
            </p:nvSpPr>
            <p:spPr bwMode="auto">
              <a:xfrm>
                <a:off x="2403" y="3866"/>
                <a:ext cx="6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53" name="Text Box 61"/>
              <p:cNvSpPr txBox="1">
                <a:spLocks noChangeArrowheads="1"/>
              </p:cNvSpPr>
              <p:nvPr/>
            </p:nvSpPr>
            <p:spPr bwMode="auto">
              <a:xfrm>
                <a:off x="2016" y="3788"/>
                <a:ext cx="601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ENn</a:t>
                </a:r>
              </a:p>
            </p:txBody>
          </p:sp>
          <p:sp>
            <p:nvSpPr>
              <p:cNvPr id="59454" name="AutoShape 62"/>
              <p:cNvSpPr>
                <a:spLocks noChangeArrowheads="1"/>
              </p:cNvSpPr>
              <p:nvPr/>
            </p:nvSpPr>
            <p:spPr bwMode="auto">
              <a:xfrm flipV="1">
                <a:off x="3201" y="3495"/>
                <a:ext cx="96" cy="81"/>
              </a:xfrm>
              <a:prstGeom prst="triangle">
                <a:avLst>
                  <a:gd name="adj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800000"/>
                </a:solidFill>
              </a:rPr>
              <a:t>双向传输线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2514600" y="1447800"/>
            <a:ext cx="0" cy="4876800"/>
          </a:xfrm>
          <a:prstGeom prst="line">
            <a:avLst/>
          </a:prstGeom>
          <a:noFill/>
          <a:ln w="381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7848600" y="1600200"/>
            <a:ext cx="0" cy="4648200"/>
          </a:xfrm>
          <a:prstGeom prst="line">
            <a:avLst/>
          </a:prstGeom>
          <a:noFill/>
          <a:ln w="381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638800" y="2286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0449" name="Group 33"/>
          <p:cNvGrpSpPr>
            <a:grpSpLocks/>
          </p:cNvGrpSpPr>
          <p:nvPr/>
        </p:nvGrpSpPr>
        <p:grpSpPr bwMode="auto">
          <a:xfrm>
            <a:off x="3886200" y="1600200"/>
            <a:ext cx="1752600" cy="3657600"/>
            <a:chOff x="2448" y="1008"/>
            <a:chExt cx="1104" cy="2304"/>
          </a:xfrm>
        </p:grpSpPr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3120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 flipH="1">
              <a:off x="2544" y="2448"/>
              <a:ext cx="57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altLang="zh-CN"/>
                <a:t>&amp;</a:t>
              </a:r>
            </a:p>
          </p:txBody>
        </p:sp>
        <p:sp>
          <p:nvSpPr>
            <p:cNvPr id="60430" name="Oval 14"/>
            <p:cNvSpPr>
              <a:spLocks noChangeArrowheads="1"/>
            </p:cNvSpPr>
            <p:nvPr/>
          </p:nvSpPr>
          <p:spPr bwMode="auto">
            <a:xfrm flipH="1">
              <a:off x="2448" y="28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 flipH="1">
              <a:off x="2832" y="220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4" name="AutoShape 18"/>
            <p:cNvSpPr>
              <a:spLocks noChangeArrowheads="1"/>
            </p:cNvSpPr>
            <p:nvPr/>
          </p:nvSpPr>
          <p:spPr bwMode="auto">
            <a:xfrm flipH="1" flipV="1">
              <a:off x="2592" y="2880"/>
              <a:ext cx="96" cy="96"/>
            </a:xfrm>
            <a:prstGeom prst="triangle">
              <a:avLst>
                <a:gd name="adj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38" name="Group 22"/>
            <p:cNvGrpSpPr>
              <a:grpSpLocks/>
            </p:cNvGrpSpPr>
            <p:nvPr/>
          </p:nvGrpSpPr>
          <p:grpSpPr bwMode="auto">
            <a:xfrm>
              <a:off x="2448" y="1008"/>
              <a:ext cx="768" cy="1200"/>
              <a:chOff x="2256" y="1632"/>
              <a:chExt cx="768" cy="1200"/>
            </a:xfrm>
          </p:grpSpPr>
          <p:sp>
            <p:nvSpPr>
              <p:cNvPr id="60439" name="Rectangle 23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576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60440" name="Oval 24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>
                <a:off x="2640" y="2592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42" name="Line 26"/>
              <p:cNvSpPr>
                <a:spLocks noChangeShapeType="1"/>
              </p:cNvSpPr>
              <p:nvPr/>
            </p:nvSpPr>
            <p:spPr bwMode="auto">
              <a:xfrm>
                <a:off x="2256" y="2832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43" name="AutoShape 27"/>
              <p:cNvSpPr>
                <a:spLocks noChangeArrowheads="1"/>
              </p:cNvSpPr>
              <p:nvPr/>
            </p:nvSpPr>
            <p:spPr bwMode="auto">
              <a:xfrm flipV="1">
                <a:off x="2784" y="206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4" name="Oval 28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3552" y="1440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50" name="Group 34"/>
          <p:cNvGrpSpPr>
            <a:grpSpLocks/>
          </p:cNvGrpSpPr>
          <p:nvPr/>
        </p:nvGrpSpPr>
        <p:grpSpPr bwMode="auto">
          <a:xfrm>
            <a:off x="2514600" y="2286000"/>
            <a:ext cx="1524000" cy="2286000"/>
            <a:chOff x="1584" y="1440"/>
            <a:chExt cx="960" cy="1440"/>
          </a:xfrm>
        </p:grpSpPr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>
              <a:off x="1584" y="1440"/>
              <a:ext cx="9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>
              <a:off x="2016" y="1440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3200400" y="45720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5105400" y="22860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429000" y="3276600"/>
            <a:ext cx="609600" cy="457200"/>
          </a:xfrm>
          <a:prstGeom prst="rect">
            <a:avLst/>
          </a:prstGeom>
          <a:solidFill>
            <a:srgbClr val="CC33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EN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3429000" y="3276600"/>
            <a:ext cx="60960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3200400" y="4114800"/>
            <a:ext cx="685800" cy="11430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3429000" y="3276600"/>
            <a:ext cx="762000" cy="4572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5105400" y="1905000"/>
            <a:ext cx="533400" cy="9144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5" grpId="0" animBg="1" autoUpdateAnimBg="0"/>
      <p:bldP spid="60456" grpId="0" animBg="1"/>
      <p:bldP spid="60457" grpId="0" animBg="1" autoUpdateAnimBg="0"/>
      <p:bldP spid="604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b="1"/>
              <a:t>2.5 CMOS</a:t>
            </a:r>
            <a:r>
              <a:rPr lang="zh-CN" altLang="en-US" sz="3600" b="1"/>
              <a:t>集成门电路</a:t>
            </a:r>
            <a:br>
              <a:rPr lang="zh-CN" altLang="en-US" sz="3600" b="1"/>
            </a:br>
            <a:endParaRPr lang="zh-CN" altLang="en-US" sz="3600" b="1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6858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、</a:t>
            </a:r>
            <a:r>
              <a:rPr lang="en-US" altLang="zh-CN" sz="2800" b="1"/>
              <a:t>CMOS</a:t>
            </a:r>
            <a:r>
              <a:rPr lang="zh-CN" altLang="en-US" sz="2800" b="1"/>
              <a:t>反相器电路结构及工作原理</a:t>
            </a:r>
          </a:p>
        </p:txBody>
      </p:sp>
      <p:grpSp>
        <p:nvGrpSpPr>
          <p:cNvPr id="61488" name="Group 48"/>
          <p:cNvGrpSpPr>
            <a:grpSpLocks/>
          </p:cNvGrpSpPr>
          <p:nvPr/>
        </p:nvGrpSpPr>
        <p:grpSpPr bwMode="auto">
          <a:xfrm>
            <a:off x="1143000" y="2057400"/>
            <a:ext cx="3124200" cy="3552825"/>
            <a:chOff x="1728" y="1440"/>
            <a:chExt cx="2064" cy="2430"/>
          </a:xfrm>
        </p:grpSpPr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>
              <a:off x="2976" y="3486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2832" y="387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2976" y="2640"/>
              <a:ext cx="0" cy="5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2976" y="2910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2640" y="1440"/>
              <a:ext cx="720" cy="313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+V</a:t>
              </a:r>
              <a:r>
                <a:rPr lang="en-US" altLang="zh-CN" b="1" baseline="-18000">
                  <a:latin typeface="Tahoma" pitchFamily="34" charset="0"/>
                </a:rPr>
                <a:t>DD</a:t>
              </a: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3024" y="3198"/>
              <a:ext cx="384" cy="3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T1</a:t>
              </a:r>
            </a:p>
          </p:txBody>
        </p:sp>
        <p:grpSp>
          <p:nvGrpSpPr>
            <p:cNvPr id="61470" name="Group 30"/>
            <p:cNvGrpSpPr>
              <a:grpSpLocks/>
            </p:cNvGrpSpPr>
            <p:nvPr/>
          </p:nvGrpSpPr>
          <p:grpSpPr bwMode="auto">
            <a:xfrm>
              <a:off x="2784" y="3054"/>
              <a:ext cx="192" cy="528"/>
              <a:chOff x="2784" y="3054"/>
              <a:chExt cx="192" cy="528"/>
            </a:xfrm>
          </p:grpSpPr>
          <p:sp>
            <p:nvSpPr>
              <p:cNvPr id="61447" name="Line 7"/>
              <p:cNvSpPr>
                <a:spLocks noChangeShapeType="1"/>
              </p:cNvSpPr>
              <p:nvPr/>
            </p:nvSpPr>
            <p:spPr bwMode="auto">
              <a:xfrm>
                <a:off x="2784" y="315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3" name="Line 23"/>
              <p:cNvSpPr>
                <a:spLocks noChangeShapeType="1"/>
              </p:cNvSpPr>
              <p:nvPr/>
            </p:nvSpPr>
            <p:spPr bwMode="auto">
              <a:xfrm>
                <a:off x="2880" y="305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4" name="Line 24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0" cy="9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5" name="Line 25"/>
              <p:cNvSpPr>
                <a:spLocks noChangeShapeType="1"/>
              </p:cNvSpPr>
              <p:nvPr/>
            </p:nvSpPr>
            <p:spPr bwMode="auto">
              <a:xfrm>
                <a:off x="2880" y="3438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6" name="Line 26"/>
              <p:cNvSpPr>
                <a:spLocks noChangeShapeType="1"/>
              </p:cNvSpPr>
              <p:nvPr/>
            </p:nvSpPr>
            <p:spPr bwMode="auto">
              <a:xfrm flipV="1">
                <a:off x="2880" y="3486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7" name="Line 27"/>
              <p:cNvSpPr>
                <a:spLocks noChangeShapeType="1"/>
              </p:cNvSpPr>
              <p:nvPr/>
            </p:nvSpPr>
            <p:spPr bwMode="auto">
              <a:xfrm>
                <a:off x="2880" y="3150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 flipH="1" flipV="1">
                <a:off x="2880" y="334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69" name="Line 29"/>
              <p:cNvSpPr>
                <a:spLocks noChangeShapeType="1"/>
              </p:cNvSpPr>
              <p:nvPr/>
            </p:nvSpPr>
            <p:spPr bwMode="auto">
              <a:xfrm>
                <a:off x="2976" y="3342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480" name="Group 40"/>
            <p:cNvGrpSpPr>
              <a:grpSpLocks/>
            </p:cNvGrpSpPr>
            <p:nvPr/>
          </p:nvGrpSpPr>
          <p:grpSpPr bwMode="auto">
            <a:xfrm>
              <a:off x="2784" y="2208"/>
              <a:ext cx="192" cy="528"/>
              <a:chOff x="2688" y="2208"/>
              <a:chExt cx="192" cy="528"/>
            </a:xfrm>
          </p:grpSpPr>
          <p:sp>
            <p:nvSpPr>
              <p:cNvPr id="61472" name="Line 32"/>
              <p:cNvSpPr>
                <a:spLocks noChangeShapeType="1"/>
              </p:cNvSpPr>
              <p:nvPr/>
            </p:nvSpPr>
            <p:spPr bwMode="auto">
              <a:xfrm flipV="1">
                <a:off x="2688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3" name="Line 33"/>
              <p:cNvSpPr>
                <a:spLocks noChangeShapeType="1"/>
              </p:cNvSpPr>
              <p:nvPr/>
            </p:nvSpPr>
            <p:spPr bwMode="auto">
              <a:xfrm flipV="1">
                <a:off x="2784" y="25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4" name="Line 34"/>
              <p:cNvSpPr>
                <a:spLocks noChangeShapeType="1"/>
              </p:cNvSpPr>
              <p:nvPr/>
            </p:nvSpPr>
            <p:spPr bwMode="auto">
              <a:xfrm flipV="1">
                <a:off x="2784" y="2400"/>
                <a:ext cx="0" cy="9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5" name="Line 35"/>
              <p:cNvSpPr>
                <a:spLocks noChangeShapeType="1"/>
              </p:cNvSpPr>
              <p:nvPr/>
            </p:nvSpPr>
            <p:spPr bwMode="auto">
              <a:xfrm flipV="1">
                <a:off x="2784" y="2208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6" name="Line 36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7" name="Line 37"/>
              <p:cNvSpPr>
                <a:spLocks noChangeShapeType="1"/>
              </p:cNvSpPr>
              <p:nvPr/>
            </p:nvSpPr>
            <p:spPr bwMode="auto">
              <a:xfrm flipV="1">
                <a:off x="2784" y="2640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8" name="Line 38"/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9" name="Line 39"/>
              <p:cNvSpPr>
                <a:spLocks noChangeShapeType="1"/>
              </p:cNvSpPr>
              <p:nvPr/>
            </p:nvSpPr>
            <p:spPr bwMode="auto">
              <a:xfrm flipV="1">
                <a:off x="2880" y="225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481" name="Line 41"/>
            <p:cNvSpPr>
              <a:spLocks noChangeShapeType="1"/>
            </p:cNvSpPr>
            <p:nvPr/>
          </p:nvSpPr>
          <p:spPr bwMode="auto">
            <a:xfrm flipV="1">
              <a:off x="2976" y="1728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2" name="Line 42"/>
            <p:cNvSpPr>
              <a:spLocks noChangeShapeType="1"/>
            </p:cNvSpPr>
            <p:nvPr/>
          </p:nvSpPr>
          <p:spPr bwMode="auto">
            <a:xfrm>
              <a:off x="2592" y="244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3" name="Line 43"/>
            <p:cNvSpPr>
              <a:spLocks noChangeShapeType="1"/>
            </p:cNvSpPr>
            <p:nvPr/>
          </p:nvSpPr>
          <p:spPr bwMode="auto">
            <a:xfrm flipH="1">
              <a:off x="1776" y="3312"/>
              <a:ext cx="10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4" name="Line 44"/>
            <p:cNvSpPr>
              <a:spLocks noChangeShapeType="1"/>
            </p:cNvSpPr>
            <p:nvPr/>
          </p:nvSpPr>
          <p:spPr bwMode="auto">
            <a:xfrm>
              <a:off x="2592" y="2448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5" name="Text Box 45"/>
            <p:cNvSpPr txBox="1">
              <a:spLocks noChangeArrowheads="1"/>
            </p:cNvSpPr>
            <p:nvPr/>
          </p:nvSpPr>
          <p:spPr bwMode="auto">
            <a:xfrm>
              <a:off x="3024" y="2304"/>
              <a:ext cx="384" cy="3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T2</a:t>
              </a:r>
            </a:p>
          </p:txBody>
        </p:sp>
        <p:sp>
          <p:nvSpPr>
            <p:cNvPr id="61486" name="Text Box 46"/>
            <p:cNvSpPr txBox="1">
              <a:spLocks noChangeArrowheads="1"/>
            </p:cNvSpPr>
            <p:nvPr/>
          </p:nvSpPr>
          <p:spPr bwMode="auto">
            <a:xfrm>
              <a:off x="1728" y="3167"/>
              <a:ext cx="384" cy="313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1487" name="Text Box 47"/>
            <p:cNvSpPr txBox="1">
              <a:spLocks noChangeArrowheads="1"/>
            </p:cNvSpPr>
            <p:nvPr/>
          </p:nvSpPr>
          <p:spPr bwMode="auto">
            <a:xfrm>
              <a:off x="3408" y="2784"/>
              <a:ext cx="384" cy="313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</a:t>
              </a:r>
            </a:p>
          </p:txBody>
        </p:sp>
      </p:grpSp>
      <p:sp>
        <p:nvSpPr>
          <p:cNvPr id="61489" name="Text Box 49"/>
          <p:cNvSpPr txBox="1">
            <a:spLocks noChangeArrowheads="1"/>
          </p:cNvSpPr>
          <p:nvPr/>
        </p:nvSpPr>
        <p:spPr bwMode="auto">
          <a:xfrm>
            <a:off x="4572000" y="3886200"/>
            <a:ext cx="3810000" cy="82232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A=0V</a:t>
            </a:r>
            <a:r>
              <a:rPr lang="zh-CN" altLang="en-US" b="1"/>
              <a:t>，</a:t>
            </a:r>
            <a:r>
              <a:rPr lang="en-US" altLang="zh-CN" b="1"/>
              <a:t>T1</a:t>
            </a:r>
            <a:r>
              <a:rPr lang="zh-CN" altLang="en-US" b="1"/>
              <a:t>截止，</a:t>
            </a:r>
            <a:r>
              <a:rPr lang="en-US" altLang="zh-CN" b="1"/>
              <a:t>T2</a:t>
            </a:r>
            <a:r>
              <a:rPr lang="zh-CN" altLang="en-US" b="1"/>
              <a:t>导通，</a:t>
            </a:r>
            <a:r>
              <a:rPr lang="en-US" altLang="zh-CN" b="1"/>
              <a:t>Y=V</a:t>
            </a:r>
            <a:r>
              <a:rPr lang="en-US" altLang="zh-CN" b="1" baseline="-16000"/>
              <a:t>DD</a:t>
            </a:r>
          </a:p>
        </p:txBody>
      </p:sp>
      <p:sp>
        <p:nvSpPr>
          <p:cNvPr id="61492" name="Text Box 52"/>
          <p:cNvSpPr txBox="1">
            <a:spLocks noChangeArrowheads="1"/>
          </p:cNvSpPr>
          <p:nvPr/>
        </p:nvSpPr>
        <p:spPr bwMode="auto">
          <a:xfrm>
            <a:off x="4495800" y="5029200"/>
            <a:ext cx="3810000" cy="82232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A= V</a:t>
            </a:r>
            <a:r>
              <a:rPr lang="en-US" altLang="zh-CN" b="1" baseline="-16000"/>
              <a:t>DD</a:t>
            </a:r>
            <a:r>
              <a:rPr lang="en-US" altLang="zh-CN" b="1"/>
              <a:t> </a:t>
            </a:r>
            <a:r>
              <a:rPr lang="zh-CN" altLang="en-US" b="1"/>
              <a:t>，</a:t>
            </a:r>
            <a:r>
              <a:rPr lang="en-US" altLang="zh-CN" b="1"/>
              <a:t>T2</a:t>
            </a:r>
            <a:r>
              <a:rPr lang="zh-CN" altLang="en-US" b="1"/>
              <a:t>截止，</a:t>
            </a:r>
            <a:r>
              <a:rPr lang="en-US" altLang="zh-CN" b="1"/>
              <a:t>T1</a:t>
            </a:r>
            <a:r>
              <a:rPr lang="zh-CN" altLang="en-US" b="1"/>
              <a:t>导通，</a:t>
            </a:r>
            <a:r>
              <a:rPr lang="en-US" altLang="zh-CN" b="1"/>
              <a:t>Y=0V</a:t>
            </a:r>
            <a:endParaRPr lang="en-US" altLang="zh-CN" b="1" baseline="-16000"/>
          </a:p>
        </p:txBody>
      </p:sp>
      <p:sp>
        <p:nvSpPr>
          <p:cNvPr id="61493" name="AutoShape 5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86600" y="5943600"/>
            <a:ext cx="685800" cy="5334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6016" name="Object 0"/>
          <p:cNvGraphicFramePr>
            <a:graphicFrameLocks noChangeAspect="1"/>
          </p:cNvGraphicFramePr>
          <p:nvPr>
            <p:ph idx="1"/>
          </p:nvPr>
        </p:nvGraphicFramePr>
        <p:xfrm>
          <a:off x="5795963" y="2565400"/>
          <a:ext cx="2663825" cy="792163"/>
        </p:xfrm>
        <a:graphic>
          <a:graphicData uri="http://schemas.openxmlformats.org/presentationml/2006/ole">
            <p:oleObj spid="_x0000_s86016" name="公式" r:id="rId4" imgW="1002960" imgH="253800" progId="Equations">
              <p:embed/>
            </p:oleObj>
          </a:graphicData>
        </a:graphic>
      </p:graphicFrame>
      <p:sp>
        <p:nvSpPr>
          <p:cNvPr id="61496" name="Text Box 56"/>
          <p:cNvSpPr txBox="1">
            <a:spLocks noChangeArrowheads="1"/>
          </p:cNvSpPr>
          <p:nvPr/>
        </p:nvSpPr>
        <p:spPr bwMode="auto">
          <a:xfrm>
            <a:off x="3348038" y="2781300"/>
            <a:ext cx="2449512" cy="5191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正常工作条件</a:t>
            </a:r>
            <a:r>
              <a:rPr lang="en-US" altLang="zh-CN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89" grpId="0" animBg="1" autoUpdateAnimBg="0"/>
      <p:bldP spid="61492" grpId="0" animBg="1" autoUpdateAnimBg="0"/>
      <p:bldP spid="61493" grpId="0" animBg="1"/>
      <p:bldP spid="614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050"/>
          <p:cNvSpPr txBox="1">
            <a:spLocks noChangeArrowheads="1"/>
          </p:cNvSpPr>
          <p:nvPr/>
        </p:nvSpPr>
        <p:spPr bwMode="auto">
          <a:xfrm>
            <a:off x="1295400" y="1066800"/>
            <a:ext cx="7086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2</a:t>
            </a:r>
            <a:r>
              <a:rPr lang="zh-CN" altLang="en-US" b="1" dirty="0">
                <a:solidFill>
                  <a:schemeClr val="accent2"/>
                </a:solidFill>
              </a:rPr>
              <a:t>、</a:t>
            </a:r>
            <a:r>
              <a:rPr lang="en-US" altLang="zh-CN" b="1" dirty="0" smtClean="0">
                <a:solidFill>
                  <a:schemeClr val="accent2"/>
                </a:solidFill>
              </a:rPr>
              <a:t>CMOS</a:t>
            </a:r>
            <a:r>
              <a:rPr lang="zh-CN" altLang="en-US" b="1" dirty="0">
                <a:solidFill>
                  <a:schemeClr val="accent2"/>
                </a:solidFill>
              </a:rPr>
              <a:t>反相器的电压传输特性</a:t>
            </a:r>
          </a:p>
        </p:txBody>
      </p:sp>
      <p:grpSp>
        <p:nvGrpSpPr>
          <p:cNvPr id="62467" name="Group 2051"/>
          <p:cNvGrpSpPr>
            <a:grpSpLocks/>
          </p:cNvGrpSpPr>
          <p:nvPr/>
        </p:nvGrpSpPr>
        <p:grpSpPr bwMode="auto">
          <a:xfrm>
            <a:off x="1295400" y="1752600"/>
            <a:ext cx="2286000" cy="1993900"/>
            <a:chOff x="1344" y="1392"/>
            <a:chExt cx="1440" cy="1256"/>
          </a:xfrm>
        </p:grpSpPr>
        <p:grpSp>
          <p:nvGrpSpPr>
            <p:cNvPr id="62468" name="Group 2052"/>
            <p:cNvGrpSpPr>
              <a:grpSpLocks/>
            </p:cNvGrpSpPr>
            <p:nvPr/>
          </p:nvGrpSpPr>
          <p:grpSpPr bwMode="auto">
            <a:xfrm>
              <a:off x="1344" y="1392"/>
              <a:ext cx="1296" cy="641"/>
              <a:chOff x="768" y="1392"/>
              <a:chExt cx="1296" cy="641"/>
            </a:xfrm>
          </p:grpSpPr>
          <p:sp>
            <p:nvSpPr>
              <p:cNvPr id="62469" name="Line 2053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70" name="Text Box 2054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288" cy="64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62471" name="Oval 2055"/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2" name="Line 2056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2473" name="Text Box 2057"/>
            <p:cNvSpPr txBox="1">
              <a:spLocks noChangeArrowheads="1"/>
            </p:cNvSpPr>
            <p:nvPr/>
          </p:nvSpPr>
          <p:spPr bwMode="auto">
            <a:xfrm>
              <a:off x="1344" y="1728"/>
              <a:ext cx="192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62474" name="Text Box 2058"/>
            <p:cNvSpPr txBox="1">
              <a:spLocks noChangeArrowheads="1"/>
            </p:cNvSpPr>
            <p:nvPr/>
          </p:nvSpPr>
          <p:spPr bwMode="auto">
            <a:xfrm>
              <a:off x="2448" y="1728"/>
              <a:ext cx="336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Vo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</p:grpSp>
      <p:sp>
        <p:nvSpPr>
          <p:cNvPr id="62475" name="Text Box 2059"/>
          <p:cNvSpPr txBox="1">
            <a:spLocks noChangeArrowheads="1"/>
          </p:cNvSpPr>
          <p:nvPr/>
        </p:nvSpPr>
        <p:spPr bwMode="auto">
          <a:xfrm>
            <a:off x="5943600" y="1066800"/>
            <a:ext cx="1828800" cy="4572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Vo=f(Vi)</a:t>
            </a:r>
          </a:p>
        </p:txBody>
      </p:sp>
      <p:grpSp>
        <p:nvGrpSpPr>
          <p:cNvPr id="62491" name="Group 2075"/>
          <p:cNvGrpSpPr>
            <a:grpSpLocks/>
          </p:cNvGrpSpPr>
          <p:nvPr/>
        </p:nvGrpSpPr>
        <p:grpSpPr bwMode="auto">
          <a:xfrm>
            <a:off x="4572000" y="1905000"/>
            <a:ext cx="4191000" cy="3733800"/>
            <a:chOff x="2880" y="1200"/>
            <a:chExt cx="2640" cy="2352"/>
          </a:xfrm>
        </p:grpSpPr>
        <p:sp>
          <p:nvSpPr>
            <p:cNvPr id="62476" name="Line 2060"/>
            <p:cNvSpPr>
              <a:spLocks noChangeShapeType="1"/>
            </p:cNvSpPr>
            <p:nvPr/>
          </p:nvSpPr>
          <p:spPr bwMode="auto">
            <a:xfrm>
              <a:off x="2976" y="2880"/>
              <a:ext cx="19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7" name="Line 2061"/>
            <p:cNvSpPr>
              <a:spLocks noChangeShapeType="1"/>
            </p:cNvSpPr>
            <p:nvPr/>
          </p:nvSpPr>
          <p:spPr bwMode="auto">
            <a:xfrm flipV="1">
              <a:off x="3360" y="1392"/>
              <a:ext cx="0" cy="21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9" name="Line 2063"/>
            <p:cNvSpPr>
              <a:spLocks noChangeShapeType="1"/>
            </p:cNvSpPr>
            <p:nvPr/>
          </p:nvSpPr>
          <p:spPr bwMode="auto">
            <a:xfrm>
              <a:off x="3360" y="1680"/>
              <a:ext cx="720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Line 2067"/>
            <p:cNvSpPr>
              <a:spLocks noChangeShapeType="1"/>
            </p:cNvSpPr>
            <p:nvPr/>
          </p:nvSpPr>
          <p:spPr bwMode="auto">
            <a:xfrm>
              <a:off x="4080" y="1680"/>
              <a:ext cx="0" cy="120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4" name="Line 2068"/>
            <p:cNvSpPr>
              <a:spLocks noChangeShapeType="1"/>
            </p:cNvSpPr>
            <p:nvPr/>
          </p:nvSpPr>
          <p:spPr bwMode="auto">
            <a:xfrm flipV="1">
              <a:off x="4080" y="2880"/>
              <a:ext cx="672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5" name="Text Box 2069"/>
            <p:cNvSpPr txBox="1">
              <a:spLocks noChangeArrowheads="1"/>
            </p:cNvSpPr>
            <p:nvPr/>
          </p:nvSpPr>
          <p:spPr bwMode="auto">
            <a:xfrm>
              <a:off x="3072" y="1200"/>
              <a:ext cx="72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Vo</a:t>
              </a:r>
              <a:r>
                <a:rPr lang="zh-CN" altLang="en-US"/>
                <a:t>（</a:t>
              </a:r>
              <a:r>
                <a:rPr lang="en-US" altLang="zh-CN"/>
                <a:t>V</a:t>
              </a:r>
              <a:r>
                <a:rPr lang="zh-CN" altLang="en-US"/>
                <a:t>）</a:t>
              </a:r>
            </a:p>
          </p:txBody>
        </p:sp>
        <p:sp>
          <p:nvSpPr>
            <p:cNvPr id="62486" name="Text Box 2070"/>
            <p:cNvSpPr txBox="1">
              <a:spLocks noChangeArrowheads="1"/>
            </p:cNvSpPr>
            <p:nvPr/>
          </p:nvSpPr>
          <p:spPr bwMode="auto">
            <a:xfrm>
              <a:off x="4800" y="2592"/>
              <a:ext cx="72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  <a:r>
                <a:rPr lang="zh-CN" altLang="en-US"/>
                <a:t>（</a:t>
              </a:r>
              <a:r>
                <a:rPr lang="en-US" altLang="zh-CN"/>
                <a:t>V</a:t>
              </a:r>
              <a:r>
                <a:rPr lang="zh-CN" altLang="en-US"/>
                <a:t>）</a:t>
              </a:r>
            </a:p>
          </p:txBody>
        </p:sp>
        <p:sp>
          <p:nvSpPr>
            <p:cNvPr id="62487" name="Text Box 2071"/>
            <p:cNvSpPr txBox="1">
              <a:spLocks noChangeArrowheads="1"/>
            </p:cNvSpPr>
            <p:nvPr/>
          </p:nvSpPr>
          <p:spPr bwMode="auto">
            <a:xfrm>
              <a:off x="2928" y="1536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62488" name="Text Box 2072"/>
            <p:cNvSpPr txBox="1">
              <a:spLocks noChangeArrowheads="1"/>
            </p:cNvSpPr>
            <p:nvPr/>
          </p:nvSpPr>
          <p:spPr bwMode="auto">
            <a:xfrm>
              <a:off x="2880" y="1536"/>
              <a:ext cx="5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V</a:t>
              </a:r>
              <a:r>
                <a:rPr lang="en-US" altLang="zh-CN" b="1" baseline="-16000"/>
                <a:t>DD</a:t>
              </a:r>
            </a:p>
          </p:txBody>
        </p:sp>
        <p:graphicFrame>
          <p:nvGraphicFramePr>
            <p:cNvPr id="62490" name="Object 2074"/>
            <p:cNvGraphicFramePr>
              <a:graphicFrameLocks noChangeAspect="1"/>
            </p:cNvGraphicFramePr>
            <p:nvPr/>
          </p:nvGraphicFramePr>
          <p:xfrm>
            <a:off x="3792" y="2928"/>
            <a:ext cx="672" cy="384"/>
          </p:xfrm>
          <a:graphic>
            <a:graphicData uri="http://schemas.openxmlformats.org/presentationml/2006/ole">
              <p:oleObj spid="_x0000_s62490" name="Equation" r:id="rId3" imgW="380880" imgH="393480" progId="Equations">
                <p:embed/>
              </p:oleObj>
            </a:graphicData>
          </a:graphic>
        </p:graphicFrame>
      </p:grpSp>
      <p:graphicFrame>
        <p:nvGraphicFramePr>
          <p:cNvPr id="62492" name="Object 2076"/>
          <p:cNvGraphicFramePr>
            <a:graphicFrameLocks noChangeAspect="1"/>
          </p:cNvGraphicFramePr>
          <p:nvPr/>
        </p:nvGraphicFramePr>
        <p:xfrm>
          <a:off x="1524000" y="3657600"/>
          <a:ext cx="2667000" cy="2667000"/>
        </p:xfrm>
        <a:graphic>
          <a:graphicData uri="http://schemas.openxmlformats.org/presentationml/2006/ole">
            <p:oleObj spid="_x0000_s62492" name="Equation" r:id="rId4" imgW="749160" imgH="965160" progId="Equations">
              <p:embed/>
            </p:oleObj>
          </a:graphicData>
        </a:graphic>
      </p:graphicFrame>
      <p:sp>
        <p:nvSpPr>
          <p:cNvPr id="62494" name="AutoShape 207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553200" y="5638800"/>
            <a:ext cx="762000" cy="6096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 animBg="1" autoUpdateAnimBg="0"/>
      <p:bldP spid="6249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620000" cy="11430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</a:rPr>
              <a:t>、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CMOS</a:t>
            </a:r>
            <a:r>
              <a:rPr lang="zh-CN" altLang="en-US" sz="3200" b="1" dirty="0">
                <a:solidFill>
                  <a:schemeClr val="accent2"/>
                </a:solidFill>
              </a:rPr>
              <a:t>反相器的静态特性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447800" y="1676400"/>
            <a:ext cx="457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）输入伏安特性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1524000" y="2438400"/>
            <a:ext cx="2362200" cy="1993900"/>
            <a:chOff x="2016" y="2064"/>
            <a:chExt cx="1488" cy="1256"/>
          </a:xfrm>
        </p:grpSpPr>
        <p:grpSp>
          <p:nvGrpSpPr>
            <p:cNvPr id="78853" name="Group 5"/>
            <p:cNvGrpSpPr>
              <a:grpSpLocks/>
            </p:cNvGrpSpPr>
            <p:nvPr/>
          </p:nvGrpSpPr>
          <p:grpSpPr bwMode="auto">
            <a:xfrm>
              <a:off x="2208" y="2064"/>
              <a:ext cx="1296" cy="641"/>
              <a:chOff x="768" y="1392"/>
              <a:chExt cx="1296" cy="641"/>
            </a:xfrm>
          </p:grpSpPr>
          <p:sp>
            <p:nvSpPr>
              <p:cNvPr id="78854" name="Line 6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55" name="Text Box 7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288" cy="64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856" name="Oval 8"/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7" name="Line 9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2208" y="2400"/>
              <a:ext cx="192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78859" name="Text Box 11"/>
            <p:cNvSpPr txBox="1">
              <a:spLocks noChangeArrowheads="1"/>
            </p:cNvSpPr>
            <p:nvPr/>
          </p:nvSpPr>
          <p:spPr bwMode="auto">
            <a:xfrm>
              <a:off x="2256" y="2064"/>
              <a:ext cx="288" cy="2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Ii</a:t>
              </a:r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2016" y="2352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4038600" y="1676400"/>
            <a:ext cx="1828800" cy="457200"/>
          </a:xfrm>
          <a:prstGeom prst="rect">
            <a:avLst/>
          </a:prstGeom>
          <a:solidFill>
            <a:srgbClr val="FF99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Ii=f</a:t>
            </a:r>
            <a:r>
              <a:rPr lang="zh-CN" altLang="en-US" b="1"/>
              <a:t>（</a:t>
            </a:r>
            <a:r>
              <a:rPr lang="en-US" altLang="zh-CN" b="1"/>
              <a:t>Vi</a:t>
            </a:r>
            <a:r>
              <a:rPr lang="zh-CN" altLang="en-US" b="1"/>
              <a:t>）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1371600" y="4191000"/>
            <a:ext cx="2667000" cy="22828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输入短路电流</a:t>
            </a:r>
            <a:r>
              <a:rPr lang="en-US" altLang="zh-CN" b="1"/>
              <a:t>:I</a:t>
            </a:r>
            <a:r>
              <a:rPr lang="en-US" altLang="zh-CN" b="1" baseline="-30000"/>
              <a:t>IL</a:t>
            </a:r>
            <a:r>
              <a:rPr lang="en-US" altLang="zh-CN" b="1"/>
              <a:t>=0mA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输入漏电流：</a:t>
            </a:r>
            <a:r>
              <a:rPr lang="en-US" altLang="zh-CN" b="1"/>
              <a:t>I</a:t>
            </a:r>
            <a:r>
              <a:rPr lang="en-US" altLang="zh-CN" b="1" baseline="-30000"/>
              <a:t>IH</a:t>
            </a:r>
            <a:r>
              <a:rPr lang="en-US" altLang="zh-CN" b="1"/>
              <a:t>=0mA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pic>
        <p:nvPicPr>
          <p:cNvPr id="78875" name="Picture 27" descr="2-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362200"/>
            <a:ext cx="4572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61" grpId="0" animBg="1" autoUpdateAnimBg="0"/>
      <p:bldP spid="7886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371600" y="1066800"/>
            <a:ext cx="4572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2</a:t>
            </a:r>
            <a:r>
              <a:rPr lang="zh-CN" altLang="en-US" b="1"/>
              <a:t>）电流转输特性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191000" y="1066800"/>
            <a:ext cx="1828800" cy="457200"/>
          </a:xfrm>
          <a:prstGeom prst="rect">
            <a:avLst/>
          </a:prstGeom>
          <a:solidFill>
            <a:srgbClr val="FF99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I</a:t>
            </a:r>
            <a:r>
              <a:rPr lang="en-US" altLang="zh-CN" b="1" baseline="-25000"/>
              <a:t>D</a:t>
            </a:r>
            <a:r>
              <a:rPr lang="en-US" altLang="zh-CN" b="1"/>
              <a:t>=f</a:t>
            </a:r>
            <a:r>
              <a:rPr lang="zh-CN" altLang="en-US" b="1"/>
              <a:t>（</a:t>
            </a:r>
            <a:r>
              <a:rPr lang="en-US" altLang="zh-CN" b="1"/>
              <a:t>Vi</a:t>
            </a:r>
            <a:r>
              <a:rPr lang="zh-CN" altLang="en-US" b="1"/>
              <a:t>）</a:t>
            </a:r>
          </a:p>
        </p:txBody>
      </p:sp>
      <p:sp>
        <p:nvSpPr>
          <p:cNvPr id="64541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5638800"/>
            <a:ext cx="609600" cy="4572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4542" name="Picture 30" descr="2-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209800"/>
            <a:ext cx="4038600" cy="3124200"/>
          </a:xfrm>
          <a:prstGeom prst="rect">
            <a:avLst/>
          </a:prstGeom>
          <a:noFill/>
        </p:spPr>
      </p:pic>
      <p:grpSp>
        <p:nvGrpSpPr>
          <p:cNvPr id="64543" name="Group 31"/>
          <p:cNvGrpSpPr>
            <a:grpSpLocks/>
          </p:cNvGrpSpPr>
          <p:nvPr/>
        </p:nvGrpSpPr>
        <p:grpSpPr bwMode="auto">
          <a:xfrm>
            <a:off x="990600" y="1981200"/>
            <a:ext cx="3124200" cy="3552825"/>
            <a:chOff x="1728" y="1440"/>
            <a:chExt cx="2064" cy="2430"/>
          </a:xfrm>
        </p:grpSpPr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976" y="3486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5" name="Line 33"/>
            <p:cNvSpPr>
              <a:spLocks noChangeShapeType="1"/>
            </p:cNvSpPr>
            <p:nvPr/>
          </p:nvSpPr>
          <p:spPr bwMode="auto">
            <a:xfrm>
              <a:off x="2832" y="3870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6" name="Line 34"/>
            <p:cNvSpPr>
              <a:spLocks noChangeShapeType="1"/>
            </p:cNvSpPr>
            <p:nvPr/>
          </p:nvSpPr>
          <p:spPr bwMode="auto">
            <a:xfrm>
              <a:off x="2976" y="2640"/>
              <a:ext cx="0" cy="5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>
              <a:off x="2976" y="2910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8" name="Text Box 36"/>
            <p:cNvSpPr txBox="1">
              <a:spLocks noChangeArrowheads="1"/>
            </p:cNvSpPr>
            <p:nvPr/>
          </p:nvSpPr>
          <p:spPr bwMode="auto">
            <a:xfrm>
              <a:off x="2640" y="1440"/>
              <a:ext cx="720" cy="313"/>
            </a:xfrm>
            <a:prstGeom prst="rect">
              <a:avLst/>
            </a:prstGeom>
            <a:solidFill>
              <a:srgbClr val="FF99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+V</a:t>
              </a:r>
              <a:r>
                <a:rPr lang="en-US" altLang="zh-CN" b="1" baseline="-18000">
                  <a:latin typeface="Tahoma" pitchFamily="34" charset="0"/>
                </a:rPr>
                <a:t>DD</a:t>
              </a:r>
            </a:p>
          </p:txBody>
        </p:sp>
        <p:sp>
          <p:nvSpPr>
            <p:cNvPr id="64549" name="Text Box 37"/>
            <p:cNvSpPr txBox="1">
              <a:spLocks noChangeArrowheads="1"/>
            </p:cNvSpPr>
            <p:nvPr/>
          </p:nvSpPr>
          <p:spPr bwMode="auto">
            <a:xfrm>
              <a:off x="3024" y="3198"/>
              <a:ext cx="384" cy="3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T1</a:t>
              </a:r>
            </a:p>
          </p:txBody>
        </p:sp>
        <p:grpSp>
          <p:nvGrpSpPr>
            <p:cNvPr id="64550" name="Group 38"/>
            <p:cNvGrpSpPr>
              <a:grpSpLocks/>
            </p:cNvGrpSpPr>
            <p:nvPr/>
          </p:nvGrpSpPr>
          <p:grpSpPr bwMode="auto">
            <a:xfrm>
              <a:off x="2784" y="3054"/>
              <a:ext cx="192" cy="528"/>
              <a:chOff x="2784" y="3054"/>
              <a:chExt cx="192" cy="528"/>
            </a:xfrm>
          </p:grpSpPr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2784" y="315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52" name="Line 40"/>
              <p:cNvSpPr>
                <a:spLocks noChangeShapeType="1"/>
              </p:cNvSpPr>
              <p:nvPr/>
            </p:nvSpPr>
            <p:spPr bwMode="auto">
              <a:xfrm>
                <a:off x="2880" y="305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53" name="Line 41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0" cy="9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54" name="Line 42"/>
              <p:cNvSpPr>
                <a:spLocks noChangeShapeType="1"/>
              </p:cNvSpPr>
              <p:nvPr/>
            </p:nvSpPr>
            <p:spPr bwMode="auto">
              <a:xfrm>
                <a:off x="2880" y="3438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55" name="Line 43"/>
              <p:cNvSpPr>
                <a:spLocks noChangeShapeType="1"/>
              </p:cNvSpPr>
              <p:nvPr/>
            </p:nvSpPr>
            <p:spPr bwMode="auto">
              <a:xfrm flipV="1">
                <a:off x="2880" y="3486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56" name="Line 44"/>
              <p:cNvSpPr>
                <a:spLocks noChangeShapeType="1"/>
              </p:cNvSpPr>
              <p:nvPr/>
            </p:nvSpPr>
            <p:spPr bwMode="auto">
              <a:xfrm>
                <a:off x="2880" y="3150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57" name="Line 45"/>
              <p:cNvSpPr>
                <a:spLocks noChangeShapeType="1"/>
              </p:cNvSpPr>
              <p:nvPr/>
            </p:nvSpPr>
            <p:spPr bwMode="auto">
              <a:xfrm flipH="1" flipV="1">
                <a:off x="2880" y="334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58" name="Line 46"/>
              <p:cNvSpPr>
                <a:spLocks noChangeShapeType="1"/>
              </p:cNvSpPr>
              <p:nvPr/>
            </p:nvSpPr>
            <p:spPr bwMode="auto">
              <a:xfrm>
                <a:off x="2976" y="3342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4559" name="Group 47"/>
            <p:cNvGrpSpPr>
              <a:grpSpLocks/>
            </p:cNvGrpSpPr>
            <p:nvPr/>
          </p:nvGrpSpPr>
          <p:grpSpPr bwMode="auto">
            <a:xfrm>
              <a:off x="2784" y="2208"/>
              <a:ext cx="192" cy="528"/>
              <a:chOff x="2688" y="2208"/>
              <a:chExt cx="192" cy="528"/>
            </a:xfrm>
          </p:grpSpPr>
          <p:sp>
            <p:nvSpPr>
              <p:cNvPr id="64560" name="Line 48"/>
              <p:cNvSpPr>
                <a:spLocks noChangeShapeType="1"/>
              </p:cNvSpPr>
              <p:nvPr/>
            </p:nvSpPr>
            <p:spPr bwMode="auto">
              <a:xfrm flipV="1">
                <a:off x="2688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61" name="Line 49"/>
              <p:cNvSpPr>
                <a:spLocks noChangeShapeType="1"/>
              </p:cNvSpPr>
              <p:nvPr/>
            </p:nvSpPr>
            <p:spPr bwMode="auto">
              <a:xfrm flipV="1">
                <a:off x="2784" y="25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62" name="Line 50"/>
              <p:cNvSpPr>
                <a:spLocks noChangeShapeType="1"/>
              </p:cNvSpPr>
              <p:nvPr/>
            </p:nvSpPr>
            <p:spPr bwMode="auto">
              <a:xfrm flipV="1">
                <a:off x="2784" y="2400"/>
                <a:ext cx="0" cy="9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63" name="Line 51"/>
              <p:cNvSpPr>
                <a:spLocks noChangeShapeType="1"/>
              </p:cNvSpPr>
              <p:nvPr/>
            </p:nvSpPr>
            <p:spPr bwMode="auto">
              <a:xfrm flipV="1">
                <a:off x="2784" y="2208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64" name="Line 52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65" name="Line 53"/>
              <p:cNvSpPr>
                <a:spLocks noChangeShapeType="1"/>
              </p:cNvSpPr>
              <p:nvPr/>
            </p:nvSpPr>
            <p:spPr bwMode="auto">
              <a:xfrm flipV="1">
                <a:off x="2784" y="2640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66" name="Line 54"/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67" name="Line 55"/>
              <p:cNvSpPr>
                <a:spLocks noChangeShapeType="1"/>
              </p:cNvSpPr>
              <p:nvPr/>
            </p:nvSpPr>
            <p:spPr bwMode="auto">
              <a:xfrm flipV="1">
                <a:off x="2880" y="225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4568" name="Line 56"/>
            <p:cNvSpPr>
              <a:spLocks noChangeShapeType="1"/>
            </p:cNvSpPr>
            <p:nvPr/>
          </p:nvSpPr>
          <p:spPr bwMode="auto">
            <a:xfrm flipV="1">
              <a:off x="2976" y="1728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9" name="Line 57"/>
            <p:cNvSpPr>
              <a:spLocks noChangeShapeType="1"/>
            </p:cNvSpPr>
            <p:nvPr/>
          </p:nvSpPr>
          <p:spPr bwMode="auto">
            <a:xfrm>
              <a:off x="2592" y="244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70" name="Line 58"/>
            <p:cNvSpPr>
              <a:spLocks noChangeShapeType="1"/>
            </p:cNvSpPr>
            <p:nvPr/>
          </p:nvSpPr>
          <p:spPr bwMode="auto">
            <a:xfrm flipH="1">
              <a:off x="1776" y="3312"/>
              <a:ext cx="10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71" name="Line 59"/>
            <p:cNvSpPr>
              <a:spLocks noChangeShapeType="1"/>
            </p:cNvSpPr>
            <p:nvPr/>
          </p:nvSpPr>
          <p:spPr bwMode="auto">
            <a:xfrm>
              <a:off x="2592" y="2448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72" name="Text Box 60"/>
            <p:cNvSpPr txBox="1">
              <a:spLocks noChangeArrowheads="1"/>
            </p:cNvSpPr>
            <p:nvPr/>
          </p:nvSpPr>
          <p:spPr bwMode="auto">
            <a:xfrm>
              <a:off x="3024" y="2304"/>
              <a:ext cx="384" cy="3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T2</a:t>
              </a:r>
            </a:p>
          </p:txBody>
        </p:sp>
        <p:sp>
          <p:nvSpPr>
            <p:cNvPr id="64573" name="Text Box 61"/>
            <p:cNvSpPr txBox="1">
              <a:spLocks noChangeArrowheads="1"/>
            </p:cNvSpPr>
            <p:nvPr/>
          </p:nvSpPr>
          <p:spPr bwMode="auto">
            <a:xfrm>
              <a:off x="1728" y="3167"/>
              <a:ext cx="384" cy="313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3408" y="2784"/>
              <a:ext cx="384" cy="313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25" grpId="0" animBg="1" autoUpdateAnimBg="0"/>
      <p:bldP spid="645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8001000" cy="7620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tx1"/>
                </a:solidFill>
              </a:rPr>
              <a:t>3</a:t>
            </a:r>
            <a:r>
              <a:rPr lang="zh-CN" altLang="en-US" sz="3200" b="1">
                <a:solidFill>
                  <a:schemeClr val="tx1"/>
                </a:solidFill>
              </a:rPr>
              <a:t>）输入负载特性     </a:t>
            </a:r>
            <a:r>
              <a:rPr lang="en-US" altLang="zh-CN" sz="3200" b="1">
                <a:solidFill>
                  <a:srgbClr val="FF0000"/>
                </a:solidFill>
              </a:rPr>
              <a:t>V</a:t>
            </a:r>
            <a:r>
              <a:rPr lang="en-US" altLang="zh-CN" sz="3200" b="1" baseline="-30000">
                <a:solidFill>
                  <a:srgbClr val="FF0000"/>
                </a:solidFill>
              </a:rPr>
              <a:t>i</a:t>
            </a:r>
            <a:r>
              <a:rPr lang="en-US" altLang="zh-CN" sz="3200" b="1">
                <a:solidFill>
                  <a:srgbClr val="FF0000"/>
                </a:solidFill>
              </a:rPr>
              <a:t>=f</a:t>
            </a:r>
            <a:r>
              <a:rPr lang="zh-CN" altLang="en-US" sz="3200" b="1">
                <a:solidFill>
                  <a:srgbClr val="FF0000"/>
                </a:solidFill>
              </a:rPr>
              <a:t>（</a:t>
            </a:r>
            <a:r>
              <a:rPr lang="en-US" altLang="zh-CN" sz="3200" b="1">
                <a:solidFill>
                  <a:srgbClr val="FF0000"/>
                </a:solidFill>
              </a:rPr>
              <a:t>R</a:t>
            </a:r>
            <a:r>
              <a:rPr lang="en-US" altLang="zh-CN" sz="3200" b="1" baseline="-30000">
                <a:solidFill>
                  <a:srgbClr val="FF0000"/>
                </a:solidFill>
              </a:rPr>
              <a:t>i</a:t>
            </a:r>
            <a:r>
              <a:rPr lang="zh-CN" altLang="en-US" sz="32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905000" y="4419600"/>
            <a:ext cx="5715000" cy="10048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输入端接电阻接地相当于接低电平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输入端不能悬空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1524000" y="1828800"/>
            <a:ext cx="2819400" cy="1993900"/>
            <a:chOff x="672" y="1536"/>
            <a:chExt cx="1776" cy="1256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1152" y="1536"/>
              <a:ext cx="1296" cy="641"/>
              <a:chOff x="768" y="1392"/>
              <a:chExt cx="1296" cy="641"/>
            </a:xfrm>
          </p:grpSpPr>
          <p:sp>
            <p:nvSpPr>
              <p:cNvPr id="65542" name="Line 6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3" name="Text Box 7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288" cy="641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65544" name="Oval 8"/>
              <p:cNvSpPr>
                <a:spLocks noChangeArrowheads="1"/>
              </p:cNvSpPr>
              <p:nvPr/>
            </p:nvSpPr>
            <p:spPr bwMode="auto">
              <a:xfrm>
                <a:off x="1440" y="163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45" name="Line 9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1152" y="1872"/>
              <a:ext cx="192" cy="9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_</a:t>
              </a:r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auto">
            <a:xfrm>
              <a:off x="672" y="2112"/>
              <a:ext cx="288" cy="2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Ri</a:t>
              </a:r>
            </a:p>
          </p:txBody>
        </p:sp>
        <p:sp>
          <p:nvSpPr>
            <p:cNvPr id="65548" name="Line 12"/>
            <p:cNvSpPr>
              <a:spLocks noChangeShapeType="1"/>
            </p:cNvSpPr>
            <p:nvPr/>
          </p:nvSpPr>
          <p:spPr bwMode="auto">
            <a:xfrm flipH="1">
              <a:off x="960" y="1824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912" y="2064"/>
              <a:ext cx="96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864" y="2688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960" y="182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5562" name="Group 26"/>
          <p:cNvGrpSpPr>
            <a:grpSpLocks/>
          </p:cNvGrpSpPr>
          <p:nvPr/>
        </p:nvGrpSpPr>
        <p:grpSpPr bwMode="auto">
          <a:xfrm>
            <a:off x="4953000" y="1828800"/>
            <a:ext cx="3124200" cy="2667000"/>
            <a:chOff x="3120" y="1152"/>
            <a:chExt cx="1968" cy="1680"/>
          </a:xfrm>
        </p:grpSpPr>
        <p:sp>
          <p:nvSpPr>
            <p:cNvPr id="65553" name="Text Box 17"/>
            <p:cNvSpPr txBox="1">
              <a:spLocks noChangeArrowheads="1"/>
            </p:cNvSpPr>
            <p:nvPr/>
          </p:nvSpPr>
          <p:spPr bwMode="auto">
            <a:xfrm>
              <a:off x="4464" y="2016"/>
              <a:ext cx="62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Ri(K)</a:t>
              </a:r>
            </a:p>
          </p:txBody>
        </p:sp>
        <p:sp>
          <p:nvSpPr>
            <p:cNvPr id="65555" name="Text Box 19"/>
            <p:cNvSpPr txBox="1">
              <a:spLocks noChangeArrowheads="1"/>
            </p:cNvSpPr>
            <p:nvPr/>
          </p:nvSpPr>
          <p:spPr bwMode="auto">
            <a:xfrm>
              <a:off x="3456" y="1152"/>
              <a:ext cx="5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Vi(V)</a:t>
              </a:r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 flipV="1">
              <a:off x="3120" y="2016"/>
              <a:ext cx="19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 flipV="1">
              <a:off x="3744" y="1392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3744" y="2016"/>
              <a:ext cx="1152" cy="0"/>
            </a:xfrm>
            <a:prstGeom prst="line">
              <a:avLst/>
            </a:prstGeom>
            <a:noFill/>
            <a:ln w="1905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5563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410200" y="5638800"/>
            <a:ext cx="685800" cy="4572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 autoUpdateAnimBg="0"/>
      <p:bldP spid="655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371600" y="914400"/>
            <a:ext cx="45720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4</a:t>
            </a:r>
            <a:r>
              <a:rPr lang="zh-CN" altLang="en-US" sz="3200" b="1"/>
              <a:t>、动态特性</a:t>
            </a:r>
          </a:p>
        </p:txBody>
      </p:sp>
      <p:sp>
        <p:nvSpPr>
          <p:cNvPr id="798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5638800"/>
            <a:ext cx="609600" cy="4572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9910" name="Picture 38" descr="2-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533400"/>
            <a:ext cx="3276600" cy="2286000"/>
          </a:xfrm>
          <a:prstGeom prst="rect">
            <a:avLst/>
          </a:prstGeom>
          <a:noFill/>
        </p:spPr>
      </p:pic>
      <p:grpSp>
        <p:nvGrpSpPr>
          <p:cNvPr id="79950" name="Group 78"/>
          <p:cNvGrpSpPr>
            <a:grpSpLocks/>
          </p:cNvGrpSpPr>
          <p:nvPr/>
        </p:nvGrpSpPr>
        <p:grpSpPr bwMode="auto">
          <a:xfrm>
            <a:off x="381000" y="1676400"/>
            <a:ext cx="5562600" cy="3552825"/>
            <a:chOff x="624" y="1248"/>
            <a:chExt cx="3504" cy="2238"/>
          </a:xfrm>
        </p:grpSpPr>
        <p:sp>
          <p:nvSpPr>
            <p:cNvPr id="79879" name="Line 7"/>
            <p:cNvSpPr>
              <a:spLocks noChangeShapeType="1"/>
            </p:cNvSpPr>
            <p:nvPr/>
          </p:nvSpPr>
          <p:spPr bwMode="auto">
            <a:xfrm>
              <a:off x="1814" y="3132"/>
              <a:ext cx="0" cy="3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677" y="3486"/>
              <a:ext cx="2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814" y="2353"/>
              <a:ext cx="0" cy="4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814" y="2602"/>
              <a:ext cx="50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1494" y="1248"/>
              <a:ext cx="686" cy="288"/>
            </a:xfrm>
            <a:prstGeom prst="rect">
              <a:avLst/>
            </a:prstGeom>
            <a:solidFill>
              <a:srgbClr val="FF99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+V</a:t>
              </a:r>
              <a:r>
                <a:rPr lang="en-US" altLang="zh-CN" b="1" baseline="-18000">
                  <a:latin typeface="Tahoma" pitchFamily="34" charset="0"/>
                </a:rPr>
                <a:t>DD</a:t>
              </a:r>
            </a:p>
          </p:txBody>
        </p:sp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1860" y="2867"/>
              <a:ext cx="36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grpSp>
          <p:nvGrpSpPr>
            <p:cNvPr id="79885" name="Group 13"/>
            <p:cNvGrpSpPr>
              <a:grpSpLocks/>
            </p:cNvGrpSpPr>
            <p:nvPr/>
          </p:nvGrpSpPr>
          <p:grpSpPr bwMode="auto">
            <a:xfrm>
              <a:off x="1631" y="2734"/>
              <a:ext cx="183" cy="487"/>
              <a:chOff x="2784" y="3054"/>
              <a:chExt cx="192" cy="528"/>
            </a:xfrm>
          </p:grpSpPr>
          <p:sp>
            <p:nvSpPr>
              <p:cNvPr id="79886" name="Line 14"/>
              <p:cNvSpPr>
                <a:spLocks noChangeShapeType="1"/>
              </p:cNvSpPr>
              <p:nvPr/>
            </p:nvSpPr>
            <p:spPr bwMode="auto">
              <a:xfrm>
                <a:off x="2784" y="315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87" name="Line 15"/>
              <p:cNvSpPr>
                <a:spLocks noChangeShapeType="1"/>
              </p:cNvSpPr>
              <p:nvPr/>
            </p:nvSpPr>
            <p:spPr bwMode="auto">
              <a:xfrm>
                <a:off x="2880" y="305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88" name="Line 16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0" cy="9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89" name="Line 17"/>
              <p:cNvSpPr>
                <a:spLocks noChangeShapeType="1"/>
              </p:cNvSpPr>
              <p:nvPr/>
            </p:nvSpPr>
            <p:spPr bwMode="auto">
              <a:xfrm>
                <a:off x="2880" y="3438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0" name="Line 18"/>
              <p:cNvSpPr>
                <a:spLocks noChangeShapeType="1"/>
              </p:cNvSpPr>
              <p:nvPr/>
            </p:nvSpPr>
            <p:spPr bwMode="auto">
              <a:xfrm flipV="1">
                <a:off x="2880" y="3486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1" name="Line 19"/>
              <p:cNvSpPr>
                <a:spLocks noChangeShapeType="1"/>
              </p:cNvSpPr>
              <p:nvPr/>
            </p:nvSpPr>
            <p:spPr bwMode="auto">
              <a:xfrm>
                <a:off x="2880" y="3150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2" name="Line 20"/>
              <p:cNvSpPr>
                <a:spLocks noChangeShapeType="1"/>
              </p:cNvSpPr>
              <p:nvPr/>
            </p:nvSpPr>
            <p:spPr bwMode="auto">
              <a:xfrm flipH="1" flipV="1">
                <a:off x="2880" y="334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3" name="Line 21"/>
              <p:cNvSpPr>
                <a:spLocks noChangeShapeType="1"/>
              </p:cNvSpPr>
              <p:nvPr/>
            </p:nvSpPr>
            <p:spPr bwMode="auto">
              <a:xfrm>
                <a:off x="2976" y="3342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9894" name="Group 22"/>
            <p:cNvGrpSpPr>
              <a:grpSpLocks/>
            </p:cNvGrpSpPr>
            <p:nvPr/>
          </p:nvGrpSpPr>
          <p:grpSpPr bwMode="auto">
            <a:xfrm>
              <a:off x="1631" y="1955"/>
              <a:ext cx="183" cy="487"/>
              <a:chOff x="2688" y="2208"/>
              <a:chExt cx="192" cy="528"/>
            </a:xfrm>
          </p:grpSpPr>
          <p:sp>
            <p:nvSpPr>
              <p:cNvPr id="79895" name="Line 23"/>
              <p:cNvSpPr>
                <a:spLocks noChangeShapeType="1"/>
              </p:cNvSpPr>
              <p:nvPr/>
            </p:nvSpPr>
            <p:spPr bwMode="auto">
              <a:xfrm flipV="1">
                <a:off x="2688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6" name="Line 24"/>
              <p:cNvSpPr>
                <a:spLocks noChangeShapeType="1"/>
              </p:cNvSpPr>
              <p:nvPr/>
            </p:nvSpPr>
            <p:spPr bwMode="auto">
              <a:xfrm flipV="1">
                <a:off x="2784" y="25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7" name="Line 25"/>
              <p:cNvSpPr>
                <a:spLocks noChangeShapeType="1"/>
              </p:cNvSpPr>
              <p:nvPr/>
            </p:nvSpPr>
            <p:spPr bwMode="auto">
              <a:xfrm flipV="1">
                <a:off x="2784" y="2400"/>
                <a:ext cx="0" cy="9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8" name="Line 26"/>
              <p:cNvSpPr>
                <a:spLocks noChangeShapeType="1"/>
              </p:cNvSpPr>
              <p:nvPr/>
            </p:nvSpPr>
            <p:spPr bwMode="auto">
              <a:xfrm flipV="1">
                <a:off x="2784" y="2208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9" name="Line 27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00" name="Line 28"/>
              <p:cNvSpPr>
                <a:spLocks noChangeShapeType="1"/>
              </p:cNvSpPr>
              <p:nvPr/>
            </p:nvSpPr>
            <p:spPr bwMode="auto">
              <a:xfrm flipV="1">
                <a:off x="2784" y="2640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01" name="Line 29"/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02" name="Line 30"/>
              <p:cNvSpPr>
                <a:spLocks noChangeShapeType="1"/>
              </p:cNvSpPr>
              <p:nvPr/>
            </p:nvSpPr>
            <p:spPr bwMode="auto">
              <a:xfrm flipV="1">
                <a:off x="2880" y="225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 flipV="1">
              <a:off x="1814" y="1513"/>
              <a:ext cx="0" cy="4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>
              <a:off x="1448" y="2176"/>
              <a:ext cx="18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 flipH="1">
              <a:off x="670" y="2972"/>
              <a:ext cx="96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6" name="Line 34"/>
            <p:cNvSpPr>
              <a:spLocks noChangeShapeType="1"/>
            </p:cNvSpPr>
            <p:nvPr/>
          </p:nvSpPr>
          <p:spPr bwMode="auto">
            <a:xfrm>
              <a:off x="1448" y="2176"/>
              <a:ext cx="0" cy="7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7" name="Text Box 35"/>
            <p:cNvSpPr txBox="1">
              <a:spLocks noChangeArrowheads="1"/>
            </p:cNvSpPr>
            <p:nvPr/>
          </p:nvSpPr>
          <p:spPr bwMode="auto">
            <a:xfrm>
              <a:off x="1860" y="2044"/>
              <a:ext cx="36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624" y="2839"/>
              <a:ext cx="366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1824" y="3312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4" name="Line 42"/>
            <p:cNvSpPr>
              <a:spLocks noChangeShapeType="1"/>
            </p:cNvSpPr>
            <p:nvPr/>
          </p:nvSpPr>
          <p:spPr bwMode="auto">
            <a:xfrm>
              <a:off x="3350" y="1969"/>
              <a:ext cx="0" cy="4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3350" y="2218"/>
              <a:ext cx="50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7" name="Text Box 45"/>
            <p:cNvSpPr txBox="1">
              <a:spLocks noChangeArrowheads="1"/>
            </p:cNvSpPr>
            <p:nvPr/>
          </p:nvSpPr>
          <p:spPr bwMode="auto">
            <a:xfrm>
              <a:off x="3396" y="2483"/>
              <a:ext cx="36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grpSp>
          <p:nvGrpSpPr>
            <p:cNvPr id="79918" name="Group 46"/>
            <p:cNvGrpSpPr>
              <a:grpSpLocks/>
            </p:cNvGrpSpPr>
            <p:nvPr/>
          </p:nvGrpSpPr>
          <p:grpSpPr bwMode="auto">
            <a:xfrm>
              <a:off x="3167" y="2350"/>
              <a:ext cx="183" cy="487"/>
              <a:chOff x="2784" y="3054"/>
              <a:chExt cx="192" cy="528"/>
            </a:xfrm>
          </p:grpSpPr>
          <p:sp>
            <p:nvSpPr>
              <p:cNvPr id="79919" name="Line 47"/>
              <p:cNvSpPr>
                <a:spLocks noChangeShapeType="1"/>
              </p:cNvSpPr>
              <p:nvPr/>
            </p:nvSpPr>
            <p:spPr bwMode="auto">
              <a:xfrm>
                <a:off x="2784" y="315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20" name="Line 48"/>
              <p:cNvSpPr>
                <a:spLocks noChangeShapeType="1"/>
              </p:cNvSpPr>
              <p:nvPr/>
            </p:nvSpPr>
            <p:spPr bwMode="auto">
              <a:xfrm>
                <a:off x="2880" y="305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21" name="Line 49"/>
              <p:cNvSpPr>
                <a:spLocks noChangeShapeType="1"/>
              </p:cNvSpPr>
              <p:nvPr/>
            </p:nvSpPr>
            <p:spPr bwMode="auto">
              <a:xfrm>
                <a:off x="2880" y="3294"/>
                <a:ext cx="0" cy="9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22" name="Line 50"/>
              <p:cNvSpPr>
                <a:spLocks noChangeShapeType="1"/>
              </p:cNvSpPr>
              <p:nvPr/>
            </p:nvSpPr>
            <p:spPr bwMode="auto">
              <a:xfrm>
                <a:off x="2880" y="3438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23" name="Line 51"/>
              <p:cNvSpPr>
                <a:spLocks noChangeShapeType="1"/>
              </p:cNvSpPr>
              <p:nvPr/>
            </p:nvSpPr>
            <p:spPr bwMode="auto">
              <a:xfrm flipV="1">
                <a:off x="2880" y="3486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24" name="Line 52"/>
              <p:cNvSpPr>
                <a:spLocks noChangeShapeType="1"/>
              </p:cNvSpPr>
              <p:nvPr/>
            </p:nvSpPr>
            <p:spPr bwMode="auto">
              <a:xfrm>
                <a:off x="2880" y="3150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25" name="Line 53"/>
              <p:cNvSpPr>
                <a:spLocks noChangeShapeType="1"/>
              </p:cNvSpPr>
              <p:nvPr/>
            </p:nvSpPr>
            <p:spPr bwMode="auto">
              <a:xfrm flipH="1" flipV="1">
                <a:off x="2880" y="334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26" name="Line 54"/>
              <p:cNvSpPr>
                <a:spLocks noChangeShapeType="1"/>
              </p:cNvSpPr>
              <p:nvPr/>
            </p:nvSpPr>
            <p:spPr bwMode="auto">
              <a:xfrm>
                <a:off x="2976" y="3342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9927" name="Group 55"/>
            <p:cNvGrpSpPr>
              <a:grpSpLocks/>
            </p:cNvGrpSpPr>
            <p:nvPr/>
          </p:nvGrpSpPr>
          <p:grpSpPr bwMode="auto">
            <a:xfrm>
              <a:off x="3168" y="1584"/>
              <a:ext cx="183" cy="487"/>
              <a:chOff x="2688" y="2208"/>
              <a:chExt cx="192" cy="528"/>
            </a:xfrm>
          </p:grpSpPr>
          <p:sp>
            <p:nvSpPr>
              <p:cNvPr id="79928" name="Line 56"/>
              <p:cNvSpPr>
                <a:spLocks noChangeShapeType="1"/>
              </p:cNvSpPr>
              <p:nvPr/>
            </p:nvSpPr>
            <p:spPr bwMode="auto">
              <a:xfrm flipV="1">
                <a:off x="2688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29" name="Line 57"/>
              <p:cNvSpPr>
                <a:spLocks noChangeShapeType="1"/>
              </p:cNvSpPr>
              <p:nvPr/>
            </p:nvSpPr>
            <p:spPr bwMode="auto">
              <a:xfrm flipV="1">
                <a:off x="2784" y="254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30" name="Line 58"/>
              <p:cNvSpPr>
                <a:spLocks noChangeShapeType="1"/>
              </p:cNvSpPr>
              <p:nvPr/>
            </p:nvSpPr>
            <p:spPr bwMode="auto">
              <a:xfrm flipV="1">
                <a:off x="2784" y="2400"/>
                <a:ext cx="0" cy="9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31" name="Line 59"/>
              <p:cNvSpPr>
                <a:spLocks noChangeShapeType="1"/>
              </p:cNvSpPr>
              <p:nvPr/>
            </p:nvSpPr>
            <p:spPr bwMode="auto">
              <a:xfrm flipV="1">
                <a:off x="2784" y="2208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32" name="Line 60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33" name="Line 61"/>
              <p:cNvSpPr>
                <a:spLocks noChangeShapeType="1"/>
              </p:cNvSpPr>
              <p:nvPr/>
            </p:nvSpPr>
            <p:spPr bwMode="auto">
              <a:xfrm flipV="1">
                <a:off x="2784" y="2640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34" name="Line 62"/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935" name="Line 63"/>
              <p:cNvSpPr>
                <a:spLocks noChangeShapeType="1"/>
              </p:cNvSpPr>
              <p:nvPr/>
            </p:nvSpPr>
            <p:spPr bwMode="auto">
              <a:xfrm flipV="1">
                <a:off x="2880" y="225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 flipV="1">
              <a:off x="3350" y="1536"/>
              <a:ext cx="10" cy="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7" name="Line 65"/>
            <p:cNvSpPr>
              <a:spLocks noChangeShapeType="1"/>
            </p:cNvSpPr>
            <p:nvPr/>
          </p:nvSpPr>
          <p:spPr bwMode="auto">
            <a:xfrm>
              <a:off x="2984" y="1792"/>
              <a:ext cx="18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8" name="Line 66"/>
            <p:cNvSpPr>
              <a:spLocks noChangeShapeType="1"/>
            </p:cNvSpPr>
            <p:nvPr/>
          </p:nvSpPr>
          <p:spPr bwMode="auto">
            <a:xfrm flipH="1">
              <a:off x="2208" y="2592"/>
              <a:ext cx="96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9" name="Line 67"/>
            <p:cNvSpPr>
              <a:spLocks noChangeShapeType="1"/>
            </p:cNvSpPr>
            <p:nvPr/>
          </p:nvSpPr>
          <p:spPr bwMode="auto">
            <a:xfrm>
              <a:off x="2984" y="1792"/>
              <a:ext cx="0" cy="7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0" name="Text Box 68"/>
            <p:cNvSpPr txBox="1">
              <a:spLocks noChangeArrowheads="1"/>
            </p:cNvSpPr>
            <p:nvPr/>
          </p:nvSpPr>
          <p:spPr bwMode="auto">
            <a:xfrm>
              <a:off x="3396" y="1660"/>
              <a:ext cx="36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79942" name="Text Box 70"/>
            <p:cNvSpPr txBox="1">
              <a:spLocks noChangeArrowheads="1"/>
            </p:cNvSpPr>
            <p:nvPr/>
          </p:nvSpPr>
          <p:spPr bwMode="auto">
            <a:xfrm>
              <a:off x="3762" y="2102"/>
              <a:ext cx="366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</a:t>
              </a:r>
            </a:p>
          </p:txBody>
        </p:sp>
        <p:sp>
          <p:nvSpPr>
            <p:cNvPr id="79943" name="Line 71"/>
            <p:cNvSpPr>
              <a:spLocks noChangeShapeType="1"/>
            </p:cNvSpPr>
            <p:nvPr/>
          </p:nvSpPr>
          <p:spPr bwMode="auto">
            <a:xfrm>
              <a:off x="2544" y="25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4" name="Line 72"/>
            <p:cNvSpPr>
              <a:spLocks noChangeShapeType="1"/>
            </p:cNvSpPr>
            <p:nvPr/>
          </p:nvSpPr>
          <p:spPr bwMode="auto">
            <a:xfrm>
              <a:off x="2448" y="288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5" name="Line 73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6" name="Line 74"/>
            <p:cNvSpPr>
              <a:spLocks noChangeShapeType="1"/>
            </p:cNvSpPr>
            <p:nvPr/>
          </p:nvSpPr>
          <p:spPr bwMode="auto">
            <a:xfrm>
              <a:off x="2544" y="29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8" name="Line 76"/>
            <p:cNvSpPr>
              <a:spLocks noChangeShapeType="1"/>
            </p:cNvSpPr>
            <p:nvPr/>
          </p:nvSpPr>
          <p:spPr bwMode="auto">
            <a:xfrm>
              <a:off x="1824" y="1536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49" name="Line 77"/>
            <p:cNvSpPr>
              <a:spLocks noChangeShapeType="1"/>
            </p:cNvSpPr>
            <p:nvPr/>
          </p:nvSpPr>
          <p:spPr bwMode="auto">
            <a:xfrm>
              <a:off x="3360" y="2784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620000" cy="1143000"/>
          </a:xfrm>
        </p:spPr>
        <p:txBody>
          <a:bodyPr/>
          <a:lstStyle/>
          <a:p>
            <a:pPr algn="l"/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CMOS</a:t>
            </a:r>
            <a:r>
              <a:rPr lang="zh-CN" altLang="en-US" b="1" dirty="0" smtClean="0"/>
              <a:t>与非门</a:t>
            </a:r>
            <a:endParaRPr lang="zh-CN" altLang="en-US" b="1" dirty="0"/>
          </a:p>
        </p:txBody>
      </p:sp>
      <p:pic>
        <p:nvPicPr>
          <p:cNvPr id="135172" name="Picture 4" descr="E:\My Documents\教材建设\数字电子技术基础（电类）\1\2-5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7632848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050"/>
          <p:cNvSpPr txBox="1">
            <a:spLocks noChangeArrowheads="1"/>
          </p:cNvSpPr>
          <p:nvPr/>
        </p:nvSpPr>
        <p:spPr bwMode="auto">
          <a:xfrm>
            <a:off x="1676400" y="990600"/>
            <a:ext cx="5486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三、高低电平获取方法</a:t>
            </a:r>
          </a:p>
        </p:txBody>
      </p:sp>
      <p:sp>
        <p:nvSpPr>
          <p:cNvPr id="35844" name="Text Box 2052"/>
          <p:cNvSpPr txBox="1">
            <a:spLocks noChangeArrowheads="1"/>
          </p:cNvSpPr>
          <p:nvPr/>
        </p:nvSpPr>
        <p:spPr bwMode="auto">
          <a:xfrm>
            <a:off x="6172200" y="1066800"/>
            <a:ext cx="1600200" cy="579438"/>
          </a:xfrm>
          <a:prstGeom prst="rect">
            <a:avLst/>
          </a:prstGeom>
          <a:solidFill>
            <a:schemeClr val="bg2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1500000" lon="20099999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3300"/>
                </a:solidFill>
                <a:latin typeface="华文隶书" pitchFamily="2" charset="-122"/>
                <a:ea typeface="华文隶书" pitchFamily="2" charset="-122"/>
              </a:rPr>
              <a:t>开  关</a:t>
            </a:r>
          </a:p>
        </p:txBody>
      </p:sp>
      <p:grpSp>
        <p:nvGrpSpPr>
          <p:cNvPr id="35873" name="Group 2081"/>
          <p:cNvGrpSpPr>
            <a:grpSpLocks/>
          </p:cNvGrpSpPr>
          <p:nvPr/>
        </p:nvGrpSpPr>
        <p:grpSpPr bwMode="auto">
          <a:xfrm>
            <a:off x="2590800" y="1981200"/>
            <a:ext cx="2895600" cy="3200400"/>
            <a:chOff x="912" y="1200"/>
            <a:chExt cx="1824" cy="2016"/>
          </a:xfrm>
        </p:grpSpPr>
        <p:grpSp>
          <p:nvGrpSpPr>
            <p:cNvPr id="35856" name="Group 2064"/>
            <p:cNvGrpSpPr>
              <a:grpSpLocks/>
            </p:cNvGrpSpPr>
            <p:nvPr/>
          </p:nvGrpSpPr>
          <p:grpSpPr bwMode="auto">
            <a:xfrm>
              <a:off x="912" y="1200"/>
              <a:ext cx="1392" cy="2016"/>
              <a:chOff x="2352" y="960"/>
              <a:chExt cx="1392" cy="2016"/>
            </a:xfrm>
          </p:grpSpPr>
          <p:sp>
            <p:nvSpPr>
              <p:cNvPr id="35845" name="Line 2053"/>
              <p:cNvSpPr>
                <a:spLocks noChangeShapeType="1"/>
              </p:cNvSpPr>
              <p:nvPr/>
            </p:nvSpPr>
            <p:spPr bwMode="auto">
              <a:xfrm>
                <a:off x="2976" y="2064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6" name="Line 2054"/>
              <p:cNvSpPr>
                <a:spLocks noChangeShapeType="1"/>
              </p:cNvSpPr>
              <p:nvPr/>
            </p:nvSpPr>
            <p:spPr bwMode="auto">
              <a:xfrm>
                <a:off x="2640" y="1728"/>
                <a:ext cx="336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7" name="Line 2055"/>
              <p:cNvSpPr>
                <a:spLocks noChangeShapeType="1"/>
              </p:cNvSpPr>
              <p:nvPr/>
            </p:nvSpPr>
            <p:spPr bwMode="auto">
              <a:xfrm>
                <a:off x="2592" y="110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8" name="Rectangle 2056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9" name="Line 2057"/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0" name="Line 2058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0" cy="52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1" name="Line 2059"/>
              <p:cNvSpPr>
                <a:spLocks noChangeShapeType="1"/>
              </p:cNvSpPr>
              <p:nvPr/>
            </p:nvSpPr>
            <p:spPr bwMode="auto">
              <a:xfrm>
                <a:off x="2496" y="2976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2" name="Oval 2060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3" name="Oval 2061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4" name="Text Box 2062"/>
              <p:cNvSpPr txBox="1">
                <a:spLocks noChangeArrowheads="1"/>
              </p:cNvSpPr>
              <p:nvPr/>
            </p:nvSpPr>
            <p:spPr bwMode="auto">
              <a:xfrm>
                <a:off x="2352" y="960"/>
                <a:ext cx="576" cy="288"/>
              </a:xfrm>
              <a:prstGeom prst="rect">
                <a:avLst/>
              </a:prstGeom>
              <a:solidFill>
                <a:srgbClr val="FF99CC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+5V</a:t>
                </a:r>
              </a:p>
            </p:txBody>
          </p:sp>
          <p:sp>
            <p:nvSpPr>
              <p:cNvPr id="35855" name="Oval 2063"/>
              <p:cNvSpPr>
                <a:spLocks noChangeArrowheads="1"/>
              </p:cNvSpPr>
              <p:nvPr/>
            </p:nvSpPr>
            <p:spPr bwMode="auto">
              <a:xfrm>
                <a:off x="3648" y="20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70" name="Text Box 2078"/>
            <p:cNvSpPr txBox="1">
              <a:spLocks noChangeArrowheads="1"/>
            </p:cNvSpPr>
            <p:nvPr/>
          </p:nvSpPr>
          <p:spPr bwMode="auto">
            <a:xfrm>
              <a:off x="2256" y="1824"/>
              <a:ext cx="480" cy="978"/>
            </a:xfrm>
            <a:prstGeom prst="rect">
              <a:avLst/>
            </a:prstGeom>
            <a:solidFill>
              <a:schemeClr val="bg2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5V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/>
                <a:t>V</a:t>
              </a:r>
              <a:r>
                <a:rPr lang="en-US" altLang="zh-CN" b="1" baseline="-18000"/>
                <a:t>H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</p:grpSp>
      <p:grpSp>
        <p:nvGrpSpPr>
          <p:cNvPr id="35874" name="Group 2082"/>
          <p:cNvGrpSpPr>
            <a:grpSpLocks/>
          </p:cNvGrpSpPr>
          <p:nvPr/>
        </p:nvGrpSpPr>
        <p:grpSpPr bwMode="auto">
          <a:xfrm>
            <a:off x="2590800" y="1981200"/>
            <a:ext cx="2971800" cy="3200400"/>
            <a:chOff x="3312" y="1152"/>
            <a:chExt cx="1872" cy="2016"/>
          </a:xfrm>
        </p:grpSpPr>
        <p:grpSp>
          <p:nvGrpSpPr>
            <p:cNvPr id="35871" name="Group 2079"/>
            <p:cNvGrpSpPr>
              <a:grpSpLocks/>
            </p:cNvGrpSpPr>
            <p:nvPr/>
          </p:nvGrpSpPr>
          <p:grpSpPr bwMode="auto">
            <a:xfrm>
              <a:off x="3312" y="1152"/>
              <a:ext cx="1392" cy="2016"/>
              <a:chOff x="3504" y="1344"/>
              <a:chExt cx="1392" cy="2016"/>
            </a:xfrm>
          </p:grpSpPr>
          <p:sp>
            <p:nvSpPr>
              <p:cNvPr id="35859" name="Line 2067"/>
              <p:cNvSpPr>
                <a:spLocks noChangeShapeType="1"/>
              </p:cNvSpPr>
              <p:nvPr/>
            </p:nvSpPr>
            <p:spPr bwMode="auto">
              <a:xfrm>
                <a:off x="4128" y="2448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0" name="Line 2068"/>
              <p:cNvSpPr>
                <a:spLocks noChangeShapeType="1"/>
              </p:cNvSpPr>
              <p:nvPr/>
            </p:nvSpPr>
            <p:spPr bwMode="auto">
              <a:xfrm flipV="1">
                <a:off x="3792" y="2448"/>
                <a:ext cx="336" cy="288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1" name="Line 2069"/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2" name="Rectangle 2070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3" name="Line 2071"/>
              <p:cNvSpPr>
                <a:spLocks noChangeShapeType="1"/>
              </p:cNvSpPr>
              <p:nvPr/>
            </p:nvSpPr>
            <p:spPr bwMode="auto">
              <a:xfrm>
                <a:off x="3744" y="196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2072"/>
              <p:cNvSpPr>
                <a:spLocks noChangeShapeType="1"/>
              </p:cNvSpPr>
              <p:nvPr/>
            </p:nvSpPr>
            <p:spPr bwMode="auto">
              <a:xfrm>
                <a:off x="3792" y="2832"/>
                <a:ext cx="0" cy="52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Line 2073"/>
              <p:cNvSpPr>
                <a:spLocks noChangeShapeType="1"/>
              </p:cNvSpPr>
              <p:nvPr/>
            </p:nvSpPr>
            <p:spPr bwMode="auto">
              <a:xfrm>
                <a:off x="3648" y="336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6" name="Oval 2074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7" name="Oval 2075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8" name="Text Box 2076"/>
              <p:cNvSpPr txBox="1">
                <a:spLocks noChangeArrowheads="1"/>
              </p:cNvSpPr>
              <p:nvPr/>
            </p:nvSpPr>
            <p:spPr bwMode="auto">
              <a:xfrm>
                <a:off x="3504" y="1344"/>
                <a:ext cx="576" cy="288"/>
              </a:xfrm>
              <a:prstGeom prst="rect">
                <a:avLst/>
              </a:prstGeom>
              <a:solidFill>
                <a:srgbClr val="FF99CC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+5V</a:t>
                </a:r>
              </a:p>
            </p:txBody>
          </p:sp>
          <p:sp>
            <p:nvSpPr>
              <p:cNvPr id="35869" name="Oval 2077"/>
              <p:cNvSpPr>
                <a:spLocks noChangeArrowheads="1"/>
              </p:cNvSpPr>
              <p:nvPr/>
            </p:nvSpPr>
            <p:spPr bwMode="auto">
              <a:xfrm>
                <a:off x="4800" y="240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72" name="Text Box 2080"/>
            <p:cNvSpPr txBox="1">
              <a:spLocks noChangeArrowheads="1"/>
            </p:cNvSpPr>
            <p:nvPr/>
          </p:nvSpPr>
          <p:spPr bwMode="auto">
            <a:xfrm>
              <a:off x="4704" y="1824"/>
              <a:ext cx="480" cy="978"/>
            </a:xfrm>
            <a:prstGeom prst="rect">
              <a:avLst/>
            </a:prstGeom>
            <a:solidFill>
              <a:schemeClr val="bg2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0V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/>
                <a:t>V</a:t>
              </a:r>
              <a:r>
                <a:rPr lang="en-US" altLang="zh-CN" b="1" baseline="-18000"/>
                <a:t>L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620000" cy="1143000"/>
          </a:xfrm>
        </p:spPr>
        <p:txBody>
          <a:bodyPr/>
          <a:lstStyle/>
          <a:p>
            <a:pPr algn="l"/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CMOS</a:t>
            </a:r>
            <a:r>
              <a:rPr lang="zh-CN" altLang="en-US" b="1" dirty="0"/>
              <a:t>传输门</a:t>
            </a:r>
          </a:p>
        </p:txBody>
      </p:sp>
      <p:graphicFrame>
        <p:nvGraphicFramePr>
          <p:cNvPr id="66608" name="Object 48"/>
          <p:cNvGraphicFramePr>
            <a:graphicFrameLocks noChangeAspect="1"/>
          </p:cNvGraphicFramePr>
          <p:nvPr/>
        </p:nvGraphicFramePr>
        <p:xfrm>
          <a:off x="1447800" y="5105400"/>
          <a:ext cx="6705600" cy="1308100"/>
        </p:xfrm>
        <a:graphic>
          <a:graphicData uri="http://schemas.openxmlformats.org/presentationml/2006/ole">
            <p:oleObj spid="_x0000_s66608" name="Equation" r:id="rId3" imgW="2158920" imgH="482400" progId="Equations">
              <p:embed/>
            </p:oleObj>
          </a:graphicData>
        </a:graphic>
      </p:graphicFrame>
      <p:pic>
        <p:nvPicPr>
          <p:cNvPr id="66622" name="Picture 62" descr="2-5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676400"/>
            <a:ext cx="69342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620000" cy="1143000"/>
          </a:xfrm>
        </p:spPr>
        <p:txBody>
          <a:bodyPr/>
          <a:lstStyle/>
          <a:p>
            <a:pPr algn="l"/>
            <a:r>
              <a:rPr lang="zh-CN" altLang="en-US" b="1"/>
              <a:t>电阻特性</a:t>
            </a:r>
          </a:p>
        </p:txBody>
      </p:sp>
      <p:pic>
        <p:nvPicPr>
          <p:cNvPr id="76823" name="Picture 23" descr="2-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705600" cy="4043363"/>
          </a:xfrm>
          <a:prstGeom prst="rect">
            <a:avLst/>
          </a:prstGeom>
          <a:noFill/>
        </p:spPr>
      </p:pic>
      <p:pic>
        <p:nvPicPr>
          <p:cNvPr id="76824" name="Picture 24" descr="2-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609600"/>
            <a:ext cx="4343400" cy="1725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620000" cy="1143000"/>
          </a:xfrm>
        </p:spPr>
        <p:txBody>
          <a:bodyPr/>
          <a:lstStyle/>
          <a:p>
            <a:pPr algn="l"/>
            <a:r>
              <a:rPr lang="zh-CN" altLang="en-US" b="1"/>
              <a:t>模拟开关</a:t>
            </a:r>
          </a:p>
        </p:txBody>
      </p:sp>
      <p:grpSp>
        <p:nvGrpSpPr>
          <p:cNvPr id="77839" name="Group 15"/>
          <p:cNvGrpSpPr>
            <a:grpSpLocks/>
          </p:cNvGrpSpPr>
          <p:nvPr/>
        </p:nvGrpSpPr>
        <p:grpSpPr bwMode="auto">
          <a:xfrm>
            <a:off x="4800600" y="2971800"/>
            <a:ext cx="4114800" cy="3429000"/>
            <a:chOff x="2880" y="1776"/>
            <a:chExt cx="2592" cy="2160"/>
          </a:xfrm>
        </p:grpSpPr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2928" y="3504"/>
              <a:ext cx="19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 flipV="1">
              <a:off x="3312" y="1776"/>
              <a:ext cx="0" cy="21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3024" y="1824"/>
              <a:ext cx="72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Vo</a:t>
              </a:r>
              <a:r>
                <a:rPr lang="zh-CN" altLang="en-US"/>
                <a:t>（</a:t>
              </a:r>
              <a:r>
                <a:rPr lang="en-US" altLang="zh-CN"/>
                <a:t>V</a:t>
              </a:r>
              <a:r>
                <a:rPr lang="zh-CN" altLang="en-US"/>
                <a:t>）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4752" y="3216"/>
              <a:ext cx="72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  <a:r>
                <a:rPr lang="zh-CN" altLang="en-US"/>
                <a:t>（</a:t>
              </a:r>
              <a:r>
                <a:rPr lang="en-US" altLang="zh-CN"/>
                <a:t>V</a:t>
              </a:r>
              <a:r>
                <a:rPr lang="zh-CN" altLang="en-US"/>
                <a:t>）</a:t>
              </a:r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2880" y="216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 flipV="1">
              <a:off x="3312" y="2352"/>
              <a:ext cx="1152" cy="1152"/>
            </a:xfrm>
            <a:prstGeom prst="line">
              <a:avLst/>
            </a:prstGeom>
            <a:noFill/>
            <a:ln w="19050" cap="sq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77847" name="Picture 23" descr="2-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81400"/>
            <a:ext cx="2895600" cy="2287588"/>
          </a:xfrm>
          <a:prstGeom prst="rect">
            <a:avLst/>
          </a:prstGeom>
          <a:noFill/>
        </p:spPr>
      </p:pic>
      <p:pic>
        <p:nvPicPr>
          <p:cNvPr id="77848" name="Picture 24" descr="2-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57200"/>
            <a:ext cx="44958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219200" y="914400"/>
            <a:ext cx="7467600" cy="50167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                        </a:t>
            </a:r>
            <a:r>
              <a:rPr lang="zh-CN" altLang="en-US" sz="4400" b="1" dirty="0">
                <a:solidFill>
                  <a:schemeClr val="accent2"/>
                </a:solidFill>
              </a:rPr>
              <a:t>自学思考题</a:t>
            </a: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hlinkClick r:id="rId2" action="ppaction://hlinksldjump"/>
              </a:rPr>
              <a:t>1</a:t>
            </a:r>
            <a:r>
              <a:rPr lang="zh-CN" altLang="en-US" b="1" dirty="0">
                <a:hlinkClick r:id="rId2" action="ppaction://hlinksldjump"/>
              </a:rPr>
              <a:t>、简述</a:t>
            </a:r>
            <a:r>
              <a:rPr lang="en-US" altLang="zh-CN" b="1" dirty="0">
                <a:hlinkClick r:id="rId2" action="ppaction://hlinksldjump"/>
              </a:rPr>
              <a:t>CMOS</a:t>
            </a:r>
            <a:r>
              <a:rPr lang="zh-CN" altLang="en-US" b="1" dirty="0">
                <a:hlinkClick r:id="rId2" action="ppaction://hlinksldjump"/>
              </a:rPr>
              <a:t>反相器的工作原理，说明</a:t>
            </a:r>
            <a:r>
              <a:rPr lang="en-US" altLang="zh-CN" b="1" dirty="0">
                <a:hlinkClick r:id="rId2" action="ppaction://hlinksldjump"/>
              </a:rPr>
              <a:t>CMOS</a:t>
            </a:r>
            <a:r>
              <a:rPr lang="zh-CN" altLang="en-US" b="1" dirty="0">
                <a:hlinkClick r:id="rId2" action="ppaction://hlinksldjump"/>
              </a:rPr>
              <a:t>门电路的电源电压是否固定为＋</a:t>
            </a:r>
            <a:r>
              <a:rPr lang="en-US" altLang="zh-CN" b="1" dirty="0">
                <a:hlinkClick r:id="rId2" action="ppaction://hlinksldjump"/>
              </a:rPr>
              <a:t>5V</a:t>
            </a:r>
            <a:r>
              <a:rPr lang="zh-CN" altLang="en-US" b="1" dirty="0">
                <a:hlinkClick r:id="rId2" action="ppaction://hlinksldjump"/>
              </a:rPr>
              <a:t>？</a:t>
            </a:r>
            <a:endParaRPr lang="zh-CN" altLang="en-US" b="1" dirty="0"/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hlinkClick r:id="rId3" action="ppaction://hlinksldjump"/>
              </a:rPr>
              <a:t>2</a:t>
            </a:r>
            <a:r>
              <a:rPr lang="zh-CN" altLang="en-US" b="1" dirty="0">
                <a:hlinkClick r:id="rId3" action="ppaction://hlinksldjump"/>
              </a:rPr>
              <a:t>、为什么</a:t>
            </a:r>
            <a:r>
              <a:rPr lang="en-US" altLang="zh-CN" b="1" dirty="0">
                <a:hlinkClick r:id="rId3" action="ppaction://hlinksldjump"/>
              </a:rPr>
              <a:t>CMOS</a:t>
            </a:r>
            <a:r>
              <a:rPr lang="zh-CN" altLang="en-US" b="1" dirty="0">
                <a:hlinkClick r:id="rId3" action="ppaction://hlinksldjump"/>
              </a:rPr>
              <a:t>门电路抗干扰能力强？</a:t>
            </a:r>
            <a:endParaRPr lang="zh-CN" altLang="en-US" b="1" dirty="0"/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hlinkClick r:id="rId4" action="ppaction://hlinksldjump"/>
              </a:rPr>
              <a:t>3</a:t>
            </a:r>
            <a:r>
              <a:rPr lang="zh-CN" altLang="en-US" b="1" dirty="0">
                <a:hlinkClick r:id="rId4" action="ppaction://hlinksldjump"/>
              </a:rPr>
              <a:t>、为什么</a:t>
            </a:r>
            <a:r>
              <a:rPr lang="en-US" altLang="zh-CN" b="1" dirty="0">
                <a:hlinkClick r:id="rId4" action="ppaction://hlinksldjump"/>
              </a:rPr>
              <a:t>CMOS</a:t>
            </a:r>
            <a:r>
              <a:rPr lang="zh-CN" altLang="en-US" b="1" dirty="0">
                <a:hlinkClick r:id="rId4" action="ppaction://hlinksldjump"/>
              </a:rPr>
              <a:t>门电路具有低功耗的特点？</a:t>
            </a:r>
            <a:endParaRPr lang="zh-CN" altLang="en-US" b="1" dirty="0"/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hlinkClick r:id="rId5" action="ppaction://hlinksldjump"/>
              </a:rPr>
              <a:t>4</a:t>
            </a:r>
            <a:r>
              <a:rPr lang="zh-CN" altLang="en-US" b="1" dirty="0">
                <a:hlinkClick r:id="rId5" action="ppaction://hlinksldjump"/>
              </a:rPr>
              <a:t>、</a:t>
            </a:r>
            <a:r>
              <a:rPr lang="en-US" altLang="zh-CN" b="1" dirty="0">
                <a:hlinkClick r:id="rId5" action="ppaction://hlinksldjump"/>
              </a:rPr>
              <a:t>CMOS</a:t>
            </a:r>
            <a:r>
              <a:rPr lang="zh-CN" altLang="en-US" b="1" dirty="0">
                <a:hlinkClick r:id="rId5" action="ppaction://hlinksldjump"/>
              </a:rPr>
              <a:t>门电路是否具有输入负载特性？为什么？</a:t>
            </a:r>
            <a:endParaRPr lang="zh-CN" altLang="en-US" b="1" dirty="0"/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hlinkClick r:id="rId6" action="ppaction://hlinksldjump"/>
              </a:rPr>
              <a:t>5</a:t>
            </a:r>
            <a:r>
              <a:rPr lang="zh-CN" altLang="en-US" b="1" dirty="0" smtClean="0">
                <a:hlinkClick r:id="rId6" action="ppaction://hlinksldjump"/>
              </a:rPr>
              <a:t>、</a:t>
            </a:r>
            <a:r>
              <a:rPr lang="en-US" altLang="zh-CN" b="1" dirty="0" smtClean="0">
                <a:hlinkClick r:id="rId6" action="ppaction://hlinksldjump"/>
              </a:rPr>
              <a:t>CMOS</a:t>
            </a:r>
            <a:r>
              <a:rPr lang="zh-CN" altLang="en-US" b="1" dirty="0">
                <a:hlinkClick r:id="rId6" action="ppaction://hlinksldjump"/>
              </a:rPr>
              <a:t>门电路的工作速</a:t>
            </a:r>
            <a:r>
              <a:rPr lang="zh-CN" altLang="en-US" b="1" dirty="0" smtClean="0">
                <a:hlinkClick r:id="rId6" action="ppaction://hlinksldjump"/>
              </a:rPr>
              <a:t>度由什么因素决定？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 CMOS</a:t>
            </a:r>
            <a:r>
              <a:rPr lang="zh-CN" altLang="en-US" b="1" dirty="0" smtClean="0"/>
              <a:t>与非门、或非门电路为什么要加缓冲器？</a:t>
            </a:r>
            <a:endParaRPr lang="zh-CN" altLang="en-US" b="1" dirty="0"/>
          </a:p>
          <a:p>
            <a:pPr algn="just">
              <a:spcBef>
                <a:spcPct val="50000"/>
              </a:spcBef>
            </a:pPr>
            <a:r>
              <a:rPr lang="en-US" altLang="zh-CN" b="1" dirty="0" smtClean="0"/>
              <a:t>7</a:t>
            </a:r>
            <a:r>
              <a:rPr lang="zh-CN" altLang="en-US" b="1" dirty="0" smtClean="0">
                <a:hlinkClick r:id="rId7" action="ppaction://hlinksldjump"/>
              </a:rPr>
              <a:t>、</a:t>
            </a:r>
            <a:r>
              <a:rPr lang="en-US" altLang="zh-CN" b="1" dirty="0">
                <a:hlinkClick r:id="rId7" action="ppaction://hlinksldjump"/>
              </a:rPr>
              <a:t>CMOS</a:t>
            </a:r>
            <a:r>
              <a:rPr lang="zh-CN" altLang="en-US" b="1" dirty="0">
                <a:hlinkClick r:id="rId7" action="ppaction://hlinksldjump"/>
              </a:rPr>
              <a:t>传输门的功能是什么？有何应用？</a:t>
            </a:r>
            <a:endParaRPr lang="zh-CN" altLang="en-US" b="1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</a:t>
            </a:r>
            <a:r>
              <a:rPr lang="zh-CN" altLang="en-US"/>
              <a:t>半导体器件的开关特性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3505200" cy="838200"/>
          </a:xfrm>
        </p:spPr>
        <p:txBody>
          <a:bodyPr/>
          <a:lstStyle/>
          <a:p>
            <a:r>
              <a:rPr lang="zh-CN" altLang="en-US" b="1"/>
              <a:t>理想开关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295400" y="2209800"/>
            <a:ext cx="441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CC3300"/>
                </a:solidFill>
              </a:rPr>
              <a:t>开关打开时：漏电流为零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295400" y="3581400"/>
            <a:ext cx="6553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CC3300"/>
                </a:solidFill>
              </a:rPr>
              <a:t>开关闭合时：导通电压为零，导通电阻为零</a:t>
            </a: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1600200" y="2667000"/>
            <a:ext cx="4191000" cy="533400"/>
            <a:chOff x="1056" y="1776"/>
            <a:chExt cx="2640" cy="336"/>
          </a:xfrm>
        </p:grpSpPr>
        <p:grpSp>
          <p:nvGrpSpPr>
            <p:cNvPr id="36873" name="Group 9"/>
            <p:cNvGrpSpPr>
              <a:grpSpLocks/>
            </p:cNvGrpSpPr>
            <p:nvPr/>
          </p:nvGrpSpPr>
          <p:grpSpPr bwMode="auto">
            <a:xfrm>
              <a:off x="1056" y="1776"/>
              <a:ext cx="2640" cy="336"/>
              <a:chOff x="1344" y="2304"/>
              <a:chExt cx="2640" cy="336"/>
            </a:xfrm>
          </p:grpSpPr>
          <p:sp>
            <p:nvSpPr>
              <p:cNvPr id="36868" name="Line 4"/>
              <p:cNvSpPr>
                <a:spLocks noChangeShapeType="1"/>
              </p:cNvSpPr>
              <p:nvPr/>
            </p:nvSpPr>
            <p:spPr bwMode="auto">
              <a:xfrm>
                <a:off x="1344" y="2592"/>
                <a:ext cx="115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69" name="Line 5"/>
              <p:cNvSpPr>
                <a:spLocks noChangeShapeType="1"/>
              </p:cNvSpPr>
              <p:nvPr/>
            </p:nvSpPr>
            <p:spPr bwMode="auto">
              <a:xfrm flipV="1">
                <a:off x="2496" y="2304"/>
                <a:ext cx="336" cy="288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70" name="Line 6"/>
              <p:cNvSpPr>
                <a:spLocks noChangeShapeType="1"/>
              </p:cNvSpPr>
              <p:nvPr/>
            </p:nvSpPr>
            <p:spPr bwMode="auto">
              <a:xfrm flipV="1">
                <a:off x="2976" y="2592"/>
                <a:ext cx="10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72" name="Text Box 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67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I=0</a:t>
                </a:r>
              </a:p>
            </p:txBody>
          </p:sp>
        </p:grpSp>
        <p:sp>
          <p:nvSpPr>
            <p:cNvPr id="36880" name="Oval 16"/>
            <p:cNvSpPr>
              <a:spLocks noChangeArrowheads="1"/>
            </p:cNvSpPr>
            <p:nvPr/>
          </p:nvSpPr>
          <p:spPr bwMode="auto">
            <a:xfrm>
              <a:off x="2688" y="2016"/>
              <a:ext cx="48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83" name="Group 19"/>
          <p:cNvGrpSpPr>
            <a:grpSpLocks/>
          </p:cNvGrpSpPr>
          <p:nvPr/>
        </p:nvGrpSpPr>
        <p:grpSpPr bwMode="auto">
          <a:xfrm>
            <a:off x="1828800" y="4267200"/>
            <a:ext cx="4191000" cy="609600"/>
            <a:chOff x="1056" y="2928"/>
            <a:chExt cx="2640" cy="384"/>
          </a:xfrm>
        </p:grpSpPr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1056" y="2976"/>
              <a:ext cx="11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V="1">
              <a:off x="2208" y="2928"/>
              <a:ext cx="480" cy="48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V="1">
              <a:off x="2688" y="2976"/>
              <a:ext cx="10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2160" y="3024"/>
              <a:ext cx="15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U=0</a:t>
              </a:r>
              <a:r>
                <a:rPr lang="zh-CN" altLang="en-US"/>
                <a:t>，</a:t>
              </a:r>
              <a:r>
                <a:rPr lang="en-US" altLang="zh-CN"/>
                <a:t>R=0</a:t>
              </a:r>
            </a:p>
          </p:txBody>
        </p:sp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2688" y="2928"/>
              <a:ext cx="48" cy="9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143000" y="5257800"/>
            <a:ext cx="7010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CC3300"/>
                </a:solidFill>
              </a:rPr>
              <a:t>开关动作在瞬时完成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6477000" y="4648200"/>
            <a:ext cx="1752600" cy="1160463"/>
          </a:xfrm>
          <a:prstGeom prst="rect">
            <a:avLst/>
          </a:prstGeom>
          <a:solidFill>
            <a:srgbClr val="FF99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机械开关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电子开关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  <p:bldP spid="36871" grpId="0" autoUpdateAnimBg="0"/>
      <p:bldP spid="36874" grpId="0" autoUpdateAnimBg="0"/>
      <p:bldP spid="36884" grpId="0" autoUpdateAnimBg="0"/>
      <p:bldP spid="3688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5181600" cy="8382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accent2"/>
                </a:solidFill>
                <a:latin typeface="Tahoma" pitchFamily="34" charset="0"/>
              </a:rPr>
              <a:t>一</a:t>
            </a:r>
            <a:r>
              <a:rPr lang="zh-CN" altLang="en-US" sz="3200" b="1">
                <a:solidFill>
                  <a:schemeClr val="accent2"/>
                </a:solidFill>
              </a:rPr>
              <a:t>、二极管的开关特性</a:t>
            </a:r>
            <a:endParaRPr lang="zh-CN" altLang="en-US" sz="3200" b="1">
              <a:solidFill>
                <a:schemeClr val="accent2"/>
              </a:solidFill>
              <a:latin typeface="Tahoma" pitchFamily="34" charset="0"/>
            </a:endParaRPr>
          </a:p>
        </p:txBody>
      </p:sp>
      <p:grpSp>
        <p:nvGrpSpPr>
          <p:cNvPr id="37906" name="Group 18"/>
          <p:cNvGrpSpPr>
            <a:grpSpLocks/>
          </p:cNvGrpSpPr>
          <p:nvPr/>
        </p:nvGrpSpPr>
        <p:grpSpPr bwMode="auto">
          <a:xfrm>
            <a:off x="990600" y="1752600"/>
            <a:ext cx="4800600" cy="3228975"/>
            <a:chOff x="1008" y="1056"/>
            <a:chExt cx="3024" cy="2034"/>
          </a:xfrm>
        </p:grpSpPr>
        <p:sp>
          <p:nvSpPr>
            <p:cNvPr id="37892" name="Line 4"/>
            <p:cNvSpPr>
              <a:spLocks noChangeShapeType="1"/>
            </p:cNvSpPr>
            <p:nvPr/>
          </p:nvSpPr>
          <p:spPr bwMode="auto">
            <a:xfrm>
              <a:off x="1248" y="2112"/>
              <a:ext cx="26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>
              <a:off x="2112" y="1872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4" name="AutoShape 6"/>
            <p:cNvSpPr>
              <a:spLocks noChangeArrowheads="1"/>
            </p:cNvSpPr>
            <p:nvPr/>
          </p:nvSpPr>
          <p:spPr bwMode="auto">
            <a:xfrm rot="-5400000">
              <a:off x="2088" y="1944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880" y="1440"/>
              <a:ext cx="96" cy="43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2928" y="187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2928" y="12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2640" y="1056"/>
              <a:ext cx="576" cy="288"/>
            </a:xfrm>
            <a:prstGeom prst="rect">
              <a:avLst/>
            </a:prstGeom>
            <a:solidFill>
              <a:srgbClr val="FF99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+5V</a:t>
              </a:r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V="1">
              <a:off x="1200" y="3072"/>
              <a:ext cx="27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1008" y="2112"/>
              <a:ext cx="384" cy="978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-</a:t>
              </a: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2064" y="1536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3648" y="2112"/>
              <a:ext cx="384" cy="978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Vo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-</a:t>
              </a:r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3072" y="1584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2880" y="206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638800" y="1295400"/>
            <a:ext cx="2895600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1</a:t>
            </a:r>
            <a:r>
              <a:rPr lang="zh-CN" altLang="en-US" b="1">
                <a:latin typeface="Tahoma" pitchFamily="34" charset="0"/>
              </a:rPr>
              <a:t>、</a:t>
            </a:r>
            <a:r>
              <a:rPr lang="zh-CN" altLang="en-US" b="1">
                <a:cs typeface="Times New Roman" pitchFamily="18" charset="0"/>
              </a:rPr>
              <a:t>  </a:t>
            </a:r>
            <a:r>
              <a:rPr lang="zh-CN" altLang="en-US" b="1"/>
              <a:t>二极管导通：</a:t>
            </a:r>
            <a:endParaRPr lang="zh-CN" altLang="en-US" b="1"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Vi=0V</a:t>
            </a:r>
            <a:r>
              <a:rPr lang="zh-CN" altLang="en-US" b="1">
                <a:latin typeface="Tahoma" pitchFamily="34" charset="0"/>
              </a:rPr>
              <a:t>时，</a:t>
            </a:r>
            <a:r>
              <a:rPr lang="en-US" altLang="zh-CN" b="1">
                <a:latin typeface="Tahoma" pitchFamily="34" charset="0"/>
              </a:rPr>
              <a:t>D</a:t>
            </a:r>
            <a:r>
              <a:rPr lang="zh-CN" altLang="en-US" b="1">
                <a:latin typeface="Tahoma" pitchFamily="34" charset="0"/>
              </a:rPr>
              <a:t>正向导通，</a:t>
            </a:r>
            <a:r>
              <a:rPr lang="en-US" altLang="zh-CN" b="1">
                <a:latin typeface="Tahoma" pitchFamily="34" charset="0"/>
              </a:rPr>
              <a:t>Vo=0.7V</a:t>
            </a:r>
            <a:r>
              <a:rPr lang="zh-CN" altLang="en-US" b="1"/>
              <a:t>，相当于开关闭合。</a:t>
            </a:r>
            <a:endParaRPr lang="zh-CN" alt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5715000" y="3352800"/>
            <a:ext cx="2743200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2</a:t>
            </a:r>
            <a:r>
              <a:rPr lang="zh-CN" altLang="en-US" b="1">
                <a:latin typeface="Tahoma" pitchFamily="34" charset="0"/>
              </a:rPr>
              <a:t>、</a:t>
            </a:r>
            <a:r>
              <a:rPr lang="zh-CN" altLang="en-US" b="1">
                <a:cs typeface="Times New Roman" pitchFamily="18" charset="0"/>
              </a:rPr>
              <a:t> </a:t>
            </a:r>
            <a:r>
              <a:rPr lang="zh-CN" altLang="en-US" b="1"/>
              <a:t>二极管截止：</a:t>
            </a:r>
            <a:endParaRPr lang="zh-CN" altLang="en-US" b="1"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Vi=5V</a:t>
            </a:r>
            <a:r>
              <a:rPr lang="zh-CN" altLang="en-US" b="1">
                <a:latin typeface="Tahoma" pitchFamily="34" charset="0"/>
              </a:rPr>
              <a:t>时，</a:t>
            </a:r>
            <a:r>
              <a:rPr lang="en-US" altLang="zh-CN" b="1">
                <a:latin typeface="Tahoma" pitchFamily="34" charset="0"/>
              </a:rPr>
              <a:t>D</a:t>
            </a:r>
            <a:r>
              <a:rPr lang="zh-CN" altLang="en-US" b="1">
                <a:latin typeface="Tahoma" pitchFamily="34" charset="0"/>
              </a:rPr>
              <a:t>反向</a:t>
            </a:r>
            <a:r>
              <a:rPr lang="zh-CN" altLang="en-US" b="1"/>
              <a:t>截止</a:t>
            </a:r>
            <a:r>
              <a:rPr lang="zh-CN" altLang="en-US" b="1">
                <a:latin typeface="Tahoma" pitchFamily="34" charset="0"/>
              </a:rPr>
              <a:t>，</a:t>
            </a:r>
            <a:r>
              <a:rPr lang="en-US" altLang="zh-CN" b="1">
                <a:latin typeface="Tahoma" pitchFamily="34" charset="0"/>
              </a:rPr>
              <a:t>Vo=5V</a:t>
            </a:r>
            <a:r>
              <a:rPr lang="zh-CN" altLang="en-US" b="1"/>
              <a:t>，相当于开关打开。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 autoUpdateAnimBg="0"/>
      <p:bldP spid="3790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Grp="1" noChangeArrowheads="1"/>
          </p:cNvSpPr>
          <p:nvPr>
            <p:ph type="title"/>
          </p:nvPr>
        </p:nvSpPr>
        <p:spPr>
          <a:xfrm>
            <a:off x="1143000" y="838200"/>
            <a:ext cx="4419600" cy="1143000"/>
          </a:xfrm>
          <a:noFill/>
          <a:ln/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zh-CN" sz="3600" b="1">
                <a:solidFill>
                  <a:srgbClr val="CC3300"/>
                </a:solidFill>
                <a:cs typeface="Times New Roman" pitchFamily="18" charset="0"/>
              </a:rPr>
              <a:t>3</a:t>
            </a:r>
            <a:r>
              <a:rPr lang="zh-CN" altLang="en-US" sz="3600" b="1">
                <a:solidFill>
                  <a:srgbClr val="CC3300"/>
                </a:solidFill>
                <a:cs typeface="Times New Roman" pitchFamily="18" charset="0"/>
              </a:rPr>
              <a:t>、</a:t>
            </a:r>
            <a:r>
              <a:rPr lang="zh-CN" altLang="en-US" sz="3600" b="1">
                <a:solidFill>
                  <a:srgbClr val="CC3300"/>
                </a:solidFill>
              </a:rPr>
              <a:t>动态开关特性</a:t>
            </a:r>
            <a:r>
              <a:rPr lang="zh-CN" altLang="en-US" sz="3600" b="1">
                <a:solidFill>
                  <a:srgbClr val="CC3300"/>
                </a:solidFill>
                <a:latin typeface="Tahoma" pitchFamily="34" charset="0"/>
              </a:rPr>
              <a:t/>
            </a:r>
            <a:br>
              <a:rPr lang="zh-CN" altLang="en-US" sz="3600" b="1">
                <a:solidFill>
                  <a:srgbClr val="CC3300"/>
                </a:solidFill>
                <a:latin typeface="Tahoma" pitchFamily="34" charset="0"/>
              </a:rPr>
            </a:br>
            <a:endParaRPr lang="zh-CN" altLang="en-US" sz="3600" b="1">
              <a:solidFill>
                <a:srgbClr val="CC3300"/>
              </a:solidFill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066800" y="5257800"/>
            <a:ext cx="7239000" cy="9461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反向恢复时间</a:t>
            </a:r>
            <a:r>
              <a:rPr lang="en-US" altLang="zh-CN" sz="2800" b="1">
                <a:solidFill>
                  <a:srgbClr val="CC3300"/>
                </a:solidFill>
                <a:latin typeface="Tahoma" pitchFamily="34" charset="0"/>
              </a:rPr>
              <a:t>t</a:t>
            </a:r>
            <a:r>
              <a:rPr lang="en-US" altLang="zh-CN" sz="2800" b="1" baseline="-30000">
                <a:solidFill>
                  <a:srgbClr val="CC3300"/>
                </a:solidFill>
                <a:latin typeface="Tahoma" pitchFamily="34" charset="0"/>
              </a:rPr>
              <a:t>re</a:t>
            </a:r>
            <a:r>
              <a:rPr lang="zh-CN" altLang="en-US" sz="2800" b="1">
                <a:solidFill>
                  <a:srgbClr val="CC3300"/>
                </a:solidFill>
              </a:rPr>
              <a:t>是影响开关速度的主要因素，其原因在于</a:t>
            </a:r>
            <a:r>
              <a:rPr lang="en-US" altLang="zh-CN" sz="2800" b="1">
                <a:solidFill>
                  <a:srgbClr val="CC3300"/>
                </a:solidFill>
                <a:latin typeface="Tahoma" pitchFamily="34" charset="0"/>
              </a:rPr>
              <a:t>PN</a:t>
            </a:r>
            <a:r>
              <a:rPr lang="zh-CN" altLang="en-US" sz="2800" b="1">
                <a:solidFill>
                  <a:srgbClr val="CC3300"/>
                </a:solidFill>
              </a:rPr>
              <a:t>结的电容效应。</a:t>
            </a:r>
          </a:p>
        </p:txBody>
      </p:sp>
      <p:grpSp>
        <p:nvGrpSpPr>
          <p:cNvPr id="72725" name="Group 21"/>
          <p:cNvGrpSpPr>
            <a:grpSpLocks/>
          </p:cNvGrpSpPr>
          <p:nvPr/>
        </p:nvGrpSpPr>
        <p:grpSpPr bwMode="auto">
          <a:xfrm>
            <a:off x="1447800" y="1676400"/>
            <a:ext cx="3048000" cy="1447800"/>
            <a:chOff x="1008" y="1152"/>
            <a:chExt cx="1920" cy="912"/>
          </a:xfrm>
        </p:grpSpPr>
        <p:sp>
          <p:nvSpPr>
            <p:cNvPr id="72709" name="AutoShape 5"/>
            <p:cNvSpPr>
              <a:spLocks noChangeArrowheads="1"/>
            </p:cNvSpPr>
            <p:nvPr/>
          </p:nvSpPr>
          <p:spPr bwMode="auto">
            <a:xfrm rot="5400000" flipH="1">
              <a:off x="1920" y="1200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0" name="Line 6"/>
            <p:cNvSpPr>
              <a:spLocks noChangeShapeType="1"/>
            </p:cNvSpPr>
            <p:nvPr/>
          </p:nvSpPr>
          <p:spPr bwMode="auto">
            <a:xfrm>
              <a:off x="2112" y="115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>
              <a:off x="1392" y="1296"/>
              <a:ext cx="10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>
              <a:off x="2400" y="1296"/>
              <a:ext cx="0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2352" y="1536"/>
              <a:ext cx="96" cy="288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1392" y="2064"/>
              <a:ext cx="10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1392" y="1296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1248" y="1632"/>
              <a:ext cx="288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1344" y="1728"/>
              <a:ext cx="144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1392" y="172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 flipV="1">
              <a:off x="1248" y="153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1680" y="1440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Text Box 17"/>
            <p:cNvSpPr txBox="1">
              <a:spLocks noChangeArrowheads="1"/>
            </p:cNvSpPr>
            <p:nvPr/>
          </p:nvSpPr>
          <p:spPr bwMode="auto">
            <a:xfrm>
              <a:off x="182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</a:t>
              </a:r>
            </a:p>
          </p:txBody>
        </p:sp>
        <p:sp>
          <p:nvSpPr>
            <p:cNvPr id="72722" name="Text Box 18"/>
            <p:cNvSpPr txBox="1">
              <a:spLocks noChangeArrowheads="1"/>
            </p:cNvSpPr>
            <p:nvPr/>
          </p:nvSpPr>
          <p:spPr bwMode="auto">
            <a:xfrm>
              <a:off x="1008" y="1248"/>
              <a:ext cx="336" cy="7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/>
                <a:t>-</a:t>
              </a:r>
            </a:p>
          </p:txBody>
        </p:sp>
        <p:sp>
          <p:nvSpPr>
            <p:cNvPr id="72724" name="Text Box 20"/>
            <p:cNvSpPr txBox="1">
              <a:spLocks noChangeArrowheads="1"/>
            </p:cNvSpPr>
            <p:nvPr/>
          </p:nvSpPr>
          <p:spPr bwMode="auto">
            <a:xfrm>
              <a:off x="2496" y="1536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</a:t>
              </a:r>
              <a:r>
                <a:rPr lang="en-US" altLang="zh-CN" baseline="-25000"/>
                <a:t>L</a:t>
              </a:r>
            </a:p>
          </p:txBody>
        </p:sp>
      </p:grpSp>
      <p:grpSp>
        <p:nvGrpSpPr>
          <p:cNvPr id="72735" name="Group 31"/>
          <p:cNvGrpSpPr>
            <a:grpSpLocks/>
          </p:cNvGrpSpPr>
          <p:nvPr/>
        </p:nvGrpSpPr>
        <p:grpSpPr bwMode="auto">
          <a:xfrm>
            <a:off x="5334000" y="1676400"/>
            <a:ext cx="3200400" cy="1600200"/>
            <a:chOff x="3360" y="1056"/>
            <a:chExt cx="2016" cy="1008"/>
          </a:xfrm>
        </p:grpSpPr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 flipV="1">
              <a:off x="3456" y="1680"/>
              <a:ext cx="18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5184" y="1392"/>
              <a:ext cx="19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3360" y="1056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1" name="Line 27"/>
            <p:cNvSpPr>
              <a:spLocks noChangeShapeType="1"/>
            </p:cNvSpPr>
            <p:nvPr/>
          </p:nvSpPr>
          <p:spPr bwMode="auto">
            <a:xfrm>
              <a:off x="3648" y="1344"/>
              <a:ext cx="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2" name="Line 28"/>
            <p:cNvSpPr>
              <a:spLocks noChangeShapeType="1"/>
            </p:cNvSpPr>
            <p:nvPr/>
          </p:nvSpPr>
          <p:spPr bwMode="auto">
            <a:xfrm>
              <a:off x="3648" y="1344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3" name="Line 29"/>
            <p:cNvSpPr>
              <a:spLocks noChangeShapeType="1"/>
            </p:cNvSpPr>
            <p:nvPr/>
          </p:nvSpPr>
          <p:spPr bwMode="auto">
            <a:xfrm>
              <a:off x="4224" y="1344"/>
              <a:ext cx="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>
              <a:off x="4224" y="1968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752" name="Group 48"/>
          <p:cNvGrpSpPr>
            <a:grpSpLocks/>
          </p:cNvGrpSpPr>
          <p:nvPr/>
        </p:nvGrpSpPr>
        <p:grpSpPr bwMode="auto">
          <a:xfrm>
            <a:off x="5410200" y="3352800"/>
            <a:ext cx="3124200" cy="1676400"/>
            <a:chOff x="3408" y="2112"/>
            <a:chExt cx="1968" cy="1056"/>
          </a:xfrm>
        </p:grpSpPr>
        <p:sp>
          <p:nvSpPr>
            <p:cNvPr id="72737" name="Line 33"/>
            <p:cNvSpPr>
              <a:spLocks noChangeShapeType="1"/>
            </p:cNvSpPr>
            <p:nvPr/>
          </p:nvSpPr>
          <p:spPr bwMode="auto">
            <a:xfrm flipV="1">
              <a:off x="3456" y="2784"/>
              <a:ext cx="18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5184" y="2496"/>
              <a:ext cx="19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408" y="2112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</a:t>
              </a:r>
            </a:p>
          </p:txBody>
        </p: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>
              <a:off x="3456" y="2784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3" name="Line 39"/>
            <p:cNvSpPr>
              <a:spLocks noChangeShapeType="1"/>
            </p:cNvSpPr>
            <p:nvPr/>
          </p:nvSpPr>
          <p:spPr bwMode="auto">
            <a:xfrm>
              <a:off x="3792" y="2448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4" name="Line 40"/>
            <p:cNvSpPr>
              <a:spLocks noChangeShapeType="1"/>
            </p:cNvSpPr>
            <p:nvPr/>
          </p:nvSpPr>
          <p:spPr bwMode="auto">
            <a:xfrm>
              <a:off x="4224" y="2448"/>
              <a:ext cx="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8" name="Freeform 44"/>
            <p:cNvSpPr>
              <a:spLocks/>
            </p:cNvSpPr>
            <p:nvPr/>
          </p:nvSpPr>
          <p:spPr bwMode="auto">
            <a:xfrm>
              <a:off x="3648" y="2448"/>
              <a:ext cx="192" cy="33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96" y="48"/>
                </a:cxn>
                <a:cxn ang="0">
                  <a:pos x="48" y="288"/>
                </a:cxn>
                <a:cxn ang="0">
                  <a:pos x="0" y="336"/>
                </a:cxn>
              </a:cxnLst>
              <a:rect l="0" t="0" r="r" b="b"/>
              <a:pathLst>
                <a:path w="192" h="336">
                  <a:moveTo>
                    <a:pt x="192" y="0"/>
                  </a:moveTo>
                  <a:cubicBezTo>
                    <a:pt x="156" y="0"/>
                    <a:pt x="120" y="0"/>
                    <a:pt x="96" y="48"/>
                  </a:cubicBezTo>
                  <a:cubicBezTo>
                    <a:pt x="72" y="96"/>
                    <a:pt x="64" y="240"/>
                    <a:pt x="48" y="288"/>
                  </a:cubicBezTo>
                  <a:cubicBezTo>
                    <a:pt x="32" y="336"/>
                    <a:pt x="8" y="328"/>
                    <a:pt x="0" y="336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1" name="Freeform 47"/>
            <p:cNvSpPr>
              <a:spLocks/>
            </p:cNvSpPr>
            <p:nvPr/>
          </p:nvSpPr>
          <p:spPr bwMode="auto">
            <a:xfrm>
              <a:off x="4224" y="2784"/>
              <a:ext cx="144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48" y="144"/>
                </a:cxn>
                <a:cxn ang="0">
                  <a:pos x="144" y="0"/>
                </a:cxn>
              </a:cxnLst>
              <a:rect l="0" t="0" r="r" b="b"/>
              <a:pathLst>
                <a:path w="144" h="288">
                  <a:moveTo>
                    <a:pt x="0" y="288"/>
                  </a:moveTo>
                  <a:cubicBezTo>
                    <a:pt x="12" y="240"/>
                    <a:pt x="24" y="192"/>
                    <a:pt x="48" y="144"/>
                  </a:cubicBezTo>
                  <a:cubicBezTo>
                    <a:pt x="72" y="96"/>
                    <a:pt x="120" y="24"/>
                    <a:pt x="144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759" name="Group 55"/>
          <p:cNvGrpSpPr>
            <a:grpSpLocks/>
          </p:cNvGrpSpPr>
          <p:nvPr/>
        </p:nvGrpSpPr>
        <p:grpSpPr bwMode="auto">
          <a:xfrm>
            <a:off x="6324600" y="3124200"/>
            <a:ext cx="1600200" cy="1371600"/>
            <a:chOff x="3984" y="1968"/>
            <a:chExt cx="1008" cy="864"/>
          </a:xfrm>
        </p:grpSpPr>
        <p:sp>
          <p:nvSpPr>
            <p:cNvPr id="72753" name="Line 49"/>
            <p:cNvSpPr>
              <a:spLocks noChangeShapeType="1"/>
            </p:cNvSpPr>
            <p:nvPr/>
          </p:nvSpPr>
          <p:spPr bwMode="auto">
            <a:xfrm>
              <a:off x="4224" y="1968"/>
              <a:ext cx="0" cy="672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4" name="Line 50"/>
            <p:cNvSpPr>
              <a:spLocks noChangeShapeType="1"/>
            </p:cNvSpPr>
            <p:nvPr/>
          </p:nvSpPr>
          <p:spPr bwMode="auto">
            <a:xfrm>
              <a:off x="4368" y="1968"/>
              <a:ext cx="0" cy="86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6" name="Text Box 52"/>
            <p:cNvSpPr txBox="1">
              <a:spLocks noChangeArrowheads="1"/>
            </p:cNvSpPr>
            <p:nvPr/>
          </p:nvSpPr>
          <p:spPr bwMode="auto">
            <a:xfrm>
              <a:off x="4656" y="2064"/>
              <a:ext cx="336" cy="288"/>
            </a:xfrm>
            <a:prstGeom prst="rect">
              <a:avLst/>
            </a:prstGeom>
            <a:solidFill>
              <a:srgbClr val="FF99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ahoma" pitchFamily="34" charset="0"/>
                </a:rPr>
                <a:t>t</a:t>
              </a:r>
              <a:r>
                <a:rPr lang="en-US" altLang="zh-CN" b="1" baseline="-30000">
                  <a:latin typeface="Tahoma" pitchFamily="34" charset="0"/>
                </a:rPr>
                <a:t>re</a:t>
              </a:r>
            </a:p>
          </p:txBody>
        </p:sp>
        <p:sp>
          <p:nvSpPr>
            <p:cNvPr id="72757" name="Line 53"/>
            <p:cNvSpPr>
              <a:spLocks noChangeShapeType="1"/>
            </p:cNvSpPr>
            <p:nvPr/>
          </p:nvSpPr>
          <p:spPr bwMode="auto">
            <a:xfrm>
              <a:off x="3984" y="2208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8" name="Line 54"/>
            <p:cNvSpPr>
              <a:spLocks noChangeShapeType="1"/>
            </p:cNvSpPr>
            <p:nvPr/>
          </p:nvSpPr>
          <p:spPr bwMode="auto">
            <a:xfrm flipH="1">
              <a:off x="4368" y="2208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1676400" y="3657600"/>
            <a:ext cx="1600200" cy="457200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3300"/>
                </a:solidFill>
                <a:latin typeface="Tahoma" pitchFamily="34" charset="0"/>
              </a:rPr>
              <a:t>t</a:t>
            </a:r>
            <a:r>
              <a:rPr lang="en-US" altLang="zh-CN" b="1" baseline="-30000">
                <a:solidFill>
                  <a:srgbClr val="CC3300"/>
                </a:solidFill>
                <a:latin typeface="Tahoma" pitchFamily="34" charset="0"/>
              </a:rPr>
              <a:t>re</a:t>
            </a:r>
            <a:r>
              <a:rPr lang="en-US" altLang="zh-CN" b="1">
                <a:solidFill>
                  <a:srgbClr val="CC3300"/>
                </a:solidFill>
              </a:rPr>
              <a:t> 〈10nS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nimBg="1" autoUpdateAnimBg="0"/>
      <p:bldP spid="7276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4648200" cy="5334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accent2"/>
                </a:solidFill>
                <a:latin typeface="Tahoma" pitchFamily="34" charset="0"/>
              </a:rPr>
              <a:t>二</a:t>
            </a:r>
            <a:r>
              <a:rPr lang="zh-CN" altLang="en-US" sz="3200" b="1">
                <a:solidFill>
                  <a:schemeClr val="accent2"/>
                </a:solidFill>
              </a:rPr>
              <a:t>、三极管的开关特性</a:t>
            </a:r>
            <a:br>
              <a:rPr lang="zh-CN" altLang="en-US" sz="3200" b="1">
                <a:solidFill>
                  <a:schemeClr val="accent2"/>
                </a:solidFill>
              </a:rPr>
            </a:b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4267200" y="1600200"/>
            <a:ext cx="4572000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1)</a:t>
            </a:r>
            <a:r>
              <a:rPr lang="en-US" altLang="zh-CN" b="1">
                <a:cs typeface="Times New Roman" pitchFamily="18" charset="0"/>
              </a:rPr>
              <a:t>  </a:t>
            </a:r>
            <a:r>
              <a:rPr lang="zh-CN" altLang="en-US" b="1"/>
              <a:t>三极管截止</a:t>
            </a:r>
            <a:endParaRPr lang="zh-CN" altLang="en-US" b="1"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Vi=0V</a:t>
            </a:r>
            <a:r>
              <a:rPr lang="zh-CN" altLang="en-US" b="1">
                <a:latin typeface="Tahoma" pitchFamily="34" charset="0"/>
              </a:rPr>
              <a:t>时</a:t>
            </a:r>
            <a:r>
              <a:rPr lang="en-US" altLang="zh-CN" b="1">
                <a:latin typeface="Tahoma" pitchFamily="34" charset="0"/>
              </a:rPr>
              <a:t>,T</a:t>
            </a:r>
            <a:r>
              <a:rPr lang="zh-CN" altLang="en-US" b="1"/>
              <a:t>截止</a:t>
            </a:r>
            <a:r>
              <a:rPr lang="en-US" altLang="zh-CN" b="1"/>
              <a:t>,</a:t>
            </a:r>
            <a:r>
              <a:rPr lang="en-US" altLang="zh-CN" b="1">
                <a:latin typeface="Tahoma" pitchFamily="34" charset="0"/>
              </a:rPr>
              <a:t>I</a:t>
            </a:r>
            <a:r>
              <a:rPr lang="en-US" altLang="zh-CN" b="1" baseline="-18000">
                <a:latin typeface="Tahoma" pitchFamily="34" charset="0"/>
              </a:rPr>
              <a:t>B</a:t>
            </a:r>
            <a:r>
              <a:rPr lang="en-US" altLang="zh-CN" b="1"/>
              <a:t>=</a:t>
            </a:r>
            <a:r>
              <a:rPr lang="en-US" altLang="zh-CN" b="1">
                <a:latin typeface="Tahoma" pitchFamily="34" charset="0"/>
              </a:rPr>
              <a:t>0</a:t>
            </a:r>
            <a:r>
              <a:rPr lang="zh-CN" altLang="en-US" b="1"/>
              <a:t>，</a:t>
            </a:r>
            <a:r>
              <a:rPr lang="en-US" altLang="zh-CN" b="1">
                <a:latin typeface="Tahoma" pitchFamily="34" charset="0"/>
              </a:rPr>
              <a:t>I</a:t>
            </a:r>
            <a:r>
              <a:rPr lang="en-US" altLang="zh-CN" b="1" baseline="-18000">
                <a:latin typeface="Tahoma" pitchFamily="34" charset="0"/>
              </a:rPr>
              <a:t>C</a:t>
            </a:r>
            <a:r>
              <a:rPr lang="en-US" altLang="zh-CN" b="1"/>
              <a:t>≈</a:t>
            </a:r>
            <a:r>
              <a:rPr lang="en-US" altLang="zh-CN" b="1">
                <a:latin typeface="Tahoma" pitchFamily="34" charset="0"/>
              </a:rPr>
              <a:t>0</a:t>
            </a:r>
            <a:r>
              <a:rPr lang="zh-CN" altLang="en-US" b="1"/>
              <a:t>，</a:t>
            </a:r>
            <a:r>
              <a:rPr lang="en-US" altLang="zh-CN" b="1">
                <a:latin typeface="Tahoma" pitchFamily="34" charset="0"/>
              </a:rPr>
              <a:t>V</a:t>
            </a:r>
            <a:r>
              <a:rPr lang="en-US" altLang="zh-CN" b="1" baseline="-18000">
                <a:latin typeface="Tahoma" pitchFamily="34" charset="0"/>
              </a:rPr>
              <a:t>CE</a:t>
            </a:r>
            <a:r>
              <a:rPr lang="en-US" altLang="zh-CN" b="1"/>
              <a:t>≈</a:t>
            </a:r>
            <a:r>
              <a:rPr lang="en-US" altLang="zh-CN" b="1">
                <a:latin typeface="Tahoma" pitchFamily="34" charset="0"/>
              </a:rPr>
              <a:t>Vcc</a:t>
            </a:r>
            <a:r>
              <a:rPr lang="zh-CN" altLang="en-US" b="1"/>
              <a:t>，</a:t>
            </a:r>
            <a:r>
              <a:rPr lang="en-US" altLang="zh-CN" b="1"/>
              <a:t>Vo=5V,</a:t>
            </a:r>
            <a:r>
              <a:rPr lang="en-US" altLang="zh-CN" b="1">
                <a:latin typeface="Tahoma" pitchFamily="34" charset="0"/>
              </a:rPr>
              <a:t>CE</a:t>
            </a:r>
            <a:r>
              <a:rPr lang="zh-CN" altLang="en-US" b="1"/>
              <a:t>间相当于断开的开关。</a:t>
            </a:r>
          </a:p>
        </p:txBody>
      </p:sp>
      <p:grpSp>
        <p:nvGrpSpPr>
          <p:cNvPr id="38940" name="Group 28"/>
          <p:cNvGrpSpPr>
            <a:grpSpLocks/>
          </p:cNvGrpSpPr>
          <p:nvPr/>
        </p:nvGrpSpPr>
        <p:grpSpPr bwMode="auto">
          <a:xfrm>
            <a:off x="1066800" y="1676400"/>
            <a:ext cx="3276600" cy="3533775"/>
            <a:chOff x="672" y="1056"/>
            <a:chExt cx="2064" cy="2226"/>
          </a:xfrm>
        </p:grpSpPr>
        <p:grpSp>
          <p:nvGrpSpPr>
            <p:cNvPr id="38932" name="Group 20"/>
            <p:cNvGrpSpPr>
              <a:grpSpLocks/>
            </p:cNvGrpSpPr>
            <p:nvPr/>
          </p:nvGrpSpPr>
          <p:grpSpPr bwMode="auto">
            <a:xfrm>
              <a:off x="672" y="1056"/>
              <a:ext cx="2064" cy="2226"/>
              <a:chOff x="1008" y="1200"/>
              <a:chExt cx="2064" cy="2226"/>
            </a:xfrm>
          </p:grpSpPr>
          <p:sp>
            <p:nvSpPr>
              <p:cNvPr id="38917" name="Line 5"/>
              <p:cNvSpPr>
                <a:spLocks noChangeShapeType="1"/>
              </p:cNvSpPr>
              <p:nvPr/>
            </p:nvSpPr>
            <p:spPr bwMode="auto">
              <a:xfrm>
                <a:off x="1104" y="2400"/>
                <a:ext cx="105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16" name="Rectangle 4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18" name="Line 6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19" name="Line 7"/>
              <p:cNvSpPr>
                <a:spLocks noChangeShapeType="1"/>
              </p:cNvSpPr>
              <p:nvPr/>
            </p:nvSpPr>
            <p:spPr bwMode="auto">
              <a:xfrm flipV="1">
                <a:off x="2160" y="2256"/>
                <a:ext cx="192" cy="144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0" name="Line 8"/>
              <p:cNvSpPr>
                <a:spLocks noChangeShapeType="1"/>
              </p:cNvSpPr>
              <p:nvPr/>
            </p:nvSpPr>
            <p:spPr bwMode="auto">
              <a:xfrm>
                <a:off x="2160" y="2400"/>
                <a:ext cx="192" cy="192"/>
              </a:xfrm>
              <a:prstGeom prst="line">
                <a:avLst/>
              </a:prstGeom>
              <a:noFill/>
              <a:ln w="28575" cap="sq">
                <a:solidFill>
                  <a:srgbClr val="800000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1" name="Line 9"/>
              <p:cNvSpPr>
                <a:spLocks noChangeShapeType="1"/>
              </p:cNvSpPr>
              <p:nvPr/>
            </p:nvSpPr>
            <p:spPr bwMode="auto">
              <a:xfrm>
                <a:off x="2352" y="2592"/>
                <a:ext cx="0" cy="3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2" name="Line 10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3" name="Line 11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0" cy="81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4" name="Rectangle 12"/>
              <p:cNvSpPr>
                <a:spLocks noChangeArrowheads="1"/>
              </p:cNvSpPr>
              <p:nvPr/>
            </p:nvSpPr>
            <p:spPr bwMode="auto">
              <a:xfrm>
                <a:off x="2304" y="1632"/>
                <a:ext cx="96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5" name="Line 1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6" name="Text Box 14"/>
              <p:cNvSpPr txBox="1">
                <a:spLocks noChangeArrowheads="1"/>
              </p:cNvSpPr>
              <p:nvPr/>
            </p:nvSpPr>
            <p:spPr bwMode="auto">
              <a:xfrm>
                <a:off x="2064" y="1200"/>
                <a:ext cx="576" cy="288"/>
              </a:xfrm>
              <a:prstGeom prst="rect">
                <a:avLst/>
              </a:prstGeom>
              <a:solidFill>
                <a:srgbClr val="FF99CC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+5V</a:t>
                </a:r>
              </a:p>
            </p:txBody>
          </p:sp>
          <p:sp>
            <p:nvSpPr>
              <p:cNvPr id="38927" name="Text Box 15"/>
              <p:cNvSpPr txBox="1">
                <a:spLocks noChangeArrowheads="1"/>
              </p:cNvSpPr>
              <p:nvPr/>
            </p:nvSpPr>
            <p:spPr bwMode="auto">
              <a:xfrm>
                <a:off x="2496" y="1632"/>
                <a:ext cx="38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Rc</a:t>
                </a:r>
              </a:p>
            </p:txBody>
          </p:sp>
          <p:sp>
            <p:nvSpPr>
              <p:cNvPr id="38928" name="Text Box 16"/>
              <p:cNvSpPr txBox="1">
                <a:spLocks noChangeArrowheads="1"/>
              </p:cNvSpPr>
              <p:nvPr/>
            </p:nvSpPr>
            <p:spPr bwMode="auto">
              <a:xfrm>
                <a:off x="1440" y="1920"/>
                <a:ext cx="4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Rb</a:t>
                </a:r>
              </a:p>
            </p:txBody>
          </p:sp>
          <p:sp>
            <p:nvSpPr>
              <p:cNvPr id="38929" name="Text Box 17"/>
              <p:cNvSpPr txBox="1">
                <a:spLocks noChangeArrowheads="1"/>
              </p:cNvSpPr>
              <p:nvPr/>
            </p:nvSpPr>
            <p:spPr bwMode="auto">
              <a:xfrm>
                <a:off x="2400" y="2304"/>
                <a:ext cx="384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T</a:t>
                </a:r>
              </a:p>
            </p:txBody>
          </p:sp>
          <p:sp>
            <p:nvSpPr>
              <p:cNvPr id="38930" name="Text Box 18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384" cy="97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/>
                  <a:t>Vi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/>
                  <a:t>-</a:t>
                </a:r>
              </a:p>
            </p:txBody>
          </p:sp>
          <p:sp>
            <p:nvSpPr>
              <p:cNvPr id="38931" name="Text Box 19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384" cy="97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/>
                  <a:t>Vo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/>
                  <a:t>-</a:t>
                </a:r>
              </a:p>
            </p:txBody>
          </p:sp>
        </p:grp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1440" y="2304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I</a:t>
              </a:r>
              <a:r>
                <a:rPr lang="en-US" altLang="zh-CN" b="1" baseline="-18000">
                  <a:latin typeface="Tahoma" pitchFamily="34" charset="0"/>
                </a:rPr>
                <a:t>B</a:t>
              </a:r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1440" y="2352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1584" y="163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I</a:t>
              </a:r>
              <a:r>
                <a:rPr lang="en-US" altLang="zh-CN" baseline="-18000">
                  <a:latin typeface="Tahoma" pitchFamily="34" charset="0"/>
                </a:rPr>
                <a:t>C</a:t>
              </a:r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0" cy="384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4191000" y="3352800"/>
            <a:ext cx="4419600" cy="3013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cs typeface="Times New Roman" pitchFamily="18" charset="0"/>
              </a:rPr>
              <a:t>  </a:t>
            </a:r>
            <a:r>
              <a:rPr lang="en-US" altLang="zh-CN" b="1">
                <a:cs typeface="Times New Roman" pitchFamily="18" charset="0"/>
              </a:rPr>
              <a:t>2)</a:t>
            </a:r>
            <a:r>
              <a:rPr lang="zh-CN" altLang="en-US" b="1"/>
              <a:t>三极管饱和导通</a:t>
            </a:r>
            <a:endParaRPr lang="zh-CN" altLang="en-US" b="1"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/>
              <a:t>Vi=V</a:t>
            </a:r>
            <a:r>
              <a:rPr lang="en-US" altLang="zh-CN" b="1" baseline="-18000">
                <a:latin typeface="Tahoma" pitchFamily="34" charset="0"/>
              </a:rPr>
              <a:t>iH </a:t>
            </a:r>
            <a:r>
              <a:rPr lang="zh-CN" altLang="en-US" b="1"/>
              <a:t>时</a:t>
            </a:r>
            <a:r>
              <a:rPr lang="en-US" altLang="zh-CN" b="1"/>
              <a:t>, </a:t>
            </a:r>
            <a:r>
              <a:rPr lang="en-US" altLang="zh-CN" b="1">
                <a:latin typeface="Tahoma" pitchFamily="34" charset="0"/>
              </a:rPr>
              <a:t>I</a:t>
            </a:r>
            <a:r>
              <a:rPr lang="en-US" altLang="zh-CN" b="1" baseline="-18000">
                <a:latin typeface="Tahoma" pitchFamily="34" charset="0"/>
              </a:rPr>
              <a:t>B</a:t>
            </a:r>
            <a:r>
              <a:rPr lang="en-US" altLang="zh-CN" b="1"/>
              <a:t> =(Vi-0.7)/Rb,</a:t>
            </a:r>
            <a:endParaRPr lang="en-US" altLang="zh-CN" b="1"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I</a:t>
            </a:r>
            <a:r>
              <a:rPr lang="en-US" altLang="zh-CN" b="1" baseline="-18000">
                <a:latin typeface="Tahoma" pitchFamily="34" charset="0"/>
              </a:rPr>
              <a:t>CS</a:t>
            </a:r>
            <a:r>
              <a:rPr lang="en-US" altLang="zh-CN" b="1"/>
              <a:t>≈Vcc/Rc,</a:t>
            </a:r>
            <a:r>
              <a:rPr lang="en-US" altLang="zh-CN" b="1">
                <a:latin typeface="Tahoma" pitchFamily="34" charset="0"/>
              </a:rPr>
              <a:t>I</a:t>
            </a:r>
            <a:r>
              <a:rPr lang="en-US" altLang="zh-CN" b="1" baseline="-18000">
                <a:latin typeface="Tahoma" pitchFamily="34" charset="0"/>
              </a:rPr>
              <a:t>BS</a:t>
            </a:r>
            <a:r>
              <a:rPr lang="en-US" altLang="zh-CN" b="1"/>
              <a:t>= </a:t>
            </a:r>
            <a:r>
              <a:rPr lang="en-US" altLang="zh-CN" b="1">
                <a:latin typeface="Tahoma" pitchFamily="34" charset="0"/>
              </a:rPr>
              <a:t>I</a:t>
            </a:r>
            <a:r>
              <a:rPr lang="en-US" altLang="zh-CN" b="1" baseline="-18000">
                <a:latin typeface="Tahoma" pitchFamily="34" charset="0"/>
              </a:rPr>
              <a:t>CS</a:t>
            </a:r>
            <a:r>
              <a:rPr lang="en-US" altLang="zh-CN" b="1"/>
              <a:t> /β</a:t>
            </a:r>
            <a:r>
              <a:rPr lang="zh-CN" altLang="en-US" b="1"/>
              <a:t>，</a:t>
            </a:r>
          </a:p>
          <a:p>
            <a:pPr algn="just">
              <a:spcBef>
                <a:spcPct val="50000"/>
              </a:spcBef>
            </a:pPr>
            <a:r>
              <a:rPr lang="zh-CN" altLang="en-US" b="1">
                <a:latin typeface="Tahoma" pitchFamily="34" charset="0"/>
              </a:rPr>
              <a:t>当</a:t>
            </a:r>
            <a:r>
              <a:rPr lang="en-US" altLang="zh-CN" b="1">
                <a:latin typeface="Tahoma" pitchFamily="34" charset="0"/>
              </a:rPr>
              <a:t>I</a:t>
            </a:r>
            <a:r>
              <a:rPr lang="en-US" altLang="zh-CN" b="1" baseline="-18000">
                <a:latin typeface="Tahoma" pitchFamily="34" charset="0"/>
              </a:rPr>
              <a:t>B</a:t>
            </a:r>
            <a:r>
              <a:rPr lang="en-US" altLang="zh-CN" b="1">
                <a:latin typeface="Tahoma" pitchFamily="34" charset="0"/>
              </a:rPr>
              <a:t> &gt; I</a:t>
            </a:r>
            <a:r>
              <a:rPr lang="en-US" altLang="zh-CN" b="1" baseline="-18000">
                <a:latin typeface="Tahoma" pitchFamily="34" charset="0"/>
              </a:rPr>
              <a:t>BS</a:t>
            </a:r>
            <a:r>
              <a:rPr lang="en-US" altLang="zh-CN" b="1">
                <a:latin typeface="Tahoma" pitchFamily="34" charset="0"/>
              </a:rPr>
              <a:t> </a:t>
            </a:r>
            <a:r>
              <a:rPr lang="zh-CN" altLang="en-US" b="1">
                <a:latin typeface="Tahoma" pitchFamily="34" charset="0"/>
              </a:rPr>
              <a:t>时</a:t>
            </a:r>
            <a:r>
              <a:rPr lang="en-US" altLang="zh-CN" b="1">
                <a:latin typeface="Tahoma" pitchFamily="34" charset="0"/>
              </a:rPr>
              <a:t>,</a:t>
            </a:r>
            <a:r>
              <a:rPr lang="zh-CN" altLang="en-US" b="1"/>
              <a:t>三极管饱和导通</a:t>
            </a:r>
            <a:endParaRPr lang="zh-CN" altLang="en-US" b="1"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V</a:t>
            </a:r>
            <a:r>
              <a:rPr lang="en-US" altLang="zh-CN" b="1" baseline="-16000">
                <a:latin typeface="Tahoma" pitchFamily="34" charset="0"/>
              </a:rPr>
              <a:t>CE</a:t>
            </a:r>
            <a:r>
              <a:rPr lang="en-US" altLang="zh-CN" b="1">
                <a:latin typeface="Tahoma" pitchFamily="34" charset="0"/>
              </a:rPr>
              <a:t>=V</a:t>
            </a:r>
            <a:r>
              <a:rPr lang="en-US" altLang="zh-CN" b="1" baseline="-16000">
                <a:latin typeface="Tahoma" pitchFamily="34" charset="0"/>
              </a:rPr>
              <a:t>CES</a:t>
            </a:r>
            <a:r>
              <a:rPr lang="en-US" altLang="zh-CN" b="1"/>
              <a:t>=</a:t>
            </a:r>
            <a:r>
              <a:rPr lang="en-US" altLang="zh-CN" b="1">
                <a:latin typeface="Tahoma" pitchFamily="34" charset="0"/>
              </a:rPr>
              <a:t>0.2V</a:t>
            </a:r>
            <a:r>
              <a:rPr lang="zh-CN" altLang="en-US" b="1"/>
              <a:t>，</a:t>
            </a:r>
            <a:r>
              <a:rPr lang="en-US" altLang="zh-CN" b="1"/>
              <a:t>Vo=0.2V</a:t>
            </a:r>
            <a:r>
              <a:rPr lang="zh-CN" altLang="en-US" b="1"/>
              <a:t>，</a:t>
            </a:r>
            <a:r>
              <a:rPr lang="en-US" altLang="zh-CN" b="1"/>
              <a:t>C</a:t>
            </a:r>
            <a:r>
              <a:rPr lang="en-US" altLang="zh-CN" b="1">
                <a:latin typeface="Tahoma" pitchFamily="34" charset="0"/>
              </a:rPr>
              <a:t>E</a:t>
            </a:r>
            <a:r>
              <a:rPr lang="zh-CN" altLang="en-US" b="1"/>
              <a:t>间相当于闭合的开关。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3" grpId="0" autoUpdateAnimBg="0"/>
      <p:bldP spid="3893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>
                <a:solidFill>
                  <a:schemeClr val="accent2"/>
                </a:solidFill>
                <a:latin typeface="Tahoma" pitchFamily="34" charset="0"/>
              </a:rPr>
              <a:t>三</a:t>
            </a:r>
            <a:r>
              <a:rPr lang="zh-CN" altLang="en-US" sz="3200" b="1">
                <a:solidFill>
                  <a:schemeClr val="accent2"/>
                </a:solidFill>
              </a:rPr>
              <a:t>、</a:t>
            </a:r>
            <a:r>
              <a:rPr lang="en-US" altLang="zh-CN" sz="3200" b="1">
                <a:solidFill>
                  <a:schemeClr val="accent2"/>
                </a:solidFill>
                <a:latin typeface="Tahoma" pitchFamily="34" charset="0"/>
              </a:rPr>
              <a:t>MOS</a:t>
            </a:r>
            <a:r>
              <a:rPr lang="zh-CN" altLang="en-US" sz="3200" b="1">
                <a:solidFill>
                  <a:schemeClr val="accent2"/>
                </a:solidFill>
              </a:rPr>
              <a:t>管的开关特性</a:t>
            </a:r>
          </a:p>
        </p:txBody>
      </p:sp>
      <p:grpSp>
        <p:nvGrpSpPr>
          <p:cNvPr id="39970" name="Group 34"/>
          <p:cNvGrpSpPr>
            <a:grpSpLocks/>
          </p:cNvGrpSpPr>
          <p:nvPr/>
        </p:nvGrpSpPr>
        <p:grpSpPr bwMode="auto">
          <a:xfrm>
            <a:off x="1066800" y="1676400"/>
            <a:ext cx="3276600" cy="3533775"/>
            <a:chOff x="672" y="1056"/>
            <a:chExt cx="2064" cy="2226"/>
          </a:xfrm>
        </p:grpSpPr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768" y="2256"/>
              <a:ext cx="10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1152" y="2208"/>
              <a:ext cx="336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1824" y="2112"/>
              <a:ext cx="0" cy="336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>
              <a:off x="2016" y="244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1872" y="2832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2016" y="1296"/>
              <a:ext cx="0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968" y="1488"/>
              <a:ext cx="96" cy="28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2016" y="187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1728" y="1056"/>
              <a:ext cx="720" cy="288"/>
            </a:xfrm>
            <a:prstGeom prst="rect">
              <a:avLst/>
            </a:prstGeom>
            <a:solidFill>
              <a:srgbClr val="FF99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+V</a:t>
              </a:r>
              <a:r>
                <a:rPr lang="en-US" altLang="zh-CN" b="1" baseline="-18000">
                  <a:latin typeface="Tahoma" pitchFamily="34" charset="0"/>
                </a:rPr>
                <a:t>DD</a:t>
              </a: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2160" y="1488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</a:t>
              </a:r>
              <a:r>
                <a:rPr lang="en-US" altLang="zh-CN" b="1" baseline="-18000">
                  <a:latin typeface="Tahoma" pitchFamily="34" charset="0"/>
                </a:rPr>
                <a:t>D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1104" y="1776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</a:t>
              </a:r>
              <a:r>
                <a:rPr lang="en-US" altLang="zh-CN" b="1" baseline="-18000">
                  <a:latin typeface="Tahoma" pitchFamily="34" charset="0"/>
                </a:rPr>
                <a:t>G</a:t>
              </a:r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2064" y="2160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672" y="2304"/>
              <a:ext cx="384" cy="978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Vi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-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2352" y="1824"/>
              <a:ext cx="384" cy="9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Vo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-</a:t>
              </a:r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1440" y="2304"/>
              <a:ext cx="38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I</a:t>
              </a:r>
              <a:r>
                <a:rPr lang="en-US" altLang="zh-CN" b="1" baseline="-18000">
                  <a:latin typeface="Tahoma" pitchFamily="34" charset="0"/>
                </a:rPr>
                <a:t>G</a:t>
              </a:r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1440" y="2352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1584" y="1632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ahoma" pitchFamily="34" charset="0"/>
                </a:rPr>
                <a:t>I</a:t>
              </a:r>
              <a:r>
                <a:rPr lang="en-US" altLang="zh-CN" baseline="-18000">
                  <a:latin typeface="Tahoma" pitchFamily="34" charset="0"/>
                </a:rPr>
                <a:t>D</a:t>
              </a:r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>
              <a:off x="1920" y="1488"/>
              <a:ext cx="0" cy="384"/>
            </a:xfrm>
            <a:prstGeom prst="line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1920" y="2016"/>
              <a:ext cx="0" cy="192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>
              <a:off x="1920" y="2256"/>
              <a:ext cx="0" cy="96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1920" y="2400"/>
              <a:ext cx="0" cy="144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 flipV="1">
              <a:off x="1920" y="2448"/>
              <a:ext cx="96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1920" y="2112"/>
              <a:ext cx="96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 flipH="1" flipV="1">
              <a:off x="1920" y="2304"/>
              <a:ext cx="96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>
              <a:off x="2016" y="2304"/>
              <a:ext cx="0" cy="192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114800" y="1600200"/>
            <a:ext cx="4343400" cy="2282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latin typeface="Tahoma" pitchFamily="34" charset="0"/>
              </a:rPr>
              <a:t>1</a:t>
            </a:r>
            <a:r>
              <a:rPr lang="zh-CN" altLang="en-US">
                <a:latin typeface="Tahoma" pitchFamily="34" charset="0"/>
              </a:rPr>
              <a:t>）</a:t>
            </a:r>
            <a:r>
              <a:rPr lang="zh-CN" altLang="en-US" b="1">
                <a:cs typeface="Times New Roman" pitchFamily="18" charset="0"/>
              </a:rPr>
              <a:t>  </a:t>
            </a:r>
            <a:r>
              <a:rPr lang="en-US" altLang="zh-CN" b="1">
                <a:latin typeface="Tahoma" pitchFamily="34" charset="0"/>
              </a:rPr>
              <a:t>MOS</a:t>
            </a:r>
            <a:r>
              <a:rPr lang="zh-CN" altLang="en-US" b="1"/>
              <a:t>管截止</a:t>
            </a:r>
            <a:endParaRPr lang="zh-CN" altLang="en-US" b="1"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/>
              <a:t>Vi=0V</a:t>
            </a:r>
            <a:r>
              <a:rPr lang="zh-CN" altLang="en-US" b="1"/>
              <a:t>时：</a:t>
            </a:r>
            <a:r>
              <a:rPr lang="en-US" altLang="zh-CN" b="1">
                <a:latin typeface="Tahoma" pitchFamily="34" charset="0"/>
              </a:rPr>
              <a:t>V</a:t>
            </a:r>
            <a:r>
              <a:rPr lang="en-US" altLang="zh-CN" b="1" baseline="-18000">
                <a:latin typeface="Tahoma" pitchFamily="34" charset="0"/>
              </a:rPr>
              <a:t>GS</a:t>
            </a:r>
            <a:r>
              <a:rPr lang="zh-CN" altLang="en-US" b="1"/>
              <a:t>＜</a:t>
            </a:r>
            <a:r>
              <a:rPr lang="en-US" altLang="zh-CN" b="1">
                <a:latin typeface="Tahoma" pitchFamily="34" charset="0"/>
              </a:rPr>
              <a:t>V</a:t>
            </a:r>
            <a:r>
              <a:rPr lang="en-US" altLang="zh-CN" b="1" baseline="-18000">
                <a:latin typeface="Tahoma" pitchFamily="34" charset="0"/>
              </a:rPr>
              <a:t>GS(th)</a:t>
            </a:r>
            <a:r>
              <a:rPr lang="zh-CN" altLang="en-US" b="1" baseline="-18000">
                <a:latin typeface="Tahoma" pitchFamily="34" charset="0"/>
              </a:rPr>
              <a:t>，</a:t>
            </a:r>
            <a:r>
              <a:rPr lang="en-US" altLang="zh-CN" b="1">
                <a:latin typeface="Tahoma" pitchFamily="34" charset="0"/>
              </a:rPr>
              <a:t>MOS</a:t>
            </a:r>
            <a:r>
              <a:rPr lang="zh-CN" altLang="en-US" b="1"/>
              <a:t>管工作在截止区，</a:t>
            </a:r>
            <a:r>
              <a:rPr lang="en-US" altLang="zh-CN" b="1"/>
              <a:t>I</a:t>
            </a:r>
            <a:r>
              <a:rPr lang="en-US" altLang="zh-CN" b="1" baseline="-18000">
                <a:latin typeface="Tahoma" pitchFamily="34" charset="0"/>
              </a:rPr>
              <a:t>D</a:t>
            </a:r>
            <a:r>
              <a:rPr lang="en-US" altLang="zh-CN" b="1">
                <a:latin typeface="Tahoma" pitchFamily="34" charset="0"/>
              </a:rPr>
              <a:t>=0</a:t>
            </a:r>
            <a:r>
              <a:rPr lang="zh-CN" altLang="en-US" b="1"/>
              <a:t>，</a:t>
            </a:r>
            <a:r>
              <a:rPr lang="en-US" altLang="zh-CN" b="1"/>
              <a:t>D</a:t>
            </a:r>
            <a:r>
              <a:rPr lang="en-US" altLang="zh-CN" b="1">
                <a:latin typeface="Tahoma" pitchFamily="34" charset="0"/>
              </a:rPr>
              <a:t>S</a:t>
            </a:r>
            <a:r>
              <a:rPr lang="zh-CN" altLang="en-US" b="1"/>
              <a:t>间相当于断开的开关，</a:t>
            </a:r>
            <a:r>
              <a:rPr lang="en-US" altLang="zh-CN" b="1"/>
              <a:t>Vo=V</a:t>
            </a:r>
            <a:r>
              <a:rPr lang="en-US" altLang="zh-CN" b="1" baseline="-18000">
                <a:latin typeface="Tahoma" pitchFamily="34" charset="0"/>
              </a:rPr>
              <a:t>DD</a:t>
            </a:r>
            <a:r>
              <a:rPr lang="zh-CN" altLang="en-US" b="1"/>
              <a:t>。</a:t>
            </a:r>
          </a:p>
          <a:p>
            <a:pPr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191000" y="3429000"/>
            <a:ext cx="4343400" cy="3013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2</a:t>
            </a:r>
            <a:r>
              <a:rPr lang="zh-CN" altLang="en-US" b="1">
                <a:latin typeface="Tahoma" pitchFamily="34" charset="0"/>
              </a:rPr>
              <a:t>）</a:t>
            </a:r>
            <a:r>
              <a:rPr lang="zh-CN" altLang="en-US" b="1">
                <a:cs typeface="Times New Roman" pitchFamily="18" charset="0"/>
              </a:rPr>
              <a:t>  </a:t>
            </a:r>
            <a:r>
              <a:rPr lang="en-US" altLang="zh-CN" b="1">
                <a:latin typeface="Tahoma" pitchFamily="34" charset="0"/>
              </a:rPr>
              <a:t>MOS</a:t>
            </a:r>
            <a:r>
              <a:rPr lang="zh-CN" altLang="en-US" b="1"/>
              <a:t>管导通</a:t>
            </a:r>
            <a:endParaRPr lang="zh-CN" altLang="en-US" b="1">
              <a:latin typeface="Tahoma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/>
              <a:t>Vi=V</a:t>
            </a:r>
            <a:r>
              <a:rPr lang="en-US" altLang="zh-CN" b="1" baseline="-18000">
                <a:latin typeface="Tahoma" pitchFamily="34" charset="0"/>
              </a:rPr>
              <a:t>DD</a:t>
            </a:r>
            <a:r>
              <a:rPr lang="zh-CN" altLang="en-US" b="1"/>
              <a:t>时：</a:t>
            </a:r>
            <a:r>
              <a:rPr lang="en-US" altLang="zh-CN" b="1">
                <a:latin typeface="Tahoma" pitchFamily="34" charset="0"/>
              </a:rPr>
              <a:t>V</a:t>
            </a:r>
            <a:r>
              <a:rPr lang="en-US" altLang="zh-CN" b="1" baseline="-18000">
                <a:latin typeface="Tahoma" pitchFamily="34" charset="0"/>
              </a:rPr>
              <a:t>GS</a:t>
            </a:r>
            <a:r>
              <a:rPr lang="zh-CN" altLang="en-US" b="1"/>
              <a:t>＞</a:t>
            </a:r>
            <a:r>
              <a:rPr lang="en-US" altLang="zh-CN" b="1">
                <a:latin typeface="Tahoma" pitchFamily="34" charset="0"/>
              </a:rPr>
              <a:t>V</a:t>
            </a:r>
            <a:r>
              <a:rPr lang="en-US" altLang="zh-CN" b="1" baseline="-18000">
                <a:latin typeface="Tahoma" pitchFamily="34" charset="0"/>
              </a:rPr>
              <a:t>GS(th)</a:t>
            </a:r>
            <a:r>
              <a:rPr lang="zh-CN" altLang="en-US" b="1"/>
              <a:t>， </a:t>
            </a:r>
            <a:r>
              <a:rPr lang="en-US" altLang="zh-CN" b="1">
                <a:latin typeface="Tahoma" pitchFamily="34" charset="0"/>
              </a:rPr>
              <a:t>V</a:t>
            </a:r>
            <a:r>
              <a:rPr lang="en-US" altLang="zh-CN" b="1" baseline="-18000">
                <a:latin typeface="Tahoma" pitchFamily="34" charset="0"/>
              </a:rPr>
              <a:t>GD</a:t>
            </a:r>
            <a:r>
              <a:rPr lang="zh-CN" altLang="en-US" b="1"/>
              <a:t>＞</a:t>
            </a:r>
            <a:r>
              <a:rPr lang="en-US" altLang="zh-CN" b="1">
                <a:latin typeface="Tahoma" pitchFamily="34" charset="0"/>
              </a:rPr>
              <a:t>V</a:t>
            </a:r>
            <a:r>
              <a:rPr lang="en-US" altLang="zh-CN" b="1" baseline="-18000">
                <a:latin typeface="Tahoma" pitchFamily="34" charset="0"/>
              </a:rPr>
              <a:t>GS(th)</a:t>
            </a:r>
            <a:r>
              <a:rPr lang="zh-CN" altLang="en-US" b="1">
                <a:latin typeface="Tahoma" pitchFamily="34" charset="0"/>
              </a:rPr>
              <a:t>，</a:t>
            </a:r>
            <a:r>
              <a:rPr lang="en-US" altLang="zh-CN" b="1">
                <a:latin typeface="Tahoma" pitchFamily="34" charset="0"/>
              </a:rPr>
              <a:t>MOS</a:t>
            </a:r>
            <a:r>
              <a:rPr lang="zh-CN" altLang="en-US" b="1"/>
              <a:t>管工作于可变电阻区，</a:t>
            </a:r>
            <a:r>
              <a:rPr lang="en-US" altLang="zh-CN" b="1">
                <a:latin typeface="Tahoma" pitchFamily="34" charset="0"/>
              </a:rPr>
              <a:t>R</a:t>
            </a:r>
            <a:r>
              <a:rPr lang="en-US" altLang="zh-CN" b="1" baseline="-18000">
                <a:latin typeface="Tahoma" pitchFamily="34" charset="0"/>
              </a:rPr>
              <a:t>ON</a:t>
            </a:r>
            <a:r>
              <a:rPr lang="zh-CN" altLang="en-US" b="1"/>
              <a:t>＜</a:t>
            </a:r>
            <a:r>
              <a:rPr lang="en-US" altLang="zh-CN" b="1">
                <a:latin typeface="Tahoma" pitchFamily="34" charset="0"/>
              </a:rPr>
              <a:t>1K</a:t>
            </a:r>
            <a:r>
              <a:rPr lang="en-US" altLang="zh-CN" b="1"/>
              <a:t>Ω</a:t>
            </a:r>
            <a:r>
              <a:rPr lang="zh-CN" altLang="en-US" b="1"/>
              <a:t>，</a:t>
            </a:r>
            <a:r>
              <a:rPr lang="en-US" altLang="zh-CN" b="1">
                <a:latin typeface="Tahoma" pitchFamily="34" charset="0"/>
              </a:rPr>
              <a:t>D</a:t>
            </a:r>
            <a:r>
              <a:rPr lang="zh-CN" altLang="en-US" b="1"/>
              <a:t>，</a:t>
            </a:r>
            <a:r>
              <a:rPr lang="en-US" altLang="zh-CN" b="1">
                <a:latin typeface="Tahoma" pitchFamily="34" charset="0"/>
              </a:rPr>
              <a:t>S</a:t>
            </a:r>
            <a:r>
              <a:rPr lang="zh-CN" altLang="en-US" b="1"/>
              <a:t>间相当于闭合的开关。</a:t>
            </a:r>
            <a:r>
              <a:rPr lang="en-US" altLang="zh-CN" b="1"/>
              <a:t>Vo=V</a:t>
            </a:r>
            <a:r>
              <a:rPr lang="en-US" altLang="zh-CN" b="1" baseline="-18000">
                <a:latin typeface="Tahoma" pitchFamily="34" charset="0"/>
              </a:rPr>
              <a:t>DD</a:t>
            </a:r>
            <a:r>
              <a:rPr lang="en-US" altLang="zh-CN" b="1"/>
              <a:t>R</a:t>
            </a:r>
            <a:r>
              <a:rPr lang="en-US" altLang="zh-CN" b="1" baseline="-18000">
                <a:latin typeface="Tahoma" pitchFamily="34" charset="0"/>
              </a:rPr>
              <a:t>ON</a:t>
            </a:r>
            <a:r>
              <a:rPr lang="en-US" altLang="zh-CN" b="1"/>
              <a:t>/</a:t>
            </a:r>
            <a:r>
              <a:rPr lang="zh-CN" altLang="en-US" b="1"/>
              <a:t>（</a:t>
            </a:r>
            <a:r>
              <a:rPr lang="en-US" altLang="zh-CN" b="1"/>
              <a:t>R</a:t>
            </a:r>
            <a:r>
              <a:rPr lang="en-US" altLang="zh-CN" b="1" baseline="-18000">
                <a:latin typeface="Tahoma" pitchFamily="34" charset="0"/>
              </a:rPr>
              <a:t>ON</a:t>
            </a:r>
            <a:r>
              <a:rPr lang="en-US" altLang="zh-CN" b="1"/>
              <a:t>+R</a:t>
            </a:r>
            <a:r>
              <a:rPr lang="en-US" altLang="zh-CN" b="1" baseline="-18000">
                <a:latin typeface="Tahoma" pitchFamily="34" charset="0"/>
              </a:rPr>
              <a:t>D</a:t>
            </a:r>
            <a:r>
              <a:rPr lang="zh-CN" altLang="en-US" b="1"/>
              <a:t>）≈</a:t>
            </a:r>
            <a:r>
              <a:rPr lang="en-US" altLang="zh-CN" b="1"/>
              <a:t>0V</a:t>
            </a:r>
          </a:p>
          <a:p>
            <a:pPr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8" grpId="0" autoUpdateAnimBg="0"/>
      <p:bldP spid="39969" grpId="0" autoUpdateAnimBg="0"/>
    </p:bld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987</TotalTime>
  <Words>1801</Words>
  <Application>Microsoft Office PowerPoint</Application>
  <PresentationFormat>全屏显示(4:3)</PresentationFormat>
  <Paragraphs>418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Notebook</vt:lpstr>
      <vt:lpstr>公式</vt:lpstr>
      <vt:lpstr>Equation</vt:lpstr>
      <vt:lpstr>位图图像</vt:lpstr>
      <vt:lpstr>幻灯片 1</vt:lpstr>
      <vt:lpstr>幻灯片 2</vt:lpstr>
      <vt:lpstr>幻灯片 3</vt:lpstr>
      <vt:lpstr>幻灯片 4</vt:lpstr>
      <vt:lpstr>2.2半导体器件的开关特性</vt:lpstr>
      <vt:lpstr>一、二极管的开关特性</vt:lpstr>
      <vt:lpstr>3、动态开关特性 </vt:lpstr>
      <vt:lpstr>二、三极管的开关特性 </vt:lpstr>
      <vt:lpstr>三、MOS管的开关特性</vt:lpstr>
      <vt:lpstr>2.3  分立元件门电路 一、二极管与门</vt:lpstr>
      <vt:lpstr>二、二极管或门 </vt:lpstr>
      <vt:lpstr>三、三极管非门 </vt:lpstr>
      <vt:lpstr>2.4  TTL集成门电路 </vt:lpstr>
      <vt:lpstr>幻灯片 14</vt:lpstr>
      <vt:lpstr>幻灯片 15</vt:lpstr>
      <vt:lpstr>幻灯片 16</vt:lpstr>
      <vt:lpstr>幻灯片 17</vt:lpstr>
      <vt:lpstr>幻灯片 18</vt:lpstr>
      <vt:lpstr>3、TTL反相器的静态输入和输出特性</vt:lpstr>
      <vt:lpstr>3）输出特性</vt:lpstr>
      <vt:lpstr>输出为低电平：带灌电流负载 </vt:lpstr>
      <vt:lpstr>3）输入负载特性     Vi=f（Ri）</vt:lpstr>
      <vt:lpstr>4、TTL反相器的动态特性 </vt:lpstr>
      <vt:lpstr>竞争与冒险</vt:lpstr>
      <vt:lpstr>5、其他逻辑功能的TTL门 </vt:lpstr>
      <vt:lpstr>幻灯片 26</vt:lpstr>
      <vt:lpstr>6、特殊门电路</vt:lpstr>
      <vt:lpstr>　</vt:lpstr>
      <vt:lpstr>2）、三态输出门电路（TS门）</vt:lpstr>
      <vt:lpstr>幻灯片 30</vt:lpstr>
      <vt:lpstr>*特殊门电路的应用</vt:lpstr>
      <vt:lpstr>双向传输线</vt:lpstr>
      <vt:lpstr>2.5 CMOS集成门电路 </vt:lpstr>
      <vt:lpstr>幻灯片 34</vt:lpstr>
      <vt:lpstr>3、CMOS反相器的静态特性</vt:lpstr>
      <vt:lpstr>幻灯片 36</vt:lpstr>
      <vt:lpstr>3）输入负载特性     Vi=f（Ri）</vt:lpstr>
      <vt:lpstr>幻灯片 38</vt:lpstr>
      <vt:lpstr>5、CMOS与非门</vt:lpstr>
      <vt:lpstr>6、CMOS传输门</vt:lpstr>
      <vt:lpstr>电阻特性</vt:lpstr>
      <vt:lpstr>模拟开关</vt:lpstr>
      <vt:lpstr>幻灯片 43</vt:lpstr>
    </vt:vector>
  </TitlesOfParts>
  <Company>unit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57</cp:revision>
  <dcterms:created xsi:type="dcterms:W3CDTF">2003-07-27T09:28:05Z</dcterms:created>
  <dcterms:modified xsi:type="dcterms:W3CDTF">2020-10-20T09:17:31Z</dcterms:modified>
</cp:coreProperties>
</file>